
<file path=[Content_Types].xml><?xml version="1.0" encoding="utf-8"?>
<Types xmlns="http://schemas.openxmlformats.org/package/2006/content-types">
  <Default Extension="bin" ContentType="application/vnd.openxmlformats-officedocument.oleObject"/>
  <Default Extension="fntdata" ContentType="application/x-fontdata"/>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9" r:id="rId3"/>
    <p:sldId id="260" r:id="rId4"/>
    <p:sldId id="261" r:id="rId5"/>
    <p:sldId id="263" r:id="rId6"/>
    <p:sldId id="264" r:id="rId7"/>
    <p:sldId id="265" r:id="rId8"/>
    <p:sldId id="266" r:id="rId9"/>
    <p:sldId id="267" r:id="rId10"/>
    <p:sldId id="268" r:id="rId11"/>
    <p:sldId id="269" r:id="rId12"/>
    <p:sldId id="270" r:id="rId13"/>
    <p:sldId id="306" r:id="rId14"/>
    <p:sldId id="273" r:id="rId15"/>
    <p:sldId id="274" r:id="rId16"/>
    <p:sldId id="275" r:id="rId17"/>
    <p:sldId id="276" r:id="rId18"/>
    <p:sldId id="278" r:id="rId19"/>
    <p:sldId id="307" r:id="rId20"/>
    <p:sldId id="280" r:id="rId21"/>
    <p:sldId id="308" r:id="rId22"/>
    <p:sldId id="281" r:id="rId23"/>
    <p:sldId id="282" r:id="rId24"/>
    <p:sldId id="283" r:id="rId25"/>
    <p:sldId id="284" r:id="rId26"/>
    <p:sldId id="311" r:id="rId27"/>
    <p:sldId id="285" r:id="rId28"/>
    <p:sldId id="286" r:id="rId29"/>
    <p:sldId id="287" r:id="rId30"/>
    <p:sldId id="309" r:id="rId31"/>
    <p:sldId id="290" r:id="rId32"/>
    <p:sldId id="292" r:id="rId33"/>
    <p:sldId id="291" r:id="rId34"/>
    <p:sldId id="293" r:id="rId35"/>
    <p:sldId id="305" r:id="rId36"/>
    <p:sldId id="294" r:id="rId37"/>
    <p:sldId id="295" r:id="rId38"/>
    <p:sldId id="296" r:id="rId39"/>
    <p:sldId id="297" r:id="rId40"/>
    <p:sldId id="310" r:id="rId41"/>
    <p:sldId id="299" r:id="rId42"/>
    <p:sldId id="312" r:id="rId43"/>
    <p:sldId id="301" r:id="rId44"/>
    <p:sldId id="302" r:id="rId45"/>
  </p:sldIdLst>
  <p:sldSz cx="9144000" cy="6858000" type="screen4x3"/>
  <p:notesSz cx="6858000" cy="9144000"/>
  <p:embeddedFontLst>
    <p:embeddedFont>
      <p:font typeface="Calibri" panose="020F0502020204030204" pitchFamily="34" charset="0"/>
      <p:regular r:id="rId46"/>
      <p:bold r:id="rId47"/>
      <p:italic r:id="rId48"/>
      <p:boldItalic r:id="rId4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C89A0EA-17C2-1859-4D11-F6635B89012A}" name="Allison Conger" initials="AC" userId="S::aconger@hawkeslearning.com::ade6c5c3-e633-4050-96d1-34f11caf605e"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55F91"/>
    <a:srgbClr val="00007D"/>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580" autoAdjust="0"/>
    <p:restoredTop sz="94660"/>
  </p:normalViewPr>
  <p:slideViewPr>
    <p:cSldViewPr>
      <p:cViewPr varScale="1">
        <p:scale>
          <a:sx n="104" d="100"/>
          <a:sy n="104" d="100"/>
        </p:scale>
        <p:origin x="570"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2.fntdata"/><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3.fntdata"/><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1.fntdata"/><Relationship Id="rId20" Type="http://schemas.openxmlformats.org/officeDocument/2006/relationships/slide" Target="slides/slide19.xml"/><Relationship Id="rId41" Type="http://schemas.openxmlformats.org/officeDocument/2006/relationships/slide" Target="slides/slide40.xml"/><Relationship Id="rId54"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4.fntdata"/></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2" name="Title 1"/>
          <p:cNvSpPr>
            <a:spLocks noGrp="1"/>
          </p:cNvSpPr>
          <p:nvPr userDrawn="1">
            <p:ph type="ctrTitle"/>
          </p:nvPr>
        </p:nvSpPr>
        <p:spPr>
          <a:xfrm>
            <a:off x="685800" y="2133600"/>
            <a:ext cx="7772400" cy="1470025"/>
          </a:xfrm>
          <a:prstGeom prst="rect">
            <a:avLst/>
          </a:prstGeom>
        </p:spPr>
        <p:txBody>
          <a:bodyPr/>
          <a:lstStyle/>
          <a:p>
            <a:pPr eaLnBrk="1" hangingPunct="1"/>
            <a:r>
              <a:rPr lang="en-US" dirty="0">
                <a:solidFill>
                  <a:srgbClr val="004786"/>
                </a:solidFill>
                <a:latin typeface="Arial" charset="0"/>
                <a:cs typeface="Arial" charset="0"/>
              </a:rPr>
              <a:t>Section X.X</a:t>
            </a:r>
          </a:p>
        </p:txBody>
      </p:sp>
      <p:sp>
        <p:nvSpPr>
          <p:cNvPr id="13" name="Subtitle 2"/>
          <p:cNvSpPr>
            <a:spLocks noGrp="1"/>
          </p:cNvSpPr>
          <p:nvPr userDrawn="1">
            <p:ph type="subTitle" idx="1"/>
          </p:nvPr>
        </p:nvSpPr>
        <p:spPr>
          <a:xfrm>
            <a:off x="1371600" y="3505200"/>
            <a:ext cx="6400800" cy="1752600"/>
          </a:xfrm>
          <a:prstGeom prst="rect">
            <a:avLst/>
          </a:prstGeom>
        </p:spPr>
        <p:txBody>
          <a:bodyPr rtlCol="0">
            <a:normAutofit/>
          </a:bodyPr>
          <a:lstStyle/>
          <a:p>
            <a:pPr eaLnBrk="1" fontAlgn="auto" hangingPunct="1">
              <a:spcAft>
                <a:spcPts val="0"/>
              </a:spcAft>
              <a:buFont typeface="Arial" pitchFamily="34" charset="0"/>
              <a:buNone/>
              <a:defRPr/>
            </a:pPr>
            <a:r>
              <a:rPr lang="en-US" b="1" i="1" dirty="0">
                <a:solidFill>
                  <a:srgbClr val="004786"/>
                </a:solidFill>
                <a:latin typeface="Arial" pitchFamily="34" charset="0"/>
                <a:cs typeface="Arial" pitchFamily="34" charset="0"/>
              </a:rPr>
              <a:t>Section Title</a:t>
            </a:r>
          </a:p>
          <a:p>
            <a:pPr eaLnBrk="1" fontAlgn="auto" hangingPunct="1">
              <a:spcAft>
                <a:spcPts val="0"/>
              </a:spcAft>
              <a:buFont typeface="Arial" pitchFamily="34" charset="0"/>
              <a:buNone/>
              <a:defRPr/>
            </a:pPr>
            <a:endParaRPr lang="en-US" dirty="0"/>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45683"/>
            <a:ext cx="1828649" cy="457162"/>
          </a:xfrm>
          <a:prstGeom prst="rect">
            <a:avLst/>
          </a:prstGeom>
        </p:spPr>
      </p:pic>
      <p:sp>
        <p:nvSpPr>
          <p:cNvPr id="15" name="TextBox 5"/>
          <p:cNvSpPr txBox="1">
            <a:spLocks noChangeArrowheads="1"/>
          </p:cNvSpPr>
          <p:nvPr userDrawn="1"/>
        </p:nvSpPr>
        <p:spPr bwMode="auto">
          <a:xfrm>
            <a:off x="6164283" y="5856514"/>
            <a:ext cx="2819400" cy="646331"/>
          </a:xfrm>
          <a:prstGeom prst="rect">
            <a:avLst/>
          </a:prstGeom>
          <a:noFill/>
          <a:ln>
            <a:noFill/>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2D7D9F"/>
              </a:solidFill>
            </a:endParaRPr>
          </a:p>
          <a:p>
            <a:pPr eaLnBrk="1" hangingPunct="1"/>
            <a:r>
              <a:rPr lang="en-US" baseline="-25000" dirty="0">
                <a:solidFill>
                  <a:srgbClr val="2D7D9F"/>
                </a:solidFill>
              </a:rPr>
              <a:t>Copyright © by Hawkes Learning  </a:t>
            </a:r>
          </a:p>
          <a:p>
            <a:pPr eaLnBrk="1" hangingPunct="1"/>
            <a:r>
              <a:rPr lang="en-US" baseline="-25000" dirty="0">
                <a:solidFill>
                  <a:srgbClr val="2D7D9F"/>
                </a:solidFill>
              </a:rPr>
              <a:t>All rights reserved.</a:t>
            </a:r>
          </a:p>
        </p:txBody>
      </p:sp>
    </p:spTree>
    <p:extLst>
      <p:ext uri="{BB962C8B-B14F-4D97-AF65-F5344CB8AC3E}">
        <p14:creationId xmlns:p14="http://schemas.microsoft.com/office/powerpoint/2010/main" val="310307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1"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12" name="Straight Connector 11"/>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3" name="Content Placeholder 2"/>
          <p:cNvSpPr>
            <a:spLocks noGrp="1"/>
          </p:cNvSpPr>
          <p:nvPr>
            <p:ph idx="1"/>
          </p:nvPr>
        </p:nvSpPr>
        <p:spPr>
          <a:xfrm>
            <a:off x="457200" y="1280160"/>
            <a:ext cx="82296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4" name="Straight Connector 13"/>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6" name="TextBox 5"/>
          <p:cNvSpPr txBox="1">
            <a:spLocks noChangeArrowheads="1"/>
          </p:cNvSpPr>
          <p:nvPr userDrawn="1"/>
        </p:nvSpPr>
        <p:spPr bwMode="auto">
          <a:xfrm>
            <a:off x="6164283" y="5856514"/>
            <a:ext cx="2819400" cy="646331"/>
          </a:xfrm>
          <a:prstGeom prst="rect">
            <a:avLst/>
          </a:prstGeom>
          <a:noFill/>
          <a:ln>
            <a:noFill/>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2D7D9F"/>
              </a:solidFill>
            </a:endParaRPr>
          </a:p>
          <a:p>
            <a:pPr eaLnBrk="1" hangingPunct="1"/>
            <a:r>
              <a:rPr lang="en-US" baseline="-25000" dirty="0">
                <a:solidFill>
                  <a:srgbClr val="2D7D9F"/>
                </a:solidFill>
              </a:rPr>
              <a:t>Copyright © by Hawkes Learning  </a:t>
            </a:r>
          </a:p>
          <a:p>
            <a:pPr eaLnBrk="1" hangingPunct="1"/>
            <a:r>
              <a:rPr lang="en-US" baseline="-25000" dirty="0">
                <a:solidFill>
                  <a:srgbClr val="2D7D9F"/>
                </a:solidFill>
              </a:rPr>
              <a:t>All rights reserved.</a:t>
            </a:r>
          </a:p>
        </p:txBody>
      </p:sp>
    </p:spTree>
    <p:extLst>
      <p:ext uri="{BB962C8B-B14F-4D97-AF65-F5344CB8AC3E}">
        <p14:creationId xmlns:p14="http://schemas.microsoft.com/office/powerpoint/2010/main" val="154165988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oleObject" Target="../embeddings/oleObject20.bin"/><Relationship Id="rId1" Type="http://schemas.openxmlformats.org/officeDocument/2006/relationships/slideLayout" Target="../slideLayouts/slideLayout2.xml"/><Relationship Id="rId5" Type="http://schemas.openxmlformats.org/officeDocument/2006/relationships/image" Target="../media/image23.wmf"/><Relationship Id="rId4" Type="http://schemas.openxmlformats.org/officeDocument/2006/relationships/oleObject" Target="../embeddings/oleObject21.bin"/></Relationships>
</file>

<file path=ppt/slides/_rels/slide11.xml.rels><?xml version="1.0" encoding="UTF-8" standalone="yes"?>
<Relationships xmlns="http://schemas.openxmlformats.org/package/2006/relationships"><Relationship Id="rId3" Type="http://schemas.openxmlformats.org/officeDocument/2006/relationships/image" Target="../media/image24.wmf"/><Relationship Id="rId7" Type="http://schemas.openxmlformats.org/officeDocument/2006/relationships/image" Target="../media/image26.wmf"/><Relationship Id="rId2" Type="http://schemas.openxmlformats.org/officeDocument/2006/relationships/oleObject" Target="../embeddings/oleObject22.bin"/><Relationship Id="rId1" Type="http://schemas.openxmlformats.org/officeDocument/2006/relationships/slideLayout" Target="../slideLayouts/slideLayout2.xml"/><Relationship Id="rId6" Type="http://schemas.openxmlformats.org/officeDocument/2006/relationships/oleObject" Target="../embeddings/oleObject24.bin"/><Relationship Id="rId5" Type="http://schemas.openxmlformats.org/officeDocument/2006/relationships/image" Target="../media/image25.wmf"/><Relationship Id="rId4" Type="http://schemas.openxmlformats.org/officeDocument/2006/relationships/oleObject" Target="../embeddings/oleObject23.bin"/></Relationships>
</file>

<file path=ppt/slides/_rels/slide12.x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oleObject" Target="../embeddings/oleObject25.bin"/><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29.bin"/><Relationship Id="rId13" Type="http://schemas.openxmlformats.org/officeDocument/2006/relationships/image" Target="../media/image35.wmf"/><Relationship Id="rId3" Type="http://schemas.openxmlformats.org/officeDocument/2006/relationships/image" Target="../media/image30.wmf"/><Relationship Id="rId7" Type="http://schemas.openxmlformats.org/officeDocument/2006/relationships/image" Target="../media/image32.wmf"/><Relationship Id="rId12" Type="http://schemas.openxmlformats.org/officeDocument/2006/relationships/oleObject" Target="../embeddings/oleObject31.bin"/><Relationship Id="rId2" Type="http://schemas.openxmlformats.org/officeDocument/2006/relationships/oleObject" Target="../embeddings/oleObject26.bin"/><Relationship Id="rId1" Type="http://schemas.openxmlformats.org/officeDocument/2006/relationships/slideLayout" Target="../slideLayouts/slideLayout2.xml"/><Relationship Id="rId6" Type="http://schemas.openxmlformats.org/officeDocument/2006/relationships/oleObject" Target="../embeddings/oleObject28.bin"/><Relationship Id="rId11" Type="http://schemas.openxmlformats.org/officeDocument/2006/relationships/image" Target="../media/image34.wmf"/><Relationship Id="rId5" Type="http://schemas.openxmlformats.org/officeDocument/2006/relationships/image" Target="../media/image31.wmf"/><Relationship Id="rId10" Type="http://schemas.openxmlformats.org/officeDocument/2006/relationships/oleObject" Target="../embeddings/oleObject30.bin"/><Relationship Id="rId4" Type="http://schemas.openxmlformats.org/officeDocument/2006/relationships/oleObject" Target="../embeddings/oleObject27.bin"/><Relationship Id="rId9" Type="http://schemas.openxmlformats.org/officeDocument/2006/relationships/image" Target="../media/image33.wmf"/></Relationships>
</file>

<file path=ppt/slides/_rels/slide15.xml.rels><?xml version="1.0" encoding="UTF-8" standalone="yes"?>
<Relationships xmlns="http://schemas.openxmlformats.org/package/2006/relationships"><Relationship Id="rId3" Type="http://schemas.openxmlformats.org/officeDocument/2006/relationships/image" Target="../media/image36.wmf"/><Relationship Id="rId7" Type="http://schemas.openxmlformats.org/officeDocument/2006/relationships/image" Target="../media/image38.wmf"/><Relationship Id="rId2" Type="http://schemas.openxmlformats.org/officeDocument/2006/relationships/oleObject" Target="../embeddings/oleObject32.bin"/><Relationship Id="rId1" Type="http://schemas.openxmlformats.org/officeDocument/2006/relationships/slideLayout" Target="../slideLayouts/slideLayout2.xml"/><Relationship Id="rId6" Type="http://schemas.openxmlformats.org/officeDocument/2006/relationships/oleObject" Target="../embeddings/oleObject34.bin"/><Relationship Id="rId5" Type="http://schemas.openxmlformats.org/officeDocument/2006/relationships/image" Target="../media/image37.wmf"/><Relationship Id="rId4" Type="http://schemas.openxmlformats.org/officeDocument/2006/relationships/oleObject" Target="../embeddings/oleObject33.bin"/></Relationships>
</file>

<file path=ppt/slides/_rels/slide16.x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oleObject" Target="../embeddings/oleObject35.bin"/><Relationship Id="rId1" Type="http://schemas.openxmlformats.org/officeDocument/2006/relationships/slideLayout" Target="../slideLayouts/slideLayout2.xml"/><Relationship Id="rId5" Type="http://schemas.openxmlformats.org/officeDocument/2006/relationships/image" Target="../media/image40.wmf"/><Relationship Id="rId4" Type="http://schemas.openxmlformats.org/officeDocument/2006/relationships/oleObject" Target="../embeddings/oleObject36.bin"/></Relationships>
</file>

<file path=ppt/slides/_rels/slide17.xml.rels><?xml version="1.0" encoding="UTF-8" standalone="yes"?>
<Relationships xmlns="http://schemas.openxmlformats.org/package/2006/relationships"><Relationship Id="rId8" Type="http://schemas.openxmlformats.org/officeDocument/2006/relationships/oleObject" Target="../embeddings/oleObject40.bin"/><Relationship Id="rId13" Type="http://schemas.openxmlformats.org/officeDocument/2006/relationships/image" Target="../media/image46.wmf"/><Relationship Id="rId3" Type="http://schemas.openxmlformats.org/officeDocument/2006/relationships/image" Target="../media/image41.wmf"/><Relationship Id="rId7" Type="http://schemas.openxmlformats.org/officeDocument/2006/relationships/image" Target="../media/image43.wmf"/><Relationship Id="rId12" Type="http://schemas.openxmlformats.org/officeDocument/2006/relationships/oleObject" Target="../embeddings/oleObject42.bin"/><Relationship Id="rId2" Type="http://schemas.openxmlformats.org/officeDocument/2006/relationships/oleObject" Target="../embeddings/oleObject37.bin"/><Relationship Id="rId1" Type="http://schemas.openxmlformats.org/officeDocument/2006/relationships/slideLayout" Target="../slideLayouts/slideLayout2.xml"/><Relationship Id="rId6" Type="http://schemas.openxmlformats.org/officeDocument/2006/relationships/oleObject" Target="../embeddings/oleObject39.bin"/><Relationship Id="rId11" Type="http://schemas.openxmlformats.org/officeDocument/2006/relationships/image" Target="../media/image45.wmf"/><Relationship Id="rId5" Type="http://schemas.openxmlformats.org/officeDocument/2006/relationships/image" Target="../media/image42.wmf"/><Relationship Id="rId10" Type="http://schemas.openxmlformats.org/officeDocument/2006/relationships/oleObject" Target="../embeddings/oleObject41.bin"/><Relationship Id="rId4" Type="http://schemas.openxmlformats.org/officeDocument/2006/relationships/oleObject" Target="../embeddings/oleObject38.bin"/><Relationship Id="rId9" Type="http://schemas.openxmlformats.org/officeDocument/2006/relationships/image" Target="../media/image44.wmf"/></Relationships>
</file>

<file path=ppt/slides/_rels/slide18.xml.rels><?xml version="1.0" encoding="UTF-8" standalone="yes"?>
<Relationships xmlns="http://schemas.openxmlformats.org/package/2006/relationships"><Relationship Id="rId3" Type="http://schemas.openxmlformats.org/officeDocument/2006/relationships/image" Target="../media/image47.wmf"/><Relationship Id="rId2" Type="http://schemas.openxmlformats.org/officeDocument/2006/relationships/oleObject" Target="../embeddings/oleObject43.bin"/><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oleObject" Target="../embeddings/oleObject47.bin"/><Relationship Id="rId13" Type="http://schemas.openxmlformats.org/officeDocument/2006/relationships/image" Target="../media/image53.wmf"/><Relationship Id="rId3" Type="http://schemas.openxmlformats.org/officeDocument/2006/relationships/image" Target="../media/image48.wmf"/><Relationship Id="rId7" Type="http://schemas.openxmlformats.org/officeDocument/2006/relationships/image" Target="../media/image50.wmf"/><Relationship Id="rId12" Type="http://schemas.openxmlformats.org/officeDocument/2006/relationships/oleObject" Target="../embeddings/oleObject49.bin"/><Relationship Id="rId2" Type="http://schemas.openxmlformats.org/officeDocument/2006/relationships/oleObject" Target="../embeddings/oleObject44.bin"/><Relationship Id="rId1" Type="http://schemas.openxmlformats.org/officeDocument/2006/relationships/slideLayout" Target="../slideLayouts/slideLayout2.xml"/><Relationship Id="rId6" Type="http://schemas.openxmlformats.org/officeDocument/2006/relationships/oleObject" Target="../embeddings/oleObject46.bin"/><Relationship Id="rId11" Type="http://schemas.openxmlformats.org/officeDocument/2006/relationships/image" Target="../media/image52.wmf"/><Relationship Id="rId5" Type="http://schemas.openxmlformats.org/officeDocument/2006/relationships/image" Target="../media/image49.wmf"/><Relationship Id="rId10" Type="http://schemas.openxmlformats.org/officeDocument/2006/relationships/oleObject" Target="../embeddings/oleObject48.bin"/><Relationship Id="rId4" Type="http://schemas.openxmlformats.org/officeDocument/2006/relationships/oleObject" Target="../embeddings/oleObject45.bin"/><Relationship Id="rId9" Type="http://schemas.openxmlformats.org/officeDocument/2006/relationships/image" Target="../media/image51.wmf"/></Relationships>
</file>

<file path=ppt/slides/_rels/slide2.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4.wmf"/><Relationship Id="rId2" Type="http://schemas.openxmlformats.org/officeDocument/2006/relationships/oleObject" Target="../embeddings/oleObject50.bin"/><Relationship Id="rId1" Type="http://schemas.openxmlformats.org/officeDocument/2006/relationships/slideLayout" Target="../slideLayouts/slideLayout2.xml"/><Relationship Id="rId5" Type="http://schemas.openxmlformats.org/officeDocument/2006/relationships/image" Target="../media/image55.wmf"/><Relationship Id="rId4" Type="http://schemas.openxmlformats.org/officeDocument/2006/relationships/oleObject" Target="../embeddings/oleObject51.bin"/></Relationships>
</file>

<file path=ppt/slides/_rels/slide21.xml.rels><?xml version="1.0" encoding="UTF-8" standalone="yes"?>
<Relationships xmlns="http://schemas.openxmlformats.org/package/2006/relationships"><Relationship Id="rId8" Type="http://schemas.openxmlformats.org/officeDocument/2006/relationships/oleObject" Target="../embeddings/oleObject55.bin"/><Relationship Id="rId13" Type="http://schemas.openxmlformats.org/officeDocument/2006/relationships/image" Target="../media/image61.wmf"/><Relationship Id="rId3" Type="http://schemas.openxmlformats.org/officeDocument/2006/relationships/image" Target="../media/image56.wmf"/><Relationship Id="rId7" Type="http://schemas.openxmlformats.org/officeDocument/2006/relationships/image" Target="../media/image58.wmf"/><Relationship Id="rId12" Type="http://schemas.openxmlformats.org/officeDocument/2006/relationships/oleObject" Target="../embeddings/oleObject57.bin"/><Relationship Id="rId17" Type="http://schemas.openxmlformats.org/officeDocument/2006/relationships/image" Target="../media/image63.wmf"/><Relationship Id="rId2" Type="http://schemas.openxmlformats.org/officeDocument/2006/relationships/oleObject" Target="../embeddings/oleObject52.bin"/><Relationship Id="rId16" Type="http://schemas.openxmlformats.org/officeDocument/2006/relationships/oleObject" Target="../embeddings/oleObject59.bin"/><Relationship Id="rId1" Type="http://schemas.openxmlformats.org/officeDocument/2006/relationships/slideLayout" Target="../slideLayouts/slideLayout2.xml"/><Relationship Id="rId6" Type="http://schemas.openxmlformats.org/officeDocument/2006/relationships/oleObject" Target="../embeddings/oleObject54.bin"/><Relationship Id="rId11" Type="http://schemas.openxmlformats.org/officeDocument/2006/relationships/image" Target="../media/image60.wmf"/><Relationship Id="rId5" Type="http://schemas.openxmlformats.org/officeDocument/2006/relationships/image" Target="../media/image57.wmf"/><Relationship Id="rId15" Type="http://schemas.openxmlformats.org/officeDocument/2006/relationships/image" Target="../media/image62.wmf"/><Relationship Id="rId10" Type="http://schemas.openxmlformats.org/officeDocument/2006/relationships/oleObject" Target="../embeddings/oleObject56.bin"/><Relationship Id="rId4" Type="http://schemas.openxmlformats.org/officeDocument/2006/relationships/oleObject" Target="../embeddings/oleObject53.bin"/><Relationship Id="rId9" Type="http://schemas.openxmlformats.org/officeDocument/2006/relationships/image" Target="../media/image59.wmf"/><Relationship Id="rId14" Type="http://schemas.openxmlformats.org/officeDocument/2006/relationships/oleObject" Target="../embeddings/oleObject58.bin"/></Relationships>
</file>

<file path=ppt/slides/_rels/slide22.xml.rels><?xml version="1.0" encoding="UTF-8" standalone="yes"?>
<Relationships xmlns="http://schemas.openxmlformats.org/package/2006/relationships"><Relationship Id="rId8" Type="http://schemas.openxmlformats.org/officeDocument/2006/relationships/oleObject" Target="../embeddings/oleObject63.bin"/><Relationship Id="rId3" Type="http://schemas.openxmlformats.org/officeDocument/2006/relationships/image" Target="../media/image64.wmf"/><Relationship Id="rId7" Type="http://schemas.openxmlformats.org/officeDocument/2006/relationships/image" Target="../media/image66.wmf"/><Relationship Id="rId2" Type="http://schemas.openxmlformats.org/officeDocument/2006/relationships/oleObject" Target="../embeddings/oleObject60.bin"/><Relationship Id="rId1" Type="http://schemas.openxmlformats.org/officeDocument/2006/relationships/slideLayout" Target="../slideLayouts/slideLayout2.xml"/><Relationship Id="rId6" Type="http://schemas.openxmlformats.org/officeDocument/2006/relationships/oleObject" Target="../embeddings/oleObject62.bin"/><Relationship Id="rId5" Type="http://schemas.openxmlformats.org/officeDocument/2006/relationships/image" Target="../media/image65.wmf"/><Relationship Id="rId4" Type="http://schemas.openxmlformats.org/officeDocument/2006/relationships/oleObject" Target="../embeddings/oleObject61.bin"/><Relationship Id="rId9" Type="http://schemas.openxmlformats.org/officeDocument/2006/relationships/image" Target="../media/image67.wmf"/></Relationships>
</file>

<file path=ppt/slides/_rels/slide23.xml.rels><?xml version="1.0" encoding="UTF-8" standalone="yes"?>
<Relationships xmlns="http://schemas.openxmlformats.org/package/2006/relationships"><Relationship Id="rId8" Type="http://schemas.openxmlformats.org/officeDocument/2006/relationships/oleObject" Target="../embeddings/oleObject67.bin"/><Relationship Id="rId3" Type="http://schemas.openxmlformats.org/officeDocument/2006/relationships/image" Target="../media/image68.wmf"/><Relationship Id="rId7" Type="http://schemas.openxmlformats.org/officeDocument/2006/relationships/image" Target="../media/image70.wmf"/><Relationship Id="rId2" Type="http://schemas.openxmlformats.org/officeDocument/2006/relationships/oleObject" Target="../embeddings/oleObject64.bin"/><Relationship Id="rId1" Type="http://schemas.openxmlformats.org/officeDocument/2006/relationships/slideLayout" Target="../slideLayouts/slideLayout2.xml"/><Relationship Id="rId6" Type="http://schemas.openxmlformats.org/officeDocument/2006/relationships/oleObject" Target="../embeddings/oleObject66.bin"/><Relationship Id="rId5" Type="http://schemas.openxmlformats.org/officeDocument/2006/relationships/image" Target="../media/image69.wmf"/><Relationship Id="rId4" Type="http://schemas.openxmlformats.org/officeDocument/2006/relationships/oleObject" Target="../embeddings/oleObject65.bin"/><Relationship Id="rId9" Type="http://schemas.openxmlformats.org/officeDocument/2006/relationships/image" Target="../media/image71.wmf"/></Relationships>
</file>

<file path=ppt/slides/_rels/slide24.xml.rels><?xml version="1.0" encoding="UTF-8" standalone="yes"?>
<Relationships xmlns="http://schemas.openxmlformats.org/package/2006/relationships"><Relationship Id="rId3" Type="http://schemas.openxmlformats.org/officeDocument/2006/relationships/image" Target="../media/image72.wmf"/><Relationship Id="rId2" Type="http://schemas.openxmlformats.org/officeDocument/2006/relationships/oleObject" Target="../embeddings/oleObject68.bin"/><Relationship Id="rId1" Type="http://schemas.openxmlformats.org/officeDocument/2006/relationships/slideLayout" Target="../slideLayouts/slideLayout2.xml"/><Relationship Id="rId5" Type="http://schemas.openxmlformats.org/officeDocument/2006/relationships/image" Target="../media/image73.wmf"/><Relationship Id="rId4" Type="http://schemas.openxmlformats.org/officeDocument/2006/relationships/oleObject" Target="../embeddings/oleObject69.bin"/></Relationships>
</file>

<file path=ppt/slides/_rels/slide25.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oleObject" Target="../embeddings/oleObject73.bin"/><Relationship Id="rId3" Type="http://schemas.openxmlformats.org/officeDocument/2006/relationships/image" Target="../media/image76.wmf"/><Relationship Id="rId7" Type="http://schemas.openxmlformats.org/officeDocument/2006/relationships/image" Target="../media/image78.wmf"/><Relationship Id="rId2" Type="http://schemas.openxmlformats.org/officeDocument/2006/relationships/oleObject" Target="../embeddings/oleObject70.bin"/><Relationship Id="rId1" Type="http://schemas.openxmlformats.org/officeDocument/2006/relationships/slideLayout" Target="../slideLayouts/slideLayout2.xml"/><Relationship Id="rId6" Type="http://schemas.openxmlformats.org/officeDocument/2006/relationships/oleObject" Target="../embeddings/oleObject72.bin"/><Relationship Id="rId11" Type="http://schemas.openxmlformats.org/officeDocument/2006/relationships/image" Target="../media/image80.wmf"/><Relationship Id="rId5" Type="http://schemas.openxmlformats.org/officeDocument/2006/relationships/image" Target="../media/image77.wmf"/><Relationship Id="rId10" Type="http://schemas.openxmlformats.org/officeDocument/2006/relationships/oleObject" Target="../embeddings/oleObject74.bin"/><Relationship Id="rId4" Type="http://schemas.openxmlformats.org/officeDocument/2006/relationships/oleObject" Target="../embeddings/oleObject71.bin"/><Relationship Id="rId9" Type="http://schemas.openxmlformats.org/officeDocument/2006/relationships/image" Target="../media/image79.wmf"/></Relationships>
</file>

<file path=ppt/slides/_rels/slide28.xml.rels><?xml version="1.0" encoding="UTF-8" standalone="yes"?>
<Relationships xmlns="http://schemas.openxmlformats.org/package/2006/relationships"><Relationship Id="rId8" Type="http://schemas.openxmlformats.org/officeDocument/2006/relationships/oleObject" Target="../embeddings/oleObject78.bin"/><Relationship Id="rId3" Type="http://schemas.openxmlformats.org/officeDocument/2006/relationships/image" Target="../media/image81.wmf"/><Relationship Id="rId7" Type="http://schemas.openxmlformats.org/officeDocument/2006/relationships/image" Target="../media/image83.wmf"/><Relationship Id="rId2" Type="http://schemas.openxmlformats.org/officeDocument/2006/relationships/oleObject" Target="../embeddings/oleObject75.bin"/><Relationship Id="rId1" Type="http://schemas.openxmlformats.org/officeDocument/2006/relationships/slideLayout" Target="../slideLayouts/slideLayout2.xml"/><Relationship Id="rId6" Type="http://schemas.openxmlformats.org/officeDocument/2006/relationships/oleObject" Target="../embeddings/oleObject77.bin"/><Relationship Id="rId5" Type="http://schemas.openxmlformats.org/officeDocument/2006/relationships/image" Target="../media/image82.wmf"/><Relationship Id="rId4" Type="http://schemas.openxmlformats.org/officeDocument/2006/relationships/oleObject" Target="../embeddings/oleObject76.bin"/><Relationship Id="rId9" Type="http://schemas.openxmlformats.org/officeDocument/2006/relationships/image" Target="../media/image84.wmf"/></Relationships>
</file>

<file path=ppt/slides/_rels/slide29.xml.rels><?xml version="1.0" encoding="UTF-8" standalone="yes"?>
<Relationships xmlns="http://schemas.openxmlformats.org/package/2006/relationships"><Relationship Id="rId3" Type="http://schemas.openxmlformats.org/officeDocument/2006/relationships/image" Target="../media/image85.wmf"/><Relationship Id="rId2" Type="http://schemas.openxmlformats.org/officeDocument/2006/relationships/oleObject" Target="../embeddings/oleObject79.bin"/><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oleObject" Target="../embeddings/oleObject2.bin"/><Relationship Id="rId1" Type="http://schemas.openxmlformats.org/officeDocument/2006/relationships/slideLayout" Target="../slideLayouts/slideLayout2.xml"/><Relationship Id="rId5" Type="http://schemas.openxmlformats.org/officeDocument/2006/relationships/image" Target="../media/image4.wmf"/><Relationship Id="rId4" Type="http://schemas.openxmlformats.org/officeDocument/2006/relationships/oleObject" Target="../embeddings/oleObject3.bin"/></Relationships>
</file>

<file path=ppt/slides/_rels/slide30.xml.rels><?xml version="1.0" encoding="UTF-8" standalone="yes"?>
<Relationships xmlns="http://schemas.openxmlformats.org/package/2006/relationships"><Relationship Id="rId8" Type="http://schemas.openxmlformats.org/officeDocument/2006/relationships/oleObject" Target="../embeddings/oleObject83.bin"/><Relationship Id="rId3" Type="http://schemas.openxmlformats.org/officeDocument/2006/relationships/image" Target="../media/image86.wmf"/><Relationship Id="rId7" Type="http://schemas.openxmlformats.org/officeDocument/2006/relationships/image" Target="../media/image88.wmf"/><Relationship Id="rId2" Type="http://schemas.openxmlformats.org/officeDocument/2006/relationships/oleObject" Target="../embeddings/oleObject80.bin"/><Relationship Id="rId1" Type="http://schemas.openxmlformats.org/officeDocument/2006/relationships/slideLayout" Target="../slideLayouts/slideLayout2.xml"/><Relationship Id="rId6" Type="http://schemas.openxmlformats.org/officeDocument/2006/relationships/oleObject" Target="../embeddings/oleObject82.bin"/><Relationship Id="rId11" Type="http://schemas.openxmlformats.org/officeDocument/2006/relationships/image" Target="../media/image90.wmf"/><Relationship Id="rId5" Type="http://schemas.openxmlformats.org/officeDocument/2006/relationships/image" Target="../media/image87.wmf"/><Relationship Id="rId10" Type="http://schemas.openxmlformats.org/officeDocument/2006/relationships/oleObject" Target="../embeddings/oleObject84.bin"/><Relationship Id="rId4" Type="http://schemas.openxmlformats.org/officeDocument/2006/relationships/oleObject" Target="../embeddings/oleObject81.bin"/><Relationship Id="rId9" Type="http://schemas.openxmlformats.org/officeDocument/2006/relationships/image" Target="../media/image89.wmf"/></Relationships>
</file>

<file path=ppt/slides/_rels/slide31.xml.rels><?xml version="1.0" encoding="UTF-8" standalone="yes"?>
<Relationships xmlns="http://schemas.openxmlformats.org/package/2006/relationships"><Relationship Id="rId3" Type="http://schemas.openxmlformats.org/officeDocument/2006/relationships/image" Target="../media/image91.wmf"/><Relationship Id="rId2" Type="http://schemas.openxmlformats.org/officeDocument/2006/relationships/oleObject" Target="../embeddings/oleObject85.bin"/><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oleObject" Target="../embeddings/oleObject89.bin"/><Relationship Id="rId13" Type="http://schemas.openxmlformats.org/officeDocument/2006/relationships/oleObject" Target="../embeddings/oleObject92.bin"/><Relationship Id="rId3" Type="http://schemas.openxmlformats.org/officeDocument/2006/relationships/image" Target="../media/image92.wmf"/><Relationship Id="rId7" Type="http://schemas.openxmlformats.org/officeDocument/2006/relationships/image" Target="../media/image94.wmf"/><Relationship Id="rId12" Type="http://schemas.openxmlformats.org/officeDocument/2006/relationships/oleObject" Target="../embeddings/oleObject91.bin"/><Relationship Id="rId2" Type="http://schemas.openxmlformats.org/officeDocument/2006/relationships/oleObject" Target="../embeddings/oleObject86.bin"/><Relationship Id="rId16" Type="http://schemas.openxmlformats.org/officeDocument/2006/relationships/image" Target="../media/image98.wmf"/><Relationship Id="rId1" Type="http://schemas.openxmlformats.org/officeDocument/2006/relationships/slideLayout" Target="../slideLayouts/slideLayout2.xml"/><Relationship Id="rId6" Type="http://schemas.openxmlformats.org/officeDocument/2006/relationships/oleObject" Target="../embeddings/oleObject88.bin"/><Relationship Id="rId11" Type="http://schemas.openxmlformats.org/officeDocument/2006/relationships/image" Target="../media/image96.wmf"/><Relationship Id="rId5" Type="http://schemas.openxmlformats.org/officeDocument/2006/relationships/image" Target="../media/image93.wmf"/><Relationship Id="rId15" Type="http://schemas.openxmlformats.org/officeDocument/2006/relationships/oleObject" Target="../embeddings/oleObject93.bin"/><Relationship Id="rId10" Type="http://schemas.openxmlformats.org/officeDocument/2006/relationships/oleObject" Target="../embeddings/oleObject90.bin"/><Relationship Id="rId4" Type="http://schemas.openxmlformats.org/officeDocument/2006/relationships/oleObject" Target="../embeddings/oleObject87.bin"/><Relationship Id="rId9" Type="http://schemas.openxmlformats.org/officeDocument/2006/relationships/image" Target="../media/image95.wmf"/><Relationship Id="rId14" Type="http://schemas.openxmlformats.org/officeDocument/2006/relationships/image" Target="../media/image97.wmf"/></Relationships>
</file>

<file path=ppt/slides/_rels/slide33.xml.rels><?xml version="1.0" encoding="UTF-8" standalone="yes"?>
<Relationships xmlns="http://schemas.openxmlformats.org/package/2006/relationships"><Relationship Id="rId3" Type="http://schemas.openxmlformats.org/officeDocument/2006/relationships/image" Target="../media/image99.wmf"/><Relationship Id="rId7" Type="http://schemas.openxmlformats.org/officeDocument/2006/relationships/image" Target="../media/image101.wmf"/><Relationship Id="rId2" Type="http://schemas.openxmlformats.org/officeDocument/2006/relationships/oleObject" Target="../embeddings/oleObject94.bin"/><Relationship Id="rId1" Type="http://schemas.openxmlformats.org/officeDocument/2006/relationships/slideLayout" Target="../slideLayouts/slideLayout2.xml"/><Relationship Id="rId6" Type="http://schemas.openxmlformats.org/officeDocument/2006/relationships/oleObject" Target="../embeddings/oleObject96.bin"/><Relationship Id="rId5" Type="http://schemas.openxmlformats.org/officeDocument/2006/relationships/image" Target="../media/image100.wmf"/><Relationship Id="rId4" Type="http://schemas.openxmlformats.org/officeDocument/2006/relationships/oleObject" Target="../embeddings/oleObject95.bin"/></Relationships>
</file>

<file path=ppt/slides/_rels/slide34.xml.rels><?xml version="1.0" encoding="UTF-8" standalone="yes"?>
<Relationships xmlns="http://schemas.openxmlformats.org/package/2006/relationships"><Relationship Id="rId8" Type="http://schemas.openxmlformats.org/officeDocument/2006/relationships/oleObject" Target="../embeddings/oleObject100.bin"/><Relationship Id="rId3" Type="http://schemas.openxmlformats.org/officeDocument/2006/relationships/image" Target="../media/image102.wmf"/><Relationship Id="rId7" Type="http://schemas.openxmlformats.org/officeDocument/2006/relationships/image" Target="../media/image104.wmf"/><Relationship Id="rId2" Type="http://schemas.openxmlformats.org/officeDocument/2006/relationships/oleObject" Target="../embeddings/oleObject97.bin"/><Relationship Id="rId1" Type="http://schemas.openxmlformats.org/officeDocument/2006/relationships/slideLayout" Target="../slideLayouts/slideLayout2.xml"/><Relationship Id="rId6" Type="http://schemas.openxmlformats.org/officeDocument/2006/relationships/oleObject" Target="../embeddings/oleObject99.bin"/><Relationship Id="rId11" Type="http://schemas.openxmlformats.org/officeDocument/2006/relationships/image" Target="../media/image106.wmf"/><Relationship Id="rId5" Type="http://schemas.openxmlformats.org/officeDocument/2006/relationships/image" Target="../media/image103.wmf"/><Relationship Id="rId10" Type="http://schemas.openxmlformats.org/officeDocument/2006/relationships/oleObject" Target="../embeddings/oleObject101.bin"/><Relationship Id="rId4" Type="http://schemas.openxmlformats.org/officeDocument/2006/relationships/oleObject" Target="../embeddings/oleObject98.bin"/><Relationship Id="rId9" Type="http://schemas.openxmlformats.org/officeDocument/2006/relationships/image" Target="../media/image105.wmf"/></Relationships>
</file>

<file path=ppt/slides/_rels/slide35.xml.rels><?xml version="1.0" encoding="UTF-8" standalone="yes"?>
<Relationships xmlns="http://schemas.openxmlformats.org/package/2006/relationships"><Relationship Id="rId3" Type="http://schemas.openxmlformats.org/officeDocument/2006/relationships/image" Target="../media/image107.wmf"/><Relationship Id="rId2" Type="http://schemas.openxmlformats.org/officeDocument/2006/relationships/oleObject" Target="../embeddings/oleObject102.bin"/><Relationship Id="rId1" Type="http://schemas.openxmlformats.org/officeDocument/2006/relationships/slideLayout" Target="../slideLayouts/slideLayout2.xml"/><Relationship Id="rId5" Type="http://schemas.openxmlformats.org/officeDocument/2006/relationships/image" Target="../media/image108.wmf"/><Relationship Id="rId4" Type="http://schemas.openxmlformats.org/officeDocument/2006/relationships/oleObject" Target="../embeddings/oleObject103.bin"/></Relationships>
</file>

<file path=ppt/slides/_rels/slide36.xml.rels><?xml version="1.0" encoding="UTF-8" standalone="yes"?>
<Relationships xmlns="http://schemas.openxmlformats.org/package/2006/relationships"><Relationship Id="rId3" Type="http://schemas.openxmlformats.org/officeDocument/2006/relationships/image" Target="../media/image109.wmf"/><Relationship Id="rId7" Type="http://schemas.openxmlformats.org/officeDocument/2006/relationships/image" Target="../media/image111.wmf"/><Relationship Id="rId2" Type="http://schemas.openxmlformats.org/officeDocument/2006/relationships/oleObject" Target="../embeddings/oleObject104.bin"/><Relationship Id="rId1" Type="http://schemas.openxmlformats.org/officeDocument/2006/relationships/slideLayout" Target="../slideLayouts/slideLayout2.xml"/><Relationship Id="rId6" Type="http://schemas.openxmlformats.org/officeDocument/2006/relationships/oleObject" Target="../embeddings/oleObject106.bin"/><Relationship Id="rId5" Type="http://schemas.openxmlformats.org/officeDocument/2006/relationships/image" Target="../media/image110.wmf"/><Relationship Id="rId4" Type="http://schemas.openxmlformats.org/officeDocument/2006/relationships/oleObject" Target="../embeddings/oleObject105.bin"/></Relationships>
</file>

<file path=ppt/slides/_rels/slide37.xml.rels><?xml version="1.0" encoding="UTF-8" standalone="yes"?>
<Relationships xmlns="http://schemas.openxmlformats.org/package/2006/relationships"><Relationship Id="rId8" Type="http://schemas.openxmlformats.org/officeDocument/2006/relationships/oleObject" Target="../embeddings/oleObject110.bin"/><Relationship Id="rId13" Type="http://schemas.openxmlformats.org/officeDocument/2006/relationships/image" Target="../media/image117.wmf"/><Relationship Id="rId3" Type="http://schemas.openxmlformats.org/officeDocument/2006/relationships/image" Target="../media/image112.wmf"/><Relationship Id="rId7" Type="http://schemas.openxmlformats.org/officeDocument/2006/relationships/image" Target="../media/image114.wmf"/><Relationship Id="rId12" Type="http://schemas.openxmlformats.org/officeDocument/2006/relationships/oleObject" Target="../embeddings/oleObject112.bin"/><Relationship Id="rId17" Type="http://schemas.openxmlformats.org/officeDocument/2006/relationships/image" Target="../media/image119.wmf"/><Relationship Id="rId2" Type="http://schemas.openxmlformats.org/officeDocument/2006/relationships/oleObject" Target="../embeddings/oleObject107.bin"/><Relationship Id="rId16" Type="http://schemas.openxmlformats.org/officeDocument/2006/relationships/oleObject" Target="../embeddings/oleObject114.bin"/><Relationship Id="rId1" Type="http://schemas.openxmlformats.org/officeDocument/2006/relationships/slideLayout" Target="../slideLayouts/slideLayout2.xml"/><Relationship Id="rId6" Type="http://schemas.openxmlformats.org/officeDocument/2006/relationships/oleObject" Target="../embeddings/oleObject109.bin"/><Relationship Id="rId11" Type="http://schemas.openxmlformats.org/officeDocument/2006/relationships/image" Target="../media/image116.wmf"/><Relationship Id="rId5" Type="http://schemas.openxmlformats.org/officeDocument/2006/relationships/image" Target="../media/image113.wmf"/><Relationship Id="rId15" Type="http://schemas.openxmlformats.org/officeDocument/2006/relationships/image" Target="../media/image118.wmf"/><Relationship Id="rId10" Type="http://schemas.openxmlformats.org/officeDocument/2006/relationships/oleObject" Target="../embeddings/oleObject111.bin"/><Relationship Id="rId4" Type="http://schemas.openxmlformats.org/officeDocument/2006/relationships/oleObject" Target="../embeddings/oleObject108.bin"/><Relationship Id="rId9" Type="http://schemas.openxmlformats.org/officeDocument/2006/relationships/image" Target="../media/image115.wmf"/><Relationship Id="rId14" Type="http://schemas.openxmlformats.org/officeDocument/2006/relationships/oleObject" Target="../embeddings/oleObject113.bin"/></Relationships>
</file>

<file path=ppt/slides/_rels/slide38.xml.rels><?xml version="1.0" encoding="UTF-8" standalone="yes"?>
<Relationships xmlns="http://schemas.openxmlformats.org/package/2006/relationships"><Relationship Id="rId8" Type="http://schemas.openxmlformats.org/officeDocument/2006/relationships/oleObject" Target="../embeddings/oleObject118.bin"/><Relationship Id="rId3" Type="http://schemas.openxmlformats.org/officeDocument/2006/relationships/image" Target="../media/image120.wmf"/><Relationship Id="rId7" Type="http://schemas.openxmlformats.org/officeDocument/2006/relationships/image" Target="../media/image122.wmf"/><Relationship Id="rId2" Type="http://schemas.openxmlformats.org/officeDocument/2006/relationships/oleObject" Target="../embeddings/oleObject115.bin"/><Relationship Id="rId1" Type="http://schemas.openxmlformats.org/officeDocument/2006/relationships/slideLayout" Target="../slideLayouts/slideLayout2.xml"/><Relationship Id="rId6" Type="http://schemas.openxmlformats.org/officeDocument/2006/relationships/oleObject" Target="../embeddings/oleObject117.bin"/><Relationship Id="rId11" Type="http://schemas.openxmlformats.org/officeDocument/2006/relationships/image" Target="../media/image124.wmf"/><Relationship Id="rId5" Type="http://schemas.openxmlformats.org/officeDocument/2006/relationships/image" Target="../media/image121.wmf"/><Relationship Id="rId10" Type="http://schemas.openxmlformats.org/officeDocument/2006/relationships/oleObject" Target="../embeddings/oleObject119.bin"/><Relationship Id="rId4" Type="http://schemas.openxmlformats.org/officeDocument/2006/relationships/oleObject" Target="../embeddings/oleObject116.bin"/><Relationship Id="rId9" Type="http://schemas.openxmlformats.org/officeDocument/2006/relationships/image" Target="../media/image123.wmf"/></Relationships>
</file>

<file path=ppt/slides/_rels/slide39.xml.rels><?xml version="1.0" encoding="UTF-8" standalone="yes"?>
<Relationships xmlns="http://schemas.openxmlformats.org/package/2006/relationships"><Relationship Id="rId8" Type="http://schemas.openxmlformats.org/officeDocument/2006/relationships/oleObject" Target="../embeddings/oleObject123.bin"/><Relationship Id="rId3" Type="http://schemas.openxmlformats.org/officeDocument/2006/relationships/image" Target="../media/image125.wmf"/><Relationship Id="rId7" Type="http://schemas.openxmlformats.org/officeDocument/2006/relationships/image" Target="../media/image127.wmf"/><Relationship Id="rId2" Type="http://schemas.openxmlformats.org/officeDocument/2006/relationships/oleObject" Target="../embeddings/oleObject120.bin"/><Relationship Id="rId1" Type="http://schemas.openxmlformats.org/officeDocument/2006/relationships/slideLayout" Target="../slideLayouts/slideLayout2.xml"/><Relationship Id="rId6" Type="http://schemas.openxmlformats.org/officeDocument/2006/relationships/oleObject" Target="../embeddings/oleObject122.bin"/><Relationship Id="rId11" Type="http://schemas.openxmlformats.org/officeDocument/2006/relationships/image" Target="../media/image129.wmf"/><Relationship Id="rId5" Type="http://schemas.openxmlformats.org/officeDocument/2006/relationships/image" Target="../media/image126.wmf"/><Relationship Id="rId10" Type="http://schemas.openxmlformats.org/officeDocument/2006/relationships/oleObject" Target="../embeddings/oleObject124.bin"/><Relationship Id="rId4" Type="http://schemas.openxmlformats.org/officeDocument/2006/relationships/oleObject" Target="../embeddings/oleObject121.bin"/><Relationship Id="rId9" Type="http://schemas.openxmlformats.org/officeDocument/2006/relationships/image" Target="../media/image128.wmf"/></Relationships>
</file>

<file path=ppt/slides/_rels/slide4.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oleObject" Target="../embeddings/oleObject4.bin"/><Relationship Id="rId1" Type="http://schemas.openxmlformats.org/officeDocument/2006/relationships/slideLayout" Target="../slideLayouts/slideLayout2.xml"/><Relationship Id="rId5" Type="http://schemas.openxmlformats.org/officeDocument/2006/relationships/image" Target="../media/image6.wmf"/><Relationship Id="rId4" Type="http://schemas.openxmlformats.org/officeDocument/2006/relationships/oleObject" Target="../embeddings/oleObject5.bin"/></Relationships>
</file>

<file path=ppt/slides/_rels/slide40.xml.rels><?xml version="1.0" encoding="UTF-8" standalone="yes"?>
<Relationships xmlns="http://schemas.openxmlformats.org/package/2006/relationships"><Relationship Id="rId8" Type="http://schemas.openxmlformats.org/officeDocument/2006/relationships/oleObject" Target="../embeddings/oleObject128.bin"/><Relationship Id="rId13" Type="http://schemas.openxmlformats.org/officeDocument/2006/relationships/image" Target="../media/image135.wmf"/><Relationship Id="rId3" Type="http://schemas.openxmlformats.org/officeDocument/2006/relationships/image" Target="../media/image130.wmf"/><Relationship Id="rId7" Type="http://schemas.openxmlformats.org/officeDocument/2006/relationships/image" Target="../media/image132.wmf"/><Relationship Id="rId12" Type="http://schemas.openxmlformats.org/officeDocument/2006/relationships/oleObject" Target="../embeddings/oleObject130.bin"/><Relationship Id="rId2" Type="http://schemas.openxmlformats.org/officeDocument/2006/relationships/oleObject" Target="../embeddings/oleObject125.bin"/><Relationship Id="rId1" Type="http://schemas.openxmlformats.org/officeDocument/2006/relationships/slideLayout" Target="../slideLayouts/slideLayout2.xml"/><Relationship Id="rId6" Type="http://schemas.openxmlformats.org/officeDocument/2006/relationships/oleObject" Target="../embeddings/oleObject127.bin"/><Relationship Id="rId11" Type="http://schemas.openxmlformats.org/officeDocument/2006/relationships/image" Target="../media/image134.wmf"/><Relationship Id="rId5" Type="http://schemas.openxmlformats.org/officeDocument/2006/relationships/image" Target="../media/image131.wmf"/><Relationship Id="rId10" Type="http://schemas.openxmlformats.org/officeDocument/2006/relationships/oleObject" Target="../embeddings/oleObject129.bin"/><Relationship Id="rId4" Type="http://schemas.openxmlformats.org/officeDocument/2006/relationships/oleObject" Target="../embeddings/oleObject126.bin"/><Relationship Id="rId9" Type="http://schemas.openxmlformats.org/officeDocument/2006/relationships/image" Target="../media/image133.wmf"/></Relationships>
</file>

<file path=ppt/slides/_rels/slide41.xml.rels><?xml version="1.0" encoding="UTF-8" standalone="yes"?>
<Relationships xmlns="http://schemas.openxmlformats.org/package/2006/relationships"><Relationship Id="rId3" Type="http://schemas.openxmlformats.org/officeDocument/2006/relationships/image" Target="../media/image136.wmf"/><Relationship Id="rId2" Type="http://schemas.openxmlformats.org/officeDocument/2006/relationships/oleObject" Target="../embeddings/oleObject131.bin"/><Relationship Id="rId1" Type="http://schemas.openxmlformats.org/officeDocument/2006/relationships/slideLayout" Target="../slideLayouts/slideLayout2.xml"/><Relationship Id="rId5" Type="http://schemas.openxmlformats.org/officeDocument/2006/relationships/image" Target="../media/image137.wmf"/><Relationship Id="rId4" Type="http://schemas.openxmlformats.org/officeDocument/2006/relationships/oleObject" Target="../embeddings/oleObject132.bin"/></Relationships>
</file>

<file path=ppt/slides/_rels/slide42.xml.rels><?xml version="1.0" encoding="UTF-8" standalone="yes"?>
<Relationships xmlns="http://schemas.openxmlformats.org/package/2006/relationships"><Relationship Id="rId3" Type="http://schemas.openxmlformats.org/officeDocument/2006/relationships/image" Target="../media/image138.wmf"/><Relationship Id="rId7" Type="http://schemas.openxmlformats.org/officeDocument/2006/relationships/image" Target="../media/image140.wmf"/><Relationship Id="rId2" Type="http://schemas.openxmlformats.org/officeDocument/2006/relationships/oleObject" Target="../embeddings/oleObject133.bin"/><Relationship Id="rId1" Type="http://schemas.openxmlformats.org/officeDocument/2006/relationships/slideLayout" Target="../slideLayouts/slideLayout2.xml"/><Relationship Id="rId6" Type="http://schemas.openxmlformats.org/officeDocument/2006/relationships/oleObject" Target="../embeddings/oleObject135.bin"/><Relationship Id="rId5" Type="http://schemas.openxmlformats.org/officeDocument/2006/relationships/image" Target="../media/image139.wmf"/><Relationship Id="rId4" Type="http://schemas.openxmlformats.org/officeDocument/2006/relationships/oleObject" Target="../embeddings/oleObject134.bin"/></Relationships>
</file>

<file path=ppt/slides/_rels/slide43.xml.rels><?xml version="1.0" encoding="UTF-8" standalone="yes"?>
<Relationships xmlns="http://schemas.openxmlformats.org/package/2006/relationships"><Relationship Id="rId8" Type="http://schemas.openxmlformats.org/officeDocument/2006/relationships/oleObject" Target="../embeddings/oleObject139.bin"/><Relationship Id="rId3" Type="http://schemas.openxmlformats.org/officeDocument/2006/relationships/image" Target="../media/image141.wmf"/><Relationship Id="rId7" Type="http://schemas.openxmlformats.org/officeDocument/2006/relationships/image" Target="../media/image143.wmf"/><Relationship Id="rId2" Type="http://schemas.openxmlformats.org/officeDocument/2006/relationships/oleObject" Target="../embeddings/oleObject136.bin"/><Relationship Id="rId1" Type="http://schemas.openxmlformats.org/officeDocument/2006/relationships/slideLayout" Target="../slideLayouts/slideLayout2.xml"/><Relationship Id="rId6" Type="http://schemas.openxmlformats.org/officeDocument/2006/relationships/oleObject" Target="../embeddings/oleObject138.bin"/><Relationship Id="rId11" Type="http://schemas.openxmlformats.org/officeDocument/2006/relationships/image" Target="../media/image145.wmf"/><Relationship Id="rId5" Type="http://schemas.openxmlformats.org/officeDocument/2006/relationships/image" Target="../media/image142.wmf"/><Relationship Id="rId10" Type="http://schemas.openxmlformats.org/officeDocument/2006/relationships/oleObject" Target="../embeddings/oleObject140.bin"/><Relationship Id="rId4" Type="http://schemas.openxmlformats.org/officeDocument/2006/relationships/oleObject" Target="../embeddings/oleObject137.bin"/><Relationship Id="rId9" Type="http://schemas.openxmlformats.org/officeDocument/2006/relationships/image" Target="../media/image144.wmf"/></Relationships>
</file>

<file path=ppt/slides/_rels/slide44.xml.rels><?xml version="1.0" encoding="UTF-8" standalone="yes"?>
<Relationships xmlns="http://schemas.openxmlformats.org/package/2006/relationships"><Relationship Id="rId8" Type="http://schemas.openxmlformats.org/officeDocument/2006/relationships/oleObject" Target="../embeddings/oleObject144.bin"/><Relationship Id="rId13" Type="http://schemas.openxmlformats.org/officeDocument/2006/relationships/image" Target="../media/image151.wmf"/><Relationship Id="rId3" Type="http://schemas.openxmlformats.org/officeDocument/2006/relationships/image" Target="../media/image146.wmf"/><Relationship Id="rId7" Type="http://schemas.openxmlformats.org/officeDocument/2006/relationships/image" Target="../media/image148.wmf"/><Relationship Id="rId12" Type="http://schemas.openxmlformats.org/officeDocument/2006/relationships/oleObject" Target="../embeddings/oleObject146.bin"/><Relationship Id="rId2" Type="http://schemas.openxmlformats.org/officeDocument/2006/relationships/oleObject" Target="../embeddings/oleObject141.bin"/><Relationship Id="rId1" Type="http://schemas.openxmlformats.org/officeDocument/2006/relationships/slideLayout" Target="../slideLayouts/slideLayout2.xml"/><Relationship Id="rId6" Type="http://schemas.openxmlformats.org/officeDocument/2006/relationships/oleObject" Target="../embeddings/oleObject143.bin"/><Relationship Id="rId11" Type="http://schemas.openxmlformats.org/officeDocument/2006/relationships/image" Target="../media/image150.wmf"/><Relationship Id="rId5" Type="http://schemas.openxmlformats.org/officeDocument/2006/relationships/image" Target="../media/image147.wmf"/><Relationship Id="rId10" Type="http://schemas.openxmlformats.org/officeDocument/2006/relationships/oleObject" Target="../embeddings/oleObject145.bin"/><Relationship Id="rId4" Type="http://schemas.openxmlformats.org/officeDocument/2006/relationships/oleObject" Target="../embeddings/oleObject142.bin"/><Relationship Id="rId9" Type="http://schemas.openxmlformats.org/officeDocument/2006/relationships/image" Target="../media/image149.wmf"/></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9.bin"/><Relationship Id="rId3" Type="http://schemas.openxmlformats.org/officeDocument/2006/relationships/image" Target="../media/image7.wmf"/><Relationship Id="rId7" Type="http://schemas.openxmlformats.org/officeDocument/2006/relationships/image" Target="../media/image9.wmf"/><Relationship Id="rId2" Type="http://schemas.openxmlformats.org/officeDocument/2006/relationships/oleObject" Target="../embeddings/oleObject6.bin"/><Relationship Id="rId1" Type="http://schemas.openxmlformats.org/officeDocument/2006/relationships/slideLayout" Target="../slideLayouts/slideLayout2.xml"/><Relationship Id="rId6" Type="http://schemas.openxmlformats.org/officeDocument/2006/relationships/oleObject" Target="../embeddings/oleObject8.bin"/><Relationship Id="rId5" Type="http://schemas.openxmlformats.org/officeDocument/2006/relationships/image" Target="../media/image8.wmf"/><Relationship Id="rId4" Type="http://schemas.openxmlformats.org/officeDocument/2006/relationships/oleObject" Target="../embeddings/oleObject7.bin"/><Relationship Id="rId9" Type="http://schemas.openxmlformats.org/officeDocument/2006/relationships/image" Target="../media/image10.wmf"/></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13.bin"/><Relationship Id="rId3" Type="http://schemas.openxmlformats.org/officeDocument/2006/relationships/image" Target="../media/image11.wmf"/><Relationship Id="rId7" Type="http://schemas.openxmlformats.org/officeDocument/2006/relationships/image" Target="../media/image13.wmf"/><Relationship Id="rId2" Type="http://schemas.openxmlformats.org/officeDocument/2006/relationships/oleObject" Target="../embeddings/oleObject10.bin"/><Relationship Id="rId1" Type="http://schemas.openxmlformats.org/officeDocument/2006/relationships/slideLayout" Target="../slideLayouts/slideLayout2.xml"/><Relationship Id="rId6" Type="http://schemas.openxmlformats.org/officeDocument/2006/relationships/oleObject" Target="../embeddings/oleObject12.bin"/><Relationship Id="rId11" Type="http://schemas.openxmlformats.org/officeDocument/2006/relationships/image" Target="../media/image15.wmf"/><Relationship Id="rId5" Type="http://schemas.openxmlformats.org/officeDocument/2006/relationships/image" Target="../media/image12.wmf"/><Relationship Id="rId10" Type="http://schemas.openxmlformats.org/officeDocument/2006/relationships/oleObject" Target="../embeddings/oleObject14.bin"/><Relationship Id="rId4" Type="http://schemas.openxmlformats.org/officeDocument/2006/relationships/oleObject" Target="../embeddings/oleObject11.bin"/><Relationship Id="rId9" Type="http://schemas.openxmlformats.org/officeDocument/2006/relationships/image" Target="../media/image14.wmf"/></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oleObject" Target="../embeddings/oleObject15.bin"/><Relationship Id="rId1" Type="http://schemas.openxmlformats.org/officeDocument/2006/relationships/slideLayout" Target="../slideLayouts/slideLayout2.xml"/><Relationship Id="rId5" Type="http://schemas.openxmlformats.org/officeDocument/2006/relationships/image" Target="../media/image18.wmf"/><Relationship Id="rId4" Type="http://schemas.openxmlformats.org/officeDocument/2006/relationships/oleObject" Target="../embeddings/oleObject16.bin"/></Relationships>
</file>

<file path=ppt/slides/_rels/slide9.xml.rels><?xml version="1.0" encoding="UTF-8" standalone="yes"?>
<Relationships xmlns="http://schemas.openxmlformats.org/package/2006/relationships"><Relationship Id="rId3" Type="http://schemas.openxmlformats.org/officeDocument/2006/relationships/image" Target="../media/image19.wmf"/><Relationship Id="rId7" Type="http://schemas.openxmlformats.org/officeDocument/2006/relationships/image" Target="../media/image21.wmf"/><Relationship Id="rId2" Type="http://schemas.openxmlformats.org/officeDocument/2006/relationships/oleObject" Target="../embeddings/oleObject17.bin"/><Relationship Id="rId1" Type="http://schemas.openxmlformats.org/officeDocument/2006/relationships/slideLayout" Target="../slideLayouts/slideLayout2.xml"/><Relationship Id="rId6" Type="http://schemas.openxmlformats.org/officeDocument/2006/relationships/oleObject" Target="../embeddings/oleObject19.bin"/><Relationship Id="rId5" Type="http://schemas.openxmlformats.org/officeDocument/2006/relationships/image" Target="../media/image20.wmf"/><Relationship Id="rId4" Type="http://schemas.openxmlformats.org/officeDocument/2006/relationships/oleObject" Target="../embeddings/oleObject18.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ctrTitle"/>
          </p:nvPr>
        </p:nvSpPr>
        <p:spPr>
          <a:xfrm>
            <a:off x="685800" y="2133600"/>
            <a:ext cx="7772400" cy="1470025"/>
          </a:xfrm>
          <a:prstGeom prst="rect">
            <a:avLst/>
          </a:prstGeom>
        </p:spPr>
        <p:txBody>
          <a:bodyPr/>
          <a:lstStyle/>
          <a:p>
            <a:pPr eaLnBrk="1" hangingPunct="1"/>
            <a:r>
              <a:rPr lang="en-US" dirty="0">
                <a:solidFill>
                  <a:srgbClr val="004786"/>
                </a:solidFill>
                <a:latin typeface="Arial" charset="0"/>
                <a:cs typeface="Arial" charset="0"/>
              </a:rPr>
              <a:t>Section 5.3</a:t>
            </a:r>
          </a:p>
        </p:txBody>
      </p:sp>
      <p:sp>
        <p:nvSpPr>
          <p:cNvPr id="10" name="Subtitle 2"/>
          <p:cNvSpPr>
            <a:spLocks noGrp="1"/>
          </p:cNvSpPr>
          <p:nvPr>
            <p:ph type="subTitle" idx="4294967295"/>
          </p:nvPr>
        </p:nvSpPr>
        <p:spPr>
          <a:xfrm>
            <a:off x="1371600" y="3505200"/>
            <a:ext cx="6400800" cy="1752600"/>
          </a:xfrm>
          <a:prstGeom prst="rect">
            <a:avLst/>
          </a:prstGeom>
        </p:spPr>
        <p:txBody>
          <a:bodyPr rtlCol="0">
            <a:normAutofit/>
          </a:bodyPr>
          <a:lstStyle/>
          <a:p>
            <a:pPr algn="ctr">
              <a:buNone/>
              <a:defRPr/>
            </a:pPr>
            <a:r>
              <a:rPr lang="en-US" b="1" i="1" dirty="0">
                <a:solidFill>
                  <a:schemeClr val="tx2"/>
                </a:solidFill>
              </a:rPr>
              <a:t>The Fundamental Theorem of Calculus</a:t>
            </a:r>
          </a:p>
        </p:txBody>
      </p:sp>
    </p:spTree>
    <p:extLst>
      <p:ext uri="{BB962C8B-B14F-4D97-AF65-F5344CB8AC3E}">
        <p14:creationId xmlns:p14="http://schemas.microsoft.com/office/powerpoint/2010/main" val="37750620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Proof (cont.)</a:t>
            </a:r>
          </a:p>
        </p:txBody>
      </p:sp>
      <p:sp>
        <p:nvSpPr>
          <p:cNvPr id="3" name="Content Placeholder 2"/>
          <p:cNvSpPr>
            <a:spLocks noGrp="1"/>
          </p:cNvSpPr>
          <p:nvPr>
            <p:ph idx="1"/>
          </p:nvPr>
        </p:nvSpPr>
        <p:spPr>
          <a:xfrm>
            <a:off x="457200" y="1280160"/>
            <a:ext cx="8229600" cy="4130040"/>
          </a:xfrm>
          <a:solidFill>
            <a:srgbClr val="FFFFCC"/>
          </a:solidFill>
          <a:ln w="28575">
            <a:solidFill>
              <a:schemeClr val="tx1"/>
            </a:solidFill>
          </a:ln>
        </p:spPr>
        <p:txBody>
          <a:bodyPr>
            <a:noAutofit/>
          </a:bodyPr>
          <a:lstStyle/>
          <a:p>
            <a:r>
              <a:rPr lang="en-US" dirty="0">
                <a:solidFill>
                  <a:schemeClr val="tx1"/>
                </a:solidFill>
              </a:rPr>
              <a:t>Note that one of the properties of the definite integral tells us that</a:t>
            </a:r>
          </a:p>
          <a:p>
            <a:endParaRPr lang="en-US" b="1" dirty="0">
              <a:solidFill>
                <a:schemeClr val="tx1"/>
              </a:solidFill>
            </a:endParaRPr>
          </a:p>
          <a:p>
            <a:endParaRPr lang="en-US" b="1" dirty="0">
              <a:solidFill>
                <a:schemeClr val="tx1"/>
              </a:solidFill>
            </a:endParaRPr>
          </a:p>
          <a:p>
            <a:r>
              <a:rPr lang="en-US" dirty="0">
                <a:solidFill>
                  <a:schemeClr val="tx1"/>
                </a:solidFill>
              </a:rPr>
              <a:t>and so, for each </a:t>
            </a:r>
            <a:r>
              <a:rPr lang="en-US" i="1" dirty="0">
                <a:solidFill>
                  <a:schemeClr val="tx1"/>
                </a:solidFill>
              </a:rPr>
              <a:t>h</a:t>
            </a:r>
            <a:r>
              <a:rPr lang="en-US" dirty="0">
                <a:solidFill>
                  <a:schemeClr val="tx1"/>
                </a:solidFill>
              </a:rPr>
              <a:t> sufficiently small, </a:t>
            </a:r>
            <a:endParaRPr lang="en-US" b="1" dirty="0">
              <a:solidFill>
                <a:schemeClr val="tx1"/>
              </a:solidFill>
            </a:endParaRPr>
          </a:p>
        </p:txBody>
      </p:sp>
      <p:graphicFrame>
        <p:nvGraphicFramePr>
          <p:cNvPr id="15362" name="Object 2"/>
          <p:cNvGraphicFramePr>
            <a:graphicFrameLocks noChangeAspect="1"/>
          </p:cNvGraphicFramePr>
          <p:nvPr>
            <p:extLst>
              <p:ext uri="{D42A27DB-BD31-4B8C-83A1-F6EECF244321}">
                <p14:modId xmlns:p14="http://schemas.microsoft.com/office/powerpoint/2010/main" val="3830804716"/>
              </p:ext>
            </p:extLst>
          </p:nvPr>
        </p:nvGraphicFramePr>
        <p:xfrm>
          <a:off x="793750" y="2362200"/>
          <a:ext cx="7556500" cy="698500"/>
        </p:xfrm>
        <a:graphic>
          <a:graphicData uri="http://schemas.openxmlformats.org/presentationml/2006/ole">
            <mc:AlternateContent xmlns:mc="http://schemas.openxmlformats.org/markup-compatibility/2006">
              <mc:Choice xmlns:v="urn:schemas-microsoft-com:vml" Requires="v">
                <p:oleObj name="Equation" r:id="rId2" imgW="7556400" imgH="698400" progId="Equation.DSMT4">
                  <p:embed/>
                </p:oleObj>
              </mc:Choice>
              <mc:Fallback>
                <p:oleObj name="Equation" r:id="rId2" imgW="7556400" imgH="69840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3750" y="2362200"/>
                        <a:ext cx="7556500" cy="69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363" name="Object 3"/>
          <p:cNvGraphicFramePr>
            <a:graphicFrameLocks noChangeAspect="1"/>
          </p:cNvGraphicFramePr>
          <p:nvPr>
            <p:extLst>
              <p:ext uri="{D42A27DB-BD31-4B8C-83A1-F6EECF244321}">
                <p14:modId xmlns:p14="http://schemas.microsoft.com/office/powerpoint/2010/main" val="341586166"/>
              </p:ext>
            </p:extLst>
          </p:nvPr>
        </p:nvGraphicFramePr>
        <p:xfrm>
          <a:off x="2374900" y="4038600"/>
          <a:ext cx="4394200" cy="876300"/>
        </p:xfrm>
        <a:graphic>
          <a:graphicData uri="http://schemas.openxmlformats.org/presentationml/2006/ole">
            <mc:AlternateContent xmlns:mc="http://schemas.openxmlformats.org/markup-compatibility/2006">
              <mc:Choice xmlns:v="urn:schemas-microsoft-com:vml" Requires="v">
                <p:oleObj name="Equation" r:id="rId4" imgW="4394160" imgH="876240" progId="Equation.DSMT4">
                  <p:embed/>
                </p:oleObj>
              </mc:Choice>
              <mc:Fallback>
                <p:oleObj name="Equation" r:id="rId4" imgW="4394160" imgH="87624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74900" y="4038600"/>
                        <a:ext cx="4394200"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Proof (cont.)</a:t>
            </a:r>
          </a:p>
        </p:txBody>
      </p:sp>
      <p:sp>
        <p:nvSpPr>
          <p:cNvPr id="3" name="Content Placeholder 2"/>
          <p:cNvSpPr>
            <a:spLocks noGrp="1"/>
          </p:cNvSpPr>
          <p:nvPr>
            <p:ph idx="1"/>
          </p:nvPr>
        </p:nvSpPr>
        <p:spPr>
          <a:xfrm>
            <a:off x="457200" y="1280160"/>
            <a:ext cx="8229600" cy="4142673"/>
          </a:xfrm>
          <a:solidFill>
            <a:srgbClr val="FFFFCC"/>
          </a:solidFill>
          <a:ln w="28575">
            <a:solidFill>
              <a:schemeClr val="tx1"/>
            </a:solidFill>
          </a:ln>
        </p:spPr>
        <p:txBody>
          <a:bodyPr>
            <a:spAutoFit/>
          </a:bodyPr>
          <a:lstStyle/>
          <a:p>
            <a:r>
              <a:rPr lang="en-US" dirty="0">
                <a:solidFill>
                  <a:schemeClr val="tx1"/>
                </a:solidFill>
              </a:rPr>
              <a:t>By the Mean Value Theorem for Definite Integrals, there is a point </a:t>
            </a:r>
            <a:r>
              <a:rPr lang="en-US" i="1" dirty="0">
                <a:solidFill>
                  <a:schemeClr val="tx1"/>
                </a:solidFill>
              </a:rPr>
              <a:t>c</a:t>
            </a:r>
            <a:r>
              <a:rPr lang="en-US" dirty="0">
                <a:solidFill>
                  <a:schemeClr val="tx1"/>
                </a:solidFill>
              </a:rPr>
              <a:t> between </a:t>
            </a:r>
            <a:r>
              <a:rPr lang="en-US" i="1" dirty="0">
                <a:solidFill>
                  <a:schemeClr val="tx1"/>
                </a:solidFill>
              </a:rPr>
              <a:t>x</a:t>
            </a:r>
            <a:r>
              <a:rPr lang="en-US" dirty="0">
                <a:solidFill>
                  <a:schemeClr val="tx1"/>
                </a:solidFill>
              </a:rPr>
              <a:t> and </a:t>
            </a:r>
            <a:r>
              <a:rPr lang="en-US" i="1" dirty="0">
                <a:solidFill>
                  <a:schemeClr val="tx1"/>
                </a:solidFill>
              </a:rPr>
              <a:t>x</a:t>
            </a:r>
            <a:r>
              <a:rPr lang="en-US" dirty="0">
                <a:solidFill>
                  <a:schemeClr val="tx1"/>
                </a:solidFill>
              </a:rPr>
              <a:t> + </a:t>
            </a:r>
            <a:r>
              <a:rPr lang="en-US" i="1" dirty="0">
                <a:solidFill>
                  <a:schemeClr val="tx1"/>
                </a:solidFill>
              </a:rPr>
              <a:t>h</a:t>
            </a:r>
            <a:r>
              <a:rPr lang="en-US" dirty="0">
                <a:solidFill>
                  <a:schemeClr val="tx1"/>
                </a:solidFill>
              </a:rPr>
              <a:t> for which 	</a:t>
            </a:r>
          </a:p>
          <a:p>
            <a:r>
              <a:rPr lang="en-US" dirty="0">
                <a:solidFill>
                  <a:schemeClr val="tx1"/>
                </a:solidFill>
              </a:rPr>
              <a:t>			          note that 		      if </a:t>
            </a:r>
            <a:r>
              <a:rPr lang="en-US" i="1" dirty="0">
                <a:solidFill>
                  <a:schemeClr val="tx1"/>
                </a:solidFill>
              </a:rPr>
              <a:t>h</a:t>
            </a:r>
            <a:r>
              <a:rPr lang="en-US" dirty="0">
                <a:solidFill>
                  <a:schemeClr val="tx1"/>
                </a:solidFill>
              </a:rPr>
              <a:t> is </a:t>
            </a:r>
          </a:p>
          <a:p>
            <a:r>
              <a:rPr lang="en-US" dirty="0">
                <a:solidFill>
                  <a:schemeClr val="tx1"/>
                </a:solidFill>
              </a:rPr>
              <a:t>positive and 		 if </a:t>
            </a:r>
            <a:r>
              <a:rPr lang="en-US" i="1" dirty="0">
                <a:solidFill>
                  <a:schemeClr val="tx1"/>
                </a:solidFill>
              </a:rPr>
              <a:t>h</a:t>
            </a:r>
            <a:r>
              <a:rPr lang="en-US" dirty="0">
                <a:solidFill>
                  <a:schemeClr val="tx1"/>
                </a:solidFill>
              </a:rPr>
              <a:t> is negative. As Figures 3a and 3b illustrate (for a positive </a:t>
            </a:r>
            <a:r>
              <a:rPr lang="en-US" i="1" dirty="0">
                <a:solidFill>
                  <a:schemeClr val="tx1"/>
                </a:solidFill>
              </a:rPr>
              <a:t>h</a:t>
            </a:r>
            <a:r>
              <a:rPr lang="en-US" dirty="0">
                <a:solidFill>
                  <a:schemeClr val="tx1"/>
                </a:solidFill>
              </a:rPr>
              <a:t>), </a:t>
            </a:r>
            <a:r>
              <a:rPr lang="en-US" i="1" dirty="0">
                <a:solidFill>
                  <a:schemeClr val="tx1"/>
                </a:solidFill>
              </a:rPr>
              <a:t>F</a:t>
            </a:r>
            <a:r>
              <a:rPr lang="en-US" dirty="0">
                <a:solidFill>
                  <a:schemeClr val="tx1"/>
                </a:solidFill>
              </a:rPr>
              <a:t>(</a:t>
            </a:r>
            <a:r>
              <a:rPr lang="en-US" i="1" dirty="0">
                <a:solidFill>
                  <a:schemeClr val="tx1"/>
                </a:solidFill>
              </a:rPr>
              <a:t>x</a:t>
            </a:r>
            <a:r>
              <a:rPr lang="en-US" dirty="0">
                <a:solidFill>
                  <a:schemeClr val="tx1"/>
                </a:solidFill>
              </a:rPr>
              <a:t> + </a:t>
            </a:r>
            <a:r>
              <a:rPr lang="en-US" i="1" dirty="0">
                <a:solidFill>
                  <a:schemeClr val="tx1"/>
                </a:solidFill>
              </a:rPr>
              <a:t>h</a:t>
            </a:r>
            <a:r>
              <a:rPr lang="en-US" dirty="0">
                <a:solidFill>
                  <a:schemeClr val="tx1"/>
                </a:solidFill>
              </a:rPr>
              <a:t>) </a:t>
            </a:r>
            <a:r>
              <a:rPr lang="en-US" dirty="0">
                <a:solidFill>
                  <a:schemeClr val="tx1"/>
                </a:solidFill>
                <a:latin typeface="Symbol" pitchFamily="18" charset="2"/>
                <a:cs typeface="Sakkal Majalla" pitchFamily="2" charset="-78"/>
              </a:rPr>
              <a:t>-</a:t>
            </a:r>
            <a:r>
              <a:rPr lang="en-US" dirty="0">
                <a:solidFill>
                  <a:schemeClr val="tx1"/>
                </a:solidFill>
              </a:rPr>
              <a:t> </a:t>
            </a:r>
            <a:r>
              <a:rPr lang="en-US" i="1" dirty="0">
                <a:solidFill>
                  <a:schemeClr val="tx1"/>
                </a:solidFill>
              </a:rPr>
              <a:t>F</a:t>
            </a:r>
            <a:r>
              <a:rPr lang="en-US" dirty="0">
                <a:solidFill>
                  <a:schemeClr val="tx1"/>
                </a:solidFill>
              </a:rPr>
              <a:t>(</a:t>
            </a:r>
            <a:r>
              <a:rPr lang="en-US" i="1" dirty="0">
                <a:solidFill>
                  <a:schemeClr val="tx1"/>
                </a:solidFill>
              </a:rPr>
              <a:t>x</a:t>
            </a:r>
            <a:r>
              <a:rPr lang="en-US" dirty="0">
                <a:solidFill>
                  <a:schemeClr val="tx1"/>
                </a:solidFill>
              </a:rPr>
              <a:t>) represents the signed area bounded by the graph of </a:t>
            </a:r>
            <a:r>
              <a:rPr lang="en-US" i="1" dirty="0">
                <a:solidFill>
                  <a:schemeClr val="tx1"/>
                </a:solidFill>
              </a:rPr>
              <a:t>f</a:t>
            </a:r>
            <a:r>
              <a:rPr lang="en-US" dirty="0">
                <a:solidFill>
                  <a:schemeClr val="tx1"/>
                </a:solidFill>
              </a:rPr>
              <a:t> between </a:t>
            </a:r>
            <a:r>
              <a:rPr lang="en-US" i="1" dirty="0">
                <a:solidFill>
                  <a:schemeClr val="tx1"/>
                </a:solidFill>
              </a:rPr>
              <a:t>x</a:t>
            </a:r>
            <a:r>
              <a:rPr lang="en-US" dirty="0">
                <a:solidFill>
                  <a:schemeClr val="tx1"/>
                </a:solidFill>
              </a:rPr>
              <a:t> and </a:t>
            </a:r>
            <a:r>
              <a:rPr lang="en-US" i="1" dirty="0">
                <a:solidFill>
                  <a:schemeClr val="tx1"/>
                </a:solidFill>
              </a:rPr>
              <a:t>x</a:t>
            </a:r>
            <a:r>
              <a:rPr lang="en-US" dirty="0">
                <a:solidFill>
                  <a:schemeClr val="tx1"/>
                </a:solidFill>
              </a:rPr>
              <a:t> </a:t>
            </a:r>
            <a:r>
              <a:rPr lang="en-US" dirty="0">
                <a:solidFill>
                  <a:schemeClr val="tx1"/>
                </a:solidFill>
                <a:latin typeface="Symbol" pitchFamily="18" charset="2"/>
              </a:rPr>
              <a:t>+</a:t>
            </a:r>
            <a:r>
              <a:rPr lang="en-US" dirty="0">
                <a:solidFill>
                  <a:schemeClr val="tx1"/>
                </a:solidFill>
              </a:rPr>
              <a:t> </a:t>
            </a:r>
            <a:r>
              <a:rPr lang="en-US" i="1" dirty="0">
                <a:solidFill>
                  <a:schemeClr val="tx1"/>
                </a:solidFill>
              </a:rPr>
              <a:t>h</a:t>
            </a:r>
            <a:r>
              <a:rPr lang="en-US" dirty="0">
                <a:solidFill>
                  <a:schemeClr val="tx1"/>
                </a:solidFill>
              </a:rPr>
              <a:t>, and this signed area is equal to the area of the rectangle with width (</a:t>
            </a:r>
            <a:r>
              <a:rPr lang="en-US" i="1" dirty="0">
                <a:solidFill>
                  <a:schemeClr val="tx1"/>
                </a:solidFill>
              </a:rPr>
              <a:t>x</a:t>
            </a:r>
            <a:r>
              <a:rPr lang="en-US" dirty="0">
                <a:solidFill>
                  <a:schemeClr val="tx1"/>
                </a:solidFill>
              </a:rPr>
              <a:t> </a:t>
            </a:r>
            <a:r>
              <a:rPr lang="en-US" dirty="0">
                <a:solidFill>
                  <a:schemeClr val="tx1"/>
                </a:solidFill>
                <a:latin typeface="Symbol" pitchFamily="18" charset="2"/>
              </a:rPr>
              <a:t>+</a:t>
            </a:r>
            <a:r>
              <a:rPr lang="en-US" dirty="0">
                <a:solidFill>
                  <a:schemeClr val="tx1"/>
                </a:solidFill>
              </a:rPr>
              <a:t> </a:t>
            </a:r>
            <a:r>
              <a:rPr lang="en-US" i="1" dirty="0">
                <a:solidFill>
                  <a:schemeClr val="tx1"/>
                </a:solidFill>
              </a:rPr>
              <a:t>h</a:t>
            </a:r>
            <a:r>
              <a:rPr lang="en-US" dirty="0">
                <a:solidFill>
                  <a:schemeClr val="tx1"/>
                </a:solidFill>
              </a:rPr>
              <a:t>) </a:t>
            </a:r>
            <a:r>
              <a:rPr lang="en-US" dirty="0">
                <a:solidFill>
                  <a:schemeClr val="tx1"/>
                </a:solidFill>
                <a:latin typeface="Symbol" pitchFamily="18" charset="2"/>
              </a:rPr>
              <a:t>-</a:t>
            </a:r>
            <a:r>
              <a:rPr lang="en-US" dirty="0">
                <a:solidFill>
                  <a:schemeClr val="tx1"/>
                </a:solidFill>
              </a:rPr>
              <a:t> </a:t>
            </a:r>
            <a:r>
              <a:rPr lang="en-US" i="1" dirty="0">
                <a:solidFill>
                  <a:schemeClr val="tx1"/>
                </a:solidFill>
              </a:rPr>
              <a:t>x</a:t>
            </a:r>
            <a:r>
              <a:rPr lang="en-US" dirty="0">
                <a:solidFill>
                  <a:schemeClr val="tx1"/>
                </a:solidFill>
              </a:rPr>
              <a:t> = </a:t>
            </a:r>
            <a:r>
              <a:rPr lang="en-US" i="1" dirty="0">
                <a:solidFill>
                  <a:schemeClr val="tx1"/>
                </a:solidFill>
              </a:rPr>
              <a:t>h </a:t>
            </a:r>
            <a:r>
              <a:rPr lang="en-US" dirty="0">
                <a:solidFill>
                  <a:schemeClr val="tx1"/>
                </a:solidFill>
              </a:rPr>
              <a:t>and height </a:t>
            </a:r>
            <a:r>
              <a:rPr lang="en-US" i="1" dirty="0">
                <a:solidFill>
                  <a:schemeClr val="tx1"/>
                </a:solidFill>
              </a:rPr>
              <a:t>f</a:t>
            </a:r>
            <a:r>
              <a:rPr lang="en-US" dirty="0">
                <a:solidFill>
                  <a:schemeClr val="tx1"/>
                </a:solidFill>
              </a:rPr>
              <a:t>(</a:t>
            </a:r>
            <a:r>
              <a:rPr lang="en-US" i="1" dirty="0">
                <a:solidFill>
                  <a:schemeClr val="tx1"/>
                </a:solidFill>
              </a:rPr>
              <a:t>c</a:t>
            </a:r>
            <a:r>
              <a:rPr lang="en-US" dirty="0">
                <a:solidFill>
                  <a:schemeClr val="tx1"/>
                </a:solidFill>
              </a:rPr>
              <a:t>). </a:t>
            </a:r>
            <a:endParaRPr lang="en-US" b="1" dirty="0">
              <a:solidFill>
                <a:schemeClr val="tx1"/>
              </a:solidFill>
            </a:endParaRPr>
          </a:p>
        </p:txBody>
      </p:sp>
      <p:graphicFrame>
        <p:nvGraphicFramePr>
          <p:cNvPr id="16388" name="Object 4"/>
          <p:cNvGraphicFramePr>
            <a:graphicFrameLocks noChangeAspect="1"/>
          </p:cNvGraphicFramePr>
          <p:nvPr>
            <p:extLst>
              <p:ext uri="{D42A27DB-BD31-4B8C-83A1-F6EECF244321}">
                <p14:modId xmlns:p14="http://schemas.microsoft.com/office/powerpoint/2010/main" val="2722007470"/>
              </p:ext>
            </p:extLst>
          </p:nvPr>
        </p:nvGraphicFramePr>
        <p:xfrm>
          <a:off x="609600" y="2153929"/>
          <a:ext cx="3378200" cy="698500"/>
        </p:xfrm>
        <a:graphic>
          <a:graphicData uri="http://schemas.openxmlformats.org/presentationml/2006/ole">
            <mc:AlternateContent xmlns:mc="http://schemas.openxmlformats.org/markup-compatibility/2006">
              <mc:Choice xmlns:v="urn:schemas-microsoft-com:vml" Requires="v">
                <p:oleObj name="Equation" r:id="rId2" imgW="3377880" imgH="698400" progId="Equation.DSMT4">
                  <p:embed/>
                </p:oleObj>
              </mc:Choice>
              <mc:Fallback>
                <p:oleObj name="Equation" r:id="rId2" imgW="3377880" imgH="698400" progId="Equation.DSMT4">
                  <p:embed/>
                  <p:pic>
                    <p:nvPicPr>
                      <p:cNvPr id="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2153929"/>
                        <a:ext cx="3378200" cy="69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389" name="Object 5"/>
          <p:cNvGraphicFramePr>
            <a:graphicFrameLocks noChangeAspect="1"/>
          </p:cNvGraphicFramePr>
          <p:nvPr>
            <p:extLst>
              <p:ext uri="{D42A27DB-BD31-4B8C-83A1-F6EECF244321}">
                <p14:modId xmlns:p14="http://schemas.microsoft.com/office/powerpoint/2010/main" val="1825072460"/>
              </p:ext>
            </p:extLst>
          </p:nvPr>
        </p:nvGraphicFramePr>
        <p:xfrm>
          <a:off x="5638800" y="2268229"/>
          <a:ext cx="1714500" cy="469900"/>
        </p:xfrm>
        <a:graphic>
          <a:graphicData uri="http://schemas.openxmlformats.org/presentationml/2006/ole">
            <mc:AlternateContent xmlns:mc="http://schemas.openxmlformats.org/markup-compatibility/2006">
              <mc:Choice xmlns:v="urn:schemas-microsoft-com:vml" Requires="v">
                <p:oleObj name="Equation" r:id="rId4" imgW="1714320" imgH="469800" progId="Equation.DSMT4">
                  <p:embed/>
                </p:oleObj>
              </mc:Choice>
              <mc:Fallback>
                <p:oleObj name="Equation" r:id="rId4" imgW="1714320" imgH="469800" progId="Equation.DSMT4">
                  <p:embed/>
                  <p:pic>
                    <p:nvPicPr>
                      <p:cNvPr id="0"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38800" y="2268229"/>
                        <a:ext cx="17145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390" name="Object 6"/>
          <p:cNvGraphicFramePr>
            <a:graphicFrameLocks noChangeAspect="1"/>
          </p:cNvGraphicFramePr>
          <p:nvPr>
            <p:extLst>
              <p:ext uri="{D42A27DB-BD31-4B8C-83A1-F6EECF244321}">
                <p14:modId xmlns:p14="http://schemas.microsoft.com/office/powerpoint/2010/main" val="1322265125"/>
              </p:ext>
            </p:extLst>
          </p:nvPr>
        </p:nvGraphicFramePr>
        <p:xfrm>
          <a:off x="2425700" y="2782088"/>
          <a:ext cx="1714500" cy="469900"/>
        </p:xfrm>
        <a:graphic>
          <a:graphicData uri="http://schemas.openxmlformats.org/presentationml/2006/ole">
            <mc:AlternateContent xmlns:mc="http://schemas.openxmlformats.org/markup-compatibility/2006">
              <mc:Choice xmlns:v="urn:schemas-microsoft-com:vml" Requires="v">
                <p:oleObj name="Equation" r:id="rId6" imgW="1714320" imgH="469800" progId="Equation.DSMT4">
                  <p:embed/>
                </p:oleObj>
              </mc:Choice>
              <mc:Fallback>
                <p:oleObj name="Equation" r:id="rId6" imgW="1714320" imgH="469800" progId="Equation.DSMT4">
                  <p:embed/>
                  <p:pic>
                    <p:nvPicPr>
                      <p:cNvPr id="0"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25700" y="2782088"/>
                        <a:ext cx="17145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Proof (cont.)</a:t>
            </a:r>
          </a:p>
        </p:txBody>
      </p:sp>
      <p:sp>
        <p:nvSpPr>
          <p:cNvPr id="3" name="Content Placeholder 2"/>
          <p:cNvSpPr>
            <a:spLocks noGrp="1"/>
          </p:cNvSpPr>
          <p:nvPr>
            <p:ph idx="1"/>
          </p:nvPr>
        </p:nvSpPr>
        <p:spPr>
          <a:xfrm>
            <a:off x="457200" y="1280160"/>
            <a:ext cx="8229600" cy="4358640"/>
          </a:xfrm>
          <a:solidFill>
            <a:srgbClr val="FFFFCC"/>
          </a:solidFill>
          <a:ln w="28575">
            <a:solidFill>
              <a:schemeClr val="tx1"/>
            </a:solidFill>
          </a:ln>
        </p:spPr>
        <p:txBody>
          <a:bodyPr>
            <a:noAutofit/>
          </a:bodyPr>
          <a:lstStyle/>
          <a:p>
            <a:r>
              <a:rPr lang="en-US" dirty="0">
                <a:solidFill>
                  <a:schemeClr val="tx1"/>
                </a:solidFill>
              </a:rPr>
              <a:t>As </a:t>
            </a:r>
            <a:r>
              <a:rPr lang="en-US" i="1" dirty="0">
                <a:solidFill>
                  <a:schemeClr val="tx1"/>
                </a:solidFill>
              </a:rPr>
              <a:t>h</a:t>
            </a:r>
            <a:r>
              <a:rPr lang="en-US" dirty="0">
                <a:solidFill>
                  <a:schemeClr val="tx1"/>
                </a:solidFill>
              </a:rPr>
              <a:t> </a:t>
            </a:r>
            <a:r>
              <a:rPr lang="en-US" dirty="0">
                <a:solidFill>
                  <a:schemeClr val="tx1"/>
                </a:solidFill>
                <a:sym typeface="Symbol"/>
              </a:rPr>
              <a:t></a:t>
            </a:r>
            <a:r>
              <a:rPr lang="en-US" dirty="0">
                <a:solidFill>
                  <a:schemeClr val="tx1"/>
                </a:solidFill>
              </a:rPr>
              <a:t> 0, it must be the case that </a:t>
            </a:r>
            <a:r>
              <a:rPr lang="en-US" i="1" dirty="0">
                <a:solidFill>
                  <a:schemeClr val="tx1"/>
                </a:solidFill>
              </a:rPr>
              <a:t>c</a:t>
            </a:r>
            <a:r>
              <a:rPr lang="en-US" dirty="0">
                <a:solidFill>
                  <a:schemeClr val="tx1"/>
                </a:solidFill>
              </a:rPr>
              <a:t> </a:t>
            </a:r>
            <a:r>
              <a:rPr lang="en-US" dirty="0">
                <a:solidFill>
                  <a:schemeClr val="tx1"/>
                </a:solidFill>
                <a:sym typeface="Symbol"/>
              </a:rPr>
              <a:t></a:t>
            </a:r>
            <a:r>
              <a:rPr lang="en-US" dirty="0">
                <a:solidFill>
                  <a:schemeClr val="tx1"/>
                </a:solidFill>
              </a:rPr>
              <a:t> </a:t>
            </a:r>
            <a:r>
              <a:rPr lang="en-US" i="1" dirty="0">
                <a:solidFill>
                  <a:schemeClr val="tx1"/>
                </a:solidFill>
              </a:rPr>
              <a:t>x</a:t>
            </a:r>
            <a:r>
              <a:rPr lang="en-US" dirty="0">
                <a:solidFill>
                  <a:schemeClr val="tx1"/>
                </a:solidFill>
              </a:rPr>
              <a:t>, as </a:t>
            </a:r>
            <a:r>
              <a:rPr lang="en-US" i="1" dirty="0">
                <a:solidFill>
                  <a:schemeClr val="tx1"/>
                </a:solidFill>
              </a:rPr>
              <a:t>c</a:t>
            </a:r>
            <a:r>
              <a:rPr lang="en-US" dirty="0">
                <a:solidFill>
                  <a:schemeClr val="tx1"/>
                </a:solidFill>
              </a:rPr>
              <a:t> is squeezed between </a:t>
            </a:r>
            <a:r>
              <a:rPr lang="en-US" i="1" dirty="0">
                <a:solidFill>
                  <a:schemeClr val="tx1"/>
                </a:solidFill>
              </a:rPr>
              <a:t>x</a:t>
            </a:r>
            <a:r>
              <a:rPr lang="en-US" dirty="0">
                <a:solidFill>
                  <a:schemeClr val="tx1"/>
                </a:solidFill>
              </a:rPr>
              <a:t> and </a:t>
            </a:r>
            <a:r>
              <a:rPr lang="en-US" i="1" dirty="0">
                <a:solidFill>
                  <a:schemeClr val="tx1"/>
                </a:solidFill>
              </a:rPr>
              <a:t>x</a:t>
            </a:r>
            <a:r>
              <a:rPr lang="en-US" dirty="0">
                <a:solidFill>
                  <a:schemeClr val="tx1"/>
                </a:solidFill>
              </a:rPr>
              <a:t> </a:t>
            </a:r>
            <a:r>
              <a:rPr lang="en-US" dirty="0">
                <a:solidFill>
                  <a:schemeClr val="tx1"/>
                </a:solidFill>
                <a:latin typeface="Symbol" pitchFamily="18" charset="2"/>
              </a:rPr>
              <a:t>+</a:t>
            </a:r>
            <a:r>
              <a:rPr lang="en-US" dirty="0">
                <a:solidFill>
                  <a:schemeClr val="tx1"/>
                </a:solidFill>
              </a:rPr>
              <a:t> </a:t>
            </a:r>
            <a:r>
              <a:rPr lang="en-US" i="1" dirty="0">
                <a:solidFill>
                  <a:schemeClr val="tx1"/>
                </a:solidFill>
              </a:rPr>
              <a:t>h</a:t>
            </a:r>
            <a:r>
              <a:rPr lang="en-US" dirty="0">
                <a:solidFill>
                  <a:schemeClr val="tx1"/>
                </a:solidFill>
              </a:rPr>
              <a:t>. Hence, </a:t>
            </a:r>
            <a:endParaRPr lang="en-US" b="1" dirty="0">
              <a:solidFill>
                <a:schemeClr val="tx1"/>
              </a:solidFill>
            </a:endParaRPr>
          </a:p>
        </p:txBody>
      </p:sp>
      <p:graphicFrame>
        <p:nvGraphicFramePr>
          <p:cNvPr id="17414" name="Object 6"/>
          <p:cNvGraphicFramePr>
            <a:graphicFrameLocks noChangeAspect="1"/>
          </p:cNvGraphicFramePr>
          <p:nvPr/>
        </p:nvGraphicFramePr>
        <p:xfrm>
          <a:off x="2527300" y="2851150"/>
          <a:ext cx="4089400" cy="2578100"/>
        </p:xfrm>
        <a:graphic>
          <a:graphicData uri="http://schemas.openxmlformats.org/presentationml/2006/ole">
            <mc:AlternateContent xmlns:mc="http://schemas.openxmlformats.org/markup-compatibility/2006">
              <mc:Choice xmlns:v="urn:schemas-microsoft-com:vml" Requires="v">
                <p:oleObj name="Equation" r:id="rId2" imgW="4089240" imgH="2577960" progId="Equation.DSMT4">
                  <p:embed/>
                </p:oleObj>
              </mc:Choice>
              <mc:Fallback>
                <p:oleObj name="Equation" r:id="rId2" imgW="4089240" imgH="2577960" progId="Equation.DSMT4">
                  <p:embed/>
                  <p:pic>
                    <p:nvPicPr>
                      <p:cNvPr id="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7300" y="2851150"/>
                        <a:ext cx="4089400" cy="2578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Proof (cont.)</a:t>
            </a:r>
          </a:p>
        </p:txBody>
      </p:sp>
      <p:sp>
        <p:nvSpPr>
          <p:cNvPr id="3" name="Content Placeholder 2"/>
          <p:cNvSpPr>
            <a:spLocks noGrp="1"/>
          </p:cNvSpPr>
          <p:nvPr>
            <p:ph idx="1"/>
          </p:nvPr>
        </p:nvSpPr>
        <p:spPr>
          <a:xfrm>
            <a:off x="457200" y="1280160"/>
            <a:ext cx="8229600" cy="4358640"/>
          </a:xfrm>
          <a:solidFill>
            <a:srgbClr val="FFFFCC"/>
          </a:solidFill>
          <a:ln w="28575">
            <a:solidFill>
              <a:schemeClr val="tx1"/>
            </a:solidFill>
          </a:ln>
        </p:spPr>
        <p:txBody>
          <a:bodyPr>
            <a:noAutofit/>
          </a:bodyPr>
          <a:lstStyle/>
          <a:p>
            <a:r>
              <a:rPr lang="en-US" dirty="0">
                <a:solidFill>
                  <a:schemeClr val="tx1"/>
                </a:solidFill>
              </a:rPr>
              <a:t> </a:t>
            </a:r>
            <a:endParaRPr lang="en-US" b="1" dirty="0">
              <a:solidFill>
                <a:schemeClr val="tx1"/>
              </a:solidFill>
            </a:endParaRPr>
          </a:p>
        </p:txBody>
      </p:sp>
      <p:pic>
        <p:nvPicPr>
          <p:cNvPr id="6" name="Picture 1">
            <a:extLst>
              <a:ext uri="{FF2B5EF4-FFF2-40B4-BE49-F238E27FC236}">
                <a16:creationId xmlns:a16="http://schemas.microsoft.com/office/drawing/2014/main" id="{2E1ED177-C945-5E90-DB4D-E65B7E38AFC8}"/>
              </a:ext>
            </a:extLst>
          </p:cNvPr>
          <p:cNvPicPr>
            <a:picLocks noChangeAspect="1" noChangeArrowheads="1"/>
          </p:cNvPicPr>
          <p:nvPr/>
        </p:nvPicPr>
        <p:blipFill>
          <a:blip r:embed="rId2" cstate="print">
            <a:clrChange>
              <a:clrFrom>
                <a:srgbClr val="FFFFFF"/>
              </a:clrFrom>
              <a:clrTo>
                <a:srgbClr val="FFFFFF">
                  <a:alpha val="0"/>
                </a:srgbClr>
              </a:clrTo>
            </a:clrChange>
            <a:lum bright="-10000"/>
          </a:blip>
          <a:srcRect/>
          <a:stretch>
            <a:fillRect/>
          </a:stretch>
        </p:blipFill>
        <p:spPr bwMode="auto">
          <a:xfrm>
            <a:off x="620358" y="1468894"/>
            <a:ext cx="4040059" cy="3657600"/>
          </a:xfrm>
          <a:prstGeom prst="rect">
            <a:avLst/>
          </a:prstGeom>
          <a:noFill/>
          <a:ln w="9525">
            <a:noFill/>
            <a:miter lim="800000"/>
            <a:headEnd/>
            <a:tailEnd/>
          </a:ln>
        </p:spPr>
      </p:pic>
      <p:sp>
        <p:nvSpPr>
          <p:cNvPr id="7" name="Rectangle 6">
            <a:extLst>
              <a:ext uri="{FF2B5EF4-FFF2-40B4-BE49-F238E27FC236}">
                <a16:creationId xmlns:a16="http://schemas.microsoft.com/office/drawing/2014/main" id="{C0D5F241-D139-BC6F-1527-587998DFA860}"/>
              </a:ext>
            </a:extLst>
          </p:cNvPr>
          <p:cNvSpPr/>
          <p:nvPr/>
        </p:nvSpPr>
        <p:spPr>
          <a:xfrm>
            <a:off x="1610958" y="5079403"/>
            <a:ext cx="1629742" cy="523220"/>
          </a:xfrm>
          <a:prstGeom prst="rect">
            <a:avLst/>
          </a:prstGeom>
        </p:spPr>
        <p:txBody>
          <a:bodyPr wrap="none">
            <a:spAutoFit/>
          </a:bodyPr>
          <a:lstStyle/>
          <a:p>
            <a:r>
              <a:rPr lang="en-US" sz="2800" b="1" dirty="0"/>
              <a:t>Figure 3a </a:t>
            </a:r>
          </a:p>
        </p:txBody>
      </p:sp>
      <p:pic>
        <p:nvPicPr>
          <p:cNvPr id="8" name="Picture 2">
            <a:extLst>
              <a:ext uri="{FF2B5EF4-FFF2-40B4-BE49-F238E27FC236}">
                <a16:creationId xmlns:a16="http://schemas.microsoft.com/office/drawing/2014/main" id="{3169E704-DE98-F176-DE40-DC4BF20190B2}"/>
              </a:ext>
            </a:extLst>
          </p:cNvPr>
          <p:cNvPicPr>
            <a:picLocks noChangeAspect="1" noChangeArrowheads="1"/>
          </p:cNvPicPr>
          <p:nvPr/>
        </p:nvPicPr>
        <p:blipFill>
          <a:blip r:embed="rId3" cstate="print">
            <a:clrChange>
              <a:clrFrom>
                <a:srgbClr val="FFFFFF"/>
              </a:clrFrom>
              <a:clrTo>
                <a:srgbClr val="FFFFFF">
                  <a:alpha val="0"/>
                </a:srgbClr>
              </a:clrTo>
            </a:clrChange>
            <a:lum bright="-10000"/>
          </a:blip>
          <a:srcRect/>
          <a:stretch>
            <a:fillRect/>
          </a:stretch>
        </p:blipFill>
        <p:spPr bwMode="auto">
          <a:xfrm>
            <a:off x="4811358" y="1462144"/>
            <a:ext cx="3755281" cy="3657600"/>
          </a:xfrm>
          <a:prstGeom prst="rect">
            <a:avLst/>
          </a:prstGeom>
          <a:noFill/>
          <a:ln w="9525">
            <a:noFill/>
            <a:miter lim="800000"/>
            <a:headEnd/>
            <a:tailEnd/>
          </a:ln>
        </p:spPr>
      </p:pic>
      <p:sp>
        <p:nvSpPr>
          <p:cNvPr id="9" name="Rectangle 8">
            <a:extLst>
              <a:ext uri="{FF2B5EF4-FFF2-40B4-BE49-F238E27FC236}">
                <a16:creationId xmlns:a16="http://schemas.microsoft.com/office/drawing/2014/main" id="{04CB4844-5046-4340-6AD8-8A81E54FC85E}"/>
              </a:ext>
            </a:extLst>
          </p:cNvPr>
          <p:cNvSpPr/>
          <p:nvPr/>
        </p:nvSpPr>
        <p:spPr>
          <a:xfrm>
            <a:off x="5924816" y="5079403"/>
            <a:ext cx="1644168" cy="523220"/>
          </a:xfrm>
          <a:prstGeom prst="rect">
            <a:avLst/>
          </a:prstGeom>
        </p:spPr>
        <p:txBody>
          <a:bodyPr wrap="none">
            <a:spAutoFit/>
          </a:bodyPr>
          <a:lstStyle/>
          <a:p>
            <a:r>
              <a:rPr lang="en-US" sz="2800" b="1" dirty="0"/>
              <a:t>Figure 3b </a:t>
            </a:r>
          </a:p>
        </p:txBody>
      </p:sp>
    </p:spTree>
    <p:extLst>
      <p:ext uri="{BB962C8B-B14F-4D97-AF65-F5344CB8AC3E}">
        <p14:creationId xmlns:p14="http://schemas.microsoft.com/office/powerpoint/2010/main" val="10065474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 Using the Fundamental Theorem of Calculus, Part I </a:t>
            </a:r>
          </a:p>
        </p:txBody>
      </p:sp>
      <p:sp>
        <p:nvSpPr>
          <p:cNvPr id="3" name="Content Placeholder 2"/>
          <p:cNvSpPr>
            <a:spLocks noGrp="1"/>
          </p:cNvSpPr>
          <p:nvPr>
            <p:ph idx="1"/>
          </p:nvPr>
        </p:nvSpPr>
        <p:spPr>
          <a:xfrm>
            <a:off x="457200" y="1082239"/>
            <a:ext cx="8229600" cy="4572000"/>
          </a:xfrm>
        </p:spPr>
        <p:txBody>
          <a:bodyPr>
            <a:noAutofit/>
          </a:bodyPr>
          <a:lstStyle/>
          <a:p>
            <a:r>
              <a:rPr lang="en-US" dirty="0"/>
              <a:t>Given a function </a:t>
            </a:r>
            <a:r>
              <a:rPr lang="en-US" i="1" dirty="0"/>
              <a:t>F</a:t>
            </a:r>
            <a:r>
              <a:rPr lang="en-US" dirty="0"/>
              <a:t> defined by</a:t>
            </a:r>
          </a:p>
          <a:p>
            <a:r>
              <a:rPr lang="en-US" dirty="0"/>
              <a:t>determine the interval on which the Fundamental Theorem of Calculus can be applied and find 	 on that interval. </a:t>
            </a:r>
          </a:p>
          <a:p>
            <a:r>
              <a:rPr lang="en-US" b="1" dirty="0"/>
              <a:t>Solution </a:t>
            </a:r>
          </a:p>
          <a:p>
            <a:r>
              <a:rPr lang="en-US" dirty="0"/>
              <a:t>First, note that   		      is continuous on     	   and that 4 (the lower limit of integration) is an element of </a:t>
            </a:r>
            <a:r>
              <a:rPr lang="en-US" i="1" dirty="0"/>
              <a:t>I</a:t>
            </a:r>
            <a:r>
              <a:rPr lang="en-US" dirty="0"/>
              <a:t>. So the FTC applies for each nonnegative </a:t>
            </a:r>
            <a:r>
              <a:rPr lang="en-US" i="1" dirty="0"/>
              <a:t>x</a:t>
            </a:r>
            <a:r>
              <a:rPr lang="en-US" dirty="0"/>
              <a:t>, and </a:t>
            </a:r>
          </a:p>
          <a:p>
            <a:r>
              <a:rPr lang="en-US" dirty="0"/>
              <a:t> 			     In the particular case of </a:t>
            </a:r>
            <a:r>
              <a:rPr lang="en-US" i="1" dirty="0"/>
              <a:t>x</a:t>
            </a:r>
            <a:r>
              <a:rPr lang="en-US" dirty="0"/>
              <a:t> = 0, this means </a:t>
            </a:r>
          </a:p>
        </p:txBody>
      </p:sp>
      <p:graphicFrame>
        <p:nvGraphicFramePr>
          <p:cNvPr id="19458" name="Object 2"/>
          <p:cNvGraphicFramePr>
            <a:graphicFrameLocks noChangeAspect="1"/>
          </p:cNvGraphicFramePr>
          <p:nvPr>
            <p:extLst>
              <p:ext uri="{D42A27DB-BD31-4B8C-83A1-F6EECF244321}">
                <p14:modId xmlns:p14="http://schemas.microsoft.com/office/powerpoint/2010/main" val="1140235805"/>
              </p:ext>
            </p:extLst>
          </p:nvPr>
        </p:nvGraphicFramePr>
        <p:xfrm>
          <a:off x="4887558" y="1035225"/>
          <a:ext cx="2895600" cy="698500"/>
        </p:xfrm>
        <a:graphic>
          <a:graphicData uri="http://schemas.openxmlformats.org/presentationml/2006/ole">
            <mc:AlternateContent xmlns:mc="http://schemas.openxmlformats.org/markup-compatibility/2006">
              <mc:Choice xmlns:v="urn:schemas-microsoft-com:vml" Requires="v">
                <p:oleObj name="Equation" r:id="rId2" imgW="2895480" imgH="698400" progId="Equation.DSMT4">
                  <p:embed/>
                </p:oleObj>
              </mc:Choice>
              <mc:Fallback>
                <p:oleObj name="Equation" r:id="rId2" imgW="2895480" imgH="69840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87558" y="1035225"/>
                        <a:ext cx="2895600" cy="69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459" name="Object 3"/>
          <p:cNvGraphicFramePr>
            <a:graphicFrameLocks noChangeAspect="1"/>
          </p:cNvGraphicFramePr>
          <p:nvPr>
            <p:extLst>
              <p:ext uri="{D42A27DB-BD31-4B8C-83A1-F6EECF244321}">
                <p14:modId xmlns:p14="http://schemas.microsoft.com/office/powerpoint/2010/main" val="2582168786"/>
              </p:ext>
            </p:extLst>
          </p:nvPr>
        </p:nvGraphicFramePr>
        <p:xfrm>
          <a:off x="7084658" y="2070698"/>
          <a:ext cx="774700" cy="469900"/>
        </p:xfrm>
        <a:graphic>
          <a:graphicData uri="http://schemas.openxmlformats.org/presentationml/2006/ole">
            <mc:AlternateContent xmlns:mc="http://schemas.openxmlformats.org/markup-compatibility/2006">
              <mc:Choice xmlns:v="urn:schemas-microsoft-com:vml" Requires="v">
                <p:oleObj name="Equation" r:id="rId4" imgW="774360" imgH="469800" progId="Equation.DSMT4">
                  <p:embed/>
                </p:oleObj>
              </mc:Choice>
              <mc:Fallback>
                <p:oleObj name="Equation" r:id="rId4" imgW="774360" imgH="46980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84658" y="2070698"/>
                        <a:ext cx="7747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460" name="Object 4"/>
          <p:cNvGraphicFramePr>
            <a:graphicFrameLocks noChangeAspect="1"/>
          </p:cNvGraphicFramePr>
          <p:nvPr>
            <p:extLst>
              <p:ext uri="{D42A27DB-BD31-4B8C-83A1-F6EECF244321}">
                <p14:modId xmlns:p14="http://schemas.microsoft.com/office/powerpoint/2010/main" val="1799155223"/>
              </p:ext>
            </p:extLst>
          </p:nvPr>
        </p:nvGraphicFramePr>
        <p:xfrm>
          <a:off x="2768749" y="3485477"/>
          <a:ext cx="1841500" cy="520700"/>
        </p:xfrm>
        <a:graphic>
          <a:graphicData uri="http://schemas.openxmlformats.org/presentationml/2006/ole">
            <mc:AlternateContent xmlns:mc="http://schemas.openxmlformats.org/markup-compatibility/2006">
              <mc:Choice xmlns:v="urn:schemas-microsoft-com:vml" Requires="v">
                <p:oleObj name="Equation" r:id="rId6" imgW="1841400" imgH="520560" progId="Equation.DSMT4">
                  <p:embed/>
                </p:oleObj>
              </mc:Choice>
              <mc:Fallback>
                <p:oleObj name="Equation" r:id="rId6" imgW="1841400" imgH="520560" progId="Equation.DSMT4">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68749" y="3485477"/>
                        <a:ext cx="1841500" cy="52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461" name="Object 5"/>
          <p:cNvGraphicFramePr>
            <a:graphicFrameLocks noChangeAspect="1"/>
          </p:cNvGraphicFramePr>
          <p:nvPr>
            <p:extLst>
              <p:ext uri="{D42A27DB-BD31-4B8C-83A1-F6EECF244321}">
                <p14:modId xmlns:p14="http://schemas.microsoft.com/office/powerpoint/2010/main" val="4004629575"/>
              </p:ext>
            </p:extLst>
          </p:nvPr>
        </p:nvGraphicFramePr>
        <p:xfrm>
          <a:off x="7176023" y="3519021"/>
          <a:ext cx="1257300" cy="482600"/>
        </p:xfrm>
        <a:graphic>
          <a:graphicData uri="http://schemas.openxmlformats.org/presentationml/2006/ole">
            <mc:AlternateContent xmlns:mc="http://schemas.openxmlformats.org/markup-compatibility/2006">
              <mc:Choice xmlns:v="urn:schemas-microsoft-com:vml" Requires="v">
                <p:oleObj name="Equation" r:id="rId8" imgW="1257120" imgH="482400" progId="Equation.DSMT4">
                  <p:embed/>
                </p:oleObj>
              </mc:Choice>
              <mc:Fallback>
                <p:oleObj name="Equation" r:id="rId8" imgW="1257120" imgH="482400" progId="Equation.DSMT4">
                  <p:embed/>
                  <p:pic>
                    <p:nvPicPr>
                      <p:cNvPr id="0"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176023" y="3519021"/>
                        <a:ext cx="12573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462" name="Object 6"/>
          <p:cNvGraphicFramePr>
            <a:graphicFrameLocks noChangeAspect="1"/>
          </p:cNvGraphicFramePr>
          <p:nvPr>
            <p:extLst>
              <p:ext uri="{D42A27DB-BD31-4B8C-83A1-F6EECF244321}">
                <p14:modId xmlns:p14="http://schemas.microsoft.com/office/powerpoint/2010/main" val="935516252"/>
              </p:ext>
            </p:extLst>
          </p:nvPr>
        </p:nvGraphicFramePr>
        <p:xfrm>
          <a:off x="522642" y="4807573"/>
          <a:ext cx="3124200" cy="533400"/>
        </p:xfrm>
        <a:graphic>
          <a:graphicData uri="http://schemas.openxmlformats.org/presentationml/2006/ole">
            <mc:AlternateContent xmlns:mc="http://schemas.openxmlformats.org/markup-compatibility/2006">
              <mc:Choice xmlns:v="urn:schemas-microsoft-com:vml" Requires="v">
                <p:oleObj name="Equation" r:id="rId10" imgW="3124080" imgH="533160" progId="Equation.DSMT4">
                  <p:embed/>
                </p:oleObj>
              </mc:Choice>
              <mc:Fallback>
                <p:oleObj name="Equation" r:id="rId10" imgW="3124080" imgH="533160" progId="Equation.DSMT4">
                  <p:embed/>
                  <p:pic>
                    <p:nvPicPr>
                      <p:cNvPr id="0" name="Picture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22642" y="4807573"/>
                        <a:ext cx="31242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463" name="Object 7"/>
          <p:cNvGraphicFramePr>
            <a:graphicFrameLocks noChangeAspect="1"/>
          </p:cNvGraphicFramePr>
          <p:nvPr>
            <p:extLst>
              <p:ext uri="{D42A27DB-BD31-4B8C-83A1-F6EECF244321}">
                <p14:modId xmlns:p14="http://schemas.microsoft.com/office/powerpoint/2010/main" val="3611931348"/>
              </p:ext>
            </p:extLst>
          </p:nvPr>
        </p:nvGraphicFramePr>
        <p:xfrm>
          <a:off x="1676400" y="5254837"/>
          <a:ext cx="2590800" cy="533400"/>
        </p:xfrm>
        <a:graphic>
          <a:graphicData uri="http://schemas.openxmlformats.org/presentationml/2006/ole">
            <mc:AlternateContent xmlns:mc="http://schemas.openxmlformats.org/markup-compatibility/2006">
              <mc:Choice xmlns:v="urn:schemas-microsoft-com:vml" Requires="v">
                <p:oleObj name="Equation" r:id="rId12" imgW="2590560" imgH="533160" progId="Equation.DSMT4">
                  <p:embed/>
                </p:oleObj>
              </mc:Choice>
              <mc:Fallback>
                <p:oleObj name="Equation" r:id="rId12" imgW="2590560" imgH="533160" progId="Equation.DSMT4">
                  <p:embed/>
                  <p:pic>
                    <p:nvPicPr>
                      <p:cNvPr id="0" name="Picture 7"/>
                      <p:cNvPicPr>
                        <a:picLocks noChangeAspect="1" noChangeArrowheads="1"/>
                      </p:cNvPicPr>
                      <p:nvPr/>
                    </p:nvPicPr>
                    <p:blipFill>
                      <a:blip r:embed="rId13"/>
                      <a:srcRect/>
                      <a:stretch>
                        <a:fillRect/>
                      </a:stretch>
                    </p:blipFill>
                    <p:spPr bwMode="auto">
                      <a:xfrm>
                        <a:off x="1676400" y="5254837"/>
                        <a:ext cx="2590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946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946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946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94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 Using the Fundamental Theorem of Calculus, Part I</a:t>
            </a:r>
          </a:p>
        </p:txBody>
      </p:sp>
      <p:sp>
        <p:nvSpPr>
          <p:cNvPr id="3" name="Content Placeholder 2"/>
          <p:cNvSpPr>
            <a:spLocks noGrp="1"/>
          </p:cNvSpPr>
          <p:nvPr>
            <p:ph idx="1"/>
          </p:nvPr>
        </p:nvSpPr>
        <p:spPr/>
        <p:txBody>
          <a:bodyPr>
            <a:noAutofit/>
          </a:bodyPr>
          <a:lstStyle/>
          <a:p>
            <a:r>
              <a:rPr lang="en-US" dirty="0"/>
              <a:t>Use the FTC to evaluate the following derivatives.</a:t>
            </a:r>
          </a:p>
          <a:p>
            <a:endParaRPr lang="en-US" b="1" dirty="0"/>
          </a:p>
          <a:p>
            <a:r>
              <a:rPr lang="en-US" b="1" dirty="0"/>
              <a:t>a.				</a:t>
            </a:r>
          </a:p>
          <a:p>
            <a:endParaRPr lang="en-US" b="1" dirty="0"/>
          </a:p>
          <a:p>
            <a:r>
              <a:rPr lang="en-US" b="1" dirty="0"/>
              <a:t>b.</a:t>
            </a:r>
          </a:p>
          <a:p>
            <a:endParaRPr lang="en-US" b="1" dirty="0"/>
          </a:p>
          <a:p>
            <a:r>
              <a:rPr lang="en-US" b="1" dirty="0"/>
              <a:t>c.</a:t>
            </a:r>
          </a:p>
        </p:txBody>
      </p:sp>
      <p:graphicFrame>
        <p:nvGraphicFramePr>
          <p:cNvPr id="20482" name="Object 2"/>
          <p:cNvGraphicFramePr>
            <a:graphicFrameLocks noChangeAspect="1"/>
          </p:cNvGraphicFramePr>
          <p:nvPr/>
        </p:nvGraphicFramePr>
        <p:xfrm>
          <a:off x="987778" y="2156178"/>
          <a:ext cx="1930400" cy="838200"/>
        </p:xfrm>
        <a:graphic>
          <a:graphicData uri="http://schemas.openxmlformats.org/presentationml/2006/ole">
            <mc:AlternateContent xmlns:mc="http://schemas.openxmlformats.org/markup-compatibility/2006">
              <mc:Choice xmlns:v="urn:schemas-microsoft-com:vml" Requires="v">
                <p:oleObj name="Equation" r:id="rId2" imgW="1930320" imgH="838080" progId="Equation.DSMT4">
                  <p:embed/>
                </p:oleObj>
              </mc:Choice>
              <mc:Fallback>
                <p:oleObj name="Equation" r:id="rId2" imgW="1930320" imgH="83808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7778" y="2156178"/>
                        <a:ext cx="19304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483" name="Object 3"/>
          <p:cNvGraphicFramePr>
            <a:graphicFrameLocks noChangeAspect="1"/>
          </p:cNvGraphicFramePr>
          <p:nvPr/>
        </p:nvGraphicFramePr>
        <p:xfrm>
          <a:off x="949678" y="3177822"/>
          <a:ext cx="1968500" cy="838200"/>
        </p:xfrm>
        <a:graphic>
          <a:graphicData uri="http://schemas.openxmlformats.org/presentationml/2006/ole">
            <mc:AlternateContent xmlns:mc="http://schemas.openxmlformats.org/markup-compatibility/2006">
              <mc:Choice xmlns:v="urn:schemas-microsoft-com:vml" Requires="v">
                <p:oleObj name="Equation" r:id="rId4" imgW="1968480" imgH="838080" progId="Equation.DSMT4">
                  <p:embed/>
                </p:oleObj>
              </mc:Choice>
              <mc:Fallback>
                <p:oleObj name="Equation" r:id="rId4" imgW="1968480" imgH="83808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49678" y="3177822"/>
                        <a:ext cx="19685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484" name="Object 4"/>
          <p:cNvGraphicFramePr>
            <a:graphicFrameLocks noChangeAspect="1"/>
          </p:cNvGraphicFramePr>
          <p:nvPr/>
        </p:nvGraphicFramePr>
        <p:xfrm>
          <a:off x="936978" y="4191000"/>
          <a:ext cx="2133600" cy="838200"/>
        </p:xfrm>
        <a:graphic>
          <a:graphicData uri="http://schemas.openxmlformats.org/presentationml/2006/ole">
            <mc:AlternateContent xmlns:mc="http://schemas.openxmlformats.org/markup-compatibility/2006">
              <mc:Choice xmlns:v="urn:schemas-microsoft-com:vml" Requires="v">
                <p:oleObj name="Equation" r:id="rId6" imgW="2133360" imgH="838080" progId="Equation.DSMT4">
                  <p:embed/>
                </p:oleObj>
              </mc:Choice>
              <mc:Fallback>
                <p:oleObj name="Equation" r:id="rId6" imgW="2133360" imgH="838080" progId="Equation.DSMT4">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36978" y="4191000"/>
                        <a:ext cx="21336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 Using the Fundamental Theorem of Calculus, Part I (cont.)</a:t>
            </a:r>
          </a:p>
        </p:txBody>
      </p:sp>
      <p:sp>
        <p:nvSpPr>
          <p:cNvPr id="3" name="Content Placeholder 2"/>
          <p:cNvSpPr>
            <a:spLocks noGrp="1"/>
          </p:cNvSpPr>
          <p:nvPr>
            <p:ph idx="1"/>
          </p:nvPr>
        </p:nvSpPr>
        <p:spPr/>
        <p:txBody>
          <a:bodyPr>
            <a:noAutofit/>
          </a:bodyPr>
          <a:lstStyle/>
          <a:p>
            <a:pPr marL="463550" indent="-463550"/>
            <a:r>
              <a:rPr lang="en-US" b="1" dirty="0"/>
              <a:t>Solution</a:t>
            </a:r>
          </a:p>
          <a:p>
            <a:pPr marL="463550" indent="-463550"/>
            <a:r>
              <a:rPr lang="en-US" b="1" dirty="0"/>
              <a:t>a.	</a:t>
            </a:r>
            <a:r>
              <a:rPr lang="en-US" dirty="0"/>
              <a:t>The expression  		   does indeed represent a function in </a:t>
            </a:r>
            <a:r>
              <a:rPr lang="en-US" i="1" dirty="0"/>
              <a:t>x</a:t>
            </a:r>
            <a:r>
              <a:rPr lang="en-US" dirty="0"/>
              <a:t>, but because the upper limit of integration is </a:t>
            </a:r>
            <a:r>
              <a:rPr lang="en-US" i="1" dirty="0"/>
              <a:t>x</a:t>
            </a:r>
            <a:r>
              <a:rPr lang="en-US" baseline="30000" dirty="0"/>
              <a:t>2</a:t>
            </a:r>
            <a:r>
              <a:rPr lang="en-US" dirty="0"/>
              <a:t> and not </a:t>
            </a:r>
            <a:r>
              <a:rPr lang="en-US" i="1" dirty="0"/>
              <a:t>x</a:t>
            </a:r>
            <a:r>
              <a:rPr lang="en-US" dirty="0"/>
              <a:t>, </a:t>
            </a:r>
            <a:r>
              <a:rPr lang="en-US" i="1" dirty="0"/>
              <a:t>dy</a:t>
            </a:r>
            <a:r>
              <a:rPr lang="en-US" dirty="0"/>
              <a:t>/</a:t>
            </a:r>
            <a:r>
              <a:rPr lang="en-US" i="1" dirty="0"/>
              <a:t>dx</a:t>
            </a:r>
            <a:r>
              <a:rPr lang="en-US" dirty="0"/>
              <a:t> is not simply 1/(2</a:t>
            </a:r>
            <a:r>
              <a:rPr lang="en-US" dirty="0">
                <a:latin typeface="Symbol" pitchFamily="18" charset="2"/>
              </a:rPr>
              <a:t>+</a:t>
            </a:r>
            <a:r>
              <a:rPr lang="en-US" i="1" dirty="0"/>
              <a:t>x</a:t>
            </a:r>
            <a:r>
              <a:rPr lang="en-US" dirty="0"/>
              <a:t>). To understand why we shouldn’t expect this to be the case, note that for a small change	   from </a:t>
            </a:r>
            <a:r>
              <a:rPr lang="en-US" i="1" dirty="0"/>
              <a:t>x</a:t>
            </a:r>
            <a:r>
              <a:rPr lang="en-US" dirty="0"/>
              <a:t> to </a:t>
            </a:r>
            <a:r>
              <a:rPr lang="en-US" i="1" dirty="0"/>
              <a:t>x </a:t>
            </a:r>
            <a:r>
              <a:rPr lang="en-US" dirty="0"/>
              <a:t>+ </a:t>
            </a:r>
            <a:r>
              <a:rPr lang="en-US" i="1" dirty="0"/>
              <a:t>h</a:t>
            </a:r>
            <a:r>
              <a:rPr lang="en-US" dirty="0"/>
              <a:t>, the upper limit changes from </a:t>
            </a:r>
            <a:r>
              <a:rPr lang="en-US" i="1" dirty="0"/>
              <a:t>x</a:t>
            </a:r>
            <a:r>
              <a:rPr lang="en-US" baseline="30000" dirty="0"/>
              <a:t>2 </a:t>
            </a:r>
            <a:r>
              <a:rPr lang="en-US" dirty="0"/>
              <a:t>to </a:t>
            </a:r>
            <a:r>
              <a:rPr lang="en-US" i="1" dirty="0"/>
              <a:t>x</a:t>
            </a:r>
            <a:r>
              <a:rPr lang="en-US" baseline="30000" dirty="0"/>
              <a:t>2</a:t>
            </a:r>
            <a:r>
              <a:rPr lang="en-US" dirty="0"/>
              <a:t> + 2</a:t>
            </a:r>
            <a:r>
              <a:rPr lang="en-US" i="1" dirty="0"/>
              <a:t>xh</a:t>
            </a:r>
            <a:r>
              <a:rPr lang="en-US" dirty="0"/>
              <a:t> + </a:t>
            </a:r>
            <a:r>
              <a:rPr lang="en-US" i="1" dirty="0"/>
              <a:t>h</a:t>
            </a:r>
            <a:r>
              <a:rPr lang="en-US" baseline="30000" dirty="0"/>
              <a:t>2</a:t>
            </a:r>
            <a:r>
              <a:rPr lang="en-US" dirty="0"/>
              <a:t>.</a:t>
            </a:r>
            <a:r>
              <a:rPr lang="en-US" i="1" dirty="0"/>
              <a:t> </a:t>
            </a:r>
            <a:r>
              <a:rPr lang="en-US" baseline="30000" dirty="0"/>
              <a:t>	</a:t>
            </a:r>
            <a:endParaRPr lang="en-US" dirty="0"/>
          </a:p>
        </p:txBody>
      </p:sp>
      <p:graphicFrame>
        <p:nvGraphicFramePr>
          <p:cNvPr id="23554" name="Object 2"/>
          <p:cNvGraphicFramePr>
            <a:graphicFrameLocks noChangeAspect="1"/>
          </p:cNvGraphicFramePr>
          <p:nvPr>
            <p:extLst>
              <p:ext uri="{D42A27DB-BD31-4B8C-83A1-F6EECF244321}">
                <p14:modId xmlns:p14="http://schemas.microsoft.com/office/powerpoint/2010/main" val="2594775420"/>
              </p:ext>
            </p:extLst>
          </p:nvPr>
        </p:nvGraphicFramePr>
        <p:xfrm>
          <a:off x="3322320" y="1610059"/>
          <a:ext cx="2006600" cy="838200"/>
        </p:xfrm>
        <a:graphic>
          <a:graphicData uri="http://schemas.openxmlformats.org/presentationml/2006/ole">
            <mc:AlternateContent xmlns:mc="http://schemas.openxmlformats.org/markup-compatibility/2006">
              <mc:Choice xmlns:v="urn:schemas-microsoft-com:vml" Requires="v">
                <p:oleObj name="Equation" r:id="rId2" imgW="2006280" imgH="838080" progId="Equation.DSMT4">
                  <p:embed/>
                </p:oleObj>
              </mc:Choice>
              <mc:Fallback>
                <p:oleObj name="Equation" r:id="rId2" imgW="2006280" imgH="83808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22320" y="1610059"/>
                        <a:ext cx="20066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 name="Object 2">
            <a:extLst>
              <a:ext uri="{FF2B5EF4-FFF2-40B4-BE49-F238E27FC236}">
                <a16:creationId xmlns:a16="http://schemas.microsoft.com/office/drawing/2014/main" id="{F7FB5AEA-85A6-0DBA-A252-DABDCAF900DF}"/>
              </a:ext>
            </a:extLst>
          </p:cNvPr>
          <p:cNvGraphicFramePr>
            <a:graphicFrameLocks noChangeAspect="1"/>
          </p:cNvGraphicFramePr>
          <p:nvPr>
            <p:extLst>
              <p:ext uri="{D42A27DB-BD31-4B8C-83A1-F6EECF244321}">
                <p14:modId xmlns:p14="http://schemas.microsoft.com/office/powerpoint/2010/main" val="596712015"/>
              </p:ext>
            </p:extLst>
          </p:nvPr>
        </p:nvGraphicFramePr>
        <p:xfrm>
          <a:off x="2115222" y="4014917"/>
          <a:ext cx="419100" cy="292100"/>
        </p:xfrm>
        <a:graphic>
          <a:graphicData uri="http://schemas.openxmlformats.org/presentationml/2006/ole">
            <mc:AlternateContent xmlns:mc="http://schemas.openxmlformats.org/markup-compatibility/2006">
              <mc:Choice xmlns:v="urn:schemas-microsoft-com:vml" Requires="v">
                <p:oleObj name="Equation" r:id="rId4" imgW="419040" imgH="291960" progId="Equation.DSMT4">
                  <p:embed/>
                </p:oleObj>
              </mc:Choice>
              <mc:Fallback>
                <p:oleObj name="Equation" r:id="rId4" imgW="419040" imgH="291960" progId="Equation.DSMT4">
                  <p:embed/>
                  <p:pic>
                    <p:nvPicPr>
                      <p:cNvPr id="23554" name="Object 2"/>
                      <p:cNvPicPr>
                        <a:picLocks noChangeAspect="1" noChangeArrowheads="1"/>
                      </p:cNvPicPr>
                      <p:nvPr/>
                    </p:nvPicPr>
                    <p:blipFill>
                      <a:blip r:embed="rId5"/>
                      <a:srcRect/>
                      <a:stretch>
                        <a:fillRect/>
                      </a:stretch>
                    </p:blipFill>
                    <p:spPr bwMode="auto">
                      <a:xfrm>
                        <a:off x="2115222" y="4014917"/>
                        <a:ext cx="4191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572000"/>
          </a:xfrm>
        </p:spPr>
        <p:txBody>
          <a:bodyPr/>
          <a:lstStyle/>
          <a:p>
            <a:r>
              <a:rPr lang="en-US" dirty="0"/>
              <a:t>But we can find the requested derivative by using the Chain Rule: if we let </a:t>
            </a:r>
            <a:r>
              <a:rPr lang="en-US" i="1" dirty="0"/>
              <a:t>u = x</a:t>
            </a:r>
            <a:r>
              <a:rPr lang="en-US" baseline="30000" dirty="0"/>
              <a:t>2</a:t>
            </a:r>
            <a:r>
              <a:rPr lang="en-US" dirty="0"/>
              <a:t>, then we proceed as follows.</a:t>
            </a:r>
          </a:p>
        </p:txBody>
      </p:sp>
      <p:graphicFrame>
        <p:nvGraphicFramePr>
          <p:cNvPr id="21507" name="Object 3"/>
          <p:cNvGraphicFramePr>
            <a:graphicFrameLocks noChangeAspect="1"/>
          </p:cNvGraphicFramePr>
          <p:nvPr>
            <p:extLst>
              <p:ext uri="{D42A27DB-BD31-4B8C-83A1-F6EECF244321}">
                <p14:modId xmlns:p14="http://schemas.microsoft.com/office/powerpoint/2010/main" val="833274780"/>
              </p:ext>
            </p:extLst>
          </p:nvPr>
        </p:nvGraphicFramePr>
        <p:xfrm>
          <a:off x="601532" y="2215477"/>
          <a:ext cx="1765300" cy="838200"/>
        </p:xfrm>
        <a:graphic>
          <a:graphicData uri="http://schemas.openxmlformats.org/presentationml/2006/ole">
            <mc:AlternateContent xmlns:mc="http://schemas.openxmlformats.org/markup-compatibility/2006">
              <mc:Choice xmlns:v="urn:schemas-microsoft-com:vml" Requires="v">
                <p:oleObj name="Equation" r:id="rId2" imgW="1765080" imgH="838080" progId="Equation.DSMT4">
                  <p:embed/>
                </p:oleObj>
              </mc:Choice>
              <mc:Fallback>
                <p:oleObj name="Equation" r:id="rId2" imgW="1765080" imgH="838080" progId="Equation.DSMT4">
                  <p:embed/>
                  <p:pic>
                    <p:nvPicPr>
                      <p:cNvPr id="0" name="Picture 3"/>
                      <p:cNvPicPr>
                        <a:picLocks noChangeAspect="1" noChangeArrowheads="1"/>
                      </p:cNvPicPr>
                      <p:nvPr/>
                    </p:nvPicPr>
                    <p:blipFill>
                      <a:blip r:embed="rId3"/>
                      <a:srcRect/>
                      <a:stretch>
                        <a:fillRect/>
                      </a:stretch>
                    </p:blipFill>
                    <p:spPr bwMode="auto">
                      <a:xfrm>
                        <a:off x="601532" y="2215477"/>
                        <a:ext cx="17653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1509" name="Object 5"/>
          <p:cNvGraphicFramePr>
            <a:graphicFrameLocks noChangeAspect="1"/>
          </p:cNvGraphicFramePr>
          <p:nvPr>
            <p:extLst>
              <p:ext uri="{D42A27DB-BD31-4B8C-83A1-F6EECF244321}">
                <p14:modId xmlns:p14="http://schemas.microsoft.com/office/powerpoint/2010/main" val="432431213"/>
              </p:ext>
            </p:extLst>
          </p:nvPr>
        </p:nvGraphicFramePr>
        <p:xfrm>
          <a:off x="2430332" y="2175137"/>
          <a:ext cx="3213100" cy="939800"/>
        </p:xfrm>
        <a:graphic>
          <a:graphicData uri="http://schemas.openxmlformats.org/presentationml/2006/ole">
            <mc:AlternateContent xmlns:mc="http://schemas.openxmlformats.org/markup-compatibility/2006">
              <mc:Choice xmlns:v="urn:schemas-microsoft-com:vml" Requires="v">
                <p:oleObj name="Equation" r:id="rId4" imgW="3213000" imgH="939600" progId="Equation.DSMT4">
                  <p:embed/>
                </p:oleObj>
              </mc:Choice>
              <mc:Fallback>
                <p:oleObj name="Equation" r:id="rId4" imgW="3213000" imgH="939600" progId="Equation.DSMT4">
                  <p:embed/>
                  <p:pic>
                    <p:nvPicPr>
                      <p:cNvPr id="0" name="Picture 5"/>
                      <p:cNvPicPr>
                        <a:picLocks noChangeAspect="1" noChangeArrowheads="1"/>
                      </p:cNvPicPr>
                      <p:nvPr/>
                    </p:nvPicPr>
                    <p:blipFill>
                      <a:blip r:embed="rId5"/>
                      <a:srcRect/>
                      <a:stretch>
                        <a:fillRect/>
                      </a:stretch>
                    </p:blipFill>
                    <p:spPr bwMode="auto">
                      <a:xfrm>
                        <a:off x="2430332" y="2175137"/>
                        <a:ext cx="32131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1510" name="Object 6"/>
          <p:cNvGraphicFramePr>
            <a:graphicFrameLocks noChangeAspect="1"/>
          </p:cNvGraphicFramePr>
          <p:nvPr>
            <p:extLst>
              <p:ext uri="{D42A27DB-BD31-4B8C-83A1-F6EECF244321}">
                <p14:modId xmlns:p14="http://schemas.microsoft.com/office/powerpoint/2010/main" val="3115259510"/>
              </p:ext>
            </p:extLst>
          </p:nvPr>
        </p:nvGraphicFramePr>
        <p:xfrm>
          <a:off x="2421367" y="3140038"/>
          <a:ext cx="1993900" cy="939800"/>
        </p:xfrm>
        <a:graphic>
          <a:graphicData uri="http://schemas.openxmlformats.org/presentationml/2006/ole">
            <mc:AlternateContent xmlns:mc="http://schemas.openxmlformats.org/markup-compatibility/2006">
              <mc:Choice xmlns:v="urn:schemas-microsoft-com:vml" Requires="v">
                <p:oleObj name="Equation" r:id="rId6" imgW="1993680" imgH="939600" progId="Equation.DSMT4">
                  <p:embed/>
                </p:oleObj>
              </mc:Choice>
              <mc:Fallback>
                <p:oleObj name="Equation" r:id="rId6" imgW="1993680" imgH="939600" progId="Equation.DSMT4">
                  <p:embed/>
                  <p:pic>
                    <p:nvPicPr>
                      <p:cNvPr id="0" name="Picture 6"/>
                      <p:cNvPicPr>
                        <a:picLocks noChangeAspect="1" noChangeArrowheads="1"/>
                      </p:cNvPicPr>
                      <p:nvPr/>
                    </p:nvPicPr>
                    <p:blipFill>
                      <a:blip r:embed="rId7"/>
                      <a:srcRect/>
                      <a:stretch>
                        <a:fillRect/>
                      </a:stretch>
                    </p:blipFill>
                    <p:spPr bwMode="auto">
                      <a:xfrm>
                        <a:off x="2421367" y="3140038"/>
                        <a:ext cx="19939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1513" name="Object 9"/>
          <p:cNvGraphicFramePr>
            <a:graphicFrameLocks noChangeAspect="1"/>
          </p:cNvGraphicFramePr>
          <p:nvPr>
            <p:extLst>
              <p:ext uri="{D42A27DB-BD31-4B8C-83A1-F6EECF244321}">
                <p14:modId xmlns:p14="http://schemas.microsoft.com/office/powerpoint/2010/main" val="651621623"/>
              </p:ext>
            </p:extLst>
          </p:nvPr>
        </p:nvGraphicFramePr>
        <p:xfrm>
          <a:off x="2479675" y="5130800"/>
          <a:ext cx="1143000" cy="825500"/>
        </p:xfrm>
        <a:graphic>
          <a:graphicData uri="http://schemas.openxmlformats.org/presentationml/2006/ole">
            <mc:AlternateContent xmlns:mc="http://schemas.openxmlformats.org/markup-compatibility/2006">
              <mc:Choice xmlns:v="urn:schemas-microsoft-com:vml" Requires="v">
                <p:oleObj name="Equation" r:id="rId8" imgW="1143000" imgH="825480" progId="Equation.DSMT4">
                  <p:embed/>
                </p:oleObj>
              </mc:Choice>
              <mc:Fallback>
                <p:oleObj name="Equation" r:id="rId8" imgW="1143000" imgH="825480" progId="Equation.DSMT4">
                  <p:embed/>
                  <p:pic>
                    <p:nvPicPr>
                      <p:cNvPr id="0" name="Picture 9"/>
                      <p:cNvPicPr>
                        <a:picLocks noChangeAspect="1" noChangeArrowheads="1"/>
                      </p:cNvPicPr>
                      <p:nvPr/>
                    </p:nvPicPr>
                    <p:blipFill>
                      <a:blip r:embed="rId9"/>
                      <a:srcRect/>
                      <a:stretch>
                        <a:fillRect/>
                      </a:stretch>
                    </p:blipFill>
                    <p:spPr bwMode="auto">
                      <a:xfrm>
                        <a:off x="2479675" y="5130800"/>
                        <a:ext cx="11430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1514" name="Object 10"/>
          <p:cNvGraphicFramePr>
            <a:graphicFrameLocks noChangeAspect="1"/>
          </p:cNvGraphicFramePr>
          <p:nvPr>
            <p:extLst>
              <p:ext uri="{D42A27DB-BD31-4B8C-83A1-F6EECF244321}">
                <p14:modId xmlns:p14="http://schemas.microsoft.com/office/powerpoint/2010/main" val="445893828"/>
              </p:ext>
            </p:extLst>
          </p:nvPr>
        </p:nvGraphicFramePr>
        <p:xfrm>
          <a:off x="2430332" y="4206838"/>
          <a:ext cx="2146300" cy="939800"/>
        </p:xfrm>
        <a:graphic>
          <a:graphicData uri="http://schemas.openxmlformats.org/presentationml/2006/ole">
            <mc:AlternateContent xmlns:mc="http://schemas.openxmlformats.org/markup-compatibility/2006">
              <mc:Choice xmlns:v="urn:schemas-microsoft-com:vml" Requires="v">
                <p:oleObj name="Equation" r:id="rId10" imgW="2145960" imgH="939600" progId="Equation.DSMT4">
                  <p:embed/>
                </p:oleObj>
              </mc:Choice>
              <mc:Fallback>
                <p:oleObj name="Equation" r:id="rId10" imgW="2145960" imgH="939600" progId="Equation.DSMT4">
                  <p:embed/>
                  <p:pic>
                    <p:nvPicPr>
                      <p:cNvPr id="0" name="Picture 10"/>
                      <p:cNvPicPr>
                        <a:picLocks noChangeAspect="1" noChangeArrowheads="1"/>
                      </p:cNvPicPr>
                      <p:nvPr/>
                    </p:nvPicPr>
                    <p:blipFill>
                      <a:blip r:embed="rId11"/>
                      <a:srcRect/>
                      <a:stretch>
                        <a:fillRect/>
                      </a:stretch>
                    </p:blipFill>
                    <p:spPr bwMode="auto">
                      <a:xfrm>
                        <a:off x="2430332" y="4206838"/>
                        <a:ext cx="21463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1515" name="Object 11"/>
          <p:cNvGraphicFramePr>
            <a:graphicFrameLocks noChangeAspect="1"/>
          </p:cNvGraphicFramePr>
          <p:nvPr>
            <p:extLst>
              <p:ext uri="{D42A27DB-BD31-4B8C-83A1-F6EECF244321}">
                <p14:modId xmlns:p14="http://schemas.microsoft.com/office/powerpoint/2010/main" val="726377142"/>
              </p:ext>
            </p:extLst>
          </p:nvPr>
        </p:nvGraphicFramePr>
        <p:xfrm>
          <a:off x="4800600" y="4343400"/>
          <a:ext cx="1930400" cy="406400"/>
        </p:xfrm>
        <a:graphic>
          <a:graphicData uri="http://schemas.openxmlformats.org/presentationml/2006/ole">
            <mc:AlternateContent xmlns:mc="http://schemas.openxmlformats.org/markup-compatibility/2006">
              <mc:Choice xmlns:v="urn:schemas-microsoft-com:vml" Requires="v">
                <p:oleObj name="Equation" r:id="rId12" imgW="1930320" imgH="406080" progId="Equation.DSMT4">
                  <p:embed/>
                </p:oleObj>
              </mc:Choice>
              <mc:Fallback>
                <p:oleObj name="Equation" r:id="rId12" imgW="1930320" imgH="406080" progId="Equation.DSMT4">
                  <p:embed/>
                  <p:pic>
                    <p:nvPicPr>
                      <p:cNvPr id="0" name="Picture 11"/>
                      <p:cNvPicPr>
                        <a:picLocks noChangeAspect="1" noChangeArrowheads="1"/>
                      </p:cNvPicPr>
                      <p:nvPr/>
                    </p:nvPicPr>
                    <p:blipFill>
                      <a:blip r:embed="rId13"/>
                      <a:srcRect/>
                      <a:stretch>
                        <a:fillRect/>
                      </a:stretch>
                    </p:blipFill>
                    <p:spPr bwMode="auto">
                      <a:xfrm>
                        <a:off x="4800600" y="4343400"/>
                        <a:ext cx="1930400" cy="40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 name="Title 1">
            <a:extLst>
              <a:ext uri="{FF2B5EF4-FFF2-40B4-BE49-F238E27FC236}">
                <a16:creationId xmlns:a16="http://schemas.microsoft.com/office/drawing/2014/main" id="{0B9A04CA-F56B-3EB5-AA8D-E3ED50D7ECE1}"/>
              </a:ext>
            </a:extLst>
          </p:cNvPr>
          <p:cNvSpPr>
            <a:spLocks noGrp="1"/>
          </p:cNvSpPr>
          <p:nvPr>
            <p:ph type="title"/>
          </p:nvPr>
        </p:nvSpPr>
        <p:spPr>
          <a:xfrm>
            <a:off x="457200" y="182880"/>
            <a:ext cx="8229600" cy="914400"/>
          </a:xfrm>
        </p:spPr>
        <p:txBody>
          <a:bodyPr/>
          <a:lstStyle/>
          <a:p>
            <a:r>
              <a:rPr lang="en-US" dirty="0"/>
              <a:t>Example 3: Using the Fundamental Theorem of Calculus, Part I (cont.)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50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50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5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51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151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15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 Using the Fundamental Theorem of Calculus, Part I (cont.)</a:t>
            </a:r>
          </a:p>
        </p:txBody>
      </p:sp>
      <p:sp>
        <p:nvSpPr>
          <p:cNvPr id="3" name="Content Placeholder 2"/>
          <p:cNvSpPr>
            <a:spLocks noGrp="1"/>
          </p:cNvSpPr>
          <p:nvPr>
            <p:ph idx="1"/>
          </p:nvPr>
        </p:nvSpPr>
        <p:spPr/>
        <p:txBody>
          <a:bodyPr/>
          <a:lstStyle/>
          <a:p>
            <a:pPr marL="463550" indent="-463550"/>
            <a:r>
              <a:rPr lang="en-US" b="1" dirty="0"/>
              <a:t>b. </a:t>
            </a:r>
            <a:r>
              <a:rPr lang="en-US" dirty="0"/>
              <a:t>To determine                          we must again use the</a:t>
            </a:r>
          </a:p>
          <a:p>
            <a:pPr marL="463550" indent="-463550"/>
            <a:r>
              <a:rPr lang="en-US" dirty="0"/>
              <a:t>	Chain Rule and also account for the fact that the variable limit of integration is the lower one, not the upper. We can do as follows.                         </a:t>
            </a:r>
            <a:r>
              <a:rPr lang="en-US" b="1" dirty="0"/>
              <a:t> </a:t>
            </a:r>
          </a:p>
        </p:txBody>
      </p:sp>
      <p:graphicFrame>
        <p:nvGraphicFramePr>
          <p:cNvPr id="4" name="Object 4">
            <a:extLst>
              <a:ext uri="{FF2B5EF4-FFF2-40B4-BE49-F238E27FC236}">
                <a16:creationId xmlns:a16="http://schemas.microsoft.com/office/drawing/2014/main" id="{5266AD73-A8CB-6AA6-6A44-58B24DEC0FDA}"/>
              </a:ext>
            </a:extLst>
          </p:cNvPr>
          <p:cNvGraphicFramePr>
            <a:graphicFrameLocks noChangeAspect="1"/>
          </p:cNvGraphicFramePr>
          <p:nvPr>
            <p:extLst>
              <p:ext uri="{D42A27DB-BD31-4B8C-83A1-F6EECF244321}">
                <p14:modId xmlns:p14="http://schemas.microsoft.com/office/powerpoint/2010/main" val="1810137340"/>
              </p:ext>
            </p:extLst>
          </p:nvPr>
        </p:nvGraphicFramePr>
        <p:xfrm>
          <a:off x="2887120" y="1139452"/>
          <a:ext cx="2006600" cy="838200"/>
        </p:xfrm>
        <a:graphic>
          <a:graphicData uri="http://schemas.openxmlformats.org/presentationml/2006/ole">
            <mc:AlternateContent xmlns:mc="http://schemas.openxmlformats.org/markup-compatibility/2006">
              <mc:Choice xmlns:v="urn:schemas-microsoft-com:vml" Requires="v">
                <p:oleObj name="Equation" r:id="rId2" imgW="2006280" imgH="838080" progId="Equation.DSMT4">
                  <p:embed/>
                </p:oleObj>
              </mc:Choice>
              <mc:Fallback>
                <p:oleObj name="Equation" r:id="rId2" imgW="2006280" imgH="838080" progId="Equation.DSMT4">
                  <p:embed/>
                  <p:pic>
                    <p:nvPicPr>
                      <p:cNvPr id="24580" name="Object 4"/>
                      <p:cNvPicPr>
                        <a:picLocks noChangeAspect="1" noChangeArrowheads="1"/>
                      </p:cNvPicPr>
                      <p:nvPr/>
                    </p:nvPicPr>
                    <p:blipFill>
                      <a:blip r:embed="rId3"/>
                      <a:srcRect/>
                      <a:stretch>
                        <a:fillRect/>
                      </a:stretch>
                    </p:blipFill>
                    <p:spPr bwMode="auto">
                      <a:xfrm>
                        <a:off x="2887120" y="1139452"/>
                        <a:ext cx="20066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 Using the Fundamental Theorem of Calculus, Part I (cont.)</a:t>
            </a:r>
          </a:p>
        </p:txBody>
      </p:sp>
      <p:graphicFrame>
        <p:nvGraphicFramePr>
          <p:cNvPr id="24580" name="Object 4"/>
          <p:cNvGraphicFramePr>
            <a:graphicFrameLocks noChangeAspect="1"/>
          </p:cNvGraphicFramePr>
          <p:nvPr>
            <p:extLst>
              <p:ext uri="{D42A27DB-BD31-4B8C-83A1-F6EECF244321}">
                <p14:modId xmlns:p14="http://schemas.microsoft.com/office/powerpoint/2010/main" val="1300876746"/>
              </p:ext>
            </p:extLst>
          </p:nvPr>
        </p:nvGraphicFramePr>
        <p:xfrm>
          <a:off x="766763" y="1487488"/>
          <a:ext cx="1917700" cy="838200"/>
        </p:xfrm>
        <a:graphic>
          <a:graphicData uri="http://schemas.openxmlformats.org/presentationml/2006/ole">
            <mc:AlternateContent xmlns:mc="http://schemas.openxmlformats.org/markup-compatibility/2006">
              <mc:Choice xmlns:v="urn:schemas-microsoft-com:vml" Requires="v">
                <p:oleObj name="Equation" r:id="rId2" imgW="1917360" imgH="838080" progId="Equation.DSMT4">
                  <p:embed/>
                </p:oleObj>
              </mc:Choice>
              <mc:Fallback>
                <p:oleObj name="Equation" r:id="rId2" imgW="1917360" imgH="838080" progId="Equation.DSMT4">
                  <p:embed/>
                  <p:pic>
                    <p:nvPicPr>
                      <p:cNvPr id="24580" name="Object 4"/>
                      <p:cNvPicPr>
                        <a:picLocks noChangeAspect="1" noChangeArrowheads="1"/>
                      </p:cNvPicPr>
                      <p:nvPr/>
                    </p:nvPicPr>
                    <p:blipFill>
                      <a:blip r:embed="rId3"/>
                      <a:srcRect/>
                      <a:stretch>
                        <a:fillRect/>
                      </a:stretch>
                    </p:blipFill>
                    <p:spPr bwMode="auto">
                      <a:xfrm>
                        <a:off x="766763" y="1487488"/>
                        <a:ext cx="19177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4589" name="Object 13"/>
          <p:cNvGraphicFramePr>
            <a:graphicFrameLocks noChangeAspect="1"/>
          </p:cNvGraphicFramePr>
          <p:nvPr>
            <p:extLst>
              <p:ext uri="{D42A27DB-BD31-4B8C-83A1-F6EECF244321}">
                <p14:modId xmlns:p14="http://schemas.microsoft.com/office/powerpoint/2010/main" val="3106282766"/>
              </p:ext>
            </p:extLst>
          </p:nvPr>
        </p:nvGraphicFramePr>
        <p:xfrm>
          <a:off x="2730500" y="1506538"/>
          <a:ext cx="5372100" cy="838200"/>
        </p:xfrm>
        <a:graphic>
          <a:graphicData uri="http://schemas.openxmlformats.org/presentationml/2006/ole">
            <mc:AlternateContent xmlns:mc="http://schemas.openxmlformats.org/markup-compatibility/2006">
              <mc:Choice xmlns:v="urn:schemas-microsoft-com:vml" Requires="v">
                <p:oleObj name="Equation" r:id="rId4" imgW="5371920" imgH="838080" progId="Equation.DSMT4">
                  <p:embed/>
                </p:oleObj>
              </mc:Choice>
              <mc:Fallback>
                <p:oleObj name="Equation" r:id="rId4" imgW="5371920" imgH="838080" progId="Equation.DSMT4">
                  <p:embed/>
                  <p:pic>
                    <p:nvPicPr>
                      <p:cNvPr id="24589" name="Object 13"/>
                      <p:cNvPicPr>
                        <a:picLocks noChangeAspect="1" noChangeArrowheads="1"/>
                      </p:cNvPicPr>
                      <p:nvPr/>
                    </p:nvPicPr>
                    <p:blipFill>
                      <a:blip r:embed="rId5"/>
                      <a:srcRect/>
                      <a:stretch>
                        <a:fillRect/>
                      </a:stretch>
                    </p:blipFill>
                    <p:spPr bwMode="auto">
                      <a:xfrm>
                        <a:off x="2730500" y="1506538"/>
                        <a:ext cx="53721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4590" name="Object 14"/>
          <p:cNvGraphicFramePr>
            <a:graphicFrameLocks noChangeAspect="1"/>
          </p:cNvGraphicFramePr>
          <p:nvPr>
            <p:extLst>
              <p:ext uri="{D42A27DB-BD31-4B8C-83A1-F6EECF244321}">
                <p14:modId xmlns:p14="http://schemas.microsoft.com/office/powerpoint/2010/main" val="981831683"/>
              </p:ext>
            </p:extLst>
          </p:nvPr>
        </p:nvGraphicFramePr>
        <p:xfrm>
          <a:off x="2745440" y="2413000"/>
          <a:ext cx="4965700" cy="939800"/>
        </p:xfrm>
        <a:graphic>
          <a:graphicData uri="http://schemas.openxmlformats.org/presentationml/2006/ole">
            <mc:AlternateContent xmlns:mc="http://schemas.openxmlformats.org/markup-compatibility/2006">
              <mc:Choice xmlns:v="urn:schemas-microsoft-com:vml" Requires="v">
                <p:oleObj name="Equation" r:id="rId6" imgW="4965480" imgH="939600" progId="Equation.DSMT4">
                  <p:embed/>
                </p:oleObj>
              </mc:Choice>
              <mc:Fallback>
                <p:oleObj name="Equation" r:id="rId6" imgW="4965480" imgH="939600" progId="Equation.DSMT4">
                  <p:embed/>
                  <p:pic>
                    <p:nvPicPr>
                      <p:cNvPr id="24590" name="Object 14"/>
                      <p:cNvPicPr>
                        <a:picLocks noChangeAspect="1" noChangeArrowheads="1"/>
                      </p:cNvPicPr>
                      <p:nvPr/>
                    </p:nvPicPr>
                    <p:blipFill>
                      <a:blip r:embed="rId7"/>
                      <a:srcRect/>
                      <a:stretch>
                        <a:fillRect/>
                      </a:stretch>
                    </p:blipFill>
                    <p:spPr bwMode="auto">
                      <a:xfrm>
                        <a:off x="2745440" y="2413000"/>
                        <a:ext cx="49657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4591" name="Object 15"/>
          <p:cNvGraphicFramePr>
            <a:graphicFrameLocks noChangeAspect="1"/>
          </p:cNvGraphicFramePr>
          <p:nvPr>
            <p:extLst>
              <p:ext uri="{D42A27DB-BD31-4B8C-83A1-F6EECF244321}">
                <p14:modId xmlns:p14="http://schemas.microsoft.com/office/powerpoint/2010/main" val="1346227554"/>
              </p:ext>
            </p:extLst>
          </p:nvPr>
        </p:nvGraphicFramePr>
        <p:xfrm>
          <a:off x="2743200" y="3429000"/>
          <a:ext cx="1968500" cy="584200"/>
        </p:xfrm>
        <a:graphic>
          <a:graphicData uri="http://schemas.openxmlformats.org/presentationml/2006/ole">
            <mc:AlternateContent xmlns:mc="http://schemas.openxmlformats.org/markup-compatibility/2006">
              <mc:Choice xmlns:v="urn:schemas-microsoft-com:vml" Requires="v">
                <p:oleObj name="Equation" r:id="rId8" imgW="1968480" imgH="583920" progId="Equation.DSMT4">
                  <p:embed/>
                </p:oleObj>
              </mc:Choice>
              <mc:Fallback>
                <p:oleObj name="Equation" r:id="rId8" imgW="1968480" imgH="583920" progId="Equation.DSMT4">
                  <p:embed/>
                  <p:pic>
                    <p:nvPicPr>
                      <p:cNvPr id="24591" name="Object 15"/>
                      <p:cNvPicPr>
                        <a:picLocks noChangeAspect="1" noChangeArrowheads="1"/>
                      </p:cNvPicPr>
                      <p:nvPr/>
                    </p:nvPicPr>
                    <p:blipFill>
                      <a:blip r:embed="rId9"/>
                      <a:srcRect/>
                      <a:stretch>
                        <a:fillRect/>
                      </a:stretch>
                    </p:blipFill>
                    <p:spPr bwMode="auto">
                      <a:xfrm>
                        <a:off x="2743200" y="3429000"/>
                        <a:ext cx="19685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4592" name="Object 16"/>
          <p:cNvGraphicFramePr>
            <a:graphicFrameLocks noChangeAspect="1"/>
          </p:cNvGraphicFramePr>
          <p:nvPr>
            <p:extLst>
              <p:ext uri="{D42A27DB-BD31-4B8C-83A1-F6EECF244321}">
                <p14:modId xmlns:p14="http://schemas.microsoft.com/office/powerpoint/2010/main" val="115861128"/>
              </p:ext>
            </p:extLst>
          </p:nvPr>
        </p:nvGraphicFramePr>
        <p:xfrm>
          <a:off x="2748430" y="4178300"/>
          <a:ext cx="3924300" cy="469900"/>
        </p:xfrm>
        <a:graphic>
          <a:graphicData uri="http://schemas.openxmlformats.org/presentationml/2006/ole">
            <mc:AlternateContent xmlns:mc="http://schemas.openxmlformats.org/markup-compatibility/2006">
              <mc:Choice xmlns:v="urn:schemas-microsoft-com:vml" Requires="v">
                <p:oleObj name="Equation" r:id="rId10" imgW="3924000" imgH="469800" progId="Equation.DSMT4">
                  <p:embed/>
                </p:oleObj>
              </mc:Choice>
              <mc:Fallback>
                <p:oleObj name="Equation" r:id="rId10" imgW="3924000" imgH="469800" progId="Equation.DSMT4">
                  <p:embed/>
                  <p:pic>
                    <p:nvPicPr>
                      <p:cNvPr id="24592" name="Object 16"/>
                      <p:cNvPicPr>
                        <a:picLocks noChangeAspect="1" noChangeArrowheads="1"/>
                      </p:cNvPicPr>
                      <p:nvPr/>
                    </p:nvPicPr>
                    <p:blipFill>
                      <a:blip r:embed="rId11"/>
                      <a:srcRect/>
                      <a:stretch>
                        <a:fillRect/>
                      </a:stretch>
                    </p:blipFill>
                    <p:spPr bwMode="auto">
                      <a:xfrm>
                        <a:off x="2748430" y="4178300"/>
                        <a:ext cx="39243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4593" name="Object 17"/>
          <p:cNvGraphicFramePr>
            <a:graphicFrameLocks noChangeAspect="1"/>
          </p:cNvGraphicFramePr>
          <p:nvPr>
            <p:extLst>
              <p:ext uri="{D42A27DB-BD31-4B8C-83A1-F6EECF244321}">
                <p14:modId xmlns:p14="http://schemas.microsoft.com/office/powerpoint/2010/main" val="3291107113"/>
              </p:ext>
            </p:extLst>
          </p:nvPr>
        </p:nvGraphicFramePr>
        <p:xfrm>
          <a:off x="2748430" y="4800600"/>
          <a:ext cx="990600" cy="381000"/>
        </p:xfrm>
        <a:graphic>
          <a:graphicData uri="http://schemas.openxmlformats.org/presentationml/2006/ole">
            <mc:AlternateContent xmlns:mc="http://schemas.openxmlformats.org/markup-compatibility/2006">
              <mc:Choice xmlns:v="urn:schemas-microsoft-com:vml" Requires="v">
                <p:oleObj name="Equation" r:id="rId12" imgW="990360" imgH="380880" progId="Equation.DSMT4">
                  <p:embed/>
                </p:oleObj>
              </mc:Choice>
              <mc:Fallback>
                <p:oleObj name="Equation" r:id="rId12" imgW="990360" imgH="380880" progId="Equation.DSMT4">
                  <p:embed/>
                  <p:pic>
                    <p:nvPicPr>
                      <p:cNvPr id="24593" name="Object 17"/>
                      <p:cNvPicPr>
                        <a:picLocks noChangeAspect="1" noChangeArrowheads="1"/>
                      </p:cNvPicPr>
                      <p:nvPr/>
                    </p:nvPicPr>
                    <p:blipFill>
                      <a:blip r:embed="rId13"/>
                      <a:srcRect/>
                      <a:stretch>
                        <a:fillRect/>
                      </a:stretch>
                    </p:blipFill>
                    <p:spPr bwMode="auto">
                      <a:xfrm>
                        <a:off x="2748430" y="4800600"/>
                        <a:ext cx="9906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69724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58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59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59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459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459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Theorem: </a:t>
            </a:r>
            <a:r>
              <a:rPr lang="en-US" dirty="0">
                <a:solidFill>
                  <a:schemeClr val="tx2"/>
                </a:solidFill>
              </a:rPr>
              <a:t>The Mean Value Theorem for Definite Integrals</a:t>
            </a:r>
          </a:p>
        </p:txBody>
      </p:sp>
      <p:sp>
        <p:nvSpPr>
          <p:cNvPr id="3" name="Content Placeholder 2"/>
          <p:cNvSpPr>
            <a:spLocks noGrp="1"/>
          </p:cNvSpPr>
          <p:nvPr>
            <p:ph idx="1"/>
          </p:nvPr>
        </p:nvSpPr>
        <p:spPr>
          <a:xfrm>
            <a:off x="457200" y="1280160"/>
            <a:ext cx="8229600" cy="2682240"/>
          </a:xfrm>
          <a:solidFill>
            <a:srgbClr val="FFFFCC"/>
          </a:solidFill>
          <a:ln w="28575">
            <a:solidFill>
              <a:schemeClr val="tx1"/>
            </a:solidFill>
          </a:ln>
        </p:spPr>
        <p:txBody>
          <a:bodyPr>
            <a:noAutofit/>
          </a:bodyPr>
          <a:lstStyle/>
          <a:p>
            <a:r>
              <a:rPr lang="en-US" dirty="0">
                <a:solidFill>
                  <a:schemeClr val="tx1"/>
                </a:solidFill>
              </a:rPr>
              <a:t>If </a:t>
            </a:r>
            <a:r>
              <a:rPr lang="en-US" i="1" dirty="0">
                <a:solidFill>
                  <a:schemeClr val="tx1"/>
                </a:solidFill>
              </a:rPr>
              <a:t>f</a:t>
            </a:r>
            <a:r>
              <a:rPr lang="en-US" dirty="0">
                <a:solidFill>
                  <a:schemeClr val="tx1"/>
                </a:solidFill>
              </a:rPr>
              <a:t> is a continuous function on the interval [</a:t>
            </a:r>
            <a:r>
              <a:rPr lang="en-US" i="1" dirty="0">
                <a:solidFill>
                  <a:schemeClr val="tx1"/>
                </a:solidFill>
              </a:rPr>
              <a:t>a</a:t>
            </a:r>
            <a:r>
              <a:rPr lang="en-US" dirty="0">
                <a:solidFill>
                  <a:schemeClr val="tx1"/>
                </a:solidFill>
              </a:rPr>
              <a:t>, </a:t>
            </a:r>
            <a:r>
              <a:rPr lang="en-US" i="1" dirty="0">
                <a:solidFill>
                  <a:schemeClr val="tx1"/>
                </a:solidFill>
              </a:rPr>
              <a:t>b</a:t>
            </a:r>
            <a:r>
              <a:rPr lang="en-US" dirty="0">
                <a:solidFill>
                  <a:schemeClr val="tx1"/>
                </a:solidFill>
              </a:rPr>
              <a:t>], then there exists a point </a:t>
            </a:r>
            <a:r>
              <a:rPr lang="en-US" i="1" dirty="0">
                <a:solidFill>
                  <a:schemeClr val="tx1"/>
                </a:solidFill>
              </a:rPr>
              <a:t>c</a:t>
            </a:r>
            <a:r>
              <a:rPr lang="en-US" dirty="0">
                <a:solidFill>
                  <a:schemeClr val="tx1"/>
                </a:solidFill>
              </a:rPr>
              <a:t> in [</a:t>
            </a:r>
            <a:r>
              <a:rPr lang="en-US" i="1" dirty="0">
                <a:solidFill>
                  <a:schemeClr val="tx1"/>
                </a:solidFill>
              </a:rPr>
              <a:t>a</a:t>
            </a:r>
            <a:r>
              <a:rPr lang="en-US" dirty="0">
                <a:solidFill>
                  <a:schemeClr val="tx1"/>
                </a:solidFill>
              </a:rPr>
              <a:t>, </a:t>
            </a:r>
            <a:r>
              <a:rPr lang="en-US" i="1" dirty="0">
                <a:solidFill>
                  <a:schemeClr val="tx1"/>
                </a:solidFill>
              </a:rPr>
              <a:t>b</a:t>
            </a:r>
            <a:r>
              <a:rPr lang="en-US" dirty="0">
                <a:solidFill>
                  <a:schemeClr val="tx1"/>
                </a:solidFill>
              </a:rPr>
              <a:t>] for which </a:t>
            </a:r>
          </a:p>
        </p:txBody>
      </p:sp>
      <p:graphicFrame>
        <p:nvGraphicFramePr>
          <p:cNvPr id="1026" name="Object 2"/>
          <p:cNvGraphicFramePr>
            <a:graphicFrameLocks noChangeAspect="1"/>
          </p:cNvGraphicFramePr>
          <p:nvPr>
            <p:extLst>
              <p:ext uri="{D42A27DB-BD31-4B8C-83A1-F6EECF244321}">
                <p14:modId xmlns:p14="http://schemas.microsoft.com/office/powerpoint/2010/main" val="3653052965"/>
              </p:ext>
            </p:extLst>
          </p:nvPr>
        </p:nvGraphicFramePr>
        <p:xfrm>
          <a:off x="2667000" y="2438400"/>
          <a:ext cx="3213100" cy="838200"/>
        </p:xfrm>
        <a:graphic>
          <a:graphicData uri="http://schemas.openxmlformats.org/presentationml/2006/ole">
            <mc:AlternateContent xmlns:mc="http://schemas.openxmlformats.org/markup-compatibility/2006">
              <mc:Choice xmlns:v="urn:schemas-microsoft-com:vml" Requires="v">
                <p:oleObj name="Equation" r:id="rId2" imgW="3213000" imgH="838080" progId="Equation.DSMT4">
                  <p:embed/>
                </p:oleObj>
              </mc:Choice>
              <mc:Fallback>
                <p:oleObj name="Equation" r:id="rId2" imgW="3213000" imgH="838080" progId="Equation.DSMT4">
                  <p:embed/>
                  <p:pic>
                    <p:nvPicPr>
                      <p:cNvPr id="0" name="Picture 2"/>
                      <p:cNvPicPr>
                        <a:picLocks noChangeAspect="1" noChangeArrowheads="1"/>
                      </p:cNvPicPr>
                      <p:nvPr/>
                    </p:nvPicPr>
                    <p:blipFill>
                      <a:blip r:embed="rId3"/>
                      <a:srcRect/>
                      <a:stretch>
                        <a:fillRect/>
                      </a:stretch>
                    </p:blipFill>
                    <p:spPr bwMode="auto">
                      <a:xfrm>
                        <a:off x="2667000" y="2438400"/>
                        <a:ext cx="32131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 Using the Fundamental Theorem of Calculus, Part I (cont.)</a:t>
            </a:r>
          </a:p>
        </p:txBody>
      </p:sp>
      <p:sp>
        <p:nvSpPr>
          <p:cNvPr id="3" name="Content Placeholder 2"/>
          <p:cNvSpPr>
            <a:spLocks noGrp="1"/>
          </p:cNvSpPr>
          <p:nvPr>
            <p:ph idx="1"/>
          </p:nvPr>
        </p:nvSpPr>
        <p:spPr/>
        <p:txBody>
          <a:bodyPr/>
          <a:lstStyle/>
          <a:p>
            <a:pPr marL="463550" indent="-463550">
              <a:spcBef>
                <a:spcPts val="0"/>
              </a:spcBef>
            </a:pPr>
            <a:r>
              <a:rPr lang="en-US" b="1" dirty="0"/>
              <a:t>c</a:t>
            </a:r>
            <a:r>
              <a:rPr lang="en-US" dirty="0"/>
              <a:t>. The limits in the integral                      are both functions of </a:t>
            </a:r>
            <a:r>
              <a:rPr lang="en-US" i="1" dirty="0"/>
              <a:t>x</a:t>
            </a:r>
            <a:r>
              <a:rPr lang="en-US" dirty="0"/>
              <a:t>, but the two examples above guide us on how to proceed. Note that since the integrand is continuous everywhere, we can break the integral apart into a sum of two integrals, and the choice of </a:t>
            </a:r>
            <a:r>
              <a:rPr lang="en-US" i="1" dirty="0"/>
              <a:t>a</a:t>
            </a:r>
            <a:r>
              <a:rPr lang="en-US" dirty="0"/>
              <a:t> is immaterial—any fixed            will do. </a:t>
            </a:r>
          </a:p>
        </p:txBody>
      </p:sp>
      <p:graphicFrame>
        <p:nvGraphicFramePr>
          <p:cNvPr id="4" name="Object 12">
            <a:extLst>
              <a:ext uri="{FF2B5EF4-FFF2-40B4-BE49-F238E27FC236}">
                <a16:creationId xmlns:a16="http://schemas.microsoft.com/office/drawing/2014/main" id="{AD44EDA2-2710-861F-CFA1-D339B46E554B}"/>
              </a:ext>
            </a:extLst>
          </p:cNvPr>
          <p:cNvGraphicFramePr>
            <a:graphicFrameLocks noChangeAspect="1"/>
          </p:cNvGraphicFramePr>
          <p:nvPr>
            <p:extLst>
              <p:ext uri="{D42A27DB-BD31-4B8C-83A1-F6EECF244321}">
                <p14:modId xmlns:p14="http://schemas.microsoft.com/office/powerpoint/2010/main" val="835029402"/>
              </p:ext>
            </p:extLst>
          </p:nvPr>
        </p:nvGraphicFramePr>
        <p:xfrm>
          <a:off x="4444702" y="1209339"/>
          <a:ext cx="1663700" cy="685800"/>
        </p:xfrm>
        <a:graphic>
          <a:graphicData uri="http://schemas.openxmlformats.org/presentationml/2006/ole">
            <mc:AlternateContent xmlns:mc="http://schemas.openxmlformats.org/markup-compatibility/2006">
              <mc:Choice xmlns:v="urn:schemas-microsoft-com:vml" Requires="v">
                <p:oleObj name="Equation" r:id="rId2" imgW="1663560" imgH="685800" progId="Equation.DSMT4">
                  <p:embed/>
                </p:oleObj>
              </mc:Choice>
              <mc:Fallback>
                <p:oleObj name="Equation" r:id="rId2" imgW="1663560" imgH="685800" progId="Equation.DSMT4">
                  <p:embed/>
                  <p:pic>
                    <p:nvPicPr>
                      <p:cNvPr id="26636" name="Object 12"/>
                      <p:cNvPicPr>
                        <a:picLocks noChangeAspect="1" noChangeArrowheads="1"/>
                      </p:cNvPicPr>
                      <p:nvPr/>
                    </p:nvPicPr>
                    <p:blipFill>
                      <a:blip r:embed="rId3"/>
                      <a:srcRect/>
                      <a:stretch>
                        <a:fillRect/>
                      </a:stretch>
                    </p:blipFill>
                    <p:spPr bwMode="auto">
                      <a:xfrm>
                        <a:off x="4444702" y="1209339"/>
                        <a:ext cx="16637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 name="Object 5">
            <a:extLst>
              <a:ext uri="{FF2B5EF4-FFF2-40B4-BE49-F238E27FC236}">
                <a16:creationId xmlns:a16="http://schemas.microsoft.com/office/drawing/2014/main" id="{CF6DDB3C-91E3-DFE4-B123-0310375696CB}"/>
              </a:ext>
            </a:extLst>
          </p:cNvPr>
          <p:cNvGraphicFramePr>
            <a:graphicFrameLocks noChangeAspect="1"/>
          </p:cNvGraphicFramePr>
          <p:nvPr>
            <p:extLst>
              <p:ext uri="{D42A27DB-BD31-4B8C-83A1-F6EECF244321}">
                <p14:modId xmlns:p14="http://schemas.microsoft.com/office/powerpoint/2010/main" val="876253476"/>
              </p:ext>
            </p:extLst>
          </p:nvPr>
        </p:nvGraphicFramePr>
        <p:xfrm>
          <a:off x="4835469" y="3498683"/>
          <a:ext cx="787400" cy="317500"/>
        </p:xfrm>
        <a:graphic>
          <a:graphicData uri="http://schemas.openxmlformats.org/presentationml/2006/ole">
            <mc:AlternateContent xmlns:mc="http://schemas.openxmlformats.org/markup-compatibility/2006">
              <mc:Choice xmlns:v="urn:schemas-microsoft-com:vml" Requires="v">
                <p:oleObj name="Equation" r:id="rId4" imgW="787320" imgH="317160" progId="Equation.DSMT4">
                  <p:embed/>
                </p:oleObj>
              </mc:Choice>
              <mc:Fallback>
                <p:oleObj name="Equation" r:id="rId4" imgW="787320" imgH="317160" progId="Equation.DSMT4">
                  <p:embed/>
                  <p:pic>
                    <p:nvPicPr>
                      <p:cNvPr id="30725" name="Object 5"/>
                      <p:cNvPicPr>
                        <a:picLocks noChangeAspect="1" noChangeArrowheads="1"/>
                      </p:cNvPicPr>
                      <p:nvPr/>
                    </p:nvPicPr>
                    <p:blipFill>
                      <a:blip r:embed="rId5"/>
                      <a:srcRect/>
                      <a:stretch>
                        <a:fillRect/>
                      </a:stretch>
                    </p:blipFill>
                    <p:spPr bwMode="auto">
                      <a:xfrm>
                        <a:off x="4835469" y="3498683"/>
                        <a:ext cx="787400" cy="317500"/>
                      </a:xfrm>
                      <a:prstGeom prst="rect">
                        <a:avLst/>
                      </a:prstGeom>
                      <a:noFill/>
                      <a:ln>
                        <a:noFill/>
                      </a:ln>
                      <a:effectLst/>
                    </p:spPr>
                  </p:pic>
                </p:oleObj>
              </mc:Fallback>
            </mc:AlternateContent>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 Using the Fundamental Theorem of Calculus, Part I (cont.)</a:t>
            </a:r>
          </a:p>
        </p:txBody>
      </p:sp>
      <p:sp>
        <p:nvSpPr>
          <p:cNvPr id="3" name="Content Placeholder 2"/>
          <p:cNvSpPr>
            <a:spLocks noGrp="1"/>
          </p:cNvSpPr>
          <p:nvPr>
            <p:ph idx="1"/>
          </p:nvPr>
        </p:nvSpPr>
        <p:spPr/>
        <p:txBody>
          <a:bodyPr/>
          <a:lstStyle/>
          <a:p>
            <a:pPr marL="463550" indent="-463550">
              <a:spcBef>
                <a:spcPts val="0"/>
              </a:spcBef>
            </a:pPr>
            <a:r>
              <a:rPr lang="en-US" dirty="0"/>
              <a:t> </a:t>
            </a:r>
          </a:p>
        </p:txBody>
      </p:sp>
      <p:graphicFrame>
        <p:nvGraphicFramePr>
          <p:cNvPr id="26636" name="Object 12"/>
          <p:cNvGraphicFramePr>
            <a:graphicFrameLocks noChangeAspect="1"/>
          </p:cNvGraphicFramePr>
          <p:nvPr>
            <p:extLst>
              <p:ext uri="{D42A27DB-BD31-4B8C-83A1-F6EECF244321}">
                <p14:modId xmlns:p14="http://schemas.microsoft.com/office/powerpoint/2010/main" val="393429689"/>
              </p:ext>
            </p:extLst>
          </p:nvPr>
        </p:nvGraphicFramePr>
        <p:xfrm>
          <a:off x="1066800" y="1518584"/>
          <a:ext cx="2120900" cy="838200"/>
        </p:xfrm>
        <a:graphic>
          <a:graphicData uri="http://schemas.openxmlformats.org/presentationml/2006/ole">
            <mc:AlternateContent xmlns:mc="http://schemas.openxmlformats.org/markup-compatibility/2006">
              <mc:Choice xmlns:v="urn:schemas-microsoft-com:vml" Requires="v">
                <p:oleObj name="Equation" r:id="rId2" imgW="2120760" imgH="838080" progId="Equation.DSMT4">
                  <p:embed/>
                </p:oleObj>
              </mc:Choice>
              <mc:Fallback>
                <p:oleObj name="Equation" r:id="rId2" imgW="2120760" imgH="838080" progId="Equation.DSMT4">
                  <p:embed/>
                  <p:pic>
                    <p:nvPicPr>
                      <p:cNvPr id="26636" name="Object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1518584"/>
                        <a:ext cx="21209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6637" name="Object 13"/>
          <p:cNvGraphicFramePr>
            <a:graphicFrameLocks noChangeAspect="1"/>
          </p:cNvGraphicFramePr>
          <p:nvPr/>
        </p:nvGraphicFramePr>
        <p:xfrm>
          <a:off x="879230" y="2344616"/>
          <a:ext cx="4622800" cy="838200"/>
        </p:xfrm>
        <a:graphic>
          <a:graphicData uri="http://schemas.openxmlformats.org/presentationml/2006/ole">
            <mc:AlternateContent xmlns:mc="http://schemas.openxmlformats.org/markup-compatibility/2006">
              <mc:Choice xmlns:v="urn:schemas-microsoft-com:vml" Requires="v">
                <p:oleObj name="Equation" r:id="rId4" imgW="4622760" imgH="838080" progId="Equation.DSMT4">
                  <p:embed/>
                </p:oleObj>
              </mc:Choice>
              <mc:Fallback>
                <p:oleObj name="Equation" r:id="rId4" imgW="4622760" imgH="838080" progId="Equation.DSMT4">
                  <p:embed/>
                  <p:pic>
                    <p:nvPicPr>
                      <p:cNvPr id="26637" name="Object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9230" y="2344616"/>
                        <a:ext cx="46228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6638" name="Object 14"/>
          <p:cNvGraphicFramePr>
            <a:graphicFrameLocks noChangeAspect="1"/>
          </p:cNvGraphicFramePr>
          <p:nvPr/>
        </p:nvGraphicFramePr>
        <p:xfrm>
          <a:off x="6692900" y="2320925"/>
          <a:ext cx="2070100" cy="825500"/>
        </p:xfrm>
        <a:graphic>
          <a:graphicData uri="http://schemas.openxmlformats.org/presentationml/2006/ole">
            <mc:AlternateContent xmlns:mc="http://schemas.openxmlformats.org/markup-compatibility/2006">
              <mc:Choice xmlns:v="urn:schemas-microsoft-com:vml" Requires="v">
                <p:oleObj name="Equation" r:id="rId6" imgW="2070000" imgH="825480" progId="Equation.DSMT4">
                  <p:embed/>
                </p:oleObj>
              </mc:Choice>
              <mc:Fallback>
                <p:oleObj name="Equation" r:id="rId6" imgW="2070000" imgH="825480" progId="Equation.DSMT4">
                  <p:embed/>
                  <p:pic>
                    <p:nvPicPr>
                      <p:cNvPr id="26638" name="Object 14"/>
                      <p:cNvPicPr>
                        <a:picLocks noChangeAspect="1" noChangeArrowheads="1"/>
                      </p:cNvPicPr>
                      <p:nvPr/>
                    </p:nvPicPr>
                    <p:blipFill>
                      <a:blip r:embed="rId7"/>
                      <a:srcRect/>
                      <a:stretch>
                        <a:fillRect/>
                      </a:stretch>
                    </p:blipFill>
                    <p:spPr bwMode="auto">
                      <a:xfrm>
                        <a:off x="6692900" y="2320925"/>
                        <a:ext cx="20701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6641" name="Object 17"/>
          <p:cNvGraphicFramePr>
            <a:graphicFrameLocks noChangeAspect="1"/>
          </p:cNvGraphicFramePr>
          <p:nvPr/>
        </p:nvGraphicFramePr>
        <p:xfrm>
          <a:off x="879230" y="3335216"/>
          <a:ext cx="5346700" cy="939800"/>
        </p:xfrm>
        <a:graphic>
          <a:graphicData uri="http://schemas.openxmlformats.org/presentationml/2006/ole">
            <mc:AlternateContent xmlns:mc="http://schemas.openxmlformats.org/markup-compatibility/2006">
              <mc:Choice xmlns:v="urn:schemas-microsoft-com:vml" Requires="v">
                <p:oleObj name="Equation" r:id="rId8" imgW="5346360" imgH="939600" progId="Equation.DSMT4">
                  <p:embed/>
                </p:oleObj>
              </mc:Choice>
              <mc:Fallback>
                <p:oleObj name="Equation" r:id="rId8" imgW="5346360" imgH="939600" progId="Equation.DSMT4">
                  <p:embed/>
                  <p:pic>
                    <p:nvPicPr>
                      <p:cNvPr id="26641" name="Object 1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79230" y="3335216"/>
                        <a:ext cx="53467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6642" name="Object 18"/>
          <p:cNvGraphicFramePr>
            <a:graphicFrameLocks noChangeAspect="1"/>
          </p:cNvGraphicFramePr>
          <p:nvPr/>
        </p:nvGraphicFramePr>
        <p:xfrm>
          <a:off x="879230" y="4376616"/>
          <a:ext cx="5791200" cy="635000"/>
        </p:xfrm>
        <a:graphic>
          <a:graphicData uri="http://schemas.openxmlformats.org/presentationml/2006/ole">
            <mc:AlternateContent xmlns:mc="http://schemas.openxmlformats.org/markup-compatibility/2006">
              <mc:Choice xmlns:v="urn:schemas-microsoft-com:vml" Requires="v">
                <p:oleObj name="Equation" r:id="rId10" imgW="5790960" imgH="634680" progId="Equation.DSMT4">
                  <p:embed/>
                </p:oleObj>
              </mc:Choice>
              <mc:Fallback>
                <p:oleObj name="Equation" r:id="rId10" imgW="5790960" imgH="634680" progId="Equation.DSMT4">
                  <p:embed/>
                  <p:pic>
                    <p:nvPicPr>
                      <p:cNvPr id="26642" name="Object 1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79230" y="4376616"/>
                        <a:ext cx="5791200"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6643" name="Object 19"/>
          <p:cNvGraphicFramePr>
            <a:graphicFrameLocks noChangeAspect="1"/>
          </p:cNvGraphicFramePr>
          <p:nvPr/>
        </p:nvGraphicFramePr>
        <p:xfrm>
          <a:off x="879230" y="5155000"/>
          <a:ext cx="4584700" cy="584200"/>
        </p:xfrm>
        <a:graphic>
          <a:graphicData uri="http://schemas.openxmlformats.org/presentationml/2006/ole">
            <mc:AlternateContent xmlns:mc="http://schemas.openxmlformats.org/markup-compatibility/2006">
              <mc:Choice xmlns:v="urn:schemas-microsoft-com:vml" Requires="v">
                <p:oleObj name="Equation" r:id="rId12" imgW="4584600" imgH="583920" progId="Equation.DSMT4">
                  <p:embed/>
                </p:oleObj>
              </mc:Choice>
              <mc:Fallback>
                <p:oleObj name="Equation" r:id="rId12" imgW="4584600" imgH="583920" progId="Equation.DSMT4">
                  <p:embed/>
                  <p:pic>
                    <p:nvPicPr>
                      <p:cNvPr id="26643" name="Object 19"/>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79230" y="5155000"/>
                        <a:ext cx="45847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6644" name="Object 20"/>
          <p:cNvGraphicFramePr>
            <a:graphicFrameLocks noChangeAspect="1"/>
          </p:cNvGraphicFramePr>
          <p:nvPr/>
        </p:nvGraphicFramePr>
        <p:xfrm>
          <a:off x="6705600" y="3284416"/>
          <a:ext cx="1993900" cy="812800"/>
        </p:xfrm>
        <a:graphic>
          <a:graphicData uri="http://schemas.openxmlformats.org/presentationml/2006/ole">
            <mc:AlternateContent xmlns:mc="http://schemas.openxmlformats.org/markup-compatibility/2006">
              <mc:Choice xmlns:v="urn:schemas-microsoft-com:vml" Requires="v">
                <p:oleObj name="Equation" r:id="rId14" imgW="1993680" imgH="812520" progId="Equation.DSMT4">
                  <p:embed/>
                </p:oleObj>
              </mc:Choice>
              <mc:Fallback>
                <p:oleObj name="Equation" r:id="rId14" imgW="1993680" imgH="812520" progId="Equation.DSMT4">
                  <p:embed/>
                  <p:pic>
                    <p:nvPicPr>
                      <p:cNvPr id="26644" name="Object 20"/>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705600" y="3284416"/>
                        <a:ext cx="1993900" cy="81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6645" name="Object 21"/>
          <p:cNvGraphicFramePr>
            <a:graphicFrameLocks noChangeAspect="1"/>
          </p:cNvGraphicFramePr>
          <p:nvPr/>
        </p:nvGraphicFramePr>
        <p:xfrm>
          <a:off x="6705600" y="4287716"/>
          <a:ext cx="1447800" cy="812800"/>
        </p:xfrm>
        <a:graphic>
          <a:graphicData uri="http://schemas.openxmlformats.org/presentationml/2006/ole">
            <mc:AlternateContent xmlns:mc="http://schemas.openxmlformats.org/markup-compatibility/2006">
              <mc:Choice xmlns:v="urn:schemas-microsoft-com:vml" Requires="v">
                <p:oleObj name="Equation" r:id="rId16" imgW="1447560" imgH="812520" progId="Equation.DSMT4">
                  <p:embed/>
                </p:oleObj>
              </mc:Choice>
              <mc:Fallback>
                <p:oleObj name="Equation" r:id="rId16" imgW="1447560" imgH="812520" progId="Equation.DSMT4">
                  <p:embed/>
                  <p:pic>
                    <p:nvPicPr>
                      <p:cNvPr id="26645" name="Object 21"/>
                      <p:cNvPicPr>
                        <a:picLocks noChangeAspect="1" noChangeArrowheads="1"/>
                      </p:cNvPicPr>
                      <p:nvPr/>
                    </p:nvPicPr>
                    <p:blipFill>
                      <a:blip r:embed="rId17"/>
                      <a:srcRect/>
                      <a:stretch>
                        <a:fillRect/>
                      </a:stretch>
                    </p:blipFill>
                    <p:spPr bwMode="auto">
                      <a:xfrm>
                        <a:off x="6705600" y="4287716"/>
                        <a:ext cx="1447800" cy="81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784915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63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663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664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664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664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664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66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 Using the Fundamental Theorem of Calculus, Part I</a:t>
            </a:r>
          </a:p>
        </p:txBody>
      </p:sp>
      <p:sp>
        <p:nvSpPr>
          <p:cNvPr id="3" name="Content Placeholder 2"/>
          <p:cNvSpPr>
            <a:spLocks noGrp="1"/>
          </p:cNvSpPr>
          <p:nvPr>
            <p:ph idx="1"/>
          </p:nvPr>
        </p:nvSpPr>
        <p:spPr/>
        <p:txBody>
          <a:bodyPr/>
          <a:lstStyle/>
          <a:p>
            <a:r>
              <a:rPr lang="en-US" dirty="0"/>
              <a:t>Given the function				      define </a:t>
            </a:r>
          </a:p>
          <a:p>
            <a:r>
              <a:rPr lang="en-US" dirty="0"/>
              <a:t>functions </a:t>
            </a:r>
            <a:r>
              <a:rPr lang="en-US" i="1" dirty="0"/>
              <a:t>F</a:t>
            </a:r>
            <a:r>
              <a:rPr lang="en-US" dirty="0"/>
              <a:t>, </a:t>
            </a:r>
            <a:r>
              <a:rPr lang="en-US" i="1" dirty="0"/>
              <a:t>G</a:t>
            </a:r>
            <a:r>
              <a:rPr lang="en-US" dirty="0"/>
              <a:t>, and </a:t>
            </a:r>
            <a:r>
              <a:rPr lang="en-US" i="1" dirty="0"/>
              <a:t>H</a:t>
            </a:r>
            <a:r>
              <a:rPr lang="en-US" dirty="0"/>
              <a:t> by</a:t>
            </a:r>
          </a:p>
          <a:p>
            <a:endParaRPr lang="en-US" dirty="0"/>
          </a:p>
          <a:p>
            <a:endParaRPr lang="en-US" sz="1500" dirty="0"/>
          </a:p>
          <a:p>
            <a:endParaRPr lang="en-US" dirty="0"/>
          </a:p>
          <a:p>
            <a:r>
              <a:rPr lang="en-US" dirty="0"/>
              <a:t>Determine the intervals on which the FTC applies for each integral, and find 				     on those intervals. How are </a:t>
            </a:r>
            <a:r>
              <a:rPr lang="en-US" i="1" dirty="0"/>
              <a:t>F</a:t>
            </a:r>
            <a:r>
              <a:rPr lang="en-US" dirty="0"/>
              <a:t>, </a:t>
            </a:r>
            <a:r>
              <a:rPr lang="en-US" i="1" dirty="0"/>
              <a:t>G</a:t>
            </a:r>
            <a:r>
              <a:rPr lang="en-US" dirty="0"/>
              <a:t>, and </a:t>
            </a:r>
            <a:r>
              <a:rPr lang="en-US" i="1" dirty="0"/>
              <a:t>H</a:t>
            </a:r>
            <a:r>
              <a:rPr lang="en-US" dirty="0"/>
              <a:t> similar and how are they different?</a:t>
            </a:r>
          </a:p>
        </p:txBody>
      </p:sp>
      <p:graphicFrame>
        <p:nvGraphicFramePr>
          <p:cNvPr id="27650" name="Object 2"/>
          <p:cNvGraphicFramePr>
            <a:graphicFrameLocks noChangeAspect="1"/>
          </p:cNvGraphicFramePr>
          <p:nvPr>
            <p:extLst>
              <p:ext uri="{D42A27DB-BD31-4B8C-83A1-F6EECF244321}">
                <p14:modId xmlns:p14="http://schemas.microsoft.com/office/powerpoint/2010/main" val="483969559"/>
              </p:ext>
            </p:extLst>
          </p:nvPr>
        </p:nvGraphicFramePr>
        <p:xfrm>
          <a:off x="3352800" y="1326943"/>
          <a:ext cx="3124200" cy="469900"/>
        </p:xfrm>
        <a:graphic>
          <a:graphicData uri="http://schemas.openxmlformats.org/presentationml/2006/ole">
            <mc:AlternateContent xmlns:mc="http://schemas.openxmlformats.org/markup-compatibility/2006">
              <mc:Choice xmlns:v="urn:schemas-microsoft-com:vml" Requires="v">
                <p:oleObj name="Equation" r:id="rId2" imgW="3124080" imgH="469800" progId="Equation.DSMT4">
                  <p:embed/>
                </p:oleObj>
              </mc:Choice>
              <mc:Fallback>
                <p:oleObj name="Equation" r:id="rId2" imgW="3124080" imgH="46980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1326943"/>
                        <a:ext cx="31242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7651" name="Object 3"/>
          <p:cNvGraphicFramePr>
            <a:graphicFrameLocks noChangeAspect="1"/>
          </p:cNvGraphicFramePr>
          <p:nvPr/>
        </p:nvGraphicFramePr>
        <p:xfrm>
          <a:off x="2054225" y="2470150"/>
          <a:ext cx="190500" cy="330200"/>
        </p:xfrm>
        <a:graphic>
          <a:graphicData uri="http://schemas.openxmlformats.org/presentationml/2006/ole">
            <mc:AlternateContent xmlns:mc="http://schemas.openxmlformats.org/markup-compatibility/2006">
              <mc:Choice xmlns:v="urn:schemas-microsoft-com:vml" Requires="v">
                <p:oleObj name="Equation" r:id="rId4" imgW="190440" imgH="330120" progId="Equation.DSMT4">
                  <p:embed/>
                </p:oleObj>
              </mc:Choice>
              <mc:Fallback>
                <p:oleObj name="Equation" r:id="rId4" imgW="190440" imgH="33012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54225" y="2470150"/>
                        <a:ext cx="190500" cy="33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7652" name="Object 4"/>
          <p:cNvGraphicFramePr>
            <a:graphicFrameLocks noChangeAspect="1"/>
          </p:cNvGraphicFramePr>
          <p:nvPr>
            <p:extLst>
              <p:ext uri="{D42A27DB-BD31-4B8C-83A1-F6EECF244321}">
                <p14:modId xmlns:p14="http://schemas.microsoft.com/office/powerpoint/2010/main" val="3870135999"/>
              </p:ext>
            </p:extLst>
          </p:nvPr>
        </p:nvGraphicFramePr>
        <p:xfrm>
          <a:off x="454025" y="2527300"/>
          <a:ext cx="8102600" cy="685800"/>
        </p:xfrm>
        <a:graphic>
          <a:graphicData uri="http://schemas.openxmlformats.org/presentationml/2006/ole">
            <mc:AlternateContent xmlns:mc="http://schemas.openxmlformats.org/markup-compatibility/2006">
              <mc:Choice xmlns:v="urn:schemas-microsoft-com:vml" Requires="v">
                <p:oleObj name="Equation" r:id="rId6" imgW="8102520" imgH="685800" progId="Equation.DSMT4">
                  <p:embed/>
                </p:oleObj>
              </mc:Choice>
              <mc:Fallback>
                <p:oleObj name="Equation" r:id="rId6" imgW="8102520" imgH="685800" progId="Equation.DSMT4">
                  <p:embed/>
                  <p:pic>
                    <p:nvPicPr>
                      <p:cNvPr id="0" name="Picture 4"/>
                      <p:cNvPicPr>
                        <a:picLocks noChangeAspect="1" noChangeArrowheads="1"/>
                      </p:cNvPicPr>
                      <p:nvPr/>
                    </p:nvPicPr>
                    <p:blipFill>
                      <a:blip r:embed="rId7"/>
                      <a:srcRect/>
                      <a:stretch>
                        <a:fillRect/>
                      </a:stretch>
                    </p:blipFill>
                    <p:spPr bwMode="auto">
                      <a:xfrm>
                        <a:off x="454025" y="2527300"/>
                        <a:ext cx="81026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7653" name="Object 5"/>
          <p:cNvGraphicFramePr>
            <a:graphicFrameLocks noChangeAspect="1"/>
          </p:cNvGraphicFramePr>
          <p:nvPr>
            <p:extLst>
              <p:ext uri="{D42A27DB-BD31-4B8C-83A1-F6EECF244321}">
                <p14:modId xmlns:p14="http://schemas.microsoft.com/office/powerpoint/2010/main" val="10617654"/>
              </p:ext>
            </p:extLst>
          </p:nvPr>
        </p:nvGraphicFramePr>
        <p:xfrm>
          <a:off x="3863789" y="4093060"/>
          <a:ext cx="3390900" cy="482600"/>
        </p:xfrm>
        <a:graphic>
          <a:graphicData uri="http://schemas.openxmlformats.org/presentationml/2006/ole">
            <mc:AlternateContent xmlns:mc="http://schemas.openxmlformats.org/markup-compatibility/2006">
              <mc:Choice xmlns:v="urn:schemas-microsoft-com:vml" Requires="v">
                <p:oleObj name="Equation" r:id="rId8" imgW="3390840" imgH="482400" progId="Equation.DSMT4">
                  <p:embed/>
                </p:oleObj>
              </mc:Choice>
              <mc:Fallback>
                <p:oleObj name="Equation" r:id="rId8" imgW="3390840" imgH="482400" progId="Equation.DSMT4">
                  <p:embed/>
                  <p:pic>
                    <p:nvPicPr>
                      <p:cNvPr id="0"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63789" y="4093060"/>
                        <a:ext cx="33909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 Using the Fundamental Theorem of Calculus, Part I (cont.)</a:t>
            </a:r>
          </a:p>
        </p:txBody>
      </p:sp>
      <p:sp>
        <p:nvSpPr>
          <p:cNvPr id="3" name="Content Placeholder 2"/>
          <p:cNvSpPr>
            <a:spLocks noGrp="1"/>
          </p:cNvSpPr>
          <p:nvPr>
            <p:ph idx="1"/>
          </p:nvPr>
        </p:nvSpPr>
        <p:spPr/>
        <p:txBody>
          <a:bodyPr/>
          <a:lstStyle/>
          <a:p>
            <a:r>
              <a:rPr lang="en-US" b="1" dirty="0"/>
              <a:t>Solution</a:t>
            </a:r>
          </a:p>
          <a:p>
            <a:r>
              <a:rPr lang="en-US" dirty="0"/>
              <a:t>The function </a:t>
            </a:r>
            <a:r>
              <a:rPr lang="en-US" i="1" dirty="0"/>
              <a:t>f</a:t>
            </a:r>
            <a:r>
              <a:rPr lang="en-US" dirty="0"/>
              <a:t> has a single point of discontinuity at        </a:t>
            </a:r>
            <a:r>
              <a:rPr lang="en-US" i="1" dirty="0"/>
              <a:t>x</a:t>
            </a:r>
            <a:r>
              <a:rPr lang="en-US" dirty="0"/>
              <a:t> = </a:t>
            </a:r>
            <a:r>
              <a:rPr lang="en-US" dirty="0">
                <a:latin typeface="Symbol" pitchFamily="18" charset="2"/>
              </a:rPr>
              <a:t>-</a:t>
            </a:r>
            <a:r>
              <a:rPr lang="en-US" dirty="0"/>
              <a:t>1, and so the FTC is applicable for </a:t>
            </a:r>
            <a:r>
              <a:rPr lang="en-US" i="1" dirty="0"/>
              <a:t>F</a:t>
            </a:r>
            <a:r>
              <a:rPr lang="en-US" dirty="0"/>
              <a:t> and </a:t>
            </a:r>
            <a:r>
              <a:rPr lang="en-US" i="1" dirty="0"/>
              <a:t>G</a:t>
            </a:r>
            <a:r>
              <a:rPr lang="en-US" dirty="0"/>
              <a:t> on the interval (</a:t>
            </a:r>
            <a:r>
              <a:rPr lang="en-US" dirty="0">
                <a:latin typeface="Symbol" pitchFamily="18" charset="2"/>
              </a:rPr>
              <a:t>-</a:t>
            </a:r>
            <a:r>
              <a:rPr lang="en-US" dirty="0"/>
              <a:t>1, </a:t>
            </a:r>
            <a:r>
              <a:rPr lang="en-US" dirty="0">
                <a:sym typeface="Symbol"/>
              </a:rPr>
              <a:t></a:t>
            </a:r>
            <a:r>
              <a:rPr lang="en-US" dirty="0"/>
              <a:t>) and for the function </a:t>
            </a:r>
            <a:r>
              <a:rPr lang="en-US" i="1" dirty="0"/>
              <a:t>H</a:t>
            </a:r>
            <a:r>
              <a:rPr lang="en-US" dirty="0"/>
              <a:t> on the interval  (</a:t>
            </a:r>
            <a:r>
              <a:rPr lang="en-US" dirty="0">
                <a:latin typeface="Symbol" pitchFamily="18" charset="2"/>
              </a:rPr>
              <a:t>-</a:t>
            </a:r>
            <a:r>
              <a:rPr lang="en-US" dirty="0">
                <a:sym typeface="Symbol"/>
              </a:rPr>
              <a:t></a:t>
            </a:r>
            <a:r>
              <a:rPr lang="en-US" dirty="0"/>
              <a:t>, </a:t>
            </a:r>
            <a:r>
              <a:rPr lang="en-US" dirty="0">
                <a:latin typeface="Symbol" pitchFamily="18" charset="2"/>
              </a:rPr>
              <a:t>-</a:t>
            </a:r>
            <a:r>
              <a:rPr lang="en-US" dirty="0"/>
              <a:t>1) (note that the lower limit of integration is the key to determining the interval on which the FTC can be used). Next, the FTC tells us that 			    for all 		         and that 		    for all </a:t>
            </a:r>
          </a:p>
        </p:txBody>
      </p:sp>
      <p:graphicFrame>
        <p:nvGraphicFramePr>
          <p:cNvPr id="28674" name="Object 2"/>
          <p:cNvGraphicFramePr>
            <a:graphicFrameLocks noChangeAspect="1"/>
          </p:cNvGraphicFramePr>
          <p:nvPr>
            <p:extLst>
              <p:ext uri="{D42A27DB-BD31-4B8C-83A1-F6EECF244321}">
                <p14:modId xmlns:p14="http://schemas.microsoft.com/office/powerpoint/2010/main" val="2104871699"/>
              </p:ext>
            </p:extLst>
          </p:nvPr>
        </p:nvGraphicFramePr>
        <p:xfrm>
          <a:off x="5346551" y="3965515"/>
          <a:ext cx="2908300" cy="482600"/>
        </p:xfrm>
        <a:graphic>
          <a:graphicData uri="http://schemas.openxmlformats.org/presentationml/2006/ole">
            <mc:AlternateContent xmlns:mc="http://schemas.openxmlformats.org/markup-compatibility/2006">
              <mc:Choice xmlns:v="urn:schemas-microsoft-com:vml" Requires="v">
                <p:oleObj name="Equation" r:id="rId2" imgW="2908080" imgH="482400" progId="Equation.DSMT4">
                  <p:embed/>
                </p:oleObj>
              </mc:Choice>
              <mc:Fallback>
                <p:oleObj name="Equation" r:id="rId2" imgW="2908080" imgH="48240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46551" y="3965515"/>
                        <a:ext cx="29083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8675" name="Object 3"/>
          <p:cNvGraphicFramePr>
            <a:graphicFrameLocks noChangeAspect="1"/>
          </p:cNvGraphicFramePr>
          <p:nvPr>
            <p:extLst>
              <p:ext uri="{D42A27DB-BD31-4B8C-83A1-F6EECF244321}">
                <p14:modId xmlns:p14="http://schemas.microsoft.com/office/powerpoint/2010/main" val="797016582"/>
              </p:ext>
            </p:extLst>
          </p:nvPr>
        </p:nvGraphicFramePr>
        <p:xfrm>
          <a:off x="1484556" y="4394326"/>
          <a:ext cx="1549400" cy="482600"/>
        </p:xfrm>
        <a:graphic>
          <a:graphicData uri="http://schemas.openxmlformats.org/presentationml/2006/ole">
            <mc:AlternateContent xmlns:mc="http://schemas.openxmlformats.org/markup-compatibility/2006">
              <mc:Choice xmlns:v="urn:schemas-microsoft-com:vml" Requires="v">
                <p:oleObj name="Equation" r:id="rId4" imgW="1549080" imgH="482400" progId="Equation.DSMT4">
                  <p:embed/>
                </p:oleObj>
              </mc:Choice>
              <mc:Fallback>
                <p:oleObj name="Equation" r:id="rId4" imgW="1549080" imgH="48240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84556" y="4394326"/>
                        <a:ext cx="15494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8676" name="Object 4"/>
          <p:cNvGraphicFramePr>
            <a:graphicFrameLocks noChangeAspect="1"/>
          </p:cNvGraphicFramePr>
          <p:nvPr>
            <p:extLst>
              <p:ext uri="{D42A27DB-BD31-4B8C-83A1-F6EECF244321}">
                <p14:modId xmlns:p14="http://schemas.microsoft.com/office/powerpoint/2010/main" val="377631345"/>
              </p:ext>
            </p:extLst>
          </p:nvPr>
        </p:nvGraphicFramePr>
        <p:xfrm>
          <a:off x="4434840" y="4405084"/>
          <a:ext cx="1841500" cy="482600"/>
        </p:xfrm>
        <a:graphic>
          <a:graphicData uri="http://schemas.openxmlformats.org/presentationml/2006/ole">
            <mc:AlternateContent xmlns:mc="http://schemas.openxmlformats.org/markup-compatibility/2006">
              <mc:Choice xmlns:v="urn:schemas-microsoft-com:vml" Requires="v">
                <p:oleObj name="Equation" r:id="rId6" imgW="1841400" imgH="482400" progId="Equation.DSMT4">
                  <p:embed/>
                </p:oleObj>
              </mc:Choice>
              <mc:Fallback>
                <p:oleObj name="Equation" r:id="rId6" imgW="1841400" imgH="482400" progId="Equation.DSMT4">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34840" y="4405084"/>
                        <a:ext cx="18415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8677" name="Object 5"/>
          <p:cNvGraphicFramePr>
            <a:graphicFrameLocks noChangeAspect="1"/>
          </p:cNvGraphicFramePr>
          <p:nvPr>
            <p:extLst>
              <p:ext uri="{D42A27DB-BD31-4B8C-83A1-F6EECF244321}">
                <p14:modId xmlns:p14="http://schemas.microsoft.com/office/powerpoint/2010/main" val="2541072713"/>
              </p:ext>
            </p:extLst>
          </p:nvPr>
        </p:nvGraphicFramePr>
        <p:xfrm>
          <a:off x="573121" y="4848561"/>
          <a:ext cx="1841500" cy="482600"/>
        </p:xfrm>
        <a:graphic>
          <a:graphicData uri="http://schemas.openxmlformats.org/presentationml/2006/ole">
            <mc:AlternateContent xmlns:mc="http://schemas.openxmlformats.org/markup-compatibility/2006">
              <mc:Choice xmlns:v="urn:schemas-microsoft-com:vml" Requires="v">
                <p:oleObj name="Equation" r:id="rId8" imgW="1841400" imgH="482400" progId="Equation.DSMT4">
                  <p:embed/>
                </p:oleObj>
              </mc:Choice>
              <mc:Fallback>
                <p:oleObj name="Equation" r:id="rId8" imgW="1841400" imgH="482400" progId="Equation.DSMT4">
                  <p:embed/>
                  <p:pic>
                    <p:nvPicPr>
                      <p:cNvPr id="0"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73121" y="4848561"/>
                        <a:ext cx="18415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 Using the Fundamental Theorem of Calculus, Part I (cont.)</a:t>
            </a:r>
          </a:p>
        </p:txBody>
      </p:sp>
      <p:sp>
        <p:nvSpPr>
          <p:cNvPr id="3" name="Content Placeholder 2"/>
          <p:cNvSpPr>
            <a:spLocks noGrp="1"/>
          </p:cNvSpPr>
          <p:nvPr>
            <p:ph idx="1"/>
          </p:nvPr>
        </p:nvSpPr>
        <p:spPr/>
        <p:txBody>
          <a:bodyPr/>
          <a:lstStyle/>
          <a:p>
            <a:r>
              <a:rPr lang="en-US" dirty="0"/>
              <a:t>By Corollary 2 of the Mean Value Theorem from Section 4.2, we know that two functions with the same derivative on an open interval differ only by a constant. So it must be the case that 			on (</a:t>
            </a:r>
            <a:r>
              <a:rPr lang="en-US" dirty="0">
                <a:latin typeface="Symbol" pitchFamily="18" charset="2"/>
              </a:rPr>
              <a:t>-</a:t>
            </a:r>
            <a:r>
              <a:rPr lang="en-US" dirty="0"/>
              <a:t>1, </a:t>
            </a:r>
            <a:r>
              <a:rPr lang="en-US" dirty="0">
                <a:sym typeface="Symbol"/>
              </a:rPr>
              <a:t></a:t>
            </a:r>
            <a:r>
              <a:rPr lang="en-US" dirty="0"/>
              <a:t>) for some constant </a:t>
            </a:r>
            <a:r>
              <a:rPr lang="en-US" i="1" dirty="0"/>
              <a:t>C</a:t>
            </a:r>
            <a:r>
              <a:rPr lang="en-US" dirty="0"/>
              <a:t>. And while it’s also true that   	          the domain of </a:t>
            </a:r>
            <a:r>
              <a:rPr lang="en-US" i="1" dirty="0"/>
              <a:t>H</a:t>
            </a:r>
            <a:r>
              <a:rPr lang="en-US" dirty="0"/>
              <a:t> does not overlap with the domain of </a:t>
            </a:r>
            <a:r>
              <a:rPr lang="en-US" i="1" dirty="0"/>
              <a:t>F</a:t>
            </a:r>
            <a:r>
              <a:rPr lang="en-US" dirty="0"/>
              <a:t> or </a:t>
            </a:r>
            <a:r>
              <a:rPr lang="en-US" i="1" dirty="0"/>
              <a:t>G</a:t>
            </a:r>
            <a:r>
              <a:rPr lang="en-US" dirty="0"/>
              <a:t> at all.</a:t>
            </a:r>
          </a:p>
        </p:txBody>
      </p:sp>
      <p:graphicFrame>
        <p:nvGraphicFramePr>
          <p:cNvPr id="29698" name="Object 2"/>
          <p:cNvGraphicFramePr>
            <a:graphicFrameLocks noChangeAspect="1"/>
          </p:cNvGraphicFramePr>
          <p:nvPr>
            <p:extLst>
              <p:ext uri="{D42A27DB-BD31-4B8C-83A1-F6EECF244321}">
                <p14:modId xmlns:p14="http://schemas.microsoft.com/office/powerpoint/2010/main" val="191796768"/>
              </p:ext>
            </p:extLst>
          </p:nvPr>
        </p:nvGraphicFramePr>
        <p:xfrm>
          <a:off x="4498489" y="2622177"/>
          <a:ext cx="2260600" cy="482600"/>
        </p:xfrm>
        <a:graphic>
          <a:graphicData uri="http://schemas.openxmlformats.org/presentationml/2006/ole">
            <mc:AlternateContent xmlns:mc="http://schemas.openxmlformats.org/markup-compatibility/2006">
              <mc:Choice xmlns:v="urn:schemas-microsoft-com:vml" Requires="v">
                <p:oleObj name="Equation" r:id="rId2" imgW="2260440" imgH="482400" progId="Equation.DSMT4">
                  <p:embed/>
                </p:oleObj>
              </mc:Choice>
              <mc:Fallback>
                <p:oleObj name="Equation" r:id="rId2" imgW="2260440" imgH="48240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8489" y="2622177"/>
                        <a:ext cx="22606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9699" name="Object 3"/>
          <p:cNvGraphicFramePr>
            <a:graphicFrameLocks noChangeAspect="1"/>
          </p:cNvGraphicFramePr>
          <p:nvPr>
            <p:extLst>
              <p:ext uri="{D42A27DB-BD31-4B8C-83A1-F6EECF244321}">
                <p14:modId xmlns:p14="http://schemas.microsoft.com/office/powerpoint/2010/main" val="3341819217"/>
              </p:ext>
            </p:extLst>
          </p:nvPr>
        </p:nvGraphicFramePr>
        <p:xfrm>
          <a:off x="7684546" y="3089089"/>
          <a:ext cx="952500" cy="393700"/>
        </p:xfrm>
        <a:graphic>
          <a:graphicData uri="http://schemas.openxmlformats.org/presentationml/2006/ole">
            <mc:AlternateContent xmlns:mc="http://schemas.openxmlformats.org/markup-compatibility/2006">
              <mc:Choice xmlns:v="urn:schemas-microsoft-com:vml" Requires="v">
                <p:oleObj name="Equation" r:id="rId4" imgW="952200" imgH="393480" progId="Equation.DSMT4">
                  <p:embed/>
                </p:oleObj>
              </mc:Choice>
              <mc:Fallback>
                <p:oleObj name="Equation" r:id="rId4" imgW="952200" imgH="39348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84546" y="3089089"/>
                        <a:ext cx="952500"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 Using the Fundamental Theorem of Calculus, Part I (cont.)</a:t>
            </a:r>
          </a:p>
        </p:txBody>
      </p:sp>
      <p:sp>
        <p:nvSpPr>
          <p:cNvPr id="3" name="Content Placeholder 2"/>
          <p:cNvSpPr>
            <a:spLocks noGrp="1"/>
          </p:cNvSpPr>
          <p:nvPr>
            <p:ph idx="1"/>
          </p:nvPr>
        </p:nvSpPr>
        <p:spPr>
          <a:xfrm>
            <a:off x="457200" y="1143000"/>
            <a:ext cx="8229600" cy="4572000"/>
          </a:xfrm>
        </p:spPr>
        <p:txBody>
          <a:bodyPr/>
          <a:lstStyle/>
          <a:p>
            <a:r>
              <a:rPr lang="en-US" dirty="0"/>
              <a:t>In Figures 4 and 5, the graphs of </a:t>
            </a:r>
            <a:r>
              <a:rPr lang="en-US" i="1" dirty="0"/>
              <a:t>f</a:t>
            </a:r>
            <a:r>
              <a:rPr lang="en-US" dirty="0"/>
              <a:t>, </a:t>
            </a:r>
            <a:r>
              <a:rPr lang="en-US" i="1" dirty="0"/>
              <a:t>F</a:t>
            </a:r>
            <a:r>
              <a:rPr lang="en-US" dirty="0"/>
              <a:t>, </a:t>
            </a:r>
            <a:r>
              <a:rPr lang="en-US" i="1" dirty="0"/>
              <a:t>G</a:t>
            </a:r>
            <a:r>
              <a:rPr lang="en-US" dirty="0"/>
              <a:t>, and </a:t>
            </a:r>
            <a:r>
              <a:rPr lang="en-US" i="1" dirty="0"/>
              <a:t>H</a:t>
            </a:r>
            <a:r>
              <a:rPr lang="en-US" dirty="0"/>
              <a:t> are shown. </a:t>
            </a:r>
          </a:p>
        </p:txBody>
      </p:sp>
      <p:pic>
        <p:nvPicPr>
          <p:cNvPr id="50177" name="Picture 1"/>
          <p:cNvPicPr>
            <a:picLocks noChangeAspect="1" noChangeArrowheads="1"/>
          </p:cNvPicPr>
          <p:nvPr/>
        </p:nvPicPr>
        <p:blipFill>
          <a:blip r:embed="rId2" cstate="print">
            <a:clrChange>
              <a:clrFrom>
                <a:srgbClr val="FFFFFF"/>
              </a:clrFrom>
              <a:clrTo>
                <a:srgbClr val="FFFFFF">
                  <a:alpha val="0"/>
                </a:srgbClr>
              </a:clrTo>
            </a:clrChange>
            <a:lum bright="-10000"/>
          </a:blip>
          <a:srcRect/>
          <a:stretch>
            <a:fillRect/>
          </a:stretch>
        </p:blipFill>
        <p:spPr bwMode="auto">
          <a:xfrm>
            <a:off x="381000" y="1905000"/>
            <a:ext cx="3739001" cy="3657600"/>
          </a:xfrm>
          <a:prstGeom prst="rect">
            <a:avLst/>
          </a:prstGeom>
          <a:noFill/>
          <a:ln w="9525">
            <a:noFill/>
            <a:miter lim="800000"/>
            <a:headEnd/>
            <a:tailEnd/>
          </a:ln>
        </p:spPr>
      </p:pic>
      <p:pic>
        <p:nvPicPr>
          <p:cNvPr id="50178" name="Picture 2"/>
          <p:cNvPicPr>
            <a:picLocks noChangeAspect="1" noChangeArrowheads="1"/>
          </p:cNvPicPr>
          <p:nvPr/>
        </p:nvPicPr>
        <p:blipFill>
          <a:blip r:embed="rId3" cstate="print">
            <a:clrChange>
              <a:clrFrom>
                <a:srgbClr val="FFFFFF"/>
              </a:clrFrom>
              <a:clrTo>
                <a:srgbClr val="FFFFFF">
                  <a:alpha val="0"/>
                </a:srgbClr>
              </a:clrTo>
            </a:clrChange>
            <a:lum bright="-10000"/>
          </a:blip>
          <a:srcRect/>
          <a:stretch>
            <a:fillRect/>
          </a:stretch>
        </p:blipFill>
        <p:spPr bwMode="auto">
          <a:xfrm>
            <a:off x="5029200" y="1905000"/>
            <a:ext cx="3710455" cy="3657600"/>
          </a:xfrm>
          <a:prstGeom prst="rect">
            <a:avLst/>
          </a:prstGeom>
          <a:noFill/>
          <a:ln w="9525">
            <a:noFill/>
            <a:miter lim="800000"/>
            <a:headEnd/>
            <a:tailEnd/>
          </a:ln>
        </p:spPr>
      </p:pic>
      <p:sp>
        <p:nvSpPr>
          <p:cNvPr id="6" name="Rectangle 5"/>
          <p:cNvSpPr/>
          <p:nvPr/>
        </p:nvSpPr>
        <p:spPr>
          <a:xfrm>
            <a:off x="325050" y="5512556"/>
            <a:ext cx="4042389" cy="523220"/>
          </a:xfrm>
          <a:prstGeom prst="rect">
            <a:avLst/>
          </a:prstGeom>
        </p:spPr>
        <p:txBody>
          <a:bodyPr wrap="none">
            <a:spAutoFit/>
          </a:bodyPr>
          <a:lstStyle/>
          <a:p>
            <a:r>
              <a:rPr lang="en-US" sz="2800" b="1" dirty="0"/>
              <a:t>Figure 4 </a:t>
            </a:r>
            <a:r>
              <a:rPr lang="en-US" sz="2800" dirty="0"/>
              <a:t>Graphs of </a:t>
            </a:r>
            <a:r>
              <a:rPr lang="en-US" sz="2800" i="1" dirty="0"/>
              <a:t>f</a:t>
            </a:r>
            <a:r>
              <a:rPr lang="en-US" sz="2800" dirty="0"/>
              <a:t> and </a:t>
            </a:r>
            <a:r>
              <a:rPr lang="en-US" sz="2800" i="1" dirty="0"/>
              <a:t>H</a:t>
            </a:r>
          </a:p>
        </p:txBody>
      </p:sp>
      <p:sp>
        <p:nvSpPr>
          <p:cNvPr id="7" name="Rectangle 6"/>
          <p:cNvSpPr/>
          <p:nvPr/>
        </p:nvSpPr>
        <p:spPr>
          <a:xfrm>
            <a:off x="4602980" y="5524131"/>
            <a:ext cx="4529445" cy="523220"/>
          </a:xfrm>
          <a:prstGeom prst="rect">
            <a:avLst/>
          </a:prstGeom>
        </p:spPr>
        <p:txBody>
          <a:bodyPr wrap="none">
            <a:spAutoFit/>
          </a:bodyPr>
          <a:lstStyle/>
          <a:p>
            <a:r>
              <a:rPr lang="en-US" sz="2800" b="1" dirty="0"/>
              <a:t>Figure 5 </a:t>
            </a:r>
            <a:r>
              <a:rPr lang="en-US" sz="2800" dirty="0"/>
              <a:t>Graphs of </a:t>
            </a:r>
            <a:r>
              <a:rPr lang="en-US" sz="2800" i="1" dirty="0"/>
              <a:t>f</a:t>
            </a:r>
            <a:r>
              <a:rPr lang="en-US" sz="2800" dirty="0"/>
              <a:t> , </a:t>
            </a:r>
            <a:r>
              <a:rPr lang="en-US" sz="2800" i="1" dirty="0"/>
              <a:t>F</a:t>
            </a:r>
            <a:r>
              <a:rPr lang="en-US" sz="2800" dirty="0"/>
              <a:t>, and </a:t>
            </a:r>
            <a:r>
              <a:rPr lang="en-US" sz="2800" i="1" dirty="0"/>
              <a:t>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017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017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 Using the Fundamental Theorem of Calculus, Part I (cont.)</a:t>
            </a:r>
          </a:p>
        </p:txBody>
      </p:sp>
      <p:sp>
        <p:nvSpPr>
          <p:cNvPr id="3" name="Content Placeholder 2"/>
          <p:cNvSpPr>
            <a:spLocks noGrp="1"/>
          </p:cNvSpPr>
          <p:nvPr>
            <p:ph idx="1"/>
          </p:nvPr>
        </p:nvSpPr>
        <p:spPr/>
        <p:txBody>
          <a:bodyPr>
            <a:normAutofit/>
          </a:bodyPr>
          <a:lstStyle/>
          <a:p>
            <a:r>
              <a:rPr lang="en-US" dirty="0"/>
              <a:t>We will soon develop the tools needed to find explicit formulas for </a:t>
            </a:r>
            <a:r>
              <a:rPr lang="en-US" i="1" dirty="0"/>
              <a:t>F</a:t>
            </a:r>
            <a:r>
              <a:rPr lang="en-US" dirty="0"/>
              <a:t>, </a:t>
            </a:r>
            <a:r>
              <a:rPr lang="en-US" i="1" dirty="0"/>
              <a:t>G</a:t>
            </a:r>
            <a:r>
              <a:rPr lang="en-US" dirty="0"/>
              <a:t>, and </a:t>
            </a:r>
            <a:r>
              <a:rPr lang="en-US" i="1" dirty="0"/>
              <a:t>H</a:t>
            </a:r>
            <a:r>
              <a:rPr lang="en-US" dirty="0"/>
              <a:t>, but for the moment we will take the graphs as given. What we </a:t>
            </a:r>
            <a:r>
              <a:rPr lang="en-US" i="1" dirty="0"/>
              <a:t>can</a:t>
            </a:r>
            <a:r>
              <a:rPr lang="en-US" dirty="0"/>
              <a:t> do now is confirm that </a:t>
            </a:r>
            <a:r>
              <a:rPr lang="en-US" i="1" dirty="0"/>
              <a:t>F</a:t>
            </a:r>
            <a:r>
              <a:rPr lang="en-US" dirty="0"/>
              <a:t>, </a:t>
            </a:r>
            <a:r>
              <a:rPr lang="en-US" i="1" dirty="0"/>
              <a:t>G</a:t>
            </a:r>
            <a:r>
              <a:rPr lang="en-US" dirty="0"/>
              <a:t>, and </a:t>
            </a:r>
            <a:r>
              <a:rPr lang="en-US" i="1" dirty="0"/>
              <a:t>H</a:t>
            </a:r>
            <a:r>
              <a:rPr lang="en-US" dirty="0"/>
              <a:t> possess the properties that such functions should—remember that each was designed to return the signed area bounded by the graph of </a:t>
            </a:r>
            <a:r>
              <a:rPr lang="en-US" i="1" dirty="0"/>
              <a:t>f</a:t>
            </a:r>
            <a:r>
              <a:rPr lang="en-US" dirty="0"/>
              <a:t> over a (varying) interval.</a:t>
            </a:r>
          </a:p>
        </p:txBody>
      </p:sp>
    </p:spTree>
    <p:extLst>
      <p:ext uri="{BB962C8B-B14F-4D97-AF65-F5344CB8AC3E}">
        <p14:creationId xmlns:p14="http://schemas.microsoft.com/office/powerpoint/2010/main" val="16773931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 Using the Fundamental Theorem of Calculus, Part I (cont.)</a:t>
            </a:r>
          </a:p>
        </p:txBody>
      </p:sp>
      <p:sp>
        <p:nvSpPr>
          <p:cNvPr id="3" name="Content Placeholder 2"/>
          <p:cNvSpPr>
            <a:spLocks noGrp="1"/>
          </p:cNvSpPr>
          <p:nvPr>
            <p:ph idx="1"/>
          </p:nvPr>
        </p:nvSpPr>
        <p:spPr/>
        <p:txBody>
          <a:bodyPr>
            <a:normAutofit/>
          </a:bodyPr>
          <a:lstStyle/>
          <a:p>
            <a:r>
              <a:rPr lang="en-US" dirty="0"/>
              <a:t>For instance, it should be the case that 		   since  				    and that is indeed the case. Further, </a:t>
            </a:r>
            <a:r>
              <a:rPr lang="en-US" i="1" dirty="0"/>
              <a:t>H</a:t>
            </a:r>
            <a:r>
              <a:rPr lang="en-US" dirty="0"/>
              <a:t>(</a:t>
            </a:r>
            <a:r>
              <a:rPr lang="en-US" i="1" dirty="0"/>
              <a:t>x</a:t>
            </a:r>
            <a:r>
              <a:rPr lang="en-US" dirty="0"/>
              <a:t>) should be positive for		         since </a:t>
            </a:r>
            <a:r>
              <a:rPr lang="en-US" i="1" dirty="0"/>
              <a:t>f</a:t>
            </a:r>
            <a:r>
              <a:rPr lang="en-US" dirty="0"/>
              <a:t> is positive on the interval and we are integrating from left to right for such </a:t>
            </a:r>
            <a:r>
              <a:rPr lang="en-US" i="1" dirty="0"/>
              <a:t>x</a:t>
            </a:r>
            <a:r>
              <a:rPr lang="en-US" dirty="0"/>
              <a:t>’s. Similarly, </a:t>
            </a:r>
            <a:r>
              <a:rPr lang="en-US" i="1" dirty="0"/>
              <a:t>H</a:t>
            </a:r>
            <a:r>
              <a:rPr lang="en-US" dirty="0"/>
              <a:t>(</a:t>
            </a:r>
            <a:r>
              <a:rPr lang="en-US" i="1" dirty="0"/>
              <a:t>x</a:t>
            </a:r>
            <a:r>
              <a:rPr lang="en-US" dirty="0"/>
              <a:t>) should be negative for 			   since </a:t>
            </a:r>
            <a:r>
              <a:rPr lang="en-US" i="1" dirty="0"/>
              <a:t>f</a:t>
            </a:r>
            <a:r>
              <a:rPr lang="en-US" dirty="0"/>
              <a:t> is again positive on the interval but for these values of </a:t>
            </a:r>
            <a:r>
              <a:rPr lang="en-US" i="1" dirty="0"/>
              <a:t>x</a:t>
            </a:r>
            <a:r>
              <a:rPr lang="en-US" dirty="0"/>
              <a:t> we are integrating from right to left. Note that for such an </a:t>
            </a:r>
            <a:r>
              <a:rPr lang="en-US" i="1" dirty="0"/>
              <a:t>x</a:t>
            </a:r>
            <a:r>
              <a:rPr lang="en-US" dirty="0"/>
              <a:t>, </a:t>
            </a:r>
          </a:p>
          <a:p>
            <a:r>
              <a:rPr lang="en-US" dirty="0"/>
              <a:t> </a:t>
            </a:r>
          </a:p>
        </p:txBody>
      </p:sp>
      <p:graphicFrame>
        <p:nvGraphicFramePr>
          <p:cNvPr id="4" name="Object 2">
            <a:extLst>
              <a:ext uri="{FF2B5EF4-FFF2-40B4-BE49-F238E27FC236}">
                <a16:creationId xmlns:a16="http://schemas.microsoft.com/office/drawing/2014/main" id="{20F606A3-2B10-8B8D-C025-2B2F28884273}"/>
              </a:ext>
            </a:extLst>
          </p:cNvPr>
          <p:cNvGraphicFramePr>
            <a:graphicFrameLocks noChangeAspect="1"/>
          </p:cNvGraphicFramePr>
          <p:nvPr>
            <p:extLst>
              <p:ext uri="{D42A27DB-BD31-4B8C-83A1-F6EECF244321}">
                <p14:modId xmlns:p14="http://schemas.microsoft.com/office/powerpoint/2010/main" val="2277722214"/>
              </p:ext>
            </p:extLst>
          </p:nvPr>
        </p:nvGraphicFramePr>
        <p:xfrm>
          <a:off x="6201806" y="1333458"/>
          <a:ext cx="1714500" cy="482600"/>
        </p:xfrm>
        <a:graphic>
          <a:graphicData uri="http://schemas.openxmlformats.org/presentationml/2006/ole">
            <mc:AlternateContent xmlns:mc="http://schemas.openxmlformats.org/markup-compatibility/2006">
              <mc:Choice xmlns:v="urn:schemas-microsoft-com:vml" Requires="v">
                <p:oleObj name="Equation" r:id="rId2" imgW="1714320" imgH="482400" progId="Equation.DSMT4">
                  <p:embed/>
                </p:oleObj>
              </mc:Choice>
              <mc:Fallback>
                <p:oleObj name="Equation" r:id="rId2" imgW="1714320" imgH="482400" progId="Equation.DSMT4">
                  <p:embed/>
                  <p:pic>
                    <p:nvPicPr>
                      <p:cNvPr id="30722"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01806" y="1333458"/>
                        <a:ext cx="17145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 name="Object 3">
            <a:extLst>
              <a:ext uri="{FF2B5EF4-FFF2-40B4-BE49-F238E27FC236}">
                <a16:creationId xmlns:a16="http://schemas.microsoft.com/office/drawing/2014/main" id="{B5F90A61-0DB5-3D7F-1876-C78773886612}"/>
              </a:ext>
            </a:extLst>
          </p:cNvPr>
          <p:cNvGraphicFramePr>
            <a:graphicFrameLocks noChangeAspect="1"/>
          </p:cNvGraphicFramePr>
          <p:nvPr>
            <p:extLst>
              <p:ext uri="{D42A27DB-BD31-4B8C-83A1-F6EECF244321}">
                <p14:modId xmlns:p14="http://schemas.microsoft.com/office/powerpoint/2010/main" val="1014989103"/>
              </p:ext>
            </p:extLst>
          </p:nvPr>
        </p:nvGraphicFramePr>
        <p:xfrm>
          <a:off x="1384300" y="1641475"/>
          <a:ext cx="3060700" cy="685800"/>
        </p:xfrm>
        <a:graphic>
          <a:graphicData uri="http://schemas.openxmlformats.org/presentationml/2006/ole">
            <mc:AlternateContent xmlns:mc="http://schemas.openxmlformats.org/markup-compatibility/2006">
              <mc:Choice xmlns:v="urn:schemas-microsoft-com:vml" Requires="v">
                <p:oleObj name="Equation" r:id="rId4" imgW="3060360" imgH="685800" progId="Equation.DSMT4">
                  <p:embed/>
                </p:oleObj>
              </mc:Choice>
              <mc:Fallback>
                <p:oleObj name="Equation" r:id="rId4" imgW="3060360" imgH="685800" progId="Equation.DSMT4">
                  <p:embed/>
                  <p:pic>
                    <p:nvPicPr>
                      <p:cNvPr id="30723" name="Object 3"/>
                      <p:cNvPicPr>
                        <a:picLocks noChangeAspect="1" noChangeArrowheads="1"/>
                      </p:cNvPicPr>
                      <p:nvPr/>
                    </p:nvPicPr>
                    <p:blipFill>
                      <a:blip r:embed="rId5"/>
                      <a:srcRect/>
                      <a:stretch>
                        <a:fillRect/>
                      </a:stretch>
                    </p:blipFill>
                    <p:spPr bwMode="auto">
                      <a:xfrm>
                        <a:off x="1384300" y="1641475"/>
                        <a:ext cx="30607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 name="Object 4">
            <a:extLst>
              <a:ext uri="{FF2B5EF4-FFF2-40B4-BE49-F238E27FC236}">
                <a16:creationId xmlns:a16="http://schemas.microsoft.com/office/drawing/2014/main" id="{20B123ED-782B-AD81-8C68-2BCB75DAF5C3}"/>
              </a:ext>
            </a:extLst>
          </p:cNvPr>
          <p:cNvGraphicFramePr>
            <a:graphicFrameLocks noChangeAspect="1"/>
          </p:cNvGraphicFramePr>
          <p:nvPr>
            <p:extLst>
              <p:ext uri="{D42A27DB-BD31-4B8C-83A1-F6EECF244321}">
                <p14:modId xmlns:p14="http://schemas.microsoft.com/office/powerpoint/2010/main" val="1325484912"/>
              </p:ext>
            </p:extLst>
          </p:nvPr>
        </p:nvGraphicFramePr>
        <p:xfrm>
          <a:off x="5673900" y="2152495"/>
          <a:ext cx="1968500" cy="482600"/>
        </p:xfrm>
        <a:graphic>
          <a:graphicData uri="http://schemas.openxmlformats.org/presentationml/2006/ole">
            <mc:AlternateContent xmlns:mc="http://schemas.openxmlformats.org/markup-compatibility/2006">
              <mc:Choice xmlns:v="urn:schemas-microsoft-com:vml" Requires="v">
                <p:oleObj name="Equation" r:id="rId6" imgW="1968480" imgH="482400" progId="Equation.DSMT4">
                  <p:embed/>
                </p:oleObj>
              </mc:Choice>
              <mc:Fallback>
                <p:oleObj name="Equation" r:id="rId6" imgW="1968480" imgH="482400" progId="Equation.DSMT4">
                  <p:embed/>
                  <p:pic>
                    <p:nvPicPr>
                      <p:cNvPr id="30724"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73900" y="2152495"/>
                        <a:ext cx="1968500" cy="482600"/>
                      </a:xfrm>
                      <a:prstGeom prst="rect">
                        <a:avLst/>
                      </a:prstGeom>
                      <a:noFill/>
                      <a:ln>
                        <a:noFill/>
                      </a:ln>
                      <a:effectLst/>
                    </p:spPr>
                  </p:pic>
                </p:oleObj>
              </mc:Fallback>
            </mc:AlternateContent>
          </a:graphicData>
        </a:graphic>
      </p:graphicFrame>
      <p:graphicFrame>
        <p:nvGraphicFramePr>
          <p:cNvPr id="7" name="Object 5">
            <a:extLst>
              <a:ext uri="{FF2B5EF4-FFF2-40B4-BE49-F238E27FC236}">
                <a16:creationId xmlns:a16="http://schemas.microsoft.com/office/drawing/2014/main" id="{23333386-C235-3CF3-121A-E50EE6CD0895}"/>
              </a:ext>
            </a:extLst>
          </p:cNvPr>
          <p:cNvGraphicFramePr>
            <a:graphicFrameLocks noChangeAspect="1"/>
          </p:cNvGraphicFramePr>
          <p:nvPr>
            <p:extLst>
              <p:ext uri="{D42A27DB-BD31-4B8C-83A1-F6EECF244321}">
                <p14:modId xmlns:p14="http://schemas.microsoft.com/office/powerpoint/2010/main" val="1373794976"/>
              </p:ext>
            </p:extLst>
          </p:nvPr>
        </p:nvGraphicFramePr>
        <p:xfrm>
          <a:off x="2339789" y="3447825"/>
          <a:ext cx="2057400" cy="482600"/>
        </p:xfrm>
        <a:graphic>
          <a:graphicData uri="http://schemas.openxmlformats.org/presentationml/2006/ole">
            <mc:AlternateContent xmlns:mc="http://schemas.openxmlformats.org/markup-compatibility/2006">
              <mc:Choice xmlns:v="urn:schemas-microsoft-com:vml" Requires="v">
                <p:oleObj name="Equation" r:id="rId8" imgW="2057400" imgH="482400" progId="Equation.DSMT4">
                  <p:embed/>
                </p:oleObj>
              </mc:Choice>
              <mc:Fallback>
                <p:oleObj name="Equation" r:id="rId8" imgW="2057400" imgH="482400" progId="Equation.DSMT4">
                  <p:embed/>
                  <p:pic>
                    <p:nvPicPr>
                      <p:cNvPr id="30725" name="Object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339789" y="3447825"/>
                        <a:ext cx="20574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 name="Object 6">
            <a:extLst>
              <a:ext uri="{FF2B5EF4-FFF2-40B4-BE49-F238E27FC236}">
                <a16:creationId xmlns:a16="http://schemas.microsoft.com/office/drawing/2014/main" id="{8257F1D9-5242-5661-F68B-D9812E8194EB}"/>
              </a:ext>
            </a:extLst>
          </p:cNvPr>
          <p:cNvGraphicFramePr>
            <a:graphicFrameLocks noChangeAspect="1"/>
          </p:cNvGraphicFramePr>
          <p:nvPr>
            <p:extLst>
              <p:ext uri="{D42A27DB-BD31-4B8C-83A1-F6EECF244321}">
                <p14:modId xmlns:p14="http://schemas.microsoft.com/office/powerpoint/2010/main" val="3250699969"/>
              </p:ext>
            </p:extLst>
          </p:nvPr>
        </p:nvGraphicFramePr>
        <p:xfrm>
          <a:off x="583809" y="4720814"/>
          <a:ext cx="5219700" cy="685800"/>
        </p:xfrm>
        <a:graphic>
          <a:graphicData uri="http://schemas.openxmlformats.org/presentationml/2006/ole">
            <mc:AlternateContent xmlns:mc="http://schemas.openxmlformats.org/markup-compatibility/2006">
              <mc:Choice xmlns:v="urn:schemas-microsoft-com:vml" Requires="v">
                <p:oleObj name="Equation" r:id="rId10" imgW="5219640" imgH="685800" progId="Equation.DSMT4">
                  <p:embed/>
                </p:oleObj>
              </mc:Choice>
              <mc:Fallback>
                <p:oleObj name="Equation" r:id="rId10" imgW="5219640" imgH="685800" progId="Equation.DSMT4">
                  <p:embed/>
                  <p:pic>
                    <p:nvPicPr>
                      <p:cNvPr id="30726" name="Object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83809" y="4720814"/>
                        <a:ext cx="52197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 Using the Fundamental Theorem of Calculus, Part I (cont.)</a:t>
            </a:r>
          </a:p>
        </p:txBody>
      </p:sp>
      <p:sp>
        <p:nvSpPr>
          <p:cNvPr id="3" name="Content Placeholder 2"/>
          <p:cNvSpPr>
            <a:spLocks noGrp="1"/>
          </p:cNvSpPr>
          <p:nvPr>
            <p:ph idx="1"/>
          </p:nvPr>
        </p:nvSpPr>
        <p:spPr>
          <a:xfrm>
            <a:off x="457200" y="1295400"/>
            <a:ext cx="8229600" cy="4572000"/>
          </a:xfrm>
        </p:spPr>
        <p:txBody>
          <a:bodyPr/>
          <a:lstStyle/>
          <a:p>
            <a:r>
              <a:rPr lang="en-US" dirty="0"/>
              <a:t>Turning to </a:t>
            </a:r>
            <a:r>
              <a:rPr lang="en-US" i="1" dirty="0"/>
              <a:t>F</a:t>
            </a:r>
            <a:r>
              <a:rPr lang="en-US" dirty="0"/>
              <a:t> and </a:t>
            </a:r>
            <a:r>
              <a:rPr lang="en-US" i="1" dirty="0"/>
              <a:t>G, </a:t>
            </a:r>
            <a:r>
              <a:rPr lang="en-US" dirty="0"/>
              <a:t>we can say a bit more. First, both </a:t>
            </a:r>
            <a:r>
              <a:rPr lang="en-US" i="1" dirty="0"/>
              <a:t>F</a:t>
            </a:r>
            <a:r>
              <a:rPr lang="en-US" dirty="0"/>
              <a:t> and </a:t>
            </a:r>
            <a:r>
              <a:rPr lang="en-US" i="1" dirty="0"/>
              <a:t>G </a:t>
            </a:r>
            <a:r>
              <a:rPr lang="en-US" dirty="0"/>
              <a:t>should have a horizontal tangent line at </a:t>
            </a:r>
            <a:r>
              <a:rPr lang="en-US" i="1" dirty="0"/>
              <a:t>x</a:t>
            </a:r>
            <a:r>
              <a:rPr lang="en-US" dirty="0"/>
              <a:t> = 2, since </a:t>
            </a:r>
            <a:r>
              <a:rPr lang="en-US" i="1" dirty="0"/>
              <a:t>f</a:t>
            </a:r>
            <a:r>
              <a:rPr lang="en-US" dirty="0"/>
              <a:t>(2) = 0 and the FTC tells us that 			and  		 And as with </a:t>
            </a:r>
            <a:r>
              <a:rPr lang="en-US" i="1" dirty="0"/>
              <a:t>H</a:t>
            </a:r>
            <a:r>
              <a:rPr lang="en-US" dirty="0"/>
              <a:t>, we know that 		</a:t>
            </a:r>
          </a:p>
          <a:p>
            <a:r>
              <a:rPr lang="en-US" dirty="0"/>
              <a:t>			  and that  				    All of these facts are reflected in the graphs of </a:t>
            </a:r>
            <a:r>
              <a:rPr lang="en-US" i="1" dirty="0"/>
              <a:t>F</a:t>
            </a:r>
            <a:r>
              <a:rPr lang="en-US" dirty="0"/>
              <a:t> and </a:t>
            </a:r>
            <a:r>
              <a:rPr lang="en-US" i="1" dirty="0"/>
              <a:t>G.</a:t>
            </a:r>
            <a:endParaRPr lang="en-US" dirty="0"/>
          </a:p>
        </p:txBody>
      </p:sp>
      <p:graphicFrame>
        <p:nvGraphicFramePr>
          <p:cNvPr id="4" name="Object 2">
            <a:extLst>
              <a:ext uri="{FF2B5EF4-FFF2-40B4-BE49-F238E27FC236}">
                <a16:creationId xmlns:a16="http://schemas.microsoft.com/office/drawing/2014/main" id="{BD479B97-9A08-9360-B04B-49E19CDCD712}"/>
              </a:ext>
            </a:extLst>
          </p:cNvPr>
          <p:cNvGraphicFramePr>
            <a:graphicFrameLocks noChangeAspect="1"/>
          </p:cNvGraphicFramePr>
          <p:nvPr>
            <p:extLst>
              <p:ext uri="{D42A27DB-BD31-4B8C-83A1-F6EECF244321}">
                <p14:modId xmlns:p14="http://schemas.microsoft.com/office/powerpoint/2010/main" val="1866781728"/>
              </p:ext>
            </p:extLst>
          </p:nvPr>
        </p:nvGraphicFramePr>
        <p:xfrm>
          <a:off x="6058416" y="2203938"/>
          <a:ext cx="1752600" cy="482600"/>
        </p:xfrm>
        <a:graphic>
          <a:graphicData uri="http://schemas.openxmlformats.org/presentationml/2006/ole">
            <mc:AlternateContent xmlns:mc="http://schemas.openxmlformats.org/markup-compatibility/2006">
              <mc:Choice xmlns:v="urn:schemas-microsoft-com:vml" Requires="v">
                <p:oleObj name="Equation" r:id="rId2" imgW="1752480" imgH="482400" progId="Equation.DSMT4">
                  <p:embed/>
                </p:oleObj>
              </mc:Choice>
              <mc:Fallback>
                <p:oleObj name="Equation" r:id="rId2" imgW="1752480" imgH="482400" progId="Equation.DSMT4">
                  <p:embed/>
                  <p:pic>
                    <p:nvPicPr>
                      <p:cNvPr id="31746"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58416" y="2203938"/>
                        <a:ext cx="17526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 name="Object 3">
            <a:extLst>
              <a:ext uri="{FF2B5EF4-FFF2-40B4-BE49-F238E27FC236}">
                <a16:creationId xmlns:a16="http://schemas.microsoft.com/office/drawing/2014/main" id="{3D212DF8-C3D6-02D9-A335-CD926357B17C}"/>
              </a:ext>
            </a:extLst>
          </p:cNvPr>
          <p:cNvGraphicFramePr>
            <a:graphicFrameLocks noChangeAspect="1"/>
          </p:cNvGraphicFramePr>
          <p:nvPr>
            <p:extLst>
              <p:ext uri="{D42A27DB-BD31-4B8C-83A1-F6EECF244321}">
                <p14:modId xmlns:p14="http://schemas.microsoft.com/office/powerpoint/2010/main" val="3477849722"/>
              </p:ext>
            </p:extLst>
          </p:nvPr>
        </p:nvGraphicFramePr>
        <p:xfrm>
          <a:off x="457200" y="2650679"/>
          <a:ext cx="1892300" cy="482600"/>
        </p:xfrm>
        <a:graphic>
          <a:graphicData uri="http://schemas.openxmlformats.org/presentationml/2006/ole">
            <mc:AlternateContent xmlns:mc="http://schemas.openxmlformats.org/markup-compatibility/2006">
              <mc:Choice xmlns:v="urn:schemas-microsoft-com:vml" Requires="v">
                <p:oleObj name="Equation" r:id="rId4" imgW="1892160" imgH="482400" progId="Equation.DSMT4">
                  <p:embed/>
                </p:oleObj>
              </mc:Choice>
              <mc:Fallback>
                <p:oleObj name="Equation" r:id="rId4" imgW="1892160" imgH="482400" progId="Equation.DSMT4">
                  <p:embed/>
                  <p:pic>
                    <p:nvPicPr>
                      <p:cNvPr id="31747"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2650679"/>
                        <a:ext cx="18923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 name="Object 4">
            <a:extLst>
              <a:ext uri="{FF2B5EF4-FFF2-40B4-BE49-F238E27FC236}">
                <a16:creationId xmlns:a16="http://schemas.microsoft.com/office/drawing/2014/main" id="{CD882DAA-CFC3-E0D1-E2B5-3B817A6F0B95}"/>
              </a:ext>
            </a:extLst>
          </p:cNvPr>
          <p:cNvGraphicFramePr>
            <a:graphicFrameLocks noChangeAspect="1"/>
          </p:cNvGraphicFramePr>
          <p:nvPr>
            <p:extLst>
              <p:ext uri="{D42A27DB-BD31-4B8C-83A1-F6EECF244321}">
                <p14:modId xmlns:p14="http://schemas.microsoft.com/office/powerpoint/2010/main" val="3672730073"/>
              </p:ext>
            </p:extLst>
          </p:nvPr>
        </p:nvGraphicFramePr>
        <p:xfrm>
          <a:off x="487679" y="3006693"/>
          <a:ext cx="2832100" cy="685800"/>
        </p:xfrm>
        <a:graphic>
          <a:graphicData uri="http://schemas.openxmlformats.org/presentationml/2006/ole">
            <mc:AlternateContent xmlns:mc="http://schemas.openxmlformats.org/markup-compatibility/2006">
              <mc:Choice xmlns:v="urn:schemas-microsoft-com:vml" Requires="v">
                <p:oleObj name="Equation" r:id="rId6" imgW="2831760" imgH="685800" progId="Equation.DSMT4">
                  <p:embed/>
                </p:oleObj>
              </mc:Choice>
              <mc:Fallback>
                <p:oleObj name="Equation" r:id="rId6" imgW="2831760" imgH="685800" progId="Equation.DSMT4">
                  <p:embed/>
                  <p:pic>
                    <p:nvPicPr>
                      <p:cNvPr id="31748"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7679" y="3006693"/>
                        <a:ext cx="28321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 name="Object 5">
            <a:extLst>
              <a:ext uri="{FF2B5EF4-FFF2-40B4-BE49-F238E27FC236}">
                <a16:creationId xmlns:a16="http://schemas.microsoft.com/office/drawing/2014/main" id="{741C47D8-2E94-4FB4-04C2-75FB932DCCD0}"/>
              </a:ext>
            </a:extLst>
          </p:cNvPr>
          <p:cNvGraphicFramePr>
            <a:graphicFrameLocks noChangeAspect="1"/>
          </p:cNvGraphicFramePr>
          <p:nvPr>
            <p:extLst>
              <p:ext uri="{D42A27DB-BD31-4B8C-83A1-F6EECF244321}">
                <p14:modId xmlns:p14="http://schemas.microsoft.com/office/powerpoint/2010/main" val="84855630"/>
              </p:ext>
            </p:extLst>
          </p:nvPr>
        </p:nvGraphicFramePr>
        <p:xfrm>
          <a:off x="4828183" y="3021106"/>
          <a:ext cx="3225800" cy="685800"/>
        </p:xfrm>
        <a:graphic>
          <a:graphicData uri="http://schemas.openxmlformats.org/presentationml/2006/ole">
            <mc:AlternateContent xmlns:mc="http://schemas.openxmlformats.org/markup-compatibility/2006">
              <mc:Choice xmlns:v="urn:schemas-microsoft-com:vml" Requires="v">
                <p:oleObj name="Equation" r:id="rId8" imgW="3225600" imgH="685800" progId="Equation.DSMT4">
                  <p:embed/>
                </p:oleObj>
              </mc:Choice>
              <mc:Fallback>
                <p:oleObj name="Equation" r:id="rId8" imgW="3225600" imgH="685800" progId="Equation.DSMT4">
                  <p:embed/>
                  <p:pic>
                    <p:nvPicPr>
                      <p:cNvPr id="31749" name="Object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828183" y="3021106"/>
                        <a:ext cx="32258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 Using the Fundamental Theorem of Calculus, Part I (cont.)</a:t>
            </a:r>
          </a:p>
        </p:txBody>
      </p:sp>
      <p:sp>
        <p:nvSpPr>
          <p:cNvPr id="3" name="Content Placeholder 2"/>
          <p:cNvSpPr>
            <a:spLocks noGrp="1"/>
          </p:cNvSpPr>
          <p:nvPr>
            <p:ph idx="1"/>
          </p:nvPr>
        </p:nvSpPr>
        <p:spPr/>
        <p:txBody>
          <a:bodyPr/>
          <a:lstStyle/>
          <a:p>
            <a:r>
              <a:rPr lang="en-US" dirty="0"/>
              <a:t>We have already determined that </a:t>
            </a:r>
            <a:r>
              <a:rPr lang="en-US" i="1" dirty="0"/>
              <a:t>F</a:t>
            </a:r>
            <a:r>
              <a:rPr lang="en-US" dirty="0"/>
              <a:t>(</a:t>
            </a:r>
            <a:r>
              <a:rPr lang="en-US" i="1" dirty="0"/>
              <a:t>x</a:t>
            </a:r>
            <a:r>
              <a:rPr lang="en-US" dirty="0"/>
              <a:t>) = </a:t>
            </a:r>
            <a:r>
              <a:rPr lang="en-US" i="1" dirty="0"/>
              <a:t>G</a:t>
            </a:r>
            <a:r>
              <a:rPr lang="en-US" dirty="0"/>
              <a:t>(</a:t>
            </a:r>
            <a:r>
              <a:rPr lang="en-US" i="1" dirty="0"/>
              <a:t>x</a:t>
            </a:r>
            <a:r>
              <a:rPr lang="en-US" dirty="0"/>
              <a:t>) + </a:t>
            </a:r>
            <a:r>
              <a:rPr lang="en-US" i="1" dirty="0"/>
              <a:t>C</a:t>
            </a:r>
            <a:r>
              <a:rPr lang="en-US" dirty="0"/>
              <a:t> for some constant </a:t>
            </a:r>
            <a:r>
              <a:rPr lang="en-US" i="1" dirty="0"/>
              <a:t>C</a:t>
            </a:r>
            <a:r>
              <a:rPr lang="en-US" dirty="0"/>
              <a:t> on (</a:t>
            </a:r>
            <a:r>
              <a:rPr lang="en-US" dirty="0">
                <a:latin typeface="Symbol" pitchFamily="18" charset="2"/>
              </a:rPr>
              <a:t>-</a:t>
            </a:r>
            <a:r>
              <a:rPr lang="en-US" dirty="0"/>
              <a:t>1, </a:t>
            </a:r>
            <a:r>
              <a:rPr lang="en-US" dirty="0">
                <a:sym typeface="Symbol"/>
              </a:rPr>
              <a:t></a:t>
            </a:r>
            <a:r>
              <a:rPr lang="en-US" dirty="0"/>
              <a:t>), and the graphs seem to confirm that fact. But what is the actual value of </a:t>
            </a:r>
            <a:r>
              <a:rPr lang="en-US" i="1" dirty="0"/>
              <a:t>C</a:t>
            </a:r>
            <a:r>
              <a:rPr lang="en-US" dirty="0"/>
              <a:t>? Based on Figure 5, it appears to be approximately 3—note the difference, for example, between </a:t>
            </a:r>
            <a:r>
              <a:rPr lang="en-US" i="1" dirty="0"/>
              <a:t>F</a:t>
            </a:r>
            <a:r>
              <a:rPr lang="en-US" dirty="0"/>
              <a:t>(2) and </a:t>
            </a:r>
            <a:r>
              <a:rPr lang="en-US" i="1" dirty="0"/>
              <a:t>G</a:t>
            </a:r>
            <a:r>
              <a:rPr lang="en-US" dirty="0"/>
              <a:t>(2) or between </a:t>
            </a:r>
            <a:r>
              <a:rPr lang="en-US" i="1" dirty="0"/>
              <a:t>F</a:t>
            </a:r>
            <a:r>
              <a:rPr lang="en-US" dirty="0"/>
              <a:t>(10) and </a:t>
            </a:r>
            <a:r>
              <a:rPr lang="en-US" i="1" dirty="0"/>
              <a:t>G</a:t>
            </a:r>
            <a:r>
              <a:rPr lang="en-US" dirty="0"/>
              <a:t>(10). More precisely, we can use two of the properties of the definite integral to note that for any </a:t>
            </a:r>
          </a:p>
          <a:p>
            <a:endParaRPr lang="en-US" dirty="0"/>
          </a:p>
        </p:txBody>
      </p:sp>
      <p:graphicFrame>
        <p:nvGraphicFramePr>
          <p:cNvPr id="5" name="Object 5">
            <a:extLst>
              <a:ext uri="{FF2B5EF4-FFF2-40B4-BE49-F238E27FC236}">
                <a16:creationId xmlns:a16="http://schemas.microsoft.com/office/drawing/2014/main" id="{1041B86E-B727-B861-81CB-CBE22652FAAC}"/>
              </a:ext>
            </a:extLst>
          </p:cNvPr>
          <p:cNvGraphicFramePr>
            <a:graphicFrameLocks noChangeAspect="1"/>
          </p:cNvGraphicFramePr>
          <p:nvPr>
            <p:extLst>
              <p:ext uri="{D42A27DB-BD31-4B8C-83A1-F6EECF244321}">
                <p14:modId xmlns:p14="http://schemas.microsoft.com/office/powerpoint/2010/main" val="2880834913"/>
              </p:ext>
            </p:extLst>
          </p:nvPr>
        </p:nvGraphicFramePr>
        <p:xfrm>
          <a:off x="3086474" y="4308868"/>
          <a:ext cx="1854200" cy="482600"/>
        </p:xfrm>
        <a:graphic>
          <a:graphicData uri="http://schemas.openxmlformats.org/presentationml/2006/ole">
            <mc:AlternateContent xmlns:mc="http://schemas.openxmlformats.org/markup-compatibility/2006">
              <mc:Choice xmlns:v="urn:schemas-microsoft-com:vml" Requires="v">
                <p:oleObj name="Equation" r:id="rId2" imgW="1854000" imgH="482400" progId="Equation.DSMT4">
                  <p:embed/>
                </p:oleObj>
              </mc:Choice>
              <mc:Fallback>
                <p:oleObj name="Equation" r:id="rId2" imgW="1854000" imgH="482400" progId="Equation.DSMT4">
                  <p:embed/>
                  <p:pic>
                    <p:nvPicPr>
                      <p:cNvPr id="5" name="Object 5">
                        <a:extLst>
                          <a:ext uri="{FF2B5EF4-FFF2-40B4-BE49-F238E27FC236}">
                            <a16:creationId xmlns:a16="http://schemas.microsoft.com/office/drawing/2014/main" id="{018D4CF4-237E-EB73-9396-3B9F73E4F8C5}"/>
                          </a:ext>
                        </a:extLst>
                      </p:cNvPr>
                      <p:cNvPicPr>
                        <a:picLocks noChangeAspect="1" noChangeArrowheads="1"/>
                      </p:cNvPicPr>
                      <p:nvPr/>
                    </p:nvPicPr>
                    <p:blipFill>
                      <a:blip r:embed="rId3"/>
                      <a:srcRect/>
                      <a:stretch>
                        <a:fillRect/>
                      </a:stretch>
                    </p:blipFill>
                    <p:spPr bwMode="auto">
                      <a:xfrm>
                        <a:off x="3086474" y="4308868"/>
                        <a:ext cx="18542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Proof</a:t>
            </a:r>
          </a:p>
        </p:txBody>
      </p:sp>
      <p:sp>
        <p:nvSpPr>
          <p:cNvPr id="3" name="Content Placeholder 2"/>
          <p:cNvSpPr>
            <a:spLocks noGrp="1"/>
          </p:cNvSpPr>
          <p:nvPr>
            <p:ph idx="1"/>
          </p:nvPr>
        </p:nvSpPr>
        <p:spPr>
          <a:xfrm>
            <a:off x="457200" y="1280160"/>
            <a:ext cx="8229600" cy="4434840"/>
          </a:xfrm>
          <a:solidFill>
            <a:srgbClr val="FFFFCC"/>
          </a:solidFill>
          <a:ln w="28575">
            <a:solidFill>
              <a:schemeClr val="tx1"/>
            </a:solidFill>
          </a:ln>
        </p:spPr>
        <p:txBody>
          <a:bodyPr/>
          <a:lstStyle/>
          <a:p>
            <a:r>
              <a:rPr lang="en-US" dirty="0">
                <a:solidFill>
                  <a:schemeClr val="tx1"/>
                </a:solidFill>
              </a:rPr>
              <a:t>The proof of this statement follows from the application of the Intermediate Value Theorem to a slight rephrasing of one of the definite‑integral properties seen in the previous section. Recall that for a continuous function </a:t>
            </a:r>
            <a:r>
              <a:rPr lang="en-US" i="1" dirty="0">
                <a:solidFill>
                  <a:schemeClr val="tx1"/>
                </a:solidFill>
              </a:rPr>
              <a:t>f</a:t>
            </a:r>
            <a:r>
              <a:rPr lang="en-US" dirty="0">
                <a:solidFill>
                  <a:schemeClr val="tx1"/>
                </a:solidFill>
              </a:rPr>
              <a:t> on [</a:t>
            </a:r>
            <a:r>
              <a:rPr lang="en-US" i="1" dirty="0">
                <a:solidFill>
                  <a:schemeClr val="tx1"/>
                </a:solidFill>
              </a:rPr>
              <a:t>a</a:t>
            </a:r>
            <a:r>
              <a:rPr lang="en-US" dirty="0">
                <a:solidFill>
                  <a:schemeClr val="tx1"/>
                </a:solidFill>
              </a:rPr>
              <a:t>,</a:t>
            </a:r>
            <a:r>
              <a:rPr lang="en-US" i="1" dirty="0">
                <a:solidFill>
                  <a:schemeClr val="tx1"/>
                </a:solidFill>
              </a:rPr>
              <a:t>b</a:t>
            </a:r>
            <a:r>
              <a:rPr lang="en-US" dirty="0">
                <a:solidFill>
                  <a:schemeClr val="tx1"/>
                </a:solidFill>
              </a:rPr>
              <a:t>], </a:t>
            </a:r>
          </a:p>
        </p:txBody>
      </p:sp>
      <p:graphicFrame>
        <p:nvGraphicFramePr>
          <p:cNvPr id="2051" name="Object 3"/>
          <p:cNvGraphicFramePr>
            <a:graphicFrameLocks noChangeAspect="1"/>
          </p:cNvGraphicFramePr>
          <p:nvPr>
            <p:extLst>
              <p:ext uri="{D42A27DB-BD31-4B8C-83A1-F6EECF244321}">
                <p14:modId xmlns:p14="http://schemas.microsoft.com/office/powerpoint/2010/main" val="912826982"/>
              </p:ext>
            </p:extLst>
          </p:nvPr>
        </p:nvGraphicFramePr>
        <p:xfrm>
          <a:off x="2241550" y="3733800"/>
          <a:ext cx="4660900" cy="698500"/>
        </p:xfrm>
        <a:graphic>
          <a:graphicData uri="http://schemas.openxmlformats.org/presentationml/2006/ole">
            <mc:AlternateContent xmlns:mc="http://schemas.openxmlformats.org/markup-compatibility/2006">
              <mc:Choice xmlns:v="urn:schemas-microsoft-com:vml" Requires="v">
                <p:oleObj name="Equation" r:id="rId2" imgW="4660560" imgH="698400" progId="Equation.DSMT4">
                  <p:embed/>
                </p:oleObj>
              </mc:Choice>
              <mc:Fallback>
                <p:oleObj name="Equation" r:id="rId2" imgW="4660560" imgH="698400" progId="Equation.DSMT4">
                  <p:embed/>
                  <p:pic>
                    <p:nvPicPr>
                      <p:cNvPr id="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41550" y="3733800"/>
                        <a:ext cx="4660900" cy="69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52" name="Object 4"/>
          <p:cNvGraphicFramePr>
            <a:graphicFrameLocks noChangeAspect="1"/>
          </p:cNvGraphicFramePr>
          <p:nvPr>
            <p:extLst>
              <p:ext uri="{D42A27DB-BD31-4B8C-83A1-F6EECF244321}">
                <p14:modId xmlns:p14="http://schemas.microsoft.com/office/powerpoint/2010/main" val="4158929720"/>
              </p:ext>
            </p:extLst>
          </p:nvPr>
        </p:nvGraphicFramePr>
        <p:xfrm>
          <a:off x="762000" y="4773556"/>
          <a:ext cx="5702300" cy="571500"/>
        </p:xfrm>
        <a:graphic>
          <a:graphicData uri="http://schemas.openxmlformats.org/presentationml/2006/ole">
            <mc:AlternateContent xmlns:mc="http://schemas.openxmlformats.org/markup-compatibility/2006">
              <mc:Choice xmlns:v="urn:schemas-microsoft-com:vml" Requires="v">
                <p:oleObj name="Equation" r:id="rId4" imgW="5702040" imgH="571320" progId="Equation.DSMT4">
                  <p:embed/>
                </p:oleObj>
              </mc:Choice>
              <mc:Fallback>
                <p:oleObj name="Equation" r:id="rId4" imgW="5702040" imgH="571320" progId="Equation.DSMT4">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0" y="4773556"/>
                        <a:ext cx="57023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 Using the Fundamental Theorem of Calculus, Part I (cont.)</a:t>
            </a:r>
          </a:p>
        </p:txBody>
      </p:sp>
      <p:sp>
        <p:nvSpPr>
          <p:cNvPr id="3" name="Content Placeholder 2"/>
          <p:cNvSpPr>
            <a:spLocks noGrp="1"/>
          </p:cNvSpPr>
          <p:nvPr>
            <p:ph idx="1"/>
          </p:nvPr>
        </p:nvSpPr>
        <p:spPr/>
        <p:txBody>
          <a:bodyPr/>
          <a:lstStyle/>
          <a:p>
            <a:endParaRPr lang="en-US" dirty="0"/>
          </a:p>
          <a:p>
            <a:endParaRPr lang="en-US" dirty="0"/>
          </a:p>
          <a:p>
            <a:endParaRPr lang="en-US" dirty="0"/>
          </a:p>
          <a:p>
            <a:endParaRPr lang="en-US" dirty="0"/>
          </a:p>
          <a:p>
            <a:endParaRPr lang="en-US" dirty="0"/>
          </a:p>
          <a:p>
            <a:endParaRPr lang="en-US" dirty="0"/>
          </a:p>
          <a:p>
            <a:r>
              <a:rPr lang="en-US" dirty="0"/>
              <a:t>With the knowledge that we shall soon acquire, we will be able to determine that  </a:t>
            </a:r>
          </a:p>
        </p:txBody>
      </p:sp>
      <p:graphicFrame>
        <p:nvGraphicFramePr>
          <p:cNvPr id="4" name="Object 3"/>
          <p:cNvGraphicFramePr>
            <a:graphicFrameLocks noChangeAspect="1"/>
          </p:cNvGraphicFramePr>
          <p:nvPr>
            <p:extLst>
              <p:ext uri="{D42A27DB-BD31-4B8C-83A1-F6EECF244321}">
                <p14:modId xmlns:p14="http://schemas.microsoft.com/office/powerpoint/2010/main" val="3998205737"/>
              </p:ext>
            </p:extLst>
          </p:nvPr>
        </p:nvGraphicFramePr>
        <p:xfrm>
          <a:off x="552077" y="1230499"/>
          <a:ext cx="2209800" cy="469900"/>
        </p:xfrm>
        <a:graphic>
          <a:graphicData uri="http://schemas.openxmlformats.org/presentationml/2006/ole">
            <mc:AlternateContent xmlns:mc="http://schemas.openxmlformats.org/markup-compatibility/2006">
              <mc:Choice xmlns:v="urn:schemas-microsoft-com:vml" Requires="v">
                <p:oleObj name="Equation" r:id="rId2" imgW="2209800" imgH="469900" progId="Equation.DSMT4">
                  <p:embed/>
                </p:oleObj>
              </mc:Choice>
              <mc:Fallback>
                <p:oleObj name="Equation" r:id="rId2" imgW="2209800" imgH="469900" progId="Equation.DSMT4">
                  <p:embed/>
                  <p:pic>
                    <p:nvPicPr>
                      <p:cNvPr id="4" name="Object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2077" y="1230499"/>
                        <a:ext cx="22098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3883394153"/>
              </p:ext>
            </p:extLst>
          </p:nvPr>
        </p:nvGraphicFramePr>
        <p:xfrm>
          <a:off x="821952" y="1848037"/>
          <a:ext cx="3251200" cy="698500"/>
        </p:xfrm>
        <a:graphic>
          <a:graphicData uri="http://schemas.openxmlformats.org/presentationml/2006/ole">
            <mc:AlternateContent xmlns:mc="http://schemas.openxmlformats.org/markup-compatibility/2006">
              <mc:Choice xmlns:v="urn:schemas-microsoft-com:vml" Requires="v">
                <p:oleObj name="Equation" r:id="rId4" imgW="3251200" imgH="698500" progId="Equation.DSMT4">
                  <p:embed/>
                </p:oleObj>
              </mc:Choice>
              <mc:Fallback>
                <p:oleObj name="Equation" r:id="rId4" imgW="3251200" imgH="698500" progId="Equation.DSMT4">
                  <p:embed/>
                  <p:pic>
                    <p:nvPicPr>
                      <p:cNvPr id="6"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1952" y="1848037"/>
                        <a:ext cx="3251200" cy="69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1966116700"/>
              </p:ext>
            </p:extLst>
          </p:nvPr>
        </p:nvGraphicFramePr>
        <p:xfrm>
          <a:off x="825127" y="2676712"/>
          <a:ext cx="6946900" cy="698500"/>
        </p:xfrm>
        <a:graphic>
          <a:graphicData uri="http://schemas.openxmlformats.org/presentationml/2006/ole">
            <mc:AlternateContent xmlns:mc="http://schemas.openxmlformats.org/markup-compatibility/2006">
              <mc:Choice xmlns:v="urn:schemas-microsoft-com:vml" Requires="v">
                <p:oleObj name="Equation" r:id="rId6" imgW="6946900" imgH="698500" progId="Equation.DSMT4">
                  <p:embed/>
                </p:oleObj>
              </mc:Choice>
              <mc:Fallback>
                <p:oleObj name="Equation" r:id="rId6" imgW="6946900" imgH="698500" progId="Equation.DSMT4">
                  <p:embed/>
                  <p:pic>
                    <p:nvPicPr>
                      <p:cNvPr id="8" name="Object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25127" y="2676712"/>
                        <a:ext cx="6946900" cy="69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4275571554"/>
              </p:ext>
            </p:extLst>
          </p:nvPr>
        </p:nvGraphicFramePr>
        <p:xfrm>
          <a:off x="823539" y="3514912"/>
          <a:ext cx="7708900" cy="698500"/>
        </p:xfrm>
        <a:graphic>
          <a:graphicData uri="http://schemas.openxmlformats.org/presentationml/2006/ole">
            <mc:AlternateContent xmlns:mc="http://schemas.openxmlformats.org/markup-compatibility/2006">
              <mc:Choice xmlns:v="urn:schemas-microsoft-com:vml" Requires="v">
                <p:oleObj name="Equation" r:id="rId8" imgW="7708900" imgH="698500" progId="Equation.DSMT4">
                  <p:embed/>
                </p:oleObj>
              </mc:Choice>
              <mc:Fallback>
                <p:oleObj name="Equation" r:id="rId8" imgW="7708900" imgH="698500" progId="Equation.DSMT4">
                  <p:embed/>
                  <p:pic>
                    <p:nvPicPr>
                      <p:cNvPr id="10" name="Object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23539" y="3514912"/>
                        <a:ext cx="7708900" cy="69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 name="Object 5">
            <a:extLst>
              <a:ext uri="{FF2B5EF4-FFF2-40B4-BE49-F238E27FC236}">
                <a16:creationId xmlns:a16="http://schemas.microsoft.com/office/drawing/2014/main" id="{1097034C-7146-7BAA-AFC0-28CCA6B46C69}"/>
              </a:ext>
            </a:extLst>
          </p:cNvPr>
          <p:cNvGraphicFramePr>
            <a:graphicFrameLocks noChangeAspect="1"/>
          </p:cNvGraphicFramePr>
          <p:nvPr>
            <p:extLst>
              <p:ext uri="{D42A27DB-BD31-4B8C-83A1-F6EECF244321}">
                <p14:modId xmlns:p14="http://schemas.microsoft.com/office/powerpoint/2010/main" val="1631899943"/>
              </p:ext>
            </p:extLst>
          </p:nvPr>
        </p:nvGraphicFramePr>
        <p:xfrm>
          <a:off x="4333539" y="4702585"/>
          <a:ext cx="4419600" cy="939800"/>
        </p:xfrm>
        <a:graphic>
          <a:graphicData uri="http://schemas.openxmlformats.org/presentationml/2006/ole">
            <mc:AlternateContent xmlns:mc="http://schemas.openxmlformats.org/markup-compatibility/2006">
              <mc:Choice xmlns:v="urn:schemas-microsoft-com:vml" Requires="v">
                <p:oleObj name="Equation" r:id="rId10" imgW="4419360" imgH="939600" progId="Equation.DSMT4">
                  <p:embed/>
                </p:oleObj>
              </mc:Choice>
              <mc:Fallback>
                <p:oleObj name="Equation" r:id="rId10" imgW="4419360" imgH="939600" progId="Equation.DSMT4">
                  <p:embed/>
                  <p:pic>
                    <p:nvPicPr>
                      <p:cNvPr id="7" name="Object 5">
                        <a:extLst>
                          <a:ext uri="{FF2B5EF4-FFF2-40B4-BE49-F238E27FC236}">
                            <a16:creationId xmlns:a16="http://schemas.microsoft.com/office/drawing/2014/main" id="{741C47D8-2E94-4FB4-04C2-75FB932DCCD0}"/>
                          </a:ext>
                        </a:extLst>
                      </p:cNvPr>
                      <p:cNvPicPr>
                        <a:picLocks noChangeAspect="1" noChangeArrowheads="1"/>
                      </p:cNvPicPr>
                      <p:nvPr/>
                    </p:nvPicPr>
                    <p:blipFill>
                      <a:blip r:embed="rId11"/>
                      <a:srcRect/>
                      <a:stretch>
                        <a:fillRect/>
                      </a:stretch>
                    </p:blipFill>
                    <p:spPr bwMode="auto">
                      <a:xfrm>
                        <a:off x="4333539" y="4702585"/>
                        <a:ext cx="44196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261537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Theorem: </a:t>
            </a:r>
            <a:r>
              <a:rPr lang="en-US" dirty="0">
                <a:solidFill>
                  <a:schemeClr val="tx2"/>
                </a:solidFill>
              </a:rPr>
              <a:t>The Fundamental Theorem of Calculus, Part II</a:t>
            </a:r>
          </a:p>
        </p:txBody>
      </p:sp>
      <p:sp>
        <p:nvSpPr>
          <p:cNvPr id="3" name="Content Placeholder 2"/>
          <p:cNvSpPr>
            <a:spLocks noGrp="1"/>
          </p:cNvSpPr>
          <p:nvPr>
            <p:ph idx="1"/>
          </p:nvPr>
        </p:nvSpPr>
        <p:spPr>
          <a:xfrm>
            <a:off x="457200" y="1280160"/>
            <a:ext cx="8229600" cy="2377440"/>
          </a:xfrm>
          <a:solidFill>
            <a:srgbClr val="FFFFCC"/>
          </a:solidFill>
          <a:ln w="28575">
            <a:solidFill>
              <a:schemeClr val="tx1"/>
            </a:solidFill>
          </a:ln>
        </p:spPr>
        <p:txBody>
          <a:bodyPr/>
          <a:lstStyle/>
          <a:p>
            <a:r>
              <a:rPr lang="en-US" dirty="0">
                <a:solidFill>
                  <a:schemeClr val="tx1"/>
                </a:solidFill>
              </a:rPr>
              <a:t>If </a:t>
            </a:r>
            <a:r>
              <a:rPr lang="en-US" i="1" dirty="0">
                <a:solidFill>
                  <a:schemeClr val="tx1"/>
                </a:solidFill>
              </a:rPr>
              <a:t>f</a:t>
            </a:r>
            <a:r>
              <a:rPr lang="en-US" dirty="0">
                <a:solidFill>
                  <a:schemeClr val="tx1"/>
                </a:solidFill>
              </a:rPr>
              <a:t> is a continuous function on the interval [</a:t>
            </a:r>
            <a:r>
              <a:rPr lang="en-US" i="1" dirty="0">
                <a:solidFill>
                  <a:schemeClr val="tx1"/>
                </a:solidFill>
              </a:rPr>
              <a:t>a</a:t>
            </a:r>
            <a:r>
              <a:rPr lang="en-US" dirty="0">
                <a:solidFill>
                  <a:schemeClr val="tx1"/>
                </a:solidFill>
              </a:rPr>
              <a:t>, </a:t>
            </a:r>
            <a:r>
              <a:rPr lang="en-US" i="1" dirty="0">
                <a:solidFill>
                  <a:schemeClr val="tx1"/>
                </a:solidFill>
              </a:rPr>
              <a:t>b</a:t>
            </a:r>
            <a:r>
              <a:rPr lang="en-US" dirty="0">
                <a:solidFill>
                  <a:schemeClr val="tx1"/>
                </a:solidFill>
              </a:rPr>
              <a:t>] and if </a:t>
            </a:r>
            <a:r>
              <a:rPr lang="en-US" i="1" dirty="0">
                <a:solidFill>
                  <a:schemeClr val="tx1"/>
                </a:solidFill>
              </a:rPr>
              <a:t>F</a:t>
            </a:r>
            <a:r>
              <a:rPr lang="en-US" dirty="0">
                <a:solidFill>
                  <a:schemeClr val="tx1"/>
                </a:solidFill>
              </a:rPr>
              <a:t> is any antiderivative of </a:t>
            </a:r>
            <a:r>
              <a:rPr lang="en-US" i="1" dirty="0">
                <a:solidFill>
                  <a:schemeClr val="tx1"/>
                </a:solidFill>
              </a:rPr>
              <a:t>f</a:t>
            </a:r>
            <a:r>
              <a:rPr lang="en-US" dirty="0">
                <a:solidFill>
                  <a:schemeClr val="tx1"/>
                </a:solidFill>
              </a:rPr>
              <a:t> on [</a:t>
            </a:r>
            <a:r>
              <a:rPr lang="en-US" i="1" dirty="0">
                <a:solidFill>
                  <a:schemeClr val="tx1"/>
                </a:solidFill>
              </a:rPr>
              <a:t>a</a:t>
            </a:r>
            <a:r>
              <a:rPr lang="en-US" dirty="0">
                <a:solidFill>
                  <a:schemeClr val="tx1"/>
                </a:solidFill>
              </a:rPr>
              <a:t>, </a:t>
            </a:r>
            <a:r>
              <a:rPr lang="en-US" i="1" dirty="0">
                <a:solidFill>
                  <a:schemeClr val="tx1"/>
                </a:solidFill>
              </a:rPr>
              <a:t>b</a:t>
            </a:r>
            <a:r>
              <a:rPr lang="en-US" dirty="0">
                <a:solidFill>
                  <a:schemeClr val="tx1"/>
                </a:solidFill>
              </a:rPr>
              <a:t>], then</a:t>
            </a:r>
          </a:p>
        </p:txBody>
      </p:sp>
      <p:graphicFrame>
        <p:nvGraphicFramePr>
          <p:cNvPr id="34818" name="Object 2"/>
          <p:cNvGraphicFramePr>
            <a:graphicFrameLocks noChangeAspect="1"/>
          </p:cNvGraphicFramePr>
          <p:nvPr>
            <p:extLst>
              <p:ext uri="{D42A27DB-BD31-4B8C-83A1-F6EECF244321}">
                <p14:modId xmlns:p14="http://schemas.microsoft.com/office/powerpoint/2010/main" val="3142776346"/>
              </p:ext>
            </p:extLst>
          </p:nvPr>
        </p:nvGraphicFramePr>
        <p:xfrm>
          <a:off x="485887" y="2125980"/>
          <a:ext cx="3467100" cy="685800"/>
        </p:xfrm>
        <a:graphic>
          <a:graphicData uri="http://schemas.openxmlformats.org/presentationml/2006/ole">
            <mc:AlternateContent xmlns:mc="http://schemas.openxmlformats.org/markup-compatibility/2006">
              <mc:Choice xmlns:v="urn:schemas-microsoft-com:vml" Requires="v">
                <p:oleObj name="Equation" r:id="rId2" imgW="3466800" imgH="685800" progId="Equation.DSMT4">
                  <p:embed/>
                </p:oleObj>
              </mc:Choice>
              <mc:Fallback>
                <p:oleObj name="Equation" r:id="rId2" imgW="3466800" imgH="685800" progId="Equation.DSMT4">
                  <p:embed/>
                  <p:pic>
                    <p:nvPicPr>
                      <p:cNvPr id="0" name="Picture 2"/>
                      <p:cNvPicPr>
                        <a:picLocks noChangeAspect="1" noChangeArrowheads="1"/>
                      </p:cNvPicPr>
                      <p:nvPr/>
                    </p:nvPicPr>
                    <p:blipFill>
                      <a:blip r:embed="rId3"/>
                      <a:srcRect/>
                      <a:stretch>
                        <a:fillRect/>
                      </a:stretch>
                    </p:blipFill>
                    <p:spPr bwMode="auto">
                      <a:xfrm>
                        <a:off x="485887" y="2125980"/>
                        <a:ext cx="34671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Proof</a:t>
            </a:r>
          </a:p>
        </p:txBody>
      </p:sp>
      <p:sp>
        <p:nvSpPr>
          <p:cNvPr id="3" name="Content Placeholder 2"/>
          <p:cNvSpPr>
            <a:spLocks noGrp="1"/>
          </p:cNvSpPr>
          <p:nvPr>
            <p:ph idx="1"/>
          </p:nvPr>
        </p:nvSpPr>
        <p:spPr>
          <a:xfrm>
            <a:off x="474701" y="1198140"/>
            <a:ext cx="8229600" cy="4130040"/>
          </a:xfrm>
          <a:solidFill>
            <a:srgbClr val="FFFFCC"/>
          </a:solidFill>
          <a:ln w="28575">
            <a:solidFill>
              <a:schemeClr val="tx1"/>
            </a:solidFill>
          </a:ln>
        </p:spPr>
        <p:txBody>
          <a:bodyPr>
            <a:noAutofit/>
          </a:bodyPr>
          <a:lstStyle/>
          <a:p>
            <a:r>
              <a:rPr lang="en-US" dirty="0">
                <a:solidFill>
                  <a:schemeClr val="tx1"/>
                </a:solidFill>
              </a:rPr>
              <a:t>First, we know the definite integral 		</a:t>
            </a:r>
          </a:p>
          <a:p>
            <a:r>
              <a:rPr lang="en-US" dirty="0">
                <a:solidFill>
                  <a:schemeClr val="tx1"/>
                </a:solidFill>
              </a:rPr>
              <a:t>exists, since </a:t>
            </a:r>
            <a:r>
              <a:rPr lang="en-US" i="1" dirty="0">
                <a:solidFill>
                  <a:schemeClr val="tx1"/>
                </a:solidFill>
              </a:rPr>
              <a:t>f</a:t>
            </a:r>
            <a:r>
              <a:rPr lang="en-US" dirty="0">
                <a:solidFill>
                  <a:schemeClr val="tx1"/>
                </a:solidFill>
              </a:rPr>
              <a:t> is continuous on the interval. Further, by Part I of the FTC, we know that the function		</a:t>
            </a:r>
          </a:p>
          <a:p>
            <a:r>
              <a:rPr lang="en-US" dirty="0">
                <a:solidFill>
                  <a:schemeClr val="tx1"/>
                </a:solidFill>
              </a:rPr>
              <a:t>		       exists and is an antiderivative of </a:t>
            </a:r>
            <a:r>
              <a:rPr lang="en-US" i="1" dirty="0">
                <a:solidFill>
                  <a:schemeClr val="tx1"/>
                </a:solidFill>
              </a:rPr>
              <a:t>f</a:t>
            </a:r>
            <a:r>
              <a:rPr lang="en-US" dirty="0">
                <a:solidFill>
                  <a:schemeClr val="tx1"/>
                </a:solidFill>
              </a:rPr>
              <a:t> on </a:t>
            </a:r>
          </a:p>
          <a:p>
            <a:r>
              <a:rPr lang="en-US" dirty="0">
                <a:solidFill>
                  <a:schemeClr val="tx1"/>
                </a:solidFill>
              </a:rPr>
              <a:t>[</a:t>
            </a:r>
            <a:r>
              <a:rPr lang="en-US" i="1" dirty="0">
                <a:solidFill>
                  <a:schemeClr val="tx1"/>
                </a:solidFill>
              </a:rPr>
              <a:t>a</a:t>
            </a:r>
            <a:r>
              <a:rPr lang="en-US" dirty="0">
                <a:solidFill>
                  <a:schemeClr val="tx1"/>
                </a:solidFill>
              </a:rPr>
              <a:t>, </a:t>
            </a:r>
            <a:r>
              <a:rPr lang="en-US" i="1" dirty="0">
                <a:solidFill>
                  <a:schemeClr val="tx1"/>
                </a:solidFill>
              </a:rPr>
              <a:t>b</a:t>
            </a:r>
            <a:r>
              <a:rPr lang="en-US" dirty="0">
                <a:solidFill>
                  <a:schemeClr val="tx1"/>
                </a:solidFill>
              </a:rPr>
              <a:t>]. This means 			for all 		     and we </a:t>
            </a:r>
          </a:p>
          <a:p>
            <a:r>
              <a:rPr lang="en-US" dirty="0">
                <a:solidFill>
                  <a:schemeClr val="tx1"/>
                </a:solidFill>
              </a:rPr>
              <a:t>know 			 for all 	       (since </a:t>
            </a:r>
            <a:r>
              <a:rPr lang="en-US" i="1" dirty="0">
                <a:solidFill>
                  <a:schemeClr val="tx1"/>
                </a:solidFill>
              </a:rPr>
              <a:t>F</a:t>
            </a:r>
            <a:r>
              <a:rPr lang="en-US" dirty="0">
                <a:solidFill>
                  <a:schemeClr val="tx1"/>
                </a:solidFill>
              </a:rPr>
              <a:t> is an </a:t>
            </a:r>
          </a:p>
          <a:p>
            <a:r>
              <a:rPr lang="en-US" dirty="0">
                <a:solidFill>
                  <a:schemeClr val="tx1"/>
                </a:solidFill>
              </a:rPr>
              <a:t>antiderivative of </a:t>
            </a:r>
            <a:r>
              <a:rPr lang="en-US" i="1" dirty="0">
                <a:solidFill>
                  <a:schemeClr val="tx1"/>
                </a:solidFill>
              </a:rPr>
              <a:t>f</a:t>
            </a:r>
            <a:r>
              <a:rPr lang="en-US" dirty="0">
                <a:solidFill>
                  <a:schemeClr val="tx1"/>
                </a:solidFill>
              </a:rPr>
              <a:t> ), so 		         for all		</a:t>
            </a:r>
            <a:endParaRPr lang="en-US" b="1" dirty="0">
              <a:solidFill>
                <a:schemeClr val="tx1"/>
              </a:solidFill>
            </a:endParaRPr>
          </a:p>
        </p:txBody>
      </p:sp>
      <p:graphicFrame>
        <p:nvGraphicFramePr>
          <p:cNvPr id="35843" name="Object 3"/>
          <p:cNvGraphicFramePr>
            <a:graphicFrameLocks noChangeAspect="1"/>
          </p:cNvGraphicFramePr>
          <p:nvPr>
            <p:extLst>
              <p:ext uri="{D42A27DB-BD31-4B8C-83A1-F6EECF244321}">
                <p14:modId xmlns:p14="http://schemas.microsoft.com/office/powerpoint/2010/main" val="112962419"/>
              </p:ext>
            </p:extLst>
          </p:nvPr>
        </p:nvGraphicFramePr>
        <p:xfrm>
          <a:off x="5644627" y="1201835"/>
          <a:ext cx="1409700" cy="698500"/>
        </p:xfrm>
        <a:graphic>
          <a:graphicData uri="http://schemas.openxmlformats.org/presentationml/2006/ole">
            <mc:AlternateContent xmlns:mc="http://schemas.openxmlformats.org/markup-compatibility/2006">
              <mc:Choice xmlns:v="urn:schemas-microsoft-com:vml" Requires="v">
                <p:oleObj name="Equation" r:id="rId2" imgW="1409400" imgH="698400" progId="Equation.DSMT4">
                  <p:embed/>
                </p:oleObj>
              </mc:Choice>
              <mc:Fallback>
                <p:oleObj name="Equation" r:id="rId2" imgW="1409400" imgH="698400" progId="Equation.DSMT4">
                  <p:embed/>
                  <p:pic>
                    <p:nvPicPr>
                      <p:cNvPr id="0" name="Object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44627" y="1201835"/>
                        <a:ext cx="1409700" cy="69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5844" name="Object 4"/>
          <p:cNvGraphicFramePr>
            <a:graphicFrameLocks noChangeAspect="1"/>
          </p:cNvGraphicFramePr>
          <p:nvPr>
            <p:extLst>
              <p:ext uri="{D42A27DB-BD31-4B8C-83A1-F6EECF244321}">
                <p14:modId xmlns:p14="http://schemas.microsoft.com/office/powerpoint/2010/main" val="1744906361"/>
              </p:ext>
            </p:extLst>
          </p:nvPr>
        </p:nvGraphicFramePr>
        <p:xfrm>
          <a:off x="523705" y="2590800"/>
          <a:ext cx="2349500" cy="698500"/>
        </p:xfrm>
        <a:graphic>
          <a:graphicData uri="http://schemas.openxmlformats.org/presentationml/2006/ole">
            <mc:AlternateContent xmlns:mc="http://schemas.openxmlformats.org/markup-compatibility/2006">
              <mc:Choice xmlns:v="urn:schemas-microsoft-com:vml" Requires="v">
                <p:oleObj name="Equation" r:id="rId4" imgW="2349360" imgH="698400" progId="Equation.DSMT4">
                  <p:embed/>
                </p:oleObj>
              </mc:Choice>
              <mc:Fallback>
                <p:oleObj name="Equation" r:id="rId4" imgW="2349360" imgH="698400" progId="Equation.DSMT4">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3705" y="2590800"/>
                        <a:ext cx="2349500" cy="69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5845" name="Object 5"/>
          <p:cNvGraphicFramePr>
            <a:graphicFrameLocks noChangeAspect="1"/>
          </p:cNvGraphicFramePr>
          <p:nvPr>
            <p:extLst>
              <p:ext uri="{D42A27DB-BD31-4B8C-83A1-F6EECF244321}">
                <p14:modId xmlns:p14="http://schemas.microsoft.com/office/powerpoint/2010/main" val="963397066"/>
              </p:ext>
            </p:extLst>
          </p:nvPr>
        </p:nvGraphicFramePr>
        <p:xfrm>
          <a:off x="3172361" y="3263900"/>
          <a:ext cx="1816100" cy="469900"/>
        </p:xfrm>
        <a:graphic>
          <a:graphicData uri="http://schemas.openxmlformats.org/presentationml/2006/ole">
            <mc:AlternateContent xmlns:mc="http://schemas.openxmlformats.org/markup-compatibility/2006">
              <mc:Choice xmlns:v="urn:schemas-microsoft-com:vml" Requires="v">
                <p:oleObj name="Equation" r:id="rId6" imgW="1815840" imgH="469800" progId="Equation.DSMT4">
                  <p:embed/>
                </p:oleObj>
              </mc:Choice>
              <mc:Fallback>
                <p:oleObj name="Equation" r:id="rId6" imgW="1815840" imgH="469800" progId="Equation.DSMT4">
                  <p:embed/>
                  <p:pic>
                    <p:nvPicPr>
                      <p:cNvPr id="0"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72361" y="3263900"/>
                        <a:ext cx="18161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5846" name="Object 6"/>
          <p:cNvGraphicFramePr>
            <a:graphicFrameLocks noChangeAspect="1"/>
          </p:cNvGraphicFramePr>
          <p:nvPr>
            <p:extLst>
              <p:ext uri="{D42A27DB-BD31-4B8C-83A1-F6EECF244321}">
                <p14:modId xmlns:p14="http://schemas.microsoft.com/office/powerpoint/2010/main" val="1091322313"/>
              </p:ext>
            </p:extLst>
          </p:nvPr>
        </p:nvGraphicFramePr>
        <p:xfrm>
          <a:off x="6008694" y="3200400"/>
          <a:ext cx="1231900" cy="469900"/>
        </p:xfrm>
        <a:graphic>
          <a:graphicData uri="http://schemas.openxmlformats.org/presentationml/2006/ole">
            <mc:AlternateContent xmlns:mc="http://schemas.openxmlformats.org/markup-compatibility/2006">
              <mc:Choice xmlns:v="urn:schemas-microsoft-com:vml" Requires="v">
                <p:oleObj name="Equation" r:id="rId8" imgW="1231560" imgH="469800" progId="Equation.DSMT4">
                  <p:embed/>
                </p:oleObj>
              </mc:Choice>
              <mc:Fallback>
                <p:oleObj name="Equation" r:id="rId8" imgW="1231560" imgH="469800" progId="Equation.DSMT4">
                  <p:embed/>
                  <p:pic>
                    <p:nvPicPr>
                      <p:cNvPr id="0" name="Object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008694" y="3200400"/>
                        <a:ext cx="12319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5847" name="Object 7"/>
          <p:cNvGraphicFramePr>
            <a:graphicFrameLocks noChangeAspect="1"/>
          </p:cNvGraphicFramePr>
          <p:nvPr>
            <p:extLst>
              <p:ext uri="{D42A27DB-BD31-4B8C-83A1-F6EECF244321}">
                <p14:modId xmlns:p14="http://schemas.microsoft.com/office/powerpoint/2010/main" val="4087242346"/>
              </p:ext>
            </p:extLst>
          </p:nvPr>
        </p:nvGraphicFramePr>
        <p:xfrm>
          <a:off x="1447983" y="3733800"/>
          <a:ext cx="1765300" cy="469900"/>
        </p:xfrm>
        <a:graphic>
          <a:graphicData uri="http://schemas.openxmlformats.org/presentationml/2006/ole">
            <mc:AlternateContent xmlns:mc="http://schemas.openxmlformats.org/markup-compatibility/2006">
              <mc:Choice xmlns:v="urn:schemas-microsoft-com:vml" Requires="v">
                <p:oleObj name="Equation" r:id="rId10" imgW="1765080" imgH="469800" progId="Equation.DSMT4">
                  <p:embed/>
                </p:oleObj>
              </mc:Choice>
              <mc:Fallback>
                <p:oleObj name="Equation" r:id="rId10" imgW="1765080" imgH="469800" progId="Equation.DSMT4">
                  <p:embed/>
                  <p:pic>
                    <p:nvPicPr>
                      <p:cNvPr id="0" name="Object 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447983" y="3733800"/>
                        <a:ext cx="17653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5849" name="Object 9"/>
          <p:cNvGraphicFramePr>
            <a:graphicFrameLocks noChangeAspect="1"/>
          </p:cNvGraphicFramePr>
          <p:nvPr>
            <p:extLst>
              <p:ext uri="{D42A27DB-BD31-4B8C-83A1-F6EECF244321}">
                <p14:modId xmlns:p14="http://schemas.microsoft.com/office/powerpoint/2010/main" val="3882498120"/>
              </p:ext>
            </p:extLst>
          </p:nvPr>
        </p:nvGraphicFramePr>
        <p:xfrm>
          <a:off x="4372511" y="3733800"/>
          <a:ext cx="1231900" cy="469900"/>
        </p:xfrm>
        <a:graphic>
          <a:graphicData uri="http://schemas.openxmlformats.org/presentationml/2006/ole">
            <mc:AlternateContent xmlns:mc="http://schemas.openxmlformats.org/markup-compatibility/2006">
              <mc:Choice xmlns:v="urn:schemas-microsoft-com:vml" Requires="v">
                <p:oleObj name="Equation" r:id="rId12" imgW="1231560" imgH="469800" progId="Equation.DSMT4">
                  <p:embed/>
                </p:oleObj>
              </mc:Choice>
              <mc:Fallback>
                <p:oleObj name="Equation" r:id="rId12" imgW="1231560" imgH="469800" progId="Equation.DSMT4">
                  <p:embed/>
                  <p:pic>
                    <p:nvPicPr>
                      <p:cNvPr id="0" name="Object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372511" y="3733800"/>
                        <a:ext cx="12319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5850" name="Object 10"/>
          <p:cNvGraphicFramePr>
            <a:graphicFrameLocks noChangeAspect="1"/>
          </p:cNvGraphicFramePr>
          <p:nvPr>
            <p:extLst>
              <p:ext uri="{D42A27DB-BD31-4B8C-83A1-F6EECF244321}">
                <p14:modId xmlns:p14="http://schemas.microsoft.com/office/powerpoint/2010/main" val="1201656438"/>
              </p:ext>
            </p:extLst>
          </p:nvPr>
        </p:nvGraphicFramePr>
        <p:xfrm>
          <a:off x="3886200" y="4267200"/>
          <a:ext cx="1892300" cy="469900"/>
        </p:xfrm>
        <a:graphic>
          <a:graphicData uri="http://schemas.openxmlformats.org/presentationml/2006/ole">
            <mc:AlternateContent xmlns:mc="http://schemas.openxmlformats.org/markup-compatibility/2006">
              <mc:Choice xmlns:v="urn:schemas-microsoft-com:vml" Requires="v">
                <p:oleObj name="Equation" r:id="rId13" imgW="1892160" imgH="469800" progId="Equation.DSMT4">
                  <p:embed/>
                </p:oleObj>
              </mc:Choice>
              <mc:Fallback>
                <p:oleObj name="Equation" r:id="rId13" imgW="1892160" imgH="469800" progId="Equation.DSMT4">
                  <p:embed/>
                  <p:pic>
                    <p:nvPicPr>
                      <p:cNvPr id="0" name="Object 10"/>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886200" y="4267200"/>
                        <a:ext cx="18923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5852" name="Object 12"/>
          <p:cNvGraphicFramePr>
            <a:graphicFrameLocks noChangeAspect="1"/>
          </p:cNvGraphicFramePr>
          <p:nvPr>
            <p:extLst>
              <p:ext uri="{D42A27DB-BD31-4B8C-83A1-F6EECF244321}">
                <p14:modId xmlns:p14="http://schemas.microsoft.com/office/powerpoint/2010/main" val="1832620423"/>
              </p:ext>
            </p:extLst>
          </p:nvPr>
        </p:nvGraphicFramePr>
        <p:xfrm>
          <a:off x="6763639" y="4254500"/>
          <a:ext cx="1333500" cy="469900"/>
        </p:xfrm>
        <a:graphic>
          <a:graphicData uri="http://schemas.openxmlformats.org/presentationml/2006/ole">
            <mc:AlternateContent xmlns:mc="http://schemas.openxmlformats.org/markup-compatibility/2006">
              <mc:Choice xmlns:v="urn:schemas-microsoft-com:vml" Requires="v">
                <p:oleObj name="Equation" r:id="rId15" imgW="1333440" imgH="469800" progId="Equation.DSMT4">
                  <p:embed/>
                </p:oleObj>
              </mc:Choice>
              <mc:Fallback>
                <p:oleObj name="Equation" r:id="rId15" imgW="1333440" imgH="469800" progId="Equation.DSMT4">
                  <p:embed/>
                  <p:pic>
                    <p:nvPicPr>
                      <p:cNvPr id="0" name="Object 12"/>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763639" y="4254500"/>
                        <a:ext cx="13335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Proof (cont.)</a:t>
            </a:r>
          </a:p>
        </p:txBody>
      </p:sp>
      <p:sp>
        <p:nvSpPr>
          <p:cNvPr id="3" name="Content Placeholder 2"/>
          <p:cNvSpPr>
            <a:spLocks noGrp="1"/>
          </p:cNvSpPr>
          <p:nvPr>
            <p:ph idx="1"/>
          </p:nvPr>
        </p:nvSpPr>
        <p:spPr>
          <a:xfrm>
            <a:off x="457200" y="1280160"/>
            <a:ext cx="8229600" cy="4511040"/>
          </a:xfrm>
          <a:solidFill>
            <a:srgbClr val="FFFFCC"/>
          </a:solidFill>
          <a:ln w="28575">
            <a:solidFill>
              <a:schemeClr val="tx1"/>
            </a:solidFill>
          </a:ln>
        </p:spPr>
        <p:txBody>
          <a:bodyPr>
            <a:noAutofit/>
          </a:bodyPr>
          <a:lstStyle/>
          <a:p>
            <a:r>
              <a:rPr lang="en-US" dirty="0">
                <a:solidFill>
                  <a:schemeClr val="tx1"/>
                </a:solidFill>
              </a:rPr>
              <a:t>Hence, by Corollary 2 of the Mean Value Theorem for derivatives (Section 4.2) it must be the case that 	   </a:t>
            </a:r>
            <a:r>
              <a:rPr lang="en-US" i="1" dirty="0">
                <a:solidFill>
                  <a:schemeClr val="tx1"/>
                </a:solidFill>
              </a:rPr>
              <a:t>F</a:t>
            </a:r>
            <a:r>
              <a:rPr lang="en-US" dirty="0">
                <a:solidFill>
                  <a:schemeClr val="tx1"/>
                </a:solidFill>
              </a:rPr>
              <a:t>(</a:t>
            </a:r>
            <a:r>
              <a:rPr lang="en-US" i="1" dirty="0">
                <a:solidFill>
                  <a:schemeClr val="tx1"/>
                </a:solidFill>
              </a:rPr>
              <a:t>x</a:t>
            </a:r>
            <a:r>
              <a:rPr lang="en-US" dirty="0">
                <a:solidFill>
                  <a:schemeClr val="tx1"/>
                </a:solidFill>
              </a:rPr>
              <a:t>) </a:t>
            </a:r>
            <a:r>
              <a:rPr lang="en-US" dirty="0">
                <a:solidFill>
                  <a:schemeClr val="tx1"/>
                </a:solidFill>
                <a:latin typeface="Symbol" pitchFamily="18" charset="2"/>
              </a:rPr>
              <a:t>=</a:t>
            </a:r>
            <a:r>
              <a:rPr lang="en-US" dirty="0">
                <a:solidFill>
                  <a:schemeClr val="tx1"/>
                </a:solidFill>
              </a:rPr>
              <a:t> </a:t>
            </a:r>
            <a:r>
              <a:rPr lang="en-US" i="1" dirty="0">
                <a:solidFill>
                  <a:schemeClr val="tx1"/>
                </a:solidFill>
              </a:rPr>
              <a:t>G</a:t>
            </a:r>
            <a:r>
              <a:rPr lang="en-US" dirty="0">
                <a:solidFill>
                  <a:schemeClr val="tx1"/>
                </a:solidFill>
              </a:rPr>
              <a:t>(</a:t>
            </a:r>
            <a:r>
              <a:rPr lang="en-US" i="1" dirty="0">
                <a:solidFill>
                  <a:schemeClr val="tx1"/>
                </a:solidFill>
              </a:rPr>
              <a:t>x</a:t>
            </a:r>
            <a:r>
              <a:rPr lang="en-US" dirty="0">
                <a:solidFill>
                  <a:schemeClr val="tx1"/>
                </a:solidFill>
              </a:rPr>
              <a:t>) </a:t>
            </a:r>
            <a:r>
              <a:rPr lang="en-US" dirty="0">
                <a:solidFill>
                  <a:schemeClr val="tx1"/>
                </a:solidFill>
                <a:latin typeface="Symbol" pitchFamily="18" charset="2"/>
              </a:rPr>
              <a:t>+</a:t>
            </a:r>
            <a:r>
              <a:rPr lang="en-US" dirty="0">
                <a:solidFill>
                  <a:schemeClr val="tx1"/>
                </a:solidFill>
              </a:rPr>
              <a:t> </a:t>
            </a:r>
            <a:r>
              <a:rPr lang="en-US" i="1" dirty="0">
                <a:solidFill>
                  <a:schemeClr val="tx1"/>
                </a:solidFill>
              </a:rPr>
              <a:t>C</a:t>
            </a:r>
            <a:r>
              <a:rPr lang="en-US" dirty="0">
                <a:solidFill>
                  <a:schemeClr val="tx1"/>
                </a:solidFill>
              </a:rPr>
              <a:t> for all 	        and for some constant </a:t>
            </a:r>
            <a:r>
              <a:rPr lang="en-US" i="1" dirty="0">
                <a:solidFill>
                  <a:schemeClr val="tx1"/>
                </a:solidFill>
              </a:rPr>
              <a:t>C</a:t>
            </a:r>
            <a:r>
              <a:rPr lang="en-US" dirty="0">
                <a:solidFill>
                  <a:schemeClr val="tx1"/>
                </a:solidFill>
              </a:rPr>
              <a:t>—we have already seen this consequence in Example 4. Since differentiability implies continuity, </a:t>
            </a:r>
          </a:p>
          <a:p>
            <a:endParaRPr lang="en-US" b="1" dirty="0">
              <a:solidFill>
                <a:schemeClr val="tx1"/>
              </a:solidFill>
            </a:endParaRPr>
          </a:p>
          <a:p>
            <a:r>
              <a:rPr lang="en-US" dirty="0">
                <a:solidFill>
                  <a:schemeClr val="tx1"/>
                </a:solidFill>
              </a:rPr>
              <a:t>and</a:t>
            </a:r>
          </a:p>
        </p:txBody>
      </p:sp>
      <p:graphicFrame>
        <p:nvGraphicFramePr>
          <p:cNvPr id="35853" name="Object 13"/>
          <p:cNvGraphicFramePr>
            <a:graphicFrameLocks noChangeAspect="1"/>
          </p:cNvGraphicFramePr>
          <p:nvPr>
            <p:extLst>
              <p:ext uri="{D42A27DB-BD31-4B8C-83A1-F6EECF244321}">
                <p14:modId xmlns:p14="http://schemas.microsoft.com/office/powerpoint/2010/main" val="2538542569"/>
              </p:ext>
            </p:extLst>
          </p:nvPr>
        </p:nvGraphicFramePr>
        <p:xfrm>
          <a:off x="3581400" y="2210647"/>
          <a:ext cx="1244600" cy="469900"/>
        </p:xfrm>
        <a:graphic>
          <a:graphicData uri="http://schemas.openxmlformats.org/presentationml/2006/ole">
            <mc:AlternateContent xmlns:mc="http://schemas.openxmlformats.org/markup-compatibility/2006">
              <mc:Choice xmlns:v="urn:schemas-microsoft-com:vml" Requires="v">
                <p:oleObj name="Equation" r:id="rId2" imgW="1244520" imgH="469800" progId="Equation.DSMT4">
                  <p:embed/>
                </p:oleObj>
              </mc:Choice>
              <mc:Fallback>
                <p:oleObj name="Equation" r:id="rId2" imgW="1244520" imgH="469800" progId="Equation.DSMT4">
                  <p:embed/>
                  <p:pic>
                    <p:nvPicPr>
                      <p:cNvPr id="0"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2210647"/>
                        <a:ext cx="12446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5855" name="Object 15"/>
          <p:cNvGraphicFramePr>
            <a:graphicFrameLocks noChangeAspect="1"/>
          </p:cNvGraphicFramePr>
          <p:nvPr>
            <p:extLst>
              <p:ext uri="{D42A27DB-BD31-4B8C-83A1-F6EECF244321}">
                <p14:modId xmlns:p14="http://schemas.microsoft.com/office/powerpoint/2010/main" val="1274835510"/>
              </p:ext>
            </p:extLst>
          </p:nvPr>
        </p:nvGraphicFramePr>
        <p:xfrm>
          <a:off x="1619250" y="3573332"/>
          <a:ext cx="5905500" cy="609600"/>
        </p:xfrm>
        <a:graphic>
          <a:graphicData uri="http://schemas.openxmlformats.org/presentationml/2006/ole">
            <mc:AlternateContent xmlns:mc="http://schemas.openxmlformats.org/markup-compatibility/2006">
              <mc:Choice xmlns:v="urn:schemas-microsoft-com:vml" Requires="v">
                <p:oleObj name="Equation" r:id="rId4" imgW="5905440" imgH="609480" progId="Equation.DSMT4">
                  <p:embed/>
                </p:oleObj>
              </mc:Choice>
              <mc:Fallback>
                <p:oleObj name="Equation" r:id="rId4" imgW="5905440" imgH="609480" progId="Equation.DSMT4">
                  <p:embed/>
                  <p:pic>
                    <p:nvPicPr>
                      <p:cNvPr id="0" name="Picture 1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19250" y="3573332"/>
                        <a:ext cx="59055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5856" name="Object 16"/>
          <p:cNvGraphicFramePr>
            <a:graphicFrameLocks noChangeAspect="1"/>
          </p:cNvGraphicFramePr>
          <p:nvPr>
            <p:extLst>
              <p:ext uri="{D42A27DB-BD31-4B8C-83A1-F6EECF244321}">
                <p14:modId xmlns:p14="http://schemas.microsoft.com/office/powerpoint/2010/main" val="2741955184"/>
              </p:ext>
            </p:extLst>
          </p:nvPr>
        </p:nvGraphicFramePr>
        <p:xfrm>
          <a:off x="1619250" y="4572000"/>
          <a:ext cx="5981700" cy="609600"/>
        </p:xfrm>
        <a:graphic>
          <a:graphicData uri="http://schemas.openxmlformats.org/presentationml/2006/ole">
            <mc:AlternateContent xmlns:mc="http://schemas.openxmlformats.org/markup-compatibility/2006">
              <mc:Choice xmlns:v="urn:schemas-microsoft-com:vml" Requires="v">
                <p:oleObj name="Equation" r:id="rId6" imgW="5981400" imgH="609480" progId="Equation.DSMT4">
                  <p:embed/>
                </p:oleObj>
              </mc:Choice>
              <mc:Fallback>
                <p:oleObj name="Equation" r:id="rId6" imgW="5981400" imgH="609480" progId="Equation.DSMT4">
                  <p:embed/>
                  <p:pic>
                    <p:nvPicPr>
                      <p:cNvPr id="0" name="Picture 1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19250" y="4572000"/>
                        <a:ext cx="59817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Proof (cont.)</a:t>
            </a:r>
          </a:p>
        </p:txBody>
      </p:sp>
      <p:sp>
        <p:nvSpPr>
          <p:cNvPr id="3" name="Content Placeholder 2"/>
          <p:cNvSpPr>
            <a:spLocks noGrp="1"/>
          </p:cNvSpPr>
          <p:nvPr>
            <p:ph idx="1"/>
          </p:nvPr>
        </p:nvSpPr>
        <p:spPr>
          <a:solidFill>
            <a:srgbClr val="FFFFCC"/>
          </a:solidFill>
          <a:ln w="28575">
            <a:solidFill>
              <a:schemeClr val="tx1"/>
            </a:solidFill>
          </a:ln>
        </p:spPr>
        <p:txBody>
          <a:bodyPr/>
          <a:lstStyle/>
          <a:p>
            <a:r>
              <a:rPr lang="en-US" dirty="0">
                <a:solidFill>
                  <a:schemeClr val="tx1"/>
                </a:solidFill>
              </a:rPr>
              <a:t>So we have</a:t>
            </a:r>
            <a:endParaRPr lang="en-US" b="1" dirty="0">
              <a:solidFill>
                <a:schemeClr val="tx1"/>
              </a:solidFill>
            </a:endParaRPr>
          </a:p>
          <a:p>
            <a:endParaRPr lang="en-US" dirty="0">
              <a:solidFill>
                <a:schemeClr val="tx1"/>
              </a:solidFill>
            </a:endParaRPr>
          </a:p>
        </p:txBody>
      </p:sp>
      <p:graphicFrame>
        <p:nvGraphicFramePr>
          <p:cNvPr id="37892" name="Object 4"/>
          <p:cNvGraphicFramePr>
            <a:graphicFrameLocks noChangeAspect="1"/>
          </p:cNvGraphicFramePr>
          <p:nvPr>
            <p:extLst>
              <p:ext uri="{D42A27DB-BD31-4B8C-83A1-F6EECF244321}">
                <p14:modId xmlns:p14="http://schemas.microsoft.com/office/powerpoint/2010/main" val="1249546430"/>
              </p:ext>
            </p:extLst>
          </p:nvPr>
        </p:nvGraphicFramePr>
        <p:xfrm>
          <a:off x="2096416" y="1853734"/>
          <a:ext cx="5080000" cy="558800"/>
        </p:xfrm>
        <a:graphic>
          <a:graphicData uri="http://schemas.openxmlformats.org/presentationml/2006/ole">
            <mc:AlternateContent xmlns:mc="http://schemas.openxmlformats.org/markup-compatibility/2006">
              <mc:Choice xmlns:v="urn:schemas-microsoft-com:vml" Requires="v">
                <p:oleObj name="Equation" r:id="rId2" imgW="5079960" imgH="558720" progId="Equation.DSMT4">
                  <p:embed/>
                </p:oleObj>
              </mc:Choice>
              <mc:Fallback>
                <p:oleObj name="Equation" r:id="rId2" imgW="5079960" imgH="558720" progId="Equation.DSMT4">
                  <p:embed/>
                  <p:pic>
                    <p:nvPicPr>
                      <p:cNvPr id="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96416" y="1853734"/>
                        <a:ext cx="5080000" cy="55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7893" name="Object 5"/>
          <p:cNvGraphicFramePr>
            <a:graphicFrameLocks noChangeAspect="1"/>
          </p:cNvGraphicFramePr>
          <p:nvPr>
            <p:extLst>
              <p:ext uri="{D42A27DB-BD31-4B8C-83A1-F6EECF244321}">
                <p14:modId xmlns:p14="http://schemas.microsoft.com/office/powerpoint/2010/main" val="1469649846"/>
              </p:ext>
            </p:extLst>
          </p:nvPr>
        </p:nvGraphicFramePr>
        <p:xfrm>
          <a:off x="3733128" y="2490321"/>
          <a:ext cx="2032000" cy="482600"/>
        </p:xfrm>
        <a:graphic>
          <a:graphicData uri="http://schemas.openxmlformats.org/presentationml/2006/ole">
            <mc:AlternateContent xmlns:mc="http://schemas.openxmlformats.org/markup-compatibility/2006">
              <mc:Choice xmlns:v="urn:schemas-microsoft-com:vml" Requires="v">
                <p:oleObj name="Equation" r:id="rId4" imgW="2031840" imgH="482400" progId="Equation.DSMT4">
                  <p:embed/>
                </p:oleObj>
              </mc:Choice>
              <mc:Fallback>
                <p:oleObj name="Equation" r:id="rId4" imgW="2031840" imgH="482400" progId="Equation.DSMT4">
                  <p:embed/>
                  <p:pic>
                    <p:nvPicPr>
                      <p:cNvPr id="0"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33128" y="2490321"/>
                        <a:ext cx="20320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7894" name="Object 6"/>
          <p:cNvGraphicFramePr>
            <a:graphicFrameLocks noChangeAspect="1"/>
          </p:cNvGraphicFramePr>
          <p:nvPr>
            <p:extLst>
              <p:ext uri="{D42A27DB-BD31-4B8C-83A1-F6EECF244321}">
                <p14:modId xmlns:p14="http://schemas.microsoft.com/office/powerpoint/2010/main" val="2951714557"/>
              </p:ext>
            </p:extLst>
          </p:nvPr>
        </p:nvGraphicFramePr>
        <p:xfrm>
          <a:off x="3733128" y="3112621"/>
          <a:ext cx="3251200" cy="685800"/>
        </p:xfrm>
        <a:graphic>
          <a:graphicData uri="http://schemas.openxmlformats.org/presentationml/2006/ole">
            <mc:AlternateContent xmlns:mc="http://schemas.openxmlformats.org/markup-compatibility/2006">
              <mc:Choice xmlns:v="urn:schemas-microsoft-com:vml" Requires="v">
                <p:oleObj name="Equation" r:id="rId6" imgW="3251160" imgH="685800" progId="Equation.DSMT4">
                  <p:embed/>
                </p:oleObj>
              </mc:Choice>
              <mc:Fallback>
                <p:oleObj name="Equation" r:id="rId6" imgW="3251160" imgH="685800" progId="Equation.DSMT4">
                  <p:embed/>
                  <p:pic>
                    <p:nvPicPr>
                      <p:cNvPr id="0"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33128" y="3112621"/>
                        <a:ext cx="32512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7895" name="Object 7"/>
          <p:cNvGraphicFramePr>
            <a:graphicFrameLocks noChangeAspect="1"/>
          </p:cNvGraphicFramePr>
          <p:nvPr>
            <p:extLst>
              <p:ext uri="{D42A27DB-BD31-4B8C-83A1-F6EECF244321}">
                <p14:modId xmlns:p14="http://schemas.microsoft.com/office/powerpoint/2010/main" val="1883607070"/>
              </p:ext>
            </p:extLst>
          </p:nvPr>
        </p:nvGraphicFramePr>
        <p:xfrm>
          <a:off x="3733128" y="3950821"/>
          <a:ext cx="2108200" cy="685800"/>
        </p:xfrm>
        <a:graphic>
          <a:graphicData uri="http://schemas.openxmlformats.org/presentationml/2006/ole">
            <mc:AlternateContent xmlns:mc="http://schemas.openxmlformats.org/markup-compatibility/2006">
              <mc:Choice xmlns:v="urn:schemas-microsoft-com:vml" Requires="v">
                <p:oleObj name="Equation" r:id="rId8" imgW="2108160" imgH="685800" progId="Equation.DSMT4">
                  <p:embed/>
                </p:oleObj>
              </mc:Choice>
              <mc:Fallback>
                <p:oleObj name="Equation" r:id="rId8" imgW="2108160" imgH="685800" progId="Equation.DSMT4">
                  <p:embed/>
                  <p:pic>
                    <p:nvPicPr>
                      <p:cNvPr id="0" name="Picture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733128" y="3950821"/>
                        <a:ext cx="21082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7896" name="Object 8"/>
          <p:cNvGraphicFramePr>
            <a:graphicFrameLocks noChangeAspect="1"/>
          </p:cNvGraphicFramePr>
          <p:nvPr>
            <p:extLst>
              <p:ext uri="{D42A27DB-BD31-4B8C-83A1-F6EECF244321}">
                <p14:modId xmlns:p14="http://schemas.microsoft.com/office/powerpoint/2010/main" val="3493181605"/>
              </p:ext>
            </p:extLst>
          </p:nvPr>
        </p:nvGraphicFramePr>
        <p:xfrm>
          <a:off x="3733128" y="4789021"/>
          <a:ext cx="1765300" cy="685800"/>
        </p:xfrm>
        <a:graphic>
          <a:graphicData uri="http://schemas.openxmlformats.org/presentationml/2006/ole">
            <mc:AlternateContent xmlns:mc="http://schemas.openxmlformats.org/markup-compatibility/2006">
              <mc:Choice xmlns:v="urn:schemas-microsoft-com:vml" Requires="v">
                <p:oleObj name="Equation" r:id="rId10" imgW="1765080" imgH="685800" progId="Equation.DSMT4">
                  <p:embed/>
                </p:oleObj>
              </mc:Choice>
              <mc:Fallback>
                <p:oleObj name="Equation" r:id="rId10" imgW="1765080" imgH="685800" progId="Equation.DSMT4">
                  <p:embed/>
                  <p:pic>
                    <p:nvPicPr>
                      <p:cNvPr id="0" name="Picture 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733128" y="4789021"/>
                        <a:ext cx="17653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Fundamental Theorem, Part II</a:t>
            </a:r>
          </a:p>
        </p:txBody>
      </p:sp>
      <p:sp>
        <p:nvSpPr>
          <p:cNvPr id="3" name="Content Placeholder 2"/>
          <p:cNvSpPr>
            <a:spLocks noGrp="1"/>
          </p:cNvSpPr>
          <p:nvPr>
            <p:ph idx="1"/>
          </p:nvPr>
        </p:nvSpPr>
        <p:spPr/>
        <p:txBody>
          <a:bodyPr>
            <a:normAutofit lnSpcReduction="10000"/>
          </a:bodyPr>
          <a:lstStyle/>
          <a:p>
            <a:r>
              <a:rPr lang="en-US" dirty="0"/>
              <a:t>The relationship between differentiation and integration is now complete, and we can exploit the above result to evaluate definite integrals without resorting to a limit of Riemann sums whenever we know an antiderivative of the integrand. And since expressions of the form </a:t>
            </a:r>
            <a:r>
              <a:rPr lang="en-US" i="1" dirty="0"/>
              <a:t>F</a:t>
            </a:r>
            <a:r>
              <a:rPr lang="en-US" dirty="0"/>
              <a:t>(</a:t>
            </a:r>
            <a:r>
              <a:rPr lang="en-US" i="1" dirty="0"/>
              <a:t>b</a:t>
            </a:r>
            <a:r>
              <a:rPr lang="en-US" dirty="0"/>
              <a:t>) </a:t>
            </a:r>
            <a:r>
              <a:rPr lang="en-US" dirty="0">
                <a:latin typeface="Symbol" pitchFamily="18" charset="2"/>
              </a:rPr>
              <a:t>-</a:t>
            </a:r>
            <a:r>
              <a:rPr lang="en-US" dirty="0"/>
              <a:t> </a:t>
            </a:r>
            <a:r>
              <a:rPr lang="en-US" i="1" dirty="0"/>
              <a:t>F</a:t>
            </a:r>
            <a:r>
              <a:rPr lang="en-US" dirty="0"/>
              <a:t>(</a:t>
            </a:r>
            <a:r>
              <a:rPr lang="en-US" i="1" dirty="0"/>
              <a:t>a</a:t>
            </a:r>
            <a:r>
              <a:rPr lang="en-US" dirty="0"/>
              <a:t>) arise so frequently in this context, the following notation is useful.</a:t>
            </a:r>
          </a:p>
          <a:p>
            <a:endParaRPr lang="en-US" dirty="0"/>
          </a:p>
          <a:p>
            <a:endParaRPr lang="en-US" dirty="0"/>
          </a:p>
          <a:p>
            <a:r>
              <a:rPr lang="en-US" dirty="0"/>
              <a:t>This may also appear as </a:t>
            </a:r>
          </a:p>
        </p:txBody>
      </p:sp>
      <p:graphicFrame>
        <p:nvGraphicFramePr>
          <p:cNvPr id="4" name="Object 2">
            <a:extLst>
              <a:ext uri="{FF2B5EF4-FFF2-40B4-BE49-F238E27FC236}">
                <a16:creationId xmlns:a16="http://schemas.microsoft.com/office/drawing/2014/main" id="{64F1F486-E498-4497-575C-C875896764A1}"/>
              </a:ext>
            </a:extLst>
          </p:cNvPr>
          <p:cNvGraphicFramePr>
            <a:graphicFrameLocks noChangeAspect="1"/>
          </p:cNvGraphicFramePr>
          <p:nvPr>
            <p:extLst>
              <p:ext uri="{D42A27DB-BD31-4B8C-83A1-F6EECF244321}">
                <p14:modId xmlns:p14="http://schemas.microsoft.com/office/powerpoint/2010/main" val="921629147"/>
              </p:ext>
            </p:extLst>
          </p:nvPr>
        </p:nvGraphicFramePr>
        <p:xfrm>
          <a:off x="2981661" y="4140405"/>
          <a:ext cx="2984500" cy="635000"/>
        </p:xfrm>
        <a:graphic>
          <a:graphicData uri="http://schemas.openxmlformats.org/presentationml/2006/ole">
            <mc:AlternateContent xmlns:mc="http://schemas.openxmlformats.org/markup-compatibility/2006">
              <mc:Choice xmlns:v="urn:schemas-microsoft-com:vml" Requires="v">
                <p:oleObj name="Equation" r:id="rId2" imgW="2984400" imgH="634680" progId="Equation.DSMT4">
                  <p:embed/>
                </p:oleObj>
              </mc:Choice>
              <mc:Fallback>
                <p:oleObj name="Equation" r:id="rId2" imgW="2984400" imgH="634680" progId="Equation.DSMT4">
                  <p:embed/>
                  <p:pic>
                    <p:nvPicPr>
                      <p:cNvPr id="51202"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1661" y="4140405"/>
                        <a:ext cx="2984500"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 name="Object 3">
            <a:extLst>
              <a:ext uri="{FF2B5EF4-FFF2-40B4-BE49-F238E27FC236}">
                <a16:creationId xmlns:a16="http://schemas.microsoft.com/office/drawing/2014/main" id="{786BA6BB-CD8E-6A2A-7563-A19DBA45F5CC}"/>
              </a:ext>
            </a:extLst>
          </p:cNvPr>
          <p:cNvGraphicFramePr>
            <a:graphicFrameLocks noChangeAspect="1"/>
          </p:cNvGraphicFramePr>
          <p:nvPr>
            <p:extLst>
              <p:ext uri="{D42A27DB-BD31-4B8C-83A1-F6EECF244321}">
                <p14:modId xmlns:p14="http://schemas.microsoft.com/office/powerpoint/2010/main" val="807516903"/>
              </p:ext>
            </p:extLst>
          </p:nvPr>
        </p:nvGraphicFramePr>
        <p:xfrm>
          <a:off x="4314639" y="4898296"/>
          <a:ext cx="3238500" cy="635000"/>
        </p:xfrm>
        <a:graphic>
          <a:graphicData uri="http://schemas.openxmlformats.org/presentationml/2006/ole">
            <mc:AlternateContent xmlns:mc="http://schemas.openxmlformats.org/markup-compatibility/2006">
              <mc:Choice xmlns:v="urn:schemas-microsoft-com:vml" Requires="v">
                <p:oleObj name="Equation" r:id="rId4" imgW="3238200" imgH="634680" progId="Equation.DSMT4">
                  <p:embed/>
                </p:oleObj>
              </mc:Choice>
              <mc:Fallback>
                <p:oleObj name="Equation" r:id="rId4" imgW="3238200" imgH="634680" progId="Equation.DSMT4">
                  <p:embed/>
                  <p:pic>
                    <p:nvPicPr>
                      <p:cNvPr id="51203"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14639" y="4898296"/>
                        <a:ext cx="3238500"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Example 5: Using the Fundamental Theorem of Calculus, Part II to Evaluate Definite Integrals </a:t>
            </a:r>
          </a:p>
        </p:txBody>
      </p:sp>
      <p:sp>
        <p:nvSpPr>
          <p:cNvPr id="3" name="Content Placeholder 2"/>
          <p:cNvSpPr>
            <a:spLocks noGrp="1"/>
          </p:cNvSpPr>
          <p:nvPr>
            <p:ph idx="1"/>
          </p:nvPr>
        </p:nvSpPr>
        <p:spPr/>
        <p:txBody>
          <a:bodyPr>
            <a:normAutofit/>
          </a:bodyPr>
          <a:lstStyle/>
          <a:p>
            <a:r>
              <a:rPr lang="en-US" dirty="0"/>
              <a:t>Evaluate the following integrals.</a:t>
            </a:r>
          </a:p>
          <a:p>
            <a:pPr>
              <a:tabLst>
                <a:tab pos="2743200" algn="l"/>
                <a:tab pos="5429250" algn="l"/>
              </a:tabLst>
            </a:pPr>
            <a:endParaRPr lang="en-US" sz="1000" b="1" dirty="0"/>
          </a:p>
          <a:p>
            <a:pPr>
              <a:tabLst>
                <a:tab pos="2743200" algn="l"/>
                <a:tab pos="5429250" algn="l"/>
              </a:tabLst>
            </a:pPr>
            <a:r>
              <a:rPr lang="en-US" b="1" dirty="0"/>
              <a:t>a.	b.	c.</a:t>
            </a:r>
          </a:p>
          <a:p>
            <a:endParaRPr lang="en-US" sz="1000" b="1" dirty="0"/>
          </a:p>
          <a:p>
            <a:r>
              <a:rPr lang="en-US" b="1" dirty="0"/>
              <a:t>Solution</a:t>
            </a:r>
          </a:p>
          <a:p>
            <a:r>
              <a:rPr lang="en-US" dirty="0"/>
              <a:t>In each case, our knowledge of derivatives will be sufficient to “reverse differentiate” and find a suitable antiderivative—you may want to refer to Section 4.7 for a refresher. Remember, any antiderivative of the integrand will do.</a:t>
            </a:r>
          </a:p>
        </p:txBody>
      </p:sp>
      <p:graphicFrame>
        <p:nvGraphicFramePr>
          <p:cNvPr id="38914" name="Object 2"/>
          <p:cNvGraphicFramePr>
            <a:graphicFrameLocks noChangeAspect="1"/>
          </p:cNvGraphicFramePr>
          <p:nvPr/>
        </p:nvGraphicFramePr>
        <p:xfrm>
          <a:off x="914400" y="1882422"/>
          <a:ext cx="1066800" cy="698500"/>
        </p:xfrm>
        <a:graphic>
          <a:graphicData uri="http://schemas.openxmlformats.org/presentationml/2006/ole">
            <mc:AlternateContent xmlns:mc="http://schemas.openxmlformats.org/markup-compatibility/2006">
              <mc:Choice xmlns:v="urn:schemas-microsoft-com:vml" Requires="v">
                <p:oleObj name="Equation" r:id="rId2" imgW="1066680" imgH="698400" progId="Equation.DSMT4">
                  <p:embed/>
                </p:oleObj>
              </mc:Choice>
              <mc:Fallback>
                <p:oleObj name="Equation" r:id="rId2" imgW="1066680" imgH="69840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882422"/>
                        <a:ext cx="1066800" cy="69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8915" name="Object 3"/>
          <p:cNvGraphicFramePr>
            <a:graphicFrameLocks noChangeAspect="1"/>
          </p:cNvGraphicFramePr>
          <p:nvPr/>
        </p:nvGraphicFramePr>
        <p:xfrm>
          <a:off x="3670300" y="1817511"/>
          <a:ext cx="977900" cy="838200"/>
        </p:xfrm>
        <a:graphic>
          <a:graphicData uri="http://schemas.openxmlformats.org/presentationml/2006/ole">
            <mc:AlternateContent xmlns:mc="http://schemas.openxmlformats.org/markup-compatibility/2006">
              <mc:Choice xmlns:v="urn:schemas-microsoft-com:vml" Requires="v">
                <p:oleObj name="Equation" r:id="rId4" imgW="977760" imgH="838080" progId="Equation.DSMT4">
                  <p:embed/>
                </p:oleObj>
              </mc:Choice>
              <mc:Fallback>
                <p:oleObj name="Equation" r:id="rId4" imgW="977760" imgH="83808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70300" y="1817511"/>
                        <a:ext cx="9779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8916" name="Object 4"/>
          <p:cNvGraphicFramePr>
            <a:graphicFrameLocks noChangeAspect="1"/>
          </p:cNvGraphicFramePr>
          <p:nvPr/>
        </p:nvGraphicFramePr>
        <p:xfrm>
          <a:off x="6324600" y="1871133"/>
          <a:ext cx="1143000" cy="698500"/>
        </p:xfrm>
        <a:graphic>
          <a:graphicData uri="http://schemas.openxmlformats.org/presentationml/2006/ole">
            <mc:AlternateContent xmlns:mc="http://schemas.openxmlformats.org/markup-compatibility/2006">
              <mc:Choice xmlns:v="urn:schemas-microsoft-com:vml" Requires="v">
                <p:oleObj name="Equation" r:id="rId6" imgW="1143000" imgH="698400" progId="Equation.DSMT4">
                  <p:embed/>
                </p:oleObj>
              </mc:Choice>
              <mc:Fallback>
                <p:oleObj name="Equation" r:id="rId6" imgW="1143000" imgH="698400" progId="Equation.DSMT4">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24600" y="1871133"/>
                        <a:ext cx="1143000" cy="69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Example 5: Using the Fundamental Theorem of Calculus, Part II to Evaluate Definite Integrals (cont.)</a:t>
            </a:r>
          </a:p>
        </p:txBody>
      </p:sp>
      <p:sp>
        <p:nvSpPr>
          <p:cNvPr id="3" name="Content Placeholder 2"/>
          <p:cNvSpPr>
            <a:spLocks noGrp="1"/>
          </p:cNvSpPr>
          <p:nvPr>
            <p:ph idx="1"/>
          </p:nvPr>
        </p:nvSpPr>
        <p:spPr/>
        <p:txBody>
          <a:bodyPr/>
          <a:lstStyle/>
          <a:p>
            <a:pPr marL="463550" indent="-463550"/>
            <a:r>
              <a:rPr lang="en-US" b="1" dirty="0"/>
              <a:t>a.	</a:t>
            </a:r>
            <a:r>
              <a:rPr lang="en-US" dirty="0"/>
              <a:t>Since 		       we will use </a:t>
            </a:r>
            <a:r>
              <a:rPr lang="en-US" i="1" dirty="0">
                <a:solidFill>
                  <a:srgbClr val="355F91"/>
                </a:solidFill>
              </a:rPr>
              <a:t>F</a:t>
            </a:r>
            <a:r>
              <a:rPr lang="en-US" dirty="0">
                <a:solidFill>
                  <a:srgbClr val="355F91"/>
                </a:solidFill>
              </a:rPr>
              <a:t>(</a:t>
            </a:r>
            <a:r>
              <a:rPr lang="en-US" i="1" dirty="0">
                <a:solidFill>
                  <a:srgbClr val="355F91"/>
                </a:solidFill>
              </a:rPr>
              <a:t>x</a:t>
            </a:r>
            <a:r>
              <a:rPr lang="en-US" dirty="0">
                <a:solidFill>
                  <a:srgbClr val="355F91"/>
                </a:solidFill>
              </a:rPr>
              <a:t>) = </a:t>
            </a:r>
            <a:r>
              <a:rPr lang="en-US" i="1" dirty="0">
                <a:solidFill>
                  <a:srgbClr val="355F91"/>
                </a:solidFill>
              </a:rPr>
              <a:t>e</a:t>
            </a:r>
            <a:r>
              <a:rPr lang="en-US" i="1" baseline="30000" dirty="0">
                <a:solidFill>
                  <a:srgbClr val="355F91"/>
                </a:solidFill>
              </a:rPr>
              <a:t>x</a:t>
            </a:r>
            <a:r>
              <a:rPr lang="en-US" dirty="0">
                <a:solidFill>
                  <a:srgbClr val="355F91"/>
                </a:solidFill>
              </a:rPr>
              <a:t>.</a:t>
            </a:r>
            <a:endParaRPr lang="en-US" i="1" dirty="0">
              <a:solidFill>
                <a:srgbClr val="355F91"/>
              </a:solidFill>
            </a:endParaRPr>
          </a:p>
          <a:p>
            <a:pPr marL="463550" indent="-463550"/>
            <a:endParaRPr lang="en-US" dirty="0"/>
          </a:p>
          <a:p>
            <a:pPr marL="463550" indent="-463550"/>
            <a:r>
              <a:rPr lang="en-US" dirty="0"/>
              <a:t>	Hence, </a:t>
            </a:r>
            <a:endParaRPr lang="en-US" i="1" dirty="0"/>
          </a:p>
          <a:p>
            <a:pPr marL="463550" indent="-463550"/>
            <a:endParaRPr lang="en-US" sz="2000" b="1" dirty="0"/>
          </a:p>
          <a:p>
            <a:pPr marL="463550" indent="-463550"/>
            <a:r>
              <a:rPr lang="en-US" b="1" dirty="0"/>
              <a:t>b.	</a:t>
            </a:r>
            <a:r>
              <a:rPr lang="en-US" dirty="0"/>
              <a:t>Recall that 		    so </a:t>
            </a:r>
          </a:p>
        </p:txBody>
      </p:sp>
      <p:graphicFrame>
        <p:nvGraphicFramePr>
          <p:cNvPr id="39938" name="Object 2"/>
          <p:cNvGraphicFramePr>
            <a:graphicFrameLocks noChangeAspect="1"/>
          </p:cNvGraphicFramePr>
          <p:nvPr/>
        </p:nvGraphicFramePr>
        <p:xfrm>
          <a:off x="1943100" y="1120775"/>
          <a:ext cx="1803400" cy="838200"/>
        </p:xfrm>
        <a:graphic>
          <a:graphicData uri="http://schemas.openxmlformats.org/presentationml/2006/ole">
            <mc:AlternateContent xmlns:mc="http://schemas.openxmlformats.org/markup-compatibility/2006">
              <mc:Choice xmlns:v="urn:schemas-microsoft-com:vml" Requires="v">
                <p:oleObj name="Equation" r:id="rId2" imgW="1803240" imgH="838080" progId="Equation.DSMT4">
                  <p:embed/>
                </p:oleObj>
              </mc:Choice>
              <mc:Fallback>
                <p:oleObj name="Equation" r:id="rId2" imgW="1803240" imgH="83808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43100" y="1120775"/>
                        <a:ext cx="18034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9940" name="Object 4"/>
          <p:cNvGraphicFramePr>
            <a:graphicFrameLocks noChangeAspect="1"/>
          </p:cNvGraphicFramePr>
          <p:nvPr/>
        </p:nvGraphicFramePr>
        <p:xfrm>
          <a:off x="2692400" y="3025422"/>
          <a:ext cx="1727200" cy="838200"/>
        </p:xfrm>
        <a:graphic>
          <a:graphicData uri="http://schemas.openxmlformats.org/presentationml/2006/ole">
            <mc:AlternateContent xmlns:mc="http://schemas.openxmlformats.org/markup-compatibility/2006">
              <mc:Choice xmlns:v="urn:schemas-microsoft-com:vml" Requires="v">
                <p:oleObj name="Equation" r:id="rId4" imgW="1726920" imgH="838080" progId="Equation.DSMT4">
                  <p:embed/>
                </p:oleObj>
              </mc:Choice>
              <mc:Fallback>
                <p:oleObj name="Equation" r:id="rId4" imgW="1726920" imgH="838080" progId="Equation.DSMT4">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92400" y="3025422"/>
                        <a:ext cx="17272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9942" name="Object 6"/>
          <p:cNvGraphicFramePr>
            <a:graphicFrameLocks noChangeAspect="1"/>
          </p:cNvGraphicFramePr>
          <p:nvPr/>
        </p:nvGraphicFramePr>
        <p:xfrm>
          <a:off x="2090738" y="2205038"/>
          <a:ext cx="1943100" cy="685800"/>
        </p:xfrm>
        <a:graphic>
          <a:graphicData uri="http://schemas.openxmlformats.org/presentationml/2006/ole">
            <mc:AlternateContent xmlns:mc="http://schemas.openxmlformats.org/markup-compatibility/2006">
              <mc:Choice xmlns:v="urn:schemas-microsoft-com:vml" Requires="v">
                <p:oleObj name="Equation" r:id="rId6" imgW="1942920" imgH="685800" progId="Equation.DSMT4">
                  <p:embed/>
                </p:oleObj>
              </mc:Choice>
              <mc:Fallback>
                <p:oleObj name="Equation" r:id="rId6" imgW="1942920" imgH="685800" progId="Equation.DSMT4">
                  <p:embed/>
                  <p:pic>
                    <p:nvPicPr>
                      <p:cNvPr id="0"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90738" y="2205038"/>
                        <a:ext cx="19431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9943" name="Object 7"/>
          <p:cNvGraphicFramePr>
            <a:graphicFrameLocks noChangeAspect="1"/>
          </p:cNvGraphicFramePr>
          <p:nvPr/>
        </p:nvGraphicFramePr>
        <p:xfrm>
          <a:off x="4102100" y="2339622"/>
          <a:ext cx="1231900" cy="381000"/>
        </p:xfrm>
        <a:graphic>
          <a:graphicData uri="http://schemas.openxmlformats.org/presentationml/2006/ole">
            <mc:AlternateContent xmlns:mc="http://schemas.openxmlformats.org/markup-compatibility/2006">
              <mc:Choice xmlns:v="urn:schemas-microsoft-com:vml" Requires="v">
                <p:oleObj name="Equation" r:id="rId8" imgW="1231560" imgH="380880" progId="Equation.DSMT4">
                  <p:embed/>
                </p:oleObj>
              </mc:Choice>
              <mc:Fallback>
                <p:oleObj name="Equation" r:id="rId8" imgW="1231560" imgH="380880" progId="Equation.DSMT4">
                  <p:embed/>
                  <p:pic>
                    <p:nvPicPr>
                      <p:cNvPr id="0" name="Picture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102100" y="2339622"/>
                        <a:ext cx="12319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9944" name="Object 8"/>
          <p:cNvGraphicFramePr>
            <a:graphicFrameLocks noChangeAspect="1"/>
          </p:cNvGraphicFramePr>
          <p:nvPr/>
        </p:nvGraphicFramePr>
        <p:xfrm>
          <a:off x="5384800" y="2339975"/>
          <a:ext cx="1155700" cy="381000"/>
        </p:xfrm>
        <a:graphic>
          <a:graphicData uri="http://schemas.openxmlformats.org/presentationml/2006/ole">
            <mc:AlternateContent xmlns:mc="http://schemas.openxmlformats.org/markup-compatibility/2006">
              <mc:Choice xmlns:v="urn:schemas-microsoft-com:vml" Requires="v">
                <p:oleObj name="Equation" r:id="rId10" imgW="1155600" imgH="380880" progId="Equation.DSMT4">
                  <p:embed/>
                </p:oleObj>
              </mc:Choice>
              <mc:Fallback>
                <p:oleObj name="Equation" r:id="rId10" imgW="1155600" imgH="380880" progId="Equation.DSMT4">
                  <p:embed/>
                  <p:pic>
                    <p:nvPicPr>
                      <p:cNvPr id="0" name="Picture 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384800" y="2339975"/>
                        <a:ext cx="11557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9945" name="Object 9"/>
          <p:cNvGraphicFramePr>
            <a:graphicFrameLocks noChangeAspect="1"/>
          </p:cNvGraphicFramePr>
          <p:nvPr/>
        </p:nvGraphicFramePr>
        <p:xfrm>
          <a:off x="2133600" y="4044950"/>
          <a:ext cx="2146300" cy="825500"/>
        </p:xfrm>
        <a:graphic>
          <a:graphicData uri="http://schemas.openxmlformats.org/presentationml/2006/ole">
            <mc:AlternateContent xmlns:mc="http://schemas.openxmlformats.org/markup-compatibility/2006">
              <mc:Choice xmlns:v="urn:schemas-microsoft-com:vml" Requires="v">
                <p:oleObj name="Equation" r:id="rId12" imgW="2145960" imgH="825480" progId="Equation.DSMT4">
                  <p:embed/>
                </p:oleObj>
              </mc:Choice>
              <mc:Fallback>
                <p:oleObj name="Equation" r:id="rId12" imgW="2145960" imgH="825480" progId="Equation.DSMT4">
                  <p:embed/>
                  <p:pic>
                    <p:nvPicPr>
                      <p:cNvPr id="0" name="Picture 9"/>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133600" y="4044950"/>
                        <a:ext cx="21463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9946" name="Object 10"/>
          <p:cNvGraphicFramePr>
            <a:graphicFrameLocks noChangeAspect="1"/>
          </p:cNvGraphicFramePr>
          <p:nvPr/>
        </p:nvGraphicFramePr>
        <p:xfrm>
          <a:off x="4343400" y="4301067"/>
          <a:ext cx="1485900" cy="304800"/>
        </p:xfrm>
        <a:graphic>
          <a:graphicData uri="http://schemas.openxmlformats.org/presentationml/2006/ole">
            <mc:AlternateContent xmlns:mc="http://schemas.openxmlformats.org/markup-compatibility/2006">
              <mc:Choice xmlns:v="urn:schemas-microsoft-com:vml" Requires="v">
                <p:oleObj name="Equation" r:id="rId14" imgW="1485720" imgH="304560" progId="Equation.DSMT4">
                  <p:embed/>
                </p:oleObj>
              </mc:Choice>
              <mc:Fallback>
                <p:oleObj name="Equation" r:id="rId14" imgW="1485720" imgH="304560" progId="Equation.DSMT4">
                  <p:embed/>
                  <p:pic>
                    <p:nvPicPr>
                      <p:cNvPr id="0" name="Picture 10"/>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343400" y="4301067"/>
                        <a:ext cx="14859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9947" name="Object 11"/>
          <p:cNvGraphicFramePr>
            <a:graphicFrameLocks noChangeAspect="1"/>
          </p:cNvGraphicFramePr>
          <p:nvPr/>
        </p:nvGraphicFramePr>
        <p:xfrm>
          <a:off x="5873750" y="4298950"/>
          <a:ext cx="825500" cy="304800"/>
        </p:xfrm>
        <a:graphic>
          <a:graphicData uri="http://schemas.openxmlformats.org/presentationml/2006/ole">
            <mc:AlternateContent xmlns:mc="http://schemas.openxmlformats.org/markup-compatibility/2006">
              <mc:Choice xmlns:v="urn:schemas-microsoft-com:vml" Requires="v">
                <p:oleObj name="Equation" r:id="rId16" imgW="825480" imgH="304560" progId="Equation.DSMT4">
                  <p:embed/>
                </p:oleObj>
              </mc:Choice>
              <mc:Fallback>
                <p:oleObj name="Equation" r:id="rId16" imgW="825480" imgH="304560" progId="Equation.DSMT4">
                  <p:embed/>
                  <p:pic>
                    <p:nvPicPr>
                      <p:cNvPr id="0" name="Picture 11"/>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873750" y="4298950"/>
                        <a:ext cx="8255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994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994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994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994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994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994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99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Example 5: Using the Fundamental Theorem of Calculus, Part II to Evaluate Definite Integrals (cont.)</a:t>
            </a:r>
          </a:p>
        </p:txBody>
      </p:sp>
      <p:sp>
        <p:nvSpPr>
          <p:cNvPr id="3" name="Content Placeholder 2"/>
          <p:cNvSpPr>
            <a:spLocks noGrp="1"/>
          </p:cNvSpPr>
          <p:nvPr>
            <p:ph idx="1"/>
          </p:nvPr>
        </p:nvSpPr>
        <p:spPr/>
        <p:txBody>
          <a:bodyPr/>
          <a:lstStyle/>
          <a:p>
            <a:pPr marL="463550" indent="-463550"/>
            <a:endParaRPr lang="en-US" sz="2000" b="1" dirty="0"/>
          </a:p>
          <a:p>
            <a:pPr marL="463550" indent="-463550"/>
            <a:r>
              <a:rPr lang="en-US" b="1" dirty="0"/>
              <a:t>c</a:t>
            </a:r>
            <a:r>
              <a:rPr lang="en-US" dirty="0"/>
              <a:t>.	Note that		     so  </a:t>
            </a:r>
          </a:p>
        </p:txBody>
      </p:sp>
      <p:graphicFrame>
        <p:nvGraphicFramePr>
          <p:cNvPr id="40962" name="Object 2"/>
          <p:cNvGraphicFramePr>
            <a:graphicFrameLocks noChangeAspect="1"/>
          </p:cNvGraphicFramePr>
          <p:nvPr/>
        </p:nvGraphicFramePr>
        <p:xfrm>
          <a:off x="2571750" y="1443038"/>
          <a:ext cx="1943100" cy="1016000"/>
        </p:xfrm>
        <a:graphic>
          <a:graphicData uri="http://schemas.openxmlformats.org/presentationml/2006/ole">
            <mc:AlternateContent xmlns:mc="http://schemas.openxmlformats.org/markup-compatibility/2006">
              <mc:Choice xmlns:v="urn:schemas-microsoft-com:vml" Requires="v">
                <p:oleObj name="Equation" r:id="rId2" imgW="1942920" imgH="1015920" progId="Equation.DSMT4">
                  <p:embed/>
                </p:oleObj>
              </mc:Choice>
              <mc:Fallback>
                <p:oleObj name="Equation" r:id="rId2" imgW="1942920" imgH="101592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71750" y="1443038"/>
                        <a:ext cx="1943100"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0963" name="Object 3"/>
          <p:cNvGraphicFramePr>
            <a:graphicFrameLocks noChangeAspect="1"/>
          </p:cNvGraphicFramePr>
          <p:nvPr/>
        </p:nvGraphicFramePr>
        <p:xfrm>
          <a:off x="1530350" y="2825750"/>
          <a:ext cx="1130300" cy="685800"/>
        </p:xfrm>
        <a:graphic>
          <a:graphicData uri="http://schemas.openxmlformats.org/presentationml/2006/ole">
            <mc:AlternateContent xmlns:mc="http://schemas.openxmlformats.org/markup-compatibility/2006">
              <mc:Choice xmlns:v="urn:schemas-microsoft-com:vml" Requires="v">
                <p:oleObj name="Equation" r:id="rId4" imgW="1130040" imgH="685800" progId="Equation.DSMT4">
                  <p:embed/>
                </p:oleObj>
              </mc:Choice>
              <mc:Fallback>
                <p:oleObj name="Equation" r:id="rId4" imgW="1130040" imgH="68580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30350" y="2825750"/>
                        <a:ext cx="11303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0964" name="Object 4"/>
          <p:cNvGraphicFramePr>
            <a:graphicFrameLocks noChangeAspect="1"/>
          </p:cNvGraphicFramePr>
          <p:nvPr/>
        </p:nvGraphicFramePr>
        <p:xfrm>
          <a:off x="2730500" y="2633133"/>
          <a:ext cx="1079500" cy="1104900"/>
        </p:xfrm>
        <a:graphic>
          <a:graphicData uri="http://schemas.openxmlformats.org/presentationml/2006/ole">
            <mc:AlternateContent xmlns:mc="http://schemas.openxmlformats.org/markup-compatibility/2006">
              <mc:Choice xmlns:v="urn:schemas-microsoft-com:vml" Requires="v">
                <p:oleObj name="Equation" r:id="rId6" imgW="1079280" imgH="1104840" progId="Equation.DSMT4">
                  <p:embed/>
                </p:oleObj>
              </mc:Choice>
              <mc:Fallback>
                <p:oleObj name="Equation" r:id="rId6" imgW="1079280" imgH="1104840" progId="Equation.DSMT4">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30500" y="2633133"/>
                        <a:ext cx="1079500" cy="1104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0965" name="Object 5"/>
          <p:cNvGraphicFramePr>
            <a:graphicFrameLocks noChangeAspect="1"/>
          </p:cNvGraphicFramePr>
          <p:nvPr/>
        </p:nvGraphicFramePr>
        <p:xfrm>
          <a:off x="3890433" y="2655711"/>
          <a:ext cx="1790700" cy="952500"/>
        </p:xfrm>
        <a:graphic>
          <a:graphicData uri="http://schemas.openxmlformats.org/presentationml/2006/ole">
            <mc:AlternateContent xmlns:mc="http://schemas.openxmlformats.org/markup-compatibility/2006">
              <mc:Choice xmlns:v="urn:schemas-microsoft-com:vml" Requires="v">
                <p:oleObj name="Equation" r:id="rId8" imgW="1790640" imgH="952200" progId="Equation.DSMT4">
                  <p:embed/>
                </p:oleObj>
              </mc:Choice>
              <mc:Fallback>
                <p:oleObj name="Equation" r:id="rId8" imgW="1790640" imgH="952200" progId="Equation.DSMT4">
                  <p:embed/>
                  <p:pic>
                    <p:nvPicPr>
                      <p:cNvPr id="0"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90433" y="2655711"/>
                        <a:ext cx="1790700"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0966" name="Object 6"/>
          <p:cNvGraphicFramePr>
            <a:graphicFrameLocks noChangeAspect="1"/>
          </p:cNvGraphicFramePr>
          <p:nvPr/>
        </p:nvGraphicFramePr>
        <p:xfrm>
          <a:off x="5775325" y="2768600"/>
          <a:ext cx="1016000" cy="825500"/>
        </p:xfrm>
        <a:graphic>
          <a:graphicData uri="http://schemas.openxmlformats.org/presentationml/2006/ole">
            <mc:AlternateContent xmlns:mc="http://schemas.openxmlformats.org/markup-compatibility/2006">
              <mc:Choice xmlns:v="urn:schemas-microsoft-com:vml" Requires="v">
                <p:oleObj name="Equation" r:id="rId10" imgW="1015920" imgH="825480" progId="Equation.DSMT4">
                  <p:embed/>
                </p:oleObj>
              </mc:Choice>
              <mc:Fallback>
                <p:oleObj name="Equation" r:id="rId10" imgW="1015920" imgH="825480" progId="Equation.DSMT4">
                  <p:embed/>
                  <p:pic>
                    <p:nvPicPr>
                      <p:cNvPr id="0" name="Picture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775325" y="2768600"/>
                        <a:ext cx="10160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6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96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096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09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Example 6: Finding the Function with a Given Derivative That Passes through a Particular Point  </a:t>
            </a:r>
          </a:p>
        </p:txBody>
      </p:sp>
      <p:sp>
        <p:nvSpPr>
          <p:cNvPr id="3" name="Content Placeholder 2"/>
          <p:cNvSpPr>
            <a:spLocks noGrp="1"/>
          </p:cNvSpPr>
          <p:nvPr>
            <p:ph idx="1"/>
          </p:nvPr>
        </p:nvSpPr>
        <p:spPr/>
        <p:txBody>
          <a:bodyPr/>
          <a:lstStyle/>
          <a:p>
            <a:r>
              <a:rPr lang="en-US" dirty="0"/>
              <a:t>Construct a function </a:t>
            </a:r>
            <a:r>
              <a:rPr lang="en-US" i="1" dirty="0"/>
              <a:t>f</a:t>
            </a:r>
            <a:r>
              <a:rPr lang="en-US" dirty="0"/>
              <a:t>(</a:t>
            </a:r>
            <a:r>
              <a:rPr lang="en-US" i="1" dirty="0"/>
              <a:t>x</a:t>
            </a:r>
            <a:r>
              <a:rPr lang="en-US" dirty="0"/>
              <a:t>) whose derivative is sin </a:t>
            </a:r>
            <a:r>
              <a:rPr lang="en-US" i="1" dirty="0"/>
              <a:t>x</a:t>
            </a:r>
            <a:r>
              <a:rPr lang="en-US" dirty="0"/>
              <a:t> and which has the value </a:t>
            </a:r>
            <a:r>
              <a:rPr lang="en-US" dirty="0">
                <a:latin typeface="Symbol" pitchFamily="18" charset="2"/>
              </a:rPr>
              <a:t>-</a:t>
            </a:r>
            <a:r>
              <a:rPr lang="en-US" dirty="0"/>
              <a:t>3 at 0.</a:t>
            </a:r>
          </a:p>
          <a:p>
            <a:r>
              <a:rPr lang="en-US" b="1" dirty="0"/>
              <a:t>Solution</a:t>
            </a:r>
          </a:p>
          <a:p>
            <a:r>
              <a:rPr lang="en-US" dirty="0"/>
              <a:t>We can begin by noting that the function                 has the desired derivative, by Part I of the FTC. We can modify this function to have the correct value at 0 by defining	 		       now, </a:t>
            </a:r>
          </a:p>
        </p:txBody>
      </p:sp>
      <p:graphicFrame>
        <p:nvGraphicFramePr>
          <p:cNvPr id="41986" name="Object 2"/>
          <p:cNvGraphicFramePr>
            <a:graphicFrameLocks noChangeAspect="1"/>
          </p:cNvGraphicFramePr>
          <p:nvPr>
            <p:extLst>
              <p:ext uri="{D42A27DB-BD31-4B8C-83A1-F6EECF244321}">
                <p14:modId xmlns:p14="http://schemas.microsoft.com/office/powerpoint/2010/main" val="275969043"/>
              </p:ext>
            </p:extLst>
          </p:nvPr>
        </p:nvGraphicFramePr>
        <p:xfrm>
          <a:off x="6508824" y="2654300"/>
          <a:ext cx="1282700" cy="685800"/>
        </p:xfrm>
        <a:graphic>
          <a:graphicData uri="http://schemas.openxmlformats.org/presentationml/2006/ole">
            <mc:AlternateContent xmlns:mc="http://schemas.openxmlformats.org/markup-compatibility/2006">
              <mc:Choice xmlns:v="urn:schemas-microsoft-com:vml" Requires="v">
                <p:oleObj name="Equation" r:id="rId2" imgW="1282680" imgH="685800" progId="Equation.DSMT4">
                  <p:embed/>
                </p:oleObj>
              </mc:Choice>
              <mc:Fallback>
                <p:oleObj name="Equation" r:id="rId2" imgW="1282680" imgH="68580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08824" y="2654300"/>
                        <a:ext cx="12827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1988" name="Object 4"/>
          <p:cNvGraphicFramePr>
            <a:graphicFrameLocks noChangeAspect="1"/>
          </p:cNvGraphicFramePr>
          <p:nvPr>
            <p:extLst>
              <p:ext uri="{D42A27DB-BD31-4B8C-83A1-F6EECF244321}">
                <p14:modId xmlns:p14="http://schemas.microsoft.com/office/powerpoint/2010/main" val="1956961415"/>
              </p:ext>
            </p:extLst>
          </p:nvPr>
        </p:nvGraphicFramePr>
        <p:xfrm>
          <a:off x="2133600" y="4716880"/>
          <a:ext cx="2743200" cy="698500"/>
        </p:xfrm>
        <a:graphic>
          <a:graphicData uri="http://schemas.openxmlformats.org/presentationml/2006/ole">
            <mc:AlternateContent xmlns:mc="http://schemas.openxmlformats.org/markup-compatibility/2006">
              <mc:Choice xmlns:v="urn:schemas-microsoft-com:vml" Requires="v">
                <p:oleObj name="Equation" r:id="rId4" imgW="2743200" imgH="698400" progId="Equation.DSMT4">
                  <p:embed/>
                </p:oleObj>
              </mc:Choice>
              <mc:Fallback>
                <p:oleObj name="Equation" r:id="rId4" imgW="2743200" imgH="698400" progId="Equation.DSMT4">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33600" y="4716880"/>
                        <a:ext cx="2743200" cy="69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1989" name="Object 5"/>
          <p:cNvGraphicFramePr>
            <a:graphicFrameLocks noChangeAspect="1"/>
          </p:cNvGraphicFramePr>
          <p:nvPr>
            <p:extLst>
              <p:ext uri="{D42A27DB-BD31-4B8C-83A1-F6EECF244321}">
                <p14:modId xmlns:p14="http://schemas.microsoft.com/office/powerpoint/2010/main" val="2877588593"/>
              </p:ext>
            </p:extLst>
          </p:nvPr>
        </p:nvGraphicFramePr>
        <p:xfrm>
          <a:off x="5095139" y="4942043"/>
          <a:ext cx="965200" cy="292100"/>
        </p:xfrm>
        <a:graphic>
          <a:graphicData uri="http://schemas.openxmlformats.org/presentationml/2006/ole">
            <mc:AlternateContent xmlns:mc="http://schemas.openxmlformats.org/markup-compatibility/2006">
              <mc:Choice xmlns:v="urn:schemas-microsoft-com:vml" Requires="v">
                <p:oleObj name="Equation" r:id="rId6" imgW="965160" imgH="291960" progId="Equation.DSMT4">
                  <p:embed/>
                </p:oleObj>
              </mc:Choice>
              <mc:Fallback>
                <p:oleObj name="Equation" r:id="rId6" imgW="965160" imgH="291960" progId="Equation.DSMT4">
                  <p:embed/>
                  <p:pic>
                    <p:nvPicPr>
                      <p:cNvPr id="0"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95139" y="4942043"/>
                        <a:ext cx="9652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1990" name="Object 6"/>
          <p:cNvGraphicFramePr>
            <a:graphicFrameLocks noChangeAspect="1"/>
          </p:cNvGraphicFramePr>
          <p:nvPr>
            <p:extLst>
              <p:ext uri="{D42A27DB-BD31-4B8C-83A1-F6EECF244321}">
                <p14:modId xmlns:p14="http://schemas.microsoft.com/office/powerpoint/2010/main" val="4219296037"/>
              </p:ext>
            </p:extLst>
          </p:nvPr>
        </p:nvGraphicFramePr>
        <p:xfrm>
          <a:off x="6170406" y="4942573"/>
          <a:ext cx="749300" cy="292100"/>
        </p:xfrm>
        <a:graphic>
          <a:graphicData uri="http://schemas.openxmlformats.org/presentationml/2006/ole">
            <mc:AlternateContent xmlns:mc="http://schemas.openxmlformats.org/markup-compatibility/2006">
              <mc:Choice xmlns:v="urn:schemas-microsoft-com:vml" Requires="v">
                <p:oleObj name="Equation" r:id="rId8" imgW="749160" imgH="291960" progId="Equation.DSMT4">
                  <p:embed/>
                </p:oleObj>
              </mc:Choice>
              <mc:Fallback>
                <p:oleObj name="Equation" r:id="rId8" imgW="749160" imgH="291960" progId="Equation.DSMT4">
                  <p:embed/>
                  <p:pic>
                    <p:nvPicPr>
                      <p:cNvPr id="0" name="Picture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170406" y="4942573"/>
                        <a:ext cx="7493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 name="Object 3">
            <a:extLst>
              <a:ext uri="{FF2B5EF4-FFF2-40B4-BE49-F238E27FC236}">
                <a16:creationId xmlns:a16="http://schemas.microsoft.com/office/drawing/2014/main" id="{02E43207-A043-3105-30A2-2A23BF59CCFC}"/>
              </a:ext>
            </a:extLst>
          </p:cNvPr>
          <p:cNvGraphicFramePr>
            <a:graphicFrameLocks noChangeAspect="1"/>
          </p:cNvGraphicFramePr>
          <p:nvPr>
            <p:extLst>
              <p:ext uri="{D42A27DB-BD31-4B8C-83A1-F6EECF244321}">
                <p14:modId xmlns:p14="http://schemas.microsoft.com/office/powerpoint/2010/main" val="3376998787"/>
              </p:ext>
            </p:extLst>
          </p:nvPr>
        </p:nvGraphicFramePr>
        <p:xfrm>
          <a:off x="1830593" y="3942204"/>
          <a:ext cx="2844800" cy="685800"/>
        </p:xfrm>
        <a:graphic>
          <a:graphicData uri="http://schemas.openxmlformats.org/presentationml/2006/ole">
            <mc:AlternateContent xmlns:mc="http://schemas.openxmlformats.org/markup-compatibility/2006">
              <mc:Choice xmlns:v="urn:schemas-microsoft-com:vml" Requires="v">
                <p:oleObj name="Equation" r:id="rId10" imgW="2844720" imgH="685800" progId="Equation.DSMT4">
                  <p:embed/>
                </p:oleObj>
              </mc:Choice>
              <mc:Fallback>
                <p:oleObj name="Equation" r:id="rId10" imgW="2844720" imgH="685800" progId="Equation.DSMT4">
                  <p:embed/>
                  <p:pic>
                    <p:nvPicPr>
                      <p:cNvPr id="41987" name="Object 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830593" y="3942204"/>
                        <a:ext cx="28448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198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198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198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199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Proof (cont.)</a:t>
            </a:r>
          </a:p>
        </p:txBody>
      </p:sp>
      <p:sp>
        <p:nvSpPr>
          <p:cNvPr id="3" name="Content Placeholder 2"/>
          <p:cNvSpPr>
            <a:spLocks noGrp="1"/>
          </p:cNvSpPr>
          <p:nvPr>
            <p:ph idx="1"/>
          </p:nvPr>
        </p:nvSpPr>
        <p:spPr>
          <a:xfrm>
            <a:off x="457200" y="1101762"/>
            <a:ext cx="8229600" cy="4832092"/>
          </a:xfrm>
          <a:solidFill>
            <a:srgbClr val="FFFFCC"/>
          </a:solidFill>
          <a:ln w="28575">
            <a:solidFill>
              <a:schemeClr val="tx1"/>
            </a:solidFill>
          </a:ln>
        </p:spPr>
        <p:txBody>
          <a:bodyPr>
            <a:spAutoFit/>
          </a:bodyPr>
          <a:lstStyle/>
          <a:p>
            <a:r>
              <a:rPr lang="en-US" dirty="0">
                <a:solidFill>
                  <a:schemeClr val="tx1"/>
                </a:solidFill>
              </a:rPr>
              <a:t>Dividing each side of the inequality by </a:t>
            </a:r>
            <a:r>
              <a:rPr lang="en-US" i="1" dirty="0">
                <a:solidFill>
                  <a:schemeClr val="tx1"/>
                </a:solidFill>
              </a:rPr>
              <a:t>b</a:t>
            </a:r>
            <a:r>
              <a:rPr lang="en-US" i="1" dirty="0">
                <a:solidFill>
                  <a:schemeClr val="tx1"/>
                </a:solidFill>
                <a:latin typeface="Symbol" pitchFamily="18" charset="2"/>
              </a:rPr>
              <a:t> - </a:t>
            </a:r>
            <a:r>
              <a:rPr lang="en-US" i="1" dirty="0">
                <a:solidFill>
                  <a:schemeClr val="tx1"/>
                </a:solidFill>
              </a:rPr>
              <a:t>a</a:t>
            </a:r>
            <a:r>
              <a:rPr lang="en-US" dirty="0">
                <a:solidFill>
                  <a:schemeClr val="tx1"/>
                </a:solidFill>
              </a:rPr>
              <a:t>, we see that</a:t>
            </a:r>
          </a:p>
          <a:p>
            <a:endParaRPr lang="en-US" dirty="0">
              <a:solidFill>
                <a:schemeClr val="tx1"/>
              </a:solidFill>
            </a:endParaRPr>
          </a:p>
          <a:p>
            <a:endParaRPr lang="en-US" dirty="0">
              <a:solidFill>
                <a:schemeClr val="tx1"/>
              </a:solidFill>
            </a:endParaRPr>
          </a:p>
          <a:p>
            <a:r>
              <a:rPr lang="en-US" dirty="0">
                <a:solidFill>
                  <a:schemeClr val="tx1"/>
                </a:solidFill>
              </a:rPr>
              <a:t>Since </a:t>
            </a:r>
            <a:r>
              <a:rPr lang="en-US" i="1" dirty="0">
                <a:solidFill>
                  <a:schemeClr val="tx1"/>
                </a:solidFill>
              </a:rPr>
              <a:t>f</a:t>
            </a:r>
            <a:r>
              <a:rPr lang="en-US" dirty="0">
                <a:solidFill>
                  <a:schemeClr val="tx1"/>
                </a:solidFill>
              </a:rPr>
              <a:t> is continuous, the Intermediate Value Theorem tells us that </a:t>
            </a:r>
            <a:r>
              <a:rPr lang="en-US" i="1" dirty="0">
                <a:solidFill>
                  <a:schemeClr val="tx1"/>
                </a:solidFill>
              </a:rPr>
              <a:t>f</a:t>
            </a:r>
            <a:r>
              <a:rPr lang="en-US" dirty="0">
                <a:solidFill>
                  <a:schemeClr val="tx1"/>
                </a:solidFill>
              </a:rPr>
              <a:t> takes on every value between </a:t>
            </a:r>
            <a:r>
              <a:rPr lang="en-US" i="1" dirty="0">
                <a:solidFill>
                  <a:schemeClr val="tx1"/>
                </a:solidFill>
              </a:rPr>
              <a:t>m</a:t>
            </a:r>
            <a:r>
              <a:rPr lang="en-US" dirty="0">
                <a:solidFill>
                  <a:schemeClr val="tx1"/>
                </a:solidFill>
              </a:rPr>
              <a:t> and </a:t>
            </a:r>
            <a:r>
              <a:rPr lang="en-US" i="1" dirty="0">
                <a:solidFill>
                  <a:schemeClr val="tx1"/>
                </a:solidFill>
              </a:rPr>
              <a:t>M</a:t>
            </a:r>
            <a:r>
              <a:rPr lang="en-US" dirty="0">
                <a:solidFill>
                  <a:schemeClr val="tx1"/>
                </a:solidFill>
              </a:rPr>
              <a:t> at least once on the interval [</a:t>
            </a:r>
            <a:r>
              <a:rPr lang="en-US" i="1" dirty="0">
                <a:solidFill>
                  <a:schemeClr val="tx1"/>
                </a:solidFill>
              </a:rPr>
              <a:t>a</a:t>
            </a:r>
            <a:r>
              <a:rPr lang="en-US" dirty="0">
                <a:solidFill>
                  <a:schemeClr val="tx1"/>
                </a:solidFill>
              </a:rPr>
              <a:t>,</a:t>
            </a:r>
            <a:r>
              <a:rPr lang="en-US" i="1" dirty="0">
                <a:solidFill>
                  <a:schemeClr val="tx1"/>
                </a:solidFill>
              </a:rPr>
              <a:t>b</a:t>
            </a:r>
            <a:r>
              <a:rPr lang="en-US" dirty="0">
                <a:solidFill>
                  <a:schemeClr val="tx1"/>
                </a:solidFill>
              </a:rPr>
              <a:t>]. In particular, there must exist a point </a:t>
            </a:r>
            <a:r>
              <a:rPr lang="en-US" i="1" dirty="0">
                <a:solidFill>
                  <a:schemeClr val="tx1"/>
                </a:solidFill>
              </a:rPr>
              <a:t>c</a:t>
            </a:r>
            <a:r>
              <a:rPr lang="en-US" dirty="0">
                <a:solidFill>
                  <a:schemeClr val="tx1"/>
                </a:solidFill>
              </a:rPr>
              <a:t> </a:t>
            </a:r>
            <a:r>
              <a:rPr lang="en-US" dirty="0">
                <a:solidFill>
                  <a:schemeClr val="tx1"/>
                </a:solidFill>
                <a:sym typeface="Symbol"/>
              </a:rPr>
              <a:t></a:t>
            </a:r>
            <a:r>
              <a:rPr lang="en-US" dirty="0">
                <a:solidFill>
                  <a:schemeClr val="tx1"/>
                </a:solidFill>
              </a:rPr>
              <a:t> [</a:t>
            </a:r>
            <a:r>
              <a:rPr lang="en-US" i="1" dirty="0" err="1">
                <a:solidFill>
                  <a:schemeClr val="tx1"/>
                </a:solidFill>
              </a:rPr>
              <a:t>a</a:t>
            </a:r>
            <a:r>
              <a:rPr lang="en-US" dirty="0" err="1">
                <a:solidFill>
                  <a:schemeClr val="tx1"/>
                </a:solidFill>
              </a:rPr>
              <a:t>,</a:t>
            </a:r>
            <a:r>
              <a:rPr lang="en-US" i="1" dirty="0" err="1">
                <a:solidFill>
                  <a:schemeClr val="tx1"/>
                </a:solidFill>
              </a:rPr>
              <a:t>b</a:t>
            </a:r>
            <a:r>
              <a:rPr lang="en-US" dirty="0">
                <a:solidFill>
                  <a:schemeClr val="tx1"/>
                </a:solidFill>
              </a:rPr>
              <a:t>] such that </a:t>
            </a:r>
            <a:r>
              <a:rPr lang="en-US" i="1" dirty="0">
                <a:solidFill>
                  <a:schemeClr val="tx1"/>
                </a:solidFill>
              </a:rPr>
              <a:t>f</a:t>
            </a:r>
            <a:r>
              <a:rPr lang="en-US" dirty="0">
                <a:solidFill>
                  <a:schemeClr val="tx1"/>
                </a:solidFill>
              </a:rPr>
              <a:t> (</a:t>
            </a:r>
            <a:r>
              <a:rPr lang="en-US" i="1" dirty="0">
                <a:solidFill>
                  <a:schemeClr val="tx1"/>
                </a:solidFill>
              </a:rPr>
              <a:t>c</a:t>
            </a:r>
            <a:r>
              <a:rPr lang="en-US" dirty="0">
                <a:solidFill>
                  <a:schemeClr val="tx1"/>
                </a:solidFill>
              </a:rPr>
              <a:t>) is the value</a:t>
            </a:r>
          </a:p>
          <a:p>
            <a:endParaRPr lang="en-US" dirty="0">
              <a:solidFill>
                <a:schemeClr val="tx1"/>
              </a:solidFill>
            </a:endParaRPr>
          </a:p>
          <a:p>
            <a:endParaRPr lang="en-US" dirty="0">
              <a:solidFill>
                <a:schemeClr val="tx1"/>
              </a:solidFill>
            </a:endParaRPr>
          </a:p>
        </p:txBody>
      </p:sp>
      <p:graphicFrame>
        <p:nvGraphicFramePr>
          <p:cNvPr id="3076" name="Object 4"/>
          <p:cNvGraphicFramePr>
            <a:graphicFrameLocks noChangeAspect="1"/>
          </p:cNvGraphicFramePr>
          <p:nvPr>
            <p:extLst>
              <p:ext uri="{D42A27DB-BD31-4B8C-83A1-F6EECF244321}">
                <p14:modId xmlns:p14="http://schemas.microsoft.com/office/powerpoint/2010/main" val="2222084708"/>
              </p:ext>
            </p:extLst>
          </p:nvPr>
        </p:nvGraphicFramePr>
        <p:xfrm>
          <a:off x="2251262" y="1939962"/>
          <a:ext cx="3454400" cy="838200"/>
        </p:xfrm>
        <a:graphic>
          <a:graphicData uri="http://schemas.openxmlformats.org/presentationml/2006/ole">
            <mc:AlternateContent xmlns:mc="http://schemas.openxmlformats.org/markup-compatibility/2006">
              <mc:Choice xmlns:v="urn:schemas-microsoft-com:vml" Requires="v">
                <p:oleObj name="Equation" r:id="rId2" imgW="3454200" imgH="838080" progId="Equation.DSMT4">
                  <p:embed/>
                </p:oleObj>
              </mc:Choice>
              <mc:Fallback>
                <p:oleObj name="Equation" r:id="rId2" imgW="3454200" imgH="838080" progId="Equation.DSMT4">
                  <p:embed/>
                  <p:pic>
                    <p:nvPicPr>
                      <p:cNvPr id="0" name="Picture 4"/>
                      <p:cNvPicPr>
                        <a:picLocks noChangeAspect="1" noChangeArrowheads="1"/>
                      </p:cNvPicPr>
                      <p:nvPr/>
                    </p:nvPicPr>
                    <p:blipFill>
                      <a:blip r:embed="rId3"/>
                      <a:srcRect/>
                      <a:stretch>
                        <a:fillRect/>
                      </a:stretch>
                    </p:blipFill>
                    <p:spPr bwMode="auto">
                      <a:xfrm>
                        <a:off x="2251262" y="1939962"/>
                        <a:ext cx="34544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 name="Object 3">
            <a:extLst>
              <a:ext uri="{FF2B5EF4-FFF2-40B4-BE49-F238E27FC236}">
                <a16:creationId xmlns:a16="http://schemas.microsoft.com/office/drawing/2014/main" id="{DA315305-28F0-9023-9964-4CB2AB84E37E}"/>
              </a:ext>
            </a:extLst>
          </p:cNvPr>
          <p:cNvGraphicFramePr>
            <a:graphicFrameLocks noChangeAspect="1"/>
          </p:cNvGraphicFramePr>
          <p:nvPr>
            <p:extLst>
              <p:ext uri="{D42A27DB-BD31-4B8C-83A1-F6EECF244321}">
                <p14:modId xmlns:p14="http://schemas.microsoft.com/office/powerpoint/2010/main" val="2408241457"/>
              </p:ext>
            </p:extLst>
          </p:nvPr>
        </p:nvGraphicFramePr>
        <p:xfrm>
          <a:off x="3460750" y="4918038"/>
          <a:ext cx="2222500" cy="838200"/>
        </p:xfrm>
        <a:graphic>
          <a:graphicData uri="http://schemas.openxmlformats.org/presentationml/2006/ole">
            <mc:AlternateContent xmlns:mc="http://schemas.openxmlformats.org/markup-compatibility/2006">
              <mc:Choice xmlns:v="urn:schemas-microsoft-com:vml" Requires="v">
                <p:oleObj name="Equation" r:id="rId4" imgW="2222280" imgH="838080" progId="Equation.DSMT4">
                  <p:embed/>
                </p:oleObj>
              </mc:Choice>
              <mc:Fallback>
                <p:oleObj name="Equation" r:id="rId4" imgW="2222280" imgH="838080" progId="Equation.DSMT4">
                  <p:embed/>
                  <p:pic>
                    <p:nvPicPr>
                      <p:cNvPr id="4099" name="Object 3"/>
                      <p:cNvPicPr>
                        <a:picLocks noChangeAspect="1" noChangeArrowheads="1"/>
                      </p:cNvPicPr>
                      <p:nvPr/>
                    </p:nvPicPr>
                    <p:blipFill>
                      <a:blip r:embed="rId5"/>
                      <a:srcRect/>
                      <a:stretch>
                        <a:fillRect/>
                      </a:stretch>
                    </p:blipFill>
                    <p:spPr bwMode="auto">
                      <a:xfrm>
                        <a:off x="3460750" y="4918038"/>
                        <a:ext cx="22225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Example 6: Finding the Function with a Given Derivative That Passes through a Particular Point (cont.)  </a:t>
            </a:r>
          </a:p>
        </p:txBody>
      </p:sp>
      <p:sp>
        <p:nvSpPr>
          <p:cNvPr id="3" name="Content Placeholder 2"/>
          <p:cNvSpPr>
            <a:spLocks noGrp="1"/>
          </p:cNvSpPr>
          <p:nvPr>
            <p:ph idx="1"/>
          </p:nvPr>
        </p:nvSpPr>
        <p:spPr/>
        <p:txBody>
          <a:bodyPr/>
          <a:lstStyle/>
          <a:p>
            <a:r>
              <a:rPr lang="en-US" dirty="0"/>
              <a:t>While </a:t>
            </a:r>
            <a:r>
              <a:rPr lang="en-US" i="1" dirty="0"/>
              <a:t>f</a:t>
            </a:r>
            <a:r>
              <a:rPr lang="en-US" dirty="0"/>
              <a:t> in this form defines a valid function, we can use the fact that  		         to rewrite our answer as follows. </a:t>
            </a:r>
          </a:p>
        </p:txBody>
      </p:sp>
      <p:graphicFrame>
        <p:nvGraphicFramePr>
          <p:cNvPr id="7" name="Object 2">
            <a:extLst>
              <a:ext uri="{FF2B5EF4-FFF2-40B4-BE49-F238E27FC236}">
                <a16:creationId xmlns:a16="http://schemas.microsoft.com/office/drawing/2014/main" id="{D36C2A59-5E51-CE57-4C1A-7C27A8DF49DD}"/>
              </a:ext>
            </a:extLst>
          </p:cNvPr>
          <p:cNvGraphicFramePr>
            <a:graphicFrameLocks noChangeAspect="1"/>
          </p:cNvGraphicFramePr>
          <p:nvPr>
            <p:extLst>
              <p:ext uri="{D42A27DB-BD31-4B8C-83A1-F6EECF244321}">
                <p14:modId xmlns:p14="http://schemas.microsoft.com/office/powerpoint/2010/main" val="558099990"/>
              </p:ext>
            </p:extLst>
          </p:nvPr>
        </p:nvGraphicFramePr>
        <p:xfrm>
          <a:off x="2405081" y="1580776"/>
          <a:ext cx="2438400" cy="838200"/>
        </p:xfrm>
        <a:graphic>
          <a:graphicData uri="http://schemas.openxmlformats.org/presentationml/2006/ole">
            <mc:AlternateContent xmlns:mc="http://schemas.openxmlformats.org/markup-compatibility/2006">
              <mc:Choice xmlns:v="urn:schemas-microsoft-com:vml" Requires="v">
                <p:oleObj name="Equation" r:id="rId2" imgW="2438280" imgH="838080" progId="Equation.DSMT4">
                  <p:embed/>
                </p:oleObj>
              </mc:Choice>
              <mc:Fallback>
                <p:oleObj name="Equation" r:id="rId2" imgW="2438280" imgH="838080" progId="Equation.DSMT4">
                  <p:embed/>
                  <p:pic>
                    <p:nvPicPr>
                      <p:cNvPr id="39938" name="Object 2"/>
                      <p:cNvPicPr>
                        <a:picLocks noChangeAspect="1" noChangeArrowheads="1"/>
                      </p:cNvPicPr>
                      <p:nvPr/>
                    </p:nvPicPr>
                    <p:blipFill>
                      <a:blip r:embed="rId3"/>
                      <a:srcRect/>
                      <a:stretch>
                        <a:fillRect/>
                      </a:stretch>
                    </p:blipFill>
                    <p:spPr bwMode="auto">
                      <a:xfrm>
                        <a:off x="2405081" y="1580776"/>
                        <a:ext cx="24384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 name="Object 4">
            <a:extLst>
              <a:ext uri="{FF2B5EF4-FFF2-40B4-BE49-F238E27FC236}">
                <a16:creationId xmlns:a16="http://schemas.microsoft.com/office/drawing/2014/main" id="{9DCC4D7A-9B23-C282-675F-A82D56B9E1D0}"/>
              </a:ext>
            </a:extLst>
          </p:cNvPr>
          <p:cNvGraphicFramePr>
            <a:graphicFrameLocks noChangeAspect="1"/>
          </p:cNvGraphicFramePr>
          <p:nvPr>
            <p:extLst>
              <p:ext uri="{D42A27DB-BD31-4B8C-83A1-F6EECF244321}">
                <p14:modId xmlns:p14="http://schemas.microsoft.com/office/powerpoint/2010/main" val="85952147"/>
              </p:ext>
            </p:extLst>
          </p:nvPr>
        </p:nvGraphicFramePr>
        <p:xfrm>
          <a:off x="2112981" y="2675068"/>
          <a:ext cx="2755900" cy="698500"/>
        </p:xfrm>
        <a:graphic>
          <a:graphicData uri="http://schemas.openxmlformats.org/presentationml/2006/ole">
            <mc:AlternateContent xmlns:mc="http://schemas.openxmlformats.org/markup-compatibility/2006">
              <mc:Choice xmlns:v="urn:schemas-microsoft-com:vml" Requires="v">
                <p:oleObj name="Equation" r:id="rId4" imgW="2755800" imgH="698400" progId="Equation.DSMT4">
                  <p:embed/>
                </p:oleObj>
              </mc:Choice>
              <mc:Fallback>
                <p:oleObj name="Equation" r:id="rId4" imgW="2755800" imgH="698400" progId="Equation.DSMT4">
                  <p:embed/>
                  <p:pic>
                    <p:nvPicPr>
                      <p:cNvPr id="43012"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2981" y="2675068"/>
                        <a:ext cx="2755900" cy="69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 name="Object 5">
            <a:extLst>
              <a:ext uri="{FF2B5EF4-FFF2-40B4-BE49-F238E27FC236}">
                <a16:creationId xmlns:a16="http://schemas.microsoft.com/office/drawing/2014/main" id="{7C8C2103-085E-3385-8523-C716DA7DEDC5}"/>
              </a:ext>
            </a:extLst>
          </p:cNvPr>
          <p:cNvGraphicFramePr>
            <a:graphicFrameLocks noChangeAspect="1"/>
          </p:cNvGraphicFramePr>
          <p:nvPr>
            <p:extLst>
              <p:ext uri="{D42A27DB-BD31-4B8C-83A1-F6EECF244321}">
                <p14:modId xmlns:p14="http://schemas.microsoft.com/office/powerpoint/2010/main" val="3021831971"/>
              </p:ext>
            </p:extLst>
          </p:nvPr>
        </p:nvGraphicFramePr>
        <p:xfrm>
          <a:off x="2798781" y="3513268"/>
          <a:ext cx="2044700" cy="571500"/>
        </p:xfrm>
        <a:graphic>
          <a:graphicData uri="http://schemas.openxmlformats.org/presentationml/2006/ole">
            <mc:AlternateContent xmlns:mc="http://schemas.openxmlformats.org/markup-compatibility/2006">
              <mc:Choice xmlns:v="urn:schemas-microsoft-com:vml" Requires="v">
                <p:oleObj name="Equation" r:id="rId6" imgW="2044440" imgH="571320" progId="Equation.DSMT4">
                  <p:embed/>
                </p:oleObj>
              </mc:Choice>
              <mc:Fallback>
                <p:oleObj name="Equation" r:id="rId6" imgW="2044440" imgH="571320" progId="Equation.DSMT4">
                  <p:embed/>
                  <p:pic>
                    <p:nvPicPr>
                      <p:cNvPr id="43013"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98781" y="3513268"/>
                        <a:ext cx="20447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 name="Object 6">
            <a:extLst>
              <a:ext uri="{FF2B5EF4-FFF2-40B4-BE49-F238E27FC236}">
                <a16:creationId xmlns:a16="http://schemas.microsoft.com/office/drawing/2014/main" id="{CB296050-A4F9-33D8-3A50-15E4C4D89109}"/>
              </a:ext>
            </a:extLst>
          </p:cNvPr>
          <p:cNvGraphicFramePr>
            <a:graphicFrameLocks noChangeAspect="1"/>
          </p:cNvGraphicFramePr>
          <p:nvPr>
            <p:extLst>
              <p:ext uri="{D42A27DB-BD31-4B8C-83A1-F6EECF244321}">
                <p14:modId xmlns:p14="http://schemas.microsoft.com/office/powerpoint/2010/main" val="3348950358"/>
              </p:ext>
            </p:extLst>
          </p:nvPr>
        </p:nvGraphicFramePr>
        <p:xfrm>
          <a:off x="2798781" y="4199068"/>
          <a:ext cx="3213100" cy="469900"/>
        </p:xfrm>
        <a:graphic>
          <a:graphicData uri="http://schemas.openxmlformats.org/presentationml/2006/ole">
            <mc:AlternateContent xmlns:mc="http://schemas.openxmlformats.org/markup-compatibility/2006">
              <mc:Choice xmlns:v="urn:schemas-microsoft-com:vml" Requires="v">
                <p:oleObj name="Equation" r:id="rId8" imgW="3213000" imgH="469800" progId="Equation.DSMT4">
                  <p:embed/>
                </p:oleObj>
              </mc:Choice>
              <mc:Fallback>
                <p:oleObj name="Equation" r:id="rId8" imgW="3213000" imgH="469800" progId="Equation.DSMT4">
                  <p:embed/>
                  <p:pic>
                    <p:nvPicPr>
                      <p:cNvPr id="43014" name="Object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798781" y="4199068"/>
                        <a:ext cx="32131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 name="Object 7">
            <a:extLst>
              <a:ext uri="{FF2B5EF4-FFF2-40B4-BE49-F238E27FC236}">
                <a16:creationId xmlns:a16="http://schemas.microsoft.com/office/drawing/2014/main" id="{4073CE3F-BC6D-067A-2012-09F7EC03C699}"/>
              </a:ext>
            </a:extLst>
          </p:cNvPr>
          <p:cNvGraphicFramePr>
            <a:graphicFrameLocks noChangeAspect="1"/>
          </p:cNvGraphicFramePr>
          <p:nvPr>
            <p:extLst>
              <p:ext uri="{D42A27DB-BD31-4B8C-83A1-F6EECF244321}">
                <p14:modId xmlns:p14="http://schemas.microsoft.com/office/powerpoint/2010/main" val="3380779679"/>
              </p:ext>
            </p:extLst>
          </p:nvPr>
        </p:nvGraphicFramePr>
        <p:xfrm>
          <a:off x="2798781" y="4884868"/>
          <a:ext cx="2197100" cy="292100"/>
        </p:xfrm>
        <a:graphic>
          <a:graphicData uri="http://schemas.openxmlformats.org/presentationml/2006/ole">
            <mc:AlternateContent xmlns:mc="http://schemas.openxmlformats.org/markup-compatibility/2006">
              <mc:Choice xmlns:v="urn:schemas-microsoft-com:vml" Requires="v">
                <p:oleObj name="Equation" r:id="rId10" imgW="2197080" imgH="291960" progId="Equation.DSMT4">
                  <p:embed/>
                </p:oleObj>
              </mc:Choice>
              <mc:Fallback>
                <p:oleObj name="Equation" r:id="rId10" imgW="2197080" imgH="291960" progId="Equation.DSMT4">
                  <p:embed/>
                  <p:pic>
                    <p:nvPicPr>
                      <p:cNvPr id="43015" name="Object 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798781" y="4884868"/>
                        <a:ext cx="21971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 name="Object 8">
            <a:extLst>
              <a:ext uri="{FF2B5EF4-FFF2-40B4-BE49-F238E27FC236}">
                <a16:creationId xmlns:a16="http://schemas.microsoft.com/office/drawing/2014/main" id="{9F8BBCF2-2000-3B2C-71D8-A46555CCE149}"/>
              </a:ext>
            </a:extLst>
          </p:cNvPr>
          <p:cNvGraphicFramePr>
            <a:graphicFrameLocks noChangeAspect="1"/>
          </p:cNvGraphicFramePr>
          <p:nvPr>
            <p:extLst>
              <p:ext uri="{D42A27DB-BD31-4B8C-83A1-F6EECF244321}">
                <p14:modId xmlns:p14="http://schemas.microsoft.com/office/powerpoint/2010/main" val="2549684889"/>
              </p:ext>
            </p:extLst>
          </p:nvPr>
        </p:nvGraphicFramePr>
        <p:xfrm>
          <a:off x="5084781" y="4884868"/>
          <a:ext cx="1689100" cy="292100"/>
        </p:xfrm>
        <a:graphic>
          <a:graphicData uri="http://schemas.openxmlformats.org/presentationml/2006/ole">
            <mc:AlternateContent xmlns:mc="http://schemas.openxmlformats.org/markup-compatibility/2006">
              <mc:Choice xmlns:v="urn:schemas-microsoft-com:vml" Requires="v">
                <p:oleObj name="Equation" r:id="rId12" imgW="1688760" imgH="291960" progId="Equation.DSMT4">
                  <p:embed/>
                </p:oleObj>
              </mc:Choice>
              <mc:Fallback>
                <p:oleObj name="Equation" r:id="rId12" imgW="1688760" imgH="291960" progId="Equation.DSMT4">
                  <p:embed/>
                  <p:pic>
                    <p:nvPicPr>
                      <p:cNvPr id="43016" name="Object 8"/>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084781" y="4884868"/>
                        <a:ext cx="16891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95070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Example 7: Using the Fundamental Theorem of Calculus, Part II to Evaluate a Definite Integral</a:t>
            </a:r>
          </a:p>
        </p:txBody>
      </p:sp>
      <p:sp>
        <p:nvSpPr>
          <p:cNvPr id="3" name="Content Placeholder 2"/>
          <p:cNvSpPr>
            <a:spLocks noGrp="1"/>
          </p:cNvSpPr>
          <p:nvPr>
            <p:ph idx="1"/>
          </p:nvPr>
        </p:nvSpPr>
        <p:spPr/>
        <p:txBody>
          <a:bodyPr>
            <a:normAutofit/>
          </a:bodyPr>
          <a:lstStyle/>
          <a:p>
            <a:r>
              <a:rPr lang="en-US" dirty="0"/>
              <a:t>Recall that the difference between the functions </a:t>
            </a:r>
            <a:r>
              <a:rPr lang="en-US" i="1" dirty="0"/>
              <a:t>F</a:t>
            </a:r>
            <a:r>
              <a:rPr lang="en-US" dirty="0"/>
              <a:t> and </a:t>
            </a:r>
          </a:p>
          <a:p>
            <a:r>
              <a:rPr lang="en-US" i="1" dirty="0"/>
              <a:t>G</a:t>
            </a:r>
            <a:r>
              <a:rPr lang="en-US" dirty="0"/>
              <a:t> in Example 4 was determined to be 			 Evaluate this integral.</a:t>
            </a:r>
          </a:p>
          <a:p>
            <a:r>
              <a:rPr lang="en-US" b="1" dirty="0"/>
              <a:t>Solution</a:t>
            </a:r>
          </a:p>
          <a:p>
            <a:r>
              <a:rPr lang="en-US" dirty="0"/>
              <a:t>As always, an antiderivative of the integrand will make the evaluation of the integral an easy task. In this case, though, it will take a bit more thought to arrive at an antiderivative—it’s not immediately clear what sort of function has a derivative of </a:t>
            </a:r>
          </a:p>
        </p:txBody>
      </p:sp>
      <p:graphicFrame>
        <p:nvGraphicFramePr>
          <p:cNvPr id="44035" name="Object 3"/>
          <p:cNvGraphicFramePr>
            <a:graphicFrameLocks noChangeAspect="1"/>
          </p:cNvGraphicFramePr>
          <p:nvPr/>
        </p:nvGraphicFramePr>
        <p:xfrm>
          <a:off x="6007100" y="1634067"/>
          <a:ext cx="1689100" cy="838200"/>
        </p:xfrm>
        <a:graphic>
          <a:graphicData uri="http://schemas.openxmlformats.org/presentationml/2006/ole">
            <mc:AlternateContent xmlns:mc="http://schemas.openxmlformats.org/markup-compatibility/2006">
              <mc:Choice xmlns:v="urn:schemas-microsoft-com:vml" Requires="v">
                <p:oleObj name="Equation" r:id="rId2" imgW="1688760" imgH="838080" progId="Equation.DSMT4">
                  <p:embed/>
                </p:oleObj>
              </mc:Choice>
              <mc:Fallback>
                <p:oleObj name="Equation" r:id="rId2" imgW="1688760" imgH="838080" progId="Equation.DSMT4">
                  <p:embed/>
                  <p:pic>
                    <p:nvPicPr>
                      <p:cNvPr id="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07100" y="1634067"/>
                        <a:ext cx="16891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 name="Object 2">
            <a:extLst>
              <a:ext uri="{FF2B5EF4-FFF2-40B4-BE49-F238E27FC236}">
                <a16:creationId xmlns:a16="http://schemas.microsoft.com/office/drawing/2014/main" id="{87631F6E-C60C-0CA8-C125-87892743C9AA}"/>
              </a:ext>
            </a:extLst>
          </p:cNvPr>
          <p:cNvGraphicFramePr>
            <a:graphicFrameLocks noChangeAspect="1"/>
          </p:cNvGraphicFramePr>
          <p:nvPr>
            <p:extLst>
              <p:ext uri="{D42A27DB-BD31-4B8C-83A1-F6EECF244321}">
                <p14:modId xmlns:p14="http://schemas.microsoft.com/office/powerpoint/2010/main" val="3015510759"/>
              </p:ext>
            </p:extLst>
          </p:nvPr>
        </p:nvGraphicFramePr>
        <p:xfrm>
          <a:off x="4572000" y="4982633"/>
          <a:ext cx="2133600" cy="482600"/>
        </p:xfrm>
        <a:graphic>
          <a:graphicData uri="http://schemas.openxmlformats.org/presentationml/2006/ole">
            <mc:AlternateContent xmlns:mc="http://schemas.openxmlformats.org/markup-compatibility/2006">
              <mc:Choice xmlns:v="urn:schemas-microsoft-com:vml" Requires="v">
                <p:oleObj name="Equation" r:id="rId4" imgW="2133360" imgH="482400" progId="Equation.DSMT4">
                  <p:embed/>
                </p:oleObj>
              </mc:Choice>
              <mc:Fallback>
                <p:oleObj name="Equation" r:id="rId4" imgW="2133360" imgH="482400" progId="Equation.DSMT4">
                  <p:embed/>
                  <p:pic>
                    <p:nvPicPr>
                      <p:cNvPr id="7" name="Object 2">
                        <a:extLst>
                          <a:ext uri="{FF2B5EF4-FFF2-40B4-BE49-F238E27FC236}">
                            <a16:creationId xmlns:a16="http://schemas.microsoft.com/office/drawing/2014/main" id="{D36C2A59-5E51-CE57-4C1A-7C27A8DF49DD}"/>
                          </a:ext>
                        </a:extLst>
                      </p:cNvPr>
                      <p:cNvPicPr>
                        <a:picLocks noChangeAspect="1" noChangeArrowheads="1"/>
                      </p:cNvPicPr>
                      <p:nvPr/>
                    </p:nvPicPr>
                    <p:blipFill>
                      <a:blip r:embed="rId5"/>
                      <a:srcRect/>
                      <a:stretch>
                        <a:fillRect/>
                      </a:stretch>
                    </p:blipFill>
                    <p:spPr bwMode="auto">
                      <a:xfrm>
                        <a:off x="4572000" y="4982633"/>
                        <a:ext cx="21336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Example 7: Using the Fundamental Theorem of Calculus, Part II to Evaluate a Definite Integral (cont.)</a:t>
            </a:r>
          </a:p>
        </p:txBody>
      </p:sp>
      <p:sp>
        <p:nvSpPr>
          <p:cNvPr id="3" name="Content Placeholder 2"/>
          <p:cNvSpPr>
            <a:spLocks noGrp="1"/>
          </p:cNvSpPr>
          <p:nvPr>
            <p:ph idx="1"/>
          </p:nvPr>
        </p:nvSpPr>
        <p:spPr/>
        <p:txBody>
          <a:bodyPr/>
          <a:lstStyle/>
          <a:p>
            <a:r>
              <a:rPr lang="en-US" dirty="0"/>
              <a:t>We will learn many techniques for systematically developing antiderivatives in coming sections, but in this case rewriting the integrand as follows will suffice.</a:t>
            </a:r>
            <a:endParaRPr lang="en-US" dirty="0">
              <a:solidFill>
                <a:schemeClr val="tx2"/>
              </a:solidFill>
            </a:endParaRPr>
          </a:p>
        </p:txBody>
      </p:sp>
      <p:graphicFrame>
        <p:nvGraphicFramePr>
          <p:cNvPr id="7" name="Object 6">
            <a:extLst>
              <a:ext uri="{FF2B5EF4-FFF2-40B4-BE49-F238E27FC236}">
                <a16:creationId xmlns:a16="http://schemas.microsoft.com/office/drawing/2014/main" id="{351C4613-CAF2-F432-5D90-07F222181D5F}"/>
              </a:ext>
            </a:extLst>
          </p:cNvPr>
          <p:cNvGraphicFramePr>
            <a:graphicFrameLocks noChangeAspect="1"/>
          </p:cNvGraphicFramePr>
          <p:nvPr>
            <p:extLst>
              <p:ext uri="{D42A27DB-BD31-4B8C-83A1-F6EECF244321}">
                <p14:modId xmlns:p14="http://schemas.microsoft.com/office/powerpoint/2010/main" val="1045454144"/>
              </p:ext>
            </p:extLst>
          </p:nvPr>
        </p:nvGraphicFramePr>
        <p:xfrm>
          <a:off x="2209800" y="2819400"/>
          <a:ext cx="749300" cy="838200"/>
        </p:xfrm>
        <a:graphic>
          <a:graphicData uri="http://schemas.openxmlformats.org/presentationml/2006/ole">
            <mc:AlternateContent xmlns:mc="http://schemas.openxmlformats.org/markup-compatibility/2006">
              <mc:Choice xmlns:v="urn:schemas-microsoft-com:vml" Requires="v">
                <p:oleObj name="Equation" r:id="rId2" imgW="749300" imgH="838200" progId="Equation.DSMT4">
                  <p:embed/>
                </p:oleObj>
              </mc:Choice>
              <mc:Fallback>
                <p:oleObj name="Equation" r:id="rId2" imgW="749300" imgH="838200" progId="Equation.DSMT4">
                  <p:embed/>
                  <p:pic>
                    <p:nvPicPr>
                      <p:cNvPr id="4" name="Object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2819400"/>
                        <a:ext cx="7493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 name="Object 7">
            <a:extLst>
              <a:ext uri="{FF2B5EF4-FFF2-40B4-BE49-F238E27FC236}">
                <a16:creationId xmlns:a16="http://schemas.microsoft.com/office/drawing/2014/main" id="{8189D57C-F88A-8B68-23F3-BDCD732515BA}"/>
              </a:ext>
            </a:extLst>
          </p:cNvPr>
          <p:cNvGraphicFramePr>
            <a:graphicFrameLocks noChangeAspect="1"/>
          </p:cNvGraphicFramePr>
          <p:nvPr>
            <p:extLst>
              <p:ext uri="{D42A27DB-BD31-4B8C-83A1-F6EECF244321}">
                <p14:modId xmlns:p14="http://schemas.microsoft.com/office/powerpoint/2010/main" val="2645411146"/>
              </p:ext>
            </p:extLst>
          </p:nvPr>
        </p:nvGraphicFramePr>
        <p:xfrm>
          <a:off x="3208482" y="2800350"/>
          <a:ext cx="1739900" cy="876300"/>
        </p:xfrm>
        <a:graphic>
          <a:graphicData uri="http://schemas.openxmlformats.org/presentationml/2006/ole">
            <mc:AlternateContent xmlns:mc="http://schemas.openxmlformats.org/markup-compatibility/2006">
              <mc:Choice xmlns:v="urn:schemas-microsoft-com:vml" Requires="v">
                <p:oleObj name="Equation" r:id="rId4" imgW="1739900" imgH="876300" progId="Equation.DSMT4">
                  <p:embed/>
                </p:oleObj>
              </mc:Choice>
              <mc:Fallback>
                <p:oleObj name="Equation" r:id="rId4" imgW="1739900" imgH="876300" progId="Equation.DSMT4">
                  <p:embed/>
                  <p:pic>
                    <p:nvPicPr>
                      <p:cNvPr id="5"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08482" y="2800350"/>
                        <a:ext cx="1739900"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 name="Object 8">
            <a:extLst>
              <a:ext uri="{FF2B5EF4-FFF2-40B4-BE49-F238E27FC236}">
                <a16:creationId xmlns:a16="http://schemas.microsoft.com/office/drawing/2014/main" id="{B2D6355A-62E5-E857-BEF7-4CBE513E33B5}"/>
              </a:ext>
            </a:extLst>
          </p:cNvPr>
          <p:cNvGraphicFramePr>
            <a:graphicFrameLocks noChangeAspect="1"/>
          </p:cNvGraphicFramePr>
          <p:nvPr>
            <p:extLst>
              <p:ext uri="{D42A27DB-BD31-4B8C-83A1-F6EECF244321}">
                <p14:modId xmlns:p14="http://schemas.microsoft.com/office/powerpoint/2010/main" val="1632864199"/>
              </p:ext>
            </p:extLst>
          </p:nvPr>
        </p:nvGraphicFramePr>
        <p:xfrm>
          <a:off x="5197764" y="2851150"/>
          <a:ext cx="1460500" cy="825500"/>
        </p:xfrm>
        <a:graphic>
          <a:graphicData uri="http://schemas.openxmlformats.org/presentationml/2006/ole">
            <mc:AlternateContent xmlns:mc="http://schemas.openxmlformats.org/markup-compatibility/2006">
              <mc:Choice xmlns:v="urn:schemas-microsoft-com:vml" Requires="v">
                <p:oleObj name="Equation" r:id="rId6" imgW="1460500" imgH="825500" progId="Equation.DSMT4">
                  <p:embed/>
                </p:oleObj>
              </mc:Choice>
              <mc:Fallback>
                <p:oleObj name="Equation" r:id="rId6" imgW="1460500" imgH="825500" progId="Equation.DSMT4">
                  <p:embed/>
                  <p:pic>
                    <p:nvPicPr>
                      <p:cNvPr id="6"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97764" y="2851150"/>
                        <a:ext cx="14605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60856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Example 7: Using the Fundamental Theorem of Calculus, Part II to Evaluate a Definite Integral (cont.)</a:t>
            </a:r>
          </a:p>
        </p:txBody>
      </p:sp>
      <p:sp>
        <p:nvSpPr>
          <p:cNvPr id="3" name="Content Placeholder 2"/>
          <p:cNvSpPr>
            <a:spLocks noGrp="1"/>
          </p:cNvSpPr>
          <p:nvPr>
            <p:ph idx="1"/>
          </p:nvPr>
        </p:nvSpPr>
        <p:spPr/>
        <p:txBody>
          <a:bodyPr/>
          <a:lstStyle/>
          <a:p>
            <a:r>
              <a:rPr lang="en-US" dirty="0"/>
              <a:t>The same result can be obtained by dividing 	        </a:t>
            </a:r>
            <a:r>
              <a:rPr lang="en-US" i="1" dirty="0"/>
              <a:t>x </a:t>
            </a:r>
            <a:r>
              <a:rPr lang="en-US" dirty="0">
                <a:latin typeface="Symbol" pitchFamily="18" charset="2"/>
              </a:rPr>
              <a:t>-</a:t>
            </a:r>
            <a:r>
              <a:rPr lang="en-US" dirty="0"/>
              <a:t> 2 by </a:t>
            </a:r>
            <a:r>
              <a:rPr lang="en-US" i="1" dirty="0"/>
              <a:t>x</a:t>
            </a:r>
            <a:r>
              <a:rPr lang="en-US" dirty="0"/>
              <a:t> </a:t>
            </a:r>
            <a:r>
              <a:rPr lang="en-US" dirty="0">
                <a:latin typeface="Symbol" pitchFamily="18" charset="2"/>
              </a:rPr>
              <a:t>+</a:t>
            </a:r>
            <a:r>
              <a:rPr lang="en-US" dirty="0"/>
              <a:t> 1.</a:t>
            </a:r>
          </a:p>
        </p:txBody>
      </p:sp>
      <p:graphicFrame>
        <p:nvGraphicFramePr>
          <p:cNvPr id="46082" name="Object 2"/>
          <p:cNvGraphicFramePr>
            <a:graphicFrameLocks noChangeAspect="1"/>
          </p:cNvGraphicFramePr>
          <p:nvPr/>
        </p:nvGraphicFramePr>
        <p:xfrm>
          <a:off x="3670300" y="2514600"/>
          <a:ext cx="1816100" cy="571500"/>
        </p:xfrm>
        <a:graphic>
          <a:graphicData uri="http://schemas.openxmlformats.org/presentationml/2006/ole">
            <mc:AlternateContent xmlns:mc="http://schemas.openxmlformats.org/markup-compatibility/2006">
              <mc:Choice xmlns:v="urn:schemas-microsoft-com:vml" Requires="v">
                <p:oleObj name="Equation" r:id="rId2" imgW="1815840" imgH="571320" progId="Equation.DSMT4">
                  <p:embed/>
                </p:oleObj>
              </mc:Choice>
              <mc:Fallback>
                <p:oleObj name="Equation" r:id="rId2" imgW="1815840" imgH="57132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70300" y="2514600"/>
                        <a:ext cx="18161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6083" name="Object 3"/>
          <p:cNvGraphicFramePr>
            <a:graphicFrameLocks noChangeAspect="1"/>
          </p:cNvGraphicFramePr>
          <p:nvPr>
            <p:extLst>
              <p:ext uri="{D42A27DB-BD31-4B8C-83A1-F6EECF244321}">
                <p14:modId xmlns:p14="http://schemas.microsoft.com/office/powerpoint/2010/main" val="4224035897"/>
              </p:ext>
            </p:extLst>
          </p:nvPr>
        </p:nvGraphicFramePr>
        <p:xfrm>
          <a:off x="3473450" y="4121150"/>
          <a:ext cx="2197100" cy="825500"/>
        </p:xfrm>
        <a:graphic>
          <a:graphicData uri="http://schemas.openxmlformats.org/presentationml/2006/ole">
            <mc:AlternateContent xmlns:mc="http://schemas.openxmlformats.org/markup-compatibility/2006">
              <mc:Choice xmlns:v="urn:schemas-microsoft-com:vml" Requires="v">
                <p:oleObj name="Equation" r:id="rId4" imgW="2197080" imgH="825480" progId="Equation.DSMT4">
                  <p:embed/>
                </p:oleObj>
              </mc:Choice>
              <mc:Fallback>
                <p:oleObj name="Equation" r:id="rId4" imgW="2197080" imgH="825480" progId="Equation.DSMT4">
                  <p:embed/>
                  <p:pic>
                    <p:nvPicPr>
                      <p:cNvPr id="0" name="Picture 3"/>
                      <p:cNvPicPr>
                        <a:picLocks noChangeAspect="1" noChangeArrowheads="1"/>
                      </p:cNvPicPr>
                      <p:nvPr/>
                    </p:nvPicPr>
                    <p:blipFill>
                      <a:blip r:embed="rId5"/>
                      <a:srcRect/>
                      <a:stretch>
                        <a:fillRect/>
                      </a:stretch>
                    </p:blipFill>
                    <p:spPr bwMode="auto">
                      <a:xfrm>
                        <a:off x="3473450" y="4121150"/>
                        <a:ext cx="21971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6084" name="Object 4"/>
          <p:cNvGraphicFramePr>
            <a:graphicFrameLocks noChangeAspect="1"/>
          </p:cNvGraphicFramePr>
          <p:nvPr/>
        </p:nvGraphicFramePr>
        <p:xfrm>
          <a:off x="4800600" y="2133600"/>
          <a:ext cx="190500" cy="279400"/>
        </p:xfrm>
        <a:graphic>
          <a:graphicData uri="http://schemas.openxmlformats.org/presentationml/2006/ole">
            <mc:AlternateContent xmlns:mc="http://schemas.openxmlformats.org/markup-compatibility/2006">
              <mc:Choice xmlns:v="urn:schemas-microsoft-com:vml" Requires="v">
                <p:oleObj name="Equation" r:id="rId6" imgW="190440" imgH="279360" progId="Equation.DSMT4">
                  <p:embed/>
                </p:oleObj>
              </mc:Choice>
              <mc:Fallback>
                <p:oleObj name="Equation" r:id="rId6" imgW="190440" imgH="279360" progId="Equation.DSMT4">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00600" y="2133600"/>
                        <a:ext cx="1905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6085" name="Object 5"/>
          <p:cNvGraphicFramePr>
            <a:graphicFrameLocks noChangeAspect="1"/>
          </p:cNvGraphicFramePr>
          <p:nvPr/>
        </p:nvGraphicFramePr>
        <p:xfrm>
          <a:off x="4389620" y="3016250"/>
          <a:ext cx="1168400" cy="533400"/>
        </p:xfrm>
        <a:graphic>
          <a:graphicData uri="http://schemas.openxmlformats.org/presentationml/2006/ole">
            <mc:AlternateContent xmlns:mc="http://schemas.openxmlformats.org/markup-compatibility/2006">
              <mc:Choice xmlns:v="urn:schemas-microsoft-com:vml" Requires="v">
                <p:oleObj name="Equation" r:id="rId8" imgW="1168200" imgH="533160" progId="Equation.DSMT4">
                  <p:embed/>
                </p:oleObj>
              </mc:Choice>
              <mc:Fallback>
                <p:oleObj name="Equation" r:id="rId8" imgW="1168200" imgH="533160" progId="Equation.DSMT4">
                  <p:embed/>
                  <p:pic>
                    <p:nvPicPr>
                      <p:cNvPr id="0"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389620" y="3016250"/>
                        <a:ext cx="11684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6086" name="Object 6"/>
          <p:cNvGraphicFramePr>
            <a:graphicFrameLocks noChangeAspect="1"/>
          </p:cNvGraphicFramePr>
          <p:nvPr/>
        </p:nvGraphicFramePr>
        <p:xfrm>
          <a:off x="4982980" y="3581400"/>
          <a:ext cx="457200" cy="292100"/>
        </p:xfrm>
        <a:graphic>
          <a:graphicData uri="http://schemas.openxmlformats.org/presentationml/2006/ole">
            <mc:AlternateContent xmlns:mc="http://schemas.openxmlformats.org/markup-compatibility/2006">
              <mc:Choice xmlns:v="urn:schemas-microsoft-com:vml" Requires="v">
                <p:oleObj name="Equation" r:id="rId10" imgW="457200" imgH="291960" progId="Equation.DSMT4">
                  <p:embed/>
                </p:oleObj>
              </mc:Choice>
              <mc:Fallback>
                <p:oleObj name="Equation" r:id="rId10" imgW="457200" imgH="291960" progId="Equation.DSMT4">
                  <p:embed/>
                  <p:pic>
                    <p:nvPicPr>
                      <p:cNvPr id="0" name="Picture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982980" y="3581400"/>
                        <a:ext cx="4572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608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608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608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608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608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Example 7: Using the Fundamental Theorem of Calculus, Part II to Evaluate a Definite Integral (cont.)</a:t>
            </a:r>
          </a:p>
        </p:txBody>
      </p:sp>
      <p:sp>
        <p:nvSpPr>
          <p:cNvPr id="3" name="Content Placeholder 2"/>
          <p:cNvSpPr>
            <a:spLocks noGrp="1"/>
          </p:cNvSpPr>
          <p:nvPr>
            <p:ph idx="1"/>
          </p:nvPr>
        </p:nvSpPr>
        <p:spPr/>
        <p:txBody>
          <a:bodyPr/>
          <a:lstStyle/>
          <a:p>
            <a:r>
              <a:rPr lang="en-US" dirty="0"/>
              <a:t>Also, since	 		          (you should verify this),</a:t>
            </a:r>
          </a:p>
        </p:txBody>
      </p:sp>
      <p:graphicFrame>
        <p:nvGraphicFramePr>
          <p:cNvPr id="47106" name="Object 2"/>
          <p:cNvGraphicFramePr>
            <a:graphicFrameLocks noChangeAspect="1"/>
          </p:cNvGraphicFramePr>
          <p:nvPr/>
        </p:nvGraphicFramePr>
        <p:xfrm>
          <a:off x="2190750" y="1120775"/>
          <a:ext cx="2692400" cy="838200"/>
        </p:xfrm>
        <a:graphic>
          <a:graphicData uri="http://schemas.openxmlformats.org/presentationml/2006/ole">
            <mc:AlternateContent xmlns:mc="http://schemas.openxmlformats.org/markup-compatibility/2006">
              <mc:Choice xmlns:v="urn:schemas-microsoft-com:vml" Requires="v">
                <p:oleObj name="Equation" r:id="rId2" imgW="2692080" imgH="838080" progId="Equation.DSMT4">
                  <p:embed/>
                </p:oleObj>
              </mc:Choice>
              <mc:Fallback>
                <p:oleObj name="Equation" r:id="rId2" imgW="2692080" imgH="83808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0750" y="1120775"/>
                        <a:ext cx="26924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7108" name="Object 4"/>
          <p:cNvGraphicFramePr>
            <a:graphicFrameLocks noChangeAspect="1"/>
          </p:cNvGraphicFramePr>
          <p:nvPr/>
        </p:nvGraphicFramePr>
        <p:xfrm>
          <a:off x="1854200" y="2112963"/>
          <a:ext cx="4254500" cy="939800"/>
        </p:xfrm>
        <a:graphic>
          <a:graphicData uri="http://schemas.openxmlformats.org/presentationml/2006/ole">
            <mc:AlternateContent xmlns:mc="http://schemas.openxmlformats.org/markup-compatibility/2006">
              <mc:Choice xmlns:v="urn:schemas-microsoft-com:vml" Requires="v">
                <p:oleObj name="Equation" r:id="rId4" imgW="4254480" imgH="939600" progId="Equation.DSMT4">
                  <p:embed/>
                </p:oleObj>
              </mc:Choice>
              <mc:Fallback>
                <p:oleObj name="Equation" r:id="rId4" imgW="4254480" imgH="939600" progId="Equation.DSMT4">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54200" y="2112963"/>
                        <a:ext cx="42545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7109" name="Object 5"/>
          <p:cNvGraphicFramePr>
            <a:graphicFrameLocks noChangeAspect="1"/>
          </p:cNvGraphicFramePr>
          <p:nvPr/>
        </p:nvGraphicFramePr>
        <p:xfrm>
          <a:off x="3479800" y="3184877"/>
          <a:ext cx="2692400" cy="622300"/>
        </p:xfrm>
        <a:graphic>
          <a:graphicData uri="http://schemas.openxmlformats.org/presentationml/2006/ole">
            <mc:AlternateContent xmlns:mc="http://schemas.openxmlformats.org/markup-compatibility/2006">
              <mc:Choice xmlns:v="urn:schemas-microsoft-com:vml" Requires="v">
                <p:oleObj name="Equation" r:id="rId6" imgW="2692080" imgH="622080" progId="Equation.DSMT4">
                  <p:embed/>
                </p:oleObj>
              </mc:Choice>
              <mc:Fallback>
                <p:oleObj name="Equation" r:id="rId6" imgW="2692080" imgH="622080" progId="Equation.DSMT4">
                  <p:embed/>
                  <p:pic>
                    <p:nvPicPr>
                      <p:cNvPr id="0"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79800" y="3184877"/>
                        <a:ext cx="2692400" cy="62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7110" name="Object 6"/>
          <p:cNvGraphicFramePr>
            <a:graphicFrameLocks noChangeAspect="1"/>
          </p:cNvGraphicFramePr>
          <p:nvPr/>
        </p:nvGraphicFramePr>
        <p:xfrm>
          <a:off x="3479800" y="3960989"/>
          <a:ext cx="3683000" cy="469900"/>
        </p:xfrm>
        <a:graphic>
          <a:graphicData uri="http://schemas.openxmlformats.org/presentationml/2006/ole">
            <mc:AlternateContent xmlns:mc="http://schemas.openxmlformats.org/markup-compatibility/2006">
              <mc:Choice xmlns:v="urn:schemas-microsoft-com:vml" Requires="v">
                <p:oleObj name="Equation" r:id="rId8" imgW="3682800" imgH="469800" progId="Equation.DSMT4">
                  <p:embed/>
                </p:oleObj>
              </mc:Choice>
              <mc:Fallback>
                <p:oleObj name="Equation" r:id="rId8" imgW="3682800" imgH="469800" progId="Equation.DSMT4">
                  <p:embed/>
                  <p:pic>
                    <p:nvPicPr>
                      <p:cNvPr id="0" name="Picture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479800" y="3960989"/>
                        <a:ext cx="36830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7111" name="Object 7"/>
          <p:cNvGraphicFramePr>
            <a:graphicFrameLocks noChangeAspect="1"/>
          </p:cNvGraphicFramePr>
          <p:nvPr/>
        </p:nvGraphicFramePr>
        <p:xfrm>
          <a:off x="3478389" y="4603044"/>
          <a:ext cx="2552700" cy="304800"/>
        </p:xfrm>
        <a:graphic>
          <a:graphicData uri="http://schemas.openxmlformats.org/presentationml/2006/ole">
            <mc:AlternateContent xmlns:mc="http://schemas.openxmlformats.org/markup-compatibility/2006">
              <mc:Choice xmlns:v="urn:schemas-microsoft-com:vml" Requires="v">
                <p:oleObj name="Equation" r:id="rId10" imgW="2552400" imgH="304560" progId="Equation.DSMT4">
                  <p:embed/>
                </p:oleObj>
              </mc:Choice>
              <mc:Fallback>
                <p:oleObj name="Equation" r:id="rId10" imgW="2552400" imgH="304560" progId="Equation.DSMT4">
                  <p:embed/>
                  <p:pic>
                    <p:nvPicPr>
                      <p:cNvPr id="0" name="Picture 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478389" y="4603044"/>
                        <a:ext cx="25527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7112" name="Object 8"/>
          <p:cNvGraphicFramePr>
            <a:graphicFrameLocks noChangeAspect="1"/>
          </p:cNvGraphicFramePr>
          <p:nvPr/>
        </p:nvGraphicFramePr>
        <p:xfrm>
          <a:off x="3474156" y="5116689"/>
          <a:ext cx="1739900" cy="838200"/>
        </p:xfrm>
        <a:graphic>
          <a:graphicData uri="http://schemas.openxmlformats.org/presentationml/2006/ole">
            <mc:AlternateContent xmlns:mc="http://schemas.openxmlformats.org/markup-compatibility/2006">
              <mc:Choice xmlns:v="urn:schemas-microsoft-com:vml" Requires="v">
                <p:oleObj name="Equation" r:id="rId12" imgW="1739880" imgH="838080" progId="Equation.DSMT4">
                  <p:embed/>
                </p:oleObj>
              </mc:Choice>
              <mc:Fallback>
                <p:oleObj name="Equation" r:id="rId12" imgW="1739880" imgH="838080" progId="Equation.DSMT4">
                  <p:embed/>
                  <p:pic>
                    <p:nvPicPr>
                      <p:cNvPr id="0" name="Picture 8"/>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474156" y="5116689"/>
                        <a:ext cx="17399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710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710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71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71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71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Example 1: Finding Points Where a Function Takes on Its Average Value </a:t>
            </a:r>
          </a:p>
        </p:txBody>
      </p:sp>
      <p:sp>
        <p:nvSpPr>
          <p:cNvPr id="3" name="Content Placeholder 2"/>
          <p:cNvSpPr>
            <a:spLocks noGrp="1"/>
          </p:cNvSpPr>
          <p:nvPr>
            <p:ph idx="1"/>
          </p:nvPr>
        </p:nvSpPr>
        <p:spPr/>
        <p:txBody>
          <a:bodyPr/>
          <a:lstStyle/>
          <a:p>
            <a:r>
              <a:rPr lang="en-US" dirty="0"/>
              <a:t>Find every point </a:t>
            </a:r>
            <a:r>
              <a:rPr lang="en-US" i="1" dirty="0"/>
              <a:t>c</a:t>
            </a:r>
            <a:r>
              <a:rPr lang="en-US" dirty="0"/>
              <a:t> in the interval 	    at which the</a:t>
            </a:r>
          </a:p>
          <a:p>
            <a:r>
              <a:rPr lang="en-US" dirty="0"/>
              <a:t>function 			 takes on its average value. </a:t>
            </a:r>
          </a:p>
          <a:p>
            <a:r>
              <a:rPr lang="en-US" b="1" dirty="0"/>
              <a:t>Solution </a:t>
            </a:r>
          </a:p>
          <a:p>
            <a:r>
              <a:rPr lang="en-US" dirty="0"/>
              <a:t>In Example 6 of Section 5.2, we graphed this function and determined that its average value over the interval is             So to find each point </a:t>
            </a:r>
            <a:r>
              <a:rPr lang="en-US" i="1" dirty="0"/>
              <a:t>c</a:t>
            </a:r>
            <a:r>
              <a:rPr lang="en-US" dirty="0"/>
              <a:t> at which </a:t>
            </a:r>
            <a:r>
              <a:rPr lang="en-US" i="1" dirty="0"/>
              <a:t>f</a:t>
            </a:r>
            <a:r>
              <a:rPr lang="en-US" dirty="0"/>
              <a:t> assumes its average value, we simply solve the equation</a:t>
            </a:r>
          </a:p>
        </p:txBody>
      </p:sp>
      <p:graphicFrame>
        <p:nvGraphicFramePr>
          <p:cNvPr id="5122" name="Object 2"/>
          <p:cNvGraphicFramePr>
            <a:graphicFrameLocks noChangeAspect="1"/>
          </p:cNvGraphicFramePr>
          <p:nvPr/>
        </p:nvGraphicFramePr>
        <p:xfrm>
          <a:off x="5321300" y="1317978"/>
          <a:ext cx="927100" cy="469900"/>
        </p:xfrm>
        <a:graphic>
          <a:graphicData uri="http://schemas.openxmlformats.org/presentationml/2006/ole">
            <mc:AlternateContent xmlns:mc="http://schemas.openxmlformats.org/markup-compatibility/2006">
              <mc:Choice xmlns:v="urn:schemas-microsoft-com:vml" Requires="v">
                <p:oleObj name="Equation" r:id="rId2" imgW="927000" imgH="469800" progId="Equation.DSMT4">
                  <p:embed/>
                </p:oleObj>
              </mc:Choice>
              <mc:Fallback>
                <p:oleObj name="Equation" r:id="rId2" imgW="927000" imgH="46980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21300" y="1317978"/>
                        <a:ext cx="9271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123" name="Object 3"/>
          <p:cNvGraphicFramePr>
            <a:graphicFrameLocks noChangeAspect="1"/>
          </p:cNvGraphicFramePr>
          <p:nvPr>
            <p:extLst>
              <p:ext uri="{D42A27DB-BD31-4B8C-83A1-F6EECF244321}">
                <p14:modId xmlns:p14="http://schemas.microsoft.com/office/powerpoint/2010/main" val="2886026550"/>
              </p:ext>
            </p:extLst>
          </p:nvPr>
        </p:nvGraphicFramePr>
        <p:xfrm>
          <a:off x="1854200" y="1743635"/>
          <a:ext cx="2336800" cy="571500"/>
        </p:xfrm>
        <a:graphic>
          <a:graphicData uri="http://schemas.openxmlformats.org/presentationml/2006/ole">
            <mc:AlternateContent xmlns:mc="http://schemas.openxmlformats.org/markup-compatibility/2006">
              <mc:Choice xmlns:v="urn:schemas-microsoft-com:vml" Requires="v">
                <p:oleObj name="Equation" r:id="rId4" imgW="2336760" imgH="571320" progId="Equation.DSMT4">
                  <p:embed/>
                </p:oleObj>
              </mc:Choice>
              <mc:Fallback>
                <p:oleObj name="Equation" r:id="rId4" imgW="2336760" imgH="57132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54200" y="1743635"/>
                        <a:ext cx="23368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124" name="Object 4"/>
          <p:cNvGraphicFramePr>
            <a:graphicFrameLocks noChangeAspect="1"/>
          </p:cNvGraphicFramePr>
          <p:nvPr>
            <p:extLst>
              <p:ext uri="{D42A27DB-BD31-4B8C-83A1-F6EECF244321}">
                <p14:modId xmlns:p14="http://schemas.microsoft.com/office/powerpoint/2010/main" val="4252500311"/>
              </p:ext>
            </p:extLst>
          </p:nvPr>
        </p:nvGraphicFramePr>
        <p:xfrm>
          <a:off x="453614" y="4648200"/>
          <a:ext cx="2527300" cy="558800"/>
        </p:xfrm>
        <a:graphic>
          <a:graphicData uri="http://schemas.openxmlformats.org/presentationml/2006/ole">
            <mc:AlternateContent xmlns:mc="http://schemas.openxmlformats.org/markup-compatibility/2006">
              <mc:Choice xmlns:v="urn:schemas-microsoft-com:vml" Requires="v">
                <p:oleObj name="Equation" r:id="rId6" imgW="2527200" imgH="558720" progId="Equation.DSMT4">
                  <p:embed/>
                </p:oleObj>
              </mc:Choice>
              <mc:Fallback>
                <p:oleObj name="Equation" r:id="rId6" imgW="2527200" imgH="558720" progId="Equation.DSMT4">
                  <p:embed/>
                  <p:pic>
                    <p:nvPicPr>
                      <p:cNvPr id="0" name="Picture 4"/>
                      <p:cNvPicPr>
                        <a:picLocks noChangeAspect="1" noChangeArrowheads="1"/>
                      </p:cNvPicPr>
                      <p:nvPr/>
                    </p:nvPicPr>
                    <p:blipFill>
                      <a:blip r:embed="rId7"/>
                      <a:srcRect/>
                      <a:stretch>
                        <a:fillRect/>
                      </a:stretch>
                    </p:blipFill>
                    <p:spPr bwMode="auto">
                      <a:xfrm>
                        <a:off x="453614" y="4648200"/>
                        <a:ext cx="2527300" cy="55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 name="Object 4">
            <a:extLst>
              <a:ext uri="{FF2B5EF4-FFF2-40B4-BE49-F238E27FC236}">
                <a16:creationId xmlns:a16="http://schemas.microsoft.com/office/drawing/2014/main" id="{17AD162A-9A14-18C5-B5AB-15233691904B}"/>
              </a:ext>
            </a:extLst>
          </p:cNvPr>
          <p:cNvGraphicFramePr>
            <a:graphicFrameLocks noChangeAspect="1"/>
          </p:cNvGraphicFramePr>
          <p:nvPr>
            <p:extLst>
              <p:ext uri="{D42A27DB-BD31-4B8C-83A1-F6EECF244321}">
                <p14:modId xmlns:p14="http://schemas.microsoft.com/office/powerpoint/2010/main" val="1834903827"/>
              </p:ext>
            </p:extLst>
          </p:nvPr>
        </p:nvGraphicFramePr>
        <p:xfrm>
          <a:off x="838200" y="3733800"/>
          <a:ext cx="901700" cy="431800"/>
        </p:xfrm>
        <a:graphic>
          <a:graphicData uri="http://schemas.openxmlformats.org/presentationml/2006/ole">
            <mc:AlternateContent xmlns:mc="http://schemas.openxmlformats.org/markup-compatibility/2006">
              <mc:Choice xmlns:v="urn:schemas-microsoft-com:vml" Requires="v">
                <p:oleObj name="Equation" r:id="rId8" imgW="901440" imgH="431640" progId="Equation.DSMT4">
                  <p:embed/>
                </p:oleObj>
              </mc:Choice>
              <mc:Fallback>
                <p:oleObj name="Equation" r:id="rId8" imgW="901440" imgH="431640" progId="Equation.DSMT4">
                  <p:embed/>
                  <p:pic>
                    <p:nvPicPr>
                      <p:cNvPr id="5124" name="Object 4"/>
                      <p:cNvPicPr>
                        <a:picLocks noChangeAspect="1" noChangeArrowheads="1"/>
                      </p:cNvPicPr>
                      <p:nvPr/>
                    </p:nvPicPr>
                    <p:blipFill>
                      <a:blip r:embed="rId9"/>
                      <a:srcRect/>
                      <a:stretch>
                        <a:fillRect/>
                      </a:stretch>
                    </p:blipFill>
                    <p:spPr bwMode="auto">
                      <a:xfrm>
                        <a:off x="838200" y="3733800"/>
                        <a:ext cx="9017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12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 Finding Points Where a Function Takes on Its Average Value (cont.)</a:t>
            </a:r>
          </a:p>
        </p:txBody>
      </p:sp>
      <p:sp>
        <p:nvSpPr>
          <p:cNvPr id="3" name="Content Placeholder 2"/>
          <p:cNvSpPr>
            <a:spLocks noGrp="1"/>
          </p:cNvSpPr>
          <p:nvPr>
            <p:ph idx="1"/>
          </p:nvPr>
        </p:nvSpPr>
        <p:spPr/>
        <p:txBody>
          <a:bodyPr>
            <a:normAutofit/>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sz="4000" dirty="0"/>
          </a:p>
        </p:txBody>
      </p:sp>
      <p:graphicFrame>
        <p:nvGraphicFramePr>
          <p:cNvPr id="6146" name="Object 2"/>
          <p:cNvGraphicFramePr>
            <a:graphicFrameLocks noChangeAspect="1"/>
          </p:cNvGraphicFramePr>
          <p:nvPr>
            <p:extLst>
              <p:ext uri="{D42A27DB-BD31-4B8C-83A1-F6EECF244321}">
                <p14:modId xmlns:p14="http://schemas.microsoft.com/office/powerpoint/2010/main" val="4044497133"/>
              </p:ext>
            </p:extLst>
          </p:nvPr>
        </p:nvGraphicFramePr>
        <p:xfrm>
          <a:off x="2216150" y="1308100"/>
          <a:ext cx="2184400" cy="825500"/>
        </p:xfrm>
        <a:graphic>
          <a:graphicData uri="http://schemas.openxmlformats.org/presentationml/2006/ole">
            <mc:AlternateContent xmlns:mc="http://schemas.openxmlformats.org/markup-compatibility/2006">
              <mc:Choice xmlns:v="urn:schemas-microsoft-com:vml" Requires="v">
                <p:oleObj name="Equation" r:id="rId2" imgW="2184120" imgH="825480" progId="Equation.DSMT4">
                  <p:embed/>
                </p:oleObj>
              </mc:Choice>
              <mc:Fallback>
                <p:oleObj name="Equation" r:id="rId2" imgW="2184120" imgH="825480" progId="Equation.DSMT4">
                  <p:embed/>
                  <p:pic>
                    <p:nvPicPr>
                      <p:cNvPr id="0" name="Picture 2"/>
                      <p:cNvPicPr>
                        <a:picLocks noChangeAspect="1" noChangeArrowheads="1"/>
                      </p:cNvPicPr>
                      <p:nvPr/>
                    </p:nvPicPr>
                    <p:blipFill>
                      <a:blip r:embed="rId3"/>
                      <a:srcRect/>
                      <a:stretch>
                        <a:fillRect/>
                      </a:stretch>
                    </p:blipFill>
                    <p:spPr bwMode="auto">
                      <a:xfrm>
                        <a:off x="2216150" y="1308100"/>
                        <a:ext cx="21844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47" name="Object 3"/>
          <p:cNvGraphicFramePr>
            <a:graphicFrameLocks noChangeAspect="1"/>
          </p:cNvGraphicFramePr>
          <p:nvPr>
            <p:extLst>
              <p:ext uri="{D42A27DB-BD31-4B8C-83A1-F6EECF244321}">
                <p14:modId xmlns:p14="http://schemas.microsoft.com/office/powerpoint/2010/main" val="4209780867"/>
              </p:ext>
            </p:extLst>
          </p:nvPr>
        </p:nvGraphicFramePr>
        <p:xfrm>
          <a:off x="2686755" y="2264832"/>
          <a:ext cx="1600200" cy="876300"/>
        </p:xfrm>
        <a:graphic>
          <a:graphicData uri="http://schemas.openxmlformats.org/presentationml/2006/ole">
            <mc:AlternateContent xmlns:mc="http://schemas.openxmlformats.org/markup-compatibility/2006">
              <mc:Choice xmlns:v="urn:schemas-microsoft-com:vml" Requires="v">
                <p:oleObj name="Equation" r:id="rId4" imgW="1600200" imgH="876240" progId="Equation.DSMT4">
                  <p:embed/>
                </p:oleObj>
              </mc:Choice>
              <mc:Fallback>
                <p:oleObj name="Equation" r:id="rId4" imgW="1600200" imgH="876240" progId="Equation.DSMT4">
                  <p:embed/>
                  <p:pic>
                    <p:nvPicPr>
                      <p:cNvPr id="0" name="Picture 3"/>
                      <p:cNvPicPr>
                        <a:picLocks noChangeAspect="1" noChangeArrowheads="1"/>
                      </p:cNvPicPr>
                      <p:nvPr/>
                    </p:nvPicPr>
                    <p:blipFill>
                      <a:blip r:embed="rId5"/>
                      <a:srcRect/>
                      <a:stretch>
                        <a:fillRect/>
                      </a:stretch>
                    </p:blipFill>
                    <p:spPr bwMode="auto">
                      <a:xfrm>
                        <a:off x="2686755" y="2264832"/>
                        <a:ext cx="1600200"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48" name="Object 4"/>
          <p:cNvGraphicFramePr>
            <a:graphicFrameLocks noChangeAspect="1"/>
          </p:cNvGraphicFramePr>
          <p:nvPr>
            <p:extLst>
              <p:ext uri="{D42A27DB-BD31-4B8C-83A1-F6EECF244321}">
                <p14:modId xmlns:p14="http://schemas.microsoft.com/office/powerpoint/2010/main" val="2502557108"/>
              </p:ext>
            </p:extLst>
          </p:nvPr>
        </p:nvGraphicFramePr>
        <p:xfrm>
          <a:off x="3176588" y="3244850"/>
          <a:ext cx="1765300" cy="876300"/>
        </p:xfrm>
        <a:graphic>
          <a:graphicData uri="http://schemas.openxmlformats.org/presentationml/2006/ole">
            <mc:AlternateContent xmlns:mc="http://schemas.openxmlformats.org/markup-compatibility/2006">
              <mc:Choice xmlns:v="urn:schemas-microsoft-com:vml" Requires="v">
                <p:oleObj name="Equation" r:id="rId6" imgW="1765080" imgH="876240" progId="Equation.DSMT4">
                  <p:embed/>
                </p:oleObj>
              </mc:Choice>
              <mc:Fallback>
                <p:oleObj name="Equation" r:id="rId6" imgW="1765080" imgH="876240" progId="Equation.DSMT4">
                  <p:embed/>
                  <p:pic>
                    <p:nvPicPr>
                      <p:cNvPr id="0" name="Picture 4"/>
                      <p:cNvPicPr>
                        <a:picLocks noChangeAspect="1" noChangeArrowheads="1"/>
                      </p:cNvPicPr>
                      <p:nvPr/>
                    </p:nvPicPr>
                    <p:blipFill>
                      <a:blip r:embed="rId7"/>
                      <a:srcRect/>
                      <a:stretch>
                        <a:fillRect/>
                      </a:stretch>
                    </p:blipFill>
                    <p:spPr bwMode="auto">
                      <a:xfrm>
                        <a:off x="3176588" y="3244850"/>
                        <a:ext cx="1765300"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49" name="Object 5"/>
          <p:cNvGraphicFramePr>
            <a:graphicFrameLocks noChangeAspect="1"/>
          </p:cNvGraphicFramePr>
          <p:nvPr>
            <p:extLst>
              <p:ext uri="{D42A27DB-BD31-4B8C-83A1-F6EECF244321}">
                <p14:modId xmlns:p14="http://schemas.microsoft.com/office/powerpoint/2010/main" val="3803666100"/>
              </p:ext>
            </p:extLst>
          </p:nvPr>
        </p:nvGraphicFramePr>
        <p:xfrm>
          <a:off x="3309938" y="4229100"/>
          <a:ext cx="2133600" cy="952500"/>
        </p:xfrm>
        <a:graphic>
          <a:graphicData uri="http://schemas.openxmlformats.org/presentationml/2006/ole">
            <mc:AlternateContent xmlns:mc="http://schemas.openxmlformats.org/markup-compatibility/2006">
              <mc:Choice xmlns:v="urn:schemas-microsoft-com:vml" Requires="v">
                <p:oleObj name="Equation" r:id="rId8" imgW="2133360" imgH="952200" progId="Equation.DSMT4">
                  <p:embed/>
                </p:oleObj>
              </mc:Choice>
              <mc:Fallback>
                <p:oleObj name="Equation" r:id="rId8" imgW="2133360" imgH="952200" progId="Equation.DSMT4">
                  <p:embed/>
                  <p:pic>
                    <p:nvPicPr>
                      <p:cNvPr id="0" name="Picture 5"/>
                      <p:cNvPicPr>
                        <a:picLocks noChangeAspect="1" noChangeArrowheads="1"/>
                      </p:cNvPicPr>
                      <p:nvPr/>
                    </p:nvPicPr>
                    <p:blipFill>
                      <a:blip r:embed="rId9"/>
                      <a:srcRect/>
                      <a:stretch>
                        <a:fillRect/>
                      </a:stretch>
                    </p:blipFill>
                    <p:spPr bwMode="auto">
                      <a:xfrm>
                        <a:off x="3309938" y="4229100"/>
                        <a:ext cx="2133600"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50" name="Object 6"/>
          <p:cNvGraphicFramePr>
            <a:graphicFrameLocks noChangeAspect="1"/>
          </p:cNvGraphicFramePr>
          <p:nvPr/>
        </p:nvGraphicFramePr>
        <p:xfrm>
          <a:off x="5510389" y="4642554"/>
          <a:ext cx="1130300" cy="279400"/>
        </p:xfrm>
        <a:graphic>
          <a:graphicData uri="http://schemas.openxmlformats.org/presentationml/2006/ole">
            <mc:AlternateContent xmlns:mc="http://schemas.openxmlformats.org/markup-compatibility/2006">
              <mc:Choice xmlns:v="urn:schemas-microsoft-com:vml" Requires="v">
                <p:oleObj name="Equation" r:id="rId10" imgW="1130040" imgH="279360" progId="Equation.DSMT4">
                  <p:embed/>
                </p:oleObj>
              </mc:Choice>
              <mc:Fallback>
                <p:oleObj name="Equation" r:id="rId10" imgW="1130040" imgH="279360" progId="Equation.DSMT4">
                  <p:embed/>
                  <p:pic>
                    <p:nvPicPr>
                      <p:cNvPr id="0" name="Picture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510389" y="4642554"/>
                        <a:ext cx="11303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14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14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1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 Finding Points Where a Function Takes on Its Average Value (cont.)</a:t>
            </a:r>
          </a:p>
        </p:txBody>
      </p:sp>
      <p:sp>
        <p:nvSpPr>
          <p:cNvPr id="3" name="Content Placeholder 2"/>
          <p:cNvSpPr>
            <a:spLocks noGrp="1"/>
          </p:cNvSpPr>
          <p:nvPr>
            <p:ph idx="1"/>
          </p:nvPr>
        </p:nvSpPr>
        <p:spPr/>
        <p:txBody>
          <a:bodyPr/>
          <a:lstStyle/>
          <a:p>
            <a:r>
              <a:rPr lang="en-US" dirty="0"/>
              <a:t>These two solutions are labeled </a:t>
            </a:r>
            <a:r>
              <a:rPr lang="en-US" i="1" dirty="0"/>
              <a:t>c</a:t>
            </a:r>
            <a:r>
              <a:rPr lang="en-US" baseline="-25000" dirty="0"/>
              <a:t>1</a:t>
            </a:r>
            <a:r>
              <a:rPr lang="en-US" dirty="0"/>
              <a:t> and </a:t>
            </a:r>
            <a:r>
              <a:rPr lang="en-US" i="1" dirty="0"/>
              <a:t>c</a:t>
            </a:r>
            <a:r>
              <a:rPr lang="en-US" baseline="-25000" dirty="0"/>
              <a:t>2</a:t>
            </a:r>
            <a:r>
              <a:rPr lang="en-US" dirty="0"/>
              <a:t> in Figure 1.</a:t>
            </a:r>
          </a:p>
          <a:p>
            <a:endParaRPr lang="en-US" dirty="0"/>
          </a:p>
        </p:txBody>
      </p:sp>
      <p:grpSp>
        <p:nvGrpSpPr>
          <p:cNvPr id="7" name="Group 6"/>
          <p:cNvGrpSpPr/>
          <p:nvPr/>
        </p:nvGrpSpPr>
        <p:grpSpPr>
          <a:xfrm>
            <a:off x="1914441" y="1981200"/>
            <a:ext cx="4297680" cy="3933318"/>
            <a:chOff x="1914441" y="2000102"/>
            <a:chExt cx="4297680" cy="3933318"/>
          </a:xfrm>
        </p:grpSpPr>
        <p:pic>
          <p:nvPicPr>
            <p:cNvPr id="12289" name="Picture 1"/>
            <p:cNvPicPr>
              <a:picLocks noChangeAspect="1" noChangeArrowheads="1"/>
            </p:cNvPicPr>
            <p:nvPr/>
          </p:nvPicPr>
          <p:blipFill>
            <a:blip r:embed="rId2" cstate="print"/>
            <a:srcRect/>
            <a:stretch>
              <a:fillRect/>
            </a:stretch>
          </p:blipFill>
          <p:spPr bwMode="auto">
            <a:xfrm>
              <a:off x="1914441" y="2000102"/>
              <a:ext cx="4297680" cy="3333898"/>
            </a:xfrm>
            <a:prstGeom prst="rect">
              <a:avLst/>
            </a:prstGeom>
            <a:noFill/>
            <a:ln w="9525">
              <a:noFill/>
              <a:miter lim="800000"/>
              <a:headEnd/>
              <a:tailEnd/>
            </a:ln>
          </p:spPr>
        </p:pic>
        <p:sp>
          <p:nvSpPr>
            <p:cNvPr id="6" name="Rectangle 5"/>
            <p:cNvSpPr/>
            <p:nvPr/>
          </p:nvSpPr>
          <p:spPr>
            <a:xfrm>
              <a:off x="3337377" y="5410200"/>
              <a:ext cx="1451808" cy="523220"/>
            </a:xfrm>
            <a:prstGeom prst="rect">
              <a:avLst/>
            </a:prstGeom>
          </p:spPr>
          <p:txBody>
            <a:bodyPr wrap="none">
              <a:spAutoFit/>
            </a:bodyPr>
            <a:lstStyle/>
            <a:p>
              <a:r>
                <a:rPr lang="en-US" sz="2800" b="1" dirty="0"/>
                <a:t>Figure 1 </a:t>
              </a: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Theorem: </a:t>
            </a:r>
            <a:r>
              <a:rPr lang="en-US" dirty="0">
                <a:solidFill>
                  <a:schemeClr val="tx2"/>
                </a:solidFill>
              </a:rPr>
              <a:t>The Fundamental Theorem of Calculus, Part I </a:t>
            </a:r>
          </a:p>
        </p:txBody>
      </p:sp>
      <p:sp>
        <p:nvSpPr>
          <p:cNvPr id="3" name="Content Placeholder 2"/>
          <p:cNvSpPr>
            <a:spLocks noGrp="1"/>
          </p:cNvSpPr>
          <p:nvPr>
            <p:ph idx="1"/>
          </p:nvPr>
        </p:nvSpPr>
        <p:spPr>
          <a:xfrm>
            <a:off x="457200" y="1280160"/>
            <a:ext cx="8229600" cy="2148840"/>
          </a:xfrm>
          <a:solidFill>
            <a:srgbClr val="FFFFCC"/>
          </a:solidFill>
          <a:ln w="28575">
            <a:solidFill>
              <a:schemeClr val="tx1"/>
            </a:solidFill>
          </a:ln>
        </p:spPr>
        <p:txBody>
          <a:bodyPr/>
          <a:lstStyle/>
          <a:p>
            <a:r>
              <a:rPr lang="en-US" dirty="0">
                <a:solidFill>
                  <a:schemeClr val="tx1"/>
                </a:solidFill>
              </a:rPr>
              <a:t>Given a continuous function </a:t>
            </a:r>
            <a:r>
              <a:rPr lang="en-US" i="1" dirty="0">
                <a:solidFill>
                  <a:schemeClr val="tx1"/>
                </a:solidFill>
              </a:rPr>
              <a:t>f</a:t>
            </a:r>
            <a:r>
              <a:rPr lang="en-US" dirty="0">
                <a:solidFill>
                  <a:schemeClr val="tx1"/>
                </a:solidFill>
              </a:rPr>
              <a:t> on an interval </a:t>
            </a:r>
            <a:r>
              <a:rPr lang="en-US" i="1" dirty="0">
                <a:solidFill>
                  <a:schemeClr val="tx1"/>
                </a:solidFill>
              </a:rPr>
              <a:t>I</a:t>
            </a:r>
            <a:r>
              <a:rPr lang="en-US" dirty="0">
                <a:solidFill>
                  <a:schemeClr val="tx1"/>
                </a:solidFill>
              </a:rPr>
              <a:t> and </a:t>
            </a:r>
          </a:p>
          <a:p>
            <a:r>
              <a:rPr lang="en-US" dirty="0">
                <a:solidFill>
                  <a:schemeClr val="tx1"/>
                </a:solidFill>
              </a:rPr>
              <a:t>a fixed point </a:t>
            </a:r>
            <a:r>
              <a:rPr lang="en-US" i="1" dirty="0">
                <a:solidFill>
                  <a:schemeClr val="tx1"/>
                </a:solidFill>
              </a:rPr>
              <a:t>a</a:t>
            </a:r>
            <a:r>
              <a:rPr lang="en-US" dirty="0">
                <a:solidFill>
                  <a:schemeClr val="tx1"/>
                </a:solidFill>
              </a:rPr>
              <a:t> </a:t>
            </a:r>
            <a:r>
              <a:rPr lang="en-US" dirty="0">
                <a:solidFill>
                  <a:schemeClr val="tx1"/>
                </a:solidFill>
                <a:sym typeface="Symbol"/>
              </a:rPr>
              <a:t></a:t>
            </a:r>
            <a:r>
              <a:rPr lang="en-US" dirty="0">
                <a:solidFill>
                  <a:schemeClr val="tx1"/>
                </a:solidFill>
              </a:rPr>
              <a:t> </a:t>
            </a:r>
            <a:r>
              <a:rPr lang="en-US" i="1" dirty="0">
                <a:solidFill>
                  <a:schemeClr val="tx1"/>
                </a:solidFill>
              </a:rPr>
              <a:t>I</a:t>
            </a:r>
            <a:r>
              <a:rPr lang="en-US" dirty="0">
                <a:solidFill>
                  <a:schemeClr val="tx1"/>
                </a:solidFill>
              </a:rPr>
              <a:t>, define the function </a:t>
            </a:r>
            <a:r>
              <a:rPr lang="en-US" i="1" dirty="0">
                <a:solidFill>
                  <a:schemeClr val="tx1"/>
                </a:solidFill>
              </a:rPr>
              <a:t>F</a:t>
            </a:r>
            <a:r>
              <a:rPr lang="en-US" dirty="0">
                <a:solidFill>
                  <a:schemeClr val="tx1"/>
                </a:solidFill>
              </a:rPr>
              <a:t> on </a:t>
            </a:r>
            <a:r>
              <a:rPr lang="en-US" i="1" dirty="0">
                <a:solidFill>
                  <a:schemeClr val="tx1"/>
                </a:solidFill>
              </a:rPr>
              <a:t>I</a:t>
            </a:r>
            <a:r>
              <a:rPr lang="en-US" dirty="0">
                <a:solidFill>
                  <a:schemeClr val="tx1"/>
                </a:solidFill>
              </a:rPr>
              <a:t> by </a:t>
            </a:r>
          </a:p>
          <a:p>
            <a:r>
              <a:rPr lang="en-US" dirty="0">
                <a:solidFill>
                  <a:schemeClr val="tx1"/>
                </a:solidFill>
              </a:rPr>
              <a:t>                               Then 		        for all </a:t>
            </a:r>
            <a:r>
              <a:rPr lang="en-US" i="1" dirty="0">
                <a:solidFill>
                  <a:schemeClr val="tx1"/>
                </a:solidFill>
              </a:rPr>
              <a:t>x</a:t>
            </a:r>
            <a:r>
              <a:rPr lang="en-US" dirty="0">
                <a:solidFill>
                  <a:schemeClr val="tx1"/>
                </a:solidFill>
              </a:rPr>
              <a:t> </a:t>
            </a:r>
            <a:r>
              <a:rPr lang="en-US" dirty="0">
                <a:solidFill>
                  <a:schemeClr val="tx1"/>
                </a:solidFill>
                <a:sym typeface="Symbol"/>
              </a:rPr>
              <a:t></a:t>
            </a:r>
            <a:r>
              <a:rPr lang="en-US" dirty="0">
                <a:solidFill>
                  <a:schemeClr val="tx1"/>
                </a:solidFill>
              </a:rPr>
              <a:t> </a:t>
            </a:r>
            <a:r>
              <a:rPr lang="en-US" i="1" dirty="0">
                <a:solidFill>
                  <a:schemeClr val="tx1"/>
                </a:solidFill>
              </a:rPr>
              <a:t>I</a:t>
            </a:r>
            <a:r>
              <a:rPr lang="en-US" dirty="0">
                <a:solidFill>
                  <a:schemeClr val="tx1"/>
                </a:solidFill>
              </a:rPr>
              <a:t>. </a:t>
            </a:r>
          </a:p>
        </p:txBody>
      </p:sp>
      <p:graphicFrame>
        <p:nvGraphicFramePr>
          <p:cNvPr id="8194" name="Object 2"/>
          <p:cNvGraphicFramePr>
            <a:graphicFrameLocks noChangeAspect="1"/>
          </p:cNvGraphicFramePr>
          <p:nvPr>
            <p:extLst>
              <p:ext uri="{D42A27DB-BD31-4B8C-83A1-F6EECF244321}">
                <p14:modId xmlns:p14="http://schemas.microsoft.com/office/powerpoint/2010/main" val="2610015569"/>
              </p:ext>
            </p:extLst>
          </p:nvPr>
        </p:nvGraphicFramePr>
        <p:xfrm>
          <a:off x="554915" y="2205317"/>
          <a:ext cx="2400300" cy="685800"/>
        </p:xfrm>
        <a:graphic>
          <a:graphicData uri="http://schemas.openxmlformats.org/presentationml/2006/ole">
            <mc:AlternateContent xmlns:mc="http://schemas.openxmlformats.org/markup-compatibility/2006">
              <mc:Choice xmlns:v="urn:schemas-microsoft-com:vml" Requires="v">
                <p:oleObj name="Equation" r:id="rId2" imgW="2400120" imgH="685800" progId="Equation.DSMT4">
                  <p:embed/>
                </p:oleObj>
              </mc:Choice>
              <mc:Fallback>
                <p:oleObj name="Equation" r:id="rId2" imgW="2400120" imgH="685800" progId="Equation.DSMT4">
                  <p:embed/>
                  <p:pic>
                    <p:nvPicPr>
                      <p:cNvPr id="0" name="Picture 2"/>
                      <p:cNvPicPr>
                        <a:picLocks noChangeAspect="1" noChangeArrowheads="1"/>
                      </p:cNvPicPr>
                      <p:nvPr/>
                    </p:nvPicPr>
                    <p:blipFill>
                      <a:blip r:embed="rId3"/>
                      <a:srcRect/>
                      <a:stretch>
                        <a:fillRect/>
                      </a:stretch>
                    </p:blipFill>
                    <p:spPr bwMode="auto">
                      <a:xfrm>
                        <a:off x="554915" y="2205317"/>
                        <a:ext cx="24003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195" name="Object 3"/>
          <p:cNvGraphicFramePr>
            <a:graphicFrameLocks noChangeAspect="1"/>
          </p:cNvGraphicFramePr>
          <p:nvPr>
            <p:extLst>
              <p:ext uri="{D42A27DB-BD31-4B8C-83A1-F6EECF244321}">
                <p14:modId xmlns:p14="http://schemas.microsoft.com/office/powerpoint/2010/main" val="1761412463"/>
              </p:ext>
            </p:extLst>
          </p:nvPr>
        </p:nvGraphicFramePr>
        <p:xfrm>
          <a:off x="3886200" y="2353833"/>
          <a:ext cx="1790700" cy="482600"/>
        </p:xfrm>
        <a:graphic>
          <a:graphicData uri="http://schemas.openxmlformats.org/presentationml/2006/ole">
            <mc:AlternateContent xmlns:mc="http://schemas.openxmlformats.org/markup-compatibility/2006">
              <mc:Choice xmlns:v="urn:schemas-microsoft-com:vml" Requires="v">
                <p:oleObj name="Equation" r:id="rId4" imgW="1790640" imgH="482400" progId="Equation.DSMT4">
                  <p:embed/>
                </p:oleObj>
              </mc:Choice>
              <mc:Fallback>
                <p:oleObj name="Equation" r:id="rId4" imgW="1790640" imgH="482400" progId="Equation.DSMT4">
                  <p:embed/>
                  <p:pic>
                    <p:nvPicPr>
                      <p:cNvPr id="0" name="Picture 3"/>
                      <p:cNvPicPr>
                        <a:picLocks noChangeAspect="1" noChangeArrowheads="1"/>
                      </p:cNvPicPr>
                      <p:nvPr/>
                    </p:nvPicPr>
                    <p:blipFill>
                      <a:blip r:embed="rId5"/>
                      <a:srcRect/>
                      <a:stretch>
                        <a:fillRect/>
                      </a:stretch>
                    </p:blipFill>
                    <p:spPr bwMode="auto">
                      <a:xfrm>
                        <a:off x="3886200" y="2353833"/>
                        <a:ext cx="17907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Proof</a:t>
            </a:r>
          </a:p>
        </p:txBody>
      </p:sp>
      <p:sp>
        <p:nvSpPr>
          <p:cNvPr id="3" name="Content Placeholder 2"/>
          <p:cNvSpPr>
            <a:spLocks noGrp="1"/>
          </p:cNvSpPr>
          <p:nvPr>
            <p:ph idx="1"/>
          </p:nvPr>
        </p:nvSpPr>
        <p:spPr>
          <a:xfrm>
            <a:off x="457200" y="1280160"/>
            <a:ext cx="8229600" cy="4142673"/>
          </a:xfrm>
          <a:solidFill>
            <a:srgbClr val="FFFFCC"/>
          </a:solidFill>
          <a:ln w="28575">
            <a:solidFill>
              <a:schemeClr val="tx1"/>
            </a:solidFill>
          </a:ln>
        </p:spPr>
        <p:txBody>
          <a:bodyPr>
            <a:spAutoFit/>
          </a:bodyPr>
          <a:lstStyle/>
          <a:p>
            <a:r>
              <a:rPr lang="en-US" dirty="0">
                <a:solidFill>
                  <a:schemeClr val="tx1"/>
                </a:solidFill>
              </a:rPr>
              <a:t>We will prove that  		  by showing that</a:t>
            </a:r>
          </a:p>
          <a:p>
            <a:endParaRPr lang="en-US" b="1" dirty="0">
              <a:solidFill>
                <a:schemeClr val="tx1"/>
              </a:solidFill>
            </a:endParaRPr>
          </a:p>
          <a:p>
            <a:endParaRPr lang="en-US" b="1" dirty="0">
              <a:solidFill>
                <a:schemeClr val="tx1"/>
              </a:solidFill>
            </a:endParaRPr>
          </a:p>
          <a:p>
            <a:pPr>
              <a:spcBef>
                <a:spcPts val="0"/>
              </a:spcBef>
            </a:pPr>
            <a:r>
              <a:rPr lang="en-US" dirty="0">
                <a:solidFill>
                  <a:schemeClr val="tx1"/>
                </a:solidFill>
              </a:rPr>
              <a:t>for all </a:t>
            </a:r>
            <a:r>
              <a:rPr lang="en-US" i="1" dirty="0">
                <a:solidFill>
                  <a:schemeClr val="tx1"/>
                </a:solidFill>
              </a:rPr>
              <a:t>x</a:t>
            </a:r>
            <a:r>
              <a:rPr lang="en-US" dirty="0">
                <a:solidFill>
                  <a:schemeClr val="tx1"/>
                </a:solidFill>
              </a:rPr>
              <a:t> </a:t>
            </a:r>
            <a:r>
              <a:rPr lang="en-US" dirty="0">
                <a:solidFill>
                  <a:schemeClr val="tx1"/>
                </a:solidFill>
                <a:sym typeface="Symbol"/>
              </a:rPr>
              <a:t></a:t>
            </a:r>
            <a:r>
              <a:rPr lang="en-US" dirty="0">
                <a:solidFill>
                  <a:schemeClr val="tx1"/>
                </a:solidFill>
              </a:rPr>
              <a:t> </a:t>
            </a:r>
            <a:r>
              <a:rPr lang="en-US" i="1" dirty="0">
                <a:solidFill>
                  <a:schemeClr val="tx1"/>
                </a:solidFill>
              </a:rPr>
              <a:t>I</a:t>
            </a:r>
            <a:r>
              <a:rPr lang="en-US" dirty="0">
                <a:solidFill>
                  <a:schemeClr val="tx1"/>
                </a:solidFill>
              </a:rPr>
              <a:t>. In what follows, we will assume that each </a:t>
            </a:r>
            <a:r>
              <a:rPr lang="en-US" i="1" dirty="0">
                <a:solidFill>
                  <a:schemeClr val="tx1"/>
                </a:solidFill>
              </a:rPr>
              <a:t>h</a:t>
            </a:r>
            <a:r>
              <a:rPr lang="en-US" dirty="0">
                <a:solidFill>
                  <a:schemeClr val="tx1"/>
                </a:solidFill>
              </a:rPr>
              <a:t> is sufficiently small so that both </a:t>
            </a:r>
            <a:r>
              <a:rPr lang="en-US" i="1" dirty="0">
                <a:solidFill>
                  <a:schemeClr val="tx1"/>
                </a:solidFill>
              </a:rPr>
              <a:t>x</a:t>
            </a:r>
            <a:r>
              <a:rPr lang="en-US" dirty="0">
                <a:solidFill>
                  <a:schemeClr val="tx1"/>
                </a:solidFill>
              </a:rPr>
              <a:t> </a:t>
            </a:r>
            <a:r>
              <a:rPr lang="en-US" dirty="0">
                <a:solidFill>
                  <a:schemeClr val="tx1"/>
                </a:solidFill>
                <a:latin typeface="Symbol" pitchFamily="18" charset="2"/>
              </a:rPr>
              <a:t>-</a:t>
            </a:r>
            <a:r>
              <a:rPr lang="en-US" dirty="0">
                <a:solidFill>
                  <a:schemeClr val="tx1"/>
                </a:solidFill>
              </a:rPr>
              <a:t> </a:t>
            </a:r>
            <a:r>
              <a:rPr lang="en-US" i="1" dirty="0">
                <a:solidFill>
                  <a:schemeClr val="tx1"/>
                </a:solidFill>
              </a:rPr>
              <a:t>h</a:t>
            </a:r>
            <a:r>
              <a:rPr lang="en-US" dirty="0">
                <a:solidFill>
                  <a:schemeClr val="tx1"/>
                </a:solidFill>
              </a:rPr>
              <a:t> </a:t>
            </a:r>
            <a:r>
              <a:rPr lang="en-US" dirty="0">
                <a:solidFill>
                  <a:schemeClr val="tx1"/>
                </a:solidFill>
                <a:sym typeface="Symbol"/>
              </a:rPr>
              <a:t></a:t>
            </a:r>
            <a:r>
              <a:rPr lang="en-US" dirty="0">
                <a:solidFill>
                  <a:schemeClr val="tx1"/>
                </a:solidFill>
              </a:rPr>
              <a:t> </a:t>
            </a:r>
            <a:r>
              <a:rPr lang="en-US" i="1" dirty="0">
                <a:solidFill>
                  <a:schemeClr val="tx1"/>
                </a:solidFill>
              </a:rPr>
              <a:t>I</a:t>
            </a:r>
            <a:r>
              <a:rPr lang="en-US" dirty="0">
                <a:solidFill>
                  <a:schemeClr val="tx1"/>
                </a:solidFill>
              </a:rPr>
              <a:t> and </a:t>
            </a:r>
            <a:r>
              <a:rPr lang="en-US" i="1" dirty="0">
                <a:solidFill>
                  <a:schemeClr val="tx1"/>
                </a:solidFill>
              </a:rPr>
              <a:t>x</a:t>
            </a:r>
            <a:r>
              <a:rPr lang="en-US" dirty="0">
                <a:solidFill>
                  <a:schemeClr val="tx1"/>
                </a:solidFill>
              </a:rPr>
              <a:t> </a:t>
            </a:r>
            <a:r>
              <a:rPr lang="en-US" dirty="0">
                <a:solidFill>
                  <a:schemeClr val="tx1"/>
                </a:solidFill>
                <a:latin typeface="Symbol" pitchFamily="18" charset="2"/>
              </a:rPr>
              <a:t>+</a:t>
            </a:r>
            <a:r>
              <a:rPr lang="en-US" dirty="0">
                <a:solidFill>
                  <a:schemeClr val="tx1"/>
                </a:solidFill>
              </a:rPr>
              <a:t> </a:t>
            </a:r>
            <a:r>
              <a:rPr lang="en-US" i="1" dirty="0">
                <a:solidFill>
                  <a:schemeClr val="tx1"/>
                </a:solidFill>
              </a:rPr>
              <a:t>h</a:t>
            </a:r>
            <a:r>
              <a:rPr lang="en-US" dirty="0">
                <a:solidFill>
                  <a:schemeClr val="tx1"/>
                </a:solidFill>
              </a:rPr>
              <a:t> </a:t>
            </a:r>
            <a:r>
              <a:rPr lang="en-US" dirty="0">
                <a:solidFill>
                  <a:schemeClr val="tx1"/>
                </a:solidFill>
                <a:sym typeface="Symbol"/>
              </a:rPr>
              <a:t></a:t>
            </a:r>
            <a:r>
              <a:rPr lang="en-US" dirty="0">
                <a:solidFill>
                  <a:schemeClr val="tx1"/>
                </a:solidFill>
              </a:rPr>
              <a:t> </a:t>
            </a:r>
            <a:r>
              <a:rPr lang="en-US" i="1" dirty="0">
                <a:solidFill>
                  <a:schemeClr val="tx1"/>
                </a:solidFill>
              </a:rPr>
              <a:t>I</a:t>
            </a:r>
            <a:r>
              <a:rPr lang="en-US" dirty="0">
                <a:solidFill>
                  <a:schemeClr val="tx1"/>
                </a:solidFill>
              </a:rPr>
              <a:t>. Further, if </a:t>
            </a:r>
            <a:r>
              <a:rPr lang="en-US" i="1" dirty="0">
                <a:solidFill>
                  <a:schemeClr val="tx1"/>
                </a:solidFill>
              </a:rPr>
              <a:t>x</a:t>
            </a:r>
            <a:r>
              <a:rPr lang="en-US" dirty="0">
                <a:solidFill>
                  <a:schemeClr val="tx1"/>
                </a:solidFill>
              </a:rPr>
              <a:t> happens to be an endpoint of </a:t>
            </a:r>
            <a:r>
              <a:rPr lang="en-US" i="1" dirty="0">
                <a:solidFill>
                  <a:schemeClr val="tx1"/>
                </a:solidFill>
              </a:rPr>
              <a:t>I</a:t>
            </a:r>
            <a:r>
              <a:rPr lang="en-US" dirty="0">
                <a:solidFill>
                  <a:schemeClr val="tx1"/>
                </a:solidFill>
              </a:rPr>
              <a:t>, then 	 should be interpreted as a one‑sided derivative and the limit above restricted to </a:t>
            </a:r>
            <a:r>
              <a:rPr lang="en-US" i="1" dirty="0">
                <a:solidFill>
                  <a:schemeClr val="tx1"/>
                </a:solidFill>
              </a:rPr>
              <a:t>h</a:t>
            </a:r>
            <a:r>
              <a:rPr lang="en-US" dirty="0">
                <a:solidFill>
                  <a:schemeClr val="tx1"/>
                </a:solidFill>
              </a:rPr>
              <a:t> &gt; 0 (if </a:t>
            </a:r>
            <a:r>
              <a:rPr lang="en-US" i="1" dirty="0">
                <a:solidFill>
                  <a:schemeClr val="tx1"/>
                </a:solidFill>
              </a:rPr>
              <a:t>x</a:t>
            </a:r>
            <a:r>
              <a:rPr lang="en-US" dirty="0">
                <a:solidFill>
                  <a:schemeClr val="tx1"/>
                </a:solidFill>
              </a:rPr>
              <a:t> is the left endpoint of </a:t>
            </a:r>
            <a:r>
              <a:rPr lang="en-US" i="1" dirty="0">
                <a:solidFill>
                  <a:schemeClr val="tx1"/>
                </a:solidFill>
              </a:rPr>
              <a:t>I</a:t>
            </a:r>
            <a:r>
              <a:rPr lang="en-US" dirty="0">
                <a:solidFill>
                  <a:schemeClr val="tx1"/>
                </a:solidFill>
              </a:rPr>
              <a:t>) or </a:t>
            </a:r>
            <a:r>
              <a:rPr lang="en-US" i="1" dirty="0">
                <a:solidFill>
                  <a:schemeClr val="tx1"/>
                </a:solidFill>
              </a:rPr>
              <a:t>h</a:t>
            </a:r>
            <a:r>
              <a:rPr lang="en-US" dirty="0">
                <a:solidFill>
                  <a:schemeClr val="tx1"/>
                </a:solidFill>
              </a:rPr>
              <a:t> &lt; 0 (if </a:t>
            </a:r>
            <a:r>
              <a:rPr lang="en-US" i="1" dirty="0">
                <a:solidFill>
                  <a:schemeClr val="tx1"/>
                </a:solidFill>
              </a:rPr>
              <a:t>x</a:t>
            </a:r>
            <a:r>
              <a:rPr lang="en-US" dirty="0">
                <a:solidFill>
                  <a:schemeClr val="tx1"/>
                </a:solidFill>
              </a:rPr>
              <a:t> is the right endpoint).</a:t>
            </a:r>
            <a:endParaRPr lang="en-US" b="1" dirty="0">
              <a:solidFill>
                <a:schemeClr val="tx1"/>
              </a:solidFill>
            </a:endParaRPr>
          </a:p>
        </p:txBody>
      </p:sp>
      <p:graphicFrame>
        <p:nvGraphicFramePr>
          <p:cNvPr id="9220" name="Object 4"/>
          <p:cNvGraphicFramePr>
            <a:graphicFrameLocks noChangeAspect="1"/>
          </p:cNvGraphicFramePr>
          <p:nvPr>
            <p:extLst>
              <p:ext uri="{D42A27DB-BD31-4B8C-83A1-F6EECF244321}">
                <p14:modId xmlns:p14="http://schemas.microsoft.com/office/powerpoint/2010/main" val="412408929"/>
              </p:ext>
            </p:extLst>
          </p:nvPr>
        </p:nvGraphicFramePr>
        <p:xfrm>
          <a:off x="3352800" y="1387571"/>
          <a:ext cx="1765300" cy="469900"/>
        </p:xfrm>
        <a:graphic>
          <a:graphicData uri="http://schemas.openxmlformats.org/presentationml/2006/ole">
            <mc:AlternateContent xmlns:mc="http://schemas.openxmlformats.org/markup-compatibility/2006">
              <mc:Choice xmlns:v="urn:schemas-microsoft-com:vml" Requires="v">
                <p:oleObj name="Equation" r:id="rId2" imgW="1765080" imgH="469800" progId="Equation.DSMT4">
                  <p:embed/>
                </p:oleObj>
              </mc:Choice>
              <mc:Fallback>
                <p:oleObj name="Equation" r:id="rId2" imgW="1765080" imgH="469800" progId="Equation.DSMT4">
                  <p:embed/>
                  <p:pic>
                    <p:nvPicPr>
                      <p:cNvPr id="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1387571"/>
                        <a:ext cx="17653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221" name="Object 5"/>
          <p:cNvGraphicFramePr>
            <a:graphicFrameLocks noChangeAspect="1"/>
          </p:cNvGraphicFramePr>
          <p:nvPr>
            <p:extLst>
              <p:ext uri="{D42A27DB-BD31-4B8C-83A1-F6EECF244321}">
                <p14:modId xmlns:p14="http://schemas.microsoft.com/office/powerpoint/2010/main" val="645009257"/>
              </p:ext>
            </p:extLst>
          </p:nvPr>
        </p:nvGraphicFramePr>
        <p:xfrm>
          <a:off x="2749550" y="1940677"/>
          <a:ext cx="3644900" cy="876300"/>
        </p:xfrm>
        <a:graphic>
          <a:graphicData uri="http://schemas.openxmlformats.org/presentationml/2006/ole">
            <mc:AlternateContent xmlns:mc="http://schemas.openxmlformats.org/markup-compatibility/2006">
              <mc:Choice xmlns:v="urn:schemas-microsoft-com:vml" Requires="v">
                <p:oleObj name="Equation" r:id="rId4" imgW="3644640" imgH="876240" progId="Equation.DSMT4">
                  <p:embed/>
                </p:oleObj>
              </mc:Choice>
              <mc:Fallback>
                <p:oleObj name="Equation" r:id="rId4" imgW="3644640" imgH="876240" progId="Equation.DSMT4">
                  <p:embed/>
                  <p:pic>
                    <p:nvPicPr>
                      <p:cNvPr id="0"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49550" y="1940677"/>
                        <a:ext cx="3644900"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222" name="Object 6"/>
          <p:cNvGraphicFramePr>
            <a:graphicFrameLocks noChangeAspect="1"/>
          </p:cNvGraphicFramePr>
          <p:nvPr>
            <p:extLst>
              <p:ext uri="{D42A27DB-BD31-4B8C-83A1-F6EECF244321}">
                <p14:modId xmlns:p14="http://schemas.microsoft.com/office/powerpoint/2010/main" val="3898279853"/>
              </p:ext>
            </p:extLst>
          </p:nvPr>
        </p:nvGraphicFramePr>
        <p:xfrm>
          <a:off x="7696200" y="3657600"/>
          <a:ext cx="774700" cy="469900"/>
        </p:xfrm>
        <a:graphic>
          <a:graphicData uri="http://schemas.openxmlformats.org/presentationml/2006/ole">
            <mc:AlternateContent xmlns:mc="http://schemas.openxmlformats.org/markup-compatibility/2006">
              <mc:Choice xmlns:v="urn:schemas-microsoft-com:vml" Requires="v">
                <p:oleObj name="Equation" r:id="rId6" imgW="774360" imgH="469800" progId="Equation.DSMT4">
                  <p:embed/>
                </p:oleObj>
              </mc:Choice>
              <mc:Fallback>
                <p:oleObj name="Equation" r:id="rId6" imgW="774360" imgH="469800" progId="Equation.DSMT4">
                  <p:embed/>
                  <p:pic>
                    <p:nvPicPr>
                      <p:cNvPr id="0"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96200" y="3657600"/>
                        <a:ext cx="7747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2749</TotalTime>
  <Words>2580</Words>
  <Application>Microsoft Office PowerPoint</Application>
  <PresentationFormat>On-screen Show (4:3)</PresentationFormat>
  <Paragraphs>164</Paragraphs>
  <Slides>44</Slides>
  <Notes>0</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2</vt:i4>
      </vt:variant>
      <vt:variant>
        <vt:lpstr>Slide Titles</vt:lpstr>
      </vt:variant>
      <vt:variant>
        <vt:i4>44</vt:i4>
      </vt:variant>
    </vt:vector>
  </HeadingPairs>
  <TitlesOfParts>
    <vt:vector size="50" baseType="lpstr">
      <vt:lpstr>Symbol</vt:lpstr>
      <vt:lpstr>Calibri</vt:lpstr>
      <vt:lpstr>Arial</vt:lpstr>
      <vt:lpstr>Office Theme</vt:lpstr>
      <vt:lpstr>Equation</vt:lpstr>
      <vt:lpstr>MathType 6.0 Equation</vt:lpstr>
      <vt:lpstr>Section 5.3</vt:lpstr>
      <vt:lpstr>Theorem: The Mean Value Theorem for Definite Integrals</vt:lpstr>
      <vt:lpstr>Proof</vt:lpstr>
      <vt:lpstr>Proof (cont.)</vt:lpstr>
      <vt:lpstr>Example 1: Finding Points Where a Function Takes on Its Average Value </vt:lpstr>
      <vt:lpstr>Example 1: Finding Points Where a Function Takes on Its Average Value (cont.)</vt:lpstr>
      <vt:lpstr>Example 1: Finding Points Where a Function Takes on Its Average Value (cont.)</vt:lpstr>
      <vt:lpstr>Theorem: The Fundamental Theorem of Calculus, Part I </vt:lpstr>
      <vt:lpstr>Proof</vt:lpstr>
      <vt:lpstr>Proof (cont.)</vt:lpstr>
      <vt:lpstr>Proof (cont.)</vt:lpstr>
      <vt:lpstr>Proof (cont.)</vt:lpstr>
      <vt:lpstr>Proof (cont.)</vt:lpstr>
      <vt:lpstr>Example 2: Using the Fundamental Theorem of Calculus, Part I </vt:lpstr>
      <vt:lpstr>Example 3: Using the Fundamental Theorem of Calculus, Part I</vt:lpstr>
      <vt:lpstr>Example 3: Using the Fundamental Theorem of Calculus, Part I (cont.)</vt:lpstr>
      <vt:lpstr>Example 3: Using the Fundamental Theorem of Calculus, Part I (cont.)</vt:lpstr>
      <vt:lpstr>Example 3: Using the Fundamental Theorem of Calculus, Part I (cont.)</vt:lpstr>
      <vt:lpstr>Example 3: Using the Fundamental Theorem of Calculus, Part I (cont.)</vt:lpstr>
      <vt:lpstr>Example 3: Using the Fundamental Theorem of Calculus, Part I (cont.)</vt:lpstr>
      <vt:lpstr>Example 3: Using the Fundamental Theorem of Calculus, Part I (cont.)</vt:lpstr>
      <vt:lpstr>Example 4: Using the Fundamental Theorem of Calculus, Part I</vt:lpstr>
      <vt:lpstr>Example 4: Using the Fundamental Theorem of Calculus, Part I (cont.)</vt:lpstr>
      <vt:lpstr>Example 4: Using the Fundamental Theorem of Calculus, Part I (cont.)</vt:lpstr>
      <vt:lpstr>Example 4: Using the Fundamental Theorem of Calculus, Part I (cont.)</vt:lpstr>
      <vt:lpstr>Example 4: Using the Fundamental Theorem of Calculus, Part I (cont.)</vt:lpstr>
      <vt:lpstr>Example 4: Using the Fundamental Theorem of Calculus, Part I (cont.)</vt:lpstr>
      <vt:lpstr>Example 4: Using the Fundamental Theorem of Calculus, Part I (cont.)</vt:lpstr>
      <vt:lpstr>Example 4: Using the Fundamental Theorem of Calculus, Part I (cont.)</vt:lpstr>
      <vt:lpstr>Example 4: Using the Fundamental Theorem of Calculus, Part I (cont.)</vt:lpstr>
      <vt:lpstr>Theorem: The Fundamental Theorem of Calculus, Part II</vt:lpstr>
      <vt:lpstr>Proof</vt:lpstr>
      <vt:lpstr>Proof (cont.)</vt:lpstr>
      <vt:lpstr>Proof (cont.)</vt:lpstr>
      <vt:lpstr>The Fundamental Theorem, Part II</vt:lpstr>
      <vt:lpstr>Example 5: Using the Fundamental Theorem of Calculus, Part II to Evaluate Definite Integrals </vt:lpstr>
      <vt:lpstr>Example 5: Using the Fundamental Theorem of Calculus, Part II to Evaluate Definite Integrals (cont.)</vt:lpstr>
      <vt:lpstr>Example 5: Using the Fundamental Theorem of Calculus, Part II to Evaluate Definite Integrals (cont.)</vt:lpstr>
      <vt:lpstr>Example 6: Finding the Function with a Given Derivative That Passes through a Particular Point  </vt:lpstr>
      <vt:lpstr>Example 6: Finding the Function with a Given Derivative That Passes through a Particular Point (cont.)  </vt:lpstr>
      <vt:lpstr>Example 7: Using the Fundamental Theorem of Calculus, Part II to Evaluate a Definite Integral</vt:lpstr>
      <vt:lpstr>Example 7: Using the Fundamental Theorem of Calculus, Part II to Evaluate a Definite Integral (cont.)</vt:lpstr>
      <vt:lpstr>Example 7: Using the Fundamental Theorem of Calculus, Part II to Evaluate a Definite Integral (cont.)</vt:lpstr>
      <vt:lpstr>Example 7: Using the Fundamental Theorem of Calculus, Part II to Evaluate a Definite Integral (cont.)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Calculus with Early Transcendentals, 2nd edition</dc:title>
  <dc:creator>Hawkes Learning</dc:creator>
  <cp:lastModifiedBy>Allison Conger</cp:lastModifiedBy>
  <cp:revision>402</cp:revision>
  <dcterms:created xsi:type="dcterms:W3CDTF">2013-04-26T14:43:13Z</dcterms:created>
  <dcterms:modified xsi:type="dcterms:W3CDTF">2023-04-17T18:45:26Z</dcterms:modified>
</cp:coreProperties>
</file>