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90" r:id="rId9"/>
    <p:sldId id="295" r:id="rId10"/>
    <p:sldId id="266" r:id="rId11"/>
    <p:sldId id="267" r:id="rId12"/>
    <p:sldId id="296" r:id="rId13"/>
    <p:sldId id="291" r:id="rId14"/>
    <p:sldId id="292" r:id="rId15"/>
    <p:sldId id="293" r:id="rId16"/>
    <p:sldId id="294" r:id="rId17"/>
    <p:sldId id="269" r:id="rId18"/>
    <p:sldId id="270" r:id="rId19"/>
    <p:sldId id="271" r:id="rId20"/>
    <p:sldId id="272" r:id="rId21"/>
    <p:sldId id="299" r:id="rId22"/>
    <p:sldId id="273" r:id="rId23"/>
    <p:sldId id="275" r:id="rId24"/>
    <p:sldId id="300" r:id="rId25"/>
    <p:sldId id="288" r:id="rId26"/>
    <p:sldId id="277" r:id="rId27"/>
    <p:sldId id="278" r:id="rId28"/>
    <p:sldId id="279" r:id="rId29"/>
    <p:sldId id="280" r:id="rId30"/>
    <p:sldId id="297" r:id="rId31"/>
    <p:sldId id="282" r:id="rId32"/>
    <p:sldId id="283" r:id="rId33"/>
    <p:sldId id="298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092"/>
    <a:srgbClr val="000099"/>
    <a:srgbClr val="FFFFCC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8" autoAdjust="0"/>
    <p:restoredTop sz="94660"/>
  </p:normalViewPr>
  <p:slideViewPr>
    <p:cSldViewPr>
      <p:cViewPr varScale="1">
        <p:scale>
          <a:sx n="104" d="100"/>
          <a:sy n="104" d="100"/>
        </p:scale>
        <p:origin x="13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8.wmf"/><Relationship Id="rId2" Type="http://schemas.openxmlformats.org/officeDocument/2006/relationships/oleObject" Target="../embeddings/oleObject59.bin"/><Relationship Id="rId16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73.bin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7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93.wmf"/><Relationship Id="rId18" Type="http://schemas.openxmlformats.org/officeDocument/2006/relationships/oleObject" Target="../embeddings/oleObject94.bin"/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95.wmf"/><Relationship Id="rId2" Type="http://schemas.openxmlformats.org/officeDocument/2006/relationships/oleObject" Target="../embeddings/oleObject86.bin"/><Relationship Id="rId16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96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9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00.bin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0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5.4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Indefinite Integrals and the Substitution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b.</a:t>
            </a:r>
            <a:r>
              <a:rPr lang="en-US" dirty="0"/>
              <a:t>	We know the definite integral exists because the integrand is continuous over the interval [−5, −1]. Further, since 1/</a:t>
            </a:r>
            <a:r>
              <a:rPr lang="en-US" i="1" dirty="0"/>
              <a:t>x</a:t>
            </a:r>
            <a:r>
              <a:rPr lang="en-US" dirty="0"/>
              <a:t> is negative over the interval, we should expect the integral (which represents signed area) to be negative as well. This is in fact what we see.</a:t>
            </a: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995077"/>
              </p:ext>
            </p:extLst>
          </p:nvPr>
        </p:nvGraphicFramePr>
        <p:xfrm>
          <a:off x="1447800" y="4244788"/>
          <a:ext cx="1104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825480" progId="Equation.DSMT4">
                  <p:embed/>
                </p:oleObj>
              </mc:Choice>
              <mc:Fallback>
                <p:oleObj name="Equation" r:id="rId2" imgW="110484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44788"/>
                        <a:ext cx="1104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46599"/>
              </p:ext>
            </p:extLst>
          </p:nvPr>
        </p:nvGraphicFramePr>
        <p:xfrm>
          <a:off x="2590800" y="4343400"/>
          <a:ext cx="1409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634680" progId="Equation.DSMT4">
                  <p:embed/>
                </p:oleObj>
              </mc:Choice>
              <mc:Fallback>
                <p:oleObj name="Equation" r:id="rId4" imgW="140940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343400"/>
                        <a:ext cx="1409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015862"/>
              </p:ext>
            </p:extLst>
          </p:nvPr>
        </p:nvGraphicFramePr>
        <p:xfrm>
          <a:off x="4087906" y="4522694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304560" progId="Equation.DSMT4">
                  <p:embed/>
                </p:oleObj>
              </mc:Choice>
              <mc:Fallback>
                <p:oleObj name="Equation" r:id="rId6" imgW="14731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906" y="4522694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108724"/>
              </p:ext>
            </p:extLst>
          </p:nvPr>
        </p:nvGraphicFramePr>
        <p:xfrm>
          <a:off x="5598459" y="4522694"/>
          <a:ext cx="97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304560" progId="Equation.DSMT4">
                  <p:embed/>
                </p:oleObj>
              </mc:Choice>
              <mc:Fallback>
                <p:oleObj name="Equation" r:id="rId8" imgW="97776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459" y="4522694"/>
                        <a:ext cx="977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854309"/>
              </p:ext>
            </p:extLst>
          </p:nvPr>
        </p:nvGraphicFramePr>
        <p:xfrm>
          <a:off x="6629400" y="4536141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291960" progId="Equation.DSMT4">
                  <p:embed/>
                </p:oleObj>
              </mc:Choice>
              <mc:Fallback>
                <p:oleObj name="Equation" r:id="rId10" imgW="11048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536141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5007"/>
            <a:ext cx="8229600" cy="4572000"/>
          </a:xfrm>
        </p:spPr>
        <p:txBody>
          <a:bodyPr/>
          <a:lstStyle/>
          <a:p>
            <a:pPr marL="463550" indent="-463550"/>
            <a:r>
              <a:rPr lang="en-US" b="1" dirty="0"/>
              <a:t>c.</a:t>
            </a:r>
            <a:r>
              <a:rPr lang="en-US" dirty="0"/>
              <a:t>	Our first observation has to be that the FTC does not apply, since 1/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is not a continuous function over the interval [−1, 1]. If we failed to notice that fact and tried to evaluate the integral, we would obtain a very misleading result. We might (in error) say that 		      is an antiderivative, since	         However, </a:t>
            </a:r>
            <a:r>
              <a:rPr lang="en-US" i="1" dirty="0"/>
              <a:t>F</a:t>
            </a:r>
            <a:r>
              <a:rPr lang="en-US" dirty="0"/>
              <a:t> only qualifies as an antiderivative on 	        or 	   not on an interval that contain 0. </a:t>
            </a: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4621E73A-C0D8-FCAD-1FD8-E32E9B823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80446"/>
              </p:ext>
            </p:extLst>
          </p:nvPr>
        </p:nvGraphicFramePr>
        <p:xfrm>
          <a:off x="1032585" y="3263153"/>
          <a:ext cx="171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380880" progId="Equation.DSMT4">
                  <p:embed/>
                </p:oleObj>
              </mc:Choice>
              <mc:Fallback>
                <p:oleObj name="Equation" r:id="rId2" imgW="1714320" imgH="380880" progId="Equation.DSMT4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B3E04CDC-EC00-D055-3A03-CC7F011F0A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585" y="3263153"/>
                        <a:ext cx="171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8B54BA90-B220-3E12-AC9D-B5A9B60E4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22117"/>
              </p:ext>
            </p:extLst>
          </p:nvPr>
        </p:nvGraphicFramePr>
        <p:xfrm>
          <a:off x="6637861" y="3230432"/>
          <a:ext cx="177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431640" progId="Equation.DSMT4">
                  <p:embed/>
                </p:oleObj>
              </mc:Choice>
              <mc:Fallback>
                <p:oleObj name="Equation" r:id="rId4" imgW="1777680" imgH="43164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23FFC306-5C45-30FC-73DD-B3C65B22E1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861" y="3230432"/>
                        <a:ext cx="1778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0EAC1B84-DB1F-52A1-A076-D453AEBE3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32919"/>
              </p:ext>
            </p:extLst>
          </p:nvPr>
        </p:nvGraphicFramePr>
        <p:xfrm>
          <a:off x="1057237" y="4141676"/>
          <a:ext cx="96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368280" progId="Equation.DSMT4">
                  <p:embed/>
                </p:oleObj>
              </mc:Choice>
              <mc:Fallback>
                <p:oleObj name="Equation" r:id="rId6" imgW="965160" imgH="36828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8B54BA90-B220-3E12-AC9D-B5A9B60E4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37" y="4141676"/>
                        <a:ext cx="96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8D58B868-7C13-F54B-86F4-B97BBDEFE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66921"/>
              </p:ext>
            </p:extLst>
          </p:nvPr>
        </p:nvGraphicFramePr>
        <p:xfrm>
          <a:off x="2619898" y="4141657"/>
          <a:ext cx="850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368280" progId="Equation.DSMT4">
                  <p:embed/>
                </p:oleObj>
              </mc:Choice>
              <mc:Fallback>
                <p:oleObj name="Equation" r:id="rId8" imgW="850680" imgH="368280" progId="Equation.DSMT4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0EAC1B84-DB1F-52A1-A076-D453AEBE3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898" y="4141657"/>
                        <a:ext cx="850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11175" algn="l"/>
              </a:tabLst>
            </a:pPr>
            <a:r>
              <a:rPr lang="en-US" dirty="0"/>
              <a:t>If we misapplied the FTC, we would obtain </a:t>
            </a:r>
          </a:p>
          <a:p>
            <a:pPr>
              <a:tabLst>
                <a:tab pos="511175" algn="l"/>
              </a:tabLst>
            </a:pPr>
            <a:endParaRPr lang="en-US" dirty="0"/>
          </a:p>
          <a:p>
            <a:pPr>
              <a:tabLst>
                <a:tab pos="511175" algn="l"/>
              </a:tabLst>
            </a:pPr>
            <a:endParaRPr lang="en-US" dirty="0"/>
          </a:p>
          <a:p>
            <a:pPr>
              <a:tabLst>
                <a:tab pos="511175" algn="l"/>
              </a:tabLst>
            </a:pPr>
            <a:endParaRPr lang="en-US" dirty="0"/>
          </a:p>
          <a:p>
            <a:pPr>
              <a:tabLst>
                <a:tab pos="511175" algn="l"/>
              </a:tabLst>
            </a:pPr>
            <a:r>
              <a:rPr lang="en-US" dirty="0"/>
              <a:t>which can’t be true since 1/</a:t>
            </a:r>
            <a:r>
              <a:rPr lang="en-US" i="1" dirty="0"/>
              <a:t>x</a:t>
            </a:r>
            <a:r>
              <a:rPr lang="en-US" baseline="30000" dirty="0"/>
              <a:t>2  </a:t>
            </a:r>
            <a:r>
              <a:rPr lang="en-US" dirty="0"/>
              <a:t>is positive everywhere it’s defined.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81275" y="2096116"/>
          <a:ext cx="1181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825500" progId="Equation.DSMT4">
                  <p:embed/>
                </p:oleObj>
              </mc:Choice>
              <mc:Fallback>
                <p:oleObj name="Equation" r:id="rId2" imgW="1181100" imgH="8255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2096116"/>
                        <a:ext cx="1181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0" y="2016374"/>
          <a:ext cx="132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016000" progId="Equation.DSMT4">
                  <p:embed/>
                </p:oleObj>
              </mc:Choice>
              <mc:Fallback>
                <p:oleObj name="Equation" r:id="rId4" imgW="1320800" imgH="1016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16374"/>
                        <a:ext cx="1320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35575" y="2373928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600" imgH="279400" progId="Equation.DSMT4">
                  <p:embed/>
                </p:oleObj>
              </mc:Choice>
              <mc:Fallback>
                <p:oleObj name="Equation" r:id="rId6" imgW="1117600" imgH="279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2373928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399213" y="2362205"/>
          <a:ext cx="77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4" imgH="330057" progId="Equation.DSMT4">
                  <p:embed/>
                </p:oleObj>
              </mc:Choice>
              <mc:Fallback>
                <p:oleObj name="Equation" r:id="rId8" imgW="774364" imgH="330057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2362205"/>
                        <a:ext cx="774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80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Indefinite Integration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1: Indefinite Integrals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7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98550"/>
              </p:ext>
            </p:extLst>
          </p:nvPr>
        </p:nvGraphicFramePr>
        <p:xfrm>
          <a:off x="732865" y="1835150"/>
          <a:ext cx="3162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583920" progId="Equation.DSMT4">
                  <p:embed/>
                </p:oleObj>
              </mc:Choice>
              <mc:Fallback>
                <p:oleObj name="Equation" r:id="rId2" imgW="316224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65" y="1835150"/>
                        <a:ext cx="3162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6" name="Object 4"/>
          <p:cNvGraphicFramePr>
            <a:graphicFrameLocks noChangeAspect="1"/>
          </p:cNvGraphicFramePr>
          <p:nvPr/>
        </p:nvGraphicFramePr>
        <p:xfrm>
          <a:off x="685800" y="2590800"/>
          <a:ext cx="565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51280" imgH="596880" progId="Equation.DSMT4">
                  <p:embed/>
                </p:oleObj>
              </mc:Choice>
              <mc:Fallback>
                <p:oleObj name="Equation" r:id="rId4" imgW="5651280" imgH="596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565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685800" y="3276600"/>
          <a:ext cx="425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54480" imgH="838080" progId="Equation.DSMT4">
                  <p:embed/>
                </p:oleObj>
              </mc:Choice>
              <mc:Fallback>
                <p:oleObj name="Equation" r:id="rId6" imgW="42544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600"/>
                        <a:ext cx="425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685800" y="4191000"/>
          <a:ext cx="224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840" imgH="838080" progId="Equation.DSMT4">
                  <p:embed/>
                </p:oleObj>
              </mc:Choice>
              <mc:Fallback>
                <p:oleObj name="Equation" r:id="rId8" imgW="224784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224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9" name="Object 7"/>
          <p:cNvGraphicFramePr>
            <a:graphicFrameLocks noChangeAspect="1"/>
          </p:cNvGraphicFramePr>
          <p:nvPr/>
        </p:nvGraphicFramePr>
        <p:xfrm>
          <a:off x="685800" y="502920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14600" imgH="838080" progId="Equation.DSMT4">
                  <p:embed/>
                </p:oleObj>
              </mc:Choice>
              <mc:Fallback>
                <p:oleObj name="Equation" r:id="rId10" imgW="25146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Indefinite Integration (cont.)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1: Indefinite Integrals (cont.)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81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34282"/>
              </p:ext>
            </p:extLst>
          </p:nvPr>
        </p:nvGraphicFramePr>
        <p:xfrm>
          <a:off x="723900" y="1773145"/>
          <a:ext cx="518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480" imgH="939600" progId="Equation.DSMT4">
                  <p:embed/>
                </p:oleObj>
              </mc:Choice>
              <mc:Fallback>
                <p:oleObj name="Equation" r:id="rId2" imgW="518148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773145"/>
                        <a:ext cx="5181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685800" y="2819400"/>
          <a:ext cx="403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38480" imgH="838080" progId="Equation.DSMT4">
                  <p:embed/>
                </p:oleObj>
              </mc:Choice>
              <mc:Fallback>
                <p:oleObj name="Equation" r:id="rId4" imgW="403848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4038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685800" y="3733800"/>
          <a:ext cx="377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71720" imgH="838080" progId="Equation.DSMT4">
                  <p:embed/>
                </p:oleObj>
              </mc:Choice>
              <mc:Fallback>
                <p:oleObj name="Equation" r:id="rId6" imgW="377172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3800"/>
                        <a:ext cx="3771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685800" y="4724400"/>
          <a:ext cx="397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74760" imgH="838080" progId="Equation.DSMT4">
                  <p:embed/>
                </p:oleObj>
              </mc:Choice>
              <mc:Fallback>
                <p:oleObj name="Equation" r:id="rId8" imgW="397476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3975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Indefinite Integration (cont.)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1: Indefinite Integrals (cont.)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552450" y="1892300"/>
          <a:ext cx="574040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40200" imgH="3898800" progId="Equation.DSMT4">
                  <p:embed/>
                </p:oleObj>
              </mc:Choice>
              <mc:Fallback>
                <p:oleObj name="Equation" r:id="rId2" imgW="5740200" imgH="3898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892300"/>
                        <a:ext cx="5740400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Indefinite Integration (cont.)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1: Indefinite Integrals (cont.)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0227" name="Object 2"/>
          <p:cNvGraphicFramePr>
            <a:graphicFrameLocks noChangeAspect="1"/>
          </p:cNvGraphicFramePr>
          <p:nvPr/>
        </p:nvGraphicFramePr>
        <p:xfrm>
          <a:off x="549275" y="1828800"/>
          <a:ext cx="6324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24480" imgH="2209680" progId="Equation.DSMT4">
                  <p:embed/>
                </p:oleObj>
              </mc:Choice>
              <mc:Fallback>
                <p:oleObj name="Equation" r:id="rId2" imgW="6324480" imgH="2209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828800"/>
                        <a:ext cx="6324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Substitution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6937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is a differentiable function whose range is the interval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, and 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continuous on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, then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Hence, 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an antiderivative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764143"/>
              </p:ext>
            </p:extLst>
          </p:nvPr>
        </p:nvGraphicFramePr>
        <p:xfrm>
          <a:off x="2644775" y="2292350"/>
          <a:ext cx="4241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41520" imgH="583920" progId="Equation.DSMT4">
                  <p:embed/>
                </p:oleObj>
              </mc:Choice>
              <mc:Fallback>
                <p:oleObj name="Equation" r:id="rId2" imgW="424152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2292350"/>
                        <a:ext cx="4241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5580"/>
              </p:ext>
            </p:extLst>
          </p:nvPr>
        </p:nvGraphicFramePr>
        <p:xfrm>
          <a:off x="762000" y="3429000"/>
          <a:ext cx="4521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20880" imgH="596880" progId="Equation.DSMT4">
                  <p:embed/>
                </p:oleObj>
              </mc:Choice>
              <mc:Fallback>
                <p:oleObj name="Equation" r:id="rId4" imgW="4520880" imgH="596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4521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267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fact that </a:t>
            </a:r>
            <a:r>
              <a:rPr lang="en-US" i="1" dirty="0">
                <a:solidFill>
                  <a:srgbClr val="000000"/>
                </a:solidFill>
              </a:rPr>
              <a:t>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is differentiable tells us that  </a:t>
            </a:r>
            <a:r>
              <a:rPr lang="en-US" i="1" dirty="0">
                <a:solidFill>
                  <a:srgbClr val="000000"/>
                </a:solidFill>
              </a:rPr>
              <a:t>du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’(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), so the differentials </a:t>
            </a:r>
            <a:r>
              <a:rPr lang="en-US" i="1" dirty="0">
                <a:solidFill>
                  <a:srgbClr val="000000"/>
                </a:solidFill>
              </a:rPr>
              <a:t>du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are related by the equation </a:t>
            </a:r>
            <a:r>
              <a:rPr lang="en-US" i="1" dirty="0">
                <a:solidFill>
                  <a:srgbClr val="000000"/>
                </a:solidFill>
              </a:rPr>
              <a:t>du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’(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(see Section 3.9). In this respect, the Substitution Rule is an example of a change of variables—if we restate the integral in terms of the variable </a:t>
            </a:r>
            <a:r>
              <a:rPr lang="en-US" i="1" dirty="0">
                <a:solidFill>
                  <a:srgbClr val="000000"/>
                </a:solidFill>
              </a:rPr>
              <a:t>u</a:t>
            </a:r>
            <a:r>
              <a:rPr lang="en-US" dirty="0">
                <a:solidFill>
                  <a:srgbClr val="000000"/>
                </a:solidFill>
              </a:rPr>
              <a:t> instead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then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5840" y="3962400"/>
            <a:ext cx="7132320" cy="133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But beyond this observation, the Substitution Rule is actually just a rephrasing of the Chain Rule of differentiation. Since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continuous on the interval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, Part I of the FTC tells us that it has an </a:t>
            </a:r>
            <a:r>
              <a:rPr lang="en-US" dirty="0" err="1">
                <a:solidFill>
                  <a:srgbClr val="000000"/>
                </a:solidFill>
              </a:rPr>
              <a:t>antiderivative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. Applying the Chain Rule to	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626477"/>
              </p:ext>
            </p:extLst>
          </p:nvPr>
        </p:nvGraphicFramePr>
        <p:xfrm>
          <a:off x="838200" y="3581400"/>
          <a:ext cx="754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543800" imgH="838080" progId="Equation.DSMT4">
                  <p:embed/>
                </p:oleObj>
              </mc:Choice>
              <mc:Fallback>
                <p:oleObj name="Equation" r:id="rId2" imgW="75438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754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4FBA6A6-9054-494E-B804-80ABCD8D2E83}"/>
              </a:ext>
            </a:extLst>
          </p:cNvPr>
          <p:cNvGrpSpPr/>
          <p:nvPr/>
        </p:nvGrpSpPr>
        <p:grpSpPr>
          <a:xfrm>
            <a:off x="4508500" y="3013075"/>
            <a:ext cx="698500" cy="523220"/>
            <a:chOff x="4470400" y="3505200"/>
            <a:chExt cx="698500" cy="523220"/>
          </a:xfrm>
        </p:grpSpPr>
        <p:graphicFrame>
          <p:nvGraphicFramePr>
            <p:cNvPr id="13517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1317057"/>
                </p:ext>
              </p:extLst>
            </p:nvPr>
          </p:nvGraphicFramePr>
          <p:xfrm>
            <a:off x="4470400" y="3617542"/>
            <a:ext cx="698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98400" imgH="380880" progId="Equation.DSMT4">
                    <p:embed/>
                  </p:oleObj>
                </mc:Choice>
                <mc:Fallback>
                  <p:oleObj name="Equation" r:id="rId4" imgW="698400" imgH="3808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0400" y="3617542"/>
                          <a:ext cx="6985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F959C1-FDBB-42A3-9D0C-AA34FF441C1C}"/>
                </a:ext>
              </a:extLst>
            </p:cNvPr>
            <p:cNvSpPr/>
            <p:nvPr/>
          </p:nvSpPr>
          <p:spPr>
            <a:xfrm>
              <a:off x="4589542" y="3505200"/>
              <a:ext cx="3433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∘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Indefinite Integral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267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Given a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, the </a:t>
            </a:r>
            <a:r>
              <a:rPr lang="en-US" b="1" dirty="0">
                <a:solidFill>
                  <a:schemeClr val="tx1"/>
                </a:solidFill>
              </a:rPr>
              <a:t>indefinite integral of </a:t>
            </a:r>
            <a:r>
              <a:rPr lang="en-US" b="1" i="1" dirty="0">
                <a:solidFill>
                  <a:schemeClr val="tx1"/>
                </a:solidFill>
              </a:rPr>
              <a:t>f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denoted by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This notation stands for the set of all antiderivatives of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—that is,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represents an arbitrary constant called the </a:t>
            </a:r>
            <a:r>
              <a:rPr lang="en-US" b="1" dirty="0">
                <a:solidFill>
                  <a:schemeClr val="tx1"/>
                </a:solidFill>
              </a:rPr>
              <a:t>constant of integration,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any particular </a:t>
            </a:r>
            <a:r>
              <a:rPr lang="en-US" dirty="0" err="1">
                <a:solidFill>
                  <a:srgbClr val="000000"/>
                </a:solidFill>
              </a:rPr>
              <a:t>antiderivative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59027"/>
              </p:ext>
            </p:extLst>
          </p:nvPr>
        </p:nvGraphicFramePr>
        <p:xfrm>
          <a:off x="3431914" y="1922220"/>
          <a:ext cx="1333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596880" progId="Equation.DSMT4">
                  <p:embed/>
                </p:oleObj>
              </mc:Choice>
              <mc:Fallback>
                <p:oleObj name="Equation" r:id="rId2" imgW="1333440" imgH="596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914" y="1922220"/>
                        <a:ext cx="1333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698868"/>
              </p:ext>
            </p:extLst>
          </p:nvPr>
        </p:nvGraphicFramePr>
        <p:xfrm>
          <a:off x="2625464" y="3400183"/>
          <a:ext cx="2908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080" imgH="583920" progId="Equation.DSMT4">
                  <p:embed/>
                </p:oleObj>
              </mc:Choice>
              <mc:Fallback>
                <p:oleObj name="Equation" r:id="rId4" imgW="290808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464" y="3400183"/>
                        <a:ext cx="2908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So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)) is an antiderivative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))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’(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or, using integral notation,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583701"/>
              </p:ext>
            </p:extLst>
          </p:nvPr>
        </p:nvGraphicFramePr>
        <p:xfrm>
          <a:off x="2254250" y="2347654"/>
          <a:ext cx="4635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360" imgH="583920" progId="Equation.DSMT4">
                  <p:embed/>
                </p:oleObj>
              </mc:Choice>
              <mc:Fallback>
                <p:oleObj name="Equation" r:id="rId2" imgW="463536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347654"/>
                        <a:ext cx="4635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</a:t>
            </a:r>
            <a:r>
              <a:rPr lang="en-US" i="1" dirty="0"/>
              <a:t>u</a:t>
            </a:r>
            <a:r>
              <a:rPr lang="en-US" dirty="0"/>
              <a:t>-Substitution to Evaluate Indefinite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Evaluate the following indefinite integrals.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pPr marL="514350" indent="-514350">
              <a:buAutoNum type="alphaLcPeriod"/>
            </a:pPr>
            <a:r>
              <a:rPr lang="en-US" dirty="0"/>
              <a:t>The key to applying </a:t>
            </a:r>
            <a:r>
              <a:rPr lang="en-US" i="1" dirty="0"/>
              <a:t>u</a:t>
            </a:r>
            <a:r>
              <a:rPr lang="en-US" dirty="0"/>
              <a:t>‑substitution is examining the integrand and identifying a part of it that can be labeled </a:t>
            </a:r>
            <a:r>
              <a:rPr lang="en-US" i="1" dirty="0"/>
              <a:t>u</a:t>
            </a:r>
            <a:r>
              <a:rPr lang="en-US" dirty="0"/>
              <a:t> so that the rest (including the differential </a:t>
            </a:r>
            <a:r>
              <a:rPr lang="en-US" i="1" dirty="0"/>
              <a:t>dx</a:t>
            </a:r>
            <a:r>
              <a:rPr lang="en-US" dirty="0"/>
              <a:t>) corresponds to </a:t>
            </a:r>
            <a:r>
              <a:rPr lang="en-US" i="1" dirty="0"/>
              <a:t>du</a:t>
            </a:r>
            <a:r>
              <a:rPr lang="en-US" dirty="0"/>
              <a:t>. </a:t>
            </a:r>
          </a:p>
          <a:p>
            <a:endParaRPr lang="en-US" dirty="0"/>
          </a:p>
          <a:p>
            <a:pPr>
              <a:tabLst>
                <a:tab pos="511175" algn="l"/>
              </a:tabLst>
            </a:pPr>
            <a:r>
              <a:rPr lang="en-US" dirty="0"/>
              <a:t>	</a:t>
            </a: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586450" y="1905000"/>
          <a:ext cx="285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609480" progId="Equation.DSMT4">
                  <p:embed/>
                </p:oleObj>
              </mc:Choice>
              <mc:Fallback>
                <p:oleObj name="Equation" r:id="rId2" imgW="2857320" imgH="609480" progId="Equation.DSMT4">
                  <p:embed/>
                  <p:pic>
                    <p:nvPicPr>
                      <p:cNvPr id="137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50" y="1905000"/>
                        <a:ext cx="2857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4851400" y="1764175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939600" progId="Equation.DSMT4">
                  <p:embed/>
                </p:oleObj>
              </mc:Choice>
              <mc:Fallback>
                <p:oleObj name="Equation" r:id="rId4" imgW="2234880" imgH="939600" progId="Equation.DSMT4">
                  <p:embed/>
                  <p:pic>
                    <p:nvPicPr>
                      <p:cNvPr id="137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1764175"/>
                        <a:ext cx="2235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81743" y="40386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vital to remember that </a:t>
            </a:r>
            <a:r>
              <a:rPr lang="en-US" i="1" dirty="0"/>
              <a:t>all</a:t>
            </a:r>
            <a:r>
              <a:rPr lang="en-US" dirty="0"/>
              <a:t> of the integral needs to be restated in terms of the new variable </a:t>
            </a:r>
            <a:r>
              <a:rPr lang="en-US" i="1" dirty="0"/>
              <a:t>u</a:t>
            </a:r>
            <a:r>
              <a:rPr lang="en-US" dirty="0"/>
              <a:t>—an integral with a mixture of </a:t>
            </a:r>
            <a:r>
              <a:rPr lang="en-US" i="1" dirty="0"/>
              <a:t>x</a:t>
            </a:r>
            <a:r>
              <a:rPr lang="en-US" dirty="0"/>
              <a:t>’s and </a:t>
            </a:r>
            <a:r>
              <a:rPr lang="en-US" i="1" dirty="0"/>
              <a:t>u</a:t>
            </a:r>
            <a:r>
              <a:rPr lang="en-US" dirty="0"/>
              <a:t>’s is of no use at all. Our familiarity with differentiation guides us in defining </a:t>
            </a:r>
            <a:r>
              <a:rPr lang="en-US" i="1" dirty="0"/>
              <a:t>u</a:t>
            </a:r>
            <a:r>
              <a:rPr lang="en-US" dirty="0"/>
              <a:t>—in this particular integral, note that if we define </a:t>
            </a:r>
            <a:br>
              <a:rPr lang="en-US" dirty="0"/>
            </a:b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dirty="0"/>
              <a:t> 1, then</a:t>
            </a:r>
          </a:p>
          <a:p>
            <a:endParaRPr lang="en-US" dirty="0"/>
          </a:p>
          <a:p>
            <a:endParaRPr lang="en-US" dirty="0"/>
          </a:p>
          <a:p>
            <a:pPr>
              <a:tabLst>
                <a:tab pos="511175" algn="l"/>
              </a:tabLst>
            </a:pPr>
            <a:r>
              <a:rPr lang="en-US" dirty="0"/>
              <a:t>This is almost exactly what we are after, and it is easy to fix it and make it perfect.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1743" y="40386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31170"/>
              </p:ext>
            </p:extLst>
          </p:nvPr>
        </p:nvGraphicFramePr>
        <p:xfrm>
          <a:off x="2819400" y="3619500"/>
          <a:ext cx="322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25800" imgH="838200" progId="Equation.DSMT4">
                  <p:embed/>
                </p:oleObj>
              </mc:Choice>
              <mc:Fallback>
                <p:oleObj name="Equation" r:id="rId2" imgW="3225800" imgH="838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19500"/>
                        <a:ext cx="322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		     so we evaluate the integral as follows.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50901"/>
              </p:ext>
            </p:extLst>
          </p:nvPr>
        </p:nvGraphicFramePr>
        <p:xfrm>
          <a:off x="2964180" y="2942814"/>
          <a:ext cx="4381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81200" imgH="939600" progId="Equation.DSMT4">
                  <p:embed/>
                </p:oleObj>
              </mc:Choice>
              <mc:Fallback>
                <p:oleObj name="Equation" r:id="rId2" imgW="438120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180" y="2942814"/>
                        <a:ext cx="4381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083828"/>
              </p:ext>
            </p:extLst>
          </p:nvPr>
        </p:nvGraphicFramePr>
        <p:xfrm>
          <a:off x="2965768" y="3958814"/>
          <a:ext cx="1803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240" imgH="825480" progId="Equation.DSMT4">
                  <p:embed/>
                </p:oleObj>
              </mc:Choice>
              <mc:Fallback>
                <p:oleObj name="Equation" r:id="rId4" imgW="180324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768" y="3958814"/>
                        <a:ext cx="1803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97740"/>
              </p:ext>
            </p:extLst>
          </p:nvPr>
        </p:nvGraphicFramePr>
        <p:xfrm>
          <a:off x="5080299" y="3969571"/>
          <a:ext cx="1638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000" imgH="825480" progId="Equation.DSMT4">
                  <p:embed/>
                </p:oleObj>
              </mc:Choice>
              <mc:Fallback>
                <p:oleObj name="Equation" r:id="rId6" imgW="163800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299" y="3969571"/>
                        <a:ext cx="1638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76668"/>
              </p:ext>
            </p:extLst>
          </p:nvPr>
        </p:nvGraphicFramePr>
        <p:xfrm>
          <a:off x="2959418" y="5025614"/>
          <a:ext cx="2514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14600" imgH="825480" progId="Equation.DSMT4">
                  <p:embed/>
                </p:oleObj>
              </mc:Choice>
              <mc:Fallback>
                <p:oleObj name="Equation" r:id="rId8" imgW="2514600" imgH="825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418" y="5025614"/>
                        <a:ext cx="2514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1995268" y="1358153"/>
          <a:ext cx="157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4640" imgH="444240" progId="Equation.DSMT4">
                  <p:embed/>
                </p:oleObj>
              </mc:Choice>
              <mc:Fallback>
                <p:oleObj name="Equation" r:id="rId10" imgW="1574640" imgH="444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268" y="1358153"/>
                        <a:ext cx="1574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074347"/>
              </p:ext>
            </p:extLst>
          </p:nvPr>
        </p:nvGraphicFramePr>
        <p:xfrm>
          <a:off x="5800015" y="5210884"/>
          <a:ext cx="2298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98600" imgH="406080" progId="Equation.DSMT4">
                  <p:embed/>
                </p:oleObj>
              </mc:Choice>
              <mc:Fallback>
                <p:oleObj name="Equation" r:id="rId12" imgW="2298600" imgH="406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015" y="5210884"/>
                        <a:ext cx="2298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28914"/>
              </p:ext>
            </p:extLst>
          </p:nvPr>
        </p:nvGraphicFramePr>
        <p:xfrm>
          <a:off x="561265" y="2290352"/>
          <a:ext cx="2362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61960" imgH="583920" progId="Equation.DSMT4">
                  <p:embed/>
                </p:oleObj>
              </mc:Choice>
              <mc:Fallback>
                <p:oleObj name="Equation" r:id="rId14" imgW="2361960" imgH="5839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65" y="2290352"/>
                        <a:ext cx="2362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755612"/>
              </p:ext>
            </p:extLst>
          </p:nvPr>
        </p:nvGraphicFramePr>
        <p:xfrm>
          <a:off x="2950453" y="2303052"/>
          <a:ext cx="2628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28720" imgH="583920" progId="Equation.DSMT4">
                  <p:embed/>
                </p:oleObj>
              </mc:Choice>
              <mc:Fallback>
                <p:oleObj name="Equation" r:id="rId16" imgW="2628720" imgH="5839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453" y="2303052"/>
                        <a:ext cx="2628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And, as always, you can quickly check your answer by differentiating it and verifying that you obtain the original integrand.</a:t>
            </a:r>
          </a:p>
        </p:txBody>
      </p:sp>
    </p:spTree>
    <p:extLst>
      <p:ext uri="{BB962C8B-B14F-4D97-AF65-F5344CB8AC3E}">
        <p14:creationId xmlns:p14="http://schemas.microsoft.com/office/powerpoint/2010/main" val="645316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b.</a:t>
            </a:r>
            <a:r>
              <a:rPr lang="en-US" dirty="0"/>
              <a:t>	Part of this integrand is a second-degree polynomial and another part is a first-degree polynomial. Specifically, If we set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, then</a:t>
            </a:r>
          </a:p>
          <a:p>
            <a:pPr marL="463550" indent="-463550"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397182"/>
              </p:ext>
            </p:extLst>
          </p:nvPr>
        </p:nvGraphicFramePr>
        <p:xfrm>
          <a:off x="2286000" y="2895600"/>
          <a:ext cx="372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838080" progId="Equation.DSMT4">
                  <p:embed/>
                </p:oleObj>
              </mc:Choice>
              <mc:Fallback>
                <p:oleObj name="Equation" r:id="rId2" imgW="372096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95600"/>
                        <a:ext cx="372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2983375" y="3061447"/>
          <a:ext cx="190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609480" progId="Equation.DSMT4">
                  <p:embed/>
                </p:oleObj>
              </mc:Choice>
              <mc:Fallback>
                <p:oleObj name="Equation" r:id="rId2" imgW="1904760" imgH="609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375" y="3061447"/>
                        <a:ext cx="190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2983375" y="3873500"/>
          <a:ext cx="5054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54400" imgH="622080" progId="Equation.DSMT4">
                  <p:embed/>
                </p:oleObj>
              </mc:Choice>
              <mc:Fallback>
                <p:oleObj name="Equation" r:id="rId4" imgW="505440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375" y="3873500"/>
                        <a:ext cx="5054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2990125" y="4686300"/>
          <a:ext cx="4267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67080" imgH="495000" progId="Equation.DSMT4">
                  <p:embed/>
                </p:oleObj>
              </mc:Choice>
              <mc:Fallback>
                <p:oleObj name="Equation" r:id="rId6" imgW="426708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125" y="4686300"/>
                        <a:ext cx="4267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1219200" y="1940859"/>
          <a:ext cx="1727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927000" progId="Equation.DSMT4">
                  <p:embed/>
                </p:oleObj>
              </mc:Choice>
              <mc:Fallback>
                <p:oleObj name="Equation" r:id="rId8" imgW="1726920" imgH="927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40859"/>
                        <a:ext cx="1727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2971800" y="1905000"/>
          <a:ext cx="2222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22280" imgH="939600" progId="Equation.DSMT4">
                  <p:embed/>
                </p:oleObj>
              </mc:Choice>
              <mc:Fallback>
                <p:oleObj name="Equation" r:id="rId10" imgW="222228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05000"/>
                        <a:ext cx="2222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9"/>
          <p:cNvGraphicFramePr>
            <a:graphicFrameLocks noChangeAspect="1"/>
          </p:cNvGraphicFramePr>
          <p:nvPr/>
        </p:nvGraphicFramePr>
        <p:xfrm>
          <a:off x="6248400" y="2133600"/>
          <a:ext cx="135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444240" progId="Equation.DSMT4">
                  <p:embed/>
                </p:oleObj>
              </mc:Choice>
              <mc:Fallback>
                <p:oleObj name="Equation" r:id="rId12" imgW="1358640" imgH="444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135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Proceeding as in part a., we evaluate the integral.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</a:t>
            </a:r>
            <a:r>
              <a:rPr lang="en-US" i="1" dirty="0"/>
              <a:t>u</a:t>
            </a:r>
            <a:r>
              <a:rPr lang="en-US" dirty="0"/>
              <a:t>-Substitution to Evaluate Indefinite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following indefinite integrals.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pPr marL="463550" indent="-463550"/>
            <a:r>
              <a:rPr lang="en-US" b="1" dirty="0"/>
              <a:t>a.</a:t>
            </a:r>
            <a:r>
              <a:rPr lang="en-US" dirty="0"/>
              <a:t>	It is worth seeing what happens if we set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+ 1, even though in this case another part of the integrand is a polynomial one degree higher than </a:t>
            </a:r>
            <a:r>
              <a:rPr lang="en-US" i="1" dirty="0"/>
              <a:t>u</a:t>
            </a:r>
            <a:r>
              <a:rPr lang="en-US" dirty="0"/>
              <a:t>, not lower. If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+ 1, then </a:t>
            </a:r>
            <a:r>
              <a:rPr lang="en-US" i="1" dirty="0"/>
              <a:t>du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2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i="1" dirty="0"/>
              <a:t>dx</a:t>
            </a:r>
            <a:r>
              <a:rPr lang="en-US" dirty="0"/>
              <a:t> or	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568125" y="1905000"/>
          <a:ext cx="2501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647640" progId="Equation.DSMT4">
                  <p:embed/>
                </p:oleObj>
              </mc:Choice>
              <mc:Fallback>
                <p:oleObj name="Equation" r:id="rId2" imgW="2501640" imgH="647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25" y="1905000"/>
                        <a:ext cx="2501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3810000" y="1951300"/>
          <a:ext cx="1790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609480" progId="Equation.DSMT4">
                  <p:embed/>
                </p:oleObj>
              </mc:Choice>
              <mc:Fallback>
                <p:oleObj name="Equation" r:id="rId4" imgW="1790640" imgH="609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51300"/>
                        <a:ext cx="1790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6477000" y="1817225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600" imgH="838080" progId="Equation.DSMT4">
                  <p:embed/>
                </p:oleObj>
              </mc:Choice>
              <mc:Fallback>
                <p:oleObj name="Equation" r:id="rId6" imgW="18666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17225"/>
                        <a:ext cx="186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457325"/>
              </p:ext>
            </p:extLst>
          </p:nvPr>
        </p:nvGraphicFramePr>
        <p:xfrm>
          <a:off x="7022951" y="4672405"/>
          <a:ext cx="154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080" imgH="444240" progId="Equation.DSMT4">
                  <p:embed/>
                </p:oleObj>
              </mc:Choice>
              <mc:Fallback>
                <p:oleObj name="Equation" r:id="rId8" imgW="154908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951" y="4672405"/>
                        <a:ext cx="1549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don’t yet have an integral we can do anything with (both </a:t>
            </a:r>
            <a:r>
              <a:rPr lang="en-US" i="1" dirty="0"/>
              <a:t>x</a:t>
            </a:r>
            <a:r>
              <a:rPr lang="en-US" dirty="0"/>
              <a:t>’s and </a:t>
            </a:r>
            <a:r>
              <a:rPr lang="en-US" i="1" dirty="0"/>
              <a:t>u</a:t>
            </a:r>
            <a:r>
              <a:rPr lang="en-US" dirty="0"/>
              <a:t>’s appear in the integrand), but the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that remains can be expressed in terms of </a:t>
            </a:r>
            <a:r>
              <a:rPr lang="en-US" i="1" dirty="0"/>
              <a:t>u</a:t>
            </a:r>
            <a:r>
              <a:rPr lang="en-US" dirty="0"/>
              <a:t>. </a:t>
            </a:r>
          </a:p>
          <a:p>
            <a:r>
              <a:rPr lang="en-US" dirty="0"/>
              <a:t>Since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dirty="0"/>
              <a:t> 1, it’s also true that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1.</a:t>
            </a:r>
          </a:p>
          <a:p>
            <a:endParaRPr lang="en-US" dirty="0"/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1371600" y="1547603"/>
          <a:ext cx="1993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634680" progId="Equation.DSMT4">
                  <p:embed/>
                </p:oleObj>
              </mc:Choice>
              <mc:Fallback>
                <p:oleObj name="Equation" r:id="rId2" imgW="1993680" imgH="634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47603"/>
                        <a:ext cx="1993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3486875" y="2156750"/>
          <a:ext cx="436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68600" imgH="838080" progId="Equation.DSMT4">
                  <p:embed/>
                </p:oleObj>
              </mc:Choice>
              <mc:Fallback>
                <p:oleObj name="Equation" r:id="rId4" imgW="43686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875" y="2156750"/>
                        <a:ext cx="436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3486875" y="1524000"/>
          <a:ext cx="2616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16120" imgH="634680" progId="Equation.DSMT4">
                  <p:embed/>
                </p:oleObj>
              </mc:Choice>
              <mc:Fallback>
                <p:oleObj name="Equation" r:id="rId6" imgW="2616120" imgH="634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875" y="1524000"/>
                        <a:ext cx="2616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07347"/>
              </p:ext>
            </p:extLst>
          </p:nvPr>
        </p:nvGraphicFramePr>
        <p:xfrm>
          <a:off x="1590675" y="1489075"/>
          <a:ext cx="4191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760" imgH="825480" progId="Equation.DSMT4">
                  <p:embed/>
                </p:oleObj>
              </mc:Choice>
              <mc:Fallback>
                <p:oleObj name="Equation" r:id="rId2" imgW="419076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1489075"/>
                        <a:ext cx="4191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00709"/>
              </p:ext>
            </p:extLst>
          </p:nvPr>
        </p:nvGraphicFramePr>
        <p:xfrm>
          <a:off x="3257643" y="2451100"/>
          <a:ext cx="2654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825480" progId="Equation.DSMT4">
                  <p:embed/>
                </p:oleObj>
              </mc:Choice>
              <mc:Fallback>
                <p:oleObj name="Equation" r:id="rId4" imgW="265428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643" y="2451100"/>
                        <a:ext cx="2654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193088"/>
              </p:ext>
            </p:extLst>
          </p:nvPr>
        </p:nvGraphicFramePr>
        <p:xfrm>
          <a:off x="3262873" y="3403600"/>
          <a:ext cx="3162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62240" imgH="939600" progId="Equation.DSMT4">
                  <p:embed/>
                </p:oleObj>
              </mc:Choice>
              <mc:Fallback>
                <p:oleObj name="Equation" r:id="rId6" imgW="316224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873" y="3403600"/>
                        <a:ext cx="3162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56905"/>
              </p:ext>
            </p:extLst>
          </p:nvPr>
        </p:nvGraphicFramePr>
        <p:xfrm>
          <a:off x="3259138" y="449580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7840" imgH="838080" progId="Equation.DSMT4">
                  <p:embed/>
                </p:oleObj>
              </mc:Choice>
              <mc:Fallback>
                <p:oleObj name="Equation" r:id="rId8" imgW="431784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495800"/>
                        <a:ext cx="431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Evaluating Indefinite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following indefinite integrals.</a:t>
            </a:r>
          </a:p>
          <a:p>
            <a:endParaRPr lang="en-US" dirty="0"/>
          </a:p>
          <a:p>
            <a:pPr>
              <a:spcBef>
                <a:spcPts val="2400"/>
              </a:spcBef>
            </a:pPr>
            <a:r>
              <a:rPr lang="en-US" b="1" dirty="0"/>
              <a:t>Solution</a:t>
            </a:r>
          </a:p>
          <a:p>
            <a:r>
              <a:rPr lang="en-US" dirty="0"/>
              <a:t>The instruction “evaluate” in this context means to describe the family of antiderivatives without the use of the integral sign, if possible. </a:t>
            </a:r>
          </a:p>
          <a:p>
            <a:pPr marL="463550" indent="-463550">
              <a:spcBef>
                <a:spcPts val="1800"/>
              </a:spcBef>
            </a:pPr>
            <a:r>
              <a:rPr lang="en-US" b="1" dirty="0"/>
              <a:t>a.</a:t>
            </a:r>
            <a:r>
              <a:rPr lang="en-US" dirty="0"/>
              <a:t>	Since 					       we know that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579700" y="1875100"/>
          <a:ext cx="300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609480" progId="Equation.DSMT4">
                  <p:embed/>
                </p:oleObj>
              </mc:Choice>
              <mc:Fallback>
                <p:oleObj name="Equation" r:id="rId2" imgW="300960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00" y="1875100"/>
                        <a:ext cx="3009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4330700" y="1886675"/>
          <a:ext cx="1841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609480" progId="Equation.DSMT4">
                  <p:embed/>
                </p:oleObj>
              </mc:Choice>
              <mc:Fallback>
                <p:oleObj name="Equation" r:id="rId4" imgW="1841400" imgH="609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886675"/>
                        <a:ext cx="1841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7188200" y="17526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838080" progId="Equation.DSMT4">
                  <p:embed/>
                </p:oleObj>
              </mc:Choice>
              <mc:Fallback>
                <p:oleObj name="Equation" r:id="rId6" imgW="134604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17526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1898650" y="4387850"/>
          <a:ext cx="459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97200" imgH="838080" progId="Equation.DSMT4">
                  <p:embed/>
                </p:oleObj>
              </mc:Choice>
              <mc:Fallback>
                <p:oleObj name="Equation" r:id="rId8" imgW="45972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4387850"/>
                        <a:ext cx="4597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14485"/>
              </p:ext>
            </p:extLst>
          </p:nvPr>
        </p:nvGraphicFramePr>
        <p:xfrm>
          <a:off x="2971800" y="5257800"/>
          <a:ext cx="2501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01640" imgH="583920" progId="Equation.DSMT4">
                  <p:embed/>
                </p:oleObj>
              </mc:Choice>
              <mc:Fallback>
                <p:oleObj name="Equation" r:id="rId10" imgW="2501640" imgH="583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257800"/>
                        <a:ext cx="2501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359857"/>
              </p:ext>
            </p:extLst>
          </p:nvPr>
        </p:nvGraphicFramePr>
        <p:xfrm>
          <a:off x="5562600" y="5299364"/>
          <a:ext cx="264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41320" imgH="380880" progId="Equation.DSMT4">
                  <p:embed/>
                </p:oleObj>
              </mc:Choice>
              <mc:Fallback>
                <p:oleObj name="Equation" r:id="rId12" imgW="2641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62600" y="5299364"/>
                        <a:ext cx="2641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  </a:t>
            </a:r>
            <a:r>
              <a:rPr lang="en-US" dirty="0"/>
              <a:t>At first glance, it’s hard to see what we can do with    </a:t>
            </a:r>
          </a:p>
          <a:p>
            <a:r>
              <a:rPr lang="en-US" dirty="0"/>
              <a:t>               	 since the integrand consists of a single     </a:t>
            </a:r>
          </a:p>
          <a:p>
            <a:r>
              <a:rPr lang="en-US" dirty="0"/>
              <a:t>      factor and we haven’t yet encountered a function   </a:t>
            </a:r>
          </a:p>
          <a:p>
            <a:r>
              <a:rPr lang="en-US" dirty="0"/>
              <a:t>      whose derivative is tangent. Some algebraic  </a:t>
            </a:r>
          </a:p>
          <a:p>
            <a:r>
              <a:rPr lang="en-US" dirty="0"/>
              <a:t>      rewriting is necessary.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B0CF2FB-B6EB-6245-5D55-B5954A9A6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60347"/>
              </p:ext>
            </p:extLst>
          </p:nvPr>
        </p:nvGraphicFramePr>
        <p:xfrm>
          <a:off x="1002254" y="1740946"/>
          <a:ext cx="1371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583920" progId="Equation.DSMT4">
                  <p:embed/>
                </p:oleObj>
              </mc:Choice>
              <mc:Fallback>
                <p:oleObj name="Equation" r:id="rId2" imgW="1371600" imgH="583920" progId="Equation.DSMT4">
                  <p:embed/>
                  <p:pic>
                    <p:nvPicPr>
                      <p:cNvPr id="142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254" y="1740946"/>
                        <a:ext cx="1371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20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</a:t>
            </a:r>
          </a:p>
        </p:txBody>
      </p:sp>
      <p:graphicFrame>
        <p:nvGraphicFramePr>
          <p:cNvPr id="146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87179"/>
              </p:ext>
            </p:extLst>
          </p:nvPr>
        </p:nvGraphicFramePr>
        <p:xfrm>
          <a:off x="2246692" y="3132483"/>
          <a:ext cx="135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838080" progId="Equation.DSMT4">
                  <p:embed/>
                </p:oleObj>
              </mc:Choice>
              <mc:Fallback>
                <p:oleObj name="Equation" r:id="rId2" imgW="13586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692" y="3132483"/>
                        <a:ext cx="1358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5614"/>
              </p:ext>
            </p:extLst>
          </p:nvPr>
        </p:nvGraphicFramePr>
        <p:xfrm>
          <a:off x="2246692" y="4116333"/>
          <a:ext cx="161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469800" progId="Equation.DSMT4">
                  <p:embed/>
                </p:oleObj>
              </mc:Choice>
              <mc:Fallback>
                <p:oleObj name="Equation" r:id="rId4" imgW="16128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692" y="4116333"/>
                        <a:ext cx="1612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460579"/>
              </p:ext>
            </p:extLst>
          </p:nvPr>
        </p:nvGraphicFramePr>
        <p:xfrm>
          <a:off x="2233245" y="4707305"/>
          <a:ext cx="214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5960" imgH="469800" progId="Equation.DSMT4">
                  <p:embed/>
                </p:oleObj>
              </mc:Choice>
              <mc:Fallback>
                <p:oleObj name="Equation" r:id="rId6" imgW="21459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45" y="4707305"/>
                        <a:ext cx="214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60110"/>
              </p:ext>
            </p:extLst>
          </p:nvPr>
        </p:nvGraphicFramePr>
        <p:xfrm>
          <a:off x="2207845" y="2084755"/>
          <a:ext cx="2616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16120" imgH="939600" progId="Equation.DSMT4">
                  <p:embed/>
                </p:oleObj>
              </mc:Choice>
              <mc:Fallback>
                <p:oleObj name="Equation" r:id="rId8" imgW="261612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845" y="2084755"/>
                        <a:ext cx="2616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7249"/>
              </p:ext>
            </p:extLst>
          </p:nvPr>
        </p:nvGraphicFramePr>
        <p:xfrm>
          <a:off x="5128845" y="2449880"/>
          <a:ext cx="351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17560" imgH="304560" progId="Equation.DSMT4">
                  <p:embed/>
                </p:oleObj>
              </mc:Choice>
              <mc:Fallback>
                <p:oleObj name="Equation" r:id="rId10" imgW="351756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845" y="2449880"/>
                        <a:ext cx="3517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56683"/>
              </p:ext>
            </p:extLst>
          </p:nvPr>
        </p:nvGraphicFramePr>
        <p:xfrm>
          <a:off x="5128845" y="1329105"/>
          <a:ext cx="137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71600" imgH="609480" progId="Equation.DSMT4">
                  <p:embed/>
                </p:oleObj>
              </mc:Choice>
              <mc:Fallback>
                <p:oleObj name="Equation" r:id="rId12" imgW="1371600" imgH="609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845" y="1329105"/>
                        <a:ext cx="137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15064"/>
              </p:ext>
            </p:extLst>
          </p:nvPr>
        </p:nvGraphicFramePr>
        <p:xfrm>
          <a:off x="3211145" y="5234355"/>
          <a:ext cx="5041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41800" imgH="482400" progId="Equation.DSMT4">
                  <p:embed/>
                </p:oleObj>
              </mc:Choice>
              <mc:Fallback>
                <p:oleObj name="Equation" r:id="rId14" imgW="5041800" imgH="48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145" y="5234355"/>
                        <a:ext cx="5041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73349"/>
              </p:ext>
            </p:extLst>
          </p:nvPr>
        </p:nvGraphicFramePr>
        <p:xfrm>
          <a:off x="861645" y="1271955"/>
          <a:ext cx="1295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95280" imgH="583920" progId="Equation.DSMT4">
                  <p:embed/>
                </p:oleObj>
              </mc:Choice>
              <mc:Fallback>
                <p:oleObj name="Equation" r:id="rId16" imgW="1295280" imgH="5839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45" y="1271955"/>
                        <a:ext cx="1295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287941"/>
              </p:ext>
            </p:extLst>
          </p:nvPr>
        </p:nvGraphicFramePr>
        <p:xfrm>
          <a:off x="2246692" y="1119555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25400" imgH="838080" progId="Equation.DSMT4">
                  <p:embed/>
                </p:oleObj>
              </mc:Choice>
              <mc:Fallback>
                <p:oleObj name="Equation" r:id="rId18" imgW="162540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692" y="1119555"/>
                        <a:ext cx="1625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 startAt="3"/>
            </a:pPr>
            <a:r>
              <a:rPr lang="en-US" dirty="0"/>
              <a:t>This integral is difficult to get a handle on in its  </a:t>
            </a:r>
          </a:p>
          <a:p>
            <a:r>
              <a:rPr lang="en-US" dirty="0"/>
              <a:t>       original form, but it is more tractable if we multiply </a:t>
            </a:r>
          </a:p>
          <a:p>
            <a:r>
              <a:rPr lang="en-US" dirty="0"/>
              <a:t>       the numerator and denominator by 3</a:t>
            </a:r>
            <a:r>
              <a:rPr lang="en-US" i="1" baseline="30000" dirty="0"/>
              <a:t>x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</a:t>
            </a:r>
            <a:r>
              <a:rPr lang="en-US" i="1" dirty="0"/>
              <a:t>u</a:t>
            </a:r>
            <a:r>
              <a:rPr lang="en-US" dirty="0"/>
              <a:t>-Substitution to Evaluate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2232512" y="2280996"/>
          <a:ext cx="6375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75240" imgH="876240" progId="Equation.DSMT4">
                  <p:embed/>
                </p:oleObj>
              </mc:Choice>
              <mc:Fallback>
                <p:oleObj name="Equation" r:id="rId2" imgW="6375240" imgH="876240" progId="Equation.DSMT4">
                  <p:embed/>
                  <p:pic>
                    <p:nvPicPr>
                      <p:cNvPr id="147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512" y="2280996"/>
                        <a:ext cx="6375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2245412" y="3306058"/>
          <a:ext cx="499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91040" imgH="838080" progId="Equation.DSMT4">
                  <p:embed/>
                </p:oleObj>
              </mc:Choice>
              <mc:Fallback>
                <p:oleObj name="Equation" r:id="rId4" imgW="4991040" imgH="838080" progId="Equation.DSMT4">
                  <p:embed/>
                  <p:pic>
                    <p:nvPicPr>
                      <p:cNvPr id="147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412" y="3306058"/>
                        <a:ext cx="499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2279390" y="4297121"/>
          <a:ext cx="227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838080" progId="Equation.DSMT4">
                  <p:embed/>
                </p:oleObj>
              </mc:Choice>
              <mc:Fallback>
                <p:oleObj name="Equation" r:id="rId6" imgW="2273040" imgH="838080" progId="Equation.DSMT4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390" y="4297121"/>
                        <a:ext cx="227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/>
        </p:nvGraphicFramePr>
        <p:xfrm>
          <a:off x="5381925" y="1488833"/>
          <a:ext cx="289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5480" imgH="279360" progId="Equation.DSMT4">
                  <p:embed/>
                </p:oleObj>
              </mc:Choice>
              <mc:Fallback>
                <p:oleObj name="Equation" r:id="rId8" imgW="2895480" imgH="279360" progId="Equation.DSMT4">
                  <p:embed/>
                  <p:pic>
                    <p:nvPicPr>
                      <p:cNvPr id="147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925" y="1488833"/>
                        <a:ext cx="2895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4" name="Object 8"/>
          <p:cNvGraphicFramePr>
            <a:graphicFrameLocks noChangeAspect="1"/>
          </p:cNvGraphicFramePr>
          <p:nvPr/>
        </p:nvGraphicFramePr>
        <p:xfrm>
          <a:off x="4642337" y="4294786"/>
          <a:ext cx="267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79480" imgH="838080" progId="Equation.DSMT4">
                  <p:embed/>
                </p:oleObj>
              </mc:Choice>
              <mc:Fallback>
                <p:oleObj name="Equation" r:id="rId10" imgW="2679480" imgH="838080" progId="Equation.DSMT4">
                  <p:embed/>
                  <p:pic>
                    <p:nvPicPr>
                      <p:cNvPr id="147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337" y="4294786"/>
                        <a:ext cx="267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5" name="Object 9"/>
          <p:cNvGraphicFramePr>
            <a:graphicFrameLocks noChangeAspect="1"/>
          </p:cNvGraphicFramePr>
          <p:nvPr/>
        </p:nvGraphicFramePr>
        <p:xfrm>
          <a:off x="832337" y="1184033"/>
          <a:ext cx="135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838080" progId="Equation.DSMT4">
                  <p:embed/>
                </p:oleObj>
              </mc:Choice>
              <mc:Fallback>
                <p:oleObj name="Equation" r:id="rId12" imgW="1358640" imgH="838080" progId="Equation.DSMT4">
                  <p:embed/>
                  <p:pic>
                    <p:nvPicPr>
                      <p:cNvPr id="147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37" y="1184033"/>
                        <a:ext cx="1358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6" name="Object 10"/>
          <p:cNvGraphicFramePr>
            <a:graphicFrameLocks noChangeAspect="1"/>
          </p:cNvGraphicFramePr>
          <p:nvPr/>
        </p:nvGraphicFramePr>
        <p:xfrm>
          <a:off x="2231912" y="1116798"/>
          <a:ext cx="2755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55800" imgH="1015920" progId="Equation.DSMT4">
                  <p:embed/>
                </p:oleObj>
              </mc:Choice>
              <mc:Fallback>
                <p:oleObj name="Equation" r:id="rId14" imgW="2755800" imgH="1015920" progId="Equation.DSMT4">
                  <p:embed/>
                  <p:pic>
                    <p:nvPicPr>
                      <p:cNvPr id="147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12" y="1116798"/>
                        <a:ext cx="2755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8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Evaluating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this is, in some sense, the most natural way to describe the family of antiderivatives of the integrand, the number of equivalent answers is infinite. Note that</a:t>
            </a:r>
          </a:p>
          <a:p>
            <a:endParaRPr lang="en-US" dirty="0"/>
          </a:p>
          <a:p>
            <a:r>
              <a:rPr lang="en-US" dirty="0"/>
              <a:t>and             </a:t>
            </a:r>
          </a:p>
          <a:p>
            <a:r>
              <a:rPr lang="en-US" dirty="0"/>
              <a:t>                </a:t>
            </a:r>
          </a:p>
          <a:p>
            <a:r>
              <a:rPr lang="en-US" dirty="0"/>
              <a:t>are also correct (though admittedly strange), because as </a:t>
            </a:r>
            <a:r>
              <a:rPr lang="en-US" i="1" dirty="0"/>
              <a:t>C</a:t>
            </a:r>
            <a:r>
              <a:rPr lang="en-US" dirty="0"/>
              <a:t> takes on all possible real values, each formulation of the answer describes the same family of functions.</a:t>
            </a:r>
          </a:p>
          <a:p>
            <a:endParaRPr lang="en-US" dirty="0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320607"/>
              </p:ext>
            </p:extLst>
          </p:nvPr>
        </p:nvGraphicFramePr>
        <p:xfrm>
          <a:off x="1382358" y="2692250"/>
          <a:ext cx="5816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16520" imgH="596880" progId="Equation.DSMT4">
                  <p:embed/>
                </p:oleObj>
              </mc:Choice>
              <mc:Fallback>
                <p:oleObj name="Equation" r:id="rId2" imgW="5816520" imgH="596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358" y="2692250"/>
                        <a:ext cx="5816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526345"/>
              </p:ext>
            </p:extLst>
          </p:nvPr>
        </p:nvGraphicFramePr>
        <p:xfrm>
          <a:off x="1350085" y="3649532"/>
          <a:ext cx="6045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45120" imgH="583920" progId="Equation.DSMT4">
                  <p:embed/>
                </p:oleObj>
              </mc:Choice>
              <mc:Fallback>
                <p:oleObj name="Equation" r:id="rId4" imgW="604512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085" y="3649532"/>
                        <a:ext cx="6045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Evaluating Indefinite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085"/>
            <a:ext cx="8229600" cy="1557349"/>
          </a:xfrm>
        </p:spPr>
        <p:txBody>
          <a:bodyPr>
            <a:spAutoFit/>
          </a:bodyPr>
          <a:lstStyle/>
          <a:p>
            <a:pPr marL="463550" indent="-463550"/>
            <a:r>
              <a:rPr lang="en-US" b="1" dirty="0"/>
              <a:t>b.	</a:t>
            </a:r>
            <a:r>
              <a:rPr lang="en-US" dirty="0"/>
              <a:t>			     so we write </a:t>
            </a:r>
          </a:p>
          <a:p>
            <a:pPr marL="463550" indent="-463550"/>
            <a:endParaRPr lang="en-US" dirty="0"/>
          </a:p>
          <a:p>
            <a:pPr marL="463550" indent="-463550"/>
            <a:r>
              <a:rPr lang="en-US" b="1" dirty="0"/>
              <a:t>c.</a:t>
            </a:r>
            <a:r>
              <a:rPr lang="en-US" dirty="0"/>
              <a:t>	 Since		         we write</a:t>
            </a: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1049338" y="1230313"/>
          <a:ext cx="250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838080" progId="Equation.DSMT4">
                  <p:embed/>
                </p:oleObj>
              </mc:Choice>
              <mc:Fallback>
                <p:oleObj name="Equation" r:id="rId2" imgW="250164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1230313"/>
                        <a:ext cx="2501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676192"/>
              </p:ext>
            </p:extLst>
          </p:nvPr>
        </p:nvGraphicFramePr>
        <p:xfrm>
          <a:off x="5463201" y="1367193"/>
          <a:ext cx="2895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5480" imgH="596880" progId="Equation.DSMT4">
                  <p:embed/>
                </p:oleObj>
              </mc:Choice>
              <mc:Fallback>
                <p:oleObj name="Equation" r:id="rId4" imgW="2895480" imgH="596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3201" y="1367193"/>
                        <a:ext cx="2895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11699"/>
              </p:ext>
            </p:extLst>
          </p:nvPr>
        </p:nvGraphicFramePr>
        <p:xfrm>
          <a:off x="1911089" y="2255334"/>
          <a:ext cx="196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68480" imgH="838080" progId="Equation.DSMT4">
                  <p:embed/>
                </p:oleObj>
              </mc:Choice>
              <mc:Fallback>
                <p:oleObj name="Equation" r:id="rId6" imgW="19684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089" y="2255334"/>
                        <a:ext cx="196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760448"/>
              </p:ext>
            </p:extLst>
          </p:nvPr>
        </p:nvGraphicFramePr>
        <p:xfrm>
          <a:off x="5364480" y="2172026"/>
          <a:ext cx="237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4560" imgH="838080" progId="Equation.DSMT4">
                  <p:embed/>
                </p:oleObj>
              </mc:Choice>
              <mc:Fallback>
                <p:oleObj name="Equation" r:id="rId8" imgW="23745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480" y="2172026"/>
                        <a:ext cx="237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Always remember that definite integrals are numbers, while indefinite integrals correspond to families of functions.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Definite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the FTC to evaluate the following definite integrals, if possible. If the FTC does not apply, indicate why not.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Solution</a:t>
            </a:r>
          </a:p>
          <a:p>
            <a:pPr marL="514350" indent="-514350">
              <a:buAutoNum type="alphaLcPeriod"/>
            </a:pPr>
            <a:r>
              <a:rPr lang="en-US" dirty="0"/>
              <a:t>We have already determined that 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we can select any one of this family of functions and proceed. </a:t>
            </a: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579700" y="2362200"/>
          <a:ext cx="320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698400" progId="Equation.DSMT4">
                  <p:embed/>
                </p:oleObj>
              </mc:Choice>
              <mc:Fallback>
                <p:oleObj name="Equation" r:id="rId2" imgW="320040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00" y="2362200"/>
                        <a:ext cx="320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4191000" y="2286000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838080" progId="Equation.DSMT4">
                  <p:embed/>
                </p:oleObj>
              </mc:Choice>
              <mc:Fallback>
                <p:oleObj name="Equation" r:id="rId4" imgW="16002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0"/>
                        <a:ext cx="1600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6388100" y="2286000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838080" progId="Equation.DSMT4">
                  <p:embed/>
                </p:oleObj>
              </mc:Choice>
              <mc:Fallback>
                <p:oleObj name="Equation" r:id="rId6" imgW="16887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2286000"/>
                        <a:ext cx="168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606735"/>
              </p:ext>
            </p:extLst>
          </p:nvPr>
        </p:nvGraphicFramePr>
        <p:xfrm>
          <a:off x="1447800" y="4142740"/>
          <a:ext cx="527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70400" imgH="596880" progId="Equation.DSMT4">
                  <p:embed/>
                </p:oleObj>
              </mc:Choice>
              <mc:Fallback>
                <p:oleObj name="Equation" r:id="rId8" imgW="5270400" imgH="596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42740"/>
                        <a:ext cx="5270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set </a:t>
            </a:r>
            <a:r>
              <a:rPr lang="en-US" i="1" dirty="0"/>
              <a:t>C</a:t>
            </a:r>
            <a:r>
              <a:rPr lang="en-US" dirty="0"/>
              <a:t> = 0, we evaluate the definite integral as follows.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67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062488"/>
              </p:ext>
            </p:extLst>
          </p:nvPr>
        </p:nvGraphicFramePr>
        <p:xfrm>
          <a:off x="548640" y="2230580"/>
          <a:ext cx="2717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698400" progId="Equation.DSMT4">
                  <p:embed/>
                </p:oleObj>
              </mc:Choice>
              <mc:Fallback>
                <p:oleObj name="Equation" r:id="rId2" imgW="2717640" imgH="698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30580"/>
                        <a:ext cx="2717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96305"/>
              </p:ext>
            </p:extLst>
          </p:nvPr>
        </p:nvGraphicFramePr>
        <p:xfrm>
          <a:off x="1600200" y="3724418"/>
          <a:ext cx="6667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67200" imgH="672840" progId="Equation.DSMT4">
                  <p:embed/>
                </p:oleObj>
              </mc:Choice>
              <mc:Fallback>
                <p:oleObj name="Equation" r:id="rId4" imgW="6667200" imgH="672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24418"/>
                        <a:ext cx="6667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00136"/>
              </p:ext>
            </p:extLst>
          </p:nvPr>
        </p:nvGraphicFramePr>
        <p:xfrm>
          <a:off x="1600200" y="4465780"/>
          <a:ext cx="176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080" imgH="469800" progId="Equation.DSMT4">
                  <p:embed/>
                </p:oleObj>
              </mc:Choice>
              <mc:Fallback>
                <p:oleObj name="Equation" r:id="rId6" imgW="17650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65780"/>
                        <a:ext cx="176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00614"/>
              </p:ext>
            </p:extLst>
          </p:nvPr>
        </p:nvGraphicFramePr>
        <p:xfrm>
          <a:off x="1600200" y="504998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291960" progId="Equation.DSMT4">
                  <p:embed/>
                </p:oleObj>
              </mc:Choice>
              <mc:Fallback>
                <p:oleObj name="Equation" r:id="rId8" imgW="66024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4998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170760"/>
              </p:ext>
            </p:extLst>
          </p:nvPr>
        </p:nvGraphicFramePr>
        <p:xfrm>
          <a:off x="1600200" y="2941780"/>
          <a:ext cx="2654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54280" imgH="660240" progId="Equation.DSMT4">
                  <p:embed/>
                </p:oleObj>
              </mc:Choice>
              <mc:Fallback>
                <p:oleObj name="Equation" r:id="rId10" imgW="2654280" imgH="660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41780"/>
                        <a:ext cx="2654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Definite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 is the same for every choice of </a:t>
            </a:r>
            <a:r>
              <a:rPr lang="en-US" i="1" dirty="0"/>
              <a:t>C</a:t>
            </a:r>
            <a:r>
              <a:rPr lang="en-US" dirty="0"/>
              <a:t>, since </a:t>
            </a:r>
            <a:r>
              <a:rPr lang="en-US" i="1" dirty="0"/>
              <a:t>C</a:t>
            </a:r>
            <a:r>
              <a:rPr lang="en-US" dirty="0"/>
              <a:t> is both added and subtracted in the expression            Moreover, since 		      is continuous over any interval	    we could evaluate the integral for any choice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6CF56363-3DC2-18F4-C40A-E515B6E3E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9168"/>
              </p:ext>
            </p:extLst>
          </p:nvPr>
        </p:nvGraphicFramePr>
        <p:xfrm>
          <a:off x="7042074" y="1818287"/>
          <a:ext cx="1689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368280" progId="Equation.DSMT4">
                  <p:embed/>
                </p:oleObj>
              </mc:Choice>
              <mc:Fallback>
                <p:oleObj name="Equation" r:id="rId2" imgW="1688760" imgH="368280" progId="Equation.DSMT4">
                  <p:embed/>
                  <p:pic>
                    <p:nvPicPr>
                      <p:cNvPr id="167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074" y="1818287"/>
                        <a:ext cx="1689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B3E04CDC-EC00-D055-3A03-CC7F011F0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72780"/>
              </p:ext>
            </p:extLst>
          </p:nvPr>
        </p:nvGraphicFramePr>
        <p:xfrm>
          <a:off x="2973518" y="2171346"/>
          <a:ext cx="1663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380880" progId="Equation.DSMT4">
                  <p:embed/>
                </p:oleObj>
              </mc:Choice>
              <mc:Fallback>
                <p:oleObj name="Equation" r:id="rId4" imgW="1663560" imgH="380880" progId="Equation.DSMT4">
                  <p:embed/>
                  <p:pic>
                    <p:nvPicPr>
                      <p:cNvPr id="167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518" y="2171346"/>
                        <a:ext cx="1663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7532DE47-9653-3C04-C5B7-D2F08304C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914602"/>
              </p:ext>
            </p:extLst>
          </p:nvPr>
        </p:nvGraphicFramePr>
        <p:xfrm>
          <a:off x="1749985" y="2579688"/>
          <a:ext cx="850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82400" progId="Equation.DSMT4">
                  <p:embed/>
                </p:oleObj>
              </mc:Choice>
              <mc:Fallback>
                <p:oleObj name="Equation" r:id="rId6" imgW="850680" imgH="482400" progId="Equation.DSMT4">
                  <p:embed/>
                  <p:pic>
                    <p:nvPicPr>
                      <p:cNvPr id="167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985" y="2579688"/>
                        <a:ext cx="850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1390</Words>
  <Application>Microsoft Office PowerPoint</Application>
  <PresentationFormat>On-screen Show (4:3)</PresentationFormat>
  <Paragraphs>122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Symbol</vt:lpstr>
      <vt:lpstr>Calibri</vt:lpstr>
      <vt:lpstr>Cambria Math</vt:lpstr>
      <vt:lpstr>Arial</vt:lpstr>
      <vt:lpstr>Office Theme</vt:lpstr>
      <vt:lpstr>Equation</vt:lpstr>
      <vt:lpstr>Section 5.4</vt:lpstr>
      <vt:lpstr>Definition: Indefinite Integral </vt:lpstr>
      <vt:lpstr>Example 1: Evaluating Indefinite Integrals</vt:lpstr>
      <vt:lpstr>Example 1: Evaluating Indefinite Integrals (cont.)</vt:lpstr>
      <vt:lpstr>Example 1: Evaluating Indefinite Integrals (cont.)</vt:lpstr>
      <vt:lpstr>Caution</vt:lpstr>
      <vt:lpstr>Example 2: Evaluating Definite Integrals</vt:lpstr>
      <vt:lpstr>Example 2: Evaluating Definite Integrals (cont.)</vt:lpstr>
      <vt:lpstr>Example 2: Evaluating Definite Integrals (cont.)</vt:lpstr>
      <vt:lpstr>Example 2: Evaluating Definite Integrals (cont.)</vt:lpstr>
      <vt:lpstr>Example 2: Evaluating Definite Integrals (cont.)</vt:lpstr>
      <vt:lpstr>Example 2: Evaluating Definite Integrals (cont.)</vt:lpstr>
      <vt:lpstr>The Meaning of Indefinite Integration</vt:lpstr>
      <vt:lpstr>The Meaning of Indefinite Integration (cont.)</vt:lpstr>
      <vt:lpstr>The Meaning of Indefinite Integration (cont.)</vt:lpstr>
      <vt:lpstr>The Meaning of Indefinite Integration (cont.)</vt:lpstr>
      <vt:lpstr>Theorem: The Substitution Rule</vt:lpstr>
      <vt:lpstr>Proof</vt:lpstr>
      <vt:lpstr>Proof (cont.)</vt:lpstr>
      <vt:lpstr>Proof (cont.)</vt:lpstr>
      <vt:lpstr>Example 3: Using u-Substitution to Evaluate Indefinite Integrals</vt:lpstr>
      <vt:lpstr>Example 3: Using u-Substitution to Evaluate Indefinite Integrals (cont.)</vt:lpstr>
      <vt:lpstr>Example 3: Using u-Substitution to Evaluate Indefinite Integrals (cont.)</vt:lpstr>
      <vt:lpstr>Example 3: Using u-Substitution to Evaluate Indefinite Integrals (cont.)</vt:lpstr>
      <vt:lpstr>Example 3: Using u-Substitution to Evaluate Indefinite Integrals (cont.)</vt:lpstr>
      <vt:lpstr>Example 3: Using u-Substitution to Evaluate Indefinite Integrals (cont.)</vt:lpstr>
      <vt:lpstr>Example 4: Using u-Substitution to Evaluate Indefinite Integrals</vt:lpstr>
      <vt:lpstr>Example 4: Using u-Substitution to Evaluate Indefinite Integrals (cont.)</vt:lpstr>
      <vt:lpstr>Example 4: Using u-Substitution to Evaluate Indefinite Integrals (cont.)</vt:lpstr>
      <vt:lpstr>Example 4: Using u-Substitution to Evaluate Indefinite Integrals (cont.)</vt:lpstr>
      <vt:lpstr>Example 4: Using u-Substitution to Evaluate Indefinite Integrals (cont.)</vt:lpstr>
      <vt:lpstr>Example 4: Using u-Substitution to Evaluate Indefinite Integrals (cont.)</vt:lpstr>
      <vt:lpstr>Example 4: Using u-Substitution to Evaluate Indefinite Integrals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524</cp:revision>
  <dcterms:created xsi:type="dcterms:W3CDTF">2013-04-26T14:43:13Z</dcterms:created>
  <dcterms:modified xsi:type="dcterms:W3CDTF">2023-04-19T14:31:41Z</dcterms:modified>
</cp:coreProperties>
</file>