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88" r:id="rId15"/>
    <p:sldId id="289" r:id="rId16"/>
    <p:sldId id="284" r:id="rId17"/>
    <p:sldId id="285" r:id="rId18"/>
    <p:sldId id="286" r:id="rId19"/>
    <p:sldId id="274" r:id="rId20"/>
    <p:sldId id="275" r:id="rId21"/>
    <p:sldId id="287" r:id="rId22"/>
    <p:sldId id="276" r:id="rId23"/>
    <p:sldId id="277" r:id="rId24"/>
    <p:sldId id="290" r:id="rId25"/>
    <p:sldId id="278" r:id="rId26"/>
    <p:sldId id="279" r:id="rId27"/>
    <p:sldId id="280" r:id="rId28"/>
    <p:sldId id="281" r:id="rId29"/>
    <p:sldId id="282" r:id="rId30"/>
    <p:sldId id="283" r:id="rId31"/>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0" autoAdjust="0"/>
    <p:restoredTop sz="94660"/>
  </p:normalViewPr>
  <p:slideViewPr>
    <p:cSldViewPr>
      <p:cViewPr varScale="1">
        <p:scale>
          <a:sx n="104" d="100"/>
          <a:sy n="104"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1.bin"/><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8.wmf"/><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4.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4.bin"/></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7.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8.wmf"/><Relationship Id="rId14" Type="http://schemas.openxmlformats.org/officeDocument/2006/relationships/oleObject" Target="../embeddings/oleObject55.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5.5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Substitution Rule and Definite Integration</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We will prove the first statement here. Note the use of the Substitution Rule for Definite Integrals in the second-to-last step and, as an aid in making the change of variable, the explicit mention of the variable corresponding to the limits in two of the integrals.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lstStyle/>
          <a:p>
            <a:pPr algn="ctr"/>
            <a:r>
              <a:rPr lang="en-US" b="1" dirty="0">
                <a:solidFill>
                  <a:srgbClr val="000000"/>
                </a:solidFill>
              </a:rPr>
              <a:t> </a:t>
            </a:r>
          </a:p>
        </p:txBody>
      </p:sp>
      <p:sp>
        <p:nvSpPr>
          <p:cNvPr id="5" name="Content Placeholder 2"/>
          <p:cNvSpPr txBox="1">
            <a:spLocks/>
          </p:cNvSpPr>
          <p:nvPr/>
        </p:nvSpPr>
        <p:spPr>
          <a:xfrm>
            <a:off x="581809" y="1600200"/>
            <a:ext cx="4937760" cy="3200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The symmetry with respect to the </a:t>
            </a:r>
            <a:r>
              <a:rPr kumimoji="0" lang="en-US" sz="2800" b="0" i="1" u="none" strike="noStrike" kern="1200" cap="none" spc="0" normalizeH="0" baseline="0" noProof="0" dirty="0">
                <a:ln>
                  <a:noFill/>
                </a:ln>
                <a:solidFill>
                  <a:srgbClr val="000000"/>
                </a:solidFill>
                <a:effectLst/>
                <a:uLnTx/>
                <a:uFillTx/>
                <a:latin typeface="+mn-lt"/>
                <a:ea typeface="+mn-ea"/>
                <a:cs typeface="+mn-cs"/>
              </a:rPr>
              <a:t>y</a:t>
            </a:r>
            <a:r>
              <a:rPr kumimoji="0" lang="en-US" sz="2800" b="0" i="0" u="none" strike="noStrike" kern="1200" cap="none" spc="0" normalizeH="0" baseline="0" noProof="0" dirty="0">
                <a:ln>
                  <a:noFill/>
                </a:ln>
                <a:solidFill>
                  <a:srgbClr val="000000"/>
                </a:solidFill>
                <a:effectLst/>
                <a:uLnTx/>
                <a:uFillTx/>
                <a:latin typeface="+mn-lt"/>
                <a:ea typeface="+mn-ea"/>
                <a:cs typeface="+mn-cs"/>
              </a:rPr>
              <a:t>‑axis in Figure 1 illustrates why the signed area of an even function over the interval [</a:t>
            </a:r>
            <a:r>
              <a:rPr kumimoji="0" lang="en-US" sz="2800" b="0" i="0" u="none" strike="noStrike" kern="1200" cap="none" spc="0" normalizeH="0" baseline="0" noProof="0" dirty="0">
                <a:ln>
                  <a:noFill/>
                </a:ln>
                <a:solidFill>
                  <a:srgbClr val="000000"/>
                </a:solidFill>
                <a:effectLst/>
                <a:uLnTx/>
                <a:uFillTx/>
                <a:latin typeface="Symbol" pitchFamily="18" charset="2"/>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 is twice its signed area over the interval [0,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7" name="Group 6"/>
          <p:cNvGrpSpPr/>
          <p:nvPr/>
        </p:nvGrpSpPr>
        <p:grpSpPr>
          <a:xfrm>
            <a:off x="5334000" y="1600200"/>
            <a:ext cx="3200400" cy="4016752"/>
            <a:chOff x="5334000" y="1676400"/>
            <a:chExt cx="3200400" cy="4016752"/>
          </a:xfrm>
        </p:grpSpPr>
        <p:pic>
          <p:nvPicPr>
            <p:cNvPr id="819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7578"/>
            <a:stretch>
              <a:fillRect/>
            </a:stretch>
          </p:blipFill>
          <p:spPr bwMode="auto">
            <a:xfrm>
              <a:off x="5334000" y="1676400"/>
              <a:ext cx="3200400" cy="3200395"/>
            </a:xfrm>
            <a:prstGeom prst="rect">
              <a:avLst/>
            </a:prstGeom>
            <a:noFill/>
            <a:ln>
              <a:noFill/>
            </a:ln>
          </p:spPr>
        </p:pic>
        <p:sp>
          <p:nvSpPr>
            <p:cNvPr id="6" name="Rectangle 5"/>
            <p:cNvSpPr/>
            <p:nvPr/>
          </p:nvSpPr>
          <p:spPr>
            <a:xfrm>
              <a:off x="5375184" y="4800600"/>
              <a:ext cx="3118033" cy="892552"/>
            </a:xfrm>
            <a:prstGeom prst="rect">
              <a:avLst/>
            </a:prstGeom>
          </p:spPr>
          <p:txBody>
            <a:bodyPr wrap="none">
              <a:spAutoFit/>
            </a:bodyPr>
            <a:lstStyle/>
            <a:p>
              <a:pPr algn="ctr"/>
              <a:r>
                <a:rPr lang="en-US" sz="2600" b="1" dirty="0"/>
                <a:t>Figure 1  </a:t>
              </a:r>
              <a:r>
                <a:rPr lang="en-US" sz="2600" dirty="0"/>
                <a:t>Signed Area </a:t>
              </a:r>
            </a:p>
            <a:p>
              <a:pPr algn="ctr"/>
              <a:r>
                <a:rPr lang="en-US" sz="2600" dirty="0"/>
                <a:t>of an Even Function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412480" cy="4663440"/>
          </a:xfrm>
          <a:solidFill>
            <a:srgbClr val="FFFFCC"/>
          </a:solidFill>
          <a:ln w="28575">
            <a:solidFill>
              <a:srgbClr val="000000"/>
            </a:solidFill>
          </a:ln>
        </p:spPr>
        <p:txBody>
          <a:bodyPr/>
          <a:lstStyle/>
          <a:p>
            <a:pPr algn="ctr"/>
            <a:r>
              <a:rPr lang="en-US" b="1" dirty="0">
                <a:solidFill>
                  <a:srgbClr val="000000"/>
                </a:solidFill>
              </a:rPr>
              <a:t> </a:t>
            </a:r>
          </a:p>
        </p:txBody>
      </p:sp>
      <p:graphicFrame>
        <p:nvGraphicFramePr>
          <p:cNvPr id="9218" name="Object 2"/>
          <p:cNvGraphicFramePr>
            <a:graphicFrameLocks noChangeAspect="1"/>
          </p:cNvGraphicFramePr>
          <p:nvPr>
            <p:extLst>
              <p:ext uri="{D42A27DB-BD31-4B8C-83A1-F6EECF244321}">
                <p14:modId xmlns:p14="http://schemas.microsoft.com/office/powerpoint/2010/main" val="882432643"/>
              </p:ext>
            </p:extLst>
          </p:nvPr>
        </p:nvGraphicFramePr>
        <p:xfrm>
          <a:off x="505609" y="1533413"/>
          <a:ext cx="8343900" cy="4000500"/>
        </p:xfrm>
        <a:graphic>
          <a:graphicData uri="http://schemas.openxmlformats.org/presentationml/2006/ole">
            <mc:AlternateContent xmlns:mc="http://schemas.openxmlformats.org/markup-compatibility/2006">
              <mc:Choice xmlns:v="urn:schemas-microsoft-com:vml" Requires="v">
                <p:oleObj name="Equation" r:id="rId2" imgW="8343720" imgH="4000320" progId="Equation.DSMT4">
                  <p:embed/>
                </p:oleObj>
              </mc:Choice>
              <mc:Fallback>
                <p:oleObj name="Equation" r:id="rId2" imgW="8343720" imgH="4000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09" y="1533413"/>
                        <a:ext cx="83439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The proof of the second statement is similar, with the difference that in the third step above we will use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 </a:t>
            </a:r>
            <a:r>
              <a:rPr lang="en-US" dirty="0">
                <a:solidFill>
                  <a:srgbClr val="000000"/>
                </a:solidFill>
              </a:rPr>
              <a:t>since</a:t>
            </a:r>
            <a:r>
              <a:rPr lang="en-US" i="1" dirty="0">
                <a:solidFill>
                  <a:srgbClr val="000000"/>
                </a:solidFill>
              </a:rPr>
              <a:t> f </a:t>
            </a:r>
            <a:r>
              <a:rPr lang="en-US" dirty="0">
                <a:solidFill>
                  <a:srgbClr val="000000"/>
                </a:solidFill>
              </a:rPr>
              <a:t>is odd.</a:t>
            </a:r>
            <a:endParaRPr lang="en-US" b="1"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Definite Integral of an Odd Function </a:t>
            </a:r>
          </a:p>
        </p:txBody>
      </p:sp>
      <p:sp>
        <p:nvSpPr>
          <p:cNvPr id="3" name="Content Placeholder 2"/>
          <p:cNvSpPr>
            <a:spLocks noGrp="1"/>
          </p:cNvSpPr>
          <p:nvPr>
            <p:ph idx="1"/>
          </p:nvPr>
        </p:nvSpPr>
        <p:spPr/>
        <p:txBody>
          <a:bodyPr>
            <a:normAutofit/>
          </a:bodyPr>
          <a:lstStyle/>
          <a:p>
            <a:pPr>
              <a:spcBef>
                <a:spcPts val="600"/>
              </a:spcBef>
            </a:pPr>
            <a:endParaRPr lang="en-US" sz="400" dirty="0"/>
          </a:p>
          <a:p>
            <a:pPr>
              <a:spcBef>
                <a:spcPts val="600"/>
              </a:spcBef>
            </a:pPr>
            <a:r>
              <a:rPr lang="en-US" dirty="0"/>
              <a:t>Evaluate </a:t>
            </a:r>
          </a:p>
          <a:p>
            <a:pPr>
              <a:spcBef>
                <a:spcPts val="3000"/>
              </a:spcBef>
            </a:pPr>
            <a:r>
              <a:rPr lang="en-US" b="1" dirty="0"/>
              <a:t>Solution</a:t>
            </a:r>
          </a:p>
          <a:p>
            <a:r>
              <a:rPr lang="en-US" dirty="0"/>
              <a:t>It would be very difficult to find an antiderivative of this integrand, but fortunately we don’t have to.  The integrand </a:t>
            </a:r>
          </a:p>
          <a:p>
            <a:br>
              <a:rPr lang="en-US" dirty="0"/>
            </a:br>
            <a:br>
              <a:rPr lang="en-US" dirty="0"/>
            </a:br>
            <a:endParaRPr lang="en-US" dirty="0"/>
          </a:p>
        </p:txBody>
      </p:sp>
      <p:graphicFrame>
        <p:nvGraphicFramePr>
          <p:cNvPr id="11266" name="Object 2"/>
          <p:cNvGraphicFramePr>
            <a:graphicFrameLocks noChangeAspect="1"/>
          </p:cNvGraphicFramePr>
          <p:nvPr/>
        </p:nvGraphicFramePr>
        <p:xfrm>
          <a:off x="1951220" y="1234190"/>
          <a:ext cx="2692400" cy="927100"/>
        </p:xfrm>
        <a:graphic>
          <a:graphicData uri="http://schemas.openxmlformats.org/presentationml/2006/ole">
            <mc:AlternateContent xmlns:mc="http://schemas.openxmlformats.org/markup-compatibility/2006">
              <mc:Choice xmlns:v="urn:schemas-microsoft-com:vml" Requires="v">
                <p:oleObj name="Equation" r:id="rId2" imgW="2692080" imgH="927000" progId="Equation.DSMT4">
                  <p:embed/>
                </p:oleObj>
              </mc:Choice>
              <mc:Fallback>
                <p:oleObj name="Equation" r:id="rId2" imgW="2692080" imgH="927000" progId="Equation.DSMT4">
                  <p:embed/>
                  <p:pic>
                    <p:nvPicPr>
                      <p:cNvPr id="11266" name="Object 2"/>
                      <p:cNvPicPr>
                        <a:picLocks noChangeAspect="1" noChangeArrowheads="1"/>
                      </p:cNvPicPr>
                      <p:nvPr/>
                    </p:nvPicPr>
                    <p:blipFill>
                      <a:blip r:embed="rId3"/>
                      <a:srcRect/>
                      <a:stretch>
                        <a:fillRect/>
                      </a:stretch>
                    </p:blipFill>
                    <p:spPr bwMode="auto">
                      <a:xfrm>
                        <a:off x="1951220" y="1234190"/>
                        <a:ext cx="269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2653261838"/>
              </p:ext>
            </p:extLst>
          </p:nvPr>
        </p:nvGraphicFramePr>
        <p:xfrm>
          <a:off x="2819400" y="3962400"/>
          <a:ext cx="2794000" cy="927100"/>
        </p:xfrm>
        <a:graphic>
          <a:graphicData uri="http://schemas.openxmlformats.org/presentationml/2006/ole">
            <mc:AlternateContent xmlns:mc="http://schemas.openxmlformats.org/markup-compatibility/2006">
              <mc:Choice xmlns:v="urn:schemas-microsoft-com:vml" Requires="v">
                <p:oleObj name="Equation" r:id="rId4" imgW="2793960" imgH="927000" progId="Equation.DSMT4">
                  <p:embed/>
                </p:oleObj>
              </mc:Choice>
              <mc:Fallback>
                <p:oleObj name="Equation" r:id="rId4" imgW="2793960" imgH="927000" progId="Equation.DSMT4">
                  <p:embed/>
                  <p:pic>
                    <p:nvPicPr>
                      <p:cNvPr id="1126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962400"/>
                        <a:ext cx="279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83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Definite Integral of an Odd Function (cont.)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is continuous and odd since it is a produce of an odd continuous function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𝑥</m:t>
                        </m:r>
                      </m:e>
                    </m:func>
                  </m:oMath>
                </a14:m>
                <a:r>
                  <a:rPr lang="en-US" dirty="0"/>
                  <a:t> and an even continuous function                              (remember that the product of an odd function and an even function is odd). Since we are integrating over an interval centered at 0, we can say immediately that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021821482"/>
              </p:ext>
            </p:extLst>
          </p:nvPr>
        </p:nvGraphicFramePr>
        <p:xfrm>
          <a:off x="1949450" y="2133600"/>
          <a:ext cx="2044700" cy="558800"/>
        </p:xfrm>
        <a:graphic>
          <a:graphicData uri="http://schemas.openxmlformats.org/presentationml/2006/ole">
            <mc:AlternateContent xmlns:mc="http://schemas.openxmlformats.org/markup-compatibility/2006">
              <mc:Choice xmlns:v="urn:schemas-microsoft-com:vml" Requires="v">
                <p:oleObj name="Equation" r:id="rId3" imgW="2044440" imgH="558720" progId="Equation.DSMT4">
                  <p:embed/>
                </p:oleObj>
              </mc:Choice>
              <mc:Fallback>
                <p:oleObj name="Equation" r:id="rId3" imgW="2044440" imgH="558720" progId="Equation.DSMT4">
                  <p:embed/>
                  <p:pic>
                    <p:nvPicPr>
                      <p:cNvPr id="5" name="Object 4"/>
                      <p:cNvPicPr>
                        <a:picLocks noChangeAspect="1" noChangeArrowheads="1"/>
                      </p:cNvPicPr>
                      <p:nvPr/>
                    </p:nvPicPr>
                    <p:blipFill>
                      <a:blip r:embed="rId4"/>
                      <a:srcRect/>
                      <a:stretch>
                        <a:fillRect/>
                      </a:stretch>
                    </p:blipFill>
                    <p:spPr bwMode="auto">
                      <a:xfrm>
                        <a:off x="1949450" y="2133600"/>
                        <a:ext cx="2044700" cy="558800"/>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F9EB0836-9255-B700-943C-53B706284B5A}"/>
              </a:ext>
            </a:extLst>
          </p:cNvPr>
          <p:cNvGraphicFramePr>
            <a:graphicFrameLocks noChangeAspect="1"/>
          </p:cNvGraphicFramePr>
          <p:nvPr>
            <p:extLst>
              <p:ext uri="{D42A27DB-BD31-4B8C-83A1-F6EECF244321}">
                <p14:modId xmlns:p14="http://schemas.microsoft.com/office/powerpoint/2010/main" val="2179933711"/>
              </p:ext>
            </p:extLst>
          </p:nvPr>
        </p:nvGraphicFramePr>
        <p:xfrm>
          <a:off x="2941782" y="4038600"/>
          <a:ext cx="3200400" cy="927100"/>
        </p:xfrm>
        <a:graphic>
          <a:graphicData uri="http://schemas.openxmlformats.org/presentationml/2006/ole">
            <mc:AlternateContent xmlns:mc="http://schemas.openxmlformats.org/markup-compatibility/2006">
              <mc:Choice xmlns:v="urn:schemas-microsoft-com:vml" Requires="v">
                <p:oleObj name="Equation" r:id="rId5" imgW="3200400" imgH="927000" progId="Equation.DSMT4">
                  <p:embed/>
                </p:oleObj>
              </mc:Choice>
              <mc:Fallback>
                <p:oleObj name="Equation" r:id="rId5" imgW="3200400" imgH="927000" progId="Equation.DSMT4">
                  <p:embed/>
                  <p:pic>
                    <p:nvPicPr>
                      <p:cNvPr id="6" name="Object 5"/>
                      <p:cNvPicPr>
                        <a:picLocks noChangeAspect="1" noChangeArrowheads="1"/>
                      </p:cNvPicPr>
                      <p:nvPr/>
                    </p:nvPicPr>
                    <p:blipFill>
                      <a:blip r:embed="rId6"/>
                      <a:srcRect/>
                      <a:stretch>
                        <a:fillRect/>
                      </a:stretch>
                    </p:blipFill>
                    <p:spPr bwMode="auto">
                      <a:xfrm>
                        <a:off x="2941782" y="4038600"/>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27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the Definite Integral of an Odd Function (cont.)</a:t>
            </a:r>
          </a:p>
        </p:txBody>
      </p:sp>
      <p:sp>
        <p:nvSpPr>
          <p:cNvPr id="3" name="Content Placeholder 2"/>
          <p:cNvSpPr>
            <a:spLocks noGrp="1"/>
          </p:cNvSpPr>
          <p:nvPr>
            <p:ph idx="1"/>
          </p:nvPr>
        </p:nvSpPr>
        <p:spPr>
          <a:xfrm>
            <a:off x="457200" y="1280160"/>
            <a:ext cx="4297680" cy="4572000"/>
          </a:xfrm>
        </p:spPr>
        <p:txBody>
          <a:bodyPr/>
          <a:lstStyle/>
          <a:p>
            <a:r>
              <a:rPr lang="en-US" dirty="0"/>
              <a:t>Geometrically, this reflects the fact that the signed areas in Figure 2 cancel each other out. </a:t>
            </a:r>
          </a:p>
          <a:p>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10000"/>
          <a:stretch>
            <a:fillRect/>
          </a:stretch>
        </p:blipFill>
        <p:spPr bwMode="auto">
          <a:xfrm>
            <a:off x="4497975" y="1295400"/>
            <a:ext cx="4188825" cy="4114800"/>
          </a:xfrm>
          <a:prstGeom prst="rect">
            <a:avLst/>
          </a:prstGeom>
          <a:noFill/>
          <a:ln w="9525">
            <a:noFill/>
            <a:miter lim="800000"/>
            <a:headEnd/>
            <a:tailEnd/>
          </a:ln>
        </p:spPr>
      </p:pic>
      <p:sp>
        <p:nvSpPr>
          <p:cNvPr id="5" name="Rectangle 4"/>
          <p:cNvSpPr/>
          <p:nvPr/>
        </p:nvSpPr>
        <p:spPr>
          <a:xfrm>
            <a:off x="5715000" y="5509550"/>
            <a:ext cx="1451808" cy="523220"/>
          </a:xfrm>
          <a:prstGeom prst="rect">
            <a:avLst/>
          </a:prstGeom>
        </p:spPr>
        <p:txBody>
          <a:bodyPr wrap="none">
            <a:spAutoFit/>
          </a:bodyPr>
          <a:lstStyle/>
          <a:p>
            <a:r>
              <a:rPr lang="en-US" sz="2800" b="1" dirty="0"/>
              <a:t>Figure 2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Curves </a:t>
            </a:r>
          </a:p>
        </p:txBody>
      </p:sp>
      <p:sp>
        <p:nvSpPr>
          <p:cNvPr id="3" name="Content Placeholder 2"/>
          <p:cNvSpPr>
            <a:spLocks noGrp="1"/>
          </p:cNvSpPr>
          <p:nvPr>
            <p:ph idx="1"/>
          </p:nvPr>
        </p:nvSpPr>
        <p:spPr/>
        <p:txBody>
          <a:bodyPr>
            <a:normAutofit/>
          </a:bodyPr>
          <a:lstStyle/>
          <a:p>
            <a:r>
              <a:rPr lang="en-US" dirty="0"/>
              <a:t>Returning to the issue of finding areas bounded by curves, we are now equipped not only with powerful computational techniques, but also with an idea for how to attack such problems. In general, if we know the rate of change of an area </a:t>
            </a:r>
            <a:r>
              <a:rPr lang="en-US" i="1" dirty="0"/>
              <a:t>A</a:t>
            </a:r>
            <a:r>
              <a:rPr lang="en-US" dirty="0"/>
              <a:t> with respect to some variable, say </a:t>
            </a:r>
            <a:r>
              <a:rPr lang="en-US" i="1" dirty="0"/>
              <a:t>x</a:t>
            </a:r>
            <a:r>
              <a:rPr lang="en-US" dirty="0"/>
              <a:t>, over an interval [</a:t>
            </a:r>
            <a:r>
              <a:rPr lang="en-US" i="1" dirty="0"/>
              <a:t>a</a:t>
            </a:r>
            <a:r>
              <a:rPr lang="en-US" dirty="0"/>
              <a:t>, </a:t>
            </a:r>
            <a:r>
              <a:rPr lang="en-US" i="1" dirty="0"/>
              <a:t>b</a:t>
            </a:r>
            <a:r>
              <a:rPr lang="en-US" dirty="0"/>
              <a:t>], then we know that</a:t>
            </a:r>
          </a:p>
          <a:p>
            <a:endParaRPr lang="en-US" dirty="0"/>
          </a:p>
        </p:txBody>
      </p:sp>
      <p:graphicFrame>
        <p:nvGraphicFramePr>
          <p:cNvPr id="31746" name="Object 2"/>
          <p:cNvGraphicFramePr>
            <a:graphicFrameLocks noChangeAspect="1"/>
          </p:cNvGraphicFramePr>
          <p:nvPr>
            <p:extLst>
              <p:ext uri="{D42A27DB-BD31-4B8C-83A1-F6EECF244321}">
                <p14:modId xmlns:p14="http://schemas.microsoft.com/office/powerpoint/2010/main" val="2443193606"/>
              </p:ext>
            </p:extLst>
          </p:nvPr>
        </p:nvGraphicFramePr>
        <p:xfrm>
          <a:off x="2819400" y="4191000"/>
          <a:ext cx="2146300" cy="685800"/>
        </p:xfrm>
        <a:graphic>
          <a:graphicData uri="http://schemas.openxmlformats.org/presentationml/2006/ole">
            <mc:AlternateContent xmlns:mc="http://schemas.openxmlformats.org/markup-compatibility/2006">
              <mc:Choice xmlns:v="urn:schemas-microsoft-com:vml" Requires="v">
                <p:oleObj name="Equation" r:id="rId2" imgW="2145960" imgH="685800" progId="Equation.DSMT4">
                  <p:embed/>
                </p:oleObj>
              </mc:Choice>
              <mc:Fallback>
                <p:oleObj name="Equation" r:id="rId2" imgW="2145960" imgH="685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0"/>
                        <a:ext cx="2146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Curves (cont.)</a:t>
            </a:r>
          </a:p>
        </p:txBody>
      </p:sp>
      <p:sp>
        <p:nvSpPr>
          <p:cNvPr id="3" name="Content Placeholder 2"/>
          <p:cNvSpPr>
            <a:spLocks noGrp="1"/>
          </p:cNvSpPr>
          <p:nvPr>
            <p:ph idx="1"/>
          </p:nvPr>
        </p:nvSpPr>
        <p:spPr/>
        <p:txBody>
          <a:bodyPr>
            <a:normAutofit/>
          </a:bodyPr>
          <a:lstStyle/>
          <a:p>
            <a:r>
              <a:rPr lang="en-US" dirty="0"/>
              <a:t>In hindsight, we now know that this is simply one way of expressing the Fundamental Theorem of Calculus. If we rewrite it slightly, we arrive at a more philosophical statement, as follows.</a:t>
            </a:r>
          </a:p>
          <a:p>
            <a:endParaRPr lang="en-US" dirty="0"/>
          </a:p>
          <a:p>
            <a:r>
              <a:rPr lang="en-US" dirty="0"/>
              <a:t>This version reflects the key idea at the heart of integration—namely, that “adding up” all of the small elements </a:t>
            </a:r>
            <a:r>
              <a:rPr lang="en-US" i="1" dirty="0"/>
              <a:t>dA </a:t>
            </a:r>
            <a:r>
              <a:rPr lang="en-US" dirty="0"/>
              <a:t>over some interval [</a:t>
            </a:r>
            <a:r>
              <a:rPr lang="en-US" i="1" dirty="0"/>
              <a:t>a</a:t>
            </a:r>
            <a:r>
              <a:rPr lang="en-US" dirty="0"/>
              <a:t>, </a:t>
            </a:r>
            <a:r>
              <a:rPr lang="en-US" i="1" dirty="0"/>
              <a:t>b</a:t>
            </a:r>
            <a:r>
              <a:rPr lang="en-US" dirty="0"/>
              <a:t>] results in the total quantity </a:t>
            </a:r>
            <a:r>
              <a:rPr lang="en-US" i="1" dirty="0"/>
              <a:t>A</a:t>
            </a:r>
            <a:r>
              <a:rPr lang="en-US" dirty="0"/>
              <a:t>. We will apply this philosophy in many different contexts through the remainder of this text.</a:t>
            </a:r>
          </a:p>
        </p:txBody>
      </p:sp>
      <p:graphicFrame>
        <p:nvGraphicFramePr>
          <p:cNvPr id="32770" name="Object 2"/>
          <p:cNvGraphicFramePr>
            <a:graphicFrameLocks noChangeAspect="1"/>
          </p:cNvGraphicFramePr>
          <p:nvPr>
            <p:extLst>
              <p:ext uri="{D42A27DB-BD31-4B8C-83A1-F6EECF244321}">
                <p14:modId xmlns:p14="http://schemas.microsoft.com/office/powerpoint/2010/main" val="1154861535"/>
              </p:ext>
            </p:extLst>
          </p:nvPr>
        </p:nvGraphicFramePr>
        <p:xfrm>
          <a:off x="1981200" y="2895600"/>
          <a:ext cx="4597400" cy="838200"/>
        </p:xfrm>
        <a:graphic>
          <a:graphicData uri="http://schemas.openxmlformats.org/presentationml/2006/ole">
            <mc:AlternateContent xmlns:mc="http://schemas.openxmlformats.org/markup-compatibility/2006">
              <mc:Choice xmlns:v="urn:schemas-microsoft-com:vml" Requires="v">
                <p:oleObj name="Equation" r:id="rId2" imgW="4597200" imgH="838080" progId="Equation.DSMT4">
                  <p:embed/>
                </p:oleObj>
              </mc:Choice>
              <mc:Fallback>
                <p:oleObj name="Equation" r:id="rId2" imgW="45972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600"/>
                        <a:ext cx="459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Area of a Region between Two Curves</a:t>
            </a:r>
          </a:p>
        </p:txBody>
      </p:sp>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wrap="square">
            <a:noAutofit/>
          </a:bodyPr>
          <a:lstStyle/>
          <a:p>
            <a:r>
              <a:rPr lang="en-US" dirty="0">
                <a:solidFill>
                  <a:srgbClr val="000000"/>
                </a:solidFill>
              </a:rPr>
              <a:t>Given two continuous functions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defined on an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with                      for all                  the</a:t>
            </a:r>
            <a:r>
              <a:rPr lang="en-US" b="1" dirty="0">
                <a:solidFill>
                  <a:srgbClr val="C00000"/>
                </a:solidFill>
              </a:rPr>
              <a:t> area of the region bounded between the graphs of </a:t>
            </a:r>
            <a:r>
              <a:rPr lang="en-US" b="1" i="1" dirty="0">
                <a:solidFill>
                  <a:srgbClr val="C00000"/>
                </a:solidFill>
              </a:rPr>
              <a:t>f</a:t>
            </a:r>
            <a:r>
              <a:rPr lang="en-US" b="1" dirty="0">
                <a:solidFill>
                  <a:srgbClr val="C00000"/>
                </a:solidFill>
              </a:rPr>
              <a:t> and </a:t>
            </a:r>
            <a:r>
              <a:rPr lang="en-US" b="1" i="1" dirty="0">
                <a:solidFill>
                  <a:srgbClr val="C00000"/>
                </a:solidFill>
              </a:rPr>
              <a:t>g</a:t>
            </a:r>
            <a:r>
              <a:rPr lang="en-US" b="1" dirty="0">
                <a:solidFill>
                  <a:srgbClr val="C00000"/>
                </a:solidFill>
              </a:rPr>
              <a:t> </a:t>
            </a:r>
          </a:p>
          <a:p>
            <a:r>
              <a:rPr lang="en-US" b="1" dirty="0">
                <a:solidFill>
                  <a:srgbClr val="C00000"/>
                </a:solidFill>
              </a:rPr>
              <a:t>over [</a:t>
            </a:r>
            <a:r>
              <a:rPr lang="en-US" b="1" i="1" dirty="0">
                <a:solidFill>
                  <a:srgbClr val="C00000"/>
                </a:solidFill>
              </a:rPr>
              <a:t>a</a:t>
            </a:r>
            <a:r>
              <a:rPr lang="en-US" b="1" dirty="0">
                <a:solidFill>
                  <a:srgbClr val="C00000"/>
                </a:solidFill>
              </a:rPr>
              <a:t>, </a:t>
            </a:r>
            <a:r>
              <a:rPr lang="en-US" b="1" i="1" dirty="0">
                <a:solidFill>
                  <a:srgbClr val="C00000"/>
                </a:solidFill>
              </a:rPr>
              <a:t>b</a:t>
            </a:r>
            <a:r>
              <a:rPr lang="en-US" b="1" dirty="0">
                <a:solidFill>
                  <a:srgbClr val="C00000"/>
                </a:solidFill>
              </a:rPr>
              <a:t>]</a:t>
            </a:r>
            <a:r>
              <a:rPr lang="en-US" dirty="0">
                <a:solidFill>
                  <a:srgbClr val="000000"/>
                </a:solidFill>
              </a:rPr>
              <a:t> is</a:t>
            </a:r>
          </a:p>
        </p:txBody>
      </p:sp>
      <p:graphicFrame>
        <p:nvGraphicFramePr>
          <p:cNvPr id="14338" name="Object 2"/>
          <p:cNvGraphicFramePr>
            <a:graphicFrameLocks noChangeAspect="1"/>
          </p:cNvGraphicFramePr>
          <p:nvPr>
            <p:extLst>
              <p:ext uri="{D42A27DB-BD31-4B8C-83A1-F6EECF244321}">
                <p14:modId xmlns:p14="http://schemas.microsoft.com/office/powerpoint/2010/main" val="4140520361"/>
              </p:ext>
            </p:extLst>
          </p:nvPr>
        </p:nvGraphicFramePr>
        <p:xfrm>
          <a:off x="3334975" y="1752701"/>
          <a:ext cx="1651000" cy="469900"/>
        </p:xfrm>
        <a:graphic>
          <a:graphicData uri="http://schemas.openxmlformats.org/presentationml/2006/ole">
            <mc:AlternateContent xmlns:mc="http://schemas.openxmlformats.org/markup-compatibility/2006">
              <mc:Choice xmlns:v="urn:schemas-microsoft-com:vml" Requires="v">
                <p:oleObj name="Equation" r:id="rId2" imgW="1650960" imgH="469800" progId="Equation.DSMT4">
                  <p:embed/>
                </p:oleObj>
              </mc:Choice>
              <mc:Fallback>
                <p:oleObj name="Equation" r:id="rId2" imgW="1650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975" y="1752701"/>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extLst>
              <p:ext uri="{D42A27DB-BD31-4B8C-83A1-F6EECF244321}">
                <p14:modId xmlns:p14="http://schemas.microsoft.com/office/powerpoint/2010/main" val="678189618"/>
              </p:ext>
            </p:extLst>
          </p:nvPr>
        </p:nvGraphicFramePr>
        <p:xfrm>
          <a:off x="5921881" y="1746179"/>
          <a:ext cx="1358900" cy="469900"/>
        </p:xfrm>
        <a:graphic>
          <a:graphicData uri="http://schemas.openxmlformats.org/presentationml/2006/ole">
            <mc:AlternateContent xmlns:mc="http://schemas.openxmlformats.org/markup-compatibility/2006">
              <mc:Choice xmlns:v="urn:schemas-microsoft-com:vml" Requires="v">
                <p:oleObj name="Equation" r:id="rId4" imgW="1358640" imgH="469800" progId="Equation.DSMT4">
                  <p:embed/>
                </p:oleObj>
              </mc:Choice>
              <mc:Fallback>
                <p:oleObj name="Equation" r:id="rId4" imgW="13586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881" y="1746179"/>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2053970107"/>
              </p:ext>
            </p:extLst>
          </p:nvPr>
        </p:nvGraphicFramePr>
        <p:xfrm>
          <a:off x="2480181" y="2577543"/>
          <a:ext cx="3302000" cy="698500"/>
        </p:xfrm>
        <a:graphic>
          <a:graphicData uri="http://schemas.openxmlformats.org/presentationml/2006/ole">
            <mc:AlternateContent xmlns:mc="http://schemas.openxmlformats.org/markup-compatibility/2006">
              <mc:Choice xmlns:v="urn:schemas-microsoft-com:vml" Requires="v">
                <p:oleObj name="Equation" r:id="rId6" imgW="3301920" imgH="698400" progId="Equation.DSMT4">
                  <p:embed/>
                </p:oleObj>
              </mc:Choice>
              <mc:Fallback>
                <p:oleObj name="Equation" r:id="rId6" imgW="330192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181" y="2577543"/>
                        <a:ext cx="3302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Substitution Rule for Definite Integrals</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lstStyle/>
          <a:p>
            <a:r>
              <a:rPr lang="en-US" dirty="0">
                <a:solidFill>
                  <a:srgbClr val="000000"/>
                </a:solidFill>
              </a:rPr>
              <a:t>If </a:t>
            </a:r>
            <a:r>
              <a:rPr lang="en-US" i="1" dirty="0">
                <a:solidFill>
                  <a:srgbClr val="000000"/>
                </a:solidFill>
              </a:rPr>
              <a:t>g</a:t>
            </a:r>
            <a:r>
              <a:rPr lang="en-US" dirty="0">
                <a:solidFill>
                  <a:srgbClr val="000000"/>
                </a:solidFill>
              </a:rPr>
              <a:t>′ is a continuous function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if </a:t>
            </a:r>
            <a:r>
              <a:rPr lang="en-US" i="1" dirty="0">
                <a:solidFill>
                  <a:srgbClr val="000000"/>
                </a:solidFill>
              </a:rPr>
              <a:t>f</a:t>
            </a:r>
            <a:r>
              <a:rPr lang="en-US" dirty="0">
                <a:solidFill>
                  <a:srgbClr val="000000"/>
                </a:solidFill>
              </a:rPr>
              <a:t> is continuous on the range of </a:t>
            </a:r>
            <a:r>
              <a:rPr lang="en-US" i="1" dirty="0">
                <a:solidFill>
                  <a:srgbClr val="000000"/>
                </a:solidFill>
              </a:rPr>
              <a:t>u</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then </a:t>
            </a:r>
          </a:p>
        </p:txBody>
      </p:sp>
      <p:graphicFrame>
        <p:nvGraphicFramePr>
          <p:cNvPr id="1026" name="Object 2"/>
          <p:cNvGraphicFramePr>
            <a:graphicFrameLocks noChangeAspect="1"/>
          </p:cNvGraphicFramePr>
          <p:nvPr>
            <p:extLst>
              <p:ext uri="{D42A27DB-BD31-4B8C-83A1-F6EECF244321}">
                <p14:modId xmlns:p14="http://schemas.microsoft.com/office/powerpoint/2010/main" val="982975882"/>
              </p:ext>
            </p:extLst>
          </p:nvPr>
        </p:nvGraphicFramePr>
        <p:xfrm>
          <a:off x="2362200" y="2310130"/>
          <a:ext cx="4673600" cy="774700"/>
        </p:xfrm>
        <a:graphic>
          <a:graphicData uri="http://schemas.openxmlformats.org/presentationml/2006/ole">
            <mc:AlternateContent xmlns:mc="http://schemas.openxmlformats.org/markup-compatibility/2006">
              <mc:Choice xmlns:v="urn:schemas-microsoft-com:vml" Requires="v">
                <p:oleObj name="Equation" r:id="rId2" imgW="4673520" imgH="774360" progId="Equation.DSMT4">
                  <p:embed/>
                </p:oleObj>
              </mc:Choice>
              <mc:Fallback>
                <p:oleObj name="Equation" r:id="rId2" imgW="4673520" imgH="774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10130"/>
                        <a:ext cx="467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Finding the Area Bounded between the Graphs of Two Functions </a:t>
            </a:r>
          </a:p>
        </p:txBody>
      </p:sp>
      <p:sp>
        <p:nvSpPr>
          <p:cNvPr id="3" name="Content Placeholder 2"/>
          <p:cNvSpPr>
            <a:spLocks noGrp="1"/>
          </p:cNvSpPr>
          <p:nvPr>
            <p:ph idx="1"/>
          </p:nvPr>
        </p:nvSpPr>
        <p:spPr>
          <a:xfrm>
            <a:off x="457200" y="1280160"/>
            <a:ext cx="8229600" cy="3865674"/>
          </a:xfrm>
        </p:spPr>
        <p:txBody>
          <a:bodyPr>
            <a:spAutoFit/>
          </a:bodyPr>
          <a:lstStyle/>
          <a:p>
            <a:r>
              <a:rPr lang="en-US" dirty="0"/>
              <a:t>The graphs of the functions </a:t>
            </a:r>
          </a:p>
          <a:p>
            <a:endParaRPr lang="en-US" dirty="0"/>
          </a:p>
          <a:p>
            <a:endParaRPr lang="en-US" dirty="0"/>
          </a:p>
          <a:p>
            <a:pPr>
              <a:spcBef>
                <a:spcPts val="0"/>
              </a:spcBef>
            </a:pPr>
            <a:endParaRPr lang="en-US" dirty="0"/>
          </a:p>
          <a:p>
            <a:pPr>
              <a:spcBef>
                <a:spcPts val="0"/>
              </a:spcBef>
            </a:pPr>
            <a:endParaRPr lang="en-US" dirty="0"/>
          </a:p>
          <a:p>
            <a:pPr>
              <a:spcBef>
                <a:spcPts val="1200"/>
              </a:spcBef>
            </a:pPr>
            <a:r>
              <a:rPr lang="en-US" dirty="0"/>
              <a:t>are shown in Figure 5. </a:t>
            </a:r>
          </a:p>
          <a:p>
            <a:pPr>
              <a:spcBef>
                <a:spcPts val="0"/>
              </a:spcBef>
            </a:pPr>
            <a:r>
              <a:rPr lang="en-US" dirty="0"/>
              <a:t>Determine the total area </a:t>
            </a:r>
          </a:p>
          <a:p>
            <a:pPr>
              <a:spcBef>
                <a:spcPts val="0"/>
              </a:spcBef>
            </a:pPr>
            <a:r>
              <a:rPr lang="en-US" dirty="0"/>
              <a:t>of the shaded regions. </a:t>
            </a:r>
          </a:p>
        </p:txBody>
      </p:sp>
      <p:graphicFrame>
        <p:nvGraphicFramePr>
          <p:cNvPr id="15362" name="Object 2"/>
          <p:cNvGraphicFramePr>
            <a:graphicFrameLocks noChangeAspect="1"/>
          </p:cNvGraphicFramePr>
          <p:nvPr/>
        </p:nvGraphicFramePr>
        <p:xfrm>
          <a:off x="838200" y="1828800"/>
          <a:ext cx="3695700" cy="1854200"/>
        </p:xfrm>
        <a:graphic>
          <a:graphicData uri="http://schemas.openxmlformats.org/presentationml/2006/ole">
            <mc:AlternateContent xmlns:mc="http://schemas.openxmlformats.org/markup-compatibility/2006">
              <mc:Choice xmlns:v="urn:schemas-microsoft-com:vml" Requires="v">
                <p:oleObj name="Equation" r:id="rId2" imgW="3695400" imgH="1854000" progId="Equation.DSMT4">
                  <p:embed/>
                </p:oleObj>
              </mc:Choice>
              <mc:Fallback>
                <p:oleObj name="Equation" r:id="rId2" imgW="3695400" imgH="1854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36957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905375" y="1447800"/>
            <a:ext cx="3781425" cy="4409420"/>
            <a:chOff x="4905375" y="1447800"/>
            <a:chExt cx="3781425" cy="4409420"/>
          </a:xfrm>
        </p:grpSpPr>
        <p:pic>
          <p:nvPicPr>
            <p:cNvPr id="15363"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905375" y="1447800"/>
              <a:ext cx="3781425" cy="3752850"/>
            </a:xfrm>
            <a:prstGeom prst="rect">
              <a:avLst/>
            </a:prstGeom>
            <a:noFill/>
            <a:ln w="9525">
              <a:noFill/>
              <a:miter lim="800000"/>
              <a:headEnd/>
              <a:tailEnd/>
            </a:ln>
          </p:spPr>
        </p:pic>
        <p:sp>
          <p:nvSpPr>
            <p:cNvPr id="6" name="Rectangle 5"/>
            <p:cNvSpPr/>
            <p:nvPr/>
          </p:nvSpPr>
          <p:spPr>
            <a:xfrm>
              <a:off x="6111060" y="533400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Bounded between the Graphs of Two Functions (cont.)</a:t>
            </a:r>
          </a:p>
        </p:txBody>
      </p:sp>
      <p:sp>
        <p:nvSpPr>
          <p:cNvPr id="3" name="Content Placeholder 2"/>
          <p:cNvSpPr>
            <a:spLocks noGrp="1"/>
          </p:cNvSpPr>
          <p:nvPr>
            <p:ph idx="1"/>
          </p:nvPr>
        </p:nvSpPr>
        <p:spPr>
          <a:xfrm>
            <a:off x="457200" y="1280160"/>
            <a:ext cx="8229600" cy="2332946"/>
          </a:xfrm>
        </p:spPr>
        <p:txBody>
          <a:bodyPr>
            <a:spAutoFit/>
          </a:bodyPr>
          <a:lstStyle/>
          <a:p>
            <a:r>
              <a:rPr lang="en-US" b="1" dirty="0"/>
              <a:t>Solution </a:t>
            </a:r>
          </a:p>
          <a:p>
            <a:r>
              <a:rPr lang="en-US" dirty="0"/>
              <a:t>Using the graphs depicted in Figure 5, it appears that </a:t>
            </a:r>
            <a:r>
              <a:rPr lang="en-US" i="1" dirty="0"/>
              <a:t>f</a:t>
            </a:r>
            <a:r>
              <a:rPr lang="en-US" dirty="0"/>
              <a:t> is the upper function on the first part of the interval [</a:t>
            </a:r>
            <a:r>
              <a:rPr lang="en-US" i="1" dirty="0"/>
              <a:t>a</a:t>
            </a:r>
            <a:r>
              <a:rPr lang="en-US" dirty="0"/>
              <a:t>, </a:t>
            </a:r>
            <a:r>
              <a:rPr lang="en-US" i="1" dirty="0"/>
              <a:t>b</a:t>
            </a:r>
            <a:r>
              <a:rPr lang="en-US" dirty="0"/>
              <a:t>] and that </a:t>
            </a:r>
            <a:r>
              <a:rPr lang="en-US" i="1" dirty="0"/>
              <a:t>g</a:t>
            </a:r>
            <a:r>
              <a:rPr lang="en-US" dirty="0"/>
              <a:t> is the upper function on the remainder of the interval.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Bounded between the Graphs of Two Functions (cont.)</a:t>
            </a:r>
          </a:p>
        </p:txBody>
      </p:sp>
      <p:sp>
        <p:nvSpPr>
          <p:cNvPr id="3" name="Content Placeholder 2"/>
          <p:cNvSpPr>
            <a:spLocks noGrp="1"/>
          </p:cNvSpPr>
          <p:nvPr>
            <p:ph idx="1"/>
          </p:nvPr>
        </p:nvSpPr>
        <p:spPr/>
        <p:txBody>
          <a:bodyPr/>
          <a:lstStyle/>
          <a:p>
            <a:r>
              <a:rPr lang="en-US" dirty="0"/>
              <a:t>So in order to find the area of the shaded regions, we have to determine not only </a:t>
            </a:r>
            <a:r>
              <a:rPr lang="en-US" i="1" dirty="0"/>
              <a:t>a</a:t>
            </a:r>
            <a:r>
              <a:rPr lang="en-US" dirty="0"/>
              <a:t> and </a:t>
            </a:r>
            <a:r>
              <a:rPr lang="en-US" i="1" dirty="0"/>
              <a:t>b</a:t>
            </a:r>
            <a:r>
              <a:rPr lang="en-US" dirty="0"/>
              <a:t> but also the point inside the interval [</a:t>
            </a:r>
            <a:r>
              <a:rPr lang="en-US" i="1" dirty="0"/>
              <a:t>a</a:t>
            </a:r>
            <a:r>
              <a:rPr lang="en-US" dirty="0"/>
              <a:t>, </a:t>
            </a:r>
            <a:r>
              <a:rPr lang="en-US" i="1" dirty="0"/>
              <a:t>b</a:t>
            </a:r>
            <a:r>
              <a:rPr lang="en-US" dirty="0"/>
              <a:t>] where </a:t>
            </a:r>
            <a:r>
              <a:rPr lang="en-US" i="1" dirty="0"/>
              <a:t>f</a:t>
            </a:r>
            <a:r>
              <a:rPr lang="en-US" dirty="0"/>
              <a:t> and </a:t>
            </a:r>
            <a:r>
              <a:rPr lang="en-US" i="1" dirty="0"/>
              <a:t>g</a:t>
            </a:r>
            <a:r>
              <a:rPr lang="en-US" dirty="0"/>
              <a:t> intersect.</a:t>
            </a:r>
          </a:p>
          <a:p>
            <a:r>
              <a:rPr lang="en-US" dirty="0"/>
              <a:t>All three are points where                         so we begin by solving this equation.</a:t>
            </a:r>
          </a:p>
        </p:txBody>
      </p:sp>
      <p:graphicFrame>
        <p:nvGraphicFramePr>
          <p:cNvPr id="16386" name="Object 2"/>
          <p:cNvGraphicFramePr>
            <a:graphicFrameLocks noChangeAspect="1"/>
          </p:cNvGraphicFramePr>
          <p:nvPr/>
        </p:nvGraphicFramePr>
        <p:xfrm>
          <a:off x="4382750" y="2667000"/>
          <a:ext cx="1790700" cy="469900"/>
        </p:xfrm>
        <a:graphic>
          <a:graphicData uri="http://schemas.openxmlformats.org/presentationml/2006/ole">
            <mc:AlternateContent xmlns:mc="http://schemas.openxmlformats.org/markup-compatibility/2006">
              <mc:Choice xmlns:v="urn:schemas-microsoft-com:vml" Requires="v">
                <p:oleObj name="Equation" r:id="rId2" imgW="1790640" imgH="469800" progId="Equation.DSMT4">
                  <p:embed/>
                </p:oleObj>
              </mc:Choice>
              <mc:Fallback>
                <p:oleObj name="Equation" r:id="rId2" imgW="1790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750" y="26670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2381250" y="3695700"/>
          <a:ext cx="4381500" cy="876300"/>
        </p:xfrm>
        <a:graphic>
          <a:graphicData uri="http://schemas.openxmlformats.org/presentationml/2006/ole">
            <mc:AlternateContent xmlns:mc="http://schemas.openxmlformats.org/markup-compatibility/2006">
              <mc:Choice xmlns:v="urn:schemas-microsoft-com:vml" Requires="v">
                <p:oleObj name="Equation" r:id="rId4" imgW="4381200" imgH="876240" progId="Equation.DSMT4">
                  <p:embed/>
                </p:oleObj>
              </mc:Choice>
              <mc:Fallback>
                <p:oleObj name="Equation" r:id="rId4" imgW="438120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0" y="3695700"/>
                        <a:ext cx="438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2579560" y="4724400"/>
          <a:ext cx="2692400" cy="381000"/>
        </p:xfrm>
        <a:graphic>
          <a:graphicData uri="http://schemas.openxmlformats.org/presentationml/2006/ole">
            <mc:AlternateContent xmlns:mc="http://schemas.openxmlformats.org/markup-compatibility/2006">
              <mc:Choice xmlns:v="urn:schemas-microsoft-com:vml" Requires="v">
                <p:oleObj name="Equation" r:id="rId6" imgW="2692080" imgH="380880" progId="Equation.DSMT4">
                  <p:embed/>
                </p:oleObj>
              </mc:Choice>
              <mc:Fallback>
                <p:oleObj name="Equation" r:id="rId6" imgW="269208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560" y="4724400"/>
                        <a:ext cx="269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Bounded between the Graphs of Two Functions (cont.)</a:t>
            </a:r>
          </a:p>
        </p:txBody>
      </p:sp>
      <p:sp>
        <p:nvSpPr>
          <p:cNvPr id="3" name="Content Placeholder 2"/>
          <p:cNvSpPr>
            <a:spLocks noGrp="1"/>
          </p:cNvSpPr>
          <p:nvPr>
            <p:ph idx="1"/>
          </p:nvPr>
        </p:nvSpPr>
        <p:spPr/>
        <p:txBody>
          <a:bodyPr/>
          <a:lstStyle/>
          <a:p>
            <a:r>
              <a:rPr lang="en-US" dirty="0"/>
              <a:t>Remember that if a polynomial equation has a rational number solution, it must be of the form           where </a:t>
            </a:r>
            <a:r>
              <a:rPr lang="en-US" i="1" dirty="0"/>
              <a:t>p</a:t>
            </a:r>
            <a:r>
              <a:rPr lang="en-US" dirty="0"/>
              <a:t> is a factor of the constant term and </a:t>
            </a:r>
            <a:r>
              <a:rPr lang="en-US" i="1" dirty="0"/>
              <a:t>q</a:t>
            </a:r>
            <a:r>
              <a:rPr lang="en-US" dirty="0"/>
              <a:t> is a factor of the</a:t>
            </a:r>
          </a:p>
          <a:p>
            <a:r>
              <a:rPr lang="en-US" dirty="0"/>
              <a:t>leading coefficient.</a:t>
            </a:r>
          </a:p>
        </p:txBody>
      </p:sp>
      <p:graphicFrame>
        <p:nvGraphicFramePr>
          <p:cNvPr id="17410" name="Object 2"/>
          <p:cNvGraphicFramePr>
            <a:graphicFrameLocks noChangeAspect="1"/>
          </p:cNvGraphicFramePr>
          <p:nvPr>
            <p:extLst>
              <p:ext uri="{D42A27DB-BD31-4B8C-83A1-F6EECF244321}">
                <p14:modId xmlns:p14="http://schemas.microsoft.com/office/powerpoint/2010/main" val="3045954385"/>
              </p:ext>
            </p:extLst>
          </p:nvPr>
        </p:nvGraphicFramePr>
        <p:xfrm>
          <a:off x="6400800" y="1778000"/>
          <a:ext cx="685800" cy="431800"/>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Picture 2"/>
                      <p:cNvPicPr>
                        <a:picLocks noChangeAspect="1" noChangeArrowheads="1"/>
                      </p:cNvPicPr>
                      <p:nvPr/>
                    </p:nvPicPr>
                    <p:blipFill>
                      <a:blip r:embed="rId3"/>
                      <a:srcRect/>
                      <a:stretch>
                        <a:fillRect/>
                      </a:stretch>
                    </p:blipFill>
                    <p:spPr bwMode="auto">
                      <a:xfrm>
                        <a:off x="6400800" y="1778000"/>
                        <a:ext cx="685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Bounded between the Graphs of Two Functions (cont.)</a:t>
            </a:r>
          </a:p>
        </p:txBody>
      </p:sp>
      <p:sp>
        <p:nvSpPr>
          <p:cNvPr id="3" name="Content Placeholder 2"/>
          <p:cNvSpPr>
            <a:spLocks noGrp="1"/>
          </p:cNvSpPr>
          <p:nvPr>
            <p:ph idx="1"/>
          </p:nvPr>
        </p:nvSpPr>
        <p:spPr/>
        <p:txBody>
          <a:bodyPr/>
          <a:lstStyle/>
          <a:p>
            <a:r>
              <a:rPr lang="en-US" dirty="0"/>
              <a:t>Since the leading coefficient is 1 in this case, a rational root of the polynomial </a:t>
            </a:r>
            <a:r>
              <a:rPr lang="en-US" i="1" dirty="0"/>
              <a:t>x</a:t>
            </a:r>
            <a:r>
              <a:rPr lang="en-US" baseline="30000" dirty="0"/>
              <a:t>3</a:t>
            </a:r>
            <a:r>
              <a:rPr lang="en-US" dirty="0"/>
              <a:t> </a:t>
            </a:r>
            <a:r>
              <a:rPr lang="en-US" dirty="0">
                <a:latin typeface="Symbol" pitchFamily="18" charset="2"/>
              </a:rPr>
              <a:t>- </a:t>
            </a:r>
            <a:r>
              <a:rPr lang="en-US" dirty="0"/>
              <a:t>4</a:t>
            </a:r>
            <a:r>
              <a:rPr lang="en-US" i="1" dirty="0"/>
              <a:t>x</a:t>
            </a:r>
            <a:r>
              <a:rPr lang="en-US" baseline="30000" dirty="0"/>
              <a:t>2 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6 must be one of the numbers </a:t>
            </a:r>
            <a:r>
              <a:rPr lang="en-US" dirty="0">
                <a:sym typeface="Symbol"/>
              </a:rPr>
              <a:t> </a:t>
            </a:r>
            <a:r>
              <a:rPr lang="en-US" dirty="0"/>
              <a:t>{1, 2, 3, 6}. As you can verify by synthetic or long division, </a:t>
            </a:r>
            <a:r>
              <a:rPr lang="en-US" dirty="0">
                <a:latin typeface="Symbol" pitchFamily="18" charset="2"/>
              </a:rPr>
              <a:t>-</a:t>
            </a:r>
            <a:r>
              <a:rPr lang="en-US" dirty="0"/>
              <a:t>1, 2, and 3 are roots, so we know that </a:t>
            </a:r>
            <a:r>
              <a:rPr lang="en-US" i="1" dirty="0"/>
              <a:t>a</a:t>
            </a:r>
            <a:r>
              <a:rPr lang="en-US" dirty="0"/>
              <a:t> = </a:t>
            </a:r>
            <a:r>
              <a:rPr lang="en-US" dirty="0">
                <a:latin typeface="Symbol" pitchFamily="18" charset="2"/>
              </a:rPr>
              <a:t>-</a:t>
            </a:r>
            <a:r>
              <a:rPr lang="en-US" dirty="0"/>
              <a:t>1, </a:t>
            </a:r>
            <a:r>
              <a:rPr lang="en-US" i="1" dirty="0"/>
              <a:t>b</a:t>
            </a:r>
            <a:r>
              <a:rPr lang="en-US" dirty="0"/>
              <a:t> = 3, and </a:t>
            </a:r>
            <a:r>
              <a:rPr lang="en-US" i="1" dirty="0"/>
              <a:t>x</a:t>
            </a:r>
            <a:r>
              <a:rPr lang="en-US" dirty="0"/>
              <a:t> = 2 must be the third point where</a:t>
            </a:r>
          </a:p>
        </p:txBody>
      </p:sp>
      <p:graphicFrame>
        <p:nvGraphicFramePr>
          <p:cNvPr id="17410" name="Object 2"/>
          <p:cNvGraphicFramePr>
            <a:graphicFrameLocks noChangeAspect="1"/>
          </p:cNvGraphicFramePr>
          <p:nvPr/>
        </p:nvGraphicFramePr>
        <p:xfrm>
          <a:off x="2373086" y="3461656"/>
          <a:ext cx="1765300" cy="469900"/>
        </p:xfrm>
        <a:graphic>
          <a:graphicData uri="http://schemas.openxmlformats.org/presentationml/2006/ole">
            <mc:AlternateContent xmlns:mc="http://schemas.openxmlformats.org/markup-compatibility/2006">
              <mc:Choice xmlns:v="urn:schemas-microsoft-com:vml" Requires="v">
                <p:oleObj name="Equation" r:id="rId2" imgW="1765080" imgH="469800" progId="Equation.DSMT4">
                  <p:embed/>
                </p:oleObj>
              </mc:Choice>
              <mc:Fallback>
                <p:oleObj name="Equation" r:id="rId2" imgW="1765080" imgH="469800" progId="Equation.DSMT4">
                  <p:embed/>
                  <p:pic>
                    <p:nvPicPr>
                      <p:cNvPr id="1741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086" y="3461656"/>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36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Bounded between the Graphs of Two Functions (cont.)</a:t>
            </a:r>
          </a:p>
        </p:txBody>
      </p:sp>
      <p:sp>
        <p:nvSpPr>
          <p:cNvPr id="3" name="Content Placeholder 2"/>
          <p:cNvSpPr>
            <a:spLocks noGrp="1"/>
          </p:cNvSpPr>
          <p:nvPr>
            <p:ph idx="1"/>
          </p:nvPr>
        </p:nvSpPr>
        <p:spPr/>
        <p:txBody>
          <a:bodyPr/>
          <a:lstStyle/>
          <a:p>
            <a:r>
              <a:rPr lang="en-US" dirty="0"/>
              <a:t>So, the area of the shaded regions can be found as follows. </a:t>
            </a:r>
          </a:p>
        </p:txBody>
      </p:sp>
      <p:graphicFrame>
        <p:nvGraphicFramePr>
          <p:cNvPr id="18435" name="Object 3"/>
          <p:cNvGraphicFramePr>
            <a:graphicFrameLocks noChangeAspect="1"/>
          </p:cNvGraphicFramePr>
          <p:nvPr>
            <p:extLst>
              <p:ext uri="{D42A27DB-BD31-4B8C-83A1-F6EECF244321}">
                <p14:modId xmlns:p14="http://schemas.microsoft.com/office/powerpoint/2010/main" val="971611053"/>
              </p:ext>
            </p:extLst>
          </p:nvPr>
        </p:nvGraphicFramePr>
        <p:xfrm>
          <a:off x="548640" y="2407170"/>
          <a:ext cx="698500" cy="292100"/>
        </p:xfrm>
        <a:graphic>
          <a:graphicData uri="http://schemas.openxmlformats.org/presentationml/2006/ole">
            <mc:AlternateContent xmlns:mc="http://schemas.openxmlformats.org/markup-compatibility/2006">
              <mc:Choice xmlns:v="urn:schemas-microsoft-com:vml" Requires="v">
                <p:oleObj name="Equation" r:id="rId2" imgW="698400" imgH="291960" progId="Equation.DSMT4">
                  <p:embed/>
                </p:oleObj>
              </mc:Choice>
              <mc:Fallback>
                <p:oleObj name="Equation" r:id="rId2" imgW="698400" imgH="291960" progId="Equation.DSMT4">
                  <p:embed/>
                  <p:pic>
                    <p:nvPicPr>
                      <p:cNvPr id="0" name="Picture 3"/>
                      <p:cNvPicPr>
                        <a:picLocks noChangeAspect="1" noChangeArrowheads="1"/>
                      </p:cNvPicPr>
                      <p:nvPr/>
                    </p:nvPicPr>
                    <p:blipFill>
                      <a:blip r:embed="rId3"/>
                      <a:srcRect/>
                      <a:stretch>
                        <a:fillRect/>
                      </a:stretch>
                    </p:blipFill>
                    <p:spPr bwMode="auto">
                      <a:xfrm>
                        <a:off x="548640" y="240717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347935265"/>
              </p:ext>
            </p:extLst>
          </p:nvPr>
        </p:nvGraphicFramePr>
        <p:xfrm>
          <a:off x="1371600" y="2216150"/>
          <a:ext cx="5994400" cy="685800"/>
        </p:xfrm>
        <a:graphic>
          <a:graphicData uri="http://schemas.openxmlformats.org/presentationml/2006/ole">
            <mc:AlternateContent xmlns:mc="http://schemas.openxmlformats.org/markup-compatibility/2006">
              <mc:Choice xmlns:v="urn:schemas-microsoft-com:vml" Requires="v">
                <p:oleObj name="Equation" r:id="rId4" imgW="5994360" imgH="685800" progId="Equation.DSMT4">
                  <p:embed/>
                </p:oleObj>
              </mc:Choice>
              <mc:Fallback>
                <p:oleObj name="Equation" r:id="rId4" imgW="5994360" imgH="685800" progId="Equation.DSMT4">
                  <p:embed/>
                  <p:pic>
                    <p:nvPicPr>
                      <p:cNvPr id="0" name="Picture 4"/>
                      <p:cNvPicPr>
                        <a:picLocks noChangeAspect="1" noChangeArrowheads="1"/>
                      </p:cNvPicPr>
                      <p:nvPr/>
                    </p:nvPicPr>
                    <p:blipFill>
                      <a:blip r:embed="rId5"/>
                      <a:srcRect/>
                      <a:stretch>
                        <a:fillRect/>
                      </a:stretch>
                    </p:blipFill>
                    <p:spPr bwMode="auto">
                      <a:xfrm>
                        <a:off x="1371600" y="2216150"/>
                        <a:ext cx="599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802636056"/>
              </p:ext>
            </p:extLst>
          </p:nvPr>
        </p:nvGraphicFramePr>
        <p:xfrm>
          <a:off x="1371600" y="2971800"/>
          <a:ext cx="6985000" cy="685800"/>
        </p:xfrm>
        <a:graphic>
          <a:graphicData uri="http://schemas.openxmlformats.org/presentationml/2006/ole">
            <mc:AlternateContent xmlns:mc="http://schemas.openxmlformats.org/markup-compatibility/2006">
              <mc:Choice xmlns:v="urn:schemas-microsoft-com:vml" Requires="v">
                <p:oleObj name="Equation" r:id="rId6" imgW="6984720" imgH="685800" progId="Equation.DSMT4">
                  <p:embed/>
                </p:oleObj>
              </mc:Choice>
              <mc:Fallback>
                <p:oleObj name="Equation" r:id="rId6" imgW="6984720" imgH="685800" progId="Equation.DSMT4">
                  <p:embed/>
                  <p:pic>
                    <p:nvPicPr>
                      <p:cNvPr id="0" name="Picture 5"/>
                      <p:cNvPicPr>
                        <a:picLocks noChangeAspect="1" noChangeArrowheads="1"/>
                      </p:cNvPicPr>
                      <p:nvPr/>
                    </p:nvPicPr>
                    <p:blipFill>
                      <a:blip r:embed="rId7"/>
                      <a:srcRect/>
                      <a:stretch>
                        <a:fillRect/>
                      </a:stretch>
                    </p:blipFill>
                    <p:spPr bwMode="auto">
                      <a:xfrm>
                        <a:off x="1371600" y="2971800"/>
                        <a:ext cx="698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247158752"/>
              </p:ext>
            </p:extLst>
          </p:nvPr>
        </p:nvGraphicFramePr>
        <p:xfrm>
          <a:off x="1362635" y="3733800"/>
          <a:ext cx="7035800" cy="1104900"/>
        </p:xfrm>
        <a:graphic>
          <a:graphicData uri="http://schemas.openxmlformats.org/presentationml/2006/ole">
            <mc:AlternateContent xmlns:mc="http://schemas.openxmlformats.org/markup-compatibility/2006">
              <mc:Choice xmlns:v="urn:schemas-microsoft-com:vml" Requires="v">
                <p:oleObj name="Equation" r:id="rId8" imgW="7035480" imgH="1104840" progId="Equation.DSMT4">
                  <p:embed/>
                </p:oleObj>
              </mc:Choice>
              <mc:Fallback>
                <p:oleObj name="Equation" r:id="rId8" imgW="7035480" imgH="1104840" progId="Equation.DSMT4">
                  <p:embed/>
                  <p:pic>
                    <p:nvPicPr>
                      <p:cNvPr id="0" name="Picture 6"/>
                      <p:cNvPicPr>
                        <a:picLocks noChangeAspect="1" noChangeArrowheads="1"/>
                      </p:cNvPicPr>
                      <p:nvPr/>
                    </p:nvPicPr>
                    <p:blipFill>
                      <a:blip r:embed="rId9"/>
                      <a:srcRect/>
                      <a:stretch>
                        <a:fillRect/>
                      </a:stretch>
                    </p:blipFill>
                    <p:spPr bwMode="auto">
                      <a:xfrm>
                        <a:off x="1362635" y="3733800"/>
                        <a:ext cx="7035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extLst>
              <p:ext uri="{D42A27DB-BD31-4B8C-83A1-F6EECF244321}">
                <p14:modId xmlns:p14="http://schemas.microsoft.com/office/powerpoint/2010/main" val="3532661809"/>
              </p:ext>
            </p:extLst>
          </p:nvPr>
        </p:nvGraphicFramePr>
        <p:xfrm>
          <a:off x="1362635" y="4953000"/>
          <a:ext cx="4826000" cy="990600"/>
        </p:xfrm>
        <a:graphic>
          <a:graphicData uri="http://schemas.openxmlformats.org/presentationml/2006/ole">
            <mc:AlternateContent xmlns:mc="http://schemas.openxmlformats.org/markup-compatibility/2006">
              <mc:Choice xmlns:v="urn:schemas-microsoft-com:vml" Requires="v">
                <p:oleObj name="Equation" r:id="rId10" imgW="4825800" imgH="990360" progId="Equation.DSMT4">
                  <p:embed/>
                </p:oleObj>
              </mc:Choice>
              <mc:Fallback>
                <p:oleObj name="Equation" r:id="rId10" imgW="4825800" imgH="990360" progId="Equation.DSMT4">
                  <p:embed/>
                  <p:pic>
                    <p:nvPicPr>
                      <p:cNvPr id="0" name="Picture 7"/>
                      <p:cNvPicPr>
                        <a:picLocks noChangeAspect="1" noChangeArrowheads="1"/>
                      </p:cNvPicPr>
                      <p:nvPr/>
                    </p:nvPicPr>
                    <p:blipFill>
                      <a:blip r:embed="rId11"/>
                      <a:srcRect/>
                      <a:stretch>
                        <a:fillRect/>
                      </a:stretch>
                    </p:blipFill>
                    <p:spPr bwMode="auto">
                      <a:xfrm>
                        <a:off x="1362635" y="4953000"/>
                        <a:ext cx="482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2178287782"/>
              </p:ext>
            </p:extLst>
          </p:nvPr>
        </p:nvGraphicFramePr>
        <p:xfrm>
          <a:off x="6248400" y="5010020"/>
          <a:ext cx="698500" cy="838200"/>
        </p:xfrm>
        <a:graphic>
          <a:graphicData uri="http://schemas.openxmlformats.org/presentationml/2006/ole">
            <mc:AlternateContent xmlns:mc="http://schemas.openxmlformats.org/markup-compatibility/2006">
              <mc:Choice xmlns:v="urn:schemas-microsoft-com:vml" Requires="v">
                <p:oleObj name="Equation" r:id="rId12" imgW="698400" imgH="838080" progId="Equation.DSMT4">
                  <p:embed/>
                </p:oleObj>
              </mc:Choice>
              <mc:Fallback>
                <p:oleObj name="Equation" r:id="rId12" imgW="698400" imgH="838080" progId="Equation.DSMT4">
                  <p:embed/>
                  <p:pic>
                    <p:nvPicPr>
                      <p:cNvPr id="0" name="Picture 8"/>
                      <p:cNvPicPr>
                        <a:picLocks noChangeAspect="1" noChangeArrowheads="1"/>
                      </p:cNvPicPr>
                      <p:nvPr/>
                    </p:nvPicPr>
                    <p:blipFill>
                      <a:blip r:embed="rId13"/>
                      <a:srcRect/>
                      <a:stretch>
                        <a:fillRect/>
                      </a:stretch>
                    </p:blipFill>
                    <p:spPr bwMode="auto">
                      <a:xfrm>
                        <a:off x="6248400" y="501002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Finding the Area Bounded by the Graphs of Equations </a:t>
            </a:r>
          </a:p>
        </p:txBody>
      </p:sp>
      <p:sp>
        <p:nvSpPr>
          <p:cNvPr id="3" name="Content Placeholder 2"/>
          <p:cNvSpPr>
            <a:spLocks noGrp="1"/>
          </p:cNvSpPr>
          <p:nvPr>
            <p:ph idx="1"/>
          </p:nvPr>
        </p:nvSpPr>
        <p:spPr/>
        <p:txBody>
          <a:bodyPr>
            <a:normAutofit/>
          </a:bodyPr>
          <a:lstStyle/>
          <a:p>
            <a:r>
              <a:rPr lang="en-US" dirty="0"/>
              <a:t>Find the area of the region bounded by the graphs of</a:t>
            </a:r>
          </a:p>
          <a:p>
            <a:r>
              <a:rPr lang="en-US" dirty="0"/>
              <a:t>the equations </a:t>
            </a:r>
            <a:r>
              <a:rPr lang="en-US" i="1" dirty="0">
                <a:solidFill>
                  <a:srgbClr val="0000FF"/>
                </a:solidFill>
              </a:rPr>
              <a:t>y</a:t>
            </a:r>
            <a:r>
              <a:rPr lang="en-US" dirty="0">
                <a:solidFill>
                  <a:srgbClr val="0000FF"/>
                </a:solidFill>
              </a:rPr>
              <a:t> = 0</a:t>
            </a:r>
            <a:r>
              <a:rPr lang="en-US" dirty="0"/>
              <a:t>, </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y</a:t>
            </a:r>
            <a:r>
              <a:rPr lang="en-US" dirty="0">
                <a:solidFill>
                  <a:srgbClr val="0000FF"/>
                </a:solidFill>
              </a:rPr>
              <a:t> = 12</a:t>
            </a:r>
            <a:r>
              <a:rPr lang="en-US" dirty="0"/>
              <a:t>, and </a:t>
            </a:r>
          </a:p>
          <a:p>
            <a:r>
              <a:rPr lang="en-US" b="1" dirty="0"/>
              <a:t>Solution </a:t>
            </a:r>
          </a:p>
          <a:p>
            <a:r>
              <a:rPr lang="en-US" dirty="0"/>
              <a:t>Two edges of the described region are lines, and the remaining edge is the graph of the function 	          which we can also think of as the upper half of the parabola </a:t>
            </a:r>
            <a:r>
              <a:rPr lang="en-US" i="1" dirty="0"/>
              <a:t>x</a:t>
            </a:r>
            <a:r>
              <a:rPr lang="en-US" dirty="0"/>
              <a:t> = </a:t>
            </a:r>
            <a:r>
              <a:rPr lang="en-US" i="1" dirty="0"/>
              <a:t>y</a:t>
            </a:r>
            <a:r>
              <a:rPr lang="en-US" baseline="30000" dirty="0"/>
              <a:t>2</a:t>
            </a:r>
            <a:r>
              <a:rPr lang="en-US" dirty="0"/>
              <a:t>. </a:t>
            </a:r>
          </a:p>
        </p:txBody>
      </p:sp>
      <p:graphicFrame>
        <p:nvGraphicFramePr>
          <p:cNvPr id="19458" name="Object 2"/>
          <p:cNvGraphicFramePr>
            <a:graphicFrameLocks noChangeAspect="1"/>
          </p:cNvGraphicFramePr>
          <p:nvPr>
            <p:extLst>
              <p:ext uri="{D42A27DB-BD31-4B8C-83A1-F6EECF244321}">
                <p14:modId xmlns:p14="http://schemas.microsoft.com/office/powerpoint/2010/main" val="264044329"/>
              </p:ext>
            </p:extLst>
          </p:nvPr>
        </p:nvGraphicFramePr>
        <p:xfrm>
          <a:off x="6041315" y="1794435"/>
          <a:ext cx="1066800" cy="482600"/>
        </p:xfrm>
        <a:graphic>
          <a:graphicData uri="http://schemas.openxmlformats.org/presentationml/2006/ole">
            <mc:AlternateContent xmlns:mc="http://schemas.openxmlformats.org/markup-compatibility/2006">
              <mc:Choice xmlns:v="urn:schemas-microsoft-com:vml" Requires="v">
                <p:oleObj name="Equation" r:id="rId2" imgW="1066680" imgH="482400" progId="Equation.DSMT4">
                  <p:embed/>
                </p:oleObj>
              </mc:Choice>
              <mc:Fallback>
                <p:oleObj name="Equation" r:id="rId2" imgW="10666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315" y="1794435"/>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330426225"/>
              </p:ext>
            </p:extLst>
          </p:nvPr>
        </p:nvGraphicFramePr>
        <p:xfrm>
          <a:off x="6938533" y="3234167"/>
          <a:ext cx="1092200" cy="482600"/>
        </p:xfrm>
        <a:graphic>
          <a:graphicData uri="http://schemas.openxmlformats.org/presentationml/2006/ole">
            <mc:AlternateContent xmlns:mc="http://schemas.openxmlformats.org/markup-compatibility/2006">
              <mc:Choice xmlns:v="urn:schemas-microsoft-com:vml" Requires="v">
                <p:oleObj name="Equation" r:id="rId4" imgW="1091880" imgH="482400" progId="Equation.DSMT4">
                  <p:embed/>
                </p:oleObj>
              </mc:Choice>
              <mc:Fallback>
                <p:oleObj name="Equation" r:id="rId4" imgW="109188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533" y="3234167"/>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Graphs of Equations (cont.)</a:t>
            </a:r>
          </a:p>
        </p:txBody>
      </p:sp>
      <p:sp>
        <p:nvSpPr>
          <p:cNvPr id="4" name="Content Placeholder 2"/>
          <p:cNvSpPr>
            <a:spLocks noGrp="1"/>
          </p:cNvSpPr>
          <p:nvPr>
            <p:ph idx="1"/>
          </p:nvPr>
        </p:nvSpPr>
        <p:spPr>
          <a:xfrm>
            <a:off x="457200" y="1280160"/>
            <a:ext cx="4206240" cy="4572000"/>
          </a:xfrm>
        </p:spPr>
        <p:txBody>
          <a:bodyPr/>
          <a:lstStyle/>
          <a:p>
            <a:r>
              <a:rPr lang="en-US" dirty="0"/>
              <a:t>As always, if it’s possible to sketch a picture of what we are doing, such a sketch is bound to be helpful—in this case, it’s easy to graph the region we’re discussing (see Figure 7).</a:t>
            </a:r>
          </a:p>
        </p:txBody>
      </p:sp>
      <p:grpSp>
        <p:nvGrpSpPr>
          <p:cNvPr id="6" name="Group 5"/>
          <p:cNvGrpSpPr/>
          <p:nvPr/>
        </p:nvGrpSpPr>
        <p:grpSpPr>
          <a:xfrm>
            <a:off x="4632960" y="1295404"/>
            <a:ext cx="4206240" cy="3418816"/>
            <a:chOff x="4632960" y="1295404"/>
            <a:chExt cx="4206240" cy="3418816"/>
          </a:xfrm>
        </p:grpSpPr>
        <p:pic>
          <p:nvPicPr>
            <p:cNvPr id="20482" name="Picture 2"/>
            <p:cNvPicPr>
              <a:picLocks noChangeAspect="1" noChangeArrowheads="1"/>
            </p:cNvPicPr>
            <p:nvPr/>
          </p:nvPicPr>
          <p:blipFill>
            <a:blip r:embed="rId2" cstate="print"/>
            <a:srcRect b="15428"/>
            <a:stretch>
              <a:fillRect/>
            </a:stretch>
          </p:blipFill>
          <p:spPr bwMode="auto">
            <a:xfrm>
              <a:off x="4632960" y="1295404"/>
              <a:ext cx="4206240" cy="2895596"/>
            </a:xfrm>
            <a:prstGeom prst="rect">
              <a:avLst/>
            </a:prstGeom>
            <a:noFill/>
            <a:ln w="9525">
              <a:noFill/>
              <a:miter lim="800000"/>
              <a:headEnd/>
              <a:tailEnd/>
            </a:ln>
          </p:spPr>
        </p:pic>
        <p:sp>
          <p:nvSpPr>
            <p:cNvPr id="5" name="Rectangle 4"/>
            <p:cNvSpPr/>
            <p:nvPr/>
          </p:nvSpPr>
          <p:spPr>
            <a:xfrm>
              <a:off x="6051053" y="419100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Graphs of Equations (cont.)</a:t>
            </a:r>
          </a:p>
        </p:txBody>
      </p:sp>
      <p:sp>
        <p:nvSpPr>
          <p:cNvPr id="3" name="Content Placeholder 2"/>
          <p:cNvSpPr>
            <a:spLocks noGrp="1"/>
          </p:cNvSpPr>
          <p:nvPr>
            <p:ph idx="1"/>
          </p:nvPr>
        </p:nvSpPr>
        <p:spPr/>
        <p:txBody>
          <a:bodyPr/>
          <a:lstStyle/>
          <a:p>
            <a:r>
              <a:rPr lang="en-US" dirty="0"/>
              <a:t>Note that we need two integrals if we want to express the area of the region as an integral in </a:t>
            </a:r>
            <a:r>
              <a:rPr lang="en-US" i="1" dirty="0"/>
              <a:t>x</a:t>
            </a:r>
            <a:r>
              <a:rPr lang="en-US" dirty="0"/>
              <a:t>, since the lower function changes at </a:t>
            </a:r>
            <a:r>
              <a:rPr lang="en-US" i="1" dirty="0"/>
              <a:t>x</a:t>
            </a:r>
            <a:r>
              <a:rPr lang="en-US" dirty="0"/>
              <a:t> = 4. On the interval [0, 4], the lower function is </a:t>
            </a:r>
            <a:r>
              <a:rPr lang="en-US" i="1" dirty="0"/>
              <a:t>g</a:t>
            </a:r>
            <a:r>
              <a:rPr lang="en-US" dirty="0"/>
              <a:t>(</a:t>
            </a:r>
            <a:r>
              <a:rPr lang="en-US" i="1" dirty="0"/>
              <a:t>x</a:t>
            </a:r>
            <a:r>
              <a:rPr lang="en-US" dirty="0"/>
              <a:t>) = 0, and on the interval [4, 9] the lower function is                               The upper function is                     for the entire interval [0, 9]. So the total area of the described region is </a:t>
            </a:r>
          </a:p>
        </p:txBody>
      </p:sp>
      <p:graphicFrame>
        <p:nvGraphicFramePr>
          <p:cNvPr id="21506" name="Object 2"/>
          <p:cNvGraphicFramePr>
            <a:graphicFrameLocks noChangeAspect="1"/>
          </p:cNvGraphicFramePr>
          <p:nvPr>
            <p:extLst>
              <p:ext uri="{D42A27DB-BD31-4B8C-83A1-F6EECF244321}">
                <p14:modId xmlns:p14="http://schemas.microsoft.com/office/powerpoint/2010/main" val="2524940658"/>
              </p:ext>
            </p:extLst>
          </p:nvPr>
        </p:nvGraphicFramePr>
        <p:xfrm>
          <a:off x="3628912" y="3020210"/>
          <a:ext cx="2247900" cy="482600"/>
        </p:xfrm>
        <a:graphic>
          <a:graphicData uri="http://schemas.openxmlformats.org/presentationml/2006/ole">
            <mc:AlternateContent xmlns:mc="http://schemas.openxmlformats.org/markup-compatibility/2006">
              <mc:Choice xmlns:v="urn:schemas-microsoft-com:vml" Requires="v">
                <p:oleObj name="Equation" r:id="rId2" imgW="2247840" imgH="482400" progId="Equation.DSMT4">
                  <p:embed/>
                </p:oleObj>
              </mc:Choice>
              <mc:Fallback>
                <p:oleObj name="Equation" r:id="rId2" imgW="2247840" imgH="482400" progId="Equation.DSMT4">
                  <p:embed/>
                  <p:pic>
                    <p:nvPicPr>
                      <p:cNvPr id="0" name="Picture 2"/>
                      <p:cNvPicPr>
                        <a:picLocks noChangeAspect="1" noChangeArrowheads="1"/>
                      </p:cNvPicPr>
                      <p:nvPr/>
                    </p:nvPicPr>
                    <p:blipFill>
                      <a:blip r:embed="rId3"/>
                      <a:srcRect/>
                      <a:stretch>
                        <a:fillRect/>
                      </a:stretch>
                    </p:blipFill>
                    <p:spPr bwMode="auto">
                      <a:xfrm>
                        <a:off x="3628912" y="3020210"/>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239336183"/>
              </p:ext>
            </p:extLst>
          </p:nvPr>
        </p:nvGraphicFramePr>
        <p:xfrm>
          <a:off x="2156012" y="3414582"/>
          <a:ext cx="1485900" cy="520700"/>
        </p:xfrm>
        <a:graphic>
          <a:graphicData uri="http://schemas.openxmlformats.org/presentationml/2006/ole">
            <mc:AlternateContent xmlns:mc="http://schemas.openxmlformats.org/markup-compatibility/2006">
              <mc:Choice xmlns:v="urn:schemas-microsoft-com:vml" Requires="v">
                <p:oleObj name="Equation" r:id="rId4" imgW="1485720" imgH="520560" progId="Equation.DSMT4">
                  <p:embed/>
                </p:oleObj>
              </mc:Choice>
              <mc:Fallback>
                <p:oleObj name="Equation" r:id="rId4" imgW="148572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012" y="3414582"/>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extLst>
              <p:ext uri="{D42A27DB-BD31-4B8C-83A1-F6EECF244321}">
                <p14:modId xmlns:p14="http://schemas.microsoft.com/office/powerpoint/2010/main" val="1466570171"/>
              </p:ext>
            </p:extLst>
          </p:nvPr>
        </p:nvGraphicFramePr>
        <p:xfrm>
          <a:off x="1905000" y="4430171"/>
          <a:ext cx="5130800" cy="927100"/>
        </p:xfrm>
        <a:graphic>
          <a:graphicData uri="http://schemas.openxmlformats.org/presentationml/2006/ole">
            <mc:AlternateContent xmlns:mc="http://schemas.openxmlformats.org/markup-compatibility/2006">
              <mc:Choice xmlns:v="urn:schemas-microsoft-com:vml" Requires="v">
                <p:oleObj name="Equation" r:id="rId6" imgW="5130720" imgH="927000" progId="Equation.DSMT4">
                  <p:embed/>
                </p:oleObj>
              </mc:Choice>
              <mc:Fallback>
                <p:oleObj name="Equation" r:id="rId6" imgW="513072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430171"/>
                        <a:ext cx="513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Graphs of Equations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This is certainly doable, and you are asked to evaluate the above integrals in Exercise 52. But if we think of the region as being composed of horizontal strips, we see that the left edge can be described as a single function of </a:t>
            </a:r>
            <a:r>
              <a:rPr lang="en-US" i="1" dirty="0"/>
              <a:t>y</a:t>
            </a:r>
            <a:r>
              <a:rPr lang="en-US" dirty="0"/>
              <a:t>, and the same is true for the right edge—we don’t have to divide the interval of integration into subintervals. Specifically, the left edge of the region is the function </a:t>
            </a:r>
            <a:r>
              <a:rPr lang="en-US" i="1" dirty="0"/>
              <a:t>g</a:t>
            </a:r>
            <a:r>
              <a:rPr lang="en-US" dirty="0"/>
              <a:t>(</a:t>
            </a:r>
            <a:r>
              <a:rPr lang="en-US" i="1" dirty="0"/>
              <a:t>y</a:t>
            </a:r>
            <a:r>
              <a:rPr lang="en-US" dirty="0"/>
              <a:t>) = </a:t>
            </a:r>
            <a:r>
              <a:rPr lang="en-US" i="1" dirty="0"/>
              <a:t>y</a:t>
            </a:r>
            <a:r>
              <a:rPr lang="en-US" baseline="30000" dirty="0"/>
              <a:t>2</a:t>
            </a:r>
            <a:r>
              <a:rPr lang="en-US" dirty="0"/>
              <a:t> (corresponding to the equation </a:t>
            </a:r>
            <a:r>
              <a:rPr lang="en-US" i="1" dirty="0"/>
              <a:t>x</a:t>
            </a:r>
            <a:r>
              <a:rPr lang="en-US" dirty="0"/>
              <a:t> = </a:t>
            </a:r>
            <a:r>
              <a:rPr lang="en-US" i="1" dirty="0"/>
              <a:t>y</a:t>
            </a:r>
            <a:r>
              <a:rPr lang="en-US" baseline="30000" dirty="0"/>
              <a:t>2</a:t>
            </a:r>
            <a:r>
              <a:rPr lang="en-US" dirty="0"/>
              <a:t>) and the right edge is the function		    (obtained by solving 3</a:t>
            </a:r>
            <a:r>
              <a:rPr lang="en-US" i="1" dirty="0"/>
              <a:t>x</a:t>
            </a:r>
            <a:r>
              <a:rPr lang="en-US" dirty="0"/>
              <a:t> </a:t>
            </a:r>
            <a:r>
              <a:rPr lang="en-US" dirty="0">
                <a:latin typeface="Symbol" pitchFamily="18" charset="2"/>
              </a:rPr>
              <a:t>-</a:t>
            </a:r>
            <a:r>
              <a:rPr lang="en-US" dirty="0"/>
              <a:t> 5</a:t>
            </a:r>
            <a:r>
              <a:rPr lang="en-US" i="1" dirty="0"/>
              <a:t>y</a:t>
            </a:r>
            <a:r>
              <a:rPr lang="en-US" dirty="0"/>
              <a:t> = 12 for </a:t>
            </a:r>
            <a:r>
              <a:rPr lang="en-US" i="1" dirty="0"/>
              <a:t>x</a:t>
            </a:r>
            <a:r>
              <a:rPr lang="en-US" dirty="0"/>
              <a:t>). </a:t>
            </a:r>
          </a:p>
        </p:txBody>
      </p:sp>
      <p:graphicFrame>
        <p:nvGraphicFramePr>
          <p:cNvPr id="22530" name="Object 2"/>
          <p:cNvGraphicFramePr>
            <a:graphicFrameLocks noChangeAspect="1"/>
          </p:cNvGraphicFramePr>
          <p:nvPr>
            <p:extLst>
              <p:ext uri="{D42A27DB-BD31-4B8C-83A1-F6EECF244321}">
                <p14:modId xmlns:p14="http://schemas.microsoft.com/office/powerpoint/2010/main" val="354195276"/>
              </p:ext>
            </p:extLst>
          </p:nvPr>
        </p:nvGraphicFramePr>
        <p:xfrm>
          <a:off x="7086600" y="3492500"/>
          <a:ext cx="1905000" cy="469900"/>
        </p:xfrm>
        <a:graphic>
          <a:graphicData uri="http://schemas.openxmlformats.org/presentationml/2006/ole">
            <mc:AlternateContent xmlns:mc="http://schemas.openxmlformats.org/markup-compatibility/2006">
              <mc:Choice xmlns:v="urn:schemas-microsoft-com:vml" Requires="v">
                <p:oleObj name="Equation" r:id="rId2" imgW="1904760" imgH="469800" progId="Equation.DSMT4">
                  <p:embed/>
                </p:oleObj>
              </mc:Choice>
              <mc:Fallback>
                <p:oleObj name="Equation" r:id="rId2" imgW="19047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49250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First, we know that both integrals exist since both integrands are continuous on their respective intervals: 	     is a product of two continuous functions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a:t>
            </a:r>
            <a:r>
              <a:rPr lang="en-US" i="1" dirty="0">
                <a:solidFill>
                  <a:srgbClr val="000000"/>
                </a:solidFill>
              </a:rPr>
              <a:t>f</a:t>
            </a:r>
            <a:r>
              <a:rPr lang="en-US" dirty="0">
                <a:solidFill>
                  <a:srgbClr val="000000"/>
                </a:solidFill>
              </a:rPr>
              <a:t> is continuous on the interval		        Our task is simply to prove that the integrals are equal.</a:t>
            </a:r>
          </a:p>
        </p:txBody>
      </p:sp>
      <p:graphicFrame>
        <p:nvGraphicFramePr>
          <p:cNvPr id="2051" name="Object 3"/>
          <p:cNvGraphicFramePr>
            <a:graphicFrameLocks noChangeAspect="1"/>
          </p:cNvGraphicFramePr>
          <p:nvPr>
            <p:extLst>
              <p:ext uri="{D42A27DB-BD31-4B8C-83A1-F6EECF244321}">
                <p14:modId xmlns:p14="http://schemas.microsoft.com/office/powerpoint/2010/main" val="3189330645"/>
              </p:ext>
            </p:extLst>
          </p:nvPr>
        </p:nvGraphicFramePr>
        <p:xfrm>
          <a:off x="6477000" y="2590800"/>
          <a:ext cx="1866900" cy="520700"/>
        </p:xfrm>
        <a:graphic>
          <a:graphicData uri="http://schemas.openxmlformats.org/presentationml/2006/ole">
            <mc:AlternateContent xmlns:mc="http://schemas.openxmlformats.org/markup-compatibility/2006">
              <mc:Choice xmlns:v="urn:schemas-microsoft-com:vml" Requires="v">
                <p:oleObj name="Equation" r:id="rId2" imgW="1866600" imgH="520560" progId="Equation.DSMT4">
                  <p:embed/>
                </p:oleObj>
              </mc:Choice>
              <mc:Fallback>
                <p:oleObj name="Equation" r:id="rId2" imgW="186660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90800"/>
                        <a:ext cx="1866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a:extLst>
              <a:ext uri="{FF2B5EF4-FFF2-40B4-BE49-F238E27FC236}">
                <a16:creationId xmlns:a16="http://schemas.microsoft.com/office/drawing/2014/main" id="{BBE9D2D3-4A34-4662-A0FD-7147F4BC5462}"/>
              </a:ext>
            </a:extLst>
          </p:cNvPr>
          <p:cNvGrpSpPr/>
          <p:nvPr/>
        </p:nvGrpSpPr>
        <p:grpSpPr>
          <a:xfrm>
            <a:off x="600075" y="2196398"/>
            <a:ext cx="1181100" cy="523220"/>
            <a:chOff x="561975" y="2668588"/>
            <a:chExt cx="1181100" cy="523220"/>
          </a:xfrm>
        </p:grpSpPr>
        <p:graphicFrame>
          <p:nvGraphicFramePr>
            <p:cNvPr id="2050" name="Object 2"/>
            <p:cNvGraphicFramePr>
              <a:graphicFrameLocks noChangeAspect="1"/>
            </p:cNvGraphicFramePr>
            <p:nvPr>
              <p:extLst>
                <p:ext uri="{D42A27DB-BD31-4B8C-83A1-F6EECF244321}">
                  <p14:modId xmlns:p14="http://schemas.microsoft.com/office/powerpoint/2010/main" val="2583127116"/>
                </p:ext>
              </p:extLst>
            </p:nvPr>
          </p:nvGraphicFramePr>
          <p:xfrm>
            <a:off x="561975" y="2668588"/>
            <a:ext cx="1181100" cy="495300"/>
          </p:xfrm>
          <a:graphic>
            <a:graphicData uri="http://schemas.openxmlformats.org/presentationml/2006/ole">
              <mc:AlternateContent xmlns:mc="http://schemas.openxmlformats.org/markup-compatibility/2006">
                <mc:Choice xmlns:v="urn:schemas-microsoft-com:vml" Requires="v">
                  <p:oleObj name="Equation" r:id="rId4" imgW="1180800" imgH="495000" progId="Equation.DSMT4">
                    <p:embed/>
                  </p:oleObj>
                </mc:Choice>
                <mc:Fallback>
                  <p:oleObj name="Equation" r:id="rId4" imgW="1180800" imgH="495000" progId="Equation.DSMT4">
                    <p:embed/>
                    <p:pic>
                      <p:nvPicPr>
                        <p:cNvPr id="0" name="Picture 2"/>
                        <p:cNvPicPr>
                          <a:picLocks noChangeAspect="1" noChangeArrowheads="1"/>
                        </p:cNvPicPr>
                        <p:nvPr/>
                      </p:nvPicPr>
                      <p:blipFill>
                        <a:blip r:embed="rId5"/>
                        <a:srcRect/>
                        <a:stretch>
                          <a:fillRect/>
                        </a:stretch>
                      </p:blipFill>
                      <p:spPr bwMode="auto">
                        <a:xfrm>
                          <a:off x="561975" y="2668588"/>
                          <a:ext cx="118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C19713A4-1D40-4A68-B1C3-611273C82E53}"/>
                </a:ext>
              </a:extLst>
            </p:cNvPr>
            <p:cNvSpPr/>
            <p:nvPr/>
          </p:nvSpPr>
          <p:spPr>
            <a:xfrm>
              <a:off x="809161" y="2668588"/>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Bounded by the Graphs of Equations (cont.)</a:t>
            </a:r>
          </a:p>
        </p:txBody>
      </p:sp>
      <p:sp>
        <p:nvSpPr>
          <p:cNvPr id="3" name="Content Placeholder 2"/>
          <p:cNvSpPr>
            <a:spLocks noGrp="1"/>
          </p:cNvSpPr>
          <p:nvPr>
            <p:ph idx="1"/>
          </p:nvPr>
        </p:nvSpPr>
        <p:spPr/>
        <p:txBody>
          <a:bodyPr/>
          <a:lstStyle/>
          <a:p>
            <a:r>
              <a:rPr lang="en-US" dirty="0"/>
              <a:t>So, each horizontal differential element of area can be written as</a:t>
            </a:r>
          </a:p>
          <a:p>
            <a:pPr>
              <a:lnSpc>
                <a:spcPct val="150000"/>
              </a:lnSpc>
            </a:pPr>
            <a:endParaRPr lang="en-US" dirty="0"/>
          </a:p>
          <a:p>
            <a:r>
              <a:rPr lang="en-US" dirty="0"/>
              <a:t>and thus the area is calculated as follows.</a:t>
            </a:r>
          </a:p>
        </p:txBody>
      </p:sp>
      <p:graphicFrame>
        <p:nvGraphicFramePr>
          <p:cNvPr id="23554" name="Object 2"/>
          <p:cNvGraphicFramePr>
            <a:graphicFrameLocks noChangeAspect="1"/>
          </p:cNvGraphicFramePr>
          <p:nvPr>
            <p:extLst>
              <p:ext uri="{D42A27DB-BD31-4B8C-83A1-F6EECF244321}">
                <p14:modId xmlns:p14="http://schemas.microsoft.com/office/powerpoint/2010/main" val="4264839074"/>
              </p:ext>
            </p:extLst>
          </p:nvPr>
        </p:nvGraphicFramePr>
        <p:xfrm>
          <a:off x="1739900" y="2051050"/>
          <a:ext cx="5664200" cy="939800"/>
        </p:xfrm>
        <a:graphic>
          <a:graphicData uri="http://schemas.openxmlformats.org/presentationml/2006/ole">
            <mc:AlternateContent xmlns:mc="http://schemas.openxmlformats.org/markup-compatibility/2006">
              <mc:Choice xmlns:v="urn:schemas-microsoft-com:vml" Requires="v">
                <p:oleObj name="Equation" r:id="rId2" imgW="5663880" imgH="939600" progId="Equation.DSMT4">
                  <p:embed/>
                </p:oleObj>
              </mc:Choice>
              <mc:Fallback>
                <p:oleObj name="Equation" r:id="rId2" imgW="5663880" imgH="939600" progId="Equation.DSMT4">
                  <p:embed/>
                  <p:pic>
                    <p:nvPicPr>
                      <p:cNvPr id="0" name="Picture 2"/>
                      <p:cNvPicPr>
                        <a:picLocks noChangeAspect="1" noChangeArrowheads="1"/>
                      </p:cNvPicPr>
                      <p:nvPr/>
                    </p:nvPicPr>
                    <p:blipFill>
                      <a:blip r:embed="rId3"/>
                      <a:srcRect/>
                      <a:stretch>
                        <a:fillRect/>
                      </a:stretch>
                    </p:blipFill>
                    <p:spPr bwMode="auto">
                      <a:xfrm>
                        <a:off x="1739900" y="2051050"/>
                        <a:ext cx="566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423081400"/>
              </p:ext>
            </p:extLst>
          </p:nvPr>
        </p:nvGraphicFramePr>
        <p:xfrm>
          <a:off x="1676400" y="3913095"/>
          <a:ext cx="254000" cy="279400"/>
        </p:xfrm>
        <a:graphic>
          <a:graphicData uri="http://schemas.openxmlformats.org/presentationml/2006/ole">
            <mc:AlternateContent xmlns:mc="http://schemas.openxmlformats.org/markup-compatibility/2006">
              <mc:Choice xmlns:v="urn:schemas-microsoft-com:vml" Requires="v">
                <p:oleObj name="Equation" r:id="rId4" imgW="253800" imgH="279360" progId="Equation.DSMT4">
                  <p:embed/>
                </p:oleObj>
              </mc:Choice>
              <mc:Fallback>
                <p:oleObj name="Equation" r:id="rId4" imgW="253800" imgH="279360" progId="Equation.DSMT4">
                  <p:embed/>
                  <p:pic>
                    <p:nvPicPr>
                      <p:cNvPr id="0" name="Picture 4"/>
                      <p:cNvPicPr>
                        <a:picLocks noChangeAspect="1" noChangeArrowheads="1"/>
                      </p:cNvPicPr>
                      <p:nvPr/>
                    </p:nvPicPr>
                    <p:blipFill>
                      <a:blip r:embed="rId5"/>
                      <a:srcRect/>
                      <a:stretch>
                        <a:fillRect/>
                      </a:stretch>
                    </p:blipFill>
                    <p:spPr bwMode="auto">
                      <a:xfrm>
                        <a:off x="1676400" y="3913095"/>
                        <a:ext cx="25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1778213225"/>
              </p:ext>
            </p:extLst>
          </p:nvPr>
        </p:nvGraphicFramePr>
        <p:xfrm>
          <a:off x="3167063" y="3619500"/>
          <a:ext cx="2870200" cy="939800"/>
        </p:xfrm>
        <a:graphic>
          <a:graphicData uri="http://schemas.openxmlformats.org/presentationml/2006/ole">
            <mc:AlternateContent xmlns:mc="http://schemas.openxmlformats.org/markup-compatibility/2006">
              <mc:Choice xmlns:v="urn:schemas-microsoft-com:vml" Requires="v">
                <p:oleObj name="Equation" r:id="rId6" imgW="2869920" imgH="939600" progId="Equation.DSMT4">
                  <p:embed/>
                </p:oleObj>
              </mc:Choice>
              <mc:Fallback>
                <p:oleObj name="Equation" r:id="rId6" imgW="2869920" imgH="939600" progId="Equation.DSMT4">
                  <p:embed/>
                  <p:pic>
                    <p:nvPicPr>
                      <p:cNvPr id="0" name="Picture 5"/>
                      <p:cNvPicPr>
                        <a:picLocks noChangeAspect="1" noChangeArrowheads="1"/>
                      </p:cNvPicPr>
                      <p:nvPr/>
                    </p:nvPicPr>
                    <p:blipFill>
                      <a:blip r:embed="rId7"/>
                      <a:srcRect/>
                      <a:stretch>
                        <a:fillRect/>
                      </a:stretch>
                    </p:blipFill>
                    <p:spPr bwMode="auto">
                      <a:xfrm>
                        <a:off x="3167063" y="3619500"/>
                        <a:ext cx="287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950619571"/>
              </p:ext>
            </p:extLst>
          </p:nvPr>
        </p:nvGraphicFramePr>
        <p:xfrm>
          <a:off x="1979705" y="4699000"/>
          <a:ext cx="2844800" cy="1016000"/>
        </p:xfrm>
        <a:graphic>
          <a:graphicData uri="http://schemas.openxmlformats.org/presentationml/2006/ole">
            <mc:AlternateContent xmlns:mc="http://schemas.openxmlformats.org/markup-compatibility/2006">
              <mc:Choice xmlns:v="urn:schemas-microsoft-com:vml" Requires="v">
                <p:oleObj name="Equation" r:id="rId8" imgW="2844720" imgH="1015920" progId="Equation.DSMT4">
                  <p:embed/>
                </p:oleObj>
              </mc:Choice>
              <mc:Fallback>
                <p:oleObj name="Equation" r:id="rId8" imgW="2844720" imgH="1015920" progId="Equation.DSMT4">
                  <p:embed/>
                  <p:pic>
                    <p:nvPicPr>
                      <p:cNvPr id="0" name="Picture 6"/>
                      <p:cNvPicPr>
                        <a:picLocks noChangeAspect="1" noChangeArrowheads="1"/>
                      </p:cNvPicPr>
                      <p:nvPr/>
                    </p:nvPicPr>
                    <p:blipFill>
                      <a:blip r:embed="rId9"/>
                      <a:srcRect/>
                      <a:stretch>
                        <a:fillRect/>
                      </a:stretch>
                    </p:blipFill>
                    <p:spPr bwMode="auto">
                      <a:xfrm>
                        <a:off x="1979705" y="4699000"/>
                        <a:ext cx="2844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extLst>
              <p:ext uri="{D42A27DB-BD31-4B8C-83A1-F6EECF244321}">
                <p14:modId xmlns:p14="http://schemas.microsoft.com/office/powerpoint/2010/main" val="1080056649"/>
              </p:ext>
            </p:extLst>
          </p:nvPr>
        </p:nvGraphicFramePr>
        <p:xfrm>
          <a:off x="4876800" y="4804895"/>
          <a:ext cx="1790700" cy="825500"/>
        </p:xfrm>
        <a:graphic>
          <a:graphicData uri="http://schemas.openxmlformats.org/presentationml/2006/ole">
            <mc:AlternateContent xmlns:mc="http://schemas.openxmlformats.org/markup-compatibility/2006">
              <mc:Choice xmlns:v="urn:schemas-microsoft-com:vml" Requires="v">
                <p:oleObj name="Equation" r:id="rId10" imgW="1790640" imgH="825480" progId="Equation.DSMT4">
                  <p:embed/>
                </p:oleObj>
              </mc:Choice>
              <mc:Fallback>
                <p:oleObj name="Equation" r:id="rId10" imgW="1790640" imgH="825480" progId="Equation.DSMT4">
                  <p:embed/>
                  <p:pic>
                    <p:nvPicPr>
                      <p:cNvPr id="0" name="Picture 7"/>
                      <p:cNvPicPr>
                        <a:picLocks noChangeAspect="1" noChangeArrowheads="1"/>
                      </p:cNvPicPr>
                      <p:nvPr/>
                    </p:nvPicPr>
                    <p:blipFill>
                      <a:blip r:embed="rId11"/>
                      <a:srcRect/>
                      <a:stretch>
                        <a:fillRect/>
                      </a:stretch>
                    </p:blipFill>
                    <p:spPr bwMode="auto">
                      <a:xfrm>
                        <a:off x="4876800" y="4804895"/>
                        <a:ext cx="179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extLst>
              <p:ext uri="{D42A27DB-BD31-4B8C-83A1-F6EECF244321}">
                <p14:modId xmlns:p14="http://schemas.microsoft.com/office/powerpoint/2010/main" val="3302194327"/>
              </p:ext>
            </p:extLst>
          </p:nvPr>
        </p:nvGraphicFramePr>
        <p:xfrm>
          <a:off x="6781800" y="4803308"/>
          <a:ext cx="685800" cy="825500"/>
        </p:xfrm>
        <a:graphic>
          <a:graphicData uri="http://schemas.openxmlformats.org/presentationml/2006/ole">
            <mc:AlternateContent xmlns:mc="http://schemas.openxmlformats.org/markup-compatibility/2006">
              <mc:Choice xmlns:v="urn:schemas-microsoft-com:vml" Requires="v">
                <p:oleObj name="Equation" r:id="rId12" imgW="685800" imgH="825480" progId="Equation.DSMT4">
                  <p:embed/>
                </p:oleObj>
              </mc:Choice>
              <mc:Fallback>
                <p:oleObj name="Equation" r:id="rId12" imgW="685800" imgH="825480" progId="Equation.DSMT4">
                  <p:embed/>
                  <p:pic>
                    <p:nvPicPr>
                      <p:cNvPr id="0" name="Picture 8"/>
                      <p:cNvPicPr>
                        <a:picLocks noChangeAspect="1" noChangeArrowheads="1"/>
                      </p:cNvPicPr>
                      <p:nvPr/>
                    </p:nvPicPr>
                    <p:blipFill>
                      <a:blip r:embed="rId13"/>
                      <a:srcRect/>
                      <a:stretch>
                        <a:fillRect/>
                      </a:stretch>
                    </p:blipFill>
                    <p:spPr bwMode="auto">
                      <a:xfrm>
                        <a:off x="6781800" y="4803308"/>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1981200" y="3695700"/>
          <a:ext cx="1016000" cy="698500"/>
        </p:xfrm>
        <a:graphic>
          <a:graphicData uri="http://schemas.openxmlformats.org/presentationml/2006/ole">
            <mc:AlternateContent xmlns:mc="http://schemas.openxmlformats.org/markup-compatibility/2006">
              <mc:Choice xmlns:v="urn:schemas-microsoft-com:vml" Requires="v">
                <p:oleObj name="Equation" r:id="rId14" imgW="1015920" imgH="698400" progId="Equation.DSMT4">
                  <p:embed/>
                </p:oleObj>
              </mc:Choice>
              <mc:Fallback>
                <p:oleObj name="Equation" r:id="rId14" imgW="1015920" imgH="6984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1200" y="3695700"/>
                        <a:ext cx="1016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wrap="square">
            <a:noAutofit/>
          </a:bodyPr>
          <a:lstStyle/>
          <a:p>
            <a:r>
              <a:rPr lang="en-US" dirty="0">
                <a:solidFill>
                  <a:srgbClr val="000000"/>
                </a:solidFill>
              </a:rPr>
              <a:t>As in the first version of the Substitution Rule, let </a:t>
            </a:r>
            <a:r>
              <a:rPr lang="en-US" i="1" dirty="0">
                <a:solidFill>
                  <a:srgbClr val="000000"/>
                </a:solidFill>
              </a:rPr>
              <a:t>F</a:t>
            </a:r>
            <a:r>
              <a:rPr lang="en-US" dirty="0">
                <a:solidFill>
                  <a:srgbClr val="000000"/>
                </a:solidFill>
              </a:rPr>
              <a:t> be an antiderivative of </a:t>
            </a:r>
            <a:r>
              <a:rPr lang="en-US" i="1" dirty="0">
                <a:solidFill>
                  <a:srgbClr val="000000"/>
                </a:solidFill>
              </a:rPr>
              <a:t>f</a:t>
            </a:r>
            <a:r>
              <a:rPr lang="en-US" dirty="0">
                <a:solidFill>
                  <a:srgbClr val="000000"/>
                </a:solidFill>
              </a:rPr>
              <a:t>.</a:t>
            </a:r>
          </a:p>
          <a:p>
            <a:pPr algn="ctr"/>
            <a:endParaRPr lang="en-US" b="1" dirty="0">
              <a:solidFill>
                <a:srgbClr val="000000"/>
              </a:solidFill>
            </a:endParaRPr>
          </a:p>
          <a:p>
            <a:pPr algn="ctr"/>
            <a:endParaRPr lang="en-US" b="1" dirty="0">
              <a:solidFill>
                <a:srgbClr val="000000"/>
              </a:solidFill>
            </a:endParaRPr>
          </a:p>
        </p:txBody>
      </p:sp>
      <p:graphicFrame>
        <p:nvGraphicFramePr>
          <p:cNvPr id="3076" name="Object 4"/>
          <p:cNvGraphicFramePr>
            <a:graphicFrameLocks noChangeAspect="1"/>
          </p:cNvGraphicFramePr>
          <p:nvPr>
            <p:extLst>
              <p:ext uri="{D42A27DB-BD31-4B8C-83A1-F6EECF244321}">
                <p14:modId xmlns:p14="http://schemas.microsoft.com/office/powerpoint/2010/main" val="952799068"/>
              </p:ext>
            </p:extLst>
          </p:nvPr>
        </p:nvGraphicFramePr>
        <p:xfrm>
          <a:off x="536239" y="2362200"/>
          <a:ext cx="8140700" cy="3136900"/>
        </p:xfrm>
        <a:graphic>
          <a:graphicData uri="http://schemas.openxmlformats.org/presentationml/2006/ole">
            <mc:AlternateContent xmlns:mc="http://schemas.openxmlformats.org/markup-compatibility/2006">
              <mc:Choice xmlns:v="urn:schemas-microsoft-com:vml" Requires="v">
                <p:oleObj name="Equation" r:id="rId2" imgW="8140680" imgH="3136680" progId="Equation.DSMT4">
                  <p:embed/>
                </p:oleObj>
              </mc:Choice>
              <mc:Fallback>
                <p:oleObj name="Equation" r:id="rId2" imgW="8140680" imgH="31366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39" y="2362200"/>
                        <a:ext cx="81407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t>
            </a:r>
            <a:r>
              <a:rPr lang="en-US" i="1" dirty="0"/>
              <a:t>u</a:t>
            </a:r>
            <a:r>
              <a:rPr lang="en-US" dirty="0"/>
              <a:t>-Substitution to Evaluate a Definite Integral </a:t>
            </a:r>
          </a:p>
        </p:txBody>
      </p:sp>
      <p:sp>
        <p:nvSpPr>
          <p:cNvPr id="3" name="Content Placeholder 2"/>
          <p:cNvSpPr>
            <a:spLocks noGrp="1"/>
          </p:cNvSpPr>
          <p:nvPr>
            <p:ph idx="1"/>
          </p:nvPr>
        </p:nvSpPr>
        <p:spPr/>
        <p:txBody>
          <a:bodyPr/>
          <a:lstStyle/>
          <a:p>
            <a:r>
              <a:rPr lang="en-US" dirty="0"/>
              <a:t>Evaluate </a:t>
            </a:r>
          </a:p>
          <a:p>
            <a:pPr>
              <a:spcBef>
                <a:spcPts val="1800"/>
              </a:spcBef>
            </a:pPr>
            <a:r>
              <a:rPr lang="en-US" b="1" dirty="0"/>
              <a:t>Solution</a:t>
            </a:r>
          </a:p>
          <a:p>
            <a:r>
              <a:rPr lang="en-US" dirty="0"/>
              <a:t>Using the substitution of </a:t>
            </a:r>
            <a:r>
              <a:rPr lang="en-US" i="1" dirty="0"/>
              <a:t>u</a:t>
            </a:r>
            <a:r>
              <a:rPr lang="en-US" dirty="0"/>
              <a:t> = </a:t>
            </a:r>
            <a:r>
              <a:rPr lang="en-US" i="1" dirty="0"/>
              <a:t>x</a:t>
            </a:r>
            <a:r>
              <a:rPr lang="en-US" baseline="30000" dirty="0"/>
              <a:t>2</a:t>
            </a:r>
            <a:r>
              <a:rPr lang="en-US" dirty="0"/>
              <a:t> </a:t>
            </a:r>
            <a:r>
              <a:rPr lang="en-US" dirty="0">
                <a:latin typeface="Symbol" pitchFamily="18" charset="2"/>
              </a:rPr>
              <a:t>+</a:t>
            </a:r>
            <a:r>
              <a:rPr lang="en-US" dirty="0"/>
              <a:t> 1, we determined in Example 4a of Section 5.4 that</a:t>
            </a:r>
          </a:p>
        </p:txBody>
      </p:sp>
      <p:graphicFrame>
        <p:nvGraphicFramePr>
          <p:cNvPr id="4098" name="Object 2"/>
          <p:cNvGraphicFramePr>
            <a:graphicFrameLocks noChangeAspect="1"/>
          </p:cNvGraphicFramePr>
          <p:nvPr/>
        </p:nvGraphicFramePr>
        <p:xfrm>
          <a:off x="1873770" y="1189220"/>
          <a:ext cx="2197100" cy="698500"/>
        </p:xfrm>
        <a:graphic>
          <a:graphicData uri="http://schemas.openxmlformats.org/presentationml/2006/ole">
            <mc:AlternateContent xmlns:mc="http://schemas.openxmlformats.org/markup-compatibility/2006">
              <mc:Choice xmlns:v="urn:schemas-microsoft-com:vml" Requires="v">
                <p:oleObj name="Equation" r:id="rId2" imgW="2197080" imgH="698400" progId="Equation.DSMT4">
                  <p:embed/>
                </p:oleObj>
              </mc:Choice>
              <mc:Fallback>
                <p:oleObj name="Equation" r:id="rId2" imgW="21970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770" y="1189220"/>
                        <a:ext cx="2197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244547081"/>
              </p:ext>
            </p:extLst>
          </p:nvPr>
        </p:nvGraphicFramePr>
        <p:xfrm>
          <a:off x="1306157" y="3606090"/>
          <a:ext cx="1993900" cy="635000"/>
        </p:xfrm>
        <a:graphic>
          <a:graphicData uri="http://schemas.openxmlformats.org/presentationml/2006/ole">
            <mc:AlternateContent xmlns:mc="http://schemas.openxmlformats.org/markup-compatibility/2006">
              <mc:Choice xmlns:v="urn:schemas-microsoft-com:vml" Requires="v">
                <p:oleObj name="Equation" r:id="rId4" imgW="1993680" imgH="634680" progId="Equation.DSMT4">
                  <p:embed/>
                </p:oleObj>
              </mc:Choice>
              <mc:Fallback>
                <p:oleObj name="Equation" r:id="rId4" imgW="1993680" imgH="634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157" y="3606090"/>
                        <a:ext cx="1993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2892627834"/>
              </p:ext>
            </p:extLst>
          </p:nvPr>
        </p:nvGraphicFramePr>
        <p:xfrm>
          <a:off x="3427057" y="3498660"/>
          <a:ext cx="2628900" cy="838200"/>
        </p:xfrm>
        <a:graphic>
          <a:graphicData uri="http://schemas.openxmlformats.org/presentationml/2006/ole">
            <mc:AlternateContent xmlns:mc="http://schemas.openxmlformats.org/markup-compatibility/2006">
              <mc:Choice xmlns:v="urn:schemas-microsoft-com:vml" Requires="v">
                <p:oleObj name="Equation" r:id="rId6" imgW="2628720" imgH="838080" progId="Equation.DSMT4">
                  <p:embed/>
                </p:oleObj>
              </mc:Choice>
              <mc:Fallback>
                <p:oleObj name="Equation" r:id="rId6" imgW="26287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7057" y="3498660"/>
                        <a:ext cx="262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4140410428"/>
              </p:ext>
            </p:extLst>
          </p:nvPr>
        </p:nvGraphicFramePr>
        <p:xfrm>
          <a:off x="3427057" y="4520490"/>
          <a:ext cx="4432300" cy="838200"/>
        </p:xfrm>
        <a:graphic>
          <a:graphicData uri="http://schemas.openxmlformats.org/presentationml/2006/ole">
            <mc:AlternateContent xmlns:mc="http://schemas.openxmlformats.org/markup-compatibility/2006">
              <mc:Choice xmlns:v="urn:schemas-microsoft-com:vml" Requires="v">
                <p:oleObj name="Equation" r:id="rId8" imgW="4431960" imgH="838080" progId="Equation.DSMT4">
                  <p:embed/>
                </p:oleObj>
              </mc:Choice>
              <mc:Fallback>
                <p:oleObj name="Equation" r:id="rId8" imgW="44319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057" y="4520490"/>
                        <a:ext cx="443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t>
            </a:r>
            <a:r>
              <a:rPr lang="en-US" i="1" dirty="0"/>
              <a:t>u</a:t>
            </a:r>
            <a:r>
              <a:rPr lang="en-US" dirty="0"/>
              <a:t>-Substitution to Evaluate a Definite Integral (cont.)</a:t>
            </a:r>
          </a:p>
        </p:txBody>
      </p:sp>
      <p:sp>
        <p:nvSpPr>
          <p:cNvPr id="3" name="Content Placeholder 2"/>
          <p:cNvSpPr>
            <a:spLocks noGrp="1"/>
          </p:cNvSpPr>
          <p:nvPr>
            <p:ph idx="1"/>
          </p:nvPr>
        </p:nvSpPr>
        <p:spPr/>
        <p:txBody>
          <a:bodyPr/>
          <a:lstStyle/>
          <a:p>
            <a:r>
              <a:rPr lang="en-US" dirty="0"/>
              <a:t>so </a:t>
            </a:r>
          </a:p>
        </p:txBody>
      </p:sp>
      <p:graphicFrame>
        <p:nvGraphicFramePr>
          <p:cNvPr id="5123" name="Object 3"/>
          <p:cNvGraphicFramePr>
            <a:graphicFrameLocks noChangeAspect="1"/>
          </p:cNvGraphicFramePr>
          <p:nvPr>
            <p:extLst>
              <p:ext uri="{D42A27DB-BD31-4B8C-83A1-F6EECF244321}">
                <p14:modId xmlns:p14="http://schemas.microsoft.com/office/powerpoint/2010/main" val="397365189"/>
              </p:ext>
            </p:extLst>
          </p:nvPr>
        </p:nvGraphicFramePr>
        <p:xfrm>
          <a:off x="571500" y="1835150"/>
          <a:ext cx="2095500" cy="685800"/>
        </p:xfrm>
        <a:graphic>
          <a:graphicData uri="http://schemas.openxmlformats.org/presentationml/2006/ole">
            <mc:AlternateContent xmlns:mc="http://schemas.openxmlformats.org/markup-compatibility/2006">
              <mc:Choice xmlns:v="urn:schemas-microsoft-com:vml" Requires="v">
                <p:oleObj name="Equation" r:id="rId2" imgW="2095200" imgH="685800" progId="Equation.DSMT4">
                  <p:embed/>
                </p:oleObj>
              </mc:Choice>
              <mc:Fallback>
                <p:oleObj name="Equation" r:id="rId2" imgW="2095200" imgH="685800" progId="Equation.DSMT4">
                  <p:embed/>
                  <p:pic>
                    <p:nvPicPr>
                      <p:cNvPr id="0" name="Picture 3"/>
                      <p:cNvPicPr>
                        <a:picLocks noChangeAspect="1" noChangeArrowheads="1"/>
                      </p:cNvPicPr>
                      <p:nvPr/>
                    </p:nvPicPr>
                    <p:blipFill>
                      <a:blip r:embed="rId3"/>
                      <a:srcRect/>
                      <a:stretch>
                        <a:fillRect/>
                      </a:stretch>
                    </p:blipFill>
                    <p:spPr bwMode="auto">
                      <a:xfrm>
                        <a:off x="571500" y="1835150"/>
                        <a:ext cx="2095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805420622"/>
              </p:ext>
            </p:extLst>
          </p:nvPr>
        </p:nvGraphicFramePr>
        <p:xfrm>
          <a:off x="2743200" y="1676400"/>
          <a:ext cx="4978400" cy="1016000"/>
        </p:xfrm>
        <a:graphic>
          <a:graphicData uri="http://schemas.openxmlformats.org/presentationml/2006/ole">
            <mc:AlternateContent xmlns:mc="http://schemas.openxmlformats.org/markup-compatibility/2006">
              <mc:Choice xmlns:v="urn:schemas-microsoft-com:vml" Requires="v">
                <p:oleObj name="Equation" r:id="rId4" imgW="4978080" imgH="1015920" progId="Equation.DSMT4">
                  <p:embed/>
                </p:oleObj>
              </mc:Choice>
              <mc:Fallback>
                <p:oleObj name="Equation" r:id="rId4" imgW="4978080" imgH="1015920" progId="Equation.DSMT4">
                  <p:embed/>
                  <p:pic>
                    <p:nvPicPr>
                      <p:cNvPr id="0" name="Picture 4"/>
                      <p:cNvPicPr>
                        <a:picLocks noChangeAspect="1" noChangeArrowheads="1"/>
                      </p:cNvPicPr>
                      <p:nvPr/>
                    </p:nvPicPr>
                    <p:blipFill>
                      <a:blip r:embed="rId5"/>
                      <a:srcRect/>
                      <a:stretch>
                        <a:fillRect/>
                      </a:stretch>
                    </p:blipFill>
                    <p:spPr bwMode="auto">
                      <a:xfrm>
                        <a:off x="2743200" y="1676400"/>
                        <a:ext cx="497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1699280130"/>
              </p:ext>
            </p:extLst>
          </p:nvPr>
        </p:nvGraphicFramePr>
        <p:xfrm>
          <a:off x="2743200" y="2819400"/>
          <a:ext cx="5854700" cy="939800"/>
        </p:xfrm>
        <a:graphic>
          <a:graphicData uri="http://schemas.openxmlformats.org/presentationml/2006/ole">
            <mc:AlternateContent xmlns:mc="http://schemas.openxmlformats.org/markup-compatibility/2006">
              <mc:Choice xmlns:v="urn:schemas-microsoft-com:vml" Requires="v">
                <p:oleObj name="Equation" r:id="rId6" imgW="5854680" imgH="939600" progId="Equation.DSMT4">
                  <p:embed/>
                </p:oleObj>
              </mc:Choice>
              <mc:Fallback>
                <p:oleObj name="Equation" r:id="rId6" imgW="5854680" imgH="939600" progId="Equation.DSMT4">
                  <p:embed/>
                  <p:pic>
                    <p:nvPicPr>
                      <p:cNvPr id="0" name="Picture 5"/>
                      <p:cNvPicPr>
                        <a:picLocks noChangeAspect="1" noChangeArrowheads="1"/>
                      </p:cNvPicPr>
                      <p:nvPr/>
                    </p:nvPicPr>
                    <p:blipFill>
                      <a:blip r:embed="rId7"/>
                      <a:srcRect/>
                      <a:stretch>
                        <a:fillRect/>
                      </a:stretch>
                    </p:blipFill>
                    <p:spPr bwMode="auto">
                      <a:xfrm>
                        <a:off x="2743200" y="2819400"/>
                        <a:ext cx="585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3743774440"/>
              </p:ext>
            </p:extLst>
          </p:nvPr>
        </p:nvGraphicFramePr>
        <p:xfrm>
          <a:off x="2743200" y="3886200"/>
          <a:ext cx="3606800" cy="1092200"/>
        </p:xfrm>
        <a:graphic>
          <a:graphicData uri="http://schemas.openxmlformats.org/presentationml/2006/ole">
            <mc:AlternateContent xmlns:mc="http://schemas.openxmlformats.org/markup-compatibility/2006">
              <mc:Choice xmlns:v="urn:schemas-microsoft-com:vml" Requires="v">
                <p:oleObj name="Equation" r:id="rId8" imgW="3606480" imgH="1091880" progId="Equation.DSMT4">
                  <p:embed/>
                </p:oleObj>
              </mc:Choice>
              <mc:Fallback>
                <p:oleObj name="Equation" r:id="rId8" imgW="3606480" imgH="1091880" progId="Equation.DSMT4">
                  <p:embed/>
                  <p:pic>
                    <p:nvPicPr>
                      <p:cNvPr id="0" name="Picture 6"/>
                      <p:cNvPicPr>
                        <a:picLocks noChangeAspect="1" noChangeArrowheads="1"/>
                      </p:cNvPicPr>
                      <p:nvPr/>
                    </p:nvPicPr>
                    <p:blipFill>
                      <a:blip r:embed="rId9"/>
                      <a:srcRect/>
                      <a:stretch>
                        <a:fillRect/>
                      </a:stretch>
                    </p:blipFill>
                    <p:spPr bwMode="auto">
                      <a:xfrm>
                        <a:off x="2743200" y="3886200"/>
                        <a:ext cx="3606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3299097747"/>
              </p:ext>
            </p:extLst>
          </p:nvPr>
        </p:nvGraphicFramePr>
        <p:xfrm>
          <a:off x="2743200" y="5105400"/>
          <a:ext cx="2298700" cy="838200"/>
        </p:xfrm>
        <a:graphic>
          <a:graphicData uri="http://schemas.openxmlformats.org/presentationml/2006/ole">
            <mc:AlternateContent xmlns:mc="http://schemas.openxmlformats.org/markup-compatibility/2006">
              <mc:Choice xmlns:v="urn:schemas-microsoft-com:vml" Requires="v">
                <p:oleObj name="Equation" r:id="rId10" imgW="2298600" imgH="838080" progId="Equation.DSMT4">
                  <p:embed/>
                </p:oleObj>
              </mc:Choice>
              <mc:Fallback>
                <p:oleObj name="Equation" r:id="rId10" imgW="2298600" imgH="838080" progId="Equation.DSMT4">
                  <p:embed/>
                  <p:pic>
                    <p:nvPicPr>
                      <p:cNvPr id="0" name="Picture 7"/>
                      <p:cNvPicPr>
                        <a:picLocks noChangeAspect="1" noChangeArrowheads="1"/>
                      </p:cNvPicPr>
                      <p:nvPr/>
                    </p:nvPicPr>
                    <p:blipFill>
                      <a:blip r:embed="rId11"/>
                      <a:srcRect/>
                      <a:stretch>
                        <a:fillRect/>
                      </a:stretch>
                    </p:blipFill>
                    <p:spPr bwMode="auto">
                      <a:xfrm>
                        <a:off x="2743200" y="5105400"/>
                        <a:ext cx="229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t>
            </a:r>
            <a:r>
              <a:rPr lang="en-US" i="1" dirty="0"/>
              <a:t>u</a:t>
            </a:r>
            <a:r>
              <a:rPr lang="en-US" dirty="0"/>
              <a:t>-Substitution to Evaluate a Definite Integral (cont.)</a:t>
            </a:r>
          </a:p>
        </p:txBody>
      </p:sp>
      <p:sp>
        <p:nvSpPr>
          <p:cNvPr id="3" name="Content Placeholder 2"/>
          <p:cNvSpPr>
            <a:spLocks noGrp="1"/>
          </p:cNvSpPr>
          <p:nvPr>
            <p:ph idx="1"/>
          </p:nvPr>
        </p:nvSpPr>
        <p:spPr/>
        <p:txBody>
          <a:bodyPr/>
          <a:lstStyle/>
          <a:p>
            <a:r>
              <a:rPr lang="en-US" dirty="0"/>
              <a:t>Alternatively, we can change every part of the definite integral, including the limits of integration: when </a:t>
            </a:r>
            <a:r>
              <a:rPr lang="en-US" i="1" dirty="0"/>
              <a:t>x</a:t>
            </a:r>
            <a:r>
              <a:rPr lang="en-US" dirty="0"/>
              <a:t> </a:t>
            </a:r>
            <a:r>
              <a:rPr lang="en-US" dirty="0">
                <a:latin typeface="Symbol" pitchFamily="18" charset="2"/>
              </a:rPr>
              <a:t>=</a:t>
            </a:r>
            <a:r>
              <a:rPr lang="en-US" dirty="0"/>
              <a:t> 0, </a:t>
            </a:r>
            <a:r>
              <a:rPr lang="en-US" i="1" dirty="0"/>
              <a:t>u</a:t>
            </a:r>
            <a:r>
              <a:rPr lang="en-US" dirty="0"/>
              <a:t> = 0</a:t>
            </a:r>
            <a:r>
              <a:rPr lang="en-US" baseline="30000" dirty="0"/>
              <a:t>2</a:t>
            </a:r>
            <a:r>
              <a:rPr lang="en-US" dirty="0"/>
              <a:t> </a:t>
            </a:r>
            <a:r>
              <a:rPr lang="en-US" dirty="0">
                <a:latin typeface="Symbol" pitchFamily="18" charset="2"/>
              </a:rPr>
              <a:t>+</a:t>
            </a:r>
            <a:r>
              <a:rPr lang="en-US" dirty="0"/>
              <a:t> 1 = 1, and when </a:t>
            </a:r>
            <a:r>
              <a:rPr lang="en-US" i="1" dirty="0"/>
              <a:t>x</a:t>
            </a:r>
            <a:r>
              <a:rPr lang="en-US" dirty="0"/>
              <a:t> = 2, </a:t>
            </a:r>
            <a:r>
              <a:rPr lang="en-US" i="1" dirty="0"/>
              <a:t>u</a:t>
            </a:r>
            <a:r>
              <a:rPr lang="en-US" dirty="0"/>
              <a:t> = 2</a:t>
            </a:r>
            <a:r>
              <a:rPr lang="en-US" baseline="30000" dirty="0"/>
              <a:t>2</a:t>
            </a:r>
            <a:r>
              <a:rPr lang="en-US" dirty="0"/>
              <a:t> </a:t>
            </a:r>
            <a:r>
              <a:rPr lang="en-US" dirty="0">
                <a:latin typeface="Symbol" pitchFamily="18" charset="2"/>
              </a:rPr>
              <a:t>+</a:t>
            </a:r>
            <a:r>
              <a:rPr lang="en-US" dirty="0"/>
              <a:t> 1 = 5.</a:t>
            </a:r>
          </a:p>
        </p:txBody>
      </p:sp>
      <p:graphicFrame>
        <p:nvGraphicFramePr>
          <p:cNvPr id="6147" name="Object 3"/>
          <p:cNvGraphicFramePr>
            <a:graphicFrameLocks noChangeAspect="1"/>
          </p:cNvGraphicFramePr>
          <p:nvPr>
            <p:extLst>
              <p:ext uri="{D42A27DB-BD31-4B8C-83A1-F6EECF244321}">
                <p14:modId xmlns:p14="http://schemas.microsoft.com/office/powerpoint/2010/main" val="3109577133"/>
              </p:ext>
            </p:extLst>
          </p:nvPr>
        </p:nvGraphicFramePr>
        <p:xfrm>
          <a:off x="609600" y="2810435"/>
          <a:ext cx="2324100" cy="685800"/>
        </p:xfrm>
        <a:graphic>
          <a:graphicData uri="http://schemas.openxmlformats.org/presentationml/2006/ole">
            <mc:AlternateContent xmlns:mc="http://schemas.openxmlformats.org/markup-compatibility/2006">
              <mc:Choice xmlns:v="urn:schemas-microsoft-com:vml" Requires="v">
                <p:oleObj name="Equation" r:id="rId2" imgW="2323800" imgH="685800" progId="Equation.DSMT4">
                  <p:embed/>
                </p:oleObj>
              </mc:Choice>
              <mc:Fallback>
                <p:oleObj name="Equation" r:id="rId2" imgW="2323800" imgH="685800" progId="Equation.DSMT4">
                  <p:embed/>
                  <p:pic>
                    <p:nvPicPr>
                      <p:cNvPr id="0" name="Picture 3"/>
                      <p:cNvPicPr>
                        <a:picLocks noChangeAspect="1" noChangeArrowheads="1"/>
                      </p:cNvPicPr>
                      <p:nvPr/>
                    </p:nvPicPr>
                    <p:blipFill>
                      <a:blip r:embed="rId3"/>
                      <a:srcRect/>
                      <a:stretch>
                        <a:fillRect/>
                      </a:stretch>
                    </p:blipFill>
                    <p:spPr bwMode="auto">
                      <a:xfrm>
                        <a:off x="609600" y="2810435"/>
                        <a:ext cx="2324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2599615595"/>
              </p:ext>
            </p:extLst>
          </p:nvPr>
        </p:nvGraphicFramePr>
        <p:xfrm>
          <a:off x="2971800" y="2749550"/>
          <a:ext cx="4254500" cy="825500"/>
        </p:xfrm>
        <a:graphic>
          <a:graphicData uri="http://schemas.openxmlformats.org/presentationml/2006/ole">
            <mc:AlternateContent xmlns:mc="http://schemas.openxmlformats.org/markup-compatibility/2006">
              <mc:Choice xmlns:v="urn:schemas-microsoft-com:vml" Requires="v">
                <p:oleObj name="Equation" r:id="rId4" imgW="4254480" imgH="825480" progId="Equation.DSMT4">
                  <p:embed/>
                </p:oleObj>
              </mc:Choice>
              <mc:Fallback>
                <p:oleObj name="Equation" r:id="rId4" imgW="4254480" imgH="825480" progId="Equation.DSMT4">
                  <p:embed/>
                  <p:pic>
                    <p:nvPicPr>
                      <p:cNvPr id="0" name="Picture 4"/>
                      <p:cNvPicPr>
                        <a:picLocks noChangeAspect="1" noChangeArrowheads="1"/>
                      </p:cNvPicPr>
                      <p:nvPr/>
                    </p:nvPicPr>
                    <p:blipFill>
                      <a:blip r:embed="rId5"/>
                      <a:srcRect/>
                      <a:stretch>
                        <a:fillRect/>
                      </a:stretch>
                    </p:blipFill>
                    <p:spPr bwMode="auto">
                      <a:xfrm>
                        <a:off x="2971800" y="2749550"/>
                        <a:ext cx="4254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1716813583"/>
              </p:ext>
            </p:extLst>
          </p:nvPr>
        </p:nvGraphicFramePr>
        <p:xfrm>
          <a:off x="1168400" y="3784600"/>
          <a:ext cx="2717800" cy="1016000"/>
        </p:xfrm>
        <a:graphic>
          <a:graphicData uri="http://schemas.openxmlformats.org/presentationml/2006/ole">
            <mc:AlternateContent xmlns:mc="http://schemas.openxmlformats.org/markup-compatibility/2006">
              <mc:Choice xmlns:v="urn:schemas-microsoft-com:vml" Requires="v">
                <p:oleObj name="Equation" r:id="rId6" imgW="2717640" imgH="1015920" progId="Equation.DSMT4">
                  <p:embed/>
                </p:oleObj>
              </mc:Choice>
              <mc:Fallback>
                <p:oleObj name="Equation" r:id="rId6" imgW="2717640" imgH="1015920" progId="Equation.DSMT4">
                  <p:embed/>
                  <p:pic>
                    <p:nvPicPr>
                      <p:cNvPr id="0" name="Picture 5"/>
                      <p:cNvPicPr>
                        <a:picLocks noChangeAspect="1" noChangeArrowheads="1"/>
                      </p:cNvPicPr>
                      <p:nvPr/>
                    </p:nvPicPr>
                    <p:blipFill>
                      <a:blip r:embed="rId7"/>
                      <a:srcRect/>
                      <a:stretch>
                        <a:fillRect/>
                      </a:stretch>
                    </p:blipFill>
                    <p:spPr bwMode="auto">
                      <a:xfrm>
                        <a:off x="1168400" y="3784600"/>
                        <a:ext cx="2717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702771976"/>
              </p:ext>
            </p:extLst>
          </p:nvPr>
        </p:nvGraphicFramePr>
        <p:xfrm>
          <a:off x="3962400" y="3842870"/>
          <a:ext cx="4330700" cy="939800"/>
        </p:xfrm>
        <a:graphic>
          <a:graphicData uri="http://schemas.openxmlformats.org/presentationml/2006/ole">
            <mc:AlternateContent xmlns:mc="http://schemas.openxmlformats.org/markup-compatibility/2006">
              <mc:Choice xmlns:v="urn:schemas-microsoft-com:vml" Requires="v">
                <p:oleObj name="Equation" r:id="rId8" imgW="4330440" imgH="939600" progId="Equation.DSMT4">
                  <p:embed/>
                </p:oleObj>
              </mc:Choice>
              <mc:Fallback>
                <p:oleObj name="Equation" r:id="rId8" imgW="4330440" imgH="939600" progId="Equation.DSMT4">
                  <p:embed/>
                  <p:pic>
                    <p:nvPicPr>
                      <p:cNvPr id="0" name="Picture 6"/>
                      <p:cNvPicPr>
                        <a:picLocks noChangeAspect="1" noChangeArrowheads="1"/>
                      </p:cNvPicPr>
                      <p:nvPr/>
                    </p:nvPicPr>
                    <p:blipFill>
                      <a:blip r:embed="rId9"/>
                      <a:srcRect/>
                      <a:stretch>
                        <a:fillRect/>
                      </a:stretch>
                    </p:blipFill>
                    <p:spPr bwMode="auto">
                      <a:xfrm>
                        <a:off x="3962400" y="3842870"/>
                        <a:ext cx="4330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1529117915"/>
              </p:ext>
            </p:extLst>
          </p:nvPr>
        </p:nvGraphicFramePr>
        <p:xfrm>
          <a:off x="3962400" y="4953000"/>
          <a:ext cx="2209800" cy="838200"/>
        </p:xfrm>
        <a:graphic>
          <a:graphicData uri="http://schemas.openxmlformats.org/presentationml/2006/ole">
            <mc:AlternateContent xmlns:mc="http://schemas.openxmlformats.org/markup-compatibility/2006">
              <mc:Choice xmlns:v="urn:schemas-microsoft-com:vml" Requires="v">
                <p:oleObj name="Equation" r:id="rId10" imgW="2209680" imgH="838080" progId="Equation.DSMT4">
                  <p:embed/>
                </p:oleObj>
              </mc:Choice>
              <mc:Fallback>
                <p:oleObj name="Equation" r:id="rId10" imgW="2209680" imgH="838080" progId="Equation.DSMT4">
                  <p:embed/>
                  <p:pic>
                    <p:nvPicPr>
                      <p:cNvPr id="0" name="Picture 7"/>
                      <p:cNvPicPr>
                        <a:picLocks noChangeAspect="1" noChangeArrowheads="1"/>
                      </p:cNvPicPr>
                      <p:nvPr/>
                    </p:nvPicPr>
                    <p:blipFill>
                      <a:blip r:embed="rId11"/>
                      <a:srcRect/>
                      <a:stretch>
                        <a:fillRect/>
                      </a:stretch>
                    </p:blipFill>
                    <p:spPr bwMode="auto">
                      <a:xfrm>
                        <a:off x="3962400" y="4953000"/>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539430"/>
          </a:xfrm>
          <a:ln w="28575">
            <a:solidFill>
              <a:srgbClr val="FF0000"/>
            </a:solidFill>
          </a:ln>
        </p:spPr>
        <p:txBody>
          <a:bodyPr>
            <a:spAutoFit/>
          </a:bodyPr>
          <a:lstStyle/>
          <a:p>
            <a:r>
              <a:rPr lang="en-US" dirty="0">
                <a:solidFill>
                  <a:srgbClr val="000000"/>
                </a:solidFill>
              </a:rPr>
              <a:t>The two methods illustrated in Example 1 result in the same answer; the choice usually depends only on which seems easier to apply. Just be careful not to mix and match—don’t evaluate an antiderivative expressed in the variable </a:t>
            </a:r>
            <a:r>
              <a:rPr lang="en-US" i="1" dirty="0">
                <a:solidFill>
                  <a:srgbClr val="000000"/>
                </a:solidFill>
              </a:rPr>
              <a:t>u</a:t>
            </a:r>
            <a:r>
              <a:rPr lang="en-US" dirty="0">
                <a:solidFill>
                  <a:srgbClr val="000000"/>
                </a:solidFill>
              </a:rPr>
              <a:t> with limits that belong to the original variable! To keep track of which variable the limits correspond to, it can be useful to explicitly note the variable in the integral symbol as we did above.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229600" cy="2758440"/>
          </a:xfrm>
          <a:solidFill>
            <a:srgbClr val="FFFFCC"/>
          </a:solidFill>
          <a:ln w="28575">
            <a:solidFill>
              <a:srgbClr val="000000"/>
            </a:solidFill>
          </a:ln>
        </p:spPr>
        <p:txBody>
          <a:bodyPr/>
          <a:lstStyle/>
          <a:p>
            <a:r>
              <a:rPr lang="en-US" dirty="0">
                <a:solidFill>
                  <a:srgbClr val="000000"/>
                </a:solidFill>
              </a:rPr>
              <a:t>Assume </a:t>
            </a:r>
            <a:r>
              <a:rPr lang="en-US" i="1" dirty="0">
                <a:solidFill>
                  <a:srgbClr val="000000"/>
                </a:solidFill>
              </a:rPr>
              <a:t>f</a:t>
            </a:r>
            <a:r>
              <a:rPr lang="en-US" dirty="0">
                <a:solidFill>
                  <a:srgbClr val="000000"/>
                </a:solidFill>
              </a:rPr>
              <a:t> is continuous on the interval [</a:t>
            </a:r>
            <a:r>
              <a:rPr lang="en-US" dirty="0">
                <a:solidFill>
                  <a:srgbClr val="000000"/>
                </a:solidFill>
                <a:latin typeface="Symbol" pitchFamily="18" charset="2"/>
              </a:rPr>
              <a:t>-</a:t>
            </a:r>
            <a:r>
              <a:rPr lang="en-US" i="1" dirty="0">
                <a:solidFill>
                  <a:srgbClr val="000000"/>
                </a:solidFill>
              </a:rPr>
              <a:t>a</a:t>
            </a:r>
            <a:r>
              <a:rPr lang="en-US" dirty="0">
                <a:solidFill>
                  <a:srgbClr val="000000"/>
                </a:solidFill>
              </a:rPr>
              <a:t>, </a:t>
            </a:r>
            <a:r>
              <a:rPr lang="en-US" i="1" dirty="0">
                <a:solidFill>
                  <a:srgbClr val="000000"/>
                </a:solidFill>
              </a:rPr>
              <a:t>a</a:t>
            </a:r>
            <a:r>
              <a:rPr lang="en-US" dirty="0">
                <a:solidFill>
                  <a:srgbClr val="000000"/>
                </a:solidFill>
              </a:rPr>
              <a:t>]. Then</a:t>
            </a:r>
          </a:p>
          <a:p>
            <a:pPr>
              <a:lnSpc>
                <a:spcPct val="150000"/>
              </a:lnSpc>
              <a:tabLst>
                <a:tab pos="465138" algn="l"/>
              </a:tabLst>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is even, </a:t>
            </a:r>
          </a:p>
          <a:p>
            <a:pPr>
              <a:lnSpc>
                <a:spcPct val="150000"/>
              </a:lnSpc>
              <a:tabLst>
                <a:tab pos="465138" algn="l"/>
              </a:tabLst>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is odd, </a:t>
            </a:r>
          </a:p>
        </p:txBody>
      </p:sp>
      <p:graphicFrame>
        <p:nvGraphicFramePr>
          <p:cNvPr id="7170" name="Object 2"/>
          <p:cNvGraphicFramePr>
            <a:graphicFrameLocks noChangeAspect="1"/>
          </p:cNvGraphicFramePr>
          <p:nvPr>
            <p:extLst>
              <p:ext uri="{D42A27DB-BD31-4B8C-83A1-F6EECF244321}">
                <p14:modId xmlns:p14="http://schemas.microsoft.com/office/powerpoint/2010/main" val="658336852"/>
              </p:ext>
            </p:extLst>
          </p:nvPr>
        </p:nvGraphicFramePr>
        <p:xfrm>
          <a:off x="2799830" y="1901460"/>
          <a:ext cx="3454400" cy="698500"/>
        </p:xfrm>
        <a:graphic>
          <a:graphicData uri="http://schemas.openxmlformats.org/presentationml/2006/ole">
            <mc:AlternateContent xmlns:mc="http://schemas.openxmlformats.org/markup-compatibility/2006">
              <mc:Choice xmlns:v="urn:schemas-microsoft-com:vml" Requires="v">
                <p:oleObj name="Equation" r:id="rId2" imgW="3454200" imgH="698400" progId="Equation.DSMT4">
                  <p:embed/>
                </p:oleObj>
              </mc:Choice>
              <mc:Fallback>
                <p:oleObj name="Equation" r:id="rId2" imgW="345420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830" y="1901460"/>
                        <a:ext cx="3454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418351391"/>
              </p:ext>
            </p:extLst>
          </p:nvPr>
        </p:nvGraphicFramePr>
        <p:xfrm>
          <a:off x="2667000" y="2590800"/>
          <a:ext cx="2082800" cy="698500"/>
        </p:xfrm>
        <a:graphic>
          <a:graphicData uri="http://schemas.openxmlformats.org/presentationml/2006/ole">
            <mc:AlternateContent xmlns:mc="http://schemas.openxmlformats.org/markup-compatibility/2006">
              <mc:Choice xmlns:v="urn:schemas-microsoft-com:vml" Requires="v">
                <p:oleObj name="Equation" r:id="rId4" imgW="2082600" imgH="698400" progId="Equation.DSMT4">
                  <p:embed/>
                </p:oleObj>
              </mc:Choice>
              <mc:Fallback>
                <p:oleObj name="Equation" r:id="rId4" imgW="208260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590800"/>
                        <a:ext cx="2082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1604</Words>
  <Application>Microsoft Office PowerPoint</Application>
  <PresentationFormat>On-screen Show (4:3)</PresentationFormat>
  <Paragraphs>93</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7" baseType="lpstr">
      <vt:lpstr>Symbol</vt:lpstr>
      <vt:lpstr>Calibri</vt:lpstr>
      <vt:lpstr>Cambria Math</vt:lpstr>
      <vt:lpstr>Arial</vt:lpstr>
      <vt:lpstr>Office Theme</vt:lpstr>
      <vt:lpstr>Equation</vt:lpstr>
      <vt:lpstr>MathType 6.0 Equation</vt:lpstr>
      <vt:lpstr>Section 5.5</vt:lpstr>
      <vt:lpstr>Theorem: The Substitution Rule for Definite Integrals</vt:lpstr>
      <vt:lpstr>Proof</vt:lpstr>
      <vt:lpstr>Proof (cont.)</vt:lpstr>
      <vt:lpstr>Example 1: Using u-Substitution to Evaluate a Definite Integral </vt:lpstr>
      <vt:lpstr>Example 1: Using u-Substitution to Evaluate a Definite Integral (cont.)</vt:lpstr>
      <vt:lpstr>Example 1: Using u-Substitution to Evaluate a Definite Integral (cont.)</vt:lpstr>
      <vt:lpstr>Caution</vt:lpstr>
      <vt:lpstr>Theorem: Definite Integrals of Even and Odd Functions</vt:lpstr>
      <vt:lpstr>Proof</vt:lpstr>
      <vt:lpstr>Proof (cont.)</vt:lpstr>
      <vt:lpstr>Proof (cont.)</vt:lpstr>
      <vt:lpstr>Proof (cont.)</vt:lpstr>
      <vt:lpstr>Example 2: Evaluating the Definite Integral of an Odd Function </vt:lpstr>
      <vt:lpstr>Example 2: Evaluating the Definite Integral of an Odd Function (cont.) </vt:lpstr>
      <vt:lpstr>Example 2: Evaluating the Definite Integral of an Odd Function (cont.)</vt:lpstr>
      <vt:lpstr>Area between Curves </vt:lpstr>
      <vt:lpstr>Area between Curves (cont.)</vt:lpstr>
      <vt:lpstr>Definition: Area of a Region between Two Curves</vt:lpstr>
      <vt:lpstr>Example 3: Finding the Area Bounded between the Graphs of Two Functions </vt:lpstr>
      <vt:lpstr>Example 3: Finding the Area Bounded between the Graphs of Two Functions (cont.)</vt:lpstr>
      <vt:lpstr>Example 3: Finding the Area Bounded between the Graphs of Two Functions (cont.)</vt:lpstr>
      <vt:lpstr>Example 3: Finding the Area Bounded between the Graphs of Two Functions (cont.)</vt:lpstr>
      <vt:lpstr>Example 3: Finding the Area Bounded between the Graphs of Two Functions (cont.)</vt:lpstr>
      <vt:lpstr>Example 3: Finding the Area Bounded between the Graphs of Two Functions (cont.)</vt:lpstr>
      <vt:lpstr>Example 4: Finding the Area Bounded by the Graphs of Equations </vt:lpstr>
      <vt:lpstr>Example 4: Finding the Area Bounded by the Graphs of Equations (cont.)</vt:lpstr>
      <vt:lpstr>Example 4: Finding the Area Bounded by the Graphs of Equations (cont.)</vt:lpstr>
      <vt:lpstr>Example 4: Finding the Area Bounded by the Graphs of Equations (cont.)</vt:lpstr>
      <vt:lpstr>Example 4: Finding the Area Bounded by the Graphs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53</cp:revision>
  <dcterms:created xsi:type="dcterms:W3CDTF">2013-04-26T14:43:13Z</dcterms:created>
  <dcterms:modified xsi:type="dcterms:W3CDTF">2023-04-19T15:14:04Z</dcterms:modified>
</cp:coreProperties>
</file>