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303" r:id="rId3"/>
    <p:sldId id="304" r:id="rId4"/>
    <p:sldId id="305" r:id="rId5"/>
    <p:sldId id="306" r:id="rId6"/>
    <p:sldId id="307" r:id="rId7"/>
    <p:sldId id="308" r:id="rId8"/>
    <p:sldId id="261" r:id="rId9"/>
    <p:sldId id="309" r:id="rId10"/>
    <p:sldId id="310" r:id="rId11"/>
    <p:sldId id="311" r:id="rId12"/>
    <p:sldId id="312" r:id="rId13"/>
    <p:sldId id="313" r:id="rId14"/>
    <p:sldId id="314" r:id="rId15"/>
    <p:sldId id="262" r:id="rId16"/>
    <p:sldId id="315" r:id="rId17"/>
    <p:sldId id="263" r:id="rId18"/>
    <p:sldId id="265" r:id="rId19"/>
    <p:sldId id="266" r:id="rId20"/>
    <p:sldId id="316" r:id="rId21"/>
    <p:sldId id="267" r:id="rId22"/>
    <p:sldId id="268" r:id="rId23"/>
    <p:sldId id="269" r:id="rId24"/>
    <p:sldId id="271" r:id="rId25"/>
    <p:sldId id="272" r:id="rId26"/>
    <p:sldId id="273" r:id="rId27"/>
    <p:sldId id="274" r:id="rId28"/>
    <p:sldId id="317" r:id="rId29"/>
    <p:sldId id="275" r:id="rId30"/>
    <p:sldId id="276" r:id="rId31"/>
    <p:sldId id="278" r:id="rId32"/>
    <p:sldId id="318" r:id="rId33"/>
    <p:sldId id="279" r:id="rId34"/>
    <p:sldId id="281" r:id="rId35"/>
    <p:sldId id="282" r:id="rId36"/>
    <p:sldId id="319" r:id="rId37"/>
    <p:sldId id="284" r:id="rId38"/>
    <p:sldId id="285" r:id="rId39"/>
    <p:sldId id="287" r:id="rId40"/>
    <p:sldId id="286" r:id="rId41"/>
    <p:sldId id="288" r:id="rId42"/>
    <p:sldId id="289" r:id="rId43"/>
    <p:sldId id="290" r:id="rId44"/>
    <p:sldId id="320" r:id="rId45"/>
    <p:sldId id="291" r:id="rId46"/>
    <p:sldId id="292" r:id="rId47"/>
    <p:sldId id="294" r:id="rId48"/>
    <p:sldId id="321" r:id="rId49"/>
    <p:sldId id="322" r:id="rId50"/>
    <p:sldId id="295" r:id="rId51"/>
    <p:sldId id="296" r:id="rId52"/>
    <p:sldId id="323" r:id="rId53"/>
    <p:sldId id="299" r:id="rId54"/>
    <p:sldId id="324" r:id="rId55"/>
    <p:sldId id="301"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4786"/>
    <a:srgbClr val="FFFFCC"/>
    <a:srgbClr val="0000FF"/>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10"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706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wmf"/><Relationship Id="rId12" Type="http://schemas.openxmlformats.org/officeDocument/2006/relationships/oleObject" Target="../embeddings/oleObject27.bin"/><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3.wmf"/></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9.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4.wmf"/><Relationship Id="rId14"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4.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5.wmf"/><Relationship Id="rId14" Type="http://schemas.openxmlformats.org/officeDocument/2006/relationships/oleObject" Target="../embeddings/oleObject55.bin"/></Relationships>
</file>

<file path=ppt/slides/_rels/slide3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76.wmf"/></Relationships>
</file>

<file path=ppt/slides/_rels/slide3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65.bin"/><Relationship Id="rId1" Type="http://schemas.openxmlformats.org/officeDocument/2006/relationships/slideLayout" Target="../slideLayouts/slideLayout2.xml"/><Relationship Id="rId5" Type="http://schemas.openxmlformats.org/officeDocument/2006/relationships/image" Target="../media/image80.wmf"/><Relationship Id="rId4" Type="http://schemas.openxmlformats.org/officeDocument/2006/relationships/oleObject" Target="../embeddings/oleObject66.bin"/></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86.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0.wmf"/><Relationship Id="rId12" Type="http://schemas.openxmlformats.org/officeDocument/2006/relationships/oleObject" Target="../embeddings/oleObject77.bin"/><Relationship Id="rId17" Type="http://schemas.openxmlformats.org/officeDocument/2006/relationships/image" Target="../media/image95.wmf"/><Relationship Id="rId2" Type="http://schemas.openxmlformats.org/officeDocument/2006/relationships/oleObject" Target="../embeddings/oleObject72.bin"/><Relationship Id="rId16"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94.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1.wmf"/><Relationship Id="rId14" Type="http://schemas.openxmlformats.org/officeDocument/2006/relationships/oleObject" Target="../embeddings/oleObject7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80.bin"/><Relationship Id="rId1" Type="http://schemas.openxmlformats.org/officeDocument/2006/relationships/slideLayout" Target="../slideLayouts/slideLayout2.xml"/><Relationship Id="rId5" Type="http://schemas.openxmlformats.org/officeDocument/2006/relationships/image" Target="../media/image99.wmf"/><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82.bin"/><Relationship Id="rId1" Type="http://schemas.openxmlformats.org/officeDocument/2006/relationships/slideLayout" Target="../slideLayouts/slideLayout2.xml"/><Relationship Id="rId6" Type="http://schemas.openxmlformats.org/officeDocument/2006/relationships/oleObject" Target="../embeddings/oleObject84.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0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5" Type="http://schemas.openxmlformats.org/officeDocument/2006/relationships/image" Target="../media/image108.wmf"/><Relationship Id="rId4" Type="http://schemas.openxmlformats.org/officeDocument/2006/relationships/oleObject" Target="../embeddings/oleObject88.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10.wmf"/><Relationship Id="rId7" Type="http://schemas.openxmlformats.org/officeDocument/2006/relationships/image" Target="../media/image112.w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image" Target="../media/image114.wmf"/><Relationship Id="rId5" Type="http://schemas.openxmlformats.org/officeDocument/2006/relationships/image" Target="../media/image111.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1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95.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96.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8.wmf"/></Relationships>
</file>

<file path=ppt/slides/_rels/slide5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24.wmf"/><Relationship Id="rId5" Type="http://schemas.openxmlformats.org/officeDocument/2006/relationships/image" Target="../media/image121.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23.wmf"/></Relationships>
</file>

<file path=ppt/slides/_rels/slide5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126.wmf"/><Relationship Id="rId7" Type="http://schemas.openxmlformats.org/officeDocument/2006/relationships/image" Target="../media/image128.wmf"/><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29.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34.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Finding Volumes Using Slices </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 </a:t>
            </a:r>
          </a:p>
        </p:txBody>
      </p:sp>
      <p:sp>
        <p:nvSpPr>
          <p:cNvPr id="3" name="Content Placeholder 2"/>
          <p:cNvSpPr>
            <a:spLocks noGrp="1"/>
          </p:cNvSpPr>
          <p:nvPr>
            <p:ph idx="1"/>
          </p:nvPr>
        </p:nvSpPr>
        <p:spPr>
          <a:xfrm>
            <a:off x="457200" y="1280160"/>
            <a:ext cx="4572000" cy="4572000"/>
          </a:xfrm>
        </p:spPr>
        <p:txBody>
          <a:bodyPr/>
          <a:lstStyle/>
          <a:p>
            <a:r>
              <a:rPr lang="en-US" dirty="0"/>
              <a:t>The simple formula of base area times height is the basis of some well‑known volume formulas. For instance, if the base </a:t>
            </a:r>
            <a:r>
              <a:rPr lang="en-US" i="1" dirty="0"/>
              <a:t>B</a:t>
            </a:r>
            <a:r>
              <a:rPr lang="en-US" dirty="0"/>
              <a:t> is a circle of radius </a:t>
            </a:r>
            <a:r>
              <a:rPr lang="en-US" i="1" dirty="0"/>
              <a:t>r</a:t>
            </a:r>
            <a:r>
              <a:rPr lang="en-US" dirty="0"/>
              <a:t>, the cylinder formed is a </a:t>
            </a:r>
            <a:r>
              <a:rPr lang="en-US" i="1" dirty="0"/>
              <a:t>circular cylinder</a:t>
            </a:r>
            <a:r>
              <a:rPr lang="en-US" dirty="0"/>
              <a:t> with volume </a:t>
            </a:r>
            <a:r>
              <a:rPr lang="en-US" i="1" dirty="0"/>
              <a:t>V</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i="1" dirty="0"/>
              <a:t>h</a:t>
            </a:r>
            <a:r>
              <a:rPr lang="en-US" dirty="0"/>
              <a:t> (see Figure 4a). </a:t>
            </a:r>
          </a:p>
        </p:txBody>
      </p:sp>
      <p:pic>
        <p:nvPicPr>
          <p:cNvPr id="324610" name="Picture 2"/>
          <p:cNvPicPr>
            <a:picLocks noChangeAspect="1" noChangeArrowheads="1"/>
          </p:cNvPicPr>
          <p:nvPr/>
        </p:nvPicPr>
        <p:blipFill>
          <a:blip r:embed="rId2" cstate="print"/>
          <a:srcRect l="19024" r="13636" b="22519"/>
          <a:stretch>
            <a:fillRect/>
          </a:stretch>
        </p:blipFill>
        <p:spPr bwMode="auto">
          <a:xfrm>
            <a:off x="5138810" y="1219200"/>
            <a:ext cx="3243190" cy="3291840"/>
          </a:xfrm>
          <a:prstGeom prst="rect">
            <a:avLst/>
          </a:prstGeom>
          <a:noFill/>
          <a:ln w="9525">
            <a:noFill/>
            <a:miter lim="800000"/>
            <a:headEnd/>
            <a:tailEnd/>
          </a:ln>
        </p:spPr>
      </p:pic>
      <p:sp>
        <p:nvSpPr>
          <p:cNvPr id="7" name="Rectangle 6"/>
          <p:cNvSpPr/>
          <p:nvPr/>
        </p:nvSpPr>
        <p:spPr>
          <a:xfrm>
            <a:off x="4327734" y="4648200"/>
            <a:ext cx="4597284" cy="1384995"/>
          </a:xfrm>
          <a:prstGeom prst="rect">
            <a:avLst/>
          </a:prstGeom>
        </p:spPr>
        <p:txBody>
          <a:bodyPr wrap="none">
            <a:spAutoFit/>
          </a:bodyPr>
          <a:lstStyle/>
          <a:p>
            <a:pPr algn="ctr"/>
            <a:r>
              <a:rPr lang="pt-BR" sz="2800" b="1" dirty="0"/>
              <a:t>Figure 4a </a:t>
            </a:r>
          </a:p>
          <a:p>
            <a:r>
              <a:rPr lang="pt-BR" sz="2800" dirty="0"/>
              <a:t>Circular Cylinder with </a:t>
            </a:r>
            <a:r>
              <a:rPr lang="en-US" sz="2800" i="1" dirty="0"/>
              <a:t>V</a:t>
            </a:r>
            <a:r>
              <a:rPr lang="en-US" sz="2800" dirty="0"/>
              <a:t> </a:t>
            </a:r>
            <a:r>
              <a:rPr lang="en-US" sz="2800" dirty="0">
                <a:latin typeface="Symbol" pitchFamily="18" charset="2"/>
              </a:rPr>
              <a:t>=</a:t>
            </a:r>
            <a:r>
              <a:rPr lang="en-US" sz="2800" dirty="0"/>
              <a:t> </a:t>
            </a:r>
            <a:r>
              <a:rPr lang="el-GR" sz="2800" i="1" dirty="0">
                <a:latin typeface="Cambria Math" panose="02040503050406030204" pitchFamily="18" charset="0"/>
                <a:ea typeface="Cambria Math" panose="02040503050406030204" pitchFamily="18" charset="0"/>
              </a:rPr>
              <a:t>π</a:t>
            </a:r>
            <a:r>
              <a:rPr lang="en-US" sz="2800" i="1" dirty="0"/>
              <a:t>r</a:t>
            </a:r>
            <a:r>
              <a:rPr lang="en-US" sz="2800" baseline="30000" dirty="0"/>
              <a:t>2</a:t>
            </a:r>
            <a:r>
              <a:rPr lang="en-US" sz="2800" i="1" dirty="0"/>
              <a:t>h</a:t>
            </a:r>
          </a:p>
          <a:p>
            <a:r>
              <a:rPr lang="en-US" sz="2800" dirty="0"/>
              <a:t>Volumes of Familiar Cylinders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4114800" cy="4572000"/>
          </a:xfrm>
        </p:spPr>
        <p:txBody>
          <a:bodyPr/>
          <a:lstStyle/>
          <a:p>
            <a:r>
              <a:rPr lang="en-US" dirty="0"/>
              <a:t>And if </a:t>
            </a:r>
            <a:r>
              <a:rPr lang="en-US" i="1" dirty="0"/>
              <a:t>B</a:t>
            </a:r>
            <a:r>
              <a:rPr lang="en-US" dirty="0"/>
              <a:t> is a rectangle, the solid body formed is an example of a </a:t>
            </a:r>
            <a:r>
              <a:rPr lang="en-US" i="1" dirty="0"/>
              <a:t>parallelepiped</a:t>
            </a:r>
            <a:r>
              <a:rPr lang="en-US" dirty="0"/>
              <a:t> with volume </a:t>
            </a:r>
            <a:r>
              <a:rPr lang="en-US" i="1" dirty="0"/>
              <a:t>V</a:t>
            </a:r>
            <a:r>
              <a:rPr lang="en-US" dirty="0"/>
              <a:t> </a:t>
            </a:r>
            <a:r>
              <a:rPr lang="en-US" dirty="0">
                <a:latin typeface="Symbol" pitchFamily="18" charset="2"/>
              </a:rPr>
              <a:t>=</a:t>
            </a:r>
            <a:r>
              <a:rPr lang="en-US" dirty="0"/>
              <a:t> </a:t>
            </a:r>
            <a:r>
              <a:rPr lang="en-US" i="1" dirty="0"/>
              <a:t>lwh</a:t>
            </a:r>
            <a:r>
              <a:rPr lang="en-US" dirty="0"/>
              <a:t>, where </a:t>
            </a:r>
            <a:r>
              <a:rPr lang="en-US" i="1" dirty="0"/>
              <a:t>l</a:t>
            </a:r>
            <a:r>
              <a:rPr lang="en-US" dirty="0"/>
              <a:t> and </a:t>
            </a:r>
            <a:r>
              <a:rPr lang="en-US" i="1" dirty="0"/>
              <a:t>w</a:t>
            </a:r>
            <a:r>
              <a:rPr lang="en-US" dirty="0"/>
              <a:t> are the dimensions of the rectangle (see Figure 4b). </a:t>
            </a:r>
          </a:p>
        </p:txBody>
      </p:sp>
      <p:pic>
        <p:nvPicPr>
          <p:cNvPr id="325634" name="Picture 2"/>
          <p:cNvPicPr>
            <a:picLocks noChangeAspect="1" noChangeArrowheads="1"/>
          </p:cNvPicPr>
          <p:nvPr/>
        </p:nvPicPr>
        <p:blipFill>
          <a:blip r:embed="rId2" cstate="print"/>
          <a:srcRect/>
          <a:stretch>
            <a:fillRect/>
          </a:stretch>
        </p:blipFill>
        <p:spPr bwMode="auto">
          <a:xfrm>
            <a:off x="4693920" y="1371600"/>
            <a:ext cx="3657600" cy="2532546"/>
          </a:xfrm>
          <a:prstGeom prst="rect">
            <a:avLst/>
          </a:prstGeom>
          <a:noFill/>
          <a:ln w="9525">
            <a:noFill/>
            <a:miter lim="800000"/>
            <a:headEnd/>
            <a:tailEnd/>
          </a:ln>
        </p:spPr>
      </p:pic>
      <p:sp>
        <p:nvSpPr>
          <p:cNvPr id="7" name="Rectangle 6"/>
          <p:cNvSpPr/>
          <p:nvPr/>
        </p:nvSpPr>
        <p:spPr>
          <a:xfrm>
            <a:off x="4191000" y="4038600"/>
            <a:ext cx="4663440" cy="1384995"/>
          </a:xfrm>
          <a:prstGeom prst="rect">
            <a:avLst/>
          </a:prstGeom>
        </p:spPr>
        <p:txBody>
          <a:bodyPr>
            <a:spAutoFit/>
          </a:bodyPr>
          <a:lstStyle/>
          <a:p>
            <a:pPr algn="ctr"/>
            <a:r>
              <a:rPr lang="en-US" sz="2800" b="1" dirty="0"/>
              <a:t>Figure 4b</a:t>
            </a:r>
            <a:r>
              <a:rPr lang="en-US" sz="2800" dirty="0"/>
              <a:t> </a:t>
            </a:r>
          </a:p>
          <a:p>
            <a:pPr algn="ctr"/>
            <a:r>
              <a:rPr lang="en-US" sz="2800" dirty="0"/>
              <a:t>Parallelepiped with </a:t>
            </a:r>
            <a:r>
              <a:rPr lang="en-US" sz="2800" i="1" dirty="0"/>
              <a:t>V</a:t>
            </a:r>
            <a:r>
              <a:rPr lang="en-US" sz="2800" dirty="0"/>
              <a:t> </a:t>
            </a:r>
            <a:r>
              <a:rPr lang="en-US" sz="2800" dirty="0">
                <a:latin typeface="Symbol" pitchFamily="18" charset="2"/>
              </a:rPr>
              <a:t>=</a:t>
            </a:r>
            <a:r>
              <a:rPr lang="en-US" sz="2800" dirty="0"/>
              <a:t> </a:t>
            </a:r>
            <a:r>
              <a:rPr lang="en-US" sz="2800" i="1" dirty="0"/>
              <a:t>lwh</a:t>
            </a:r>
          </a:p>
          <a:p>
            <a:pPr algn="ctr"/>
            <a:r>
              <a:rPr lang="en-US" sz="2800" dirty="0"/>
              <a:t>Volumes of Familiar Cylinders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345" y="1066800"/>
            <a:ext cx="4846320" cy="4862870"/>
          </a:xfrm>
        </p:spPr>
        <p:txBody>
          <a:bodyPr>
            <a:spAutoFit/>
          </a:bodyPr>
          <a:lstStyle/>
          <a:p>
            <a:r>
              <a:rPr lang="en-US" dirty="0"/>
              <a:t>For our purposes, the formula for cylinder volume is all we need to extend our definition of volume to more general bodies. Referring to Figure 2 again, we partition the </a:t>
            </a:r>
            <a:r>
              <a:rPr lang="en-US" i="1" dirty="0"/>
              <a:t>x</a:t>
            </a:r>
            <a:r>
              <a:rPr lang="en-US" dirty="0"/>
              <a:t>‑axis interval [</a:t>
            </a:r>
            <a:r>
              <a:rPr lang="en-US" i="1" dirty="0"/>
              <a:t>a</a:t>
            </a:r>
            <a:r>
              <a:rPr lang="en-US" dirty="0"/>
              <a:t>, </a:t>
            </a:r>
            <a:r>
              <a:rPr lang="en-US" i="1" dirty="0"/>
              <a:t>b</a:t>
            </a:r>
            <a:r>
              <a:rPr lang="en-US" dirty="0"/>
              <a:t>] at the </a:t>
            </a:r>
            <a:r>
              <a:rPr lang="en-US" i="1" dirty="0"/>
              <a:t>n</a:t>
            </a:r>
            <a:r>
              <a:rPr lang="en-US" dirty="0"/>
              <a:t> + 1 points  </a:t>
            </a:r>
          </a:p>
          <a:p>
            <a:pPr>
              <a:spcBef>
                <a:spcPts val="3000"/>
              </a:spcBef>
            </a:pPr>
            <a:r>
              <a:rPr lang="en-US" dirty="0"/>
              <a:t>and slice the body into </a:t>
            </a:r>
            <a:r>
              <a:rPr lang="en-US" i="1" dirty="0"/>
              <a:t>n</a:t>
            </a:r>
            <a:r>
              <a:rPr lang="en-US" dirty="0"/>
              <a:t> “slabs”, with the </a:t>
            </a:r>
            <a:r>
              <a:rPr lang="en-US" i="1" dirty="0"/>
              <a:t>i</a:t>
            </a:r>
            <a:r>
              <a:rPr lang="en-US" baseline="30000" dirty="0"/>
              <a:t>th</a:t>
            </a:r>
            <a:r>
              <a:rPr lang="en-US" dirty="0"/>
              <a:t> slab having width </a:t>
            </a:r>
            <a:r>
              <a:rPr lang="en-US" dirty="0">
                <a:sym typeface="Symbol"/>
              </a:rPr>
              <a:t></a:t>
            </a:r>
            <a:r>
              <a:rPr lang="en-US" i="1" dirty="0"/>
              <a:t>x</a:t>
            </a:r>
            <a:r>
              <a:rPr lang="en-US" i="1" baseline="-25000" dirty="0"/>
              <a:t>i</a:t>
            </a:r>
            <a:r>
              <a:rPr lang="en-US" dirty="0"/>
              <a:t>. </a:t>
            </a:r>
          </a:p>
        </p:txBody>
      </p:sp>
      <p:pic>
        <p:nvPicPr>
          <p:cNvPr id="6" name="Picture 2"/>
          <p:cNvPicPr>
            <a:picLocks noChangeAspect="1" noChangeArrowheads="1"/>
          </p:cNvPicPr>
          <p:nvPr/>
        </p:nvPicPr>
        <p:blipFill>
          <a:blip r:embed="rId2" cstate="print"/>
          <a:srcRect b="12618"/>
          <a:stretch>
            <a:fillRect/>
          </a:stretch>
        </p:blipFill>
        <p:spPr bwMode="auto">
          <a:xfrm>
            <a:off x="5181600" y="1397388"/>
            <a:ext cx="3657600" cy="3263706"/>
          </a:xfrm>
          <a:prstGeom prst="rect">
            <a:avLst/>
          </a:prstGeom>
          <a:noFill/>
          <a:ln w="9525">
            <a:noFill/>
            <a:miter lim="800000"/>
            <a:headEnd/>
            <a:tailEnd/>
          </a:ln>
        </p:spPr>
      </p:pic>
      <p:sp>
        <p:nvSpPr>
          <p:cNvPr id="7" name="Rectangle 6"/>
          <p:cNvSpPr/>
          <p:nvPr/>
        </p:nvSpPr>
        <p:spPr>
          <a:xfrm>
            <a:off x="6284496" y="4658380"/>
            <a:ext cx="1451808" cy="523220"/>
          </a:xfrm>
          <a:prstGeom prst="rect">
            <a:avLst/>
          </a:prstGeom>
        </p:spPr>
        <p:txBody>
          <a:bodyPr wrap="none">
            <a:spAutoFit/>
          </a:bodyPr>
          <a:lstStyle/>
          <a:p>
            <a:pPr algn="ctr"/>
            <a:r>
              <a:rPr lang="en-US" sz="2800" b="1" dirty="0"/>
              <a:t>Figure 2 </a:t>
            </a:r>
          </a:p>
        </p:txBody>
      </p:sp>
      <p:graphicFrame>
        <p:nvGraphicFramePr>
          <p:cNvPr id="326658" name="Object 2"/>
          <p:cNvGraphicFramePr>
            <a:graphicFrameLocks noChangeAspect="1"/>
          </p:cNvGraphicFramePr>
          <p:nvPr>
            <p:extLst>
              <p:ext uri="{D42A27DB-BD31-4B8C-83A1-F6EECF244321}">
                <p14:modId xmlns:p14="http://schemas.microsoft.com/office/powerpoint/2010/main" val="734232353"/>
              </p:ext>
            </p:extLst>
          </p:nvPr>
        </p:nvGraphicFramePr>
        <p:xfrm>
          <a:off x="533400" y="4114800"/>
          <a:ext cx="4114800" cy="431800"/>
        </p:xfrm>
        <a:graphic>
          <a:graphicData uri="http://schemas.openxmlformats.org/presentationml/2006/ole">
            <mc:AlternateContent xmlns:mc="http://schemas.openxmlformats.org/markup-compatibility/2006">
              <mc:Choice xmlns:v="urn:schemas-microsoft-com:vml" Requires="v">
                <p:oleObj name="Equation" r:id="rId3" imgW="4114800" imgH="431640" progId="Equation.DSMT4">
                  <p:embed/>
                </p:oleObj>
              </mc:Choice>
              <mc:Fallback>
                <p:oleObj name="Equation" r:id="rId3" imgW="4114800" imgH="431640" progId="Equation.DSMT4">
                  <p:embed/>
                  <p:pic>
                    <p:nvPicPr>
                      <p:cNvPr id="0" name="Picture 2"/>
                      <p:cNvPicPr>
                        <a:picLocks noChangeAspect="1" noChangeArrowheads="1"/>
                      </p:cNvPicPr>
                      <p:nvPr/>
                    </p:nvPicPr>
                    <p:blipFill>
                      <a:blip r:embed="rId4"/>
                      <a:srcRect/>
                      <a:stretch>
                        <a:fillRect/>
                      </a:stretch>
                    </p:blipFill>
                    <p:spPr bwMode="auto">
                      <a:xfrm>
                        <a:off x="533400" y="4114800"/>
                        <a:ext cx="411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a:extLst>
              <a:ext uri="{FF2B5EF4-FFF2-40B4-BE49-F238E27FC236}">
                <a16:creationId xmlns:a16="http://schemas.microsoft.com/office/drawing/2014/main" id="{1DF3CA33-5D8E-1F13-1E66-FD1396F4D6FC}"/>
              </a:ext>
            </a:extLst>
          </p:cNvPr>
          <p:cNvSpPr>
            <a:spLocks noGrp="1"/>
          </p:cNvSpPr>
          <p:nvPr>
            <p:ph type="title"/>
          </p:nvPr>
        </p:nvSpPr>
        <p:spPr>
          <a:xfrm>
            <a:off x="457200" y="182880"/>
            <a:ext cx="8229600" cy="914400"/>
          </a:xfrm>
        </p:spPr>
        <p:txBody>
          <a:bodyPr/>
          <a:lstStyle/>
          <a:p>
            <a:r>
              <a:rPr lang="en-US" dirty="0"/>
              <a:t>Integral Definition of Volume (cont.)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8229600" cy="2332946"/>
          </a:xfrm>
        </p:spPr>
        <p:txBody>
          <a:bodyPr>
            <a:spAutoFit/>
          </a:bodyPr>
          <a:lstStyle/>
          <a:p>
            <a:r>
              <a:rPr lang="en-US" dirty="0"/>
              <a:t>We then choose a sample point      in each subinterval  	    and form the products		       each of which represents an approximation of the volume of the </a:t>
            </a:r>
            <a:r>
              <a:rPr lang="en-US" i="1" dirty="0"/>
              <a:t>i</a:t>
            </a:r>
            <a:r>
              <a:rPr lang="en-US" baseline="30000" dirty="0"/>
              <a:t>th</a:t>
            </a:r>
            <a:r>
              <a:rPr lang="en-US" dirty="0"/>
              <a:t> slab. So an approximation to the total volume </a:t>
            </a:r>
            <a:r>
              <a:rPr lang="en-US" i="1" dirty="0"/>
              <a:t>V</a:t>
            </a:r>
            <a:r>
              <a:rPr lang="en-US" dirty="0"/>
              <a:t> of the body is given by </a:t>
            </a:r>
          </a:p>
        </p:txBody>
      </p:sp>
      <p:graphicFrame>
        <p:nvGraphicFramePr>
          <p:cNvPr id="327682" name="Object 2"/>
          <p:cNvGraphicFramePr>
            <a:graphicFrameLocks noChangeAspect="1"/>
          </p:cNvGraphicFramePr>
          <p:nvPr/>
        </p:nvGraphicFramePr>
        <p:xfrm>
          <a:off x="5168900" y="1310390"/>
          <a:ext cx="317500" cy="469900"/>
        </p:xfrm>
        <a:graphic>
          <a:graphicData uri="http://schemas.openxmlformats.org/presentationml/2006/ole">
            <mc:AlternateContent xmlns:mc="http://schemas.openxmlformats.org/markup-compatibility/2006">
              <mc:Choice xmlns:v="urn:schemas-microsoft-com:vml" Requires="v">
                <p:oleObj name="Equation" r:id="rId2" imgW="317160" imgH="469800" progId="Equation.DSMT4">
                  <p:embed/>
                </p:oleObj>
              </mc:Choice>
              <mc:Fallback>
                <p:oleObj name="Equation" r:id="rId2" imgW="317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31039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3" name="Object 3"/>
          <p:cNvGraphicFramePr>
            <a:graphicFrameLocks noChangeAspect="1"/>
          </p:cNvGraphicFramePr>
          <p:nvPr/>
        </p:nvGraphicFramePr>
        <p:xfrm>
          <a:off x="548640" y="1723870"/>
          <a:ext cx="1143000" cy="495300"/>
        </p:xfrm>
        <a:graphic>
          <a:graphicData uri="http://schemas.openxmlformats.org/presentationml/2006/ole">
            <mc:AlternateContent xmlns:mc="http://schemas.openxmlformats.org/markup-compatibility/2006">
              <mc:Choice xmlns:v="urn:schemas-microsoft-com:vml" Requires="v">
                <p:oleObj name="Equation" r:id="rId4" imgW="1143000" imgH="495000" progId="Equation.DSMT4">
                  <p:embed/>
                </p:oleObj>
              </mc:Choice>
              <mc:Fallback>
                <p:oleObj name="Equation" r:id="rId4" imgW="11430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723870"/>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4" name="Object 4"/>
          <p:cNvGraphicFramePr>
            <a:graphicFrameLocks noChangeAspect="1"/>
          </p:cNvGraphicFramePr>
          <p:nvPr/>
        </p:nvGraphicFramePr>
        <p:xfrm>
          <a:off x="5118100" y="1699510"/>
          <a:ext cx="1435100" cy="571500"/>
        </p:xfrm>
        <a:graphic>
          <a:graphicData uri="http://schemas.openxmlformats.org/presentationml/2006/ole">
            <mc:AlternateContent xmlns:mc="http://schemas.openxmlformats.org/markup-compatibility/2006">
              <mc:Choice xmlns:v="urn:schemas-microsoft-com:vml" Requires="v">
                <p:oleObj name="Equation" r:id="rId6" imgW="1434960" imgH="571320" progId="Equation.DSMT4">
                  <p:embed/>
                </p:oleObj>
              </mc:Choice>
              <mc:Fallback>
                <p:oleObj name="Equation" r:id="rId6" imgW="143496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1699510"/>
                        <a:ext cx="143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85" name="Object 5"/>
          <p:cNvGraphicFramePr>
            <a:graphicFrameLocks noChangeAspect="1"/>
          </p:cNvGraphicFramePr>
          <p:nvPr/>
        </p:nvGraphicFramePr>
        <p:xfrm>
          <a:off x="3384550" y="3543300"/>
          <a:ext cx="2374900" cy="952500"/>
        </p:xfrm>
        <a:graphic>
          <a:graphicData uri="http://schemas.openxmlformats.org/presentationml/2006/ole">
            <mc:AlternateContent xmlns:mc="http://schemas.openxmlformats.org/markup-compatibility/2006">
              <mc:Choice xmlns:v="urn:schemas-microsoft-com:vml" Requires="v">
                <p:oleObj name="Equation" r:id="rId8" imgW="2374560" imgH="952200" progId="Equation.DSMT4">
                  <p:embed/>
                </p:oleObj>
              </mc:Choice>
              <mc:Fallback>
                <p:oleObj name="Equation" r:id="rId8" imgW="237456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550" y="3543300"/>
                        <a:ext cx="2374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8321040" cy="4745915"/>
          </a:xfrm>
        </p:spPr>
        <p:txBody>
          <a:bodyPr>
            <a:spAutoFit/>
          </a:bodyPr>
          <a:lstStyle/>
          <a:p>
            <a:r>
              <a:rPr lang="en-US" dirty="0"/>
              <a:t>The summation above is an example of a Riemann sum, </a:t>
            </a:r>
          </a:p>
          <a:p>
            <a:r>
              <a:rPr lang="en-US" dirty="0"/>
              <a:t>and in the limit as </a:t>
            </a:r>
            <a:r>
              <a:rPr lang="en-US" i="1" dirty="0"/>
              <a:t>n</a:t>
            </a:r>
            <a:r>
              <a:rPr lang="en-US" dirty="0"/>
              <a:t> </a:t>
            </a:r>
            <a:r>
              <a:rPr lang="en-US" dirty="0">
                <a:sym typeface="Symbol"/>
              </a:rPr>
              <a:t></a:t>
            </a:r>
            <a:r>
              <a:rPr lang="en-US" dirty="0"/>
              <a:t> </a:t>
            </a:r>
            <a:r>
              <a:rPr lang="en-US" dirty="0">
                <a:latin typeface="Symbol" pitchFamily="18" charset="2"/>
                <a:sym typeface="Symbol"/>
              </a:rPr>
              <a:t></a:t>
            </a:r>
            <a:r>
              <a:rPr lang="en-US" dirty="0"/>
              <a:t> we write </a:t>
            </a:r>
          </a:p>
          <a:p>
            <a:r>
              <a:rPr lang="en-US" dirty="0"/>
              <a:t>In summary, the formula		    defines the volume of a given body in three‑dimensional space, and if the body is bounded between the two planes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 </a:t>
            </a:r>
            <a:r>
              <a:rPr lang="en-US" dirty="0">
                <a:latin typeface="Symbol" pitchFamily="18" charset="2"/>
              </a:rPr>
              <a:t>=</a:t>
            </a:r>
            <a:r>
              <a:rPr lang="en-US" dirty="0"/>
              <a:t> </a:t>
            </a:r>
            <a:r>
              <a:rPr lang="en-US" i="1" dirty="0"/>
              <a:t>b</a:t>
            </a:r>
            <a:r>
              <a:rPr lang="en-US" dirty="0"/>
              <a:t>, we can express this volume as </a:t>
            </a:r>
          </a:p>
          <a:p>
            <a:endParaRPr lang="en-US" dirty="0"/>
          </a:p>
          <a:p>
            <a:r>
              <a:rPr lang="en-US" dirty="0"/>
              <a:t>where </a:t>
            </a:r>
            <a:r>
              <a:rPr lang="en-US" i="1" dirty="0"/>
              <a:t>A</a:t>
            </a:r>
            <a:r>
              <a:rPr lang="en-US" dirty="0"/>
              <a:t>(</a:t>
            </a:r>
            <a:r>
              <a:rPr lang="en-US" i="1" dirty="0"/>
              <a:t>x</a:t>
            </a:r>
            <a:r>
              <a:rPr lang="en-US" dirty="0"/>
              <a:t>) represents the area of a cross-sectional slice of the body through </a:t>
            </a:r>
            <a:r>
              <a:rPr lang="en-US" i="1" dirty="0"/>
              <a:t>x</a:t>
            </a:r>
            <a:r>
              <a:rPr lang="en-US" dirty="0"/>
              <a:t>. Note that this incorporates the fact that the rate of change of </a:t>
            </a:r>
            <a:r>
              <a:rPr lang="en-US" i="1" dirty="0"/>
              <a:t>V</a:t>
            </a:r>
            <a:r>
              <a:rPr lang="en-US" dirty="0"/>
              <a:t> with respect to </a:t>
            </a:r>
            <a:r>
              <a:rPr lang="en-US" i="1" dirty="0"/>
              <a:t>x</a:t>
            </a:r>
            <a:r>
              <a:rPr lang="en-US" dirty="0"/>
              <a:t> is </a:t>
            </a:r>
            <a:r>
              <a:rPr lang="en-US" i="1" dirty="0"/>
              <a:t>A</a:t>
            </a:r>
            <a:r>
              <a:rPr lang="en-US" dirty="0"/>
              <a:t>(</a:t>
            </a:r>
            <a:r>
              <a:rPr lang="en-US" i="1" dirty="0"/>
              <a:t>x</a:t>
            </a:r>
            <a:r>
              <a:rPr lang="en-US" dirty="0"/>
              <a:t>). </a:t>
            </a:r>
          </a:p>
        </p:txBody>
      </p:sp>
      <p:graphicFrame>
        <p:nvGraphicFramePr>
          <p:cNvPr id="328706" name="Object 2"/>
          <p:cNvGraphicFramePr>
            <a:graphicFrameLocks noChangeAspect="1"/>
          </p:cNvGraphicFramePr>
          <p:nvPr/>
        </p:nvGraphicFramePr>
        <p:xfrm>
          <a:off x="5561560" y="1693680"/>
          <a:ext cx="2044700" cy="698500"/>
        </p:xfrm>
        <a:graphic>
          <a:graphicData uri="http://schemas.openxmlformats.org/presentationml/2006/ole">
            <mc:AlternateContent xmlns:mc="http://schemas.openxmlformats.org/markup-compatibility/2006">
              <mc:Choice xmlns:v="urn:schemas-microsoft-com:vml" Requires="v">
                <p:oleObj name="Equation" r:id="rId2" imgW="2044440" imgH="698400" progId="Equation.DSMT4">
                  <p:embed/>
                </p:oleObj>
              </mc:Choice>
              <mc:Fallback>
                <p:oleObj name="Equation" r:id="rId2" imgW="204444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60" y="1693680"/>
                        <a:ext cx="2044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7" name="Object 3"/>
          <p:cNvGraphicFramePr>
            <a:graphicFrameLocks noChangeAspect="1"/>
          </p:cNvGraphicFramePr>
          <p:nvPr/>
        </p:nvGraphicFramePr>
        <p:xfrm>
          <a:off x="4216400" y="2286000"/>
          <a:ext cx="1193800" cy="596900"/>
        </p:xfrm>
        <a:graphic>
          <a:graphicData uri="http://schemas.openxmlformats.org/presentationml/2006/ole">
            <mc:AlternateContent xmlns:mc="http://schemas.openxmlformats.org/markup-compatibility/2006">
              <mc:Choice xmlns:v="urn:schemas-microsoft-com:vml" Requires="v">
                <p:oleObj name="Equation" r:id="rId4" imgW="1193760" imgH="596880" progId="Equation.DSMT4">
                  <p:embed/>
                </p:oleObj>
              </mc:Choice>
              <mc:Fallback>
                <p:oleObj name="Equation" r:id="rId4" imgW="119376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2286000"/>
                        <a:ext cx="1193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708" name="Object 4"/>
          <p:cNvGraphicFramePr>
            <a:graphicFrameLocks noChangeAspect="1"/>
          </p:cNvGraphicFramePr>
          <p:nvPr/>
        </p:nvGraphicFramePr>
        <p:xfrm>
          <a:off x="2628900" y="4025900"/>
          <a:ext cx="3886200" cy="698500"/>
        </p:xfrm>
        <a:graphic>
          <a:graphicData uri="http://schemas.openxmlformats.org/presentationml/2006/ole">
            <mc:AlternateContent xmlns:mc="http://schemas.openxmlformats.org/markup-compatibility/2006">
              <mc:Choice xmlns:v="urn:schemas-microsoft-com:vml" Requires="v">
                <p:oleObj name="Equation" r:id="rId6" imgW="3886200" imgH="698400" progId="Equation.DSMT4">
                  <p:embed/>
                </p:oleObj>
              </mc:Choice>
              <mc:Fallback>
                <p:oleObj name="Equation" r:id="rId6" imgW="388620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900" y="4025900"/>
                        <a:ext cx="3886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to Derive the</a:t>
            </a:r>
            <a:br>
              <a:rPr lang="en-US" dirty="0"/>
            </a:br>
            <a:r>
              <a:rPr lang="en-US" dirty="0"/>
              <a:t>Formula for Volume of a Sphere</a:t>
            </a:r>
          </a:p>
        </p:txBody>
      </p:sp>
      <p:sp>
        <p:nvSpPr>
          <p:cNvPr id="3" name="Content Placeholder 2"/>
          <p:cNvSpPr>
            <a:spLocks noGrp="1"/>
          </p:cNvSpPr>
          <p:nvPr>
            <p:ph idx="1"/>
          </p:nvPr>
        </p:nvSpPr>
        <p:spPr>
          <a:xfrm>
            <a:off x="457200" y="1280160"/>
            <a:ext cx="8229600" cy="1040285"/>
          </a:xfrm>
        </p:spPr>
        <p:txBody>
          <a:bodyPr>
            <a:spAutoFit/>
          </a:bodyPr>
          <a:lstStyle/>
          <a:p>
            <a:r>
              <a:rPr lang="en-US" dirty="0"/>
              <a:t>Find the volume </a:t>
            </a:r>
            <a:r>
              <a:rPr lang="en-US" i="1" dirty="0"/>
              <a:t>V </a:t>
            </a:r>
            <a:r>
              <a:rPr lang="en-US" dirty="0"/>
              <a:t>of a sphere of radius </a:t>
            </a:r>
            <a:r>
              <a:rPr lang="en-US" i="1" dirty="0"/>
              <a:t>r</a:t>
            </a:r>
            <a:r>
              <a:rPr lang="en-US" dirty="0"/>
              <a:t>. </a:t>
            </a:r>
          </a:p>
          <a:p>
            <a:r>
              <a:rPr lang="en-US" b="1" dirty="0"/>
              <a:t>Solution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2482" t="4876" b="12234"/>
          <a:stretch>
            <a:fillRect/>
          </a:stretch>
        </p:blipFill>
        <p:spPr bwMode="auto">
          <a:xfrm>
            <a:off x="5114366" y="2057400"/>
            <a:ext cx="3648634" cy="3383280"/>
          </a:xfrm>
          <a:prstGeom prst="rect">
            <a:avLst/>
          </a:prstGeom>
          <a:noFill/>
          <a:ln w="9525">
            <a:noFill/>
            <a:miter lim="800000"/>
            <a:headEnd/>
            <a:tailEnd/>
          </a:ln>
        </p:spPr>
      </p:pic>
      <p:sp>
        <p:nvSpPr>
          <p:cNvPr id="5" name="Rectangle 4"/>
          <p:cNvSpPr/>
          <p:nvPr/>
        </p:nvSpPr>
        <p:spPr>
          <a:xfrm>
            <a:off x="6212779" y="5486400"/>
            <a:ext cx="1451808" cy="523220"/>
          </a:xfrm>
          <a:prstGeom prst="rect">
            <a:avLst/>
          </a:prstGeom>
        </p:spPr>
        <p:txBody>
          <a:bodyPr wrap="none">
            <a:spAutoFit/>
          </a:bodyPr>
          <a:lstStyle/>
          <a:p>
            <a:pPr algn="ctr"/>
            <a:r>
              <a:rPr lang="en-US" sz="2800" b="1" dirty="0"/>
              <a:t>Figure 5 </a:t>
            </a:r>
          </a:p>
        </p:txBody>
      </p:sp>
      <p:sp>
        <p:nvSpPr>
          <p:cNvPr id="6" name="Rectangle 5"/>
          <p:cNvSpPr/>
          <p:nvPr/>
        </p:nvSpPr>
        <p:spPr>
          <a:xfrm>
            <a:off x="457200" y="2304871"/>
            <a:ext cx="4572000" cy="2677656"/>
          </a:xfrm>
          <a:prstGeom prst="rect">
            <a:avLst/>
          </a:prstGeom>
        </p:spPr>
        <p:txBody>
          <a:bodyPr>
            <a:spAutoFit/>
          </a:bodyPr>
          <a:lstStyle/>
          <a:p>
            <a:r>
              <a:rPr lang="en-US" sz="2800" dirty="0">
                <a:solidFill>
                  <a:srgbClr val="366092"/>
                </a:solidFill>
              </a:rPr>
              <a:t>To find the volume of a sphere by integrating slices, it is most convenient to define three coordinate axes with the origin at the center of the sphere, as shown in Figure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to Derive the</a:t>
            </a:r>
            <a:br>
              <a:rPr lang="en-US" dirty="0"/>
            </a:br>
            <a:r>
              <a:rPr lang="en-US" dirty="0"/>
              <a:t>Formula for Volume of a Sphere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can choose to slice up the sphere into parallel cross‑sections any way we like; we’ll use slices that are perpendicular to the </a:t>
            </a:r>
            <a:r>
              <a:rPr lang="en-US" i="1" dirty="0"/>
              <a:t>x</a:t>
            </a:r>
            <a:r>
              <a:rPr lang="en-US" dirty="0"/>
              <a:t>‑axis, as in the previous discussion. Finally, we’ll take advantage of the symmetry of a sphere and integrate cross‑sectional areas from </a:t>
            </a:r>
            <a:r>
              <a:rPr lang="en-US" i="1" dirty="0"/>
              <a:t>x</a:t>
            </a:r>
            <a:r>
              <a:rPr lang="en-US" dirty="0"/>
              <a:t> </a:t>
            </a:r>
            <a:r>
              <a:rPr lang="en-US" dirty="0">
                <a:latin typeface="Symbol" pitchFamily="18" charset="2"/>
              </a:rPr>
              <a:t>=</a:t>
            </a:r>
            <a:r>
              <a:rPr lang="en-US" dirty="0"/>
              <a:t> 0 to </a:t>
            </a:r>
            <a:r>
              <a:rPr lang="en-US" i="1" dirty="0"/>
              <a:t>x</a:t>
            </a:r>
            <a:r>
              <a:rPr lang="en-US" dirty="0"/>
              <a:t> </a:t>
            </a:r>
            <a:r>
              <a:rPr lang="en-US" dirty="0">
                <a:latin typeface="Symbol" pitchFamily="18" charset="2"/>
              </a:rPr>
              <a:t>=</a:t>
            </a:r>
            <a:r>
              <a:rPr lang="en-US" dirty="0"/>
              <a:t> </a:t>
            </a:r>
            <a:r>
              <a:rPr lang="en-US" i="1" dirty="0"/>
              <a:t>r</a:t>
            </a:r>
            <a:r>
              <a:rPr lang="en-US" dirty="0"/>
              <a:t> and then simply double the result.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to Derive the</a:t>
            </a:r>
            <a:br>
              <a:rPr lang="en-US" dirty="0"/>
            </a:br>
            <a:r>
              <a:rPr lang="en-US" dirty="0"/>
              <a:t>Formula for Volume of a Sphere (cont.)</a:t>
            </a:r>
          </a:p>
        </p:txBody>
      </p:sp>
      <p:sp>
        <p:nvSpPr>
          <p:cNvPr id="3" name="Content Placeholder 2"/>
          <p:cNvSpPr>
            <a:spLocks noGrp="1"/>
          </p:cNvSpPr>
          <p:nvPr>
            <p:ph idx="1"/>
          </p:nvPr>
        </p:nvSpPr>
        <p:spPr>
          <a:xfrm>
            <a:off x="457200" y="1280160"/>
            <a:ext cx="8229600" cy="2419124"/>
          </a:xfrm>
        </p:spPr>
        <p:txBody>
          <a:bodyPr>
            <a:spAutoFit/>
          </a:bodyPr>
          <a:lstStyle/>
          <a:p>
            <a:r>
              <a:rPr lang="en-US" dirty="0"/>
              <a:t>Let </a:t>
            </a:r>
            <a:r>
              <a:rPr lang="en-US" i="1" dirty="0"/>
              <a:t>A</a:t>
            </a:r>
            <a:r>
              <a:rPr lang="en-US" dirty="0"/>
              <a:t>(</a:t>
            </a:r>
            <a:r>
              <a:rPr lang="en-US" i="1" dirty="0"/>
              <a:t>x</a:t>
            </a:r>
            <a:r>
              <a:rPr lang="en-US" dirty="0"/>
              <a:t>) denote the area of a cross‑section of the sphere passing through </a:t>
            </a:r>
            <a:r>
              <a:rPr lang="en-US" i="1" dirty="0"/>
              <a:t>x</a:t>
            </a:r>
            <a:r>
              <a:rPr lang="en-US" dirty="0"/>
              <a:t> that is parallel to the </a:t>
            </a:r>
            <a:r>
              <a:rPr lang="en-US" i="1" dirty="0"/>
              <a:t>yz</a:t>
            </a:r>
            <a:r>
              <a:rPr lang="en-US" dirty="0"/>
              <a:t>‑plane. Then by the Pythagorean Theorem, the </a:t>
            </a:r>
          </a:p>
          <a:p>
            <a:r>
              <a:rPr lang="en-US" dirty="0"/>
              <a:t>Radius of the cross‑section is                 and so </a:t>
            </a:r>
          </a:p>
          <a:p>
            <a:r>
              <a:rPr lang="en-US" dirty="0"/>
              <a:t>                                                            </a:t>
            </a:r>
          </a:p>
        </p:txBody>
      </p:sp>
      <p:graphicFrame>
        <p:nvGraphicFramePr>
          <p:cNvPr id="267266" name="Object 2"/>
          <p:cNvGraphicFramePr>
            <a:graphicFrameLocks noChangeAspect="1"/>
          </p:cNvGraphicFramePr>
          <p:nvPr>
            <p:extLst>
              <p:ext uri="{D42A27DB-BD31-4B8C-83A1-F6EECF244321}">
                <p14:modId xmlns:p14="http://schemas.microsoft.com/office/powerpoint/2010/main" val="2895998194"/>
              </p:ext>
            </p:extLst>
          </p:nvPr>
        </p:nvGraphicFramePr>
        <p:xfrm>
          <a:off x="4787900" y="2640105"/>
          <a:ext cx="1231900" cy="444500"/>
        </p:xfrm>
        <a:graphic>
          <a:graphicData uri="http://schemas.openxmlformats.org/presentationml/2006/ole">
            <mc:AlternateContent xmlns:mc="http://schemas.openxmlformats.org/markup-compatibility/2006">
              <mc:Choice xmlns:v="urn:schemas-microsoft-com:vml" Requires="v">
                <p:oleObj name="Equation" r:id="rId2" imgW="1231560" imgH="444240" progId="Equation.DSMT4">
                  <p:embed/>
                </p:oleObj>
              </mc:Choice>
              <mc:Fallback>
                <p:oleObj name="Equation" r:id="rId2" imgW="12315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640105"/>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7" name="Object 3"/>
          <p:cNvGraphicFramePr>
            <a:graphicFrameLocks noChangeAspect="1"/>
          </p:cNvGraphicFramePr>
          <p:nvPr>
            <p:extLst>
              <p:ext uri="{D42A27DB-BD31-4B8C-83A1-F6EECF244321}">
                <p14:modId xmlns:p14="http://schemas.microsoft.com/office/powerpoint/2010/main" val="1879142327"/>
              </p:ext>
            </p:extLst>
          </p:nvPr>
        </p:nvGraphicFramePr>
        <p:xfrm>
          <a:off x="520700" y="3086100"/>
          <a:ext cx="4813300" cy="800100"/>
        </p:xfrm>
        <a:graphic>
          <a:graphicData uri="http://schemas.openxmlformats.org/presentationml/2006/ole">
            <mc:AlternateContent xmlns:mc="http://schemas.openxmlformats.org/markup-compatibility/2006">
              <mc:Choice xmlns:v="urn:schemas-microsoft-com:vml" Requires="v">
                <p:oleObj name="Equation" r:id="rId4" imgW="4813200" imgH="799920" progId="Equation.DSMT4">
                  <p:embed/>
                </p:oleObj>
              </mc:Choice>
              <mc:Fallback>
                <p:oleObj name="Equation" r:id="rId4" imgW="4813200" imgH="799920" progId="Equation.DSMT4">
                  <p:embed/>
                  <p:pic>
                    <p:nvPicPr>
                      <p:cNvPr id="0" name="Picture 3"/>
                      <p:cNvPicPr>
                        <a:picLocks noChangeAspect="1" noChangeArrowheads="1"/>
                      </p:cNvPicPr>
                      <p:nvPr/>
                    </p:nvPicPr>
                    <p:blipFill>
                      <a:blip r:embed="rId5"/>
                      <a:srcRect/>
                      <a:stretch>
                        <a:fillRect/>
                      </a:stretch>
                    </p:blipFill>
                    <p:spPr bwMode="auto">
                      <a:xfrm>
                        <a:off x="520700" y="3086100"/>
                        <a:ext cx="4813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to Derive the</a:t>
            </a:r>
            <a:br>
              <a:rPr lang="en-US" dirty="0"/>
            </a:br>
            <a:r>
              <a:rPr lang="en-US" dirty="0"/>
              <a:t>Formula for Volume of a Sphere (cont.)</a:t>
            </a:r>
          </a:p>
        </p:txBody>
      </p:sp>
      <p:sp>
        <p:nvSpPr>
          <p:cNvPr id="3" name="Content Placeholder 2"/>
          <p:cNvSpPr>
            <a:spLocks noGrp="1"/>
          </p:cNvSpPr>
          <p:nvPr>
            <p:ph idx="1"/>
          </p:nvPr>
        </p:nvSpPr>
        <p:spPr>
          <a:xfrm>
            <a:off x="457200" y="1280160"/>
            <a:ext cx="8229600" cy="4659737"/>
          </a:xfrm>
        </p:spPr>
        <p:txBody>
          <a:bodyPr>
            <a:spAutoFit/>
          </a:bodyPr>
          <a:lstStyle/>
          <a:p>
            <a:r>
              <a:rPr lang="en-US" dirty="0"/>
              <a:t>So half of the total volume </a:t>
            </a:r>
            <a:r>
              <a:rPr lang="en-US" i="1" dirty="0"/>
              <a:t>V</a:t>
            </a:r>
            <a:r>
              <a:rPr lang="en-US" dirty="0"/>
              <a:t> is calculated as follows.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total volume is the familiar formula</a:t>
            </a:r>
          </a:p>
        </p:txBody>
      </p:sp>
      <p:graphicFrame>
        <p:nvGraphicFramePr>
          <p:cNvPr id="268291" name="Object 3"/>
          <p:cNvGraphicFramePr>
            <a:graphicFrameLocks noChangeAspect="1"/>
          </p:cNvGraphicFramePr>
          <p:nvPr/>
        </p:nvGraphicFramePr>
        <p:xfrm>
          <a:off x="2895600" y="1905000"/>
          <a:ext cx="495300" cy="825500"/>
        </p:xfrm>
        <a:graphic>
          <a:graphicData uri="http://schemas.openxmlformats.org/presentationml/2006/ole">
            <mc:AlternateContent xmlns:mc="http://schemas.openxmlformats.org/markup-compatibility/2006">
              <mc:Choice xmlns:v="urn:schemas-microsoft-com:vml" Requires="v">
                <p:oleObj name="Equation" r:id="rId2" imgW="495000" imgH="825480" progId="Equation.DSMT4">
                  <p:embed/>
                </p:oleObj>
              </mc:Choice>
              <mc:Fallback>
                <p:oleObj name="Equation" r:id="rId2" imgW="495000" imgH="8254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495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2" name="Object 4"/>
          <p:cNvGraphicFramePr>
            <a:graphicFrameLocks noChangeAspect="1"/>
          </p:cNvGraphicFramePr>
          <p:nvPr>
            <p:extLst>
              <p:ext uri="{D42A27DB-BD31-4B8C-83A1-F6EECF244321}">
                <p14:modId xmlns:p14="http://schemas.microsoft.com/office/powerpoint/2010/main" val="459856236"/>
              </p:ext>
            </p:extLst>
          </p:nvPr>
        </p:nvGraphicFramePr>
        <p:xfrm>
          <a:off x="3402013" y="1981200"/>
          <a:ext cx="2451100" cy="685800"/>
        </p:xfrm>
        <a:graphic>
          <a:graphicData uri="http://schemas.openxmlformats.org/presentationml/2006/ole">
            <mc:AlternateContent xmlns:mc="http://schemas.openxmlformats.org/markup-compatibility/2006">
              <mc:Choice xmlns:v="urn:schemas-microsoft-com:vml" Requires="v">
                <p:oleObj name="Equation" r:id="rId4" imgW="2450880" imgH="685800" progId="Equation.DSMT4">
                  <p:embed/>
                </p:oleObj>
              </mc:Choice>
              <mc:Fallback>
                <p:oleObj name="Equation" r:id="rId4" imgW="2450880" imgH="685800" progId="Equation.DSMT4">
                  <p:embed/>
                  <p:pic>
                    <p:nvPicPr>
                      <p:cNvPr id="0" name="Picture 4"/>
                      <p:cNvPicPr>
                        <a:picLocks noChangeAspect="1" noChangeArrowheads="1"/>
                      </p:cNvPicPr>
                      <p:nvPr/>
                    </p:nvPicPr>
                    <p:blipFill>
                      <a:blip r:embed="rId5"/>
                      <a:srcRect/>
                      <a:stretch>
                        <a:fillRect/>
                      </a:stretch>
                    </p:blipFill>
                    <p:spPr bwMode="auto">
                      <a:xfrm>
                        <a:off x="3402013" y="1981200"/>
                        <a:ext cx="2451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3" name="Object 5"/>
          <p:cNvGraphicFramePr>
            <a:graphicFrameLocks noChangeAspect="1"/>
          </p:cNvGraphicFramePr>
          <p:nvPr>
            <p:extLst>
              <p:ext uri="{D42A27DB-BD31-4B8C-83A1-F6EECF244321}">
                <p14:modId xmlns:p14="http://schemas.microsoft.com/office/powerpoint/2010/main" val="2990993082"/>
              </p:ext>
            </p:extLst>
          </p:nvPr>
        </p:nvGraphicFramePr>
        <p:xfrm>
          <a:off x="3384550" y="2855913"/>
          <a:ext cx="2374900" cy="1117600"/>
        </p:xfrm>
        <a:graphic>
          <a:graphicData uri="http://schemas.openxmlformats.org/presentationml/2006/ole">
            <mc:AlternateContent xmlns:mc="http://schemas.openxmlformats.org/markup-compatibility/2006">
              <mc:Choice xmlns:v="urn:schemas-microsoft-com:vml" Requires="v">
                <p:oleObj name="Equation" r:id="rId6" imgW="2374560" imgH="1117440" progId="Equation.DSMT4">
                  <p:embed/>
                </p:oleObj>
              </mc:Choice>
              <mc:Fallback>
                <p:oleObj name="Equation" r:id="rId6" imgW="2374560" imgH="1117440" progId="Equation.DSMT4">
                  <p:embed/>
                  <p:pic>
                    <p:nvPicPr>
                      <p:cNvPr id="0" name="Picture 5"/>
                      <p:cNvPicPr>
                        <a:picLocks noChangeAspect="1" noChangeArrowheads="1"/>
                      </p:cNvPicPr>
                      <p:nvPr/>
                    </p:nvPicPr>
                    <p:blipFill>
                      <a:blip r:embed="rId7"/>
                      <a:srcRect/>
                      <a:stretch>
                        <a:fillRect/>
                      </a:stretch>
                    </p:blipFill>
                    <p:spPr bwMode="auto">
                      <a:xfrm>
                        <a:off x="3384550" y="2855913"/>
                        <a:ext cx="2374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4" name="Object 6"/>
          <p:cNvGraphicFramePr>
            <a:graphicFrameLocks noChangeAspect="1"/>
          </p:cNvGraphicFramePr>
          <p:nvPr>
            <p:extLst>
              <p:ext uri="{D42A27DB-BD31-4B8C-83A1-F6EECF244321}">
                <p14:modId xmlns:p14="http://schemas.microsoft.com/office/powerpoint/2010/main" val="3182066415"/>
              </p:ext>
            </p:extLst>
          </p:nvPr>
        </p:nvGraphicFramePr>
        <p:xfrm>
          <a:off x="3395663" y="4079875"/>
          <a:ext cx="1854200" cy="1016000"/>
        </p:xfrm>
        <a:graphic>
          <a:graphicData uri="http://schemas.openxmlformats.org/presentationml/2006/ole">
            <mc:AlternateContent xmlns:mc="http://schemas.openxmlformats.org/markup-compatibility/2006">
              <mc:Choice xmlns:v="urn:schemas-microsoft-com:vml" Requires="v">
                <p:oleObj name="Equation" r:id="rId8" imgW="1854000" imgH="1015920" progId="Equation.DSMT4">
                  <p:embed/>
                </p:oleObj>
              </mc:Choice>
              <mc:Fallback>
                <p:oleObj name="Equation" r:id="rId8" imgW="1854000" imgH="1015920" progId="Equation.DSMT4">
                  <p:embed/>
                  <p:pic>
                    <p:nvPicPr>
                      <p:cNvPr id="0" name="Picture 6"/>
                      <p:cNvPicPr>
                        <a:picLocks noChangeAspect="1" noChangeArrowheads="1"/>
                      </p:cNvPicPr>
                      <p:nvPr/>
                    </p:nvPicPr>
                    <p:blipFill>
                      <a:blip r:embed="rId9"/>
                      <a:srcRect/>
                      <a:stretch>
                        <a:fillRect/>
                      </a:stretch>
                    </p:blipFill>
                    <p:spPr bwMode="auto">
                      <a:xfrm>
                        <a:off x="3395663" y="4079875"/>
                        <a:ext cx="1854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5" name="Object 7"/>
          <p:cNvGraphicFramePr>
            <a:graphicFrameLocks noChangeAspect="1"/>
          </p:cNvGraphicFramePr>
          <p:nvPr>
            <p:extLst>
              <p:ext uri="{D42A27DB-BD31-4B8C-83A1-F6EECF244321}">
                <p14:modId xmlns:p14="http://schemas.microsoft.com/office/powerpoint/2010/main" val="3841872045"/>
              </p:ext>
            </p:extLst>
          </p:nvPr>
        </p:nvGraphicFramePr>
        <p:xfrm>
          <a:off x="5253038" y="4141788"/>
          <a:ext cx="1028700" cy="838200"/>
        </p:xfrm>
        <a:graphic>
          <a:graphicData uri="http://schemas.openxmlformats.org/presentationml/2006/ole">
            <mc:AlternateContent xmlns:mc="http://schemas.openxmlformats.org/markup-compatibility/2006">
              <mc:Choice xmlns:v="urn:schemas-microsoft-com:vml" Requires="v">
                <p:oleObj name="Equation" r:id="rId10" imgW="1028520" imgH="838080" progId="Equation.DSMT4">
                  <p:embed/>
                </p:oleObj>
              </mc:Choice>
              <mc:Fallback>
                <p:oleObj name="Equation" r:id="rId10" imgW="1028520" imgH="838080" progId="Equation.DSMT4">
                  <p:embed/>
                  <p:pic>
                    <p:nvPicPr>
                      <p:cNvPr id="0" name="Picture 7"/>
                      <p:cNvPicPr>
                        <a:picLocks noChangeAspect="1" noChangeArrowheads="1"/>
                      </p:cNvPicPr>
                      <p:nvPr/>
                    </p:nvPicPr>
                    <p:blipFill>
                      <a:blip r:embed="rId11"/>
                      <a:srcRect/>
                      <a:stretch>
                        <a:fillRect/>
                      </a:stretch>
                    </p:blipFill>
                    <p:spPr bwMode="auto">
                      <a:xfrm>
                        <a:off x="5253038" y="4141788"/>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8296" name="Object 8"/>
          <p:cNvGraphicFramePr>
            <a:graphicFrameLocks noChangeAspect="1"/>
          </p:cNvGraphicFramePr>
          <p:nvPr>
            <p:extLst>
              <p:ext uri="{D42A27DB-BD31-4B8C-83A1-F6EECF244321}">
                <p14:modId xmlns:p14="http://schemas.microsoft.com/office/powerpoint/2010/main" val="102600896"/>
              </p:ext>
            </p:extLst>
          </p:nvPr>
        </p:nvGraphicFramePr>
        <p:xfrm>
          <a:off x="6299200" y="5408613"/>
          <a:ext cx="1333500" cy="469900"/>
        </p:xfrm>
        <a:graphic>
          <a:graphicData uri="http://schemas.openxmlformats.org/presentationml/2006/ole">
            <mc:AlternateContent xmlns:mc="http://schemas.openxmlformats.org/markup-compatibility/2006">
              <mc:Choice xmlns:v="urn:schemas-microsoft-com:vml" Requires="v">
                <p:oleObj name="Equation" r:id="rId12" imgW="1333440" imgH="469800" progId="Equation.DSMT4">
                  <p:embed/>
                </p:oleObj>
              </mc:Choice>
              <mc:Fallback>
                <p:oleObj name="Equation" r:id="rId12" imgW="1333440" imgH="469800" progId="Equation.DSMT4">
                  <p:embed/>
                  <p:pic>
                    <p:nvPicPr>
                      <p:cNvPr id="0" name="Picture 8"/>
                      <p:cNvPicPr>
                        <a:picLocks noChangeAspect="1" noChangeArrowheads="1"/>
                      </p:cNvPicPr>
                      <p:nvPr/>
                    </p:nvPicPr>
                    <p:blipFill>
                      <a:blip r:embed="rId13"/>
                      <a:srcRect/>
                      <a:stretch>
                        <a:fillRect/>
                      </a:stretch>
                    </p:blipFill>
                    <p:spPr bwMode="auto">
                      <a:xfrm>
                        <a:off x="6299200" y="5408613"/>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8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8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8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lstStyle/>
          <a:p>
            <a:r>
              <a:rPr lang="en-US" dirty="0"/>
              <a:t>Find the volume of a pyramid of height </a:t>
            </a:r>
            <a:r>
              <a:rPr lang="en-US" i="1" dirty="0"/>
              <a:t>h </a:t>
            </a:r>
            <a:r>
              <a:rPr lang="en-US" dirty="0"/>
              <a:t>whose base is a square of side length </a:t>
            </a:r>
            <a:r>
              <a:rPr lang="en-US" i="1" dirty="0"/>
              <a:t>s</a:t>
            </a:r>
            <a:r>
              <a:rPr lang="en-US" dirty="0"/>
              <a:t>. </a:t>
            </a:r>
          </a:p>
          <a:p>
            <a:r>
              <a:rPr lang="en-US" b="1" dirty="0"/>
              <a:t>Solution </a:t>
            </a:r>
          </a:p>
        </p:txBody>
      </p:sp>
      <p:sp>
        <p:nvSpPr>
          <p:cNvPr id="8" name="Rectangle 7"/>
          <p:cNvSpPr/>
          <p:nvPr/>
        </p:nvSpPr>
        <p:spPr>
          <a:xfrm>
            <a:off x="457200" y="2756118"/>
            <a:ext cx="4572000" cy="1815882"/>
          </a:xfrm>
          <a:prstGeom prst="rect">
            <a:avLst/>
          </a:prstGeom>
        </p:spPr>
        <p:txBody>
          <a:bodyPr>
            <a:spAutoFit/>
          </a:bodyPr>
          <a:lstStyle/>
          <a:p>
            <a:r>
              <a:rPr lang="en-US" sz="2800" dirty="0">
                <a:solidFill>
                  <a:srgbClr val="366092"/>
                </a:solidFill>
              </a:rPr>
              <a:t>If we slice the pyramid into cross‑sections parallel to the base, as shown in Figure 6, each cross‑section has area</a:t>
            </a:r>
          </a:p>
        </p:txBody>
      </p:sp>
      <p:sp>
        <p:nvSpPr>
          <p:cNvPr id="2" name="Title 1"/>
          <p:cNvSpPr>
            <a:spLocks noGrp="1"/>
          </p:cNvSpPr>
          <p:nvPr>
            <p:ph type="title"/>
          </p:nvPr>
        </p:nvSpPr>
        <p:spPr/>
        <p:txBody>
          <a:bodyPr/>
          <a:lstStyle/>
          <a:p>
            <a:r>
              <a:rPr lang="en-US" dirty="0"/>
              <a:t>Example 2: Using Integration to Derive the</a:t>
            </a:r>
            <a:br>
              <a:rPr lang="en-US" dirty="0"/>
            </a:br>
            <a:r>
              <a:rPr lang="en-US" dirty="0"/>
              <a:t>Formula for Volume of a Pyramid </a:t>
            </a:r>
          </a:p>
        </p:txBody>
      </p:sp>
      <p:graphicFrame>
        <p:nvGraphicFramePr>
          <p:cNvPr id="269314" name="Object 2"/>
          <p:cNvGraphicFramePr>
            <a:graphicFrameLocks noChangeAspect="1"/>
          </p:cNvGraphicFramePr>
          <p:nvPr/>
        </p:nvGraphicFramePr>
        <p:xfrm>
          <a:off x="548640" y="4495800"/>
          <a:ext cx="2171700" cy="558800"/>
        </p:xfrm>
        <a:graphic>
          <a:graphicData uri="http://schemas.openxmlformats.org/presentationml/2006/ole">
            <mc:AlternateContent xmlns:mc="http://schemas.openxmlformats.org/markup-compatibility/2006">
              <mc:Choice xmlns:v="urn:schemas-microsoft-com:vml" Requires="v">
                <p:oleObj name="Equation" r:id="rId2" imgW="2171520" imgH="558720" progId="Equation.DSMT4">
                  <p:embed/>
                </p:oleObj>
              </mc:Choice>
              <mc:Fallback>
                <p:oleObj name="Equation" r:id="rId2" imgW="217152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495800"/>
                        <a:ext cx="2171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4" cstate="print">
            <a:clrChange>
              <a:clrFrom>
                <a:srgbClr val="FFFFFF"/>
              </a:clrFrom>
              <a:clrTo>
                <a:srgbClr val="FFFFFF">
                  <a:alpha val="0"/>
                </a:srgbClr>
              </a:clrTo>
            </a:clrChange>
          </a:blip>
          <a:srcRect l="1789" b="11667"/>
          <a:stretch>
            <a:fillRect/>
          </a:stretch>
        </p:blipFill>
        <p:spPr bwMode="auto">
          <a:xfrm>
            <a:off x="5181602" y="2286000"/>
            <a:ext cx="3314814" cy="3200400"/>
          </a:xfrm>
          <a:prstGeom prst="rect">
            <a:avLst/>
          </a:prstGeom>
          <a:noFill/>
          <a:ln w="9525">
            <a:noFill/>
            <a:miter lim="800000"/>
            <a:headEnd/>
            <a:tailEnd/>
          </a:ln>
        </p:spPr>
      </p:pic>
      <p:sp>
        <p:nvSpPr>
          <p:cNvPr id="7" name="Rectangle 6"/>
          <p:cNvSpPr/>
          <p:nvPr/>
        </p:nvSpPr>
        <p:spPr>
          <a:xfrm>
            <a:off x="6113105" y="5496580"/>
            <a:ext cx="1451808" cy="523220"/>
          </a:xfrm>
          <a:prstGeom prst="rect">
            <a:avLst/>
          </a:prstGeom>
        </p:spPr>
        <p:txBody>
          <a:bodyPr wrap="none">
            <a:spAutoFit/>
          </a:bodyPr>
          <a:lstStyle/>
          <a:p>
            <a:pPr algn="ctr"/>
            <a:r>
              <a:rPr lang="en-US" sz="2800" b="1" dirty="0"/>
              <a:t>Figure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a:t>
            </a:r>
          </a:p>
        </p:txBody>
      </p:sp>
      <p:sp>
        <p:nvSpPr>
          <p:cNvPr id="3" name="Content Placeholder 2"/>
          <p:cNvSpPr>
            <a:spLocks noGrp="1"/>
          </p:cNvSpPr>
          <p:nvPr>
            <p:ph idx="1"/>
          </p:nvPr>
        </p:nvSpPr>
        <p:spPr/>
        <p:txBody>
          <a:bodyPr/>
          <a:lstStyle/>
          <a:p>
            <a:pPr>
              <a:spcBef>
                <a:spcPts val="3600"/>
              </a:spcBef>
            </a:pPr>
            <a:r>
              <a:rPr lang="en-US" dirty="0"/>
              <a:t>Our philosophy of integration can be put to good use immediately. Recall that the most general statement regarding area and integration can be expressed as	      that is, the area of a region can be found by “integrating together” its area differentials. </a:t>
            </a:r>
          </a:p>
        </p:txBody>
      </p:sp>
      <p:graphicFrame>
        <p:nvGraphicFramePr>
          <p:cNvPr id="317442" name="Object 2"/>
          <p:cNvGraphicFramePr>
            <a:graphicFrameLocks noChangeAspect="1"/>
          </p:cNvGraphicFramePr>
          <p:nvPr>
            <p:extLst>
              <p:ext uri="{D42A27DB-BD31-4B8C-83A1-F6EECF244321}">
                <p14:modId xmlns:p14="http://schemas.microsoft.com/office/powerpoint/2010/main" val="3032561808"/>
              </p:ext>
            </p:extLst>
          </p:nvPr>
        </p:nvGraphicFramePr>
        <p:xfrm>
          <a:off x="584200" y="2545230"/>
          <a:ext cx="1244600" cy="596900"/>
        </p:xfrm>
        <a:graphic>
          <a:graphicData uri="http://schemas.openxmlformats.org/presentationml/2006/ole">
            <mc:AlternateContent xmlns:mc="http://schemas.openxmlformats.org/markup-compatibility/2006">
              <mc:Choice xmlns:v="urn:schemas-microsoft-com:vml" Requires="v">
                <p:oleObj name="Equation" r:id="rId2" imgW="1244520" imgH="596880" progId="Equation.DSMT4">
                  <p:embed/>
                </p:oleObj>
              </mc:Choice>
              <mc:Fallback>
                <p:oleObj name="Equation" r:id="rId2" imgW="124452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545230"/>
                        <a:ext cx="1244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lstStyle/>
          <a:p>
            <a:r>
              <a:rPr lang="en-US" dirty="0"/>
              <a:t>The easiest way to see this is to use similar triangles (see Figure 7) to express </a:t>
            </a:r>
            <a:r>
              <a:rPr lang="en-US" i="1" dirty="0"/>
              <a:t>x</a:t>
            </a:r>
            <a:r>
              <a:rPr lang="en-US" dirty="0"/>
              <a:t> in terms of </a:t>
            </a:r>
            <a:r>
              <a:rPr lang="en-US" i="1" dirty="0"/>
              <a:t>y</a:t>
            </a:r>
            <a:r>
              <a:rPr lang="en-US" dirty="0"/>
              <a:t>. </a:t>
            </a:r>
          </a:p>
        </p:txBody>
      </p:sp>
      <p:graphicFrame>
        <p:nvGraphicFramePr>
          <p:cNvPr id="269315" name="Object 3"/>
          <p:cNvGraphicFramePr>
            <a:graphicFrameLocks noChangeAspect="1"/>
          </p:cNvGraphicFramePr>
          <p:nvPr/>
        </p:nvGraphicFramePr>
        <p:xfrm>
          <a:off x="1371600" y="2590800"/>
          <a:ext cx="2654300" cy="838200"/>
        </p:xfrm>
        <a:graphic>
          <a:graphicData uri="http://schemas.openxmlformats.org/presentationml/2006/ole">
            <mc:AlternateContent xmlns:mc="http://schemas.openxmlformats.org/markup-compatibility/2006">
              <mc:Choice xmlns:v="urn:schemas-microsoft-com:vml" Requires="v">
                <p:oleObj name="Equation" r:id="rId2" imgW="2654280" imgH="838080" progId="Equation.DSMT4">
                  <p:embed/>
                </p:oleObj>
              </mc:Choice>
              <mc:Fallback>
                <p:oleObj name="Equation" r:id="rId2" imgW="2654280" imgH="83808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265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l="4157" b="11101"/>
          <a:stretch>
            <a:fillRect/>
          </a:stretch>
        </p:blipFill>
        <p:spPr bwMode="auto">
          <a:xfrm>
            <a:off x="5791200" y="2103120"/>
            <a:ext cx="2854306" cy="3383280"/>
          </a:xfrm>
          <a:prstGeom prst="rect">
            <a:avLst/>
          </a:prstGeom>
          <a:noFill/>
          <a:ln w="9525">
            <a:noFill/>
            <a:miter lim="800000"/>
            <a:headEnd/>
            <a:tailEnd/>
          </a:ln>
        </p:spPr>
      </p:pic>
      <p:sp>
        <p:nvSpPr>
          <p:cNvPr id="7" name="Rectangle 6"/>
          <p:cNvSpPr/>
          <p:nvPr/>
        </p:nvSpPr>
        <p:spPr>
          <a:xfrm>
            <a:off x="6492449" y="5496580"/>
            <a:ext cx="1451808" cy="523220"/>
          </a:xfrm>
          <a:prstGeom prst="rect">
            <a:avLst/>
          </a:prstGeom>
        </p:spPr>
        <p:txBody>
          <a:bodyPr wrap="none">
            <a:spAutoFit/>
          </a:bodyPr>
          <a:lstStyle/>
          <a:p>
            <a:pPr algn="ctr"/>
            <a:r>
              <a:rPr lang="en-US" sz="2800" b="1" dirty="0"/>
              <a:t>Figure 7 </a:t>
            </a:r>
          </a:p>
        </p:txBody>
      </p:sp>
      <p:sp>
        <p:nvSpPr>
          <p:cNvPr id="8" name="Rectangle 7"/>
          <p:cNvSpPr/>
          <p:nvPr/>
        </p:nvSpPr>
        <p:spPr>
          <a:xfrm>
            <a:off x="457199" y="3896380"/>
            <a:ext cx="5574668" cy="523220"/>
          </a:xfrm>
          <a:prstGeom prst="rect">
            <a:avLst/>
          </a:prstGeom>
        </p:spPr>
        <p:txBody>
          <a:bodyPr wrap="none">
            <a:spAutoFit/>
          </a:bodyPr>
          <a:lstStyle/>
          <a:p>
            <a:r>
              <a:rPr lang="en-US" sz="2800" dirty="0">
                <a:solidFill>
                  <a:srgbClr val="366092"/>
                </a:solidFill>
              </a:rPr>
              <a:t>Thus the area of the cross-section is </a:t>
            </a:r>
          </a:p>
        </p:txBody>
      </p:sp>
      <p:graphicFrame>
        <p:nvGraphicFramePr>
          <p:cNvPr id="329732" name="Object 4"/>
          <p:cNvGraphicFramePr>
            <a:graphicFrameLocks noChangeAspect="1"/>
          </p:cNvGraphicFramePr>
          <p:nvPr/>
        </p:nvGraphicFramePr>
        <p:xfrm>
          <a:off x="568325" y="4379210"/>
          <a:ext cx="2781300" cy="558800"/>
        </p:xfrm>
        <a:graphic>
          <a:graphicData uri="http://schemas.openxmlformats.org/presentationml/2006/ole">
            <mc:AlternateContent xmlns:mc="http://schemas.openxmlformats.org/markup-compatibility/2006">
              <mc:Choice xmlns:v="urn:schemas-microsoft-com:vml" Requires="v">
                <p:oleObj name="Equation" r:id="rId5" imgW="2781000" imgH="558720" progId="Equation.DSMT4">
                  <p:embed/>
                </p:oleObj>
              </mc:Choice>
              <mc:Fallback>
                <p:oleObj name="Equation" r:id="rId5" imgW="2781000" imgH="5587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5" y="4379210"/>
                        <a:ext cx="2781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itle 1">
            <a:extLst>
              <a:ext uri="{FF2B5EF4-FFF2-40B4-BE49-F238E27FC236}">
                <a16:creationId xmlns:a16="http://schemas.microsoft.com/office/drawing/2014/main" id="{A07776BB-E29E-70FE-C217-DBC9337DD1B6}"/>
              </a:ext>
            </a:extLst>
          </p:cNvPr>
          <p:cNvSpPr>
            <a:spLocks noGrp="1"/>
          </p:cNvSpPr>
          <p:nvPr>
            <p:ph type="title"/>
          </p:nvPr>
        </p:nvSpPr>
        <p:spPr>
          <a:xfrm>
            <a:off x="457200" y="182880"/>
            <a:ext cx="8229600" cy="914400"/>
          </a:xfrm>
        </p:spPr>
        <p:txBody>
          <a:bodyPr/>
          <a:lstStyle/>
          <a:p>
            <a:r>
              <a:rPr lang="en-US" dirty="0"/>
              <a:t>Example 2: Using Integration to Derive the</a:t>
            </a:r>
            <a:br>
              <a:rPr lang="en-US" dirty="0"/>
            </a:br>
            <a:r>
              <a:rPr lang="en-US" dirty="0"/>
              <a:t>Formula for Volume of a Pyramid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to Derive the</a:t>
            </a:r>
            <a:br>
              <a:rPr lang="en-US" dirty="0"/>
            </a:br>
            <a:r>
              <a:rPr lang="en-US" dirty="0"/>
              <a:t>Formula for Volume of a Pyramid (cont.)</a:t>
            </a:r>
          </a:p>
        </p:txBody>
      </p:sp>
      <p:sp>
        <p:nvSpPr>
          <p:cNvPr id="3" name="Content Placeholder 2"/>
          <p:cNvSpPr>
            <a:spLocks noGrp="1"/>
          </p:cNvSpPr>
          <p:nvPr>
            <p:ph idx="1"/>
          </p:nvPr>
        </p:nvSpPr>
        <p:spPr/>
        <p:txBody>
          <a:bodyPr/>
          <a:lstStyle/>
          <a:p>
            <a:r>
              <a:rPr lang="en-US" dirty="0"/>
              <a:t>We can now integrate the area differentials </a:t>
            </a:r>
            <a:r>
              <a:rPr lang="en-US" i="1" dirty="0"/>
              <a:t>A</a:t>
            </a:r>
            <a:r>
              <a:rPr lang="en-US" dirty="0"/>
              <a:t>(</a:t>
            </a:r>
            <a:r>
              <a:rPr lang="en-US" i="1" dirty="0"/>
              <a:t>y</a:t>
            </a:r>
            <a:r>
              <a:rPr lang="en-US" dirty="0"/>
              <a:t>)</a:t>
            </a:r>
            <a:r>
              <a:rPr lang="en-US" i="1" dirty="0"/>
              <a:t>dy </a:t>
            </a:r>
            <a:r>
              <a:rPr lang="en-US" dirty="0"/>
              <a:t>from </a:t>
            </a:r>
            <a:r>
              <a:rPr lang="en-US" i="1" dirty="0"/>
              <a:t>y</a:t>
            </a:r>
            <a:r>
              <a:rPr lang="en-US" dirty="0"/>
              <a:t> </a:t>
            </a:r>
            <a:r>
              <a:rPr lang="en-US" dirty="0">
                <a:latin typeface="Symbol" pitchFamily="18" charset="2"/>
              </a:rPr>
              <a:t>=</a:t>
            </a:r>
            <a:r>
              <a:rPr lang="en-US" dirty="0"/>
              <a:t> 0 to </a:t>
            </a:r>
            <a:r>
              <a:rPr lang="en-US" i="1" dirty="0"/>
              <a:t>y</a:t>
            </a:r>
            <a:r>
              <a:rPr lang="en-US" dirty="0"/>
              <a:t> </a:t>
            </a:r>
            <a:r>
              <a:rPr lang="en-US" dirty="0">
                <a:latin typeface="Symbol" pitchFamily="18" charset="2"/>
              </a:rPr>
              <a:t>=</a:t>
            </a:r>
            <a:r>
              <a:rPr lang="en-US" dirty="0"/>
              <a:t> </a:t>
            </a:r>
            <a:r>
              <a:rPr lang="en-US" i="1" dirty="0"/>
              <a:t>h</a:t>
            </a:r>
            <a:r>
              <a:rPr lang="en-US" dirty="0"/>
              <a:t> to obtain the volume.</a:t>
            </a:r>
            <a:r>
              <a:rPr lang="en-US" i="1" dirty="0"/>
              <a:t> </a:t>
            </a:r>
            <a:endParaRPr lang="en-US" dirty="0"/>
          </a:p>
        </p:txBody>
      </p:sp>
      <p:graphicFrame>
        <p:nvGraphicFramePr>
          <p:cNvPr id="270341" name="Object 5"/>
          <p:cNvGraphicFramePr>
            <a:graphicFrameLocks noChangeAspect="1"/>
          </p:cNvGraphicFramePr>
          <p:nvPr/>
        </p:nvGraphicFramePr>
        <p:xfrm>
          <a:off x="2411104" y="2362200"/>
          <a:ext cx="2159000" cy="1003300"/>
        </p:xfrm>
        <a:graphic>
          <a:graphicData uri="http://schemas.openxmlformats.org/presentationml/2006/ole">
            <mc:AlternateContent xmlns:mc="http://schemas.openxmlformats.org/markup-compatibility/2006">
              <mc:Choice xmlns:v="urn:schemas-microsoft-com:vml" Requires="v">
                <p:oleObj name="Equation" r:id="rId2" imgW="2158920" imgH="1002960" progId="Equation.DSMT4">
                  <p:embed/>
                </p:oleObj>
              </mc:Choice>
              <mc:Fallback>
                <p:oleObj name="Equation" r:id="rId2" imgW="2158920" imgH="10029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04" y="2362200"/>
                        <a:ext cx="2159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2" name="Object 6"/>
          <p:cNvGraphicFramePr>
            <a:graphicFrameLocks noChangeAspect="1"/>
          </p:cNvGraphicFramePr>
          <p:nvPr/>
        </p:nvGraphicFramePr>
        <p:xfrm>
          <a:off x="4592660" y="2430440"/>
          <a:ext cx="1739900" cy="876300"/>
        </p:xfrm>
        <a:graphic>
          <a:graphicData uri="http://schemas.openxmlformats.org/presentationml/2006/ole">
            <mc:AlternateContent xmlns:mc="http://schemas.openxmlformats.org/markup-compatibility/2006">
              <mc:Choice xmlns:v="urn:schemas-microsoft-com:vml" Requires="v">
                <p:oleObj name="Equation" r:id="rId4" imgW="1739880" imgH="876240" progId="Equation.DSMT4">
                  <p:embed/>
                </p:oleObj>
              </mc:Choice>
              <mc:Fallback>
                <p:oleObj name="Equation" r:id="rId4" imgW="1739880" imgH="8762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60" y="2430440"/>
                        <a:ext cx="173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3" name="Object 7"/>
          <p:cNvGraphicFramePr>
            <a:graphicFrameLocks noChangeAspect="1"/>
          </p:cNvGraphicFramePr>
          <p:nvPr/>
        </p:nvGraphicFramePr>
        <p:xfrm>
          <a:off x="4626592" y="3469944"/>
          <a:ext cx="2095500" cy="1155700"/>
        </p:xfrm>
        <a:graphic>
          <a:graphicData uri="http://schemas.openxmlformats.org/presentationml/2006/ole">
            <mc:AlternateContent xmlns:mc="http://schemas.openxmlformats.org/markup-compatibility/2006">
              <mc:Choice xmlns:v="urn:schemas-microsoft-com:vml" Requires="v">
                <p:oleObj name="Equation" r:id="rId6" imgW="2095200" imgH="1155600" progId="Equation.DSMT4">
                  <p:embed/>
                </p:oleObj>
              </mc:Choice>
              <mc:Fallback>
                <p:oleObj name="Equation" r:id="rId6" imgW="2095200" imgH="11556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6592" y="3469944"/>
                        <a:ext cx="20955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4" name="Object 8"/>
          <p:cNvGraphicFramePr>
            <a:graphicFrameLocks noChangeAspect="1"/>
          </p:cNvGraphicFramePr>
          <p:nvPr/>
        </p:nvGraphicFramePr>
        <p:xfrm>
          <a:off x="4648200" y="4724400"/>
          <a:ext cx="939800" cy="889000"/>
        </p:xfrm>
        <a:graphic>
          <a:graphicData uri="http://schemas.openxmlformats.org/presentationml/2006/ole">
            <mc:AlternateContent xmlns:mc="http://schemas.openxmlformats.org/markup-compatibility/2006">
              <mc:Choice xmlns:v="urn:schemas-microsoft-com:vml" Requires="v">
                <p:oleObj name="Equation" r:id="rId8" imgW="939600" imgH="888840" progId="Equation.DSMT4">
                  <p:embed/>
                </p:oleObj>
              </mc:Choice>
              <mc:Fallback>
                <p:oleObj name="Equation" r:id="rId8" imgW="939600" imgH="88884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724400"/>
                        <a:ext cx="939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45" name="Object 9"/>
          <p:cNvGraphicFramePr>
            <a:graphicFrameLocks noChangeAspect="1"/>
          </p:cNvGraphicFramePr>
          <p:nvPr/>
        </p:nvGraphicFramePr>
        <p:xfrm>
          <a:off x="5584208" y="4765344"/>
          <a:ext cx="990600" cy="838200"/>
        </p:xfrm>
        <a:graphic>
          <a:graphicData uri="http://schemas.openxmlformats.org/presentationml/2006/ole">
            <mc:AlternateContent xmlns:mc="http://schemas.openxmlformats.org/markup-compatibility/2006">
              <mc:Choice xmlns:v="urn:schemas-microsoft-com:vml" Requires="v">
                <p:oleObj name="Equation" r:id="rId10" imgW="990360" imgH="838080" progId="Equation.DSMT4">
                  <p:embed/>
                </p:oleObj>
              </mc:Choice>
              <mc:Fallback>
                <p:oleObj name="Equation" r:id="rId10" imgW="99036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4208" y="4765344"/>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Integration to Find the</a:t>
            </a:r>
            <a:br>
              <a:rPr lang="en-US" dirty="0"/>
            </a:br>
            <a:r>
              <a:rPr lang="en-US" dirty="0"/>
              <a:t>Volume of a Curved Wedge </a:t>
            </a:r>
          </a:p>
        </p:txBody>
      </p:sp>
      <p:sp>
        <p:nvSpPr>
          <p:cNvPr id="3" name="Content Placeholder 2"/>
          <p:cNvSpPr>
            <a:spLocks noGrp="1"/>
          </p:cNvSpPr>
          <p:nvPr>
            <p:ph idx="1"/>
          </p:nvPr>
        </p:nvSpPr>
        <p:spPr>
          <a:xfrm>
            <a:off x="457200" y="1280159"/>
            <a:ext cx="4480560" cy="4401205"/>
          </a:xfrm>
        </p:spPr>
        <p:txBody>
          <a:bodyPr>
            <a:spAutoFit/>
          </a:bodyPr>
          <a:lstStyle/>
          <a:p>
            <a:r>
              <a:rPr lang="en-US" dirty="0"/>
              <a:t>The curved wedge in Figure 8 is bounded by a right circular cylinder, the </a:t>
            </a:r>
            <a:r>
              <a:rPr lang="en-US" i="1" dirty="0"/>
              <a:t>xy</a:t>
            </a:r>
            <a:r>
              <a:rPr lang="en-US" dirty="0"/>
              <a:t>‑plane, and a second plane passing through the </a:t>
            </a:r>
            <a:r>
              <a:rPr lang="en-US" i="1" dirty="0"/>
              <a:t>y</a:t>
            </a:r>
            <a:r>
              <a:rPr lang="en-US" dirty="0"/>
              <a:t>‑axis at an angle of 45</a:t>
            </a:r>
            <a:r>
              <a:rPr lang="en-US" dirty="0">
                <a:sym typeface="Symbol"/>
              </a:rPr>
              <a:t></a:t>
            </a:r>
            <a:r>
              <a:rPr lang="en-US" dirty="0"/>
              <a:t>      to the </a:t>
            </a:r>
            <a:r>
              <a:rPr lang="en-US" i="1" dirty="0"/>
              <a:t>xy</a:t>
            </a:r>
            <a:r>
              <a:rPr lang="en-US" dirty="0"/>
              <a:t>-plane, as shown. The cylinder’s axis is the </a:t>
            </a:r>
            <a:r>
              <a:rPr lang="en-US" i="1" dirty="0"/>
              <a:t>z</a:t>
            </a:r>
            <a:r>
              <a:rPr lang="en-US" dirty="0"/>
              <a:t>‑axis and it has a radius of 2. What is the volume of the wedge?</a:t>
            </a:r>
          </a:p>
        </p:txBody>
      </p:sp>
      <p:pic>
        <p:nvPicPr>
          <p:cNvPr id="272386" name="Picture 2"/>
          <p:cNvPicPr>
            <a:picLocks noChangeAspect="1" noChangeArrowheads="1"/>
          </p:cNvPicPr>
          <p:nvPr/>
        </p:nvPicPr>
        <p:blipFill>
          <a:blip r:embed="rId2" cstate="print">
            <a:clrChange>
              <a:clrFrom>
                <a:srgbClr val="FFFFFF"/>
              </a:clrFrom>
              <a:clrTo>
                <a:srgbClr val="FFFFFF">
                  <a:alpha val="0"/>
                </a:srgbClr>
              </a:clrTo>
            </a:clrChange>
          </a:blip>
          <a:srcRect b="9779"/>
          <a:stretch>
            <a:fillRect/>
          </a:stretch>
        </p:blipFill>
        <p:spPr bwMode="auto">
          <a:xfrm>
            <a:off x="5195140" y="1447800"/>
            <a:ext cx="3567860" cy="3657600"/>
          </a:xfrm>
          <a:prstGeom prst="rect">
            <a:avLst/>
          </a:prstGeom>
          <a:noFill/>
          <a:ln w="9525">
            <a:noFill/>
            <a:miter lim="800000"/>
            <a:headEnd/>
            <a:tailEnd/>
          </a:ln>
        </p:spPr>
      </p:pic>
      <p:sp>
        <p:nvSpPr>
          <p:cNvPr id="6" name="Rectangle 5"/>
          <p:cNvSpPr/>
          <p:nvPr/>
        </p:nvSpPr>
        <p:spPr>
          <a:xfrm>
            <a:off x="6294043" y="51816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Integration to Find the</a:t>
            </a:r>
            <a:br>
              <a:rPr lang="en-US" dirty="0"/>
            </a:br>
            <a:r>
              <a:rPr lang="en-US" dirty="0"/>
              <a:t>Volume of a Curved Wedge (cont.)</a:t>
            </a:r>
          </a:p>
        </p:txBody>
      </p:sp>
      <p:sp>
        <p:nvSpPr>
          <p:cNvPr id="3" name="Content Placeholder 2"/>
          <p:cNvSpPr>
            <a:spLocks noGrp="1"/>
          </p:cNvSpPr>
          <p:nvPr>
            <p:ph idx="1"/>
          </p:nvPr>
        </p:nvSpPr>
        <p:spPr>
          <a:xfrm>
            <a:off x="457200" y="1280160"/>
            <a:ext cx="8229600" cy="3711785"/>
          </a:xfrm>
        </p:spPr>
        <p:txBody>
          <a:bodyPr>
            <a:spAutoFit/>
          </a:bodyPr>
          <a:lstStyle/>
          <a:p>
            <a:r>
              <a:rPr lang="en-US" b="1" dirty="0"/>
              <a:t>Solution</a:t>
            </a:r>
          </a:p>
          <a:p>
            <a:r>
              <a:rPr lang="en-US" dirty="0"/>
              <a:t>If we decompose the wedge into slices perpendicular to the </a:t>
            </a:r>
            <a:r>
              <a:rPr lang="en-US" i="1" dirty="0"/>
              <a:t>x</a:t>
            </a:r>
            <a:r>
              <a:rPr lang="en-US" dirty="0"/>
              <a:t>‑axis, each cross‑section is a rectangle; since the areas of rectangles are especially easy to calculate, this seems like a promising way to slice up the solid. The area of each rectangle, </a:t>
            </a:r>
            <a:r>
              <a:rPr lang="en-US" i="1" dirty="0"/>
              <a:t>A</a:t>
            </a:r>
            <a:r>
              <a:rPr lang="en-US" dirty="0"/>
              <a:t>(</a:t>
            </a:r>
            <a:r>
              <a:rPr lang="en-US" i="1" dirty="0"/>
              <a:t>x</a:t>
            </a:r>
            <a:r>
              <a:rPr lang="en-US" dirty="0"/>
              <a:t>), will depend on the point where it crosses the </a:t>
            </a:r>
            <a:r>
              <a:rPr lang="en-US" i="1" dirty="0"/>
              <a:t>x</a:t>
            </a:r>
            <a:r>
              <a:rPr lang="en-US" dirty="0"/>
              <a:t>‑axis—we need to find a formula for </a:t>
            </a:r>
            <a:r>
              <a:rPr lang="en-US" i="1" dirty="0"/>
              <a:t>A</a:t>
            </a:r>
            <a:r>
              <a:rPr lang="en-US" dirty="0"/>
              <a:t>(</a:t>
            </a:r>
            <a:r>
              <a:rPr lang="en-US" i="1" dirty="0"/>
              <a:t>x</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Integration to Find the</a:t>
            </a:r>
            <a:br>
              <a:rPr lang="en-US" dirty="0"/>
            </a:br>
            <a:r>
              <a:rPr lang="en-US" dirty="0"/>
              <a:t>Volume of a Curved Wedge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In the </a:t>
            </a:r>
            <a:r>
              <a:rPr lang="en-US" i="1" dirty="0"/>
              <a:t>xy</a:t>
            </a:r>
            <a:r>
              <a:rPr lang="en-US" dirty="0"/>
              <a:t>‑plane, the curves                      and</a:t>
            </a:r>
          </a:p>
          <a:p>
            <a:r>
              <a:rPr lang="en-US" dirty="0"/>
              <a:t>define the base of the wedge, so the width of each</a:t>
            </a:r>
          </a:p>
          <a:p>
            <a:r>
              <a:rPr lang="en-US" dirty="0"/>
              <a:t>cross-sectional rectangle is</a:t>
            </a:r>
          </a:p>
          <a:p>
            <a:endParaRPr lang="en-US" dirty="0"/>
          </a:p>
          <a:p>
            <a:endParaRPr lang="en-US" dirty="0"/>
          </a:p>
          <a:p>
            <a:r>
              <a:rPr lang="en-US" dirty="0"/>
              <a:t>As a check of our work, note that                               as we would expect, since the cross‑sectional rectangles at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2 are actually just line segments.</a:t>
            </a:r>
            <a:r>
              <a:rPr lang="en-US" i="1" dirty="0"/>
              <a:t> </a:t>
            </a:r>
            <a:endParaRPr lang="en-US" dirty="0"/>
          </a:p>
        </p:txBody>
      </p:sp>
      <p:graphicFrame>
        <p:nvGraphicFramePr>
          <p:cNvPr id="273410" name="Object 2"/>
          <p:cNvGraphicFramePr>
            <a:graphicFrameLocks noChangeAspect="1"/>
          </p:cNvGraphicFramePr>
          <p:nvPr/>
        </p:nvGraphicFramePr>
        <p:xfrm>
          <a:off x="4433248" y="1219200"/>
          <a:ext cx="1625600" cy="533400"/>
        </p:xfrm>
        <a:graphic>
          <a:graphicData uri="http://schemas.openxmlformats.org/presentationml/2006/ole">
            <mc:AlternateContent xmlns:mc="http://schemas.openxmlformats.org/markup-compatibility/2006">
              <mc:Choice xmlns:v="urn:schemas-microsoft-com:vml" Requires="v">
                <p:oleObj name="Equation" r:id="rId2" imgW="1625400" imgH="533160" progId="Equation.DSMT4">
                  <p:embed/>
                </p:oleObj>
              </mc:Choice>
              <mc:Fallback>
                <p:oleObj name="Equation" r:id="rId2" imgW="16254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48" y="1219200"/>
                        <a:ext cx="162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1" name="Object 3"/>
          <p:cNvGraphicFramePr>
            <a:graphicFrameLocks noChangeAspect="1"/>
          </p:cNvGraphicFramePr>
          <p:nvPr/>
        </p:nvGraphicFramePr>
        <p:xfrm>
          <a:off x="6781800" y="1219200"/>
          <a:ext cx="1828800" cy="533400"/>
        </p:xfrm>
        <a:graphic>
          <a:graphicData uri="http://schemas.openxmlformats.org/presentationml/2006/ole">
            <mc:AlternateContent xmlns:mc="http://schemas.openxmlformats.org/markup-compatibility/2006">
              <mc:Choice xmlns:v="urn:schemas-microsoft-com:vml" Requires="v">
                <p:oleObj name="Equation" r:id="rId4" imgW="1828800" imgH="533160" progId="Equation.DSMT4">
                  <p:embed/>
                </p:oleObj>
              </mc:Choice>
              <mc:Fallback>
                <p:oleObj name="Equation" r:id="rId4" imgW="182880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19200"/>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2" name="Object 4"/>
          <p:cNvGraphicFramePr>
            <a:graphicFrameLocks noChangeAspect="1"/>
          </p:cNvGraphicFramePr>
          <p:nvPr>
            <p:extLst>
              <p:ext uri="{D42A27DB-BD31-4B8C-83A1-F6EECF244321}">
                <p14:modId xmlns:p14="http://schemas.microsoft.com/office/powerpoint/2010/main" val="3965939861"/>
              </p:ext>
            </p:extLst>
          </p:nvPr>
        </p:nvGraphicFramePr>
        <p:xfrm>
          <a:off x="4521200" y="2247900"/>
          <a:ext cx="1346200" cy="495300"/>
        </p:xfrm>
        <a:graphic>
          <a:graphicData uri="http://schemas.openxmlformats.org/presentationml/2006/ole">
            <mc:AlternateContent xmlns:mc="http://schemas.openxmlformats.org/markup-compatibility/2006">
              <mc:Choice xmlns:v="urn:schemas-microsoft-com:vml" Requires="v">
                <p:oleObj name="Equation" r:id="rId6" imgW="1346040" imgH="495000" progId="Equation.DSMT4">
                  <p:embed/>
                </p:oleObj>
              </mc:Choice>
              <mc:Fallback>
                <p:oleObj name="Equation" r:id="rId6" imgW="134604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1200" y="2247900"/>
                        <a:ext cx="1346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3" name="Object 5"/>
          <p:cNvGraphicFramePr>
            <a:graphicFrameLocks noChangeAspect="1"/>
          </p:cNvGraphicFramePr>
          <p:nvPr>
            <p:extLst>
              <p:ext uri="{D42A27DB-BD31-4B8C-83A1-F6EECF244321}">
                <p14:modId xmlns:p14="http://schemas.microsoft.com/office/powerpoint/2010/main" val="2324438839"/>
              </p:ext>
            </p:extLst>
          </p:nvPr>
        </p:nvGraphicFramePr>
        <p:xfrm>
          <a:off x="971550" y="2921000"/>
          <a:ext cx="7200900" cy="736600"/>
        </p:xfrm>
        <a:graphic>
          <a:graphicData uri="http://schemas.openxmlformats.org/presentationml/2006/ole">
            <mc:AlternateContent xmlns:mc="http://schemas.openxmlformats.org/markup-compatibility/2006">
              <mc:Choice xmlns:v="urn:schemas-microsoft-com:vml" Requires="v">
                <p:oleObj name="Equation" r:id="rId8" imgW="7200720" imgH="736560" progId="Equation.DSMT4">
                  <p:embed/>
                </p:oleObj>
              </mc:Choice>
              <mc:Fallback>
                <p:oleObj name="Equation" r:id="rId8" imgW="7200720" imgH="7365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2921000"/>
                        <a:ext cx="7200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4" name="Object 6"/>
          <p:cNvGraphicFramePr>
            <a:graphicFrameLocks noChangeAspect="1"/>
          </p:cNvGraphicFramePr>
          <p:nvPr>
            <p:extLst>
              <p:ext uri="{D42A27DB-BD31-4B8C-83A1-F6EECF244321}">
                <p14:modId xmlns:p14="http://schemas.microsoft.com/office/powerpoint/2010/main" val="1587809639"/>
              </p:ext>
            </p:extLst>
          </p:nvPr>
        </p:nvGraphicFramePr>
        <p:xfrm>
          <a:off x="5410200" y="3887695"/>
          <a:ext cx="2336800" cy="482600"/>
        </p:xfrm>
        <a:graphic>
          <a:graphicData uri="http://schemas.openxmlformats.org/presentationml/2006/ole">
            <mc:AlternateContent xmlns:mc="http://schemas.openxmlformats.org/markup-compatibility/2006">
              <mc:Choice xmlns:v="urn:schemas-microsoft-com:vml" Requires="v">
                <p:oleObj name="Equation" r:id="rId10" imgW="2336760" imgH="482400" progId="Equation.DSMT4">
                  <p:embed/>
                </p:oleObj>
              </mc:Choice>
              <mc:Fallback>
                <p:oleObj name="Equation" r:id="rId10" imgW="233676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3887695"/>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Integration to Find the</a:t>
            </a:r>
            <a:br>
              <a:rPr lang="en-US" dirty="0"/>
            </a:br>
            <a:r>
              <a:rPr lang="en-US" dirty="0"/>
              <a:t>Volume of a Curved Wedge (cont.)</a:t>
            </a:r>
          </a:p>
        </p:txBody>
      </p:sp>
      <p:sp>
        <p:nvSpPr>
          <p:cNvPr id="3" name="Content Placeholder 2"/>
          <p:cNvSpPr>
            <a:spLocks noGrp="1"/>
          </p:cNvSpPr>
          <p:nvPr>
            <p:ph idx="1"/>
          </p:nvPr>
        </p:nvSpPr>
        <p:spPr/>
        <p:txBody>
          <a:bodyPr/>
          <a:lstStyle/>
          <a:p>
            <a:r>
              <a:rPr lang="en-US" dirty="0"/>
              <a:t>We are now ready to determine the volume.</a:t>
            </a:r>
          </a:p>
        </p:txBody>
      </p:sp>
      <p:graphicFrame>
        <p:nvGraphicFramePr>
          <p:cNvPr id="274435" name="Object 3"/>
          <p:cNvGraphicFramePr>
            <a:graphicFrameLocks noChangeAspect="1"/>
          </p:cNvGraphicFramePr>
          <p:nvPr/>
        </p:nvGraphicFramePr>
        <p:xfrm>
          <a:off x="1447800" y="1883392"/>
          <a:ext cx="1981200" cy="685800"/>
        </p:xfrm>
        <a:graphic>
          <a:graphicData uri="http://schemas.openxmlformats.org/presentationml/2006/ole">
            <mc:AlternateContent xmlns:mc="http://schemas.openxmlformats.org/markup-compatibility/2006">
              <mc:Choice xmlns:v="urn:schemas-microsoft-com:vml" Requires="v">
                <p:oleObj name="Equation" r:id="rId2" imgW="1981080" imgH="685800" progId="Equation.DSMT4">
                  <p:embed/>
                </p:oleObj>
              </mc:Choice>
              <mc:Fallback>
                <p:oleObj name="Equation" r:id="rId2" imgW="1981080" imgH="685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83392"/>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6" name="Object 4"/>
          <p:cNvGraphicFramePr>
            <a:graphicFrameLocks noChangeAspect="1"/>
          </p:cNvGraphicFramePr>
          <p:nvPr/>
        </p:nvGraphicFramePr>
        <p:xfrm>
          <a:off x="3450608" y="1877704"/>
          <a:ext cx="2438400" cy="685800"/>
        </p:xfrm>
        <a:graphic>
          <a:graphicData uri="http://schemas.openxmlformats.org/presentationml/2006/ole">
            <mc:AlternateContent xmlns:mc="http://schemas.openxmlformats.org/markup-compatibility/2006">
              <mc:Choice xmlns:v="urn:schemas-microsoft-com:vml" Requires="v">
                <p:oleObj name="Equation" r:id="rId4" imgW="2438280" imgH="685800" progId="Equation.DSMT4">
                  <p:embed/>
                </p:oleObj>
              </mc:Choice>
              <mc:Fallback>
                <p:oleObj name="Equation" r:id="rId4" imgW="2438280" imgH="685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608" y="1877704"/>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7" name="Object 5"/>
          <p:cNvGraphicFramePr>
            <a:graphicFrameLocks noChangeAspect="1"/>
          </p:cNvGraphicFramePr>
          <p:nvPr/>
        </p:nvGraphicFramePr>
        <p:xfrm>
          <a:off x="3483592" y="2778456"/>
          <a:ext cx="2832100" cy="685800"/>
        </p:xfrm>
        <a:graphic>
          <a:graphicData uri="http://schemas.openxmlformats.org/presentationml/2006/ole">
            <mc:AlternateContent xmlns:mc="http://schemas.openxmlformats.org/markup-compatibility/2006">
              <mc:Choice xmlns:v="urn:schemas-microsoft-com:vml" Requires="v">
                <p:oleObj name="Equation" r:id="rId6" imgW="2831760" imgH="685800" progId="Equation.DSMT4">
                  <p:embed/>
                </p:oleObj>
              </mc:Choice>
              <mc:Fallback>
                <p:oleObj name="Equation" r:id="rId6" imgW="2831760" imgH="685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592" y="2778456"/>
                        <a:ext cx="283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8" name="Object 6"/>
          <p:cNvGraphicFramePr>
            <a:graphicFrameLocks noChangeAspect="1"/>
          </p:cNvGraphicFramePr>
          <p:nvPr/>
        </p:nvGraphicFramePr>
        <p:xfrm>
          <a:off x="6449704" y="2667000"/>
          <a:ext cx="1257300" cy="990600"/>
        </p:xfrm>
        <a:graphic>
          <a:graphicData uri="http://schemas.openxmlformats.org/presentationml/2006/ole">
            <mc:AlternateContent xmlns:mc="http://schemas.openxmlformats.org/markup-compatibility/2006">
              <mc:Choice xmlns:v="urn:schemas-microsoft-com:vml" Requires="v">
                <p:oleObj name="Equation" r:id="rId8" imgW="1257120" imgH="990360" progId="Equation.DSMT4">
                  <p:embed/>
                </p:oleObj>
              </mc:Choice>
              <mc:Fallback>
                <p:oleObj name="Equation" r:id="rId8" imgW="1257120" imgH="990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9704" y="2667000"/>
                        <a:ext cx="1257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9" name="Object 7"/>
          <p:cNvGraphicFramePr>
            <a:graphicFrameLocks noChangeAspect="1"/>
          </p:cNvGraphicFramePr>
          <p:nvPr/>
        </p:nvGraphicFramePr>
        <p:xfrm>
          <a:off x="3464256" y="3761096"/>
          <a:ext cx="1943100" cy="1016000"/>
        </p:xfrm>
        <a:graphic>
          <a:graphicData uri="http://schemas.openxmlformats.org/presentationml/2006/ole">
            <mc:AlternateContent xmlns:mc="http://schemas.openxmlformats.org/markup-compatibility/2006">
              <mc:Choice xmlns:v="urn:schemas-microsoft-com:vml" Requires="v">
                <p:oleObj name="Equation" r:id="rId10" imgW="1942920" imgH="1015920" progId="Equation.DSMT4">
                  <p:embed/>
                </p:oleObj>
              </mc:Choice>
              <mc:Fallback>
                <p:oleObj name="Equation" r:id="rId10" imgW="1942920" imgH="10159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4256" y="3761096"/>
                        <a:ext cx="1943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0" name="Object 8"/>
          <p:cNvGraphicFramePr>
            <a:graphicFrameLocks noChangeAspect="1"/>
          </p:cNvGraphicFramePr>
          <p:nvPr/>
        </p:nvGraphicFramePr>
        <p:xfrm>
          <a:off x="3477904" y="4863152"/>
          <a:ext cx="1714500" cy="838200"/>
        </p:xfrm>
        <a:graphic>
          <a:graphicData uri="http://schemas.openxmlformats.org/presentationml/2006/ole">
            <mc:AlternateContent xmlns:mc="http://schemas.openxmlformats.org/markup-compatibility/2006">
              <mc:Choice xmlns:v="urn:schemas-microsoft-com:vml" Requires="v">
                <p:oleObj name="Equation" r:id="rId12" imgW="1714320" imgH="838080" progId="Equation.DSMT4">
                  <p:embed/>
                </p:oleObj>
              </mc:Choice>
              <mc:Fallback>
                <p:oleObj name="Equation" r:id="rId12" imgW="171432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7904" y="4863152"/>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1" name="Object 9"/>
          <p:cNvGraphicFramePr>
            <a:graphicFrameLocks noChangeAspect="1"/>
          </p:cNvGraphicFramePr>
          <p:nvPr/>
        </p:nvGraphicFramePr>
        <p:xfrm>
          <a:off x="5181600" y="4876800"/>
          <a:ext cx="698500" cy="838200"/>
        </p:xfrm>
        <a:graphic>
          <a:graphicData uri="http://schemas.openxmlformats.org/presentationml/2006/ole">
            <mc:AlternateContent xmlns:mc="http://schemas.openxmlformats.org/markup-compatibility/2006">
              <mc:Choice xmlns:v="urn:schemas-microsoft-com:vml" Requires="v">
                <p:oleObj name="Equation" r:id="rId14" imgW="698400" imgH="838080" progId="Equation.DSMT4">
                  <p:embed/>
                </p:oleObj>
              </mc:Choice>
              <mc:Fallback>
                <p:oleObj name="Equation" r:id="rId14" imgW="69840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487680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4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44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4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Cavalieri’s Principle </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If two solids of the same height have cross-sectional areas that are equal at each possible distance from their respective bases, then their volumes are also equal.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114973"/>
          </a:xfrm>
          <a:solidFill>
            <a:srgbClr val="FFFFCC"/>
          </a:solidFill>
          <a:ln w="28575">
            <a:solidFill>
              <a:srgbClr val="000000"/>
            </a:solidFill>
          </a:ln>
        </p:spPr>
        <p:txBody>
          <a:bodyPr>
            <a:spAutoFit/>
          </a:bodyPr>
          <a:lstStyle/>
          <a:p>
            <a:r>
              <a:rPr lang="en-US" dirty="0">
                <a:solidFill>
                  <a:srgbClr val="000000"/>
                </a:solidFill>
              </a:rPr>
              <a:t>Let </a:t>
            </a:r>
            <a:r>
              <a:rPr lang="en-US" i="1" dirty="0">
                <a:solidFill>
                  <a:srgbClr val="000000"/>
                </a:solidFill>
              </a:rPr>
              <a:t>V</a:t>
            </a:r>
            <a:r>
              <a:rPr lang="en-US" baseline="-25000" dirty="0">
                <a:solidFill>
                  <a:srgbClr val="000000"/>
                </a:solidFill>
              </a:rPr>
              <a:t>1</a:t>
            </a:r>
            <a:r>
              <a:rPr lang="en-US" dirty="0">
                <a:solidFill>
                  <a:srgbClr val="000000"/>
                </a:solidFill>
              </a:rPr>
              <a:t> and </a:t>
            </a:r>
            <a:r>
              <a:rPr lang="en-US" i="1" dirty="0">
                <a:solidFill>
                  <a:srgbClr val="000000"/>
                </a:solidFill>
              </a:rPr>
              <a:t>V</a:t>
            </a:r>
            <a:r>
              <a:rPr lang="en-US" baseline="-25000" dirty="0">
                <a:solidFill>
                  <a:srgbClr val="000000"/>
                </a:solidFill>
              </a:rPr>
              <a:t>2</a:t>
            </a:r>
            <a:r>
              <a:rPr lang="en-US" dirty="0">
                <a:solidFill>
                  <a:srgbClr val="000000"/>
                </a:solidFill>
              </a:rPr>
              <a:t> represent the volumes of the two solids, and define the </a:t>
            </a:r>
            <a:r>
              <a:rPr lang="en-US" i="1" dirty="0">
                <a:solidFill>
                  <a:srgbClr val="000000"/>
                </a:solidFill>
              </a:rPr>
              <a:t>x</a:t>
            </a:r>
            <a:r>
              <a:rPr lang="en-US" dirty="0">
                <a:solidFill>
                  <a:srgbClr val="000000"/>
                </a:solidFill>
              </a:rPr>
              <a:t>‑axis along the solids’ respective</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pPr>
              <a:spcBef>
                <a:spcPts val="1800"/>
              </a:spcBef>
            </a:pPr>
            <a:endParaRPr lang="en-US" b="1" dirty="0">
              <a:solidFill>
                <a:srgbClr val="000000"/>
              </a:solidFill>
            </a:endParaRPr>
          </a:p>
          <a:p>
            <a:pPr algn="ctr"/>
            <a:r>
              <a:rPr lang="en-US" b="1" dirty="0">
                <a:solidFill>
                  <a:srgbClr val="000000"/>
                </a:solidFill>
              </a:rPr>
              <a:t> </a:t>
            </a:r>
          </a:p>
          <a:p>
            <a:pPr>
              <a:spcBef>
                <a:spcPts val="0"/>
              </a:spcBef>
            </a:pPr>
            <a:endParaRPr lang="en-US" dirty="0">
              <a:solidFill>
                <a:srgbClr val="000000"/>
              </a:solidFill>
            </a:endParaRP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b="10417"/>
          <a:stretch>
            <a:fillRect/>
          </a:stretch>
        </p:blipFill>
        <p:spPr bwMode="auto">
          <a:xfrm>
            <a:off x="5083535" y="2133278"/>
            <a:ext cx="3200400" cy="264387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Proof</a:t>
            </a:r>
          </a:p>
        </p:txBody>
      </p:sp>
      <p:graphicFrame>
        <p:nvGraphicFramePr>
          <p:cNvPr id="275459" name="Object 3"/>
          <p:cNvGraphicFramePr>
            <a:graphicFrameLocks noChangeAspect="1"/>
          </p:cNvGraphicFramePr>
          <p:nvPr>
            <p:extLst>
              <p:ext uri="{D42A27DB-BD31-4B8C-83A1-F6EECF244321}">
                <p14:modId xmlns:p14="http://schemas.microsoft.com/office/powerpoint/2010/main" val="3011978933"/>
              </p:ext>
            </p:extLst>
          </p:nvPr>
        </p:nvGraphicFramePr>
        <p:xfrm>
          <a:off x="644492" y="4777149"/>
          <a:ext cx="4432300" cy="584200"/>
        </p:xfrm>
        <a:graphic>
          <a:graphicData uri="http://schemas.openxmlformats.org/presentationml/2006/ole">
            <mc:AlternateContent xmlns:mc="http://schemas.openxmlformats.org/markup-compatibility/2006">
              <mc:Choice xmlns:v="urn:schemas-microsoft-com:vml" Requires="v">
                <p:oleObj name="Equation" r:id="rId3" imgW="4431960" imgH="583920" progId="Equation.DSMT4">
                  <p:embed/>
                </p:oleObj>
              </mc:Choice>
              <mc:Fallback>
                <p:oleObj name="Equation" r:id="rId3" imgW="4431960" imgH="583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92" y="4777149"/>
                        <a:ext cx="4432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264084" y="4795080"/>
            <a:ext cx="3340999" cy="415498"/>
          </a:xfrm>
          <a:prstGeom prst="rect">
            <a:avLst/>
          </a:prstGeom>
        </p:spPr>
        <p:txBody>
          <a:bodyPr wrap="square">
            <a:spAutoFit/>
          </a:bodyPr>
          <a:lstStyle/>
          <a:p>
            <a:pPr algn="ctr"/>
            <a:r>
              <a:rPr lang="en-US" sz="2100" b="1" dirty="0"/>
              <a:t>Figure 9 Cavalieri’s Principle</a:t>
            </a:r>
          </a:p>
        </p:txBody>
      </p:sp>
      <p:sp>
        <p:nvSpPr>
          <p:cNvPr id="9" name="Rectangle 8"/>
          <p:cNvSpPr/>
          <p:nvPr/>
        </p:nvSpPr>
        <p:spPr>
          <a:xfrm>
            <a:off x="498049" y="2133277"/>
            <a:ext cx="4572000" cy="2677656"/>
          </a:xfrm>
          <a:prstGeom prst="rect">
            <a:avLst/>
          </a:prstGeom>
        </p:spPr>
        <p:txBody>
          <a:bodyPr>
            <a:spAutoFit/>
          </a:bodyPr>
          <a:lstStyle/>
          <a:p>
            <a:r>
              <a:rPr lang="en-US" sz="2800" dirty="0">
                <a:solidFill>
                  <a:srgbClr val="000000"/>
                </a:solidFill>
              </a:rPr>
              <a:t>heights as shown in Figure 9. Let </a:t>
            </a:r>
            <a:r>
              <a:rPr lang="en-US" sz="2800" i="1" dirty="0">
                <a:solidFill>
                  <a:srgbClr val="000000"/>
                </a:solidFill>
              </a:rPr>
              <a:t>A</a:t>
            </a:r>
            <a:r>
              <a:rPr lang="en-US" sz="2800" baseline="-25000" dirty="0">
                <a:solidFill>
                  <a:srgbClr val="000000"/>
                </a:solidFill>
              </a:rPr>
              <a:t>1</a:t>
            </a:r>
            <a:r>
              <a:rPr lang="en-US" sz="2800" dirty="0">
                <a:solidFill>
                  <a:srgbClr val="000000"/>
                </a:solidFill>
              </a:rPr>
              <a:t>(</a:t>
            </a:r>
            <a:r>
              <a:rPr lang="en-US" sz="2800" i="1" dirty="0">
                <a:solidFill>
                  <a:srgbClr val="000000"/>
                </a:solidFill>
              </a:rPr>
              <a:t>x</a:t>
            </a:r>
            <a:r>
              <a:rPr lang="en-US" sz="2800" dirty="0">
                <a:solidFill>
                  <a:srgbClr val="000000"/>
                </a:solidFill>
              </a:rPr>
              <a:t>) and </a:t>
            </a:r>
            <a:r>
              <a:rPr lang="en-US" sz="2800" i="1" dirty="0">
                <a:solidFill>
                  <a:srgbClr val="000000"/>
                </a:solidFill>
              </a:rPr>
              <a:t>A</a:t>
            </a:r>
            <a:r>
              <a:rPr lang="en-US" sz="2800" baseline="-25000" dirty="0">
                <a:solidFill>
                  <a:srgbClr val="000000"/>
                </a:solidFill>
              </a:rPr>
              <a:t>2</a:t>
            </a:r>
            <a:r>
              <a:rPr lang="en-US" sz="2800" dirty="0">
                <a:solidFill>
                  <a:srgbClr val="000000"/>
                </a:solidFill>
              </a:rPr>
              <a:t>(</a:t>
            </a:r>
            <a:r>
              <a:rPr lang="en-US" sz="2800" i="1" dirty="0">
                <a:solidFill>
                  <a:srgbClr val="000000"/>
                </a:solidFill>
              </a:rPr>
              <a:t>x</a:t>
            </a:r>
            <a:r>
              <a:rPr lang="en-US" sz="2800" dirty="0">
                <a:solidFill>
                  <a:srgbClr val="000000"/>
                </a:solidFill>
              </a:rPr>
              <a:t>) denote the cross‑sectional areas of the two solids a distance </a:t>
            </a:r>
            <a:r>
              <a:rPr lang="en-US" sz="2800" i="1" dirty="0">
                <a:solidFill>
                  <a:srgbClr val="000000"/>
                </a:solidFill>
              </a:rPr>
              <a:t>x</a:t>
            </a:r>
            <a:r>
              <a:rPr lang="en-US" sz="2800" dirty="0">
                <a:solidFill>
                  <a:srgbClr val="000000"/>
                </a:solidFill>
              </a:rPr>
              <a:t> from their bases. Then since </a:t>
            </a:r>
            <a:r>
              <a:rPr lang="en-US" sz="2800" i="1" dirty="0"/>
              <a:t>A</a:t>
            </a:r>
            <a:r>
              <a:rPr lang="en-US" sz="2800" baseline="-25000" dirty="0"/>
              <a:t>1</a:t>
            </a:r>
            <a:r>
              <a:rPr lang="en-US" sz="2800" dirty="0"/>
              <a:t>(</a:t>
            </a:r>
            <a:r>
              <a:rPr lang="en-US" sz="2800" i="1" dirty="0"/>
              <a:t>x</a:t>
            </a:r>
            <a:r>
              <a:rPr lang="en-US" sz="2800" dirty="0"/>
              <a:t>) = </a:t>
            </a:r>
            <a:r>
              <a:rPr lang="en-US" sz="2800" i="1" dirty="0"/>
              <a:t>A</a:t>
            </a:r>
            <a:r>
              <a:rPr lang="en-US" sz="2800" baseline="-25000" dirty="0"/>
              <a:t>2</a:t>
            </a:r>
            <a:r>
              <a:rPr lang="en-US" sz="2800" dirty="0"/>
              <a:t>(</a:t>
            </a:r>
            <a:r>
              <a:rPr lang="en-US" sz="2800" i="1" dirty="0"/>
              <a:t>x</a:t>
            </a:r>
            <a:r>
              <a:rPr lang="en-US" sz="2800" dirty="0"/>
              <a:t>) for each</a:t>
            </a:r>
            <a:r>
              <a:rPr lang="en-US" sz="2800" i="1" dirty="0"/>
              <a:t> x,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Disks and Washers </a:t>
            </a:r>
          </a:p>
        </p:txBody>
      </p:sp>
      <p:sp>
        <p:nvSpPr>
          <p:cNvPr id="3" name="Content Placeholder 2"/>
          <p:cNvSpPr>
            <a:spLocks noGrp="1"/>
          </p:cNvSpPr>
          <p:nvPr>
            <p:ph idx="1"/>
          </p:nvPr>
        </p:nvSpPr>
        <p:spPr/>
        <p:txBody>
          <a:bodyPr>
            <a:normAutofit/>
          </a:bodyPr>
          <a:lstStyle/>
          <a:p>
            <a:r>
              <a:rPr lang="en-US" dirty="0"/>
              <a:t>Many solids are radially symmetric with respect to a central axis and are formed by revolving a plane region about that axis. Such objects are called </a:t>
            </a:r>
            <a:r>
              <a:rPr lang="en-US" b="1" dirty="0"/>
              <a:t>solids of revolution</a:t>
            </a:r>
            <a:r>
              <a:rPr lang="en-US" dirty="0"/>
              <a:t>, and it is often convenient to define their volumes in terms of cross‑sections perpendicular to the axis of rotation. Those cross‑sections typically take the form of either </a:t>
            </a:r>
            <a:r>
              <a:rPr lang="en-US" b="1" dirty="0"/>
              <a:t>disks</a:t>
            </a:r>
            <a:r>
              <a:rPr lang="en-US" dirty="0"/>
              <a:t> or </a:t>
            </a:r>
            <a:r>
              <a:rPr lang="en-US" b="1" dirty="0"/>
              <a:t>washers</a:t>
            </a:r>
            <a:r>
              <a:rPr lang="en-US" dirty="0"/>
              <a:t>, depending on whether the cross‑sections are solid regions or not.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Disk Method to Find the</a:t>
            </a:r>
            <a:br>
              <a:rPr lang="en-US" dirty="0"/>
            </a:br>
            <a:r>
              <a:rPr lang="en-US" dirty="0"/>
              <a:t>Volume of a Solid of Revolution</a:t>
            </a:r>
          </a:p>
        </p:txBody>
      </p:sp>
      <p:sp>
        <p:nvSpPr>
          <p:cNvPr id="3" name="Content Placeholder 2"/>
          <p:cNvSpPr>
            <a:spLocks noGrp="1"/>
          </p:cNvSpPr>
          <p:nvPr>
            <p:ph idx="1"/>
          </p:nvPr>
        </p:nvSpPr>
        <p:spPr>
          <a:xfrm>
            <a:off x="365760" y="1280160"/>
            <a:ext cx="8412480" cy="1384995"/>
          </a:xfrm>
        </p:spPr>
        <p:txBody>
          <a:bodyPr>
            <a:spAutoFit/>
          </a:bodyPr>
          <a:lstStyle/>
          <a:p>
            <a:r>
              <a:rPr lang="en-US" dirty="0"/>
              <a:t>The region bounded by </a:t>
            </a:r>
            <a:r>
              <a:rPr lang="en-US" i="1" dirty="0"/>
              <a:t>y </a:t>
            </a:r>
            <a:r>
              <a:rPr lang="en-US" dirty="0">
                <a:latin typeface="Symbol" pitchFamily="18" charset="2"/>
              </a:rPr>
              <a:t>=</a:t>
            </a:r>
            <a:r>
              <a:rPr lang="en-US" dirty="0"/>
              <a:t> </a:t>
            </a:r>
            <a:r>
              <a:rPr lang="en-US" i="1" dirty="0"/>
              <a:t>x</a:t>
            </a:r>
            <a:r>
              <a:rPr lang="en-US" baseline="30000" dirty="0"/>
              <a:t>2</a:t>
            </a:r>
            <a:r>
              <a:rPr lang="en-US" dirty="0"/>
              <a:t>, </a:t>
            </a:r>
            <a:r>
              <a:rPr lang="en-US" i="1" dirty="0"/>
              <a:t>y</a:t>
            </a:r>
            <a:r>
              <a:rPr lang="en-US" dirty="0"/>
              <a:t> </a:t>
            </a:r>
            <a:r>
              <a:rPr lang="en-US" dirty="0">
                <a:latin typeface="Symbol" pitchFamily="18" charset="2"/>
              </a:rPr>
              <a:t>=</a:t>
            </a:r>
            <a:r>
              <a:rPr lang="en-US" dirty="0"/>
              <a:t> 4, and </a:t>
            </a:r>
            <a:r>
              <a:rPr lang="en-US" i="1" dirty="0"/>
              <a:t>x</a:t>
            </a:r>
            <a:r>
              <a:rPr lang="en-US" dirty="0"/>
              <a:t> </a:t>
            </a:r>
            <a:r>
              <a:rPr lang="en-US" dirty="0">
                <a:latin typeface="Symbol" pitchFamily="18" charset="2"/>
              </a:rPr>
              <a:t>=</a:t>
            </a:r>
            <a:r>
              <a:rPr lang="en-US" dirty="0"/>
              <a:t> 0 (see Figure 10) is rotated about the </a:t>
            </a:r>
            <a:r>
              <a:rPr lang="en-US" i="1" dirty="0"/>
              <a:t>y</a:t>
            </a:r>
            <a:r>
              <a:rPr lang="en-US" dirty="0"/>
              <a:t>‑axis and generates the solid paraboloid in Figure 11. Find the volume of the solid. </a:t>
            </a:r>
          </a:p>
        </p:txBody>
      </p:sp>
      <p:sp>
        <p:nvSpPr>
          <p:cNvPr id="4" name="Rectangle 3"/>
          <p:cNvSpPr/>
          <p:nvPr/>
        </p:nvSpPr>
        <p:spPr>
          <a:xfrm>
            <a:off x="583546" y="5496580"/>
            <a:ext cx="3499869" cy="523220"/>
          </a:xfrm>
          <a:prstGeom prst="rect">
            <a:avLst/>
          </a:prstGeom>
        </p:spPr>
        <p:txBody>
          <a:bodyPr wrap="none">
            <a:spAutoFit/>
          </a:bodyPr>
          <a:lstStyle/>
          <a:p>
            <a:r>
              <a:rPr lang="en-US" sz="2800" b="1" dirty="0"/>
              <a:t>Figure 10 </a:t>
            </a:r>
            <a:r>
              <a:rPr lang="en-US" sz="2800" dirty="0"/>
              <a:t>Plane Region</a:t>
            </a:r>
          </a:p>
        </p:txBody>
      </p:sp>
      <p:sp>
        <p:nvSpPr>
          <p:cNvPr id="5" name="Rectangle 4"/>
          <p:cNvSpPr/>
          <p:nvPr/>
        </p:nvSpPr>
        <p:spPr>
          <a:xfrm>
            <a:off x="4495800" y="5496580"/>
            <a:ext cx="4349204" cy="523220"/>
          </a:xfrm>
          <a:prstGeom prst="rect">
            <a:avLst/>
          </a:prstGeom>
        </p:spPr>
        <p:txBody>
          <a:bodyPr wrap="none">
            <a:spAutoFit/>
          </a:bodyPr>
          <a:lstStyle/>
          <a:p>
            <a:r>
              <a:rPr lang="en-US" sz="2800" b="1" dirty="0"/>
              <a:t>Figure 11 </a:t>
            </a:r>
            <a:r>
              <a:rPr lang="en-US" sz="2800" dirty="0"/>
              <a:t>Solid of Revolution</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b="10972"/>
          <a:stretch>
            <a:fillRect/>
          </a:stretch>
        </p:blipFill>
        <p:spPr bwMode="auto">
          <a:xfrm>
            <a:off x="948281" y="2636520"/>
            <a:ext cx="2770399" cy="292608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b="11161"/>
          <a:stretch>
            <a:fillRect/>
          </a:stretch>
        </p:blipFill>
        <p:spPr bwMode="auto">
          <a:xfrm>
            <a:off x="5187901" y="2625688"/>
            <a:ext cx="2965003" cy="29260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4663440" cy="4572000"/>
          </a:xfrm>
        </p:spPr>
        <p:txBody>
          <a:bodyPr/>
          <a:lstStyle/>
          <a:p>
            <a:r>
              <a:rPr lang="en-US" dirty="0"/>
              <a:t>In practice, we typically know how to express the area differential </a:t>
            </a:r>
            <a:r>
              <a:rPr lang="en-US" i="1" dirty="0"/>
              <a:t>dA</a:t>
            </a:r>
            <a:r>
              <a:rPr lang="en-US" dirty="0"/>
              <a:t> in terms of another differential </a:t>
            </a:r>
            <a:r>
              <a:rPr lang="en-US" i="1" dirty="0"/>
              <a:t>dx</a:t>
            </a:r>
            <a:r>
              <a:rPr lang="en-US" dirty="0"/>
              <a:t>, for instance </a:t>
            </a:r>
            <a:r>
              <a:rPr lang="en-US" i="1" dirty="0"/>
              <a:t>dA</a:t>
            </a:r>
            <a:r>
              <a:rPr lang="en-US" dirty="0"/>
              <a:t> </a:t>
            </a:r>
            <a:r>
              <a:rPr lang="en-US" dirty="0">
                <a:latin typeface="Symbol" pitchFamily="18" charset="2"/>
              </a:rPr>
              <a:t>=</a:t>
            </a:r>
            <a:r>
              <a:rPr lang="en-US" dirty="0"/>
              <a:t> </a:t>
            </a:r>
            <a:r>
              <a:rPr lang="en-US" i="1" dirty="0"/>
              <a:t>A</a:t>
            </a:r>
            <a:r>
              <a:rPr lang="en-US" dirty="0">
                <a:sym typeface="Symbol" panose="05050102010706020507" pitchFamily="18" charset="2"/>
              </a:rPr>
              <a:t></a:t>
            </a:r>
            <a:r>
              <a:rPr lang="en-US" dirty="0"/>
              <a:t>(</a:t>
            </a:r>
            <a:r>
              <a:rPr lang="en-US" i="1" dirty="0"/>
              <a:t>x</a:t>
            </a:r>
            <a:r>
              <a:rPr lang="en-US" dirty="0"/>
              <a:t>)</a:t>
            </a:r>
            <a:r>
              <a:rPr lang="en-US" i="1" dirty="0"/>
              <a:t>dx</a:t>
            </a:r>
            <a:r>
              <a:rPr lang="en-US" dirty="0"/>
              <a:t>, and we might also know that the region is bounded between certain limits, say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(see Figure 1). </a:t>
            </a:r>
          </a:p>
        </p:txBody>
      </p:sp>
      <p:pic>
        <p:nvPicPr>
          <p:cNvPr id="318466" name="Picture 2"/>
          <p:cNvPicPr>
            <a:picLocks noChangeAspect="1" noChangeArrowheads="1"/>
          </p:cNvPicPr>
          <p:nvPr/>
        </p:nvPicPr>
        <p:blipFill>
          <a:blip r:embed="rId2" cstate="print"/>
          <a:srcRect b="21509"/>
          <a:stretch>
            <a:fillRect/>
          </a:stretch>
        </p:blipFill>
        <p:spPr bwMode="auto">
          <a:xfrm>
            <a:off x="5105400" y="1402830"/>
            <a:ext cx="3672985" cy="2743200"/>
          </a:xfrm>
          <a:prstGeom prst="rect">
            <a:avLst/>
          </a:prstGeom>
          <a:noFill/>
          <a:ln w="9525">
            <a:noFill/>
            <a:miter lim="800000"/>
            <a:headEnd/>
            <a:tailEnd/>
          </a:ln>
        </p:spPr>
      </p:pic>
      <p:sp>
        <p:nvSpPr>
          <p:cNvPr id="5" name="Rectangle 4"/>
          <p:cNvSpPr/>
          <p:nvPr/>
        </p:nvSpPr>
        <p:spPr>
          <a:xfrm>
            <a:off x="5414903" y="4114800"/>
            <a:ext cx="3053978" cy="954107"/>
          </a:xfrm>
          <a:prstGeom prst="rect">
            <a:avLst/>
          </a:prstGeom>
        </p:spPr>
        <p:txBody>
          <a:bodyPr wrap="none">
            <a:spAutoFit/>
          </a:bodyPr>
          <a:lstStyle/>
          <a:p>
            <a:pPr algn="ctr"/>
            <a:r>
              <a:rPr lang="en-US" sz="2800" b="1" dirty="0"/>
              <a:t>Figure 1</a:t>
            </a:r>
          </a:p>
          <a:p>
            <a:r>
              <a:rPr lang="en-US" sz="2800" dirty="0"/>
              <a:t>Area as an Integral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Disk Method to Find the</a:t>
            </a:r>
            <a:br>
              <a:rPr lang="en-US" dirty="0"/>
            </a:br>
            <a:r>
              <a:rPr lang="en-US" dirty="0"/>
              <a:t>Volume of a Solid of Revolution (cont.)</a:t>
            </a:r>
          </a:p>
        </p:txBody>
      </p:sp>
      <p:sp>
        <p:nvSpPr>
          <p:cNvPr id="3" name="Content Placeholder 2"/>
          <p:cNvSpPr>
            <a:spLocks noGrp="1"/>
          </p:cNvSpPr>
          <p:nvPr>
            <p:ph idx="1"/>
          </p:nvPr>
        </p:nvSpPr>
        <p:spPr/>
        <p:txBody>
          <a:bodyPr/>
          <a:lstStyle/>
          <a:p>
            <a:r>
              <a:rPr lang="en-US" b="1" dirty="0"/>
              <a:t>Solution </a:t>
            </a:r>
          </a:p>
          <a:p>
            <a:r>
              <a:rPr lang="en-US" dirty="0"/>
              <a:t>Each cross‑section perpendicular to the </a:t>
            </a:r>
            <a:r>
              <a:rPr lang="en-US" i="1" dirty="0"/>
              <a:t>y</a:t>
            </a:r>
            <a:r>
              <a:rPr lang="en-US" dirty="0"/>
              <a:t>‑axis is solid and has the form of a disk. The radius of the cross‑section passing through the point           is </a:t>
            </a:r>
          </a:p>
          <a:p>
            <a:pPr>
              <a:spcBef>
                <a:spcPts val="0"/>
              </a:spcBef>
            </a:pPr>
            <a:r>
              <a:rPr lang="en-US" dirty="0"/>
              <a:t>so the cross‑sectional area function </a:t>
            </a:r>
            <a:r>
              <a:rPr lang="en-US" i="1" dirty="0"/>
              <a:t>A</a:t>
            </a:r>
            <a:r>
              <a:rPr lang="en-US" dirty="0"/>
              <a:t>(</a:t>
            </a:r>
            <a:r>
              <a:rPr lang="en-US" i="1" dirty="0"/>
              <a:t>y</a:t>
            </a:r>
            <a:r>
              <a:rPr lang="en-US" dirty="0"/>
              <a:t>) is as follows.</a:t>
            </a:r>
          </a:p>
          <a:p>
            <a:pPr>
              <a:spcBef>
                <a:spcPts val="0"/>
              </a:spcBef>
            </a:pPr>
            <a:endParaRPr lang="en-US" dirty="0"/>
          </a:p>
          <a:p>
            <a:pPr>
              <a:spcBef>
                <a:spcPts val="3600"/>
              </a:spcBef>
            </a:pPr>
            <a:r>
              <a:rPr lang="en-US" dirty="0"/>
              <a:t>This leads to the volume of the solid. </a:t>
            </a:r>
          </a:p>
          <a:p>
            <a:pPr>
              <a:spcBef>
                <a:spcPts val="0"/>
              </a:spcBef>
            </a:pPr>
            <a:endParaRPr lang="en-US" dirty="0"/>
          </a:p>
        </p:txBody>
      </p:sp>
      <p:graphicFrame>
        <p:nvGraphicFramePr>
          <p:cNvPr id="277506" name="Object 2"/>
          <p:cNvGraphicFramePr>
            <a:graphicFrameLocks noChangeAspect="1"/>
          </p:cNvGraphicFramePr>
          <p:nvPr/>
        </p:nvGraphicFramePr>
        <p:xfrm>
          <a:off x="6263944" y="2680648"/>
          <a:ext cx="787400" cy="482600"/>
        </p:xfrm>
        <a:graphic>
          <a:graphicData uri="http://schemas.openxmlformats.org/presentationml/2006/ole">
            <mc:AlternateContent xmlns:mc="http://schemas.openxmlformats.org/markup-compatibility/2006">
              <mc:Choice xmlns:v="urn:schemas-microsoft-com:vml" Requires="v">
                <p:oleObj name="Equation" r:id="rId2" imgW="787320" imgH="482400" progId="Equation.DSMT4">
                  <p:embed/>
                </p:oleObj>
              </mc:Choice>
              <mc:Fallback>
                <p:oleObj name="Equation" r:id="rId2" imgW="7873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944" y="2680648"/>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7" name="Object 3"/>
          <p:cNvGraphicFramePr>
            <a:graphicFrameLocks noChangeAspect="1"/>
          </p:cNvGraphicFramePr>
          <p:nvPr/>
        </p:nvGraphicFramePr>
        <p:xfrm>
          <a:off x="7400308" y="2631744"/>
          <a:ext cx="1079500" cy="508000"/>
        </p:xfrm>
        <a:graphic>
          <a:graphicData uri="http://schemas.openxmlformats.org/presentationml/2006/ole">
            <mc:AlternateContent xmlns:mc="http://schemas.openxmlformats.org/markup-compatibility/2006">
              <mc:Choice xmlns:v="urn:schemas-microsoft-com:vml" Requires="v">
                <p:oleObj name="Equation" r:id="rId4" imgW="1079280" imgH="507960" progId="Equation.DSMT4">
                  <p:embed/>
                </p:oleObj>
              </mc:Choice>
              <mc:Fallback>
                <p:oleObj name="Equation" r:id="rId4" imgW="107928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308" y="2631744"/>
                        <a:ext cx="1079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8" name="Object 4"/>
          <p:cNvGraphicFramePr>
            <a:graphicFrameLocks noChangeAspect="1"/>
          </p:cNvGraphicFramePr>
          <p:nvPr>
            <p:extLst>
              <p:ext uri="{D42A27DB-BD31-4B8C-83A1-F6EECF244321}">
                <p14:modId xmlns:p14="http://schemas.microsoft.com/office/powerpoint/2010/main" val="4255529663"/>
              </p:ext>
            </p:extLst>
          </p:nvPr>
        </p:nvGraphicFramePr>
        <p:xfrm>
          <a:off x="2260600" y="3643313"/>
          <a:ext cx="4622800" cy="723900"/>
        </p:xfrm>
        <a:graphic>
          <a:graphicData uri="http://schemas.openxmlformats.org/presentationml/2006/ole">
            <mc:AlternateContent xmlns:mc="http://schemas.openxmlformats.org/markup-compatibility/2006">
              <mc:Choice xmlns:v="urn:schemas-microsoft-com:vml" Requires="v">
                <p:oleObj name="Equation" r:id="rId6" imgW="4622760" imgH="723600" progId="Equation.DSMT4">
                  <p:embed/>
                </p:oleObj>
              </mc:Choice>
              <mc:Fallback>
                <p:oleObj name="Equation" r:id="rId6" imgW="4622760" imgH="723600" progId="Equation.DSMT4">
                  <p:embed/>
                  <p:pic>
                    <p:nvPicPr>
                      <p:cNvPr id="0" name="Picture 4"/>
                      <p:cNvPicPr>
                        <a:picLocks noChangeAspect="1" noChangeArrowheads="1"/>
                      </p:cNvPicPr>
                      <p:nvPr/>
                    </p:nvPicPr>
                    <p:blipFill>
                      <a:blip r:embed="rId7"/>
                      <a:srcRect/>
                      <a:stretch>
                        <a:fillRect/>
                      </a:stretch>
                    </p:blipFill>
                    <p:spPr bwMode="auto">
                      <a:xfrm>
                        <a:off x="2260600" y="3643313"/>
                        <a:ext cx="4622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9" name="Object 5"/>
          <p:cNvGraphicFramePr>
            <a:graphicFrameLocks noChangeAspect="1"/>
          </p:cNvGraphicFramePr>
          <p:nvPr/>
        </p:nvGraphicFramePr>
        <p:xfrm>
          <a:off x="1855788" y="4991409"/>
          <a:ext cx="1993900" cy="685800"/>
        </p:xfrm>
        <a:graphic>
          <a:graphicData uri="http://schemas.openxmlformats.org/presentationml/2006/ole">
            <mc:AlternateContent xmlns:mc="http://schemas.openxmlformats.org/markup-compatibility/2006">
              <mc:Choice xmlns:v="urn:schemas-microsoft-com:vml" Requires="v">
                <p:oleObj name="Equation" r:id="rId8" imgW="1993680" imgH="685800" progId="Equation.DSMT4">
                  <p:embed/>
                </p:oleObj>
              </mc:Choice>
              <mc:Fallback>
                <p:oleObj name="Equation" r:id="rId8" imgW="1993680" imgH="685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788" y="4991409"/>
                        <a:ext cx="1993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0" name="Object 6"/>
          <p:cNvGraphicFramePr>
            <a:graphicFrameLocks noChangeAspect="1"/>
          </p:cNvGraphicFramePr>
          <p:nvPr>
            <p:extLst>
              <p:ext uri="{D42A27DB-BD31-4B8C-83A1-F6EECF244321}">
                <p14:modId xmlns:p14="http://schemas.microsoft.com/office/powerpoint/2010/main" val="3395785706"/>
              </p:ext>
            </p:extLst>
          </p:nvPr>
        </p:nvGraphicFramePr>
        <p:xfrm>
          <a:off x="3873500" y="5005388"/>
          <a:ext cx="1435100" cy="685800"/>
        </p:xfrm>
        <a:graphic>
          <a:graphicData uri="http://schemas.openxmlformats.org/presentationml/2006/ole">
            <mc:AlternateContent xmlns:mc="http://schemas.openxmlformats.org/markup-compatibility/2006">
              <mc:Choice xmlns:v="urn:schemas-microsoft-com:vml" Requires="v">
                <p:oleObj name="Equation" r:id="rId10" imgW="1434960" imgH="685800" progId="Equation.DSMT4">
                  <p:embed/>
                </p:oleObj>
              </mc:Choice>
              <mc:Fallback>
                <p:oleObj name="Equation" r:id="rId10" imgW="1434960" imgH="685800" progId="Equation.DSMT4">
                  <p:embed/>
                  <p:pic>
                    <p:nvPicPr>
                      <p:cNvPr id="0" name="Picture 6"/>
                      <p:cNvPicPr>
                        <a:picLocks noChangeAspect="1" noChangeArrowheads="1"/>
                      </p:cNvPicPr>
                      <p:nvPr/>
                    </p:nvPicPr>
                    <p:blipFill>
                      <a:blip r:embed="rId11"/>
                      <a:srcRect/>
                      <a:stretch>
                        <a:fillRect/>
                      </a:stretch>
                    </p:blipFill>
                    <p:spPr bwMode="auto">
                      <a:xfrm>
                        <a:off x="3873500" y="5005388"/>
                        <a:ext cx="1435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1" name="Object 7"/>
          <p:cNvGraphicFramePr>
            <a:graphicFrameLocks noChangeAspect="1"/>
          </p:cNvGraphicFramePr>
          <p:nvPr>
            <p:extLst>
              <p:ext uri="{D42A27DB-BD31-4B8C-83A1-F6EECF244321}">
                <p14:modId xmlns:p14="http://schemas.microsoft.com/office/powerpoint/2010/main" val="4178826650"/>
              </p:ext>
            </p:extLst>
          </p:nvPr>
        </p:nvGraphicFramePr>
        <p:xfrm>
          <a:off x="5276850" y="4776788"/>
          <a:ext cx="1320800" cy="1117600"/>
        </p:xfrm>
        <a:graphic>
          <a:graphicData uri="http://schemas.openxmlformats.org/presentationml/2006/ole">
            <mc:AlternateContent xmlns:mc="http://schemas.openxmlformats.org/markup-compatibility/2006">
              <mc:Choice xmlns:v="urn:schemas-microsoft-com:vml" Requires="v">
                <p:oleObj name="Equation" r:id="rId12" imgW="1320480" imgH="1117440" progId="Equation.DSMT4">
                  <p:embed/>
                </p:oleObj>
              </mc:Choice>
              <mc:Fallback>
                <p:oleObj name="Equation" r:id="rId12" imgW="1320480" imgH="1117440" progId="Equation.DSMT4">
                  <p:embed/>
                  <p:pic>
                    <p:nvPicPr>
                      <p:cNvPr id="0" name="Picture 7"/>
                      <p:cNvPicPr>
                        <a:picLocks noChangeAspect="1" noChangeArrowheads="1"/>
                      </p:cNvPicPr>
                      <p:nvPr/>
                    </p:nvPicPr>
                    <p:blipFill>
                      <a:blip r:embed="rId13"/>
                      <a:srcRect/>
                      <a:stretch>
                        <a:fillRect/>
                      </a:stretch>
                    </p:blipFill>
                    <p:spPr bwMode="auto">
                      <a:xfrm>
                        <a:off x="5276850" y="4776788"/>
                        <a:ext cx="1320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2" name="Object 8"/>
          <p:cNvGraphicFramePr>
            <a:graphicFrameLocks noChangeAspect="1"/>
          </p:cNvGraphicFramePr>
          <p:nvPr>
            <p:extLst>
              <p:ext uri="{D42A27DB-BD31-4B8C-83A1-F6EECF244321}">
                <p14:modId xmlns:p14="http://schemas.microsoft.com/office/powerpoint/2010/main" val="133343708"/>
              </p:ext>
            </p:extLst>
          </p:nvPr>
        </p:nvGraphicFramePr>
        <p:xfrm>
          <a:off x="6581775" y="5184775"/>
          <a:ext cx="711200" cy="292100"/>
        </p:xfrm>
        <a:graphic>
          <a:graphicData uri="http://schemas.openxmlformats.org/presentationml/2006/ole">
            <mc:AlternateContent xmlns:mc="http://schemas.openxmlformats.org/markup-compatibility/2006">
              <mc:Choice xmlns:v="urn:schemas-microsoft-com:vml" Requires="v">
                <p:oleObj name="Equation" r:id="rId14" imgW="711000" imgH="291960" progId="Equation.DSMT4">
                  <p:embed/>
                </p:oleObj>
              </mc:Choice>
              <mc:Fallback>
                <p:oleObj name="Equation" r:id="rId14" imgW="711000" imgH="291960" progId="Equation.DSMT4">
                  <p:embed/>
                  <p:pic>
                    <p:nvPicPr>
                      <p:cNvPr id="0" name="Picture 8"/>
                      <p:cNvPicPr>
                        <a:picLocks noChangeAspect="1" noChangeArrowheads="1"/>
                      </p:cNvPicPr>
                      <p:nvPr/>
                    </p:nvPicPr>
                    <p:blipFill>
                      <a:blip r:embed="rId15"/>
                      <a:srcRect/>
                      <a:stretch>
                        <a:fillRect/>
                      </a:stretch>
                    </p:blipFill>
                    <p:spPr bwMode="auto">
                      <a:xfrm>
                        <a:off x="6581775" y="5184775"/>
                        <a:ext cx="71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5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5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Disk Method to Find the</a:t>
            </a:r>
            <a:br>
              <a:rPr lang="en-US" dirty="0"/>
            </a:br>
            <a:r>
              <a:rPr lang="en-US" dirty="0"/>
              <a:t>Volume of a Solid of Revolution</a:t>
            </a:r>
          </a:p>
        </p:txBody>
      </p:sp>
      <p:sp>
        <p:nvSpPr>
          <p:cNvPr id="3" name="Content Placeholder 2"/>
          <p:cNvSpPr>
            <a:spLocks noGrp="1"/>
          </p:cNvSpPr>
          <p:nvPr>
            <p:ph idx="1"/>
          </p:nvPr>
        </p:nvSpPr>
        <p:spPr>
          <a:xfrm>
            <a:off x="457200" y="1119276"/>
            <a:ext cx="8229600" cy="4838694"/>
          </a:xfrm>
        </p:spPr>
        <p:txBody>
          <a:bodyPr/>
          <a:lstStyle/>
          <a:p>
            <a:r>
              <a:rPr lang="en-US" dirty="0"/>
              <a:t>Find the volume of the solid </a:t>
            </a:r>
          </a:p>
          <a:p>
            <a:r>
              <a:rPr lang="en-US" dirty="0"/>
              <a:t>formed by revolving the region </a:t>
            </a:r>
          </a:p>
          <a:p>
            <a:r>
              <a:rPr lang="en-US" dirty="0"/>
              <a:t>bounded by                         ,</a:t>
            </a:r>
          </a:p>
          <a:p>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            and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dirty="0"/>
              <a:t> about </a:t>
            </a:r>
          </a:p>
          <a:p>
            <a:r>
              <a:rPr lang="en-US" dirty="0"/>
              <a:t>the line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a:t>
            </a:r>
          </a:p>
          <a:p>
            <a:r>
              <a:rPr lang="en-US" b="1" dirty="0"/>
              <a:t>Solution</a:t>
            </a:r>
          </a:p>
        </p:txBody>
      </p:sp>
      <p:graphicFrame>
        <p:nvGraphicFramePr>
          <p:cNvPr id="279554" name="Object 2"/>
          <p:cNvGraphicFramePr>
            <a:graphicFrameLocks noChangeAspect="1"/>
          </p:cNvGraphicFramePr>
          <p:nvPr>
            <p:extLst>
              <p:ext uri="{D42A27DB-BD31-4B8C-83A1-F6EECF244321}">
                <p14:modId xmlns:p14="http://schemas.microsoft.com/office/powerpoint/2010/main" val="2977242605"/>
              </p:ext>
            </p:extLst>
          </p:nvPr>
        </p:nvGraphicFramePr>
        <p:xfrm>
          <a:off x="2420097" y="2209799"/>
          <a:ext cx="1798774" cy="482600"/>
        </p:xfrm>
        <a:graphic>
          <a:graphicData uri="http://schemas.openxmlformats.org/presentationml/2006/ole">
            <mc:AlternateContent xmlns:mc="http://schemas.openxmlformats.org/markup-compatibility/2006">
              <mc:Choice xmlns:v="urn:schemas-microsoft-com:vml" Requires="v">
                <p:oleObj name="Equation" r:id="rId2" imgW="1815840" imgH="482400" progId="Equation.DSMT4">
                  <p:embed/>
                </p:oleObj>
              </mc:Choice>
              <mc:Fallback>
                <p:oleObj name="Equation" r:id="rId2" imgW="1815840" imgH="482400" progId="Equation.DSMT4">
                  <p:embed/>
                  <p:pic>
                    <p:nvPicPr>
                      <p:cNvPr id="0" name="Picture 2"/>
                      <p:cNvPicPr>
                        <a:picLocks noChangeAspect="1" noChangeArrowheads="1"/>
                      </p:cNvPicPr>
                      <p:nvPr/>
                    </p:nvPicPr>
                    <p:blipFill>
                      <a:blip r:embed="rId3"/>
                      <a:srcRect/>
                      <a:stretch>
                        <a:fillRect/>
                      </a:stretch>
                    </p:blipFill>
                    <p:spPr bwMode="auto">
                      <a:xfrm>
                        <a:off x="2420097" y="2209799"/>
                        <a:ext cx="1798774" cy="482600"/>
                      </a:xfrm>
                      <a:prstGeom prst="rect">
                        <a:avLst/>
                      </a:prstGeom>
                      <a:noFill/>
                      <a:ln>
                        <a:noFill/>
                      </a:ln>
                      <a:effectLst/>
                    </p:spPr>
                  </p:pic>
                </p:oleObj>
              </mc:Fallback>
            </mc:AlternateContent>
          </a:graphicData>
        </a:graphic>
      </p:graphicFrame>
      <p:graphicFrame>
        <p:nvGraphicFramePr>
          <p:cNvPr id="279555" name="Object 3"/>
          <p:cNvGraphicFramePr>
            <a:graphicFrameLocks noChangeAspect="1"/>
          </p:cNvGraphicFramePr>
          <p:nvPr>
            <p:extLst>
              <p:ext uri="{D42A27DB-BD31-4B8C-83A1-F6EECF244321}">
                <p14:modId xmlns:p14="http://schemas.microsoft.com/office/powerpoint/2010/main" val="1614948433"/>
              </p:ext>
            </p:extLst>
          </p:nvPr>
        </p:nvGraphicFramePr>
        <p:xfrm>
          <a:off x="1447800" y="2718821"/>
          <a:ext cx="825500" cy="431800"/>
        </p:xfrm>
        <a:graphic>
          <a:graphicData uri="http://schemas.openxmlformats.org/presentationml/2006/ole">
            <mc:AlternateContent xmlns:mc="http://schemas.openxmlformats.org/markup-compatibility/2006">
              <mc:Choice xmlns:v="urn:schemas-microsoft-com:vml" Requires="v">
                <p:oleObj name="Equation" r:id="rId4" imgW="825480" imgH="431640" progId="Equation.DSMT4">
                  <p:embed/>
                </p:oleObj>
              </mc:Choice>
              <mc:Fallback>
                <p:oleObj name="Equation" r:id="rId4" imgW="8254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18821"/>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6972" y="1105921"/>
            <a:ext cx="3541380" cy="3657600"/>
          </a:xfrm>
          <a:prstGeom prst="rect">
            <a:avLst/>
          </a:prstGeom>
          <a:noFill/>
          <a:ln w="9525">
            <a:noFill/>
            <a:miter lim="800000"/>
            <a:headEnd/>
            <a:tailEnd/>
          </a:ln>
        </p:spPr>
      </p:pic>
      <p:sp>
        <p:nvSpPr>
          <p:cNvPr id="11" name="Rectangle 10"/>
          <p:cNvSpPr/>
          <p:nvPr/>
        </p:nvSpPr>
        <p:spPr>
          <a:xfrm>
            <a:off x="5278966" y="4572976"/>
            <a:ext cx="2999411" cy="1384995"/>
          </a:xfrm>
          <a:prstGeom prst="rect">
            <a:avLst/>
          </a:prstGeom>
        </p:spPr>
        <p:txBody>
          <a:bodyPr wrap="none">
            <a:spAutoFit/>
          </a:bodyPr>
          <a:lstStyle/>
          <a:p>
            <a:pPr algn="ctr"/>
            <a:r>
              <a:rPr lang="en-US" sz="2800" b="1" dirty="0"/>
              <a:t>Figure 12 </a:t>
            </a:r>
          </a:p>
          <a:p>
            <a:pPr algn="ctr"/>
            <a:r>
              <a:rPr lang="en-US" sz="2800" dirty="0"/>
              <a:t>Plane Region and </a:t>
            </a:r>
          </a:p>
          <a:p>
            <a:pPr algn="ctr"/>
            <a:r>
              <a:rPr lang="en-US" sz="2800" dirty="0"/>
              <a:t>Solid of Revolution </a:t>
            </a:r>
          </a:p>
        </p:txBody>
      </p:sp>
      <p:sp>
        <p:nvSpPr>
          <p:cNvPr id="12" name="Rectangle 11"/>
          <p:cNvSpPr/>
          <p:nvPr/>
        </p:nvSpPr>
        <p:spPr>
          <a:xfrm>
            <a:off x="468984" y="4165601"/>
            <a:ext cx="4480560" cy="1384995"/>
          </a:xfrm>
          <a:prstGeom prst="rect">
            <a:avLst/>
          </a:prstGeom>
        </p:spPr>
        <p:txBody>
          <a:bodyPr>
            <a:spAutoFit/>
          </a:bodyPr>
          <a:lstStyle/>
          <a:p>
            <a:r>
              <a:rPr lang="en-US" sz="2800" dirty="0">
                <a:solidFill>
                  <a:srgbClr val="366092"/>
                </a:solidFill>
              </a:rPr>
              <a:t>The described region and the solid it generates are shown in Figure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Disk Method to Find the</a:t>
            </a:r>
            <a:br>
              <a:rPr lang="en-US" dirty="0"/>
            </a:br>
            <a:r>
              <a:rPr lang="en-US" dirty="0"/>
              <a:t>Volume of a Solid of Revolution (cont.)</a:t>
            </a:r>
          </a:p>
        </p:txBody>
      </p:sp>
      <p:sp>
        <p:nvSpPr>
          <p:cNvPr id="3" name="Content Placeholder 2"/>
          <p:cNvSpPr>
            <a:spLocks noGrp="1"/>
          </p:cNvSpPr>
          <p:nvPr>
            <p:ph idx="1"/>
          </p:nvPr>
        </p:nvSpPr>
        <p:spPr/>
        <p:txBody>
          <a:bodyPr/>
          <a:lstStyle/>
          <a:p>
            <a:r>
              <a:rPr lang="en-US" dirty="0"/>
              <a:t>Slicing the solid into disks perpendicular to the axis of revolution </a:t>
            </a:r>
            <a:r>
              <a:rPr lang="en-US" i="1" dirty="0"/>
              <a:t>y</a:t>
            </a:r>
            <a:r>
              <a:rPr lang="en-US" dirty="0"/>
              <a:t> </a:t>
            </a:r>
            <a:r>
              <a:rPr lang="en-US" dirty="0">
                <a:latin typeface="Symbol" pitchFamily="18" charset="2"/>
              </a:rPr>
              <a:t>=</a:t>
            </a:r>
            <a:r>
              <a:rPr lang="en-US" dirty="0"/>
              <a:t> 1, we see that the disk passing through the point (</a:t>
            </a:r>
            <a:r>
              <a:rPr lang="en-US" i="1" dirty="0"/>
              <a:t>x</a:t>
            </a:r>
            <a:r>
              <a:rPr lang="en-US" dirty="0"/>
              <a:t>, 1) has radius</a:t>
            </a:r>
          </a:p>
        </p:txBody>
      </p:sp>
      <p:graphicFrame>
        <p:nvGraphicFramePr>
          <p:cNvPr id="279556" name="Object 4"/>
          <p:cNvGraphicFramePr>
            <a:graphicFrameLocks noChangeAspect="1"/>
          </p:cNvGraphicFramePr>
          <p:nvPr/>
        </p:nvGraphicFramePr>
        <p:xfrm>
          <a:off x="3409950" y="2743200"/>
          <a:ext cx="2324100" cy="825500"/>
        </p:xfrm>
        <a:graphic>
          <a:graphicData uri="http://schemas.openxmlformats.org/presentationml/2006/ole">
            <mc:AlternateContent xmlns:mc="http://schemas.openxmlformats.org/markup-compatibility/2006">
              <mc:Choice xmlns:v="urn:schemas-microsoft-com:vml" Requires="v">
                <p:oleObj name="Equation" r:id="rId2" imgW="2323800" imgH="825480" progId="Equation.DSMT4">
                  <p:embed/>
                </p:oleObj>
              </mc:Choice>
              <mc:Fallback>
                <p:oleObj name="Equation" r:id="rId2" imgW="2323800" imgH="82548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2743200"/>
                        <a:ext cx="232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                                        and the volume can be found as follows. </a:t>
            </a:r>
          </a:p>
        </p:txBody>
      </p:sp>
      <p:graphicFrame>
        <p:nvGraphicFramePr>
          <p:cNvPr id="280578" name="Object 2"/>
          <p:cNvGraphicFramePr>
            <a:graphicFrameLocks noChangeAspect="1"/>
          </p:cNvGraphicFramePr>
          <p:nvPr>
            <p:extLst>
              <p:ext uri="{D42A27DB-BD31-4B8C-83A1-F6EECF244321}">
                <p14:modId xmlns:p14="http://schemas.microsoft.com/office/powerpoint/2010/main" val="3070889967"/>
              </p:ext>
            </p:extLst>
          </p:nvPr>
        </p:nvGraphicFramePr>
        <p:xfrm>
          <a:off x="963613" y="1268413"/>
          <a:ext cx="3073400" cy="584200"/>
        </p:xfrm>
        <a:graphic>
          <a:graphicData uri="http://schemas.openxmlformats.org/presentationml/2006/ole">
            <mc:AlternateContent xmlns:mc="http://schemas.openxmlformats.org/markup-compatibility/2006">
              <mc:Choice xmlns:v="urn:schemas-microsoft-com:vml" Requires="v">
                <p:oleObj name="Equation" r:id="rId2" imgW="3073320" imgH="583920" progId="Equation.DSMT4">
                  <p:embed/>
                </p:oleObj>
              </mc:Choice>
              <mc:Fallback>
                <p:oleObj name="Equation" r:id="rId2" imgW="3073320" imgH="583920" progId="Equation.DSMT4">
                  <p:embed/>
                  <p:pic>
                    <p:nvPicPr>
                      <p:cNvPr id="0" name="Picture 2"/>
                      <p:cNvPicPr>
                        <a:picLocks noChangeAspect="1" noChangeArrowheads="1"/>
                      </p:cNvPicPr>
                      <p:nvPr/>
                    </p:nvPicPr>
                    <p:blipFill>
                      <a:blip r:embed="rId3"/>
                      <a:srcRect/>
                      <a:stretch>
                        <a:fillRect/>
                      </a:stretch>
                    </p:blipFill>
                    <p:spPr bwMode="auto">
                      <a:xfrm>
                        <a:off x="963613" y="1268413"/>
                        <a:ext cx="307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0" name="Object 4"/>
          <p:cNvGraphicFramePr>
            <a:graphicFrameLocks noChangeAspect="1"/>
          </p:cNvGraphicFramePr>
          <p:nvPr/>
        </p:nvGraphicFramePr>
        <p:xfrm>
          <a:off x="1295400" y="2463800"/>
          <a:ext cx="2095500" cy="736600"/>
        </p:xfrm>
        <a:graphic>
          <a:graphicData uri="http://schemas.openxmlformats.org/presentationml/2006/ole">
            <mc:AlternateContent xmlns:mc="http://schemas.openxmlformats.org/markup-compatibility/2006">
              <mc:Choice xmlns:v="urn:schemas-microsoft-com:vml" Requires="v">
                <p:oleObj name="Equation" r:id="rId4" imgW="2095200" imgH="736560" progId="Equation.DSMT4">
                  <p:embed/>
                </p:oleObj>
              </mc:Choice>
              <mc:Fallback>
                <p:oleObj name="Equation" r:id="rId4" imgW="2095200" imgH="736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63800"/>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1" name="Object 5"/>
          <p:cNvGraphicFramePr>
            <a:graphicFrameLocks noChangeAspect="1"/>
          </p:cNvGraphicFramePr>
          <p:nvPr>
            <p:extLst>
              <p:ext uri="{D42A27DB-BD31-4B8C-83A1-F6EECF244321}">
                <p14:modId xmlns:p14="http://schemas.microsoft.com/office/powerpoint/2010/main" val="2466447638"/>
              </p:ext>
            </p:extLst>
          </p:nvPr>
        </p:nvGraphicFramePr>
        <p:xfrm>
          <a:off x="3427413" y="2362200"/>
          <a:ext cx="2120900" cy="939800"/>
        </p:xfrm>
        <a:graphic>
          <a:graphicData uri="http://schemas.openxmlformats.org/presentationml/2006/ole">
            <mc:AlternateContent xmlns:mc="http://schemas.openxmlformats.org/markup-compatibility/2006">
              <mc:Choice xmlns:v="urn:schemas-microsoft-com:vml" Requires="v">
                <p:oleObj name="Equation" r:id="rId6" imgW="2120760" imgH="939600" progId="Equation.DSMT4">
                  <p:embed/>
                </p:oleObj>
              </mc:Choice>
              <mc:Fallback>
                <p:oleObj name="Equation" r:id="rId6" imgW="2120760" imgH="939600" progId="Equation.DSMT4">
                  <p:embed/>
                  <p:pic>
                    <p:nvPicPr>
                      <p:cNvPr id="0" name="Picture 5"/>
                      <p:cNvPicPr>
                        <a:picLocks noChangeAspect="1" noChangeArrowheads="1"/>
                      </p:cNvPicPr>
                      <p:nvPr/>
                    </p:nvPicPr>
                    <p:blipFill>
                      <a:blip r:embed="rId7"/>
                      <a:srcRect/>
                      <a:stretch>
                        <a:fillRect/>
                      </a:stretch>
                    </p:blipFill>
                    <p:spPr bwMode="auto">
                      <a:xfrm>
                        <a:off x="3427413" y="2362200"/>
                        <a:ext cx="212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2" name="Object 6"/>
          <p:cNvGraphicFramePr>
            <a:graphicFrameLocks noChangeAspect="1"/>
          </p:cNvGraphicFramePr>
          <p:nvPr>
            <p:extLst>
              <p:ext uri="{D42A27DB-BD31-4B8C-83A1-F6EECF244321}">
                <p14:modId xmlns:p14="http://schemas.microsoft.com/office/powerpoint/2010/main" val="2950418559"/>
              </p:ext>
            </p:extLst>
          </p:nvPr>
        </p:nvGraphicFramePr>
        <p:xfrm>
          <a:off x="3478213" y="3429000"/>
          <a:ext cx="1638300" cy="1066800"/>
        </p:xfrm>
        <a:graphic>
          <a:graphicData uri="http://schemas.openxmlformats.org/presentationml/2006/ole">
            <mc:AlternateContent xmlns:mc="http://schemas.openxmlformats.org/markup-compatibility/2006">
              <mc:Choice xmlns:v="urn:schemas-microsoft-com:vml" Requires="v">
                <p:oleObj name="Equation" r:id="rId8" imgW="1638000" imgH="1066680" progId="Equation.DSMT4">
                  <p:embed/>
                </p:oleObj>
              </mc:Choice>
              <mc:Fallback>
                <p:oleObj name="Equation" r:id="rId8" imgW="1638000" imgH="1066680" progId="Equation.DSMT4">
                  <p:embed/>
                  <p:pic>
                    <p:nvPicPr>
                      <p:cNvPr id="0" name="Picture 6"/>
                      <p:cNvPicPr>
                        <a:picLocks noChangeAspect="1" noChangeArrowheads="1"/>
                      </p:cNvPicPr>
                      <p:nvPr/>
                    </p:nvPicPr>
                    <p:blipFill>
                      <a:blip r:embed="rId9"/>
                      <a:srcRect/>
                      <a:stretch>
                        <a:fillRect/>
                      </a:stretch>
                    </p:blipFill>
                    <p:spPr bwMode="auto">
                      <a:xfrm>
                        <a:off x="3478213" y="3429000"/>
                        <a:ext cx="1638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3" name="Object 7"/>
          <p:cNvGraphicFramePr>
            <a:graphicFrameLocks noChangeAspect="1"/>
          </p:cNvGraphicFramePr>
          <p:nvPr>
            <p:extLst>
              <p:ext uri="{D42A27DB-BD31-4B8C-83A1-F6EECF244321}">
                <p14:modId xmlns:p14="http://schemas.microsoft.com/office/powerpoint/2010/main" val="2740957570"/>
              </p:ext>
            </p:extLst>
          </p:nvPr>
        </p:nvGraphicFramePr>
        <p:xfrm>
          <a:off x="5154613" y="3497263"/>
          <a:ext cx="1841500" cy="939800"/>
        </p:xfrm>
        <a:graphic>
          <a:graphicData uri="http://schemas.openxmlformats.org/presentationml/2006/ole">
            <mc:AlternateContent xmlns:mc="http://schemas.openxmlformats.org/markup-compatibility/2006">
              <mc:Choice xmlns:v="urn:schemas-microsoft-com:vml" Requires="v">
                <p:oleObj name="Equation" r:id="rId10" imgW="1841400" imgH="939600" progId="Equation.DSMT4">
                  <p:embed/>
                </p:oleObj>
              </mc:Choice>
              <mc:Fallback>
                <p:oleObj name="Equation" r:id="rId10" imgW="1841400" imgH="939600" progId="Equation.DSMT4">
                  <p:embed/>
                  <p:pic>
                    <p:nvPicPr>
                      <p:cNvPr id="0" name="Picture 7"/>
                      <p:cNvPicPr>
                        <a:picLocks noChangeAspect="1" noChangeArrowheads="1"/>
                      </p:cNvPicPr>
                      <p:nvPr/>
                    </p:nvPicPr>
                    <p:blipFill>
                      <a:blip r:embed="rId11"/>
                      <a:srcRect/>
                      <a:stretch>
                        <a:fillRect/>
                      </a:stretch>
                    </p:blipFill>
                    <p:spPr bwMode="auto">
                      <a:xfrm>
                        <a:off x="5154613" y="3497263"/>
                        <a:ext cx="1841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0584" name="Object 8"/>
          <p:cNvGraphicFramePr>
            <a:graphicFrameLocks noChangeAspect="1"/>
          </p:cNvGraphicFramePr>
          <p:nvPr>
            <p:extLst>
              <p:ext uri="{D42A27DB-BD31-4B8C-83A1-F6EECF244321}">
                <p14:modId xmlns:p14="http://schemas.microsoft.com/office/powerpoint/2010/main" val="246511336"/>
              </p:ext>
            </p:extLst>
          </p:nvPr>
        </p:nvGraphicFramePr>
        <p:xfrm>
          <a:off x="6997700" y="3532188"/>
          <a:ext cx="762000" cy="825500"/>
        </p:xfrm>
        <a:graphic>
          <a:graphicData uri="http://schemas.openxmlformats.org/presentationml/2006/ole">
            <mc:AlternateContent xmlns:mc="http://schemas.openxmlformats.org/markup-compatibility/2006">
              <mc:Choice xmlns:v="urn:schemas-microsoft-com:vml" Requires="v">
                <p:oleObj name="Equation" r:id="rId12" imgW="761760" imgH="825480" progId="Equation.DSMT4">
                  <p:embed/>
                </p:oleObj>
              </mc:Choice>
              <mc:Fallback>
                <p:oleObj name="Equation" r:id="rId12" imgW="761760" imgH="825480" progId="Equation.DSMT4">
                  <p:embed/>
                  <p:pic>
                    <p:nvPicPr>
                      <p:cNvPr id="0" name="Picture 8"/>
                      <p:cNvPicPr>
                        <a:picLocks noChangeAspect="1" noChangeArrowheads="1"/>
                      </p:cNvPicPr>
                      <p:nvPr/>
                    </p:nvPicPr>
                    <p:blipFill>
                      <a:blip r:embed="rId13"/>
                      <a:srcRect/>
                      <a:stretch>
                        <a:fillRect/>
                      </a:stretch>
                    </p:blipFill>
                    <p:spPr bwMode="auto">
                      <a:xfrm>
                        <a:off x="6997700" y="3532188"/>
                        <a:ext cx="76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itle 1">
            <a:extLst>
              <a:ext uri="{FF2B5EF4-FFF2-40B4-BE49-F238E27FC236}">
                <a16:creationId xmlns:a16="http://schemas.microsoft.com/office/drawing/2014/main" id="{6E14D770-7F88-5A40-6B1B-8AC74C9D285E}"/>
              </a:ext>
            </a:extLst>
          </p:cNvPr>
          <p:cNvSpPr>
            <a:spLocks noGrp="1"/>
          </p:cNvSpPr>
          <p:nvPr>
            <p:ph type="title"/>
          </p:nvPr>
        </p:nvSpPr>
        <p:spPr>
          <a:xfrm>
            <a:off x="457200" y="182880"/>
            <a:ext cx="8229600" cy="914400"/>
          </a:xfrm>
        </p:spPr>
        <p:txBody>
          <a:bodyPr/>
          <a:lstStyle/>
          <a:p>
            <a:r>
              <a:rPr lang="en-US" dirty="0"/>
              <a:t>Example 5: Using the Disk Method to Find the</a:t>
            </a:r>
            <a:br>
              <a:rPr lang="en-US" dirty="0"/>
            </a:br>
            <a:r>
              <a:rPr lang="en-US" dirty="0"/>
              <a:t>Volume of a Solid of Revolution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6: Using the Washer Method to Find the</a:t>
            </a:r>
            <a:br>
              <a:rPr lang="en-US" sz="3100" dirty="0"/>
            </a:br>
            <a:r>
              <a:rPr lang="en-US" sz="3100" dirty="0"/>
              <a:t>Volume of a Solid of Revolution</a:t>
            </a:r>
          </a:p>
        </p:txBody>
      </p:sp>
      <p:sp>
        <p:nvSpPr>
          <p:cNvPr id="3" name="Content Placeholder 2"/>
          <p:cNvSpPr>
            <a:spLocks noGrp="1"/>
          </p:cNvSpPr>
          <p:nvPr>
            <p:ph idx="1"/>
          </p:nvPr>
        </p:nvSpPr>
        <p:spPr>
          <a:xfrm>
            <a:off x="457200" y="1280160"/>
            <a:ext cx="8229600" cy="3711785"/>
          </a:xfrm>
        </p:spPr>
        <p:txBody>
          <a:bodyPr>
            <a:spAutoFit/>
          </a:bodyPr>
          <a:lstStyle/>
          <a:p>
            <a:r>
              <a:rPr lang="en-US" dirty="0"/>
              <a:t>Find the volume of the solid formed by revolving the region bounded by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            and </a:t>
            </a:r>
          </a:p>
          <a:p>
            <a:pPr>
              <a:spcBef>
                <a:spcPts val="0"/>
              </a:spcBef>
            </a:pP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 </a:t>
            </a:r>
            <a:r>
              <a:rPr lang="en-US" dirty="0"/>
              <a:t>about the </a:t>
            </a:r>
            <a:r>
              <a:rPr lang="en-US" i="1" dirty="0"/>
              <a:t>x</a:t>
            </a:r>
            <a:r>
              <a:rPr lang="en-US" dirty="0"/>
              <a:t>-axis.</a:t>
            </a:r>
          </a:p>
          <a:p>
            <a:r>
              <a:rPr lang="en-US" b="1" dirty="0"/>
              <a:t>Solution </a:t>
            </a:r>
          </a:p>
          <a:p>
            <a:r>
              <a:rPr lang="en-US" dirty="0"/>
              <a:t>The region is the same as the one from Example 5, but with a different axis of revolution. When we rotate the region about the </a:t>
            </a:r>
            <a:r>
              <a:rPr lang="en-US" i="1" dirty="0"/>
              <a:t>x</a:t>
            </a:r>
            <a:r>
              <a:rPr lang="en-US" dirty="0"/>
              <a:t>‑axis, the generated solid has a hollow core. </a:t>
            </a:r>
          </a:p>
        </p:txBody>
      </p:sp>
      <p:graphicFrame>
        <p:nvGraphicFramePr>
          <p:cNvPr id="287746" name="Object 2"/>
          <p:cNvGraphicFramePr>
            <a:graphicFrameLocks noChangeAspect="1"/>
          </p:cNvGraphicFramePr>
          <p:nvPr/>
        </p:nvGraphicFramePr>
        <p:xfrm>
          <a:off x="3352800" y="1752600"/>
          <a:ext cx="1943100" cy="482600"/>
        </p:xfrm>
        <a:graphic>
          <a:graphicData uri="http://schemas.openxmlformats.org/presentationml/2006/ole">
            <mc:AlternateContent xmlns:mc="http://schemas.openxmlformats.org/markup-compatibility/2006">
              <mc:Choice xmlns:v="urn:schemas-microsoft-com:vml" Requires="v">
                <p:oleObj name="Equation" r:id="rId2" imgW="1942920" imgH="482400" progId="Equation.DSMT4">
                  <p:embed/>
                </p:oleObj>
              </mc:Choice>
              <mc:Fallback>
                <p:oleObj name="Equation" r:id="rId2" imgW="19429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7" name="Object 3"/>
          <p:cNvGraphicFramePr>
            <a:graphicFrameLocks noChangeAspect="1"/>
          </p:cNvGraphicFramePr>
          <p:nvPr/>
        </p:nvGraphicFramePr>
        <p:xfrm>
          <a:off x="6207125" y="1779588"/>
          <a:ext cx="825500" cy="431800"/>
        </p:xfrm>
        <a:graphic>
          <a:graphicData uri="http://schemas.openxmlformats.org/presentationml/2006/ole">
            <mc:AlternateContent xmlns:mc="http://schemas.openxmlformats.org/markup-compatibility/2006">
              <mc:Choice xmlns:v="urn:schemas-microsoft-com:vml" Requires="v">
                <p:oleObj name="Equation" r:id="rId4" imgW="825480" imgH="431640" progId="Equation.DSMT4">
                  <p:embed/>
                </p:oleObj>
              </mc:Choice>
              <mc:Fallback>
                <p:oleObj name="Equation" r:id="rId4" imgW="8254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1779588"/>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6: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a:xfrm>
            <a:off x="457200" y="1280160"/>
            <a:ext cx="8229600" cy="1902059"/>
          </a:xfrm>
        </p:spPr>
        <p:txBody>
          <a:bodyPr>
            <a:spAutoFit/>
          </a:bodyPr>
          <a:lstStyle/>
          <a:p>
            <a:r>
              <a:rPr lang="en-US" dirty="0"/>
              <a:t>And when we slice the solid perpendicularly to the axis of revolution, we obtain cross‑sections that are washers instead of disks (see Figures 13 and 14). </a:t>
            </a:r>
          </a:p>
          <a:p>
            <a:endParaRPr lang="en-US" dirty="0"/>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55013" y="2667000"/>
            <a:ext cx="2751818" cy="329184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b="12893"/>
          <a:stretch>
            <a:fillRect/>
          </a:stretch>
        </p:blipFill>
        <p:spPr bwMode="auto">
          <a:xfrm>
            <a:off x="5285262" y="2590800"/>
            <a:ext cx="2993080" cy="2743200"/>
          </a:xfrm>
          <a:prstGeom prst="rect">
            <a:avLst/>
          </a:prstGeom>
          <a:noFill/>
          <a:ln w="9525">
            <a:noFill/>
            <a:miter lim="800000"/>
            <a:headEnd/>
            <a:tailEnd/>
          </a:ln>
        </p:spPr>
      </p:pic>
      <p:sp>
        <p:nvSpPr>
          <p:cNvPr id="13" name="Rectangle 12"/>
          <p:cNvSpPr/>
          <p:nvPr/>
        </p:nvSpPr>
        <p:spPr>
          <a:xfrm>
            <a:off x="228600" y="4773891"/>
            <a:ext cx="2999411" cy="1323439"/>
          </a:xfrm>
          <a:prstGeom prst="rect">
            <a:avLst/>
          </a:prstGeom>
        </p:spPr>
        <p:txBody>
          <a:bodyPr wrap="none">
            <a:spAutoFit/>
          </a:bodyPr>
          <a:lstStyle/>
          <a:p>
            <a:pPr algn="ctr">
              <a:lnSpc>
                <a:spcPts val="3200"/>
              </a:lnSpc>
            </a:pPr>
            <a:r>
              <a:rPr lang="en-US" sz="2800" b="1" kern="1000" dirty="0"/>
              <a:t>Figure 13 </a:t>
            </a:r>
          </a:p>
          <a:p>
            <a:pPr algn="ctr">
              <a:lnSpc>
                <a:spcPts val="3200"/>
              </a:lnSpc>
            </a:pPr>
            <a:r>
              <a:rPr lang="en-US" sz="2800" kern="1000" dirty="0"/>
              <a:t>Plane Region and </a:t>
            </a:r>
          </a:p>
          <a:p>
            <a:pPr algn="ctr">
              <a:lnSpc>
                <a:spcPts val="3200"/>
              </a:lnSpc>
            </a:pPr>
            <a:r>
              <a:rPr lang="en-US" sz="2800" kern="1000" dirty="0"/>
              <a:t>Solid of Revolution </a:t>
            </a:r>
          </a:p>
        </p:txBody>
      </p:sp>
      <p:sp>
        <p:nvSpPr>
          <p:cNvPr id="14" name="Rectangle 13"/>
          <p:cNvSpPr/>
          <p:nvPr/>
        </p:nvSpPr>
        <p:spPr>
          <a:xfrm>
            <a:off x="5109197" y="5236617"/>
            <a:ext cx="3345211" cy="887422"/>
          </a:xfrm>
          <a:prstGeom prst="rect">
            <a:avLst/>
          </a:prstGeom>
        </p:spPr>
        <p:txBody>
          <a:bodyPr wrap="none">
            <a:spAutoFit/>
          </a:bodyPr>
          <a:lstStyle/>
          <a:p>
            <a:pPr algn="ctr">
              <a:lnSpc>
                <a:spcPts val="3100"/>
              </a:lnSpc>
            </a:pPr>
            <a:r>
              <a:rPr lang="en-US" sz="2800" b="1" dirty="0"/>
              <a:t>Figure 14 </a:t>
            </a:r>
          </a:p>
          <a:p>
            <a:pPr>
              <a:lnSpc>
                <a:spcPts val="3100"/>
              </a:lnSpc>
            </a:pPr>
            <a:r>
              <a:rPr lang="en-US" sz="2800" dirty="0"/>
              <a:t>Washer Cross-Section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6: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a:xfrm>
            <a:off x="457200" y="1280160"/>
            <a:ext cx="8229600" cy="2332946"/>
          </a:xfrm>
        </p:spPr>
        <p:txBody>
          <a:bodyPr>
            <a:spAutoFit/>
          </a:bodyPr>
          <a:lstStyle/>
          <a:p>
            <a:r>
              <a:rPr lang="en-US" dirty="0"/>
              <a:t>The areas of these cross‑sections are just as easily found, though—the area of a washer is                       where </a:t>
            </a:r>
            <a:r>
              <a:rPr lang="en-US" i="1" dirty="0"/>
              <a:t>R</a:t>
            </a:r>
            <a:r>
              <a:rPr lang="en-US" baseline="-25000" dirty="0"/>
              <a:t>out</a:t>
            </a:r>
            <a:r>
              <a:rPr lang="en-US" dirty="0"/>
              <a:t> is the outer radius of the washer and </a:t>
            </a:r>
            <a:r>
              <a:rPr lang="en-US" i="1" dirty="0"/>
              <a:t>R</a:t>
            </a:r>
            <a:r>
              <a:rPr lang="en-US" baseline="-25000" dirty="0"/>
              <a:t>in</a:t>
            </a:r>
            <a:r>
              <a:rPr lang="en-US" dirty="0"/>
              <a:t> is the inner radius. </a:t>
            </a:r>
          </a:p>
          <a:p>
            <a:endParaRPr lang="en-US" dirty="0"/>
          </a:p>
        </p:txBody>
      </p:sp>
      <p:graphicFrame>
        <p:nvGraphicFramePr>
          <p:cNvPr id="288772" name="Object 4"/>
          <p:cNvGraphicFramePr>
            <a:graphicFrameLocks noChangeAspect="1"/>
          </p:cNvGraphicFramePr>
          <p:nvPr>
            <p:extLst>
              <p:ext uri="{D42A27DB-BD31-4B8C-83A1-F6EECF244321}">
                <p14:modId xmlns:p14="http://schemas.microsoft.com/office/powerpoint/2010/main" val="1979765123"/>
              </p:ext>
            </p:extLst>
          </p:nvPr>
        </p:nvGraphicFramePr>
        <p:xfrm>
          <a:off x="6216650" y="1738313"/>
          <a:ext cx="1752600" cy="469900"/>
        </p:xfrm>
        <a:graphic>
          <a:graphicData uri="http://schemas.openxmlformats.org/presentationml/2006/ole">
            <mc:AlternateContent xmlns:mc="http://schemas.openxmlformats.org/markup-compatibility/2006">
              <mc:Choice xmlns:v="urn:schemas-microsoft-com:vml" Requires="v">
                <p:oleObj name="Equation" r:id="rId2" imgW="1752480" imgH="469800" progId="Equation.DSMT4">
                  <p:embed/>
                </p:oleObj>
              </mc:Choice>
              <mc:Fallback>
                <p:oleObj name="Equation" r:id="rId2" imgW="1752480" imgH="469800" progId="Equation.DSMT4">
                  <p:embed/>
                  <p:pic>
                    <p:nvPicPr>
                      <p:cNvPr id="0" name="Object 4"/>
                      <p:cNvPicPr>
                        <a:picLocks noChangeAspect="1" noChangeArrowheads="1"/>
                      </p:cNvPicPr>
                      <p:nvPr/>
                    </p:nvPicPr>
                    <p:blipFill>
                      <a:blip r:embed="rId3"/>
                      <a:srcRect/>
                      <a:stretch>
                        <a:fillRect/>
                      </a:stretch>
                    </p:blipFill>
                    <p:spPr bwMode="auto">
                      <a:xfrm>
                        <a:off x="6216650" y="1738313"/>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4" name="Object 6"/>
          <p:cNvGraphicFramePr>
            <a:graphicFrameLocks noChangeAspect="1"/>
          </p:cNvGraphicFramePr>
          <p:nvPr>
            <p:extLst>
              <p:ext uri="{D42A27DB-BD31-4B8C-83A1-F6EECF244321}">
                <p14:modId xmlns:p14="http://schemas.microsoft.com/office/powerpoint/2010/main" val="1632379598"/>
              </p:ext>
            </p:extLst>
          </p:nvPr>
        </p:nvGraphicFramePr>
        <p:xfrm>
          <a:off x="1797050" y="3325813"/>
          <a:ext cx="2667000" cy="495300"/>
        </p:xfrm>
        <a:graphic>
          <a:graphicData uri="http://schemas.openxmlformats.org/presentationml/2006/ole">
            <mc:AlternateContent xmlns:mc="http://schemas.openxmlformats.org/markup-compatibility/2006">
              <mc:Choice xmlns:v="urn:schemas-microsoft-com:vml" Requires="v">
                <p:oleObj name="Equation" r:id="rId4" imgW="2666880" imgH="495000" progId="Equation.DSMT4">
                  <p:embed/>
                </p:oleObj>
              </mc:Choice>
              <mc:Fallback>
                <p:oleObj name="Equation" r:id="rId4" imgW="2666880" imgH="495000" progId="Equation.DSMT4">
                  <p:embed/>
                  <p:pic>
                    <p:nvPicPr>
                      <p:cNvPr id="0" name="Object 6"/>
                      <p:cNvPicPr>
                        <a:picLocks noChangeAspect="1" noChangeArrowheads="1"/>
                      </p:cNvPicPr>
                      <p:nvPr/>
                    </p:nvPicPr>
                    <p:blipFill>
                      <a:blip r:embed="rId5"/>
                      <a:srcRect/>
                      <a:stretch>
                        <a:fillRect/>
                      </a:stretch>
                    </p:blipFill>
                    <p:spPr bwMode="auto">
                      <a:xfrm>
                        <a:off x="1797050" y="3325813"/>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5" name="Object 7"/>
          <p:cNvGraphicFramePr>
            <a:graphicFrameLocks noChangeAspect="1"/>
          </p:cNvGraphicFramePr>
          <p:nvPr>
            <p:extLst>
              <p:ext uri="{D42A27DB-BD31-4B8C-83A1-F6EECF244321}">
                <p14:modId xmlns:p14="http://schemas.microsoft.com/office/powerpoint/2010/main" val="2697492291"/>
              </p:ext>
            </p:extLst>
          </p:nvPr>
        </p:nvGraphicFramePr>
        <p:xfrm>
          <a:off x="4470400" y="3048000"/>
          <a:ext cx="2870200" cy="1003300"/>
        </p:xfrm>
        <a:graphic>
          <a:graphicData uri="http://schemas.openxmlformats.org/presentationml/2006/ole">
            <mc:AlternateContent xmlns:mc="http://schemas.openxmlformats.org/markup-compatibility/2006">
              <mc:Choice xmlns:v="urn:schemas-microsoft-com:vml" Requires="v">
                <p:oleObj name="Equation" r:id="rId6" imgW="2869920" imgH="1002960" progId="Equation.DSMT4">
                  <p:embed/>
                </p:oleObj>
              </mc:Choice>
              <mc:Fallback>
                <p:oleObj name="Equation" r:id="rId6" imgW="2869920" imgH="1002960" progId="Equation.DSMT4">
                  <p:embed/>
                  <p:pic>
                    <p:nvPicPr>
                      <p:cNvPr id="0" name="Object 7"/>
                      <p:cNvPicPr>
                        <a:picLocks noChangeAspect="1" noChangeArrowheads="1"/>
                      </p:cNvPicPr>
                      <p:nvPr/>
                    </p:nvPicPr>
                    <p:blipFill>
                      <a:blip r:embed="rId7"/>
                      <a:srcRect/>
                      <a:stretch>
                        <a:fillRect/>
                      </a:stretch>
                    </p:blipFill>
                    <p:spPr bwMode="auto">
                      <a:xfrm>
                        <a:off x="4470400" y="3048000"/>
                        <a:ext cx="2870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6" name="Object 8"/>
          <p:cNvGraphicFramePr>
            <a:graphicFrameLocks noChangeAspect="1"/>
          </p:cNvGraphicFramePr>
          <p:nvPr>
            <p:extLst>
              <p:ext uri="{D42A27DB-BD31-4B8C-83A1-F6EECF244321}">
                <p14:modId xmlns:p14="http://schemas.microsoft.com/office/powerpoint/2010/main" val="23386925"/>
              </p:ext>
            </p:extLst>
          </p:nvPr>
        </p:nvGraphicFramePr>
        <p:xfrm>
          <a:off x="2600325" y="4038600"/>
          <a:ext cx="2882900" cy="1016000"/>
        </p:xfrm>
        <a:graphic>
          <a:graphicData uri="http://schemas.openxmlformats.org/presentationml/2006/ole">
            <mc:AlternateContent xmlns:mc="http://schemas.openxmlformats.org/markup-compatibility/2006">
              <mc:Choice xmlns:v="urn:schemas-microsoft-com:vml" Requires="v">
                <p:oleObj name="Equation" r:id="rId8" imgW="2882880" imgH="1015920" progId="Equation.DSMT4">
                  <p:embed/>
                </p:oleObj>
              </mc:Choice>
              <mc:Fallback>
                <p:oleObj name="Equation" r:id="rId8" imgW="2882880" imgH="1015920" progId="Equation.DSMT4">
                  <p:embed/>
                  <p:pic>
                    <p:nvPicPr>
                      <p:cNvPr id="0" name="Object 8"/>
                      <p:cNvPicPr>
                        <a:picLocks noChangeAspect="1" noChangeArrowheads="1"/>
                      </p:cNvPicPr>
                      <p:nvPr/>
                    </p:nvPicPr>
                    <p:blipFill>
                      <a:blip r:embed="rId9"/>
                      <a:srcRect/>
                      <a:stretch>
                        <a:fillRect/>
                      </a:stretch>
                    </p:blipFill>
                    <p:spPr bwMode="auto">
                      <a:xfrm>
                        <a:off x="2600325" y="4038600"/>
                        <a:ext cx="2882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7" name="Object 9"/>
          <p:cNvGraphicFramePr>
            <a:graphicFrameLocks noChangeAspect="1"/>
          </p:cNvGraphicFramePr>
          <p:nvPr>
            <p:extLst>
              <p:ext uri="{D42A27DB-BD31-4B8C-83A1-F6EECF244321}">
                <p14:modId xmlns:p14="http://schemas.microsoft.com/office/powerpoint/2010/main" val="1851258208"/>
              </p:ext>
            </p:extLst>
          </p:nvPr>
        </p:nvGraphicFramePr>
        <p:xfrm>
          <a:off x="5473700" y="4100513"/>
          <a:ext cx="1854200" cy="939800"/>
        </p:xfrm>
        <a:graphic>
          <a:graphicData uri="http://schemas.openxmlformats.org/presentationml/2006/ole">
            <mc:AlternateContent xmlns:mc="http://schemas.openxmlformats.org/markup-compatibility/2006">
              <mc:Choice xmlns:v="urn:schemas-microsoft-com:vml" Requires="v">
                <p:oleObj name="Equation" r:id="rId10" imgW="1854000" imgH="939600" progId="Equation.DSMT4">
                  <p:embed/>
                </p:oleObj>
              </mc:Choice>
              <mc:Fallback>
                <p:oleObj name="Equation" r:id="rId10" imgW="1854000" imgH="939600" progId="Equation.DSMT4">
                  <p:embed/>
                  <p:pic>
                    <p:nvPicPr>
                      <p:cNvPr id="0" name="Object 9"/>
                      <p:cNvPicPr>
                        <a:picLocks noChangeAspect="1" noChangeArrowheads="1"/>
                      </p:cNvPicPr>
                      <p:nvPr/>
                    </p:nvPicPr>
                    <p:blipFill>
                      <a:blip r:embed="rId11"/>
                      <a:srcRect/>
                      <a:stretch>
                        <a:fillRect/>
                      </a:stretch>
                    </p:blipFill>
                    <p:spPr bwMode="auto">
                      <a:xfrm>
                        <a:off x="5473700" y="4100513"/>
                        <a:ext cx="185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6: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a:xfrm>
            <a:off x="457200" y="1280160"/>
            <a:ext cx="8229600" cy="4739640"/>
          </a:xfrm>
        </p:spPr>
        <p:txBody>
          <a:bodyPr/>
          <a:lstStyle/>
          <a:p>
            <a:r>
              <a:rPr lang="en-US" dirty="0"/>
              <a:t>Therefore, the volume of the solid is as follows.</a:t>
            </a:r>
          </a:p>
        </p:txBody>
      </p:sp>
      <p:graphicFrame>
        <p:nvGraphicFramePr>
          <p:cNvPr id="290819" name="Object 3"/>
          <p:cNvGraphicFramePr>
            <a:graphicFrameLocks noChangeAspect="1"/>
          </p:cNvGraphicFramePr>
          <p:nvPr/>
        </p:nvGraphicFramePr>
        <p:xfrm>
          <a:off x="1143000" y="1932296"/>
          <a:ext cx="2095500" cy="736600"/>
        </p:xfrm>
        <a:graphic>
          <a:graphicData uri="http://schemas.openxmlformats.org/presentationml/2006/ole">
            <mc:AlternateContent xmlns:mc="http://schemas.openxmlformats.org/markup-compatibility/2006">
              <mc:Choice xmlns:v="urn:schemas-microsoft-com:vml" Requires="v">
                <p:oleObj name="Equation" r:id="rId2" imgW="2095200" imgH="736560" progId="Equation.DSMT4">
                  <p:embed/>
                </p:oleObj>
              </mc:Choice>
              <mc:Fallback>
                <p:oleObj name="Equation" r:id="rId2" imgW="2095200" imgH="736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32296"/>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3026138845"/>
              </p:ext>
            </p:extLst>
          </p:nvPr>
        </p:nvGraphicFramePr>
        <p:xfrm>
          <a:off x="3263900" y="1836738"/>
          <a:ext cx="2667000" cy="939800"/>
        </p:xfrm>
        <a:graphic>
          <a:graphicData uri="http://schemas.openxmlformats.org/presentationml/2006/ole">
            <mc:AlternateContent xmlns:mc="http://schemas.openxmlformats.org/markup-compatibility/2006">
              <mc:Choice xmlns:v="urn:schemas-microsoft-com:vml" Requires="v">
                <p:oleObj name="Equation" r:id="rId4" imgW="2666880" imgH="939600" progId="Equation.DSMT4">
                  <p:embed/>
                </p:oleObj>
              </mc:Choice>
              <mc:Fallback>
                <p:oleObj name="Equation" r:id="rId4" imgW="2666880" imgH="939600" progId="Equation.DSMT4">
                  <p:embed/>
                  <p:pic>
                    <p:nvPicPr>
                      <p:cNvPr id="0" name="Picture 4"/>
                      <p:cNvPicPr>
                        <a:picLocks noChangeAspect="1" noChangeArrowheads="1"/>
                      </p:cNvPicPr>
                      <p:nvPr/>
                    </p:nvPicPr>
                    <p:blipFill>
                      <a:blip r:embed="rId5"/>
                      <a:srcRect/>
                      <a:stretch>
                        <a:fillRect/>
                      </a:stretch>
                    </p:blipFill>
                    <p:spPr bwMode="auto">
                      <a:xfrm>
                        <a:off x="3263900" y="1836738"/>
                        <a:ext cx="266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1" name="Object 5"/>
          <p:cNvGraphicFramePr>
            <a:graphicFrameLocks noChangeAspect="1"/>
          </p:cNvGraphicFramePr>
          <p:nvPr>
            <p:extLst>
              <p:ext uri="{D42A27DB-BD31-4B8C-83A1-F6EECF244321}">
                <p14:modId xmlns:p14="http://schemas.microsoft.com/office/powerpoint/2010/main" val="2357959315"/>
              </p:ext>
            </p:extLst>
          </p:nvPr>
        </p:nvGraphicFramePr>
        <p:xfrm>
          <a:off x="1401763" y="2895600"/>
          <a:ext cx="2374900" cy="1066800"/>
        </p:xfrm>
        <a:graphic>
          <a:graphicData uri="http://schemas.openxmlformats.org/presentationml/2006/ole">
            <mc:AlternateContent xmlns:mc="http://schemas.openxmlformats.org/markup-compatibility/2006">
              <mc:Choice xmlns:v="urn:schemas-microsoft-com:vml" Requires="v">
                <p:oleObj name="Equation" r:id="rId6" imgW="2374560" imgH="1066680" progId="Equation.DSMT4">
                  <p:embed/>
                </p:oleObj>
              </mc:Choice>
              <mc:Fallback>
                <p:oleObj name="Equation" r:id="rId6" imgW="2374560" imgH="1066680" progId="Equation.DSMT4">
                  <p:embed/>
                  <p:pic>
                    <p:nvPicPr>
                      <p:cNvPr id="0" name="Picture 5"/>
                      <p:cNvPicPr>
                        <a:picLocks noChangeAspect="1" noChangeArrowheads="1"/>
                      </p:cNvPicPr>
                      <p:nvPr/>
                    </p:nvPicPr>
                    <p:blipFill>
                      <a:blip r:embed="rId7"/>
                      <a:srcRect/>
                      <a:stretch>
                        <a:fillRect/>
                      </a:stretch>
                    </p:blipFill>
                    <p:spPr bwMode="auto">
                      <a:xfrm>
                        <a:off x="1401763" y="2895600"/>
                        <a:ext cx="2374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2" name="Object 6"/>
          <p:cNvGraphicFramePr>
            <a:graphicFrameLocks noChangeAspect="1"/>
          </p:cNvGraphicFramePr>
          <p:nvPr>
            <p:extLst>
              <p:ext uri="{D42A27DB-BD31-4B8C-83A1-F6EECF244321}">
                <p14:modId xmlns:p14="http://schemas.microsoft.com/office/powerpoint/2010/main" val="3297147991"/>
              </p:ext>
            </p:extLst>
          </p:nvPr>
        </p:nvGraphicFramePr>
        <p:xfrm>
          <a:off x="3790950" y="2933700"/>
          <a:ext cx="4216400" cy="990600"/>
        </p:xfrm>
        <a:graphic>
          <a:graphicData uri="http://schemas.openxmlformats.org/presentationml/2006/ole">
            <mc:AlternateContent xmlns:mc="http://schemas.openxmlformats.org/markup-compatibility/2006">
              <mc:Choice xmlns:v="urn:schemas-microsoft-com:vml" Requires="v">
                <p:oleObj name="Equation" r:id="rId8" imgW="4216320" imgH="990360" progId="Equation.DSMT4">
                  <p:embed/>
                </p:oleObj>
              </mc:Choice>
              <mc:Fallback>
                <p:oleObj name="Equation" r:id="rId8" imgW="4216320" imgH="990360" progId="Equation.DSMT4">
                  <p:embed/>
                  <p:pic>
                    <p:nvPicPr>
                      <p:cNvPr id="0" name="Picture 6"/>
                      <p:cNvPicPr>
                        <a:picLocks noChangeAspect="1" noChangeArrowheads="1"/>
                      </p:cNvPicPr>
                      <p:nvPr/>
                    </p:nvPicPr>
                    <p:blipFill>
                      <a:blip r:embed="rId9"/>
                      <a:srcRect/>
                      <a:stretch>
                        <a:fillRect/>
                      </a:stretch>
                    </p:blipFill>
                    <p:spPr bwMode="auto">
                      <a:xfrm>
                        <a:off x="3790950" y="2933700"/>
                        <a:ext cx="421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3" name="Object 7"/>
          <p:cNvGraphicFramePr>
            <a:graphicFrameLocks noChangeAspect="1"/>
          </p:cNvGraphicFramePr>
          <p:nvPr>
            <p:extLst>
              <p:ext uri="{D42A27DB-BD31-4B8C-83A1-F6EECF244321}">
                <p14:modId xmlns:p14="http://schemas.microsoft.com/office/powerpoint/2010/main" val="4054786619"/>
              </p:ext>
            </p:extLst>
          </p:nvPr>
        </p:nvGraphicFramePr>
        <p:xfrm>
          <a:off x="1420504" y="4038600"/>
          <a:ext cx="3708400" cy="939800"/>
        </p:xfrm>
        <a:graphic>
          <a:graphicData uri="http://schemas.openxmlformats.org/presentationml/2006/ole">
            <mc:AlternateContent xmlns:mc="http://schemas.openxmlformats.org/markup-compatibility/2006">
              <mc:Choice xmlns:v="urn:schemas-microsoft-com:vml" Requires="v">
                <p:oleObj name="Equation" r:id="rId10" imgW="3708360" imgH="939600" progId="Equation.DSMT4">
                  <p:embed/>
                </p:oleObj>
              </mc:Choice>
              <mc:Fallback>
                <p:oleObj name="Equation" r:id="rId10" imgW="3708360" imgH="939600" progId="Equation.DSMT4">
                  <p:embed/>
                  <p:pic>
                    <p:nvPicPr>
                      <p:cNvPr id="0" name="Picture 7"/>
                      <p:cNvPicPr>
                        <a:picLocks noChangeAspect="1" noChangeArrowheads="1"/>
                      </p:cNvPicPr>
                      <p:nvPr/>
                    </p:nvPicPr>
                    <p:blipFill>
                      <a:blip r:embed="rId11"/>
                      <a:srcRect/>
                      <a:stretch>
                        <a:fillRect/>
                      </a:stretch>
                    </p:blipFill>
                    <p:spPr bwMode="auto">
                      <a:xfrm>
                        <a:off x="1420504" y="4038600"/>
                        <a:ext cx="370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4" name="Object 8"/>
          <p:cNvGraphicFramePr>
            <a:graphicFrameLocks noChangeAspect="1"/>
          </p:cNvGraphicFramePr>
          <p:nvPr/>
        </p:nvGraphicFramePr>
        <p:xfrm>
          <a:off x="5173640" y="4316104"/>
          <a:ext cx="1193800" cy="431800"/>
        </p:xfrm>
        <a:graphic>
          <a:graphicData uri="http://schemas.openxmlformats.org/presentationml/2006/ole">
            <mc:AlternateContent xmlns:mc="http://schemas.openxmlformats.org/markup-compatibility/2006">
              <mc:Choice xmlns:v="urn:schemas-microsoft-com:vml" Requires="v">
                <p:oleObj name="Equation" r:id="rId12" imgW="1193760" imgH="431640" progId="Equation.DSMT4">
                  <p:embed/>
                </p:oleObj>
              </mc:Choice>
              <mc:Fallback>
                <p:oleObj name="Equation" r:id="rId12" imgW="1193760" imgH="4316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3640" y="4316104"/>
                        <a:ext cx="1193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5" name="Object 9"/>
          <p:cNvGraphicFramePr>
            <a:graphicFrameLocks noChangeAspect="1"/>
          </p:cNvGraphicFramePr>
          <p:nvPr>
            <p:extLst>
              <p:ext uri="{D42A27DB-BD31-4B8C-83A1-F6EECF244321}">
                <p14:modId xmlns:p14="http://schemas.microsoft.com/office/powerpoint/2010/main" val="454462764"/>
              </p:ext>
            </p:extLst>
          </p:nvPr>
        </p:nvGraphicFramePr>
        <p:xfrm>
          <a:off x="1376363" y="5080000"/>
          <a:ext cx="2159000" cy="939800"/>
        </p:xfrm>
        <a:graphic>
          <a:graphicData uri="http://schemas.openxmlformats.org/presentationml/2006/ole">
            <mc:AlternateContent xmlns:mc="http://schemas.openxmlformats.org/markup-compatibility/2006">
              <mc:Choice xmlns:v="urn:schemas-microsoft-com:vml" Requires="v">
                <p:oleObj name="Equation" r:id="rId14" imgW="2158920" imgH="939600" progId="Equation.DSMT4">
                  <p:embed/>
                </p:oleObj>
              </mc:Choice>
              <mc:Fallback>
                <p:oleObj name="Equation" r:id="rId14" imgW="2158920" imgH="939600" progId="Equation.DSMT4">
                  <p:embed/>
                  <p:pic>
                    <p:nvPicPr>
                      <p:cNvPr id="0" name="Picture 9"/>
                      <p:cNvPicPr>
                        <a:picLocks noChangeAspect="1" noChangeArrowheads="1"/>
                      </p:cNvPicPr>
                      <p:nvPr/>
                    </p:nvPicPr>
                    <p:blipFill>
                      <a:blip r:embed="rId15"/>
                      <a:srcRect/>
                      <a:stretch>
                        <a:fillRect/>
                      </a:stretch>
                    </p:blipFill>
                    <p:spPr bwMode="auto">
                      <a:xfrm>
                        <a:off x="1376363" y="5080000"/>
                        <a:ext cx="215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6" name="Object 10"/>
          <p:cNvGraphicFramePr>
            <a:graphicFrameLocks noChangeAspect="1"/>
          </p:cNvGraphicFramePr>
          <p:nvPr/>
        </p:nvGraphicFramePr>
        <p:xfrm>
          <a:off x="5173640" y="5445456"/>
          <a:ext cx="1574800" cy="241300"/>
        </p:xfrm>
        <a:graphic>
          <a:graphicData uri="http://schemas.openxmlformats.org/presentationml/2006/ole">
            <mc:AlternateContent xmlns:mc="http://schemas.openxmlformats.org/markup-compatibility/2006">
              <mc:Choice xmlns:v="urn:schemas-microsoft-com:vml" Requires="v">
                <p:oleObj name="Equation" r:id="rId16" imgW="1574640" imgH="241200" progId="Equation.DSMT4">
                  <p:embed/>
                </p:oleObj>
              </mc:Choice>
              <mc:Fallback>
                <p:oleObj name="Equation" r:id="rId16" imgW="1574640" imgH="2412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3640" y="5445456"/>
                        <a:ext cx="1574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8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08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08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0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7: Using the Washer Method to Find the</a:t>
            </a:r>
            <a:br>
              <a:rPr lang="en-US" sz="3100" dirty="0"/>
            </a:br>
            <a:r>
              <a:rPr lang="en-US" sz="3100" dirty="0"/>
              <a:t>Volume of a Solid of Revolution</a:t>
            </a:r>
          </a:p>
        </p:txBody>
      </p:sp>
      <p:sp>
        <p:nvSpPr>
          <p:cNvPr id="3" name="Content Placeholder 2"/>
          <p:cNvSpPr>
            <a:spLocks noGrp="1"/>
          </p:cNvSpPr>
          <p:nvPr>
            <p:ph idx="1"/>
          </p:nvPr>
        </p:nvSpPr>
        <p:spPr>
          <a:xfrm>
            <a:off x="457200" y="1280160"/>
            <a:ext cx="8229600" cy="3797963"/>
          </a:xfrm>
        </p:spPr>
        <p:txBody>
          <a:bodyPr>
            <a:spAutoFit/>
          </a:bodyPr>
          <a:lstStyle/>
          <a:p>
            <a:r>
              <a:rPr lang="en-US" dirty="0"/>
              <a:t>Find the volume of the solid generated by revolving the region bounded by </a:t>
            </a:r>
            <a:r>
              <a:rPr lang="en-US" i="1" dirty="0">
                <a:solidFill>
                  <a:srgbClr val="0000FF"/>
                </a:solidFill>
              </a:rPr>
              <a:t>y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 </a:t>
            </a:r>
            <a:r>
              <a:rPr lang="en-US" dirty="0"/>
              <a:t>and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about the following lines.</a:t>
            </a:r>
          </a:p>
          <a:p>
            <a:pPr>
              <a:tabLst>
                <a:tab pos="463550" algn="l"/>
                <a:tab pos="3657600" algn="l"/>
                <a:tab pos="4121150" algn="l"/>
              </a:tabLst>
            </a:pPr>
            <a:r>
              <a:rPr lang="en-US" b="1" dirty="0"/>
              <a:t>a. 	</a:t>
            </a:r>
            <a:r>
              <a:rPr lang="en-US" dirty="0"/>
              <a:t>about the </a:t>
            </a:r>
            <a:r>
              <a:rPr lang="en-US" i="1" dirty="0"/>
              <a:t>y</a:t>
            </a:r>
            <a:r>
              <a:rPr lang="en-US" dirty="0"/>
              <a:t>‑axis 	</a:t>
            </a:r>
            <a:r>
              <a:rPr lang="en-US" b="1" dirty="0"/>
              <a:t>b. </a:t>
            </a:r>
            <a:r>
              <a:rPr lang="en-US" dirty="0"/>
              <a:t>	about the line </a:t>
            </a:r>
            <a:r>
              <a:rPr lang="en-US" i="1" dirty="0"/>
              <a:t>y</a:t>
            </a:r>
            <a:r>
              <a:rPr lang="en-US" dirty="0"/>
              <a:t> </a:t>
            </a:r>
            <a:r>
              <a:rPr lang="en-US" dirty="0">
                <a:latin typeface="Symbol" pitchFamily="18" charset="2"/>
              </a:rPr>
              <a:t>=</a:t>
            </a:r>
            <a:r>
              <a:rPr lang="en-US" dirty="0"/>
              <a:t> 2</a:t>
            </a:r>
          </a:p>
          <a:p>
            <a:r>
              <a:rPr lang="en-US" b="1" dirty="0"/>
              <a:t>Solution </a:t>
            </a:r>
          </a:p>
          <a:p>
            <a:pPr marL="463550" indent="-463550"/>
            <a:r>
              <a:rPr lang="en-US" b="1" dirty="0"/>
              <a:t>a. 	</a:t>
            </a:r>
            <a:r>
              <a:rPr lang="en-US" dirty="0"/>
              <a:t>The region to be revolved about the </a:t>
            </a:r>
            <a:r>
              <a:rPr lang="en-US" i="1" dirty="0"/>
              <a:t>y</a:t>
            </a:r>
            <a:r>
              <a:rPr lang="en-US" dirty="0"/>
              <a:t>‑axis is shown in Figure 15 and the solid generated is shown in Figure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7: Using the Washer Method to Find the</a:t>
            </a:r>
            <a:br>
              <a:rPr lang="en-US" sz="3100" dirty="0"/>
            </a:br>
            <a:r>
              <a:rPr lang="en-US" sz="3100" dirty="0"/>
              <a:t>Volume of a Solid of Revolution (cont.) </a:t>
            </a:r>
          </a:p>
        </p:txBody>
      </p:sp>
      <p:pic>
        <p:nvPicPr>
          <p:cNvPr id="291842" name="Picture 2"/>
          <p:cNvPicPr>
            <a:picLocks noChangeAspect="1" noChangeArrowheads="1"/>
          </p:cNvPicPr>
          <p:nvPr/>
        </p:nvPicPr>
        <p:blipFill>
          <a:blip r:embed="rId2" cstate="print">
            <a:clrChange>
              <a:clrFrom>
                <a:srgbClr val="FFFFFF"/>
              </a:clrFrom>
              <a:clrTo>
                <a:srgbClr val="FFFFFF">
                  <a:alpha val="0"/>
                </a:srgbClr>
              </a:clrTo>
            </a:clrChange>
          </a:blip>
          <a:srcRect l="5208" b="13372"/>
          <a:stretch>
            <a:fillRect/>
          </a:stretch>
        </p:blipFill>
        <p:spPr bwMode="auto">
          <a:xfrm>
            <a:off x="457200" y="1524000"/>
            <a:ext cx="4160520" cy="3581400"/>
          </a:xfrm>
          <a:prstGeom prst="rect">
            <a:avLst/>
          </a:prstGeom>
          <a:noFill/>
          <a:ln w="9525">
            <a:noFill/>
            <a:miter lim="800000"/>
            <a:headEnd/>
            <a:tailEnd/>
          </a:ln>
        </p:spPr>
      </p:pic>
      <p:pic>
        <p:nvPicPr>
          <p:cNvPr id="291843" name="Picture 3"/>
          <p:cNvPicPr>
            <a:picLocks noChangeAspect="1" noChangeArrowheads="1"/>
          </p:cNvPicPr>
          <p:nvPr/>
        </p:nvPicPr>
        <p:blipFill>
          <a:blip r:embed="rId3" cstate="print">
            <a:clrChange>
              <a:clrFrom>
                <a:srgbClr val="FFFFFF"/>
              </a:clrFrom>
              <a:clrTo>
                <a:srgbClr val="FFFFFF">
                  <a:alpha val="0"/>
                </a:srgbClr>
              </a:clrTo>
            </a:clrChange>
          </a:blip>
          <a:srcRect l="5435" b="17785"/>
          <a:stretch>
            <a:fillRect/>
          </a:stretch>
        </p:blipFill>
        <p:spPr bwMode="auto">
          <a:xfrm>
            <a:off x="4796470" y="2439795"/>
            <a:ext cx="3977640" cy="2818005"/>
          </a:xfrm>
          <a:prstGeom prst="rect">
            <a:avLst/>
          </a:prstGeom>
          <a:noFill/>
          <a:ln w="9525">
            <a:noFill/>
            <a:miter lim="800000"/>
            <a:headEnd/>
            <a:tailEnd/>
          </a:ln>
        </p:spPr>
      </p:pic>
      <p:sp>
        <p:nvSpPr>
          <p:cNvPr id="6" name="Rectangle 5"/>
          <p:cNvSpPr/>
          <p:nvPr/>
        </p:nvSpPr>
        <p:spPr>
          <a:xfrm>
            <a:off x="737480" y="5334000"/>
            <a:ext cx="3599960" cy="523220"/>
          </a:xfrm>
          <a:prstGeom prst="rect">
            <a:avLst/>
          </a:prstGeom>
        </p:spPr>
        <p:txBody>
          <a:bodyPr wrap="none">
            <a:spAutoFit/>
          </a:bodyPr>
          <a:lstStyle/>
          <a:p>
            <a:r>
              <a:rPr lang="en-US" sz="2800" b="1" dirty="0"/>
              <a:t>Figure 15 </a:t>
            </a:r>
            <a:r>
              <a:rPr lang="en-US" sz="2800" dirty="0"/>
              <a:t>Plane Region </a:t>
            </a:r>
          </a:p>
        </p:txBody>
      </p:sp>
      <p:sp>
        <p:nvSpPr>
          <p:cNvPr id="7" name="Rectangle 6"/>
          <p:cNvSpPr/>
          <p:nvPr/>
        </p:nvSpPr>
        <p:spPr>
          <a:xfrm>
            <a:off x="4560643" y="5334000"/>
            <a:ext cx="4449295" cy="523220"/>
          </a:xfrm>
          <a:prstGeom prst="rect">
            <a:avLst/>
          </a:prstGeom>
        </p:spPr>
        <p:txBody>
          <a:bodyPr wrap="none">
            <a:spAutoFit/>
          </a:bodyPr>
          <a:lstStyle/>
          <a:p>
            <a:r>
              <a:rPr lang="en-US" sz="2800" b="1" dirty="0"/>
              <a:t>Figure 16 </a:t>
            </a:r>
            <a:r>
              <a:rPr lang="en-US" sz="2800" dirty="0"/>
              <a:t>Solid of Revolution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p:txBody>
          <a:bodyPr/>
          <a:lstStyle/>
          <a:p>
            <a:r>
              <a:rPr lang="en-US" dirty="0"/>
              <a:t>If so, we write</a:t>
            </a:r>
          </a:p>
          <a:p>
            <a:pPr>
              <a:lnSpc>
                <a:spcPct val="150000"/>
              </a:lnSpc>
            </a:pPr>
            <a:endParaRPr lang="en-US" dirty="0"/>
          </a:p>
          <a:p>
            <a:r>
              <a:rPr lang="en-US" dirty="0"/>
              <a:t>and use the Fundamental Theorem of Calculus to evaluate </a:t>
            </a:r>
            <a:r>
              <a:rPr lang="en-US" i="1" dirty="0"/>
              <a:t>A.</a:t>
            </a:r>
            <a:endParaRPr lang="en-US" dirty="0"/>
          </a:p>
        </p:txBody>
      </p:sp>
      <p:graphicFrame>
        <p:nvGraphicFramePr>
          <p:cNvPr id="319490" name="Object 2"/>
          <p:cNvGraphicFramePr>
            <a:graphicFrameLocks noChangeAspect="1"/>
          </p:cNvGraphicFramePr>
          <p:nvPr/>
        </p:nvGraphicFramePr>
        <p:xfrm>
          <a:off x="3530600" y="1816100"/>
          <a:ext cx="2082800" cy="698500"/>
        </p:xfrm>
        <a:graphic>
          <a:graphicData uri="http://schemas.openxmlformats.org/presentationml/2006/ole">
            <mc:AlternateContent xmlns:mc="http://schemas.openxmlformats.org/markup-compatibility/2006">
              <mc:Choice xmlns:v="urn:schemas-microsoft-com:vml" Requires="v">
                <p:oleObj name="Equation" r:id="rId2" imgW="2082600" imgH="698400" progId="Equation.DSMT4">
                  <p:embed/>
                </p:oleObj>
              </mc:Choice>
              <mc:Fallback>
                <p:oleObj name="Equation" r:id="rId2" imgW="208260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816100"/>
                        <a:ext cx="2082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 </a:t>
            </a:r>
          </a:p>
        </p:txBody>
      </p:sp>
      <p:sp>
        <p:nvSpPr>
          <p:cNvPr id="3" name="Content Placeholder 2"/>
          <p:cNvSpPr>
            <a:spLocks noGrp="1"/>
          </p:cNvSpPr>
          <p:nvPr>
            <p:ph idx="1"/>
          </p:nvPr>
        </p:nvSpPr>
        <p:spPr>
          <a:xfrm>
            <a:off x="457200" y="1280160"/>
            <a:ext cx="8229600" cy="3194721"/>
          </a:xfrm>
        </p:spPr>
        <p:txBody>
          <a:bodyPr>
            <a:spAutoFit/>
          </a:bodyPr>
          <a:lstStyle/>
          <a:p>
            <a:r>
              <a:rPr lang="en-US" dirty="0"/>
              <a:t>The red horizontal line is a representative segment that will rotate around the </a:t>
            </a:r>
            <a:r>
              <a:rPr lang="en-US" i="1" dirty="0"/>
              <a:t>y</a:t>
            </a:r>
            <a:r>
              <a:rPr lang="en-US" dirty="0"/>
              <a:t>‑axis, so the outer radius is given by the curve </a:t>
            </a:r>
            <a:r>
              <a:rPr lang="en-US" i="1" dirty="0"/>
              <a:t>y</a:t>
            </a:r>
            <a:r>
              <a:rPr lang="en-US" dirty="0"/>
              <a:t> </a:t>
            </a:r>
            <a:r>
              <a:rPr lang="en-US" dirty="0">
                <a:latin typeface="Symbol" pitchFamily="18" charset="2"/>
              </a:rPr>
              <a:t>=</a:t>
            </a:r>
            <a:r>
              <a:rPr lang="en-US" dirty="0"/>
              <a:t> </a:t>
            </a:r>
            <a:r>
              <a:rPr lang="en-US" i="1" dirty="0"/>
              <a:t>x</a:t>
            </a:r>
            <a:r>
              <a:rPr lang="en-US" baseline="30000" dirty="0"/>
              <a:t>2</a:t>
            </a:r>
            <a:r>
              <a:rPr lang="en-US" dirty="0"/>
              <a:t> and the inner radius by </a:t>
            </a:r>
            <a:r>
              <a:rPr lang="en-US" i="1" dirty="0"/>
              <a:t>y</a:t>
            </a:r>
            <a:r>
              <a:rPr lang="en-US" dirty="0"/>
              <a:t> </a:t>
            </a:r>
            <a:r>
              <a:rPr lang="en-US" dirty="0">
                <a:latin typeface="Symbol" pitchFamily="18" charset="2"/>
              </a:rPr>
              <a:t>=</a:t>
            </a:r>
            <a:r>
              <a:rPr lang="en-US" dirty="0"/>
              <a:t> </a:t>
            </a:r>
            <a:r>
              <a:rPr lang="en-US" i="1" dirty="0"/>
              <a:t>x</a:t>
            </a:r>
            <a:r>
              <a:rPr lang="en-US" dirty="0"/>
              <a:t>. But we will be integrating cross‑sectional washers with respect to </a:t>
            </a:r>
            <a:r>
              <a:rPr lang="en-US" i="1" dirty="0"/>
              <a:t>y</a:t>
            </a:r>
            <a:r>
              <a:rPr lang="en-US" dirty="0"/>
              <a:t>, thus we need expressions for the outer and inner radii in terms of </a:t>
            </a:r>
            <a:r>
              <a:rPr lang="en-US" i="1" dirty="0"/>
              <a:t>y</a:t>
            </a:r>
            <a:r>
              <a:rPr lang="en-US" dirty="0"/>
              <a:t>. They are, respectively, </a:t>
            </a:r>
          </a:p>
          <a:p>
            <a:r>
              <a:rPr lang="en-US" dirty="0"/>
              <a:t>                 and </a:t>
            </a:r>
            <a:r>
              <a:rPr lang="en-US" i="1" dirty="0"/>
              <a:t>R</a:t>
            </a:r>
            <a:r>
              <a:rPr lang="en-US" baseline="-25000" dirty="0"/>
              <a:t>in</a:t>
            </a:r>
            <a:r>
              <a:rPr lang="en-US" dirty="0"/>
              <a:t> </a:t>
            </a:r>
            <a:r>
              <a:rPr lang="en-US" dirty="0">
                <a:latin typeface="Symbol" pitchFamily="18" charset="2"/>
              </a:rPr>
              <a:t>=</a:t>
            </a:r>
            <a:r>
              <a:rPr lang="en-US" dirty="0"/>
              <a:t> </a:t>
            </a:r>
            <a:r>
              <a:rPr lang="en-US" i="1" dirty="0"/>
              <a:t>y</a:t>
            </a:r>
            <a:r>
              <a:rPr lang="en-US" dirty="0"/>
              <a:t>.</a:t>
            </a:r>
          </a:p>
        </p:txBody>
      </p:sp>
      <p:graphicFrame>
        <p:nvGraphicFramePr>
          <p:cNvPr id="292866" name="Object 2"/>
          <p:cNvGraphicFramePr>
            <a:graphicFrameLocks noChangeAspect="1"/>
          </p:cNvGraphicFramePr>
          <p:nvPr/>
        </p:nvGraphicFramePr>
        <p:xfrm>
          <a:off x="548640" y="3927144"/>
          <a:ext cx="1308100" cy="508000"/>
        </p:xfrm>
        <a:graphic>
          <a:graphicData uri="http://schemas.openxmlformats.org/presentationml/2006/ole">
            <mc:AlternateContent xmlns:mc="http://schemas.openxmlformats.org/markup-compatibility/2006">
              <mc:Choice xmlns:v="urn:schemas-microsoft-com:vml" Requires="v">
                <p:oleObj name="Equation" r:id="rId2" imgW="1307880" imgH="507960" progId="Equation.DSMT4">
                  <p:embed/>
                </p:oleObj>
              </mc:Choice>
              <mc:Fallback>
                <p:oleObj name="Equation" r:id="rId2" imgW="13078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27144"/>
                        <a:ext cx="1308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2867" name="Object 3"/>
          <p:cNvGraphicFramePr>
            <a:graphicFrameLocks noChangeAspect="1"/>
          </p:cNvGraphicFramePr>
          <p:nvPr>
            <p:extLst>
              <p:ext uri="{D42A27DB-BD31-4B8C-83A1-F6EECF244321}">
                <p14:modId xmlns:p14="http://schemas.microsoft.com/office/powerpoint/2010/main" val="1892108549"/>
              </p:ext>
            </p:extLst>
          </p:nvPr>
        </p:nvGraphicFramePr>
        <p:xfrm>
          <a:off x="2393950" y="4673600"/>
          <a:ext cx="4356100" cy="584200"/>
        </p:xfrm>
        <a:graphic>
          <a:graphicData uri="http://schemas.openxmlformats.org/presentationml/2006/ole">
            <mc:AlternateContent xmlns:mc="http://schemas.openxmlformats.org/markup-compatibility/2006">
              <mc:Choice xmlns:v="urn:schemas-microsoft-com:vml" Requires="v">
                <p:oleObj name="Equation" r:id="rId4" imgW="4356000" imgH="583920" progId="Equation.DSMT4">
                  <p:embed/>
                </p:oleObj>
              </mc:Choice>
              <mc:Fallback>
                <p:oleObj name="Equation" r:id="rId4" imgW="4356000" imgH="583920" progId="Equation.DSMT4">
                  <p:embed/>
                  <p:pic>
                    <p:nvPicPr>
                      <p:cNvPr id="0" name="Picture 3"/>
                      <p:cNvPicPr>
                        <a:picLocks noChangeAspect="1" noChangeArrowheads="1"/>
                      </p:cNvPicPr>
                      <p:nvPr/>
                    </p:nvPicPr>
                    <p:blipFill>
                      <a:blip r:embed="rId5"/>
                      <a:srcRect/>
                      <a:stretch>
                        <a:fillRect/>
                      </a:stretch>
                    </p:blipFill>
                    <p:spPr bwMode="auto">
                      <a:xfrm>
                        <a:off x="2393950" y="4673600"/>
                        <a:ext cx="4356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p:txBody>
          <a:bodyPr/>
          <a:lstStyle/>
          <a:p>
            <a:r>
              <a:rPr lang="en-US" dirty="0"/>
              <a:t>Now the volume of the solid can be calculated.</a:t>
            </a:r>
          </a:p>
        </p:txBody>
      </p:sp>
      <p:graphicFrame>
        <p:nvGraphicFramePr>
          <p:cNvPr id="293891" name="Object 3"/>
          <p:cNvGraphicFramePr>
            <a:graphicFrameLocks noChangeAspect="1"/>
          </p:cNvGraphicFramePr>
          <p:nvPr/>
        </p:nvGraphicFramePr>
        <p:xfrm>
          <a:off x="2272352" y="1994848"/>
          <a:ext cx="1981200" cy="685800"/>
        </p:xfrm>
        <a:graphic>
          <a:graphicData uri="http://schemas.openxmlformats.org/presentationml/2006/ole">
            <mc:AlternateContent xmlns:mc="http://schemas.openxmlformats.org/markup-compatibility/2006">
              <mc:Choice xmlns:v="urn:schemas-microsoft-com:vml" Requires="v">
                <p:oleObj name="Equation" r:id="rId2" imgW="1981080" imgH="685800" progId="Equation.DSMT4">
                  <p:embed/>
                </p:oleObj>
              </mc:Choice>
              <mc:Fallback>
                <p:oleObj name="Equation" r:id="rId2" imgW="1981080" imgH="685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352" y="1994848"/>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extLst>
              <p:ext uri="{D42A27DB-BD31-4B8C-83A1-F6EECF244321}">
                <p14:modId xmlns:p14="http://schemas.microsoft.com/office/powerpoint/2010/main" val="1346706506"/>
              </p:ext>
            </p:extLst>
          </p:nvPr>
        </p:nvGraphicFramePr>
        <p:xfrm>
          <a:off x="4268788" y="1981200"/>
          <a:ext cx="2349500" cy="685800"/>
        </p:xfrm>
        <a:graphic>
          <a:graphicData uri="http://schemas.openxmlformats.org/presentationml/2006/ole">
            <mc:AlternateContent xmlns:mc="http://schemas.openxmlformats.org/markup-compatibility/2006">
              <mc:Choice xmlns:v="urn:schemas-microsoft-com:vml" Requires="v">
                <p:oleObj name="Equation" r:id="rId4" imgW="2349360" imgH="685800" progId="Equation.DSMT4">
                  <p:embed/>
                </p:oleObj>
              </mc:Choice>
              <mc:Fallback>
                <p:oleObj name="Equation" r:id="rId4" imgW="2349360" imgH="685800" progId="Equation.DSMT4">
                  <p:embed/>
                  <p:pic>
                    <p:nvPicPr>
                      <p:cNvPr id="0" name="Picture 4"/>
                      <p:cNvPicPr>
                        <a:picLocks noChangeAspect="1" noChangeArrowheads="1"/>
                      </p:cNvPicPr>
                      <p:nvPr/>
                    </p:nvPicPr>
                    <p:blipFill>
                      <a:blip r:embed="rId5"/>
                      <a:srcRect/>
                      <a:stretch>
                        <a:fillRect/>
                      </a:stretch>
                    </p:blipFill>
                    <p:spPr bwMode="auto">
                      <a:xfrm>
                        <a:off x="4268788" y="1981200"/>
                        <a:ext cx="234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extLst>
              <p:ext uri="{D42A27DB-BD31-4B8C-83A1-F6EECF244321}">
                <p14:modId xmlns:p14="http://schemas.microsoft.com/office/powerpoint/2010/main" val="2244420006"/>
              </p:ext>
            </p:extLst>
          </p:nvPr>
        </p:nvGraphicFramePr>
        <p:xfrm>
          <a:off x="2501900" y="2819400"/>
          <a:ext cx="2057400" cy="1117600"/>
        </p:xfrm>
        <a:graphic>
          <a:graphicData uri="http://schemas.openxmlformats.org/presentationml/2006/ole">
            <mc:AlternateContent xmlns:mc="http://schemas.openxmlformats.org/markup-compatibility/2006">
              <mc:Choice xmlns:v="urn:schemas-microsoft-com:vml" Requires="v">
                <p:oleObj name="Equation" r:id="rId6" imgW="2057400" imgH="1117440" progId="Equation.DSMT4">
                  <p:embed/>
                </p:oleObj>
              </mc:Choice>
              <mc:Fallback>
                <p:oleObj name="Equation" r:id="rId6" imgW="2057400" imgH="1117440" progId="Equation.DSMT4">
                  <p:embed/>
                  <p:pic>
                    <p:nvPicPr>
                      <p:cNvPr id="0" name="Picture 5"/>
                      <p:cNvPicPr>
                        <a:picLocks noChangeAspect="1" noChangeArrowheads="1"/>
                      </p:cNvPicPr>
                      <p:nvPr/>
                    </p:nvPicPr>
                    <p:blipFill>
                      <a:blip r:embed="rId7"/>
                      <a:srcRect/>
                      <a:stretch>
                        <a:fillRect/>
                      </a:stretch>
                    </p:blipFill>
                    <p:spPr bwMode="auto">
                      <a:xfrm>
                        <a:off x="2501900" y="2819400"/>
                        <a:ext cx="2057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4" name="Object 6"/>
          <p:cNvGraphicFramePr>
            <a:graphicFrameLocks noChangeAspect="1"/>
          </p:cNvGraphicFramePr>
          <p:nvPr>
            <p:extLst>
              <p:ext uri="{D42A27DB-BD31-4B8C-83A1-F6EECF244321}">
                <p14:modId xmlns:p14="http://schemas.microsoft.com/office/powerpoint/2010/main" val="2686685016"/>
              </p:ext>
            </p:extLst>
          </p:nvPr>
        </p:nvGraphicFramePr>
        <p:xfrm>
          <a:off x="4624388" y="2955925"/>
          <a:ext cx="1663700" cy="939800"/>
        </p:xfrm>
        <a:graphic>
          <a:graphicData uri="http://schemas.openxmlformats.org/presentationml/2006/ole">
            <mc:AlternateContent xmlns:mc="http://schemas.openxmlformats.org/markup-compatibility/2006">
              <mc:Choice xmlns:v="urn:schemas-microsoft-com:vml" Requires="v">
                <p:oleObj name="Equation" r:id="rId8" imgW="1663560" imgH="939600" progId="Equation.DSMT4">
                  <p:embed/>
                </p:oleObj>
              </mc:Choice>
              <mc:Fallback>
                <p:oleObj name="Equation" r:id="rId8" imgW="1663560" imgH="939600" progId="Equation.DSMT4">
                  <p:embed/>
                  <p:pic>
                    <p:nvPicPr>
                      <p:cNvPr id="0" name="Picture 6"/>
                      <p:cNvPicPr>
                        <a:picLocks noChangeAspect="1" noChangeArrowheads="1"/>
                      </p:cNvPicPr>
                      <p:nvPr/>
                    </p:nvPicPr>
                    <p:blipFill>
                      <a:blip r:embed="rId9"/>
                      <a:srcRect/>
                      <a:stretch>
                        <a:fillRect/>
                      </a:stretch>
                    </p:blipFill>
                    <p:spPr bwMode="auto">
                      <a:xfrm>
                        <a:off x="4624388" y="2955925"/>
                        <a:ext cx="166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5" name="Object 7"/>
          <p:cNvGraphicFramePr>
            <a:graphicFrameLocks noChangeAspect="1"/>
          </p:cNvGraphicFramePr>
          <p:nvPr>
            <p:extLst>
              <p:ext uri="{D42A27DB-BD31-4B8C-83A1-F6EECF244321}">
                <p14:modId xmlns:p14="http://schemas.microsoft.com/office/powerpoint/2010/main" val="2905754613"/>
              </p:ext>
            </p:extLst>
          </p:nvPr>
        </p:nvGraphicFramePr>
        <p:xfrm>
          <a:off x="6297613" y="2982913"/>
          <a:ext cx="596900" cy="838200"/>
        </p:xfrm>
        <a:graphic>
          <a:graphicData uri="http://schemas.openxmlformats.org/presentationml/2006/ole">
            <mc:AlternateContent xmlns:mc="http://schemas.openxmlformats.org/markup-compatibility/2006">
              <mc:Choice xmlns:v="urn:schemas-microsoft-com:vml" Requires="v">
                <p:oleObj name="Equation" r:id="rId10" imgW="596880" imgH="838080" progId="Equation.DSMT4">
                  <p:embed/>
                </p:oleObj>
              </mc:Choice>
              <mc:Fallback>
                <p:oleObj name="Equation" r:id="rId10" imgW="596880" imgH="838080" progId="Equation.DSMT4">
                  <p:embed/>
                  <p:pic>
                    <p:nvPicPr>
                      <p:cNvPr id="0" name="Picture 7"/>
                      <p:cNvPicPr>
                        <a:picLocks noChangeAspect="1" noChangeArrowheads="1"/>
                      </p:cNvPicPr>
                      <p:nvPr/>
                    </p:nvPicPr>
                    <p:blipFill>
                      <a:blip r:embed="rId11"/>
                      <a:srcRect/>
                      <a:stretch>
                        <a:fillRect/>
                      </a:stretch>
                    </p:blipFill>
                    <p:spPr bwMode="auto">
                      <a:xfrm>
                        <a:off x="6297613" y="2982913"/>
                        <a:ext cx="59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8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p:txBody>
          <a:bodyPr/>
          <a:lstStyle/>
          <a:p>
            <a:pPr marL="463550" indent="-463550"/>
            <a:r>
              <a:rPr lang="en-US" b="1" dirty="0"/>
              <a:t>b. 	</a:t>
            </a:r>
            <a:r>
              <a:rPr lang="en-US" dirty="0"/>
              <a:t>The region is the same, but this time we are revolving about the horizontal line </a:t>
            </a:r>
            <a:r>
              <a:rPr lang="en-US" i="1" dirty="0"/>
              <a:t>y </a:t>
            </a:r>
            <a:r>
              <a:rPr lang="en-US" dirty="0">
                <a:latin typeface="Symbol" pitchFamily="18" charset="2"/>
              </a:rPr>
              <a:t>=</a:t>
            </a:r>
            <a:r>
              <a:rPr lang="en-US" dirty="0"/>
              <a:t> 2 so the cross‑sectional washers will be functions of </a:t>
            </a:r>
            <a:r>
              <a:rPr lang="en-US" i="1" dirty="0"/>
              <a:t>x</a:t>
            </a:r>
            <a:r>
              <a:rPr lang="en-US" dirty="0"/>
              <a:t> and we will integrate their areas from </a:t>
            </a:r>
            <a:r>
              <a:rPr lang="en-US" i="1" dirty="0"/>
              <a:t>x</a:t>
            </a:r>
            <a:r>
              <a:rPr lang="en-US" dirty="0"/>
              <a:t> </a:t>
            </a:r>
            <a:r>
              <a:rPr lang="en-US" dirty="0">
                <a:latin typeface="Symbol" pitchFamily="18" charset="2"/>
              </a:rPr>
              <a:t>=</a:t>
            </a:r>
            <a:r>
              <a:rPr lang="en-US" dirty="0"/>
              <a:t> 0 to </a:t>
            </a:r>
            <a:r>
              <a:rPr lang="en-US" i="1" dirty="0"/>
              <a:t>x</a:t>
            </a:r>
            <a:r>
              <a:rPr lang="en-US" dirty="0"/>
              <a:t> </a:t>
            </a:r>
            <a:r>
              <a:rPr lang="en-US" dirty="0">
                <a:latin typeface="Symbol" pitchFamily="18" charset="2"/>
              </a:rPr>
              <a:t>=</a:t>
            </a:r>
            <a:r>
              <a:rPr lang="en-US" dirty="0"/>
              <a:t> 1.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a:t>
            </a:r>
          </a:p>
        </p:txBody>
      </p:sp>
      <p:pic>
        <p:nvPicPr>
          <p:cNvPr id="295938" name="Picture 2"/>
          <p:cNvPicPr>
            <a:picLocks noChangeAspect="1" noChangeArrowheads="1"/>
          </p:cNvPicPr>
          <p:nvPr/>
        </p:nvPicPr>
        <p:blipFill>
          <a:blip r:embed="rId2" cstate="print">
            <a:clrChange>
              <a:clrFrom>
                <a:srgbClr val="FFFFFF"/>
              </a:clrFrom>
              <a:clrTo>
                <a:srgbClr val="FFFFFF">
                  <a:alpha val="0"/>
                </a:srgbClr>
              </a:clrTo>
            </a:clrChange>
          </a:blip>
          <a:srcRect b="10066"/>
          <a:stretch>
            <a:fillRect/>
          </a:stretch>
        </p:blipFill>
        <p:spPr bwMode="auto">
          <a:xfrm>
            <a:off x="950850" y="1371600"/>
            <a:ext cx="3173221" cy="4114800"/>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clrChange>
              <a:clrFrom>
                <a:srgbClr val="FFFFFF"/>
              </a:clrFrom>
              <a:clrTo>
                <a:srgbClr val="FFFFFF">
                  <a:alpha val="0"/>
                </a:srgbClr>
              </a:clrTo>
            </a:clrChange>
          </a:blip>
          <a:srcRect b="10103"/>
          <a:stretch>
            <a:fillRect/>
          </a:stretch>
        </p:blipFill>
        <p:spPr bwMode="auto">
          <a:xfrm>
            <a:off x="4847869" y="1418382"/>
            <a:ext cx="3657600" cy="4068018"/>
          </a:xfrm>
          <a:prstGeom prst="rect">
            <a:avLst/>
          </a:prstGeom>
          <a:noFill/>
          <a:ln w="9525">
            <a:noFill/>
            <a:miter lim="800000"/>
            <a:headEnd/>
            <a:tailEnd/>
          </a:ln>
        </p:spPr>
      </p:pic>
      <p:sp>
        <p:nvSpPr>
          <p:cNvPr id="6" name="Rectangle 5"/>
          <p:cNvSpPr/>
          <p:nvPr/>
        </p:nvSpPr>
        <p:spPr>
          <a:xfrm>
            <a:off x="737480" y="5496580"/>
            <a:ext cx="3599960" cy="523220"/>
          </a:xfrm>
          <a:prstGeom prst="rect">
            <a:avLst/>
          </a:prstGeom>
        </p:spPr>
        <p:txBody>
          <a:bodyPr wrap="none">
            <a:spAutoFit/>
          </a:bodyPr>
          <a:lstStyle/>
          <a:p>
            <a:r>
              <a:rPr lang="en-US" sz="2800" b="1" dirty="0"/>
              <a:t>Figure 17 </a:t>
            </a:r>
            <a:r>
              <a:rPr lang="en-US" sz="2800" dirty="0"/>
              <a:t>Plane Region </a:t>
            </a:r>
          </a:p>
        </p:txBody>
      </p:sp>
      <p:sp>
        <p:nvSpPr>
          <p:cNvPr id="7" name="Rectangle 6"/>
          <p:cNvSpPr/>
          <p:nvPr/>
        </p:nvSpPr>
        <p:spPr>
          <a:xfrm>
            <a:off x="4452022" y="5496580"/>
            <a:ext cx="4449295" cy="523220"/>
          </a:xfrm>
          <a:prstGeom prst="rect">
            <a:avLst/>
          </a:prstGeom>
        </p:spPr>
        <p:txBody>
          <a:bodyPr wrap="none">
            <a:spAutoFit/>
          </a:bodyPr>
          <a:lstStyle/>
          <a:p>
            <a:r>
              <a:rPr lang="en-US" sz="2800" b="1" dirty="0"/>
              <a:t>Figure 18 </a:t>
            </a:r>
            <a:r>
              <a:rPr lang="en-US" sz="2800" dirty="0"/>
              <a:t>Solid of Revolution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p:txBody>
          <a:bodyPr/>
          <a:lstStyle/>
          <a:p>
            <a:r>
              <a:rPr lang="en-US" dirty="0"/>
              <a:t>Note that, as shown in Figure 17, the outer and inner radii are, respectively, the distances from the line </a:t>
            </a:r>
            <a:r>
              <a:rPr lang="en-US" i="1" dirty="0"/>
              <a:t>y</a:t>
            </a:r>
            <a:r>
              <a:rPr lang="en-US" dirty="0"/>
              <a:t> </a:t>
            </a:r>
            <a:r>
              <a:rPr lang="en-US" dirty="0">
                <a:latin typeface="Symbol" pitchFamily="18" charset="2"/>
              </a:rPr>
              <a:t>=</a:t>
            </a:r>
            <a:r>
              <a:rPr lang="en-US" dirty="0"/>
              <a:t> 2 to the curve </a:t>
            </a:r>
            <a:r>
              <a:rPr lang="en-US" i="1" dirty="0"/>
              <a:t>y</a:t>
            </a:r>
            <a:r>
              <a:rPr lang="en-US" dirty="0"/>
              <a:t> </a:t>
            </a:r>
            <a:r>
              <a:rPr lang="en-US" dirty="0">
                <a:latin typeface="Symbol" pitchFamily="18" charset="2"/>
              </a:rPr>
              <a:t>=</a:t>
            </a:r>
            <a:r>
              <a:rPr lang="en-US" dirty="0"/>
              <a:t> </a:t>
            </a:r>
            <a:r>
              <a:rPr lang="en-US" i="1" dirty="0"/>
              <a:t>x</a:t>
            </a:r>
            <a:r>
              <a:rPr lang="en-US" baseline="30000" dirty="0"/>
              <a:t>2</a:t>
            </a:r>
            <a:r>
              <a:rPr lang="en-US" dirty="0"/>
              <a:t> and </a:t>
            </a:r>
            <a:r>
              <a:rPr lang="en-US" i="1" dirty="0"/>
              <a:t>y</a:t>
            </a:r>
            <a:r>
              <a:rPr lang="en-US" dirty="0"/>
              <a:t> </a:t>
            </a:r>
            <a:r>
              <a:rPr lang="en-US" dirty="0">
                <a:latin typeface="Symbol" pitchFamily="18" charset="2"/>
              </a:rPr>
              <a:t>=</a:t>
            </a:r>
            <a:r>
              <a:rPr lang="en-US" dirty="0"/>
              <a:t> </a:t>
            </a:r>
            <a:r>
              <a:rPr lang="en-US" i="1" dirty="0"/>
              <a:t>x</a:t>
            </a:r>
            <a:r>
              <a:rPr lang="en-US" dirty="0"/>
              <a:t>. So </a:t>
            </a:r>
            <a:r>
              <a:rPr lang="en-US" i="1" dirty="0"/>
              <a:t>R</a:t>
            </a:r>
            <a:r>
              <a:rPr lang="en-US" baseline="-25000" dirty="0"/>
              <a:t>out</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x</a:t>
            </a:r>
            <a:r>
              <a:rPr lang="en-US" baseline="30000" dirty="0"/>
              <a:t>2</a:t>
            </a:r>
            <a:r>
              <a:rPr lang="en-US" dirty="0"/>
              <a:t> and </a:t>
            </a:r>
            <a:r>
              <a:rPr lang="en-US" i="1" dirty="0"/>
              <a:t>R</a:t>
            </a:r>
            <a:r>
              <a:rPr lang="en-US" baseline="-25000" dirty="0"/>
              <a:t>in </a:t>
            </a:r>
            <a:r>
              <a:rPr lang="en-US" dirty="0">
                <a:latin typeface="Symbol" pitchFamily="18" charset="2"/>
              </a:rPr>
              <a:t>= </a:t>
            </a:r>
            <a:r>
              <a:rPr lang="en-US" dirty="0"/>
              <a:t>2 </a:t>
            </a:r>
            <a:r>
              <a:rPr lang="en-US" dirty="0">
                <a:latin typeface="Symbol" pitchFamily="18" charset="2"/>
              </a:rPr>
              <a:t>-</a:t>
            </a:r>
            <a:r>
              <a:rPr lang="en-US" dirty="0"/>
              <a:t> </a:t>
            </a:r>
            <a:r>
              <a:rPr lang="en-US" i="1" dirty="0"/>
              <a:t>x</a:t>
            </a:r>
            <a:r>
              <a:rPr lang="en-US" dirty="0"/>
              <a:t>.</a:t>
            </a:r>
          </a:p>
        </p:txBody>
      </p:sp>
      <p:graphicFrame>
        <p:nvGraphicFramePr>
          <p:cNvPr id="332803" name="Object 3"/>
          <p:cNvGraphicFramePr>
            <a:graphicFrameLocks noChangeAspect="1"/>
          </p:cNvGraphicFramePr>
          <p:nvPr>
            <p:extLst>
              <p:ext uri="{D42A27DB-BD31-4B8C-83A1-F6EECF244321}">
                <p14:modId xmlns:p14="http://schemas.microsoft.com/office/powerpoint/2010/main" val="3099014270"/>
              </p:ext>
            </p:extLst>
          </p:nvPr>
        </p:nvGraphicFramePr>
        <p:xfrm>
          <a:off x="2482850" y="3041650"/>
          <a:ext cx="2667000" cy="495300"/>
        </p:xfrm>
        <a:graphic>
          <a:graphicData uri="http://schemas.openxmlformats.org/presentationml/2006/ole">
            <mc:AlternateContent xmlns:mc="http://schemas.openxmlformats.org/markup-compatibility/2006">
              <mc:Choice xmlns:v="urn:schemas-microsoft-com:vml" Requires="v">
                <p:oleObj name="Equation" r:id="rId2" imgW="2666880" imgH="495000" progId="Equation.DSMT4">
                  <p:embed/>
                </p:oleObj>
              </mc:Choice>
              <mc:Fallback>
                <p:oleObj name="Equation" r:id="rId2" imgW="2666880" imgH="495000" progId="Equation.DSMT4">
                  <p:embed/>
                  <p:pic>
                    <p:nvPicPr>
                      <p:cNvPr id="0" name="Picture 3"/>
                      <p:cNvPicPr>
                        <a:picLocks noChangeAspect="1" noChangeArrowheads="1"/>
                      </p:cNvPicPr>
                      <p:nvPr/>
                    </p:nvPicPr>
                    <p:blipFill>
                      <a:blip r:embed="rId3"/>
                      <a:srcRect/>
                      <a:stretch>
                        <a:fillRect/>
                      </a:stretch>
                    </p:blipFill>
                    <p:spPr bwMode="auto">
                      <a:xfrm>
                        <a:off x="2482850" y="3041650"/>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4" name="Object 4"/>
          <p:cNvGraphicFramePr>
            <a:graphicFrameLocks noChangeAspect="1"/>
          </p:cNvGraphicFramePr>
          <p:nvPr>
            <p:extLst>
              <p:ext uri="{D42A27DB-BD31-4B8C-83A1-F6EECF244321}">
                <p14:modId xmlns:p14="http://schemas.microsoft.com/office/powerpoint/2010/main" val="3498847114"/>
              </p:ext>
            </p:extLst>
          </p:nvPr>
        </p:nvGraphicFramePr>
        <p:xfrm>
          <a:off x="3235325" y="3644900"/>
          <a:ext cx="3454400" cy="787400"/>
        </p:xfrm>
        <a:graphic>
          <a:graphicData uri="http://schemas.openxmlformats.org/presentationml/2006/ole">
            <mc:AlternateContent xmlns:mc="http://schemas.openxmlformats.org/markup-compatibility/2006">
              <mc:Choice xmlns:v="urn:schemas-microsoft-com:vml" Requires="v">
                <p:oleObj name="Equation" r:id="rId4" imgW="3454200" imgH="787320" progId="Equation.DSMT4">
                  <p:embed/>
                </p:oleObj>
              </mc:Choice>
              <mc:Fallback>
                <p:oleObj name="Equation" r:id="rId4" imgW="3454200" imgH="787320" progId="Equation.DSMT4">
                  <p:embed/>
                  <p:pic>
                    <p:nvPicPr>
                      <p:cNvPr id="0" name="Picture 4"/>
                      <p:cNvPicPr>
                        <a:picLocks noChangeAspect="1" noChangeArrowheads="1"/>
                      </p:cNvPicPr>
                      <p:nvPr/>
                    </p:nvPicPr>
                    <p:blipFill>
                      <a:blip r:embed="rId5"/>
                      <a:srcRect/>
                      <a:stretch>
                        <a:fillRect/>
                      </a:stretch>
                    </p:blipFill>
                    <p:spPr bwMode="auto">
                      <a:xfrm>
                        <a:off x="3235325" y="3644900"/>
                        <a:ext cx="3454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5" name="Object 5"/>
          <p:cNvGraphicFramePr>
            <a:graphicFrameLocks noChangeAspect="1"/>
          </p:cNvGraphicFramePr>
          <p:nvPr>
            <p:extLst>
              <p:ext uri="{D42A27DB-BD31-4B8C-83A1-F6EECF244321}">
                <p14:modId xmlns:p14="http://schemas.microsoft.com/office/powerpoint/2010/main" val="1172010723"/>
              </p:ext>
            </p:extLst>
          </p:nvPr>
        </p:nvGraphicFramePr>
        <p:xfrm>
          <a:off x="3241675" y="4489450"/>
          <a:ext cx="2667000" cy="584200"/>
        </p:xfrm>
        <a:graphic>
          <a:graphicData uri="http://schemas.openxmlformats.org/presentationml/2006/ole">
            <mc:AlternateContent xmlns:mc="http://schemas.openxmlformats.org/markup-compatibility/2006">
              <mc:Choice xmlns:v="urn:schemas-microsoft-com:vml" Requires="v">
                <p:oleObj name="Equation" r:id="rId6" imgW="2666880" imgH="583920" progId="Equation.DSMT4">
                  <p:embed/>
                </p:oleObj>
              </mc:Choice>
              <mc:Fallback>
                <p:oleObj name="Equation" r:id="rId6" imgW="2666880" imgH="583920" progId="Equation.DSMT4">
                  <p:embed/>
                  <p:pic>
                    <p:nvPicPr>
                      <p:cNvPr id="0" name="Picture 5"/>
                      <p:cNvPicPr>
                        <a:picLocks noChangeAspect="1" noChangeArrowheads="1"/>
                      </p:cNvPicPr>
                      <p:nvPr/>
                    </p:nvPicPr>
                    <p:blipFill>
                      <a:blip r:embed="rId7"/>
                      <a:srcRect/>
                      <a:stretch>
                        <a:fillRect/>
                      </a:stretch>
                    </p:blipFill>
                    <p:spPr bwMode="auto">
                      <a:xfrm>
                        <a:off x="3241675" y="4489450"/>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7: Using the Washer Method to Find the</a:t>
            </a:r>
            <a:br>
              <a:rPr lang="en-US" sz="3100" dirty="0"/>
            </a:br>
            <a:r>
              <a:rPr lang="en-US" sz="3100" dirty="0"/>
              <a:t>Volume of a Solid of Revolution (cont.)</a:t>
            </a:r>
          </a:p>
        </p:txBody>
      </p:sp>
      <p:sp>
        <p:nvSpPr>
          <p:cNvPr id="3" name="Content Placeholder 2"/>
          <p:cNvSpPr>
            <a:spLocks noGrp="1"/>
          </p:cNvSpPr>
          <p:nvPr>
            <p:ph idx="1"/>
          </p:nvPr>
        </p:nvSpPr>
        <p:spPr/>
        <p:txBody>
          <a:bodyPr/>
          <a:lstStyle/>
          <a:p>
            <a:r>
              <a:rPr lang="en-US" dirty="0"/>
              <a:t>The volume of the solid shown in Figure 18 is</a:t>
            </a:r>
          </a:p>
        </p:txBody>
      </p:sp>
      <p:graphicFrame>
        <p:nvGraphicFramePr>
          <p:cNvPr id="296963" name="Object 3"/>
          <p:cNvGraphicFramePr>
            <a:graphicFrameLocks noChangeAspect="1"/>
          </p:cNvGraphicFramePr>
          <p:nvPr/>
        </p:nvGraphicFramePr>
        <p:xfrm>
          <a:off x="1524000" y="1981200"/>
          <a:ext cx="1981200" cy="685800"/>
        </p:xfrm>
        <a:graphic>
          <a:graphicData uri="http://schemas.openxmlformats.org/presentationml/2006/ole">
            <mc:AlternateContent xmlns:mc="http://schemas.openxmlformats.org/markup-compatibility/2006">
              <mc:Choice xmlns:v="urn:schemas-microsoft-com:vml" Requires="v">
                <p:oleObj name="Equation" r:id="rId2" imgW="1981080" imgH="685800" progId="Equation.DSMT4">
                  <p:embed/>
                </p:oleObj>
              </mc:Choice>
              <mc:Fallback>
                <p:oleObj name="Equation" r:id="rId2" imgW="1981080" imgH="685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1981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4" name="Object 4"/>
          <p:cNvGraphicFramePr>
            <a:graphicFrameLocks noChangeAspect="1"/>
          </p:cNvGraphicFramePr>
          <p:nvPr>
            <p:extLst>
              <p:ext uri="{D42A27DB-BD31-4B8C-83A1-F6EECF244321}">
                <p14:modId xmlns:p14="http://schemas.microsoft.com/office/powerpoint/2010/main" val="2296529670"/>
              </p:ext>
            </p:extLst>
          </p:nvPr>
        </p:nvGraphicFramePr>
        <p:xfrm>
          <a:off x="3506788" y="1966913"/>
          <a:ext cx="3365500" cy="685800"/>
        </p:xfrm>
        <a:graphic>
          <a:graphicData uri="http://schemas.openxmlformats.org/presentationml/2006/ole">
            <mc:AlternateContent xmlns:mc="http://schemas.openxmlformats.org/markup-compatibility/2006">
              <mc:Choice xmlns:v="urn:schemas-microsoft-com:vml" Requires="v">
                <p:oleObj name="Equation" r:id="rId4" imgW="3365280" imgH="685800" progId="Equation.DSMT4">
                  <p:embed/>
                </p:oleObj>
              </mc:Choice>
              <mc:Fallback>
                <p:oleObj name="Equation" r:id="rId4" imgW="3365280" imgH="685800" progId="Equation.DSMT4">
                  <p:embed/>
                  <p:pic>
                    <p:nvPicPr>
                      <p:cNvPr id="0" name="Picture 4"/>
                      <p:cNvPicPr>
                        <a:picLocks noChangeAspect="1" noChangeArrowheads="1"/>
                      </p:cNvPicPr>
                      <p:nvPr/>
                    </p:nvPicPr>
                    <p:blipFill>
                      <a:blip r:embed="rId5"/>
                      <a:srcRect/>
                      <a:stretch>
                        <a:fillRect/>
                      </a:stretch>
                    </p:blipFill>
                    <p:spPr bwMode="auto">
                      <a:xfrm>
                        <a:off x="3506788" y="1966913"/>
                        <a:ext cx="3365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5" name="Object 5"/>
          <p:cNvGraphicFramePr>
            <a:graphicFrameLocks noChangeAspect="1"/>
          </p:cNvGraphicFramePr>
          <p:nvPr>
            <p:extLst>
              <p:ext uri="{D42A27DB-BD31-4B8C-83A1-F6EECF244321}">
                <p14:modId xmlns:p14="http://schemas.microsoft.com/office/powerpoint/2010/main" val="3420530968"/>
              </p:ext>
            </p:extLst>
          </p:nvPr>
        </p:nvGraphicFramePr>
        <p:xfrm>
          <a:off x="3540125" y="2770188"/>
          <a:ext cx="3048000" cy="1117600"/>
        </p:xfrm>
        <a:graphic>
          <a:graphicData uri="http://schemas.openxmlformats.org/presentationml/2006/ole">
            <mc:AlternateContent xmlns:mc="http://schemas.openxmlformats.org/markup-compatibility/2006">
              <mc:Choice xmlns:v="urn:schemas-microsoft-com:vml" Requires="v">
                <p:oleObj name="Equation" r:id="rId6" imgW="3047760" imgH="1117440" progId="Equation.DSMT4">
                  <p:embed/>
                </p:oleObj>
              </mc:Choice>
              <mc:Fallback>
                <p:oleObj name="Equation" r:id="rId6" imgW="3047760" imgH="1117440" progId="Equation.DSMT4">
                  <p:embed/>
                  <p:pic>
                    <p:nvPicPr>
                      <p:cNvPr id="0" name="Picture 5"/>
                      <p:cNvPicPr>
                        <a:picLocks noChangeAspect="1" noChangeArrowheads="1"/>
                      </p:cNvPicPr>
                      <p:nvPr/>
                    </p:nvPicPr>
                    <p:blipFill>
                      <a:blip r:embed="rId7"/>
                      <a:srcRect/>
                      <a:stretch>
                        <a:fillRect/>
                      </a:stretch>
                    </p:blipFill>
                    <p:spPr bwMode="auto">
                      <a:xfrm>
                        <a:off x="3540125" y="2770188"/>
                        <a:ext cx="3048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6" name="Object 6"/>
          <p:cNvGraphicFramePr>
            <a:graphicFrameLocks noChangeAspect="1"/>
          </p:cNvGraphicFramePr>
          <p:nvPr>
            <p:extLst>
              <p:ext uri="{D42A27DB-BD31-4B8C-83A1-F6EECF244321}">
                <p14:modId xmlns:p14="http://schemas.microsoft.com/office/powerpoint/2010/main" val="3679647530"/>
              </p:ext>
            </p:extLst>
          </p:nvPr>
        </p:nvGraphicFramePr>
        <p:xfrm>
          <a:off x="3541713" y="3997325"/>
          <a:ext cx="2146300" cy="939800"/>
        </p:xfrm>
        <a:graphic>
          <a:graphicData uri="http://schemas.openxmlformats.org/presentationml/2006/ole">
            <mc:AlternateContent xmlns:mc="http://schemas.openxmlformats.org/markup-compatibility/2006">
              <mc:Choice xmlns:v="urn:schemas-microsoft-com:vml" Requires="v">
                <p:oleObj name="Equation" r:id="rId8" imgW="2145960" imgH="939600" progId="Equation.DSMT4">
                  <p:embed/>
                </p:oleObj>
              </mc:Choice>
              <mc:Fallback>
                <p:oleObj name="Equation" r:id="rId8" imgW="2145960" imgH="939600" progId="Equation.DSMT4">
                  <p:embed/>
                  <p:pic>
                    <p:nvPicPr>
                      <p:cNvPr id="0" name="Picture 6"/>
                      <p:cNvPicPr>
                        <a:picLocks noChangeAspect="1" noChangeArrowheads="1"/>
                      </p:cNvPicPr>
                      <p:nvPr/>
                    </p:nvPicPr>
                    <p:blipFill>
                      <a:blip r:embed="rId9"/>
                      <a:srcRect/>
                      <a:stretch>
                        <a:fillRect/>
                      </a:stretch>
                    </p:blipFill>
                    <p:spPr bwMode="auto">
                      <a:xfrm>
                        <a:off x="3541713" y="3997325"/>
                        <a:ext cx="2146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7" name="Object 7"/>
          <p:cNvGraphicFramePr>
            <a:graphicFrameLocks noChangeAspect="1"/>
          </p:cNvGraphicFramePr>
          <p:nvPr>
            <p:extLst>
              <p:ext uri="{D42A27DB-BD31-4B8C-83A1-F6EECF244321}">
                <p14:modId xmlns:p14="http://schemas.microsoft.com/office/powerpoint/2010/main" val="1185463539"/>
              </p:ext>
            </p:extLst>
          </p:nvPr>
        </p:nvGraphicFramePr>
        <p:xfrm>
          <a:off x="5688013" y="4065588"/>
          <a:ext cx="863600" cy="838200"/>
        </p:xfrm>
        <a:graphic>
          <a:graphicData uri="http://schemas.openxmlformats.org/presentationml/2006/ole">
            <mc:AlternateContent xmlns:mc="http://schemas.openxmlformats.org/markup-compatibility/2006">
              <mc:Choice xmlns:v="urn:schemas-microsoft-com:vml" Requires="v">
                <p:oleObj name="Equation" r:id="rId10" imgW="863280" imgH="838080" progId="Equation.DSMT4">
                  <p:embed/>
                </p:oleObj>
              </mc:Choice>
              <mc:Fallback>
                <p:oleObj name="Equation" r:id="rId10" imgW="863280" imgH="838080" progId="Equation.DSMT4">
                  <p:embed/>
                  <p:pic>
                    <p:nvPicPr>
                      <p:cNvPr id="0" name="Picture 7"/>
                      <p:cNvPicPr>
                        <a:picLocks noChangeAspect="1" noChangeArrowheads="1"/>
                      </p:cNvPicPr>
                      <p:nvPr/>
                    </p:nvPicPr>
                    <p:blipFill>
                      <a:blip r:embed="rId11"/>
                      <a:srcRect/>
                      <a:stretch>
                        <a:fillRect/>
                      </a:stretch>
                    </p:blipFill>
                    <p:spPr bwMode="auto">
                      <a:xfrm>
                        <a:off x="5688013" y="4065588"/>
                        <a:ext cx="86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Disk and Washer Methods </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For the purpose of this discussion, assume the given solid of revolution has an axis of revolution parallel to the </a:t>
            </a:r>
            <a:r>
              <a:rPr lang="en-US" i="1" dirty="0">
                <a:solidFill>
                  <a:srgbClr val="000000"/>
                </a:solidFill>
              </a:rPr>
              <a:t>x</a:t>
            </a:r>
            <a:r>
              <a:rPr lang="en-US" dirty="0">
                <a:solidFill>
                  <a:srgbClr val="000000"/>
                </a:solidFill>
              </a:rPr>
              <a:t>‑axis, that the cross‑sections with respect to </a:t>
            </a:r>
            <a:r>
              <a:rPr lang="en-US" i="1" dirty="0">
                <a:solidFill>
                  <a:srgbClr val="000000"/>
                </a:solidFill>
              </a:rPr>
              <a:t>x</a:t>
            </a:r>
            <a:r>
              <a:rPr lang="en-US" dirty="0">
                <a:solidFill>
                  <a:srgbClr val="000000"/>
                </a:solidFill>
              </a:rPr>
              <a:t> are either disks or washers, and that the solid is bounded by the planes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a</a:t>
            </a:r>
            <a:r>
              <a:rPr lang="en-US" dirty="0">
                <a:solidFill>
                  <a:srgbClr val="000000"/>
                </a:solidFill>
              </a:rPr>
              <a:t> and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a:t>
            </a:r>
            <a:r>
              <a:rPr lang="en-US" dirty="0">
                <a:solidFill>
                  <a:srgbClr val="000000"/>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80161"/>
            <a:ext cx="8229600" cy="3825239"/>
          </a:xfrm>
          <a:solidFill>
            <a:srgbClr val="FFFFCC"/>
          </a:solidFill>
          <a:ln w="28575">
            <a:solidFill>
              <a:srgbClr val="000000"/>
            </a:solidFill>
          </a:ln>
        </p:spPr>
        <p:txBody>
          <a:bodyPr>
            <a:noAutofit/>
          </a:bodyPr>
          <a:lstStyle/>
          <a:p>
            <a:pPr lvl="0">
              <a:defRPr/>
            </a:pPr>
            <a:r>
              <a:rPr lang="en-US" dirty="0">
                <a:solidFill>
                  <a:srgbClr val="000000"/>
                </a:solidFill>
              </a:rPr>
              <a:t>Then the volume </a:t>
            </a:r>
            <a:r>
              <a:rPr lang="en-US" i="1" dirty="0">
                <a:solidFill>
                  <a:srgbClr val="000000"/>
                </a:solidFill>
              </a:rPr>
              <a:t>V</a:t>
            </a:r>
            <a:r>
              <a:rPr lang="en-US" dirty="0">
                <a:solidFill>
                  <a:srgbClr val="000000"/>
                </a:solidFill>
              </a:rPr>
              <a:t> can be expressed in one of the following forms.</a:t>
            </a:r>
          </a:p>
          <a:p>
            <a:pPr lvl="0">
              <a:defRPr/>
            </a:pPr>
            <a:endParaRPr lang="en-US" dirty="0">
              <a:solidFill>
                <a:srgbClr val="000000"/>
              </a:solidFill>
            </a:endParaRPr>
          </a:p>
          <a:p>
            <a:pPr lvl="0">
              <a:defRPr/>
            </a:pPr>
            <a:endParaRPr lang="en-US" dirty="0">
              <a:solidFill>
                <a:srgbClr val="000000"/>
              </a:solidFill>
            </a:endParaRPr>
          </a:p>
          <a:p>
            <a:pPr lvl="0">
              <a:defRPr/>
            </a:pPr>
            <a:endParaRPr lang="en-US" dirty="0">
              <a:solidFill>
                <a:srgbClr val="000000"/>
              </a:solidFill>
            </a:endParaRPr>
          </a:p>
          <a:p>
            <a:pPr lvl="0">
              <a:defRPr/>
            </a:pPr>
            <a:endParaRPr lang="en-US" dirty="0">
              <a:solidFill>
                <a:srgbClr val="000000"/>
              </a:solidFill>
            </a:endParaRPr>
          </a:p>
          <a:p>
            <a:pPr lvl="0">
              <a:lnSpc>
                <a:spcPct val="150000"/>
              </a:lnSpc>
              <a:defRPr/>
            </a:pPr>
            <a:endParaRPr lang="en-US" dirty="0"/>
          </a:p>
        </p:txBody>
      </p:sp>
      <p:sp>
        <p:nvSpPr>
          <p:cNvPr id="2" name="Title 1"/>
          <p:cNvSpPr>
            <a:spLocks noGrp="1"/>
          </p:cNvSpPr>
          <p:nvPr>
            <p:ph type="title"/>
          </p:nvPr>
        </p:nvSpPr>
        <p:spPr/>
        <p:txBody>
          <a:bodyPr/>
          <a:lstStyle/>
          <a:p>
            <a:r>
              <a:rPr lang="en-US" dirty="0"/>
              <a:t>Definition: The Disk and Washer Methods (cont.) </a:t>
            </a:r>
          </a:p>
        </p:txBody>
      </p:sp>
      <p:graphicFrame>
        <p:nvGraphicFramePr>
          <p:cNvPr id="308226" name="Object 2"/>
          <p:cNvGraphicFramePr>
            <a:graphicFrameLocks noChangeAspect="1"/>
          </p:cNvGraphicFramePr>
          <p:nvPr>
            <p:extLst>
              <p:ext uri="{D42A27DB-BD31-4B8C-83A1-F6EECF244321}">
                <p14:modId xmlns:p14="http://schemas.microsoft.com/office/powerpoint/2010/main" val="2904432491"/>
              </p:ext>
            </p:extLst>
          </p:nvPr>
        </p:nvGraphicFramePr>
        <p:xfrm>
          <a:off x="533400" y="2260600"/>
          <a:ext cx="7493000" cy="2336800"/>
        </p:xfrm>
        <a:graphic>
          <a:graphicData uri="http://schemas.openxmlformats.org/presentationml/2006/ole">
            <mc:AlternateContent xmlns:mc="http://schemas.openxmlformats.org/markup-compatibility/2006">
              <mc:Choice xmlns:v="urn:schemas-microsoft-com:vml" Requires="v">
                <p:oleObj name="Equation" r:id="rId2" imgW="7492680" imgH="2336760" progId="Equation.DSMT4">
                  <p:embed/>
                </p:oleObj>
              </mc:Choice>
              <mc:Fallback>
                <p:oleObj name="Equation" r:id="rId2" imgW="7492680" imgH="2336760" progId="Equation.DSMT4">
                  <p:embed/>
                  <p:pic>
                    <p:nvPicPr>
                      <p:cNvPr id="0" name="Picture 2"/>
                      <p:cNvPicPr>
                        <a:picLocks noChangeAspect="1" noChangeArrowheads="1"/>
                      </p:cNvPicPr>
                      <p:nvPr/>
                    </p:nvPicPr>
                    <p:blipFill>
                      <a:blip r:embed="rId3"/>
                      <a:srcRect/>
                      <a:stretch>
                        <a:fillRect/>
                      </a:stretch>
                    </p:blipFill>
                    <p:spPr bwMode="auto">
                      <a:xfrm>
                        <a:off x="533400" y="2260600"/>
                        <a:ext cx="74930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The Big Picture </a:t>
            </a:r>
          </a:p>
        </p:txBody>
      </p:sp>
      <p:sp>
        <p:nvSpPr>
          <p:cNvPr id="3" name="Content Placeholder 2"/>
          <p:cNvSpPr>
            <a:spLocks noGrp="1"/>
          </p:cNvSpPr>
          <p:nvPr>
            <p:ph idx="1"/>
          </p:nvPr>
        </p:nvSpPr>
        <p:spPr/>
        <p:txBody>
          <a:bodyPr/>
          <a:lstStyle/>
          <a:p>
            <a:r>
              <a:rPr lang="en-US" dirty="0"/>
              <a:t>It is easy to lose sight of the basic principles of integration, especially when first learning the techniques of setting up and evaluating integrals. Remember that the first principle of both area and volume, at least as far as integration is concerned, is that </a:t>
            </a:r>
          </a:p>
          <a:p>
            <a:endParaRPr lang="en-US" dirty="0"/>
          </a:p>
          <a:p>
            <a:r>
              <a:rPr lang="en-US" dirty="0"/>
              <a:t>That is, if you can find a convenient (meaning integrable) expression for the differential in either case, then you have accomplished the most important task. </a:t>
            </a:r>
          </a:p>
        </p:txBody>
      </p:sp>
      <p:graphicFrame>
        <p:nvGraphicFramePr>
          <p:cNvPr id="333826" name="Object 2"/>
          <p:cNvGraphicFramePr>
            <a:graphicFrameLocks noChangeAspect="1"/>
          </p:cNvGraphicFramePr>
          <p:nvPr/>
        </p:nvGraphicFramePr>
        <p:xfrm>
          <a:off x="3003550" y="3733800"/>
          <a:ext cx="3136900" cy="596900"/>
        </p:xfrm>
        <a:graphic>
          <a:graphicData uri="http://schemas.openxmlformats.org/presentationml/2006/ole">
            <mc:AlternateContent xmlns:mc="http://schemas.openxmlformats.org/markup-compatibility/2006">
              <mc:Choice xmlns:v="urn:schemas-microsoft-com:vml" Requires="v">
                <p:oleObj name="Equation" r:id="rId2" imgW="3136680" imgH="596880" progId="Equation.DSMT4">
                  <p:embed/>
                </p:oleObj>
              </mc:Choice>
              <mc:Fallback>
                <p:oleObj name="Equation" r:id="rId2" imgW="313668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3733800"/>
                        <a:ext cx="3136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The Big Picture (cont.) </a:t>
            </a:r>
          </a:p>
        </p:txBody>
      </p:sp>
      <p:sp>
        <p:nvSpPr>
          <p:cNvPr id="3" name="Content Placeholder 2"/>
          <p:cNvSpPr>
            <a:spLocks noGrp="1"/>
          </p:cNvSpPr>
          <p:nvPr>
            <p:ph idx="1"/>
          </p:nvPr>
        </p:nvSpPr>
        <p:spPr/>
        <p:txBody>
          <a:bodyPr/>
          <a:lstStyle/>
          <a:p>
            <a:r>
              <a:rPr lang="en-US" dirty="0"/>
              <a:t>We have extensively studied some of the more common ways of setting up area and volume integrals, but have by no means exhausted the possibilities. For any given problem, there may be many ways of setting up the integral, and the common approaches may not lead to the “best” integral.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p:txBody>
          <a:bodyPr/>
          <a:lstStyle/>
          <a:p>
            <a:r>
              <a:rPr lang="en-US" dirty="0"/>
              <a:t>In similar fashion, we </a:t>
            </a:r>
            <a:r>
              <a:rPr lang="en-US" i="1" dirty="0"/>
              <a:t>define</a:t>
            </a:r>
            <a:r>
              <a:rPr lang="en-US" dirty="0"/>
              <a:t> the volume </a:t>
            </a:r>
            <a:r>
              <a:rPr lang="en-US" i="1" dirty="0"/>
              <a:t>V</a:t>
            </a:r>
            <a:r>
              <a:rPr lang="en-US" dirty="0"/>
              <a:t> of a </a:t>
            </a:r>
          </a:p>
          <a:p>
            <a:r>
              <a:rPr lang="en-US" dirty="0"/>
              <a:t>three‑dimensional body by	          where </a:t>
            </a:r>
            <a:r>
              <a:rPr lang="en-US" i="1" dirty="0"/>
              <a:t>dV</a:t>
            </a:r>
            <a:r>
              <a:rPr lang="en-US" dirty="0"/>
              <a:t> </a:t>
            </a:r>
          </a:p>
          <a:p>
            <a:r>
              <a:rPr lang="en-US" dirty="0"/>
              <a:t>represents a volume differential. Suppose, as in the above paragraph, we are able to express </a:t>
            </a:r>
            <a:r>
              <a:rPr lang="en-US" i="1" dirty="0"/>
              <a:t>dV</a:t>
            </a:r>
            <a:r>
              <a:rPr lang="en-US" dirty="0"/>
              <a:t> in terms of another differential, say			  and we again know that the body is bounded between the limits </a:t>
            </a:r>
            <a:r>
              <a:rPr lang="en-US" i="1" dirty="0"/>
              <a:t>x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What does the corresponding illustration look like?</a:t>
            </a:r>
          </a:p>
        </p:txBody>
      </p:sp>
      <p:graphicFrame>
        <p:nvGraphicFramePr>
          <p:cNvPr id="320514" name="Object 2"/>
          <p:cNvGraphicFramePr>
            <a:graphicFrameLocks noChangeAspect="1"/>
          </p:cNvGraphicFramePr>
          <p:nvPr/>
        </p:nvGraphicFramePr>
        <p:xfrm>
          <a:off x="4524740" y="1781330"/>
          <a:ext cx="1282700" cy="596900"/>
        </p:xfrm>
        <a:graphic>
          <a:graphicData uri="http://schemas.openxmlformats.org/presentationml/2006/ole">
            <mc:AlternateContent xmlns:mc="http://schemas.openxmlformats.org/markup-compatibility/2006">
              <mc:Choice xmlns:v="urn:schemas-microsoft-com:vml" Requires="v">
                <p:oleObj name="Equation" r:id="rId2" imgW="1282680" imgH="596880" progId="Equation.DSMT4">
                  <p:embed/>
                </p:oleObj>
              </mc:Choice>
              <mc:Fallback>
                <p:oleObj name="Equation" r:id="rId2" imgW="128268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740" y="1781330"/>
                        <a:ext cx="1282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5" name="Object 3"/>
          <p:cNvGraphicFramePr>
            <a:graphicFrameLocks noChangeAspect="1"/>
          </p:cNvGraphicFramePr>
          <p:nvPr/>
        </p:nvGraphicFramePr>
        <p:xfrm>
          <a:off x="4090440" y="3209040"/>
          <a:ext cx="2019300" cy="469900"/>
        </p:xfrm>
        <a:graphic>
          <a:graphicData uri="http://schemas.openxmlformats.org/presentationml/2006/ole">
            <mc:AlternateContent xmlns:mc="http://schemas.openxmlformats.org/markup-compatibility/2006">
              <mc:Choice xmlns:v="urn:schemas-microsoft-com:vml" Requires="v">
                <p:oleObj name="Equation" r:id="rId4" imgW="2019240" imgH="469800" progId="Equation.DSMT4">
                  <p:embed/>
                </p:oleObj>
              </mc:Choice>
              <mc:Fallback>
                <p:oleObj name="Equation" r:id="rId4" imgW="2019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440" y="3209040"/>
                        <a:ext cx="201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0082"/>
          <a:stretch>
            <a:fillRect/>
          </a:stretch>
        </p:blipFill>
        <p:spPr bwMode="auto">
          <a:xfrm>
            <a:off x="5410586" y="1905000"/>
            <a:ext cx="3428614" cy="34747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Using Integration in Multiple Ways to Derive the Formula for Area of a Circle</a:t>
            </a:r>
          </a:p>
        </p:txBody>
      </p:sp>
      <p:sp>
        <p:nvSpPr>
          <p:cNvPr id="3" name="Content Placeholder 2"/>
          <p:cNvSpPr>
            <a:spLocks noGrp="1"/>
          </p:cNvSpPr>
          <p:nvPr>
            <p:ph idx="1"/>
          </p:nvPr>
        </p:nvSpPr>
        <p:spPr>
          <a:xfrm>
            <a:off x="457200" y="1280160"/>
            <a:ext cx="8229600" cy="523220"/>
          </a:xfrm>
        </p:spPr>
        <p:txBody>
          <a:bodyPr>
            <a:spAutoFit/>
          </a:bodyPr>
          <a:lstStyle/>
          <a:p>
            <a:r>
              <a:rPr lang="en-US" dirty="0"/>
              <a:t>You know that the area of a circle of radius </a:t>
            </a:r>
            <a:r>
              <a:rPr lang="en-US" i="1" dirty="0"/>
              <a:t>R </a:t>
            </a:r>
            <a:r>
              <a:rPr lang="en-US" dirty="0"/>
              <a:t>is </a:t>
            </a:r>
            <a:r>
              <a:rPr lang="en-US" i="1" dirty="0"/>
              <a:t>A</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sym typeface="Symbol"/>
              </a:rPr>
              <a:t>π</a:t>
            </a:r>
            <a:r>
              <a:rPr lang="en-US" i="1" dirty="0"/>
              <a:t>R</a:t>
            </a:r>
            <a:r>
              <a:rPr lang="en-US" baseline="30000" dirty="0"/>
              <a:t>2</a:t>
            </a:r>
            <a:r>
              <a:rPr lang="en-US" dirty="0"/>
              <a:t>, </a:t>
            </a:r>
          </a:p>
        </p:txBody>
      </p:sp>
      <p:graphicFrame>
        <p:nvGraphicFramePr>
          <p:cNvPr id="309250" name="Object 2"/>
          <p:cNvGraphicFramePr>
            <a:graphicFrameLocks noChangeAspect="1"/>
          </p:cNvGraphicFramePr>
          <p:nvPr/>
        </p:nvGraphicFramePr>
        <p:xfrm>
          <a:off x="3750040" y="2495030"/>
          <a:ext cx="2286000" cy="584200"/>
        </p:xfrm>
        <a:graphic>
          <a:graphicData uri="http://schemas.openxmlformats.org/presentationml/2006/ole">
            <mc:AlternateContent xmlns:mc="http://schemas.openxmlformats.org/markup-compatibility/2006">
              <mc:Choice xmlns:v="urn:schemas-microsoft-com:vml" Requires="v">
                <p:oleObj name="Equation" r:id="rId3" imgW="2286000" imgH="583920" progId="Equation.DSMT4">
                  <p:embed/>
                </p:oleObj>
              </mc:Choice>
              <mc:Fallback>
                <p:oleObj name="Equation" r:id="rId3" imgW="228600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040" y="2495030"/>
                        <a:ext cx="2286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307618" y="5486400"/>
            <a:ext cx="1634550" cy="523220"/>
          </a:xfrm>
          <a:prstGeom prst="rect">
            <a:avLst/>
          </a:prstGeom>
        </p:spPr>
        <p:txBody>
          <a:bodyPr wrap="none">
            <a:spAutoFit/>
          </a:bodyPr>
          <a:lstStyle/>
          <a:p>
            <a:pPr algn="ctr"/>
            <a:r>
              <a:rPr lang="en-US" sz="2800" b="1" dirty="0"/>
              <a:t>Figure 19 </a:t>
            </a:r>
          </a:p>
        </p:txBody>
      </p:sp>
      <p:sp>
        <p:nvSpPr>
          <p:cNvPr id="7" name="Rectangle 6"/>
          <p:cNvSpPr/>
          <p:nvPr/>
        </p:nvSpPr>
        <p:spPr>
          <a:xfrm>
            <a:off x="457200" y="1676400"/>
            <a:ext cx="5212080" cy="3539430"/>
          </a:xfrm>
          <a:prstGeom prst="rect">
            <a:avLst/>
          </a:prstGeom>
        </p:spPr>
        <p:txBody>
          <a:bodyPr>
            <a:spAutoFit/>
          </a:bodyPr>
          <a:lstStyle/>
          <a:p>
            <a:r>
              <a:rPr lang="en-US" sz="2800" dirty="0">
                <a:solidFill>
                  <a:srgbClr val="366092"/>
                </a:solidFill>
              </a:rPr>
              <a:t>and one straightforward way to arrive at this formula is to integrate the function                             over the interval [</a:t>
            </a:r>
            <a:r>
              <a:rPr lang="en-US" sz="2800" dirty="0">
                <a:solidFill>
                  <a:srgbClr val="366092"/>
                </a:solidFill>
                <a:latin typeface="Symbol" pitchFamily="18" charset="2"/>
              </a:rPr>
              <a:t>-</a:t>
            </a:r>
            <a:r>
              <a:rPr lang="en-US" sz="2800" i="1" dirty="0">
                <a:solidFill>
                  <a:srgbClr val="366092"/>
                </a:solidFill>
              </a:rPr>
              <a:t>R</a:t>
            </a:r>
            <a:r>
              <a:rPr lang="en-US" sz="2800" dirty="0">
                <a:solidFill>
                  <a:srgbClr val="366092"/>
                </a:solidFill>
              </a:rPr>
              <a:t>,</a:t>
            </a:r>
            <a:r>
              <a:rPr lang="en-US" sz="2800" i="1" dirty="0">
                <a:solidFill>
                  <a:srgbClr val="366092"/>
                </a:solidFill>
              </a:rPr>
              <a:t>R</a:t>
            </a:r>
            <a:r>
              <a:rPr lang="en-US" sz="2800" dirty="0">
                <a:solidFill>
                  <a:srgbClr val="366092"/>
                </a:solidFill>
              </a:rPr>
              <a:t>] and then double the result (see Figure 19). However, we will learn an easier way in later chapters. Here are two other approaches.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b="9438"/>
          <a:stretch>
            <a:fillRect/>
          </a:stretch>
        </p:blipFill>
        <p:spPr bwMode="auto">
          <a:xfrm>
            <a:off x="4876800" y="1371600"/>
            <a:ext cx="4022029" cy="38404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Using Integration in Multiple Ways to Derive the Formula for Area of a Circle (cont.)</a:t>
            </a:r>
          </a:p>
        </p:txBody>
      </p:sp>
      <p:sp>
        <p:nvSpPr>
          <p:cNvPr id="3" name="Content Placeholder 2"/>
          <p:cNvSpPr>
            <a:spLocks noGrp="1"/>
          </p:cNvSpPr>
          <p:nvPr>
            <p:ph idx="1"/>
          </p:nvPr>
        </p:nvSpPr>
        <p:spPr>
          <a:xfrm>
            <a:off x="424206" y="1129488"/>
            <a:ext cx="4663440" cy="4832092"/>
          </a:xfrm>
        </p:spPr>
        <p:txBody>
          <a:bodyPr wrap="square">
            <a:spAutoFit/>
          </a:bodyPr>
          <a:lstStyle/>
          <a:p>
            <a:pPr marL="463550" indent="-463550"/>
            <a:r>
              <a:rPr lang="en-US" b="1" dirty="0"/>
              <a:t>1. </a:t>
            </a:r>
            <a:r>
              <a:rPr lang="en-US" dirty="0"/>
              <a:t>	The area of a triangle is half the product of its base and height. A thin sector of our circle is approximately a triangle (and the approximation gets better and better as the angle approaches 0), with the base of the triangle equal to </a:t>
            </a:r>
            <a:r>
              <a:rPr lang="en-US" i="1" dirty="0"/>
              <a:t>Rd</a:t>
            </a:r>
            <a:r>
              <a:rPr lang="el-GR" i="1" dirty="0">
                <a:latin typeface="Cambria Math" panose="02040503050406030204" pitchFamily="18" charset="0"/>
                <a:ea typeface="Cambria Math" panose="02040503050406030204" pitchFamily="18" charset="0"/>
              </a:rPr>
              <a:t>θ</a:t>
            </a:r>
            <a:r>
              <a:rPr lang="en-US" i="1" dirty="0">
                <a:sym typeface="Symbol"/>
              </a:rPr>
              <a:t> </a:t>
            </a:r>
            <a:r>
              <a:rPr lang="en-US" dirty="0"/>
              <a:t>and the height equal to </a:t>
            </a:r>
            <a:r>
              <a:rPr lang="en-US" i="1" dirty="0"/>
              <a:t>R </a:t>
            </a:r>
            <a:r>
              <a:rPr lang="en-US" dirty="0"/>
              <a:t>(see Figure 20).</a:t>
            </a:r>
          </a:p>
        </p:txBody>
      </p:sp>
      <p:sp>
        <p:nvSpPr>
          <p:cNvPr id="11" name="Rectangle 10"/>
          <p:cNvSpPr/>
          <p:nvPr/>
        </p:nvSpPr>
        <p:spPr>
          <a:xfrm>
            <a:off x="6111416" y="5115580"/>
            <a:ext cx="1552797" cy="523220"/>
          </a:xfrm>
          <a:prstGeom prst="rect">
            <a:avLst/>
          </a:prstGeom>
        </p:spPr>
        <p:txBody>
          <a:bodyPr wrap="none">
            <a:spAutoFit/>
          </a:bodyPr>
          <a:lstStyle/>
          <a:p>
            <a:r>
              <a:rPr lang="en-US" sz="2800" b="1" dirty="0"/>
              <a:t>Figure 20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Integration in Multiple Ways to Derive the Formula for Area of a Circle (cont.)</a:t>
            </a:r>
          </a:p>
        </p:txBody>
      </p:sp>
      <p:graphicFrame>
        <p:nvGraphicFramePr>
          <p:cNvPr id="310275" name="Object 3"/>
          <p:cNvGraphicFramePr>
            <a:graphicFrameLocks noChangeAspect="1"/>
          </p:cNvGraphicFramePr>
          <p:nvPr>
            <p:extLst>
              <p:ext uri="{D42A27DB-BD31-4B8C-83A1-F6EECF244321}">
                <p14:modId xmlns:p14="http://schemas.microsoft.com/office/powerpoint/2010/main" val="1984395510"/>
              </p:ext>
            </p:extLst>
          </p:nvPr>
        </p:nvGraphicFramePr>
        <p:xfrm>
          <a:off x="2533650" y="1384300"/>
          <a:ext cx="4076700" cy="939800"/>
        </p:xfrm>
        <a:graphic>
          <a:graphicData uri="http://schemas.openxmlformats.org/presentationml/2006/ole">
            <mc:AlternateContent xmlns:mc="http://schemas.openxmlformats.org/markup-compatibility/2006">
              <mc:Choice xmlns:v="urn:schemas-microsoft-com:vml" Requires="v">
                <p:oleObj name="Equation" r:id="rId2" imgW="4076640" imgH="939600" progId="Equation.DSMT4">
                  <p:embed/>
                </p:oleObj>
              </mc:Choice>
              <mc:Fallback>
                <p:oleObj name="Equation" r:id="rId2" imgW="4076640" imgH="939600" progId="Equation.DSMT4">
                  <p:embed/>
                  <p:pic>
                    <p:nvPicPr>
                      <p:cNvPr id="0" name="Object 3"/>
                      <p:cNvPicPr>
                        <a:picLocks noChangeAspect="1" noChangeArrowheads="1"/>
                      </p:cNvPicPr>
                      <p:nvPr/>
                    </p:nvPicPr>
                    <p:blipFill>
                      <a:blip r:embed="rId3"/>
                      <a:srcRect/>
                      <a:stretch>
                        <a:fillRect/>
                      </a:stretch>
                    </p:blipFill>
                    <p:spPr bwMode="auto">
                      <a:xfrm>
                        <a:off x="2533650" y="1384300"/>
                        <a:ext cx="407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6"/>
          <p:cNvGraphicFramePr>
            <a:graphicFrameLocks noChangeAspect="1"/>
          </p:cNvGraphicFramePr>
          <p:nvPr/>
        </p:nvGraphicFramePr>
        <p:xfrm>
          <a:off x="1828800" y="2603500"/>
          <a:ext cx="1155700" cy="584200"/>
        </p:xfrm>
        <a:graphic>
          <a:graphicData uri="http://schemas.openxmlformats.org/presentationml/2006/ole">
            <mc:AlternateContent xmlns:mc="http://schemas.openxmlformats.org/markup-compatibility/2006">
              <mc:Choice xmlns:v="urn:schemas-microsoft-com:vml" Requires="v">
                <p:oleObj name="Equation" r:id="rId4" imgW="1155600" imgH="583920" progId="Equation.DSMT4">
                  <p:embed/>
                </p:oleObj>
              </mc:Choice>
              <mc:Fallback>
                <p:oleObj name="Equation" r:id="rId4" imgW="1155600" imgH="58392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603500"/>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extLst>
              <p:ext uri="{D42A27DB-BD31-4B8C-83A1-F6EECF244321}">
                <p14:modId xmlns:p14="http://schemas.microsoft.com/office/powerpoint/2010/main" val="4249631851"/>
              </p:ext>
            </p:extLst>
          </p:nvPr>
        </p:nvGraphicFramePr>
        <p:xfrm>
          <a:off x="2995613" y="2451100"/>
          <a:ext cx="1790700" cy="825500"/>
        </p:xfrm>
        <a:graphic>
          <a:graphicData uri="http://schemas.openxmlformats.org/presentationml/2006/ole">
            <mc:AlternateContent xmlns:mc="http://schemas.openxmlformats.org/markup-compatibility/2006">
              <mc:Choice xmlns:v="urn:schemas-microsoft-com:vml" Requires="v">
                <p:oleObj name="Equation" r:id="rId6" imgW="1790640" imgH="825480" progId="Equation.DSMT4">
                  <p:embed/>
                </p:oleObj>
              </mc:Choice>
              <mc:Fallback>
                <p:oleObj name="Equation" r:id="rId6" imgW="1790640" imgH="825480" progId="Equation.DSMT4">
                  <p:embed/>
                  <p:pic>
                    <p:nvPicPr>
                      <p:cNvPr id="0" name="Object 7"/>
                      <p:cNvPicPr>
                        <a:picLocks noChangeAspect="1" noChangeArrowheads="1"/>
                      </p:cNvPicPr>
                      <p:nvPr/>
                    </p:nvPicPr>
                    <p:blipFill>
                      <a:blip r:embed="rId7"/>
                      <a:srcRect/>
                      <a:stretch>
                        <a:fillRect/>
                      </a:stretch>
                    </p:blipFill>
                    <p:spPr bwMode="auto">
                      <a:xfrm>
                        <a:off x="2995613" y="2451100"/>
                        <a:ext cx="179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0" name="Object 8"/>
          <p:cNvGraphicFramePr>
            <a:graphicFrameLocks noChangeAspect="1"/>
          </p:cNvGraphicFramePr>
          <p:nvPr>
            <p:extLst>
              <p:ext uri="{D42A27DB-BD31-4B8C-83A1-F6EECF244321}">
                <p14:modId xmlns:p14="http://schemas.microsoft.com/office/powerpoint/2010/main" val="312936291"/>
              </p:ext>
            </p:extLst>
          </p:nvPr>
        </p:nvGraphicFramePr>
        <p:xfrm>
          <a:off x="4768850" y="2451100"/>
          <a:ext cx="1739900" cy="825500"/>
        </p:xfrm>
        <a:graphic>
          <a:graphicData uri="http://schemas.openxmlformats.org/presentationml/2006/ole">
            <mc:AlternateContent xmlns:mc="http://schemas.openxmlformats.org/markup-compatibility/2006">
              <mc:Choice xmlns:v="urn:schemas-microsoft-com:vml" Requires="v">
                <p:oleObj name="Equation" r:id="rId8" imgW="1739880" imgH="825480" progId="Equation.DSMT4">
                  <p:embed/>
                </p:oleObj>
              </mc:Choice>
              <mc:Fallback>
                <p:oleObj name="Equation" r:id="rId8" imgW="1739880" imgH="825480" progId="Equation.DSMT4">
                  <p:embed/>
                  <p:pic>
                    <p:nvPicPr>
                      <p:cNvPr id="0" name="Object 8"/>
                      <p:cNvPicPr>
                        <a:picLocks noChangeAspect="1" noChangeArrowheads="1"/>
                      </p:cNvPicPr>
                      <p:nvPr/>
                    </p:nvPicPr>
                    <p:blipFill>
                      <a:blip r:embed="rId9"/>
                      <a:srcRect/>
                      <a:stretch>
                        <a:fillRect/>
                      </a:stretch>
                    </p:blipFill>
                    <p:spPr bwMode="auto">
                      <a:xfrm>
                        <a:off x="4768850" y="2451100"/>
                        <a:ext cx="1739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1" name="Object 9"/>
          <p:cNvGraphicFramePr>
            <a:graphicFrameLocks noChangeAspect="1"/>
          </p:cNvGraphicFramePr>
          <p:nvPr>
            <p:extLst>
              <p:ext uri="{D42A27DB-BD31-4B8C-83A1-F6EECF244321}">
                <p14:modId xmlns:p14="http://schemas.microsoft.com/office/powerpoint/2010/main" val="3823863034"/>
              </p:ext>
            </p:extLst>
          </p:nvPr>
        </p:nvGraphicFramePr>
        <p:xfrm>
          <a:off x="6499225" y="2659063"/>
          <a:ext cx="838200" cy="381000"/>
        </p:xfrm>
        <a:graphic>
          <a:graphicData uri="http://schemas.openxmlformats.org/presentationml/2006/ole">
            <mc:AlternateContent xmlns:mc="http://schemas.openxmlformats.org/markup-compatibility/2006">
              <mc:Choice xmlns:v="urn:schemas-microsoft-com:vml" Requires="v">
                <p:oleObj name="Equation" r:id="rId10" imgW="838080" imgH="380880" progId="Equation.DSMT4">
                  <p:embed/>
                </p:oleObj>
              </mc:Choice>
              <mc:Fallback>
                <p:oleObj name="Equation" r:id="rId10" imgW="838080" imgH="380880" progId="Equation.DSMT4">
                  <p:embed/>
                  <p:pic>
                    <p:nvPicPr>
                      <p:cNvPr id="0" name="Object 9"/>
                      <p:cNvPicPr>
                        <a:picLocks noChangeAspect="1" noChangeArrowheads="1"/>
                      </p:cNvPicPr>
                      <p:nvPr/>
                    </p:nvPicPr>
                    <p:blipFill>
                      <a:blip r:embed="rId11"/>
                      <a:srcRect/>
                      <a:stretch>
                        <a:fillRect/>
                      </a:stretch>
                    </p:blipFill>
                    <p:spPr bwMode="auto">
                      <a:xfrm>
                        <a:off x="6499225" y="2659063"/>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t="3917" b="8333"/>
          <a:stretch>
            <a:fillRect/>
          </a:stretch>
        </p:blipFill>
        <p:spPr bwMode="auto">
          <a:xfrm>
            <a:off x="5181599" y="1295400"/>
            <a:ext cx="3793322"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Using Integration in Multiple Ways to Derive the Formula for Area of a Circle (cont.)</a:t>
            </a:r>
          </a:p>
        </p:txBody>
      </p:sp>
      <p:sp>
        <p:nvSpPr>
          <p:cNvPr id="3" name="Content Placeholder 2"/>
          <p:cNvSpPr>
            <a:spLocks noGrp="1"/>
          </p:cNvSpPr>
          <p:nvPr>
            <p:ph idx="1"/>
          </p:nvPr>
        </p:nvSpPr>
        <p:spPr>
          <a:xfrm>
            <a:off x="457200" y="1280160"/>
            <a:ext cx="4937760" cy="4572000"/>
          </a:xfrm>
        </p:spPr>
        <p:txBody>
          <a:bodyPr/>
          <a:lstStyle/>
          <a:p>
            <a:pPr marL="463550" indent="-463550"/>
            <a:r>
              <a:rPr lang="en-US" b="1" dirty="0"/>
              <a:t>2. 	</a:t>
            </a:r>
            <a:r>
              <a:rPr lang="en-US" dirty="0"/>
              <a:t>If we assume the formula for a circle’s circumference is known, then we can decompose our given circle into a sequence of thin concentric rings with each one having area approximately equal to its circumference times </a:t>
            </a:r>
            <a:r>
              <a:rPr lang="en-US" i="1" dirty="0" err="1"/>
              <a:t>dr</a:t>
            </a:r>
            <a:r>
              <a:rPr lang="en-US" i="1" dirty="0"/>
              <a:t> </a:t>
            </a:r>
            <a:r>
              <a:rPr lang="en-US" dirty="0"/>
              <a:t>(see Figure 21).</a:t>
            </a:r>
            <a:r>
              <a:rPr lang="en-US" i="1" dirty="0"/>
              <a:t> </a:t>
            </a:r>
            <a:endParaRPr lang="en-US" dirty="0"/>
          </a:p>
        </p:txBody>
      </p:sp>
      <p:sp>
        <p:nvSpPr>
          <p:cNvPr id="10" name="Rectangle 9"/>
          <p:cNvSpPr/>
          <p:nvPr/>
        </p:nvSpPr>
        <p:spPr>
          <a:xfrm>
            <a:off x="6301862" y="4800600"/>
            <a:ext cx="1552797" cy="523220"/>
          </a:xfrm>
          <a:prstGeom prst="rect">
            <a:avLst/>
          </a:prstGeom>
        </p:spPr>
        <p:txBody>
          <a:bodyPr wrap="none">
            <a:spAutoFit/>
          </a:bodyPr>
          <a:lstStyle/>
          <a:p>
            <a:r>
              <a:rPr lang="en-US" sz="2800" b="1" dirty="0"/>
              <a:t>Figure 21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Integration in Multiple Ways to Derive the Formula for Area of a Circle (cont.)</a:t>
            </a:r>
          </a:p>
        </p:txBody>
      </p:sp>
      <p:graphicFrame>
        <p:nvGraphicFramePr>
          <p:cNvPr id="313346" name="Object 2"/>
          <p:cNvGraphicFramePr>
            <a:graphicFrameLocks noChangeAspect="1"/>
          </p:cNvGraphicFramePr>
          <p:nvPr>
            <p:extLst>
              <p:ext uri="{D42A27DB-BD31-4B8C-83A1-F6EECF244321}">
                <p14:modId xmlns:p14="http://schemas.microsoft.com/office/powerpoint/2010/main" val="3673294179"/>
              </p:ext>
            </p:extLst>
          </p:nvPr>
        </p:nvGraphicFramePr>
        <p:xfrm>
          <a:off x="3752850" y="1536700"/>
          <a:ext cx="1638300" cy="393700"/>
        </p:xfrm>
        <a:graphic>
          <a:graphicData uri="http://schemas.openxmlformats.org/presentationml/2006/ole">
            <mc:AlternateContent xmlns:mc="http://schemas.openxmlformats.org/markup-compatibility/2006">
              <mc:Choice xmlns:v="urn:schemas-microsoft-com:vml" Requires="v">
                <p:oleObj name="Equation" r:id="rId2" imgW="1638000" imgH="393480" progId="Equation.DSMT4">
                  <p:embed/>
                </p:oleObj>
              </mc:Choice>
              <mc:Fallback>
                <p:oleObj name="Equation" r:id="rId2" imgW="1638000" imgH="393480" progId="Equation.DSMT4">
                  <p:embed/>
                  <p:pic>
                    <p:nvPicPr>
                      <p:cNvPr id="0" name="Object 2"/>
                      <p:cNvPicPr>
                        <a:picLocks noChangeAspect="1" noChangeArrowheads="1"/>
                      </p:cNvPicPr>
                      <p:nvPr/>
                    </p:nvPicPr>
                    <p:blipFill>
                      <a:blip r:embed="rId3"/>
                      <a:srcRect/>
                      <a:stretch>
                        <a:fillRect/>
                      </a:stretch>
                    </p:blipFill>
                    <p:spPr bwMode="auto">
                      <a:xfrm>
                        <a:off x="3752850" y="1536700"/>
                        <a:ext cx="1638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8" name="Object 4"/>
          <p:cNvGraphicFramePr>
            <a:graphicFrameLocks noChangeAspect="1"/>
          </p:cNvGraphicFramePr>
          <p:nvPr/>
        </p:nvGraphicFramePr>
        <p:xfrm>
          <a:off x="2016456" y="2387600"/>
          <a:ext cx="1155700" cy="584200"/>
        </p:xfrm>
        <a:graphic>
          <a:graphicData uri="http://schemas.openxmlformats.org/presentationml/2006/ole">
            <mc:AlternateContent xmlns:mc="http://schemas.openxmlformats.org/markup-compatibility/2006">
              <mc:Choice xmlns:v="urn:schemas-microsoft-com:vml" Requires="v">
                <p:oleObj name="Equation" r:id="rId4" imgW="1155600" imgH="583920" progId="Equation.DSMT4">
                  <p:embed/>
                </p:oleObj>
              </mc:Choice>
              <mc:Fallback>
                <p:oleObj name="Equation" r:id="rId4" imgW="1155600" imgH="5839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456" y="2387600"/>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9" name="Object 5"/>
          <p:cNvGraphicFramePr>
            <a:graphicFrameLocks noChangeAspect="1"/>
          </p:cNvGraphicFramePr>
          <p:nvPr>
            <p:extLst>
              <p:ext uri="{D42A27DB-BD31-4B8C-83A1-F6EECF244321}">
                <p14:modId xmlns:p14="http://schemas.microsoft.com/office/powerpoint/2010/main" val="2897294052"/>
              </p:ext>
            </p:extLst>
          </p:nvPr>
        </p:nvGraphicFramePr>
        <p:xfrm>
          <a:off x="3167063" y="2311400"/>
          <a:ext cx="1549400" cy="685800"/>
        </p:xfrm>
        <a:graphic>
          <a:graphicData uri="http://schemas.openxmlformats.org/presentationml/2006/ole">
            <mc:AlternateContent xmlns:mc="http://schemas.openxmlformats.org/markup-compatibility/2006">
              <mc:Choice xmlns:v="urn:schemas-microsoft-com:vml" Requires="v">
                <p:oleObj name="Equation" r:id="rId6" imgW="1549080" imgH="685800" progId="Equation.DSMT4">
                  <p:embed/>
                </p:oleObj>
              </mc:Choice>
              <mc:Fallback>
                <p:oleObj name="Equation" r:id="rId6" imgW="1549080" imgH="685800" progId="Equation.DSMT4">
                  <p:embed/>
                  <p:pic>
                    <p:nvPicPr>
                      <p:cNvPr id="0" name="Object 5"/>
                      <p:cNvPicPr>
                        <a:picLocks noChangeAspect="1" noChangeArrowheads="1"/>
                      </p:cNvPicPr>
                      <p:nvPr/>
                    </p:nvPicPr>
                    <p:blipFill>
                      <a:blip r:embed="rId7"/>
                      <a:srcRect/>
                      <a:stretch>
                        <a:fillRect/>
                      </a:stretch>
                    </p:blipFill>
                    <p:spPr bwMode="auto">
                      <a:xfrm>
                        <a:off x="3167063" y="2311400"/>
                        <a:ext cx="154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50" name="Object 6"/>
          <p:cNvGraphicFramePr>
            <a:graphicFrameLocks noChangeAspect="1"/>
          </p:cNvGraphicFramePr>
          <p:nvPr>
            <p:extLst>
              <p:ext uri="{D42A27DB-BD31-4B8C-83A1-F6EECF244321}">
                <p14:modId xmlns:p14="http://schemas.microsoft.com/office/powerpoint/2010/main" val="764096794"/>
              </p:ext>
            </p:extLst>
          </p:nvPr>
        </p:nvGraphicFramePr>
        <p:xfrm>
          <a:off x="4654550" y="2082800"/>
          <a:ext cx="1689100" cy="1117600"/>
        </p:xfrm>
        <a:graphic>
          <a:graphicData uri="http://schemas.openxmlformats.org/presentationml/2006/ole">
            <mc:AlternateContent xmlns:mc="http://schemas.openxmlformats.org/markup-compatibility/2006">
              <mc:Choice xmlns:v="urn:schemas-microsoft-com:vml" Requires="v">
                <p:oleObj name="Equation" r:id="rId8" imgW="1688760" imgH="1117440" progId="Equation.DSMT4">
                  <p:embed/>
                </p:oleObj>
              </mc:Choice>
              <mc:Fallback>
                <p:oleObj name="Equation" r:id="rId8" imgW="1688760" imgH="1117440" progId="Equation.DSMT4">
                  <p:embed/>
                  <p:pic>
                    <p:nvPicPr>
                      <p:cNvPr id="0" name="Object 6"/>
                      <p:cNvPicPr>
                        <a:picLocks noChangeAspect="1" noChangeArrowheads="1"/>
                      </p:cNvPicPr>
                      <p:nvPr/>
                    </p:nvPicPr>
                    <p:blipFill>
                      <a:blip r:embed="rId9"/>
                      <a:srcRect/>
                      <a:stretch>
                        <a:fillRect/>
                      </a:stretch>
                    </p:blipFill>
                    <p:spPr bwMode="auto">
                      <a:xfrm>
                        <a:off x="4654550" y="2082800"/>
                        <a:ext cx="1689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51" name="Object 7"/>
          <p:cNvGraphicFramePr>
            <a:graphicFrameLocks noChangeAspect="1"/>
          </p:cNvGraphicFramePr>
          <p:nvPr>
            <p:extLst>
              <p:ext uri="{D42A27DB-BD31-4B8C-83A1-F6EECF244321}">
                <p14:modId xmlns:p14="http://schemas.microsoft.com/office/powerpoint/2010/main" val="1667116983"/>
              </p:ext>
            </p:extLst>
          </p:nvPr>
        </p:nvGraphicFramePr>
        <p:xfrm>
          <a:off x="6305550" y="2403475"/>
          <a:ext cx="838200" cy="381000"/>
        </p:xfrm>
        <a:graphic>
          <a:graphicData uri="http://schemas.openxmlformats.org/presentationml/2006/ole">
            <mc:AlternateContent xmlns:mc="http://schemas.openxmlformats.org/markup-compatibility/2006">
              <mc:Choice xmlns:v="urn:schemas-microsoft-com:vml" Requires="v">
                <p:oleObj name="Equation" r:id="rId10" imgW="838080" imgH="380880" progId="Equation.DSMT4">
                  <p:embed/>
                </p:oleObj>
              </mc:Choice>
              <mc:Fallback>
                <p:oleObj name="Equation" r:id="rId10" imgW="838080" imgH="380880" progId="Equation.DSMT4">
                  <p:embed/>
                  <p:pic>
                    <p:nvPicPr>
                      <p:cNvPr id="0" name="Object 7"/>
                      <p:cNvPicPr>
                        <a:picLocks noChangeAspect="1" noChangeArrowheads="1"/>
                      </p:cNvPicPr>
                      <p:nvPr/>
                    </p:nvPicPr>
                    <p:blipFill>
                      <a:blip r:embed="rId11"/>
                      <a:srcRect/>
                      <a:stretch>
                        <a:fillRect/>
                      </a:stretch>
                    </p:blipFill>
                    <p:spPr bwMode="auto">
                      <a:xfrm>
                        <a:off x="6305550" y="2403475"/>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Integration to Derive the Formula for Volume of Sphere</a:t>
            </a:r>
          </a:p>
        </p:txBody>
      </p:sp>
      <p:sp>
        <p:nvSpPr>
          <p:cNvPr id="3" name="Content Placeholder 2"/>
          <p:cNvSpPr>
            <a:spLocks noGrp="1"/>
          </p:cNvSpPr>
          <p:nvPr>
            <p:ph idx="1"/>
          </p:nvPr>
        </p:nvSpPr>
        <p:spPr>
          <a:xfrm>
            <a:off x="457200" y="1280160"/>
            <a:ext cx="8229600" cy="4665028"/>
          </a:xfrm>
        </p:spPr>
        <p:txBody>
          <a:bodyPr/>
          <a:lstStyle/>
          <a:p>
            <a:r>
              <a:rPr lang="en-US" dirty="0"/>
              <a:t>Assume the formula for the surface area of a sphere of radius </a:t>
            </a:r>
            <a:r>
              <a:rPr lang="en-US" i="1" dirty="0"/>
              <a:t>r </a:t>
            </a:r>
            <a:r>
              <a:rPr lang="en-US" dirty="0"/>
              <a:t>is known: </a:t>
            </a:r>
            <a:r>
              <a:rPr lang="en-US" i="1" dirty="0"/>
              <a:t>A</a:t>
            </a:r>
            <a:r>
              <a:rPr lang="en-US" dirty="0"/>
              <a:t> = 4</a:t>
            </a:r>
            <a:r>
              <a:rPr lang="el-GR" i="1" dirty="0">
                <a:latin typeface="Cambria Math" panose="02040503050406030204" pitchFamily="18" charset="0"/>
                <a:ea typeface="Cambria Math" panose="02040503050406030204" pitchFamily="18" charset="0"/>
                <a:sym typeface="Euclid Symbol"/>
              </a:rPr>
              <a:t>π</a:t>
            </a:r>
            <a:r>
              <a:rPr lang="en-US" i="1" dirty="0"/>
              <a:t>r</a:t>
            </a:r>
            <a:r>
              <a:rPr lang="en-US" baseline="30000" dirty="0"/>
              <a:t>2</a:t>
            </a:r>
            <a:r>
              <a:rPr lang="en-US" dirty="0"/>
              <a:t> (we will soon find this formula on our own). Then an alternative way of finding the volume of a sphere of radius </a:t>
            </a:r>
            <a:r>
              <a:rPr lang="en-US" i="1" dirty="0"/>
              <a:t>R</a:t>
            </a:r>
            <a:r>
              <a:rPr lang="en-US" dirty="0"/>
              <a:t> is to decompose it into a sequence of thin concentric shells, each with volume approximately equal to its surface area times </a:t>
            </a:r>
            <a:r>
              <a:rPr lang="en-US" i="1" dirty="0"/>
              <a:t>dr</a:t>
            </a:r>
            <a:r>
              <a:rPr lang="en-US" dirty="0"/>
              <a:t>. </a:t>
            </a:r>
          </a:p>
        </p:txBody>
      </p:sp>
      <p:graphicFrame>
        <p:nvGraphicFramePr>
          <p:cNvPr id="315394" name="Object 2"/>
          <p:cNvGraphicFramePr>
            <a:graphicFrameLocks noChangeAspect="1"/>
          </p:cNvGraphicFramePr>
          <p:nvPr>
            <p:extLst>
              <p:ext uri="{D42A27DB-BD31-4B8C-83A1-F6EECF244321}">
                <p14:modId xmlns:p14="http://schemas.microsoft.com/office/powerpoint/2010/main" val="572869275"/>
              </p:ext>
            </p:extLst>
          </p:nvPr>
        </p:nvGraphicFramePr>
        <p:xfrm>
          <a:off x="3657600" y="4343400"/>
          <a:ext cx="1828800" cy="469900"/>
        </p:xfrm>
        <a:graphic>
          <a:graphicData uri="http://schemas.openxmlformats.org/presentationml/2006/ole">
            <mc:AlternateContent xmlns:mc="http://schemas.openxmlformats.org/markup-compatibility/2006">
              <mc:Choice xmlns:v="urn:schemas-microsoft-com:vml" Requires="v">
                <p:oleObj name="Equation" r:id="rId2" imgW="1828800" imgH="469800" progId="Equation.DSMT4">
                  <p:embed/>
                </p:oleObj>
              </mc:Choice>
              <mc:Fallback>
                <p:oleObj name="Equation" r:id="rId2" imgW="1828800" imgH="469800" progId="Equation.DSMT4">
                  <p:embed/>
                  <p:pic>
                    <p:nvPicPr>
                      <p:cNvPr id="0" name="Picture 2"/>
                      <p:cNvPicPr>
                        <a:picLocks noChangeAspect="1" noChangeArrowheads="1"/>
                      </p:cNvPicPr>
                      <p:nvPr/>
                    </p:nvPicPr>
                    <p:blipFill>
                      <a:blip r:embed="rId3"/>
                      <a:srcRect/>
                      <a:stretch>
                        <a:fillRect/>
                      </a:stretch>
                    </p:blipFill>
                    <p:spPr bwMode="auto">
                      <a:xfrm>
                        <a:off x="3657600" y="4343400"/>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6" name="Object 4"/>
          <p:cNvGraphicFramePr>
            <a:graphicFrameLocks noChangeAspect="1"/>
          </p:cNvGraphicFramePr>
          <p:nvPr/>
        </p:nvGraphicFramePr>
        <p:xfrm>
          <a:off x="1807192" y="5119048"/>
          <a:ext cx="1181100" cy="584200"/>
        </p:xfrm>
        <a:graphic>
          <a:graphicData uri="http://schemas.openxmlformats.org/presentationml/2006/ole">
            <mc:AlternateContent xmlns:mc="http://schemas.openxmlformats.org/markup-compatibility/2006">
              <mc:Choice xmlns:v="urn:schemas-microsoft-com:vml" Requires="v">
                <p:oleObj name="Equation" r:id="rId4" imgW="1180800" imgH="583920" progId="Equation.DSMT4">
                  <p:embed/>
                </p:oleObj>
              </mc:Choice>
              <mc:Fallback>
                <p:oleObj name="Equation" r:id="rId4" imgW="1180800" imgH="5839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192" y="5119048"/>
                        <a:ext cx="1181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7" name="Object 5"/>
          <p:cNvGraphicFramePr>
            <a:graphicFrameLocks noChangeAspect="1"/>
          </p:cNvGraphicFramePr>
          <p:nvPr>
            <p:extLst>
              <p:ext uri="{D42A27DB-BD31-4B8C-83A1-F6EECF244321}">
                <p14:modId xmlns:p14="http://schemas.microsoft.com/office/powerpoint/2010/main" val="3772405139"/>
              </p:ext>
            </p:extLst>
          </p:nvPr>
        </p:nvGraphicFramePr>
        <p:xfrm>
          <a:off x="3000375" y="5029200"/>
          <a:ext cx="1701800" cy="685800"/>
        </p:xfrm>
        <a:graphic>
          <a:graphicData uri="http://schemas.openxmlformats.org/presentationml/2006/ole">
            <mc:AlternateContent xmlns:mc="http://schemas.openxmlformats.org/markup-compatibility/2006">
              <mc:Choice xmlns:v="urn:schemas-microsoft-com:vml" Requires="v">
                <p:oleObj name="Equation" r:id="rId6" imgW="1701720" imgH="685800" progId="Equation.DSMT4">
                  <p:embed/>
                </p:oleObj>
              </mc:Choice>
              <mc:Fallback>
                <p:oleObj name="Equation" r:id="rId6" imgW="1701720" imgH="685800" progId="Equation.DSMT4">
                  <p:embed/>
                  <p:pic>
                    <p:nvPicPr>
                      <p:cNvPr id="0" name="Picture 5"/>
                      <p:cNvPicPr>
                        <a:picLocks noChangeAspect="1" noChangeArrowheads="1"/>
                      </p:cNvPicPr>
                      <p:nvPr/>
                    </p:nvPicPr>
                    <p:blipFill>
                      <a:blip r:embed="rId7"/>
                      <a:srcRect/>
                      <a:stretch>
                        <a:fillRect/>
                      </a:stretch>
                    </p:blipFill>
                    <p:spPr bwMode="auto">
                      <a:xfrm>
                        <a:off x="3000375" y="5029200"/>
                        <a:ext cx="170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extLst>
              <p:ext uri="{D42A27DB-BD31-4B8C-83A1-F6EECF244321}">
                <p14:modId xmlns:p14="http://schemas.microsoft.com/office/powerpoint/2010/main" val="629316085"/>
              </p:ext>
            </p:extLst>
          </p:nvPr>
        </p:nvGraphicFramePr>
        <p:xfrm>
          <a:off x="4640263" y="4827588"/>
          <a:ext cx="1714500" cy="1117600"/>
        </p:xfrm>
        <a:graphic>
          <a:graphicData uri="http://schemas.openxmlformats.org/presentationml/2006/ole">
            <mc:AlternateContent xmlns:mc="http://schemas.openxmlformats.org/markup-compatibility/2006">
              <mc:Choice xmlns:v="urn:schemas-microsoft-com:vml" Requires="v">
                <p:oleObj name="Equation" r:id="rId8" imgW="1714320" imgH="1117440" progId="Equation.DSMT4">
                  <p:embed/>
                </p:oleObj>
              </mc:Choice>
              <mc:Fallback>
                <p:oleObj name="Equation" r:id="rId8" imgW="1714320" imgH="1117440" progId="Equation.DSMT4">
                  <p:embed/>
                  <p:pic>
                    <p:nvPicPr>
                      <p:cNvPr id="0" name="Picture 6"/>
                      <p:cNvPicPr>
                        <a:picLocks noChangeAspect="1" noChangeArrowheads="1"/>
                      </p:cNvPicPr>
                      <p:nvPr/>
                    </p:nvPicPr>
                    <p:blipFill>
                      <a:blip r:embed="rId9"/>
                      <a:srcRect/>
                      <a:stretch>
                        <a:fillRect/>
                      </a:stretch>
                    </p:blipFill>
                    <p:spPr bwMode="auto">
                      <a:xfrm>
                        <a:off x="4640263" y="4827588"/>
                        <a:ext cx="17145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extLst>
              <p:ext uri="{D42A27DB-BD31-4B8C-83A1-F6EECF244321}">
                <p14:modId xmlns:p14="http://schemas.microsoft.com/office/powerpoint/2010/main" val="2335252386"/>
              </p:ext>
            </p:extLst>
          </p:nvPr>
        </p:nvGraphicFramePr>
        <p:xfrm>
          <a:off x="6326188" y="4975225"/>
          <a:ext cx="1104900" cy="838200"/>
        </p:xfrm>
        <a:graphic>
          <a:graphicData uri="http://schemas.openxmlformats.org/presentationml/2006/ole">
            <mc:AlternateContent xmlns:mc="http://schemas.openxmlformats.org/markup-compatibility/2006">
              <mc:Choice xmlns:v="urn:schemas-microsoft-com:vml" Requires="v">
                <p:oleObj name="Equation" r:id="rId10" imgW="1104840" imgH="838080" progId="Equation.DSMT4">
                  <p:embed/>
                </p:oleObj>
              </mc:Choice>
              <mc:Fallback>
                <p:oleObj name="Equation" r:id="rId10" imgW="1104840" imgH="838080" progId="Equation.DSMT4">
                  <p:embed/>
                  <p:pic>
                    <p:nvPicPr>
                      <p:cNvPr id="0" name="Picture 7"/>
                      <p:cNvPicPr>
                        <a:picLocks noChangeAspect="1" noChangeArrowheads="1"/>
                      </p:cNvPicPr>
                      <p:nvPr/>
                    </p:nvPicPr>
                    <p:blipFill>
                      <a:blip r:embed="rId11"/>
                      <a:srcRect/>
                      <a:stretch>
                        <a:fillRect/>
                      </a:stretch>
                    </p:blipFill>
                    <p:spPr bwMode="auto">
                      <a:xfrm>
                        <a:off x="6326188" y="4975225"/>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3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5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8229600" cy="2419124"/>
          </a:xfrm>
        </p:spPr>
        <p:txBody>
          <a:bodyPr>
            <a:spAutoFit/>
          </a:bodyPr>
          <a:lstStyle/>
          <a:p>
            <a:r>
              <a:rPr lang="en-US" dirty="0"/>
              <a:t>First, note that the two equations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represent planes in the three‑dimensional space, as they describe the set of ordered triples </a:t>
            </a:r>
          </a:p>
          <a:p>
            <a:endParaRPr lang="en-US" dirty="0"/>
          </a:p>
          <a:p>
            <a:r>
              <a:rPr lang="en-US" dirty="0"/>
              <a:t>respectively. </a:t>
            </a:r>
          </a:p>
        </p:txBody>
      </p:sp>
      <p:grpSp>
        <p:nvGrpSpPr>
          <p:cNvPr id="5" name="Group 4"/>
          <p:cNvGrpSpPr/>
          <p:nvPr/>
        </p:nvGrpSpPr>
        <p:grpSpPr>
          <a:xfrm>
            <a:off x="542925" y="2593975"/>
            <a:ext cx="7048500" cy="609600"/>
            <a:chOff x="542925" y="2593975"/>
            <a:chExt cx="7048500" cy="609600"/>
          </a:xfrm>
        </p:grpSpPr>
        <p:graphicFrame>
          <p:nvGraphicFramePr>
            <p:cNvPr id="322562" name="Object 2"/>
            <p:cNvGraphicFramePr>
              <a:graphicFrameLocks noChangeAspect="1"/>
            </p:cNvGraphicFramePr>
            <p:nvPr>
              <p:extLst>
                <p:ext uri="{D42A27DB-BD31-4B8C-83A1-F6EECF244321}">
                  <p14:modId xmlns:p14="http://schemas.microsoft.com/office/powerpoint/2010/main" val="3232501262"/>
                </p:ext>
              </p:extLst>
            </p:nvPr>
          </p:nvGraphicFramePr>
          <p:xfrm>
            <a:off x="542925" y="2593975"/>
            <a:ext cx="7048500" cy="609600"/>
          </p:xfrm>
          <a:graphic>
            <a:graphicData uri="http://schemas.openxmlformats.org/presentationml/2006/ole">
              <mc:AlternateContent xmlns:mc="http://schemas.openxmlformats.org/markup-compatibility/2006">
                <mc:Choice xmlns:v="urn:schemas-microsoft-com:vml" Requires="v">
                  <p:oleObj name="Equation" r:id="rId2" imgW="7048440" imgH="609480" progId="Equation.DSMT4">
                    <p:embed/>
                  </p:oleObj>
                </mc:Choice>
                <mc:Fallback>
                  <p:oleObj name="Equation" r:id="rId2" imgW="7048440" imgH="609480" progId="Equation.DSMT4">
                    <p:embed/>
                    <p:pic>
                      <p:nvPicPr>
                        <p:cNvPr id="0" name="Picture 2"/>
                        <p:cNvPicPr>
                          <a:picLocks noChangeAspect="1" noChangeArrowheads="1"/>
                        </p:cNvPicPr>
                        <p:nvPr/>
                      </p:nvPicPr>
                      <p:blipFill>
                        <a:blip r:embed="rId3"/>
                        <a:srcRect/>
                        <a:stretch>
                          <a:fillRect/>
                        </a:stretch>
                      </p:blipFill>
                      <p:spPr bwMode="auto">
                        <a:xfrm>
                          <a:off x="542925" y="2593975"/>
                          <a:ext cx="7048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913865" y="2641833"/>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6" name="TextBox 5"/>
            <p:cNvSpPr txBox="1"/>
            <p:nvPr/>
          </p:nvSpPr>
          <p:spPr>
            <a:xfrm>
              <a:off x="6036578" y="2632745"/>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7" name="TextBox 6"/>
            <p:cNvSpPr txBox="1"/>
            <p:nvPr/>
          </p:nvSpPr>
          <p:spPr>
            <a:xfrm>
              <a:off x="3077999" y="2626846"/>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
          <p:nvSpPr>
            <p:cNvPr id="8" name="TextBox 7"/>
            <p:cNvSpPr txBox="1"/>
            <p:nvPr/>
          </p:nvSpPr>
          <p:spPr>
            <a:xfrm>
              <a:off x="2193022" y="2633444"/>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Definition of Volume (cont.)</a:t>
            </a:r>
          </a:p>
        </p:txBody>
      </p:sp>
      <p:sp>
        <p:nvSpPr>
          <p:cNvPr id="3" name="Content Placeholder 2"/>
          <p:cNvSpPr>
            <a:spLocks noGrp="1"/>
          </p:cNvSpPr>
          <p:nvPr>
            <p:ph idx="1"/>
          </p:nvPr>
        </p:nvSpPr>
        <p:spPr>
          <a:xfrm>
            <a:off x="457200" y="1280160"/>
            <a:ext cx="8229600" cy="954107"/>
          </a:xfrm>
        </p:spPr>
        <p:txBody>
          <a:bodyPr>
            <a:spAutoFit/>
          </a:bodyPr>
          <a:lstStyle/>
          <a:p>
            <a:r>
              <a:rPr lang="en-US" dirty="0"/>
              <a:t>Next, as illustrated in Figure 2, each element </a:t>
            </a:r>
            <a:r>
              <a:rPr lang="en-US" i="1" dirty="0"/>
              <a:t>dV</a:t>
            </a:r>
            <a:r>
              <a:rPr lang="en-US" dirty="0"/>
              <a:t> is approximated by a thin slab (perpendicular to the</a:t>
            </a:r>
          </a:p>
        </p:txBody>
      </p:sp>
      <p:pic>
        <p:nvPicPr>
          <p:cNvPr id="321538" name="Picture 2"/>
          <p:cNvPicPr>
            <a:picLocks noChangeAspect="1" noChangeArrowheads="1"/>
          </p:cNvPicPr>
          <p:nvPr/>
        </p:nvPicPr>
        <p:blipFill>
          <a:blip r:embed="rId2" cstate="print"/>
          <a:srcRect b="12618"/>
          <a:stretch>
            <a:fillRect/>
          </a:stretch>
        </p:blipFill>
        <p:spPr bwMode="auto">
          <a:xfrm>
            <a:off x="5181600" y="2222694"/>
            <a:ext cx="3657600" cy="3263706"/>
          </a:xfrm>
          <a:prstGeom prst="rect">
            <a:avLst/>
          </a:prstGeom>
          <a:noFill/>
          <a:ln w="9525">
            <a:noFill/>
            <a:miter lim="800000"/>
            <a:headEnd/>
            <a:tailEnd/>
          </a:ln>
        </p:spPr>
      </p:pic>
      <p:sp>
        <p:nvSpPr>
          <p:cNvPr id="5" name="Rectangle 4"/>
          <p:cNvSpPr/>
          <p:nvPr/>
        </p:nvSpPr>
        <p:spPr>
          <a:xfrm>
            <a:off x="6284496" y="5483686"/>
            <a:ext cx="1451808" cy="523220"/>
          </a:xfrm>
          <a:prstGeom prst="rect">
            <a:avLst/>
          </a:prstGeom>
        </p:spPr>
        <p:txBody>
          <a:bodyPr wrap="none">
            <a:spAutoFit/>
          </a:bodyPr>
          <a:lstStyle/>
          <a:p>
            <a:pPr algn="ctr"/>
            <a:r>
              <a:rPr lang="en-US" sz="2800" b="1" dirty="0"/>
              <a:t>Figure 2 </a:t>
            </a:r>
          </a:p>
        </p:txBody>
      </p:sp>
      <p:sp>
        <p:nvSpPr>
          <p:cNvPr id="6" name="Rectangle 5"/>
          <p:cNvSpPr/>
          <p:nvPr/>
        </p:nvSpPr>
        <p:spPr>
          <a:xfrm>
            <a:off x="457200" y="2133600"/>
            <a:ext cx="4663440" cy="3970318"/>
          </a:xfrm>
          <a:prstGeom prst="rect">
            <a:avLst/>
          </a:prstGeom>
        </p:spPr>
        <p:txBody>
          <a:bodyPr>
            <a:spAutoFit/>
          </a:bodyPr>
          <a:lstStyle/>
          <a:p>
            <a:r>
              <a:rPr lang="en-US" sz="2800" i="1" dirty="0">
                <a:solidFill>
                  <a:srgbClr val="366092"/>
                </a:solidFill>
              </a:rPr>
              <a:t>x</a:t>
            </a:r>
            <a:r>
              <a:rPr lang="en-US" sz="2800" dirty="0">
                <a:solidFill>
                  <a:srgbClr val="366092"/>
                </a:solidFill>
              </a:rPr>
              <a:t>‑axis) with volume           where		 is the area of the </a:t>
            </a:r>
            <a:r>
              <a:rPr lang="en-US" sz="2800" i="1" dirty="0">
                <a:solidFill>
                  <a:srgbClr val="366092"/>
                </a:solidFill>
              </a:rPr>
              <a:t>cross‑section</a:t>
            </a:r>
            <a:r>
              <a:rPr lang="en-US" sz="2800" dirty="0">
                <a:solidFill>
                  <a:srgbClr val="366092"/>
                </a:solidFill>
              </a:rPr>
              <a:t> of the body through      on the </a:t>
            </a:r>
            <a:r>
              <a:rPr lang="en-US" sz="2800" i="1" dirty="0">
                <a:solidFill>
                  <a:srgbClr val="366092"/>
                </a:solidFill>
              </a:rPr>
              <a:t>x</a:t>
            </a:r>
            <a:r>
              <a:rPr lang="en-US" sz="2800" dirty="0">
                <a:solidFill>
                  <a:srgbClr val="366092"/>
                </a:solidFill>
              </a:rPr>
              <a:t>‑axis and </a:t>
            </a:r>
            <a:r>
              <a:rPr lang="en-US" sz="2800" dirty="0">
                <a:solidFill>
                  <a:srgbClr val="366092"/>
                </a:solidFill>
                <a:sym typeface="Symbol"/>
              </a:rPr>
              <a:t></a:t>
            </a:r>
            <a:r>
              <a:rPr lang="en-US" sz="2800" i="1" dirty="0">
                <a:solidFill>
                  <a:srgbClr val="366092"/>
                </a:solidFill>
              </a:rPr>
              <a:t>x</a:t>
            </a:r>
            <a:r>
              <a:rPr lang="en-US" sz="2800" i="1" baseline="-25000" dirty="0">
                <a:solidFill>
                  <a:srgbClr val="366092"/>
                </a:solidFill>
              </a:rPr>
              <a:t>i</a:t>
            </a:r>
            <a:r>
              <a:rPr lang="en-US" sz="2800" dirty="0">
                <a:solidFill>
                  <a:srgbClr val="366092"/>
                </a:solidFill>
              </a:rPr>
              <a:t> is the width of a subinterval containing        The formula	         comes from the fact that each thin slab is a generalized </a:t>
            </a:r>
            <a:r>
              <a:rPr lang="en-US" sz="2800" i="1" dirty="0">
                <a:solidFill>
                  <a:srgbClr val="366092"/>
                </a:solidFill>
              </a:rPr>
              <a:t>cylinder</a:t>
            </a:r>
            <a:r>
              <a:rPr lang="en-US" sz="2800" dirty="0">
                <a:solidFill>
                  <a:srgbClr val="366092"/>
                </a:solidFill>
              </a:rPr>
              <a:t>. </a:t>
            </a:r>
          </a:p>
        </p:txBody>
      </p:sp>
      <p:graphicFrame>
        <p:nvGraphicFramePr>
          <p:cNvPr id="321539" name="Object 3"/>
          <p:cNvGraphicFramePr>
            <a:graphicFrameLocks noChangeAspect="1"/>
          </p:cNvGraphicFramePr>
          <p:nvPr/>
        </p:nvGraphicFramePr>
        <p:xfrm>
          <a:off x="3399020" y="2133600"/>
          <a:ext cx="1435100" cy="571500"/>
        </p:xfrm>
        <a:graphic>
          <a:graphicData uri="http://schemas.openxmlformats.org/presentationml/2006/ole">
            <mc:AlternateContent xmlns:mc="http://schemas.openxmlformats.org/markup-compatibility/2006">
              <mc:Choice xmlns:v="urn:schemas-microsoft-com:vml" Requires="v">
                <p:oleObj name="Equation" r:id="rId3" imgW="1434960" imgH="571320" progId="Equation.DSMT4">
                  <p:embed/>
                </p:oleObj>
              </mc:Choice>
              <mc:Fallback>
                <p:oleObj name="Equation" r:id="rId3" imgW="143496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020" y="2133600"/>
                        <a:ext cx="143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0" name="Object 4"/>
          <p:cNvGraphicFramePr>
            <a:graphicFrameLocks noChangeAspect="1"/>
          </p:cNvGraphicFramePr>
          <p:nvPr/>
        </p:nvGraphicFramePr>
        <p:xfrm>
          <a:off x="1509010" y="2560820"/>
          <a:ext cx="838200" cy="571500"/>
        </p:xfrm>
        <a:graphic>
          <a:graphicData uri="http://schemas.openxmlformats.org/presentationml/2006/ole">
            <mc:AlternateContent xmlns:mc="http://schemas.openxmlformats.org/markup-compatibility/2006">
              <mc:Choice xmlns:v="urn:schemas-microsoft-com:vml" Requires="v">
                <p:oleObj name="Equation" r:id="rId5" imgW="838080" imgH="571320" progId="Equation.DSMT4">
                  <p:embed/>
                </p:oleObj>
              </mc:Choice>
              <mc:Fallback>
                <p:oleObj name="Equation" r:id="rId5" imgW="83808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010" y="2560820"/>
                        <a:ext cx="838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1" name="Object 5"/>
          <p:cNvGraphicFramePr>
            <a:graphicFrameLocks noChangeAspect="1"/>
          </p:cNvGraphicFramePr>
          <p:nvPr/>
        </p:nvGraphicFramePr>
        <p:xfrm>
          <a:off x="1752600" y="3446280"/>
          <a:ext cx="317500" cy="469900"/>
        </p:xfrm>
        <a:graphic>
          <a:graphicData uri="http://schemas.openxmlformats.org/presentationml/2006/ole">
            <mc:AlternateContent xmlns:mc="http://schemas.openxmlformats.org/markup-compatibility/2006">
              <mc:Choice xmlns:v="urn:schemas-microsoft-com:vml" Requires="v">
                <p:oleObj name="Equation" r:id="rId7" imgW="317160" imgH="469800" progId="Equation.DSMT4">
                  <p:embed/>
                </p:oleObj>
              </mc:Choice>
              <mc:Fallback>
                <p:oleObj name="Equation" r:id="rId7" imgW="3171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44628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2" name="Object 6"/>
          <p:cNvGraphicFramePr>
            <a:graphicFrameLocks noChangeAspect="1"/>
          </p:cNvGraphicFramePr>
          <p:nvPr/>
        </p:nvGraphicFramePr>
        <p:xfrm>
          <a:off x="3854970" y="4297180"/>
          <a:ext cx="406400" cy="469900"/>
        </p:xfrm>
        <a:graphic>
          <a:graphicData uri="http://schemas.openxmlformats.org/presentationml/2006/ole">
            <mc:AlternateContent xmlns:mc="http://schemas.openxmlformats.org/markup-compatibility/2006">
              <mc:Choice xmlns:v="urn:schemas-microsoft-com:vml" Requires="v">
                <p:oleObj name="Equation" r:id="rId9" imgW="406080" imgH="469800" progId="Equation.DSMT4">
                  <p:embed/>
                </p:oleObj>
              </mc:Choice>
              <mc:Fallback>
                <p:oleObj name="Equation" r:id="rId9" imgW="40608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4970" y="4297180"/>
                        <a:ext cx="40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3" name="Object 7"/>
          <p:cNvGraphicFramePr>
            <a:graphicFrameLocks noChangeAspect="1"/>
          </p:cNvGraphicFramePr>
          <p:nvPr/>
        </p:nvGraphicFramePr>
        <p:xfrm>
          <a:off x="1757180" y="4694420"/>
          <a:ext cx="1320800" cy="571500"/>
        </p:xfrm>
        <a:graphic>
          <a:graphicData uri="http://schemas.openxmlformats.org/presentationml/2006/ole">
            <mc:AlternateContent xmlns:mc="http://schemas.openxmlformats.org/markup-compatibility/2006">
              <mc:Choice xmlns:v="urn:schemas-microsoft-com:vml" Requires="v">
                <p:oleObj name="Equation" r:id="rId11" imgW="1320480" imgH="571320" progId="Equation.DSMT4">
                  <p:embed/>
                </p:oleObj>
              </mc:Choice>
              <mc:Fallback>
                <p:oleObj name="Equation" r:id="rId11" imgW="132048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7180" y="4694420"/>
                        <a:ext cx="1320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and Their Volumes</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Given a plane region </a:t>
            </a:r>
            <a:r>
              <a:rPr lang="en-US" i="1" dirty="0">
                <a:solidFill>
                  <a:srgbClr val="000000"/>
                </a:solidFill>
              </a:rPr>
              <a:t>B </a:t>
            </a:r>
            <a:r>
              <a:rPr lang="en-US" dirty="0">
                <a:solidFill>
                  <a:srgbClr val="000000"/>
                </a:solidFill>
              </a:rPr>
              <a:t>and a distance </a:t>
            </a:r>
            <a:r>
              <a:rPr lang="en-US" i="1" dirty="0">
                <a:solidFill>
                  <a:srgbClr val="000000"/>
                </a:solidFill>
              </a:rPr>
              <a:t>h</a:t>
            </a:r>
            <a:r>
              <a:rPr lang="en-US" dirty="0">
                <a:solidFill>
                  <a:srgbClr val="000000"/>
                </a:solidFill>
              </a:rPr>
              <a:t>, a </a:t>
            </a:r>
            <a:r>
              <a:rPr lang="en-US" b="1" dirty="0">
                <a:solidFill>
                  <a:srgbClr val="C00000"/>
                </a:solidFill>
              </a:rPr>
              <a:t>cylinder</a:t>
            </a:r>
            <a:r>
              <a:rPr lang="en-US" b="1" dirty="0">
                <a:solidFill>
                  <a:srgbClr val="000000"/>
                </a:solidFill>
              </a:rPr>
              <a:t> </a:t>
            </a:r>
            <a:r>
              <a:rPr lang="en-US" dirty="0">
                <a:solidFill>
                  <a:srgbClr val="000000"/>
                </a:solidFill>
              </a:rPr>
              <a:t>formed by base </a:t>
            </a:r>
            <a:r>
              <a:rPr lang="en-US" i="1" dirty="0">
                <a:solidFill>
                  <a:srgbClr val="000000"/>
                </a:solidFill>
              </a:rPr>
              <a:t>B</a:t>
            </a:r>
            <a:r>
              <a:rPr lang="en-US" dirty="0">
                <a:solidFill>
                  <a:srgbClr val="000000"/>
                </a:solidFill>
              </a:rPr>
              <a:t> and height </a:t>
            </a:r>
            <a:r>
              <a:rPr lang="en-US" i="1" dirty="0">
                <a:solidFill>
                  <a:srgbClr val="000000"/>
                </a:solidFill>
              </a:rPr>
              <a:t>h</a:t>
            </a:r>
            <a:r>
              <a:rPr lang="en-US" dirty="0">
                <a:solidFill>
                  <a:srgbClr val="000000"/>
                </a:solidFill>
              </a:rPr>
              <a:t> is the solid body bounded by </a:t>
            </a:r>
            <a:r>
              <a:rPr lang="en-US" i="1" dirty="0">
                <a:solidFill>
                  <a:srgbClr val="000000"/>
                </a:solidFill>
              </a:rPr>
              <a:t>B</a:t>
            </a:r>
            <a:r>
              <a:rPr lang="en-US" dirty="0">
                <a:solidFill>
                  <a:srgbClr val="000000"/>
                </a:solidFill>
              </a:rPr>
              <a:t> and a translated copy of </a:t>
            </a:r>
            <a:r>
              <a:rPr lang="en-US" i="1" dirty="0">
                <a:solidFill>
                  <a:srgbClr val="000000"/>
                </a:solidFill>
              </a:rPr>
              <a:t>B</a:t>
            </a:r>
            <a:r>
              <a:rPr lang="en-US" dirty="0">
                <a:solidFill>
                  <a:srgbClr val="000000"/>
                </a:solidFill>
              </a:rPr>
              <a:t> in a second plane parallel to the first and separated by the distance  </a:t>
            </a:r>
            <a:r>
              <a:rPr lang="en-US" i="1" dirty="0">
                <a:solidFill>
                  <a:srgbClr val="000000"/>
                </a:solidFill>
              </a:rPr>
              <a:t>h</a:t>
            </a:r>
            <a:r>
              <a:rPr lang="en-US"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Cylinders and Their Volumes (cont.)</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r>
              <a:rPr lang="en-US" dirty="0">
                <a:solidFill>
                  <a:srgbClr val="000000"/>
                </a:solidFill>
              </a:rPr>
              <a:t>The volume of a cylinder is the product of its height and the area of its base (see Figure 3).</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61121" name="Object 1"/>
          <p:cNvGraphicFramePr>
            <a:graphicFrameLocks noChangeAspect="1"/>
          </p:cNvGraphicFramePr>
          <p:nvPr>
            <p:extLst>
              <p:ext uri="{D42A27DB-BD31-4B8C-83A1-F6EECF244321}">
                <p14:modId xmlns:p14="http://schemas.microsoft.com/office/powerpoint/2010/main" val="818151177"/>
              </p:ext>
            </p:extLst>
          </p:nvPr>
        </p:nvGraphicFramePr>
        <p:xfrm>
          <a:off x="1060450" y="3067107"/>
          <a:ext cx="2070100" cy="482600"/>
        </p:xfrm>
        <a:graphic>
          <a:graphicData uri="http://schemas.openxmlformats.org/presentationml/2006/ole">
            <mc:AlternateContent xmlns:mc="http://schemas.openxmlformats.org/markup-compatibility/2006">
              <mc:Choice xmlns:v="urn:schemas-microsoft-com:vml" Requires="v">
                <p:oleObj name="Equation" r:id="rId2" imgW="2070000" imgH="482400" progId="Equation.DSMT4">
                  <p:embed/>
                </p:oleObj>
              </mc:Choice>
              <mc:Fallback>
                <p:oleObj name="Equation" r:id="rId2" imgW="2070000" imgH="482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067107"/>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3587" name="Picture 3"/>
          <p:cNvPicPr>
            <a:picLocks noChangeAspect="1" noChangeArrowheads="1"/>
          </p:cNvPicPr>
          <p:nvPr/>
        </p:nvPicPr>
        <p:blipFill>
          <a:blip r:embed="rId4" cstate="print">
            <a:clrChange>
              <a:clrFrom>
                <a:srgbClr val="FFFFFF"/>
              </a:clrFrom>
              <a:clrTo>
                <a:srgbClr val="FFFFFF">
                  <a:alpha val="0"/>
                </a:srgbClr>
              </a:clrTo>
            </a:clrChange>
          </a:blip>
          <a:srcRect l="5108" t="4331" r="3957" b="31102"/>
          <a:stretch>
            <a:fillRect/>
          </a:stretch>
        </p:blipFill>
        <p:spPr bwMode="auto">
          <a:xfrm>
            <a:off x="4343400" y="2286000"/>
            <a:ext cx="3553152" cy="1844040"/>
          </a:xfrm>
          <a:prstGeom prst="rect">
            <a:avLst/>
          </a:prstGeom>
          <a:noFill/>
          <a:ln w="9525">
            <a:noFill/>
            <a:miter lim="800000"/>
            <a:headEnd/>
            <a:tailEnd/>
          </a:ln>
        </p:spPr>
      </p:pic>
      <p:sp>
        <p:nvSpPr>
          <p:cNvPr id="6" name="Rectangle 5"/>
          <p:cNvSpPr/>
          <p:nvPr/>
        </p:nvSpPr>
        <p:spPr>
          <a:xfrm>
            <a:off x="2819400" y="4250009"/>
            <a:ext cx="5465985" cy="954107"/>
          </a:xfrm>
          <a:prstGeom prst="rect">
            <a:avLst/>
          </a:prstGeom>
        </p:spPr>
        <p:txBody>
          <a:bodyPr wrap="square">
            <a:spAutoFit/>
          </a:bodyPr>
          <a:lstStyle/>
          <a:p>
            <a:pPr algn="ctr"/>
            <a:r>
              <a:rPr lang="en-US" sz="2800" b="1" dirty="0"/>
              <a:t>Figure 3 </a:t>
            </a:r>
          </a:p>
          <a:p>
            <a:pPr algn="ctr"/>
            <a:r>
              <a:rPr lang="en-US" sz="2800" dirty="0"/>
              <a:t>Volume of a Cylinder </a:t>
            </a:r>
            <a:r>
              <a:rPr lang="en-US" sz="2800" i="1" dirty="0"/>
              <a:t>V</a:t>
            </a:r>
            <a:r>
              <a:rPr lang="en-US" sz="2800" dirty="0"/>
              <a:t> = Area(</a:t>
            </a:r>
            <a:r>
              <a:rPr lang="en-US" sz="2800" i="1" dirty="0"/>
              <a:t>B</a:t>
            </a:r>
            <a:r>
              <a:rPr lang="en-US" sz="2800" dirty="0"/>
              <a:t>) </a:t>
            </a:r>
            <a:r>
              <a:rPr lang="en-US" sz="2800" dirty="0">
                <a:sym typeface="Symbol"/>
              </a:rPr>
              <a:t></a:t>
            </a:r>
            <a:r>
              <a:rPr lang="en-US" sz="2800" dirty="0"/>
              <a:t> </a:t>
            </a:r>
            <a:r>
              <a:rPr lang="en-US" sz="2800" i="1" dirty="0"/>
              <a: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3971</TotalTime>
  <Words>3284</Words>
  <Application>Microsoft Office PowerPoint</Application>
  <PresentationFormat>On-screen Show (4:3)</PresentationFormat>
  <Paragraphs>210</Paragraphs>
  <Slides>55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Symbol</vt:lpstr>
      <vt:lpstr>Calibri</vt:lpstr>
      <vt:lpstr>Cambria Math</vt:lpstr>
      <vt:lpstr>Arial</vt:lpstr>
      <vt:lpstr>Office Theme</vt:lpstr>
      <vt:lpstr>Equation</vt:lpstr>
      <vt:lpstr>Section 6.1</vt:lpstr>
      <vt:lpstr>Integral Definition of Volume </vt:lpstr>
      <vt:lpstr>Integral Definition of Volume (cont.)</vt:lpstr>
      <vt:lpstr>Integral Definition of Volume (cont.)</vt:lpstr>
      <vt:lpstr>Integral Definition of Volume (cont.)</vt:lpstr>
      <vt:lpstr>Integral Definition of Volume (cont.)</vt:lpstr>
      <vt:lpstr>Integral Definition of Volume (cont.)</vt:lpstr>
      <vt:lpstr>Definition: Cylinders and Their Volumes</vt:lpstr>
      <vt:lpstr>Definition: Cylinders and Their Volumes (cont.)</vt:lpstr>
      <vt:lpstr>Integral Definition of Volume (cont.) </vt:lpstr>
      <vt:lpstr>Integral Definition of Volume (cont.)</vt:lpstr>
      <vt:lpstr>Integral Definition of Volume (cont.)</vt:lpstr>
      <vt:lpstr>Integral Definition of Volume (cont.)</vt:lpstr>
      <vt:lpstr>Integral Definition of Volume (cont.)</vt:lpstr>
      <vt:lpstr>Example 1: Using Integration to Derive the Formula for Volume of a Sphere</vt:lpstr>
      <vt:lpstr>Example 1: Using Integration to Derive the Formula for Volume of a Sphere (cont.) </vt:lpstr>
      <vt:lpstr>Example 1: Using Integration to Derive the Formula for Volume of a Sphere (cont.)</vt:lpstr>
      <vt:lpstr>Example 1: Using Integration to Derive the Formula for Volume of a Sphere (cont.)</vt:lpstr>
      <vt:lpstr>Example 2: Using Integration to Derive the Formula for Volume of a Pyramid </vt:lpstr>
      <vt:lpstr>Example 2: Using Integration to Derive the Formula for Volume of a Pyramid (cont.)</vt:lpstr>
      <vt:lpstr>Example 2: Using Integration to Derive the Formula for Volume of a Pyramid (cont.)</vt:lpstr>
      <vt:lpstr>Example 3: Using Integration to Find the Volume of a Curved Wedge </vt:lpstr>
      <vt:lpstr>Example 3: Using Integration to Find the Volume of a Curved Wedge (cont.)</vt:lpstr>
      <vt:lpstr>Example 3: Using Integration to Find the Volume of a Curved Wedge (cont.)</vt:lpstr>
      <vt:lpstr>Example 3: Using Integration to Find the Volume of a Curved Wedge (cont.)</vt:lpstr>
      <vt:lpstr>Theorem: Cavalieri’s Principle </vt:lpstr>
      <vt:lpstr>Proof</vt:lpstr>
      <vt:lpstr>Disks and Washers </vt:lpstr>
      <vt:lpstr>Example 4: Using the Disk Method to Find the Volume of a Solid of Revolution</vt:lpstr>
      <vt:lpstr>Example 4: Using the Disk Method to Find the Volume of a Solid of Revolution (cont.)</vt:lpstr>
      <vt:lpstr>Example 5: Using the Disk Method to Find the Volume of a Solid of Revolution</vt:lpstr>
      <vt:lpstr>Example 5: Using the Disk Method to Find the Volume of a Solid of Revolution (cont.)</vt:lpstr>
      <vt:lpstr>Example 5: Using the Disk Method to Find the Volume of a Solid of Revolution (cont.)</vt:lpstr>
      <vt:lpstr>Example 6: Using the Washer Method to Find the Volume of a Solid of Revolution</vt:lpstr>
      <vt:lpstr>Example 6: Using the Washer Method to Find the Volume of a Solid of Revolution (cont.)</vt:lpstr>
      <vt:lpstr>Example 6: Using the Washer Method to Find the Volume of a Solid of Revolution (cont.)</vt:lpstr>
      <vt:lpstr>Example 6: Using the Washer Method to Find the Volume of a Solid of Revolution (cont.)</vt:lpstr>
      <vt:lpstr>Example 7: Using the Washer Method to Find the Volume of a Solid of Revolution</vt:lpstr>
      <vt:lpstr>Example 7: Using the Washer Method to Find the Volume of a Solid of Revolution (cont.) </vt:lpstr>
      <vt:lpstr>Example 7: Using the Washer Method to Find the Volume of a Solid of Revolution (cont.) </vt:lpstr>
      <vt:lpstr>Example 7: Using the Washer Method to Find the Volume of a Solid of Revolution (cont.)</vt:lpstr>
      <vt:lpstr>Example 7: Using the Washer Method to Find the Volume of a Solid of Revolution (cont.)</vt:lpstr>
      <vt:lpstr>Example 7: Using the Washer Method to Find the Volume of a Solid of Revolution (cont.)</vt:lpstr>
      <vt:lpstr>Example 7: Using the Washer Method to Find the Volume of a Solid of Revolution (cont.)</vt:lpstr>
      <vt:lpstr>Example 7: Using the Washer Method to Find the Volume of a Solid of Revolution (cont.)</vt:lpstr>
      <vt:lpstr>Definition: The Disk and Washer Methods </vt:lpstr>
      <vt:lpstr>Definition: The Disk and Washer Methods (cont.) </vt:lpstr>
      <vt:lpstr>Interlude: The Big Picture </vt:lpstr>
      <vt:lpstr>Interlude: The Big Picture (cont.) </vt:lpstr>
      <vt:lpstr>Example 8: Using Integration in Multiple Ways to Derive the Formula for Area of a Circle</vt:lpstr>
      <vt:lpstr>Example 8: Using Integration in Multiple Ways to Derive the Formula for Area of a Circle (cont.)</vt:lpstr>
      <vt:lpstr>Example 8: Using Integration in Multiple Ways to Derive the Formula for Area of a Circle (cont.)</vt:lpstr>
      <vt:lpstr>Example 8: Using Integration in Multiple Ways to Derive the Formula for Area of a Circle (cont.)</vt:lpstr>
      <vt:lpstr>Example 8: Using Integration in Multiple Ways to Derive the Formula for Area of a Circle (cont.)</vt:lpstr>
      <vt:lpstr>Example 9: Using Integration to Derive the Formula for Volume of Sphere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380</cp:revision>
  <dcterms:created xsi:type="dcterms:W3CDTF">2013-04-26T14:43:13Z</dcterms:created>
  <dcterms:modified xsi:type="dcterms:W3CDTF">2023-04-20T13:19:30Z</dcterms:modified>
</cp:coreProperties>
</file>