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5" r:id="rId3"/>
    <p:sldId id="286" r:id="rId4"/>
    <p:sldId id="259" r:id="rId5"/>
    <p:sldId id="287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88" r:id="rId14"/>
    <p:sldId id="289" r:id="rId15"/>
    <p:sldId id="268" r:id="rId16"/>
    <p:sldId id="269" r:id="rId17"/>
    <p:sldId id="270" r:id="rId18"/>
    <p:sldId id="271" r:id="rId19"/>
    <p:sldId id="29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1" r:id="rId29"/>
    <p:sldId id="292" r:id="rId30"/>
    <p:sldId id="282" r:id="rId31"/>
    <p:sldId id="291" r:id="rId32"/>
    <p:sldId id="283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0000FF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0" autoAdjust="0"/>
    <p:restoredTop sz="94660"/>
  </p:normalViewPr>
  <p:slideViewPr>
    <p:cSldViewPr>
      <p:cViewPr varScale="1">
        <p:scale>
          <a:sx n="104" d="100"/>
          <a:sy n="104" d="100"/>
        </p:scale>
        <p:origin x="13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52.wmf"/><Relationship Id="rId7" Type="http://schemas.openxmlformats.org/officeDocument/2006/relationships/image" Target="../media/image54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6.2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chemeClr val="tx2"/>
                </a:solidFill>
              </a:rPr>
              <a:t>Finding Volumes Using Cylindrical Shells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the Shell Method to Find the Volume of a Solid of Revolution (cont.)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663567"/>
              </p:ext>
            </p:extLst>
          </p:nvPr>
        </p:nvGraphicFramePr>
        <p:xfrm>
          <a:off x="742950" y="1298575"/>
          <a:ext cx="3721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20960" imgH="914400" progId="Equation.DSMT4">
                  <p:embed/>
                </p:oleObj>
              </mc:Choice>
              <mc:Fallback>
                <p:oleObj name="Equation" r:id="rId2" imgW="3720960" imgH="914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298575"/>
                        <a:ext cx="37211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717206"/>
              </p:ext>
            </p:extLst>
          </p:nvPr>
        </p:nvGraphicFramePr>
        <p:xfrm>
          <a:off x="1024965" y="2286000"/>
          <a:ext cx="2565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65360" imgH="685800" progId="Equation.DSMT4">
                  <p:embed/>
                </p:oleObj>
              </mc:Choice>
              <mc:Fallback>
                <p:oleObj name="Equation" r:id="rId4" imgW="256536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965" y="2286000"/>
                        <a:ext cx="2565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530689"/>
              </p:ext>
            </p:extLst>
          </p:nvPr>
        </p:nvGraphicFramePr>
        <p:xfrm>
          <a:off x="1023845" y="3048000"/>
          <a:ext cx="3568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68680" imgH="685800" progId="Equation.DSMT4">
                  <p:embed/>
                </p:oleObj>
              </mc:Choice>
              <mc:Fallback>
                <p:oleObj name="Equation" r:id="rId6" imgW="356868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845" y="3048000"/>
                        <a:ext cx="3568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041652"/>
              </p:ext>
            </p:extLst>
          </p:nvPr>
        </p:nvGraphicFramePr>
        <p:xfrm>
          <a:off x="1026460" y="3810000"/>
          <a:ext cx="3683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2800" imgH="685800" progId="Equation.DSMT4">
                  <p:embed/>
                </p:oleObj>
              </mc:Choice>
              <mc:Fallback>
                <p:oleObj name="Equation" r:id="rId8" imgW="368280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460" y="3810000"/>
                        <a:ext cx="3683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854790"/>
              </p:ext>
            </p:extLst>
          </p:nvPr>
        </p:nvGraphicFramePr>
        <p:xfrm>
          <a:off x="1033930" y="4610100"/>
          <a:ext cx="3454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54200" imgH="1104840" progId="Equation.DSMT4">
                  <p:embed/>
                </p:oleObj>
              </mc:Choice>
              <mc:Fallback>
                <p:oleObj name="Equation" r:id="rId10" imgW="3454200" imgH="11048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930" y="4610100"/>
                        <a:ext cx="34544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784447"/>
              </p:ext>
            </p:extLst>
          </p:nvPr>
        </p:nvGraphicFramePr>
        <p:xfrm>
          <a:off x="4533900" y="4710765"/>
          <a:ext cx="2781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81000" imgH="990360" progId="Equation.DSMT4">
                  <p:embed/>
                </p:oleObj>
              </mc:Choice>
              <mc:Fallback>
                <p:oleObj name="Equation" r:id="rId12" imgW="2781000" imgH="990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4710765"/>
                        <a:ext cx="27813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996426"/>
              </p:ext>
            </p:extLst>
          </p:nvPr>
        </p:nvGraphicFramePr>
        <p:xfrm>
          <a:off x="7366000" y="4769225"/>
          <a:ext cx="939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39600" imgH="825480" progId="Equation.DSMT4">
                  <p:embed/>
                </p:oleObj>
              </mc:Choice>
              <mc:Fallback>
                <p:oleObj name="Equation" r:id="rId14" imgW="939600" imgH="825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0" y="4769225"/>
                        <a:ext cx="939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The Shell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6076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Assume that the given solid of revolution can be formed by revolving the plane region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 around the line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L</a:t>
            </a:r>
            <a:r>
              <a:rPr lang="en-US" dirty="0">
                <a:solidFill>
                  <a:srgbClr val="000000"/>
                </a:solidFill>
              </a:rPr>
              <a:t>, that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 is bounded below by the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‑axis and above by the graph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over the interval 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], and that </a:t>
            </a:r>
            <a:r>
              <a:rPr lang="en-US" i="1" dirty="0">
                <a:solidFill>
                  <a:srgbClr val="000000"/>
                </a:solidFill>
              </a:rPr>
              <a:t>L</a:t>
            </a:r>
            <a:r>
              <a:rPr lang="en-US" dirty="0">
                <a:solidFill>
                  <a:srgbClr val="000000"/>
                </a:solidFill>
              </a:rPr>
              <a:t> ≤ 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≤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. Then, using the shell method, the volume </a:t>
            </a:r>
            <a:r>
              <a:rPr lang="en-US" i="1" dirty="0">
                <a:solidFill>
                  <a:srgbClr val="000000"/>
                </a:solidFill>
              </a:rPr>
              <a:t>V</a:t>
            </a:r>
            <a:r>
              <a:rPr lang="en-US" dirty="0">
                <a:solidFill>
                  <a:srgbClr val="000000"/>
                </a:solidFill>
              </a:rPr>
              <a:t> can be expressed as follows.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65856"/>
              </p:ext>
            </p:extLst>
          </p:nvPr>
        </p:nvGraphicFramePr>
        <p:xfrm>
          <a:off x="768350" y="4038600"/>
          <a:ext cx="7607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07160" imgH="939600" progId="Equation.DSMT4">
                  <p:embed/>
                </p:oleObj>
              </mc:Choice>
              <mc:Fallback>
                <p:oleObj name="Equation" r:id="rId2" imgW="7607160" imgH="93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4038600"/>
                        <a:ext cx="76073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544FE0A-B696-D75D-428E-AE516EE55D50}"/>
              </a:ext>
            </a:extLst>
          </p:cNvPr>
          <p:cNvSpPr/>
          <p:nvPr/>
        </p:nvSpPr>
        <p:spPr>
          <a:xfrm>
            <a:off x="5943600" y="4899670"/>
            <a:ext cx="1574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See Figure 4.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Shell Method (cont.)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57225" y="1295400"/>
            <a:ext cx="782955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81400" y="550955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4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Shell Method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this formula, the factor 			   is </a:t>
            </a:r>
            <a:br>
              <a:rPr lang="en-US" dirty="0"/>
            </a:br>
            <a:r>
              <a:rPr lang="en-US" dirty="0"/>
              <a:t>the circumference of a given shell element and corresponds to the width of the rectangular slab </a:t>
            </a:r>
            <a:br>
              <a:rPr lang="en-US" dirty="0"/>
            </a:br>
            <a:r>
              <a:rPr lang="en-US" dirty="0"/>
              <a:t>if the shell is cut and laid out flat. In Example 1, the region </a:t>
            </a:r>
            <a:r>
              <a:rPr lang="en-US" i="1" dirty="0"/>
              <a:t>R</a:t>
            </a:r>
            <a:r>
              <a:rPr lang="en-US" dirty="0"/>
              <a:t> was rotated about the line </a:t>
            </a:r>
            <a:r>
              <a:rPr lang="en-US" i="1" dirty="0"/>
              <a:t>x</a:t>
            </a:r>
            <a:r>
              <a:rPr lang="en-US" dirty="0"/>
              <a:t> = 0, so the radius of each shell was simply the distance </a:t>
            </a:r>
            <a:r>
              <a:rPr lang="en-US" i="1" dirty="0"/>
              <a:t>x</a:t>
            </a:r>
            <a:r>
              <a:rPr lang="en-US" dirty="0"/>
              <a:t> from the origin; more generally,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is the radius of the shell that passes through </a:t>
            </a:r>
            <a:r>
              <a:rPr lang="en-US" i="1" dirty="0"/>
              <a:t>x</a:t>
            </a:r>
            <a:r>
              <a:rPr lang="en-US" dirty="0"/>
              <a:t> and has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L</a:t>
            </a:r>
            <a:r>
              <a:rPr lang="en-US" dirty="0"/>
              <a:t> as its axis. The height of that same shell is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and </a:t>
            </a:r>
            <a:r>
              <a:rPr lang="en-US" i="1" dirty="0"/>
              <a:t>dx</a:t>
            </a:r>
            <a:r>
              <a:rPr lang="en-US" dirty="0"/>
              <a:t> corresponds, as usual, to 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x</a:t>
            </a:r>
            <a:r>
              <a:rPr lang="en-US" dirty="0"/>
              <a:t> in the Riemann sum (which in this case can be interpreted as the thickness of each shell element). 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326669"/>
              </p:ext>
            </p:extLst>
          </p:nvPr>
        </p:nvGraphicFramePr>
        <p:xfrm>
          <a:off x="4270375" y="1277938"/>
          <a:ext cx="2870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69920" imgH="482400" progId="Equation.DSMT4">
                  <p:embed/>
                </p:oleObj>
              </mc:Choice>
              <mc:Fallback>
                <p:oleObj name="Equation" r:id="rId2" imgW="286992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1277938"/>
                        <a:ext cx="2870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Shell Method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In general, the solid of revolution under consideration may not have a vertical axis of revolution, the axis of revolution may lie to the right of the interval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 of integration instead of to the left, or the region </a:t>
            </a:r>
            <a:r>
              <a:rPr lang="en-US" i="1" dirty="0"/>
              <a:t>R</a:t>
            </a:r>
            <a:r>
              <a:rPr lang="en-US" dirty="0"/>
              <a:t> may be defined by more than one function. But as long as the radii and heights of the shells can be determined, the formula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still applies and can be adapted as appropriate. 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532017"/>
              </p:ext>
            </p:extLst>
          </p:nvPr>
        </p:nvGraphicFramePr>
        <p:xfrm>
          <a:off x="2330450" y="4356100"/>
          <a:ext cx="4622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22760" imgH="939600" progId="Equation.DSMT4">
                  <p:embed/>
                </p:oleObj>
              </mc:Choice>
              <mc:Fallback>
                <p:oleObj name="Equation" r:id="rId2" imgW="4622760" imgH="93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4356100"/>
                        <a:ext cx="4622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the Shell Method to Find the </a:t>
            </a:r>
            <a:br>
              <a:rPr lang="en-US" dirty="0"/>
            </a:br>
            <a:r>
              <a:rPr lang="en-US" dirty="0"/>
              <a:t>Volume of a Solid of Revolution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volume of the solid formed by revolving the region shown in Figure 5 around the line 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52193" y="2209800"/>
            <a:ext cx="403961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46096" y="54102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5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the Shell Method to Find the </a:t>
            </a:r>
            <a:br>
              <a:rPr lang="en-US" dirty="0"/>
            </a:br>
            <a:r>
              <a:rPr lang="en-US" dirty="0"/>
              <a:t>Volume of a Solid of Revolution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 </a:t>
            </a:r>
          </a:p>
          <a:p>
            <a:r>
              <a:rPr lang="en-US" dirty="0"/>
              <a:t>The solid formed is shown in Figure 6. 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383740" y="2468880"/>
            <a:ext cx="4376521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46096" y="54864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the Shell Method to Find the </a:t>
            </a:r>
            <a:br>
              <a:rPr lang="en-US" dirty="0"/>
            </a:br>
            <a:r>
              <a:rPr lang="en-US" dirty="0"/>
              <a:t>Volume of a Solid of Revolution (cont.)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3962400" cy="4572000"/>
          </a:xfrm>
        </p:spPr>
        <p:txBody>
          <a:bodyPr/>
          <a:lstStyle/>
          <a:p>
            <a:r>
              <a:rPr lang="en-US" dirty="0"/>
              <a:t>The height of any given shell element is simply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, 0 ≤ </a:t>
            </a:r>
            <a:r>
              <a:rPr lang="en-US" i="1" dirty="0"/>
              <a:t>x</a:t>
            </a:r>
            <a:r>
              <a:rPr lang="en-US" dirty="0"/>
              <a:t> ≤ 1, but the radius of the same shell is </a:t>
            </a:r>
            <a:r>
              <a:rPr lang="en-US" i="1" dirty="0"/>
              <a:t>x</a:t>
            </a:r>
            <a:r>
              <a:rPr lang="en-US" dirty="0"/>
              <a:t> − (−1), or </a:t>
            </a:r>
            <a:r>
              <a:rPr lang="en-US" i="1" dirty="0"/>
              <a:t>x</a:t>
            </a:r>
            <a:r>
              <a:rPr lang="en-US" dirty="0"/>
              <a:t> + 1 (see Figure 7).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62400" y="1361450"/>
            <a:ext cx="4581236" cy="4409420"/>
            <a:chOff x="4343400" y="1600200"/>
            <a:chExt cx="4581236" cy="4409420"/>
          </a:xfrm>
        </p:grpSpPr>
        <p:pic>
          <p:nvPicPr>
            <p:cNvPr id="14337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4343400" y="1600200"/>
              <a:ext cx="4581236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798767" y="5486400"/>
              <a:ext cx="14518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7 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the Shell Method to Find the </a:t>
            </a:r>
            <a:br>
              <a:rPr lang="en-US" dirty="0"/>
            </a:br>
            <a:r>
              <a:rPr lang="en-US" dirty="0"/>
              <a:t>Volume of a Solid of Revolution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the volume of the solid generated is as follows.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223184"/>
              </p:ext>
            </p:extLst>
          </p:nvPr>
        </p:nvGraphicFramePr>
        <p:xfrm>
          <a:off x="1635125" y="2025650"/>
          <a:ext cx="4559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59040" imgH="939600" progId="Equation.DSMT4">
                  <p:embed/>
                </p:oleObj>
              </mc:Choice>
              <mc:Fallback>
                <p:oleObj name="Equation" r:id="rId2" imgW="4559040" imgH="939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2025650"/>
                        <a:ext cx="45593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355524"/>
              </p:ext>
            </p:extLst>
          </p:nvPr>
        </p:nvGraphicFramePr>
        <p:xfrm>
          <a:off x="1885950" y="3084513"/>
          <a:ext cx="5372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71920" imgH="685800" progId="Equation.DSMT4">
                  <p:embed/>
                </p:oleObj>
              </mc:Choice>
              <mc:Fallback>
                <p:oleObj name="Equation" r:id="rId4" imgW="537192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3084513"/>
                        <a:ext cx="5372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385659"/>
              </p:ext>
            </p:extLst>
          </p:nvPr>
        </p:nvGraphicFramePr>
        <p:xfrm>
          <a:off x="1924050" y="3843338"/>
          <a:ext cx="2260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60440" imgH="1117440" progId="Equation.DSMT4">
                  <p:embed/>
                </p:oleObj>
              </mc:Choice>
              <mc:Fallback>
                <p:oleObj name="Equation" r:id="rId6" imgW="2260440" imgH="1117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3843338"/>
                        <a:ext cx="22606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982550"/>
              </p:ext>
            </p:extLst>
          </p:nvPr>
        </p:nvGraphicFramePr>
        <p:xfrm>
          <a:off x="1924050" y="5029200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760" imgH="838080" progId="Equation.DSMT4">
                  <p:embed/>
                </p:oleObj>
              </mc:Choice>
              <mc:Fallback>
                <p:oleObj name="Equation" r:id="rId8" imgW="7617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5029200"/>
                        <a:ext cx="762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Disks, Washers, and Shells Compared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conclude this section with some illustrations of volumes in which the disk/washer method and the shell method are compared. In some cases, one method may be clearly preferable to the other; in other cases, both are viable.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Shell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we have seen, it can be useful to decompose a solid of revolution into a sequence of disks or washers. But we have also seen that, even if a volume integral can be expressed using the disk or washer method, the resulting integral may not be as easy to evaluate as we would like—it’s possible that a different way of thinking about the volume would lead to an equivalent, but easier, integral. Another way of exploiting the radial symmetry of a solid of revolution is to visualize it as being made up of a sequence of cylindrical shells, all with the axis of revolution serving as the common axis.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Comparing the Shell Method and the Washer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61939"/>
          </a:xfr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Find the volume of the solid formed by revolving the region shown in Figure 8 around the line </a:t>
            </a:r>
            <a:r>
              <a:rPr lang="en-US" i="1" dirty="0"/>
              <a:t>y</a:t>
            </a:r>
            <a:r>
              <a:rPr lang="en-US" dirty="0"/>
              <a:t> = 2.</a:t>
            </a:r>
          </a:p>
          <a:p>
            <a:pPr>
              <a:spcBef>
                <a:spcPts val="600"/>
              </a:spcBef>
            </a:pPr>
            <a:r>
              <a:rPr lang="en-US" b="1" dirty="0"/>
              <a:t>Solution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626093" y="2209800"/>
            <a:ext cx="2984507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391400" y="54864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8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68587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366092"/>
                </a:solidFill>
              </a:rPr>
              <a:t>The height of each shell in this example is the distance between the </a:t>
            </a:r>
            <a:r>
              <a:rPr lang="en-US" sz="2800" i="1" dirty="0">
                <a:solidFill>
                  <a:srgbClr val="366092"/>
                </a:solidFill>
              </a:rPr>
              <a:t>y</a:t>
            </a:r>
            <a:r>
              <a:rPr lang="en-US" sz="2800" dirty="0">
                <a:solidFill>
                  <a:srgbClr val="366092"/>
                </a:solidFill>
              </a:rPr>
              <a:t>‑axis and the function </a:t>
            </a:r>
            <a:r>
              <a:rPr lang="en-US" sz="2800" i="1" dirty="0">
                <a:solidFill>
                  <a:srgbClr val="366092"/>
                </a:solidFill>
              </a:rPr>
              <a:t>f</a:t>
            </a:r>
            <a:r>
              <a:rPr lang="en-US" sz="2800" dirty="0">
                <a:solidFill>
                  <a:srgbClr val="366092"/>
                </a:solidFill>
              </a:rPr>
              <a:t>(</a:t>
            </a:r>
            <a:r>
              <a:rPr lang="en-US" sz="2800" i="1" dirty="0">
                <a:solidFill>
                  <a:srgbClr val="366092"/>
                </a:solidFill>
              </a:rPr>
              <a:t>y</a:t>
            </a:r>
            <a:r>
              <a:rPr lang="en-US" sz="2800" dirty="0">
                <a:solidFill>
                  <a:srgbClr val="366092"/>
                </a:solidFill>
              </a:rPr>
              <a:t>) = </a:t>
            </a:r>
            <a:r>
              <a:rPr lang="en-US" sz="2800" dirty="0">
                <a:solidFill>
                  <a:srgbClr val="366092"/>
                </a:solidFill>
                <a:latin typeface="Symbol" pitchFamily="18" charset="2"/>
              </a:rPr>
              <a:t>-</a:t>
            </a:r>
            <a:r>
              <a:rPr lang="en-US" sz="2800" i="1" dirty="0">
                <a:solidFill>
                  <a:srgbClr val="366092"/>
                </a:solidFill>
              </a:rPr>
              <a:t>y</a:t>
            </a:r>
            <a:r>
              <a:rPr lang="en-US" sz="2800" baseline="30000" dirty="0">
                <a:solidFill>
                  <a:srgbClr val="366092"/>
                </a:solidFill>
              </a:rPr>
              <a:t>2</a:t>
            </a:r>
            <a:r>
              <a:rPr lang="en-US" sz="2800" dirty="0">
                <a:solidFill>
                  <a:srgbClr val="366092"/>
                </a:solidFill>
              </a:rPr>
              <a:t> + </a:t>
            </a:r>
            <a:r>
              <a:rPr lang="en-US" sz="2800" i="1" dirty="0">
                <a:solidFill>
                  <a:srgbClr val="366092"/>
                </a:solidFill>
              </a:rPr>
              <a:t>y</a:t>
            </a:r>
            <a:r>
              <a:rPr lang="en-US" sz="2800" dirty="0">
                <a:solidFill>
                  <a:srgbClr val="366092"/>
                </a:solidFill>
              </a:rPr>
              <a:t>, for 0 ≤ </a:t>
            </a:r>
            <a:r>
              <a:rPr lang="en-US" sz="2800" i="1" dirty="0">
                <a:solidFill>
                  <a:srgbClr val="366092"/>
                </a:solidFill>
              </a:rPr>
              <a:t>y</a:t>
            </a:r>
            <a:r>
              <a:rPr lang="en-US" sz="2800" dirty="0">
                <a:solidFill>
                  <a:srgbClr val="366092"/>
                </a:solidFill>
              </a:rPr>
              <a:t> ≤ 1. One such height is shown in red in Figure 8.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Comparing the Shell Method and the Washer Method (cont.)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572000" cy="3539430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And since the region is being revolved around the line </a:t>
            </a:r>
            <a:r>
              <a:rPr lang="en-US" i="1" dirty="0"/>
              <a:t>y</a:t>
            </a:r>
            <a:r>
              <a:rPr lang="en-US" dirty="0"/>
              <a:t> = 2, the radius of any given shell is given by 2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(see Figure 10). Note that this corresponds to a maximum radius of 2 when </a:t>
            </a:r>
            <a:r>
              <a:rPr lang="en-US" i="1" dirty="0"/>
              <a:t>y</a:t>
            </a:r>
            <a:r>
              <a:rPr lang="en-US" dirty="0"/>
              <a:t> = 0 and a minimum radius of 1 when </a:t>
            </a:r>
            <a:r>
              <a:rPr lang="en-US" i="1" dirty="0"/>
              <a:t>y</a:t>
            </a:r>
            <a:r>
              <a:rPr lang="en-US" dirty="0"/>
              <a:t> = 1.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334000" y="1371600"/>
            <a:ext cx="337546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72200" y="5486400"/>
            <a:ext cx="1634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10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Comparing the Shell Method and the Washer Method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343400" cy="4572000"/>
          </a:xfrm>
        </p:spPr>
        <p:txBody>
          <a:bodyPr/>
          <a:lstStyle/>
          <a:p>
            <a:r>
              <a:rPr lang="en-US" dirty="0"/>
              <a:t>The volume of the solid generated (shown in Figure 9) can now be found.</a:t>
            </a:r>
          </a:p>
          <a:p>
            <a:endParaRPr lang="en-US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257800" y="1143000"/>
            <a:ext cx="3001383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680650" y="554963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9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Comparing the Shell Method and the Washer Method (cont.)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473256"/>
              </p:ext>
            </p:extLst>
          </p:nvPr>
        </p:nvGraphicFramePr>
        <p:xfrm>
          <a:off x="1438275" y="1377950"/>
          <a:ext cx="4559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59040" imgH="1015920" progId="Equation.DSMT4">
                  <p:embed/>
                </p:oleObj>
              </mc:Choice>
              <mc:Fallback>
                <p:oleObj name="Equation" r:id="rId2" imgW="4559040" imgH="1015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1377950"/>
                        <a:ext cx="45593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199596"/>
              </p:ext>
            </p:extLst>
          </p:nvPr>
        </p:nvGraphicFramePr>
        <p:xfrm>
          <a:off x="1689100" y="2435225"/>
          <a:ext cx="3657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57600" imgH="685800" progId="Equation.DSMT4">
                  <p:embed/>
                </p:oleObj>
              </mc:Choice>
              <mc:Fallback>
                <p:oleObj name="Equation" r:id="rId4" imgW="365760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2435225"/>
                        <a:ext cx="3657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896622"/>
              </p:ext>
            </p:extLst>
          </p:nvPr>
        </p:nvGraphicFramePr>
        <p:xfrm>
          <a:off x="1701800" y="3162300"/>
          <a:ext cx="3454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54200" imgH="685800" progId="Equation.DSMT4">
                  <p:embed/>
                </p:oleObj>
              </mc:Choice>
              <mc:Fallback>
                <p:oleObj name="Equation" r:id="rId6" imgW="345420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3162300"/>
                        <a:ext cx="3454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405573"/>
              </p:ext>
            </p:extLst>
          </p:nvPr>
        </p:nvGraphicFramePr>
        <p:xfrm>
          <a:off x="1714500" y="3883025"/>
          <a:ext cx="2819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19160" imgH="1117440" progId="Equation.DSMT4">
                  <p:embed/>
                </p:oleObj>
              </mc:Choice>
              <mc:Fallback>
                <p:oleObj name="Equation" r:id="rId8" imgW="2819160" imgH="11174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883025"/>
                        <a:ext cx="28194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005650"/>
              </p:ext>
            </p:extLst>
          </p:nvPr>
        </p:nvGraphicFramePr>
        <p:xfrm>
          <a:off x="1708150" y="5035550"/>
          <a:ext cx="596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825480" progId="Equation.DSMT4">
                  <p:embed/>
                </p:oleObj>
              </mc:Choice>
              <mc:Fallback>
                <p:oleObj name="Equation" r:id="rId10" imgW="596880" imgH="825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5035550"/>
                        <a:ext cx="5969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Comparing the Shell Method and the Washer Method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case, the shell method is far preferable to the washer method. If we were to attempt to find the volume using the washer method, we would need to determine </a:t>
            </a:r>
            <a:r>
              <a:rPr lang="en-US" i="1" dirty="0"/>
              <a:t>R</a:t>
            </a:r>
            <a:r>
              <a:rPr lang="en-US" baseline="-25000" dirty="0"/>
              <a:t>in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-25000" dirty="0"/>
              <a:t>out</a:t>
            </a:r>
            <a:r>
              <a:rPr lang="en-US" dirty="0"/>
              <a:t>, the inner and outer radii of the washers. These will be functions of </a:t>
            </a:r>
            <a:r>
              <a:rPr lang="en-US" i="1" dirty="0"/>
              <a:t>x</a:t>
            </a:r>
            <a:r>
              <a:rPr lang="en-US" dirty="0"/>
              <a:t>, for                   with </a:t>
            </a:r>
            <a:r>
              <a:rPr lang="en-US" i="1" dirty="0"/>
              <a:t>R</a:t>
            </a:r>
            <a:r>
              <a:rPr lang="en-US" baseline="-25000" dirty="0"/>
              <a:t>in</a:t>
            </a:r>
            <a:r>
              <a:rPr lang="en-US" dirty="0"/>
              <a:t> representing the distance from </a:t>
            </a:r>
            <a:r>
              <a:rPr lang="en-US" i="1" dirty="0"/>
              <a:t>y</a:t>
            </a:r>
            <a:r>
              <a:rPr lang="en-US" dirty="0"/>
              <a:t> = 2 to the upper half of the leftward-opening parabola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-25000" dirty="0"/>
              <a:t>out</a:t>
            </a:r>
            <a:r>
              <a:rPr lang="en-US" dirty="0"/>
              <a:t> representing the distance from </a:t>
            </a:r>
            <a:r>
              <a:rPr lang="en-US" i="1" dirty="0"/>
              <a:t>y</a:t>
            </a:r>
            <a:r>
              <a:rPr lang="en-US" dirty="0"/>
              <a:t> = 2 to the lower half. 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473670" y="3049250"/>
          <a:ext cx="1346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444240" progId="Equation.DSMT4">
                  <p:embed/>
                </p:oleObj>
              </mc:Choice>
              <mc:Fallback>
                <p:oleObj name="Equation" r:id="rId2" imgW="134604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670" y="3049250"/>
                        <a:ext cx="1346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Comparing the Shell Method and the Washer Method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endParaRPr lang="en-US" dirty="0"/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lang="en-US" dirty="0"/>
          </a:p>
          <a:p>
            <a:r>
              <a:rPr lang="en-US" dirty="0"/>
              <a:t>and that                                   yields a volume of          as </a:t>
            </a:r>
          </a:p>
          <a:p>
            <a:r>
              <a:rPr lang="en-US" dirty="0"/>
              <a:t>well, albeit with a lot more effort.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031217"/>
              </p:ext>
            </p:extLst>
          </p:nvPr>
        </p:nvGraphicFramePr>
        <p:xfrm>
          <a:off x="755650" y="1368013"/>
          <a:ext cx="76327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32360" imgH="1091880" progId="Equation.DSMT4">
                  <p:embed/>
                </p:oleObj>
              </mc:Choice>
              <mc:Fallback>
                <p:oleObj name="Equation" r:id="rId2" imgW="7632360" imgH="1091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368013"/>
                        <a:ext cx="76327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866086"/>
              </p:ext>
            </p:extLst>
          </p:nvPr>
        </p:nvGraphicFramePr>
        <p:xfrm>
          <a:off x="1905000" y="2777255"/>
          <a:ext cx="2603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03160" imgH="685800" progId="Equation.DSMT4">
                  <p:embed/>
                </p:oleObj>
              </mc:Choice>
              <mc:Fallback>
                <p:oleObj name="Equation" r:id="rId4" imgW="2603160" imgH="685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77255"/>
                        <a:ext cx="2603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071995"/>
              </p:ext>
            </p:extLst>
          </p:nvPr>
        </p:nvGraphicFramePr>
        <p:xfrm>
          <a:off x="7315200" y="2904255"/>
          <a:ext cx="571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431640" progId="Equation.DSMT4">
                  <p:embed/>
                </p:oleObj>
              </mc:Choice>
              <mc:Fallback>
                <p:oleObj name="Equation" r:id="rId6" imgW="57132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904255"/>
                        <a:ext cx="571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759117" y="2560320"/>
            <a:ext cx="4003883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Comparing the Shell Method and the Washer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r>
              <a:rPr lang="en-US" dirty="0"/>
              <a:t>Find the volume of the solid formed by revolving the region bounded between               and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/>
              <a:t> around the </a:t>
            </a:r>
            <a:r>
              <a:rPr lang="en-US" i="1" dirty="0"/>
              <a:t>y</a:t>
            </a:r>
            <a:r>
              <a:rPr lang="en-US" dirty="0"/>
              <a:t>‑axis. </a:t>
            </a:r>
          </a:p>
          <a:p>
            <a:r>
              <a:rPr lang="en-US" b="1" dirty="0"/>
              <a:t>Solution 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310920" y="1707630"/>
          <a:ext cx="1003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02960" imgH="482400" progId="Equation.DSMT4">
                  <p:embed/>
                </p:oleObj>
              </mc:Choice>
              <mc:Fallback>
                <p:oleObj name="Equation" r:id="rId3" imgW="100296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920" y="1707630"/>
                        <a:ext cx="1003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984660" y="5496580"/>
            <a:ext cx="1552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11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316366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The solid formed is shown in Figure 11 and its volume is found in two ways.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Comparing the Shell Method and the Washer Method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b="1" dirty="0"/>
              <a:t>Method 1: The Shell Method </a:t>
            </a:r>
          </a:p>
          <a:p>
            <a:r>
              <a:rPr lang="en-US" sz="2700" dirty="0"/>
              <a:t>The height of a typical cylindrical shell is given by	    and </a:t>
            </a:r>
            <a:r>
              <a:rPr lang="en-US" sz="2700" i="1" dirty="0"/>
              <a:t>x</a:t>
            </a:r>
            <a:r>
              <a:rPr lang="en-US" sz="2700" dirty="0"/>
              <a:t> ranges between 0 and 1. The radius of the shell whose height is                is simply </a:t>
            </a:r>
            <a:r>
              <a:rPr lang="en-US" sz="2700" i="1" dirty="0"/>
              <a:t>x</a:t>
            </a:r>
            <a:r>
              <a:rPr lang="en-US" sz="2700" dirty="0"/>
              <a:t>, since the region is revolving around the line </a:t>
            </a:r>
            <a:r>
              <a:rPr lang="en-US" sz="2700" i="1" dirty="0"/>
              <a:t>x</a:t>
            </a:r>
            <a:r>
              <a:rPr lang="en-US" sz="2700" dirty="0"/>
              <a:t> = 0 (see Figure 12). </a:t>
            </a:r>
          </a:p>
          <a:p>
            <a:endParaRPr lang="en-US" sz="2700" dirty="0"/>
          </a:p>
          <a:p>
            <a:endParaRPr lang="en-US" sz="2700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7384530" y="1768585"/>
          <a:ext cx="1104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840" imgH="444240" progId="Equation.DSMT4">
                  <p:embed/>
                </p:oleObj>
              </mc:Choice>
              <mc:Fallback>
                <p:oleObj name="Equation" r:id="rId2" imgW="110484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530" y="1768585"/>
                        <a:ext cx="1104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748132" y="2576453"/>
          <a:ext cx="1104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840" imgH="444240" progId="Equation.DSMT4">
                  <p:embed/>
                </p:oleObj>
              </mc:Choice>
              <mc:Fallback>
                <p:oleObj name="Equation" r:id="rId4" imgW="110484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8132" y="2576453"/>
                        <a:ext cx="1104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Comparing the Shell Method and the Washer Method (cont.)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72250"/>
            <a:ext cx="8229600" cy="4572000"/>
          </a:xfrm>
        </p:spPr>
        <p:txBody>
          <a:bodyPr>
            <a:normAutofit/>
          </a:bodyPr>
          <a:lstStyle/>
          <a:p>
            <a:endParaRPr lang="en-US" sz="2700" dirty="0"/>
          </a:p>
          <a:p>
            <a:endParaRPr lang="en-US" sz="2700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86270" y="1295400"/>
            <a:ext cx="794813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3400" y="50292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(a) 					   	   (b) 	</a:t>
            </a:r>
          </a:p>
          <a:p>
            <a:pPr algn="ctr"/>
            <a:r>
              <a:rPr lang="en-US" sz="2800" b="1" dirty="0"/>
              <a:t>Figure 12 </a:t>
            </a:r>
            <a:r>
              <a:rPr lang="en-US" sz="2800" dirty="0"/>
              <a:t>The Shell Method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Comparing the Shell Method and the Washer Method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Hence, the volume of the solid can be found as follows.</a:t>
            </a: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933786"/>
              </p:ext>
            </p:extLst>
          </p:nvPr>
        </p:nvGraphicFramePr>
        <p:xfrm>
          <a:off x="3105150" y="2057400"/>
          <a:ext cx="3238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38200" imgH="698400" progId="Equation.DSMT4">
                  <p:embed/>
                </p:oleObj>
              </mc:Choice>
              <mc:Fallback>
                <p:oleObj name="Equation" r:id="rId2" imgW="323820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2057400"/>
                        <a:ext cx="3238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211181"/>
              </p:ext>
            </p:extLst>
          </p:nvPr>
        </p:nvGraphicFramePr>
        <p:xfrm>
          <a:off x="3409950" y="2825750"/>
          <a:ext cx="2806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06560" imgH="685800" progId="Equation.DSMT4">
                  <p:embed/>
                </p:oleObj>
              </mc:Choice>
              <mc:Fallback>
                <p:oleObj name="Equation" r:id="rId4" imgW="2806560" imgH="685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2825750"/>
                        <a:ext cx="2806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616546"/>
              </p:ext>
            </p:extLst>
          </p:nvPr>
        </p:nvGraphicFramePr>
        <p:xfrm>
          <a:off x="3422650" y="3733800"/>
          <a:ext cx="26289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28720" imgH="1117440" progId="Equation.DSMT4">
                  <p:embed/>
                </p:oleObj>
              </mc:Choice>
              <mc:Fallback>
                <p:oleObj name="Equation" r:id="rId6" imgW="2628720" imgH="11174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3733800"/>
                        <a:ext cx="26289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189578"/>
              </p:ext>
            </p:extLst>
          </p:nvPr>
        </p:nvGraphicFramePr>
        <p:xfrm>
          <a:off x="3422650" y="4876800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760" imgH="838080" progId="Equation.DSMT4">
                  <p:embed/>
                </p:oleObj>
              </mc:Choice>
              <mc:Fallback>
                <p:oleObj name="Equation" r:id="rId8" imgW="76176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4876800"/>
                        <a:ext cx="762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Shell Method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the basis for all our volume computations is the statement 		     so if we break down a given solid into a sequence of thin concentric cylinders, </a:t>
            </a:r>
            <a:r>
              <a:rPr lang="en-US" i="1" dirty="0"/>
              <a:t>dV</a:t>
            </a:r>
            <a:r>
              <a:rPr lang="en-US" dirty="0"/>
              <a:t> must represent the volume of each (vanishingly) thin cylindrical shell. As always, we can approximate </a:t>
            </a:r>
            <a:r>
              <a:rPr lang="en-US" i="1" dirty="0"/>
              <a:t>dV</a:t>
            </a:r>
            <a:r>
              <a:rPr lang="en-US" dirty="0"/>
              <a:t> with 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V</a:t>
            </a:r>
            <a:r>
              <a:rPr lang="en-US" dirty="0"/>
              <a:t>, which in this case will be the volume of a cylindrical shell of small, but nonzero, thickness.</a:t>
            </a:r>
          </a:p>
          <a:p>
            <a:r>
              <a:rPr lang="en-US" dirty="0"/>
              <a:t>We will use the following example to formulate the general shell method.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517020"/>
              </p:ext>
            </p:extLst>
          </p:nvPr>
        </p:nvGraphicFramePr>
        <p:xfrm>
          <a:off x="5041900" y="1694330"/>
          <a:ext cx="1282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609480" progId="Equation.DSMT4">
                  <p:embed/>
                </p:oleObj>
              </mc:Choice>
              <mc:Fallback>
                <p:oleObj name="Equation" r:id="rId2" imgW="1282680" imgH="609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1694330"/>
                        <a:ext cx="1282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Comparing the Shell Method and the Washer Method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Method 2: The Washer Method </a:t>
            </a:r>
          </a:p>
          <a:p>
            <a:r>
              <a:rPr lang="en-US" dirty="0"/>
              <a:t>In this example, the washer method applies just as well. The setup differs, of course, as we need to describe the inner and outer radii of a sequence of vertically stacked washers. Using this formulation, the outer radius </a:t>
            </a:r>
            <a:r>
              <a:rPr lang="en-US" i="1" dirty="0"/>
              <a:t>R</a:t>
            </a:r>
            <a:r>
              <a:rPr lang="en-US" baseline="-25000" dirty="0"/>
              <a:t>out</a:t>
            </a:r>
            <a:r>
              <a:rPr lang="en-US" dirty="0"/>
              <a:t> is the function       and the inner radius </a:t>
            </a:r>
            <a:r>
              <a:rPr lang="en-US" i="1" dirty="0"/>
              <a:t>R</a:t>
            </a:r>
            <a:r>
              <a:rPr lang="en-US" baseline="-25000" dirty="0"/>
              <a:t>in</a:t>
            </a:r>
            <a:r>
              <a:rPr lang="en-US" dirty="0"/>
              <a:t> is the function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. Note that our integration will be with respect to </a:t>
            </a:r>
            <a:r>
              <a:rPr lang="en-US" i="1" dirty="0"/>
              <a:t>y</a:t>
            </a:r>
            <a:r>
              <a:rPr lang="en-US" dirty="0"/>
              <a:t> over the interval 0 ≤ </a:t>
            </a:r>
            <a:r>
              <a:rPr lang="en-US" i="1" dirty="0"/>
              <a:t>y</a:t>
            </a:r>
            <a:r>
              <a:rPr lang="en-US" dirty="0"/>
              <a:t> ≤ 1; Figure 13 illustrates the region and a typical washer cross‑sectional cut of the region. 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5065713" y="3517718"/>
          <a:ext cx="482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400" imgH="469800" progId="Equation.DSMT4">
                  <p:embed/>
                </p:oleObj>
              </mc:Choice>
              <mc:Fallback>
                <p:oleObj name="Equation" r:id="rId2" imgW="48240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13" y="3517718"/>
                        <a:ext cx="482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/>
              <a:t>Example 4: Comparing the Shell Method and the Washer Method (cont.)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69699" y="1271607"/>
            <a:ext cx="827405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50292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(a) 					   	   (b) 	</a:t>
            </a:r>
          </a:p>
          <a:p>
            <a:pPr algn="ctr"/>
            <a:r>
              <a:rPr lang="en-US" sz="2800" b="1" dirty="0"/>
              <a:t>Figure 13 </a:t>
            </a:r>
            <a:r>
              <a:rPr lang="en-US" sz="2800" dirty="0"/>
              <a:t>The Washer Method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Comparing the Shell Method and the Washer Method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volume computation is as follows.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322321"/>
              </p:ext>
            </p:extLst>
          </p:nvPr>
        </p:nvGraphicFramePr>
        <p:xfrm>
          <a:off x="3092450" y="1835150"/>
          <a:ext cx="2959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58840" imgH="685800" progId="Equation.DSMT4">
                  <p:embed/>
                </p:oleObj>
              </mc:Choice>
              <mc:Fallback>
                <p:oleObj name="Equation" r:id="rId2" imgW="2958840" imgH="685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1835150"/>
                        <a:ext cx="2959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419126"/>
              </p:ext>
            </p:extLst>
          </p:nvPr>
        </p:nvGraphicFramePr>
        <p:xfrm>
          <a:off x="3403600" y="2660650"/>
          <a:ext cx="233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36760" imgH="685800" progId="Equation.DSMT4">
                  <p:embed/>
                </p:oleObj>
              </mc:Choice>
              <mc:Fallback>
                <p:oleObj name="Equation" r:id="rId4" imgW="233676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2660650"/>
                        <a:ext cx="2336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490078"/>
              </p:ext>
            </p:extLst>
          </p:nvPr>
        </p:nvGraphicFramePr>
        <p:xfrm>
          <a:off x="3416300" y="3479800"/>
          <a:ext cx="20701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70000" imgH="1117440" progId="Equation.DSMT4">
                  <p:embed/>
                </p:oleObj>
              </mc:Choice>
              <mc:Fallback>
                <p:oleObj name="Equation" r:id="rId6" imgW="2070000" imgH="1117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3479800"/>
                        <a:ext cx="20701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161922"/>
              </p:ext>
            </p:extLst>
          </p:nvPr>
        </p:nvGraphicFramePr>
        <p:xfrm>
          <a:off x="3416300" y="4724400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760" imgH="838080" progId="Equation.DSMT4">
                  <p:embed/>
                </p:oleObj>
              </mc:Choice>
              <mc:Fallback>
                <p:oleObj name="Equation" r:id="rId8" imgW="7617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4724400"/>
                        <a:ext cx="762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the Shell Method to Find the Volume of a Solid of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125"/>
            <a:ext cx="8229600" cy="1902059"/>
          </a:xfrm>
        </p:spPr>
        <p:txBody>
          <a:bodyPr wrap="square">
            <a:spAutoFit/>
          </a:bodyPr>
          <a:lstStyle/>
          <a:p>
            <a:r>
              <a:rPr lang="en-US" dirty="0"/>
              <a:t>Find the volume of the solid formed by revolving the region bounded by				  and the </a:t>
            </a:r>
            <a:r>
              <a:rPr lang="en-US" i="1" dirty="0"/>
              <a:t>x</a:t>
            </a:r>
            <a:r>
              <a:rPr lang="en-US" dirty="0"/>
              <a:t>‑axis about the </a:t>
            </a:r>
            <a:r>
              <a:rPr lang="en-US" i="1" dirty="0"/>
              <a:t>y</a:t>
            </a:r>
            <a:r>
              <a:rPr lang="en-US" dirty="0"/>
              <a:t>‑axis.</a:t>
            </a:r>
          </a:p>
          <a:p>
            <a:r>
              <a:rPr lang="en-US" b="1" dirty="0"/>
              <a:t>Solution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231067"/>
              </p:ext>
            </p:extLst>
          </p:nvPr>
        </p:nvGraphicFramePr>
        <p:xfrm>
          <a:off x="3352800" y="1752600"/>
          <a:ext cx="274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43200" imgH="482400" progId="Equation.DSMT4">
                  <p:embed/>
                </p:oleObj>
              </mc:Choice>
              <mc:Fallback>
                <p:oleObj name="Equation" r:id="rId2" imgW="274320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752600"/>
                        <a:ext cx="2743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391427" y="2286000"/>
            <a:ext cx="318195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290114" y="5496580"/>
            <a:ext cx="3384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 </a:t>
            </a:r>
            <a:r>
              <a:rPr lang="en-US" sz="2800" dirty="0"/>
              <a:t>Plane Region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2004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The bounded region described is shown in Figure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the Shell Method to Find the Volume of a Solid of Revolution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038600" cy="4572000"/>
          </a:xfrm>
        </p:spPr>
        <p:txBody>
          <a:bodyPr/>
          <a:lstStyle/>
          <a:p>
            <a:r>
              <a:rPr lang="en-US" sz="2800" dirty="0">
                <a:solidFill>
                  <a:srgbClr val="366092"/>
                </a:solidFill>
              </a:rPr>
              <a:t>and the solid obtained by revolving it is shown in Figure 2. </a:t>
            </a:r>
            <a:r>
              <a:rPr lang="en-US" dirty="0"/>
              <a:t>Also shown in Figure 2 is a representative cylindrical shell of thickness 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x</a:t>
            </a:r>
            <a:r>
              <a:rPr lang="en-US" dirty="0"/>
              <a:t>; our method relies on being able to build up the entire solid layer by layer with such shells.</a:t>
            </a:r>
          </a:p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419600" y="1676400"/>
            <a:ext cx="4572000" cy="274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48200" y="4800600"/>
            <a:ext cx="4265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2 </a:t>
            </a:r>
            <a:r>
              <a:rPr lang="en-US" sz="2800" dirty="0"/>
              <a:t>Solid of Revolution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the Shell Method to Find the Volume of a Solid of Revolution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246769"/>
          </a:xfrm>
        </p:spPr>
        <p:txBody>
          <a:bodyPr>
            <a:spAutoFit/>
          </a:bodyPr>
          <a:lstStyle/>
          <a:p>
            <a:r>
              <a:rPr lang="en-US" dirty="0"/>
              <a:t>The shell shown has a nonzero thickness, so it’s just a rough approximation of a thinner shell with thickness </a:t>
            </a:r>
            <a:r>
              <a:rPr lang="en-US" i="1" dirty="0"/>
              <a:t>dx</a:t>
            </a:r>
            <a:r>
              <a:rPr lang="en-US" dirty="0"/>
              <a:t>. But for the purpose of sketching what we are doing and setting up our integral, such an approximation is exactly what we need.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the Shell Method to Find the Volume of a Solid of Revolution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were to remove the representative shell, slice it from top to bottom vertically along a straight line, and lay it out flat, the cylindrical shell would take the form of a rectangular slab of width            height             and thickness 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x</a:t>
            </a:r>
            <a:r>
              <a:rPr lang="en-US" dirty="0"/>
              <a:t>, where      is a sample point in the selected subinterval and the subinterval has width 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x</a:t>
            </a:r>
            <a:r>
              <a:rPr lang="en-US" dirty="0"/>
              <a:t> (see Figure 3). The volume 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dirty="0"/>
              <a:t> of the slab is the product of its width, height, and thickness.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431865"/>
              </p:ext>
            </p:extLst>
          </p:nvPr>
        </p:nvGraphicFramePr>
        <p:xfrm>
          <a:off x="4819650" y="2590800"/>
          <a:ext cx="83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469800" progId="Equation.DSMT4">
                  <p:embed/>
                </p:oleObj>
              </mc:Choice>
              <mc:Fallback>
                <p:oleObj name="Equation" r:id="rId2" imgW="83808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2590800"/>
                        <a:ext cx="838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680200" y="2560820"/>
          <a:ext cx="939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571320" progId="Equation.DSMT4">
                  <p:embed/>
                </p:oleObj>
              </mc:Choice>
              <mc:Fallback>
                <p:oleObj name="Equation" r:id="rId4" imgW="93960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2560820"/>
                        <a:ext cx="939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460230" y="3018020"/>
          <a:ext cx="31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160" imgH="469800" progId="Equation.DSMT4">
                  <p:embed/>
                </p:oleObj>
              </mc:Choice>
              <mc:Fallback>
                <p:oleObj name="Equation" r:id="rId6" imgW="3171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230" y="3018020"/>
                        <a:ext cx="31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617108"/>
              </p:ext>
            </p:extLst>
          </p:nvPr>
        </p:nvGraphicFramePr>
        <p:xfrm>
          <a:off x="3016250" y="4984750"/>
          <a:ext cx="3111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11480" imgH="583920" progId="Equation.DSMT4">
                  <p:embed/>
                </p:oleObj>
              </mc:Choice>
              <mc:Fallback>
                <p:oleObj name="Equation" r:id="rId8" imgW="3111480" imgH="583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4984750"/>
                        <a:ext cx="31115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the Shell Method to Find the Volume of a Solid of Revolution (cont.)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43117" y="1536700"/>
            <a:ext cx="791508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62400" y="51054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3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the Shell Method to Find the Volume of a Solid of Revolution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we now construct an approximation of our solid with a sequence of </a:t>
            </a:r>
            <a:r>
              <a:rPr lang="en-US" i="1" dirty="0"/>
              <a:t>n</a:t>
            </a:r>
            <a:r>
              <a:rPr lang="en-US" dirty="0"/>
              <a:t> cylindrical shells, the volume of the solid is approximately the sum of the volumes of the </a:t>
            </a:r>
            <a:r>
              <a:rPr lang="en-US" i="1" dirty="0"/>
              <a:t>n</a:t>
            </a:r>
            <a:r>
              <a:rPr lang="en-US" dirty="0"/>
              <a:t> shells.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And, as we have by now come to expect, the exact volume of the solid is the limit of the above Riemann sum as </a:t>
            </a:r>
            <a:r>
              <a:rPr lang="en-US" i="1" dirty="0"/>
              <a:t>n</a:t>
            </a:r>
            <a:r>
              <a:rPr lang="en-US" dirty="0"/>
              <a:t> goes to infinity (and consequently as </a:t>
            </a:r>
            <a:r>
              <a:rPr lang="en-US" dirty="0">
                <a:sym typeface="Symbol"/>
              </a:rPr>
              <a:t></a:t>
            </a:r>
            <a:r>
              <a:rPr lang="en-US" i="1" dirty="0">
                <a:sym typeface="Symbol"/>
              </a:rPr>
              <a:t>x</a:t>
            </a:r>
            <a:r>
              <a:rPr lang="en-US" dirty="0">
                <a:sym typeface="Symbol"/>
              </a:rPr>
              <a:t> </a:t>
            </a:r>
            <a:r>
              <a:rPr lang="en-US" dirty="0"/>
              <a:t> 0).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599748"/>
              </p:ext>
            </p:extLst>
          </p:nvPr>
        </p:nvGraphicFramePr>
        <p:xfrm>
          <a:off x="2336800" y="2971800"/>
          <a:ext cx="4470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70120" imgH="914400" progId="Equation.DSMT4">
                  <p:embed/>
                </p:oleObj>
              </mc:Choice>
              <mc:Fallback>
                <p:oleObj name="Equation" r:id="rId2" imgW="4470120" imgH="914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971800"/>
                        <a:ext cx="4470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1897</Words>
  <Application>Microsoft Office PowerPoint</Application>
  <PresentationFormat>On-screen Show (4:3)</PresentationFormat>
  <Paragraphs>93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Symbol</vt:lpstr>
      <vt:lpstr>Calibri</vt:lpstr>
      <vt:lpstr>Arial</vt:lpstr>
      <vt:lpstr>Office Theme</vt:lpstr>
      <vt:lpstr>Equation</vt:lpstr>
      <vt:lpstr>Section 6.2</vt:lpstr>
      <vt:lpstr>The Shell Method</vt:lpstr>
      <vt:lpstr>The Shell Method (cont.)</vt:lpstr>
      <vt:lpstr>Example 1: Using the Shell Method to Find the Volume of a Solid of Revolution</vt:lpstr>
      <vt:lpstr>Example 1: Using the Shell Method to Find the Volume of a Solid of Revolution (cont.)</vt:lpstr>
      <vt:lpstr>Example 1: Using the Shell Method to Find the Volume of a Solid of Revolution (cont.)</vt:lpstr>
      <vt:lpstr>Example 1: Using the Shell Method to Find the Volume of a Solid of Revolution (cont.)</vt:lpstr>
      <vt:lpstr>Example 1: Using the Shell Method to Find the Volume of a Solid of Revolution (cont.)</vt:lpstr>
      <vt:lpstr>Example 1: Using the Shell Method to Find the Volume of a Solid of Revolution (cont.)</vt:lpstr>
      <vt:lpstr>Example 1: Using the Shell Method to Find the Volume of a Solid of Revolution (cont.)</vt:lpstr>
      <vt:lpstr>Definition: The Shell Method</vt:lpstr>
      <vt:lpstr>The Shell Method (cont.)</vt:lpstr>
      <vt:lpstr>The Shell Method (cont.)</vt:lpstr>
      <vt:lpstr>The Shell Method (cont.)</vt:lpstr>
      <vt:lpstr>Example 2: Using the Shell Method to Find the  Volume of a Solid of Revolution </vt:lpstr>
      <vt:lpstr>Example 2: Using the Shell Method to Find the  Volume of a Solid of Revolution (cont.)</vt:lpstr>
      <vt:lpstr>Example 2: Using the Shell Method to Find the  Volume of a Solid of Revolution (cont.)</vt:lpstr>
      <vt:lpstr>Example 2: Using the Shell Method to Find the  Volume of a Solid of Revolution (cont.)</vt:lpstr>
      <vt:lpstr>Disks, Washers, and Shells Compared</vt:lpstr>
      <vt:lpstr>Example 3: Comparing the Shell Method and the Washer Method</vt:lpstr>
      <vt:lpstr>Example 3: Comparing the Shell Method and the Washer Method (cont.)</vt:lpstr>
      <vt:lpstr>Example 3: Comparing the Shell Method and the Washer Method (cont.)</vt:lpstr>
      <vt:lpstr>Example 3: Comparing the Shell Method and the Washer Method (cont.)</vt:lpstr>
      <vt:lpstr>Example 3: Comparing the Shell Method and the Washer Method (cont.)</vt:lpstr>
      <vt:lpstr>Example 3: Comparing the Shell Method and the Washer Method (cont.)</vt:lpstr>
      <vt:lpstr>Example 4: Comparing the Shell Method and the Washer Method</vt:lpstr>
      <vt:lpstr>Example 4: Comparing the Shell Method and the Washer Method (cont.)</vt:lpstr>
      <vt:lpstr>Example 4: Comparing the Shell Method and the Washer Method (cont.)</vt:lpstr>
      <vt:lpstr>Example 4: Comparing the Shell Method and the Washer Method (cont.)</vt:lpstr>
      <vt:lpstr>Example 4: Comparing the Shell Method and the Washer Method (cont.)</vt:lpstr>
      <vt:lpstr>Example 4: Comparing the Shell Method and the Washer Method (cont.)</vt:lpstr>
      <vt:lpstr>Example 4: Comparing the Shell Method and the Washer Method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Transcendentals, 2nd edition</dc:title>
  <dc:creator>Hawkes Learning</dc:creator>
  <cp:lastModifiedBy>Allison Conger</cp:lastModifiedBy>
  <cp:revision>67</cp:revision>
  <dcterms:created xsi:type="dcterms:W3CDTF">2013-04-26T14:43:13Z</dcterms:created>
  <dcterms:modified xsi:type="dcterms:W3CDTF">2023-04-21T14:16:22Z</dcterms:modified>
</cp:coreProperties>
</file>