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83" r:id="rId3"/>
    <p:sldId id="284" r:id="rId4"/>
    <p:sldId id="285" r:id="rId5"/>
    <p:sldId id="286" r:id="rId6"/>
    <p:sldId id="287" r:id="rId7"/>
    <p:sldId id="288" r:id="rId8"/>
    <p:sldId id="289" r:id="rId9"/>
    <p:sldId id="259" r:id="rId10"/>
    <p:sldId id="260" r:id="rId11"/>
    <p:sldId id="262" r:id="rId12"/>
    <p:sldId id="290" r:id="rId13"/>
    <p:sldId id="263" r:id="rId14"/>
    <p:sldId id="291" r:id="rId15"/>
    <p:sldId id="292" r:id="rId16"/>
    <p:sldId id="293" r:id="rId17"/>
    <p:sldId id="264" r:id="rId18"/>
    <p:sldId id="265" r:id="rId19"/>
    <p:sldId id="267" r:id="rId20"/>
    <p:sldId id="294" r:id="rId21"/>
    <p:sldId id="295" r:id="rId22"/>
    <p:sldId id="296" r:id="rId23"/>
    <p:sldId id="297" r:id="rId24"/>
    <p:sldId id="298" r:id="rId25"/>
    <p:sldId id="299" r:id="rId26"/>
    <p:sldId id="300" r:id="rId27"/>
    <p:sldId id="301" r:id="rId28"/>
    <p:sldId id="302" r:id="rId29"/>
    <p:sldId id="303" r:id="rId30"/>
    <p:sldId id="268" r:id="rId31"/>
    <p:sldId id="269" r:id="rId32"/>
    <p:sldId id="270" r:id="rId33"/>
    <p:sldId id="271" r:id="rId34"/>
    <p:sldId id="273" r:id="rId35"/>
    <p:sldId id="272" r:id="rId36"/>
    <p:sldId id="281" r:id="rId37"/>
    <p:sldId id="276" r:id="rId38"/>
    <p:sldId id="277" r:id="rId39"/>
    <p:sldId id="282" r:id="rId40"/>
    <p:sldId id="304" r:id="rId41"/>
    <p:sldId id="278" r:id="rId42"/>
  </p:sldIdLst>
  <p:sldSz cx="9144000" cy="6858000" type="screen4x3"/>
  <p:notesSz cx="6858000" cy="9144000"/>
  <p:embeddedFontLst>
    <p:embeddedFont>
      <p:font typeface="Calibri" panose="020F0502020204030204" pitchFamily="34" charset="0"/>
      <p:regular r:id="rId43"/>
      <p:bold r:id="rId44"/>
      <p:italic r:id="rId45"/>
      <p:boldItalic r:id="rId46"/>
    </p:embeddedFont>
    <p:embeddedFont>
      <p:font typeface="Cambria Math" panose="02040503050406030204" pitchFamily="18" charset="0"/>
      <p:regular r:id="rId47"/>
    </p:embeddedFont>
    <p:embeddedFont>
      <p:font typeface="Euclid Symbol" panose="05050102010706020507" pitchFamily="18" charset="2"/>
      <p:regular r:id="rId48"/>
      <p:bold r:id="rId49"/>
      <p:italic r:id="rId50"/>
      <p:boldItalic r:id="rId5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6092"/>
    <a:srgbClr val="36609C"/>
    <a:srgbClr val="0000FF"/>
    <a:srgbClr val="FFFFCC"/>
    <a:srgbClr val="000000"/>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227" autoAdjust="0"/>
    <p:restoredTop sz="94660"/>
  </p:normalViewPr>
  <p:slideViewPr>
    <p:cSldViewPr>
      <p:cViewPr varScale="1">
        <p:scale>
          <a:sx n="104" d="100"/>
          <a:sy n="104" d="100"/>
        </p:scale>
        <p:origin x="1356" y="102"/>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3.fntdata"/><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2.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1.fntdata"/><Relationship Id="rId48" Type="http://schemas.openxmlformats.org/officeDocument/2006/relationships/font" Target="fonts/font6.fntdata"/><Relationship Id="rId8" Type="http://schemas.openxmlformats.org/officeDocument/2006/relationships/slide" Target="slides/slide7.xml"/><Relationship Id="rId51" Type="http://schemas.openxmlformats.org/officeDocument/2006/relationships/font" Target="fonts/font9.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4.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7.fntdata"/></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Title 1"/>
          <p:cNvSpPr>
            <a:spLocks noGrp="1"/>
          </p:cNvSpPr>
          <p:nvPr userDrawn="1">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X.X</a:t>
            </a:r>
          </a:p>
        </p:txBody>
      </p:sp>
      <p:sp>
        <p:nvSpPr>
          <p:cNvPr id="13" name="Subtitle 2"/>
          <p:cNvSpPr>
            <a:spLocks noGrp="1"/>
          </p:cNvSpPr>
          <p:nvPr userDrawn="1">
            <p:ph type="subTitle" idx="1"/>
          </p:nvPr>
        </p:nvSpPr>
        <p:spPr>
          <a:xfrm>
            <a:off x="1371600" y="3505200"/>
            <a:ext cx="6400800" cy="1752600"/>
          </a:xfrm>
          <a:prstGeom prst="rect">
            <a:avLst/>
          </a:prstGeom>
        </p:spPr>
        <p:txBody>
          <a:bodyPr rtlCol="0">
            <a:normAutofit/>
          </a:bodyPr>
          <a:lstStyle/>
          <a:p>
            <a:pPr eaLnBrk="1" fontAlgn="auto" hangingPunct="1">
              <a:spcAft>
                <a:spcPts val="0"/>
              </a:spcAft>
              <a:buFont typeface="Arial" pitchFamily="34" charset="0"/>
              <a:buNone/>
              <a:defRPr/>
            </a:pPr>
            <a:r>
              <a:rPr lang="en-US" b="1" i="1" dirty="0">
                <a:solidFill>
                  <a:srgbClr val="004786"/>
                </a:solidFill>
                <a:latin typeface="Arial" pitchFamily="34" charset="0"/>
                <a:cs typeface="Arial" pitchFamily="34" charset="0"/>
              </a:rPr>
              <a:t>Section Title</a:t>
            </a:r>
          </a:p>
          <a:p>
            <a:pPr eaLnBrk="1" fontAlgn="auto" hangingPunct="1">
              <a:spcAft>
                <a:spcPts val="0"/>
              </a:spcAft>
              <a:buFont typeface="Arial" pitchFamily="34" charset="0"/>
              <a:buNone/>
              <a:defRPr/>
            </a:pPr>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45683"/>
            <a:ext cx="1828649" cy="457162"/>
          </a:xfrm>
          <a:prstGeom prst="rect">
            <a:avLst/>
          </a:prstGeom>
        </p:spPr>
      </p:pic>
      <p:sp>
        <p:nvSpPr>
          <p:cNvPr id="15" name="TextBox 5"/>
          <p:cNvSpPr txBox="1">
            <a:spLocks noChangeArrowheads="1"/>
          </p:cNvSpPr>
          <p:nvPr userDrawn="1"/>
        </p:nvSpPr>
        <p:spPr bwMode="auto">
          <a:xfrm>
            <a:off x="6164283" y="5856514"/>
            <a:ext cx="2819400" cy="646331"/>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12" name="Straight Connector 11"/>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3"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4" name="Straight Connector 13"/>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6" name="TextBox 5"/>
          <p:cNvSpPr txBox="1">
            <a:spLocks noChangeArrowheads="1"/>
          </p:cNvSpPr>
          <p:nvPr userDrawn="1"/>
        </p:nvSpPr>
        <p:spPr bwMode="auto">
          <a:xfrm>
            <a:off x="6164283" y="5856514"/>
            <a:ext cx="2819400" cy="646331"/>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oleObject" Target="../embeddings/oleObject22.bin"/><Relationship Id="rId7" Type="http://schemas.openxmlformats.org/officeDocument/2006/relationships/oleObject" Target="../embeddings/oleObject24.bin"/><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6.wmf"/><Relationship Id="rId5" Type="http://schemas.openxmlformats.org/officeDocument/2006/relationships/oleObject" Target="../embeddings/oleObject23.bin"/><Relationship Id="rId4" Type="http://schemas.openxmlformats.org/officeDocument/2006/relationships/image" Target="../media/image25.wmf"/></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28.bin"/><Relationship Id="rId3" Type="http://schemas.openxmlformats.org/officeDocument/2006/relationships/image" Target="../media/image28.wmf"/><Relationship Id="rId7" Type="http://schemas.openxmlformats.org/officeDocument/2006/relationships/image" Target="../media/image30.wmf"/><Relationship Id="rId2" Type="http://schemas.openxmlformats.org/officeDocument/2006/relationships/oleObject" Target="../embeddings/oleObject25.bin"/><Relationship Id="rId1" Type="http://schemas.openxmlformats.org/officeDocument/2006/relationships/slideLayout" Target="../slideLayouts/slideLayout2.xml"/><Relationship Id="rId6" Type="http://schemas.openxmlformats.org/officeDocument/2006/relationships/oleObject" Target="../embeddings/oleObject27.bin"/><Relationship Id="rId5" Type="http://schemas.openxmlformats.org/officeDocument/2006/relationships/image" Target="../media/image29.wmf"/><Relationship Id="rId4" Type="http://schemas.openxmlformats.org/officeDocument/2006/relationships/oleObject" Target="../embeddings/oleObject26.bin"/><Relationship Id="rId9" Type="http://schemas.openxmlformats.org/officeDocument/2006/relationships/image" Target="../media/image31.wmf"/></Relationships>
</file>

<file path=ppt/slides/_rels/slide12.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oleObject" Target="../embeddings/oleObject29.bin"/><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oleObject" Target="../embeddings/oleObject30.bin"/><Relationship Id="rId1" Type="http://schemas.openxmlformats.org/officeDocument/2006/relationships/slideLayout" Target="../slideLayouts/slideLayout2.xml"/><Relationship Id="rId5" Type="http://schemas.openxmlformats.org/officeDocument/2006/relationships/image" Target="../media/image34.wmf"/><Relationship Id="rId4" Type="http://schemas.openxmlformats.org/officeDocument/2006/relationships/oleObject" Target="../embeddings/oleObject31.bin"/></Relationships>
</file>

<file path=ppt/slides/_rels/slide14.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oleObject" Target="../embeddings/oleObject32.bin"/><Relationship Id="rId1" Type="http://schemas.openxmlformats.org/officeDocument/2006/relationships/slideLayout" Target="../slideLayouts/slideLayout2.xml"/><Relationship Id="rId5" Type="http://schemas.openxmlformats.org/officeDocument/2006/relationships/image" Target="../media/image36.wmf"/><Relationship Id="rId4" Type="http://schemas.openxmlformats.org/officeDocument/2006/relationships/oleObject" Target="../embeddings/oleObject33.bin"/></Relationships>
</file>

<file path=ppt/slides/_rels/slide15.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oleObject" Target="../embeddings/oleObject34.bin"/><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oleObject" Target="../embeddings/oleObject35.bin"/><Relationship Id="rId1" Type="http://schemas.openxmlformats.org/officeDocument/2006/relationships/slideLayout" Target="../slideLayouts/slideLayout2.xml"/><Relationship Id="rId5" Type="http://schemas.openxmlformats.org/officeDocument/2006/relationships/image" Target="../media/image39.wmf"/><Relationship Id="rId4" Type="http://schemas.openxmlformats.org/officeDocument/2006/relationships/oleObject" Target="../embeddings/oleObject36.bin"/></Relationships>
</file>

<file path=ppt/slides/_rels/slide1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1.wmf"/><Relationship Id="rId7" Type="http://schemas.openxmlformats.org/officeDocument/2006/relationships/image" Target="../media/image43.wmf"/><Relationship Id="rId2" Type="http://schemas.openxmlformats.org/officeDocument/2006/relationships/oleObject" Target="../embeddings/oleObject37.bin"/><Relationship Id="rId1" Type="http://schemas.openxmlformats.org/officeDocument/2006/relationships/slideLayout" Target="../slideLayouts/slideLayout2.xml"/><Relationship Id="rId6" Type="http://schemas.openxmlformats.org/officeDocument/2006/relationships/oleObject" Target="../embeddings/oleObject39.bin"/><Relationship Id="rId5" Type="http://schemas.openxmlformats.org/officeDocument/2006/relationships/image" Target="../media/image42.wmf"/><Relationship Id="rId4" Type="http://schemas.openxmlformats.org/officeDocument/2006/relationships/oleObject" Target="../embeddings/oleObject38.bin"/></Relationships>
</file>

<file path=ppt/slides/_rels/slide19.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oleObject" Target="../embeddings/oleObject40.bin"/><Relationship Id="rId1" Type="http://schemas.openxmlformats.org/officeDocument/2006/relationships/slideLayout" Target="../slideLayouts/slideLayout2.xml"/><Relationship Id="rId5" Type="http://schemas.openxmlformats.org/officeDocument/2006/relationships/image" Target="../media/image45.wmf"/><Relationship Id="rId4" Type="http://schemas.openxmlformats.org/officeDocument/2006/relationships/oleObject" Target="../embeddings/oleObject41.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oleObject" Target="../embeddings/oleObject42.bin"/><Relationship Id="rId1" Type="http://schemas.openxmlformats.org/officeDocument/2006/relationships/slideLayout" Target="../slideLayouts/slideLayout2.xml"/><Relationship Id="rId5" Type="http://schemas.openxmlformats.org/officeDocument/2006/relationships/image" Target="../media/image49.wmf"/><Relationship Id="rId4" Type="http://schemas.openxmlformats.org/officeDocument/2006/relationships/oleObject" Target="../embeddings/oleObject43.bin"/></Relationships>
</file>

<file path=ppt/slides/_rels/slide2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47.bin"/><Relationship Id="rId13" Type="http://schemas.openxmlformats.org/officeDocument/2006/relationships/image" Target="../media/image56.wmf"/><Relationship Id="rId3" Type="http://schemas.openxmlformats.org/officeDocument/2006/relationships/image" Target="../media/image51.wmf"/><Relationship Id="rId7" Type="http://schemas.openxmlformats.org/officeDocument/2006/relationships/image" Target="../media/image53.wmf"/><Relationship Id="rId12" Type="http://schemas.openxmlformats.org/officeDocument/2006/relationships/oleObject" Target="../embeddings/oleObject49.bin"/><Relationship Id="rId2" Type="http://schemas.openxmlformats.org/officeDocument/2006/relationships/oleObject" Target="../embeddings/oleObject44.bin"/><Relationship Id="rId1" Type="http://schemas.openxmlformats.org/officeDocument/2006/relationships/slideLayout" Target="../slideLayouts/slideLayout2.xml"/><Relationship Id="rId6" Type="http://schemas.openxmlformats.org/officeDocument/2006/relationships/oleObject" Target="../embeddings/oleObject46.bin"/><Relationship Id="rId11" Type="http://schemas.openxmlformats.org/officeDocument/2006/relationships/image" Target="../media/image55.wmf"/><Relationship Id="rId5" Type="http://schemas.openxmlformats.org/officeDocument/2006/relationships/image" Target="../media/image52.wmf"/><Relationship Id="rId15" Type="http://schemas.openxmlformats.org/officeDocument/2006/relationships/image" Target="../media/image57.wmf"/><Relationship Id="rId10" Type="http://schemas.openxmlformats.org/officeDocument/2006/relationships/oleObject" Target="../embeddings/oleObject48.bin"/><Relationship Id="rId4" Type="http://schemas.openxmlformats.org/officeDocument/2006/relationships/oleObject" Target="../embeddings/oleObject45.bin"/><Relationship Id="rId9" Type="http://schemas.openxmlformats.org/officeDocument/2006/relationships/image" Target="../media/image54.wmf"/><Relationship Id="rId14" Type="http://schemas.openxmlformats.org/officeDocument/2006/relationships/oleObject" Target="../embeddings/oleObject50.bin"/></Relationships>
</file>

<file path=ppt/slides/_rels/slide2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63.wmf"/><Relationship Id="rId3" Type="http://schemas.openxmlformats.org/officeDocument/2006/relationships/image" Target="../media/image60.wmf"/><Relationship Id="rId7" Type="http://schemas.openxmlformats.org/officeDocument/2006/relationships/oleObject" Target="../embeddings/oleObject53.bin"/><Relationship Id="rId2" Type="http://schemas.openxmlformats.org/officeDocument/2006/relationships/oleObject" Target="../embeddings/oleObject51.bin"/><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61.wmf"/><Relationship Id="rId10" Type="http://schemas.openxmlformats.org/officeDocument/2006/relationships/image" Target="../media/image64.wmf"/><Relationship Id="rId4" Type="http://schemas.openxmlformats.org/officeDocument/2006/relationships/oleObject" Target="../embeddings/oleObject52.bin"/><Relationship Id="rId9" Type="http://schemas.openxmlformats.org/officeDocument/2006/relationships/oleObject" Target="../embeddings/oleObject54.bin"/></Relationships>
</file>

<file path=ppt/slides/_rels/slide28.xml.rels><?xml version="1.0" encoding="UTF-8" standalone="yes"?>
<Relationships xmlns="http://schemas.openxmlformats.org/package/2006/relationships"><Relationship Id="rId3" Type="http://schemas.openxmlformats.org/officeDocument/2006/relationships/image" Target="../media/image65.wmf"/><Relationship Id="rId7" Type="http://schemas.openxmlformats.org/officeDocument/2006/relationships/image" Target="../media/image67.wmf"/><Relationship Id="rId2" Type="http://schemas.openxmlformats.org/officeDocument/2006/relationships/oleObject" Target="../embeddings/oleObject55.bin"/><Relationship Id="rId1" Type="http://schemas.openxmlformats.org/officeDocument/2006/relationships/slideLayout" Target="../slideLayouts/slideLayout2.xml"/><Relationship Id="rId6" Type="http://schemas.openxmlformats.org/officeDocument/2006/relationships/oleObject" Target="../embeddings/oleObject57.bin"/><Relationship Id="rId5" Type="http://schemas.openxmlformats.org/officeDocument/2006/relationships/image" Target="../media/image66.wmf"/><Relationship Id="rId4" Type="http://schemas.openxmlformats.org/officeDocument/2006/relationships/oleObject" Target="../embeddings/oleObject56.bin"/></Relationships>
</file>

<file path=ppt/slides/_rels/slide29.xml.rels><?xml version="1.0" encoding="UTF-8" standalone="yes"?>
<Relationships xmlns="http://schemas.openxmlformats.org/package/2006/relationships"><Relationship Id="rId3" Type="http://schemas.openxmlformats.org/officeDocument/2006/relationships/image" Target="../media/image68.wmf"/><Relationship Id="rId7" Type="http://schemas.openxmlformats.org/officeDocument/2006/relationships/image" Target="../media/image70.wmf"/><Relationship Id="rId2" Type="http://schemas.openxmlformats.org/officeDocument/2006/relationships/oleObject" Target="../embeddings/oleObject58.bin"/><Relationship Id="rId1" Type="http://schemas.openxmlformats.org/officeDocument/2006/relationships/slideLayout" Target="../slideLayouts/slideLayout2.xml"/><Relationship Id="rId6" Type="http://schemas.openxmlformats.org/officeDocument/2006/relationships/oleObject" Target="../embeddings/oleObject60.bin"/><Relationship Id="rId5" Type="http://schemas.openxmlformats.org/officeDocument/2006/relationships/image" Target="../media/image69.wmf"/><Relationship Id="rId4" Type="http://schemas.openxmlformats.org/officeDocument/2006/relationships/oleObject" Target="../embeddings/oleObject59.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1.wmf"/><Relationship Id="rId2" Type="http://schemas.openxmlformats.org/officeDocument/2006/relationships/oleObject" Target="../embeddings/oleObject61.bin"/><Relationship Id="rId1" Type="http://schemas.openxmlformats.org/officeDocument/2006/relationships/slideLayout" Target="../slideLayouts/slideLayout2.xml"/><Relationship Id="rId5" Type="http://schemas.openxmlformats.org/officeDocument/2006/relationships/image" Target="../media/image72.wmf"/><Relationship Id="rId4" Type="http://schemas.openxmlformats.org/officeDocument/2006/relationships/oleObject" Target="../embeddings/oleObject62.bin"/></Relationships>
</file>

<file path=ppt/slides/_rels/slide31.xml.rels><?xml version="1.0" encoding="UTF-8" standalone="yes"?>
<Relationships xmlns="http://schemas.openxmlformats.org/package/2006/relationships"><Relationship Id="rId3" Type="http://schemas.openxmlformats.org/officeDocument/2006/relationships/image" Target="../media/image73.wmf"/><Relationship Id="rId2" Type="http://schemas.openxmlformats.org/officeDocument/2006/relationships/oleObject" Target="../embeddings/oleObject63.bin"/><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4.wmf"/><Relationship Id="rId2" Type="http://schemas.openxmlformats.org/officeDocument/2006/relationships/oleObject" Target="../embeddings/oleObject64.bin"/><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5.wmf"/><Relationship Id="rId2" Type="http://schemas.openxmlformats.org/officeDocument/2006/relationships/oleObject" Target="../embeddings/oleObject65.bin"/><Relationship Id="rId1" Type="http://schemas.openxmlformats.org/officeDocument/2006/relationships/slideLayout" Target="../slideLayouts/slideLayout2.xml"/><Relationship Id="rId4" Type="http://schemas.openxmlformats.org/officeDocument/2006/relationships/image" Target="../media/image76.png"/></Relationships>
</file>

<file path=ppt/slides/_rels/slide34.xml.rels><?xml version="1.0" encoding="UTF-8" standalone="yes"?>
<Relationships xmlns="http://schemas.openxmlformats.org/package/2006/relationships"><Relationship Id="rId8" Type="http://schemas.openxmlformats.org/officeDocument/2006/relationships/oleObject" Target="../embeddings/oleObject69.bin"/><Relationship Id="rId13" Type="http://schemas.openxmlformats.org/officeDocument/2006/relationships/image" Target="../media/image82.wmf"/><Relationship Id="rId3" Type="http://schemas.openxmlformats.org/officeDocument/2006/relationships/image" Target="../media/image77.wmf"/><Relationship Id="rId7" Type="http://schemas.openxmlformats.org/officeDocument/2006/relationships/image" Target="../media/image79.wmf"/><Relationship Id="rId12" Type="http://schemas.openxmlformats.org/officeDocument/2006/relationships/oleObject" Target="../embeddings/oleObject71.bin"/><Relationship Id="rId17" Type="http://schemas.openxmlformats.org/officeDocument/2006/relationships/image" Target="../media/image84.wmf"/><Relationship Id="rId2" Type="http://schemas.openxmlformats.org/officeDocument/2006/relationships/oleObject" Target="../embeddings/oleObject66.bin"/><Relationship Id="rId16" Type="http://schemas.openxmlformats.org/officeDocument/2006/relationships/oleObject" Target="../embeddings/oleObject73.bin"/><Relationship Id="rId1" Type="http://schemas.openxmlformats.org/officeDocument/2006/relationships/slideLayout" Target="../slideLayouts/slideLayout2.xml"/><Relationship Id="rId6" Type="http://schemas.openxmlformats.org/officeDocument/2006/relationships/oleObject" Target="../embeddings/oleObject68.bin"/><Relationship Id="rId11" Type="http://schemas.openxmlformats.org/officeDocument/2006/relationships/image" Target="../media/image81.wmf"/><Relationship Id="rId5" Type="http://schemas.openxmlformats.org/officeDocument/2006/relationships/image" Target="../media/image78.wmf"/><Relationship Id="rId15" Type="http://schemas.openxmlformats.org/officeDocument/2006/relationships/image" Target="../media/image83.wmf"/><Relationship Id="rId10" Type="http://schemas.openxmlformats.org/officeDocument/2006/relationships/oleObject" Target="../embeddings/oleObject70.bin"/><Relationship Id="rId4" Type="http://schemas.openxmlformats.org/officeDocument/2006/relationships/oleObject" Target="../embeddings/oleObject67.bin"/><Relationship Id="rId9" Type="http://schemas.openxmlformats.org/officeDocument/2006/relationships/image" Target="../media/image80.wmf"/><Relationship Id="rId14" Type="http://schemas.openxmlformats.org/officeDocument/2006/relationships/oleObject" Target="../embeddings/oleObject72.bin"/></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85.wmf"/><Relationship Id="rId2" Type="http://schemas.openxmlformats.org/officeDocument/2006/relationships/oleObject" Target="../embeddings/oleObject74.bin"/><Relationship Id="rId1" Type="http://schemas.openxmlformats.org/officeDocument/2006/relationships/slideLayout" Target="../slideLayouts/slideLayout2.xml"/><Relationship Id="rId4" Type="http://schemas.openxmlformats.org/officeDocument/2006/relationships/image" Target="../media/image86.png"/></Relationships>
</file>

<file path=ppt/slides/_rels/slide37.xml.rels><?xml version="1.0" encoding="UTF-8" standalone="yes"?>
<Relationships xmlns="http://schemas.openxmlformats.org/package/2006/relationships"><Relationship Id="rId8" Type="http://schemas.openxmlformats.org/officeDocument/2006/relationships/oleObject" Target="../embeddings/oleObject78.bin"/><Relationship Id="rId3" Type="http://schemas.openxmlformats.org/officeDocument/2006/relationships/image" Target="../media/image87.wmf"/><Relationship Id="rId7" Type="http://schemas.openxmlformats.org/officeDocument/2006/relationships/image" Target="../media/image89.wmf"/><Relationship Id="rId2" Type="http://schemas.openxmlformats.org/officeDocument/2006/relationships/oleObject" Target="../embeddings/oleObject75.bin"/><Relationship Id="rId1" Type="http://schemas.openxmlformats.org/officeDocument/2006/relationships/slideLayout" Target="../slideLayouts/slideLayout2.xml"/><Relationship Id="rId6" Type="http://schemas.openxmlformats.org/officeDocument/2006/relationships/oleObject" Target="../embeddings/oleObject77.bin"/><Relationship Id="rId5" Type="http://schemas.openxmlformats.org/officeDocument/2006/relationships/image" Target="../media/image88.wmf"/><Relationship Id="rId4" Type="http://schemas.openxmlformats.org/officeDocument/2006/relationships/oleObject" Target="../embeddings/oleObject76.bin"/><Relationship Id="rId9" Type="http://schemas.openxmlformats.org/officeDocument/2006/relationships/image" Target="../media/image90.wmf"/></Relationships>
</file>

<file path=ppt/slides/_rels/slide38.xml.rels><?xml version="1.0" encoding="UTF-8" standalone="yes"?>
<Relationships xmlns="http://schemas.openxmlformats.org/package/2006/relationships"><Relationship Id="rId3" Type="http://schemas.openxmlformats.org/officeDocument/2006/relationships/image" Target="../media/image91.wmf"/><Relationship Id="rId7" Type="http://schemas.openxmlformats.org/officeDocument/2006/relationships/image" Target="../media/image93.wmf"/><Relationship Id="rId2" Type="http://schemas.openxmlformats.org/officeDocument/2006/relationships/oleObject" Target="../embeddings/oleObject79.bin"/><Relationship Id="rId1" Type="http://schemas.openxmlformats.org/officeDocument/2006/relationships/slideLayout" Target="../slideLayouts/slideLayout2.xml"/><Relationship Id="rId6" Type="http://schemas.openxmlformats.org/officeDocument/2006/relationships/oleObject" Target="../embeddings/oleObject81.bin"/><Relationship Id="rId5" Type="http://schemas.openxmlformats.org/officeDocument/2006/relationships/image" Target="../media/image92.wmf"/><Relationship Id="rId4" Type="http://schemas.openxmlformats.org/officeDocument/2006/relationships/oleObject" Target="../embeddings/oleObject80.bin"/></Relationships>
</file>

<file path=ppt/slides/_rels/slide39.xml.rels><?xml version="1.0" encoding="UTF-8" standalone="yes"?>
<Relationships xmlns="http://schemas.openxmlformats.org/package/2006/relationships"><Relationship Id="rId3" Type="http://schemas.openxmlformats.org/officeDocument/2006/relationships/image" Target="../media/image94.wmf"/><Relationship Id="rId2" Type="http://schemas.openxmlformats.org/officeDocument/2006/relationships/oleObject" Target="../embeddings/oleObject82.bin"/><Relationship Id="rId1" Type="http://schemas.openxmlformats.org/officeDocument/2006/relationships/slideLayout" Target="../slideLayouts/slideLayout2.xml"/><Relationship Id="rId4" Type="http://schemas.openxmlformats.org/officeDocument/2006/relationships/image" Target="../media/image95.png"/></Relationships>
</file>

<file path=ppt/slides/_rels/slide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1.bin"/><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wmf"/><Relationship Id="rId4" Type="http://schemas.openxmlformats.org/officeDocument/2006/relationships/oleObject" Target="../embeddings/oleObject2.bin"/></Relationships>
</file>

<file path=ppt/slides/_rels/slide40.xml.rels><?xml version="1.0" encoding="UTF-8" standalone="yes"?>
<Relationships xmlns="http://schemas.openxmlformats.org/package/2006/relationships"><Relationship Id="rId3" Type="http://schemas.openxmlformats.org/officeDocument/2006/relationships/image" Target="../media/image96.wmf"/><Relationship Id="rId2" Type="http://schemas.openxmlformats.org/officeDocument/2006/relationships/oleObject" Target="../embeddings/oleObject83.bin"/><Relationship Id="rId1" Type="http://schemas.openxmlformats.org/officeDocument/2006/relationships/slideLayout" Target="../slideLayouts/slideLayout2.xml"/><Relationship Id="rId5" Type="http://schemas.openxmlformats.org/officeDocument/2006/relationships/image" Target="../media/image97.wmf"/><Relationship Id="rId4" Type="http://schemas.openxmlformats.org/officeDocument/2006/relationships/oleObject" Target="../embeddings/oleObject84.bin"/></Relationships>
</file>

<file path=ppt/slides/_rels/slide41.xml.rels><?xml version="1.0" encoding="UTF-8" standalone="yes"?>
<Relationships xmlns="http://schemas.openxmlformats.org/package/2006/relationships"><Relationship Id="rId8" Type="http://schemas.openxmlformats.org/officeDocument/2006/relationships/oleObject" Target="../embeddings/oleObject88.bin"/><Relationship Id="rId3" Type="http://schemas.openxmlformats.org/officeDocument/2006/relationships/image" Target="../media/image98.wmf"/><Relationship Id="rId7" Type="http://schemas.openxmlformats.org/officeDocument/2006/relationships/image" Target="../media/image100.wmf"/><Relationship Id="rId2" Type="http://schemas.openxmlformats.org/officeDocument/2006/relationships/oleObject" Target="../embeddings/oleObject85.bin"/><Relationship Id="rId1" Type="http://schemas.openxmlformats.org/officeDocument/2006/relationships/slideLayout" Target="../slideLayouts/slideLayout2.xml"/><Relationship Id="rId6" Type="http://schemas.openxmlformats.org/officeDocument/2006/relationships/oleObject" Target="../embeddings/oleObject87.bin"/><Relationship Id="rId11" Type="http://schemas.openxmlformats.org/officeDocument/2006/relationships/image" Target="../media/image102.wmf"/><Relationship Id="rId5" Type="http://schemas.openxmlformats.org/officeDocument/2006/relationships/image" Target="../media/image99.wmf"/><Relationship Id="rId10" Type="http://schemas.openxmlformats.org/officeDocument/2006/relationships/oleObject" Target="../embeddings/oleObject89.bin"/><Relationship Id="rId4" Type="http://schemas.openxmlformats.org/officeDocument/2006/relationships/oleObject" Target="../embeddings/oleObject86.bin"/><Relationship Id="rId9" Type="http://schemas.openxmlformats.org/officeDocument/2006/relationships/image" Target="../media/image101.wmf"/></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image" Target="../media/image5.wmf"/><Relationship Id="rId7" Type="http://schemas.openxmlformats.org/officeDocument/2006/relationships/image" Target="../media/image7.wmf"/><Relationship Id="rId2" Type="http://schemas.openxmlformats.org/officeDocument/2006/relationships/oleObject" Target="../embeddings/oleObject3.bin"/><Relationship Id="rId1" Type="http://schemas.openxmlformats.org/officeDocument/2006/relationships/slideLayout" Target="../slideLayouts/slideLayout2.xml"/><Relationship Id="rId6" Type="http://schemas.openxmlformats.org/officeDocument/2006/relationships/oleObject" Target="../embeddings/oleObject5.bin"/><Relationship Id="rId11" Type="http://schemas.openxmlformats.org/officeDocument/2006/relationships/image" Target="../media/image9.wmf"/><Relationship Id="rId5" Type="http://schemas.openxmlformats.org/officeDocument/2006/relationships/image" Target="../media/image6.wmf"/><Relationship Id="rId10" Type="http://schemas.openxmlformats.org/officeDocument/2006/relationships/oleObject" Target="../embeddings/oleObject7.bin"/><Relationship Id="rId4" Type="http://schemas.openxmlformats.org/officeDocument/2006/relationships/oleObject" Target="../embeddings/oleObject4.bin"/><Relationship Id="rId9" Type="http://schemas.openxmlformats.org/officeDocument/2006/relationships/image" Target="../media/image8.wmf"/></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image" Target="../media/image10.wmf"/><Relationship Id="rId7" Type="http://schemas.openxmlformats.org/officeDocument/2006/relationships/image" Target="../media/image12.wmf"/><Relationship Id="rId2" Type="http://schemas.openxmlformats.org/officeDocument/2006/relationships/oleObject" Target="../embeddings/oleObject8.bin"/><Relationship Id="rId1" Type="http://schemas.openxmlformats.org/officeDocument/2006/relationships/slideLayout" Target="../slideLayouts/slideLayout2.xml"/><Relationship Id="rId6" Type="http://schemas.openxmlformats.org/officeDocument/2006/relationships/oleObject" Target="../embeddings/oleObject10.bin"/><Relationship Id="rId11" Type="http://schemas.openxmlformats.org/officeDocument/2006/relationships/image" Target="../media/image14.wmf"/><Relationship Id="rId5" Type="http://schemas.openxmlformats.org/officeDocument/2006/relationships/image" Target="../media/image11.wmf"/><Relationship Id="rId10" Type="http://schemas.openxmlformats.org/officeDocument/2006/relationships/oleObject" Target="../embeddings/oleObject12.bin"/><Relationship Id="rId4" Type="http://schemas.openxmlformats.org/officeDocument/2006/relationships/oleObject" Target="../embeddings/oleObject9.bin"/><Relationship Id="rId9" Type="http://schemas.openxmlformats.org/officeDocument/2006/relationships/image" Target="../media/image13.wmf"/></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16.bin"/><Relationship Id="rId13" Type="http://schemas.openxmlformats.org/officeDocument/2006/relationships/image" Target="../media/image20.wmf"/><Relationship Id="rId3" Type="http://schemas.openxmlformats.org/officeDocument/2006/relationships/image" Target="../media/image15.wmf"/><Relationship Id="rId7" Type="http://schemas.openxmlformats.org/officeDocument/2006/relationships/image" Target="../media/image17.wmf"/><Relationship Id="rId12" Type="http://schemas.openxmlformats.org/officeDocument/2006/relationships/oleObject" Target="../embeddings/oleObject18.bin"/><Relationship Id="rId2" Type="http://schemas.openxmlformats.org/officeDocument/2006/relationships/oleObject" Target="../embeddings/oleObject13.bin"/><Relationship Id="rId1" Type="http://schemas.openxmlformats.org/officeDocument/2006/relationships/slideLayout" Target="../slideLayouts/slideLayout2.xml"/><Relationship Id="rId6" Type="http://schemas.openxmlformats.org/officeDocument/2006/relationships/oleObject" Target="../embeddings/oleObject15.bin"/><Relationship Id="rId11" Type="http://schemas.openxmlformats.org/officeDocument/2006/relationships/image" Target="../media/image19.wmf"/><Relationship Id="rId5" Type="http://schemas.openxmlformats.org/officeDocument/2006/relationships/image" Target="../media/image16.wmf"/><Relationship Id="rId10" Type="http://schemas.openxmlformats.org/officeDocument/2006/relationships/oleObject" Target="../embeddings/oleObject17.bin"/><Relationship Id="rId4" Type="http://schemas.openxmlformats.org/officeDocument/2006/relationships/oleObject" Target="../embeddings/oleObject14.bin"/><Relationship Id="rId9" Type="http://schemas.openxmlformats.org/officeDocument/2006/relationships/image" Target="../media/image18.wmf"/></Relationships>
</file>

<file path=ppt/slides/_rels/slide8.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oleObject" Target="../embeddings/oleObject19.bin"/><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oleObject" Target="../embeddings/oleObject20.bin"/><Relationship Id="rId1" Type="http://schemas.openxmlformats.org/officeDocument/2006/relationships/slideLayout" Target="../slideLayouts/slideLayout2.xml"/><Relationship Id="rId5" Type="http://schemas.openxmlformats.org/officeDocument/2006/relationships/image" Target="../media/image23.wmf"/><Relationship Id="rId4" Type="http://schemas.openxmlformats.org/officeDocument/2006/relationships/oleObject" Target="../embeddings/oleObject2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6.3</a:t>
            </a:r>
          </a:p>
        </p:txBody>
      </p:sp>
      <p:sp>
        <p:nvSpPr>
          <p:cNvPr id="10" name="Subtitle 2"/>
          <p:cNvSpPr>
            <a:spLocks noGrp="1"/>
          </p:cNvSpPr>
          <p:nvPr>
            <p:ph type="subTitle" idx="4294967295"/>
          </p:nvPr>
        </p:nvSpPr>
        <p:spPr>
          <a:xfrm>
            <a:off x="1371600" y="3505200"/>
            <a:ext cx="6400800" cy="1752600"/>
          </a:xfrm>
          <a:prstGeom prst="rect">
            <a:avLst/>
          </a:prstGeom>
        </p:spPr>
        <p:txBody>
          <a:bodyPr rtlCol="0">
            <a:normAutofit/>
          </a:bodyPr>
          <a:lstStyle/>
          <a:p>
            <a:pPr algn="ctr" eaLnBrk="1" fontAlgn="auto" hangingPunct="1">
              <a:spcAft>
                <a:spcPts val="0"/>
              </a:spcAft>
              <a:buFont typeface="Arial" pitchFamily="34" charset="0"/>
              <a:buNone/>
              <a:defRPr/>
            </a:pPr>
            <a:r>
              <a:rPr lang="en-US" b="1" i="1" dirty="0">
                <a:solidFill>
                  <a:srgbClr val="004786"/>
                </a:solidFill>
                <a:latin typeface="Arial" pitchFamily="34" charset="0"/>
                <a:cs typeface="Arial" pitchFamily="34" charset="0"/>
              </a:rPr>
              <a:t>Arc Length and Surface Area</a:t>
            </a:r>
            <a:endParaRPr lang="en-US" dirty="0"/>
          </a:p>
        </p:txBody>
      </p:sp>
    </p:spTree>
    <p:extLst>
      <p:ext uri="{BB962C8B-B14F-4D97-AF65-F5344CB8AC3E}">
        <p14:creationId xmlns:p14="http://schemas.microsoft.com/office/powerpoint/2010/main" val="3775062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srcRect b="10020"/>
          <a:stretch>
            <a:fillRect/>
          </a:stretch>
        </p:blipFill>
        <p:spPr bwMode="auto">
          <a:xfrm>
            <a:off x="5227320" y="2057401"/>
            <a:ext cx="3474720" cy="3505199"/>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a:t>Example 1: Finding the Arc Length of a Curve</a:t>
            </a:r>
          </a:p>
        </p:txBody>
      </p:sp>
      <p:sp>
        <p:nvSpPr>
          <p:cNvPr id="3" name="Content Placeholder 2"/>
          <p:cNvSpPr>
            <a:spLocks noGrp="1"/>
          </p:cNvSpPr>
          <p:nvPr>
            <p:ph idx="1"/>
          </p:nvPr>
        </p:nvSpPr>
        <p:spPr/>
        <p:txBody>
          <a:bodyPr/>
          <a:lstStyle/>
          <a:p>
            <a:r>
              <a:rPr lang="en-US" dirty="0"/>
              <a:t>Determine the arc length </a:t>
            </a:r>
            <a:r>
              <a:rPr lang="en-US" i="1" dirty="0"/>
              <a:t>L</a:t>
            </a:r>
            <a:r>
              <a:rPr lang="en-US" dirty="0"/>
              <a:t> of the curve defined by  	  over the interval 0 </a:t>
            </a:r>
            <a:r>
              <a:rPr lang="en-US" dirty="0">
                <a:sym typeface="Symbol"/>
              </a:rPr>
              <a:t></a:t>
            </a:r>
            <a:r>
              <a:rPr lang="en-US" dirty="0"/>
              <a:t> </a:t>
            </a:r>
            <a:r>
              <a:rPr lang="en-US" i="1" dirty="0"/>
              <a:t>x</a:t>
            </a:r>
            <a:r>
              <a:rPr lang="en-US" dirty="0"/>
              <a:t> </a:t>
            </a:r>
            <a:r>
              <a:rPr lang="en-US" dirty="0">
                <a:sym typeface="Symbol"/>
              </a:rPr>
              <a:t></a:t>
            </a:r>
            <a:r>
              <a:rPr lang="en-US" dirty="0"/>
              <a:t> 4.</a:t>
            </a:r>
          </a:p>
          <a:p>
            <a:r>
              <a:rPr lang="en-US" b="1" dirty="0"/>
              <a:t>Solution</a:t>
            </a:r>
          </a:p>
          <a:p>
            <a:endParaRPr lang="en-US" b="1" dirty="0"/>
          </a:p>
          <a:p>
            <a:endParaRPr lang="en-US" b="1" dirty="0"/>
          </a:p>
          <a:p>
            <a:endParaRPr lang="en-US" b="1" dirty="0"/>
          </a:p>
          <a:p>
            <a:endParaRPr lang="en-US" b="1" dirty="0"/>
          </a:p>
        </p:txBody>
      </p:sp>
      <p:graphicFrame>
        <p:nvGraphicFramePr>
          <p:cNvPr id="155650" name="Object 2"/>
          <p:cNvGraphicFramePr>
            <a:graphicFrameLocks noChangeAspect="1"/>
          </p:cNvGraphicFramePr>
          <p:nvPr>
            <p:extLst>
              <p:ext uri="{D42A27DB-BD31-4B8C-83A1-F6EECF244321}">
                <p14:modId xmlns:p14="http://schemas.microsoft.com/office/powerpoint/2010/main" val="3457032718"/>
              </p:ext>
            </p:extLst>
          </p:nvPr>
        </p:nvGraphicFramePr>
        <p:xfrm>
          <a:off x="533400" y="1728645"/>
          <a:ext cx="1016000" cy="457200"/>
        </p:xfrm>
        <a:graphic>
          <a:graphicData uri="http://schemas.openxmlformats.org/presentationml/2006/ole">
            <mc:AlternateContent xmlns:mc="http://schemas.openxmlformats.org/markup-compatibility/2006">
              <mc:Choice xmlns:v="urn:schemas-microsoft-com:vml" Requires="v">
                <p:oleObj name="Equation" r:id="rId3" imgW="1015920" imgH="457200" progId="Equation.DSMT4">
                  <p:embed/>
                </p:oleObj>
              </mc:Choice>
              <mc:Fallback>
                <p:oleObj name="Equation" r:id="rId3" imgW="1015920" imgH="4572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728645"/>
                        <a:ext cx="101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5651" name="Object 3"/>
          <p:cNvGraphicFramePr>
            <a:graphicFrameLocks noChangeAspect="1"/>
          </p:cNvGraphicFramePr>
          <p:nvPr>
            <p:extLst>
              <p:ext uri="{D42A27DB-BD31-4B8C-83A1-F6EECF244321}">
                <p14:modId xmlns:p14="http://schemas.microsoft.com/office/powerpoint/2010/main" val="1324658015"/>
              </p:ext>
            </p:extLst>
          </p:nvPr>
        </p:nvGraphicFramePr>
        <p:xfrm>
          <a:off x="914400" y="2989730"/>
          <a:ext cx="1473200" cy="838200"/>
        </p:xfrm>
        <a:graphic>
          <a:graphicData uri="http://schemas.openxmlformats.org/presentationml/2006/ole">
            <mc:AlternateContent xmlns:mc="http://schemas.openxmlformats.org/markup-compatibility/2006">
              <mc:Choice xmlns:v="urn:schemas-microsoft-com:vml" Requires="v">
                <p:oleObj name="Equation" r:id="rId5" imgW="1473120" imgH="838080" progId="Equation.DSMT4">
                  <p:embed/>
                </p:oleObj>
              </mc:Choice>
              <mc:Fallback>
                <p:oleObj name="Equation" r:id="rId5" imgW="1473120" imgH="838080" progId="Equation.DSMT4">
                  <p:embed/>
                  <p:pic>
                    <p:nvPicPr>
                      <p:cNvPr id="0" name="Picture 3"/>
                      <p:cNvPicPr>
                        <a:picLocks noChangeAspect="1" noChangeArrowheads="1"/>
                      </p:cNvPicPr>
                      <p:nvPr/>
                    </p:nvPicPr>
                    <p:blipFill>
                      <a:blip r:embed="rId6"/>
                      <a:srcRect/>
                      <a:stretch>
                        <a:fillRect/>
                      </a:stretch>
                    </p:blipFill>
                    <p:spPr bwMode="auto">
                      <a:xfrm>
                        <a:off x="914400" y="2989730"/>
                        <a:ext cx="1473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Rectangle 6"/>
          <p:cNvSpPr/>
          <p:nvPr/>
        </p:nvSpPr>
        <p:spPr>
          <a:xfrm>
            <a:off x="6279653" y="5496580"/>
            <a:ext cx="1370055" cy="523220"/>
          </a:xfrm>
          <a:prstGeom prst="rect">
            <a:avLst/>
          </a:prstGeom>
        </p:spPr>
        <p:txBody>
          <a:bodyPr wrap="none">
            <a:spAutoFit/>
          </a:bodyPr>
          <a:lstStyle/>
          <a:p>
            <a:r>
              <a:rPr lang="en-US" sz="2800" b="1" dirty="0"/>
              <a:t>Figure 2</a:t>
            </a:r>
          </a:p>
        </p:txBody>
      </p:sp>
      <p:graphicFrame>
        <p:nvGraphicFramePr>
          <p:cNvPr id="155652" name="Object 4"/>
          <p:cNvGraphicFramePr>
            <a:graphicFrameLocks noChangeAspect="1"/>
          </p:cNvGraphicFramePr>
          <p:nvPr>
            <p:extLst>
              <p:ext uri="{D42A27DB-BD31-4B8C-83A1-F6EECF244321}">
                <p14:modId xmlns:p14="http://schemas.microsoft.com/office/powerpoint/2010/main" val="768252163"/>
              </p:ext>
            </p:extLst>
          </p:nvPr>
        </p:nvGraphicFramePr>
        <p:xfrm>
          <a:off x="2514600" y="2903538"/>
          <a:ext cx="2120900" cy="1003300"/>
        </p:xfrm>
        <a:graphic>
          <a:graphicData uri="http://schemas.openxmlformats.org/presentationml/2006/ole">
            <mc:AlternateContent xmlns:mc="http://schemas.openxmlformats.org/markup-compatibility/2006">
              <mc:Choice xmlns:v="urn:schemas-microsoft-com:vml" Requires="v">
                <p:oleObj name="Equation" r:id="rId7" imgW="2120760" imgH="1002960" progId="Equation.DSMT4">
                  <p:embed/>
                </p:oleObj>
              </mc:Choice>
              <mc:Fallback>
                <p:oleObj name="Equation" r:id="rId7" imgW="2120760" imgH="1002960" progId="Equation.DSMT4">
                  <p:embed/>
                  <p:pic>
                    <p:nvPicPr>
                      <p:cNvPr id="0" name="Picture 4"/>
                      <p:cNvPicPr>
                        <a:picLocks noChangeAspect="1" noChangeArrowheads="1"/>
                      </p:cNvPicPr>
                      <p:nvPr/>
                    </p:nvPicPr>
                    <p:blipFill>
                      <a:blip r:embed="rId8"/>
                      <a:srcRect/>
                      <a:stretch>
                        <a:fillRect/>
                      </a:stretch>
                    </p:blipFill>
                    <p:spPr bwMode="auto">
                      <a:xfrm>
                        <a:off x="2514600" y="2903538"/>
                        <a:ext cx="2120900" cy="100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565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56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Finding the Arc Length of a Curve (cont.)</a:t>
            </a:r>
          </a:p>
        </p:txBody>
      </p:sp>
      <p:graphicFrame>
        <p:nvGraphicFramePr>
          <p:cNvPr id="157699" name="Object 3"/>
          <p:cNvGraphicFramePr>
            <a:graphicFrameLocks noChangeAspect="1"/>
          </p:cNvGraphicFramePr>
          <p:nvPr/>
        </p:nvGraphicFramePr>
        <p:xfrm>
          <a:off x="1447800" y="2401887"/>
          <a:ext cx="2425700" cy="939800"/>
        </p:xfrm>
        <a:graphic>
          <a:graphicData uri="http://schemas.openxmlformats.org/presentationml/2006/ole">
            <mc:AlternateContent xmlns:mc="http://schemas.openxmlformats.org/markup-compatibility/2006">
              <mc:Choice xmlns:v="urn:schemas-microsoft-com:vml" Requires="v">
                <p:oleObj name="Equation" r:id="rId2" imgW="2425680" imgH="939600" progId="Equation.DSMT4">
                  <p:embed/>
                </p:oleObj>
              </mc:Choice>
              <mc:Fallback>
                <p:oleObj name="Equation" r:id="rId2" imgW="2425680" imgH="93960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2401887"/>
                        <a:ext cx="24257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7701" name="Object 5"/>
          <p:cNvGraphicFramePr>
            <a:graphicFrameLocks noChangeAspect="1"/>
          </p:cNvGraphicFramePr>
          <p:nvPr/>
        </p:nvGraphicFramePr>
        <p:xfrm>
          <a:off x="1641675" y="3492500"/>
          <a:ext cx="5448300" cy="977900"/>
        </p:xfrm>
        <a:graphic>
          <a:graphicData uri="http://schemas.openxmlformats.org/presentationml/2006/ole">
            <mc:AlternateContent xmlns:mc="http://schemas.openxmlformats.org/markup-compatibility/2006">
              <mc:Choice xmlns:v="urn:schemas-microsoft-com:vml" Requires="v">
                <p:oleObj name="Equation" r:id="rId4" imgW="5448240" imgH="977760" progId="Equation.DSMT4">
                  <p:embed/>
                </p:oleObj>
              </mc:Choice>
              <mc:Fallback>
                <p:oleObj name="Equation" r:id="rId4" imgW="5448240" imgH="977760" progId="Equation.DSMT4">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41675" y="3492500"/>
                        <a:ext cx="5448300" cy="97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7702" name="Object 6"/>
          <p:cNvGraphicFramePr>
            <a:graphicFrameLocks noChangeAspect="1"/>
          </p:cNvGraphicFramePr>
          <p:nvPr/>
        </p:nvGraphicFramePr>
        <p:xfrm>
          <a:off x="1641675" y="4622800"/>
          <a:ext cx="1841500" cy="1016000"/>
        </p:xfrm>
        <a:graphic>
          <a:graphicData uri="http://schemas.openxmlformats.org/presentationml/2006/ole">
            <mc:AlternateContent xmlns:mc="http://schemas.openxmlformats.org/markup-compatibility/2006">
              <mc:Choice xmlns:v="urn:schemas-microsoft-com:vml" Requires="v">
                <p:oleObj name="Equation" r:id="rId6" imgW="1841400" imgH="1015920" progId="Equation.DSMT4">
                  <p:embed/>
                </p:oleObj>
              </mc:Choice>
              <mc:Fallback>
                <p:oleObj name="Equation" r:id="rId6" imgW="1841400" imgH="1015920" progId="Equation.DSMT4">
                  <p:embed/>
                  <p:pic>
                    <p:nvPicPr>
                      <p:cNvPr id="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41675" y="4622800"/>
                        <a:ext cx="18415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7703" name="Object 7"/>
          <p:cNvGraphicFramePr>
            <a:graphicFrameLocks noChangeAspect="1"/>
          </p:cNvGraphicFramePr>
          <p:nvPr/>
        </p:nvGraphicFramePr>
        <p:xfrm>
          <a:off x="3619500" y="4735357"/>
          <a:ext cx="2400300" cy="838200"/>
        </p:xfrm>
        <a:graphic>
          <a:graphicData uri="http://schemas.openxmlformats.org/presentationml/2006/ole">
            <mc:AlternateContent xmlns:mc="http://schemas.openxmlformats.org/markup-compatibility/2006">
              <mc:Choice xmlns:v="urn:schemas-microsoft-com:vml" Requires="v">
                <p:oleObj name="Equation" r:id="rId8" imgW="2400120" imgH="838080" progId="Equation.DSMT4">
                  <p:embed/>
                </p:oleObj>
              </mc:Choice>
              <mc:Fallback>
                <p:oleObj name="Equation" r:id="rId8" imgW="2400120" imgH="838080" progId="Equation.DSMT4">
                  <p:embed/>
                  <p:pic>
                    <p:nvPicPr>
                      <p:cNvPr id="0"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19500" y="4735357"/>
                        <a:ext cx="24003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Content Placeholder 7"/>
          <p:cNvSpPr>
            <a:spLocks noGrp="1"/>
          </p:cNvSpPr>
          <p:nvPr>
            <p:ph idx="1"/>
          </p:nvPr>
        </p:nvSpPr>
        <p:spPr/>
        <p:txBody>
          <a:bodyPr/>
          <a:lstStyle/>
          <a:p>
            <a:r>
              <a:rPr lang="en-US" dirty="0"/>
              <a:t>Now the arc length of the curve can be calculated as follows.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769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770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770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77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Arc Lengths of Graphs of Functions (cont.)</a:t>
            </a:r>
          </a:p>
        </p:txBody>
      </p:sp>
      <p:sp>
        <p:nvSpPr>
          <p:cNvPr id="3" name="Content Placeholder 2"/>
          <p:cNvSpPr>
            <a:spLocks noGrp="1"/>
          </p:cNvSpPr>
          <p:nvPr>
            <p:ph idx="1"/>
          </p:nvPr>
        </p:nvSpPr>
        <p:spPr/>
        <p:txBody>
          <a:bodyPr/>
          <a:lstStyle/>
          <a:p>
            <a:r>
              <a:rPr lang="en-US" dirty="0"/>
              <a:t>Recall that, given an integrable function </a:t>
            </a:r>
            <a:r>
              <a:rPr lang="en-US" i="1" dirty="0"/>
              <a:t>f</a:t>
            </a:r>
            <a:r>
              <a:rPr lang="en-US" dirty="0"/>
              <a:t> on an interval </a:t>
            </a:r>
          </a:p>
          <a:p>
            <a:r>
              <a:rPr lang="en-US" dirty="0"/>
              <a:t>[</a:t>
            </a:r>
            <a:r>
              <a:rPr lang="en-US" i="1" dirty="0"/>
              <a:t>a</a:t>
            </a:r>
            <a:r>
              <a:rPr lang="en-US" dirty="0"/>
              <a:t>, </a:t>
            </a:r>
            <a:r>
              <a:rPr lang="en-US" i="1" dirty="0"/>
              <a:t>b</a:t>
            </a:r>
            <a:r>
              <a:rPr lang="en-US" dirty="0"/>
              <a:t>], we can define a new function 		          </a:t>
            </a:r>
          </a:p>
          <a:p>
            <a:r>
              <a:rPr lang="en-US" dirty="0"/>
              <a:t>which we might describe in words as “the area under </a:t>
            </a:r>
            <a:r>
              <a:rPr lang="en-US" i="1" dirty="0"/>
              <a:t>f</a:t>
            </a:r>
            <a:r>
              <a:rPr lang="en-US" dirty="0"/>
              <a:t> between </a:t>
            </a:r>
            <a:r>
              <a:rPr lang="en-US" i="1" dirty="0"/>
              <a:t>a</a:t>
            </a:r>
            <a:r>
              <a:rPr lang="en-US" dirty="0"/>
              <a:t> and the variable point </a:t>
            </a:r>
            <a:r>
              <a:rPr lang="en-US" i="1" dirty="0"/>
              <a:t>x</a:t>
            </a:r>
            <a:r>
              <a:rPr lang="en-US" dirty="0"/>
              <a:t>.” In similar fashion, given a curve defined by a continuously differentiable function </a:t>
            </a:r>
            <a:r>
              <a:rPr lang="en-US" i="1" dirty="0"/>
              <a:t>f</a:t>
            </a:r>
            <a:r>
              <a:rPr lang="en-US" dirty="0"/>
              <a:t> on the interval [</a:t>
            </a:r>
            <a:r>
              <a:rPr lang="en-US" i="1" dirty="0"/>
              <a:t>a</a:t>
            </a:r>
            <a:r>
              <a:rPr lang="en-US" dirty="0"/>
              <a:t>, </a:t>
            </a:r>
            <a:r>
              <a:rPr lang="en-US" i="1" dirty="0"/>
              <a:t>b</a:t>
            </a:r>
            <a:r>
              <a:rPr lang="en-US" dirty="0"/>
              <a:t>], we can define a new function </a:t>
            </a:r>
            <a:r>
              <a:rPr lang="en-US" i="1" dirty="0"/>
              <a:t>s</a:t>
            </a:r>
            <a:r>
              <a:rPr lang="en-US" dirty="0"/>
              <a:t>(</a:t>
            </a:r>
            <a:r>
              <a:rPr lang="en-US" i="1" dirty="0"/>
              <a:t>x</a:t>
            </a:r>
            <a:r>
              <a:rPr lang="en-US" dirty="0"/>
              <a:t>) as “the arc length of the curve over the interval from </a:t>
            </a:r>
            <a:r>
              <a:rPr lang="en-US" i="1" dirty="0"/>
              <a:t>a</a:t>
            </a:r>
            <a:r>
              <a:rPr lang="en-US" dirty="0"/>
              <a:t> to the variable point </a:t>
            </a:r>
            <a:r>
              <a:rPr lang="en-US" i="1" dirty="0"/>
              <a:t>x</a:t>
            </a:r>
            <a:r>
              <a:rPr lang="en-US" dirty="0"/>
              <a:t>.” Our arc length formula makes this definition precise.</a:t>
            </a:r>
          </a:p>
        </p:txBody>
      </p:sp>
      <p:graphicFrame>
        <p:nvGraphicFramePr>
          <p:cNvPr id="194562" name="Object 2"/>
          <p:cNvGraphicFramePr>
            <a:graphicFrameLocks noChangeAspect="1"/>
          </p:cNvGraphicFramePr>
          <p:nvPr/>
        </p:nvGraphicFramePr>
        <p:xfrm>
          <a:off x="5843942" y="1697916"/>
          <a:ext cx="2298700" cy="698500"/>
        </p:xfrm>
        <a:graphic>
          <a:graphicData uri="http://schemas.openxmlformats.org/presentationml/2006/ole">
            <mc:AlternateContent xmlns:mc="http://schemas.openxmlformats.org/markup-compatibility/2006">
              <mc:Choice xmlns:v="urn:schemas-microsoft-com:vml" Requires="v">
                <p:oleObj name="Equation" r:id="rId2" imgW="2298600" imgH="698400" progId="Equation.DSMT4">
                  <p:embed/>
                </p:oleObj>
              </mc:Choice>
              <mc:Fallback>
                <p:oleObj name="Equation" r:id="rId2" imgW="2298600" imgH="6984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3942" y="1697916"/>
                        <a:ext cx="2298700"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Arc Length Function</a:t>
            </a:r>
          </a:p>
        </p:txBody>
      </p:sp>
      <p:sp>
        <p:nvSpPr>
          <p:cNvPr id="3" name="Content Placeholder 2"/>
          <p:cNvSpPr>
            <a:spLocks noGrp="1"/>
          </p:cNvSpPr>
          <p:nvPr>
            <p:ph idx="1"/>
          </p:nvPr>
        </p:nvSpPr>
        <p:spPr>
          <a:xfrm>
            <a:off x="457200" y="1280160"/>
            <a:ext cx="8229600" cy="2736134"/>
          </a:xfrm>
          <a:solidFill>
            <a:srgbClr val="FFFFCC"/>
          </a:solidFill>
          <a:ln w="28575">
            <a:solidFill>
              <a:srgbClr val="000000"/>
            </a:solidFill>
          </a:ln>
        </p:spPr>
        <p:txBody>
          <a:bodyPr>
            <a:spAutoFit/>
          </a:bodyPr>
          <a:lstStyle/>
          <a:p>
            <a:r>
              <a:rPr lang="en-US" dirty="0">
                <a:solidFill>
                  <a:srgbClr val="000000"/>
                </a:solidFill>
              </a:rPr>
              <a:t>Given a continuously differentiable function </a:t>
            </a:r>
            <a:r>
              <a:rPr lang="en-US" i="1" dirty="0">
                <a:solidFill>
                  <a:srgbClr val="000000"/>
                </a:solidFill>
              </a:rPr>
              <a:t>f</a:t>
            </a:r>
            <a:r>
              <a:rPr lang="en-US" dirty="0">
                <a:solidFill>
                  <a:srgbClr val="000000"/>
                </a:solidFill>
              </a:rPr>
              <a:t> defined on [</a:t>
            </a:r>
            <a:r>
              <a:rPr lang="en-US" i="1" dirty="0">
                <a:solidFill>
                  <a:srgbClr val="000000"/>
                </a:solidFill>
              </a:rPr>
              <a:t>a</a:t>
            </a:r>
            <a:r>
              <a:rPr lang="en-US" dirty="0">
                <a:solidFill>
                  <a:srgbClr val="000000"/>
                </a:solidFill>
              </a:rPr>
              <a:t>, </a:t>
            </a:r>
            <a:r>
              <a:rPr lang="en-US" i="1" dirty="0">
                <a:solidFill>
                  <a:srgbClr val="000000"/>
                </a:solidFill>
              </a:rPr>
              <a:t>b</a:t>
            </a:r>
            <a:r>
              <a:rPr lang="en-US" dirty="0">
                <a:solidFill>
                  <a:srgbClr val="000000"/>
                </a:solidFill>
              </a:rPr>
              <a:t>], we define its </a:t>
            </a:r>
            <a:r>
              <a:rPr lang="en-US" b="1" dirty="0">
                <a:solidFill>
                  <a:srgbClr val="C00000"/>
                </a:solidFill>
              </a:rPr>
              <a:t>arc length function </a:t>
            </a:r>
            <a:r>
              <a:rPr lang="en-US" i="1" dirty="0">
                <a:solidFill>
                  <a:srgbClr val="000000"/>
                </a:solidFill>
              </a:rPr>
              <a:t>s</a:t>
            </a:r>
            <a:r>
              <a:rPr lang="en-US" dirty="0">
                <a:solidFill>
                  <a:srgbClr val="000000"/>
                </a:solidFill>
              </a:rPr>
              <a:t>(</a:t>
            </a:r>
            <a:r>
              <a:rPr lang="en-US" i="1" dirty="0">
                <a:solidFill>
                  <a:srgbClr val="000000"/>
                </a:solidFill>
              </a:rPr>
              <a:t>x</a:t>
            </a:r>
            <a:r>
              <a:rPr lang="en-US" dirty="0">
                <a:solidFill>
                  <a:srgbClr val="000000"/>
                </a:solidFill>
              </a:rPr>
              <a:t>) to be</a:t>
            </a:r>
          </a:p>
          <a:p>
            <a:endParaRPr lang="en-US" dirty="0">
              <a:solidFill>
                <a:srgbClr val="000000"/>
              </a:solidFill>
            </a:endParaRPr>
          </a:p>
          <a:p>
            <a:pPr>
              <a:spcAft>
                <a:spcPts val="1800"/>
              </a:spcAft>
            </a:pPr>
            <a:endParaRPr lang="en-US" dirty="0">
              <a:solidFill>
                <a:srgbClr val="000000"/>
              </a:solidFill>
            </a:endParaRPr>
          </a:p>
          <a:p>
            <a:pPr>
              <a:spcAft>
                <a:spcPts val="1800"/>
              </a:spcAft>
            </a:pPr>
            <a:r>
              <a:rPr lang="en-US" dirty="0">
                <a:solidFill>
                  <a:srgbClr val="000000"/>
                </a:solidFill>
              </a:rPr>
              <a:t>for any</a:t>
            </a:r>
          </a:p>
        </p:txBody>
      </p:sp>
      <p:graphicFrame>
        <p:nvGraphicFramePr>
          <p:cNvPr id="158722" name="Object 2"/>
          <p:cNvGraphicFramePr>
            <a:graphicFrameLocks noChangeAspect="1"/>
          </p:cNvGraphicFramePr>
          <p:nvPr>
            <p:extLst>
              <p:ext uri="{D42A27DB-BD31-4B8C-83A1-F6EECF244321}">
                <p14:modId xmlns:p14="http://schemas.microsoft.com/office/powerpoint/2010/main" val="1819571844"/>
              </p:ext>
            </p:extLst>
          </p:nvPr>
        </p:nvGraphicFramePr>
        <p:xfrm>
          <a:off x="2794000" y="2438400"/>
          <a:ext cx="3556000" cy="736600"/>
        </p:xfrm>
        <a:graphic>
          <a:graphicData uri="http://schemas.openxmlformats.org/presentationml/2006/ole">
            <mc:AlternateContent xmlns:mc="http://schemas.openxmlformats.org/markup-compatibility/2006">
              <mc:Choice xmlns:v="urn:schemas-microsoft-com:vml" Requires="v">
                <p:oleObj name="Equation" r:id="rId2" imgW="3555720" imgH="736560" progId="Equation.DSMT4">
                  <p:embed/>
                </p:oleObj>
              </mc:Choice>
              <mc:Fallback>
                <p:oleObj name="Equation" r:id="rId2" imgW="3555720" imgH="73656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4000" y="2438400"/>
                        <a:ext cx="3556000" cy="73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8723" name="Object 3"/>
          <p:cNvGraphicFramePr>
            <a:graphicFrameLocks noChangeAspect="1"/>
          </p:cNvGraphicFramePr>
          <p:nvPr>
            <p:extLst>
              <p:ext uri="{D42A27DB-BD31-4B8C-83A1-F6EECF244321}">
                <p14:modId xmlns:p14="http://schemas.microsoft.com/office/powerpoint/2010/main" val="747580543"/>
              </p:ext>
            </p:extLst>
          </p:nvPr>
        </p:nvGraphicFramePr>
        <p:xfrm>
          <a:off x="1676400" y="3482681"/>
          <a:ext cx="1320800" cy="469900"/>
        </p:xfrm>
        <a:graphic>
          <a:graphicData uri="http://schemas.openxmlformats.org/presentationml/2006/ole">
            <mc:AlternateContent xmlns:mc="http://schemas.openxmlformats.org/markup-compatibility/2006">
              <mc:Choice xmlns:v="urn:schemas-microsoft-com:vml" Requires="v">
                <p:oleObj name="Equation" r:id="rId4" imgW="1320480" imgH="469800" progId="Equation.DSMT4">
                  <p:embed/>
                </p:oleObj>
              </mc:Choice>
              <mc:Fallback>
                <p:oleObj name="Equation" r:id="rId4" imgW="1320480" imgH="4698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3482681"/>
                        <a:ext cx="13208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Arc Lengths of Graphs of Functions (cont.)</a:t>
            </a:r>
          </a:p>
        </p:txBody>
      </p:sp>
      <p:sp>
        <p:nvSpPr>
          <p:cNvPr id="3" name="Content Placeholder 2"/>
          <p:cNvSpPr>
            <a:spLocks noGrp="1"/>
          </p:cNvSpPr>
          <p:nvPr>
            <p:ph idx="1"/>
          </p:nvPr>
        </p:nvSpPr>
        <p:spPr/>
        <p:txBody>
          <a:bodyPr/>
          <a:lstStyle/>
          <a:p>
            <a:r>
              <a:rPr lang="en-US" dirty="0"/>
              <a:t>By the Fundamental Theorem of Calculus (Part I), we </a:t>
            </a:r>
          </a:p>
          <a:p>
            <a:r>
              <a:rPr lang="en-US" dirty="0"/>
              <a:t>then note that	 		         or, if we think of the curve as the graph of the equation </a:t>
            </a:r>
            <a:r>
              <a:rPr lang="en-US" i="1" dirty="0"/>
              <a:t>y</a:t>
            </a:r>
            <a:r>
              <a:rPr lang="en-US" dirty="0"/>
              <a:t> = </a:t>
            </a:r>
            <a:r>
              <a:rPr lang="en-US" i="1" dirty="0"/>
              <a:t>f</a:t>
            </a:r>
            <a:r>
              <a:rPr lang="en-US" dirty="0"/>
              <a:t>(</a:t>
            </a:r>
            <a:r>
              <a:rPr lang="en-US" i="1" dirty="0"/>
              <a:t>x</a:t>
            </a:r>
            <a:r>
              <a:rPr lang="en-US" dirty="0"/>
              <a:t>),</a:t>
            </a:r>
            <a:r>
              <a:rPr lang="en-US" i="1" dirty="0"/>
              <a:t> </a:t>
            </a:r>
            <a:endParaRPr lang="en-US" dirty="0"/>
          </a:p>
        </p:txBody>
      </p:sp>
      <p:graphicFrame>
        <p:nvGraphicFramePr>
          <p:cNvPr id="195586" name="Object 2"/>
          <p:cNvGraphicFramePr>
            <a:graphicFrameLocks noChangeAspect="1"/>
          </p:cNvGraphicFramePr>
          <p:nvPr/>
        </p:nvGraphicFramePr>
        <p:xfrm>
          <a:off x="2768600" y="1713433"/>
          <a:ext cx="3022600" cy="660400"/>
        </p:xfrm>
        <a:graphic>
          <a:graphicData uri="http://schemas.openxmlformats.org/presentationml/2006/ole">
            <mc:AlternateContent xmlns:mc="http://schemas.openxmlformats.org/markup-compatibility/2006">
              <mc:Choice xmlns:v="urn:schemas-microsoft-com:vml" Requires="v">
                <p:oleObj name="Equation" r:id="rId2" imgW="3022560" imgH="660240" progId="Equation.DSMT4">
                  <p:embed/>
                </p:oleObj>
              </mc:Choice>
              <mc:Fallback>
                <p:oleObj name="Equation" r:id="rId2" imgW="3022560" imgH="66024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8600" y="1713433"/>
                        <a:ext cx="302260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5587" name="Object 3"/>
          <p:cNvGraphicFramePr>
            <a:graphicFrameLocks noChangeAspect="1"/>
          </p:cNvGraphicFramePr>
          <p:nvPr>
            <p:extLst>
              <p:ext uri="{D42A27DB-BD31-4B8C-83A1-F6EECF244321}">
                <p14:modId xmlns:p14="http://schemas.microsoft.com/office/powerpoint/2010/main" val="2395745114"/>
              </p:ext>
            </p:extLst>
          </p:nvPr>
        </p:nvGraphicFramePr>
        <p:xfrm>
          <a:off x="3346450" y="2933700"/>
          <a:ext cx="2451100" cy="1104900"/>
        </p:xfrm>
        <a:graphic>
          <a:graphicData uri="http://schemas.openxmlformats.org/presentationml/2006/ole">
            <mc:AlternateContent xmlns:mc="http://schemas.openxmlformats.org/markup-compatibility/2006">
              <mc:Choice xmlns:v="urn:schemas-microsoft-com:vml" Requires="v">
                <p:oleObj name="Equation" r:id="rId4" imgW="2450880" imgH="1104840" progId="Equation.DSMT4">
                  <p:embed/>
                </p:oleObj>
              </mc:Choice>
              <mc:Fallback>
                <p:oleObj name="Equation" r:id="rId4" imgW="2450880" imgH="1104840" progId="Equation.DSMT4">
                  <p:embed/>
                  <p:pic>
                    <p:nvPicPr>
                      <p:cNvPr id="0" name="Picture 3"/>
                      <p:cNvPicPr>
                        <a:picLocks noChangeAspect="1" noChangeArrowheads="1"/>
                      </p:cNvPicPr>
                      <p:nvPr/>
                    </p:nvPicPr>
                    <p:blipFill>
                      <a:blip r:embed="rId5"/>
                      <a:srcRect/>
                      <a:stretch>
                        <a:fillRect/>
                      </a:stretch>
                    </p:blipFill>
                    <p:spPr bwMode="auto">
                      <a:xfrm>
                        <a:off x="3346450" y="2933700"/>
                        <a:ext cx="2451100"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55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Arc Lengths of Graphs of Functions (cont.)</a:t>
            </a:r>
          </a:p>
        </p:txBody>
      </p:sp>
      <p:sp>
        <p:nvSpPr>
          <p:cNvPr id="3" name="Content Placeholder 2"/>
          <p:cNvSpPr>
            <a:spLocks noGrp="1"/>
          </p:cNvSpPr>
          <p:nvPr>
            <p:ph idx="1"/>
          </p:nvPr>
        </p:nvSpPr>
        <p:spPr/>
        <p:txBody>
          <a:bodyPr/>
          <a:lstStyle/>
          <a:p>
            <a:r>
              <a:rPr lang="en-US" dirty="0"/>
              <a:t>This last equation is often written in the form</a:t>
            </a:r>
          </a:p>
          <a:p>
            <a:endParaRPr lang="en-US" dirty="0"/>
          </a:p>
          <a:p>
            <a:endParaRPr lang="en-US" dirty="0"/>
          </a:p>
          <a:p>
            <a:r>
              <a:rPr lang="en-US" dirty="0"/>
              <a:t>which is an elegant and symmetric way of stating the relationship between the three differentials </a:t>
            </a:r>
            <a:r>
              <a:rPr lang="en-US" i="1" dirty="0"/>
              <a:t>dx</a:t>
            </a:r>
            <a:r>
              <a:rPr lang="en-US" dirty="0"/>
              <a:t>, </a:t>
            </a:r>
            <a:r>
              <a:rPr lang="en-US" i="1" dirty="0"/>
              <a:t>dy</a:t>
            </a:r>
            <a:r>
              <a:rPr lang="en-US" dirty="0"/>
              <a:t>, and</a:t>
            </a:r>
            <a:r>
              <a:rPr lang="en-US" i="1" dirty="0"/>
              <a:t> ds</a:t>
            </a:r>
            <a:r>
              <a:rPr lang="en-US" dirty="0"/>
              <a:t>. </a:t>
            </a:r>
          </a:p>
        </p:txBody>
      </p:sp>
      <p:graphicFrame>
        <p:nvGraphicFramePr>
          <p:cNvPr id="196612" name="Object 4"/>
          <p:cNvGraphicFramePr>
            <a:graphicFrameLocks noChangeAspect="1"/>
          </p:cNvGraphicFramePr>
          <p:nvPr>
            <p:extLst>
              <p:ext uri="{D42A27DB-BD31-4B8C-83A1-F6EECF244321}">
                <p14:modId xmlns:p14="http://schemas.microsoft.com/office/powerpoint/2010/main" val="3684755481"/>
              </p:ext>
            </p:extLst>
          </p:nvPr>
        </p:nvGraphicFramePr>
        <p:xfrm>
          <a:off x="1308100" y="1844675"/>
          <a:ext cx="6527800" cy="1003300"/>
        </p:xfrm>
        <a:graphic>
          <a:graphicData uri="http://schemas.openxmlformats.org/presentationml/2006/ole">
            <mc:AlternateContent xmlns:mc="http://schemas.openxmlformats.org/markup-compatibility/2006">
              <mc:Choice xmlns:v="urn:schemas-microsoft-com:vml" Requires="v">
                <p:oleObj name="Equation" r:id="rId2" imgW="6527520" imgH="1002960" progId="Equation.DSMT4">
                  <p:embed/>
                </p:oleObj>
              </mc:Choice>
              <mc:Fallback>
                <p:oleObj name="Equation" r:id="rId2" imgW="6527520" imgH="1002960" progId="Equation.DSMT4">
                  <p:embed/>
                  <p:pic>
                    <p:nvPicPr>
                      <p:cNvPr id="0" name="Picture 4"/>
                      <p:cNvPicPr>
                        <a:picLocks noChangeAspect="1" noChangeArrowheads="1"/>
                      </p:cNvPicPr>
                      <p:nvPr/>
                    </p:nvPicPr>
                    <p:blipFill>
                      <a:blip r:embed="rId3"/>
                      <a:srcRect/>
                      <a:stretch>
                        <a:fillRect/>
                      </a:stretch>
                    </p:blipFill>
                    <p:spPr bwMode="auto">
                      <a:xfrm>
                        <a:off x="1308100" y="1844675"/>
                        <a:ext cx="6527800" cy="100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66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Arc Lengths of Graphs of Functions (cont.)</a:t>
            </a:r>
          </a:p>
        </p:txBody>
      </p:sp>
      <p:sp>
        <p:nvSpPr>
          <p:cNvPr id="3" name="Content Placeholder 2"/>
          <p:cNvSpPr>
            <a:spLocks noGrp="1"/>
          </p:cNvSpPr>
          <p:nvPr>
            <p:ph idx="1"/>
          </p:nvPr>
        </p:nvSpPr>
        <p:spPr/>
        <p:txBody>
          <a:bodyPr/>
          <a:lstStyle/>
          <a:p>
            <a:r>
              <a:rPr lang="en-US" dirty="0"/>
              <a:t>From it, we can derive the following arc length formula in which the roles of </a:t>
            </a:r>
            <a:r>
              <a:rPr lang="en-US" i="1" dirty="0"/>
              <a:t>x</a:t>
            </a:r>
            <a:r>
              <a:rPr lang="en-US" dirty="0"/>
              <a:t> and </a:t>
            </a:r>
            <a:r>
              <a:rPr lang="en-US" i="1" dirty="0"/>
              <a:t>y</a:t>
            </a:r>
            <a:r>
              <a:rPr lang="en-US" dirty="0"/>
              <a:t> are reversed.</a:t>
            </a:r>
          </a:p>
        </p:txBody>
      </p:sp>
      <p:graphicFrame>
        <p:nvGraphicFramePr>
          <p:cNvPr id="197635" name="Object 3"/>
          <p:cNvGraphicFramePr>
            <a:graphicFrameLocks noChangeAspect="1"/>
          </p:cNvGraphicFramePr>
          <p:nvPr>
            <p:extLst>
              <p:ext uri="{D42A27DB-BD31-4B8C-83A1-F6EECF244321}">
                <p14:modId xmlns:p14="http://schemas.microsoft.com/office/powerpoint/2010/main" val="2993883782"/>
              </p:ext>
            </p:extLst>
          </p:nvPr>
        </p:nvGraphicFramePr>
        <p:xfrm>
          <a:off x="1574800" y="2374900"/>
          <a:ext cx="5994400" cy="1054100"/>
        </p:xfrm>
        <a:graphic>
          <a:graphicData uri="http://schemas.openxmlformats.org/presentationml/2006/ole">
            <mc:AlternateContent xmlns:mc="http://schemas.openxmlformats.org/markup-compatibility/2006">
              <mc:Choice xmlns:v="urn:schemas-microsoft-com:vml" Requires="v">
                <p:oleObj name="Equation" r:id="rId2" imgW="5994360" imgH="1054080" progId="Equation.DSMT4">
                  <p:embed/>
                </p:oleObj>
              </mc:Choice>
              <mc:Fallback>
                <p:oleObj name="Equation" r:id="rId2" imgW="5994360" imgH="1054080" progId="Equation.DSMT4">
                  <p:embed/>
                  <p:pic>
                    <p:nvPicPr>
                      <p:cNvPr id="0" name="Picture 3"/>
                      <p:cNvPicPr>
                        <a:picLocks noChangeAspect="1" noChangeArrowheads="1"/>
                      </p:cNvPicPr>
                      <p:nvPr/>
                    </p:nvPicPr>
                    <p:blipFill>
                      <a:blip r:embed="rId3"/>
                      <a:srcRect/>
                      <a:stretch>
                        <a:fillRect/>
                      </a:stretch>
                    </p:blipFill>
                    <p:spPr bwMode="auto">
                      <a:xfrm>
                        <a:off x="1574800" y="2374900"/>
                        <a:ext cx="5994400"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7636" name="Object 4"/>
          <p:cNvGraphicFramePr>
            <a:graphicFrameLocks noChangeAspect="1"/>
          </p:cNvGraphicFramePr>
          <p:nvPr>
            <p:extLst>
              <p:ext uri="{D42A27DB-BD31-4B8C-83A1-F6EECF244321}">
                <p14:modId xmlns:p14="http://schemas.microsoft.com/office/powerpoint/2010/main" val="3285039407"/>
              </p:ext>
            </p:extLst>
          </p:nvPr>
        </p:nvGraphicFramePr>
        <p:xfrm>
          <a:off x="4468436" y="3611880"/>
          <a:ext cx="3136900" cy="1155700"/>
        </p:xfrm>
        <a:graphic>
          <a:graphicData uri="http://schemas.openxmlformats.org/presentationml/2006/ole">
            <mc:AlternateContent xmlns:mc="http://schemas.openxmlformats.org/markup-compatibility/2006">
              <mc:Choice xmlns:v="urn:schemas-microsoft-com:vml" Requires="v">
                <p:oleObj name="Equation" r:id="rId4" imgW="3136680" imgH="1155600" progId="Equation.DSMT4">
                  <p:embed/>
                </p:oleObj>
              </mc:Choice>
              <mc:Fallback>
                <p:oleObj name="Equation" r:id="rId4" imgW="3136680" imgH="1155600" progId="Equation.DSMT4">
                  <p:embed/>
                  <p:pic>
                    <p:nvPicPr>
                      <p:cNvPr id="0" name="Picture 4"/>
                      <p:cNvPicPr>
                        <a:picLocks noChangeAspect="1" noChangeArrowheads="1"/>
                      </p:cNvPicPr>
                      <p:nvPr/>
                    </p:nvPicPr>
                    <p:blipFill>
                      <a:blip r:embed="rId5"/>
                      <a:srcRect/>
                      <a:stretch>
                        <a:fillRect/>
                      </a:stretch>
                    </p:blipFill>
                    <p:spPr bwMode="auto">
                      <a:xfrm>
                        <a:off x="4468436" y="3611880"/>
                        <a:ext cx="3136900" cy="115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76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76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Using the Arc Length Formula for a Function of </a:t>
            </a:r>
            <a:r>
              <a:rPr lang="en-US" i="1" dirty="0"/>
              <a:t>y</a:t>
            </a:r>
          </a:p>
        </p:txBody>
      </p:sp>
      <p:sp>
        <p:nvSpPr>
          <p:cNvPr id="3" name="Content Placeholder 2"/>
          <p:cNvSpPr>
            <a:spLocks noGrp="1"/>
          </p:cNvSpPr>
          <p:nvPr>
            <p:ph idx="1"/>
          </p:nvPr>
        </p:nvSpPr>
        <p:spPr>
          <a:xfrm>
            <a:off x="457200" y="1280160"/>
            <a:ext cx="8229600" cy="4572000"/>
          </a:xfrm>
        </p:spPr>
        <p:txBody>
          <a:bodyPr/>
          <a:lstStyle/>
          <a:p>
            <a:r>
              <a:rPr lang="en-US" dirty="0"/>
              <a:t>Set up an integral defining the arc length of the graph of </a:t>
            </a:r>
            <a:r>
              <a:rPr lang="en-US" i="1" dirty="0">
                <a:solidFill>
                  <a:srgbClr val="0000FF"/>
                </a:solidFill>
              </a:rPr>
              <a:t>y</a:t>
            </a:r>
            <a:r>
              <a:rPr lang="en-US" baseline="30000" dirty="0">
                <a:solidFill>
                  <a:srgbClr val="0000FF"/>
                </a:solidFill>
              </a:rPr>
              <a:t>3</a:t>
            </a:r>
            <a:r>
              <a:rPr lang="en-US" dirty="0">
                <a:solidFill>
                  <a:srgbClr val="0000FF"/>
                </a:solidFill>
              </a:rPr>
              <a:t> </a:t>
            </a:r>
            <a:r>
              <a:rPr lang="en-US" dirty="0">
                <a:solidFill>
                  <a:srgbClr val="0000FF"/>
                </a:solidFill>
                <a:latin typeface="Symbol" pitchFamily="18" charset="2"/>
              </a:rPr>
              <a:t>=</a:t>
            </a:r>
            <a:r>
              <a:rPr lang="en-US" dirty="0">
                <a:solidFill>
                  <a:srgbClr val="0000FF"/>
                </a:solidFill>
              </a:rPr>
              <a:t> </a:t>
            </a:r>
            <a:r>
              <a:rPr lang="en-US" i="1" dirty="0">
                <a:solidFill>
                  <a:srgbClr val="0000FF"/>
                </a:solidFill>
              </a:rPr>
              <a:t>x</a:t>
            </a:r>
            <a:r>
              <a:rPr lang="en-US" dirty="0">
                <a:solidFill>
                  <a:srgbClr val="0000FF"/>
                </a:solidFill>
              </a:rPr>
              <a:t> </a:t>
            </a:r>
            <a:r>
              <a:rPr lang="en-US" dirty="0">
                <a:solidFill>
                  <a:srgbClr val="0000FF"/>
                </a:solidFill>
                <a:latin typeface="Symbol" pitchFamily="18" charset="2"/>
              </a:rPr>
              <a:t>+</a:t>
            </a:r>
            <a:r>
              <a:rPr lang="en-US" dirty="0">
                <a:solidFill>
                  <a:srgbClr val="0000FF"/>
                </a:solidFill>
              </a:rPr>
              <a:t> </a:t>
            </a:r>
            <a:r>
              <a:rPr lang="en-US" i="1" dirty="0">
                <a:solidFill>
                  <a:srgbClr val="0000FF"/>
                </a:solidFill>
              </a:rPr>
              <a:t>y</a:t>
            </a:r>
            <a:r>
              <a:rPr lang="en-US" dirty="0"/>
              <a:t> between the two points</a:t>
            </a:r>
            <a:r>
              <a:rPr lang="en-US" dirty="0">
                <a:solidFill>
                  <a:srgbClr val="0000FF"/>
                </a:solidFill>
              </a:rPr>
              <a:t> (0, </a:t>
            </a:r>
            <a:r>
              <a:rPr lang="en-US" dirty="0">
                <a:solidFill>
                  <a:srgbClr val="0000FF"/>
                </a:solidFill>
                <a:latin typeface="Symbol" pitchFamily="18" charset="2"/>
              </a:rPr>
              <a:t>-</a:t>
            </a:r>
            <a:r>
              <a:rPr lang="en-US" dirty="0">
                <a:solidFill>
                  <a:srgbClr val="0000FF"/>
                </a:solidFill>
              </a:rPr>
              <a:t>1) </a:t>
            </a:r>
            <a:r>
              <a:rPr lang="en-US" dirty="0"/>
              <a:t>and </a:t>
            </a:r>
            <a:r>
              <a:rPr lang="en-US" dirty="0">
                <a:solidFill>
                  <a:srgbClr val="0000FF"/>
                </a:solidFill>
              </a:rPr>
              <a:t>(6, 2)</a:t>
            </a:r>
            <a:r>
              <a:rPr lang="en-US" dirty="0"/>
              <a:t>.</a:t>
            </a:r>
            <a:endParaRPr lang="en-US" dirty="0">
              <a:solidFill>
                <a:srgbClr val="0000FF"/>
              </a:solidFill>
            </a:endParaRPr>
          </a:p>
          <a:p>
            <a:r>
              <a:rPr lang="en-US" b="1" dirty="0"/>
              <a:t>Solution</a:t>
            </a:r>
          </a:p>
        </p:txBody>
      </p:sp>
      <p:pic>
        <p:nvPicPr>
          <p:cNvPr id="204801" name="Picture 1"/>
          <p:cNvPicPr>
            <a:picLocks noChangeAspect="1" noChangeArrowheads="1"/>
          </p:cNvPicPr>
          <p:nvPr/>
        </p:nvPicPr>
        <p:blipFill>
          <a:blip r:embed="rId2" cstate="print"/>
          <a:srcRect b="12698"/>
          <a:stretch>
            <a:fillRect/>
          </a:stretch>
        </p:blipFill>
        <p:spPr bwMode="auto">
          <a:xfrm>
            <a:off x="5098752" y="2301240"/>
            <a:ext cx="3278536" cy="3108960"/>
          </a:xfrm>
          <a:prstGeom prst="rect">
            <a:avLst/>
          </a:prstGeom>
          <a:noFill/>
          <a:ln w="9525">
            <a:noFill/>
            <a:miter lim="800000"/>
            <a:headEnd/>
            <a:tailEnd/>
          </a:ln>
        </p:spPr>
      </p:pic>
      <p:sp>
        <p:nvSpPr>
          <p:cNvPr id="5" name="Rectangle 4"/>
          <p:cNvSpPr/>
          <p:nvPr/>
        </p:nvSpPr>
        <p:spPr>
          <a:xfrm>
            <a:off x="6052220" y="5496580"/>
            <a:ext cx="1371600" cy="523220"/>
          </a:xfrm>
          <a:prstGeom prst="rect">
            <a:avLst/>
          </a:prstGeom>
        </p:spPr>
        <p:txBody>
          <a:bodyPr>
            <a:spAutoFit/>
          </a:bodyPr>
          <a:lstStyle/>
          <a:p>
            <a:pPr algn="ctr"/>
            <a:r>
              <a:rPr lang="en-US" sz="2800" b="1" dirty="0"/>
              <a:t>Figure 3</a:t>
            </a:r>
          </a:p>
        </p:txBody>
      </p:sp>
      <p:sp>
        <p:nvSpPr>
          <p:cNvPr id="6" name="Rectangle 5"/>
          <p:cNvSpPr/>
          <p:nvPr/>
        </p:nvSpPr>
        <p:spPr>
          <a:xfrm>
            <a:off x="457200" y="2819400"/>
            <a:ext cx="4572000" cy="2246769"/>
          </a:xfrm>
          <a:prstGeom prst="rect">
            <a:avLst/>
          </a:prstGeom>
        </p:spPr>
        <p:txBody>
          <a:bodyPr>
            <a:spAutoFit/>
          </a:bodyPr>
          <a:lstStyle/>
          <a:p>
            <a:r>
              <a:rPr lang="en-US" sz="2800" dirty="0">
                <a:solidFill>
                  <a:srgbClr val="36609C"/>
                </a:solidFill>
              </a:rPr>
              <a:t>The curve in question can be described as a function of </a:t>
            </a:r>
            <a:r>
              <a:rPr lang="en-US" sz="2800" i="1" dirty="0">
                <a:solidFill>
                  <a:srgbClr val="36609C"/>
                </a:solidFill>
              </a:rPr>
              <a:t>y</a:t>
            </a:r>
            <a:r>
              <a:rPr lang="en-US" sz="2800" dirty="0">
                <a:solidFill>
                  <a:srgbClr val="36609C"/>
                </a:solidFill>
              </a:rPr>
              <a:t>, but not as a function of </a:t>
            </a:r>
            <a:r>
              <a:rPr lang="en-US" sz="2800" i="1" dirty="0">
                <a:solidFill>
                  <a:srgbClr val="36609C"/>
                </a:solidFill>
              </a:rPr>
              <a:t>x</a:t>
            </a:r>
            <a:r>
              <a:rPr lang="en-US" sz="2800" dirty="0">
                <a:solidFill>
                  <a:srgbClr val="36609C"/>
                </a:solidFill>
              </a:rPr>
              <a:t>, so we will use the arc length formula that we just derived.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480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Using the Arc Length Formula for a Function of </a:t>
            </a:r>
            <a:r>
              <a:rPr lang="en-US" i="1" dirty="0"/>
              <a:t>y</a:t>
            </a:r>
            <a:r>
              <a:rPr lang="en-US" dirty="0"/>
              <a:t> (cont.)</a:t>
            </a:r>
          </a:p>
        </p:txBody>
      </p:sp>
      <p:sp>
        <p:nvSpPr>
          <p:cNvPr id="3" name="Content Placeholder 2"/>
          <p:cNvSpPr>
            <a:spLocks noGrp="1"/>
          </p:cNvSpPr>
          <p:nvPr>
            <p:ph idx="1"/>
          </p:nvPr>
        </p:nvSpPr>
        <p:spPr/>
        <p:txBody>
          <a:bodyPr/>
          <a:lstStyle/>
          <a:p>
            <a:endParaRPr lang="en-US" dirty="0"/>
          </a:p>
          <a:p>
            <a:endParaRPr lang="en-US" dirty="0"/>
          </a:p>
          <a:p>
            <a:endParaRPr lang="en-US" dirty="0"/>
          </a:p>
          <a:p>
            <a:endParaRPr lang="en-US" dirty="0"/>
          </a:p>
          <a:p>
            <a:endParaRPr lang="en-US" dirty="0"/>
          </a:p>
          <a:p>
            <a:endParaRPr lang="en-US" dirty="0"/>
          </a:p>
        </p:txBody>
      </p:sp>
      <p:graphicFrame>
        <p:nvGraphicFramePr>
          <p:cNvPr id="160772" name="Object 4"/>
          <p:cNvGraphicFramePr>
            <a:graphicFrameLocks noChangeAspect="1"/>
          </p:cNvGraphicFramePr>
          <p:nvPr>
            <p:extLst>
              <p:ext uri="{D42A27DB-BD31-4B8C-83A1-F6EECF244321}">
                <p14:modId xmlns:p14="http://schemas.microsoft.com/office/powerpoint/2010/main" val="3262739324"/>
              </p:ext>
            </p:extLst>
          </p:nvPr>
        </p:nvGraphicFramePr>
        <p:xfrm>
          <a:off x="1981200" y="1470025"/>
          <a:ext cx="2730500" cy="1155700"/>
        </p:xfrm>
        <a:graphic>
          <a:graphicData uri="http://schemas.openxmlformats.org/presentationml/2006/ole">
            <mc:AlternateContent xmlns:mc="http://schemas.openxmlformats.org/markup-compatibility/2006">
              <mc:Choice xmlns:v="urn:schemas-microsoft-com:vml" Requires="v">
                <p:oleObj name="Equation" r:id="rId2" imgW="2730240" imgH="1155600" progId="Equation.DSMT4">
                  <p:embed/>
                </p:oleObj>
              </mc:Choice>
              <mc:Fallback>
                <p:oleObj name="Equation" r:id="rId2" imgW="2730240" imgH="1155600" progId="Equation.DSMT4">
                  <p:embed/>
                  <p:pic>
                    <p:nvPicPr>
                      <p:cNvPr id="0" name="Picture 4"/>
                      <p:cNvPicPr>
                        <a:picLocks noChangeAspect="1" noChangeArrowheads="1"/>
                      </p:cNvPicPr>
                      <p:nvPr/>
                    </p:nvPicPr>
                    <p:blipFill>
                      <a:blip r:embed="rId3"/>
                      <a:srcRect/>
                      <a:stretch>
                        <a:fillRect/>
                      </a:stretch>
                    </p:blipFill>
                    <p:spPr bwMode="auto">
                      <a:xfrm>
                        <a:off x="1981200" y="1470025"/>
                        <a:ext cx="2730500" cy="115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0773" name="Object 5"/>
          <p:cNvGraphicFramePr>
            <a:graphicFrameLocks noChangeAspect="1"/>
          </p:cNvGraphicFramePr>
          <p:nvPr/>
        </p:nvGraphicFramePr>
        <p:xfrm>
          <a:off x="2362200" y="2729375"/>
          <a:ext cx="5054600" cy="1003300"/>
        </p:xfrm>
        <a:graphic>
          <a:graphicData uri="http://schemas.openxmlformats.org/presentationml/2006/ole">
            <mc:AlternateContent xmlns:mc="http://schemas.openxmlformats.org/markup-compatibility/2006">
              <mc:Choice xmlns:v="urn:schemas-microsoft-com:vml" Requires="v">
                <p:oleObj name="Equation" r:id="rId4" imgW="5054400" imgH="1002960" progId="Equation.DSMT4">
                  <p:embed/>
                </p:oleObj>
              </mc:Choice>
              <mc:Fallback>
                <p:oleObj name="Equation" r:id="rId4" imgW="5054400" imgH="1002960" progId="Equation.DSMT4">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2200" y="2729375"/>
                        <a:ext cx="5054600" cy="100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0774" name="Object 6"/>
          <p:cNvGraphicFramePr>
            <a:graphicFrameLocks noChangeAspect="1"/>
          </p:cNvGraphicFramePr>
          <p:nvPr/>
        </p:nvGraphicFramePr>
        <p:xfrm>
          <a:off x="2362200" y="3860800"/>
          <a:ext cx="2743200" cy="558800"/>
        </p:xfrm>
        <a:graphic>
          <a:graphicData uri="http://schemas.openxmlformats.org/presentationml/2006/ole">
            <mc:AlternateContent xmlns:mc="http://schemas.openxmlformats.org/markup-compatibility/2006">
              <mc:Choice xmlns:v="urn:schemas-microsoft-com:vml" Requires="v">
                <p:oleObj name="Equation" r:id="rId6" imgW="2743200" imgH="558720" progId="Equation.DSMT4">
                  <p:embed/>
                </p:oleObj>
              </mc:Choice>
              <mc:Fallback>
                <p:oleObj name="Equation" r:id="rId6" imgW="2743200" imgH="558720" progId="Equation.DSMT4">
                  <p:embed/>
                  <p:pic>
                    <p:nvPicPr>
                      <p:cNvPr id="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62200" y="3860800"/>
                        <a:ext cx="274320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077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07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Using the Arc Length Formula for a Function of </a:t>
            </a:r>
            <a:r>
              <a:rPr lang="en-US" i="1" dirty="0"/>
              <a:t>y</a:t>
            </a:r>
            <a:r>
              <a:rPr lang="en-US" dirty="0"/>
              <a:t> (cont.)</a:t>
            </a:r>
          </a:p>
        </p:txBody>
      </p:sp>
      <p:sp>
        <p:nvSpPr>
          <p:cNvPr id="3" name="Content Placeholder 2"/>
          <p:cNvSpPr>
            <a:spLocks noGrp="1"/>
          </p:cNvSpPr>
          <p:nvPr>
            <p:ph idx="1"/>
          </p:nvPr>
        </p:nvSpPr>
        <p:spPr/>
        <p:txBody>
          <a:bodyPr/>
          <a:lstStyle/>
          <a:p>
            <a:r>
              <a:rPr lang="en-US" dirty="0"/>
              <a:t>Thus the arc length of the graph is as follows.</a:t>
            </a:r>
          </a:p>
          <a:p>
            <a:endParaRPr lang="en-US" sz="3800" dirty="0"/>
          </a:p>
          <a:p>
            <a:endParaRPr lang="en-US" dirty="0"/>
          </a:p>
          <a:p>
            <a:r>
              <a:rPr lang="en-US" dirty="0"/>
              <a:t>Note that, more generally, the arc length of the curve between (0, </a:t>
            </a:r>
            <a:r>
              <a:rPr lang="en-US" dirty="0">
                <a:latin typeface="Symbol" pitchFamily="18" charset="2"/>
              </a:rPr>
              <a:t>-</a:t>
            </a:r>
            <a:r>
              <a:rPr lang="en-US" dirty="0"/>
              <a:t>1) and an arbitrary point (</a:t>
            </a:r>
            <a:r>
              <a:rPr lang="en-US" i="1" dirty="0"/>
              <a:t>y</a:t>
            </a:r>
            <a:r>
              <a:rPr lang="en-US" baseline="30000" dirty="0"/>
              <a:t>3</a:t>
            </a:r>
            <a:r>
              <a:rPr lang="en-US" dirty="0"/>
              <a:t> </a:t>
            </a:r>
            <a:r>
              <a:rPr lang="en-US" dirty="0">
                <a:latin typeface="Symbol" pitchFamily="18" charset="2"/>
              </a:rPr>
              <a:t>-</a:t>
            </a:r>
            <a:r>
              <a:rPr lang="en-US" dirty="0"/>
              <a:t> </a:t>
            </a:r>
            <a:r>
              <a:rPr lang="en-US" i="1" dirty="0"/>
              <a:t>y</a:t>
            </a:r>
            <a:r>
              <a:rPr lang="en-US" dirty="0"/>
              <a:t>, </a:t>
            </a:r>
            <a:r>
              <a:rPr lang="en-US" i="1" dirty="0"/>
              <a:t>y</a:t>
            </a:r>
            <a:r>
              <a:rPr lang="en-US" dirty="0"/>
              <a:t>) is given by</a:t>
            </a:r>
          </a:p>
        </p:txBody>
      </p:sp>
      <p:graphicFrame>
        <p:nvGraphicFramePr>
          <p:cNvPr id="162818" name="Object 2"/>
          <p:cNvGraphicFramePr>
            <a:graphicFrameLocks noChangeAspect="1"/>
          </p:cNvGraphicFramePr>
          <p:nvPr/>
        </p:nvGraphicFramePr>
        <p:xfrm>
          <a:off x="2692400" y="4572000"/>
          <a:ext cx="3759200" cy="698500"/>
        </p:xfrm>
        <a:graphic>
          <a:graphicData uri="http://schemas.openxmlformats.org/presentationml/2006/ole">
            <mc:AlternateContent xmlns:mc="http://schemas.openxmlformats.org/markup-compatibility/2006">
              <mc:Choice xmlns:v="urn:schemas-microsoft-com:vml" Requires="v">
                <p:oleObj name="Equation" r:id="rId2" imgW="3759120" imgH="698400" progId="Equation.DSMT4">
                  <p:embed/>
                </p:oleObj>
              </mc:Choice>
              <mc:Fallback>
                <p:oleObj name="Equation" r:id="rId2" imgW="3759120" imgH="6984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2400" y="4572000"/>
                        <a:ext cx="3759200"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2819" name="Object 3"/>
          <p:cNvGraphicFramePr>
            <a:graphicFrameLocks noChangeAspect="1"/>
          </p:cNvGraphicFramePr>
          <p:nvPr/>
        </p:nvGraphicFramePr>
        <p:xfrm>
          <a:off x="2362200" y="2133600"/>
          <a:ext cx="4419600" cy="698500"/>
        </p:xfrm>
        <a:graphic>
          <a:graphicData uri="http://schemas.openxmlformats.org/presentationml/2006/ole">
            <mc:AlternateContent xmlns:mc="http://schemas.openxmlformats.org/markup-compatibility/2006">
              <mc:Choice xmlns:v="urn:schemas-microsoft-com:vml" Requires="v">
                <p:oleObj name="Equation" r:id="rId4" imgW="4419360" imgH="698400" progId="Equation.DSMT4">
                  <p:embed/>
                </p:oleObj>
              </mc:Choice>
              <mc:Fallback>
                <p:oleObj name="Equation" r:id="rId4" imgW="4419360" imgH="6984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2200" y="2133600"/>
                        <a:ext cx="4419600"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28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28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Arc Lengths of Graphs of Functions</a:t>
            </a:r>
          </a:p>
        </p:txBody>
      </p:sp>
      <p:sp>
        <p:nvSpPr>
          <p:cNvPr id="3" name="Content Placeholder 2"/>
          <p:cNvSpPr>
            <a:spLocks noGrp="1"/>
          </p:cNvSpPr>
          <p:nvPr>
            <p:ph idx="1"/>
          </p:nvPr>
        </p:nvSpPr>
        <p:spPr>
          <a:xfrm>
            <a:off x="442274" y="1097280"/>
            <a:ext cx="8229600" cy="4770120"/>
          </a:xfrm>
        </p:spPr>
        <p:txBody>
          <a:bodyPr>
            <a:noAutofit/>
          </a:bodyPr>
          <a:lstStyle/>
          <a:p>
            <a:r>
              <a:rPr lang="en-US" dirty="0"/>
              <a:t>Formulas for the lengths of certain plane curves, such as the perimeters of circles and regular polygons, are familiar and widely used. And the lengths of some other curves can be found through the application of a few simple principles; for example, the perimeter of any polygon is simply the sum of the lengths of the straight lines that make up its edges. The same is true for any curve (closed or not) consisting of a finite number of line segments. But how should we define and then determine the length of an arbitrary plane curve?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Surface Areas of Solids of Revolution</a:t>
            </a:r>
          </a:p>
        </p:txBody>
      </p:sp>
      <p:sp>
        <p:nvSpPr>
          <p:cNvPr id="3" name="Content Placeholder 2"/>
          <p:cNvSpPr>
            <a:spLocks noGrp="1"/>
          </p:cNvSpPr>
          <p:nvPr>
            <p:ph idx="1"/>
          </p:nvPr>
        </p:nvSpPr>
        <p:spPr>
          <a:xfrm>
            <a:off x="457200" y="1000780"/>
            <a:ext cx="4800600" cy="5019020"/>
          </a:xfrm>
        </p:spPr>
        <p:txBody>
          <a:bodyPr>
            <a:noAutofit/>
          </a:bodyPr>
          <a:lstStyle/>
          <a:p>
            <a:pPr>
              <a:spcBef>
                <a:spcPts val="0"/>
              </a:spcBef>
            </a:pPr>
            <a:r>
              <a:rPr lang="en-US" sz="2500" dirty="0"/>
              <a:t>Now that we have a formula for arc length, we can put it to use immediately in calculating the surface area of a class of three‑dimensional objects. To do so efficiently, we’ll first develop a formula for the surface area A of an object known as a </a:t>
            </a:r>
            <a:r>
              <a:rPr lang="en-US" sz="2500" b="1" dirty="0"/>
              <a:t>frustum</a:t>
            </a:r>
            <a:r>
              <a:rPr lang="en-US" sz="2500" dirty="0"/>
              <a:t>, the formal name for a portion of a cone such as shown in Figure 4.</a:t>
            </a:r>
          </a:p>
        </p:txBody>
      </p:sp>
      <p:pic>
        <p:nvPicPr>
          <p:cNvPr id="198658" name="Picture 2"/>
          <p:cNvPicPr>
            <a:picLocks noChangeAspect="1" noChangeArrowheads="1"/>
          </p:cNvPicPr>
          <p:nvPr/>
        </p:nvPicPr>
        <p:blipFill>
          <a:blip r:embed="rId2" cstate="print"/>
          <a:srcRect b="11977"/>
          <a:stretch>
            <a:fillRect/>
          </a:stretch>
        </p:blipFill>
        <p:spPr bwMode="auto">
          <a:xfrm>
            <a:off x="5156913" y="1295400"/>
            <a:ext cx="3566160" cy="4038600"/>
          </a:xfrm>
          <a:prstGeom prst="rect">
            <a:avLst/>
          </a:prstGeom>
          <a:noFill/>
          <a:ln w="9525">
            <a:noFill/>
            <a:miter lim="800000"/>
            <a:headEnd/>
            <a:tailEnd/>
          </a:ln>
        </p:spPr>
      </p:pic>
      <p:sp>
        <p:nvSpPr>
          <p:cNvPr id="5" name="Rectangle 4"/>
          <p:cNvSpPr/>
          <p:nvPr/>
        </p:nvSpPr>
        <p:spPr>
          <a:xfrm>
            <a:off x="4876800" y="5334000"/>
            <a:ext cx="4126386" cy="523220"/>
          </a:xfrm>
          <a:prstGeom prst="rect">
            <a:avLst/>
          </a:prstGeom>
        </p:spPr>
        <p:txBody>
          <a:bodyPr wrap="none">
            <a:spAutoFit/>
          </a:bodyPr>
          <a:lstStyle/>
          <a:p>
            <a:r>
              <a:rPr lang="en-US" sz="2800" b="1" dirty="0"/>
              <a:t>Figure 4 </a:t>
            </a:r>
            <a:r>
              <a:rPr lang="en-US" sz="2800" dirty="0"/>
              <a:t>Frustum of a Cone</a:t>
            </a:r>
            <a:endParaRPr lang="en-US" sz="2800" b="1"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Surface Areas of Solids of Revolution (cont.)</a:t>
            </a:r>
          </a:p>
        </p:txBody>
      </p:sp>
      <p:sp>
        <p:nvSpPr>
          <p:cNvPr id="3" name="Content Placeholder 2"/>
          <p:cNvSpPr>
            <a:spLocks noGrp="1"/>
          </p:cNvSpPr>
          <p:nvPr>
            <p:ph idx="1"/>
          </p:nvPr>
        </p:nvSpPr>
        <p:spPr>
          <a:xfrm>
            <a:off x="457200" y="1280160"/>
            <a:ext cx="4114800" cy="4572000"/>
          </a:xfrm>
        </p:spPr>
        <p:txBody>
          <a:bodyPr>
            <a:noAutofit/>
          </a:bodyPr>
          <a:lstStyle/>
          <a:p>
            <a:pPr>
              <a:spcBef>
                <a:spcPts val="0"/>
              </a:spcBef>
            </a:pPr>
            <a:r>
              <a:rPr lang="en-US" sz="2800" dirty="0"/>
              <a:t>If we were to cut the cone in Figure 4 along the red dashed line and flatten out the surface, </a:t>
            </a:r>
            <a:r>
              <a:rPr lang="en-US" dirty="0"/>
              <a:t>the result would be a sector of a circle such as that shown in Figure 5.</a:t>
            </a:r>
          </a:p>
        </p:txBody>
      </p:sp>
      <p:sp>
        <p:nvSpPr>
          <p:cNvPr id="5" name="Rectangle 4"/>
          <p:cNvSpPr/>
          <p:nvPr/>
        </p:nvSpPr>
        <p:spPr>
          <a:xfrm>
            <a:off x="4724400" y="5105400"/>
            <a:ext cx="4126386" cy="523220"/>
          </a:xfrm>
          <a:prstGeom prst="rect">
            <a:avLst/>
          </a:prstGeom>
        </p:spPr>
        <p:txBody>
          <a:bodyPr wrap="square">
            <a:spAutoFit/>
          </a:bodyPr>
          <a:lstStyle/>
          <a:p>
            <a:r>
              <a:rPr lang="en-US" sz="2800" b="1" dirty="0"/>
              <a:t>Figure 5 </a:t>
            </a:r>
            <a:r>
              <a:rPr lang="en-US" sz="2800" dirty="0"/>
              <a:t>Flattened Frustum</a:t>
            </a:r>
          </a:p>
        </p:txBody>
      </p:sp>
      <p:pic>
        <p:nvPicPr>
          <p:cNvPr id="8" name="Picture 7">
            <a:extLst>
              <a:ext uri="{FF2B5EF4-FFF2-40B4-BE49-F238E27FC236}">
                <a16:creationId xmlns:a16="http://schemas.microsoft.com/office/drawing/2014/main" id="{1F855991-6B81-16ED-B7D6-1F2E95E14595}"/>
              </a:ext>
            </a:extLst>
          </p:cNvPr>
          <p:cNvPicPr>
            <a:picLocks noChangeAspect="1"/>
          </p:cNvPicPr>
          <p:nvPr/>
        </p:nvPicPr>
        <p:blipFill>
          <a:blip r:embed="rId2"/>
          <a:stretch>
            <a:fillRect/>
          </a:stretch>
        </p:blipFill>
        <p:spPr>
          <a:xfrm>
            <a:off x="4800600" y="1885734"/>
            <a:ext cx="3772426" cy="3086531"/>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Surface Areas of Solids of Revolution (cont.)</a:t>
            </a:r>
          </a:p>
        </p:txBody>
      </p:sp>
      <p:sp>
        <p:nvSpPr>
          <p:cNvPr id="3" name="Content Placeholder 2"/>
          <p:cNvSpPr>
            <a:spLocks noGrp="1"/>
          </p:cNvSpPr>
          <p:nvPr>
            <p:ph idx="1"/>
          </p:nvPr>
        </p:nvSpPr>
        <p:spPr>
          <a:xfrm>
            <a:off x="457200" y="1280160"/>
            <a:ext cx="8229600" cy="4572000"/>
          </a:xfrm>
        </p:spPr>
        <p:txBody>
          <a:bodyPr>
            <a:noAutofit/>
          </a:bodyPr>
          <a:lstStyle/>
          <a:p>
            <a:pPr>
              <a:spcBef>
                <a:spcPts val="0"/>
              </a:spcBef>
            </a:pPr>
            <a:r>
              <a:rPr lang="en-US" dirty="0"/>
              <a:t>Recall that the area of a sector defined by radius </a:t>
            </a:r>
            <a:r>
              <a:rPr lang="en-US" i="1" dirty="0"/>
              <a:t>l</a:t>
            </a:r>
            <a:r>
              <a:rPr lang="en-US" dirty="0"/>
              <a:t> and angle </a:t>
            </a:r>
            <a:r>
              <a:rPr lang="el-GR" i="1" dirty="0">
                <a:latin typeface="Cambria Math" panose="02040503050406030204" pitchFamily="18" charset="0"/>
                <a:ea typeface="Cambria Math" panose="02040503050406030204" pitchFamily="18" charset="0"/>
              </a:rPr>
              <a:t>θ</a:t>
            </a:r>
            <a:r>
              <a:rPr lang="en-US" dirty="0"/>
              <a:t> is 	     and that the arc length of the portion of the same circle is</a:t>
            </a:r>
            <a:r>
              <a:rPr lang="en-US" dirty="0">
                <a:solidFill>
                  <a:schemeClr val="accent6"/>
                </a:solidFill>
              </a:rPr>
              <a:t> </a:t>
            </a:r>
            <a:r>
              <a:rPr lang="en-US" i="1" dirty="0"/>
              <a:t>l</a:t>
            </a:r>
            <a:r>
              <a:rPr lang="el-GR" i="1" dirty="0">
                <a:latin typeface="Cambria Math" panose="02040503050406030204" pitchFamily="18" charset="0"/>
                <a:ea typeface="Cambria Math" panose="02040503050406030204" pitchFamily="18" charset="0"/>
              </a:rPr>
              <a:t>θ</a:t>
            </a:r>
            <a:r>
              <a:rPr lang="en-US" dirty="0"/>
              <a:t>. This arc length equals the circumference of the base; that is, </a:t>
            </a:r>
            <a:r>
              <a:rPr lang="en-US" i="1" dirty="0"/>
              <a:t>l</a:t>
            </a:r>
            <a:r>
              <a:rPr lang="el-GR" i="1" dirty="0">
                <a:latin typeface="Cambria Math" panose="02040503050406030204" pitchFamily="18" charset="0"/>
                <a:ea typeface="Cambria Math" panose="02040503050406030204" pitchFamily="18" charset="0"/>
              </a:rPr>
              <a:t>θ</a:t>
            </a:r>
            <a:r>
              <a:rPr lang="en-US" dirty="0"/>
              <a:t> = 2</a:t>
            </a:r>
            <a:r>
              <a:rPr lang="el-GR" i="1" dirty="0">
                <a:latin typeface="Cambria Math" panose="02040503050406030204" pitchFamily="18" charset="0"/>
                <a:ea typeface="Cambria Math" panose="02040503050406030204" pitchFamily="18" charset="0"/>
              </a:rPr>
              <a:t>π</a:t>
            </a:r>
            <a:r>
              <a:rPr lang="en-US" i="1" dirty="0" err="1"/>
              <a:t>r</a:t>
            </a:r>
            <a:r>
              <a:rPr lang="en-US" i="1" baseline="-25000" dirty="0" err="1"/>
              <a:t>b</a:t>
            </a:r>
            <a:r>
              <a:rPr lang="en-US" dirty="0"/>
              <a:t>. So 	 </a:t>
            </a:r>
            <a:br>
              <a:rPr lang="en-US" dirty="0"/>
            </a:br>
            <a:r>
              <a:rPr lang="el-GR" i="1" dirty="0">
                <a:latin typeface="Cambria Math" panose="02040503050406030204" pitchFamily="18" charset="0"/>
                <a:ea typeface="Cambria Math" panose="02040503050406030204" pitchFamily="18" charset="0"/>
              </a:rPr>
              <a:t>θ</a:t>
            </a:r>
            <a:r>
              <a:rPr lang="en-US" i="1" dirty="0">
                <a:latin typeface="Euclid Symbol" pitchFamily="18" charset="2"/>
              </a:rPr>
              <a:t> </a:t>
            </a:r>
            <a:r>
              <a:rPr lang="en-US" dirty="0"/>
              <a:t>= (2</a:t>
            </a:r>
            <a:r>
              <a:rPr lang="el-GR" i="1" dirty="0">
                <a:latin typeface="Cambria Math" panose="02040503050406030204" pitchFamily="18" charset="0"/>
                <a:ea typeface="Cambria Math" panose="02040503050406030204" pitchFamily="18" charset="0"/>
              </a:rPr>
              <a:t>π</a:t>
            </a:r>
            <a:r>
              <a:rPr lang="en-US" i="1" dirty="0" err="1"/>
              <a:t>r</a:t>
            </a:r>
            <a:r>
              <a:rPr lang="en-US" i="1" baseline="-25000" dirty="0" err="1"/>
              <a:t>b</a:t>
            </a:r>
            <a:r>
              <a:rPr lang="en-US" dirty="0"/>
              <a:t>)/</a:t>
            </a:r>
            <a:r>
              <a:rPr lang="en-US" i="1" dirty="0"/>
              <a:t>l</a:t>
            </a:r>
            <a:r>
              <a:rPr lang="en-US" dirty="0"/>
              <a:t> and the lateral surface area </a:t>
            </a:r>
            <a:r>
              <a:rPr lang="en-US" i="1" dirty="0"/>
              <a:t>A</a:t>
            </a:r>
            <a:r>
              <a:rPr lang="en-US" i="1" baseline="-25000" dirty="0"/>
              <a:t>w</a:t>
            </a:r>
            <a:r>
              <a:rPr lang="en-US" dirty="0"/>
              <a:t> of the whole cone is as follows.</a:t>
            </a:r>
          </a:p>
        </p:txBody>
      </p:sp>
      <p:graphicFrame>
        <p:nvGraphicFramePr>
          <p:cNvPr id="200706" name="Object 2"/>
          <p:cNvGraphicFramePr>
            <a:graphicFrameLocks noChangeAspect="1"/>
          </p:cNvGraphicFramePr>
          <p:nvPr>
            <p:extLst>
              <p:ext uri="{D42A27DB-BD31-4B8C-83A1-F6EECF244321}">
                <p14:modId xmlns:p14="http://schemas.microsoft.com/office/powerpoint/2010/main" val="2109858478"/>
              </p:ext>
            </p:extLst>
          </p:nvPr>
        </p:nvGraphicFramePr>
        <p:xfrm>
          <a:off x="1990725" y="1717675"/>
          <a:ext cx="723900" cy="469900"/>
        </p:xfrm>
        <a:graphic>
          <a:graphicData uri="http://schemas.openxmlformats.org/presentationml/2006/ole">
            <mc:AlternateContent xmlns:mc="http://schemas.openxmlformats.org/markup-compatibility/2006">
              <mc:Choice xmlns:v="urn:schemas-microsoft-com:vml" Requires="v">
                <p:oleObj name="Equation" r:id="rId2" imgW="723600" imgH="469800" progId="Equation.DSMT4">
                  <p:embed/>
                </p:oleObj>
              </mc:Choice>
              <mc:Fallback>
                <p:oleObj name="Equation" r:id="rId2" imgW="723600" imgH="469800" progId="Equation.DSMT4">
                  <p:embed/>
                  <p:pic>
                    <p:nvPicPr>
                      <p:cNvPr id="0" name="Picture 2"/>
                      <p:cNvPicPr>
                        <a:picLocks noChangeAspect="1" noChangeArrowheads="1"/>
                      </p:cNvPicPr>
                      <p:nvPr/>
                    </p:nvPicPr>
                    <p:blipFill>
                      <a:blip r:embed="rId3"/>
                      <a:srcRect/>
                      <a:stretch>
                        <a:fillRect/>
                      </a:stretch>
                    </p:blipFill>
                    <p:spPr bwMode="auto">
                      <a:xfrm>
                        <a:off x="1990725" y="1717675"/>
                        <a:ext cx="7239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0707" name="Object 3"/>
          <p:cNvGraphicFramePr>
            <a:graphicFrameLocks noChangeAspect="1"/>
          </p:cNvGraphicFramePr>
          <p:nvPr>
            <p:extLst>
              <p:ext uri="{D42A27DB-BD31-4B8C-83A1-F6EECF244321}">
                <p14:modId xmlns:p14="http://schemas.microsoft.com/office/powerpoint/2010/main" val="2933150984"/>
              </p:ext>
            </p:extLst>
          </p:nvPr>
        </p:nvGraphicFramePr>
        <p:xfrm>
          <a:off x="2622550" y="4044950"/>
          <a:ext cx="3898900" cy="825500"/>
        </p:xfrm>
        <a:graphic>
          <a:graphicData uri="http://schemas.openxmlformats.org/presentationml/2006/ole">
            <mc:AlternateContent xmlns:mc="http://schemas.openxmlformats.org/markup-compatibility/2006">
              <mc:Choice xmlns:v="urn:schemas-microsoft-com:vml" Requires="v">
                <p:oleObj name="Equation" r:id="rId4" imgW="3898800" imgH="825480" progId="Equation.DSMT4">
                  <p:embed/>
                </p:oleObj>
              </mc:Choice>
              <mc:Fallback>
                <p:oleObj name="Equation" r:id="rId4" imgW="3898800" imgH="825480" progId="Equation.DSMT4">
                  <p:embed/>
                  <p:pic>
                    <p:nvPicPr>
                      <p:cNvPr id="0" name="Picture 3"/>
                      <p:cNvPicPr>
                        <a:picLocks noChangeAspect="1" noChangeArrowheads="1"/>
                      </p:cNvPicPr>
                      <p:nvPr/>
                    </p:nvPicPr>
                    <p:blipFill>
                      <a:blip r:embed="rId5"/>
                      <a:srcRect/>
                      <a:stretch>
                        <a:fillRect/>
                      </a:stretch>
                    </p:blipFill>
                    <p:spPr bwMode="auto">
                      <a:xfrm>
                        <a:off x="2622550" y="4044950"/>
                        <a:ext cx="38989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07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Surface Areas of Solids of Revolution (cont.)</a:t>
            </a:r>
          </a:p>
        </p:txBody>
      </p:sp>
      <p:sp>
        <p:nvSpPr>
          <p:cNvPr id="3" name="Content Placeholder 2"/>
          <p:cNvSpPr>
            <a:spLocks noGrp="1"/>
          </p:cNvSpPr>
          <p:nvPr>
            <p:ph idx="1"/>
          </p:nvPr>
        </p:nvSpPr>
        <p:spPr>
          <a:xfrm>
            <a:off x="457200" y="1280160"/>
            <a:ext cx="4297680" cy="4572000"/>
          </a:xfrm>
        </p:spPr>
        <p:txBody>
          <a:bodyPr>
            <a:noAutofit/>
          </a:bodyPr>
          <a:lstStyle/>
          <a:p>
            <a:pPr>
              <a:spcBef>
                <a:spcPts val="0"/>
              </a:spcBef>
            </a:pPr>
            <a:r>
              <a:rPr lang="en-US" dirty="0"/>
              <a:t>Also notice that our labeling in Figure 5 takes advantage of geometric similarity, where the nonfrustum part of the cone is a “scaled‑down” version of the whole cone by a factor of </a:t>
            </a:r>
            <a:r>
              <a:rPr lang="en-US" i="1" dirty="0"/>
              <a:t>c </a:t>
            </a:r>
            <a:r>
              <a:rPr lang="en-US" dirty="0"/>
              <a:t>(where 0 </a:t>
            </a:r>
            <a:r>
              <a:rPr lang="en-US" dirty="0">
                <a:latin typeface="Symbol" pitchFamily="18" charset="2"/>
              </a:rPr>
              <a:t>&lt;</a:t>
            </a:r>
            <a:r>
              <a:rPr lang="en-US" dirty="0"/>
              <a:t> </a:t>
            </a:r>
            <a:r>
              <a:rPr lang="en-US" i="1" dirty="0"/>
              <a:t>c</a:t>
            </a:r>
            <a:r>
              <a:rPr lang="en-US" dirty="0"/>
              <a:t> </a:t>
            </a:r>
            <a:r>
              <a:rPr lang="en-US" dirty="0">
                <a:latin typeface="Symbol" pitchFamily="18" charset="2"/>
              </a:rPr>
              <a:t>&lt;</a:t>
            </a:r>
            <a:r>
              <a:rPr lang="en-US" dirty="0"/>
              <a:t> 1).</a:t>
            </a:r>
          </a:p>
        </p:txBody>
      </p:sp>
      <p:sp>
        <p:nvSpPr>
          <p:cNvPr id="4" name="Rectangle 3"/>
          <p:cNvSpPr/>
          <p:nvPr/>
        </p:nvSpPr>
        <p:spPr>
          <a:xfrm>
            <a:off x="4762736" y="5054620"/>
            <a:ext cx="4126386" cy="523220"/>
          </a:xfrm>
          <a:prstGeom prst="rect">
            <a:avLst/>
          </a:prstGeom>
        </p:spPr>
        <p:txBody>
          <a:bodyPr wrap="square">
            <a:spAutoFit/>
          </a:bodyPr>
          <a:lstStyle/>
          <a:p>
            <a:r>
              <a:rPr lang="en-US" sz="2800" b="1" dirty="0"/>
              <a:t>Figure 5 </a:t>
            </a:r>
            <a:r>
              <a:rPr lang="en-US" sz="2800" dirty="0"/>
              <a:t>Flattened Frustum</a:t>
            </a:r>
          </a:p>
        </p:txBody>
      </p:sp>
      <p:pic>
        <p:nvPicPr>
          <p:cNvPr id="11" name="Picture 10">
            <a:extLst>
              <a:ext uri="{FF2B5EF4-FFF2-40B4-BE49-F238E27FC236}">
                <a16:creationId xmlns:a16="http://schemas.microsoft.com/office/drawing/2014/main" id="{841888AD-2285-684D-56E4-CBA3F9402226}"/>
              </a:ext>
            </a:extLst>
          </p:cNvPr>
          <p:cNvPicPr>
            <a:picLocks noChangeAspect="1"/>
          </p:cNvPicPr>
          <p:nvPr/>
        </p:nvPicPr>
        <p:blipFill>
          <a:blip r:embed="rId2"/>
          <a:stretch>
            <a:fillRect/>
          </a:stretch>
        </p:blipFill>
        <p:spPr>
          <a:xfrm>
            <a:off x="5016707" y="1504105"/>
            <a:ext cx="3677163" cy="3143689"/>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Surface Areas of Solids of Revolution (cont.)</a:t>
            </a:r>
          </a:p>
        </p:txBody>
      </p:sp>
      <p:sp>
        <p:nvSpPr>
          <p:cNvPr id="3" name="Content Placeholder 2"/>
          <p:cNvSpPr>
            <a:spLocks noGrp="1"/>
          </p:cNvSpPr>
          <p:nvPr>
            <p:ph idx="1"/>
          </p:nvPr>
        </p:nvSpPr>
        <p:spPr>
          <a:xfrm>
            <a:off x="457200" y="1280160"/>
            <a:ext cx="8229600" cy="4572000"/>
          </a:xfrm>
        </p:spPr>
        <p:txBody>
          <a:bodyPr>
            <a:spAutoFit/>
          </a:bodyPr>
          <a:lstStyle/>
          <a:p>
            <a:pPr>
              <a:spcBef>
                <a:spcPts val="0"/>
              </a:spcBef>
            </a:pPr>
            <a:r>
              <a:rPr lang="en-US" dirty="0"/>
              <a:t>If we now let </a:t>
            </a:r>
            <a:r>
              <a:rPr lang="en-US" i="1" dirty="0"/>
              <a:t>A</a:t>
            </a:r>
            <a:r>
              <a:rPr lang="en-US" baseline="-25000" dirty="0"/>
              <a:t>1</a:t>
            </a:r>
            <a:r>
              <a:rPr lang="en-US" dirty="0"/>
              <a:t> be the lateral surface area of the nonfrustum part of the cone, we obtain the area </a:t>
            </a:r>
            <a:r>
              <a:rPr lang="en-US" i="1" dirty="0"/>
              <a:t>A</a:t>
            </a:r>
            <a:r>
              <a:rPr lang="en-US" dirty="0"/>
              <a:t> of the frustum by subtraction as follows.</a:t>
            </a:r>
          </a:p>
          <a:p>
            <a:pPr>
              <a:spcBef>
                <a:spcPts val="0"/>
              </a:spcBef>
            </a:pPr>
            <a:endParaRPr lang="en-US" dirty="0"/>
          </a:p>
          <a:p>
            <a:pPr>
              <a:spcBef>
                <a:spcPts val="0"/>
              </a:spcBef>
            </a:pPr>
            <a:endParaRPr lang="en-US" dirty="0"/>
          </a:p>
          <a:p>
            <a:pPr>
              <a:lnSpc>
                <a:spcPct val="150000"/>
              </a:lnSpc>
              <a:spcBef>
                <a:spcPts val="0"/>
              </a:spcBef>
            </a:pPr>
            <a:endParaRPr lang="en-US" dirty="0"/>
          </a:p>
          <a:p>
            <a:pPr>
              <a:spcBef>
                <a:spcPts val="0"/>
              </a:spcBef>
            </a:pPr>
            <a:endParaRPr lang="en-US" dirty="0"/>
          </a:p>
          <a:p>
            <a:pPr>
              <a:spcBef>
                <a:spcPts val="0"/>
              </a:spcBef>
            </a:pPr>
            <a:endParaRPr lang="en-US" dirty="0"/>
          </a:p>
          <a:p>
            <a:pPr>
              <a:spcBef>
                <a:spcPts val="0"/>
              </a:spcBef>
            </a:pPr>
            <a:r>
              <a:rPr lang="en-US" dirty="0"/>
              <a:t>If we define </a:t>
            </a:r>
            <a:r>
              <a:rPr lang="en-US" i="1" dirty="0"/>
              <a:t>r</a:t>
            </a:r>
            <a:r>
              <a:rPr lang="en-US" dirty="0"/>
              <a:t> to be the average of the two radii,</a:t>
            </a:r>
          </a:p>
          <a:p>
            <a:pPr>
              <a:spcBef>
                <a:spcPts val="0"/>
              </a:spcBef>
            </a:pPr>
            <a:r>
              <a:rPr lang="en-US" dirty="0"/>
              <a:t>		     we obtain </a:t>
            </a:r>
            <a:r>
              <a:rPr lang="en-US" i="1" dirty="0"/>
              <a:t>A</a:t>
            </a:r>
            <a:r>
              <a:rPr lang="en-US" dirty="0"/>
              <a:t> = 2</a:t>
            </a:r>
            <a:r>
              <a:rPr lang="el-GR" i="1" dirty="0">
                <a:latin typeface="Cambria Math" panose="02040503050406030204" pitchFamily="18" charset="0"/>
                <a:ea typeface="Cambria Math" panose="02040503050406030204" pitchFamily="18" charset="0"/>
              </a:rPr>
              <a:t>π</a:t>
            </a:r>
            <a:r>
              <a:rPr lang="en-US" i="1" dirty="0" err="1"/>
              <a:t>rL</a:t>
            </a:r>
            <a:r>
              <a:rPr lang="en-US" dirty="0"/>
              <a:t>.  </a:t>
            </a:r>
          </a:p>
        </p:txBody>
      </p:sp>
      <p:graphicFrame>
        <p:nvGraphicFramePr>
          <p:cNvPr id="202755" name="Object 3"/>
          <p:cNvGraphicFramePr>
            <a:graphicFrameLocks noChangeAspect="1"/>
          </p:cNvGraphicFramePr>
          <p:nvPr>
            <p:extLst>
              <p:ext uri="{D42A27DB-BD31-4B8C-83A1-F6EECF244321}">
                <p14:modId xmlns:p14="http://schemas.microsoft.com/office/powerpoint/2010/main" val="1237109937"/>
              </p:ext>
            </p:extLst>
          </p:nvPr>
        </p:nvGraphicFramePr>
        <p:xfrm>
          <a:off x="952500" y="2725270"/>
          <a:ext cx="1562100" cy="431800"/>
        </p:xfrm>
        <a:graphic>
          <a:graphicData uri="http://schemas.openxmlformats.org/presentationml/2006/ole">
            <mc:AlternateContent xmlns:mc="http://schemas.openxmlformats.org/markup-compatibility/2006">
              <mc:Choice xmlns:v="urn:schemas-microsoft-com:vml" Requires="v">
                <p:oleObj name="Equation" r:id="rId2" imgW="1562040" imgH="431640" progId="Equation.DSMT4">
                  <p:embed/>
                </p:oleObj>
              </mc:Choice>
              <mc:Fallback>
                <p:oleObj name="Equation" r:id="rId2" imgW="1562040" imgH="431640" progId="Equation.DSMT4">
                  <p:embed/>
                  <p:pic>
                    <p:nvPicPr>
                      <p:cNvPr id="0" name="Picture 3"/>
                      <p:cNvPicPr>
                        <a:picLocks noChangeAspect="1" noChangeArrowheads="1"/>
                      </p:cNvPicPr>
                      <p:nvPr/>
                    </p:nvPicPr>
                    <p:blipFill>
                      <a:blip r:embed="rId3"/>
                      <a:srcRect/>
                      <a:stretch>
                        <a:fillRect/>
                      </a:stretch>
                    </p:blipFill>
                    <p:spPr bwMode="auto">
                      <a:xfrm>
                        <a:off x="952500" y="2725270"/>
                        <a:ext cx="15621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2756" name="Object 4"/>
          <p:cNvGraphicFramePr>
            <a:graphicFrameLocks noChangeAspect="1"/>
          </p:cNvGraphicFramePr>
          <p:nvPr>
            <p:extLst>
              <p:ext uri="{D42A27DB-BD31-4B8C-83A1-F6EECF244321}">
                <p14:modId xmlns:p14="http://schemas.microsoft.com/office/powerpoint/2010/main" val="2943378580"/>
              </p:ext>
            </p:extLst>
          </p:nvPr>
        </p:nvGraphicFramePr>
        <p:xfrm>
          <a:off x="2635250" y="2698750"/>
          <a:ext cx="2603500" cy="482600"/>
        </p:xfrm>
        <a:graphic>
          <a:graphicData uri="http://schemas.openxmlformats.org/presentationml/2006/ole">
            <mc:AlternateContent xmlns:mc="http://schemas.openxmlformats.org/markup-compatibility/2006">
              <mc:Choice xmlns:v="urn:schemas-microsoft-com:vml" Requires="v">
                <p:oleObj name="Equation" r:id="rId4" imgW="2603160" imgH="482400" progId="Equation.DSMT4">
                  <p:embed/>
                </p:oleObj>
              </mc:Choice>
              <mc:Fallback>
                <p:oleObj name="Equation" r:id="rId4" imgW="2603160" imgH="482400" progId="Equation.DSMT4">
                  <p:embed/>
                  <p:pic>
                    <p:nvPicPr>
                      <p:cNvPr id="0" name="Picture 4"/>
                      <p:cNvPicPr>
                        <a:picLocks noChangeAspect="1" noChangeArrowheads="1"/>
                      </p:cNvPicPr>
                      <p:nvPr/>
                    </p:nvPicPr>
                    <p:blipFill>
                      <a:blip r:embed="rId5"/>
                      <a:srcRect/>
                      <a:stretch>
                        <a:fillRect/>
                      </a:stretch>
                    </p:blipFill>
                    <p:spPr bwMode="auto">
                      <a:xfrm>
                        <a:off x="2635250" y="2698750"/>
                        <a:ext cx="26035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2757" name="Object 5"/>
          <p:cNvGraphicFramePr>
            <a:graphicFrameLocks noChangeAspect="1"/>
          </p:cNvGraphicFramePr>
          <p:nvPr>
            <p:extLst>
              <p:ext uri="{D42A27DB-BD31-4B8C-83A1-F6EECF244321}">
                <p14:modId xmlns:p14="http://schemas.microsoft.com/office/powerpoint/2010/main" val="1475532231"/>
              </p:ext>
            </p:extLst>
          </p:nvPr>
        </p:nvGraphicFramePr>
        <p:xfrm>
          <a:off x="5365750" y="2651125"/>
          <a:ext cx="1879600" cy="584200"/>
        </p:xfrm>
        <a:graphic>
          <a:graphicData uri="http://schemas.openxmlformats.org/presentationml/2006/ole">
            <mc:AlternateContent xmlns:mc="http://schemas.openxmlformats.org/markup-compatibility/2006">
              <mc:Choice xmlns:v="urn:schemas-microsoft-com:vml" Requires="v">
                <p:oleObj name="Equation" r:id="rId6" imgW="1879560" imgH="583920" progId="Equation.DSMT4">
                  <p:embed/>
                </p:oleObj>
              </mc:Choice>
              <mc:Fallback>
                <p:oleObj name="Equation" r:id="rId6" imgW="1879560" imgH="583920" progId="Equation.DSMT4">
                  <p:embed/>
                  <p:pic>
                    <p:nvPicPr>
                      <p:cNvPr id="0" name="Picture 5"/>
                      <p:cNvPicPr>
                        <a:picLocks noChangeAspect="1" noChangeArrowheads="1"/>
                      </p:cNvPicPr>
                      <p:nvPr/>
                    </p:nvPicPr>
                    <p:blipFill>
                      <a:blip r:embed="rId7"/>
                      <a:srcRect/>
                      <a:stretch>
                        <a:fillRect/>
                      </a:stretch>
                    </p:blipFill>
                    <p:spPr bwMode="auto">
                      <a:xfrm>
                        <a:off x="5365750" y="2651125"/>
                        <a:ext cx="18796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2758" name="Object 6"/>
          <p:cNvGraphicFramePr>
            <a:graphicFrameLocks noChangeAspect="1"/>
          </p:cNvGraphicFramePr>
          <p:nvPr>
            <p:extLst>
              <p:ext uri="{D42A27DB-BD31-4B8C-83A1-F6EECF244321}">
                <p14:modId xmlns:p14="http://schemas.microsoft.com/office/powerpoint/2010/main" val="3990746702"/>
              </p:ext>
            </p:extLst>
          </p:nvPr>
        </p:nvGraphicFramePr>
        <p:xfrm>
          <a:off x="2625725" y="3403600"/>
          <a:ext cx="2654300" cy="482600"/>
        </p:xfrm>
        <a:graphic>
          <a:graphicData uri="http://schemas.openxmlformats.org/presentationml/2006/ole">
            <mc:AlternateContent xmlns:mc="http://schemas.openxmlformats.org/markup-compatibility/2006">
              <mc:Choice xmlns:v="urn:schemas-microsoft-com:vml" Requires="v">
                <p:oleObj name="Equation" r:id="rId8" imgW="2654280" imgH="482400" progId="Equation.DSMT4">
                  <p:embed/>
                </p:oleObj>
              </mc:Choice>
              <mc:Fallback>
                <p:oleObj name="Equation" r:id="rId8" imgW="2654280" imgH="482400" progId="Equation.DSMT4">
                  <p:embed/>
                  <p:pic>
                    <p:nvPicPr>
                      <p:cNvPr id="0" name="Picture 6"/>
                      <p:cNvPicPr>
                        <a:picLocks noChangeAspect="1" noChangeArrowheads="1"/>
                      </p:cNvPicPr>
                      <p:nvPr/>
                    </p:nvPicPr>
                    <p:blipFill>
                      <a:blip r:embed="rId9"/>
                      <a:srcRect/>
                      <a:stretch>
                        <a:fillRect/>
                      </a:stretch>
                    </p:blipFill>
                    <p:spPr bwMode="auto">
                      <a:xfrm>
                        <a:off x="2625725" y="3403600"/>
                        <a:ext cx="26543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2759" name="Object 7"/>
          <p:cNvGraphicFramePr>
            <a:graphicFrameLocks noChangeAspect="1"/>
          </p:cNvGraphicFramePr>
          <p:nvPr>
            <p:extLst>
              <p:ext uri="{D42A27DB-BD31-4B8C-83A1-F6EECF244321}">
                <p14:modId xmlns:p14="http://schemas.microsoft.com/office/powerpoint/2010/main" val="3494083414"/>
              </p:ext>
            </p:extLst>
          </p:nvPr>
        </p:nvGraphicFramePr>
        <p:xfrm>
          <a:off x="5226050" y="3216275"/>
          <a:ext cx="2908300" cy="825500"/>
        </p:xfrm>
        <a:graphic>
          <a:graphicData uri="http://schemas.openxmlformats.org/presentationml/2006/ole">
            <mc:AlternateContent xmlns:mc="http://schemas.openxmlformats.org/markup-compatibility/2006">
              <mc:Choice xmlns:v="urn:schemas-microsoft-com:vml" Requires="v">
                <p:oleObj name="Equation" r:id="rId10" imgW="2908080" imgH="825480" progId="Equation.DSMT4">
                  <p:embed/>
                </p:oleObj>
              </mc:Choice>
              <mc:Fallback>
                <p:oleObj name="Equation" r:id="rId10" imgW="2908080" imgH="825480" progId="Equation.DSMT4">
                  <p:embed/>
                  <p:pic>
                    <p:nvPicPr>
                      <p:cNvPr id="0" name="Picture 7"/>
                      <p:cNvPicPr>
                        <a:picLocks noChangeAspect="1" noChangeArrowheads="1"/>
                      </p:cNvPicPr>
                      <p:nvPr/>
                    </p:nvPicPr>
                    <p:blipFill>
                      <a:blip r:embed="rId11"/>
                      <a:srcRect/>
                      <a:stretch>
                        <a:fillRect/>
                      </a:stretch>
                    </p:blipFill>
                    <p:spPr bwMode="auto">
                      <a:xfrm>
                        <a:off x="5226050" y="3216275"/>
                        <a:ext cx="29083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2760" name="Object 8"/>
          <p:cNvGraphicFramePr>
            <a:graphicFrameLocks noChangeAspect="1"/>
          </p:cNvGraphicFramePr>
          <p:nvPr>
            <p:extLst>
              <p:ext uri="{D42A27DB-BD31-4B8C-83A1-F6EECF244321}">
                <p14:modId xmlns:p14="http://schemas.microsoft.com/office/powerpoint/2010/main" val="928740124"/>
              </p:ext>
            </p:extLst>
          </p:nvPr>
        </p:nvGraphicFramePr>
        <p:xfrm>
          <a:off x="2466975" y="4043363"/>
          <a:ext cx="2133600" cy="825500"/>
        </p:xfrm>
        <a:graphic>
          <a:graphicData uri="http://schemas.openxmlformats.org/presentationml/2006/ole">
            <mc:AlternateContent xmlns:mc="http://schemas.openxmlformats.org/markup-compatibility/2006">
              <mc:Choice xmlns:v="urn:schemas-microsoft-com:vml" Requires="v">
                <p:oleObj name="Equation" r:id="rId12" imgW="2133360" imgH="825480" progId="Equation.DSMT4">
                  <p:embed/>
                </p:oleObj>
              </mc:Choice>
              <mc:Fallback>
                <p:oleObj name="Equation" r:id="rId12" imgW="2133360" imgH="825480" progId="Equation.DSMT4">
                  <p:embed/>
                  <p:pic>
                    <p:nvPicPr>
                      <p:cNvPr id="0" name="Picture 8"/>
                      <p:cNvPicPr>
                        <a:picLocks noChangeAspect="1" noChangeArrowheads="1"/>
                      </p:cNvPicPr>
                      <p:nvPr/>
                    </p:nvPicPr>
                    <p:blipFill>
                      <a:blip r:embed="rId13"/>
                      <a:srcRect/>
                      <a:stretch>
                        <a:fillRect/>
                      </a:stretch>
                    </p:blipFill>
                    <p:spPr bwMode="auto">
                      <a:xfrm>
                        <a:off x="2466975" y="4043363"/>
                        <a:ext cx="21336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2761" name="Object 9"/>
          <p:cNvGraphicFramePr>
            <a:graphicFrameLocks noChangeAspect="1"/>
          </p:cNvGraphicFramePr>
          <p:nvPr>
            <p:extLst>
              <p:ext uri="{D42A27DB-BD31-4B8C-83A1-F6EECF244321}">
                <p14:modId xmlns:p14="http://schemas.microsoft.com/office/powerpoint/2010/main" val="1922306118"/>
              </p:ext>
            </p:extLst>
          </p:nvPr>
        </p:nvGraphicFramePr>
        <p:xfrm>
          <a:off x="533400" y="5372100"/>
          <a:ext cx="2146300" cy="495300"/>
        </p:xfrm>
        <a:graphic>
          <a:graphicData uri="http://schemas.openxmlformats.org/presentationml/2006/ole">
            <mc:AlternateContent xmlns:mc="http://schemas.openxmlformats.org/markup-compatibility/2006">
              <mc:Choice xmlns:v="urn:schemas-microsoft-com:vml" Requires="v">
                <p:oleObj name="Equation" r:id="rId14" imgW="2145960" imgH="495000" progId="Equation.DSMT4">
                  <p:embed/>
                </p:oleObj>
              </mc:Choice>
              <mc:Fallback>
                <p:oleObj name="Equation" r:id="rId14" imgW="2145960" imgH="495000" progId="Equation.DSMT4">
                  <p:embed/>
                  <p:pic>
                    <p:nvPicPr>
                      <p:cNvPr id="0" name="Picture 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33400" y="5372100"/>
                        <a:ext cx="21463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27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275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275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275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275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276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027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Surface Areas of Solids of Revolution (cont.)</a:t>
            </a:r>
          </a:p>
        </p:txBody>
      </p:sp>
      <p:sp>
        <p:nvSpPr>
          <p:cNvPr id="3" name="Content Placeholder 2"/>
          <p:cNvSpPr>
            <a:spLocks noGrp="1"/>
          </p:cNvSpPr>
          <p:nvPr>
            <p:ph idx="1"/>
          </p:nvPr>
        </p:nvSpPr>
        <p:spPr>
          <a:xfrm>
            <a:off x="457200" y="1280160"/>
            <a:ext cx="4114800" cy="4572000"/>
          </a:xfrm>
        </p:spPr>
        <p:txBody>
          <a:bodyPr>
            <a:noAutofit/>
          </a:bodyPr>
          <a:lstStyle/>
          <a:p>
            <a:pPr>
              <a:spcBef>
                <a:spcPts val="0"/>
              </a:spcBef>
            </a:pPr>
            <a:r>
              <a:rPr lang="en-US" dirty="0"/>
              <a:t>Now consider a solid of revolution such as that shown in Figure 6a, in which the portion of the curve </a:t>
            </a:r>
            <a:r>
              <a:rPr lang="en-US" i="1" dirty="0"/>
              <a:t>y</a:t>
            </a:r>
            <a:r>
              <a:rPr lang="en-US" dirty="0"/>
              <a:t> = </a:t>
            </a:r>
            <a:r>
              <a:rPr lang="en-US" i="1" dirty="0"/>
              <a:t>f</a:t>
            </a:r>
            <a:r>
              <a:rPr lang="en-US" dirty="0"/>
              <a:t>(</a:t>
            </a:r>
            <a:r>
              <a:rPr lang="en-US" i="1" dirty="0"/>
              <a:t>x</a:t>
            </a:r>
            <a:r>
              <a:rPr lang="en-US" dirty="0"/>
              <a:t>) defined over the interval [</a:t>
            </a:r>
            <a:r>
              <a:rPr lang="en-US" i="1" dirty="0"/>
              <a:t>a</a:t>
            </a:r>
            <a:r>
              <a:rPr lang="en-US" dirty="0"/>
              <a:t>, </a:t>
            </a:r>
            <a:r>
              <a:rPr lang="en-US" i="1" dirty="0"/>
              <a:t>b</a:t>
            </a:r>
            <a:r>
              <a:rPr lang="en-US" dirty="0"/>
              <a:t>] has been revolved around the </a:t>
            </a:r>
            <a:r>
              <a:rPr lang="en-US" i="1" dirty="0"/>
              <a:t>x</a:t>
            </a:r>
            <a:r>
              <a:rPr lang="en-US" dirty="0"/>
              <a:t>‑axis.</a:t>
            </a:r>
          </a:p>
        </p:txBody>
      </p:sp>
      <p:pic>
        <p:nvPicPr>
          <p:cNvPr id="203785" name="Picture 9"/>
          <p:cNvPicPr>
            <a:picLocks noChangeAspect="1" noChangeArrowheads="1"/>
          </p:cNvPicPr>
          <p:nvPr/>
        </p:nvPicPr>
        <p:blipFill>
          <a:blip r:embed="rId2" cstate="print"/>
          <a:srcRect/>
          <a:stretch>
            <a:fillRect/>
          </a:stretch>
        </p:blipFill>
        <p:spPr bwMode="auto">
          <a:xfrm>
            <a:off x="4495800" y="1371601"/>
            <a:ext cx="4389120" cy="3253390"/>
          </a:xfrm>
          <a:prstGeom prst="rect">
            <a:avLst/>
          </a:prstGeom>
          <a:noFill/>
          <a:ln w="9525">
            <a:noFill/>
            <a:miter lim="800000"/>
            <a:headEnd/>
            <a:tailEnd/>
          </a:ln>
        </p:spPr>
      </p:pic>
      <p:sp>
        <p:nvSpPr>
          <p:cNvPr id="12" name="Rectangle 11"/>
          <p:cNvSpPr/>
          <p:nvPr/>
        </p:nvSpPr>
        <p:spPr>
          <a:xfrm>
            <a:off x="4289699" y="4684693"/>
            <a:ext cx="4397101" cy="954107"/>
          </a:xfrm>
          <a:prstGeom prst="rect">
            <a:avLst/>
          </a:prstGeom>
        </p:spPr>
        <p:txBody>
          <a:bodyPr wrap="none">
            <a:spAutoFit/>
          </a:bodyPr>
          <a:lstStyle/>
          <a:p>
            <a:pPr algn="ctr"/>
            <a:r>
              <a:rPr lang="en-US" sz="2800" b="1" dirty="0"/>
              <a:t>Figure 6a</a:t>
            </a:r>
          </a:p>
          <a:p>
            <a:pPr algn="ctr"/>
            <a:r>
              <a:rPr lang="en-US" sz="2800" dirty="0"/>
              <a:t>Surface Area Decomposition</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Surface Areas of Solids of Revolution (cont.)</a:t>
            </a:r>
          </a:p>
        </p:txBody>
      </p:sp>
      <p:sp>
        <p:nvSpPr>
          <p:cNvPr id="3" name="Content Placeholder 2"/>
          <p:cNvSpPr>
            <a:spLocks noGrp="1"/>
          </p:cNvSpPr>
          <p:nvPr>
            <p:ph idx="1"/>
          </p:nvPr>
        </p:nvSpPr>
        <p:spPr>
          <a:xfrm>
            <a:off x="457200" y="1280160"/>
            <a:ext cx="4114800" cy="4572000"/>
          </a:xfrm>
        </p:spPr>
        <p:txBody>
          <a:bodyPr>
            <a:noAutofit/>
          </a:bodyPr>
          <a:lstStyle/>
          <a:p>
            <a:pPr>
              <a:spcBef>
                <a:spcPts val="0"/>
              </a:spcBef>
            </a:pPr>
            <a:r>
              <a:rPr lang="en-US" dirty="0"/>
              <a:t>We can decompose the surface by partitioning it into a sequence of bands such as the one shown in Figure 6b. Each band is approximately a frustum, so our formula for the surface area of a frustum is an approximation for the surface area of each one.</a:t>
            </a:r>
          </a:p>
        </p:txBody>
      </p:sp>
      <p:pic>
        <p:nvPicPr>
          <p:cNvPr id="204802" name="Picture 2"/>
          <p:cNvPicPr>
            <a:picLocks noChangeAspect="1" noChangeArrowheads="1"/>
          </p:cNvPicPr>
          <p:nvPr/>
        </p:nvPicPr>
        <p:blipFill>
          <a:blip r:embed="rId2" cstate="print"/>
          <a:srcRect/>
          <a:stretch>
            <a:fillRect/>
          </a:stretch>
        </p:blipFill>
        <p:spPr bwMode="auto">
          <a:xfrm>
            <a:off x="4495800" y="1295400"/>
            <a:ext cx="4480560" cy="3345598"/>
          </a:xfrm>
          <a:prstGeom prst="rect">
            <a:avLst/>
          </a:prstGeom>
          <a:noFill/>
          <a:ln w="9525">
            <a:noFill/>
            <a:miter lim="800000"/>
            <a:headEnd/>
            <a:tailEnd/>
          </a:ln>
        </p:spPr>
      </p:pic>
      <p:sp>
        <p:nvSpPr>
          <p:cNvPr id="5" name="Rectangle 4"/>
          <p:cNvSpPr/>
          <p:nvPr/>
        </p:nvSpPr>
        <p:spPr>
          <a:xfrm>
            <a:off x="4518299" y="4684693"/>
            <a:ext cx="4397101" cy="954107"/>
          </a:xfrm>
          <a:prstGeom prst="rect">
            <a:avLst/>
          </a:prstGeom>
        </p:spPr>
        <p:txBody>
          <a:bodyPr wrap="none">
            <a:spAutoFit/>
          </a:bodyPr>
          <a:lstStyle/>
          <a:p>
            <a:pPr algn="ctr"/>
            <a:r>
              <a:rPr lang="en-US" sz="2800" b="1" dirty="0"/>
              <a:t>Figure 6b</a:t>
            </a:r>
          </a:p>
          <a:p>
            <a:pPr algn="ctr"/>
            <a:r>
              <a:rPr lang="en-US" sz="2800" dirty="0"/>
              <a:t>Surface Area Decomposition</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Surface Areas of Solids of Revolution (cont.)</a:t>
            </a:r>
          </a:p>
        </p:txBody>
      </p:sp>
      <p:sp>
        <p:nvSpPr>
          <p:cNvPr id="3" name="Content Placeholder 2"/>
          <p:cNvSpPr>
            <a:spLocks noGrp="1"/>
          </p:cNvSpPr>
          <p:nvPr>
            <p:ph idx="1"/>
          </p:nvPr>
        </p:nvSpPr>
        <p:spPr>
          <a:xfrm>
            <a:off x="457200" y="1280160"/>
            <a:ext cx="6477000" cy="4572000"/>
          </a:xfrm>
        </p:spPr>
        <p:txBody>
          <a:bodyPr>
            <a:noAutofit/>
          </a:bodyPr>
          <a:lstStyle/>
          <a:p>
            <a:pPr>
              <a:spcBef>
                <a:spcPts val="0"/>
              </a:spcBef>
            </a:pPr>
            <a:r>
              <a:rPr lang="en-US" dirty="0"/>
              <a:t>In fact, given a representative band defined by the subinterval 		    as shown in Figure 7, our formula for arc length tells</a:t>
            </a:r>
          </a:p>
          <a:p>
            <a:pPr>
              <a:spcBef>
                <a:spcPts val="0"/>
              </a:spcBef>
            </a:pPr>
            <a:endParaRPr lang="en-US" sz="1000" dirty="0"/>
          </a:p>
          <a:p>
            <a:pPr>
              <a:spcBef>
                <a:spcPts val="0"/>
              </a:spcBef>
            </a:pPr>
            <a:r>
              <a:rPr lang="en-US" dirty="0"/>
              <a:t>us that 			       and so the</a:t>
            </a:r>
          </a:p>
          <a:p>
            <a:pPr>
              <a:spcBef>
                <a:spcPts val="0"/>
              </a:spcBef>
            </a:pPr>
            <a:endParaRPr lang="en-US" sz="1000" dirty="0"/>
          </a:p>
          <a:p>
            <a:pPr>
              <a:spcBef>
                <a:spcPts val="0"/>
              </a:spcBef>
            </a:pPr>
            <a:r>
              <a:rPr lang="en-US" dirty="0"/>
              <a:t>surface area of the band is approximately </a:t>
            </a:r>
          </a:p>
          <a:p>
            <a:pPr>
              <a:lnSpc>
                <a:spcPct val="150000"/>
              </a:lnSpc>
              <a:spcBef>
                <a:spcPts val="0"/>
              </a:spcBef>
            </a:pPr>
            <a:endParaRPr lang="en-US" dirty="0"/>
          </a:p>
          <a:p>
            <a:pPr>
              <a:spcBef>
                <a:spcPts val="0"/>
              </a:spcBef>
            </a:pPr>
            <a:endParaRPr lang="en-US" dirty="0"/>
          </a:p>
          <a:p>
            <a:pPr>
              <a:spcBef>
                <a:spcPts val="0"/>
              </a:spcBef>
            </a:pPr>
            <a:r>
              <a:rPr lang="en-US" dirty="0"/>
              <a:t>where 			         the average </a:t>
            </a:r>
          </a:p>
          <a:p>
            <a:pPr>
              <a:spcBef>
                <a:spcPts val="0"/>
              </a:spcBef>
            </a:pPr>
            <a:endParaRPr lang="en-US" sz="100" dirty="0"/>
          </a:p>
          <a:p>
            <a:pPr>
              <a:spcBef>
                <a:spcPts val="0"/>
              </a:spcBef>
            </a:pPr>
            <a:r>
              <a:rPr lang="en-US" dirty="0"/>
              <a:t>of the two radii of the frustum. 	</a:t>
            </a:r>
          </a:p>
        </p:txBody>
      </p:sp>
      <p:sp>
        <p:nvSpPr>
          <p:cNvPr id="5" name="Rectangle 4"/>
          <p:cNvSpPr/>
          <p:nvPr/>
        </p:nvSpPr>
        <p:spPr>
          <a:xfrm>
            <a:off x="7223760" y="4724400"/>
            <a:ext cx="1370054" cy="523220"/>
          </a:xfrm>
          <a:prstGeom prst="rect">
            <a:avLst/>
          </a:prstGeom>
        </p:spPr>
        <p:txBody>
          <a:bodyPr wrap="none">
            <a:spAutoFit/>
          </a:bodyPr>
          <a:lstStyle/>
          <a:p>
            <a:pPr algn="ctr"/>
            <a:r>
              <a:rPr lang="en-US" sz="2800" b="1" dirty="0"/>
              <a:t>Figure 7</a:t>
            </a:r>
          </a:p>
        </p:txBody>
      </p:sp>
      <p:graphicFrame>
        <p:nvGraphicFramePr>
          <p:cNvPr id="205826" name="Object 2"/>
          <p:cNvGraphicFramePr>
            <a:graphicFrameLocks noChangeAspect="1"/>
          </p:cNvGraphicFramePr>
          <p:nvPr>
            <p:extLst>
              <p:ext uri="{D42A27DB-BD31-4B8C-83A1-F6EECF244321}">
                <p14:modId xmlns:p14="http://schemas.microsoft.com/office/powerpoint/2010/main" val="1782412422"/>
              </p:ext>
            </p:extLst>
          </p:nvPr>
        </p:nvGraphicFramePr>
        <p:xfrm>
          <a:off x="3276600" y="1741842"/>
          <a:ext cx="1143000" cy="495300"/>
        </p:xfrm>
        <a:graphic>
          <a:graphicData uri="http://schemas.openxmlformats.org/presentationml/2006/ole">
            <mc:AlternateContent xmlns:mc="http://schemas.openxmlformats.org/markup-compatibility/2006">
              <mc:Choice xmlns:v="urn:schemas-microsoft-com:vml" Requires="v">
                <p:oleObj name="Equation" r:id="rId2" imgW="1143000" imgH="495000" progId="Equation.DSMT4">
                  <p:embed/>
                </p:oleObj>
              </mc:Choice>
              <mc:Fallback>
                <p:oleObj name="Equation" r:id="rId2" imgW="1143000" imgH="4950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1741842"/>
                        <a:ext cx="11430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827" name="Object 3"/>
          <p:cNvGraphicFramePr>
            <a:graphicFrameLocks noChangeAspect="1"/>
          </p:cNvGraphicFramePr>
          <p:nvPr>
            <p:extLst>
              <p:ext uri="{D42A27DB-BD31-4B8C-83A1-F6EECF244321}">
                <p14:modId xmlns:p14="http://schemas.microsoft.com/office/powerpoint/2010/main" val="605629852"/>
              </p:ext>
            </p:extLst>
          </p:nvPr>
        </p:nvGraphicFramePr>
        <p:xfrm>
          <a:off x="1638300" y="2584033"/>
          <a:ext cx="3009900" cy="749300"/>
        </p:xfrm>
        <a:graphic>
          <a:graphicData uri="http://schemas.openxmlformats.org/presentationml/2006/ole">
            <mc:AlternateContent xmlns:mc="http://schemas.openxmlformats.org/markup-compatibility/2006">
              <mc:Choice xmlns:v="urn:schemas-microsoft-com:vml" Requires="v">
                <p:oleObj name="Equation" r:id="rId4" imgW="3009600" imgH="749160" progId="Equation.DSMT4">
                  <p:embed/>
                </p:oleObj>
              </mc:Choice>
              <mc:Fallback>
                <p:oleObj name="Equation" r:id="rId4" imgW="3009600" imgH="74916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38300" y="2584033"/>
                        <a:ext cx="30099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05829" name="Picture 5"/>
          <p:cNvPicPr>
            <a:picLocks noChangeAspect="1" noChangeArrowheads="1"/>
          </p:cNvPicPr>
          <p:nvPr/>
        </p:nvPicPr>
        <p:blipFill>
          <a:blip r:embed="rId6" cstate="print"/>
          <a:srcRect/>
          <a:stretch>
            <a:fillRect/>
          </a:stretch>
        </p:blipFill>
        <p:spPr bwMode="auto">
          <a:xfrm>
            <a:off x="7010400" y="1295400"/>
            <a:ext cx="1737360" cy="3402606"/>
          </a:xfrm>
          <a:prstGeom prst="rect">
            <a:avLst/>
          </a:prstGeom>
          <a:noFill/>
          <a:ln w="9525">
            <a:noFill/>
            <a:miter lim="800000"/>
            <a:headEnd/>
            <a:tailEnd/>
          </a:ln>
        </p:spPr>
      </p:pic>
      <p:graphicFrame>
        <p:nvGraphicFramePr>
          <p:cNvPr id="205830" name="Object 6"/>
          <p:cNvGraphicFramePr>
            <a:graphicFrameLocks noChangeAspect="1"/>
          </p:cNvGraphicFramePr>
          <p:nvPr>
            <p:extLst>
              <p:ext uri="{D42A27DB-BD31-4B8C-83A1-F6EECF244321}">
                <p14:modId xmlns:p14="http://schemas.microsoft.com/office/powerpoint/2010/main" val="3617666534"/>
              </p:ext>
            </p:extLst>
          </p:nvPr>
        </p:nvGraphicFramePr>
        <p:xfrm>
          <a:off x="1670050" y="3835400"/>
          <a:ext cx="3822700" cy="812800"/>
        </p:xfrm>
        <a:graphic>
          <a:graphicData uri="http://schemas.openxmlformats.org/presentationml/2006/ole">
            <mc:AlternateContent xmlns:mc="http://schemas.openxmlformats.org/markup-compatibility/2006">
              <mc:Choice xmlns:v="urn:schemas-microsoft-com:vml" Requires="v">
                <p:oleObj name="Equation" r:id="rId7" imgW="3822480" imgH="812520" progId="Equation.DSMT4">
                  <p:embed/>
                </p:oleObj>
              </mc:Choice>
              <mc:Fallback>
                <p:oleObj name="Equation" r:id="rId7" imgW="3822480" imgH="812520" progId="Equation.DSMT4">
                  <p:embed/>
                  <p:pic>
                    <p:nvPicPr>
                      <p:cNvPr id="0" name="Picture 6"/>
                      <p:cNvPicPr>
                        <a:picLocks noChangeAspect="1" noChangeArrowheads="1"/>
                      </p:cNvPicPr>
                      <p:nvPr/>
                    </p:nvPicPr>
                    <p:blipFill>
                      <a:blip r:embed="rId8"/>
                      <a:srcRect/>
                      <a:stretch>
                        <a:fillRect/>
                      </a:stretch>
                    </p:blipFill>
                    <p:spPr bwMode="auto">
                      <a:xfrm>
                        <a:off x="1670050" y="3835400"/>
                        <a:ext cx="3822700" cy="81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831" name="Object 7"/>
          <p:cNvGraphicFramePr>
            <a:graphicFrameLocks noChangeAspect="1"/>
          </p:cNvGraphicFramePr>
          <p:nvPr>
            <p:extLst>
              <p:ext uri="{D42A27DB-BD31-4B8C-83A1-F6EECF244321}">
                <p14:modId xmlns:p14="http://schemas.microsoft.com/office/powerpoint/2010/main" val="3335115219"/>
              </p:ext>
            </p:extLst>
          </p:nvPr>
        </p:nvGraphicFramePr>
        <p:xfrm>
          <a:off x="1562100" y="4796865"/>
          <a:ext cx="3314700" cy="546100"/>
        </p:xfrm>
        <a:graphic>
          <a:graphicData uri="http://schemas.openxmlformats.org/presentationml/2006/ole">
            <mc:AlternateContent xmlns:mc="http://schemas.openxmlformats.org/markup-compatibility/2006">
              <mc:Choice xmlns:v="urn:schemas-microsoft-com:vml" Requires="v">
                <p:oleObj name="Equation" r:id="rId9" imgW="3314520" imgH="545760" progId="Equation.DSMT4">
                  <p:embed/>
                </p:oleObj>
              </mc:Choice>
              <mc:Fallback>
                <p:oleObj name="Equation" r:id="rId9" imgW="3314520" imgH="545760" progId="Equation.DSMT4">
                  <p:embed/>
                  <p:pic>
                    <p:nvPicPr>
                      <p:cNvPr id="0"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62100" y="4796865"/>
                        <a:ext cx="3314700"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8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58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Surface Areas of Solids of Revolution (cont.)</a:t>
            </a:r>
          </a:p>
        </p:txBody>
      </p:sp>
      <p:sp>
        <p:nvSpPr>
          <p:cNvPr id="3" name="Content Placeholder 2"/>
          <p:cNvSpPr>
            <a:spLocks noGrp="1"/>
          </p:cNvSpPr>
          <p:nvPr>
            <p:ph idx="1"/>
          </p:nvPr>
        </p:nvSpPr>
        <p:spPr/>
        <p:txBody>
          <a:bodyPr/>
          <a:lstStyle/>
          <a:p>
            <a:r>
              <a:rPr lang="en-US" dirty="0"/>
              <a:t>As we partition the interval [</a:t>
            </a:r>
            <a:r>
              <a:rPr lang="en-US" i="1" dirty="0"/>
              <a:t>a</a:t>
            </a:r>
            <a:r>
              <a:rPr lang="en-US" dirty="0"/>
              <a:t>, </a:t>
            </a:r>
            <a:r>
              <a:rPr lang="en-US" i="1" dirty="0"/>
              <a:t>b</a:t>
            </a:r>
            <a:r>
              <a:rPr lang="en-US" dirty="0"/>
              <a:t>] into finer and finer subintervals, we can use the fact that			                                                                                                       	                           to replace r with            and write</a:t>
            </a:r>
          </a:p>
        </p:txBody>
      </p:sp>
      <p:graphicFrame>
        <p:nvGraphicFramePr>
          <p:cNvPr id="208899" name="Object 3"/>
          <p:cNvGraphicFramePr>
            <a:graphicFrameLocks noChangeAspect="1"/>
          </p:cNvGraphicFramePr>
          <p:nvPr>
            <p:extLst>
              <p:ext uri="{D42A27DB-BD31-4B8C-83A1-F6EECF244321}">
                <p14:modId xmlns:p14="http://schemas.microsoft.com/office/powerpoint/2010/main" val="3098153453"/>
              </p:ext>
            </p:extLst>
          </p:nvPr>
        </p:nvGraphicFramePr>
        <p:xfrm>
          <a:off x="6096000" y="2122980"/>
          <a:ext cx="812800" cy="571500"/>
        </p:xfrm>
        <a:graphic>
          <a:graphicData uri="http://schemas.openxmlformats.org/presentationml/2006/ole">
            <mc:AlternateContent xmlns:mc="http://schemas.openxmlformats.org/markup-compatibility/2006">
              <mc:Choice xmlns:v="urn:schemas-microsoft-com:vml" Requires="v">
                <p:oleObj name="Equation" r:id="rId2" imgW="812520" imgH="571320" progId="Equation.DSMT4">
                  <p:embed/>
                </p:oleObj>
              </mc:Choice>
              <mc:Fallback>
                <p:oleObj name="Equation" r:id="rId2" imgW="812520" imgH="57132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122980"/>
                        <a:ext cx="8128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8900" name="Object 4"/>
          <p:cNvGraphicFramePr>
            <a:graphicFrameLocks noChangeAspect="1"/>
          </p:cNvGraphicFramePr>
          <p:nvPr>
            <p:extLst>
              <p:ext uri="{D42A27DB-BD31-4B8C-83A1-F6EECF244321}">
                <p14:modId xmlns:p14="http://schemas.microsoft.com/office/powerpoint/2010/main" val="15364998"/>
              </p:ext>
            </p:extLst>
          </p:nvPr>
        </p:nvGraphicFramePr>
        <p:xfrm>
          <a:off x="2317750" y="2763572"/>
          <a:ext cx="4508500" cy="812800"/>
        </p:xfrm>
        <a:graphic>
          <a:graphicData uri="http://schemas.openxmlformats.org/presentationml/2006/ole">
            <mc:AlternateContent xmlns:mc="http://schemas.openxmlformats.org/markup-compatibility/2006">
              <mc:Choice xmlns:v="urn:schemas-microsoft-com:vml" Requires="v">
                <p:oleObj name="Equation" r:id="rId4" imgW="4508280" imgH="812520" progId="Equation.DSMT4">
                  <p:embed/>
                </p:oleObj>
              </mc:Choice>
              <mc:Fallback>
                <p:oleObj name="Equation" r:id="rId4" imgW="4508280" imgH="812520" progId="Equation.DSMT4">
                  <p:embed/>
                  <p:pic>
                    <p:nvPicPr>
                      <p:cNvPr id="0" name="Picture 4"/>
                      <p:cNvPicPr>
                        <a:picLocks noChangeAspect="1" noChangeArrowheads="1"/>
                      </p:cNvPicPr>
                      <p:nvPr/>
                    </p:nvPicPr>
                    <p:blipFill>
                      <a:blip r:embed="rId5"/>
                      <a:srcRect/>
                      <a:stretch>
                        <a:fillRect/>
                      </a:stretch>
                    </p:blipFill>
                    <p:spPr bwMode="auto">
                      <a:xfrm>
                        <a:off x="2317750" y="2763572"/>
                        <a:ext cx="4508500" cy="81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 name="Object 2">
            <a:extLst>
              <a:ext uri="{FF2B5EF4-FFF2-40B4-BE49-F238E27FC236}">
                <a16:creationId xmlns:a16="http://schemas.microsoft.com/office/drawing/2014/main" id="{CC09F647-FDD1-FEBA-A42A-9251660F972C}"/>
              </a:ext>
            </a:extLst>
          </p:cNvPr>
          <p:cNvGraphicFramePr>
            <a:graphicFrameLocks noChangeAspect="1"/>
          </p:cNvGraphicFramePr>
          <p:nvPr>
            <p:extLst>
              <p:ext uri="{D42A27DB-BD31-4B8C-83A1-F6EECF244321}">
                <p14:modId xmlns:p14="http://schemas.microsoft.com/office/powerpoint/2010/main" val="3348131539"/>
              </p:ext>
            </p:extLst>
          </p:nvPr>
        </p:nvGraphicFramePr>
        <p:xfrm>
          <a:off x="488623" y="2138235"/>
          <a:ext cx="3035300" cy="571500"/>
        </p:xfrm>
        <a:graphic>
          <a:graphicData uri="http://schemas.openxmlformats.org/presentationml/2006/ole">
            <mc:AlternateContent xmlns:mc="http://schemas.openxmlformats.org/markup-compatibility/2006">
              <mc:Choice xmlns:v="urn:schemas-microsoft-com:vml" Requires="v">
                <p:oleObj name="Equation" r:id="rId6" imgW="3035160" imgH="571320" progId="Equation.DSMT4">
                  <p:embed/>
                </p:oleObj>
              </mc:Choice>
              <mc:Fallback>
                <p:oleObj name="Equation" r:id="rId6" imgW="3035160" imgH="571320" progId="Equation.DSMT4">
                  <p:embed/>
                  <p:pic>
                    <p:nvPicPr>
                      <p:cNvPr id="208898"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8623" y="2138235"/>
                        <a:ext cx="30353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89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Surface Areas of Solids of Revolution (cont.)</a:t>
            </a:r>
          </a:p>
        </p:txBody>
      </p:sp>
      <p:sp>
        <p:nvSpPr>
          <p:cNvPr id="3" name="Content Placeholder 2"/>
          <p:cNvSpPr>
            <a:spLocks noGrp="1"/>
          </p:cNvSpPr>
          <p:nvPr>
            <p:ph idx="1"/>
          </p:nvPr>
        </p:nvSpPr>
        <p:spPr/>
        <p:txBody>
          <a:bodyPr/>
          <a:lstStyle/>
          <a:p>
            <a:r>
              <a:rPr lang="en-US" dirty="0"/>
              <a:t>We are now back on familiar ground. The surface area </a:t>
            </a:r>
          </a:p>
          <a:p>
            <a:endParaRPr lang="en-US" sz="500" dirty="0"/>
          </a:p>
          <a:p>
            <a:r>
              <a:rPr lang="en-US" dirty="0"/>
              <a:t>of the solid of revolution is approximately		    </a:t>
            </a:r>
          </a:p>
          <a:p>
            <a:endParaRPr lang="en-US" sz="800" dirty="0"/>
          </a:p>
          <a:p>
            <a:r>
              <a:rPr lang="en-US" dirty="0"/>
              <a:t>and we define the surface area to be the limit of these Riemann sum.</a:t>
            </a:r>
          </a:p>
        </p:txBody>
      </p:sp>
      <p:graphicFrame>
        <p:nvGraphicFramePr>
          <p:cNvPr id="209922" name="Object 2"/>
          <p:cNvGraphicFramePr>
            <a:graphicFrameLocks noChangeAspect="1"/>
          </p:cNvGraphicFramePr>
          <p:nvPr>
            <p:extLst>
              <p:ext uri="{D42A27DB-BD31-4B8C-83A1-F6EECF244321}">
                <p14:modId xmlns:p14="http://schemas.microsoft.com/office/powerpoint/2010/main" val="187461449"/>
              </p:ext>
            </p:extLst>
          </p:nvPr>
        </p:nvGraphicFramePr>
        <p:xfrm>
          <a:off x="6629400" y="1685365"/>
          <a:ext cx="838200" cy="952500"/>
        </p:xfrm>
        <a:graphic>
          <a:graphicData uri="http://schemas.openxmlformats.org/presentationml/2006/ole">
            <mc:AlternateContent xmlns:mc="http://schemas.openxmlformats.org/markup-compatibility/2006">
              <mc:Choice xmlns:v="urn:schemas-microsoft-com:vml" Requires="v">
                <p:oleObj name="Equation" r:id="rId2" imgW="838080" imgH="952200" progId="Equation.DSMT4">
                  <p:embed/>
                </p:oleObj>
              </mc:Choice>
              <mc:Fallback>
                <p:oleObj name="Equation" r:id="rId2" imgW="838080" imgH="9522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1685365"/>
                        <a:ext cx="8382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9923" name="Object 3"/>
          <p:cNvGraphicFramePr>
            <a:graphicFrameLocks noChangeAspect="1"/>
          </p:cNvGraphicFramePr>
          <p:nvPr>
            <p:extLst>
              <p:ext uri="{D42A27DB-BD31-4B8C-83A1-F6EECF244321}">
                <p14:modId xmlns:p14="http://schemas.microsoft.com/office/powerpoint/2010/main" val="2083000701"/>
              </p:ext>
            </p:extLst>
          </p:nvPr>
        </p:nvGraphicFramePr>
        <p:xfrm>
          <a:off x="1803400" y="3632200"/>
          <a:ext cx="5257800" cy="927100"/>
        </p:xfrm>
        <a:graphic>
          <a:graphicData uri="http://schemas.openxmlformats.org/presentationml/2006/ole">
            <mc:AlternateContent xmlns:mc="http://schemas.openxmlformats.org/markup-compatibility/2006">
              <mc:Choice xmlns:v="urn:schemas-microsoft-com:vml" Requires="v">
                <p:oleObj name="Equation" r:id="rId4" imgW="5257800" imgH="927000" progId="Equation.DSMT4">
                  <p:embed/>
                </p:oleObj>
              </mc:Choice>
              <mc:Fallback>
                <p:oleObj name="Equation" r:id="rId4" imgW="5257800" imgH="927000" progId="Equation.DSMT4">
                  <p:embed/>
                  <p:pic>
                    <p:nvPicPr>
                      <p:cNvPr id="0" name="Picture 3"/>
                      <p:cNvPicPr>
                        <a:picLocks noChangeAspect="1" noChangeArrowheads="1"/>
                      </p:cNvPicPr>
                      <p:nvPr/>
                    </p:nvPicPr>
                    <p:blipFill>
                      <a:blip r:embed="rId5"/>
                      <a:srcRect/>
                      <a:stretch>
                        <a:fillRect/>
                      </a:stretch>
                    </p:blipFill>
                    <p:spPr bwMode="auto">
                      <a:xfrm>
                        <a:off x="1803400" y="3632200"/>
                        <a:ext cx="52578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9924" name="Object 4"/>
          <p:cNvGraphicFramePr>
            <a:graphicFrameLocks noChangeAspect="1"/>
          </p:cNvGraphicFramePr>
          <p:nvPr>
            <p:extLst>
              <p:ext uri="{D42A27DB-BD31-4B8C-83A1-F6EECF244321}">
                <p14:modId xmlns:p14="http://schemas.microsoft.com/office/powerpoint/2010/main" val="2017952649"/>
              </p:ext>
            </p:extLst>
          </p:nvPr>
        </p:nvGraphicFramePr>
        <p:xfrm>
          <a:off x="2090738" y="4749800"/>
          <a:ext cx="4064000" cy="736600"/>
        </p:xfrm>
        <a:graphic>
          <a:graphicData uri="http://schemas.openxmlformats.org/presentationml/2006/ole">
            <mc:AlternateContent xmlns:mc="http://schemas.openxmlformats.org/markup-compatibility/2006">
              <mc:Choice xmlns:v="urn:schemas-microsoft-com:vml" Requires="v">
                <p:oleObj name="Equation" r:id="rId6" imgW="4063680" imgH="736560" progId="Equation.DSMT4">
                  <p:embed/>
                </p:oleObj>
              </mc:Choice>
              <mc:Fallback>
                <p:oleObj name="Equation" r:id="rId6" imgW="4063680" imgH="736560" progId="Equation.DSMT4">
                  <p:embed/>
                  <p:pic>
                    <p:nvPicPr>
                      <p:cNvPr id="0" name="Picture 4"/>
                      <p:cNvPicPr>
                        <a:picLocks noChangeAspect="1" noChangeArrowheads="1"/>
                      </p:cNvPicPr>
                      <p:nvPr/>
                    </p:nvPicPr>
                    <p:blipFill>
                      <a:blip r:embed="rId7"/>
                      <a:srcRect/>
                      <a:stretch>
                        <a:fillRect/>
                      </a:stretch>
                    </p:blipFill>
                    <p:spPr bwMode="auto">
                      <a:xfrm>
                        <a:off x="2090738" y="4749800"/>
                        <a:ext cx="4064000" cy="73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99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99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Arc Lengths of Graphs of Functions (cont.)</a:t>
            </a:r>
          </a:p>
        </p:txBody>
      </p:sp>
      <p:sp>
        <p:nvSpPr>
          <p:cNvPr id="3" name="Content Placeholder 2"/>
          <p:cNvSpPr>
            <a:spLocks noGrp="1"/>
          </p:cNvSpPr>
          <p:nvPr>
            <p:ph idx="1"/>
          </p:nvPr>
        </p:nvSpPr>
        <p:spPr>
          <a:xfrm>
            <a:off x="457200" y="1097280"/>
            <a:ext cx="8229600" cy="4754880"/>
          </a:xfrm>
        </p:spPr>
        <p:txBody>
          <a:bodyPr>
            <a:noAutofit/>
          </a:bodyPr>
          <a:lstStyle/>
          <a:p>
            <a:r>
              <a:rPr lang="en-US" dirty="0"/>
              <a:t>Adapting the approach that has worked so well in defining area and volume, we will begin by approximating a given curve with a simpler curve whose length we know. Specifically, our approximation will consist of a finite number of lines drawn between points on the curve. In this initial stage, the curves we will work with are graphs of functions and have the form </a:t>
            </a:r>
            <a:r>
              <a:rPr lang="en-US" i="1" dirty="0"/>
              <a:t>y</a:t>
            </a:r>
            <a:r>
              <a:rPr lang="en-US" dirty="0"/>
              <a:t> = </a:t>
            </a:r>
            <a:r>
              <a:rPr lang="en-US" i="1" dirty="0"/>
              <a:t>f</a:t>
            </a:r>
            <a:r>
              <a:rPr lang="en-US" dirty="0"/>
              <a:t>(</a:t>
            </a:r>
            <a:r>
              <a:rPr lang="en-US" i="1" dirty="0"/>
              <a:t>x</a:t>
            </a:r>
            <a:r>
              <a:rPr lang="en-US" dirty="0"/>
              <a:t>) for </a:t>
            </a:r>
            <a:r>
              <a:rPr lang="en-US" i="1" dirty="0"/>
              <a:t>a</a:t>
            </a:r>
            <a:r>
              <a:rPr lang="en-US" dirty="0"/>
              <a:t> ≤ </a:t>
            </a:r>
            <a:r>
              <a:rPr lang="en-US" i="1" dirty="0"/>
              <a:t>x</a:t>
            </a:r>
            <a:r>
              <a:rPr lang="en-US" dirty="0"/>
              <a:t> ≤ </a:t>
            </a:r>
            <a:r>
              <a:rPr lang="en-US" i="1" dirty="0"/>
              <a:t>b</a:t>
            </a:r>
            <a:r>
              <a:rPr lang="en-US" dirty="0"/>
              <a:t>, where </a:t>
            </a:r>
            <a:r>
              <a:rPr lang="en-US" i="1" dirty="0"/>
              <a:t>f </a:t>
            </a:r>
            <a:r>
              <a:rPr lang="en-US" dirty="0">
                <a:sym typeface="Symbol" panose="05050102010706020507" pitchFamily="18" charset="2"/>
              </a:rPr>
              <a:t></a:t>
            </a:r>
            <a:r>
              <a:rPr lang="en-US" dirty="0"/>
              <a:t> is continuous on [</a:t>
            </a:r>
            <a:r>
              <a:rPr lang="en-US" i="1" dirty="0"/>
              <a:t>a</a:t>
            </a:r>
            <a:r>
              <a:rPr lang="en-US" dirty="0"/>
              <a:t>, </a:t>
            </a:r>
            <a:r>
              <a:rPr lang="en-US" i="1" dirty="0"/>
              <a:t>b</a:t>
            </a:r>
            <a:r>
              <a:rPr lang="en-US" dirty="0"/>
              <a:t>] (such functions are called </a:t>
            </a:r>
            <a:r>
              <a:rPr lang="en-US" i="1" dirty="0"/>
              <a:t>continuously differentiable</a:t>
            </a:r>
            <a:r>
              <a:rPr lang="en-US" dirty="0"/>
              <a:t> and their graphs are said to be </a:t>
            </a:r>
            <a:r>
              <a:rPr lang="en-US" i="1" dirty="0"/>
              <a:t>smooth curves</a:t>
            </a:r>
            <a:r>
              <a:rPr lang="en-US" dirty="0"/>
              <a:t>).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Surface Area of a Solid of Revolution</a:t>
            </a:r>
          </a:p>
        </p:txBody>
      </p:sp>
      <p:sp>
        <p:nvSpPr>
          <p:cNvPr id="3" name="Content Placeholder 2"/>
          <p:cNvSpPr>
            <a:spLocks noGrp="1"/>
          </p:cNvSpPr>
          <p:nvPr>
            <p:ph idx="1"/>
          </p:nvPr>
        </p:nvSpPr>
        <p:spPr>
          <a:xfrm>
            <a:off x="457200" y="1280160"/>
            <a:ext cx="8229600" cy="3065455"/>
          </a:xfrm>
          <a:solidFill>
            <a:srgbClr val="FFFFCC"/>
          </a:solidFill>
          <a:ln w="28575">
            <a:solidFill>
              <a:srgbClr val="000000"/>
            </a:solidFill>
          </a:ln>
        </p:spPr>
        <p:txBody>
          <a:bodyPr wrap="square">
            <a:spAutoFit/>
          </a:bodyPr>
          <a:lstStyle/>
          <a:p>
            <a:r>
              <a:rPr lang="en-US" dirty="0">
                <a:solidFill>
                  <a:srgbClr val="000000"/>
                </a:solidFill>
              </a:rPr>
              <a:t>Given a continuously differentiable function 		    on the interval </a:t>
            </a:r>
            <a:r>
              <a:rPr lang="en-US" i="1" dirty="0">
                <a:solidFill>
                  <a:srgbClr val="000000"/>
                </a:solidFill>
              </a:rPr>
              <a:t>a</a:t>
            </a:r>
            <a:r>
              <a:rPr lang="en-US" dirty="0">
                <a:solidFill>
                  <a:srgbClr val="000000"/>
                </a:solidFill>
              </a:rPr>
              <a:t> </a:t>
            </a:r>
            <a:r>
              <a:rPr lang="en-US" dirty="0">
                <a:solidFill>
                  <a:srgbClr val="000000"/>
                </a:solidFill>
                <a:sym typeface="Symbol"/>
              </a:rPr>
              <a:t></a:t>
            </a:r>
            <a:r>
              <a:rPr lang="en-US" dirty="0">
                <a:solidFill>
                  <a:srgbClr val="000000"/>
                </a:solidFill>
              </a:rPr>
              <a:t> </a:t>
            </a:r>
            <a:r>
              <a:rPr lang="en-US" i="1" dirty="0">
                <a:solidFill>
                  <a:srgbClr val="000000"/>
                </a:solidFill>
              </a:rPr>
              <a:t>x</a:t>
            </a:r>
            <a:r>
              <a:rPr lang="en-US" dirty="0">
                <a:solidFill>
                  <a:srgbClr val="000000"/>
                </a:solidFill>
              </a:rPr>
              <a:t> </a:t>
            </a:r>
            <a:r>
              <a:rPr lang="en-US" dirty="0">
                <a:solidFill>
                  <a:srgbClr val="000000"/>
                </a:solidFill>
                <a:sym typeface="Symbol"/>
              </a:rPr>
              <a:t></a:t>
            </a:r>
            <a:r>
              <a:rPr lang="en-US" dirty="0">
                <a:solidFill>
                  <a:srgbClr val="000000"/>
                </a:solidFill>
              </a:rPr>
              <a:t> </a:t>
            </a:r>
            <a:r>
              <a:rPr lang="en-US" i="1" dirty="0">
                <a:solidFill>
                  <a:srgbClr val="000000"/>
                </a:solidFill>
              </a:rPr>
              <a:t>b</a:t>
            </a:r>
            <a:r>
              <a:rPr lang="en-US" dirty="0">
                <a:solidFill>
                  <a:srgbClr val="000000"/>
                </a:solidFill>
              </a:rPr>
              <a:t>, the </a:t>
            </a:r>
            <a:r>
              <a:rPr lang="en-US" b="1" dirty="0">
                <a:solidFill>
                  <a:srgbClr val="C00000"/>
                </a:solidFill>
              </a:rPr>
              <a:t>surface area</a:t>
            </a:r>
            <a:r>
              <a:rPr lang="en-US" dirty="0">
                <a:solidFill>
                  <a:srgbClr val="000000"/>
                </a:solidFill>
              </a:rPr>
              <a:t> </a:t>
            </a:r>
            <a:r>
              <a:rPr lang="en-US" i="1" dirty="0">
                <a:solidFill>
                  <a:srgbClr val="000000"/>
                </a:solidFill>
              </a:rPr>
              <a:t>A</a:t>
            </a:r>
            <a:r>
              <a:rPr lang="en-US" dirty="0">
                <a:solidFill>
                  <a:srgbClr val="000000"/>
                </a:solidFill>
              </a:rPr>
              <a:t> of the solid formed by revolving the graph </a:t>
            </a:r>
            <a:r>
              <a:rPr lang="en-US" i="1" dirty="0">
                <a:solidFill>
                  <a:srgbClr val="000000"/>
                </a:solidFill>
              </a:rPr>
              <a:t>y</a:t>
            </a:r>
            <a:r>
              <a:rPr lang="en-US" dirty="0">
                <a:solidFill>
                  <a:srgbClr val="000000"/>
                </a:solidFill>
              </a:rPr>
              <a:t> </a:t>
            </a:r>
            <a:r>
              <a:rPr lang="en-US" dirty="0">
                <a:solidFill>
                  <a:srgbClr val="000000"/>
                </a:solidFill>
                <a:latin typeface="Symbol" pitchFamily="18" charset="2"/>
              </a:rPr>
              <a:t>=</a:t>
            </a:r>
            <a:r>
              <a:rPr lang="en-US" dirty="0">
                <a:solidFill>
                  <a:srgbClr val="000000"/>
                </a:solidFill>
              </a:rPr>
              <a:t> </a:t>
            </a:r>
            <a:r>
              <a:rPr lang="en-US" i="1" dirty="0">
                <a:solidFill>
                  <a:srgbClr val="000000"/>
                </a:solidFill>
              </a:rPr>
              <a:t>f</a:t>
            </a:r>
            <a:r>
              <a:rPr lang="en-US" dirty="0">
                <a:solidFill>
                  <a:srgbClr val="000000"/>
                </a:solidFill>
              </a:rPr>
              <a:t>(</a:t>
            </a:r>
            <a:r>
              <a:rPr lang="en-US" i="1" dirty="0">
                <a:solidFill>
                  <a:srgbClr val="000000"/>
                </a:solidFill>
              </a:rPr>
              <a:t>x</a:t>
            </a:r>
            <a:r>
              <a:rPr lang="en-US" dirty="0">
                <a:solidFill>
                  <a:srgbClr val="000000"/>
                </a:solidFill>
              </a:rPr>
              <a:t>) around the </a:t>
            </a:r>
            <a:r>
              <a:rPr lang="en-US" i="1" dirty="0">
                <a:solidFill>
                  <a:srgbClr val="000000"/>
                </a:solidFill>
              </a:rPr>
              <a:t>x</a:t>
            </a:r>
            <a:r>
              <a:rPr lang="en-US" dirty="0">
                <a:solidFill>
                  <a:srgbClr val="000000"/>
                </a:solidFill>
              </a:rPr>
              <a:t>‑axis is</a:t>
            </a:r>
          </a:p>
          <a:p>
            <a:pPr>
              <a:lnSpc>
                <a:spcPct val="150000"/>
              </a:lnSpc>
            </a:pPr>
            <a:endParaRPr lang="en-US" dirty="0">
              <a:solidFill>
                <a:srgbClr val="000000"/>
              </a:solidFill>
            </a:endParaRPr>
          </a:p>
          <a:p>
            <a:endParaRPr lang="en-US" dirty="0">
              <a:solidFill>
                <a:srgbClr val="000000"/>
              </a:solidFill>
            </a:endParaRPr>
          </a:p>
        </p:txBody>
      </p:sp>
      <p:graphicFrame>
        <p:nvGraphicFramePr>
          <p:cNvPr id="163842" name="Object 2"/>
          <p:cNvGraphicFramePr>
            <a:graphicFrameLocks noChangeAspect="1"/>
          </p:cNvGraphicFramePr>
          <p:nvPr>
            <p:extLst>
              <p:ext uri="{D42A27DB-BD31-4B8C-83A1-F6EECF244321}">
                <p14:modId xmlns:p14="http://schemas.microsoft.com/office/powerpoint/2010/main" val="4103787590"/>
              </p:ext>
            </p:extLst>
          </p:nvPr>
        </p:nvGraphicFramePr>
        <p:xfrm>
          <a:off x="6934200" y="1371600"/>
          <a:ext cx="1206500" cy="469900"/>
        </p:xfrm>
        <a:graphic>
          <a:graphicData uri="http://schemas.openxmlformats.org/presentationml/2006/ole">
            <mc:AlternateContent xmlns:mc="http://schemas.openxmlformats.org/markup-compatibility/2006">
              <mc:Choice xmlns:v="urn:schemas-microsoft-com:vml" Requires="v">
                <p:oleObj name="Equation" r:id="rId2" imgW="1206360" imgH="469800" progId="Equation.DSMT4">
                  <p:embed/>
                </p:oleObj>
              </mc:Choice>
              <mc:Fallback>
                <p:oleObj name="Equation" r:id="rId2" imgW="1206360" imgH="469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1371600"/>
                        <a:ext cx="12065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3843" name="Object 3"/>
          <p:cNvGraphicFramePr>
            <a:graphicFrameLocks noChangeAspect="1"/>
          </p:cNvGraphicFramePr>
          <p:nvPr>
            <p:extLst>
              <p:ext uri="{D42A27DB-BD31-4B8C-83A1-F6EECF244321}">
                <p14:modId xmlns:p14="http://schemas.microsoft.com/office/powerpoint/2010/main" val="2755160605"/>
              </p:ext>
            </p:extLst>
          </p:nvPr>
        </p:nvGraphicFramePr>
        <p:xfrm>
          <a:off x="838200" y="2876550"/>
          <a:ext cx="7658100" cy="1104900"/>
        </p:xfrm>
        <a:graphic>
          <a:graphicData uri="http://schemas.openxmlformats.org/presentationml/2006/ole">
            <mc:AlternateContent xmlns:mc="http://schemas.openxmlformats.org/markup-compatibility/2006">
              <mc:Choice xmlns:v="urn:schemas-microsoft-com:vml" Requires="v">
                <p:oleObj name="Equation" r:id="rId4" imgW="7657920" imgH="1104840" progId="Equation.DSMT4">
                  <p:embed/>
                </p:oleObj>
              </mc:Choice>
              <mc:Fallback>
                <p:oleObj name="Equation" r:id="rId4" imgW="7657920" imgH="1104840" progId="Equation.DSMT4">
                  <p:embed/>
                  <p:pic>
                    <p:nvPicPr>
                      <p:cNvPr id="0" name="Picture 3"/>
                      <p:cNvPicPr>
                        <a:picLocks noChangeAspect="1" noChangeArrowheads="1"/>
                      </p:cNvPicPr>
                      <p:nvPr/>
                    </p:nvPicPr>
                    <p:blipFill>
                      <a:blip r:embed="rId5"/>
                      <a:srcRect/>
                      <a:stretch>
                        <a:fillRect/>
                      </a:stretch>
                    </p:blipFill>
                    <p:spPr bwMode="auto">
                      <a:xfrm>
                        <a:off x="838200" y="2876550"/>
                        <a:ext cx="7658100"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Surface Area of a Solid of Revolution (cont.)</a:t>
            </a:r>
          </a:p>
        </p:txBody>
      </p:sp>
      <p:sp>
        <p:nvSpPr>
          <p:cNvPr id="3" name="Content Placeholder 2"/>
          <p:cNvSpPr>
            <a:spLocks noGrp="1"/>
          </p:cNvSpPr>
          <p:nvPr>
            <p:ph idx="1"/>
          </p:nvPr>
        </p:nvSpPr>
        <p:spPr>
          <a:xfrm>
            <a:off x="457200" y="1280160"/>
            <a:ext cx="8229600" cy="3367076"/>
          </a:xfrm>
          <a:solidFill>
            <a:srgbClr val="FFFFCC"/>
          </a:solidFill>
          <a:ln w="28575">
            <a:solidFill>
              <a:srgbClr val="000000"/>
            </a:solidFill>
          </a:ln>
        </p:spPr>
        <p:txBody>
          <a:bodyPr wrap="square">
            <a:spAutoFit/>
          </a:bodyPr>
          <a:lstStyle/>
          <a:p>
            <a:r>
              <a:rPr lang="en-US" dirty="0">
                <a:solidFill>
                  <a:srgbClr val="000000"/>
                </a:solidFill>
              </a:rPr>
              <a:t>Similarly, if the graph </a:t>
            </a:r>
            <a:r>
              <a:rPr lang="en-US" i="1" dirty="0">
                <a:solidFill>
                  <a:srgbClr val="000000"/>
                </a:solidFill>
              </a:rPr>
              <a:t>x</a:t>
            </a:r>
            <a:r>
              <a:rPr lang="en-US" dirty="0">
                <a:solidFill>
                  <a:srgbClr val="000000"/>
                </a:solidFill>
              </a:rPr>
              <a:t> </a:t>
            </a:r>
            <a:r>
              <a:rPr lang="en-US" dirty="0">
                <a:solidFill>
                  <a:srgbClr val="000000"/>
                </a:solidFill>
                <a:latin typeface="Symbol" pitchFamily="18" charset="2"/>
              </a:rPr>
              <a:t>=</a:t>
            </a:r>
            <a:r>
              <a:rPr lang="en-US" dirty="0">
                <a:solidFill>
                  <a:srgbClr val="000000"/>
                </a:solidFill>
              </a:rPr>
              <a:t> </a:t>
            </a:r>
            <a:r>
              <a:rPr lang="en-US" i="1" dirty="0">
                <a:solidFill>
                  <a:srgbClr val="000000"/>
                </a:solidFill>
              </a:rPr>
              <a:t>g</a:t>
            </a:r>
            <a:r>
              <a:rPr lang="en-US" dirty="0">
                <a:solidFill>
                  <a:srgbClr val="000000"/>
                </a:solidFill>
              </a:rPr>
              <a:t>(</a:t>
            </a:r>
            <a:r>
              <a:rPr lang="en-US" i="1" dirty="0">
                <a:solidFill>
                  <a:srgbClr val="000000"/>
                </a:solidFill>
              </a:rPr>
              <a:t>y</a:t>
            </a:r>
            <a:r>
              <a:rPr lang="en-US" dirty="0">
                <a:solidFill>
                  <a:srgbClr val="000000"/>
                </a:solidFill>
              </a:rPr>
              <a:t>) of the nonnegative and continuously differentiable function </a:t>
            </a:r>
            <a:r>
              <a:rPr lang="en-US" i="1" dirty="0">
                <a:solidFill>
                  <a:srgbClr val="000000"/>
                </a:solidFill>
              </a:rPr>
              <a:t>g</a:t>
            </a:r>
            <a:r>
              <a:rPr lang="en-US" dirty="0">
                <a:solidFill>
                  <a:srgbClr val="000000"/>
                </a:solidFill>
              </a:rPr>
              <a:t> is revolved around the </a:t>
            </a:r>
            <a:r>
              <a:rPr lang="en-US" i="1" dirty="0">
                <a:solidFill>
                  <a:srgbClr val="000000"/>
                </a:solidFill>
              </a:rPr>
              <a:t>y</a:t>
            </a:r>
            <a:r>
              <a:rPr lang="en-US" dirty="0">
                <a:solidFill>
                  <a:srgbClr val="000000"/>
                </a:solidFill>
              </a:rPr>
              <a:t>‑axis over the interval </a:t>
            </a:r>
            <a:r>
              <a:rPr lang="en-US" i="1" dirty="0">
                <a:solidFill>
                  <a:srgbClr val="000000"/>
                </a:solidFill>
              </a:rPr>
              <a:t>c</a:t>
            </a:r>
            <a:r>
              <a:rPr lang="en-US" dirty="0">
                <a:solidFill>
                  <a:srgbClr val="000000"/>
                </a:solidFill>
              </a:rPr>
              <a:t> </a:t>
            </a:r>
            <a:r>
              <a:rPr lang="en-US" dirty="0">
                <a:solidFill>
                  <a:srgbClr val="000000"/>
                </a:solidFill>
                <a:sym typeface="Symbol"/>
              </a:rPr>
              <a:t></a:t>
            </a:r>
            <a:r>
              <a:rPr lang="en-US" dirty="0">
                <a:solidFill>
                  <a:srgbClr val="000000"/>
                </a:solidFill>
              </a:rPr>
              <a:t> </a:t>
            </a:r>
            <a:r>
              <a:rPr lang="en-US" i="1" dirty="0">
                <a:solidFill>
                  <a:srgbClr val="000000"/>
                </a:solidFill>
              </a:rPr>
              <a:t>y</a:t>
            </a:r>
            <a:r>
              <a:rPr lang="en-US" dirty="0">
                <a:solidFill>
                  <a:srgbClr val="000000"/>
                </a:solidFill>
              </a:rPr>
              <a:t> </a:t>
            </a:r>
            <a:r>
              <a:rPr lang="en-US" dirty="0">
                <a:solidFill>
                  <a:srgbClr val="000000"/>
                </a:solidFill>
                <a:sym typeface="Symbol"/>
              </a:rPr>
              <a:t></a:t>
            </a:r>
            <a:r>
              <a:rPr lang="en-US" dirty="0">
                <a:solidFill>
                  <a:srgbClr val="000000"/>
                </a:solidFill>
              </a:rPr>
              <a:t> </a:t>
            </a:r>
            <a:r>
              <a:rPr lang="en-US" i="1" dirty="0">
                <a:solidFill>
                  <a:srgbClr val="000000"/>
                </a:solidFill>
              </a:rPr>
              <a:t>d</a:t>
            </a:r>
            <a:r>
              <a:rPr lang="en-US" dirty="0">
                <a:solidFill>
                  <a:srgbClr val="000000"/>
                </a:solidFill>
              </a:rPr>
              <a:t>, the surface area of the resulting solid is</a:t>
            </a:r>
          </a:p>
          <a:p>
            <a:endParaRPr lang="en-US" dirty="0">
              <a:solidFill>
                <a:srgbClr val="000000"/>
              </a:solidFill>
            </a:endParaRPr>
          </a:p>
          <a:p>
            <a:endParaRPr lang="en-US" dirty="0">
              <a:solidFill>
                <a:srgbClr val="000000"/>
              </a:solidFill>
            </a:endParaRPr>
          </a:p>
          <a:p>
            <a:endParaRPr lang="en-US" dirty="0">
              <a:solidFill>
                <a:srgbClr val="000000"/>
              </a:solidFill>
            </a:endParaRPr>
          </a:p>
        </p:txBody>
      </p:sp>
      <p:graphicFrame>
        <p:nvGraphicFramePr>
          <p:cNvPr id="164866" name="Object 2"/>
          <p:cNvGraphicFramePr>
            <a:graphicFrameLocks noChangeAspect="1"/>
          </p:cNvGraphicFramePr>
          <p:nvPr>
            <p:extLst>
              <p:ext uri="{D42A27DB-BD31-4B8C-83A1-F6EECF244321}">
                <p14:modId xmlns:p14="http://schemas.microsoft.com/office/powerpoint/2010/main" val="2510421014"/>
              </p:ext>
            </p:extLst>
          </p:nvPr>
        </p:nvGraphicFramePr>
        <p:xfrm>
          <a:off x="609600" y="3124200"/>
          <a:ext cx="7645400" cy="1155700"/>
        </p:xfrm>
        <a:graphic>
          <a:graphicData uri="http://schemas.openxmlformats.org/presentationml/2006/ole">
            <mc:AlternateContent xmlns:mc="http://schemas.openxmlformats.org/markup-compatibility/2006">
              <mc:Choice xmlns:v="urn:schemas-microsoft-com:vml" Requires="v">
                <p:oleObj name="Equation" r:id="rId2" imgW="7645320" imgH="1155600" progId="Equation.DSMT4">
                  <p:embed/>
                </p:oleObj>
              </mc:Choice>
              <mc:Fallback>
                <p:oleObj name="Equation" r:id="rId2" imgW="7645320" imgH="1155600" progId="Equation.DSMT4">
                  <p:embed/>
                  <p:pic>
                    <p:nvPicPr>
                      <p:cNvPr id="0" name="Picture 2"/>
                      <p:cNvPicPr>
                        <a:picLocks noChangeAspect="1" noChangeArrowheads="1"/>
                      </p:cNvPicPr>
                      <p:nvPr/>
                    </p:nvPicPr>
                    <p:blipFill>
                      <a:blip r:embed="rId3"/>
                      <a:srcRect/>
                      <a:stretch>
                        <a:fillRect/>
                      </a:stretch>
                    </p:blipFill>
                    <p:spPr bwMode="auto">
                      <a:xfrm>
                        <a:off x="609600" y="3124200"/>
                        <a:ext cx="7645400" cy="115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Surface Area of a Solid of Revolution (cont.)</a:t>
            </a:r>
          </a:p>
        </p:txBody>
      </p:sp>
      <p:sp>
        <p:nvSpPr>
          <p:cNvPr id="3" name="Content Placeholder 2"/>
          <p:cNvSpPr>
            <a:spLocks noGrp="1"/>
          </p:cNvSpPr>
          <p:nvPr>
            <p:ph idx="1"/>
          </p:nvPr>
        </p:nvSpPr>
        <p:spPr>
          <a:xfrm>
            <a:off x="457200" y="1280160"/>
            <a:ext cx="8229600" cy="1815882"/>
          </a:xfrm>
          <a:solidFill>
            <a:srgbClr val="FFFFCC"/>
          </a:solidFill>
          <a:ln w="28575">
            <a:solidFill>
              <a:srgbClr val="000000"/>
            </a:solidFill>
          </a:ln>
        </p:spPr>
        <p:txBody>
          <a:bodyPr wrap="square">
            <a:spAutoFit/>
          </a:bodyPr>
          <a:lstStyle/>
          <a:p>
            <a:r>
              <a:rPr lang="en-US" dirty="0">
                <a:solidFill>
                  <a:srgbClr val="000000"/>
                </a:solidFill>
              </a:rPr>
              <a:t>In both cases, the formula can be summarized as 			where </a:t>
            </a:r>
            <a:r>
              <a:rPr lang="en-US" i="1" dirty="0">
                <a:solidFill>
                  <a:srgbClr val="000000"/>
                </a:solidFill>
              </a:rPr>
              <a:t>r</a:t>
            </a:r>
            <a:r>
              <a:rPr lang="en-US" dirty="0">
                <a:solidFill>
                  <a:srgbClr val="000000"/>
                </a:solidFill>
              </a:rPr>
              <a:t> denotes the radius from the axis of revolution to the surface and </a:t>
            </a:r>
            <a:r>
              <a:rPr lang="en-US" i="1" dirty="0">
                <a:solidFill>
                  <a:srgbClr val="000000"/>
                </a:solidFill>
              </a:rPr>
              <a:t>ds </a:t>
            </a:r>
            <a:r>
              <a:rPr lang="en-US" dirty="0">
                <a:solidFill>
                  <a:srgbClr val="000000"/>
                </a:solidFill>
              </a:rPr>
              <a:t>denotes the arc length differential.</a:t>
            </a:r>
            <a:endParaRPr lang="en-US" dirty="0"/>
          </a:p>
        </p:txBody>
      </p:sp>
      <p:graphicFrame>
        <p:nvGraphicFramePr>
          <p:cNvPr id="165890" name="Object 2"/>
          <p:cNvGraphicFramePr>
            <a:graphicFrameLocks noChangeAspect="1"/>
          </p:cNvGraphicFramePr>
          <p:nvPr>
            <p:extLst>
              <p:ext uri="{D42A27DB-BD31-4B8C-83A1-F6EECF244321}">
                <p14:modId xmlns:p14="http://schemas.microsoft.com/office/powerpoint/2010/main" val="3471791507"/>
              </p:ext>
            </p:extLst>
          </p:nvPr>
        </p:nvGraphicFramePr>
        <p:xfrm>
          <a:off x="533400" y="1676400"/>
          <a:ext cx="1765300" cy="584200"/>
        </p:xfrm>
        <a:graphic>
          <a:graphicData uri="http://schemas.openxmlformats.org/presentationml/2006/ole">
            <mc:AlternateContent xmlns:mc="http://schemas.openxmlformats.org/markup-compatibility/2006">
              <mc:Choice xmlns:v="urn:schemas-microsoft-com:vml" Requires="v">
                <p:oleObj name="Equation" r:id="rId2" imgW="1765080" imgH="583920" progId="Equation.DSMT4">
                  <p:embed/>
                </p:oleObj>
              </mc:Choice>
              <mc:Fallback>
                <p:oleObj name="Equation" r:id="rId2" imgW="1765080" imgH="583920" progId="Equation.DSMT4">
                  <p:embed/>
                  <p:pic>
                    <p:nvPicPr>
                      <p:cNvPr id="0" name="Picture 2"/>
                      <p:cNvPicPr>
                        <a:picLocks noChangeAspect="1" noChangeArrowheads="1"/>
                      </p:cNvPicPr>
                      <p:nvPr/>
                    </p:nvPicPr>
                    <p:blipFill>
                      <a:blip r:embed="rId3"/>
                      <a:srcRect/>
                      <a:stretch>
                        <a:fillRect/>
                      </a:stretch>
                    </p:blipFill>
                    <p:spPr bwMode="auto">
                      <a:xfrm>
                        <a:off x="533400" y="1676400"/>
                        <a:ext cx="1765300" cy="584200"/>
                      </a:xfrm>
                      <a:prstGeom prst="rect">
                        <a:avLst/>
                      </a:prstGeom>
                      <a:noFill/>
                      <a:ln>
                        <a:noFill/>
                      </a:ln>
                      <a:effectLst/>
                    </p:spPr>
                  </p:pic>
                </p:oleObj>
              </mc:Fallback>
            </mc:AlternateContent>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80160"/>
            <a:ext cx="8229600" cy="4572000"/>
          </a:xfrm>
        </p:spPr>
        <p:txBody>
          <a:bodyPr/>
          <a:lstStyle/>
          <a:p>
            <a:r>
              <a:rPr lang="en-US" dirty="0"/>
              <a:t>Find the formula for the surface area of a sphere of radius </a:t>
            </a:r>
            <a:r>
              <a:rPr lang="en-US" i="1" dirty="0"/>
              <a:t>R</a:t>
            </a:r>
            <a:r>
              <a:rPr lang="en-US" dirty="0"/>
              <a:t>.</a:t>
            </a:r>
          </a:p>
          <a:p>
            <a:r>
              <a:rPr lang="en-US" b="1" dirty="0"/>
              <a:t>Solution</a:t>
            </a:r>
          </a:p>
        </p:txBody>
      </p:sp>
      <p:sp>
        <p:nvSpPr>
          <p:cNvPr id="2" name="Title 1"/>
          <p:cNvSpPr>
            <a:spLocks noGrp="1"/>
          </p:cNvSpPr>
          <p:nvPr>
            <p:ph type="title"/>
          </p:nvPr>
        </p:nvSpPr>
        <p:spPr/>
        <p:txBody>
          <a:bodyPr/>
          <a:lstStyle/>
          <a:p>
            <a:r>
              <a:rPr lang="en-US" dirty="0"/>
              <a:t>Example 3: Deriving the Formula for Surface Area of a Sphere</a:t>
            </a:r>
          </a:p>
        </p:txBody>
      </p:sp>
      <p:graphicFrame>
        <p:nvGraphicFramePr>
          <p:cNvPr id="166914" name="Object 2"/>
          <p:cNvGraphicFramePr>
            <a:graphicFrameLocks noChangeAspect="1"/>
          </p:cNvGraphicFramePr>
          <p:nvPr/>
        </p:nvGraphicFramePr>
        <p:xfrm>
          <a:off x="1841500" y="4131040"/>
          <a:ext cx="2273300" cy="520700"/>
        </p:xfrm>
        <a:graphic>
          <a:graphicData uri="http://schemas.openxmlformats.org/presentationml/2006/ole">
            <mc:AlternateContent xmlns:mc="http://schemas.openxmlformats.org/markup-compatibility/2006">
              <mc:Choice xmlns:v="urn:schemas-microsoft-com:vml" Requires="v">
                <p:oleObj name="Equation" r:id="rId2" imgW="2273040" imgH="520560" progId="Equation.DSMT4">
                  <p:embed/>
                </p:oleObj>
              </mc:Choice>
              <mc:Fallback>
                <p:oleObj name="Equation" r:id="rId2" imgW="2273040" imgH="52056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1500" y="4131040"/>
                        <a:ext cx="227330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7" name="Group 6"/>
          <p:cNvGrpSpPr/>
          <p:nvPr/>
        </p:nvGrpSpPr>
        <p:grpSpPr>
          <a:xfrm>
            <a:off x="4632960" y="2209800"/>
            <a:ext cx="4206240" cy="3495020"/>
            <a:chOff x="4632960" y="2209800"/>
            <a:chExt cx="4206240" cy="3495020"/>
          </a:xfrm>
        </p:grpSpPr>
        <p:pic>
          <p:nvPicPr>
            <p:cNvPr id="5" name="Picture 2"/>
            <p:cNvPicPr>
              <a:picLocks noChangeAspect="1" noChangeArrowheads="1"/>
            </p:cNvPicPr>
            <p:nvPr/>
          </p:nvPicPr>
          <p:blipFill>
            <a:blip r:embed="rId4" cstate="print"/>
            <a:srcRect b="14855"/>
            <a:stretch>
              <a:fillRect/>
            </a:stretch>
          </p:blipFill>
          <p:spPr bwMode="auto">
            <a:xfrm>
              <a:off x="4632960" y="2209800"/>
              <a:ext cx="4206240" cy="2870055"/>
            </a:xfrm>
            <a:prstGeom prst="rect">
              <a:avLst/>
            </a:prstGeom>
            <a:noFill/>
            <a:ln w="9525">
              <a:noFill/>
              <a:miter lim="800000"/>
              <a:headEnd/>
              <a:tailEnd/>
            </a:ln>
          </p:spPr>
        </p:pic>
        <p:sp>
          <p:nvSpPr>
            <p:cNvPr id="6" name="Rectangle 5"/>
            <p:cNvSpPr/>
            <p:nvPr/>
          </p:nvSpPr>
          <p:spPr>
            <a:xfrm>
              <a:off x="6172200" y="5181600"/>
              <a:ext cx="1370055" cy="523220"/>
            </a:xfrm>
            <a:prstGeom prst="rect">
              <a:avLst/>
            </a:prstGeom>
          </p:spPr>
          <p:txBody>
            <a:bodyPr wrap="none">
              <a:spAutoFit/>
            </a:bodyPr>
            <a:lstStyle/>
            <a:p>
              <a:r>
                <a:rPr lang="en-US" sz="2800" b="1" dirty="0"/>
                <a:t>Figure 8</a:t>
              </a:r>
            </a:p>
          </p:txBody>
        </p:sp>
      </p:grpSp>
      <p:sp>
        <p:nvSpPr>
          <p:cNvPr id="8" name="Rectangle 7"/>
          <p:cNvSpPr/>
          <p:nvPr/>
        </p:nvSpPr>
        <p:spPr>
          <a:xfrm>
            <a:off x="457200" y="2828836"/>
            <a:ext cx="4572000" cy="2677656"/>
          </a:xfrm>
          <a:prstGeom prst="rect">
            <a:avLst/>
          </a:prstGeom>
        </p:spPr>
        <p:txBody>
          <a:bodyPr>
            <a:spAutoFit/>
          </a:bodyPr>
          <a:lstStyle/>
          <a:p>
            <a:r>
              <a:rPr lang="en-US" sz="2800" dirty="0">
                <a:solidFill>
                  <a:srgbClr val="36609C"/>
                </a:solidFill>
              </a:rPr>
              <a:t>We can generate a sphere of radius </a:t>
            </a:r>
            <a:r>
              <a:rPr lang="en-US" sz="2800" i="1" dirty="0">
                <a:solidFill>
                  <a:srgbClr val="36609C"/>
                </a:solidFill>
              </a:rPr>
              <a:t>R </a:t>
            </a:r>
            <a:r>
              <a:rPr lang="en-US" sz="2800" dirty="0">
                <a:solidFill>
                  <a:srgbClr val="36609C"/>
                </a:solidFill>
              </a:rPr>
              <a:t>by rotating the continuously differentiable function 		           about the </a:t>
            </a:r>
            <a:r>
              <a:rPr lang="en-US" sz="2800" i="1" dirty="0">
                <a:solidFill>
                  <a:srgbClr val="36609C"/>
                </a:solidFill>
              </a:rPr>
              <a:t>x</a:t>
            </a:r>
            <a:r>
              <a:rPr lang="en-US" sz="2800" dirty="0">
                <a:solidFill>
                  <a:srgbClr val="36609C"/>
                </a:solidFill>
              </a:rPr>
              <a:t>‑axis over the interval </a:t>
            </a:r>
            <a:r>
              <a:rPr lang="en-US" sz="2800" dirty="0">
                <a:solidFill>
                  <a:srgbClr val="36609C"/>
                </a:solidFill>
                <a:latin typeface="Symbol" pitchFamily="18" charset="2"/>
              </a:rPr>
              <a:t>-</a:t>
            </a:r>
            <a:r>
              <a:rPr lang="en-US" sz="2800" i="1" dirty="0">
                <a:solidFill>
                  <a:srgbClr val="36609C"/>
                </a:solidFill>
              </a:rPr>
              <a:t>R</a:t>
            </a:r>
            <a:r>
              <a:rPr lang="en-US" sz="2800" dirty="0">
                <a:solidFill>
                  <a:srgbClr val="36609C"/>
                </a:solidFill>
              </a:rPr>
              <a:t> ≤ </a:t>
            </a:r>
            <a:r>
              <a:rPr lang="en-US" sz="2800" i="1" dirty="0">
                <a:solidFill>
                  <a:srgbClr val="36609C"/>
                </a:solidFill>
              </a:rPr>
              <a:t>x</a:t>
            </a:r>
            <a:r>
              <a:rPr lang="en-US" sz="2800" dirty="0">
                <a:solidFill>
                  <a:srgbClr val="36609C"/>
                </a:solidFill>
              </a:rPr>
              <a:t> ≤ </a:t>
            </a:r>
            <a:r>
              <a:rPr lang="en-US" sz="2800" i="1" dirty="0">
                <a:solidFill>
                  <a:srgbClr val="36609C"/>
                </a:solidFill>
              </a:rPr>
              <a:t>R</a:t>
            </a:r>
            <a:r>
              <a:rPr lang="en-US" sz="2800" dirty="0">
                <a:solidFill>
                  <a:srgbClr val="36609C"/>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69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Deriving the Formula for Surface Area of a Sphere (cont.)</a:t>
            </a:r>
          </a:p>
        </p:txBody>
      </p:sp>
      <p:graphicFrame>
        <p:nvGraphicFramePr>
          <p:cNvPr id="168970" name="Object 10"/>
          <p:cNvGraphicFramePr>
            <a:graphicFrameLocks noChangeAspect="1"/>
          </p:cNvGraphicFramePr>
          <p:nvPr>
            <p:extLst>
              <p:ext uri="{D42A27DB-BD31-4B8C-83A1-F6EECF244321}">
                <p14:modId xmlns:p14="http://schemas.microsoft.com/office/powerpoint/2010/main" val="4031399170"/>
              </p:ext>
            </p:extLst>
          </p:nvPr>
        </p:nvGraphicFramePr>
        <p:xfrm>
          <a:off x="523875" y="1371600"/>
          <a:ext cx="4445000" cy="736600"/>
        </p:xfrm>
        <a:graphic>
          <a:graphicData uri="http://schemas.openxmlformats.org/presentationml/2006/ole">
            <mc:AlternateContent xmlns:mc="http://schemas.openxmlformats.org/markup-compatibility/2006">
              <mc:Choice xmlns:v="urn:schemas-microsoft-com:vml" Requires="v">
                <p:oleObj name="Equation" r:id="rId2" imgW="4444920" imgH="736560" progId="Equation.DSMT4">
                  <p:embed/>
                </p:oleObj>
              </mc:Choice>
              <mc:Fallback>
                <p:oleObj name="Equation" r:id="rId2" imgW="4444920" imgH="736560" progId="Equation.DSMT4">
                  <p:embed/>
                  <p:pic>
                    <p:nvPicPr>
                      <p:cNvPr id="0" name="Picture 10"/>
                      <p:cNvPicPr>
                        <a:picLocks noChangeAspect="1" noChangeArrowheads="1"/>
                      </p:cNvPicPr>
                      <p:nvPr/>
                    </p:nvPicPr>
                    <p:blipFill>
                      <a:blip r:embed="rId3"/>
                      <a:srcRect/>
                      <a:stretch>
                        <a:fillRect/>
                      </a:stretch>
                    </p:blipFill>
                    <p:spPr bwMode="auto">
                      <a:xfrm>
                        <a:off x="523875" y="1371600"/>
                        <a:ext cx="4445000" cy="73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8971" name="Object 11"/>
          <p:cNvGraphicFramePr>
            <a:graphicFrameLocks noChangeAspect="1"/>
          </p:cNvGraphicFramePr>
          <p:nvPr>
            <p:extLst>
              <p:ext uri="{D42A27DB-BD31-4B8C-83A1-F6EECF244321}">
                <p14:modId xmlns:p14="http://schemas.microsoft.com/office/powerpoint/2010/main" val="4153497539"/>
              </p:ext>
            </p:extLst>
          </p:nvPr>
        </p:nvGraphicFramePr>
        <p:xfrm>
          <a:off x="831850" y="2349500"/>
          <a:ext cx="4622800" cy="977900"/>
        </p:xfrm>
        <a:graphic>
          <a:graphicData uri="http://schemas.openxmlformats.org/presentationml/2006/ole">
            <mc:AlternateContent xmlns:mc="http://schemas.openxmlformats.org/markup-compatibility/2006">
              <mc:Choice xmlns:v="urn:schemas-microsoft-com:vml" Requires="v">
                <p:oleObj name="Equation" r:id="rId4" imgW="4622760" imgH="977760" progId="Equation.DSMT4">
                  <p:embed/>
                </p:oleObj>
              </mc:Choice>
              <mc:Fallback>
                <p:oleObj name="Equation" r:id="rId4" imgW="4622760" imgH="977760" progId="Equation.DSMT4">
                  <p:embed/>
                  <p:pic>
                    <p:nvPicPr>
                      <p:cNvPr id="0" name="Picture 11"/>
                      <p:cNvPicPr>
                        <a:picLocks noChangeAspect="1" noChangeArrowheads="1"/>
                      </p:cNvPicPr>
                      <p:nvPr/>
                    </p:nvPicPr>
                    <p:blipFill>
                      <a:blip r:embed="rId5"/>
                      <a:srcRect/>
                      <a:stretch>
                        <a:fillRect/>
                      </a:stretch>
                    </p:blipFill>
                    <p:spPr bwMode="auto">
                      <a:xfrm>
                        <a:off x="831850" y="2349500"/>
                        <a:ext cx="4622800" cy="97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8972" name="Object 12"/>
          <p:cNvGraphicFramePr>
            <a:graphicFrameLocks noChangeAspect="1"/>
          </p:cNvGraphicFramePr>
          <p:nvPr>
            <p:extLst>
              <p:ext uri="{D42A27DB-BD31-4B8C-83A1-F6EECF244321}">
                <p14:modId xmlns:p14="http://schemas.microsoft.com/office/powerpoint/2010/main" val="1545358154"/>
              </p:ext>
            </p:extLst>
          </p:nvPr>
        </p:nvGraphicFramePr>
        <p:xfrm>
          <a:off x="793750" y="3733800"/>
          <a:ext cx="4152900" cy="927100"/>
        </p:xfrm>
        <a:graphic>
          <a:graphicData uri="http://schemas.openxmlformats.org/presentationml/2006/ole">
            <mc:AlternateContent xmlns:mc="http://schemas.openxmlformats.org/markup-compatibility/2006">
              <mc:Choice xmlns:v="urn:schemas-microsoft-com:vml" Requires="v">
                <p:oleObj name="Equation" r:id="rId6" imgW="4152600" imgH="927000" progId="Equation.DSMT4">
                  <p:embed/>
                </p:oleObj>
              </mc:Choice>
              <mc:Fallback>
                <p:oleObj name="Equation" r:id="rId6" imgW="4152600" imgH="927000" progId="Equation.DSMT4">
                  <p:embed/>
                  <p:pic>
                    <p:nvPicPr>
                      <p:cNvPr id="0" name="Picture 12"/>
                      <p:cNvPicPr>
                        <a:picLocks noChangeAspect="1" noChangeArrowheads="1"/>
                      </p:cNvPicPr>
                      <p:nvPr/>
                    </p:nvPicPr>
                    <p:blipFill>
                      <a:blip r:embed="rId7"/>
                      <a:srcRect/>
                      <a:stretch>
                        <a:fillRect/>
                      </a:stretch>
                    </p:blipFill>
                    <p:spPr bwMode="auto">
                      <a:xfrm>
                        <a:off x="793750" y="3733800"/>
                        <a:ext cx="41529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8973" name="Object 13"/>
          <p:cNvGraphicFramePr>
            <a:graphicFrameLocks noChangeAspect="1"/>
          </p:cNvGraphicFramePr>
          <p:nvPr>
            <p:extLst>
              <p:ext uri="{D42A27DB-BD31-4B8C-83A1-F6EECF244321}">
                <p14:modId xmlns:p14="http://schemas.microsoft.com/office/powerpoint/2010/main" val="2018545091"/>
              </p:ext>
            </p:extLst>
          </p:nvPr>
        </p:nvGraphicFramePr>
        <p:xfrm>
          <a:off x="825500" y="5175250"/>
          <a:ext cx="1651000" cy="685800"/>
        </p:xfrm>
        <a:graphic>
          <a:graphicData uri="http://schemas.openxmlformats.org/presentationml/2006/ole">
            <mc:AlternateContent xmlns:mc="http://schemas.openxmlformats.org/markup-compatibility/2006">
              <mc:Choice xmlns:v="urn:schemas-microsoft-com:vml" Requires="v">
                <p:oleObj name="Equation" r:id="rId8" imgW="1650960" imgH="685800" progId="Equation.DSMT4">
                  <p:embed/>
                </p:oleObj>
              </mc:Choice>
              <mc:Fallback>
                <p:oleObj name="Equation" r:id="rId8" imgW="1650960" imgH="685800" progId="Equation.DSMT4">
                  <p:embed/>
                  <p:pic>
                    <p:nvPicPr>
                      <p:cNvPr id="0" name="Picture 13"/>
                      <p:cNvPicPr>
                        <a:picLocks noChangeAspect="1" noChangeArrowheads="1"/>
                      </p:cNvPicPr>
                      <p:nvPr/>
                    </p:nvPicPr>
                    <p:blipFill>
                      <a:blip r:embed="rId9"/>
                      <a:srcRect/>
                      <a:stretch>
                        <a:fillRect/>
                      </a:stretch>
                    </p:blipFill>
                    <p:spPr bwMode="auto">
                      <a:xfrm>
                        <a:off x="825500" y="5175250"/>
                        <a:ext cx="1651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8974" name="Object 14"/>
          <p:cNvGraphicFramePr>
            <a:graphicFrameLocks noChangeAspect="1"/>
          </p:cNvGraphicFramePr>
          <p:nvPr>
            <p:extLst>
              <p:ext uri="{D42A27DB-BD31-4B8C-83A1-F6EECF244321}">
                <p14:modId xmlns:p14="http://schemas.microsoft.com/office/powerpoint/2010/main" val="1859035544"/>
              </p:ext>
            </p:extLst>
          </p:nvPr>
        </p:nvGraphicFramePr>
        <p:xfrm>
          <a:off x="2568575" y="5245100"/>
          <a:ext cx="1460500" cy="584200"/>
        </p:xfrm>
        <a:graphic>
          <a:graphicData uri="http://schemas.openxmlformats.org/presentationml/2006/ole">
            <mc:AlternateContent xmlns:mc="http://schemas.openxmlformats.org/markup-compatibility/2006">
              <mc:Choice xmlns:v="urn:schemas-microsoft-com:vml" Requires="v">
                <p:oleObj name="Equation" r:id="rId10" imgW="1460160" imgH="583920" progId="Equation.DSMT4">
                  <p:embed/>
                </p:oleObj>
              </mc:Choice>
              <mc:Fallback>
                <p:oleObj name="Equation" r:id="rId10" imgW="1460160" imgH="583920" progId="Equation.DSMT4">
                  <p:embed/>
                  <p:pic>
                    <p:nvPicPr>
                      <p:cNvPr id="0" name="Picture 14"/>
                      <p:cNvPicPr>
                        <a:picLocks noChangeAspect="1" noChangeArrowheads="1"/>
                      </p:cNvPicPr>
                      <p:nvPr/>
                    </p:nvPicPr>
                    <p:blipFill>
                      <a:blip r:embed="rId11"/>
                      <a:srcRect/>
                      <a:stretch>
                        <a:fillRect/>
                      </a:stretch>
                    </p:blipFill>
                    <p:spPr bwMode="auto">
                      <a:xfrm>
                        <a:off x="2568575" y="5245100"/>
                        <a:ext cx="14605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8976" name="Object 16"/>
          <p:cNvGraphicFramePr>
            <a:graphicFrameLocks noChangeAspect="1"/>
          </p:cNvGraphicFramePr>
          <p:nvPr>
            <p:extLst>
              <p:ext uri="{D42A27DB-BD31-4B8C-83A1-F6EECF244321}">
                <p14:modId xmlns:p14="http://schemas.microsoft.com/office/powerpoint/2010/main" val="1684276374"/>
              </p:ext>
            </p:extLst>
          </p:nvPr>
        </p:nvGraphicFramePr>
        <p:xfrm>
          <a:off x="4356100" y="3251994"/>
          <a:ext cx="4330700" cy="800100"/>
        </p:xfrm>
        <a:graphic>
          <a:graphicData uri="http://schemas.openxmlformats.org/presentationml/2006/ole">
            <mc:AlternateContent xmlns:mc="http://schemas.openxmlformats.org/markup-compatibility/2006">
              <mc:Choice xmlns:v="urn:schemas-microsoft-com:vml" Requires="v">
                <p:oleObj name="Equation" r:id="rId12" imgW="4330440" imgH="799920" progId="Equation.DSMT4">
                  <p:embed/>
                </p:oleObj>
              </mc:Choice>
              <mc:Fallback>
                <p:oleObj name="Equation" r:id="rId12" imgW="4330440" imgH="799920" progId="Equation.DSMT4">
                  <p:embed/>
                  <p:pic>
                    <p:nvPicPr>
                      <p:cNvPr id="0" name="Picture 1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356100" y="3251994"/>
                        <a:ext cx="43307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8977" name="Object 17"/>
          <p:cNvGraphicFramePr>
            <a:graphicFrameLocks noChangeAspect="1"/>
          </p:cNvGraphicFramePr>
          <p:nvPr>
            <p:extLst>
              <p:ext uri="{D42A27DB-BD31-4B8C-83A1-F6EECF244321}">
                <p14:modId xmlns:p14="http://schemas.microsoft.com/office/powerpoint/2010/main" val="1799376705"/>
              </p:ext>
            </p:extLst>
          </p:nvPr>
        </p:nvGraphicFramePr>
        <p:xfrm>
          <a:off x="4488257" y="4417004"/>
          <a:ext cx="3924300" cy="863600"/>
        </p:xfrm>
        <a:graphic>
          <a:graphicData uri="http://schemas.openxmlformats.org/presentationml/2006/ole">
            <mc:AlternateContent xmlns:mc="http://schemas.openxmlformats.org/markup-compatibility/2006">
              <mc:Choice xmlns:v="urn:schemas-microsoft-com:vml" Requires="v">
                <p:oleObj name="Equation" r:id="rId14" imgW="3924000" imgH="863280" progId="Equation.DSMT4">
                  <p:embed/>
                </p:oleObj>
              </mc:Choice>
              <mc:Fallback>
                <p:oleObj name="Equation" r:id="rId14" imgW="3924000" imgH="863280" progId="Equation.DSMT4">
                  <p:embed/>
                  <p:pic>
                    <p:nvPicPr>
                      <p:cNvPr id="0" name="Picture 1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488257" y="4417004"/>
                        <a:ext cx="39243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8978" name="Object 18"/>
          <p:cNvGraphicFramePr>
            <a:graphicFrameLocks noChangeAspect="1"/>
          </p:cNvGraphicFramePr>
          <p:nvPr>
            <p:extLst>
              <p:ext uri="{D42A27DB-BD31-4B8C-83A1-F6EECF244321}">
                <p14:modId xmlns:p14="http://schemas.microsoft.com/office/powerpoint/2010/main" val="3826812981"/>
              </p:ext>
            </p:extLst>
          </p:nvPr>
        </p:nvGraphicFramePr>
        <p:xfrm>
          <a:off x="4071938" y="5310188"/>
          <a:ext cx="1016000" cy="381000"/>
        </p:xfrm>
        <a:graphic>
          <a:graphicData uri="http://schemas.openxmlformats.org/presentationml/2006/ole">
            <mc:AlternateContent xmlns:mc="http://schemas.openxmlformats.org/markup-compatibility/2006">
              <mc:Choice xmlns:v="urn:schemas-microsoft-com:vml" Requires="v">
                <p:oleObj name="Equation" r:id="rId16" imgW="1015920" imgH="380880" progId="Equation.DSMT4">
                  <p:embed/>
                </p:oleObj>
              </mc:Choice>
              <mc:Fallback>
                <p:oleObj name="Equation" r:id="rId16" imgW="1015920" imgH="380880" progId="Equation.DSMT4">
                  <p:embed/>
                  <p:pic>
                    <p:nvPicPr>
                      <p:cNvPr id="0" name="Picture 18"/>
                      <p:cNvPicPr>
                        <a:picLocks noChangeAspect="1" noChangeArrowheads="1"/>
                      </p:cNvPicPr>
                      <p:nvPr/>
                    </p:nvPicPr>
                    <p:blipFill>
                      <a:blip r:embed="rId17"/>
                      <a:srcRect/>
                      <a:stretch>
                        <a:fillRect/>
                      </a:stretch>
                    </p:blipFill>
                    <p:spPr bwMode="auto">
                      <a:xfrm>
                        <a:off x="4071938" y="5310188"/>
                        <a:ext cx="1016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897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897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897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897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897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897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89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Finding the Surface Area of a Solid of Revolution</a:t>
            </a:r>
          </a:p>
        </p:txBody>
      </p:sp>
      <p:sp>
        <p:nvSpPr>
          <p:cNvPr id="3" name="Content Placeholder 2"/>
          <p:cNvSpPr>
            <a:spLocks noGrp="1"/>
          </p:cNvSpPr>
          <p:nvPr>
            <p:ph idx="1"/>
          </p:nvPr>
        </p:nvSpPr>
        <p:spPr/>
        <p:txBody>
          <a:bodyPr>
            <a:noAutofit/>
          </a:bodyPr>
          <a:lstStyle/>
          <a:p>
            <a:r>
              <a:rPr lang="en-US" dirty="0"/>
              <a:t>Determine the surface area of the solid formed by revolving the curve </a:t>
            </a:r>
            <a:r>
              <a:rPr lang="en-US" i="1" dirty="0">
                <a:solidFill>
                  <a:srgbClr val="0000FF"/>
                </a:solidFill>
              </a:rPr>
              <a:t>y</a:t>
            </a:r>
            <a:r>
              <a:rPr lang="en-US" dirty="0">
                <a:solidFill>
                  <a:srgbClr val="0000FF"/>
                </a:solidFill>
              </a:rPr>
              <a:t> </a:t>
            </a:r>
            <a:r>
              <a:rPr lang="en-US" dirty="0">
                <a:solidFill>
                  <a:srgbClr val="0000FF"/>
                </a:solidFill>
                <a:latin typeface="Symbol" pitchFamily="18" charset="2"/>
              </a:rPr>
              <a:t>=</a:t>
            </a:r>
            <a:r>
              <a:rPr lang="en-US" dirty="0">
                <a:solidFill>
                  <a:srgbClr val="0000FF"/>
                </a:solidFill>
              </a:rPr>
              <a:t> </a:t>
            </a:r>
            <a:r>
              <a:rPr lang="en-US" i="1" dirty="0">
                <a:solidFill>
                  <a:srgbClr val="0000FF"/>
                </a:solidFill>
              </a:rPr>
              <a:t>x</a:t>
            </a:r>
            <a:r>
              <a:rPr lang="en-US" baseline="30000" dirty="0">
                <a:solidFill>
                  <a:srgbClr val="0000FF"/>
                </a:solidFill>
              </a:rPr>
              <a:t>2</a:t>
            </a:r>
            <a:r>
              <a:rPr lang="en-US" dirty="0">
                <a:solidFill>
                  <a:srgbClr val="0000FF"/>
                </a:solidFill>
              </a:rPr>
              <a:t> </a:t>
            </a:r>
            <a:r>
              <a:rPr lang="en-US" dirty="0"/>
              <a:t>about the </a:t>
            </a:r>
            <a:r>
              <a:rPr lang="en-US" i="1" dirty="0"/>
              <a:t>y</a:t>
            </a:r>
            <a:r>
              <a:rPr lang="en-US" dirty="0"/>
              <a:t>‑axis over the interval </a:t>
            </a:r>
            <a:r>
              <a:rPr lang="en-US" dirty="0">
                <a:solidFill>
                  <a:srgbClr val="0000FF"/>
                </a:solidFill>
              </a:rPr>
              <a:t>1 </a:t>
            </a:r>
            <a:r>
              <a:rPr lang="en-US" dirty="0">
                <a:solidFill>
                  <a:srgbClr val="0000FF"/>
                </a:solidFill>
                <a:sym typeface="Symbol"/>
              </a:rPr>
              <a:t></a:t>
            </a:r>
            <a:r>
              <a:rPr lang="en-US" dirty="0">
                <a:solidFill>
                  <a:srgbClr val="0000FF"/>
                </a:solidFill>
              </a:rPr>
              <a:t> </a:t>
            </a:r>
            <a:r>
              <a:rPr lang="en-US" i="1" dirty="0">
                <a:solidFill>
                  <a:srgbClr val="0000FF"/>
                </a:solidFill>
              </a:rPr>
              <a:t>y</a:t>
            </a:r>
            <a:r>
              <a:rPr lang="en-US" dirty="0">
                <a:solidFill>
                  <a:srgbClr val="0000FF"/>
                </a:solidFill>
              </a:rPr>
              <a:t> </a:t>
            </a:r>
            <a:r>
              <a:rPr lang="en-US" dirty="0">
                <a:solidFill>
                  <a:srgbClr val="0000FF"/>
                </a:solidFill>
                <a:sym typeface="Symbol"/>
              </a:rPr>
              <a:t></a:t>
            </a:r>
            <a:r>
              <a:rPr lang="en-US" dirty="0">
                <a:solidFill>
                  <a:srgbClr val="0000FF"/>
                </a:solidFill>
              </a:rPr>
              <a:t> 2</a:t>
            </a:r>
            <a:r>
              <a:rPr lang="en-US" dirty="0"/>
              <a:t>. </a:t>
            </a:r>
          </a:p>
          <a:p>
            <a:r>
              <a:rPr lang="en-US" b="1" dirty="0"/>
              <a:t>Solution </a:t>
            </a:r>
          </a:p>
          <a:p>
            <a:r>
              <a:rPr lang="en-US" dirty="0"/>
              <a:t>We will demonstrate two ways of using the surface area formulas we have developed to arrive at the same answer.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Finding the Surface Area of a Solid of Revolution (cont.)</a:t>
            </a:r>
          </a:p>
        </p:txBody>
      </p:sp>
      <p:sp>
        <p:nvSpPr>
          <p:cNvPr id="3" name="Content Placeholder 2"/>
          <p:cNvSpPr>
            <a:spLocks noGrp="1"/>
          </p:cNvSpPr>
          <p:nvPr>
            <p:ph idx="1"/>
          </p:nvPr>
        </p:nvSpPr>
        <p:spPr>
          <a:xfrm>
            <a:off x="457200" y="1280160"/>
            <a:ext cx="4343400" cy="4572000"/>
          </a:xfrm>
        </p:spPr>
        <p:txBody>
          <a:bodyPr>
            <a:noAutofit/>
          </a:bodyPr>
          <a:lstStyle/>
          <a:p>
            <a:r>
              <a:rPr lang="en-US" b="1" dirty="0"/>
              <a:t>Method 1 </a:t>
            </a:r>
          </a:p>
          <a:p>
            <a:r>
              <a:rPr lang="en-US" dirty="0"/>
              <a:t>One method is to express the given curve in the form 	</a:t>
            </a:r>
          </a:p>
        </p:txBody>
      </p:sp>
      <p:graphicFrame>
        <p:nvGraphicFramePr>
          <p:cNvPr id="167940" name="Object 4"/>
          <p:cNvGraphicFramePr>
            <a:graphicFrameLocks noChangeAspect="1"/>
          </p:cNvGraphicFramePr>
          <p:nvPr/>
        </p:nvGraphicFramePr>
        <p:xfrm>
          <a:off x="609600" y="2710032"/>
          <a:ext cx="1066800" cy="444500"/>
        </p:xfrm>
        <a:graphic>
          <a:graphicData uri="http://schemas.openxmlformats.org/presentationml/2006/ole">
            <mc:AlternateContent xmlns:mc="http://schemas.openxmlformats.org/markup-compatibility/2006">
              <mc:Choice xmlns:v="urn:schemas-microsoft-com:vml" Requires="v">
                <p:oleObj name="Equation" r:id="rId2" imgW="1066680" imgH="444240" progId="Equation.DSMT4">
                  <p:embed/>
                </p:oleObj>
              </mc:Choice>
              <mc:Fallback>
                <p:oleObj name="Equation" r:id="rId2" imgW="1066680" imgH="444240" progId="Equation.DSMT4">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710032"/>
                        <a:ext cx="10668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7" name="Group 6"/>
          <p:cNvGrpSpPr/>
          <p:nvPr/>
        </p:nvGrpSpPr>
        <p:grpSpPr>
          <a:xfrm>
            <a:off x="4648200" y="1447800"/>
            <a:ext cx="4114800" cy="4419600"/>
            <a:chOff x="4648200" y="1447800"/>
            <a:chExt cx="4114800" cy="4419600"/>
          </a:xfrm>
        </p:grpSpPr>
        <p:pic>
          <p:nvPicPr>
            <p:cNvPr id="5" name="Picture 2"/>
            <p:cNvPicPr>
              <a:picLocks noChangeAspect="1" noChangeArrowheads="1"/>
            </p:cNvPicPr>
            <p:nvPr/>
          </p:nvPicPr>
          <p:blipFill>
            <a:blip r:embed="rId4" cstate="print"/>
            <a:srcRect b="10000"/>
            <a:stretch>
              <a:fillRect/>
            </a:stretch>
          </p:blipFill>
          <p:spPr bwMode="auto">
            <a:xfrm>
              <a:off x="4648200" y="1447800"/>
              <a:ext cx="4114800" cy="3892948"/>
            </a:xfrm>
            <a:prstGeom prst="rect">
              <a:avLst/>
            </a:prstGeom>
            <a:noFill/>
            <a:ln w="9525">
              <a:noFill/>
              <a:miter lim="800000"/>
              <a:headEnd/>
              <a:tailEnd/>
            </a:ln>
          </p:spPr>
        </p:pic>
        <p:sp>
          <p:nvSpPr>
            <p:cNvPr id="6" name="Rectangle 5"/>
            <p:cNvSpPr/>
            <p:nvPr/>
          </p:nvSpPr>
          <p:spPr>
            <a:xfrm>
              <a:off x="5943600" y="5344180"/>
              <a:ext cx="1370055" cy="523220"/>
            </a:xfrm>
            <a:prstGeom prst="rect">
              <a:avLst/>
            </a:prstGeom>
          </p:spPr>
          <p:txBody>
            <a:bodyPr wrap="none">
              <a:spAutoFit/>
            </a:bodyPr>
            <a:lstStyle/>
            <a:p>
              <a:r>
                <a:rPr lang="en-US" sz="2800" b="1" dirty="0"/>
                <a:t>Figure 9</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794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457200" y="1097280"/>
            <a:ext cx="8229600" cy="4754880"/>
          </a:xfrm>
        </p:spPr>
        <p:txBody>
          <a:bodyPr/>
          <a:lstStyle/>
          <a:p>
            <a:r>
              <a:rPr lang="en-US" dirty="0"/>
              <a:t>Given this equation, our surface area can be found as follows.</a:t>
            </a:r>
          </a:p>
        </p:txBody>
      </p:sp>
      <p:sp>
        <p:nvSpPr>
          <p:cNvPr id="2" name="Title 1"/>
          <p:cNvSpPr>
            <a:spLocks noGrp="1"/>
          </p:cNvSpPr>
          <p:nvPr>
            <p:ph type="title"/>
          </p:nvPr>
        </p:nvSpPr>
        <p:spPr/>
        <p:txBody>
          <a:bodyPr/>
          <a:lstStyle/>
          <a:p>
            <a:r>
              <a:rPr lang="en-US" dirty="0"/>
              <a:t>Example 4: Finding the Surface Area of a Solid of Revolution (cont.)</a:t>
            </a:r>
          </a:p>
        </p:txBody>
      </p:sp>
      <p:graphicFrame>
        <p:nvGraphicFramePr>
          <p:cNvPr id="171011" name="Object 3"/>
          <p:cNvGraphicFramePr>
            <a:graphicFrameLocks noChangeAspect="1"/>
          </p:cNvGraphicFramePr>
          <p:nvPr>
            <p:extLst>
              <p:ext uri="{D42A27DB-BD31-4B8C-83A1-F6EECF244321}">
                <p14:modId xmlns:p14="http://schemas.microsoft.com/office/powerpoint/2010/main" val="4137419071"/>
              </p:ext>
            </p:extLst>
          </p:nvPr>
        </p:nvGraphicFramePr>
        <p:xfrm>
          <a:off x="975757" y="1778276"/>
          <a:ext cx="3556000" cy="1155700"/>
        </p:xfrm>
        <a:graphic>
          <a:graphicData uri="http://schemas.openxmlformats.org/presentationml/2006/ole">
            <mc:AlternateContent xmlns:mc="http://schemas.openxmlformats.org/markup-compatibility/2006">
              <mc:Choice xmlns:v="urn:schemas-microsoft-com:vml" Requires="v">
                <p:oleObj name="Equation" r:id="rId2" imgW="3555720" imgH="1155600" progId="Equation.DSMT4">
                  <p:embed/>
                </p:oleObj>
              </mc:Choice>
              <mc:Fallback>
                <p:oleObj name="Equation" r:id="rId2" imgW="3555720" imgH="1155600" progId="Equation.DSMT4">
                  <p:embed/>
                  <p:pic>
                    <p:nvPicPr>
                      <p:cNvPr id="0" name="Picture 3"/>
                      <p:cNvPicPr>
                        <a:picLocks noChangeAspect="1" noChangeArrowheads="1"/>
                      </p:cNvPicPr>
                      <p:nvPr/>
                    </p:nvPicPr>
                    <p:blipFill>
                      <a:blip r:embed="rId3"/>
                      <a:srcRect/>
                      <a:stretch>
                        <a:fillRect/>
                      </a:stretch>
                    </p:blipFill>
                    <p:spPr bwMode="auto">
                      <a:xfrm>
                        <a:off x="975757" y="1778276"/>
                        <a:ext cx="3556000" cy="115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1012" name="Object 4"/>
          <p:cNvGraphicFramePr>
            <a:graphicFrameLocks noChangeAspect="1"/>
          </p:cNvGraphicFramePr>
          <p:nvPr>
            <p:extLst>
              <p:ext uri="{D42A27DB-BD31-4B8C-83A1-F6EECF244321}">
                <p14:modId xmlns:p14="http://schemas.microsoft.com/office/powerpoint/2010/main" val="165383241"/>
              </p:ext>
            </p:extLst>
          </p:nvPr>
        </p:nvGraphicFramePr>
        <p:xfrm>
          <a:off x="1275516" y="3016609"/>
          <a:ext cx="6578600" cy="1016000"/>
        </p:xfrm>
        <a:graphic>
          <a:graphicData uri="http://schemas.openxmlformats.org/presentationml/2006/ole">
            <mc:AlternateContent xmlns:mc="http://schemas.openxmlformats.org/markup-compatibility/2006">
              <mc:Choice xmlns:v="urn:schemas-microsoft-com:vml" Requires="v">
                <p:oleObj name="Equation" r:id="rId4" imgW="6578280" imgH="1015920" progId="Equation.DSMT4">
                  <p:embed/>
                </p:oleObj>
              </mc:Choice>
              <mc:Fallback>
                <p:oleObj name="Equation" r:id="rId4" imgW="6578280" imgH="1015920" progId="Equation.DSMT4">
                  <p:embed/>
                  <p:pic>
                    <p:nvPicPr>
                      <p:cNvPr id="0" name="Picture 4"/>
                      <p:cNvPicPr>
                        <a:picLocks noChangeAspect="1" noChangeArrowheads="1"/>
                      </p:cNvPicPr>
                      <p:nvPr/>
                    </p:nvPicPr>
                    <p:blipFill>
                      <a:blip r:embed="rId5"/>
                      <a:srcRect/>
                      <a:stretch>
                        <a:fillRect/>
                      </a:stretch>
                    </p:blipFill>
                    <p:spPr bwMode="auto">
                      <a:xfrm>
                        <a:off x="1275516" y="3016609"/>
                        <a:ext cx="65786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1013" name="Object 5"/>
          <p:cNvGraphicFramePr>
            <a:graphicFrameLocks noChangeAspect="1"/>
          </p:cNvGraphicFramePr>
          <p:nvPr>
            <p:extLst>
              <p:ext uri="{D42A27DB-BD31-4B8C-83A1-F6EECF244321}">
                <p14:modId xmlns:p14="http://schemas.microsoft.com/office/powerpoint/2010/main" val="1862990550"/>
              </p:ext>
            </p:extLst>
          </p:nvPr>
        </p:nvGraphicFramePr>
        <p:xfrm>
          <a:off x="1276350" y="4157663"/>
          <a:ext cx="7315200" cy="1041400"/>
        </p:xfrm>
        <a:graphic>
          <a:graphicData uri="http://schemas.openxmlformats.org/presentationml/2006/ole">
            <mc:AlternateContent xmlns:mc="http://schemas.openxmlformats.org/markup-compatibility/2006">
              <mc:Choice xmlns:v="urn:schemas-microsoft-com:vml" Requires="v">
                <p:oleObj name="Equation" r:id="rId6" imgW="7315200" imgH="1041120" progId="Equation.DSMT4">
                  <p:embed/>
                </p:oleObj>
              </mc:Choice>
              <mc:Fallback>
                <p:oleObj name="Equation" r:id="rId6" imgW="7315200" imgH="1041120" progId="Equation.DSMT4">
                  <p:embed/>
                  <p:pic>
                    <p:nvPicPr>
                      <p:cNvPr id="0" name="Picture 5"/>
                      <p:cNvPicPr>
                        <a:picLocks noChangeAspect="1" noChangeArrowheads="1"/>
                      </p:cNvPicPr>
                      <p:nvPr/>
                    </p:nvPicPr>
                    <p:blipFill>
                      <a:blip r:embed="rId7"/>
                      <a:srcRect/>
                      <a:stretch>
                        <a:fillRect/>
                      </a:stretch>
                    </p:blipFill>
                    <p:spPr bwMode="auto">
                      <a:xfrm>
                        <a:off x="1276350" y="4157663"/>
                        <a:ext cx="7315200" cy="104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1014" name="Object 6"/>
          <p:cNvGraphicFramePr>
            <a:graphicFrameLocks noChangeAspect="1"/>
          </p:cNvGraphicFramePr>
          <p:nvPr>
            <p:extLst>
              <p:ext uri="{D42A27DB-BD31-4B8C-83A1-F6EECF244321}">
                <p14:modId xmlns:p14="http://schemas.microsoft.com/office/powerpoint/2010/main" val="3833868450"/>
              </p:ext>
            </p:extLst>
          </p:nvPr>
        </p:nvGraphicFramePr>
        <p:xfrm>
          <a:off x="1271588" y="5251450"/>
          <a:ext cx="2349500" cy="685800"/>
        </p:xfrm>
        <a:graphic>
          <a:graphicData uri="http://schemas.openxmlformats.org/presentationml/2006/ole">
            <mc:AlternateContent xmlns:mc="http://schemas.openxmlformats.org/markup-compatibility/2006">
              <mc:Choice xmlns:v="urn:schemas-microsoft-com:vml" Requires="v">
                <p:oleObj name="Equation" r:id="rId8" imgW="2349360" imgH="685800" progId="Equation.DSMT4">
                  <p:embed/>
                </p:oleObj>
              </mc:Choice>
              <mc:Fallback>
                <p:oleObj name="Equation" r:id="rId8" imgW="2349360" imgH="685800" progId="Equation.DSMT4">
                  <p:embed/>
                  <p:pic>
                    <p:nvPicPr>
                      <p:cNvPr id="0" name="Picture 6"/>
                      <p:cNvPicPr>
                        <a:picLocks noChangeAspect="1" noChangeArrowheads="1"/>
                      </p:cNvPicPr>
                      <p:nvPr/>
                    </p:nvPicPr>
                    <p:blipFill>
                      <a:blip r:embed="rId9"/>
                      <a:srcRect/>
                      <a:stretch>
                        <a:fillRect/>
                      </a:stretch>
                    </p:blipFill>
                    <p:spPr bwMode="auto">
                      <a:xfrm>
                        <a:off x="1271588" y="5251450"/>
                        <a:ext cx="23495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10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10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10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10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Finding the Surface Area of a Solid of Revolution (cont.)</a:t>
            </a:r>
          </a:p>
        </p:txBody>
      </p:sp>
      <p:sp>
        <p:nvSpPr>
          <p:cNvPr id="3" name="Content Placeholder 2"/>
          <p:cNvSpPr>
            <a:spLocks noGrp="1"/>
          </p:cNvSpPr>
          <p:nvPr>
            <p:ph idx="1"/>
          </p:nvPr>
        </p:nvSpPr>
        <p:spPr/>
        <p:txBody>
          <a:bodyPr>
            <a:normAutofit/>
          </a:bodyPr>
          <a:lstStyle/>
          <a:p>
            <a:endParaRPr lang="en-US" dirty="0"/>
          </a:p>
          <a:p>
            <a:endParaRPr lang="en-US" dirty="0"/>
          </a:p>
          <a:p>
            <a:endParaRPr lang="en-US" dirty="0"/>
          </a:p>
          <a:p>
            <a:endParaRPr lang="en-US" dirty="0"/>
          </a:p>
          <a:p>
            <a:endParaRPr lang="en-US" dirty="0"/>
          </a:p>
        </p:txBody>
      </p:sp>
      <p:graphicFrame>
        <p:nvGraphicFramePr>
          <p:cNvPr id="172036" name="Object 4"/>
          <p:cNvGraphicFramePr>
            <a:graphicFrameLocks noChangeAspect="1"/>
          </p:cNvGraphicFramePr>
          <p:nvPr>
            <p:extLst>
              <p:ext uri="{D42A27DB-BD31-4B8C-83A1-F6EECF244321}">
                <p14:modId xmlns:p14="http://schemas.microsoft.com/office/powerpoint/2010/main" val="2364565956"/>
              </p:ext>
            </p:extLst>
          </p:nvPr>
        </p:nvGraphicFramePr>
        <p:xfrm>
          <a:off x="2343150" y="1341438"/>
          <a:ext cx="3860800" cy="889000"/>
        </p:xfrm>
        <a:graphic>
          <a:graphicData uri="http://schemas.openxmlformats.org/presentationml/2006/ole">
            <mc:AlternateContent xmlns:mc="http://schemas.openxmlformats.org/markup-compatibility/2006">
              <mc:Choice xmlns:v="urn:schemas-microsoft-com:vml" Requires="v">
                <p:oleObj name="Equation" r:id="rId2" imgW="3860640" imgH="888840" progId="Equation.DSMT4">
                  <p:embed/>
                </p:oleObj>
              </mc:Choice>
              <mc:Fallback>
                <p:oleObj name="Equation" r:id="rId2" imgW="3860640" imgH="888840" progId="Equation.DSMT4">
                  <p:embed/>
                  <p:pic>
                    <p:nvPicPr>
                      <p:cNvPr id="0" name="Picture 4"/>
                      <p:cNvPicPr>
                        <a:picLocks noChangeAspect="1" noChangeArrowheads="1"/>
                      </p:cNvPicPr>
                      <p:nvPr/>
                    </p:nvPicPr>
                    <p:blipFill>
                      <a:blip r:embed="rId3"/>
                      <a:srcRect/>
                      <a:stretch>
                        <a:fillRect/>
                      </a:stretch>
                    </p:blipFill>
                    <p:spPr bwMode="auto">
                      <a:xfrm>
                        <a:off x="2343150" y="1341438"/>
                        <a:ext cx="38608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2037" name="Object 5"/>
          <p:cNvGraphicFramePr>
            <a:graphicFrameLocks noChangeAspect="1"/>
          </p:cNvGraphicFramePr>
          <p:nvPr>
            <p:extLst>
              <p:ext uri="{D42A27DB-BD31-4B8C-83A1-F6EECF244321}">
                <p14:modId xmlns:p14="http://schemas.microsoft.com/office/powerpoint/2010/main" val="1940891283"/>
              </p:ext>
            </p:extLst>
          </p:nvPr>
        </p:nvGraphicFramePr>
        <p:xfrm>
          <a:off x="2324100" y="2373313"/>
          <a:ext cx="2032000" cy="1016000"/>
        </p:xfrm>
        <a:graphic>
          <a:graphicData uri="http://schemas.openxmlformats.org/presentationml/2006/ole">
            <mc:AlternateContent xmlns:mc="http://schemas.openxmlformats.org/markup-compatibility/2006">
              <mc:Choice xmlns:v="urn:schemas-microsoft-com:vml" Requires="v">
                <p:oleObj name="Equation" r:id="rId4" imgW="2031840" imgH="1015920" progId="Equation.DSMT4">
                  <p:embed/>
                </p:oleObj>
              </mc:Choice>
              <mc:Fallback>
                <p:oleObj name="Equation" r:id="rId4" imgW="2031840" imgH="1015920" progId="Equation.DSMT4">
                  <p:embed/>
                  <p:pic>
                    <p:nvPicPr>
                      <p:cNvPr id="0" name="Picture 5"/>
                      <p:cNvPicPr>
                        <a:picLocks noChangeAspect="1" noChangeArrowheads="1"/>
                      </p:cNvPicPr>
                      <p:nvPr/>
                    </p:nvPicPr>
                    <p:blipFill>
                      <a:blip r:embed="rId5"/>
                      <a:srcRect/>
                      <a:stretch>
                        <a:fillRect/>
                      </a:stretch>
                    </p:blipFill>
                    <p:spPr bwMode="auto">
                      <a:xfrm>
                        <a:off x="2324100" y="2373313"/>
                        <a:ext cx="20320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2038" name="Object 6"/>
          <p:cNvGraphicFramePr>
            <a:graphicFrameLocks noChangeAspect="1"/>
          </p:cNvGraphicFramePr>
          <p:nvPr>
            <p:extLst>
              <p:ext uri="{D42A27DB-BD31-4B8C-83A1-F6EECF244321}">
                <p14:modId xmlns:p14="http://schemas.microsoft.com/office/powerpoint/2010/main" val="3725212919"/>
              </p:ext>
            </p:extLst>
          </p:nvPr>
        </p:nvGraphicFramePr>
        <p:xfrm>
          <a:off x="2317750" y="3733800"/>
          <a:ext cx="2159000" cy="838200"/>
        </p:xfrm>
        <a:graphic>
          <a:graphicData uri="http://schemas.openxmlformats.org/presentationml/2006/ole">
            <mc:AlternateContent xmlns:mc="http://schemas.openxmlformats.org/markup-compatibility/2006">
              <mc:Choice xmlns:v="urn:schemas-microsoft-com:vml" Requires="v">
                <p:oleObj name="Equation" r:id="rId6" imgW="2158920" imgH="838080" progId="Equation.DSMT4">
                  <p:embed/>
                </p:oleObj>
              </mc:Choice>
              <mc:Fallback>
                <p:oleObj name="Equation" r:id="rId6" imgW="2158920" imgH="838080" progId="Equation.DSMT4">
                  <p:embed/>
                  <p:pic>
                    <p:nvPicPr>
                      <p:cNvPr id="0" name="Picture 6"/>
                      <p:cNvPicPr>
                        <a:picLocks noChangeAspect="1" noChangeArrowheads="1"/>
                      </p:cNvPicPr>
                      <p:nvPr/>
                    </p:nvPicPr>
                    <p:blipFill>
                      <a:blip r:embed="rId7"/>
                      <a:srcRect/>
                      <a:stretch>
                        <a:fillRect/>
                      </a:stretch>
                    </p:blipFill>
                    <p:spPr bwMode="auto">
                      <a:xfrm>
                        <a:off x="2317750" y="3733800"/>
                        <a:ext cx="2159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20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20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Finding the Surface Area of a Solid of Revolution (cont.)</a:t>
            </a:r>
          </a:p>
        </p:txBody>
      </p:sp>
      <p:sp>
        <p:nvSpPr>
          <p:cNvPr id="3" name="Content Placeholder 2"/>
          <p:cNvSpPr>
            <a:spLocks noGrp="1"/>
          </p:cNvSpPr>
          <p:nvPr>
            <p:ph idx="1"/>
          </p:nvPr>
        </p:nvSpPr>
        <p:spPr>
          <a:xfrm>
            <a:off x="457200" y="1280160"/>
            <a:ext cx="4114800" cy="4572000"/>
          </a:xfrm>
        </p:spPr>
        <p:txBody>
          <a:bodyPr>
            <a:normAutofit/>
          </a:bodyPr>
          <a:lstStyle/>
          <a:p>
            <a:r>
              <a:rPr lang="en-US" b="1" dirty="0"/>
              <a:t>Method 2 </a:t>
            </a:r>
          </a:p>
          <a:p>
            <a:r>
              <a:rPr lang="en-US" dirty="0"/>
              <a:t>Alternatively, we can begin with the general formula 	 	          and express </a:t>
            </a:r>
            <a:r>
              <a:rPr lang="en-US" i="1" dirty="0"/>
              <a:t>ds</a:t>
            </a:r>
            <a:r>
              <a:rPr lang="en-US" dirty="0"/>
              <a:t> in terms of </a:t>
            </a:r>
            <a:r>
              <a:rPr lang="en-US" i="1" dirty="0"/>
              <a:t>dx</a:t>
            </a:r>
            <a:r>
              <a:rPr lang="en-US" dirty="0"/>
              <a:t>. If we do so, we must be sure to express </a:t>
            </a:r>
            <a:r>
              <a:rPr lang="en-US" i="1" dirty="0"/>
              <a:t>r</a:t>
            </a:r>
            <a:r>
              <a:rPr lang="en-US" dirty="0"/>
              <a:t> in terms of </a:t>
            </a:r>
            <a:r>
              <a:rPr lang="en-US" i="1" dirty="0"/>
              <a:t>x</a:t>
            </a:r>
            <a:r>
              <a:rPr lang="en-US" dirty="0"/>
              <a:t> as well.</a:t>
            </a:r>
          </a:p>
        </p:txBody>
      </p:sp>
      <p:graphicFrame>
        <p:nvGraphicFramePr>
          <p:cNvPr id="172035" name="Object 3"/>
          <p:cNvGraphicFramePr>
            <a:graphicFrameLocks noChangeAspect="1"/>
          </p:cNvGraphicFramePr>
          <p:nvPr>
            <p:extLst>
              <p:ext uri="{D42A27DB-BD31-4B8C-83A1-F6EECF244321}">
                <p14:modId xmlns:p14="http://schemas.microsoft.com/office/powerpoint/2010/main" val="3499123109"/>
              </p:ext>
            </p:extLst>
          </p:nvPr>
        </p:nvGraphicFramePr>
        <p:xfrm>
          <a:off x="533400" y="2642160"/>
          <a:ext cx="1676400" cy="584200"/>
        </p:xfrm>
        <a:graphic>
          <a:graphicData uri="http://schemas.openxmlformats.org/presentationml/2006/ole">
            <mc:AlternateContent xmlns:mc="http://schemas.openxmlformats.org/markup-compatibility/2006">
              <mc:Choice xmlns:v="urn:schemas-microsoft-com:vml" Requires="v">
                <p:oleObj name="Equation" r:id="rId2" imgW="1676160" imgH="583920" progId="Equation.DSMT4">
                  <p:embed/>
                </p:oleObj>
              </mc:Choice>
              <mc:Fallback>
                <p:oleObj name="Equation" r:id="rId2" imgW="1676160" imgH="583920" progId="Equation.DSMT4">
                  <p:embed/>
                  <p:pic>
                    <p:nvPicPr>
                      <p:cNvPr id="0" name="Object 3"/>
                      <p:cNvPicPr>
                        <a:picLocks noChangeAspect="1" noChangeArrowheads="1"/>
                      </p:cNvPicPr>
                      <p:nvPr/>
                    </p:nvPicPr>
                    <p:blipFill>
                      <a:blip r:embed="rId3"/>
                      <a:srcRect/>
                      <a:stretch>
                        <a:fillRect/>
                      </a:stretch>
                    </p:blipFill>
                    <p:spPr bwMode="auto">
                      <a:xfrm>
                        <a:off x="533400" y="2642160"/>
                        <a:ext cx="16764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6" name="Picture 2"/>
          <p:cNvPicPr>
            <a:picLocks noChangeAspect="1" noChangeArrowheads="1"/>
          </p:cNvPicPr>
          <p:nvPr/>
        </p:nvPicPr>
        <p:blipFill>
          <a:blip r:embed="rId4" cstate="print"/>
          <a:srcRect b="11667"/>
          <a:stretch>
            <a:fillRect/>
          </a:stretch>
        </p:blipFill>
        <p:spPr bwMode="auto">
          <a:xfrm>
            <a:off x="4741850" y="1143000"/>
            <a:ext cx="4097350" cy="4038600"/>
          </a:xfrm>
          <a:prstGeom prst="rect">
            <a:avLst/>
          </a:prstGeom>
          <a:noFill/>
          <a:ln w="9525">
            <a:noFill/>
            <a:miter lim="800000"/>
            <a:headEnd/>
            <a:tailEnd/>
          </a:ln>
        </p:spPr>
      </p:pic>
      <p:sp>
        <p:nvSpPr>
          <p:cNvPr id="7" name="Rectangle 6"/>
          <p:cNvSpPr/>
          <p:nvPr/>
        </p:nvSpPr>
        <p:spPr>
          <a:xfrm>
            <a:off x="5943600" y="5257800"/>
            <a:ext cx="1552797" cy="523220"/>
          </a:xfrm>
          <a:prstGeom prst="rect">
            <a:avLst/>
          </a:prstGeom>
        </p:spPr>
        <p:txBody>
          <a:bodyPr wrap="none">
            <a:spAutoFit/>
          </a:bodyPr>
          <a:lstStyle/>
          <a:p>
            <a:r>
              <a:rPr lang="en-US" sz="2800" b="1" dirty="0"/>
              <a:t>Figure 10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203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Arc Lengths of Graphs of Functions (cont.)</a:t>
            </a:r>
          </a:p>
        </p:txBody>
      </p:sp>
      <p:sp>
        <p:nvSpPr>
          <p:cNvPr id="3" name="Content Placeholder 2"/>
          <p:cNvSpPr>
            <a:spLocks noGrp="1"/>
          </p:cNvSpPr>
          <p:nvPr>
            <p:ph idx="1"/>
          </p:nvPr>
        </p:nvSpPr>
        <p:spPr>
          <a:xfrm>
            <a:off x="457200" y="1280160"/>
            <a:ext cx="4114800" cy="4572000"/>
          </a:xfrm>
        </p:spPr>
        <p:txBody>
          <a:bodyPr>
            <a:noAutofit/>
          </a:bodyPr>
          <a:lstStyle/>
          <a:p>
            <a:r>
              <a:rPr lang="en-US" dirty="0"/>
              <a:t>Figure 1 illustrates a rough approximation, shown in red, of a curve </a:t>
            </a:r>
            <a:r>
              <a:rPr lang="en-US" i="1" dirty="0"/>
              <a:t>y</a:t>
            </a:r>
            <a:r>
              <a:rPr lang="en-US" dirty="0"/>
              <a:t> </a:t>
            </a:r>
            <a:r>
              <a:rPr lang="en-US" dirty="0">
                <a:latin typeface="Symbol" pitchFamily="18" charset="2"/>
              </a:rPr>
              <a:t>=</a:t>
            </a:r>
            <a:r>
              <a:rPr lang="en-US" dirty="0"/>
              <a:t> </a:t>
            </a:r>
            <a:r>
              <a:rPr lang="en-US" i="1" dirty="0"/>
              <a:t>f</a:t>
            </a:r>
            <a:r>
              <a:rPr lang="en-US" dirty="0"/>
              <a:t>(</a:t>
            </a:r>
            <a:r>
              <a:rPr lang="en-US" i="1" dirty="0"/>
              <a:t>x</a:t>
            </a:r>
            <a:r>
              <a:rPr lang="en-US" dirty="0"/>
              <a:t>). The interval [</a:t>
            </a:r>
            <a:r>
              <a:rPr lang="en-US" i="1" dirty="0"/>
              <a:t>a</a:t>
            </a:r>
            <a:r>
              <a:rPr lang="en-US" dirty="0"/>
              <a:t>, </a:t>
            </a:r>
            <a:r>
              <a:rPr lang="en-US" i="1" dirty="0"/>
              <a:t>b</a:t>
            </a:r>
            <a:r>
              <a:rPr lang="en-US" dirty="0"/>
              <a:t>] has been partitioned into four equal subintervals and straight line segments have been drawn from 			      to 		    for </a:t>
            </a:r>
            <a:r>
              <a:rPr lang="en-US" i="1" dirty="0"/>
              <a:t>i</a:t>
            </a:r>
            <a:r>
              <a:rPr lang="en-US" dirty="0"/>
              <a:t> </a:t>
            </a:r>
            <a:r>
              <a:rPr lang="en-US" dirty="0">
                <a:latin typeface="Symbol" pitchFamily="18" charset="2"/>
              </a:rPr>
              <a:t>=</a:t>
            </a:r>
            <a:r>
              <a:rPr lang="en-US" dirty="0"/>
              <a:t> 1 to 4 (with, as per our custom,   </a:t>
            </a:r>
            <a:r>
              <a:rPr lang="en-US" i="1" dirty="0"/>
              <a:t>x</a:t>
            </a:r>
            <a:r>
              <a:rPr lang="en-US" baseline="-25000" dirty="0"/>
              <a:t>0</a:t>
            </a:r>
            <a:r>
              <a:rPr lang="en-US" dirty="0"/>
              <a:t> </a:t>
            </a:r>
            <a:r>
              <a:rPr lang="en-US" dirty="0">
                <a:latin typeface="Symbol" pitchFamily="18" charset="2"/>
              </a:rPr>
              <a:t>=</a:t>
            </a:r>
            <a:r>
              <a:rPr lang="en-US" dirty="0"/>
              <a:t> </a:t>
            </a:r>
            <a:r>
              <a:rPr lang="en-US" i="1" dirty="0"/>
              <a:t>a</a:t>
            </a:r>
            <a:r>
              <a:rPr lang="en-US" dirty="0"/>
              <a:t> and </a:t>
            </a:r>
            <a:r>
              <a:rPr lang="en-US" i="1" dirty="0"/>
              <a:t>x</a:t>
            </a:r>
            <a:r>
              <a:rPr lang="en-US" baseline="-25000" dirty="0"/>
              <a:t>4</a:t>
            </a:r>
            <a:r>
              <a:rPr lang="en-US" dirty="0"/>
              <a:t> </a:t>
            </a:r>
            <a:r>
              <a:rPr lang="en-US" dirty="0">
                <a:latin typeface="Symbol" pitchFamily="18" charset="2"/>
              </a:rPr>
              <a:t>=</a:t>
            </a:r>
            <a:r>
              <a:rPr lang="en-US" dirty="0"/>
              <a:t> </a:t>
            </a:r>
            <a:r>
              <a:rPr lang="en-US" i="1" dirty="0"/>
              <a:t>b</a:t>
            </a:r>
            <a:r>
              <a:rPr lang="en-US" dirty="0"/>
              <a:t>). </a:t>
            </a:r>
          </a:p>
        </p:txBody>
      </p:sp>
      <p:graphicFrame>
        <p:nvGraphicFramePr>
          <p:cNvPr id="188418" name="Object 2"/>
          <p:cNvGraphicFramePr>
            <a:graphicFrameLocks noChangeAspect="1"/>
          </p:cNvGraphicFramePr>
          <p:nvPr/>
        </p:nvGraphicFramePr>
        <p:xfrm>
          <a:off x="2290932" y="4277958"/>
          <a:ext cx="2324100" cy="546100"/>
        </p:xfrm>
        <a:graphic>
          <a:graphicData uri="http://schemas.openxmlformats.org/presentationml/2006/ole">
            <mc:AlternateContent xmlns:mc="http://schemas.openxmlformats.org/markup-compatibility/2006">
              <mc:Choice xmlns:v="urn:schemas-microsoft-com:vml" Requires="v">
                <p:oleObj name="Equation" r:id="rId2" imgW="2323800" imgH="545760" progId="Equation.DSMT4">
                  <p:embed/>
                </p:oleObj>
              </mc:Choice>
              <mc:Fallback>
                <p:oleObj name="Equation" r:id="rId2" imgW="2323800" imgH="54576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0932" y="4277958"/>
                        <a:ext cx="2324100"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8419" name="Object 3"/>
          <p:cNvGraphicFramePr>
            <a:graphicFrameLocks noChangeAspect="1"/>
          </p:cNvGraphicFramePr>
          <p:nvPr>
            <p:extLst>
              <p:ext uri="{D42A27DB-BD31-4B8C-83A1-F6EECF244321}">
                <p14:modId xmlns:p14="http://schemas.microsoft.com/office/powerpoint/2010/main" val="1890285703"/>
              </p:ext>
            </p:extLst>
          </p:nvPr>
        </p:nvGraphicFramePr>
        <p:xfrm>
          <a:off x="939800" y="4710056"/>
          <a:ext cx="1651000" cy="546100"/>
        </p:xfrm>
        <a:graphic>
          <a:graphicData uri="http://schemas.openxmlformats.org/presentationml/2006/ole">
            <mc:AlternateContent xmlns:mc="http://schemas.openxmlformats.org/markup-compatibility/2006">
              <mc:Choice xmlns:v="urn:schemas-microsoft-com:vml" Requires="v">
                <p:oleObj name="Equation" r:id="rId4" imgW="1650960" imgH="545760" progId="Equation.DSMT4">
                  <p:embed/>
                </p:oleObj>
              </mc:Choice>
              <mc:Fallback>
                <p:oleObj name="Equation" r:id="rId4" imgW="1650960" imgH="54576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9800" y="4710056"/>
                        <a:ext cx="1651000"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7" name="Picture 9"/>
          <p:cNvPicPr>
            <a:picLocks noChangeAspect="1" noChangeArrowheads="1"/>
          </p:cNvPicPr>
          <p:nvPr/>
        </p:nvPicPr>
        <p:blipFill>
          <a:blip r:embed="rId6" cstate="print"/>
          <a:srcRect/>
          <a:stretch>
            <a:fillRect/>
          </a:stretch>
        </p:blipFill>
        <p:spPr bwMode="auto">
          <a:xfrm>
            <a:off x="4809210" y="1371600"/>
            <a:ext cx="4106190" cy="4114800"/>
          </a:xfrm>
          <a:prstGeom prst="rect">
            <a:avLst/>
          </a:prstGeom>
          <a:noFill/>
          <a:ln w="9525">
            <a:noFill/>
            <a:miter lim="800000"/>
            <a:headEnd/>
            <a:tailEnd/>
          </a:ln>
        </p:spPr>
      </p:pic>
      <p:sp>
        <p:nvSpPr>
          <p:cNvPr id="8" name="Rectangle 7"/>
          <p:cNvSpPr/>
          <p:nvPr/>
        </p:nvSpPr>
        <p:spPr>
          <a:xfrm>
            <a:off x="6177278" y="5562600"/>
            <a:ext cx="1370055" cy="523220"/>
          </a:xfrm>
          <a:prstGeom prst="rect">
            <a:avLst/>
          </a:prstGeom>
        </p:spPr>
        <p:txBody>
          <a:bodyPr wrap="none">
            <a:spAutoFit/>
          </a:bodyPr>
          <a:lstStyle/>
          <a:p>
            <a:r>
              <a:rPr lang="en-US" sz="2800" b="1" dirty="0"/>
              <a:t>Figure 1</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Finding the Surface Area of a Solid of Revolution (cont.)</a:t>
            </a:r>
          </a:p>
        </p:txBody>
      </p:sp>
      <p:sp>
        <p:nvSpPr>
          <p:cNvPr id="3" name="Content Placeholder 2"/>
          <p:cNvSpPr>
            <a:spLocks noGrp="1"/>
          </p:cNvSpPr>
          <p:nvPr>
            <p:ph idx="1"/>
          </p:nvPr>
        </p:nvSpPr>
        <p:spPr/>
        <p:txBody>
          <a:bodyPr>
            <a:normAutofit/>
          </a:bodyPr>
          <a:lstStyle/>
          <a:p>
            <a:r>
              <a:rPr lang="en-US" dirty="0"/>
              <a:t>Using this approach, </a:t>
            </a:r>
          </a:p>
          <a:p>
            <a:pPr>
              <a:lnSpc>
                <a:spcPct val="150000"/>
              </a:lnSpc>
            </a:pPr>
            <a:endParaRPr lang="en-US" dirty="0"/>
          </a:p>
          <a:p>
            <a:endParaRPr lang="en-US" dirty="0"/>
          </a:p>
          <a:p>
            <a:r>
              <a:rPr lang="en-US" dirty="0"/>
              <a:t>and the radius </a:t>
            </a:r>
            <a:r>
              <a:rPr lang="en-US" i="1" dirty="0"/>
              <a:t>r</a:t>
            </a:r>
            <a:r>
              <a:rPr lang="en-US" dirty="0"/>
              <a:t>, the distance from the axis of revolution to the surface, is simply </a:t>
            </a:r>
            <a:r>
              <a:rPr lang="en-US" i="1" dirty="0"/>
              <a:t>r</a:t>
            </a:r>
            <a:r>
              <a:rPr lang="en-US" dirty="0"/>
              <a:t> </a:t>
            </a:r>
            <a:r>
              <a:rPr lang="en-US" dirty="0">
                <a:latin typeface="Symbol" pitchFamily="18" charset="2"/>
              </a:rPr>
              <a:t>=</a:t>
            </a:r>
            <a:r>
              <a:rPr lang="en-US" dirty="0"/>
              <a:t> </a:t>
            </a:r>
            <a:r>
              <a:rPr lang="en-US" i="1" dirty="0"/>
              <a:t>x</a:t>
            </a:r>
            <a:r>
              <a:rPr lang="en-US" dirty="0"/>
              <a:t>. Note that the </a:t>
            </a:r>
          </a:p>
          <a:p>
            <a:r>
              <a:rPr lang="en-US" dirty="0"/>
              <a:t>interval of integration in this case is 		</a:t>
            </a:r>
          </a:p>
        </p:txBody>
      </p:sp>
      <p:graphicFrame>
        <p:nvGraphicFramePr>
          <p:cNvPr id="182278" name="Object 6"/>
          <p:cNvGraphicFramePr>
            <a:graphicFrameLocks noChangeAspect="1"/>
          </p:cNvGraphicFramePr>
          <p:nvPr>
            <p:extLst>
              <p:ext uri="{D42A27DB-BD31-4B8C-83A1-F6EECF244321}">
                <p14:modId xmlns:p14="http://schemas.microsoft.com/office/powerpoint/2010/main" val="3943426846"/>
              </p:ext>
            </p:extLst>
          </p:nvPr>
        </p:nvGraphicFramePr>
        <p:xfrm>
          <a:off x="2241550" y="1911350"/>
          <a:ext cx="4660900" cy="1104900"/>
        </p:xfrm>
        <a:graphic>
          <a:graphicData uri="http://schemas.openxmlformats.org/presentationml/2006/ole">
            <mc:AlternateContent xmlns:mc="http://schemas.openxmlformats.org/markup-compatibility/2006">
              <mc:Choice xmlns:v="urn:schemas-microsoft-com:vml" Requires="v">
                <p:oleObj name="Equation" r:id="rId2" imgW="4660560" imgH="1104840" progId="Equation.DSMT4">
                  <p:embed/>
                </p:oleObj>
              </mc:Choice>
              <mc:Fallback>
                <p:oleObj name="Equation" r:id="rId2" imgW="4660560" imgH="1104840" progId="Equation.DSMT4">
                  <p:embed/>
                  <p:pic>
                    <p:nvPicPr>
                      <p:cNvPr id="0" name="Object 6"/>
                      <p:cNvPicPr>
                        <a:picLocks noChangeAspect="1" noChangeArrowheads="1"/>
                      </p:cNvPicPr>
                      <p:nvPr/>
                    </p:nvPicPr>
                    <p:blipFill>
                      <a:blip r:embed="rId3"/>
                      <a:srcRect/>
                      <a:stretch>
                        <a:fillRect/>
                      </a:stretch>
                    </p:blipFill>
                    <p:spPr bwMode="auto">
                      <a:xfrm>
                        <a:off x="2241550" y="1911350"/>
                        <a:ext cx="4660900"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0948" name="Object 4"/>
          <p:cNvGraphicFramePr>
            <a:graphicFrameLocks noChangeAspect="1"/>
          </p:cNvGraphicFramePr>
          <p:nvPr/>
        </p:nvGraphicFramePr>
        <p:xfrm>
          <a:off x="5778500" y="3945950"/>
          <a:ext cx="1155700" cy="622300"/>
        </p:xfrm>
        <a:graphic>
          <a:graphicData uri="http://schemas.openxmlformats.org/presentationml/2006/ole">
            <mc:AlternateContent xmlns:mc="http://schemas.openxmlformats.org/markup-compatibility/2006">
              <mc:Choice xmlns:v="urn:schemas-microsoft-com:vml" Requires="v">
                <p:oleObj name="Equation" r:id="rId4" imgW="1155600" imgH="622080" progId="Equation.DSMT4">
                  <p:embed/>
                </p:oleObj>
              </mc:Choice>
              <mc:Fallback>
                <p:oleObj name="Equation" r:id="rId4" imgW="1155600" imgH="62208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78500" y="3945950"/>
                        <a:ext cx="1155700"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22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09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Finding the Surface Area of a Solid of Revolution (cont.)</a:t>
            </a:r>
          </a:p>
        </p:txBody>
      </p:sp>
      <p:sp>
        <p:nvSpPr>
          <p:cNvPr id="3" name="Content Placeholder 2"/>
          <p:cNvSpPr>
            <a:spLocks noGrp="1"/>
          </p:cNvSpPr>
          <p:nvPr>
            <p:ph idx="1"/>
          </p:nvPr>
        </p:nvSpPr>
        <p:spPr/>
        <p:txBody>
          <a:bodyPr/>
          <a:lstStyle/>
          <a:p>
            <a:r>
              <a:rPr lang="en-US" dirty="0"/>
              <a:t>Therefore, the surface area is as follows. </a:t>
            </a:r>
          </a:p>
        </p:txBody>
      </p:sp>
      <p:graphicFrame>
        <p:nvGraphicFramePr>
          <p:cNvPr id="173061" name="Object 5"/>
          <p:cNvGraphicFramePr>
            <a:graphicFrameLocks noChangeAspect="1"/>
          </p:cNvGraphicFramePr>
          <p:nvPr>
            <p:extLst>
              <p:ext uri="{D42A27DB-BD31-4B8C-83A1-F6EECF244321}">
                <p14:modId xmlns:p14="http://schemas.microsoft.com/office/powerpoint/2010/main" val="1110609658"/>
              </p:ext>
            </p:extLst>
          </p:nvPr>
        </p:nvGraphicFramePr>
        <p:xfrm>
          <a:off x="2314575" y="2057400"/>
          <a:ext cx="3276600" cy="736600"/>
        </p:xfrm>
        <a:graphic>
          <a:graphicData uri="http://schemas.openxmlformats.org/presentationml/2006/ole">
            <mc:AlternateContent xmlns:mc="http://schemas.openxmlformats.org/markup-compatibility/2006">
              <mc:Choice xmlns:v="urn:schemas-microsoft-com:vml" Requires="v">
                <p:oleObj name="Equation" r:id="rId2" imgW="3276360" imgH="736560" progId="Equation.DSMT4">
                  <p:embed/>
                </p:oleObj>
              </mc:Choice>
              <mc:Fallback>
                <p:oleObj name="Equation" r:id="rId2" imgW="3276360" imgH="736560" progId="Equation.DSMT4">
                  <p:embed/>
                  <p:pic>
                    <p:nvPicPr>
                      <p:cNvPr id="0" name="Picture 5"/>
                      <p:cNvPicPr>
                        <a:picLocks noChangeAspect="1" noChangeArrowheads="1"/>
                      </p:cNvPicPr>
                      <p:nvPr/>
                    </p:nvPicPr>
                    <p:blipFill>
                      <a:blip r:embed="rId3"/>
                      <a:srcRect/>
                      <a:stretch>
                        <a:fillRect/>
                      </a:stretch>
                    </p:blipFill>
                    <p:spPr bwMode="auto">
                      <a:xfrm>
                        <a:off x="2314575" y="2057400"/>
                        <a:ext cx="3276600" cy="73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3062" name="Object 6"/>
          <p:cNvGraphicFramePr>
            <a:graphicFrameLocks noChangeAspect="1"/>
          </p:cNvGraphicFramePr>
          <p:nvPr>
            <p:extLst>
              <p:ext uri="{D42A27DB-BD31-4B8C-83A1-F6EECF244321}">
                <p14:modId xmlns:p14="http://schemas.microsoft.com/office/powerpoint/2010/main" val="2930059408"/>
              </p:ext>
            </p:extLst>
          </p:nvPr>
        </p:nvGraphicFramePr>
        <p:xfrm>
          <a:off x="2595563" y="2968625"/>
          <a:ext cx="2032000" cy="825500"/>
        </p:xfrm>
        <a:graphic>
          <a:graphicData uri="http://schemas.openxmlformats.org/presentationml/2006/ole">
            <mc:AlternateContent xmlns:mc="http://schemas.openxmlformats.org/markup-compatibility/2006">
              <mc:Choice xmlns:v="urn:schemas-microsoft-com:vml" Requires="v">
                <p:oleObj name="Equation" r:id="rId4" imgW="2031840" imgH="825480" progId="Equation.DSMT4">
                  <p:embed/>
                </p:oleObj>
              </mc:Choice>
              <mc:Fallback>
                <p:oleObj name="Equation" r:id="rId4" imgW="2031840" imgH="825480" progId="Equation.DSMT4">
                  <p:embed/>
                  <p:pic>
                    <p:nvPicPr>
                      <p:cNvPr id="0" name="Picture 6"/>
                      <p:cNvPicPr>
                        <a:picLocks noChangeAspect="1" noChangeArrowheads="1"/>
                      </p:cNvPicPr>
                      <p:nvPr/>
                    </p:nvPicPr>
                    <p:blipFill>
                      <a:blip r:embed="rId5"/>
                      <a:srcRect/>
                      <a:stretch>
                        <a:fillRect/>
                      </a:stretch>
                    </p:blipFill>
                    <p:spPr bwMode="auto">
                      <a:xfrm>
                        <a:off x="2595563" y="2968625"/>
                        <a:ext cx="20320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3063" name="Object 7"/>
          <p:cNvGraphicFramePr>
            <a:graphicFrameLocks noChangeAspect="1"/>
          </p:cNvGraphicFramePr>
          <p:nvPr/>
        </p:nvGraphicFramePr>
        <p:xfrm>
          <a:off x="5354638" y="2895600"/>
          <a:ext cx="1371600" cy="977900"/>
        </p:xfrm>
        <a:graphic>
          <a:graphicData uri="http://schemas.openxmlformats.org/presentationml/2006/ole">
            <mc:AlternateContent xmlns:mc="http://schemas.openxmlformats.org/markup-compatibility/2006">
              <mc:Choice xmlns:v="urn:schemas-microsoft-com:vml" Requires="v">
                <p:oleObj name="Equation" r:id="rId6" imgW="1371600" imgH="977760" progId="Equation.DSMT4">
                  <p:embed/>
                </p:oleObj>
              </mc:Choice>
              <mc:Fallback>
                <p:oleObj name="Equation" r:id="rId6" imgW="1371600" imgH="977760" progId="Equation.DSMT4">
                  <p:embed/>
                  <p:pic>
                    <p:nvPicPr>
                      <p:cNvPr id="0"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54638" y="2895600"/>
                        <a:ext cx="1371600" cy="97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3064" name="Object 8"/>
          <p:cNvGraphicFramePr>
            <a:graphicFrameLocks noChangeAspect="1"/>
          </p:cNvGraphicFramePr>
          <p:nvPr>
            <p:extLst>
              <p:ext uri="{D42A27DB-BD31-4B8C-83A1-F6EECF244321}">
                <p14:modId xmlns:p14="http://schemas.microsoft.com/office/powerpoint/2010/main" val="108300185"/>
              </p:ext>
            </p:extLst>
          </p:nvPr>
        </p:nvGraphicFramePr>
        <p:xfrm>
          <a:off x="2595563" y="4005263"/>
          <a:ext cx="2057400" cy="1066800"/>
        </p:xfrm>
        <a:graphic>
          <a:graphicData uri="http://schemas.openxmlformats.org/presentationml/2006/ole">
            <mc:AlternateContent xmlns:mc="http://schemas.openxmlformats.org/markup-compatibility/2006">
              <mc:Choice xmlns:v="urn:schemas-microsoft-com:vml" Requires="v">
                <p:oleObj name="Equation" r:id="rId8" imgW="2057400" imgH="1066680" progId="Equation.DSMT4">
                  <p:embed/>
                </p:oleObj>
              </mc:Choice>
              <mc:Fallback>
                <p:oleObj name="Equation" r:id="rId8" imgW="2057400" imgH="1066680" progId="Equation.DSMT4">
                  <p:embed/>
                  <p:pic>
                    <p:nvPicPr>
                      <p:cNvPr id="0" name="Picture 8"/>
                      <p:cNvPicPr>
                        <a:picLocks noChangeAspect="1" noChangeArrowheads="1"/>
                      </p:cNvPicPr>
                      <p:nvPr/>
                    </p:nvPicPr>
                    <p:blipFill>
                      <a:blip r:embed="rId9"/>
                      <a:srcRect/>
                      <a:stretch>
                        <a:fillRect/>
                      </a:stretch>
                    </p:blipFill>
                    <p:spPr bwMode="auto">
                      <a:xfrm>
                        <a:off x="2595563" y="4005263"/>
                        <a:ext cx="2057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3065" name="Object 9"/>
          <p:cNvGraphicFramePr>
            <a:graphicFrameLocks noChangeAspect="1"/>
          </p:cNvGraphicFramePr>
          <p:nvPr>
            <p:extLst>
              <p:ext uri="{D42A27DB-BD31-4B8C-83A1-F6EECF244321}">
                <p14:modId xmlns:p14="http://schemas.microsoft.com/office/powerpoint/2010/main" val="2097142021"/>
              </p:ext>
            </p:extLst>
          </p:nvPr>
        </p:nvGraphicFramePr>
        <p:xfrm>
          <a:off x="4664075" y="4094163"/>
          <a:ext cx="2159000" cy="838200"/>
        </p:xfrm>
        <a:graphic>
          <a:graphicData uri="http://schemas.openxmlformats.org/presentationml/2006/ole">
            <mc:AlternateContent xmlns:mc="http://schemas.openxmlformats.org/markup-compatibility/2006">
              <mc:Choice xmlns:v="urn:schemas-microsoft-com:vml" Requires="v">
                <p:oleObj name="Equation" r:id="rId10" imgW="2158920" imgH="838080" progId="Equation.DSMT4">
                  <p:embed/>
                </p:oleObj>
              </mc:Choice>
              <mc:Fallback>
                <p:oleObj name="Equation" r:id="rId10" imgW="2158920" imgH="838080" progId="Equation.DSMT4">
                  <p:embed/>
                  <p:pic>
                    <p:nvPicPr>
                      <p:cNvPr id="0" name="Picture 9"/>
                      <p:cNvPicPr>
                        <a:picLocks noChangeAspect="1" noChangeArrowheads="1"/>
                      </p:cNvPicPr>
                      <p:nvPr/>
                    </p:nvPicPr>
                    <p:blipFill>
                      <a:blip r:embed="rId11"/>
                      <a:srcRect/>
                      <a:stretch>
                        <a:fillRect/>
                      </a:stretch>
                    </p:blipFill>
                    <p:spPr bwMode="auto">
                      <a:xfrm>
                        <a:off x="4664075" y="4094163"/>
                        <a:ext cx="2159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306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306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306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7306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730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Arc Lengths of Graphs of Functions (cont.)</a:t>
            </a:r>
          </a:p>
        </p:txBody>
      </p:sp>
      <p:sp>
        <p:nvSpPr>
          <p:cNvPr id="3" name="Content Placeholder 2"/>
          <p:cNvSpPr>
            <a:spLocks noGrp="1"/>
          </p:cNvSpPr>
          <p:nvPr>
            <p:ph idx="1"/>
          </p:nvPr>
        </p:nvSpPr>
        <p:spPr>
          <a:xfrm>
            <a:off x="457200" y="1280160"/>
            <a:ext cx="8229600" cy="4572000"/>
          </a:xfrm>
        </p:spPr>
        <p:txBody>
          <a:bodyPr>
            <a:noAutofit/>
          </a:bodyPr>
          <a:lstStyle/>
          <a:p>
            <a:r>
              <a:rPr lang="en-US" dirty="0"/>
              <a:t>If we denote the length of the line from       to </a:t>
            </a:r>
            <a:r>
              <a:rPr lang="en-US" i="1" dirty="0"/>
              <a:t>P</a:t>
            </a:r>
            <a:r>
              <a:rPr lang="en-US" i="1" baseline="-25000" dirty="0"/>
              <a:t>i</a:t>
            </a:r>
            <a:r>
              <a:rPr lang="en-US" dirty="0"/>
              <a:t> by 	 then by the distance formula</a:t>
            </a:r>
          </a:p>
          <a:p>
            <a:endParaRPr lang="en-US" dirty="0"/>
          </a:p>
          <a:p>
            <a:endParaRPr lang="en-US" sz="1500" dirty="0"/>
          </a:p>
          <a:p>
            <a:r>
              <a:rPr lang="en-US" dirty="0"/>
              <a:t>where 		   and</a:t>
            </a:r>
          </a:p>
        </p:txBody>
      </p:sp>
      <p:graphicFrame>
        <p:nvGraphicFramePr>
          <p:cNvPr id="189444" name="Object 4"/>
          <p:cNvGraphicFramePr>
            <a:graphicFrameLocks noChangeAspect="1"/>
          </p:cNvGraphicFramePr>
          <p:nvPr/>
        </p:nvGraphicFramePr>
        <p:xfrm>
          <a:off x="6337300" y="1339326"/>
          <a:ext cx="444500" cy="431800"/>
        </p:xfrm>
        <a:graphic>
          <a:graphicData uri="http://schemas.openxmlformats.org/presentationml/2006/ole">
            <mc:AlternateContent xmlns:mc="http://schemas.openxmlformats.org/markup-compatibility/2006">
              <mc:Choice xmlns:v="urn:schemas-microsoft-com:vml" Requires="v">
                <p:oleObj name="Equation" r:id="rId2" imgW="444240" imgH="431640" progId="Equation.DSMT4">
                  <p:embed/>
                </p:oleObj>
              </mc:Choice>
              <mc:Fallback>
                <p:oleObj name="Equation" r:id="rId2" imgW="444240" imgH="431640" progId="Equation.DSMT4">
                  <p:embed/>
                  <p:pic>
                    <p:nvPicPr>
                      <p:cNvPr id="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7300" y="1339326"/>
                        <a:ext cx="4445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9445" name="Object 5"/>
          <p:cNvGraphicFramePr>
            <a:graphicFrameLocks noChangeAspect="1"/>
          </p:cNvGraphicFramePr>
          <p:nvPr>
            <p:extLst>
              <p:ext uri="{D42A27DB-BD31-4B8C-83A1-F6EECF244321}">
                <p14:modId xmlns:p14="http://schemas.microsoft.com/office/powerpoint/2010/main" val="3921404142"/>
              </p:ext>
            </p:extLst>
          </p:nvPr>
        </p:nvGraphicFramePr>
        <p:xfrm>
          <a:off x="533400" y="1741842"/>
          <a:ext cx="901700" cy="495300"/>
        </p:xfrm>
        <a:graphic>
          <a:graphicData uri="http://schemas.openxmlformats.org/presentationml/2006/ole">
            <mc:AlternateContent xmlns:mc="http://schemas.openxmlformats.org/markup-compatibility/2006">
              <mc:Choice xmlns:v="urn:schemas-microsoft-com:vml" Requires="v">
                <p:oleObj name="Equation" r:id="rId4" imgW="901440" imgH="495000" progId="Equation.DSMT4">
                  <p:embed/>
                </p:oleObj>
              </mc:Choice>
              <mc:Fallback>
                <p:oleObj name="Equation" r:id="rId4" imgW="901440" imgH="495000" progId="Equation.DSMT4">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1741842"/>
                        <a:ext cx="9017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9446" name="Object 6"/>
          <p:cNvGraphicFramePr>
            <a:graphicFrameLocks noChangeAspect="1"/>
          </p:cNvGraphicFramePr>
          <p:nvPr/>
        </p:nvGraphicFramePr>
        <p:xfrm>
          <a:off x="2819400" y="2263590"/>
          <a:ext cx="3505200" cy="660400"/>
        </p:xfrm>
        <a:graphic>
          <a:graphicData uri="http://schemas.openxmlformats.org/presentationml/2006/ole">
            <mc:AlternateContent xmlns:mc="http://schemas.openxmlformats.org/markup-compatibility/2006">
              <mc:Choice xmlns:v="urn:schemas-microsoft-com:vml" Requires="v">
                <p:oleObj name="Equation" r:id="rId6" imgW="3504960" imgH="660240" progId="Equation.DSMT4">
                  <p:embed/>
                </p:oleObj>
              </mc:Choice>
              <mc:Fallback>
                <p:oleObj name="Equation" r:id="rId6" imgW="3504960" imgH="660240" progId="Equation.DSMT4">
                  <p:embed/>
                  <p:pic>
                    <p:nvPicPr>
                      <p:cNvPr id="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19400" y="2263590"/>
                        <a:ext cx="350520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9447" name="Object 7"/>
          <p:cNvGraphicFramePr>
            <a:graphicFrameLocks noChangeAspect="1"/>
          </p:cNvGraphicFramePr>
          <p:nvPr>
            <p:extLst>
              <p:ext uri="{D42A27DB-BD31-4B8C-83A1-F6EECF244321}">
                <p14:modId xmlns:p14="http://schemas.microsoft.com/office/powerpoint/2010/main" val="3632972888"/>
              </p:ext>
            </p:extLst>
          </p:nvPr>
        </p:nvGraphicFramePr>
        <p:xfrm>
          <a:off x="1587500" y="3079190"/>
          <a:ext cx="1841500" cy="431800"/>
        </p:xfrm>
        <a:graphic>
          <a:graphicData uri="http://schemas.openxmlformats.org/presentationml/2006/ole">
            <mc:AlternateContent xmlns:mc="http://schemas.openxmlformats.org/markup-compatibility/2006">
              <mc:Choice xmlns:v="urn:schemas-microsoft-com:vml" Requires="v">
                <p:oleObj name="Equation" r:id="rId8" imgW="1841400" imgH="431640" progId="Equation.DSMT4">
                  <p:embed/>
                </p:oleObj>
              </mc:Choice>
              <mc:Fallback>
                <p:oleObj name="Equation" r:id="rId8" imgW="1841400" imgH="431640" progId="Equation.DSMT4">
                  <p:embed/>
                  <p:pic>
                    <p:nvPicPr>
                      <p:cNvPr id="0" name="Picture 7"/>
                      <p:cNvPicPr>
                        <a:picLocks noChangeAspect="1" noChangeArrowheads="1"/>
                      </p:cNvPicPr>
                      <p:nvPr/>
                    </p:nvPicPr>
                    <p:blipFill>
                      <a:blip r:embed="rId9"/>
                      <a:srcRect/>
                      <a:stretch>
                        <a:fillRect/>
                      </a:stretch>
                    </p:blipFill>
                    <p:spPr bwMode="auto">
                      <a:xfrm>
                        <a:off x="1587500" y="3079190"/>
                        <a:ext cx="18415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9448" name="Object 8"/>
          <p:cNvGraphicFramePr>
            <a:graphicFrameLocks noChangeAspect="1"/>
          </p:cNvGraphicFramePr>
          <p:nvPr>
            <p:extLst>
              <p:ext uri="{D42A27DB-BD31-4B8C-83A1-F6EECF244321}">
                <p14:modId xmlns:p14="http://schemas.microsoft.com/office/powerpoint/2010/main" val="779271586"/>
              </p:ext>
            </p:extLst>
          </p:nvPr>
        </p:nvGraphicFramePr>
        <p:xfrm>
          <a:off x="4203700" y="3059020"/>
          <a:ext cx="2959100" cy="482600"/>
        </p:xfrm>
        <a:graphic>
          <a:graphicData uri="http://schemas.openxmlformats.org/presentationml/2006/ole">
            <mc:AlternateContent xmlns:mc="http://schemas.openxmlformats.org/markup-compatibility/2006">
              <mc:Choice xmlns:v="urn:schemas-microsoft-com:vml" Requires="v">
                <p:oleObj name="Equation" r:id="rId10" imgW="2958840" imgH="482400" progId="Equation.DSMT4">
                  <p:embed/>
                </p:oleObj>
              </mc:Choice>
              <mc:Fallback>
                <p:oleObj name="Equation" r:id="rId10" imgW="2958840" imgH="482400" progId="Equation.DSMT4">
                  <p:embed/>
                  <p:pic>
                    <p:nvPicPr>
                      <p:cNvPr id="0" name="Picture 8"/>
                      <p:cNvPicPr>
                        <a:picLocks noChangeAspect="1" noChangeArrowheads="1"/>
                      </p:cNvPicPr>
                      <p:nvPr/>
                    </p:nvPicPr>
                    <p:blipFill>
                      <a:blip r:embed="rId11"/>
                      <a:srcRect/>
                      <a:stretch>
                        <a:fillRect/>
                      </a:stretch>
                    </p:blipFill>
                    <p:spPr bwMode="auto">
                      <a:xfrm>
                        <a:off x="4203700" y="3059020"/>
                        <a:ext cx="29591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94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944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94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Arc Lengths of Graphs of Functions (cont.)</a:t>
            </a:r>
          </a:p>
        </p:txBody>
      </p:sp>
      <p:sp>
        <p:nvSpPr>
          <p:cNvPr id="3" name="Content Placeholder 2"/>
          <p:cNvSpPr>
            <a:spLocks noGrp="1"/>
          </p:cNvSpPr>
          <p:nvPr>
            <p:ph idx="1"/>
          </p:nvPr>
        </p:nvSpPr>
        <p:spPr>
          <a:xfrm>
            <a:off x="457200" y="1280160"/>
            <a:ext cx="8229600" cy="4572000"/>
          </a:xfrm>
        </p:spPr>
        <p:txBody>
          <a:bodyPr>
            <a:noAutofit/>
          </a:bodyPr>
          <a:lstStyle/>
          <a:p>
            <a:r>
              <a:rPr lang="en-US" dirty="0"/>
              <a:t>So the total length of our approximating curve is as follows.</a:t>
            </a:r>
          </a:p>
          <a:p>
            <a:endParaRPr lang="en-US" dirty="0"/>
          </a:p>
          <a:p>
            <a:endParaRPr lang="en-US" dirty="0"/>
          </a:p>
          <a:p>
            <a:r>
              <a:rPr lang="en-US" dirty="0"/>
              <a:t>The difference 		        is one that we have seen often. By the Mean Value Theorem, we know there is at least one point 		      such that</a:t>
            </a:r>
          </a:p>
          <a:p>
            <a:endParaRPr lang="en-US" sz="3500" dirty="0"/>
          </a:p>
          <a:p>
            <a:r>
              <a:rPr lang="en-US" dirty="0"/>
              <a:t>so, </a:t>
            </a:r>
          </a:p>
        </p:txBody>
      </p:sp>
      <p:graphicFrame>
        <p:nvGraphicFramePr>
          <p:cNvPr id="191495" name="Object 7"/>
          <p:cNvGraphicFramePr>
            <a:graphicFrameLocks noChangeAspect="1"/>
          </p:cNvGraphicFramePr>
          <p:nvPr>
            <p:extLst>
              <p:ext uri="{D42A27DB-BD31-4B8C-83A1-F6EECF244321}">
                <p14:modId xmlns:p14="http://schemas.microsoft.com/office/powerpoint/2010/main" val="3071757402"/>
              </p:ext>
            </p:extLst>
          </p:nvPr>
        </p:nvGraphicFramePr>
        <p:xfrm>
          <a:off x="2400300" y="2228850"/>
          <a:ext cx="4343400" cy="914400"/>
        </p:xfrm>
        <a:graphic>
          <a:graphicData uri="http://schemas.openxmlformats.org/presentationml/2006/ole">
            <mc:AlternateContent xmlns:mc="http://schemas.openxmlformats.org/markup-compatibility/2006">
              <mc:Choice xmlns:v="urn:schemas-microsoft-com:vml" Requires="v">
                <p:oleObj name="Equation" r:id="rId2" imgW="4343400" imgH="914400" progId="Equation.DSMT4">
                  <p:embed/>
                </p:oleObj>
              </mc:Choice>
              <mc:Fallback>
                <p:oleObj name="Equation" r:id="rId2" imgW="4343400" imgH="914400" progId="Equation.DSMT4">
                  <p:embed/>
                  <p:pic>
                    <p:nvPicPr>
                      <p:cNvPr id="0" name="Picture 7"/>
                      <p:cNvPicPr>
                        <a:picLocks noChangeAspect="1" noChangeArrowheads="1"/>
                      </p:cNvPicPr>
                      <p:nvPr/>
                    </p:nvPicPr>
                    <p:blipFill>
                      <a:blip r:embed="rId3"/>
                      <a:srcRect/>
                      <a:stretch>
                        <a:fillRect/>
                      </a:stretch>
                    </p:blipFill>
                    <p:spPr bwMode="auto">
                      <a:xfrm>
                        <a:off x="2400300" y="2228850"/>
                        <a:ext cx="4343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1496" name="Object 8"/>
          <p:cNvGraphicFramePr>
            <a:graphicFrameLocks noChangeAspect="1"/>
          </p:cNvGraphicFramePr>
          <p:nvPr/>
        </p:nvGraphicFramePr>
        <p:xfrm>
          <a:off x="2667000" y="3270774"/>
          <a:ext cx="2057400" cy="495300"/>
        </p:xfrm>
        <a:graphic>
          <a:graphicData uri="http://schemas.openxmlformats.org/presentationml/2006/ole">
            <mc:AlternateContent xmlns:mc="http://schemas.openxmlformats.org/markup-compatibility/2006">
              <mc:Choice xmlns:v="urn:schemas-microsoft-com:vml" Requires="v">
                <p:oleObj name="Equation" r:id="rId4" imgW="2057400" imgH="495000" progId="Equation.DSMT4">
                  <p:embed/>
                </p:oleObj>
              </mc:Choice>
              <mc:Fallback>
                <p:oleObj name="Equation" r:id="rId4" imgW="2057400" imgH="495000" progId="Equation.DSMT4">
                  <p:embed/>
                  <p:pic>
                    <p:nvPicPr>
                      <p:cNvPr id="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0" y="3270774"/>
                        <a:ext cx="2057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1497" name="Object 9"/>
          <p:cNvGraphicFramePr>
            <a:graphicFrameLocks noChangeAspect="1"/>
          </p:cNvGraphicFramePr>
          <p:nvPr>
            <p:extLst>
              <p:ext uri="{D42A27DB-BD31-4B8C-83A1-F6EECF244321}">
                <p14:modId xmlns:p14="http://schemas.microsoft.com/office/powerpoint/2010/main" val="893922250"/>
              </p:ext>
            </p:extLst>
          </p:nvPr>
        </p:nvGraphicFramePr>
        <p:xfrm>
          <a:off x="2819400" y="4134523"/>
          <a:ext cx="1752600" cy="495300"/>
        </p:xfrm>
        <a:graphic>
          <a:graphicData uri="http://schemas.openxmlformats.org/presentationml/2006/ole">
            <mc:AlternateContent xmlns:mc="http://schemas.openxmlformats.org/markup-compatibility/2006">
              <mc:Choice xmlns:v="urn:schemas-microsoft-com:vml" Requires="v">
                <p:oleObj name="Equation" r:id="rId6" imgW="1752480" imgH="495000" progId="Equation.DSMT4">
                  <p:embed/>
                </p:oleObj>
              </mc:Choice>
              <mc:Fallback>
                <p:oleObj name="Equation" r:id="rId6" imgW="1752480" imgH="495000" progId="Equation.DSMT4">
                  <p:embed/>
                  <p:pic>
                    <p:nvPicPr>
                      <p:cNvPr id="0"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19400" y="4134523"/>
                        <a:ext cx="17526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1498" name="Object 10"/>
          <p:cNvGraphicFramePr>
            <a:graphicFrameLocks noChangeAspect="1"/>
          </p:cNvGraphicFramePr>
          <p:nvPr/>
        </p:nvGraphicFramePr>
        <p:xfrm>
          <a:off x="2203450" y="4665678"/>
          <a:ext cx="4737100" cy="571500"/>
        </p:xfrm>
        <a:graphic>
          <a:graphicData uri="http://schemas.openxmlformats.org/presentationml/2006/ole">
            <mc:AlternateContent xmlns:mc="http://schemas.openxmlformats.org/markup-compatibility/2006">
              <mc:Choice xmlns:v="urn:schemas-microsoft-com:vml" Requires="v">
                <p:oleObj name="Equation" r:id="rId8" imgW="4736880" imgH="571320" progId="Equation.DSMT4">
                  <p:embed/>
                </p:oleObj>
              </mc:Choice>
              <mc:Fallback>
                <p:oleObj name="Equation" r:id="rId8" imgW="4736880" imgH="571320" progId="Equation.DSMT4">
                  <p:embed/>
                  <p:pic>
                    <p:nvPicPr>
                      <p:cNvPr id="0"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03450" y="4665678"/>
                        <a:ext cx="47371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1499" name="Object 11"/>
          <p:cNvGraphicFramePr>
            <a:graphicFrameLocks noChangeAspect="1"/>
          </p:cNvGraphicFramePr>
          <p:nvPr>
            <p:extLst>
              <p:ext uri="{D42A27DB-BD31-4B8C-83A1-F6EECF244321}">
                <p14:modId xmlns:p14="http://schemas.microsoft.com/office/powerpoint/2010/main" val="4099313144"/>
              </p:ext>
            </p:extLst>
          </p:nvPr>
        </p:nvGraphicFramePr>
        <p:xfrm>
          <a:off x="1041400" y="5244802"/>
          <a:ext cx="2311400" cy="571500"/>
        </p:xfrm>
        <a:graphic>
          <a:graphicData uri="http://schemas.openxmlformats.org/presentationml/2006/ole">
            <mc:AlternateContent xmlns:mc="http://schemas.openxmlformats.org/markup-compatibility/2006">
              <mc:Choice xmlns:v="urn:schemas-microsoft-com:vml" Requires="v">
                <p:oleObj name="Equation" r:id="rId10" imgW="2311200" imgH="571320" progId="Equation.DSMT4">
                  <p:embed/>
                </p:oleObj>
              </mc:Choice>
              <mc:Fallback>
                <p:oleObj name="Equation" r:id="rId10" imgW="2311200" imgH="571320" progId="Equation.DSMT4">
                  <p:embed/>
                  <p:pic>
                    <p:nvPicPr>
                      <p:cNvPr id="0" name="Picture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41400" y="5244802"/>
                        <a:ext cx="23114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149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149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149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149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14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Arc Lengths of Graphs of Functions (cont.)</a:t>
            </a:r>
          </a:p>
        </p:txBody>
      </p:sp>
      <p:sp>
        <p:nvSpPr>
          <p:cNvPr id="3" name="Content Placeholder 2"/>
          <p:cNvSpPr>
            <a:spLocks noGrp="1"/>
          </p:cNvSpPr>
          <p:nvPr>
            <p:ph idx="1"/>
          </p:nvPr>
        </p:nvSpPr>
        <p:spPr/>
        <p:txBody>
          <a:bodyPr/>
          <a:lstStyle/>
          <a:p>
            <a:r>
              <a:rPr lang="en-US" dirty="0"/>
              <a:t>Making this substitution, we have the following.</a:t>
            </a:r>
          </a:p>
          <a:p>
            <a:endParaRPr lang="en-US" dirty="0"/>
          </a:p>
        </p:txBody>
      </p:sp>
      <p:graphicFrame>
        <p:nvGraphicFramePr>
          <p:cNvPr id="192514" name="Object 2"/>
          <p:cNvGraphicFramePr>
            <a:graphicFrameLocks noChangeAspect="1"/>
          </p:cNvGraphicFramePr>
          <p:nvPr>
            <p:extLst>
              <p:ext uri="{D42A27DB-BD31-4B8C-83A1-F6EECF244321}">
                <p14:modId xmlns:p14="http://schemas.microsoft.com/office/powerpoint/2010/main" val="2671777937"/>
              </p:ext>
            </p:extLst>
          </p:nvPr>
        </p:nvGraphicFramePr>
        <p:xfrm>
          <a:off x="615950" y="1847850"/>
          <a:ext cx="4254500" cy="914400"/>
        </p:xfrm>
        <a:graphic>
          <a:graphicData uri="http://schemas.openxmlformats.org/presentationml/2006/ole">
            <mc:AlternateContent xmlns:mc="http://schemas.openxmlformats.org/markup-compatibility/2006">
              <mc:Choice xmlns:v="urn:schemas-microsoft-com:vml" Requires="v">
                <p:oleObj name="Equation" r:id="rId2" imgW="4254480" imgH="914400" progId="Equation.DSMT4">
                  <p:embed/>
                </p:oleObj>
              </mc:Choice>
              <mc:Fallback>
                <p:oleObj name="Equation" r:id="rId2" imgW="4254480" imgH="914400" progId="Equation.DSMT4">
                  <p:embed/>
                  <p:pic>
                    <p:nvPicPr>
                      <p:cNvPr id="0" name="Picture 2"/>
                      <p:cNvPicPr>
                        <a:picLocks noChangeAspect="1" noChangeArrowheads="1"/>
                      </p:cNvPicPr>
                      <p:nvPr/>
                    </p:nvPicPr>
                    <p:blipFill>
                      <a:blip r:embed="rId3"/>
                      <a:srcRect/>
                      <a:stretch>
                        <a:fillRect/>
                      </a:stretch>
                    </p:blipFill>
                    <p:spPr bwMode="auto">
                      <a:xfrm>
                        <a:off x="615950" y="1847850"/>
                        <a:ext cx="42545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2515" name="Object 3"/>
          <p:cNvGraphicFramePr>
            <a:graphicFrameLocks noChangeAspect="1"/>
          </p:cNvGraphicFramePr>
          <p:nvPr>
            <p:extLst>
              <p:ext uri="{D42A27DB-BD31-4B8C-83A1-F6EECF244321}">
                <p14:modId xmlns:p14="http://schemas.microsoft.com/office/powerpoint/2010/main" val="1299343390"/>
              </p:ext>
            </p:extLst>
          </p:nvPr>
        </p:nvGraphicFramePr>
        <p:xfrm>
          <a:off x="1827305" y="2882900"/>
          <a:ext cx="4000500" cy="927100"/>
        </p:xfrm>
        <a:graphic>
          <a:graphicData uri="http://schemas.openxmlformats.org/presentationml/2006/ole">
            <mc:AlternateContent xmlns:mc="http://schemas.openxmlformats.org/markup-compatibility/2006">
              <mc:Choice xmlns:v="urn:schemas-microsoft-com:vml" Requires="v">
                <p:oleObj name="Equation" r:id="rId4" imgW="4000320" imgH="927000" progId="Equation.DSMT4">
                  <p:embed/>
                </p:oleObj>
              </mc:Choice>
              <mc:Fallback>
                <p:oleObj name="Equation" r:id="rId4" imgW="4000320" imgH="927000" progId="Equation.DSMT4">
                  <p:embed/>
                  <p:pic>
                    <p:nvPicPr>
                      <p:cNvPr id="0" name="Picture 3"/>
                      <p:cNvPicPr>
                        <a:picLocks noChangeAspect="1" noChangeArrowheads="1"/>
                      </p:cNvPicPr>
                      <p:nvPr/>
                    </p:nvPicPr>
                    <p:blipFill>
                      <a:blip r:embed="rId5"/>
                      <a:srcRect/>
                      <a:stretch>
                        <a:fillRect/>
                      </a:stretch>
                    </p:blipFill>
                    <p:spPr bwMode="auto">
                      <a:xfrm>
                        <a:off x="1827305" y="2882900"/>
                        <a:ext cx="40005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2518" name="Object 6"/>
          <p:cNvGraphicFramePr>
            <a:graphicFrameLocks noChangeAspect="1"/>
          </p:cNvGraphicFramePr>
          <p:nvPr>
            <p:extLst>
              <p:ext uri="{D42A27DB-BD31-4B8C-83A1-F6EECF244321}">
                <p14:modId xmlns:p14="http://schemas.microsoft.com/office/powerpoint/2010/main" val="3690752487"/>
              </p:ext>
            </p:extLst>
          </p:nvPr>
        </p:nvGraphicFramePr>
        <p:xfrm>
          <a:off x="1828800" y="3937000"/>
          <a:ext cx="3962400" cy="939800"/>
        </p:xfrm>
        <a:graphic>
          <a:graphicData uri="http://schemas.openxmlformats.org/presentationml/2006/ole">
            <mc:AlternateContent xmlns:mc="http://schemas.openxmlformats.org/markup-compatibility/2006">
              <mc:Choice xmlns:v="urn:schemas-microsoft-com:vml" Requires="v">
                <p:oleObj name="Equation" r:id="rId6" imgW="3962160" imgH="939600" progId="Equation.DSMT4">
                  <p:embed/>
                </p:oleObj>
              </mc:Choice>
              <mc:Fallback>
                <p:oleObj name="Equation" r:id="rId6" imgW="3962160" imgH="939600" progId="Equation.DSMT4">
                  <p:embed/>
                  <p:pic>
                    <p:nvPicPr>
                      <p:cNvPr id="0" name="Picture 6"/>
                      <p:cNvPicPr>
                        <a:picLocks noChangeAspect="1" noChangeArrowheads="1"/>
                      </p:cNvPicPr>
                      <p:nvPr/>
                    </p:nvPicPr>
                    <p:blipFill>
                      <a:blip r:embed="rId7"/>
                      <a:srcRect/>
                      <a:stretch>
                        <a:fillRect/>
                      </a:stretch>
                    </p:blipFill>
                    <p:spPr bwMode="auto">
                      <a:xfrm>
                        <a:off x="1828800" y="3937000"/>
                        <a:ext cx="39624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2519" name="Object 7"/>
          <p:cNvGraphicFramePr>
            <a:graphicFrameLocks noChangeAspect="1"/>
          </p:cNvGraphicFramePr>
          <p:nvPr>
            <p:extLst>
              <p:ext uri="{D42A27DB-BD31-4B8C-83A1-F6EECF244321}">
                <p14:modId xmlns:p14="http://schemas.microsoft.com/office/powerpoint/2010/main" val="28049382"/>
              </p:ext>
            </p:extLst>
          </p:nvPr>
        </p:nvGraphicFramePr>
        <p:xfrm>
          <a:off x="1828800" y="5016500"/>
          <a:ext cx="3200400" cy="927100"/>
        </p:xfrm>
        <a:graphic>
          <a:graphicData uri="http://schemas.openxmlformats.org/presentationml/2006/ole">
            <mc:AlternateContent xmlns:mc="http://schemas.openxmlformats.org/markup-compatibility/2006">
              <mc:Choice xmlns:v="urn:schemas-microsoft-com:vml" Requires="v">
                <p:oleObj name="Equation" r:id="rId8" imgW="3200400" imgH="927000" progId="Equation.DSMT4">
                  <p:embed/>
                </p:oleObj>
              </mc:Choice>
              <mc:Fallback>
                <p:oleObj name="Equation" r:id="rId8" imgW="3200400" imgH="927000" progId="Equation.DSMT4">
                  <p:embed/>
                  <p:pic>
                    <p:nvPicPr>
                      <p:cNvPr id="0" name="Picture 7"/>
                      <p:cNvPicPr>
                        <a:picLocks noChangeAspect="1" noChangeArrowheads="1"/>
                      </p:cNvPicPr>
                      <p:nvPr/>
                    </p:nvPicPr>
                    <p:blipFill>
                      <a:blip r:embed="rId9"/>
                      <a:srcRect/>
                      <a:stretch>
                        <a:fillRect/>
                      </a:stretch>
                    </p:blipFill>
                    <p:spPr bwMode="auto">
                      <a:xfrm>
                        <a:off x="1828800" y="5016500"/>
                        <a:ext cx="32004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2520" name="Object 8"/>
          <p:cNvGraphicFramePr>
            <a:graphicFrameLocks noChangeAspect="1"/>
          </p:cNvGraphicFramePr>
          <p:nvPr>
            <p:extLst>
              <p:ext uri="{D42A27DB-BD31-4B8C-83A1-F6EECF244321}">
                <p14:modId xmlns:p14="http://schemas.microsoft.com/office/powerpoint/2010/main" val="649435894"/>
              </p:ext>
            </p:extLst>
          </p:nvPr>
        </p:nvGraphicFramePr>
        <p:xfrm>
          <a:off x="5486400" y="5180629"/>
          <a:ext cx="3009900" cy="508000"/>
        </p:xfrm>
        <a:graphic>
          <a:graphicData uri="http://schemas.openxmlformats.org/presentationml/2006/ole">
            <mc:AlternateContent xmlns:mc="http://schemas.openxmlformats.org/markup-compatibility/2006">
              <mc:Choice xmlns:v="urn:schemas-microsoft-com:vml" Requires="v">
                <p:oleObj name="Equation" r:id="rId10" imgW="3009600" imgH="507960" progId="Equation.DSMT4">
                  <p:embed/>
                </p:oleObj>
              </mc:Choice>
              <mc:Fallback>
                <p:oleObj name="Equation" r:id="rId10" imgW="3009600" imgH="507960" progId="Equation.DSMT4">
                  <p:embed/>
                  <p:pic>
                    <p:nvPicPr>
                      <p:cNvPr id="0" name="Picture 8"/>
                      <p:cNvPicPr>
                        <a:picLocks noChangeAspect="1" noChangeArrowheads="1"/>
                      </p:cNvPicPr>
                      <p:nvPr/>
                    </p:nvPicPr>
                    <p:blipFill>
                      <a:blip r:embed="rId11"/>
                      <a:srcRect/>
                      <a:stretch>
                        <a:fillRect/>
                      </a:stretch>
                    </p:blipFill>
                    <p:spPr bwMode="auto">
                      <a:xfrm>
                        <a:off x="5486400" y="5180629"/>
                        <a:ext cx="300990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2521" name="Object 9"/>
          <p:cNvGraphicFramePr>
            <a:graphicFrameLocks noChangeAspect="1"/>
          </p:cNvGraphicFramePr>
          <p:nvPr>
            <p:extLst>
              <p:ext uri="{D42A27DB-BD31-4B8C-83A1-F6EECF244321}">
                <p14:modId xmlns:p14="http://schemas.microsoft.com/office/powerpoint/2010/main" val="120851138"/>
              </p:ext>
            </p:extLst>
          </p:nvPr>
        </p:nvGraphicFramePr>
        <p:xfrm>
          <a:off x="5943600" y="4197350"/>
          <a:ext cx="1930400" cy="469900"/>
        </p:xfrm>
        <a:graphic>
          <a:graphicData uri="http://schemas.openxmlformats.org/presentationml/2006/ole">
            <mc:AlternateContent xmlns:mc="http://schemas.openxmlformats.org/markup-compatibility/2006">
              <mc:Choice xmlns:v="urn:schemas-microsoft-com:vml" Requires="v">
                <p:oleObj name="Equation" r:id="rId12" imgW="1930320" imgH="469800" progId="Equation.DSMT4">
                  <p:embed/>
                </p:oleObj>
              </mc:Choice>
              <mc:Fallback>
                <p:oleObj name="Equation" r:id="rId12" imgW="1930320" imgH="469800" progId="Equation.DSMT4">
                  <p:embed/>
                  <p:pic>
                    <p:nvPicPr>
                      <p:cNvPr id="0" name="Picture 9"/>
                      <p:cNvPicPr>
                        <a:picLocks noChangeAspect="1" noChangeArrowheads="1"/>
                      </p:cNvPicPr>
                      <p:nvPr/>
                    </p:nvPicPr>
                    <p:blipFill>
                      <a:blip r:embed="rId13"/>
                      <a:srcRect/>
                      <a:stretch>
                        <a:fillRect/>
                      </a:stretch>
                    </p:blipFill>
                    <p:spPr bwMode="auto">
                      <a:xfrm>
                        <a:off x="5943600" y="4197350"/>
                        <a:ext cx="19304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25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25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251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252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9251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25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Arc Lengths of Graphs of Functions (cont.)</a:t>
            </a:r>
          </a:p>
        </p:txBody>
      </p:sp>
      <p:sp>
        <p:nvSpPr>
          <p:cNvPr id="3" name="Content Placeholder 2"/>
          <p:cNvSpPr>
            <a:spLocks noGrp="1"/>
          </p:cNvSpPr>
          <p:nvPr>
            <p:ph idx="1"/>
          </p:nvPr>
        </p:nvSpPr>
        <p:spPr/>
        <p:txBody>
          <a:bodyPr/>
          <a:lstStyle/>
          <a:p>
            <a:r>
              <a:rPr lang="en-US" dirty="0"/>
              <a:t>More generally, we improve our approximation of the curve by dividing [</a:t>
            </a:r>
            <a:r>
              <a:rPr lang="en-US" i="1" dirty="0"/>
              <a:t>a</a:t>
            </a:r>
            <a:r>
              <a:rPr lang="en-US" dirty="0"/>
              <a:t>, </a:t>
            </a:r>
            <a:r>
              <a:rPr lang="en-US" i="1" dirty="0"/>
              <a:t>b</a:t>
            </a:r>
            <a:r>
              <a:rPr lang="en-US" dirty="0"/>
              <a:t>] into </a:t>
            </a:r>
            <a:r>
              <a:rPr lang="en-US" i="1" dirty="0"/>
              <a:t>n</a:t>
            </a:r>
            <a:r>
              <a:rPr lang="en-US" dirty="0"/>
              <a:t> subintervals and letting </a:t>
            </a:r>
            <a:r>
              <a:rPr lang="en-US" i="1" dirty="0"/>
              <a:t>n</a:t>
            </a:r>
            <a:r>
              <a:rPr lang="en-US" dirty="0"/>
              <a:t> grow larger and larger. The resulting sum is familiar to us as a Riemann sum, and in the limit we obtain the following definite integral.</a:t>
            </a:r>
          </a:p>
          <a:p>
            <a:endParaRPr lang="en-US" sz="3500" dirty="0"/>
          </a:p>
          <a:p>
            <a:endParaRPr lang="en-US" sz="3500" dirty="0"/>
          </a:p>
          <a:p>
            <a:r>
              <a:rPr lang="en-US" dirty="0"/>
              <a:t>This gives us our extended definition for the lengths of curves defined by continuously differentiable functions.</a:t>
            </a:r>
          </a:p>
        </p:txBody>
      </p:sp>
      <p:graphicFrame>
        <p:nvGraphicFramePr>
          <p:cNvPr id="193538" name="Object 2"/>
          <p:cNvGraphicFramePr>
            <a:graphicFrameLocks noChangeAspect="1"/>
          </p:cNvGraphicFramePr>
          <p:nvPr/>
        </p:nvGraphicFramePr>
        <p:xfrm>
          <a:off x="1327150" y="3695700"/>
          <a:ext cx="6489700" cy="952500"/>
        </p:xfrm>
        <a:graphic>
          <a:graphicData uri="http://schemas.openxmlformats.org/presentationml/2006/ole">
            <mc:AlternateContent xmlns:mc="http://schemas.openxmlformats.org/markup-compatibility/2006">
              <mc:Choice xmlns:v="urn:schemas-microsoft-com:vml" Requires="v">
                <p:oleObj name="Equation" r:id="rId2" imgW="6489360" imgH="952200" progId="Equation.DSMT4">
                  <p:embed/>
                </p:oleObj>
              </mc:Choice>
              <mc:Fallback>
                <p:oleObj name="Equation" r:id="rId2" imgW="6489360" imgH="9522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7150" y="3695700"/>
                        <a:ext cx="64897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35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Arc Length of a Graph</a:t>
            </a:r>
          </a:p>
        </p:txBody>
      </p:sp>
      <p:sp>
        <p:nvSpPr>
          <p:cNvPr id="3" name="Content Placeholder 2"/>
          <p:cNvSpPr>
            <a:spLocks noGrp="1"/>
          </p:cNvSpPr>
          <p:nvPr>
            <p:ph idx="1"/>
          </p:nvPr>
        </p:nvSpPr>
        <p:spPr>
          <a:xfrm>
            <a:off x="457200" y="1280160"/>
            <a:ext cx="8229600" cy="3754874"/>
          </a:xfrm>
          <a:solidFill>
            <a:srgbClr val="FFFFCC"/>
          </a:solidFill>
          <a:ln w="28575">
            <a:solidFill>
              <a:srgbClr val="000000"/>
            </a:solidFill>
          </a:ln>
        </p:spPr>
        <p:txBody>
          <a:bodyPr wrap="square">
            <a:spAutoFit/>
          </a:bodyPr>
          <a:lstStyle/>
          <a:p>
            <a:r>
              <a:rPr lang="en-US" dirty="0">
                <a:solidFill>
                  <a:srgbClr val="000000"/>
                </a:solidFill>
              </a:rPr>
              <a:t>If </a:t>
            </a:r>
            <a:r>
              <a:rPr lang="en-US" i="1" dirty="0">
                <a:solidFill>
                  <a:srgbClr val="000000"/>
                </a:solidFill>
              </a:rPr>
              <a:t>f</a:t>
            </a:r>
            <a:r>
              <a:rPr lang="en-US" i="1" dirty="0">
                <a:solidFill>
                  <a:srgbClr val="000000"/>
                </a:solidFill>
                <a:sym typeface="Symbol" panose="05050102010706020507" pitchFamily="18" charset="2"/>
              </a:rPr>
              <a:t></a:t>
            </a:r>
            <a:r>
              <a:rPr lang="en-US" dirty="0">
                <a:solidFill>
                  <a:srgbClr val="000000"/>
                </a:solidFill>
              </a:rPr>
              <a:t>  is a continuous function on [</a:t>
            </a:r>
            <a:r>
              <a:rPr lang="en-US" i="1" dirty="0">
                <a:solidFill>
                  <a:srgbClr val="000000"/>
                </a:solidFill>
              </a:rPr>
              <a:t>a</a:t>
            </a:r>
            <a:r>
              <a:rPr lang="en-US" dirty="0">
                <a:solidFill>
                  <a:srgbClr val="000000"/>
                </a:solidFill>
              </a:rPr>
              <a:t>, </a:t>
            </a:r>
            <a:r>
              <a:rPr lang="en-US" i="1" dirty="0">
                <a:solidFill>
                  <a:srgbClr val="000000"/>
                </a:solidFill>
              </a:rPr>
              <a:t>b</a:t>
            </a:r>
            <a:r>
              <a:rPr lang="en-US" dirty="0">
                <a:solidFill>
                  <a:srgbClr val="000000"/>
                </a:solidFill>
              </a:rPr>
              <a:t>], then the </a:t>
            </a:r>
            <a:r>
              <a:rPr lang="en-US" b="1" dirty="0">
                <a:solidFill>
                  <a:srgbClr val="C00000"/>
                </a:solidFill>
              </a:rPr>
              <a:t>arc length</a:t>
            </a:r>
            <a:r>
              <a:rPr lang="en-US" dirty="0">
                <a:solidFill>
                  <a:srgbClr val="000000"/>
                </a:solidFill>
              </a:rPr>
              <a:t> </a:t>
            </a:r>
            <a:r>
              <a:rPr lang="en-US" i="1" dirty="0">
                <a:solidFill>
                  <a:srgbClr val="000000"/>
                </a:solidFill>
              </a:rPr>
              <a:t>L</a:t>
            </a:r>
            <a:r>
              <a:rPr lang="en-US" dirty="0">
                <a:solidFill>
                  <a:srgbClr val="000000"/>
                </a:solidFill>
              </a:rPr>
              <a:t> of the curve </a:t>
            </a:r>
            <a:r>
              <a:rPr lang="en-US" i="1" dirty="0">
                <a:solidFill>
                  <a:srgbClr val="000000"/>
                </a:solidFill>
              </a:rPr>
              <a:t>y</a:t>
            </a:r>
            <a:r>
              <a:rPr lang="en-US" dirty="0">
                <a:solidFill>
                  <a:srgbClr val="000000"/>
                </a:solidFill>
              </a:rPr>
              <a:t> </a:t>
            </a:r>
            <a:r>
              <a:rPr lang="en-US" dirty="0">
                <a:solidFill>
                  <a:srgbClr val="000000"/>
                </a:solidFill>
                <a:latin typeface="Symbol" pitchFamily="18" charset="2"/>
              </a:rPr>
              <a:t>=</a:t>
            </a:r>
            <a:r>
              <a:rPr lang="en-US" dirty="0">
                <a:solidFill>
                  <a:srgbClr val="000000"/>
                </a:solidFill>
              </a:rPr>
              <a:t> </a:t>
            </a:r>
            <a:r>
              <a:rPr lang="en-US" i="1" dirty="0">
                <a:solidFill>
                  <a:srgbClr val="000000"/>
                </a:solidFill>
              </a:rPr>
              <a:t>f</a:t>
            </a:r>
            <a:r>
              <a:rPr lang="en-US" dirty="0">
                <a:solidFill>
                  <a:srgbClr val="000000"/>
                </a:solidFill>
              </a:rPr>
              <a:t>(</a:t>
            </a:r>
            <a:r>
              <a:rPr lang="en-US" i="1" dirty="0">
                <a:solidFill>
                  <a:srgbClr val="000000"/>
                </a:solidFill>
              </a:rPr>
              <a:t>x</a:t>
            </a:r>
            <a:r>
              <a:rPr lang="en-US" dirty="0">
                <a:solidFill>
                  <a:srgbClr val="000000"/>
                </a:solidFill>
              </a:rPr>
              <a:t>), </a:t>
            </a:r>
            <a:r>
              <a:rPr lang="en-US" i="1" dirty="0">
                <a:solidFill>
                  <a:srgbClr val="000000"/>
                </a:solidFill>
              </a:rPr>
              <a:t>a</a:t>
            </a:r>
            <a:r>
              <a:rPr lang="en-US" dirty="0">
                <a:solidFill>
                  <a:srgbClr val="000000"/>
                </a:solidFill>
              </a:rPr>
              <a:t> </a:t>
            </a:r>
            <a:r>
              <a:rPr lang="en-US" dirty="0">
                <a:solidFill>
                  <a:srgbClr val="000000"/>
                </a:solidFill>
                <a:latin typeface="Symbol" pitchFamily="18" charset="2"/>
                <a:sym typeface="Symbol"/>
              </a:rPr>
              <a:t></a:t>
            </a:r>
            <a:r>
              <a:rPr lang="en-US" dirty="0">
                <a:solidFill>
                  <a:srgbClr val="000000"/>
                </a:solidFill>
              </a:rPr>
              <a:t> </a:t>
            </a:r>
            <a:r>
              <a:rPr lang="en-US" i="1" dirty="0">
                <a:solidFill>
                  <a:srgbClr val="000000"/>
                </a:solidFill>
              </a:rPr>
              <a:t>x</a:t>
            </a:r>
            <a:r>
              <a:rPr lang="en-US" dirty="0">
                <a:solidFill>
                  <a:srgbClr val="000000"/>
                </a:solidFill>
              </a:rPr>
              <a:t> </a:t>
            </a:r>
            <a:r>
              <a:rPr lang="en-US" dirty="0">
                <a:solidFill>
                  <a:srgbClr val="000000"/>
                </a:solidFill>
                <a:latin typeface="Symbol" pitchFamily="18" charset="2"/>
                <a:sym typeface="Symbol"/>
              </a:rPr>
              <a:t></a:t>
            </a:r>
            <a:r>
              <a:rPr lang="en-US" dirty="0">
                <a:solidFill>
                  <a:srgbClr val="000000"/>
                </a:solidFill>
              </a:rPr>
              <a:t> </a:t>
            </a:r>
            <a:r>
              <a:rPr lang="en-US" i="1" dirty="0">
                <a:solidFill>
                  <a:srgbClr val="000000"/>
                </a:solidFill>
              </a:rPr>
              <a:t>b</a:t>
            </a:r>
            <a:r>
              <a:rPr lang="en-US" dirty="0">
                <a:solidFill>
                  <a:srgbClr val="000000"/>
                </a:solidFill>
              </a:rPr>
              <a:t>, is given by</a:t>
            </a:r>
          </a:p>
          <a:p>
            <a:endParaRPr lang="en-US" dirty="0">
              <a:solidFill>
                <a:srgbClr val="000000"/>
              </a:solidFill>
            </a:endParaRPr>
          </a:p>
          <a:p>
            <a:endParaRPr lang="en-US" dirty="0">
              <a:solidFill>
                <a:srgbClr val="000000"/>
              </a:solidFill>
            </a:endParaRPr>
          </a:p>
          <a:p>
            <a:r>
              <a:rPr lang="en-US" dirty="0">
                <a:solidFill>
                  <a:srgbClr val="000000"/>
                </a:solidFill>
              </a:rPr>
              <a:t>Alternatively, using the Leibniz notation,</a:t>
            </a:r>
          </a:p>
          <a:p>
            <a:pPr>
              <a:lnSpc>
                <a:spcPct val="150000"/>
              </a:lnSpc>
            </a:pPr>
            <a:endParaRPr lang="en-US" dirty="0">
              <a:solidFill>
                <a:srgbClr val="000000"/>
              </a:solidFill>
            </a:endParaRPr>
          </a:p>
          <a:p>
            <a:endParaRPr lang="en-US" dirty="0">
              <a:solidFill>
                <a:srgbClr val="000000"/>
              </a:solidFill>
            </a:endParaRPr>
          </a:p>
        </p:txBody>
      </p:sp>
      <p:graphicFrame>
        <p:nvGraphicFramePr>
          <p:cNvPr id="154626" name="Object 2"/>
          <p:cNvGraphicFramePr>
            <a:graphicFrameLocks noChangeAspect="1"/>
          </p:cNvGraphicFramePr>
          <p:nvPr>
            <p:extLst>
              <p:ext uri="{D42A27DB-BD31-4B8C-83A1-F6EECF244321}">
                <p14:modId xmlns:p14="http://schemas.microsoft.com/office/powerpoint/2010/main" val="379903655"/>
              </p:ext>
            </p:extLst>
          </p:nvPr>
        </p:nvGraphicFramePr>
        <p:xfrm>
          <a:off x="2641142" y="2480434"/>
          <a:ext cx="3238500" cy="736600"/>
        </p:xfrm>
        <a:graphic>
          <a:graphicData uri="http://schemas.openxmlformats.org/presentationml/2006/ole">
            <mc:AlternateContent xmlns:mc="http://schemas.openxmlformats.org/markup-compatibility/2006">
              <mc:Choice xmlns:v="urn:schemas-microsoft-com:vml" Requires="v">
                <p:oleObj name="Equation" r:id="rId2" imgW="3238200" imgH="736560" progId="Equation.DSMT4">
                  <p:embed/>
                </p:oleObj>
              </mc:Choice>
              <mc:Fallback>
                <p:oleObj name="Equation" r:id="rId2" imgW="3238200" imgH="73656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1142" y="2480434"/>
                        <a:ext cx="3238500" cy="73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4627" name="Object 3"/>
          <p:cNvGraphicFramePr>
            <a:graphicFrameLocks noChangeAspect="1"/>
          </p:cNvGraphicFramePr>
          <p:nvPr>
            <p:extLst>
              <p:ext uri="{D42A27DB-BD31-4B8C-83A1-F6EECF244321}">
                <p14:modId xmlns:p14="http://schemas.microsoft.com/office/powerpoint/2010/main" val="994494476"/>
              </p:ext>
            </p:extLst>
          </p:nvPr>
        </p:nvGraphicFramePr>
        <p:xfrm>
          <a:off x="2945942" y="3864858"/>
          <a:ext cx="2933700" cy="1104900"/>
        </p:xfrm>
        <a:graphic>
          <a:graphicData uri="http://schemas.openxmlformats.org/presentationml/2006/ole">
            <mc:AlternateContent xmlns:mc="http://schemas.openxmlformats.org/markup-compatibility/2006">
              <mc:Choice xmlns:v="urn:schemas-microsoft-com:vml" Requires="v">
                <p:oleObj name="Equation" r:id="rId4" imgW="2933640" imgH="1104840" progId="Equation.DSMT4">
                  <p:embed/>
                </p:oleObj>
              </mc:Choice>
              <mc:Fallback>
                <p:oleObj name="Equation" r:id="rId4" imgW="2933640" imgH="110484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45942" y="3864858"/>
                        <a:ext cx="2933700"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5615</TotalTime>
  <Words>2162</Words>
  <Application>Microsoft Office PowerPoint</Application>
  <PresentationFormat>On-screen Show (4:3)</PresentationFormat>
  <Paragraphs>162</Paragraphs>
  <Slides>41</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41</vt:i4>
      </vt:variant>
    </vt:vector>
  </HeadingPairs>
  <TitlesOfParts>
    <vt:vector size="48" baseType="lpstr">
      <vt:lpstr>Symbol</vt:lpstr>
      <vt:lpstr>Calibri</vt:lpstr>
      <vt:lpstr>Euclid Symbol</vt:lpstr>
      <vt:lpstr>Cambria Math</vt:lpstr>
      <vt:lpstr>Arial</vt:lpstr>
      <vt:lpstr>Office Theme</vt:lpstr>
      <vt:lpstr>Equation</vt:lpstr>
      <vt:lpstr>Section 6.3</vt:lpstr>
      <vt:lpstr>Arc Lengths of Graphs of Functions</vt:lpstr>
      <vt:lpstr>Arc Lengths of Graphs of Functions (cont.)</vt:lpstr>
      <vt:lpstr>Arc Lengths of Graphs of Functions (cont.)</vt:lpstr>
      <vt:lpstr>Arc Lengths of Graphs of Functions (cont.)</vt:lpstr>
      <vt:lpstr>Arc Lengths of Graphs of Functions (cont.)</vt:lpstr>
      <vt:lpstr>Arc Lengths of Graphs of Functions (cont.)</vt:lpstr>
      <vt:lpstr>Arc Lengths of Graphs of Functions (cont.)</vt:lpstr>
      <vt:lpstr>Definition: Arc Length of a Graph</vt:lpstr>
      <vt:lpstr>Example 1: Finding the Arc Length of a Curve</vt:lpstr>
      <vt:lpstr>Example 1: Finding the Arc Length of a Curve (cont.)</vt:lpstr>
      <vt:lpstr>Arc Lengths of Graphs of Functions (cont.)</vt:lpstr>
      <vt:lpstr>Definition: Arc Length Function</vt:lpstr>
      <vt:lpstr>Arc Lengths of Graphs of Functions (cont.)</vt:lpstr>
      <vt:lpstr>Arc Lengths of Graphs of Functions (cont.)</vt:lpstr>
      <vt:lpstr>Arc Lengths of Graphs of Functions (cont.)</vt:lpstr>
      <vt:lpstr>Example 2: Using the Arc Length Formula for a Function of y</vt:lpstr>
      <vt:lpstr>Example 2: Using the Arc Length Formula for a Function of y (cont.)</vt:lpstr>
      <vt:lpstr>Example 2: Using the Arc Length Formula for a Function of y (cont.)</vt:lpstr>
      <vt:lpstr>Surface Areas of Solids of Revolution</vt:lpstr>
      <vt:lpstr>Surface Areas of Solids of Revolution (cont.)</vt:lpstr>
      <vt:lpstr>Surface Areas of Solids of Revolution (cont.)</vt:lpstr>
      <vt:lpstr>Surface Areas of Solids of Revolution (cont.)</vt:lpstr>
      <vt:lpstr>Surface Areas of Solids of Revolution (cont.)</vt:lpstr>
      <vt:lpstr>Surface Areas of Solids of Revolution (cont.)</vt:lpstr>
      <vt:lpstr>Surface Areas of Solids of Revolution (cont.)</vt:lpstr>
      <vt:lpstr>Surface Areas of Solids of Revolution (cont.)</vt:lpstr>
      <vt:lpstr>Surface Areas of Solids of Revolution (cont.)</vt:lpstr>
      <vt:lpstr>Surface Areas of Solids of Revolution (cont.)</vt:lpstr>
      <vt:lpstr>Definition: Surface Area of a Solid of Revolution</vt:lpstr>
      <vt:lpstr>Definition: Surface Area of a Solid of Revolution (cont.)</vt:lpstr>
      <vt:lpstr>Definition: Surface Area of a Solid of Revolution (cont.)</vt:lpstr>
      <vt:lpstr>Example 3: Deriving the Formula for Surface Area of a Sphere</vt:lpstr>
      <vt:lpstr>Example 3: Deriving the Formula for Surface Area of a Sphere (cont.)</vt:lpstr>
      <vt:lpstr>Example 4: Finding the Surface Area of a Solid of Revolution</vt:lpstr>
      <vt:lpstr>Example 4: Finding the Surface Area of a Solid of Revolution (cont.)</vt:lpstr>
      <vt:lpstr>Example 4: Finding the Surface Area of a Solid of Revolution (cont.)</vt:lpstr>
      <vt:lpstr>Example 4: Finding the Surface Area of a Solid of Revolution (cont.)</vt:lpstr>
      <vt:lpstr>Example 4: Finding the Surface Area of a Solid of Revolution (cont.)</vt:lpstr>
      <vt:lpstr>Example 4: Finding the Surface Area of a Solid of Revolution (cont.)</vt:lpstr>
      <vt:lpstr>Example 4: Finding the Surface Area of a Solid of Revolution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Calculus with Early Transcendentals, 2nd edition</dc:title>
  <dc:creator>Hawkes Learning</dc:creator>
  <cp:lastModifiedBy>Allison Conger</cp:lastModifiedBy>
  <cp:revision>663</cp:revision>
  <dcterms:created xsi:type="dcterms:W3CDTF">2013-04-26T14:43:13Z</dcterms:created>
  <dcterms:modified xsi:type="dcterms:W3CDTF">2023-04-21T14:16:34Z</dcterms:modified>
</cp:coreProperties>
</file>