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9" r:id="rId3"/>
    <p:sldId id="300" r:id="rId4"/>
    <p:sldId id="301" r:id="rId5"/>
    <p:sldId id="302" r:id="rId6"/>
    <p:sldId id="303" r:id="rId7"/>
    <p:sldId id="304" r:id="rId8"/>
    <p:sldId id="305" r:id="rId9"/>
    <p:sldId id="306" r:id="rId10"/>
    <p:sldId id="307" r:id="rId11"/>
    <p:sldId id="308" r:id="rId12"/>
    <p:sldId id="310" r:id="rId13"/>
    <p:sldId id="309" r:id="rId14"/>
    <p:sldId id="311" r:id="rId15"/>
    <p:sldId id="259" r:id="rId16"/>
    <p:sldId id="312" r:id="rId17"/>
    <p:sldId id="260" r:id="rId18"/>
    <p:sldId id="313" r:id="rId19"/>
    <p:sldId id="261" r:id="rId20"/>
    <p:sldId id="314" r:id="rId21"/>
    <p:sldId id="315" r:id="rId22"/>
    <p:sldId id="316" r:id="rId23"/>
    <p:sldId id="317" r:id="rId24"/>
    <p:sldId id="318" r:id="rId25"/>
    <p:sldId id="319" r:id="rId26"/>
    <p:sldId id="320" r:id="rId27"/>
    <p:sldId id="321" r:id="rId28"/>
    <p:sldId id="263" r:id="rId29"/>
    <p:sldId id="264" r:id="rId30"/>
    <p:sldId id="322" r:id="rId31"/>
    <p:sldId id="265" r:id="rId32"/>
    <p:sldId id="323" r:id="rId33"/>
    <p:sldId id="266" r:id="rId34"/>
    <p:sldId id="267" r:id="rId35"/>
    <p:sldId id="268" r:id="rId36"/>
    <p:sldId id="269" r:id="rId37"/>
    <p:sldId id="271" r:id="rId38"/>
    <p:sldId id="273" r:id="rId39"/>
    <p:sldId id="274" r:id="rId40"/>
    <p:sldId id="275" r:id="rId41"/>
    <p:sldId id="277" r:id="rId42"/>
    <p:sldId id="324" r:id="rId43"/>
    <p:sldId id="278" r:id="rId44"/>
    <p:sldId id="279" r:id="rId45"/>
    <p:sldId id="325" r:id="rId46"/>
    <p:sldId id="281" r:id="rId47"/>
    <p:sldId id="283" r:id="rId48"/>
    <p:sldId id="284" r:id="rId49"/>
    <p:sldId id="282" r:id="rId50"/>
    <p:sldId id="326" r:id="rId51"/>
    <p:sldId id="285" r:id="rId52"/>
    <p:sldId id="286" r:id="rId53"/>
    <p:sldId id="327" r:id="rId54"/>
    <p:sldId id="287" r:id="rId55"/>
    <p:sldId id="289" r:id="rId56"/>
    <p:sldId id="328" r:id="rId57"/>
    <p:sldId id="292" r:id="rId58"/>
    <p:sldId id="330" r:id="rId59"/>
    <p:sldId id="329" r:id="rId60"/>
    <p:sldId id="294" r:id="rId61"/>
    <p:sldId id="296" r:id="rId62"/>
    <p:sldId id="297" r:id="rId63"/>
    <p:sldId id="298" r:id="rId64"/>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2D7D9F"/>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oleObject19.bin"/><Relationship Id="rId9"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2.wmf"/><Relationship Id="rId4" Type="http://schemas.openxmlformats.org/officeDocument/2006/relationships/oleObject" Target="../embeddings/oleObject31.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38.wmf"/><Relationship Id="rId4" Type="http://schemas.openxmlformats.org/officeDocument/2006/relationships/oleObject" Target="../embeddings/oleObject37.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47.wmf"/><Relationship Id="rId4" Type="http://schemas.openxmlformats.org/officeDocument/2006/relationships/oleObject" Target="../embeddings/oleObject46.bin"/><Relationship Id="rId9"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52.bin"/><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55.wmf"/><Relationship Id="rId4" Type="http://schemas.openxmlformats.org/officeDocument/2006/relationships/oleObject" Target="../embeddings/oleObject54.bin"/><Relationship Id="rId9" Type="http://schemas.openxmlformats.org/officeDocument/2006/relationships/image" Target="../media/image5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0.wmf"/><Relationship Id="rId4" Type="http://schemas.openxmlformats.org/officeDocument/2006/relationships/oleObject" Target="../embeddings/oleObject59.bin"/></Relationships>
</file>

<file path=ppt/slides/_rels/slide29.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63.wmf"/><Relationship Id="rId4" Type="http://schemas.openxmlformats.org/officeDocument/2006/relationships/oleObject" Target="../embeddings/oleObject62.bin"/></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1.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6.wmf"/><Relationship Id="rId14" Type="http://schemas.openxmlformats.org/officeDocument/2006/relationships/oleObject" Target="../embeddings/oleObject7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2.wmf"/><Relationship Id="rId12" Type="http://schemas.openxmlformats.org/officeDocument/2006/relationships/oleObject" Target="../embeddings/oleObject83.bin"/><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3.wmf"/><Relationship Id="rId1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91.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5.wmf"/><Relationship Id="rId12" Type="http://schemas.openxmlformats.org/officeDocument/2006/relationships/oleObject" Target="../embeddings/oleObject95.bin"/><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96.wmf"/><Relationship Id="rId14" Type="http://schemas.openxmlformats.org/officeDocument/2006/relationships/oleObject" Target="../embeddings/oleObject9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2.wmf"/><Relationship Id="rId12" Type="http://schemas.openxmlformats.org/officeDocument/2006/relationships/oleObject" Target="../embeddings/oleObject102.bin"/><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3.wmf"/><Relationship Id="rId14" Type="http://schemas.openxmlformats.org/officeDocument/2006/relationships/oleObject" Target="../embeddings/oleObject10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104.bin"/><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105.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15.wmf"/><Relationship Id="rId18" Type="http://schemas.openxmlformats.org/officeDocument/2006/relationships/oleObject" Target="../embeddings/oleObject114.bin"/><Relationship Id="rId3" Type="http://schemas.openxmlformats.org/officeDocument/2006/relationships/image" Target="../media/image110.wmf"/><Relationship Id="rId21" Type="http://schemas.openxmlformats.org/officeDocument/2006/relationships/image" Target="../media/image119.wmf"/><Relationship Id="rId7" Type="http://schemas.openxmlformats.org/officeDocument/2006/relationships/image" Target="../media/image112.wmf"/><Relationship Id="rId12" Type="http://schemas.openxmlformats.org/officeDocument/2006/relationships/oleObject" Target="../embeddings/oleObject111.bin"/><Relationship Id="rId17" Type="http://schemas.openxmlformats.org/officeDocument/2006/relationships/image" Target="../media/image117.wmf"/><Relationship Id="rId25" Type="http://schemas.openxmlformats.org/officeDocument/2006/relationships/image" Target="../media/image121.wmf"/><Relationship Id="rId2" Type="http://schemas.openxmlformats.org/officeDocument/2006/relationships/oleObject" Target="../embeddings/oleObject106.bin"/><Relationship Id="rId16" Type="http://schemas.openxmlformats.org/officeDocument/2006/relationships/oleObject" Target="../embeddings/oleObject113.bin"/><Relationship Id="rId20"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08.bin"/><Relationship Id="rId11" Type="http://schemas.openxmlformats.org/officeDocument/2006/relationships/image" Target="../media/image114.wmf"/><Relationship Id="rId24" Type="http://schemas.openxmlformats.org/officeDocument/2006/relationships/oleObject" Target="../embeddings/oleObject117.bin"/><Relationship Id="rId5" Type="http://schemas.openxmlformats.org/officeDocument/2006/relationships/image" Target="../media/image111.wmf"/><Relationship Id="rId15" Type="http://schemas.openxmlformats.org/officeDocument/2006/relationships/image" Target="../media/image116.wmf"/><Relationship Id="rId23" Type="http://schemas.openxmlformats.org/officeDocument/2006/relationships/image" Target="../media/image120.wmf"/><Relationship Id="rId10" Type="http://schemas.openxmlformats.org/officeDocument/2006/relationships/oleObject" Target="../embeddings/oleObject110.bin"/><Relationship Id="rId19" Type="http://schemas.openxmlformats.org/officeDocument/2006/relationships/image" Target="../media/image118.wmf"/><Relationship Id="rId4" Type="http://schemas.openxmlformats.org/officeDocument/2006/relationships/oleObject" Target="../embeddings/oleObject107.bin"/><Relationship Id="rId9" Type="http://schemas.openxmlformats.org/officeDocument/2006/relationships/image" Target="../media/image113.wmf"/><Relationship Id="rId14" Type="http://schemas.openxmlformats.org/officeDocument/2006/relationships/oleObject" Target="../embeddings/oleObject112.bin"/><Relationship Id="rId22" Type="http://schemas.openxmlformats.org/officeDocument/2006/relationships/oleObject" Target="../embeddings/oleObject116.bin"/></Relationships>
</file>

<file path=ppt/slides/_rels/slide44.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oleObject" Target="../embeddings/oleObject118.bin"/><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5.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31.wmf"/><Relationship Id="rId18" Type="http://schemas.openxmlformats.org/officeDocument/2006/relationships/oleObject" Target="../embeddings/oleObject128.bin"/><Relationship Id="rId3" Type="http://schemas.openxmlformats.org/officeDocument/2006/relationships/image" Target="../media/image126.wmf"/><Relationship Id="rId7" Type="http://schemas.openxmlformats.org/officeDocument/2006/relationships/image" Target="../media/image128.wmf"/><Relationship Id="rId12" Type="http://schemas.openxmlformats.org/officeDocument/2006/relationships/oleObject" Target="../embeddings/oleObject125.bin"/><Relationship Id="rId17" Type="http://schemas.openxmlformats.org/officeDocument/2006/relationships/image" Target="../media/image133.wmf"/><Relationship Id="rId2" Type="http://schemas.openxmlformats.org/officeDocument/2006/relationships/oleObject" Target="../embeddings/oleObject120.bin"/><Relationship Id="rId16"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2.bin"/><Relationship Id="rId11" Type="http://schemas.openxmlformats.org/officeDocument/2006/relationships/image" Target="../media/image130.wmf"/><Relationship Id="rId5" Type="http://schemas.openxmlformats.org/officeDocument/2006/relationships/image" Target="../media/image127.wmf"/><Relationship Id="rId15" Type="http://schemas.openxmlformats.org/officeDocument/2006/relationships/image" Target="../media/image132.wmf"/><Relationship Id="rId10" Type="http://schemas.openxmlformats.org/officeDocument/2006/relationships/oleObject" Target="../embeddings/oleObject124.bin"/><Relationship Id="rId19" Type="http://schemas.openxmlformats.org/officeDocument/2006/relationships/image" Target="../media/image134.wmf"/><Relationship Id="rId4" Type="http://schemas.openxmlformats.org/officeDocument/2006/relationships/oleObject" Target="../embeddings/oleObject121.bin"/><Relationship Id="rId9" Type="http://schemas.openxmlformats.org/officeDocument/2006/relationships/image" Target="../media/image129.wmf"/><Relationship Id="rId14" Type="http://schemas.openxmlformats.org/officeDocument/2006/relationships/oleObject" Target="../embeddings/oleObject126.bin"/></Relationships>
</file>

<file path=ppt/slides/_rels/slide49.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oleObject" Target="../embeddings/oleObject129.bin"/><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oleObject" Target="../embeddings/oleObject130.bin"/><Relationship Id="rId1" Type="http://schemas.openxmlformats.org/officeDocument/2006/relationships/slideLayout" Target="../slideLayouts/slideLayout2.xml"/><Relationship Id="rId5" Type="http://schemas.openxmlformats.org/officeDocument/2006/relationships/image" Target="../media/image138.wmf"/><Relationship Id="rId4" Type="http://schemas.openxmlformats.org/officeDocument/2006/relationships/oleObject" Target="../embeddings/oleObject13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oleObject" Target="../embeddings/oleObject132.bin"/><Relationship Id="rId1" Type="http://schemas.openxmlformats.org/officeDocument/2006/relationships/slideLayout" Target="../slideLayouts/slideLayout2.xml"/><Relationship Id="rId5" Type="http://schemas.openxmlformats.org/officeDocument/2006/relationships/image" Target="../media/image142.wmf"/><Relationship Id="rId4" Type="http://schemas.openxmlformats.org/officeDocument/2006/relationships/oleObject" Target="../embeddings/oleObject133.bin"/></Relationships>
</file>

<file path=ppt/slides/_rels/slide54.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oleObject" Target="../embeddings/oleObject134.bin"/><Relationship Id="rId1" Type="http://schemas.openxmlformats.org/officeDocument/2006/relationships/slideLayout" Target="../slideLayouts/slideLayout2.xml"/><Relationship Id="rId5" Type="http://schemas.openxmlformats.org/officeDocument/2006/relationships/image" Target="../media/image144.wmf"/><Relationship Id="rId4" Type="http://schemas.openxmlformats.org/officeDocument/2006/relationships/oleObject" Target="../embeddings/oleObject135.bin"/></Relationships>
</file>

<file path=ppt/slides/_rels/slide5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36.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oleObject" Target="../embeddings/oleObject137.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9.wmf"/><Relationship Id="rId7" Type="http://schemas.openxmlformats.org/officeDocument/2006/relationships/image" Target="../media/image151.wmf"/><Relationship Id="rId2" Type="http://schemas.openxmlformats.org/officeDocument/2006/relationships/oleObject" Target="../embeddings/oleObject138.bin"/><Relationship Id="rId1" Type="http://schemas.openxmlformats.org/officeDocument/2006/relationships/slideLayout" Target="../slideLayouts/slideLayout2.xml"/><Relationship Id="rId6" Type="http://schemas.openxmlformats.org/officeDocument/2006/relationships/oleObject" Target="../embeddings/oleObject140.bin"/><Relationship Id="rId5" Type="http://schemas.openxmlformats.org/officeDocument/2006/relationships/image" Target="../media/image150.wmf"/><Relationship Id="rId4" Type="http://schemas.openxmlformats.org/officeDocument/2006/relationships/oleObject" Target="../embeddings/oleObject139.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52.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3.wmf"/><Relationship Id="rId7" Type="http://schemas.openxmlformats.org/officeDocument/2006/relationships/image" Target="../media/image155.wmf"/><Relationship Id="rId2" Type="http://schemas.openxmlformats.org/officeDocument/2006/relationships/oleObject" Target="../embeddings/oleObject142.bin"/><Relationship Id="rId1" Type="http://schemas.openxmlformats.org/officeDocument/2006/relationships/slideLayout" Target="../slideLayouts/slideLayout2.xml"/><Relationship Id="rId6" Type="http://schemas.openxmlformats.org/officeDocument/2006/relationships/oleObject" Target="../embeddings/oleObject144.bin"/><Relationship Id="rId5" Type="http://schemas.openxmlformats.org/officeDocument/2006/relationships/image" Target="../media/image154.wmf"/><Relationship Id="rId4" Type="http://schemas.openxmlformats.org/officeDocument/2006/relationships/oleObject" Target="../embeddings/oleObject143.bin"/></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Moments and Centers of Mass </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p:txBody>
          <a:bodyPr/>
          <a:lstStyle/>
          <a:p>
            <a:r>
              <a:rPr lang="en-US" dirty="0"/>
              <a:t>We now want to extend this formula to the case of a (nearly) one-dimensional rod, which we will model as a segment of the </a:t>
            </a:r>
            <a:r>
              <a:rPr lang="en-US" i="1" dirty="0"/>
              <a:t>x</a:t>
            </a:r>
            <a:r>
              <a:rPr lang="en-US" dirty="0"/>
              <a:t>‑axis as shown in Figure 2. </a:t>
            </a:r>
          </a:p>
        </p:txBody>
      </p:sp>
      <p:grpSp>
        <p:nvGrpSpPr>
          <p:cNvPr id="6" name="Group 5"/>
          <p:cNvGrpSpPr/>
          <p:nvPr/>
        </p:nvGrpSpPr>
        <p:grpSpPr>
          <a:xfrm>
            <a:off x="966788" y="2819400"/>
            <a:ext cx="7210425" cy="1830288"/>
            <a:chOff x="966788" y="2819400"/>
            <a:chExt cx="7210425" cy="1830288"/>
          </a:xfrm>
        </p:grpSpPr>
        <p:pic>
          <p:nvPicPr>
            <p:cNvPr id="55298" name="Picture 2"/>
            <p:cNvPicPr>
              <a:picLocks noChangeAspect="1" noChangeArrowheads="1"/>
            </p:cNvPicPr>
            <p:nvPr/>
          </p:nvPicPr>
          <p:blipFill>
            <a:blip r:embed="rId2" cstate="print"/>
            <a:srcRect/>
            <a:stretch>
              <a:fillRect/>
            </a:stretch>
          </p:blipFill>
          <p:spPr bwMode="auto">
            <a:xfrm>
              <a:off x="966788" y="2819400"/>
              <a:ext cx="7210425" cy="1219200"/>
            </a:xfrm>
            <a:prstGeom prst="rect">
              <a:avLst/>
            </a:prstGeom>
            <a:noFill/>
            <a:ln w="9525">
              <a:noFill/>
              <a:miter lim="800000"/>
              <a:headEnd/>
              <a:tailEnd/>
            </a:ln>
          </p:spPr>
        </p:pic>
        <p:sp>
          <p:nvSpPr>
            <p:cNvPr id="5" name="Rectangle 4"/>
            <p:cNvSpPr/>
            <p:nvPr/>
          </p:nvSpPr>
          <p:spPr>
            <a:xfrm>
              <a:off x="2031272" y="4126468"/>
              <a:ext cx="5081456" cy="523220"/>
            </a:xfrm>
            <a:prstGeom prst="rect">
              <a:avLst/>
            </a:prstGeom>
          </p:spPr>
          <p:txBody>
            <a:bodyPr wrap="none">
              <a:spAutoFit/>
            </a:bodyPr>
            <a:lstStyle/>
            <a:p>
              <a:r>
                <a:rPr lang="en-US" sz="2800" b="1" dirty="0"/>
                <a:t>Figure 2 </a:t>
              </a:r>
              <a:r>
                <a:rPr lang="en-US" sz="2800" dirty="0"/>
                <a:t>Center of Mass of a Rod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can partition the rod into </a:t>
            </a:r>
            <a:r>
              <a:rPr lang="en-US" i="1" dirty="0"/>
              <a:t>n </a:t>
            </a:r>
            <a:r>
              <a:rPr lang="en-US" dirty="0"/>
              <a:t>small lengths in the usual manner, with                                                    </a:t>
            </a:r>
          </a:p>
          <a:p>
            <a:pPr>
              <a:spcBef>
                <a:spcPts val="0"/>
              </a:spcBef>
            </a:pPr>
            <a:r>
              <a:rPr lang="en-US" dirty="0"/>
              <a:t>                         and                         The rod doesn’t have to be of uniform density, so let           denote the density, measured in mass per unit length, of the rod at </a:t>
            </a:r>
            <a:r>
              <a:rPr lang="en-US" i="1" dirty="0"/>
              <a:t>x</a:t>
            </a:r>
            <a:r>
              <a:rPr lang="en-US" dirty="0"/>
              <a:t>—we will assume the density</a:t>
            </a:r>
            <a:r>
              <a:rPr lang="en-US" i="1" dirty="0">
                <a:latin typeface="Cambria Math" panose="02040503050406030204" pitchFamily="18" charset="0"/>
                <a:ea typeface="Cambria Math" panose="02040503050406030204" pitchFamily="18" charset="0"/>
                <a:sym typeface="Euclid Symbol"/>
              </a:rPr>
              <a:t> </a:t>
            </a:r>
            <a:r>
              <a:rPr lang="el-GR" i="1" dirty="0">
                <a:latin typeface="Cambria Math" panose="02040503050406030204" pitchFamily="18" charset="0"/>
                <a:ea typeface="Cambria Math" panose="02040503050406030204" pitchFamily="18" charset="0"/>
                <a:sym typeface="Euclid Symbol"/>
              </a:rPr>
              <a:t>ρ</a:t>
            </a:r>
            <a:r>
              <a:rPr lang="en-US" dirty="0"/>
              <a:t> to be a continuous function, a safe assumption for our purposes. </a:t>
            </a:r>
          </a:p>
        </p:txBody>
      </p:sp>
      <p:graphicFrame>
        <p:nvGraphicFramePr>
          <p:cNvPr id="56322" name="Object 2"/>
          <p:cNvGraphicFramePr>
            <a:graphicFrameLocks noChangeAspect="1"/>
          </p:cNvGraphicFramePr>
          <p:nvPr>
            <p:extLst>
              <p:ext uri="{D42A27DB-BD31-4B8C-83A1-F6EECF244321}">
                <p14:modId xmlns:p14="http://schemas.microsoft.com/office/powerpoint/2010/main" val="2155152206"/>
              </p:ext>
            </p:extLst>
          </p:nvPr>
        </p:nvGraphicFramePr>
        <p:xfrm>
          <a:off x="3416300" y="1766888"/>
          <a:ext cx="4203700" cy="431800"/>
        </p:xfrm>
        <a:graphic>
          <a:graphicData uri="http://schemas.openxmlformats.org/presentationml/2006/ole">
            <mc:AlternateContent xmlns:mc="http://schemas.openxmlformats.org/markup-compatibility/2006">
              <mc:Choice xmlns:v="urn:schemas-microsoft-com:vml" Requires="v">
                <p:oleObj name="Equation" r:id="rId2" imgW="4203360" imgH="431640" progId="Equation.DSMT4">
                  <p:embed/>
                </p:oleObj>
              </mc:Choice>
              <mc:Fallback>
                <p:oleObj name="Equation" r:id="rId2" imgW="4203360" imgH="431640" progId="Equation.DSMT4">
                  <p:embed/>
                  <p:pic>
                    <p:nvPicPr>
                      <p:cNvPr id="0" name="Picture 2"/>
                      <p:cNvPicPr>
                        <a:picLocks noChangeAspect="1" noChangeArrowheads="1"/>
                      </p:cNvPicPr>
                      <p:nvPr/>
                    </p:nvPicPr>
                    <p:blipFill>
                      <a:blip r:embed="rId3"/>
                      <a:srcRect/>
                      <a:stretch>
                        <a:fillRect/>
                      </a:stretch>
                    </p:blipFill>
                    <p:spPr bwMode="auto">
                      <a:xfrm>
                        <a:off x="3416300" y="1766888"/>
                        <a:ext cx="420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548640" y="2190956"/>
          <a:ext cx="1981200" cy="431800"/>
        </p:xfrm>
        <a:graphic>
          <a:graphicData uri="http://schemas.openxmlformats.org/presentationml/2006/ole">
            <mc:AlternateContent xmlns:mc="http://schemas.openxmlformats.org/markup-compatibility/2006">
              <mc:Choice xmlns:v="urn:schemas-microsoft-com:vml" Requires="v">
                <p:oleObj name="Equation" r:id="rId4" imgW="1981080" imgH="431640" progId="Equation.DSMT4">
                  <p:embed/>
                </p:oleObj>
              </mc:Choice>
              <mc:Fallback>
                <p:oleObj name="Equation" r:id="rId4" imgW="19810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190956"/>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3185652" y="2165556"/>
          <a:ext cx="1841500" cy="495300"/>
        </p:xfrm>
        <a:graphic>
          <a:graphicData uri="http://schemas.openxmlformats.org/presentationml/2006/ole">
            <mc:AlternateContent xmlns:mc="http://schemas.openxmlformats.org/markup-compatibility/2006">
              <mc:Choice xmlns:v="urn:schemas-microsoft-com:vml" Requires="v">
                <p:oleObj name="Equation" r:id="rId6" imgW="1841400" imgH="495000" progId="Equation.DSMT4">
                  <p:embed/>
                </p:oleObj>
              </mc:Choice>
              <mc:Fallback>
                <p:oleObj name="Equation" r:id="rId6" imgW="184140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5652" y="2165556"/>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1485935780"/>
              </p:ext>
            </p:extLst>
          </p:nvPr>
        </p:nvGraphicFramePr>
        <p:xfrm>
          <a:off x="4660900" y="2606675"/>
          <a:ext cx="749300" cy="482600"/>
        </p:xfrm>
        <a:graphic>
          <a:graphicData uri="http://schemas.openxmlformats.org/presentationml/2006/ole">
            <mc:AlternateContent xmlns:mc="http://schemas.openxmlformats.org/markup-compatibility/2006">
              <mc:Choice xmlns:v="urn:schemas-microsoft-com:vml" Requires="v">
                <p:oleObj name="Equation" r:id="rId8" imgW="749160" imgH="482400" progId="Equation.DSMT4">
                  <p:embed/>
                </p:oleObj>
              </mc:Choice>
              <mc:Fallback>
                <p:oleObj name="Equation" r:id="rId8" imgW="749160" imgH="482400" progId="Equation.DSMT4">
                  <p:embed/>
                  <p:pic>
                    <p:nvPicPr>
                      <p:cNvPr id="0" name="Picture 5"/>
                      <p:cNvPicPr>
                        <a:picLocks noChangeAspect="1" noChangeArrowheads="1"/>
                      </p:cNvPicPr>
                      <p:nvPr/>
                    </p:nvPicPr>
                    <p:blipFill>
                      <a:blip r:embed="rId9"/>
                      <a:srcRect/>
                      <a:stretch>
                        <a:fillRect/>
                      </a:stretch>
                    </p:blipFill>
                    <p:spPr bwMode="auto">
                      <a:xfrm>
                        <a:off x="4660900" y="2606675"/>
                        <a:ext cx="74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Then the mass of the </a:t>
            </a:r>
            <a:r>
              <a:rPr lang="en-US" i="1" dirty="0"/>
              <a:t>i</a:t>
            </a:r>
            <a:r>
              <a:rPr lang="en-US" baseline="30000" dirty="0"/>
              <a:t>th</a:t>
            </a:r>
            <a:r>
              <a:rPr lang="en-US" dirty="0"/>
              <a:t> segment is approximately                               </a:t>
            </a:r>
          </a:p>
          <a:p>
            <a:pPr>
              <a:spcBef>
                <a:spcPts val="0"/>
              </a:spcBef>
            </a:pPr>
            <a:r>
              <a:rPr lang="en-US" dirty="0"/>
              <a:t>                             (the density at the sample point </a:t>
            </a:r>
            <a:r>
              <a:rPr lang="en-US" i="1" dirty="0"/>
              <a:t>x</a:t>
            </a:r>
            <a:r>
              <a:rPr lang="en-US" i="1" baseline="-25000" dirty="0"/>
              <a:t>i</a:t>
            </a:r>
            <a:r>
              <a:rPr lang="en-US" baseline="30000" dirty="0"/>
              <a:t>*</a:t>
            </a:r>
            <a:r>
              <a:rPr lang="en-US" dirty="0"/>
              <a:t> times the length of the segment) and its moment is approximately               We are, in effect, approximating the rod with </a:t>
            </a:r>
            <a:r>
              <a:rPr lang="en-US" i="1" dirty="0"/>
              <a:t>n</a:t>
            </a:r>
            <a:r>
              <a:rPr lang="en-US" dirty="0"/>
              <a:t> point masses, each of whose moments we have just determined. </a:t>
            </a:r>
          </a:p>
        </p:txBody>
      </p:sp>
      <p:graphicFrame>
        <p:nvGraphicFramePr>
          <p:cNvPr id="56326" name="Object 6"/>
          <p:cNvGraphicFramePr>
            <a:graphicFrameLocks noChangeAspect="1"/>
          </p:cNvGraphicFramePr>
          <p:nvPr>
            <p:extLst>
              <p:ext uri="{D42A27DB-BD31-4B8C-83A1-F6EECF244321}">
                <p14:modId xmlns:p14="http://schemas.microsoft.com/office/powerpoint/2010/main" val="3669707448"/>
              </p:ext>
            </p:extLst>
          </p:nvPr>
        </p:nvGraphicFramePr>
        <p:xfrm>
          <a:off x="533400" y="1703388"/>
          <a:ext cx="2260600" cy="584200"/>
        </p:xfrm>
        <a:graphic>
          <a:graphicData uri="http://schemas.openxmlformats.org/presentationml/2006/ole">
            <mc:AlternateContent xmlns:mc="http://schemas.openxmlformats.org/markup-compatibility/2006">
              <mc:Choice xmlns:v="urn:schemas-microsoft-com:vml" Requires="v">
                <p:oleObj name="Equation" r:id="rId2" imgW="2260440" imgH="583920" progId="Equation.DSMT4">
                  <p:embed/>
                </p:oleObj>
              </mc:Choice>
              <mc:Fallback>
                <p:oleObj name="Equation" r:id="rId2" imgW="2260440" imgH="583920" progId="Equation.DSMT4">
                  <p:embed/>
                  <p:pic>
                    <p:nvPicPr>
                      <p:cNvPr id="0" name="Object 6"/>
                      <p:cNvPicPr>
                        <a:picLocks noChangeAspect="1" noChangeArrowheads="1"/>
                      </p:cNvPicPr>
                      <p:nvPr/>
                    </p:nvPicPr>
                    <p:blipFill>
                      <a:blip r:embed="rId3"/>
                      <a:srcRect/>
                      <a:stretch>
                        <a:fillRect/>
                      </a:stretch>
                    </p:blipFill>
                    <p:spPr bwMode="auto">
                      <a:xfrm>
                        <a:off x="533400" y="1703388"/>
                        <a:ext cx="226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7" name="Object 7"/>
          <p:cNvGraphicFramePr>
            <a:graphicFrameLocks noChangeAspect="1"/>
          </p:cNvGraphicFramePr>
          <p:nvPr>
            <p:extLst>
              <p:ext uri="{D42A27DB-BD31-4B8C-83A1-F6EECF244321}">
                <p14:modId xmlns:p14="http://schemas.microsoft.com/office/powerpoint/2010/main" val="3728476475"/>
              </p:ext>
            </p:extLst>
          </p:nvPr>
        </p:nvGraphicFramePr>
        <p:xfrm>
          <a:off x="2743200" y="2590800"/>
          <a:ext cx="977900" cy="469900"/>
        </p:xfrm>
        <a:graphic>
          <a:graphicData uri="http://schemas.openxmlformats.org/presentationml/2006/ole">
            <mc:AlternateContent xmlns:mc="http://schemas.openxmlformats.org/markup-compatibility/2006">
              <mc:Choice xmlns:v="urn:schemas-microsoft-com:vml" Requires="v">
                <p:oleObj name="Equation" r:id="rId4" imgW="977760" imgH="469800" progId="Equation.DSMT4">
                  <p:embed/>
                </p:oleObj>
              </mc:Choice>
              <mc:Fallback>
                <p:oleObj name="Equation" r:id="rId4" imgW="977760" imgH="469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280160"/>
            <a:ext cx="8229600" cy="1384995"/>
          </a:xfrm>
        </p:spPr>
        <p:txBody>
          <a:bodyPr>
            <a:spAutoFit/>
          </a:bodyPr>
          <a:lstStyle/>
          <a:p>
            <a:r>
              <a:rPr lang="en-US" dirty="0"/>
              <a:t>And, since the mass of the rod is approximately the sum of the masses of the </a:t>
            </a:r>
            <a:r>
              <a:rPr lang="en-US" i="1" dirty="0"/>
              <a:t>n</a:t>
            </a:r>
            <a:r>
              <a:rPr lang="en-US" dirty="0"/>
              <a:t> segments, we note that the center of mass     of the entire rod is </a:t>
            </a:r>
          </a:p>
        </p:txBody>
      </p:sp>
      <p:graphicFrame>
        <p:nvGraphicFramePr>
          <p:cNvPr id="57351" name="Object 7"/>
          <p:cNvGraphicFramePr>
            <a:graphicFrameLocks noChangeAspect="1"/>
          </p:cNvGraphicFramePr>
          <p:nvPr>
            <p:extLst>
              <p:ext uri="{D42A27DB-BD31-4B8C-83A1-F6EECF244321}">
                <p14:modId xmlns:p14="http://schemas.microsoft.com/office/powerpoint/2010/main" val="997386383"/>
              </p:ext>
            </p:extLst>
          </p:nvPr>
        </p:nvGraphicFramePr>
        <p:xfrm>
          <a:off x="2743200" y="2248821"/>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48821"/>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nvGraphicFramePr>
        <p:xfrm>
          <a:off x="1435100" y="2819400"/>
          <a:ext cx="6273800" cy="889000"/>
        </p:xfrm>
        <a:graphic>
          <a:graphicData uri="http://schemas.openxmlformats.org/presentationml/2006/ole">
            <mc:AlternateContent xmlns:mc="http://schemas.openxmlformats.org/markup-compatibility/2006">
              <mc:Choice xmlns:v="urn:schemas-microsoft-com:vml" Requires="v">
                <p:oleObj name="Equation" r:id="rId4" imgW="6273720" imgH="888840" progId="Equation.DSMT4">
                  <p:embed/>
                </p:oleObj>
              </mc:Choice>
              <mc:Fallback>
                <p:oleObj name="Equation" r:id="rId4" imgW="6273720" imgH="88884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819400"/>
                        <a:ext cx="6273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1691148" y="3822288"/>
          <a:ext cx="1638300" cy="1854200"/>
        </p:xfrm>
        <a:graphic>
          <a:graphicData uri="http://schemas.openxmlformats.org/presentationml/2006/ole">
            <mc:AlternateContent xmlns:mc="http://schemas.openxmlformats.org/markup-compatibility/2006">
              <mc:Choice xmlns:v="urn:schemas-microsoft-com:vml" Requires="v">
                <p:oleObj name="Equation" r:id="rId6" imgW="1638000" imgH="1854000" progId="Equation.DSMT4">
                  <p:embed/>
                </p:oleObj>
              </mc:Choice>
              <mc:Fallback>
                <p:oleObj name="Equation" r:id="rId6" imgW="1638000" imgH="18540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148" y="3822288"/>
                        <a:ext cx="16383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11"/>
          <p:cNvGraphicFramePr>
            <a:graphicFrameLocks noChangeAspect="1"/>
          </p:cNvGraphicFramePr>
          <p:nvPr>
            <p:extLst>
              <p:ext uri="{D42A27DB-BD31-4B8C-83A1-F6EECF244321}">
                <p14:modId xmlns:p14="http://schemas.microsoft.com/office/powerpoint/2010/main" val="1994988904"/>
              </p:ext>
            </p:extLst>
          </p:nvPr>
        </p:nvGraphicFramePr>
        <p:xfrm>
          <a:off x="3354388" y="3797300"/>
          <a:ext cx="2501900" cy="1854200"/>
        </p:xfrm>
        <a:graphic>
          <a:graphicData uri="http://schemas.openxmlformats.org/presentationml/2006/ole">
            <mc:AlternateContent xmlns:mc="http://schemas.openxmlformats.org/markup-compatibility/2006">
              <mc:Choice xmlns:v="urn:schemas-microsoft-com:vml" Requires="v">
                <p:oleObj name="Equation" r:id="rId8" imgW="2501640" imgH="1854000" progId="Equation.DSMT4">
                  <p:embed/>
                </p:oleObj>
              </mc:Choice>
              <mc:Fallback>
                <p:oleObj name="Equation" r:id="rId8" imgW="2501640" imgH="1854000" progId="Equation.DSMT4">
                  <p:embed/>
                  <p:pic>
                    <p:nvPicPr>
                      <p:cNvPr id="0" name="Picture 11"/>
                      <p:cNvPicPr>
                        <a:picLocks noChangeAspect="1" noChangeArrowheads="1"/>
                      </p:cNvPicPr>
                      <p:nvPr/>
                    </p:nvPicPr>
                    <p:blipFill>
                      <a:blip r:embed="rId9"/>
                      <a:srcRect/>
                      <a:stretch>
                        <a:fillRect/>
                      </a:stretch>
                    </p:blipFill>
                    <p:spPr bwMode="auto">
                      <a:xfrm>
                        <a:off x="3354388" y="3797300"/>
                        <a:ext cx="25019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p:txBody>
          <a:bodyPr/>
          <a:lstStyle/>
          <a:p>
            <a:r>
              <a:rPr lang="en-US" dirty="0"/>
              <a:t>The numerator and denominator we have just constructed are Riemann sums for, respectively, the continuous functions             and           over the interval [</a:t>
            </a:r>
            <a:r>
              <a:rPr lang="en-US" i="1" dirty="0"/>
              <a:t>a</a:t>
            </a:r>
            <a:r>
              <a:rPr lang="en-US" dirty="0"/>
              <a:t>, </a:t>
            </a:r>
            <a:r>
              <a:rPr lang="en-US" i="1" dirty="0"/>
              <a:t>b</a:t>
            </a:r>
            <a:r>
              <a:rPr lang="en-US" dirty="0"/>
              <a:t>], so in the limit of finer and finer partitions we arrive at the three formulas that follow.</a:t>
            </a:r>
          </a:p>
        </p:txBody>
      </p:sp>
      <p:graphicFrame>
        <p:nvGraphicFramePr>
          <p:cNvPr id="59394" name="Object 2"/>
          <p:cNvGraphicFramePr>
            <a:graphicFrameLocks noChangeAspect="1"/>
          </p:cNvGraphicFramePr>
          <p:nvPr>
            <p:extLst>
              <p:ext uri="{D42A27DB-BD31-4B8C-83A1-F6EECF244321}">
                <p14:modId xmlns:p14="http://schemas.microsoft.com/office/powerpoint/2010/main" val="465512809"/>
              </p:ext>
            </p:extLst>
          </p:nvPr>
        </p:nvGraphicFramePr>
        <p:xfrm>
          <a:off x="3657600" y="2185988"/>
          <a:ext cx="927100" cy="482600"/>
        </p:xfrm>
        <a:graphic>
          <a:graphicData uri="http://schemas.openxmlformats.org/presentationml/2006/ole">
            <mc:AlternateContent xmlns:mc="http://schemas.openxmlformats.org/markup-compatibility/2006">
              <mc:Choice xmlns:v="urn:schemas-microsoft-com:vml" Requires="v">
                <p:oleObj name="Equation" r:id="rId2" imgW="927000" imgH="482400" progId="Equation.DSMT4">
                  <p:embed/>
                </p:oleObj>
              </mc:Choice>
              <mc:Fallback>
                <p:oleObj name="Equation" r:id="rId2" imgW="927000" imgH="482400" progId="Equation.DSMT4">
                  <p:embed/>
                  <p:pic>
                    <p:nvPicPr>
                      <p:cNvPr id="0" name="Picture 2"/>
                      <p:cNvPicPr>
                        <a:picLocks noChangeAspect="1" noChangeArrowheads="1"/>
                      </p:cNvPicPr>
                      <p:nvPr/>
                    </p:nvPicPr>
                    <p:blipFill>
                      <a:blip r:embed="rId3"/>
                      <a:srcRect/>
                      <a:stretch>
                        <a:fillRect/>
                      </a:stretch>
                    </p:blipFill>
                    <p:spPr bwMode="auto">
                      <a:xfrm>
                        <a:off x="3657600" y="2185988"/>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extLst>
              <p:ext uri="{D42A27DB-BD31-4B8C-83A1-F6EECF244321}">
                <p14:modId xmlns:p14="http://schemas.microsoft.com/office/powerpoint/2010/main" val="2196776950"/>
              </p:ext>
            </p:extLst>
          </p:nvPr>
        </p:nvGraphicFramePr>
        <p:xfrm>
          <a:off x="5257800" y="2184400"/>
          <a:ext cx="749300" cy="482600"/>
        </p:xfrm>
        <a:graphic>
          <a:graphicData uri="http://schemas.openxmlformats.org/presentationml/2006/ole">
            <mc:AlternateContent xmlns:mc="http://schemas.openxmlformats.org/markup-compatibility/2006">
              <mc:Choice xmlns:v="urn:schemas-microsoft-com:vml" Requires="v">
                <p:oleObj name="Equation" r:id="rId4" imgW="749160" imgH="482400" progId="Equation.DSMT4">
                  <p:embed/>
                </p:oleObj>
              </mc:Choice>
              <mc:Fallback>
                <p:oleObj name="Equation" r:id="rId4" imgW="749160" imgH="482400" progId="Equation.DSMT4">
                  <p:embed/>
                  <p:pic>
                    <p:nvPicPr>
                      <p:cNvPr id="0" name="Picture 3"/>
                      <p:cNvPicPr>
                        <a:picLocks noChangeAspect="1" noChangeArrowheads="1"/>
                      </p:cNvPicPr>
                      <p:nvPr/>
                    </p:nvPicPr>
                    <p:blipFill>
                      <a:blip r:embed="rId5"/>
                      <a:srcRect/>
                      <a:stretch>
                        <a:fillRect/>
                      </a:stretch>
                    </p:blipFill>
                    <p:spPr bwMode="auto">
                      <a:xfrm>
                        <a:off x="5257800" y="2184400"/>
                        <a:ext cx="74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Moment about the Origin, Mass, and Center of Mass</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a:tabLst>
                <a:tab pos="225425" algn="l"/>
              </a:tabLst>
            </a:pPr>
            <a:r>
              <a:rPr lang="en-US" dirty="0">
                <a:solidFill>
                  <a:schemeClr val="tx1"/>
                </a:solidFill>
              </a:rPr>
              <a:t>Given an object modeled by the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of the   </a:t>
            </a:r>
            <a:r>
              <a:rPr lang="en-US" i="1" dirty="0">
                <a:solidFill>
                  <a:schemeClr val="tx1"/>
                </a:solidFill>
              </a:rPr>
              <a:t>x</a:t>
            </a:r>
            <a:r>
              <a:rPr lang="en-US" dirty="0">
                <a:solidFill>
                  <a:schemeClr val="tx1"/>
                </a:solidFill>
              </a:rPr>
              <a:t>-axis, with continuous density function </a:t>
            </a:r>
            <a:r>
              <a:rPr lang="el-GR" i="1" dirty="0">
                <a:solidFill>
                  <a:schemeClr val="tx1"/>
                </a:solidFill>
                <a:latin typeface="Cambria Math" panose="02040503050406030204" pitchFamily="18" charset="0"/>
                <a:ea typeface="Cambria Math" panose="02040503050406030204" pitchFamily="18" charset="0"/>
                <a:cs typeface="Sakkal Majalla" pitchFamily="2" charset="-78"/>
              </a:rPr>
              <a:t>ρ</a:t>
            </a:r>
            <a:r>
              <a:rPr lang="en-US" dirty="0">
                <a:solidFill>
                  <a:schemeClr val="tx1"/>
                </a:solidFill>
              </a:rPr>
              <a:t>, its moment about the origin </a:t>
            </a:r>
            <a:r>
              <a:rPr lang="en-US" i="1" dirty="0">
                <a:solidFill>
                  <a:schemeClr val="tx1"/>
                </a:solidFill>
              </a:rPr>
              <a:t>M</a:t>
            </a:r>
            <a:r>
              <a:rPr lang="en-US" baseline="-25000" dirty="0">
                <a:solidFill>
                  <a:schemeClr val="tx1"/>
                </a:solidFill>
              </a:rPr>
              <a:t>0</a:t>
            </a:r>
            <a:r>
              <a:rPr lang="en-US" dirty="0">
                <a:solidFill>
                  <a:schemeClr val="tx1"/>
                </a:solidFill>
              </a:rPr>
              <a:t>, its mass </a:t>
            </a:r>
            <a:r>
              <a:rPr lang="en-US" i="1" dirty="0">
                <a:solidFill>
                  <a:schemeClr val="tx1"/>
                </a:solidFill>
              </a:rPr>
              <a:t>M</a:t>
            </a:r>
            <a:r>
              <a:rPr lang="en-US" dirty="0">
                <a:solidFill>
                  <a:schemeClr val="tx1"/>
                </a:solidFill>
              </a:rPr>
              <a:t>, and its center of mass   	 are as follows.</a:t>
            </a:r>
          </a:p>
          <a:p>
            <a:endParaRPr lang="en-US" sz="1000" b="1" dirty="0">
              <a:solidFill>
                <a:schemeClr val="tx1"/>
              </a:solidFill>
            </a:endParaRPr>
          </a:p>
          <a:p>
            <a:r>
              <a:rPr lang="en-US" b="1" dirty="0">
                <a:solidFill>
                  <a:schemeClr val="tx1"/>
                </a:solidFill>
              </a:rPr>
              <a:t>Moment about the origin</a:t>
            </a:r>
          </a:p>
          <a:p>
            <a:endParaRPr lang="en-US" sz="1000" b="1" dirty="0">
              <a:solidFill>
                <a:schemeClr val="tx1"/>
              </a:solidFill>
            </a:endParaRPr>
          </a:p>
          <a:p>
            <a:r>
              <a:rPr lang="en-US" b="1" dirty="0">
                <a:solidFill>
                  <a:schemeClr val="tx1"/>
                </a:solidFill>
              </a:rPr>
              <a:t>Mass</a:t>
            </a:r>
          </a:p>
          <a:p>
            <a:endParaRPr lang="en-US" sz="1000" b="1" dirty="0">
              <a:solidFill>
                <a:schemeClr val="tx1"/>
              </a:solidFill>
            </a:endParaRPr>
          </a:p>
          <a:p>
            <a:r>
              <a:rPr lang="en-US" b="1" dirty="0">
                <a:solidFill>
                  <a:schemeClr val="tx1"/>
                </a:solidFill>
              </a:rPr>
              <a:t>Center of mass	</a:t>
            </a:r>
          </a:p>
          <a:p>
            <a:pPr>
              <a:tabLst>
                <a:tab pos="225425" algn="l"/>
              </a:tabLst>
            </a:pPr>
            <a:endParaRPr lang="en-US" dirty="0">
              <a:solidFill>
                <a:schemeClr val="tx1"/>
              </a:solidFill>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2537961710"/>
              </p:ext>
            </p:extLst>
          </p:nvPr>
        </p:nvGraphicFramePr>
        <p:xfrm>
          <a:off x="4772025" y="3177540"/>
          <a:ext cx="2374900" cy="685800"/>
        </p:xfrm>
        <a:graphic>
          <a:graphicData uri="http://schemas.openxmlformats.org/presentationml/2006/ole">
            <mc:AlternateContent xmlns:mc="http://schemas.openxmlformats.org/markup-compatibility/2006">
              <mc:Choice xmlns:v="urn:schemas-microsoft-com:vml" Requires="v">
                <p:oleObj name="Equation" r:id="rId2" imgW="2374560" imgH="685800" progId="Equation.DSMT4">
                  <p:embed/>
                </p:oleObj>
              </mc:Choice>
              <mc:Fallback>
                <p:oleObj name="Equation" r:id="rId2" imgW="2374560" imgH="685800" progId="Equation.DSMT4">
                  <p:embed/>
                  <p:pic>
                    <p:nvPicPr>
                      <p:cNvPr id="0" name="Picture 3"/>
                      <p:cNvPicPr>
                        <a:picLocks noChangeAspect="1" noChangeArrowheads="1"/>
                      </p:cNvPicPr>
                      <p:nvPr/>
                    </p:nvPicPr>
                    <p:blipFill>
                      <a:blip r:embed="rId3"/>
                      <a:srcRect/>
                      <a:stretch>
                        <a:fillRect/>
                      </a:stretch>
                    </p:blipFill>
                    <p:spPr bwMode="auto">
                      <a:xfrm>
                        <a:off x="4772025" y="3177540"/>
                        <a:ext cx="2374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420454157"/>
              </p:ext>
            </p:extLst>
          </p:nvPr>
        </p:nvGraphicFramePr>
        <p:xfrm>
          <a:off x="4918075" y="3879463"/>
          <a:ext cx="2082800" cy="685800"/>
        </p:xfrm>
        <a:graphic>
          <a:graphicData uri="http://schemas.openxmlformats.org/presentationml/2006/ole">
            <mc:AlternateContent xmlns:mc="http://schemas.openxmlformats.org/markup-compatibility/2006">
              <mc:Choice xmlns:v="urn:schemas-microsoft-com:vml" Requires="v">
                <p:oleObj name="Equation" r:id="rId4" imgW="2082600" imgH="685800" progId="Equation.DSMT4">
                  <p:embed/>
                </p:oleObj>
              </mc:Choice>
              <mc:Fallback>
                <p:oleObj name="Equation" r:id="rId4" imgW="2082600" imgH="685800" progId="Equation.DSMT4">
                  <p:embed/>
                  <p:pic>
                    <p:nvPicPr>
                      <p:cNvPr id="0" name="Picture 4"/>
                      <p:cNvPicPr>
                        <a:picLocks noChangeAspect="1" noChangeArrowheads="1"/>
                      </p:cNvPicPr>
                      <p:nvPr/>
                    </p:nvPicPr>
                    <p:blipFill>
                      <a:blip r:embed="rId5"/>
                      <a:srcRect/>
                      <a:stretch>
                        <a:fillRect/>
                      </a:stretch>
                    </p:blipFill>
                    <p:spPr bwMode="auto">
                      <a:xfrm>
                        <a:off x="4918075" y="3879463"/>
                        <a:ext cx="208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772903913"/>
              </p:ext>
            </p:extLst>
          </p:nvPr>
        </p:nvGraphicFramePr>
        <p:xfrm>
          <a:off x="5029200" y="4595909"/>
          <a:ext cx="1054100" cy="825500"/>
        </p:xfrm>
        <a:graphic>
          <a:graphicData uri="http://schemas.openxmlformats.org/presentationml/2006/ole">
            <mc:AlternateContent xmlns:mc="http://schemas.openxmlformats.org/markup-compatibility/2006">
              <mc:Choice xmlns:v="urn:schemas-microsoft-com:vml" Requires="v">
                <p:oleObj name="Equation" r:id="rId6" imgW="1054080" imgH="825480" progId="Equation.DSMT4">
                  <p:embed/>
                </p:oleObj>
              </mc:Choice>
              <mc:Fallback>
                <p:oleObj name="Equation" r:id="rId6" imgW="1054080" imgH="825480" progId="Equation.DSMT4">
                  <p:embed/>
                  <p:pic>
                    <p:nvPicPr>
                      <p:cNvPr id="0" name="Picture 5"/>
                      <p:cNvPicPr>
                        <a:picLocks noChangeAspect="1" noChangeArrowheads="1"/>
                      </p:cNvPicPr>
                      <p:nvPr/>
                    </p:nvPicPr>
                    <p:blipFill>
                      <a:blip r:embed="rId7"/>
                      <a:srcRect/>
                      <a:stretch>
                        <a:fillRect/>
                      </a:stretch>
                    </p:blipFill>
                    <p:spPr bwMode="auto">
                      <a:xfrm>
                        <a:off x="5029200" y="4595909"/>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758800371"/>
              </p:ext>
            </p:extLst>
          </p:nvPr>
        </p:nvGraphicFramePr>
        <p:xfrm>
          <a:off x="533400" y="2667000"/>
          <a:ext cx="241300" cy="292100"/>
        </p:xfrm>
        <a:graphic>
          <a:graphicData uri="http://schemas.openxmlformats.org/presentationml/2006/ole">
            <mc:AlternateContent xmlns:mc="http://schemas.openxmlformats.org/markup-compatibility/2006">
              <mc:Choice xmlns:v="urn:schemas-microsoft-com:vml" Requires="v">
                <p:oleObj name="Equation" r:id="rId8" imgW="241200" imgH="291960" progId="Equation.DSMT4">
                  <p:embed/>
                </p:oleObj>
              </mc:Choice>
              <mc:Fallback>
                <p:oleObj name="Equation" r:id="rId8" imgW="24120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6670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p:txBody>
          <a:bodyPr/>
          <a:lstStyle/>
          <a:p>
            <a:r>
              <a:rPr lang="en-US" dirty="0"/>
              <a:t>Note that an easy but important consequence of our work is that, as far as moments about the origin are concerned, a system’s mass can be assumed to be concentrated entirely at the center of mass. This follows from rewriting the last formula above as</a:t>
            </a:r>
          </a:p>
        </p:txBody>
      </p:sp>
      <p:graphicFrame>
        <p:nvGraphicFramePr>
          <p:cNvPr id="60418" name="Object 2"/>
          <p:cNvGraphicFramePr>
            <a:graphicFrameLocks noChangeAspect="1"/>
          </p:cNvGraphicFramePr>
          <p:nvPr/>
        </p:nvGraphicFramePr>
        <p:xfrm>
          <a:off x="548640" y="3505200"/>
          <a:ext cx="1536700" cy="431800"/>
        </p:xfrm>
        <a:graphic>
          <a:graphicData uri="http://schemas.openxmlformats.org/presentationml/2006/ole">
            <mc:AlternateContent xmlns:mc="http://schemas.openxmlformats.org/markup-compatibility/2006">
              <mc:Choice xmlns:v="urn:schemas-microsoft-com:vml" Requires="v">
                <p:oleObj name="Equation" r:id="rId2" imgW="1536480" imgH="431640" progId="Equation.DSMT4">
                  <p:embed/>
                </p:oleObj>
              </mc:Choice>
              <mc:Fallback>
                <p:oleObj name="Equation" r:id="rId2" imgW="15364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505200"/>
                        <a:ext cx="1536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Centers of Mass of Rods with Different Density Functions</a:t>
            </a:r>
          </a:p>
        </p:txBody>
      </p:sp>
      <p:sp>
        <p:nvSpPr>
          <p:cNvPr id="3" name="Content Placeholder 2"/>
          <p:cNvSpPr>
            <a:spLocks noGrp="1"/>
          </p:cNvSpPr>
          <p:nvPr>
            <p:ph idx="1"/>
          </p:nvPr>
        </p:nvSpPr>
        <p:spPr/>
        <p:txBody>
          <a:bodyPr>
            <a:noAutofit/>
          </a:bodyPr>
          <a:lstStyle/>
          <a:p>
            <a:r>
              <a:rPr lang="en-US" dirty="0"/>
              <a:t>Compare the centers of mass of two 1 m long steel rods, the first rod with a constant thickness and a density of 0.5 kg/m and the second one thickening from left to right so that its density </a:t>
            </a:r>
            <a:r>
              <a:rPr lang="en-US" i="1" dirty="0"/>
              <a:t>x</a:t>
            </a:r>
            <a:r>
              <a:rPr lang="en-US" dirty="0"/>
              <a:t> meters from the </a:t>
            </a:r>
          </a:p>
          <a:p>
            <a:r>
              <a:rPr lang="en-US" dirty="0"/>
              <a:t>Left end is </a:t>
            </a:r>
          </a:p>
        </p:txBody>
      </p:sp>
      <p:graphicFrame>
        <p:nvGraphicFramePr>
          <p:cNvPr id="2050" name="Object 2"/>
          <p:cNvGraphicFramePr>
            <a:graphicFrameLocks noChangeAspect="1"/>
          </p:cNvGraphicFramePr>
          <p:nvPr>
            <p:extLst>
              <p:ext uri="{D42A27DB-BD31-4B8C-83A1-F6EECF244321}">
                <p14:modId xmlns:p14="http://schemas.microsoft.com/office/powerpoint/2010/main" val="499533165"/>
              </p:ext>
            </p:extLst>
          </p:nvPr>
        </p:nvGraphicFramePr>
        <p:xfrm>
          <a:off x="2133600" y="3063885"/>
          <a:ext cx="3124200" cy="571500"/>
        </p:xfrm>
        <a:graphic>
          <a:graphicData uri="http://schemas.openxmlformats.org/presentationml/2006/ole">
            <mc:AlternateContent xmlns:mc="http://schemas.openxmlformats.org/markup-compatibility/2006">
              <mc:Choice xmlns:v="urn:schemas-microsoft-com:vml" Requires="v">
                <p:oleObj name="Equation" r:id="rId2" imgW="3124080" imgH="571320" progId="Equation.DSMT4">
                  <p:embed/>
                </p:oleObj>
              </mc:Choice>
              <mc:Fallback>
                <p:oleObj name="Equation" r:id="rId2" imgW="31240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63885"/>
                        <a:ext cx="3124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Centers of Mass of Rods with Different Density Functions (cont.)</a:t>
            </a:r>
          </a:p>
        </p:txBody>
      </p:sp>
      <p:sp>
        <p:nvSpPr>
          <p:cNvPr id="3" name="Content Placeholder 2"/>
          <p:cNvSpPr>
            <a:spLocks noGrp="1"/>
          </p:cNvSpPr>
          <p:nvPr>
            <p:ph idx="1"/>
          </p:nvPr>
        </p:nvSpPr>
        <p:spPr/>
        <p:txBody>
          <a:bodyPr>
            <a:noAutofit/>
          </a:bodyPr>
          <a:lstStyle/>
          <a:p>
            <a:r>
              <a:rPr lang="en-US" b="1" dirty="0"/>
              <a:t>Solution</a:t>
            </a:r>
          </a:p>
          <a:p>
            <a:r>
              <a:rPr lang="en-US" dirty="0"/>
              <a:t>Although no physical rod can truly be one‑dimensional, we are safe in making that approximation because we only really need to know the location of the center of mass lengthwise (each object is radially symmetric so we already know its center of mass lies on its axis of symmetry). Our intuition tells us that the center of mass of the constant-density rod should be at the halfway point, but we will verify that our formula produces that result.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Centers of Mass of Rods with Different Density Functions (cont.)</a:t>
            </a:r>
          </a:p>
        </p:txBody>
      </p:sp>
      <p:sp>
        <p:nvSpPr>
          <p:cNvPr id="3" name="Content Placeholder 2"/>
          <p:cNvSpPr>
            <a:spLocks noGrp="1"/>
          </p:cNvSpPr>
          <p:nvPr>
            <p:ph idx="1"/>
          </p:nvPr>
        </p:nvSpPr>
        <p:spPr/>
        <p:txBody>
          <a:bodyPr/>
          <a:lstStyle/>
          <a:p>
            <a:pPr>
              <a:tabLst>
                <a:tab pos="3995738" algn="l"/>
              </a:tabLst>
            </a:pPr>
            <a:r>
              <a:rPr lang="en-US" dirty="0"/>
              <a:t>First rod:	</a:t>
            </a:r>
          </a:p>
          <a:p>
            <a:pPr>
              <a:tabLst>
                <a:tab pos="3995738" algn="l"/>
              </a:tabLst>
            </a:pPr>
            <a:r>
              <a:rPr lang="el-GR" i="1" dirty="0">
                <a:solidFill>
                  <a:srgbClr val="00007D"/>
                </a:solidFill>
                <a:latin typeface="Cambria Math" panose="02040503050406030204" pitchFamily="18" charset="0"/>
                <a:ea typeface="Cambria Math" panose="02040503050406030204" pitchFamily="18" charset="0"/>
              </a:rPr>
              <a:t>ρ</a:t>
            </a:r>
            <a:r>
              <a:rPr lang="en-US" dirty="0">
                <a:solidFill>
                  <a:srgbClr val="00007D"/>
                </a:solidFill>
              </a:rPr>
              <a:t>(</a:t>
            </a:r>
            <a:r>
              <a:rPr lang="en-US" i="1" dirty="0">
                <a:solidFill>
                  <a:srgbClr val="00007D"/>
                </a:solidFill>
              </a:rPr>
              <a:t>x</a:t>
            </a:r>
            <a:r>
              <a:rPr lang="en-US" dirty="0">
                <a:solidFill>
                  <a:srgbClr val="00007D"/>
                </a:solidFill>
              </a:rPr>
              <a:t>) </a:t>
            </a:r>
            <a:r>
              <a:rPr lang="en-US" dirty="0">
                <a:solidFill>
                  <a:srgbClr val="00007D"/>
                </a:solidFill>
                <a:latin typeface="Symbol" pitchFamily="18" charset="2"/>
              </a:rPr>
              <a:t>=</a:t>
            </a:r>
            <a:r>
              <a:rPr lang="en-US" dirty="0">
                <a:solidFill>
                  <a:srgbClr val="00007D"/>
                </a:solidFill>
              </a:rPr>
              <a:t> 0.5 kg/m</a:t>
            </a:r>
          </a:p>
          <a:p>
            <a:endParaRPr lang="en-US" dirty="0"/>
          </a:p>
        </p:txBody>
      </p:sp>
      <p:graphicFrame>
        <p:nvGraphicFramePr>
          <p:cNvPr id="3075" name="Object 3"/>
          <p:cNvGraphicFramePr>
            <a:graphicFrameLocks noChangeAspect="1"/>
          </p:cNvGraphicFramePr>
          <p:nvPr>
            <p:extLst>
              <p:ext uri="{D42A27DB-BD31-4B8C-83A1-F6EECF244321}">
                <p14:modId xmlns:p14="http://schemas.microsoft.com/office/powerpoint/2010/main" val="4018871446"/>
              </p:ext>
            </p:extLst>
          </p:nvPr>
        </p:nvGraphicFramePr>
        <p:xfrm>
          <a:off x="811213" y="2444750"/>
          <a:ext cx="2235200" cy="1397000"/>
        </p:xfrm>
        <a:graphic>
          <a:graphicData uri="http://schemas.openxmlformats.org/presentationml/2006/ole">
            <mc:AlternateContent xmlns:mc="http://schemas.openxmlformats.org/markup-compatibility/2006">
              <mc:Choice xmlns:v="urn:schemas-microsoft-com:vml" Requires="v">
                <p:oleObj name="Equation" r:id="rId2" imgW="2234880" imgH="1396800" progId="Equation.DSMT4">
                  <p:embed/>
                </p:oleObj>
              </mc:Choice>
              <mc:Fallback>
                <p:oleObj name="Equation" r:id="rId2" imgW="2234880" imgH="1396800" progId="Equation.DSMT4">
                  <p:embed/>
                  <p:pic>
                    <p:nvPicPr>
                      <p:cNvPr id="0" name="Picture 3"/>
                      <p:cNvPicPr>
                        <a:picLocks noChangeAspect="1" noChangeArrowheads="1"/>
                      </p:cNvPicPr>
                      <p:nvPr/>
                    </p:nvPicPr>
                    <p:blipFill>
                      <a:blip r:embed="rId3"/>
                      <a:srcRect/>
                      <a:stretch>
                        <a:fillRect/>
                      </a:stretch>
                    </p:blipFill>
                    <p:spPr bwMode="auto">
                      <a:xfrm>
                        <a:off x="811213" y="2444750"/>
                        <a:ext cx="2235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200400" y="2467896"/>
          <a:ext cx="1689100" cy="1409700"/>
        </p:xfrm>
        <a:graphic>
          <a:graphicData uri="http://schemas.openxmlformats.org/presentationml/2006/ole">
            <mc:AlternateContent xmlns:mc="http://schemas.openxmlformats.org/markup-compatibility/2006">
              <mc:Choice xmlns:v="urn:schemas-microsoft-com:vml" Requires="v">
                <p:oleObj name="Equation" r:id="rId4" imgW="1688760" imgH="1409400" progId="Equation.DSMT4">
                  <p:embed/>
                </p:oleObj>
              </mc:Choice>
              <mc:Fallback>
                <p:oleObj name="Equation" r:id="rId4" imgW="1688760" imgH="14094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467896"/>
                        <a:ext cx="1689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201988" y="3960146"/>
          <a:ext cx="1206500" cy="1689100"/>
        </p:xfrm>
        <a:graphic>
          <a:graphicData uri="http://schemas.openxmlformats.org/presentationml/2006/ole">
            <mc:AlternateContent xmlns:mc="http://schemas.openxmlformats.org/markup-compatibility/2006">
              <mc:Choice xmlns:v="urn:schemas-microsoft-com:vml" Requires="v">
                <p:oleObj name="Equation" r:id="rId6" imgW="1206360" imgH="1688760" progId="Equation.DSMT4">
                  <p:embed/>
                </p:oleObj>
              </mc:Choice>
              <mc:Fallback>
                <p:oleObj name="Equation" r:id="rId6" imgW="1206360" imgH="16887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988" y="3960146"/>
                        <a:ext cx="12065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4508500" y="4618959"/>
          <a:ext cx="520700" cy="838200"/>
        </p:xfrm>
        <a:graphic>
          <a:graphicData uri="http://schemas.openxmlformats.org/presentationml/2006/ole">
            <mc:AlternateContent xmlns:mc="http://schemas.openxmlformats.org/markup-compatibility/2006">
              <mc:Choice xmlns:v="urn:schemas-microsoft-com:vml" Requires="v">
                <p:oleObj name="Equation" r:id="rId8" imgW="520560" imgH="838080" progId="Equation.DSMT4">
                  <p:embed/>
                </p:oleObj>
              </mc:Choice>
              <mc:Fallback>
                <p:oleObj name="Equation" r:id="rId8" imgW="52056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4618959"/>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We begin with a principle called the Law of the Lever, known intuitively to everyone who has ever played on a seesaw. Suppose two masses </a:t>
            </a:r>
            <a:r>
              <a:rPr lang="en-US" i="1" dirty="0"/>
              <a:t>m</a:t>
            </a:r>
            <a:r>
              <a:rPr lang="en-US" baseline="-25000" dirty="0"/>
              <a:t>1</a:t>
            </a:r>
            <a:r>
              <a:rPr lang="en-US" dirty="0"/>
              <a:t> and </a:t>
            </a:r>
            <a:r>
              <a:rPr lang="en-US" i="1" dirty="0"/>
              <a:t>m</a:t>
            </a:r>
            <a:r>
              <a:rPr lang="en-US" baseline="-25000" dirty="0"/>
              <a:t>2</a:t>
            </a:r>
            <a:r>
              <a:rPr lang="en-US" dirty="0"/>
              <a:t> are placed on a lever on opposite sides of a fulcrum, as in Figure 1.</a:t>
            </a:r>
          </a:p>
        </p:txBody>
      </p:sp>
      <p:sp>
        <p:nvSpPr>
          <p:cNvPr id="5" name="Rectangle 4"/>
          <p:cNvSpPr/>
          <p:nvPr/>
        </p:nvSpPr>
        <p:spPr>
          <a:xfrm>
            <a:off x="2619735" y="4953000"/>
            <a:ext cx="3904530" cy="523220"/>
          </a:xfrm>
          <a:prstGeom prst="rect">
            <a:avLst/>
          </a:prstGeom>
        </p:spPr>
        <p:txBody>
          <a:bodyPr wrap="none">
            <a:spAutoFit/>
          </a:bodyPr>
          <a:lstStyle/>
          <a:p>
            <a:r>
              <a:rPr lang="en-US" sz="2800" b="1" dirty="0"/>
              <a:t>Figure 1 </a:t>
            </a:r>
            <a:r>
              <a:rPr lang="en-US" sz="2800" dirty="0"/>
              <a:t>Law of the Lever</a:t>
            </a:r>
          </a:p>
        </p:txBody>
      </p:sp>
      <p:pic>
        <p:nvPicPr>
          <p:cNvPr id="9" name="Picture 8">
            <a:extLst>
              <a:ext uri="{FF2B5EF4-FFF2-40B4-BE49-F238E27FC236}">
                <a16:creationId xmlns:a16="http://schemas.microsoft.com/office/drawing/2014/main" id="{F1B5DA0C-70C5-9C3C-10C4-82A1B19FB5B4}"/>
              </a:ext>
            </a:extLst>
          </p:cNvPr>
          <p:cNvPicPr>
            <a:picLocks noChangeAspect="1"/>
          </p:cNvPicPr>
          <p:nvPr/>
        </p:nvPicPr>
        <p:blipFill>
          <a:blip r:embed="rId2"/>
          <a:stretch>
            <a:fillRect/>
          </a:stretch>
        </p:blipFill>
        <p:spPr>
          <a:xfrm>
            <a:off x="861494" y="3213820"/>
            <a:ext cx="7421011" cy="17623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Centers of Mass of Rods with Different Density Functions (cont.)</a:t>
            </a:r>
          </a:p>
        </p:txBody>
      </p:sp>
      <p:sp>
        <p:nvSpPr>
          <p:cNvPr id="3" name="Content Placeholder 2"/>
          <p:cNvSpPr>
            <a:spLocks noGrp="1"/>
          </p:cNvSpPr>
          <p:nvPr>
            <p:ph idx="1"/>
          </p:nvPr>
        </p:nvSpPr>
        <p:spPr/>
        <p:txBody>
          <a:bodyPr/>
          <a:lstStyle/>
          <a:p>
            <a:pPr>
              <a:tabLst>
                <a:tab pos="3995738" algn="l"/>
              </a:tabLst>
            </a:pPr>
            <a:r>
              <a:rPr lang="en-US" dirty="0"/>
              <a:t>Second rod:	</a:t>
            </a:r>
          </a:p>
          <a:p>
            <a:pPr>
              <a:tabLst>
                <a:tab pos="3995738" algn="l"/>
              </a:tabLst>
            </a:pPr>
            <a:endParaRPr lang="en-US" dirty="0">
              <a:solidFill>
                <a:srgbClr val="00007D"/>
              </a:solidFill>
            </a:endParaRP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3391938696"/>
              </p:ext>
            </p:extLst>
          </p:nvPr>
        </p:nvGraphicFramePr>
        <p:xfrm>
          <a:off x="603250" y="1792288"/>
          <a:ext cx="4089400" cy="584200"/>
        </p:xfrm>
        <a:graphic>
          <a:graphicData uri="http://schemas.openxmlformats.org/presentationml/2006/ole">
            <mc:AlternateContent xmlns:mc="http://schemas.openxmlformats.org/markup-compatibility/2006">
              <mc:Choice xmlns:v="urn:schemas-microsoft-com:vml" Requires="v">
                <p:oleObj name="Equation" r:id="rId2" imgW="4089240" imgH="583920" progId="Equation.DSMT4">
                  <p:embed/>
                </p:oleObj>
              </mc:Choice>
              <mc:Fallback>
                <p:oleObj name="Equation" r:id="rId2" imgW="4089240" imgH="583920" progId="Equation.DSMT4">
                  <p:embed/>
                  <p:pic>
                    <p:nvPicPr>
                      <p:cNvPr id="0" name="Object 2"/>
                      <p:cNvPicPr>
                        <a:picLocks noChangeAspect="1" noChangeArrowheads="1"/>
                      </p:cNvPicPr>
                      <p:nvPr/>
                    </p:nvPicPr>
                    <p:blipFill>
                      <a:blip r:embed="rId3"/>
                      <a:srcRect/>
                      <a:stretch>
                        <a:fillRect/>
                      </a:stretch>
                    </p:blipFill>
                    <p:spPr bwMode="auto">
                      <a:xfrm>
                        <a:off x="603250" y="1792288"/>
                        <a:ext cx="4089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418830697"/>
              </p:ext>
            </p:extLst>
          </p:nvPr>
        </p:nvGraphicFramePr>
        <p:xfrm>
          <a:off x="1028700" y="2405063"/>
          <a:ext cx="2235200" cy="1397000"/>
        </p:xfrm>
        <a:graphic>
          <a:graphicData uri="http://schemas.openxmlformats.org/presentationml/2006/ole">
            <mc:AlternateContent xmlns:mc="http://schemas.openxmlformats.org/markup-compatibility/2006">
              <mc:Choice xmlns:v="urn:schemas-microsoft-com:vml" Requires="v">
                <p:oleObj name="Equation" r:id="rId4" imgW="2234880" imgH="1396800" progId="Equation.DSMT4">
                  <p:embed/>
                </p:oleObj>
              </mc:Choice>
              <mc:Fallback>
                <p:oleObj name="Equation" r:id="rId4" imgW="2234880" imgH="1396800" progId="Equation.DSMT4">
                  <p:embed/>
                  <p:pic>
                    <p:nvPicPr>
                      <p:cNvPr id="0" name="Object 4"/>
                      <p:cNvPicPr>
                        <a:picLocks noChangeAspect="1" noChangeArrowheads="1"/>
                      </p:cNvPicPr>
                      <p:nvPr/>
                    </p:nvPicPr>
                    <p:blipFill>
                      <a:blip r:embed="rId5"/>
                      <a:srcRect/>
                      <a:stretch>
                        <a:fillRect/>
                      </a:stretch>
                    </p:blipFill>
                    <p:spPr bwMode="auto">
                      <a:xfrm>
                        <a:off x="1028700" y="2405063"/>
                        <a:ext cx="2235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3429000" y="2394156"/>
          <a:ext cx="3429000" cy="1409700"/>
        </p:xfrm>
        <a:graphic>
          <a:graphicData uri="http://schemas.openxmlformats.org/presentationml/2006/ole">
            <mc:AlternateContent xmlns:mc="http://schemas.openxmlformats.org/markup-compatibility/2006">
              <mc:Choice xmlns:v="urn:schemas-microsoft-com:vml" Requires="v">
                <p:oleObj name="Equation" r:id="rId6" imgW="3429000" imgH="1409400" progId="Equation.DSMT4">
                  <p:embed/>
                </p:oleObj>
              </mc:Choice>
              <mc:Fallback>
                <p:oleObj name="Equation" r:id="rId6" imgW="3429000" imgH="1409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394156"/>
                        <a:ext cx="3429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3429000" y="3812460"/>
          <a:ext cx="3073400" cy="2222500"/>
        </p:xfrm>
        <a:graphic>
          <a:graphicData uri="http://schemas.openxmlformats.org/presentationml/2006/ole">
            <mc:AlternateContent xmlns:mc="http://schemas.openxmlformats.org/markup-compatibility/2006">
              <mc:Choice xmlns:v="urn:schemas-microsoft-com:vml" Requires="v">
                <p:oleObj name="Equation" r:id="rId8" imgW="3073320" imgH="2222280" progId="Equation.DSMT4">
                  <p:embed/>
                </p:oleObj>
              </mc:Choice>
              <mc:Fallback>
                <p:oleObj name="Equation" r:id="rId8" imgW="3073320" imgH="22222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812460"/>
                        <a:ext cx="30734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6743700" y="4549981"/>
          <a:ext cx="723900" cy="838200"/>
        </p:xfrm>
        <a:graphic>
          <a:graphicData uri="http://schemas.openxmlformats.org/presentationml/2006/ole">
            <mc:AlternateContent xmlns:mc="http://schemas.openxmlformats.org/markup-compatibility/2006">
              <mc:Choice xmlns:v="urn:schemas-microsoft-com:vml" Requires="v">
                <p:oleObj name="Equation" r:id="rId10" imgW="723600" imgH="838080" progId="Equation.DSMT4">
                  <p:embed/>
                </p:oleObj>
              </mc:Choice>
              <mc:Fallback>
                <p:oleObj name="Equation" r:id="rId10" imgW="72360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3700" y="4549981"/>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We can use the same sort of thinking to develop formulas for the moment, mass, and center of mass of a two‑dimensional plate lying in the </a:t>
            </a:r>
            <a:r>
              <a:rPr lang="en-US" i="1" dirty="0"/>
              <a:t>xy</a:t>
            </a:r>
            <a:r>
              <a:rPr lang="en-US" dirty="0"/>
              <a:t>-plane. Suppose </a:t>
            </a:r>
            <a:r>
              <a:rPr lang="en-US" i="1" dirty="0"/>
              <a:t>n</a:t>
            </a:r>
            <a:r>
              <a:rPr lang="en-US" dirty="0"/>
              <a:t> point objects with masses </a:t>
            </a:r>
            <a:r>
              <a:rPr lang="en-US" i="1" dirty="0"/>
              <a:t>m</a:t>
            </a:r>
            <a:r>
              <a:rPr lang="en-US" baseline="-25000" dirty="0"/>
              <a:t>1</a:t>
            </a:r>
            <a:r>
              <a:rPr lang="en-US" dirty="0"/>
              <a:t>, …, </a:t>
            </a:r>
            <a:r>
              <a:rPr lang="en-US" i="1" dirty="0"/>
              <a:t>m</a:t>
            </a:r>
            <a:r>
              <a:rPr lang="en-US" i="1" baseline="-25000" dirty="0"/>
              <a:t>n</a:t>
            </a:r>
            <a:r>
              <a:rPr lang="en-US" dirty="0"/>
              <a:t> lie in the plane at locations                                     respectively. Then the center of mass of the objects will be the intersection of the two lines           and            where           serves as the line of balance of the objects parallel to the </a:t>
            </a:r>
            <a:r>
              <a:rPr lang="en-US" i="1" dirty="0"/>
              <a:t>y</a:t>
            </a:r>
            <a:r>
              <a:rPr lang="en-US" dirty="0"/>
              <a:t>-axis and </a:t>
            </a:r>
          </a:p>
          <a:p>
            <a:pPr>
              <a:spcBef>
                <a:spcPts val="0"/>
              </a:spcBef>
            </a:pPr>
            <a:r>
              <a:rPr lang="en-US" dirty="0"/>
              <a:t>           is the line of balance parallel to the </a:t>
            </a:r>
            <a:r>
              <a:rPr lang="en-US" i="1" dirty="0"/>
              <a:t>x</a:t>
            </a:r>
            <a:r>
              <a:rPr lang="en-US" dirty="0"/>
              <a:t>-axis.</a:t>
            </a:r>
          </a:p>
        </p:txBody>
      </p:sp>
      <p:graphicFrame>
        <p:nvGraphicFramePr>
          <p:cNvPr id="63490" name="Object 2"/>
          <p:cNvGraphicFramePr>
            <a:graphicFrameLocks noChangeAspect="1"/>
          </p:cNvGraphicFramePr>
          <p:nvPr>
            <p:extLst>
              <p:ext uri="{D42A27DB-BD31-4B8C-83A1-F6EECF244321}">
                <p14:modId xmlns:p14="http://schemas.microsoft.com/office/powerpoint/2010/main" val="1712804887"/>
              </p:ext>
            </p:extLst>
          </p:nvPr>
        </p:nvGraphicFramePr>
        <p:xfrm>
          <a:off x="2344738" y="2995613"/>
          <a:ext cx="2667000" cy="495300"/>
        </p:xfrm>
        <a:graphic>
          <a:graphicData uri="http://schemas.openxmlformats.org/presentationml/2006/ole">
            <mc:AlternateContent xmlns:mc="http://schemas.openxmlformats.org/markup-compatibility/2006">
              <mc:Choice xmlns:v="urn:schemas-microsoft-com:vml" Requires="v">
                <p:oleObj name="Equation" r:id="rId2" imgW="2666880" imgH="495000" progId="Equation.DSMT4">
                  <p:embed/>
                </p:oleObj>
              </mc:Choice>
              <mc:Fallback>
                <p:oleObj name="Equation" r:id="rId2" imgW="2666880" imgH="495000" progId="Equation.DSMT4">
                  <p:embed/>
                  <p:pic>
                    <p:nvPicPr>
                      <p:cNvPr id="0" name="Picture 2"/>
                      <p:cNvPicPr>
                        <a:picLocks noChangeAspect="1" noChangeArrowheads="1"/>
                      </p:cNvPicPr>
                      <p:nvPr/>
                    </p:nvPicPr>
                    <p:blipFill>
                      <a:blip r:embed="rId3"/>
                      <a:srcRect/>
                      <a:stretch>
                        <a:fillRect/>
                      </a:stretch>
                    </p:blipFill>
                    <p:spPr bwMode="auto">
                      <a:xfrm>
                        <a:off x="2344738" y="2995613"/>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2453148" y="3962400"/>
          <a:ext cx="749300" cy="292100"/>
        </p:xfrm>
        <a:graphic>
          <a:graphicData uri="http://schemas.openxmlformats.org/presentationml/2006/ole">
            <mc:AlternateContent xmlns:mc="http://schemas.openxmlformats.org/markup-compatibility/2006">
              <mc:Choice xmlns:v="urn:schemas-microsoft-com:vml" Requires="v">
                <p:oleObj name="Equation" r:id="rId4" imgW="749160" imgH="291960" progId="Equation.DSMT4">
                  <p:embed/>
                </p:oleObj>
              </mc:Choice>
              <mc:Fallback>
                <p:oleObj name="Equation" r:id="rId4" imgW="74916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148" y="3962400"/>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3915696" y="3945192"/>
          <a:ext cx="838200" cy="368300"/>
        </p:xfrm>
        <a:graphic>
          <a:graphicData uri="http://schemas.openxmlformats.org/presentationml/2006/ole">
            <mc:AlternateContent xmlns:mc="http://schemas.openxmlformats.org/markup-compatibility/2006">
              <mc:Choice xmlns:v="urn:schemas-microsoft-com:vml" Requires="v">
                <p:oleObj name="Equation" r:id="rId6" imgW="838080" imgH="368280" progId="Equation.DSMT4">
                  <p:embed/>
                </p:oleObj>
              </mc:Choice>
              <mc:Fallback>
                <p:oleObj name="Equation" r:id="rId6" imgW="838080" imgH="368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5696" y="3945192"/>
                        <a:ext cx="83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5791200" y="3962400"/>
          <a:ext cx="749300" cy="292100"/>
        </p:xfrm>
        <a:graphic>
          <a:graphicData uri="http://schemas.openxmlformats.org/presentationml/2006/ole">
            <mc:AlternateContent xmlns:mc="http://schemas.openxmlformats.org/markup-compatibility/2006">
              <mc:Choice xmlns:v="urn:schemas-microsoft-com:vml" Requires="v">
                <p:oleObj name="Equation" r:id="rId8" imgW="749160" imgH="291960" progId="Equation.DSMT4">
                  <p:embed/>
                </p:oleObj>
              </mc:Choice>
              <mc:Fallback>
                <p:oleObj name="Equation" r:id="rId8" imgW="749160" imgH="291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62400"/>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533400" y="4800600"/>
          <a:ext cx="838200" cy="368300"/>
        </p:xfrm>
        <a:graphic>
          <a:graphicData uri="http://schemas.openxmlformats.org/presentationml/2006/ole">
            <mc:AlternateContent xmlns:mc="http://schemas.openxmlformats.org/markup-compatibility/2006">
              <mc:Choice xmlns:v="urn:schemas-microsoft-com:vml" Requires="v">
                <p:oleObj name="Equation" r:id="rId9" imgW="838080" imgH="368280" progId="Equation.DSMT4">
                  <p:embed/>
                </p:oleObj>
              </mc:Choice>
              <mc:Fallback>
                <p:oleObj name="Equation" r:id="rId9" imgW="838080" imgH="3682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00600"/>
                        <a:ext cx="83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p:txBody>
          <a:bodyPr/>
          <a:lstStyle/>
          <a:p>
            <a:r>
              <a:rPr lang="en-US" dirty="0"/>
              <a:t>Figure 3 illustrates this fact with four masses.</a:t>
            </a:r>
          </a:p>
          <a:p>
            <a:endParaRPr lang="en-US" dirty="0"/>
          </a:p>
          <a:p>
            <a:endParaRPr lang="en-US" dirty="0"/>
          </a:p>
          <a:p>
            <a:endParaRPr lang="en-US" dirty="0"/>
          </a:p>
          <a:p>
            <a:endParaRPr lang="en-US" dirty="0"/>
          </a:p>
          <a:p>
            <a:endParaRPr lang="en-US" dirty="0"/>
          </a:p>
          <a:p>
            <a:pPr>
              <a:spcBef>
                <a:spcPts val="2400"/>
              </a:spcBef>
            </a:pPr>
            <a:r>
              <a:rPr lang="en-US" dirty="0"/>
              <a:t>Each mass has moment </a:t>
            </a:r>
            <a:r>
              <a:rPr lang="en-US" i="1" dirty="0"/>
              <a:t>m</a:t>
            </a:r>
            <a:r>
              <a:rPr lang="en-US" i="1" baseline="-25000" dirty="0"/>
              <a:t>i</a:t>
            </a:r>
            <a:r>
              <a:rPr lang="en-US" i="1" dirty="0"/>
              <a:t> y</a:t>
            </a:r>
            <a:r>
              <a:rPr lang="en-US" i="1" baseline="-25000" dirty="0"/>
              <a:t>i</a:t>
            </a:r>
            <a:r>
              <a:rPr lang="en-US" i="1" dirty="0"/>
              <a:t> </a:t>
            </a:r>
            <a:r>
              <a:rPr lang="en-US" dirty="0"/>
              <a:t>with respect to the </a:t>
            </a:r>
            <a:r>
              <a:rPr lang="en-US" i="1" dirty="0"/>
              <a:t>x</a:t>
            </a:r>
            <a:r>
              <a:rPr lang="en-US" dirty="0"/>
              <a:t>‑axis and moment </a:t>
            </a:r>
            <a:r>
              <a:rPr lang="en-US" i="1" dirty="0"/>
              <a:t>m</a:t>
            </a:r>
            <a:r>
              <a:rPr lang="en-US" i="1" baseline="-25000" dirty="0"/>
              <a:t>i</a:t>
            </a:r>
            <a:r>
              <a:rPr lang="en-US" i="1" dirty="0"/>
              <a:t> x</a:t>
            </a:r>
            <a:r>
              <a:rPr lang="en-US" i="1" baseline="-25000" dirty="0"/>
              <a:t>i</a:t>
            </a:r>
            <a:r>
              <a:rPr lang="en-US" i="1" dirty="0"/>
              <a:t> </a:t>
            </a:r>
            <a:r>
              <a:rPr lang="en-US" dirty="0"/>
              <a:t>with respect to the </a:t>
            </a:r>
            <a:r>
              <a:rPr lang="en-US" i="1" dirty="0"/>
              <a:t>y</a:t>
            </a:r>
            <a:r>
              <a:rPr lang="en-US" dirty="0"/>
              <a:t>‑axis.</a:t>
            </a:r>
          </a:p>
        </p:txBody>
      </p:sp>
      <p:grpSp>
        <p:nvGrpSpPr>
          <p:cNvPr id="6" name="Group 5"/>
          <p:cNvGrpSpPr/>
          <p:nvPr/>
        </p:nvGrpSpPr>
        <p:grpSpPr>
          <a:xfrm>
            <a:off x="895350" y="1828800"/>
            <a:ext cx="7353300" cy="2649792"/>
            <a:chOff x="895350" y="1828800"/>
            <a:chExt cx="7353300" cy="2649792"/>
          </a:xfrm>
        </p:grpSpPr>
        <p:pic>
          <p:nvPicPr>
            <p:cNvPr id="6451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95350" y="1828800"/>
              <a:ext cx="7353300" cy="2038350"/>
            </a:xfrm>
            <a:prstGeom prst="rect">
              <a:avLst/>
            </a:prstGeom>
            <a:noFill/>
            <a:ln w="9525">
              <a:noFill/>
              <a:miter lim="800000"/>
              <a:headEnd/>
              <a:tailEnd/>
            </a:ln>
          </p:spPr>
        </p:pic>
        <p:sp>
          <p:nvSpPr>
            <p:cNvPr id="5" name="Rectangle 4"/>
            <p:cNvSpPr/>
            <p:nvPr/>
          </p:nvSpPr>
          <p:spPr>
            <a:xfrm>
              <a:off x="1758826" y="3955372"/>
              <a:ext cx="5626348" cy="523220"/>
            </a:xfrm>
            <a:prstGeom prst="rect">
              <a:avLst/>
            </a:prstGeom>
          </p:spPr>
          <p:txBody>
            <a:bodyPr wrap="none">
              <a:spAutoFit/>
            </a:bodyPr>
            <a:lstStyle/>
            <a:p>
              <a:r>
                <a:rPr lang="en-US" sz="2800" b="1" dirty="0"/>
                <a:t>Figure 3 </a:t>
              </a:r>
              <a:r>
                <a:rPr lang="en-US" sz="2800" dirty="0"/>
                <a:t>Center of Mass in the Plane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p:txBody>
          <a:bodyPr/>
          <a:lstStyle/>
          <a:p>
            <a:r>
              <a:rPr lang="en-US" dirty="0"/>
              <a:t>So the system of masses has moments </a:t>
            </a:r>
            <a:r>
              <a:rPr lang="en-US" i="1" dirty="0"/>
              <a:t>M</a:t>
            </a:r>
            <a:r>
              <a:rPr lang="en-US" i="1" baseline="-25000" dirty="0"/>
              <a:t>x</a:t>
            </a:r>
            <a:r>
              <a:rPr lang="en-US" i="1" dirty="0"/>
              <a:t> </a:t>
            </a:r>
            <a:r>
              <a:rPr lang="en-US" dirty="0"/>
              <a:t>and </a:t>
            </a:r>
            <a:r>
              <a:rPr lang="en-US" i="1" dirty="0"/>
              <a:t>M</a:t>
            </a:r>
            <a:r>
              <a:rPr lang="en-US" i="1" baseline="-25000" dirty="0"/>
              <a:t>y</a:t>
            </a:r>
            <a:r>
              <a:rPr lang="en-US" dirty="0"/>
              <a:t> about, respectively, the </a:t>
            </a:r>
            <a:r>
              <a:rPr lang="en-US" i="1" dirty="0"/>
              <a:t>x</a:t>
            </a:r>
            <a:r>
              <a:rPr lang="en-US" dirty="0"/>
              <a:t>‑ and </a:t>
            </a:r>
            <a:r>
              <a:rPr lang="en-US" i="1" dirty="0"/>
              <a:t>y</a:t>
            </a:r>
            <a:r>
              <a:rPr lang="en-US" dirty="0"/>
              <a:t>‑axes, where</a:t>
            </a:r>
          </a:p>
          <a:p>
            <a:endParaRPr lang="en-US" dirty="0"/>
          </a:p>
          <a:p>
            <a:endParaRPr lang="en-US" dirty="0"/>
          </a:p>
          <a:p>
            <a:r>
              <a:rPr lang="en-US" dirty="0"/>
              <a:t>And if we define </a:t>
            </a:r>
            <a:r>
              <a:rPr lang="en-US" i="1" dirty="0"/>
              <a:t>M</a:t>
            </a:r>
            <a:r>
              <a:rPr lang="en-US" dirty="0"/>
              <a:t> to be the sum of the masses, as before, then</a:t>
            </a:r>
          </a:p>
        </p:txBody>
      </p:sp>
      <p:graphicFrame>
        <p:nvGraphicFramePr>
          <p:cNvPr id="65538" name="Object 2"/>
          <p:cNvGraphicFramePr>
            <a:graphicFrameLocks noChangeAspect="1"/>
          </p:cNvGraphicFramePr>
          <p:nvPr/>
        </p:nvGraphicFramePr>
        <p:xfrm>
          <a:off x="2190750" y="2286000"/>
          <a:ext cx="4762500" cy="914400"/>
        </p:xfrm>
        <a:graphic>
          <a:graphicData uri="http://schemas.openxmlformats.org/presentationml/2006/ole">
            <mc:AlternateContent xmlns:mc="http://schemas.openxmlformats.org/markup-compatibility/2006">
              <mc:Choice xmlns:v="urn:schemas-microsoft-com:vml" Requires="v">
                <p:oleObj name="Equation" r:id="rId2" imgW="4762440" imgH="914400" progId="Equation.DSMT4">
                  <p:embed/>
                </p:oleObj>
              </mc:Choice>
              <mc:Fallback>
                <p:oleObj name="Equation" r:id="rId2" imgW="4762440" imgH="914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286000"/>
                        <a:ext cx="4762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2927350" y="4318000"/>
          <a:ext cx="3289300" cy="863600"/>
        </p:xfrm>
        <a:graphic>
          <a:graphicData uri="http://schemas.openxmlformats.org/presentationml/2006/ole">
            <mc:AlternateContent xmlns:mc="http://schemas.openxmlformats.org/markup-compatibility/2006">
              <mc:Choice xmlns:v="urn:schemas-microsoft-com:vml" Requires="v">
                <p:oleObj name="Equation" r:id="rId4" imgW="3288960" imgH="863280" progId="Equation.DSMT4">
                  <p:embed/>
                </p:oleObj>
              </mc:Choice>
              <mc:Fallback>
                <p:oleObj name="Equation" r:id="rId4" imgW="3288960" imgH="863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4318000"/>
                        <a:ext cx="3289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a:xfrm>
            <a:off x="457200" y="1097280"/>
            <a:ext cx="8229600" cy="4846320"/>
          </a:xfrm>
        </p:spPr>
        <p:txBody>
          <a:bodyPr>
            <a:normAutofit/>
          </a:bodyPr>
          <a:lstStyle/>
          <a:p>
            <a:r>
              <a:rPr lang="en-US" sz="2700" dirty="0"/>
              <a:t>Now suppose we want to find the center of mass of a thin flat plate, which we can picture as a region </a:t>
            </a:r>
            <a:r>
              <a:rPr lang="en-US" sz="2700" i="1" dirty="0"/>
              <a:t>R </a:t>
            </a:r>
            <a:r>
              <a:rPr lang="en-US" sz="2700" dirty="0"/>
              <a:t>of the</a:t>
            </a:r>
          </a:p>
        </p:txBody>
      </p:sp>
      <p:sp>
        <p:nvSpPr>
          <p:cNvPr id="6" name="Content Placeholder 2"/>
          <p:cNvSpPr txBox="1">
            <a:spLocks/>
          </p:cNvSpPr>
          <p:nvPr/>
        </p:nvSpPr>
        <p:spPr>
          <a:xfrm>
            <a:off x="477078" y="1905000"/>
            <a:ext cx="52120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700" b="0" i="1" u="none" strike="noStrike" kern="1200" cap="none" spc="0" normalizeH="0" baseline="0" noProof="0" dirty="0">
                <a:ln>
                  <a:noFill/>
                </a:ln>
                <a:solidFill>
                  <a:srgbClr val="366092"/>
                </a:solidFill>
                <a:effectLst/>
                <a:uLnTx/>
                <a:uFillTx/>
                <a:latin typeface="+mn-lt"/>
                <a:ea typeface="+mn-ea"/>
                <a:cs typeface="+mn-cs"/>
              </a:rPr>
              <a:t>xy</a:t>
            </a:r>
            <a:r>
              <a:rPr kumimoji="0" lang="en-US" sz="2700" b="0" i="0" u="none" strike="noStrike" kern="1200" cap="none" spc="0" normalizeH="0" baseline="0" noProof="0" dirty="0">
                <a:ln>
                  <a:noFill/>
                </a:ln>
                <a:solidFill>
                  <a:srgbClr val="366092"/>
                </a:solidFill>
                <a:effectLst/>
                <a:uLnTx/>
                <a:uFillTx/>
                <a:latin typeface="+mn-lt"/>
                <a:ea typeface="+mn-ea"/>
                <a:cs typeface="+mn-cs"/>
              </a:rPr>
              <a:t>‑plane (as in Figure 4). We can reduce this problem to one that is more familiar by approximating </a:t>
            </a:r>
            <a:r>
              <a:rPr kumimoji="0" lang="en-US" sz="2700" b="0" i="1" u="none" strike="noStrike" kern="1200" cap="none" spc="0" normalizeH="0" baseline="0" noProof="0" dirty="0">
                <a:ln>
                  <a:noFill/>
                </a:ln>
                <a:solidFill>
                  <a:srgbClr val="366092"/>
                </a:solidFill>
                <a:effectLst/>
                <a:uLnTx/>
                <a:uFillTx/>
                <a:latin typeface="+mn-lt"/>
                <a:ea typeface="+mn-ea"/>
                <a:cs typeface="+mn-cs"/>
              </a:rPr>
              <a:t>R</a:t>
            </a:r>
            <a:r>
              <a:rPr kumimoji="0" lang="en-US" sz="2700" b="0" i="0" u="none" strike="noStrike" kern="1200" cap="none" spc="0" normalizeH="0" baseline="0" noProof="0" dirty="0">
                <a:ln>
                  <a:noFill/>
                </a:ln>
                <a:solidFill>
                  <a:srgbClr val="366092"/>
                </a:solidFill>
                <a:effectLst/>
                <a:uLnTx/>
                <a:uFillTx/>
                <a:latin typeface="+mn-lt"/>
                <a:ea typeface="+mn-ea"/>
                <a:cs typeface="+mn-cs"/>
              </a:rPr>
              <a:t> with a sequence of either </a:t>
            </a:r>
            <a:r>
              <a:rPr kumimoji="0" lang="en-US" sz="2700" b="0" i="1" u="none" strike="noStrike" kern="1200" cap="none" spc="0" normalizeH="0" baseline="0" noProof="0" dirty="0">
                <a:ln>
                  <a:noFill/>
                </a:ln>
                <a:solidFill>
                  <a:srgbClr val="366092"/>
                </a:solidFill>
                <a:effectLst/>
                <a:uLnTx/>
                <a:uFillTx/>
                <a:latin typeface="+mn-lt"/>
                <a:ea typeface="+mn-ea"/>
                <a:cs typeface="+mn-cs"/>
              </a:rPr>
              <a:t>n</a:t>
            </a:r>
            <a:r>
              <a:rPr kumimoji="0" lang="en-US" sz="2700" b="0" i="0" u="none" strike="noStrike" kern="1200" cap="none" spc="0" normalizeH="0" baseline="0" noProof="0" dirty="0">
                <a:ln>
                  <a:noFill/>
                </a:ln>
                <a:solidFill>
                  <a:srgbClr val="366092"/>
                </a:solidFill>
                <a:effectLst/>
                <a:uLnTx/>
                <a:uFillTx/>
                <a:latin typeface="+mn-lt"/>
                <a:ea typeface="+mn-ea"/>
                <a:cs typeface="+mn-cs"/>
              </a:rPr>
              <a:t> vertical strips or </a:t>
            </a:r>
            <a:r>
              <a:rPr kumimoji="0" lang="en-US" sz="2700" b="0" i="1" u="none" strike="noStrike" kern="1200" cap="none" spc="0" normalizeH="0" baseline="0" noProof="0" dirty="0">
                <a:ln>
                  <a:noFill/>
                </a:ln>
                <a:solidFill>
                  <a:srgbClr val="366092"/>
                </a:solidFill>
                <a:effectLst/>
                <a:uLnTx/>
                <a:uFillTx/>
                <a:latin typeface="+mn-lt"/>
                <a:ea typeface="+mn-ea"/>
                <a:cs typeface="+mn-cs"/>
              </a:rPr>
              <a:t>n </a:t>
            </a:r>
            <a:r>
              <a:rPr kumimoji="0" lang="en-US" sz="2700" b="0" i="0" u="none" strike="noStrike" kern="1200" cap="none" spc="0" normalizeH="0" baseline="0" noProof="0" dirty="0">
                <a:ln>
                  <a:noFill/>
                </a:ln>
                <a:solidFill>
                  <a:srgbClr val="366092"/>
                </a:solidFill>
                <a:effectLst/>
                <a:uLnTx/>
                <a:uFillTx/>
                <a:latin typeface="+mn-lt"/>
                <a:ea typeface="+mn-ea"/>
                <a:cs typeface="+mn-cs"/>
              </a:rPr>
              <a:t>horizontal strips (we have chosen vertical strips in Figure 4) and assuming the mass </a:t>
            </a:r>
            <a:r>
              <a:rPr lang="en-US" sz="2700" dirty="0">
                <a:solidFill>
                  <a:srgbClr val="366092"/>
                </a:solidFill>
              </a:rPr>
              <a:t>of each strip </a:t>
            </a:r>
            <a:r>
              <a:rPr kumimoji="0" lang="en-US" sz="2700" b="0" i="0" u="none" strike="noStrike" kern="1200" cap="none" spc="0" normalizeH="0" baseline="0" noProof="0" dirty="0">
                <a:ln>
                  <a:noFill/>
                </a:ln>
                <a:solidFill>
                  <a:srgbClr val="366092"/>
                </a:solidFill>
                <a:effectLst/>
                <a:uLnTx/>
                <a:uFillTx/>
                <a:latin typeface="+mn-lt"/>
                <a:ea typeface="+mn-ea"/>
                <a:cs typeface="+mn-cs"/>
              </a:rPr>
              <a:t>is concentrated at its center of mass</a:t>
            </a:r>
          </a:p>
        </p:txBody>
      </p:sp>
      <p:graphicFrame>
        <p:nvGraphicFramePr>
          <p:cNvPr id="66562" name="Object 2"/>
          <p:cNvGraphicFramePr>
            <a:graphicFrameLocks noChangeAspect="1"/>
          </p:cNvGraphicFramePr>
          <p:nvPr>
            <p:extLst>
              <p:ext uri="{D42A27DB-BD31-4B8C-83A1-F6EECF244321}">
                <p14:modId xmlns:p14="http://schemas.microsoft.com/office/powerpoint/2010/main" val="1246480059"/>
              </p:ext>
            </p:extLst>
          </p:nvPr>
        </p:nvGraphicFramePr>
        <p:xfrm>
          <a:off x="1936750" y="5248275"/>
          <a:ext cx="1752600" cy="584200"/>
        </p:xfrm>
        <a:graphic>
          <a:graphicData uri="http://schemas.openxmlformats.org/presentationml/2006/ole">
            <mc:AlternateContent xmlns:mc="http://schemas.openxmlformats.org/markup-compatibility/2006">
              <mc:Choice xmlns:v="urn:schemas-microsoft-com:vml" Requires="v">
                <p:oleObj name="Equation" r:id="rId2" imgW="1752480" imgH="583920" progId="Equation.DSMT4">
                  <p:embed/>
                </p:oleObj>
              </mc:Choice>
              <mc:Fallback>
                <p:oleObj name="Equation" r:id="rId2" imgW="1752480" imgH="583920" progId="Equation.DSMT4">
                  <p:embed/>
                  <p:pic>
                    <p:nvPicPr>
                      <p:cNvPr id="0" name="Picture 2"/>
                      <p:cNvPicPr>
                        <a:picLocks noChangeAspect="1" noChangeArrowheads="1"/>
                      </p:cNvPicPr>
                      <p:nvPr/>
                    </p:nvPicPr>
                    <p:blipFill>
                      <a:blip r:embed="rId3"/>
                      <a:srcRect/>
                      <a:stretch>
                        <a:fillRect/>
                      </a:stretch>
                    </p:blipFill>
                    <p:spPr bwMode="auto">
                      <a:xfrm>
                        <a:off x="1936750" y="5248275"/>
                        <a:ext cx="1752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392199" y="2501265"/>
            <a:ext cx="3444240" cy="3379470"/>
            <a:chOff x="5641260" y="2209800"/>
            <a:chExt cx="3481349" cy="3893848"/>
          </a:xfrm>
        </p:grpSpPr>
        <p:pic>
          <p:nvPicPr>
            <p:cNvPr id="6656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41260" y="2209800"/>
              <a:ext cx="3200400" cy="3095469"/>
            </a:xfrm>
            <a:prstGeom prst="rect">
              <a:avLst/>
            </a:prstGeom>
            <a:noFill/>
            <a:ln w="9525">
              <a:noFill/>
              <a:miter lim="800000"/>
              <a:headEnd/>
              <a:tailEnd/>
            </a:ln>
          </p:spPr>
        </p:pic>
        <p:sp>
          <p:nvSpPr>
            <p:cNvPr id="7" name="Rectangle 6"/>
            <p:cNvSpPr/>
            <p:nvPr/>
          </p:nvSpPr>
          <p:spPr>
            <a:xfrm>
              <a:off x="5649350" y="5211096"/>
              <a:ext cx="3473259" cy="892552"/>
            </a:xfrm>
            <a:prstGeom prst="rect">
              <a:avLst/>
            </a:prstGeom>
          </p:spPr>
          <p:txBody>
            <a:bodyPr wrap="none">
              <a:spAutoFit/>
            </a:bodyPr>
            <a:lstStyle/>
            <a:p>
              <a:r>
                <a:rPr lang="en-US" sz="2600" b="1" dirty="0"/>
                <a:t>Figure 4 </a:t>
              </a:r>
              <a:r>
                <a:rPr lang="en-US" sz="2600" dirty="0"/>
                <a:t>Center of Mass </a:t>
              </a:r>
            </a:p>
            <a:p>
              <a:pPr algn="ctr"/>
              <a:r>
                <a:rPr lang="en-US" sz="2600" dirty="0"/>
                <a:t>of a Plate</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a:xfrm>
            <a:off x="457200" y="1097280"/>
            <a:ext cx="8229600" cy="4871720"/>
          </a:xfrm>
        </p:spPr>
        <p:txBody>
          <a:bodyPr/>
          <a:lstStyle/>
          <a:p>
            <a:r>
              <a:rPr lang="en-US" dirty="0"/>
              <a:t>If we let </a:t>
            </a:r>
            <a:r>
              <a:rPr lang="en-US" dirty="0">
                <a:sym typeface="Symbol"/>
              </a:rPr>
              <a:t></a:t>
            </a:r>
            <a:r>
              <a:rPr lang="en-US" i="1" dirty="0"/>
              <a:t>m</a:t>
            </a:r>
            <a:r>
              <a:rPr lang="en-US" i="1" baseline="-25000" dirty="0"/>
              <a:t>i</a:t>
            </a:r>
            <a:r>
              <a:rPr lang="en-US" dirty="0"/>
              <a:t> denote the mass of the </a:t>
            </a:r>
            <a:r>
              <a:rPr lang="en-US" i="1" dirty="0"/>
              <a:t>i</a:t>
            </a:r>
            <a:r>
              <a:rPr lang="en-US" baseline="30000" dirty="0"/>
              <a:t>th</a:t>
            </a:r>
            <a:r>
              <a:rPr lang="en-US" dirty="0"/>
              <a:t> strip, then its moment about the </a:t>
            </a:r>
            <a:r>
              <a:rPr lang="en-US" i="1" dirty="0"/>
              <a:t>x</a:t>
            </a:r>
            <a:r>
              <a:rPr lang="en-US" dirty="0"/>
              <a:t>‑axis is             and its moment about the </a:t>
            </a:r>
            <a:r>
              <a:rPr lang="en-US" i="1" dirty="0"/>
              <a:t>y</a:t>
            </a:r>
            <a:r>
              <a:rPr lang="en-US" dirty="0"/>
              <a:t>‑axis is               So approximations of the two moments of the region </a:t>
            </a:r>
            <a:r>
              <a:rPr lang="en-US" i="1" dirty="0"/>
              <a:t>R</a:t>
            </a:r>
            <a:r>
              <a:rPr lang="en-US" dirty="0"/>
              <a:t> are </a:t>
            </a:r>
          </a:p>
          <a:p>
            <a:endParaRPr lang="en-US" dirty="0"/>
          </a:p>
          <a:p>
            <a:endParaRPr lang="en-US" dirty="0"/>
          </a:p>
          <a:p>
            <a:pPr>
              <a:spcBef>
                <a:spcPts val="0"/>
              </a:spcBef>
            </a:pPr>
            <a:r>
              <a:rPr lang="en-US" dirty="0"/>
              <a:t>and hence </a:t>
            </a:r>
          </a:p>
        </p:txBody>
      </p:sp>
      <p:graphicFrame>
        <p:nvGraphicFramePr>
          <p:cNvPr id="67586" name="Object 2"/>
          <p:cNvGraphicFramePr>
            <a:graphicFrameLocks noChangeAspect="1"/>
          </p:cNvGraphicFramePr>
          <p:nvPr>
            <p:extLst>
              <p:ext uri="{D42A27DB-BD31-4B8C-83A1-F6EECF244321}">
                <p14:modId xmlns:p14="http://schemas.microsoft.com/office/powerpoint/2010/main" val="129979437"/>
              </p:ext>
            </p:extLst>
          </p:nvPr>
        </p:nvGraphicFramePr>
        <p:xfrm>
          <a:off x="4572000" y="1541780"/>
          <a:ext cx="876300" cy="469900"/>
        </p:xfrm>
        <a:graphic>
          <a:graphicData uri="http://schemas.openxmlformats.org/presentationml/2006/ole">
            <mc:AlternateContent xmlns:mc="http://schemas.openxmlformats.org/markup-compatibility/2006">
              <mc:Choice xmlns:v="urn:schemas-microsoft-com:vml" Requires="v">
                <p:oleObj name="Equation" r:id="rId2" imgW="876240" imgH="469800" progId="Equation.DSMT4">
                  <p:embed/>
                </p:oleObj>
              </mc:Choice>
              <mc:Fallback>
                <p:oleObj name="Equation" r:id="rId2" imgW="8762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1780"/>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282193952"/>
              </p:ext>
            </p:extLst>
          </p:nvPr>
        </p:nvGraphicFramePr>
        <p:xfrm>
          <a:off x="3276600" y="1987452"/>
          <a:ext cx="977900" cy="469900"/>
        </p:xfrm>
        <a:graphic>
          <a:graphicData uri="http://schemas.openxmlformats.org/presentationml/2006/ole">
            <mc:AlternateContent xmlns:mc="http://schemas.openxmlformats.org/markup-compatibility/2006">
              <mc:Choice xmlns:v="urn:schemas-microsoft-com:vml" Requires="v">
                <p:oleObj name="Equation" r:id="rId4" imgW="977760" imgH="469800" progId="Equation.DSMT4">
                  <p:embed/>
                </p:oleObj>
              </mc:Choice>
              <mc:Fallback>
                <p:oleObj name="Equation" r:id="rId4" imgW="977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87452"/>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208256665"/>
              </p:ext>
            </p:extLst>
          </p:nvPr>
        </p:nvGraphicFramePr>
        <p:xfrm>
          <a:off x="2139950" y="2828925"/>
          <a:ext cx="4864100" cy="914400"/>
        </p:xfrm>
        <a:graphic>
          <a:graphicData uri="http://schemas.openxmlformats.org/presentationml/2006/ole">
            <mc:AlternateContent xmlns:mc="http://schemas.openxmlformats.org/markup-compatibility/2006">
              <mc:Choice xmlns:v="urn:schemas-microsoft-com:vml" Requires="v">
                <p:oleObj name="Equation" r:id="rId6" imgW="4863960" imgH="914400" progId="Equation.DSMT4">
                  <p:embed/>
                </p:oleObj>
              </mc:Choice>
              <mc:Fallback>
                <p:oleObj name="Equation" r:id="rId6" imgW="4863960" imgH="914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950" y="2828925"/>
                        <a:ext cx="4864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extLst>
              <p:ext uri="{D42A27DB-BD31-4B8C-83A1-F6EECF244321}">
                <p14:modId xmlns:p14="http://schemas.microsoft.com/office/powerpoint/2010/main" val="2130709907"/>
              </p:ext>
            </p:extLst>
          </p:nvPr>
        </p:nvGraphicFramePr>
        <p:xfrm>
          <a:off x="1981200" y="3929038"/>
          <a:ext cx="6159500" cy="1854200"/>
        </p:xfrm>
        <a:graphic>
          <a:graphicData uri="http://schemas.openxmlformats.org/presentationml/2006/ole">
            <mc:AlternateContent xmlns:mc="http://schemas.openxmlformats.org/markup-compatibility/2006">
              <mc:Choice xmlns:v="urn:schemas-microsoft-com:vml" Requires="v">
                <p:oleObj name="Equation" r:id="rId8" imgW="6159240" imgH="1854000" progId="Equation.DSMT4">
                  <p:embed/>
                </p:oleObj>
              </mc:Choice>
              <mc:Fallback>
                <p:oleObj name="Equation" r:id="rId8" imgW="6159240" imgH="1854000" progId="Equation.DSMT4">
                  <p:embed/>
                  <p:pic>
                    <p:nvPicPr>
                      <p:cNvPr id="0" name="Picture 5"/>
                      <p:cNvPicPr>
                        <a:picLocks noChangeAspect="1" noChangeArrowheads="1"/>
                      </p:cNvPicPr>
                      <p:nvPr/>
                    </p:nvPicPr>
                    <p:blipFill>
                      <a:blip r:embed="rId9"/>
                      <a:srcRect/>
                      <a:stretch>
                        <a:fillRect/>
                      </a:stretch>
                    </p:blipFill>
                    <p:spPr bwMode="auto">
                      <a:xfrm>
                        <a:off x="1981200" y="3929038"/>
                        <a:ext cx="61595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For now, we assume the plate is made of a material with constant density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measured in mass per unit area (we will show how to relax this assumption later). Given </a:t>
            </a:r>
            <a:r>
              <a:rPr lang="el-GR" i="1" dirty="0">
                <a:latin typeface="Cambria Math" panose="02040503050406030204" pitchFamily="18" charset="0"/>
                <a:ea typeface="Cambria Math" panose="02040503050406030204" pitchFamily="18" charset="0"/>
                <a:sym typeface="Euclid Symbol"/>
              </a:rPr>
              <a:t>ρ</a:t>
            </a:r>
            <a:r>
              <a:rPr lang="en-US" dirty="0"/>
              <a:t>, each small element of mass </a:t>
            </a:r>
            <a:r>
              <a:rPr lang="en-US" dirty="0">
                <a:sym typeface="Symbol"/>
              </a:rPr>
              <a:t></a:t>
            </a:r>
            <a:r>
              <a:rPr lang="en-US" i="1" dirty="0"/>
              <a:t>m</a:t>
            </a:r>
            <a:r>
              <a:rPr lang="en-US" i="1" baseline="-25000" dirty="0"/>
              <a:t>i</a:t>
            </a:r>
            <a:r>
              <a:rPr lang="en-US" dirty="0"/>
              <a:t> is equal to </a:t>
            </a:r>
            <a:r>
              <a:rPr lang="el-GR" i="1" dirty="0">
                <a:latin typeface="Cambria Math" panose="02040503050406030204" pitchFamily="18" charset="0"/>
                <a:ea typeface="Cambria Math" panose="02040503050406030204" pitchFamily="18" charset="0"/>
                <a:sym typeface="Euclid Symbol"/>
              </a:rPr>
              <a:t>ρ</a:t>
            </a:r>
            <a:r>
              <a:rPr lang="en-US" dirty="0">
                <a:sym typeface="Symbol"/>
              </a:rPr>
              <a:t></a:t>
            </a:r>
            <a:r>
              <a:rPr lang="en-US" i="1" dirty="0"/>
              <a:t>A</a:t>
            </a:r>
            <a:r>
              <a:rPr lang="en-US" i="1" baseline="-25000" dirty="0"/>
              <a:t>i</a:t>
            </a:r>
            <a:r>
              <a:rPr lang="en-US" dirty="0"/>
              <a:t> , where </a:t>
            </a:r>
            <a:r>
              <a:rPr lang="en-US" dirty="0">
                <a:sym typeface="Symbol"/>
              </a:rPr>
              <a:t></a:t>
            </a:r>
            <a:r>
              <a:rPr lang="en-US" i="1" dirty="0"/>
              <a:t>A</a:t>
            </a:r>
            <a:r>
              <a:rPr lang="en-US" i="1" baseline="-25000" dirty="0"/>
              <a:t>i</a:t>
            </a:r>
            <a:r>
              <a:rPr lang="en-US" dirty="0"/>
              <a:t> represents the area of the </a:t>
            </a:r>
            <a:r>
              <a:rPr lang="en-US" i="1" dirty="0"/>
              <a:t>i</a:t>
            </a:r>
            <a:r>
              <a:rPr lang="en-US" baseline="30000" dirty="0"/>
              <a:t>th</a:t>
            </a:r>
            <a:r>
              <a:rPr lang="en-US" dirty="0"/>
              <a:t> strip.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So the approximations can also be written in the form</a:t>
            </a:r>
          </a:p>
          <a:p>
            <a:endParaRPr lang="en-US" dirty="0"/>
          </a:p>
          <a:p>
            <a:endParaRPr lang="en-US" dirty="0"/>
          </a:p>
          <a:p>
            <a:endParaRPr lang="en-US" dirty="0"/>
          </a:p>
          <a:p>
            <a:endParaRPr lang="en-US" dirty="0"/>
          </a:p>
          <a:p>
            <a:r>
              <a:rPr lang="en-US" dirty="0"/>
              <a:t>In the limit, these Riemann sums lead to the following formulas.</a:t>
            </a:r>
          </a:p>
        </p:txBody>
      </p:sp>
      <p:graphicFrame>
        <p:nvGraphicFramePr>
          <p:cNvPr id="68610" name="Object 2"/>
          <p:cNvGraphicFramePr>
            <a:graphicFrameLocks noChangeAspect="1"/>
          </p:cNvGraphicFramePr>
          <p:nvPr>
            <p:extLst>
              <p:ext uri="{D42A27DB-BD31-4B8C-83A1-F6EECF244321}">
                <p14:modId xmlns:p14="http://schemas.microsoft.com/office/powerpoint/2010/main" val="1664351348"/>
              </p:ext>
            </p:extLst>
          </p:nvPr>
        </p:nvGraphicFramePr>
        <p:xfrm>
          <a:off x="1301750" y="1917700"/>
          <a:ext cx="6540500" cy="1854200"/>
        </p:xfrm>
        <a:graphic>
          <a:graphicData uri="http://schemas.openxmlformats.org/presentationml/2006/ole">
            <mc:AlternateContent xmlns:mc="http://schemas.openxmlformats.org/markup-compatibility/2006">
              <mc:Choice xmlns:v="urn:schemas-microsoft-com:vml" Requires="v">
                <p:oleObj name="Equation" r:id="rId2" imgW="6540480" imgH="1854000" progId="Equation.DSMT4">
                  <p:embed/>
                </p:oleObj>
              </mc:Choice>
              <mc:Fallback>
                <p:oleObj name="Equation" r:id="rId2" imgW="6540480" imgH="1854000" progId="Equation.DSMT4">
                  <p:embed/>
                  <p:pic>
                    <p:nvPicPr>
                      <p:cNvPr id="0" name="Object 2"/>
                      <p:cNvPicPr>
                        <a:picLocks noChangeAspect="1" noChangeArrowheads="1"/>
                      </p:cNvPicPr>
                      <p:nvPr/>
                    </p:nvPicPr>
                    <p:blipFill>
                      <a:blip r:embed="rId3"/>
                      <a:srcRect/>
                      <a:stretch>
                        <a:fillRect/>
                      </a:stretch>
                    </p:blipFill>
                    <p:spPr bwMode="auto">
                      <a:xfrm>
                        <a:off x="1301750" y="1917700"/>
                        <a:ext cx="65405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Moments about the Axes, Mass, and Center of Mass of a Plate</a:t>
            </a:r>
          </a:p>
        </p:txBody>
      </p:sp>
      <p:sp>
        <p:nvSpPr>
          <p:cNvPr id="3" name="Content Placeholder 2"/>
          <p:cNvSpPr>
            <a:spLocks noGrp="1"/>
          </p:cNvSpPr>
          <p:nvPr>
            <p:ph idx="1"/>
          </p:nvPr>
        </p:nvSpPr>
        <p:spPr>
          <a:xfrm>
            <a:off x="457200" y="1280160"/>
            <a:ext cx="8229600" cy="4206240"/>
          </a:xfrm>
          <a:solidFill>
            <a:srgbClr val="FFFFCC"/>
          </a:solidFill>
          <a:ln w="28575">
            <a:solidFill>
              <a:schemeClr val="tx1"/>
            </a:solidFill>
          </a:ln>
        </p:spPr>
        <p:txBody>
          <a:bodyPr/>
          <a:lstStyle/>
          <a:p>
            <a:r>
              <a:rPr lang="en-US" dirty="0">
                <a:solidFill>
                  <a:schemeClr val="tx1"/>
                </a:solidFill>
              </a:rPr>
              <a:t>Given a thin flat plate of constant density </a:t>
            </a:r>
            <a:r>
              <a:rPr lang="el-GR" i="1" dirty="0">
                <a:solidFill>
                  <a:schemeClr val="tx1"/>
                </a:solidFill>
                <a:latin typeface="Cambria Math" panose="02040503050406030204" pitchFamily="18" charset="0"/>
                <a:ea typeface="Cambria Math" panose="02040503050406030204" pitchFamily="18" charset="0"/>
              </a:rPr>
              <a:t>ρ</a:t>
            </a:r>
            <a:r>
              <a:rPr lang="en-US" dirty="0">
                <a:solidFill>
                  <a:schemeClr val="tx1"/>
                </a:solidFill>
              </a:rPr>
              <a:t>, modeled by a region </a:t>
            </a:r>
            <a:r>
              <a:rPr lang="en-US" i="1" dirty="0">
                <a:solidFill>
                  <a:schemeClr val="tx1"/>
                </a:solidFill>
              </a:rPr>
              <a:t>R</a:t>
            </a:r>
            <a:r>
              <a:rPr lang="en-US" dirty="0">
                <a:solidFill>
                  <a:schemeClr val="tx1"/>
                </a:solidFill>
              </a:rPr>
              <a:t> in the </a:t>
            </a:r>
            <a:r>
              <a:rPr lang="en-US" i="1" dirty="0">
                <a:solidFill>
                  <a:schemeClr val="tx1"/>
                </a:solidFill>
              </a:rPr>
              <a:t>xy</a:t>
            </a:r>
            <a:r>
              <a:rPr lang="en-US" dirty="0">
                <a:solidFill>
                  <a:schemeClr val="tx1"/>
                </a:solidFill>
              </a:rPr>
              <a:t>‑plane, its moments </a:t>
            </a:r>
            <a:r>
              <a:rPr lang="en-US" i="1" dirty="0">
                <a:solidFill>
                  <a:schemeClr val="tx1"/>
                </a:solidFill>
              </a:rPr>
              <a:t>M</a:t>
            </a:r>
            <a:r>
              <a:rPr lang="en-US" i="1" baseline="-25000" dirty="0">
                <a:solidFill>
                  <a:schemeClr val="tx1"/>
                </a:solidFill>
              </a:rPr>
              <a:t>x</a:t>
            </a:r>
            <a:r>
              <a:rPr lang="en-US" dirty="0">
                <a:solidFill>
                  <a:schemeClr val="tx1"/>
                </a:solidFill>
              </a:rPr>
              <a:t> and </a:t>
            </a:r>
            <a:r>
              <a:rPr lang="en-US" i="1" dirty="0">
                <a:solidFill>
                  <a:schemeClr val="tx1"/>
                </a:solidFill>
              </a:rPr>
              <a:t>M</a:t>
            </a:r>
            <a:r>
              <a:rPr lang="en-US" i="1" baseline="-25000" dirty="0">
                <a:solidFill>
                  <a:schemeClr val="tx1"/>
                </a:solidFill>
              </a:rPr>
              <a:t>y</a:t>
            </a:r>
            <a:r>
              <a:rPr lang="en-US" dirty="0">
                <a:solidFill>
                  <a:schemeClr val="tx1"/>
                </a:solidFill>
              </a:rPr>
              <a:t> about the coordinate axes, its mass </a:t>
            </a:r>
            <a:r>
              <a:rPr lang="en-US" i="1" dirty="0">
                <a:solidFill>
                  <a:schemeClr val="tx1"/>
                </a:solidFill>
              </a:rPr>
              <a:t>M</a:t>
            </a:r>
            <a:r>
              <a:rPr lang="en-US" dirty="0">
                <a:solidFill>
                  <a:schemeClr val="tx1"/>
                </a:solidFill>
              </a:rPr>
              <a:t>, and its center of mass 	          are as follows. </a:t>
            </a:r>
          </a:p>
          <a:p>
            <a:endParaRPr lang="en-US" sz="1000" dirty="0">
              <a:solidFill>
                <a:schemeClr val="tx1"/>
              </a:solidFill>
            </a:endParaRPr>
          </a:p>
          <a:p>
            <a:pPr marL="463550"/>
            <a:r>
              <a:rPr lang="en-US" b="1" dirty="0">
                <a:solidFill>
                  <a:schemeClr val="tx1"/>
                </a:solidFill>
              </a:rPr>
              <a:t>Moment about the </a:t>
            </a:r>
            <a:r>
              <a:rPr lang="en-US" b="1" i="1" dirty="0">
                <a:solidFill>
                  <a:schemeClr val="tx1"/>
                </a:solidFill>
              </a:rPr>
              <a:t>x</a:t>
            </a:r>
            <a:r>
              <a:rPr lang="en-US" b="1" dirty="0">
                <a:solidFill>
                  <a:schemeClr val="tx1"/>
                </a:solidFill>
              </a:rPr>
              <a:t>-axis</a:t>
            </a:r>
          </a:p>
          <a:p>
            <a:pPr marL="463550"/>
            <a:endParaRPr lang="en-US" sz="1000" b="1" i="1" dirty="0">
              <a:solidFill>
                <a:schemeClr val="tx1"/>
              </a:solidFill>
            </a:endParaRPr>
          </a:p>
          <a:p>
            <a:pPr marL="463550"/>
            <a:r>
              <a:rPr lang="en-US" b="1" dirty="0">
                <a:solidFill>
                  <a:schemeClr val="tx1"/>
                </a:solidFill>
              </a:rPr>
              <a:t>Moment about the </a:t>
            </a:r>
            <a:r>
              <a:rPr lang="en-US" b="1" i="1" dirty="0">
                <a:solidFill>
                  <a:schemeClr val="tx1"/>
                </a:solidFill>
              </a:rPr>
              <a:t>y</a:t>
            </a:r>
            <a:r>
              <a:rPr lang="en-US" b="1" dirty="0">
                <a:solidFill>
                  <a:schemeClr val="tx1"/>
                </a:solidFill>
              </a:rPr>
              <a:t>-axis</a:t>
            </a:r>
            <a:r>
              <a:rPr lang="en-US" b="1" i="1" dirty="0"/>
              <a:t>	</a:t>
            </a:r>
          </a:p>
          <a:p>
            <a:endParaRPr lang="en-US" dirty="0">
              <a:solidFill>
                <a:schemeClr val="tx1"/>
              </a:solidFill>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1688947979"/>
              </p:ext>
            </p:extLst>
          </p:nvPr>
        </p:nvGraphicFramePr>
        <p:xfrm>
          <a:off x="1371600" y="2590800"/>
          <a:ext cx="838200" cy="482600"/>
        </p:xfrm>
        <a:graphic>
          <a:graphicData uri="http://schemas.openxmlformats.org/presentationml/2006/ole">
            <mc:AlternateContent xmlns:mc="http://schemas.openxmlformats.org/markup-compatibility/2006">
              <mc:Choice xmlns:v="urn:schemas-microsoft-com:vml" Requires="v">
                <p:oleObj name="Equation" r:id="rId2" imgW="838080" imgH="482400" progId="Equation.DSMT4">
                  <p:embed/>
                </p:oleObj>
              </mc:Choice>
              <mc:Fallback>
                <p:oleObj name="Equation" r:id="rId2" imgW="8380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3468487092"/>
              </p:ext>
            </p:extLst>
          </p:nvPr>
        </p:nvGraphicFramePr>
        <p:xfrm>
          <a:off x="5029200" y="3200400"/>
          <a:ext cx="3251200" cy="584200"/>
        </p:xfrm>
        <a:graphic>
          <a:graphicData uri="http://schemas.openxmlformats.org/presentationml/2006/ole">
            <mc:AlternateContent xmlns:mc="http://schemas.openxmlformats.org/markup-compatibility/2006">
              <mc:Choice xmlns:v="urn:schemas-microsoft-com:vml" Requires="v">
                <p:oleObj name="Equation" r:id="rId4" imgW="3251160" imgH="583920" progId="Equation.DSMT4">
                  <p:embed/>
                </p:oleObj>
              </mc:Choice>
              <mc:Fallback>
                <p:oleObj name="Equation" r:id="rId4" imgW="3251160" imgH="583920" progId="Equation.DSMT4">
                  <p:embed/>
                  <p:pic>
                    <p:nvPicPr>
                      <p:cNvPr id="0" name="Picture 3"/>
                      <p:cNvPicPr>
                        <a:picLocks noChangeAspect="1" noChangeArrowheads="1"/>
                      </p:cNvPicPr>
                      <p:nvPr/>
                    </p:nvPicPr>
                    <p:blipFill>
                      <a:blip r:embed="rId5"/>
                      <a:srcRect/>
                      <a:stretch>
                        <a:fillRect/>
                      </a:stretch>
                    </p:blipFill>
                    <p:spPr bwMode="auto">
                      <a:xfrm>
                        <a:off x="5029200" y="3200400"/>
                        <a:ext cx="325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140689334"/>
              </p:ext>
            </p:extLst>
          </p:nvPr>
        </p:nvGraphicFramePr>
        <p:xfrm>
          <a:off x="5016500" y="3967480"/>
          <a:ext cx="3263900" cy="584200"/>
        </p:xfrm>
        <a:graphic>
          <a:graphicData uri="http://schemas.openxmlformats.org/presentationml/2006/ole">
            <mc:AlternateContent xmlns:mc="http://schemas.openxmlformats.org/markup-compatibility/2006">
              <mc:Choice xmlns:v="urn:schemas-microsoft-com:vml" Requires="v">
                <p:oleObj name="Equation" r:id="rId6" imgW="3263760" imgH="583920" progId="Equation.DSMT4">
                  <p:embed/>
                </p:oleObj>
              </mc:Choice>
              <mc:Fallback>
                <p:oleObj name="Equation" r:id="rId6" imgW="3263760" imgH="583920" progId="Equation.DSMT4">
                  <p:embed/>
                  <p:pic>
                    <p:nvPicPr>
                      <p:cNvPr id="0" name="Picture 4"/>
                      <p:cNvPicPr>
                        <a:picLocks noChangeAspect="1" noChangeArrowheads="1"/>
                      </p:cNvPicPr>
                      <p:nvPr/>
                    </p:nvPicPr>
                    <p:blipFill>
                      <a:blip r:embed="rId7"/>
                      <a:srcRect/>
                      <a:stretch>
                        <a:fillRect/>
                      </a:stretch>
                    </p:blipFill>
                    <p:spPr bwMode="auto">
                      <a:xfrm>
                        <a:off x="5016500" y="3967480"/>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Moments about the Axes, Mass, and Center of Mass of a Plate (cont.)</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rmAutofit/>
          </a:bodyPr>
          <a:lstStyle/>
          <a:p>
            <a:endParaRPr lang="en-US" sz="1000" b="1" dirty="0">
              <a:solidFill>
                <a:schemeClr val="tx1"/>
              </a:solidFill>
            </a:endParaRPr>
          </a:p>
          <a:p>
            <a:pPr marL="463550" indent="-463550"/>
            <a:r>
              <a:rPr lang="en-US" b="1" dirty="0">
                <a:solidFill>
                  <a:schemeClr val="tx1"/>
                </a:solidFill>
              </a:rPr>
              <a:t>	Mass	</a:t>
            </a:r>
          </a:p>
          <a:p>
            <a:pPr marL="463550" indent="-463550"/>
            <a:endParaRPr lang="en-US" sz="1500" b="1" dirty="0">
              <a:solidFill>
                <a:schemeClr val="tx1"/>
              </a:solidFill>
            </a:endParaRPr>
          </a:p>
          <a:p>
            <a:pPr marL="463550" indent="-463550"/>
            <a:r>
              <a:rPr lang="en-US" b="1" dirty="0">
                <a:solidFill>
                  <a:schemeClr val="tx1"/>
                </a:solidFill>
              </a:rPr>
              <a:t>	Center of mass	</a:t>
            </a:r>
          </a:p>
          <a:p>
            <a:endParaRPr lang="en-US" sz="2000" dirty="0">
              <a:solidFill>
                <a:schemeClr val="tx1"/>
              </a:solidFill>
            </a:endParaRPr>
          </a:p>
          <a:p>
            <a:r>
              <a:rPr lang="en-US" dirty="0">
                <a:solidFill>
                  <a:schemeClr val="tx1"/>
                </a:solidFill>
              </a:rPr>
              <a:t>The differentials </a:t>
            </a:r>
            <a:r>
              <a:rPr lang="en-US" i="1" dirty="0">
                <a:solidFill>
                  <a:schemeClr val="tx1"/>
                </a:solidFill>
              </a:rPr>
              <a:t>dm</a:t>
            </a:r>
            <a:r>
              <a:rPr lang="en-US" dirty="0">
                <a:solidFill>
                  <a:schemeClr val="tx1"/>
                </a:solidFill>
              </a:rPr>
              <a:t> and </a:t>
            </a:r>
            <a:r>
              <a:rPr lang="en-US" i="1" dirty="0">
                <a:solidFill>
                  <a:schemeClr val="tx1"/>
                </a:solidFill>
              </a:rPr>
              <a:t>dA</a:t>
            </a:r>
            <a:r>
              <a:rPr lang="en-US" dirty="0">
                <a:solidFill>
                  <a:schemeClr val="tx1"/>
                </a:solidFill>
              </a:rPr>
              <a:t> represent, respectively, differential elements of mass and area making up region </a:t>
            </a:r>
            <a:r>
              <a:rPr lang="en-US" i="1" dirty="0">
                <a:solidFill>
                  <a:schemeClr val="tx1"/>
                </a:solidFill>
              </a:rPr>
              <a:t>R</a:t>
            </a:r>
            <a:r>
              <a:rPr lang="en-US" dirty="0">
                <a:solidFill>
                  <a:schemeClr val="tx1"/>
                </a:solidFill>
              </a:rPr>
              <a:t>, with 	      the center of mass of each element.</a:t>
            </a:r>
          </a:p>
        </p:txBody>
      </p:sp>
      <p:graphicFrame>
        <p:nvGraphicFramePr>
          <p:cNvPr id="11269" name="Object 5"/>
          <p:cNvGraphicFramePr>
            <a:graphicFrameLocks noChangeAspect="1"/>
          </p:cNvGraphicFramePr>
          <p:nvPr>
            <p:extLst>
              <p:ext uri="{D42A27DB-BD31-4B8C-83A1-F6EECF244321}">
                <p14:modId xmlns:p14="http://schemas.microsoft.com/office/powerpoint/2010/main" val="1033159389"/>
              </p:ext>
            </p:extLst>
          </p:nvPr>
        </p:nvGraphicFramePr>
        <p:xfrm>
          <a:off x="3810000" y="1447800"/>
          <a:ext cx="2425700" cy="584200"/>
        </p:xfrm>
        <a:graphic>
          <a:graphicData uri="http://schemas.openxmlformats.org/presentationml/2006/ole">
            <mc:AlternateContent xmlns:mc="http://schemas.openxmlformats.org/markup-compatibility/2006">
              <mc:Choice xmlns:v="urn:schemas-microsoft-com:vml" Requires="v">
                <p:oleObj name="Equation" r:id="rId2" imgW="2425680" imgH="583920" progId="Equation.DSMT4">
                  <p:embed/>
                </p:oleObj>
              </mc:Choice>
              <mc:Fallback>
                <p:oleObj name="Equation" r:id="rId2" imgW="2425680" imgH="583920" progId="Equation.DSMT4">
                  <p:embed/>
                  <p:pic>
                    <p:nvPicPr>
                      <p:cNvPr id="0" name="Picture 5"/>
                      <p:cNvPicPr>
                        <a:picLocks noChangeAspect="1" noChangeArrowheads="1"/>
                      </p:cNvPicPr>
                      <p:nvPr/>
                    </p:nvPicPr>
                    <p:blipFill>
                      <a:blip r:embed="rId3"/>
                      <a:srcRect/>
                      <a:stretch>
                        <a:fillRect/>
                      </a:stretch>
                    </p:blipFill>
                    <p:spPr bwMode="auto">
                      <a:xfrm>
                        <a:off x="3810000" y="1447800"/>
                        <a:ext cx="242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801487428"/>
              </p:ext>
            </p:extLst>
          </p:nvPr>
        </p:nvGraphicFramePr>
        <p:xfrm>
          <a:off x="3810000" y="2176780"/>
          <a:ext cx="2755900" cy="876300"/>
        </p:xfrm>
        <a:graphic>
          <a:graphicData uri="http://schemas.openxmlformats.org/presentationml/2006/ole">
            <mc:AlternateContent xmlns:mc="http://schemas.openxmlformats.org/markup-compatibility/2006">
              <mc:Choice xmlns:v="urn:schemas-microsoft-com:vml" Requires="v">
                <p:oleObj name="Equation" r:id="rId4" imgW="2755800" imgH="876240" progId="Equation.DSMT4">
                  <p:embed/>
                </p:oleObj>
              </mc:Choice>
              <mc:Fallback>
                <p:oleObj name="Equation" r:id="rId4" imgW="2755800" imgH="8762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176780"/>
                        <a:ext cx="2755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2852016724"/>
              </p:ext>
            </p:extLst>
          </p:nvPr>
        </p:nvGraphicFramePr>
        <p:xfrm>
          <a:off x="2590800" y="4038600"/>
          <a:ext cx="1054100" cy="584200"/>
        </p:xfrm>
        <a:graphic>
          <a:graphicData uri="http://schemas.openxmlformats.org/presentationml/2006/ole">
            <mc:AlternateContent xmlns:mc="http://schemas.openxmlformats.org/markup-compatibility/2006">
              <mc:Choice xmlns:v="urn:schemas-microsoft-com:vml" Requires="v">
                <p:oleObj name="Equation" r:id="rId6" imgW="1054080" imgH="583920" progId="Equation.DSMT4">
                  <p:embed/>
                </p:oleObj>
              </mc:Choice>
              <mc:Fallback>
                <p:oleObj name="Equation" r:id="rId6" imgW="1054080" imgH="5839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038600"/>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p:txBody>
          <a:bodyPr/>
          <a:lstStyle/>
          <a:p>
            <a:r>
              <a:rPr lang="en-US" dirty="0"/>
              <a:t>Then the lever (or seesaw) will be perfectly balanced if </a:t>
            </a:r>
            <a:r>
              <a:rPr lang="en-US" i="1" dirty="0"/>
              <a:t>m</a:t>
            </a:r>
            <a:r>
              <a:rPr lang="en-US" baseline="-25000" dirty="0"/>
              <a:t>1</a:t>
            </a:r>
            <a:r>
              <a:rPr lang="en-US" i="1" dirty="0"/>
              <a:t>d</a:t>
            </a:r>
            <a:r>
              <a:rPr lang="en-US" baseline="-25000" dirty="0"/>
              <a:t>1</a:t>
            </a:r>
            <a:r>
              <a:rPr lang="en-US" dirty="0"/>
              <a:t> = </a:t>
            </a:r>
            <a:r>
              <a:rPr lang="en-US" i="1" dirty="0"/>
              <a:t>m</a:t>
            </a:r>
            <a:r>
              <a:rPr lang="en-US" baseline="-25000" dirty="0"/>
              <a:t>2</a:t>
            </a:r>
            <a:r>
              <a:rPr lang="en-US" i="1" dirty="0"/>
              <a:t>d</a:t>
            </a:r>
            <a:r>
              <a:rPr lang="en-US" baseline="-25000" dirty="0"/>
              <a:t>2</a:t>
            </a:r>
            <a:r>
              <a:rPr lang="en-US" dirty="0"/>
              <a:t>; this implies that the heavier mass must be located closer to the fulcrum. We wish to describe the point of balance     in terms of the masses and their locations, which we can do as follows.</a:t>
            </a:r>
          </a:p>
        </p:txBody>
      </p:sp>
      <p:graphicFrame>
        <p:nvGraphicFramePr>
          <p:cNvPr id="50178" name="Object 2"/>
          <p:cNvGraphicFramePr>
            <a:graphicFrameLocks noChangeAspect="1"/>
          </p:cNvGraphicFramePr>
          <p:nvPr>
            <p:extLst>
              <p:ext uri="{D42A27DB-BD31-4B8C-83A1-F6EECF244321}">
                <p14:modId xmlns:p14="http://schemas.microsoft.com/office/powerpoint/2010/main" val="2062858297"/>
              </p:ext>
            </p:extLst>
          </p:nvPr>
        </p:nvGraphicFramePr>
        <p:xfrm>
          <a:off x="2959100" y="2667000"/>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26670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p:txBody>
          <a:bodyPr/>
          <a:lstStyle/>
          <a:p>
            <a:r>
              <a:rPr lang="en-US" dirty="0"/>
              <a:t>In applying the above formulas, we will most often decompose region </a:t>
            </a:r>
            <a:r>
              <a:rPr lang="en-US" i="1" dirty="0"/>
              <a:t>R </a:t>
            </a:r>
            <a:r>
              <a:rPr lang="en-US" dirty="0"/>
              <a:t>into either vertical or horizontal strips, with our choice for a given region decided on the basis of whichever is easier. The next example illustrates both choices for the sake of comparison.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a:t>
            </a:r>
          </a:p>
        </p:txBody>
      </p:sp>
      <p:sp>
        <p:nvSpPr>
          <p:cNvPr id="3" name="Content Placeholder 2"/>
          <p:cNvSpPr>
            <a:spLocks noGrp="1"/>
          </p:cNvSpPr>
          <p:nvPr>
            <p:ph idx="1"/>
          </p:nvPr>
        </p:nvSpPr>
        <p:spPr/>
        <p:txBody>
          <a:bodyPr>
            <a:normAutofit/>
          </a:bodyPr>
          <a:lstStyle/>
          <a:p>
            <a:r>
              <a:rPr lang="en-US" dirty="0"/>
              <a:t>Find the center of mass of a plate of constant density defined by the intersection of the two curves </a:t>
            </a:r>
            <a:r>
              <a:rPr lang="en-US" i="1" dirty="0">
                <a:solidFill>
                  <a:srgbClr val="0000FF"/>
                </a:solidFill>
              </a:rPr>
              <a:t>y</a:t>
            </a:r>
            <a:r>
              <a:rPr lang="en-US" dirty="0">
                <a:solidFill>
                  <a:srgbClr val="0000FF"/>
                </a:solidFill>
              </a:rPr>
              <a:t> = </a:t>
            </a:r>
            <a:r>
              <a:rPr lang="en-US" i="1" dirty="0">
                <a:solidFill>
                  <a:srgbClr val="0000FF"/>
                </a:solidFill>
              </a:rPr>
              <a:t>x</a:t>
            </a:r>
            <a:r>
              <a:rPr lang="en-US" dirty="0">
                <a:solidFill>
                  <a:srgbClr val="0000FF"/>
                </a:solidFill>
              </a:rPr>
              <a:t> </a:t>
            </a:r>
            <a:r>
              <a:rPr lang="en-US" dirty="0"/>
              <a:t>and </a:t>
            </a:r>
            <a:r>
              <a:rPr lang="en-US" i="1" dirty="0">
                <a:solidFill>
                  <a:srgbClr val="0000FF"/>
                </a:solidFill>
              </a:rPr>
              <a:t>x</a:t>
            </a:r>
            <a:r>
              <a:rPr lang="en-US" dirty="0">
                <a:solidFill>
                  <a:srgbClr val="0000FF"/>
                </a:solidFill>
                <a:latin typeface="Symbol" pitchFamily="18" charset="2"/>
              </a:rPr>
              <a:t> = </a:t>
            </a:r>
            <a:r>
              <a:rPr lang="en-US" i="1" dirty="0">
                <a:solidFill>
                  <a:srgbClr val="0000FF"/>
                </a:solidFill>
              </a:rPr>
              <a:t>y</a:t>
            </a:r>
            <a:r>
              <a:rPr lang="en-US" baseline="30000" dirty="0">
                <a:solidFill>
                  <a:srgbClr val="0000FF"/>
                </a:solidFill>
              </a:rPr>
              <a:t>2</a:t>
            </a:r>
            <a:r>
              <a:rPr lang="en-US" dirty="0">
                <a:solidFill>
                  <a:srgbClr val="0000FF"/>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a:xfrm>
            <a:off x="457200" y="1280160"/>
            <a:ext cx="4754880" cy="4572000"/>
          </a:xfrm>
        </p:spPr>
        <p:txBody>
          <a:bodyPr>
            <a:normAutofit/>
          </a:bodyPr>
          <a:lstStyle/>
          <a:p>
            <a:r>
              <a:rPr lang="en-US" b="1" dirty="0"/>
              <a:t>Solution </a:t>
            </a:r>
          </a:p>
          <a:p>
            <a:r>
              <a:rPr lang="en-US" b="1" dirty="0"/>
              <a:t>Method 1: Vertical Strips</a:t>
            </a:r>
          </a:p>
          <a:p>
            <a:r>
              <a:rPr lang="en-US" dirty="0"/>
              <a:t>If we define the upper curve by the function   	        and the lower curve by the function </a:t>
            </a:r>
            <a:r>
              <a:rPr lang="en-US" i="1" dirty="0"/>
              <a:t>g</a:t>
            </a:r>
            <a:r>
              <a:rPr lang="en-US" dirty="0"/>
              <a:t>(</a:t>
            </a:r>
            <a:r>
              <a:rPr lang="en-US" i="1" dirty="0"/>
              <a:t>x</a:t>
            </a:r>
            <a:r>
              <a:rPr lang="en-US" dirty="0"/>
              <a:t>) = </a:t>
            </a:r>
            <a:r>
              <a:rPr lang="en-US" i="1" dirty="0"/>
              <a:t>x</a:t>
            </a:r>
            <a:r>
              <a:rPr lang="en-US" dirty="0"/>
              <a:t>, then the height of a given vertical strip is 			                         and its width is the differential </a:t>
            </a:r>
            <a:r>
              <a:rPr lang="en-US" i="1" dirty="0"/>
              <a:t>dx</a:t>
            </a:r>
            <a:r>
              <a:rPr lang="en-US" dirty="0"/>
              <a:t> </a:t>
            </a:r>
            <a:br>
              <a:rPr lang="en-US" dirty="0"/>
            </a:br>
            <a:r>
              <a:rPr lang="en-US" dirty="0"/>
              <a:t>(see Figure 5).</a:t>
            </a:r>
          </a:p>
        </p:txBody>
      </p:sp>
      <p:graphicFrame>
        <p:nvGraphicFramePr>
          <p:cNvPr id="12290" name="Object 2"/>
          <p:cNvGraphicFramePr>
            <a:graphicFrameLocks noChangeAspect="1"/>
          </p:cNvGraphicFramePr>
          <p:nvPr>
            <p:extLst>
              <p:ext uri="{D42A27DB-BD31-4B8C-83A1-F6EECF244321}">
                <p14:modId xmlns:p14="http://schemas.microsoft.com/office/powerpoint/2010/main" val="2861595111"/>
              </p:ext>
            </p:extLst>
          </p:nvPr>
        </p:nvGraphicFramePr>
        <p:xfrm>
          <a:off x="2362200" y="2743200"/>
          <a:ext cx="1485900" cy="520700"/>
        </p:xfrm>
        <a:graphic>
          <a:graphicData uri="http://schemas.openxmlformats.org/presentationml/2006/ole">
            <mc:AlternateContent xmlns:mc="http://schemas.openxmlformats.org/markup-compatibility/2006">
              <mc:Choice xmlns:v="urn:schemas-microsoft-com:vml" Requires="v">
                <p:oleObj name="Equation" r:id="rId2" imgW="1485720" imgH="520560" progId="Equation.DSMT4">
                  <p:embed/>
                </p:oleObj>
              </mc:Choice>
              <mc:Fallback>
                <p:oleObj name="Equation" r:id="rId2" imgW="1485720" imgH="5205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2065739185"/>
              </p:ext>
            </p:extLst>
          </p:nvPr>
        </p:nvGraphicFramePr>
        <p:xfrm>
          <a:off x="482600" y="4427538"/>
          <a:ext cx="2946400" cy="520700"/>
        </p:xfrm>
        <a:graphic>
          <a:graphicData uri="http://schemas.openxmlformats.org/presentationml/2006/ole">
            <mc:AlternateContent xmlns:mc="http://schemas.openxmlformats.org/markup-compatibility/2006">
              <mc:Choice xmlns:v="urn:schemas-microsoft-com:vml" Requires="v">
                <p:oleObj name="Equation" r:id="rId4" imgW="2946240" imgH="520560" progId="Equation.DSMT4">
                  <p:embed/>
                </p:oleObj>
              </mc:Choice>
              <mc:Fallback>
                <p:oleObj name="Equation" r:id="rId4" imgW="2946240" imgH="5205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4427538"/>
                        <a:ext cx="2946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0"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953000" y="1524000"/>
            <a:ext cx="3990975" cy="4057650"/>
          </a:xfrm>
          <a:prstGeom prst="rect">
            <a:avLst/>
          </a:prstGeom>
          <a:noFill/>
          <a:ln w="9525">
            <a:noFill/>
            <a:miter lim="800000"/>
            <a:headEnd/>
            <a:tailEnd/>
          </a:ln>
        </p:spPr>
      </p:pic>
      <p:sp>
        <p:nvSpPr>
          <p:cNvPr id="7" name="Rectangle 6"/>
          <p:cNvSpPr/>
          <p:nvPr/>
        </p:nvSpPr>
        <p:spPr>
          <a:xfrm>
            <a:off x="6400800" y="54864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p:txBody>
          <a:bodyPr/>
          <a:lstStyle/>
          <a:p>
            <a:r>
              <a:rPr lang="en-US" dirty="0"/>
              <a:t>Since the plate has constant density, the vertical position of the center of mass of the strip shown is the average of </a:t>
            </a:r>
            <a:r>
              <a:rPr lang="en-US" i="1" dirty="0"/>
              <a:t>f</a:t>
            </a:r>
            <a:r>
              <a:rPr lang="en-US" dirty="0"/>
              <a:t>(</a:t>
            </a:r>
            <a:r>
              <a:rPr lang="en-US" i="1" dirty="0"/>
              <a:t>x</a:t>
            </a:r>
            <a:r>
              <a:rPr lang="en-US" dirty="0"/>
              <a:t>) and </a:t>
            </a:r>
            <a:r>
              <a:rPr lang="en-US" i="1" dirty="0"/>
              <a:t>g</a:t>
            </a:r>
            <a:r>
              <a:rPr lang="en-US" dirty="0"/>
              <a:t>(</a:t>
            </a:r>
            <a:r>
              <a:rPr lang="en-US" i="1" dirty="0"/>
              <a:t>x</a:t>
            </a:r>
            <a:r>
              <a:rPr lang="en-US" dirty="0"/>
              <a:t>).</a:t>
            </a:r>
          </a:p>
        </p:txBody>
      </p:sp>
      <p:graphicFrame>
        <p:nvGraphicFramePr>
          <p:cNvPr id="13316" name="Object 4"/>
          <p:cNvGraphicFramePr>
            <a:graphicFrameLocks noChangeAspect="1"/>
          </p:cNvGraphicFramePr>
          <p:nvPr>
            <p:extLst>
              <p:ext uri="{D42A27DB-BD31-4B8C-83A1-F6EECF244321}">
                <p14:modId xmlns:p14="http://schemas.microsoft.com/office/powerpoint/2010/main" val="2651902026"/>
              </p:ext>
            </p:extLst>
          </p:nvPr>
        </p:nvGraphicFramePr>
        <p:xfrm>
          <a:off x="1676400" y="3140075"/>
          <a:ext cx="1054100" cy="584200"/>
        </p:xfrm>
        <a:graphic>
          <a:graphicData uri="http://schemas.openxmlformats.org/presentationml/2006/ole">
            <mc:AlternateContent xmlns:mc="http://schemas.openxmlformats.org/markup-compatibility/2006">
              <mc:Choice xmlns:v="urn:schemas-microsoft-com:vml" Requires="v">
                <p:oleObj name="Equation" r:id="rId2" imgW="1054080" imgH="583920" progId="Equation.DSMT4">
                  <p:embed/>
                </p:oleObj>
              </mc:Choice>
              <mc:Fallback>
                <p:oleObj name="Equation" r:id="rId2" imgW="1054080" imgH="583920" progId="Equation.DSMT4">
                  <p:embed/>
                  <p:pic>
                    <p:nvPicPr>
                      <p:cNvPr id="0" name="Picture 4"/>
                      <p:cNvPicPr>
                        <a:picLocks noChangeAspect="1" noChangeArrowheads="1"/>
                      </p:cNvPicPr>
                      <p:nvPr/>
                    </p:nvPicPr>
                    <p:blipFill>
                      <a:blip r:embed="rId3"/>
                      <a:srcRect/>
                      <a:stretch>
                        <a:fillRect/>
                      </a:stretch>
                    </p:blipFill>
                    <p:spPr bwMode="auto">
                      <a:xfrm>
                        <a:off x="1676400" y="3140075"/>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extLst>
              <p:ext uri="{D42A27DB-BD31-4B8C-83A1-F6EECF244321}">
                <p14:modId xmlns:p14="http://schemas.microsoft.com/office/powerpoint/2010/main" val="1556769833"/>
              </p:ext>
            </p:extLst>
          </p:nvPr>
        </p:nvGraphicFramePr>
        <p:xfrm>
          <a:off x="2752725" y="2919413"/>
          <a:ext cx="2667000" cy="1041400"/>
        </p:xfrm>
        <a:graphic>
          <a:graphicData uri="http://schemas.openxmlformats.org/presentationml/2006/ole">
            <mc:AlternateContent xmlns:mc="http://schemas.openxmlformats.org/markup-compatibility/2006">
              <mc:Choice xmlns:v="urn:schemas-microsoft-com:vml" Requires="v">
                <p:oleObj name="Equation" r:id="rId4" imgW="2666880" imgH="1041120" progId="Equation.DSMT4">
                  <p:embed/>
                </p:oleObj>
              </mc:Choice>
              <mc:Fallback>
                <p:oleObj name="Equation" r:id="rId4" imgW="2666880" imgH="1041120" progId="Equation.DSMT4">
                  <p:embed/>
                  <p:pic>
                    <p:nvPicPr>
                      <p:cNvPr id="0" name="Picture 5"/>
                      <p:cNvPicPr>
                        <a:picLocks noChangeAspect="1" noChangeArrowheads="1"/>
                      </p:cNvPicPr>
                      <p:nvPr/>
                    </p:nvPicPr>
                    <p:blipFill>
                      <a:blip r:embed="rId5"/>
                      <a:srcRect/>
                      <a:stretch>
                        <a:fillRect/>
                      </a:stretch>
                    </p:blipFill>
                    <p:spPr bwMode="auto">
                      <a:xfrm>
                        <a:off x="2752725" y="2919413"/>
                        <a:ext cx="2667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319878052"/>
              </p:ext>
            </p:extLst>
          </p:nvPr>
        </p:nvGraphicFramePr>
        <p:xfrm>
          <a:off x="5448300" y="2901950"/>
          <a:ext cx="1943100" cy="1092200"/>
        </p:xfrm>
        <a:graphic>
          <a:graphicData uri="http://schemas.openxmlformats.org/presentationml/2006/ole">
            <mc:AlternateContent xmlns:mc="http://schemas.openxmlformats.org/markup-compatibility/2006">
              <mc:Choice xmlns:v="urn:schemas-microsoft-com:vml" Requires="v">
                <p:oleObj name="Equation" r:id="rId6" imgW="1942920" imgH="1091880" progId="Equation.DSMT4">
                  <p:embed/>
                </p:oleObj>
              </mc:Choice>
              <mc:Fallback>
                <p:oleObj name="Equation" r:id="rId6" imgW="1942920" imgH="1091880" progId="Equation.DSMT4">
                  <p:embed/>
                  <p:pic>
                    <p:nvPicPr>
                      <p:cNvPr id="0" name="Picture 6"/>
                      <p:cNvPicPr>
                        <a:picLocks noChangeAspect="1" noChangeArrowheads="1"/>
                      </p:cNvPicPr>
                      <p:nvPr/>
                    </p:nvPicPr>
                    <p:blipFill>
                      <a:blip r:embed="rId7"/>
                      <a:srcRect/>
                      <a:stretch>
                        <a:fillRect/>
                      </a:stretch>
                    </p:blipFill>
                    <p:spPr bwMode="auto">
                      <a:xfrm>
                        <a:off x="5448300" y="2901950"/>
                        <a:ext cx="1943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3574574535"/>
              </p:ext>
            </p:extLst>
          </p:nvPr>
        </p:nvGraphicFramePr>
        <p:xfrm>
          <a:off x="2303463" y="4114800"/>
          <a:ext cx="3086100" cy="558800"/>
        </p:xfrm>
        <a:graphic>
          <a:graphicData uri="http://schemas.openxmlformats.org/presentationml/2006/ole">
            <mc:AlternateContent xmlns:mc="http://schemas.openxmlformats.org/markup-compatibility/2006">
              <mc:Choice xmlns:v="urn:schemas-microsoft-com:vml" Requires="v">
                <p:oleObj name="Equation" r:id="rId8" imgW="3085920" imgH="558720" progId="Equation.DSMT4">
                  <p:embed/>
                </p:oleObj>
              </mc:Choice>
              <mc:Fallback>
                <p:oleObj name="Equation" r:id="rId8" imgW="3085920" imgH="558720" progId="Equation.DSMT4">
                  <p:embed/>
                  <p:pic>
                    <p:nvPicPr>
                      <p:cNvPr id="0" name="Picture 7"/>
                      <p:cNvPicPr>
                        <a:picLocks noChangeAspect="1" noChangeArrowheads="1"/>
                      </p:cNvPicPr>
                      <p:nvPr/>
                    </p:nvPicPr>
                    <p:blipFill>
                      <a:blip r:embed="rId9"/>
                      <a:srcRect/>
                      <a:stretch>
                        <a:fillRect/>
                      </a:stretch>
                    </p:blipFill>
                    <p:spPr bwMode="auto">
                      <a:xfrm>
                        <a:off x="2303463" y="4114800"/>
                        <a:ext cx="3086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759237821"/>
              </p:ext>
            </p:extLst>
          </p:nvPr>
        </p:nvGraphicFramePr>
        <p:xfrm>
          <a:off x="5435600" y="4064000"/>
          <a:ext cx="1879600" cy="660400"/>
        </p:xfrm>
        <a:graphic>
          <a:graphicData uri="http://schemas.openxmlformats.org/presentationml/2006/ole">
            <mc:AlternateContent xmlns:mc="http://schemas.openxmlformats.org/markup-compatibility/2006">
              <mc:Choice xmlns:v="urn:schemas-microsoft-com:vml" Requires="v">
                <p:oleObj name="Equation" r:id="rId10" imgW="1879560" imgH="660240" progId="Equation.DSMT4">
                  <p:embed/>
                </p:oleObj>
              </mc:Choice>
              <mc:Fallback>
                <p:oleObj name="Equation" r:id="rId10" imgW="1879560" imgH="660240" progId="Equation.DSMT4">
                  <p:embed/>
                  <p:pic>
                    <p:nvPicPr>
                      <p:cNvPr id="0" name="Picture 8"/>
                      <p:cNvPicPr>
                        <a:picLocks noChangeAspect="1" noChangeArrowheads="1"/>
                      </p:cNvPicPr>
                      <p:nvPr/>
                    </p:nvPicPr>
                    <p:blipFill>
                      <a:blip r:embed="rId11"/>
                      <a:srcRect/>
                      <a:stretch>
                        <a:fillRect/>
                      </a:stretch>
                    </p:blipFill>
                    <p:spPr bwMode="auto">
                      <a:xfrm>
                        <a:off x="5435600" y="4064000"/>
                        <a:ext cx="187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p:txBody>
          <a:bodyPr/>
          <a:lstStyle/>
          <a:p>
            <a:r>
              <a:rPr lang="en-US" dirty="0"/>
              <a:t>The coordinates of the center of mass can be found as follows.</a:t>
            </a:r>
          </a:p>
        </p:txBody>
      </p:sp>
      <p:graphicFrame>
        <p:nvGraphicFramePr>
          <p:cNvPr id="14340" name="Object 4"/>
          <p:cNvGraphicFramePr>
            <a:graphicFrameLocks noChangeAspect="1"/>
          </p:cNvGraphicFramePr>
          <p:nvPr/>
        </p:nvGraphicFramePr>
        <p:xfrm>
          <a:off x="1622778" y="2587977"/>
          <a:ext cx="1066800" cy="876300"/>
        </p:xfrm>
        <a:graphic>
          <a:graphicData uri="http://schemas.openxmlformats.org/presentationml/2006/ole">
            <mc:AlternateContent xmlns:mc="http://schemas.openxmlformats.org/markup-compatibility/2006">
              <mc:Choice xmlns:v="urn:schemas-microsoft-com:vml" Requires="v">
                <p:oleObj name="Equation" r:id="rId2" imgW="1066680" imgH="876240" progId="Equation.DSMT4">
                  <p:embed/>
                </p:oleObj>
              </mc:Choice>
              <mc:Fallback>
                <p:oleObj name="Equation" r:id="rId2" imgW="1066680" imgH="876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778" y="2587977"/>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479778328"/>
              </p:ext>
            </p:extLst>
          </p:nvPr>
        </p:nvGraphicFramePr>
        <p:xfrm>
          <a:off x="2713038" y="2368550"/>
          <a:ext cx="1612900" cy="1397000"/>
        </p:xfrm>
        <a:graphic>
          <a:graphicData uri="http://schemas.openxmlformats.org/presentationml/2006/ole">
            <mc:AlternateContent xmlns:mc="http://schemas.openxmlformats.org/markup-compatibility/2006">
              <mc:Choice xmlns:v="urn:schemas-microsoft-com:vml" Requires="v">
                <p:oleObj name="Equation" r:id="rId4" imgW="1612800" imgH="1396800" progId="Equation.DSMT4">
                  <p:embed/>
                </p:oleObj>
              </mc:Choice>
              <mc:Fallback>
                <p:oleObj name="Equation" r:id="rId4" imgW="1612800" imgH="1396800" progId="Equation.DSMT4">
                  <p:embed/>
                  <p:pic>
                    <p:nvPicPr>
                      <p:cNvPr id="0" name="Picture 5"/>
                      <p:cNvPicPr>
                        <a:picLocks noChangeAspect="1" noChangeArrowheads="1"/>
                      </p:cNvPicPr>
                      <p:nvPr/>
                    </p:nvPicPr>
                    <p:blipFill>
                      <a:blip r:embed="rId5"/>
                      <a:srcRect/>
                      <a:stretch>
                        <a:fillRect/>
                      </a:stretch>
                    </p:blipFill>
                    <p:spPr bwMode="auto">
                      <a:xfrm>
                        <a:off x="2713038" y="2368550"/>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665750714"/>
              </p:ext>
            </p:extLst>
          </p:nvPr>
        </p:nvGraphicFramePr>
        <p:xfrm>
          <a:off x="4295775" y="2368550"/>
          <a:ext cx="2717800" cy="1397000"/>
        </p:xfrm>
        <a:graphic>
          <a:graphicData uri="http://schemas.openxmlformats.org/presentationml/2006/ole">
            <mc:AlternateContent xmlns:mc="http://schemas.openxmlformats.org/markup-compatibility/2006">
              <mc:Choice xmlns:v="urn:schemas-microsoft-com:vml" Requires="v">
                <p:oleObj name="Equation" r:id="rId6" imgW="2717640" imgH="1396800" progId="Equation.DSMT4">
                  <p:embed/>
                </p:oleObj>
              </mc:Choice>
              <mc:Fallback>
                <p:oleObj name="Equation" r:id="rId6" imgW="2717640" imgH="1396800" progId="Equation.DSMT4">
                  <p:embed/>
                  <p:pic>
                    <p:nvPicPr>
                      <p:cNvPr id="0" name="Picture 6"/>
                      <p:cNvPicPr>
                        <a:picLocks noChangeAspect="1" noChangeArrowheads="1"/>
                      </p:cNvPicPr>
                      <p:nvPr/>
                    </p:nvPicPr>
                    <p:blipFill>
                      <a:blip r:embed="rId7"/>
                      <a:srcRect/>
                      <a:stretch>
                        <a:fillRect/>
                      </a:stretch>
                    </p:blipFill>
                    <p:spPr bwMode="auto">
                      <a:xfrm>
                        <a:off x="4295775" y="2368550"/>
                        <a:ext cx="27178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1848555" y="3996267"/>
          <a:ext cx="2438400" cy="1409700"/>
        </p:xfrm>
        <a:graphic>
          <a:graphicData uri="http://schemas.openxmlformats.org/presentationml/2006/ole">
            <mc:AlternateContent xmlns:mc="http://schemas.openxmlformats.org/markup-compatibility/2006">
              <mc:Choice xmlns:v="urn:schemas-microsoft-com:vml" Requires="v">
                <p:oleObj name="Equation" r:id="rId8" imgW="2438280" imgH="1409400" progId="Equation.DSMT4">
                  <p:embed/>
                </p:oleObj>
              </mc:Choice>
              <mc:Fallback>
                <p:oleObj name="Equation" r:id="rId8" imgW="2438280" imgH="14094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555" y="3996267"/>
                        <a:ext cx="24384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4309533" y="4042833"/>
          <a:ext cx="2362200" cy="1333500"/>
        </p:xfrm>
        <a:graphic>
          <a:graphicData uri="http://schemas.openxmlformats.org/presentationml/2006/ole">
            <mc:AlternateContent xmlns:mc="http://schemas.openxmlformats.org/markup-compatibility/2006">
              <mc:Choice xmlns:v="urn:schemas-microsoft-com:vml" Requires="v">
                <p:oleObj name="Equation" r:id="rId10" imgW="2361960" imgH="1333440" progId="Equation.DSMT4">
                  <p:embed/>
                </p:oleObj>
              </mc:Choice>
              <mc:Fallback>
                <p:oleObj name="Equation" r:id="rId10" imgW="2361960" imgH="13334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9533" y="4042833"/>
                        <a:ext cx="23622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6708422" y="4265789"/>
          <a:ext cx="736600" cy="927100"/>
        </p:xfrm>
        <a:graphic>
          <a:graphicData uri="http://schemas.openxmlformats.org/presentationml/2006/ole">
            <mc:AlternateContent xmlns:mc="http://schemas.openxmlformats.org/markup-compatibility/2006">
              <mc:Choice xmlns:v="urn:schemas-microsoft-com:vml" Requires="v">
                <p:oleObj name="Equation" r:id="rId12" imgW="736560" imgH="927000" progId="Equation.DSMT4">
                  <p:embed/>
                </p:oleObj>
              </mc:Choice>
              <mc:Fallback>
                <p:oleObj name="Equation" r:id="rId12" imgW="736560" imgH="9270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8422" y="4265789"/>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7490178" y="4264377"/>
          <a:ext cx="533400" cy="838200"/>
        </p:xfrm>
        <a:graphic>
          <a:graphicData uri="http://schemas.openxmlformats.org/presentationml/2006/ole">
            <mc:AlternateContent xmlns:mc="http://schemas.openxmlformats.org/markup-compatibility/2006">
              <mc:Choice xmlns:v="urn:schemas-microsoft-com:vml" Requires="v">
                <p:oleObj name="Equation" r:id="rId14" imgW="533160" imgH="838080" progId="Equation.DSMT4">
                  <p:embed/>
                </p:oleObj>
              </mc:Choice>
              <mc:Fallback>
                <p:oleObj name="Equation" r:id="rId14" imgW="533160" imgH="8380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90178" y="4264377"/>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graphicFrame>
        <p:nvGraphicFramePr>
          <p:cNvPr id="15362" name="Object 2"/>
          <p:cNvGraphicFramePr>
            <a:graphicFrameLocks noChangeAspect="1"/>
          </p:cNvGraphicFramePr>
          <p:nvPr/>
        </p:nvGraphicFramePr>
        <p:xfrm>
          <a:off x="762000" y="2057400"/>
          <a:ext cx="1066800" cy="838200"/>
        </p:xfrm>
        <a:graphic>
          <a:graphicData uri="http://schemas.openxmlformats.org/presentationml/2006/ole">
            <mc:AlternateContent xmlns:mc="http://schemas.openxmlformats.org/markup-compatibility/2006">
              <mc:Choice xmlns:v="urn:schemas-microsoft-com:vml" Requires="v">
                <p:oleObj name="Equation" r:id="rId2" imgW="1066680" imgH="838080" progId="Equation.DSMT4">
                  <p:embed/>
                </p:oleObj>
              </mc:Choice>
              <mc:Fallback>
                <p:oleObj name="Equation" r:id="rId2" imgW="10666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517113460"/>
              </p:ext>
            </p:extLst>
          </p:nvPr>
        </p:nvGraphicFramePr>
        <p:xfrm>
          <a:off x="1917700" y="1797050"/>
          <a:ext cx="1600200" cy="1397000"/>
        </p:xfrm>
        <a:graphic>
          <a:graphicData uri="http://schemas.openxmlformats.org/presentationml/2006/ole">
            <mc:AlternateContent xmlns:mc="http://schemas.openxmlformats.org/markup-compatibility/2006">
              <mc:Choice xmlns:v="urn:schemas-microsoft-com:vml" Requires="v">
                <p:oleObj name="Equation" r:id="rId4" imgW="1600200" imgH="1396800" progId="Equation.DSMT4">
                  <p:embed/>
                </p:oleObj>
              </mc:Choice>
              <mc:Fallback>
                <p:oleObj name="Equation" r:id="rId4" imgW="1600200" imgH="1396800" progId="Equation.DSMT4">
                  <p:embed/>
                  <p:pic>
                    <p:nvPicPr>
                      <p:cNvPr id="0" name="Picture 3"/>
                      <p:cNvPicPr>
                        <a:picLocks noChangeAspect="1" noChangeArrowheads="1"/>
                      </p:cNvPicPr>
                      <p:nvPr/>
                    </p:nvPicPr>
                    <p:blipFill>
                      <a:blip r:embed="rId5"/>
                      <a:srcRect/>
                      <a:stretch>
                        <a:fillRect/>
                      </a:stretch>
                    </p:blipFill>
                    <p:spPr bwMode="auto">
                      <a:xfrm>
                        <a:off x="1917700" y="1797050"/>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2737462398"/>
              </p:ext>
            </p:extLst>
          </p:nvPr>
        </p:nvGraphicFramePr>
        <p:xfrm>
          <a:off x="3587750" y="1420813"/>
          <a:ext cx="3898900" cy="1778000"/>
        </p:xfrm>
        <a:graphic>
          <a:graphicData uri="http://schemas.openxmlformats.org/presentationml/2006/ole">
            <mc:AlternateContent xmlns:mc="http://schemas.openxmlformats.org/markup-compatibility/2006">
              <mc:Choice xmlns:v="urn:schemas-microsoft-com:vml" Requires="v">
                <p:oleObj name="Equation" r:id="rId6" imgW="3898800" imgH="1777680" progId="Equation.DSMT4">
                  <p:embed/>
                </p:oleObj>
              </mc:Choice>
              <mc:Fallback>
                <p:oleObj name="Equation" r:id="rId6" imgW="3898800" imgH="1777680" progId="Equation.DSMT4">
                  <p:embed/>
                  <p:pic>
                    <p:nvPicPr>
                      <p:cNvPr id="0" name="Picture 4"/>
                      <p:cNvPicPr>
                        <a:picLocks noChangeAspect="1" noChangeArrowheads="1"/>
                      </p:cNvPicPr>
                      <p:nvPr/>
                    </p:nvPicPr>
                    <p:blipFill>
                      <a:blip r:embed="rId7"/>
                      <a:srcRect/>
                      <a:stretch>
                        <a:fillRect/>
                      </a:stretch>
                    </p:blipFill>
                    <p:spPr bwMode="auto">
                      <a:xfrm>
                        <a:off x="3587750" y="1420813"/>
                        <a:ext cx="38989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931811" y="3352800"/>
          <a:ext cx="2324100" cy="1409700"/>
        </p:xfrm>
        <a:graphic>
          <a:graphicData uri="http://schemas.openxmlformats.org/presentationml/2006/ole">
            <mc:AlternateContent xmlns:mc="http://schemas.openxmlformats.org/markup-compatibility/2006">
              <mc:Choice xmlns:v="urn:schemas-microsoft-com:vml" Requires="v">
                <p:oleObj name="Equation" r:id="rId8" imgW="2323800" imgH="1409400" progId="Equation.DSMT4">
                  <p:embed/>
                </p:oleObj>
              </mc:Choice>
              <mc:Fallback>
                <p:oleObj name="Equation" r:id="rId8" imgW="2323800" imgH="1409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811" y="3352800"/>
                        <a:ext cx="2324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330700" y="3386667"/>
          <a:ext cx="2374900" cy="1333500"/>
        </p:xfrm>
        <a:graphic>
          <a:graphicData uri="http://schemas.openxmlformats.org/presentationml/2006/ole">
            <mc:AlternateContent xmlns:mc="http://schemas.openxmlformats.org/markup-compatibility/2006">
              <mc:Choice xmlns:v="urn:schemas-microsoft-com:vml" Requires="v">
                <p:oleObj name="Equation" r:id="rId10" imgW="2374560" imgH="1333440" progId="Equation.DSMT4">
                  <p:embed/>
                </p:oleObj>
              </mc:Choice>
              <mc:Fallback>
                <p:oleObj name="Equation" r:id="rId10" imgW="2374560" imgH="13334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0700" y="3386667"/>
                        <a:ext cx="2374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4365978" y="4940300"/>
          <a:ext cx="736600" cy="927100"/>
        </p:xfrm>
        <a:graphic>
          <a:graphicData uri="http://schemas.openxmlformats.org/presentationml/2006/ole">
            <mc:AlternateContent xmlns:mc="http://schemas.openxmlformats.org/markup-compatibility/2006">
              <mc:Choice xmlns:v="urn:schemas-microsoft-com:vml" Requires="v">
                <p:oleObj name="Equation" r:id="rId12" imgW="736560" imgH="927000" progId="Equation.DSMT4">
                  <p:embed/>
                </p:oleObj>
              </mc:Choice>
              <mc:Fallback>
                <p:oleObj name="Equation" r:id="rId12" imgW="736560" imgH="9270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5978" y="49403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5194300" y="4944534"/>
          <a:ext cx="520700" cy="838200"/>
        </p:xfrm>
        <a:graphic>
          <a:graphicData uri="http://schemas.openxmlformats.org/presentationml/2006/ole">
            <mc:AlternateContent xmlns:mc="http://schemas.openxmlformats.org/markup-compatibility/2006">
              <mc:Choice xmlns:v="urn:schemas-microsoft-com:vml" Requires="v">
                <p:oleObj name="Equation" r:id="rId14" imgW="520560" imgH="838080" progId="Equation.DSMT4">
                  <p:embed/>
                </p:oleObj>
              </mc:Choice>
              <mc:Fallback>
                <p:oleObj name="Equation" r:id="rId14" imgW="520560" imgH="8380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4300" y="4944534"/>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a:xfrm>
            <a:off x="457200" y="1070776"/>
            <a:ext cx="5029200" cy="5004447"/>
          </a:xfrm>
        </p:spPr>
        <p:txBody>
          <a:bodyPr>
            <a:spAutoFit/>
          </a:bodyPr>
          <a:lstStyle/>
          <a:p>
            <a:r>
              <a:rPr lang="en-US" b="1" dirty="0"/>
              <a:t>Method 2: Horizontal Strips</a:t>
            </a:r>
          </a:p>
          <a:p>
            <a:pPr>
              <a:spcBef>
                <a:spcPts val="0"/>
              </a:spcBef>
            </a:pPr>
            <a:r>
              <a:rPr lang="en-US" dirty="0"/>
              <a:t>If we decompose the plate into horizontal strips, the width of each one is the distance between the left curve and the right curve. If we define the right curve as the function </a:t>
            </a:r>
            <a:r>
              <a:rPr lang="en-US" i="1" dirty="0"/>
              <a:t>r</a:t>
            </a:r>
            <a:r>
              <a:rPr lang="en-US" dirty="0"/>
              <a:t>(</a:t>
            </a:r>
            <a:r>
              <a:rPr lang="en-US" i="1" dirty="0"/>
              <a:t>y</a:t>
            </a:r>
            <a:r>
              <a:rPr lang="en-US" dirty="0"/>
              <a:t>) = </a:t>
            </a:r>
            <a:r>
              <a:rPr lang="en-US" i="1" dirty="0"/>
              <a:t>y</a:t>
            </a:r>
            <a:r>
              <a:rPr lang="en-US" dirty="0"/>
              <a:t> and the left curve as </a:t>
            </a:r>
            <a:r>
              <a:rPr lang="en-US" i="1" dirty="0"/>
              <a:t>l</a:t>
            </a:r>
            <a:r>
              <a:rPr lang="en-US" dirty="0"/>
              <a:t>(</a:t>
            </a:r>
            <a:r>
              <a:rPr lang="en-US" i="1" dirty="0"/>
              <a:t>y</a:t>
            </a:r>
            <a:r>
              <a:rPr lang="en-US" dirty="0"/>
              <a:t>) = </a:t>
            </a:r>
            <a:r>
              <a:rPr lang="en-US" i="1" dirty="0"/>
              <a:t>y</a:t>
            </a:r>
            <a:r>
              <a:rPr lang="en-US" baseline="30000" dirty="0"/>
              <a:t>2</a:t>
            </a:r>
            <a:r>
              <a:rPr lang="en-US" dirty="0"/>
              <a:t>, then the width of a given horizontal strip is </a:t>
            </a:r>
          </a:p>
          <a:p>
            <a:pPr>
              <a:spcBef>
                <a:spcPts val="0"/>
              </a:spcBef>
            </a:pPr>
            <a:r>
              <a:rPr lang="en-US" i="1" dirty="0"/>
              <a:t>r</a:t>
            </a:r>
            <a:r>
              <a:rPr lang="en-US" dirty="0"/>
              <a:t>(</a:t>
            </a:r>
            <a:r>
              <a:rPr lang="en-US" i="1" dirty="0"/>
              <a:t>y</a:t>
            </a:r>
            <a:r>
              <a:rPr lang="en-US" dirty="0"/>
              <a:t>) </a:t>
            </a:r>
            <a:r>
              <a:rPr lang="en-US" dirty="0">
                <a:latin typeface="Symbol" pitchFamily="18" charset="2"/>
              </a:rPr>
              <a:t>-</a:t>
            </a:r>
            <a:r>
              <a:rPr lang="en-US" dirty="0"/>
              <a:t> </a:t>
            </a:r>
            <a:r>
              <a:rPr lang="en-US" i="1" dirty="0"/>
              <a:t>l</a:t>
            </a:r>
            <a:r>
              <a:rPr lang="en-US" dirty="0"/>
              <a:t>(</a:t>
            </a:r>
            <a:r>
              <a:rPr lang="en-US" i="1" dirty="0"/>
              <a:t>y</a:t>
            </a:r>
            <a:r>
              <a:rPr lang="en-US" dirty="0"/>
              <a:t>) = </a:t>
            </a:r>
            <a:r>
              <a:rPr lang="en-US" i="1" dirty="0"/>
              <a:t>y </a:t>
            </a:r>
            <a:r>
              <a:rPr lang="en-US" dirty="0">
                <a:latin typeface="Symbol" pitchFamily="18" charset="2"/>
              </a:rPr>
              <a:t>-</a:t>
            </a:r>
            <a:r>
              <a:rPr lang="en-US" dirty="0"/>
              <a:t> </a:t>
            </a:r>
            <a:r>
              <a:rPr lang="en-US" i="1" dirty="0"/>
              <a:t>y</a:t>
            </a:r>
            <a:r>
              <a:rPr lang="en-US" baseline="30000" dirty="0"/>
              <a:t>2 </a:t>
            </a:r>
            <a:r>
              <a:rPr lang="en-US" dirty="0"/>
              <a:t>and its height is the differential </a:t>
            </a:r>
            <a:r>
              <a:rPr lang="en-US" i="1" dirty="0"/>
              <a:t>dy</a:t>
            </a:r>
            <a:r>
              <a:rPr lang="en-US" dirty="0"/>
              <a:t> (see Figure 6). </a:t>
            </a:r>
            <a:endParaRPr lang="en-US" b="1" dirty="0"/>
          </a:p>
        </p:txBody>
      </p:sp>
      <p:grpSp>
        <p:nvGrpSpPr>
          <p:cNvPr id="6" name="Group 5"/>
          <p:cNvGrpSpPr/>
          <p:nvPr/>
        </p:nvGrpSpPr>
        <p:grpSpPr>
          <a:xfrm>
            <a:off x="5059680" y="1524000"/>
            <a:ext cx="3474720" cy="3886200"/>
            <a:chOff x="5059680" y="1524000"/>
            <a:chExt cx="3931920" cy="4419600"/>
          </a:xfrm>
        </p:grpSpPr>
        <p:pic>
          <p:nvPicPr>
            <p:cNvPr id="4"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7761"/>
            <a:stretch>
              <a:fillRect/>
            </a:stretch>
          </p:blipFill>
          <p:spPr bwMode="auto">
            <a:xfrm>
              <a:off x="5059680" y="1524000"/>
              <a:ext cx="3931920" cy="3886200"/>
            </a:xfrm>
            <a:prstGeom prst="rect">
              <a:avLst/>
            </a:prstGeom>
            <a:noFill/>
            <a:ln w="9525">
              <a:noFill/>
              <a:miter lim="800000"/>
              <a:headEnd/>
              <a:tailEnd/>
            </a:ln>
          </p:spPr>
        </p:pic>
        <p:sp>
          <p:nvSpPr>
            <p:cNvPr id="5" name="Rectangle 4"/>
            <p:cNvSpPr/>
            <p:nvPr/>
          </p:nvSpPr>
          <p:spPr>
            <a:xfrm>
              <a:off x="6400800" y="5420380"/>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p:txBody>
          <a:bodyPr/>
          <a:lstStyle/>
          <a:p>
            <a:r>
              <a:rPr lang="en-US" dirty="0"/>
              <a:t>Since the plate has constant density, the horizontal position of the center of mass of the strip shown is the average of </a:t>
            </a:r>
            <a:r>
              <a:rPr lang="en-US" i="1" dirty="0"/>
              <a:t>r</a:t>
            </a:r>
            <a:r>
              <a:rPr lang="en-US" dirty="0"/>
              <a:t>(</a:t>
            </a:r>
            <a:r>
              <a:rPr lang="en-US" i="1" dirty="0"/>
              <a:t>y</a:t>
            </a:r>
            <a:r>
              <a:rPr lang="en-US" dirty="0"/>
              <a:t>) and </a:t>
            </a:r>
            <a:r>
              <a:rPr lang="en-US" i="1" dirty="0"/>
              <a:t>l</a:t>
            </a:r>
            <a:r>
              <a:rPr lang="en-US" dirty="0"/>
              <a:t>(</a:t>
            </a:r>
            <a:r>
              <a:rPr lang="en-US" i="1" dirty="0"/>
              <a:t>y</a:t>
            </a:r>
            <a:r>
              <a:rPr lang="en-US" dirty="0"/>
              <a:t>).</a:t>
            </a:r>
            <a:endParaRPr lang="en-US" b="1" dirty="0"/>
          </a:p>
          <a:p>
            <a:endParaRPr lang="en-US" dirty="0"/>
          </a:p>
        </p:txBody>
      </p:sp>
      <p:graphicFrame>
        <p:nvGraphicFramePr>
          <p:cNvPr id="32769" name="Object 1"/>
          <p:cNvGraphicFramePr>
            <a:graphicFrameLocks noChangeAspect="1"/>
          </p:cNvGraphicFramePr>
          <p:nvPr>
            <p:extLst>
              <p:ext uri="{D42A27DB-BD31-4B8C-83A1-F6EECF244321}">
                <p14:modId xmlns:p14="http://schemas.microsoft.com/office/powerpoint/2010/main" val="1659670387"/>
              </p:ext>
            </p:extLst>
          </p:nvPr>
        </p:nvGraphicFramePr>
        <p:xfrm>
          <a:off x="1079500" y="3013075"/>
          <a:ext cx="1054100" cy="584200"/>
        </p:xfrm>
        <a:graphic>
          <a:graphicData uri="http://schemas.openxmlformats.org/presentationml/2006/ole">
            <mc:AlternateContent xmlns:mc="http://schemas.openxmlformats.org/markup-compatibility/2006">
              <mc:Choice xmlns:v="urn:schemas-microsoft-com:vml" Requires="v">
                <p:oleObj name="Equation" r:id="rId2" imgW="1054080" imgH="583920" progId="Equation.DSMT4">
                  <p:embed/>
                </p:oleObj>
              </mc:Choice>
              <mc:Fallback>
                <p:oleObj name="Equation" r:id="rId2" imgW="1054080" imgH="583920" progId="Equation.DSMT4">
                  <p:embed/>
                  <p:pic>
                    <p:nvPicPr>
                      <p:cNvPr id="0" name="Picture 1"/>
                      <p:cNvPicPr>
                        <a:picLocks noChangeAspect="1" noChangeArrowheads="1"/>
                      </p:cNvPicPr>
                      <p:nvPr/>
                    </p:nvPicPr>
                    <p:blipFill>
                      <a:blip r:embed="rId3"/>
                      <a:srcRect/>
                      <a:stretch>
                        <a:fillRect/>
                      </a:stretch>
                    </p:blipFill>
                    <p:spPr bwMode="auto">
                      <a:xfrm>
                        <a:off x="1079500" y="3013075"/>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0" name="Object 2"/>
          <p:cNvGraphicFramePr>
            <a:graphicFrameLocks noChangeAspect="1"/>
          </p:cNvGraphicFramePr>
          <p:nvPr>
            <p:extLst>
              <p:ext uri="{D42A27DB-BD31-4B8C-83A1-F6EECF244321}">
                <p14:modId xmlns:p14="http://schemas.microsoft.com/office/powerpoint/2010/main" val="2460697928"/>
              </p:ext>
            </p:extLst>
          </p:nvPr>
        </p:nvGraphicFramePr>
        <p:xfrm>
          <a:off x="2192338" y="2768600"/>
          <a:ext cx="2527300" cy="1041400"/>
        </p:xfrm>
        <a:graphic>
          <a:graphicData uri="http://schemas.openxmlformats.org/presentationml/2006/ole">
            <mc:AlternateContent xmlns:mc="http://schemas.openxmlformats.org/markup-compatibility/2006">
              <mc:Choice xmlns:v="urn:schemas-microsoft-com:vml" Requires="v">
                <p:oleObj name="Equation" r:id="rId4" imgW="2527200" imgH="1041120" progId="Equation.DSMT4">
                  <p:embed/>
                </p:oleObj>
              </mc:Choice>
              <mc:Fallback>
                <p:oleObj name="Equation" r:id="rId4" imgW="2527200" imgH="1041120" progId="Equation.DSMT4">
                  <p:embed/>
                  <p:pic>
                    <p:nvPicPr>
                      <p:cNvPr id="0" name="Picture 2"/>
                      <p:cNvPicPr>
                        <a:picLocks noChangeAspect="1" noChangeArrowheads="1"/>
                      </p:cNvPicPr>
                      <p:nvPr/>
                    </p:nvPicPr>
                    <p:blipFill>
                      <a:blip r:embed="rId5"/>
                      <a:srcRect/>
                      <a:stretch>
                        <a:fillRect/>
                      </a:stretch>
                    </p:blipFill>
                    <p:spPr bwMode="auto">
                      <a:xfrm>
                        <a:off x="2192338" y="2768600"/>
                        <a:ext cx="2527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1397722524"/>
              </p:ext>
            </p:extLst>
          </p:nvPr>
        </p:nvGraphicFramePr>
        <p:xfrm>
          <a:off x="4800600" y="2779713"/>
          <a:ext cx="1816100" cy="1016000"/>
        </p:xfrm>
        <a:graphic>
          <a:graphicData uri="http://schemas.openxmlformats.org/presentationml/2006/ole">
            <mc:AlternateContent xmlns:mc="http://schemas.openxmlformats.org/markup-compatibility/2006">
              <mc:Choice xmlns:v="urn:schemas-microsoft-com:vml" Requires="v">
                <p:oleObj name="Equation" r:id="rId6" imgW="1815840" imgH="1015920" progId="Equation.DSMT4">
                  <p:embed/>
                </p:oleObj>
              </mc:Choice>
              <mc:Fallback>
                <p:oleObj name="Equation" r:id="rId6" imgW="1815840" imgH="1015920" progId="Equation.DSMT4">
                  <p:embed/>
                  <p:pic>
                    <p:nvPicPr>
                      <p:cNvPr id="0" name="Picture 3"/>
                      <p:cNvPicPr>
                        <a:picLocks noChangeAspect="1" noChangeArrowheads="1"/>
                      </p:cNvPicPr>
                      <p:nvPr/>
                    </p:nvPicPr>
                    <p:blipFill>
                      <a:blip r:embed="rId7"/>
                      <a:srcRect/>
                      <a:stretch>
                        <a:fillRect/>
                      </a:stretch>
                    </p:blipFill>
                    <p:spPr bwMode="auto">
                      <a:xfrm>
                        <a:off x="4800600" y="2779713"/>
                        <a:ext cx="181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346815307"/>
              </p:ext>
            </p:extLst>
          </p:nvPr>
        </p:nvGraphicFramePr>
        <p:xfrm>
          <a:off x="1747838" y="3937000"/>
          <a:ext cx="2933700" cy="558800"/>
        </p:xfrm>
        <a:graphic>
          <a:graphicData uri="http://schemas.openxmlformats.org/presentationml/2006/ole">
            <mc:AlternateContent xmlns:mc="http://schemas.openxmlformats.org/markup-compatibility/2006">
              <mc:Choice xmlns:v="urn:schemas-microsoft-com:vml" Requires="v">
                <p:oleObj name="Equation" r:id="rId8" imgW="2933640" imgH="558720" progId="Equation.DSMT4">
                  <p:embed/>
                </p:oleObj>
              </mc:Choice>
              <mc:Fallback>
                <p:oleObj name="Equation" r:id="rId8" imgW="2933640" imgH="558720" progId="Equation.DSMT4">
                  <p:embed/>
                  <p:pic>
                    <p:nvPicPr>
                      <p:cNvPr id="0" name="Picture 4"/>
                      <p:cNvPicPr>
                        <a:picLocks noChangeAspect="1" noChangeArrowheads="1"/>
                      </p:cNvPicPr>
                      <p:nvPr/>
                    </p:nvPicPr>
                    <p:blipFill>
                      <a:blip r:embed="rId9"/>
                      <a:srcRect/>
                      <a:stretch>
                        <a:fillRect/>
                      </a:stretch>
                    </p:blipFill>
                    <p:spPr bwMode="auto">
                      <a:xfrm>
                        <a:off x="1747838" y="3937000"/>
                        <a:ext cx="2933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785970118"/>
              </p:ext>
            </p:extLst>
          </p:nvPr>
        </p:nvGraphicFramePr>
        <p:xfrm>
          <a:off x="4800600" y="3927475"/>
          <a:ext cx="1739900" cy="584200"/>
        </p:xfrm>
        <a:graphic>
          <a:graphicData uri="http://schemas.openxmlformats.org/presentationml/2006/ole">
            <mc:AlternateContent xmlns:mc="http://schemas.openxmlformats.org/markup-compatibility/2006">
              <mc:Choice xmlns:v="urn:schemas-microsoft-com:vml" Requires="v">
                <p:oleObj name="Equation" r:id="rId10" imgW="1739880" imgH="583920" progId="Equation.DSMT4">
                  <p:embed/>
                </p:oleObj>
              </mc:Choice>
              <mc:Fallback>
                <p:oleObj name="Equation" r:id="rId10" imgW="1739880" imgH="583920" progId="Equation.DSMT4">
                  <p:embed/>
                  <p:pic>
                    <p:nvPicPr>
                      <p:cNvPr id="0" name="Picture 5"/>
                      <p:cNvPicPr>
                        <a:picLocks noChangeAspect="1" noChangeArrowheads="1"/>
                      </p:cNvPicPr>
                      <p:nvPr/>
                    </p:nvPicPr>
                    <p:blipFill>
                      <a:blip r:embed="rId11"/>
                      <a:srcRect/>
                      <a:stretch>
                        <a:fillRect/>
                      </a:stretch>
                    </p:blipFill>
                    <p:spPr bwMode="auto">
                      <a:xfrm>
                        <a:off x="4800600" y="3927475"/>
                        <a:ext cx="1739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p:txBody>
          <a:bodyPr/>
          <a:lstStyle/>
          <a:p>
            <a:r>
              <a:rPr lang="en-US" dirty="0"/>
              <a:t>The coordinates of the center of mass can be found as follows.</a:t>
            </a:r>
          </a:p>
        </p:txBody>
      </p:sp>
      <p:graphicFrame>
        <p:nvGraphicFramePr>
          <p:cNvPr id="19464" name="Object 8"/>
          <p:cNvGraphicFramePr>
            <a:graphicFrameLocks noChangeAspect="1"/>
          </p:cNvGraphicFramePr>
          <p:nvPr/>
        </p:nvGraphicFramePr>
        <p:xfrm>
          <a:off x="1349022" y="2768599"/>
          <a:ext cx="1066800" cy="876300"/>
        </p:xfrm>
        <a:graphic>
          <a:graphicData uri="http://schemas.openxmlformats.org/presentationml/2006/ole">
            <mc:AlternateContent xmlns:mc="http://schemas.openxmlformats.org/markup-compatibility/2006">
              <mc:Choice xmlns:v="urn:schemas-microsoft-com:vml" Requires="v">
                <p:oleObj name="Equation" r:id="rId2" imgW="1066680" imgH="876240" progId="Equation.DSMT4">
                  <p:embed/>
                </p:oleObj>
              </mc:Choice>
              <mc:Fallback>
                <p:oleObj name="Equation" r:id="rId2" imgW="1066680" imgH="87624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022" y="2768599"/>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531697310"/>
              </p:ext>
            </p:extLst>
          </p:nvPr>
        </p:nvGraphicFramePr>
        <p:xfrm>
          <a:off x="2427288" y="2538413"/>
          <a:ext cx="1612900" cy="1397000"/>
        </p:xfrm>
        <a:graphic>
          <a:graphicData uri="http://schemas.openxmlformats.org/presentationml/2006/ole">
            <mc:AlternateContent xmlns:mc="http://schemas.openxmlformats.org/markup-compatibility/2006">
              <mc:Choice xmlns:v="urn:schemas-microsoft-com:vml" Requires="v">
                <p:oleObj name="Equation" r:id="rId4" imgW="1612800" imgH="1396800" progId="Equation.DSMT4">
                  <p:embed/>
                </p:oleObj>
              </mc:Choice>
              <mc:Fallback>
                <p:oleObj name="Equation" r:id="rId4" imgW="1612800" imgH="1396800" progId="Equation.DSMT4">
                  <p:embed/>
                  <p:pic>
                    <p:nvPicPr>
                      <p:cNvPr id="0" name="Picture 9"/>
                      <p:cNvPicPr>
                        <a:picLocks noChangeAspect="1" noChangeArrowheads="1"/>
                      </p:cNvPicPr>
                      <p:nvPr/>
                    </p:nvPicPr>
                    <p:blipFill>
                      <a:blip r:embed="rId5"/>
                      <a:srcRect/>
                      <a:stretch>
                        <a:fillRect/>
                      </a:stretch>
                    </p:blipFill>
                    <p:spPr bwMode="auto">
                      <a:xfrm>
                        <a:off x="2427288" y="2538413"/>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extLst>
              <p:ext uri="{D42A27DB-BD31-4B8C-83A1-F6EECF244321}">
                <p14:modId xmlns:p14="http://schemas.microsoft.com/office/powerpoint/2010/main" val="1639807404"/>
              </p:ext>
            </p:extLst>
          </p:nvPr>
        </p:nvGraphicFramePr>
        <p:xfrm>
          <a:off x="4032250" y="2216150"/>
          <a:ext cx="3606800" cy="1714500"/>
        </p:xfrm>
        <a:graphic>
          <a:graphicData uri="http://schemas.openxmlformats.org/presentationml/2006/ole">
            <mc:AlternateContent xmlns:mc="http://schemas.openxmlformats.org/markup-compatibility/2006">
              <mc:Choice xmlns:v="urn:schemas-microsoft-com:vml" Requires="v">
                <p:oleObj name="Equation" r:id="rId6" imgW="3606480" imgH="1714320" progId="Equation.DSMT4">
                  <p:embed/>
                </p:oleObj>
              </mc:Choice>
              <mc:Fallback>
                <p:oleObj name="Equation" r:id="rId6" imgW="3606480" imgH="1714320" progId="Equation.DSMT4">
                  <p:embed/>
                  <p:pic>
                    <p:nvPicPr>
                      <p:cNvPr id="0" name="Picture 10"/>
                      <p:cNvPicPr>
                        <a:picLocks noChangeAspect="1" noChangeArrowheads="1"/>
                      </p:cNvPicPr>
                      <p:nvPr/>
                    </p:nvPicPr>
                    <p:blipFill>
                      <a:blip r:embed="rId7"/>
                      <a:srcRect/>
                      <a:stretch>
                        <a:fillRect/>
                      </a:stretch>
                    </p:blipFill>
                    <p:spPr bwMode="auto">
                      <a:xfrm>
                        <a:off x="4032250" y="2216150"/>
                        <a:ext cx="3606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1611489" y="4040011"/>
          <a:ext cx="2463800" cy="1409700"/>
        </p:xfrm>
        <a:graphic>
          <a:graphicData uri="http://schemas.openxmlformats.org/presentationml/2006/ole">
            <mc:AlternateContent xmlns:mc="http://schemas.openxmlformats.org/markup-compatibility/2006">
              <mc:Choice xmlns:v="urn:schemas-microsoft-com:vml" Requires="v">
                <p:oleObj name="Equation" r:id="rId8" imgW="2463480" imgH="1409400" progId="Equation.DSMT4">
                  <p:embed/>
                </p:oleObj>
              </mc:Choice>
              <mc:Fallback>
                <p:oleObj name="Equation" r:id="rId8" imgW="2463480" imgH="14094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489" y="4040011"/>
                        <a:ext cx="2463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4123266" y="4071055"/>
          <a:ext cx="2362200" cy="1333500"/>
        </p:xfrm>
        <a:graphic>
          <a:graphicData uri="http://schemas.openxmlformats.org/presentationml/2006/ole">
            <mc:AlternateContent xmlns:mc="http://schemas.openxmlformats.org/markup-compatibility/2006">
              <mc:Choice xmlns:v="urn:schemas-microsoft-com:vml" Requires="v">
                <p:oleObj name="Equation" r:id="rId10" imgW="2361960" imgH="1333440" progId="Equation.DSMT4">
                  <p:embed/>
                </p:oleObj>
              </mc:Choice>
              <mc:Fallback>
                <p:oleObj name="Equation" r:id="rId10" imgW="2361960" imgH="133344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3266" y="4071055"/>
                        <a:ext cx="23622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6502400" y="4294011"/>
          <a:ext cx="736600" cy="927100"/>
        </p:xfrm>
        <a:graphic>
          <a:graphicData uri="http://schemas.openxmlformats.org/presentationml/2006/ole">
            <mc:AlternateContent xmlns:mc="http://schemas.openxmlformats.org/markup-compatibility/2006">
              <mc:Choice xmlns:v="urn:schemas-microsoft-com:vml" Requires="v">
                <p:oleObj name="Equation" r:id="rId12" imgW="736560" imgH="927000" progId="Equation.DSMT4">
                  <p:embed/>
                </p:oleObj>
              </mc:Choice>
              <mc:Fallback>
                <p:oleObj name="Equation" r:id="rId12" imgW="736560" imgH="92700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2400" y="4294011"/>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4"/>
          <p:cNvGraphicFramePr>
            <a:graphicFrameLocks noChangeAspect="1"/>
          </p:cNvGraphicFramePr>
          <p:nvPr/>
        </p:nvGraphicFramePr>
        <p:xfrm>
          <a:off x="7261578" y="4298245"/>
          <a:ext cx="533400" cy="838200"/>
        </p:xfrm>
        <a:graphic>
          <a:graphicData uri="http://schemas.openxmlformats.org/presentationml/2006/ole">
            <mc:AlternateContent xmlns:mc="http://schemas.openxmlformats.org/markup-compatibility/2006">
              <mc:Choice xmlns:v="urn:schemas-microsoft-com:vml" Requires="v">
                <p:oleObj name="Equation" r:id="rId14" imgW="533160" imgH="838080" progId="Equation.DSMT4">
                  <p:embed/>
                </p:oleObj>
              </mc:Choice>
              <mc:Fallback>
                <p:oleObj name="Equation" r:id="rId14" imgW="533160" imgH="83808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61578" y="4298245"/>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graphicFrame>
        <p:nvGraphicFramePr>
          <p:cNvPr id="20483" name="Object 3"/>
          <p:cNvGraphicFramePr>
            <a:graphicFrameLocks noChangeAspect="1"/>
          </p:cNvGraphicFramePr>
          <p:nvPr/>
        </p:nvGraphicFramePr>
        <p:xfrm>
          <a:off x="1555044" y="1642533"/>
          <a:ext cx="1066800" cy="838200"/>
        </p:xfrm>
        <a:graphic>
          <a:graphicData uri="http://schemas.openxmlformats.org/presentationml/2006/ole">
            <mc:AlternateContent xmlns:mc="http://schemas.openxmlformats.org/markup-compatibility/2006">
              <mc:Choice xmlns:v="urn:schemas-microsoft-com:vml" Requires="v">
                <p:oleObj name="Equation" r:id="rId2" imgW="1066680" imgH="838080" progId="Equation.DSMT4">
                  <p:embed/>
                </p:oleObj>
              </mc:Choice>
              <mc:Fallback>
                <p:oleObj name="Equation" r:id="rId2" imgW="106668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044" y="1642533"/>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3519468421"/>
              </p:ext>
            </p:extLst>
          </p:nvPr>
        </p:nvGraphicFramePr>
        <p:xfrm>
          <a:off x="2614613" y="1377950"/>
          <a:ext cx="1600200" cy="1397000"/>
        </p:xfrm>
        <a:graphic>
          <a:graphicData uri="http://schemas.openxmlformats.org/presentationml/2006/ole">
            <mc:AlternateContent xmlns:mc="http://schemas.openxmlformats.org/markup-compatibility/2006">
              <mc:Choice xmlns:v="urn:schemas-microsoft-com:vml" Requires="v">
                <p:oleObj name="Equation" r:id="rId4" imgW="1600200" imgH="1396800" progId="Equation.DSMT4">
                  <p:embed/>
                </p:oleObj>
              </mc:Choice>
              <mc:Fallback>
                <p:oleObj name="Equation" r:id="rId4" imgW="1600200" imgH="1396800" progId="Equation.DSMT4">
                  <p:embed/>
                  <p:pic>
                    <p:nvPicPr>
                      <p:cNvPr id="0" name="Picture 4"/>
                      <p:cNvPicPr>
                        <a:picLocks noChangeAspect="1" noChangeArrowheads="1"/>
                      </p:cNvPicPr>
                      <p:nvPr/>
                    </p:nvPicPr>
                    <p:blipFill>
                      <a:blip r:embed="rId5"/>
                      <a:srcRect/>
                      <a:stretch>
                        <a:fillRect/>
                      </a:stretch>
                    </p:blipFill>
                    <p:spPr bwMode="auto">
                      <a:xfrm>
                        <a:off x="2614613" y="1377950"/>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77244051"/>
              </p:ext>
            </p:extLst>
          </p:nvPr>
        </p:nvGraphicFramePr>
        <p:xfrm>
          <a:off x="4197350" y="1389063"/>
          <a:ext cx="2578100" cy="1397000"/>
        </p:xfrm>
        <a:graphic>
          <a:graphicData uri="http://schemas.openxmlformats.org/presentationml/2006/ole">
            <mc:AlternateContent xmlns:mc="http://schemas.openxmlformats.org/markup-compatibility/2006">
              <mc:Choice xmlns:v="urn:schemas-microsoft-com:vml" Requires="v">
                <p:oleObj name="Equation" r:id="rId6" imgW="2577960" imgH="1396800" progId="Equation.DSMT4">
                  <p:embed/>
                </p:oleObj>
              </mc:Choice>
              <mc:Fallback>
                <p:oleObj name="Equation" r:id="rId6" imgW="2577960" imgH="1396800" progId="Equation.DSMT4">
                  <p:embed/>
                  <p:pic>
                    <p:nvPicPr>
                      <p:cNvPr id="0" name="Picture 5"/>
                      <p:cNvPicPr>
                        <a:picLocks noChangeAspect="1" noChangeArrowheads="1"/>
                      </p:cNvPicPr>
                      <p:nvPr/>
                    </p:nvPicPr>
                    <p:blipFill>
                      <a:blip r:embed="rId7"/>
                      <a:srcRect/>
                      <a:stretch>
                        <a:fillRect/>
                      </a:stretch>
                    </p:blipFill>
                    <p:spPr bwMode="auto">
                      <a:xfrm>
                        <a:off x="4197350" y="1389063"/>
                        <a:ext cx="2578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1803399" y="2880078"/>
          <a:ext cx="2260600" cy="1409700"/>
        </p:xfrm>
        <a:graphic>
          <a:graphicData uri="http://schemas.openxmlformats.org/presentationml/2006/ole">
            <mc:AlternateContent xmlns:mc="http://schemas.openxmlformats.org/markup-compatibility/2006">
              <mc:Choice xmlns:v="urn:schemas-microsoft-com:vml" Requires="v">
                <p:oleObj name="Equation" r:id="rId8" imgW="2260440" imgH="1409400" progId="Equation.DSMT4">
                  <p:embed/>
                </p:oleObj>
              </mc:Choice>
              <mc:Fallback>
                <p:oleObj name="Equation" r:id="rId8" imgW="2260440" imgH="1409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3399" y="2880078"/>
                        <a:ext cx="2260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4086578" y="2922411"/>
          <a:ext cx="2184400" cy="1333500"/>
        </p:xfrm>
        <a:graphic>
          <a:graphicData uri="http://schemas.openxmlformats.org/presentationml/2006/ole">
            <mc:AlternateContent xmlns:mc="http://schemas.openxmlformats.org/markup-compatibility/2006">
              <mc:Choice xmlns:v="urn:schemas-microsoft-com:vml" Requires="v">
                <p:oleObj name="Equation" r:id="rId10" imgW="2184120" imgH="1333440" progId="Equation.DSMT4">
                  <p:embed/>
                </p:oleObj>
              </mc:Choice>
              <mc:Fallback>
                <p:oleObj name="Equation" r:id="rId10" imgW="2184120" imgH="13334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578" y="2922411"/>
                        <a:ext cx="218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097592" y="4365203"/>
          <a:ext cx="736600" cy="927100"/>
        </p:xfrm>
        <a:graphic>
          <a:graphicData uri="http://schemas.openxmlformats.org/presentationml/2006/ole">
            <mc:AlternateContent xmlns:mc="http://schemas.openxmlformats.org/markup-compatibility/2006">
              <mc:Choice xmlns:v="urn:schemas-microsoft-com:vml" Requires="v">
                <p:oleObj name="Equation" r:id="rId12" imgW="736560" imgH="927000" progId="Equation.DSMT4">
                  <p:embed/>
                </p:oleObj>
              </mc:Choice>
              <mc:Fallback>
                <p:oleObj name="Equation" r:id="rId12" imgW="736560" imgH="9270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7592" y="4365203"/>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4880759" y="4358148"/>
          <a:ext cx="520700" cy="838200"/>
        </p:xfrm>
        <a:graphic>
          <a:graphicData uri="http://schemas.openxmlformats.org/presentationml/2006/ole">
            <mc:AlternateContent xmlns:mc="http://schemas.openxmlformats.org/markup-compatibility/2006">
              <mc:Choice xmlns:v="urn:schemas-microsoft-com:vml" Requires="v">
                <p:oleObj name="Equation" r:id="rId14" imgW="520560" imgH="838080" progId="Equation.DSMT4">
                  <p:embed/>
                </p:oleObj>
              </mc:Choice>
              <mc:Fallback>
                <p:oleObj name="Equation" r:id="rId14" imgW="52056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0759" y="4358148"/>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graphicFrame>
        <p:nvGraphicFramePr>
          <p:cNvPr id="51203" name="Object 3"/>
          <p:cNvGraphicFramePr>
            <a:graphicFrameLocks noChangeAspect="1"/>
          </p:cNvGraphicFramePr>
          <p:nvPr/>
        </p:nvGraphicFramePr>
        <p:xfrm>
          <a:off x="1907048" y="1401096"/>
          <a:ext cx="1689100" cy="431800"/>
        </p:xfrm>
        <a:graphic>
          <a:graphicData uri="http://schemas.openxmlformats.org/presentationml/2006/ole">
            <mc:AlternateContent xmlns:mc="http://schemas.openxmlformats.org/markup-compatibility/2006">
              <mc:Choice xmlns:v="urn:schemas-microsoft-com:vml" Requires="v">
                <p:oleObj name="Equation" r:id="rId2" imgW="1688760" imgH="431640" progId="Equation.DSMT4">
                  <p:embed/>
                </p:oleObj>
              </mc:Choice>
              <mc:Fallback>
                <p:oleObj name="Equation" r:id="rId2" imgW="168876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048" y="1401096"/>
                        <a:ext cx="1689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1066800" y="1966452"/>
          <a:ext cx="3390900" cy="482600"/>
        </p:xfrm>
        <a:graphic>
          <a:graphicData uri="http://schemas.openxmlformats.org/presentationml/2006/ole">
            <mc:AlternateContent xmlns:mc="http://schemas.openxmlformats.org/markup-compatibility/2006">
              <mc:Choice xmlns:v="urn:schemas-microsoft-com:vml" Requires="v">
                <p:oleObj name="Equation" r:id="rId4" imgW="3390840" imgH="482400" progId="Equation.DSMT4">
                  <p:embed/>
                </p:oleObj>
              </mc:Choice>
              <mc:Fallback>
                <p:oleObj name="Equation" r:id="rId4" imgW="339084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66452"/>
                        <a:ext cx="3390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extLst>
              <p:ext uri="{D42A27DB-BD31-4B8C-83A1-F6EECF244321}">
                <p14:modId xmlns:p14="http://schemas.microsoft.com/office/powerpoint/2010/main" val="4279582528"/>
              </p:ext>
            </p:extLst>
          </p:nvPr>
        </p:nvGraphicFramePr>
        <p:xfrm>
          <a:off x="943896" y="2561304"/>
          <a:ext cx="3606800" cy="482600"/>
        </p:xfrm>
        <a:graphic>
          <a:graphicData uri="http://schemas.openxmlformats.org/presentationml/2006/ole">
            <mc:AlternateContent xmlns:mc="http://schemas.openxmlformats.org/markup-compatibility/2006">
              <mc:Choice xmlns:v="urn:schemas-microsoft-com:vml" Requires="v">
                <p:oleObj name="Equation" r:id="rId6" imgW="3606480" imgH="482400" progId="Equation.DSMT4">
                  <p:embed/>
                </p:oleObj>
              </mc:Choice>
              <mc:Fallback>
                <p:oleObj name="Equation" r:id="rId6" imgW="360648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896" y="2561304"/>
                        <a:ext cx="360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2362200" y="3202860"/>
          <a:ext cx="2286000" cy="914400"/>
        </p:xfrm>
        <a:graphic>
          <a:graphicData uri="http://schemas.openxmlformats.org/presentationml/2006/ole">
            <mc:AlternateContent xmlns:mc="http://schemas.openxmlformats.org/markup-compatibility/2006">
              <mc:Choice xmlns:v="urn:schemas-microsoft-com:vml" Requires="v">
                <p:oleObj name="Equation" r:id="rId8" imgW="2286000" imgH="914400" progId="Equation.DSMT4">
                  <p:embed/>
                </p:oleObj>
              </mc:Choice>
              <mc:Fallback>
                <p:oleObj name="Equation" r:id="rId8" imgW="2286000" imgH="914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202860"/>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207000" y="2032000"/>
          <a:ext cx="2501900" cy="330200"/>
        </p:xfrm>
        <a:graphic>
          <a:graphicData uri="http://schemas.openxmlformats.org/presentationml/2006/ole">
            <mc:AlternateContent xmlns:mc="http://schemas.openxmlformats.org/markup-compatibility/2006">
              <mc:Choice xmlns:v="urn:schemas-microsoft-com:vml" Requires="v">
                <p:oleObj name="Equation" r:id="rId10" imgW="2501640" imgH="330120" progId="Equation.DSMT4">
                  <p:embed/>
                </p:oleObj>
              </mc:Choice>
              <mc:Fallback>
                <p:oleObj name="Equation" r:id="rId10" imgW="2501640" imgH="3301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0" y="2032000"/>
                        <a:ext cx="2501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Center of Mass of a Plate of Constant Density (cont.)</a:t>
            </a:r>
          </a:p>
        </p:txBody>
      </p:sp>
      <p:sp>
        <p:nvSpPr>
          <p:cNvPr id="3" name="Content Placeholder 2"/>
          <p:cNvSpPr>
            <a:spLocks noGrp="1"/>
          </p:cNvSpPr>
          <p:nvPr>
            <p:ph idx="1"/>
          </p:nvPr>
        </p:nvSpPr>
        <p:spPr>
          <a:xfrm>
            <a:off x="457200" y="1280160"/>
            <a:ext cx="4114800" cy="4572000"/>
          </a:xfrm>
        </p:spPr>
        <p:txBody>
          <a:bodyPr/>
          <a:lstStyle/>
          <a:p>
            <a:r>
              <a:rPr lang="en-US" dirty="0"/>
              <a:t>Both methods work well in this example, and we have now determined that the center of mass (or balance point, as shown in Figure 7) of the plate is 	        In other problems, you may find that one method results in easier integrals to evaluate than the other. </a:t>
            </a:r>
          </a:p>
        </p:txBody>
      </p:sp>
      <p:graphicFrame>
        <p:nvGraphicFramePr>
          <p:cNvPr id="21506" name="Object 2"/>
          <p:cNvGraphicFramePr>
            <a:graphicFrameLocks noChangeAspect="1"/>
          </p:cNvGraphicFramePr>
          <p:nvPr>
            <p:extLst>
              <p:ext uri="{D42A27DB-BD31-4B8C-83A1-F6EECF244321}">
                <p14:modId xmlns:p14="http://schemas.microsoft.com/office/powerpoint/2010/main" val="4015558792"/>
              </p:ext>
            </p:extLst>
          </p:nvPr>
        </p:nvGraphicFramePr>
        <p:xfrm>
          <a:off x="2971800" y="3448878"/>
          <a:ext cx="876300" cy="508000"/>
        </p:xfrm>
        <a:graphic>
          <a:graphicData uri="http://schemas.openxmlformats.org/presentationml/2006/ole">
            <mc:AlternateContent xmlns:mc="http://schemas.openxmlformats.org/markup-compatibility/2006">
              <mc:Choice xmlns:v="urn:schemas-microsoft-com:vml" Requires="v">
                <p:oleObj name="Equation" r:id="rId2" imgW="876240" imgH="507960" progId="Equation.DSMT4">
                  <p:embed/>
                </p:oleObj>
              </mc:Choice>
              <mc:Fallback>
                <p:oleObj name="Equation" r:id="rId2" imgW="87624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48878"/>
                        <a:ext cx="876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572000" y="1344789"/>
            <a:ext cx="3816769" cy="4168422"/>
            <a:chOff x="4641431" y="1241778"/>
            <a:chExt cx="4273969" cy="4701822"/>
          </a:xfrm>
        </p:grpSpPr>
        <p:pic>
          <p:nvPicPr>
            <p:cNvPr id="5" name="Picture 2"/>
            <p:cNvPicPr>
              <a:picLocks noChangeAspect="1" noChangeArrowheads="1"/>
            </p:cNvPicPr>
            <p:nvPr/>
          </p:nvPicPr>
          <p:blipFill>
            <a:blip r:embed="rId4" cstate="print"/>
            <a:srcRect b="8201"/>
            <a:stretch>
              <a:fillRect/>
            </a:stretch>
          </p:blipFill>
          <p:spPr bwMode="auto">
            <a:xfrm>
              <a:off x="4641431" y="1241778"/>
              <a:ext cx="4273969" cy="4244622"/>
            </a:xfrm>
            <a:prstGeom prst="rect">
              <a:avLst/>
            </a:prstGeom>
            <a:noFill/>
            <a:ln w="9525">
              <a:noFill/>
              <a:miter lim="800000"/>
              <a:headEnd/>
              <a:tailEnd/>
            </a:ln>
          </p:spPr>
        </p:pic>
        <p:sp>
          <p:nvSpPr>
            <p:cNvPr id="6" name="Rectangle 5"/>
            <p:cNvSpPr/>
            <p:nvPr/>
          </p:nvSpPr>
          <p:spPr>
            <a:xfrm>
              <a:off x="6093388" y="542038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Center of Mass of a Plate of Varying Density</a:t>
            </a:r>
          </a:p>
        </p:txBody>
      </p:sp>
      <p:sp>
        <p:nvSpPr>
          <p:cNvPr id="3" name="Content Placeholder 2"/>
          <p:cNvSpPr>
            <a:spLocks noGrp="1"/>
          </p:cNvSpPr>
          <p:nvPr>
            <p:ph idx="1"/>
          </p:nvPr>
        </p:nvSpPr>
        <p:spPr/>
        <p:txBody>
          <a:bodyPr/>
          <a:lstStyle/>
          <a:p>
            <a:r>
              <a:rPr lang="en-US" dirty="0"/>
              <a:t>The plate bounded by the curve </a:t>
            </a:r>
            <a:r>
              <a:rPr lang="en-US" i="1" dirty="0">
                <a:solidFill>
                  <a:srgbClr val="0000FF"/>
                </a:solidFill>
              </a:rPr>
              <a:t>y</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and the </a:t>
            </a:r>
            <a:r>
              <a:rPr lang="en-US" i="1" dirty="0"/>
              <a:t>x</a:t>
            </a:r>
            <a:r>
              <a:rPr lang="en-US" dirty="0"/>
              <a:t>‑axis over the interval [0, 1], has the density at the point     (</a:t>
            </a:r>
            <a:r>
              <a:rPr lang="en-US" i="1" dirty="0"/>
              <a:t>x</a:t>
            </a:r>
            <a:r>
              <a:rPr lang="en-US" dirty="0"/>
              <a:t>, </a:t>
            </a:r>
            <a:r>
              <a:rPr lang="en-US" i="1" dirty="0"/>
              <a:t>y</a:t>
            </a:r>
            <a:r>
              <a:rPr lang="en-US" dirty="0"/>
              <a:t>) given by </a:t>
            </a:r>
            <a:r>
              <a:rPr lang="el-GR" i="1" dirty="0">
                <a:solidFill>
                  <a:srgbClr val="0000FF"/>
                </a:solidFill>
                <a:latin typeface="Cambria Math" panose="02040503050406030204" pitchFamily="18" charset="0"/>
                <a:ea typeface="Cambria Math" panose="02040503050406030204" pitchFamily="18" charset="0"/>
                <a:sym typeface="Euclid Symbol"/>
              </a:rPr>
              <a:t>ρ</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3</a:t>
            </a:r>
            <a:r>
              <a:rPr lang="en-US" dirty="0"/>
              <a:t>. Determine its center of mass.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Center of Mass of a Plate of Varying Density (cont.)</a:t>
            </a:r>
          </a:p>
        </p:txBody>
      </p:sp>
      <p:sp>
        <p:nvSpPr>
          <p:cNvPr id="3" name="Content Placeholder 2"/>
          <p:cNvSpPr>
            <a:spLocks noGrp="1"/>
          </p:cNvSpPr>
          <p:nvPr>
            <p:ph idx="1"/>
          </p:nvPr>
        </p:nvSpPr>
        <p:spPr/>
        <p:txBody>
          <a:bodyPr/>
          <a:lstStyle/>
          <a:p>
            <a:r>
              <a:rPr lang="en-US" b="1" dirty="0"/>
              <a:t>Solution </a:t>
            </a:r>
          </a:p>
          <a:p>
            <a:r>
              <a:rPr lang="en-US" dirty="0"/>
              <a:t>Because the density function depends only on </a:t>
            </a:r>
            <a:r>
              <a:rPr lang="en-US" i="1" dirty="0"/>
              <a:t>x</a:t>
            </a:r>
            <a:r>
              <a:rPr lang="en-US" dirty="0"/>
              <a:t>, the center of mass (</a:t>
            </a:r>
            <a:r>
              <a:rPr lang="en-US" i="1" dirty="0"/>
              <a:t>x</a:t>
            </a:r>
            <a:r>
              <a:rPr lang="en-US" i="1" baseline="30000" dirty="0"/>
              <a:t>c</a:t>
            </a:r>
            <a:r>
              <a:rPr lang="en-US" dirty="0"/>
              <a:t>, </a:t>
            </a:r>
            <a:r>
              <a:rPr lang="en-US" i="1" dirty="0"/>
              <a:t>y</a:t>
            </a:r>
            <a:r>
              <a:rPr lang="en-US" i="1" baseline="30000" dirty="0"/>
              <a:t>c</a:t>
            </a:r>
            <a:r>
              <a:rPr lang="en-US" dirty="0"/>
              <a:t>) of a given vertical strip of the region is simply located halfway between the </a:t>
            </a:r>
            <a:r>
              <a:rPr lang="en-US" i="1" dirty="0"/>
              <a:t>x</a:t>
            </a:r>
            <a:r>
              <a:rPr lang="en-US" dirty="0"/>
              <a:t>‑axis and the upper edge (note, though, that the vertical strips increase in density moving from left to right). So if we decompose the plate into vertical strips, we have</a:t>
            </a:r>
          </a:p>
        </p:txBody>
      </p:sp>
      <p:graphicFrame>
        <p:nvGraphicFramePr>
          <p:cNvPr id="71682" name="Object 2"/>
          <p:cNvGraphicFramePr>
            <a:graphicFrameLocks noChangeAspect="1"/>
          </p:cNvGraphicFramePr>
          <p:nvPr>
            <p:extLst>
              <p:ext uri="{D42A27DB-BD31-4B8C-83A1-F6EECF244321}">
                <p14:modId xmlns:p14="http://schemas.microsoft.com/office/powerpoint/2010/main" val="3399514032"/>
              </p:ext>
            </p:extLst>
          </p:nvPr>
        </p:nvGraphicFramePr>
        <p:xfrm>
          <a:off x="1397000" y="4419600"/>
          <a:ext cx="6350000" cy="1016000"/>
        </p:xfrm>
        <a:graphic>
          <a:graphicData uri="http://schemas.openxmlformats.org/presentationml/2006/ole">
            <mc:AlternateContent xmlns:mc="http://schemas.openxmlformats.org/markup-compatibility/2006">
              <mc:Choice xmlns:v="urn:schemas-microsoft-com:vml" Requires="v">
                <p:oleObj name="Equation" r:id="rId2" imgW="6349680" imgH="1015920" progId="Equation.DSMT4">
                  <p:embed/>
                </p:oleObj>
              </mc:Choice>
              <mc:Fallback>
                <p:oleObj name="Equation" r:id="rId2" imgW="6349680" imgH="1015920" progId="Equation.DSMT4">
                  <p:embed/>
                  <p:pic>
                    <p:nvPicPr>
                      <p:cNvPr id="0" name="Picture 2"/>
                      <p:cNvPicPr>
                        <a:picLocks noChangeAspect="1" noChangeArrowheads="1"/>
                      </p:cNvPicPr>
                      <p:nvPr/>
                    </p:nvPicPr>
                    <p:blipFill>
                      <a:blip r:embed="rId3"/>
                      <a:srcRect/>
                      <a:stretch>
                        <a:fillRect/>
                      </a:stretch>
                    </p:blipFill>
                    <p:spPr bwMode="auto">
                      <a:xfrm>
                        <a:off x="1397000" y="4419600"/>
                        <a:ext cx="6350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Center of Mass of a Plate of Varying Density (cont.)</a:t>
            </a:r>
          </a:p>
        </p:txBody>
      </p:sp>
      <p:sp>
        <p:nvSpPr>
          <p:cNvPr id="3" name="Content Placeholder 2"/>
          <p:cNvSpPr>
            <a:spLocks noGrp="1"/>
          </p:cNvSpPr>
          <p:nvPr>
            <p:ph idx="1"/>
          </p:nvPr>
        </p:nvSpPr>
        <p:spPr/>
        <p:txBody>
          <a:bodyPr/>
          <a:lstStyle/>
          <a:p>
            <a:r>
              <a:rPr lang="en-US" dirty="0"/>
              <a:t>Therefore, </a:t>
            </a:r>
          </a:p>
          <a:p>
            <a:endParaRPr lang="en-US" dirty="0"/>
          </a:p>
          <a:p>
            <a:endParaRPr lang="en-US" dirty="0"/>
          </a:p>
          <a:p>
            <a:endParaRPr lang="en-US" dirty="0"/>
          </a:p>
          <a:p>
            <a:r>
              <a:rPr lang="en-US" dirty="0"/>
              <a:t>and </a:t>
            </a:r>
          </a:p>
        </p:txBody>
      </p:sp>
      <p:graphicFrame>
        <p:nvGraphicFramePr>
          <p:cNvPr id="23556" name="Object 4"/>
          <p:cNvGraphicFramePr>
            <a:graphicFrameLocks noChangeAspect="1"/>
          </p:cNvGraphicFramePr>
          <p:nvPr/>
        </p:nvGraphicFramePr>
        <p:xfrm>
          <a:off x="728133" y="2058105"/>
          <a:ext cx="1066800" cy="876300"/>
        </p:xfrm>
        <a:graphic>
          <a:graphicData uri="http://schemas.openxmlformats.org/presentationml/2006/ole">
            <mc:AlternateContent xmlns:mc="http://schemas.openxmlformats.org/markup-compatibility/2006">
              <mc:Choice xmlns:v="urn:schemas-microsoft-com:vml" Requires="v">
                <p:oleObj name="Equation" r:id="rId2" imgW="1066680" imgH="876240" progId="Equation.DSMT4">
                  <p:embed/>
                </p:oleObj>
              </mc:Choice>
              <mc:Fallback>
                <p:oleObj name="Equation" r:id="rId2" imgW="1066680" imgH="876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2058105"/>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179370132"/>
              </p:ext>
            </p:extLst>
          </p:nvPr>
        </p:nvGraphicFramePr>
        <p:xfrm>
          <a:off x="1792288" y="1843088"/>
          <a:ext cx="1612900" cy="1397000"/>
        </p:xfrm>
        <a:graphic>
          <a:graphicData uri="http://schemas.openxmlformats.org/presentationml/2006/ole">
            <mc:AlternateContent xmlns:mc="http://schemas.openxmlformats.org/markup-compatibility/2006">
              <mc:Choice xmlns:v="urn:schemas-microsoft-com:vml" Requires="v">
                <p:oleObj name="Equation" r:id="rId4" imgW="1612800" imgH="1396800" progId="Equation.DSMT4">
                  <p:embed/>
                </p:oleObj>
              </mc:Choice>
              <mc:Fallback>
                <p:oleObj name="Equation" r:id="rId4" imgW="1612800" imgH="1396800" progId="Equation.DSMT4">
                  <p:embed/>
                  <p:pic>
                    <p:nvPicPr>
                      <p:cNvPr id="0" name="Picture 5"/>
                      <p:cNvPicPr>
                        <a:picLocks noChangeAspect="1" noChangeArrowheads="1"/>
                      </p:cNvPicPr>
                      <p:nvPr/>
                    </p:nvPicPr>
                    <p:blipFill>
                      <a:blip r:embed="rId5"/>
                      <a:srcRect/>
                      <a:stretch>
                        <a:fillRect/>
                      </a:stretch>
                    </p:blipFill>
                    <p:spPr bwMode="auto">
                      <a:xfrm>
                        <a:off x="1792288" y="1843088"/>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3429706" y="1828800"/>
          <a:ext cx="2374900" cy="1409700"/>
        </p:xfrm>
        <a:graphic>
          <a:graphicData uri="http://schemas.openxmlformats.org/presentationml/2006/ole">
            <mc:AlternateContent xmlns:mc="http://schemas.openxmlformats.org/markup-compatibility/2006">
              <mc:Choice xmlns:v="urn:schemas-microsoft-com:vml" Requires="v">
                <p:oleObj name="Equation" r:id="rId6" imgW="2374560" imgH="1409400" progId="Equation.DSMT4">
                  <p:embed/>
                </p:oleObj>
              </mc:Choice>
              <mc:Fallback>
                <p:oleObj name="Equation" r:id="rId6" imgW="2374560" imgH="1409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706" y="1828800"/>
                        <a:ext cx="23749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5846233" y="1863372"/>
          <a:ext cx="1358900" cy="1333500"/>
        </p:xfrm>
        <a:graphic>
          <a:graphicData uri="http://schemas.openxmlformats.org/presentationml/2006/ole">
            <mc:AlternateContent xmlns:mc="http://schemas.openxmlformats.org/markup-compatibility/2006">
              <mc:Choice xmlns:v="urn:schemas-microsoft-com:vml" Requires="v">
                <p:oleObj name="Equation" r:id="rId8" imgW="1358640" imgH="1333440" progId="Equation.DSMT4">
                  <p:embed/>
                </p:oleObj>
              </mc:Choice>
              <mc:Fallback>
                <p:oleObj name="Equation" r:id="rId8" imgW="1358640" imgH="13334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6233" y="1863372"/>
                        <a:ext cx="1358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7215012" y="2106789"/>
          <a:ext cx="647700" cy="927100"/>
        </p:xfrm>
        <a:graphic>
          <a:graphicData uri="http://schemas.openxmlformats.org/presentationml/2006/ole">
            <mc:AlternateContent xmlns:mc="http://schemas.openxmlformats.org/markup-compatibility/2006">
              <mc:Choice xmlns:v="urn:schemas-microsoft-com:vml" Requires="v">
                <p:oleObj name="Equation" r:id="rId10" imgW="647640" imgH="927000" progId="Equation.DSMT4">
                  <p:embed/>
                </p:oleObj>
              </mc:Choice>
              <mc:Fallback>
                <p:oleObj name="Equation" r:id="rId10" imgW="647640" imgH="9270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5012" y="2106789"/>
                        <a:ext cx="647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7890933" y="2099733"/>
          <a:ext cx="533400" cy="838200"/>
        </p:xfrm>
        <a:graphic>
          <a:graphicData uri="http://schemas.openxmlformats.org/presentationml/2006/ole">
            <mc:AlternateContent xmlns:mc="http://schemas.openxmlformats.org/markup-compatibility/2006">
              <mc:Choice xmlns:v="urn:schemas-microsoft-com:vml" Requires="v">
                <p:oleObj name="Equation" r:id="rId12" imgW="533160" imgH="838080" progId="Equation.DSMT4">
                  <p:embed/>
                </p:oleObj>
              </mc:Choice>
              <mc:Fallback>
                <p:oleObj name="Equation" r:id="rId12" imgW="53316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0933" y="2099733"/>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p:cNvGraphicFramePr>
            <a:graphicFrameLocks noChangeAspect="1"/>
          </p:cNvGraphicFramePr>
          <p:nvPr/>
        </p:nvGraphicFramePr>
        <p:xfrm>
          <a:off x="530577" y="4141611"/>
          <a:ext cx="1041400" cy="800100"/>
        </p:xfrm>
        <a:graphic>
          <a:graphicData uri="http://schemas.openxmlformats.org/presentationml/2006/ole">
            <mc:AlternateContent xmlns:mc="http://schemas.openxmlformats.org/markup-compatibility/2006">
              <mc:Choice xmlns:v="urn:schemas-microsoft-com:vml" Requires="v">
                <p:oleObj name="Equation" r:id="rId14" imgW="1041120" imgH="799920" progId="Equation.DSMT4">
                  <p:embed/>
                </p:oleObj>
              </mc:Choice>
              <mc:Fallback>
                <p:oleObj name="Equation" r:id="rId14" imgW="1041120" imgH="79992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0577" y="4141611"/>
                        <a:ext cx="1041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extLst>
              <p:ext uri="{D42A27DB-BD31-4B8C-83A1-F6EECF244321}">
                <p14:modId xmlns:p14="http://schemas.microsoft.com/office/powerpoint/2010/main" val="2780931168"/>
              </p:ext>
            </p:extLst>
          </p:nvPr>
        </p:nvGraphicFramePr>
        <p:xfrm>
          <a:off x="1555750" y="3856038"/>
          <a:ext cx="1600200" cy="1397000"/>
        </p:xfrm>
        <a:graphic>
          <a:graphicData uri="http://schemas.openxmlformats.org/presentationml/2006/ole">
            <mc:AlternateContent xmlns:mc="http://schemas.openxmlformats.org/markup-compatibility/2006">
              <mc:Choice xmlns:v="urn:schemas-microsoft-com:vml" Requires="v">
                <p:oleObj name="Equation" r:id="rId16" imgW="1600200" imgH="1396800" progId="Equation.DSMT4">
                  <p:embed/>
                </p:oleObj>
              </mc:Choice>
              <mc:Fallback>
                <p:oleObj name="Equation" r:id="rId16" imgW="1600200" imgH="1396800" progId="Equation.DSMT4">
                  <p:embed/>
                  <p:pic>
                    <p:nvPicPr>
                      <p:cNvPr id="0" name="Picture 12"/>
                      <p:cNvPicPr>
                        <a:picLocks noChangeAspect="1" noChangeArrowheads="1"/>
                      </p:cNvPicPr>
                      <p:nvPr/>
                    </p:nvPicPr>
                    <p:blipFill>
                      <a:blip r:embed="rId17"/>
                      <a:srcRect/>
                      <a:stretch>
                        <a:fillRect/>
                      </a:stretch>
                    </p:blipFill>
                    <p:spPr bwMode="auto">
                      <a:xfrm>
                        <a:off x="1555750" y="3856038"/>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p:cNvGraphicFramePr>
            <a:graphicFrameLocks noChangeAspect="1"/>
          </p:cNvGraphicFramePr>
          <p:nvPr>
            <p:extLst>
              <p:ext uri="{D42A27DB-BD31-4B8C-83A1-F6EECF244321}">
                <p14:modId xmlns:p14="http://schemas.microsoft.com/office/powerpoint/2010/main" val="1511427619"/>
              </p:ext>
            </p:extLst>
          </p:nvPr>
        </p:nvGraphicFramePr>
        <p:xfrm>
          <a:off x="3141663" y="3578225"/>
          <a:ext cx="2590800" cy="1651000"/>
        </p:xfrm>
        <a:graphic>
          <a:graphicData uri="http://schemas.openxmlformats.org/presentationml/2006/ole">
            <mc:AlternateContent xmlns:mc="http://schemas.openxmlformats.org/markup-compatibility/2006">
              <mc:Choice xmlns:v="urn:schemas-microsoft-com:vml" Requires="v">
                <p:oleObj name="Equation" r:id="rId18" imgW="2590560" imgH="1650960" progId="Equation.DSMT4">
                  <p:embed/>
                </p:oleObj>
              </mc:Choice>
              <mc:Fallback>
                <p:oleObj name="Equation" r:id="rId18" imgW="2590560" imgH="1650960" progId="Equation.DSMT4">
                  <p:embed/>
                  <p:pic>
                    <p:nvPicPr>
                      <p:cNvPr id="0" name="Picture 13"/>
                      <p:cNvPicPr>
                        <a:picLocks noChangeAspect="1" noChangeArrowheads="1"/>
                      </p:cNvPicPr>
                      <p:nvPr/>
                    </p:nvPicPr>
                    <p:blipFill>
                      <a:blip r:embed="rId19"/>
                      <a:srcRect/>
                      <a:stretch>
                        <a:fillRect/>
                      </a:stretch>
                    </p:blipFill>
                    <p:spPr bwMode="auto">
                      <a:xfrm>
                        <a:off x="3141663" y="3578225"/>
                        <a:ext cx="25908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4"/>
          <p:cNvGraphicFramePr>
            <a:graphicFrameLocks noChangeAspect="1"/>
          </p:cNvGraphicFramePr>
          <p:nvPr/>
        </p:nvGraphicFramePr>
        <p:xfrm>
          <a:off x="5753100" y="3907366"/>
          <a:ext cx="1485900" cy="1282700"/>
        </p:xfrm>
        <a:graphic>
          <a:graphicData uri="http://schemas.openxmlformats.org/presentationml/2006/ole">
            <mc:AlternateContent xmlns:mc="http://schemas.openxmlformats.org/markup-compatibility/2006">
              <mc:Choice xmlns:v="urn:schemas-microsoft-com:vml" Requires="v">
                <p:oleObj name="Equation" r:id="rId20" imgW="1485720" imgH="1282680" progId="Equation.DSMT4">
                  <p:embed/>
                </p:oleObj>
              </mc:Choice>
              <mc:Fallback>
                <p:oleObj name="Equation" r:id="rId20" imgW="1485720" imgH="128268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53100" y="3907366"/>
                        <a:ext cx="14859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7" name="Object 15"/>
          <p:cNvGraphicFramePr>
            <a:graphicFrameLocks noChangeAspect="1"/>
          </p:cNvGraphicFramePr>
          <p:nvPr/>
        </p:nvGraphicFramePr>
        <p:xfrm>
          <a:off x="7275688" y="4127500"/>
          <a:ext cx="711200" cy="901700"/>
        </p:xfrm>
        <a:graphic>
          <a:graphicData uri="http://schemas.openxmlformats.org/presentationml/2006/ole">
            <mc:AlternateContent xmlns:mc="http://schemas.openxmlformats.org/markup-compatibility/2006">
              <mc:Choice xmlns:v="urn:schemas-microsoft-com:vml" Requires="v">
                <p:oleObj name="Equation" r:id="rId22" imgW="711000" imgH="901440" progId="Equation.DSMT4">
                  <p:embed/>
                </p:oleObj>
              </mc:Choice>
              <mc:Fallback>
                <p:oleObj name="Equation" r:id="rId22" imgW="711000" imgH="90144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75688" y="4127500"/>
                        <a:ext cx="71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8" name="Object 16"/>
          <p:cNvGraphicFramePr>
            <a:graphicFrameLocks noChangeAspect="1"/>
          </p:cNvGraphicFramePr>
          <p:nvPr/>
        </p:nvGraphicFramePr>
        <p:xfrm>
          <a:off x="8001000" y="4141611"/>
          <a:ext cx="609600" cy="800100"/>
        </p:xfrm>
        <a:graphic>
          <a:graphicData uri="http://schemas.openxmlformats.org/presentationml/2006/ole">
            <mc:AlternateContent xmlns:mc="http://schemas.openxmlformats.org/markup-compatibility/2006">
              <mc:Choice xmlns:v="urn:schemas-microsoft-com:vml" Requires="v">
                <p:oleObj name="Equation" r:id="rId24" imgW="609480" imgH="799920" progId="Equation.DSMT4">
                  <p:embed/>
                </p:oleObj>
              </mc:Choice>
              <mc:Fallback>
                <p:oleObj name="Equation" r:id="rId24" imgW="609480" imgH="799920" progId="Equation.DSMT4">
                  <p:embed/>
                  <p:pic>
                    <p:nvPicPr>
                      <p:cNvPr id="0"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4141611"/>
                        <a:ext cx="609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5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5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Center of Mass of a Plate of Varying Density (cont.)</a:t>
            </a:r>
          </a:p>
        </p:txBody>
      </p:sp>
      <p:sp>
        <p:nvSpPr>
          <p:cNvPr id="3" name="Content Placeholder 2"/>
          <p:cNvSpPr>
            <a:spLocks noGrp="1"/>
          </p:cNvSpPr>
          <p:nvPr>
            <p:ph idx="1"/>
          </p:nvPr>
        </p:nvSpPr>
        <p:spPr/>
        <p:txBody>
          <a:bodyPr/>
          <a:lstStyle/>
          <a:p>
            <a:r>
              <a:rPr lang="en-US" dirty="0"/>
              <a:t>The plate’s center of mass is	     and is shown in Figure 8. </a:t>
            </a:r>
          </a:p>
        </p:txBody>
      </p:sp>
      <p:graphicFrame>
        <p:nvGraphicFramePr>
          <p:cNvPr id="24578" name="Object 2"/>
          <p:cNvGraphicFramePr>
            <a:graphicFrameLocks noChangeAspect="1"/>
          </p:cNvGraphicFramePr>
          <p:nvPr/>
        </p:nvGraphicFramePr>
        <p:xfrm>
          <a:off x="4668838" y="1311275"/>
          <a:ext cx="787400" cy="508000"/>
        </p:xfrm>
        <a:graphic>
          <a:graphicData uri="http://schemas.openxmlformats.org/presentationml/2006/ole">
            <mc:AlternateContent xmlns:mc="http://schemas.openxmlformats.org/markup-compatibility/2006">
              <mc:Choice xmlns:v="urn:schemas-microsoft-com:vml" Requires="v">
                <p:oleObj name="Equation" r:id="rId2" imgW="787320" imgH="507960" progId="Equation.DSMT4">
                  <p:embed/>
                </p:oleObj>
              </mc:Choice>
              <mc:Fallback>
                <p:oleObj name="Equation" r:id="rId2" imgW="78732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311275"/>
                        <a:ext cx="787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876800" y="1842544"/>
            <a:ext cx="3657600" cy="4101056"/>
            <a:chOff x="2819400" y="1842544"/>
            <a:chExt cx="3657600" cy="4101056"/>
          </a:xfrm>
        </p:grpSpPr>
        <p:pic>
          <p:nvPicPr>
            <p:cNvPr id="24580" name="Picture 4"/>
            <p:cNvPicPr>
              <a:picLocks noChangeAspect="1" noChangeArrowheads="1"/>
            </p:cNvPicPr>
            <p:nvPr/>
          </p:nvPicPr>
          <p:blipFill>
            <a:blip r:embed="rId4" cstate="print"/>
            <a:srcRect b="10461"/>
            <a:stretch>
              <a:fillRect/>
            </a:stretch>
          </p:blipFill>
          <p:spPr bwMode="auto">
            <a:xfrm>
              <a:off x="2819400" y="1842544"/>
              <a:ext cx="3657600" cy="3720056"/>
            </a:xfrm>
            <a:prstGeom prst="rect">
              <a:avLst/>
            </a:prstGeom>
            <a:noFill/>
            <a:ln w="9525">
              <a:noFill/>
              <a:miter lim="800000"/>
              <a:headEnd/>
              <a:tailEnd/>
            </a:ln>
          </p:spPr>
        </p:pic>
        <p:sp>
          <p:nvSpPr>
            <p:cNvPr id="6" name="Rectangle 5"/>
            <p:cNvSpPr/>
            <p:nvPr/>
          </p:nvSpPr>
          <p:spPr>
            <a:xfrm>
              <a:off x="3963173" y="5420380"/>
              <a:ext cx="1370055" cy="523220"/>
            </a:xfrm>
            <a:prstGeom prst="rect">
              <a:avLst/>
            </a:prstGeom>
          </p:spPr>
          <p:txBody>
            <a:bodyPr wrap="none">
              <a:spAutoFit/>
            </a:bodyPr>
            <a:lstStyle/>
            <a:p>
              <a:r>
                <a:rPr lang="en-US" sz="2800" b="1" dirty="0"/>
                <a:t>Figure 8</a:t>
              </a:r>
            </a:p>
          </p:txBody>
        </p:sp>
      </p:grpSp>
      <p:sp>
        <p:nvSpPr>
          <p:cNvPr id="8" name="Content Placeholder 2"/>
          <p:cNvSpPr txBox="1">
            <a:spLocks/>
          </p:cNvSpPr>
          <p:nvPr/>
        </p:nvSpPr>
        <p:spPr>
          <a:xfrm>
            <a:off x="457200" y="2224548"/>
            <a:ext cx="4419600" cy="3109452"/>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Since the plate increases in density toward the right‑hand side, its center of mass is shifted upward and to the right relative to a similar plate of constant density.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 (cont.)</a:t>
            </a:r>
          </a:p>
        </p:txBody>
      </p:sp>
      <p:sp>
        <p:nvSpPr>
          <p:cNvPr id="3" name="Content Placeholder 2"/>
          <p:cNvSpPr>
            <a:spLocks noGrp="1"/>
          </p:cNvSpPr>
          <p:nvPr>
            <p:ph idx="1"/>
          </p:nvPr>
        </p:nvSpPr>
        <p:spPr/>
        <p:txBody>
          <a:bodyPr/>
          <a:lstStyle/>
          <a:p>
            <a:r>
              <a:rPr lang="en-US" dirty="0"/>
              <a:t>We can also adapt our two‑dimensional formulas to handle a curved one‑dimensional object in the plane. In the following example, note that we treat each differential element of the curve as a small element of mass </a:t>
            </a:r>
            <a:r>
              <a:rPr lang="en-US" i="1" dirty="0"/>
              <a:t>dm</a:t>
            </a:r>
            <a:r>
              <a:rPr lang="en-US" dirty="0"/>
              <a:t>. Note also that the center of mass of the curved object doesn’t actually lie </a:t>
            </a:r>
            <a:r>
              <a:rPr lang="en-US" i="1" dirty="0"/>
              <a:t>on</a:t>
            </a:r>
            <a:r>
              <a:rPr lang="en-US" dirty="0"/>
              <a:t> the object.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Center of Mass of a Curved Wire</a:t>
            </a:r>
          </a:p>
        </p:txBody>
      </p:sp>
      <p:sp>
        <p:nvSpPr>
          <p:cNvPr id="3" name="Content Placeholder 2"/>
          <p:cNvSpPr>
            <a:spLocks noGrp="1"/>
          </p:cNvSpPr>
          <p:nvPr>
            <p:ph idx="1"/>
          </p:nvPr>
        </p:nvSpPr>
        <p:spPr/>
        <p:txBody>
          <a:bodyPr>
            <a:noAutofit/>
          </a:bodyPr>
          <a:lstStyle/>
          <a:p>
            <a:r>
              <a:rPr lang="en-US" dirty="0"/>
              <a:t>A length of wire of constant density is curved into a half circle of radius </a:t>
            </a:r>
            <a:r>
              <a:rPr lang="en-US" i="1" dirty="0"/>
              <a:t>r</a:t>
            </a:r>
            <a:r>
              <a:rPr lang="en-US" dirty="0"/>
              <a:t>. Find its center of mass.</a:t>
            </a:r>
          </a:p>
          <a:p>
            <a:r>
              <a:rPr lang="en-US" b="1" dirty="0"/>
              <a:t>Solution</a:t>
            </a:r>
          </a:p>
          <a:p>
            <a:r>
              <a:rPr lang="en-US" dirty="0"/>
              <a:t>A small differential segment of arc length </a:t>
            </a:r>
            <a:r>
              <a:rPr lang="en-US" i="1" dirty="0"/>
              <a:t>ds</a:t>
            </a:r>
            <a:r>
              <a:rPr lang="en-US" dirty="0"/>
              <a:t> has length </a:t>
            </a:r>
            <a:r>
              <a:rPr lang="en-US" i="1" dirty="0" err="1"/>
              <a:t>rd</a:t>
            </a:r>
            <a:r>
              <a:rPr lang="el-GR" i="1" dirty="0">
                <a:latin typeface="Cambria Math" panose="02040503050406030204" pitchFamily="18" charset="0"/>
                <a:ea typeface="Cambria Math" panose="02040503050406030204" pitchFamily="18" charset="0"/>
              </a:rPr>
              <a:t>θ</a:t>
            </a:r>
            <a:r>
              <a:rPr lang="en-US" dirty="0"/>
              <a:t>, where </a:t>
            </a:r>
            <a:r>
              <a:rPr lang="en-US" i="1" dirty="0"/>
              <a:t>d</a:t>
            </a:r>
            <a:r>
              <a:rPr lang="el-GR" i="1" dirty="0">
                <a:latin typeface="Cambria Math" panose="02040503050406030204" pitchFamily="18" charset="0"/>
                <a:ea typeface="Cambria Math" panose="02040503050406030204" pitchFamily="18" charset="0"/>
              </a:rPr>
              <a:t>θ</a:t>
            </a:r>
            <a:r>
              <a:rPr lang="en-US" dirty="0"/>
              <a:t> represents a differential element of the angle </a:t>
            </a:r>
            <a:r>
              <a:rPr lang="el-GR" i="1" dirty="0">
                <a:latin typeface="Cambria Math" panose="02040503050406030204" pitchFamily="18" charset="0"/>
                <a:ea typeface="Cambria Math" panose="02040503050406030204" pitchFamily="18" charset="0"/>
              </a:rPr>
              <a:t>θ</a:t>
            </a:r>
            <a:r>
              <a:rPr lang="en-US" dirty="0"/>
              <a:t> (recall that the arc length formula is </a:t>
            </a:r>
            <a:r>
              <a:rPr lang="en-US" i="1" dirty="0"/>
              <a:t>s</a:t>
            </a:r>
            <a:r>
              <a:rPr lang="en-US" dirty="0"/>
              <a:t> = </a:t>
            </a:r>
            <a:r>
              <a:rPr lang="en-US" i="1" dirty="0"/>
              <a:t>r</a:t>
            </a:r>
            <a:r>
              <a:rPr lang="el-GR" i="1" dirty="0">
                <a:latin typeface="Cambria Math" panose="02040503050406030204" pitchFamily="18" charset="0"/>
                <a:ea typeface="Cambria Math" panose="02040503050406030204" pitchFamily="18" charset="0"/>
              </a:rPr>
              <a:t>θ</a:t>
            </a:r>
            <a:r>
              <a:rPr lang="en-US" dirty="0"/>
              <a:t> and hence </a:t>
            </a:r>
            <a:r>
              <a:rPr lang="en-US" i="1" dirty="0"/>
              <a:t>ds</a:t>
            </a:r>
            <a:r>
              <a:rPr lang="en-US" dirty="0"/>
              <a:t> = </a:t>
            </a:r>
            <a:r>
              <a:rPr lang="en-US" i="1" dirty="0" err="1"/>
              <a:t>rd</a:t>
            </a:r>
            <a:r>
              <a:rPr lang="el-GR" i="1" dirty="0">
                <a:latin typeface="Cambria Math" panose="02040503050406030204" pitchFamily="18" charset="0"/>
                <a:ea typeface="Cambria Math" panose="02040503050406030204" pitchFamily="18" charset="0"/>
              </a:rPr>
              <a:t>θ</a:t>
            </a:r>
            <a:r>
              <a:rPr lang="en-US" dirty="0"/>
              <a:t>). So the small element of arc length has mass </a:t>
            </a:r>
            <a:r>
              <a:rPr lang="en-US" i="1" dirty="0"/>
              <a:t>dm</a:t>
            </a:r>
            <a:r>
              <a:rPr lang="en-US" dirty="0"/>
              <a:t> = </a:t>
            </a:r>
            <a:r>
              <a:rPr lang="el-GR" i="1" dirty="0">
                <a:latin typeface="Cambria Math" panose="02040503050406030204" pitchFamily="18" charset="0"/>
                <a:ea typeface="Cambria Math" panose="02040503050406030204" pitchFamily="18" charset="0"/>
              </a:rPr>
              <a:t>ρ</a:t>
            </a:r>
            <a:r>
              <a:rPr lang="en-US" i="1" dirty="0"/>
              <a:t>ds</a:t>
            </a:r>
            <a:r>
              <a:rPr lang="en-US" dirty="0"/>
              <a:t> = </a:t>
            </a:r>
            <a:r>
              <a:rPr lang="el-GR" i="1" dirty="0">
                <a:latin typeface="Cambria Math" panose="02040503050406030204" pitchFamily="18" charset="0"/>
                <a:ea typeface="Cambria Math" panose="02040503050406030204" pitchFamily="18" charset="0"/>
              </a:rPr>
              <a:t>ρ</a:t>
            </a:r>
            <a:r>
              <a:rPr lang="en-US" i="1" dirty="0" err="1"/>
              <a:t>rd</a:t>
            </a:r>
            <a:r>
              <a:rPr lang="el-GR" i="1" dirty="0">
                <a:latin typeface="Cambria Math" panose="02040503050406030204" pitchFamily="18" charset="0"/>
                <a:ea typeface="Cambria Math" panose="02040503050406030204" pitchFamily="18" charset="0"/>
              </a:rPr>
              <a:t>θ</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Center of Mass of a Curved Wire (cont.)</a:t>
            </a:r>
          </a:p>
        </p:txBody>
      </p:sp>
      <p:sp>
        <p:nvSpPr>
          <p:cNvPr id="3" name="Content Placeholder 2"/>
          <p:cNvSpPr>
            <a:spLocks noGrp="1"/>
          </p:cNvSpPr>
          <p:nvPr>
            <p:ph idx="1"/>
          </p:nvPr>
        </p:nvSpPr>
        <p:spPr/>
        <p:txBody>
          <a:bodyPr/>
          <a:lstStyle/>
          <a:p>
            <a:r>
              <a:rPr lang="en-US" dirty="0"/>
              <a:t>The center of mass of the small element is 				      		as</a:t>
            </a:r>
            <a:r>
              <a:rPr lang="en-US" sz="1500" dirty="0"/>
              <a:t> </a:t>
            </a:r>
            <a:r>
              <a:rPr lang="en-US" dirty="0"/>
              <a:t>shown in Figure 9.</a:t>
            </a:r>
          </a:p>
          <a:p>
            <a:endParaRPr lang="en-US" dirty="0"/>
          </a:p>
        </p:txBody>
      </p:sp>
      <p:grpSp>
        <p:nvGrpSpPr>
          <p:cNvPr id="6" name="Group 5"/>
          <p:cNvGrpSpPr/>
          <p:nvPr/>
        </p:nvGrpSpPr>
        <p:grpSpPr>
          <a:xfrm>
            <a:off x="2331720" y="2447099"/>
            <a:ext cx="4480560" cy="3420301"/>
            <a:chOff x="2331720" y="2370899"/>
            <a:chExt cx="4480560" cy="3420301"/>
          </a:xfrm>
        </p:grpSpPr>
        <p:pic>
          <p:nvPicPr>
            <p:cNvPr id="27650"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12349"/>
            <a:stretch>
              <a:fillRect/>
            </a:stretch>
          </p:blipFill>
          <p:spPr bwMode="auto">
            <a:xfrm>
              <a:off x="2331720" y="2370899"/>
              <a:ext cx="4480560" cy="2880371"/>
            </a:xfrm>
            <a:prstGeom prst="rect">
              <a:avLst/>
            </a:prstGeom>
            <a:noFill/>
            <a:ln w="9525">
              <a:noFill/>
              <a:miter lim="800000"/>
              <a:headEnd/>
              <a:tailEnd/>
            </a:ln>
          </p:spPr>
        </p:pic>
        <p:sp>
          <p:nvSpPr>
            <p:cNvPr id="5" name="Rectangle 4"/>
            <p:cNvSpPr/>
            <p:nvPr/>
          </p:nvSpPr>
          <p:spPr>
            <a:xfrm>
              <a:off x="3886973" y="5267980"/>
              <a:ext cx="1370055" cy="523220"/>
            </a:xfrm>
            <a:prstGeom prst="rect">
              <a:avLst/>
            </a:prstGeom>
          </p:spPr>
          <p:txBody>
            <a:bodyPr wrap="none">
              <a:spAutoFit/>
            </a:bodyPr>
            <a:lstStyle/>
            <a:p>
              <a:r>
                <a:rPr lang="en-US" sz="2800" b="1" dirty="0"/>
                <a:t>Figure 9</a:t>
              </a:r>
            </a:p>
          </p:txBody>
        </p:sp>
      </p:grpSp>
      <p:graphicFrame>
        <p:nvGraphicFramePr>
          <p:cNvPr id="36865" name="Object 1"/>
          <p:cNvGraphicFramePr>
            <a:graphicFrameLocks noChangeAspect="1"/>
          </p:cNvGraphicFramePr>
          <p:nvPr>
            <p:extLst>
              <p:ext uri="{D42A27DB-BD31-4B8C-83A1-F6EECF244321}">
                <p14:modId xmlns:p14="http://schemas.microsoft.com/office/powerpoint/2010/main" val="63238794"/>
              </p:ext>
            </p:extLst>
          </p:nvPr>
        </p:nvGraphicFramePr>
        <p:xfrm>
          <a:off x="528638" y="1687513"/>
          <a:ext cx="3606800" cy="584200"/>
        </p:xfrm>
        <a:graphic>
          <a:graphicData uri="http://schemas.openxmlformats.org/presentationml/2006/ole">
            <mc:AlternateContent xmlns:mc="http://schemas.openxmlformats.org/markup-compatibility/2006">
              <mc:Choice xmlns:v="urn:schemas-microsoft-com:vml" Requires="v">
                <p:oleObj name="Equation" r:id="rId3" imgW="3606480" imgH="583920" progId="Equation.DSMT4">
                  <p:embed/>
                </p:oleObj>
              </mc:Choice>
              <mc:Fallback>
                <p:oleObj name="Equation" r:id="rId3" imgW="3606480" imgH="583920" progId="Equation.DSMT4">
                  <p:embed/>
                  <p:pic>
                    <p:nvPicPr>
                      <p:cNvPr id="0" name="Picture 1"/>
                      <p:cNvPicPr>
                        <a:picLocks noChangeAspect="1" noChangeArrowheads="1"/>
                      </p:cNvPicPr>
                      <p:nvPr/>
                    </p:nvPicPr>
                    <p:blipFill>
                      <a:blip r:embed="rId4"/>
                      <a:srcRect/>
                      <a:stretch>
                        <a:fillRect/>
                      </a:stretch>
                    </p:blipFill>
                    <p:spPr bwMode="auto">
                      <a:xfrm>
                        <a:off x="528638" y="1687513"/>
                        <a:ext cx="360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Center of Mass of a Curved Wire (cont.)</a:t>
            </a:r>
          </a:p>
        </p:txBody>
      </p:sp>
      <p:sp>
        <p:nvSpPr>
          <p:cNvPr id="3" name="Content Placeholder 2"/>
          <p:cNvSpPr>
            <a:spLocks noGrp="1"/>
          </p:cNvSpPr>
          <p:nvPr>
            <p:ph idx="1"/>
          </p:nvPr>
        </p:nvSpPr>
        <p:spPr/>
        <p:txBody>
          <a:bodyPr/>
          <a:lstStyle/>
          <a:p>
            <a:r>
              <a:rPr lang="en-US" dirty="0"/>
              <a:t>By symmetry, we know 	      , so we just need to determine</a:t>
            </a:r>
          </a:p>
        </p:txBody>
      </p:sp>
      <p:graphicFrame>
        <p:nvGraphicFramePr>
          <p:cNvPr id="28674" name="Object 3"/>
          <p:cNvGraphicFramePr>
            <a:graphicFrameLocks noChangeAspect="1"/>
          </p:cNvGraphicFramePr>
          <p:nvPr/>
        </p:nvGraphicFramePr>
        <p:xfrm>
          <a:off x="3932238" y="1403350"/>
          <a:ext cx="749300" cy="304800"/>
        </p:xfrm>
        <a:graphic>
          <a:graphicData uri="http://schemas.openxmlformats.org/presentationml/2006/ole">
            <mc:AlternateContent xmlns:mc="http://schemas.openxmlformats.org/markup-compatibility/2006">
              <mc:Choice xmlns:v="urn:schemas-microsoft-com:vml" Requires="v">
                <p:oleObj name="Equation" r:id="rId2" imgW="749160" imgH="304560" progId="Equation.DSMT4">
                  <p:embed/>
                </p:oleObj>
              </mc:Choice>
              <mc:Fallback>
                <p:oleObj name="Equation" r:id="rId2" imgW="749160" imgH="30456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1403350"/>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59535106"/>
              </p:ext>
            </p:extLst>
          </p:nvPr>
        </p:nvGraphicFramePr>
        <p:xfrm>
          <a:off x="2208213" y="1841500"/>
          <a:ext cx="304800" cy="368300"/>
        </p:xfrm>
        <a:graphic>
          <a:graphicData uri="http://schemas.openxmlformats.org/presentationml/2006/ole">
            <mc:AlternateContent xmlns:mc="http://schemas.openxmlformats.org/markup-compatibility/2006">
              <mc:Choice xmlns:v="urn:schemas-microsoft-com:vml" Requires="v">
                <p:oleObj name="Equation" r:id="rId4" imgW="304560" imgH="368280" progId="Equation.DSMT4">
                  <p:embed/>
                </p:oleObj>
              </mc:Choice>
              <mc:Fallback>
                <p:oleObj name="Equation" r:id="rId4" imgW="304560" imgH="368280" progId="Equation.DSMT4">
                  <p:embed/>
                  <p:pic>
                    <p:nvPicPr>
                      <p:cNvPr id="0" name="Picture 3"/>
                      <p:cNvPicPr>
                        <a:picLocks noChangeAspect="1" noChangeArrowheads="1"/>
                      </p:cNvPicPr>
                      <p:nvPr/>
                    </p:nvPicPr>
                    <p:blipFill>
                      <a:blip r:embed="rId5"/>
                      <a:srcRect/>
                      <a:stretch>
                        <a:fillRect/>
                      </a:stretch>
                    </p:blipFill>
                    <p:spPr bwMode="auto">
                      <a:xfrm>
                        <a:off x="2208213" y="184150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219200" y="2686755"/>
          <a:ext cx="1066800" cy="838200"/>
        </p:xfrm>
        <a:graphic>
          <a:graphicData uri="http://schemas.openxmlformats.org/presentationml/2006/ole">
            <mc:AlternateContent xmlns:mc="http://schemas.openxmlformats.org/markup-compatibility/2006">
              <mc:Choice xmlns:v="urn:schemas-microsoft-com:vml" Requires="v">
                <p:oleObj name="Equation" r:id="rId6" imgW="1066680" imgH="838080" progId="Equation.DSMT4">
                  <p:embed/>
                </p:oleObj>
              </mc:Choice>
              <mc:Fallback>
                <p:oleObj name="Equation" r:id="rId6" imgW="10666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686755"/>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328333" y="2514600"/>
          <a:ext cx="1308100" cy="1231900"/>
        </p:xfrm>
        <a:graphic>
          <a:graphicData uri="http://schemas.openxmlformats.org/presentationml/2006/ole">
            <mc:AlternateContent xmlns:mc="http://schemas.openxmlformats.org/markup-compatibility/2006">
              <mc:Choice xmlns:v="urn:schemas-microsoft-com:vml" Requires="v">
                <p:oleObj name="Equation" r:id="rId8" imgW="1307880" imgH="1231560" progId="Equation.DSMT4">
                  <p:embed/>
                </p:oleObj>
              </mc:Choice>
              <mc:Fallback>
                <p:oleObj name="Equation" r:id="rId8" imgW="1307880" imgH="1231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8333" y="2514600"/>
                        <a:ext cx="13081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2863789972"/>
              </p:ext>
            </p:extLst>
          </p:nvPr>
        </p:nvGraphicFramePr>
        <p:xfrm>
          <a:off x="3683000" y="2430463"/>
          <a:ext cx="1803400" cy="1397000"/>
        </p:xfrm>
        <a:graphic>
          <a:graphicData uri="http://schemas.openxmlformats.org/presentationml/2006/ole">
            <mc:AlternateContent xmlns:mc="http://schemas.openxmlformats.org/markup-compatibility/2006">
              <mc:Choice xmlns:v="urn:schemas-microsoft-com:vml" Requires="v">
                <p:oleObj name="Equation" r:id="rId10" imgW="1803240" imgH="1396800" progId="Equation.DSMT4">
                  <p:embed/>
                </p:oleObj>
              </mc:Choice>
              <mc:Fallback>
                <p:oleObj name="Equation" r:id="rId10" imgW="1803240" imgH="1396800" progId="Equation.DSMT4">
                  <p:embed/>
                  <p:pic>
                    <p:nvPicPr>
                      <p:cNvPr id="0" name="Picture 7"/>
                      <p:cNvPicPr>
                        <a:picLocks noChangeAspect="1" noChangeArrowheads="1"/>
                      </p:cNvPicPr>
                      <p:nvPr/>
                    </p:nvPicPr>
                    <p:blipFill>
                      <a:blip r:embed="rId11"/>
                      <a:srcRect/>
                      <a:stretch>
                        <a:fillRect/>
                      </a:stretch>
                    </p:blipFill>
                    <p:spPr bwMode="auto">
                      <a:xfrm>
                        <a:off x="3683000" y="2430463"/>
                        <a:ext cx="1803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3641284698"/>
              </p:ext>
            </p:extLst>
          </p:nvPr>
        </p:nvGraphicFramePr>
        <p:xfrm>
          <a:off x="5588000" y="2433638"/>
          <a:ext cx="2641600" cy="1397000"/>
        </p:xfrm>
        <a:graphic>
          <a:graphicData uri="http://schemas.openxmlformats.org/presentationml/2006/ole">
            <mc:AlternateContent xmlns:mc="http://schemas.openxmlformats.org/markup-compatibility/2006">
              <mc:Choice xmlns:v="urn:schemas-microsoft-com:vml" Requires="v">
                <p:oleObj name="Equation" r:id="rId12" imgW="2641320" imgH="1396800" progId="Equation.DSMT4">
                  <p:embed/>
                </p:oleObj>
              </mc:Choice>
              <mc:Fallback>
                <p:oleObj name="Equation" r:id="rId12" imgW="2641320" imgH="1396800" progId="Equation.DSMT4">
                  <p:embed/>
                  <p:pic>
                    <p:nvPicPr>
                      <p:cNvPr id="0" name="Picture 8"/>
                      <p:cNvPicPr>
                        <a:picLocks noChangeAspect="1" noChangeArrowheads="1"/>
                      </p:cNvPicPr>
                      <p:nvPr/>
                    </p:nvPicPr>
                    <p:blipFill>
                      <a:blip r:embed="rId13"/>
                      <a:srcRect/>
                      <a:stretch>
                        <a:fillRect/>
                      </a:stretch>
                    </p:blipFill>
                    <p:spPr bwMode="auto">
                      <a:xfrm>
                        <a:off x="5588000" y="2433638"/>
                        <a:ext cx="2641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2488557951"/>
              </p:ext>
            </p:extLst>
          </p:nvPr>
        </p:nvGraphicFramePr>
        <p:xfrm>
          <a:off x="1446213" y="3935413"/>
          <a:ext cx="2070100" cy="1397000"/>
        </p:xfrm>
        <a:graphic>
          <a:graphicData uri="http://schemas.openxmlformats.org/presentationml/2006/ole">
            <mc:AlternateContent xmlns:mc="http://schemas.openxmlformats.org/markup-compatibility/2006">
              <mc:Choice xmlns:v="urn:schemas-microsoft-com:vml" Requires="v">
                <p:oleObj name="Equation" r:id="rId14" imgW="2070000" imgH="1396800" progId="Equation.DSMT4">
                  <p:embed/>
                </p:oleObj>
              </mc:Choice>
              <mc:Fallback>
                <p:oleObj name="Equation" r:id="rId14" imgW="2070000" imgH="1396800" progId="Equation.DSMT4">
                  <p:embed/>
                  <p:pic>
                    <p:nvPicPr>
                      <p:cNvPr id="0" name="Picture 9"/>
                      <p:cNvPicPr>
                        <a:picLocks noChangeAspect="1" noChangeArrowheads="1"/>
                      </p:cNvPicPr>
                      <p:nvPr/>
                    </p:nvPicPr>
                    <p:blipFill>
                      <a:blip r:embed="rId15"/>
                      <a:srcRect/>
                      <a:stretch>
                        <a:fillRect/>
                      </a:stretch>
                    </p:blipFill>
                    <p:spPr bwMode="auto">
                      <a:xfrm>
                        <a:off x="1446213" y="3935413"/>
                        <a:ext cx="2070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562722808"/>
              </p:ext>
            </p:extLst>
          </p:nvPr>
        </p:nvGraphicFramePr>
        <p:xfrm>
          <a:off x="3594100" y="4052888"/>
          <a:ext cx="1892300" cy="990600"/>
        </p:xfrm>
        <a:graphic>
          <a:graphicData uri="http://schemas.openxmlformats.org/presentationml/2006/ole">
            <mc:AlternateContent xmlns:mc="http://schemas.openxmlformats.org/markup-compatibility/2006">
              <mc:Choice xmlns:v="urn:schemas-microsoft-com:vml" Requires="v">
                <p:oleObj name="Equation" r:id="rId16" imgW="1892160" imgH="990360" progId="Equation.DSMT4">
                  <p:embed/>
                </p:oleObj>
              </mc:Choice>
              <mc:Fallback>
                <p:oleObj name="Equation" r:id="rId16" imgW="1892160" imgH="990360" progId="Equation.DSMT4">
                  <p:embed/>
                  <p:pic>
                    <p:nvPicPr>
                      <p:cNvPr id="0" name="Picture 10"/>
                      <p:cNvPicPr>
                        <a:picLocks noChangeAspect="1" noChangeArrowheads="1"/>
                      </p:cNvPicPr>
                      <p:nvPr/>
                    </p:nvPicPr>
                    <p:blipFill>
                      <a:blip r:embed="rId17"/>
                      <a:srcRect/>
                      <a:stretch>
                        <a:fillRect/>
                      </a:stretch>
                    </p:blipFill>
                    <p:spPr bwMode="auto">
                      <a:xfrm>
                        <a:off x="3594100" y="4052888"/>
                        <a:ext cx="1892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extLst>
              <p:ext uri="{D42A27DB-BD31-4B8C-83A1-F6EECF244321}">
                <p14:modId xmlns:p14="http://schemas.microsoft.com/office/powerpoint/2010/main" val="3026511727"/>
              </p:ext>
            </p:extLst>
          </p:nvPr>
        </p:nvGraphicFramePr>
        <p:xfrm>
          <a:off x="5562600" y="4202113"/>
          <a:ext cx="660400" cy="838200"/>
        </p:xfrm>
        <a:graphic>
          <a:graphicData uri="http://schemas.openxmlformats.org/presentationml/2006/ole">
            <mc:AlternateContent xmlns:mc="http://schemas.openxmlformats.org/markup-compatibility/2006">
              <mc:Choice xmlns:v="urn:schemas-microsoft-com:vml" Requires="v">
                <p:oleObj name="Equation" r:id="rId18" imgW="660240" imgH="838080" progId="Equation.DSMT4">
                  <p:embed/>
                </p:oleObj>
              </mc:Choice>
              <mc:Fallback>
                <p:oleObj name="Equation" r:id="rId18" imgW="660240" imgH="838080" progId="Equation.DSMT4">
                  <p:embed/>
                  <p:pic>
                    <p:nvPicPr>
                      <p:cNvPr id="0" name="Picture 11"/>
                      <p:cNvPicPr>
                        <a:picLocks noChangeAspect="1" noChangeArrowheads="1"/>
                      </p:cNvPicPr>
                      <p:nvPr/>
                    </p:nvPicPr>
                    <p:blipFill>
                      <a:blip r:embed="rId19"/>
                      <a:srcRect/>
                      <a:stretch>
                        <a:fillRect/>
                      </a:stretch>
                    </p:blipFill>
                    <p:spPr bwMode="auto">
                      <a:xfrm>
                        <a:off x="5562600" y="4202113"/>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Center of Mass of a Curved Wire (cont.)</a:t>
            </a:r>
          </a:p>
        </p:txBody>
      </p:sp>
      <p:sp>
        <p:nvSpPr>
          <p:cNvPr id="3" name="Content Placeholder 2"/>
          <p:cNvSpPr>
            <a:spLocks noGrp="1"/>
          </p:cNvSpPr>
          <p:nvPr>
            <p:ph idx="1"/>
          </p:nvPr>
        </p:nvSpPr>
        <p:spPr/>
        <p:txBody>
          <a:bodyPr>
            <a:noAutofit/>
          </a:bodyPr>
          <a:lstStyle/>
          <a:p>
            <a:r>
              <a:rPr lang="en-US" dirty="0"/>
              <a:t>So the center of mass of the curved length of wire is the point 		(see Figure 10).</a:t>
            </a:r>
          </a:p>
        </p:txBody>
      </p:sp>
      <p:graphicFrame>
        <p:nvGraphicFramePr>
          <p:cNvPr id="26631" name="Object 7"/>
          <p:cNvGraphicFramePr>
            <a:graphicFrameLocks noChangeAspect="1"/>
          </p:cNvGraphicFramePr>
          <p:nvPr>
            <p:extLst>
              <p:ext uri="{D42A27DB-BD31-4B8C-83A1-F6EECF244321}">
                <p14:modId xmlns:p14="http://schemas.microsoft.com/office/powerpoint/2010/main" val="398305057"/>
              </p:ext>
            </p:extLst>
          </p:nvPr>
        </p:nvGraphicFramePr>
        <p:xfrm>
          <a:off x="1947863" y="1747838"/>
          <a:ext cx="1295400" cy="482600"/>
        </p:xfrm>
        <a:graphic>
          <a:graphicData uri="http://schemas.openxmlformats.org/presentationml/2006/ole">
            <mc:AlternateContent xmlns:mc="http://schemas.openxmlformats.org/markup-compatibility/2006">
              <mc:Choice xmlns:v="urn:schemas-microsoft-com:vml" Requires="v">
                <p:oleObj name="Equation" r:id="rId2" imgW="1295280" imgH="482400" progId="Equation.DSMT4">
                  <p:embed/>
                </p:oleObj>
              </mc:Choice>
              <mc:Fallback>
                <p:oleObj name="Equation" r:id="rId2" imgW="1295280" imgH="482400" progId="Equation.DSMT4">
                  <p:embed/>
                  <p:pic>
                    <p:nvPicPr>
                      <p:cNvPr id="0" name="Picture 7"/>
                      <p:cNvPicPr>
                        <a:picLocks noChangeAspect="1" noChangeArrowheads="1"/>
                      </p:cNvPicPr>
                      <p:nvPr/>
                    </p:nvPicPr>
                    <p:blipFill>
                      <a:blip r:embed="rId3"/>
                      <a:srcRect/>
                      <a:stretch>
                        <a:fillRect/>
                      </a:stretch>
                    </p:blipFill>
                    <p:spPr bwMode="auto">
                      <a:xfrm>
                        <a:off x="1947863" y="1747838"/>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2133600" y="2319393"/>
            <a:ext cx="4389120" cy="3377552"/>
            <a:chOff x="2157414" y="2489848"/>
            <a:chExt cx="4389120" cy="3377552"/>
          </a:xfrm>
        </p:grpSpPr>
        <p:pic>
          <p:nvPicPr>
            <p:cNvPr id="26630" name="Picture 6"/>
            <p:cNvPicPr>
              <a:picLocks noChangeAspect="1" noChangeArrowheads="1"/>
            </p:cNvPicPr>
            <p:nvPr/>
          </p:nvPicPr>
          <p:blipFill>
            <a:blip r:embed="rId4" cstate="print"/>
            <a:srcRect b="15336"/>
            <a:stretch>
              <a:fillRect/>
            </a:stretch>
          </p:blipFill>
          <p:spPr bwMode="auto">
            <a:xfrm>
              <a:off x="2157414" y="2489848"/>
              <a:ext cx="4389120" cy="2844152"/>
            </a:xfrm>
            <a:prstGeom prst="rect">
              <a:avLst/>
            </a:prstGeom>
            <a:noFill/>
            <a:ln w="9525">
              <a:noFill/>
              <a:miter lim="800000"/>
              <a:headEnd/>
              <a:tailEnd/>
            </a:ln>
          </p:spPr>
        </p:pic>
        <p:sp>
          <p:nvSpPr>
            <p:cNvPr id="7" name="Rectangle 6"/>
            <p:cNvSpPr/>
            <p:nvPr/>
          </p:nvSpPr>
          <p:spPr>
            <a:xfrm>
              <a:off x="3575576" y="53441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In this context, </a:t>
            </a:r>
            <a:r>
              <a:rPr lang="en-US" i="1" dirty="0"/>
              <a:t>   </a:t>
            </a:r>
            <a:r>
              <a:rPr lang="en-US" dirty="0"/>
              <a:t>is the </a:t>
            </a:r>
            <a:r>
              <a:rPr lang="en-US" b="1" dirty="0"/>
              <a:t>center of mass </a:t>
            </a:r>
            <a:r>
              <a:rPr lang="en-US" dirty="0"/>
              <a:t>of the two-body system whose total mass is </a:t>
            </a:r>
            <a:r>
              <a:rPr lang="en-US" i="1" dirty="0"/>
              <a:t>m</a:t>
            </a:r>
            <a:r>
              <a:rPr lang="en-US" baseline="-25000" dirty="0"/>
              <a:t>1</a:t>
            </a:r>
            <a:r>
              <a:rPr lang="en-US" dirty="0"/>
              <a:t> </a:t>
            </a:r>
            <a:r>
              <a:rPr lang="en-US" dirty="0">
                <a:latin typeface="Symbol" pitchFamily="18" charset="2"/>
              </a:rPr>
              <a:t>+</a:t>
            </a:r>
            <a:r>
              <a:rPr lang="en-US" dirty="0"/>
              <a:t> </a:t>
            </a:r>
            <a:r>
              <a:rPr lang="en-US" i="1" dirty="0"/>
              <a:t>m</a:t>
            </a:r>
            <a:r>
              <a:rPr lang="en-US" baseline="-25000" dirty="0"/>
              <a:t>2</a:t>
            </a:r>
            <a:r>
              <a:rPr lang="en-US" dirty="0"/>
              <a:t>. The numerator of the result above, </a:t>
            </a:r>
            <a:r>
              <a:rPr lang="en-US" i="1" dirty="0"/>
              <a:t>m</a:t>
            </a:r>
            <a:r>
              <a:rPr lang="en-US" baseline="-25000" dirty="0"/>
              <a:t>1</a:t>
            </a:r>
            <a:r>
              <a:rPr lang="en-US" i="1" dirty="0"/>
              <a:t>x</a:t>
            </a:r>
            <a:r>
              <a:rPr lang="en-US" baseline="-25000" dirty="0"/>
              <a:t>1</a:t>
            </a:r>
            <a:r>
              <a:rPr lang="en-US" dirty="0"/>
              <a:t> </a:t>
            </a:r>
            <a:r>
              <a:rPr lang="en-US" dirty="0">
                <a:latin typeface="Symbol" pitchFamily="18" charset="2"/>
              </a:rPr>
              <a:t>+</a:t>
            </a:r>
            <a:r>
              <a:rPr lang="en-US" dirty="0"/>
              <a:t> </a:t>
            </a:r>
            <a:r>
              <a:rPr lang="en-US" i="1" dirty="0"/>
              <a:t>m</a:t>
            </a:r>
            <a:r>
              <a:rPr lang="en-US" baseline="-25000" dirty="0"/>
              <a:t>2</a:t>
            </a:r>
            <a:r>
              <a:rPr lang="en-US" i="1" dirty="0"/>
              <a:t>x</a:t>
            </a:r>
            <a:r>
              <a:rPr lang="en-US" baseline="-25000" dirty="0"/>
              <a:t>2</a:t>
            </a:r>
            <a:r>
              <a:rPr lang="en-US" dirty="0"/>
              <a:t>, is called the </a:t>
            </a:r>
            <a:r>
              <a:rPr lang="en-US" b="1" dirty="0"/>
              <a:t>moment of the system about the origin</a:t>
            </a:r>
            <a:r>
              <a:rPr lang="en-US" dirty="0"/>
              <a:t>, and is the sum of the individual moments </a:t>
            </a:r>
            <a:r>
              <a:rPr lang="en-US" i="1" dirty="0"/>
              <a:t>m</a:t>
            </a:r>
            <a:r>
              <a:rPr lang="en-US" baseline="-25000" dirty="0"/>
              <a:t>1</a:t>
            </a:r>
            <a:r>
              <a:rPr lang="en-US" i="1" dirty="0"/>
              <a:t>x</a:t>
            </a:r>
            <a:r>
              <a:rPr lang="en-US" baseline="-25000" dirty="0"/>
              <a:t>1</a:t>
            </a:r>
            <a:r>
              <a:rPr lang="en-US" dirty="0"/>
              <a:t> and </a:t>
            </a:r>
            <a:r>
              <a:rPr lang="en-US" i="1" dirty="0"/>
              <a:t>m</a:t>
            </a:r>
            <a:r>
              <a:rPr lang="en-US" baseline="-25000" dirty="0"/>
              <a:t>2</a:t>
            </a:r>
            <a:r>
              <a:rPr lang="en-US" i="1" dirty="0"/>
              <a:t>x</a:t>
            </a:r>
            <a:r>
              <a:rPr lang="en-US" baseline="-25000" dirty="0"/>
              <a:t>2</a:t>
            </a:r>
            <a:r>
              <a:rPr lang="en-US" dirty="0"/>
              <a:t> of the two masses. </a:t>
            </a:r>
          </a:p>
        </p:txBody>
      </p:sp>
      <p:graphicFrame>
        <p:nvGraphicFramePr>
          <p:cNvPr id="4" name="Object 3"/>
          <p:cNvGraphicFramePr>
            <a:graphicFrameLocks noChangeAspect="1"/>
          </p:cNvGraphicFramePr>
          <p:nvPr>
            <p:extLst>
              <p:ext uri="{D42A27DB-BD31-4B8C-83A1-F6EECF244321}">
                <p14:modId xmlns:p14="http://schemas.microsoft.com/office/powerpoint/2010/main" val="390734355"/>
              </p:ext>
            </p:extLst>
          </p:nvPr>
        </p:nvGraphicFramePr>
        <p:xfrm>
          <a:off x="2720268" y="1380478"/>
          <a:ext cx="241300" cy="29845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
                      <p:cNvPicPr/>
                      <p:nvPr/>
                    </p:nvPicPr>
                    <p:blipFill>
                      <a:blip r:embed="rId3"/>
                      <a:stretch>
                        <a:fillRect/>
                      </a:stretch>
                    </p:blipFill>
                    <p:spPr>
                      <a:xfrm>
                        <a:off x="2720268" y="1380478"/>
                        <a:ext cx="241300" cy="298450"/>
                      </a:xfrm>
                      <a:prstGeom prst="rect">
                        <a:avLst/>
                      </a:prstGeom>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Theorems of Pappus</a:t>
            </a:r>
          </a:p>
        </p:txBody>
      </p:sp>
      <p:sp>
        <p:nvSpPr>
          <p:cNvPr id="3" name="Content Placeholder 2"/>
          <p:cNvSpPr>
            <a:spLocks noGrp="1"/>
          </p:cNvSpPr>
          <p:nvPr>
            <p:ph idx="1"/>
          </p:nvPr>
        </p:nvSpPr>
        <p:spPr>
          <a:xfrm>
            <a:off x="457200" y="1130410"/>
            <a:ext cx="8229600" cy="4832092"/>
          </a:xfrm>
        </p:spPr>
        <p:txBody>
          <a:bodyPr>
            <a:spAutoFit/>
          </a:bodyPr>
          <a:lstStyle/>
          <a:p>
            <a:r>
              <a:rPr lang="en-US" dirty="0"/>
              <a:t>When the density </a:t>
            </a:r>
            <a:r>
              <a:rPr lang="el-GR" i="1" dirty="0">
                <a:latin typeface="Cambria Math" panose="02040503050406030204" pitchFamily="18" charset="0"/>
                <a:ea typeface="Cambria Math" panose="02040503050406030204" pitchFamily="18" charset="0"/>
              </a:rPr>
              <a:t>ρ</a:t>
            </a:r>
            <a:r>
              <a:rPr lang="en-US" i="1" dirty="0"/>
              <a:t> </a:t>
            </a:r>
            <a:r>
              <a:rPr lang="en-US" dirty="0"/>
              <a:t>of an object is constant, the center of mass of the object is frequently called its </a:t>
            </a:r>
            <a:r>
              <a:rPr lang="en-US" b="1" dirty="0"/>
              <a:t>centroid. </a:t>
            </a:r>
            <a:r>
              <a:rPr lang="en-US" dirty="0"/>
              <a:t>This is a reflection of the fact that the mass of the object is irrelevant if its density is constant, since </a:t>
            </a:r>
            <a:r>
              <a:rPr lang="el-GR" i="1" dirty="0">
                <a:latin typeface="Cambria Math" panose="02040503050406030204" pitchFamily="18" charset="0"/>
                <a:ea typeface="Cambria Math" panose="02040503050406030204" pitchFamily="18" charset="0"/>
              </a:rPr>
              <a:t>ρ</a:t>
            </a:r>
            <a:r>
              <a:rPr lang="en-US" dirty="0"/>
              <a:t> cancels in the formulas for    and    —geometry alone determines the object’s center of mass. One of the last of the great Greek geometers of antiquity, Pappus of Alexandria (ca. 290-ca. 350), formulated two principles that make clever use of the centroid. The two principles allow us to quickly find volumes and surface areas of many objects formed by revolution.</a:t>
            </a:r>
          </a:p>
        </p:txBody>
      </p:sp>
      <p:graphicFrame>
        <p:nvGraphicFramePr>
          <p:cNvPr id="72706" name="Object 2"/>
          <p:cNvGraphicFramePr>
            <a:graphicFrameLocks noChangeAspect="1"/>
          </p:cNvGraphicFramePr>
          <p:nvPr>
            <p:extLst>
              <p:ext uri="{D42A27DB-BD31-4B8C-83A1-F6EECF244321}">
                <p14:modId xmlns:p14="http://schemas.microsoft.com/office/powerpoint/2010/main" val="3598735196"/>
              </p:ext>
            </p:extLst>
          </p:nvPr>
        </p:nvGraphicFramePr>
        <p:xfrm>
          <a:off x="4451350" y="2948654"/>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2948654"/>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p:cNvGraphicFramePr>
            <a:graphicFrameLocks noChangeAspect="1"/>
          </p:cNvGraphicFramePr>
          <p:nvPr>
            <p:extLst>
              <p:ext uri="{D42A27DB-BD31-4B8C-83A1-F6EECF244321}">
                <p14:modId xmlns:p14="http://schemas.microsoft.com/office/powerpoint/2010/main" val="1622653669"/>
              </p:ext>
            </p:extLst>
          </p:nvPr>
        </p:nvGraphicFramePr>
        <p:xfrm>
          <a:off x="5334000" y="2948654"/>
          <a:ext cx="241300" cy="368300"/>
        </p:xfrm>
        <a:graphic>
          <a:graphicData uri="http://schemas.openxmlformats.org/presentationml/2006/ole">
            <mc:AlternateContent xmlns:mc="http://schemas.openxmlformats.org/markup-compatibility/2006">
              <mc:Choice xmlns:v="urn:schemas-microsoft-com:vml" Requires="v">
                <p:oleObj name="Equation" r:id="rId4" imgW="241200" imgH="368280" progId="Equation.DSMT4">
                  <p:embed/>
                </p:oleObj>
              </mc:Choice>
              <mc:Fallback>
                <p:oleObj name="Equation" r:id="rId4" imgW="241200" imgH="368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948654"/>
                        <a:ext cx="241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Volumes</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r>
              <a:rPr lang="en-US" dirty="0">
                <a:solidFill>
                  <a:schemeClr val="tx1"/>
                </a:solidFill>
              </a:rPr>
              <a:t>Given a plane region </a:t>
            </a:r>
            <a:r>
              <a:rPr lang="en-US" i="1" dirty="0">
                <a:solidFill>
                  <a:schemeClr val="tx1"/>
                </a:solidFill>
              </a:rPr>
              <a:t>R</a:t>
            </a:r>
            <a:r>
              <a:rPr lang="en-US" dirty="0">
                <a:solidFill>
                  <a:schemeClr val="tx1"/>
                </a:solidFill>
              </a:rPr>
              <a:t> and a line </a:t>
            </a:r>
            <a:r>
              <a:rPr lang="en-US" i="1" dirty="0">
                <a:solidFill>
                  <a:schemeClr val="tx1"/>
                </a:solidFill>
              </a:rPr>
              <a:t>L</a:t>
            </a:r>
            <a:r>
              <a:rPr lang="en-US" dirty="0">
                <a:solidFill>
                  <a:schemeClr val="tx1"/>
                </a:solidFill>
              </a:rPr>
              <a:t> in the plane that does not intersect the interior of the region, the volume </a:t>
            </a:r>
            <a:r>
              <a:rPr lang="en-US" i="1" dirty="0">
                <a:solidFill>
                  <a:schemeClr val="tx1"/>
                </a:solidFill>
              </a:rPr>
              <a:t>V</a:t>
            </a:r>
            <a:r>
              <a:rPr lang="en-US" dirty="0">
                <a:solidFill>
                  <a:schemeClr val="tx1"/>
                </a:solidFill>
              </a:rPr>
              <a:t> of the solid formed by revolving </a:t>
            </a:r>
            <a:r>
              <a:rPr lang="en-US" i="1" dirty="0">
                <a:solidFill>
                  <a:schemeClr val="tx1"/>
                </a:solidFill>
              </a:rPr>
              <a:t>R</a:t>
            </a:r>
            <a:r>
              <a:rPr lang="en-US" dirty="0">
                <a:solidFill>
                  <a:schemeClr val="tx1"/>
                </a:solidFill>
              </a:rPr>
              <a:t> about </a:t>
            </a:r>
            <a:r>
              <a:rPr lang="en-US" i="1" dirty="0">
                <a:solidFill>
                  <a:schemeClr val="tx1"/>
                </a:solidFill>
              </a:rPr>
              <a:t>L</a:t>
            </a:r>
            <a:r>
              <a:rPr lang="en-US" dirty="0">
                <a:solidFill>
                  <a:schemeClr val="tx1"/>
                </a:solidFill>
              </a:rPr>
              <a:t> is equal to the area of </a:t>
            </a:r>
            <a:r>
              <a:rPr lang="en-US" i="1" dirty="0">
                <a:solidFill>
                  <a:schemeClr val="tx1"/>
                </a:solidFill>
              </a:rPr>
              <a:t>R</a:t>
            </a:r>
            <a:r>
              <a:rPr lang="en-US" dirty="0">
                <a:solidFill>
                  <a:schemeClr val="tx1"/>
                </a:solidFill>
              </a:rPr>
              <a:t> times the distance traveled by the centroid of </a:t>
            </a:r>
            <a:r>
              <a:rPr lang="en-US" i="1" dirty="0">
                <a:solidFill>
                  <a:schemeClr val="tx1"/>
                </a:solidFill>
              </a:rPr>
              <a:t>R</a:t>
            </a:r>
            <a:r>
              <a:rPr lang="en-US" dirty="0">
                <a:solidFill>
                  <a:schemeClr val="tx1"/>
                </a:solidFill>
              </a:rPr>
              <a:t> as it revolves about </a:t>
            </a:r>
            <a:r>
              <a:rPr lang="en-US" i="1" dirty="0">
                <a:solidFill>
                  <a:schemeClr val="tx1"/>
                </a:solidFill>
              </a:rPr>
              <a:t>L</a:t>
            </a:r>
            <a:r>
              <a:rPr lang="en-US" dirty="0">
                <a:solidFill>
                  <a:schemeClr val="tx1"/>
                </a:solidFill>
              </a:rPr>
              <a:t>. That is, if </a:t>
            </a:r>
            <a:r>
              <a:rPr lang="en-US" i="1" dirty="0">
                <a:solidFill>
                  <a:schemeClr val="tx1"/>
                </a:solidFill>
              </a:rPr>
              <a:t>d</a:t>
            </a:r>
            <a:r>
              <a:rPr lang="en-US" dirty="0">
                <a:solidFill>
                  <a:schemeClr val="tx1"/>
                </a:solidFill>
              </a:rPr>
              <a:t> is the distance between the centroid of the region </a:t>
            </a:r>
            <a:r>
              <a:rPr lang="en-US" i="1" dirty="0">
                <a:solidFill>
                  <a:schemeClr val="tx1"/>
                </a:solidFill>
              </a:rPr>
              <a:t>R</a:t>
            </a:r>
            <a:r>
              <a:rPr lang="en-US" dirty="0">
                <a:solidFill>
                  <a:schemeClr val="tx1"/>
                </a:solidFill>
              </a:rPr>
              <a:t> and the line </a:t>
            </a:r>
            <a:r>
              <a:rPr lang="en-US" i="1" dirty="0">
                <a:solidFill>
                  <a:schemeClr val="tx1"/>
                </a:solidFill>
              </a:rPr>
              <a:t>L</a:t>
            </a:r>
            <a:r>
              <a:rPr lang="en-US" dirty="0">
                <a:solidFill>
                  <a:schemeClr val="tx1"/>
                </a:solidFill>
              </a:rPr>
              <a:t>, then </a:t>
            </a:r>
            <a:r>
              <a:rPr lang="en-US" i="1" dirty="0">
                <a:solidFill>
                  <a:srgbClr val="0000FF"/>
                </a:solidFill>
              </a:rPr>
              <a:t>V </a:t>
            </a:r>
            <a:r>
              <a:rPr lang="en-US" dirty="0">
                <a:solidFill>
                  <a:srgbClr val="0000FF"/>
                </a:solidFill>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rPr>
              <a:t>d</a:t>
            </a:r>
            <a:r>
              <a:rPr lang="en-US" dirty="0">
                <a:solidFill>
                  <a:srgbClr val="0000FF"/>
                </a:solidFill>
              </a:rPr>
              <a:t> </a:t>
            </a:r>
            <a:r>
              <a:rPr lang="en-US" dirty="0">
                <a:solidFill>
                  <a:srgbClr val="0000FF"/>
                </a:solidFill>
                <a:sym typeface="Symbol"/>
              </a:rPr>
              <a:t> </a:t>
            </a:r>
            <a:r>
              <a:rPr lang="en-US" dirty="0">
                <a:solidFill>
                  <a:srgbClr val="0000FF"/>
                </a:solidFill>
              </a:rPr>
              <a:t>Area (</a:t>
            </a:r>
            <a:r>
              <a:rPr lang="en-US" i="1" dirty="0">
                <a:solidFill>
                  <a:srgbClr val="0000FF"/>
                </a:solidFill>
              </a:rPr>
              <a:t>R</a:t>
            </a:r>
            <a:r>
              <a:rPr lang="en-US" dirty="0">
                <a:solidFill>
                  <a:srgbClr val="0000FF"/>
                </a:solidFill>
              </a:rPr>
              <a:t>)</a:t>
            </a:r>
            <a:r>
              <a:rPr lang="en-US" dirty="0">
                <a:solidFill>
                  <a:schemeClr val="tx1"/>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6" name="Content Placeholder 2"/>
          <p:cNvSpPr txBox="1">
            <a:spLocks/>
          </p:cNvSpPr>
          <p:nvPr/>
        </p:nvSpPr>
        <p:spPr>
          <a:xfrm>
            <a:off x="457200" y="1752600"/>
            <a:ext cx="4937760" cy="2819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pic>
        <p:nvPicPr>
          <p:cNvPr id="4" name="Picture 3">
            <a:extLst>
              <a:ext uri="{FF2B5EF4-FFF2-40B4-BE49-F238E27FC236}">
                <a16:creationId xmlns:a16="http://schemas.microsoft.com/office/drawing/2014/main" id="{8A0DCE93-35C8-B909-B4B6-DDA9579B0614}"/>
              </a:ext>
            </a:extLst>
          </p:cNvPr>
          <p:cNvPicPr>
            <a:picLocks noChangeAspect="1"/>
          </p:cNvPicPr>
          <p:nvPr/>
        </p:nvPicPr>
        <p:blipFill>
          <a:blip r:embed="rId2"/>
          <a:stretch>
            <a:fillRect/>
          </a:stretch>
        </p:blipFill>
        <p:spPr>
          <a:xfrm>
            <a:off x="457201" y="1097280"/>
            <a:ext cx="8229600" cy="4846320"/>
          </a:xfrm>
          <a:prstGeom prst="rect">
            <a:avLst/>
          </a:prstGeom>
        </p:spPr>
      </p:pic>
      <p:sp>
        <p:nvSpPr>
          <p:cNvPr id="10" name="Content Placeholder 2">
            <a:extLst>
              <a:ext uri="{FF2B5EF4-FFF2-40B4-BE49-F238E27FC236}">
                <a16:creationId xmlns:a16="http://schemas.microsoft.com/office/drawing/2014/main" id="{B817C034-0316-F643-C1A1-71660BEDAF27}"/>
              </a:ext>
            </a:extLst>
          </p:cNvPr>
          <p:cNvSpPr txBox="1">
            <a:spLocks/>
          </p:cNvSpPr>
          <p:nvPr/>
        </p:nvSpPr>
        <p:spPr>
          <a:xfrm>
            <a:off x="609600" y="1524000"/>
            <a:ext cx="4876800" cy="3048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simplify the proof, orient </a:t>
            </a:r>
            <a:r>
              <a:rPr kumimoji="0" lang="en-US" sz="2800" b="0" i="1" u="none" strike="noStrike" kern="1200" cap="none" spc="0" normalizeH="0" baseline="0" noProof="0" dirty="0">
                <a:ln>
                  <a:noFill/>
                </a:ln>
                <a:solidFill>
                  <a:schemeClr val="tx1"/>
                </a:solidFill>
                <a:effectLst/>
                <a:uLnTx/>
                <a:uFillTx/>
                <a:latin typeface="+mn-lt"/>
                <a:ea typeface="+mn-ea"/>
                <a:cs typeface="+mn-cs"/>
              </a:rPr>
              <a:t>R</a:t>
            </a:r>
            <a:r>
              <a:rPr kumimoji="0" lang="en-US" sz="2800" b="0" i="0" u="none" strike="noStrike" kern="1200" cap="none" spc="0" normalizeH="0" baseline="0" noProof="0" dirty="0">
                <a:ln>
                  <a:noFill/>
                </a:ln>
                <a:solidFill>
                  <a:schemeClr val="tx1"/>
                </a:solidFill>
                <a:effectLst/>
                <a:uLnTx/>
                <a:uFillTx/>
                <a:latin typeface="+mn-lt"/>
                <a:ea typeface="+mn-ea"/>
                <a:cs typeface="+mn-cs"/>
              </a:rPr>
              <a:t> and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so that </a:t>
            </a:r>
            <a:r>
              <a:rPr kumimoji="0" lang="en-US" sz="2800" b="0" i="1" u="none" strike="noStrike" kern="1200" cap="none" spc="0" normalizeH="0" baseline="0" noProof="0" dirty="0">
                <a:ln>
                  <a:noFill/>
                </a:ln>
                <a:solidFill>
                  <a:schemeClr val="tx1"/>
                </a:solidFill>
                <a:effectLst/>
                <a:uLnTx/>
                <a:uFillTx/>
                <a:latin typeface="+mn-lt"/>
                <a:ea typeface="+mn-ea"/>
                <a:cs typeface="+mn-cs"/>
              </a:rPr>
              <a:t>R</a:t>
            </a:r>
            <a:r>
              <a:rPr kumimoji="0" lang="en-US" sz="2800" b="0" i="0" u="none" strike="noStrike" kern="1200" cap="none" spc="0" normalizeH="0" baseline="0" noProof="0" dirty="0">
                <a:ln>
                  <a:noFill/>
                </a:ln>
                <a:solidFill>
                  <a:schemeClr val="tx1"/>
                </a:solidFill>
                <a:effectLst/>
                <a:uLnTx/>
                <a:uFillTx/>
                <a:latin typeface="+mn-lt"/>
                <a:ea typeface="+mn-ea"/>
                <a:cs typeface="+mn-cs"/>
              </a:rPr>
              <a:t> lies in the 1</a:t>
            </a:r>
            <a:r>
              <a:rPr kumimoji="0" lang="en-US" sz="2800" b="0" i="0" u="none" strike="noStrike" kern="1200" cap="none" spc="0" normalizeH="0" baseline="30000" noProof="0" dirty="0">
                <a:ln>
                  <a:noFill/>
                </a:ln>
                <a:solidFill>
                  <a:schemeClr val="tx1"/>
                </a:solidFill>
                <a:effectLst/>
                <a:uLnTx/>
                <a:uFillTx/>
                <a:latin typeface="+mn-lt"/>
                <a:ea typeface="+mn-ea"/>
                <a:cs typeface="+mn-cs"/>
              </a:rPr>
              <a:t>st</a:t>
            </a:r>
            <a:r>
              <a:rPr kumimoji="0" lang="en-US" sz="2800" b="0" i="0" u="none" strike="noStrike" kern="1200" cap="none" spc="0" normalizeH="0" baseline="0" noProof="0" dirty="0">
                <a:ln>
                  <a:noFill/>
                </a:ln>
                <a:solidFill>
                  <a:schemeClr val="tx1"/>
                </a:solidFill>
                <a:effectLst/>
                <a:uLnTx/>
                <a:uFillTx/>
                <a:latin typeface="+mn-lt"/>
                <a:ea typeface="+mn-ea"/>
                <a:cs typeface="+mn-cs"/>
              </a:rPr>
              <a:t> quadrant of the </a:t>
            </a:r>
            <a:r>
              <a:rPr kumimoji="0" lang="en-US" sz="2800" b="0" i="1" u="none" strike="noStrike" kern="1200" cap="none" spc="0" normalizeH="0" baseline="0" noProof="0" dirty="0">
                <a:ln>
                  <a:noFill/>
                </a:ln>
                <a:solidFill>
                  <a:schemeClr val="tx1"/>
                </a:solidFill>
                <a:effectLst/>
                <a:uLnTx/>
                <a:uFillTx/>
                <a:latin typeface="+mn-lt"/>
                <a:ea typeface="+mn-ea"/>
                <a:cs typeface="+mn-cs"/>
              </a:rPr>
              <a:t>xy</a:t>
            </a:r>
            <a:r>
              <a:rPr kumimoji="0" lang="en-US" sz="2800" b="0" i="0" u="none" strike="noStrike" kern="1200" cap="none" spc="0" normalizeH="0" baseline="0" noProof="0" dirty="0">
                <a:ln>
                  <a:noFill/>
                </a:ln>
                <a:solidFill>
                  <a:schemeClr val="tx1"/>
                </a:solidFill>
                <a:effectLst/>
                <a:uLnTx/>
                <a:uFillTx/>
                <a:latin typeface="+mn-lt"/>
                <a:ea typeface="+mn-ea"/>
                <a:cs typeface="+mn-cs"/>
              </a:rPr>
              <a:t>‑plane and the axis of revolution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coincides with the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‑axis, as shown in Figure 11.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pic>
        <p:nvPicPr>
          <p:cNvPr id="11" name="Picture 3">
            <a:extLst>
              <a:ext uri="{FF2B5EF4-FFF2-40B4-BE49-F238E27FC236}">
                <a16:creationId xmlns:a16="http://schemas.microsoft.com/office/drawing/2014/main" id="{A96D9F5A-737D-7ABA-FF60-CB68E230F5CB}"/>
              </a:ext>
            </a:extLst>
          </p:cNvPr>
          <p:cNvPicPr>
            <a:picLocks noChangeAspect="1" noChangeArrowheads="1"/>
          </p:cNvPicPr>
          <p:nvPr/>
        </p:nvPicPr>
        <p:blipFill>
          <a:blip r:embed="rId3" cstate="print">
            <a:clrChange>
              <a:clrFrom>
                <a:srgbClr val="FEFEFE"/>
              </a:clrFrom>
              <a:clrTo>
                <a:srgbClr val="FEFEFE">
                  <a:alpha val="0"/>
                </a:srgbClr>
              </a:clrTo>
            </a:clrChange>
            <a:lum bright="-20000"/>
          </a:blip>
          <a:srcRect b="10124"/>
          <a:stretch>
            <a:fillRect/>
          </a:stretch>
        </p:blipFill>
        <p:spPr bwMode="auto">
          <a:xfrm>
            <a:off x="4943122" y="1524000"/>
            <a:ext cx="3743677" cy="3707995"/>
          </a:xfrm>
          <a:prstGeom prst="rect">
            <a:avLst/>
          </a:prstGeom>
          <a:noFill/>
          <a:ln w="9525">
            <a:noFill/>
            <a:miter lim="800000"/>
            <a:headEnd/>
            <a:tailEnd/>
          </a:ln>
        </p:spPr>
      </p:pic>
      <p:sp>
        <p:nvSpPr>
          <p:cNvPr id="12" name="Rectangle 11">
            <a:extLst>
              <a:ext uri="{FF2B5EF4-FFF2-40B4-BE49-F238E27FC236}">
                <a16:creationId xmlns:a16="http://schemas.microsoft.com/office/drawing/2014/main" id="{0440D5FA-F4A2-0867-7FAF-376E061FCB5D}"/>
              </a:ext>
            </a:extLst>
          </p:cNvPr>
          <p:cNvSpPr/>
          <p:nvPr/>
        </p:nvSpPr>
        <p:spPr>
          <a:xfrm>
            <a:off x="5134019" y="5224790"/>
            <a:ext cx="3361882" cy="523220"/>
          </a:xfrm>
          <a:prstGeom prst="rect">
            <a:avLst/>
          </a:prstGeom>
        </p:spPr>
        <p:txBody>
          <a:bodyPr wrap="none">
            <a:spAutoFit/>
          </a:bodyPr>
          <a:lstStyle/>
          <a:p>
            <a:r>
              <a:rPr lang="en-US" sz="2800" b="1" dirty="0"/>
              <a:t>Figure 11 </a:t>
            </a:r>
            <a:r>
              <a:rPr lang="en-US" sz="2800" dirty="0"/>
              <a:t>Revolving </a:t>
            </a:r>
            <a:r>
              <a:rPr lang="en-US" sz="2800" i="1" dirty="0"/>
              <a:t>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r>
              <a:rPr lang="en-US" dirty="0">
                <a:solidFill>
                  <a:schemeClr val="tx1"/>
                </a:solidFill>
              </a:rPr>
              <a:t>Then the shell method tells us that</a:t>
            </a:r>
          </a:p>
          <a:p>
            <a:endParaRPr lang="en-US" b="1" dirty="0">
              <a:solidFill>
                <a:schemeClr val="tx1"/>
              </a:solidFill>
            </a:endParaRPr>
          </a:p>
          <a:p>
            <a:endParaRPr lang="en-US" b="1" dirty="0">
              <a:solidFill>
                <a:schemeClr val="tx1"/>
              </a:solidFill>
            </a:endParaRPr>
          </a:p>
          <a:p>
            <a:pPr>
              <a:spcBef>
                <a:spcPts val="0"/>
              </a:spcBef>
            </a:pPr>
            <a:r>
              <a:rPr lang="en-US" dirty="0">
                <a:solidFill>
                  <a:schemeClr val="tx1"/>
                </a:solidFill>
              </a:rPr>
              <a:t>where </a:t>
            </a:r>
            <a:r>
              <a:rPr lang="en-US" i="1" dirty="0">
                <a:solidFill>
                  <a:schemeClr val="tx1"/>
                </a:solidFill>
              </a:rPr>
              <a:t>h</a:t>
            </a:r>
            <a:r>
              <a:rPr lang="en-US" dirty="0">
                <a:solidFill>
                  <a:schemeClr val="tx1"/>
                </a:solidFill>
              </a:rPr>
              <a:t>(</a:t>
            </a:r>
            <a:r>
              <a:rPr lang="en-US" i="1" dirty="0">
                <a:solidFill>
                  <a:schemeClr val="tx1"/>
                </a:solidFill>
              </a:rPr>
              <a:t>x</a:t>
            </a:r>
            <a:r>
              <a:rPr lang="en-US" dirty="0">
                <a:solidFill>
                  <a:schemeClr val="tx1"/>
                </a:solidFill>
              </a:rPr>
              <a:t>) denotes the height of the vertical strip of </a:t>
            </a:r>
            <a:r>
              <a:rPr lang="en-US" i="1" dirty="0">
                <a:solidFill>
                  <a:schemeClr val="tx1"/>
                </a:solidFill>
              </a:rPr>
              <a:t>R</a:t>
            </a:r>
            <a:r>
              <a:rPr lang="en-US" dirty="0">
                <a:solidFill>
                  <a:schemeClr val="tx1"/>
                </a:solidFill>
              </a:rPr>
              <a:t> at </a:t>
            </a:r>
            <a:r>
              <a:rPr lang="en-US" i="1" dirty="0">
                <a:solidFill>
                  <a:schemeClr val="tx1"/>
                </a:solidFill>
              </a:rPr>
              <a:t>x</a:t>
            </a:r>
            <a:r>
              <a:rPr lang="en-US" dirty="0">
                <a:solidFill>
                  <a:schemeClr val="tx1"/>
                </a:solidFill>
              </a:rPr>
              <a:t>, as illustrated. The distance </a:t>
            </a:r>
            <a:r>
              <a:rPr lang="en-US" i="1" dirty="0">
                <a:solidFill>
                  <a:schemeClr val="tx1"/>
                </a:solidFill>
              </a:rPr>
              <a:t>d</a:t>
            </a:r>
            <a:r>
              <a:rPr lang="en-US" dirty="0">
                <a:solidFill>
                  <a:schemeClr val="tx1"/>
                </a:solidFill>
              </a:rPr>
              <a:t> between the centroid and </a:t>
            </a:r>
            <a:r>
              <a:rPr lang="en-US" i="1" dirty="0">
                <a:solidFill>
                  <a:schemeClr val="tx1"/>
                </a:solidFill>
              </a:rPr>
              <a:t>L</a:t>
            </a:r>
            <a:r>
              <a:rPr lang="en-US" dirty="0">
                <a:solidFill>
                  <a:schemeClr val="tx1"/>
                </a:solidFill>
              </a:rPr>
              <a:t> is the </a:t>
            </a:r>
            <a:r>
              <a:rPr lang="en-US" i="1" dirty="0">
                <a:solidFill>
                  <a:schemeClr val="tx1"/>
                </a:solidFill>
              </a:rPr>
              <a:t>x</a:t>
            </a:r>
            <a:r>
              <a:rPr lang="en-US" dirty="0">
                <a:solidFill>
                  <a:schemeClr val="tx1"/>
                </a:solidFill>
              </a:rPr>
              <a:t>‑coordinate of the centroid.</a:t>
            </a:r>
            <a:endParaRPr lang="en-US" b="1" dirty="0">
              <a:solidFill>
                <a:schemeClr val="tx1"/>
              </a:solidFill>
            </a:endParaRPr>
          </a:p>
        </p:txBody>
      </p:sp>
      <p:graphicFrame>
        <p:nvGraphicFramePr>
          <p:cNvPr id="29698" name="Object 2"/>
          <p:cNvGraphicFramePr>
            <a:graphicFrameLocks noChangeAspect="1"/>
          </p:cNvGraphicFramePr>
          <p:nvPr>
            <p:extLst>
              <p:ext uri="{D42A27DB-BD31-4B8C-83A1-F6EECF244321}">
                <p14:modId xmlns:p14="http://schemas.microsoft.com/office/powerpoint/2010/main" val="3132283030"/>
              </p:ext>
            </p:extLst>
          </p:nvPr>
        </p:nvGraphicFramePr>
        <p:xfrm>
          <a:off x="1066800" y="1766887"/>
          <a:ext cx="6896100" cy="939800"/>
        </p:xfrm>
        <a:graphic>
          <a:graphicData uri="http://schemas.openxmlformats.org/presentationml/2006/ole">
            <mc:AlternateContent xmlns:mc="http://schemas.openxmlformats.org/markup-compatibility/2006">
              <mc:Choice xmlns:v="urn:schemas-microsoft-com:vml" Requires="v">
                <p:oleObj name="Equation" r:id="rId2" imgW="6895800" imgH="939600" progId="Equation.DSMT4">
                  <p:embed/>
                </p:oleObj>
              </mc:Choice>
              <mc:Fallback>
                <p:oleObj name="Equation" r:id="rId2" imgW="6895800" imgH="939600" progId="Equation.DSMT4">
                  <p:embed/>
                  <p:pic>
                    <p:nvPicPr>
                      <p:cNvPr id="0" name="Object 2"/>
                      <p:cNvPicPr>
                        <a:picLocks noChangeAspect="1" noChangeArrowheads="1"/>
                      </p:cNvPicPr>
                      <p:nvPr/>
                    </p:nvPicPr>
                    <p:blipFill>
                      <a:blip r:embed="rId3"/>
                      <a:srcRect/>
                      <a:stretch>
                        <a:fillRect/>
                      </a:stretch>
                    </p:blipFill>
                    <p:spPr bwMode="auto">
                      <a:xfrm>
                        <a:off x="1066800" y="1766887"/>
                        <a:ext cx="6896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p:cNvGraphicFramePr>
            <a:graphicFrameLocks noChangeAspect="1"/>
          </p:cNvGraphicFramePr>
          <p:nvPr>
            <p:extLst>
              <p:ext uri="{D42A27DB-BD31-4B8C-83A1-F6EECF244321}">
                <p14:modId xmlns:p14="http://schemas.microsoft.com/office/powerpoint/2010/main" val="1695182093"/>
              </p:ext>
            </p:extLst>
          </p:nvPr>
        </p:nvGraphicFramePr>
        <p:xfrm>
          <a:off x="596900" y="4148001"/>
          <a:ext cx="7950200" cy="1295400"/>
        </p:xfrm>
        <a:graphic>
          <a:graphicData uri="http://schemas.openxmlformats.org/presentationml/2006/ole">
            <mc:AlternateContent xmlns:mc="http://schemas.openxmlformats.org/markup-compatibility/2006">
              <mc:Choice xmlns:v="urn:schemas-microsoft-com:vml" Requires="v">
                <p:oleObj name="Equation" r:id="rId4" imgW="7949880" imgH="1295280" progId="Equation.DSMT4">
                  <p:embed/>
                </p:oleObj>
              </mc:Choice>
              <mc:Fallback>
                <p:oleObj name="Equation" r:id="rId4" imgW="7949880" imgH="1295280" progId="Equation.DSMT4">
                  <p:embed/>
                  <p:pic>
                    <p:nvPicPr>
                      <p:cNvPr id="0" name="Picture 3"/>
                      <p:cNvPicPr>
                        <a:picLocks noChangeAspect="1" noChangeArrowheads="1"/>
                      </p:cNvPicPr>
                      <p:nvPr/>
                    </p:nvPicPr>
                    <p:blipFill>
                      <a:blip r:embed="rId5"/>
                      <a:srcRect/>
                      <a:stretch>
                        <a:fillRect/>
                      </a:stretch>
                    </p:blipFill>
                    <p:spPr bwMode="auto">
                      <a:xfrm>
                        <a:off x="596900" y="4148001"/>
                        <a:ext cx="7950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987040"/>
          </a:xfrm>
          <a:solidFill>
            <a:srgbClr val="FFFFCC"/>
          </a:solidFill>
          <a:ln w="28575">
            <a:solidFill>
              <a:schemeClr val="tx1"/>
            </a:solidFill>
          </a:ln>
        </p:spPr>
        <p:txBody>
          <a:bodyPr>
            <a:noAutofit/>
          </a:bodyPr>
          <a:lstStyle/>
          <a:p>
            <a:r>
              <a:rPr lang="en-US" dirty="0">
                <a:solidFill>
                  <a:schemeClr val="tx1"/>
                </a:solidFill>
              </a:rPr>
              <a:t>Multiplying through by Area (</a:t>
            </a:r>
            <a:r>
              <a:rPr lang="en-US" i="1" dirty="0">
                <a:solidFill>
                  <a:schemeClr val="tx1"/>
                </a:solidFill>
              </a:rPr>
              <a:t>R</a:t>
            </a:r>
            <a:r>
              <a:rPr lang="en-US" dirty="0">
                <a:solidFill>
                  <a:schemeClr val="tx1"/>
                </a:solidFill>
              </a:rPr>
              <a:t>) we obtain 		  </a:t>
            </a:r>
          </a:p>
          <a:p>
            <a:r>
              <a:rPr lang="en-US" dirty="0">
                <a:solidFill>
                  <a:schemeClr val="tx1"/>
                </a:solidFill>
              </a:rPr>
              <a:t>			         Now we multiply both sides by 2</a:t>
            </a:r>
            <a:r>
              <a:rPr lang="el-GR" i="1" dirty="0">
                <a:solidFill>
                  <a:schemeClr val="tx1"/>
                </a:solidFill>
                <a:latin typeface="Cambria Math" panose="02040503050406030204" pitchFamily="18" charset="0"/>
                <a:ea typeface="Cambria Math" panose="02040503050406030204" pitchFamily="18" charset="0"/>
                <a:cs typeface="Sakkal Majalla" pitchFamily="2" charset="-78"/>
              </a:rPr>
              <a:t>π</a:t>
            </a:r>
            <a:r>
              <a:rPr lang="en-US" dirty="0">
                <a:solidFill>
                  <a:schemeClr val="tx1"/>
                </a:solidFill>
              </a:rPr>
              <a:t>  to lead us to the formula for the volume. </a:t>
            </a:r>
            <a:endParaRPr lang="en-US" b="1" dirty="0">
              <a:solidFill>
                <a:schemeClr val="tx1"/>
              </a:solidFill>
            </a:endParaRPr>
          </a:p>
        </p:txBody>
      </p:sp>
      <p:graphicFrame>
        <p:nvGraphicFramePr>
          <p:cNvPr id="30724" name="Object 4"/>
          <p:cNvGraphicFramePr>
            <a:graphicFrameLocks noChangeAspect="1"/>
          </p:cNvGraphicFramePr>
          <p:nvPr>
            <p:extLst>
              <p:ext uri="{D42A27DB-BD31-4B8C-83A1-F6EECF244321}">
                <p14:modId xmlns:p14="http://schemas.microsoft.com/office/powerpoint/2010/main" val="2353968138"/>
              </p:ext>
            </p:extLst>
          </p:nvPr>
        </p:nvGraphicFramePr>
        <p:xfrm>
          <a:off x="533400" y="1676400"/>
          <a:ext cx="3454400" cy="698500"/>
        </p:xfrm>
        <a:graphic>
          <a:graphicData uri="http://schemas.openxmlformats.org/presentationml/2006/ole">
            <mc:AlternateContent xmlns:mc="http://schemas.openxmlformats.org/markup-compatibility/2006">
              <mc:Choice xmlns:v="urn:schemas-microsoft-com:vml" Requires="v">
                <p:oleObj name="Equation" r:id="rId2" imgW="3454200" imgH="698400" progId="Equation.DSMT4">
                  <p:embed/>
                </p:oleObj>
              </mc:Choice>
              <mc:Fallback>
                <p:oleObj name="Equation" r:id="rId2" imgW="3454200" imgH="698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454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3276081655"/>
              </p:ext>
            </p:extLst>
          </p:nvPr>
        </p:nvGraphicFramePr>
        <p:xfrm>
          <a:off x="2057400" y="2978150"/>
          <a:ext cx="4775200" cy="685800"/>
        </p:xfrm>
        <a:graphic>
          <a:graphicData uri="http://schemas.openxmlformats.org/presentationml/2006/ole">
            <mc:AlternateContent xmlns:mc="http://schemas.openxmlformats.org/markup-compatibility/2006">
              <mc:Choice xmlns:v="urn:schemas-microsoft-com:vml" Requires="v">
                <p:oleObj name="Equation" r:id="rId4" imgW="4775040" imgH="685800" progId="Equation.DSMT4">
                  <p:embed/>
                </p:oleObj>
              </mc:Choice>
              <mc:Fallback>
                <p:oleObj name="Equation" r:id="rId4" imgW="4775040" imgH="685800" progId="Equation.DSMT4">
                  <p:embed/>
                  <p:pic>
                    <p:nvPicPr>
                      <p:cNvPr id="0" name="Picture 5"/>
                      <p:cNvPicPr>
                        <a:picLocks noChangeAspect="1" noChangeArrowheads="1"/>
                      </p:cNvPicPr>
                      <p:nvPr/>
                    </p:nvPicPr>
                    <p:blipFill>
                      <a:blip r:embed="rId5"/>
                      <a:srcRect/>
                      <a:stretch>
                        <a:fillRect/>
                      </a:stretch>
                    </p:blipFill>
                    <p:spPr bwMode="auto">
                      <a:xfrm>
                        <a:off x="2057400" y="2978150"/>
                        <a:ext cx="477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Pappus' Theorem to Find the Volume of a Torus</a:t>
            </a:r>
          </a:p>
        </p:txBody>
      </p:sp>
      <p:sp>
        <p:nvSpPr>
          <p:cNvPr id="3" name="Content Placeholder 2"/>
          <p:cNvSpPr>
            <a:spLocks noGrp="1"/>
          </p:cNvSpPr>
          <p:nvPr>
            <p:ph idx="1"/>
          </p:nvPr>
        </p:nvSpPr>
        <p:spPr>
          <a:xfrm>
            <a:off x="457200" y="1280160"/>
            <a:ext cx="4389120" cy="4572000"/>
          </a:xfrm>
        </p:spPr>
        <p:txBody>
          <a:bodyPr/>
          <a:lstStyle/>
          <a:p>
            <a:r>
              <a:rPr lang="en-US" dirty="0"/>
              <a:t>The torus shown in Figure 12 is generated by revolving a disk of radius </a:t>
            </a:r>
            <a:r>
              <a:rPr lang="en-US" i="1" dirty="0"/>
              <a:t>r</a:t>
            </a:r>
            <a:r>
              <a:rPr lang="en-US" dirty="0"/>
              <a:t> about a line in the same plane located at a distance of </a:t>
            </a:r>
            <a:r>
              <a:rPr lang="en-US" i="1" dirty="0"/>
              <a:t>R</a:t>
            </a:r>
            <a:r>
              <a:rPr lang="en-US" dirty="0"/>
              <a:t> units from the center of the disk (</a:t>
            </a:r>
            <a:r>
              <a:rPr lang="en-US" i="1" dirty="0"/>
              <a:t>R</a:t>
            </a:r>
            <a:r>
              <a:rPr lang="en-US" dirty="0"/>
              <a:t> ≥ </a:t>
            </a:r>
            <a:r>
              <a:rPr lang="en-US" i="1" dirty="0"/>
              <a:t>r</a:t>
            </a:r>
            <a:r>
              <a:rPr lang="en-US" dirty="0"/>
              <a:t>). Find the volume of the torus. </a:t>
            </a:r>
          </a:p>
        </p:txBody>
      </p:sp>
      <p:grpSp>
        <p:nvGrpSpPr>
          <p:cNvPr id="7" name="Group 6"/>
          <p:cNvGrpSpPr/>
          <p:nvPr/>
        </p:nvGrpSpPr>
        <p:grpSpPr>
          <a:xfrm>
            <a:off x="4876800" y="1456581"/>
            <a:ext cx="4027813" cy="4324439"/>
            <a:chOff x="4876800" y="1456581"/>
            <a:chExt cx="4027813" cy="4324439"/>
          </a:xfrm>
        </p:grpSpPr>
        <p:pic>
          <p:nvPicPr>
            <p:cNvPr id="5"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10548"/>
            <a:stretch>
              <a:fillRect/>
            </a:stretch>
          </p:blipFill>
          <p:spPr bwMode="auto">
            <a:xfrm>
              <a:off x="4876800" y="1456581"/>
              <a:ext cx="4027813" cy="3877419"/>
            </a:xfrm>
            <a:prstGeom prst="rect">
              <a:avLst/>
            </a:prstGeom>
            <a:noFill/>
            <a:ln w="9525">
              <a:noFill/>
              <a:miter lim="800000"/>
              <a:headEnd/>
              <a:tailEnd/>
            </a:ln>
          </p:spPr>
        </p:pic>
        <p:sp>
          <p:nvSpPr>
            <p:cNvPr id="6" name="Rectangle 5"/>
            <p:cNvSpPr/>
            <p:nvPr/>
          </p:nvSpPr>
          <p:spPr>
            <a:xfrm>
              <a:off x="6114308" y="5257800"/>
              <a:ext cx="1552797" cy="523220"/>
            </a:xfrm>
            <a:prstGeom prst="rect">
              <a:avLst/>
            </a:prstGeom>
          </p:spPr>
          <p:txBody>
            <a:bodyPr wrap="none">
              <a:spAutoFit/>
            </a:bodyPr>
            <a:lstStyle/>
            <a:p>
              <a:r>
                <a:rPr lang="en-US" sz="2800" b="1" dirty="0"/>
                <a:t>Figure 12</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Pappus' Theorem to Find the Volume of a Torus (cont.)</a:t>
            </a:r>
          </a:p>
        </p:txBody>
      </p:sp>
      <p:sp>
        <p:nvSpPr>
          <p:cNvPr id="3" name="Content Placeholder 2"/>
          <p:cNvSpPr>
            <a:spLocks noGrp="1"/>
          </p:cNvSpPr>
          <p:nvPr>
            <p:ph idx="1"/>
          </p:nvPr>
        </p:nvSpPr>
        <p:spPr>
          <a:xfrm>
            <a:off x="457200" y="1280160"/>
            <a:ext cx="8229600" cy="4659737"/>
          </a:xfrm>
        </p:spPr>
        <p:txBody>
          <a:bodyPr>
            <a:spAutoFit/>
          </a:bodyPr>
          <a:lstStyle/>
          <a:p>
            <a:r>
              <a:rPr lang="en-US" b="1" dirty="0"/>
              <a:t>Solution </a:t>
            </a:r>
          </a:p>
          <a:p>
            <a:r>
              <a:rPr lang="en-US" dirty="0"/>
              <a:t>The area of the region being revolved is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and its centroid (which coincides with the center of the disk) is </a:t>
            </a:r>
            <a:r>
              <a:rPr lang="en-US" i="1" dirty="0"/>
              <a:t>R</a:t>
            </a:r>
            <a:r>
              <a:rPr lang="en-US" dirty="0"/>
              <a:t> units from the line of revolution. Applying Pappus’ Theorem, the volume </a:t>
            </a:r>
            <a:r>
              <a:rPr lang="en-US" i="1" dirty="0"/>
              <a:t>V</a:t>
            </a:r>
            <a:r>
              <a:rPr lang="en-US" dirty="0"/>
              <a:t> of the torus is as follows.</a:t>
            </a:r>
          </a:p>
          <a:p>
            <a:endParaRPr lang="en-US" dirty="0"/>
          </a:p>
          <a:p>
            <a:r>
              <a:rPr lang="en-US" dirty="0"/>
              <a:t>Notice that Pappus’ Theorem provides a much more convenient way to arrive at this formula than that in Exercise 84 of Section 6.1 (also see Exercise 71 in Section 6.2). </a:t>
            </a:r>
          </a:p>
        </p:txBody>
      </p:sp>
      <p:graphicFrame>
        <p:nvGraphicFramePr>
          <p:cNvPr id="37890" name="Object 2"/>
          <p:cNvGraphicFramePr>
            <a:graphicFrameLocks noChangeAspect="1"/>
          </p:cNvGraphicFramePr>
          <p:nvPr>
            <p:extLst>
              <p:ext uri="{D42A27DB-BD31-4B8C-83A1-F6EECF244321}">
                <p14:modId xmlns:p14="http://schemas.microsoft.com/office/powerpoint/2010/main" val="938056858"/>
              </p:ext>
            </p:extLst>
          </p:nvPr>
        </p:nvGraphicFramePr>
        <p:xfrm>
          <a:off x="3003550" y="3657600"/>
          <a:ext cx="3136900" cy="381000"/>
        </p:xfrm>
        <a:graphic>
          <a:graphicData uri="http://schemas.openxmlformats.org/presentationml/2006/ole">
            <mc:AlternateContent xmlns:mc="http://schemas.openxmlformats.org/markup-compatibility/2006">
              <mc:Choice xmlns:v="urn:schemas-microsoft-com:vml" Requires="v">
                <p:oleObj name="Equation" r:id="rId2" imgW="3136680" imgH="380880" progId="Equation.DSMT4">
                  <p:embed/>
                </p:oleObj>
              </mc:Choice>
              <mc:Fallback>
                <p:oleObj name="Equation" r:id="rId2" imgW="3136680" imgH="380880" progId="Equation.DSMT4">
                  <p:embed/>
                  <p:pic>
                    <p:nvPicPr>
                      <p:cNvPr id="0" name="Object 2"/>
                      <p:cNvPicPr>
                        <a:picLocks noChangeAspect="1" noChangeArrowheads="1"/>
                      </p:cNvPicPr>
                      <p:nvPr/>
                    </p:nvPicPr>
                    <p:blipFill>
                      <a:blip r:embed="rId3"/>
                      <a:srcRect/>
                      <a:stretch>
                        <a:fillRect/>
                      </a:stretch>
                    </p:blipFill>
                    <p:spPr bwMode="auto">
                      <a:xfrm>
                        <a:off x="3003550" y="3657600"/>
                        <a:ext cx="313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Surface Areas</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r>
              <a:rPr lang="en-US" dirty="0">
                <a:solidFill>
                  <a:schemeClr val="tx1"/>
                </a:solidFill>
              </a:rPr>
              <a:t>Given a smooth plane curve </a:t>
            </a:r>
            <a:r>
              <a:rPr lang="en-US" i="1" dirty="0">
                <a:solidFill>
                  <a:schemeClr val="tx1"/>
                </a:solidFill>
              </a:rPr>
              <a:t>C</a:t>
            </a:r>
            <a:r>
              <a:rPr lang="en-US" dirty="0">
                <a:solidFill>
                  <a:schemeClr val="tx1"/>
                </a:solidFill>
              </a:rPr>
              <a:t> and a line </a:t>
            </a:r>
            <a:r>
              <a:rPr lang="en-US" i="1" dirty="0">
                <a:solidFill>
                  <a:schemeClr val="tx1"/>
                </a:solidFill>
              </a:rPr>
              <a:t>L</a:t>
            </a:r>
            <a:r>
              <a:rPr lang="en-US" dirty="0">
                <a:solidFill>
                  <a:schemeClr val="tx1"/>
                </a:solidFill>
              </a:rPr>
              <a:t> in the plane that does not cross </a:t>
            </a:r>
            <a:r>
              <a:rPr lang="en-US" i="1" dirty="0">
                <a:solidFill>
                  <a:schemeClr val="tx1"/>
                </a:solidFill>
              </a:rPr>
              <a:t>C</a:t>
            </a:r>
            <a:r>
              <a:rPr lang="en-US" dirty="0">
                <a:solidFill>
                  <a:schemeClr val="tx1"/>
                </a:solidFill>
              </a:rPr>
              <a:t>, the area </a:t>
            </a:r>
            <a:r>
              <a:rPr lang="en-US" i="1" dirty="0">
                <a:solidFill>
                  <a:schemeClr val="tx1"/>
                </a:solidFill>
              </a:rPr>
              <a:t>A</a:t>
            </a:r>
            <a:r>
              <a:rPr lang="en-US" dirty="0">
                <a:solidFill>
                  <a:schemeClr val="tx1"/>
                </a:solidFill>
              </a:rPr>
              <a:t> of the surface formed by revolving </a:t>
            </a:r>
            <a:r>
              <a:rPr lang="en-US" i="1" dirty="0">
                <a:solidFill>
                  <a:schemeClr val="tx1"/>
                </a:solidFill>
              </a:rPr>
              <a:t>C</a:t>
            </a:r>
            <a:r>
              <a:rPr lang="en-US" dirty="0">
                <a:solidFill>
                  <a:schemeClr val="tx1"/>
                </a:solidFill>
              </a:rPr>
              <a:t> about </a:t>
            </a:r>
            <a:r>
              <a:rPr lang="en-US" i="1" dirty="0">
                <a:solidFill>
                  <a:schemeClr val="tx1"/>
                </a:solidFill>
              </a:rPr>
              <a:t>L</a:t>
            </a:r>
            <a:r>
              <a:rPr lang="en-US" dirty="0">
                <a:solidFill>
                  <a:schemeClr val="tx1"/>
                </a:solidFill>
              </a:rPr>
              <a:t> is equal to the arc length of </a:t>
            </a:r>
            <a:r>
              <a:rPr lang="en-US" i="1" dirty="0">
                <a:solidFill>
                  <a:schemeClr val="tx1"/>
                </a:solidFill>
              </a:rPr>
              <a:t>C</a:t>
            </a:r>
            <a:r>
              <a:rPr lang="en-US" dirty="0">
                <a:solidFill>
                  <a:schemeClr val="tx1"/>
                </a:solidFill>
              </a:rPr>
              <a:t> times the distance traveled by the centroid of </a:t>
            </a:r>
            <a:r>
              <a:rPr lang="en-US" i="1" dirty="0">
                <a:solidFill>
                  <a:schemeClr val="tx1"/>
                </a:solidFill>
              </a:rPr>
              <a:t>C</a:t>
            </a:r>
            <a:r>
              <a:rPr lang="en-US" dirty="0">
                <a:solidFill>
                  <a:schemeClr val="tx1"/>
                </a:solidFill>
              </a:rPr>
              <a:t> as it revolves about </a:t>
            </a:r>
            <a:r>
              <a:rPr lang="en-US" i="1" dirty="0">
                <a:solidFill>
                  <a:schemeClr val="tx1"/>
                </a:solidFill>
              </a:rPr>
              <a:t>L</a:t>
            </a:r>
            <a:r>
              <a:rPr lang="en-US" dirty="0">
                <a:solidFill>
                  <a:schemeClr val="tx1"/>
                </a:solidFill>
              </a:rPr>
              <a:t>. That is, if </a:t>
            </a:r>
            <a:r>
              <a:rPr lang="en-US" i="1" dirty="0">
                <a:solidFill>
                  <a:schemeClr val="tx1"/>
                </a:solidFill>
              </a:rPr>
              <a:t>d</a:t>
            </a:r>
            <a:r>
              <a:rPr lang="en-US" dirty="0">
                <a:solidFill>
                  <a:schemeClr val="tx1"/>
                </a:solidFill>
              </a:rPr>
              <a:t> is the distance between the centroid of the curve </a:t>
            </a:r>
            <a:r>
              <a:rPr lang="en-US" i="1" dirty="0">
                <a:solidFill>
                  <a:schemeClr val="tx1"/>
                </a:solidFill>
              </a:rPr>
              <a:t>C</a:t>
            </a:r>
            <a:r>
              <a:rPr lang="en-US" dirty="0">
                <a:solidFill>
                  <a:schemeClr val="tx1"/>
                </a:solidFill>
              </a:rPr>
              <a:t> and the line </a:t>
            </a:r>
            <a:r>
              <a:rPr lang="en-US" i="1" dirty="0">
                <a:solidFill>
                  <a:schemeClr val="tx1"/>
                </a:solidFill>
              </a:rPr>
              <a:t>L</a:t>
            </a:r>
            <a:r>
              <a:rPr lang="en-US" dirty="0">
                <a:solidFill>
                  <a:schemeClr val="tx1"/>
                </a:solidFill>
              </a:rPr>
              <a:t>, then               </a:t>
            </a:r>
            <a:r>
              <a:rPr lang="en-US" i="1" dirty="0">
                <a:solidFill>
                  <a:srgbClr val="0000FF"/>
                </a:solidFill>
              </a:rPr>
              <a:t>A </a:t>
            </a:r>
            <a:r>
              <a:rPr lang="en-US" dirty="0">
                <a:solidFill>
                  <a:srgbClr val="0000FF"/>
                </a:solidFill>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rPr>
              <a:t>d</a:t>
            </a:r>
            <a:r>
              <a:rPr lang="en-US" dirty="0">
                <a:solidFill>
                  <a:srgbClr val="0000FF"/>
                </a:solidFill>
              </a:rPr>
              <a:t> </a:t>
            </a:r>
            <a:r>
              <a:rPr lang="en-US" dirty="0">
                <a:solidFill>
                  <a:srgbClr val="0000FF"/>
                </a:solidFill>
                <a:sym typeface="Symbol"/>
              </a:rPr>
              <a:t> </a:t>
            </a:r>
            <a:r>
              <a:rPr lang="en-US" dirty="0">
                <a:solidFill>
                  <a:srgbClr val="0000FF"/>
                </a:solidFill>
              </a:rPr>
              <a:t>Length(</a:t>
            </a:r>
            <a:r>
              <a:rPr lang="en-US" i="1" dirty="0">
                <a:solidFill>
                  <a:srgbClr val="0000FF"/>
                </a:solidFill>
              </a:rPr>
              <a:t>C</a:t>
            </a:r>
            <a:r>
              <a:rPr lang="en-US" dirty="0">
                <a:solidFill>
                  <a:srgbClr val="0000FF"/>
                </a:solidFill>
              </a:rPr>
              <a:t>)</a:t>
            </a:r>
            <a:r>
              <a:rPr lang="en-US" dirty="0">
                <a:solidFill>
                  <a:schemeClr val="tx1"/>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635F-10CA-3E7D-5C69-60E3B4480A93}"/>
              </a:ext>
            </a:extLst>
          </p:cNvPr>
          <p:cNvSpPr>
            <a:spLocks noGrp="1"/>
          </p:cNvSpPr>
          <p:nvPr>
            <p:ph type="title"/>
          </p:nvPr>
        </p:nvSpPr>
        <p:spPr/>
        <p:txBody>
          <a:bodyPr/>
          <a:lstStyle/>
          <a:p>
            <a:r>
              <a:rPr lang="en-US" dirty="0"/>
              <a:t>Proof</a:t>
            </a:r>
            <a:endParaRPr lang="en-IN" dirty="0"/>
          </a:p>
        </p:txBody>
      </p:sp>
      <p:pic>
        <p:nvPicPr>
          <p:cNvPr id="4" name="Content Placeholder 3">
            <a:extLst>
              <a:ext uri="{FF2B5EF4-FFF2-40B4-BE49-F238E27FC236}">
                <a16:creationId xmlns:a16="http://schemas.microsoft.com/office/drawing/2014/main" id="{5FC261A3-A7DB-5487-A9DA-6E6A26947E26}"/>
              </a:ext>
            </a:extLst>
          </p:cNvPr>
          <p:cNvPicPr>
            <a:picLocks noGrp="1" noChangeAspect="1"/>
          </p:cNvPicPr>
          <p:nvPr>
            <p:ph idx="1"/>
          </p:nvPr>
        </p:nvPicPr>
        <p:blipFill>
          <a:blip r:embed="rId2"/>
          <a:stretch>
            <a:fillRect/>
          </a:stretch>
        </p:blipFill>
        <p:spPr>
          <a:xfrm>
            <a:off x="457200" y="1219200"/>
            <a:ext cx="8229600" cy="4648200"/>
          </a:xfrm>
          <a:prstGeom prst="rect">
            <a:avLst/>
          </a:prstGeom>
        </p:spPr>
      </p:pic>
      <p:sp>
        <p:nvSpPr>
          <p:cNvPr id="5" name="Content Placeholder 2">
            <a:extLst>
              <a:ext uri="{FF2B5EF4-FFF2-40B4-BE49-F238E27FC236}">
                <a16:creationId xmlns:a16="http://schemas.microsoft.com/office/drawing/2014/main" id="{A915947E-11B2-FCA6-5A69-51D22B943E08}"/>
              </a:ext>
            </a:extLst>
          </p:cNvPr>
          <p:cNvSpPr txBox="1">
            <a:spLocks/>
          </p:cNvSpPr>
          <p:nvPr/>
        </p:nvSpPr>
        <p:spPr>
          <a:xfrm>
            <a:off x="496542" y="1442836"/>
            <a:ext cx="4937760" cy="3046891"/>
          </a:xfrm>
          <a:prstGeom prst="rect">
            <a:avLst/>
          </a:prstGeo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the interest of brevity, we will restrict the proof to the case where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and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can be oriented so that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coincides with the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‑axis and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is a differentiable function over the interval [</a:t>
            </a:r>
            <a:r>
              <a:rPr kumimoji="0" lang="en-US" sz="2800" b="0" i="1" u="none" strike="noStrike" kern="1200" cap="none" spc="0" normalizeH="0" baseline="0" noProof="0" dirty="0">
                <a:ln>
                  <a:noFill/>
                </a:ln>
                <a:solidFill>
                  <a:schemeClr val="tx1"/>
                </a:solidFill>
                <a:effectLst/>
                <a:uLnTx/>
                <a:uFillTx/>
                <a:latin typeface="+mn-lt"/>
                <a:ea typeface="+mn-ea"/>
                <a:cs typeface="+mn-cs"/>
              </a:rPr>
              <a:t>a</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1" u="none" strike="noStrike" kern="1200" cap="none" spc="0" normalizeH="0" baseline="0" noProof="0" dirty="0">
                <a:ln>
                  <a:noFill/>
                </a:ln>
                <a:solidFill>
                  <a:schemeClr val="tx1"/>
                </a:solidFill>
                <a:effectLst/>
                <a:uLnTx/>
                <a:uFillTx/>
                <a:latin typeface="+mn-lt"/>
                <a:ea typeface="+mn-ea"/>
                <a:cs typeface="+mn-cs"/>
              </a:rPr>
              <a:t>b</a:t>
            </a:r>
            <a:r>
              <a:rPr kumimoji="0" lang="en-US" sz="2800" b="0" i="0" u="none" strike="noStrike" kern="1200" cap="none" spc="0" normalizeH="0" baseline="0" noProof="0" dirty="0">
                <a:ln>
                  <a:noFill/>
                </a:ln>
                <a:solidFill>
                  <a:schemeClr val="tx1"/>
                </a:solidFill>
                <a:effectLst/>
                <a:uLnTx/>
                <a:uFillTx/>
                <a:latin typeface="+mn-lt"/>
                <a:ea typeface="+mn-ea"/>
                <a:cs typeface="+mn-cs"/>
              </a:rPr>
              <a:t>], as depicted in Figure 13.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7" name="Rectangle 6">
            <a:extLst>
              <a:ext uri="{FF2B5EF4-FFF2-40B4-BE49-F238E27FC236}">
                <a16:creationId xmlns:a16="http://schemas.microsoft.com/office/drawing/2014/main" id="{EFE556A8-19EB-E274-E38F-6D1CE8536A64}"/>
              </a:ext>
            </a:extLst>
          </p:cNvPr>
          <p:cNvSpPr/>
          <p:nvPr/>
        </p:nvSpPr>
        <p:spPr>
          <a:xfrm>
            <a:off x="5292207" y="5176416"/>
            <a:ext cx="3350661" cy="523220"/>
          </a:xfrm>
          <a:prstGeom prst="rect">
            <a:avLst/>
          </a:prstGeom>
        </p:spPr>
        <p:txBody>
          <a:bodyPr wrap="none">
            <a:spAutoFit/>
          </a:bodyPr>
          <a:lstStyle/>
          <a:p>
            <a:r>
              <a:rPr lang="en-US" sz="2800" b="1" dirty="0"/>
              <a:t>Figure 13 </a:t>
            </a:r>
            <a:r>
              <a:rPr lang="en-US" sz="2800" dirty="0"/>
              <a:t>Revolving </a:t>
            </a:r>
            <a:r>
              <a:rPr lang="en-US" sz="2800" i="1" dirty="0"/>
              <a:t>C</a:t>
            </a:r>
          </a:p>
        </p:txBody>
      </p:sp>
      <p:pic>
        <p:nvPicPr>
          <p:cNvPr id="8" name="Picture 5">
            <a:extLst>
              <a:ext uri="{FF2B5EF4-FFF2-40B4-BE49-F238E27FC236}">
                <a16:creationId xmlns:a16="http://schemas.microsoft.com/office/drawing/2014/main" id="{5023BE4C-2B72-50D1-D0E9-29E35CB296E1}"/>
              </a:ext>
            </a:extLst>
          </p:cNvPr>
          <p:cNvPicPr>
            <a:picLocks noChangeAspect="1" noChangeArrowheads="1"/>
          </p:cNvPicPr>
          <p:nvPr/>
        </p:nvPicPr>
        <p:blipFill>
          <a:blip r:embed="rId3" cstate="print">
            <a:clrChange>
              <a:clrFrom>
                <a:srgbClr val="FEFEFE"/>
              </a:clrFrom>
              <a:clrTo>
                <a:srgbClr val="FEFEFE">
                  <a:alpha val="0"/>
                </a:srgbClr>
              </a:clrTo>
            </a:clrChange>
            <a:lum bright="-20000"/>
          </a:blip>
          <a:srcRect b="10211"/>
          <a:stretch>
            <a:fillRect/>
          </a:stretch>
        </p:blipFill>
        <p:spPr bwMode="auto">
          <a:xfrm>
            <a:off x="5257800" y="1670217"/>
            <a:ext cx="3419475" cy="3570111"/>
          </a:xfrm>
          <a:prstGeom prst="rect">
            <a:avLst/>
          </a:prstGeom>
          <a:noFill/>
          <a:ln w="9525">
            <a:noFill/>
            <a:miter lim="800000"/>
            <a:headEnd/>
            <a:tailEnd/>
          </a:ln>
        </p:spPr>
      </p:pic>
    </p:spTree>
    <p:extLst>
      <p:ext uri="{BB962C8B-B14F-4D97-AF65-F5344CB8AC3E}">
        <p14:creationId xmlns:p14="http://schemas.microsoft.com/office/powerpoint/2010/main" val="1674778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265236"/>
          </a:xfrm>
          <a:solidFill>
            <a:srgbClr val="FFFFCC"/>
          </a:solidFill>
          <a:ln w="28575">
            <a:solidFill>
              <a:schemeClr val="tx1"/>
            </a:solidFill>
          </a:ln>
        </p:spPr>
        <p:txBody>
          <a:bodyPr>
            <a:spAutoFit/>
          </a:bodyPr>
          <a:lstStyle/>
          <a:p>
            <a:r>
              <a:rPr lang="en-US" dirty="0">
                <a:solidFill>
                  <a:schemeClr val="tx1"/>
                </a:solidFill>
              </a:rPr>
              <a:t>Then by our surface area formula,</a:t>
            </a:r>
          </a:p>
          <a:p>
            <a:endParaRPr lang="en-US" dirty="0">
              <a:solidFill>
                <a:schemeClr val="tx1"/>
              </a:solidFill>
            </a:endParaRPr>
          </a:p>
          <a:p>
            <a:endParaRPr lang="en-US" sz="1500" dirty="0">
              <a:solidFill>
                <a:schemeClr val="tx1"/>
              </a:solidFill>
            </a:endParaRPr>
          </a:p>
          <a:p>
            <a:r>
              <a:rPr lang="en-US" dirty="0">
                <a:solidFill>
                  <a:schemeClr val="tx1"/>
                </a:solidFill>
              </a:rPr>
              <a:t>where </a:t>
            </a:r>
            <a:r>
              <a:rPr lang="en-US" i="1" dirty="0">
                <a:solidFill>
                  <a:schemeClr val="tx1"/>
                </a:solidFill>
              </a:rPr>
              <a:t>r</a:t>
            </a:r>
            <a:r>
              <a:rPr lang="en-US" dirty="0">
                <a:solidFill>
                  <a:schemeClr val="tx1"/>
                </a:solidFill>
              </a:rPr>
              <a:t> = </a:t>
            </a:r>
            <a:r>
              <a:rPr lang="en-US" i="1" dirty="0">
                <a:solidFill>
                  <a:schemeClr val="tx1"/>
                </a:solidFill>
              </a:rPr>
              <a:t>y</a:t>
            </a:r>
            <a:r>
              <a:rPr lang="en-US" dirty="0">
                <a:solidFill>
                  <a:schemeClr val="tx1"/>
                </a:solidFill>
              </a:rPr>
              <a:t> is the distance between the axis of revolution and the differential element </a:t>
            </a:r>
            <a:r>
              <a:rPr lang="en-US" i="1" dirty="0">
                <a:solidFill>
                  <a:schemeClr val="tx1"/>
                </a:solidFill>
              </a:rPr>
              <a:t>ds</a:t>
            </a:r>
            <a:r>
              <a:rPr lang="en-US" dirty="0">
                <a:solidFill>
                  <a:schemeClr val="tx1"/>
                </a:solidFill>
              </a:rPr>
              <a:t>.</a:t>
            </a:r>
            <a:endParaRPr lang="en-US" b="1" dirty="0">
              <a:solidFill>
                <a:schemeClr val="tx1"/>
              </a:solidFill>
            </a:endParaRPr>
          </a:p>
        </p:txBody>
      </p:sp>
      <p:graphicFrame>
        <p:nvGraphicFramePr>
          <p:cNvPr id="39938" name="Object 2"/>
          <p:cNvGraphicFramePr>
            <a:graphicFrameLocks noChangeAspect="1"/>
          </p:cNvGraphicFramePr>
          <p:nvPr>
            <p:extLst>
              <p:ext uri="{D42A27DB-BD31-4B8C-83A1-F6EECF244321}">
                <p14:modId xmlns:p14="http://schemas.microsoft.com/office/powerpoint/2010/main" val="2159451286"/>
              </p:ext>
            </p:extLst>
          </p:nvPr>
        </p:nvGraphicFramePr>
        <p:xfrm>
          <a:off x="2667000" y="1905000"/>
          <a:ext cx="3492500" cy="685800"/>
        </p:xfrm>
        <a:graphic>
          <a:graphicData uri="http://schemas.openxmlformats.org/presentationml/2006/ole">
            <mc:AlternateContent xmlns:mc="http://schemas.openxmlformats.org/markup-compatibility/2006">
              <mc:Choice xmlns:v="urn:schemas-microsoft-com:vml" Requires="v">
                <p:oleObj name="Equation" r:id="rId2" imgW="3492360" imgH="685800" progId="Equation.DSMT4">
                  <p:embed/>
                </p:oleObj>
              </mc:Choice>
              <mc:Fallback>
                <p:oleObj name="Equation" r:id="rId2" imgW="3492360" imgH="685800" progId="Equation.DSMT4">
                  <p:embed/>
                  <p:pic>
                    <p:nvPicPr>
                      <p:cNvPr id="0" name="Object 2"/>
                      <p:cNvPicPr>
                        <a:picLocks noChangeAspect="1" noChangeArrowheads="1"/>
                      </p:cNvPicPr>
                      <p:nvPr/>
                    </p:nvPicPr>
                    <p:blipFill>
                      <a:blip r:embed="rId3"/>
                      <a:srcRect/>
                      <a:stretch>
                        <a:fillRect/>
                      </a:stretch>
                    </p:blipFill>
                    <p:spPr bwMode="auto">
                      <a:xfrm>
                        <a:off x="2667000" y="1905000"/>
                        <a:ext cx="3492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A body’s moment about the origin is a component of the </a:t>
            </a:r>
            <a:r>
              <a:rPr lang="en-US" i="1" dirty="0"/>
              <a:t>torque</a:t>
            </a:r>
            <a:r>
              <a:rPr lang="en-US" dirty="0"/>
              <a:t> that body contributes to a lever whose fulcrum is at </a:t>
            </a:r>
            <a:r>
              <a:rPr lang="en-US" i="1" dirty="0"/>
              <a:t>x</a:t>
            </a:r>
            <a:r>
              <a:rPr lang="en-US" dirty="0"/>
              <a:t> </a:t>
            </a:r>
            <a:r>
              <a:rPr lang="en-US" dirty="0">
                <a:latin typeface="Symbol" pitchFamily="18" charset="2"/>
              </a:rPr>
              <a:t>=</a:t>
            </a:r>
            <a:r>
              <a:rPr lang="en-US" dirty="0"/>
              <a:t> 0, with bodies to the right of the origin applying positive torque and bodies to the left applying negative torque. As our intuition tells us, moments can be made larger in magnitude either by increasing the mass or by increasing the body’s distance from the origin.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The distance </a:t>
            </a:r>
            <a:r>
              <a:rPr lang="en-US" i="1" dirty="0">
                <a:solidFill>
                  <a:schemeClr val="tx1"/>
                </a:solidFill>
              </a:rPr>
              <a:t>d</a:t>
            </a:r>
            <a:r>
              <a:rPr lang="en-US" dirty="0">
                <a:solidFill>
                  <a:schemeClr val="tx1"/>
                </a:solidFill>
              </a:rPr>
              <a:t> between the centroid and </a:t>
            </a:r>
            <a:r>
              <a:rPr lang="en-US" i="1" dirty="0">
                <a:solidFill>
                  <a:schemeClr val="tx1"/>
                </a:solidFill>
              </a:rPr>
              <a:t>L</a:t>
            </a:r>
            <a:r>
              <a:rPr lang="en-US" dirty="0">
                <a:solidFill>
                  <a:schemeClr val="tx1"/>
                </a:solidFill>
              </a:rPr>
              <a:t> is the coordinate      of the centroid.</a:t>
            </a:r>
          </a:p>
          <a:p>
            <a:endParaRPr lang="en-US" b="1" dirty="0">
              <a:solidFill>
                <a:schemeClr val="tx1"/>
              </a:solidFill>
            </a:endParaRPr>
          </a:p>
          <a:p>
            <a:endParaRPr lang="en-US" b="1" dirty="0">
              <a:solidFill>
                <a:schemeClr val="tx1"/>
              </a:solidFill>
            </a:endParaRPr>
          </a:p>
          <a:p>
            <a:endParaRPr lang="en-US" sz="2500" b="1" dirty="0">
              <a:solidFill>
                <a:schemeClr val="tx1"/>
              </a:solidFill>
            </a:endParaRPr>
          </a:p>
          <a:p>
            <a:r>
              <a:rPr lang="en-US" dirty="0">
                <a:solidFill>
                  <a:schemeClr val="tx1"/>
                </a:solidFill>
              </a:rPr>
              <a:t>Multiplying through by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latin typeface="Symbol" pitchFamily="18" charset="2"/>
              </a:rPr>
              <a:t> </a:t>
            </a:r>
            <a:r>
              <a:rPr lang="en-US" dirty="0">
                <a:solidFill>
                  <a:schemeClr val="tx1"/>
                </a:solidFill>
                <a:latin typeface="Symbol" pitchFamily="18" charset="2"/>
                <a:sym typeface="Symbol"/>
              </a:rPr>
              <a:t> </a:t>
            </a:r>
            <a:r>
              <a:rPr lang="en-US" dirty="0">
                <a:solidFill>
                  <a:schemeClr val="tx1"/>
                </a:solidFill>
              </a:rPr>
              <a:t>Length(</a:t>
            </a:r>
            <a:r>
              <a:rPr lang="en-US" i="1" dirty="0">
                <a:solidFill>
                  <a:schemeClr val="tx1"/>
                </a:solidFill>
              </a:rPr>
              <a:t>C</a:t>
            </a:r>
            <a:r>
              <a:rPr lang="en-US" dirty="0">
                <a:solidFill>
                  <a:schemeClr val="tx1"/>
                </a:solidFill>
              </a:rPr>
              <a:t>) we obtain the formula for the area.</a:t>
            </a:r>
            <a:endParaRPr lang="en-US" b="1" dirty="0">
              <a:solidFill>
                <a:schemeClr val="tx1"/>
              </a:solidFill>
            </a:endParaRPr>
          </a:p>
        </p:txBody>
      </p:sp>
      <p:graphicFrame>
        <p:nvGraphicFramePr>
          <p:cNvPr id="40963" name="Object 3"/>
          <p:cNvGraphicFramePr>
            <a:graphicFrameLocks noChangeAspect="1"/>
          </p:cNvGraphicFramePr>
          <p:nvPr>
            <p:extLst>
              <p:ext uri="{D42A27DB-BD31-4B8C-83A1-F6EECF244321}">
                <p14:modId xmlns:p14="http://schemas.microsoft.com/office/powerpoint/2010/main" val="3763715384"/>
              </p:ext>
            </p:extLst>
          </p:nvPr>
        </p:nvGraphicFramePr>
        <p:xfrm>
          <a:off x="2254250" y="1829221"/>
          <a:ext cx="241300" cy="368300"/>
        </p:xfrm>
        <a:graphic>
          <a:graphicData uri="http://schemas.openxmlformats.org/presentationml/2006/ole">
            <mc:AlternateContent xmlns:mc="http://schemas.openxmlformats.org/markup-compatibility/2006">
              <mc:Choice xmlns:v="urn:schemas-microsoft-com:vml" Requires="v">
                <p:oleObj name="Equation" r:id="rId2" imgW="241200" imgH="368280" progId="Equation.DSMT4">
                  <p:embed/>
                </p:oleObj>
              </mc:Choice>
              <mc:Fallback>
                <p:oleObj name="Equation" r:id="rId2" imgW="241200" imgH="3682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1829221"/>
                        <a:ext cx="241300" cy="368300"/>
                      </a:xfrm>
                      <a:prstGeom prst="rect">
                        <a:avLst/>
                      </a:prstGeom>
                      <a:noFill/>
                      <a:ln>
                        <a:noFill/>
                      </a:ln>
                      <a:effec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1926855051"/>
              </p:ext>
            </p:extLst>
          </p:nvPr>
        </p:nvGraphicFramePr>
        <p:xfrm>
          <a:off x="463826" y="2245729"/>
          <a:ext cx="7975600" cy="1397000"/>
        </p:xfrm>
        <a:graphic>
          <a:graphicData uri="http://schemas.openxmlformats.org/presentationml/2006/ole">
            <mc:AlternateContent xmlns:mc="http://schemas.openxmlformats.org/markup-compatibility/2006">
              <mc:Choice xmlns:v="urn:schemas-microsoft-com:vml" Requires="v">
                <p:oleObj name="Equation" r:id="rId4" imgW="7975440" imgH="1396800" progId="Equation.DSMT4">
                  <p:embed/>
                </p:oleObj>
              </mc:Choice>
              <mc:Fallback>
                <p:oleObj name="Equation" r:id="rId4" imgW="7975440" imgH="1396800" progId="Equation.DSMT4">
                  <p:embed/>
                  <p:pic>
                    <p:nvPicPr>
                      <p:cNvPr id="0" name="Picture 4"/>
                      <p:cNvPicPr>
                        <a:picLocks noChangeAspect="1" noChangeArrowheads="1"/>
                      </p:cNvPicPr>
                      <p:nvPr/>
                    </p:nvPicPr>
                    <p:blipFill>
                      <a:blip r:embed="rId5"/>
                      <a:srcRect/>
                      <a:stretch>
                        <a:fillRect/>
                      </a:stretch>
                    </p:blipFill>
                    <p:spPr bwMode="auto">
                      <a:xfrm>
                        <a:off x="463826" y="2245729"/>
                        <a:ext cx="7975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576107340"/>
              </p:ext>
            </p:extLst>
          </p:nvPr>
        </p:nvGraphicFramePr>
        <p:xfrm>
          <a:off x="2374900" y="4581794"/>
          <a:ext cx="4394200" cy="685800"/>
        </p:xfrm>
        <a:graphic>
          <a:graphicData uri="http://schemas.openxmlformats.org/presentationml/2006/ole">
            <mc:AlternateContent xmlns:mc="http://schemas.openxmlformats.org/markup-compatibility/2006">
              <mc:Choice xmlns:v="urn:schemas-microsoft-com:vml" Requires="v">
                <p:oleObj name="Equation" r:id="rId6" imgW="4394160" imgH="685800" progId="Equation.DSMT4">
                  <p:embed/>
                </p:oleObj>
              </mc:Choice>
              <mc:Fallback>
                <p:oleObj name="Equation" r:id="rId6" imgW="4394160" imgH="685800" progId="Equation.DSMT4">
                  <p:embed/>
                  <p:pic>
                    <p:nvPicPr>
                      <p:cNvPr id="0" name="Picture 5"/>
                      <p:cNvPicPr>
                        <a:picLocks noChangeAspect="1" noChangeArrowheads="1"/>
                      </p:cNvPicPr>
                      <p:nvPr/>
                    </p:nvPicPr>
                    <p:blipFill>
                      <a:blip r:embed="rId7"/>
                      <a:srcRect/>
                      <a:stretch>
                        <a:fillRect/>
                      </a:stretch>
                    </p:blipFill>
                    <p:spPr bwMode="auto">
                      <a:xfrm>
                        <a:off x="2374900" y="4581794"/>
                        <a:ext cx="439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Pappus' Theorem to Find the Surface Area of a Torus</a:t>
            </a:r>
          </a:p>
        </p:txBody>
      </p:sp>
      <p:sp>
        <p:nvSpPr>
          <p:cNvPr id="3" name="Content Placeholder 2"/>
          <p:cNvSpPr>
            <a:spLocks noGrp="1"/>
          </p:cNvSpPr>
          <p:nvPr>
            <p:ph idx="1"/>
          </p:nvPr>
        </p:nvSpPr>
        <p:spPr/>
        <p:txBody>
          <a:bodyPr>
            <a:normAutofit/>
          </a:bodyPr>
          <a:lstStyle/>
          <a:p>
            <a:r>
              <a:rPr lang="en-US" dirty="0"/>
              <a:t>Find the surface area of the torus shown in Figure 12.</a:t>
            </a:r>
          </a:p>
          <a:p>
            <a:r>
              <a:rPr lang="en-US" b="1" dirty="0"/>
              <a:t>Solution</a:t>
            </a:r>
          </a:p>
        </p:txBody>
      </p:sp>
      <p:grpSp>
        <p:nvGrpSpPr>
          <p:cNvPr id="9" name="Group 8"/>
          <p:cNvGrpSpPr/>
          <p:nvPr/>
        </p:nvGrpSpPr>
        <p:grpSpPr>
          <a:xfrm>
            <a:off x="5120640" y="2129598"/>
            <a:ext cx="3566160" cy="3890202"/>
            <a:chOff x="5120640" y="2129598"/>
            <a:chExt cx="3566160" cy="3890202"/>
          </a:xfrm>
        </p:grpSpPr>
        <p:pic>
          <p:nvPicPr>
            <p:cNvPr id="6"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10548"/>
            <a:stretch>
              <a:fillRect/>
            </a:stretch>
          </p:blipFill>
          <p:spPr bwMode="auto">
            <a:xfrm>
              <a:off x="5120640" y="2129598"/>
              <a:ext cx="3566160" cy="3433002"/>
            </a:xfrm>
            <a:prstGeom prst="rect">
              <a:avLst/>
            </a:prstGeom>
            <a:noFill/>
            <a:ln w="9525">
              <a:noFill/>
              <a:miter lim="800000"/>
              <a:headEnd/>
              <a:tailEnd/>
            </a:ln>
          </p:spPr>
        </p:pic>
        <p:sp>
          <p:nvSpPr>
            <p:cNvPr id="7" name="Rectangle 6"/>
            <p:cNvSpPr/>
            <p:nvPr/>
          </p:nvSpPr>
          <p:spPr>
            <a:xfrm>
              <a:off x="6201295" y="5496580"/>
              <a:ext cx="1552797" cy="523220"/>
            </a:xfrm>
            <a:prstGeom prst="rect">
              <a:avLst/>
            </a:prstGeom>
          </p:spPr>
          <p:txBody>
            <a:bodyPr wrap="none">
              <a:spAutoFit/>
            </a:bodyPr>
            <a:lstStyle/>
            <a:p>
              <a:r>
                <a:rPr lang="en-US" sz="2800" b="1" dirty="0"/>
                <a:t>Figure 12</a:t>
              </a:r>
            </a:p>
          </p:txBody>
        </p:sp>
      </p:grpSp>
      <p:sp>
        <p:nvSpPr>
          <p:cNvPr id="8" name="Content Placeholder 2"/>
          <p:cNvSpPr txBox="1">
            <a:spLocks/>
          </p:cNvSpPr>
          <p:nvPr/>
        </p:nvSpPr>
        <p:spPr>
          <a:xfrm>
            <a:off x="457200" y="2286000"/>
            <a:ext cx="4572000" cy="2667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length of the curve being revolved is 2</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π</a:t>
            </a:r>
            <a:r>
              <a:rPr kumimoji="0" lang="en-US" sz="2800" b="0" i="1" u="none" strike="noStrike" kern="1200" cap="none" spc="0" normalizeH="0" baseline="0" noProof="0" dirty="0">
                <a:ln>
                  <a:noFill/>
                </a:ln>
                <a:solidFill>
                  <a:srgbClr val="366092"/>
                </a:solidFill>
                <a:effectLst/>
                <a:uLnTx/>
                <a:uFillTx/>
                <a:latin typeface="+mn-lt"/>
                <a:ea typeface="+mn-ea"/>
                <a:cs typeface="+mn-cs"/>
              </a:rPr>
              <a:t>r</a:t>
            </a:r>
            <a:r>
              <a:rPr kumimoji="0" lang="en-US" sz="2800" b="0" i="0" u="none" strike="noStrike" kern="1200" cap="none" spc="0" normalizeH="0" baseline="0" noProof="0" dirty="0">
                <a:ln>
                  <a:noFill/>
                </a:ln>
                <a:solidFill>
                  <a:srgbClr val="366092"/>
                </a:solidFill>
                <a:effectLst/>
                <a:uLnTx/>
                <a:uFillTx/>
                <a:latin typeface="+mn-lt"/>
                <a:ea typeface="+mn-ea"/>
                <a:cs typeface="+mn-cs"/>
              </a:rPr>
              <a:t> and its centroid’s distance from the line of revolution is </a:t>
            </a:r>
            <a:r>
              <a:rPr kumimoji="0" lang="en-US" sz="2800" b="0" i="1" u="none" strike="noStrike" kern="1200" cap="none" spc="0" normalizeH="0" baseline="0" noProof="0" dirty="0">
                <a:ln>
                  <a:noFill/>
                </a:ln>
                <a:solidFill>
                  <a:srgbClr val="366092"/>
                </a:solidFill>
                <a:effectLst/>
                <a:uLnTx/>
                <a:uFillTx/>
                <a:latin typeface="+mn-lt"/>
                <a:ea typeface="+mn-ea"/>
                <a:cs typeface="+mn-cs"/>
              </a:rPr>
              <a:t>R</a:t>
            </a:r>
            <a:r>
              <a:rPr kumimoji="0" lang="en-US" sz="2800" b="0" i="0" u="none" strike="noStrike" kern="1200" cap="none" spc="0" normalizeH="0" baseline="0" noProof="0" dirty="0">
                <a:ln>
                  <a:noFill/>
                </a:ln>
                <a:solidFill>
                  <a:srgbClr val="366092"/>
                </a:solidFill>
                <a:effectLst/>
                <a:uLnTx/>
                <a:uFillTx/>
                <a:latin typeface="+mn-lt"/>
                <a:ea typeface="+mn-ea"/>
                <a:cs typeface="+mn-cs"/>
              </a:rPr>
              <a:t>. By Pappus’ Theorem for surface areas we obtain the following.</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43010" name="Object 2"/>
          <p:cNvGraphicFramePr>
            <a:graphicFrameLocks noChangeAspect="1"/>
          </p:cNvGraphicFramePr>
          <p:nvPr>
            <p:extLst>
              <p:ext uri="{D42A27DB-BD31-4B8C-83A1-F6EECF244321}">
                <p14:modId xmlns:p14="http://schemas.microsoft.com/office/powerpoint/2010/main" val="4242517045"/>
              </p:ext>
            </p:extLst>
          </p:nvPr>
        </p:nvGraphicFramePr>
        <p:xfrm>
          <a:off x="1016000" y="5022850"/>
          <a:ext cx="3225800" cy="495300"/>
        </p:xfrm>
        <a:graphic>
          <a:graphicData uri="http://schemas.openxmlformats.org/presentationml/2006/ole">
            <mc:AlternateContent xmlns:mc="http://schemas.openxmlformats.org/markup-compatibility/2006">
              <mc:Choice xmlns:v="urn:schemas-microsoft-com:vml" Requires="v">
                <p:oleObj name="Equation" r:id="rId3" imgW="3225600" imgH="495000" progId="Equation.DSMT4">
                  <p:embed/>
                </p:oleObj>
              </mc:Choice>
              <mc:Fallback>
                <p:oleObj name="Equation" r:id="rId3" imgW="3225600" imgH="495000" progId="Equation.DSMT4">
                  <p:embed/>
                  <p:pic>
                    <p:nvPicPr>
                      <p:cNvPr id="0" name="Picture 2"/>
                      <p:cNvPicPr>
                        <a:picLocks noChangeAspect="1" noChangeArrowheads="1"/>
                      </p:cNvPicPr>
                      <p:nvPr/>
                    </p:nvPicPr>
                    <p:blipFill>
                      <a:blip r:embed="rId4"/>
                      <a:srcRect/>
                      <a:stretch>
                        <a:fillRect/>
                      </a:stretch>
                    </p:blipFill>
                    <p:spPr bwMode="auto">
                      <a:xfrm>
                        <a:off x="1016000" y="5022850"/>
                        <a:ext cx="322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Pappus' Theorem for Surface Areas to Find Center of Mass</a:t>
            </a:r>
          </a:p>
        </p:txBody>
      </p:sp>
      <p:sp>
        <p:nvSpPr>
          <p:cNvPr id="3" name="Content Placeholder 2"/>
          <p:cNvSpPr>
            <a:spLocks noGrp="1"/>
          </p:cNvSpPr>
          <p:nvPr>
            <p:ph idx="1"/>
          </p:nvPr>
        </p:nvSpPr>
        <p:spPr/>
        <p:txBody>
          <a:bodyPr/>
          <a:lstStyle/>
          <a:p>
            <a:r>
              <a:rPr lang="en-US" dirty="0"/>
              <a:t>Use Pappus’ Theorem for surface areas to find the center of mass of the length of wire in Example 4.</a:t>
            </a:r>
          </a:p>
          <a:p>
            <a:r>
              <a:rPr lang="en-US" b="1" dirty="0"/>
              <a:t>Solution</a:t>
            </a:r>
          </a:p>
          <a:p>
            <a:r>
              <a:rPr lang="en-US" dirty="0"/>
              <a:t>If we were to revolve the length of wire about the </a:t>
            </a:r>
            <a:r>
              <a:rPr lang="en-US" i="1" dirty="0"/>
              <a:t>x</a:t>
            </a:r>
            <a:r>
              <a:rPr lang="en-US" dirty="0"/>
              <a:t>‑axis, the resulting surface would be a sphere of radius </a:t>
            </a:r>
            <a:r>
              <a:rPr lang="en-US" i="1" dirty="0"/>
              <a:t>r</a:t>
            </a:r>
            <a:r>
              <a:rPr lang="en-US" dirty="0"/>
              <a:t> centered at the origin. We know its surface area is </a:t>
            </a:r>
            <a:br>
              <a:rPr lang="en-US" dirty="0"/>
            </a:br>
            <a:r>
              <a:rPr lang="en-US" dirty="0"/>
              <a:t>4</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and we know the wire has length </a:t>
            </a:r>
            <a:r>
              <a:rPr lang="el-GR" i="1" dirty="0">
                <a:latin typeface="Cambria Math" panose="02040503050406030204" pitchFamily="18" charset="0"/>
                <a:ea typeface="Cambria Math" panose="02040503050406030204" pitchFamily="18" charset="0"/>
              </a:rPr>
              <a:t>π</a:t>
            </a:r>
            <a:r>
              <a:rPr lang="en-US" i="1" dirty="0"/>
              <a:t>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Pappus' Theorem for Surface Areas to Find Center of Mass (cont.)</a:t>
            </a:r>
          </a:p>
        </p:txBody>
      </p:sp>
      <p:sp>
        <p:nvSpPr>
          <p:cNvPr id="3" name="Content Placeholder 2"/>
          <p:cNvSpPr>
            <a:spLocks noGrp="1"/>
          </p:cNvSpPr>
          <p:nvPr>
            <p:ph idx="1"/>
          </p:nvPr>
        </p:nvSpPr>
        <p:spPr/>
        <p:txBody>
          <a:bodyPr/>
          <a:lstStyle/>
          <a:p>
            <a:r>
              <a:rPr lang="en-US" dirty="0"/>
              <a:t>Using the formula 				 we obtain </a:t>
            </a:r>
            <a:r>
              <a:rPr lang="en-US" i="1" dirty="0"/>
              <a:t>d</a:t>
            </a:r>
            <a:r>
              <a:rPr lang="en-US" dirty="0"/>
              <a:t> as follows.</a:t>
            </a:r>
          </a:p>
          <a:p>
            <a:endParaRPr lang="en-US" dirty="0"/>
          </a:p>
          <a:p>
            <a:endParaRPr lang="en-US" dirty="0"/>
          </a:p>
          <a:p>
            <a:endParaRPr lang="en-US" dirty="0"/>
          </a:p>
          <a:p>
            <a:endParaRPr lang="en-US" sz="1000" dirty="0"/>
          </a:p>
          <a:p>
            <a:r>
              <a:rPr lang="en-US" dirty="0"/>
              <a:t>So the center of mass is located at the point (0,2</a:t>
            </a:r>
            <a:r>
              <a:rPr lang="en-US" i="1" dirty="0"/>
              <a:t>r</a:t>
            </a:r>
            <a:r>
              <a:rPr lang="en-US" dirty="0"/>
              <a:t>/</a:t>
            </a:r>
            <a:r>
              <a:rPr lang="el-GR" i="1" dirty="0">
                <a:latin typeface="Cambria Math" panose="02040503050406030204" pitchFamily="18" charset="0"/>
                <a:ea typeface="Cambria Math" panose="02040503050406030204" pitchFamily="18" charset="0"/>
              </a:rPr>
              <a:t>π</a:t>
            </a:r>
            <a:r>
              <a:rPr lang="en-US" dirty="0"/>
              <a:t>)</a:t>
            </a:r>
            <a:r>
              <a:rPr lang="en-US" dirty="0">
                <a:latin typeface="Cambria Math" panose="02040503050406030204" pitchFamily="18" charset="0"/>
                <a:ea typeface="Cambria Math" panose="02040503050406030204" pitchFamily="18" charset="0"/>
              </a:rPr>
              <a:t>, </a:t>
            </a:r>
            <a:r>
              <a:rPr lang="en-US"/>
              <a:t> matching </a:t>
            </a:r>
            <a:r>
              <a:rPr lang="en-US" dirty="0"/>
              <a:t>the answer previously obtained in Example 4.</a:t>
            </a:r>
          </a:p>
        </p:txBody>
      </p:sp>
      <p:graphicFrame>
        <p:nvGraphicFramePr>
          <p:cNvPr id="44034" name="Object 2"/>
          <p:cNvGraphicFramePr>
            <a:graphicFrameLocks noChangeAspect="1"/>
          </p:cNvGraphicFramePr>
          <p:nvPr>
            <p:extLst>
              <p:ext uri="{D42A27DB-BD31-4B8C-83A1-F6EECF244321}">
                <p14:modId xmlns:p14="http://schemas.microsoft.com/office/powerpoint/2010/main" val="984705663"/>
              </p:ext>
            </p:extLst>
          </p:nvPr>
        </p:nvGraphicFramePr>
        <p:xfrm>
          <a:off x="3222625" y="1341438"/>
          <a:ext cx="2806700" cy="482600"/>
        </p:xfrm>
        <a:graphic>
          <a:graphicData uri="http://schemas.openxmlformats.org/presentationml/2006/ole">
            <mc:AlternateContent xmlns:mc="http://schemas.openxmlformats.org/markup-compatibility/2006">
              <mc:Choice xmlns:v="urn:schemas-microsoft-com:vml" Requires="v">
                <p:oleObj name="Equation" r:id="rId2" imgW="2806560" imgH="482400" progId="Equation.DSMT4">
                  <p:embed/>
                </p:oleObj>
              </mc:Choice>
              <mc:Fallback>
                <p:oleObj name="Equation" r:id="rId2" imgW="2806560" imgH="482400" progId="Equation.DSMT4">
                  <p:embed/>
                  <p:pic>
                    <p:nvPicPr>
                      <p:cNvPr id="0" name="Picture 2"/>
                      <p:cNvPicPr>
                        <a:picLocks noChangeAspect="1" noChangeArrowheads="1"/>
                      </p:cNvPicPr>
                      <p:nvPr/>
                    </p:nvPicPr>
                    <p:blipFill>
                      <a:blip r:embed="rId3"/>
                      <a:srcRect/>
                      <a:stretch>
                        <a:fillRect/>
                      </a:stretch>
                    </p:blipFill>
                    <p:spPr bwMode="auto">
                      <a:xfrm>
                        <a:off x="3222625" y="1341438"/>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1408841839"/>
              </p:ext>
            </p:extLst>
          </p:nvPr>
        </p:nvGraphicFramePr>
        <p:xfrm>
          <a:off x="3403600" y="2355850"/>
          <a:ext cx="2336800" cy="495300"/>
        </p:xfrm>
        <a:graphic>
          <a:graphicData uri="http://schemas.openxmlformats.org/presentationml/2006/ole">
            <mc:AlternateContent xmlns:mc="http://schemas.openxmlformats.org/markup-compatibility/2006">
              <mc:Choice xmlns:v="urn:schemas-microsoft-com:vml" Requires="v">
                <p:oleObj name="Equation" r:id="rId4" imgW="2336760" imgH="495000" progId="Equation.DSMT4">
                  <p:embed/>
                </p:oleObj>
              </mc:Choice>
              <mc:Fallback>
                <p:oleObj name="Equation" r:id="rId4" imgW="2336760" imgH="495000" progId="Equation.DSMT4">
                  <p:embed/>
                  <p:pic>
                    <p:nvPicPr>
                      <p:cNvPr id="0" name="Picture 3"/>
                      <p:cNvPicPr>
                        <a:picLocks noChangeAspect="1" noChangeArrowheads="1"/>
                      </p:cNvPicPr>
                      <p:nvPr/>
                    </p:nvPicPr>
                    <p:blipFill>
                      <a:blip r:embed="rId5"/>
                      <a:srcRect/>
                      <a:stretch>
                        <a:fillRect/>
                      </a:stretch>
                    </p:blipFill>
                    <p:spPr bwMode="auto">
                      <a:xfrm>
                        <a:off x="3403600" y="2355850"/>
                        <a:ext cx="233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extLst>
              <p:ext uri="{D42A27DB-BD31-4B8C-83A1-F6EECF244321}">
                <p14:modId xmlns:p14="http://schemas.microsoft.com/office/powerpoint/2010/main" val="1062920561"/>
              </p:ext>
            </p:extLst>
          </p:nvPr>
        </p:nvGraphicFramePr>
        <p:xfrm>
          <a:off x="3935413" y="2895600"/>
          <a:ext cx="927100" cy="838200"/>
        </p:xfrm>
        <a:graphic>
          <a:graphicData uri="http://schemas.openxmlformats.org/presentationml/2006/ole">
            <mc:AlternateContent xmlns:mc="http://schemas.openxmlformats.org/markup-compatibility/2006">
              <mc:Choice xmlns:v="urn:schemas-microsoft-com:vml" Requires="v">
                <p:oleObj name="Equation" r:id="rId6" imgW="927000" imgH="838080" progId="Equation.DSMT4">
                  <p:embed/>
                </p:oleObj>
              </mc:Choice>
              <mc:Fallback>
                <p:oleObj name="Equation" r:id="rId6" imgW="927000" imgH="838080" progId="Equation.DSMT4">
                  <p:embed/>
                  <p:pic>
                    <p:nvPicPr>
                      <p:cNvPr id="0" name="Picture 4"/>
                      <p:cNvPicPr>
                        <a:picLocks noChangeAspect="1" noChangeArrowheads="1"/>
                      </p:cNvPicPr>
                      <p:nvPr/>
                    </p:nvPicPr>
                    <p:blipFill>
                      <a:blip r:embed="rId7"/>
                      <a:srcRect/>
                      <a:stretch>
                        <a:fillRect/>
                      </a:stretch>
                    </p:blipFill>
                    <p:spPr bwMode="auto">
                      <a:xfrm>
                        <a:off x="3935413" y="2895600"/>
                        <a:ext cx="92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097280"/>
            <a:ext cx="8229600" cy="4831572"/>
          </a:xfrm>
        </p:spPr>
        <p:txBody>
          <a:bodyPr/>
          <a:lstStyle/>
          <a:p>
            <a:r>
              <a:rPr lang="en-US" dirty="0"/>
              <a:t>The second step of the solution above can be rearranged and written in the form</a:t>
            </a:r>
          </a:p>
          <a:p>
            <a:endParaRPr lang="en-US" dirty="0"/>
          </a:p>
          <a:p>
            <a:r>
              <a:rPr lang="en-US" dirty="0"/>
              <a:t>which points the way toward a more general center of mass formula. Suppose </a:t>
            </a:r>
            <a:r>
              <a:rPr lang="en-US" i="1" dirty="0"/>
              <a:t>n </a:t>
            </a:r>
            <a:r>
              <a:rPr lang="en-US" dirty="0"/>
              <a:t>bodies with masses </a:t>
            </a:r>
            <a:r>
              <a:rPr lang="en-US" i="1" dirty="0"/>
              <a:t>m</a:t>
            </a:r>
            <a:r>
              <a:rPr lang="en-US" baseline="-25000" dirty="0"/>
              <a:t>1 </a:t>
            </a:r>
            <a:r>
              <a:rPr lang="en-US" dirty="0"/>
              <a:t>through </a:t>
            </a:r>
            <a:r>
              <a:rPr lang="en-US" i="1" dirty="0"/>
              <a:t>m</a:t>
            </a:r>
            <a:r>
              <a:rPr lang="en-US" i="1" baseline="-25000" dirty="0"/>
              <a:t>n</a:t>
            </a:r>
            <a:r>
              <a:rPr lang="en-US" dirty="0"/>
              <a:t> are located along the </a:t>
            </a:r>
            <a:r>
              <a:rPr lang="en-US" i="1" dirty="0"/>
              <a:t>x</a:t>
            </a:r>
            <a:r>
              <a:rPr lang="en-US" dirty="0"/>
              <a:t>‑axis at locations </a:t>
            </a:r>
            <a:r>
              <a:rPr lang="en-US" i="1" dirty="0"/>
              <a:t>x</a:t>
            </a:r>
            <a:r>
              <a:rPr lang="en-US" baseline="-25000" dirty="0"/>
              <a:t>1</a:t>
            </a:r>
            <a:r>
              <a:rPr lang="en-US" dirty="0"/>
              <a:t> through </a:t>
            </a:r>
            <a:r>
              <a:rPr lang="en-US" i="1" dirty="0"/>
              <a:t>x</a:t>
            </a:r>
            <a:r>
              <a:rPr lang="en-US" i="1" baseline="-25000" dirty="0"/>
              <a:t>n</a:t>
            </a:r>
            <a:r>
              <a:rPr lang="en-US" dirty="0"/>
              <a:t> , respectively. Then the center of mass of this </a:t>
            </a:r>
            <a:r>
              <a:rPr lang="en-US" i="1" dirty="0"/>
              <a:t>n</a:t>
            </a:r>
            <a:r>
              <a:rPr lang="en-US" dirty="0"/>
              <a:t>‑body system is the point     for which</a:t>
            </a:r>
          </a:p>
        </p:txBody>
      </p:sp>
      <p:graphicFrame>
        <p:nvGraphicFramePr>
          <p:cNvPr id="52226" name="Object 2"/>
          <p:cNvGraphicFramePr>
            <a:graphicFrameLocks noChangeAspect="1"/>
          </p:cNvGraphicFramePr>
          <p:nvPr>
            <p:extLst>
              <p:ext uri="{D42A27DB-BD31-4B8C-83A1-F6EECF244321}">
                <p14:modId xmlns:p14="http://schemas.microsoft.com/office/powerpoint/2010/main" val="3654298213"/>
              </p:ext>
            </p:extLst>
          </p:nvPr>
        </p:nvGraphicFramePr>
        <p:xfrm>
          <a:off x="2584450" y="2096452"/>
          <a:ext cx="3975100" cy="482600"/>
        </p:xfrm>
        <a:graphic>
          <a:graphicData uri="http://schemas.openxmlformats.org/presentationml/2006/ole">
            <mc:AlternateContent xmlns:mc="http://schemas.openxmlformats.org/markup-compatibility/2006">
              <mc:Choice xmlns:v="urn:schemas-microsoft-com:vml" Requires="v">
                <p:oleObj name="Equation" r:id="rId2" imgW="3974760" imgH="482400" progId="Equation.DSMT4">
                  <p:embed/>
                </p:oleObj>
              </mc:Choice>
              <mc:Fallback>
                <p:oleObj name="Equation" r:id="rId2" imgW="39747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2096452"/>
                        <a:ext cx="397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3585903197"/>
              </p:ext>
            </p:extLst>
          </p:nvPr>
        </p:nvGraphicFramePr>
        <p:xfrm>
          <a:off x="3276600" y="4875746"/>
          <a:ext cx="2476500" cy="914400"/>
        </p:xfrm>
        <a:graphic>
          <a:graphicData uri="http://schemas.openxmlformats.org/presentationml/2006/ole">
            <mc:AlternateContent xmlns:mc="http://schemas.openxmlformats.org/markup-compatibility/2006">
              <mc:Choice xmlns:v="urn:schemas-microsoft-com:vml" Requires="v">
                <p:oleObj name="Equation" r:id="rId4" imgW="2476440" imgH="914400" progId="Equation.DSMT4">
                  <p:embed/>
                </p:oleObj>
              </mc:Choice>
              <mc:Fallback>
                <p:oleObj name="Equation" r:id="rId4" imgW="2476440" imgH="914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875746"/>
                        <a:ext cx="2476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extLst>
              <p:ext uri="{D42A27DB-BD31-4B8C-83A1-F6EECF244321}">
                <p14:modId xmlns:p14="http://schemas.microsoft.com/office/powerpoint/2010/main" val="3222740948"/>
              </p:ext>
            </p:extLst>
          </p:nvPr>
        </p:nvGraphicFramePr>
        <p:xfrm>
          <a:off x="5029200" y="4343400"/>
          <a:ext cx="241300" cy="292100"/>
        </p:xfrm>
        <a:graphic>
          <a:graphicData uri="http://schemas.openxmlformats.org/presentationml/2006/ole">
            <mc:AlternateContent xmlns:mc="http://schemas.openxmlformats.org/markup-compatibility/2006">
              <mc:Choice xmlns:v="urn:schemas-microsoft-com:vml" Requires="v">
                <p:oleObj name="Equation" r:id="rId6" imgW="241200" imgH="291960" progId="Equation.DSMT4">
                  <p:embed/>
                </p:oleObj>
              </mc:Choice>
              <mc:Fallback>
                <p:oleObj name="Equation" r:id="rId6" imgW="2412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343400"/>
                        <a:ext cx="241300" cy="2921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p:txBody>
          <a:bodyPr/>
          <a:lstStyle/>
          <a:p>
            <a:r>
              <a:rPr lang="en-US" dirty="0"/>
              <a:t>Each term                    represents the moment of the </a:t>
            </a:r>
            <a:r>
              <a:rPr lang="en-US" i="1" dirty="0"/>
              <a:t>i</a:t>
            </a:r>
            <a:r>
              <a:rPr lang="en-US" baseline="30000" dirty="0"/>
              <a:t>th</a:t>
            </a:r>
            <a:r>
              <a:rPr lang="en-US" dirty="0"/>
              <a:t> body about the point    , and the center of mass of the system is the point     for which the sum of the moments is zero. </a:t>
            </a:r>
          </a:p>
        </p:txBody>
      </p:sp>
      <p:graphicFrame>
        <p:nvGraphicFramePr>
          <p:cNvPr id="53250" name="Object 2"/>
          <p:cNvGraphicFramePr>
            <a:graphicFrameLocks noChangeAspect="1"/>
          </p:cNvGraphicFramePr>
          <p:nvPr>
            <p:extLst>
              <p:ext uri="{D42A27DB-BD31-4B8C-83A1-F6EECF244321}">
                <p14:modId xmlns:p14="http://schemas.microsoft.com/office/powerpoint/2010/main" val="1221170102"/>
              </p:ext>
            </p:extLst>
          </p:nvPr>
        </p:nvGraphicFramePr>
        <p:xfrm>
          <a:off x="2095500" y="1323975"/>
          <a:ext cx="1485900" cy="482600"/>
        </p:xfrm>
        <a:graphic>
          <a:graphicData uri="http://schemas.openxmlformats.org/presentationml/2006/ole">
            <mc:AlternateContent xmlns:mc="http://schemas.openxmlformats.org/markup-compatibility/2006">
              <mc:Choice xmlns:v="urn:schemas-microsoft-com:vml" Requires="v">
                <p:oleObj name="Equation" r:id="rId2" imgW="1485720" imgH="482400" progId="Equation.DSMT4">
                  <p:embed/>
                </p:oleObj>
              </mc:Choice>
              <mc:Fallback>
                <p:oleObj name="Equation" r:id="rId2" imgW="14857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323975"/>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extLst>
              <p:ext uri="{D42A27DB-BD31-4B8C-83A1-F6EECF244321}">
                <p14:modId xmlns:p14="http://schemas.microsoft.com/office/powerpoint/2010/main" val="268647571"/>
              </p:ext>
            </p:extLst>
          </p:nvPr>
        </p:nvGraphicFramePr>
        <p:xfrm>
          <a:off x="3702050" y="1819275"/>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050" y="1819275"/>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2908014324"/>
              </p:ext>
            </p:extLst>
          </p:nvPr>
        </p:nvGraphicFramePr>
        <p:xfrm>
          <a:off x="3350340" y="2251281"/>
          <a:ext cx="241300" cy="292100"/>
        </p:xfrm>
        <a:graphic>
          <a:graphicData uri="http://schemas.openxmlformats.org/presentationml/2006/ole">
            <mc:AlternateContent xmlns:mc="http://schemas.openxmlformats.org/markup-compatibility/2006">
              <mc:Choice xmlns:v="urn:schemas-microsoft-com:vml" Requires="v">
                <p:oleObj name="Equation" r:id="rId6" imgW="241200" imgH="291960" progId="Equation.DSMT4">
                  <p:embed/>
                </p:oleObj>
              </mc:Choice>
              <mc:Fallback>
                <p:oleObj name="Equation" r:id="rId6" imgW="241200" imgH="291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340" y="2251281"/>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 (cont.)</a:t>
            </a:r>
          </a:p>
        </p:txBody>
      </p:sp>
      <p:sp>
        <p:nvSpPr>
          <p:cNvPr id="3" name="Content Placeholder 2"/>
          <p:cNvSpPr>
            <a:spLocks noGrp="1"/>
          </p:cNvSpPr>
          <p:nvPr>
            <p:ph idx="1"/>
          </p:nvPr>
        </p:nvSpPr>
        <p:spPr>
          <a:xfrm>
            <a:off x="457200" y="1097280"/>
            <a:ext cx="8229600" cy="4770120"/>
          </a:xfrm>
        </p:spPr>
        <p:txBody>
          <a:bodyPr/>
          <a:lstStyle/>
          <a:p>
            <a:r>
              <a:rPr lang="en-US" dirty="0"/>
              <a:t>Solving this equation for     yields a formula similar to the two‑body case.</a:t>
            </a:r>
          </a:p>
          <a:p>
            <a:endParaRPr lang="en-US" dirty="0"/>
          </a:p>
        </p:txBody>
      </p:sp>
      <p:graphicFrame>
        <p:nvGraphicFramePr>
          <p:cNvPr id="54274" name="Object 2"/>
          <p:cNvGraphicFramePr>
            <a:graphicFrameLocks noChangeAspect="1"/>
          </p:cNvGraphicFramePr>
          <p:nvPr>
            <p:extLst>
              <p:ext uri="{D42A27DB-BD31-4B8C-83A1-F6EECF244321}">
                <p14:modId xmlns:p14="http://schemas.microsoft.com/office/powerpoint/2010/main" val="864126237"/>
              </p:ext>
            </p:extLst>
          </p:nvPr>
        </p:nvGraphicFramePr>
        <p:xfrm>
          <a:off x="4140200" y="1215390"/>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1539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6" name="Object 4"/>
          <p:cNvGraphicFramePr>
            <a:graphicFrameLocks noChangeAspect="1"/>
          </p:cNvGraphicFramePr>
          <p:nvPr>
            <p:extLst>
              <p:ext uri="{D42A27DB-BD31-4B8C-83A1-F6EECF244321}">
                <p14:modId xmlns:p14="http://schemas.microsoft.com/office/powerpoint/2010/main" val="994874717"/>
              </p:ext>
            </p:extLst>
          </p:nvPr>
        </p:nvGraphicFramePr>
        <p:xfrm>
          <a:off x="3210339" y="2057400"/>
          <a:ext cx="2400300" cy="914400"/>
        </p:xfrm>
        <a:graphic>
          <a:graphicData uri="http://schemas.openxmlformats.org/presentationml/2006/ole">
            <mc:AlternateContent xmlns:mc="http://schemas.openxmlformats.org/markup-compatibility/2006">
              <mc:Choice xmlns:v="urn:schemas-microsoft-com:vml" Requires="v">
                <p:oleObj name="Equation" r:id="rId4" imgW="2400120" imgH="914400" progId="Equation.DSMT4">
                  <p:embed/>
                </p:oleObj>
              </mc:Choice>
              <mc:Fallback>
                <p:oleObj name="Equation" r:id="rId4" imgW="2400120" imgH="914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339" y="2057400"/>
                        <a:ext cx="2400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5"/>
          <p:cNvGraphicFramePr>
            <a:graphicFrameLocks noChangeAspect="1"/>
          </p:cNvGraphicFramePr>
          <p:nvPr>
            <p:extLst>
              <p:ext uri="{D42A27DB-BD31-4B8C-83A1-F6EECF244321}">
                <p14:modId xmlns:p14="http://schemas.microsoft.com/office/powerpoint/2010/main" val="1194590458"/>
              </p:ext>
            </p:extLst>
          </p:nvPr>
        </p:nvGraphicFramePr>
        <p:xfrm>
          <a:off x="3210339" y="3062578"/>
          <a:ext cx="2362200" cy="914400"/>
        </p:xfrm>
        <a:graphic>
          <a:graphicData uri="http://schemas.openxmlformats.org/presentationml/2006/ole">
            <mc:AlternateContent xmlns:mc="http://schemas.openxmlformats.org/markup-compatibility/2006">
              <mc:Choice xmlns:v="urn:schemas-microsoft-com:vml" Requires="v">
                <p:oleObj name="Equation" r:id="rId6" imgW="2361960" imgH="914400" progId="Equation.DSMT4">
                  <p:embed/>
                </p:oleObj>
              </mc:Choice>
              <mc:Fallback>
                <p:oleObj name="Equation" r:id="rId6" imgW="2361960" imgH="914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0339" y="3062578"/>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8" name="Object 6"/>
          <p:cNvGraphicFramePr>
            <a:graphicFrameLocks noChangeAspect="1"/>
          </p:cNvGraphicFramePr>
          <p:nvPr>
            <p:extLst>
              <p:ext uri="{D42A27DB-BD31-4B8C-83A1-F6EECF244321}">
                <p14:modId xmlns:p14="http://schemas.microsoft.com/office/powerpoint/2010/main" val="2934955261"/>
              </p:ext>
            </p:extLst>
          </p:nvPr>
        </p:nvGraphicFramePr>
        <p:xfrm>
          <a:off x="989496" y="3957100"/>
          <a:ext cx="7670800" cy="1854200"/>
        </p:xfrm>
        <a:graphic>
          <a:graphicData uri="http://schemas.openxmlformats.org/presentationml/2006/ole">
            <mc:AlternateContent xmlns:mc="http://schemas.openxmlformats.org/markup-compatibility/2006">
              <mc:Choice xmlns:v="urn:schemas-microsoft-com:vml" Requires="v">
                <p:oleObj name="Equation" r:id="rId8" imgW="7670520" imgH="1854000" progId="Equation.DSMT4">
                  <p:embed/>
                </p:oleObj>
              </mc:Choice>
              <mc:Fallback>
                <p:oleObj name="Equation" r:id="rId8" imgW="7670520" imgH="1854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496" y="3957100"/>
                        <a:ext cx="76708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3742</Words>
  <Application>Microsoft Office PowerPoint</Application>
  <PresentationFormat>On-screen Show (4:3)</PresentationFormat>
  <Paragraphs>214</Paragraphs>
  <Slides>63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Symbol</vt:lpstr>
      <vt:lpstr>Calibri</vt:lpstr>
      <vt:lpstr>Cambria Math</vt:lpstr>
      <vt:lpstr>Arial</vt:lpstr>
      <vt:lpstr>Office Theme</vt:lpstr>
      <vt:lpstr>Equation</vt:lpstr>
      <vt:lpstr>Section 6.4</vt:lpstr>
      <vt:lpstr>Moments, Mass, and Centers of Mass in One Dimension</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Moments, Mass, and Centers of Mass in One Dimension (cont.)</vt:lpstr>
      <vt:lpstr>Definition: Moment about the Origin, Mass, and Center of Mass</vt:lpstr>
      <vt:lpstr>Moments, Mass, and Centers of Mass in One Dimension (cont.)</vt:lpstr>
      <vt:lpstr>Example 1: Comparing the Centers of Mass of Rods with Different Density Functions</vt:lpstr>
      <vt:lpstr>Example 1: Comparing the Centers of Mass of Rods with Different Density Functions (cont.)</vt:lpstr>
      <vt:lpstr>Example 1: Comparing the Centers of Mass of Rods with Different Density Functions (cont.)</vt:lpstr>
      <vt:lpstr>Example 1: Comparing the Centers of Mass of Rods with Different Density Functions (cont.)</vt:lpstr>
      <vt:lpstr>Moments, Mass, and Centers of Mass in Two Dimensions</vt:lpstr>
      <vt:lpstr>Moments, Mass, and Centers of Mass in Two Dimensions (cont.)</vt:lpstr>
      <vt:lpstr>Moments, Mass, and Centers of Mass in Two Dimensions (cont.)</vt:lpstr>
      <vt:lpstr>Moments, Mass, and Centers of Mass in Two Dimensions (cont.)</vt:lpstr>
      <vt:lpstr>Moments, Mass, and Centers of Mass in Two Dimensions (cont.)</vt:lpstr>
      <vt:lpstr>Moments, Mass, and Centers of Mass in Two Dimensions (cont.)</vt:lpstr>
      <vt:lpstr>Moments, Mass, and Centers of Mass in Two Dimensions (cont.)</vt:lpstr>
      <vt:lpstr>Definition: Moments about the Axes, Mass, and Center of Mass of a Plate</vt:lpstr>
      <vt:lpstr>Definition: Moments about the Axes, Mass, and Center of Mass of a Plate (cont.)</vt:lpstr>
      <vt:lpstr>Moments, Mass, and Centers of Mass in Two Dimensions (cont.)</vt:lpstr>
      <vt:lpstr>Example 2: Finding the Center of Mass of a Plate of Constant Density</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2: Finding the Center of Mass of a Plate of Constant Density (cont.)</vt:lpstr>
      <vt:lpstr>Example 3: Finding the Center of Mass of a Plate of Varying Density</vt:lpstr>
      <vt:lpstr>Example 3: Finding the Center of Mass of a Plate of Varying Density (cont.)</vt:lpstr>
      <vt:lpstr>Example 3: Finding the Center of Mass of a Plate of Varying Density (cont.)</vt:lpstr>
      <vt:lpstr>Example 3: Finding the Center of Mass of a Plate of Varying Density (cont.)</vt:lpstr>
      <vt:lpstr>Moments, Mass, and Centers of Mass in Two Dimensions (cont.)</vt:lpstr>
      <vt:lpstr>Example 4: Finding the Center of Mass of a Curved Wire</vt:lpstr>
      <vt:lpstr>Example 4: Finding the Center of Mass of a Curved Wire (cont.)</vt:lpstr>
      <vt:lpstr>Example 4: Finding the Center of Mass of a Curved Wire (cont.)</vt:lpstr>
      <vt:lpstr>Example 4: Finding the Center of Mass of a Curved Wire (cont.)</vt:lpstr>
      <vt:lpstr>The Theorems of Pappus</vt:lpstr>
      <vt:lpstr>Theorem: Pappus’ Theorem for Volumes</vt:lpstr>
      <vt:lpstr>Proof</vt:lpstr>
      <vt:lpstr>Proof (cont.)</vt:lpstr>
      <vt:lpstr>Proof (cont.)</vt:lpstr>
      <vt:lpstr>Example 5: Using Pappus' Theorem to Find the Volume of a Torus</vt:lpstr>
      <vt:lpstr>Example 5: Using Pappus' Theorem to Find the Volume of a Torus (cont.)</vt:lpstr>
      <vt:lpstr>Theorem: Pappus’ Theorem for Surface Areas</vt:lpstr>
      <vt:lpstr>Proof</vt:lpstr>
      <vt:lpstr>Proof (cont.)</vt:lpstr>
      <vt:lpstr>Proof (cont.)</vt:lpstr>
      <vt:lpstr>Example 6: Using Pappus' Theorem to Find the Surface Area of a Torus</vt:lpstr>
      <vt:lpstr>Example 7: Using Pappus' Theorem for Surface Areas to Find Center of Mass</vt:lpstr>
      <vt:lpstr>Example 7: Using Pappus' Theorem for Surface Areas to Find Center of Mass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307</cp:revision>
  <dcterms:created xsi:type="dcterms:W3CDTF">2013-04-26T14:43:13Z</dcterms:created>
  <dcterms:modified xsi:type="dcterms:W3CDTF">2023-04-24T13:08:24Z</dcterms:modified>
</cp:coreProperties>
</file>