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3" r:id="rId3"/>
    <p:sldId id="259" r:id="rId4"/>
    <p:sldId id="260" r:id="rId5"/>
    <p:sldId id="261" r:id="rId6"/>
    <p:sldId id="294" r:id="rId7"/>
    <p:sldId id="295" r:id="rId8"/>
    <p:sldId id="262" r:id="rId9"/>
    <p:sldId id="296"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8" r:id="rId23"/>
    <p:sldId id="276" r:id="rId24"/>
    <p:sldId id="297" r:id="rId25"/>
    <p:sldId id="299" r:id="rId26"/>
    <p:sldId id="300" r:id="rId27"/>
    <p:sldId id="301" r:id="rId28"/>
    <p:sldId id="303" r:id="rId29"/>
    <p:sldId id="304" r:id="rId30"/>
    <p:sldId id="279" r:id="rId31"/>
    <p:sldId id="280" r:id="rId32"/>
    <p:sldId id="281" r:id="rId33"/>
    <p:sldId id="282" r:id="rId34"/>
    <p:sldId id="283" r:id="rId35"/>
    <p:sldId id="284" r:id="rId36"/>
    <p:sldId id="285" r:id="rId37"/>
    <p:sldId id="286" r:id="rId38"/>
    <p:sldId id="287" r:id="rId39"/>
    <p:sldId id="288" r:id="rId40"/>
    <p:sldId id="305" r:id="rId41"/>
    <p:sldId id="306" r:id="rId42"/>
    <p:sldId id="307" r:id="rId43"/>
    <p:sldId id="289" r:id="rId44"/>
    <p:sldId id="308" r:id="rId45"/>
  </p:sldIdLst>
  <p:sldSz cx="9144000" cy="6858000" type="screen4x3"/>
  <p:notesSz cx="6858000" cy="9144000"/>
  <p:embeddedFontLs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7F"/>
    <a:srgbClr val="0000FF"/>
    <a:srgbClr val="000000"/>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675" autoAdjust="0"/>
  </p:normalViewPr>
  <p:slideViewPr>
    <p:cSldViewPr>
      <p:cViewPr varScale="1">
        <p:scale>
          <a:sx n="56" d="100"/>
          <a:sy n="56" d="100"/>
        </p:scale>
        <p:origin x="90"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oleObject15.bin"/><Relationship Id="rId9"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1.wmf"/><Relationship Id="rId4" Type="http://schemas.openxmlformats.org/officeDocument/2006/relationships/oleObject" Target="../embeddings/oleObject19.bin"/><Relationship Id="rId9" Type="http://schemas.openxmlformats.org/officeDocument/2006/relationships/image" Target="../media/image23.wmf"/></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6.wmf"/><Relationship Id="rId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9.wmf"/><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39.wmf"/><Relationship Id="rId18" Type="http://schemas.openxmlformats.org/officeDocument/2006/relationships/oleObject" Target="../embeddings/oleObject38.bin"/><Relationship Id="rId3" Type="http://schemas.openxmlformats.org/officeDocument/2006/relationships/image" Target="../media/image34.wmf"/><Relationship Id="rId21" Type="http://schemas.openxmlformats.org/officeDocument/2006/relationships/image" Target="../media/image43.wmf"/><Relationship Id="rId7" Type="http://schemas.openxmlformats.org/officeDocument/2006/relationships/image" Target="../media/image36.wmf"/><Relationship Id="rId12" Type="http://schemas.openxmlformats.org/officeDocument/2006/relationships/oleObject" Target="../embeddings/oleObject35.bin"/><Relationship Id="rId17" Type="http://schemas.openxmlformats.org/officeDocument/2006/relationships/image" Target="../media/image41.wmf"/><Relationship Id="rId2" Type="http://schemas.openxmlformats.org/officeDocument/2006/relationships/oleObject" Target="../embeddings/oleObject30.bin"/><Relationship Id="rId16" Type="http://schemas.openxmlformats.org/officeDocument/2006/relationships/oleObject" Target="../embeddings/oleObject37.bin"/><Relationship Id="rId20"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34.bin"/><Relationship Id="rId19" Type="http://schemas.openxmlformats.org/officeDocument/2006/relationships/image" Target="../media/image42.wmf"/><Relationship Id="rId4" Type="http://schemas.openxmlformats.org/officeDocument/2006/relationships/oleObject" Target="../embeddings/oleObject31.bin"/><Relationship Id="rId9" Type="http://schemas.openxmlformats.org/officeDocument/2006/relationships/image" Target="../media/image37.wmf"/><Relationship Id="rId14"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46.wmf"/><Relationship Id="rId4" Type="http://schemas.openxmlformats.org/officeDocument/2006/relationships/oleObject" Target="../embeddings/oleObject41.bin"/><Relationship Id="rId9" Type="http://schemas.openxmlformats.org/officeDocument/2006/relationships/image" Target="../media/image4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5.wmf"/></Relationships>
</file>

<file path=ppt/slides/_rels/slide2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2.bin"/><Relationship Id="rId1" Type="http://schemas.openxmlformats.org/officeDocument/2006/relationships/slideLayout" Target="../slideLayouts/slideLayout2.xml"/><Relationship Id="rId5" Type="http://schemas.openxmlformats.org/officeDocument/2006/relationships/image" Target="../media/image62.wmf"/><Relationship Id="rId4" Type="http://schemas.openxmlformats.org/officeDocument/2006/relationships/oleObject" Target="../embeddings/oleObject53.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8.wmf"/><Relationship Id="rId3" Type="http://schemas.openxmlformats.org/officeDocument/2006/relationships/image" Target="../media/image63.wmf"/><Relationship Id="rId7" Type="http://schemas.openxmlformats.org/officeDocument/2006/relationships/image" Target="../media/image65.wmf"/><Relationship Id="rId12" Type="http://schemas.openxmlformats.org/officeDocument/2006/relationships/oleObject" Target="../embeddings/oleObject59.bin"/><Relationship Id="rId17" Type="http://schemas.openxmlformats.org/officeDocument/2006/relationships/image" Target="../media/image70.wmf"/><Relationship Id="rId2" Type="http://schemas.openxmlformats.org/officeDocument/2006/relationships/oleObject" Target="../embeddings/oleObject54.bin"/><Relationship Id="rId16"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56.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69.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6.wmf"/><Relationship Id="rId14" Type="http://schemas.openxmlformats.org/officeDocument/2006/relationships/oleObject" Target="../embeddings/oleObject60.bin"/></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62.bin"/><Relationship Id="rId1" Type="http://schemas.openxmlformats.org/officeDocument/2006/relationships/slideLayout" Target="../slideLayouts/slideLayout2.xml"/><Relationship Id="rId5" Type="http://schemas.openxmlformats.org/officeDocument/2006/relationships/image" Target="../media/image73.wmf"/><Relationship Id="rId4" Type="http://schemas.openxmlformats.org/officeDocument/2006/relationships/oleObject" Target="../embeddings/oleObject63.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6.wmf"/><Relationship Id="rId12" Type="http://schemas.openxmlformats.org/officeDocument/2006/relationships/oleObject" Target="../embeddings/oleObject69.bin"/><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11" Type="http://schemas.openxmlformats.org/officeDocument/2006/relationships/image" Target="../media/image78.wmf"/><Relationship Id="rId5" Type="http://schemas.openxmlformats.org/officeDocument/2006/relationships/image" Target="../media/image75.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77.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83.wmf"/></Relationships>
</file>

<file path=ppt/slides/_rels/slide39.x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7.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86.wmf"/><Relationship Id="rId4" Type="http://schemas.openxmlformats.org/officeDocument/2006/relationships/oleObject" Target="../embeddings/oleObject76.bin"/></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78.bin"/><Relationship Id="rId1" Type="http://schemas.openxmlformats.org/officeDocument/2006/relationships/slideLayout" Target="../slideLayouts/slideLayout2.xml"/><Relationship Id="rId5" Type="http://schemas.openxmlformats.org/officeDocument/2006/relationships/image" Target="../media/image89.wmf"/><Relationship Id="rId4" Type="http://schemas.openxmlformats.org/officeDocument/2006/relationships/oleObject" Target="../embeddings/oleObject79.bin"/></Relationships>
</file>

<file path=ppt/slides/_rels/slide42.xml.rels><?xml version="1.0" encoding="UTF-8" standalone="yes"?>
<Relationships xmlns="http://schemas.openxmlformats.org/package/2006/relationships"><Relationship Id="rId3" Type="http://schemas.openxmlformats.org/officeDocument/2006/relationships/image" Target="../media/image90.wmf"/><Relationship Id="rId7" Type="http://schemas.openxmlformats.org/officeDocument/2006/relationships/image" Target="../media/image92.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91.wmf"/><Relationship Id="rId4" Type="http://schemas.openxmlformats.org/officeDocument/2006/relationships/oleObject" Target="../embeddings/oleObject81.bin"/></Relationships>
</file>

<file path=ppt/slides/_rels/slide4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image" Target="../media/image94.wmf"/><Relationship Id="rId7" Type="http://schemas.openxmlformats.org/officeDocument/2006/relationships/image" Target="../media/image96.wmf"/><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5" Type="http://schemas.openxmlformats.org/officeDocument/2006/relationships/image" Target="../media/image95.wmf"/><Relationship Id="rId4" Type="http://schemas.openxmlformats.org/officeDocument/2006/relationships/oleObject" Target="../embeddings/oleObject84.bin"/><Relationship Id="rId9" Type="http://schemas.openxmlformats.org/officeDocument/2006/relationships/image" Target="../media/image97.wmf"/></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Force, Work, and Pressure</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Work Done in Stretching a Spring</a:t>
            </a:r>
          </a:p>
        </p:txBody>
      </p:sp>
      <p:sp>
        <p:nvSpPr>
          <p:cNvPr id="3" name="Content Placeholder 2"/>
          <p:cNvSpPr>
            <a:spLocks noGrp="1"/>
          </p:cNvSpPr>
          <p:nvPr>
            <p:ph idx="1"/>
          </p:nvPr>
        </p:nvSpPr>
        <p:spPr>
          <a:xfrm>
            <a:off x="457200" y="1280160"/>
            <a:ext cx="5303520" cy="4572000"/>
          </a:xfrm>
        </p:spPr>
        <p:txBody>
          <a:bodyPr/>
          <a:lstStyle/>
          <a:p>
            <a:r>
              <a:rPr lang="en-US" dirty="0"/>
              <a:t>A spring with an unstressed length of 10 cm is held stretched to </a:t>
            </a:r>
            <a:r>
              <a:rPr lang="en-US" dirty="0">
                <a:solidFill>
                  <a:srgbClr val="0000FF"/>
                </a:solidFill>
              </a:rPr>
              <a:t>12 cm</a:t>
            </a:r>
            <a:r>
              <a:rPr lang="en-US" dirty="0"/>
              <a:t> with a force of </a:t>
            </a:r>
            <a:r>
              <a:rPr lang="en-US" dirty="0">
                <a:solidFill>
                  <a:srgbClr val="0000FF"/>
                </a:solidFill>
              </a:rPr>
              <a:t>15 N </a:t>
            </a:r>
            <a:r>
              <a:rPr lang="en-US" dirty="0">
                <a:solidFill>
                  <a:schemeClr val="accent1">
                    <a:lumMod val="75000"/>
                  </a:schemeClr>
                </a:solidFill>
              </a:rPr>
              <a:t>(see Figure 1). </a:t>
            </a:r>
            <a:r>
              <a:rPr lang="en-US" dirty="0"/>
              <a:t>How much work will be done in stretching the spring from </a:t>
            </a:r>
            <a:r>
              <a:rPr lang="en-US" dirty="0">
                <a:solidFill>
                  <a:srgbClr val="0000FF"/>
                </a:solidFill>
              </a:rPr>
              <a:t>12 cm </a:t>
            </a:r>
            <a:r>
              <a:rPr lang="en-US" dirty="0"/>
              <a:t>to </a:t>
            </a:r>
            <a:r>
              <a:rPr lang="en-US" dirty="0">
                <a:solidFill>
                  <a:srgbClr val="0000FF"/>
                </a:solidFill>
              </a:rPr>
              <a:t>15 cm</a:t>
            </a:r>
            <a:r>
              <a:rPr lang="en-US" dirty="0"/>
              <a:t>? </a:t>
            </a:r>
          </a:p>
        </p:txBody>
      </p:sp>
      <p:sp>
        <p:nvSpPr>
          <p:cNvPr id="5" name="Rectangle 4"/>
          <p:cNvSpPr/>
          <p:nvPr/>
        </p:nvSpPr>
        <p:spPr>
          <a:xfrm>
            <a:off x="6508108" y="5483895"/>
            <a:ext cx="1370055" cy="523220"/>
          </a:xfrm>
          <a:prstGeom prst="rect">
            <a:avLst/>
          </a:prstGeom>
        </p:spPr>
        <p:txBody>
          <a:bodyPr wrap="none">
            <a:spAutoFit/>
          </a:bodyPr>
          <a:lstStyle/>
          <a:p>
            <a:r>
              <a:rPr lang="en-US" sz="2800" b="1" dirty="0"/>
              <a:t>Figure 1</a:t>
            </a:r>
          </a:p>
        </p:txBody>
      </p:sp>
      <p:pic>
        <p:nvPicPr>
          <p:cNvPr id="7" name="Picture 6">
            <a:extLst>
              <a:ext uri="{FF2B5EF4-FFF2-40B4-BE49-F238E27FC236}">
                <a16:creationId xmlns:a16="http://schemas.microsoft.com/office/drawing/2014/main" id="{77C18351-23C2-42D9-BDEF-1FE5B1E2C444}"/>
              </a:ext>
            </a:extLst>
          </p:cNvPr>
          <p:cNvPicPr>
            <a:picLocks noChangeAspect="1"/>
          </p:cNvPicPr>
          <p:nvPr/>
        </p:nvPicPr>
        <p:blipFill>
          <a:blip r:embed="rId2"/>
          <a:stretch>
            <a:fillRect/>
          </a:stretch>
        </p:blipFill>
        <p:spPr>
          <a:xfrm>
            <a:off x="5916607" y="1433234"/>
            <a:ext cx="2553056" cy="39915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Work Done in Stretching a Spring (cont.)</a:t>
            </a:r>
          </a:p>
        </p:txBody>
      </p:sp>
      <p:sp>
        <p:nvSpPr>
          <p:cNvPr id="3" name="Content Placeholder 2"/>
          <p:cNvSpPr>
            <a:spLocks noGrp="1"/>
          </p:cNvSpPr>
          <p:nvPr>
            <p:ph idx="1"/>
          </p:nvPr>
        </p:nvSpPr>
        <p:spPr/>
        <p:txBody>
          <a:bodyPr/>
          <a:lstStyle/>
          <a:p>
            <a:r>
              <a:rPr lang="en-US" b="1" dirty="0"/>
              <a:t>Solution</a:t>
            </a:r>
          </a:p>
          <a:p>
            <a:r>
              <a:rPr lang="en-US" dirty="0"/>
              <a:t>The first step is to determine the spring constant </a:t>
            </a:r>
            <a:r>
              <a:rPr lang="en-US" i="1" dirty="0"/>
              <a:t>k</a:t>
            </a:r>
            <a:r>
              <a:rPr lang="en-US" dirty="0"/>
              <a:t>. Since a force of 15 N is required to stretch the spring  12 cm </a:t>
            </a:r>
            <a:r>
              <a:rPr lang="en-US" dirty="0">
                <a:latin typeface="Symbol" pitchFamily="18" charset="2"/>
              </a:rPr>
              <a:t>-</a:t>
            </a:r>
            <a:r>
              <a:rPr lang="en-US" dirty="0"/>
              <a:t> 10 cm </a:t>
            </a:r>
            <a:r>
              <a:rPr lang="en-US" dirty="0">
                <a:latin typeface="Symbol" pitchFamily="18" charset="2"/>
              </a:rPr>
              <a:t>=</a:t>
            </a:r>
            <a:r>
              <a:rPr lang="en-US" dirty="0"/>
              <a:t> 2 cm</a:t>
            </a:r>
            <a:r>
              <a:rPr lang="en-US" dirty="0">
                <a:latin typeface="Symbol" pitchFamily="18" charset="2"/>
              </a:rPr>
              <a:t> =</a:t>
            </a:r>
            <a:r>
              <a:rPr lang="en-US" dirty="0"/>
              <a:t> 0.02 m (remember to convert centimeters to meters), we find </a:t>
            </a:r>
            <a:r>
              <a:rPr lang="en-US" i="1" dirty="0"/>
              <a:t>k</a:t>
            </a:r>
            <a:r>
              <a:rPr lang="en-US" dirty="0"/>
              <a:t> as follows.</a:t>
            </a:r>
            <a:endParaRPr lang="en-US" b="1" dirty="0"/>
          </a:p>
        </p:txBody>
      </p:sp>
      <p:graphicFrame>
        <p:nvGraphicFramePr>
          <p:cNvPr id="207873" name="Object 1"/>
          <p:cNvGraphicFramePr>
            <a:graphicFrameLocks noChangeAspect="1"/>
          </p:cNvGraphicFramePr>
          <p:nvPr/>
        </p:nvGraphicFramePr>
        <p:xfrm>
          <a:off x="2949575" y="4424363"/>
          <a:ext cx="1511300" cy="304800"/>
        </p:xfrm>
        <a:graphic>
          <a:graphicData uri="http://schemas.openxmlformats.org/presentationml/2006/ole">
            <mc:AlternateContent xmlns:mc="http://schemas.openxmlformats.org/markup-compatibility/2006">
              <mc:Choice xmlns:v="urn:schemas-microsoft-com:vml" Requires="v">
                <p:oleObj name="Equation" r:id="rId2" imgW="1511280" imgH="304560" progId="Equation.DSMT4">
                  <p:embed/>
                </p:oleObj>
              </mc:Choice>
              <mc:Fallback>
                <p:oleObj name="Equation" r:id="rId2" imgW="1511280" imgH="30456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575" y="4424363"/>
                        <a:ext cx="1511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4" name="Object 2"/>
          <p:cNvGraphicFramePr>
            <a:graphicFrameLocks noChangeAspect="1"/>
          </p:cNvGraphicFramePr>
          <p:nvPr/>
        </p:nvGraphicFramePr>
        <p:xfrm>
          <a:off x="3595688" y="4916488"/>
          <a:ext cx="1219200" cy="838200"/>
        </p:xfrm>
        <a:graphic>
          <a:graphicData uri="http://schemas.openxmlformats.org/presentationml/2006/ole">
            <mc:AlternateContent xmlns:mc="http://schemas.openxmlformats.org/markup-compatibility/2006">
              <mc:Choice xmlns:v="urn:schemas-microsoft-com:vml" Requires="v">
                <p:oleObj name="Equation" r:id="rId4" imgW="1218960" imgH="838080" progId="Equation.DSMT4">
                  <p:embed/>
                </p:oleObj>
              </mc:Choice>
              <mc:Fallback>
                <p:oleObj name="Equation" r:id="rId4" imgW="1218960" imgH="8380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8" y="4916488"/>
                        <a:ext cx="121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5" name="Object 3"/>
          <p:cNvGraphicFramePr>
            <a:graphicFrameLocks noChangeAspect="1"/>
          </p:cNvGraphicFramePr>
          <p:nvPr/>
        </p:nvGraphicFramePr>
        <p:xfrm>
          <a:off x="2667000" y="3810000"/>
          <a:ext cx="1790700" cy="469900"/>
        </p:xfrm>
        <a:graphic>
          <a:graphicData uri="http://schemas.openxmlformats.org/presentationml/2006/ole">
            <mc:AlternateContent xmlns:mc="http://schemas.openxmlformats.org/markup-compatibility/2006">
              <mc:Choice xmlns:v="urn:schemas-microsoft-com:vml" Requires="v">
                <p:oleObj name="Equation" r:id="rId6" imgW="1790640" imgH="469800" progId="Equation.DSMT4">
                  <p:embed/>
                </p:oleObj>
              </mc:Choice>
              <mc:Fallback>
                <p:oleObj name="Equation" r:id="rId6" imgW="1790640" imgH="469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810000"/>
                        <a:ext cx="179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6" name="Object 4"/>
          <p:cNvGraphicFramePr>
            <a:graphicFrameLocks noChangeAspect="1"/>
          </p:cNvGraphicFramePr>
          <p:nvPr/>
        </p:nvGraphicFramePr>
        <p:xfrm>
          <a:off x="4991100" y="5145088"/>
          <a:ext cx="1562100" cy="431800"/>
        </p:xfrm>
        <a:graphic>
          <a:graphicData uri="http://schemas.openxmlformats.org/presentationml/2006/ole">
            <mc:AlternateContent xmlns:mc="http://schemas.openxmlformats.org/markup-compatibility/2006">
              <mc:Choice xmlns:v="urn:schemas-microsoft-com:vml" Requires="v">
                <p:oleObj name="Equation" r:id="rId8" imgW="1562040" imgH="431640" progId="Equation.DSMT4">
                  <p:embed/>
                </p:oleObj>
              </mc:Choice>
              <mc:Fallback>
                <p:oleObj name="Equation" r:id="rId8" imgW="1562040" imgH="4316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1100" y="5145088"/>
                        <a:ext cx="156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8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8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8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Work Done in Stretching a Spring (cont.)</a:t>
            </a:r>
          </a:p>
        </p:txBody>
      </p:sp>
      <p:sp>
        <p:nvSpPr>
          <p:cNvPr id="3" name="Content Placeholder 2"/>
          <p:cNvSpPr>
            <a:spLocks noGrp="1"/>
          </p:cNvSpPr>
          <p:nvPr>
            <p:ph idx="1"/>
          </p:nvPr>
        </p:nvSpPr>
        <p:spPr/>
        <p:txBody>
          <a:bodyPr/>
          <a:lstStyle/>
          <a:p>
            <a:r>
              <a:rPr lang="en-US" dirty="0"/>
              <a:t>Thus </a:t>
            </a:r>
            <a:r>
              <a:rPr lang="en-US" i="1" dirty="0"/>
              <a:t>F</a:t>
            </a:r>
            <a:r>
              <a:rPr lang="en-US" dirty="0"/>
              <a:t>(</a:t>
            </a:r>
            <a:r>
              <a:rPr lang="en-US" i="1" dirty="0"/>
              <a:t>x</a:t>
            </a:r>
            <a:r>
              <a:rPr lang="en-US" dirty="0"/>
              <a:t>) </a:t>
            </a:r>
            <a:r>
              <a:rPr lang="en-US" dirty="0">
                <a:latin typeface="Symbol" pitchFamily="18" charset="2"/>
              </a:rPr>
              <a:t>=</a:t>
            </a:r>
            <a:r>
              <a:rPr lang="en-US" dirty="0"/>
              <a:t> 750</a:t>
            </a:r>
            <a:r>
              <a:rPr lang="en-US" i="1" dirty="0"/>
              <a:t>x</a:t>
            </a:r>
            <a:r>
              <a:rPr lang="en-US" dirty="0"/>
              <a:t> and the work done in stretching the spring from 2 cm to 5 cm beyond its natural length is </a:t>
            </a:r>
          </a:p>
        </p:txBody>
      </p:sp>
      <p:graphicFrame>
        <p:nvGraphicFramePr>
          <p:cNvPr id="185353" name="Object 9"/>
          <p:cNvGraphicFramePr>
            <a:graphicFrameLocks noChangeAspect="1"/>
          </p:cNvGraphicFramePr>
          <p:nvPr/>
        </p:nvGraphicFramePr>
        <p:xfrm>
          <a:off x="838200" y="2438400"/>
          <a:ext cx="2400300" cy="698500"/>
        </p:xfrm>
        <a:graphic>
          <a:graphicData uri="http://schemas.openxmlformats.org/presentationml/2006/ole">
            <mc:AlternateContent xmlns:mc="http://schemas.openxmlformats.org/markup-compatibility/2006">
              <mc:Choice xmlns:v="urn:schemas-microsoft-com:vml" Requires="v">
                <p:oleObj name="Equation" r:id="rId2" imgW="2400120" imgH="698400" progId="Equation.DSMT4">
                  <p:embed/>
                </p:oleObj>
              </mc:Choice>
              <mc:Fallback>
                <p:oleObj name="Equation" r:id="rId2" imgW="2400120" imgH="69840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2400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4" name="Object 10"/>
          <p:cNvGraphicFramePr>
            <a:graphicFrameLocks noChangeAspect="1"/>
          </p:cNvGraphicFramePr>
          <p:nvPr/>
        </p:nvGraphicFramePr>
        <p:xfrm>
          <a:off x="3369040" y="2454640"/>
          <a:ext cx="1676400" cy="660400"/>
        </p:xfrm>
        <a:graphic>
          <a:graphicData uri="http://schemas.openxmlformats.org/presentationml/2006/ole">
            <mc:AlternateContent xmlns:mc="http://schemas.openxmlformats.org/markup-compatibility/2006">
              <mc:Choice xmlns:v="urn:schemas-microsoft-com:vml" Requires="v">
                <p:oleObj name="Equation" r:id="rId4" imgW="1676160" imgH="660240" progId="Equation.DSMT4">
                  <p:embed/>
                </p:oleObj>
              </mc:Choice>
              <mc:Fallback>
                <p:oleObj name="Equation" r:id="rId4" imgW="1676160" imgH="66024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040" y="2454640"/>
                        <a:ext cx="1676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5" name="Object 11"/>
          <p:cNvGraphicFramePr>
            <a:graphicFrameLocks noChangeAspect="1"/>
          </p:cNvGraphicFramePr>
          <p:nvPr/>
        </p:nvGraphicFramePr>
        <p:xfrm>
          <a:off x="3369040" y="3302000"/>
          <a:ext cx="3467100" cy="673100"/>
        </p:xfrm>
        <a:graphic>
          <a:graphicData uri="http://schemas.openxmlformats.org/presentationml/2006/ole">
            <mc:AlternateContent xmlns:mc="http://schemas.openxmlformats.org/markup-compatibility/2006">
              <mc:Choice xmlns:v="urn:schemas-microsoft-com:vml" Requires="v">
                <p:oleObj name="Equation" r:id="rId6" imgW="3466800" imgH="672840" progId="Equation.DSMT4">
                  <p:embed/>
                </p:oleObj>
              </mc:Choice>
              <mc:Fallback>
                <p:oleObj name="Equation" r:id="rId6" imgW="3466800" imgH="67284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9040" y="3302000"/>
                        <a:ext cx="34671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6" name="Object 12"/>
          <p:cNvGraphicFramePr>
            <a:graphicFrameLocks noChangeAspect="1"/>
          </p:cNvGraphicFramePr>
          <p:nvPr/>
        </p:nvGraphicFramePr>
        <p:xfrm>
          <a:off x="6896100" y="3454400"/>
          <a:ext cx="1562100" cy="292100"/>
        </p:xfrm>
        <a:graphic>
          <a:graphicData uri="http://schemas.openxmlformats.org/presentationml/2006/ole">
            <mc:AlternateContent xmlns:mc="http://schemas.openxmlformats.org/markup-compatibility/2006">
              <mc:Choice xmlns:v="urn:schemas-microsoft-com:vml" Requires="v">
                <p:oleObj name="Equation" r:id="rId8" imgW="1562040" imgH="291960" progId="Equation.DSMT4">
                  <p:embed/>
                </p:oleObj>
              </mc:Choice>
              <mc:Fallback>
                <p:oleObj name="Equation" r:id="rId8" imgW="1562040" imgH="29196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6100" y="3454400"/>
                        <a:ext cx="1562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3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Work Done in Lifting a Bucket on a Rope</a:t>
            </a:r>
          </a:p>
        </p:txBody>
      </p:sp>
      <p:sp>
        <p:nvSpPr>
          <p:cNvPr id="3" name="Content Placeholder 2"/>
          <p:cNvSpPr>
            <a:spLocks noGrp="1"/>
          </p:cNvSpPr>
          <p:nvPr>
            <p:ph idx="1"/>
          </p:nvPr>
        </p:nvSpPr>
        <p:spPr>
          <a:xfrm>
            <a:off x="457200" y="1280160"/>
            <a:ext cx="4937760" cy="4572000"/>
          </a:xfrm>
        </p:spPr>
        <p:txBody>
          <a:bodyPr>
            <a:noAutofit/>
          </a:bodyPr>
          <a:lstStyle/>
          <a:p>
            <a:pPr>
              <a:lnSpc>
                <a:spcPct val="110000"/>
              </a:lnSpc>
            </a:pPr>
            <a:r>
              <a:rPr lang="en-US" dirty="0"/>
              <a:t>A bucket of water weighing </a:t>
            </a:r>
            <a:r>
              <a:rPr lang="en-US" dirty="0">
                <a:solidFill>
                  <a:srgbClr val="0000FF"/>
                </a:solidFill>
              </a:rPr>
              <a:t>10 lb</a:t>
            </a:r>
            <a:r>
              <a:rPr lang="en-US" dirty="0"/>
              <a:t> is lifted out of a well by pulling it up with a </a:t>
            </a:r>
            <a:r>
              <a:rPr lang="en-US" dirty="0">
                <a:solidFill>
                  <a:srgbClr val="0000FF"/>
                </a:solidFill>
              </a:rPr>
              <a:t>50 ft</a:t>
            </a:r>
            <a:r>
              <a:rPr lang="en-US" dirty="0"/>
              <a:t> rope. The rope itself weighs </a:t>
            </a:r>
            <a:r>
              <a:rPr lang="en-US" dirty="0">
                <a:solidFill>
                  <a:srgbClr val="0000FF"/>
                </a:solidFill>
              </a:rPr>
              <a:t>0.1 lb/ft</a:t>
            </a:r>
            <a:r>
              <a:rPr lang="en-US" dirty="0"/>
              <a:t>.  How much work is done in lifting the bucket and the rope? </a:t>
            </a:r>
          </a:p>
        </p:txBody>
      </p:sp>
      <p:grpSp>
        <p:nvGrpSpPr>
          <p:cNvPr id="6" name="Group 5"/>
          <p:cNvGrpSpPr/>
          <p:nvPr/>
        </p:nvGrpSpPr>
        <p:grpSpPr>
          <a:xfrm>
            <a:off x="5562600" y="1207045"/>
            <a:ext cx="2935835" cy="4645115"/>
            <a:chOff x="5791200" y="1207045"/>
            <a:chExt cx="2935835" cy="4848875"/>
          </a:xfrm>
        </p:grpSpPr>
        <p:pic>
          <p:nvPicPr>
            <p:cNvPr id="215041"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791200" y="1207045"/>
              <a:ext cx="2935835" cy="4297680"/>
            </a:xfrm>
            <a:prstGeom prst="rect">
              <a:avLst/>
            </a:prstGeom>
            <a:noFill/>
            <a:ln w="9525">
              <a:noFill/>
              <a:miter lim="800000"/>
              <a:headEnd/>
              <a:tailEnd/>
            </a:ln>
          </p:spPr>
        </p:pic>
        <p:sp>
          <p:nvSpPr>
            <p:cNvPr id="5" name="Rectangle 4"/>
            <p:cNvSpPr/>
            <p:nvPr/>
          </p:nvSpPr>
          <p:spPr>
            <a:xfrm>
              <a:off x="6400800" y="5532700"/>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Work Done in Lifting a Bucket on a Rope (cont.)</a:t>
            </a:r>
          </a:p>
        </p:txBody>
      </p:sp>
      <p:sp>
        <p:nvSpPr>
          <p:cNvPr id="3" name="Content Placeholder 2"/>
          <p:cNvSpPr>
            <a:spLocks noGrp="1"/>
          </p:cNvSpPr>
          <p:nvPr>
            <p:ph idx="1"/>
          </p:nvPr>
        </p:nvSpPr>
        <p:spPr/>
        <p:txBody>
          <a:bodyPr/>
          <a:lstStyle/>
          <a:p>
            <a:pPr>
              <a:lnSpc>
                <a:spcPct val="110000"/>
              </a:lnSpc>
            </a:pPr>
            <a:r>
              <a:rPr lang="en-US" b="1" dirty="0"/>
              <a:t>Solution</a:t>
            </a:r>
          </a:p>
          <a:p>
            <a:r>
              <a:rPr lang="en-US" dirty="0"/>
              <a:t>The weight of the rope is significant, since 50 ft of rope weighs (0.1 lb/ft)(50 ft) = 5 lb. But after </a:t>
            </a:r>
            <a:r>
              <a:rPr lang="en-US" i="1" dirty="0"/>
              <a:t>x</a:t>
            </a:r>
            <a:r>
              <a:rPr lang="en-US" dirty="0"/>
              <a:t> ft of rope has been pulled in, only 50 </a:t>
            </a:r>
            <a:r>
              <a:rPr lang="en-US" dirty="0">
                <a:latin typeface="Symbol" pitchFamily="18" charset="2"/>
              </a:rPr>
              <a:t>-</a:t>
            </a:r>
            <a:r>
              <a:rPr lang="en-US" dirty="0"/>
              <a:t> </a:t>
            </a:r>
            <a:r>
              <a:rPr lang="en-US" i="1" dirty="0"/>
              <a:t>x</a:t>
            </a:r>
            <a:r>
              <a:rPr lang="en-US" dirty="0"/>
              <a:t> feet are left contributing to the weight of the bucket and remaining rope.</a:t>
            </a:r>
          </a:p>
          <a:p>
            <a:r>
              <a:rPr lang="en-US" dirty="0"/>
              <a:t>So when the bucket has been lifted </a:t>
            </a:r>
            <a:r>
              <a:rPr lang="en-US" i="1" dirty="0"/>
              <a:t>x</a:t>
            </a:r>
            <a:r>
              <a:rPr lang="en-US" dirty="0"/>
              <a:t> ft, the total remaining weight to be lifted is</a:t>
            </a:r>
          </a:p>
          <a:p>
            <a:endParaRPr lang="en-US" dirty="0"/>
          </a:p>
          <a:p>
            <a:endParaRPr lang="en-US" b="1" dirty="0"/>
          </a:p>
        </p:txBody>
      </p:sp>
      <p:graphicFrame>
        <p:nvGraphicFramePr>
          <p:cNvPr id="211970" name="Object 2"/>
          <p:cNvGraphicFramePr>
            <a:graphicFrameLocks noChangeAspect="1"/>
          </p:cNvGraphicFramePr>
          <p:nvPr>
            <p:extLst>
              <p:ext uri="{D42A27DB-BD31-4B8C-83A1-F6EECF244321}">
                <p14:modId xmlns:p14="http://schemas.microsoft.com/office/powerpoint/2010/main" val="3737765448"/>
              </p:ext>
            </p:extLst>
          </p:nvPr>
        </p:nvGraphicFramePr>
        <p:xfrm>
          <a:off x="1138238" y="4697413"/>
          <a:ext cx="3416300" cy="939800"/>
        </p:xfrm>
        <a:graphic>
          <a:graphicData uri="http://schemas.openxmlformats.org/presentationml/2006/ole">
            <mc:AlternateContent xmlns:mc="http://schemas.openxmlformats.org/markup-compatibility/2006">
              <mc:Choice xmlns:v="urn:schemas-microsoft-com:vml" Requires="v">
                <p:oleObj name="Equation" r:id="rId2" imgW="3416040" imgH="939600" progId="Equation.DSMT4">
                  <p:embed/>
                </p:oleObj>
              </mc:Choice>
              <mc:Fallback>
                <p:oleObj name="Equation" r:id="rId2" imgW="3416040" imgH="939600" progId="Equation.DSMT4">
                  <p:embed/>
                  <p:pic>
                    <p:nvPicPr>
                      <p:cNvPr id="0" name="Picture 2"/>
                      <p:cNvPicPr>
                        <a:picLocks noChangeAspect="1" noChangeArrowheads="1"/>
                      </p:cNvPicPr>
                      <p:nvPr/>
                    </p:nvPicPr>
                    <p:blipFill>
                      <a:blip r:embed="rId3"/>
                      <a:srcRect/>
                      <a:stretch>
                        <a:fillRect/>
                      </a:stretch>
                    </p:blipFill>
                    <p:spPr bwMode="auto">
                      <a:xfrm>
                        <a:off x="1138238" y="4697413"/>
                        <a:ext cx="3416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1" name="Object 3"/>
          <p:cNvGraphicFramePr>
            <a:graphicFrameLocks noChangeAspect="1"/>
          </p:cNvGraphicFramePr>
          <p:nvPr/>
        </p:nvGraphicFramePr>
        <p:xfrm>
          <a:off x="4598894" y="4800600"/>
          <a:ext cx="2044700" cy="292100"/>
        </p:xfrm>
        <a:graphic>
          <a:graphicData uri="http://schemas.openxmlformats.org/presentationml/2006/ole">
            <mc:AlternateContent xmlns:mc="http://schemas.openxmlformats.org/markup-compatibility/2006">
              <mc:Choice xmlns:v="urn:schemas-microsoft-com:vml" Requires="v">
                <p:oleObj name="Equation" r:id="rId4" imgW="2044440" imgH="291960" progId="Equation.DSMT4">
                  <p:embed/>
                </p:oleObj>
              </mc:Choice>
              <mc:Fallback>
                <p:oleObj name="Equation" r:id="rId4" imgW="2044440" imgH="291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894" y="4800600"/>
                        <a:ext cx="2044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2" name="Object 4"/>
          <p:cNvGraphicFramePr>
            <a:graphicFrameLocks noChangeAspect="1"/>
          </p:cNvGraphicFramePr>
          <p:nvPr/>
        </p:nvGraphicFramePr>
        <p:xfrm>
          <a:off x="6678706" y="4800600"/>
          <a:ext cx="1625600" cy="292100"/>
        </p:xfrm>
        <a:graphic>
          <a:graphicData uri="http://schemas.openxmlformats.org/presentationml/2006/ole">
            <mc:AlternateContent xmlns:mc="http://schemas.openxmlformats.org/markup-compatibility/2006">
              <mc:Choice xmlns:v="urn:schemas-microsoft-com:vml" Requires="v">
                <p:oleObj name="Equation" r:id="rId6" imgW="1625400" imgH="291960" progId="Equation.DSMT4">
                  <p:embed/>
                </p:oleObj>
              </mc:Choice>
              <mc:Fallback>
                <p:oleObj name="Equation" r:id="rId6" imgW="162540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8706" y="4800600"/>
                        <a:ext cx="1625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Left Brace 6">
            <a:extLst>
              <a:ext uri="{FF2B5EF4-FFF2-40B4-BE49-F238E27FC236}">
                <a16:creationId xmlns:a16="http://schemas.microsoft.com/office/drawing/2014/main" id="{74086523-0CAA-4036-A6E4-72A114AD68FA}"/>
              </a:ext>
            </a:extLst>
          </p:cNvPr>
          <p:cNvSpPr/>
          <p:nvPr/>
        </p:nvSpPr>
        <p:spPr>
          <a:xfrm rot="16200000">
            <a:off x="3615530" y="4468019"/>
            <a:ext cx="274639" cy="15240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a:extLst>
              <a:ext uri="{FF2B5EF4-FFF2-40B4-BE49-F238E27FC236}">
                <a16:creationId xmlns:a16="http://schemas.microsoft.com/office/drawing/2014/main" id="{4CAA9832-A5FE-45D1-B57F-B2371BFDAA49}"/>
              </a:ext>
            </a:extLst>
          </p:cNvPr>
          <p:cNvSpPr/>
          <p:nvPr/>
        </p:nvSpPr>
        <p:spPr>
          <a:xfrm rot="16200000">
            <a:off x="2294779" y="5009952"/>
            <a:ext cx="228601" cy="303307"/>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9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Work Done in Lifting a Bucket on a Rope (cont.)</a:t>
            </a:r>
          </a:p>
        </p:txBody>
      </p:sp>
      <p:sp>
        <p:nvSpPr>
          <p:cNvPr id="3" name="Content Placeholder 2"/>
          <p:cNvSpPr>
            <a:spLocks noGrp="1"/>
          </p:cNvSpPr>
          <p:nvPr>
            <p:ph idx="1"/>
          </p:nvPr>
        </p:nvSpPr>
        <p:spPr/>
        <p:txBody>
          <a:bodyPr/>
          <a:lstStyle/>
          <a:p>
            <a:r>
              <a:rPr lang="en-US" dirty="0"/>
              <a:t>The work done can now be calculated as follows.</a:t>
            </a:r>
          </a:p>
        </p:txBody>
      </p:sp>
      <p:graphicFrame>
        <p:nvGraphicFramePr>
          <p:cNvPr id="187395" name="Object 3"/>
          <p:cNvGraphicFramePr>
            <a:graphicFrameLocks noChangeAspect="1"/>
          </p:cNvGraphicFramePr>
          <p:nvPr>
            <p:extLst>
              <p:ext uri="{D42A27DB-BD31-4B8C-83A1-F6EECF244321}">
                <p14:modId xmlns:p14="http://schemas.microsoft.com/office/powerpoint/2010/main" val="4014170404"/>
              </p:ext>
            </p:extLst>
          </p:nvPr>
        </p:nvGraphicFramePr>
        <p:xfrm>
          <a:off x="843280" y="1998980"/>
          <a:ext cx="3022600" cy="685800"/>
        </p:xfrm>
        <a:graphic>
          <a:graphicData uri="http://schemas.openxmlformats.org/presentationml/2006/ole">
            <mc:AlternateContent xmlns:mc="http://schemas.openxmlformats.org/markup-compatibility/2006">
              <mc:Choice xmlns:v="urn:schemas-microsoft-com:vml" Requires="v">
                <p:oleObj name="Equation" r:id="rId2" imgW="3022560" imgH="685800" progId="Equation.DSMT4">
                  <p:embed/>
                </p:oleObj>
              </mc:Choice>
              <mc:Fallback>
                <p:oleObj name="Equation" r:id="rId2" imgW="3022560" imgH="685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 y="1998980"/>
                        <a:ext cx="302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6" name="Object 4"/>
          <p:cNvGraphicFramePr>
            <a:graphicFrameLocks noChangeAspect="1"/>
          </p:cNvGraphicFramePr>
          <p:nvPr>
            <p:extLst>
              <p:ext uri="{D42A27DB-BD31-4B8C-83A1-F6EECF244321}">
                <p14:modId xmlns:p14="http://schemas.microsoft.com/office/powerpoint/2010/main" val="3781763007"/>
              </p:ext>
            </p:extLst>
          </p:nvPr>
        </p:nvGraphicFramePr>
        <p:xfrm>
          <a:off x="3948430" y="2003743"/>
          <a:ext cx="2616200" cy="660400"/>
        </p:xfrm>
        <a:graphic>
          <a:graphicData uri="http://schemas.openxmlformats.org/presentationml/2006/ole">
            <mc:AlternateContent xmlns:mc="http://schemas.openxmlformats.org/markup-compatibility/2006">
              <mc:Choice xmlns:v="urn:schemas-microsoft-com:vml" Requires="v">
                <p:oleObj name="Equation" r:id="rId4" imgW="2616120" imgH="660240" progId="Equation.DSMT4">
                  <p:embed/>
                </p:oleObj>
              </mc:Choice>
              <mc:Fallback>
                <p:oleObj name="Equation" r:id="rId4" imgW="2616120" imgH="660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8430" y="2003743"/>
                        <a:ext cx="26162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7" name="Object 5"/>
          <p:cNvGraphicFramePr>
            <a:graphicFrameLocks noChangeAspect="1"/>
          </p:cNvGraphicFramePr>
          <p:nvPr>
            <p:extLst>
              <p:ext uri="{D42A27DB-BD31-4B8C-83A1-F6EECF244321}">
                <p14:modId xmlns:p14="http://schemas.microsoft.com/office/powerpoint/2010/main" val="3962312316"/>
              </p:ext>
            </p:extLst>
          </p:nvPr>
        </p:nvGraphicFramePr>
        <p:xfrm>
          <a:off x="6628130" y="2164080"/>
          <a:ext cx="1549400" cy="317500"/>
        </p:xfrm>
        <a:graphic>
          <a:graphicData uri="http://schemas.openxmlformats.org/presentationml/2006/ole">
            <mc:AlternateContent xmlns:mc="http://schemas.openxmlformats.org/markup-compatibility/2006">
              <mc:Choice xmlns:v="urn:schemas-microsoft-com:vml" Requires="v">
                <p:oleObj name="Equation" r:id="rId6" imgW="1549080" imgH="317160" progId="Equation.DSMT4">
                  <p:embed/>
                </p:oleObj>
              </mc:Choice>
              <mc:Fallback>
                <p:oleObj name="Equation" r:id="rId6" imgW="1549080" imgH="317160" progId="Equation.DSMT4">
                  <p:embed/>
                  <p:pic>
                    <p:nvPicPr>
                      <p:cNvPr id="0" name="Picture 5"/>
                      <p:cNvPicPr>
                        <a:picLocks noChangeAspect="1" noChangeArrowheads="1"/>
                      </p:cNvPicPr>
                      <p:nvPr/>
                    </p:nvPicPr>
                    <p:blipFill>
                      <a:blip r:embed="rId7"/>
                      <a:srcRect/>
                      <a:stretch>
                        <a:fillRect/>
                      </a:stretch>
                    </p:blipFill>
                    <p:spPr bwMode="auto">
                      <a:xfrm>
                        <a:off x="6628130" y="2164080"/>
                        <a:ext cx="1549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Work Done in Pumping</a:t>
            </a:r>
            <a:br>
              <a:rPr lang="en-US" dirty="0"/>
            </a:br>
            <a:r>
              <a:rPr lang="en-US" dirty="0"/>
              <a:t>Gasoline Out of a Conical Tank</a:t>
            </a:r>
          </a:p>
        </p:txBody>
      </p:sp>
      <p:sp>
        <p:nvSpPr>
          <p:cNvPr id="3" name="Content Placeholder 2"/>
          <p:cNvSpPr>
            <a:spLocks noGrp="1"/>
          </p:cNvSpPr>
          <p:nvPr>
            <p:ph idx="1"/>
          </p:nvPr>
        </p:nvSpPr>
        <p:spPr>
          <a:xfrm>
            <a:off x="457200" y="1280160"/>
            <a:ext cx="4663440" cy="4572000"/>
          </a:xfrm>
        </p:spPr>
        <p:txBody>
          <a:bodyPr>
            <a:noAutofit/>
          </a:bodyPr>
          <a:lstStyle/>
          <a:p>
            <a:pPr>
              <a:lnSpc>
                <a:spcPct val="110000"/>
              </a:lnSpc>
            </a:pPr>
            <a:r>
              <a:rPr lang="en-US" dirty="0"/>
              <a:t>The conical underground tank shown in Figure 3 has a radius at the top of </a:t>
            </a:r>
            <a:r>
              <a:rPr lang="en-US" dirty="0">
                <a:solidFill>
                  <a:srgbClr val="0000FF"/>
                </a:solidFill>
              </a:rPr>
              <a:t>5 ft </a:t>
            </a:r>
            <a:r>
              <a:rPr lang="en-US" dirty="0"/>
              <a:t>and a depth of </a:t>
            </a:r>
            <a:r>
              <a:rPr lang="en-US" dirty="0">
                <a:solidFill>
                  <a:srgbClr val="0000FF"/>
                </a:solidFill>
              </a:rPr>
              <a:t>10 ft</a:t>
            </a:r>
            <a:r>
              <a:rPr lang="en-US" dirty="0"/>
              <a:t>. It is filled with gasoline that weighs </a:t>
            </a:r>
            <a:r>
              <a:rPr lang="en-US" dirty="0">
                <a:solidFill>
                  <a:srgbClr val="0000FF"/>
                </a:solidFill>
              </a:rPr>
              <a:t>44 lb/ft</a:t>
            </a:r>
            <a:r>
              <a:rPr lang="en-US" baseline="30000" dirty="0">
                <a:solidFill>
                  <a:srgbClr val="0000FF"/>
                </a:solidFill>
              </a:rPr>
              <a:t>3</a:t>
            </a:r>
            <a:r>
              <a:rPr lang="en-US" dirty="0"/>
              <a:t>.  How much work is needed to pump all of the gasoline to </a:t>
            </a:r>
            <a:r>
              <a:rPr lang="en-US" b="1" dirty="0"/>
              <a:t>a.</a:t>
            </a:r>
            <a:r>
              <a:rPr lang="en-US" dirty="0"/>
              <a:t> the top of the tank and </a:t>
            </a:r>
            <a:r>
              <a:rPr lang="en-US" b="1" dirty="0"/>
              <a:t>b.</a:t>
            </a:r>
            <a:r>
              <a:rPr lang="en-US" dirty="0"/>
              <a:t> </a:t>
            </a:r>
            <a:r>
              <a:rPr lang="en-US" dirty="0">
                <a:solidFill>
                  <a:srgbClr val="0000FF"/>
                </a:solidFill>
              </a:rPr>
              <a:t>3 ft</a:t>
            </a:r>
            <a:r>
              <a:rPr lang="en-US" dirty="0"/>
              <a:t> above the top of the tank? </a:t>
            </a:r>
          </a:p>
          <a:p>
            <a:pPr>
              <a:lnSpc>
                <a:spcPct val="110000"/>
              </a:lnSpc>
            </a:pPr>
            <a:endParaRPr lang="en-US" b="1" dirty="0"/>
          </a:p>
        </p:txBody>
      </p:sp>
      <p:grpSp>
        <p:nvGrpSpPr>
          <p:cNvPr id="4" name="Group 3"/>
          <p:cNvGrpSpPr/>
          <p:nvPr/>
        </p:nvGrpSpPr>
        <p:grpSpPr>
          <a:xfrm>
            <a:off x="5128707" y="1219200"/>
            <a:ext cx="3710493" cy="4836720"/>
            <a:chOff x="4671507" y="1219200"/>
            <a:chExt cx="3710493" cy="4836720"/>
          </a:xfrm>
        </p:grpSpPr>
        <p:pic>
          <p:nvPicPr>
            <p:cNvPr id="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671507" y="1219200"/>
              <a:ext cx="3710493" cy="4114800"/>
            </a:xfrm>
            <a:prstGeom prst="rect">
              <a:avLst/>
            </a:prstGeom>
            <a:noFill/>
            <a:ln w="9525">
              <a:noFill/>
              <a:miter lim="800000"/>
              <a:headEnd/>
              <a:tailEnd/>
            </a:ln>
          </p:spPr>
        </p:pic>
        <p:sp>
          <p:nvSpPr>
            <p:cNvPr id="6" name="Rectangle 5"/>
            <p:cNvSpPr/>
            <p:nvPr/>
          </p:nvSpPr>
          <p:spPr>
            <a:xfrm>
              <a:off x="6019800" y="5532700"/>
              <a:ext cx="1370055" cy="523220"/>
            </a:xfrm>
            <a:prstGeom prst="rect">
              <a:avLst/>
            </a:prstGeom>
          </p:spPr>
          <p:txBody>
            <a:bodyPr wrap="none">
              <a:spAutoFit/>
            </a:bodyPr>
            <a:lstStyle/>
            <a:p>
              <a:r>
                <a:rPr lang="en-US" sz="2800" b="1" dirty="0"/>
                <a:t>Figure 3</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Work Done in Pumping</a:t>
            </a:r>
            <a:br>
              <a:rPr lang="en-US" dirty="0"/>
            </a:br>
            <a:r>
              <a:rPr lang="en-US" dirty="0"/>
              <a:t>Gasoline Out of a Conical Tank (cont.)</a:t>
            </a:r>
          </a:p>
        </p:txBody>
      </p:sp>
      <p:sp>
        <p:nvSpPr>
          <p:cNvPr id="3" name="Content Placeholder 2"/>
          <p:cNvSpPr>
            <a:spLocks noGrp="1"/>
          </p:cNvSpPr>
          <p:nvPr>
            <p:ph idx="1"/>
          </p:nvPr>
        </p:nvSpPr>
        <p:spPr>
          <a:xfrm>
            <a:off x="457200" y="1280160"/>
            <a:ext cx="8229600" cy="4572000"/>
          </a:xfrm>
        </p:spPr>
        <p:txBody>
          <a:bodyPr/>
          <a:lstStyle/>
          <a:p>
            <a:pPr>
              <a:lnSpc>
                <a:spcPct val="110000"/>
              </a:lnSpc>
            </a:pPr>
            <a:r>
              <a:rPr lang="en-US" b="1" dirty="0"/>
              <a:t>Solution</a:t>
            </a:r>
          </a:p>
          <a:p>
            <a:pPr>
              <a:lnSpc>
                <a:spcPct val="110000"/>
              </a:lnSpc>
            </a:pPr>
            <a:r>
              <a:rPr lang="en-US" dirty="0"/>
              <a:t>We can approach this problem by thinking of the gasoline as made up of a sequence of thin layers, like the one shown in Figure 3, and constructing the differential elements of work </a:t>
            </a:r>
            <a:r>
              <a:rPr lang="en-US" i="1" dirty="0"/>
              <a:t>dW</a:t>
            </a:r>
            <a:r>
              <a:rPr lang="en-US" dirty="0"/>
              <a:t> required to lift each layer the required distance. Each layer is approximately a circular cylinder with differential thickness </a:t>
            </a:r>
            <a:r>
              <a:rPr lang="en-US" i="1" dirty="0"/>
              <a:t>dy</a:t>
            </a:r>
            <a:r>
              <a:rPr lang="en-US" dirty="0"/>
              <a:t> and radius </a:t>
            </a:r>
            <a:r>
              <a:rPr lang="en-US" i="1" dirty="0"/>
              <a:t>r</a:t>
            </a:r>
            <a:r>
              <a:rPr lang="en-US" dirty="0"/>
              <a:t>, so its differential element of volume is </a:t>
            </a:r>
            <a:br>
              <a:rPr lang="en-US" dirty="0"/>
            </a:br>
            <a:r>
              <a:rPr lang="en-US" i="1" dirty="0" err="1"/>
              <a:t>dV</a:t>
            </a:r>
            <a:r>
              <a:rPr lang="en-US" dirty="0"/>
              <a:t> = </a:t>
            </a:r>
            <a:r>
              <a:rPr lang="el-GR" i="1" dirty="0">
                <a:latin typeface="Cambria Math" panose="02040503050406030204" pitchFamily="18" charset="0"/>
                <a:ea typeface="Cambria Math" panose="02040503050406030204" pitchFamily="18" charset="0"/>
              </a:rPr>
              <a:t>π</a:t>
            </a:r>
            <a:r>
              <a:rPr lang="en-US" i="1" dirty="0"/>
              <a:t>r</a:t>
            </a:r>
            <a:r>
              <a:rPr lang="en-US" baseline="30000" dirty="0"/>
              <a:t>2</a:t>
            </a:r>
            <a:r>
              <a:rPr lang="en-US" dirty="0"/>
              <a:t> </a:t>
            </a:r>
            <a:r>
              <a:rPr lang="en-US" i="1" dirty="0"/>
              <a:t>dy</a:t>
            </a:r>
            <a:r>
              <a:rPr lang="en-US" dirty="0"/>
              <a:t>.</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Work Done in Pumping</a:t>
            </a:r>
            <a:br>
              <a:rPr lang="en-US" dirty="0"/>
            </a:br>
            <a:r>
              <a:rPr lang="en-US" dirty="0"/>
              <a:t>Gasoline Out of a Conical Tank (cont.)</a:t>
            </a:r>
          </a:p>
        </p:txBody>
      </p:sp>
      <p:sp>
        <p:nvSpPr>
          <p:cNvPr id="3" name="Content Placeholder 2"/>
          <p:cNvSpPr>
            <a:spLocks noGrp="1"/>
          </p:cNvSpPr>
          <p:nvPr>
            <p:ph idx="1"/>
          </p:nvPr>
        </p:nvSpPr>
        <p:spPr>
          <a:xfrm>
            <a:off x="457200" y="1280160"/>
            <a:ext cx="8229600" cy="3176254"/>
          </a:xfrm>
        </p:spPr>
        <p:txBody>
          <a:bodyPr>
            <a:spAutoFit/>
          </a:bodyPr>
          <a:lstStyle/>
          <a:p>
            <a:r>
              <a:rPr lang="en-US" dirty="0"/>
              <a:t>By similar triangles, we can compute </a:t>
            </a:r>
            <a:r>
              <a:rPr lang="en-US" i="1" dirty="0"/>
              <a:t>r</a:t>
            </a:r>
            <a:r>
              <a:rPr lang="en-US" dirty="0"/>
              <a:t>:</a:t>
            </a:r>
          </a:p>
          <a:p>
            <a:endParaRPr lang="en-US" dirty="0"/>
          </a:p>
          <a:p>
            <a:endParaRPr lang="en-US" dirty="0"/>
          </a:p>
          <a:p>
            <a:pPr>
              <a:spcBef>
                <a:spcPts val="1200"/>
              </a:spcBef>
            </a:pPr>
            <a:r>
              <a:rPr lang="en-US" dirty="0"/>
              <a:t>This leads to</a:t>
            </a:r>
          </a:p>
          <a:p>
            <a:endParaRPr lang="en-US" dirty="0"/>
          </a:p>
          <a:p>
            <a:endParaRPr lang="en-US" dirty="0"/>
          </a:p>
        </p:txBody>
      </p:sp>
      <p:graphicFrame>
        <p:nvGraphicFramePr>
          <p:cNvPr id="189442" name="Object 2"/>
          <p:cNvGraphicFramePr>
            <a:graphicFrameLocks noChangeAspect="1"/>
          </p:cNvGraphicFramePr>
          <p:nvPr/>
        </p:nvGraphicFramePr>
        <p:xfrm>
          <a:off x="3124200" y="1905000"/>
          <a:ext cx="2667000" cy="901700"/>
        </p:xfrm>
        <a:graphic>
          <a:graphicData uri="http://schemas.openxmlformats.org/presentationml/2006/ole">
            <mc:AlternateContent xmlns:mc="http://schemas.openxmlformats.org/markup-compatibility/2006">
              <mc:Choice xmlns:v="urn:schemas-microsoft-com:vml" Requires="v">
                <p:oleObj name="Equation" r:id="rId2" imgW="2666880" imgH="901440" progId="Equation.DSMT4">
                  <p:embed/>
                </p:oleObj>
              </mc:Choice>
              <mc:Fallback>
                <p:oleObj name="Equation" r:id="rId2" imgW="2666880" imgH="901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2667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3" name="Object 3"/>
          <p:cNvGraphicFramePr>
            <a:graphicFrameLocks noChangeAspect="1"/>
          </p:cNvGraphicFramePr>
          <p:nvPr>
            <p:extLst>
              <p:ext uri="{D42A27DB-BD31-4B8C-83A1-F6EECF244321}">
                <p14:modId xmlns:p14="http://schemas.microsoft.com/office/powerpoint/2010/main" val="1783001944"/>
              </p:ext>
            </p:extLst>
          </p:nvPr>
        </p:nvGraphicFramePr>
        <p:xfrm>
          <a:off x="2559050" y="3422650"/>
          <a:ext cx="3594100" cy="1003300"/>
        </p:xfrm>
        <a:graphic>
          <a:graphicData uri="http://schemas.openxmlformats.org/presentationml/2006/ole">
            <mc:AlternateContent xmlns:mc="http://schemas.openxmlformats.org/markup-compatibility/2006">
              <mc:Choice xmlns:v="urn:schemas-microsoft-com:vml" Requires="v">
                <p:oleObj name="Equation" r:id="rId4" imgW="3593880" imgH="1002960" progId="Equation.DSMT4">
                  <p:embed/>
                </p:oleObj>
              </mc:Choice>
              <mc:Fallback>
                <p:oleObj name="Equation" r:id="rId4" imgW="3593880" imgH="1002960" progId="Equation.DSMT4">
                  <p:embed/>
                  <p:pic>
                    <p:nvPicPr>
                      <p:cNvPr id="0" name="Picture 3"/>
                      <p:cNvPicPr>
                        <a:picLocks noChangeAspect="1" noChangeArrowheads="1"/>
                      </p:cNvPicPr>
                      <p:nvPr/>
                    </p:nvPicPr>
                    <p:blipFill>
                      <a:blip r:embed="rId5"/>
                      <a:srcRect/>
                      <a:stretch>
                        <a:fillRect/>
                      </a:stretch>
                    </p:blipFill>
                    <p:spPr bwMode="auto">
                      <a:xfrm>
                        <a:off x="2559050" y="3422650"/>
                        <a:ext cx="3594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Work Done in Pumping</a:t>
            </a:r>
            <a:br>
              <a:rPr lang="en-US" dirty="0"/>
            </a:br>
            <a:r>
              <a:rPr lang="en-US" dirty="0"/>
              <a:t>Gasoline Out of a Conical Tank (cont.)</a:t>
            </a:r>
          </a:p>
        </p:txBody>
      </p:sp>
      <p:sp>
        <p:nvSpPr>
          <p:cNvPr id="3" name="Content Placeholder 2"/>
          <p:cNvSpPr>
            <a:spLocks noGrp="1"/>
          </p:cNvSpPr>
          <p:nvPr>
            <p:ph idx="1"/>
          </p:nvPr>
        </p:nvSpPr>
        <p:spPr/>
        <p:txBody>
          <a:bodyPr>
            <a:normAutofit/>
          </a:bodyPr>
          <a:lstStyle/>
          <a:p>
            <a:r>
              <a:rPr lang="en-US" dirty="0"/>
              <a:t>The weight of each differential layer is 44</a:t>
            </a:r>
            <a:r>
              <a:rPr lang="en-US" i="1" dirty="0"/>
              <a:t>dV</a:t>
            </a:r>
            <a:r>
              <a:rPr lang="en-US" dirty="0"/>
              <a:t> </a:t>
            </a:r>
            <a:r>
              <a:rPr lang="en-US" dirty="0">
                <a:latin typeface="Symbol" pitchFamily="18" charset="2"/>
              </a:rPr>
              <a:t>=</a:t>
            </a:r>
            <a:r>
              <a:rPr lang="en-US" dirty="0"/>
              <a:t> 11</a:t>
            </a:r>
            <a:r>
              <a:rPr lang="el-GR" i="1" dirty="0">
                <a:latin typeface="Cambria Math" panose="02040503050406030204" pitchFamily="18" charset="0"/>
                <a:ea typeface="Cambria Math" panose="02040503050406030204" pitchFamily="18" charset="0"/>
              </a:rPr>
              <a:t>π</a:t>
            </a:r>
            <a:r>
              <a:rPr lang="en-US" i="1" dirty="0"/>
              <a:t>y</a:t>
            </a:r>
            <a:r>
              <a:rPr lang="en-US" baseline="30000" dirty="0"/>
              <a:t>2</a:t>
            </a:r>
            <a:r>
              <a:rPr lang="en-US" dirty="0"/>
              <a:t> </a:t>
            </a:r>
            <a:r>
              <a:rPr lang="en-US" i="1" dirty="0"/>
              <a:t>dy</a:t>
            </a:r>
            <a:r>
              <a:rPr lang="en-US" dirty="0"/>
              <a:t>; remember, the weight is the force due to gravity that must be overcome. All that remains is to determine the distance over which each layer must be lifted—that is, the distance over which each force must be applied. In part a., the layer at a height of </a:t>
            </a:r>
            <a:r>
              <a:rPr lang="en-US" i="1" dirty="0"/>
              <a:t>y</a:t>
            </a:r>
            <a:r>
              <a:rPr lang="en-US" dirty="0"/>
              <a:t> above the origin must be lifted 10 </a:t>
            </a:r>
            <a:r>
              <a:rPr lang="en-US" dirty="0">
                <a:latin typeface="Symbol" pitchFamily="18" charset="2"/>
              </a:rPr>
              <a:t>-</a:t>
            </a:r>
            <a:r>
              <a:rPr lang="en-US" dirty="0"/>
              <a:t> </a:t>
            </a:r>
            <a:r>
              <a:rPr lang="en-US" i="1" dirty="0"/>
              <a:t>y</a:t>
            </a:r>
            <a:r>
              <a:rPr lang="en-US" dirty="0"/>
              <a:t> ft, so </a:t>
            </a:r>
            <a:r>
              <a:rPr lang="en-US" i="1" dirty="0"/>
              <a:t>dW </a:t>
            </a:r>
            <a:r>
              <a:rPr lang="en-US" dirty="0">
                <a:latin typeface="Symbol" pitchFamily="18" charset="2"/>
              </a:rPr>
              <a:t>=</a:t>
            </a:r>
            <a:r>
              <a:rPr lang="en-US" dirty="0"/>
              <a:t> 11</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y</a:t>
            </a:r>
            <a:r>
              <a:rPr lang="en-US" baseline="30000" dirty="0"/>
              <a:t>2</a:t>
            </a:r>
            <a:r>
              <a:rPr lang="en-US" dirty="0"/>
              <a:t>(10 </a:t>
            </a:r>
            <a:r>
              <a:rPr lang="en-US" dirty="0">
                <a:latin typeface="Symbol" pitchFamily="18" charset="2"/>
              </a:rPr>
              <a:t>-</a:t>
            </a:r>
            <a:r>
              <a:rPr lang="en-US" dirty="0"/>
              <a:t> </a:t>
            </a:r>
            <a:r>
              <a:rPr lang="en-US" i="1" dirty="0"/>
              <a:t>y</a:t>
            </a:r>
            <a:r>
              <a:rPr lang="en-US" dirty="0"/>
              <a:t>)</a:t>
            </a:r>
            <a:r>
              <a:rPr lang="en-US" i="1" dirty="0"/>
              <a:t>dy</a:t>
            </a:r>
            <a:r>
              <a:rPr lang="en-US" dirty="0"/>
              <a:t>. </a:t>
            </a:r>
          </a:p>
          <a:p>
            <a:r>
              <a:rPr lang="en-US" dirty="0"/>
              <a:t>In part b. the same layer must be lifted 13 </a:t>
            </a:r>
            <a:r>
              <a:rPr lang="en-US" dirty="0">
                <a:latin typeface="Symbol" pitchFamily="18" charset="2"/>
              </a:rPr>
              <a:t>-</a:t>
            </a:r>
            <a:r>
              <a:rPr lang="en-US" dirty="0"/>
              <a:t> </a:t>
            </a:r>
            <a:r>
              <a:rPr lang="en-US" i="1" dirty="0"/>
              <a:t>y</a:t>
            </a:r>
            <a:r>
              <a:rPr lang="en-US" dirty="0"/>
              <a:t> ft, so </a:t>
            </a:r>
            <a:r>
              <a:rPr lang="en-US" i="1" dirty="0"/>
              <a:t>dW </a:t>
            </a:r>
            <a:r>
              <a:rPr lang="en-US" dirty="0">
                <a:latin typeface="Symbol" pitchFamily="18" charset="2"/>
              </a:rPr>
              <a:t>= </a:t>
            </a:r>
            <a:r>
              <a:rPr lang="en-US" dirty="0"/>
              <a:t>11</a:t>
            </a:r>
            <a:r>
              <a:rPr lang="el-GR" i="1" dirty="0">
                <a:latin typeface="Cambria Math" panose="02040503050406030204" pitchFamily="18" charset="0"/>
                <a:ea typeface="Cambria Math" panose="02040503050406030204" pitchFamily="18" charset="0"/>
              </a:rPr>
              <a:t>π </a:t>
            </a:r>
            <a:r>
              <a:rPr lang="en-US" i="1" dirty="0"/>
              <a:t>y</a:t>
            </a:r>
            <a:r>
              <a:rPr lang="en-US" baseline="30000" dirty="0"/>
              <a:t>2</a:t>
            </a:r>
            <a:r>
              <a:rPr lang="en-US" dirty="0"/>
              <a:t>(13 </a:t>
            </a:r>
            <a:r>
              <a:rPr lang="en-US" dirty="0">
                <a:latin typeface="Symbol" pitchFamily="18" charset="2"/>
              </a:rPr>
              <a:t>-</a:t>
            </a:r>
            <a:r>
              <a:rPr lang="en-US" dirty="0"/>
              <a:t> </a:t>
            </a:r>
            <a:r>
              <a:rPr lang="en-US" i="1" dirty="0"/>
              <a:t>y</a:t>
            </a:r>
            <a:r>
              <a:rPr lang="en-US" dirty="0"/>
              <a:t>)</a:t>
            </a:r>
            <a:r>
              <a:rPr lang="en-US" i="1" dirty="0"/>
              <a:t>dy</a:t>
            </a: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Work</a:t>
            </a:r>
          </a:p>
        </p:txBody>
      </p:sp>
      <p:sp>
        <p:nvSpPr>
          <p:cNvPr id="3" name="Content Placeholder 2"/>
          <p:cNvSpPr>
            <a:spLocks noGrp="1"/>
          </p:cNvSpPr>
          <p:nvPr>
            <p:ph idx="1"/>
          </p:nvPr>
        </p:nvSpPr>
        <p:spPr/>
        <p:txBody>
          <a:bodyPr/>
          <a:lstStyle/>
          <a:p>
            <a:r>
              <a:rPr lang="en-US" dirty="0"/>
              <a:t>Work </a:t>
            </a:r>
            <a:r>
              <a:rPr lang="en-US" i="1" dirty="0"/>
              <a:t>W</a:t>
            </a:r>
            <a:r>
              <a:rPr lang="en-US" dirty="0"/>
              <a:t> is defined as the application of a force </a:t>
            </a:r>
            <a:r>
              <a:rPr lang="en-US" i="1" dirty="0"/>
              <a:t>F</a:t>
            </a:r>
            <a:r>
              <a:rPr lang="en-US" dirty="0"/>
              <a:t> over a distance </a:t>
            </a:r>
            <a:r>
              <a:rPr lang="en-US" i="1" dirty="0"/>
              <a:t>d</a:t>
            </a:r>
            <a:r>
              <a:rPr lang="en-US" dirty="0"/>
              <a:t>. In equation form, </a:t>
            </a:r>
            <a:r>
              <a:rPr lang="en-US" i="1" dirty="0"/>
              <a:t>W</a:t>
            </a:r>
            <a:r>
              <a:rPr lang="en-US" dirty="0"/>
              <a:t> </a:t>
            </a:r>
            <a:r>
              <a:rPr lang="en-US" dirty="0">
                <a:latin typeface="Symbol" pitchFamily="18" charset="2"/>
              </a:rPr>
              <a:t>=</a:t>
            </a:r>
            <a:r>
              <a:rPr lang="en-US" dirty="0"/>
              <a:t> </a:t>
            </a:r>
            <a:r>
              <a:rPr lang="en-US" i="1" dirty="0" err="1"/>
              <a:t>Fd</a:t>
            </a:r>
            <a:r>
              <a:rPr lang="en-US" i="1" dirty="0"/>
              <a:t> </a:t>
            </a:r>
            <a:r>
              <a:rPr lang="en-US" dirty="0"/>
              <a:t>(“work is force through a distance”).</a:t>
            </a:r>
          </a:p>
          <a:p>
            <a:r>
              <a:rPr lang="en-US" dirty="0"/>
              <a:t>The equation </a:t>
            </a:r>
            <a:r>
              <a:rPr lang="en-US" i="1" dirty="0"/>
              <a:t>W</a:t>
            </a:r>
            <a:r>
              <a:rPr lang="en-US" dirty="0"/>
              <a:t> </a:t>
            </a:r>
            <a:r>
              <a:rPr lang="en-US" dirty="0">
                <a:latin typeface="Symbol" pitchFamily="18" charset="2"/>
              </a:rPr>
              <a:t>=</a:t>
            </a:r>
            <a:r>
              <a:rPr lang="en-US" dirty="0"/>
              <a:t> </a:t>
            </a:r>
            <a:r>
              <a:rPr lang="en-US" i="1" dirty="0" err="1"/>
              <a:t>Fd</a:t>
            </a:r>
            <a:r>
              <a:rPr lang="en-US" i="1" dirty="0"/>
              <a:t> </a:t>
            </a:r>
            <a:r>
              <a:rPr lang="en-US" dirty="0"/>
              <a:t>assumes that the force is constant over the distance </a:t>
            </a:r>
            <a:r>
              <a:rPr lang="en-US" i="1" dirty="0"/>
              <a:t>d</a:t>
            </a:r>
            <a:r>
              <a:rPr lang="en-US" dirty="0"/>
              <a:t>, and if the force in a given situation truly is constant, as in Example 1, then no calculus is required to determine the work done.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7" name="Object 9"/>
          <p:cNvGraphicFramePr>
            <a:graphicFrameLocks noChangeAspect="1"/>
          </p:cNvGraphicFramePr>
          <p:nvPr>
            <p:extLst>
              <p:ext uri="{D42A27DB-BD31-4B8C-83A1-F6EECF244321}">
                <p14:modId xmlns:p14="http://schemas.microsoft.com/office/powerpoint/2010/main" val="1253768388"/>
              </p:ext>
            </p:extLst>
          </p:nvPr>
        </p:nvGraphicFramePr>
        <p:xfrm>
          <a:off x="5651500" y="1992313"/>
          <a:ext cx="3251200" cy="685800"/>
        </p:xfrm>
        <a:graphic>
          <a:graphicData uri="http://schemas.openxmlformats.org/presentationml/2006/ole">
            <mc:AlternateContent xmlns:mc="http://schemas.openxmlformats.org/markup-compatibility/2006">
              <mc:Choice xmlns:v="urn:schemas-microsoft-com:vml" Requires="v">
                <p:oleObj name="Equation" r:id="rId2" imgW="3251160" imgH="685800" progId="Equation.DSMT4">
                  <p:embed/>
                </p:oleObj>
              </mc:Choice>
              <mc:Fallback>
                <p:oleObj name="Equation" r:id="rId2" imgW="3251160" imgH="685800" progId="Equation.DSMT4">
                  <p:embed/>
                  <p:pic>
                    <p:nvPicPr>
                      <p:cNvPr id="0" name="Picture 9"/>
                      <p:cNvPicPr>
                        <a:picLocks noChangeAspect="1" noChangeArrowheads="1"/>
                      </p:cNvPicPr>
                      <p:nvPr/>
                    </p:nvPicPr>
                    <p:blipFill>
                      <a:blip r:embed="rId3"/>
                      <a:srcRect/>
                      <a:stretch>
                        <a:fillRect/>
                      </a:stretch>
                    </p:blipFill>
                    <p:spPr bwMode="auto">
                      <a:xfrm>
                        <a:off x="5651500" y="1992313"/>
                        <a:ext cx="325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4: Finding the Work Done in Pumping</a:t>
            </a:r>
            <a:br>
              <a:rPr lang="en-US" dirty="0"/>
            </a:br>
            <a:r>
              <a:rPr lang="en-US" dirty="0"/>
              <a:t>Gasoline Out of a Conical Tank (cont.)</a:t>
            </a:r>
          </a:p>
        </p:txBody>
      </p:sp>
      <p:sp>
        <p:nvSpPr>
          <p:cNvPr id="3" name="Content Placeholder 2"/>
          <p:cNvSpPr>
            <a:spLocks noGrp="1"/>
          </p:cNvSpPr>
          <p:nvPr>
            <p:ph idx="1"/>
          </p:nvPr>
        </p:nvSpPr>
        <p:spPr/>
        <p:txBody>
          <a:bodyPr/>
          <a:lstStyle/>
          <a:p>
            <a:r>
              <a:rPr lang="en-US" dirty="0"/>
              <a:t>Thus our two answers are as follows.</a:t>
            </a:r>
          </a:p>
        </p:txBody>
      </p:sp>
      <p:graphicFrame>
        <p:nvGraphicFramePr>
          <p:cNvPr id="191493" name="Object 5"/>
          <p:cNvGraphicFramePr>
            <a:graphicFrameLocks noChangeAspect="1"/>
          </p:cNvGraphicFramePr>
          <p:nvPr>
            <p:extLst>
              <p:ext uri="{D42A27DB-BD31-4B8C-83A1-F6EECF244321}">
                <p14:modId xmlns:p14="http://schemas.microsoft.com/office/powerpoint/2010/main" val="1695406382"/>
              </p:ext>
            </p:extLst>
          </p:nvPr>
        </p:nvGraphicFramePr>
        <p:xfrm>
          <a:off x="1453630" y="2768600"/>
          <a:ext cx="2844800" cy="1117600"/>
        </p:xfrm>
        <a:graphic>
          <a:graphicData uri="http://schemas.openxmlformats.org/presentationml/2006/ole">
            <mc:AlternateContent xmlns:mc="http://schemas.openxmlformats.org/markup-compatibility/2006">
              <mc:Choice xmlns:v="urn:schemas-microsoft-com:vml" Requires="v">
                <p:oleObj name="Equation" r:id="rId4" imgW="2844720" imgH="1117440" progId="Equation.DSMT4">
                  <p:embed/>
                </p:oleObj>
              </mc:Choice>
              <mc:Fallback>
                <p:oleObj name="Equation" r:id="rId4" imgW="2844720" imgH="1117440" progId="Equation.DSMT4">
                  <p:embed/>
                  <p:pic>
                    <p:nvPicPr>
                      <p:cNvPr id="0" name="Picture 5"/>
                      <p:cNvPicPr>
                        <a:picLocks noChangeAspect="1" noChangeArrowheads="1"/>
                      </p:cNvPicPr>
                      <p:nvPr/>
                    </p:nvPicPr>
                    <p:blipFill>
                      <a:blip r:embed="rId5"/>
                      <a:srcRect/>
                      <a:stretch>
                        <a:fillRect/>
                      </a:stretch>
                    </p:blipFill>
                    <p:spPr bwMode="auto">
                      <a:xfrm>
                        <a:off x="1453630" y="2768600"/>
                        <a:ext cx="2844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4" name="Object 6"/>
          <p:cNvGraphicFramePr>
            <a:graphicFrameLocks noChangeAspect="1"/>
          </p:cNvGraphicFramePr>
          <p:nvPr>
            <p:extLst>
              <p:ext uri="{D42A27DB-BD31-4B8C-83A1-F6EECF244321}">
                <p14:modId xmlns:p14="http://schemas.microsoft.com/office/powerpoint/2010/main" val="2427829297"/>
              </p:ext>
            </p:extLst>
          </p:nvPr>
        </p:nvGraphicFramePr>
        <p:xfrm>
          <a:off x="4265613" y="3165475"/>
          <a:ext cx="2019300" cy="355600"/>
        </p:xfrm>
        <a:graphic>
          <a:graphicData uri="http://schemas.openxmlformats.org/presentationml/2006/ole">
            <mc:AlternateContent xmlns:mc="http://schemas.openxmlformats.org/markup-compatibility/2006">
              <mc:Choice xmlns:v="urn:schemas-microsoft-com:vml" Requires="v">
                <p:oleObj name="Equation" r:id="rId6" imgW="2019240" imgH="355320" progId="Equation.DSMT4">
                  <p:embed/>
                </p:oleObj>
              </mc:Choice>
              <mc:Fallback>
                <p:oleObj name="Equation" r:id="rId6" imgW="2019240" imgH="355320" progId="Equation.DSMT4">
                  <p:embed/>
                  <p:pic>
                    <p:nvPicPr>
                      <p:cNvPr id="0" name="Picture 6"/>
                      <p:cNvPicPr>
                        <a:picLocks noChangeAspect="1" noChangeArrowheads="1"/>
                      </p:cNvPicPr>
                      <p:nvPr/>
                    </p:nvPicPr>
                    <p:blipFill>
                      <a:blip r:embed="rId7"/>
                      <a:srcRect/>
                      <a:stretch>
                        <a:fillRect/>
                      </a:stretch>
                    </p:blipFill>
                    <p:spPr bwMode="auto">
                      <a:xfrm>
                        <a:off x="4265613" y="3165475"/>
                        <a:ext cx="2019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5" name="Object 7"/>
          <p:cNvGraphicFramePr>
            <a:graphicFrameLocks noChangeAspect="1"/>
          </p:cNvGraphicFramePr>
          <p:nvPr/>
        </p:nvGraphicFramePr>
        <p:xfrm>
          <a:off x="549275" y="1982788"/>
          <a:ext cx="2044700" cy="685800"/>
        </p:xfrm>
        <a:graphic>
          <a:graphicData uri="http://schemas.openxmlformats.org/presentationml/2006/ole">
            <mc:AlternateContent xmlns:mc="http://schemas.openxmlformats.org/markup-compatibility/2006">
              <mc:Choice xmlns:v="urn:schemas-microsoft-com:vml" Requires="v">
                <p:oleObj name="Equation" r:id="rId8" imgW="2044440" imgH="685800" progId="Equation.DSMT4">
                  <p:embed/>
                </p:oleObj>
              </mc:Choice>
              <mc:Fallback>
                <p:oleObj name="Equation" r:id="rId8" imgW="2044440" imgH="685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1982788"/>
                        <a:ext cx="2044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8"/>
          <p:cNvGraphicFramePr>
            <a:graphicFrameLocks noChangeAspect="1"/>
          </p:cNvGraphicFramePr>
          <p:nvPr>
            <p:extLst>
              <p:ext uri="{D42A27DB-BD31-4B8C-83A1-F6EECF244321}">
                <p14:modId xmlns:p14="http://schemas.microsoft.com/office/powerpoint/2010/main" val="3941524349"/>
              </p:ext>
            </p:extLst>
          </p:nvPr>
        </p:nvGraphicFramePr>
        <p:xfrm>
          <a:off x="2609850" y="1982788"/>
          <a:ext cx="3124200" cy="685800"/>
        </p:xfrm>
        <a:graphic>
          <a:graphicData uri="http://schemas.openxmlformats.org/presentationml/2006/ole">
            <mc:AlternateContent xmlns:mc="http://schemas.openxmlformats.org/markup-compatibility/2006">
              <mc:Choice xmlns:v="urn:schemas-microsoft-com:vml" Requires="v">
                <p:oleObj name="Equation" r:id="rId10" imgW="3124080" imgH="685800" progId="Equation.DSMT4">
                  <p:embed/>
                </p:oleObj>
              </mc:Choice>
              <mc:Fallback>
                <p:oleObj name="Equation" r:id="rId10" imgW="3124080" imgH="685800" progId="Equation.DSMT4">
                  <p:embed/>
                  <p:pic>
                    <p:nvPicPr>
                      <p:cNvPr id="0" name="Picture 8"/>
                      <p:cNvPicPr>
                        <a:picLocks noChangeAspect="1" noChangeArrowheads="1"/>
                      </p:cNvPicPr>
                      <p:nvPr/>
                    </p:nvPicPr>
                    <p:blipFill>
                      <a:blip r:embed="rId11"/>
                      <a:srcRect/>
                      <a:stretch>
                        <a:fillRect/>
                      </a:stretch>
                    </p:blipFill>
                    <p:spPr bwMode="auto">
                      <a:xfrm>
                        <a:off x="2609850" y="1982788"/>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8" name="Object 10"/>
          <p:cNvGraphicFramePr>
            <a:graphicFrameLocks noChangeAspect="1"/>
          </p:cNvGraphicFramePr>
          <p:nvPr>
            <p:extLst>
              <p:ext uri="{D42A27DB-BD31-4B8C-83A1-F6EECF244321}">
                <p14:modId xmlns:p14="http://schemas.microsoft.com/office/powerpoint/2010/main" val="2537338281"/>
              </p:ext>
            </p:extLst>
          </p:nvPr>
        </p:nvGraphicFramePr>
        <p:xfrm>
          <a:off x="2647950" y="4826000"/>
          <a:ext cx="2832100" cy="1117600"/>
        </p:xfrm>
        <a:graphic>
          <a:graphicData uri="http://schemas.openxmlformats.org/presentationml/2006/ole">
            <mc:AlternateContent xmlns:mc="http://schemas.openxmlformats.org/markup-compatibility/2006">
              <mc:Choice xmlns:v="urn:schemas-microsoft-com:vml" Requires="v">
                <p:oleObj name="Equation" r:id="rId12" imgW="2831760" imgH="1117440" progId="Equation.DSMT4">
                  <p:embed/>
                </p:oleObj>
              </mc:Choice>
              <mc:Fallback>
                <p:oleObj name="Equation" r:id="rId12" imgW="2831760" imgH="1117440" progId="Equation.DSMT4">
                  <p:embed/>
                  <p:pic>
                    <p:nvPicPr>
                      <p:cNvPr id="0" name="Picture 10"/>
                      <p:cNvPicPr>
                        <a:picLocks noChangeAspect="1" noChangeArrowheads="1"/>
                      </p:cNvPicPr>
                      <p:nvPr/>
                    </p:nvPicPr>
                    <p:blipFill>
                      <a:blip r:embed="rId13"/>
                      <a:srcRect/>
                      <a:stretch>
                        <a:fillRect/>
                      </a:stretch>
                    </p:blipFill>
                    <p:spPr bwMode="auto">
                      <a:xfrm>
                        <a:off x="2647950" y="4826000"/>
                        <a:ext cx="2832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9" name="Object 11"/>
          <p:cNvGraphicFramePr>
            <a:graphicFrameLocks noChangeAspect="1"/>
          </p:cNvGraphicFramePr>
          <p:nvPr>
            <p:extLst>
              <p:ext uri="{D42A27DB-BD31-4B8C-83A1-F6EECF244321}">
                <p14:modId xmlns:p14="http://schemas.microsoft.com/office/powerpoint/2010/main" val="2337722309"/>
              </p:ext>
            </p:extLst>
          </p:nvPr>
        </p:nvGraphicFramePr>
        <p:xfrm>
          <a:off x="5543550" y="5230813"/>
          <a:ext cx="2006600" cy="355600"/>
        </p:xfrm>
        <a:graphic>
          <a:graphicData uri="http://schemas.openxmlformats.org/presentationml/2006/ole">
            <mc:AlternateContent xmlns:mc="http://schemas.openxmlformats.org/markup-compatibility/2006">
              <mc:Choice xmlns:v="urn:schemas-microsoft-com:vml" Requires="v">
                <p:oleObj name="Equation" r:id="rId14" imgW="2006280" imgH="355320" progId="Equation.DSMT4">
                  <p:embed/>
                </p:oleObj>
              </mc:Choice>
              <mc:Fallback>
                <p:oleObj name="Equation" r:id="rId14" imgW="2006280" imgH="355320" progId="Equation.DSMT4">
                  <p:embed/>
                  <p:pic>
                    <p:nvPicPr>
                      <p:cNvPr id="0" name="Picture 11"/>
                      <p:cNvPicPr>
                        <a:picLocks noChangeAspect="1" noChangeArrowheads="1"/>
                      </p:cNvPicPr>
                      <p:nvPr/>
                    </p:nvPicPr>
                    <p:blipFill>
                      <a:blip r:embed="rId15"/>
                      <a:srcRect/>
                      <a:stretch>
                        <a:fillRect/>
                      </a:stretch>
                    </p:blipFill>
                    <p:spPr bwMode="auto">
                      <a:xfrm>
                        <a:off x="5543550" y="5230813"/>
                        <a:ext cx="2006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0" name="Object 12"/>
          <p:cNvGraphicFramePr>
            <a:graphicFrameLocks noChangeAspect="1"/>
          </p:cNvGraphicFramePr>
          <p:nvPr/>
        </p:nvGraphicFramePr>
        <p:xfrm>
          <a:off x="548640" y="4094163"/>
          <a:ext cx="2044700" cy="685800"/>
        </p:xfrm>
        <a:graphic>
          <a:graphicData uri="http://schemas.openxmlformats.org/presentationml/2006/ole">
            <mc:AlternateContent xmlns:mc="http://schemas.openxmlformats.org/markup-compatibility/2006">
              <mc:Choice xmlns:v="urn:schemas-microsoft-com:vml" Requires="v">
                <p:oleObj name="Equation" r:id="rId16" imgW="2044440" imgH="685800" progId="Equation.DSMT4">
                  <p:embed/>
                </p:oleObj>
              </mc:Choice>
              <mc:Fallback>
                <p:oleObj name="Equation" r:id="rId16" imgW="2044440" imgH="68580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640" y="4094163"/>
                        <a:ext cx="2044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1" name="Object 13"/>
          <p:cNvGraphicFramePr>
            <a:graphicFrameLocks noChangeAspect="1"/>
          </p:cNvGraphicFramePr>
          <p:nvPr>
            <p:extLst>
              <p:ext uri="{D42A27DB-BD31-4B8C-83A1-F6EECF244321}">
                <p14:modId xmlns:p14="http://schemas.microsoft.com/office/powerpoint/2010/main" val="3177032009"/>
              </p:ext>
            </p:extLst>
          </p:nvPr>
        </p:nvGraphicFramePr>
        <p:xfrm>
          <a:off x="2584450" y="4106863"/>
          <a:ext cx="3111500" cy="685800"/>
        </p:xfrm>
        <a:graphic>
          <a:graphicData uri="http://schemas.openxmlformats.org/presentationml/2006/ole">
            <mc:AlternateContent xmlns:mc="http://schemas.openxmlformats.org/markup-compatibility/2006">
              <mc:Choice xmlns:v="urn:schemas-microsoft-com:vml" Requires="v">
                <p:oleObj name="Equation" r:id="rId18" imgW="3111480" imgH="685800" progId="Equation.DSMT4">
                  <p:embed/>
                </p:oleObj>
              </mc:Choice>
              <mc:Fallback>
                <p:oleObj name="Equation" r:id="rId18" imgW="3111480" imgH="685800" progId="Equation.DSMT4">
                  <p:embed/>
                  <p:pic>
                    <p:nvPicPr>
                      <p:cNvPr id="0" name="Picture 13"/>
                      <p:cNvPicPr>
                        <a:picLocks noChangeAspect="1" noChangeArrowheads="1"/>
                      </p:cNvPicPr>
                      <p:nvPr/>
                    </p:nvPicPr>
                    <p:blipFill>
                      <a:blip r:embed="rId19"/>
                      <a:srcRect/>
                      <a:stretch>
                        <a:fillRect/>
                      </a:stretch>
                    </p:blipFill>
                    <p:spPr bwMode="auto">
                      <a:xfrm>
                        <a:off x="2584450" y="4106863"/>
                        <a:ext cx="3111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2" name="Object 14"/>
          <p:cNvGraphicFramePr>
            <a:graphicFrameLocks noChangeAspect="1"/>
          </p:cNvGraphicFramePr>
          <p:nvPr>
            <p:extLst>
              <p:ext uri="{D42A27DB-BD31-4B8C-83A1-F6EECF244321}">
                <p14:modId xmlns:p14="http://schemas.microsoft.com/office/powerpoint/2010/main" val="3743983403"/>
              </p:ext>
            </p:extLst>
          </p:nvPr>
        </p:nvGraphicFramePr>
        <p:xfrm>
          <a:off x="5645150" y="4121150"/>
          <a:ext cx="3238500" cy="685800"/>
        </p:xfrm>
        <a:graphic>
          <a:graphicData uri="http://schemas.openxmlformats.org/presentationml/2006/ole">
            <mc:AlternateContent xmlns:mc="http://schemas.openxmlformats.org/markup-compatibility/2006">
              <mc:Choice xmlns:v="urn:schemas-microsoft-com:vml" Requires="v">
                <p:oleObj name="Equation" r:id="rId20" imgW="3238200" imgH="685800" progId="Equation.DSMT4">
                  <p:embed/>
                </p:oleObj>
              </mc:Choice>
              <mc:Fallback>
                <p:oleObj name="Equation" r:id="rId20" imgW="3238200" imgH="685800" progId="Equation.DSMT4">
                  <p:embed/>
                  <p:pic>
                    <p:nvPicPr>
                      <p:cNvPr id="0" name="Picture 14"/>
                      <p:cNvPicPr>
                        <a:picLocks noChangeAspect="1" noChangeArrowheads="1"/>
                      </p:cNvPicPr>
                      <p:nvPr/>
                    </p:nvPicPr>
                    <p:blipFill>
                      <a:blip r:embed="rId21"/>
                      <a:srcRect/>
                      <a:stretch>
                        <a:fillRect/>
                      </a:stretch>
                    </p:blipFill>
                    <p:spPr bwMode="auto">
                      <a:xfrm>
                        <a:off x="5645150" y="4121150"/>
                        <a:ext cx="3238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4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4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5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5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5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4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1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Work Done in Pumping</a:t>
            </a:r>
            <a:br>
              <a:rPr lang="en-US" dirty="0"/>
            </a:br>
            <a:r>
              <a:rPr lang="en-US" dirty="0"/>
              <a:t>Gasoline Out of a Cylindrical Tank</a:t>
            </a:r>
          </a:p>
        </p:txBody>
      </p:sp>
      <p:sp>
        <p:nvSpPr>
          <p:cNvPr id="3" name="Content Placeholder 2"/>
          <p:cNvSpPr>
            <a:spLocks noGrp="1"/>
          </p:cNvSpPr>
          <p:nvPr>
            <p:ph idx="1"/>
          </p:nvPr>
        </p:nvSpPr>
        <p:spPr>
          <a:xfrm>
            <a:off x="457200" y="1280160"/>
            <a:ext cx="4724400" cy="4572000"/>
          </a:xfrm>
        </p:spPr>
        <p:txBody>
          <a:bodyPr>
            <a:noAutofit/>
          </a:bodyPr>
          <a:lstStyle/>
          <a:p>
            <a:r>
              <a:rPr lang="en-US" dirty="0"/>
              <a:t>An underground cylindrical tank of depth </a:t>
            </a:r>
            <a:r>
              <a:rPr lang="en-US" dirty="0">
                <a:solidFill>
                  <a:srgbClr val="0000FF"/>
                </a:solidFill>
              </a:rPr>
              <a:t>10 ft</a:t>
            </a:r>
            <a:r>
              <a:rPr lang="en-US" dirty="0"/>
              <a:t> and radius </a:t>
            </a:r>
            <a:r>
              <a:rPr lang="en-US" dirty="0">
                <a:solidFill>
                  <a:srgbClr val="0000FF"/>
                </a:solidFill>
              </a:rPr>
              <a:t>2.89 ft</a:t>
            </a:r>
            <a:r>
              <a:rPr lang="en-US" dirty="0"/>
              <a:t> holds about the same volume as the conical tank of Example 4. It also is filled with gasoline. Determine the work required to pump all of the gasoline to the top of the tank, and compare the answer to part a. of Example 4.</a:t>
            </a:r>
          </a:p>
        </p:txBody>
      </p:sp>
      <p:grpSp>
        <p:nvGrpSpPr>
          <p:cNvPr id="6" name="Group 5"/>
          <p:cNvGrpSpPr/>
          <p:nvPr/>
        </p:nvGrpSpPr>
        <p:grpSpPr>
          <a:xfrm>
            <a:off x="5486400" y="1295400"/>
            <a:ext cx="2546108" cy="4760520"/>
            <a:chOff x="5486400" y="1295400"/>
            <a:chExt cx="2546108" cy="4760520"/>
          </a:xfrm>
        </p:grpSpPr>
        <p:pic>
          <p:nvPicPr>
            <p:cNvPr id="214017"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86400" y="1295400"/>
              <a:ext cx="2546108" cy="4114800"/>
            </a:xfrm>
            <a:prstGeom prst="rect">
              <a:avLst/>
            </a:prstGeom>
            <a:noFill/>
            <a:ln w="9525">
              <a:noFill/>
              <a:miter lim="800000"/>
              <a:headEnd/>
              <a:tailEnd/>
            </a:ln>
          </p:spPr>
        </p:pic>
        <p:sp>
          <p:nvSpPr>
            <p:cNvPr id="5" name="Rectangle 4"/>
            <p:cNvSpPr/>
            <p:nvPr/>
          </p:nvSpPr>
          <p:spPr>
            <a:xfrm>
              <a:off x="6249945" y="5532700"/>
              <a:ext cx="1370055" cy="523220"/>
            </a:xfrm>
            <a:prstGeom prst="rect">
              <a:avLst/>
            </a:prstGeom>
          </p:spPr>
          <p:txBody>
            <a:bodyPr wrap="none">
              <a:spAutoFit/>
            </a:bodyPr>
            <a:lstStyle/>
            <a:p>
              <a:r>
                <a:rPr lang="en-US" sz="2800" b="1" dirty="0"/>
                <a:t>Figure 4</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Work Done in Pumping</a:t>
            </a:r>
            <a:br>
              <a:rPr lang="en-US" dirty="0"/>
            </a:br>
            <a:r>
              <a:rPr lang="en-US" dirty="0"/>
              <a:t>Gasoline Out of a Cylindrical Tank (cont.)</a:t>
            </a:r>
          </a:p>
        </p:txBody>
      </p:sp>
      <p:sp>
        <p:nvSpPr>
          <p:cNvPr id="3" name="Content Placeholder 2"/>
          <p:cNvSpPr>
            <a:spLocks noGrp="1"/>
          </p:cNvSpPr>
          <p:nvPr>
            <p:ph idx="1"/>
          </p:nvPr>
        </p:nvSpPr>
        <p:spPr/>
        <p:txBody>
          <a:bodyPr/>
          <a:lstStyle/>
          <a:p>
            <a:r>
              <a:rPr lang="en-US" b="1" dirty="0"/>
              <a:t>Solution</a:t>
            </a:r>
          </a:p>
          <a:p>
            <a:r>
              <a:rPr lang="en-US" dirty="0"/>
              <a:t>Each differential element of volume in this case is         </a:t>
            </a:r>
            <a:r>
              <a:rPr lang="en-US" i="1" dirty="0"/>
              <a:t>dV</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(2.89)</a:t>
            </a:r>
            <a:r>
              <a:rPr lang="en-US" baseline="30000" dirty="0"/>
              <a:t>2</a:t>
            </a:r>
            <a:r>
              <a:rPr lang="en-US" i="1" dirty="0"/>
              <a:t>dy</a:t>
            </a:r>
            <a:r>
              <a:rPr lang="en-US" dirty="0"/>
              <a:t>, and its weight is 44</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latin typeface="Symbol" pitchFamily="18" charset="2"/>
              </a:rPr>
              <a:t>(</a:t>
            </a:r>
            <a:r>
              <a:rPr lang="en-US" dirty="0"/>
              <a:t>2.89)</a:t>
            </a:r>
            <a:r>
              <a:rPr lang="en-US" baseline="30000" dirty="0"/>
              <a:t>2</a:t>
            </a:r>
            <a:r>
              <a:rPr lang="en-US" i="1" dirty="0"/>
              <a:t>dy. </a:t>
            </a:r>
            <a:r>
              <a:rPr lang="en-US" dirty="0"/>
              <a:t>So the work needed is as follows.</a:t>
            </a:r>
          </a:p>
        </p:txBody>
      </p:sp>
      <p:graphicFrame>
        <p:nvGraphicFramePr>
          <p:cNvPr id="212993" name="Object 1"/>
          <p:cNvGraphicFramePr>
            <a:graphicFrameLocks noChangeAspect="1"/>
          </p:cNvGraphicFramePr>
          <p:nvPr>
            <p:extLst>
              <p:ext uri="{D42A27DB-BD31-4B8C-83A1-F6EECF244321}">
                <p14:modId xmlns:p14="http://schemas.microsoft.com/office/powerpoint/2010/main" val="694808812"/>
              </p:ext>
            </p:extLst>
          </p:nvPr>
        </p:nvGraphicFramePr>
        <p:xfrm>
          <a:off x="517525" y="3343275"/>
          <a:ext cx="4279900" cy="685800"/>
        </p:xfrm>
        <a:graphic>
          <a:graphicData uri="http://schemas.openxmlformats.org/presentationml/2006/ole">
            <mc:AlternateContent xmlns:mc="http://schemas.openxmlformats.org/markup-compatibility/2006">
              <mc:Choice xmlns:v="urn:schemas-microsoft-com:vml" Requires="v">
                <p:oleObj name="Equation" r:id="rId2" imgW="4279680" imgH="685800" progId="Equation.DSMT4">
                  <p:embed/>
                </p:oleObj>
              </mc:Choice>
              <mc:Fallback>
                <p:oleObj name="Equation" r:id="rId2" imgW="4279680" imgH="685800" progId="Equation.DSMT4">
                  <p:embed/>
                  <p:pic>
                    <p:nvPicPr>
                      <p:cNvPr id="0" name="Picture 1"/>
                      <p:cNvPicPr>
                        <a:picLocks noChangeAspect="1" noChangeArrowheads="1"/>
                      </p:cNvPicPr>
                      <p:nvPr/>
                    </p:nvPicPr>
                    <p:blipFill>
                      <a:blip r:embed="rId3"/>
                      <a:srcRect/>
                      <a:stretch>
                        <a:fillRect/>
                      </a:stretch>
                    </p:blipFill>
                    <p:spPr bwMode="auto">
                      <a:xfrm>
                        <a:off x="517525" y="3343275"/>
                        <a:ext cx="4279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4" name="Object 2"/>
          <p:cNvGraphicFramePr>
            <a:graphicFrameLocks noChangeAspect="1"/>
          </p:cNvGraphicFramePr>
          <p:nvPr>
            <p:extLst>
              <p:ext uri="{D42A27DB-BD31-4B8C-83A1-F6EECF244321}">
                <p14:modId xmlns:p14="http://schemas.microsoft.com/office/powerpoint/2010/main" val="1808961157"/>
              </p:ext>
            </p:extLst>
          </p:nvPr>
        </p:nvGraphicFramePr>
        <p:xfrm>
          <a:off x="848139" y="4144962"/>
          <a:ext cx="3733800" cy="1117600"/>
        </p:xfrm>
        <a:graphic>
          <a:graphicData uri="http://schemas.openxmlformats.org/presentationml/2006/ole">
            <mc:AlternateContent xmlns:mc="http://schemas.openxmlformats.org/markup-compatibility/2006">
              <mc:Choice xmlns:v="urn:schemas-microsoft-com:vml" Requires="v">
                <p:oleObj name="Equation" r:id="rId4" imgW="3733560" imgH="1117440" progId="Equation.DSMT4">
                  <p:embed/>
                </p:oleObj>
              </mc:Choice>
              <mc:Fallback>
                <p:oleObj name="Equation" r:id="rId4" imgW="3733560" imgH="1117440" progId="Equation.DSMT4">
                  <p:embed/>
                  <p:pic>
                    <p:nvPicPr>
                      <p:cNvPr id="0" name="Picture 2"/>
                      <p:cNvPicPr>
                        <a:picLocks noChangeAspect="1" noChangeArrowheads="1"/>
                      </p:cNvPicPr>
                      <p:nvPr/>
                    </p:nvPicPr>
                    <p:blipFill>
                      <a:blip r:embed="rId5"/>
                      <a:srcRect/>
                      <a:stretch>
                        <a:fillRect/>
                      </a:stretch>
                    </p:blipFill>
                    <p:spPr bwMode="auto">
                      <a:xfrm>
                        <a:off x="848139" y="4144962"/>
                        <a:ext cx="3733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5" name="Object 3"/>
          <p:cNvGraphicFramePr>
            <a:graphicFrameLocks noChangeAspect="1"/>
          </p:cNvGraphicFramePr>
          <p:nvPr>
            <p:extLst>
              <p:ext uri="{D42A27DB-BD31-4B8C-83A1-F6EECF244321}">
                <p14:modId xmlns:p14="http://schemas.microsoft.com/office/powerpoint/2010/main" val="463032168"/>
              </p:ext>
            </p:extLst>
          </p:nvPr>
        </p:nvGraphicFramePr>
        <p:xfrm>
          <a:off x="4522788" y="4525963"/>
          <a:ext cx="2032000" cy="355600"/>
        </p:xfrm>
        <a:graphic>
          <a:graphicData uri="http://schemas.openxmlformats.org/presentationml/2006/ole">
            <mc:AlternateContent xmlns:mc="http://schemas.openxmlformats.org/markup-compatibility/2006">
              <mc:Choice xmlns:v="urn:schemas-microsoft-com:vml" Requires="v">
                <p:oleObj name="Equation" r:id="rId6" imgW="2031840" imgH="355320" progId="Equation.DSMT4">
                  <p:embed/>
                </p:oleObj>
              </mc:Choice>
              <mc:Fallback>
                <p:oleObj name="Equation" r:id="rId6" imgW="2031840" imgH="355320" progId="Equation.DSMT4">
                  <p:embed/>
                  <p:pic>
                    <p:nvPicPr>
                      <p:cNvPr id="0" name="Picture 3"/>
                      <p:cNvPicPr>
                        <a:picLocks noChangeAspect="1" noChangeArrowheads="1"/>
                      </p:cNvPicPr>
                      <p:nvPr/>
                    </p:nvPicPr>
                    <p:blipFill>
                      <a:blip r:embed="rId7"/>
                      <a:srcRect/>
                      <a:stretch>
                        <a:fillRect/>
                      </a:stretch>
                    </p:blipFill>
                    <p:spPr bwMode="auto">
                      <a:xfrm>
                        <a:off x="4522788" y="4525963"/>
                        <a:ext cx="2032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6" name="Object 4"/>
          <p:cNvGraphicFramePr>
            <a:graphicFrameLocks noChangeAspect="1"/>
          </p:cNvGraphicFramePr>
          <p:nvPr>
            <p:extLst>
              <p:ext uri="{D42A27DB-BD31-4B8C-83A1-F6EECF244321}">
                <p14:modId xmlns:p14="http://schemas.microsoft.com/office/powerpoint/2010/main" val="1813838510"/>
              </p:ext>
            </p:extLst>
          </p:nvPr>
        </p:nvGraphicFramePr>
        <p:xfrm>
          <a:off x="4845050" y="3376613"/>
          <a:ext cx="3898900" cy="685800"/>
        </p:xfrm>
        <a:graphic>
          <a:graphicData uri="http://schemas.openxmlformats.org/presentationml/2006/ole">
            <mc:AlternateContent xmlns:mc="http://schemas.openxmlformats.org/markup-compatibility/2006">
              <mc:Choice xmlns:v="urn:schemas-microsoft-com:vml" Requires="v">
                <p:oleObj name="Equation" r:id="rId8" imgW="3898800" imgH="685800" progId="Equation.DSMT4">
                  <p:embed/>
                </p:oleObj>
              </mc:Choice>
              <mc:Fallback>
                <p:oleObj name="Equation" r:id="rId8" imgW="3898800" imgH="685800" progId="Equation.DSMT4">
                  <p:embed/>
                  <p:pic>
                    <p:nvPicPr>
                      <p:cNvPr id="0" name="Picture 4"/>
                      <p:cNvPicPr>
                        <a:picLocks noChangeAspect="1" noChangeArrowheads="1"/>
                      </p:cNvPicPr>
                      <p:nvPr/>
                    </p:nvPicPr>
                    <p:blipFill>
                      <a:blip r:embed="rId9"/>
                      <a:srcRect/>
                      <a:stretch>
                        <a:fillRect/>
                      </a:stretch>
                    </p:blipFill>
                    <p:spPr bwMode="auto">
                      <a:xfrm>
                        <a:off x="4845050" y="3376613"/>
                        <a:ext cx="3898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9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9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Work Done in Pumping</a:t>
            </a:r>
            <a:br>
              <a:rPr lang="en-US" dirty="0"/>
            </a:br>
            <a:r>
              <a:rPr lang="en-US" dirty="0"/>
              <a:t>Gasoline Out of a Cylindrical Tank (cont.)</a:t>
            </a:r>
          </a:p>
        </p:txBody>
      </p:sp>
      <p:sp>
        <p:nvSpPr>
          <p:cNvPr id="3" name="Content Placeholder 2"/>
          <p:cNvSpPr>
            <a:spLocks noGrp="1"/>
          </p:cNvSpPr>
          <p:nvPr>
            <p:ph idx="1"/>
          </p:nvPr>
        </p:nvSpPr>
        <p:spPr/>
        <p:txBody>
          <a:bodyPr>
            <a:noAutofit/>
          </a:bodyPr>
          <a:lstStyle/>
          <a:p>
            <a:r>
              <a:rPr lang="en-US" dirty="0"/>
              <a:t>This is about twice the work that was required to pump out the conical tank of the same volume and depth. Remember, work equates to energy, and energy costs money: between these two tanks, the conical is by far the better choice. Of course, many other configurations are possible.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a:t>
            </a:r>
          </a:p>
        </p:txBody>
      </p:sp>
      <p:sp>
        <p:nvSpPr>
          <p:cNvPr id="3" name="Content Placeholder 2"/>
          <p:cNvSpPr>
            <a:spLocks noGrp="1"/>
          </p:cNvSpPr>
          <p:nvPr>
            <p:ph idx="1"/>
          </p:nvPr>
        </p:nvSpPr>
        <p:spPr>
          <a:xfrm>
            <a:off x="457200" y="1280160"/>
            <a:ext cx="8229600" cy="4572000"/>
          </a:xfrm>
        </p:spPr>
        <p:txBody>
          <a:bodyPr>
            <a:noAutofit/>
          </a:bodyPr>
          <a:lstStyle/>
          <a:p>
            <a:r>
              <a:rPr lang="en-US" dirty="0"/>
              <a:t>Forces due to fluids appear in another important context—that exerted by the weight of fluids on surfaces. In some instances, the calculation of fluid pressure is easy. For example, consider a plate of surface area </a:t>
            </a:r>
            <a:r>
              <a:rPr lang="en-US" i="1" dirty="0"/>
              <a:t>A</a:t>
            </a:r>
            <a:r>
              <a:rPr lang="en-US" dirty="0"/>
              <a:t> that is oriented horizontally at a depth </a:t>
            </a:r>
            <a:r>
              <a:rPr lang="en-US" i="1" dirty="0"/>
              <a:t>h</a:t>
            </a:r>
            <a:endParaRPr lang="en-US" dirty="0"/>
          </a:p>
        </p:txBody>
      </p:sp>
      <p:grpSp>
        <p:nvGrpSpPr>
          <p:cNvPr id="8" name="Group 7"/>
          <p:cNvGrpSpPr/>
          <p:nvPr/>
        </p:nvGrpSpPr>
        <p:grpSpPr>
          <a:xfrm>
            <a:off x="6332220" y="3424518"/>
            <a:ext cx="2651760" cy="2621374"/>
            <a:chOff x="6416040" y="3474626"/>
            <a:chExt cx="2651760" cy="2621374"/>
          </a:xfrm>
        </p:grpSpPr>
        <p:pic>
          <p:nvPicPr>
            <p:cNvPr id="218115"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416040" y="3474626"/>
              <a:ext cx="2651760" cy="2191692"/>
            </a:xfrm>
            <a:prstGeom prst="rect">
              <a:avLst/>
            </a:prstGeom>
            <a:noFill/>
            <a:ln w="9525">
              <a:noFill/>
              <a:miter lim="800000"/>
              <a:headEnd/>
              <a:tailEnd/>
            </a:ln>
          </p:spPr>
        </p:pic>
        <p:sp>
          <p:nvSpPr>
            <p:cNvPr id="6" name="Rectangle 5"/>
            <p:cNvSpPr/>
            <p:nvPr/>
          </p:nvSpPr>
          <p:spPr>
            <a:xfrm>
              <a:off x="7062343" y="5603557"/>
              <a:ext cx="1359155" cy="492443"/>
            </a:xfrm>
            <a:prstGeom prst="rect">
              <a:avLst/>
            </a:prstGeom>
          </p:spPr>
          <p:txBody>
            <a:bodyPr wrap="none">
              <a:spAutoFit/>
            </a:bodyPr>
            <a:lstStyle/>
            <a:p>
              <a:r>
                <a:rPr lang="en-US" sz="2600" b="1" dirty="0"/>
                <a:t>Figure 5 </a:t>
              </a:r>
            </a:p>
          </p:txBody>
        </p:sp>
      </p:grpSp>
      <p:sp>
        <p:nvSpPr>
          <p:cNvPr id="7" name="Content Placeholder 2"/>
          <p:cNvSpPr txBox="1">
            <a:spLocks/>
          </p:cNvSpPr>
          <p:nvPr/>
        </p:nvSpPr>
        <p:spPr>
          <a:xfrm>
            <a:off x="457200" y="3424518"/>
            <a:ext cx="6035040" cy="1815882"/>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below the surface of a liquid, as in Figure 5. The volume of the liquid above the plate is </a:t>
            </a:r>
            <a:r>
              <a:rPr kumimoji="0" lang="en-US" sz="2800" b="0" i="1" u="none" strike="noStrike" kern="1200" cap="none" spc="0" normalizeH="0" baseline="0" noProof="0" dirty="0">
                <a:ln>
                  <a:noFill/>
                </a:ln>
                <a:solidFill>
                  <a:srgbClr val="366092"/>
                </a:solidFill>
                <a:effectLst/>
                <a:uLnTx/>
                <a:uFillTx/>
                <a:latin typeface="+mn-lt"/>
                <a:ea typeface="+mn-ea"/>
                <a:cs typeface="+mn-cs"/>
              </a:rPr>
              <a:t>V</a:t>
            </a:r>
            <a:r>
              <a:rPr kumimoji="0" lang="en-US" sz="2800" b="0" i="0" u="none" strike="noStrike" kern="1200" cap="none" spc="0" normalizeH="0" baseline="0" noProof="0" dirty="0">
                <a:ln>
                  <a:noFill/>
                </a:ln>
                <a:solidFill>
                  <a:srgbClr val="366092"/>
                </a:solidFill>
                <a:effectLst/>
                <a:uLnTx/>
                <a:uFillTx/>
                <a:latin typeface="+mn-lt"/>
                <a:ea typeface="+mn-ea"/>
                <a:cs typeface="+mn-cs"/>
              </a:rPr>
              <a:t> = </a:t>
            </a:r>
            <a:r>
              <a:rPr kumimoji="0" lang="en-US" sz="2800" b="0" i="1" u="none" strike="noStrike" kern="1200" cap="none" spc="0" normalizeH="0" baseline="0" noProof="0" dirty="0">
                <a:ln>
                  <a:noFill/>
                </a:ln>
                <a:solidFill>
                  <a:srgbClr val="366092"/>
                </a:solidFill>
                <a:effectLst/>
                <a:uLnTx/>
                <a:uFillTx/>
                <a:latin typeface="+mn-lt"/>
                <a:ea typeface="+mn-ea"/>
                <a:cs typeface="+mn-cs"/>
              </a:rPr>
              <a:t>Ah</a:t>
            </a:r>
            <a:r>
              <a:rPr kumimoji="0" lang="en-US" sz="2800" b="0" i="0" u="none" strike="noStrike" kern="1200" cap="none" spc="0" normalizeH="0" baseline="0" noProof="0" dirty="0">
                <a:ln>
                  <a:noFill/>
                </a:ln>
                <a:solidFill>
                  <a:srgbClr val="366092"/>
                </a:solidFill>
                <a:effectLst/>
                <a:uLnTx/>
                <a:uFillTx/>
                <a:latin typeface="+mn-lt"/>
                <a:ea typeface="+mn-ea"/>
                <a:cs typeface="+mn-cs"/>
              </a:rPr>
              <a:t>, so if its density is </a:t>
            </a:r>
            <a:r>
              <a:rPr kumimoji="0" lang="el-GR" sz="2800" b="0" i="1"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rPr>
              <a:t>ρ</a:t>
            </a:r>
            <a:r>
              <a:rPr kumimoji="0" lang="en-US" sz="2800" b="0" i="0" u="none" strike="noStrike" kern="1200" cap="none" spc="0" normalizeH="0" baseline="0" noProof="0" dirty="0">
                <a:ln>
                  <a:noFill/>
                </a:ln>
                <a:solidFill>
                  <a:srgbClr val="366092"/>
                </a:solidFill>
                <a:effectLst/>
                <a:uLnTx/>
                <a:uFillTx/>
                <a:latin typeface="+mn-lt"/>
                <a:ea typeface="+mn-ea"/>
                <a:cs typeface="+mn-cs"/>
              </a:rPr>
              <a:t> then its mass is </a:t>
            </a:r>
            <a:r>
              <a:rPr kumimoji="0" lang="en-US" sz="2800" b="0" i="1" u="none" strike="noStrike" kern="1200" cap="none" spc="0" normalizeH="0" baseline="0" noProof="0" dirty="0">
                <a:ln>
                  <a:noFill/>
                </a:ln>
                <a:solidFill>
                  <a:srgbClr val="366092"/>
                </a:solidFill>
                <a:effectLst/>
                <a:uLnTx/>
                <a:uFillTx/>
                <a:latin typeface="+mn-lt"/>
                <a:ea typeface="+mn-ea"/>
                <a:cs typeface="+mn-cs"/>
              </a:rPr>
              <a:t>m</a:t>
            </a:r>
            <a:r>
              <a:rPr kumimoji="0" lang="en-US" sz="2800" b="0" i="0" u="none" strike="noStrike" kern="1200" cap="none" spc="0" normalizeH="0" baseline="0" noProof="0" dirty="0">
                <a:ln>
                  <a:noFill/>
                </a:ln>
                <a:solidFill>
                  <a:srgbClr val="366092"/>
                </a:solidFill>
                <a:effectLst/>
                <a:uLnTx/>
                <a:uFillTx/>
                <a:latin typeface="+mn-lt"/>
                <a:ea typeface="+mn-ea"/>
                <a:cs typeface="+mn-cs"/>
              </a:rPr>
              <a:t> = </a:t>
            </a:r>
            <a:r>
              <a:rPr kumimoji="0" lang="el-GR" sz="2800" b="0" i="1"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rPr>
              <a:t>ρ</a:t>
            </a:r>
            <a:r>
              <a:rPr kumimoji="0" lang="en-US" sz="2800" b="0" i="1" u="none" strike="noStrike" kern="1200" cap="none" spc="0" normalizeH="0" baseline="0" noProof="0" dirty="0">
                <a:ln>
                  <a:noFill/>
                </a:ln>
                <a:solidFill>
                  <a:srgbClr val="366092"/>
                </a:solidFill>
                <a:effectLst/>
                <a:uLnTx/>
                <a:uFillTx/>
                <a:latin typeface="+mn-lt"/>
                <a:ea typeface="+mn-ea"/>
                <a:cs typeface="+mn-cs"/>
              </a:rPr>
              <a:t>V</a:t>
            </a:r>
            <a:r>
              <a:rPr kumimoji="0" lang="en-US" sz="2800" b="0" i="0" u="none" strike="noStrike" kern="1200" cap="none" spc="0" normalizeH="0" baseline="0" noProof="0" dirty="0">
                <a:ln>
                  <a:noFill/>
                </a:ln>
                <a:solidFill>
                  <a:srgbClr val="366092"/>
                </a:solidFill>
                <a:effectLst/>
                <a:uLnTx/>
                <a:uFillTx/>
                <a:latin typeface="+mn-lt"/>
                <a:ea typeface="+mn-ea"/>
                <a:cs typeface="+mn-cs"/>
              </a:rPr>
              <a:t> and its weight is</a:t>
            </a:r>
          </a:p>
        </p:txBody>
      </p:sp>
      <p:graphicFrame>
        <p:nvGraphicFramePr>
          <p:cNvPr id="229377" name="Object 1"/>
          <p:cNvGraphicFramePr>
            <a:graphicFrameLocks noChangeAspect="1"/>
          </p:cNvGraphicFramePr>
          <p:nvPr>
            <p:extLst>
              <p:ext uri="{D42A27DB-BD31-4B8C-83A1-F6EECF244321}">
                <p14:modId xmlns:p14="http://schemas.microsoft.com/office/powerpoint/2010/main" val="3975716276"/>
              </p:ext>
            </p:extLst>
          </p:nvPr>
        </p:nvGraphicFramePr>
        <p:xfrm>
          <a:off x="1485900" y="5422900"/>
          <a:ext cx="3136900" cy="368300"/>
        </p:xfrm>
        <a:graphic>
          <a:graphicData uri="http://schemas.openxmlformats.org/presentationml/2006/ole">
            <mc:AlternateContent xmlns:mc="http://schemas.openxmlformats.org/markup-compatibility/2006">
              <mc:Choice xmlns:v="urn:schemas-microsoft-com:vml" Requires="v">
                <p:oleObj name="Equation" r:id="rId3" imgW="3136680" imgH="368280" progId="Equation.DSMT4">
                  <p:embed/>
                </p:oleObj>
              </mc:Choice>
              <mc:Fallback>
                <p:oleObj name="Equation" r:id="rId3" imgW="3136680" imgH="368280" progId="Equation.DSMT4">
                  <p:embed/>
                  <p:pic>
                    <p:nvPicPr>
                      <p:cNvPr id="0" name="Picture 1"/>
                      <p:cNvPicPr>
                        <a:picLocks noChangeAspect="1" noChangeArrowheads="1"/>
                      </p:cNvPicPr>
                      <p:nvPr/>
                    </p:nvPicPr>
                    <p:blipFill>
                      <a:blip r:embed="rId4"/>
                      <a:srcRect/>
                      <a:stretch>
                        <a:fillRect/>
                      </a:stretch>
                    </p:blipFill>
                    <p:spPr bwMode="auto">
                      <a:xfrm>
                        <a:off x="1485900" y="5422900"/>
                        <a:ext cx="3136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(cont.)</a:t>
            </a:r>
          </a:p>
        </p:txBody>
      </p:sp>
      <p:sp>
        <p:nvSpPr>
          <p:cNvPr id="3" name="Content Placeholder 2"/>
          <p:cNvSpPr>
            <a:spLocks noGrp="1"/>
          </p:cNvSpPr>
          <p:nvPr>
            <p:ph idx="1"/>
          </p:nvPr>
        </p:nvSpPr>
        <p:spPr/>
        <p:txBody>
          <a:bodyPr>
            <a:normAutofit/>
          </a:bodyPr>
          <a:lstStyle/>
          <a:p>
            <a:r>
              <a:rPr lang="en-US" b="1" dirty="0"/>
              <a:t>Pressure</a:t>
            </a:r>
            <a:r>
              <a:rPr lang="en-US" dirty="0"/>
              <a:t> is defined to be force per unit area, so the pressure </a:t>
            </a:r>
            <a:r>
              <a:rPr lang="en-US" i="1" dirty="0"/>
              <a:t>P</a:t>
            </a:r>
            <a:r>
              <a:rPr lang="en-US" dirty="0"/>
              <a:t> of the body of liquid above the horizontal plate is </a:t>
            </a:r>
            <a:r>
              <a:rPr lang="en-US" i="1" dirty="0"/>
              <a:t>P</a:t>
            </a:r>
            <a:r>
              <a:rPr lang="en-US" dirty="0"/>
              <a:t> = </a:t>
            </a:r>
            <a:r>
              <a:rPr lang="en-US" i="1" dirty="0"/>
              <a:t>F</a:t>
            </a:r>
            <a:r>
              <a:rPr lang="en-US" dirty="0"/>
              <a:t>/</a:t>
            </a:r>
            <a:r>
              <a:rPr lang="en-US" i="1" dirty="0"/>
              <a:t>A</a:t>
            </a:r>
            <a:r>
              <a:rPr lang="en-US" dirty="0"/>
              <a:t> = </a:t>
            </a:r>
            <a:r>
              <a:rPr lang="el-GR" i="1" dirty="0">
                <a:latin typeface="Cambria Math" panose="02040503050406030204" pitchFamily="18" charset="0"/>
                <a:ea typeface="Cambria Math" panose="02040503050406030204" pitchFamily="18" charset="0"/>
              </a:rPr>
              <a:t>ρ</a:t>
            </a:r>
            <a:r>
              <a:rPr lang="en-US" i="1" dirty="0"/>
              <a:t>hg. </a:t>
            </a:r>
            <a:r>
              <a:rPr lang="en-US" dirty="0"/>
              <a:t>In SI units, pressure is usually measured in </a:t>
            </a:r>
            <a:r>
              <a:rPr lang="en-US" i="1" dirty="0"/>
              <a:t>pascals</a:t>
            </a:r>
            <a:r>
              <a:rPr lang="en-US" dirty="0"/>
              <a:t> (Pa) or </a:t>
            </a:r>
            <a:r>
              <a:rPr lang="en-US" i="1" dirty="0"/>
              <a:t>kilopascals</a:t>
            </a:r>
            <a:r>
              <a:rPr lang="en-US" dirty="0"/>
              <a:t> (kPa), where     1 Pa = 1 N/m</a:t>
            </a:r>
            <a:r>
              <a:rPr lang="en-US" baseline="30000" dirty="0"/>
              <a:t>2 </a:t>
            </a:r>
            <a:r>
              <a:rPr lang="en-US" dirty="0"/>
              <a:t>and 1 kPa = 1000 Pa. In the US Customary System, it is convenient to use the </a:t>
            </a:r>
            <a:r>
              <a:rPr lang="en-US" i="1" dirty="0"/>
              <a:t>weight</a:t>
            </a:r>
            <a:r>
              <a:rPr lang="en-US" dirty="0"/>
              <a:t> </a:t>
            </a:r>
            <a:r>
              <a:rPr lang="en-US" i="1" dirty="0"/>
              <a:t>density </a:t>
            </a:r>
            <a:r>
              <a:rPr lang="el-GR" i="1" dirty="0">
                <a:latin typeface="Cambria Math" panose="02040503050406030204" pitchFamily="18" charset="0"/>
                <a:ea typeface="Cambria Math" panose="02040503050406030204" pitchFamily="18" charset="0"/>
                <a:sym typeface="Symbol"/>
              </a:rPr>
              <a:t>δ</a:t>
            </a:r>
            <a:r>
              <a:rPr lang="en-US" i="1" dirty="0">
                <a:latin typeface="Cambria Math" panose="02040503050406030204" pitchFamily="18" charset="0"/>
                <a:ea typeface="Cambria Math" panose="02040503050406030204" pitchFamily="18" charset="0"/>
                <a:sym typeface="Symbol"/>
              </a:rPr>
              <a:t> </a:t>
            </a:r>
            <a:r>
              <a:rPr lang="en-US" dirty="0"/>
              <a:t>of the fluid in question, where </a:t>
            </a:r>
            <a:r>
              <a:rPr lang="el-GR" i="1" dirty="0">
                <a:latin typeface="Cambria Math" panose="02040503050406030204" pitchFamily="18" charset="0"/>
                <a:ea typeface="Cambria Math" panose="02040503050406030204" pitchFamily="18" charset="0"/>
                <a:sym typeface="Symbol"/>
              </a:rPr>
              <a:t>δ</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ρ</a:t>
            </a:r>
            <a:r>
              <a:rPr lang="en-US" i="1" dirty="0"/>
              <a:t>g</a:t>
            </a:r>
            <a:r>
              <a:rPr lang="en-US" dirty="0"/>
              <a:t> (and </a:t>
            </a:r>
            <a:r>
              <a:rPr lang="el-GR" i="1" dirty="0">
                <a:latin typeface="Cambria Math" panose="02040503050406030204" pitchFamily="18" charset="0"/>
                <a:ea typeface="Cambria Math" panose="02040503050406030204" pitchFamily="18" charset="0"/>
              </a:rPr>
              <a:t>ρ</a:t>
            </a:r>
            <a:r>
              <a:rPr lang="en-US" dirty="0"/>
              <a:t> is the fluid’s mass density). In this system, </a:t>
            </a:r>
            <a:r>
              <a:rPr lang="en-US" i="1" dirty="0"/>
              <a:t>P</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ρ</a:t>
            </a:r>
            <a:r>
              <a:rPr lang="en-US" i="1" dirty="0"/>
              <a:t>hg</a:t>
            </a:r>
            <a:r>
              <a:rPr lang="en-US" dirty="0"/>
              <a:t> </a:t>
            </a:r>
            <a:r>
              <a:rPr lang="en-US" dirty="0">
                <a:latin typeface="Symbol" pitchFamily="18" charset="2"/>
              </a:rPr>
              <a:t>=</a:t>
            </a:r>
            <a:r>
              <a:rPr lang="en-US" dirty="0"/>
              <a:t> </a:t>
            </a:r>
            <a:r>
              <a:rPr lang="en-US" i="1" dirty="0">
                <a:latin typeface="Cambria Math" panose="02040503050406030204" pitchFamily="18" charset="0"/>
                <a:ea typeface="Cambria Math" panose="02040503050406030204" pitchFamily="18" charset="0"/>
                <a:sym typeface="Symbol"/>
              </a:rPr>
              <a:t>𝛿</a:t>
            </a:r>
            <a:r>
              <a:rPr lang="en-US" i="1" dirty="0"/>
              <a:t>h</a:t>
            </a:r>
            <a:r>
              <a:rPr lang="en-US" dirty="0"/>
              <a:t>, weight density </a:t>
            </a:r>
            <a:r>
              <a:rPr lang="el-GR" i="1" dirty="0">
                <a:latin typeface="Cambria Math" panose="02040503050406030204" pitchFamily="18" charset="0"/>
                <a:ea typeface="Cambria Math" panose="02040503050406030204" pitchFamily="18" charset="0"/>
                <a:sym typeface="Symbol"/>
              </a:rPr>
              <a:t>δ</a:t>
            </a:r>
            <a:r>
              <a:rPr lang="en-US" dirty="0"/>
              <a:t>  is typically measured in lb/ft</a:t>
            </a:r>
            <a:r>
              <a:rPr lang="en-US" baseline="30000" dirty="0"/>
              <a:t>3 </a:t>
            </a:r>
            <a:r>
              <a:rPr lang="en-US" dirty="0"/>
              <a:t>, and pressure therefore has units of pounds per square foot.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(cont.)</a:t>
            </a:r>
          </a:p>
        </p:txBody>
      </p:sp>
      <p:sp>
        <p:nvSpPr>
          <p:cNvPr id="3" name="Content Placeholder 2"/>
          <p:cNvSpPr>
            <a:spLocks noGrp="1"/>
          </p:cNvSpPr>
          <p:nvPr>
            <p:ph idx="1"/>
          </p:nvPr>
        </p:nvSpPr>
        <p:spPr/>
        <p:txBody>
          <a:bodyPr>
            <a:normAutofit fontScale="92500" lnSpcReduction="10000"/>
          </a:bodyPr>
          <a:lstStyle/>
          <a:p>
            <a:r>
              <a:rPr lang="en-US" dirty="0"/>
              <a:t>The unit of pressure Pa is named after the French mathematician, physicist, and inventor Blaise Pascal (1623–1662) who, in addition to much else, provided insight into a key principle of fluid pressure:</a:t>
            </a:r>
            <a:r>
              <a:rPr lang="en-US" i="1" dirty="0"/>
              <a:t> The pressure at any point in a fluid is the same in all directions</a:t>
            </a:r>
            <a:r>
              <a:rPr lang="en-US" dirty="0"/>
              <a:t>. This principle, which reflects the behavior of matter, underlies many familiar properties, such as the fact that divers feel the same pressure on their eardrums at a given depth no matter which way they are oriented in the water. For our immediate purposes, it allows us to determine the force imparted by a fluid against surfaces that are not horizontal. But to do so, we will need calculus.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(cont.)</a:t>
            </a:r>
          </a:p>
        </p:txBody>
      </p:sp>
      <p:sp>
        <p:nvSpPr>
          <p:cNvPr id="3" name="Content Placeholder 2"/>
          <p:cNvSpPr>
            <a:spLocks noGrp="1"/>
          </p:cNvSpPr>
          <p:nvPr>
            <p:ph idx="1"/>
          </p:nvPr>
        </p:nvSpPr>
        <p:spPr>
          <a:xfrm>
            <a:off x="441960" y="1117310"/>
            <a:ext cx="8229600" cy="4572000"/>
          </a:xfrm>
        </p:spPr>
        <p:txBody>
          <a:bodyPr/>
          <a:lstStyle/>
          <a:p>
            <a:r>
              <a:rPr lang="en-US" dirty="0"/>
              <a:t>Consider a submerged vertically oriented plate such as shown in Figure 6. Knowing its area is not sufficient to determine the fluid force exerted against one side of it, because the fluid pressure varies with the depth </a:t>
            </a:r>
            <a:r>
              <a:rPr lang="en-US" i="1" dirty="0"/>
              <a:t>h</a:t>
            </a:r>
            <a:endParaRPr lang="en-US" dirty="0"/>
          </a:p>
        </p:txBody>
      </p:sp>
      <p:grpSp>
        <p:nvGrpSpPr>
          <p:cNvPr id="6" name="Group 5"/>
          <p:cNvGrpSpPr/>
          <p:nvPr/>
        </p:nvGrpSpPr>
        <p:grpSpPr>
          <a:xfrm>
            <a:off x="5562600" y="2819400"/>
            <a:ext cx="3108960" cy="3115235"/>
            <a:chOff x="5562600" y="2985247"/>
            <a:chExt cx="3108960" cy="3115235"/>
          </a:xfrm>
        </p:grpSpPr>
        <p:pic>
          <p:nvPicPr>
            <p:cNvPr id="22016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562600" y="2985247"/>
              <a:ext cx="3108960" cy="2722313"/>
            </a:xfrm>
            <a:prstGeom prst="rect">
              <a:avLst/>
            </a:prstGeom>
            <a:noFill/>
            <a:ln w="9525">
              <a:noFill/>
              <a:miter lim="800000"/>
              <a:headEnd/>
              <a:tailEnd/>
            </a:ln>
          </p:spPr>
        </p:pic>
        <p:sp>
          <p:nvSpPr>
            <p:cNvPr id="5" name="Rectangle 4"/>
            <p:cNvSpPr/>
            <p:nvPr/>
          </p:nvSpPr>
          <p:spPr>
            <a:xfrm>
              <a:off x="6437503" y="5608039"/>
              <a:ext cx="1359155" cy="492443"/>
            </a:xfrm>
            <a:prstGeom prst="rect">
              <a:avLst/>
            </a:prstGeom>
          </p:spPr>
          <p:txBody>
            <a:bodyPr wrap="none">
              <a:spAutoFit/>
            </a:bodyPr>
            <a:lstStyle/>
            <a:p>
              <a:r>
                <a:rPr lang="en-US" sz="2600" b="1" dirty="0"/>
                <a:t>Figure 6 </a:t>
              </a:r>
            </a:p>
          </p:txBody>
        </p:sp>
      </p:grpSp>
      <p:sp>
        <p:nvSpPr>
          <p:cNvPr id="7" name="Content Placeholder 2"/>
          <p:cNvSpPr txBox="1">
            <a:spLocks/>
          </p:cNvSpPr>
          <p:nvPr/>
        </p:nvSpPr>
        <p:spPr>
          <a:xfrm>
            <a:off x="447261" y="2819400"/>
            <a:ext cx="5029200" cy="3625608"/>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below the surface. But if we partition the interval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 in the usual manner, all the area of any given horizontal strip is approximately at the same depth </a:t>
            </a:r>
            <a:r>
              <a:rPr kumimoji="0" lang="en-US" sz="2800" b="0" i="1" u="none" strike="noStrike" kern="1200" cap="none" spc="0" normalizeH="0" baseline="0" noProof="0" dirty="0">
                <a:ln>
                  <a:noFill/>
                </a:ln>
                <a:solidFill>
                  <a:srgbClr val="366092"/>
                </a:solidFill>
                <a:effectLst/>
                <a:uLnTx/>
                <a:uFillTx/>
                <a:latin typeface="+mn-lt"/>
                <a:ea typeface="+mn-ea"/>
                <a:cs typeface="+mn-cs"/>
              </a:rPr>
              <a:t>h</a:t>
            </a:r>
            <a:r>
              <a:rPr kumimoji="0" lang="en-US" sz="2800" b="0" i="0" u="none" strike="noStrike" kern="1200" cap="none" spc="0" normalizeH="0" baseline="0" noProof="0" dirty="0">
                <a:ln>
                  <a:noFill/>
                </a:ln>
                <a:solidFill>
                  <a:srgbClr val="366092"/>
                </a:solidFill>
                <a:effectLst/>
                <a:uLnTx/>
                <a:uFillTx/>
                <a:latin typeface="+mn-lt"/>
                <a:ea typeface="+mn-ea"/>
                <a:cs typeface="+mn-cs"/>
              </a:rPr>
              <a:t>, with the approximation getting better and better as </a:t>
            </a:r>
            <a:r>
              <a:rPr kumimoji="0" lang="en-US" sz="2800" b="0" i="0" u="none" strike="noStrike" kern="1200" cap="none" spc="0" normalizeH="0" baseline="0" noProof="0" dirty="0">
                <a:ln>
                  <a:noFill/>
                </a:ln>
                <a:solidFill>
                  <a:srgbClr val="366092"/>
                </a:solidFill>
                <a:effectLst/>
                <a:uLnTx/>
                <a:uFillTx/>
                <a:latin typeface="+mn-lt"/>
                <a:ea typeface="+mn-ea"/>
                <a:cs typeface="+mn-cs"/>
                <a:sym typeface="Symbol"/>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y</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mn-lt"/>
                <a:ea typeface="+mn-ea"/>
                <a:cs typeface="+mn-cs"/>
                <a:sym typeface="Symbol"/>
              </a:rPr>
              <a:t></a:t>
            </a:r>
            <a:r>
              <a:rPr kumimoji="0" lang="en-US" sz="2800" b="0" i="0" u="none" strike="noStrike" kern="1200" cap="none" spc="0" normalizeH="0" baseline="0" noProof="0" dirty="0">
                <a:ln>
                  <a:noFill/>
                </a:ln>
                <a:solidFill>
                  <a:srgbClr val="366092"/>
                </a:solidFill>
                <a:effectLst/>
                <a:uLnTx/>
                <a:uFillTx/>
                <a:latin typeface="+mn-lt"/>
                <a:ea typeface="+mn-ea"/>
                <a:cs typeface="+mn-cs"/>
              </a:rPr>
              <a:t> 0.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(cont.)</a:t>
            </a:r>
          </a:p>
        </p:txBody>
      </p:sp>
      <p:sp>
        <p:nvSpPr>
          <p:cNvPr id="3" name="Content Placeholder 2"/>
          <p:cNvSpPr>
            <a:spLocks noGrp="1"/>
          </p:cNvSpPr>
          <p:nvPr>
            <p:ph idx="1"/>
          </p:nvPr>
        </p:nvSpPr>
        <p:spPr/>
        <p:txBody>
          <a:bodyPr>
            <a:noAutofit/>
          </a:bodyPr>
          <a:lstStyle/>
          <a:p>
            <a:pPr>
              <a:lnSpc>
                <a:spcPct val="110000"/>
              </a:lnSpc>
            </a:pPr>
            <a:r>
              <a:rPr lang="en-US" dirty="0"/>
              <a:t>In particular, if the </a:t>
            </a:r>
            <a:r>
              <a:rPr lang="en-US" i="1" dirty="0"/>
              <a:t>i</a:t>
            </a:r>
            <a:r>
              <a:rPr lang="en-US" baseline="30000" dirty="0"/>
              <a:t>th</a:t>
            </a:r>
            <a:r>
              <a:rPr lang="en-US" dirty="0"/>
              <a:t> subinterval [</a:t>
            </a:r>
            <a:r>
              <a:rPr lang="en-US" i="1" dirty="0"/>
              <a:t>y</a:t>
            </a:r>
            <a:r>
              <a:rPr lang="en-US" i="1" baseline="-25000" dirty="0"/>
              <a:t>i</a:t>
            </a:r>
            <a:r>
              <a:rPr lang="en-US" baseline="-25000" dirty="0"/>
              <a:t>-1</a:t>
            </a:r>
            <a:r>
              <a:rPr lang="en-US" dirty="0"/>
              <a:t> , </a:t>
            </a:r>
            <a:r>
              <a:rPr lang="en-US" i="1" dirty="0"/>
              <a:t>y</a:t>
            </a:r>
            <a:r>
              <a:rPr lang="en-US" i="1" baseline="-25000" dirty="0"/>
              <a:t>i</a:t>
            </a:r>
            <a:r>
              <a:rPr lang="en-US" dirty="0"/>
              <a:t>], of the partition has thickness </a:t>
            </a:r>
            <a:r>
              <a:rPr lang="en-US" dirty="0">
                <a:sym typeface="Symbol"/>
              </a:rPr>
              <a:t></a:t>
            </a:r>
            <a:r>
              <a:rPr lang="en-US" i="1" dirty="0"/>
              <a:t>y</a:t>
            </a:r>
            <a:r>
              <a:rPr lang="en-US" i="1" baseline="-25000" dirty="0"/>
              <a:t>i</a:t>
            </a:r>
            <a:r>
              <a:rPr lang="en-US" dirty="0"/>
              <a:t> and if 		  is a sample point, then the area of the </a:t>
            </a:r>
            <a:r>
              <a:rPr lang="en-US" i="1" dirty="0"/>
              <a:t>i</a:t>
            </a:r>
            <a:r>
              <a:rPr lang="en-US" baseline="30000" dirty="0"/>
              <a:t>th</a:t>
            </a:r>
            <a:r>
              <a:rPr lang="en-US" dirty="0"/>
              <a:t> horizontal strip is 	     and the fluid force exerted on one side of it is</a:t>
            </a:r>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r>
              <a:rPr lang="en-US" dirty="0"/>
              <a:t>where 	 is the length of the plate at 	</a:t>
            </a:r>
            <a:r>
              <a:rPr lang="el-GR" i="1" dirty="0">
                <a:latin typeface="Cambria Math" panose="02040503050406030204" pitchFamily="18" charset="0"/>
                <a:ea typeface="Cambria Math" panose="02040503050406030204" pitchFamily="18" charset="0"/>
              </a:rPr>
              <a:t>ρ</a:t>
            </a:r>
            <a:r>
              <a:rPr lang="en-US" dirty="0"/>
              <a:t> is its mass density, and </a:t>
            </a:r>
            <a:r>
              <a:rPr lang="el-GR" i="1" dirty="0">
                <a:latin typeface="Cambria Math" panose="02040503050406030204" pitchFamily="18" charset="0"/>
                <a:ea typeface="Cambria Math" panose="02040503050406030204" pitchFamily="18" charset="0"/>
                <a:sym typeface="Symbol"/>
              </a:rPr>
              <a:t>δ</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ρ</a:t>
            </a:r>
            <a:r>
              <a:rPr lang="en-US" i="1" dirty="0"/>
              <a:t>g</a:t>
            </a:r>
            <a:r>
              <a:rPr lang="en-US" dirty="0"/>
              <a:t> is its weight density.</a:t>
            </a:r>
          </a:p>
          <a:p>
            <a:pPr>
              <a:lnSpc>
                <a:spcPct val="110000"/>
              </a:lnSpc>
            </a:pPr>
            <a:endParaRPr lang="en-US" dirty="0"/>
          </a:p>
        </p:txBody>
      </p:sp>
      <p:graphicFrame>
        <p:nvGraphicFramePr>
          <p:cNvPr id="221186" name="Object 2"/>
          <p:cNvGraphicFramePr>
            <a:graphicFrameLocks noChangeAspect="1"/>
          </p:cNvGraphicFramePr>
          <p:nvPr/>
        </p:nvGraphicFramePr>
        <p:xfrm>
          <a:off x="5310850" y="1779125"/>
          <a:ext cx="1739900" cy="495300"/>
        </p:xfrm>
        <a:graphic>
          <a:graphicData uri="http://schemas.openxmlformats.org/presentationml/2006/ole">
            <mc:AlternateContent xmlns:mc="http://schemas.openxmlformats.org/markup-compatibility/2006">
              <mc:Choice xmlns:v="urn:schemas-microsoft-com:vml" Requires="v">
                <p:oleObj name="Equation" r:id="rId2" imgW="1739880" imgH="495000" progId="Equation.DSMT4">
                  <p:embed/>
                </p:oleObj>
              </mc:Choice>
              <mc:Fallback>
                <p:oleObj name="Equation" r:id="rId2" imgW="173988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850" y="1779125"/>
                        <a:ext cx="1739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7" name="Object 3"/>
          <p:cNvGraphicFramePr>
            <a:graphicFrameLocks noChangeAspect="1"/>
          </p:cNvGraphicFramePr>
          <p:nvPr/>
        </p:nvGraphicFramePr>
        <p:xfrm>
          <a:off x="544975" y="2696900"/>
          <a:ext cx="1244600" cy="571500"/>
        </p:xfrm>
        <a:graphic>
          <a:graphicData uri="http://schemas.openxmlformats.org/presentationml/2006/ole">
            <mc:AlternateContent xmlns:mc="http://schemas.openxmlformats.org/markup-compatibility/2006">
              <mc:Choice xmlns:v="urn:schemas-microsoft-com:vml" Requires="v">
                <p:oleObj name="Equation" r:id="rId4" imgW="1244520" imgH="571320" progId="Equation.DSMT4">
                  <p:embed/>
                </p:oleObj>
              </mc:Choice>
              <mc:Fallback>
                <p:oleObj name="Equation" r:id="rId4" imgW="124452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75" y="2696900"/>
                        <a:ext cx="1244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8" name="Object 4"/>
          <p:cNvGraphicFramePr>
            <a:graphicFrameLocks noChangeAspect="1"/>
          </p:cNvGraphicFramePr>
          <p:nvPr>
            <p:extLst>
              <p:ext uri="{D42A27DB-BD31-4B8C-83A1-F6EECF244321}">
                <p14:modId xmlns:p14="http://schemas.microsoft.com/office/powerpoint/2010/main" val="1337694437"/>
              </p:ext>
            </p:extLst>
          </p:nvPr>
        </p:nvGraphicFramePr>
        <p:xfrm>
          <a:off x="2260600" y="3265488"/>
          <a:ext cx="4622800" cy="1270000"/>
        </p:xfrm>
        <a:graphic>
          <a:graphicData uri="http://schemas.openxmlformats.org/presentationml/2006/ole">
            <mc:AlternateContent xmlns:mc="http://schemas.openxmlformats.org/markup-compatibility/2006">
              <mc:Choice xmlns:v="urn:schemas-microsoft-com:vml" Requires="v">
                <p:oleObj name="Equation" r:id="rId6" imgW="4622760" imgH="1269720" progId="Equation.DSMT4">
                  <p:embed/>
                </p:oleObj>
              </mc:Choice>
              <mc:Fallback>
                <p:oleObj name="Equation" r:id="rId6" imgW="4622760" imgH="1269720" progId="Equation.DSMT4">
                  <p:embed/>
                  <p:pic>
                    <p:nvPicPr>
                      <p:cNvPr id="0" name="Picture 4"/>
                      <p:cNvPicPr>
                        <a:picLocks noChangeAspect="1" noChangeArrowheads="1"/>
                      </p:cNvPicPr>
                      <p:nvPr/>
                    </p:nvPicPr>
                    <p:blipFill>
                      <a:blip r:embed="rId7"/>
                      <a:srcRect/>
                      <a:stretch>
                        <a:fillRect/>
                      </a:stretch>
                    </p:blipFill>
                    <p:spPr bwMode="auto">
                      <a:xfrm>
                        <a:off x="2260600" y="3265488"/>
                        <a:ext cx="46228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9" name="Object 5"/>
          <p:cNvGraphicFramePr>
            <a:graphicFrameLocks noChangeAspect="1"/>
          </p:cNvGraphicFramePr>
          <p:nvPr/>
        </p:nvGraphicFramePr>
        <p:xfrm>
          <a:off x="1579003" y="4610100"/>
          <a:ext cx="762000" cy="571500"/>
        </p:xfrm>
        <a:graphic>
          <a:graphicData uri="http://schemas.openxmlformats.org/presentationml/2006/ole">
            <mc:AlternateContent xmlns:mc="http://schemas.openxmlformats.org/markup-compatibility/2006">
              <mc:Choice xmlns:v="urn:schemas-microsoft-com:vml" Requires="v">
                <p:oleObj name="Equation" r:id="rId8" imgW="761760" imgH="571320" progId="Equation.DSMT4">
                  <p:embed/>
                </p:oleObj>
              </mc:Choice>
              <mc:Fallback>
                <p:oleObj name="Equation" r:id="rId8" imgW="761760" imgH="571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9003" y="4610100"/>
                        <a:ext cx="762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90" name="Object 6"/>
          <p:cNvGraphicFramePr>
            <a:graphicFrameLocks noChangeAspect="1"/>
          </p:cNvGraphicFramePr>
          <p:nvPr/>
        </p:nvGraphicFramePr>
        <p:xfrm>
          <a:off x="6422278" y="4607765"/>
          <a:ext cx="419100" cy="469900"/>
        </p:xfrm>
        <a:graphic>
          <a:graphicData uri="http://schemas.openxmlformats.org/presentationml/2006/ole">
            <mc:AlternateContent xmlns:mc="http://schemas.openxmlformats.org/markup-compatibility/2006">
              <mc:Choice xmlns:v="urn:schemas-microsoft-com:vml" Requires="v">
                <p:oleObj name="Equation" r:id="rId10" imgW="419040" imgH="469800" progId="Equation.DSMT4">
                  <p:embed/>
                </p:oleObj>
              </mc:Choice>
              <mc:Fallback>
                <p:oleObj name="Equation" r:id="rId10" imgW="41904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2278" y="4607765"/>
                        <a:ext cx="41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1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1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(cont.)</a:t>
            </a:r>
          </a:p>
        </p:txBody>
      </p:sp>
      <p:sp>
        <p:nvSpPr>
          <p:cNvPr id="3" name="Content Placeholder 2"/>
          <p:cNvSpPr>
            <a:spLocks noGrp="1"/>
          </p:cNvSpPr>
          <p:nvPr>
            <p:ph idx="1"/>
          </p:nvPr>
        </p:nvSpPr>
        <p:spPr/>
        <p:txBody>
          <a:bodyPr/>
          <a:lstStyle/>
          <a:p>
            <a:r>
              <a:rPr lang="en-US" dirty="0"/>
              <a:t>So the total force on one side of the plate can be approximated as follows.</a:t>
            </a:r>
          </a:p>
          <a:p>
            <a:endParaRPr lang="en-US" dirty="0"/>
          </a:p>
        </p:txBody>
      </p:sp>
      <p:graphicFrame>
        <p:nvGraphicFramePr>
          <p:cNvPr id="222210" name="Object 2"/>
          <p:cNvGraphicFramePr>
            <a:graphicFrameLocks noChangeAspect="1"/>
          </p:cNvGraphicFramePr>
          <p:nvPr>
            <p:extLst>
              <p:ext uri="{D42A27DB-BD31-4B8C-83A1-F6EECF244321}">
                <p14:modId xmlns:p14="http://schemas.microsoft.com/office/powerpoint/2010/main" val="2522929494"/>
              </p:ext>
            </p:extLst>
          </p:nvPr>
        </p:nvGraphicFramePr>
        <p:xfrm>
          <a:off x="2139950" y="2362200"/>
          <a:ext cx="4864100" cy="1930400"/>
        </p:xfrm>
        <a:graphic>
          <a:graphicData uri="http://schemas.openxmlformats.org/presentationml/2006/ole">
            <mc:AlternateContent xmlns:mc="http://schemas.openxmlformats.org/markup-compatibility/2006">
              <mc:Choice xmlns:v="urn:schemas-microsoft-com:vml" Requires="v">
                <p:oleObj name="Equation" r:id="rId2" imgW="4863960" imgH="1930320" progId="Equation.DSMT4">
                  <p:embed/>
                </p:oleObj>
              </mc:Choice>
              <mc:Fallback>
                <p:oleObj name="Equation" r:id="rId2" imgW="4863960" imgH="1930320" progId="Equation.DSMT4">
                  <p:embed/>
                  <p:pic>
                    <p:nvPicPr>
                      <p:cNvPr id="0" name="Picture 2"/>
                      <p:cNvPicPr>
                        <a:picLocks noChangeAspect="1" noChangeArrowheads="1"/>
                      </p:cNvPicPr>
                      <p:nvPr/>
                    </p:nvPicPr>
                    <p:blipFill>
                      <a:blip r:embed="rId3"/>
                      <a:srcRect/>
                      <a:stretch>
                        <a:fillRect/>
                      </a:stretch>
                    </p:blipFill>
                    <p:spPr bwMode="auto">
                      <a:xfrm>
                        <a:off x="2139950" y="2362200"/>
                        <a:ext cx="48641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Calculating the Work Done by a Constant Force</a:t>
            </a:r>
          </a:p>
        </p:txBody>
      </p:sp>
      <p:sp>
        <p:nvSpPr>
          <p:cNvPr id="3" name="Content Placeholder 2"/>
          <p:cNvSpPr>
            <a:spLocks noGrp="1"/>
          </p:cNvSpPr>
          <p:nvPr>
            <p:ph idx="1"/>
          </p:nvPr>
        </p:nvSpPr>
        <p:spPr>
          <a:xfrm>
            <a:off x="457200" y="1097279"/>
            <a:ext cx="8229600" cy="4893945"/>
          </a:xfrm>
        </p:spPr>
        <p:txBody>
          <a:bodyPr>
            <a:noAutofit/>
          </a:bodyPr>
          <a:lstStyle/>
          <a:p>
            <a:r>
              <a:rPr lang="en-US" sz="2600" dirty="0"/>
              <a:t>Calculate the work done </a:t>
            </a:r>
          </a:p>
          <a:p>
            <a:r>
              <a:rPr lang="en-US" sz="2600" b="1" dirty="0"/>
              <a:t>a.    </a:t>
            </a:r>
            <a:r>
              <a:rPr lang="en-US" sz="2600" dirty="0"/>
              <a:t>in lifting a </a:t>
            </a:r>
            <a:r>
              <a:rPr lang="en-US" sz="2600" dirty="0">
                <a:solidFill>
                  <a:srgbClr val="0000FF"/>
                </a:solidFill>
              </a:rPr>
              <a:t>10-pound</a:t>
            </a:r>
            <a:r>
              <a:rPr lang="en-US" sz="2600" dirty="0"/>
              <a:t> bucket of water out of a </a:t>
            </a:r>
            <a:br>
              <a:rPr lang="en-US" sz="2600" dirty="0"/>
            </a:br>
            <a:r>
              <a:rPr lang="en-US" sz="2600" dirty="0"/>
              <a:t>       </a:t>
            </a:r>
            <a:r>
              <a:rPr lang="en-US" sz="2600" dirty="0">
                <a:solidFill>
                  <a:srgbClr val="0000FF"/>
                </a:solidFill>
              </a:rPr>
              <a:t>50</a:t>
            </a:r>
            <a:r>
              <a:rPr lang="en-US" sz="2600" dirty="0"/>
              <a:t>­-foot-deep well and </a:t>
            </a:r>
          </a:p>
          <a:p>
            <a:pPr marL="463550" indent="-463550"/>
            <a:r>
              <a:rPr lang="en-US" sz="2600" b="1" dirty="0"/>
              <a:t>b.</a:t>
            </a:r>
            <a:r>
              <a:rPr lang="en-US" sz="2600" dirty="0"/>
              <a:t>	 picking a </a:t>
            </a:r>
            <a:r>
              <a:rPr lang="en-US" sz="2600" dirty="0">
                <a:solidFill>
                  <a:srgbClr val="0000FF"/>
                </a:solidFill>
              </a:rPr>
              <a:t>2‑kilogram</a:t>
            </a:r>
            <a:r>
              <a:rPr lang="en-US" sz="2600" dirty="0"/>
              <a:t> book </a:t>
            </a:r>
            <a:r>
              <a:rPr lang="en-US" sz="2600" dirty="0">
                <a:solidFill>
                  <a:srgbClr val="0000FF"/>
                </a:solidFill>
              </a:rPr>
              <a:t>0.9</a:t>
            </a:r>
            <a:r>
              <a:rPr lang="en-US" sz="2600" dirty="0"/>
              <a:t> meters up off the floor.</a:t>
            </a:r>
          </a:p>
          <a:p>
            <a:r>
              <a:rPr lang="en-US" sz="2600" b="1" dirty="0"/>
              <a:t>Solution</a:t>
            </a:r>
          </a:p>
          <a:p>
            <a:pPr marL="463550" indent="-463550"/>
            <a:r>
              <a:rPr lang="en-US" sz="2600" b="1" dirty="0"/>
              <a:t>a.</a:t>
            </a:r>
            <a:r>
              <a:rPr lang="en-US" sz="2600" dirty="0"/>
              <a:t>	In the US Customary System of units, the </a:t>
            </a:r>
            <a:r>
              <a:rPr lang="en-US" sz="2600" i="1" dirty="0"/>
              <a:t>pound</a:t>
            </a:r>
            <a:r>
              <a:rPr lang="en-US" sz="2600" dirty="0"/>
              <a:t> is the unit of force; and the </a:t>
            </a:r>
            <a:r>
              <a:rPr lang="en-US" sz="2600" i="1" dirty="0"/>
              <a:t>foot</a:t>
            </a:r>
            <a:r>
              <a:rPr lang="en-US" sz="2600" dirty="0"/>
              <a:t> is the unit of distance; it is a measure of the gravitational attraction between Earth and, in this case, a bucket of water. So the work done is as follows.</a:t>
            </a:r>
          </a:p>
        </p:txBody>
      </p:sp>
      <p:graphicFrame>
        <p:nvGraphicFramePr>
          <p:cNvPr id="180226" name="Object 2"/>
          <p:cNvGraphicFramePr>
            <a:graphicFrameLocks noChangeAspect="1"/>
          </p:cNvGraphicFramePr>
          <p:nvPr>
            <p:extLst>
              <p:ext uri="{D42A27DB-BD31-4B8C-83A1-F6EECF244321}">
                <p14:modId xmlns:p14="http://schemas.microsoft.com/office/powerpoint/2010/main" val="1071825111"/>
              </p:ext>
            </p:extLst>
          </p:nvPr>
        </p:nvGraphicFramePr>
        <p:xfrm>
          <a:off x="1600200" y="5410200"/>
          <a:ext cx="2578100" cy="469900"/>
        </p:xfrm>
        <a:graphic>
          <a:graphicData uri="http://schemas.openxmlformats.org/presentationml/2006/ole">
            <mc:AlternateContent xmlns:mc="http://schemas.openxmlformats.org/markup-compatibility/2006">
              <mc:Choice xmlns:v="urn:schemas-microsoft-com:vml" Requires="v">
                <p:oleObj name="Equation" r:id="rId2" imgW="2577960" imgH="469800" progId="Equation.DSMT4">
                  <p:embed/>
                </p:oleObj>
              </mc:Choice>
              <mc:Fallback>
                <p:oleObj name="Equation" r:id="rId2" imgW="25779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10200"/>
                        <a:ext cx="257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extLst>
              <p:ext uri="{D42A27DB-BD31-4B8C-83A1-F6EECF244321}">
                <p14:modId xmlns:p14="http://schemas.microsoft.com/office/powerpoint/2010/main" val="2692435980"/>
              </p:ext>
            </p:extLst>
          </p:nvPr>
        </p:nvGraphicFramePr>
        <p:xfrm>
          <a:off x="4165600" y="5453063"/>
          <a:ext cx="4152900" cy="406400"/>
        </p:xfrm>
        <a:graphic>
          <a:graphicData uri="http://schemas.openxmlformats.org/presentationml/2006/ole">
            <mc:AlternateContent xmlns:mc="http://schemas.openxmlformats.org/markup-compatibility/2006">
              <mc:Choice xmlns:v="urn:schemas-microsoft-com:vml" Requires="v">
                <p:oleObj name="Equation" r:id="rId4" imgW="4152600" imgH="406080" progId="Equation.DSMT4">
                  <p:embed/>
                </p:oleObj>
              </mc:Choice>
              <mc:Fallback>
                <p:oleObj name="Equation" r:id="rId4" imgW="4152600" imgH="406080" progId="Equation.DSMT4">
                  <p:embed/>
                  <p:pic>
                    <p:nvPicPr>
                      <p:cNvPr id="0" name="Picture 3"/>
                      <p:cNvPicPr>
                        <a:picLocks noChangeAspect="1" noChangeArrowheads="1"/>
                      </p:cNvPicPr>
                      <p:nvPr/>
                    </p:nvPicPr>
                    <p:blipFill>
                      <a:blip r:embed="rId5"/>
                      <a:srcRect/>
                      <a:stretch>
                        <a:fillRect/>
                      </a:stretch>
                    </p:blipFill>
                    <p:spPr bwMode="auto">
                      <a:xfrm>
                        <a:off x="4165600" y="5453063"/>
                        <a:ext cx="41529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02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0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Fluid Force against a Vertical Plate</a:t>
            </a:r>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r>
              <a:rPr lang="en-US" dirty="0">
                <a:solidFill>
                  <a:srgbClr val="000000"/>
                </a:solidFill>
              </a:rPr>
              <a:t>Given a plate submerged vertically in a fluid of density </a:t>
            </a:r>
            <a:r>
              <a:rPr lang="el-GR" i="1" dirty="0">
                <a:solidFill>
                  <a:srgbClr val="000000"/>
                </a:solidFill>
                <a:latin typeface="Cambria Math" panose="02040503050406030204" pitchFamily="18" charset="0"/>
                <a:ea typeface="Cambria Math" panose="02040503050406030204" pitchFamily="18" charset="0"/>
                <a:sym typeface="Euclid Symbol"/>
              </a:rPr>
              <a:t>ρ</a:t>
            </a:r>
            <a:r>
              <a:rPr lang="en-US" dirty="0">
                <a:solidFill>
                  <a:srgbClr val="000000"/>
                </a:solidFill>
              </a:rPr>
              <a:t> (or weight density </a:t>
            </a:r>
            <a:r>
              <a:rPr lang="el-GR" i="1" dirty="0">
                <a:solidFill>
                  <a:srgbClr val="000000"/>
                </a:solidFill>
                <a:latin typeface="Cambria Math" panose="02040503050406030204" pitchFamily="18" charset="0"/>
                <a:ea typeface="Cambria Math" panose="02040503050406030204" pitchFamily="18" charset="0"/>
                <a:sym typeface="Symbol"/>
              </a:rPr>
              <a:t>δ</a:t>
            </a:r>
            <a:r>
              <a:rPr lang="en-US" i="1" dirty="0">
                <a:solidFill>
                  <a:srgbClr val="000000"/>
                </a:solidFill>
                <a:latin typeface="Cambria Math" panose="02040503050406030204" pitchFamily="18" charset="0"/>
                <a:ea typeface="Cambria Math" panose="02040503050406030204" pitchFamily="18" charset="0"/>
                <a:sym typeface="Symbol"/>
              </a:rPr>
              <a:t> </a:t>
            </a:r>
            <a:r>
              <a:rPr lang="en-US" dirty="0">
                <a:solidFill>
                  <a:srgbClr val="000000"/>
                </a:solidFill>
              </a:rPr>
              <a:t>), the </a:t>
            </a:r>
            <a:r>
              <a:rPr lang="en-US" b="1" dirty="0">
                <a:solidFill>
                  <a:srgbClr val="C00000"/>
                </a:solidFill>
              </a:rPr>
              <a:t>fluid force</a:t>
            </a:r>
            <a:r>
              <a:rPr lang="en-US" dirty="0">
                <a:solidFill>
                  <a:srgbClr val="C00000"/>
                </a:solidFill>
              </a:rPr>
              <a:t> </a:t>
            </a:r>
            <a:r>
              <a:rPr lang="en-US" dirty="0">
                <a:solidFill>
                  <a:srgbClr val="000000"/>
                </a:solidFill>
              </a:rPr>
              <a:t>exerted against one side of it is </a:t>
            </a:r>
          </a:p>
          <a:p>
            <a:endParaRPr lang="en-US" dirty="0">
              <a:solidFill>
                <a:srgbClr val="000000"/>
              </a:solidFill>
            </a:endParaRPr>
          </a:p>
          <a:p>
            <a:r>
              <a:rPr lang="en-US" dirty="0">
                <a:solidFill>
                  <a:srgbClr val="000000"/>
                </a:solidFill>
              </a:rPr>
              <a:t>where </a:t>
            </a:r>
            <a:r>
              <a:rPr lang="en-US" i="1" dirty="0">
                <a:solidFill>
                  <a:srgbClr val="000000"/>
                </a:solidFill>
              </a:rPr>
              <a:t>L</a:t>
            </a:r>
            <a:r>
              <a:rPr lang="en-US" dirty="0">
                <a:solidFill>
                  <a:srgbClr val="000000"/>
                </a:solidFill>
              </a:rPr>
              <a:t>(</a:t>
            </a:r>
            <a:r>
              <a:rPr lang="en-US" i="1" dirty="0">
                <a:solidFill>
                  <a:srgbClr val="000000"/>
                </a:solidFill>
              </a:rPr>
              <a:t>y</a:t>
            </a:r>
            <a:r>
              <a:rPr lang="en-US" dirty="0">
                <a:solidFill>
                  <a:srgbClr val="000000"/>
                </a:solidFill>
              </a:rPr>
              <a:t>) is the length of a horizontal strip of the plate at </a:t>
            </a:r>
            <a:r>
              <a:rPr lang="en-US" i="1" dirty="0">
                <a:solidFill>
                  <a:srgbClr val="000000"/>
                </a:solidFill>
              </a:rPr>
              <a:t>y</a:t>
            </a:r>
            <a:r>
              <a:rPr lang="en-US" dirty="0">
                <a:solidFill>
                  <a:srgbClr val="000000"/>
                </a:solidFill>
              </a:rPr>
              <a:t> and the plate is bounded between </a:t>
            </a:r>
            <a:r>
              <a:rPr lang="en-US" i="1" dirty="0">
                <a:solidFill>
                  <a:srgbClr val="000000"/>
                </a:solidFill>
              </a:rPr>
              <a:t>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a</a:t>
            </a:r>
            <a:r>
              <a:rPr lang="en-US" dirty="0">
                <a:solidFill>
                  <a:srgbClr val="000000"/>
                </a:solidFill>
              </a:rPr>
              <a:t> and </a:t>
            </a:r>
            <a:r>
              <a:rPr lang="en-US" i="1" dirty="0">
                <a:solidFill>
                  <a:srgbClr val="000000"/>
                </a:solidFill>
              </a:rPr>
              <a:t>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b</a:t>
            </a:r>
            <a:r>
              <a:rPr lang="en-US" dirty="0">
                <a:solidFill>
                  <a:srgbClr val="000000"/>
                </a:solidFill>
              </a:rPr>
              <a:t>. </a:t>
            </a:r>
          </a:p>
        </p:txBody>
      </p:sp>
      <p:graphicFrame>
        <p:nvGraphicFramePr>
          <p:cNvPr id="195587" name="Object 3"/>
          <p:cNvGraphicFramePr>
            <a:graphicFrameLocks noChangeAspect="1"/>
          </p:cNvGraphicFramePr>
          <p:nvPr>
            <p:extLst>
              <p:ext uri="{D42A27DB-BD31-4B8C-83A1-F6EECF244321}">
                <p14:modId xmlns:p14="http://schemas.microsoft.com/office/powerpoint/2010/main" val="2997139761"/>
              </p:ext>
            </p:extLst>
          </p:nvPr>
        </p:nvGraphicFramePr>
        <p:xfrm>
          <a:off x="622300" y="2590800"/>
          <a:ext cx="7899400" cy="647700"/>
        </p:xfrm>
        <a:graphic>
          <a:graphicData uri="http://schemas.openxmlformats.org/presentationml/2006/ole">
            <mc:AlternateContent xmlns:mc="http://schemas.openxmlformats.org/markup-compatibility/2006">
              <mc:Choice xmlns:v="urn:schemas-microsoft-com:vml" Requires="v">
                <p:oleObj name="Equation" r:id="rId2" imgW="7899120" imgH="647640" progId="Equation.DSMT4">
                  <p:embed/>
                </p:oleObj>
              </mc:Choice>
              <mc:Fallback>
                <p:oleObj name="Equation" r:id="rId2" imgW="7899120" imgH="647640" progId="Equation.DSMT4">
                  <p:embed/>
                  <p:pic>
                    <p:nvPicPr>
                      <p:cNvPr id="0" name="Picture 3"/>
                      <p:cNvPicPr>
                        <a:picLocks noChangeAspect="1" noChangeArrowheads="1"/>
                      </p:cNvPicPr>
                      <p:nvPr/>
                    </p:nvPicPr>
                    <p:blipFill>
                      <a:blip r:embed="rId3"/>
                      <a:srcRect/>
                      <a:stretch>
                        <a:fillRect/>
                      </a:stretch>
                    </p:blipFill>
                    <p:spPr bwMode="auto">
                      <a:xfrm>
                        <a:off x="622300" y="2590800"/>
                        <a:ext cx="7899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Fluid Force Exerted on a Vertical Plate</a:t>
            </a:r>
          </a:p>
        </p:txBody>
      </p:sp>
      <p:sp>
        <p:nvSpPr>
          <p:cNvPr id="3" name="Content Placeholder 2"/>
          <p:cNvSpPr>
            <a:spLocks noGrp="1"/>
          </p:cNvSpPr>
          <p:nvPr>
            <p:ph idx="1"/>
          </p:nvPr>
        </p:nvSpPr>
        <p:spPr>
          <a:xfrm>
            <a:off x="457200" y="1280160"/>
            <a:ext cx="4754880" cy="4572000"/>
          </a:xfrm>
        </p:spPr>
        <p:txBody>
          <a:bodyPr/>
          <a:lstStyle/>
          <a:p>
            <a:r>
              <a:rPr lang="en-US" dirty="0"/>
              <a:t>The two ends of a water trough are semicircular plates, each with a radius of </a:t>
            </a:r>
            <a:r>
              <a:rPr lang="en-US" dirty="0">
                <a:solidFill>
                  <a:srgbClr val="0000FF"/>
                </a:solidFill>
              </a:rPr>
              <a:t>2 ft</a:t>
            </a:r>
            <a:r>
              <a:rPr lang="en-US" dirty="0"/>
              <a:t>. The trough is filled with water, and the weight density of water is </a:t>
            </a:r>
            <a:r>
              <a:rPr lang="en-US" dirty="0">
                <a:solidFill>
                  <a:srgbClr val="0000FF"/>
                </a:solidFill>
              </a:rPr>
              <a:t>62.4 lb/ft</a:t>
            </a:r>
            <a:r>
              <a:rPr lang="en-US" baseline="30000" dirty="0">
                <a:solidFill>
                  <a:srgbClr val="0000FF"/>
                </a:solidFill>
              </a:rPr>
              <a:t>3</a:t>
            </a:r>
            <a:r>
              <a:rPr lang="en-US" dirty="0"/>
              <a:t>. How much force is exerted on each end of the trough?</a:t>
            </a:r>
          </a:p>
        </p:txBody>
      </p:sp>
      <p:grpSp>
        <p:nvGrpSpPr>
          <p:cNvPr id="6" name="Group 5"/>
          <p:cNvGrpSpPr/>
          <p:nvPr/>
        </p:nvGrpSpPr>
        <p:grpSpPr>
          <a:xfrm>
            <a:off x="5152913" y="1752601"/>
            <a:ext cx="3381487" cy="3733799"/>
            <a:chOff x="4754300" y="1752601"/>
            <a:chExt cx="3749040" cy="3495019"/>
          </a:xfrm>
        </p:grpSpPr>
        <p:pic>
          <p:nvPicPr>
            <p:cNvPr id="206849"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754300" y="1752601"/>
              <a:ext cx="3749040" cy="2799227"/>
            </a:xfrm>
            <a:prstGeom prst="rect">
              <a:avLst/>
            </a:prstGeom>
            <a:noFill/>
            <a:ln w="9525">
              <a:noFill/>
              <a:miter lim="800000"/>
              <a:headEnd/>
              <a:tailEnd/>
            </a:ln>
          </p:spPr>
        </p:pic>
        <p:sp>
          <p:nvSpPr>
            <p:cNvPr id="5" name="Rectangle 4"/>
            <p:cNvSpPr/>
            <p:nvPr/>
          </p:nvSpPr>
          <p:spPr>
            <a:xfrm>
              <a:off x="5902916" y="4724400"/>
              <a:ext cx="1451808" cy="523220"/>
            </a:xfrm>
            <a:prstGeom prst="rect">
              <a:avLst/>
            </a:prstGeom>
          </p:spPr>
          <p:txBody>
            <a:bodyPr wrap="none">
              <a:spAutoFit/>
            </a:bodyPr>
            <a:lstStyle/>
            <a:p>
              <a:r>
                <a:rPr lang="en-US" sz="2800" b="1" dirty="0"/>
                <a:t>Figure 7 </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Fluid Force Exerted on a Vertical Plate (cont.)</a:t>
            </a:r>
          </a:p>
        </p:txBody>
      </p:sp>
      <p:sp>
        <p:nvSpPr>
          <p:cNvPr id="3" name="Content Placeholder 2"/>
          <p:cNvSpPr>
            <a:spLocks noGrp="1"/>
          </p:cNvSpPr>
          <p:nvPr>
            <p:ph idx="1"/>
          </p:nvPr>
        </p:nvSpPr>
        <p:spPr>
          <a:xfrm>
            <a:off x="457200" y="1280160"/>
            <a:ext cx="4648200" cy="4572000"/>
          </a:xfrm>
        </p:spPr>
        <p:txBody>
          <a:bodyPr/>
          <a:lstStyle/>
          <a:p>
            <a:r>
              <a:rPr lang="en-US" b="1" dirty="0"/>
              <a:t>Solution </a:t>
            </a:r>
          </a:p>
          <a:p>
            <a:r>
              <a:rPr lang="en-US" dirty="0"/>
              <a:t>In order to describe the semicircular ends easily, we can set up our coordinate system so that the positive </a:t>
            </a:r>
            <a:r>
              <a:rPr lang="en-US" i="1" dirty="0"/>
              <a:t>y</a:t>
            </a:r>
            <a:r>
              <a:rPr lang="en-US" dirty="0"/>
              <a:t>‑axis points downward and the origin is at the center of the circle as shown in Figure 8.</a:t>
            </a:r>
          </a:p>
        </p:txBody>
      </p:sp>
      <p:grpSp>
        <p:nvGrpSpPr>
          <p:cNvPr id="8" name="Group 7"/>
          <p:cNvGrpSpPr/>
          <p:nvPr/>
        </p:nvGrpSpPr>
        <p:grpSpPr>
          <a:xfrm>
            <a:off x="4970784" y="1371600"/>
            <a:ext cx="3639816" cy="4480560"/>
            <a:chOff x="4970784" y="1371600"/>
            <a:chExt cx="3944616" cy="4661170"/>
          </a:xfrm>
        </p:grpSpPr>
        <p:pic>
          <p:nvPicPr>
            <p:cNvPr id="20582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970784" y="1371600"/>
              <a:ext cx="3944616" cy="4114800"/>
            </a:xfrm>
            <a:prstGeom prst="rect">
              <a:avLst/>
            </a:prstGeom>
            <a:noFill/>
            <a:ln w="9525">
              <a:noFill/>
              <a:miter lim="800000"/>
              <a:headEnd/>
              <a:tailEnd/>
            </a:ln>
          </p:spPr>
        </p:pic>
        <p:sp>
          <p:nvSpPr>
            <p:cNvPr id="7" name="Rectangle 6"/>
            <p:cNvSpPr/>
            <p:nvPr/>
          </p:nvSpPr>
          <p:spPr>
            <a:xfrm>
              <a:off x="6115142" y="5509550"/>
              <a:ext cx="1451808" cy="523220"/>
            </a:xfrm>
            <a:prstGeom prst="rect">
              <a:avLst/>
            </a:prstGeom>
          </p:spPr>
          <p:txBody>
            <a:bodyPr wrap="none">
              <a:spAutoFit/>
            </a:bodyPr>
            <a:lstStyle/>
            <a:p>
              <a:r>
                <a:rPr lang="en-US" sz="2800" b="1" dirty="0"/>
                <a:t>Figure 8 </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Fluid Force Exerted on a Vertical Plate (cont.)</a:t>
            </a:r>
          </a:p>
        </p:txBody>
      </p:sp>
      <p:sp>
        <p:nvSpPr>
          <p:cNvPr id="3" name="Content Placeholder 2"/>
          <p:cNvSpPr>
            <a:spLocks noGrp="1"/>
          </p:cNvSpPr>
          <p:nvPr>
            <p:ph idx="1"/>
          </p:nvPr>
        </p:nvSpPr>
        <p:spPr/>
        <p:txBody>
          <a:bodyPr/>
          <a:lstStyle/>
          <a:p>
            <a:r>
              <a:rPr lang="en-US" dirty="0"/>
              <a:t>The complete circle is the graph of the equation             </a:t>
            </a:r>
            <a:r>
              <a:rPr lang="en-US" i="1" dirty="0"/>
              <a:t>x</a:t>
            </a:r>
            <a:r>
              <a:rPr lang="en-US" baseline="30000" dirty="0"/>
              <a:t>2</a:t>
            </a:r>
            <a:r>
              <a:rPr lang="en-US" dirty="0"/>
              <a:t> + </a:t>
            </a:r>
            <a:r>
              <a:rPr lang="en-US" i="1" dirty="0"/>
              <a:t>y</a:t>
            </a:r>
            <a:r>
              <a:rPr lang="en-US" baseline="30000" dirty="0"/>
              <a:t>2</a:t>
            </a:r>
            <a:r>
              <a:rPr lang="en-US" dirty="0"/>
              <a:t> </a:t>
            </a:r>
            <a:r>
              <a:rPr lang="en-US" dirty="0">
                <a:latin typeface="Symbol" pitchFamily="18" charset="2"/>
              </a:rPr>
              <a:t>=</a:t>
            </a:r>
            <a:r>
              <a:rPr lang="en-US" dirty="0"/>
              <a:t> 4, so if (</a:t>
            </a:r>
            <a:r>
              <a:rPr lang="en-US" i="1" dirty="0"/>
              <a:t>x</a:t>
            </a:r>
            <a:r>
              <a:rPr lang="en-US" dirty="0"/>
              <a:t>, </a:t>
            </a:r>
            <a:r>
              <a:rPr lang="en-US" i="1" dirty="0"/>
              <a:t>y</a:t>
            </a:r>
            <a:r>
              <a:rPr lang="en-US" dirty="0"/>
              <a:t>) is a point on the lower semicircle, </a:t>
            </a:r>
          </a:p>
          <a:p>
            <a:pPr>
              <a:spcBef>
                <a:spcPts val="1200"/>
              </a:spcBef>
            </a:pPr>
            <a:r>
              <a:rPr lang="en-US" dirty="0"/>
              <a:t>		 Hence the length </a:t>
            </a:r>
            <a:r>
              <a:rPr lang="en-US" i="1" dirty="0"/>
              <a:t>L</a:t>
            </a:r>
            <a:r>
              <a:rPr lang="en-US" dirty="0"/>
              <a:t>(</a:t>
            </a:r>
            <a:r>
              <a:rPr lang="en-US" i="1" dirty="0"/>
              <a:t>y</a:t>
            </a:r>
            <a:r>
              <a:rPr lang="en-US" dirty="0"/>
              <a:t>) of a given horizontal </a:t>
            </a:r>
          </a:p>
          <a:p>
            <a:pPr>
              <a:spcBef>
                <a:spcPts val="1200"/>
              </a:spcBef>
            </a:pPr>
            <a:r>
              <a:rPr lang="en-US" dirty="0"/>
              <a:t>strip is			       The depth of the strip shown is </a:t>
            </a:r>
            <a:r>
              <a:rPr lang="en-US" i="1" dirty="0"/>
              <a:t>y</a:t>
            </a:r>
            <a:r>
              <a:rPr lang="en-US" dirty="0"/>
              <a:t>. </a:t>
            </a:r>
          </a:p>
        </p:txBody>
      </p:sp>
      <p:graphicFrame>
        <p:nvGraphicFramePr>
          <p:cNvPr id="197634" name="Object 2"/>
          <p:cNvGraphicFramePr>
            <a:graphicFrameLocks noChangeAspect="1"/>
          </p:cNvGraphicFramePr>
          <p:nvPr>
            <p:extLst>
              <p:ext uri="{D42A27DB-BD31-4B8C-83A1-F6EECF244321}">
                <p14:modId xmlns:p14="http://schemas.microsoft.com/office/powerpoint/2010/main" val="2140889364"/>
              </p:ext>
            </p:extLst>
          </p:nvPr>
        </p:nvGraphicFramePr>
        <p:xfrm>
          <a:off x="533400" y="2235400"/>
          <a:ext cx="1701800" cy="558800"/>
        </p:xfrm>
        <a:graphic>
          <a:graphicData uri="http://schemas.openxmlformats.org/presentationml/2006/ole">
            <mc:AlternateContent xmlns:mc="http://schemas.openxmlformats.org/markup-compatibility/2006">
              <mc:Choice xmlns:v="urn:schemas-microsoft-com:vml" Requires="v">
                <p:oleObj name="Equation" r:id="rId2" imgW="1701720" imgH="558720" progId="Equation.DSMT4">
                  <p:embed/>
                </p:oleObj>
              </mc:Choice>
              <mc:Fallback>
                <p:oleObj name="Equation" r:id="rId2" imgW="1701720" imgH="558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35400"/>
                        <a:ext cx="1701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5" name="Object 3"/>
          <p:cNvGraphicFramePr>
            <a:graphicFrameLocks noChangeAspect="1"/>
          </p:cNvGraphicFramePr>
          <p:nvPr>
            <p:extLst>
              <p:ext uri="{D42A27DB-BD31-4B8C-83A1-F6EECF244321}">
                <p14:modId xmlns:p14="http://schemas.microsoft.com/office/powerpoint/2010/main" val="3397499354"/>
              </p:ext>
            </p:extLst>
          </p:nvPr>
        </p:nvGraphicFramePr>
        <p:xfrm>
          <a:off x="1600200" y="2805775"/>
          <a:ext cx="2971800" cy="571500"/>
        </p:xfrm>
        <a:graphic>
          <a:graphicData uri="http://schemas.openxmlformats.org/presentationml/2006/ole">
            <mc:AlternateContent xmlns:mc="http://schemas.openxmlformats.org/markup-compatibility/2006">
              <mc:Choice xmlns:v="urn:schemas-microsoft-com:vml" Requires="v">
                <p:oleObj name="Equation" r:id="rId4" imgW="2971800" imgH="571320" progId="Equation.DSMT4">
                  <p:embed/>
                </p:oleObj>
              </mc:Choice>
              <mc:Fallback>
                <p:oleObj name="Equation" r:id="rId4" imgW="297180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805775"/>
                        <a:ext cx="297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Fluid Force Exerted on a Vertical Plate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98659" name="Object 3"/>
          <p:cNvGraphicFramePr>
            <a:graphicFrameLocks noChangeAspect="1"/>
          </p:cNvGraphicFramePr>
          <p:nvPr>
            <p:extLst>
              <p:ext uri="{D42A27DB-BD31-4B8C-83A1-F6EECF244321}">
                <p14:modId xmlns:p14="http://schemas.microsoft.com/office/powerpoint/2010/main" val="99774318"/>
              </p:ext>
            </p:extLst>
          </p:nvPr>
        </p:nvGraphicFramePr>
        <p:xfrm>
          <a:off x="1809750" y="3886200"/>
          <a:ext cx="2540000" cy="685800"/>
        </p:xfrm>
        <a:graphic>
          <a:graphicData uri="http://schemas.openxmlformats.org/presentationml/2006/ole">
            <mc:AlternateContent xmlns:mc="http://schemas.openxmlformats.org/markup-compatibility/2006">
              <mc:Choice xmlns:v="urn:schemas-microsoft-com:vml" Requires="v">
                <p:oleObj name="Equation" r:id="rId2" imgW="2539800" imgH="685800" progId="Equation.DSMT4">
                  <p:embed/>
                </p:oleObj>
              </mc:Choice>
              <mc:Fallback>
                <p:oleObj name="Equation" r:id="rId2" imgW="2539800" imgH="685800" progId="Equation.DSMT4">
                  <p:embed/>
                  <p:pic>
                    <p:nvPicPr>
                      <p:cNvPr id="0" name="Picture 3"/>
                      <p:cNvPicPr>
                        <a:picLocks noChangeAspect="1" noChangeArrowheads="1"/>
                      </p:cNvPicPr>
                      <p:nvPr/>
                    </p:nvPicPr>
                    <p:blipFill>
                      <a:blip r:embed="rId3"/>
                      <a:srcRect/>
                      <a:stretch>
                        <a:fillRect/>
                      </a:stretch>
                    </p:blipFill>
                    <p:spPr bwMode="auto">
                      <a:xfrm>
                        <a:off x="1809750" y="3886200"/>
                        <a:ext cx="254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0" name="Object 4"/>
          <p:cNvGraphicFramePr>
            <a:graphicFrameLocks noChangeAspect="1"/>
          </p:cNvGraphicFramePr>
          <p:nvPr>
            <p:extLst>
              <p:ext uri="{D42A27DB-BD31-4B8C-83A1-F6EECF244321}">
                <p14:modId xmlns:p14="http://schemas.microsoft.com/office/powerpoint/2010/main" val="3003565342"/>
              </p:ext>
            </p:extLst>
          </p:nvPr>
        </p:nvGraphicFramePr>
        <p:xfrm>
          <a:off x="1809750" y="4851400"/>
          <a:ext cx="2552700" cy="1016000"/>
        </p:xfrm>
        <a:graphic>
          <a:graphicData uri="http://schemas.openxmlformats.org/presentationml/2006/ole">
            <mc:AlternateContent xmlns:mc="http://schemas.openxmlformats.org/markup-compatibility/2006">
              <mc:Choice xmlns:v="urn:schemas-microsoft-com:vml" Requires="v">
                <p:oleObj name="Equation" r:id="rId4" imgW="2552400" imgH="1015920" progId="Equation.DSMT4">
                  <p:embed/>
                </p:oleObj>
              </mc:Choice>
              <mc:Fallback>
                <p:oleObj name="Equation" r:id="rId4" imgW="2552400" imgH="1015920" progId="Equation.DSMT4">
                  <p:embed/>
                  <p:pic>
                    <p:nvPicPr>
                      <p:cNvPr id="0" name="Picture 4"/>
                      <p:cNvPicPr>
                        <a:picLocks noChangeAspect="1" noChangeArrowheads="1"/>
                      </p:cNvPicPr>
                      <p:nvPr/>
                    </p:nvPicPr>
                    <p:blipFill>
                      <a:blip r:embed="rId5"/>
                      <a:srcRect/>
                      <a:stretch>
                        <a:fillRect/>
                      </a:stretch>
                    </p:blipFill>
                    <p:spPr bwMode="auto">
                      <a:xfrm>
                        <a:off x="1809750" y="4851400"/>
                        <a:ext cx="2552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1" name="Object 5"/>
          <p:cNvGraphicFramePr>
            <a:graphicFrameLocks noChangeAspect="1"/>
          </p:cNvGraphicFramePr>
          <p:nvPr>
            <p:extLst>
              <p:ext uri="{D42A27DB-BD31-4B8C-83A1-F6EECF244321}">
                <p14:modId xmlns:p14="http://schemas.microsoft.com/office/powerpoint/2010/main" val="4205275176"/>
              </p:ext>
            </p:extLst>
          </p:nvPr>
        </p:nvGraphicFramePr>
        <p:xfrm>
          <a:off x="4419600" y="4919663"/>
          <a:ext cx="1752600" cy="939800"/>
        </p:xfrm>
        <a:graphic>
          <a:graphicData uri="http://schemas.openxmlformats.org/presentationml/2006/ole">
            <mc:AlternateContent xmlns:mc="http://schemas.openxmlformats.org/markup-compatibility/2006">
              <mc:Choice xmlns:v="urn:schemas-microsoft-com:vml" Requires="v">
                <p:oleObj name="Equation" r:id="rId6" imgW="1752480" imgH="939600" progId="Equation.DSMT4">
                  <p:embed/>
                </p:oleObj>
              </mc:Choice>
              <mc:Fallback>
                <p:oleObj name="Equation" r:id="rId6" imgW="1752480" imgH="939600" progId="Equation.DSMT4">
                  <p:embed/>
                  <p:pic>
                    <p:nvPicPr>
                      <p:cNvPr id="0" name="Picture 5"/>
                      <p:cNvPicPr>
                        <a:picLocks noChangeAspect="1" noChangeArrowheads="1"/>
                      </p:cNvPicPr>
                      <p:nvPr/>
                    </p:nvPicPr>
                    <p:blipFill>
                      <a:blip r:embed="rId7"/>
                      <a:srcRect/>
                      <a:stretch>
                        <a:fillRect/>
                      </a:stretch>
                    </p:blipFill>
                    <p:spPr bwMode="auto">
                      <a:xfrm>
                        <a:off x="4419600" y="4919663"/>
                        <a:ext cx="1752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2" name="Object 6"/>
          <p:cNvGraphicFramePr>
            <a:graphicFrameLocks noChangeAspect="1"/>
          </p:cNvGraphicFramePr>
          <p:nvPr>
            <p:extLst>
              <p:ext uri="{D42A27DB-BD31-4B8C-83A1-F6EECF244321}">
                <p14:modId xmlns:p14="http://schemas.microsoft.com/office/powerpoint/2010/main" val="2443514983"/>
              </p:ext>
            </p:extLst>
          </p:nvPr>
        </p:nvGraphicFramePr>
        <p:xfrm>
          <a:off x="6159500" y="5213750"/>
          <a:ext cx="1460500" cy="304800"/>
        </p:xfrm>
        <a:graphic>
          <a:graphicData uri="http://schemas.openxmlformats.org/presentationml/2006/ole">
            <mc:AlternateContent xmlns:mc="http://schemas.openxmlformats.org/markup-compatibility/2006">
              <mc:Choice xmlns:v="urn:schemas-microsoft-com:vml" Requires="v">
                <p:oleObj name="Equation" r:id="rId8" imgW="1460160" imgH="304560" progId="Equation.DSMT4">
                  <p:embed/>
                </p:oleObj>
              </mc:Choice>
              <mc:Fallback>
                <p:oleObj name="Equation" r:id="rId8" imgW="1460160" imgH="304560" progId="Equation.DSMT4">
                  <p:embed/>
                  <p:pic>
                    <p:nvPicPr>
                      <p:cNvPr id="0" name="Picture 6"/>
                      <p:cNvPicPr>
                        <a:picLocks noChangeAspect="1" noChangeArrowheads="1"/>
                      </p:cNvPicPr>
                      <p:nvPr/>
                    </p:nvPicPr>
                    <p:blipFill>
                      <a:blip r:embed="rId9"/>
                      <a:srcRect/>
                      <a:stretch>
                        <a:fillRect/>
                      </a:stretch>
                    </p:blipFill>
                    <p:spPr bwMode="auto">
                      <a:xfrm>
                        <a:off x="6159500" y="5213750"/>
                        <a:ext cx="146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3" name="Object 7"/>
          <p:cNvGraphicFramePr>
            <a:graphicFrameLocks noChangeAspect="1"/>
          </p:cNvGraphicFramePr>
          <p:nvPr>
            <p:extLst>
              <p:ext uri="{D42A27DB-BD31-4B8C-83A1-F6EECF244321}">
                <p14:modId xmlns:p14="http://schemas.microsoft.com/office/powerpoint/2010/main" val="2955316970"/>
              </p:ext>
            </p:extLst>
          </p:nvPr>
        </p:nvGraphicFramePr>
        <p:xfrm>
          <a:off x="1562100" y="1254125"/>
          <a:ext cx="4254500" cy="685800"/>
        </p:xfrm>
        <a:graphic>
          <a:graphicData uri="http://schemas.openxmlformats.org/presentationml/2006/ole">
            <mc:AlternateContent xmlns:mc="http://schemas.openxmlformats.org/markup-compatibility/2006">
              <mc:Choice xmlns:v="urn:schemas-microsoft-com:vml" Requires="v">
                <p:oleObj name="Equation" r:id="rId10" imgW="4254480" imgH="685800" progId="Equation.DSMT4">
                  <p:embed/>
                </p:oleObj>
              </mc:Choice>
              <mc:Fallback>
                <p:oleObj name="Equation" r:id="rId10" imgW="4254480" imgH="685800" progId="Equation.DSMT4">
                  <p:embed/>
                  <p:pic>
                    <p:nvPicPr>
                      <p:cNvPr id="0" name="Picture 7"/>
                      <p:cNvPicPr>
                        <a:picLocks noChangeAspect="1" noChangeArrowheads="1"/>
                      </p:cNvPicPr>
                      <p:nvPr/>
                    </p:nvPicPr>
                    <p:blipFill>
                      <a:blip r:embed="rId11"/>
                      <a:srcRect/>
                      <a:stretch>
                        <a:fillRect/>
                      </a:stretch>
                    </p:blipFill>
                    <p:spPr bwMode="auto">
                      <a:xfrm>
                        <a:off x="1562100" y="1254125"/>
                        <a:ext cx="4254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4" name="Object 8"/>
          <p:cNvGraphicFramePr>
            <a:graphicFrameLocks noChangeAspect="1"/>
          </p:cNvGraphicFramePr>
          <p:nvPr>
            <p:extLst>
              <p:ext uri="{D42A27DB-BD31-4B8C-83A1-F6EECF244321}">
                <p14:modId xmlns:p14="http://schemas.microsoft.com/office/powerpoint/2010/main" val="1232190036"/>
              </p:ext>
            </p:extLst>
          </p:nvPr>
        </p:nvGraphicFramePr>
        <p:xfrm>
          <a:off x="1809750" y="2082800"/>
          <a:ext cx="3898900" cy="736600"/>
        </p:xfrm>
        <a:graphic>
          <a:graphicData uri="http://schemas.openxmlformats.org/presentationml/2006/ole">
            <mc:AlternateContent xmlns:mc="http://schemas.openxmlformats.org/markup-compatibility/2006">
              <mc:Choice xmlns:v="urn:schemas-microsoft-com:vml" Requires="v">
                <p:oleObj name="Equation" r:id="rId12" imgW="3898800" imgH="736560" progId="Equation.DSMT4">
                  <p:embed/>
                </p:oleObj>
              </mc:Choice>
              <mc:Fallback>
                <p:oleObj name="Equation" r:id="rId12" imgW="3898800" imgH="736560" progId="Equation.DSMT4">
                  <p:embed/>
                  <p:pic>
                    <p:nvPicPr>
                      <p:cNvPr id="0" name="Picture 8"/>
                      <p:cNvPicPr>
                        <a:picLocks noChangeAspect="1" noChangeArrowheads="1"/>
                      </p:cNvPicPr>
                      <p:nvPr/>
                    </p:nvPicPr>
                    <p:blipFill>
                      <a:blip r:embed="rId13"/>
                      <a:srcRect/>
                      <a:stretch>
                        <a:fillRect/>
                      </a:stretch>
                    </p:blipFill>
                    <p:spPr bwMode="auto">
                      <a:xfrm>
                        <a:off x="1809750" y="2082800"/>
                        <a:ext cx="3898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5" name="Object 9"/>
          <p:cNvGraphicFramePr>
            <a:graphicFrameLocks noChangeAspect="1"/>
          </p:cNvGraphicFramePr>
          <p:nvPr>
            <p:extLst>
              <p:ext uri="{D42A27DB-BD31-4B8C-83A1-F6EECF244321}">
                <p14:modId xmlns:p14="http://schemas.microsoft.com/office/powerpoint/2010/main" val="3503250052"/>
              </p:ext>
            </p:extLst>
          </p:nvPr>
        </p:nvGraphicFramePr>
        <p:xfrm>
          <a:off x="1809750" y="2971800"/>
          <a:ext cx="3035300" cy="685800"/>
        </p:xfrm>
        <a:graphic>
          <a:graphicData uri="http://schemas.openxmlformats.org/presentationml/2006/ole">
            <mc:AlternateContent xmlns:mc="http://schemas.openxmlformats.org/markup-compatibility/2006">
              <mc:Choice xmlns:v="urn:schemas-microsoft-com:vml" Requires="v">
                <p:oleObj name="Equation" r:id="rId14" imgW="3035160" imgH="685800" progId="Equation.DSMT4">
                  <p:embed/>
                </p:oleObj>
              </mc:Choice>
              <mc:Fallback>
                <p:oleObj name="Equation" r:id="rId14" imgW="3035160" imgH="685800" progId="Equation.DSMT4">
                  <p:embed/>
                  <p:pic>
                    <p:nvPicPr>
                      <p:cNvPr id="0" name="Picture 9"/>
                      <p:cNvPicPr>
                        <a:picLocks noChangeAspect="1" noChangeArrowheads="1"/>
                      </p:cNvPicPr>
                      <p:nvPr/>
                    </p:nvPicPr>
                    <p:blipFill>
                      <a:blip r:embed="rId15"/>
                      <a:srcRect/>
                      <a:stretch>
                        <a:fillRect/>
                      </a:stretch>
                    </p:blipFill>
                    <p:spPr bwMode="auto">
                      <a:xfrm>
                        <a:off x="1809750" y="2971800"/>
                        <a:ext cx="3035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6" name="Object 10"/>
          <p:cNvGraphicFramePr>
            <a:graphicFrameLocks noChangeAspect="1"/>
          </p:cNvGraphicFramePr>
          <p:nvPr>
            <p:extLst>
              <p:ext uri="{D42A27DB-BD31-4B8C-83A1-F6EECF244321}">
                <p14:modId xmlns:p14="http://schemas.microsoft.com/office/powerpoint/2010/main" val="1108163767"/>
              </p:ext>
            </p:extLst>
          </p:nvPr>
        </p:nvGraphicFramePr>
        <p:xfrm>
          <a:off x="4572000" y="3835400"/>
          <a:ext cx="1104900" cy="736600"/>
        </p:xfrm>
        <a:graphic>
          <a:graphicData uri="http://schemas.openxmlformats.org/presentationml/2006/ole">
            <mc:AlternateContent xmlns:mc="http://schemas.openxmlformats.org/markup-compatibility/2006">
              <mc:Choice xmlns:v="urn:schemas-microsoft-com:vml" Requires="v">
                <p:oleObj name="Equation" r:id="rId16" imgW="1104840" imgH="736560" progId="Equation.DSMT4">
                  <p:embed/>
                </p:oleObj>
              </mc:Choice>
              <mc:Fallback>
                <p:oleObj name="Equation" r:id="rId16" imgW="1104840" imgH="736560" progId="Equation.DSMT4">
                  <p:embed/>
                  <p:pic>
                    <p:nvPicPr>
                      <p:cNvPr id="0" name="Picture 10"/>
                      <p:cNvPicPr>
                        <a:picLocks noChangeAspect="1" noChangeArrowheads="1"/>
                      </p:cNvPicPr>
                      <p:nvPr/>
                    </p:nvPicPr>
                    <p:blipFill>
                      <a:blip r:embed="rId17"/>
                      <a:srcRect/>
                      <a:stretch>
                        <a:fillRect/>
                      </a:stretch>
                    </p:blipFill>
                    <p:spPr bwMode="auto">
                      <a:xfrm>
                        <a:off x="4572000" y="3835400"/>
                        <a:ext cx="1104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86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86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86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8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Fluid Force Exerted on a Vertical Plate</a:t>
            </a:r>
          </a:p>
        </p:txBody>
      </p:sp>
      <p:sp>
        <p:nvSpPr>
          <p:cNvPr id="3" name="Content Placeholder 2"/>
          <p:cNvSpPr>
            <a:spLocks noGrp="1"/>
          </p:cNvSpPr>
          <p:nvPr>
            <p:ph idx="1"/>
          </p:nvPr>
        </p:nvSpPr>
        <p:spPr>
          <a:xfrm>
            <a:off x="457200" y="1280160"/>
            <a:ext cx="4846320" cy="4572000"/>
          </a:xfrm>
        </p:spPr>
        <p:txBody>
          <a:bodyPr/>
          <a:lstStyle/>
          <a:p>
            <a:r>
              <a:rPr lang="en-US" dirty="0"/>
              <a:t>A square pump compartment cover plate with the dimensions in meters shown in Figure 9 is installed into the wall of a pool; its centerline is </a:t>
            </a:r>
            <a:r>
              <a:rPr lang="en-US" dirty="0">
                <a:solidFill>
                  <a:srgbClr val="0000FF"/>
                </a:solidFill>
              </a:rPr>
              <a:t>1 m</a:t>
            </a:r>
            <a:r>
              <a:rPr lang="en-US" dirty="0"/>
              <a:t> below the water’s surface. What is the fluid force on the plate? </a:t>
            </a:r>
          </a:p>
        </p:txBody>
      </p:sp>
      <p:pic>
        <p:nvPicPr>
          <p:cNvPr id="21094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10200" y="1055225"/>
            <a:ext cx="3115434" cy="4572000"/>
          </a:xfrm>
          <a:prstGeom prst="rect">
            <a:avLst/>
          </a:prstGeom>
          <a:noFill/>
          <a:ln w="9525">
            <a:noFill/>
            <a:miter lim="800000"/>
            <a:headEnd/>
            <a:tailEnd/>
          </a:ln>
        </p:spPr>
      </p:pic>
      <p:sp>
        <p:nvSpPr>
          <p:cNvPr id="5" name="Rectangle 4"/>
          <p:cNvSpPr/>
          <p:nvPr/>
        </p:nvSpPr>
        <p:spPr>
          <a:xfrm>
            <a:off x="6248400" y="5556380"/>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Fluid Force Exerted on a Vertical Plate (cont.)</a:t>
            </a:r>
          </a:p>
        </p:txBody>
      </p:sp>
      <p:sp>
        <p:nvSpPr>
          <p:cNvPr id="3" name="Content Placeholder 2"/>
          <p:cNvSpPr>
            <a:spLocks noGrp="1"/>
          </p:cNvSpPr>
          <p:nvPr>
            <p:ph idx="1"/>
          </p:nvPr>
        </p:nvSpPr>
        <p:spPr>
          <a:xfrm>
            <a:off x="457200" y="1280160"/>
            <a:ext cx="8229600" cy="4572000"/>
          </a:xfrm>
        </p:spPr>
        <p:txBody>
          <a:bodyPr>
            <a:normAutofit lnSpcReduction="10000"/>
          </a:bodyPr>
          <a:lstStyle/>
          <a:p>
            <a:r>
              <a:rPr lang="en-US" b="1" dirty="0"/>
              <a:t>Solution</a:t>
            </a:r>
          </a:p>
          <a:p>
            <a:r>
              <a:rPr lang="en-US" dirty="0"/>
              <a:t>The positive </a:t>
            </a:r>
            <a:r>
              <a:rPr lang="en-US" i="1" dirty="0"/>
              <a:t>y</a:t>
            </a:r>
            <a:r>
              <a:rPr lang="en-US" dirty="0"/>
              <a:t>‑axis in Figure 9 is pointing upward, in contrast to its orientation in Example 6, but we apply our integral formula in the same way—we just have to be careful to describe the strip depths and the limits of integration correctly. </a:t>
            </a:r>
          </a:p>
          <a:p>
            <a:r>
              <a:rPr lang="en-US" dirty="0"/>
              <a:t>We also need an expression for the strip lengths, </a:t>
            </a:r>
            <a:r>
              <a:rPr lang="en-US" i="1" dirty="0"/>
              <a:t>L</a:t>
            </a:r>
            <a:r>
              <a:rPr lang="en-US" dirty="0"/>
              <a:t>(</a:t>
            </a:r>
            <a:r>
              <a:rPr lang="en-US" i="1" dirty="0"/>
              <a:t>y</a:t>
            </a:r>
            <a:r>
              <a:rPr lang="en-US" dirty="0"/>
              <a:t>). Equations for the two lower edges of the plate are</a:t>
            </a:r>
          </a:p>
          <a:p>
            <a:r>
              <a:rPr lang="en-US" dirty="0"/>
              <a:t>                    (lower left edge) and</a:t>
            </a:r>
          </a:p>
          <a:p>
            <a:r>
              <a:rPr lang="en-US" dirty="0"/>
              <a:t>                    (lower right edge).</a:t>
            </a:r>
            <a:endParaRPr lang="en-US" b="1" dirty="0"/>
          </a:p>
        </p:txBody>
      </p:sp>
      <p:graphicFrame>
        <p:nvGraphicFramePr>
          <p:cNvPr id="240641" name="Object 1"/>
          <p:cNvGraphicFramePr>
            <a:graphicFrameLocks noChangeAspect="1"/>
          </p:cNvGraphicFramePr>
          <p:nvPr>
            <p:extLst>
              <p:ext uri="{D42A27DB-BD31-4B8C-83A1-F6EECF244321}">
                <p14:modId xmlns:p14="http://schemas.microsoft.com/office/powerpoint/2010/main" val="3524483475"/>
              </p:ext>
            </p:extLst>
          </p:nvPr>
        </p:nvGraphicFramePr>
        <p:xfrm>
          <a:off x="558800" y="4638675"/>
          <a:ext cx="1422400" cy="431800"/>
        </p:xfrm>
        <a:graphic>
          <a:graphicData uri="http://schemas.openxmlformats.org/presentationml/2006/ole">
            <mc:AlternateContent xmlns:mc="http://schemas.openxmlformats.org/markup-compatibility/2006">
              <mc:Choice xmlns:v="urn:schemas-microsoft-com:vml" Requires="v">
                <p:oleObj name="Equation" r:id="rId2" imgW="1422360" imgH="431640" progId="Equation.DSMT4">
                  <p:embed/>
                </p:oleObj>
              </mc:Choice>
              <mc:Fallback>
                <p:oleObj name="Equation" r:id="rId2" imgW="1422360" imgH="43164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4638675"/>
                        <a:ext cx="142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642" name="Object 2"/>
          <p:cNvGraphicFramePr>
            <a:graphicFrameLocks noChangeAspect="1"/>
          </p:cNvGraphicFramePr>
          <p:nvPr>
            <p:extLst>
              <p:ext uri="{D42A27DB-BD31-4B8C-83A1-F6EECF244321}">
                <p14:modId xmlns:p14="http://schemas.microsoft.com/office/powerpoint/2010/main" val="2935784042"/>
              </p:ext>
            </p:extLst>
          </p:nvPr>
        </p:nvGraphicFramePr>
        <p:xfrm>
          <a:off x="546100" y="5099050"/>
          <a:ext cx="1435100" cy="431800"/>
        </p:xfrm>
        <a:graphic>
          <a:graphicData uri="http://schemas.openxmlformats.org/presentationml/2006/ole">
            <mc:AlternateContent xmlns:mc="http://schemas.openxmlformats.org/markup-compatibility/2006">
              <mc:Choice xmlns:v="urn:schemas-microsoft-com:vml" Requires="v">
                <p:oleObj name="Equation" r:id="rId4" imgW="1434960" imgH="431640" progId="Equation.DSMT4">
                  <p:embed/>
                </p:oleObj>
              </mc:Choice>
              <mc:Fallback>
                <p:oleObj name="Equation" r:id="rId4" imgW="143496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5099050"/>
                        <a:ext cx="1435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06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0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Fluid Force Exerted on a Vertical Plate (cont.)</a:t>
            </a:r>
          </a:p>
        </p:txBody>
      </p:sp>
      <p:sp>
        <p:nvSpPr>
          <p:cNvPr id="3" name="Content Placeholder 2"/>
          <p:cNvSpPr>
            <a:spLocks noGrp="1"/>
          </p:cNvSpPr>
          <p:nvPr>
            <p:ph idx="1"/>
          </p:nvPr>
        </p:nvSpPr>
        <p:spPr>
          <a:xfrm>
            <a:off x="457200" y="1280160"/>
            <a:ext cx="8229600" cy="4142673"/>
          </a:xfrm>
        </p:spPr>
        <p:txBody>
          <a:bodyPr>
            <a:spAutoFit/>
          </a:bodyPr>
          <a:lstStyle/>
          <a:p>
            <a:r>
              <a:rPr lang="en-US" dirty="0"/>
              <a:t>Solving these for </a:t>
            </a:r>
            <a:r>
              <a:rPr lang="en-US" i="1" dirty="0"/>
              <a:t>x</a:t>
            </a:r>
            <a:r>
              <a:rPr lang="en-US" dirty="0"/>
              <a:t> and subtracting the first from the second gives us 		       between 	  and  </a:t>
            </a:r>
          </a:p>
          <a:p>
            <a:pPr>
              <a:spcBef>
                <a:spcPts val="0"/>
              </a:spcBef>
            </a:pP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1; we can check our work by noting that 	      and 		    which corresponds with what we expect from Figure 9. In similar fashion, 		      describes the lengths of the horizontal strips between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1 and	</a:t>
            </a:r>
          </a:p>
          <a:p>
            <a:r>
              <a:rPr lang="en-US" dirty="0"/>
              <a:t>Since the water’s surface is at </a:t>
            </a:r>
            <a:r>
              <a:rPr lang="en-US" i="1" dirty="0"/>
              <a:t>y</a:t>
            </a:r>
            <a:r>
              <a:rPr lang="en-US" dirty="0"/>
              <a:t> </a:t>
            </a:r>
            <a:r>
              <a:rPr lang="en-US" dirty="0">
                <a:latin typeface="Symbol" pitchFamily="18" charset="2"/>
              </a:rPr>
              <a:t>=</a:t>
            </a:r>
            <a:r>
              <a:rPr lang="en-US" dirty="0"/>
              <a:t> 0, the depth of the strip passing through </a:t>
            </a:r>
            <a:r>
              <a:rPr lang="en-US" i="1" dirty="0"/>
              <a:t>y</a:t>
            </a:r>
            <a:r>
              <a:rPr lang="en-US" dirty="0"/>
              <a:t> on the vertical axis is 0 </a:t>
            </a:r>
            <a:r>
              <a:rPr lang="en-US" dirty="0">
                <a:latin typeface="Symbol" pitchFamily="18" charset="2"/>
              </a:rPr>
              <a:t>-</a:t>
            </a:r>
            <a:r>
              <a:rPr lang="en-US" dirty="0"/>
              <a:t>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i="1" dirty="0"/>
              <a:t>y</a:t>
            </a:r>
            <a:r>
              <a:rPr lang="en-US" dirty="0"/>
              <a:t>.</a:t>
            </a:r>
          </a:p>
        </p:txBody>
      </p:sp>
      <p:graphicFrame>
        <p:nvGraphicFramePr>
          <p:cNvPr id="200708" name="Object 4"/>
          <p:cNvGraphicFramePr>
            <a:graphicFrameLocks noChangeAspect="1"/>
          </p:cNvGraphicFramePr>
          <p:nvPr>
            <p:extLst>
              <p:ext uri="{D42A27DB-BD31-4B8C-83A1-F6EECF244321}">
                <p14:modId xmlns:p14="http://schemas.microsoft.com/office/powerpoint/2010/main" val="522478775"/>
              </p:ext>
            </p:extLst>
          </p:nvPr>
        </p:nvGraphicFramePr>
        <p:xfrm>
          <a:off x="2867025" y="1759137"/>
          <a:ext cx="1803400" cy="482600"/>
        </p:xfrm>
        <a:graphic>
          <a:graphicData uri="http://schemas.openxmlformats.org/presentationml/2006/ole">
            <mc:AlternateContent xmlns:mc="http://schemas.openxmlformats.org/markup-compatibility/2006">
              <mc:Choice xmlns:v="urn:schemas-microsoft-com:vml" Requires="v">
                <p:oleObj name="Equation" r:id="rId2" imgW="1803240" imgH="482400" progId="Equation.DSMT4">
                  <p:embed/>
                </p:oleObj>
              </mc:Choice>
              <mc:Fallback>
                <p:oleObj name="Equation" r:id="rId2" imgW="1803240" imgH="482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1759137"/>
                        <a:ext cx="1803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9" name="Object 5"/>
          <p:cNvGraphicFramePr>
            <a:graphicFrameLocks noChangeAspect="1"/>
          </p:cNvGraphicFramePr>
          <p:nvPr>
            <p:extLst>
              <p:ext uri="{D42A27DB-BD31-4B8C-83A1-F6EECF244321}">
                <p14:modId xmlns:p14="http://schemas.microsoft.com/office/powerpoint/2010/main" val="3334108225"/>
              </p:ext>
            </p:extLst>
          </p:nvPr>
        </p:nvGraphicFramePr>
        <p:xfrm>
          <a:off x="6096000" y="1778000"/>
          <a:ext cx="939800" cy="431800"/>
        </p:xfrm>
        <a:graphic>
          <a:graphicData uri="http://schemas.openxmlformats.org/presentationml/2006/ole">
            <mc:AlternateContent xmlns:mc="http://schemas.openxmlformats.org/markup-compatibility/2006">
              <mc:Choice xmlns:v="urn:schemas-microsoft-com:vml" Requires="v">
                <p:oleObj name="Equation" r:id="rId4" imgW="939600" imgH="431640" progId="Equation.DSMT4">
                  <p:embed/>
                </p:oleObj>
              </mc:Choice>
              <mc:Fallback>
                <p:oleObj name="Equation" r:id="rId4" imgW="939600" imgH="431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78000"/>
                        <a:ext cx="93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0" name="Object 6"/>
          <p:cNvGraphicFramePr>
            <a:graphicFrameLocks noChangeAspect="1"/>
          </p:cNvGraphicFramePr>
          <p:nvPr/>
        </p:nvGraphicFramePr>
        <p:xfrm>
          <a:off x="7115175" y="2161428"/>
          <a:ext cx="1384300" cy="508000"/>
        </p:xfrm>
        <a:graphic>
          <a:graphicData uri="http://schemas.openxmlformats.org/presentationml/2006/ole">
            <mc:AlternateContent xmlns:mc="http://schemas.openxmlformats.org/markup-compatibility/2006">
              <mc:Choice xmlns:v="urn:schemas-microsoft-com:vml" Requires="v">
                <p:oleObj name="Equation" r:id="rId6" imgW="1384200" imgH="507960" progId="Equation.DSMT4">
                  <p:embed/>
                </p:oleObj>
              </mc:Choice>
              <mc:Fallback>
                <p:oleObj name="Equation" r:id="rId6" imgW="1384200" imgH="5079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175" y="2161428"/>
                        <a:ext cx="1384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1" name="Object 7"/>
          <p:cNvGraphicFramePr>
            <a:graphicFrameLocks noChangeAspect="1"/>
          </p:cNvGraphicFramePr>
          <p:nvPr>
            <p:extLst>
              <p:ext uri="{D42A27DB-BD31-4B8C-83A1-F6EECF244321}">
                <p14:modId xmlns:p14="http://schemas.microsoft.com/office/powerpoint/2010/main" val="744784813"/>
              </p:ext>
            </p:extLst>
          </p:nvPr>
        </p:nvGraphicFramePr>
        <p:xfrm>
          <a:off x="1181100" y="2607422"/>
          <a:ext cx="1409700" cy="482600"/>
        </p:xfrm>
        <a:graphic>
          <a:graphicData uri="http://schemas.openxmlformats.org/presentationml/2006/ole">
            <mc:AlternateContent xmlns:mc="http://schemas.openxmlformats.org/markup-compatibility/2006">
              <mc:Choice xmlns:v="urn:schemas-microsoft-com:vml" Requires="v">
                <p:oleObj name="Equation" r:id="rId8" imgW="1409400" imgH="482400" progId="Equation.DSMT4">
                  <p:embed/>
                </p:oleObj>
              </mc:Choice>
              <mc:Fallback>
                <p:oleObj name="Equation" r:id="rId8" imgW="1409400" imgH="4824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1100" y="2607422"/>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2" name="Object 8"/>
          <p:cNvGraphicFramePr>
            <a:graphicFrameLocks noChangeAspect="1"/>
          </p:cNvGraphicFramePr>
          <p:nvPr>
            <p:extLst>
              <p:ext uri="{D42A27DB-BD31-4B8C-83A1-F6EECF244321}">
                <p14:modId xmlns:p14="http://schemas.microsoft.com/office/powerpoint/2010/main" val="3559090083"/>
              </p:ext>
            </p:extLst>
          </p:nvPr>
        </p:nvGraphicFramePr>
        <p:xfrm>
          <a:off x="5321300" y="3032125"/>
          <a:ext cx="1993900" cy="482600"/>
        </p:xfrm>
        <a:graphic>
          <a:graphicData uri="http://schemas.openxmlformats.org/presentationml/2006/ole">
            <mc:AlternateContent xmlns:mc="http://schemas.openxmlformats.org/markup-compatibility/2006">
              <mc:Choice xmlns:v="urn:schemas-microsoft-com:vml" Requires="v">
                <p:oleObj name="Equation" r:id="rId10" imgW="1993680" imgH="482400" progId="Equation.DSMT4">
                  <p:embed/>
                </p:oleObj>
              </mc:Choice>
              <mc:Fallback>
                <p:oleObj name="Equation" r:id="rId10" imgW="1993680" imgH="4824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1300" y="3032125"/>
                        <a:ext cx="199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3" name="Object 9"/>
          <p:cNvGraphicFramePr>
            <a:graphicFrameLocks noChangeAspect="1"/>
          </p:cNvGraphicFramePr>
          <p:nvPr>
            <p:extLst>
              <p:ext uri="{D42A27DB-BD31-4B8C-83A1-F6EECF244321}">
                <p14:modId xmlns:p14="http://schemas.microsoft.com/office/powerpoint/2010/main" val="1777666782"/>
              </p:ext>
            </p:extLst>
          </p:nvPr>
        </p:nvGraphicFramePr>
        <p:xfrm>
          <a:off x="2209800" y="3915615"/>
          <a:ext cx="1028700" cy="431800"/>
        </p:xfrm>
        <a:graphic>
          <a:graphicData uri="http://schemas.openxmlformats.org/presentationml/2006/ole">
            <mc:AlternateContent xmlns:mc="http://schemas.openxmlformats.org/markup-compatibility/2006">
              <mc:Choice xmlns:v="urn:schemas-microsoft-com:vml" Requires="v">
                <p:oleObj name="Equation" r:id="rId12" imgW="1028520" imgH="431640" progId="Equation.DSMT4">
                  <p:embed/>
                </p:oleObj>
              </mc:Choice>
              <mc:Fallback>
                <p:oleObj name="Equation" r:id="rId12" imgW="1028520" imgH="43164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3915615"/>
                        <a:ext cx="1028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Fluid Force Exerted on a Vertical Plate (cont.)</a:t>
            </a:r>
          </a:p>
        </p:txBody>
      </p:sp>
      <p:sp>
        <p:nvSpPr>
          <p:cNvPr id="3" name="Content Placeholder 2"/>
          <p:cNvSpPr>
            <a:spLocks noGrp="1"/>
          </p:cNvSpPr>
          <p:nvPr>
            <p:ph idx="1"/>
          </p:nvPr>
        </p:nvSpPr>
        <p:spPr/>
        <p:txBody>
          <a:bodyPr/>
          <a:lstStyle/>
          <a:p>
            <a:r>
              <a:rPr lang="en-US" dirty="0"/>
              <a:t>We are now ready to apply our formula.</a:t>
            </a:r>
          </a:p>
        </p:txBody>
      </p:sp>
      <p:graphicFrame>
        <p:nvGraphicFramePr>
          <p:cNvPr id="201732" name="Object 4"/>
          <p:cNvGraphicFramePr>
            <a:graphicFrameLocks noChangeAspect="1"/>
          </p:cNvGraphicFramePr>
          <p:nvPr>
            <p:extLst>
              <p:ext uri="{D42A27DB-BD31-4B8C-83A1-F6EECF244321}">
                <p14:modId xmlns:p14="http://schemas.microsoft.com/office/powerpoint/2010/main" val="3190481898"/>
              </p:ext>
            </p:extLst>
          </p:nvPr>
        </p:nvGraphicFramePr>
        <p:xfrm>
          <a:off x="762000" y="1951038"/>
          <a:ext cx="4432300" cy="685800"/>
        </p:xfrm>
        <a:graphic>
          <a:graphicData uri="http://schemas.openxmlformats.org/presentationml/2006/ole">
            <mc:AlternateContent xmlns:mc="http://schemas.openxmlformats.org/markup-compatibility/2006">
              <mc:Choice xmlns:v="urn:schemas-microsoft-com:vml" Requires="v">
                <p:oleObj name="Equation" r:id="rId2" imgW="4431960" imgH="685800" progId="Equation.DSMT4">
                  <p:embed/>
                </p:oleObj>
              </mc:Choice>
              <mc:Fallback>
                <p:oleObj name="Equation" r:id="rId2" imgW="4431960" imgH="685800" progId="Equation.DSMT4">
                  <p:embed/>
                  <p:pic>
                    <p:nvPicPr>
                      <p:cNvPr id="0" name="Picture 4"/>
                      <p:cNvPicPr>
                        <a:picLocks noChangeAspect="1" noChangeArrowheads="1"/>
                      </p:cNvPicPr>
                      <p:nvPr/>
                    </p:nvPicPr>
                    <p:blipFill>
                      <a:blip r:embed="rId3"/>
                      <a:srcRect/>
                      <a:stretch>
                        <a:fillRect/>
                      </a:stretch>
                    </p:blipFill>
                    <p:spPr bwMode="auto">
                      <a:xfrm>
                        <a:off x="762000" y="1951038"/>
                        <a:ext cx="4432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3" name="Object 5"/>
          <p:cNvGraphicFramePr>
            <a:graphicFrameLocks noChangeAspect="1"/>
          </p:cNvGraphicFramePr>
          <p:nvPr>
            <p:extLst>
              <p:ext uri="{D42A27DB-BD31-4B8C-83A1-F6EECF244321}">
                <p14:modId xmlns:p14="http://schemas.microsoft.com/office/powerpoint/2010/main" val="210595777"/>
              </p:ext>
            </p:extLst>
          </p:nvPr>
        </p:nvGraphicFramePr>
        <p:xfrm>
          <a:off x="1009650" y="2768600"/>
          <a:ext cx="7632700" cy="736600"/>
        </p:xfrm>
        <a:graphic>
          <a:graphicData uri="http://schemas.openxmlformats.org/presentationml/2006/ole">
            <mc:AlternateContent xmlns:mc="http://schemas.openxmlformats.org/markup-compatibility/2006">
              <mc:Choice xmlns:v="urn:schemas-microsoft-com:vml" Requires="v">
                <p:oleObj name="Equation" r:id="rId4" imgW="7632360" imgH="736560" progId="Equation.DSMT4">
                  <p:embed/>
                </p:oleObj>
              </mc:Choice>
              <mc:Fallback>
                <p:oleObj name="Equation" r:id="rId4" imgW="7632360" imgH="736560" progId="Equation.DSMT4">
                  <p:embed/>
                  <p:pic>
                    <p:nvPicPr>
                      <p:cNvPr id="0" name="Picture 5"/>
                      <p:cNvPicPr>
                        <a:picLocks noChangeAspect="1" noChangeArrowheads="1"/>
                      </p:cNvPicPr>
                      <p:nvPr/>
                    </p:nvPicPr>
                    <p:blipFill>
                      <a:blip r:embed="rId5"/>
                      <a:srcRect/>
                      <a:stretch>
                        <a:fillRect/>
                      </a:stretch>
                    </p:blipFill>
                    <p:spPr bwMode="auto">
                      <a:xfrm>
                        <a:off x="1009650" y="2768600"/>
                        <a:ext cx="76327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4" name="Object 6"/>
          <p:cNvGraphicFramePr>
            <a:graphicFrameLocks noChangeAspect="1"/>
          </p:cNvGraphicFramePr>
          <p:nvPr>
            <p:extLst>
              <p:ext uri="{D42A27DB-BD31-4B8C-83A1-F6EECF244321}">
                <p14:modId xmlns:p14="http://schemas.microsoft.com/office/powerpoint/2010/main" val="716554124"/>
              </p:ext>
            </p:extLst>
          </p:nvPr>
        </p:nvGraphicFramePr>
        <p:xfrm>
          <a:off x="1009650" y="3683000"/>
          <a:ext cx="6184900" cy="736600"/>
        </p:xfrm>
        <a:graphic>
          <a:graphicData uri="http://schemas.openxmlformats.org/presentationml/2006/ole">
            <mc:AlternateContent xmlns:mc="http://schemas.openxmlformats.org/markup-compatibility/2006">
              <mc:Choice xmlns:v="urn:schemas-microsoft-com:vml" Requires="v">
                <p:oleObj name="Equation" r:id="rId6" imgW="6184800" imgH="736560" progId="Equation.DSMT4">
                  <p:embed/>
                </p:oleObj>
              </mc:Choice>
              <mc:Fallback>
                <p:oleObj name="Equation" r:id="rId6" imgW="6184800" imgH="736560" progId="Equation.DSMT4">
                  <p:embed/>
                  <p:pic>
                    <p:nvPicPr>
                      <p:cNvPr id="0" name="Picture 6"/>
                      <p:cNvPicPr>
                        <a:picLocks noChangeAspect="1" noChangeArrowheads="1"/>
                      </p:cNvPicPr>
                      <p:nvPr/>
                    </p:nvPicPr>
                    <p:blipFill>
                      <a:blip r:embed="rId7"/>
                      <a:srcRect/>
                      <a:stretch>
                        <a:fillRect/>
                      </a:stretch>
                    </p:blipFill>
                    <p:spPr bwMode="auto">
                      <a:xfrm>
                        <a:off x="1009650" y="3683000"/>
                        <a:ext cx="6184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5" name="Object 7"/>
          <p:cNvGraphicFramePr>
            <a:graphicFrameLocks noChangeAspect="1"/>
          </p:cNvGraphicFramePr>
          <p:nvPr>
            <p:extLst>
              <p:ext uri="{D42A27DB-BD31-4B8C-83A1-F6EECF244321}">
                <p14:modId xmlns:p14="http://schemas.microsoft.com/office/powerpoint/2010/main" val="437092601"/>
              </p:ext>
            </p:extLst>
          </p:nvPr>
        </p:nvGraphicFramePr>
        <p:xfrm>
          <a:off x="1009650" y="4572000"/>
          <a:ext cx="6019800" cy="1066800"/>
        </p:xfrm>
        <a:graphic>
          <a:graphicData uri="http://schemas.openxmlformats.org/presentationml/2006/ole">
            <mc:AlternateContent xmlns:mc="http://schemas.openxmlformats.org/markup-compatibility/2006">
              <mc:Choice xmlns:v="urn:schemas-microsoft-com:vml" Requires="v">
                <p:oleObj name="Equation" r:id="rId8" imgW="6019560" imgH="1066680" progId="Equation.DSMT4">
                  <p:embed/>
                </p:oleObj>
              </mc:Choice>
              <mc:Fallback>
                <p:oleObj name="Equation" r:id="rId8" imgW="6019560" imgH="1066680" progId="Equation.DSMT4">
                  <p:embed/>
                  <p:pic>
                    <p:nvPicPr>
                      <p:cNvPr id="0" name="Picture 7"/>
                      <p:cNvPicPr>
                        <a:picLocks noChangeAspect="1" noChangeArrowheads="1"/>
                      </p:cNvPicPr>
                      <p:nvPr/>
                    </p:nvPicPr>
                    <p:blipFill>
                      <a:blip r:embed="rId9"/>
                      <a:srcRect/>
                      <a:stretch>
                        <a:fillRect/>
                      </a:stretch>
                    </p:blipFill>
                    <p:spPr bwMode="auto">
                      <a:xfrm>
                        <a:off x="1009650" y="4572000"/>
                        <a:ext cx="601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6" name="Object 8"/>
          <p:cNvGraphicFramePr>
            <a:graphicFrameLocks noChangeAspect="1"/>
          </p:cNvGraphicFramePr>
          <p:nvPr>
            <p:extLst>
              <p:ext uri="{D42A27DB-BD31-4B8C-83A1-F6EECF244321}">
                <p14:modId xmlns:p14="http://schemas.microsoft.com/office/powerpoint/2010/main" val="4148831759"/>
              </p:ext>
            </p:extLst>
          </p:nvPr>
        </p:nvGraphicFramePr>
        <p:xfrm>
          <a:off x="7086600" y="4632325"/>
          <a:ext cx="1295400" cy="939800"/>
        </p:xfrm>
        <a:graphic>
          <a:graphicData uri="http://schemas.openxmlformats.org/presentationml/2006/ole">
            <mc:AlternateContent xmlns:mc="http://schemas.openxmlformats.org/markup-compatibility/2006">
              <mc:Choice xmlns:v="urn:schemas-microsoft-com:vml" Requires="v">
                <p:oleObj name="Equation" r:id="rId10" imgW="1295280" imgH="939600" progId="Equation.DSMT4">
                  <p:embed/>
                </p:oleObj>
              </mc:Choice>
              <mc:Fallback>
                <p:oleObj name="Equation" r:id="rId10" imgW="1295280" imgH="939600" progId="Equation.DSMT4">
                  <p:embed/>
                  <p:pic>
                    <p:nvPicPr>
                      <p:cNvPr id="0" name="Picture 8"/>
                      <p:cNvPicPr>
                        <a:picLocks noChangeAspect="1" noChangeArrowheads="1"/>
                      </p:cNvPicPr>
                      <p:nvPr/>
                    </p:nvPicPr>
                    <p:blipFill>
                      <a:blip r:embed="rId11"/>
                      <a:srcRect/>
                      <a:stretch>
                        <a:fillRect/>
                      </a:stretch>
                    </p:blipFill>
                    <p:spPr bwMode="auto">
                      <a:xfrm>
                        <a:off x="7086600" y="4632325"/>
                        <a:ext cx="1295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7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7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7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17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1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Fluid Force Exerted on a Vertical Plate (cont.)</a:t>
            </a:r>
          </a:p>
        </p:txBody>
      </p:sp>
      <p:sp>
        <p:nvSpPr>
          <p:cNvPr id="3" name="Content Placeholder 2"/>
          <p:cNvSpPr>
            <a:spLocks noGrp="1"/>
          </p:cNvSpPr>
          <p:nvPr>
            <p:ph idx="1"/>
          </p:nvPr>
        </p:nvSpPr>
        <p:spPr/>
        <p:txBody>
          <a:bodyPr/>
          <a:lstStyle/>
          <a:p>
            <a:r>
              <a:rPr lang="en-US" dirty="0"/>
              <a:t>We have used the first version of our fluid force formula (with </a:t>
            </a:r>
            <a:r>
              <a:rPr lang="el-GR" i="1" dirty="0">
                <a:latin typeface="Cambria Math" panose="02040503050406030204" pitchFamily="18" charset="0"/>
                <a:ea typeface="Cambria Math" panose="02040503050406030204" pitchFamily="18" charset="0"/>
                <a:sym typeface="Euclid Symbol"/>
              </a:rPr>
              <a:t>ρ</a:t>
            </a:r>
            <a:r>
              <a:rPr lang="en-US" i="1" dirty="0"/>
              <a:t>g</a:t>
            </a:r>
            <a:r>
              <a:rPr lang="en-US" dirty="0"/>
              <a:t> instead of </a:t>
            </a:r>
            <a:r>
              <a:rPr lang="el-GR" i="1" dirty="0">
                <a:latin typeface="Cambria Math" panose="02040503050406030204" pitchFamily="18" charset="0"/>
                <a:ea typeface="Cambria Math" panose="02040503050406030204" pitchFamily="18" charset="0"/>
                <a:sym typeface="Symbol"/>
              </a:rPr>
              <a:t>δ</a:t>
            </a:r>
            <a:r>
              <a:rPr lang="en-US" i="1" dirty="0">
                <a:latin typeface="Cambria Math" panose="02040503050406030204" pitchFamily="18" charset="0"/>
                <a:ea typeface="Cambria Math" panose="02040503050406030204" pitchFamily="18" charset="0"/>
                <a:sym typeface="Symbol"/>
              </a:rPr>
              <a:t> </a:t>
            </a:r>
            <a:r>
              <a:rPr lang="en-US" dirty="0"/>
              <a:t>) because the dimensions in the problem, as given, were SI units. The density </a:t>
            </a:r>
            <a:r>
              <a:rPr lang="el-GR" i="1" dirty="0">
                <a:latin typeface="Cambria Math" panose="02040503050406030204" pitchFamily="18" charset="0"/>
                <a:ea typeface="Cambria Math" panose="02040503050406030204" pitchFamily="18" charset="0"/>
                <a:sym typeface="Euclid Symbol"/>
              </a:rPr>
              <a:t>ρ</a:t>
            </a:r>
            <a:r>
              <a:rPr lang="en-US" dirty="0"/>
              <a:t> of water is 1000 kg/m</a:t>
            </a:r>
            <a:r>
              <a:rPr lang="en-US" baseline="30000" dirty="0"/>
              <a:t>3</a:t>
            </a:r>
            <a:r>
              <a:rPr lang="en-US" dirty="0"/>
              <a:t> and </a:t>
            </a:r>
            <a:r>
              <a:rPr lang="en-US" i="1" dirty="0"/>
              <a:t>g </a:t>
            </a:r>
            <a:r>
              <a:rPr lang="en-US" dirty="0"/>
              <a:t>= 9.8 m/s</a:t>
            </a:r>
            <a:r>
              <a:rPr lang="en-US" baseline="30000" dirty="0"/>
              <a:t>2</a:t>
            </a:r>
            <a:r>
              <a:rPr lang="en-US" dirty="0"/>
              <a:t>.</a:t>
            </a:r>
          </a:p>
        </p:txBody>
      </p:sp>
      <p:graphicFrame>
        <p:nvGraphicFramePr>
          <p:cNvPr id="202760" name="Object 8"/>
          <p:cNvGraphicFramePr>
            <a:graphicFrameLocks noChangeAspect="1"/>
          </p:cNvGraphicFramePr>
          <p:nvPr>
            <p:extLst>
              <p:ext uri="{D42A27DB-BD31-4B8C-83A1-F6EECF244321}">
                <p14:modId xmlns:p14="http://schemas.microsoft.com/office/powerpoint/2010/main" val="4081668344"/>
              </p:ext>
            </p:extLst>
          </p:nvPr>
        </p:nvGraphicFramePr>
        <p:xfrm>
          <a:off x="1968500" y="3179763"/>
          <a:ext cx="1549400" cy="939800"/>
        </p:xfrm>
        <a:graphic>
          <a:graphicData uri="http://schemas.openxmlformats.org/presentationml/2006/ole">
            <mc:AlternateContent xmlns:mc="http://schemas.openxmlformats.org/markup-compatibility/2006">
              <mc:Choice xmlns:v="urn:schemas-microsoft-com:vml" Requires="v">
                <p:oleObj name="Equation" r:id="rId2" imgW="1549080" imgH="939600" progId="Equation.DSMT4">
                  <p:embed/>
                </p:oleObj>
              </mc:Choice>
              <mc:Fallback>
                <p:oleObj name="Equation" r:id="rId2" imgW="1549080" imgH="939600" progId="Equation.DSMT4">
                  <p:embed/>
                  <p:pic>
                    <p:nvPicPr>
                      <p:cNvPr id="0" name="Picture 8"/>
                      <p:cNvPicPr>
                        <a:picLocks noChangeAspect="1" noChangeArrowheads="1"/>
                      </p:cNvPicPr>
                      <p:nvPr/>
                    </p:nvPicPr>
                    <p:blipFill>
                      <a:blip r:embed="rId3"/>
                      <a:srcRect/>
                      <a:stretch>
                        <a:fillRect/>
                      </a:stretch>
                    </p:blipFill>
                    <p:spPr bwMode="auto">
                      <a:xfrm>
                        <a:off x="1968500" y="3179763"/>
                        <a:ext cx="1549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63" name="Object 11"/>
          <p:cNvGraphicFramePr>
            <a:graphicFrameLocks noChangeAspect="1"/>
          </p:cNvGraphicFramePr>
          <p:nvPr>
            <p:extLst>
              <p:ext uri="{D42A27DB-BD31-4B8C-83A1-F6EECF244321}">
                <p14:modId xmlns:p14="http://schemas.microsoft.com/office/powerpoint/2010/main" val="2906535910"/>
              </p:ext>
            </p:extLst>
          </p:nvPr>
        </p:nvGraphicFramePr>
        <p:xfrm>
          <a:off x="3568700" y="3181350"/>
          <a:ext cx="2603500" cy="939800"/>
        </p:xfrm>
        <a:graphic>
          <a:graphicData uri="http://schemas.openxmlformats.org/presentationml/2006/ole">
            <mc:AlternateContent xmlns:mc="http://schemas.openxmlformats.org/markup-compatibility/2006">
              <mc:Choice xmlns:v="urn:schemas-microsoft-com:vml" Requires="v">
                <p:oleObj name="Equation" r:id="rId4" imgW="2603160" imgH="939600" progId="Equation.DSMT4">
                  <p:embed/>
                </p:oleObj>
              </mc:Choice>
              <mc:Fallback>
                <p:oleObj name="Equation" r:id="rId4" imgW="2603160" imgH="939600" progId="Equation.DSMT4">
                  <p:embed/>
                  <p:pic>
                    <p:nvPicPr>
                      <p:cNvPr id="0" name="Picture 11"/>
                      <p:cNvPicPr>
                        <a:picLocks noChangeAspect="1" noChangeArrowheads="1"/>
                      </p:cNvPicPr>
                      <p:nvPr/>
                    </p:nvPicPr>
                    <p:blipFill>
                      <a:blip r:embed="rId5"/>
                      <a:srcRect/>
                      <a:stretch>
                        <a:fillRect/>
                      </a:stretch>
                    </p:blipFill>
                    <p:spPr bwMode="auto">
                      <a:xfrm>
                        <a:off x="3568700" y="3181350"/>
                        <a:ext cx="2603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64" name="Object 12"/>
          <p:cNvGraphicFramePr>
            <a:graphicFrameLocks noChangeAspect="1"/>
          </p:cNvGraphicFramePr>
          <p:nvPr>
            <p:extLst>
              <p:ext uri="{D42A27DB-BD31-4B8C-83A1-F6EECF244321}">
                <p14:modId xmlns:p14="http://schemas.microsoft.com/office/powerpoint/2010/main" val="1639991190"/>
              </p:ext>
            </p:extLst>
          </p:nvPr>
        </p:nvGraphicFramePr>
        <p:xfrm>
          <a:off x="6223000" y="3487555"/>
          <a:ext cx="1320800" cy="292100"/>
        </p:xfrm>
        <a:graphic>
          <a:graphicData uri="http://schemas.openxmlformats.org/presentationml/2006/ole">
            <mc:AlternateContent xmlns:mc="http://schemas.openxmlformats.org/markup-compatibility/2006">
              <mc:Choice xmlns:v="urn:schemas-microsoft-com:vml" Requires="v">
                <p:oleObj name="Equation" r:id="rId6" imgW="1320480" imgH="291960" progId="Equation.DSMT4">
                  <p:embed/>
                </p:oleObj>
              </mc:Choice>
              <mc:Fallback>
                <p:oleObj name="Equation" r:id="rId6" imgW="1320480" imgH="291960" progId="Equation.DSMT4">
                  <p:embed/>
                  <p:pic>
                    <p:nvPicPr>
                      <p:cNvPr id="0" name="Picture 12"/>
                      <p:cNvPicPr>
                        <a:picLocks noChangeAspect="1" noChangeArrowheads="1"/>
                      </p:cNvPicPr>
                      <p:nvPr/>
                    </p:nvPicPr>
                    <p:blipFill>
                      <a:blip r:embed="rId7"/>
                      <a:srcRect/>
                      <a:stretch>
                        <a:fillRect/>
                      </a:stretch>
                    </p:blipFill>
                    <p:spPr bwMode="auto">
                      <a:xfrm>
                        <a:off x="6223000" y="3487555"/>
                        <a:ext cx="1320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Calculating the Work Done by a Constant Force (cont.)</a:t>
            </a:r>
          </a:p>
        </p:txBody>
      </p:sp>
      <p:sp>
        <p:nvSpPr>
          <p:cNvPr id="3" name="Content Placeholder 2"/>
          <p:cNvSpPr>
            <a:spLocks noGrp="1"/>
          </p:cNvSpPr>
          <p:nvPr>
            <p:ph idx="1"/>
          </p:nvPr>
        </p:nvSpPr>
        <p:spPr>
          <a:xfrm>
            <a:off x="457200" y="1101256"/>
            <a:ext cx="8229600" cy="4867275"/>
          </a:xfrm>
        </p:spPr>
        <p:txBody>
          <a:bodyPr>
            <a:noAutofit/>
          </a:bodyPr>
          <a:lstStyle/>
          <a:p>
            <a:pPr marL="349250" indent="-349250"/>
            <a:r>
              <a:rPr lang="en-US" b="1" dirty="0"/>
              <a:t>b.</a:t>
            </a:r>
            <a:r>
              <a:rPr lang="en-US" dirty="0"/>
              <a:t>	In the International System (SI) framework, the unit of force is the </a:t>
            </a:r>
            <a:r>
              <a:rPr lang="en-US" i="1" dirty="0"/>
              <a:t>newton</a:t>
            </a:r>
            <a:r>
              <a:rPr lang="en-US" dirty="0"/>
              <a:t> (N), the force required to accelerate a mass of 1 kg at 1 m/s</a:t>
            </a:r>
            <a:r>
              <a:rPr lang="en-US" baseline="30000" dirty="0"/>
              <a:t>2</a:t>
            </a:r>
            <a:r>
              <a:rPr lang="en-US" dirty="0"/>
              <a:t>. (For comparison, the 10-pound bucket in this example would weigh about 45 newtons.) The distance is measured in </a:t>
            </a:r>
            <a:r>
              <a:rPr lang="en-US" i="1" dirty="0"/>
              <a:t>meters</a:t>
            </a:r>
            <a:r>
              <a:rPr lang="en-US" dirty="0"/>
              <a:t>, and a unit of work is the </a:t>
            </a:r>
            <a:r>
              <a:rPr lang="en-US" i="1" dirty="0"/>
              <a:t>Newton‑meter</a:t>
            </a:r>
            <a:r>
              <a:rPr lang="en-US" dirty="0"/>
              <a:t> (N ⋅ m), also called the </a:t>
            </a:r>
            <a:r>
              <a:rPr lang="en-US" i="1" dirty="0"/>
              <a:t>joule</a:t>
            </a:r>
            <a:r>
              <a:rPr lang="en-US" dirty="0"/>
              <a:t> (J) after the English physicist James Joule (1818–1889). The book in this example has a mass of 2 kilograms and the gravitational force between it and Earth is the force </a:t>
            </a:r>
          </a:p>
        </p:txBody>
      </p:sp>
      <p:graphicFrame>
        <p:nvGraphicFramePr>
          <p:cNvPr id="181250" name="Object 2"/>
          <p:cNvGraphicFramePr>
            <a:graphicFrameLocks noChangeAspect="1"/>
          </p:cNvGraphicFramePr>
          <p:nvPr>
            <p:extLst>
              <p:ext uri="{D42A27DB-BD31-4B8C-83A1-F6EECF244321}">
                <p14:modId xmlns:p14="http://schemas.microsoft.com/office/powerpoint/2010/main" val="254671890"/>
              </p:ext>
            </p:extLst>
          </p:nvPr>
        </p:nvGraphicFramePr>
        <p:xfrm>
          <a:off x="1657350" y="5367338"/>
          <a:ext cx="5435600" cy="584200"/>
        </p:xfrm>
        <a:graphic>
          <a:graphicData uri="http://schemas.openxmlformats.org/presentationml/2006/ole">
            <mc:AlternateContent xmlns:mc="http://schemas.openxmlformats.org/markup-compatibility/2006">
              <mc:Choice xmlns:v="urn:schemas-microsoft-com:vml" Requires="v">
                <p:oleObj name="Equation" r:id="rId2" imgW="5435280" imgH="583920" progId="Equation.DSMT4">
                  <p:embed/>
                </p:oleObj>
              </mc:Choice>
              <mc:Fallback>
                <p:oleObj name="Equation" r:id="rId2" imgW="5435280" imgH="583920" progId="Equation.DSMT4">
                  <p:embed/>
                  <p:pic>
                    <p:nvPicPr>
                      <p:cNvPr id="0" name="Picture 2"/>
                      <p:cNvPicPr>
                        <a:picLocks noChangeAspect="1" noChangeArrowheads="1"/>
                      </p:cNvPicPr>
                      <p:nvPr/>
                    </p:nvPicPr>
                    <p:blipFill>
                      <a:blip r:embed="rId3"/>
                      <a:srcRect/>
                      <a:stretch>
                        <a:fillRect/>
                      </a:stretch>
                    </p:blipFill>
                    <p:spPr bwMode="auto">
                      <a:xfrm>
                        <a:off x="1657350" y="5367338"/>
                        <a:ext cx="5435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(cont.) </a:t>
            </a:r>
          </a:p>
        </p:txBody>
      </p:sp>
      <p:sp>
        <p:nvSpPr>
          <p:cNvPr id="3" name="Content Placeholder 2"/>
          <p:cNvSpPr>
            <a:spLocks noGrp="1"/>
          </p:cNvSpPr>
          <p:nvPr>
            <p:ph idx="1"/>
          </p:nvPr>
        </p:nvSpPr>
        <p:spPr/>
        <p:txBody>
          <a:bodyPr/>
          <a:lstStyle/>
          <a:p>
            <a:r>
              <a:rPr lang="en-US" dirty="0"/>
              <a:t>In some cases, the centroid and area of a submerged vertical plate is obvious or easily calculated. If so, they can be used to calculate the fluid force on one side of the plate without integration, by the following argument.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(cont.)</a:t>
            </a:r>
          </a:p>
        </p:txBody>
      </p:sp>
      <p:sp>
        <p:nvSpPr>
          <p:cNvPr id="3" name="Content Placeholder 2"/>
          <p:cNvSpPr>
            <a:spLocks noGrp="1"/>
          </p:cNvSpPr>
          <p:nvPr>
            <p:ph idx="1"/>
          </p:nvPr>
        </p:nvSpPr>
        <p:spPr/>
        <p:txBody>
          <a:bodyPr/>
          <a:lstStyle/>
          <a:p>
            <a:r>
              <a:rPr lang="en-US" dirty="0"/>
              <a:t>The second coordinate,      of the centroid with respect to the fluid’s surface level is</a:t>
            </a:r>
          </a:p>
          <a:p>
            <a:endParaRPr lang="en-US" dirty="0"/>
          </a:p>
          <a:p>
            <a:endParaRPr lang="en-US" dirty="0"/>
          </a:p>
          <a:p>
            <a:endParaRPr lang="en-US" dirty="0"/>
          </a:p>
          <a:p>
            <a:r>
              <a:rPr lang="en-US" dirty="0"/>
              <a:t>where </a:t>
            </a:r>
            <a:r>
              <a:rPr lang="en-US" i="1" dirty="0"/>
              <a:t>y</a:t>
            </a:r>
            <a:r>
              <a:rPr lang="en-US" i="1" baseline="30000" dirty="0"/>
              <a:t>c</a:t>
            </a:r>
            <a:r>
              <a:rPr lang="en-US" dirty="0"/>
              <a:t> is the distance of the center of mass of horizontal strips from the surface (that is, the depth of the horizontal strip) and </a:t>
            </a:r>
            <a:r>
              <a:rPr lang="en-US" i="1" dirty="0"/>
              <a:t>A</a:t>
            </a:r>
            <a:r>
              <a:rPr lang="en-US" dirty="0"/>
              <a:t> is the surface area of the plate. </a:t>
            </a:r>
          </a:p>
        </p:txBody>
      </p:sp>
      <p:graphicFrame>
        <p:nvGraphicFramePr>
          <p:cNvPr id="243713" name="Object 1"/>
          <p:cNvGraphicFramePr>
            <a:graphicFrameLocks noChangeAspect="1"/>
          </p:cNvGraphicFramePr>
          <p:nvPr>
            <p:extLst>
              <p:ext uri="{D42A27DB-BD31-4B8C-83A1-F6EECF244321}">
                <p14:modId xmlns:p14="http://schemas.microsoft.com/office/powerpoint/2010/main" val="3937874218"/>
              </p:ext>
            </p:extLst>
          </p:nvPr>
        </p:nvGraphicFramePr>
        <p:xfrm>
          <a:off x="4038600" y="1371600"/>
          <a:ext cx="317500" cy="368300"/>
        </p:xfrm>
        <a:graphic>
          <a:graphicData uri="http://schemas.openxmlformats.org/presentationml/2006/ole">
            <mc:AlternateContent xmlns:mc="http://schemas.openxmlformats.org/markup-compatibility/2006">
              <mc:Choice xmlns:v="urn:schemas-microsoft-com:vml" Requires="v">
                <p:oleObj name="Equation" r:id="rId2" imgW="317160" imgH="368280" progId="Equation.DSMT4">
                  <p:embed/>
                </p:oleObj>
              </mc:Choice>
              <mc:Fallback>
                <p:oleObj name="Equation" r:id="rId2" imgW="317160" imgH="3682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371600"/>
                        <a:ext cx="317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4" name="Object 2"/>
          <p:cNvGraphicFramePr>
            <a:graphicFrameLocks noChangeAspect="1"/>
          </p:cNvGraphicFramePr>
          <p:nvPr>
            <p:extLst>
              <p:ext uri="{D42A27DB-BD31-4B8C-83A1-F6EECF244321}">
                <p14:modId xmlns:p14="http://schemas.microsoft.com/office/powerpoint/2010/main" val="2958745734"/>
              </p:ext>
            </p:extLst>
          </p:nvPr>
        </p:nvGraphicFramePr>
        <p:xfrm>
          <a:off x="1974850" y="2312988"/>
          <a:ext cx="5016500" cy="1397000"/>
        </p:xfrm>
        <a:graphic>
          <a:graphicData uri="http://schemas.openxmlformats.org/presentationml/2006/ole">
            <mc:AlternateContent xmlns:mc="http://schemas.openxmlformats.org/markup-compatibility/2006">
              <mc:Choice xmlns:v="urn:schemas-microsoft-com:vml" Requires="v">
                <p:oleObj name="Equation" r:id="rId4" imgW="5016240" imgH="1396800" progId="Equation.DSMT4">
                  <p:embed/>
                </p:oleObj>
              </mc:Choice>
              <mc:Fallback>
                <p:oleObj name="Equation" r:id="rId4" imgW="5016240" imgH="1396800" progId="Equation.DSMT4">
                  <p:embed/>
                  <p:pic>
                    <p:nvPicPr>
                      <p:cNvPr id="0" name="Picture 2"/>
                      <p:cNvPicPr>
                        <a:picLocks noChangeAspect="1" noChangeArrowheads="1"/>
                      </p:cNvPicPr>
                      <p:nvPr/>
                    </p:nvPicPr>
                    <p:blipFill>
                      <a:blip r:embed="rId5"/>
                      <a:srcRect/>
                      <a:stretch>
                        <a:fillRect/>
                      </a:stretch>
                    </p:blipFill>
                    <p:spPr bwMode="auto">
                      <a:xfrm>
                        <a:off x="1974850" y="2312988"/>
                        <a:ext cx="50165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Pressure and Fluid Force (cont.)</a:t>
            </a:r>
          </a:p>
        </p:txBody>
      </p:sp>
      <p:sp>
        <p:nvSpPr>
          <p:cNvPr id="3" name="Content Placeholder 2"/>
          <p:cNvSpPr>
            <a:spLocks noGrp="1"/>
          </p:cNvSpPr>
          <p:nvPr>
            <p:ph idx="1"/>
          </p:nvPr>
        </p:nvSpPr>
        <p:spPr/>
        <p:txBody>
          <a:bodyPr/>
          <a:lstStyle/>
          <a:p>
            <a:r>
              <a:rPr lang="en-US" dirty="0"/>
              <a:t>The differential </a:t>
            </a:r>
            <a:r>
              <a:rPr lang="en-US" i="1" dirty="0"/>
              <a:t>dA</a:t>
            </a:r>
            <a:r>
              <a:rPr lang="en-US" dirty="0"/>
              <a:t> can be expressed as</a:t>
            </a:r>
          </a:p>
          <a:p>
            <a:endParaRPr lang="en-US" dirty="0"/>
          </a:p>
          <a:p>
            <a:endParaRPr lang="en-US" dirty="0"/>
          </a:p>
          <a:p>
            <a:r>
              <a:rPr lang="en-US" dirty="0"/>
              <a:t>Multiplying both ends of this last equation by either </a:t>
            </a:r>
            <a:r>
              <a:rPr lang="el-GR" i="1" dirty="0">
                <a:latin typeface="Cambria Math" panose="02040503050406030204" pitchFamily="18" charset="0"/>
                <a:ea typeface="Cambria Math" panose="02040503050406030204" pitchFamily="18" charset="0"/>
                <a:sym typeface="Euclid Symbol"/>
              </a:rPr>
              <a:t>ρ</a:t>
            </a:r>
            <a:r>
              <a:rPr lang="en-US" i="1" dirty="0"/>
              <a:t>g</a:t>
            </a:r>
            <a:r>
              <a:rPr lang="en-US" dirty="0"/>
              <a:t> or </a:t>
            </a:r>
            <a:r>
              <a:rPr lang="el-GR" i="1" dirty="0">
                <a:latin typeface="Cambria Math" panose="02040503050406030204" pitchFamily="18" charset="0"/>
                <a:ea typeface="Cambria Math" panose="02040503050406030204" pitchFamily="18" charset="0"/>
                <a:sym typeface="Symbol"/>
              </a:rPr>
              <a:t>δ</a:t>
            </a:r>
            <a:r>
              <a:rPr lang="en-US" dirty="0"/>
              <a:t> (depending on the context), we obtain the following result.</a:t>
            </a:r>
          </a:p>
        </p:txBody>
      </p:sp>
      <p:graphicFrame>
        <p:nvGraphicFramePr>
          <p:cNvPr id="224258" name="Object 2"/>
          <p:cNvGraphicFramePr>
            <a:graphicFrameLocks noChangeAspect="1"/>
          </p:cNvGraphicFramePr>
          <p:nvPr>
            <p:extLst>
              <p:ext uri="{D42A27DB-BD31-4B8C-83A1-F6EECF244321}">
                <p14:modId xmlns:p14="http://schemas.microsoft.com/office/powerpoint/2010/main" val="41711365"/>
              </p:ext>
            </p:extLst>
          </p:nvPr>
        </p:nvGraphicFramePr>
        <p:xfrm>
          <a:off x="6242050" y="1341438"/>
          <a:ext cx="1117600" cy="482600"/>
        </p:xfrm>
        <a:graphic>
          <a:graphicData uri="http://schemas.openxmlformats.org/presentationml/2006/ole">
            <mc:AlternateContent xmlns:mc="http://schemas.openxmlformats.org/markup-compatibility/2006">
              <mc:Choice xmlns:v="urn:schemas-microsoft-com:vml" Requires="v">
                <p:oleObj name="Equation" r:id="rId2" imgW="1117440" imgH="482400" progId="Equation.DSMT4">
                  <p:embed/>
                </p:oleObj>
              </mc:Choice>
              <mc:Fallback>
                <p:oleObj name="Equation" r:id="rId2" imgW="1117440" imgH="482400" progId="Equation.DSMT4">
                  <p:embed/>
                  <p:pic>
                    <p:nvPicPr>
                      <p:cNvPr id="0" name="Picture 2"/>
                      <p:cNvPicPr>
                        <a:picLocks noChangeAspect="1" noChangeArrowheads="1"/>
                      </p:cNvPicPr>
                      <p:nvPr/>
                    </p:nvPicPr>
                    <p:blipFill>
                      <a:blip r:embed="rId3"/>
                      <a:srcRect/>
                      <a:stretch>
                        <a:fillRect/>
                      </a:stretch>
                    </p:blipFill>
                    <p:spPr bwMode="auto">
                      <a:xfrm>
                        <a:off x="6242050" y="1341438"/>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59" name="Object 3"/>
          <p:cNvGraphicFramePr>
            <a:graphicFrameLocks noChangeAspect="1"/>
          </p:cNvGraphicFramePr>
          <p:nvPr/>
        </p:nvGraphicFramePr>
        <p:xfrm>
          <a:off x="1600200" y="1981200"/>
          <a:ext cx="5448300" cy="698500"/>
        </p:xfrm>
        <a:graphic>
          <a:graphicData uri="http://schemas.openxmlformats.org/presentationml/2006/ole">
            <mc:AlternateContent xmlns:mc="http://schemas.openxmlformats.org/markup-compatibility/2006">
              <mc:Choice xmlns:v="urn:schemas-microsoft-com:vml" Requires="v">
                <p:oleObj name="Equation" r:id="rId4" imgW="5448240" imgH="698400" progId="Equation.DSMT4">
                  <p:embed/>
                </p:oleObj>
              </mc:Choice>
              <mc:Fallback>
                <p:oleObj name="Equation" r:id="rId4" imgW="5448240" imgH="698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981200"/>
                        <a:ext cx="5448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0" name="Object 4"/>
          <p:cNvGraphicFramePr>
            <a:graphicFrameLocks noChangeAspect="1"/>
          </p:cNvGraphicFramePr>
          <p:nvPr>
            <p:extLst>
              <p:ext uri="{D42A27DB-BD31-4B8C-83A1-F6EECF244321}">
                <p14:modId xmlns:p14="http://schemas.microsoft.com/office/powerpoint/2010/main" val="2124079914"/>
              </p:ext>
            </p:extLst>
          </p:nvPr>
        </p:nvGraphicFramePr>
        <p:xfrm>
          <a:off x="3308350" y="4419600"/>
          <a:ext cx="2222500" cy="381000"/>
        </p:xfrm>
        <a:graphic>
          <a:graphicData uri="http://schemas.openxmlformats.org/presentationml/2006/ole">
            <mc:AlternateContent xmlns:mc="http://schemas.openxmlformats.org/markup-compatibility/2006">
              <mc:Choice xmlns:v="urn:schemas-microsoft-com:vml" Requires="v">
                <p:oleObj name="Equation" r:id="rId6" imgW="2222280" imgH="380880" progId="Equation.DSMT4">
                  <p:embed/>
                </p:oleObj>
              </mc:Choice>
              <mc:Fallback>
                <p:oleObj name="Equation" r:id="rId6" imgW="2222280" imgH="380880" progId="Equation.DSMT4">
                  <p:embed/>
                  <p:pic>
                    <p:nvPicPr>
                      <p:cNvPr id="0" name="Picture 4"/>
                      <p:cNvPicPr>
                        <a:picLocks noChangeAspect="1" noChangeArrowheads="1"/>
                      </p:cNvPicPr>
                      <p:nvPr/>
                    </p:nvPicPr>
                    <p:blipFill>
                      <a:blip r:embed="rId7"/>
                      <a:srcRect/>
                      <a:stretch>
                        <a:fillRect/>
                      </a:stretch>
                    </p:blipFill>
                    <p:spPr bwMode="auto">
                      <a:xfrm>
                        <a:off x="3308350" y="4419600"/>
                        <a:ext cx="2222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Using the Centroid and Area of a Vertical</a:t>
            </a:r>
            <a:br>
              <a:rPr lang="en-US" dirty="0"/>
            </a:br>
            <a:r>
              <a:rPr lang="en-US" dirty="0"/>
              <a:t>Plate to Find the Fluid Force Exerted on It</a:t>
            </a:r>
          </a:p>
        </p:txBody>
      </p:sp>
      <p:sp>
        <p:nvSpPr>
          <p:cNvPr id="3" name="Content Placeholder 2"/>
          <p:cNvSpPr>
            <a:spLocks noGrp="1"/>
          </p:cNvSpPr>
          <p:nvPr>
            <p:ph idx="1"/>
          </p:nvPr>
        </p:nvSpPr>
        <p:spPr>
          <a:xfrm>
            <a:off x="457200" y="1280160"/>
            <a:ext cx="4937760" cy="4572000"/>
          </a:xfrm>
        </p:spPr>
        <p:txBody>
          <a:bodyPr/>
          <a:lstStyle/>
          <a:p>
            <a:r>
              <a:rPr lang="en-US" dirty="0"/>
              <a:t>Calculate the fluid force on the square cover plate of Example 7 using its centroid and area.</a:t>
            </a:r>
          </a:p>
        </p:txBody>
      </p:sp>
      <p:grpSp>
        <p:nvGrpSpPr>
          <p:cNvPr id="10" name="Group 9"/>
          <p:cNvGrpSpPr/>
          <p:nvPr/>
        </p:nvGrpSpPr>
        <p:grpSpPr>
          <a:xfrm>
            <a:off x="5440856" y="1295400"/>
            <a:ext cx="2864944" cy="4714220"/>
            <a:chOff x="5440856" y="1295400"/>
            <a:chExt cx="2864944" cy="4714220"/>
          </a:xfrm>
        </p:grpSpPr>
        <p:pic>
          <p:nvPicPr>
            <p:cNvPr id="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8333"/>
            <a:stretch>
              <a:fillRect/>
            </a:stretch>
          </p:blipFill>
          <p:spPr bwMode="auto">
            <a:xfrm>
              <a:off x="5440856" y="1295400"/>
              <a:ext cx="2864944" cy="4191000"/>
            </a:xfrm>
            <a:prstGeom prst="rect">
              <a:avLst/>
            </a:prstGeom>
            <a:noFill/>
            <a:ln w="9525">
              <a:noFill/>
              <a:miter lim="800000"/>
              <a:headEnd/>
              <a:tailEnd/>
            </a:ln>
          </p:spPr>
        </p:pic>
        <p:sp>
          <p:nvSpPr>
            <p:cNvPr id="9" name="Rectangle 8"/>
            <p:cNvSpPr/>
            <p:nvPr/>
          </p:nvSpPr>
          <p:spPr>
            <a:xfrm>
              <a:off x="6096930" y="5486400"/>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Using the Centroid and Area of a Vertical</a:t>
            </a:r>
            <a:br>
              <a:rPr lang="en-US" dirty="0"/>
            </a:br>
            <a:r>
              <a:rPr lang="en-US" dirty="0"/>
              <a:t>Plate to Find the Fluid Force Exerted on It (cont.)</a:t>
            </a:r>
          </a:p>
        </p:txBody>
      </p:sp>
      <p:sp>
        <p:nvSpPr>
          <p:cNvPr id="3" name="Content Placeholder 2"/>
          <p:cNvSpPr>
            <a:spLocks noGrp="1"/>
          </p:cNvSpPr>
          <p:nvPr>
            <p:ph idx="1"/>
          </p:nvPr>
        </p:nvSpPr>
        <p:spPr/>
        <p:txBody>
          <a:bodyPr/>
          <a:lstStyle/>
          <a:p>
            <a:r>
              <a:rPr lang="en-US" b="1" dirty="0"/>
              <a:t>Solution</a:t>
            </a:r>
          </a:p>
          <a:p>
            <a:r>
              <a:rPr lang="en-US" dirty="0"/>
              <a:t>The centroid of the plate is 1 m from the water’s surface, and the area of the square plate is </a:t>
            </a:r>
          </a:p>
        </p:txBody>
      </p:sp>
      <p:graphicFrame>
        <p:nvGraphicFramePr>
          <p:cNvPr id="203778" name="Object 2"/>
          <p:cNvGraphicFramePr>
            <a:graphicFrameLocks noChangeAspect="1"/>
          </p:cNvGraphicFramePr>
          <p:nvPr/>
        </p:nvGraphicFramePr>
        <p:xfrm>
          <a:off x="6793375" y="2272553"/>
          <a:ext cx="723900" cy="469900"/>
        </p:xfrm>
        <a:graphic>
          <a:graphicData uri="http://schemas.openxmlformats.org/presentationml/2006/ole">
            <mc:AlternateContent xmlns:mc="http://schemas.openxmlformats.org/markup-compatibility/2006">
              <mc:Choice xmlns:v="urn:schemas-microsoft-com:vml" Requires="v">
                <p:oleObj name="Equation" r:id="rId2" imgW="723600" imgH="469800" progId="Equation.DSMT4">
                  <p:embed/>
                </p:oleObj>
              </mc:Choice>
              <mc:Fallback>
                <p:oleObj name="Equation" r:id="rId2" imgW="723600" imgH="4698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375" y="2272553"/>
                        <a:ext cx="72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0" name="Object 4"/>
          <p:cNvGraphicFramePr>
            <a:graphicFrameLocks noChangeAspect="1"/>
          </p:cNvGraphicFramePr>
          <p:nvPr>
            <p:extLst>
              <p:ext uri="{D42A27DB-BD31-4B8C-83A1-F6EECF244321}">
                <p14:modId xmlns:p14="http://schemas.microsoft.com/office/powerpoint/2010/main" val="1822470364"/>
              </p:ext>
            </p:extLst>
          </p:nvPr>
        </p:nvGraphicFramePr>
        <p:xfrm>
          <a:off x="1085850" y="2794000"/>
          <a:ext cx="7073900" cy="939800"/>
        </p:xfrm>
        <a:graphic>
          <a:graphicData uri="http://schemas.openxmlformats.org/presentationml/2006/ole">
            <mc:AlternateContent xmlns:mc="http://schemas.openxmlformats.org/markup-compatibility/2006">
              <mc:Choice xmlns:v="urn:schemas-microsoft-com:vml" Requires="v">
                <p:oleObj name="Equation" r:id="rId4" imgW="7073640" imgH="939600" progId="Equation.DSMT4">
                  <p:embed/>
                </p:oleObj>
              </mc:Choice>
              <mc:Fallback>
                <p:oleObj name="Equation" r:id="rId4" imgW="7073640" imgH="939600" progId="Equation.DSMT4">
                  <p:embed/>
                  <p:pic>
                    <p:nvPicPr>
                      <p:cNvPr id="0" name="Object 4"/>
                      <p:cNvPicPr>
                        <a:picLocks noChangeAspect="1" noChangeArrowheads="1"/>
                      </p:cNvPicPr>
                      <p:nvPr/>
                    </p:nvPicPr>
                    <p:blipFill>
                      <a:blip r:embed="rId5"/>
                      <a:srcRect/>
                      <a:stretch>
                        <a:fillRect/>
                      </a:stretch>
                    </p:blipFill>
                    <p:spPr bwMode="auto">
                      <a:xfrm>
                        <a:off x="1085850" y="2794000"/>
                        <a:ext cx="707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1" name="Object 5"/>
          <p:cNvGraphicFramePr>
            <a:graphicFrameLocks noChangeAspect="1"/>
          </p:cNvGraphicFramePr>
          <p:nvPr>
            <p:extLst>
              <p:ext uri="{D42A27DB-BD31-4B8C-83A1-F6EECF244321}">
                <p14:modId xmlns:p14="http://schemas.microsoft.com/office/powerpoint/2010/main" val="3736183060"/>
              </p:ext>
            </p:extLst>
          </p:nvPr>
        </p:nvGraphicFramePr>
        <p:xfrm>
          <a:off x="1925638" y="3886200"/>
          <a:ext cx="1917700" cy="838200"/>
        </p:xfrm>
        <a:graphic>
          <a:graphicData uri="http://schemas.openxmlformats.org/presentationml/2006/ole">
            <mc:AlternateContent xmlns:mc="http://schemas.openxmlformats.org/markup-compatibility/2006">
              <mc:Choice xmlns:v="urn:schemas-microsoft-com:vml" Requires="v">
                <p:oleObj name="Equation" r:id="rId6" imgW="1917360" imgH="838080" progId="Equation.DSMT4">
                  <p:embed/>
                </p:oleObj>
              </mc:Choice>
              <mc:Fallback>
                <p:oleObj name="Equation" r:id="rId6" imgW="1917360" imgH="838080" progId="Equation.DSMT4">
                  <p:embed/>
                  <p:pic>
                    <p:nvPicPr>
                      <p:cNvPr id="0" name="Object 5"/>
                      <p:cNvPicPr>
                        <a:picLocks noChangeAspect="1" noChangeArrowheads="1"/>
                      </p:cNvPicPr>
                      <p:nvPr/>
                    </p:nvPicPr>
                    <p:blipFill>
                      <a:blip r:embed="rId7"/>
                      <a:srcRect/>
                      <a:stretch>
                        <a:fillRect/>
                      </a:stretch>
                    </p:blipFill>
                    <p:spPr bwMode="auto">
                      <a:xfrm>
                        <a:off x="1925638" y="3886200"/>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2" name="Object 6"/>
          <p:cNvGraphicFramePr>
            <a:graphicFrameLocks noChangeAspect="1"/>
          </p:cNvGraphicFramePr>
          <p:nvPr>
            <p:extLst>
              <p:ext uri="{D42A27DB-BD31-4B8C-83A1-F6EECF244321}">
                <p14:modId xmlns:p14="http://schemas.microsoft.com/office/powerpoint/2010/main" val="3645835810"/>
              </p:ext>
            </p:extLst>
          </p:nvPr>
        </p:nvGraphicFramePr>
        <p:xfrm>
          <a:off x="3943350" y="4157663"/>
          <a:ext cx="1308100" cy="292100"/>
        </p:xfrm>
        <a:graphic>
          <a:graphicData uri="http://schemas.openxmlformats.org/presentationml/2006/ole">
            <mc:AlternateContent xmlns:mc="http://schemas.openxmlformats.org/markup-compatibility/2006">
              <mc:Choice xmlns:v="urn:schemas-microsoft-com:vml" Requires="v">
                <p:oleObj name="Equation" r:id="rId8" imgW="1307880" imgH="291960" progId="Equation.DSMT4">
                  <p:embed/>
                </p:oleObj>
              </mc:Choice>
              <mc:Fallback>
                <p:oleObj name="Equation" r:id="rId8" imgW="1307880" imgH="291960" progId="Equation.DSMT4">
                  <p:embed/>
                  <p:pic>
                    <p:nvPicPr>
                      <p:cNvPr id="0" name="Object 6"/>
                      <p:cNvPicPr>
                        <a:picLocks noChangeAspect="1" noChangeArrowheads="1"/>
                      </p:cNvPicPr>
                      <p:nvPr/>
                    </p:nvPicPr>
                    <p:blipFill>
                      <a:blip r:embed="rId9"/>
                      <a:srcRect/>
                      <a:stretch>
                        <a:fillRect/>
                      </a:stretch>
                    </p:blipFill>
                    <p:spPr bwMode="auto">
                      <a:xfrm>
                        <a:off x="3943350" y="4157663"/>
                        <a:ext cx="1308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7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Calculating the Work Done by a Constant Force (cont.)</a:t>
            </a:r>
          </a:p>
        </p:txBody>
      </p:sp>
      <p:sp>
        <p:nvSpPr>
          <p:cNvPr id="3" name="Content Placeholder 2"/>
          <p:cNvSpPr>
            <a:spLocks noGrp="1"/>
          </p:cNvSpPr>
          <p:nvPr>
            <p:ph idx="1"/>
          </p:nvPr>
        </p:nvSpPr>
        <p:spPr/>
        <p:txBody>
          <a:bodyPr/>
          <a:lstStyle/>
          <a:p>
            <a:r>
              <a:rPr lang="en-US" dirty="0"/>
              <a:t>Now the work performed in lifting it 0.9 meters can be determined. </a:t>
            </a:r>
          </a:p>
          <a:p>
            <a:endParaRPr lang="en-US" dirty="0"/>
          </a:p>
          <a:p>
            <a:r>
              <a:rPr lang="en-US" dirty="0"/>
              <a:t>Note the distinction between the pound, a measure of force, and the kilogram, a measure of mass. In the US Customary System, a unit of mass is the </a:t>
            </a:r>
            <a:r>
              <a:rPr lang="en-US" i="1" dirty="0"/>
              <a:t>slug</a:t>
            </a:r>
            <a:r>
              <a:rPr lang="en-US" dirty="0"/>
              <a:t>, which is an object’s weight in pounds divided by </a:t>
            </a:r>
            <a:r>
              <a:rPr lang="en-US" i="1" dirty="0"/>
              <a:t>g</a:t>
            </a:r>
            <a:r>
              <a:rPr lang="en-US" dirty="0"/>
              <a:t> ≈ 32 ft/s</a:t>
            </a:r>
            <a:r>
              <a:rPr lang="en-US" baseline="30000" dirty="0"/>
              <a:t>2</a:t>
            </a:r>
            <a:r>
              <a:rPr lang="en-US" dirty="0"/>
              <a:t>. Although its use is rare (the SI is more typically used to measure mass), the 10‑pound bucket of water in part a. has a mass of approximately 0.31 slugs.</a:t>
            </a:r>
          </a:p>
        </p:txBody>
      </p:sp>
      <p:graphicFrame>
        <p:nvGraphicFramePr>
          <p:cNvPr id="182274" name="Object 2"/>
          <p:cNvGraphicFramePr>
            <a:graphicFrameLocks noChangeAspect="1"/>
          </p:cNvGraphicFramePr>
          <p:nvPr>
            <p:extLst>
              <p:ext uri="{D42A27DB-BD31-4B8C-83A1-F6EECF244321}">
                <p14:modId xmlns:p14="http://schemas.microsoft.com/office/powerpoint/2010/main" val="3605392404"/>
              </p:ext>
            </p:extLst>
          </p:nvPr>
        </p:nvGraphicFramePr>
        <p:xfrm>
          <a:off x="1093470" y="2226945"/>
          <a:ext cx="3149600" cy="482600"/>
        </p:xfrm>
        <a:graphic>
          <a:graphicData uri="http://schemas.openxmlformats.org/presentationml/2006/ole">
            <mc:AlternateContent xmlns:mc="http://schemas.openxmlformats.org/markup-compatibility/2006">
              <mc:Choice xmlns:v="urn:schemas-microsoft-com:vml" Requires="v">
                <p:oleObj name="Equation" r:id="rId2" imgW="3149280" imgH="482400" progId="Equation.DSMT4">
                  <p:embed/>
                </p:oleObj>
              </mc:Choice>
              <mc:Fallback>
                <p:oleObj name="Equation" r:id="rId2" imgW="3149280" imgH="482400" progId="Equation.DSMT4">
                  <p:embed/>
                  <p:pic>
                    <p:nvPicPr>
                      <p:cNvPr id="0" name="Picture 2"/>
                      <p:cNvPicPr>
                        <a:picLocks noChangeAspect="1" noChangeArrowheads="1"/>
                      </p:cNvPicPr>
                      <p:nvPr/>
                    </p:nvPicPr>
                    <p:blipFill>
                      <a:blip r:embed="rId3"/>
                      <a:srcRect/>
                      <a:stretch>
                        <a:fillRect/>
                      </a:stretch>
                    </p:blipFill>
                    <p:spPr bwMode="auto">
                      <a:xfrm>
                        <a:off x="1093470" y="2226945"/>
                        <a:ext cx="314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5" name="Object 3"/>
          <p:cNvGraphicFramePr>
            <a:graphicFrameLocks noChangeAspect="1"/>
          </p:cNvGraphicFramePr>
          <p:nvPr>
            <p:extLst>
              <p:ext uri="{D42A27DB-BD31-4B8C-83A1-F6EECF244321}">
                <p14:modId xmlns:p14="http://schemas.microsoft.com/office/powerpoint/2010/main" val="298190293"/>
              </p:ext>
            </p:extLst>
          </p:nvPr>
        </p:nvGraphicFramePr>
        <p:xfrm>
          <a:off x="4328160" y="2307590"/>
          <a:ext cx="1981200" cy="292100"/>
        </p:xfrm>
        <a:graphic>
          <a:graphicData uri="http://schemas.openxmlformats.org/presentationml/2006/ole">
            <mc:AlternateContent xmlns:mc="http://schemas.openxmlformats.org/markup-compatibility/2006">
              <mc:Choice xmlns:v="urn:schemas-microsoft-com:vml" Requires="v">
                <p:oleObj name="Equation" r:id="rId4" imgW="1981080" imgH="291960" progId="Equation.DSMT4">
                  <p:embed/>
                </p:oleObj>
              </mc:Choice>
              <mc:Fallback>
                <p:oleObj name="Equation" r:id="rId4" imgW="1981080" imgH="291960" progId="Equation.DSMT4">
                  <p:embed/>
                  <p:pic>
                    <p:nvPicPr>
                      <p:cNvPr id="0" name="Picture 3"/>
                      <p:cNvPicPr>
                        <a:picLocks noChangeAspect="1" noChangeArrowheads="1"/>
                      </p:cNvPicPr>
                      <p:nvPr/>
                    </p:nvPicPr>
                    <p:blipFill>
                      <a:blip r:embed="rId5"/>
                      <a:srcRect/>
                      <a:stretch>
                        <a:fillRect/>
                      </a:stretch>
                    </p:blipFill>
                    <p:spPr bwMode="auto">
                      <a:xfrm>
                        <a:off x="4328160" y="2307590"/>
                        <a:ext cx="1981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903C34B3-87A0-926B-F569-2B5040D5F958}"/>
              </a:ext>
            </a:extLst>
          </p:cNvPr>
          <p:cNvGraphicFramePr>
            <a:graphicFrameLocks noChangeAspect="1"/>
          </p:cNvGraphicFramePr>
          <p:nvPr>
            <p:extLst>
              <p:ext uri="{D42A27DB-BD31-4B8C-83A1-F6EECF244321}">
                <p14:modId xmlns:p14="http://schemas.microsoft.com/office/powerpoint/2010/main" val="337360910"/>
              </p:ext>
            </p:extLst>
          </p:nvPr>
        </p:nvGraphicFramePr>
        <p:xfrm>
          <a:off x="6416040" y="2329815"/>
          <a:ext cx="1447800" cy="292100"/>
        </p:xfrm>
        <a:graphic>
          <a:graphicData uri="http://schemas.openxmlformats.org/presentationml/2006/ole">
            <mc:AlternateContent xmlns:mc="http://schemas.openxmlformats.org/markup-compatibility/2006">
              <mc:Choice xmlns:v="urn:schemas-microsoft-com:vml" Requires="v">
                <p:oleObj name="Equation" r:id="rId6" imgW="1447560" imgH="291960" progId="Equation.DSMT4">
                  <p:embed/>
                </p:oleObj>
              </mc:Choice>
              <mc:Fallback>
                <p:oleObj name="Equation" r:id="rId6" imgW="1447560" imgH="291960" progId="Equation.DSMT4">
                  <p:embed/>
                  <p:pic>
                    <p:nvPicPr>
                      <p:cNvPr id="182275" name="Object 3"/>
                      <p:cNvPicPr>
                        <a:picLocks noChangeAspect="1" noChangeArrowheads="1"/>
                      </p:cNvPicPr>
                      <p:nvPr/>
                    </p:nvPicPr>
                    <p:blipFill>
                      <a:blip r:embed="rId7"/>
                      <a:srcRect/>
                      <a:stretch>
                        <a:fillRect/>
                      </a:stretch>
                    </p:blipFill>
                    <p:spPr bwMode="auto">
                      <a:xfrm>
                        <a:off x="6416040" y="2329815"/>
                        <a:ext cx="1447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Work (cont.)</a:t>
            </a:r>
          </a:p>
        </p:txBody>
      </p:sp>
      <p:sp>
        <p:nvSpPr>
          <p:cNvPr id="3" name="Content Placeholder 2"/>
          <p:cNvSpPr>
            <a:spLocks noGrp="1"/>
          </p:cNvSpPr>
          <p:nvPr>
            <p:ph idx="1"/>
          </p:nvPr>
        </p:nvSpPr>
        <p:spPr/>
        <p:txBody>
          <a:bodyPr>
            <a:normAutofit fontScale="92500"/>
          </a:bodyPr>
          <a:lstStyle/>
          <a:p>
            <a:r>
              <a:rPr lang="en-US" dirty="0"/>
              <a:t>As you might expect, it is frequently the case that the force in question varies over the distance. But we can still use the relationship </a:t>
            </a:r>
            <a:r>
              <a:rPr lang="en-US" i="1" dirty="0"/>
              <a:t>W</a:t>
            </a:r>
            <a:r>
              <a:rPr lang="en-US" dirty="0"/>
              <a:t> = </a:t>
            </a:r>
            <a:r>
              <a:rPr lang="en-US" i="1" dirty="0"/>
              <a:t>Fd</a:t>
            </a:r>
            <a:r>
              <a:rPr lang="en-US" dirty="0"/>
              <a:t> to construct a more general formula, using a now familiar process. To this end, assume </a:t>
            </a:r>
            <a:r>
              <a:rPr lang="en-US" i="1" dirty="0"/>
              <a:t>F</a:t>
            </a:r>
            <a:r>
              <a:rPr lang="en-US" dirty="0"/>
              <a:t> is a continuous function of </a:t>
            </a:r>
            <a:r>
              <a:rPr lang="en-US" i="1" dirty="0"/>
              <a:t>x</a:t>
            </a:r>
            <a:r>
              <a:rPr lang="en-US" dirty="0"/>
              <a:t> and that we wish to calculate the work performed by </a:t>
            </a:r>
            <a:r>
              <a:rPr lang="en-US" i="1" dirty="0"/>
              <a:t>F</a:t>
            </a:r>
            <a:r>
              <a:rPr lang="en-US" dirty="0"/>
              <a:t> over the distance </a:t>
            </a:r>
            <a:r>
              <a:rPr lang="en-US" i="1" dirty="0"/>
              <a:t>d</a:t>
            </a:r>
            <a:r>
              <a:rPr lang="en-US" dirty="0"/>
              <a:t> represented by the interval [</a:t>
            </a:r>
            <a:r>
              <a:rPr lang="en-US" i="1" dirty="0"/>
              <a:t>a</a:t>
            </a:r>
            <a:r>
              <a:rPr lang="en-US" dirty="0"/>
              <a:t>, </a:t>
            </a:r>
            <a:r>
              <a:rPr lang="en-US" i="1" dirty="0"/>
              <a:t>b</a:t>
            </a:r>
            <a:r>
              <a:rPr lang="en-US" dirty="0"/>
              <a:t>] on the </a:t>
            </a:r>
            <a:r>
              <a:rPr lang="en-US" i="1" dirty="0"/>
              <a:t>x</a:t>
            </a:r>
            <a:r>
              <a:rPr lang="en-US" dirty="0"/>
              <a:t>-axis. If we partition [</a:t>
            </a:r>
            <a:r>
              <a:rPr lang="en-US" i="1" dirty="0"/>
              <a:t>a</a:t>
            </a:r>
            <a:r>
              <a:rPr lang="en-US" dirty="0"/>
              <a:t>, </a:t>
            </a:r>
            <a:r>
              <a:rPr lang="en-US" i="1" dirty="0"/>
              <a:t>b</a:t>
            </a:r>
            <a:r>
              <a:rPr lang="en-US" dirty="0"/>
              <a:t>] into </a:t>
            </a:r>
            <a:r>
              <a:rPr lang="en-US" i="1" dirty="0"/>
              <a:t>n</a:t>
            </a:r>
            <a:r>
              <a:rPr lang="en-US" dirty="0"/>
              <a:t> subintervals with the </a:t>
            </a:r>
            <a:r>
              <a:rPr lang="en-US" i="1" dirty="0"/>
              <a:t>n</a:t>
            </a:r>
            <a:r>
              <a:rPr lang="en-US" dirty="0"/>
              <a:t> </a:t>
            </a:r>
            <a:r>
              <a:rPr lang="en-US" dirty="0">
                <a:latin typeface="Symbol" pitchFamily="18" charset="2"/>
              </a:rPr>
              <a:t>+</a:t>
            </a:r>
            <a:r>
              <a:rPr lang="en-US" dirty="0"/>
              <a:t> 1 points 			               then over each subinterval 	                 the force can be </a:t>
            </a:r>
          </a:p>
          <a:p>
            <a:r>
              <a:rPr lang="en-US" dirty="0"/>
              <a:t>approximated by the constant 	       where 		       is, as usual, a sample point. </a:t>
            </a:r>
          </a:p>
        </p:txBody>
      </p:sp>
      <p:graphicFrame>
        <p:nvGraphicFramePr>
          <p:cNvPr id="216066" name="Object 2"/>
          <p:cNvGraphicFramePr>
            <a:graphicFrameLocks noChangeAspect="1"/>
          </p:cNvGraphicFramePr>
          <p:nvPr>
            <p:extLst>
              <p:ext uri="{D42A27DB-BD31-4B8C-83A1-F6EECF244321}">
                <p14:modId xmlns:p14="http://schemas.microsoft.com/office/powerpoint/2010/main" val="1019595067"/>
              </p:ext>
            </p:extLst>
          </p:nvPr>
        </p:nvGraphicFramePr>
        <p:xfrm>
          <a:off x="5105400" y="4097890"/>
          <a:ext cx="3340100" cy="431800"/>
        </p:xfrm>
        <a:graphic>
          <a:graphicData uri="http://schemas.openxmlformats.org/presentationml/2006/ole">
            <mc:AlternateContent xmlns:mc="http://schemas.openxmlformats.org/markup-compatibility/2006">
              <mc:Choice xmlns:v="urn:schemas-microsoft-com:vml" Requires="v">
                <p:oleObj name="Equation" r:id="rId2" imgW="3340080" imgH="431640" progId="Equation.DSMT4">
                  <p:embed/>
                </p:oleObj>
              </mc:Choice>
              <mc:Fallback>
                <p:oleObj name="Equation" r:id="rId2" imgW="3340080" imgH="431640" progId="Equation.DSMT4">
                  <p:embed/>
                  <p:pic>
                    <p:nvPicPr>
                      <p:cNvPr id="0" name="Picture 2"/>
                      <p:cNvPicPr>
                        <a:picLocks noChangeAspect="1" noChangeArrowheads="1"/>
                      </p:cNvPicPr>
                      <p:nvPr/>
                    </p:nvPicPr>
                    <p:blipFill>
                      <a:blip r:embed="rId3"/>
                      <a:srcRect/>
                      <a:stretch>
                        <a:fillRect/>
                      </a:stretch>
                    </p:blipFill>
                    <p:spPr bwMode="auto">
                      <a:xfrm>
                        <a:off x="5105400" y="4097890"/>
                        <a:ext cx="334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7" name="Object 3"/>
          <p:cNvGraphicFramePr>
            <a:graphicFrameLocks noChangeAspect="1"/>
          </p:cNvGraphicFramePr>
          <p:nvPr>
            <p:extLst>
              <p:ext uri="{D42A27DB-BD31-4B8C-83A1-F6EECF244321}">
                <p14:modId xmlns:p14="http://schemas.microsoft.com/office/powerpoint/2010/main" val="2243692632"/>
              </p:ext>
            </p:extLst>
          </p:nvPr>
        </p:nvGraphicFramePr>
        <p:xfrm>
          <a:off x="4286526" y="4458135"/>
          <a:ext cx="1130300" cy="495300"/>
        </p:xfrm>
        <a:graphic>
          <a:graphicData uri="http://schemas.openxmlformats.org/presentationml/2006/ole">
            <mc:AlternateContent xmlns:mc="http://schemas.openxmlformats.org/markup-compatibility/2006">
              <mc:Choice xmlns:v="urn:schemas-microsoft-com:vml" Requires="v">
                <p:oleObj name="Equation" r:id="rId4" imgW="1130040" imgH="495000" progId="Equation.DSMT4">
                  <p:embed/>
                </p:oleObj>
              </mc:Choice>
              <mc:Fallback>
                <p:oleObj name="Equation" r:id="rId4" imgW="113004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526" y="4458135"/>
                        <a:ext cx="1130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8" name="Object 4"/>
          <p:cNvGraphicFramePr>
            <a:graphicFrameLocks noChangeAspect="1"/>
          </p:cNvGraphicFramePr>
          <p:nvPr>
            <p:extLst>
              <p:ext uri="{D42A27DB-BD31-4B8C-83A1-F6EECF244321}">
                <p14:modId xmlns:p14="http://schemas.microsoft.com/office/powerpoint/2010/main" val="903146532"/>
              </p:ext>
            </p:extLst>
          </p:nvPr>
        </p:nvGraphicFramePr>
        <p:xfrm>
          <a:off x="4648200" y="4934364"/>
          <a:ext cx="914400" cy="571500"/>
        </p:xfrm>
        <a:graphic>
          <a:graphicData uri="http://schemas.openxmlformats.org/presentationml/2006/ole">
            <mc:AlternateContent xmlns:mc="http://schemas.openxmlformats.org/markup-compatibility/2006">
              <mc:Choice xmlns:v="urn:schemas-microsoft-com:vml" Requires="v">
                <p:oleObj name="Equation" r:id="rId6" imgW="914400" imgH="571320" progId="Equation.DSMT4">
                  <p:embed/>
                </p:oleObj>
              </mc:Choice>
              <mc:Fallback>
                <p:oleObj name="Equation" r:id="rId6" imgW="91440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4934364"/>
                        <a:ext cx="914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9" name="Object 5"/>
          <p:cNvGraphicFramePr>
            <a:graphicFrameLocks noChangeAspect="1"/>
          </p:cNvGraphicFramePr>
          <p:nvPr>
            <p:extLst>
              <p:ext uri="{D42A27DB-BD31-4B8C-83A1-F6EECF244321}">
                <p14:modId xmlns:p14="http://schemas.microsoft.com/office/powerpoint/2010/main" val="4174445092"/>
              </p:ext>
            </p:extLst>
          </p:nvPr>
        </p:nvGraphicFramePr>
        <p:xfrm>
          <a:off x="6553200" y="4934364"/>
          <a:ext cx="1752600" cy="495300"/>
        </p:xfrm>
        <a:graphic>
          <a:graphicData uri="http://schemas.openxmlformats.org/presentationml/2006/ole">
            <mc:AlternateContent xmlns:mc="http://schemas.openxmlformats.org/markup-compatibility/2006">
              <mc:Choice xmlns:v="urn:schemas-microsoft-com:vml" Requires="v">
                <p:oleObj name="Equation" r:id="rId8" imgW="1752480" imgH="495000" progId="Equation.DSMT4">
                  <p:embed/>
                </p:oleObj>
              </mc:Choice>
              <mc:Fallback>
                <p:oleObj name="Equation" r:id="rId8" imgW="1752480" imgH="495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4934364"/>
                        <a:ext cx="1752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Work (cont.)</a:t>
            </a:r>
          </a:p>
        </p:txBody>
      </p:sp>
      <p:sp>
        <p:nvSpPr>
          <p:cNvPr id="3" name="Content Placeholder 2"/>
          <p:cNvSpPr>
            <a:spLocks noGrp="1"/>
          </p:cNvSpPr>
          <p:nvPr>
            <p:ph idx="1"/>
          </p:nvPr>
        </p:nvSpPr>
        <p:spPr>
          <a:xfrm>
            <a:off x="410900" y="1097280"/>
            <a:ext cx="8229600" cy="4846320"/>
          </a:xfrm>
        </p:spPr>
        <p:txBody>
          <a:bodyPr>
            <a:noAutofit/>
          </a:bodyPr>
          <a:lstStyle/>
          <a:p>
            <a:pPr>
              <a:lnSpc>
                <a:spcPct val="110000"/>
              </a:lnSpc>
            </a:pPr>
            <a:r>
              <a:rPr lang="en-US" dirty="0"/>
              <a:t>As the subintervals decrease in width, the amount by which </a:t>
            </a:r>
            <a:r>
              <a:rPr lang="en-US" i="1" dirty="0"/>
              <a:t>F</a:t>
            </a:r>
            <a:r>
              <a:rPr lang="en-US" dirty="0"/>
              <a:t> can vary also decreases, making the approximations better as we consider finer and finer partitions. Adding up the incremental amounts of work 		      performed over each subinterval, the total work done is approximated by a Riemann sum, as follows.</a:t>
            </a:r>
          </a:p>
          <a:p>
            <a:pPr>
              <a:spcBef>
                <a:spcPts val="3000"/>
              </a:spcBef>
            </a:pPr>
            <a:r>
              <a:rPr lang="en-US" dirty="0"/>
              <a:t>In the limit as </a:t>
            </a:r>
            <a:r>
              <a:rPr lang="en-US" i="1" dirty="0"/>
              <a:t>n</a:t>
            </a:r>
            <a:r>
              <a:rPr lang="en-US" dirty="0"/>
              <a:t> </a:t>
            </a:r>
            <a:r>
              <a:rPr lang="en-US" dirty="0">
                <a:sym typeface="Symbol"/>
              </a:rPr>
              <a:t> </a:t>
            </a:r>
            <a:r>
              <a:rPr lang="en-US" dirty="0"/>
              <a:t>, this leads to the following definition.</a:t>
            </a:r>
          </a:p>
        </p:txBody>
      </p:sp>
      <p:graphicFrame>
        <p:nvGraphicFramePr>
          <p:cNvPr id="217090" name="Object 2"/>
          <p:cNvGraphicFramePr>
            <a:graphicFrameLocks noChangeAspect="1"/>
          </p:cNvGraphicFramePr>
          <p:nvPr>
            <p:extLst>
              <p:ext uri="{D42A27DB-BD31-4B8C-83A1-F6EECF244321}">
                <p14:modId xmlns:p14="http://schemas.microsoft.com/office/powerpoint/2010/main" val="820953050"/>
              </p:ext>
            </p:extLst>
          </p:nvPr>
        </p:nvGraphicFramePr>
        <p:xfrm>
          <a:off x="476250" y="2948940"/>
          <a:ext cx="2235200" cy="571500"/>
        </p:xfrm>
        <a:graphic>
          <a:graphicData uri="http://schemas.openxmlformats.org/presentationml/2006/ole">
            <mc:AlternateContent xmlns:mc="http://schemas.openxmlformats.org/markup-compatibility/2006">
              <mc:Choice xmlns:v="urn:schemas-microsoft-com:vml" Requires="v">
                <p:oleObj name="Equation" r:id="rId2" imgW="2234880" imgH="571320" progId="Equation.DSMT4">
                  <p:embed/>
                </p:oleObj>
              </mc:Choice>
              <mc:Fallback>
                <p:oleObj name="Equation" r:id="rId2" imgW="223488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948940"/>
                        <a:ext cx="2235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1" name="Object 3"/>
          <p:cNvGraphicFramePr>
            <a:graphicFrameLocks noChangeAspect="1"/>
          </p:cNvGraphicFramePr>
          <p:nvPr>
            <p:extLst>
              <p:ext uri="{D42A27DB-BD31-4B8C-83A1-F6EECF244321}">
                <p14:modId xmlns:p14="http://schemas.microsoft.com/office/powerpoint/2010/main" val="2818823006"/>
              </p:ext>
            </p:extLst>
          </p:nvPr>
        </p:nvGraphicFramePr>
        <p:xfrm>
          <a:off x="3257550" y="3978275"/>
          <a:ext cx="2387600" cy="914400"/>
        </p:xfrm>
        <a:graphic>
          <a:graphicData uri="http://schemas.openxmlformats.org/presentationml/2006/ole">
            <mc:AlternateContent xmlns:mc="http://schemas.openxmlformats.org/markup-compatibility/2006">
              <mc:Choice xmlns:v="urn:schemas-microsoft-com:vml" Requires="v">
                <p:oleObj name="Equation" r:id="rId4" imgW="2387520" imgH="914400" progId="Equation.DSMT4">
                  <p:embed/>
                </p:oleObj>
              </mc:Choice>
              <mc:Fallback>
                <p:oleObj name="Equation" r:id="rId4" imgW="2387520" imgH="914400" progId="Equation.DSMT4">
                  <p:embed/>
                  <p:pic>
                    <p:nvPicPr>
                      <p:cNvPr id="0" name="Picture 3"/>
                      <p:cNvPicPr>
                        <a:picLocks noChangeAspect="1" noChangeArrowheads="1"/>
                      </p:cNvPicPr>
                      <p:nvPr/>
                    </p:nvPicPr>
                    <p:blipFill>
                      <a:blip r:embed="rId5"/>
                      <a:srcRect/>
                      <a:stretch>
                        <a:fillRect/>
                      </a:stretch>
                    </p:blipFill>
                    <p:spPr bwMode="auto">
                      <a:xfrm>
                        <a:off x="3257550" y="3978275"/>
                        <a:ext cx="238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r>
              <a:rPr lang="en-US" dirty="0">
                <a:solidFill>
                  <a:schemeClr val="tx2"/>
                </a:solidFill>
              </a:rPr>
              <a:t> Work Done by a Variable Force</a:t>
            </a:r>
          </a:p>
        </p:txBody>
      </p:sp>
      <p:sp>
        <p:nvSpPr>
          <p:cNvPr id="3" name="Content Placeholder 2"/>
          <p:cNvSpPr>
            <a:spLocks noGrp="1"/>
          </p:cNvSpPr>
          <p:nvPr>
            <p:ph idx="1"/>
          </p:nvPr>
        </p:nvSpPr>
        <p:spPr>
          <a:xfrm>
            <a:off x="457200" y="1280160"/>
            <a:ext cx="8229600" cy="1988237"/>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work</a:t>
            </a:r>
            <a:r>
              <a:rPr lang="en-US" dirty="0">
                <a:solidFill>
                  <a:srgbClr val="000000"/>
                </a:solidFill>
              </a:rPr>
              <a:t> done by a continuous force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over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is </a:t>
            </a:r>
          </a:p>
          <a:p>
            <a:endParaRPr lang="en-US" dirty="0">
              <a:solidFill>
                <a:srgbClr val="000000"/>
              </a:solidFill>
            </a:endParaRPr>
          </a:p>
          <a:p>
            <a:endParaRPr lang="en-US" dirty="0">
              <a:solidFill>
                <a:srgbClr val="000000"/>
              </a:solidFill>
            </a:endParaRPr>
          </a:p>
        </p:txBody>
      </p:sp>
      <p:graphicFrame>
        <p:nvGraphicFramePr>
          <p:cNvPr id="183298" name="Object 2"/>
          <p:cNvGraphicFramePr>
            <a:graphicFrameLocks noChangeAspect="1"/>
          </p:cNvGraphicFramePr>
          <p:nvPr>
            <p:extLst>
              <p:ext uri="{D42A27DB-BD31-4B8C-83A1-F6EECF244321}">
                <p14:modId xmlns:p14="http://schemas.microsoft.com/office/powerpoint/2010/main" val="3208042342"/>
              </p:ext>
            </p:extLst>
          </p:nvPr>
        </p:nvGraphicFramePr>
        <p:xfrm>
          <a:off x="2895600" y="2274278"/>
          <a:ext cx="3162300" cy="685800"/>
        </p:xfrm>
        <a:graphic>
          <a:graphicData uri="http://schemas.openxmlformats.org/presentationml/2006/ole">
            <mc:AlternateContent xmlns:mc="http://schemas.openxmlformats.org/markup-compatibility/2006">
              <mc:Choice xmlns:v="urn:schemas-microsoft-com:vml" Requires="v">
                <p:oleObj name="Equation" r:id="rId2" imgW="3162240" imgH="685800" progId="Equation.DSMT4">
                  <p:embed/>
                </p:oleObj>
              </mc:Choice>
              <mc:Fallback>
                <p:oleObj name="Equation" r:id="rId2" imgW="3162240" imgH="685800" progId="Equation.DSMT4">
                  <p:embed/>
                  <p:pic>
                    <p:nvPicPr>
                      <p:cNvPr id="0" name="Picture 2"/>
                      <p:cNvPicPr>
                        <a:picLocks noChangeAspect="1" noChangeArrowheads="1"/>
                      </p:cNvPicPr>
                      <p:nvPr/>
                    </p:nvPicPr>
                    <p:blipFill>
                      <a:blip r:embed="rId3"/>
                      <a:srcRect/>
                      <a:stretch>
                        <a:fillRect/>
                      </a:stretch>
                    </p:blipFill>
                    <p:spPr bwMode="auto">
                      <a:xfrm>
                        <a:off x="2895600" y="2274278"/>
                        <a:ext cx="3162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Work (cont.)</a:t>
            </a:r>
          </a:p>
        </p:txBody>
      </p:sp>
      <p:sp>
        <p:nvSpPr>
          <p:cNvPr id="3" name="Content Placeholder 2"/>
          <p:cNvSpPr>
            <a:spLocks noGrp="1"/>
          </p:cNvSpPr>
          <p:nvPr>
            <p:ph idx="1"/>
          </p:nvPr>
        </p:nvSpPr>
        <p:spPr/>
        <p:txBody>
          <a:bodyPr/>
          <a:lstStyle/>
          <a:p>
            <a:r>
              <a:rPr lang="en-US" dirty="0"/>
              <a:t>A simple but important application of the above definition comes from </a:t>
            </a:r>
            <a:r>
              <a:rPr lang="en-US" b="1" dirty="0"/>
              <a:t>Hooke’s Law</a:t>
            </a:r>
            <a:r>
              <a:rPr lang="en-US" dirty="0"/>
              <a:t>, which states that the force needed to stretch or compress a spring (within reasonable limits) is proportional to the distance </a:t>
            </a:r>
            <a:r>
              <a:rPr lang="en-US" i="1" dirty="0"/>
              <a:t>x</a:t>
            </a:r>
            <a:r>
              <a:rPr lang="en-US" dirty="0"/>
              <a:t> it is stretched or compressed from its natural length. That is, </a:t>
            </a:r>
            <a:r>
              <a:rPr lang="en-US" i="1" dirty="0"/>
              <a:t>F</a:t>
            </a:r>
            <a:r>
              <a:rPr lang="en-US" dirty="0"/>
              <a:t>(</a:t>
            </a:r>
            <a:r>
              <a:rPr lang="en-US" i="1" dirty="0"/>
              <a:t>x</a:t>
            </a:r>
            <a:r>
              <a:rPr lang="en-US" dirty="0"/>
              <a:t>) = </a:t>
            </a:r>
            <a:r>
              <a:rPr lang="en-US" i="1" dirty="0"/>
              <a:t>kx</a:t>
            </a:r>
            <a:r>
              <a:rPr lang="en-US" dirty="0"/>
              <a:t>, where </a:t>
            </a:r>
            <a:r>
              <a:rPr lang="en-US" i="1" dirty="0"/>
              <a:t>k</a:t>
            </a:r>
            <a:r>
              <a:rPr lang="en-US" dirty="0"/>
              <a:t> is the </a:t>
            </a:r>
            <a:r>
              <a:rPr lang="en-US" i="1" dirty="0"/>
              <a:t>spring constant</a:t>
            </a:r>
            <a:r>
              <a:rPr lang="en-US" dirty="0"/>
              <a:t>, a number that depends on the particular spring.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4693</TotalTime>
  <Words>3157</Words>
  <Application>Microsoft Office PowerPoint</Application>
  <PresentationFormat>On-screen Show (4:3)</PresentationFormat>
  <Paragraphs>140</Paragraphs>
  <Slides>44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Symbol</vt:lpstr>
      <vt:lpstr>Calibri</vt:lpstr>
      <vt:lpstr>Cambria Math</vt:lpstr>
      <vt:lpstr>Arial</vt:lpstr>
      <vt:lpstr>Office Theme</vt:lpstr>
      <vt:lpstr>Equation</vt:lpstr>
      <vt:lpstr>Section 6.5</vt:lpstr>
      <vt:lpstr>Integral Definition of Work</vt:lpstr>
      <vt:lpstr>Example 1: Calculating the Work Done by a Constant Force</vt:lpstr>
      <vt:lpstr>Example 1: Calculating the Work Done by a Constant Force (cont.)</vt:lpstr>
      <vt:lpstr>Example 1: Calculating the Work Done by a Constant Force (cont.)</vt:lpstr>
      <vt:lpstr>Integral Definition of Work (cont.)</vt:lpstr>
      <vt:lpstr>Integral Definition of Work (cont.)</vt:lpstr>
      <vt:lpstr>Definition: Work Done by a Variable Force</vt:lpstr>
      <vt:lpstr>Integral Definition of Work (cont.)</vt:lpstr>
      <vt:lpstr>Example 2: Finding the Work Done in Stretching a Spring</vt:lpstr>
      <vt:lpstr>Example 2: Finding the Work Done in Stretching a Spring (cont.)</vt:lpstr>
      <vt:lpstr>Example 2: Finding the Work Done in Stretching a Spring (cont.)</vt:lpstr>
      <vt:lpstr>Example 3: Finding the Work Done in Lifting a Bucket on a Rope</vt:lpstr>
      <vt:lpstr>Example 3: Finding the Work Done in Lifting a Bucket on a Rope (cont.)</vt:lpstr>
      <vt:lpstr>Example 3: Finding the Work Done in Lifting a Bucket on a Rope (cont.)</vt:lpstr>
      <vt:lpstr>Example 4: Finding the Work Done in Pumping Gasoline Out of a Conical Tank</vt:lpstr>
      <vt:lpstr>Example 4: Finding the Work Done in Pumping Gasoline Out of a Conical Tank (cont.)</vt:lpstr>
      <vt:lpstr>Example 4: Finding the Work Done in Pumping Gasoline Out of a Conical Tank (cont.)</vt:lpstr>
      <vt:lpstr>Example 4: Finding the Work Done in Pumping Gasoline Out of a Conical Tank (cont.)</vt:lpstr>
      <vt:lpstr>Example 4: Finding the Work Done in Pumping Gasoline Out of a Conical Tank (cont.)</vt:lpstr>
      <vt:lpstr>Example 5: Finding the Work Done in Pumping Gasoline Out of a Cylindrical Tank</vt:lpstr>
      <vt:lpstr>Example 5: Finding the Work Done in Pumping Gasoline Out of a Cylindrical Tank (cont.)</vt:lpstr>
      <vt:lpstr>Example 5: Finding the Work Done in Pumping Gasoline Out of a Cylindrical Tank (cont.)</vt:lpstr>
      <vt:lpstr>Fluid Pressure and Fluid Force</vt:lpstr>
      <vt:lpstr>Fluid Pressure and Fluid Force (cont.)</vt:lpstr>
      <vt:lpstr>Fluid Pressure and Fluid Force (cont.)</vt:lpstr>
      <vt:lpstr>Fluid Pressure and Fluid Force (cont.)</vt:lpstr>
      <vt:lpstr>Fluid Pressure and Fluid Force (cont.)</vt:lpstr>
      <vt:lpstr>Fluid Pressure and Fluid Force (cont.)</vt:lpstr>
      <vt:lpstr>Definition: Fluid Force against a Vertical Plate</vt:lpstr>
      <vt:lpstr>Example 6: Finding the Fluid Force Exerted on a Vertical Plate</vt:lpstr>
      <vt:lpstr>Example 6: Finding the Fluid Force Exerted on a Vertical Plate (cont.)</vt:lpstr>
      <vt:lpstr>Example 6: Finding the Fluid Force Exerted on a Vertical Plate (cont.)</vt:lpstr>
      <vt:lpstr>Example 6: Finding the Fluid Force Exerted on a Vertical Plate (cont.)</vt:lpstr>
      <vt:lpstr>Example 7: Finding the Fluid Force Exerted on a Vertical Plate</vt:lpstr>
      <vt:lpstr>Example 7: Finding the Fluid Force Exerted on a Vertical Plate (cont.)</vt:lpstr>
      <vt:lpstr>Example 7: Finding the Fluid Force Exerted on a Vertical Plate (cont.)</vt:lpstr>
      <vt:lpstr>Example 7: Finding the Fluid Force Exerted on a Vertical Plate (cont.)</vt:lpstr>
      <vt:lpstr>Example 7: Finding the Fluid Force Exerted on a Vertical Plate (cont.)</vt:lpstr>
      <vt:lpstr>Fluid Pressure and Fluid Force (cont.) </vt:lpstr>
      <vt:lpstr>Fluid Pressure and Fluid Force (cont.)</vt:lpstr>
      <vt:lpstr>Fluid Pressure and Fluid Force (cont.)</vt:lpstr>
      <vt:lpstr>Example 8: Using the Centroid and Area of a Vertical Plate to Find the Fluid Force Exerted on It</vt:lpstr>
      <vt:lpstr>Example 8: Using the Centroid and Area of a Vertical Plate to Find the Fluid Force Exerted on It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635</cp:revision>
  <dcterms:created xsi:type="dcterms:W3CDTF">2013-04-26T14:43:13Z</dcterms:created>
  <dcterms:modified xsi:type="dcterms:W3CDTF">2023-04-24T14:06:56Z</dcterms:modified>
</cp:coreProperties>
</file>