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FFFFCC"/>
    <a:srgbClr val="004786"/>
    <a:srgbClr val="0000FF"/>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3" autoAdjust="0"/>
    <p:restoredTop sz="94660"/>
  </p:normalViewPr>
  <p:slideViewPr>
    <p:cSldViewPr>
      <p:cViewPr varScale="1">
        <p:scale>
          <a:sx n="104" d="100"/>
          <a:sy n="104"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35641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1.wmf"/></Relationships>
</file>

<file path=ppt/slides/_rels/slide11.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48.wmf"/><Relationship Id="rId12" Type="http://schemas.openxmlformats.org/officeDocument/2006/relationships/oleObject" Target="../embeddings/oleObject50.bin"/><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9.wmf"/><Relationship Id="rId14" Type="http://schemas.openxmlformats.org/officeDocument/2006/relationships/oleObject" Target="../embeddings/oleObject5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56.wmf"/></Relationships>
</file>

<file path=ppt/slides/_rels/slide14.x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59.wmf"/><Relationship Id="rId4"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4.wmf"/></Relationships>
</file>

<file path=ppt/slides/_rels/slide1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2.wmf"/><Relationship Id="rId18" Type="http://schemas.openxmlformats.org/officeDocument/2006/relationships/oleObject" Target="../embeddings/oleObject74.bin"/><Relationship Id="rId3" Type="http://schemas.openxmlformats.org/officeDocument/2006/relationships/image" Target="../media/image67.wmf"/><Relationship Id="rId7" Type="http://schemas.openxmlformats.org/officeDocument/2006/relationships/image" Target="../media/image69.wmf"/><Relationship Id="rId12" Type="http://schemas.openxmlformats.org/officeDocument/2006/relationships/oleObject" Target="../embeddings/oleObject71.bin"/><Relationship Id="rId17" Type="http://schemas.openxmlformats.org/officeDocument/2006/relationships/image" Target="../media/image74.wmf"/><Relationship Id="rId2" Type="http://schemas.openxmlformats.org/officeDocument/2006/relationships/oleObject" Target="../embeddings/oleObject66.bin"/><Relationship Id="rId16"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70.bin"/><Relationship Id="rId19" Type="http://schemas.openxmlformats.org/officeDocument/2006/relationships/image" Target="../media/image75.wmf"/><Relationship Id="rId4" Type="http://schemas.openxmlformats.org/officeDocument/2006/relationships/oleObject" Target="../embeddings/oleObject67.bin"/><Relationship Id="rId9" Type="http://schemas.openxmlformats.org/officeDocument/2006/relationships/image" Target="../media/image70.wmf"/><Relationship Id="rId14" Type="http://schemas.openxmlformats.org/officeDocument/2006/relationships/oleObject" Target="../embeddings/oleObject7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81.bin"/><Relationship Id="rId17" Type="http://schemas.openxmlformats.org/officeDocument/2006/relationships/image" Target="../media/image85.wmf"/><Relationship Id="rId2" Type="http://schemas.openxmlformats.org/officeDocument/2006/relationships/oleObject" Target="../embeddings/oleObject76.bin"/><Relationship Id="rId16"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82.wmf"/><Relationship Id="rId5" Type="http://schemas.openxmlformats.org/officeDocument/2006/relationships/image" Target="../media/image79.wmf"/><Relationship Id="rId15" Type="http://schemas.openxmlformats.org/officeDocument/2006/relationships/image" Target="../media/image84.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1.wmf"/><Relationship Id="rId14" Type="http://schemas.openxmlformats.org/officeDocument/2006/relationships/oleObject" Target="../embeddings/oleObject82.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4.wmf"/><Relationship Id="rId18" Type="http://schemas.openxmlformats.org/officeDocument/2006/relationships/oleObject" Target="../embeddings/oleObject16.bin"/><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13.bin"/><Relationship Id="rId17" Type="http://schemas.openxmlformats.org/officeDocument/2006/relationships/image" Target="../media/image16.wmf"/><Relationship Id="rId2" Type="http://schemas.openxmlformats.org/officeDocument/2006/relationships/oleObject" Target="../embeddings/oleObject8.bin"/><Relationship Id="rId16"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12.bin"/><Relationship Id="rId19" Type="http://schemas.openxmlformats.org/officeDocument/2006/relationships/image" Target="../media/image17.wmf"/><Relationship Id="rId4" Type="http://schemas.openxmlformats.org/officeDocument/2006/relationships/oleObject" Target="../embeddings/oleObject9.bin"/><Relationship Id="rId9" Type="http://schemas.openxmlformats.org/officeDocument/2006/relationships/image" Target="../media/image12.wmf"/><Relationship Id="rId1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wmf"/><Relationship Id="rId14"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 Integration by Parts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Repeatedly Applying Integration by Parts</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Any choice of </a:t>
            </a:r>
            <a:r>
              <a:rPr lang="en-US" i="1" dirty="0"/>
              <a:t>u</a:t>
            </a:r>
            <a:r>
              <a:rPr lang="en-US" dirty="0"/>
              <a:t> and </a:t>
            </a:r>
            <a:r>
              <a:rPr lang="en-US" i="1" dirty="0"/>
              <a:t>dv</a:t>
            </a:r>
            <a:r>
              <a:rPr lang="en-US" dirty="0"/>
              <a:t> results in an integral that is no worse than the original, but unfortunately also no better. However, we can evaluate the integral by using integration by parts twice.</a:t>
            </a:r>
          </a:p>
          <a:p>
            <a:endParaRPr lang="en-US" dirty="0"/>
          </a:p>
          <a:p>
            <a:pPr>
              <a:lnSpc>
                <a:spcPct val="150000"/>
              </a:lnSpc>
            </a:pPr>
            <a:r>
              <a:rPr lang="en-US" dirty="0"/>
              <a:t>and</a:t>
            </a:r>
          </a:p>
        </p:txBody>
      </p:sp>
      <p:graphicFrame>
        <p:nvGraphicFramePr>
          <p:cNvPr id="367618" name="Object 2"/>
          <p:cNvGraphicFramePr>
            <a:graphicFrameLocks noChangeAspect="1"/>
          </p:cNvGraphicFramePr>
          <p:nvPr/>
        </p:nvGraphicFramePr>
        <p:xfrm>
          <a:off x="1877520" y="1280410"/>
          <a:ext cx="1638300" cy="596900"/>
        </p:xfrm>
        <a:graphic>
          <a:graphicData uri="http://schemas.openxmlformats.org/presentationml/2006/ole">
            <mc:AlternateContent xmlns:mc="http://schemas.openxmlformats.org/markup-compatibility/2006">
              <mc:Choice xmlns:v="urn:schemas-microsoft-com:vml" Requires="v">
                <p:oleObj name="Equation" r:id="rId2" imgW="1638000" imgH="596880" progId="Equation.DSMT4">
                  <p:embed/>
                </p:oleObj>
              </mc:Choice>
              <mc:Fallback>
                <p:oleObj name="Equation" r:id="rId2" imgW="16380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520" y="1280410"/>
                        <a:ext cx="1638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7619" name="Object 3"/>
          <p:cNvGraphicFramePr>
            <a:graphicFrameLocks noChangeAspect="1"/>
          </p:cNvGraphicFramePr>
          <p:nvPr>
            <p:extLst>
              <p:ext uri="{D42A27DB-BD31-4B8C-83A1-F6EECF244321}">
                <p14:modId xmlns:p14="http://schemas.microsoft.com/office/powerpoint/2010/main" val="1214274404"/>
              </p:ext>
            </p:extLst>
          </p:nvPr>
        </p:nvGraphicFramePr>
        <p:xfrm>
          <a:off x="762000" y="4191000"/>
          <a:ext cx="5067300" cy="596900"/>
        </p:xfrm>
        <a:graphic>
          <a:graphicData uri="http://schemas.openxmlformats.org/presentationml/2006/ole">
            <mc:AlternateContent xmlns:mc="http://schemas.openxmlformats.org/markup-compatibility/2006">
              <mc:Choice xmlns:v="urn:schemas-microsoft-com:vml" Requires="v">
                <p:oleObj name="Equation" r:id="rId4" imgW="5067000" imgH="596880" progId="Equation.DSMT4">
                  <p:embed/>
                </p:oleObj>
              </mc:Choice>
              <mc:Fallback>
                <p:oleObj name="Equation" r:id="rId4" imgW="5067000" imgH="596880" progId="Equation.DSMT4">
                  <p:embed/>
                  <p:pic>
                    <p:nvPicPr>
                      <p:cNvPr id="0" name="Picture 3"/>
                      <p:cNvPicPr>
                        <a:picLocks noChangeAspect="1" noChangeArrowheads="1"/>
                      </p:cNvPicPr>
                      <p:nvPr/>
                    </p:nvPicPr>
                    <p:blipFill>
                      <a:blip r:embed="rId5"/>
                      <a:srcRect/>
                      <a:stretch>
                        <a:fillRect/>
                      </a:stretch>
                    </p:blipFill>
                    <p:spPr bwMode="auto">
                      <a:xfrm>
                        <a:off x="762000" y="4191000"/>
                        <a:ext cx="5067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7620" name="Object 4"/>
          <p:cNvGraphicFramePr>
            <a:graphicFrameLocks noChangeAspect="1"/>
          </p:cNvGraphicFramePr>
          <p:nvPr>
            <p:extLst>
              <p:ext uri="{D42A27DB-BD31-4B8C-83A1-F6EECF244321}">
                <p14:modId xmlns:p14="http://schemas.microsoft.com/office/powerpoint/2010/main" val="1464115507"/>
              </p:ext>
            </p:extLst>
          </p:nvPr>
        </p:nvGraphicFramePr>
        <p:xfrm>
          <a:off x="685800" y="5257800"/>
          <a:ext cx="4762500" cy="596900"/>
        </p:xfrm>
        <a:graphic>
          <a:graphicData uri="http://schemas.openxmlformats.org/presentationml/2006/ole">
            <mc:AlternateContent xmlns:mc="http://schemas.openxmlformats.org/markup-compatibility/2006">
              <mc:Choice xmlns:v="urn:schemas-microsoft-com:vml" Requires="v">
                <p:oleObj name="Equation" r:id="rId6" imgW="4762440" imgH="596880" progId="Equation.DSMT4">
                  <p:embed/>
                </p:oleObj>
              </mc:Choice>
              <mc:Fallback>
                <p:oleObj name="Equation" r:id="rId6" imgW="4762440" imgH="596880" progId="Equation.DSMT4">
                  <p:embed/>
                  <p:pic>
                    <p:nvPicPr>
                      <p:cNvPr id="0" name="Picture 4"/>
                      <p:cNvPicPr>
                        <a:picLocks noChangeAspect="1" noChangeArrowheads="1"/>
                      </p:cNvPicPr>
                      <p:nvPr/>
                    </p:nvPicPr>
                    <p:blipFill>
                      <a:blip r:embed="rId7"/>
                      <a:srcRect/>
                      <a:stretch>
                        <a:fillRect/>
                      </a:stretch>
                    </p:blipFill>
                    <p:spPr bwMode="auto">
                      <a:xfrm>
                        <a:off x="685800" y="5257800"/>
                        <a:ext cx="4762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4318118"/>
              </p:ext>
            </p:extLst>
          </p:nvPr>
        </p:nvGraphicFramePr>
        <p:xfrm>
          <a:off x="6057900" y="4038600"/>
          <a:ext cx="2552700" cy="850900"/>
        </p:xfrm>
        <a:graphic>
          <a:graphicData uri="http://schemas.openxmlformats.org/presentationml/2006/ole">
            <mc:AlternateContent xmlns:mc="http://schemas.openxmlformats.org/markup-compatibility/2006">
              <mc:Choice xmlns:v="urn:schemas-microsoft-com:vml" Requires="v">
                <p:oleObj name="Equation" r:id="rId8" imgW="2552400" imgH="850680" progId="Equation.DSMT4">
                  <p:embed/>
                </p:oleObj>
              </mc:Choice>
              <mc:Fallback>
                <p:oleObj name="Equation" r:id="rId8" imgW="2552400" imgH="850680" progId="Equation.DSMT4">
                  <p:embed/>
                  <p:pic>
                    <p:nvPicPr>
                      <p:cNvPr id="0" name=""/>
                      <p:cNvPicPr/>
                      <p:nvPr/>
                    </p:nvPicPr>
                    <p:blipFill>
                      <a:blip r:embed="rId9"/>
                      <a:stretch>
                        <a:fillRect/>
                      </a:stretch>
                    </p:blipFill>
                    <p:spPr>
                      <a:xfrm>
                        <a:off x="6057900" y="4038600"/>
                        <a:ext cx="2552700" cy="8509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47946157"/>
              </p:ext>
            </p:extLst>
          </p:nvPr>
        </p:nvGraphicFramePr>
        <p:xfrm>
          <a:off x="6055180" y="5094512"/>
          <a:ext cx="2616200" cy="850900"/>
        </p:xfrm>
        <a:graphic>
          <a:graphicData uri="http://schemas.openxmlformats.org/presentationml/2006/ole">
            <mc:AlternateContent xmlns:mc="http://schemas.openxmlformats.org/markup-compatibility/2006">
              <mc:Choice xmlns:v="urn:schemas-microsoft-com:vml" Requires="v">
                <p:oleObj name="Equation" r:id="rId10" imgW="2616120" imgH="850680" progId="Equation.DSMT4">
                  <p:embed/>
                </p:oleObj>
              </mc:Choice>
              <mc:Fallback>
                <p:oleObj name="Equation" r:id="rId10" imgW="2616120" imgH="850680" progId="Equation.DSMT4">
                  <p:embed/>
                  <p:pic>
                    <p:nvPicPr>
                      <p:cNvPr id="0" name=""/>
                      <p:cNvPicPr/>
                      <p:nvPr/>
                    </p:nvPicPr>
                    <p:blipFill>
                      <a:blip r:embed="rId11"/>
                      <a:stretch>
                        <a:fillRect/>
                      </a:stretch>
                    </p:blipFill>
                    <p:spPr>
                      <a:xfrm>
                        <a:off x="6055180" y="5094512"/>
                        <a:ext cx="2616200" cy="8509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76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6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Repeatedly Applying Integration by Parts (cont.)</a:t>
            </a:r>
          </a:p>
        </p:txBody>
      </p:sp>
      <p:sp>
        <p:nvSpPr>
          <p:cNvPr id="3" name="Content Placeholder 2"/>
          <p:cNvSpPr>
            <a:spLocks noGrp="1"/>
          </p:cNvSpPr>
          <p:nvPr>
            <p:ph idx="1"/>
          </p:nvPr>
        </p:nvSpPr>
        <p:spPr>
          <a:xfrm>
            <a:off x="463550" y="990600"/>
            <a:ext cx="8229600" cy="5029200"/>
          </a:xfrm>
        </p:spPr>
        <p:txBody>
          <a:bodyPr/>
          <a:lstStyle/>
          <a:p>
            <a:r>
              <a:rPr lang="en-US" dirty="0"/>
              <a:t>Replacing the integral on the right of the first step with the result of the second step, we have the following equation.</a:t>
            </a:r>
          </a:p>
          <a:p>
            <a:endParaRPr lang="en-US" dirty="0"/>
          </a:p>
          <a:p>
            <a:r>
              <a:rPr lang="en-US" dirty="0"/>
              <a:t>Our original integral appears on both sides of this last equation, but we can now solve for it. We add the integral to both sides; then we divide by 2 and add a constant of integration.  </a:t>
            </a:r>
          </a:p>
        </p:txBody>
      </p:sp>
      <p:graphicFrame>
        <p:nvGraphicFramePr>
          <p:cNvPr id="368642" name="Object 2"/>
          <p:cNvGraphicFramePr>
            <a:graphicFrameLocks noChangeAspect="1"/>
          </p:cNvGraphicFramePr>
          <p:nvPr>
            <p:extLst>
              <p:ext uri="{D42A27DB-BD31-4B8C-83A1-F6EECF244321}">
                <p14:modId xmlns:p14="http://schemas.microsoft.com/office/powerpoint/2010/main" val="4117566342"/>
              </p:ext>
            </p:extLst>
          </p:nvPr>
        </p:nvGraphicFramePr>
        <p:xfrm>
          <a:off x="1454150" y="2362200"/>
          <a:ext cx="6248400" cy="596900"/>
        </p:xfrm>
        <a:graphic>
          <a:graphicData uri="http://schemas.openxmlformats.org/presentationml/2006/ole">
            <mc:AlternateContent xmlns:mc="http://schemas.openxmlformats.org/markup-compatibility/2006">
              <mc:Choice xmlns:v="urn:schemas-microsoft-com:vml" Requires="v">
                <p:oleObj name="Equation" r:id="rId2" imgW="6248160" imgH="596880" progId="Equation.DSMT4">
                  <p:embed/>
                </p:oleObj>
              </mc:Choice>
              <mc:Fallback>
                <p:oleObj name="Equation" r:id="rId2" imgW="6248160" imgH="596880" progId="Equation.DSMT4">
                  <p:embed/>
                  <p:pic>
                    <p:nvPicPr>
                      <p:cNvPr id="0" name="Picture 2"/>
                      <p:cNvPicPr>
                        <a:picLocks noChangeAspect="1" noChangeArrowheads="1"/>
                      </p:cNvPicPr>
                      <p:nvPr/>
                    </p:nvPicPr>
                    <p:blipFill>
                      <a:blip r:embed="rId3"/>
                      <a:srcRect/>
                      <a:stretch>
                        <a:fillRect/>
                      </a:stretch>
                    </p:blipFill>
                    <p:spPr bwMode="auto">
                      <a:xfrm>
                        <a:off x="1454150" y="2362200"/>
                        <a:ext cx="6248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3" name="Object 3"/>
          <p:cNvGraphicFramePr>
            <a:graphicFrameLocks noChangeAspect="1"/>
          </p:cNvGraphicFramePr>
          <p:nvPr>
            <p:extLst>
              <p:ext uri="{D42A27DB-BD31-4B8C-83A1-F6EECF244321}">
                <p14:modId xmlns:p14="http://schemas.microsoft.com/office/powerpoint/2010/main" val="1313484706"/>
              </p:ext>
            </p:extLst>
          </p:nvPr>
        </p:nvGraphicFramePr>
        <p:xfrm>
          <a:off x="2438400" y="4624742"/>
          <a:ext cx="4584700" cy="596900"/>
        </p:xfrm>
        <a:graphic>
          <a:graphicData uri="http://schemas.openxmlformats.org/presentationml/2006/ole">
            <mc:AlternateContent xmlns:mc="http://schemas.openxmlformats.org/markup-compatibility/2006">
              <mc:Choice xmlns:v="urn:schemas-microsoft-com:vml" Requires="v">
                <p:oleObj name="Equation" r:id="rId4" imgW="4584600" imgH="596880" progId="Equation.DSMT4">
                  <p:embed/>
                </p:oleObj>
              </mc:Choice>
              <mc:Fallback>
                <p:oleObj name="Equation" r:id="rId4" imgW="4584600" imgH="596880" progId="Equation.DSMT4">
                  <p:embed/>
                  <p:pic>
                    <p:nvPicPr>
                      <p:cNvPr id="0" name="Picture 3"/>
                      <p:cNvPicPr>
                        <a:picLocks noChangeAspect="1" noChangeArrowheads="1"/>
                      </p:cNvPicPr>
                      <p:nvPr/>
                    </p:nvPicPr>
                    <p:blipFill>
                      <a:blip r:embed="rId5"/>
                      <a:srcRect/>
                      <a:stretch>
                        <a:fillRect/>
                      </a:stretch>
                    </p:blipFill>
                    <p:spPr bwMode="auto">
                      <a:xfrm>
                        <a:off x="2438400" y="4624742"/>
                        <a:ext cx="4584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4" name="Object 4"/>
          <p:cNvGraphicFramePr>
            <a:graphicFrameLocks noChangeAspect="1"/>
          </p:cNvGraphicFramePr>
          <p:nvPr>
            <p:extLst>
              <p:ext uri="{D42A27DB-BD31-4B8C-83A1-F6EECF244321}">
                <p14:modId xmlns:p14="http://schemas.microsoft.com/office/powerpoint/2010/main" val="1538891556"/>
              </p:ext>
            </p:extLst>
          </p:nvPr>
        </p:nvGraphicFramePr>
        <p:xfrm>
          <a:off x="2438400" y="5143500"/>
          <a:ext cx="4699000" cy="876300"/>
        </p:xfrm>
        <a:graphic>
          <a:graphicData uri="http://schemas.openxmlformats.org/presentationml/2006/ole">
            <mc:AlternateContent xmlns:mc="http://schemas.openxmlformats.org/markup-compatibility/2006">
              <mc:Choice xmlns:v="urn:schemas-microsoft-com:vml" Requires="v">
                <p:oleObj name="Equation" r:id="rId6" imgW="4698720" imgH="876240" progId="Equation.DSMT4">
                  <p:embed/>
                </p:oleObj>
              </mc:Choice>
              <mc:Fallback>
                <p:oleObj name="Equation" r:id="rId6" imgW="469872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143500"/>
                        <a:ext cx="469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Integration by Parts to</a:t>
            </a:r>
            <a:br>
              <a:rPr lang="en-US" dirty="0"/>
            </a:br>
            <a:r>
              <a:rPr lang="en-US" dirty="0"/>
              <a:t>Derive a Reduction Formula</a:t>
            </a:r>
          </a:p>
        </p:txBody>
      </p:sp>
      <p:sp>
        <p:nvSpPr>
          <p:cNvPr id="3" name="Content Placeholder 2"/>
          <p:cNvSpPr>
            <a:spLocks noGrp="1"/>
          </p:cNvSpPr>
          <p:nvPr>
            <p:ph idx="1"/>
          </p:nvPr>
        </p:nvSpPr>
        <p:spPr/>
        <p:txBody>
          <a:bodyPr/>
          <a:lstStyle/>
          <a:p>
            <a:r>
              <a:rPr lang="en-US" dirty="0"/>
              <a:t>Given </a:t>
            </a:r>
            <a:r>
              <a:rPr lang="en-US" i="1" dirty="0"/>
              <a:t>n</a:t>
            </a:r>
            <a:r>
              <a:rPr lang="en-US" dirty="0"/>
              <a:t> </a:t>
            </a:r>
            <a:r>
              <a:rPr lang="en-US" dirty="0">
                <a:latin typeface="Symbol" pitchFamily="18" charset="2"/>
                <a:sym typeface="Symbol"/>
              </a:rPr>
              <a:t></a:t>
            </a:r>
            <a:r>
              <a:rPr lang="en-US" dirty="0"/>
              <a:t> </a:t>
            </a:r>
            <a:r>
              <a:rPr lang="en-US" dirty="0">
                <a:latin typeface="Cambria Math" panose="02040503050406030204" pitchFamily="18" charset="0"/>
                <a:ea typeface="Cambria Math" panose="02040503050406030204" pitchFamily="18" charset="0"/>
              </a:rPr>
              <a:t>ℕ</a:t>
            </a:r>
            <a:r>
              <a:rPr lang="en-US" dirty="0"/>
              <a:t>, prove that </a:t>
            </a:r>
          </a:p>
          <a:p>
            <a:pPr>
              <a:lnSpc>
                <a:spcPct val="150000"/>
              </a:lnSpc>
            </a:pPr>
            <a:endParaRPr lang="en-US" dirty="0"/>
          </a:p>
          <a:p>
            <a:r>
              <a:rPr lang="en-US" b="1" dirty="0"/>
              <a:t>Solution</a:t>
            </a:r>
          </a:p>
          <a:p>
            <a:r>
              <a:rPr lang="en-US" dirty="0"/>
              <a:t>If we let </a:t>
            </a:r>
            <a:r>
              <a:rPr lang="en-US" i="1" dirty="0"/>
              <a:t>u</a:t>
            </a:r>
            <a:r>
              <a:rPr lang="en-US" dirty="0"/>
              <a:t> </a:t>
            </a:r>
            <a:r>
              <a:rPr lang="en-US" dirty="0">
                <a:latin typeface="Symbol" pitchFamily="18" charset="2"/>
              </a:rPr>
              <a:t>=</a:t>
            </a:r>
            <a:r>
              <a:rPr lang="en-US" dirty="0"/>
              <a:t> cos</a:t>
            </a:r>
            <a:r>
              <a:rPr lang="en-US" i="1" baseline="30000" dirty="0"/>
              <a:t>n</a:t>
            </a:r>
            <a:r>
              <a:rPr lang="en-US" baseline="30000" dirty="0">
                <a:latin typeface="Symbol" pitchFamily="18" charset="2"/>
              </a:rPr>
              <a:t>-</a:t>
            </a:r>
            <a:r>
              <a:rPr lang="en-US" baseline="30000" dirty="0"/>
              <a:t>1</a:t>
            </a:r>
            <a:r>
              <a:rPr lang="en-US" dirty="0"/>
              <a:t> </a:t>
            </a:r>
            <a:r>
              <a:rPr lang="en-US" i="1" dirty="0"/>
              <a:t>x</a:t>
            </a:r>
            <a:r>
              <a:rPr lang="en-US" dirty="0"/>
              <a:t> and </a:t>
            </a:r>
            <a:r>
              <a:rPr lang="en-US" i="1" dirty="0"/>
              <a:t>dv</a:t>
            </a:r>
            <a:r>
              <a:rPr lang="en-US" dirty="0"/>
              <a:t> </a:t>
            </a:r>
            <a:r>
              <a:rPr lang="en-US" dirty="0">
                <a:latin typeface="Symbol" pitchFamily="18" charset="2"/>
              </a:rPr>
              <a:t>=</a:t>
            </a:r>
            <a:r>
              <a:rPr lang="en-US" dirty="0"/>
              <a:t> cos </a:t>
            </a:r>
            <a:r>
              <a:rPr lang="en-US" i="1" dirty="0"/>
              <a:t>x dx</a:t>
            </a:r>
            <a:r>
              <a:rPr lang="en-US" dirty="0"/>
              <a:t>, then 		</a:t>
            </a:r>
          </a:p>
          <a:p>
            <a:r>
              <a:rPr lang="en-US" dirty="0"/>
              <a:t>		           This is a reasonable choice for </a:t>
            </a:r>
            <a:r>
              <a:rPr lang="en-US" i="1" dirty="0"/>
              <a:t>u</a:t>
            </a:r>
            <a:r>
              <a:rPr lang="en-US" dirty="0"/>
              <a:t> and </a:t>
            </a:r>
          </a:p>
          <a:p>
            <a:r>
              <a:rPr lang="en-US" i="1" dirty="0"/>
              <a:t>dv</a:t>
            </a:r>
            <a:r>
              <a:rPr lang="en-US" dirty="0"/>
              <a:t> because we can certainly find </a:t>
            </a:r>
            <a:r>
              <a:rPr lang="en-US" i="1" dirty="0"/>
              <a:t>v</a:t>
            </a:r>
            <a:r>
              <a:rPr lang="en-US" dirty="0"/>
              <a:t>.</a:t>
            </a:r>
          </a:p>
        </p:txBody>
      </p:sp>
      <p:graphicFrame>
        <p:nvGraphicFramePr>
          <p:cNvPr id="369666" name="Object 2"/>
          <p:cNvGraphicFramePr>
            <a:graphicFrameLocks noChangeAspect="1"/>
          </p:cNvGraphicFramePr>
          <p:nvPr/>
        </p:nvGraphicFramePr>
        <p:xfrm>
          <a:off x="1416050" y="1752600"/>
          <a:ext cx="6311900" cy="876300"/>
        </p:xfrm>
        <a:graphic>
          <a:graphicData uri="http://schemas.openxmlformats.org/presentationml/2006/ole">
            <mc:AlternateContent xmlns:mc="http://schemas.openxmlformats.org/markup-compatibility/2006">
              <mc:Choice xmlns:v="urn:schemas-microsoft-com:vml" Requires="v">
                <p:oleObj name="Equation" r:id="rId2" imgW="6311880" imgH="876240" progId="Equation.DSMT4">
                  <p:embed/>
                </p:oleObj>
              </mc:Choice>
              <mc:Fallback>
                <p:oleObj name="Equation" r:id="rId2" imgW="63118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752600"/>
                        <a:ext cx="631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7" name="Object 3"/>
          <p:cNvGraphicFramePr>
            <a:graphicFrameLocks noChangeAspect="1"/>
          </p:cNvGraphicFramePr>
          <p:nvPr/>
        </p:nvGraphicFramePr>
        <p:xfrm>
          <a:off x="548640" y="3501660"/>
          <a:ext cx="2616200" cy="596900"/>
        </p:xfrm>
        <a:graphic>
          <a:graphicData uri="http://schemas.openxmlformats.org/presentationml/2006/ole">
            <mc:AlternateContent xmlns:mc="http://schemas.openxmlformats.org/markup-compatibility/2006">
              <mc:Choice xmlns:v="urn:schemas-microsoft-com:vml" Requires="v">
                <p:oleObj name="Equation" r:id="rId4" imgW="2616120" imgH="596880" progId="Equation.DSMT4">
                  <p:embed/>
                </p:oleObj>
              </mc:Choice>
              <mc:Fallback>
                <p:oleObj name="Equation" r:id="rId4" imgW="261612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501660"/>
                        <a:ext cx="2616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8" name="Object 4"/>
          <p:cNvGraphicFramePr>
            <a:graphicFrameLocks noChangeAspect="1"/>
          </p:cNvGraphicFramePr>
          <p:nvPr/>
        </p:nvGraphicFramePr>
        <p:xfrm>
          <a:off x="1213580" y="4724400"/>
          <a:ext cx="1600200" cy="381000"/>
        </p:xfrm>
        <a:graphic>
          <a:graphicData uri="http://schemas.openxmlformats.org/presentationml/2006/ole">
            <mc:AlternateContent xmlns:mc="http://schemas.openxmlformats.org/markup-compatibility/2006">
              <mc:Choice xmlns:v="urn:schemas-microsoft-com:vml" Requires="v">
                <p:oleObj name="Equation" r:id="rId6" imgW="1600200" imgH="380880" progId="Equation.DSMT4">
                  <p:embed/>
                </p:oleObj>
              </mc:Choice>
              <mc:Fallback>
                <p:oleObj name="Equation" r:id="rId6" imgW="160020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3580" y="47244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69" name="Object 5"/>
          <p:cNvGraphicFramePr>
            <a:graphicFrameLocks noChangeAspect="1"/>
          </p:cNvGraphicFramePr>
          <p:nvPr/>
        </p:nvGraphicFramePr>
        <p:xfrm>
          <a:off x="5828050" y="4800600"/>
          <a:ext cx="1790700" cy="393700"/>
        </p:xfrm>
        <a:graphic>
          <a:graphicData uri="http://schemas.openxmlformats.org/presentationml/2006/ole">
            <mc:AlternateContent xmlns:mc="http://schemas.openxmlformats.org/markup-compatibility/2006">
              <mc:Choice xmlns:v="urn:schemas-microsoft-com:vml" Requires="v">
                <p:oleObj name="Equation" r:id="rId8" imgW="1790640" imgH="393480" progId="Equation.DSMT4">
                  <p:embed/>
                </p:oleObj>
              </mc:Choice>
              <mc:Fallback>
                <p:oleObj name="Equation" r:id="rId8" imgW="1790640" imgH="393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8050" y="4800600"/>
                        <a:ext cx="1790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70" name="Object 6"/>
          <p:cNvGraphicFramePr>
            <a:graphicFrameLocks noChangeAspect="1"/>
          </p:cNvGraphicFramePr>
          <p:nvPr/>
        </p:nvGraphicFramePr>
        <p:xfrm>
          <a:off x="1028700" y="5257800"/>
          <a:ext cx="4457700" cy="571500"/>
        </p:xfrm>
        <a:graphic>
          <a:graphicData uri="http://schemas.openxmlformats.org/presentationml/2006/ole">
            <mc:AlternateContent xmlns:mc="http://schemas.openxmlformats.org/markup-compatibility/2006">
              <mc:Choice xmlns:v="urn:schemas-microsoft-com:vml" Requires="v">
                <p:oleObj name="Equation" r:id="rId10" imgW="4457520" imgH="571320" progId="Equation.DSMT4">
                  <p:embed/>
                </p:oleObj>
              </mc:Choice>
              <mc:Fallback>
                <p:oleObj name="Equation" r:id="rId10" imgW="4457520" imgH="5713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5257800"/>
                        <a:ext cx="445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671" name="Object 7"/>
          <p:cNvGraphicFramePr>
            <a:graphicFrameLocks noChangeAspect="1"/>
          </p:cNvGraphicFramePr>
          <p:nvPr/>
        </p:nvGraphicFramePr>
        <p:xfrm>
          <a:off x="6019800" y="5410200"/>
          <a:ext cx="1143000" cy="292100"/>
        </p:xfrm>
        <a:graphic>
          <a:graphicData uri="http://schemas.openxmlformats.org/presentationml/2006/ole">
            <mc:AlternateContent xmlns:mc="http://schemas.openxmlformats.org/markup-compatibility/2006">
              <mc:Choice xmlns:v="urn:schemas-microsoft-com:vml" Requires="v">
                <p:oleObj name="Equation" r:id="rId12" imgW="1143000" imgH="291960" progId="Equation.DSMT4">
                  <p:embed/>
                </p:oleObj>
              </mc:Choice>
              <mc:Fallback>
                <p:oleObj name="Equation" r:id="rId12" imgW="1143000" imgH="2919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410200"/>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83991149"/>
              </p:ext>
            </p:extLst>
          </p:nvPr>
        </p:nvGraphicFramePr>
        <p:xfrm>
          <a:off x="6146800" y="3352800"/>
          <a:ext cx="914400" cy="193675"/>
        </p:xfrm>
        <a:graphic>
          <a:graphicData uri="http://schemas.openxmlformats.org/presentationml/2006/ole">
            <mc:AlternateContent xmlns:mc="http://schemas.openxmlformats.org/markup-compatibility/2006">
              <mc:Choice xmlns:v="urn:schemas-microsoft-com:vml" Requires="v">
                <p:oleObj name="Equation" r:id="rId14" imgW="914400" imgH="194400" progId="Equation.DSMT4">
                  <p:embed/>
                </p:oleObj>
              </mc:Choice>
              <mc:Fallback>
                <p:oleObj name="Equation" r:id="rId14" imgW="914400" imgH="194400" progId="Equation.DSMT4">
                  <p:embed/>
                  <p:pic>
                    <p:nvPicPr>
                      <p:cNvPr id="0" name=""/>
                      <p:cNvPicPr/>
                      <p:nvPr/>
                    </p:nvPicPr>
                    <p:blipFill>
                      <a:blip r:embed="rId15"/>
                      <a:stretch>
                        <a:fillRect/>
                      </a:stretch>
                    </p:blipFill>
                    <p:spPr>
                      <a:xfrm>
                        <a:off x="6146800" y="3352800"/>
                        <a:ext cx="914400" cy="1936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96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96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96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96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9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Integration by Parts to</a:t>
            </a:r>
            <a:br>
              <a:rPr lang="en-US" dirty="0"/>
            </a:br>
            <a:r>
              <a:rPr lang="en-US" dirty="0"/>
              <a:t>Derive a Reduction Formula (cont.)</a:t>
            </a:r>
          </a:p>
        </p:txBody>
      </p:sp>
      <p:sp>
        <p:nvSpPr>
          <p:cNvPr id="3" name="Content Placeholder 2"/>
          <p:cNvSpPr>
            <a:spLocks noGrp="1"/>
          </p:cNvSpPr>
          <p:nvPr>
            <p:ph idx="1"/>
          </p:nvPr>
        </p:nvSpPr>
        <p:spPr/>
        <p:txBody>
          <a:bodyPr/>
          <a:lstStyle/>
          <a:p>
            <a:r>
              <a:rPr lang="en-US" dirty="0"/>
              <a:t>Now we can apply integration by parts.</a:t>
            </a:r>
          </a:p>
        </p:txBody>
      </p:sp>
      <p:graphicFrame>
        <p:nvGraphicFramePr>
          <p:cNvPr id="370690" name="Object 2"/>
          <p:cNvGraphicFramePr>
            <a:graphicFrameLocks noChangeAspect="1"/>
          </p:cNvGraphicFramePr>
          <p:nvPr/>
        </p:nvGraphicFramePr>
        <p:xfrm>
          <a:off x="548640" y="1981200"/>
          <a:ext cx="1447800" cy="596900"/>
        </p:xfrm>
        <a:graphic>
          <a:graphicData uri="http://schemas.openxmlformats.org/presentationml/2006/ole">
            <mc:AlternateContent xmlns:mc="http://schemas.openxmlformats.org/markup-compatibility/2006">
              <mc:Choice xmlns:v="urn:schemas-microsoft-com:vml" Requires="v">
                <p:oleObj name="Equation" r:id="rId2" imgW="1447560" imgH="596880" progId="Equation.DSMT4">
                  <p:embed/>
                </p:oleObj>
              </mc:Choice>
              <mc:Fallback>
                <p:oleObj name="Equation" r:id="rId2" imgW="144756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981200"/>
                        <a:ext cx="1447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1" name="Object 3"/>
          <p:cNvGraphicFramePr>
            <a:graphicFrameLocks noChangeAspect="1"/>
          </p:cNvGraphicFramePr>
          <p:nvPr/>
        </p:nvGraphicFramePr>
        <p:xfrm>
          <a:off x="1219200" y="2603500"/>
          <a:ext cx="3149600" cy="596900"/>
        </p:xfrm>
        <a:graphic>
          <a:graphicData uri="http://schemas.openxmlformats.org/presentationml/2006/ole">
            <mc:AlternateContent xmlns:mc="http://schemas.openxmlformats.org/markup-compatibility/2006">
              <mc:Choice xmlns:v="urn:schemas-microsoft-com:vml" Requires="v">
                <p:oleObj name="Equation" r:id="rId4" imgW="3149280" imgH="596880" progId="Equation.DSMT4">
                  <p:embed/>
                </p:oleObj>
              </mc:Choice>
              <mc:Fallback>
                <p:oleObj name="Equation" r:id="rId4" imgW="314928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603500"/>
                        <a:ext cx="3149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2" name="Object 4"/>
          <p:cNvGraphicFramePr>
            <a:graphicFrameLocks noChangeAspect="1"/>
          </p:cNvGraphicFramePr>
          <p:nvPr/>
        </p:nvGraphicFramePr>
        <p:xfrm>
          <a:off x="1219200" y="3365500"/>
          <a:ext cx="5676900" cy="596900"/>
        </p:xfrm>
        <a:graphic>
          <a:graphicData uri="http://schemas.openxmlformats.org/presentationml/2006/ole">
            <mc:AlternateContent xmlns:mc="http://schemas.openxmlformats.org/markup-compatibility/2006">
              <mc:Choice xmlns:v="urn:schemas-microsoft-com:vml" Requires="v">
                <p:oleObj name="Equation" r:id="rId6" imgW="5676840" imgH="596880" progId="Equation.DSMT4">
                  <p:embed/>
                </p:oleObj>
              </mc:Choice>
              <mc:Fallback>
                <p:oleObj name="Equation" r:id="rId6" imgW="5676840" imgH="596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365500"/>
                        <a:ext cx="5676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3" name="Object 5"/>
          <p:cNvGraphicFramePr>
            <a:graphicFrameLocks noChangeAspect="1"/>
          </p:cNvGraphicFramePr>
          <p:nvPr/>
        </p:nvGraphicFramePr>
        <p:xfrm>
          <a:off x="1219200" y="4114800"/>
          <a:ext cx="6464300" cy="596900"/>
        </p:xfrm>
        <a:graphic>
          <a:graphicData uri="http://schemas.openxmlformats.org/presentationml/2006/ole">
            <mc:AlternateContent xmlns:mc="http://schemas.openxmlformats.org/markup-compatibility/2006">
              <mc:Choice xmlns:v="urn:schemas-microsoft-com:vml" Requires="v">
                <p:oleObj name="Equation" r:id="rId8" imgW="6464160" imgH="596880" progId="Equation.DSMT4">
                  <p:embed/>
                </p:oleObj>
              </mc:Choice>
              <mc:Fallback>
                <p:oleObj name="Equation" r:id="rId8" imgW="6464160" imgH="596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4114800"/>
                        <a:ext cx="6464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4" name="Object 6"/>
          <p:cNvGraphicFramePr>
            <a:graphicFrameLocks noChangeAspect="1"/>
          </p:cNvGraphicFramePr>
          <p:nvPr/>
        </p:nvGraphicFramePr>
        <p:xfrm>
          <a:off x="1219200" y="4953000"/>
          <a:ext cx="7543800" cy="596900"/>
        </p:xfrm>
        <a:graphic>
          <a:graphicData uri="http://schemas.openxmlformats.org/presentationml/2006/ole">
            <mc:AlternateContent xmlns:mc="http://schemas.openxmlformats.org/markup-compatibility/2006">
              <mc:Choice xmlns:v="urn:schemas-microsoft-com:vml" Requires="v">
                <p:oleObj name="Equation" r:id="rId10" imgW="7543800" imgH="596880" progId="Equation.DSMT4">
                  <p:embed/>
                </p:oleObj>
              </mc:Choice>
              <mc:Fallback>
                <p:oleObj name="Equation" r:id="rId10" imgW="7543800" imgH="596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953000"/>
                        <a:ext cx="7543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6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06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06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0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Integration by Parts to</a:t>
            </a:r>
            <a:br>
              <a:rPr lang="en-US" dirty="0"/>
            </a:br>
            <a:r>
              <a:rPr lang="en-US" dirty="0"/>
              <a:t>Derive a Reduction Formula (cont.)</a:t>
            </a:r>
          </a:p>
        </p:txBody>
      </p:sp>
      <p:sp>
        <p:nvSpPr>
          <p:cNvPr id="3" name="Content Placeholder 2"/>
          <p:cNvSpPr>
            <a:spLocks noGrp="1"/>
          </p:cNvSpPr>
          <p:nvPr>
            <p:ph idx="1"/>
          </p:nvPr>
        </p:nvSpPr>
        <p:spPr/>
        <p:txBody>
          <a:bodyPr/>
          <a:lstStyle/>
          <a:p>
            <a:r>
              <a:rPr lang="en-US" dirty="0"/>
              <a:t>Adding 		          to both sides of this equation gives us</a:t>
            </a:r>
          </a:p>
          <a:p>
            <a:endParaRPr lang="en-US" dirty="0"/>
          </a:p>
          <a:p>
            <a:endParaRPr lang="en-US" dirty="0"/>
          </a:p>
          <a:p>
            <a:r>
              <a:rPr lang="en-US" dirty="0"/>
              <a:t>and so</a:t>
            </a:r>
          </a:p>
        </p:txBody>
      </p:sp>
      <p:graphicFrame>
        <p:nvGraphicFramePr>
          <p:cNvPr id="371714" name="Object 2"/>
          <p:cNvGraphicFramePr>
            <a:graphicFrameLocks noChangeAspect="1"/>
          </p:cNvGraphicFramePr>
          <p:nvPr/>
        </p:nvGraphicFramePr>
        <p:xfrm>
          <a:off x="1676400" y="1249180"/>
          <a:ext cx="2374900" cy="596900"/>
        </p:xfrm>
        <a:graphic>
          <a:graphicData uri="http://schemas.openxmlformats.org/presentationml/2006/ole">
            <mc:AlternateContent xmlns:mc="http://schemas.openxmlformats.org/markup-compatibility/2006">
              <mc:Choice xmlns:v="urn:schemas-microsoft-com:vml" Requires="v">
                <p:oleObj name="Equation" r:id="rId2" imgW="2374560" imgH="596880" progId="Equation.DSMT4">
                  <p:embed/>
                </p:oleObj>
              </mc:Choice>
              <mc:Fallback>
                <p:oleObj name="Equation" r:id="rId2" imgW="237456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49180"/>
                        <a:ext cx="2374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435445019"/>
              </p:ext>
            </p:extLst>
          </p:nvPr>
        </p:nvGraphicFramePr>
        <p:xfrm>
          <a:off x="1320800" y="2381250"/>
          <a:ext cx="6502400" cy="584200"/>
        </p:xfrm>
        <a:graphic>
          <a:graphicData uri="http://schemas.openxmlformats.org/presentationml/2006/ole">
            <mc:AlternateContent xmlns:mc="http://schemas.openxmlformats.org/markup-compatibility/2006">
              <mc:Choice xmlns:v="urn:schemas-microsoft-com:vml" Requires="v">
                <p:oleObj name="Equation" r:id="rId4" imgW="6502320" imgH="583920" progId="Equation.DSMT4">
                  <p:embed/>
                </p:oleObj>
              </mc:Choice>
              <mc:Fallback>
                <p:oleObj name="Equation" r:id="rId4" imgW="6502320" imgH="583920" progId="Equation.DSMT4">
                  <p:embed/>
                  <p:pic>
                    <p:nvPicPr>
                      <p:cNvPr id="0" name="Picture 3"/>
                      <p:cNvPicPr>
                        <a:picLocks noChangeAspect="1" noChangeArrowheads="1"/>
                      </p:cNvPicPr>
                      <p:nvPr/>
                    </p:nvPicPr>
                    <p:blipFill>
                      <a:blip r:embed="rId5"/>
                      <a:srcRect/>
                      <a:stretch>
                        <a:fillRect/>
                      </a:stretch>
                    </p:blipFill>
                    <p:spPr bwMode="auto">
                      <a:xfrm>
                        <a:off x="1320800" y="2381250"/>
                        <a:ext cx="650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716" name="Object 4"/>
          <p:cNvGraphicFramePr>
            <a:graphicFrameLocks noChangeAspect="1"/>
          </p:cNvGraphicFramePr>
          <p:nvPr/>
        </p:nvGraphicFramePr>
        <p:xfrm>
          <a:off x="1416050" y="3810000"/>
          <a:ext cx="6311900" cy="876300"/>
        </p:xfrm>
        <a:graphic>
          <a:graphicData uri="http://schemas.openxmlformats.org/presentationml/2006/ole">
            <mc:AlternateContent xmlns:mc="http://schemas.openxmlformats.org/markup-compatibility/2006">
              <mc:Choice xmlns:v="urn:schemas-microsoft-com:vml" Requires="v">
                <p:oleObj name="Equation" r:id="rId6" imgW="6311880" imgH="876240" progId="Equation.DSMT4">
                  <p:embed/>
                </p:oleObj>
              </mc:Choice>
              <mc:Fallback>
                <p:oleObj name="Equation" r:id="rId6" imgW="631188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6050" y="3810000"/>
                        <a:ext cx="6311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1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a Reduction Formula to</a:t>
            </a:r>
            <a:br>
              <a:rPr lang="en-US" dirty="0"/>
            </a:br>
            <a:r>
              <a:rPr lang="en-US" dirty="0"/>
              <a:t>Evaluate an Indefinite Integral</a:t>
            </a:r>
          </a:p>
        </p:txBody>
      </p:sp>
      <p:sp>
        <p:nvSpPr>
          <p:cNvPr id="3" name="Content Placeholder 2"/>
          <p:cNvSpPr>
            <a:spLocks noGrp="1"/>
          </p:cNvSpPr>
          <p:nvPr>
            <p:ph idx="1"/>
          </p:nvPr>
        </p:nvSpPr>
        <p:spPr/>
        <p:txBody>
          <a:bodyPr/>
          <a:lstStyle/>
          <a:p>
            <a:r>
              <a:rPr lang="en-US" dirty="0"/>
              <a:t>Evaluate </a:t>
            </a:r>
            <a:endParaRPr lang="en-US" i="1" dirty="0"/>
          </a:p>
          <a:p>
            <a:r>
              <a:rPr lang="en-US" b="1" dirty="0"/>
              <a:t>Solution</a:t>
            </a:r>
          </a:p>
        </p:txBody>
      </p:sp>
      <p:graphicFrame>
        <p:nvGraphicFramePr>
          <p:cNvPr id="372738" name="Object 2"/>
          <p:cNvGraphicFramePr>
            <a:graphicFrameLocks noChangeAspect="1"/>
          </p:cNvGraphicFramePr>
          <p:nvPr/>
        </p:nvGraphicFramePr>
        <p:xfrm>
          <a:off x="1860030" y="1265420"/>
          <a:ext cx="1511300" cy="596900"/>
        </p:xfrm>
        <a:graphic>
          <a:graphicData uri="http://schemas.openxmlformats.org/presentationml/2006/ole">
            <mc:AlternateContent xmlns:mc="http://schemas.openxmlformats.org/markup-compatibility/2006">
              <mc:Choice xmlns:v="urn:schemas-microsoft-com:vml" Requires="v">
                <p:oleObj name="Equation" r:id="rId2" imgW="1511280" imgH="596880" progId="Equation.DSMT4">
                  <p:embed/>
                </p:oleObj>
              </mc:Choice>
              <mc:Fallback>
                <p:oleObj name="Equation" r:id="rId2" imgW="151128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030" y="1265420"/>
                        <a:ext cx="1511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39" name="Object 3"/>
          <p:cNvGraphicFramePr>
            <a:graphicFrameLocks noChangeAspect="1"/>
          </p:cNvGraphicFramePr>
          <p:nvPr/>
        </p:nvGraphicFramePr>
        <p:xfrm>
          <a:off x="548640" y="2514600"/>
          <a:ext cx="1447800" cy="596900"/>
        </p:xfrm>
        <a:graphic>
          <a:graphicData uri="http://schemas.openxmlformats.org/presentationml/2006/ole">
            <mc:AlternateContent xmlns:mc="http://schemas.openxmlformats.org/markup-compatibility/2006">
              <mc:Choice xmlns:v="urn:schemas-microsoft-com:vml" Requires="v">
                <p:oleObj name="Equation" r:id="rId4" imgW="1447560" imgH="596880" progId="Equation.DSMT4">
                  <p:embed/>
                </p:oleObj>
              </mc:Choice>
              <mc:Fallback>
                <p:oleObj name="Equation" r:id="rId4" imgW="144756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514600"/>
                        <a:ext cx="1447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40" name="Object 4"/>
          <p:cNvGraphicFramePr>
            <a:graphicFrameLocks noChangeAspect="1"/>
          </p:cNvGraphicFramePr>
          <p:nvPr/>
        </p:nvGraphicFramePr>
        <p:xfrm>
          <a:off x="2057400" y="2347210"/>
          <a:ext cx="3848100" cy="876300"/>
        </p:xfrm>
        <a:graphic>
          <a:graphicData uri="http://schemas.openxmlformats.org/presentationml/2006/ole">
            <mc:AlternateContent xmlns:mc="http://schemas.openxmlformats.org/markup-compatibility/2006">
              <mc:Choice xmlns:v="urn:schemas-microsoft-com:vml" Requires="v">
                <p:oleObj name="Equation" r:id="rId6" imgW="3848040" imgH="876240" progId="Equation.DSMT4">
                  <p:embed/>
                </p:oleObj>
              </mc:Choice>
              <mc:Fallback>
                <p:oleObj name="Equation" r:id="rId6" imgW="384804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347210"/>
                        <a:ext cx="384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41" name="Object 5"/>
          <p:cNvGraphicFramePr>
            <a:graphicFrameLocks noChangeAspect="1"/>
          </p:cNvGraphicFramePr>
          <p:nvPr>
            <p:extLst>
              <p:ext uri="{D42A27DB-BD31-4B8C-83A1-F6EECF244321}">
                <p14:modId xmlns:p14="http://schemas.microsoft.com/office/powerpoint/2010/main" val="94510150"/>
              </p:ext>
            </p:extLst>
          </p:nvPr>
        </p:nvGraphicFramePr>
        <p:xfrm>
          <a:off x="2057400" y="3403600"/>
          <a:ext cx="6057900" cy="1016000"/>
        </p:xfrm>
        <a:graphic>
          <a:graphicData uri="http://schemas.openxmlformats.org/presentationml/2006/ole">
            <mc:AlternateContent xmlns:mc="http://schemas.openxmlformats.org/markup-compatibility/2006">
              <mc:Choice xmlns:v="urn:schemas-microsoft-com:vml" Requires="v">
                <p:oleObj name="Equation" r:id="rId8" imgW="6057720" imgH="1015920" progId="Equation.DSMT4">
                  <p:embed/>
                </p:oleObj>
              </mc:Choice>
              <mc:Fallback>
                <p:oleObj name="Equation" r:id="rId8" imgW="6057720" imgH="1015920" progId="Equation.DSMT4">
                  <p:embed/>
                  <p:pic>
                    <p:nvPicPr>
                      <p:cNvPr id="0" name="Picture 5"/>
                      <p:cNvPicPr>
                        <a:picLocks noChangeAspect="1" noChangeArrowheads="1"/>
                      </p:cNvPicPr>
                      <p:nvPr/>
                    </p:nvPicPr>
                    <p:blipFill>
                      <a:blip r:embed="rId9"/>
                      <a:srcRect/>
                      <a:stretch>
                        <a:fillRect/>
                      </a:stretch>
                    </p:blipFill>
                    <p:spPr bwMode="auto">
                      <a:xfrm>
                        <a:off x="2057400" y="3403600"/>
                        <a:ext cx="6057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42" name="Object 6"/>
          <p:cNvGraphicFramePr>
            <a:graphicFrameLocks noChangeAspect="1"/>
          </p:cNvGraphicFramePr>
          <p:nvPr>
            <p:extLst>
              <p:ext uri="{D42A27DB-BD31-4B8C-83A1-F6EECF244321}">
                <p14:modId xmlns:p14="http://schemas.microsoft.com/office/powerpoint/2010/main" val="43136936"/>
              </p:ext>
            </p:extLst>
          </p:nvPr>
        </p:nvGraphicFramePr>
        <p:xfrm>
          <a:off x="2066365" y="4610100"/>
          <a:ext cx="5778500" cy="876300"/>
        </p:xfrm>
        <a:graphic>
          <a:graphicData uri="http://schemas.openxmlformats.org/presentationml/2006/ole">
            <mc:AlternateContent xmlns:mc="http://schemas.openxmlformats.org/markup-compatibility/2006">
              <mc:Choice xmlns:v="urn:schemas-microsoft-com:vml" Requires="v">
                <p:oleObj name="Equation" r:id="rId10" imgW="5778360" imgH="876240" progId="Equation.DSMT4">
                  <p:embed/>
                </p:oleObj>
              </mc:Choice>
              <mc:Fallback>
                <p:oleObj name="Equation" r:id="rId10" imgW="5778360" imgH="876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6365" y="4610100"/>
                        <a:ext cx="5778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27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27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27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2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Integration by Parts Formula for Definite Integrals</a:t>
            </a:r>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endParaRPr lang="en-US" b="1" dirty="0">
              <a:solidFill>
                <a:srgbClr val="000000"/>
              </a:solidFill>
            </a:endParaRPr>
          </a:p>
          <a:p>
            <a:endParaRPr lang="en-US" dirty="0"/>
          </a:p>
        </p:txBody>
      </p:sp>
      <p:graphicFrame>
        <p:nvGraphicFramePr>
          <p:cNvPr id="373762" name="Object 2"/>
          <p:cNvGraphicFramePr>
            <a:graphicFrameLocks noChangeAspect="1"/>
          </p:cNvGraphicFramePr>
          <p:nvPr>
            <p:extLst>
              <p:ext uri="{D42A27DB-BD31-4B8C-83A1-F6EECF244321}">
                <p14:modId xmlns:p14="http://schemas.microsoft.com/office/powerpoint/2010/main" val="1872709527"/>
              </p:ext>
            </p:extLst>
          </p:nvPr>
        </p:nvGraphicFramePr>
        <p:xfrm>
          <a:off x="1181100" y="1451052"/>
          <a:ext cx="6781800" cy="698500"/>
        </p:xfrm>
        <a:graphic>
          <a:graphicData uri="http://schemas.openxmlformats.org/presentationml/2006/ole">
            <mc:AlternateContent xmlns:mc="http://schemas.openxmlformats.org/markup-compatibility/2006">
              <mc:Choice xmlns:v="urn:schemas-microsoft-com:vml" Requires="v">
                <p:oleObj name="Equation" r:id="rId2" imgW="6781680" imgH="698400" progId="Equation.DSMT4">
                  <p:embed/>
                </p:oleObj>
              </mc:Choice>
              <mc:Fallback>
                <p:oleObj name="Equation" r:id="rId2" imgW="67816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451052"/>
                        <a:ext cx="6781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Integration by Parts to</a:t>
            </a:r>
            <a:br>
              <a:rPr lang="en-US" dirty="0"/>
            </a:br>
            <a:r>
              <a:rPr lang="en-US" dirty="0"/>
              <a:t>Evaluate a Definite Integral</a:t>
            </a:r>
          </a:p>
        </p:txBody>
      </p:sp>
      <p:sp>
        <p:nvSpPr>
          <p:cNvPr id="3" name="Content Placeholder 2"/>
          <p:cNvSpPr>
            <a:spLocks noGrp="1"/>
          </p:cNvSpPr>
          <p:nvPr>
            <p:ph idx="1"/>
          </p:nvPr>
        </p:nvSpPr>
        <p:spPr>
          <a:xfrm>
            <a:off x="457200" y="1186180"/>
            <a:ext cx="8229600" cy="4795520"/>
          </a:xfrm>
        </p:spPr>
        <p:txBody>
          <a:bodyPr/>
          <a:lstStyle/>
          <a:p>
            <a:r>
              <a:rPr lang="en-US" dirty="0"/>
              <a:t>Evaluate</a:t>
            </a:r>
          </a:p>
          <a:p>
            <a:r>
              <a:rPr lang="en-US" b="1" dirty="0"/>
              <a:t>Solution</a:t>
            </a:r>
          </a:p>
          <a:p>
            <a:r>
              <a:rPr lang="en-US" dirty="0"/>
              <a:t>We will have to use integration by parts twice.</a:t>
            </a:r>
          </a:p>
        </p:txBody>
      </p:sp>
      <p:graphicFrame>
        <p:nvGraphicFramePr>
          <p:cNvPr id="374786" name="Object 2"/>
          <p:cNvGraphicFramePr>
            <a:graphicFrameLocks noChangeAspect="1"/>
          </p:cNvGraphicFramePr>
          <p:nvPr>
            <p:extLst>
              <p:ext uri="{D42A27DB-BD31-4B8C-83A1-F6EECF244321}">
                <p14:modId xmlns:p14="http://schemas.microsoft.com/office/powerpoint/2010/main" val="2079140355"/>
              </p:ext>
            </p:extLst>
          </p:nvPr>
        </p:nvGraphicFramePr>
        <p:xfrm>
          <a:off x="1993170" y="1135380"/>
          <a:ext cx="1308100" cy="698500"/>
        </p:xfrm>
        <a:graphic>
          <a:graphicData uri="http://schemas.openxmlformats.org/presentationml/2006/ole">
            <mc:AlternateContent xmlns:mc="http://schemas.openxmlformats.org/markup-compatibility/2006">
              <mc:Choice xmlns:v="urn:schemas-microsoft-com:vml" Requires="v">
                <p:oleObj name="Equation" r:id="rId2" imgW="1307880" imgH="698400" progId="Equation.DSMT4">
                  <p:embed/>
                </p:oleObj>
              </mc:Choice>
              <mc:Fallback>
                <p:oleObj name="Equation" r:id="rId2" imgW="13078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70" y="1135380"/>
                        <a:ext cx="1308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88" name="Object 4"/>
          <p:cNvGraphicFramePr>
            <a:graphicFrameLocks noChangeAspect="1"/>
          </p:cNvGraphicFramePr>
          <p:nvPr/>
        </p:nvGraphicFramePr>
        <p:xfrm>
          <a:off x="548640" y="2895600"/>
          <a:ext cx="1244600" cy="698500"/>
        </p:xfrm>
        <a:graphic>
          <a:graphicData uri="http://schemas.openxmlformats.org/presentationml/2006/ole">
            <mc:AlternateContent xmlns:mc="http://schemas.openxmlformats.org/markup-compatibility/2006">
              <mc:Choice xmlns:v="urn:schemas-microsoft-com:vml" Requires="v">
                <p:oleObj name="Equation" r:id="rId4" imgW="1244520" imgH="698400" progId="Equation.DSMT4">
                  <p:embed/>
                </p:oleObj>
              </mc:Choice>
              <mc:Fallback>
                <p:oleObj name="Equation" r:id="rId4" imgW="1244520" imgH="698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895600"/>
                        <a:ext cx="124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89" name="Object 5"/>
          <p:cNvGraphicFramePr>
            <a:graphicFrameLocks noChangeAspect="1"/>
          </p:cNvGraphicFramePr>
          <p:nvPr/>
        </p:nvGraphicFramePr>
        <p:xfrm>
          <a:off x="1872520" y="2911840"/>
          <a:ext cx="2857500" cy="698500"/>
        </p:xfrm>
        <a:graphic>
          <a:graphicData uri="http://schemas.openxmlformats.org/presentationml/2006/ole">
            <mc:AlternateContent xmlns:mc="http://schemas.openxmlformats.org/markup-compatibility/2006">
              <mc:Choice xmlns:v="urn:schemas-microsoft-com:vml" Requires="v">
                <p:oleObj name="Equation" r:id="rId6" imgW="2857320" imgH="698400" progId="Equation.DSMT4">
                  <p:embed/>
                </p:oleObj>
              </mc:Choice>
              <mc:Fallback>
                <p:oleObj name="Equation" r:id="rId6" imgW="2857320" imgH="698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2520" y="2911840"/>
                        <a:ext cx="2857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0" name="Object 6"/>
          <p:cNvGraphicFramePr>
            <a:graphicFrameLocks noChangeAspect="1"/>
          </p:cNvGraphicFramePr>
          <p:nvPr/>
        </p:nvGraphicFramePr>
        <p:xfrm>
          <a:off x="1872520" y="3733800"/>
          <a:ext cx="4191000" cy="800100"/>
        </p:xfrm>
        <a:graphic>
          <a:graphicData uri="http://schemas.openxmlformats.org/presentationml/2006/ole">
            <mc:AlternateContent xmlns:mc="http://schemas.openxmlformats.org/markup-compatibility/2006">
              <mc:Choice xmlns:v="urn:schemas-microsoft-com:vml" Requires="v">
                <p:oleObj name="Equation" r:id="rId8" imgW="4190760" imgH="799920" progId="Equation.DSMT4">
                  <p:embed/>
                </p:oleObj>
              </mc:Choice>
              <mc:Fallback>
                <p:oleObj name="Equation" r:id="rId8" imgW="4190760" imgH="7999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2520" y="3733800"/>
                        <a:ext cx="4191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1" name="Object 7"/>
          <p:cNvGraphicFramePr>
            <a:graphicFrameLocks noChangeAspect="1"/>
          </p:cNvGraphicFramePr>
          <p:nvPr/>
        </p:nvGraphicFramePr>
        <p:xfrm>
          <a:off x="1872520" y="4572000"/>
          <a:ext cx="4076700" cy="749300"/>
        </p:xfrm>
        <a:graphic>
          <a:graphicData uri="http://schemas.openxmlformats.org/presentationml/2006/ole">
            <mc:AlternateContent xmlns:mc="http://schemas.openxmlformats.org/markup-compatibility/2006">
              <mc:Choice xmlns:v="urn:schemas-microsoft-com:vml" Requires="v">
                <p:oleObj name="Equation" r:id="rId10" imgW="4076640" imgH="749160" progId="Equation.DSMT4">
                  <p:embed/>
                </p:oleObj>
              </mc:Choice>
              <mc:Fallback>
                <p:oleObj name="Equation" r:id="rId10" imgW="4076640" imgH="7491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2520" y="4572000"/>
                        <a:ext cx="40767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2" name="Object 8"/>
          <p:cNvGraphicFramePr>
            <a:graphicFrameLocks noChangeAspect="1"/>
          </p:cNvGraphicFramePr>
          <p:nvPr/>
        </p:nvGraphicFramePr>
        <p:xfrm>
          <a:off x="1872520" y="5410200"/>
          <a:ext cx="4330700" cy="571500"/>
        </p:xfrm>
        <a:graphic>
          <a:graphicData uri="http://schemas.openxmlformats.org/presentationml/2006/ole">
            <mc:AlternateContent xmlns:mc="http://schemas.openxmlformats.org/markup-compatibility/2006">
              <mc:Choice xmlns:v="urn:schemas-microsoft-com:vml" Requires="v">
                <p:oleObj name="Equation" r:id="rId12" imgW="4330440" imgH="571320" progId="Equation.DSMT4">
                  <p:embed/>
                </p:oleObj>
              </mc:Choice>
              <mc:Fallback>
                <p:oleObj name="Equation" r:id="rId12" imgW="4330440" imgH="5713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2520" y="5410200"/>
                        <a:ext cx="4330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3" name="Object 9"/>
          <p:cNvGraphicFramePr>
            <a:graphicFrameLocks noChangeAspect="1"/>
          </p:cNvGraphicFramePr>
          <p:nvPr/>
        </p:nvGraphicFramePr>
        <p:xfrm>
          <a:off x="6325850" y="5440180"/>
          <a:ext cx="1282700" cy="381000"/>
        </p:xfrm>
        <a:graphic>
          <a:graphicData uri="http://schemas.openxmlformats.org/presentationml/2006/ole">
            <mc:AlternateContent xmlns:mc="http://schemas.openxmlformats.org/markup-compatibility/2006">
              <mc:Choice xmlns:v="urn:schemas-microsoft-com:vml" Requires="v">
                <p:oleObj name="Equation" r:id="rId14" imgW="1282680" imgH="380880" progId="Equation.DSMT4">
                  <p:embed/>
                </p:oleObj>
              </mc:Choice>
              <mc:Fallback>
                <p:oleObj name="Equation" r:id="rId14" imgW="1282680" imgH="3808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5850" y="5440180"/>
                        <a:ext cx="128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4" name="Object 10"/>
          <p:cNvGraphicFramePr>
            <a:graphicFrameLocks noChangeAspect="1"/>
          </p:cNvGraphicFramePr>
          <p:nvPr/>
        </p:nvGraphicFramePr>
        <p:xfrm>
          <a:off x="6235700" y="2952750"/>
          <a:ext cx="2298700" cy="736600"/>
        </p:xfrm>
        <a:graphic>
          <a:graphicData uri="http://schemas.openxmlformats.org/presentationml/2006/ole">
            <mc:AlternateContent xmlns:mc="http://schemas.openxmlformats.org/markup-compatibility/2006">
              <mc:Choice xmlns:v="urn:schemas-microsoft-com:vml" Requires="v">
                <p:oleObj name="Equation" r:id="rId16" imgW="2298600" imgH="736560" progId="Equation.DSMT4">
                  <p:embed/>
                </p:oleObj>
              </mc:Choice>
              <mc:Fallback>
                <p:oleObj name="Equation" r:id="rId16" imgW="2298600" imgH="7365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35700" y="2952750"/>
                        <a:ext cx="2298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5" name="Object 11"/>
          <p:cNvGraphicFramePr>
            <a:graphicFrameLocks noChangeAspect="1"/>
          </p:cNvGraphicFramePr>
          <p:nvPr/>
        </p:nvGraphicFramePr>
        <p:xfrm>
          <a:off x="6248400" y="3778250"/>
          <a:ext cx="2286000" cy="736600"/>
        </p:xfrm>
        <a:graphic>
          <a:graphicData uri="http://schemas.openxmlformats.org/presentationml/2006/ole">
            <mc:AlternateContent xmlns:mc="http://schemas.openxmlformats.org/markup-compatibility/2006">
              <mc:Choice xmlns:v="urn:schemas-microsoft-com:vml" Requires="v">
                <p:oleObj name="Equation" r:id="rId18" imgW="2286000" imgH="736560" progId="Equation.DSMT4">
                  <p:embed/>
                </p:oleObj>
              </mc:Choice>
              <mc:Fallback>
                <p:oleObj name="Equation" r:id="rId18" imgW="2286000" imgH="73656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8400" y="3778250"/>
                        <a:ext cx="2286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47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4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47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47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47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47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47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4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 Using Integration by Parts and u-Substitution to Find Area under a Curve</a:t>
            </a:r>
          </a:p>
        </p:txBody>
      </p:sp>
      <p:sp>
        <p:nvSpPr>
          <p:cNvPr id="3" name="Content Placeholder 2"/>
          <p:cNvSpPr>
            <a:spLocks noGrp="1"/>
          </p:cNvSpPr>
          <p:nvPr>
            <p:ph idx="1"/>
          </p:nvPr>
        </p:nvSpPr>
        <p:spPr>
          <a:xfrm>
            <a:off x="457200" y="1280160"/>
            <a:ext cx="8229600" cy="4572000"/>
          </a:xfrm>
        </p:spPr>
        <p:txBody>
          <a:bodyPr/>
          <a:lstStyle/>
          <a:p>
            <a:r>
              <a:rPr lang="en-US" dirty="0"/>
              <a:t>Find the area between the graph of sin</a:t>
            </a:r>
            <a:r>
              <a:rPr lang="en-US" baseline="30000" dirty="0">
                <a:latin typeface="Symbol" pitchFamily="18" charset="2"/>
              </a:rPr>
              <a:t>-</a:t>
            </a:r>
            <a:r>
              <a:rPr lang="en-US" baseline="30000" dirty="0"/>
              <a:t>1</a:t>
            </a:r>
            <a:r>
              <a:rPr lang="en-US" dirty="0"/>
              <a:t> </a:t>
            </a:r>
            <a:r>
              <a:rPr lang="en-US" i="1" dirty="0"/>
              <a:t>x</a:t>
            </a:r>
            <a:r>
              <a:rPr lang="en-US" dirty="0"/>
              <a:t> and the </a:t>
            </a:r>
            <a:br>
              <a:rPr lang="en-US" dirty="0"/>
            </a:br>
            <a:r>
              <a:rPr lang="en-US" i="1" dirty="0"/>
              <a:t>x-</a:t>
            </a:r>
            <a:r>
              <a:rPr lang="en-US" dirty="0"/>
              <a:t>axis from </a:t>
            </a:r>
            <a:r>
              <a:rPr lang="en-US" i="1" dirty="0"/>
              <a:t>x</a:t>
            </a:r>
            <a:r>
              <a:rPr lang="en-US" dirty="0"/>
              <a:t> </a:t>
            </a:r>
            <a:r>
              <a:rPr lang="en-US" dirty="0">
                <a:latin typeface="Symbol" pitchFamily="18" charset="2"/>
              </a:rPr>
              <a:t>=</a:t>
            </a:r>
            <a:r>
              <a:rPr lang="en-US" dirty="0"/>
              <a:t> 0 to </a:t>
            </a:r>
            <a:r>
              <a:rPr lang="en-US" i="1" dirty="0"/>
              <a:t>x</a:t>
            </a:r>
            <a:r>
              <a:rPr lang="en-US" dirty="0"/>
              <a:t> </a:t>
            </a:r>
            <a:r>
              <a:rPr lang="en-US" dirty="0">
                <a:latin typeface="Symbol" pitchFamily="18" charset="2"/>
              </a:rPr>
              <a:t>=</a:t>
            </a:r>
            <a:r>
              <a:rPr lang="en-US" dirty="0"/>
              <a:t> 1.</a:t>
            </a:r>
          </a:p>
          <a:p>
            <a:r>
              <a:rPr lang="en-US" b="1" dirty="0"/>
              <a:t>Solution</a:t>
            </a:r>
          </a:p>
        </p:txBody>
      </p:sp>
      <p:pic>
        <p:nvPicPr>
          <p:cNvPr id="37581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5394960" y="1813559"/>
            <a:ext cx="3080085" cy="3657600"/>
          </a:xfrm>
          <a:prstGeom prst="rect">
            <a:avLst/>
          </a:prstGeom>
          <a:noFill/>
          <a:ln w="9525">
            <a:noFill/>
            <a:miter lim="800000"/>
            <a:headEnd/>
            <a:tailEnd/>
          </a:ln>
        </p:spPr>
      </p:pic>
      <p:sp>
        <p:nvSpPr>
          <p:cNvPr id="7" name="Rectangle 6"/>
          <p:cNvSpPr/>
          <p:nvPr/>
        </p:nvSpPr>
        <p:spPr>
          <a:xfrm>
            <a:off x="457200" y="2763770"/>
            <a:ext cx="5181600" cy="1815882"/>
          </a:xfrm>
          <a:prstGeom prst="rect">
            <a:avLst/>
          </a:prstGeom>
        </p:spPr>
        <p:txBody>
          <a:bodyPr wrap="square">
            <a:spAutoFit/>
          </a:bodyPr>
          <a:lstStyle/>
          <a:p>
            <a:r>
              <a:rPr lang="en-US" sz="2800" dirty="0">
                <a:solidFill>
                  <a:srgbClr val="366092"/>
                </a:solidFill>
              </a:rPr>
              <a:t>The region described is depicted in Figure 1, and its area is </a:t>
            </a:r>
          </a:p>
          <a:p>
            <a:endParaRPr lang="en-US" sz="2800" dirty="0">
              <a:solidFill>
                <a:srgbClr val="366092"/>
              </a:solidFill>
            </a:endParaRPr>
          </a:p>
          <a:p>
            <a:endParaRPr lang="en-US" sz="2800" dirty="0">
              <a:solidFill>
                <a:srgbClr val="366092"/>
              </a:solidFill>
            </a:endParaRPr>
          </a:p>
        </p:txBody>
      </p:sp>
      <p:sp>
        <p:nvSpPr>
          <p:cNvPr id="8" name="Rectangle 7"/>
          <p:cNvSpPr/>
          <p:nvPr/>
        </p:nvSpPr>
        <p:spPr>
          <a:xfrm>
            <a:off x="6249974" y="5475064"/>
            <a:ext cx="1370055" cy="523220"/>
          </a:xfrm>
          <a:prstGeom prst="rect">
            <a:avLst/>
          </a:prstGeom>
        </p:spPr>
        <p:txBody>
          <a:bodyPr wrap="none">
            <a:spAutoFit/>
          </a:bodyPr>
          <a:lstStyle/>
          <a:p>
            <a:pPr algn="ctr"/>
            <a:r>
              <a:rPr lang="en-US" sz="2800" b="1" dirty="0"/>
              <a:t>Figure 1</a:t>
            </a:r>
          </a:p>
        </p:txBody>
      </p:sp>
      <p:graphicFrame>
        <p:nvGraphicFramePr>
          <p:cNvPr id="375811" name="Object 3"/>
          <p:cNvGraphicFramePr>
            <a:graphicFrameLocks noChangeAspect="1"/>
          </p:cNvGraphicFramePr>
          <p:nvPr>
            <p:extLst>
              <p:ext uri="{D42A27DB-BD31-4B8C-83A1-F6EECF244321}">
                <p14:modId xmlns:p14="http://schemas.microsoft.com/office/powerpoint/2010/main" val="2454904828"/>
              </p:ext>
            </p:extLst>
          </p:nvPr>
        </p:nvGraphicFramePr>
        <p:xfrm>
          <a:off x="493955" y="3733800"/>
          <a:ext cx="1663700" cy="698500"/>
        </p:xfrm>
        <a:graphic>
          <a:graphicData uri="http://schemas.openxmlformats.org/presentationml/2006/ole">
            <mc:AlternateContent xmlns:mc="http://schemas.openxmlformats.org/markup-compatibility/2006">
              <mc:Choice xmlns:v="urn:schemas-microsoft-com:vml" Requires="v">
                <p:oleObj name="Equation" r:id="rId3" imgW="1663560" imgH="698400" progId="Equation.DSMT4">
                  <p:embed/>
                </p:oleObj>
              </mc:Choice>
              <mc:Fallback>
                <p:oleObj name="Equation" r:id="rId3" imgW="1663560" imgH="698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55" y="3733800"/>
                        <a:ext cx="1663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8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58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Integration by Parts and u-Substitution to Find Area under a Curve (cont.)</a:t>
            </a:r>
          </a:p>
        </p:txBody>
      </p:sp>
      <p:sp>
        <p:nvSpPr>
          <p:cNvPr id="3" name="Content Placeholder 2"/>
          <p:cNvSpPr>
            <a:spLocks noGrp="1"/>
          </p:cNvSpPr>
          <p:nvPr>
            <p:ph idx="1"/>
          </p:nvPr>
        </p:nvSpPr>
        <p:spPr/>
        <p:txBody>
          <a:bodyPr/>
          <a:lstStyle/>
          <a:p>
            <a:r>
              <a:rPr lang="en-US" dirty="0"/>
              <a:t>Evaluating this integral will illustrate the use of </a:t>
            </a:r>
            <a:r>
              <a:rPr lang="en-US" i="1" dirty="0" err="1"/>
              <a:t>u</a:t>
            </a:r>
            <a:r>
              <a:rPr lang="en-US" dirty="0" err="1"/>
              <a:t>­substitution</a:t>
            </a:r>
            <a:r>
              <a:rPr lang="en-US" dirty="0"/>
              <a:t> as well as integration by parts.</a:t>
            </a:r>
          </a:p>
        </p:txBody>
      </p:sp>
      <p:graphicFrame>
        <p:nvGraphicFramePr>
          <p:cNvPr id="376836" name="Object 4"/>
          <p:cNvGraphicFramePr>
            <a:graphicFrameLocks noChangeAspect="1"/>
          </p:cNvGraphicFramePr>
          <p:nvPr/>
        </p:nvGraphicFramePr>
        <p:xfrm>
          <a:off x="548640" y="2332220"/>
          <a:ext cx="1600200" cy="698500"/>
        </p:xfrm>
        <a:graphic>
          <a:graphicData uri="http://schemas.openxmlformats.org/presentationml/2006/ole">
            <mc:AlternateContent xmlns:mc="http://schemas.openxmlformats.org/markup-compatibility/2006">
              <mc:Choice xmlns:v="urn:schemas-microsoft-com:vml" Requires="v">
                <p:oleObj name="Equation" r:id="rId2" imgW="1600200" imgH="698400" progId="Equation.DSMT4">
                  <p:embed/>
                </p:oleObj>
              </mc:Choice>
              <mc:Fallback>
                <p:oleObj name="Equation" r:id="rId2" imgW="1600200" imgH="698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32220"/>
                        <a:ext cx="1600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7" name="Object 5"/>
          <p:cNvGraphicFramePr>
            <a:graphicFrameLocks noChangeAspect="1"/>
          </p:cNvGraphicFramePr>
          <p:nvPr/>
        </p:nvGraphicFramePr>
        <p:xfrm>
          <a:off x="2169410" y="2286000"/>
          <a:ext cx="3987800" cy="927100"/>
        </p:xfrm>
        <a:graphic>
          <a:graphicData uri="http://schemas.openxmlformats.org/presentationml/2006/ole">
            <mc:AlternateContent xmlns:mc="http://schemas.openxmlformats.org/markup-compatibility/2006">
              <mc:Choice xmlns:v="urn:schemas-microsoft-com:vml" Requires="v">
                <p:oleObj name="Equation" r:id="rId4" imgW="3987720" imgH="927000" progId="Equation.DSMT4">
                  <p:embed/>
                </p:oleObj>
              </mc:Choice>
              <mc:Fallback>
                <p:oleObj name="Equation" r:id="rId4" imgW="3987720" imgH="927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410" y="2286000"/>
                        <a:ext cx="3987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8" name="Object 6"/>
          <p:cNvGraphicFramePr>
            <a:graphicFrameLocks noChangeAspect="1"/>
          </p:cNvGraphicFramePr>
          <p:nvPr>
            <p:extLst>
              <p:ext uri="{D42A27DB-BD31-4B8C-83A1-F6EECF244321}">
                <p14:modId xmlns:p14="http://schemas.microsoft.com/office/powerpoint/2010/main" val="3633251410"/>
              </p:ext>
            </p:extLst>
          </p:nvPr>
        </p:nvGraphicFramePr>
        <p:xfrm>
          <a:off x="6068459" y="2355614"/>
          <a:ext cx="2641600" cy="1181100"/>
        </p:xfrm>
        <a:graphic>
          <a:graphicData uri="http://schemas.openxmlformats.org/presentationml/2006/ole">
            <mc:AlternateContent xmlns:mc="http://schemas.openxmlformats.org/markup-compatibility/2006">
              <mc:Choice xmlns:v="urn:schemas-microsoft-com:vml" Requires="v">
                <p:oleObj name="Equation" r:id="rId6" imgW="2641320" imgH="1180800" progId="Equation.DSMT4">
                  <p:embed/>
                </p:oleObj>
              </mc:Choice>
              <mc:Fallback>
                <p:oleObj name="Equation" r:id="rId6" imgW="2641320" imgH="1180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8459" y="2355614"/>
                        <a:ext cx="26416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39" name="Object 7"/>
          <p:cNvGraphicFramePr>
            <a:graphicFrameLocks noChangeAspect="1"/>
          </p:cNvGraphicFramePr>
          <p:nvPr>
            <p:extLst>
              <p:ext uri="{D42A27DB-BD31-4B8C-83A1-F6EECF244321}">
                <p14:modId xmlns:p14="http://schemas.microsoft.com/office/powerpoint/2010/main" val="3082796855"/>
              </p:ext>
            </p:extLst>
          </p:nvPr>
        </p:nvGraphicFramePr>
        <p:xfrm>
          <a:off x="6135271" y="3728126"/>
          <a:ext cx="1219200" cy="736600"/>
        </p:xfrm>
        <a:graphic>
          <a:graphicData uri="http://schemas.openxmlformats.org/presentationml/2006/ole">
            <mc:AlternateContent xmlns:mc="http://schemas.openxmlformats.org/markup-compatibility/2006">
              <mc:Choice xmlns:v="urn:schemas-microsoft-com:vml" Requires="v">
                <p:oleObj name="Equation" r:id="rId8" imgW="1218960" imgH="736560" progId="Equation.DSMT4">
                  <p:embed/>
                </p:oleObj>
              </mc:Choice>
              <mc:Fallback>
                <p:oleObj name="Equation" r:id="rId8" imgW="1218960" imgH="736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5271" y="3728126"/>
                        <a:ext cx="1219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0" name="Object 8"/>
          <p:cNvGraphicFramePr>
            <a:graphicFrameLocks noChangeAspect="1"/>
          </p:cNvGraphicFramePr>
          <p:nvPr>
            <p:extLst>
              <p:ext uri="{D42A27DB-BD31-4B8C-83A1-F6EECF244321}">
                <p14:modId xmlns:p14="http://schemas.microsoft.com/office/powerpoint/2010/main" val="265376755"/>
              </p:ext>
            </p:extLst>
          </p:nvPr>
        </p:nvGraphicFramePr>
        <p:xfrm>
          <a:off x="2182813" y="3429000"/>
          <a:ext cx="3187700" cy="927100"/>
        </p:xfrm>
        <a:graphic>
          <a:graphicData uri="http://schemas.openxmlformats.org/presentationml/2006/ole">
            <mc:AlternateContent xmlns:mc="http://schemas.openxmlformats.org/markup-compatibility/2006">
              <mc:Choice xmlns:v="urn:schemas-microsoft-com:vml" Requires="v">
                <p:oleObj name="Equation" r:id="rId10" imgW="3187440" imgH="927000" progId="Equation.DSMT4">
                  <p:embed/>
                </p:oleObj>
              </mc:Choice>
              <mc:Fallback>
                <p:oleObj name="Equation" r:id="rId10" imgW="3187440" imgH="927000" progId="Equation.DSMT4">
                  <p:embed/>
                  <p:pic>
                    <p:nvPicPr>
                      <p:cNvPr id="0" name="Picture 8"/>
                      <p:cNvPicPr>
                        <a:picLocks noChangeAspect="1" noChangeArrowheads="1"/>
                      </p:cNvPicPr>
                      <p:nvPr/>
                    </p:nvPicPr>
                    <p:blipFill>
                      <a:blip r:embed="rId11"/>
                      <a:srcRect/>
                      <a:stretch>
                        <a:fillRect/>
                      </a:stretch>
                    </p:blipFill>
                    <p:spPr bwMode="auto">
                      <a:xfrm>
                        <a:off x="2182813" y="3429000"/>
                        <a:ext cx="3187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1" name="Object 9"/>
          <p:cNvGraphicFramePr>
            <a:graphicFrameLocks noChangeAspect="1"/>
          </p:cNvGraphicFramePr>
          <p:nvPr>
            <p:extLst>
              <p:ext uri="{D42A27DB-BD31-4B8C-83A1-F6EECF244321}">
                <p14:modId xmlns:p14="http://schemas.microsoft.com/office/powerpoint/2010/main" val="284930622"/>
              </p:ext>
            </p:extLst>
          </p:nvPr>
        </p:nvGraphicFramePr>
        <p:xfrm>
          <a:off x="2176463" y="4654550"/>
          <a:ext cx="2654300" cy="825500"/>
        </p:xfrm>
        <a:graphic>
          <a:graphicData uri="http://schemas.openxmlformats.org/presentationml/2006/ole">
            <mc:AlternateContent xmlns:mc="http://schemas.openxmlformats.org/markup-compatibility/2006">
              <mc:Choice xmlns:v="urn:schemas-microsoft-com:vml" Requires="v">
                <p:oleObj name="Equation" r:id="rId12" imgW="2654280" imgH="825480" progId="Equation.DSMT4">
                  <p:embed/>
                </p:oleObj>
              </mc:Choice>
              <mc:Fallback>
                <p:oleObj name="Equation" r:id="rId12" imgW="2654280" imgH="825480" progId="Equation.DSMT4">
                  <p:embed/>
                  <p:pic>
                    <p:nvPicPr>
                      <p:cNvPr id="0" name="Picture 9"/>
                      <p:cNvPicPr>
                        <a:picLocks noChangeAspect="1" noChangeArrowheads="1"/>
                      </p:cNvPicPr>
                      <p:nvPr/>
                    </p:nvPicPr>
                    <p:blipFill>
                      <a:blip r:embed="rId13"/>
                      <a:srcRect/>
                      <a:stretch>
                        <a:fillRect/>
                      </a:stretch>
                    </p:blipFill>
                    <p:spPr bwMode="auto">
                      <a:xfrm>
                        <a:off x="2176463" y="4654550"/>
                        <a:ext cx="2654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2" name="Object 10"/>
          <p:cNvGraphicFramePr>
            <a:graphicFrameLocks noChangeAspect="1"/>
          </p:cNvGraphicFramePr>
          <p:nvPr>
            <p:extLst>
              <p:ext uri="{D42A27DB-BD31-4B8C-83A1-F6EECF244321}">
                <p14:modId xmlns:p14="http://schemas.microsoft.com/office/powerpoint/2010/main" val="726906365"/>
              </p:ext>
            </p:extLst>
          </p:nvPr>
        </p:nvGraphicFramePr>
        <p:xfrm>
          <a:off x="4902200" y="4656138"/>
          <a:ext cx="2044700" cy="825500"/>
        </p:xfrm>
        <a:graphic>
          <a:graphicData uri="http://schemas.openxmlformats.org/presentationml/2006/ole">
            <mc:AlternateContent xmlns:mc="http://schemas.openxmlformats.org/markup-compatibility/2006">
              <mc:Choice xmlns:v="urn:schemas-microsoft-com:vml" Requires="v">
                <p:oleObj name="Equation" r:id="rId14" imgW="2044440" imgH="825480" progId="Equation.DSMT4">
                  <p:embed/>
                </p:oleObj>
              </mc:Choice>
              <mc:Fallback>
                <p:oleObj name="Equation" r:id="rId14" imgW="2044440" imgH="825480" progId="Equation.DSMT4">
                  <p:embed/>
                  <p:pic>
                    <p:nvPicPr>
                      <p:cNvPr id="0" name="Picture 10"/>
                      <p:cNvPicPr>
                        <a:picLocks noChangeAspect="1" noChangeArrowheads="1"/>
                      </p:cNvPicPr>
                      <p:nvPr/>
                    </p:nvPicPr>
                    <p:blipFill>
                      <a:blip r:embed="rId15"/>
                      <a:srcRect/>
                      <a:stretch>
                        <a:fillRect/>
                      </a:stretch>
                    </p:blipFill>
                    <p:spPr bwMode="auto">
                      <a:xfrm>
                        <a:off x="4902200" y="4656138"/>
                        <a:ext cx="2044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3" name="Object 11"/>
          <p:cNvGraphicFramePr>
            <a:graphicFrameLocks noChangeAspect="1"/>
          </p:cNvGraphicFramePr>
          <p:nvPr>
            <p:extLst>
              <p:ext uri="{D42A27DB-BD31-4B8C-83A1-F6EECF244321}">
                <p14:modId xmlns:p14="http://schemas.microsoft.com/office/powerpoint/2010/main" val="3134579857"/>
              </p:ext>
            </p:extLst>
          </p:nvPr>
        </p:nvGraphicFramePr>
        <p:xfrm>
          <a:off x="7080250" y="4668838"/>
          <a:ext cx="1054100" cy="825500"/>
        </p:xfrm>
        <a:graphic>
          <a:graphicData uri="http://schemas.openxmlformats.org/presentationml/2006/ole">
            <mc:AlternateContent xmlns:mc="http://schemas.openxmlformats.org/markup-compatibility/2006">
              <mc:Choice xmlns:v="urn:schemas-microsoft-com:vml" Requires="v">
                <p:oleObj name="Equation" r:id="rId16" imgW="1054080" imgH="825480" progId="Equation.DSMT4">
                  <p:embed/>
                </p:oleObj>
              </mc:Choice>
              <mc:Fallback>
                <p:oleObj name="Equation" r:id="rId16" imgW="1054080" imgH="825480" progId="Equation.DSMT4">
                  <p:embed/>
                  <p:pic>
                    <p:nvPicPr>
                      <p:cNvPr id="0" name="Picture 11"/>
                      <p:cNvPicPr>
                        <a:picLocks noChangeAspect="1" noChangeArrowheads="1"/>
                      </p:cNvPicPr>
                      <p:nvPr/>
                    </p:nvPicPr>
                    <p:blipFill>
                      <a:blip r:embed="rId17"/>
                      <a:srcRect/>
                      <a:stretch>
                        <a:fillRect/>
                      </a:stretch>
                    </p:blipFill>
                    <p:spPr bwMode="auto">
                      <a:xfrm>
                        <a:off x="7080250" y="4668838"/>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68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68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684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768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68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68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6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Integration by Parts Formula </a:t>
            </a:r>
          </a:p>
        </p:txBody>
      </p:sp>
      <p:sp>
        <p:nvSpPr>
          <p:cNvPr id="3" name="Content Placeholder 2"/>
          <p:cNvSpPr>
            <a:spLocks noGrp="1"/>
          </p:cNvSpPr>
          <p:nvPr>
            <p:ph idx="1"/>
          </p:nvPr>
        </p:nvSpPr>
        <p:spPr>
          <a:xfrm>
            <a:off x="457200" y="1280160"/>
            <a:ext cx="8229600" cy="3300262"/>
          </a:xfrm>
          <a:solidFill>
            <a:srgbClr val="FFFFCC"/>
          </a:solidFill>
          <a:ln w="28575">
            <a:solidFill>
              <a:srgbClr val="000000"/>
            </a:solidFill>
          </a:ln>
        </p:spPr>
        <p:txBody>
          <a:bodyPr>
            <a:spAutoFit/>
          </a:bodyPr>
          <a:lstStyle/>
          <a:p>
            <a:r>
              <a:rPr lang="en-US" dirty="0">
                <a:solidFill>
                  <a:srgbClr val="000000"/>
                </a:solidFill>
              </a:rPr>
              <a:t>Given differentiable functions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a:t>
            </a:r>
          </a:p>
          <a:p>
            <a:pPr>
              <a:lnSpc>
                <a:spcPct val="150000"/>
              </a:lnSpc>
            </a:pPr>
            <a:r>
              <a:rPr lang="en-US" dirty="0">
                <a:solidFill>
                  <a:srgbClr val="000000"/>
                </a:solidFill>
              </a:rPr>
              <a:t> </a:t>
            </a:r>
          </a:p>
          <a:p>
            <a:r>
              <a:rPr lang="en-US" dirty="0">
                <a:solidFill>
                  <a:srgbClr val="000000"/>
                </a:solidFill>
              </a:rPr>
              <a:t>If we let </a:t>
            </a:r>
            <a:r>
              <a:rPr lang="en-US" i="1" dirty="0">
                <a:solidFill>
                  <a:srgbClr val="000000"/>
                </a:solidFill>
              </a:rPr>
              <a:t>u</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v</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then </a:t>
            </a:r>
            <a:r>
              <a:rPr lang="en-US" i="1" dirty="0">
                <a:solidFill>
                  <a:srgbClr val="000000"/>
                </a:solidFill>
              </a:rPr>
              <a:t>du</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i="1" baseline="30000" dirty="0">
                <a:solidFill>
                  <a:srgbClr val="000000"/>
                </a:solidFill>
              </a:rPr>
              <a:t> </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dx</a:t>
            </a:r>
            <a:r>
              <a:rPr lang="en-US" dirty="0">
                <a:solidFill>
                  <a:srgbClr val="000000"/>
                </a:solidFill>
              </a:rPr>
              <a:t> and </a:t>
            </a:r>
            <a:r>
              <a:rPr lang="en-US" i="1" dirty="0">
                <a:solidFill>
                  <a:srgbClr val="000000"/>
                </a:solidFill>
              </a:rPr>
              <a:t>dv </a:t>
            </a:r>
            <a:r>
              <a:rPr lang="en-US" dirty="0">
                <a:solidFill>
                  <a:srgbClr val="000000"/>
                </a:solidFill>
                <a:latin typeface="Symbol" pitchFamily="18" charset="2"/>
              </a:rPr>
              <a:t>=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dx</a:t>
            </a:r>
            <a:r>
              <a:rPr lang="en-US" dirty="0">
                <a:solidFill>
                  <a:srgbClr val="000000"/>
                </a:solidFill>
              </a:rPr>
              <a:t> and the equation takes on the more easily remembered differential form</a:t>
            </a:r>
          </a:p>
          <a:p>
            <a:pPr>
              <a:lnSpc>
                <a:spcPct val="150000"/>
              </a:lnSpc>
            </a:pPr>
            <a:endParaRPr lang="en-US" dirty="0">
              <a:solidFill>
                <a:srgbClr val="000000"/>
              </a:solidFill>
            </a:endParaRPr>
          </a:p>
        </p:txBody>
      </p:sp>
      <p:graphicFrame>
        <p:nvGraphicFramePr>
          <p:cNvPr id="360450" name="Object 2"/>
          <p:cNvGraphicFramePr>
            <a:graphicFrameLocks noChangeAspect="1"/>
          </p:cNvGraphicFramePr>
          <p:nvPr>
            <p:extLst>
              <p:ext uri="{D42A27DB-BD31-4B8C-83A1-F6EECF244321}">
                <p14:modId xmlns:p14="http://schemas.microsoft.com/office/powerpoint/2010/main" val="3891328793"/>
              </p:ext>
            </p:extLst>
          </p:nvPr>
        </p:nvGraphicFramePr>
        <p:xfrm>
          <a:off x="1447800" y="1905000"/>
          <a:ext cx="6108700" cy="596900"/>
        </p:xfrm>
        <a:graphic>
          <a:graphicData uri="http://schemas.openxmlformats.org/presentationml/2006/ole">
            <mc:AlternateContent xmlns:mc="http://schemas.openxmlformats.org/markup-compatibility/2006">
              <mc:Choice xmlns:v="urn:schemas-microsoft-com:vml" Requires="v">
                <p:oleObj name="Equation" r:id="rId2" imgW="6108480" imgH="596880" progId="Equation.DSMT4">
                  <p:embed/>
                </p:oleObj>
              </mc:Choice>
              <mc:Fallback>
                <p:oleObj name="Equation" r:id="rId2" imgW="610848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6108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51" name="Object 3"/>
          <p:cNvGraphicFramePr>
            <a:graphicFrameLocks noChangeAspect="1"/>
          </p:cNvGraphicFramePr>
          <p:nvPr>
            <p:extLst>
              <p:ext uri="{D42A27DB-BD31-4B8C-83A1-F6EECF244321}">
                <p14:modId xmlns:p14="http://schemas.microsoft.com/office/powerpoint/2010/main" val="3504885443"/>
              </p:ext>
            </p:extLst>
          </p:nvPr>
        </p:nvGraphicFramePr>
        <p:xfrm>
          <a:off x="3124200" y="3886200"/>
          <a:ext cx="2616200" cy="596900"/>
        </p:xfrm>
        <a:graphic>
          <a:graphicData uri="http://schemas.openxmlformats.org/presentationml/2006/ole">
            <mc:AlternateContent xmlns:mc="http://schemas.openxmlformats.org/markup-compatibility/2006">
              <mc:Choice xmlns:v="urn:schemas-microsoft-com:vml" Requires="v">
                <p:oleObj name="Equation" r:id="rId4" imgW="2616120" imgH="596880" progId="Equation.DSMT4">
                  <p:embed/>
                </p:oleObj>
              </mc:Choice>
              <mc:Fallback>
                <p:oleObj name="Equation" r:id="rId4" imgW="261612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86200"/>
                        <a:ext cx="2616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 Using Integration by Parts to</a:t>
            </a:r>
            <a:br>
              <a:rPr lang="en-US" dirty="0"/>
            </a:br>
            <a:r>
              <a:rPr lang="en-US" dirty="0"/>
              <a:t>Evaluate an Indefinite Integral</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If we want to use integration by parts, we have several choices for </a:t>
            </a:r>
            <a:r>
              <a:rPr lang="en-US" i="1" dirty="0"/>
              <a:t>u</a:t>
            </a:r>
            <a:r>
              <a:rPr lang="en-US" dirty="0"/>
              <a:t> and </a:t>
            </a:r>
            <a:r>
              <a:rPr lang="en-US" i="1" dirty="0"/>
              <a:t>dv</a:t>
            </a:r>
            <a:r>
              <a:rPr lang="en-US" dirty="0"/>
              <a:t>. If we let </a:t>
            </a:r>
            <a:r>
              <a:rPr lang="en-US" i="1" dirty="0"/>
              <a:t>u</a:t>
            </a:r>
            <a:r>
              <a:rPr lang="en-US" dirty="0"/>
              <a:t> </a:t>
            </a:r>
            <a:r>
              <a:rPr lang="en-US" dirty="0">
                <a:latin typeface="Symbol" pitchFamily="18" charset="2"/>
              </a:rPr>
              <a:t>=</a:t>
            </a:r>
            <a:r>
              <a:rPr lang="en-US" dirty="0"/>
              <a:t> </a:t>
            </a:r>
            <a:r>
              <a:rPr lang="en-US" i="1" dirty="0"/>
              <a:t>x</a:t>
            </a:r>
            <a:r>
              <a:rPr lang="en-US" dirty="0"/>
              <a:t> and </a:t>
            </a:r>
            <a:r>
              <a:rPr lang="en-US" i="1" dirty="0"/>
              <a:t>dv</a:t>
            </a:r>
            <a:r>
              <a:rPr lang="en-US" dirty="0"/>
              <a:t> </a:t>
            </a:r>
            <a:r>
              <a:rPr lang="en-US" dirty="0">
                <a:latin typeface="Symbol" pitchFamily="18" charset="2"/>
              </a:rPr>
              <a:t>=</a:t>
            </a:r>
            <a:r>
              <a:rPr lang="en-US" dirty="0"/>
              <a:t> cos </a:t>
            </a:r>
            <a:r>
              <a:rPr lang="en-US" i="1" dirty="0"/>
              <a:t>x dx</a:t>
            </a:r>
            <a:r>
              <a:rPr lang="en-US" dirty="0"/>
              <a:t>, then </a:t>
            </a:r>
            <a:r>
              <a:rPr lang="en-US" i="1" dirty="0"/>
              <a:t>du</a:t>
            </a:r>
            <a:r>
              <a:rPr lang="en-US" dirty="0"/>
              <a:t> </a:t>
            </a:r>
            <a:r>
              <a:rPr lang="en-US" dirty="0">
                <a:latin typeface="Symbol" pitchFamily="18" charset="2"/>
              </a:rPr>
              <a:t>=</a:t>
            </a:r>
            <a:r>
              <a:rPr lang="en-US" dirty="0"/>
              <a:t> </a:t>
            </a:r>
            <a:r>
              <a:rPr lang="en-US" i="1" dirty="0"/>
              <a:t>dx</a:t>
            </a:r>
            <a:r>
              <a:rPr lang="en-US" dirty="0"/>
              <a:t> and one possible </a:t>
            </a:r>
            <a:r>
              <a:rPr lang="en-US" i="1" dirty="0"/>
              <a:t>v</a:t>
            </a:r>
            <a:r>
              <a:rPr lang="en-US" dirty="0"/>
              <a:t> is sin </a:t>
            </a:r>
            <a:r>
              <a:rPr lang="en-US" i="1" dirty="0"/>
              <a:t>x</a:t>
            </a:r>
            <a:r>
              <a:rPr lang="en-US" dirty="0"/>
              <a:t> (we could also use sin </a:t>
            </a:r>
            <a:r>
              <a:rPr lang="en-US" i="1" dirty="0"/>
              <a:t>x</a:t>
            </a:r>
            <a:r>
              <a:rPr lang="en-US" dirty="0"/>
              <a:t> + </a:t>
            </a:r>
            <a:r>
              <a:rPr lang="en-US" i="1" dirty="0"/>
              <a:t>C</a:t>
            </a:r>
            <a:r>
              <a:rPr lang="en-US" dirty="0"/>
              <a:t>, where </a:t>
            </a:r>
            <a:r>
              <a:rPr lang="en-US" i="1" dirty="0"/>
              <a:t>C</a:t>
            </a:r>
            <a:r>
              <a:rPr lang="en-US" dirty="0"/>
              <a:t> is any other constant, but </a:t>
            </a:r>
            <a:r>
              <a:rPr lang="en-US" i="1" dirty="0"/>
              <a:t>v </a:t>
            </a:r>
            <a:r>
              <a:rPr lang="en-US" dirty="0">
                <a:latin typeface="Symbol" pitchFamily="18" charset="2"/>
              </a:rPr>
              <a:t>= </a:t>
            </a:r>
            <a:r>
              <a:rPr lang="en-US" dirty="0"/>
              <a:t>sin </a:t>
            </a:r>
            <a:r>
              <a:rPr lang="en-US" i="1" dirty="0"/>
              <a:t>x</a:t>
            </a:r>
            <a:r>
              <a:rPr lang="en-US" dirty="0"/>
              <a:t> is the simplest choice). It helps to write this as follows.</a:t>
            </a:r>
          </a:p>
        </p:txBody>
      </p:sp>
      <p:graphicFrame>
        <p:nvGraphicFramePr>
          <p:cNvPr id="361474" name="Object 2"/>
          <p:cNvGraphicFramePr>
            <a:graphicFrameLocks noChangeAspect="1"/>
          </p:cNvGraphicFramePr>
          <p:nvPr/>
        </p:nvGraphicFramePr>
        <p:xfrm>
          <a:off x="1875020" y="1280410"/>
          <a:ext cx="1587500" cy="596900"/>
        </p:xfrm>
        <a:graphic>
          <a:graphicData uri="http://schemas.openxmlformats.org/presentationml/2006/ole">
            <mc:AlternateContent xmlns:mc="http://schemas.openxmlformats.org/markup-compatibility/2006">
              <mc:Choice xmlns:v="urn:schemas-microsoft-com:vml" Requires="v">
                <p:oleObj name="Equation" r:id="rId2" imgW="1587240" imgH="596880" progId="Equation.DSMT4">
                  <p:embed/>
                </p:oleObj>
              </mc:Choice>
              <mc:Fallback>
                <p:oleObj name="Equation" r:id="rId2" imgW="158724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020" y="1280410"/>
                        <a:ext cx="1587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5" name="Object 3"/>
          <p:cNvGraphicFramePr>
            <a:graphicFrameLocks noChangeAspect="1"/>
          </p:cNvGraphicFramePr>
          <p:nvPr/>
        </p:nvGraphicFramePr>
        <p:xfrm>
          <a:off x="3192280" y="4953000"/>
          <a:ext cx="723900" cy="241300"/>
        </p:xfrm>
        <a:graphic>
          <a:graphicData uri="http://schemas.openxmlformats.org/presentationml/2006/ole">
            <mc:AlternateContent xmlns:mc="http://schemas.openxmlformats.org/markup-compatibility/2006">
              <mc:Choice xmlns:v="urn:schemas-microsoft-com:vml" Requires="v">
                <p:oleObj name="Equation" r:id="rId4" imgW="723600" imgH="241200" progId="Equation.DSMT4">
                  <p:embed/>
                </p:oleObj>
              </mc:Choice>
              <mc:Fallback>
                <p:oleObj name="Equation" r:id="rId4" imgW="72360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280" y="4953000"/>
                        <a:ext cx="723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6" name="Object 4"/>
          <p:cNvGraphicFramePr>
            <a:graphicFrameLocks noChangeAspect="1"/>
          </p:cNvGraphicFramePr>
          <p:nvPr/>
        </p:nvGraphicFramePr>
        <p:xfrm>
          <a:off x="4686300" y="4876800"/>
          <a:ext cx="1790700" cy="393700"/>
        </p:xfrm>
        <a:graphic>
          <a:graphicData uri="http://schemas.openxmlformats.org/presentationml/2006/ole">
            <mc:AlternateContent xmlns:mc="http://schemas.openxmlformats.org/markup-compatibility/2006">
              <mc:Choice xmlns:v="urn:schemas-microsoft-com:vml" Requires="v">
                <p:oleObj name="Equation" r:id="rId6" imgW="1790640" imgH="393480" progId="Equation.DSMT4">
                  <p:embed/>
                </p:oleObj>
              </mc:Choice>
              <mc:Fallback>
                <p:oleObj name="Equation" r:id="rId6" imgW="179064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300" y="4876800"/>
                        <a:ext cx="1790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7" name="Object 5"/>
          <p:cNvGraphicFramePr>
            <a:graphicFrameLocks noChangeAspect="1"/>
          </p:cNvGraphicFramePr>
          <p:nvPr/>
        </p:nvGraphicFramePr>
        <p:xfrm>
          <a:off x="3009900" y="5486400"/>
          <a:ext cx="1079500" cy="304800"/>
        </p:xfrm>
        <a:graphic>
          <a:graphicData uri="http://schemas.openxmlformats.org/presentationml/2006/ole">
            <mc:AlternateContent xmlns:mc="http://schemas.openxmlformats.org/markup-compatibility/2006">
              <mc:Choice xmlns:v="urn:schemas-microsoft-com:vml" Requires="v">
                <p:oleObj name="Equation" r:id="rId8" imgW="1079280" imgH="304560" progId="Equation.DSMT4">
                  <p:embed/>
                </p:oleObj>
              </mc:Choice>
              <mc:Fallback>
                <p:oleObj name="Equation" r:id="rId8" imgW="1079280" imgH="3045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54864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1478" name="Object 6"/>
          <p:cNvGraphicFramePr>
            <a:graphicFrameLocks noChangeAspect="1"/>
          </p:cNvGraphicFramePr>
          <p:nvPr/>
        </p:nvGraphicFramePr>
        <p:xfrm>
          <a:off x="4868680" y="5492750"/>
          <a:ext cx="1143000" cy="292100"/>
        </p:xfrm>
        <a:graphic>
          <a:graphicData uri="http://schemas.openxmlformats.org/presentationml/2006/ole">
            <mc:AlternateContent xmlns:mc="http://schemas.openxmlformats.org/markup-compatibility/2006">
              <mc:Choice xmlns:v="urn:schemas-microsoft-com:vml" Requires="v">
                <p:oleObj name="Equation" r:id="rId10" imgW="1143000" imgH="291960" progId="Equation.DSMT4">
                  <p:embed/>
                </p:oleObj>
              </mc:Choice>
              <mc:Fallback>
                <p:oleObj name="Equation" r:id="rId10" imgW="1143000" imgH="291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8680" y="5492750"/>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14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14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14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1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by Parts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Now we can apply integration by parts.</a:t>
            </a:r>
          </a:p>
          <a:p>
            <a:pPr>
              <a:lnSpc>
                <a:spcPct val="150000"/>
              </a:lnSpc>
            </a:pPr>
            <a:endParaRPr lang="en-US" dirty="0"/>
          </a:p>
          <a:p>
            <a:r>
              <a:rPr lang="en-US" dirty="0"/>
              <a:t>What happens if we use another choice for </a:t>
            </a:r>
            <a:r>
              <a:rPr lang="en-US" i="1" dirty="0"/>
              <a:t>u</a:t>
            </a:r>
            <a:r>
              <a:rPr lang="en-US" dirty="0"/>
              <a:t> and </a:t>
            </a:r>
            <a:r>
              <a:rPr lang="en-US" i="1" dirty="0"/>
              <a:t>dv</a:t>
            </a:r>
            <a:r>
              <a:rPr lang="en-US" dirty="0"/>
              <a:t>? For example, </a:t>
            </a:r>
            <a:r>
              <a:rPr lang="en-US" i="1" dirty="0"/>
              <a:t>u</a:t>
            </a:r>
            <a:r>
              <a:rPr lang="en-US" dirty="0"/>
              <a:t> </a:t>
            </a:r>
            <a:r>
              <a:rPr lang="en-US" dirty="0">
                <a:latin typeface="Symbol" pitchFamily="18" charset="2"/>
              </a:rPr>
              <a:t>=</a:t>
            </a:r>
            <a:r>
              <a:rPr lang="en-US" dirty="0"/>
              <a:t> cos </a:t>
            </a:r>
            <a:r>
              <a:rPr lang="en-US" i="1" dirty="0"/>
              <a:t>x</a:t>
            </a:r>
            <a:r>
              <a:rPr lang="en-US" dirty="0"/>
              <a:t> and </a:t>
            </a:r>
            <a:r>
              <a:rPr lang="en-US" i="1" dirty="0"/>
              <a:t>dv</a:t>
            </a:r>
            <a:r>
              <a:rPr lang="en-US" dirty="0"/>
              <a:t> </a:t>
            </a:r>
            <a:r>
              <a:rPr lang="en-US" dirty="0">
                <a:latin typeface="Symbol" pitchFamily="18" charset="2"/>
              </a:rPr>
              <a:t>=</a:t>
            </a:r>
            <a:r>
              <a:rPr lang="en-US" dirty="0"/>
              <a:t> </a:t>
            </a:r>
            <a:r>
              <a:rPr lang="en-US" i="1" dirty="0"/>
              <a:t>x dx</a:t>
            </a:r>
            <a:r>
              <a:rPr lang="en-US" dirty="0"/>
              <a:t>? In this case,</a:t>
            </a:r>
          </a:p>
          <a:p>
            <a:endParaRPr lang="en-US" dirty="0"/>
          </a:p>
          <a:p>
            <a:endParaRPr lang="en-US" dirty="0"/>
          </a:p>
          <a:p>
            <a:r>
              <a:rPr lang="en-US" dirty="0"/>
              <a:t>and</a:t>
            </a:r>
          </a:p>
        </p:txBody>
      </p:sp>
      <p:graphicFrame>
        <p:nvGraphicFramePr>
          <p:cNvPr id="362499" name="Object 3"/>
          <p:cNvGraphicFramePr>
            <a:graphicFrameLocks noChangeAspect="1"/>
          </p:cNvGraphicFramePr>
          <p:nvPr/>
        </p:nvGraphicFramePr>
        <p:xfrm>
          <a:off x="2557280" y="3581400"/>
          <a:ext cx="1231900" cy="241300"/>
        </p:xfrm>
        <a:graphic>
          <a:graphicData uri="http://schemas.openxmlformats.org/presentationml/2006/ole">
            <mc:AlternateContent xmlns:mc="http://schemas.openxmlformats.org/markup-compatibility/2006">
              <mc:Choice xmlns:v="urn:schemas-microsoft-com:vml" Requires="v">
                <p:oleObj name="Equation" r:id="rId2" imgW="1231560" imgH="241200" progId="Equation.DSMT4">
                  <p:embed/>
                </p:oleObj>
              </mc:Choice>
              <mc:Fallback>
                <p:oleObj name="Equation" r:id="rId2" imgW="1231560" imgH="241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80" y="3581400"/>
                        <a:ext cx="1231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0" name="Object 4"/>
          <p:cNvGraphicFramePr>
            <a:graphicFrameLocks noChangeAspect="1"/>
          </p:cNvGraphicFramePr>
          <p:nvPr/>
        </p:nvGraphicFramePr>
        <p:xfrm>
          <a:off x="4843280" y="3505200"/>
          <a:ext cx="1282700" cy="393700"/>
        </p:xfrm>
        <a:graphic>
          <a:graphicData uri="http://schemas.openxmlformats.org/presentationml/2006/ole">
            <mc:AlternateContent xmlns:mc="http://schemas.openxmlformats.org/markup-compatibility/2006">
              <mc:Choice xmlns:v="urn:schemas-microsoft-com:vml" Requires="v">
                <p:oleObj name="Equation" r:id="rId4" imgW="1282680" imgH="393480" progId="Equation.DSMT4">
                  <p:embed/>
                </p:oleObj>
              </mc:Choice>
              <mc:Fallback>
                <p:oleObj name="Equation" r:id="rId4" imgW="1282680" imgH="393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280" y="3505200"/>
                        <a:ext cx="1282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1" name="Object 5"/>
          <p:cNvGraphicFramePr>
            <a:graphicFrameLocks noChangeAspect="1"/>
          </p:cNvGraphicFramePr>
          <p:nvPr/>
        </p:nvGraphicFramePr>
        <p:xfrm>
          <a:off x="2362200" y="4126250"/>
          <a:ext cx="1968500" cy="393700"/>
        </p:xfrm>
        <a:graphic>
          <a:graphicData uri="http://schemas.openxmlformats.org/presentationml/2006/ole">
            <mc:AlternateContent xmlns:mc="http://schemas.openxmlformats.org/markup-compatibility/2006">
              <mc:Choice xmlns:v="urn:schemas-microsoft-com:vml" Requires="v">
                <p:oleObj name="Equation" r:id="rId6" imgW="1968480" imgH="393480" progId="Equation.DSMT4">
                  <p:embed/>
                </p:oleObj>
              </mc:Choice>
              <mc:Fallback>
                <p:oleObj name="Equation" r:id="rId6" imgW="196848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126250"/>
                        <a:ext cx="196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2" name="Object 6"/>
          <p:cNvGraphicFramePr>
            <a:graphicFrameLocks noChangeAspect="1"/>
          </p:cNvGraphicFramePr>
          <p:nvPr/>
        </p:nvGraphicFramePr>
        <p:xfrm>
          <a:off x="5029200" y="3810000"/>
          <a:ext cx="914400" cy="876300"/>
        </p:xfrm>
        <a:graphic>
          <a:graphicData uri="http://schemas.openxmlformats.org/presentationml/2006/ole">
            <mc:AlternateContent xmlns:mc="http://schemas.openxmlformats.org/markup-compatibility/2006">
              <mc:Choice xmlns:v="urn:schemas-microsoft-com:vml" Requires="v">
                <p:oleObj name="Equation" r:id="rId8" imgW="914400" imgH="876240" progId="Equation.DSMT4">
                  <p:embed/>
                </p:oleObj>
              </mc:Choice>
              <mc:Fallback>
                <p:oleObj name="Equation" r:id="rId8" imgW="91440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810000"/>
                        <a:ext cx="914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3" name="Object 7"/>
          <p:cNvGraphicFramePr>
            <a:graphicFrameLocks noChangeAspect="1"/>
          </p:cNvGraphicFramePr>
          <p:nvPr/>
        </p:nvGraphicFramePr>
        <p:xfrm>
          <a:off x="2209800" y="5016500"/>
          <a:ext cx="1524000" cy="596900"/>
        </p:xfrm>
        <a:graphic>
          <a:graphicData uri="http://schemas.openxmlformats.org/presentationml/2006/ole">
            <mc:AlternateContent xmlns:mc="http://schemas.openxmlformats.org/markup-compatibility/2006">
              <mc:Choice xmlns:v="urn:schemas-microsoft-com:vml" Requires="v">
                <p:oleObj name="Equation" r:id="rId10" imgW="1523880" imgH="596880" progId="Equation.DSMT4">
                  <p:embed/>
                </p:oleObj>
              </mc:Choice>
              <mc:Fallback>
                <p:oleObj name="Equation" r:id="rId10" imgW="1523880" imgH="596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5016500"/>
                        <a:ext cx="1524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4" name="Object 8"/>
          <p:cNvGraphicFramePr>
            <a:graphicFrameLocks noChangeAspect="1"/>
          </p:cNvGraphicFramePr>
          <p:nvPr>
            <p:extLst>
              <p:ext uri="{D42A27DB-BD31-4B8C-83A1-F6EECF244321}">
                <p14:modId xmlns:p14="http://schemas.microsoft.com/office/powerpoint/2010/main" val="2155829826"/>
              </p:ext>
            </p:extLst>
          </p:nvPr>
        </p:nvGraphicFramePr>
        <p:xfrm>
          <a:off x="1219200" y="1815862"/>
          <a:ext cx="1473200" cy="901700"/>
        </p:xfrm>
        <a:graphic>
          <a:graphicData uri="http://schemas.openxmlformats.org/presentationml/2006/ole">
            <mc:AlternateContent xmlns:mc="http://schemas.openxmlformats.org/markup-compatibility/2006">
              <mc:Choice xmlns:v="urn:schemas-microsoft-com:vml" Requires="v">
                <p:oleObj name="Equation" r:id="rId12" imgW="1473120" imgH="901440" progId="Equation.DSMT4">
                  <p:embed/>
                </p:oleObj>
              </mc:Choice>
              <mc:Fallback>
                <p:oleObj name="Equation" r:id="rId12" imgW="1473120" imgH="901440" progId="Equation.DSMT4">
                  <p:embed/>
                  <p:pic>
                    <p:nvPicPr>
                      <p:cNvPr id="0" name="Picture 8"/>
                      <p:cNvPicPr>
                        <a:picLocks noChangeAspect="1" noChangeArrowheads="1"/>
                      </p:cNvPicPr>
                      <p:nvPr/>
                    </p:nvPicPr>
                    <p:blipFill>
                      <a:blip r:embed="rId13"/>
                      <a:srcRect/>
                      <a:stretch>
                        <a:fillRect/>
                      </a:stretch>
                    </p:blipFill>
                    <p:spPr bwMode="auto">
                      <a:xfrm>
                        <a:off x="1219200" y="1815862"/>
                        <a:ext cx="1473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5" name="Object 9"/>
          <p:cNvGraphicFramePr>
            <a:graphicFrameLocks noChangeAspect="1"/>
          </p:cNvGraphicFramePr>
          <p:nvPr>
            <p:extLst>
              <p:ext uri="{D42A27DB-BD31-4B8C-83A1-F6EECF244321}">
                <p14:modId xmlns:p14="http://schemas.microsoft.com/office/powerpoint/2010/main" val="1699440667"/>
              </p:ext>
            </p:extLst>
          </p:nvPr>
        </p:nvGraphicFramePr>
        <p:xfrm>
          <a:off x="2800350" y="1820016"/>
          <a:ext cx="2540000" cy="812800"/>
        </p:xfrm>
        <a:graphic>
          <a:graphicData uri="http://schemas.openxmlformats.org/presentationml/2006/ole">
            <mc:AlternateContent xmlns:mc="http://schemas.openxmlformats.org/markup-compatibility/2006">
              <mc:Choice xmlns:v="urn:schemas-microsoft-com:vml" Requires="v">
                <p:oleObj name="Equation" r:id="rId14" imgW="2539800" imgH="812520" progId="Equation.DSMT4">
                  <p:embed/>
                </p:oleObj>
              </mc:Choice>
              <mc:Fallback>
                <p:oleObj name="Equation" r:id="rId14" imgW="2539800" imgH="812520" progId="Equation.DSMT4">
                  <p:embed/>
                  <p:pic>
                    <p:nvPicPr>
                      <p:cNvPr id="0" name="Picture 9"/>
                      <p:cNvPicPr>
                        <a:picLocks noChangeAspect="1" noChangeArrowheads="1"/>
                      </p:cNvPicPr>
                      <p:nvPr/>
                    </p:nvPicPr>
                    <p:blipFill>
                      <a:blip r:embed="rId15"/>
                      <a:srcRect/>
                      <a:stretch>
                        <a:fillRect/>
                      </a:stretch>
                    </p:blipFill>
                    <p:spPr bwMode="auto">
                      <a:xfrm>
                        <a:off x="2800350" y="1820016"/>
                        <a:ext cx="25400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6" name="Object 10"/>
          <p:cNvGraphicFramePr>
            <a:graphicFrameLocks noChangeAspect="1"/>
          </p:cNvGraphicFramePr>
          <p:nvPr/>
        </p:nvGraphicFramePr>
        <p:xfrm>
          <a:off x="5456420" y="1905000"/>
          <a:ext cx="2667000" cy="292100"/>
        </p:xfrm>
        <a:graphic>
          <a:graphicData uri="http://schemas.openxmlformats.org/presentationml/2006/ole">
            <mc:AlternateContent xmlns:mc="http://schemas.openxmlformats.org/markup-compatibility/2006">
              <mc:Choice xmlns:v="urn:schemas-microsoft-com:vml" Requires="v">
                <p:oleObj name="Equation" r:id="rId16" imgW="2666880" imgH="291960" progId="Equation.DSMT4">
                  <p:embed/>
                </p:oleObj>
              </mc:Choice>
              <mc:Fallback>
                <p:oleObj name="Equation" r:id="rId16" imgW="2666880" imgH="2919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56420" y="1905000"/>
                        <a:ext cx="2667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507" name="Object 11"/>
          <p:cNvGraphicFramePr>
            <a:graphicFrameLocks noChangeAspect="1"/>
          </p:cNvGraphicFramePr>
          <p:nvPr/>
        </p:nvGraphicFramePr>
        <p:xfrm>
          <a:off x="3733800" y="4846820"/>
          <a:ext cx="3594100" cy="876300"/>
        </p:xfrm>
        <a:graphic>
          <a:graphicData uri="http://schemas.openxmlformats.org/presentationml/2006/ole">
            <mc:AlternateContent xmlns:mc="http://schemas.openxmlformats.org/markup-compatibility/2006">
              <mc:Choice xmlns:v="urn:schemas-microsoft-com:vml" Requires="v">
                <p:oleObj name="Equation" r:id="rId18" imgW="3593880" imgH="876240" progId="Equation.DSMT4">
                  <p:embed/>
                </p:oleObj>
              </mc:Choice>
              <mc:Fallback>
                <p:oleObj name="Equation" r:id="rId18" imgW="3593880" imgH="87624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4846820"/>
                        <a:ext cx="3594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eft Brace 12">
            <a:extLst>
              <a:ext uri="{FF2B5EF4-FFF2-40B4-BE49-F238E27FC236}">
                <a16:creationId xmlns:a16="http://schemas.microsoft.com/office/drawing/2014/main" id="{7434CF27-135E-451B-85FA-3E63F1834080}"/>
              </a:ext>
            </a:extLst>
          </p:cNvPr>
          <p:cNvSpPr/>
          <p:nvPr/>
        </p:nvSpPr>
        <p:spPr>
          <a:xfrm rot="16200000">
            <a:off x="2021540" y="1794285"/>
            <a:ext cx="228600" cy="9906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e 13">
            <a:extLst>
              <a:ext uri="{FF2B5EF4-FFF2-40B4-BE49-F238E27FC236}">
                <a16:creationId xmlns:a16="http://schemas.microsoft.com/office/drawing/2014/main" id="{B80E167B-EFB6-4923-87E1-0FA94B48C861}"/>
              </a:ext>
            </a:extLst>
          </p:cNvPr>
          <p:cNvSpPr/>
          <p:nvPr/>
        </p:nvSpPr>
        <p:spPr>
          <a:xfrm rot="16200000">
            <a:off x="1351430" y="2213385"/>
            <a:ext cx="228600" cy="1524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Left Brace 14">
            <a:extLst>
              <a:ext uri="{FF2B5EF4-FFF2-40B4-BE49-F238E27FC236}">
                <a16:creationId xmlns:a16="http://schemas.microsoft.com/office/drawing/2014/main" id="{73A4BC67-0282-4391-AA43-7907D5722FBA}"/>
              </a:ext>
            </a:extLst>
          </p:cNvPr>
          <p:cNvSpPr/>
          <p:nvPr/>
        </p:nvSpPr>
        <p:spPr>
          <a:xfrm rot="16200000">
            <a:off x="3496235" y="2023216"/>
            <a:ext cx="228600" cy="5334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a:extLst>
              <a:ext uri="{FF2B5EF4-FFF2-40B4-BE49-F238E27FC236}">
                <a16:creationId xmlns:a16="http://schemas.microsoft.com/office/drawing/2014/main" id="{0810A5FE-D6E7-41A3-963A-A7BFE909DC2F}"/>
              </a:ext>
            </a:extLst>
          </p:cNvPr>
          <p:cNvSpPr/>
          <p:nvPr/>
        </p:nvSpPr>
        <p:spPr>
          <a:xfrm rot="16200000">
            <a:off x="3060043" y="2214431"/>
            <a:ext cx="228600" cy="1524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Left Brace 16">
            <a:extLst>
              <a:ext uri="{FF2B5EF4-FFF2-40B4-BE49-F238E27FC236}">
                <a16:creationId xmlns:a16="http://schemas.microsoft.com/office/drawing/2014/main" id="{C3315C2A-5174-4640-96FE-2C7E177ABF67}"/>
              </a:ext>
            </a:extLst>
          </p:cNvPr>
          <p:cNvSpPr/>
          <p:nvPr/>
        </p:nvSpPr>
        <p:spPr>
          <a:xfrm rot="16200000">
            <a:off x="4520091" y="2005792"/>
            <a:ext cx="228600" cy="5334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Left Brace 17">
            <a:extLst>
              <a:ext uri="{FF2B5EF4-FFF2-40B4-BE49-F238E27FC236}">
                <a16:creationId xmlns:a16="http://schemas.microsoft.com/office/drawing/2014/main" id="{6D0CBB7D-E349-4F46-A349-361F3478F439}"/>
              </a:ext>
            </a:extLst>
          </p:cNvPr>
          <p:cNvSpPr/>
          <p:nvPr/>
        </p:nvSpPr>
        <p:spPr>
          <a:xfrm rot="16200000">
            <a:off x="5048272" y="2115366"/>
            <a:ext cx="202962" cy="31115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5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2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25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2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25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25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2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Integration by Parts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The new integral on the right is more difficult to evaluate than the original integral, so if this had been our first approach we would need to consider stopping at this point and trying another choice.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by Parts to</a:t>
            </a:r>
            <a:br>
              <a:rPr lang="en-US" dirty="0"/>
            </a:br>
            <a:r>
              <a:rPr lang="en-US" dirty="0"/>
              <a:t>Evaluate an Indefinite Integral</a:t>
            </a:r>
          </a:p>
        </p:txBody>
      </p:sp>
      <p:sp>
        <p:nvSpPr>
          <p:cNvPr id="3" name="Content Placeholder 2"/>
          <p:cNvSpPr>
            <a:spLocks noGrp="1"/>
          </p:cNvSpPr>
          <p:nvPr>
            <p:ph idx="1"/>
          </p:nvPr>
        </p:nvSpPr>
        <p:spPr/>
        <p:txBody>
          <a:bodyPr/>
          <a:lstStyle/>
          <a:p>
            <a:r>
              <a:rPr lang="en-US" dirty="0"/>
              <a:t>Evaluate</a:t>
            </a:r>
          </a:p>
          <a:p>
            <a:r>
              <a:rPr lang="en-US" b="1" dirty="0"/>
              <a:t>Solution</a:t>
            </a:r>
          </a:p>
          <a:p>
            <a:r>
              <a:rPr lang="en-US" dirty="0"/>
              <a:t>If we want to use integration by parts on this integral, we don’t actually have much choice for </a:t>
            </a:r>
            <a:r>
              <a:rPr lang="en-US" i="1" dirty="0"/>
              <a:t>dv</a:t>
            </a:r>
            <a:r>
              <a:rPr lang="en-US" dirty="0"/>
              <a:t>. If we let </a:t>
            </a:r>
            <a:r>
              <a:rPr lang="en-US" i="1" dirty="0"/>
              <a:t>dv</a:t>
            </a:r>
            <a:r>
              <a:rPr lang="en-US" dirty="0"/>
              <a:t> </a:t>
            </a:r>
            <a:r>
              <a:rPr lang="en-US" dirty="0">
                <a:latin typeface="Symbol" pitchFamily="18" charset="2"/>
              </a:rPr>
              <a:t>=</a:t>
            </a:r>
            <a:r>
              <a:rPr lang="en-US" dirty="0"/>
              <a:t> ln </a:t>
            </a:r>
            <a:r>
              <a:rPr lang="en-US" i="1" dirty="0"/>
              <a:t>x dx</a:t>
            </a:r>
            <a:r>
              <a:rPr lang="en-US" dirty="0"/>
              <a:t>, finding </a:t>
            </a:r>
            <a:r>
              <a:rPr lang="en-US" i="1" dirty="0"/>
              <a:t>v</a:t>
            </a:r>
            <a:r>
              <a:rPr lang="en-US" dirty="0"/>
              <a:t> amounts to evaluating the original integral. So we are led to try </a:t>
            </a:r>
            <a:r>
              <a:rPr lang="en-US" i="1" dirty="0"/>
              <a:t>dv</a:t>
            </a:r>
            <a:r>
              <a:rPr lang="en-US" dirty="0"/>
              <a:t> </a:t>
            </a:r>
            <a:r>
              <a:rPr lang="en-US" dirty="0">
                <a:latin typeface="Symbol" pitchFamily="18" charset="2"/>
              </a:rPr>
              <a:t>=</a:t>
            </a:r>
            <a:r>
              <a:rPr lang="en-US" dirty="0"/>
              <a:t> </a:t>
            </a:r>
            <a:r>
              <a:rPr lang="en-US" i="1" dirty="0"/>
              <a:t>dx</a:t>
            </a:r>
            <a:r>
              <a:rPr lang="en-US" dirty="0"/>
              <a:t> and </a:t>
            </a:r>
          </a:p>
          <a:p>
            <a:r>
              <a:rPr lang="en-US" i="1" dirty="0"/>
              <a:t>u </a:t>
            </a:r>
            <a:r>
              <a:rPr lang="en-US" dirty="0">
                <a:latin typeface="Symbol" pitchFamily="18" charset="2"/>
              </a:rPr>
              <a:t>= </a:t>
            </a:r>
            <a:r>
              <a:rPr lang="en-US" dirty="0"/>
              <a:t>ln </a:t>
            </a:r>
            <a:r>
              <a:rPr lang="en-US" i="1" dirty="0"/>
              <a:t>x</a:t>
            </a:r>
            <a:r>
              <a:rPr lang="en-US" dirty="0"/>
              <a:t>.</a:t>
            </a:r>
          </a:p>
        </p:txBody>
      </p:sp>
      <p:graphicFrame>
        <p:nvGraphicFramePr>
          <p:cNvPr id="363522" name="Object 2"/>
          <p:cNvGraphicFramePr>
            <a:graphicFrameLocks noChangeAspect="1"/>
          </p:cNvGraphicFramePr>
          <p:nvPr/>
        </p:nvGraphicFramePr>
        <p:xfrm>
          <a:off x="1828800" y="1263130"/>
          <a:ext cx="1143000" cy="596900"/>
        </p:xfrm>
        <a:graphic>
          <a:graphicData uri="http://schemas.openxmlformats.org/presentationml/2006/ole">
            <mc:AlternateContent xmlns:mc="http://schemas.openxmlformats.org/markup-compatibility/2006">
              <mc:Choice xmlns:v="urn:schemas-microsoft-com:vml" Requires="v">
                <p:oleObj name="Equation" r:id="rId2" imgW="1143000" imgH="596880" progId="Equation.DSMT4">
                  <p:embed/>
                </p:oleObj>
              </mc:Choice>
              <mc:Fallback>
                <p:oleObj name="Equation" r:id="rId2" imgW="11430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63130"/>
                        <a:ext cx="1143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3" name="Object 3"/>
          <p:cNvGraphicFramePr>
            <a:graphicFrameLocks noChangeAspect="1"/>
          </p:cNvGraphicFramePr>
          <p:nvPr/>
        </p:nvGraphicFramePr>
        <p:xfrm>
          <a:off x="2971800" y="4495800"/>
          <a:ext cx="1003300" cy="304800"/>
        </p:xfrm>
        <a:graphic>
          <a:graphicData uri="http://schemas.openxmlformats.org/presentationml/2006/ole">
            <mc:AlternateContent xmlns:mc="http://schemas.openxmlformats.org/markup-compatibility/2006">
              <mc:Choice xmlns:v="urn:schemas-microsoft-com:vml" Requires="v">
                <p:oleObj name="Equation" r:id="rId4" imgW="1002960" imgH="304560" progId="Equation.DSMT4">
                  <p:embed/>
                </p:oleObj>
              </mc:Choice>
              <mc:Fallback>
                <p:oleObj name="Equation" r:id="rId4" imgW="1002960" imgH="304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495800"/>
                        <a:ext cx="100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4" name="Object 4"/>
          <p:cNvGraphicFramePr>
            <a:graphicFrameLocks noChangeAspect="1"/>
          </p:cNvGraphicFramePr>
          <p:nvPr/>
        </p:nvGraphicFramePr>
        <p:xfrm>
          <a:off x="4678180" y="4495800"/>
          <a:ext cx="1066800" cy="304800"/>
        </p:xfrm>
        <a:graphic>
          <a:graphicData uri="http://schemas.openxmlformats.org/presentationml/2006/ole">
            <mc:AlternateContent xmlns:mc="http://schemas.openxmlformats.org/markup-compatibility/2006">
              <mc:Choice xmlns:v="urn:schemas-microsoft-com:vml" Requires="v">
                <p:oleObj name="Equation" r:id="rId6" imgW="1066680" imgH="304560" progId="Equation.DSMT4">
                  <p:embed/>
                </p:oleObj>
              </mc:Choice>
              <mc:Fallback>
                <p:oleObj name="Equation" r:id="rId6" imgW="1066680" imgH="3045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180" y="44958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5" name="Object 5"/>
          <p:cNvGraphicFramePr>
            <a:graphicFrameLocks noChangeAspect="1"/>
          </p:cNvGraphicFramePr>
          <p:nvPr/>
        </p:nvGraphicFramePr>
        <p:xfrm>
          <a:off x="2770890" y="5029200"/>
          <a:ext cx="1358900" cy="838200"/>
        </p:xfrm>
        <a:graphic>
          <a:graphicData uri="http://schemas.openxmlformats.org/presentationml/2006/ole">
            <mc:AlternateContent xmlns:mc="http://schemas.openxmlformats.org/markup-compatibility/2006">
              <mc:Choice xmlns:v="urn:schemas-microsoft-com:vml" Requires="v">
                <p:oleObj name="Equation" r:id="rId8" imgW="1358640" imgH="838080" progId="Equation.DSMT4">
                  <p:embed/>
                </p:oleObj>
              </mc:Choice>
              <mc:Fallback>
                <p:oleObj name="Equation" r:id="rId8" imgW="135864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890" y="5029200"/>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3526" name="Object 6"/>
          <p:cNvGraphicFramePr>
            <a:graphicFrameLocks noChangeAspect="1"/>
          </p:cNvGraphicFramePr>
          <p:nvPr/>
        </p:nvGraphicFramePr>
        <p:xfrm>
          <a:off x="4876800" y="5334000"/>
          <a:ext cx="711200" cy="228600"/>
        </p:xfrm>
        <a:graphic>
          <a:graphicData uri="http://schemas.openxmlformats.org/presentationml/2006/ole">
            <mc:AlternateContent xmlns:mc="http://schemas.openxmlformats.org/markup-compatibility/2006">
              <mc:Choice xmlns:v="urn:schemas-microsoft-com:vml" Requires="v">
                <p:oleObj name="Equation" r:id="rId10" imgW="711000" imgH="228600" progId="Equation.DSMT4">
                  <p:embed/>
                </p:oleObj>
              </mc:Choice>
              <mc:Fallback>
                <p:oleObj name="Equation" r:id="rId10" imgW="71100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5334000"/>
                        <a:ext cx="711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35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35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35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3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Integration by Parts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Integrating by parts, we obtain the following result.</a:t>
            </a:r>
          </a:p>
        </p:txBody>
      </p:sp>
      <p:graphicFrame>
        <p:nvGraphicFramePr>
          <p:cNvPr id="364547" name="Object 3"/>
          <p:cNvGraphicFramePr>
            <a:graphicFrameLocks noChangeAspect="1"/>
          </p:cNvGraphicFramePr>
          <p:nvPr/>
        </p:nvGraphicFramePr>
        <p:xfrm>
          <a:off x="1676400" y="2057400"/>
          <a:ext cx="1066800" cy="596900"/>
        </p:xfrm>
        <a:graphic>
          <a:graphicData uri="http://schemas.openxmlformats.org/presentationml/2006/ole">
            <mc:AlternateContent xmlns:mc="http://schemas.openxmlformats.org/markup-compatibility/2006">
              <mc:Choice xmlns:v="urn:schemas-microsoft-com:vml" Requires="v">
                <p:oleObj name="Equation" r:id="rId2" imgW="1066680" imgH="596880" progId="Equation.DSMT4">
                  <p:embed/>
                </p:oleObj>
              </mc:Choice>
              <mc:Fallback>
                <p:oleObj name="Equation" r:id="rId2" imgW="1066680" imgH="5968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1066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8" name="Object 4"/>
          <p:cNvGraphicFramePr>
            <a:graphicFrameLocks noChangeAspect="1"/>
          </p:cNvGraphicFramePr>
          <p:nvPr>
            <p:extLst>
              <p:ext uri="{D42A27DB-BD31-4B8C-83A1-F6EECF244321}">
                <p14:modId xmlns:p14="http://schemas.microsoft.com/office/powerpoint/2010/main" val="2352662468"/>
              </p:ext>
            </p:extLst>
          </p:nvPr>
        </p:nvGraphicFramePr>
        <p:xfrm>
          <a:off x="2819400" y="1908175"/>
          <a:ext cx="2628900" cy="939800"/>
        </p:xfrm>
        <a:graphic>
          <a:graphicData uri="http://schemas.openxmlformats.org/presentationml/2006/ole">
            <mc:AlternateContent xmlns:mc="http://schemas.openxmlformats.org/markup-compatibility/2006">
              <mc:Choice xmlns:v="urn:schemas-microsoft-com:vml" Requires="v">
                <p:oleObj name="Equation" r:id="rId4" imgW="2628720" imgH="939600" progId="Equation.DSMT4">
                  <p:embed/>
                </p:oleObj>
              </mc:Choice>
              <mc:Fallback>
                <p:oleObj name="Equation" r:id="rId4" imgW="2628720" imgH="939600" progId="Equation.DSMT4">
                  <p:embed/>
                  <p:pic>
                    <p:nvPicPr>
                      <p:cNvPr id="0" name="Picture 4"/>
                      <p:cNvPicPr>
                        <a:picLocks noChangeAspect="1" noChangeArrowheads="1"/>
                      </p:cNvPicPr>
                      <p:nvPr/>
                    </p:nvPicPr>
                    <p:blipFill>
                      <a:blip r:embed="rId5"/>
                      <a:srcRect/>
                      <a:stretch>
                        <a:fillRect/>
                      </a:stretch>
                    </p:blipFill>
                    <p:spPr bwMode="auto">
                      <a:xfrm>
                        <a:off x="2819400" y="1908175"/>
                        <a:ext cx="2628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49" name="Object 5"/>
          <p:cNvGraphicFramePr>
            <a:graphicFrameLocks noChangeAspect="1"/>
          </p:cNvGraphicFramePr>
          <p:nvPr/>
        </p:nvGraphicFramePr>
        <p:xfrm>
          <a:off x="5562600" y="2194810"/>
          <a:ext cx="2006600" cy="304800"/>
        </p:xfrm>
        <a:graphic>
          <a:graphicData uri="http://schemas.openxmlformats.org/presentationml/2006/ole">
            <mc:AlternateContent xmlns:mc="http://schemas.openxmlformats.org/markup-compatibility/2006">
              <mc:Choice xmlns:v="urn:schemas-microsoft-com:vml" Requires="v">
                <p:oleObj name="Equation" r:id="rId6" imgW="2006280" imgH="304560" progId="Equation.DSMT4">
                  <p:embed/>
                </p:oleObj>
              </mc:Choice>
              <mc:Fallback>
                <p:oleObj name="Equation" r:id="rId6" imgW="2006280" imgH="3045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94810"/>
                        <a:ext cx="200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5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Integration by Parts</a:t>
            </a:r>
          </a:p>
        </p:txBody>
      </p:sp>
      <p:sp>
        <p:nvSpPr>
          <p:cNvPr id="3" name="Content Placeholder 2"/>
          <p:cNvSpPr>
            <a:spLocks noGrp="1"/>
          </p:cNvSpPr>
          <p:nvPr>
            <p:ph idx="1"/>
          </p:nvPr>
        </p:nvSpPr>
        <p:spPr>
          <a:xfrm>
            <a:off x="457200" y="1280160"/>
            <a:ext cx="8229600" cy="4663440"/>
          </a:xfrm>
        </p:spPr>
        <p:txBody>
          <a:bodyPr/>
          <a:lstStyle/>
          <a:p>
            <a:r>
              <a:rPr lang="en-US" dirty="0"/>
              <a:t>Evaluate </a:t>
            </a:r>
          </a:p>
          <a:p>
            <a:r>
              <a:rPr lang="en-US" b="1" dirty="0"/>
              <a:t>Solution</a:t>
            </a:r>
          </a:p>
          <a:p>
            <a:r>
              <a:rPr lang="en-US" dirty="0"/>
              <a:t>We could let </a:t>
            </a:r>
            <a:r>
              <a:rPr lang="en-US" i="1" dirty="0"/>
              <a:t>dv</a:t>
            </a:r>
            <a:r>
              <a:rPr lang="en-US" dirty="0"/>
              <a:t> </a:t>
            </a:r>
            <a:r>
              <a:rPr lang="en-US" dirty="0">
                <a:latin typeface="Symbol" pitchFamily="18" charset="2"/>
              </a:rPr>
              <a:t>=</a:t>
            </a:r>
            <a:r>
              <a:rPr lang="en-US" dirty="0"/>
              <a:t> </a:t>
            </a:r>
            <a:r>
              <a:rPr lang="en-US" i="1" dirty="0"/>
              <a:t>x</a:t>
            </a:r>
            <a:r>
              <a:rPr lang="en-US" baseline="30000" dirty="0"/>
              <a:t>2</a:t>
            </a:r>
            <a:r>
              <a:rPr lang="en-US" dirty="0"/>
              <a:t> </a:t>
            </a:r>
            <a:r>
              <a:rPr lang="en-US" i="1" dirty="0"/>
              <a:t>dx</a:t>
            </a:r>
            <a:r>
              <a:rPr lang="en-US" dirty="0"/>
              <a:t>, but then </a:t>
            </a:r>
            <a:r>
              <a:rPr lang="en-US" i="1" dirty="0"/>
              <a:t>v</a:t>
            </a:r>
            <a:r>
              <a:rPr lang="en-US" dirty="0"/>
              <a:t> would be a third degree polynomial—increasing the degree of part of the integrand takes us further from our goal. So we are led to define the parts as follows. </a:t>
            </a:r>
          </a:p>
          <a:p>
            <a:pPr>
              <a:lnSpc>
                <a:spcPct val="150000"/>
              </a:lnSpc>
            </a:pPr>
            <a:endParaRPr lang="en-US" dirty="0"/>
          </a:p>
          <a:p>
            <a:r>
              <a:rPr lang="en-US" dirty="0"/>
              <a:t>Thus,</a:t>
            </a:r>
          </a:p>
        </p:txBody>
      </p:sp>
      <p:graphicFrame>
        <p:nvGraphicFramePr>
          <p:cNvPr id="365570" name="Object 2"/>
          <p:cNvGraphicFramePr>
            <a:graphicFrameLocks noChangeAspect="1"/>
          </p:cNvGraphicFramePr>
          <p:nvPr/>
        </p:nvGraphicFramePr>
        <p:xfrm>
          <a:off x="1858780" y="1280410"/>
          <a:ext cx="1638300" cy="596900"/>
        </p:xfrm>
        <a:graphic>
          <a:graphicData uri="http://schemas.openxmlformats.org/presentationml/2006/ole">
            <mc:AlternateContent xmlns:mc="http://schemas.openxmlformats.org/markup-compatibility/2006">
              <mc:Choice xmlns:v="urn:schemas-microsoft-com:vml" Requires="v">
                <p:oleObj name="Equation" r:id="rId2" imgW="1638000" imgH="596880" progId="Equation.DSMT4">
                  <p:embed/>
                </p:oleObj>
              </mc:Choice>
              <mc:Fallback>
                <p:oleObj name="Equation" r:id="rId2" imgW="16380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780" y="1280410"/>
                        <a:ext cx="1638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1" name="Object 3"/>
          <p:cNvGraphicFramePr>
            <a:graphicFrameLocks noChangeAspect="1"/>
          </p:cNvGraphicFramePr>
          <p:nvPr/>
        </p:nvGraphicFramePr>
        <p:xfrm>
          <a:off x="2958060" y="4044950"/>
          <a:ext cx="838200" cy="381000"/>
        </p:xfrm>
        <a:graphic>
          <a:graphicData uri="http://schemas.openxmlformats.org/presentationml/2006/ole">
            <mc:AlternateContent xmlns:mc="http://schemas.openxmlformats.org/markup-compatibility/2006">
              <mc:Choice xmlns:v="urn:schemas-microsoft-com:vml" Requires="v">
                <p:oleObj name="Equation" r:id="rId4" imgW="838080" imgH="380880" progId="Equation.DSMT4">
                  <p:embed/>
                </p:oleObj>
              </mc:Choice>
              <mc:Fallback>
                <p:oleObj name="Equation" r:id="rId4" imgW="83808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060" y="4044950"/>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2" name="Object 4"/>
          <p:cNvGraphicFramePr>
            <a:graphicFrameLocks noChangeAspect="1"/>
          </p:cNvGraphicFramePr>
          <p:nvPr/>
        </p:nvGraphicFramePr>
        <p:xfrm>
          <a:off x="2743200" y="4559300"/>
          <a:ext cx="1460500" cy="393700"/>
        </p:xfrm>
        <a:graphic>
          <a:graphicData uri="http://schemas.openxmlformats.org/presentationml/2006/ole">
            <mc:AlternateContent xmlns:mc="http://schemas.openxmlformats.org/markup-compatibility/2006">
              <mc:Choice xmlns:v="urn:schemas-microsoft-com:vml" Requires="v">
                <p:oleObj name="Equation" r:id="rId6" imgW="1460160" imgH="393480" progId="Equation.DSMT4">
                  <p:embed/>
                </p:oleObj>
              </mc:Choice>
              <mc:Fallback>
                <p:oleObj name="Equation" r:id="rId6" imgW="146016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59300"/>
                        <a:ext cx="1460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3" name="Object 5"/>
          <p:cNvGraphicFramePr>
            <a:graphicFrameLocks noChangeAspect="1"/>
          </p:cNvGraphicFramePr>
          <p:nvPr/>
        </p:nvGraphicFramePr>
        <p:xfrm>
          <a:off x="4663190" y="4102100"/>
          <a:ext cx="1714500" cy="393700"/>
        </p:xfrm>
        <a:graphic>
          <a:graphicData uri="http://schemas.openxmlformats.org/presentationml/2006/ole">
            <mc:AlternateContent xmlns:mc="http://schemas.openxmlformats.org/markup-compatibility/2006">
              <mc:Choice xmlns:v="urn:schemas-microsoft-com:vml" Requires="v">
                <p:oleObj name="Equation" r:id="rId8" imgW="1714320" imgH="393480" progId="Equation.DSMT4">
                  <p:embed/>
                </p:oleObj>
              </mc:Choice>
              <mc:Fallback>
                <p:oleObj name="Equation" r:id="rId8" imgW="1714320" imgH="393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3190" y="4102100"/>
                        <a:ext cx="1714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4" name="Object 6"/>
          <p:cNvGraphicFramePr>
            <a:graphicFrameLocks noChangeAspect="1"/>
          </p:cNvGraphicFramePr>
          <p:nvPr/>
        </p:nvGraphicFramePr>
        <p:xfrm>
          <a:off x="4876800" y="4635500"/>
          <a:ext cx="1473200" cy="241300"/>
        </p:xfrm>
        <a:graphic>
          <a:graphicData uri="http://schemas.openxmlformats.org/presentationml/2006/ole">
            <mc:AlternateContent xmlns:mc="http://schemas.openxmlformats.org/markup-compatibility/2006">
              <mc:Choice xmlns:v="urn:schemas-microsoft-com:vml" Requires="v">
                <p:oleObj name="Equation" r:id="rId10" imgW="1473120" imgH="241200" progId="Equation.DSMT4">
                  <p:embed/>
                </p:oleObj>
              </mc:Choice>
              <mc:Fallback>
                <p:oleObj name="Equation" r:id="rId10" imgW="1473120" imgH="241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635500"/>
                        <a:ext cx="1473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5" name="Object 7"/>
          <p:cNvGraphicFramePr>
            <a:graphicFrameLocks noChangeAspect="1"/>
          </p:cNvGraphicFramePr>
          <p:nvPr/>
        </p:nvGraphicFramePr>
        <p:xfrm>
          <a:off x="2235200" y="5334000"/>
          <a:ext cx="1574800" cy="596900"/>
        </p:xfrm>
        <a:graphic>
          <a:graphicData uri="http://schemas.openxmlformats.org/presentationml/2006/ole">
            <mc:AlternateContent xmlns:mc="http://schemas.openxmlformats.org/markup-compatibility/2006">
              <mc:Choice xmlns:v="urn:schemas-microsoft-com:vml" Requires="v">
                <p:oleObj name="Equation" r:id="rId12" imgW="1574640" imgH="596880" progId="Equation.DSMT4">
                  <p:embed/>
                </p:oleObj>
              </mc:Choice>
              <mc:Fallback>
                <p:oleObj name="Equation" r:id="rId12" imgW="1574640" imgH="596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5200" y="5334000"/>
                        <a:ext cx="1574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6" name="Object 8"/>
          <p:cNvGraphicFramePr>
            <a:graphicFrameLocks noChangeAspect="1"/>
          </p:cNvGraphicFramePr>
          <p:nvPr/>
        </p:nvGraphicFramePr>
        <p:xfrm>
          <a:off x="3860800" y="5346700"/>
          <a:ext cx="3606800" cy="596900"/>
        </p:xfrm>
        <a:graphic>
          <a:graphicData uri="http://schemas.openxmlformats.org/presentationml/2006/ole">
            <mc:AlternateContent xmlns:mc="http://schemas.openxmlformats.org/markup-compatibility/2006">
              <mc:Choice xmlns:v="urn:schemas-microsoft-com:vml" Requires="v">
                <p:oleObj name="Equation" r:id="rId14" imgW="3606480" imgH="596880" progId="Equation.DSMT4">
                  <p:embed/>
                </p:oleObj>
              </mc:Choice>
              <mc:Fallback>
                <p:oleObj name="Equation" r:id="rId14" imgW="3606480" imgH="5968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0800" y="5346700"/>
                        <a:ext cx="3606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55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55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55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55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55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5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Integration by Parts (cont.)</a:t>
            </a:r>
          </a:p>
        </p:txBody>
      </p:sp>
      <p:sp>
        <p:nvSpPr>
          <p:cNvPr id="3" name="Content Placeholder 2"/>
          <p:cNvSpPr>
            <a:spLocks noGrp="1"/>
          </p:cNvSpPr>
          <p:nvPr>
            <p:ph idx="1"/>
          </p:nvPr>
        </p:nvSpPr>
        <p:spPr>
          <a:xfrm>
            <a:off x="365760" y="1280160"/>
            <a:ext cx="8412480" cy="1384995"/>
          </a:xfrm>
        </p:spPr>
        <p:txBody>
          <a:bodyPr>
            <a:spAutoFit/>
          </a:bodyPr>
          <a:lstStyle/>
          <a:p>
            <a:r>
              <a:rPr lang="en-US" dirty="0"/>
              <a:t>The integral on the right is not one that can be evaluated on sight, but we have already used integration by parts in Example 1 to find </a:t>
            </a:r>
          </a:p>
        </p:txBody>
      </p:sp>
      <p:graphicFrame>
        <p:nvGraphicFramePr>
          <p:cNvPr id="366594" name="Object 2"/>
          <p:cNvGraphicFramePr>
            <a:graphicFrameLocks noChangeAspect="1"/>
          </p:cNvGraphicFramePr>
          <p:nvPr/>
        </p:nvGraphicFramePr>
        <p:xfrm>
          <a:off x="3340100" y="2132350"/>
          <a:ext cx="4279900" cy="596900"/>
        </p:xfrm>
        <a:graphic>
          <a:graphicData uri="http://schemas.openxmlformats.org/presentationml/2006/ole">
            <mc:AlternateContent xmlns:mc="http://schemas.openxmlformats.org/markup-compatibility/2006">
              <mc:Choice xmlns:v="urn:schemas-microsoft-com:vml" Requires="v">
                <p:oleObj name="Equation" r:id="rId2" imgW="4279680" imgH="596880" progId="Equation.DSMT4">
                  <p:embed/>
                </p:oleObj>
              </mc:Choice>
              <mc:Fallback>
                <p:oleObj name="Equation" r:id="rId2" imgW="427968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2132350"/>
                        <a:ext cx="4279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5" name="Object 3"/>
          <p:cNvGraphicFramePr>
            <a:graphicFrameLocks noChangeAspect="1"/>
          </p:cNvGraphicFramePr>
          <p:nvPr/>
        </p:nvGraphicFramePr>
        <p:xfrm>
          <a:off x="1828800" y="2895600"/>
          <a:ext cx="1574800" cy="596900"/>
        </p:xfrm>
        <a:graphic>
          <a:graphicData uri="http://schemas.openxmlformats.org/presentationml/2006/ole">
            <mc:AlternateContent xmlns:mc="http://schemas.openxmlformats.org/markup-compatibility/2006">
              <mc:Choice xmlns:v="urn:schemas-microsoft-com:vml" Requires="v">
                <p:oleObj name="Equation" r:id="rId4" imgW="1574640" imgH="596880" progId="Equation.DSMT4">
                  <p:embed/>
                </p:oleObj>
              </mc:Choice>
              <mc:Fallback>
                <p:oleObj name="Equation" r:id="rId4" imgW="157464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95600"/>
                        <a:ext cx="1574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6" name="Object 4"/>
          <p:cNvGraphicFramePr>
            <a:graphicFrameLocks noChangeAspect="1"/>
          </p:cNvGraphicFramePr>
          <p:nvPr/>
        </p:nvGraphicFramePr>
        <p:xfrm>
          <a:off x="3505200" y="2924540"/>
          <a:ext cx="3543300" cy="596900"/>
        </p:xfrm>
        <a:graphic>
          <a:graphicData uri="http://schemas.openxmlformats.org/presentationml/2006/ole">
            <mc:AlternateContent xmlns:mc="http://schemas.openxmlformats.org/markup-compatibility/2006">
              <mc:Choice xmlns:v="urn:schemas-microsoft-com:vml" Requires="v">
                <p:oleObj name="Equation" r:id="rId6" imgW="3543120" imgH="596880" progId="Equation.DSMT4">
                  <p:embed/>
                </p:oleObj>
              </mc:Choice>
              <mc:Fallback>
                <p:oleObj name="Equation" r:id="rId6" imgW="3543120" imgH="596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924540"/>
                        <a:ext cx="3543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7" name="Object 5"/>
          <p:cNvGraphicFramePr>
            <a:graphicFrameLocks noChangeAspect="1"/>
          </p:cNvGraphicFramePr>
          <p:nvPr/>
        </p:nvGraphicFramePr>
        <p:xfrm>
          <a:off x="3505200" y="3581400"/>
          <a:ext cx="4610100" cy="381000"/>
        </p:xfrm>
        <a:graphic>
          <a:graphicData uri="http://schemas.openxmlformats.org/presentationml/2006/ole">
            <mc:AlternateContent xmlns:mc="http://schemas.openxmlformats.org/markup-compatibility/2006">
              <mc:Choice xmlns:v="urn:schemas-microsoft-com:vml" Requires="v">
                <p:oleObj name="Equation" r:id="rId8" imgW="4609800" imgH="380880" progId="Equation.DSMT4">
                  <p:embed/>
                </p:oleObj>
              </mc:Choice>
              <mc:Fallback>
                <p:oleObj name="Equation" r:id="rId8" imgW="460980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581400"/>
                        <a:ext cx="461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8" name="Object 6"/>
          <p:cNvGraphicFramePr>
            <a:graphicFrameLocks noChangeAspect="1"/>
          </p:cNvGraphicFramePr>
          <p:nvPr/>
        </p:nvGraphicFramePr>
        <p:xfrm>
          <a:off x="3505200" y="4152900"/>
          <a:ext cx="3898900" cy="571500"/>
        </p:xfrm>
        <a:graphic>
          <a:graphicData uri="http://schemas.openxmlformats.org/presentationml/2006/ole">
            <mc:AlternateContent xmlns:mc="http://schemas.openxmlformats.org/markup-compatibility/2006">
              <mc:Choice xmlns:v="urn:schemas-microsoft-com:vml" Requires="v">
                <p:oleObj name="Equation" r:id="rId10" imgW="3898800" imgH="571320" progId="Equation.DSMT4">
                  <p:embed/>
                </p:oleObj>
              </mc:Choice>
              <mc:Fallback>
                <p:oleObj name="Equation" r:id="rId10" imgW="3898800" imgH="5713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4152900"/>
                        <a:ext cx="389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5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TotalTime>
  <Words>826</Words>
  <Application>Microsoft Office PowerPoint</Application>
  <PresentationFormat>On-screen Show (4:3)</PresentationFormat>
  <Paragraphs>73</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Symbol</vt:lpstr>
      <vt:lpstr>Calibri</vt:lpstr>
      <vt:lpstr>Cambria Math</vt:lpstr>
      <vt:lpstr>Office Theme</vt:lpstr>
      <vt:lpstr>Equation</vt:lpstr>
      <vt:lpstr>Section 7.1</vt:lpstr>
      <vt:lpstr>Theorem: Integration by Parts Formula </vt:lpstr>
      <vt:lpstr>Example 1: Using Integration by Parts to Evaluate an Indefinite Integral</vt:lpstr>
      <vt:lpstr>Example 1: Using Integration by Parts to Evaluate an Indefinite Integral (cont.)</vt:lpstr>
      <vt:lpstr>Example 1: Using Integration by Parts to Evaluate an Indefinite Integral (cont.)</vt:lpstr>
      <vt:lpstr>Example 2: Using Integration by Parts to Evaluate an Indefinite Integral</vt:lpstr>
      <vt:lpstr>Example 2: Using Integration by Parts to Evaluate an Indefinite Integral (cont.)</vt:lpstr>
      <vt:lpstr>Example 3: Repeatedly Applying Integration by Parts</vt:lpstr>
      <vt:lpstr>Example 3: Repeatedly Applying Integration by Parts (cont.)</vt:lpstr>
      <vt:lpstr>Example 4: Repeatedly Applying Integration by Parts</vt:lpstr>
      <vt:lpstr>Example 4: Repeatedly Applying Integration by Parts (cont.)</vt:lpstr>
      <vt:lpstr>Example 5: Using Integration by Parts to Derive a Reduction Formula</vt:lpstr>
      <vt:lpstr>Example 5: Using Integration by Parts to Derive a Reduction Formula (cont.)</vt:lpstr>
      <vt:lpstr>Example 5: Using Integration by Parts to Derive a Reduction Formula (cont.)</vt:lpstr>
      <vt:lpstr>Example 6: Using a Reduction Formula to Evaluate an Indefinite Integral</vt:lpstr>
      <vt:lpstr>Theorem: Integration by Parts Formula for Definite Integrals</vt:lpstr>
      <vt:lpstr>Example 7: Using Integration by Parts to Evaluate a Definite Integral</vt:lpstr>
      <vt:lpstr>Example 8: Using Integration by Parts and u-Substitution to Find Area under a Curve</vt:lpstr>
      <vt:lpstr>Example 8: Using Integration by Parts and u-Substitution to Find Area under a Curve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400</cp:revision>
  <dcterms:created xsi:type="dcterms:W3CDTF">2013-04-26T14:43:13Z</dcterms:created>
  <dcterms:modified xsi:type="dcterms:W3CDTF">2023-04-26T17:29:21Z</dcterms:modified>
</cp:coreProperties>
</file>