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003232"/>
    <a:srgbClr val="366092"/>
    <a:srgbClr val="00007D"/>
    <a:srgbClr val="FFFFCC"/>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 Id="rId9"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 Id="rId9"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5.wmf"/><Relationship Id="rId12" Type="http://schemas.openxmlformats.org/officeDocument/2006/relationships/oleObject" Target="../embeddings/oleObject37.bin"/><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0.wmf"/><Relationship Id="rId4" Type="http://schemas.openxmlformats.org/officeDocument/2006/relationships/oleObject" Target="../embeddings/oleObject39.bin"/><Relationship Id="rId9"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47.wmf"/><Relationship Id="rId4" Type="http://schemas.openxmlformats.org/officeDocument/2006/relationships/oleObject" Target="../embeddings/oleObject46.bin"/><Relationship Id="rId9" Type="http://schemas.openxmlformats.org/officeDocument/2006/relationships/image" Target="../media/image4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51.wmf"/><Relationship Id="rId4" Type="http://schemas.openxmlformats.org/officeDocument/2006/relationships/oleObject" Target="../embeddings/oleObject50.bin"/><Relationship Id="rId9" Type="http://schemas.openxmlformats.org/officeDocument/2006/relationships/image" Target="../media/image53.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3.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5.bin"/><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oleObject" Target="../embeddings/oleObject56.bin"/></Relationships>
</file>

<file path=ppt/slides/_rels/slide2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oleObject" Target="../embeddings/oleObject5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2.wmf"/><Relationship Id="rId4" Type="http://schemas.openxmlformats.org/officeDocument/2006/relationships/oleObject" Target="../embeddings/oleObject61.bin"/></Relationships>
</file>

<file path=ppt/slides/_rels/slide2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63.bin"/><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oleObject" Target="../embeddings/oleObject64.bin"/></Relationships>
</file>

<file path=ppt/slides/_rels/slide27.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67.wmf"/><Relationship Id="rId4" Type="http://schemas.openxmlformats.org/officeDocument/2006/relationships/oleObject" Target="../embeddings/oleObject66.bin"/></Relationships>
</file>

<file path=ppt/slides/_rels/slide28.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9.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7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7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74.wmf"/><Relationship Id="rId4" Type="http://schemas.openxmlformats.org/officeDocument/2006/relationships/oleObject" Target="../embeddings/oleObject7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78.wmf"/><Relationship Id="rId12" Type="http://schemas.openxmlformats.org/officeDocument/2006/relationships/oleObject" Target="../embeddings/oleObject80.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oleObject" Target="../embeddings/oleObject86.bin"/><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85.wmf"/></Relationships>
</file>

<file path=ppt/slides/_rels/slide34.x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89.bin"/><Relationship Id="rId5" Type="http://schemas.openxmlformats.org/officeDocument/2006/relationships/image" Target="../media/image89.wmf"/><Relationship Id="rId4" Type="http://schemas.openxmlformats.org/officeDocument/2006/relationships/oleObject" Target="../embeddings/oleObject88.bin"/></Relationships>
</file>

<file path=ppt/slides/_rels/slide35.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5" Type="http://schemas.openxmlformats.org/officeDocument/2006/relationships/image" Target="../media/image92.wmf"/><Relationship Id="rId4" Type="http://schemas.openxmlformats.org/officeDocument/2006/relationships/oleObject" Target="../embeddings/oleObject91.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94.wmf"/><Relationship Id="rId7" Type="http://schemas.openxmlformats.org/officeDocument/2006/relationships/image" Target="../media/image96.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5" Type="http://schemas.openxmlformats.org/officeDocument/2006/relationships/image" Target="../media/image95.wmf"/><Relationship Id="rId4" Type="http://schemas.openxmlformats.org/officeDocument/2006/relationships/oleObject" Target="../embeddings/oleObject94.bin"/><Relationship Id="rId9" Type="http://schemas.openxmlformats.org/officeDocument/2006/relationships/image" Target="../media/image9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5" Type="http://schemas.openxmlformats.org/officeDocument/2006/relationships/image" Target="../media/image99.wmf"/><Relationship Id="rId4" Type="http://schemas.openxmlformats.org/officeDocument/2006/relationships/oleObject" Target="../embeddings/oleObject98.bin"/></Relationships>
</file>

<file path=ppt/slides/_rels/slide39.x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3.wmf"/><Relationship Id="rId2" Type="http://schemas.openxmlformats.org/officeDocument/2006/relationships/oleObject" Target="../embeddings/oleObject100.bin"/><Relationship Id="rId1" Type="http://schemas.openxmlformats.org/officeDocument/2006/relationships/slideLayout" Target="../slideLayouts/slideLayout2.xml"/><Relationship Id="rId6" Type="http://schemas.openxmlformats.org/officeDocument/2006/relationships/oleObject" Target="../embeddings/oleObject102.bin"/><Relationship Id="rId5" Type="http://schemas.openxmlformats.org/officeDocument/2006/relationships/image" Target="../media/image102.wmf"/><Relationship Id="rId4" Type="http://schemas.openxmlformats.org/officeDocument/2006/relationships/oleObject" Target="../embeddings/oleObject101.bin"/></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r>
              <a:rPr lang="en-US" dirty="0">
                <a:solidFill>
                  <a:srgbClr val="004786"/>
                </a:solidFill>
                <a:latin typeface="Arial" charset="0"/>
                <a:cs typeface="Arial" charset="0"/>
              </a:rPr>
              <a:t>Section 7.2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The Partial Fractions Method</a:t>
            </a:r>
            <a:endParaRPr lang="en-US" b="1" i="1" dirty="0">
              <a:solidFill>
                <a:srgbClr val="004786"/>
              </a:solidFill>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Partial Fraction Decomposition</a:t>
            </a:r>
            <a:br>
              <a:rPr lang="en-US" dirty="0"/>
            </a:br>
            <a:r>
              <a:rPr lang="en-US" dirty="0"/>
              <a:t>to Rewrite a Rational Function (cont.)</a:t>
            </a:r>
          </a:p>
        </p:txBody>
      </p:sp>
      <p:sp>
        <p:nvSpPr>
          <p:cNvPr id="3" name="Content Placeholder 2"/>
          <p:cNvSpPr>
            <a:spLocks noGrp="1"/>
          </p:cNvSpPr>
          <p:nvPr>
            <p:ph idx="1"/>
          </p:nvPr>
        </p:nvSpPr>
        <p:spPr/>
        <p:txBody>
          <a:bodyPr/>
          <a:lstStyle/>
          <a:p>
            <a:r>
              <a:rPr lang="en-US" dirty="0"/>
              <a:t>Similarly, equating the constant terms of the two polynomials tells us that</a:t>
            </a:r>
          </a:p>
          <a:p>
            <a:pPr algn="ctr"/>
            <a:r>
              <a:rPr lang="en-US" dirty="0">
                <a:solidFill>
                  <a:srgbClr val="00007D"/>
                </a:solidFill>
              </a:rPr>
              <a:t>1 = 2</a:t>
            </a:r>
            <a:r>
              <a:rPr lang="en-US" i="1" dirty="0">
                <a:solidFill>
                  <a:srgbClr val="00007D"/>
                </a:solidFill>
              </a:rPr>
              <a:t>A</a:t>
            </a:r>
            <a:r>
              <a:rPr lang="en-US" baseline="-25000" dirty="0">
                <a:solidFill>
                  <a:srgbClr val="00007D"/>
                </a:solidFill>
              </a:rPr>
              <a:t>1</a:t>
            </a:r>
            <a:r>
              <a:rPr lang="en-US" dirty="0">
                <a:solidFill>
                  <a:srgbClr val="00007D"/>
                </a:solidFill>
              </a:rPr>
              <a:t> – 3</a:t>
            </a:r>
            <a:r>
              <a:rPr lang="en-US" i="1" dirty="0">
                <a:solidFill>
                  <a:srgbClr val="00007D"/>
                </a:solidFill>
              </a:rPr>
              <a:t>A</a:t>
            </a:r>
            <a:r>
              <a:rPr lang="en-US" baseline="-25000" dirty="0">
                <a:solidFill>
                  <a:srgbClr val="00007D"/>
                </a:solidFill>
              </a:rPr>
              <a:t>2</a:t>
            </a:r>
            <a:r>
              <a:rPr lang="en-US" i="1" dirty="0">
                <a:solidFill>
                  <a:srgbClr val="00007D"/>
                </a:solidFill>
              </a:rPr>
              <a:t>.</a:t>
            </a:r>
            <a:endParaRPr lang="en-US" dirty="0">
              <a:solidFill>
                <a:srgbClr val="00007D"/>
              </a:solidFill>
            </a:endParaRPr>
          </a:p>
          <a:p>
            <a:r>
              <a:rPr lang="en-US" dirty="0"/>
              <a:t>The first equation indicates that </a:t>
            </a:r>
            <a:r>
              <a:rPr lang="en-US" i="1" dirty="0"/>
              <a:t>A</a:t>
            </a:r>
            <a:r>
              <a:rPr lang="en-US" baseline="-25000" dirty="0"/>
              <a:t>2</a:t>
            </a:r>
            <a:r>
              <a:rPr lang="en-US" i="1" dirty="0"/>
              <a:t> </a:t>
            </a:r>
            <a:r>
              <a:rPr lang="en-US" dirty="0">
                <a:latin typeface="Symbol" pitchFamily="18" charset="2"/>
              </a:rPr>
              <a:t>=</a:t>
            </a:r>
            <a:r>
              <a:rPr lang="en-US" dirty="0"/>
              <a:t> </a:t>
            </a:r>
            <a:r>
              <a:rPr lang="en-US" dirty="0">
                <a:latin typeface="Symbol" pitchFamily="18" charset="2"/>
              </a:rPr>
              <a:t>-</a:t>
            </a:r>
            <a:r>
              <a:rPr lang="en-US" i="1" dirty="0"/>
              <a:t>A</a:t>
            </a:r>
            <a:r>
              <a:rPr lang="en-US" baseline="-25000" dirty="0"/>
              <a:t>1</a:t>
            </a:r>
            <a:r>
              <a:rPr lang="en-US" dirty="0"/>
              <a:t>,</a:t>
            </a:r>
            <a:r>
              <a:rPr lang="en-US" i="1" dirty="0"/>
              <a:t> </a:t>
            </a:r>
            <a:r>
              <a:rPr lang="en-US" dirty="0"/>
              <a:t>and substituting this into the second equation results in</a:t>
            </a:r>
          </a:p>
          <a:p>
            <a:r>
              <a:rPr lang="en-US" dirty="0"/>
              <a:t>              and hence            </a:t>
            </a:r>
            <a:endParaRPr lang="en-US" dirty="0">
              <a:solidFill>
                <a:srgbClr val="00007D"/>
              </a:solidFill>
            </a:endParaRPr>
          </a:p>
        </p:txBody>
      </p:sp>
      <p:graphicFrame>
        <p:nvGraphicFramePr>
          <p:cNvPr id="8196" name="Object 4"/>
          <p:cNvGraphicFramePr>
            <a:graphicFrameLocks noChangeAspect="1"/>
          </p:cNvGraphicFramePr>
          <p:nvPr>
            <p:extLst>
              <p:ext uri="{D42A27DB-BD31-4B8C-83A1-F6EECF244321}">
                <p14:modId xmlns:p14="http://schemas.microsoft.com/office/powerpoint/2010/main" val="1199625334"/>
              </p:ext>
            </p:extLst>
          </p:nvPr>
        </p:nvGraphicFramePr>
        <p:xfrm>
          <a:off x="589280" y="3708398"/>
          <a:ext cx="863600" cy="444500"/>
        </p:xfrm>
        <a:graphic>
          <a:graphicData uri="http://schemas.openxmlformats.org/presentationml/2006/ole">
            <mc:AlternateContent xmlns:mc="http://schemas.openxmlformats.org/markup-compatibility/2006">
              <mc:Choice xmlns:v="urn:schemas-microsoft-com:vml" Requires="v">
                <p:oleObj name="Equation" r:id="rId2" imgW="863280" imgH="444240" progId="Equation.DSMT4">
                  <p:embed/>
                </p:oleObj>
              </mc:Choice>
              <mc:Fallback>
                <p:oleObj name="Equation" r:id="rId2" imgW="863280" imgH="4442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 y="3708398"/>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792410302"/>
              </p:ext>
            </p:extLst>
          </p:nvPr>
        </p:nvGraphicFramePr>
        <p:xfrm>
          <a:off x="3365500" y="3693158"/>
          <a:ext cx="1206500" cy="444500"/>
        </p:xfrm>
        <a:graphic>
          <a:graphicData uri="http://schemas.openxmlformats.org/presentationml/2006/ole">
            <mc:AlternateContent xmlns:mc="http://schemas.openxmlformats.org/markup-compatibility/2006">
              <mc:Choice xmlns:v="urn:schemas-microsoft-com:vml" Requires="v">
                <p:oleObj name="Equation" r:id="rId4" imgW="1206360" imgH="444240" progId="Equation.DSMT4">
                  <p:embed/>
                </p:oleObj>
              </mc:Choice>
              <mc:Fallback>
                <p:oleObj name="Equation" r:id="rId4" imgW="1206360" imgH="4442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3693158"/>
                        <a:ext cx="1206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3048000" y="4343400"/>
          <a:ext cx="1409700" cy="838200"/>
        </p:xfrm>
        <a:graphic>
          <a:graphicData uri="http://schemas.openxmlformats.org/presentationml/2006/ole">
            <mc:AlternateContent xmlns:mc="http://schemas.openxmlformats.org/markup-compatibility/2006">
              <mc:Choice xmlns:v="urn:schemas-microsoft-com:vml" Requires="v">
                <p:oleObj name="Equation" r:id="rId6" imgW="1409400" imgH="838080" progId="Equation.DSMT4">
                  <p:embed/>
                </p:oleObj>
              </mc:Choice>
              <mc:Fallback>
                <p:oleObj name="Equation" r:id="rId6" imgW="140940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343400"/>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4495800" y="4351866"/>
          <a:ext cx="2070100" cy="838200"/>
        </p:xfrm>
        <a:graphic>
          <a:graphicData uri="http://schemas.openxmlformats.org/presentationml/2006/ole">
            <mc:AlternateContent xmlns:mc="http://schemas.openxmlformats.org/markup-compatibility/2006">
              <mc:Choice xmlns:v="urn:schemas-microsoft-com:vml" Requires="v">
                <p:oleObj name="Equation" r:id="rId8" imgW="2070000" imgH="838080" progId="Equation.DSMT4">
                  <p:embed/>
                </p:oleObj>
              </mc:Choice>
              <mc:Fallback>
                <p:oleObj name="Equation" r:id="rId8" imgW="2070000" imgH="8380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351866"/>
                        <a:ext cx="207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Partial Fractions to Integrate</a:t>
            </a:r>
            <a:br>
              <a:rPr lang="en-US" dirty="0"/>
            </a:br>
            <a:r>
              <a:rPr lang="en-US" dirty="0"/>
              <a:t>a Rational Function</a:t>
            </a:r>
          </a:p>
        </p:txBody>
      </p:sp>
      <p:sp>
        <p:nvSpPr>
          <p:cNvPr id="3" name="Content Placeholder 2"/>
          <p:cNvSpPr>
            <a:spLocks noGrp="1"/>
          </p:cNvSpPr>
          <p:nvPr>
            <p:ph idx="1"/>
          </p:nvPr>
        </p:nvSpPr>
        <p:spPr/>
        <p:txBody>
          <a:bodyPr/>
          <a:lstStyle/>
          <a:p>
            <a:endParaRPr lang="en-US" sz="500" dirty="0"/>
          </a:p>
          <a:p>
            <a:r>
              <a:rPr lang="en-US" dirty="0"/>
              <a:t>Evaluate</a:t>
            </a:r>
          </a:p>
          <a:p>
            <a:endParaRPr lang="en-US" sz="1500" dirty="0"/>
          </a:p>
          <a:p>
            <a:r>
              <a:rPr lang="en-US" b="1" dirty="0"/>
              <a:t>Solution</a:t>
            </a:r>
          </a:p>
          <a:p>
            <a:r>
              <a:rPr lang="en-US" dirty="0"/>
              <a:t>Through some combination of polynomial division (synthetic or long) and factoring, we can write the denominator as 				 Using the partial fractions guidelines we obtain the following.</a:t>
            </a:r>
          </a:p>
        </p:txBody>
      </p:sp>
      <p:graphicFrame>
        <p:nvGraphicFramePr>
          <p:cNvPr id="9218" name="Object 2"/>
          <p:cNvGraphicFramePr>
            <a:graphicFrameLocks noChangeAspect="1"/>
          </p:cNvGraphicFramePr>
          <p:nvPr/>
        </p:nvGraphicFramePr>
        <p:xfrm>
          <a:off x="1902178" y="1250244"/>
          <a:ext cx="3530600" cy="876300"/>
        </p:xfrm>
        <a:graphic>
          <a:graphicData uri="http://schemas.openxmlformats.org/presentationml/2006/ole">
            <mc:AlternateContent xmlns:mc="http://schemas.openxmlformats.org/markup-compatibility/2006">
              <mc:Choice xmlns:v="urn:schemas-microsoft-com:vml" Requires="v">
                <p:oleObj name="Equation" r:id="rId2" imgW="3530520" imgH="876240" progId="Equation.DSMT4">
                  <p:embed/>
                </p:oleObj>
              </mc:Choice>
              <mc:Fallback>
                <p:oleObj name="Equation" r:id="rId2" imgW="35305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78" y="1250244"/>
                        <a:ext cx="3530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2947811" y="3623733"/>
          <a:ext cx="3060700" cy="469900"/>
        </p:xfrm>
        <a:graphic>
          <a:graphicData uri="http://schemas.openxmlformats.org/presentationml/2006/ole">
            <mc:AlternateContent xmlns:mc="http://schemas.openxmlformats.org/markup-compatibility/2006">
              <mc:Choice xmlns:v="urn:schemas-microsoft-com:vml" Requires="v">
                <p:oleObj name="Equation" r:id="rId4" imgW="3060360" imgH="469800" progId="Equation.DSMT4">
                  <p:embed/>
                </p:oleObj>
              </mc:Choice>
              <mc:Fallback>
                <p:oleObj name="Equation" r:id="rId4" imgW="3060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811" y="3623733"/>
                        <a:ext cx="306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524000" y="4686300"/>
          <a:ext cx="2882900" cy="876300"/>
        </p:xfrm>
        <a:graphic>
          <a:graphicData uri="http://schemas.openxmlformats.org/presentationml/2006/ole">
            <mc:AlternateContent xmlns:mc="http://schemas.openxmlformats.org/markup-compatibility/2006">
              <mc:Choice xmlns:v="urn:schemas-microsoft-com:vml" Requires="v">
                <p:oleObj name="Equation" r:id="rId6" imgW="2882880" imgH="876240" progId="Equation.DSMT4">
                  <p:embed/>
                </p:oleObj>
              </mc:Choice>
              <mc:Fallback>
                <p:oleObj name="Equation" r:id="rId6" imgW="288288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686300"/>
                        <a:ext cx="2882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4508500" y="4713111"/>
          <a:ext cx="3263900" cy="838200"/>
        </p:xfrm>
        <a:graphic>
          <a:graphicData uri="http://schemas.openxmlformats.org/presentationml/2006/ole">
            <mc:AlternateContent xmlns:mc="http://schemas.openxmlformats.org/markup-compatibility/2006">
              <mc:Choice xmlns:v="urn:schemas-microsoft-com:vml" Requires="v">
                <p:oleObj name="Equation" r:id="rId8" imgW="3263760" imgH="838080" progId="Equation.DSMT4">
                  <p:embed/>
                </p:oleObj>
              </mc:Choice>
              <mc:Fallback>
                <p:oleObj name="Equation" r:id="rId8" imgW="32637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4713111"/>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We multiply both sides of this equation by 					      and collect like terms.</a:t>
            </a:r>
          </a:p>
        </p:txBody>
      </p:sp>
      <p:graphicFrame>
        <p:nvGraphicFramePr>
          <p:cNvPr id="10243" name="Object 3"/>
          <p:cNvGraphicFramePr>
            <a:graphicFrameLocks noChangeAspect="1"/>
          </p:cNvGraphicFramePr>
          <p:nvPr/>
        </p:nvGraphicFramePr>
        <p:xfrm>
          <a:off x="654050" y="1741488"/>
          <a:ext cx="2971800" cy="469900"/>
        </p:xfrm>
        <a:graphic>
          <a:graphicData uri="http://schemas.openxmlformats.org/presentationml/2006/ole">
            <mc:AlternateContent xmlns:mc="http://schemas.openxmlformats.org/markup-compatibility/2006">
              <mc:Choice xmlns:v="urn:schemas-microsoft-com:vml" Requires="v">
                <p:oleObj name="Equation" r:id="rId2" imgW="2971800" imgH="469800" progId="Equation.DSMT4">
                  <p:embed/>
                </p:oleObj>
              </mc:Choice>
              <mc:Fallback>
                <p:oleObj name="Equation" r:id="rId2" imgW="29718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74148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558800" y="2438400"/>
          <a:ext cx="1879600" cy="381000"/>
        </p:xfrm>
        <a:graphic>
          <a:graphicData uri="http://schemas.openxmlformats.org/presentationml/2006/ole">
            <mc:AlternateContent xmlns:mc="http://schemas.openxmlformats.org/markup-compatibility/2006">
              <mc:Choice xmlns:v="urn:schemas-microsoft-com:vml" Requires="v">
                <p:oleObj name="Equation" r:id="rId4" imgW="1879560" imgH="380880" progId="Equation.DSMT4">
                  <p:embed/>
                </p:oleObj>
              </mc:Choice>
              <mc:Fallback>
                <p:oleObj name="Equation" r:id="rId4" imgW="187956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438400"/>
                        <a:ext cx="187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extLst>
              <p:ext uri="{D42A27DB-BD31-4B8C-83A1-F6EECF244321}">
                <p14:modId xmlns:p14="http://schemas.microsoft.com/office/powerpoint/2010/main" val="3091926086"/>
              </p:ext>
            </p:extLst>
          </p:nvPr>
        </p:nvGraphicFramePr>
        <p:xfrm>
          <a:off x="812800" y="2953861"/>
          <a:ext cx="7874000" cy="469900"/>
        </p:xfrm>
        <a:graphic>
          <a:graphicData uri="http://schemas.openxmlformats.org/presentationml/2006/ole">
            <mc:AlternateContent xmlns:mc="http://schemas.openxmlformats.org/markup-compatibility/2006">
              <mc:Choice xmlns:v="urn:schemas-microsoft-com:vml" Requires="v">
                <p:oleObj name="Equation" r:id="rId6" imgW="7873920" imgH="469800" progId="Equation.DSMT4">
                  <p:embed/>
                </p:oleObj>
              </mc:Choice>
              <mc:Fallback>
                <p:oleObj name="Equation" r:id="rId6" imgW="787392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00" y="2953861"/>
                        <a:ext cx="787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772767945"/>
              </p:ext>
            </p:extLst>
          </p:nvPr>
        </p:nvGraphicFramePr>
        <p:xfrm>
          <a:off x="793750" y="3583860"/>
          <a:ext cx="6007100" cy="1054100"/>
        </p:xfrm>
        <a:graphic>
          <a:graphicData uri="http://schemas.openxmlformats.org/presentationml/2006/ole">
            <mc:AlternateContent xmlns:mc="http://schemas.openxmlformats.org/markup-compatibility/2006">
              <mc:Choice xmlns:v="urn:schemas-microsoft-com:vml" Requires="v">
                <p:oleObj name="Equation" r:id="rId8" imgW="6006960" imgH="1054080" progId="Equation.DSMT4">
                  <p:embed/>
                </p:oleObj>
              </mc:Choice>
              <mc:Fallback>
                <p:oleObj name="Equation" r:id="rId8" imgW="6006960" imgH="1054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750" y="3583860"/>
                        <a:ext cx="600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Matching up the corresponding coefficients on both sides of this equation gives us the system of equations</a:t>
            </a:r>
          </a:p>
          <a:p>
            <a:endParaRPr lang="en-US" dirty="0"/>
          </a:p>
          <a:p>
            <a:endParaRPr lang="en-US" dirty="0"/>
          </a:p>
          <a:p>
            <a:endParaRPr lang="en-US" dirty="0"/>
          </a:p>
          <a:p>
            <a:endParaRPr lang="en-US" dirty="0"/>
          </a:p>
          <a:p>
            <a:r>
              <a:rPr lang="en-US" dirty="0"/>
              <a:t>that, when solved using Gaussian elimination, matrix methods, or a calculator or computer, yield </a:t>
            </a:r>
            <a:r>
              <a:rPr lang="en-US" i="1" dirty="0"/>
              <a:t>A</a:t>
            </a:r>
            <a:r>
              <a:rPr lang="en-US" baseline="-25000" dirty="0"/>
              <a:t>1</a:t>
            </a:r>
            <a:r>
              <a:rPr lang="en-US" dirty="0"/>
              <a:t> = 3,       </a:t>
            </a:r>
            <a:r>
              <a:rPr lang="en-US" i="1" dirty="0"/>
              <a:t>A</a:t>
            </a:r>
            <a:r>
              <a:rPr lang="en-US" baseline="-25000" dirty="0"/>
              <a:t>2</a:t>
            </a:r>
            <a:r>
              <a:rPr lang="en-US" dirty="0"/>
              <a:t> = 1, and </a:t>
            </a:r>
            <a:r>
              <a:rPr lang="en-US" i="1" dirty="0"/>
              <a:t>A</a:t>
            </a:r>
            <a:r>
              <a:rPr lang="en-US" baseline="-25000" dirty="0"/>
              <a:t>3</a:t>
            </a:r>
            <a:r>
              <a:rPr lang="en-US" dirty="0"/>
              <a:t> = </a:t>
            </a:r>
            <a:r>
              <a:rPr lang="en-US" dirty="0">
                <a:latin typeface="Symbol" pitchFamily="18" charset="2"/>
              </a:rPr>
              <a:t>-</a:t>
            </a:r>
            <a:r>
              <a:rPr lang="en-US" dirty="0"/>
              <a:t>2. </a:t>
            </a:r>
          </a:p>
        </p:txBody>
      </p:sp>
      <p:graphicFrame>
        <p:nvGraphicFramePr>
          <p:cNvPr id="11268" name="Object 4"/>
          <p:cNvGraphicFramePr>
            <a:graphicFrameLocks noChangeAspect="1"/>
          </p:cNvGraphicFramePr>
          <p:nvPr/>
        </p:nvGraphicFramePr>
        <p:xfrm>
          <a:off x="2095500" y="2438400"/>
          <a:ext cx="4953000" cy="1498600"/>
        </p:xfrm>
        <a:graphic>
          <a:graphicData uri="http://schemas.openxmlformats.org/presentationml/2006/ole">
            <mc:AlternateContent xmlns:mc="http://schemas.openxmlformats.org/markup-compatibility/2006">
              <mc:Choice xmlns:v="urn:schemas-microsoft-com:vml" Requires="v">
                <p:oleObj name="Equation" r:id="rId2" imgW="4952880" imgH="1498320" progId="Equation.DSMT4">
                  <p:embed/>
                </p:oleObj>
              </mc:Choice>
              <mc:Fallback>
                <p:oleObj name="Equation" r:id="rId2" imgW="4952880" imgH="14983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438400"/>
                        <a:ext cx="49530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Partial Fractions to Integrate</a:t>
            </a:r>
            <a:br>
              <a:rPr lang="en-US" dirty="0"/>
            </a:br>
            <a:r>
              <a:rPr lang="en-US" dirty="0"/>
              <a:t>a Rational Function (cont.)</a:t>
            </a:r>
          </a:p>
        </p:txBody>
      </p:sp>
      <p:graphicFrame>
        <p:nvGraphicFramePr>
          <p:cNvPr id="12290" name="Object 2"/>
          <p:cNvGraphicFramePr>
            <a:graphicFrameLocks noChangeAspect="1"/>
          </p:cNvGraphicFramePr>
          <p:nvPr>
            <p:extLst>
              <p:ext uri="{D42A27DB-BD31-4B8C-83A1-F6EECF244321}">
                <p14:modId xmlns:p14="http://schemas.microsoft.com/office/powerpoint/2010/main" val="223585969"/>
              </p:ext>
            </p:extLst>
          </p:nvPr>
        </p:nvGraphicFramePr>
        <p:xfrm>
          <a:off x="800100" y="1746250"/>
          <a:ext cx="3390900" cy="889000"/>
        </p:xfrm>
        <a:graphic>
          <a:graphicData uri="http://schemas.openxmlformats.org/presentationml/2006/ole">
            <mc:AlternateContent xmlns:mc="http://schemas.openxmlformats.org/markup-compatibility/2006">
              <mc:Choice xmlns:v="urn:schemas-microsoft-com:vml" Requires="v">
                <p:oleObj name="Equation" r:id="rId2" imgW="3390840" imgH="888840" progId="Equation.DSMT4">
                  <p:embed/>
                </p:oleObj>
              </mc:Choice>
              <mc:Fallback>
                <p:oleObj name="Equation" r:id="rId2" imgW="3390840" imgH="888840" progId="Equation.DSMT4">
                  <p:embed/>
                  <p:pic>
                    <p:nvPicPr>
                      <p:cNvPr id="0" name="Picture 2"/>
                      <p:cNvPicPr>
                        <a:picLocks noChangeAspect="1" noChangeArrowheads="1"/>
                      </p:cNvPicPr>
                      <p:nvPr/>
                    </p:nvPicPr>
                    <p:blipFill>
                      <a:blip r:embed="rId3"/>
                      <a:srcRect/>
                      <a:stretch>
                        <a:fillRect/>
                      </a:stretch>
                    </p:blipFill>
                    <p:spPr bwMode="auto">
                      <a:xfrm>
                        <a:off x="800100" y="1746250"/>
                        <a:ext cx="3390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875262282"/>
              </p:ext>
            </p:extLst>
          </p:nvPr>
        </p:nvGraphicFramePr>
        <p:xfrm>
          <a:off x="2863850" y="2794000"/>
          <a:ext cx="4089400" cy="939800"/>
        </p:xfrm>
        <a:graphic>
          <a:graphicData uri="http://schemas.openxmlformats.org/presentationml/2006/ole">
            <mc:AlternateContent xmlns:mc="http://schemas.openxmlformats.org/markup-compatibility/2006">
              <mc:Choice xmlns:v="urn:schemas-microsoft-com:vml" Requires="v">
                <p:oleObj name="Equation" r:id="rId4" imgW="4089240" imgH="939600" progId="Equation.DSMT4">
                  <p:embed/>
                </p:oleObj>
              </mc:Choice>
              <mc:Fallback>
                <p:oleObj name="Equation" r:id="rId4" imgW="4089240" imgH="939600" progId="Equation.DSMT4">
                  <p:embed/>
                  <p:pic>
                    <p:nvPicPr>
                      <p:cNvPr id="0" name="Picture 3"/>
                      <p:cNvPicPr>
                        <a:picLocks noChangeAspect="1" noChangeArrowheads="1"/>
                      </p:cNvPicPr>
                      <p:nvPr/>
                    </p:nvPicPr>
                    <p:blipFill>
                      <a:blip r:embed="rId5"/>
                      <a:srcRect/>
                      <a:stretch>
                        <a:fillRect/>
                      </a:stretch>
                    </p:blipFill>
                    <p:spPr bwMode="auto">
                      <a:xfrm>
                        <a:off x="2863850" y="2794000"/>
                        <a:ext cx="408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479423307"/>
              </p:ext>
            </p:extLst>
          </p:nvPr>
        </p:nvGraphicFramePr>
        <p:xfrm>
          <a:off x="2871788" y="3886200"/>
          <a:ext cx="4965700" cy="469900"/>
        </p:xfrm>
        <a:graphic>
          <a:graphicData uri="http://schemas.openxmlformats.org/presentationml/2006/ole">
            <mc:AlternateContent xmlns:mc="http://schemas.openxmlformats.org/markup-compatibility/2006">
              <mc:Choice xmlns:v="urn:schemas-microsoft-com:vml" Requires="v">
                <p:oleObj name="Equation" r:id="rId6" imgW="4965480" imgH="469800" progId="Equation.DSMT4">
                  <p:embed/>
                </p:oleObj>
              </mc:Choice>
              <mc:Fallback>
                <p:oleObj name="Equation" r:id="rId6" imgW="49654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788" y="3886200"/>
                        <a:ext cx="496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Fractions to Integrate</a:t>
            </a:r>
            <a:br>
              <a:rPr lang="en-US" dirty="0"/>
            </a:br>
            <a:r>
              <a:rPr lang="en-US" dirty="0"/>
              <a:t>a Rational Function</a:t>
            </a:r>
          </a:p>
        </p:txBody>
      </p:sp>
      <p:sp>
        <p:nvSpPr>
          <p:cNvPr id="3" name="Content Placeholder 2"/>
          <p:cNvSpPr>
            <a:spLocks noGrp="1"/>
          </p:cNvSpPr>
          <p:nvPr>
            <p:ph idx="1"/>
          </p:nvPr>
        </p:nvSpPr>
        <p:spPr/>
        <p:txBody>
          <a:bodyPr/>
          <a:lstStyle/>
          <a:p>
            <a:endParaRPr lang="en-US" sz="1000" dirty="0"/>
          </a:p>
          <a:p>
            <a:r>
              <a:rPr lang="en-US" dirty="0"/>
              <a:t>Evaluate</a:t>
            </a:r>
          </a:p>
          <a:p>
            <a:endParaRPr lang="en-US" sz="1000" b="1" dirty="0"/>
          </a:p>
          <a:p>
            <a:r>
              <a:rPr lang="en-US" b="1" dirty="0"/>
              <a:t>Solution</a:t>
            </a:r>
          </a:p>
          <a:p>
            <a:r>
              <a:rPr lang="en-US" dirty="0"/>
              <a:t>The integrand is not a proper rational function, so the first step is to perform polynomial long division.</a:t>
            </a:r>
          </a:p>
        </p:txBody>
      </p:sp>
      <p:graphicFrame>
        <p:nvGraphicFramePr>
          <p:cNvPr id="13314" name="Object 2"/>
          <p:cNvGraphicFramePr>
            <a:graphicFrameLocks noChangeAspect="1"/>
          </p:cNvGraphicFramePr>
          <p:nvPr/>
        </p:nvGraphicFramePr>
        <p:xfrm>
          <a:off x="1854200" y="1337733"/>
          <a:ext cx="3556000" cy="876300"/>
        </p:xfrm>
        <a:graphic>
          <a:graphicData uri="http://schemas.openxmlformats.org/presentationml/2006/ole">
            <mc:AlternateContent xmlns:mc="http://schemas.openxmlformats.org/markup-compatibility/2006">
              <mc:Choice xmlns:v="urn:schemas-microsoft-com:vml" Requires="v">
                <p:oleObj name="Equation" r:id="rId2" imgW="3555720" imgH="876240" progId="Equation.DSMT4">
                  <p:embed/>
                </p:oleObj>
              </mc:Choice>
              <mc:Fallback>
                <p:oleObj name="Equation" r:id="rId2" imgW="35557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337733"/>
                        <a:ext cx="355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143000" y="4137378"/>
          <a:ext cx="1701800" cy="381000"/>
        </p:xfrm>
        <a:graphic>
          <a:graphicData uri="http://schemas.openxmlformats.org/presentationml/2006/ole">
            <mc:AlternateContent xmlns:mc="http://schemas.openxmlformats.org/markup-compatibility/2006">
              <mc:Choice xmlns:v="urn:schemas-microsoft-com:vml" Requires="v">
                <p:oleObj name="Equation" r:id="rId4" imgW="1701720" imgH="380880" progId="Equation.DSMT4">
                  <p:embed/>
                </p:oleObj>
              </mc:Choice>
              <mc:Fallback>
                <p:oleObj name="Equation" r:id="rId4" imgW="170172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137378"/>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3048000" y="4648200"/>
          <a:ext cx="2209800" cy="444500"/>
        </p:xfrm>
        <a:graphic>
          <a:graphicData uri="http://schemas.openxmlformats.org/presentationml/2006/ole">
            <mc:AlternateContent xmlns:mc="http://schemas.openxmlformats.org/markup-compatibility/2006">
              <mc:Choice xmlns:v="urn:schemas-microsoft-com:vml" Requires="v">
                <p:oleObj name="Equation" r:id="rId6" imgW="2209680" imgH="444240" progId="Equation.DSMT4">
                  <p:embed/>
                </p:oleObj>
              </mc:Choice>
              <mc:Fallback>
                <p:oleObj name="Equation" r:id="rId6" imgW="220968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648200"/>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5003800" y="5181600"/>
          <a:ext cx="863600" cy="279400"/>
        </p:xfrm>
        <a:graphic>
          <a:graphicData uri="http://schemas.openxmlformats.org/presentationml/2006/ole">
            <mc:AlternateContent xmlns:mc="http://schemas.openxmlformats.org/markup-compatibility/2006">
              <mc:Choice xmlns:v="urn:schemas-microsoft-com:vml" Requires="v">
                <p:oleObj name="Equation" r:id="rId8" imgW="863280" imgH="279360" progId="Equation.DSMT4">
                  <p:embed/>
                </p:oleObj>
              </mc:Choice>
              <mc:Fallback>
                <p:oleObj name="Equation" r:id="rId8" imgW="863280" imgH="279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5181600"/>
                        <a:ext cx="86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4849990" y="3657600"/>
          <a:ext cx="444500" cy="381000"/>
        </p:xfrm>
        <a:graphic>
          <a:graphicData uri="http://schemas.openxmlformats.org/presentationml/2006/ole">
            <mc:AlternateContent xmlns:mc="http://schemas.openxmlformats.org/markup-compatibility/2006">
              <mc:Choice xmlns:v="urn:schemas-microsoft-com:vml" Requires="v">
                <p:oleObj name="Equation" r:id="rId10" imgW="444240" imgH="380880" progId="Equation.DSMT4">
                  <p:embed/>
                </p:oleObj>
              </mc:Choice>
              <mc:Fallback>
                <p:oleObj name="Equation" r:id="rId10" imgW="444240" imgH="380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9990" y="3657600"/>
                        <a:ext cx="44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2877256" y="4051300"/>
          <a:ext cx="3035300" cy="673100"/>
        </p:xfrm>
        <a:graphic>
          <a:graphicData uri="http://schemas.openxmlformats.org/presentationml/2006/ole">
            <mc:AlternateContent xmlns:mc="http://schemas.openxmlformats.org/markup-compatibility/2006">
              <mc:Choice xmlns:v="urn:schemas-microsoft-com:vml" Requires="v">
                <p:oleObj name="Equation" r:id="rId12" imgW="3035160" imgH="672840" progId="Equation.DSMT4">
                  <p:embed/>
                </p:oleObj>
              </mc:Choice>
              <mc:Fallback>
                <p:oleObj name="Equation" r:id="rId12" imgW="3035160" imgH="6728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7256" y="4051300"/>
                        <a:ext cx="30353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Therefore,</a:t>
            </a:r>
          </a:p>
          <a:p>
            <a:endParaRPr lang="en-US" dirty="0"/>
          </a:p>
          <a:p>
            <a:endParaRPr lang="en-US" dirty="0"/>
          </a:p>
          <a:p>
            <a:r>
              <a:rPr lang="en-US" dirty="0"/>
              <a:t>We can now decompose the remaining (proper) rational function.</a:t>
            </a:r>
          </a:p>
        </p:txBody>
      </p:sp>
      <p:graphicFrame>
        <p:nvGraphicFramePr>
          <p:cNvPr id="14338" name="Object 2"/>
          <p:cNvGraphicFramePr>
            <a:graphicFrameLocks noChangeAspect="1"/>
          </p:cNvGraphicFramePr>
          <p:nvPr/>
        </p:nvGraphicFramePr>
        <p:xfrm>
          <a:off x="1295400" y="1840089"/>
          <a:ext cx="2908300" cy="876300"/>
        </p:xfrm>
        <a:graphic>
          <a:graphicData uri="http://schemas.openxmlformats.org/presentationml/2006/ole">
            <mc:AlternateContent xmlns:mc="http://schemas.openxmlformats.org/markup-compatibility/2006">
              <mc:Choice xmlns:v="urn:schemas-microsoft-com:vml" Requires="v">
                <p:oleObj name="Equation" r:id="rId2" imgW="2908080" imgH="876240" progId="Equation.DSMT4">
                  <p:embed/>
                </p:oleObj>
              </mc:Choice>
              <mc:Fallback>
                <p:oleObj name="Equation" r:id="rId2" imgW="29080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40089"/>
                        <a:ext cx="2908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4279900" y="1875366"/>
          <a:ext cx="2806700" cy="838200"/>
        </p:xfrm>
        <a:graphic>
          <a:graphicData uri="http://schemas.openxmlformats.org/presentationml/2006/ole">
            <mc:AlternateContent xmlns:mc="http://schemas.openxmlformats.org/markup-compatibility/2006">
              <mc:Choice xmlns:v="urn:schemas-microsoft-com:vml" Requires="v">
                <p:oleObj name="Equation" r:id="rId4" imgW="2806560" imgH="838080" progId="Equation.DSMT4">
                  <p:embed/>
                </p:oleObj>
              </mc:Choice>
              <mc:Fallback>
                <p:oleObj name="Equation" r:id="rId4" imgW="28065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900" y="1875366"/>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609600" y="3810000"/>
          <a:ext cx="4038600" cy="838200"/>
        </p:xfrm>
        <a:graphic>
          <a:graphicData uri="http://schemas.openxmlformats.org/presentationml/2006/ole">
            <mc:AlternateContent xmlns:mc="http://schemas.openxmlformats.org/markup-compatibility/2006">
              <mc:Choice xmlns:v="urn:schemas-microsoft-com:vml" Requires="v">
                <p:oleObj name="Equation" r:id="rId6" imgW="4038480" imgH="838080" progId="Equation.DSMT4">
                  <p:embed/>
                </p:oleObj>
              </mc:Choice>
              <mc:Fallback>
                <p:oleObj name="Equation" r:id="rId6" imgW="40384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10000"/>
                        <a:ext cx="403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1484489" y="4813300"/>
          <a:ext cx="6692900" cy="1054100"/>
        </p:xfrm>
        <a:graphic>
          <a:graphicData uri="http://schemas.openxmlformats.org/presentationml/2006/ole">
            <mc:AlternateContent xmlns:mc="http://schemas.openxmlformats.org/markup-compatibility/2006">
              <mc:Choice xmlns:v="urn:schemas-microsoft-com:vml" Requires="v">
                <p:oleObj name="Equation" r:id="rId8" imgW="6692760" imgH="1054080" progId="Equation.DSMT4">
                  <p:embed/>
                </p:oleObj>
              </mc:Choice>
              <mc:Fallback>
                <p:oleObj name="Equation" r:id="rId8" imgW="6692760" imgH="1054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489" y="4813300"/>
                        <a:ext cx="6692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Instead of expanding out the polynomial on the right and matching coefficients, we can make use of the fact that we have an equation that is supposed to be true for </a:t>
            </a:r>
            <a:r>
              <a:rPr lang="en-US" i="1" dirty="0"/>
              <a:t>all x</a:t>
            </a:r>
            <a:r>
              <a:rPr lang="en-US" dirty="0"/>
              <a:t>. In particular, if we let </a:t>
            </a:r>
            <a:r>
              <a:rPr lang="en-US" i="1" dirty="0"/>
              <a:t>x</a:t>
            </a:r>
            <a:r>
              <a:rPr lang="en-US" dirty="0"/>
              <a:t> = </a:t>
            </a:r>
            <a:r>
              <a:rPr lang="en-US" dirty="0">
                <a:latin typeface="Symbol" pitchFamily="18" charset="2"/>
              </a:rPr>
              <a:t>-</a:t>
            </a:r>
            <a:r>
              <a:rPr lang="en-US" dirty="0"/>
              <a:t>4 note that </a:t>
            </a:r>
          </a:p>
        </p:txBody>
      </p:sp>
      <p:graphicFrame>
        <p:nvGraphicFramePr>
          <p:cNvPr id="15363" name="Object 3"/>
          <p:cNvGraphicFramePr>
            <a:graphicFrameLocks noChangeAspect="1"/>
          </p:cNvGraphicFramePr>
          <p:nvPr/>
        </p:nvGraphicFramePr>
        <p:xfrm>
          <a:off x="1974850" y="3247673"/>
          <a:ext cx="5194300" cy="520700"/>
        </p:xfrm>
        <a:graphic>
          <a:graphicData uri="http://schemas.openxmlformats.org/presentationml/2006/ole">
            <mc:AlternateContent xmlns:mc="http://schemas.openxmlformats.org/markup-compatibility/2006">
              <mc:Choice xmlns:v="urn:schemas-microsoft-com:vml" Requires="v">
                <p:oleObj name="Equation" r:id="rId2" imgW="5194080" imgH="520560" progId="Equation.DSMT4">
                  <p:embed/>
                </p:oleObj>
              </mc:Choice>
              <mc:Fallback>
                <p:oleObj name="Equation" r:id="rId2" imgW="519408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3247673"/>
                        <a:ext cx="5194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2841978" y="3838223"/>
          <a:ext cx="1231900" cy="431800"/>
        </p:xfrm>
        <a:graphic>
          <a:graphicData uri="http://schemas.openxmlformats.org/presentationml/2006/ole">
            <mc:AlternateContent xmlns:mc="http://schemas.openxmlformats.org/markup-compatibility/2006">
              <mc:Choice xmlns:v="urn:schemas-microsoft-com:vml" Requires="v">
                <p:oleObj name="Equation" r:id="rId4" imgW="1231560" imgH="431640" progId="Equation.DSMT4">
                  <p:embed/>
                </p:oleObj>
              </mc:Choice>
              <mc:Fallback>
                <p:oleObj name="Equation" r:id="rId4" imgW="1231560" imgH="431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978" y="3838223"/>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676878" y="4360334"/>
          <a:ext cx="1079500" cy="431800"/>
        </p:xfrm>
        <a:graphic>
          <a:graphicData uri="http://schemas.openxmlformats.org/presentationml/2006/ole">
            <mc:AlternateContent xmlns:mc="http://schemas.openxmlformats.org/markup-compatibility/2006">
              <mc:Choice xmlns:v="urn:schemas-microsoft-com:vml" Requires="v">
                <p:oleObj name="Equation" r:id="rId6" imgW="1079280" imgH="431640" progId="Equation.DSMT4">
                  <p:embed/>
                </p:oleObj>
              </mc:Choice>
              <mc:Fallback>
                <p:oleObj name="Equation" r:id="rId6" imgW="107928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878" y="4360334"/>
                        <a:ext cx="1079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and if 		 we have the following.</a:t>
            </a:r>
          </a:p>
        </p:txBody>
      </p:sp>
      <p:graphicFrame>
        <p:nvGraphicFramePr>
          <p:cNvPr id="16386" name="Object 2"/>
          <p:cNvGraphicFramePr>
            <a:graphicFrameLocks noChangeAspect="1"/>
          </p:cNvGraphicFramePr>
          <p:nvPr/>
        </p:nvGraphicFramePr>
        <p:xfrm>
          <a:off x="1419578" y="1329267"/>
          <a:ext cx="965200" cy="444500"/>
        </p:xfrm>
        <a:graphic>
          <a:graphicData uri="http://schemas.openxmlformats.org/presentationml/2006/ole">
            <mc:AlternateContent xmlns:mc="http://schemas.openxmlformats.org/markup-compatibility/2006">
              <mc:Choice xmlns:v="urn:schemas-microsoft-com:vml" Requires="v">
                <p:oleObj name="Equation" r:id="rId2" imgW="965160" imgH="444240" progId="Equation.DSMT4">
                  <p:embed/>
                </p:oleObj>
              </mc:Choice>
              <mc:Fallback>
                <p:oleObj name="Equation" r:id="rId2" imgW="9651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578" y="1329267"/>
                        <a:ext cx="965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799107363"/>
              </p:ext>
            </p:extLst>
          </p:nvPr>
        </p:nvGraphicFramePr>
        <p:xfrm>
          <a:off x="1816100" y="1975697"/>
          <a:ext cx="5511800" cy="990600"/>
        </p:xfrm>
        <a:graphic>
          <a:graphicData uri="http://schemas.openxmlformats.org/presentationml/2006/ole">
            <mc:AlternateContent xmlns:mc="http://schemas.openxmlformats.org/markup-compatibility/2006">
              <mc:Choice xmlns:v="urn:schemas-microsoft-com:vml" Requires="v">
                <p:oleObj name="Equation" r:id="rId4" imgW="5511600" imgH="990360" progId="Equation.DSMT4">
                  <p:embed/>
                </p:oleObj>
              </mc:Choice>
              <mc:Fallback>
                <p:oleObj name="Equation" r:id="rId4" imgW="5511600" imgH="990360" progId="Equation.DSMT4">
                  <p:embed/>
                  <p:pic>
                    <p:nvPicPr>
                      <p:cNvPr id="0" name="Picture 3"/>
                      <p:cNvPicPr>
                        <a:picLocks noChangeAspect="1" noChangeArrowheads="1"/>
                      </p:cNvPicPr>
                      <p:nvPr/>
                    </p:nvPicPr>
                    <p:blipFill>
                      <a:blip r:embed="rId5"/>
                      <a:srcRect/>
                      <a:stretch>
                        <a:fillRect/>
                      </a:stretch>
                    </p:blipFill>
                    <p:spPr bwMode="auto">
                      <a:xfrm>
                        <a:off x="1816100" y="1975697"/>
                        <a:ext cx="551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658048094"/>
              </p:ext>
            </p:extLst>
          </p:nvPr>
        </p:nvGraphicFramePr>
        <p:xfrm>
          <a:off x="2501900" y="3048000"/>
          <a:ext cx="1308100" cy="825500"/>
        </p:xfrm>
        <a:graphic>
          <a:graphicData uri="http://schemas.openxmlformats.org/presentationml/2006/ole">
            <mc:AlternateContent xmlns:mc="http://schemas.openxmlformats.org/markup-compatibility/2006">
              <mc:Choice xmlns:v="urn:schemas-microsoft-com:vml" Requires="v">
                <p:oleObj name="Equation" r:id="rId6" imgW="1307880" imgH="825480" progId="Equation.DSMT4">
                  <p:embed/>
                </p:oleObj>
              </mc:Choice>
              <mc:Fallback>
                <p:oleObj name="Equation" r:id="rId6" imgW="1307880" imgH="825480" progId="Equation.DSMT4">
                  <p:embed/>
                  <p:pic>
                    <p:nvPicPr>
                      <p:cNvPr id="0" name="Picture 4"/>
                      <p:cNvPicPr>
                        <a:picLocks noChangeAspect="1" noChangeArrowheads="1"/>
                      </p:cNvPicPr>
                      <p:nvPr/>
                    </p:nvPicPr>
                    <p:blipFill>
                      <a:blip r:embed="rId7"/>
                      <a:srcRect/>
                      <a:stretch>
                        <a:fillRect/>
                      </a:stretch>
                    </p:blipFill>
                    <p:spPr bwMode="auto">
                      <a:xfrm>
                        <a:off x="2501900" y="3048000"/>
                        <a:ext cx="1308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2758009928"/>
              </p:ext>
            </p:extLst>
          </p:nvPr>
        </p:nvGraphicFramePr>
        <p:xfrm>
          <a:off x="2568575" y="4140200"/>
          <a:ext cx="850900" cy="431800"/>
        </p:xfrm>
        <a:graphic>
          <a:graphicData uri="http://schemas.openxmlformats.org/presentationml/2006/ole">
            <mc:AlternateContent xmlns:mc="http://schemas.openxmlformats.org/markup-compatibility/2006">
              <mc:Choice xmlns:v="urn:schemas-microsoft-com:vml" Requires="v">
                <p:oleObj name="Equation" r:id="rId8" imgW="850680" imgH="431640" progId="Equation.DSMT4">
                  <p:embed/>
                </p:oleObj>
              </mc:Choice>
              <mc:Fallback>
                <p:oleObj name="Equation" r:id="rId8" imgW="850680" imgH="431640" progId="Equation.DSMT4">
                  <p:embed/>
                  <p:pic>
                    <p:nvPicPr>
                      <p:cNvPr id="0" name="Picture 5"/>
                      <p:cNvPicPr>
                        <a:picLocks noChangeAspect="1" noChangeArrowheads="1"/>
                      </p:cNvPicPr>
                      <p:nvPr/>
                    </p:nvPicPr>
                    <p:blipFill>
                      <a:blip r:embed="rId9"/>
                      <a:srcRect/>
                      <a:stretch>
                        <a:fillRect/>
                      </a:stretch>
                    </p:blipFill>
                    <p:spPr bwMode="auto">
                      <a:xfrm>
                        <a:off x="2568575" y="4140200"/>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The given integral can be evaluated as follows.</a:t>
            </a:r>
          </a:p>
        </p:txBody>
      </p:sp>
      <p:graphicFrame>
        <p:nvGraphicFramePr>
          <p:cNvPr id="17410" name="Object 2"/>
          <p:cNvGraphicFramePr>
            <a:graphicFrameLocks noChangeAspect="1"/>
          </p:cNvGraphicFramePr>
          <p:nvPr>
            <p:extLst>
              <p:ext uri="{D42A27DB-BD31-4B8C-83A1-F6EECF244321}">
                <p14:modId xmlns:p14="http://schemas.microsoft.com/office/powerpoint/2010/main" val="470440798"/>
              </p:ext>
            </p:extLst>
          </p:nvPr>
        </p:nvGraphicFramePr>
        <p:xfrm>
          <a:off x="482600" y="2051050"/>
          <a:ext cx="3441700" cy="889000"/>
        </p:xfrm>
        <a:graphic>
          <a:graphicData uri="http://schemas.openxmlformats.org/presentationml/2006/ole">
            <mc:AlternateContent xmlns:mc="http://schemas.openxmlformats.org/markup-compatibility/2006">
              <mc:Choice xmlns:v="urn:schemas-microsoft-com:vml" Requires="v">
                <p:oleObj name="Equation" r:id="rId2" imgW="3441600" imgH="888840" progId="Equation.DSMT4">
                  <p:embed/>
                </p:oleObj>
              </mc:Choice>
              <mc:Fallback>
                <p:oleObj name="Equation" r:id="rId2" imgW="3441600" imgH="888840" progId="Equation.DSMT4">
                  <p:embed/>
                  <p:pic>
                    <p:nvPicPr>
                      <p:cNvPr id="0" name="Picture 2"/>
                      <p:cNvPicPr>
                        <a:picLocks noChangeAspect="1" noChangeArrowheads="1"/>
                      </p:cNvPicPr>
                      <p:nvPr/>
                    </p:nvPicPr>
                    <p:blipFill>
                      <a:blip r:embed="rId3"/>
                      <a:srcRect/>
                      <a:stretch>
                        <a:fillRect/>
                      </a:stretch>
                    </p:blipFill>
                    <p:spPr bwMode="auto">
                      <a:xfrm>
                        <a:off x="482600" y="2051050"/>
                        <a:ext cx="3441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2374777748"/>
              </p:ext>
            </p:extLst>
          </p:nvPr>
        </p:nvGraphicFramePr>
        <p:xfrm>
          <a:off x="4024313" y="2051050"/>
          <a:ext cx="3568700" cy="939800"/>
        </p:xfrm>
        <a:graphic>
          <a:graphicData uri="http://schemas.openxmlformats.org/presentationml/2006/ole">
            <mc:AlternateContent xmlns:mc="http://schemas.openxmlformats.org/markup-compatibility/2006">
              <mc:Choice xmlns:v="urn:schemas-microsoft-com:vml" Requires="v">
                <p:oleObj name="Equation" r:id="rId4" imgW="3568680" imgH="939600" progId="Equation.DSMT4">
                  <p:embed/>
                </p:oleObj>
              </mc:Choice>
              <mc:Fallback>
                <p:oleObj name="Equation" r:id="rId4" imgW="3568680" imgH="939600" progId="Equation.DSMT4">
                  <p:embed/>
                  <p:pic>
                    <p:nvPicPr>
                      <p:cNvPr id="0" name="Picture 3"/>
                      <p:cNvPicPr>
                        <a:picLocks noChangeAspect="1" noChangeArrowheads="1"/>
                      </p:cNvPicPr>
                      <p:nvPr/>
                    </p:nvPicPr>
                    <p:blipFill>
                      <a:blip r:embed="rId5"/>
                      <a:srcRect/>
                      <a:stretch>
                        <a:fillRect/>
                      </a:stretch>
                    </p:blipFill>
                    <p:spPr bwMode="auto">
                      <a:xfrm>
                        <a:off x="4024313" y="2051050"/>
                        <a:ext cx="3568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1645182632"/>
              </p:ext>
            </p:extLst>
          </p:nvPr>
        </p:nvGraphicFramePr>
        <p:xfrm>
          <a:off x="4024313" y="3175000"/>
          <a:ext cx="3759200" cy="939800"/>
        </p:xfrm>
        <a:graphic>
          <a:graphicData uri="http://schemas.openxmlformats.org/presentationml/2006/ole">
            <mc:AlternateContent xmlns:mc="http://schemas.openxmlformats.org/markup-compatibility/2006">
              <mc:Choice xmlns:v="urn:schemas-microsoft-com:vml" Requires="v">
                <p:oleObj name="Equation" r:id="rId6" imgW="3759120" imgH="939600" progId="Equation.DSMT4">
                  <p:embed/>
                </p:oleObj>
              </mc:Choice>
              <mc:Fallback>
                <p:oleObj name="Equation" r:id="rId6" imgW="3759120" imgH="939600" progId="Equation.DSMT4">
                  <p:embed/>
                  <p:pic>
                    <p:nvPicPr>
                      <p:cNvPr id="0" name="Picture 4"/>
                      <p:cNvPicPr>
                        <a:picLocks noChangeAspect="1" noChangeArrowheads="1"/>
                      </p:cNvPicPr>
                      <p:nvPr/>
                    </p:nvPicPr>
                    <p:blipFill>
                      <a:blip r:embed="rId7"/>
                      <a:srcRect/>
                      <a:stretch>
                        <a:fillRect/>
                      </a:stretch>
                    </p:blipFill>
                    <p:spPr bwMode="auto">
                      <a:xfrm>
                        <a:off x="4024313" y="3175000"/>
                        <a:ext cx="375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86279101"/>
              </p:ext>
            </p:extLst>
          </p:nvPr>
        </p:nvGraphicFramePr>
        <p:xfrm>
          <a:off x="4030663" y="4279900"/>
          <a:ext cx="4203700" cy="825500"/>
        </p:xfrm>
        <a:graphic>
          <a:graphicData uri="http://schemas.openxmlformats.org/presentationml/2006/ole">
            <mc:AlternateContent xmlns:mc="http://schemas.openxmlformats.org/markup-compatibility/2006">
              <mc:Choice xmlns:v="urn:schemas-microsoft-com:vml" Requires="v">
                <p:oleObj name="Equation" r:id="rId8" imgW="4203360" imgH="825480" progId="Equation.DSMT4">
                  <p:embed/>
                </p:oleObj>
              </mc:Choice>
              <mc:Fallback>
                <p:oleObj name="Equation" r:id="rId8" imgW="4203360" imgH="825480" progId="Equation.DSMT4">
                  <p:embed/>
                  <p:pic>
                    <p:nvPicPr>
                      <p:cNvPr id="0" name="Picture 5"/>
                      <p:cNvPicPr>
                        <a:picLocks noChangeAspect="1" noChangeArrowheads="1"/>
                      </p:cNvPicPr>
                      <p:nvPr/>
                    </p:nvPicPr>
                    <p:blipFill>
                      <a:blip r:embed="rId9"/>
                      <a:srcRect/>
                      <a:stretch>
                        <a:fillRect/>
                      </a:stretch>
                    </p:blipFill>
                    <p:spPr bwMode="auto">
                      <a:xfrm>
                        <a:off x="4030663" y="4279900"/>
                        <a:ext cx="4203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Example 1: Using Partial Fractions to Integrate</a:t>
            </a:r>
            <a:br>
              <a:rPr lang="en-US" sz="3600" dirty="0"/>
            </a:br>
            <a:r>
              <a:rPr lang="en-US" sz="3600" dirty="0"/>
              <a:t>a Rational Function</a:t>
            </a:r>
          </a:p>
        </p:txBody>
      </p:sp>
      <p:sp>
        <p:nvSpPr>
          <p:cNvPr id="3" name="Content Placeholder 2"/>
          <p:cNvSpPr>
            <a:spLocks noGrp="1"/>
          </p:cNvSpPr>
          <p:nvPr>
            <p:ph idx="1"/>
          </p:nvPr>
        </p:nvSpPr>
        <p:spPr>
          <a:xfrm>
            <a:off x="457200" y="1097280"/>
            <a:ext cx="8229600" cy="4754880"/>
          </a:xfrm>
        </p:spPr>
        <p:txBody>
          <a:bodyPr/>
          <a:lstStyle/>
          <a:p>
            <a:endParaRPr lang="en-US" sz="500" dirty="0"/>
          </a:p>
          <a:p>
            <a:r>
              <a:rPr lang="en-US" dirty="0"/>
              <a:t>Evaluate </a:t>
            </a:r>
          </a:p>
          <a:p>
            <a:r>
              <a:rPr lang="en-US" b="1" dirty="0"/>
              <a:t>Solution</a:t>
            </a:r>
          </a:p>
          <a:p>
            <a:r>
              <a:rPr lang="en-US" dirty="0"/>
              <a:t>The integrand doesn’t have any obvious antiderivative, and no technique we’ve learned so far seems to apply (though if the numerator were 2</a:t>
            </a:r>
            <a:r>
              <a:rPr lang="en-US" i="1" dirty="0"/>
              <a:t>x</a:t>
            </a:r>
            <a:r>
              <a:rPr lang="en-US" dirty="0"/>
              <a:t> </a:t>
            </a:r>
            <a:r>
              <a:rPr lang="en-US" dirty="0">
                <a:latin typeface="Symbol" pitchFamily="18" charset="2"/>
              </a:rPr>
              <a:t>-</a:t>
            </a:r>
            <a:r>
              <a:rPr lang="en-US" dirty="0"/>
              <a:t> 1 or a multiple of 2</a:t>
            </a:r>
            <a:r>
              <a:rPr lang="en-US" i="1" dirty="0"/>
              <a:t>x</a:t>
            </a:r>
            <a:r>
              <a:rPr lang="en-US" dirty="0"/>
              <a:t> </a:t>
            </a:r>
            <a:r>
              <a:rPr lang="en-US" dirty="0">
                <a:latin typeface="Symbol" pitchFamily="18" charset="2"/>
              </a:rPr>
              <a:t>-</a:t>
            </a:r>
            <a:r>
              <a:rPr lang="en-US" dirty="0"/>
              <a:t> 1, </a:t>
            </a:r>
            <a:r>
              <a:rPr lang="en-US" i="1" dirty="0"/>
              <a:t>u</a:t>
            </a:r>
            <a:r>
              <a:rPr lang="en-US" dirty="0"/>
              <a:t>-substitution would be ideally suited). On the other hand, the integrand is equivalent to a sum of two other rational functions that </a:t>
            </a:r>
            <a:r>
              <a:rPr lang="en-US" i="1" dirty="0"/>
              <a:t>are</a:t>
            </a:r>
            <a:r>
              <a:rPr lang="en-US" dirty="0"/>
              <a:t> easily integrated.</a:t>
            </a:r>
          </a:p>
        </p:txBody>
      </p:sp>
      <p:graphicFrame>
        <p:nvGraphicFramePr>
          <p:cNvPr id="1026" name="Object 2"/>
          <p:cNvGraphicFramePr>
            <a:graphicFrameLocks noChangeAspect="1"/>
          </p:cNvGraphicFramePr>
          <p:nvPr>
            <p:extLst>
              <p:ext uri="{D42A27DB-BD31-4B8C-83A1-F6EECF244321}">
                <p14:modId xmlns:p14="http://schemas.microsoft.com/office/powerpoint/2010/main" val="3139396446"/>
              </p:ext>
            </p:extLst>
          </p:nvPr>
        </p:nvGraphicFramePr>
        <p:xfrm>
          <a:off x="1981200" y="1000188"/>
          <a:ext cx="2044700" cy="838200"/>
        </p:xfrm>
        <a:graphic>
          <a:graphicData uri="http://schemas.openxmlformats.org/presentationml/2006/ole">
            <mc:AlternateContent xmlns:mc="http://schemas.openxmlformats.org/markup-compatibility/2006">
              <mc:Choice xmlns:v="urn:schemas-microsoft-com:vml" Requires="v">
                <p:oleObj name="Equation" r:id="rId2" imgW="2044440" imgH="838080" progId="Equation.DSMT4">
                  <p:embed/>
                </p:oleObj>
              </mc:Choice>
              <mc:Fallback>
                <p:oleObj name="Equation" r:id="rId2" imgW="20444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00188"/>
                        <a:ext cx="204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411223965"/>
              </p:ext>
            </p:extLst>
          </p:nvPr>
        </p:nvGraphicFramePr>
        <p:xfrm>
          <a:off x="2774950" y="4914900"/>
          <a:ext cx="3594100" cy="838200"/>
        </p:xfrm>
        <a:graphic>
          <a:graphicData uri="http://schemas.openxmlformats.org/presentationml/2006/ole">
            <mc:AlternateContent xmlns:mc="http://schemas.openxmlformats.org/markup-compatibility/2006">
              <mc:Choice xmlns:v="urn:schemas-microsoft-com:vml" Requires="v">
                <p:oleObj name="Equation" r:id="rId4" imgW="3593880" imgH="838080" progId="Equation.DSMT4">
                  <p:embed/>
                </p:oleObj>
              </mc:Choice>
              <mc:Fallback>
                <p:oleObj name="Equation" r:id="rId4" imgW="35938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950" y="4914900"/>
                        <a:ext cx="359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5: Using Differentiation and Substitution to</a:t>
            </a:r>
            <a:br>
              <a:rPr lang="en-US" sz="3000" dirty="0"/>
            </a:br>
            <a:r>
              <a:rPr lang="en-US" sz="3000" dirty="0"/>
              <a:t>Determine Partial Fraction Constants</a:t>
            </a:r>
          </a:p>
        </p:txBody>
      </p:sp>
      <p:sp>
        <p:nvSpPr>
          <p:cNvPr id="3" name="Content Placeholder 2"/>
          <p:cNvSpPr>
            <a:spLocks noGrp="1"/>
          </p:cNvSpPr>
          <p:nvPr>
            <p:ph idx="1"/>
          </p:nvPr>
        </p:nvSpPr>
        <p:spPr>
          <a:xfrm>
            <a:off x="457200" y="1280160"/>
            <a:ext cx="8229600" cy="4690476"/>
          </a:xfrm>
        </p:spPr>
        <p:txBody>
          <a:bodyPr/>
          <a:lstStyle/>
          <a:p>
            <a:endParaRPr lang="en-US" sz="1000" dirty="0"/>
          </a:p>
          <a:p>
            <a:r>
              <a:rPr lang="en-US" dirty="0"/>
              <a:t>Evaluate </a:t>
            </a:r>
          </a:p>
          <a:p>
            <a:endParaRPr lang="en-US" sz="1500" dirty="0"/>
          </a:p>
          <a:p>
            <a:r>
              <a:rPr lang="en-US" b="1" dirty="0"/>
              <a:t>Solution</a:t>
            </a:r>
          </a:p>
          <a:p>
            <a:r>
              <a:rPr lang="en-US" dirty="0"/>
              <a:t>The denominator is a product of a linear factor and a power of an irreducible quadratic (</a:t>
            </a:r>
            <a:r>
              <a:rPr lang="en-US" i="1" dirty="0"/>
              <a:t>x</a:t>
            </a:r>
            <a:r>
              <a:rPr lang="en-US" baseline="30000" dirty="0"/>
              <a:t>2</a:t>
            </a:r>
            <a:r>
              <a:rPr lang="en-US" dirty="0"/>
              <a:t> </a:t>
            </a:r>
            <a:r>
              <a:rPr lang="en-US" dirty="0">
                <a:latin typeface="Symbol" pitchFamily="18" charset="2"/>
              </a:rPr>
              <a:t>+</a:t>
            </a:r>
            <a:r>
              <a:rPr lang="en-US" dirty="0"/>
              <a:t> 2 cannot be factored over the real numbers). Using the partial fractions guidelines, the integrand can be written in the form</a:t>
            </a:r>
          </a:p>
          <a:p>
            <a:endParaRPr lang="en-US" dirty="0"/>
          </a:p>
        </p:txBody>
      </p:sp>
      <p:graphicFrame>
        <p:nvGraphicFramePr>
          <p:cNvPr id="18434" name="Object 2"/>
          <p:cNvGraphicFramePr>
            <a:graphicFrameLocks noChangeAspect="1"/>
          </p:cNvGraphicFramePr>
          <p:nvPr/>
        </p:nvGraphicFramePr>
        <p:xfrm>
          <a:off x="1885245" y="1360311"/>
          <a:ext cx="2133600" cy="1079500"/>
        </p:xfrm>
        <a:graphic>
          <a:graphicData uri="http://schemas.openxmlformats.org/presentationml/2006/ole">
            <mc:AlternateContent xmlns:mc="http://schemas.openxmlformats.org/markup-compatibility/2006">
              <mc:Choice xmlns:v="urn:schemas-microsoft-com:vml" Requires="v">
                <p:oleObj name="Equation" r:id="rId2" imgW="2133360" imgH="1079280" progId="Equation.DSMT4">
                  <p:embed/>
                </p:oleObj>
              </mc:Choice>
              <mc:Fallback>
                <p:oleObj name="Equation" r:id="rId2" imgW="2133360" imgH="1079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245" y="1360311"/>
                        <a:ext cx="2133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extLst>
              <p:ext uri="{D42A27DB-BD31-4B8C-83A1-F6EECF244321}">
                <p14:modId xmlns:p14="http://schemas.microsoft.com/office/powerpoint/2010/main" val="245053478"/>
              </p:ext>
            </p:extLst>
          </p:nvPr>
        </p:nvGraphicFramePr>
        <p:xfrm>
          <a:off x="1917700" y="4884738"/>
          <a:ext cx="5308600" cy="1092200"/>
        </p:xfrm>
        <a:graphic>
          <a:graphicData uri="http://schemas.openxmlformats.org/presentationml/2006/ole">
            <mc:AlternateContent xmlns:mc="http://schemas.openxmlformats.org/markup-compatibility/2006">
              <mc:Choice xmlns:v="urn:schemas-microsoft-com:vml" Requires="v">
                <p:oleObj name="Equation" r:id="rId4" imgW="5308560" imgH="1091880" progId="Equation.DSMT4">
                  <p:embed/>
                </p:oleObj>
              </mc:Choice>
              <mc:Fallback>
                <p:oleObj name="Equation" r:id="rId4" imgW="5308560" imgH="1091880" progId="Equation.DSMT4">
                  <p:embed/>
                  <p:pic>
                    <p:nvPicPr>
                      <p:cNvPr id="0" name="Picture 3"/>
                      <p:cNvPicPr>
                        <a:picLocks noChangeAspect="1" noChangeArrowheads="1"/>
                      </p:cNvPicPr>
                      <p:nvPr/>
                    </p:nvPicPr>
                    <p:blipFill>
                      <a:blip r:embed="rId5"/>
                      <a:srcRect/>
                      <a:stretch>
                        <a:fillRect/>
                      </a:stretch>
                    </p:blipFill>
                    <p:spPr bwMode="auto">
                      <a:xfrm>
                        <a:off x="1917700" y="4884738"/>
                        <a:ext cx="5308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p:txBody>
          <a:bodyPr/>
          <a:lstStyle/>
          <a:p>
            <a:r>
              <a:rPr lang="en-US" dirty="0"/>
              <a:t>so</a:t>
            </a:r>
          </a:p>
          <a:p>
            <a:endParaRPr lang="en-US" dirty="0"/>
          </a:p>
          <a:p>
            <a:endParaRPr lang="en-US" dirty="0"/>
          </a:p>
          <a:p>
            <a:r>
              <a:rPr lang="en-US" dirty="0"/>
              <a:t>Instead of expanding out the right-hand side and equating coefficients, we can quickly solve for one of the unknown constants by letting </a:t>
            </a:r>
            <a:r>
              <a:rPr lang="en-US" i="1" dirty="0"/>
              <a:t>x</a:t>
            </a:r>
            <a:r>
              <a:rPr lang="en-US" dirty="0"/>
              <a:t> = 0.</a:t>
            </a:r>
          </a:p>
          <a:p>
            <a:endParaRPr lang="en-US" dirty="0"/>
          </a:p>
        </p:txBody>
      </p:sp>
      <p:graphicFrame>
        <p:nvGraphicFramePr>
          <p:cNvPr id="19459" name="Object 3"/>
          <p:cNvGraphicFramePr>
            <a:graphicFrameLocks noChangeAspect="1"/>
          </p:cNvGraphicFramePr>
          <p:nvPr/>
        </p:nvGraphicFramePr>
        <p:xfrm>
          <a:off x="1092200" y="1905000"/>
          <a:ext cx="6959600" cy="635000"/>
        </p:xfrm>
        <a:graphic>
          <a:graphicData uri="http://schemas.openxmlformats.org/presentationml/2006/ole">
            <mc:AlternateContent xmlns:mc="http://schemas.openxmlformats.org/markup-compatibility/2006">
              <mc:Choice xmlns:v="urn:schemas-microsoft-com:vml" Requires="v">
                <p:oleObj name="Equation" r:id="rId2" imgW="6959520" imgH="634680" progId="Equation.DSMT4">
                  <p:embed/>
                </p:oleObj>
              </mc:Choice>
              <mc:Fallback>
                <p:oleObj name="Equation" r:id="rId2" imgW="6959520" imgH="634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905000"/>
                        <a:ext cx="6959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2971800" y="4255911"/>
          <a:ext cx="3200400" cy="533400"/>
        </p:xfrm>
        <a:graphic>
          <a:graphicData uri="http://schemas.openxmlformats.org/presentationml/2006/ole">
            <mc:AlternateContent xmlns:mc="http://schemas.openxmlformats.org/markup-compatibility/2006">
              <mc:Choice xmlns:v="urn:schemas-microsoft-com:vml" Requires="v">
                <p:oleObj name="Equation" r:id="rId4" imgW="3200400" imgH="533160" progId="Equation.DSMT4">
                  <p:embed/>
                </p:oleObj>
              </mc:Choice>
              <mc:Fallback>
                <p:oleObj name="Equation" r:id="rId4" imgW="320040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255911"/>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p:txBody>
          <a:bodyPr/>
          <a:lstStyle/>
          <a:p>
            <a:r>
              <a:rPr lang="en-US" dirty="0"/>
              <a:t>And since polynomials are differentiable for all </a:t>
            </a:r>
            <a:r>
              <a:rPr lang="en-US" i="1" dirty="0"/>
              <a:t>x</a:t>
            </a:r>
            <a:r>
              <a:rPr lang="en-US" dirty="0"/>
              <a:t>, we can differentiate both sides to obtain a new polynomial equation of lower degree.</a:t>
            </a:r>
          </a:p>
        </p:txBody>
      </p:sp>
      <p:graphicFrame>
        <p:nvGraphicFramePr>
          <p:cNvPr id="20483" name="Object 3"/>
          <p:cNvGraphicFramePr>
            <a:graphicFrameLocks noChangeAspect="1"/>
          </p:cNvGraphicFramePr>
          <p:nvPr/>
        </p:nvGraphicFramePr>
        <p:xfrm>
          <a:off x="596900" y="2774244"/>
          <a:ext cx="7950200" cy="838200"/>
        </p:xfrm>
        <a:graphic>
          <a:graphicData uri="http://schemas.openxmlformats.org/presentationml/2006/ole">
            <mc:AlternateContent xmlns:mc="http://schemas.openxmlformats.org/markup-compatibility/2006">
              <mc:Choice xmlns:v="urn:schemas-microsoft-com:vml" Requires="v">
                <p:oleObj name="Equation" r:id="rId2" imgW="7949880" imgH="838080" progId="Equation.DSMT4">
                  <p:embed/>
                </p:oleObj>
              </mc:Choice>
              <mc:Fallback>
                <p:oleObj name="Equation" r:id="rId2" imgW="794988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774244"/>
                        <a:ext cx="795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1273528" y="3774723"/>
          <a:ext cx="6642100" cy="1257300"/>
        </p:xfrm>
        <a:graphic>
          <a:graphicData uri="http://schemas.openxmlformats.org/presentationml/2006/ole">
            <mc:AlternateContent xmlns:mc="http://schemas.openxmlformats.org/markup-compatibility/2006">
              <mc:Choice xmlns:v="urn:schemas-microsoft-com:vml" Requires="v">
                <p:oleObj name="Equation" r:id="rId4" imgW="6642000" imgH="1257120" progId="Equation.DSMT4">
                  <p:embed/>
                </p:oleObj>
              </mc:Choice>
              <mc:Fallback>
                <p:oleObj name="Equation" r:id="rId4" imgW="6642000" imgH="12571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528" y="3774723"/>
                        <a:ext cx="6642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p:txBody>
          <a:bodyPr/>
          <a:lstStyle/>
          <a:p>
            <a:r>
              <a:rPr lang="en-US" dirty="0"/>
              <a:t>Evaluating this last equation at </a:t>
            </a:r>
            <a:r>
              <a:rPr lang="en-US" i="1" dirty="0"/>
              <a:t>x</a:t>
            </a:r>
            <a:r>
              <a:rPr lang="en-US" dirty="0"/>
              <a:t> = 0 is again easy, and gives us the relation 2</a:t>
            </a:r>
            <a:r>
              <a:rPr lang="en-US" i="1" dirty="0"/>
              <a:t>C</a:t>
            </a:r>
            <a:r>
              <a:rPr lang="en-US" baseline="-25000" dirty="0"/>
              <a:t>1</a:t>
            </a:r>
            <a:r>
              <a:rPr lang="en-US" dirty="0"/>
              <a:t> </a:t>
            </a:r>
            <a:r>
              <a:rPr lang="en-US" dirty="0">
                <a:latin typeface="Symbol" pitchFamily="18" charset="2"/>
              </a:rPr>
              <a:t>+</a:t>
            </a:r>
            <a:r>
              <a:rPr lang="en-US" dirty="0"/>
              <a:t> </a:t>
            </a:r>
            <a:r>
              <a:rPr lang="en-US" i="1" dirty="0"/>
              <a:t>C</a:t>
            </a:r>
            <a:r>
              <a:rPr lang="en-US" baseline="-25000" dirty="0"/>
              <a:t>2</a:t>
            </a:r>
            <a:r>
              <a:rPr lang="en-US" dirty="0"/>
              <a:t> = 0. We can always, if necessary, expand out the right-hand side and equate coefficients in order to obtain more relations among the unknown constants, but doing so takes time. However, one such relation is fairly easy to spot. Note that if we were to expand out the first term on the right, 2(</a:t>
            </a:r>
            <a:r>
              <a:rPr lang="en-US" i="1" dirty="0"/>
              <a:t>x</a:t>
            </a:r>
            <a:r>
              <a:rPr lang="en-US" baseline="30000" dirty="0"/>
              <a:t>2</a:t>
            </a:r>
            <a:r>
              <a:rPr lang="en-US" dirty="0"/>
              <a:t> </a:t>
            </a:r>
            <a:r>
              <a:rPr lang="en-US" dirty="0">
                <a:latin typeface="Symbol" pitchFamily="18" charset="2"/>
              </a:rPr>
              <a:t>+</a:t>
            </a:r>
            <a:r>
              <a:rPr lang="en-US" dirty="0"/>
              <a:t>2)(2</a:t>
            </a:r>
            <a:r>
              <a:rPr lang="en-US" i="1" dirty="0"/>
              <a:t>x</a:t>
            </a:r>
            <a:r>
              <a:rPr lang="en-US" dirty="0"/>
              <a:t>), we would get an expression containing only a third and a first degree term.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p:txBody>
          <a:bodyPr/>
          <a:lstStyle/>
          <a:p>
            <a:r>
              <a:rPr lang="en-US" dirty="0"/>
              <a:t>Similarly for the term </a:t>
            </a:r>
            <a:r>
              <a:rPr lang="en-US" i="1" dirty="0"/>
              <a:t>B</a:t>
            </a:r>
            <a:r>
              <a:rPr lang="en-US" baseline="-25000" dirty="0"/>
              <a:t>1</a:t>
            </a:r>
            <a:r>
              <a:rPr lang="en-US" dirty="0"/>
              <a:t>(</a:t>
            </a:r>
            <a:r>
              <a:rPr lang="en-US" i="1" dirty="0"/>
              <a:t>x</a:t>
            </a:r>
            <a:r>
              <a:rPr lang="en-US" baseline="30000" dirty="0"/>
              <a:t>2</a:t>
            </a:r>
            <a:r>
              <a:rPr lang="en-US" dirty="0"/>
              <a:t> +2)</a:t>
            </a:r>
            <a:r>
              <a:rPr lang="en-US" i="1" dirty="0"/>
              <a:t>x</a:t>
            </a:r>
            <a:r>
              <a:rPr lang="en-US" dirty="0"/>
              <a:t>. If we continue to mentally expand and examine each term on the right, we see that the only </a:t>
            </a:r>
            <a:r>
              <a:rPr lang="en-US" i="1" dirty="0"/>
              <a:t>x</a:t>
            </a:r>
            <a:r>
              <a:rPr lang="en-US" baseline="30000" dirty="0"/>
              <a:t>2</a:t>
            </a:r>
            <a:r>
              <a:rPr lang="en-US" dirty="0"/>
              <a:t>-terms are 2</a:t>
            </a:r>
            <a:r>
              <a:rPr lang="en-US" i="1" dirty="0"/>
              <a:t>C</a:t>
            </a:r>
            <a:r>
              <a:rPr lang="en-US" baseline="-25000" dirty="0"/>
              <a:t>1</a:t>
            </a:r>
            <a:r>
              <a:rPr lang="en-US" i="1" dirty="0"/>
              <a:t>x</a:t>
            </a:r>
            <a:r>
              <a:rPr lang="en-US" baseline="30000" dirty="0"/>
              <a:t>2</a:t>
            </a:r>
            <a:r>
              <a:rPr lang="en-US" dirty="0"/>
              <a:t> and </a:t>
            </a:r>
            <a:r>
              <a:rPr lang="en-US" i="1" dirty="0"/>
              <a:t>C</a:t>
            </a:r>
            <a:r>
              <a:rPr lang="en-US" baseline="-25000" dirty="0"/>
              <a:t>1</a:t>
            </a:r>
            <a:r>
              <a:rPr lang="en-US" i="1" dirty="0"/>
              <a:t>x</a:t>
            </a:r>
            <a:r>
              <a:rPr lang="en-US" baseline="30000" dirty="0"/>
              <a:t>2</a:t>
            </a:r>
            <a:r>
              <a:rPr lang="en-US" dirty="0"/>
              <a:t> (coming from the products shown in red below).</a:t>
            </a:r>
          </a:p>
        </p:txBody>
      </p:sp>
      <p:graphicFrame>
        <p:nvGraphicFramePr>
          <p:cNvPr id="21507" name="Object 3"/>
          <p:cNvGraphicFramePr>
            <a:graphicFrameLocks noChangeAspect="1"/>
          </p:cNvGraphicFramePr>
          <p:nvPr/>
        </p:nvGraphicFramePr>
        <p:xfrm>
          <a:off x="1600200" y="3263900"/>
          <a:ext cx="5638800" cy="1841500"/>
        </p:xfrm>
        <a:graphic>
          <a:graphicData uri="http://schemas.openxmlformats.org/presentationml/2006/ole">
            <mc:AlternateContent xmlns:mc="http://schemas.openxmlformats.org/markup-compatibility/2006">
              <mc:Choice xmlns:v="urn:schemas-microsoft-com:vml" Requires="v">
                <p:oleObj name="Equation" r:id="rId2" imgW="5638680" imgH="1841400" progId="Equation.DSMT4">
                  <p:embed/>
                </p:oleObj>
              </mc:Choice>
              <mc:Fallback>
                <p:oleObj name="Equation" r:id="rId2" imgW="5638680" imgH="1841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63900"/>
                        <a:ext cx="5638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a:xfrm>
            <a:off x="457200" y="1215813"/>
            <a:ext cx="8229600" cy="4732020"/>
          </a:xfrm>
        </p:spPr>
        <p:txBody>
          <a:bodyPr/>
          <a:lstStyle/>
          <a:p>
            <a:r>
              <a:rPr lang="en-US" dirty="0"/>
              <a:t>Since there is no </a:t>
            </a:r>
            <a:r>
              <a:rPr lang="en-US" i="1" dirty="0"/>
              <a:t>x</a:t>
            </a:r>
            <a:r>
              <a:rPr lang="en-US" baseline="30000" dirty="0"/>
              <a:t>2</a:t>
            </a:r>
            <a:r>
              <a:rPr lang="en-US" dirty="0"/>
              <a:t> on the left, it must be the case that 3</a:t>
            </a:r>
            <a:r>
              <a:rPr lang="en-US" i="1" dirty="0"/>
              <a:t>C</a:t>
            </a:r>
            <a:r>
              <a:rPr lang="en-US" baseline="-25000" dirty="0"/>
              <a:t>1</a:t>
            </a:r>
            <a:r>
              <a:rPr lang="en-US" dirty="0"/>
              <a:t> = 0, or </a:t>
            </a:r>
            <a:r>
              <a:rPr lang="en-US" i="1" dirty="0"/>
              <a:t>C</a:t>
            </a:r>
            <a:r>
              <a:rPr lang="en-US" baseline="-25000" dirty="0"/>
              <a:t>1</a:t>
            </a:r>
            <a:r>
              <a:rPr lang="en-US" dirty="0"/>
              <a:t> = 0. And from the relation 2</a:t>
            </a:r>
            <a:r>
              <a:rPr lang="en-US" i="1" dirty="0"/>
              <a:t>C</a:t>
            </a:r>
            <a:r>
              <a:rPr lang="en-US" baseline="-25000" dirty="0"/>
              <a:t>1</a:t>
            </a:r>
            <a:r>
              <a:rPr lang="en-US" dirty="0"/>
              <a:t> </a:t>
            </a:r>
            <a:r>
              <a:rPr lang="en-US" dirty="0">
                <a:latin typeface="Symbol" pitchFamily="18" charset="2"/>
              </a:rPr>
              <a:t>+</a:t>
            </a:r>
            <a:r>
              <a:rPr lang="en-US" dirty="0"/>
              <a:t> </a:t>
            </a:r>
            <a:r>
              <a:rPr lang="en-US" i="1" dirty="0"/>
              <a:t>C</a:t>
            </a:r>
            <a:r>
              <a:rPr lang="en-US" baseline="-25000" dirty="0"/>
              <a:t>2</a:t>
            </a:r>
            <a:r>
              <a:rPr lang="en-US" dirty="0"/>
              <a:t> = 0, this means </a:t>
            </a:r>
            <a:r>
              <a:rPr lang="en-US" i="1" dirty="0"/>
              <a:t>C</a:t>
            </a:r>
            <a:r>
              <a:rPr lang="en-US" baseline="-25000" dirty="0"/>
              <a:t>2</a:t>
            </a:r>
            <a:r>
              <a:rPr lang="en-US" dirty="0"/>
              <a:t> = 0 as well. Making these replacements, our polynomial equation is now one we can expand more quickly.</a:t>
            </a:r>
          </a:p>
        </p:txBody>
      </p:sp>
      <p:graphicFrame>
        <p:nvGraphicFramePr>
          <p:cNvPr id="22531" name="Object 3"/>
          <p:cNvGraphicFramePr>
            <a:graphicFrameLocks noChangeAspect="1"/>
          </p:cNvGraphicFramePr>
          <p:nvPr/>
        </p:nvGraphicFramePr>
        <p:xfrm>
          <a:off x="914400" y="3568700"/>
          <a:ext cx="6273800" cy="1231900"/>
        </p:xfrm>
        <a:graphic>
          <a:graphicData uri="http://schemas.openxmlformats.org/presentationml/2006/ole">
            <mc:AlternateContent xmlns:mc="http://schemas.openxmlformats.org/markup-compatibility/2006">
              <mc:Choice xmlns:v="urn:schemas-microsoft-com:vml" Requires="v">
                <p:oleObj name="Equation" r:id="rId2" imgW="6273720" imgH="1231560" progId="Equation.DSMT4">
                  <p:embed/>
                </p:oleObj>
              </mc:Choice>
              <mc:Fallback>
                <p:oleObj name="Equation" r:id="rId2" imgW="6273720" imgH="1231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68700"/>
                        <a:ext cx="62738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155700" y="4864100"/>
          <a:ext cx="7226300" cy="469900"/>
        </p:xfrm>
        <a:graphic>
          <a:graphicData uri="http://schemas.openxmlformats.org/presentationml/2006/ole">
            <mc:AlternateContent xmlns:mc="http://schemas.openxmlformats.org/markup-compatibility/2006">
              <mc:Choice xmlns:v="urn:schemas-microsoft-com:vml" Requires="v">
                <p:oleObj name="Equation" r:id="rId4" imgW="7226280" imgH="469800" progId="Equation.DSMT4">
                  <p:embed/>
                </p:oleObj>
              </mc:Choice>
              <mc:Fallback>
                <p:oleObj name="Equation" r:id="rId4" imgW="72262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4864100"/>
                        <a:ext cx="722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1154289" y="5452533"/>
          <a:ext cx="4419600" cy="495300"/>
        </p:xfrm>
        <a:graphic>
          <a:graphicData uri="http://schemas.openxmlformats.org/presentationml/2006/ole">
            <mc:AlternateContent xmlns:mc="http://schemas.openxmlformats.org/markup-compatibility/2006">
              <mc:Choice xmlns:v="urn:schemas-microsoft-com:vml" Requires="v">
                <p:oleObj name="Equation" r:id="rId6" imgW="4419360" imgH="495000" progId="Equation.DSMT4">
                  <p:embed/>
                </p:oleObj>
              </mc:Choice>
              <mc:Fallback>
                <p:oleObj name="Equation" r:id="rId6" imgW="441936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289" y="5452533"/>
                        <a:ext cx="441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p:txBody>
          <a:bodyPr/>
          <a:lstStyle/>
          <a:p>
            <a:r>
              <a:rPr lang="en-US" dirty="0"/>
              <a:t>From this last equation, we see 4 </a:t>
            </a:r>
            <a:r>
              <a:rPr lang="en-US" dirty="0">
                <a:latin typeface="Symbol" pitchFamily="18" charset="2"/>
              </a:rPr>
              <a:t>+</a:t>
            </a:r>
            <a:r>
              <a:rPr lang="en-US" dirty="0"/>
              <a:t> 4</a:t>
            </a:r>
            <a:r>
              <a:rPr lang="en-US" i="1" dirty="0"/>
              <a:t>B</a:t>
            </a:r>
            <a:r>
              <a:rPr lang="en-US" baseline="-25000" dirty="0"/>
              <a:t>1</a:t>
            </a:r>
            <a:r>
              <a:rPr lang="en-US" dirty="0"/>
              <a:t> = 0, so </a:t>
            </a:r>
            <a:r>
              <a:rPr lang="en-US" i="1" dirty="0"/>
              <a:t>B</a:t>
            </a:r>
            <a:r>
              <a:rPr lang="en-US" baseline="-25000" dirty="0"/>
              <a:t>1</a:t>
            </a:r>
            <a:r>
              <a:rPr lang="en-US" dirty="0"/>
              <a:t> = </a:t>
            </a:r>
            <a:r>
              <a:rPr lang="en-US" dirty="0">
                <a:latin typeface="Symbol" pitchFamily="18" charset="2"/>
              </a:rPr>
              <a:t>-</a:t>
            </a:r>
            <a:r>
              <a:rPr lang="en-US" dirty="0"/>
              <a:t>1 and hence 8 </a:t>
            </a:r>
            <a:r>
              <a:rPr lang="en-US" dirty="0">
                <a:latin typeface="Symbol" pitchFamily="18" charset="2"/>
              </a:rPr>
              <a:t>+ </a:t>
            </a:r>
            <a:r>
              <a:rPr lang="en-US" dirty="0"/>
              <a:t>4(</a:t>
            </a:r>
            <a:r>
              <a:rPr lang="en-US" dirty="0">
                <a:latin typeface="Symbol" pitchFamily="18" charset="2"/>
              </a:rPr>
              <a:t>-</a:t>
            </a:r>
            <a:r>
              <a:rPr lang="en-US" dirty="0"/>
              <a:t>1) </a:t>
            </a:r>
            <a:r>
              <a:rPr lang="en-US" dirty="0">
                <a:latin typeface="Symbol" pitchFamily="18" charset="2"/>
              </a:rPr>
              <a:t>+ </a:t>
            </a:r>
            <a:r>
              <a:rPr lang="en-US" dirty="0"/>
              <a:t>2</a:t>
            </a:r>
            <a:r>
              <a:rPr lang="en-US" i="1" dirty="0"/>
              <a:t>B</a:t>
            </a:r>
            <a:r>
              <a:rPr lang="en-US" baseline="-25000" dirty="0"/>
              <a:t>2</a:t>
            </a:r>
            <a:r>
              <a:rPr lang="en-US" dirty="0"/>
              <a:t> = 0 or </a:t>
            </a:r>
            <a:r>
              <a:rPr lang="en-US" i="1" dirty="0"/>
              <a:t>B</a:t>
            </a:r>
            <a:r>
              <a:rPr lang="en-US" baseline="-25000" dirty="0"/>
              <a:t>2</a:t>
            </a:r>
            <a:r>
              <a:rPr lang="en-US" dirty="0"/>
              <a:t> = </a:t>
            </a:r>
            <a:r>
              <a:rPr lang="en-US" dirty="0">
                <a:latin typeface="Symbol" pitchFamily="18" charset="2"/>
              </a:rPr>
              <a:t>-</a:t>
            </a:r>
            <a:r>
              <a:rPr lang="en-US" dirty="0"/>
              <a:t>2, giving us</a:t>
            </a:r>
          </a:p>
        </p:txBody>
      </p:sp>
      <p:graphicFrame>
        <p:nvGraphicFramePr>
          <p:cNvPr id="23554" name="Object 2"/>
          <p:cNvGraphicFramePr>
            <a:graphicFrameLocks noChangeAspect="1"/>
          </p:cNvGraphicFramePr>
          <p:nvPr/>
        </p:nvGraphicFramePr>
        <p:xfrm>
          <a:off x="1968500" y="2514600"/>
          <a:ext cx="5207000" cy="1079500"/>
        </p:xfrm>
        <a:graphic>
          <a:graphicData uri="http://schemas.openxmlformats.org/presentationml/2006/ole">
            <mc:AlternateContent xmlns:mc="http://schemas.openxmlformats.org/markup-compatibility/2006">
              <mc:Choice xmlns:v="urn:schemas-microsoft-com:vml" Requires="v">
                <p:oleObj name="Equation" r:id="rId2" imgW="5206680" imgH="1079280" progId="Equation.DSMT4">
                  <p:embed/>
                </p:oleObj>
              </mc:Choice>
              <mc:Fallback>
                <p:oleObj name="Equation" r:id="rId2" imgW="5206680" imgH="1079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2514600"/>
                        <a:ext cx="5207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482623" y="3797300"/>
          <a:ext cx="3378200" cy="1079500"/>
        </p:xfrm>
        <a:graphic>
          <a:graphicData uri="http://schemas.openxmlformats.org/presentationml/2006/ole">
            <mc:AlternateContent xmlns:mc="http://schemas.openxmlformats.org/markup-compatibility/2006">
              <mc:Choice xmlns:v="urn:schemas-microsoft-com:vml" Requires="v">
                <p:oleObj name="Equation" r:id="rId4" imgW="3377880" imgH="1079280" progId="Equation.DSMT4">
                  <p:embed/>
                </p:oleObj>
              </mc:Choice>
              <mc:Fallback>
                <p:oleObj name="Equation" r:id="rId4" imgW="3377880" imgH="1079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623" y="3797300"/>
                        <a:ext cx="3378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5: Using Differentiation and Substitution to</a:t>
            </a:r>
            <a:br>
              <a:rPr lang="en-US" sz="3000" dirty="0"/>
            </a:br>
            <a:r>
              <a:rPr lang="en-US" sz="3000" dirty="0"/>
              <a:t>Determine Partial Fraction Constants (cont.)</a:t>
            </a:r>
          </a:p>
        </p:txBody>
      </p:sp>
      <p:sp>
        <p:nvSpPr>
          <p:cNvPr id="3" name="Content Placeholder 2"/>
          <p:cNvSpPr>
            <a:spLocks noGrp="1"/>
          </p:cNvSpPr>
          <p:nvPr>
            <p:ph idx="1"/>
          </p:nvPr>
        </p:nvSpPr>
        <p:spPr/>
        <p:txBody>
          <a:bodyPr/>
          <a:lstStyle/>
          <a:p>
            <a:r>
              <a:rPr lang="en-US" dirty="0"/>
              <a:t>We are now ready to integrate.</a:t>
            </a:r>
          </a:p>
        </p:txBody>
      </p:sp>
      <p:graphicFrame>
        <p:nvGraphicFramePr>
          <p:cNvPr id="24578" name="Object 2"/>
          <p:cNvGraphicFramePr>
            <a:graphicFrameLocks noChangeAspect="1"/>
          </p:cNvGraphicFramePr>
          <p:nvPr>
            <p:extLst>
              <p:ext uri="{D42A27DB-BD31-4B8C-83A1-F6EECF244321}">
                <p14:modId xmlns:p14="http://schemas.microsoft.com/office/powerpoint/2010/main" val="3336977485"/>
              </p:ext>
            </p:extLst>
          </p:nvPr>
        </p:nvGraphicFramePr>
        <p:xfrm>
          <a:off x="457200" y="1911350"/>
          <a:ext cx="6210300" cy="1155700"/>
        </p:xfrm>
        <a:graphic>
          <a:graphicData uri="http://schemas.openxmlformats.org/presentationml/2006/ole">
            <mc:AlternateContent xmlns:mc="http://schemas.openxmlformats.org/markup-compatibility/2006">
              <mc:Choice xmlns:v="urn:schemas-microsoft-com:vml" Requires="v">
                <p:oleObj name="Equation" r:id="rId2" imgW="6210000" imgH="1155600" progId="Equation.DSMT4">
                  <p:embed/>
                </p:oleObj>
              </mc:Choice>
              <mc:Fallback>
                <p:oleObj name="Equation" r:id="rId2" imgW="6210000" imgH="1155600" progId="Equation.DSMT4">
                  <p:embed/>
                  <p:pic>
                    <p:nvPicPr>
                      <p:cNvPr id="0" name="Picture 2"/>
                      <p:cNvPicPr>
                        <a:picLocks noChangeAspect="1" noChangeArrowheads="1"/>
                      </p:cNvPicPr>
                      <p:nvPr/>
                    </p:nvPicPr>
                    <p:blipFill>
                      <a:blip r:embed="rId3"/>
                      <a:srcRect/>
                      <a:stretch>
                        <a:fillRect/>
                      </a:stretch>
                    </p:blipFill>
                    <p:spPr bwMode="auto">
                      <a:xfrm>
                        <a:off x="457200" y="1911350"/>
                        <a:ext cx="6210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extLst>
              <p:ext uri="{D42A27DB-BD31-4B8C-83A1-F6EECF244321}">
                <p14:modId xmlns:p14="http://schemas.microsoft.com/office/powerpoint/2010/main" val="955949700"/>
              </p:ext>
            </p:extLst>
          </p:nvPr>
        </p:nvGraphicFramePr>
        <p:xfrm>
          <a:off x="2549525" y="3276600"/>
          <a:ext cx="5499100" cy="1143000"/>
        </p:xfrm>
        <a:graphic>
          <a:graphicData uri="http://schemas.openxmlformats.org/presentationml/2006/ole">
            <mc:AlternateContent xmlns:mc="http://schemas.openxmlformats.org/markup-compatibility/2006">
              <mc:Choice xmlns:v="urn:schemas-microsoft-com:vml" Requires="v">
                <p:oleObj name="Equation" r:id="rId4" imgW="5499000" imgH="1143000" progId="Equation.DSMT4">
                  <p:embed/>
                </p:oleObj>
              </mc:Choice>
              <mc:Fallback>
                <p:oleObj name="Equation" r:id="rId4" imgW="5499000" imgH="1143000" progId="Equation.DSMT4">
                  <p:embed/>
                  <p:pic>
                    <p:nvPicPr>
                      <p:cNvPr id="0" name="Picture 3"/>
                      <p:cNvPicPr>
                        <a:picLocks noChangeAspect="1" noChangeArrowheads="1"/>
                      </p:cNvPicPr>
                      <p:nvPr/>
                    </p:nvPicPr>
                    <p:blipFill>
                      <a:blip r:embed="rId5"/>
                      <a:srcRect/>
                      <a:stretch>
                        <a:fillRect/>
                      </a:stretch>
                    </p:blipFill>
                    <p:spPr bwMode="auto">
                      <a:xfrm>
                        <a:off x="2549525" y="3276600"/>
                        <a:ext cx="5499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3039608587"/>
              </p:ext>
            </p:extLst>
          </p:nvPr>
        </p:nvGraphicFramePr>
        <p:xfrm>
          <a:off x="2552700" y="4508500"/>
          <a:ext cx="4381500" cy="825500"/>
        </p:xfrm>
        <a:graphic>
          <a:graphicData uri="http://schemas.openxmlformats.org/presentationml/2006/ole">
            <mc:AlternateContent xmlns:mc="http://schemas.openxmlformats.org/markup-compatibility/2006">
              <mc:Choice xmlns:v="urn:schemas-microsoft-com:vml" Requires="v">
                <p:oleObj name="Equation" r:id="rId6" imgW="4381200" imgH="825480" progId="Equation.DSMT4">
                  <p:embed/>
                </p:oleObj>
              </mc:Choice>
              <mc:Fallback>
                <p:oleObj name="Equation" r:id="rId6" imgW="4381200" imgH="825480" progId="Equation.DSMT4">
                  <p:embed/>
                  <p:pic>
                    <p:nvPicPr>
                      <p:cNvPr id="0" name="Picture 4"/>
                      <p:cNvPicPr>
                        <a:picLocks noChangeAspect="1" noChangeArrowheads="1"/>
                      </p:cNvPicPr>
                      <p:nvPr/>
                    </p:nvPicPr>
                    <p:blipFill>
                      <a:blip r:embed="rId7"/>
                      <a:srcRect/>
                      <a:stretch>
                        <a:fillRect/>
                      </a:stretch>
                    </p:blipFill>
                    <p:spPr bwMode="auto">
                      <a:xfrm>
                        <a:off x="2552700" y="4508500"/>
                        <a:ext cx="4381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Example 6: Using the Heaviside Cover-Up Method to</a:t>
            </a:r>
            <a:br>
              <a:rPr lang="en-US" sz="2900" dirty="0"/>
            </a:br>
            <a:r>
              <a:rPr lang="en-US" sz="2900" dirty="0"/>
              <a:t>Determine Partial Fraction Constants</a:t>
            </a:r>
          </a:p>
        </p:txBody>
      </p:sp>
      <p:sp>
        <p:nvSpPr>
          <p:cNvPr id="3" name="Content Placeholder 2"/>
          <p:cNvSpPr>
            <a:spLocks noGrp="1"/>
          </p:cNvSpPr>
          <p:nvPr>
            <p:ph idx="1"/>
          </p:nvPr>
        </p:nvSpPr>
        <p:spPr/>
        <p:txBody>
          <a:bodyPr/>
          <a:lstStyle/>
          <a:p>
            <a:endParaRPr lang="en-US" sz="1000" dirty="0"/>
          </a:p>
          <a:p>
            <a:r>
              <a:rPr lang="en-US" dirty="0"/>
              <a:t>Evaluate </a:t>
            </a:r>
          </a:p>
          <a:p>
            <a:endParaRPr lang="en-US" sz="1000" b="1" dirty="0"/>
          </a:p>
          <a:p>
            <a:r>
              <a:rPr lang="en-US" b="1" dirty="0"/>
              <a:t>Solution</a:t>
            </a:r>
          </a:p>
          <a:p>
            <a:r>
              <a:rPr lang="en-US" dirty="0"/>
              <a:t>First, if we hope to apply the Fundamental Theorem of Calculus to this definite integral, it is important to verify that the integrand is continuous over the interval of integration. Since the only points of discontinuity are   </a:t>
            </a:r>
            <a:r>
              <a:rPr lang="en-US" dirty="0">
                <a:latin typeface="Symbol" pitchFamily="18" charset="2"/>
              </a:rPr>
              <a:t>-</a:t>
            </a:r>
            <a:r>
              <a:rPr lang="en-US" dirty="0"/>
              <a:t>3, </a:t>
            </a:r>
            <a:r>
              <a:rPr lang="en-US" dirty="0">
                <a:latin typeface="Symbol" pitchFamily="18" charset="2"/>
              </a:rPr>
              <a:t>-</a:t>
            </a:r>
            <a:r>
              <a:rPr lang="en-US" dirty="0"/>
              <a:t>2, and 1, the interval [2, 3] poses no problem.</a:t>
            </a:r>
          </a:p>
        </p:txBody>
      </p:sp>
      <p:graphicFrame>
        <p:nvGraphicFramePr>
          <p:cNvPr id="25602" name="Object 2"/>
          <p:cNvGraphicFramePr>
            <a:graphicFrameLocks noChangeAspect="1"/>
          </p:cNvGraphicFramePr>
          <p:nvPr/>
        </p:nvGraphicFramePr>
        <p:xfrm>
          <a:off x="1930400" y="1317978"/>
          <a:ext cx="3632200" cy="990600"/>
        </p:xfrm>
        <a:graphic>
          <a:graphicData uri="http://schemas.openxmlformats.org/presentationml/2006/ole">
            <mc:AlternateContent xmlns:mc="http://schemas.openxmlformats.org/markup-compatibility/2006">
              <mc:Choice xmlns:v="urn:schemas-microsoft-com:vml" Requires="v">
                <p:oleObj name="Equation" r:id="rId2" imgW="3632040" imgH="990360" progId="Equation.DSMT4">
                  <p:embed/>
                </p:oleObj>
              </mc:Choice>
              <mc:Fallback>
                <p:oleObj name="Equation" r:id="rId2" imgW="3632040" imgH="990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317978"/>
                        <a:ext cx="3632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Using the Heaviside Cover-Up Method to</a:t>
            </a:r>
            <a:br>
              <a:rPr lang="en-US" dirty="0"/>
            </a:br>
            <a:r>
              <a:rPr lang="en-US" dirty="0"/>
              <a:t>Determine Partial Fraction Constants (cont.)</a:t>
            </a:r>
          </a:p>
        </p:txBody>
      </p:sp>
      <p:sp>
        <p:nvSpPr>
          <p:cNvPr id="3" name="Content Placeholder 2"/>
          <p:cNvSpPr>
            <a:spLocks noGrp="1"/>
          </p:cNvSpPr>
          <p:nvPr>
            <p:ph idx="1"/>
          </p:nvPr>
        </p:nvSpPr>
        <p:spPr/>
        <p:txBody>
          <a:bodyPr/>
          <a:lstStyle/>
          <a:p>
            <a:r>
              <a:rPr lang="en-US" dirty="0"/>
              <a:t>The integrand is proper, and the denominator is already factored into linear factors. So we know it can be decomposed into the following form.</a:t>
            </a:r>
          </a:p>
          <a:p>
            <a:endParaRPr lang="en-US" dirty="0"/>
          </a:p>
          <a:p>
            <a:endParaRPr lang="en-US" dirty="0"/>
          </a:p>
          <a:p>
            <a:r>
              <a:rPr lang="en-US" dirty="0"/>
              <a:t>In a slight variation of our work so far, let us multiply through by </a:t>
            </a:r>
            <a:r>
              <a:rPr lang="en-US" i="1" dirty="0"/>
              <a:t>x</a:t>
            </a:r>
            <a:r>
              <a:rPr lang="en-US" dirty="0"/>
              <a:t> </a:t>
            </a:r>
            <a:r>
              <a:rPr lang="en-US" dirty="0">
                <a:latin typeface="Symbol" pitchFamily="18" charset="2"/>
              </a:rPr>
              <a:t>+</a:t>
            </a:r>
            <a:r>
              <a:rPr lang="en-US" dirty="0"/>
              <a:t> 3.</a:t>
            </a:r>
          </a:p>
        </p:txBody>
      </p:sp>
      <p:graphicFrame>
        <p:nvGraphicFramePr>
          <p:cNvPr id="26627" name="Object 3"/>
          <p:cNvGraphicFramePr>
            <a:graphicFrameLocks noChangeAspect="1"/>
          </p:cNvGraphicFramePr>
          <p:nvPr/>
        </p:nvGraphicFramePr>
        <p:xfrm>
          <a:off x="1581150" y="2698044"/>
          <a:ext cx="5981700" cy="990600"/>
        </p:xfrm>
        <a:graphic>
          <a:graphicData uri="http://schemas.openxmlformats.org/presentationml/2006/ole">
            <mc:AlternateContent xmlns:mc="http://schemas.openxmlformats.org/markup-compatibility/2006">
              <mc:Choice xmlns:v="urn:schemas-microsoft-com:vml" Requires="v">
                <p:oleObj name="Equation" r:id="rId2" imgW="5981400" imgH="990360" progId="Equation.DSMT4">
                  <p:embed/>
                </p:oleObj>
              </mc:Choice>
              <mc:Fallback>
                <p:oleObj name="Equation" r:id="rId2" imgW="5981400" imgH="9903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698044"/>
                        <a:ext cx="598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1638300" y="4670778"/>
          <a:ext cx="5867400" cy="990600"/>
        </p:xfrm>
        <a:graphic>
          <a:graphicData uri="http://schemas.openxmlformats.org/presentationml/2006/ole">
            <mc:AlternateContent xmlns:mc="http://schemas.openxmlformats.org/markup-compatibility/2006">
              <mc:Choice xmlns:v="urn:schemas-microsoft-com:vml" Requires="v">
                <p:oleObj name="Equation" r:id="rId4" imgW="5867280" imgH="990360" progId="Equation.DSMT4">
                  <p:embed/>
                </p:oleObj>
              </mc:Choice>
              <mc:Fallback>
                <p:oleObj name="Equation" r:id="rId4" imgW="5867280" imgH="990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4670778"/>
                        <a:ext cx="5867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If we already know this equivalence, or are able to discover it somehow, then</a:t>
            </a:r>
          </a:p>
        </p:txBody>
      </p:sp>
      <p:graphicFrame>
        <p:nvGraphicFramePr>
          <p:cNvPr id="2053" name="Object 5"/>
          <p:cNvGraphicFramePr>
            <a:graphicFrameLocks noChangeAspect="1"/>
          </p:cNvGraphicFramePr>
          <p:nvPr/>
        </p:nvGraphicFramePr>
        <p:xfrm>
          <a:off x="1665111" y="2387601"/>
          <a:ext cx="1981200" cy="838200"/>
        </p:xfrm>
        <a:graphic>
          <a:graphicData uri="http://schemas.openxmlformats.org/presentationml/2006/ole">
            <mc:AlternateContent xmlns:mc="http://schemas.openxmlformats.org/markup-compatibility/2006">
              <mc:Choice xmlns:v="urn:schemas-microsoft-com:vml" Requires="v">
                <p:oleObj name="Equation" r:id="rId2" imgW="1981080" imgH="838080" progId="Equation.DSMT4">
                  <p:embed/>
                </p:oleObj>
              </mc:Choice>
              <mc:Fallback>
                <p:oleObj name="Equation" r:id="rId2" imgW="198108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111" y="2387601"/>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1123563378"/>
              </p:ext>
            </p:extLst>
          </p:nvPr>
        </p:nvGraphicFramePr>
        <p:xfrm>
          <a:off x="3708400" y="2355850"/>
          <a:ext cx="2921000" cy="901700"/>
        </p:xfrm>
        <a:graphic>
          <a:graphicData uri="http://schemas.openxmlformats.org/presentationml/2006/ole">
            <mc:AlternateContent xmlns:mc="http://schemas.openxmlformats.org/markup-compatibility/2006">
              <mc:Choice xmlns:v="urn:schemas-microsoft-com:vml" Requires="v">
                <p:oleObj name="Equation" r:id="rId4" imgW="2920680" imgH="901440" progId="Equation.DSMT4">
                  <p:embed/>
                </p:oleObj>
              </mc:Choice>
              <mc:Fallback>
                <p:oleObj name="Equation" r:id="rId4" imgW="2920680" imgH="901440" progId="Equation.DSMT4">
                  <p:embed/>
                  <p:pic>
                    <p:nvPicPr>
                      <p:cNvPr id="0" name="Picture 6"/>
                      <p:cNvPicPr>
                        <a:picLocks noChangeAspect="1" noChangeArrowheads="1"/>
                      </p:cNvPicPr>
                      <p:nvPr/>
                    </p:nvPicPr>
                    <p:blipFill>
                      <a:blip r:embed="rId5"/>
                      <a:srcRect/>
                      <a:stretch>
                        <a:fillRect/>
                      </a:stretch>
                    </p:blipFill>
                    <p:spPr bwMode="auto">
                      <a:xfrm>
                        <a:off x="3708400" y="2355850"/>
                        <a:ext cx="2921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201945208"/>
              </p:ext>
            </p:extLst>
          </p:nvPr>
        </p:nvGraphicFramePr>
        <p:xfrm>
          <a:off x="3707342" y="3429000"/>
          <a:ext cx="3746500" cy="838200"/>
        </p:xfrm>
        <a:graphic>
          <a:graphicData uri="http://schemas.openxmlformats.org/presentationml/2006/ole">
            <mc:AlternateContent xmlns:mc="http://schemas.openxmlformats.org/markup-compatibility/2006">
              <mc:Choice xmlns:v="urn:schemas-microsoft-com:vml" Requires="v">
                <p:oleObj name="Equation" r:id="rId6" imgW="3746160" imgH="838080" progId="Equation.DSMT4">
                  <p:embed/>
                </p:oleObj>
              </mc:Choice>
              <mc:Fallback>
                <p:oleObj name="Equation" r:id="rId6" imgW="374616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342" y="3429000"/>
                        <a:ext cx="374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3786512669"/>
              </p:ext>
            </p:extLst>
          </p:nvPr>
        </p:nvGraphicFramePr>
        <p:xfrm>
          <a:off x="3707342" y="4495800"/>
          <a:ext cx="3822700" cy="838200"/>
        </p:xfrm>
        <a:graphic>
          <a:graphicData uri="http://schemas.openxmlformats.org/presentationml/2006/ole">
            <mc:AlternateContent xmlns:mc="http://schemas.openxmlformats.org/markup-compatibility/2006">
              <mc:Choice xmlns:v="urn:schemas-microsoft-com:vml" Requires="v">
                <p:oleObj name="Equation" r:id="rId8" imgW="3822480" imgH="838080" progId="Equation.DSMT4">
                  <p:embed/>
                </p:oleObj>
              </mc:Choice>
              <mc:Fallback>
                <p:oleObj name="Equation" r:id="rId8" imgW="3822480" imgH="8380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342" y="4495800"/>
                        <a:ext cx="382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Example 6: Using the Heaviside Cover-Up Method to</a:t>
            </a:r>
            <a:br>
              <a:rPr lang="en-US" sz="2900" dirty="0"/>
            </a:br>
            <a:r>
              <a:rPr lang="en-US" sz="2900" dirty="0"/>
              <a:t>Determine Partial Fraction Constants (cont.)</a:t>
            </a:r>
          </a:p>
        </p:txBody>
      </p:sp>
      <p:sp>
        <p:nvSpPr>
          <p:cNvPr id="3" name="Content Placeholder 2"/>
          <p:cNvSpPr>
            <a:spLocks noGrp="1"/>
          </p:cNvSpPr>
          <p:nvPr>
            <p:ph idx="1"/>
          </p:nvPr>
        </p:nvSpPr>
        <p:spPr/>
        <p:txBody>
          <a:bodyPr/>
          <a:lstStyle/>
          <a:p>
            <a:r>
              <a:rPr lang="en-US" dirty="0"/>
              <a:t>If we now substitute </a:t>
            </a:r>
            <a:r>
              <a:rPr lang="en-US" i="1" dirty="0"/>
              <a:t>x</a:t>
            </a:r>
            <a:r>
              <a:rPr lang="en-US" dirty="0"/>
              <a:t> = </a:t>
            </a:r>
            <a:r>
              <a:rPr lang="en-US" dirty="0">
                <a:latin typeface="Symbol" pitchFamily="18" charset="2"/>
              </a:rPr>
              <a:t>-</a:t>
            </a:r>
            <a:r>
              <a:rPr lang="en-US" dirty="0"/>
              <a:t>3, we obtain</a:t>
            </a:r>
          </a:p>
          <a:p>
            <a:endParaRPr lang="en-US" dirty="0"/>
          </a:p>
          <a:p>
            <a:endParaRPr lang="en-US" dirty="0"/>
          </a:p>
        </p:txBody>
      </p:sp>
      <p:graphicFrame>
        <p:nvGraphicFramePr>
          <p:cNvPr id="27651" name="Object 3"/>
          <p:cNvGraphicFramePr>
            <a:graphicFrameLocks noChangeAspect="1"/>
          </p:cNvGraphicFramePr>
          <p:nvPr>
            <p:extLst>
              <p:ext uri="{D42A27DB-BD31-4B8C-83A1-F6EECF244321}">
                <p14:modId xmlns:p14="http://schemas.microsoft.com/office/powerpoint/2010/main" val="76326144"/>
              </p:ext>
            </p:extLst>
          </p:nvPr>
        </p:nvGraphicFramePr>
        <p:xfrm>
          <a:off x="1892300" y="1968500"/>
          <a:ext cx="5359400" cy="1092200"/>
        </p:xfrm>
        <a:graphic>
          <a:graphicData uri="http://schemas.openxmlformats.org/presentationml/2006/ole">
            <mc:AlternateContent xmlns:mc="http://schemas.openxmlformats.org/markup-compatibility/2006">
              <mc:Choice xmlns:v="urn:schemas-microsoft-com:vml" Requires="v">
                <p:oleObj name="Equation" r:id="rId2" imgW="5359320" imgH="1091880" progId="Equation.DSMT4">
                  <p:embed/>
                </p:oleObj>
              </mc:Choice>
              <mc:Fallback>
                <p:oleObj name="Equation" r:id="rId2" imgW="5359320" imgH="1091880" progId="Equation.DSMT4">
                  <p:embed/>
                  <p:pic>
                    <p:nvPicPr>
                      <p:cNvPr id="0" name="Picture 3"/>
                      <p:cNvPicPr>
                        <a:picLocks noChangeAspect="1" noChangeArrowheads="1"/>
                      </p:cNvPicPr>
                      <p:nvPr/>
                    </p:nvPicPr>
                    <p:blipFill>
                      <a:blip r:embed="rId3"/>
                      <a:srcRect/>
                      <a:stretch>
                        <a:fillRect/>
                      </a:stretch>
                    </p:blipFill>
                    <p:spPr bwMode="auto">
                      <a:xfrm>
                        <a:off x="1892300" y="1968500"/>
                        <a:ext cx="5359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Using the Heaviside Cover-Up Method to</a:t>
            </a:r>
            <a:br>
              <a:rPr lang="en-US" dirty="0"/>
            </a:br>
            <a:r>
              <a:rPr lang="en-US" dirty="0"/>
              <a:t>Determine Partial Fraction Constants (cont.)</a:t>
            </a:r>
          </a:p>
        </p:txBody>
      </p:sp>
      <p:sp>
        <p:nvSpPr>
          <p:cNvPr id="3" name="Content Placeholder 2"/>
          <p:cNvSpPr>
            <a:spLocks noGrp="1"/>
          </p:cNvSpPr>
          <p:nvPr>
            <p:ph idx="1"/>
          </p:nvPr>
        </p:nvSpPr>
        <p:spPr/>
        <p:txBody>
          <a:bodyPr/>
          <a:lstStyle/>
          <a:p>
            <a:r>
              <a:rPr lang="en-US" dirty="0"/>
              <a:t>The cover-up method, formulated by the physicist and mathematician Oliver Heaviside (1850–1925), takes its name from noting that this is the result we get if we simply “cover up” the factor </a:t>
            </a:r>
            <a:r>
              <a:rPr lang="en-US" i="1" dirty="0"/>
              <a:t>x</a:t>
            </a:r>
            <a:r>
              <a:rPr lang="en-US" dirty="0"/>
              <a:t> </a:t>
            </a:r>
            <a:r>
              <a:rPr lang="en-US" dirty="0">
                <a:latin typeface="Symbol" pitchFamily="18" charset="2"/>
              </a:rPr>
              <a:t>+</a:t>
            </a:r>
            <a:r>
              <a:rPr lang="en-US" dirty="0"/>
              <a:t> 3 in the original fraction and replace </a:t>
            </a:r>
            <a:r>
              <a:rPr lang="en-US" i="1" dirty="0"/>
              <a:t>x</a:t>
            </a:r>
            <a:r>
              <a:rPr lang="en-US" dirty="0"/>
              <a:t> with </a:t>
            </a:r>
            <a:r>
              <a:rPr lang="en-US" dirty="0">
                <a:latin typeface="Symbol" pitchFamily="18" charset="2"/>
              </a:rPr>
              <a:t>-</a:t>
            </a:r>
            <a:r>
              <a:rPr lang="en-US" dirty="0"/>
              <a:t>3 elsewhere.</a:t>
            </a:r>
          </a:p>
        </p:txBody>
      </p:sp>
      <p:graphicFrame>
        <p:nvGraphicFramePr>
          <p:cNvPr id="28675" name="Object 3"/>
          <p:cNvGraphicFramePr>
            <a:graphicFrameLocks noChangeAspect="1"/>
          </p:cNvGraphicFramePr>
          <p:nvPr>
            <p:extLst>
              <p:ext uri="{D42A27DB-BD31-4B8C-83A1-F6EECF244321}">
                <p14:modId xmlns:p14="http://schemas.microsoft.com/office/powerpoint/2010/main" val="4163138836"/>
              </p:ext>
            </p:extLst>
          </p:nvPr>
        </p:nvGraphicFramePr>
        <p:xfrm>
          <a:off x="984250" y="3511550"/>
          <a:ext cx="4064000" cy="1892300"/>
        </p:xfrm>
        <a:graphic>
          <a:graphicData uri="http://schemas.openxmlformats.org/presentationml/2006/ole">
            <mc:AlternateContent xmlns:mc="http://schemas.openxmlformats.org/markup-compatibility/2006">
              <mc:Choice xmlns:v="urn:schemas-microsoft-com:vml" Requires="v">
                <p:oleObj name="Equation" r:id="rId2" imgW="4063680" imgH="1892160" progId="Equation.DSMT4">
                  <p:embed/>
                </p:oleObj>
              </mc:Choice>
              <mc:Fallback>
                <p:oleObj name="Equation" r:id="rId2" imgW="4063680" imgH="1892160" progId="Equation.DSMT4">
                  <p:embed/>
                  <p:pic>
                    <p:nvPicPr>
                      <p:cNvPr id="0" name="Picture 3"/>
                      <p:cNvPicPr>
                        <a:picLocks noChangeAspect="1" noChangeArrowheads="1"/>
                      </p:cNvPicPr>
                      <p:nvPr/>
                    </p:nvPicPr>
                    <p:blipFill>
                      <a:blip r:embed="rId3"/>
                      <a:srcRect/>
                      <a:stretch>
                        <a:fillRect/>
                      </a:stretch>
                    </p:blipFill>
                    <p:spPr bwMode="auto">
                      <a:xfrm>
                        <a:off x="984250" y="3511550"/>
                        <a:ext cx="40640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5116689" y="3771900"/>
          <a:ext cx="1854200" cy="952500"/>
        </p:xfrm>
        <a:graphic>
          <a:graphicData uri="http://schemas.openxmlformats.org/presentationml/2006/ole">
            <mc:AlternateContent xmlns:mc="http://schemas.openxmlformats.org/markup-compatibility/2006">
              <mc:Choice xmlns:v="urn:schemas-microsoft-com:vml" Requires="v">
                <p:oleObj name="Equation" r:id="rId4" imgW="1854000" imgH="952200" progId="Equation.DSMT4">
                  <p:embed/>
                </p:oleObj>
              </mc:Choice>
              <mc:Fallback>
                <p:oleObj name="Equation" r:id="rId4" imgW="185400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689" y="3771900"/>
                        <a:ext cx="185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7020278" y="4041422"/>
          <a:ext cx="698500" cy="279400"/>
        </p:xfrm>
        <a:graphic>
          <a:graphicData uri="http://schemas.openxmlformats.org/presentationml/2006/ole">
            <mc:AlternateContent xmlns:mc="http://schemas.openxmlformats.org/markup-compatibility/2006">
              <mc:Choice xmlns:v="urn:schemas-microsoft-com:vml" Requires="v">
                <p:oleObj name="Equation" r:id="rId6" imgW="698400" imgH="279360" progId="Equation.DSMT4">
                  <p:embed/>
                </p:oleObj>
              </mc:Choice>
              <mc:Fallback>
                <p:oleObj name="Equation" r:id="rId6" imgW="698400" imgH="279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8" y="4041422"/>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Brace 6">
            <a:extLst>
              <a:ext uri="{FF2B5EF4-FFF2-40B4-BE49-F238E27FC236}">
                <a16:creationId xmlns:a16="http://schemas.microsoft.com/office/drawing/2014/main" id="{4BAC4BAF-C493-4E2C-8FDA-6E3788564495}"/>
              </a:ext>
            </a:extLst>
          </p:cNvPr>
          <p:cNvSpPr/>
          <p:nvPr/>
        </p:nvSpPr>
        <p:spPr>
          <a:xfrm rot="16200000">
            <a:off x="2095500" y="4305300"/>
            <a:ext cx="228600" cy="10668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Using the Heaviside Cover-Up Method to</a:t>
            </a:r>
            <a:br>
              <a:rPr lang="en-US" dirty="0"/>
            </a:br>
            <a:r>
              <a:rPr lang="en-US" dirty="0"/>
              <a:t>Determine Partial Fraction Constants (cont.)</a:t>
            </a:r>
          </a:p>
        </p:txBody>
      </p:sp>
      <p:sp>
        <p:nvSpPr>
          <p:cNvPr id="3" name="Content Placeholder 2"/>
          <p:cNvSpPr>
            <a:spLocks noGrp="1"/>
          </p:cNvSpPr>
          <p:nvPr>
            <p:ph idx="1"/>
          </p:nvPr>
        </p:nvSpPr>
        <p:spPr/>
        <p:txBody>
          <a:bodyPr/>
          <a:lstStyle/>
          <a:p>
            <a:r>
              <a:rPr lang="en-US" dirty="0"/>
              <a:t>We can determine </a:t>
            </a:r>
            <a:r>
              <a:rPr lang="en-US" i="1" dirty="0"/>
              <a:t>A</a:t>
            </a:r>
            <a:r>
              <a:rPr lang="en-US" baseline="-25000" dirty="0"/>
              <a:t>2</a:t>
            </a:r>
            <a:r>
              <a:rPr lang="en-US" dirty="0"/>
              <a:t> and </a:t>
            </a:r>
            <a:r>
              <a:rPr lang="en-US" i="1" dirty="0"/>
              <a:t>A</a:t>
            </a:r>
            <a:r>
              <a:rPr lang="en-US" baseline="-25000" dirty="0"/>
              <a:t>3</a:t>
            </a:r>
            <a:r>
              <a:rPr lang="en-US" dirty="0"/>
              <a:t> similarly.</a:t>
            </a:r>
          </a:p>
        </p:txBody>
      </p:sp>
      <p:graphicFrame>
        <p:nvGraphicFramePr>
          <p:cNvPr id="29698" name="Object 2"/>
          <p:cNvGraphicFramePr>
            <a:graphicFrameLocks noChangeAspect="1"/>
          </p:cNvGraphicFramePr>
          <p:nvPr>
            <p:extLst>
              <p:ext uri="{D42A27DB-BD31-4B8C-83A1-F6EECF244321}">
                <p14:modId xmlns:p14="http://schemas.microsoft.com/office/powerpoint/2010/main" val="261455056"/>
              </p:ext>
            </p:extLst>
          </p:nvPr>
        </p:nvGraphicFramePr>
        <p:xfrm>
          <a:off x="1338263" y="1955800"/>
          <a:ext cx="4064000" cy="1651000"/>
        </p:xfrm>
        <a:graphic>
          <a:graphicData uri="http://schemas.openxmlformats.org/presentationml/2006/ole">
            <mc:AlternateContent xmlns:mc="http://schemas.openxmlformats.org/markup-compatibility/2006">
              <mc:Choice xmlns:v="urn:schemas-microsoft-com:vml" Requires="v">
                <p:oleObj name="Equation" r:id="rId2" imgW="4063680" imgH="1650960" progId="Equation.DSMT4">
                  <p:embed/>
                </p:oleObj>
              </mc:Choice>
              <mc:Fallback>
                <p:oleObj name="Equation" r:id="rId2" imgW="4063680" imgH="1650960" progId="Equation.DSMT4">
                  <p:embed/>
                  <p:pic>
                    <p:nvPicPr>
                      <p:cNvPr id="0" name="Picture 2"/>
                      <p:cNvPicPr>
                        <a:picLocks noChangeAspect="1" noChangeArrowheads="1"/>
                      </p:cNvPicPr>
                      <p:nvPr/>
                    </p:nvPicPr>
                    <p:blipFill>
                      <a:blip r:embed="rId3"/>
                      <a:srcRect/>
                      <a:stretch>
                        <a:fillRect/>
                      </a:stretch>
                    </p:blipFill>
                    <p:spPr bwMode="auto">
                      <a:xfrm>
                        <a:off x="1338263" y="1955800"/>
                        <a:ext cx="40640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5448300" y="2091267"/>
          <a:ext cx="1866900" cy="952500"/>
        </p:xfrm>
        <a:graphic>
          <a:graphicData uri="http://schemas.openxmlformats.org/presentationml/2006/ole">
            <mc:AlternateContent xmlns:mc="http://schemas.openxmlformats.org/markup-compatibility/2006">
              <mc:Choice xmlns:v="urn:schemas-microsoft-com:vml" Requires="v">
                <p:oleObj name="Equation" r:id="rId4" imgW="1866600" imgH="952200" progId="Equation.DSMT4">
                  <p:embed/>
                </p:oleObj>
              </mc:Choice>
              <mc:Fallback>
                <p:oleObj name="Equation" r:id="rId4" imgW="186660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2091267"/>
                        <a:ext cx="186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7378700" y="2362200"/>
          <a:ext cx="469900" cy="292100"/>
        </p:xfrm>
        <a:graphic>
          <a:graphicData uri="http://schemas.openxmlformats.org/presentationml/2006/ole">
            <mc:AlternateContent xmlns:mc="http://schemas.openxmlformats.org/markup-compatibility/2006">
              <mc:Choice xmlns:v="urn:schemas-microsoft-com:vml" Requires="v">
                <p:oleObj name="Equation" r:id="rId6" imgW="469800" imgH="291960" progId="Equation.DSMT4">
                  <p:embed/>
                </p:oleObj>
              </mc:Choice>
              <mc:Fallback>
                <p:oleObj name="Equation" r:id="rId6" imgW="46980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700" y="236220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extLst>
              <p:ext uri="{D42A27DB-BD31-4B8C-83A1-F6EECF244321}">
                <p14:modId xmlns:p14="http://schemas.microsoft.com/office/powerpoint/2010/main" val="1965415429"/>
              </p:ext>
            </p:extLst>
          </p:nvPr>
        </p:nvGraphicFramePr>
        <p:xfrm>
          <a:off x="1335088" y="3708400"/>
          <a:ext cx="3606800" cy="1651000"/>
        </p:xfrm>
        <a:graphic>
          <a:graphicData uri="http://schemas.openxmlformats.org/presentationml/2006/ole">
            <mc:AlternateContent xmlns:mc="http://schemas.openxmlformats.org/markup-compatibility/2006">
              <mc:Choice xmlns:v="urn:schemas-microsoft-com:vml" Requires="v">
                <p:oleObj name="Equation" r:id="rId8" imgW="3606480" imgH="1650960" progId="Equation.DSMT4">
                  <p:embed/>
                </p:oleObj>
              </mc:Choice>
              <mc:Fallback>
                <p:oleObj name="Equation" r:id="rId8" imgW="3606480" imgH="1650960" progId="Equation.DSMT4">
                  <p:embed/>
                  <p:pic>
                    <p:nvPicPr>
                      <p:cNvPr id="0" name="Picture 5"/>
                      <p:cNvPicPr>
                        <a:picLocks noChangeAspect="1" noChangeArrowheads="1"/>
                      </p:cNvPicPr>
                      <p:nvPr/>
                    </p:nvPicPr>
                    <p:blipFill>
                      <a:blip r:embed="rId9"/>
                      <a:srcRect/>
                      <a:stretch>
                        <a:fillRect/>
                      </a:stretch>
                    </p:blipFill>
                    <p:spPr bwMode="auto">
                      <a:xfrm>
                        <a:off x="1335088" y="3708400"/>
                        <a:ext cx="36068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5061655" y="3856566"/>
          <a:ext cx="1816100" cy="952500"/>
        </p:xfrm>
        <a:graphic>
          <a:graphicData uri="http://schemas.openxmlformats.org/presentationml/2006/ole">
            <mc:AlternateContent xmlns:mc="http://schemas.openxmlformats.org/markup-compatibility/2006">
              <mc:Choice xmlns:v="urn:schemas-microsoft-com:vml" Requires="v">
                <p:oleObj name="Equation" r:id="rId10" imgW="1815840" imgH="952200" progId="Equation.DSMT4">
                  <p:embed/>
                </p:oleObj>
              </mc:Choice>
              <mc:Fallback>
                <p:oleObj name="Equation" r:id="rId10" imgW="1815840" imgH="952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1655" y="3856566"/>
                        <a:ext cx="1816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6952544" y="4128911"/>
          <a:ext cx="469900" cy="279400"/>
        </p:xfrm>
        <a:graphic>
          <a:graphicData uri="http://schemas.openxmlformats.org/presentationml/2006/ole">
            <mc:AlternateContent xmlns:mc="http://schemas.openxmlformats.org/markup-compatibility/2006">
              <mc:Choice xmlns:v="urn:schemas-microsoft-com:vml" Requires="v">
                <p:oleObj name="Equation" r:id="rId12" imgW="469800" imgH="279360" progId="Equation.DSMT4">
                  <p:embed/>
                </p:oleObj>
              </mc:Choice>
              <mc:Fallback>
                <p:oleObj name="Equation" r:id="rId12" imgW="46980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2544" y="4128911"/>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eft Brace 9">
            <a:extLst>
              <a:ext uri="{FF2B5EF4-FFF2-40B4-BE49-F238E27FC236}">
                <a16:creationId xmlns:a16="http://schemas.microsoft.com/office/drawing/2014/main" id="{110BF7FD-D585-49C2-B996-B8AB4220E92C}"/>
              </a:ext>
            </a:extLst>
          </p:cNvPr>
          <p:cNvSpPr/>
          <p:nvPr/>
        </p:nvSpPr>
        <p:spPr>
          <a:xfrm rot="16200000">
            <a:off x="3597038" y="2749379"/>
            <a:ext cx="228600" cy="1025353"/>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a:extLst>
              <a:ext uri="{FF2B5EF4-FFF2-40B4-BE49-F238E27FC236}">
                <a16:creationId xmlns:a16="http://schemas.microsoft.com/office/drawing/2014/main" id="{465AB0D5-2643-4257-9037-FCE46361C391}"/>
              </a:ext>
            </a:extLst>
          </p:cNvPr>
          <p:cNvSpPr/>
          <p:nvPr/>
        </p:nvSpPr>
        <p:spPr>
          <a:xfrm rot="16200000">
            <a:off x="4262263" y="4504551"/>
            <a:ext cx="228600" cy="1025353"/>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Using the Heaviside Cover-Up Method to</a:t>
            </a:r>
            <a:br>
              <a:rPr lang="en-US" dirty="0"/>
            </a:br>
            <a:r>
              <a:rPr lang="en-US" dirty="0"/>
              <a:t>Determine Partial Fraction Constants (cont.)</a:t>
            </a:r>
          </a:p>
        </p:txBody>
      </p:sp>
      <p:sp>
        <p:nvSpPr>
          <p:cNvPr id="3" name="Content Placeholder 2"/>
          <p:cNvSpPr>
            <a:spLocks noGrp="1"/>
          </p:cNvSpPr>
          <p:nvPr>
            <p:ph idx="1"/>
          </p:nvPr>
        </p:nvSpPr>
        <p:spPr/>
        <p:txBody>
          <a:bodyPr/>
          <a:lstStyle/>
          <a:p>
            <a:r>
              <a:rPr lang="en-US" dirty="0"/>
              <a:t>We can now proceed to integrate.</a:t>
            </a:r>
          </a:p>
        </p:txBody>
      </p:sp>
      <p:graphicFrame>
        <p:nvGraphicFramePr>
          <p:cNvPr id="30722" name="Object 2"/>
          <p:cNvGraphicFramePr>
            <a:graphicFrameLocks noChangeAspect="1"/>
          </p:cNvGraphicFramePr>
          <p:nvPr>
            <p:extLst>
              <p:ext uri="{D42A27DB-BD31-4B8C-83A1-F6EECF244321}">
                <p14:modId xmlns:p14="http://schemas.microsoft.com/office/powerpoint/2010/main" val="363729984"/>
              </p:ext>
            </p:extLst>
          </p:nvPr>
        </p:nvGraphicFramePr>
        <p:xfrm>
          <a:off x="552450" y="1822450"/>
          <a:ext cx="7556500" cy="1003300"/>
        </p:xfrm>
        <a:graphic>
          <a:graphicData uri="http://schemas.openxmlformats.org/presentationml/2006/ole">
            <mc:AlternateContent xmlns:mc="http://schemas.openxmlformats.org/markup-compatibility/2006">
              <mc:Choice xmlns:v="urn:schemas-microsoft-com:vml" Requires="v">
                <p:oleObj name="Equation" r:id="rId2" imgW="7556400" imgH="1002960" progId="Equation.DSMT4">
                  <p:embed/>
                </p:oleObj>
              </mc:Choice>
              <mc:Fallback>
                <p:oleObj name="Equation" r:id="rId2" imgW="7556400" imgH="1002960" progId="Equation.DSMT4">
                  <p:embed/>
                  <p:pic>
                    <p:nvPicPr>
                      <p:cNvPr id="0" name="Picture 2"/>
                      <p:cNvPicPr>
                        <a:picLocks noChangeAspect="1" noChangeArrowheads="1"/>
                      </p:cNvPicPr>
                      <p:nvPr/>
                    </p:nvPicPr>
                    <p:blipFill>
                      <a:blip r:embed="rId3"/>
                      <a:srcRect/>
                      <a:stretch>
                        <a:fillRect/>
                      </a:stretch>
                    </p:blipFill>
                    <p:spPr bwMode="auto">
                      <a:xfrm>
                        <a:off x="552450" y="1822450"/>
                        <a:ext cx="7556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extLst>
              <p:ext uri="{D42A27DB-BD31-4B8C-83A1-F6EECF244321}">
                <p14:modId xmlns:p14="http://schemas.microsoft.com/office/powerpoint/2010/main" val="3298209619"/>
              </p:ext>
            </p:extLst>
          </p:nvPr>
        </p:nvGraphicFramePr>
        <p:xfrm>
          <a:off x="2524125" y="2965450"/>
          <a:ext cx="5676900" cy="635000"/>
        </p:xfrm>
        <a:graphic>
          <a:graphicData uri="http://schemas.openxmlformats.org/presentationml/2006/ole">
            <mc:AlternateContent xmlns:mc="http://schemas.openxmlformats.org/markup-compatibility/2006">
              <mc:Choice xmlns:v="urn:schemas-microsoft-com:vml" Requires="v">
                <p:oleObj name="Equation" r:id="rId4" imgW="5676840" imgH="634680" progId="Equation.DSMT4">
                  <p:embed/>
                </p:oleObj>
              </mc:Choice>
              <mc:Fallback>
                <p:oleObj name="Equation" r:id="rId4" imgW="5676840" imgH="634680" progId="Equation.DSMT4">
                  <p:embed/>
                  <p:pic>
                    <p:nvPicPr>
                      <p:cNvPr id="0" name="Picture 3"/>
                      <p:cNvPicPr>
                        <a:picLocks noChangeAspect="1" noChangeArrowheads="1"/>
                      </p:cNvPicPr>
                      <p:nvPr/>
                    </p:nvPicPr>
                    <p:blipFill>
                      <a:blip r:embed="rId5"/>
                      <a:srcRect/>
                      <a:stretch>
                        <a:fillRect/>
                      </a:stretch>
                    </p:blipFill>
                    <p:spPr bwMode="auto">
                      <a:xfrm>
                        <a:off x="2524125" y="2965450"/>
                        <a:ext cx="5676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188076769"/>
              </p:ext>
            </p:extLst>
          </p:nvPr>
        </p:nvGraphicFramePr>
        <p:xfrm>
          <a:off x="2536825" y="3733800"/>
          <a:ext cx="5816600" cy="304800"/>
        </p:xfrm>
        <a:graphic>
          <a:graphicData uri="http://schemas.openxmlformats.org/presentationml/2006/ole">
            <mc:AlternateContent xmlns:mc="http://schemas.openxmlformats.org/markup-compatibility/2006">
              <mc:Choice xmlns:v="urn:schemas-microsoft-com:vml" Requires="v">
                <p:oleObj name="Equation" r:id="rId6" imgW="5816520" imgH="304560" progId="Equation.DSMT4">
                  <p:embed/>
                </p:oleObj>
              </mc:Choice>
              <mc:Fallback>
                <p:oleObj name="Equation" r:id="rId6" imgW="5816520" imgH="304560" progId="Equation.DSMT4">
                  <p:embed/>
                  <p:pic>
                    <p:nvPicPr>
                      <p:cNvPr id="0" name="Picture 4"/>
                      <p:cNvPicPr>
                        <a:picLocks noChangeAspect="1" noChangeArrowheads="1"/>
                      </p:cNvPicPr>
                      <p:nvPr/>
                    </p:nvPicPr>
                    <p:blipFill>
                      <a:blip r:embed="rId7"/>
                      <a:srcRect/>
                      <a:stretch>
                        <a:fillRect/>
                      </a:stretch>
                    </p:blipFill>
                    <p:spPr bwMode="auto">
                      <a:xfrm>
                        <a:off x="2536825" y="3733800"/>
                        <a:ext cx="581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4088766650"/>
              </p:ext>
            </p:extLst>
          </p:nvPr>
        </p:nvGraphicFramePr>
        <p:xfrm>
          <a:off x="2536825" y="4267200"/>
          <a:ext cx="3962400" cy="304800"/>
        </p:xfrm>
        <a:graphic>
          <a:graphicData uri="http://schemas.openxmlformats.org/presentationml/2006/ole">
            <mc:AlternateContent xmlns:mc="http://schemas.openxmlformats.org/markup-compatibility/2006">
              <mc:Choice xmlns:v="urn:schemas-microsoft-com:vml" Requires="v">
                <p:oleObj name="Equation" r:id="rId8" imgW="3962160" imgH="304560" progId="Equation.DSMT4">
                  <p:embed/>
                </p:oleObj>
              </mc:Choice>
              <mc:Fallback>
                <p:oleObj name="Equation" r:id="rId8" imgW="3962160" imgH="304560" progId="Equation.DSMT4">
                  <p:embed/>
                  <p:pic>
                    <p:nvPicPr>
                      <p:cNvPr id="0" name="Picture 5"/>
                      <p:cNvPicPr>
                        <a:picLocks noChangeAspect="1" noChangeArrowheads="1"/>
                      </p:cNvPicPr>
                      <p:nvPr/>
                    </p:nvPicPr>
                    <p:blipFill>
                      <a:blip r:embed="rId9"/>
                      <a:srcRect/>
                      <a:stretch>
                        <a:fillRect/>
                      </a:stretch>
                    </p:blipFill>
                    <p:spPr bwMode="auto">
                      <a:xfrm>
                        <a:off x="2536825" y="42672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extLst>
              <p:ext uri="{D42A27DB-BD31-4B8C-83A1-F6EECF244321}">
                <p14:modId xmlns:p14="http://schemas.microsoft.com/office/powerpoint/2010/main" val="1731249723"/>
              </p:ext>
            </p:extLst>
          </p:nvPr>
        </p:nvGraphicFramePr>
        <p:xfrm>
          <a:off x="2530475" y="4800600"/>
          <a:ext cx="1778000" cy="1016000"/>
        </p:xfrm>
        <a:graphic>
          <a:graphicData uri="http://schemas.openxmlformats.org/presentationml/2006/ole">
            <mc:AlternateContent xmlns:mc="http://schemas.openxmlformats.org/markup-compatibility/2006">
              <mc:Choice xmlns:v="urn:schemas-microsoft-com:vml" Requires="v">
                <p:oleObj name="Equation" r:id="rId10" imgW="1777680" imgH="1015920" progId="Equation.DSMT4">
                  <p:embed/>
                </p:oleObj>
              </mc:Choice>
              <mc:Fallback>
                <p:oleObj name="Equation" r:id="rId10" imgW="1777680" imgH="1015920" progId="Equation.DSMT4">
                  <p:embed/>
                  <p:pic>
                    <p:nvPicPr>
                      <p:cNvPr id="0" name="Picture 6"/>
                      <p:cNvPicPr>
                        <a:picLocks noChangeAspect="1" noChangeArrowheads="1"/>
                      </p:cNvPicPr>
                      <p:nvPr/>
                    </p:nvPicPr>
                    <p:blipFill>
                      <a:blip r:embed="rId11"/>
                      <a:srcRect/>
                      <a:stretch>
                        <a:fillRect/>
                      </a:stretch>
                    </p:blipFill>
                    <p:spPr bwMode="auto">
                      <a:xfrm>
                        <a:off x="2530475" y="4800600"/>
                        <a:ext cx="177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extLst>
              <p:ext uri="{D42A27DB-BD31-4B8C-83A1-F6EECF244321}">
                <p14:modId xmlns:p14="http://schemas.microsoft.com/office/powerpoint/2010/main" val="1404886097"/>
              </p:ext>
            </p:extLst>
          </p:nvPr>
        </p:nvGraphicFramePr>
        <p:xfrm>
          <a:off x="4432300" y="4838700"/>
          <a:ext cx="1968500" cy="939800"/>
        </p:xfrm>
        <a:graphic>
          <a:graphicData uri="http://schemas.openxmlformats.org/presentationml/2006/ole">
            <mc:AlternateContent xmlns:mc="http://schemas.openxmlformats.org/markup-compatibility/2006">
              <mc:Choice xmlns:v="urn:schemas-microsoft-com:vml" Requires="v">
                <p:oleObj name="Equation" r:id="rId12" imgW="1968480" imgH="939600" progId="Equation.DSMT4">
                  <p:embed/>
                </p:oleObj>
              </mc:Choice>
              <mc:Fallback>
                <p:oleObj name="Equation" r:id="rId12" imgW="1968480" imgH="939600" progId="Equation.DSMT4">
                  <p:embed/>
                  <p:pic>
                    <p:nvPicPr>
                      <p:cNvPr id="0" name="Picture 7"/>
                      <p:cNvPicPr>
                        <a:picLocks noChangeAspect="1" noChangeArrowheads="1"/>
                      </p:cNvPicPr>
                      <p:nvPr/>
                    </p:nvPicPr>
                    <p:blipFill>
                      <a:blip r:embed="rId13"/>
                      <a:srcRect/>
                      <a:stretch>
                        <a:fillRect/>
                      </a:stretch>
                    </p:blipFill>
                    <p:spPr bwMode="auto">
                      <a:xfrm>
                        <a:off x="4432300" y="4838700"/>
                        <a:ext cx="1968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Partial Fractions to Integrate</a:t>
            </a:r>
            <a:br>
              <a:rPr lang="en-US" dirty="0"/>
            </a:br>
            <a:r>
              <a:rPr lang="en-US" dirty="0"/>
              <a:t>a Rational Function</a:t>
            </a:r>
          </a:p>
        </p:txBody>
      </p:sp>
      <p:sp>
        <p:nvSpPr>
          <p:cNvPr id="3" name="Content Placeholder 2"/>
          <p:cNvSpPr>
            <a:spLocks noGrp="1"/>
          </p:cNvSpPr>
          <p:nvPr>
            <p:ph idx="1"/>
          </p:nvPr>
        </p:nvSpPr>
        <p:spPr/>
        <p:txBody>
          <a:bodyPr/>
          <a:lstStyle/>
          <a:p>
            <a:endParaRPr lang="en-US" sz="1000" dirty="0"/>
          </a:p>
          <a:p>
            <a:r>
              <a:rPr lang="en-US" dirty="0"/>
              <a:t>Evaluate </a:t>
            </a:r>
          </a:p>
          <a:p>
            <a:endParaRPr lang="en-US" sz="1500" b="1" dirty="0"/>
          </a:p>
          <a:p>
            <a:r>
              <a:rPr lang="en-US" b="1" dirty="0"/>
              <a:t>Solution</a:t>
            </a:r>
          </a:p>
          <a:p>
            <a:r>
              <a:rPr lang="en-US" dirty="0"/>
              <a:t>The quadratic formula tells us that </a:t>
            </a:r>
            <a:r>
              <a:rPr lang="en-US" i="1" dirty="0"/>
              <a:t>x</a:t>
            </a:r>
            <a:r>
              <a:rPr lang="en-US" baseline="30000" dirty="0"/>
              <a:t>2</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1 is irreducible, so we are led to write</a:t>
            </a:r>
          </a:p>
        </p:txBody>
      </p:sp>
      <p:graphicFrame>
        <p:nvGraphicFramePr>
          <p:cNvPr id="31746" name="Object 2"/>
          <p:cNvGraphicFramePr>
            <a:graphicFrameLocks noChangeAspect="1"/>
          </p:cNvGraphicFramePr>
          <p:nvPr/>
        </p:nvGraphicFramePr>
        <p:xfrm>
          <a:off x="1917700" y="1329267"/>
          <a:ext cx="3187700" cy="1054100"/>
        </p:xfrm>
        <a:graphic>
          <a:graphicData uri="http://schemas.openxmlformats.org/presentationml/2006/ole">
            <mc:AlternateContent xmlns:mc="http://schemas.openxmlformats.org/markup-compatibility/2006">
              <mc:Choice xmlns:v="urn:schemas-microsoft-com:vml" Requires="v">
                <p:oleObj name="Equation" r:id="rId2" imgW="3187440" imgH="1054080" progId="Equation.DSMT4">
                  <p:embed/>
                </p:oleObj>
              </mc:Choice>
              <mc:Fallback>
                <p:oleObj name="Equation" r:id="rId2" imgW="3187440" imgH="1054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1329267"/>
                        <a:ext cx="3187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1600200" y="3886200"/>
          <a:ext cx="2540000" cy="1054100"/>
        </p:xfrm>
        <a:graphic>
          <a:graphicData uri="http://schemas.openxmlformats.org/presentationml/2006/ole">
            <mc:AlternateContent xmlns:mc="http://schemas.openxmlformats.org/markup-compatibility/2006">
              <mc:Choice xmlns:v="urn:schemas-microsoft-com:vml" Requires="v">
                <p:oleObj name="Equation" r:id="rId4" imgW="2539800" imgH="1054080" progId="Equation.DSMT4">
                  <p:embed/>
                </p:oleObj>
              </mc:Choice>
              <mc:Fallback>
                <p:oleObj name="Equation" r:id="rId4" imgW="2539800" imgH="1054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886200"/>
                        <a:ext cx="2540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4229100" y="3928533"/>
          <a:ext cx="2781300" cy="838200"/>
        </p:xfrm>
        <a:graphic>
          <a:graphicData uri="http://schemas.openxmlformats.org/presentationml/2006/ole">
            <mc:AlternateContent xmlns:mc="http://schemas.openxmlformats.org/markup-compatibility/2006">
              <mc:Choice xmlns:v="urn:schemas-microsoft-com:vml" Requires="v">
                <p:oleObj name="Equation" r:id="rId6" imgW="2781000" imgH="838080" progId="Equation.DSMT4">
                  <p:embed/>
                </p:oleObj>
              </mc:Choice>
              <mc:Fallback>
                <p:oleObj name="Equation" r:id="rId6" imgW="27810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3928533"/>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Clearing fractions, we have</a:t>
            </a:r>
          </a:p>
          <a:p>
            <a:endParaRPr lang="en-US" dirty="0"/>
          </a:p>
          <a:p>
            <a:r>
              <a:rPr lang="en-US" dirty="0"/>
              <a:t>and making the substitution </a:t>
            </a:r>
            <a:r>
              <a:rPr lang="en-US" i="1" dirty="0"/>
              <a:t>x</a:t>
            </a:r>
            <a:r>
              <a:rPr lang="en-US" dirty="0"/>
              <a:t> = 1 allows us to quickly solve for one constant.</a:t>
            </a:r>
          </a:p>
          <a:p>
            <a:endParaRPr lang="en-US" dirty="0"/>
          </a:p>
          <a:p>
            <a:r>
              <a:rPr lang="en-US" dirty="0"/>
              <a:t>We can now solve for </a:t>
            </a:r>
            <a:r>
              <a:rPr lang="en-US" i="1" dirty="0"/>
              <a:t>C</a:t>
            </a:r>
            <a:r>
              <a:rPr lang="en-US" baseline="-25000" dirty="0"/>
              <a:t>1</a:t>
            </a:r>
            <a:r>
              <a:rPr lang="en-US" dirty="0"/>
              <a:t> with another substitution.</a:t>
            </a:r>
          </a:p>
        </p:txBody>
      </p:sp>
      <p:graphicFrame>
        <p:nvGraphicFramePr>
          <p:cNvPr id="32770" name="Object 2"/>
          <p:cNvGraphicFramePr>
            <a:graphicFrameLocks noChangeAspect="1"/>
          </p:cNvGraphicFramePr>
          <p:nvPr/>
        </p:nvGraphicFramePr>
        <p:xfrm>
          <a:off x="1270000" y="1794933"/>
          <a:ext cx="6604000" cy="571500"/>
        </p:xfrm>
        <a:graphic>
          <a:graphicData uri="http://schemas.openxmlformats.org/presentationml/2006/ole">
            <mc:AlternateContent xmlns:mc="http://schemas.openxmlformats.org/markup-compatibility/2006">
              <mc:Choice xmlns:v="urn:schemas-microsoft-com:vml" Requires="v">
                <p:oleObj name="Equation" r:id="rId2" imgW="6603840" imgH="571320" progId="Equation.DSMT4">
                  <p:embed/>
                </p:oleObj>
              </mc:Choice>
              <mc:Fallback>
                <p:oleObj name="Equation" r:id="rId2" imgW="66038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794933"/>
                        <a:ext cx="660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2120900" y="3302000"/>
          <a:ext cx="4902200" cy="431800"/>
        </p:xfrm>
        <a:graphic>
          <a:graphicData uri="http://schemas.openxmlformats.org/presentationml/2006/ole">
            <mc:AlternateContent xmlns:mc="http://schemas.openxmlformats.org/markup-compatibility/2006">
              <mc:Choice xmlns:v="urn:schemas-microsoft-com:vml" Requires="v">
                <p:oleObj name="Equation" r:id="rId4" imgW="4902120" imgH="431640" progId="Equation.DSMT4">
                  <p:embed/>
                </p:oleObj>
              </mc:Choice>
              <mc:Fallback>
                <p:oleObj name="Equation" r:id="rId4" imgW="490212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900" y="3302000"/>
                        <a:ext cx="490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1809750" y="4330700"/>
          <a:ext cx="5524500" cy="469900"/>
        </p:xfrm>
        <a:graphic>
          <a:graphicData uri="http://schemas.openxmlformats.org/presentationml/2006/ole">
            <mc:AlternateContent xmlns:mc="http://schemas.openxmlformats.org/markup-compatibility/2006">
              <mc:Choice xmlns:v="urn:schemas-microsoft-com:vml" Requires="v">
                <p:oleObj name="Equation" r:id="rId6" imgW="5524200" imgH="469800" progId="Equation.DSMT4">
                  <p:embed/>
                </p:oleObj>
              </mc:Choice>
              <mc:Fallback>
                <p:oleObj name="Equation" r:id="rId6" imgW="55242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0" y="4330700"/>
                        <a:ext cx="552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At this point our equation has the form</a:t>
            </a:r>
          </a:p>
          <a:p>
            <a:endParaRPr lang="en-US" dirty="0"/>
          </a:p>
          <a:p>
            <a:r>
              <a:rPr lang="en-US" dirty="0"/>
              <a:t>and so </a:t>
            </a:r>
            <a:r>
              <a:rPr lang="en-US" i="1" dirty="0"/>
              <a:t>B</a:t>
            </a:r>
            <a:r>
              <a:rPr lang="en-US" baseline="-25000" dirty="0"/>
              <a:t>1</a:t>
            </a:r>
            <a:r>
              <a:rPr lang="en-US" dirty="0"/>
              <a:t> = 0.</a:t>
            </a:r>
          </a:p>
          <a:p>
            <a:r>
              <a:rPr lang="en-US" dirty="0"/>
              <a:t>Therefore,</a:t>
            </a:r>
          </a:p>
        </p:txBody>
      </p:sp>
      <p:graphicFrame>
        <p:nvGraphicFramePr>
          <p:cNvPr id="33794" name="Object 2"/>
          <p:cNvGraphicFramePr>
            <a:graphicFrameLocks noChangeAspect="1"/>
          </p:cNvGraphicFramePr>
          <p:nvPr/>
        </p:nvGraphicFramePr>
        <p:xfrm>
          <a:off x="1905000" y="1859844"/>
          <a:ext cx="1689100" cy="381000"/>
        </p:xfrm>
        <a:graphic>
          <a:graphicData uri="http://schemas.openxmlformats.org/presentationml/2006/ole">
            <mc:AlternateContent xmlns:mc="http://schemas.openxmlformats.org/markup-compatibility/2006">
              <mc:Choice xmlns:v="urn:schemas-microsoft-com:vml" Requires="v">
                <p:oleObj name="Equation" r:id="rId2" imgW="1688760" imgH="380880" progId="Equation.DSMT4">
                  <p:embed/>
                </p:oleObj>
              </mc:Choice>
              <mc:Fallback>
                <p:oleObj name="Equation" r:id="rId2" imgW="1688760" imgH="380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59844"/>
                        <a:ext cx="1689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1600200" y="3441700"/>
          <a:ext cx="2540000" cy="1054100"/>
        </p:xfrm>
        <a:graphic>
          <a:graphicData uri="http://schemas.openxmlformats.org/presentationml/2006/ole">
            <mc:AlternateContent xmlns:mc="http://schemas.openxmlformats.org/markup-compatibility/2006">
              <mc:Choice xmlns:v="urn:schemas-microsoft-com:vml" Requires="v">
                <p:oleObj name="Equation" r:id="rId4" imgW="2539800" imgH="1054080" progId="Equation.DSMT4">
                  <p:embed/>
                </p:oleObj>
              </mc:Choice>
              <mc:Fallback>
                <p:oleObj name="Equation" r:id="rId4" imgW="2539800" imgH="1054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441700"/>
                        <a:ext cx="2540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4175478" y="3482622"/>
          <a:ext cx="2781300" cy="838200"/>
        </p:xfrm>
        <a:graphic>
          <a:graphicData uri="http://schemas.openxmlformats.org/presentationml/2006/ole">
            <mc:AlternateContent xmlns:mc="http://schemas.openxmlformats.org/markup-compatibility/2006">
              <mc:Choice xmlns:v="urn:schemas-microsoft-com:vml" Requires="v">
                <p:oleObj name="Equation" r:id="rId6" imgW="2781000" imgH="838080" progId="Equation.DSMT4">
                  <p:embed/>
                </p:oleObj>
              </mc:Choice>
              <mc:Fallback>
                <p:oleObj name="Equation" r:id="rId6" imgW="27810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478" y="3482622"/>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3659011" y="1859844"/>
          <a:ext cx="3721100" cy="495300"/>
        </p:xfrm>
        <a:graphic>
          <a:graphicData uri="http://schemas.openxmlformats.org/presentationml/2006/ole">
            <mc:AlternateContent xmlns:mc="http://schemas.openxmlformats.org/markup-compatibility/2006">
              <mc:Choice xmlns:v="urn:schemas-microsoft-com:vml" Requires="v">
                <p:oleObj name="Equation" r:id="rId8" imgW="3720960" imgH="495000" progId="Equation.DSMT4">
                  <p:embed/>
                </p:oleObj>
              </mc:Choice>
              <mc:Fallback>
                <p:oleObj name="Equation" r:id="rId8" imgW="372096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9011" y="1859844"/>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We are now left with the task of integrating the two partial fractions. The first term poses no difficulty, but the second term is unlike any we have seen in this section so far. However, we can complete the square on </a:t>
            </a:r>
            <a:r>
              <a:rPr lang="en-US" i="1" dirty="0"/>
              <a:t>x</a:t>
            </a:r>
            <a:r>
              <a:rPr lang="en-US" baseline="30000" dirty="0"/>
              <a:t>2</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1 to rewrite the second term in a form whose antiderivative we </a:t>
            </a:r>
            <a:r>
              <a:rPr lang="en-US" i="1" dirty="0"/>
              <a:t>do</a:t>
            </a:r>
            <a:r>
              <a:rPr lang="en-US" dirty="0"/>
              <a:t> know.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Partial Fractions to Integrate</a:t>
            </a:r>
            <a:br>
              <a:rPr lang="en-US" dirty="0"/>
            </a:br>
            <a:r>
              <a:rPr lang="en-US" dirty="0"/>
              <a:t>a Rational Function (cont.)</a:t>
            </a:r>
          </a:p>
        </p:txBody>
      </p:sp>
      <p:graphicFrame>
        <p:nvGraphicFramePr>
          <p:cNvPr id="34818" name="Object 2"/>
          <p:cNvGraphicFramePr>
            <a:graphicFrameLocks noChangeAspect="1"/>
          </p:cNvGraphicFramePr>
          <p:nvPr>
            <p:extLst>
              <p:ext uri="{D42A27DB-BD31-4B8C-83A1-F6EECF244321}">
                <p14:modId xmlns:p14="http://schemas.microsoft.com/office/powerpoint/2010/main" val="3069992084"/>
              </p:ext>
            </p:extLst>
          </p:nvPr>
        </p:nvGraphicFramePr>
        <p:xfrm>
          <a:off x="568325" y="1339850"/>
          <a:ext cx="2908300" cy="838200"/>
        </p:xfrm>
        <a:graphic>
          <a:graphicData uri="http://schemas.openxmlformats.org/presentationml/2006/ole">
            <mc:AlternateContent xmlns:mc="http://schemas.openxmlformats.org/markup-compatibility/2006">
              <mc:Choice xmlns:v="urn:schemas-microsoft-com:vml" Requires="v">
                <p:oleObj name="Equation" r:id="rId2" imgW="2908080" imgH="838080" progId="Equation.DSMT4">
                  <p:embed/>
                </p:oleObj>
              </mc:Choice>
              <mc:Fallback>
                <p:oleObj name="Equation" r:id="rId2" imgW="2908080" imgH="838080" progId="Equation.DSMT4">
                  <p:embed/>
                  <p:pic>
                    <p:nvPicPr>
                      <p:cNvPr id="0" name="Picture 2"/>
                      <p:cNvPicPr>
                        <a:picLocks noChangeAspect="1" noChangeArrowheads="1"/>
                      </p:cNvPicPr>
                      <p:nvPr/>
                    </p:nvPicPr>
                    <p:blipFill>
                      <a:blip r:embed="rId3"/>
                      <a:srcRect/>
                      <a:stretch>
                        <a:fillRect/>
                      </a:stretch>
                    </p:blipFill>
                    <p:spPr bwMode="auto">
                      <a:xfrm>
                        <a:off x="568325" y="1339850"/>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1701328470"/>
              </p:ext>
            </p:extLst>
          </p:nvPr>
        </p:nvGraphicFramePr>
        <p:xfrm>
          <a:off x="749300" y="2286000"/>
          <a:ext cx="7340600" cy="1536700"/>
        </p:xfrm>
        <a:graphic>
          <a:graphicData uri="http://schemas.openxmlformats.org/presentationml/2006/ole">
            <mc:AlternateContent xmlns:mc="http://schemas.openxmlformats.org/markup-compatibility/2006">
              <mc:Choice xmlns:v="urn:schemas-microsoft-com:vml" Requires="v">
                <p:oleObj name="Equation" r:id="rId4" imgW="7340400" imgH="1536480" progId="Equation.DSMT4">
                  <p:embed/>
                </p:oleObj>
              </mc:Choice>
              <mc:Fallback>
                <p:oleObj name="Equation" r:id="rId4" imgW="7340400" imgH="1536480" progId="Equation.DSMT4">
                  <p:embed/>
                  <p:pic>
                    <p:nvPicPr>
                      <p:cNvPr id="0" name="Picture 4"/>
                      <p:cNvPicPr>
                        <a:picLocks noChangeAspect="1" noChangeArrowheads="1"/>
                      </p:cNvPicPr>
                      <p:nvPr/>
                    </p:nvPicPr>
                    <p:blipFill>
                      <a:blip r:embed="rId5"/>
                      <a:srcRect/>
                      <a:stretch>
                        <a:fillRect/>
                      </a:stretch>
                    </p:blipFill>
                    <p:spPr bwMode="auto">
                      <a:xfrm>
                        <a:off x="749300" y="2286000"/>
                        <a:ext cx="73406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extLst>
              <p:ext uri="{D42A27DB-BD31-4B8C-83A1-F6EECF244321}">
                <p14:modId xmlns:p14="http://schemas.microsoft.com/office/powerpoint/2010/main" val="3195341890"/>
              </p:ext>
            </p:extLst>
          </p:nvPr>
        </p:nvGraphicFramePr>
        <p:xfrm>
          <a:off x="755650" y="4076700"/>
          <a:ext cx="7543800" cy="1714500"/>
        </p:xfrm>
        <a:graphic>
          <a:graphicData uri="http://schemas.openxmlformats.org/presentationml/2006/ole">
            <mc:AlternateContent xmlns:mc="http://schemas.openxmlformats.org/markup-compatibility/2006">
              <mc:Choice xmlns:v="urn:schemas-microsoft-com:vml" Requires="v">
                <p:oleObj name="Equation" r:id="rId6" imgW="7543800" imgH="1714320" progId="Equation.DSMT4">
                  <p:embed/>
                </p:oleObj>
              </mc:Choice>
              <mc:Fallback>
                <p:oleObj name="Equation" r:id="rId6" imgW="7543800" imgH="1714320" progId="Equation.DSMT4">
                  <p:embed/>
                  <p:pic>
                    <p:nvPicPr>
                      <p:cNvPr id="0" name="Picture 5"/>
                      <p:cNvPicPr>
                        <a:picLocks noChangeAspect="1" noChangeArrowheads="1"/>
                      </p:cNvPicPr>
                      <p:nvPr/>
                    </p:nvPicPr>
                    <p:blipFill>
                      <a:blip r:embed="rId7"/>
                      <a:srcRect/>
                      <a:stretch>
                        <a:fillRect/>
                      </a:stretch>
                    </p:blipFill>
                    <p:spPr bwMode="auto">
                      <a:xfrm>
                        <a:off x="755650" y="4076700"/>
                        <a:ext cx="7543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Partial Fractions to Integrate</a:t>
            </a:r>
            <a:br>
              <a:rPr lang="en-US" dirty="0"/>
            </a:br>
            <a:r>
              <a:rPr lang="en-US" dirty="0"/>
              <a:t>a Rational Function (cont.)</a:t>
            </a:r>
          </a:p>
        </p:txBody>
      </p:sp>
      <p:graphicFrame>
        <p:nvGraphicFramePr>
          <p:cNvPr id="35845" name="Object 5"/>
          <p:cNvGraphicFramePr>
            <a:graphicFrameLocks noChangeAspect="1"/>
          </p:cNvGraphicFramePr>
          <p:nvPr>
            <p:extLst>
              <p:ext uri="{D42A27DB-BD31-4B8C-83A1-F6EECF244321}">
                <p14:modId xmlns:p14="http://schemas.microsoft.com/office/powerpoint/2010/main" val="4007709986"/>
              </p:ext>
            </p:extLst>
          </p:nvPr>
        </p:nvGraphicFramePr>
        <p:xfrm>
          <a:off x="508000" y="1308100"/>
          <a:ext cx="8191500" cy="1816100"/>
        </p:xfrm>
        <a:graphic>
          <a:graphicData uri="http://schemas.openxmlformats.org/presentationml/2006/ole">
            <mc:AlternateContent xmlns:mc="http://schemas.openxmlformats.org/markup-compatibility/2006">
              <mc:Choice xmlns:v="urn:schemas-microsoft-com:vml" Requires="v">
                <p:oleObj name="Equation" r:id="rId2" imgW="8191440" imgH="1815840" progId="Equation.DSMT4">
                  <p:embed/>
                </p:oleObj>
              </mc:Choice>
              <mc:Fallback>
                <p:oleObj name="Equation" r:id="rId2" imgW="8191440" imgH="1815840" progId="Equation.DSMT4">
                  <p:embed/>
                  <p:pic>
                    <p:nvPicPr>
                      <p:cNvPr id="0" name="Picture 5"/>
                      <p:cNvPicPr>
                        <a:picLocks noChangeAspect="1" noChangeArrowheads="1"/>
                      </p:cNvPicPr>
                      <p:nvPr/>
                    </p:nvPicPr>
                    <p:blipFill>
                      <a:blip r:embed="rId3"/>
                      <a:srcRect/>
                      <a:stretch>
                        <a:fillRect/>
                      </a:stretch>
                    </p:blipFill>
                    <p:spPr bwMode="auto">
                      <a:xfrm>
                        <a:off x="508000" y="1308100"/>
                        <a:ext cx="81915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1412477469"/>
              </p:ext>
            </p:extLst>
          </p:nvPr>
        </p:nvGraphicFramePr>
        <p:xfrm>
          <a:off x="506413" y="3251200"/>
          <a:ext cx="6438900" cy="1397000"/>
        </p:xfrm>
        <a:graphic>
          <a:graphicData uri="http://schemas.openxmlformats.org/presentationml/2006/ole">
            <mc:AlternateContent xmlns:mc="http://schemas.openxmlformats.org/markup-compatibility/2006">
              <mc:Choice xmlns:v="urn:schemas-microsoft-com:vml" Requires="v">
                <p:oleObj name="Equation" r:id="rId4" imgW="6438600" imgH="1396800" progId="Equation.DSMT4">
                  <p:embed/>
                </p:oleObj>
              </mc:Choice>
              <mc:Fallback>
                <p:oleObj name="Equation" r:id="rId4" imgW="6438600" imgH="1396800" progId="Equation.DSMT4">
                  <p:embed/>
                  <p:pic>
                    <p:nvPicPr>
                      <p:cNvPr id="0" name="Picture 6"/>
                      <p:cNvPicPr>
                        <a:picLocks noChangeAspect="1" noChangeArrowheads="1"/>
                      </p:cNvPicPr>
                      <p:nvPr/>
                    </p:nvPicPr>
                    <p:blipFill>
                      <a:blip r:embed="rId5"/>
                      <a:srcRect/>
                      <a:stretch>
                        <a:fillRect/>
                      </a:stretch>
                    </p:blipFill>
                    <p:spPr bwMode="auto">
                      <a:xfrm>
                        <a:off x="506413" y="3251200"/>
                        <a:ext cx="6438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extLst>
              <p:ext uri="{D42A27DB-BD31-4B8C-83A1-F6EECF244321}">
                <p14:modId xmlns:p14="http://schemas.microsoft.com/office/powerpoint/2010/main" val="3195379398"/>
              </p:ext>
            </p:extLst>
          </p:nvPr>
        </p:nvGraphicFramePr>
        <p:xfrm>
          <a:off x="508000" y="4838700"/>
          <a:ext cx="6883400" cy="876300"/>
        </p:xfrm>
        <a:graphic>
          <a:graphicData uri="http://schemas.openxmlformats.org/presentationml/2006/ole">
            <mc:AlternateContent xmlns:mc="http://schemas.openxmlformats.org/markup-compatibility/2006">
              <mc:Choice xmlns:v="urn:schemas-microsoft-com:vml" Requires="v">
                <p:oleObj name="Equation" r:id="rId6" imgW="6883200" imgH="876240" progId="Equation.DSMT4">
                  <p:embed/>
                </p:oleObj>
              </mc:Choice>
              <mc:Fallback>
                <p:oleObj name="Equation" r:id="rId6" imgW="6883200" imgH="876240" progId="Equation.DSMT4">
                  <p:embed/>
                  <p:pic>
                    <p:nvPicPr>
                      <p:cNvPr id="0" name="Picture 7"/>
                      <p:cNvPicPr>
                        <a:picLocks noChangeAspect="1" noChangeArrowheads="1"/>
                      </p:cNvPicPr>
                      <p:nvPr/>
                    </p:nvPicPr>
                    <p:blipFill>
                      <a:blip r:embed="rId7"/>
                      <a:srcRect/>
                      <a:stretch>
                        <a:fillRect/>
                      </a:stretch>
                    </p:blipFill>
                    <p:spPr bwMode="auto">
                      <a:xfrm>
                        <a:off x="508000" y="4838700"/>
                        <a:ext cx="6883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Partial Fractions to Integrate</a:t>
            </a:r>
            <a:br>
              <a:rPr lang="en-US" dirty="0"/>
            </a:br>
            <a:r>
              <a:rPr lang="en-US" dirty="0"/>
              <a:t>a Rational Function (cont.)</a:t>
            </a:r>
          </a:p>
        </p:txBody>
      </p:sp>
      <p:sp>
        <p:nvSpPr>
          <p:cNvPr id="3" name="Content Placeholder 2"/>
          <p:cNvSpPr>
            <a:spLocks noGrp="1"/>
          </p:cNvSpPr>
          <p:nvPr>
            <p:ph idx="1"/>
          </p:nvPr>
        </p:nvSpPr>
        <p:spPr/>
        <p:txBody>
          <a:bodyPr/>
          <a:lstStyle/>
          <a:p>
            <a:r>
              <a:rPr lang="en-US" dirty="0"/>
              <a:t>Here we have twice made use of the following fact easily obtained by </a:t>
            </a:r>
            <a:r>
              <a:rPr lang="en-US" i="1" dirty="0"/>
              <a:t>u</a:t>
            </a:r>
            <a:r>
              <a:rPr lang="en-US" dirty="0"/>
              <a:t>-substitution.</a:t>
            </a:r>
          </a:p>
        </p:txBody>
      </p:sp>
      <p:graphicFrame>
        <p:nvGraphicFramePr>
          <p:cNvPr id="3074" name="Object 2"/>
          <p:cNvGraphicFramePr>
            <a:graphicFrameLocks noChangeAspect="1"/>
          </p:cNvGraphicFramePr>
          <p:nvPr/>
        </p:nvGraphicFramePr>
        <p:xfrm>
          <a:off x="1828800" y="2514600"/>
          <a:ext cx="1511300" cy="838200"/>
        </p:xfrm>
        <a:graphic>
          <a:graphicData uri="http://schemas.openxmlformats.org/presentationml/2006/ole">
            <mc:AlternateContent xmlns:mc="http://schemas.openxmlformats.org/markup-compatibility/2006">
              <mc:Choice xmlns:v="urn:schemas-microsoft-com:vml" Requires="v">
                <p:oleObj name="Equation" r:id="rId2" imgW="1511280" imgH="838080" progId="Equation.DSMT4">
                  <p:embed/>
                </p:oleObj>
              </mc:Choice>
              <mc:Fallback>
                <p:oleObj name="Equation" r:id="rId2" imgW="15112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151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3413478" y="2514600"/>
          <a:ext cx="2324100" cy="838200"/>
        </p:xfrm>
        <a:graphic>
          <a:graphicData uri="http://schemas.openxmlformats.org/presentationml/2006/ole">
            <mc:AlternateContent xmlns:mc="http://schemas.openxmlformats.org/markup-compatibility/2006">
              <mc:Choice xmlns:v="urn:schemas-microsoft-com:vml" Requires="v">
                <p:oleObj name="Equation" r:id="rId4" imgW="2323800" imgH="838080" progId="Equation.DSMT4">
                  <p:embed/>
                </p:oleObj>
              </mc:Choice>
              <mc:Fallback>
                <p:oleObj name="Equation" r:id="rId4" imgW="23238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478" y="25146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Partial Fractions Decomposition</a:t>
            </a:r>
          </a:p>
        </p:txBody>
      </p:sp>
      <p:sp>
        <p:nvSpPr>
          <p:cNvPr id="3" name="Content Placeholder 2"/>
          <p:cNvSpPr>
            <a:spLocks noGrp="1"/>
          </p:cNvSpPr>
          <p:nvPr>
            <p:ph idx="1"/>
          </p:nvPr>
        </p:nvSpPr>
        <p:spPr>
          <a:xfrm>
            <a:off x="457200" y="1280160"/>
            <a:ext cx="8229600" cy="4053840"/>
          </a:xfrm>
          <a:solidFill>
            <a:srgbClr val="FFFFCC"/>
          </a:solidFill>
          <a:ln w="28575">
            <a:solidFill>
              <a:schemeClr val="tx1"/>
            </a:solidFill>
          </a:ln>
        </p:spPr>
        <p:txBody>
          <a:bodyPr>
            <a:normAutofit/>
          </a:bodyPr>
          <a:lstStyle/>
          <a:p>
            <a:r>
              <a:rPr lang="en-US" dirty="0">
                <a:solidFill>
                  <a:schemeClr val="tx1"/>
                </a:solidFill>
              </a:rPr>
              <a:t>Assume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i="1" dirty="0">
                <a:solidFill>
                  <a:schemeClr val="tx1"/>
                </a:solidFill>
              </a:rPr>
              <a:t>p</a:t>
            </a:r>
            <a:r>
              <a:rPr lang="en-US" dirty="0">
                <a:solidFill>
                  <a:schemeClr val="tx1"/>
                </a:solidFill>
              </a:rPr>
              <a:t>(</a:t>
            </a:r>
            <a:r>
              <a:rPr lang="en-US" i="1" dirty="0">
                <a:solidFill>
                  <a:schemeClr val="tx1"/>
                </a:solidFill>
              </a:rPr>
              <a:t>x</a:t>
            </a:r>
            <a:r>
              <a:rPr lang="en-US" dirty="0">
                <a:solidFill>
                  <a:schemeClr val="tx1"/>
                </a:solidFill>
              </a:rPr>
              <a:t>)/</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is a ratio of two polynomial functions </a:t>
            </a:r>
            <a:r>
              <a:rPr lang="en-US" i="1" dirty="0">
                <a:solidFill>
                  <a:schemeClr val="tx1"/>
                </a:solidFill>
              </a:rPr>
              <a:t>p</a:t>
            </a:r>
            <a:r>
              <a:rPr lang="en-US" dirty="0">
                <a:solidFill>
                  <a:schemeClr val="tx1"/>
                </a:solidFill>
              </a:rPr>
              <a:t>(</a:t>
            </a:r>
            <a:r>
              <a:rPr lang="en-US" i="1" dirty="0">
                <a:solidFill>
                  <a:schemeClr val="tx1"/>
                </a:solidFill>
              </a:rPr>
              <a:t>x</a:t>
            </a:r>
            <a:r>
              <a:rPr lang="en-US" dirty="0">
                <a:solidFill>
                  <a:schemeClr val="tx1"/>
                </a:solidFill>
              </a:rPr>
              <a:t>) and </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where the degree of </a:t>
            </a:r>
            <a:r>
              <a:rPr lang="en-US" i="1" dirty="0">
                <a:solidFill>
                  <a:schemeClr val="tx1"/>
                </a:solidFill>
              </a:rPr>
              <a:t>p</a:t>
            </a:r>
            <a:r>
              <a:rPr lang="en-US" dirty="0">
                <a:solidFill>
                  <a:schemeClr val="tx1"/>
                </a:solidFill>
              </a:rPr>
              <a:t> is less than the degree of </a:t>
            </a:r>
            <a:r>
              <a:rPr lang="en-US" i="1" dirty="0">
                <a:solidFill>
                  <a:schemeClr val="tx1"/>
                </a:solidFill>
              </a:rPr>
              <a:t>q</a:t>
            </a:r>
            <a:r>
              <a:rPr lang="en-US" dirty="0">
                <a:solidFill>
                  <a:schemeClr val="tx1"/>
                </a:solidFill>
              </a:rPr>
              <a:t> (so </a:t>
            </a:r>
            <a:r>
              <a:rPr lang="en-US" i="1" dirty="0">
                <a:solidFill>
                  <a:schemeClr val="tx1"/>
                </a:solidFill>
              </a:rPr>
              <a:t>f</a:t>
            </a:r>
            <a:r>
              <a:rPr lang="en-US" dirty="0">
                <a:solidFill>
                  <a:schemeClr val="tx1"/>
                </a:solidFill>
              </a:rPr>
              <a:t> is a </a:t>
            </a:r>
            <a:r>
              <a:rPr lang="en-US" i="1" dirty="0">
                <a:solidFill>
                  <a:schemeClr val="tx1"/>
                </a:solidFill>
              </a:rPr>
              <a:t>proper</a:t>
            </a:r>
            <a:r>
              <a:rPr lang="en-US" dirty="0">
                <a:solidFill>
                  <a:schemeClr val="tx1"/>
                </a:solidFill>
              </a:rPr>
              <a:t> rational function). Assume also that </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has been factored completely into a product of factors of the forms (</a:t>
            </a:r>
            <a:r>
              <a:rPr lang="en-US" i="1" dirty="0">
                <a:solidFill>
                  <a:schemeClr val="tx1"/>
                </a:solidFill>
              </a:rPr>
              <a:t>ax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a:t>
            </a:r>
            <a:r>
              <a:rPr lang="en-US" dirty="0">
                <a:solidFill>
                  <a:schemeClr val="tx1"/>
                </a:solidFill>
              </a:rPr>
              <a:t>)</a:t>
            </a:r>
            <a:r>
              <a:rPr lang="en-US" i="1" baseline="30000" dirty="0">
                <a:solidFill>
                  <a:schemeClr val="tx1"/>
                </a:solidFill>
              </a:rPr>
              <a:t>m</a:t>
            </a:r>
            <a:r>
              <a:rPr lang="en-US" dirty="0">
                <a:solidFill>
                  <a:schemeClr val="tx1"/>
                </a:solidFill>
              </a:rPr>
              <a:t> and    (</a:t>
            </a: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a:t>
            </a:r>
            <a:r>
              <a:rPr lang="en-US" baseline="30000" dirty="0">
                <a:solidFill>
                  <a:schemeClr val="tx1"/>
                </a:solidFill>
              </a:rPr>
              <a:t> </a:t>
            </a:r>
            <a:r>
              <a:rPr lang="en-US" i="1" baseline="30000" dirty="0">
                <a:solidFill>
                  <a:schemeClr val="tx1"/>
                </a:solidFill>
              </a:rPr>
              <a:t>n</a:t>
            </a:r>
            <a:r>
              <a:rPr lang="en-US" dirty="0">
                <a:solidFill>
                  <a:schemeClr val="tx1"/>
                </a:solidFill>
              </a:rPr>
              <a:t>, where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are positive integers, the coefficients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a:t>
            </a:r>
            <a:r>
              <a:rPr lang="en-US" i="1" dirty="0">
                <a:solidFill>
                  <a:schemeClr val="tx1"/>
                </a:solidFill>
              </a:rPr>
              <a:t>c</a:t>
            </a:r>
            <a:r>
              <a:rPr lang="en-US" dirty="0">
                <a:solidFill>
                  <a:schemeClr val="tx1"/>
                </a:solidFill>
              </a:rPr>
              <a:t> are all real, and each factor of the form </a:t>
            </a: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 cannot be factored further over the real numbers (we say </a:t>
            </a: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 is </a:t>
            </a:r>
            <a:r>
              <a:rPr lang="en-US" i="1" dirty="0">
                <a:solidFill>
                  <a:schemeClr val="tx1"/>
                </a:solidFill>
              </a:rPr>
              <a:t>irreducible</a:t>
            </a:r>
            <a:r>
              <a:rPr lang="en-US" dirty="0">
                <a:solidFill>
                  <a:schemeClr val="tx1"/>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Partial Fractions Decomposition (cont.)</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rmAutofit/>
          </a:bodyPr>
          <a:lstStyle/>
          <a:p>
            <a:r>
              <a:rPr lang="en-US" dirty="0">
                <a:solidFill>
                  <a:schemeClr val="tx1"/>
                </a:solidFill>
              </a:rPr>
              <a:t>Then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can be written as a sum of simpler rational functions, where</a:t>
            </a:r>
          </a:p>
          <a:p>
            <a:pPr marL="463550" indent="-463550"/>
            <a:r>
              <a:rPr lang="en-US" b="1" dirty="0">
                <a:solidFill>
                  <a:schemeClr val="tx1"/>
                </a:solidFill>
              </a:rPr>
              <a:t>1.</a:t>
            </a:r>
            <a:r>
              <a:rPr lang="en-US" dirty="0">
                <a:solidFill>
                  <a:schemeClr val="tx1"/>
                </a:solidFill>
              </a:rPr>
              <a:t>	each factor of the form (</a:t>
            </a:r>
            <a:r>
              <a:rPr lang="en-US" i="1" dirty="0">
                <a:solidFill>
                  <a:schemeClr val="tx1"/>
                </a:solidFill>
              </a:rPr>
              <a:t>ax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a:t>
            </a:r>
            <a:r>
              <a:rPr lang="en-US" dirty="0">
                <a:solidFill>
                  <a:schemeClr val="tx1"/>
                </a:solidFill>
              </a:rPr>
              <a:t>)</a:t>
            </a:r>
            <a:r>
              <a:rPr lang="en-US" i="1" baseline="30000" dirty="0">
                <a:solidFill>
                  <a:schemeClr val="tx1"/>
                </a:solidFill>
              </a:rPr>
              <a:t>m</a:t>
            </a:r>
            <a:r>
              <a:rPr lang="en-US" dirty="0">
                <a:solidFill>
                  <a:schemeClr val="tx1"/>
                </a:solidFill>
              </a:rPr>
              <a:t> gives rise to a sum of the form</a:t>
            </a:r>
          </a:p>
        </p:txBody>
      </p:sp>
      <p:graphicFrame>
        <p:nvGraphicFramePr>
          <p:cNvPr id="4098" name="Object 2"/>
          <p:cNvGraphicFramePr>
            <a:graphicFrameLocks noChangeAspect="1"/>
          </p:cNvGraphicFramePr>
          <p:nvPr>
            <p:extLst>
              <p:ext uri="{D42A27DB-BD31-4B8C-83A1-F6EECF244321}">
                <p14:modId xmlns:p14="http://schemas.microsoft.com/office/powerpoint/2010/main" val="3324789858"/>
              </p:ext>
            </p:extLst>
          </p:nvPr>
        </p:nvGraphicFramePr>
        <p:xfrm>
          <a:off x="2159000" y="3276600"/>
          <a:ext cx="4826000" cy="1549400"/>
        </p:xfrm>
        <a:graphic>
          <a:graphicData uri="http://schemas.openxmlformats.org/presentationml/2006/ole">
            <mc:AlternateContent xmlns:mc="http://schemas.openxmlformats.org/markup-compatibility/2006">
              <mc:Choice xmlns:v="urn:schemas-microsoft-com:vml" Requires="v">
                <p:oleObj name="Equation" r:id="rId2" imgW="4825800" imgH="1549080" progId="Equation.DSMT4">
                  <p:embed/>
                </p:oleObj>
              </mc:Choice>
              <mc:Fallback>
                <p:oleObj name="Equation" r:id="rId2" imgW="4825800" imgH="1549080" progId="Equation.DSMT4">
                  <p:embed/>
                  <p:pic>
                    <p:nvPicPr>
                      <p:cNvPr id="0" name="Picture 2"/>
                      <p:cNvPicPr>
                        <a:picLocks noChangeAspect="1" noChangeArrowheads="1"/>
                      </p:cNvPicPr>
                      <p:nvPr/>
                    </p:nvPicPr>
                    <p:blipFill>
                      <a:blip r:embed="rId3"/>
                      <a:srcRect/>
                      <a:stretch>
                        <a:fillRect/>
                      </a:stretch>
                    </p:blipFill>
                    <p:spPr bwMode="auto">
                      <a:xfrm>
                        <a:off x="2159000" y="3276600"/>
                        <a:ext cx="48260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Partial Fractions Decomposition (cont.)</a:t>
            </a:r>
          </a:p>
        </p:txBody>
      </p:sp>
      <p:sp>
        <p:nvSpPr>
          <p:cNvPr id="3" name="Content Placeholder 2"/>
          <p:cNvSpPr>
            <a:spLocks noGrp="1"/>
          </p:cNvSpPr>
          <p:nvPr>
            <p:ph idx="1"/>
          </p:nvPr>
        </p:nvSpPr>
        <p:spPr>
          <a:xfrm>
            <a:off x="457200" y="1280160"/>
            <a:ext cx="8229600" cy="3444240"/>
          </a:xfrm>
          <a:solidFill>
            <a:srgbClr val="FFFFCC"/>
          </a:solidFill>
          <a:ln w="28575">
            <a:solidFill>
              <a:schemeClr val="tx1"/>
            </a:solidFill>
          </a:ln>
        </p:spPr>
        <p:txBody>
          <a:bodyPr>
            <a:normAutofit/>
          </a:bodyPr>
          <a:lstStyle/>
          <a:p>
            <a:pPr marL="463550" indent="-463550"/>
            <a:r>
              <a:rPr lang="en-US" b="1" dirty="0">
                <a:solidFill>
                  <a:schemeClr val="tx1"/>
                </a:solidFill>
              </a:rPr>
              <a:t>2.</a:t>
            </a:r>
            <a:r>
              <a:rPr lang="en-US" dirty="0">
                <a:solidFill>
                  <a:schemeClr val="tx1"/>
                </a:solidFill>
              </a:rPr>
              <a:t>	 each factor of the form (</a:t>
            </a:r>
            <a:r>
              <a:rPr lang="en-US" i="1" dirty="0">
                <a:solidFill>
                  <a:schemeClr val="tx1"/>
                </a:solidFill>
              </a:rPr>
              <a:t>ax</a:t>
            </a:r>
            <a:r>
              <a:rPr lang="en-US" baseline="30000" dirty="0">
                <a:solidFill>
                  <a:schemeClr val="tx1"/>
                </a:solidFill>
              </a:rPr>
              <a:t>2</a:t>
            </a:r>
            <a:r>
              <a:rPr lang="en-US" dirty="0">
                <a:solidFill>
                  <a:schemeClr val="tx1"/>
                </a:solidFill>
              </a:rPr>
              <a:t> + </a:t>
            </a:r>
            <a:r>
              <a:rPr lang="en-US" i="1" dirty="0">
                <a:solidFill>
                  <a:schemeClr val="tx1"/>
                </a:solidFill>
              </a:rPr>
              <a:t>bx</a:t>
            </a:r>
            <a:r>
              <a:rPr lang="en-US" dirty="0">
                <a:solidFill>
                  <a:schemeClr val="tx1"/>
                </a:solidFill>
              </a:rPr>
              <a:t> + </a:t>
            </a:r>
            <a:r>
              <a:rPr lang="en-US" i="1" dirty="0">
                <a:solidFill>
                  <a:schemeClr val="tx1"/>
                </a:solidFill>
              </a:rPr>
              <a:t>c</a:t>
            </a:r>
            <a:r>
              <a:rPr lang="en-US" dirty="0">
                <a:solidFill>
                  <a:schemeClr val="tx1"/>
                </a:solidFill>
              </a:rPr>
              <a:t>)</a:t>
            </a:r>
            <a:r>
              <a:rPr lang="en-US" baseline="30000" dirty="0">
                <a:solidFill>
                  <a:schemeClr val="tx1"/>
                </a:solidFill>
              </a:rPr>
              <a:t> </a:t>
            </a:r>
            <a:r>
              <a:rPr lang="en-US" i="1" baseline="30000" dirty="0">
                <a:solidFill>
                  <a:schemeClr val="tx1"/>
                </a:solidFill>
              </a:rPr>
              <a:t>n </a:t>
            </a:r>
            <a:r>
              <a:rPr lang="en-US" dirty="0">
                <a:solidFill>
                  <a:schemeClr val="tx1"/>
                </a:solidFill>
              </a:rPr>
              <a:t>gives rise to a sum of the form</a:t>
            </a:r>
          </a:p>
        </p:txBody>
      </p:sp>
      <p:graphicFrame>
        <p:nvGraphicFramePr>
          <p:cNvPr id="5123" name="Object 3"/>
          <p:cNvGraphicFramePr>
            <a:graphicFrameLocks noChangeAspect="1"/>
          </p:cNvGraphicFramePr>
          <p:nvPr>
            <p:extLst>
              <p:ext uri="{D42A27DB-BD31-4B8C-83A1-F6EECF244321}">
                <p14:modId xmlns:p14="http://schemas.microsoft.com/office/powerpoint/2010/main" val="2259010944"/>
              </p:ext>
            </p:extLst>
          </p:nvPr>
        </p:nvGraphicFramePr>
        <p:xfrm>
          <a:off x="927100" y="2438400"/>
          <a:ext cx="7099300" cy="1625600"/>
        </p:xfrm>
        <a:graphic>
          <a:graphicData uri="http://schemas.openxmlformats.org/presentationml/2006/ole">
            <mc:AlternateContent xmlns:mc="http://schemas.openxmlformats.org/markup-compatibility/2006">
              <mc:Choice xmlns:v="urn:schemas-microsoft-com:vml" Requires="v">
                <p:oleObj name="Equation" r:id="rId2" imgW="7099200" imgH="1625400" progId="Equation.DSMT4">
                  <p:embed/>
                </p:oleObj>
              </mc:Choice>
              <mc:Fallback>
                <p:oleObj name="Equation" r:id="rId2" imgW="7099200" imgH="1625400" progId="Equation.DSMT4">
                  <p:embed/>
                  <p:pic>
                    <p:nvPicPr>
                      <p:cNvPr id="0" name="Picture 3"/>
                      <p:cNvPicPr>
                        <a:picLocks noChangeAspect="1" noChangeArrowheads="1"/>
                      </p:cNvPicPr>
                      <p:nvPr/>
                    </p:nvPicPr>
                    <p:blipFill>
                      <a:blip r:embed="rId3"/>
                      <a:srcRect/>
                      <a:stretch>
                        <a:fillRect/>
                      </a:stretch>
                    </p:blipFill>
                    <p:spPr bwMode="auto">
                      <a:xfrm>
                        <a:off x="927100" y="2438400"/>
                        <a:ext cx="70993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Partial Fraction Decomposition</a:t>
            </a:r>
            <a:br>
              <a:rPr lang="en-US" dirty="0"/>
            </a:br>
            <a:r>
              <a:rPr lang="en-US" dirty="0"/>
              <a:t>to Rewrite a Rational Function</a:t>
            </a:r>
          </a:p>
        </p:txBody>
      </p:sp>
      <p:sp>
        <p:nvSpPr>
          <p:cNvPr id="3" name="Content Placeholder 2"/>
          <p:cNvSpPr>
            <a:spLocks noGrp="1"/>
          </p:cNvSpPr>
          <p:nvPr>
            <p:ph idx="1"/>
          </p:nvPr>
        </p:nvSpPr>
        <p:spPr>
          <a:xfrm>
            <a:off x="457200" y="1097280"/>
            <a:ext cx="8229600" cy="4754880"/>
          </a:xfrm>
        </p:spPr>
        <p:txBody>
          <a:bodyPr>
            <a:noAutofit/>
          </a:bodyPr>
          <a:lstStyle/>
          <a:p>
            <a:r>
              <a:rPr lang="en-US" dirty="0"/>
              <a:t>Use the partial fractions method to decompose the integrand of Example 1 into a sum of rational functions.</a:t>
            </a:r>
          </a:p>
          <a:p>
            <a:r>
              <a:rPr lang="en-US" b="1" dirty="0"/>
              <a:t>Solution</a:t>
            </a:r>
          </a:p>
          <a:p>
            <a:r>
              <a:rPr lang="en-US" dirty="0"/>
              <a:t>Since </a:t>
            </a:r>
            <a:r>
              <a:rPr lang="en-US" i="1" dirty="0"/>
              <a:t>x</a:t>
            </a:r>
            <a:r>
              <a:rPr lang="en-US" baseline="30000" dirty="0"/>
              <a:t>2</a:t>
            </a:r>
            <a:r>
              <a:rPr lang="en-US" dirty="0"/>
              <a:t> – </a:t>
            </a:r>
            <a:r>
              <a:rPr lang="en-US" i="1" dirty="0"/>
              <a:t>x</a:t>
            </a:r>
            <a:r>
              <a:rPr lang="en-US" dirty="0"/>
              <a:t> – 6 = (</a:t>
            </a:r>
            <a:r>
              <a:rPr lang="en-US" i="1" dirty="0"/>
              <a:t>x</a:t>
            </a:r>
            <a:r>
              <a:rPr lang="en-US" dirty="0"/>
              <a:t> – 3)(</a:t>
            </a:r>
            <a:r>
              <a:rPr lang="en-US" i="1" dirty="0"/>
              <a:t>x</a:t>
            </a:r>
            <a:r>
              <a:rPr lang="en-US" dirty="0"/>
              <a:t> + 2), the partial fractions method leads us to write</a:t>
            </a:r>
          </a:p>
          <a:p>
            <a:endParaRPr lang="en-US" dirty="0"/>
          </a:p>
          <a:p>
            <a:endParaRPr lang="en-US" dirty="0"/>
          </a:p>
          <a:p>
            <a:r>
              <a:rPr lang="en-US" dirty="0"/>
              <a:t>(each of the two linear factors </a:t>
            </a:r>
            <a:r>
              <a:rPr lang="en-US" i="1" dirty="0"/>
              <a:t>x</a:t>
            </a:r>
            <a:r>
              <a:rPr lang="en-US" dirty="0"/>
              <a:t> </a:t>
            </a:r>
            <a:r>
              <a:rPr lang="en-US" dirty="0">
                <a:latin typeface="Symbol" pitchFamily="18" charset="2"/>
              </a:rPr>
              <a:t>-</a:t>
            </a:r>
            <a:r>
              <a:rPr lang="en-US" dirty="0"/>
              <a:t> 3 and </a:t>
            </a:r>
            <a:r>
              <a:rPr lang="en-US" i="1" dirty="0"/>
              <a:t>x</a:t>
            </a:r>
            <a:r>
              <a:rPr lang="en-US" dirty="0"/>
              <a:t> + 2 gives rise to a corresponding fraction with an as-yet-undetermined numerator).</a:t>
            </a:r>
          </a:p>
          <a:p>
            <a:endParaRPr lang="en-US" dirty="0"/>
          </a:p>
        </p:txBody>
      </p:sp>
      <p:graphicFrame>
        <p:nvGraphicFramePr>
          <p:cNvPr id="6146" name="Object 2"/>
          <p:cNvGraphicFramePr>
            <a:graphicFrameLocks noChangeAspect="1"/>
          </p:cNvGraphicFramePr>
          <p:nvPr>
            <p:extLst>
              <p:ext uri="{D42A27DB-BD31-4B8C-83A1-F6EECF244321}">
                <p14:modId xmlns:p14="http://schemas.microsoft.com/office/powerpoint/2010/main" val="4290126383"/>
              </p:ext>
            </p:extLst>
          </p:nvPr>
        </p:nvGraphicFramePr>
        <p:xfrm>
          <a:off x="1435100" y="3489960"/>
          <a:ext cx="1409700" cy="838200"/>
        </p:xfrm>
        <a:graphic>
          <a:graphicData uri="http://schemas.openxmlformats.org/presentationml/2006/ole">
            <mc:AlternateContent xmlns:mc="http://schemas.openxmlformats.org/markup-compatibility/2006">
              <mc:Choice xmlns:v="urn:schemas-microsoft-com:vml" Requires="v">
                <p:oleObj name="Equation" r:id="rId2" imgW="1409400" imgH="838080" progId="Equation.DSMT4">
                  <p:embed/>
                </p:oleObj>
              </mc:Choice>
              <mc:Fallback>
                <p:oleObj name="Equation" r:id="rId2" imgW="14094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3489960"/>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1342648801"/>
              </p:ext>
            </p:extLst>
          </p:nvPr>
        </p:nvGraphicFramePr>
        <p:xfrm>
          <a:off x="2984500" y="3474720"/>
          <a:ext cx="2197100" cy="952500"/>
        </p:xfrm>
        <a:graphic>
          <a:graphicData uri="http://schemas.openxmlformats.org/presentationml/2006/ole">
            <mc:AlternateContent xmlns:mc="http://schemas.openxmlformats.org/markup-compatibility/2006">
              <mc:Choice xmlns:v="urn:schemas-microsoft-com:vml" Requires="v">
                <p:oleObj name="Equation" r:id="rId4" imgW="2197080" imgH="952200" progId="Equation.DSMT4">
                  <p:embed/>
                </p:oleObj>
              </mc:Choice>
              <mc:Fallback>
                <p:oleObj name="Equation" r:id="rId4" imgW="219708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0" y="3474720"/>
                        <a:ext cx="2197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1643763725"/>
              </p:ext>
            </p:extLst>
          </p:nvPr>
        </p:nvGraphicFramePr>
        <p:xfrm>
          <a:off x="5321300" y="3474720"/>
          <a:ext cx="2070100" cy="838200"/>
        </p:xfrm>
        <a:graphic>
          <a:graphicData uri="http://schemas.openxmlformats.org/presentationml/2006/ole">
            <mc:AlternateContent xmlns:mc="http://schemas.openxmlformats.org/markup-compatibility/2006">
              <mc:Choice xmlns:v="urn:schemas-microsoft-com:vml" Requires="v">
                <p:oleObj name="Equation" r:id="rId6" imgW="2070000" imgH="838080" progId="Equation.DSMT4">
                  <p:embed/>
                </p:oleObj>
              </mc:Choice>
              <mc:Fallback>
                <p:oleObj name="Equation" r:id="rId6" imgW="20700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1300" y="3474720"/>
                        <a:ext cx="207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Partial Fraction Decomposition</a:t>
            </a:r>
            <a:br>
              <a:rPr lang="en-US" dirty="0"/>
            </a:br>
            <a:r>
              <a:rPr lang="en-US" dirty="0"/>
              <a:t>to Rewrite a Rational Function (cont.)</a:t>
            </a:r>
          </a:p>
        </p:txBody>
      </p:sp>
      <p:sp>
        <p:nvSpPr>
          <p:cNvPr id="3" name="Content Placeholder 2"/>
          <p:cNvSpPr>
            <a:spLocks noGrp="1"/>
          </p:cNvSpPr>
          <p:nvPr>
            <p:ph idx="1"/>
          </p:nvPr>
        </p:nvSpPr>
        <p:spPr/>
        <p:txBody>
          <a:bodyPr/>
          <a:lstStyle/>
          <a:p>
            <a:r>
              <a:rPr lang="en-US" dirty="0"/>
              <a:t>To solve for </a:t>
            </a:r>
            <a:r>
              <a:rPr lang="en-US" i="1" dirty="0"/>
              <a:t>A</a:t>
            </a:r>
            <a:r>
              <a:rPr lang="en-US" baseline="-25000" dirty="0"/>
              <a:t>1</a:t>
            </a:r>
            <a:r>
              <a:rPr lang="en-US" dirty="0"/>
              <a:t> and </a:t>
            </a:r>
            <a:r>
              <a:rPr lang="en-US" i="1" dirty="0"/>
              <a:t>A</a:t>
            </a:r>
            <a:r>
              <a:rPr lang="en-US" baseline="-25000" dirty="0"/>
              <a:t>2</a:t>
            </a:r>
            <a:r>
              <a:rPr lang="en-US" dirty="0"/>
              <a:t>, we can multiply through by        (</a:t>
            </a:r>
            <a:r>
              <a:rPr lang="en-US" i="1" dirty="0"/>
              <a:t>x </a:t>
            </a:r>
            <a:r>
              <a:rPr lang="en-US" dirty="0"/>
              <a:t>– 3)(</a:t>
            </a:r>
            <a:r>
              <a:rPr lang="en-US" i="1" dirty="0"/>
              <a:t>x</a:t>
            </a:r>
            <a:r>
              <a:rPr lang="en-US" dirty="0"/>
              <a:t> + 2) and then collect like terms and equate numerators to obtain a polynomial equation.</a:t>
            </a:r>
          </a:p>
          <a:p>
            <a:endParaRPr lang="en-US" dirty="0"/>
          </a:p>
          <a:p>
            <a:endParaRPr lang="en-US" dirty="0"/>
          </a:p>
          <a:p>
            <a:r>
              <a:rPr lang="en-US" dirty="0"/>
              <a:t>Since the polynomial on the left, the constant function 1, has no </a:t>
            </a:r>
            <a:r>
              <a:rPr lang="en-US" i="1" dirty="0"/>
              <a:t>x</a:t>
            </a:r>
            <a:r>
              <a:rPr lang="en-US" dirty="0"/>
              <a:t> term, it must be the case that the coefficient of </a:t>
            </a:r>
            <a:r>
              <a:rPr lang="en-US" i="1" dirty="0"/>
              <a:t>x</a:t>
            </a:r>
            <a:r>
              <a:rPr lang="en-US" dirty="0"/>
              <a:t> is 0.</a:t>
            </a:r>
          </a:p>
          <a:p>
            <a:pPr algn="ctr"/>
            <a:r>
              <a:rPr lang="en-US" dirty="0">
                <a:solidFill>
                  <a:srgbClr val="00007D"/>
                </a:solidFill>
              </a:rPr>
              <a:t>0 = </a:t>
            </a:r>
            <a:r>
              <a:rPr lang="en-US" i="1" dirty="0">
                <a:solidFill>
                  <a:srgbClr val="00007D"/>
                </a:solidFill>
              </a:rPr>
              <a:t>A</a:t>
            </a:r>
            <a:r>
              <a:rPr lang="en-US" baseline="-25000" dirty="0">
                <a:solidFill>
                  <a:srgbClr val="00007D"/>
                </a:solidFill>
              </a:rPr>
              <a:t>1</a:t>
            </a:r>
            <a:r>
              <a:rPr lang="en-US" dirty="0">
                <a:solidFill>
                  <a:srgbClr val="00007D"/>
                </a:solidFill>
              </a:rPr>
              <a:t> + </a:t>
            </a:r>
            <a:r>
              <a:rPr lang="en-US" i="1" dirty="0">
                <a:solidFill>
                  <a:srgbClr val="00007D"/>
                </a:solidFill>
              </a:rPr>
              <a:t>A</a:t>
            </a:r>
            <a:r>
              <a:rPr lang="en-US" baseline="-25000" dirty="0">
                <a:solidFill>
                  <a:srgbClr val="00007D"/>
                </a:solidFill>
              </a:rPr>
              <a:t>2</a:t>
            </a:r>
            <a:r>
              <a:rPr lang="en-US" dirty="0">
                <a:solidFill>
                  <a:srgbClr val="00007D"/>
                </a:solidFill>
              </a:rPr>
              <a:t>. </a:t>
            </a:r>
          </a:p>
        </p:txBody>
      </p:sp>
      <p:graphicFrame>
        <p:nvGraphicFramePr>
          <p:cNvPr id="7170" name="Object 2"/>
          <p:cNvGraphicFramePr>
            <a:graphicFrameLocks noChangeAspect="1"/>
          </p:cNvGraphicFramePr>
          <p:nvPr/>
        </p:nvGraphicFramePr>
        <p:xfrm>
          <a:off x="2889250" y="2667000"/>
          <a:ext cx="3365500" cy="469900"/>
        </p:xfrm>
        <a:graphic>
          <a:graphicData uri="http://schemas.openxmlformats.org/presentationml/2006/ole">
            <mc:AlternateContent xmlns:mc="http://schemas.openxmlformats.org/markup-compatibility/2006">
              <mc:Choice xmlns:v="urn:schemas-microsoft-com:vml" Requires="v">
                <p:oleObj name="Equation" r:id="rId2" imgW="3365280" imgH="469800" progId="Equation.DSMT4">
                  <p:embed/>
                </p:oleObj>
              </mc:Choice>
              <mc:Fallback>
                <p:oleObj name="Equation" r:id="rId2" imgW="3365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2667000"/>
                        <a:ext cx="336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894189" y="3244850"/>
          <a:ext cx="3822700" cy="495300"/>
        </p:xfrm>
        <a:graphic>
          <a:graphicData uri="http://schemas.openxmlformats.org/presentationml/2006/ole">
            <mc:AlternateContent xmlns:mc="http://schemas.openxmlformats.org/markup-compatibility/2006">
              <mc:Choice xmlns:v="urn:schemas-microsoft-com:vml" Requires="v">
                <p:oleObj name="Equation" r:id="rId4" imgW="3822480" imgH="495000" progId="Equation.DSMT4">
                  <p:embed/>
                </p:oleObj>
              </mc:Choice>
              <mc:Fallback>
                <p:oleObj name="Equation" r:id="rId4" imgW="382248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189" y="3244850"/>
                        <a:ext cx="382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1905</Words>
  <Application>Microsoft Office PowerPoint</Application>
  <PresentationFormat>On-screen Show (4:3)</PresentationFormat>
  <Paragraphs>132</Paragraphs>
  <Slides>39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Arial</vt:lpstr>
      <vt:lpstr>Symbol</vt:lpstr>
      <vt:lpstr>Calibri</vt:lpstr>
      <vt:lpstr>Office Theme</vt:lpstr>
      <vt:lpstr>Equation</vt:lpstr>
      <vt:lpstr>Section 7.2</vt:lpstr>
      <vt:lpstr>Example 1: Using Partial Fractions to Integrate a Rational Function</vt:lpstr>
      <vt:lpstr>Example 1: Using Partial Fractions to Integrate a Rational Function (cont.)</vt:lpstr>
      <vt:lpstr>Example 1: Using Partial Fractions to Integrate a Rational Function (cont.)</vt:lpstr>
      <vt:lpstr>Procedure: Partial Fractions Decomposition</vt:lpstr>
      <vt:lpstr>Procedure: Partial Fractions Decomposition (cont.)</vt:lpstr>
      <vt:lpstr>Procedure: Partial Fractions Decomposition (cont.)</vt:lpstr>
      <vt:lpstr>Example 2: Using Partial Fraction Decomposition to Rewrite a Rational Function</vt:lpstr>
      <vt:lpstr>Example 2: Using Partial Fraction Decomposition to Rewrite a Rational Function (cont.)</vt:lpstr>
      <vt:lpstr>Example 2: Using Partial Fraction Decomposition to Rewrite a Rational Function (cont.)</vt:lpstr>
      <vt:lpstr>Example 3: Using Partial Fractions to Integrate a Rational Function</vt:lpstr>
      <vt:lpstr>Example 3: Using Partial Fractions to Integrate a Rational Function (cont.)</vt:lpstr>
      <vt:lpstr>Example 3: Using Partial Fractions to Integrate a Rational Function (cont.)</vt:lpstr>
      <vt:lpstr>Example 3: Using Partial Fractions to Integrate a Rational Function (cont.)</vt:lpstr>
      <vt:lpstr>Example 4: Using Partial Fractions to Integrate a Rational Function</vt:lpstr>
      <vt:lpstr>Example 4: Using Partial Fractions to Integrate a Rational Function (cont.)</vt:lpstr>
      <vt:lpstr>Example 4: Using Partial Fractions to Integrate a Rational Function (cont.)</vt:lpstr>
      <vt:lpstr>Example 4: Using Partial Fractions to Integrate a Rational Function (cont.)</vt:lpstr>
      <vt:lpstr>Example 4: Using Partial Fractions to Integrate a Rational Function (cont.)</vt:lpstr>
      <vt:lpstr>Example 5: Using Differentiation and Substitution to Determine Partial Fraction Constants</vt:lpstr>
      <vt:lpstr>Example 5: Using Differentiation and Substitution to Determine Partial Fraction Constants (cont.)</vt:lpstr>
      <vt:lpstr>Example 5: Using Differentiation and Substitution to Determine Partial Fraction Constants (cont.)</vt:lpstr>
      <vt:lpstr>Example 5: Using Differentiation and Substitution to Determine Partial Fraction Constants (cont.)</vt:lpstr>
      <vt:lpstr>Example 5: Using Differentiation and Substitution to Determine Partial Fraction Constants (cont.)</vt:lpstr>
      <vt:lpstr>Example 5: Using Differentiation and Substitution to Determine Partial Fraction Constants (cont.)</vt:lpstr>
      <vt:lpstr>Example 5: Using Differentiation and Substitution to Determine Partial Fraction Constants (cont.)</vt:lpstr>
      <vt:lpstr>Example 5: Using Differentiation and Substitution to Determine Partial Fraction Constants (cont.)</vt:lpstr>
      <vt:lpstr>Example 6: Using the Heaviside Cover-Up Method to Determine Partial Fraction Constants</vt:lpstr>
      <vt:lpstr>Example 6: Using the Heaviside Cover-Up Method to Determine Partial Fraction Constants (cont.)</vt:lpstr>
      <vt:lpstr>Example 6: Using the Heaviside Cover-Up Method to Determine Partial Fraction Constants (cont.)</vt:lpstr>
      <vt:lpstr>Example 6: Using the Heaviside Cover-Up Method to Determine Partial Fraction Constants (cont.)</vt:lpstr>
      <vt:lpstr>Example 6: Using the Heaviside Cover-Up Method to Determine Partial Fraction Constants (cont.)</vt:lpstr>
      <vt:lpstr>Example 6: Using the Heaviside Cover-Up Method to Determine Partial Fraction Constants (cont.)</vt:lpstr>
      <vt:lpstr>Example 7: Using Partial Fractions to Integrate a Rational Function</vt:lpstr>
      <vt:lpstr>Example 7: Using Partial Fractions to Integrate a Rational Function (cont.)</vt:lpstr>
      <vt:lpstr>Example 7: Using Partial Fractions to Integrate a Rational Function (cont.)</vt:lpstr>
      <vt:lpstr>Example 7: Using Partial Fractions to Integrate a Rational Function (cont.)</vt:lpstr>
      <vt:lpstr>Example 7: Using Partial Fractions to Integrate a Rational Function (cont.)</vt:lpstr>
      <vt:lpstr>Example 7: Using Partial Fractions to Integrate a Rational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164</cp:revision>
  <dcterms:created xsi:type="dcterms:W3CDTF">2013-04-26T14:43:13Z</dcterms:created>
  <dcterms:modified xsi:type="dcterms:W3CDTF">2023-04-26T18:16:43Z</dcterms:modified>
</cp:coreProperties>
</file>