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81" r:id="rId3"/>
    <p:sldId id="282"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83" r:id="rId20"/>
    <p:sldId id="284" r:id="rId21"/>
    <p:sldId id="274" r:id="rId22"/>
    <p:sldId id="275" r:id="rId23"/>
    <p:sldId id="276" r:id="rId24"/>
    <p:sldId id="277" r:id="rId25"/>
    <p:sldId id="278" r:id="rId26"/>
    <p:sldId id="279" r:id="rId27"/>
    <p:sldId id="280" r:id="rId28"/>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00"/>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00" autoAdjust="0"/>
    <p:restoredTop sz="94660"/>
  </p:normalViewPr>
  <p:slideViewPr>
    <p:cSldViewPr>
      <p:cViewPr varScale="1">
        <p:scale>
          <a:sx n="104" d="100"/>
          <a:sy n="104" d="100"/>
        </p:scale>
        <p:origin x="125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2.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wmf"/></Relationships>
</file>

<file path=ppt/slides/_rels/slide12.xml.rels><?xml version="1.0" encoding="UTF-8" standalone="yes"?>
<Relationships xmlns="http://schemas.openxmlformats.org/package/2006/relationships"><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3.x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40.wmf"/><Relationship Id="rId4" Type="http://schemas.openxmlformats.org/officeDocument/2006/relationships/oleObject" Target="../embeddings/oleObject39.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5.wmf"/><Relationship Id="rId14" Type="http://schemas.openxmlformats.org/officeDocument/2006/relationships/oleObject" Target="../embeddings/oleObject47.bin"/></Relationships>
</file>

<file path=ppt/slides/_rels/slide15.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50.bin"/><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5.wmf"/><Relationship Id="rId14"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9.wmf"/><Relationship Id="rId7" Type="http://schemas.openxmlformats.org/officeDocument/2006/relationships/image" Target="../media/image61.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3.wmf"/><Relationship Id="rId5" Type="http://schemas.openxmlformats.org/officeDocument/2006/relationships/image" Target="../media/image60.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2.wmf"/></Relationships>
</file>

<file path=ppt/slides/_rels/slide19.x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oleObject" Target="../embeddings/oleObject63.bin"/><Relationship Id="rId1" Type="http://schemas.openxmlformats.org/officeDocument/2006/relationships/slideLayout" Target="../slideLayouts/slideLayout2.xml"/><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 Id="rId5" Type="http://schemas.openxmlformats.org/officeDocument/2006/relationships/image" Target="../media/image64.wmf"/><Relationship Id="rId4" Type="http://schemas.openxmlformats.org/officeDocument/2006/relationships/oleObject" Target="../embeddings/oleObject63.bin"/></Relationships>
</file>

<file path=ppt/slides/_rels/slide21.x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0.bin"/><Relationship Id="rId3" Type="http://schemas.openxmlformats.org/officeDocument/2006/relationships/image" Target="../media/image68.wmf"/><Relationship Id="rId7" Type="http://schemas.openxmlformats.org/officeDocument/2006/relationships/image" Target="../media/image70.wmf"/><Relationship Id="rId2"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9.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1.bin"/><Relationship Id="rId4" Type="http://schemas.openxmlformats.org/officeDocument/2006/relationships/oleObject" Target="../embeddings/oleObject68.bin"/><Relationship Id="rId9" Type="http://schemas.openxmlformats.org/officeDocument/2006/relationships/image" Target="../media/image71.wmf"/></Relationships>
</file>

<file path=ppt/slides/_rels/slide23.x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oleObject" Target="../embeddings/oleObject72.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6.bin"/><Relationship Id="rId13" Type="http://schemas.openxmlformats.org/officeDocument/2006/relationships/image" Target="../media/image79.wmf"/><Relationship Id="rId3" Type="http://schemas.openxmlformats.org/officeDocument/2006/relationships/image" Target="../media/image74.wmf"/><Relationship Id="rId7" Type="http://schemas.openxmlformats.org/officeDocument/2006/relationships/image" Target="../media/image76.wmf"/><Relationship Id="rId12" Type="http://schemas.openxmlformats.org/officeDocument/2006/relationships/oleObject" Target="../embeddings/oleObject78.bin"/><Relationship Id="rId2"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78.wmf"/><Relationship Id="rId5" Type="http://schemas.openxmlformats.org/officeDocument/2006/relationships/image" Target="../media/image75.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7.wmf"/></Relationships>
</file>

<file path=ppt/slides/_rels/slide25.x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oleObject" Target="../embeddings/oleObject79.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6.wmf"/><Relationship Id="rId3" Type="http://schemas.openxmlformats.org/officeDocument/2006/relationships/image" Target="../media/image81.wmf"/><Relationship Id="rId7" Type="http://schemas.openxmlformats.org/officeDocument/2006/relationships/image" Target="../media/image83.wmf"/><Relationship Id="rId12" Type="http://schemas.openxmlformats.org/officeDocument/2006/relationships/oleObject" Target="../embeddings/oleObject85.bin"/><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5.wmf"/><Relationship Id="rId5" Type="http://schemas.openxmlformats.org/officeDocument/2006/relationships/image" Target="../media/image82.wmf"/><Relationship Id="rId15" Type="http://schemas.openxmlformats.org/officeDocument/2006/relationships/image" Target="../media/image87.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4.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88.wmf"/><Relationship Id="rId2" Type="http://schemas.openxmlformats.org/officeDocument/2006/relationships/oleObject" Target="../embeddings/oleObject87.bin"/><Relationship Id="rId1" Type="http://schemas.openxmlformats.org/officeDocument/2006/relationships/slideLayout" Target="../slideLayouts/slideLayout2.xml"/><Relationship Id="rId5" Type="http://schemas.openxmlformats.org/officeDocument/2006/relationships/image" Target="../media/image89.wmf"/><Relationship Id="rId4" Type="http://schemas.openxmlformats.org/officeDocument/2006/relationships/oleObject" Target="../embeddings/oleObject88.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8.wmf"/><Relationship Id="rId12" Type="http://schemas.openxmlformats.org/officeDocument/2006/relationships/oleObject" Target="../embeddings/oleObject10.bin"/><Relationship Id="rId17" Type="http://schemas.openxmlformats.org/officeDocument/2006/relationships/image" Target="../media/image13.wmf"/><Relationship Id="rId2" Type="http://schemas.openxmlformats.org/officeDocument/2006/relationships/oleObject" Target="../embeddings/oleObject5.bin"/><Relationship Id="rId16"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7.bin"/><Relationship Id="rId11" Type="http://schemas.openxmlformats.org/officeDocument/2006/relationships/image" Target="../media/image10.wmf"/><Relationship Id="rId5" Type="http://schemas.openxmlformats.org/officeDocument/2006/relationships/image" Target="../media/image7.wmf"/><Relationship Id="rId15" Type="http://schemas.openxmlformats.org/officeDocument/2006/relationships/image" Target="../media/image12.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9.wmf"/><Relationship Id="rId14"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oleObject" Target="../embeddings/oleObject14.bin"/><Relationship Id="rId16"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7.3</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Trigonometric Integrals</a:t>
            </a:r>
            <a:endParaRPr lang="en-US" dirty="0"/>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Integrating a Product of Powers of Sine and Cosine (cont.)</a:t>
            </a:r>
          </a:p>
        </p:txBody>
      </p:sp>
      <p:sp>
        <p:nvSpPr>
          <p:cNvPr id="3" name="Content Placeholder 2"/>
          <p:cNvSpPr>
            <a:spLocks noGrp="1"/>
          </p:cNvSpPr>
          <p:nvPr>
            <p:ph idx="1"/>
          </p:nvPr>
        </p:nvSpPr>
        <p:spPr/>
        <p:txBody>
          <a:bodyPr/>
          <a:lstStyle/>
          <a:p>
            <a:r>
              <a:rPr lang="en-US" dirty="0"/>
              <a:t>The first two terms in the last integral can be integrated directly, while the last two can be integrated using our new methods.</a:t>
            </a:r>
          </a:p>
          <a:p>
            <a:endParaRPr lang="en-US" dirty="0"/>
          </a:p>
        </p:txBody>
      </p:sp>
      <p:graphicFrame>
        <p:nvGraphicFramePr>
          <p:cNvPr id="251906" name="Object 2"/>
          <p:cNvGraphicFramePr>
            <a:graphicFrameLocks noChangeAspect="1"/>
          </p:cNvGraphicFramePr>
          <p:nvPr>
            <p:extLst>
              <p:ext uri="{D42A27DB-BD31-4B8C-83A1-F6EECF244321}">
                <p14:modId xmlns:p14="http://schemas.microsoft.com/office/powerpoint/2010/main" val="888351638"/>
              </p:ext>
            </p:extLst>
          </p:nvPr>
        </p:nvGraphicFramePr>
        <p:xfrm>
          <a:off x="1117600" y="2959100"/>
          <a:ext cx="6908800" cy="939800"/>
        </p:xfrm>
        <a:graphic>
          <a:graphicData uri="http://schemas.openxmlformats.org/presentationml/2006/ole">
            <mc:AlternateContent xmlns:mc="http://schemas.openxmlformats.org/markup-compatibility/2006">
              <mc:Choice xmlns:v="urn:schemas-microsoft-com:vml" Requires="v">
                <p:oleObj name="Equation" r:id="rId2" imgW="6908760" imgH="939600" progId="Equation.DSMT4">
                  <p:embed/>
                </p:oleObj>
              </mc:Choice>
              <mc:Fallback>
                <p:oleObj name="Equation" r:id="rId2" imgW="6908760" imgH="939600" progId="Equation.DSMT4">
                  <p:embed/>
                  <p:pic>
                    <p:nvPicPr>
                      <p:cNvPr id="0" name="Picture 2"/>
                      <p:cNvPicPr>
                        <a:picLocks noChangeAspect="1" noChangeArrowheads="1"/>
                      </p:cNvPicPr>
                      <p:nvPr/>
                    </p:nvPicPr>
                    <p:blipFill>
                      <a:blip r:embed="rId3"/>
                      <a:srcRect/>
                      <a:stretch>
                        <a:fillRect/>
                      </a:stretch>
                    </p:blipFill>
                    <p:spPr bwMode="auto">
                      <a:xfrm>
                        <a:off x="1117600" y="2959100"/>
                        <a:ext cx="6908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19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Integrating a Product of Powers of Sine and Cosine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52931" name="Object 3"/>
          <p:cNvGraphicFramePr>
            <a:graphicFrameLocks noChangeAspect="1"/>
          </p:cNvGraphicFramePr>
          <p:nvPr/>
        </p:nvGraphicFramePr>
        <p:xfrm>
          <a:off x="949125" y="1611775"/>
          <a:ext cx="1612900" cy="609600"/>
        </p:xfrm>
        <a:graphic>
          <a:graphicData uri="http://schemas.openxmlformats.org/presentationml/2006/ole">
            <mc:AlternateContent xmlns:mc="http://schemas.openxmlformats.org/markup-compatibility/2006">
              <mc:Choice xmlns:v="urn:schemas-microsoft-com:vml" Requires="v">
                <p:oleObj name="Equation" r:id="rId2" imgW="1612800" imgH="609480" progId="Equation.DSMT4">
                  <p:embed/>
                </p:oleObj>
              </mc:Choice>
              <mc:Fallback>
                <p:oleObj name="Equation" r:id="rId2" imgW="1612800" imgH="609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125" y="1611775"/>
                        <a:ext cx="1612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2" name="Object 4"/>
          <p:cNvGraphicFramePr>
            <a:graphicFrameLocks noChangeAspect="1"/>
          </p:cNvGraphicFramePr>
          <p:nvPr/>
        </p:nvGraphicFramePr>
        <p:xfrm>
          <a:off x="2616200" y="1619713"/>
          <a:ext cx="3403600" cy="609600"/>
        </p:xfrm>
        <a:graphic>
          <a:graphicData uri="http://schemas.openxmlformats.org/presentationml/2006/ole">
            <mc:AlternateContent xmlns:mc="http://schemas.openxmlformats.org/markup-compatibility/2006">
              <mc:Choice xmlns:v="urn:schemas-microsoft-com:vml" Requires="v">
                <p:oleObj name="Equation" r:id="rId4" imgW="3403440" imgH="609480" progId="Equation.DSMT4">
                  <p:embed/>
                </p:oleObj>
              </mc:Choice>
              <mc:Fallback>
                <p:oleObj name="Equation" r:id="rId4" imgW="3403440" imgH="6094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619713"/>
                        <a:ext cx="340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3" name="Object 5"/>
          <p:cNvGraphicFramePr>
            <a:graphicFrameLocks noChangeAspect="1"/>
          </p:cNvGraphicFramePr>
          <p:nvPr/>
        </p:nvGraphicFramePr>
        <p:xfrm>
          <a:off x="2590800" y="2496275"/>
          <a:ext cx="2197100" cy="838200"/>
        </p:xfrm>
        <a:graphic>
          <a:graphicData uri="http://schemas.openxmlformats.org/presentationml/2006/ole">
            <mc:AlternateContent xmlns:mc="http://schemas.openxmlformats.org/markup-compatibility/2006">
              <mc:Choice xmlns:v="urn:schemas-microsoft-com:vml" Requires="v">
                <p:oleObj name="Equation" r:id="rId6" imgW="2197080" imgH="838080" progId="Equation.DSMT4">
                  <p:embed/>
                </p:oleObj>
              </mc:Choice>
              <mc:Fallback>
                <p:oleObj name="Equation" r:id="rId6" imgW="21970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496275"/>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4" name="Object 6"/>
          <p:cNvGraphicFramePr>
            <a:graphicFrameLocks noChangeAspect="1"/>
          </p:cNvGraphicFramePr>
          <p:nvPr>
            <p:extLst>
              <p:ext uri="{D42A27DB-BD31-4B8C-83A1-F6EECF244321}">
                <p14:modId xmlns:p14="http://schemas.microsoft.com/office/powerpoint/2010/main" val="253023891"/>
              </p:ext>
            </p:extLst>
          </p:nvPr>
        </p:nvGraphicFramePr>
        <p:xfrm>
          <a:off x="2597150" y="3452813"/>
          <a:ext cx="2476500" cy="939800"/>
        </p:xfrm>
        <a:graphic>
          <a:graphicData uri="http://schemas.openxmlformats.org/presentationml/2006/ole">
            <mc:AlternateContent xmlns:mc="http://schemas.openxmlformats.org/markup-compatibility/2006">
              <mc:Choice xmlns:v="urn:schemas-microsoft-com:vml" Requires="v">
                <p:oleObj name="Equation" r:id="rId8" imgW="2476440" imgH="939600" progId="Equation.DSMT4">
                  <p:embed/>
                </p:oleObj>
              </mc:Choice>
              <mc:Fallback>
                <p:oleObj name="Equation" r:id="rId8" imgW="2476440" imgH="939600" progId="Equation.DSMT4">
                  <p:embed/>
                  <p:pic>
                    <p:nvPicPr>
                      <p:cNvPr id="0" name="Picture 6"/>
                      <p:cNvPicPr>
                        <a:picLocks noChangeAspect="1" noChangeArrowheads="1"/>
                      </p:cNvPicPr>
                      <p:nvPr/>
                    </p:nvPicPr>
                    <p:blipFill>
                      <a:blip r:embed="rId9"/>
                      <a:srcRect/>
                      <a:stretch>
                        <a:fillRect/>
                      </a:stretch>
                    </p:blipFill>
                    <p:spPr bwMode="auto">
                      <a:xfrm>
                        <a:off x="2597150" y="3452813"/>
                        <a:ext cx="2476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5" name="Object 7"/>
          <p:cNvGraphicFramePr>
            <a:graphicFrameLocks noChangeAspect="1"/>
          </p:cNvGraphicFramePr>
          <p:nvPr>
            <p:extLst>
              <p:ext uri="{D42A27DB-BD31-4B8C-83A1-F6EECF244321}">
                <p14:modId xmlns:p14="http://schemas.microsoft.com/office/powerpoint/2010/main" val="3676369244"/>
              </p:ext>
            </p:extLst>
          </p:nvPr>
        </p:nvGraphicFramePr>
        <p:xfrm>
          <a:off x="2597150" y="4483100"/>
          <a:ext cx="3670300" cy="939800"/>
        </p:xfrm>
        <a:graphic>
          <a:graphicData uri="http://schemas.openxmlformats.org/presentationml/2006/ole">
            <mc:AlternateContent xmlns:mc="http://schemas.openxmlformats.org/markup-compatibility/2006">
              <mc:Choice xmlns:v="urn:schemas-microsoft-com:vml" Requires="v">
                <p:oleObj name="Equation" r:id="rId10" imgW="3670200" imgH="939600" progId="Equation.DSMT4">
                  <p:embed/>
                </p:oleObj>
              </mc:Choice>
              <mc:Fallback>
                <p:oleObj name="Equation" r:id="rId10" imgW="3670200" imgH="939600" progId="Equation.DSMT4">
                  <p:embed/>
                  <p:pic>
                    <p:nvPicPr>
                      <p:cNvPr id="0" name="Picture 7"/>
                      <p:cNvPicPr>
                        <a:picLocks noChangeAspect="1" noChangeArrowheads="1"/>
                      </p:cNvPicPr>
                      <p:nvPr/>
                    </p:nvPicPr>
                    <p:blipFill>
                      <a:blip r:embed="rId11"/>
                      <a:srcRect/>
                      <a:stretch>
                        <a:fillRect/>
                      </a:stretch>
                    </p:blipFill>
                    <p:spPr bwMode="auto">
                      <a:xfrm>
                        <a:off x="2597150" y="4483100"/>
                        <a:ext cx="3670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6" name="Object 8"/>
          <p:cNvGraphicFramePr>
            <a:graphicFrameLocks noChangeAspect="1"/>
          </p:cNvGraphicFramePr>
          <p:nvPr/>
        </p:nvGraphicFramePr>
        <p:xfrm>
          <a:off x="6553200" y="1676400"/>
          <a:ext cx="1638300" cy="622300"/>
        </p:xfrm>
        <a:graphic>
          <a:graphicData uri="http://schemas.openxmlformats.org/presentationml/2006/ole">
            <mc:AlternateContent xmlns:mc="http://schemas.openxmlformats.org/markup-compatibility/2006">
              <mc:Choice xmlns:v="urn:schemas-microsoft-com:vml" Requires="v">
                <p:oleObj name="Equation" r:id="rId12" imgW="1638000" imgH="622080" progId="Equation.DSMT4">
                  <p:embed/>
                </p:oleObj>
              </mc:Choice>
              <mc:Fallback>
                <p:oleObj name="Equation" r:id="rId12" imgW="1638000" imgH="622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53200" y="1676400"/>
                        <a:ext cx="163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29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29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29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29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29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Integrating a Product of Powers of Sine and Cosine (cont.)</a:t>
            </a:r>
          </a:p>
        </p:txBody>
      </p:sp>
      <p:sp>
        <p:nvSpPr>
          <p:cNvPr id="3" name="Content Placeholder 2"/>
          <p:cNvSpPr>
            <a:spLocks noGrp="1"/>
          </p:cNvSpPr>
          <p:nvPr>
            <p:ph idx="1"/>
          </p:nvPr>
        </p:nvSpPr>
        <p:spPr/>
        <p:txBody>
          <a:bodyPr/>
          <a:lstStyle/>
          <a:p>
            <a:r>
              <a:rPr lang="en-US" dirty="0"/>
              <a:t>Putting the pieces together, we have the following.</a:t>
            </a:r>
          </a:p>
        </p:txBody>
      </p:sp>
      <p:graphicFrame>
        <p:nvGraphicFramePr>
          <p:cNvPr id="253955" name="Object 3"/>
          <p:cNvGraphicFramePr>
            <a:graphicFrameLocks noChangeAspect="1"/>
          </p:cNvGraphicFramePr>
          <p:nvPr>
            <p:extLst>
              <p:ext uri="{D42A27DB-BD31-4B8C-83A1-F6EECF244321}">
                <p14:modId xmlns:p14="http://schemas.microsoft.com/office/powerpoint/2010/main" val="127630344"/>
              </p:ext>
            </p:extLst>
          </p:nvPr>
        </p:nvGraphicFramePr>
        <p:xfrm>
          <a:off x="457200" y="2072481"/>
          <a:ext cx="5067300" cy="838200"/>
        </p:xfrm>
        <a:graphic>
          <a:graphicData uri="http://schemas.openxmlformats.org/presentationml/2006/ole">
            <mc:AlternateContent xmlns:mc="http://schemas.openxmlformats.org/markup-compatibility/2006">
              <mc:Choice xmlns:v="urn:schemas-microsoft-com:vml" Requires="v">
                <p:oleObj name="Equation" r:id="rId2" imgW="5067000" imgH="838080" progId="Equation.DSMT4">
                  <p:embed/>
                </p:oleObj>
              </mc:Choice>
              <mc:Fallback>
                <p:oleObj name="Equation" r:id="rId2" imgW="506700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072481"/>
                        <a:ext cx="506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3956" name="Object 4"/>
          <p:cNvGraphicFramePr>
            <a:graphicFrameLocks noChangeAspect="1"/>
          </p:cNvGraphicFramePr>
          <p:nvPr>
            <p:extLst>
              <p:ext uri="{D42A27DB-BD31-4B8C-83A1-F6EECF244321}">
                <p14:modId xmlns:p14="http://schemas.microsoft.com/office/powerpoint/2010/main" val="3673718898"/>
              </p:ext>
            </p:extLst>
          </p:nvPr>
        </p:nvGraphicFramePr>
        <p:xfrm>
          <a:off x="887505" y="2971800"/>
          <a:ext cx="7823200" cy="939800"/>
        </p:xfrm>
        <a:graphic>
          <a:graphicData uri="http://schemas.openxmlformats.org/presentationml/2006/ole">
            <mc:AlternateContent xmlns:mc="http://schemas.openxmlformats.org/markup-compatibility/2006">
              <mc:Choice xmlns:v="urn:schemas-microsoft-com:vml" Requires="v">
                <p:oleObj name="Equation" r:id="rId4" imgW="7823160" imgH="939600" progId="Equation.DSMT4">
                  <p:embed/>
                </p:oleObj>
              </mc:Choice>
              <mc:Fallback>
                <p:oleObj name="Equation" r:id="rId4" imgW="7823160" imgH="939600" progId="Equation.DSMT4">
                  <p:embed/>
                  <p:pic>
                    <p:nvPicPr>
                      <p:cNvPr id="0" name="Picture 4"/>
                      <p:cNvPicPr>
                        <a:picLocks noChangeAspect="1" noChangeArrowheads="1"/>
                      </p:cNvPicPr>
                      <p:nvPr/>
                    </p:nvPicPr>
                    <p:blipFill>
                      <a:blip r:embed="rId5"/>
                      <a:srcRect/>
                      <a:stretch>
                        <a:fillRect/>
                      </a:stretch>
                    </p:blipFill>
                    <p:spPr bwMode="auto">
                      <a:xfrm>
                        <a:off x="887505" y="2971800"/>
                        <a:ext cx="7823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3957" name="Object 5"/>
          <p:cNvGraphicFramePr>
            <a:graphicFrameLocks noChangeAspect="1"/>
          </p:cNvGraphicFramePr>
          <p:nvPr/>
        </p:nvGraphicFramePr>
        <p:xfrm>
          <a:off x="889000" y="4033838"/>
          <a:ext cx="4686300" cy="838200"/>
        </p:xfrm>
        <a:graphic>
          <a:graphicData uri="http://schemas.openxmlformats.org/presentationml/2006/ole">
            <mc:AlternateContent xmlns:mc="http://schemas.openxmlformats.org/markup-compatibility/2006">
              <mc:Choice xmlns:v="urn:schemas-microsoft-com:vml" Requires="v">
                <p:oleObj name="Equation" r:id="rId6" imgW="4686120" imgH="838080" progId="Equation.DSMT4">
                  <p:embed/>
                </p:oleObj>
              </mc:Choice>
              <mc:Fallback>
                <p:oleObj name="Equation" r:id="rId6" imgW="46861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9000" y="4033838"/>
                        <a:ext cx="468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39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39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39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Powers of Sines and Cosines</a:t>
            </a:r>
          </a:p>
        </p:txBody>
      </p:sp>
      <p:sp>
        <p:nvSpPr>
          <p:cNvPr id="3" name="Content Placeholder 2"/>
          <p:cNvSpPr>
            <a:spLocks noGrp="1"/>
          </p:cNvSpPr>
          <p:nvPr>
            <p:ph idx="1"/>
          </p:nvPr>
        </p:nvSpPr>
        <p:spPr>
          <a:xfrm>
            <a:off x="457200" y="1096700"/>
            <a:ext cx="8229600" cy="4572000"/>
          </a:xfrm>
        </p:spPr>
        <p:txBody>
          <a:bodyPr/>
          <a:lstStyle/>
          <a:p>
            <a:r>
              <a:rPr lang="en-US" dirty="0"/>
              <a:t>The product‑to-sum identities are particularly useful in integrating integrands of the forms sin </a:t>
            </a:r>
            <a:r>
              <a:rPr lang="en-US" i="1" dirty="0"/>
              <a:t>mx </a:t>
            </a:r>
            <a:r>
              <a:rPr lang="en-US" dirty="0"/>
              <a:t>sin </a:t>
            </a:r>
            <a:r>
              <a:rPr lang="en-US" i="1" dirty="0" err="1"/>
              <a:t>nx</a:t>
            </a:r>
            <a:r>
              <a:rPr lang="en-US" dirty="0"/>
              <a:t>,        sin </a:t>
            </a:r>
            <a:r>
              <a:rPr lang="en-US" i="1" dirty="0"/>
              <a:t>mx </a:t>
            </a:r>
            <a:r>
              <a:rPr lang="en-US" dirty="0"/>
              <a:t>cos </a:t>
            </a:r>
            <a:r>
              <a:rPr lang="en-US" i="1" dirty="0" err="1"/>
              <a:t>nx</a:t>
            </a:r>
            <a:r>
              <a:rPr lang="en-US" dirty="0"/>
              <a:t>, and cos </a:t>
            </a:r>
            <a:r>
              <a:rPr lang="en-US" i="1" dirty="0"/>
              <a:t>mx</a:t>
            </a:r>
            <a:r>
              <a:rPr lang="en-US" dirty="0"/>
              <a:t> cos </a:t>
            </a:r>
            <a:r>
              <a:rPr lang="en-US" i="1" dirty="0"/>
              <a:t>nx</a:t>
            </a:r>
            <a:r>
              <a:rPr lang="en-US" dirty="0"/>
              <a:t>. These identities are as follows.</a:t>
            </a:r>
          </a:p>
        </p:txBody>
      </p:sp>
      <p:graphicFrame>
        <p:nvGraphicFramePr>
          <p:cNvPr id="6" name="Content Placeholder 3"/>
          <p:cNvGraphicFramePr>
            <a:graphicFrameLocks/>
          </p:cNvGraphicFramePr>
          <p:nvPr>
            <p:extLst>
              <p:ext uri="{D42A27DB-BD31-4B8C-83A1-F6EECF244321}">
                <p14:modId xmlns:p14="http://schemas.microsoft.com/office/powerpoint/2010/main" val="356805182"/>
              </p:ext>
            </p:extLst>
          </p:nvPr>
        </p:nvGraphicFramePr>
        <p:xfrm>
          <a:off x="457200" y="2895600"/>
          <a:ext cx="8229600" cy="2651760"/>
        </p:xfrm>
        <a:graphic>
          <a:graphicData uri="http://schemas.openxmlformats.org/drawingml/2006/table">
            <a:tbl>
              <a:tblPr firstRow="1" bandRow="1">
                <a:tableStyleId>{5C22544A-7EE6-4342-B048-85BDC9FD1C3A}</a:tableStyleId>
              </a:tblPr>
              <a:tblGrid>
                <a:gridCol w="8229600">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lt1"/>
                          </a:solidFill>
                          <a:latin typeface="+mn-lt"/>
                          <a:ea typeface="+mn-ea"/>
                          <a:cs typeface="+mn-cs"/>
                        </a:rPr>
                        <a:t>Product‑to‑Sum Identities</a:t>
                      </a:r>
                    </a:p>
                  </a:txBody>
                  <a:tcPr/>
                </a:tc>
                <a:extLst>
                  <a:ext uri="{0D108BD9-81ED-4DB2-BD59-A6C34878D82A}">
                    <a16:rowId xmlns:a16="http://schemas.microsoft.com/office/drawing/2014/main" val="10000"/>
                  </a:ext>
                </a:extLst>
              </a:tr>
              <a:tr h="68580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r h="609600">
                <a:tc>
                  <a:txBody>
                    <a:bodyPr/>
                    <a:lstStyle/>
                    <a:p>
                      <a:endParaRPr lang="en-US" dirty="0"/>
                    </a:p>
                    <a:p>
                      <a:endParaRPr lang="en-US" dirty="0"/>
                    </a:p>
                  </a:txBody>
                  <a:tcPr/>
                </a:tc>
                <a:extLst>
                  <a:ext uri="{0D108BD9-81ED-4DB2-BD59-A6C34878D82A}">
                    <a16:rowId xmlns:a16="http://schemas.microsoft.com/office/drawing/2014/main" val="10002"/>
                  </a:ext>
                </a:extLst>
              </a:tr>
              <a:tr h="370840">
                <a:tc>
                  <a:txBody>
                    <a:bodyPr/>
                    <a:lstStyle/>
                    <a:p>
                      <a:endParaRPr lang="en-US" dirty="0"/>
                    </a:p>
                    <a:p>
                      <a:endParaRPr lang="en-US" dirty="0"/>
                    </a:p>
                  </a:txBody>
                  <a:tcPr/>
                </a:tc>
                <a:extLst>
                  <a:ext uri="{0D108BD9-81ED-4DB2-BD59-A6C34878D82A}">
                    <a16:rowId xmlns:a16="http://schemas.microsoft.com/office/drawing/2014/main" val="10003"/>
                  </a:ext>
                </a:extLst>
              </a:tr>
            </a:tbl>
          </a:graphicData>
        </a:graphic>
      </p:graphicFrame>
      <p:graphicFrame>
        <p:nvGraphicFramePr>
          <p:cNvPr id="260098" name="Object 2"/>
          <p:cNvGraphicFramePr>
            <a:graphicFrameLocks noChangeAspect="1"/>
          </p:cNvGraphicFramePr>
          <p:nvPr>
            <p:extLst>
              <p:ext uri="{D42A27DB-BD31-4B8C-83A1-F6EECF244321}">
                <p14:modId xmlns:p14="http://schemas.microsoft.com/office/powerpoint/2010/main" val="274849008"/>
              </p:ext>
            </p:extLst>
          </p:nvPr>
        </p:nvGraphicFramePr>
        <p:xfrm>
          <a:off x="1798638" y="3404215"/>
          <a:ext cx="5435600" cy="673100"/>
        </p:xfrm>
        <a:graphic>
          <a:graphicData uri="http://schemas.openxmlformats.org/presentationml/2006/ole">
            <mc:AlternateContent xmlns:mc="http://schemas.openxmlformats.org/markup-compatibility/2006">
              <mc:Choice xmlns:v="urn:schemas-microsoft-com:vml" Requires="v">
                <p:oleObj name="Equation" r:id="rId2" imgW="5435280" imgH="672840" progId="Equation.DSMT4">
                  <p:embed/>
                </p:oleObj>
              </mc:Choice>
              <mc:Fallback>
                <p:oleObj name="Equation" r:id="rId2" imgW="543528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638" y="3404215"/>
                        <a:ext cx="5435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0100" name="Object 4"/>
          <p:cNvGraphicFramePr>
            <a:graphicFrameLocks noChangeAspect="1"/>
          </p:cNvGraphicFramePr>
          <p:nvPr>
            <p:extLst>
              <p:ext uri="{D42A27DB-BD31-4B8C-83A1-F6EECF244321}">
                <p14:modId xmlns:p14="http://schemas.microsoft.com/office/powerpoint/2010/main" val="4030134227"/>
              </p:ext>
            </p:extLst>
          </p:nvPr>
        </p:nvGraphicFramePr>
        <p:xfrm>
          <a:off x="1806276" y="4221480"/>
          <a:ext cx="5372100" cy="673100"/>
        </p:xfrm>
        <a:graphic>
          <a:graphicData uri="http://schemas.openxmlformats.org/presentationml/2006/ole">
            <mc:AlternateContent xmlns:mc="http://schemas.openxmlformats.org/markup-compatibility/2006">
              <mc:Choice xmlns:v="urn:schemas-microsoft-com:vml" Requires="v">
                <p:oleObj name="Equation" r:id="rId4" imgW="5371920" imgH="672840" progId="Equation.DSMT4">
                  <p:embed/>
                </p:oleObj>
              </mc:Choice>
              <mc:Fallback>
                <p:oleObj name="Equation" r:id="rId4" imgW="5371920" imgH="6728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6276" y="4221480"/>
                        <a:ext cx="53721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0101" name="Object 5"/>
          <p:cNvGraphicFramePr>
            <a:graphicFrameLocks noChangeAspect="1"/>
          </p:cNvGraphicFramePr>
          <p:nvPr/>
        </p:nvGraphicFramePr>
        <p:xfrm>
          <a:off x="1800225" y="4886325"/>
          <a:ext cx="5562600" cy="673100"/>
        </p:xfrm>
        <a:graphic>
          <a:graphicData uri="http://schemas.openxmlformats.org/presentationml/2006/ole">
            <mc:AlternateContent xmlns:mc="http://schemas.openxmlformats.org/markup-compatibility/2006">
              <mc:Choice xmlns:v="urn:schemas-microsoft-com:vml" Requires="v">
                <p:oleObj name="Equation" r:id="rId6" imgW="5562360" imgH="672840" progId="Equation.DSMT4">
                  <p:embed/>
                </p:oleObj>
              </mc:Choice>
              <mc:Fallback>
                <p:oleObj name="Equation" r:id="rId6" imgW="5562360" imgH="6728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0225" y="4886325"/>
                        <a:ext cx="5562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3733800" y="5567425"/>
            <a:ext cx="1239506" cy="523220"/>
          </a:xfrm>
          <a:prstGeom prst="rect">
            <a:avLst/>
          </a:prstGeom>
        </p:spPr>
        <p:txBody>
          <a:bodyPr wrap="none">
            <a:spAutoFit/>
          </a:bodyPr>
          <a:lstStyle/>
          <a:p>
            <a:r>
              <a:rPr lang="en-US" sz="2800" b="1" dirty="0"/>
              <a:t>Table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Product-to-Sum Identity to</a:t>
            </a:r>
            <a:br>
              <a:rPr lang="en-US" dirty="0"/>
            </a:br>
            <a:r>
              <a:rPr lang="en-US" dirty="0"/>
              <a:t>Evaluate a Trigonometric Integral</a:t>
            </a:r>
          </a:p>
        </p:txBody>
      </p:sp>
      <p:sp>
        <p:nvSpPr>
          <p:cNvPr id="3" name="Content Placeholder 2"/>
          <p:cNvSpPr>
            <a:spLocks noGrp="1"/>
          </p:cNvSpPr>
          <p:nvPr>
            <p:ph idx="1"/>
          </p:nvPr>
        </p:nvSpPr>
        <p:spPr/>
        <p:txBody>
          <a:bodyPr/>
          <a:lstStyle/>
          <a:p>
            <a:r>
              <a:rPr lang="en-US" dirty="0"/>
              <a:t>Evaluate </a:t>
            </a:r>
          </a:p>
          <a:p>
            <a:r>
              <a:rPr lang="en-US" b="1" dirty="0"/>
              <a:t>Solution</a:t>
            </a:r>
          </a:p>
        </p:txBody>
      </p:sp>
      <p:graphicFrame>
        <p:nvGraphicFramePr>
          <p:cNvPr id="261122" name="Object 2"/>
          <p:cNvGraphicFramePr>
            <a:graphicFrameLocks noChangeAspect="1"/>
          </p:cNvGraphicFramePr>
          <p:nvPr>
            <p:extLst>
              <p:ext uri="{D42A27DB-BD31-4B8C-83A1-F6EECF244321}">
                <p14:modId xmlns:p14="http://schemas.microsoft.com/office/powerpoint/2010/main" val="86895910"/>
              </p:ext>
            </p:extLst>
          </p:nvPr>
        </p:nvGraphicFramePr>
        <p:xfrm>
          <a:off x="1803400" y="1190625"/>
          <a:ext cx="2552700" cy="685800"/>
        </p:xfrm>
        <a:graphic>
          <a:graphicData uri="http://schemas.openxmlformats.org/presentationml/2006/ole">
            <mc:AlternateContent xmlns:mc="http://schemas.openxmlformats.org/markup-compatibility/2006">
              <mc:Choice xmlns:v="urn:schemas-microsoft-com:vml" Requires="v">
                <p:oleObj name="Equation" r:id="rId2" imgW="2552400" imgH="685800" progId="Equation.DSMT4">
                  <p:embed/>
                </p:oleObj>
              </mc:Choice>
              <mc:Fallback>
                <p:oleObj name="Equation" r:id="rId2" imgW="2552400" imgH="685800" progId="Equation.DSMT4">
                  <p:embed/>
                  <p:pic>
                    <p:nvPicPr>
                      <p:cNvPr id="0" name="Picture 2"/>
                      <p:cNvPicPr>
                        <a:picLocks noChangeAspect="1" noChangeArrowheads="1"/>
                      </p:cNvPicPr>
                      <p:nvPr/>
                    </p:nvPicPr>
                    <p:blipFill>
                      <a:blip r:embed="rId3"/>
                      <a:srcRect/>
                      <a:stretch>
                        <a:fillRect/>
                      </a:stretch>
                    </p:blipFill>
                    <p:spPr bwMode="auto">
                      <a:xfrm>
                        <a:off x="1803400" y="1190625"/>
                        <a:ext cx="2552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25" name="Object 5"/>
          <p:cNvGraphicFramePr>
            <a:graphicFrameLocks noChangeAspect="1"/>
          </p:cNvGraphicFramePr>
          <p:nvPr>
            <p:extLst>
              <p:ext uri="{D42A27DB-BD31-4B8C-83A1-F6EECF244321}">
                <p14:modId xmlns:p14="http://schemas.microsoft.com/office/powerpoint/2010/main" val="3373409224"/>
              </p:ext>
            </p:extLst>
          </p:nvPr>
        </p:nvGraphicFramePr>
        <p:xfrm>
          <a:off x="544513" y="2341563"/>
          <a:ext cx="2286000" cy="647700"/>
        </p:xfrm>
        <a:graphic>
          <a:graphicData uri="http://schemas.openxmlformats.org/presentationml/2006/ole">
            <mc:AlternateContent xmlns:mc="http://schemas.openxmlformats.org/markup-compatibility/2006">
              <mc:Choice xmlns:v="urn:schemas-microsoft-com:vml" Requires="v">
                <p:oleObj name="Equation" r:id="rId4" imgW="2286000" imgH="647640" progId="Equation.DSMT4">
                  <p:embed/>
                </p:oleObj>
              </mc:Choice>
              <mc:Fallback>
                <p:oleObj name="Equation" r:id="rId4" imgW="2286000" imgH="647640" progId="Equation.DSMT4">
                  <p:embed/>
                  <p:pic>
                    <p:nvPicPr>
                      <p:cNvPr id="0" name="Picture 5"/>
                      <p:cNvPicPr>
                        <a:picLocks noChangeAspect="1" noChangeArrowheads="1"/>
                      </p:cNvPicPr>
                      <p:nvPr/>
                    </p:nvPicPr>
                    <p:blipFill>
                      <a:blip r:embed="rId5"/>
                      <a:srcRect/>
                      <a:stretch>
                        <a:fillRect/>
                      </a:stretch>
                    </p:blipFill>
                    <p:spPr bwMode="auto">
                      <a:xfrm>
                        <a:off x="544513" y="2341563"/>
                        <a:ext cx="2286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26" name="Object 6"/>
          <p:cNvGraphicFramePr>
            <a:graphicFrameLocks noChangeAspect="1"/>
          </p:cNvGraphicFramePr>
          <p:nvPr>
            <p:extLst>
              <p:ext uri="{D42A27DB-BD31-4B8C-83A1-F6EECF244321}">
                <p14:modId xmlns:p14="http://schemas.microsoft.com/office/powerpoint/2010/main" val="2441579777"/>
              </p:ext>
            </p:extLst>
          </p:nvPr>
        </p:nvGraphicFramePr>
        <p:xfrm>
          <a:off x="2830513" y="2283535"/>
          <a:ext cx="5168900" cy="787400"/>
        </p:xfrm>
        <a:graphic>
          <a:graphicData uri="http://schemas.openxmlformats.org/presentationml/2006/ole">
            <mc:AlternateContent xmlns:mc="http://schemas.openxmlformats.org/markup-compatibility/2006">
              <mc:Choice xmlns:v="urn:schemas-microsoft-com:vml" Requires="v">
                <p:oleObj name="Equation" r:id="rId6" imgW="5168880" imgH="787320" progId="Equation.DSMT4">
                  <p:embed/>
                </p:oleObj>
              </mc:Choice>
              <mc:Fallback>
                <p:oleObj name="Equation" r:id="rId6" imgW="5168880" imgH="787320" progId="Equation.DSMT4">
                  <p:embed/>
                  <p:pic>
                    <p:nvPicPr>
                      <p:cNvPr id="0" name="Picture 6"/>
                      <p:cNvPicPr>
                        <a:picLocks noChangeAspect="1" noChangeArrowheads="1"/>
                      </p:cNvPicPr>
                      <p:nvPr/>
                    </p:nvPicPr>
                    <p:blipFill>
                      <a:blip r:embed="rId7"/>
                      <a:srcRect/>
                      <a:stretch>
                        <a:fillRect/>
                      </a:stretch>
                    </p:blipFill>
                    <p:spPr bwMode="auto">
                      <a:xfrm>
                        <a:off x="2830513" y="2283535"/>
                        <a:ext cx="5168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27" name="Object 7"/>
          <p:cNvGraphicFramePr>
            <a:graphicFrameLocks noChangeAspect="1"/>
          </p:cNvGraphicFramePr>
          <p:nvPr>
            <p:extLst>
              <p:ext uri="{D42A27DB-BD31-4B8C-83A1-F6EECF244321}">
                <p14:modId xmlns:p14="http://schemas.microsoft.com/office/powerpoint/2010/main" val="2749536223"/>
              </p:ext>
            </p:extLst>
          </p:nvPr>
        </p:nvGraphicFramePr>
        <p:xfrm>
          <a:off x="2802367" y="3192742"/>
          <a:ext cx="5867400" cy="787400"/>
        </p:xfrm>
        <a:graphic>
          <a:graphicData uri="http://schemas.openxmlformats.org/presentationml/2006/ole">
            <mc:AlternateContent xmlns:mc="http://schemas.openxmlformats.org/markup-compatibility/2006">
              <mc:Choice xmlns:v="urn:schemas-microsoft-com:vml" Requires="v">
                <p:oleObj name="Equation" r:id="rId8" imgW="5867280" imgH="787320" progId="Equation.DSMT4">
                  <p:embed/>
                </p:oleObj>
              </mc:Choice>
              <mc:Fallback>
                <p:oleObj name="Equation" r:id="rId8" imgW="5867280" imgH="787320" progId="Equation.DSMT4">
                  <p:embed/>
                  <p:pic>
                    <p:nvPicPr>
                      <p:cNvPr id="0" name="Picture 7"/>
                      <p:cNvPicPr>
                        <a:picLocks noChangeAspect="1" noChangeArrowheads="1"/>
                      </p:cNvPicPr>
                      <p:nvPr/>
                    </p:nvPicPr>
                    <p:blipFill>
                      <a:blip r:embed="rId9"/>
                      <a:srcRect/>
                      <a:stretch>
                        <a:fillRect/>
                      </a:stretch>
                    </p:blipFill>
                    <p:spPr bwMode="auto">
                      <a:xfrm>
                        <a:off x="2802367" y="3192742"/>
                        <a:ext cx="5867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28" name="Object 8"/>
          <p:cNvGraphicFramePr>
            <a:graphicFrameLocks noChangeAspect="1"/>
          </p:cNvGraphicFramePr>
          <p:nvPr>
            <p:extLst>
              <p:ext uri="{D42A27DB-BD31-4B8C-83A1-F6EECF244321}">
                <p14:modId xmlns:p14="http://schemas.microsoft.com/office/powerpoint/2010/main" val="1531809438"/>
              </p:ext>
            </p:extLst>
          </p:nvPr>
        </p:nvGraphicFramePr>
        <p:xfrm>
          <a:off x="2802367" y="4064668"/>
          <a:ext cx="3238500" cy="952500"/>
        </p:xfrm>
        <a:graphic>
          <a:graphicData uri="http://schemas.openxmlformats.org/presentationml/2006/ole">
            <mc:AlternateContent xmlns:mc="http://schemas.openxmlformats.org/markup-compatibility/2006">
              <mc:Choice xmlns:v="urn:schemas-microsoft-com:vml" Requires="v">
                <p:oleObj name="Equation" r:id="rId10" imgW="3238200" imgH="952200" progId="Equation.DSMT4">
                  <p:embed/>
                </p:oleObj>
              </mc:Choice>
              <mc:Fallback>
                <p:oleObj name="Equation" r:id="rId10" imgW="3238200" imgH="952200" progId="Equation.DSMT4">
                  <p:embed/>
                  <p:pic>
                    <p:nvPicPr>
                      <p:cNvPr id="0" name="Picture 8"/>
                      <p:cNvPicPr>
                        <a:picLocks noChangeAspect="1" noChangeArrowheads="1"/>
                      </p:cNvPicPr>
                      <p:nvPr/>
                    </p:nvPicPr>
                    <p:blipFill>
                      <a:blip r:embed="rId11"/>
                      <a:srcRect/>
                      <a:stretch>
                        <a:fillRect/>
                      </a:stretch>
                    </p:blipFill>
                    <p:spPr bwMode="auto">
                      <a:xfrm>
                        <a:off x="2802367" y="4064668"/>
                        <a:ext cx="3238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29" name="Object 9"/>
          <p:cNvGraphicFramePr>
            <a:graphicFrameLocks noChangeAspect="1"/>
          </p:cNvGraphicFramePr>
          <p:nvPr>
            <p:extLst>
              <p:ext uri="{D42A27DB-BD31-4B8C-83A1-F6EECF244321}">
                <p14:modId xmlns:p14="http://schemas.microsoft.com/office/powerpoint/2010/main" val="3246784077"/>
              </p:ext>
            </p:extLst>
          </p:nvPr>
        </p:nvGraphicFramePr>
        <p:xfrm>
          <a:off x="2830513" y="5036764"/>
          <a:ext cx="3225800" cy="876300"/>
        </p:xfrm>
        <a:graphic>
          <a:graphicData uri="http://schemas.openxmlformats.org/presentationml/2006/ole">
            <mc:AlternateContent xmlns:mc="http://schemas.openxmlformats.org/markup-compatibility/2006">
              <mc:Choice xmlns:v="urn:schemas-microsoft-com:vml" Requires="v">
                <p:oleObj name="Equation" r:id="rId12" imgW="3225600" imgH="876240" progId="Equation.DSMT4">
                  <p:embed/>
                </p:oleObj>
              </mc:Choice>
              <mc:Fallback>
                <p:oleObj name="Equation" r:id="rId12" imgW="3225600" imgH="876240" progId="Equation.DSMT4">
                  <p:embed/>
                  <p:pic>
                    <p:nvPicPr>
                      <p:cNvPr id="0" name="Picture 9"/>
                      <p:cNvPicPr>
                        <a:picLocks noChangeAspect="1" noChangeArrowheads="1"/>
                      </p:cNvPicPr>
                      <p:nvPr/>
                    </p:nvPicPr>
                    <p:blipFill>
                      <a:blip r:embed="rId13"/>
                      <a:srcRect/>
                      <a:stretch>
                        <a:fillRect/>
                      </a:stretch>
                    </p:blipFill>
                    <p:spPr bwMode="auto">
                      <a:xfrm>
                        <a:off x="2830513" y="5036764"/>
                        <a:ext cx="3225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1130" name="Object 10"/>
          <p:cNvGraphicFramePr>
            <a:graphicFrameLocks noChangeAspect="1"/>
          </p:cNvGraphicFramePr>
          <p:nvPr>
            <p:extLst>
              <p:ext uri="{D42A27DB-BD31-4B8C-83A1-F6EECF244321}">
                <p14:modId xmlns:p14="http://schemas.microsoft.com/office/powerpoint/2010/main" val="1990683509"/>
              </p:ext>
            </p:extLst>
          </p:nvPr>
        </p:nvGraphicFramePr>
        <p:xfrm>
          <a:off x="6040867" y="5120470"/>
          <a:ext cx="736600" cy="787400"/>
        </p:xfrm>
        <a:graphic>
          <a:graphicData uri="http://schemas.openxmlformats.org/presentationml/2006/ole">
            <mc:AlternateContent xmlns:mc="http://schemas.openxmlformats.org/markup-compatibility/2006">
              <mc:Choice xmlns:v="urn:schemas-microsoft-com:vml" Requires="v">
                <p:oleObj name="Equation" r:id="rId14" imgW="736560" imgH="787320" progId="Equation.DSMT4">
                  <p:embed/>
                </p:oleObj>
              </mc:Choice>
              <mc:Fallback>
                <p:oleObj name="Equation" r:id="rId14" imgW="736560" imgH="78732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40867" y="5120470"/>
                        <a:ext cx="736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1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11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11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11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611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1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Integrating the First and Second</a:t>
            </a:r>
            <a:br>
              <a:rPr lang="en-US" dirty="0"/>
            </a:br>
            <a:r>
              <a:rPr lang="en-US" dirty="0"/>
              <a:t>Powers of Tangent and Secant</a:t>
            </a:r>
          </a:p>
        </p:txBody>
      </p:sp>
      <p:sp>
        <p:nvSpPr>
          <p:cNvPr id="5" name="Content Placeholder 4"/>
          <p:cNvSpPr>
            <a:spLocks noGrp="1"/>
          </p:cNvSpPr>
          <p:nvPr>
            <p:ph idx="1"/>
          </p:nvPr>
        </p:nvSpPr>
        <p:spPr>
          <a:xfrm>
            <a:off x="457200" y="1280160"/>
            <a:ext cx="8229600" cy="4684956"/>
          </a:xfrm>
        </p:spPr>
        <p:txBody>
          <a:bodyPr/>
          <a:lstStyle/>
          <a:p>
            <a:r>
              <a:rPr lang="en-US" dirty="0"/>
              <a:t>Evaluate the following integrals.</a:t>
            </a:r>
          </a:p>
          <a:p>
            <a:endParaRPr lang="en-US" dirty="0"/>
          </a:p>
          <a:p>
            <a:endParaRPr lang="en-US" dirty="0"/>
          </a:p>
          <a:p>
            <a:endParaRPr lang="en-US" sz="2000" dirty="0"/>
          </a:p>
          <a:p>
            <a:r>
              <a:rPr lang="en-US" b="1" dirty="0"/>
              <a:t>Solution</a:t>
            </a:r>
          </a:p>
          <a:p>
            <a:r>
              <a:rPr lang="en-US" dirty="0"/>
              <a:t>The order of these integrals as presented is based on their ease of evaluation.</a:t>
            </a:r>
          </a:p>
          <a:p>
            <a:r>
              <a:rPr lang="en-US" dirty="0"/>
              <a:t>	</a:t>
            </a:r>
          </a:p>
        </p:txBody>
      </p:sp>
      <p:graphicFrame>
        <p:nvGraphicFramePr>
          <p:cNvPr id="262147" name="Object 3"/>
          <p:cNvGraphicFramePr>
            <a:graphicFrameLocks noChangeAspect="1"/>
          </p:cNvGraphicFramePr>
          <p:nvPr/>
        </p:nvGraphicFramePr>
        <p:xfrm>
          <a:off x="609600" y="1828800"/>
          <a:ext cx="4457700" cy="1333500"/>
        </p:xfrm>
        <a:graphic>
          <a:graphicData uri="http://schemas.openxmlformats.org/presentationml/2006/ole">
            <mc:AlternateContent xmlns:mc="http://schemas.openxmlformats.org/markup-compatibility/2006">
              <mc:Choice xmlns:v="urn:schemas-microsoft-com:vml" Requires="v">
                <p:oleObj name="Equation" r:id="rId2" imgW="4457520" imgH="1333440" progId="Equation.DSMT4">
                  <p:embed/>
                </p:oleObj>
              </mc:Choice>
              <mc:Fallback>
                <p:oleObj name="Equation" r:id="rId2" imgW="4457520" imgH="13334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828800"/>
                        <a:ext cx="44577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2148" name="Object 4"/>
          <p:cNvGraphicFramePr>
            <a:graphicFrameLocks noChangeAspect="1"/>
          </p:cNvGraphicFramePr>
          <p:nvPr/>
        </p:nvGraphicFramePr>
        <p:xfrm>
          <a:off x="609600" y="4638336"/>
          <a:ext cx="3454400" cy="609600"/>
        </p:xfrm>
        <a:graphic>
          <a:graphicData uri="http://schemas.openxmlformats.org/presentationml/2006/ole">
            <mc:AlternateContent xmlns:mc="http://schemas.openxmlformats.org/markup-compatibility/2006">
              <mc:Choice xmlns:v="urn:schemas-microsoft-com:vml" Requires="v">
                <p:oleObj name="Equation" r:id="rId4" imgW="3454200" imgH="609480" progId="Equation.DSMT4">
                  <p:embed/>
                </p:oleObj>
              </mc:Choice>
              <mc:Fallback>
                <p:oleObj name="Equation" r:id="rId4" imgW="3454200" imgH="6094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638336"/>
                        <a:ext cx="3454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2149" name="Object 5"/>
          <p:cNvGraphicFramePr>
            <a:graphicFrameLocks noChangeAspect="1"/>
          </p:cNvGraphicFramePr>
          <p:nvPr/>
        </p:nvGraphicFramePr>
        <p:xfrm>
          <a:off x="598025" y="5355516"/>
          <a:ext cx="6400800" cy="609600"/>
        </p:xfrm>
        <a:graphic>
          <a:graphicData uri="http://schemas.openxmlformats.org/presentationml/2006/ole">
            <mc:AlternateContent xmlns:mc="http://schemas.openxmlformats.org/markup-compatibility/2006">
              <mc:Choice xmlns:v="urn:schemas-microsoft-com:vml" Requires="v">
                <p:oleObj name="Equation" r:id="rId6" imgW="6400800" imgH="609480" progId="Equation.DSMT4">
                  <p:embed/>
                </p:oleObj>
              </mc:Choice>
              <mc:Fallback>
                <p:oleObj name="Equation" r:id="rId6" imgW="6400800" imgH="6094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8025" y="5355516"/>
                        <a:ext cx="6400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21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2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Integrating the First and Second</a:t>
            </a:r>
            <a:br>
              <a:rPr lang="en-US" dirty="0"/>
            </a:br>
            <a:r>
              <a:rPr lang="en-US" dirty="0"/>
              <a:t>Powers of Tangent and Secant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63172" name="Object 4"/>
          <p:cNvGraphicFramePr>
            <a:graphicFrameLocks noChangeAspect="1"/>
          </p:cNvGraphicFramePr>
          <p:nvPr/>
        </p:nvGraphicFramePr>
        <p:xfrm>
          <a:off x="480350" y="1482525"/>
          <a:ext cx="1765300" cy="609600"/>
        </p:xfrm>
        <a:graphic>
          <a:graphicData uri="http://schemas.openxmlformats.org/presentationml/2006/ole">
            <mc:AlternateContent xmlns:mc="http://schemas.openxmlformats.org/markup-compatibility/2006">
              <mc:Choice xmlns:v="urn:schemas-microsoft-com:vml" Requires="v">
                <p:oleObj name="Equation" r:id="rId2" imgW="1765080" imgH="609480" progId="Equation.DSMT4">
                  <p:embed/>
                </p:oleObj>
              </mc:Choice>
              <mc:Fallback>
                <p:oleObj name="Equation" r:id="rId2" imgW="1765080" imgH="6094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350" y="1482525"/>
                        <a:ext cx="17653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3" name="Object 5"/>
          <p:cNvGraphicFramePr>
            <a:graphicFrameLocks noChangeAspect="1"/>
          </p:cNvGraphicFramePr>
          <p:nvPr/>
        </p:nvGraphicFramePr>
        <p:xfrm>
          <a:off x="2286000" y="1352550"/>
          <a:ext cx="1638300" cy="838200"/>
        </p:xfrm>
        <a:graphic>
          <a:graphicData uri="http://schemas.openxmlformats.org/presentationml/2006/ole">
            <mc:AlternateContent xmlns:mc="http://schemas.openxmlformats.org/markup-compatibility/2006">
              <mc:Choice xmlns:v="urn:schemas-microsoft-com:vml" Requires="v">
                <p:oleObj name="Equation" r:id="rId4" imgW="1638000" imgH="838080" progId="Equation.DSMT4">
                  <p:embed/>
                </p:oleObj>
              </mc:Choice>
              <mc:Fallback>
                <p:oleObj name="Equation" r:id="rId4" imgW="16380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3525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4" name="Object 6"/>
          <p:cNvGraphicFramePr>
            <a:graphicFrameLocks noChangeAspect="1"/>
          </p:cNvGraphicFramePr>
          <p:nvPr/>
        </p:nvGraphicFramePr>
        <p:xfrm>
          <a:off x="2274425" y="2367025"/>
          <a:ext cx="1358900" cy="838200"/>
        </p:xfrm>
        <a:graphic>
          <a:graphicData uri="http://schemas.openxmlformats.org/presentationml/2006/ole">
            <mc:AlternateContent xmlns:mc="http://schemas.openxmlformats.org/markup-compatibility/2006">
              <mc:Choice xmlns:v="urn:schemas-microsoft-com:vml" Requires="v">
                <p:oleObj name="Equation" r:id="rId6" imgW="1358640" imgH="838080" progId="Equation.DSMT4">
                  <p:embed/>
                </p:oleObj>
              </mc:Choice>
              <mc:Fallback>
                <p:oleObj name="Equation" r:id="rId6" imgW="135864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4425" y="2367025"/>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5" name="Object 7"/>
          <p:cNvGraphicFramePr>
            <a:graphicFrameLocks noChangeAspect="1"/>
          </p:cNvGraphicFramePr>
          <p:nvPr/>
        </p:nvGraphicFramePr>
        <p:xfrm>
          <a:off x="2274425" y="3311325"/>
          <a:ext cx="1612900" cy="469900"/>
        </p:xfrm>
        <a:graphic>
          <a:graphicData uri="http://schemas.openxmlformats.org/presentationml/2006/ole">
            <mc:AlternateContent xmlns:mc="http://schemas.openxmlformats.org/markup-compatibility/2006">
              <mc:Choice xmlns:v="urn:schemas-microsoft-com:vml" Requires="v">
                <p:oleObj name="Equation" r:id="rId8" imgW="1612800" imgH="469800" progId="Equation.DSMT4">
                  <p:embed/>
                </p:oleObj>
              </mc:Choice>
              <mc:Fallback>
                <p:oleObj name="Equation" r:id="rId8" imgW="161280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74425" y="3311325"/>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6" name="Object 8"/>
          <p:cNvGraphicFramePr>
            <a:graphicFrameLocks noChangeAspect="1"/>
          </p:cNvGraphicFramePr>
          <p:nvPr/>
        </p:nvGraphicFramePr>
        <p:xfrm>
          <a:off x="2274425" y="3886200"/>
          <a:ext cx="2120900" cy="469900"/>
        </p:xfrm>
        <a:graphic>
          <a:graphicData uri="http://schemas.openxmlformats.org/presentationml/2006/ole">
            <mc:AlternateContent xmlns:mc="http://schemas.openxmlformats.org/markup-compatibility/2006">
              <mc:Choice xmlns:v="urn:schemas-microsoft-com:vml" Requires="v">
                <p:oleObj name="Equation" r:id="rId10" imgW="2120760" imgH="469800" progId="Equation.DSMT4">
                  <p:embed/>
                </p:oleObj>
              </mc:Choice>
              <mc:Fallback>
                <p:oleObj name="Equation" r:id="rId10" imgW="212076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74425" y="3886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7" name="Object 9"/>
          <p:cNvGraphicFramePr>
            <a:graphicFrameLocks noChangeAspect="1"/>
          </p:cNvGraphicFramePr>
          <p:nvPr/>
        </p:nvGraphicFramePr>
        <p:xfrm>
          <a:off x="2244525" y="4495800"/>
          <a:ext cx="5943600" cy="685800"/>
        </p:xfrm>
        <a:graphic>
          <a:graphicData uri="http://schemas.openxmlformats.org/presentationml/2006/ole">
            <mc:AlternateContent xmlns:mc="http://schemas.openxmlformats.org/markup-compatibility/2006">
              <mc:Choice xmlns:v="urn:schemas-microsoft-com:vml" Requires="v">
                <p:oleObj name="Equation" r:id="rId12" imgW="5943600" imgH="685800" progId="Equation.DSMT4">
                  <p:embed/>
                </p:oleObj>
              </mc:Choice>
              <mc:Fallback>
                <p:oleObj name="Equation" r:id="rId12" imgW="5943600" imgH="6858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44525" y="4495800"/>
                        <a:ext cx="5943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3178" name="Object 10"/>
          <p:cNvGraphicFramePr>
            <a:graphicFrameLocks noChangeAspect="1"/>
          </p:cNvGraphicFramePr>
          <p:nvPr/>
        </p:nvGraphicFramePr>
        <p:xfrm>
          <a:off x="4419600" y="1524000"/>
          <a:ext cx="1485900" cy="584200"/>
        </p:xfrm>
        <a:graphic>
          <a:graphicData uri="http://schemas.openxmlformats.org/presentationml/2006/ole">
            <mc:AlternateContent xmlns:mc="http://schemas.openxmlformats.org/markup-compatibility/2006">
              <mc:Choice xmlns:v="urn:schemas-microsoft-com:vml" Requires="v">
                <p:oleObj name="Equation" r:id="rId14" imgW="1485720" imgH="583920" progId="Equation.DSMT4">
                  <p:embed/>
                </p:oleObj>
              </mc:Choice>
              <mc:Fallback>
                <p:oleObj name="Equation" r:id="rId14" imgW="1485720" imgH="58392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19600" y="1524000"/>
                        <a:ext cx="1485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317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317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3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3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3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63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Integrating the First and Second</a:t>
            </a:r>
            <a:br>
              <a:rPr lang="en-US" dirty="0"/>
            </a:br>
            <a:r>
              <a:rPr lang="en-US" dirty="0"/>
              <a:t>Powers of Tangent and Secant (cont.)</a:t>
            </a:r>
          </a:p>
        </p:txBody>
      </p:sp>
      <p:sp>
        <p:nvSpPr>
          <p:cNvPr id="3" name="Content Placeholder 2"/>
          <p:cNvSpPr>
            <a:spLocks noGrp="1"/>
          </p:cNvSpPr>
          <p:nvPr>
            <p:ph idx="1"/>
          </p:nvPr>
        </p:nvSpPr>
        <p:spPr/>
        <p:txBody>
          <a:bodyPr/>
          <a:lstStyle/>
          <a:p>
            <a:pPr marL="463550" indent="-463550"/>
            <a:r>
              <a:rPr lang="en-US" b="1" dirty="0"/>
              <a:t>d.</a:t>
            </a:r>
            <a:r>
              <a:rPr lang="en-US" dirty="0"/>
              <a:t>	This integral requires a bit more effort. One way to evaluate it is to multiply and divide the integrand by sec </a:t>
            </a:r>
            <a:r>
              <a:rPr lang="en-US" i="1" dirty="0"/>
              <a:t>x</a:t>
            </a:r>
            <a:r>
              <a:rPr lang="en-US" dirty="0"/>
              <a:t> + tan </a:t>
            </a:r>
            <a:r>
              <a:rPr lang="en-US" i="1" dirty="0"/>
              <a:t>x</a:t>
            </a:r>
            <a:r>
              <a:rPr lang="en-US" dirty="0"/>
              <a:t>, which results in a convenient transformation.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Integrating the First and Second</a:t>
            </a:r>
            <a:br>
              <a:rPr lang="en-US" dirty="0"/>
            </a:br>
            <a:r>
              <a:rPr lang="en-US" dirty="0"/>
              <a:t>Powers of Tangent and Secant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65219" name="Object 3"/>
          <p:cNvGraphicFramePr>
            <a:graphicFrameLocks noChangeAspect="1"/>
          </p:cNvGraphicFramePr>
          <p:nvPr>
            <p:extLst>
              <p:ext uri="{D42A27DB-BD31-4B8C-83A1-F6EECF244321}">
                <p14:modId xmlns:p14="http://schemas.microsoft.com/office/powerpoint/2010/main" val="956141867"/>
              </p:ext>
            </p:extLst>
          </p:nvPr>
        </p:nvGraphicFramePr>
        <p:xfrm>
          <a:off x="404350" y="1606550"/>
          <a:ext cx="1308100" cy="609600"/>
        </p:xfrm>
        <a:graphic>
          <a:graphicData uri="http://schemas.openxmlformats.org/presentationml/2006/ole">
            <mc:AlternateContent xmlns:mc="http://schemas.openxmlformats.org/markup-compatibility/2006">
              <mc:Choice xmlns:v="urn:schemas-microsoft-com:vml" Requires="v">
                <p:oleObj name="Equation" r:id="rId2" imgW="1307880" imgH="609480" progId="Equation.DSMT4">
                  <p:embed/>
                </p:oleObj>
              </mc:Choice>
              <mc:Fallback>
                <p:oleObj name="Equation" r:id="rId2" imgW="1307880" imgH="609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50" y="1606550"/>
                        <a:ext cx="130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5220" name="Object 4"/>
          <p:cNvGraphicFramePr>
            <a:graphicFrameLocks noChangeAspect="1"/>
          </p:cNvGraphicFramePr>
          <p:nvPr>
            <p:extLst>
              <p:ext uri="{D42A27DB-BD31-4B8C-83A1-F6EECF244321}">
                <p14:modId xmlns:p14="http://schemas.microsoft.com/office/powerpoint/2010/main" val="26488949"/>
              </p:ext>
            </p:extLst>
          </p:nvPr>
        </p:nvGraphicFramePr>
        <p:xfrm>
          <a:off x="1712450" y="1463875"/>
          <a:ext cx="3683000" cy="939800"/>
        </p:xfrm>
        <a:graphic>
          <a:graphicData uri="http://schemas.openxmlformats.org/presentationml/2006/ole">
            <mc:AlternateContent xmlns:mc="http://schemas.openxmlformats.org/markup-compatibility/2006">
              <mc:Choice xmlns:v="urn:schemas-microsoft-com:vml" Requires="v">
                <p:oleObj name="Equation" r:id="rId4" imgW="3682800" imgH="939600" progId="Equation.DSMT4">
                  <p:embed/>
                </p:oleObj>
              </mc:Choice>
              <mc:Fallback>
                <p:oleObj name="Equation" r:id="rId4" imgW="3682800" imgH="939600" progId="Equation.DSMT4">
                  <p:embed/>
                  <p:pic>
                    <p:nvPicPr>
                      <p:cNvPr id="0" name="Picture 4"/>
                      <p:cNvPicPr>
                        <a:picLocks noChangeAspect="1" noChangeArrowheads="1"/>
                      </p:cNvPicPr>
                      <p:nvPr/>
                    </p:nvPicPr>
                    <p:blipFill>
                      <a:blip r:embed="rId5"/>
                      <a:srcRect/>
                      <a:stretch>
                        <a:fillRect/>
                      </a:stretch>
                    </p:blipFill>
                    <p:spPr bwMode="auto">
                      <a:xfrm>
                        <a:off x="1712450" y="1463875"/>
                        <a:ext cx="3683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5221" name="Object 5"/>
          <p:cNvGraphicFramePr>
            <a:graphicFrameLocks noChangeAspect="1"/>
          </p:cNvGraphicFramePr>
          <p:nvPr>
            <p:extLst>
              <p:ext uri="{D42A27DB-BD31-4B8C-83A1-F6EECF244321}">
                <p14:modId xmlns:p14="http://schemas.microsoft.com/office/powerpoint/2010/main" val="2884675344"/>
              </p:ext>
            </p:extLst>
          </p:nvPr>
        </p:nvGraphicFramePr>
        <p:xfrm>
          <a:off x="1712450" y="2509650"/>
          <a:ext cx="6972300" cy="901700"/>
        </p:xfrm>
        <a:graphic>
          <a:graphicData uri="http://schemas.openxmlformats.org/presentationml/2006/ole">
            <mc:AlternateContent xmlns:mc="http://schemas.openxmlformats.org/markup-compatibility/2006">
              <mc:Choice xmlns:v="urn:schemas-microsoft-com:vml" Requires="v">
                <p:oleObj name="Equation" r:id="rId6" imgW="6972120" imgH="901440" progId="Equation.DSMT4">
                  <p:embed/>
                </p:oleObj>
              </mc:Choice>
              <mc:Fallback>
                <p:oleObj name="Equation" r:id="rId6" imgW="697212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12450" y="2509650"/>
                        <a:ext cx="697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5222" name="Object 6"/>
          <p:cNvGraphicFramePr>
            <a:graphicFrameLocks noChangeAspect="1"/>
          </p:cNvGraphicFramePr>
          <p:nvPr>
            <p:extLst>
              <p:ext uri="{D42A27DB-BD31-4B8C-83A1-F6EECF244321}">
                <p14:modId xmlns:p14="http://schemas.microsoft.com/office/powerpoint/2010/main" val="2501749841"/>
              </p:ext>
            </p:extLst>
          </p:nvPr>
        </p:nvGraphicFramePr>
        <p:xfrm>
          <a:off x="1708864" y="3512477"/>
          <a:ext cx="1143000" cy="838200"/>
        </p:xfrm>
        <a:graphic>
          <a:graphicData uri="http://schemas.openxmlformats.org/presentationml/2006/ole">
            <mc:AlternateContent xmlns:mc="http://schemas.openxmlformats.org/markup-compatibility/2006">
              <mc:Choice xmlns:v="urn:schemas-microsoft-com:vml" Requires="v">
                <p:oleObj name="Equation" r:id="rId8" imgW="1143000" imgH="838080" progId="Equation.DSMT4">
                  <p:embed/>
                </p:oleObj>
              </mc:Choice>
              <mc:Fallback>
                <p:oleObj name="Equation" r:id="rId8" imgW="114300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08864" y="3512477"/>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5223" name="Object 7"/>
          <p:cNvGraphicFramePr>
            <a:graphicFrameLocks noChangeAspect="1"/>
          </p:cNvGraphicFramePr>
          <p:nvPr>
            <p:extLst>
              <p:ext uri="{D42A27DB-BD31-4B8C-83A1-F6EECF244321}">
                <p14:modId xmlns:p14="http://schemas.microsoft.com/office/powerpoint/2010/main" val="2522613114"/>
              </p:ext>
            </p:extLst>
          </p:nvPr>
        </p:nvGraphicFramePr>
        <p:xfrm>
          <a:off x="1708864" y="4533557"/>
          <a:ext cx="4279900" cy="469900"/>
        </p:xfrm>
        <a:graphic>
          <a:graphicData uri="http://schemas.openxmlformats.org/presentationml/2006/ole">
            <mc:AlternateContent xmlns:mc="http://schemas.openxmlformats.org/markup-compatibility/2006">
              <mc:Choice xmlns:v="urn:schemas-microsoft-com:vml" Requires="v">
                <p:oleObj name="Equation" r:id="rId10" imgW="4279680" imgH="469800" progId="Equation.DSMT4">
                  <p:embed/>
                </p:oleObj>
              </mc:Choice>
              <mc:Fallback>
                <p:oleObj name="Equation" r:id="rId10" imgW="427968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8864" y="4533557"/>
                        <a:ext cx="427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5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5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5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5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tabLst>
                <a:tab pos="461963" algn="l"/>
              </a:tabLst>
            </a:pPr>
            <a:r>
              <a:rPr lang="en-US" dirty="0"/>
              <a:t>Procedure: Evaluating Integrals of the Form			</a:t>
            </a:r>
          </a:p>
        </p:txBody>
      </p:sp>
      <p:sp>
        <p:nvSpPr>
          <p:cNvPr id="3" name="Content Placeholder 2"/>
          <p:cNvSpPr>
            <a:spLocks noGrp="1"/>
          </p:cNvSpPr>
          <p:nvPr>
            <p:ph idx="1"/>
          </p:nvPr>
        </p:nvSpPr>
        <p:spPr>
          <a:xfrm>
            <a:off x="457200" y="1280160"/>
            <a:ext cx="8229600" cy="3333220"/>
          </a:xfrm>
          <a:solidFill>
            <a:srgbClr val="FFFFCC"/>
          </a:solidFill>
          <a:ln w="28575">
            <a:solidFill>
              <a:schemeClr val="tx1"/>
            </a:solidFill>
          </a:ln>
        </p:spPr>
        <p:txBody>
          <a:bodyPr tIns="182880">
            <a:spAutoFit/>
          </a:bodyPr>
          <a:lstStyle/>
          <a:p>
            <a:r>
              <a:rPr lang="en-US" dirty="0">
                <a:solidFill>
                  <a:schemeClr val="tx1"/>
                </a:solidFill>
              </a:rPr>
              <a:t>Assuming </a:t>
            </a:r>
            <a:r>
              <a:rPr lang="en-US" i="1" dirty="0">
                <a:solidFill>
                  <a:schemeClr val="tx1"/>
                </a:solidFill>
              </a:rPr>
              <a:t>m</a:t>
            </a:r>
            <a:r>
              <a:rPr lang="en-US" dirty="0">
                <a:solidFill>
                  <a:schemeClr val="tx1"/>
                </a:solidFill>
              </a:rPr>
              <a:t> and </a:t>
            </a:r>
            <a:r>
              <a:rPr lang="en-US" i="1" dirty="0">
                <a:solidFill>
                  <a:schemeClr val="tx1"/>
                </a:solidFill>
              </a:rPr>
              <a:t>n</a:t>
            </a:r>
            <a:r>
              <a:rPr lang="en-US" dirty="0">
                <a:solidFill>
                  <a:schemeClr val="tx1"/>
                </a:solidFill>
              </a:rPr>
              <a:t> are nonnegative integers, an integral of the form 			      can be evaluated as follows.</a:t>
            </a:r>
          </a:p>
          <a:p>
            <a:r>
              <a:rPr lang="en-US" b="1" dirty="0">
                <a:solidFill>
                  <a:schemeClr val="tx1"/>
                </a:solidFill>
              </a:rPr>
              <a:t>If </a:t>
            </a:r>
            <a:r>
              <a:rPr lang="en-US" b="1" i="1" dirty="0">
                <a:solidFill>
                  <a:schemeClr val="tx1"/>
                </a:solidFill>
              </a:rPr>
              <a:t>m</a:t>
            </a:r>
            <a:r>
              <a:rPr lang="en-US" b="1" dirty="0">
                <a:solidFill>
                  <a:schemeClr val="tx1"/>
                </a:solidFill>
              </a:rPr>
              <a:t> is odd:</a:t>
            </a:r>
            <a:r>
              <a:rPr lang="en-US" dirty="0">
                <a:solidFill>
                  <a:schemeClr val="tx1"/>
                </a:solidFill>
              </a:rPr>
              <a:t> Use the identity tan</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 sec</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1 to express all but one factor of tangent in terms of secant, and then use </a:t>
            </a:r>
            <a:r>
              <a:rPr lang="en-US" i="1" dirty="0">
                <a:solidFill>
                  <a:schemeClr val="tx1"/>
                </a:solidFill>
              </a:rPr>
              <a:t>u</a:t>
            </a:r>
            <a:r>
              <a:rPr lang="en-US" dirty="0">
                <a:solidFill>
                  <a:schemeClr val="tx1"/>
                </a:solidFill>
              </a:rPr>
              <a:t>-substitution with </a:t>
            </a:r>
            <a:r>
              <a:rPr lang="en-US" i="1" dirty="0">
                <a:solidFill>
                  <a:schemeClr val="tx1"/>
                </a:solidFill>
              </a:rPr>
              <a:t>u</a:t>
            </a:r>
            <a:r>
              <a:rPr lang="en-US" dirty="0">
                <a:solidFill>
                  <a:schemeClr val="tx1"/>
                </a:solidFill>
              </a:rPr>
              <a:t> = sec </a:t>
            </a:r>
            <a:r>
              <a:rPr lang="en-US" i="1" dirty="0">
                <a:solidFill>
                  <a:schemeClr val="tx1"/>
                </a:solidFill>
              </a:rPr>
              <a:t>x</a:t>
            </a:r>
            <a:r>
              <a:rPr lang="en-US" dirty="0">
                <a:solidFill>
                  <a:schemeClr val="tx1"/>
                </a:solidFill>
              </a:rPr>
              <a:t> to evaluate the result.</a:t>
            </a:r>
          </a:p>
        </p:txBody>
      </p:sp>
      <p:graphicFrame>
        <p:nvGraphicFramePr>
          <p:cNvPr id="276482" name="Object 2"/>
          <p:cNvGraphicFramePr>
            <a:graphicFrameLocks noChangeAspect="1"/>
          </p:cNvGraphicFramePr>
          <p:nvPr>
            <p:extLst>
              <p:ext uri="{D42A27DB-BD31-4B8C-83A1-F6EECF244321}">
                <p14:modId xmlns:p14="http://schemas.microsoft.com/office/powerpoint/2010/main" val="4205229561"/>
              </p:ext>
            </p:extLst>
          </p:nvPr>
        </p:nvGraphicFramePr>
        <p:xfrm>
          <a:off x="3788056" y="546613"/>
          <a:ext cx="1866900" cy="471744"/>
        </p:xfrm>
        <a:graphic>
          <a:graphicData uri="http://schemas.openxmlformats.org/presentationml/2006/ole">
            <mc:AlternateContent xmlns:mc="http://schemas.openxmlformats.org/markup-compatibility/2006">
              <mc:Choice xmlns:v="urn:schemas-microsoft-com:vml" Requires="v">
                <p:oleObj name="Equation" r:id="rId2" imgW="2361960" imgH="596880" progId="Equation.DSMT4">
                  <p:embed/>
                </p:oleObj>
              </mc:Choice>
              <mc:Fallback>
                <p:oleObj name="Equation" r:id="rId2" imgW="2361960" imgH="596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8056" y="546613"/>
                        <a:ext cx="1866900" cy="471744"/>
                      </a:xfrm>
                      <a:prstGeom prst="rect">
                        <a:avLst/>
                      </a:prstGeom>
                      <a:noFill/>
                      <a:ln>
                        <a:noFill/>
                      </a:ln>
                      <a:effectLst/>
                    </p:spPr>
                  </p:pic>
                </p:oleObj>
              </mc:Fallback>
            </mc:AlternateContent>
          </a:graphicData>
        </a:graphic>
      </p:graphicFrame>
      <p:graphicFrame>
        <p:nvGraphicFramePr>
          <p:cNvPr id="276484" name="Object 4"/>
          <p:cNvGraphicFramePr>
            <a:graphicFrameLocks noChangeAspect="1"/>
          </p:cNvGraphicFramePr>
          <p:nvPr>
            <p:extLst>
              <p:ext uri="{D42A27DB-BD31-4B8C-83A1-F6EECF244321}">
                <p14:modId xmlns:p14="http://schemas.microsoft.com/office/powerpoint/2010/main" val="2853350536"/>
              </p:ext>
            </p:extLst>
          </p:nvPr>
        </p:nvGraphicFramePr>
        <p:xfrm>
          <a:off x="2209800" y="1828800"/>
          <a:ext cx="2362200" cy="596900"/>
        </p:xfrm>
        <a:graphic>
          <a:graphicData uri="http://schemas.openxmlformats.org/presentationml/2006/ole">
            <mc:AlternateContent xmlns:mc="http://schemas.openxmlformats.org/markup-compatibility/2006">
              <mc:Choice xmlns:v="urn:schemas-microsoft-com:vml" Requires="v">
                <p:oleObj name="Equation" r:id="rId4" imgW="2361960" imgH="596880" progId="Equation.DSMT4">
                  <p:embed/>
                </p:oleObj>
              </mc:Choice>
              <mc:Fallback>
                <p:oleObj name="Equation" r:id="rId4" imgW="2361960" imgH="596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828800"/>
                        <a:ext cx="2362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000" dirty="0"/>
              <a:t>Procedure: Evaluating Integrals of the Form 			</a:t>
            </a:r>
          </a:p>
        </p:txBody>
      </p:sp>
      <p:sp>
        <p:nvSpPr>
          <p:cNvPr id="3" name="Content Placeholder 2"/>
          <p:cNvSpPr>
            <a:spLocks noGrp="1"/>
          </p:cNvSpPr>
          <p:nvPr>
            <p:ph idx="1"/>
          </p:nvPr>
        </p:nvSpPr>
        <p:spPr>
          <a:xfrm>
            <a:off x="457200" y="1280160"/>
            <a:ext cx="8229600" cy="3154710"/>
          </a:xfrm>
          <a:solidFill>
            <a:srgbClr val="FFFFCC"/>
          </a:solidFill>
          <a:ln w="28575">
            <a:solidFill>
              <a:schemeClr val="tx1"/>
            </a:solidFill>
          </a:ln>
        </p:spPr>
        <p:txBody>
          <a:bodyPr tIns="91440">
            <a:spAutoFit/>
          </a:bodyPr>
          <a:lstStyle/>
          <a:p>
            <a:pPr>
              <a:spcBef>
                <a:spcPts val="600"/>
              </a:spcBef>
            </a:pPr>
            <a:r>
              <a:rPr lang="en-US" dirty="0">
                <a:solidFill>
                  <a:schemeClr val="tx1"/>
                </a:solidFill>
              </a:rPr>
              <a:t>Assuming </a:t>
            </a:r>
            <a:r>
              <a:rPr lang="en-US" i="1" dirty="0">
                <a:solidFill>
                  <a:schemeClr val="tx1"/>
                </a:solidFill>
              </a:rPr>
              <a:t>m</a:t>
            </a:r>
            <a:r>
              <a:rPr lang="en-US" dirty="0">
                <a:solidFill>
                  <a:schemeClr val="tx1"/>
                </a:solidFill>
              </a:rPr>
              <a:t> and </a:t>
            </a:r>
            <a:r>
              <a:rPr lang="en-US" i="1" dirty="0">
                <a:solidFill>
                  <a:schemeClr val="tx1"/>
                </a:solidFill>
              </a:rPr>
              <a:t>n</a:t>
            </a:r>
            <a:r>
              <a:rPr lang="en-US" dirty="0">
                <a:solidFill>
                  <a:schemeClr val="tx1"/>
                </a:solidFill>
              </a:rPr>
              <a:t> are nonnegative integers, an integral of the form 			      can be evaluated as follows.</a:t>
            </a:r>
          </a:p>
          <a:p>
            <a:pPr>
              <a:spcBef>
                <a:spcPts val="0"/>
              </a:spcBef>
            </a:pPr>
            <a:r>
              <a:rPr lang="en-US" b="1" dirty="0">
                <a:solidFill>
                  <a:schemeClr val="tx1"/>
                </a:solidFill>
              </a:rPr>
              <a:t>If </a:t>
            </a:r>
            <a:r>
              <a:rPr lang="en-US" b="1" i="1" dirty="0">
                <a:solidFill>
                  <a:schemeClr val="tx1"/>
                </a:solidFill>
              </a:rPr>
              <a:t>m</a:t>
            </a:r>
            <a:r>
              <a:rPr lang="en-US" b="1" dirty="0">
                <a:solidFill>
                  <a:schemeClr val="tx1"/>
                </a:solidFill>
              </a:rPr>
              <a:t> is odd:</a:t>
            </a:r>
            <a:r>
              <a:rPr lang="en-US" dirty="0">
                <a:solidFill>
                  <a:schemeClr val="tx1"/>
                </a:solidFill>
              </a:rPr>
              <a:t> Use the identity sin</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 1 </a:t>
            </a:r>
            <a:r>
              <a:rPr lang="en-US" dirty="0">
                <a:solidFill>
                  <a:schemeClr val="tx1"/>
                </a:solidFill>
                <a:latin typeface="Symbol" pitchFamily="18" charset="2"/>
              </a:rPr>
              <a:t>-</a:t>
            </a:r>
            <a:r>
              <a:rPr lang="en-US" dirty="0">
                <a:solidFill>
                  <a:schemeClr val="tx1"/>
                </a:solidFill>
              </a:rPr>
              <a:t> cos</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to express all but one factor of sine in terms of cosine, and then use </a:t>
            </a:r>
            <a:r>
              <a:rPr lang="en-US" i="1" dirty="0">
                <a:solidFill>
                  <a:schemeClr val="tx1"/>
                </a:solidFill>
              </a:rPr>
              <a:t>u</a:t>
            </a:r>
            <a:r>
              <a:rPr lang="en-US" dirty="0">
                <a:solidFill>
                  <a:schemeClr val="tx1"/>
                </a:solidFill>
              </a:rPr>
              <a:t>-substitution with </a:t>
            </a:r>
            <a:r>
              <a:rPr lang="en-US" i="1" dirty="0">
                <a:solidFill>
                  <a:schemeClr val="tx1"/>
                </a:solidFill>
              </a:rPr>
              <a:t>u</a:t>
            </a:r>
            <a:r>
              <a:rPr lang="en-US" dirty="0">
                <a:solidFill>
                  <a:schemeClr val="tx1"/>
                </a:solidFill>
              </a:rPr>
              <a:t> = cos </a:t>
            </a:r>
            <a:r>
              <a:rPr lang="en-US" i="1" dirty="0">
                <a:solidFill>
                  <a:schemeClr val="tx1"/>
                </a:solidFill>
              </a:rPr>
              <a:t>x</a:t>
            </a:r>
            <a:r>
              <a:rPr lang="en-US" dirty="0">
                <a:solidFill>
                  <a:schemeClr val="tx1"/>
                </a:solidFill>
              </a:rPr>
              <a:t> to evaluate the result.</a:t>
            </a:r>
          </a:p>
        </p:txBody>
      </p:sp>
      <p:graphicFrame>
        <p:nvGraphicFramePr>
          <p:cNvPr id="274434" name="Object 2"/>
          <p:cNvGraphicFramePr>
            <a:graphicFrameLocks noChangeAspect="1"/>
          </p:cNvGraphicFramePr>
          <p:nvPr>
            <p:extLst>
              <p:ext uri="{D42A27DB-BD31-4B8C-83A1-F6EECF244321}">
                <p14:modId xmlns:p14="http://schemas.microsoft.com/office/powerpoint/2010/main" val="1072217899"/>
              </p:ext>
            </p:extLst>
          </p:nvPr>
        </p:nvGraphicFramePr>
        <p:xfrm>
          <a:off x="3421754" y="545973"/>
          <a:ext cx="1917700" cy="497967"/>
        </p:xfrm>
        <a:graphic>
          <a:graphicData uri="http://schemas.openxmlformats.org/presentationml/2006/ole">
            <mc:AlternateContent xmlns:mc="http://schemas.openxmlformats.org/markup-compatibility/2006">
              <mc:Choice xmlns:v="urn:schemas-microsoft-com:vml" Requires="v">
                <p:oleObj name="Equation" r:id="rId2" imgW="2298600" imgH="596880" progId="Equation.DSMT4">
                  <p:embed/>
                </p:oleObj>
              </mc:Choice>
              <mc:Fallback>
                <p:oleObj name="Equation" r:id="rId2" imgW="2298600" imgH="596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1754" y="545973"/>
                        <a:ext cx="1917700" cy="497967"/>
                      </a:xfrm>
                      <a:prstGeom prst="rect">
                        <a:avLst/>
                      </a:prstGeom>
                      <a:noFill/>
                      <a:ln>
                        <a:noFill/>
                      </a:ln>
                      <a:effectLst/>
                    </p:spPr>
                  </p:pic>
                </p:oleObj>
              </mc:Fallback>
            </mc:AlternateContent>
          </a:graphicData>
        </a:graphic>
      </p:graphicFrame>
      <p:graphicFrame>
        <p:nvGraphicFramePr>
          <p:cNvPr id="274436" name="Object 4"/>
          <p:cNvGraphicFramePr>
            <a:graphicFrameLocks noChangeAspect="1"/>
          </p:cNvGraphicFramePr>
          <p:nvPr>
            <p:extLst>
              <p:ext uri="{D42A27DB-BD31-4B8C-83A1-F6EECF244321}">
                <p14:modId xmlns:p14="http://schemas.microsoft.com/office/powerpoint/2010/main" val="303092570"/>
              </p:ext>
            </p:extLst>
          </p:nvPr>
        </p:nvGraphicFramePr>
        <p:xfrm>
          <a:off x="2273300" y="1752600"/>
          <a:ext cx="2298700" cy="596900"/>
        </p:xfrm>
        <a:graphic>
          <a:graphicData uri="http://schemas.openxmlformats.org/presentationml/2006/ole">
            <mc:AlternateContent xmlns:mc="http://schemas.openxmlformats.org/markup-compatibility/2006">
              <mc:Choice xmlns:v="urn:schemas-microsoft-com:vml" Requires="v">
                <p:oleObj name="Equation" r:id="rId4" imgW="2298600" imgH="596880" progId="Equation.DSMT4">
                  <p:embed/>
                </p:oleObj>
              </mc:Choice>
              <mc:Fallback>
                <p:oleObj name="Equation" r:id="rId4" imgW="2298600" imgH="596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73300" y="1752600"/>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3850285"/>
          </a:xfrm>
          <a:solidFill>
            <a:srgbClr val="FFFFCC"/>
          </a:solidFill>
          <a:ln w="28575">
            <a:solidFill>
              <a:schemeClr val="tx1"/>
            </a:solidFill>
          </a:ln>
        </p:spPr>
        <p:txBody>
          <a:bodyPr tIns="182880">
            <a:spAutoFit/>
          </a:bodyPr>
          <a:lstStyle/>
          <a:p>
            <a:r>
              <a:rPr lang="en-US" b="1" dirty="0">
                <a:solidFill>
                  <a:schemeClr val="tx1"/>
                </a:solidFill>
              </a:rPr>
              <a:t>If</a:t>
            </a:r>
            <a:r>
              <a:rPr lang="en-US" sz="2500" b="1" dirty="0">
                <a:solidFill>
                  <a:schemeClr val="tx1"/>
                </a:solidFill>
              </a:rPr>
              <a:t> </a:t>
            </a:r>
            <a:r>
              <a:rPr lang="en-US" b="1" i="1" dirty="0">
                <a:solidFill>
                  <a:schemeClr val="tx1"/>
                </a:solidFill>
              </a:rPr>
              <a:t>n</a:t>
            </a:r>
            <a:r>
              <a:rPr lang="en-US" sz="2500" b="1" dirty="0">
                <a:solidFill>
                  <a:schemeClr val="tx1"/>
                </a:solidFill>
              </a:rPr>
              <a:t> </a:t>
            </a:r>
            <a:r>
              <a:rPr lang="en-US" b="1" dirty="0">
                <a:solidFill>
                  <a:schemeClr val="tx1"/>
                </a:solidFill>
              </a:rPr>
              <a:t>is</a:t>
            </a:r>
            <a:r>
              <a:rPr lang="en-US" sz="2500" b="1" dirty="0">
                <a:solidFill>
                  <a:schemeClr val="tx1"/>
                </a:solidFill>
              </a:rPr>
              <a:t> </a:t>
            </a:r>
            <a:r>
              <a:rPr lang="en-US" b="1" dirty="0">
                <a:solidFill>
                  <a:schemeClr val="tx1"/>
                </a:solidFill>
              </a:rPr>
              <a:t>even</a:t>
            </a:r>
            <a:r>
              <a:rPr lang="en-US" sz="2500" b="1" dirty="0">
                <a:solidFill>
                  <a:schemeClr val="tx1"/>
                </a:solidFill>
              </a:rPr>
              <a:t> </a:t>
            </a:r>
            <a:r>
              <a:rPr lang="en-US" b="1" dirty="0">
                <a:solidFill>
                  <a:schemeClr val="tx1"/>
                </a:solidFill>
              </a:rPr>
              <a:t>and </a:t>
            </a:r>
            <a:r>
              <a:rPr lang="en-US" b="1" i="1" dirty="0">
                <a:solidFill>
                  <a:schemeClr val="tx1"/>
                </a:solidFill>
              </a:rPr>
              <a:t>n</a:t>
            </a:r>
            <a:r>
              <a:rPr lang="en-US" b="1" dirty="0">
                <a:solidFill>
                  <a:schemeClr val="tx1"/>
                </a:solidFill>
              </a:rPr>
              <a:t> ≥ 4:</a:t>
            </a:r>
            <a:r>
              <a:rPr lang="en-US" sz="2500" dirty="0">
                <a:solidFill>
                  <a:schemeClr val="tx1"/>
                </a:solidFill>
              </a:rPr>
              <a:t> </a:t>
            </a:r>
            <a:r>
              <a:rPr lang="en-US" dirty="0">
                <a:solidFill>
                  <a:schemeClr val="tx1"/>
                </a:solidFill>
              </a:rPr>
              <a:t>Use the identity sec</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 1 + tan</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to express all but one factor of sec</a:t>
            </a:r>
            <a:r>
              <a:rPr lang="en-US" baseline="30000" dirty="0">
                <a:solidFill>
                  <a:schemeClr val="tx1"/>
                </a:solidFill>
              </a:rPr>
              <a:t>2</a:t>
            </a:r>
            <a:r>
              <a:rPr lang="en-US" dirty="0">
                <a:solidFill>
                  <a:schemeClr val="tx1"/>
                </a:solidFill>
              </a:rPr>
              <a:t> </a:t>
            </a:r>
            <a:r>
              <a:rPr lang="en-US" i="1" dirty="0">
                <a:solidFill>
                  <a:schemeClr val="tx1"/>
                </a:solidFill>
              </a:rPr>
              <a:t>x</a:t>
            </a:r>
            <a:r>
              <a:rPr lang="en-US" dirty="0">
                <a:solidFill>
                  <a:schemeClr val="tx1"/>
                </a:solidFill>
              </a:rPr>
              <a:t> in terms of tangent, and then use </a:t>
            </a:r>
            <a:r>
              <a:rPr lang="en-US" i="1" dirty="0">
                <a:solidFill>
                  <a:schemeClr val="tx1"/>
                </a:solidFill>
              </a:rPr>
              <a:t>u</a:t>
            </a:r>
            <a:r>
              <a:rPr lang="en-US" dirty="0">
                <a:solidFill>
                  <a:schemeClr val="tx1"/>
                </a:solidFill>
              </a:rPr>
              <a:t>-substitution with </a:t>
            </a:r>
            <a:r>
              <a:rPr lang="en-US" i="1" dirty="0">
                <a:solidFill>
                  <a:schemeClr val="tx1"/>
                </a:solidFill>
              </a:rPr>
              <a:t>u</a:t>
            </a:r>
            <a:r>
              <a:rPr lang="en-US" dirty="0">
                <a:solidFill>
                  <a:schemeClr val="tx1"/>
                </a:solidFill>
              </a:rPr>
              <a:t> = tan </a:t>
            </a:r>
            <a:r>
              <a:rPr lang="en-US" i="1" dirty="0">
                <a:solidFill>
                  <a:schemeClr val="tx1"/>
                </a:solidFill>
              </a:rPr>
              <a:t>x</a:t>
            </a:r>
            <a:r>
              <a:rPr lang="en-US" dirty="0">
                <a:solidFill>
                  <a:schemeClr val="tx1"/>
                </a:solidFill>
              </a:rPr>
              <a:t> to evaluate the result. (Remember that we have already </a:t>
            </a:r>
          </a:p>
          <a:p>
            <a:r>
              <a:rPr lang="en-US" dirty="0">
                <a:solidFill>
                  <a:schemeClr val="tx1"/>
                </a:solidFill>
              </a:rPr>
              <a:t>evaluated </a:t>
            </a:r>
          </a:p>
          <a:p>
            <a:r>
              <a:rPr lang="en-US" b="1" dirty="0">
                <a:solidFill>
                  <a:schemeClr val="tx1"/>
                </a:solidFill>
              </a:rPr>
              <a:t>If </a:t>
            </a:r>
            <a:r>
              <a:rPr lang="en-US" b="1" i="1" dirty="0">
                <a:solidFill>
                  <a:schemeClr val="tx1"/>
                </a:solidFill>
              </a:rPr>
              <a:t>m</a:t>
            </a:r>
            <a:r>
              <a:rPr lang="en-US" b="1" dirty="0">
                <a:solidFill>
                  <a:schemeClr val="tx1"/>
                </a:solidFill>
              </a:rPr>
              <a:t> is even and </a:t>
            </a:r>
            <a:r>
              <a:rPr lang="en-US" b="1" i="1" dirty="0">
                <a:solidFill>
                  <a:schemeClr val="tx1"/>
                </a:solidFill>
              </a:rPr>
              <a:t>n</a:t>
            </a:r>
            <a:r>
              <a:rPr lang="en-US" b="1" dirty="0">
                <a:solidFill>
                  <a:schemeClr val="tx1"/>
                </a:solidFill>
              </a:rPr>
              <a:t> is odd or </a:t>
            </a:r>
            <a:r>
              <a:rPr lang="en-US" b="1" i="1" dirty="0">
                <a:solidFill>
                  <a:schemeClr val="tx1"/>
                </a:solidFill>
              </a:rPr>
              <a:t>n</a:t>
            </a:r>
            <a:r>
              <a:rPr lang="en-US" b="1" dirty="0">
                <a:solidFill>
                  <a:schemeClr val="tx1"/>
                </a:solidFill>
              </a:rPr>
              <a:t> &lt; 4:</a:t>
            </a:r>
            <a:r>
              <a:rPr lang="en-US" dirty="0">
                <a:solidFill>
                  <a:schemeClr val="tx1"/>
                </a:solidFill>
              </a:rPr>
              <a:t> Use identities,          </a:t>
            </a:r>
            <a:r>
              <a:rPr lang="en-US" i="1" dirty="0">
                <a:solidFill>
                  <a:schemeClr val="tx1"/>
                </a:solidFill>
              </a:rPr>
              <a:t>u</a:t>
            </a:r>
            <a:r>
              <a:rPr lang="en-US" dirty="0">
                <a:solidFill>
                  <a:schemeClr val="tx1"/>
                </a:solidFill>
              </a:rPr>
              <a:t>-substitution, or integration by parts, possibly more than once, to evaluate.</a:t>
            </a:r>
          </a:p>
        </p:txBody>
      </p:sp>
      <p:graphicFrame>
        <p:nvGraphicFramePr>
          <p:cNvPr id="277509" name="Object 5"/>
          <p:cNvGraphicFramePr>
            <a:graphicFrameLocks noChangeAspect="1"/>
          </p:cNvGraphicFramePr>
          <p:nvPr>
            <p:extLst>
              <p:ext uri="{D42A27DB-BD31-4B8C-83A1-F6EECF244321}">
                <p14:modId xmlns:p14="http://schemas.microsoft.com/office/powerpoint/2010/main" val="3253674570"/>
              </p:ext>
            </p:extLst>
          </p:nvPr>
        </p:nvGraphicFramePr>
        <p:xfrm>
          <a:off x="2133600" y="3205302"/>
          <a:ext cx="1600200" cy="596900"/>
        </p:xfrm>
        <a:graphic>
          <a:graphicData uri="http://schemas.openxmlformats.org/presentationml/2006/ole">
            <mc:AlternateContent xmlns:mc="http://schemas.openxmlformats.org/markup-compatibility/2006">
              <mc:Choice xmlns:v="urn:schemas-microsoft-com:vml" Requires="v">
                <p:oleObj name="Equation" r:id="rId2" imgW="1600200" imgH="596880" progId="Equation.DSMT4">
                  <p:embed/>
                </p:oleObj>
              </mc:Choice>
              <mc:Fallback>
                <p:oleObj name="Equation" r:id="rId2" imgW="1600200" imgH="5968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205302"/>
                        <a:ext cx="1600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Title 1"/>
          <p:cNvSpPr>
            <a:spLocks noGrp="1"/>
          </p:cNvSpPr>
          <p:nvPr>
            <p:ph type="title"/>
          </p:nvPr>
        </p:nvSpPr>
        <p:spPr>
          <a:xfrm>
            <a:off x="457200" y="182880"/>
            <a:ext cx="8229600" cy="914400"/>
          </a:xfrm>
        </p:spPr>
        <p:txBody>
          <a:bodyPr/>
          <a:lstStyle/>
          <a:p>
            <a:pPr algn="l">
              <a:tabLst>
                <a:tab pos="461963" algn="l"/>
              </a:tabLst>
            </a:pPr>
            <a:r>
              <a:rPr lang="en-US" dirty="0"/>
              <a:t>Procedure: Evaluating Integrals of the Form		                                       (cont.)</a:t>
            </a:r>
          </a:p>
        </p:txBody>
      </p:sp>
      <p:graphicFrame>
        <p:nvGraphicFramePr>
          <p:cNvPr id="2" name="Object 2">
            <a:extLst>
              <a:ext uri="{FF2B5EF4-FFF2-40B4-BE49-F238E27FC236}">
                <a16:creationId xmlns:a16="http://schemas.microsoft.com/office/drawing/2014/main" id="{69FE0005-7277-E8F1-5A73-AF70660DC361}"/>
              </a:ext>
            </a:extLst>
          </p:cNvPr>
          <p:cNvGraphicFramePr>
            <a:graphicFrameLocks noChangeAspect="1"/>
          </p:cNvGraphicFramePr>
          <p:nvPr>
            <p:extLst>
              <p:ext uri="{D42A27DB-BD31-4B8C-83A1-F6EECF244321}">
                <p14:modId xmlns:p14="http://schemas.microsoft.com/office/powerpoint/2010/main" val="485763687"/>
              </p:ext>
            </p:extLst>
          </p:nvPr>
        </p:nvGraphicFramePr>
        <p:xfrm>
          <a:off x="3048000" y="583065"/>
          <a:ext cx="1866900" cy="471744"/>
        </p:xfrm>
        <a:graphic>
          <a:graphicData uri="http://schemas.openxmlformats.org/presentationml/2006/ole">
            <mc:AlternateContent xmlns:mc="http://schemas.openxmlformats.org/markup-compatibility/2006">
              <mc:Choice xmlns:v="urn:schemas-microsoft-com:vml" Requires="v">
                <p:oleObj name="Equation" r:id="rId4" imgW="2361960" imgH="596880" progId="Equation.DSMT4">
                  <p:embed/>
                </p:oleObj>
              </mc:Choice>
              <mc:Fallback>
                <p:oleObj name="Equation" r:id="rId4" imgW="2361960" imgH="596880" progId="Equation.DSMT4">
                  <p:embed/>
                  <p:pic>
                    <p:nvPicPr>
                      <p:cNvPr id="27648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583065"/>
                        <a:ext cx="1866900" cy="471744"/>
                      </a:xfrm>
                      <a:prstGeom prst="rect">
                        <a:avLst/>
                      </a:prstGeom>
                      <a:noFill/>
                      <a:ln>
                        <a:noFill/>
                      </a:ln>
                      <a:effec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Integrating a Product of Powers</a:t>
            </a:r>
            <a:br>
              <a:rPr lang="en-US" dirty="0"/>
            </a:br>
            <a:r>
              <a:rPr lang="en-US" dirty="0"/>
              <a:t>of Tangent and Secant</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The exponent of sec </a:t>
            </a:r>
            <a:r>
              <a:rPr lang="en-US" i="1" dirty="0"/>
              <a:t>x</a:t>
            </a:r>
            <a:r>
              <a:rPr lang="en-US" dirty="0"/>
              <a:t> is even and greater than or equal to 4, so we replace all but one factor of sec</a:t>
            </a:r>
            <a:r>
              <a:rPr lang="en-US" baseline="30000" dirty="0"/>
              <a:t>2</a:t>
            </a:r>
            <a:r>
              <a:rPr lang="en-US" dirty="0"/>
              <a:t> </a:t>
            </a:r>
            <a:r>
              <a:rPr lang="en-US" i="1" dirty="0"/>
              <a:t>x</a:t>
            </a:r>
            <a:r>
              <a:rPr lang="en-US" dirty="0"/>
              <a:t>.</a:t>
            </a:r>
          </a:p>
        </p:txBody>
      </p:sp>
      <p:graphicFrame>
        <p:nvGraphicFramePr>
          <p:cNvPr id="266242" name="Object 2"/>
          <p:cNvGraphicFramePr>
            <a:graphicFrameLocks noChangeAspect="1"/>
          </p:cNvGraphicFramePr>
          <p:nvPr/>
        </p:nvGraphicFramePr>
        <p:xfrm>
          <a:off x="1892300" y="1260675"/>
          <a:ext cx="2374900" cy="609600"/>
        </p:xfrm>
        <a:graphic>
          <a:graphicData uri="http://schemas.openxmlformats.org/presentationml/2006/ole">
            <mc:AlternateContent xmlns:mc="http://schemas.openxmlformats.org/markup-compatibility/2006">
              <mc:Choice xmlns:v="urn:schemas-microsoft-com:vml" Requires="v">
                <p:oleObj name="Equation" r:id="rId2" imgW="2374560" imgH="609480" progId="Equation.DSMT4">
                  <p:embed/>
                </p:oleObj>
              </mc:Choice>
              <mc:Fallback>
                <p:oleObj name="Equation" r:id="rId2" imgW="237456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300" y="1260675"/>
                        <a:ext cx="2374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Integrating a Product of Powers</a:t>
            </a:r>
            <a:br>
              <a:rPr lang="en-US" dirty="0"/>
            </a:br>
            <a:r>
              <a:rPr lang="en-US" dirty="0"/>
              <a:t>of Tangent and Secant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67267" name="Object 3"/>
          <p:cNvGraphicFramePr>
            <a:graphicFrameLocks noChangeAspect="1"/>
          </p:cNvGraphicFramePr>
          <p:nvPr/>
        </p:nvGraphicFramePr>
        <p:xfrm>
          <a:off x="443375" y="1371600"/>
          <a:ext cx="2311400" cy="609600"/>
        </p:xfrm>
        <a:graphic>
          <a:graphicData uri="http://schemas.openxmlformats.org/presentationml/2006/ole">
            <mc:AlternateContent xmlns:mc="http://schemas.openxmlformats.org/markup-compatibility/2006">
              <mc:Choice xmlns:v="urn:schemas-microsoft-com:vml" Requires="v">
                <p:oleObj name="Equation" r:id="rId2" imgW="2311200" imgH="609480" progId="Equation.DSMT4">
                  <p:embed/>
                </p:oleObj>
              </mc:Choice>
              <mc:Fallback>
                <p:oleObj name="Equation" r:id="rId2" imgW="2311200" imgH="609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375" y="1371600"/>
                        <a:ext cx="2311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7268" name="Object 4"/>
          <p:cNvGraphicFramePr>
            <a:graphicFrameLocks noChangeAspect="1"/>
          </p:cNvGraphicFramePr>
          <p:nvPr/>
        </p:nvGraphicFramePr>
        <p:xfrm>
          <a:off x="2773100" y="1383175"/>
          <a:ext cx="3429000" cy="609600"/>
        </p:xfrm>
        <a:graphic>
          <a:graphicData uri="http://schemas.openxmlformats.org/presentationml/2006/ole">
            <mc:AlternateContent xmlns:mc="http://schemas.openxmlformats.org/markup-compatibility/2006">
              <mc:Choice xmlns:v="urn:schemas-microsoft-com:vml" Requires="v">
                <p:oleObj name="Equation" r:id="rId4" imgW="3429000" imgH="609480" progId="Equation.DSMT4">
                  <p:embed/>
                </p:oleObj>
              </mc:Choice>
              <mc:Fallback>
                <p:oleObj name="Equation" r:id="rId4" imgW="3429000" imgH="6094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3100" y="1383175"/>
                        <a:ext cx="3429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7269" name="Object 5"/>
          <p:cNvGraphicFramePr>
            <a:graphicFrameLocks noChangeAspect="1"/>
          </p:cNvGraphicFramePr>
          <p:nvPr>
            <p:extLst>
              <p:ext uri="{D42A27DB-BD31-4B8C-83A1-F6EECF244321}">
                <p14:modId xmlns:p14="http://schemas.microsoft.com/office/powerpoint/2010/main" val="693010477"/>
              </p:ext>
            </p:extLst>
          </p:nvPr>
        </p:nvGraphicFramePr>
        <p:xfrm>
          <a:off x="2753879" y="2095355"/>
          <a:ext cx="6019800" cy="800100"/>
        </p:xfrm>
        <a:graphic>
          <a:graphicData uri="http://schemas.openxmlformats.org/presentationml/2006/ole">
            <mc:AlternateContent xmlns:mc="http://schemas.openxmlformats.org/markup-compatibility/2006">
              <mc:Choice xmlns:v="urn:schemas-microsoft-com:vml" Requires="v">
                <p:oleObj name="Equation" r:id="rId6" imgW="6019560" imgH="799920" progId="Equation.DSMT4">
                  <p:embed/>
                </p:oleObj>
              </mc:Choice>
              <mc:Fallback>
                <p:oleObj name="Equation" r:id="rId6" imgW="6019560" imgH="7999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3879" y="2095355"/>
                        <a:ext cx="6019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7270" name="Object 6"/>
          <p:cNvGraphicFramePr>
            <a:graphicFrameLocks noChangeAspect="1"/>
          </p:cNvGraphicFramePr>
          <p:nvPr/>
        </p:nvGraphicFramePr>
        <p:xfrm>
          <a:off x="2777925" y="3006525"/>
          <a:ext cx="4419600" cy="609600"/>
        </p:xfrm>
        <a:graphic>
          <a:graphicData uri="http://schemas.openxmlformats.org/presentationml/2006/ole">
            <mc:AlternateContent xmlns:mc="http://schemas.openxmlformats.org/markup-compatibility/2006">
              <mc:Choice xmlns:v="urn:schemas-microsoft-com:vml" Requires="v">
                <p:oleObj name="Equation" r:id="rId8" imgW="4419360" imgH="609480" progId="Equation.DSMT4">
                  <p:embed/>
                </p:oleObj>
              </mc:Choice>
              <mc:Fallback>
                <p:oleObj name="Equation" r:id="rId8" imgW="4419360" imgH="6094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77925" y="3006525"/>
                        <a:ext cx="441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7271" name="Object 7"/>
          <p:cNvGraphicFramePr>
            <a:graphicFrameLocks noChangeAspect="1"/>
          </p:cNvGraphicFramePr>
          <p:nvPr/>
        </p:nvGraphicFramePr>
        <p:xfrm>
          <a:off x="2777925" y="3710650"/>
          <a:ext cx="5562600" cy="838200"/>
        </p:xfrm>
        <a:graphic>
          <a:graphicData uri="http://schemas.openxmlformats.org/presentationml/2006/ole">
            <mc:AlternateContent xmlns:mc="http://schemas.openxmlformats.org/markup-compatibility/2006">
              <mc:Choice xmlns:v="urn:schemas-microsoft-com:vml" Requires="v">
                <p:oleObj name="Equation" r:id="rId10" imgW="5562360" imgH="838080" progId="Equation.DSMT4">
                  <p:embed/>
                </p:oleObj>
              </mc:Choice>
              <mc:Fallback>
                <p:oleObj name="Equation" r:id="rId10" imgW="556236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77925" y="371065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7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7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Integrating a Power of Tangent</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Since the power of tangent is even and the power of secant is less than 4, we follow the guidelines of the third case of the method. For this integral, the application of one identity followed by </a:t>
            </a:r>
            <a:r>
              <a:rPr lang="en-US" i="1" dirty="0"/>
              <a:t>u</a:t>
            </a:r>
            <a:r>
              <a:rPr lang="en-US" dirty="0"/>
              <a:t>-substitution suffices.</a:t>
            </a:r>
          </a:p>
        </p:txBody>
      </p:sp>
      <p:graphicFrame>
        <p:nvGraphicFramePr>
          <p:cNvPr id="268290" name="Object 2"/>
          <p:cNvGraphicFramePr>
            <a:graphicFrameLocks noChangeAspect="1"/>
          </p:cNvGraphicFramePr>
          <p:nvPr/>
        </p:nvGraphicFramePr>
        <p:xfrm>
          <a:off x="1857190" y="1261184"/>
          <a:ext cx="1473200" cy="596900"/>
        </p:xfrm>
        <a:graphic>
          <a:graphicData uri="http://schemas.openxmlformats.org/presentationml/2006/ole">
            <mc:AlternateContent xmlns:mc="http://schemas.openxmlformats.org/markup-compatibility/2006">
              <mc:Choice xmlns:v="urn:schemas-microsoft-com:vml" Requires="v">
                <p:oleObj name="Equation" r:id="rId2" imgW="1473120" imgH="596880" progId="Equation.DSMT4">
                  <p:embed/>
                </p:oleObj>
              </mc:Choice>
              <mc:Fallback>
                <p:oleObj name="Equation" r:id="rId2" imgW="1473120" imgH="596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7190" y="1261184"/>
                        <a:ext cx="1473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Integrating a Power of Tangent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69315" name="Object 3"/>
          <p:cNvGraphicFramePr>
            <a:graphicFrameLocks noChangeAspect="1"/>
          </p:cNvGraphicFramePr>
          <p:nvPr>
            <p:extLst>
              <p:ext uri="{D42A27DB-BD31-4B8C-83A1-F6EECF244321}">
                <p14:modId xmlns:p14="http://schemas.microsoft.com/office/powerpoint/2010/main" val="2338193688"/>
              </p:ext>
            </p:extLst>
          </p:nvPr>
        </p:nvGraphicFramePr>
        <p:xfrm>
          <a:off x="609600" y="1206214"/>
          <a:ext cx="1447800" cy="609600"/>
        </p:xfrm>
        <a:graphic>
          <a:graphicData uri="http://schemas.openxmlformats.org/presentationml/2006/ole">
            <mc:AlternateContent xmlns:mc="http://schemas.openxmlformats.org/markup-compatibility/2006">
              <mc:Choice xmlns:v="urn:schemas-microsoft-com:vml" Requires="v">
                <p:oleObj name="Equation" r:id="rId2" imgW="1447560" imgH="609480" progId="Equation.DSMT4">
                  <p:embed/>
                </p:oleObj>
              </mc:Choice>
              <mc:Fallback>
                <p:oleObj name="Equation" r:id="rId2" imgW="1447560" imgH="609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06214"/>
                        <a:ext cx="1447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9316" name="Object 4"/>
          <p:cNvGraphicFramePr>
            <a:graphicFrameLocks noChangeAspect="1"/>
          </p:cNvGraphicFramePr>
          <p:nvPr>
            <p:extLst>
              <p:ext uri="{D42A27DB-BD31-4B8C-83A1-F6EECF244321}">
                <p14:modId xmlns:p14="http://schemas.microsoft.com/office/powerpoint/2010/main" val="2016145230"/>
              </p:ext>
            </p:extLst>
          </p:nvPr>
        </p:nvGraphicFramePr>
        <p:xfrm>
          <a:off x="1317425" y="1917985"/>
          <a:ext cx="3289300" cy="609600"/>
        </p:xfrm>
        <a:graphic>
          <a:graphicData uri="http://schemas.openxmlformats.org/presentationml/2006/ole">
            <mc:AlternateContent xmlns:mc="http://schemas.openxmlformats.org/markup-compatibility/2006">
              <mc:Choice xmlns:v="urn:schemas-microsoft-com:vml" Requires="v">
                <p:oleObj name="Equation" r:id="rId4" imgW="3288960" imgH="609480" progId="Equation.DSMT4">
                  <p:embed/>
                </p:oleObj>
              </mc:Choice>
              <mc:Fallback>
                <p:oleObj name="Equation" r:id="rId4" imgW="3288960" imgH="6094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7425" y="1917985"/>
                        <a:ext cx="32893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9317" name="Object 5"/>
          <p:cNvGraphicFramePr>
            <a:graphicFrameLocks noChangeAspect="1"/>
          </p:cNvGraphicFramePr>
          <p:nvPr>
            <p:extLst>
              <p:ext uri="{D42A27DB-BD31-4B8C-83A1-F6EECF244321}">
                <p14:modId xmlns:p14="http://schemas.microsoft.com/office/powerpoint/2010/main" val="2398867935"/>
              </p:ext>
            </p:extLst>
          </p:nvPr>
        </p:nvGraphicFramePr>
        <p:xfrm>
          <a:off x="1317425" y="2705383"/>
          <a:ext cx="7366000" cy="800100"/>
        </p:xfrm>
        <a:graphic>
          <a:graphicData uri="http://schemas.openxmlformats.org/presentationml/2006/ole">
            <mc:AlternateContent xmlns:mc="http://schemas.openxmlformats.org/markup-compatibility/2006">
              <mc:Choice xmlns:v="urn:schemas-microsoft-com:vml" Requires="v">
                <p:oleObj name="Equation" r:id="rId6" imgW="7365960" imgH="799920" progId="Equation.DSMT4">
                  <p:embed/>
                </p:oleObj>
              </mc:Choice>
              <mc:Fallback>
                <p:oleObj name="Equation" r:id="rId6" imgW="7365960" imgH="7999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17425" y="2705383"/>
                        <a:ext cx="7366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9318" name="Object 6"/>
          <p:cNvGraphicFramePr>
            <a:graphicFrameLocks noChangeAspect="1"/>
          </p:cNvGraphicFramePr>
          <p:nvPr>
            <p:extLst>
              <p:ext uri="{D42A27DB-BD31-4B8C-83A1-F6EECF244321}">
                <p14:modId xmlns:p14="http://schemas.microsoft.com/office/powerpoint/2010/main" val="4239971999"/>
              </p:ext>
            </p:extLst>
          </p:nvPr>
        </p:nvGraphicFramePr>
        <p:xfrm>
          <a:off x="1317425" y="3537654"/>
          <a:ext cx="5994400" cy="800100"/>
        </p:xfrm>
        <a:graphic>
          <a:graphicData uri="http://schemas.openxmlformats.org/presentationml/2006/ole">
            <mc:AlternateContent xmlns:mc="http://schemas.openxmlformats.org/markup-compatibility/2006">
              <mc:Choice xmlns:v="urn:schemas-microsoft-com:vml" Requires="v">
                <p:oleObj name="Equation" r:id="rId8" imgW="5994360" imgH="799920" progId="Equation.DSMT4">
                  <p:embed/>
                </p:oleObj>
              </mc:Choice>
              <mc:Fallback>
                <p:oleObj name="Equation" r:id="rId8" imgW="5994360" imgH="7999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17425" y="3537654"/>
                        <a:ext cx="59944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9319" name="Object 7"/>
          <p:cNvGraphicFramePr>
            <a:graphicFrameLocks noChangeAspect="1"/>
          </p:cNvGraphicFramePr>
          <p:nvPr>
            <p:extLst>
              <p:ext uri="{D42A27DB-BD31-4B8C-83A1-F6EECF244321}">
                <p14:modId xmlns:p14="http://schemas.microsoft.com/office/powerpoint/2010/main" val="2133204683"/>
              </p:ext>
            </p:extLst>
          </p:nvPr>
        </p:nvGraphicFramePr>
        <p:xfrm>
          <a:off x="1317425" y="4468985"/>
          <a:ext cx="2946400" cy="609600"/>
        </p:xfrm>
        <a:graphic>
          <a:graphicData uri="http://schemas.openxmlformats.org/presentationml/2006/ole">
            <mc:AlternateContent xmlns:mc="http://schemas.openxmlformats.org/markup-compatibility/2006">
              <mc:Choice xmlns:v="urn:schemas-microsoft-com:vml" Requires="v">
                <p:oleObj name="Equation" r:id="rId10" imgW="2946240" imgH="609480" progId="Equation.DSMT4">
                  <p:embed/>
                </p:oleObj>
              </mc:Choice>
              <mc:Fallback>
                <p:oleObj name="Equation" r:id="rId10" imgW="2946240" imgH="609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17425" y="4468985"/>
                        <a:ext cx="2946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9320" name="Object 8"/>
          <p:cNvGraphicFramePr>
            <a:graphicFrameLocks noChangeAspect="1"/>
          </p:cNvGraphicFramePr>
          <p:nvPr>
            <p:extLst>
              <p:ext uri="{D42A27DB-BD31-4B8C-83A1-F6EECF244321}">
                <p14:modId xmlns:p14="http://schemas.microsoft.com/office/powerpoint/2010/main" val="280980138"/>
              </p:ext>
            </p:extLst>
          </p:nvPr>
        </p:nvGraphicFramePr>
        <p:xfrm>
          <a:off x="1333500" y="5191758"/>
          <a:ext cx="3365500" cy="838200"/>
        </p:xfrm>
        <a:graphic>
          <a:graphicData uri="http://schemas.openxmlformats.org/presentationml/2006/ole">
            <mc:AlternateContent xmlns:mc="http://schemas.openxmlformats.org/markup-compatibility/2006">
              <mc:Choice xmlns:v="urn:schemas-microsoft-com:vml" Requires="v">
                <p:oleObj name="Equation" r:id="rId12" imgW="3365280" imgH="838080" progId="Equation.DSMT4">
                  <p:embed/>
                </p:oleObj>
              </mc:Choice>
              <mc:Fallback>
                <p:oleObj name="Equation" r:id="rId12" imgW="336528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33500" y="5191758"/>
                        <a:ext cx="336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9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9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9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93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9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Integrating a Power of Secant</a:t>
            </a:r>
            <a:br>
              <a:rPr lang="en-US" dirty="0"/>
            </a:br>
            <a:r>
              <a:rPr lang="en-US" dirty="0"/>
              <a:t>Evaluate</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This integral also falls into the third category, and integration by parts is useful in this case.</a:t>
            </a:r>
          </a:p>
        </p:txBody>
      </p:sp>
      <p:graphicFrame>
        <p:nvGraphicFramePr>
          <p:cNvPr id="270338" name="Object 2"/>
          <p:cNvGraphicFramePr>
            <a:graphicFrameLocks noChangeAspect="1"/>
          </p:cNvGraphicFramePr>
          <p:nvPr/>
        </p:nvGraphicFramePr>
        <p:xfrm>
          <a:off x="1828800" y="1272250"/>
          <a:ext cx="1511300" cy="609600"/>
        </p:xfrm>
        <a:graphic>
          <a:graphicData uri="http://schemas.openxmlformats.org/presentationml/2006/ole">
            <mc:AlternateContent xmlns:mc="http://schemas.openxmlformats.org/markup-compatibility/2006">
              <mc:Choice xmlns:v="urn:schemas-microsoft-com:vml" Requires="v">
                <p:oleObj name="Equation" r:id="rId2" imgW="1511280" imgH="609480" progId="Equation.DSMT4">
                  <p:embed/>
                </p:oleObj>
              </mc:Choice>
              <mc:Fallback>
                <p:oleObj name="Equation" r:id="rId2" imgW="151128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272250"/>
                        <a:ext cx="15113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Integrating a Power of Secant</a:t>
            </a:r>
            <a:br>
              <a:rPr lang="en-US" dirty="0"/>
            </a:br>
            <a:r>
              <a:rPr lang="en-US" dirty="0"/>
              <a:t>Evaluate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71362" name="Object 2"/>
          <p:cNvGraphicFramePr>
            <a:graphicFrameLocks noChangeAspect="1"/>
          </p:cNvGraphicFramePr>
          <p:nvPr>
            <p:extLst>
              <p:ext uri="{D42A27DB-BD31-4B8C-83A1-F6EECF244321}">
                <p14:modId xmlns:p14="http://schemas.microsoft.com/office/powerpoint/2010/main" val="4167176112"/>
              </p:ext>
            </p:extLst>
          </p:nvPr>
        </p:nvGraphicFramePr>
        <p:xfrm>
          <a:off x="441828" y="1401668"/>
          <a:ext cx="1333500" cy="571500"/>
        </p:xfrm>
        <a:graphic>
          <a:graphicData uri="http://schemas.openxmlformats.org/presentationml/2006/ole">
            <mc:AlternateContent xmlns:mc="http://schemas.openxmlformats.org/markup-compatibility/2006">
              <mc:Choice xmlns:v="urn:schemas-microsoft-com:vml" Requires="v">
                <p:oleObj name="Equation" r:id="rId2" imgW="1333440" imgH="571320" progId="Equation.DSMT4">
                  <p:embed/>
                </p:oleObj>
              </mc:Choice>
              <mc:Fallback>
                <p:oleObj name="Equation" r:id="rId2" imgW="133344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828" y="1401668"/>
                        <a:ext cx="1333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3" name="Object 3"/>
          <p:cNvGraphicFramePr>
            <a:graphicFrameLocks noChangeAspect="1"/>
          </p:cNvGraphicFramePr>
          <p:nvPr>
            <p:extLst>
              <p:ext uri="{D42A27DB-BD31-4B8C-83A1-F6EECF244321}">
                <p14:modId xmlns:p14="http://schemas.microsoft.com/office/powerpoint/2010/main" val="4140798729"/>
              </p:ext>
            </p:extLst>
          </p:nvPr>
        </p:nvGraphicFramePr>
        <p:xfrm>
          <a:off x="641052" y="2286750"/>
          <a:ext cx="3835400" cy="571500"/>
        </p:xfrm>
        <a:graphic>
          <a:graphicData uri="http://schemas.openxmlformats.org/presentationml/2006/ole">
            <mc:AlternateContent xmlns:mc="http://schemas.openxmlformats.org/markup-compatibility/2006">
              <mc:Choice xmlns:v="urn:schemas-microsoft-com:vml" Requires="v">
                <p:oleObj name="Equation" r:id="rId4" imgW="3835080" imgH="571320" progId="Equation.DSMT4">
                  <p:embed/>
                </p:oleObj>
              </mc:Choice>
              <mc:Fallback>
                <p:oleObj name="Equation" r:id="rId4" imgW="383508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052" y="2286750"/>
                        <a:ext cx="383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4" name="Object 4"/>
          <p:cNvGraphicFramePr>
            <a:graphicFrameLocks noChangeAspect="1"/>
          </p:cNvGraphicFramePr>
          <p:nvPr>
            <p:extLst>
              <p:ext uri="{D42A27DB-BD31-4B8C-83A1-F6EECF244321}">
                <p14:modId xmlns:p14="http://schemas.microsoft.com/office/powerpoint/2010/main" val="1966238026"/>
              </p:ext>
            </p:extLst>
          </p:nvPr>
        </p:nvGraphicFramePr>
        <p:xfrm>
          <a:off x="5238452" y="2986459"/>
          <a:ext cx="3416300" cy="774700"/>
        </p:xfrm>
        <a:graphic>
          <a:graphicData uri="http://schemas.openxmlformats.org/presentationml/2006/ole">
            <mc:AlternateContent xmlns:mc="http://schemas.openxmlformats.org/markup-compatibility/2006">
              <mc:Choice xmlns:v="urn:schemas-microsoft-com:vml" Requires="v">
                <p:oleObj name="Equation" r:id="rId6" imgW="3416040" imgH="774360" progId="Equation.DSMT4">
                  <p:embed/>
                </p:oleObj>
              </mc:Choice>
              <mc:Fallback>
                <p:oleObj name="Equation" r:id="rId6" imgW="3416040" imgH="7743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38452" y="2986459"/>
                        <a:ext cx="34163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5" name="Object 5"/>
          <p:cNvGraphicFramePr>
            <a:graphicFrameLocks noChangeAspect="1"/>
          </p:cNvGraphicFramePr>
          <p:nvPr>
            <p:extLst>
              <p:ext uri="{D42A27DB-BD31-4B8C-83A1-F6EECF244321}">
                <p14:modId xmlns:p14="http://schemas.microsoft.com/office/powerpoint/2010/main" val="3729302424"/>
              </p:ext>
            </p:extLst>
          </p:nvPr>
        </p:nvGraphicFramePr>
        <p:xfrm>
          <a:off x="641052" y="3126573"/>
          <a:ext cx="4508500" cy="571500"/>
        </p:xfrm>
        <a:graphic>
          <a:graphicData uri="http://schemas.openxmlformats.org/presentationml/2006/ole">
            <mc:AlternateContent xmlns:mc="http://schemas.openxmlformats.org/markup-compatibility/2006">
              <mc:Choice xmlns:v="urn:schemas-microsoft-com:vml" Requires="v">
                <p:oleObj name="Equation" r:id="rId8" imgW="4508280" imgH="571320" progId="Equation.DSMT4">
                  <p:embed/>
                </p:oleObj>
              </mc:Choice>
              <mc:Fallback>
                <p:oleObj name="Equation" r:id="rId8" imgW="4508280" imgH="5713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1052" y="3126573"/>
                        <a:ext cx="4508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6" name="Object 6"/>
          <p:cNvGraphicFramePr>
            <a:graphicFrameLocks noChangeAspect="1"/>
          </p:cNvGraphicFramePr>
          <p:nvPr>
            <p:extLst>
              <p:ext uri="{D42A27DB-BD31-4B8C-83A1-F6EECF244321}">
                <p14:modId xmlns:p14="http://schemas.microsoft.com/office/powerpoint/2010/main" val="3275721119"/>
              </p:ext>
            </p:extLst>
          </p:nvPr>
        </p:nvGraphicFramePr>
        <p:xfrm>
          <a:off x="823913" y="4051300"/>
          <a:ext cx="4559300" cy="546100"/>
        </p:xfrm>
        <a:graphic>
          <a:graphicData uri="http://schemas.openxmlformats.org/presentationml/2006/ole">
            <mc:AlternateContent xmlns:mc="http://schemas.openxmlformats.org/markup-compatibility/2006">
              <mc:Choice xmlns:v="urn:schemas-microsoft-com:vml" Requires="v">
                <p:oleObj name="Equation" r:id="rId10" imgW="4559040" imgH="545760" progId="Equation.DSMT4">
                  <p:embed/>
                </p:oleObj>
              </mc:Choice>
              <mc:Fallback>
                <p:oleObj name="Equation" r:id="rId10" imgW="4559040" imgH="545760" progId="Equation.DSMT4">
                  <p:embed/>
                  <p:pic>
                    <p:nvPicPr>
                      <p:cNvPr id="0" name="Picture 6"/>
                      <p:cNvPicPr>
                        <a:picLocks noChangeAspect="1" noChangeArrowheads="1"/>
                      </p:cNvPicPr>
                      <p:nvPr/>
                    </p:nvPicPr>
                    <p:blipFill>
                      <a:blip r:embed="rId11"/>
                      <a:srcRect/>
                      <a:stretch>
                        <a:fillRect/>
                      </a:stretch>
                    </p:blipFill>
                    <p:spPr bwMode="auto">
                      <a:xfrm>
                        <a:off x="823913" y="4051300"/>
                        <a:ext cx="45593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7" name="Object 7"/>
          <p:cNvGraphicFramePr>
            <a:graphicFrameLocks noChangeAspect="1"/>
          </p:cNvGraphicFramePr>
          <p:nvPr>
            <p:extLst>
              <p:ext uri="{D42A27DB-BD31-4B8C-83A1-F6EECF244321}">
                <p14:modId xmlns:p14="http://schemas.microsoft.com/office/powerpoint/2010/main" val="1020603683"/>
              </p:ext>
            </p:extLst>
          </p:nvPr>
        </p:nvGraphicFramePr>
        <p:xfrm>
          <a:off x="5732406" y="3871541"/>
          <a:ext cx="2794000" cy="774700"/>
        </p:xfrm>
        <a:graphic>
          <a:graphicData uri="http://schemas.openxmlformats.org/presentationml/2006/ole">
            <mc:AlternateContent xmlns:mc="http://schemas.openxmlformats.org/markup-compatibility/2006">
              <mc:Choice xmlns:v="urn:schemas-microsoft-com:vml" Requires="v">
                <p:oleObj name="Equation" r:id="rId12" imgW="2793960" imgH="774360" progId="Equation.DSMT4">
                  <p:embed/>
                </p:oleObj>
              </mc:Choice>
              <mc:Fallback>
                <p:oleObj name="Equation" r:id="rId12" imgW="2793960" imgH="7743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32406" y="3871541"/>
                        <a:ext cx="279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1368" name="Object 8"/>
          <p:cNvGraphicFramePr>
            <a:graphicFrameLocks noChangeAspect="1"/>
          </p:cNvGraphicFramePr>
          <p:nvPr>
            <p:extLst>
              <p:ext uri="{D42A27DB-BD31-4B8C-83A1-F6EECF244321}">
                <p14:modId xmlns:p14="http://schemas.microsoft.com/office/powerpoint/2010/main" val="4026479060"/>
              </p:ext>
            </p:extLst>
          </p:nvPr>
        </p:nvGraphicFramePr>
        <p:xfrm>
          <a:off x="641052" y="4932378"/>
          <a:ext cx="5334000" cy="558800"/>
        </p:xfrm>
        <a:graphic>
          <a:graphicData uri="http://schemas.openxmlformats.org/presentationml/2006/ole">
            <mc:AlternateContent xmlns:mc="http://schemas.openxmlformats.org/markup-compatibility/2006">
              <mc:Choice xmlns:v="urn:schemas-microsoft-com:vml" Requires="v">
                <p:oleObj name="Equation" r:id="rId14" imgW="5333760" imgH="558720" progId="Equation.DSMT4">
                  <p:embed/>
                </p:oleObj>
              </mc:Choice>
              <mc:Fallback>
                <p:oleObj name="Equation" r:id="rId14" imgW="5333760" imgH="55872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1052" y="4932378"/>
                        <a:ext cx="53340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13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136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1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1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Integrating a Power of Secant</a:t>
            </a:r>
            <a:br>
              <a:rPr lang="en-US" dirty="0"/>
            </a:br>
            <a:r>
              <a:rPr lang="en-US" dirty="0"/>
              <a:t>Evaluate (cont.)</a:t>
            </a:r>
          </a:p>
        </p:txBody>
      </p:sp>
      <p:sp>
        <p:nvSpPr>
          <p:cNvPr id="3" name="Content Placeholder 2"/>
          <p:cNvSpPr>
            <a:spLocks noGrp="1"/>
          </p:cNvSpPr>
          <p:nvPr>
            <p:ph idx="1"/>
          </p:nvPr>
        </p:nvSpPr>
        <p:spPr/>
        <p:txBody>
          <a:bodyPr/>
          <a:lstStyle/>
          <a:p>
            <a:r>
              <a:rPr lang="en-US" dirty="0"/>
              <a:t>We have seen this situation arise before; since the integral we are trying to evaluate appears on both sides of the equation, we can solve for it.</a:t>
            </a:r>
          </a:p>
        </p:txBody>
      </p:sp>
      <p:graphicFrame>
        <p:nvGraphicFramePr>
          <p:cNvPr id="272387" name="Object 3"/>
          <p:cNvGraphicFramePr>
            <a:graphicFrameLocks noChangeAspect="1"/>
          </p:cNvGraphicFramePr>
          <p:nvPr/>
        </p:nvGraphicFramePr>
        <p:xfrm>
          <a:off x="1143000" y="2978150"/>
          <a:ext cx="5715000" cy="596900"/>
        </p:xfrm>
        <a:graphic>
          <a:graphicData uri="http://schemas.openxmlformats.org/presentationml/2006/ole">
            <mc:AlternateContent xmlns:mc="http://schemas.openxmlformats.org/markup-compatibility/2006">
              <mc:Choice xmlns:v="urn:schemas-microsoft-com:vml" Requires="v">
                <p:oleObj name="Equation" r:id="rId2" imgW="5715000" imgH="596880" progId="Equation.DSMT4">
                  <p:embed/>
                </p:oleObj>
              </mc:Choice>
              <mc:Fallback>
                <p:oleObj name="Equation" r:id="rId2" imgW="5715000" imgH="596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978150"/>
                        <a:ext cx="5715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2388" name="Object 4"/>
          <p:cNvGraphicFramePr>
            <a:graphicFrameLocks noChangeAspect="1"/>
          </p:cNvGraphicFramePr>
          <p:nvPr/>
        </p:nvGraphicFramePr>
        <p:xfrm>
          <a:off x="1317625" y="3681413"/>
          <a:ext cx="6565900" cy="838200"/>
        </p:xfrm>
        <a:graphic>
          <a:graphicData uri="http://schemas.openxmlformats.org/presentationml/2006/ole">
            <mc:AlternateContent xmlns:mc="http://schemas.openxmlformats.org/markup-compatibility/2006">
              <mc:Choice xmlns:v="urn:schemas-microsoft-com:vml" Requires="v">
                <p:oleObj name="Equation" r:id="rId4" imgW="6565680" imgH="838080" progId="Equation.DSMT4">
                  <p:embed/>
                </p:oleObj>
              </mc:Choice>
              <mc:Fallback>
                <p:oleObj name="Equation" r:id="rId4" imgW="65656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7625" y="3681413"/>
                        <a:ext cx="656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2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2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pPr algn="l"/>
            <a:r>
              <a:rPr lang="en-US" sz="3000" dirty="0"/>
              <a:t>Procedure: Evaluating Integrals of the Form </a:t>
            </a:r>
            <a:r>
              <a:rPr lang="en-US" dirty="0"/>
              <a:t>			                        </a:t>
            </a:r>
            <a:r>
              <a:rPr lang="en-US" sz="3000" dirty="0"/>
              <a:t>(cont.)</a:t>
            </a:r>
          </a:p>
        </p:txBody>
      </p:sp>
      <p:sp>
        <p:nvSpPr>
          <p:cNvPr id="3" name="Content Placeholder 2"/>
          <p:cNvSpPr>
            <a:spLocks noGrp="1"/>
          </p:cNvSpPr>
          <p:nvPr>
            <p:ph idx="1"/>
          </p:nvPr>
        </p:nvSpPr>
        <p:spPr>
          <a:xfrm>
            <a:off x="457200" y="1280160"/>
            <a:ext cx="8229600" cy="4235775"/>
          </a:xfrm>
          <a:solidFill>
            <a:srgbClr val="FFFFCC"/>
          </a:solidFill>
          <a:ln w="28575">
            <a:solidFill>
              <a:schemeClr val="tx1"/>
            </a:solidFill>
          </a:ln>
        </p:spPr>
        <p:txBody>
          <a:bodyPr wrap="square" tIns="91440">
            <a:spAutoFit/>
          </a:bodyPr>
          <a:lstStyle/>
          <a:p>
            <a:pPr>
              <a:spcBef>
                <a:spcPts val="0"/>
              </a:spcBef>
            </a:pPr>
            <a:r>
              <a:rPr lang="en-US" sz="2750" b="1" dirty="0">
                <a:solidFill>
                  <a:schemeClr val="tx1"/>
                </a:solidFill>
              </a:rPr>
              <a:t>If </a:t>
            </a:r>
            <a:r>
              <a:rPr lang="en-US" sz="2750" b="1" i="1" dirty="0">
                <a:solidFill>
                  <a:schemeClr val="tx1"/>
                </a:solidFill>
              </a:rPr>
              <a:t>n</a:t>
            </a:r>
            <a:r>
              <a:rPr lang="en-US" sz="2750" b="1" dirty="0">
                <a:solidFill>
                  <a:schemeClr val="tx1"/>
                </a:solidFill>
              </a:rPr>
              <a:t> is odd:</a:t>
            </a:r>
            <a:r>
              <a:rPr lang="en-US" sz="2750" dirty="0">
                <a:solidFill>
                  <a:schemeClr val="tx1"/>
                </a:solidFill>
              </a:rPr>
              <a:t> Use the identity cos</a:t>
            </a:r>
            <a:r>
              <a:rPr lang="en-US" sz="2750" baseline="30000" dirty="0">
                <a:solidFill>
                  <a:schemeClr val="tx1"/>
                </a:solidFill>
              </a:rPr>
              <a:t>2</a:t>
            </a:r>
            <a:r>
              <a:rPr lang="en-US" sz="2750" dirty="0">
                <a:solidFill>
                  <a:schemeClr val="tx1"/>
                </a:solidFill>
              </a:rPr>
              <a:t> </a:t>
            </a:r>
            <a:r>
              <a:rPr lang="en-US" sz="2750" i="1" dirty="0">
                <a:solidFill>
                  <a:schemeClr val="tx1"/>
                </a:solidFill>
              </a:rPr>
              <a:t>x</a:t>
            </a:r>
            <a:r>
              <a:rPr lang="en-US" sz="2750" dirty="0">
                <a:solidFill>
                  <a:schemeClr val="tx1"/>
                </a:solidFill>
              </a:rPr>
              <a:t> = 1 </a:t>
            </a:r>
            <a:r>
              <a:rPr lang="en-US" sz="2750" dirty="0">
                <a:solidFill>
                  <a:schemeClr val="tx1"/>
                </a:solidFill>
                <a:latin typeface="Symbol" pitchFamily="18" charset="2"/>
              </a:rPr>
              <a:t>-</a:t>
            </a:r>
            <a:r>
              <a:rPr lang="en-US" sz="2750" dirty="0">
                <a:solidFill>
                  <a:schemeClr val="tx1"/>
                </a:solidFill>
              </a:rPr>
              <a:t> sin</a:t>
            </a:r>
            <a:r>
              <a:rPr lang="en-US" sz="2750" baseline="30000" dirty="0">
                <a:solidFill>
                  <a:schemeClr val="tx1"/>
                </a:solidFill>
              </a:rPr>
              <a:t>2</a:t>
            </a:r>
            <a:r>
              <a:rPr lang="en-US" sz="2750" dirty="0">
                <a:solidFill>
                  <a:schemeClr val="tx1"/>
                </a:solidFill>
              </a:rPr>
              <a:t> </a:t>
            </a:r>
            <a:r>
              <a:rPr lang="en-US" sz="2750" i="1" dirty="0">
                <a:solidFill>
                  <a:schemeClr val="tx1"/>
                </a:solidFill>
              </a:rPr>
              <a:t>x</a:t>
            </a:r>
            <a:r>
              <a:rPr lang="en-US" sz="2750" dirty="0">
                <a:solidFill>
                  <a:schemeClr val="tx1"/>
                </a:solidFill>
              </a:rPr>
              <a:t> to express all but one factor of cosine in terms of sine, and then use </a:t>
            </a:r>
            <a:r>
              <a:rPr lang="en-US" sz="2750" i="1" dirty="0">
                <a:solidFill>
                  <a:schemeClr val="tx1"/>
                </a:solidFill>
              </a:rPr>
              <a:t>u</a:t>
            </a:r>
            <a:r>
              <a:rPr lang="en-US" sz="2750" dirty="0">
                <a:solidFill>
                  <a:schemeClr val="tx1"/>
                </a:solidFill>
              </a:rPr>
              <a:t>-substitution with </a:t>
            </a:r>
            <a:r>
              <a:rPr lang="en-US" sz="2750" i="1" dirty="0">
                <a:solidFill>
                  <a:schemeClr val="tx1"/>
                </a:solidFill>
              </a:rPr>
              <a:t>u</a:t>
            </a:r>
            <a:r>
              <a:rPr lang="en-US" sz="2750" dirty="0">
                <a:solidFill>
                  <a:schemeClr val="tx1"/>
                </a:solidFill>
              </a:rPr>
              <a:t> = sin </a:t>
            </a:r>
            <a:r>
              <a:rPr lang="en-US" sz="2750" i="1" dirty="0">
                <a:solidFill>
                  <a:schemeClr val="tx1"/>
                </a:solidFill>
              </a:rPr>
              <a:t>x</a:t>
            </a:r>
            <a:r>
              <a:rPr lang="en-US" sz="2750" dirty="0">
                <a:solidFill>
                  <a:schemeClr val="tx1"/>
                </a:solidFill>
              </a:rPr>
              <a:t> to evaluate the result. (Note that if both </a:t>
            </a:r>
            <a:r>
              <a:rPr lang="en-US" sz="2750" i="1" dirty="0">
                <a:solidFill>
                  <a:schemeClr val="tx1"/>
                </a:solidFill>
              </a:rPr>
              <a:t>m</a:t>
            </a:r>
            <a:r>
              <a:rPr lang="en-US" sz="2750" dirty="0">
                <a:solidFill>
                  <a:schemeClr val="tx1"/>
                </a:solidFill>
              </a:rPr>
              <a:t> and </a:t>
            </a:r>
            <a:r>
              <a:rPr lang="en-US" sz="2750" i="1" dirty="0">
                <a:solidFill>
                  <a:schemeClr val="tx1"/>
                </a:solidFill>
              </a:rPr>
              <a:t>n</a:t>
            </a:r>
            <a:r>
              <a:rPr lang="en-US" sz="2750" dirty="0">
                <a:solidFill>
                  <a:schemeClr val="tx1"/>
                </a:solidFill>
              </a:rPr>
              <a:t> are odd, either strategy can be used.)</a:t>
            </a:r>
          </a:p>
          <a:p>
            <a:pPr>
              <a:spcBef>
                <a:spcPts val="0"/>
              </a:spcBef>
            </a:pPr>
            <a:r>
              <a:rPr lang="en-US" sz="2750" b="1" dirty="0">
                <a:solidFill>
                  <a:schemeClr val="tx1"/>
                </a:solidFill>
              </a:rPr>
              <a:t>If both </a:t>
            </a:r>
            <a:r>
              <a:rPr lang="en-US" sz="2750" b="1" i="1" dirty="0">
                <a:solidFill>
                  <a:schemeClr val="tx1"/>
                </a:solidFill>
              </a:rPr>
              <a:t>m</a:t>
            </a:r>
            <a:r>
              <a:rPr lang="en-US" sz="2750" b="1" dirty="0">
                <a:solidFill>
                  <a:schemeClr val="tx1"/>
                </a:solidFill>
              </a:rPr>
              <a:t> and </a:t>
            </a:r>
            <a:r>
              <a:rPr lang="en-US" sz="2750" b="1" i="1" dirty="0">
                <a:solidFill>
                  <a:schemeClr val="tx1"/>
                </a:solidFill>
              </a:rPr>
              <a:t>n</a:t>
            </a:r>
            <a:r>
              <a:rPr lang="en-US" sz="2750" b="1" dirty="0">
                <a:solidFill>
                  <a:schemeClr val="tx1"/>
                </a:solidFill>
              </a:rPr>
              <a:t> are even:</a:t>
            </a:r>
            <a:r>
              <a:rPr lang="en-US" sz="2750" dirty="0">
                <a:solidFill>
                  <a:schemeClr val="tx1"/>
                </a:solidFill>
              </a:rPr>
              <a:t> Use the identities</a:t>
            </a:r>
          </a:p>
          <a:p>
            <a:pPr>
              <a:lnSpc>
                <a:spcPct val="150000"/>
              </a:lnSpc>
              <a:spcBef>
                <a:spcPts val="600"/>
              </a:spcBef>
            </a:pPr>
            <a:endParaRPr lang="en-US" sz="2750" dirty="0">
              <a:solidFill>
                <a:schemeClr val="tx1"/>
              </a:solidFill>
            </a:endParaRPr>
          </a:p>
          <a:p>
            <a:pPr>
              <a:spcBef>
                <a:spcPts val="0"/>
              </a:spcBef>
            </a:pPr>
            <a:r>
              <a:rPr lang="en-US" sz="2750" dirty="0">
                <a:solidFill>
                  <a:schemeClr val="tx1"/>
                </a:solidFill>
              </a:rPr>
              <a:t>to reduce the integrand to one containing lower powers of cos 2</a:t>
            </a:r>
            <a:r>
              <a:rPr lang="en-US" sz="2750" i="1" dirty="0">
                <a:solidFill>
                  <a:schemeClr val="tx1"/>
                </a:solidFill>
              </a:rPr>
              <a:t>x</a:t>
            </a:r>
            <a:r>
              <a:rPr lang="en-US" sz="2750" dirty="0">
                <a:solidFill>
                  <a:schemeClr val="tx1"/>
                </a:solidFill>
              </a:rPr>
              <a:t>.</a:t>
            </a:r>
          </a:p>
        </p:txBody>
      </p:sp>
      <p:graphicFrame>
        <p:nvGraphicFramePr>
          <p:cNvPr id="275461" name="Object 5"/>
          <p:cNvGraphicFramePr>
            <a:graphicFrameLocks noChangeAspect="1"/>
          </p:cNvGraphicFramePr>
          <p:nvPr>
            <p:extLst>
              <p:ext uri="{D42A27DB-BD31-4B8C-83A1-F6EECF244321}">
                <p14:modId xmlns:p14="http://schemas.microsoft.com/office/powerpoint/2010/main" val="3400456574"/>
              </p:ext>
            </p:extLst>
          </p:nvPr>
        </p:nvGraphicFramePr>
        <p:xfrm>
          <a:off x="1492250" y="3810000"/>
          <a:ext cx="6159500" cy="838200"/>
        </p:xfrm>
        <a:graphic>
          <a:graphicData uri="http://schemas.openxmlformats.org/presentationml/2006/ole">
            <mc:AlternateContent xmlns:mc="http://schemas.openxmlformats.org/markup-compatibility/2006">
              <mc:Choice xmlns:v="urn:schemas-microsoft-com:vml" Requires="v">
                <p:oleObj name="Equation" r:id="rId2" imgW="6159240" imgH="838080" progId="Equation.DSMT4">
                  <p:embed/>
                </p:oleObj>
              </mc:Choice>
              <mc:Fallback>
                <p:oleObj name="Equation" r:id="rId2" imgW="615924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2250" y="3810000"/>
                        <a:ext cx="615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2">
            <a:extLst>
              <a:ext uri="{FF2B5EF4-FFF2-40B4-BE49-F238E27FC236}">
                <a16:creationId xmlns:a16="http://schemas.microsoft.com/office/drawing/2014/main" id="{AE8DBA24-682C-2E4D-0C74-B2B572BDB0C0}"/>
              </a:ext>
            </a:extLst>
          </p:cNvPr>
          <p:cNvGraphicFramePr>
            <a:graphicFrameLocks noChangeAspect="1"/>
          </p:cNvGraphicFramePr>
          <p:nvPr>
            <p:extLst>
              <p:ext uri="{D42A27DB-BD31-4B8C-83A1-F6EECF244321}">
                <p14:modId xmlns:p14="http://schemas.microsoft.com/office/powerpoint/2010/main" val="2319862925"/>
              </p:ext>
            </p:extLst>
          </p:nvPr>
        </p:nvGraphicFramePr>
        <p:xfrm>
          <a:off x="2971800" y="570156"/>
          <a:ext cx="1841500" cy="478180"/>
        </p:xfrm>
        <a:graphic>
          <a:graphicData uri="http://schemas.openxmlformats.org/presentationml/2006/ole">
            <mc:AlternateContent xmlns:mc="http://schemas.openxmlformats.org/markup-compatibility/2006">
              <mc:Choice xmlns:v="urn:schemas-microsoft-com:vml" Requires="v">
                <p:oleObj name="Equation" r:id="rId4" imgW="2298600" imgH="596880" progId="Equation.DSMT4">
                  <p:embed/>
                </p:oleObj>
              </mc:Choice>
              <mc:Fallback>
                <p:oleObj name="Equation" r:id="rId4" imgW="2298600" imgH="596880" progId="Equation.DSMT4">
                  <p:embed/>
                  <p:pic>
                    <p:nvPicPr>
                      <p:cNvPr id="27443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570156"/>
                        <a:ext cx="1841500" cy="478180"/>
                      </a:xfrm>
                      <a:prstGeom prst="rect">
                        <a:avLst/>
                      </a:prstGeom>
                      <a:noFill/>
                      <a:ln>
                        <a:noFill/>
                      </a:ln>
                      <a:effec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Integrating a Product of Powers of Sine and Cosine</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Since the power of sine is 5 (an odd number), we use the identity sin</a:t>
            </a:r>
            <a:r>
              <a:rPr lang="en-US" baseline="30000" dirty="0"/>
              <a:t>2</a:t>
            </a:r>
            <a:r>
              <a:rPr lang="en-US" i="1" dirty="0"/>
              <a:t>x</a:t>
            </a:r>
            <a:r>
              <a:rPr lang="en-US" dirty="0"/>
              <a:t> = 1 </a:t>
            </a:r>
            <a:r>
              <a:rPr lang="en-US" dirty="0">
                <a:latin typeface="Symbol" pitchFamily="18" charset="2"/>
              </a:rPr>
              <a:t>-</a:t>
            </a:r>
            <a:r>
              <a:rPr lang="en-US" dirty="0"/>
              <a:t> cos</a:t>
            </a:r>
            <a:r>
              <a:rPr lang="en-US" baseline="30000" dirty="0"/>
              <a:t>2</a:t>
            </a:r>
            <a:r>
              <a:rPr lang="en-US" i="1" dirty="0"/>
              <a:t>x</a:t>
            </a:r>
            <a:r>
              <a:rPr lang="en-US" dirty="0"/>
              <a:t> and the substitution          </a:t>
            </a:r>
            <a:r>
              <a:rPr lang="en-US" i="1" dirty="0"/>
              <a:t>u </a:t>
            </a:r>
            <a:r>
              <a:rPr lang="en-US" dirty="0"/>
              <a:t>= cos </a:t>
            </a:r>
            <a:r>
              <a:rPr lang="en-US" i="1" dirty="0"/>
              <a:t>x</a:t>
            </a:r>
            <a:r>
              <a:rPr lang="en-US" dirty="0"/>
              <a:t> to rewrite and evaluate the integral as follows.</a:t>
            </a:r>
          </a:p>
        </p:txBody>
      </p:sp>
      <p:graphicFrame>
        <p:nvGraphicFramePr>
          <p:cNvPr id="245762" name="Object 2"/>
          <p:cNvGraphicFramePr>
            <a:graphicFrameLocks noChangeAspect="1"/>
          </p:cNvGraphicFramePr>
          <p:nvPr/>
        </p:nvGraphicFramePr>
        <p:xfrm>
          <a:off x="1851950" y="1260675"/>
          <a:ext cx="2286000" cy="609600"/>
        </p:xfrm>
        <a:graphic>
          <a:graphicData uri="http://schemas.openxmlformats.org/presentationml/2006/ole">
            <mc:AlternateContent xmlns:mc="http://schemas.openxmlformats.org/markup-compatibility/2006">
              <mc:Choice xmlns:v="urn:schemas-microsoft-com:vml" Requires="v">
                <p:oleObj name="Equation" r:id="rId2" imgW="2286000" imgH="609480" progId="Equation.DSMT4">
                  <p:embed/>
                </p:oleObj>
              </mc:Choice>
              <mc:Fallback>
                <p:oleObj name="Equation" r:id="rId2" imgW="228600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1950" y="1260675"/>
                        <a:ext cx="2286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Integrating a Product of Powers of Sine and Cosine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46788" name="Object 4"/>
          <p:cNvGraphicFramePr>
            <a:graphicFrameLocks noChangeAspect="1"/>
          </p:cNvGraphicFramePr>
          <p:nvPr/>
        </p:nvGraphicFramePr>
        <p:xfrm>
          <a:off x="491925" y="1265500"/>
          <a:ext cx="2057400" cy="571500"/>
        </p:xfrm>
        <a:graphic>
          <a:graphicData uri="http://schemas.openxmlformats.org/presentationml/2006/ole">
            <mc:AlternateContent xmlns:mc="http://schemas.openxmlformats.org/markup-compatibility/2006">
              <mc:Choice xmlns:v="urn:schemas-microsoft-com:vml" Requires="v">
                <p:oleObj name="Equation" r:id="rId2" imgW="2057400" imgH="571320" progId="Equation.DSMT4">
                  <p:embed/>
                </p:oleObj>
              </mc:Choice>
              <mc:Fallback>
                <p:oleObj name="Equation" r:id="rId2" imgW="20574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25" y="1265500"/>
                        <a:ext cx="2057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89" name="Object 5"/>
          <p:cNvGraphicFramePr>
            <a:graphicFrameLocks noChangeAspect="1"/>
          </p:cNvGraphicFramePr>
          <p:nvPr/>
        </p:nvGraphicFramePr>
        <p:xfrm>
          <a:off x="2590800" y="1219200"/>
          <a:ext cx="3263900" cy="622300"/>
        </p:xfrm>
        <a:graphic>
          <a:graphicData uri="http://schemas.openxmlformats.org/presentationml/2006/ole">
            <mc:AlternateContent xmlns:mc="http://schemas.openxmlformats.org/markup-compatibility/2006">
              <mc:Choice xmlns:v="urn:schemas-microsoft-com:vml" Requires="v">
                <p:oleObj name="Equation" r:id="rId4" imgW="3263760" imgH="622080" progId="Equation.DSMT4">
                  <p:embed/>
                </p:oleObj>
              </mc:Choice>
              <mc:Fallback>
                <p:oleObj name="Equation" r:id="rId4" imgW="3263760" imgH="622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1219200"/>
                        <a:ext cx="3263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0" name="Object 6"/>
          <p:cNvGraphicFramePr>
            <a:graphicFrameLocks noChangeAspect="1"/>
          </p:cNvGraphicFramePr>
          <p:nvPr/>
        </p:nvGraphicFramePr>
        <p:xfrm>
          <a:off x="2590800" y="2050650"/>
          <a:ext cx="3784600" cy="622300"/>
        </p:xfrm>
        <a:graphic>
          <a:graphicData uri="http://schemas.openxmlformats.org/presentationml/2006/ole">
            <mc:AlternateContent xmlns:mc="http://schemas.openxmlformats.org/markup-compatibility/2006">
              <mc:Choice xmlns:v="urn:schemas-microsoft-com:vml" Requires="v">
                <p:oleObj name="Equation" r:id="rId6" imgW="3784320" imgH="622080" progId="Equation.DSMT4">
                  <p:embed/>
                </p:oleObj>
              </mc:Choice>
              <mc:Fallback>
                <p:oleObj name="Equation" r:id="rId6" imgW="3784320" imgH="622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050650"/>
                        <a:ext cx="3784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2" name="Object 8"/>
          <p:cNvGraphicFramePr>
            <a:graphicFrameLocks noChangeAspect="1"/>
          </p:cNvGraphicFramePr>
          <p:nvPr/>
        </p:nvGraphicFramePr>
        <p:xfrm>
          <a:off x="2590800" y="2907175"/>
          <a:ext cx="2425700" cy="622300"/>
        </p:xfrm>
        <a:graphic>
          <a:graphicData uri="http://schemas.openxmlformats.org/presentationml/2006/ole">
            <mc:AlternateContent xmlns:mc="http://schemas.openxmlformats.org/markup-compatibility/2006">
              <mc:Choice xmlns:v="urn:schemas-microsoft-com:vml" Requires="v">
                <p:oleObj name="Equation" r:id="rId8" imgW="2425680" imgH="622080" progId="Equation.DSMT4">
                  <p:embed/>
                </p:oleObj>
              </mc:Choice>
              <mc:Fallback>
                <p:oleObj name="Equation" r:id="rId8" imgW="2425680" imgH="622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2907175"/>
                        <a:ext cx="2425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3" name="Object 9"/>
          <p:cNvGraphicFramePr>
            <a:graphicFrameLocks noChangeAspect="1"/>
          </p:cNvGraphicFramePr>
          <p:nvPr/>
        </p:nvGraphicFramePr>
        <p:xfrm>
          <a:off x="2590800" y="3634450"/>
          <a:ext cx="2933700" cy="571500"/>
        </p:xfrm>
        <a:graphic>
          <a:graphicData uri="http://schemas.openxmlformats.org/presentationml/2006/ole">
            <mc:AlternateContent xmlns:mc="http://schemas.openxmlformats.org/markup-compatibility/2006">
              <mc:Choice xmlns:v="urn:schemas-microsoft-com:vml" Requires="v">
                <p:oleObj name="Equation" r:id="rId10" imgW="2933640" imgH="571320" progId="Equation.DSMT4">
                  <p:embed/>
                </p:oleObj>
              </mc:Choice>
              <mc:Fallback>
                <p:oleObj name="Equation" r:id="rId10" imgW="2933640" imgH="57132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90800" y="3634450"/>
                        <a:ext cx="2933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4" name="Object 10"/>
          <p:cNvGraphicFramePr>
            <a:graphicFrameLocks noChangeAspect="1"/>
          </p:cNvGraphicFramePr>
          <p:nvPr/>
        </p:nvGraphicFramePr>
        <p:xfrm>
          <a:off x="2590800" y="4297100"/>
          <a:ext cx="3175000" cy="787400"/>
        </p:xfrm>
        <a:graphic>
          <a:graphicData uri="http://schemas.openxmlformats.org/presentationml/2006/ole">
            <mc:AlternateContent xmlns:mc="http://schemas.openxmlformats.org/markup-compatibility/2006">
              <mc:Choice xmlns:v="urn:schemas-microsoft-com:vml" Requires="v">
                <p:oleObj name="Equation" r:id="rId12" imgW="3174840" imgH="787320" progId="Equation.DSMT4">
                  <p:embed/>
                </p:oleObj>
              </mc:Choice>
              <mc:Fallback>
                <p:oleObj name="Equation" r:id="rId12" imgW="3174840" imgH="78732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90800" y="4297100"/>
                        <a:ext cx="3175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5" name="Object 11"/>
          <p:cNvGraphicFramePr>
            <a:graphicFrameLocks noChangeAspect="1"/>
          </p:cNvGraphicFramePr>
          <p:nvPr/>
        </p:nvGraphicFramePr>
        <p:xfrm>
          <a:off x="2597150" y="5181600"/>
          <a:ext cx="4572000" cy="787400"/>
        </p:xfrm>
        <a:graphic>
          <a:graphicData uri="http://schemas.openxmlformats.org/presentationml/2006/ole">
            <mc:AlternateContent xmlns:mc="http://schemas.openxmlformats.org/markup-compatibility/2006">
              <mc:Choice xmlns:v="urn:schemas-microsoft-com:vml" Requires="v">
                <p:oleObj name="Equation" r:id="rId14" imgW="4572000" imgH="787320" progId="Equation.DSMT4">
                  <p:embed/>
                </p:oleObj>
              </mc:Choice>
              <mc:Fallback>
                <p:oleObj name="Equation" r:id="rId14" imgW="4572000" imgH="78732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97150" y="5181600"/>
                        <a:ext cx="4572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6796" name="Object 12"/>
          <p:cNvGraphicFramePr>
            <a:graphicFrameLocks noChangeAspect="1"/>
          </p:cNvGraphicFramePr>
          <p:nvPr/>
        </p:nvGraphicFramePr>
        <p:xfrm>
          <a:off x="7010400" y="2133600"/>
          <a:ext cx="1485900" cy="584200"/>
        </p:xfrm>
        <a:graphic>
          <a:graphicData uri="http://schemas.openxmlformats.org/presentationml/2006/ole">
            <mc:AlternateContent xmlns:mc="http://schemas.openxmlformats.org/markup-compatibility/2006">
              <mc:Choice xmlns:v="urn:schemas-microsoft-com:vml" Requires="v">
                <p:oleObj name="Equation" r:id="rId16" imgW="1485720" imgH="583920" progId="Equation.DSMT4">
                  <p:embed/>
                </p:oleObj>
              </mc:Choice>
              <mc:Fallback>
                <p:oleObj name="Equation" r:id="rId16" imgW="1485720" imgH="58392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10400" y="2133600"/>
                        <a:ext cx="1485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7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6790"/>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24679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4679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4679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4679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467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Integrating a Power of Cosine</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Since the power of cosine is odd (and the power of sine is 0), we use the identity cos</a:t>
            </a:r>
            <a:r>
              <a:rPr lang="en-US" baseline="30000" dirty="0"/>
              <a:t>2</a:t>
            </a:r>
            <a:r>
              <a:rPr lang="en-US" dirty="0"/>
              <a:t> </a:t>
            </a:r>
            <a:r>
              <a:rPr lang="en-US" i="1" dirty="0"/>
              <a:t>x</a:t>
            </a:r>
            <a:r>
              <a:rPr lang="en-US" dirty="0"/>
              <a:t> = 1 </a:t>
            </a:r>
            <a:r>
              <a:rPr lang="en-US" dirty="0">
                <a:latin typeface="Symbol" pitchFamily="18" charset="2"/>
              </a:rPr>
              <a:t>-</a:t>
            </a:r>
            <a:r>
              <a:rPr lang="en-US" dirty="0"/>
              <a:t> sin</a:t>
            </a:r>
            <a:r>
              <a:rPr lang="en-US" baseline="30000" dirty="0"/>
              <a:t>2</a:t>
            </a:r>
            <a:r>
              <a:rPr lang="en-US" dirty="0"/>
              <a:t> </a:t>
            </a:r>
            <a:r>
              <a:rPr lang="en-US" i="1" dirty="0"/>
              <a:t>x</a:t>
            </a:r>
            <a:r>
              <a:rPr lang="en-US" dirty="0"/>
              <a:t> and the substitution </a:t>
            </a:r>
            <a:r>
              <a:rPr lang="en-US" i="1" dirty="0"/>
              <a:t>u</a:t>
            </a:r>
            <a:r>
              <a:rPr lang="en-US" dirty="0"/>
              <a:t> = sin </a:t>
            </a:r>
            <a:r>
              <a:rPr lang="en-US" i="1" dirty="0"/>
              <a:t>x</a:t>
            </a:r>
            <a:r>
              <a:rPr lang="en-US" dirty="0"/>
              <a:t>.</a:t>
            </a:r>
          </a:p>
        </p:txBody>
      </p:sp>
      <p:graphicFrame>
        <p:nvGraphicFramePr>
          <p:cNvPr id="247810" name="Object 2"/>
          <p:cNvGraphicFramePr>
            <a:graphicFrameLocks noChangeAspect="1"/>
          </p:cNvGraphicFramePr>
          <p:nvPr/>
        </p:nvGraphicFramePr>
        <p:xfrm>
          <a:off x="1828800" y="1260675"/>
          <a:ext cx="1511300" cy="609600"/>
        </p:xfrm>
        <a:graphic>
          <a:graphicData uri="http://schemas.openxmlformats.org/presentationml/2006/ole">
            <mc:AlternateContent xmlns:mc="http://schemas.openxmlformats.org/markup-compatibility/2006">
              <mc:Choice xmlns:v="urn:schemas-microsoft-com:vml" Requires="v">
                <p:oleObj name="Equation" r:id="rId2" imgW="1511280" imgH="609480" progId="Equation.DSMT4">
                  <p:embed/>
                </p:oleObj>
              </mc:Choice>
              <mc:Fallback>
                <p:oleObj name="Equation" r:id="rId2" imgW="151128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260675"/>
                        <a:ext cx="15113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Integrating a Power of Cosine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48835" name="Object 3"/>
          <p:cNvGraphicFramePr>
            <a:graphicFrameLocks noChangeAspect="1"/>
          </p:cNvGraphicFramePr>
          <p:nvPr/>
        </p:nvGraphicFramePr>
        <p:xfrm>
          <a:off x="1355525" y="1253925"/>
          <a:ext cx="1346200" cy="571500"/>
        </p:xfrm>
        <a:graphic>
          <a:graphicData uri="http://schemas.openxmlformats.org/presentationml/2006/ole">
            <mc:AlternateContent xmlns:mc="http://schemas.openxmlformats.org/markup-compatibility/2006">
              <mc:Choice xmlns:v="urn:schemas-microsoft-com:vml" Requires="v">
                <p:oleObj name="Equation" r:id="rId2" imgW="1346040" imgH="571320" progId="Equation.DSMT4">
                  <p:embed/>
                </p:oleObj>
              </mc:Choice>
              <mc:Fallback>
                <p:oleObj name="Equation" r:id="rId2" imgW="1346040" imgH="5713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525" y="1253925"/>
                        <a:ext cx="1346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36" name="Object 4"/>
          <p:cNvGraphicFramePr>
            <a:graphicFrameLocks noChangeAspect="1"/>
          </p:cNvGraphicFramePr>
          <p:nvPr/>
        </p:nvGraphicFramePr>
        <p:xfrm>
          <a:off x="2731625" y="1207625"/>
          <a:ext cx="2616200" cy="622300"/>
        </p:xfrm>
        <a:graphic>
          <a:graphicData uri="http://schemas.openxmlformats.org/presentationml/2006/ole">
            <mc:AlternateContent xmlns:mc="http://schemas.openxmlformats.org/markup-compatibility/2006">
              <mc:Choice xmlns:v="urn:schemas-microsoft-com:vml" Requires="v">
                <p:oleObj name="Equation" r:id="rId4" imgW="2616120" imgH="622080" progId="Equation.DSMT4">
                  <p:embed/>
                </p:oleObj>
              </mc:Choice>
              <mc:Fallback>
                <p:oleObj name="Equation" r:id="rId4" imgW="2616120" imgH="622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1625" y="1207625"/>
                        <a:ext cx="2616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37" name="Object 5"/>
          <p:cNvGraphicFramePr>
            <a:graphicFrameLocks noChangeAspect="1"/>
          </p:cNvGraphicFramePr>
          <p:nvPr/>
        </p:nvGraphicFramePr>
        <p:xfrm>
          <a:off x="2720050" y="2034250"/>
          <a:ext cx="2984500" cy="622300"/>
        </p:xfrm>
        <a:graphic>
          <a:graphicData uri="http://schemas.openxmlformats.org/presentationml/2006/ole">
            <mc:AlternateContent xmlns:mc="http://schemas.openxmlformats.org/markup-compatibility/2006">
              <mc:Choice xmlns:v="urn:schemas-microsoft-com:vml" Requires="v">
                <p:oleObj name="Equation" r:id="rId6" imgW="2984400" imgH="622080" progId="Equation.DSMT4">
                  <p:embed/>
                </p:oleObj>
              </mc:Choice>
              <mc:Fallback>
                <p:oleObj name="Equation" r:id="rId6" imgW="2984400" imgH="622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0050" y="2034250"/>
                        <a:ext cx="2984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39" name="Object 7"/>
          <p:cNvGraphicFramePr>
            <a:graphicFrameLocks noChangeAspect="1"/>
          </p:cNvGraphicFramePr>
          <p:nvPr/>
        </p:nvGraphicFramePr>
        <p:xfrm>
          <a:off x="2720050" y="2895600"/>
          <a:ext cx="1905000" cy="622300"/>
        </p:xfrm>
        <a:graphic>
          <a:graphicData uri="http://schemas.openxmlformats.org/presentationml/2006/ole">
            <mc:AlternateContent xmlns:mc="http://schemas.openxmlformats.org/markup-compatibility/2006">
              <mc:Choice xmlns:v="urn:schemas-microsoft-com:vml" Requires="v">
                <p:oleObj name="Equation" r:id="rId8" imgW="1904760" imgH="622080" progId="Equation.DSMT4">
                  <p:embed/>
                </p:oleObj>
              </mc:Choice>
              <mc:Fallback>
                <p:oleObj name="Equation" r:id="rId8" imgW="1904760" imgH="622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20050" y="2895600"/>
                        <a:ext cx="1905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40" name="Object 8"/>
          <p:cNvGraphicFramePr>
            <a:graphicFrameLocks noChangeAspect="1"/>
          </p:cNvGraphicFramePr>
          <p:nvPr/>
        </p:nvGraphicFramePr>
        <p:xfrm>
          <a:off x="2720050" y="3627700"/>
          <a:ext cx="3327400" cy="571500"/>
        </p:xfrm>
        <a:graphic>
          <a:graphicData uri="http://schemas.openxmlformats.org/presentationml/2006/ole">
            <mc:AlternateContent xmlns:mc="http://schemas.openxmlformats.org/markup-compatibility/2006">
              <mc:Choice xmlns:v="urn:schemas-microsoft-com:vml" Requires="v">
                <p:oleObj name="Equation" r:id="rId10" imgW="3327120" imgH="571320" progId="Equation.DSMT4">
                  <p:embed/>
                </p:oleObj>
              </mc:Choice>
              <mc:Fallback>
                <p:oleObj name="Equation" r:id="rId10" imgW="3327120" imgH="571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20050" y="3627700"/>
                        <a:ext cx="3327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41" name="Object 9"/>
          <p:cNvGraphicFramePr>
            <a:graphicFrameLocks noChangeAspect="1"/>
          </p:cNvGraphicFramePr>
          <p:nvPr/>
        </p:nvGraphicFramePr>
        <p:xfrm>
          <a:off x="2724875" y="4278775"/>
          <a:ext cx="3187700" cy="787400"/>
        </p:xfrm>
        <a:graphic>
          <a:graphicData uri="http://schemas.openxmlformats.org/presentationml/2006/ole">
            <mc:AlternateContent xmlns:mc="http://schemas.openxmlformats.org/markup-compatibility/2006">
              <mc:Choice xmlns:v="urn:schemas-microsoft-com:vml" Requires="v">
                <p:oleObj name="Equation" r:id="rId12" imgW="3187440" imgH="787320" progId="Equation.DSMT4">
                  <p:embed/>
                </p:oleObj>
              </mc:Choice>
              <mc:Fallback>
                <p:oleObj name="Equation" r:id="rId12" imgW="3187440" imgH="7873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24875" y="4278775"/>
                        <a:ext cx="31877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42" name="Object 10"/>
          <p:cNvGraphicFramePr>
            <a:graphicFrameLocks noChangeAspect="1"/>
          </p:cNvGraphicFramePr>
          <p:nvPr/>
        </p:nvGraphicFramePr>
        <p:xfrm>
          <a:off x="2744788" y="5170488"/>
          <a:ext cx="4737100" cy="787400"/>
        </p:xfrm>
        <a:graphic>
          <a:graphicData uri="http://schemas.openxmlformats.org/presentationml/2006/ole">
            <mc:AlternateContent xmlns:mc="http://schemas.openxmlformats.org/markup-compatibility/2006">
              <mc:Choice xmlns:v="urn:schemas-microsoft-com:vml" Requires="v">
                <p:oleObj name="Equation" r:id="rId14" imgW="4736880" imgH="787320" progId="Equation.DSMT4">
                  <p:embed/>
                </p:oleObj>
              </mc:Choice>
              <mc:Fallback>
                <p:oleObj name="Equation" r:id="rId14" imgW="4736880" imgH="78732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44788" y="5170488"/>
                        <a:ext cx="4737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8843" name="Object 11"/>
          <p:cNvGraphicFramePr>
            <a:graphicFrameLocks noChangeAspect="1"/>
          </p:cNvGraphicFramePr>
          <p:nvPr/>
        </p:nvGraphicFramePr>
        <p:xfrm>
          <a:off x="6477000" y="2057400"/>
          <a:ext cx="1358900" cy="622300"/>
        </p:xfrm>
        <a:graphic>
          <a:graphicData uri="http://schemas.openxmlformats.org/presentationml/2006/ole">
            <mc:AlternateContent xmlns:mc="http://schemas.openxmlformats.org/markup-compatibility/2006">
              <mc:Choice xmlns:v="urn:schemas-microsoft-com:vml" Requires="v">
                <p:oleObj name="Equation" r:id="rId16" imgW="1358640" imgH="622080" progId="Equation.DSMT4">
                  <p:embed/>
                </p:oleObj>
              </mc:Choice>
              <mc:Fallback>
                <p:oleObj name="Equation" r:id="rId16" imgW="1358640" imgH="62208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477000" y="2057400"/>
                        <a:ext cx="1358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88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883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88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88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88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884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488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Integrating a Product of Powers of Sine and Cosine</a:t>
            </a:r>
          </a:p>
        </p:txBody>
      </p:sp>
      <p:sp>
        <p:nvSpPr>
          <p:cNvPr id="3" name="Content Placeholder 2"/>
          <p:cNvSpPr>
            <a:spLocks noGrp="1"/>
          </p:cNvSpPr>
          <p:nvPr>
            <p:ph idx="1"/>
          </p:nvPr>
        </p:nvSpPr>
        <p:spPr/>
        <p:txBody>
          <a:bodyPr/>
          <a:lstStyle/>
          <a:p>
            <a:r>
              <a:rPr lang="en-US" dirty="0"/>
              <a:t>Evaluate </a:t>
            </a:r>
          </a:p>
          <a:p>
            <a:r>
              <a:rPr lang="en-US" b="1" dirty="0"/>
              <a:t>Solution</a:t>
            </a:r>
          </a:p>
          <a:p>
            <a:r>
              <a:rPr lang="en-US" dirty="0"/>
              <a:t>Since the powers of both sine and cosine are even in this integral, we proceed as follows.</a:t>
            </a:r>
          </a:p>
        </p:txBody>
      </p:sp>
      <p:graphicFrame>
        <p:nvGraphicFramePr>
          <p:cNvPr id="249858" name="Object 2"/>
          <p:cNvGraphicFramePr>
            <a:graphicFrameLocks noChangeAspect="1"/>
          </p:cNvGraphicFramePr>
          <p:nvPr/>
        </p:nvGraphicFramePr>
        <p:xfrm>
          <a:off x="1869150" y="1272250"/>
          <a:ext cx="2298700" cy="609600"/>
        </p:xfrm>
        <a:graphic>
          <a:graphicData uri="http://schemas.openxmlformats.org/presentationml/2006/ole">
            <mc:AlternateContent xmlns:mc="http://schemas.openxmlformats.org/markup-compatibility/2006">
              <mc:Choice xmlns:v="urn:schemas-microsoft-com:vml" Requires="v">
                <p:oleObj name="Equation" r:id="rId2" imgW="2298600" imgH="609480" progId="Equation.DSMT4">
                  <p:embed/>
                </p:oleObj>
              </mc:Choice>
              <mc:Fallback>
                <p:oleObj name="Equation" r:id="rId2" imgW="229860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9150" y="1272250"/>
                        <a:ext cx="2298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Integrating a Product of Powers of Sine and Cosine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250883" name="Object 3"/>
          <p:cNvGraphicFramePr>
            <a:graphicFrameLocks noChangeAspect="1"/>
          </p:cNvGraphicFramePr>
          <p:nvPr/>
        </p:nvGraphicFramePr>
        <p:xfrm>
          <a:off x="533400" y="1570300"/>
          <a:ext cx="2235200" cy="609600"/>
        </p:xfrm>
        <a:graphic>
          <a:graphicData uri="http://schemas.openxmlformats.org/presentationml/2006/ole">
            <mc:AlternateContent xmlns:mc="http://schemas.openxmlformats.org/markup-compatibility/2006">
              <mc:Choice xmlns:v="urn:schemas-microsoft-com:vml" Requires="v">
                <p:oleObj name="Equation" r:id="rId2" imgW="2234880" imgH="609480" progId="Equation.DSMT4">
                  <p:embed/>
                </p:oleObj>
              </mc:Choice>
              <mc:Fallback>
                <p:oleObj name="Equation" r:id="rId2" imgW="2234880" imgH="609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570300"/>
                        <a:ext cx="2235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0884" name="Object 4"/>
          <p:cNvGraphicFramePr>
            <a:graphicFrameLocks noChangeAspect="1"/>
          </p:cNvGraphicFramePr>
          <p:nvPr/>
        </p:nvGraphicFramePr>
        <p:xfrm>
          <a:off x="2784675" y="1524000"/>
          <a:ext cx="2895600" cy="660400"/>
        </p:xfrm>
        <a:graphic>
          <a:graphicData uri="http://schemas.openxmlformats.org/presentationml/2006/ole">
            <mc:AlternateContent xmlns:mc="http://schemas.openxmlformats.org/markup-compatibility/2006">
              <mc:Choice xmlns:v="urn:schemas-microsoft-com:vml" Requires="v">
                <p:oleObj name="Equation" r:id="rId4" imgW="2895480" imgH="660240" progId="Equation.DSMT4">
                  <p:embed/>
                </p:oleObj>
              </mc:Choice>
              <mc:Fallback>
                <p:oleObj name="Equation" r:id="rId4" imgW="2895480" imgH="660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4675" y="1524000"/>
                        <a:ext cx="28956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0885" name="Object 5"/>
          <p:cNvGraphicFramePr>
            <a:graphicFrameLocks noChangeAspect="1"/>
          </p:cNvGraphicFramePr>
          <p:nvPr>
            <p:extLst>
              <p:ext uri="{D42A27DB-BD31-4B8C-83A1-F6EECF244321}">
                <p14:modId xmlns:p14="http://schemas.microsoft.com/office/powerpoint/2010/main" val="1119955825"/>
              </p:ext>
            </p:extLst>
          </p:nvPr>
        </p:nvGraphicFramePr>
        <p:xfrm>
          <a:off x="2814638" y="2279650"/>
          <a:ext cx="4508500" cy="1003300"/>
        </p:xfrm>
        <a:graphic>
          <a:graphicData uri="http://schemas.openxmlformats.org/presentationml/2006/ole">
            <mc:AlternateContent xmlns:mc="http://schemas.openxmlformats.org/markup-compatibility/2006">
              <mc:Choice xmlns:v="urn:schemas-microsoft-com:vml" Requires="v">
                <p:oleObj name="Equation" r:id="rId6" imgW="4508280" imgH="1002960" progId="Equation.DSMT4">
                  <p:embed/>
                </p:oleObj>
              </mc:Choice>
              <mc:Fallback>
                <p:oleObj name="Equation" r:id="rId6" imgW="4508280" imgH="1002960" progId="Equation.DSMT4">
                  <p:embed/>
                  <p:pic>
                    <p:nvPicPr>
                      <p:cNvPr id="0" name="Picture 5"/>
                      <p:cNvPicPr>
                        <a:picLocks noChangeAspect="1" noChangeArrowheads="1"/>
                      </p:cNvPicPr>
                      <p:nvPr/>
                    </p:nvPicPr>
                    <p:blipFill>
                      <a:blip r:embed="rId7"/>
                      <a:srcRect/>
                      <a:stretch>
                        <a:fillRect/>
                      </a:stretch>
                    </p:blipFill>
                    <p:spPr bwMode="auto">
                      <a:xfrm>
                        <a:off x="2814638" y="2279650"/>
                        <a:ext cx="4508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0886" name="Object 6"/>
          <p:cNvGraphicFramePr>
            <a:graphicFrameLocks noChangeAspect="1"/>
          </p:cNvGraphicFramePr>
          <p:nvPr/>
        </p:nvGraphicFramePr>
        <p:xfrm>
          <a:off x="2789500" y="3394275"/>
          <a:ext cx="5816600" cy="838200"/>
        </p:xfrm>
        <a:graphic>
          <a:graphicData uri="http://schemas.openxmlformats.org/presentationml/2006/ole">
            <mc:AlternateContent xmlns:mc="http://schemas.openxmlformats.org/markup-compatibility/2006">
              <mc:Choice xmlns:v="urn:schemas-microsoft-com:vml" Requires="v">
                <p:oleObj name="Equation" r:id="rId8" imgW="5816520" imgH="838080" progId="Equation.DSMT4">
                  <p:embed/>
                </p:oleObj>
              </mc:Choice>
              <mc:Fallback>
                <p:oleObj name="Equation" r:id="rId8" imgW="581652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89500" y="3394275"/>
                        <a:ext cx="581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0887" name="Object 7"/>
          <p:cNvGraphicFramePr>
            <a:graphicFrameLocks noChangeAspect="1"/>
          </p:cNvGraphicFramePr>
          <p:nvPr/>
        </p:nvGraphicFramePr>
        <p:xfrm>
          <a:off x="2778125" y="4343400"/>
          <a:ext cx="5346700" cy="838200"/>
        </p:xfrm>
        <a:graphic>
          <a:graphicData uri="http://schemas.openxmlformats.org/presentationml/2006/ole">
            <mc:AlternateContent xmlns:mc="http://schemas.openxmlformats.org/markup-compatibility/2006">
              <mc:Choice xmlns:v="urn:schemas-microsoft-com:vml" Requires="v">
                <p:oleObj name="Equation" r:id="rId10" imgW="5346360" imgH="838080" progId="Equation.DSMT4">
                  <p:embed/>
                </p:oleObj>
              </mc:Choice>
              <mc:Fallback>
                <p:oleObj name="Equation" r:id="rId10" imgW="534636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78125" y="4343400"/>
                        <a:ext cx="534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08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08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08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08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4677</TotalTime>
  <Words>995</Words>
  <Application>Microsoft Office PowerPoint</Application>
  <PresentationFormat>On-screen Show (4:3)</PresentationFormat>
  <Paragraphs>74</Paragraphs>
  <Slides>27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Arial</vt:lpstr>
      <vt:lpstr>Symbol</vt:lpstr>
      <vt:lpstr>Calibri</vt:lpstr>
      <vt:lpstr>Office Theme</vt:lpstr>
      <vt:lpstr>Equation</vt:lpstr>
      <vt:lpstr>Section 7.3</vt:lpstr>
      <vt:lpstr>Procedure: Evaluating Integrals of the Form    </vt:lpstr>
      <vt:lpstr>Procedure: Evaluating Integrals of the Form                            (cont.)</vt:lpstr>
      <vt:lpstr>Example 1: Integrating a Product of Powers of Sine and Cosine</vt:lpstr>
      <vt:lpstr>Example 1: Integrating a Product of Powers of Sine and Cosine (cont.)</vt:lpstr>
      <vt:lpstr>Example 2: Integrating a Power of Cosine</vt:lpstr>
      <vt:lpstr>Example 2: Integrating a Power of Cosine (cont.)</vt:lpstr>
      <vt:lpstr>Example 3: Integrating a Product of Powers of Sine and Cosine</vt:lpstr>
      <vt:lpstr>Example 3: Integrating a Product of Powers of Sine and Cosine (cont.)</vt:lpstr>
      <vt:lpstr>Example 3: Integrating a Product of Powers of Sine and Cosine (cont.)</vt:lpstr>
      <vt:lpstr>Example 3: Integrating a Product of Powers of Sine and Cosine (cont.)</vt:lpstr>
      <vt:lpstr>Example 3: Integrating a Product of Powers of Sine and Cosine (cont.)</vt:lpstr>
      <vt:lpstr>Powers of Sines and Cosines</vt:lpstr>
      <vt:lpstr>Example 4: Using a Product-to-Sum Identity to Evaluate a Trigonometric Integral</vt:lpstr>
      <vt:lpstr>Example 5: Integrating the First and Second Powers of Tangent and Secant</vt:lpstr>
      <vt:lpstr>Example 5: Integrating the First and Second Powers of Tangent and Secant (cont.)</vt:lpstr>
      <vt:lpstr>Example 5: Integrating the First and Second Powers of Tangent and Secant (cont.)</vt:lpstr>
      <vt:lpstr>Example 5: Integrating the First and Second Powers of Tangent and Secant (cont.)</vt:lpstr>
      <vt:lpstr>Procedure: Evaluating Integrals of the Form   </vt:lpstr>
      <vt:lpstr>Procedure: Evaluating Integrals of the Form                                         (cont.)</vt:lpstr>
      <vt:lpstr>Example 6: Integrating a Product of Powers of Tangent and Secant</vt:lpstr>
      <vt:lpstr>Example 6: Integrating a Product of Powers of Tangent and Secant (cont.)</vt:lpstr>
      <vt:lpstr>Example 7: Integrating a Power of Tangent</vt:lpstr>
      <vt:lpstr>Example 7: Integrating a Power of Tangent (cont.)</vt:lpstr>
      <vt:lpstr>Example 8: Integrating a Power of Secant Evaluate</vt:lpstr>
      <vt:lpstr>Example 8: Integrating a Power of Secant Evaluate (cont.)</vt:lpstr>
      <vt:lpstr>Example 8: Integrating a Power of Secant Evaluate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667</cp:revision>
  <dcterms:created xsi:type="dcterms:W3CDTF">2013-04-26T14:43:13Z</dcterms:created>
  <dcterms:modified xsi:type="dcterms:W3CDTF">2023-04-26T18:48:32Z</dcterms:modified>
</cp:coreProperties>
</file>