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84" r:id="rId5"/>
    <p:sldId id="261" r:id="rId6"/>
    <p:sldId id="285"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ambria Math" panose="02040503050406030204" pitchFamily="18" charset="0"/>
      <p:regular r:id="rId33"/>
    </p:embeddedFont>
    <p:embeddedFont>
      <p:font typeface="Euclid Symbol" panose="05050102010706020507" pitchFamily="18" charset="2"/>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092"/>
    <a:srgbClr val="007F7F"/>
    <a:srgbClr val="61768F"/>
    <a:srgbClr val="0000FF"/>
    <a:srgbClr val="FFFFCC"/>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0.wmf"/><Relationship Id="rId12" Type="http://schemas.openxmlformats.org/officeDocument/2006/relationships/oleObject" Target="../embeddings/oleObject30.bin"/><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1.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4.bin"/><Relationship Id="rId13" Type="http://schemas.openxmlformats.org/officeDocument/2006/relationships/image" Target="../media/image39.wmf"/><Relationship Id="rId18" Type="http://schemas.openxmlformats.org/officeDocument/2006/relationships/oleObject" Target="../embeddings/oleObject39.bin"/><Relationship Id="rId3" Type="http://schemas.openxmlformats.org/officeDocument/2006/relationships/image" Target="../media/image34.wmf"/><Relationship Id="rId21" Type="http://schemas.openxmlformats.org/officeDocument/2006/relationships/image" Target="../media/image43.wmf"/><Relationship Id="rId7" Type="http://schemas.openxmlformats.org/officeDocument/2006/relationships/image" Target="../media/image36.wmf"/><Relationship Id="rId12" Type="http://schemas.openxmlformats.org/officeDocument/2006/relationships/oleObject" Target="../embeddings/oleObject36.bin"/><Relationship Id="rId17" Type="http://schemas.openxmlformats.org/officeDocument/2006/relationships/image" Target="../media/image41.wmf"/><Relationship Id="rId2" Type="http://schemas.openxmlformats.org/officeDocument/2006/relationships/oleObject" Target="../embeddings/oleObject31.bin"/><Relationship Id="rId16" Type="http://schemas.openxmlformats.org/officeDocument/2006/relationships/oleObject" Target="../embeddings/oleObject38.bin"/><Relationship Id="rId20"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33.bin"/><Relationship Id="rId11" Type="http://schemas.openxmlformats.org/officeDocument/2006/relationships/image" Target="../media/image38.wmf"/><Relationship Id="rId5" Type="http://schemas.openxmlformats.org/officeDocument/2006/relationships/image" Target="../media/image35.wmf"/><Relationship Id="rId15" Type="http://schemas.openxmlformats.org/officeDocument/2006/relationships/image" Target="../media/image40.wmf"/><Relationship Id="rId10" Type="http://schemas.openxmlformats.org/officeDocument/2006/relationships/oleObject" Target="../embeddings/oleObject35.bin"/><Relationship Id="rId19" Type="http://schemas.openxmlformats.org/officeDocument/2006/relationships/image" Target="../media/image42.wmf"/><Relationship Id="rId4" Type="http://schemas.openxmlformats.org/officeDocument/2006/relationships/oleObject" Target="../embeddings/oleObject32.bin"/><Relationship Id="rId9" Type="http://schemas.openxmlformats.org/officeDocument/2006/relationships/image" Target="../media/image37.wmf"/><Relationship Id="rId14" Type="http://schemas.openxmlformats.org/officeDocument/2006/relationships/oleObject" Target="../embeddings/oleObject37.bin"/></Relationships>
</file>

<file path=ppt/slides/_rels/slide12.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4.wmf"/><Relationship Id="rId7" Type="http://schemas.openxmlformats.org/officeDocument/2006/relationships/oleObject" Target="../embeddings/oleObject43.bin"/><Relationship Id="rId12" Type="http://schemas.openxmlformats.org/officeDocument/2006/relationships/image" Target="../media/image49.wmf"/><Relationship Id="rId2" Type="http://schemas.openxmlformats.org/officeDocument/2006/relationships/oleObject" Target="../embeddings/oleObject41.bin"/><Relationship Id="rId1" Type="http://schemas.openxmlformats.org/officeDocument/2006/relationships/slideLayout" Target="../slideLayouts/slideLayout2.xml"/><Relationship Id="rId6" Type="http://schemas.openxmlformats.org/officeDocument/2006/relationships/image" Target="../media/image46.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48.wmf"/><Relationship Id="rId4" Type="http://schemas.openxmlformats.org/officeDocument/2006/relationships/image" Target="../media/image45.png"/><Relationship Id="rId9" Type="http://schemas.openxmlformats.org/officeDocument/2006/relationships/oleObject" Target="../embeddings/oleObject44.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image" Target="../media/image50.wmf"/><Relationship Id="rId7" Type="http://schemas.openxmlformats.org/officeDocument/2006/relationships/image" Target="../media/image52.wmf"/><Relationship Id="rId2" Type="http://schemas.openxmlformats.org/officeDocument/2006/relationships/oleObject" Target="../embeddings/oleObject46.bin"/><Relationship Id="rId1" Type="http://schemas.openxmlformats.org/officeDocument/2006/relationships/slideLayout" Target="../slideLayouts/slideLayout2.xml"/><Relationship Id="rId6" Type="http://schemas.openxmlformats.org/officeDocument/2006/relationships/oleObject" Target="../embeddings/oleObject48.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50.bin"/><Relationship Id="rId4" Type="http://schemas.openxmlformats.org/officeDocument/2006/relationships/oleObject" Target="../embeddings/oleObject47.bin"/><Relationship Id="rId9" Type="http://schemas.openxmlformats.org/officeDocument/2006/relationships/image" Target="../media/image53.wmf"/></Relationships>
</file>

<file path=ppt/slides/_rels/slide14.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51.bin"/><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59.wmf"/><Relationship Id="rId2" Type="http://schemas.openxmlformats.org/officeDocument/2006/relationships/oleObject" Target="../embeddings/oleObject52.bin"/><Relationship Id="rId1" Type="http://schemas.openxmlformats.org/officeDocument/2006/relationships/slideLayout" Target="../slideLayouts/slideLayout2.xml"/><Relationship Id="rId6" Type="http://schemas.openxmlformats.org/officeDocument/2006/relationships/oleObject" Target="../embeddings/oleObject54.bin"/><Relationship Id="rId5" Type="http://schemas.openxmlformats.org/officeDocument/2006/relationships/image" Target="../media/image58.wmf"/><Relationship Id="rId4" Type="http://schemas.openxmlformats.org/officeDocument/2006/relationships/oleObject" Target="../embeddings/oleObject53.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65.wmf"/><Relationship Id="rId3" Type="http://schemas.openxmlformats.org/officeDocument/2006/relationships/image" Target="../media/image60.wmf"/><Relationship Id="rId7" Type="http://schemas.openxmlformats.org/officeDocument/2006/relationships/image" Target="../media/image62.wmf"/><Relationship Id="rId12" Type="http://schemas.openxmlformats.org/officeDocument/2006/relationships/oleObject" Target="../embeddings/oleObject60.bin"/><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6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66.wmf"/><Relationship Id="rId7" Type="http://schemas.openxmlformats.org/officeDocument/2006/relationships/image" Target="../media/image68.w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11" Type="http://schemas.openxmlformats.org/officeDocument/2006/relationships/image" Target="../media/image70.wmf"/><Relationship Id="rId5" Type="http://schemas.openxmlformats.org/officeDocument/2006/relationships/image" Target="../media/image67.w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69.wmf"/></Relationships>
</file>

<file path=ppt/slides/_rels/slide19.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oleObject" Target="../embeddings/oleObject66.bin"/><Relationship Id="rId1" Type="http://schemas.openxmlformats.org/officeDocument/2006/relationships/slideLayout" Target="../slideLayouts/slideLayout2.xml"/><Relationship Id="rId5" Type="http://schemas.openxmlformats.org/officeDocument/2006/relationships/image" Target="../media/image72.wmf"/><Relationship Id="rId4" Type="http://schemas.openxmlformats.org/officeDocument/2006/relationships/oleObject" Target="../embeddings/oleObject67.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71.bin"/><Relationship Id="rId13" Type="http://schemas.openxmlformats.org/officeDocument/2006/relationships/image" Target="../media/image78.wmf"/><Relationship Id="rId3" Type="http://schemas.openxmlformats.org/officeDocument/2006/relationships/image" Target="../media/image73.wmf"/><Relationship Id="rId7" Type="http://schemas.openxmlformats.org/officeDocument/2006/relationships/image" Target="../media/image75.wmf"/><Relationship Id="rId12" Type="http://schemas.openxmlformats.org/officeDocument/2006/relationships/oleObject" Target="../embeddings/oleObject73.bin"/><Relationship Id="rId2" Type="http://schemas.openxmlformats.org/officeDocument/2006/relationships/oleObject" Target="../embeddings/oleObject68.bin"/><Relationship Id="rId1" Type="http://schemas.openxmlformats.org/officeDocument/2006/relationships/slideLayout" Target="../slideLayouts/slideLayout2.xml"/><Relationship Id="rId6" Type="http://schemas.openxmlformats.org/officeDocument/2006/relationships/oleObject" Target="../embeddings/oleObject70.bin"/><Relationship Id="rId11" Type="http://schemas.openxmlformats.org/officeDocument/2006/relationships/image" Target="../media/image77.wmf"/><Relationship Id="rId5" Type="http://schemas.openxmlformats.org/officeDocument/2006/relationships/image" Target="../media/image74.wmf"/><Relationship Id="rId15" Type="http://schemas.openxmlformats.org/officeDocument/2006/relationships/image" Target="../media/image79.wmf"/><Relationship Id="rId10" Type="http://schemas.openxmlformats.org/officeDocument/2006/relationships/oleObject" Target="../embeddings/oleObject72.bin"/><Relationship Id="rId4" Type="http://schemas.openxmlformats.org/officeDocument/2006/relationships/oleObject" Target="../embeddings/oleObject69.bin"/><Relationship Id="rId9" Type="http://schemas.openxmlformats.org/officeDocument/2006/relationships/image" Target="../media/image76.wmf"/><Relationship Id="rId14" Type="http://schemas.openxmlformats.org/officeDocument/2006/relationships/oleObject" Target="../embeddings/oleObject74.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1.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9.bin"/><Relationship Id="rId3" Type="http://schemas.openxmlformats.org/officeDocument/2006/relationships/image" Target="../media/image82.wmf"/><Relationship Id="rId7" Type="http://schemas.openxmlformats.org/officeDocument/2006/relationships/image" Target="../media/image84.wmf"/><Relationship Id="rId2" Type="http://schemas.openxmlformats.org/officeDocument/2006/relationships/oleObject" Target="../embeddings/oleObject76.bin"/><Relationship Id="rId1" Type="http://schemas.openxmlformats.org/officeDocument/2006/relationships/slideLayout" Target="../slideLayouts/slideLayout2.xml"/><Relationship Id="rId6" Type="http://schemas.openxmlformats.org/officeDocument/2006/relationships/oleObject" Target="../embeddings/oleObject78.bin"/><Relationship Id="rId11" Type="http://schemas.openxmlformats.org/officeDocument/2006/relationships/image" Target="../media/image86.wmf"/><Relationship Id="rId5" Type="http://schemas.openxmlformats.org/officeDocument/2006/relationships/image" Target="../media/image83.wmf"/><Relationship Id="rId10" Type="http://schemas.openxmlformats.org/officeDocument/2006/relationships/oleObject" Target="../embeddings/oleObject80.bin"/><Relationship Id="rId4" Type="http://schemas.openxmlformats.org/officeDocument/2006/relationships/oleObject" Target="../embeddings/oleObject77.bin"/><Relationship Id="rId9" Type="http://schemas.openxmlformats.org/officeDocument/2006/relationships/image" Target="../media/image85.wmf"/></Relationships>
</file>

<file path=ppt/slides/_rels/slide23.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oleObject" Target="../embeddings/oleObject81.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85.bin"/><Relationship Id="rId13" Type="http://schemas.openxmlformats.org/officeDocument/2006/relationships/image" Target="../media/image93.wmf"/><Relationship Id="rId18" Type="http://schemas.openxmlformats.org/officeDocument/2006/relationships/oleObject" Target="../embeddings/oleObject90.bin"/><Relationship Id="rId3" Type="http://schemas.openxmlformats.org/officeDocument/2006/relationships/image" Target="../media/image88.wmf"/><Relationship Id="rId7" Type="http://schemas.openxmlformats.org/officeDocument/2006/relationships/image" Target="../media/image90.wmf"/><Relationship Id="rId12" Type="http://schemas.openxmlformats.org/officeDocument/2006/relationships/oleObject" Target="../embeddings/oleObject87.bin"/><Relationship Id="rId17" Type="http://schemas.openxmlformats.org/officeDocument/2006/relationships/image" Target="../media/image95.wmf"/><Relationship Id="rId2" Type="http://schemas.openxmlformats.org/officeDocument/2006/relationships/oleObject" Target="../embeddings/oleObject82.bin"/><Relationship Id="rId16" Type="http://schemas.openxmlformats.org/officeDocument/2006/relationships/oleObject" Target="../embeddings/oleObject89.bin"/><Relationship Id="rId1" Type="http://schemas.openxmlformats.org/officeDocument/2006/relationships/slideLayout" Target="../slideLayouts/slideLayout2.xml"/><Relationship Id="rId6" Type="http://schemas.openxmlformats.org/officeDocument/2006/relationships/oleObject" Target="../embeddings/oleObject84.bin"/><Relationship Id="rId11" Type="http://schemas.openxmlformats.org/officeDocument/2006/relationships/image" Target="../media/image92.wmf"/><Relationship Id="rId5" Type="http://schemas.openxmlformats.org/officeDocument/2006/relationships/image" Target="../media/image89.wmf"/><Relationship Id="rId15" Type="http://schemas.openxmlformats.org/officeDocument/2006/relationships/image" Target="../media/image94.wmf"/><Relationship Id="rId10" Type="http://schemas.openxmlformats.org/officeDocument/2006/relationships/oleObject" Target="../embeddings/oleObject86.bin"/><Relationship Id="rId19" Type="http://schemas.openxmlformats.org/officeDocument/2006/relationships/image" Target="../media/image96.wmf"/><Relationship Id="rId4" Type="http://schemas.openxmlformats.org/officeDocument/2006/relationships/oleObject" Target="../embeddings/oleObject83.bin"/><Relationship Id="rId9" Type="http://schemas.openxmlformats.org/officeDocument/2006/relationships/image" Target="../media/image91.wmf"/><Relationship Id="rId14" Type="http://schemas.openxmlformats.org/officeDocument/2006/relationships/oleObject" Target="../embeddings/oleObject88.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image" Target="../media/image97.wmf"/><Relationship Id="rId7" Type="http://schemas.openxmlformats.org/officeDocument/2006/relationships/image" Target="../media/image99.wmf"/><Relationship Id="rId2" Type="http://schemas.openxmlformats.org/officeDocument/2006/relationships/oleObject" Target="../embeddings/oleObject91.bin"/><Relationship Id="rId1" Type="http://schemas.openxmlformats.org/officeDocument/2006/relationships/slideLayout" Target="../slideLayouts/slideLayout2.xml"/><Relationship Id="rId6" Type="http://schemas.openxmlformats.org/officeDocument/2006/relationships/oleObject" Target="../embeddings/oleObject93.bin"/><Relationship Id="rId11" Type="http://schemas.openxmlformats.org/officeDocument/2006/relationships/image" Target="../media/image101.wmf"/><Relationship Id="rId5" Type="http://schemas.openxmlformats.org/officeDocument/2006/relationships/image" Target="../media/image98.wmf"/><Relationship Id="rId10" Type="http://schemas.openxmlformats.org/officeDocument/2006/relationships/oleObject" Target="../embeddings/oleObject95.bin"/><Relationship Id="rId4" Type="http://schemas.openxmlformats.org/officeDocument/2006/relationships/oleObject" Target="../embeddings/oleObject92.bin"/><Relationship Id="rId9" Type="http://schemas.openxmlformats.org/officeDocument/2006/relationships/image" Target="../media/image100.wmf"/></Relationships>
</file>

<file path=ppt/slides/_rels/slide26.xml.rels><?xml version="1.0" encoding="UTF-8" standalone="yes"?>
<Relationships xmlns="http://schemas.openxmlformats.org/package/2006/relationships"><Relationship Id="rId8" Type="http://schemas.openxmlformats.org/officeDocument/2006/relationships/image" Target="../media/image104.wmf"/><Relationship Id="rId13" Type="http://schemas.openxmlformats.org/officeDocument/2006/relationships/oleObject" Target="../embeddings/oleObject101.bin"/><Relationship Id="rId3" Type="http://schemas.openxmlformats.org/officeDocument/2006/relationships/oleObject" Target="../embeddings/oleObject96.bin"/><Relationship Id="rId7" Type="http://schemas.openxmlformats.org/officeDocument/2006/relationships/oleObject" Target="../embeddings/oleObject98.bin"/><Relationship Id="rId12" Type="http://schemas.openxmlformats.org/officeDocument/2006/relationships/image" Target="../media/image106.wmf"/><Relationship Id="rId2" Type="http://schemas.openxmlformats.org/officeDocument/2006/relationships/image" Target="../media/image102.png"/><Relationship Id="rId16" Type="http://schemas.openxmlformats.org/officeDocument/2006/relationships/image" Target="../media/image108.wmf"/><Relationship Id="rId1" Type="http://schemas.openxmlformats.org/officeDocument/2006/relationships/slideLayout" Target="../slideLayouts/slideLayout2.xml"/><Relationship Id="rId6" Type="http://schemas.openxmlformats.org/officeDocument/2006/relationships/image" Target="../media/image103.wmf"/><Relationship Id="rId11" Type="http://schemas.openxmlformats.org/officeDocument/2006/relationships/oleObject" Target="../embeddings/oleObject100.bin"/><Relationship Id="rId5" Type="http://schemas.openxmlformats.org/officeDocument/2006/relationships/oleObject" Target="../embeddings/oleObject97.bin"/><Relationship Id="rId15" Type="http://schemas.openxmlformats.org/officeDocument/2006/relationships/oleObject" Target="../embeddings/oleObject102.bin"/><Relationship Id="rId10" Type="http://schemas.openxmlformats.org/officeDocument/2006/relationships/image" Target="../media/image105.wmf"/><Relationship Id="rId4" Type="http://schemas.openxmlformats.org/officeDocument/2006/relationships/image" Target="../media/image102.wmf"/><Relationship Id="rId9" Type="http://schemas.openxmlformats.org/officeDocument/2006/relationships/oleObject" Target="../embeddings/oleObject99.bin"/><Relationship Id="rId14" Type="http://schemas.openxmlformats.org/officeDocument/2006/relationships/image" Target="../media/image107.wmf"/></Relationships>
</file>

<file path=ppt/slides/_rels/slide27.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103.bin"/><Relationship Id="rId7" Type="http://schemas.openxmlformats.org/officeDocument/2006/relationships/oleObject" Target="../embeddings/oleObject105.bin"/><Relationship Id="rId2" Type="http://schemas.openxmlformats.org/officeDocument/2006/relationships/image" Target="../media/image109.png"/><Relationship Id="rId1" Type="http://schemas.openxmlformats.org/officeDocument/2006/relationships/slideLayout" Target="../slideLayouts/slideLayout2.xml"/><Relationship Id="rId6" Type="http://schemas.openxmlformats.org/officeDocument/2006/relationships/image" Target="../media/image111.wmf"/><Relationship Id="rId5" Type="http://schemas.openxmlformats.org/officeDocument/2006/relationships/oleObject" Target="../embeddings/oleObject104.bin"/><Relationship Id="rId10" Type="http://schemas.openxmlformats.org/officeDocument/2006/relationships/image" Target="../media/image113.wmf"/><Relationship Id="rId4" Type="http://schemas.openxmlformats.org/officeDocument/2006/relationships/image" Target="../media/image110.wmf"/><Relationship Id="rId9" Type="http://schemas.openxmlformats.org/officeDocument/2006/relationships/oleObject" Target="../embeddings/oleObject106.bin"/></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oleObject5.bin"/><Relationship Id="rId5" Type="http://schemas.openxmlformats.org/officeDocument/2006/relationships/image" Target="../media/image6.wmf"/><Relationship Id="rId4" Type="http://schemas.openxmlformats.org/officeDocument/2006/relationships/oleObject" Target="../embeddings/oleObject4.bin"/><Relationship Id="rId9"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3.wmf"/><Relationship Id="rId12" Type="http://schemas.openxmlformats.org/officeDocument/2006/relationships/oleObject" Target="../embeddings/oleObject14.bin"/><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15.wmf"/><Relationship Id="rId5" Type="http://schemas.openxmlformats.org/officeDocument/2006/relationships/image" Target="../media/image12.wmf"/><Relationship Id="rId15" Type="http://schemas.openxmlformats.org/officeDocument/2006/relationships/image" Target="../media/image17.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4.wmf"/><Relationship Id="rId1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oleObject" Target="../embeddings/oleObject18.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21.wmf"/></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3.wmf"/><Relationship Id="rId7" Type="http://schemas.openxmlformats.org/officeDocument/2006/relationships/oleObject" Target="../embeddings/oleObject23.bin"/><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oleObject" Target="../embeddings/oleObject22.bin"/><Relationship Id="rId10" Type="http://schemas.openxmlformats.org/officeDocument/2006/relationships/image" Target="../media/image27.wmf"/><Relationship Id="rId4" Type="http://schemas.openxmlformats.org/officeDocument/2006/relationships/image" Target="../media/image24.png"/><Relationship Id="rId9" Type="http://schemas.openxmlformats.org/officeDocument/2006/relationships/oleObject" Target="../embeddings/oleObject2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7.4</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Trigonometric Substitutions</a:t>
            </a:r>
            <a:endParaRPr lang="en-US" b="1" i="1" dirty="0">
              <a:solidFill>
                <a:schemeClr val="tx2"/>
              </a:solidFill>
              <a:latin typeface="Arial" pitchFamily="34" charset="0"/>
              <a:cs typeface="Arial" pitchFamily="34" charset="0"/>
            </a:endParaRPr>
          </a:p>
          <a:p>
            <a:pPr eaLnBrk="1" fontAlgn="auto" hangingPunct="1">
              <a:spcAft>
                <a:spcPts val="0"/>
              </a:spcAft>
              <a:buNone/>
              <a:defRPr/>
            </a:pPr>
            <a:endParaRPr lang="en-US" b="1" i="1"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 Trigonometric Substitution to</a:t>
            </a:r>
            <a:br>
              <a:rPr lang="en-US" dirty="0"/>
            </a:br>
            <a:r>
              <a:rPr lang="en-US" dirty="0"/>
              <a:t>Evaluate an Indefinite Integral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03427" name="Object 3"/>
          <p:cNvGraphicFramePr>
            <a:graphicFrameLocks noChangeAspect="1"/>
          </p:cNvGraphicFramePr>
          <p:nvPr>
            <p:extLst>
              <p:ext uri="{D42A27DB-BD31-4B8C-83A1-F6EECF244321}">
                <p14:modId xmlns:p14="http://schemas.microsoft.com/office/powerpoint/2010/main" val="118309307"/>
              </p:ext>
            </p:extLst>
          </p:nvPr>
        </p:nvGraphicFramePr>
        <p:xfrm>
          <a:off x="836613" y="1766888"/>
          <a:ext cx="2654300" cy="482600"/>
        </p:xfrm>
        <a:graphic>
          <a:graphicData uri="http://schemas.openxmlformats.org/presentationml/2006/ole">
            <mc:AlternateContent xmlns:mc="http://schemas.openxmlformats.org/markup-compatibility/2006">
              <mc:Choice xmlns:v="urn:schemas-microsoft-com:vml" Requires="v">
                <p:oleObj name="Equation" r:id="rId2" imgW="2654280" imgH="482400" progId="Equation.DSMT4">
                  <p:embed/>
                </p:oleObj>
              </mc:Choice>
              <mc:Fallback>
                <p:oleObj name="Equation" r:id="rId2" imgW="2654280" imgH="482400" progId="Equation.DSMT4">
                  <p:embed/>
                  <p:pic>
                    <p:nvPicPr>
                      <p:cNvPr id="0" name="Picture 3"/>
                      <p:cNvPicPr>
                        <a:picLocks noChangeAspect="1" noChangeArrowheads="1"/>
                      </p:cNvPicPr>
                      <p:nvPr/>
                    </p:nvPicPr>
                    <p:blipFill>
                      <a:blip r:embed="rId3"/>
                      <a:srcRect/>
                      <a:stretch>
                        <a:fillRect/>
                      </a:stretch>
                    </p:blipFill>
                    <p:spPr bwMode="auto">
                      <a:xfrm>
                        <a:off x="836613" y="1766888"/>
                        <a:ext cx="265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8" name="Object 4"/>
          <p:cNvGraphicFramePr>
            <a:graphicFrameLocks noChangeAspect="1"/>
          </p:cNvGraphicFramePr>
          <p:nvPr/>
        </p:nvGraphicFramePr>
        <p:xfrm>
          <a:off x="3473244" y="1433052"/>
          <a:ext cx="3035300" cy="1168400"/>
        </p:xfrm>
        <a:graphic>
          <a:graphicData uri="http://schemas.openxmlformats.org/presentationml/2006/ole">
            <mc:AlternateContent xmlns:mc="http://schemas.openxmlformats.org/markup-compatibility/2006">
              <mc:Choice xmlns:v="urn:schemas-microsoft-com:vml" Requires="v">
                <p:oleObj name="Equation" r:id="rId4" imgW="3035160" imgH="1168200" progId="Equation.DSMT4">
                  <p:embed/>
                </p:oleObj>
              </mc:Choice>
              <mc:Fallback>
                <p:oleObj name="Equation" r:id="rId4" imgW="3035160" imgH="11682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3244" y="1433052"/>
                        <a:ext cx="30353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29" name="Object 5"/>
          <p:cNvGraphicFramePr>
            <a:graphicFrameLocks noChangeAspect="1"/>
          </p:cNvGraphicFramePr>
          <p:nvPr/>
        </p:nvGraphicFramePr>
        <p:xfrm>
          <a:off x="3490452" y="2787444"/>
          <a:ext cx="2984500" cy="1168400"/>
        </p:xfrm>
        <a:graphic>
          <a:graphicData uri="http://schemas.openxmlformats.org/presentationml/2006/ole">
            <mc:AlternateContent xmlns:mc="http://schemas.openxmlformats.org/markup-compatibility/2006">
              <mc:Choice xmlns:v="urn:schemas-microsoft-com:vml" Requires="v">
                <p:oleObj name="Equation" r:id="rId6" imgW="2984400" imgH="1168200" progId="Equation.DSMT4">
                  <p:embed/>
                </p:oleObj>
              </mc:Choice>
              <mc:Fallback>
                <p:oleObj name="Equation" r:id="rId6" imgW="2984400" imgH="11682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0452" y="2787444"/>
                        <a:ext cx="29845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430" name="Object 6"/>
          <p:cNvGraphicFramePr>
            <a:graphicFrameLocks noChangeAspect="1"/>
          </p:cNvGraphicFramePr>
          <p:nvPr/>
        </p:nvGraphicFramePr>
        <p:xfrm>
          <a:off x="3490452" y="4095956"/>
          <a:ext cx="3683000" cy="736600"/>
        </p:xfrm>
        <a:graphic>
          <a:graphicData uri="http://schemas.openxmlformats.org/presentationml/2006/ole">
            <mc:AlternateContent xmlns:mc="http://schemas.openxmlformats.org/markup-compatibility/2006">
              <mc:Choice xmlns:v="urn:schemas-microsoft-com:vml" Requires="v">
                <p:oleObj name="Equation" r:id="rId8" imgW="3682800" imgH="736560" progId="Equation.DSMT4">
                  <p:embed/>
                </p:oleObj>
              </mc:Choice>
              <mc:Fallback>
                <p:oleObj name="Equation" r:id="rId8" imgW="3682800" imgH="73656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0452" y="4095956"/>
                        <a:ext cx="36830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5">
            <a:extLst>
              <a:ext uri="{FF2B5EF4-FFF2-40B4-BE49-F238E27FC236}">
                <a16:creationId xmlns:a16="http://schemas.microsoft.com/office/drawing/2014/main" id="{B47563A1-3793-47E9-865E-66FAE937A46C}"/>
              </a:ext>
            </a:extLst>
          </p:cNvPr>
          <p:cNvGrpSpPr/>
          <p:nvPr/>
        </p:nvGrpSpPr>
        <p:grpSpPr>
          <a:xfrm>
            <a:off x="3507603" y="4991247"/>
            <a:ext cx="3032005" cy="753916"/>
            <a:chOff x="3507603" y="4991247"/>
            <a:chExt cx="3032005" cy="753916"/>
          </a:xfrm>
        </p:grpSpPr>
        <p:graphicFrame>
          <p:nvGraphicFramePr>
            <p:cNvPr id="103431" name="Object 7"/>
            <p:cNvGraphicFramePr>
              <a:graphicFrameLocks noChangeAspect="1"/>
            </p:cNvGraphicFramePr>
            <p:nvPr>
              <p:extLst>
                <p:ext uri="{D42A27DB-BD31-4B8C-83A1-F6EECF244321}">
                  <p14:modId xmlns:p14="http://schemas.microsoft.com/office/powerpoint/2010/main" val="3243629084"/>
                </p:ext>
              </p:extLst>
            </p:nvPr>
          </p:nvGraphicFramePr>
          <p:xfrm>
            <a:off x="3507603" y="5021263"/>
            <a:ext cx="2959100" cy="723900"/>
          </p:xfrm>
          <a:graphic>
            <a:graphicData uri="http://schemas.openxmlformats.org/presentationml/2006/ole">
              <mc:AlternateContent xmlns:mc="http://schemas.openxmlformats.org/markup-compatibility/2006">
                <mc:Choice xmlns:v="urn:schemas-microsoft-com:vml" Requires="v">
                  <p:oleObj name="Equation" r:id="rId10" imgW="2958840" imgH="723600" progId="Equation.DSMT4">
                    <p:embed/>
                  </p:oleObj>
                </mc:Choice>
                <mc:Fallback>
                  <p:oleObj name="Equation" r:id="rId10" imgW="2958840" imgH="723600" progId="Equation.DSMT4">
                    <p:embed/>
                    <p:pic>
                      <p:nvPicPr>
                        <p:cNvPr id="0" name="Picture 7"/>
                        <p:cNvPicPr>
                          <a:picLocks noChangeAspect="1" noChangeArrowheads="1"/>
                        </p:cNvPicPr>
                        <p:nvPr/>
                      </p:nvPicPr>
                      <p:blipFill>
                        <a:blip r:embed="rId11"/>
                        <a:srcRect/>
                        <a:stretch>
                          <a:fillRect/>
                        </a:stretch>
                      </p:blipFill>
                      <p:spPr bwMode="auto">
                        <a:xfrm>
                          <a:off x="3507603" y="5021263"/>
                          <a:ext cx="29591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A30C148C-7A1F-419C-B65A-2E7A79199319}"/>
                </a:ext>
              </a:extLst>
            </p:cNvPr>
            <p:cNvSpPr/>
            <p:nvPr/>
          </p:nvSpPr>
          <p:spPr>
            <a:xfrm>
              <a:off x="6172200" y="4991247"/>
              <a:ext cx="367408" cy="400110"/>
            </a:xfrm>
            <a:prstGeom prst="rect">
              <a:avLst/>
            </a:prstGeom>
          </p:spPr>
          <p:txBody>
            <a:bodyPr wrap="none">
              <a:spAutoFit/>
            </a:bodyPr>
            <a:lstStyle/>
            <a:p>
              <a:r>
                <a:rPr lang="en-US" sz="2000" dirty="0">
                  <a:solidFill>
                    <a:srgbClr val="FF0000"/>
                  </a:solidFill>
                  <a:latin typeface="Cambria Math" panose="02040503050406030204" pitchFamily="18" charset="0"/>
                  <a:ea typeface="Cambria Math" panose="02040503050406030204" pitchFamily="18" charset="0"/>
                </a:rPr>
                <a:t>~</a:t>
              </a:r>
              <a:endParaRPr lang="en-US" sz="2000" dirty="0">
                <a:solidFill>
                  <a:srgbClr val="FF0000"/>
                </a:solidFill>
              </a:endParaRPr>
            </a:p>
          </p:txBody>
        </p:sp>
      </p:grpSp>
      <p:grpSp>
        <p:nvGrpSpPr>
          <p:cNvPr id="5" name="Group 4">
            <a:extLst>
              <a:ext uri="{FF2B5EF4-FFF2-40B4-BE49-F238E27FC236}">
                <a16:creationId xmlns:a16="http://schemas.microsoft.com/office/drawing/2014/main" id="{C5FF4FA0-2BDF-4D15-A376-8EEBEA9C5975}"/>
              </a:ext>
            </a:extLst>
          </p:cNvPr>
          <p:cNvGrpSpPr/>
          <p:nvPr/>
        </p:nvGrpSpPr>
        <p:grpSpPr>
          <a:xfrm>
            <a:off x="6616571" y="5038725"/>
            <a:ext cx="1200279" cy="415925"/>
            <a:chOff x="6616571" y="5038725"/>
            <a:chExt cx="1200279" cy="415925"/>
          </a:xfrm>
        </p:grpSpPr>
        <p:graphicFrame>
          <p:nvGraphicFramePr>
            <p:cNvPr id="103432" name="Object 8"/>
            <p:cNvGraphicFramePr>
              <a:graphicFrameLocks noChangeAspect="1"/>
            </p:cNvGraphicFramePr>
            <p:nvPr>
              <p:extLst>
                <p:ext uri="{D42A27DB-BD31-4B8C-83A1-F6EECF244321}">
                  <p14:modId xmlns:p14="http://schemas.microsoft.com/office/powerpoint/2010/main" val="3217924280"/>
                </p:ext>
              </p:extLst>
            </p:nvPr>
          </p:nvGraphicFramePr>
          <p:xfrm>
            <a:off x="6686550" y="5213350"/>
            <a:ext cx="1130300" cy="241300"/>
          </p:xfrm>
          <a:graphic>
            <a:graphicData uri="http://schemas.openxmlformats.org/presentationml/2006/ole">
              <mc:AlternateContent xmlns:mc="http://schemas.openxmlformats.org/markup-compatibility/2006">
                <mc:Choice xmlns:v="urn:schemas-microsoft-com:vml" Requires="v">
                  <p:oleObj name="Equation" r:id="rId12" imgW="1130040" imgH="241200" progId="Equation.DSMT4">
                    <p:embed/>
                  </p:oleObj>
                </mc:Choice>
                <mc:Fallback>
                  <p:oleObj name="Equation" r:id="rId12" imgW="1130040" imgH="241200" progId="Equation.DSMT4">
                    <p:embed/>
                    <p:pic>
                      <p:nvPicPr>
                        <p:cNvPr id="0" name="Picture 8"/>
                        <p:cNvPicPr>
                          <a:picLocks noChangeAspect="1" noChangeArrowheads="1"/>
                        </p:cNvPicPr>
                        <p:nvPr/>
                      </p:nvPicPr>
                      <p:blipFill>
                        <a:blip r:embed="rId13"/>
                        <a:srcRect/>
                        <a:stretch>
                          <a:fillRect/>
                        </a:stretch>
                      </p:blipFill>
                      <p:spPr bwMode="auto">
                        <a:xfrm>
                          <a:off x="6686550" y="5213350"/>
                          <a:ext cx="11303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Rectangle 11">
              <a:extLst>
                <a:ext uri="{FF2B5EF4-FFF2-40B4-BE49-F238E27FC236}">
                  <a16:creationId xmlns:a16="http://schemas.microsoft.com/office/drawing/2014/main" id="{B8CF1F71-9982-4776-B5FE-58E4CFB5D4BE}"/>
                </a:ext>
              </a:extLst>
            </p:cNvPr>
            <p:cNvSpPr/>
            <p:nvPr/>
          </p:nvSpPr>
          <p:spPr>
            <a:xfrm>
              <a:off x="6616571" y="5038725"/>
              <a:ext cx="330540" cy="338554"/>
            </a:xfrm>
            <a:prstGeom prst="rect">
              <a:avLst/>
            </a:prstGeom>
          </p:spPr>
          <p:txBody>
            <a:bodyPr wrap="none">
              <a:spAutoFit/>
            </a:bodyPr>
            <a:lstStyle/>
            <a:p>
              <a:r>
                <a:rPr lang="en-US" sz="1600" dirty="0">
                  <a:solidFill>
                    <a:srgbClr val="007F7F"/>
                  </a:solidFill>
                  <a:latin typeface="Cambria Math" panose="02040503050406030204" pitchFamily="18" charset="0"/>
                  <a:ea typeface="Cambria Math" panose="02040503050406030204" pitchFamily="18" charset="0"/>
                </a:rPr>
                <a:t>~</a:t>
              </a:r>
              <a:endParaRPr lang="en-US" sz="1600" dirty="0">
                <a:solidFill>
                  <a:srgbClr val="007F7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 Trigonometric Substitution to</a:t>
            </a:r>
            <a:br>
              <a:rPr lang="en-US" dirty="0"/>
            </a:br>
            <a:r>
              <a:rPr lang="en-US" dirty="0"/>
              <a:t>Evaluate an Indefinite Integral </a:t>
            </a:r>
          </a:p>
        </p:txBody>
      </p:sp>
      <p:sp>
        <p:nvSpPr>
          <p:cNvPr id="3" name="Content Placeholder 2"/>
          <p:cNvSpPr>
            <a:spLocks noGrp="1"/>
          </p:cNvSpPr>
          <p:nvPr>
            <p:ph idx="1"/>
          </p:nvPr>
        </p:nvSpPr>
        <p:spPr>
          <a:xfrm>
            <a:off x="457200" y="1280159"/>
            <a:ext cx="8229600" cy="4672965"/>
          </a:xfrm>
        </p:spPr>
        <p:txBody>
          <a:bodyPr/>
          <a:lstStyle/>
          <a:p>
            <a:r>
              <a:rPr lang="en-US" dirty="0"/>
              <a:t>Evaluate </a:t>
            </a:r>
          </a:p>
          <a:p>
            <a:r>
              <a:rPr lang="en-US" b="1" dirty="0"/>
              <a:t>Solution</a:t>
            </a:r>
          </a:p>
          <a:p>
            <a:r>
              <a:rPr lang="en-US" dirty="0"/>
              <a:t>First, we replace </a:t>
            </a:r>
            <a:r>
              <a:rPr lang="en-US" i="1" dirty="0"/>
              <a:t>x </a:t>
            </a:r>
            <a:r>
              <a:rPr lang="en-US" dirty="0"/>
              <a:t>with 2 sin</a:t>
            </a:r>
            <a:r>
              <a:rPr lang="el-GR" i="1" dirty="0">
                <a:latin typeface="Cambria Math" panose="02040503050406030204" pitchFamily="18" charset="0"/>
                <a:ea typeface="Cambria Math" panose="02040503050406030204" pitchFamily="18" charset="0"/>
                <a:sym typeface="Symbol"/>
              </a:rPr>
              <a:t>θ</a:t>
            </a:r>
            <a:r>
              <a:rPr lang="en-US" dirty="0"/>
              <a:t>, where </a:t>
            </a:r>
          </a:p>
        </p:txBody>
      </p:sp>
      <p:graphicFrame>
        <p:nvGraphicFramePr>
          <p:cNvPr id="104450" name="Object 2"/>
          <p:cNvGraphicFramePr>
            <a:graphicFrameLocks noChangeAspect="1"/>
          </p:cNvGraphicFramePr>
          <p:nvPr>
            <p:extLst>
              <p:ext uri="{D42A27DB-BD31-4B8C-83A1-F6EECF244321}">
                <p14:modId xmlns:p14="http://schemas.microsoft.com/office/powerpoint/2010/main" val="4044524302"/>
              </p:ext>
            </p:extLst>
          </p:nvPr>
        </p:nvGraphicFramePr>
        <p:xfrm>
          <a:off x="6019800" y="2365375"/>
          <a:ext cx="2286000" cy="431800"/>
        </p:xfrm>
        <a:graphic>
          <a:graphicData uri="http://schemas.openxmlformats.org/presentationml/2006/ole">
            <mc:AlternateContent xmlns:mc="http://schemas.openxmlformats.org/markup-compatibility/2006">
              <mc:Choice xmlns:v="urn:schemas-microsoft-com:vml" Requires="v">
                <p:oleObj name="Equation" r:id="rId2" imgW="2286000" imgH="431640" progId="Equation.DSMT4">
                  <p:embed/>
                </p:oleObj>
              </mc:Choice>
              <mc:Fallback>
                <p:oleObj name="Equation" r:id="rId2" imgW="2286000" imgH="431640" progId="Equation.DSMT4">
                  <p:embed/>
                  <p:pic>
                    <p:nvPicPr>
                      <p:cNvPr id="0" name="Picture 2"/>
                      <p:cNvPicPr>
                        <a:picLocks noChangeAspect="1" noChangeArrowheads="1"/>
                      </p:cNvPicPr>
                      <p:nvPr/>
                    </p:nvPicPr>
                    <p:blipFill>
                      <a:blip r:embed="rId3"/>
                      <a:srcRect/>
                      <a:stretch>
                        <a:fillRect/>
                      </a:stretch>
                    </p:blipFill>
                    <p:spPr bwMode="auto">
                      <a:xfrm>
                        <a:off x="6019800" y="2365375"/>
                        <a:ext cx="2286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1" name="Object 3"/>
          <p:cNvGraphicFramePr>
            <a:graphicFrameLocks noChangeAspect="1"/>
          </p:cNvGraphicFramePr>
          <p:nvPr>
            <p:extLst>
              <p:ext uri="{D42A27DB-BD31-4B8C-83A1-F6EECF244321}">
                <p14:modId xmlns:p14="http://schemas.microsoft.com/office/powerpoint/2010/main" val="1125392458"/>
              </p:ext>
            </p:extLst>
          </p:nvPr>
        </p:nvGraphicFramePr>
        <p:xfrm>
          <a:off x="1862138" y="1096963"/>
          <a:ext cx="1803400" cy="977900"/>
        </p:xfrm>
        <a:graphic>
          <a:graphicData uri="http://schemas.openxmlformats.org/presentationml/2006/ole">
            <mc:AlternateContent xmlns:mc="http://schemas.openxmlformats.org/markup-compatibility/2006">
              <mc:Choice xmlns:v="urn:schemas-microsoft-com:vml" Requires="v">
                <p:oleObj name="Equation" r:id="rId4" imgW="1803240" imgH="977760" progId="Equation.DSMT4">
                  <p:embed/>
                </p:oleObj>
              </mc:Choice>
              <mc:Fallback>
                <p:oleObj name="Equation" r:id="rId4" imgW="1803240" imgH="977760" progId="Equation.DSMT4">
                  <p:embed/>
                  <p:pic>
                    <p:nvPicPr>
                      <p:cNvPr id="0" name="Picture 3"/>
                      <p:cNvPicPr>
                        <a:picLocks noChangeAspect="1" noChangeArrowheads="1"/>
                      </p:cNvPicPr>
                      <p:nvPr/>
                    </p:nvPicPr>
                    <p:blipFill>
                      <a:blip r:embed="rId5"/>
                      <a:srcRect/>
                      <a:stretch>
                        <a:fillRect/>
                      </a:stretch>
                    </p:blipFill>
                    <p:spPr bwMode="auto">
                      <a:xfrm>
                        <a:off x="1862138" y="1096963"/>
                        <a:ext cx="18034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3" name="Object 5"/>
          <p:cNvGraphicFramePr>
            <a:graphicFrameLocks noChangeAspect="1"/>
          </p:cNvGraphicFramePr>
          <p:nvPr>
            <p:extLst>
              <p:ext uri="{D42A27DB-BD31-4B8C-83A1-F6EECF244321}">
                <p14:modId xmlns:p14="http://schemas.microsoft.com/office/powerpoint/2010/main" val="1572236347"/>
              </p:ext>
            </p:extLst>
          </p:nvPr>
        </p:nvGraphicFramePr>
        <p:xfrm>
          <a:off x="6013450" y="3009900"/>
          <a:ext cx="1473200" cy="736600"/>
        </p:xfrm>
        <a:graphic>
          <a:graphicData uri="http://schemas.openxmlformats.org/presentationml/2006/ole">
            <mc:AlternateContent xmlns:mc="http://schemas.openxmlformats.org/markup-compatibility/2006">
              <mc:Choice xmlns:v="urn:schemas-microsoft-com:vml" Requires="v">
                <p:oleObj name="Equation" r:id="rId6" imgW="1473120" imgH="736560" progId="Equation.DSMT4">
                  <p:embed/>
                </p:oleObj>
              </mc:Choice>
              <mc:Fallback>
                <p:oleObj name="Equation" r:id="rId6" imgW="1473120" imgH="736560" progId="Equation.DSMT4">
                  <p:embed/>
                  <p:pic>
                    <p:nvPicPr>
                      <p:cNvPr id="0" name="Picture 5"/>
                      <p:cNvPicPr>
                        <a:picLocks noChangeAspect="1" noChangeArrowheads="1"/>
                      </p:cNvPicPr>
                      <p:nvPr/>
                    </p:nvPicPr>
                    <p:blipFill>
                      <a:blip r:embed="rId7"/>
                      <a:srcRect/>
                      <a:stretch>
                        <a:fillRect/>
                      </a:stretch>
                    </p:blipFill>
                    <p:spPr bwMode="auto">
                      <a:xfrm>
                        <a:off x="6013450" y="3009900"/>
                        <a:ext cx="1473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4" name="Object 6"/>
          <p:cNvGraphicFramePr>
            <a:graphicFrameLocks noChangeAspect="1"/>
          </p:cNvGraphicFramePr>
          <p:nvPr>
            <p:extLst>
              <p:ext uri="{D42A27DB-BD31-4B8C-83A1-F6EECF244321}">
                <p14:modId xmlns:p14="http://schemas.microsoft.com/office/powerpoint/2010/main" val="3086032186"/>
              </p:ext>
            </p:extLst>
          </p:nvPr>
        </p:nvGraphicFramePr>
        <p:xfrm>
          <a:off x="6692900" y="4979988"/>
          <a:ext cx="1917700" cy="342900"/>
        </p:xfrm>
        <a:graphic>
          <a:graphicData uri="http://schemas.openxmlformats.org/presentationml/2006/ole">
            <mc:AlternateContent xmlns:mc="http://schemas.openxmlformats.org/markup-compatibility/2006">
              <mc:Choice xmlns:v="urn:schemas-microsoft-com:vml" Requires="v">
                <p:oleObj name="Equation" r:id="rId8" imgW="1917360" imgH="342720" progId="Equation.DSMT4">
                  <p:embed/>
                </p:oleObj>
              </mc:Choice>
              <mc:Fallback>
                <p:oleObj name="Equation" r:id="rId8" imgW="1917360" imgH="342720" progId="Equation.DSMT4">
                  <p:embed/>
                  <p:pic>
                    <p:nvPicPr>
                      <p:cNvPr id="0" name="Picture 6"/>
                      <p:cNvPicPr>
                        <a:picLocks noChangeAspect="1" noChangeArrowheads="1"/>
                      </p:cNvPicPr>
                      <p:nvPr/>
                    </p:nvPicPr>
                    <p:blipFill>
                      <a:blip r:embed="rId9"/>
                      <a:srcRect/>
                      <a:stretch>
                        <a:fillRect/>
                      </a:stretch>
                    </p:blipFill>
                    <p:spPr bwMode="auto">
                      <a:xfrm>
                        <a:off x="6692900" y="4979988"/>
                        <a:ext cx="1917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5" name="Object 7"/>
          <p:cNvGraphicFramePr>
            <a:graphicFrameLocks noChangeAspect="1"/>
          </p:cNvGraphicFramePr>
          <p:nvPr>
            <p:extLst>
              <p:ext uri="{D42A27DB-BD31-4B8C-83A1-F6EECF244321}">
                <p14:modId xmlns:p14="http://schemas.microsoft.com/office/powerpoint/2010/main" val="1614632031"/>
              </p:ext>
            </p:extLst>
          </p:nvPr>
        </p:nvGraphicFramePr>
        <p:xfrm>
          <a:off x="503238" y="2927350"/>
          <a:ext cx="1498600" cy="850900"/>
        </p:xfrm>
        <a:graphic>
          <a:graphicData uri="http://schemas.openxmlformats.org/presentationml/2006/ole">
            <mc:AlternateContent xmlns:mc="http://schemas.openxmlformats.org/markup-compatibility/2006">
              <mc:Choice xmlns:v="urn:schemas-microsoft-com:vml" Requires="v">
                <p:oleObj name="Equation" r:id="rId10" imgW="1498320" imgH="850680" progId="Equation.DSMT4">
                  <p:embed/>
                </p:oleObj>
              </mc:Choice>
              <mc:Fallback>
                <p:oleObj name="Equation" r:id="rId10" imgW="1498320" imgH="850680" progId="Equation.DSMT4">
                  <p:embed/>
                  <p:pic>
                    <p:nvPicPr>
                      <p:cNvPr id="0" name="Picture 7"/>
                      <p:cNvPicPr>
                        <a:picLocks noChangeAspect="1" noChangeArrowheads="1"/>
                      </p:cNvPicPr>
                      <p:nvPr/>
                    </p:nvPicPr>
                    <p:blipFill>
                      <a:blip r:embed="rId11"/>
                      <a:srcRect/>
                      <a:stretch>
                        <a:fillRect/>
                      </a:stretch>
                    </p:blipFill>
                    <p:spPr bwMode="auto">
                      <a:xfrm>
                        <a:off x="503238" y="2927350"/>
                        <a:ext cx="14986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6" name="Object 8"/>
          <p:cNvGraphicFramePr>
            <a:graphicFrameLocks noChangeAspect="1"/>
          </p:cNvGraphicFramePr>
          <p:nvPr>
            <p:extLst>
              <p:ext uri="{D42A27DB-BD31-4B8C-83A1-F6EECF244321}">
                <p14:modId xmlns:p14="http://schemas.microsoft.com/office/powerpoint/2010/main" val="474058786"/>
              </p:ext>
            </p:extLst>
          </p:nvPr>
        </p:nvGraphicFramePr>
        <p:xfrm>
          <a:off x="2082800" y="2844800"/>
          <a:ext cx="3708400" cy="1079500"/>
        </p:xfrm>
        <a:graphic>
          <a:graphicData uri="http://schemas.openxmlformats.org/presentationml/2006/ole">
            <mc:AlternateContent xmlns:mc="http://schemas.openxmlformats.org/markup-compatibility/2006">
              <mc:Choice xmlns:v="urn:schemas-microsoft-com:vml" Requires="v">
                <p:oleObj name="Equation" r:id="rId12" imgW="3708360" imgH="1079280" progId="Equation.DSMT4">
                  <p:embed/>
                </p:oleObj>
              </mc:Choice>
              <mc:Fallback>
                <p:oleObj name="Equation" r:id="rId12" imgW="3708360" imgH="1079280" progId="Equation.DSMT4">
                  <p:embed/>
                  <p:pic>
                    <p:nvPicPr>
                      <p:cNvPr id="0" name="Picture 8"/>
                      <p:cNvPicPr>
                        <a:picLocks noChangeAspect="1" noChangeArrowheads="1"/>
                      </p:cNvPicPr>
                      <p:nvPr/>
                    </p:nvPicPr>
                    <p:blipFill>
                      <a:blip r:embed="rId13"/>
                      <a:srcRect/>
                      <a:stretch>
                        <a:fillRect/>
                      </a:stretch>
                    </p:blipFill>
                    <p:spPr bwMode="auto">
                      <a:xfrm>
                        <a:off x="2082800" y="2844800"/>
                        <a:ext cx="370840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7" name="Object 9"/>
          <p:cNvGraphicFramePr>
            <a:graphicFrameLocks noChangeAspect="1"/>
          </p:cNvGraphicFramePr>
          <p:nvPr>
            <p:extLst>
              <p:ext uri="{D42A27DB-BD31-4B8C-83A1-F6EECF244321}">
                <p14:modId xmlns:p14="http://schemas.microsoft.com/office/powerpoint/2010/main" val="2987796797"/>
              </p:ext>
            </p:extLst>
          </p:nvPr>
        </p:nvGraphicFramePr>
        <p:xfrm>
          <a:off x="1962150" y="4038600"/>
          <a:ext cx="3759200" cy="1016000"/>
        </p:xfrm>
        <a:graphic>
          <a:graphicData uri="http://schemas.openxmlformats.org/presentationml/2006/ole">
            <mc:AlternateContent xmlns:mc="http://schemas.openxmlformats.org/markup-compatibility/2006">
              <mc:Choice xmlns:v="urn:schemas-microsoft-com:vml" Requires="v">
                <p:oleObj name="Equation" r:id="rId14" imgW="3759120" imgH="1015920" progId="Equation.DSMT4">
                  <p:embed/>
                </p:oleObj>
              </mc:Choice>
              <mc:Fallback>
                <p:oleObj name="Equation" r:id="rId14" imgW="3759120" imgH="1015920" progId="Equation.DSMT4">
                  <p:embed/>
                  <p:pic>
                    <p:nvPicPr>
                      <p:cNvPr id="0" name="Picture 9"/>
                      <p:cNvPicPr>
                        <a:picLocks noChangeAspect="1" noChangeArrowheads="1"/>
                      </p:cNvPicPr>
                      <p:nvPr/>
                    </p:nvPicPr>
                    <p:blipFill>
                      <a:blip r:embed="rId15"/>
                      <a:srcRect/>
                      <a:stretch>
                        <a:fillRect/>
                      </a:stretch>
                    </p:blipFill>
                    <p:spPr bwMode="auto">
                      <a:xfrm>
                        <a:off x="1962150" y="4038600"/>
                        <a:ext cx="37592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8" name="Object 10"/>
          <p:cNvGraphicFramePr>
            <a:graphicFrameLocks noChangeAspect="1"/>
          </p:cNvGraphicFramePr>
          <p:nvPr>
            <p:extLst>
              <p:ext uri="{D42A27DB-BD31-4B8C-83A1-F6EECF244321}">
                <p14:modId xmlns:p14="http://schemas.microsoft.com/office/powerpoint/2010/main" val="3056698483"/>
              </p:ext>
            </p:extLst>
          </p:nvPr>
        </p:nvGraphicFramePr>
        <p:xfrm>
          <a:off x="5683250" y="4038600"/>
          <a:ext cx="3200400" cy="850900"/>
        </p:xfrm>
        <a:graphic>
          <a:graphicData uri="http://schemas.openxmlformats.org/presentationml/2006/ole">
            <mc:AlternateContent xmlns:mc="http://schemas.openxmlformats.org/markup-compatibility/2006">
              <mc:Choice xmlns:v="urn:schemas-microsoft-com:vml" Requires="v">
                <p:oleObj name="Equation" r:id="rId16" imgW="3200400" imgH="850680" progId="Equation.DSMT4">
                  <p:embed/>
                </p:oleObj>
              </mc:Choice>
              <mc:Fallback>
                <p:oleObj name="Equation" r:id="rId16" imgW="3200400" imgH="850680" progId="Equation.DSMT4">
                  <p:embed/>
                  <p:pic>
                    <p:nvPicPr>
                      <p:cNvPr id="0" name="Picture 10"/>
                      <p:cNvPicPr>
                        <a:picLocks noChangeAspect="1" noChangeArrowheads="1"/>
                      </p:cNvPicPr>
                      <p:nvPr/>
                    </p:nvPicPr>
                    <p:blipFill>
                      <a:blip r:embed="rId17"/>
                      <a:srcRect/>
                      <a:stretch>
                        <a:fillRect/>
                      </a:stretch>
                    </p:blipFill>
                    <p:spPr bwMode="auto">
                      <a:xfrm>
                        <a:off x="5683250" y="4038600"/>
                        <a:ext cx="3200400" cy="85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59" name="Object 11"/>
          <p:cNvGraphicFramePr>
            <a:graphicFrameLocks noChangeAspect="1"/>
          </p:cNvGraphicFramePr>
          <p:nvPr>
            <p:extLst>
              <p:ext uri="{D42A27DB-BD31-4B8C-83A1-F6EECF244321}">
                <p14:modId xmlns:p14="http://schemas.microsoft.com/office/powerpoint/2010/main" val="817974517"/>
              </p:ext>
            </p:extLst>
          </p:nvPr>
        </p:nvGraphicFramePr>
        <p:xfrm>
          <a:off x="1962150" y="5178425"/>
          <a:ext cx="2832100" cy="774700"/>
        </p:xfrm>
        <a:graphic>
          <a:graphicData uri="http://schemas.openxmlformats.org/presentationml/2006/ole">
            <mc:AlternateContent xmlns:mc="http://schemas.openxmlformats.org/markup-compatibility/2006">
              <mc:Choice xmlns:v="urn:schemas-microsoft-com:vml" Requires="v">
                <p:oleObj name="Equation" r:id="rId18" imgW="2831760" imgH="774360" progId="Equation.DSMT4">
                  <p:embed/>
                </p:oleObj>
              </mc:Choice>
              <mc:Fallback>
                <p:oleObj name="Equation" r:id="rId18" imgW="2831760" imgH="774360" progId="Equation.DSMT4">
                  <p:embed/>
                  <p:pic>
                    <p:nvPicPr>
                      <p:cNvPr id="0" name="Picture 11"/>
                      <p:cNvPicPr>
                        <a:picLocks noChangeAspect="1" noChangeArrowheads="1"/>
                      </p:cNvPicPr>
                      <p:nvPr/>
                    </p:nvPicPr>
                    <p:blipFill>
                      <a:blip r:embed="rId19"/>
                      <a:srcRect/>
                      <a:stretch>
                        <a:fillRect/>
                      </a:stretch>
                    </p:blipFill>
                    <p:spPr bwMode="auto">
                      <a:xfrm>
                        <a:off x="1962150" y="5178425"/>
                        <a:ext cx="28321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4460" name="Object 12"/>
          <p:cNvGraphicFramePr>
            <a:graphicFrameLocks noChangeAspect="1"/>
          </p:cNvGraphicFramePr>
          <p:nvPr>
            <p:extLst>
              <p:ext uri="{D42A27DB-BD31-4B8C-83A1-F6EECF244321}">
                <p14:modId xmlns:p14="http://schemas.microsoft.com/office/powerpoint/2010/main" val="2828783547"/>
              </p:ext>
            </p:extLst>
          </p:nvPr>
        </p:nvGraphicFramePr>
        <p:xfrm>
          <a:off x="4767263" y="5334000"/>
          <a:ext cx="1625600" cy="508000"/>
        </p:xfrm>
        <a:graphic>
          <a:graphicData uri="http://schemas.openxmlformats.org/presentationml/2006/ole">
            <mc:AlternateContent xmlns:mc="http://schemas.openxmlformats.org/markup-compatibility/2006">
              <mc:Choice xmlns:v="urn:schemas-microsoft-com:vml" Requires="v">
                <p:oleObj name="Equation" r:id="rId20" imgW="1625400" imgH="507960" progId="Equation.DSMT4">
                  <p:embed/>
                </p:oleObj>
              </mc:Choice>
              <mc:Fallback>
                <p:oleObj name="Equation" r:id="rId20" imgW="1625400" imgH="507960" progId="Equation.DSMT4">
                  <p:embed/>
                  <p:pic>
                    <p:nvPicPr>
                      <p:cNvPr id="0" name="Picture 12"/>
                      <p:cNvPicPr>
                        <a:picLocks noChangeAspect="1" noChangeArrowheads="1"/>
                      </p:cNvPicPr>
                      <p:nvPr/>
                    </p:nvPicPr>
                    <p:blipFill>
                      <a:blip r:embed="rId21"/>
                      <a:srcRect/>
                      <a:stretch>
                        <a:fillRect/>
                      </a:stretch>
                    </p:blipFill>
                    <p:spPr bwMode="auto">
                      <a:xfrm>
                        <a:off x="4767263" y="5334000"/>
                        <a:ext cx="16256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4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44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44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44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445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4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 Trigonometric Substitution to</a:t>
            </a:r>
            <a:br>
              <a:rPr lang="en-US" dirty="0"/>
            </a:br>
            <a:r>
              <a:rPr lang="en-US" dirty="0"/>
              <a:t>Evaluate an Indefinite Integral (cont.)</a:t>
            </a:r>
          </a:p>
        </p:txBody>
      </p:sp>
      <p:sp>
        <p:nvSpPr>
          <p:cNvPr id="3" name="Content Placeholder 2"/>
          <p:cNvSpPr>
            <a:spLocks noGrp="1"/>
          </p:cNvSpPr>
          <p:nvPr>
            <p:ph idx="1"/>
          </p:nvPr>
        </p:nvSpPr>
        <p:spPr>
          <a:xfrm>
            <a:off x="457200" y="1280160"/>
            <a:ext cx="8229600" cy="4739640"/>
          </a:xfrm>
        </p:spPr>
        <p:txBody>
          <a:bodyPr/>
          <a:lstStyle/>
          <a:p>
            <a:r>
              <a:rPr lang="en-US" dirty="0"/>
              <a:t>Note that, as in Example 1, we have used the fact that </a:t>
            </a:r>
          </a:p>
          <a:p>
            <a:pPr>
              <a:spcBef>
                <a:spcPts val="0"/>
              </a:spcBef>
            </a:pPr>
            <a:r>
              <a:rPr lang="en-US" dirty="0"/>
              <a:t>                        since cos</a:t>
            </a:r>
            <a:r>
              <a:rPr lang="el-GR" i="1" dirty="0">
                <a:latin typeface="Cambria Math" panose="02040503050406030204" pitchFamily="18" charset="0"/>
                <a:ea typeface="Cambria Math" panose="02040503050406030204" pitchFamily="18" charset="0"/>
                <a:sym typeface="Symbol"/>
              </a:rPr>
              <a:t>θ</a:t>
            </a:r>
            <a:r>
              <a:rPr lang="en-US" dirty="0"/>
              <a:t> ≥ 0 for </a:t>
            </a:r>
            <a:r>
              <a:rPr lang="el-GR" i="1" dirty="0">
                <a:latin typeface="Cambria Math" panose="02040503050406030204" pitchFamily="18" charset="0"/>
                <a:ea typeface="Cambria Math" panose="02040503050406030204" pitchFamily="18" charset="0"/>
                <a:sym typeface="Symbol"/>
              </a:rPr>
              <a:t>θ</a:t>
            </a:r>
            <a:r>
              <a:rPr lang="en-US" dirty="0"/>
              <a:t> in the specified interval. We can now proceed to integrate using another trigonometric identity.</a:t>
            </a:r>
          </a:p>
          <a:p>
            <a:pPr>
              <a:spcBef>
                <a:spcPts val="0"/>
              </a:spcBef>
            </a:pPr>
            <a:endParaRPr lang="en-US" dirty="0"/>
          </a:p>
          <a:p>
            <a:pPr>
              <a:spcBef>
                <a:spcPts val="0"/>
              </a:spcBef>
            </a:pPr>
            <a:endParaRPr lang="en-US" dirty="0"/>
          </a:p>
          <a:p>
            <a:pPr>
              <a:spcBef>
                <a:spcPts val="0"/>
              </a:spcBef>
            </a:pPr>
            <a:endParaRPr lang="en-US" dirty="0"/>
          </a:p>
        </p:txBody>
      </p:sp>
      <p:graphicFrame>
        <p:nvGraphicFramePr>
          <p:cNvPr id="105474" name="Object 2"/>
          <p:cNvGraphicFramePr>
            <a:graphicFrameLocks noChangeAspect="1"/>
          </p:cNvGraphicFramePr>
          <p:nvPr>
            <p:extLst>
              <p:ext uri="{D42A27DB-BD31-4B8C-83A1-F6EECF244321}">
                <p14:modId xmlns:p14="http://schemas.microsoft.com/office/powerpoint/2010/main" val="1754552691"/>
              </p:ext>
            </p:extLst>
          </p:nvPr>
        </p:nvGraphicFramePr>
        <p:xfrm>
          <a:off x="517525" y="1752600"/>
          <a:ext cx="1892300" cy="482600"/>
        </p:xfrm>
        <a:graphic>
          <a:graphicData uri="http://schemas.openxmlformats.org/presentationml/2006/ole">
            <mc:AlternateContent xmlns:mc="http://schemas.openxmlformats.org/markup-compatibility/2006">
              <mc:Choice xmlns:v="urn:schemas-microsoft-com:vml" Requires="v">
                <p:oleObj name="Equation" r:id="rId2" imgW="1892160" imgH="482400" progId="Equation.DSMT4">
                  <p:embed/>
                </p:oleObj>
              </mc:Choice>
              <mc:Fallback>
                <p:oleObj name="Equation" r:id="rId2" imgW="1892160" imgH="482400" progId="Equation.DSMT4">
                  <p:embed/>
                  <p:pic>
                    <p:nvPicPr>
                      <p:cNvPr id="0" name="Picture 2"/>
                      <p:cNvPicPr>
                        <a:picLocks noChangeAspect="1" noChangeArrowheads="1"/>
                      </p:cNvPicPr>
                      <p:nvPr/>
                    </p:nvPicPr>
                    <p:blipFill>
                      <a:blip r:embed="rId3"/>
                      <a:srcRect/>
                      <a:stretch>
                        <a:fillRect/>
                      </a:stretch>
                    </p:blipFill>
                    <p:spPr bwMode="auto">
                      <a:xfrm>
                        <a:off x="517525" y="1752600"/>
                        <a:ext cx="1892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Content Placeholder 2"/>
          <p:cNvSpPr txBox="1">
            <a:spLocks/>
          </p:cNvSpPr>
          <p:nvPr/>
        </p:nvSpPr>
        <p:spPr>
          <a:xfrm>
            <a:off x="457200" y="4264740"/>
            <a:ext cx="5212080" cy="1815882"/>
          </a:xfrm>
          <a:prstGeom prst="rect">
            <a:avLst/>
          </a:prstGeom>
        </p:spPr>
        <p:txBody>
          <a:bodyPr>
            <a:spAutoFit/>
          </a:bodyPr>
          <a:lstStyle/>
          <a:p>
            <a:pPr lvl="0">
              <a:spcBef>
                <a:spcPct val="20000"/>
              </a:spcBef>
            </a:pPr>
            <a:r>
              <a:rPr kumimoji="0" lang="en-US" sz="2800" b="0" i="0" u="none" strike="noStrike" kern="1200" cap="none" spc="0" normalizeH="0" baseline="0" noProof="0" dirty="0">
                <a:ln>
                  <a:noFill/>
                </a:ln>
                <a:solidFill>
                  <a:srgbClr val="366092"/>
                </a:solidFill>
                <a:effectLst/>
                <a:uLnTx/>
                <a:uFillTx/>
                <a:latin typeface="+mn-lt"/>
                <a:ea typeface="+mn-ea"/>
                <a:cs typeface="+mn-cs"/>
              </a:rPr>
              <a:t>We again need to express this answer back in </a:t>
            </a:r>
            <a:r>
              <a:rPr kumimoji="0" lang="en-US" sz="2800" b="0" i="1" u="none" strike="noStrike" kern="1200" cap="none" spc="0" normalizeH="0" baseline="0" noProof="0" dirty="0">
                <a:ln>
                  <a:noFill/>
                </a:ln>
                <a:solidFill>
                  <a:srgbClr val="366092"/>
                </a:solidFill>
                <a:effectLst/>
                <a:uLnTx/>
                <a:uFillTx/>
                <a:latin typeface="+mn-lt"/>
                <a:ea typeface="+mn-ea"/>
                <a:cs typeface="+mn-cs"/>
              </a:rPr>
              <a:t>x</a:t>
            </a:r>
            <a:r>
              <a:rPr kumimoji="0" lang="en-US" sz="2800" b="0" i="0" u="none" strike="noStrike" kern="1200" cap="none" spc="0" normalizeH="0" baseline="0" noProof="0" dirty="0">
                <a:ln>
                  <a:noFill/>
                </a:ln>
                <a:solidFill>
                  <a:srgbClr val="366092"/>
                </a:solidFill>
                <a:effectLst/>
                <a:uLnTx/>
                <a:uFillTx/>
                <a:latin typeface="+mn-lt"/>
                <a:ea typeface="+mn-ea"/>
                <a:cs typeface="+mn-cs"/>
              </a:rPr>
              <a:t>, and we can do so using Figure 3 and the identity sin 2</a:t>
            </a:r>
            <a:r>
              <a:rPr lang="el-GR" sz="2800" i="1" dirty="0">
                <a:solidFill>
                  <a:srgbClr val="366092"/>
                </a:solidFill>
                <a:latin typeface="Cambria Math" panose="02040503050406030204" pitchFamily="18" charset="0"/>
                <a:ea typeface="Cambria Math" panose="02040503050406030204" pitchFamily="18" charset="0"/>
                <a:sym typeface="Symbol"/>
              </a:rPr>
              <a:t>θ</a:t>
            </a:r>
            <a:r>
              <a:rPr kumimoji="0" lang="en-US" sz="2800" b="0" i="0" u="none" strike="noStrike" kern="1200" cap="none" spc="0" normalizeH="0" baseline="0" noProof="0" dirty="0">
                <a:ln>
                  <a:noFill/>
                </a:ln>
                <a:solidFill>
                  <a:srgbClr val="366092"/>
                </a:solidFill>
                <a:effectLst/>
                <a:uLnTx/>
                <a:uFillTx/>
                <a:latin typeface="+mn-lt"/>
                <a:ea typeface="+mn-ea"/>
                <a:cs typeface="+mn-cs"/>
              </a:rPr>
              <a:t> </a:t>
            </a:r>
            <a:r>
              <a:rPr kumimoji="0" lang="en-US" sz="2800" b="0" i="0" u="none" strike="noStrike" kern="1200" cap="none" spc="0" normalizeH="0" baseline="0" noProof="0" dirty="0">
                <a:ln>
                  <a:noFill/>
                </a:ln>
                <a:solidFill>
                  <a:srgbClr val="366092"/>
                </a:solidFill>
                <a:effectLst/>
                <a:uLnTx/>
                <a:uFillTx/>
                <a:latin typeface="Symbol" pitchFamily="18" charset="2"/>
              </a:rPr>
              <a:t>=</a:t>
            </a:r>
            <a:r>
              <a:rPr kumimoji="0" lang="en-US" sz="2800" b="0" i="0" u="none" strike="noStrike" kern="1200" cap="none" spc="0" normalizeH="0" baseline="0" noProof="0" dirty="0">
                <a:ln>
                  <a:noFill/>
                </a:ln>
                <a:solidFill>
                  <a:srgbClr val="366092"/>
                </a:solidFill>
                <a:effectLst/>
                <a:uLnTx/>
                <a:uFillTx/>
                <a:latin typeface="+mn-lt"/>
                <a:ea typeface="+mn-ea"/>
                <a:cs typeface="+mn-cs"/>
              </a:rPr>
              <a:t> 2 sin</a:t>
            </a:r>
            <a:r>
              <a:rPr lang="el-GR" sz="2800" i="1" dirty="0">
                <a:solidFill>
                  <a:srgbClr val="366092"/>
                </a:solidFill>
                <a:latin typeface="Cambria Math" panose="02040503050406030204" pitchFamily="18" charset="0"/>
                <a:ea typeface="Cambria Math" panose="02040503050406030204" pitchFamily="18" charset="0"/>
                <a:sym typeface="Symbol"/>
              </a:rPr>
              <a:t>θ</a:t>
            </a:r>
            <a:r>
              <a:rPr kumimoji="0" lang="en-US" sz="2800" b="0" i="0" u="none" strike="noStrike" kern="1200" cap="none" spc="0" normalizeH="0" baseline="0" noProof="0" dirty="0">
                <a:ln>
                  <a:noFill/>
                </a:ln>
                <a:solidFill>
                  <a:srgbClr val="366092"/>
                </a:solidFill>
                <a:effectLst/>
                <a:uLnTx/>
                <a:uFillTx/>
                <a:latin typeface="+mn-lt"/>
                <a:ea typeface="+mn-ea"/>
                <a:cs typeface="+mn-cs"/>
              </a:rPr>
              <a:t> cos</a:t>
            </a:r>
            <a:r>
              <a:rPr lang="el-GR" sz="2800" i="1" dirty="0">
                <a:solidFill>
                  <a:srgbClr val="366092"/>
                </a:solidFill>
                <a:latin typeface="Cambria Math" panose="02040503050406030204" pitchFamily="18" charset="0"/>
                <a:ea typeface="Cambria Math" panose="02040503050406030204" pitchFamily="18" charset="0"/>
                <a:sym typeface="Symbol"/>
              </a:rPr>
              <a:t>θ</a:t>
            </a:r>
            <a:r>
              <a:rPr kumimoji="0" lang="en-US" sz="2800" b="0" i="0" u="none" strike="noStrike" kern="1200" cap="none" spc="0" normalizeH="0" baseline="0" noProof="0" dirty="0">
                <a:ln>
                  <a:noFill/>
                </a:ln>
                <a:solidFill>
                  <a:srgbClr val="366092"/>
                </a:solidFill>
                <a:effectLst/>
                <a:uLnTx/>
                <a:uFillTx/>
                <a:latin typeface="+mn-lt"/>
                <a:ea typeface="+mn-ea"/>
                <a:cs typeface="+mn-cs"/>
              </a:rPr>
              <a:t>.</a:t>
            </a:r>
          </a:p>
        </p:txBody>
      </p:sp>
      <p:grpSp>
        <p:nvGrpSpPr>
          <p:cNvPr id="9" name="Group 8"/>
          <p:cNvGrpSpPr/>
          <p:nvPr/>
        </p:nvGrpSpPr>
        <p:grpSpPr>
          <a:xfrm>
            <a:off x="5287296" y="2695700"/>
            <a:ext cx="3657600" cy="3331601"/>
            <a:chOff x="5287296" y="2695700"/>
            <a:chExt cx="3657600" cy="3331601"/>
          </a:xfrm>
        </p:grpSpPr>
        <p:pic>
          <p:nvPicPr>
            <p:cNvPr id="105476" name="Picture 4"/>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5287296" y="2695700"/>
              <a:ext cx="3657600" cy="2790700"/>
            </a:xfrm>
            <a:prstGeom prst="rect">
              <a:avLst/>
            </a:prstGeom>
            <a:noFill/>
            <a:ln w="9525">
              <a:noFill/>
              <a:miter lim="800000"/>
              <a:headEnd/>
              <a:tailEnd/>
            </a:ln>
          </p:spPr>
        </p:pic>
        <p:sp>
          <p:nvSpPr>
            <p:cNvPr id="8" name="Rectangle 7"/>
            <p:cNvSpPr/>
            <p:nvPr/>
          </p:nvSpPr>
          <p:spPr>
            <a:xfrm>
              <a:off x="5287296" y="5504081"/>
              <a:ext cx="3094703" cy="523220"/>
            </a:xfrm>
            <a:prstGeom prst="rect">
              <a:avLst/>
            </a:prstGeom>
          </p:spPr>
          <p:txBody>
            <a:bodyPr wrap="square">
              <a:spAutoFit/>
            </a:bodyPr>
            <a:lstStyle/>
            <a:p>
              <a:r>
                <a:rPr lang="en-US" sz="2800" b="1" dirty="0"/>
                <a:t>Figure 3 </a:t>
              </a:r>
              <a:r>
                <a:rPr kumimoji="0" lang="en-US" sz="2800" b="0" i="0" u="none" strike="noStrike" kern="1200" cap="none" spc="0" normalizeH="0" baseline="0" noProof="0" dirty="0">
                  <a:ln>
                    <a:noFill/>
                  </a:ln>
                  <a:solidFill>
                    <a:srgbClr val="366092"/>
                  </a:solidFill>
                  <a:effectLst/>
                  <a:uLnTx/>
                  <a:uFillTx/>
                  <a:latin typeface="+mn-lt"/>
                  <a:ea typeface="+mn-ea"/>
                  <a:cs typeface="+mn-cs"/>
                </a:rPr>
                <a:t>sin</a:t>
              </a:r>
              <a:r>
                <a:rPr lang="el-GR" sz="2800" i="1" dirty="0">
                  <a:solidFill>
                    <a:srgbClr val="366092"/>
                  </a:solidFill>
                  <a:latin typeface="Cambria Math" panose="02040503050406030204" pitchFamily="18" charset="0"/>
                  <a:ea typeface="Cambria Math" panose="02040503050406030204" pitchFamily="18" charset="0"/>
                  <a:sym typeface="Symbol"/>
                </a:rPr>
                <a:t>θ</a:t>
              </a:r>
              <a:r>
                <a:rPr lang="en-US" sz="2800" i="1" dirty="0">
                  <a:solidFill>
                    <a:srgbClr val="366092"/>
                  </a:solidFill>
                  <a:latin typeface="Cambria Math" panose="02040503050406030204" pitchFamily="18" charset="0"/>
                  <a:ea typeface="Cambria Math" panose="02040503050406030204" pitchFamily="18" charset="0"/>
                  <a:sym typeface="Symbol"/>
                </a:rPr>
                <a:t> </a:t>
              </a:r>
              <a:r>
                <a:rPr lang="en-US" sz="2800" dirty="0">
                  <a:solidFill>
                    <a:srgbClr val="366092"/>
                  </a:solidFill>
                  <a:latin typeface="Cambria Math" panose="02040503050406030204" pitchFamily="18" charset="0"/>
                  <a:ea typeface="Cambria Math" panose="02040503050406030204" pitchFamily="18" charset="0"/>
                  <a:sym typeface="Symbol"/>
                </a:rPr>
                <a:t>=</a:t>
              </a:r>
              <a:r>
                <a:rPr kumimoji="0" lang="en-US" sz="2800" b="0" i="1" u="none" strike="noStrike" kern="1200" cap="none" spc="0" normalizeH="0" baseline="0" noProof="0" dirty="0">
                  <a:ln>
                    <a:noFill/>
                  </a:ln>
                  <a:solidFill>
                    <a:srgbClr val="366092"/>
                  </a:solidFill>
                  <a:effectLst/>
                  <a:uLnTx/>
                  <a:uFillTx/>
                  <a:latin typeface="+mn-lt"/>
                  <a:ea typeface="+mn-ea"/>
                  <a:cs typeface="+mn-cs"/>
                </a:rPr>
                <a:t> x</a:t>
              </a:r>
              <a:r>
                <a:rPr lang="en-US" sz="2800" dirty="0">
                  <a:solidFill>
                    <a:srgbClr val="366092"/>
                  </a:solidFill>
                  <a:latin typeface="Cambria Math" panose="02040503050406030204" pitchFamily="18" charset="0"/>
                  <a:ea typeface="Cambria Math" panose="02040503050406030204" pitchFamily="18" charset="0"/>
                  <a:sym typeface="Symbol"/>
                </a:rPr>
                <a:t>/2</a:t>
              </a:r>
              <a:r>
                <a:rPr lang="en-US" sz="2800" b="1" dirty="0"/>
                <a:t>   </a:t>
              </a:r>
            </a:p>
          </p:txBody>
        </p:sp>
      </p:grpSp>
      <p:graphicFrame>
        <p:nvGraphicFramePr>
          <p:cNvPr id="105477" name="Object 5"/>
          <p:cNvGraphicFramePr>
            <a:graphicFrameLocks noChangeAspect="1"/>
          </p:cNvGraphicFramePr>
          <p:nvPr>
            <p:extLst>
              <p:ext uri="{D42A27DB-BD31-4B8C-83A1-F6EECF244321}">
                <p14:modId xmlns:p14="http://schemas.microsoft.com/office/powerpoint/2010/main" val="2958299786"/>
              </p:ext>
            </p:extLst>
          </p:nvPr>
        </p:nvGraphicFramePr>
        <p:xfrm>
          <a:off x="884238" y="3155950"/>
          <a:ext cx="1612900" cy="584200"/>
        </p:xfrm>
        <a:graphic>
          <a:graphicData uri="http://schemas.openxmlformats.org/presentationml/2006/ole">
            <mc:AlternateContent xmlns:mc="http://schemas.openxmlformats.org/markup-compatibility/2006">
              <mc:Choice xmlns:v="urn:schemas-microsoft-com:vml" Requires="v">
                <p:oleObj name="Equation" r:id="rId5" imgW="1612800" imgH="583920" progId="Equation.DSMT4">
                  <p:embed/>
                </p:oleObj>
              </mc:Choice>
              <mc:Fallback>
                <p:oleObj name="Equation" r:id="rId5" imgW="1612800" imgH="583920" progId="Equation.DSMT4">
                  <p:embed/>
                  <p:pic>
                    <p:nvPicPr>
                      <p:cNvPr id="0" name="Picture 5"/>
                      <p:cNvPicPr>
                        <a:picLocks noChangeAspect="1" noChangeArrowheads="1"/>
                      </p:cNvPicPr>
                      <p:nvPr/>
                    </p:nvPicPr>
                    <p:blipFill>
                      <a:blip r:embed="rId6"/>
                      <a:srcRect/>
                      <a:stretch>
                        <a:fillRect/>
                      </a:stretch>
                    </p:blipFill>
                    <p:spPr bwMode="auto">
                      <a:xfrm>
                        <a:off x="884238" y="3155950"/>
                        <a:ext cx="1612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8" name="Object 6"/>
          <p:cNvGraphicFramePr>
            <a:graphicFrameLocks noChangeAspect="1"/>
          </p:cNvGraphicFramePr>
          <p:nvPr>
            <p:extLst>
              <p:ext uri="{D42A27DB-BD31-4B8C-83A1-F6EECF244321}">
                <p14:modId xmlns:p14="http://schemas.microsoft.com/office/powerpoint/2010/main" val="1820728753"/>
              </p:ext>
            </p:extLst>
          </p:nvPr>
        </p:nvGraphicFramePr>
        <p:xfrm>
          <a:off x="2470150" y="3016250"/>
          <a:ext cx="2501900" cy="825500"/>
        </p:xfrm>
        <a:graphic>
          <a:graphicData uri="http://schemas.openxmlformats.org/presentationml/2006/ole">
            <mc:AlternateContent xmlns:mc="http://schemas.openxmlformats.org/markup-compatibility/2006">
              <mc:Choice xmlns:v="urn:schemas-microsoft-com:vml" Requires="v">
                <p:oleObj name="Equation" r:id="rId7" imgW="2501640" imgH="825480" progId="Equation.DSMT4">
                  <p:embed/>
                </p:oleObj>
              </mc:Choice>
              <mc:Fallback>
                <p:oleObj name="Equation" r:id="rId7" imgW="2501640" imgH="825480" progId="Equation.DSMT4">
                  <p:embed/>
                  <p:pic>
                    <p:nvPicPr>
                      <p:cNvPr id="0" name="Picture 6"/>
                      <p:cNvPicPr>
                        <a:picLocks noChangeAspect="1" noChangeArrowheads="1"/>
                      </p:cNvPicPr>
                      <p:nvPr/>
                    </p:nvPicPr>
                    <p:blipFill>
                      <a:blip r:embed="rId8"/>
                      <a:srcRect/>
                      <a:stretch>
                        <a:fillRect/>
                      </a:stretch>
                    </p:blipFill>
                    <p:spPr bwMode="auto">
                      <a:xfrm>
                        <a:off x="2470150" y="3016250"/>
                        <a:ext cx="25019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79" name="Object 7"/>
          <p:cNvGraphicFramePr>
            <a:graphicFrameLocks noChangeAspect="1"/>
          </p:cNvGraphicFramePr>
          <p:nvPr>
            <p:extLst>
              <p:ext uri="{D42A27DB-BD31-4B8C-83A1-F6EECF244321}">
                <p14:modId xmlns:p14="http://schemas.microsoft.com/office/powerpoint/2010/main" val="2985280734"/>
              </p:ext>
            </p:extLst>
          </p:nvPr>
        </p:nvGraphicFramePr>
        <p:xfrm>
          <a:off x="1320800" y="3841750"/>
          <a:ext cx="2705100" cy="584200"/>
        </p:xfrm>
        <a:graphic>
          <a:graphicData uri="http://schemas.openxmlformats.org/presentationml/2006/ole">
            <mc:AlternateContent xmlns:mc="http://schemas.openxmlformats.org/markup-compatibility/2006">
              <mc:Choice xmlns:v="urn:schemas-microsoft-com:vml" Requires="v">
                <p:oleObj name="Equation" r:id="rId9" imgW="2705040" imgH="583920" progId="Equation.DSMT4">
                  <p:embed/>
                </p:oleObj>
              </mc:Choice>
              <mc:Fallback>
                <p:oleObj name="Equation" r:id="rId9" imgW="2705040" imgH="583920" progId="Equation.DSMT4">
                  <p:embed/>
                  <p:pic>
                    <p:nvPicPr>
                      <p:cNvPr id="0" name="Picture 7"/>
                      <p:cNvPicPr>
                        <a:picLocks noChangeAspect="1" noChangeArrowheads="1"/>
                      </p:cNvPicPr>
                      <p:nvPr/>
                    </p:nvPicPr>
                    <p:blipFill>
                      <a:blip r:embed="rId10"/>
                      <a:srcRect/>
                      <a:stretch>
                        <a:fillRect/>
                      </a:stretch>
                    </p:blipFill>
                    <p:spPr bwMode="auto">
                      <a:xfrm>
                        <a:off x="1320800" y="3841750"/>
                        <a:ext cx="27051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480" name="Object 8"/>
          <p:cNvGraphicFramePr>
            <a:graphicFrameLocks noChangeAspect="1"/>
          </p:cNvGraphicFramePr>
          <p:nvPr>
            <p:extLst>
              <p:ext uri="{D42A27DB-BD31-4B8C-83A1-F6EECF244321}">
                <p14:modId xmlns:p14="http://schemas.microsoft.com/office/powerpoint/2010/main" val="4229859005"/>
              </p:ext>
            </p:extLst>
          </p:nvPr>
        </p:nvGraphicFramePr>
        <p:xfrm>
          <a:off x="3994150" y="3932238"/>
          <a:ext cx="2286000" cy="317500"/>
        </p:xfrm>
        <a:graphic>
          <a:graphicData uri="http://schemas.openxmlformats.org/presentationml/2006/ole">
            <mc:AlternateContent xmlns:mc="http://schemas.openxmlformats.org/markup-compatibility/2006">
              <mc:Choice xmlns:v="urn:schemas-microsoft-com:vml" Requires="v">
                <p:oleObj name="Equation" r:id="rId11" imgW="2286000" imgH="317160" progId="Equation.DSMT4">
                  <p:embed/>
                </p:oleObj>
              </mc:Choice>
              <mc:Fallback>
                <p:oleObj name="Equation" r:id="rId11" imgW="2286000" imgH="317160" progId="Equation.DSMT4">
                  <p:embed/>
                  <p:pic>
                    <p:nvPicPr>
                      <p:cNvPr id="0" name="Picture 8"/>
                      <p:cNvPicPr>
                        <a:picLocks noChangeAspect="1" noChangeArrowheads="1"/>
                      </p:cNvPicPr>
                      <p:nvPr/>
                    </p:nvPicPr>
                    <p:blipFill>
                      <a:blip r:embed="rId12"/>
                      <a:srcRect/>
                      <a:stretch>
                        <a:fillRect/>
                      </a:stretch>
                    </p:blipFill>
                    <p:spPr bwMode="auto">
                      <a:xfrm>
                        <a:off x="3994150" y="3932238"/>
                        <a:ext cx="2286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4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54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54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54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Using a Trigonometric Substitution to</a:t>
            </a:r>
            <a:br>
              <a:rPr lang="en-US" dirty="0"/>
            </a:br>
            <a:r>
              <a:rPr lang="en-US" dirty="0"/>
              <a:t>Evaluate an Indefinite Integral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06502" name="Object 6"/>
          <p:cNvGraphicFramePr>
            <a:graphicFrameLocks noChangeAspect="1"/>
          </p:cNvGraphicFramePr>
          <p:nvPr>
            <p:extLst>
              <p:ext uri="{D42A27DB-BD31-4B8C-83A1-F6EECF244321}">
                <p14:modId xmlns:p14="http://schemas.microsoft.com/office/powerpoint/2010/main" val="243167835"/>
              </p:ext>
            </p:extLst>
          </p:nvPr>
        </p:nvGraphicFramePr>
        <p:xfrm>
          <a:off x="439738" y="1371600"/>
          <a:ext cx="2019300" cy="317500"/>
        </p:xfrm>
        <a:graphic>
          <a:graphicData uri="http://schemas.openxmlformats.org/presentationml/2006/ole">
            <mc:AlternateContent xmlns:mc="http://schemas.openxmlformats.org/markup-compatibility/2006">
              <mc:Choice xmlns:v="urn:schemas-microsoft-com:vml" Requires="v">
                <p:oleObj name="Equation" r:id="rId2" imgW="2019240" imgH="317160" progId="Equation.DSMT4">
                  <p:embed/>
                </p:oleObj>
              </mc:Choice>
              <mc:Fallback>
                <p:oleObj name="Equation" r:id="rId2" imgW="2019240" imgH="317160" progId="Equation.DSMT4">
                  <p:embed/>
                  <p:pic>
                    <p:nvPicPr>
                      <p:cNvPr id="0" name="Picture 6"/>
                      <p:cNvPicPr>
                        <a:picLocks noChangeAspect="1" noChangeArrowheads="1"/>
                      </p:cNvPicPr>
                      <p:nvPr/>
                    </p:nvPicPr>
                    <p:blipFill>
                      <a:blip r:embed="rId3"/>
                      <a:srcRect/>
                      <a:stretch>
                        <a:fillRect/>
                      </a:stretch>
                    </p:blipFill>
                    <p:spPr bwMode="auto">
                      <a:xfrm>
                        <a:off x="439738" y="1371600"/>
                        <a:ext cx="2019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3" name="Object 7"/>
          <p:cNvGraphicFramePr>
            <a:graphicFrameLocks noChangeAspect="1"/>
          </p:cNvGraphicFramePr>
          <p:nvPr>
            <p:extLst>
              <p:ext uri="{D42A27DB-BD31-4B8C-83A1-F6EECF244321}">
                <p14:modId xmlns:p14="http://schemas.microsoft.com/office/powerpoint/2010/main" val="1421361286"/>
              </p:ext>
            </p:extLst>
          </p:nvPr>
        </p:nvGraphicFramePr>
        <p:xfrm>
          <a:off x="869950" y="1905000"/>
          <a:ext cx="3060700" cy="317500"/>
        </p:xfrm>
        <a:graphic>
          <a:graphicData uri="http://schemas.openxmlformats.org/presentationml/2006/ole">
            <mc:AlternateContent xmlns:mc="http://schemas.openxmlformats.org/markup-compatibility/2006">
              <mc:Choice xmlns:v="urn:schemas-microsoft-com:vml" Requires="v">
                <p:oleObj name="Equation" r:id="rId4" imgW="3060360" imgH="317160" progId="Equation.DSMT4">
                  <p:embed/>
                </p:oleObj>
              </mc:Choice>
              <mc:Fallback>
                <p:oleObj name="Equation" r:id="rId4" imgW="3060360" imgH="317160" progId="Equation.DSMT4">
                  <p:embed/>
                  <p:pic>
                    <p:nvPicPr>
                      <p:cNvPr id="0" name="Picture 7"/>
                      <p:cNvPicPr>
                        <a:picLocks noChangeAspect="1" noChangeArrowheads="1"/>
                      </p:cNvPicPr>
                      <p:nvPr/>
                    </p:nvPicPr>
                    <p:blipFill>
                      <a:blip r:embed="rId5"/>
                      <a:srcRect/>
                      <a:stretch>
                        <a:fillRect/>
                      </a:stretch>
                    </p:blipFill>
                    <p:spPr bwMode="auto">
                      <a:xfrm>
                        <a:off x="869950" y="1905000"/>
                        <a:ext cx="3060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4" name="Object 8"/>
          <p:cNvGraphicFramePr>
            <a:graphicFrameLocks noChangeAspect="1"/>
          </p:cNvGraphicFramePr>
          <p:nvPr/>
        </p:nvGraphicFramePr>
        <p:xfrm>
          <a:off x="914400" y="2408904"/>
          <a:ext cx="4889500" cy="1168400"/>
        </p:xfrm>
        <a:graphic>
          <a:graphicData uri="http://schemas.openxmlformats.org/presentationml/2006/ole">
            <mc:AlternateContent xmlns:mc="http://schemas.openxmlformats.org/markup-compatibility/2006">
              <mc:Choice xmlns:v="urn:schemas-microsoft-com:vml" Requires="v">
                <p:oleObj name="Equation" r:id="rId6" imgW="4889160" imgH="1168200" progId="Equation.DSMT4">
                  <p:embed/>
                </p:oleObj>
              </mc:Choice>
              <mc:Fallback>
                <p:oleObj name="Equation" r:id="rId6" imgW="4889160" imgH="1168200" progId="Equation.DSMT4">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2408904"/>
                        <a:ext cx="48895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5" name="Object 9"/>
          <p:cNvGraphicFramePr>
            <a:graphicFrameLocks noChangeAspect="1"/>
          </p:cNvGraphicFramePr>
          <p:nvPr/>
        </p:nvGraphicFramePr>
        <p:xfrm>
          <a:off x="914400" y="3689556"/>
          <a:ext cx="3937000" cy="939800"/>
        </p:xfrm>
        <a:graphic>
          <a:graphicData uri="http://schemas.openxmlformats.org/presentationml/2006/ole">
            <mc:AlternateContent xmlns:mc="http://schemas.openxmlformats.org/markup-compatibility/2006">
              <mc:Choice xmlns:v="urn:schemas-microsoft-com:vml" Requires="v">
                <p:oleObj name="Equation" r:id="rId8" imgW="3936960" imgH="939600" progId="Equation.DSMT4">
                  <p:embed/>
                </p:oleObj>
              </mc:Choice>
              <mc:Fallback>
                <p:oleObj name="Equation" r:id="rId8" imgW="3936960" imgH="939600" progId="Equation.DSMT4">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689556"/>
                        <a:ext cx="3937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6506" name="Object 10"/>
          <p:cNvGraphicFramePr>
            <a:graphicFrameLocks noChangeAspect="1"/>
          </p:cNvGraphicFramePr>
          <p:nvPr>
            <p:extLst>
              <p:ext uri="{D42A27DB-BD31-4B8C-83A1-F6EECF244321}">
                <p14:modId xmlns:p14="http://schemas.microsoft.com/office/powerpoint/2010/main" val="896283580"/>
              </p:ext>
            </p:extLst>
          </p:nvPr>
        </p:nvGraphicFramePr>
        <p:xfrm>
          <a:off x="5962650" y="2652713"/>
          <a:ext cx="2755900" cy="660400"/>
        </p:xfrm>
        <a:graphic>
          <a:graphicData uri="http://schemas.openxmlformats.org/presentationml/2006/ole">
            <mc:AlternateContent xmlns:mc="http://schemas.openxmlformats.org/markup-compatibility/2006">
              <mc:Choice xmlns:v="urn:schemas-microsoft-com:vml" Requires="v">
                <p:oleObj name="Equation" r:id="rId10" imgW="2755800" imgH="660240" progId="Equation.DSMT4">
                  <p:embed/>
                </p:oleObj>
              </mc:Choice>
              <mc:Fallback>
                <p:oleObj name="Equation" r:id="rId10" imgW="2755800" imgH="660240" progId="Equation.DSMT4">
                  <p:embed/>
                  <p:pic>
                    <p:nvPicPr>
                      <p:cNvPr id="0" name="Picture 10"/>
                      <p:cNvPicPr>
                        <a:picLocks noChangeAspect="1" noChangeArrowheads="1"/>
                      </p:cNvPicPr>
                      <p:nvPr/>
                    </p:nvPicPr>
                    <p:blipFill>
                      <a:blip r:embed="rId11"/>
                      <a:srcRect/>
                      <a:stretch>
                        <a:fillRect/>
                      </a:stretch>
                    </p:blipFill>
                    <p:spPr bwMode="auto">
                      <a:xfrm>
                        <a:off x="5962650" y="2652713"/>
                        <a:ext cx="27559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5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5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6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a:t>Example 3: Using Integration with Trigonometric Substitution</a:t>
            </a:r>
            <a:br>
              <a:rPr lang="en-US" sz="2500" dirty="0"/>
            </a:br>
            <a:r>
              <a:rPr lang="en-US" sz="2500" dirty="0"/>
              <a:t>to Derive the Formula for Area of an Ellipse</a:t>
            </a:r>
          </a:p>
        </p:txBody>
      </p:sp>
      <p:sp>
        <p:nvSpPr>
          <p:cNvPr id="3" name="Content Placeholder 2"/>
          <p:cNvSpPr>
            <a:spLocks noGrp="1"/>
          </p:cNvSpPr>
          <p:nvPr>
            <p:ph idx="1"/>
          </p:nvPr>
        </p:nvSpPr>
        <p:spPr/>
        <p:txBody>
          <a:bodyPr/>
          <a:lstStyle/>
          <a:p>
            <a:r>
              <a:rPr lang="en-US" dirty="0"/>
              <a:t>Find the area of the ellipse defined by the equation </a:t>
            </a:r>
          </a:p>
          <a:p>
            <a:endParaRPr lang="en-US" dirty="0"/>
          </a:p>
          <a:p>
            <a:endParaRPr lang="en-US" b="1" dirty="0"/>
          </a:p>
          <a:p>
            <a:pPr>
              <a:spcBef>
                <a:spcPts val="0"/>
              </a:spcBef>
            </a:pPr>
            <a:r>
              <a:rPr lang="en-US" b="1" dirty="0"/>
              <a:t>Solution</a:t>
            </a:r>
          </a:p>
        </p:txBody>
      </p:sp>
      <p:graphicFrame>
        <p:nvGraphicFramePr>
          <p:cNvPr id="107522" name="Object 2"/>
          <p:cNvGraphicFramePr>
            <a:graphicFrameLocks noChangeAspect="1"/>
          </p:cNvGraphicFramePr>
          <p:nvPr/>
        </p:nvGraphicFramePr>
        <p:xfrm>
          <a:off x="548640" y="1752600"/>
          <a:ext cx="1663700" cy="889000"/>
        </p:xfrm>
        <a:graphic>
          <a:graphicData uri="http://schemas.openxmlformats.org/presentationml/2006/ole">
            <mc:AlternateContent xmlns:mc="http://schemas.openxmlformats.org/markup-compatibility/2006">
              <mc:Choice xmlns:v="urn:schemas-microsoft-com:vml" Requires="v">
                <p:oleObj name="Equation" r:id="rId2" imgW="1663560" imgH="888840" progId="Equation.DSMT4">
                  <p:embed/>
                </p:oleObj>
              </mc:Choice>
              <mc:Fallback>
                <p:oleObj name="Equation" r:id="rId2" imgW="1663560" imgH="8888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752600"/>
                        <a:ext cx="1663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Picture 3"/>
          <p:cNvPicPr>
            <a:picLocks noChangeAspect="1" noChangeArrowheads="1"/>
          </p:cNvPicPr>
          <p:nvPr/>
        </p:nvPicPr>
        <p:blipFill>
          <a:blip r:embed="rId4" cstate="print">
            <a:clrChange>
              <a:clrFrom>
                <a:srgbClr val="FFFFFF"/>
              </a:clrFrom>
              <a:clrTo>
                <a:srgbClr val="FFFFFF">
                  <a:alpha val="0"/>
                </a:srgbClr>
              </a:clrTo>
            </a:clrChange>
            <a:lum bright="-10000"/>
          </a:blip>
          <a:srcRect/>
          <a:stretch>
            <a:fillRect/>
          </a:stretch>
        </p:blipFill>
        <p:spPr bwMode="auto">
          <a:xfrm>
            <a:off x="4632960" y="3257550"/>
            <a:ext cx="4023360" cy="2215473"/>
          </a:xfrm>
          <a:prstGeom prst="rect">
            <a:avLst/>
          </a:prstGeom>
          <a:noFill/>
          <a:ln w="9525">
            <a:noFill/>
            <a:miter lim="800000"/>
            <a:headEnd/>
            <a:tailEnd/>
          </a:ln>
        </p:spPr>
      </p:pic>
      <p:sp>
        <p:nvSpPr>
          <p:cNvPr id="6" name="Rectangle 5"/>
          <p:cNvSpPr/>
          <p:nvPr/>
        </p:nvSpPr>
        <p:spPr>
          <a:xfrm>
            <a:off x="4754880" y="5487013"/>
            <a:ext cx="3962400" cy="523220"/>
          </a:xfrm>
          <a:prstGeom prst="rect">
            <a:avLst/>
          </a:prstGeom>
        </p:spPr>
        <p:txBody>
          <a:bodyPr wrap="square">
            <a:spAutoFit/>
          </a:bodyPr>
          <a:lstStyle/>
          <a:p>
            <a:r>
              <a:rPr lang="en-US" sz="2800" b="1" dirty="0"/>
              <a:t>Figure 4 </a:t>
            </a:r>
            <a:r>
              <a:rPr lang="en-US" sz="2800" dirty="0"/>
              <a:t>Area of an Ellipse</a:t>
            </a:r>
          </a:p>
        </p:txBody>
      </p:sp>
      <p:sp>
        <p:nvSpPr>
          <p:cNvPr id="7" name="Content Placeholder 2"/>
          <p:cNvSpPr txBox="1">
            <a:spLocks/>
          </p:cNvSpPr>
          <p:nvPr/>
        </p:nvSpPr>
        <p:spPr>
          <a:xfrm>
            <a:off x="457200" y="3276600"/>
            <a:ext cx="4297680" cy="1902059"/>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The graph of the equation is shown in Figure 4; we will find the area of the ellipse by finding the area of the portion in the 1</a:t>
            </a:r>
            <a:r>
              <a:rPr kumimoji="0" lang="en-US" sz="2800" b="0" i="0" u="none" strike="noStrike" kern="1200" cap="none" spc="0" normalizeH="0" baseline="30000" noProof="0" dirty="0">
                <a:ln>
                  <a:noFill/>
                </a:ln>
                <a:solidFill>
                  <a:srgbClr val="366092"/>
                </a:solidFill>
                <a:effectLst/>
                <a:uLnTx/>
                <a:uFillTx/>
                <a:latin typeface="+mn-lt"/>
                <a:ea typeface="+mn-ea"/>
                <a:cs typeface="+mn-cs"/>
              </a:rPr>
              <a:t>st</a:t>
            </a:r>
            <a:r>
              <a:rPr kumimoji="0" lang="en-US" sz="2800" b="0" i="0" u="none" strike="noStrike" kern="1200" cap="none" spc="0" normalizeH="0" baseline="0" noProof="0" dirty="0">
                <a:ln>
                  <a:noFill/>
                </a:ln>
                <a:solidFill>
                  <a:srgbClr val="366092"/>
                </a:solidFill>
                <a:effectLst/>
                <a:uLnTx/>
                <a:uFillTx/>
                <a:latin typeface="+mn-lt"/>
                <a:ea typeface="+mn-ea"/>
                <a:cs typeface="+mn-cs"/>
              </a:rPr>
              <a:t> quadrant and multiplying by 4.</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a:t>Example 3: Using Integration with Trigonometric Substitution</a:t>
            </a:r>
            <a:br>
              <a:rPr lang="en-US" sz="2500" dirty="0"/>
            </a:br>
            <a:r>
              <a:rPr lang="en-US" sz="2500" dirty="0"/>
              <a:t>to Derive the Formula for Area of an Ellipse (cont.)</a:t>
            </a:r>
          </a:p>
        </p:txBody>
      </p:sp>
      <p:sp>
        <p:nvSpPr>
          <p:cNvPr id="3" name="Content Placeholder 2"/>
          <p:cNvSpPr>
            <a:spLocks noGrp="1"/>
          </p:cNvSpPr>
          <p:nvPr>
            <p:ph idx="1"/>
          </p:nvPr>
        </p:nvSpPr>
        <p:spPr/>
        <p:txBody>
          <a:bodyPr/>
          <a:lstStyle/>
          <a:p>
            <a:r>
              <a:rPr lang="en-US" dirty="0"/>
              <a:t>In order to work with a function of </a:t>
            </a:r>
            <a:r>
              <a:rPr lang="en-US" i="1" dirty="0"/>
              <a:t>x </a:t>
            </a:r>
            <a:r>
              <a:rPr lang="en-US" dirty="0"/>
              <a:t>that we can integrate, we solve the equation for </a:t>
            </a:r>
            <a:r>
              <a:rPr lang="en-US" i="1" dirty="0"/>
              <a:t>y</a:t>
            </a:r>
            <a:r>
              <a:rPr lang="en-US" dirty="0"/>
              <a:t>.</a:t>
            </a:r>
          </a:p>
          <a:p>
            <a:endParaRPr lang="en-US" dirty="0"/>
          </a:p>
          <a:p>
            <a:endParaRPr lang="en-US" dirty="0"/>
          </a:p>
          <a:p>
            <a:pPr lvl="0">
              <a:defRPr/>
            </a:pPr>
            <a:r>
              <a:rPr lang="en-US" dirty="0"/>
              <a:t>The integral corresponding to the area shaded red in </a:t>
            </a:r>
          </a:p>
          <a:p>
            <a:pPr lvl="0">
              <a:defRPr/>
            </a:pPr>
            <a:r>
              <a:rPr lang="en-US" dirty="0"/>
              <a:t>Figure 4 is                               which we can evaluate with </a:t>
            </a:r>
          </a:p>
          <a:p>
            <a:pPr lvl="0">
              <a:defRPr/>
            </a:pPr>
            <a:r>
              <a:rPr lang="en-US" dirty="0"/>
              <a:t>the substitution </a:t>
            </a:r>
            <a:r>
              <a:rPr lang="en-US" i="1" dirty="0"/>
              <a:t>x</a:t>
            </a:r>
            <a:r>
              <a:rPr lang="en-US" dirty="0"/>
              <a:t> = </a:t>
            </a:r>
            <a:r>
              <a:rPr lang="en-US" i="1" dirty="0"/>
              <a:t>a</a:t>
            </a:r>
            <a:r>
              <a:rPr lang="en-US" dirty="0"/>
              <a:t> sin</a:t>
            </a:r>
            <a:r>
              <a:rPr lang="el-GR" i="1" dirty="0">
                <a:latin typeface="Cambria Math" panose="02040503050406030204" pitchFamily="18" charset="0"/>
                <a:ea typeface="Cambria Math" panose="02040503050406030204" pitchFamily="18" charset="0"/>
                <a:sym typeface="Symbol"/>
              </a:rPr>
              <a:t>θ</a:t>
            </a:r>
            <a:r>
              <a:rPr lang="en-US" dirty="0"/>
              <a:t>.</a:t>
            </a:r>
          </a:p>
          <a:p>
            <a:endParaRPr lang="en-US" dirty="0"/>
          </a:p>
          <a:p>
            <a:endParaRPr lang="en-US" dirty="0"/>
          </a:p>
          <a:p>
            <a:endParaRPr lang="en-US" dirty="0"/>
          </a:p>
        </p:txBody>
      </p:sp>
      <p:graphicFrame>
        <p:nvGraphicFramePr>
          <p:cNvPr id="108548" name="Object 4"/>
          <p:cNvGraphicFramePr>
            <a:graphicFrameLocks noChangeAspect="1"/>
          </p:cNvGraphicFramePr>
          <p:nvPr/>
        </p:nvGraphicFramePr>
        <p:xfrm>
          <a:off x="2110248" y="3642852"/>
          <a:ext cx="2324100" cy="838200"/>
        </p:xfrm>
        <a:graphic>
          <a:graphicData uri="http://schemas.openxmlformats.org/presentationml/2006/ole">
            <mc:AlternateContent xmlns:mc="http://schemas.openxmlformats.org/markup-compatibility/2006">
              <mc:Choice xmlns:v="urn:schemas-microsoft-com:vml" Requires="v">
                <p:oleObj name="Equation" r:id="rId2" imgW="2323800" imgH="838080" progId="Equation.DSMT4">
                  <p:embed/>
                </p:oleObj>
              </mc:Choice>
              <mc:Fallback>
                <p:oleObj name="Equation" r:id="rId2" imgW="2323800" imgH="83808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248" y="3642852"/>
                        <a:ext cx="2324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49" name="Object 5"/>
          <p:cNvGraphicFramePr>
            <a:graphicFrameLocks noChangeAspect="1"/>
          </p:cNvGraphicFramePr>
          <p:nvPr/>
        </p:nvGraphicFramePr>
        <p:xfrm>
          <a:off x="1538748" y="2286000"/>
          <a:ext cx="2895600" cy="889000"/>
        </p:xfrm>
        <a:graphic>
          <a:graphicData uri="http://schemas.openxmlformats.org/presentationml/2006/ole">
            <mc:AlternateContent xmlns:mc="http://schemas.openxmlformats.org/markup-compatibility/2006">
              <mc:Choice xmlns:v="urn:schemas-microsoft-com:vml" Requires="v">
                <p:oleObj name="Equation" r:id="rId4" imgW="2895480" imgH="888840" progId="Equation.DSMT4">
                  <p:embed/>
                </p:oleObj>
              </mc:Choice>
              <mc:Fallback>
                <p:oleObj name="Equation" r:id="rId4" imgW="2895480" imgH="8888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748" y="2286000"/>
                        <a:ext cx="28956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550" name="Object 6"/>
          <p:cNvGraphicFramePr>
            <a:graphicFrameLocks noChangeAspect="1"/>
          </p:cNvGraphicFramePr>
          <p:nvPr/>
        </p:nvGraphicFramePr>
        <p:xfrm>
          <a:off x="4724400" y="2362200"/>
          <a:ext cx="2895600" cy="838200"/>
        </p:xfrm>
        <a:graphic>
          <a:graphicData uri="http://schemas.openxmlformats.org/presentationml/2006/ole">
            <mc:AlternateContent xmlns:mc="http://schemas.openxmlformats.org/markup-compatibility/2006">
              <mc:Choice xmlns:v="urn:schemas-microsoft-com:vml" Requires="v">
                <p:oleObj name="Equation" r:id="rId6" imgW="2895480" imgH="838080" progId="Equation.DSMT4">
                  <p:embed/>
                </p:oleObj>
              </mc:Choice>
              <mc:Fallback>
                <p:oleObj name="Equation" r:id="rId6" imgW="2895480" imgH="8380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3622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5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85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85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500" dirty="0"/>
              <a:t>Example 3: Using Integration with Trigonometric Substitution</a:t>
            </a:r>
            <a:br>
              <a:rPr lang="en-US" sz="2500" dirty="0"/>
            </a:br>
            <a:r>
              <a:rPr lang="en-US" sz="2500" dirty="0"/>
              <a:t>to Derive the Formula for Area of an Ellipse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10595" name="Object 3"/>
          <p:cNvGraphicFramePr>
            <a:graphicFrameLocks noChangeAspect="1"/>
          </p:cNvGraphicFramePr>
          <p:nvPr/>
        </p:nvGraphicFramePr>
        <p:xfrm>
          <a:off x="1111044" y="1342104"/>
          <a:ext cx="2235200" cy="838200"/>
        </p:xfrm>
        <a:graphic>
          <a:graphicData uri="http://schemas.openxmlformats.org/presentationml/2006/ole">
            <mc:AlternateContent xmlns:mc="http://schemas.openxmlformats.org/markup-compatibility/2006">
              <mc:Choice xmlns:v="urn:schemas-microsoft-com:vml" Requires="v">
                <p:oleObj name="Equation" r:id="rId2" imgW="2234880" imgH="838080" progId="Equation.DSMT4">
                  <p:embed/>
                </p:oleObj>
              </mc:Choice>
              <mc:Fallback>
                <p:oleObj name="Equation" r:id="rId2" imgW="2234880" imgH="83808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044" y="1342104"/>
                        <a:ext cx="223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6" name="Object 4"/>
          <p:cNvGraphicFramePr>
            <a:graphicFrameLocks noChangeAspect="1"/>
          </p:cNvGraphicFramePr>
          <p:nvPr>
            <p:extLst>
              <p:ext uri="{D42A27DB-BD31-4B8C-83A1-F6EECF244321}">
                <p14:modId xmlns:p14="http://schemas.microsoft.com/office/powerpoint/2010/main" val="3173267704"/>
              </p:ext>
            </p:extLst>
          </p:nvPr>
        </p:nvGraphicFramePr>
        <p:xfrm>
          <a:off x="1519238" y="2330450"/>
          <a:ext cx="4940300" cy="838200"/>
        </p:xfrm>
        <a:graphic>
          <a:graphicData uri="http://schemas.openxmlformats.org/presentationml/2006/ole">
            <mc:AlternateContent xmlns:mc="http://schemas.openxmlformats.org/markup-compatibility/2006">
              <mc:Choice xmlns:v="urn:schemas-microsoft-com:vml" Requires="v">
                <p:oleObj name="Equation" r:id="rId4" imgW="4940280" imgH="838080" progId="Equation.DSMT4">
                  <p:embed/>
                </p:oleObj>
              </mc:Choice>
              <mc:Fallback>
                <p:oleObj name="Equation" r:id="rId4" imgW="4940280" imgH="838080" progId="Equation.DSMT4">
                  <p:embed/>
                  <p:pic>
                    <p:nvPicPr>
                      <p:cNvPr id="0" name="Picture 4"/>
                      <p:cNvPicPr>
                        <a:picLocks noChangeAspect="1" noChangeArrowheads="1"/>
                      </p:cNvPicPr>
                      <p:nvPr/>
                    </p:nvPicPr>
                    <p:blipFill>
                      <a:blip r:embed="rId5"/>
                      <a:srcRect/>
                      <a:stretch>
                        <a:fillRect/>
                      </a:stretch>
                    </p:blipFill>
                    <p:spPr bwMode="auto">
                      <a:xfrm>
                        <a:off x="1519238" y="2330450"/>
                        <a:ext cx="494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7" name="Object 5"/>
          <p:cNvGraphicFramePr>
            <a:graphicFrameLocks noChangeAspect="1"/>
          </p:cNvGraphicFramePr>
          <p:nvPr>
            <p:extLst>
              <p:ext uri="{D42A27DB-BD31-4B8C-83A1-F6EECF244321}">
                <p14:modId xmlns:p14="http://schemas.microsoft.com/office/powerpoint/2010/main" val="4095994681"/>
              </p:ext>
            </p:extLst>
          </p:nvPr>
        </p:nvGraphicFramePr>
        <p:xfrm>
          <a:off x="1492250" y="3370263"/>
          <a:ext cx="4483100" cy="838200"/>
        </p:xfrm>
        <a:graphic>
          <a:graphicData uri="http://schemas.openxmlformats.org/presentationml/2006/ole">
            <mc:AlternateContent xmlns:mc="http://schemas.openxmlformats.org/markup-compatibility/2006">
              <mc:Choice xmlns:v="urn:schemas-microsoft-com:vml" Requires="v">
                <p:oleObj name="Equation" r:id="rId6" imgW="4483080" imgH="838080" progId="Equation.DSMT4">
                  <p:embed/>
                </p:oleObj>
              </mc:Choice>
              <mc:Fallback>
                <p:oleObj name="Equation" r:id="rId6" imgW="4483080" imgH="838080" progId="Equation.DSMT4">
                  <p:embed/>
                  <p:pic>
                    <p:nvPicPr>
                      <p:cNvPr id="0" name="Picture 5"/>
                      <p:cNvPicPr>
                        <a:picLocks noChangeAspect="1" noChangeArrowheads="1"/>
                      </p:cNvPicPr>
                      <p:nvPr/>
                    </p:nvPicPr>
                    <p:blipFill>
                      <a:blip r:embed="rId7"/>
                      <a:srcRect/>
                      <a:stretch>
                        <a:fillRect/>
                      </a:stretch>
                    </p:blipFill>
                    <p:spPr bwMode="auto">
                      <a:xfrm>
                        <a:off x="1492250" y="3370263"/>
                        <a:ext cx="448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8" name="Object 6"/>
          <p:cNvGraphicFramePr>
            <a:graphicFrameLocks noChangeAspect="1"/>
          </p:cNvGraphicFramePr>
          <p:nvPr>
            <p:extLst>
              <p:ext uri="{D42A27DB-BD31-4B8C-83A1-F6EECF244321}">
                <p14:modId xmlns:p14="http://schemas.microsoft.com/office/powerpoint/2010/main" val="2007950509"/>
              </p:ext>
            </p:extLst>
          </p:nvPr>
        </p:nvGraphicFramePr>
        <p:xfrm>
          <a:off x="1530350" y="4343400"/>
          <a:ext cx="2476500" cy="685800"/>
        </p:xfrm>
        <a:graphic>
          <a:graphicData uri="http://schemas.openxmlformats.org/presentationml/2006/ole">
            <mc:AlternateContent xmlns:mc="http://schemas.openxmlformats.org/markup-compatibility/2006">
              <mc:Choice xmlns:v="urn:schemas-microsoft-com:vml" Requires="v">
                <p:oleObj name="Equation" r:id="rId8" imgW="2476440" imgH="685800" progId="Equation.DSMT4">
                  <p:embed/>
                </p:oleObj>
              </mc:Choice>
              <mc:Fallback>
                <p:oleObj name="Equation" r:id="rId8" imgW="2476440" imgH="685800" progId="Equation.DSMT4">
                  <p:embed/>
                  <p:pic>
                    <p:nvPicPr>
                      <p:cNvPr id="0" name="Picture 6"/>
                      <p:cNvPicPr>
                        <a:picLocks noChangeAspect="1" noChangeArrowheads="1"/>
                      </p:cNvPicPr>
                      <p:nvPr/>
                    </p:nvPicPr>
                    <p:blipFill>
                      <a:blip r:embed="rId9"/>
                      <a:srcRect/>
                      <a:stretch>
                        <a:fillRect/>
                      </a:stretch>
                    </p:blipFill>
                    <p:spPr bwMode="auto">
                      <a:xfrm>
                        <a:off x="1530350" y="4343400"/>
                        <a:ext cx="2476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599" name="Object 7"/>
          <p:cNvGraphicFramePr>
            <a:graphicFrameLocks noChangeAspect="1"/>
          </p:cNvGraphicFramePr>
          <p:nvPr>
            <p:extLst>
              <p:ext uri="{D42A27DB-BD31-4B8C-83A1-F6EECF244321}">
                <p14:modId xmlns:p14="http://schemas.microsoft.com/office/powerpoint/2010/main" val="3744142798"/>
              </p:ext>
            </p:extLst>
          </p:nvPr>
        </p:nvGraphicFramePr>
        <p:xfrm>
          <a:off x="6557963" y="2324100"/>
          <a:ext cx="1536700" cy="889000"/>
        </p:xfrm>
        <a:graphic>
          <a:graphicData uri="http://schemas.openxmlformats.org/presentationml/2006/ole">
            <mc:AlternateContent xmlns:mc="http://schemas.openxmlformats.org/markup-compatibility/2006">
              <mc:Choice xmlns:v="urn:schemas-microsoft-com:vml" Requires="v">
                <p:oleObj name="Equation" r:id="rId10" imgW="1536480" imgH="888840" progId="Equation.DSMT4">
                  <p:embed/>
                </p:oleObj>
              </mc:Choice>
              <mc:Fallback>
                <p:oleObj name="Equation" r:id="rId10" imgW="1536480" imgH="888840" progId="Equation.DSMT4">
                  <p:embed/>
                  <p:pic>
                    <p:nvPicPr>
                      <p:cNvPr id="0" name="Picture 7"/>
                      <p:cNvPicPr>
                        <a:picLocks noChangeAspect="1" noChangeArrowheads="1"/>
                      </p:cNvPicPr>
                      <p:nvPr/>
                    </p:nvPicPr>
                    <p:blipFill>
                      <a:blip r:embed="rId11"/>
                      <a:srcRect/>
                      <a:stretch>
                        <a:fillRect/>
                      </a:stretch>
                    </p:blipFill>
                    <p:spPr bwMode="auto">
                      <a:xfrm>
                        <a:off x="6557963" y="2324100"/>
                        <a:ext cx="15367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0600" name="Object 8"/>
          <p:cNvGraphicFramePr>
            <a:graphicFrameLocks noChangeAspect="1"/>
          </p:cNvGraphicFramePr>
          <p:nvPr>
            <p:extLst>
              <p:ext uri="{D42A27DB-BD31-4B8C-83A1-F6EECF244321}">
                <p14:modId xmlns:p14="http://schemas.microsoft.com/office/powerpoint/2010/main" val="3633662989"/>
              </p:ext>
            </p:extLst>
          </p:nvPr>
        </p:nvGraphicFramePr>
        <p:xfrm>
          <a:off x="6070600" y="3436938"/>
          <a:ext cx="1993900" cy="736600"/>
        </p:xfrm>
        <a:graphic>
          <a:graphicData uri="http://schemas.openxmlformats.org/presentationml/2006/ole">
            <mc:AlternateContent xmlns:mc="http://schemas.openxmlformats.org/markup-compatibility/2006">
              <mc:Choice xmlns:v="urn:schemas-microsoft-com:vml" Requires="v">
                <p:oleObj name="Equation" r:id="rId12" imgW="1993680" imgH="736560" progId="Equation.DSMT4">
                  <p:embed/>
                </p:oleObj>
              </mc:Choice>
              <mc:Fallback>
                <p:oleObj name="Equation" r:id="rId12" imgW="1993680" imgH="736560" progId="Equation.DSMT4">
                  <p:embed/>
                  <p:pic>
                    <p:nvPicPr>
                      <p:cNvPr id="0" name="Picture 8"/>
                      <p:cNvPicPr>
                        <a:picLocks noChangeAspect="1" noChangeArrowheads="1"/>
                      </p:cNvPicPr>
                      <p:nvPr/>
                    </p:nvPicPr>
                    <p:blipFill>
                      <a:blip r:embed="rId13"/>
                      <a:srcRect/>
                      <a:stretch>
                        <a:fillRect/>
                      </a:stretch>
                    </p:blipFill>
                    <p:spPr bwMode="auto">
                      <a:xfrm>
                        <a:off x="6070600" y="3436938"/>
                        <a:ext cx="1993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5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05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06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t>Example 3: Using Integration with Trigonometric Substitution</a:t>
            </a:r>
            <a:br>
              <a:rPr lang="en-US" sz="2500" dirty="0"/>
            </a:br>
            <a:r>
              <a:rPr lang="en-US" sz="2500" dirty="0"/>
              <a:t>to Derive the Formula for Area of an Ellipse (cont.)</a:t>
            </a:r>
          </a:p>
        </p:txBody>
      </p:sp>
      <p:sp>
        <p:nvSpPr>
          <p:cNvPr id="3" name="Content Placeholder 2"/>
          <p:cNvSpPr>
            <a:spLocks noGrp="1"/>
          </p:cNvSpPr>
          <p:nvPr>
            <p:ph idx="1"/>
          </p:nvPr>
        </p:nvSpPr>
        <p:spPr/>
        <p:txBody>
          <a:bodyPr/>
          <a:lstStyle/>
          <a:p>
            <a:r>
              <a:rPr lang="en-US" dirty="0"/>
              <a:t>Be sure to note how the change in the limits of integration corresponds geometrically to the area being found; although we determined the limits by solving two equations for </a:t>
            </a:r>
            <a:r>
              <a:rPr lang="el-GR" i="1" dirty="0">
                <a:latin typeface="Cambria Math" panose="02040503050406030204" pitchFamily="18" charset="0"/>
                <a:ea typeface="Cambria Math" panose="02040503050406030204" pitchFamily="18" charset="0"/>
                <a:sym typeface="Symbol"/>
              </a:rPr>
              <a:t>θ</a:t>
            </a:r>
            <a:r>
              <a:rPr lang="en-US" dirty="0"/>
              <a:t>, the variable of integration and its limits clearly describe a region in the first quadrant. We can now evaluate the integral by using a familiar identity to transform the integrand.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500" dirty="0"/>
              <a:t>Example 3: Using Integration with Trigonometric Substitution</a:t>
            </a:r>
            <a:br>
              <a:rPr lang="en-US" sz="2500" dirty="0"/>
            </a:br>
            <a:r>
              <a:rPr lang="en-US" sz="2500" dirty="0"/>
              <a:t>to Derive the Formula for Area of an Ellipse (cont.)</a:t>
            </a:r>
          </a:p>
        </p:txBody>
      </p:sp>
      <p:sp>
        <p:nvSpPr>
          <p:cNvPr id="3" name="Content Placeholder 2"/>
          <p:cNvSpPr>
            <a:spLocks noGrp="1"/>
          </p:cNvSpPr>
          <p:nvPr>
            <p:ph idx="1"/>
          </p:nvPr>
        </p:nvSpPr>
        <p:spPr>
          <a:xfrm>
            <a:off x="457200" y="1141413"/>
            <a:ext cx="8229600" cy="4832092"/>
          </a:xfrm>
        </p:spPr>
        <p:txBody>
          <a:bodyPr>
            <a:spAutoFit/>
          </a:bodyPr>
          <a:lstStyle/>
          <a:p>
            <a:endParaRPr lang="en-US" dirty="0"/>
          </a:p>
          <a:p>
            <a:endParaRPr lang="en-US" dirty="0"/>
          </a:p>
          <a:p>
            <a:endParaRPr lang="en-US" dirty="0"/>
          </a:p>
          <a:p>
            <a:endParaRPr lang="en-US" dirty="0"/>
          </a:p>
          <a:p>
            <a:endParaRPr lang="en-US" dirty="0"/>
          </a:p>
          <a:p>
            <a:endParaRPr lang="en-US" dirty="0"/>
          </a:p>
          <a:p>
            <a:pPr>
              <a:spcBef>
                <a:spcPts val="0"/>
              </a:spcBef>
            </a:pPr>
            <a:r>
              <a:rPr lang="en-US" dirty="0"/>
              <a:t>Multiplying by 4 gives us the result that the area of an ellipse with semiaxes of lengths </a:t>
            </a:r>
            <a:r>
              <a:rPr lang="en-US" i="1" dirty="0"/>
              <a:t>a </a:t>
            </a:r>
            <a:r>
              <a:rPr lang="en-US" dirty="0"/>
              <a:t>and </a:t>
            </a:r>
            <a:r>
              <a:rPr lang="en-US" i="1" dirty="0"/>
              <a:t>b</a:t>
            </a:r>
            <a:r>
              <a:rPr lang="en-US" dirty="0"/>
              <a:t> is </a:t>
            </a:r>
            <a:r>
              <a:rPr lang="el-GR" i="1" dirty="0">
                <a:latin typeface="Cambria Math" panose="02040503050406030204" pitchFamily="18" charset="0"/>
                <a:ea typeface="Cambria Math" panose="02040503050406030204" pitchFamily="18" charset="0"/>
                <a:sym typeface="Euclid Symbol"/>
              </a:rPr>
              <a:t>π</a:t>
            </a:r>
            <a:r>
              <a:rPr lang="en-US" i="1" dirty="0"/>
              <a:t>ab</a:t>
            </a:r>
            <a:r>
              <a:rPr lang="en-US" dirty="0"/>
              <a:t>. In particular, if </a:t>
            </a:r>
            <a:r>
              <a:rPr lang="en-US" i="1" dirty="0"/>
              <a:t>a</a:t>
            </a:r>
            <a:r>
              <a:rPr lang="en-US" dirty="0"/>
              <a:t> </a:t>
            </a:r>
            <a:r>
              <a:rPr lang="en-US" dirty="0">
                <a:latin typeface="Symbol" pitchFamily="18" charset="2"/>
              </a:rPr>
              <a:t>=</a:t>
            </a:r>
            <a:r>
              <a:rPr lang="en-US" dirty="0"/>
              <a:t> </a:t>
            </a:r>
            <a:r>
              <a:rPr lang="en-US" i="1" dirty="0"/>
              <a:t>b</a:t>
            </a:r>
            <a:r>
              <a:rPr lang="en-US" dirty="0"/>
              <a:t> </a:t>
            </a:r>
            <a:r>
              <a:rPr lang="en-US" dirty="0">
                <a:latin typeface="Symbol" pitchFamily="18" charset="2"/>
              </a:rPr>
              <a:t>=</a:t>
            </a:r>
            <a:r>
              <a:rPr lang="en-US" dirty="0"/>
              <a:t> </a:t>
            </a:r>
            <a:r>
              <a:rPr lang="en-US" i="1" dirty="0"/>
              <a:t>r</a:t>
            </a:r>
            <a:r>
              <a:rPr lang="en-US" dirty="0"/>
              <a:t>, we have confirmed that the area of a circle is </a:t>
            </a:r>
            <a:r>
              <a:rPr lang="el-GR" i="1" dirty="0">
                <a:latin typeface="Cambria Math" panose="02040503050406030204" pitchFamily="18" charset="0"/>
                <a:ea typeface="Cambria Math" panose="02040503050406030204" pitchFamily="18" charset="0"/>
                <a:sym typeface="Euclid Symbol"/>
              </a:rPr>
              <a:t>π</a:t>
            </a:r>
            <a:r>
              <a:rPr lang="en-US" i="1" dirty="0">
                <a:latin typeface="Cambria Math" panose="02040503050406030204" pitchFamily="18" charset="0"/>
                <a:ea typeface="Cambria Math" panose="02040503050406030204" pitchFamily="18" charset="0"/>
                <a:sym typeface="Euclid Symbol"/>
              </a:rPr>
              <a:t> </a:t>
            </a:r>
            <a:r>
              <a:rPr lang="en-US" i="1" dirty="0"/>
              <a:t>r</a:t>
            </a:r>
            <a:r>
              <a:rPr lang="en-US" baseline="30000" dirty="0"/>
              <a:t>2</a:t>
            </a:r>
            <a:r>
              <a:rPr lang="en-US" dirty="0"/>
              <a:t>.</a:t>
            </a:r>
          </a:p>
        </p:txBody>
      </p:sp>
      <p:graphicFrame>
        <p:nvGraphicFramePr>
          <p:cNvPr id="111619" name="Object 3"/>
          <p:cNvGraphicFramePr>
            <a:graphicFrameLocks noChangeAspect="1"/>
          </p:cNvGraphicFramePr>
          <p:nvPr>
            <p:extLst>
              <p:ext uri="{D42A27DB-BD31-4B8C-83A1-F6EECF244321}">
                <p14:modId xmlns:p14="http://schemas.microsoft.com/office/powerpoint/2010/main" val="117561376"/>
              </p:ext>
            </p:extLst>
          </p:nvPr>
        </p:nvGraphicFramePr>
        <p:xfrm>
          <a:off x="738188" y="1169035"/>
          <a:ext cx="2222500" cy="685800"/>
        </p:xfrm>
        <a:graphic>
          <a:graphicData uri="http://schemas.openxmlformats.org/presentationml/2006/ole">
            <mc:AlternateContent xmlns:mc="http://schemas.openxmlformats.org/markup-compatibility/2006">
              <mc:Choice xmlns:v="urn:schemas-microsoft-com:vml" Requires="v">
                <p:oleObj name="Equation" r:id="rId2" imgW="2222280" imgH="685800" progId="Equation.DSMT4">
                  <p:embed/>
                </p:oleObj>
              </mc:Choice>
              <mc:Fallback>
                <p:oleObj name="Equation" r:id="rId2" imgW="2222280" imgH="685800" progId="Equation.DSMT4">
                  <p:embed/>
                  <p:pic>
                    <p:nvPicPr>
                      <p:cNvPr id="0" name="Picture 3"/>
                      <p:cNvPicPr>
                        <a:picLocks noChangeAspect="1" noChangeArrowheads="1"/>
                      </p:cNvPicPr>
                      <p:nvPr/>
                    </p:nvPicPr>
                    <p:blipFill>
                      <a:blip r:embed="rId3"/>
                      <a:srcRect/>
                      <a:stretch>
                        <a:fillRect/>
                      </a:stretch>
                    </p:blipFill>
                    <p:spPr bwMode="auto">
                      <a:xfrm>
                        <a:off x="738188" y="1169035"/>
                        <a:ext cx="2222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0" name="Object 4"/>
          <p:cNvGraphicFramePr>
            <a:graphicFrameLocks noChangeAspect="1"/>
          </p:cNvGraphicFramePr>
          <p:nvPr>
            <p:extLst>
              <p:ext uri="{D42A27DB-BD31-4B8C-83A1-F6EECF244321}">
                <p14:modId xmlns:p14="http://schemas.microsoft.com/office/powerpoint/2010/main" val="456281376"/>
              </p:ext>
            </p:extLst>
          </p:nvPr>
        </p:nvGraphicFramePr>
        <p:xfrm>
          <a:off x="2960688" y="1099185"/>
          <a:ext cx="3086100" cy="825500"/>
        </p:xfrm>
        <a:graphic>
          <a:graphicData uri="http://schemas.openxmlformats.org/presentationml/2006/ole">
            <mc:AlternateContent xmlns:mc="http://schemas.openxmlformats.org/markup-compatibility/2006">
              <mc:Choice xmlns:v="urn:schemas-microsoft-com:vml" Requires="v">
                <p:oleObj name="Equation" r:id="rId4" imgW="3085920" imgH="825480" progId="Equation.DSMT4">
                  <p:embed/>
                </p:oleObj>
              </mc:Choice>
              <mc:Fallback>
                <p:oleObj name="Equation" r:id="rId4" imgW="3085920" imgH="825480" progId="Equation.DSMT4">
                  <p:embed/>
                  <p:pic>
                    <p:nvPicPr>
                      <p:cNvPr id="0" name="Picture 4"/>
                      <p:cNvPicPr>
                        <a:picLocks noChangeAspect="1" noChangeArrowheads="1"/>
                      </p:cNvPicPr>
                      <p:nvPr/>
                    </p:nvPicPr>
                    <p:blipFill>
                      <a:blip r:embed="rId5"/>
                      <a:srcRect/>
                      <a:stretch>
                        <a:fillRect/>
                      </a:stretch>
                    </p:blipFill>
                    <p:spPr bwMode="auto">
                      <a:xfrm>
                        <a:off x="2960688" y="1099185"/>
                        <a:ext cx="30861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1" name="Object 5"/>
          <p:cNvGraphicFramePr>
            <a:graphicFrameLocks noChangeAspect="1"/>
          </p:cNvGraphicFramePr>
          <p:nvPr>
            <p:extLst>
              <p:ext uri="{D42A27DB-BD31-4B8C-83A1-F6EECF244321}">
                <p14:modId xmlns:p14="http://schemas.microsoft.com/office/powerpoint/2010/main" val="887393352"/>
              </p:ext>
            </p:extLst>
          </p:nvPr>
        </p:nvGraphicFramePr>
        <p:xfrm>
          <a:off x="2937828" y="1960592"/>
          <a:ext cx="2959100" cy="1016000"/>
        </p:xfrm>
        <a:graphic>
          <a:graphicData uri="http://schemas.openxmlformats.org/presentationml/2006/ole">
            <mc:AlternateContent xmlns:mc="http://schemas.openxmlformats.org/markup-compatibility/2006">
              <mc:Choice xmlns:v="urn:schemas-microsoft-com:vml" Requires="v">
                <p:oleObj name="Equation" r:id="rId6" imgW="2958840" imgH="1015920" progId="Equation.DSMT4">
                  <p:embed/>
                </p:oleObj>
              </mc:Choice>
              <mc:Fallback>
                <p:oleObj name="Equation" r:id="rId6" imgW="2958840" imgH="1015920" progId="Equation.DSMT4">
                  <p:embed/>
                  <p:pic>
                    <p:nvPicPr>
                      <p:cNvPr id="0" name="Picture 5"/>
                      <p:cNvPicPr>
                        <a:picLocks noChangeAspect="1" noChangeArrowheads="1"/>
                      </p:cNvPicPr>
                      <p:nvPr/>
                    </p:nvPicPr>
                    <p:blipFill>
                      <a:blip r:embed="rId7"/>
                      <a:srcRect/>
                      <a:stretch>
                        <a:fillRect/>
                      </a:stretch>
                    </p:blipFill>
                    <p:spPr bwMode="auto">
                      <a:xfrm>
                        <a:off x="2937828" y="1960592"/>
                        <a:ext cx="2959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2" name="Object 6"/>
          <p:cNvGraphicFramePr>
            <a:graphicFrameLocks noChangeAspect="1"/>
          </p:cNvGraphicFramePr>
          <p:nvPr>
            <p:extLst>
              <p:ext uri="{D42A27DB-BD31-4B8C-83A1-F6EECF244321}">
                <p14:modId xmlns:p14="http://schemas.microsoft.com/office/powerpoint/2010/main" val="3502064833"/>
              </p:ext>
            </p:extLst>
          </p:nvPr>
        </p:nvGraphicFramePr>
        <p:xfrm>
          <a:off x="2937828" y="3042979"/>
          <a:ext cx="3454400" cy="990600"/>
        </p:xfrm>
        <a:graphic>
          <a:graphicData uri="http://schemas.openxmlformats.org/presentationml/2006/ole">
            <mc:AlternateContent xmlns:mc="http://schemas.openxmlformats.org/markup-compatibility/2006">
              <mc:Choice xmlns:v="urn:schemas-microsoft-com:vml" Requires="v">
                <p:oleObj name="Equation" r:id="rId8" imgW="3454200" imgH="990360" progId="Equation.DSMT4">
                  <p:embed/>
                </p:oleObj>
              </mc:Choice>
              <mc:Fallback>
                <p:oleObj name="Equation" r:id="rId8" imgW="3454200" imgH="990360" progId="Equation.DSMT4">
                  <p:embed/>
                  <p:pic>
                    <p:nvPicPr>
                      <p:cNvPr id="0" name="Picture 6"/>
                      <p:cNvPicPr>
                        <a:picLocks noChangeAspect="1" noChangeArrowheads="1"/>
                      </p:cNvPicPr>
                      <p:nvPr/>
                    </p:nvPicPr>
                    <p:blipFill>
                      <a:blip r:embed="rId9"/>
                      <a:srcRect/>
                      <a:stretch>
                        <a:fillRect/>
                      </a:stretch>
                    </p:blipFill>
                    <p:spPr bwMode="auto">
                      <a:xfrm>
                        <a:off x="2937828" y="3042979"/>
                        <a:ext cx="3454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1623" name="Object 7"/>
          <p:cNvGraphicFramePr>
            <a:graphicFrameLocks noChangeAspect="1"/>
          </p:cNvGraphicFramePr>
          <p:nvPr>
            <p:extLst>
              <p:ext uri="{D42A27DB-BD31-4B8C-83A1-F6EECF244321}">
                <p14:modId xmlns:p14="http://schemas.microsoft.com/office/powerpoint/2010/main" val="3867064482"/>
              </p:ext>
            </p:extLst>
          </p:nvPr>
        </p:nvGraphicFramePr>
        <p:xfrm>
          <a:off x="6420962" y="3125529"/>
          <a:ext cx="939800" cy="825500"/>
        </p:xfrm>
        <a:graphic>
          <a:graphicData uri="http://schemas.openxmlformats.org/presentationml/2006/ole">
            <mc:AlternateContent xmlns:mc="http://schemas.openxmlformats.org/markup-compatibility/2006">
              <mc:Choice xmlns:v="urn:schemas-microsoft-com:vml" Requires="v">
                <p:oleObj name="Equation" r:id="rId10" imgW="939600" imgH="825480" progId="Equation.DSMT4">
                  <p:embed/>
                </p:oleObj>
              </mc:Choice>
              <mc:Fallback>
                <p:oleObj name="Equation" r:id="rId10" imgW="939600" imgH="825480" progId="Equation.DSMT4">
                  <p:embed/>
                  <p:pic>
                    <p:nvPicPr>
                      <p:cNvPr id="0" name="Picture 7"/>
                      <p:cNvPicPr>
                        <a:picLocks noChangeAspect="1" noChangeArrowheads="1"/>
                      </p:cNvPicPr>
                      <p:nvPr/>
                    </p:nvPicPr>
                    <p:blipFill>
                      <a:blip r:embed="rId11"/>
                      <a:srcRect/>
                      <a:stretch>
                        <a:fillRect/>
                      </a:stretch>
                    </p:blipFill>
                    <p:spPr bwMode="auto">
                      <a:xfrm>
                        <a:off x="6420962" y="3125529"/>
                        <a:ext cx="939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6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4: Using a Trigonometric Substitution to</a:t>
            </a:r>
            <a:br>
              <a:rPr lang="en-US" dirty="0"/>
            </a:br>
            <a:r>
              <a:rPr lang="en-US" dirty="0"/>
              <a:t>Evaluate an Indefinite Integral</a:t>
            </a:r>
          </a:p>
        </p:txBody>
      </p:sp>
      <p:sp>
        <p:nvSpPr>
          <p:cNvPr id="3" name="Content Placeholder 2"/>
          <p:cNvSpPr>
            <a:spLocks noGrp="1"/>
          </p:cNvSpPr>
          <p:nvPr>
            <p:ph idx="1"/>
          </p:nvPr>
        </p:nvSpPr>
        <p:spPr>
          <a:xfrm>
            <a:off x="457200" y="1219200"/>
            <a:ext cx="8229600" cy="4632960"/>
          </a:xfrm>
        </p:spPr>
        <p:txBody>
          <a:bodyPr/>
          <a:lstStyle/>
          <a:p>
            <a:r>
              <a:rPr lang="en-US" dirty="0"/>
              <a:t>Find a general formula for                    under the assumption </a:t>
            </a:r>
            <a:r>
              <a:rPr lang="en-US" i="1" dirty="0"/>
              <a:t>a </a:t>
            </a:r>
            <a:r>
              <a:rPr lang="en-US" dirty="0"/>
              <a:t>&gt; 0.</a:t>
            </a:r>
          </a:p>
          <a:p>
            <a:r>
              <a:rPr lang="en-US" b="1" dirty="0"/>
              <a:t>Solution</a:t>
            </a:r>
          </a:p>
          <a:p>
            <a:r>
              <a:rPr lang="en-US" dirty="0"/>
              <a:t>This uses the third of the three trigonometric substitutions: we let </a:t>
            </a:r>
            <a:r>
              <a:rPr lang="en-US" i="1" dirty="0"/>
              <a:t>x </a:t>
            </a:r>
            <a:r>
              <a:rPr lang="en-US" dirty="0">
                <a:latin typeface="Symbol" pitchFamily="18" charset="2"/>
              </a:rPr>
              <a:t>=</a:t>
            </a:r>
            <a:r>
              <a:rPr lang="en-US" dirty="0"/>
              <a:t> </a:t>
            </a:r>
            <a:r>
              <a:rPr lang="en-US" i="1" dirty="0"/>
              <a:t>a</a:t>
            </a:r>
            <a:r>
              <a:rPr lang="en-US" dirty="0"/>
              <a:t> sec</a:t>
            </a:r>
            <a:r>
              <a:rPr lang="el-GR" i="1" dirty="0">
                <a:latin typeface="Cambria Math" panose="02040503050406030204" pitchFamily="18" charset="0"/>
                <a:ea typeface="Cambria Math" panose="02040503050406030204" pitchFamily="18" charset="0"/>
                <a:sym typeface="Symbol"/>
              </a:rPr>
              <a:t>θ</a:t>
            </a:r>
            <a:r>
              <a:rPr lang="en-US" i="1" dirty="0">
                <a:latin typeface="Euclid Symbol" pitchFamily="18" charset="2"/>
                <a:sym typeface="Symbol"/>
              </a:rPr>
              <a:t> </a:t>
            </a:r>
            <a:r>
              <a:rPr lang="en-US" dirty="0"/>
              <a:t> and specify that </a:t>
            </a:r>
          </a:p>
          <a:p>
            <a:pPr>
              <a:spcBef>
                <a:spcPts val="0"/>
              </a:spcBef>
            </a:pPr>
            <a:r>
              <a:rPr lang="en-US" dirty="0"/>
              <a:t>                    (the reason for this will soon be apparent). So </a:t>
            </a:r>
            <a:r>
              <a:rPr lang="en-US" i="1" dirty="0"/>
              <a:t>dx</a:t>
            </a:r>
            <a:r>
              <a:rPr lang="en-US" dirty="0"/>
              <a:t> </a:t>
            </a:r>
            <a:r>
              <a:rPr lang="en-US" dirty="0">
                <a:latin typeface="Euclid Symbol" pitchFamily="18" charset="2"/>
              </a:rPr>
              <a:t>=</a:t>
            </a:r>
            <a:r>
              <a:rPr lang="en-US" dirty="0"/>
              <a:t> </a:t>
            </a:r>
            <a:r>
              <a:rPr lang="en-US" i="1" dirty="0"/>
              <a:t>a</a:t>
            </a:r>
            <a:r>
              <a:rPr lang="en-US" dirty="0"/>
              <a:t> sec</a:t>
            </a:r>
            <a:r>
              <a:rPr lang="el-GR" i="1" dirty="0">
                <a:latin typeface="Cambria Math" panose="02040503050406030204" pitchFamily="18" charset="0"/>
                <a:ea typeface="Cambria Math" panose="02040503050406030204" pitchFamily="18" charset="0"/>
                <a:sym typeface="Symbol"/>
              </a:rPr>
              <a:t>θ</a:t>
            </a:r>
            <a:r>
              <a:rPr lang="en-US" dirty="0"/>
              <a:t> tan</a:t>
            </a:r>
            <a:r>
              <a:rPr lang="el-GR" i="1" dirty="0">
                <a:latin typeface="Cambria Math" panose="02040503050406030204" pitchFamily="18" charset="0"/>
                <a:ea typeface="Cambria Math" panose="02040503050406030204" pitchFamily="18" charset="0"/>
                <a:sym typeface="Symbol"/>
              </a:rPr>
              <a:t>θ</a:t>
            </a:r>
            <a:r>
              <a:rPr lang="en-US" dirty="0"/>
              <a:t> </a:t>
            </a:r>
            <a:r>
              <a:rPr lang="en-US" i="1" dirty="0"/>
              <a:t>d</a:t>
            </a:r>
            <a:r>
              <a:rPr lang="el-GR" i="1" dirty="0">
                <a:latin typeface="Cambria Math" panose="02040503050406030204" pitchFamily="18" charset="0"/>
                <a:ea typeface="Cambria Math" panose="02040503050406030204" pitchFamily="18" charset="0"/>
                <a:sym typeface="Symbol"/>
              </a:rPr>
              <a:t>θ</a:t>
            </a:r>
            <a:r>
              <a:rPr lang="en-US" dirty="0"/>
              <a:t>.</a:t>
            </a:r>
          </a:p>
        </p:txBody>
      </p:sp>
      <p:graphicFrame>
        <p:nvGraphicFramePr>
          <p:cNvPr id="112642" name="Object 2"/>
          <p:cNvGraphicFramePr>
            <a:graphicFrameLocks noChangeAspect="1"/>
          </p:cNvGraphicFramePr>
          <p:nvPr/>
        </p:nvGraphicFramePr>
        <p:xfrm>
          <a:off x="4290140" y="1143000"/>
          <a:ext cx="1498600" cy="927100"/>
        </p:xfrm>
        <a:graphic>
          <a:graphicData uri="http://schemas.openxmlformats.org/presentationml/2006/ole">
            <mc:AlternateContent xmlns:mc="http://schemas.openxmlformats.org/markup-compatibility/2006">
              <mc:Choice xmlns:v="urn:schemas-microsoft-com:vml" Requires="v">
                <p:oleObj name="Equation" r:id="rId2" imgW="1498320" imgH="927000" progId="Equation.DSMT4">
                  <p:embed/>
                </p:oleObj>
              </mc:Choice>
              <mc:Fallback>
                <p:oleObj name="Equation" r:id="rId2" imgW="149832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140" y="1143000"/>
                        <a:ext cx="1498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43" name="Object 3"/>
          <p:cNvGraphicFramePr>
            <a:graphicFrameLocks noChangeAspect="1"/>
          </p:cNvGraphicFramePr>
          <p:nvPr>
            <p:extLst>
              <p:ext uri="{D42A27DB-BD31-4B8C-83A1-F6EECF244321}">
                <p14:modId xmlns:p14="http://schemas.microsoft.com/office/powerpoint/2010/main" val="375383470"/>
              </p:ext>
            </p:extLst>
          </p:nvPr>
        </p:nvGraphicFramePr>
        <p:xfrm>
          <a:off x="517525" y="3657600"/>
          <a:ext cx="1600200" cy="431800"/>
        </p:xfrm>
        <a:graphic>
          <a:graphicData uri="http://schemas.openxmlformats.org/presentationml/2006/ole">
            <mc:AlternateContent xmlns:mc="http://schemas.openxmlformats.org/markup-compatibility/2006">
              <mc:Choice xmlns:v="urn:schemas-microsoft-com:vml" Requires="v">
                <p:oleObj name="Equation" r:id="rId4" imgW="1600200" imgH="431640" progId="Equation.DSMT4">
                  <p:embed/>
                </p:oleObj>
              </mc:Choice>
              <mc:Fallback>
                <p:oleObj name="Equation" r:id="rId4" imgW="1600200" imgH="431640" progId="Equation.DSMT4">
                  <p:embed/>
                  <p:pic>
                    <p:nvPicPr>
                      <p:cNvPr id="0" name="Picture 3"/>
                      <p:cNvPicPr>
                        <a:picLocks noChangeAspect="1" noChangeArrowheads="1"/>
                      </p:cNvPicPr>
                      <p:nvPr/>
                    </p:nvPicPr>
                    <p:blipFill>
                      <a:blip r:embed="rId5"/>
                      <a:srcRect/>
                      <a:stretch>
                        <a:fillRect/>
                      </a:stretch>
                    </p:blipFill>
                    <p:spPr bwMode="auto">
                      <a:xfrm>
                        <a:off x="517525" y="3657600"/>
                        <a:ext cx="160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Common Trigonometric Substitutions</a:t>
            </a:r>
          </a:p>
        </p:txBody>
      </p:sp>
      <p:sp>
        <p:nvSpPr>
          <p:cNvPr id="3" name="Content Placeholder 2"/>
          <p:cNvSpPr>
            <a:spLocks noGrp="1"/>
          </p:cNvSpPr>
          <p:nvPr>
            <p:ph idx="1"/>
          </p:nvPr>
        </p:nvSpPr>
        <p:spPr/>
        <p:txBody>
          <a:bodyPr/>
          <a:lstStyle/>
          <a:p>
            <a:r>
              <a:rPr lang="en-US" dirty="0"/>
              <a:t>The basic idea behind trigonometric substitutions is a </a:t>
            </a:r>
            <a:r>
              <a:rPr lang="en-US" i="1" dirty="0"/>
              <a:t>change of variables</a:t>
            </a:r>
            <a:r>
              <a:rPr lang="en-US" dirty="0"/>
              <a:t>—the translation of an expression from one set of variables into another. </a:t>
            </a:r>
          </a:p>
          <a:p>
            <a:r>
              <a:rPr lang="en-US" dirty="0"/>
              <a:t>The Substitution Rule, or </a:t>
            </a:r>
            <a:r>
              <a:rPr lang="en-US" i="1" dirty="0"/>
              <a:t>u</a:t>
            </a:r>
            <a:r>
              <a:rPr lang="en-US" dirty="0"/>
              <a:t>-substitution, was our first example of a change of variables, and in fact the Substitution Rule is the basis of trigonometric substitutions.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a Trigonometric Substitution to</a:t>
            </a:r>
            <a:br>
              <a:rPr lang="en-US" dirty="0"/>
            </a:br>
            <a:r>
              <a:rPr lang="en-US" dirty="0"/>
              <a:t>Evaluate an Indefinite Integral (cont.)</a:t>
            </a:r>
          </a:p>
        </p:txBody>
      </p:sp>
      <p:sp>
        <p:nvSpPr>
          <p:cNvPr id="3" name="Content Placeholder 2"/>
          <p:cNvSpPr>
            <a:spLocks noGrp="1"/>
          </p:cNvSpPr>
          <p:nvPr>
            <p:ph idx="1"/>
          </p:nvPr>
        </p:nvSpPr>
        <p:spPr>
          <a:xfrm>
            <a:off x="457200" y="1280160"/>
            <a:ext cx="8321040" cy="4641271"/>
          </a:xfrm>
        </p:spPr>
        <p:txBody>
          <a:bodyPr>
            <a:spAutoFit/>
          </a:bodyPr>
          <a:lstStyle/>
          <a:p>
            <a:endParaRPr lang="en-US" dirty="0"/>
          </a:p>
          <a:p>
            <a:endParaRPr lang="en-US" dirty="0"/>
          </a:p>
          <a:p>
            <a:endParaRPr lang="en-US" dirty="0"/>
          </a:p>
          <a:p>
            <a:endParaRPr lang="en-US" dirty="0"/>
          </a:p>
          <a:p>
            <a:endParaRPr lang="en-US" dirty="0"/>
          </a:p>
          <a:p>
            <a:endParaRPr lang="en-US" dirty="0"/>
          </a:p>
          <a:p>
            <a:endParaRPr lang="en-US" dirty="0"/>
          </a:p>
          <a:p>
            <a:pPr>
              <a:spcBef>
                <a:spcPts val="1200"/>
              </a:spcBef>
            </a:pPr>
            <a:r>
              <a:rPr lang="en-US" dirty="0"/>
              <a:t>To express the answer in terms of </a:t>
            </a:r>
            <a:r>
              <a:rPr lang="en-US" i="1" dirty="0"/>
              <a:t>x</a:t>
            </a:r>
            <a:r>
              <a:rPr lang="en-US" dirty="0"/>
              <a:t>, we sketch a right triangle illustrating the relationship between </a:t>
            </a:r>
            <a:r>
              <a:rPr lang="el-GR" i="1" dirty="0">
                <a:latin typeface="Cambria Math" panose="02040503050406030204" pitchFamily="18" charset="0"/>
                <a:ea typeface="Cambria Math" panose="02040503050406030204" pitchFamily="18" charset="0"/>
                <a:sym typeface="Symbol"/>
              </a:rPr>
              <a:t>θ</a:t>
            </a:r>
            <a:r>
              <a:rPr lang="en-US" dirty="0"/>
              <a:t>, </a:t>
            </a:r>
            <a:r>
              <a:rPr lang="en-US" i="1" dirty="0"/>
              <a:t>a</a:t>
            </a:r>
            <a:r>
              <a:rPr lang="en-US" dirty="0"/>
              <a:t>, and </a:t>
            </a:r>
            <a:r>
              <a:rPr lang="en-US" i="1" dirty="0"/>
              <a:t>x</a:t>
            </a:r>
            <a:r>
              <a:rPr lang="en-US" dirty="0"/>
              <a:t>.</a:t>
            </a:r>
          </a:p>
        </p:txBody>
      </p:sp>
      <p:graphicFrame>
        <p:nvGraphicFramePr>
          <p:cNvPr id="113667" name="Object 3"/>
          <p:cNvGraphicFramePr>
            <a:graphicFrameLocks noChangeAspect="1"/>
          </p:cNvGraphicFramePr>
          <p:nvPr/>
        </p:nvGraphicFramePr>
        <p:xfrm>
          <a:off x="685800" y="1327356"/>
          <a:ext cx="1498600" cy="927100"/>
        </p:xfrm>
        <a:graphic>
          <a:graphicData uri="http://schemas.openxmlformats.org/presentationml/2006/ole">
            <mc:AlternateContent xmlns:mc="http://schemas.openxmlformats.org/markup-compatibility/2006">
              <mc:Choice xmlns:v="urn:schemas-microsoft-com:vml" Requires="v">
                <p:oleObj name="Equation" r:id="rId2" imgW="1498320" imgH="927000" progId="Equation.DSMT4">
                  <p:embed/>
                </p:oleObj>
              </mc:Choice>
              <mc:Fallback>
                <p:oleObj name="Equation" r:id="rId2" imgW="1498320" imgH="927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27356"/>
                        <a:ext cx="1498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8" name="Object 4"/>
          <p:cNvGraphicFramePr>
            <a:graphicFrameLocks noChangeAspect="1"/>
          </p:cNvGraphicFramePr>
          <p:nvPr>
            <p:extLst>
              <p:ext uri="{D42A27DB-BD31-4B8C-83A1-F6EECF244321}">
                <p14:modId xmlns:p14="http://schemas.microsoft.com/office/powerpoint/2010/main" val="3860095228"/>
              </p:ext>
            </p:extLst>
          </p:nvPr>
        </p:nvGraphicFramePr>
        <p:xfrm>
          <a:off x="2190750" y="1295400"/>
          <a:ext cx="2641600" cy="927100"/>
        </p:xfrm>
        <a:graphic>
          <a:graphicData uri="http://schemas.openxmlformats.org/presentationml/2006/ole">
            <mc:AlternateContent xmlns:mc="http://schemas.openxmlformats.org/markup-compatibility/2006">
              <mc:Choice xmlns:v="urn:schemas-microsoft-com:vml" Requires="v">
                <p:oleObj name="Equation" r:id="rId4" imgW="2641320" imgH="927000" progId="Equation.DSMT4">
                  <p:embed/>
                </p:oleObj>
              </mc:Choice>
              <mc:Fallback>
                <p:oleObj name="Equation" r:id="rId4" imgW="2641320" imgH="927000" progId="Equation.DSMT4">
                  <p:embed/>
                  <p:pic>
                    <p:nvPicPr>
                      <p:cNvPr id="0" name="Picture 4"/>
                      <p:cNvPicPr>
                        <a:picLocks noChangeAspect="1" noChangeArrowheads="1"/>
                      </p:cNvPicPr>
                      <p:nvPr/>
                    </p:nvPicPr>
                    <p:blipFill>
                      <a:blip r:embed="rId5"/>
                      <a:srcRect/>
                      <a:stretch>
                        <a:fillRect/>
                      </a:stretch>
                    </p:blipFill>
                    <p:spPr bwMode="auto">
                      <a:xfrm>
                        <a:off x="2190750" y="1295400"/>
                        <a:ext cx="2641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9" name="Object 5"/>
          <p:cNvGraphicFramePr>
            <a:graphicFrameLocks noChangeAspect="1"/>
          </p:cNvGraphicFramePr>
          <p:nvPr>
            <p:extLst>
              <p:ext uri="{D42A27DB-BD31-4B8C-83A1-F6EECF244321}">
                <p14:modId xmlns:p14="http://schemas.microsoft.com/office/powerpoint/2010/main" val="375337497"/>
              </p:ext>
            </p:extLst>
          </p:nvPr>
        </p:nvGraphicFramePr>
        <p:xfrm>
          <a:off x="2171700" y="2362200"/>
          <a:ext cx="2552700" cy="927100"/>
        </p:xfrm>
        <a:graphic>
          <a:graphicData uri="http://schemas.openxmlformats.org/presentationml/2006/ole">
            <mc:AlternateContent xmlns:mc="http://schemas.openxmlformats.org/markup-compatibility/2006">
              <mc:Choice xmlns:v="urn:schemas-microsoft-com:vml" Requires="v">
                <p:oleObj name="Equation" r:id="rId6" imgW="2552400" imgH="927000" progId="Equation.DSMT4">
                  <p:embed/>
                </p:oleObj>
              </mc:Choice>
              <mc:Fallback>
                <p:oleObj name="Equation" r:id="rId6" imgW="2552400" imgH="927000" progId="Equation.DSMT4">
                  <p:embed/>
                  <p:pic>
                    <p:nvPicPr>
                      <p:cNvPr id="0" name="Picture 5"/>
                      <p:cNvPicPr>
                        <a:picLocks noChangeAspect="1" noChangeArrowheads="1"/>
                      </p:cNvPicPr>
                      <p:nvPr/>
                    </p:nvPicPr>
                    <p:blipFill>
                      <a:blip r:embed="rId7"/>
                      <a:srcRect/>
                      <a:stretch>
                        <a:fillRect/>
                      </a:stretch>
                    </p:blipFill>
                    <p:spPr bwMode="auto">
                      <a:xfrm>
                        <a:off x="2171700" y="2362200"/>
                        <a:ext cx="25527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0" name="Object 6"/>
          <p:cNvGraphicFramePr>
            <a:graphicFrameLocks noChangeAspect="1"/>
          </p:cNvGraphicFramePr>
          <p:nvPr>
            <p:extLst>
              <p:ext uri="{D42A27DB-BD31-4B8C-83A1-F6EECF244321}">
                <p14:modId xmlns:p14="http://schemas.microsoft.com/office/powerpoint/2010/main" val="3283288758"/>
              </p:ext>
            </p:extLst>
          </p:nvPr>
        </p:nvGraphicFramePr>
        <p:xfrm>
          <a:off x="2182813" y="3429000"/>
          <a:ext cx="2476500" cy="952500"/>
        </p:xfrm>
        <a:graphic>
          <a:graphicData uri="http://schemas.openxmlformats.org/presentationml/2006/ole">
            <mc:AlternateContent xmlns:mc="http://schemas.openxmlformats.org/markup-compatibility/2006">
              <mc:Choice xmlns:v="urn:schemas-microsoft-com:vml" Requires="v">
                <p:oleObj name="Equation" r:id="rId8" imgW="2476440" imgH="952200" progId="Equation.DSMT4">
                  <p:embed/>
                </p:oleObj>
              </mc:Choice>
              <mc:Fallback>
                <p:oleObj name="Equation" r:id="rId8" imgW="2476440" imgH="952200" progId="Equation.DSMT4">
                  <p:embed/>
                  <p:pic>
                    <p:nvPicPr>
                      <p:cNvPr id="0" name="Picture 6"/>
                      <p:cNvPicPr>
                        <a:picLocks noChangeAspect="1" noChangeArrowheads="1"/>
                      </p:cNvPicPr>
                      <p:nvPr/>
                    </p:nvPicPr>
                    <p:blipFill>
                      <a:blip r:embed="rId9"/>
                      <a:srcRect/>
                      <a:stretch>
                        <a:fillRect/>
                      </a:stretch>
                    </p:blipFill>
                    <p:spPr bwMode="auto">
                      <a:xfrm>
                        <a:off x="2182813" y="3429000"/>
                        <a:ext cx="2476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1" name="Object 7"/>
          <p:cNvGraphicFramePr>
            <a:graphicFrameLocks noChangeAspect="1"/>
          </p:cNvGraphicFramePr>
          <p:nvPr>
            <p:extLst>
              <p:ext uri="{D42A27DB-BD31-4B8C-83A1-F6EECF244321}">
                <p14:modId xmlns:p14="http://schemas.microsoft.com/office/powerpoint/2010/main" val="1952968508"/>
              </p:ext>
            </p:extLst>
          </p:nvPr>
        </p:nvGraphicFramePr>
        <p:xfrm>
          <a:off x="2209800" y="4419600"/>
          <a:ext cx="1625600" cy="584200"/>
        </p:xfrm>
        <a:graphic>
          <a:graphicData uri="http://schemas.openxmlformats.org/presentationml/2006/ole">
            <mc:AlternateContent xmlns:mc="http://schemas.openxmlformats.org/markup-compatibility/2006">
              <mc:Choice xmlns:v="urn:schemas-microsoft-com:vml" Requires="v">
                <p:oleObj name="Equation" r:id="rId10" imgW="1625400" imgH="583920" progId="Equation.DSMT4">
                  <p:embed/>
                </p:oleObj>
              </mc:Choice>
              <mc:Fallback>
                <p:oleObj name="Equation" r:id="rId10" imgW="1625400" imgH="583920" progId="Equation.DSMT4">
                  <p:embed/>
                  <p:pic>
                    <p:nvPicPr>
                      <p:cNvPr id="0" name="Picture 7"/>
                      <p:cNvPicPr>
                        <a:picLocks noChangeAspect="1" noChangeArrowheads="1"/>
                      </p:cNvPicPr>
                      <p:nvPr/>
                    </p:nvPicPr>
                    <p:blipFill>
                      <a:blip r:embed="rId11"/>
                      <a:srcRect/>
                      <a:stretch>
                        <a:fillRect/>
                      </a:stretch>
                    </p:blipFill>
                    <p:spPr bwMode="auto">
                      <a:xfrm>
                        <a:off x="2209800" y="4419600"/>
                        <a:ext cx="1625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2" name="Object 8"/>
          <p:cNvGraphicFramePr>
            <a:graphicFrameLocks noChangeAspect="1"/>
          </p:cNvGraphicFramePr>
          <p:nvPr>
            <p:extLst>
              <p:ext uri="{D42A27DB-BD31-4B8C-83A1-F6EECF244321}">
                <p14:modId xmlns:p14="http://schemas.microsoft.com/office/powerpoint/2010/main" val="2249136459"/>
              </p:ext>
            </p:extLst>
          </p:nvPr>
        </p:nvGraphicFramePr>
        <p:xfrm>
          <a:off x="3886200" y="4481513"/>
          <a:ext cx="2921000" cy="482600"/>
        </p:xfrm>
        <a:graphic>
          <a:graphicData uri="http://schemas.openxmlformats.org/presentationml/2006/ole">
            <mc:AlternateContent xmlns:mc="http://schemas.openxmlformats.org/markup-compatibility/2006">
              <mc:Choice xmlns:v="urn:schemas-microsoft-com:vml" Requires="v">
                <p:oleObj name="Equation" r:id="rId12" imgW="2920680" imgH="482400" progId="Equation.DSMT4">
                  <p:embed/>
                </p:oleObj>
              </mc:Choice>
              <mc:Fallback>
                <p:oleObj name="Equation" r:id="rId12" imgW="2920680" imgH="482400" progId="Equation.DSMT4">
                  <p:embed/>
                  <p:pic>
                    <p:nvPicPr>
                      <p:cNvPr id="0" name="Picture 8"/>
                      <p:cNvPicPr>
                        <a:picLocks noChangeAspect="1" noChangeArrowheads="1"/>
                      </p:cNvPicPr>
                      <p:nvPr/>
                    </p:nvPicPr>
                    <p:blipFill>
                      <a:blip r:embed="rId13"/>
                      <a:srcRect/>
                      <a:stretch>
                        <a:fillRect/>
                      </a:stretch>
                    </p:blipFill>
                    <p:spPr bwMode="auto">
                      <a:xfrm>
                        <a:off x="3886200" y="4481513"/>
                        <a:ext cx="2921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73" name="Object 9"/>
          <p:cNvGraphicFramePr>
            <a:graphicFrameLocks noChangeAspect="1"/>
          </p:cNvGraphicFramePr>
          <p:nvPr>
            <p:extLst>
              <p:ext uri="{D42A27DB-BD31-4B8C-83A1-F6EECF244321}">
                <p14:modId xmlns:p14="http://schemas.microsoft.com/office/powerpoint/2010/main" val="1288004410"/>
              </p:ext>
            </p:extLst>
          </p:nvPr>
        </p:nvGraphicFramePr>
        <p:xfrm>
          <a:off x="5380038" y="3638550"/>
          <a:ext cx="3098800" cy="431800"/>
        </p:xfrm>
        <a:graphic>
          <a:graphicData uri="http://schemas.openxmlformats.org/presentationml/2006/ole">
            <mc:AlternateContent xmlns:mc="http://schemas.openxmlformats.org/markup-compatibility/2006">
              <mc:Choice xmlns:v="urn:schemas-microsoft-com:vml" Requires="v">
                <p:oleObj name="Equation" r:id="rId14" imgW="3098520" imgH="431640" progId="Equation.DSMT4">
                  <p:embed/>
                </p:oleObj>
              </mc:Choice>
              <mc:Fallback>
                <p:oleObj name="Equation" r:id="rId14" imgW="3098520" imgH="431640" progId="Equation.DSMT4">
                  <p:embed/>
                  <p:pic>
                    <p:nvPicPr>
                      <p:cNvPr id="0" name="Picture 9"/>
                      <p:cNvPicPr>
                        <a:picLocks noChangeAspect="1" noChangeArrowheads="1"/>
                      </p:cNvPicPr>
                      <p:nvPr/>
                    </p:nvPicPr>
                    <p:blipFill>
                      <a:blip r:embed="rId15"/>
                      <a:srcRect/>
                      <a:stretch>
                        <a:fillRect/>
                      </a:stretch>
                    </p:blipFill>
                    <p:spPr bwMode="auto">
                      <a:xfrm>
                        <a:off x="5380038" y="3638550"/>
                        <a:ext cx="3098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6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367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367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36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a Trigonometric Substitution to</a:t>
            </a:r>
            <a:br>
              <a:rPr lang="en-US" dirty="0"/>
            </a:br>
            <a:r>
              <a:rPr lang="en-US" dirty="0"/>
              <a:t>Evaluate an Indefinite Integral (cont.)</a:t>
            </a:r>
          </a:p>
        </p:txBody>
      </p:sp>
      <p:sp>
        <p:nvSpPr>
          <p:cNvPr id="3" name="Content Placeholder 2"/>
          <p:cNvSpPr>
            <a:spLocks noGrp="1"/>
          </p:cNvSpPr>
          <p:nvPr>
            <p:ph idx="1"/>
          </p:nvPr>
        </p:nvSpPr>
        <p:spPr>
          <a:xfrm>
            <a:off x="457200" y="1280160"/>
            <a:ext cx="8229600" cy="4754880"/>
          </a:xfrm>
        </p:spPr>
        <p:txBody>
          <a:bodyPr/>
          <a:lstStyle/>
          <a:p>
            <a:r>
              <a:rPr lang="en-US" dirty="0"/>
              <a:t>Note that in order for the integrand to be real, and for the diagram in Figure 5 to make sense, we must assume that </a:t>
            </a:r>
            <a:r>
              <a:rPr lang="en-US" i="1" dirty="0"/>
              <a:t>x</a:t>
            </a:r>
            <a:r>
              <a:rPr lang="en-US" dirty="0"/>
              <a:t> ≥ </a:t>
            </a:r>
            <a:r>
              <a:rPr lang="en-US" i="1" dirty="0"/>
              <a:t>a</a:t>
            </a:r>
            <a:r>
              <a:rPr lang="en-US" dirty="0"/>
              <a:t> (so if we were evaluating a definite integral, this would restrict the interval of integration). </a:t>
            </a:r>
          </a:p>
        </p:txBody>
      </p:sp>
      <p:pic>
        <p:nvPicPr>
          <p:cNvPr id="114691" name="Picture 3"/>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4480560" y="3143717"/>
            <a:ext cx="4206240" cy="2368103"/>
          </a:xfrm>
          <a:prstGeom prst="rect">
            <a:avLst/>
          </a:prstGeom>
          <a:noFill/>
          <a:ln w="9525">
            <a:noFill/>
            <a:miter lim="800000"/>
            <a:headEnd/>
            <a:tailEnd/>
          </a:ln>
        </p:spPr>
      </p:pic>
      <p:sp>
        <p:nvSpPr>
          <p:cNvPr id="7" name="Content Placeholder 2"/>
          <p:cNvSpPr txBox="1">
            <a:spLocks/>
          </p:cNvSpPr>
          <p:nvPr/>
        </p:nvSpPr>
        <p:spPr>
          <a:xfrm>
            <a:off x="457200" y="3003756"/>
            <a:ext cx="4846320" cy="1815882"/>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Also, the specification that                     </a:t>
            </a:r>
          </a:p>
          <a:p>
            <a:pPr marL="0" marR="0" lvl="0" indent="0" algn="l" defTabSz="914400" rtl="0" eaLnBrk="1" fontAlgn="auto" latinLnBrk="0" hangingPunct="1">
              <a:lnSpc>
                <a:spcPct val="100000"/>
              </a:lnSpc>
              <a:spcAft>
                <a:spcPts val="0"/>
              </a:spcAft>
              <a:buClrTx/>
              <a:buSzTx/>
              <a:buFontTx/>
              <a:buNone/>
              <a:tabLst/>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                    is consistent with the relationship between the variables, as shown in Figure 5. </a:t>
            </a:r>
          </a:p>
        </p:txBody>
      </p:sp>
      <p:graphicFrame>
        <p:nvGraphicFramePr>
          <p:cNvPr id="114690" name="Object 2"/>
          <p:cNvGraphicFramePr>
            <a:graphicFrameLocks noChangeAspect="1"/>
          </p:cNvGraphicFramePr>
          <p:nvPr>
            <p:extLst>
              <p:ext uri="{D42A27DB-BD31-4B8C-83A1-F6EECF244321}">
                <p14:modId xmlns:p14="http://schemas.microsoft.com/office/powerpoint/2010/main" val="2947021198"/>
              </p:ext>
            </p:extLst>
          </p:nvPr>
        </p:nvGraphicFramePr>
        <p:xfrm>
          <a:off x="517525" y="3508375"/>
          <a:ext cx="1600200" cy="431800"/>
        </p:xfrm>
        <a:graphic>
          <a:graphicData uri="http://schemas.openxmlformats.org/presentationml/2006/ole">
            <mc:AlternateContent xmlns:mc="http://schemas.openxmlformats.org/markup-compatibility/2006">
              <mc:Choice xmlns:v="urn:schemas-microsoft-com:vml" Requires="v">
                <p:oleObj name="Equation" r:id="rId3" imgW="1600200" imgH="431640" progId="Equation.DSMT4">
                  <p:embed/>
                </p:oleObj>
              </mc:Choice>
              <mc:Fallback>
                <p:oleObj name="Equation" r:id="rId3" imgW="1600200" imgH="431640" progId="Equation.DSMT4">
                  <p:embed/>
                  <p:pic>
                    <p:nvPicPr>
                      <p:cNvPr id="0" name="Picture 2"/>
                      <p:cNvPicPr>
                        <a:picLocks noChangeAspect="1" noChangeArrowheads="1"/>
                      </p:cNvPicPr>
                      <p:nvPr/>
                    </p:nvPicPr>
                    <p:blipFill>
                      <a:blip r:embed="rId4"/>
                      <a:srcRect/>
                      <a:stretch>
                        <a:fillRect/>
                      </a:stretch>
                    </p:blipFill>
                    <p:spPr bwMode="auto">
                      <a:xfrm>
                        <a:off x="517525" y="3508375"/>
                        <a:ext cx="160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2DA31B2C-2861-C466-B0B5-F345F4BAA05F}"/>
              </a:ext>
            </a:extLst>
          </p:cNvPr>
          <p:cNvSpPr/>
          <p:nvPr/>
        </p:nvSpPr>
        <p:spPr>
          <a:xfrm>
            <a:off x="4488180" y="5514380"/>
            <a:ext cx="3094703" cy="523220"/>
          </a:xfrm>
          <a:prstGeom prst="rect">
            <a:avLst/>
          </a:prstGeom>
        </p:spPr>
        <p:txBody>
          <a:bodyPr wrap="square">
            <a:spAutoFit/>
          </a:bodyPr>
          <a:lstStyle/>
          <a:p>
            <a:r>
              <a:rPr lang="en-US" sz="2800" b="1" dirty="0"/>
              <a:t>Figure 5 </a:t>
            </a:r>
            <a:r>
              <a:rPr kumimoji="0" lang="en-US" sz="2800" b="0" i="0" u="none" strike="noStrike" kern="1200" cap="none" spc="0" normalizeH="0" baseline="0" noProof="0" dirty="0">
                <a:ln>
                  <a:noFill/>
                </a:ln>
                <a:solidFill>
                  <a:srgbClr val="366092"/>
                </a:solidFill>
                <a:effectLst/>
                <a:uLnTx/>
                <a:uFillTx/>
                <a:latin typeface="+mn-lt"/>
                <a:ea typeface="+mn-ea"/>
                <a:cs typeface="+mn-cs"/>
              </a:rPr>
              <a:t>sec</a:t>
            </a:r>
            <a:r>
              <a:rPr lang="el-GR" sz="2800" i="1" dirty="0">
                <a:solidFill>
                  <a:srgbClr val="366092"/>
                </a:solidFill>
                <a:latin typeface="Cambria Math" panose="02040503050406030204" pitchFamily="18" charset="0"/>
                <a:ea typeface="Cambria Math" panose="02040503050406030204" pitchFamily="18" charset="0"/>
                <a:sym typeface="Symbol"/>
              </a:rPr>
              <a:t>θ</a:t>
            </a:r>
            <a:r>
              <a:rPr lang="en-US" sz="2800" i="1" dirty="0">
                <a:solidFill>
                  <a:srgbClr val="366092"/>
                </a:solidFill>
                <a:latin typeface="Cambria Math" panose="02040503050406030204" pitchFamily="18" charset="0"/>
                <a:ea typeface="Cambria Math" panose="02040503050406030204" pitchFamily="18" charset="0"/>
                <a:sym typeface="Symbol"/>
              </a:rPr>
              <a:t> </a:t>
            </a:r>
            <a:r>
              <a:rPr lang="en-US" sz="2800" dirty="0">
                <a:solidFill>
                  <a:srgbClr val="366092"/>
                </a:solidFill>
                <a:latin typeface="Cambria Math" panose="02040503050406030204" pitchFamily="18" charset="0"/>
                <a:ea typeface="Cambria Math" panose="02040503050406030204" pitchFamily="18" charset="0"/>
                <a:sym typeface="Symbol"/>
              </a:rPr>
              <a:t>=</a:t>
            </a:r>
            <a:r>
              <a:rPr kumimoji="0" lang="en-US" sz="2800" b="0" i="1" u="none" strike="noStrike" kern="1200" cap="none" spc="0" normalizeH="0" baseline="0" noProof="0" dirty="0">
                <a:ln>
                  <a:noFill/>
                </a:ln>
                <a:solidFill>
                  <a:srgbClr val="366092"/>
                </a:solidFill>
                <a:effectLst/>
                <a:uLnTx/>
                <a:uFillTx/>
                <a:latin typeface="+mn-lt"/>
                <a:ea typeface="+mn-ea"/>
                <a:cs typeface="+mn-cs"/>
              </a:rPr>
              <a:t> x</a:t>
            </a:r>
            <a:r>
              <a:rPr lang="en-US" sz="2800" dirty="0">
                <a:solidFill>
                  <a:srgbClr val="366092"/>
                </a:solidFill>
                <a:latin typeface="Cambria Math" panose="02040503050406030204" pitchFamily="18" charset="0"/>
                <a:ea typeface="Cambria Math" panose="02040503050406030204" pitchFamily="18" charset="0"/>
                <a:sym typeface="Symbol"/>
              </a:rPr>
              <a:t>/a</a:t>
            </a:r>
            <a:r>
              <a:rPr lang="en-US" sz="2800" b="1" dirty="0"/>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Using a Trigonometric Substitution to</a:t>
            </a:r>
            <a:br>
              <a:rPr lang="en-US" dirty="0"/>
            </a:br>
            <a:r>
              <a:rPr lang="en-US" dirty="0"/>
              <a:t>Evaluate an Indefinite Integral (cont.)</a:t>
            </a:r>
          </a:p>
        </p:txBody>
      </p:sp>
      <p:sp>
        <p:nvSpPr>
          <p:cNvPr id="3" name="Content Placeholder 2"/>
          <p:cNvSpPr>
            <a:spLocks noGrp="1"/>
          </p:cNvSpPr>
          <p:nvPr>
            <p:ph idx="1"/>
          </p:nvPr>
        </p:nvSpPr>
        <p:spPr/>
        <p:txBody>
          <a:bodyPr/>
          <a:lstStyle/>
          <a:p>
            <a:r>
              <a:rPr lang="en-US" dirty="0"/>
              <a:t>We can now rewrite our formula.</a:t>
            </a:r>
          </a:p>
          <a:p>
            <a:endParaRPr lang="en-US" dirty="0"/>
          </a:p>
        </p:txBody>
      </p:sp>
      <p:graphicFrame>
        <p:nvGraphicFramePr>
          <p:cNvPr id="115715" name="Object 3"/>
          <p:cNvGraphicFramePr>
            <a:graphicFrameLocks noChangeAspect="1"/>
          </p:cNvGraphicFramePr>
          <p:nvPr>
            <p:extLst>
              <p:ext uri="{D42A27DB-BD31-4B8C-83A1-F6EECF244321}">
                <p14:modId xmlns:p14="http://schemas.microsoft.com/office/powerpoint/2010/main" val="4003160176"/>
              </p:ext>
            </p:extLst>
          </p:nvPr>
        </p:nvGraphicFramePr>
        <p:xfrm>
          <a:off x="990600" y="2316163"/>
          <a:ext cx="2654300" cy="482600"/>
        </p:xfrm>
        <a:graphic>
          <a:graphicData uri="http://schemas.openxmlformats.org/presentationml/2006/ole">
            <mc:AlternateContent xmlns:mc="http://schemas.openxmlformats.org/markup-compatibility/2006">
              <mc:Choice xmlns:v="urn:schemas-microsoft-com:vml" Requires="v">
                <p:oleObj name="Equation" r:id="rId2" imgW="2654280" imgH="482400" progId="Equation.DSMT4">
                  <p:embed/>
                </p:oleObj>
              </mc:Choice>
              <mc:Fallback>
                <p:oleObj name="Equation" r:id="rId2" imgW="2654280" imgH="482400" progId="Equation.DSMT4">
                  <p:embed/>
                  <p:pic>
                    <p:nvPicPr>
                      <p:cNvPr id="0" name="Picture 3"/>
                      <p:cNvPicPr>
                        <a:picLocks noChangeAspect="1" noChangeArrowheads="1"/>
                      </p:cNvPicPr>
                      <p:nvPr/>
                    </p:nvPicPr>
                    <p:blipFill>
                      <a:blip r:embed="rId3"/>
                      <a:srcRect/>
                      <a:stretch>
                        <a:fillRect/>
                      </a:stretch>
                    </p:blipFill>
                    <p:spPr bwMode="auto">
                      <a:xfrm>
                        <a:off x="990600" y="2316163"/>
                        <a:ext cx="2654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6" name="Object 4"/>
          <p:cNvGraphicFramePr>
            <a:graphicFrameLocks noChangeAspect="1"/>
          </p:cNvGraphicFramePr>
          <p:nvPr/>
        </p:nvGraphicFramePr>
        <p:xfrm>
          <a:off x="3672348" y="1981200"/>
          <a:ext cx="3022600" cy="1168400"/>
        </p:xfrm>
        <a:graphic>
          <a:graphicData uri="http://schemas.openxmlformats.org/presentationml/2006/ole">
            <mc:AlternateContent xmlns:mc="http://schemas.openxmlformats.org/markup-compatibility/2006">
              <mc:Choice xmlns:v="urn:schemas-microsoft-com:vml" Requires="v">
                <p:oleObj name="Equation" r:id="rId4" imgW="3022560" imgH="1168200" progId="Equation.DSMT4">
                  <p:embed/>
                </p:oleObj>
              </mc:Choice>
              <mc:Fallback>
                <p:oleObj name="Equation" r:id="rId4" imgW="3022560" imgH="11682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348" y="1981200"/>
                        <a:ext cx="3022600"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7" name="Object 5"/>
          <p:cNvGraphicFramePr>
            <a:graphicFrameLocks noChangeAspect="1"/>
          </p:cNvGraphicFramePr>
          <p:nvPr/>
        </p:nvGraphicFramePr>
        <p:xfrm>
          <a:off x="3674808" y="3276600"/>
          <a:ext cx="3670300" cy="736600"/>
        </p:xfrm>
        <a:graphic>
          <a:graphicData uri="http://schemas.openxmlformats.org/presentationml/2006/ole">
            <mc:AlternateContent xmlns:mc="http://schemas.openxmlformats.org/markup-compatibility/2006">
              <mc:Choice xmlns:v="urn:schemas-microsoft-com:vml" Requires="v">
                <p:oleObj name="Equation" r:id="rId6" imgW="3670200" imgH="736560" progId="Equation.DSMT4">
                  <p:embed/>
                </p:oleObj>
              </mc:Choice>
              <mc:Fallback>
                <p:oleObj name="Equation" r:id="rId6" imgW="3670200" imgH="7365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4808" y="3276600"/>
                        <a:ext cx="36703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a:extLst>
              <a:ext uri="{FF2B5EF4-FFF2-40B4-BE49-F238E27FC236}">
                <a16:creationId xmlns:a16="http://schemas.microsoft.com/office/drawing/2014/main" id="{B1AA96BD-B71E-417E-97B3-6DB165345333}"/>
              </a:ext>
            </a:extLst>
          </p:cNvPr>
          <p:cNvGrpSpPr/>
          <p:nvPr/>
        </p:nvGrpSpPr>
        <p:grpSpPr>
          <a:xfrm>
            <a:off x="3685315" y="4096801"/>
            <a:ext cx="3024446" cy="787937"/>
            <a:chOff x="3685315" y="4096801"/>
            <a:chExt cx="3024446" cy="787937"/>
          </a:xfrm>
        </p:grpSpPr>
        <p:graphicFrame>
          <p:nvGraphicFramePr>
            <p:cNvPr id="115718" name="Object 6"/>
            <p:cNvGraphicFramePr>
              <a:graphicFrameLocks noChangeAspect="1"/>
            </p:cNvGraphicFramePr>
            <p:nvPr>
              <p:extLst>
                <p:ext uri="{D42A27DB-BD31-4B8C-83A1-F6EECF244321}">
                  <p14:modId xmlns:p14="http://schemas.microsoft.com/office/powerpoint/2010/main" val="4266450500"/>
                </p:ext>
              </p:extLst>
            </p:nvPr>
          </p:nvGraphicFramePr>
          <p:xfrm>
            <a:off x="3685315" y="4160838"/>
            <a:ext cx="2933700" cy="723900"/>
          </p:xfrm>
          <a:graphic>
            <a:graphicData uri="http://schemas.openxmlformats.org/presentationml/2006/ole">
              <mc:AlternateContent xmlns:mc="http://schemas.openxmlformats.org/markup-compatibility/2006">
                <mc:Choice xmlns:v="urn:schemas-microsoft-com:vml" Requires="v">
                  <p:oleObj name="Equation" r:id="rId8" imgW="2933640" imgH="723600" progId="Equation.DSMT4">
                    <p:embed/>
                  </p:oleObj>
                </mc:Choice>
                <mc:Fallback>
                  <p:oleObj name="Equation" r:id="rId8" imgW="2933640" imgH="723600" progId="Equation.DSMT4">
                    <p:embed/>
                    <p:pic>
                      <p:nvPicPr>
                        <p:cNvPr id="0" name="Picture 6"/>
                        <p:cNvPicPr>
                          <a:picLocks noChangeAspect="1" noChangeArrowheads="1"/>
                        </p:cNvPicPr>
                        <p:nvPr/>
                      </p:nvPicPr>
                      <p:blipFill>
                        <a:blip r:embed="rId9"/>
                        <a:srcRect/>
                        <a:stretch>
                          <a:fillRect/>
                        </a:stretch>
                      </p:blipFill>
                      <p:spPr bwMode="auto">
                        <a:xfrm>
                          <a:off x="3685315" y="4160838"/>
                          <a:ext cx="2933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a:extLst>
                <a:ext uri="{FF2B5EF4-FFF2-40B4-BE49-F238E27FC236}">
                  <a16:creationId xmlns:a16="http://schemas.microsoft.com/office/drawing/2014/main" id="{95ED4E73-D05D-4CEE-A3C5-7201D56E7EDF}"/>
                </a:ext>
              </a:extLst>
            </p:cNvPr>
            <p:cNvSpPr/>
            <p:nvPr/>
          </p:nvSpPr>
          <p:spPr>
            <a:xfrm>
              <a:off x="6342353" y="4096801"/>
              <a:ext cx="367408" cy="400110"/>
            </a:xfrm>
            <a:prstGeom prst="rect">
              <a:avLst/>
            </a:prstGeom>
          </p:spPr>
          <p:txBody>
            <a:bodyPr wrap="none">
              <a:spAutoFit/>
            </a:bodyPr>
            <a:lstStyle/>
            <a:p>
              <a:r>
                <a:rPr lang="en-US" sz="2000" dirty="0">
                  <a:solidFill>
                    <a:srgbClr val="FF0000"/>
                  </a:solidFill>
                  <a:latin typeface="Cambria Math" panose="02040503050406030204" pitchFamily="18" charset="0"/>
                  <a:ea typeface="Cambria Math" panose="02040503050406030204" pitchFamily="18" charset="0"/>
                </a:rPr>
                <a:t>~</a:t>
              </a:r>
              <a:endParaRPr lang="en-US" sz="2000" dirty="0">
                <a:solidFill>
                  <a:srgbClr val="FF0000"/>
                </a:solidFill>
              </a:endParaRPr>
            </a:p>
          </p:txBody>
        </p:sp>
      </p:grpSp>
      <p:grpSp>
        <p:nvGrpSpPr>
          <p:cNvPr id="4" name="Group 3">
            <a:extLst>
              <a:ext uri="{FF2B5EF4-FFF2-40B4-BE49-F238E27FC236}">
                <a16:creationId xmlns:a16="http://schemas.microsoft.com/office/drawing/2014/main" id="{A38045A6-1B93-4B74-9441-BA25D13EE2A9}"/>
              </a:ext>
            </a:extLst>
          </p:cNvPr>
          <p:cNvGrpSpPr/>
          <p:nvPr/>
        </p:nvGrpSpPr>
        <p:grpSpPr>
          <a:xfrm>
            <a:off x="6771660" y="4220391"/>
            <a:ext cx="1305540" cy="410347"/>
            <a:chOff x="6771660" y="4220391"/>
            <a:chExt cx="1305540" cy="410347"/>
          </a:xfrm>
        </p:grpSpPr>
        <p:graphicFrame>
          <p:nvGraphicFramePr>
            <p:cNvPr id="115719" name="Object 7"/>
            <p:cNvGraphicFramePr>
              <a:graphicFrameLocks noChangeAspect="1"/>
            </p:cNvGraphicFramePr>
            <p:nvPr>
              <p:extLst>
                <p:ext uri="{D42A27DB-BD31-4B8C-83A1-F6EECF244321}">
                  <p14:modId xmlns:p14="http://schemas.microsoft.com/office/powerpoint/2010/main" val="1095994707"/>
                </p:ext>
              </p:extLst>
            </p:nvPr>
          </p:nvGraphicFramePr>
          <p:xfrm>
            <a:off x="6845300" y="4389438"/>
            <a:ext cx="1231900" cy="241300"/>
          </p:xfrm>
          <a:graphic>
            <a:graphicData uri="http://schemas.openxmlformats.org/presentationml/2006/ole">
              <mc:AlternateContent xmlns:mc="http://schemas.openxmlformats.org/markup-compatibility/2006">
                <mc:Choice xmlns:v="urn:schemas-microsoft-com:vml" Requires="v">
                  <p:oleObj name="Equation" r:id="rId10" imgW="1231560" imgH="241200" progId="Equation.DSMT4">
                    <p:embed/>
                  </p:oleObj>
                </mc:Choice>
                <mc:Fallback>
                  <p:oleObj name="Equation" r:id="rId10" imgW="1231560" imgH="241200" progId="Equation.DSMT4">
                    <p:embed/>
                    <p:pic>
                      <p:nvPicPr>
                        <p:cNvPr id="0" name="Picture 7"/>
                        <p:cNvPicPr>
                          <a:picLocks noChangeAspect="1" noChangeArrowheads="1"/>
                        </p:cNvPicPr>
                        <p:nvPr/>
                      </p:nvPicPr>
                      <p:blipFill>
                        <a:blip r:embed="rId11"/>
                        <a:srcRect/>
                        <a:stretch>
                          <a:fillRect/>
                        </a:stretch>
                      </p:blipFill>
                      <p:spPr bwMode="auto">
                        <a:xfrm>
                          <a:off x="6845300" y="4389438"/>
                          <a:ext cx="1231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a:extLst>
                <a:ext uri="{FF2B5EF4-FFF2-40B4-BE49-F238E27FC236}">
                  <a16:creationId xmlns:a16="http://schemas.microsoft.com/office/drawing/2014/main" id="{29BA6D2D-C4D8-4037-BD7A-ED184F041BDA}"/>
                </a:ext>
              </a:extLst>
            </p:cNvPr>
            <p:cNvSpPr/>
            <p:nvPr/>
          </p:nvSpPr>
          <p:spPr>
            <a:xfrm>
              <a:off x="6771660" y="4220391"/>
              <a:ext cx="330540" cy="338554"/>
            </a:xfrm>
            <a:prstGeom prst="rect">
              <a:avLst/>
            </a:prstGeom>
          </p:spPr>
          <p:txBody>
            <a:bodyPr wrap="none">
              <a:spAutoFit/>
            </a:bodyPr>
            <a:lstStyle/>
            <a:p>
              <a:r>
                <a:rPr lang="en-US" sz="1600" dirty="0">
                  <a:solidFill>
                    <a:srgbClr val="007F7F"/>
                  </a:solidFill>
                  <a:latin typeface="Cambria Math" panose="02040503050406030204" pitchFamily="18" charset="0"/>
                  <a:ea typeface="Cambria Math" panose="02040503050406030204" pitchFamily="18" charset="0"/>
                </a:rPr>
                <a:t>~</a:t>
              </a:r>
              <a:endParaRPr lang="en-US" sz="1600" dirty="0">
                <a:solidFill>
                  <a:srgbClr val="007F7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7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7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7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 Hyperbolic Substitution to</a:t>
            </a:r>
            <a:br>
              <a:rPr lang="en-US" dirty="0"/>
            </a:br>
            <a:r>
              <a:rPr lang="en-US" dirty="0"/>
              <a:t>Evaluate an Indefinite Integral </a:t>
            </a:r>
          </a:p>
        </p:txBody>
      </p:sp>
      <p:sp>
        <p:nvSpPr>
          <p:cNvPr id="3" name="Content Placeholder 2"/>
          <p:cNvSpPr>
            <a:spLocks noGrp="1"/>
          </p:cNvSpPr>
          <p:nvPr>
            <p:ph idx="1"/>
          </p:nvPr>
        </p:nvSpPr>
        <p:spPr/>
        <p:txBody>
          <a:bodyPr/>
          <a:lstStyle/>
          <a:p>
            <a:r>
              <a:rPr lang="en-US" dirty="0"/>
              <a:t>Use the substitution </a:t>
            </a:r>
            <a:r>
              <a:rPr lang="en-US" i="1" dirty="0"/>
              <a:t>x </a:t>
            </a:r>
            <a:r>
              <a:rPr lang="en-US" dirty="0">
                <a:latin typeface="Symbol" pitchFamily="18" charset="2"/>
              </a:rPr>
              <a:t>=</a:t>
            </a:r>
            <a:r>
              <a:rPr lang="en-US" dirty="0"/>
              <a:t> </a:t>
            </a:r>
            <a:r>
              <a:rPr lang="en-US" i="1" dirty="0"/>
              <a:t>a</a:t>
            </a:r>
            <a:r>
              <a:rPr lang="en-US" dirty="0"/>
              <a:t> cosh </a:t>
            </a:r>
            <a:r>
              <a:rPr lang="en-US" i="1" dirty="0"/>
              <a:t>u</a:t>
            </a:r>
            <a:r>
              <a:rPr lang="en-US" dirty="0"/>
              <a:t> to find an alternative </a:t>
            </a:r>
          </a:p>
          <a:p>
            <a:r>
              <a:rPr lang="en-US" dirty="0"/>
              <a:t>general formula for                     under the assumption </a:t>
            </a:r>
          </a:p>
          <a:p>
            <a:pPr>
              <a:spcBef>
                <a:spcPts val="0"/>
              </a:spcBef>
            </a:pPr>
            <a:r>
              <a:rPr lang="en-US" i="1" dirty="0"/>
              <a:t>a</a:t>
            </a:r>
            <a:r>
              <a:rPr lang="en-US" dirty="0"/>
              <a:t> &gt; 0.</a:t>
            </a:r>
          </a:p>
          <a:p>
            <a:r>
              <a:rPr lang="en-US" b="1" dirty="0"/>
              <a:t>Solution</a:t>
            </a:r>
          </a:p>
          <a:p>
            <a:r>
              <a:rPr lang="en-US" dirty="0"/>
              <a:t>Recall that cosh</a:t>
            </a:r>
            <a:r>
              <a:rPr lang="en-US" baseline="30000" dirty="0"/>
              <a:t>2 </a:t>
            </a:r>
            <a:r>
              <a:rPr lang="en-US" i="1" dirty="0"/>
              <a:t>u </a:t>
            </a:r>
            <a:r>
              <a:rPr lang="en-US" dirty="0">
                <a:latin typeface="Symbol" pitchFamily="18" charset="2"/>
              </a:rPr>
              <a:t>-</a:t>
            </a:r>
            <a:r>
              <a:rPr lang="en-US" dirty="0"/>
              <a:t> sinh</a:t>
            </a:r>
            <a:r>
              <a:rPr lang="en-US" baseline="30000" dirty="0"/>
              <a:t>2</a:t>
            </a:r>
            <a:r>
              <a:rPr lang="en-US" dirty="0"/>
              <a:t> </a:t>
            </a:r>
            <a:r>
              <a:rPr lang="en-US" i="1" dirty="0"/>
              <a:t>u</a:t>
            </a:r>
            <a:r>
              <a:rPr lang="en-US" dirty="0"/>
              <a:t> = 1.</a:t>
            </a:r>
          </a:p>
        </p:txBody>
      </p:sp>
      <p:graphicFrame>
        <p:nvGraphicFramePr>
          <p:cNvPr id="116738" name="Object 2"/>
          <p:cNvGraphicFramePr>
            <a:graphicFrameLocks noChangeAspect="1"/>
          </p:cNvGraphicFramePr>
          <p:nvPr>
            <p:extLst>
              <p:ext uri="{D42A27DB-BD31-4B8C-83A1-F6EECF244321}">
                <p14:modId xmlns:p14="http://schemas.microsoft.com/office/powerpoint/2010/main" val="677806719"/>
              </p:ext>
            </p:extLst>
          </p:nvPr>
        </p:nvGraphicFramePr>
        <p:xfrm>
          <a:off x="3367548" y="1639754"/>
          <a:ext cx="1498600" cy="927100"/>
        </p:xfrm>
        <a:graphic>
          <a:graphicData uri="http://schemas.openxmlformats.org/presentationml/2006/ole">
            <mc:AlternateContent xmlns:mc="http://schemas.openxmlformats.org/markup-compatibility/2006">
              <mc:Choice xmlns:v="urn:schemas-microsoft-com:vml" Requires="v">
                <p:oleObj name="Equation" r:id="rId2" imgW="1498320" imgH="927000" progId="Equation.DSMT4">
                  <p:embed/>
                </p:oleObj>
              </mc:Choice>
              <mc:Fallback>
                <p:oleObj name="Equation" r:id="rId2" imgW="1498320" imgH="927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548" y="1639754"/>
                        <a:ext cx="1498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a Hyperbolic Substitution to</a:t>
            </a:r>
            <a:br>
              <a:rPr lang="en-US" dirty="0"/>
            </a:br>
            <a:r>
              <a:rPr lang="en-US" dirty="0"/>
              <a:t>Evaluate an Indefinite Integral (cont.)</a:t>
            </a:r>
          </a:p>
        </p:txBody>
      </p:sp>
      <p:sp>
        <p:nvSpPr>
          <p:cNvPr id="3" name="Content Placeholder 2"/>
          <p:cNvSpPr>
            <a:spLocks noGrp="1"/>
          </p:cNvSpPr>
          <p:nvPr>
            <p:ph idx="1"/>
          </p:nvPr>
        </p:nvSpPr>
        <p:spPr/>
        <p:txBody>
          <a:bodyPr/>
          <a:lstStyle/>
          <a:p>
            <a:endParaRPr lang="en-US" dirty="0"/>
          </a:p>
          <a:p>
            <a:endParaRPr lang="en-US" dirty="0"/>
          </a:p>
        </p:txBody>
      </p:sp>
      <p:graphicFrame>
        <p:nvGraphicFramePr>
          <p:cNvPr id="117763" name="Object 3"/>
          <p:cNvGraphicFramePr>
            <a:graphicFrameLocks noChangeAspect="1"/>
          </p:cNvGraphicFramePr>
          <p:nvPr/>
        </p:nvGraphicFramePr>
        <p:xfrm>
          <a:off x="1524000" y="1418304"/>
          <a:ext cx="1498600" cy="927100"/>
        </p:xfrm>
        <a:graphic>
          <a:graphicData uri="http://schemas.openxmlformats.org/presentationml/2006/ole">
            <mc:AlternateContent xmlns:mc="http://schemas.openxmlformats.org/markup-compatibility/2006">
              <mc:Choice xmlns:v="urn:schemas-microsoft-com:vml" Requires="v">
                <p:oleObj name="Equation" r:id="rId2" imgW="1498320" imgH="927000" progId="Equation.DSMT4">
                  <p:embed/>
                </p:oleObj>
              </mc:Choice>
              <mc:Fallback>
                <p:oleObj name="Equation" r:id="rId2" imgW="1498320" imgH="927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18304"/>
                        <a:ext cx="1498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4" name="Object 4"/>
          <p:cNvGraphicFramePr>
            <a:graphicFrameLocks noChangeAspect="1"/>
          </p:cNvGraphicFramePr>
          <p:nvPr/>
        </p:nvGraphicFramePr>
        <p:xfrm>
          <a:off x="3048000" y="1418304"/>
          <a:ext cx="2781300" cy="927100"/>
        </p:xfrm>
        <a:graphic>
          <a:graphicData uri="http://schemas.openxmlformats.org/presentationml/2006/ole">
            <mc:AlternateContent xmlns:mc="http://schemas.openxmlformats.org/markup-compatibility/2006">
              <mc:Choice xmlns:v="urn:schemas-microsoft-com:vml" Requires="v">
                <p:oleObj name="Equation" r:id="rId4" imgW="2781000" imgH="927000" progId="Equation.DSMT4">
                  <p:embed/>
                </p:oleObj>
              </mc:Choice>
              <mc:Fallback>
                <p:oleObj name="Equation" r:id="rId4" imgW="2781000" imgH="927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18304"/>
                        <a:ext cx="2781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5" name="Object 5"/>
          <p:cNvGraphicFramePr>
            <a:graphicFrameLocks noChangeAspect="1"/>
          </p:cNvGraphicFramePr>
          <p:nvPr/>
        </p:nvGraphicFramePr>
        <p:xfrm>
          <a:off x="6081252" y="1735392"/>
          <a:ext cx="1562100" cy="304800"/>
        </p:xfrm>
        <a:graphic>
          <a:graphicData uri="http://schemas.openxmlformats.org/presentationml/2006/ole">
            <mc:AlternateContent xmlns:mc="http://schemas.openxmlformats.org/markup-compatibility/2006">
              <mc:Choice xmlns:v="urn:schemas-microsoft-com:vml" Requires="v">
                <p:oleObj name="Equation" r:id="rId6" imgW="1562040" imgH="304560" progId="Equation.DSMT4">
                  <p:embed/>
                </p:oleObj>
              </mc:Choice>
              <mc:Fallback>
                <p:oleObj name="Equation" r:id="rId6" imgW="1562040" imgH="30456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81252" y="1735392"/>
                        <a:ext cx="156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6" name="Object 6"/>
          <p:cNvGraphicFramePr>
            <a:graphicFrameLocks noChangeAspect="1"/>
          </p:cNvGraphicFramePr>
          <p:nvPr/>
        </p:nvGraphicFramePr>
        <p:xfrm>
          <a:off x="3048000" y="2499852"/>
          <a:ext cx="2451100" cy="927100"/>
        </p:xfrm>
        <a:graphic>
          <a:graphicData uri="http://schemas.openxmlformats.org/presentationml/2006/ole">
            <mc:AlternateContent xmlns:mc="http://schemas.openxmlformats.org/markup-compatibility/2006">
              <mc:Choice xmlns:v="urn:schemas-microsoft-com:vml" Requires="v">
                <p:oleObj name="Equation" r:id="rId8" imgW="2450880" imgH="927000" progId="Equation.DSMT4">
                  <p:embed/>
                </p:oleObj>
              </mc:Choice>
              <mc:Fallback>
                <p:oleObj name="Equation" r:id="rId8" imgW="2450880" imgH="9270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2499852"/>
                        <a:ext cx="24511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7" name="Object 7"/>
          <p:cNvGraphicFramePr>
            <a:graphicFrameLocks noChangeAspect="1"/>
          </p:cNvGraphicFramePr>
          <p:nvPr/>
        </p:nvGraphicFramePr>
        <p:xfrm>
          <a:off x="3048000" y="3581400"/>
          <a:ext cx="1739900" cy="838200"/>
        </p:xfrm>
        <a:graphic>
          <a:graphicData uri="http://schemas.openxmlformats.org/presentationml/2006/ole">
            <mc:AlternateContent xmlns:mc="http://schemas.openxmlformats.org/markup-compatibility/2006">
              <mc:Choice xmlns:v="urn:schemas-microsoft-com:vml" Requires="v">
                <p:oleObj name="Equation" r:id="rId10" imgW="1739880" imgH="838080" progId="Equation.DSMT4">
                  <p:embed/>
                </p:oleObj>
              </mc:Choice>
              <mc:Fallback>
                <p:oleObj name="Equation" r:id="rId10" imgW="1739880" imgH="83808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48000" y="3581400"/>
                        <a:ext cx="1739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8" name="Object 8"/>
          <p:cNvGraphicFramePr>
            <a:graphicFrameLocks noChangeAspect="1"/>
          </p:cNvGraphicFramePr>
          <p:nvPr/>
        </p:nvGraphicFramePr>
        <p:xfrm>
          <a:off x="5179140" y="3778044"/>
          <a:ext cx="2095500" cy="431800"/>
        </p:xfrm>
        <a:graphic>
          <a:graphicData uri="http://schemas.openxmlformats.org/presentationml/2006/ole">
            <mc:AlternateContent xmlns:mc="http://schemas.openxmlformats.org/markup-compatibility/2006">
              <mc:Choice xmlns:v="urn:schemas-microsoft-com:vml" Requires="v">
                <p:oleObj name="Equation" r:id="rId12" imgW="2095200" imgH="431640" progId="Equation.DSMT4">
                  <p:embed/>
                </p:oleObj>
              </mc:Choice>
              <mc:Fallback>
                <p:oleObj name="Equation" r:id="rId12" imgW="2095200" imgH="431640" progId="Equation.DSMT4">
                  <p:embed/>
                  <p:pic>
                    <p:nvPicPr>
                      <p:cNvPr id="0"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79140" y="3778044"/>
                        <a:ext cx="20955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69" name="Object 9"/>
          <p:cNvGraphicFramePr>
            <a:graphicFrameLocks noChangeAspect="1"/>
          </p:cNvGraphicFramePr>
          <p:nvPr/>
        </p:nvGraphicFramePr>
        <p:xfrm>
          <a:off x="3048000" y="4694904"/>
          <a:ext cx="863600" cy="584200"/>
        </p:xfrm>
        <a:graphic>
          <a:graphicData uri="http://schemas.openxmlformats.org/presentationml/2006/ole">
            <mc:AlternateContent xmlns:mc="http://schemas.openxmlformats.org/markup-compatibility/2006">
              <mc:Choice xmlns:v="urn:schemas-microsoft-com:vml" Requires="v">
                <p:oleObj name="Equation" r:id="rId14" imgW="863280" imgH="583920" progId="Equation.DSMT4">
                  <p:embed/>
                </p:oleObj>
              </mc:Choice>
              <mc:Fallback>
                <p:oleObj name="Equation" r:id="rId14" imgW="863280" imgH="583920" progId="Equation.DSMT4">
                  <p:embed/>
                  <p:pic>
                    <p:nvPicPr>
                      <p:cNvPr id="0" name="Picture 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0" y="4694904"/>
                        <a:ext cx="863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70" name="Object 10"/>
          <p:cNvGraphicFramePr>
            <a:graphicFrameLocks noChangeAspect="1"/>
          </p:cNvGraphicFramePr>
          <p:nvPr/>
        </p:nvGraphicFramePr>
        <p:xfrm>
          <a:off x="3932904" y="4803060"/>
          <a:ext cx="977900" cy="292100"/>
        </p:xfrm>
        <a:graphic>
          <a:graphicData uri="http://schemas.openxmlformats.org/presentationml/2006/ole">
            <mc:AlternateContent xmlns:mc="http://schemas.openxmlformats.org/markup-compatibility/2006">
              <mc:Choice xmlns:v="urn:schemas-microsoft-com:vml" Requires="v">
                <p:oleObj name="Equation" r:id="rId16" imgW="977760" imgH="291960" progId="Equation.DSMT4">
                  <p:embed/>
                </p:oleObj>
              </mc:Choice>
              <mc:Fallback>
                <p:oleObj name="Equation" r:id="rId16" imgW="977760" imgH="291960" progId="Equation.DSMT4">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32904" y="4803060"/>
                        <a:ext cx="977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7771" name="Object 11"/>
          <p:cNvGraphicFramePr>
            <a:graphicFrameLocks noChangeAspect="1"/>
          </p:cNvGraphicFramePr>
          <p:nvPr>
            <p:extLst>
              <p:ext uri="{D42A27DB-BD31-4B8C-83A1-F6EECF244321}">
                <p14:modId xmlns:p14="http://schemas.microsoft.com/office/powerpoint/2010/main" val="3147402816"/>
              </p:ext>
            </p:extLst>
          </p:nvPr>
        </p:nvGraphicFramePr>
        <p:xfrm>
          <a:off x="4959350" y="4495800"/>
          <a:ext cx="2324100" cy="939800"/>
        </p:xfrm>
        <a:graphic>
          <a:graphicData uri="http://schemas.openxmlformats.org/presentationml/2006/ole">
            <mc:AlternateContent xmlns:mc="http://schemas.openxmlformats.org/markup-compatibility/2006">
              <mc:Choice xmlns:v="urn:schemas-microsoft-com:vml" Requires="v">
                <p:oleObj name="Equation" r:id="rId18" imgW="2323800" imgH="939600" progId="Equation.DSMT4">
                  <p:embed/>
                </p:oleObj>
              </mc:Choice>
              <mc:Fallback>
                <p:oleObj name="Equation" r:id="rId18" imgW="2323800" imgH="939600" progId="Equation.DSMT4">
                  <p:embed/>
                  <p:pic>
                    <p:nvPicPr>
                      <p:cNvPr id="0" name="Picture 11"/>
                      <p:cNvPicPr>
                        <a:picLocks noChangeAspect="1" noChangeArrowheads="1"/>
                      </p:cNvPicPr>
                      <p:nvPr/>
                    </p:nvPicPr>
                    <p:blipFill>
                      <a:blip r:embed="rId19"/>
                      <a:srcRect/>
                      <a:stretch>
                        <a:fillRect/>
                      </a:stretch>
                    </p:blipFill>
                    <p:spPr bwMode="auto">
                      <a:xfrm>
                        <a:off x="4959350" y="4495800"/>
                        <a:ext cx="23241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7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7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77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776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77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7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77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7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Two Changes of Variable to</a:t>
            </a:r>
            <a:br>
              <a:rPr lang="en-US" dirty="0"/>
            </a:br>
            <a:r>
              <a:rPr lang="en-US" dirty="0"/>
              <a:t>Evaluate a Definite Integral</a:t>
            </a:r>
          </a:p>
        </p:txBody>
      </p:sp>
      <p:sp>
        <p:nvSpPr>
          <p:cNvPr id="3" name="Content Placeholder 2"/>
          <p:cNvSpPr>
            <a:spLocks noGrp="1"/>
          </p:cNvSpPr>
          <p:nvPr>
            <p:ph idx="1"/>
          </p:nvPr>
        </p:nvSpPr>
        <p:spPr/>
        <p:txBody>
          <a:bodyPr/>
          <a:lstStyle/>
          <a:p>
            <a:r>
              <a:rPr lang="en-US" dirty="0"/>
              <a:t>Evaluate </a:t>
            </a:r>
          </a:p>
          <a:p>
            <a:pPr>
              <a:spcBef>
                <a:spcPts val="2400"/>
              </a:spcBef>
            </a:pPr>
            <a:r>
              <a:rPr lang="en-US" b="1" dirty="0"/>
              <a:t>Solution</a:t>
            </a:r>
          </a:p>
          <a:p>
            <a:r>
              <a:rPr lang="en-US" dirty="0"/>
              <a:t>The integrand contains an expression almost, but not quite, of the form                  We can easily eliminate the coefficient in front of </a:t>
            </a:r>
            <a:r>
              <a:rPr lang="en-US" i="1" dirty="0"/>
              <a:t>x</a:t>
            </a:r>
            <a:r>
              <a:rPr lang="en-US" baseline="30000" dirty="0"/>
              <a:t>2</a:t>
            </a:r>
            <a:r>
              <a:rPr lang="en-US" dirty="0"/>
              <a:t> by making the change of variable </a:t>
            </a:r>
            <a:r>
              <a:rPr lang="en-US" i="1" dirty="0"/>
              <a:t>t</a:t>
            </a:r>
            <a:r>
              <a:rPr lang="en-US" dirty="0"/>
              <a:t> </a:t>
            </a:r>
            <a:r>
              <a:rPr lang="en-US" dirty="0">
                <a:latin typeface="Symbol" pitchFamily="18" charset="2"/>
              </a:rPr>
              <a:t>=</a:t>
            </a:r>
            <a:r>
              <a:rPr lang="en-US" dirty="0"/>
              <a:t> 3</a:t>
            </a:r>
            <a:r>
              <a:rPr lang="en-US" i="1" dirty="0"/>
              <a:t>x</a:t>
            </a:r>
            <a:r>
              <a:rPr lang="en-US" dirty="0"/>
              <a:t>. Note the change in the limits of integration that result.</a:t>
            </a:r>
          </a:p>
        </p:txBody>
      </p:sp>
      <p:graphicFrame>
        <p:nvGraphicFramePr>
          <p:cNvPr id="118786" name="Object 2"/>
          <p:cNvGraphicFramePr>
            <a:graphicFrameLocks noChangeAspect="1"/>
          </p:cNvGraphicFramePr>
          <p:nvPr/>
        </p:nvGraphicFramePr>
        <p:xfrm>
          <a:off x="1873044" y="1161844"/>
          <a:ext cx="2057400" cy="1092200"/>
        </p:xfrm>
        <a:graphic>
          <a:graphicData uri="http://schemas.openxmlformats.org/presentationml/2006/ole">
            <mc:AlternateContent xmlns:mc="http://schemas.openxmlformats.org/markup-compatibility/2006">
              <mc:Choice xmlns:v="urn:schemas-microsoft-com:vml" Requires="v">
                <p:oleObj name="Equation" r:id="rId2" imgW="2057400" imgH="1091880" progId="Equation.DSMT4">
                  <p:embed/>
                </p:oleObj>
              </mc:Choice>
              <mc:Fallback>
                <p:oleObj name="Equation" r:id="rId2" imgW="2057400" imgH="10918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044" y="1161844"/>
                        <a:ext cx="20574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7" name="Object 3"/>
          <p:cNvGraphicFramePr>
            <a:graphicFrameLocks noChangeAspect="1"/>
          </p:cNvGraphicFramePr>
          <p:nvPr/>
        </p:nvGraphicFramePr>
        <p:xfrm>
          <a:off x="3138948" y="2895600"/>
          <a:ext cx="1320800" cy="495300"/>
        </p:xfrm>
        <a:graphic>
          <a:graphicData uri="http://schemas.openxmlformats.org/presentationml/2006/ole">
            <mc:AlternateContent xmlns:mc="http://schemas.openxmlformats.org/markup-compatibility/2006">
              <mc:Choice xmlns:v="urn:schemas-microsoft-com:vml" Requires="v">
                <p:oleObj name="Equation" r:id="rId4" imgW="1320480" imgH="495000" progId="Equation.DSMT4">
                  <p:embed/>
                </p:oleObj>
              </mc:Choice>
              <mc:Fallback>
                <p:oleObj name="Equation" r:id="rId4" imgW="132048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948" y="2895600"/>
                        <a:ext cx="1320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0" name="Object 6"/>
          <p:cNvGraphicFramePr>
            <a:graphicFrameLocks noChangeAspect="1"/>
          </p:cNvGraphicFramePr>
          <p:nvPr/>
        </p:nvGraphicFramePr>
        <p:xfrm>
          <a:off x="471948" y="4768644"/>
          <a:ext cx="2222500" cy="1092200"/>
        </p:xfrm>
        <a:graphic>
          <a:graphicData uri="http://schemas.openxmlformats.org/presentationml/2006/ole">
            <mc:AlternateContent xmlns:mc="http://schemas.openxmlformats.org/markup-compatibility/2006">
              <mc:Choice xmlns:v="urn:schemas-microsoft-com:vml" Requires="v">
                <p:oleObj name="Equation" r:id="rId6" imgW="2222280" imgH="1091880" progId="Equation.DSMT4">
                  <p:embed/>
                </p:oleObj>
              </mc:Choice>
              <mc:Fallback>
                <p:oleObj name="Equation" r:id="rId6" imgW="2222280" imgH="109188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948" y="4768644"/>
                        <a:ext cx="2222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1" name="Object 7"/>
          <p:cNvGraphicFramePr>
            <a:graphicFrameLocks noChangeAspect="1"/>
          </p:cNvGraphicFramePr>
          <p:nvPr/>
        </p:nvGraphicFramePr>
        <p:xfrm>
          <a:off x="2728452" y="4783392"/>
          <a:ext cx="2476500" cy="1092200"/>
        </p:xfrm>
        <a:graphic>
          <a:graphicData uri="http://schemas.openxmlformats.org/presentationml/2006/ole">
            <mc:AlternateContent xmlns:mc="http://schemas.openxmlformats.org/markup-compatibility/2006">
              <mc:Choice xmlns:v="urn:schemas-microsoft-com:vml" Requires="v">
                <p:oleObj name="Equation" r:id="rId8" imgW="2476440" imgH="1091880" progId="Equation.DSMT4">
                  <p:embed/>
                </p:oleObj>
              </mc:Choice>
              <mc:Fallback>
                <p:oleObj name="Equation" r:id="rId8" imgW="2476440" imgH="10918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8452" y="4783392"/>
                        <a:ext cx="24765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92" name="Object 8"/>
          <p:cNvGraphicFramePr>
            <a:graphicFrameLocks noChangeAspect="1"/>
          </p:cNvGraphicFramePr>
          <p:nvPr/>
        </p:nvGraphicFramePr>
        <p:xfrm>
          <a:off x="5257800" y="4783392"/>
          <a:ext cx="3441700" cy="1244600"/>
        </p:xfrm>
        <a:graphic>
          <a:graphicData uri="http://schemas.openxmlformats.org/presentationml/2006/ole">
            <mc:AlternateContent xmlns:mc="http://schemas.openxmlformats.org/markup-compatibility/2006">
              <mc:Choice xmlns:v="urn:schemas-microsoft-com:vml" Requires="v">
                <p:oleObj name="Equation" r:id="rId10" imgW="3441600" imgH="1244520" progId="Equation.DSMT4">
                  <p:embed/>
                </p:oleObj>
              </mc:Choice>
              <mc:Fallback>
                <p:oleObj name="Equation" r:id="rId10" imgW="3441600" imgH="124452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7800" y="4783392"/>
                        <a:ext cx="34417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7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7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7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8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Two Changes of Variable to</a:t>
            </a:r>
            <a:br>
              <a:rPr lang="en-US" dirty="0"/>
            </a:br>
            <a:r>
              <a:rPr lang="en-US" dirty="0"/>
              <a:t>Evaluate a Definite Integral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Now, proceed with </a:t>
                </a:r>
                <a:r>
                  <a:rPr lang="en-US" i="1" dirty="0"/>
                  <a:t>t </a:t>
                </a:r>
                <a:r>
                  <a:rPr lang="en-US" dirty="0"/>
                  <a:t>= 2 tan</a:t>
                </a:r>
                <a:r>
                  <a:rPr lang="el-GR" i="1" dirty="0">
                    <a:latin typeface="Cambria Math" panose="02040503050406030204" pitchFamily="18" charset="0"/>
                    <a:ea typeface="Cambria Math" panose="02040503050406030204" pitchFamily="18" charset="0"/>
                    <a:sym typeface="Symbol"/>
                  </a:rPr>
                  <a:t>θ</a:t>
                </a:r>
                <a:r>
                  <a:rPr lang="en-US" dirty="0"/>
                  <a:t> and </a:t>
                </a:r>
                <a:r>
                  <a:rPr lang="en-US" i="1" dirty="0"/>
                  <a:t>dt</a:t>
                </a:r>
                <a:r>
                  <a:rPr lang="en-US" dirty="0"/>
                  <a:t> = 2 </a:t>
                </a:r>
                <a14:m>
                  <m:oMath xmlns:m="http://schemas.openxmlformats.org/officeDocument/2006/math">
                    <m:sSup>
                      <m:sSupPr>
                        <m:ctrlPr>
                          <a:rPr lang="en-US" i="1" dirty="0" smtClean="0">
                            <a:latin typeface="Cambria Math" panose="02040503050406030204" pitchFamily="18" charset="0"/>
                          </a:rPr>
                        </m:ctrlPr>
                      </m:sSupPr>
                      <m:e>
                        <m:r>
                          <m:rPr>
                            <m:sty m:val="p"/>
                          </m:rPr>
                          <a:rPr lang="en-US" b="0" i="0" dirty="0" smtClean="0">
                            <a:latin typeface="Cambria Math" panose="02040503050406030204" pitchFamily="18" charset="0"/>
                          </a:rPr>
                          <m:t>sec</m:t>
                        </m:r>
                      </m:e>
                      <m:sup>
                        <m:r>
                          <a:rPr lang="en-US" b="0" i="1" dirty="0" smtClean="0">
                            <a:latin typeface="Cambria Math" panose="02040503050406030204" pitchFamily="18" charset="0"/>
                          </a:rPr>
                          <m:t>2</m:t>
                        </m:r>
                      </m:sup>
                    </m:sSup>
                  </m:oMath>
                </a14:m>
                <a:r>
                  <a:rPr lang="el-GR" i="1" dirty="0">
                    <a:latin typeface="Cambria Math" panose="02040503050406030204" pitchFamily="18" charset="0"/>
                    <a:ea typeface="Cambria Math" panose="02040503050406030204" pitchFamily="18" charset="0"/>
                    <a:sym typeface="Symbol"/>
                  </a:rPr>
                  <a:t>θ</a:t>
                </a:r>
                <a:r>
                  <a:rPr lang="en-US" dirty="0"/>
                  <a:t> </a:t>
                </a:r>
                <a:r>
                  <a:rPr lang="en-US" i="1" dirty="0"/>
                  <a:t>d</a:t>
                </a:r>
                <a:r>
                  <a:rPr lang="el-GR" i="1" dirty="0">
                    <a:latin typeface="Cambria Math" panose="02040503050406030204" pitchFamily="18" charset="0"/>
                    <a:ea typeface="Cambria Math" panose="02040503050406030204" pitchFamily="18" charset="0"/>
                    <a:sym typeface="Symbol"/>
                  </a:rPr>
                  <a:t>θ</a:t>
                </a:r>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81" t="-1600"/>
                </a:stretch>
              </a:blipFill>
            </p:spPr>
            <p:txBody>
              <a:bodyPr/>
              <a:lstStyle/>
              <a:p>
                <a:r>
                  <a:rPr lang="en-IN">
                    <a:noFill/>
                  </a:rPr>
                  <a:t> </a:t>
                </a:r>
              </a:p>
            </p:txBody>
          </p:sp>
        </mc:Fallback>
      </mc:AlternateContent>
      <p:graphicFrame>
        <p:nvGraphicFramePr>
          <p:cNvPr id="119811" name="Object 3"/>
          <p:cNvGraphicFramePr>
            <a:graphicFrameLocks noChangeAspect="1"/>
          </p:cNvGraphicFramePr>
          <p:nvPr/>
        </p:nvGraphicFramePr>
        <p:xfrm>
          <a:off x="304800" y="1993488"/>
          <a:ext cx="2311400" cy="1244600"/>
        </p:xfrm>
        <a:graphic>
          <a:graphicData uri="http://schemas.openxmlformats.org/presentationml/2006/ole">
            <mc:AlternateContent xmlns:mc="http://schemas.openxmlformats.org/markup-compatibility/2006">
              <mc:Choice xmlns:v="urn:schemas-microsoft-com:vml" Requires="v">
                <p:oleObj name="Equation" r:id="rId3" imgW="2311200" imgH="1244520" progId="Equation.DSMT4">
                  <p:embed/>
                </p:oleObj>
              </mc:Choice>
              <mc:Fallback>
                <p:oleObj name="Equation" r:id="rId3" imgW="2311200" imgH="124452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93488"/>
                        <a:ext cx="23114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2" name="Object 4"/>
          <p:cNvGraphicFramePr>
            <a:graphicFrameLocks noChangeAspect="1"/>
          </p:cNvGraphicFramePr>
          <p:nvPr>
            <p:extLst>
              <p:ext uri="{D42A27DB-BD31-4B8C-83A1-F6EECF244321}">
                <p14:modId xmlns:p14="http://schemas.microsoft.com/office/powerpoint/2010/main" val="311966031"/>
              </p:ext>
            </p:extLst>
          </p:nvPr>
        </p:nvGraphicFramePr>
        <p:xfrm>
          <a:off x="2620963" y="1919288"/>
          <a:ext cx="3378200" cy="1295400"/>
        </p:xfrm>
        <a:graphic>
          <a:graphicData uri="http://schemas.openxmlformats.org/presentationml/2006/ole">
            <mc:AlternateContent xmlns:mc="http://schemas.openxmlformats.org/markup-compatibility/2006">
              <mc:Choice xmlns:v="urn:schemas-microsoft-com:vml" Requires="v">
                <p:oleObj name="Equation" r:id="rId5" imgW="3377880" imgH="1295280" progId="Equation.DSMT4">
                  <p:embed/>
                </p:oleObj>
              </mc:Choice>
              <mc:Fallback>
                <p:oleObj name="Equation" r:id="rId5" imgW="3377880" imgH="1295280" progId="Equation.DSMT4">
                  <p:embed/>
                  <p:pic>
                    <p:nvPicPr>
                      <p:cNvPr id="0" name="Picture 4"/>
                      <p:cNvPicPr>
                        <a:picLocks noChangeAspect="1" noChangeArrowheads="1"/>
                      </p:cNvPicPr>
                      <p:nvPr/>
                    </p:nvPicPr>
                    <p:blipFill>
                      <a:blip r:embed="rId6"/>
                      <a:srcRect/>
                      <a:stretch>
                        <a:fillRect/>
                      </a:stretch>
                    </p:blipFill>
                    <p:spPr bwMode="auto">
                      <a:xfrm>
                        <a:off x="2620963" y="1919288"/>
                        <a:ext cx="3378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3" name="Object 5"/>
          <p:cNvGraphicFramePr>
            <a:graphicFrameLocks noChangeAspect="1"/>
          </p:cNvGraphicFramePr>
          <p:nvPr>
            <p:extLst>
              <p:ext uri="{D42A27DB-BD31-4B8C-83A1-F6EECF244321}">
                <p14:modId xmlns:p14="http://schemas.microsoft.com/office/powerpoint/2010/main" val="3067077670"/>
              </p:ext>
            </p:extLst>
          </p:nvPr>
        </p:nvGraphicFramePr>
        <p:xfrm>
          <a:off x="6000750" y="1949450"/>
          <a:ext cx="2870200" cy="1295400"/>
        </p:xfrm>
        <a:graphic>
          <a:graphicData uri="http://schemas.openxmlformats.org/presentationml/2006/ole">
            <mc:AlternateContent xmlns:mc="http://schemas.openxmlformats.org/markup-compatibility/2006">
              <mc:Choice xmlns:v="urn:schemas-microsoft-com:vml" Requires="v">
                <p:oleObj name="Equation" r:id="rId7" imgW="2869920" imgH="1295280" progId="Equation.DSMT4">
                  <p:embed/>
                </p:oleObj>
              </mc:Choice>
              <mc:Fallback>
                <p:oleObj name="Equation" r:id="rId7" imgW="2869920" imgH="1295280" progId="Equation.DSMT4">
                  <p:embed/>
                  <p:pic>
                    <p:nvPicPr>
                      <p:cNvPr id="0" name="Picture 5"/>
                      <p:cNvPicPr>
                        <a:picLocks noChangeAspect="1" noChangeArrowheads="1"/>
                      </p:cNvPicPr>
                      <p:nvPr/>
                    </p:nvPicPr>
                    <p:blipFill>
                      <a:blip r:embed="rId8"/>
                      <a:srcRect/>
                      <a:stretch>
                        <a:fillRect/>
                      </a:stretch>
                    </p:blipFill>
                    <p:spPr bwMode="auto">
                      <a:xfrm>
                        <a:off x="6000750" y="1949450"/>
                        <a:ext cx="2870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4" name="Object 6"/>
          <p:cNvGraphicFramePr>
            <a:graphicFrameLocks noChangeAspect="1"/>
          </p:cNvGraphicFramePr>
          <p:nvPr>
            <p:extLst>
              <p:ext uri="{D42A27DB-BD31-4B8C-83A1-F6EECF244321}">
                <p14:modId xmlns:p14="http://schemas.microsoft.com/office/powerpoint/2010/main" val="3905008954"/>
              </p:ext>
            </p:extLst>
          </p:nvPr>
        </p:nvGraphicFramePr>
        <p:xfrm>
          <a:off x="2635250" y="3384550"/>
          <a:ext cx="2870200" cy="1054100"/>
        </p:xfrm>
        <a:graphic>
          <a:graphicData uri="http://schemas.openxmlformats.org/presentationml/2006/ole">
            <mc:AlternateContent xmlns:mc="http://schemas.openxmlformats.org/markup-compatibility/2006">
              <mc:Choice xmlns:v="urn:schemas-microsoft-com:vml" Requires="v">
                <p:oleObj name="Equation" r:id="rId9" imgW="2869920" imgH="1054080" progId="Equation.DSMT4">
                  <p:embed/>
                </p:oleObj>
              </mc:Choice>
              <mc:Fallback>
                <p:oleObj name="Equation" r:id="rId9" imgW="2869920" imgH="1054080" progId="Equation.DSMT4">
                  <p:embed/>
                  <p:pic>
                    <p:nvPicPr>
                      <p:cNvPr id="0" name="Picture 6"/>
                      <p:cNvPicPr>
                        <a:picLocks noChangeAspect="1" noChangeArrowheads="1"/>
                      </p:cNvPicPr>
                      <p:nvPr/>
                    </p:nvPicPr>
                    <p:blipFill>
                      <a:blip r:embed="rId10"/>
                      <a:srcRect/>
                      <a:stretch>
                        <a:fillRect/>
                      </a:stretch>
                    </p:blipFill>
                    <p:spPr bwMode="auto">
                      <a:xfrm>
                        <a:off x="2635250" y="3384550"/>
                        <a:ext cx="2870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5" name="Object 7"/>
          <p:cNvGraphicFramePr>
            <a:graphicFrameLocks noChangeAspect="1"/>
          </p:cNvGraphicFramePr>
          <p:nvPr>
            <p:extLst>
              <p:ext uri="{D42A27DB-BD31-4B8C-83A1-F6EECF244321}">
                <p14:modId xmlns:p14="http://schemas.microsoft.com/office/powerpoint/2010/main" val="4128621520"/>
              </p:ext>
            </p:extLst>
          </p:nvPr>
        </p:nvGraphicFramePr>
        <p:xfrm>
          <a:off x="5562600" y="3446463"/>
          <a:ext cx="2438400" cy="838200"/>
        </p:xfrm>
        <a:graphic>
          <a:graphicData uri="http://schemas.openxmlformats.org/presentationml/2006/ole">
            <mc:AlternateContent xmlns:mc="http://schemas.openxmlformats.org/markup-compatibility/2006">
              <mc:Choice xmlns:v="urn:schemas-microsoft-com:vml" Requires="v">
                <p:oleObj name="Equation" r:id="rId11" imgW="2438280" imgH="838080" progId="Equation.DSMT4">
                  <p:embed/>
                </p:oleObj>
              </mc:Choice>
              <mc:Fallback>
                <p:oleObj name="Equation" r:id="rId11" imgW="2438280" imgH="838080" progId="Equation.DSMT4">
                  <p:embed/>
                  <p:pic>
                    <p:nvPicPr>
                      <p:cNvPr id="0" name="Picture 7"/>
                      <p:cNvPicPr>
                        <a:picLocks noChangeAspect="1" noChangeArrowheads="1"/>
                      </p:cNvPicPr>
                      <p:nvPr/>
                    </p:nvPicPr>
                    <p:blipFill>
                      <a:blip r:embed="rId12"/>
                      <a:srcRect/>
                      <a:stretch>
                        <a:fillRect/>
                      </a:stretch>
                    </p:blipFill>
                    <p:spPr bwMode="auto">
                      <a:xfrm>
                        <a:off x="5562600" y="3446463"/>
                        <a:ext cx="2438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6" name="Object 8"/>
          <p:cNvGraphicFramePr>
            <a:graphicFrameLocks noChangeAspect="1"/>
          </p:cNvGraphicFramePr>
          <p:nvPr>
            <p:extLst>
              <p:ext uri="{D42A27DB-BD31-4B8C-83A1-F6EECF244321}">
                <p14:modId xmlns:p14="http://schemas.microsoft.com/office/powerpoint/2010/main" val="1184688093"/>
              </p:ext>
            </p:extLst>
          </p:nvPr>
        </p:nvGraphicFramePr>
        <p:xfrm>
          <a:off x="2617788" y="4711700"/>
          <a:ext cx="2387600" cy="825500"/>
        </p:xfrm>
        <a:graphic>
          <a:graphicData uri="http://schemas.openxmlformats.org/presentationml/2006/ole">
            <mc:AlternateContent xmlns:mc="http://schemas.openxmlformats.org/markup-compatibility/2006">
              <mc:Choice xmlns:v="urn:schemas-microsoft-com:vml" Requires="v">
                <p:oleObj name="Equation" r:id="rId13" imgW="2387520" imgH="825480" progId="Equation.DSMT4">
                  <p:embed/>
                </p:oleObj>
              </mc:Choice>
              <mc:Fallback>
                <p:oleObj name="Equation" r:id="rId13" imgW="2387520" imgH="825480" progId="Equation.DSMT4">
                  <p:embed/>
                  <p:pic>
                    <p:nvPicPr>
                      <p:cNvPr id="0" name="Picture 8"/>
                      <p:cNvPicPr>
                        <a:picLocks noChangeAspect="1" noChangeArrowheads="1"/>
                      </p:cNvPicPr>
                      <p:nvPr/>
                    </p:nvPicPr>
                    <p:blipFill>
                      <a:blip r:embed="rId14"/>
                      <a:srcRect/>
                      <a:stretch>
                        <a:fillRect/>
                      </a:stretch>
                    </p:blipFill>
                    <p:spPr bwMode="auto">
                      <a:xfrm>
                        <a:off x="2617788" y="4711700"/>
                        <a:ext cx="23876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9817" name="Object 9"/>
          <p:cNvGraphicFramePr>
            <a:graphicFrameLocks noChangeAspect="1"/>
          </p:cNvGraphicFramePr>
          <p:nvPr>
            <p:extLst>
              <p:ext uri="{D42A27DB-BD31-4B8C-83A1-F6EECF244321}">
                <p14:modId xmlns:p14="http://schemas.microsoft.com/office/powerpoint/2010/main" val="3658442777"/>
              </p:ext>
            </p:extLst>
          </p:nvPr>
        </p:nvGraphicFramePr>
        <p:xfrm>
          <a:off x="5025378" y="4648200"/>
          <a:ext cx="1841500" cy="1016000"/>
        </p:xfrm>
        <a:graphic>
          <a:graphicData uri="http://schemas.openxmlformats.org/presentationml/2006/ole">
            <mc:AlternateContent xmlns:mc="http://schemas.openxmlformats.org/markup-compatibility/2006">
              <mc:Choice xmlns:v="urn:schemas-microsoft-com:vml" Requires="v">
                <p:oleObj name="Equation" r:id="rId15" imgW="1841400" imgH="1015920" progId="Equation.DSMT4">
                  <p:embed/>
                </p:oleObj>
              </mc:Choice>
              <mc:Fallback>
                <p:oleObj name="Equation" r:id="rId15" imgW="1841400" imgH="1015920" progId="Equation.DSMT4">
                  <p:embed/>
                  <p:pic>
                    <p:nvPicPr>
                      <p:cNvPr id="0" name="Picture 9"/>
                      <p:cNvPicPr>
                        <a:picLocks noChangeAspect="1" noChangeArrowheads="1"/>
                      </p:cNvPicPr>
                      <p:nvPr/>
                    </p:nvPicPr>
                    <p:blipFill>
                      <a:blip r:embed="rId16"/>
                      <a:srcRect/>
                      <a:stretch>
                        <a:fillRect/>
                      </a:stretch>
                    </p:blipFill>
                    <p:spPr bwMode="auto">
                      <a:xfrm>
                        <a:off x="5025378" y="4648200"/>
                        <a:ext cx="1841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8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8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98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8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8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8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98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Using Two Changes of Variable to</a:t>
            </a:r>
            <a:br>
              <a:rPr lang="en-US" dirty="0"/>
            </a:br>
            <a:r>
              <a:rPr lang="en-US" dirty="0"/>
              <a:t>Evaluate a Definite Integral (cont.)</a:t>
            </a:r>
          </a:p>
        </p:txBody>
      </p:sp>
      <p:sp>
        <p:nvSpPr>
          <p:cNvPr id="3" name="Content Placeholder 2"/>
          <p:cNvSpPr>
            <a:spLocks noGrp="1"/>
          </p:cNvSpPr>
          <p:nvPr>
            <p:ph idx="1"/>
          </p:nvPr>
        </p:nvSpPr>
        <p:spPr>
          <a:xfrm>
            <a:off x="457200" y="1280160"/>
            <a:ext cx="8229600" cy="4729460"/>
          </a:xfrm>
        </p:spPr>
        <p:txBody>
          <a:bodyPr/>
          <a:lstStyle/>
          <a:p>
            <a:r>
              <a:rPr lang="en-US" dirty="0"/>
              <a:t>Note that our antiderivative is a function of </a:t>
            </a:r>
            <a:r>
              <a:rPr lang="el-GR" i="1" dirty="0">
                <a:latin typeface="Cambria Math" panose="02040503050406030204" pitchFamily="18" charset="0"/>
                <a:ea typeface="Cambria Math" panose="02040503050406030204" pitchFamily="18" charset="0"/>
                <a:sym typeface="Symbol"/>
              </a:rPr>
              <a:t>θ</a:t>
            </a:r>
            <a:r>
              <a:rPr lang="en-US" dirty="0"/>
              <a:t>, but the limits of integration are still in terms of </a:t>
            </a:r>
            <a:r>
              <a:rPr lang="en-US" i="1" dirty="0"/>
              <a:t>t</a:t>
            </a:r>
            <a:r>
              <a:rPr lang="en-US" dirty="0"/>
              <a:t>. In order to evaluate the expression, we sketch the triangle in Figure 6 and write everything in terms of </a:t>
            </a:r>
            <a:r>
              <a:rPr lang="en-US" i="1" dirty="0"/>
              <a:t>t</a:t>
            </a:r>
            <a:r>
              <a:rPr lang="en-US" dirty="0"/>
              <a:t>.</a:t>
            </a:r>
          </a:p>
        </p:txBody>
      </p:sp>
      <p:pic>
        <p:nvPicPr>
          <p:cNvPr id="12083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000625" y="2685432"/>
            <a:ext cx="3686175" cy="2669744"/>
          </a:xfrm>
          <a:prstGeom prst="rect">
            <a:avLst/>
          </a:prstGeom>
          <a:noFill/>
          <a:ln w="9525">
            <a:noFill/>
            <a:miter lim="800000"/>
            <a:headEnd/>
            <a:tailEnd/>
          </a:ln>
        </p:spPr>
      </p:pic>
      <p:graphicFrame>
        <p:nvGraphicFramePr>
          <p:cNvPr id="120836" name="Object 4"/>
          <p:cNvGraphicFramePr>
            <a:graphicFrameLocks noChangeAspect="1"/>
          </p:cNvGraphicFramePr>
          <p:nvPr>
            <p:extLst>
              <p:ext uri="{D42A27DB-BD31-4B8C-83A1-F6EECF244321}">
                <p14:modId xmlns:p14="http://schemas.microsoft.com/office/powerpoint/2010/main" val="641425287"/>
              </p:ext>
            </p:extLst>
          </p:nvPr>
        </p:nvGraphicFramePr>
        <p:xfrm>
          <a:off x="576263" y="3279775"/>
          <a:ext cx="1574800" cy="1016000"/>
        </p:xfrm>
        <a:graphic>
          <a:graphicData uri="http://schemas.openxmlformats.org/presentationml/2006/ole">
            <mc:AlternateContent xmlns:mc="http://schemas.openxmlformats.org/markup-compatibility/2006">
              <mc:Choice xmlns:v="urn:schemas-microsoft-com:vml" Requires="v">
                <p:oleObj name="Equation" r:id="rId3" imgW="1574640" imgH="1015920" progId="Equation.DSMT4">
                  <p:embed/>
                </p:oleObj>
              </mc:Choice>
              <mc:Fallback>
                <p:oleObj name="Equation" r:id="rId3" imgW="1574640" imgH="1015920" progId="Equation.DSMT4">
                  <p:embed/>
                  <p:pic>
                    <p:nvPicPr>
                      <p:cNvPr id="0" name="Picture 4"/>
                      <p:cNvPicPr>
                        <a:picLocks noChangeAspect="1" noChangeArrowheads="1"/>
                      </p:cNvPicPr>
                      <p:nvPr/>
                    </p:nvPicPr>
                    <p:blipFill>
                      <a:blip r:embed="rId4"/>
                      <a:srcRect/>
                      <a:stretch>
                        <a:fillRect/>
                      </a:stretch>
                    </p:blipFill>
                    <p:spPr bwMode="auto">
                      <a:xfrm>
                        <a:off x="576263" y="3279775"/>
                        <a:ext cx="1574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7" name="Object 5"/>
          <p:cNvGraphicFramePr>
            <a:graphicFrameLocks noChangeAspect="1"/>
          </p:cNvGraphicFramePr>
          <p:nvPr/>
        </p:nvGraphicFramePr>
        <p:xfrm>
          <a:off x="2180304" y="3200400"/>
          <a:ext cx="2425700" cy="1143000"/>
        </p:xfrm>
        <a:graphic>
          <a:graphicData uri="http://schemas.openxmlformats.org/presentationml/2006/ole">
            <mc:AlternateContent xmlns:mc="http://schemas.openxmlformats.org/markup-compatibility/2006">
              <mc:Choice xmlns:v="urn:schemas-microsoft-com:vml" Requires="v">
                <p:oleObj name="Equation" r:id="rId5" imgW="2425680" imgH="1143000" progId="Equation.DSMT4">
                  <p:embed/>
                </p:oleObj>
              </mc:Choice>
              <mc:Fallback>
                <p:oleObj name="Equation" r:id="rId5" imgW="2425680" imgH="114300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0304" y="3200400"/>
                        <a:ext cx="24257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8" name="Object 6"/>
          <p:cNvGraphicFramePr>
            <a:graphicFrameLocks noChangeAspect="1"/>
          </p:cNvGraphicFramePr>
          <p:nvPr/>
        </p:nvGraphicFramePr>
        <p:xfrm>
          <a:off x="2209800" y="4525296"/>
          <a:ext cx="1511300" cy="889000"/>
        </p:xfrm>
        <a:graphic>
          <a:graphicData uri="http://schemas.openxmlformats.org/presentationml/2006/ole">
            <mc:AlternateContent xmlns:mc="http://schemas.openxmlformats.org/markup-compatibility/2006">
              <mc:Choice xmlns:v="urn:schemas-microsoft-com:vml" Requires="v">
                <p:oleObj name="Equation" r:id="rId7" imgW="1511280" imgH="888840" progId="Equation.DSMT4">
                  <p:embed/>
                </p:oleObj>
              </mc:Choice>
              <mc:Fallback>
                <p:oleObj name="Equation" r:id="rId7" imgW="1511280" imgH="8888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4525296"/>
                        <a:ext cx="15113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0839" name="Object 7"/>
          <p:cNvGraphicFramePr>
            <a:graphicFrameLocks noChangeAspect="1"/>
          </p:cNvGraphicFramePr>
          <p:nvPr/>
        </p:nvGraphicFramePr>
        <p:xfrm>
          <a:off x="3748548" y="4527756"/>
          <a:ext cx="1143000" cy="889000"/>
        </p:xfrm>
        <a:graphic>
          <a:graphicData uri="http://schemas.openxmlformats.org/presentationml/2006/ole">
            <mc:AlternateContent xmlns:mc="http://schemas.openxmlformats.org/markup-compatibility/2006">
              <mc:Choice xmlns:v="urn:schemas-microsoft-com:vml" Requires="v">
                <p:oleObj name="Equation" r:id="rId9" imgW="1143000" imgH="888840" progId="Equation.DSMT4">
                  <p:embed/>
                </p:oleObj>
              </mc:Choice>
              <mc:Fallback>
                <p:oleObj name="Equation" r:id="rId9" imgW="1143000" imgH="8888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8548" y="4527756"/>
                        <a:ext cx="1143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91422CE1-18F1-D0EB-CB76-FB0C9F6144FF}"/>
              </a:ext>
            </a:extLst>
          </p:cNvPr>
          <p:cNvSpPr/>
          <p:nvPr/>
        </p:nvSpPr>
        <p:spPr>
          <a:xfrm>
            <a:off x="5000625" y="5355176"/>
            <a:ext cx="3094703" cy="523220"/>
          </a:xfrm>
          <a:prstGeom prst="rect">
            <a:avLst/>
          </a:prstGeom>
        </p:spPr>
        <p:txBody>
          <a:bodyPr wrap="square">
            <a:spAutoFit/>
          </a:bodyPr>
          <a:lstStyle/>
          <a:p>
            <a:r>
              <a:rPr lang="en-US" sz="2800" b="1" dirty="0"/>
              <a:t>Figure 6 </a:t>
            </a:r>
            <a:r>
              <a:rPr kumimoji="0" lang="en-US" sz="2800" b="0" i="0" u="none" strike="noStrike" kern="1200" cap="none" spc="0" normalizeH="0" baseline="0" noProof="0" dirty="0">
                <a:ln>
                  <a:noFill/>
                </a:ln>
                <a:solidFill>
                  <a:srgbClr val="366092"/>
                </a:solidFill>
                <a:effectLst/>
                <a:uLnTx/>
                <a:uFillTx/>
                <a:latin typeface="+mn-lt"/>
                <a:ea typeface="+mn-ea"/>
                <a:cs typeface="+mn-cs"/>
              </a:rPr>
              <a:t>tan</a:t>
            </a:r>
            <a:r>
              <a:rPr lang="el-GR" sz="2800" i="1" dirty="0">
                <a:solidFill>
                  <a:srgbClr val="366092"/>
                </a:solidFill>
                <a:latin typeface="Cambria Math" panose="02040503050406030204" pitchFamily="18" charset="0"/>
                <a:ea typeface="Cambria Math" panose="02040503050406030204" pitchFamily="18" charset="0"/>
                <a:sym typeface="Symbol"/>
              </a:rPr>
              <a:t>θ</a:t>
            </a:r>
            <a:r>
              <a:rPr lang="en-US" sz="2800" i="1" dirty="0">
                <a:solidFill>
                  <a:srgbClr val="366092"/>
                </a:solidFill>
                <a:latin typeface="Cambria Math" panose="02040503050406030204" pitchFamily="18" charset="0"/>
                <a:ea typeface="Cambria Math" panose="02040503050406030204" pitchFamily="18" charset="0"/>
                <a:sym typeface="Symbol"/>
              </a:rPr>
              <a:t> </a:t>
            </a:r>
            <a:r>
              <a:rPr lang="en-US" sz="2800" dirty="0">
                <a:solidFill>
                  <a:srgbClr val="366092"/>
                </a:solidFill>
                <a:latin typeface="Cambria Math" panose="02040503050406030204" pitchFamily="18" charset="0"/>
                <a:ea typeface="Cambria Math" panose="02040503050406030204" pitchFamily="18" charset="0"/>
                <a:sym typeface="Symbol"/>
              </a:rPr>
              <a:t>=</a:t>
            </a:r>
            <a:r>
              <a:rPr kumimoji="0" lang="en-US" sz="2800" b="0" i="1" u="none" strike="noStrike" kern="1200" cap="none" spc="0" normalizeH="0" baseline="0" noProof="0" dirty="0">
                <a:ln>
                  <a:noFill/>
                </a:ln>
                <a:solidFill>
                  <a:srgbClr val="366092"/>
                </a:solidFill>
                <a:effectLst/>
                <a:uLnTx/>
                <a:uFillTx/>
                <a:latin typeface="+mn-lt"/>
                <a:ea typeface="+mn-ea"/>
                <a:cs typeface="+mn-cs"/>
              </a:rPr>
              <a:t> t</a:t>
            </a:r>
            <a:r>
              <a:rPr lang="en-US" sz="2800" dirty="0">
                <a:solidFill>
                  <a:srgbClr val="366092"/>
                </a:solidFill>
                <a:latin typeface="Cambria Math" panose="02040503050406030204" pitchFamily="18" charset="0"/>
                <a:ea typeface="Cambria Math" panose="02040503050406030204" pitchFamily="18" charset="0"/>
                <a:sym typeface="Symbol"/>
              </a:rPr>
              <a:t>/2</a:t>
            </a:r>
            <a:r>
              <a:rPr lang="en-US" sz="28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8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8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0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Common Trigonometric Substitutions</a:t>
            </a:r>
          </a:p>
        </p:txBody>
      </p:sp>
      <p:sp>
        <p:nvSpPr>
          <p:cNvPr id="3" name="Content Placeholder 2"/>
          <p:cNvSpPr>
            <a:spLocks noGrp="1"/>
          </p:cNvSpPr>
          <p:nvPr>
            <p:ph idx="1"/>
          </p:nvPr>
        </p:nvSpPr>
        <p:spPr/>
        <p:txBody>
          <a:bodyPr/>
          <a:lstStyle/>
          <a:p>
            <a:r>
              <a:rPr lang="en-US" dirty="0"/>
              <a:t>In general, given an integral                   we replace </a:t>
            </a:r>
            <a:r>
              <a:rPr lang="en-US" i="1" dirty="0"/>
              <a:t>x</a:t>
            </a:r>
            <a:r>
              <a:rPr lang="en-US" dirty="0"/>
              <a:t> with a differentiable one-to-one function           and write the following equations. </a:t>
            </a:r>
          </a:p>
        </p:txBody>
      </p:sp>
      <p:graphicFrame>
        <p:nvGraphicFramePr>
          <p:cNvPr id="97282" name="Object 2"/>
          <p:cNvGraphicFramePr>
            <a:graphicFrameLocks noChangeAspect="1"/>
          </p:cNvGraphicFramePr>
          <p:nvPr/>
        </p:nvGraphicFramePr>
        <p:xfrm>
          <a:off x="4593304" y="1270686"/>
          <a:ext cx="1397000" cy="584200"/>
        </p:xfrm>
        <a:graphic>
          <a:graphicData uri="http://schemas.openxmlformats.org/presentationml/2006/ole">
            <mc:AlternateContent xmlns:mc="http://schemas.openxmlformats.org/markup-compatibility/2006">
              <mc:Choice xmlns:v="urn:schemas-microsoft-com:vml" Requires="v">
                <p:oleObj name="Equation" r:id="rId2" imgW="1396800" imgH="583920" progId="Equation.DSMT4">
                  <p:embed/>
                </p:oleObj>
              </mc:Choice>
              <mc:Fallback>
                <p:oleObj name="Equation" r:id="rId2" imgW="1396800" imgH="5839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304" y="1270686"/>
                        <a:ext cx="1397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3" name="Object 3"/>
          <p:cNvGraphicFramePr>
            <a:graphicFrameLocks noChangeAspect="1"/>
          </p:cNvGraphicFramePr>
          <p:nvPr>
            <p:extLst>
              <p:ext uri="{D42A27DB-BD31-4B8C-83A1-F6EECF244321}">
                <p14:modId xmlns:p14="http://schemas.microsoft.com/office/powerpoint/2010/main" val="2838278254"/>
              </p:ext>
            </p:extLst>
          </p:nvPr>
        </p:nvGraphicFramePr>
        <p:xfrm>
          <a:off x="5797550" y="1766888"/>
          <a:ext cx="723900" cy="482600"/>
        </p:xfrm>
        <a:graphic>
          <a:graphicData uri="http://schemas.openxmlformats.org/presentationml/2006/ole">
            <mc:AlternateContent xmlns:mc="http://schemas.openxmlformats.org/markup-compatibility/2006">
              <mc:Choice xmlns:v="urn:schemas-microsoft-com:vml" Requires="v">
                <p:oleObj name="Equation" r:id="rId4" imgW="723600" imgH="482400" progId="Equation.DSMT4">
                  <p:embed/>
                </p:oleObj>
              </mc:Choice>
              <mc:Fallback>
                <p:oleObj name="Equation" r:id="rId4" imgW="723600" imgH="482400" progId="Equation.DSMT4">
                  <p:embed/>
                  <p:pic>
                    <p:nvPicPr>
                      <p:cNvPr id="0" name="Picture 3"/>
                      <p:cNvPicPr>
                        <a:picLocks noChangeAspect="1" noChangeArrowheads="1"/>
                      </p:cNvPicPr>
                      <p:nvPr/>
                    </p:nvPicPr>
                    <p:blipFill>
                      <a:blip r:embed="rId5"/>
                      <a:srcRect/>
                      <a:stretch>
                        <a:fillRect/>
                      </a:stretch>
                    </p:blipFill>
                    <p:spPr bwMode="auto">
                      <a:xfrm>
                        <a:off x="5797550" y="1766888"/>
                        <a:ext cx="723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7284" name="Picture 4"/>
          <p:cNvPicPr>
            <a:picLocks noChangeAspect="1" noChangeArrowheads="1"/>
          </p:cNvPicPr>
          <p:nvPr/>
        </p:nvPicPr>
        <p:blipFill>
          <a:blip r:embed="rId6" cstate="print">
            <a:clrChange>
              <a:clrFrom>
                <a:srgbClr val="FFFFFF"/>
              </a:clrFrom>
              <a:clrTo>
                <a:srgbClr val="FFFFFF">
                  <a:alpha val="0"/>
                </a:srgbClr>
              </a:clrTo>
            </a:clrChange>
            <a:lum bright="-10000"/>
          </a:blip>
          <a:srcRect/>
          <a:stretch>
            <a:fillRect/>
          </a:stretch>
        </p:blipFill>
        <p:spPr bwMode="auto">
          <a:xfrm>
            <a:off x="1143000" y="2790829"/>
            <a:ext cx="6858000" cy="16388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3D7B9-7C92-BAE5-2D2A-16A2F157BC74}"/>
              </a:ext>
            </a:extLst>
          </p:cNvPr>
          <p:cNvSpPr>
            <a:spLocks noGrp="1"/>
          </p:cNvSpPr>
          <p:nvPr>
            <p:ph type="title"/>
          </p:nvPr>
        </p:nvSpPr>
        <p:spPr/>
        <p:txBody>
          <a:bodyPr/>
          <a:lstStyle/>
          <a:p>
            <a:r>
              <a:rPr lang="en-US" dirty="0"/>
              <a:t>Three Common Trigonometric Substitutions (cont.)</a:t>
            </a:r>
            <a:endParaRPr lang="en-IN" dirty="0"/>
          </a:p>
        </p:txBody>
      </p:sp>
      <p:sp>
        <p:nvSpPr>
          <p:cNvPr id="3" name="Content Placeholder 2">
            <a:extLst>
              <a:ext uri="{FF2B5EF4-FFF2-40B4-BE49-F238E27FC236}">
                <a16:creationId xmlns:a16="http://schemas.microsoft.com/office/drawing/2014/main" id="{CC330D82-9152-D335-24F9-4EDDD41AF5CF}"/>
              </a:ext>
            </a:extLst>
          </p:cNvPr>
          <p:cNvSpPr>
            <a:spLocks noGrp="1"/>
          </p:cNvSpPr>
          <p:nvPr>
            <p:ph idx="1"/>
          </p:nvPr>
        </p:nvSpPr>
        <p:spPr/>
        <p:txBody>
          <a:bodyPr/>
          <a:lstStyle/>
          <a:p>
            <a:r>
              <a:rPr lang="en-US" dirty="0"/>
              <a:t>Note that this is just the Substitution Rule written in reverse (and with different variables), but the goal is the same—change the integral to one we know how to evaluate. We require </a:t>
            </a:r>
            <a:r>
              <a:rPr lang="en-US" i="1" dirty="0"/>
              <a:t>g</a:t>
            </a:r>
            <a:r>
              <a:rPr lang="en-US" dirty="0"/>
              <a:t> to be one-to-one so that we can, if desired, reverse the change of variables and express the evaluated integral in terms of the original variable. </a:t>
            </a:r>
            <a:endParaRPr lang="en-IN" dirty="0"/>
          </a:p>
        </p:txBody>
      </p:sp>
    </p:spTree>
    <p:extLst>
      <p:ext uri="{BB962C8B-B14F-4D97-AF65-F5344CB8AC3E}">
        <p14:creationId xmlns:p14="http://schemas.microsoft.com/office/powerpoint/2010/main" val="3192768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Common Trigonometric Substitutions (cont.)</a:t>
            </a:r>
          </a:p>
        </p:txBody>
      </p:sp>
      <p:sp>
        <p:nvSpPr>
          <p:cNvPr id="3" name="Content Placeholder 2"/>
          <p:cNvSpPr>
            <a:spLocks noGrp="1"/>
          </p:cNvSpPr>
          <p:nvPr>
            <p:ph idx="1"/>
          </p:nvPr>
        </p:nvSpPr>
        <p:spPr/>
        <p:txBody>
          <a:bodyPr/>
          <a:lstStyle/>
          <a:p>
            <a:r>
              <a:rPr lang="en-US" dirty="0"/>
              <a:t>Three of the most frequently used trigonometry-based substitutions, and the expressions they help to simplify, are described below.</a:t>
            </a:r>
          </a:p>
          <a:p>
            <a:pPr algn="ctr"/>
            <a:r>
              <a:rPr lang="en-US" b="1" dirty="0"/>
              <a:t>Table 1: Three Trigonometric Substitutions</a:t>
            </a:r>
          </a:p>
          <a:p>
            <a:r>
              <a:rPr lang="en-US" dirty="0"/>
              <a:t>	</a:t>
            </a:r>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677162281"/>
              </p:ext>
            </p:extLst>
          </p:nvPr>
        </p:nvGraphicFramePr>
        <p:xfrm>
          <a:off x="457200" y="3281618"/>
          <a:ext cx="8229600" cy="2168293"/>
        </p:xfrm>
        <a:graphic>
          <a:graphicData uri="http://schemas.openxmlformats.org/drawingml/2006/table">
            <a:tbl>
              <a:tblPr firstRow="1" bandRow="1">
                <a:tableStyleId>{5C22544A-7EE6-4342-B048-85BDC9FD1C3A}</a:tableStyleId>
              </a:tblPr>
              <a:tblGrid>
                <a:gridCol w="1571105">
                  <a:extLst>
                    <a:ext uri="{9D8B030D-6E8A-4147-A177-3AD203B41FA5}">
                      <a16:colId xmlns:a16="http://schemas.microsoft.com/office/drawing/2014/main" val="20000"/>
                    </a:ext>
                  </a:extLst>
                </a:gridCol>
                <a:gridCol w="4372495">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4476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Expression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Substitution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Useful Identity</a:t>
                      </a:r>
                    </a:p>
                  </a:txBody>
                  <a:tcPr/>
                </a:tc>
                <a:extLst>
                  <a:ext uri="{0D108BD9-81ED-4DB2-BD59-A6C34878D82A}">
                    <a16:rowId xmlns:a16="http://schemas.microsoft.com/office/drawing/2014/main" val="10000"/>
                  </a:ext>
                </a:extLst>
              </a:tr>
              <a:tr h="895307">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1" kern="1200" baseline="0" dirty="0">
                          <a:solidFill>
                            <a:schemeClr val="dk1"/>
                          </a:solidFill>
                          <a:latin typeface="+mn-lt"/>
                          <a:ea typeface="+mn-ea"/>
                          <a:cs typeface="+mn-cs"/>
                        </a:rPr>
                        <a:t>x </a:t>
                      </a:r>
                      <a:r>
                        <a:rPr lang="en-US" sz="2400" i="0" kern="1200" baseline="0" dirty="0">
                          <a:solidFill>
                            <a:schemeClr val="dk1"/>
                          </a:solidFill>
                          <a:latin typeface="Symbol" pitchFamily="18" charset="2"/>
                          <a:ea typeface="+mn-ea"/>
                          <a:cs typeface="+mn-cs"/>
                        </a:rPr>
                        <a:t>=</a:t>
                      </a:r>
                      <a:r>
                        <a:rPr lang="en-US" sz="2400" i="1" kern="1200" baseline="0" dirty="0">
                          <a:solidFill>
                            <a:schemeClr val="dk1"/>
                          </a:solidFill>
                          <a:latin typeface="+mn-lt"/>
                          <a:ea typeface="+mn-ea"/>
                          <a:cs typeface="+mn-cs"/>
                        </a:rPr>
                        <a:t> a </a:t>
                      </a:r>
                      <a:r>
                        <a:rPr lang="en-US" sz="2400" i="0" kern="1200" baseline="0" dirty="0">
                          <a:solidFill>
                            <a:schemeClr val="dk1"/>
                          </a:solidFill>
                          <a:latin typeface="+mn-lt"/>
                          <a:ea typeface="+mn-ea"/>
                          <a:cs typeface="+mn-cs"/>
                        </a:rPr>
                        <a:t>tan</a:t>
                      </a:r>
                      <a:r>
                        <a:rPr lang="el-GR" sz="2400" i="1" kern="1200" baseline="0" dirty="0">
                          <a:solidFill>
                            <a:schemeClr val="dk1"/>
                          </a:solidFill>
                          <a:latin typeface="Cambria Math" panose="02040503050406030204" pitchFamily="18" charset="0"/>
                          <a:ea typeface="Cambria Math" panose="02040503050406030204" pitchFamily="18" charset="0"/>
                          <a:cs typeface="+mn-cs"/>
                          <a:sym typeface="Symbol"/>
                        </a:rPr>
                        <a:t>θ</a:t>
                      </a:r>
                      <a:r>
                        <a:rPr lang="el-GR" sz="2400" i="1" kern="1200" baseline="0" dirty="0">
                          <a:solidFill>
                            <a:schemeClr val="dk1"/>
                          </a:solidFill>
                          <a:latin typeface="+mn-lt"/>
                          <a:ea typeface="+mn-ea"/>
                          <a:cs typeface="+mn-cs"/>
                        </a:rPr>
                        <a:t> </a:t>
                      </a:r>
                      <a:r>
                        <a:rPr lang="en-US" sz="2400" i="1" kern="1200" baseline="0" dirty="0">
                          <a:solidFill>
                            <a:schemeClr val="dk1"/>
                          </a:solidFill>
                          <a:latin typeface="+mn-lt"/>
                          <a:ea typeface="+mn-ea"/>
                          <a:cs typeface="+mn-cs"/>
                        </a:rPr>
                        <a:t> </a:t>
                      </a:r>
                      <a:r>
                        <a:rPr lang="en-US" sz="2400" i="0" kern="1200" baseline="0" dirty="0">
                          <a:solidFill>
                            <a:schemeClr val="dk1"/>
                          </a:solidFill>
                          <a:latin typeface="+mn-lt"/>
                          <a:ea typeface="+mn-ea"/>
                          <a:cs typeface="+mn-cs"/>
                        </a:rPr>
                        <a:t>with</a:t>
                      </a:r>
                      <a:r>
                        <a:rPr lang="en-US" sz="2400" i="1" kern="1200" baseline="0" dirty="0">
                          <a:solidFill>
                            <a:schemeClr val="dk1"/>
                          </a:solidFill>
                          <a:latin typeface="+mn-lt"/>
                          <a:ea typeface="+mn-ea"/>
                          <a:cs typeface="+mn-cs"/>
                        </a:rPr>
                        <a:t>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kern="1200" baseline="0" dirty="0">
                          <a:solidFill>
                            <a:schemeClr val="dk1"/>
                          </a:solidFill>
                          <a:latin typeface="+mn-lt"/>
                          <a:ea typeface="+mn-ea"/>
                          <a:cs typeface="+mn-cs"/>
                        </a:rPr>
                        <a:t>1 </a:t>
                      </a:r>
                      <a:r>
                        <a:rPr lang="es-ES" sz="2400" kern="1200" baseline="0" dirty="0">
                          <a:solidFill>
                            <a:schemeClr val="dk1"/>
                          </a:solidFill>
                          <a:latin typeface="Symbol" pitchFamily="18" charset="2"/>
                          <a:ea typeface="+mn-ea"/>
                          <a:cs typeface="+mn-cs"/>
                        </a:rPr>
                        <a:t>+ </a:t>
                      </a:r>
                      <a:r>
                        <a:rPr lang="es-ES" sz="2400" kern="1200" baseline="0" dirty="0">
                          <a:solidFill>
                            <a:schemeClr val="dk1"/>
                          </a:solidFill>
                          <a:latin typeface="+mn-lt"/>
                          <a:ea typeface="+mn-ea"/>
                          <a:cs typeface="+mn-cs"/>
                        </a:rPr>
                        <a:t>tan</a:t>
                      </a:r>
                      <a:r>
                        <a:rPr lang="es-ES" sz="2400" kern="1200" baseline="30000" dirty="0">
                          <a:solidFill>
                            <a:schemeClr val="dk1"/>
                          </a:solidFill>
                          <a:latin typeface="+mn-lt"/>
                          <a:ea typeface="+mn-ea"/>
                          <a:cs typeface="+mn-cs"/>
                        </a:rPr>
                        <a:t>2</a:t>
                      </a:r>
                      <a:r>
                        <a:rPr lang="el-GR" sz="2400" i="1" kern="1200" baseline="0" dirty="0">
                          <a:solidFill>
                            <a:schemeClr val="dk1"/>
                          </a:solidFill>
                          <a:latin typeface="Cambria Math" panose="02040503050406030204" pitchFamily="18" charset="0"/>
                          <a:ea typeface="Cambria Math" panose="02040503050406030204" pitchFamily="18" charset="0"/>
                          <a:cs typeface="+mn-cs"/>
                          <a:sym typeface="Symbol"/>
                        </a:rPr>
                        <a:t>θ</a:t>
                      </a:r>
                      <a:r>
                        <a:rPr lang="es-ES" sz="2400" i="1" kern="1200" baseline="0" dirty="0">
                          <a:solidFill>
                            <a:schemeClr val="dk1"/>
                          </a:solidFill>
                          <a:latin typeface="+mn-lt"/>
                          <a:ea typeface="+mn-ea"/>
                          <a:cs typeface="+mn-cs"/>
                        </a:rPr>
                        <a:t> </a:t>
                      </a:r>
                      <a:r>
                        <a:rPr lang="es-ES" sz="2400" i="0" kern="1200" baseline="0" dirty="0">
                          <a:solidFill>
                            <a:schemeClr val="dk1"/>
                          </a:solidFill>
                          <a:latin typeface="+mn-lt"/>
                          <a:ea typeface="+mn-ea"/>
                          <a:cs typeface="+mn-cs"/>
                        </a:rPr>
                        <a:t>= sec</a:t>
                      </a:r>
                      <a:r>
                        <a:rPr lang="es-ES" sz="2400" i="0" kern="1200" baseline="30000" dirty="0">
                          <a:solidFill>
                            <a:schemeClr val="dk1"/>
                          </a:solidFill>
                          <a:latin typeface="+mn-lt"/>
                          <a:ea typeface="+mn-ea"/>
                          <a:cs typeface="+mn-cs"/>
                        </a:rPr>
                        <a:t>2</a:t>
                      </a:r>
                      <a:r>
                        <a:rPr lang="el-GR" sz="2400" i="1" kern="1200" baseline="0" dirty="0">
                          <a:solidFill>
                            <a:schemeClr val="dk1"/>
                          </a:solidFill>
                          <a:latin typeface="Cambria Math" panose="02040503050406030204" pitchFamily="18" charset="0"/>
                          <a:ea typeface="Cambria Math" panose="02040503050406030204" pitchFamily="18" charset="0"/>
                          <a:cs typeface="+mn-cs"/>
                          <a:sym typeface="Symbol"/>
                        </a:rPr>
                        <a:t>θ</a:t>
                      </a:r>
                      <a:endParaRPr lang="es-ES" sz="2400" i="0" kern="1200" baseline="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r h="815786">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i="1" kern="1200" baseline="0" dirty="0">
                          <a:solidFill>
                            <a:schemeClr val="dk1"/>
                          </a:solidFill>
                          <a:latin typeface="+mn-lt"/>
                          <a:ea typeface="+mn-ea"/>
                          <a:cs typeface="+mn-cs"/>
                        </a:rPr>
                        <a:t>x </a:t>
                      </a:r>
                      <a:r>
                        <a:rPr lang="en-US" sz="2400" i="0" kern="1200" baseline="0" dirty="0">
                          <a:solidFill>
                            <a:schemeClr val="dk1"/>
                          </a:solidFill>
                          <a:latin typeface="Symbol" pitchFamily="18" charset="2"/>
                          <a:ea typeface="+mn-ea"/>
                          <a:cs typeface="+mn-cs"/>
                        </a:rPr>
                        <a:t>=</a:t>
                      </a:r>
                      <a:r>
                        <a:rPr lang="en-US" sz="2400" i="1" kern="1200" baseline="0" dirty="0">
                          <a:solidFill>
                            <a:schemeClr val="dk1"/>
                          </a:solidFill>
                          <a:latin typeface="+mn-lt"/>
                          <a:ea typeface="+mn-ea"/>
                          <a:cs typeface="+mn-cs"/>
                        </a:rPr>
                        <a:t> a </a:t>
                      </a:r>
                      <a:r>
                        <a:rPr lang="en-US" sz="2400" i="0" kern="1200" baseline="0" dirty="0">
                          <a:solidFill>
                            <a:schemeClr val="dk1"/>
                          </a:solidFill>
                          <a:latin typeface="+mn-lt"/>
                          <a:ea typeface="+mn-ea"/>
                          <a:cs typeface="+mn-cs"/>
                        </a:rPr>
                        <a:t>sin</a:t>
                      </a:r>
                      <a:r>
                        <a:rPr lang="el-GR" sz="2400" i="1" kern="1200" baseline="0" dirty="0">
                          <a:solidFill>
                            <a:schemeClr val="dk1"/>
                          </a:solidFill>
                          <a:latin typeface="Cambria Math" panose="02040503050406030204" pitchFamily="18" charset="0"/>
                          <a:ea typeface="Cambria Math" panose="02040503050406030204" pitchFamily="18" charset="0"/>
                          <a:cs typeface="+mn-cs"/>
                          <a:sym typeface="Symbol"/>
                        </a:rPr>
                        <a:t>θ</a:t>
                      </a:r>
                      <a:r>
                        <a:rPr lang="en-US" sz="2400" i="1" kern="1200" baseline="0" dirty="0">
                          <a:solidFill>
                            <a:schemeClr val="dk1"/>
                          </a:solidFill>
                          <a:latin typeface="+mn-lt"/>
                          <a:ea typeface="+mn-ea"/>
                          <a:cs typeface="+mn-cs"/>
                        </a:rPr>
                        <a:t>  </a:t>
                      </a:r>
                      <a:r>
                        <a:rPr lang="en-US" sz="2400" i="0" kern="1200" baseline="0" dirty="0">
                          <a:solidFill>
                            <a:schemeClr val="dk1"/>
                          </a:solidFill>
                          <a:latin typeface="+mn-lt"/>
                          <a:ea typeface="+mn-ea"/>
                          <a:cs typeface="+mn-cs"/>
                        </a:rPr>
                        <a:t>with</a:t>
                      </a:r>
                      <a:r>
                        <a:rPr lang="en-US" sz="2400" i="1" kern="1200" baseline="0" dirty="0">
                          <a:solidFill>
                            <a:schemeClr val="dk1"/>
                          </a:solidFill>
                          <a:latin typeface="+mn-lt"/>
                          <a:ea typeface="+mn-ea"/>
                          <a:cs typeface="+mn-cs"/>
                        </a:rPr>
                        <a:t> </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400" kern="1200" baseline="0" dirty="0">
                          <a:solidFill>
                            <a:schemeClr val="dk1"/>
                          </a:solidFill>
                          <a:latin typeface="+mn-lt"/>
                          <a:ea typeface="+mn-ea"/>
                          <a:cs typeface="+mn-cs"/>
                        </a:rPr>
                        <a:t>1 </a:t>
                      </a:r>
                      <a:r>
                        <a:rPr lang="es-ES" sz="2400" kern="1200" baseline="0" dirty="0">
                          <a:solidFill>
                            <a:schemeClr val="dk1"/>
                          </a:solidFill>
                          <a:latin typeface="Symbol" pitchFamily="18" charset="2"/>
                          <a:ea typeface="+mn-ea"/>
                          <a:cs typeface="+mn-cs"/>
                        </a:rPr>
                        <a:t>-</a:t>
                      </a:r>
                      <a:r>
                        <a:rPr lang="es-ES" sz="2400" kern="1200" baseline="0" dirty="0">
                          <a:solidFill>
                            <a:schemeClr val="dk1"/>
                          </a:solidFill>
                          <a:latin typeface="+mn-lt"/>
                          <a:ea typeface="+mn-ea"/>
                          <a:cs typeface="+mn-cs"/>
                        </a:rPr>
                        <a:t> sin</a:t>
                      </a:r>
                      <a:r>
                        <a:rPr lang="es-ES" sz="2400" kern="1200" baseline="30000" dirty="0">
                          <a:solidFill>
                            <a:schemeClr val="dk1"/>
                          </a:solidFill>
                          <a:latin typeface="+mn-lt"/>
                          <a:ea typeface="+mn-ea"/>
                          <a:cs typeface="+mn-cs"/>
                        </a:rPr>
                        <a:t>2</a:t>
                      </a:r>
                      <a:r>
                        <a:rPr lang="el-GR" sz="2400" i="1" kern="1200" baseline="0" dirty="0">
                          <a:solidFill>
                            <a:schemeClr val="dk1"/>
                          </a:solidFill>
                          <a:latin typeface="Cambria Math" panose="02040503050406030204" pitchFamily="18" charset="0"/>
                          <a:ea typeface="Cambria Math" panose="02040503050406030204" pitchFamily="18" charset="0"/>
                          <a:cs typeface="+mn-cs"/>
                          <a:sym typeface="Symbol"/>
                        </a:rPr>
                        <a:t>θ</a:t>
                      </a:r>
                      <a:r>
                        <a:rPr lang="en-US" sz="2400" i="1" kern="1200" baseline="0" dirty="0">
                          <a:solidFill>
                            <a:schemeClr val="dk1"/>
                          </a:solidFill>
                          <a:latin typeface="Cambria Math" panose="02040503050406030204" pitchFamily="18" charset="0"/>
                          <a:ea typeface="Cambria Math" panose="02040503050406030204" pitchFamily="18" charset="0"/>
                          <a:cs typeface="+mn-cs"/>
                          <a:sym typeface="Symbol"/>
                        </a:rPr>
                        <a:t> </a:t>
                      </a:r>
                      <a:r>
                        <a:rPr lang="es-ES" sz="2400" i="0" kern="1200" baseline="0" dirty="0">
                          <a:solidFill>
                            <a:schemeClr val="dk1"/>
                          </a:solidFill>
                          <a:latin typeface="+mn-lt"/>
                          <a:ea typeface="+mn-ea"/>
                          <a:cs typeface="+mn-cs"/>
                        </a:rPr>
                        <a:t>= cos</a:t>
                      </a:r>
                      <a:r>
                        <a:rPr lang="es-ES" sz="2400" i="0" kern="1200" baseline="30000" dirty="0">
                          <a:solidFill>
                            <a:schemeClr val="dk1"/>
                          </a:solidFill>
                          <a:latin typeface="+mn-lt"/>
                          <a:ea typeface="+mn-ea"/>
                          <a:cs typeface="+mn-cs"/>
                        </a:rPr>
                        <a:t>2</a:t>
                      </a:r>
                      <a:r>
                        <a:rPr lang="el-GR" sz="2400" i="1" kern="1200" baseline="0" dirty="0">
                          <a:solidFill>
                            <a:schemeClr val="dk1"/>
                          </a:solidFill>
                          <a:latin typeface="Cambria Math" panose="02040503050406030204" pitchFamily="18" charset="0"/>
                          <a:ea typeface="Cambria Math" panose="02040503050406030204" pitchFamily="18" charset="0"/>
                          <a:cs typeface="+mn-cs"/>
                          <a:sym typeface="Symbol"/>
                        </a:rPr>
                        <a:t>θ</a:t>
                      </a:r>
                      <a:endParaRPr lang="es-ES" sz="2400" i="0" kern="1200" baseline="0" dirty="0">
                        <a:solidFill>
                          <a:schemeClr val="dk1"/>
                        </a:solidFill>
                        <a:latin typeface="+mn-lt"/>
                        <a:ea typeface="+mn-ea"/>
                        <a:cs typeface="+mn-cs"/>
                      </a:endParaRPr>
                    </a:p>
                  </a:txBody>
                  <a:tcPr anchor="ctr"/>
                </a:tc>
                <a:extLst>
                  <a:ext uri="{0D108BD9-81ED-4DB2-BD59-A6C34878D82A}">
                    <a16:rowId xmlns:a16="http://schemas.microsoft.com/office/drawing/2014/main" val="10002"/>
                  </a:ext>
                </a:extLst>
              </a:tr>
            </a:tbl>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931855100"/>
              </p:ext>
            </p:extLst>
          </p:nvPr>
        </p:nvGraphicFramePr>
        <p:xfrm>
          <a:off x="762000" y="3933825"/>
          <a:ext cx="1092200" cy="431800"/>
        </p:xfrm>
        <a:graphic>
          <a:graphicData uri="http://schemas.openxmlformats.org/presentationml/2006/ole">
            <mc:AlternateContent xmlns:mc="http://schemas.openxmlformats.org/markup-compatibility/2006">
              <mc:Choice xmlns:v="urn:schemas-microsoft-com:vml" Requires="v">
                <p:oleObj name="Equation" r:id="rId2" imgW="1091880" imgH="431640" progId="Equation.DSMT4">
                  <p:embed/>
                </p:oleObj>
              </mc:Choice>
              <mc:Fallback>
                <p:oleObj name="Equation" r:id="rId2" imgW="1091880" imgH="4316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933825"/>
                        <a:ext cx="109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3364344524"/>
              </p:ext>
            </p:extLst>
          </p:nvPr>
        </p:nvGraphicFramePr>
        <p:xfrm>
          <a:off x="762000" y="4810125"/>
          <a:ext cx="1092200" cy="431800"/>
        </p:xfrm>
        <a:graphic>
          <a:graphicData uri="http://schemas.openxmlformats.org/presentationml/2006/ole">
            <mc:AlternateContent xmlns:mc="http://schemas.openxmlformats.org/markup-compatibility/2006">
              <mc:Choice xmlns:v="urn:schemas-microsoft-com:vml" Requires="v">
                <p:oleObj name="Equation" r:id="rId4" imgW="1091880" imgH="431640" progId="Equation.DSMT4">
                  <p:embed/>
                </p:oleObj>
              </mc:Choice>
              <mc:Fallback>
                <p:oleObj name="Equation" r:id="rId4" imgW="109188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810125"/>
                        <a:ext cx="109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482427849"/>
              </p:ext>
            </p:extLst>
          </p:nvPr>
        </p:nvGraphicFramePr>
        <p:xfrm>
          <a:off x="4381500" y="3840163"/>
          <a:ext cx="1485900" cy="723900"/>
        </p:xfrm>
        <a:graphic>
          <a:graphicData uri="http://schemas.openxmlformats.org/presentationml/2006/ole">
            <mc:AlternateContent xmlns:mc="http://schemas.openxmlformats.org/markup-compatibility/2006">
              <mc:Choice xmlns:v="urn:schemas-microsoft-com:vml" Requires="v">
                <p:oleObj name="Equation" r:id="rId6" imgW="1485720" imgH="723600" progId="Equation.DSMT4">
                  <p:embed/>
                </p:oleObj>
              </mc:Choice>
              <mc:Fallback>
                <p:oleObj name="Equation" r:id="rId6" imgW="1485720" imgH="723600" progId="Equation.DSMT4">
                  <p:embed/>
                  <p:pic>
                    <p:nvPicPr>
                      <p:cNvPr id="0" name="Picture 5"/>
                      <p:cNvPicPr>
                        <a:picLocks noChangeAspect="1" noChangeArrowheads="1"/>
                      </p:cNvPicPr>
                      <p:nvPr/>
                    </p:nvPicPr>
                    <p:blipFill>
                      <a:blip r:embed="rId7"/>
                      <a:srcRect/>
                      <a:stretch>
                        <a:fillRect/>
                      </a:stretch>
                    </p:blipFill>
                    <p:spPr bwMode="auto">
                      <a:xfrm>
                        <a:off x="4381500" y="3840163"/>
                        <a:ext cx="14859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335085035"/>
              </p:ext>
            </p:extLst>
          </p:nvPr>
        </p:nvGraphicFramePr>
        <p:xfrm>
          <a:off x="4381500" y="4716463"/>
          <a:ext cx="1485900" cy="723900"/>
        </p:xfrm>
        <a:graphic>
          <a:graphicData uri="http://schemas.openxmlformats.org/presentationml/2006/ole">
            <mc:AlternateContent xmlns:mc="http://schemas.openxmlformats.org/markup-compatibility/2006">
              <mc:Choice xmlns:v="urn:schemas-microsoft-com:vml" Requires="v">
                <p:oleObj name="Equation" r:id="rId8" imgW="1485720" imgH="723600" progId="Equation.DSMT4">
                  <p:embed/>
                </p:oleObj>
              </mc:Choice>
              <mc:Fallback>
                <p:oleObj name="Equation" r:id="rId8" imgW="1485720" imgH="723600" progId="Equation.DSMT4">
                  <p:embed/>
                  <p:pic>
                    <p:nvPicPr>
                      <p:cNvPr id="0" name="Picture 6"/>
                      <p:cNvPicPr>
                        <a:picLocks noChangeAspect="1" noChangeArrowheads="1"/>
                      </p:cNvPicPr>
                      <p:nvPr/>
                    </p:nvPicPr>
                    <p:blipFill>
                      <a:blip r:embed="rId9"/>
                      <a:srcRect/>
                      <a:stretch>
                        <a:fillRect/>
                      </a:stretch>
                    </p:blipFill>
                    <p:spPr bwMode="auto">
                      <a:xfrm>
                        <a:off x="4381500" y="4716463"/>
                        <a:ext cx="14859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Common Trigonometric Substitutions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7453013"/>
              </p:ext>
            </p:extLst>
          </p:nvPr>
        </p:nvGraphicFramePr>
        <p:xfrm>
          <a:off x="457200" y="1920240"/>
          <a:ext cx="8229600" cy="303276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Expression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Substitution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Useful Identity</a:t>
                      </a:r>
                    </a:p>
                  </a:txBody>
                  <a:tcPr/>
                </a:tc>
                <a:extLst>
                  <a:ext uri="{0D108BD9-81ED-4DB2-BD59-A6C34878D82A}">
                    <a16:rowId xmlns:a16="http://schemas.microsoft.com/office/drawing/2014/main" val="10000"/>
                  </a:ext>
                </a:extLst>
              </a:tr>
              <a:tr h="257556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i="1"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i="1" kern="1200" baseline="0" dirty="0">
                          <a:solidFill>
                            <a:schemeClr val="dk1"/>
                          </a:solidFill>
                          <a:latin typeface="+mn-lt"/>
                          <a:ea typeface="+mn-ea"/>
                          <a:cs typeface="+mn-cs"/>
                        </a:rPr>
                        <a:t>x </a:t>
                      </a:r>
                      <a:r>
                        <a:rPr lang="en-US" sz="2400" i="0" kern="1200" baseline="0" dirty="0">
                          <a:solidFill>
                            <a:schemeClr val="dk1"/>
                          </a:solidFill>
                          <a:latin typeface="Symbol" pitchFamily="18" charset="2"/>
                          <a:ea typeface="+mn-ea"/>
                          <a:cs typeface="+mn-cs"/>
                        </a:rPr>
                        <a:t>=</a:t>
                      </a:r>
                      <a:r>
                        <a:rPr lang="en-US" sz="2400" i="1" kern="1200" baseline="0" dirty="0">
                          <a:solidFill>
                            <a:schemeClr val="dk1"/>
                          </a:solidFill>
                          <a:latin typeface="+mn-lt"/>
                          <a:ea typeface="+mn-ea"/>
                          <a:cs typeface="+mn-cs"/>
                        </a:rPr>
                        <a:t> a </a:t>
                      </a:r>
                      <a:r>
                        <a:rPr lang="en-US" sz="2400" i="0" kern="1200" baseline="0" dirty="0">
                          <a:solidFill>
                            <a:schemeClr val="dk1"/>
                          </a:solidFill>
                          <a:latin typeface="+mn-lt"/>
                          <a:ea typeface="+mn-ea"/>
                          <a:cs typeface="+mn-cs"/>
                        </a:rPr>
                        <a:t>sec</a:t>
                      </a:r>
                      <a:r>
                        <a:rPr lang="el-GR" sz="2400" i="1" kern="1200" baseline="0" dirty="0">
                          <a:solidFill>
                            <a:schemeClr val="dk1"/>
                          </a:solidFill>
                          <a:latin typeface="Cambria Math" panose="02040503050406030204" pitchFamily="18" charset="0"/>
                          <a:ea typeface="Cambria Math" panose="02040503050406030204" pitchFamily="18" charset="0"/>
                          <a:cs typeface="+mn-cs"/>
                          <a:sym typeface="Symbol"/>
                        </a:rPr>
                        <a:t>θ</a:t>
                      </a:r>
                      <a:r>
                        <a:rPr lang="en-US" sz="2400" i="1" kern="1200" baseline="0" dirty="0">
                          <a:solidFill>
                            <a:schemeClr val="dk1"/>
                          </a:solidFill>
                          <a:latin typeface="+mn-lt"/>
                          <a:ea typeface="+mn-ea"/>
                          <a:cs typeface="+mn-cs"/>
                        </a:rPr>
                        <a:t>  </a:t>
                      </a:r>
                      <a:r>
                        <a:rPr lang="en-US" sz="2400" i="0" kern="1200" baseline="0" dirty="0">
                          <a:solidFill>
                            <a:schemeClr val="dk1"/>
                          </a:solidFill>
                          <a:latin typeface="+mn-lt"/>
                          <a:ea typeface="+mn-ea"/>
                          <a:cs typeface="+mn-cs"/>
                        </a:rPr>
                        <a:t>with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2400" kern="1200" baseline="0" dirty="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2400" kern="1200" baseline="0" dirty="0">
                          <a:solidFill>
                            <a:schemeClr val="dk1"/>
                          </a:solidFill>
                          <a:latin typeface="+mn-lt"/>
                          <a:ea typeface="+mn-ea"/>
                          <a:cs typeface="+mn-cs"/>
                        </a:rPr>
                        <a:t>sec</a:t>
                      </a:r>
                      <a:r>
                        <a:rPr lang="es-ES" sz="2400" kern="1200" baseline="30000" dirty="0">
                          <a:solidFill>
                            <a:schemeClr val="dk1"/>
                          </a:solidFill>
                          <a:latin typeface="+mn-lt"/>
                          <a:ea typeface="+mn-ea"/>
                          <a:cs typeface="+mn-cs"/>
                        </a:rPr>
                        <a:t>2</a:t>
                      </a:r>
                      <a:r>
                        <a:rPr lang="el-GR" sz="2400" i="1" kern="1200" baseline="0" dirty="0">
                          <a:solidFill>
                            <a:schemeClr val="dk1"/>
                          </a:solidFill>
                          <a:latin typeface="Cambria Math" panose="02040503050406030204" pitchFamily="18" charset="0"/>
                          <a:ea typeface="Cambria Math" panose="02040503050406030204" pitchFamily="18" charset="0"/>
                          <a:cs typeface="+mn-cs"/>
                          <a:sym typeface="Symbol"/>
                        </a:rPr>
                        <a:t>θ</a:t>
                      </a:r>
                      <a:r>
                        <a:rPr lang="es-ES" sz="2400" i="1" kern="1200" baseline="0" dirty="0">
                          <a:solidFill>
                            <a:schemeClr val="dk1"/>
                          </a:solidFill>
                          <a:latin typeface="+mn-lt"/>
                          <a:ea typeface="+mn-ea"/>
                          <a:cs typeface="+mn-cs"/>
                        </a:rPr>
                        <a:t> </a:t>
                      </a:r>
                      <a:r>
                        <a:rPr lang="es-ES" sz="2400" i="0" kern="1200" baseline="0" dirty="0">
                          <a:solidFill>
                            <a:schemeClr val="dk1"/>
                          </a:solidFill>
                          <a:latin typeface="Symbol" pitchFamily="18" charset="2"/>
                          <a:ea typeface="+mn-ea"/>
                          <a:cs typeface="+mn-cs"/>
                        </a:rPr>
                        <a:t>-</a:t>
                      </a:r>
                      <a:r>
                        <a:rPr lang="es-ES" sz="2400" i="0" kern="1200" baseline="0" dirty="0">
                          <a:solidFill>
                            <a:schemeClr val="dk1"/>
                          </a:solidFill>
                          <a:latin typeface="+mn-lt"/>
                          <a:ea typeface="+mn-ea"/>
                          <a:cs typeface="+mn-cs"/>
                        </a:rPr>
                        <a:t> 1 = tan</a:t>
                      </a:r>
                      <a:r>
                        <a:rPr lang="es-ES" sz="2400" i="0" kern="1200" baseline="30000" dirty="0">
                          <a:solidFill>
                            <a:schemeClr val="dk1"/>
                          </a:solidFill>
                          <a:latin typeface="+mn-lt"/>
                          <a:ea typeface="+mn-ea"/>
                          <a:cs typeface="+mn-cs"/>
                        </a:rPr>
                        <a:t>2</a:t>
                      </a:r>
                      <a:r>
                        <a:rPr lang="el-GR" sz="2400" i="1" kern="1200" baseline="0" dirty="0">
                          <a:solidFill>
                            <a:schemeClr val="dk1"/>
                          </a:solidFill>
                          <a:latin typeface="Cambria Math" panose="02040503050406030204" pitchFamily="18" charset="0"/>
                          <a:ea typeface="Cambria Math" panose="02040503050406030204" pitchFamily="18" charset="0"/>
                          <a:cs typeface="+mn-cs"/>
                          <a:sym typeface="Symbol"/>
                        </a:rPr>
                        <a:t>θ</a:t>
                      </a:r>
                      <a:endParaRPr lang="es-ES" sz="2400" i="0" kern="1200" baseline="0" dirty="0">
                        <a:solidFill>
                          <a:schemeClr val="dk1"/>
                        </a:solidFill>
                        <a:latin typeface="+mn-lt"/>
                        <a:ea typeface="+mn-ea"/>
                        <a:cs typeface="+mn-cs"/>
                      </a:endParaRPr>
                    </a:p>
                  </a:txBody>
                  <a:tcPr/>
                </a:tc>
                <a:extLst>
                  <a:ext uri="{0D108BD9-81ED-4DB2-BD59-A6C34878D82A}">
                    <a16:rowId xmlns:a16="http://schemas.microsoft.com/office/drawing/2014/main" val="10001"/>
                  </a:ext>
                </a:extLst>
              </a:tr>
            </a:tbl>
          </a:graphicData>
        </a:graphic>
      </p:graphicFrame>
      <p:graphicFrame>
        <p:nvGraphicFramePr>
          <p:cNvPr id="98308" name="Object 4"/>
          <p:cNvGraphicFramePr>
            <a:graphicFrameLocks noChangeAspect="1"/>
          </p:cNvGraphicFramePr>
          <p:nvPr/>
        </p:nvGraphicFramePr>
        <p:xfrm>
          <a:off x="762000" y="2711450"/>
          <a:ext cx="1092200" cy="431800"/>
        </p:xfrm>
        <a:graphic>
          <a:graphicData uri="http://schemas.openxmlformats.org/presentationml/2006/ole">
            <mc:AlternateContent xmlns:mc="http://schemas.openxmlformats.org/markup-compatibility/2006">
              <mc:Choice xmlns:v="urn:schemas-microsoft-com:vml" Requires="v">
                <p:oleObj name="Equation" r:id="rId2" imgW="1091880" imgH="431640" progId="Equation.DSMT4">
                  <p:embed/>
                </p:oleObj>
              </mc:Choice>
              <mc:Fallback>
                <p:oleObj name="Equation" r:id="rId2" imgW="1091880" imgH="431640" progId="Equation.DSMT4">
                  <p:embed/>
                  <p:pic>
                    <p:nvPicPr>
                      <p:cNvPr id="98308"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11450"/>
                        <a:ext cx="109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311" name="Object 7"/>
          <p:cNvGraphicFramePr>
            <a:graphicFrameLocks noChangeAspect="1"/>
          </p:cNvGraphicFramePr>
          <p:nvPr/>
        </p:nvGraphicFramePr>
        <p:xfrm>
          <a:off x="3657600" y="3276600"/>
          <a:ext cx="2628900" cy="1524000"/>
        </p:xfrm>
        <a:graphic>
          <a:graphicData uri="http://schemas.openxmlformats.org/presentationml/2006/ole">
            <mc:AlternateContent xmlns:mc="http://schemas.openxmlformats.org/markup-compatibility/2006">
              <mc:Choice xmlns:v="urn:schemas-microsoft-com:vml" Requires="v">
                <p:oleObj name="Equation" r:id="rId4" imgW="2628720" imgH="1523880" progId="Equation.DSMT4">
                  <p:embed/>
                </p:oleObj>
              </mc:Choice>
              <mc:Fallback>
                <p:oleObj name="Equation" r:id="rId4" imgW="2628720" imgH="1523880" progId="Equation.DSMT4">
                  <p:embed/>
                  <p:pic>
                    <p:nvPicPr>
                      <p:cNvPr id="98311" name="Object 7"/>
                      <p:cNvPicPr>
                        <a:picLocks noChangeAspect="1" noChangeArrowheads="1"/>
                      </p:cNvPicPr>
                      <p:nvPr/>
                    </p:nvPicPr>
                    <p:blipFill>
                      <a:blip r:embed="rId5"/>
                      <a:srcRect/>
                      <a:stretch>
                        <a:fillRect/>
                      </a:stretch>
                    </p:blipFill>
                    <p:spPr bwMode="auto">
                      <a:xfrm>
                        <a:off x="3657600" y="3276600"/>
                        <a:ext cx="26289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Content Placeholder 2"/>
          <p:cNvSpPr txBox="1">
            <a:spLocks/>
          </p:cNvSpPr>
          <p:nvPr/>
        </p:nvSpPr>
        <p:spPr>
          <a:xfrm>
            <a:off x="457200" y="1219200"/>
            <a:ext cx="8229600" cy="523220"/>
          </a:xfrm>
          <a:prstGeom prst="rect">
            <a:avLst/>
          </a:prstGeom>
        </p:spPr>
        <p:txBody>
          <a:bodyPr>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800" b="1" i="0" u="none" strike="noStrike" kern="1200" cap="none" spc="0" normalizeH="0" baseline="0" noProof="0" dirty="0">
                <a:ln>
                  <a:noFill/>
                </a:ln>
                <a:solidFill>
                  <a:srgbClr val="366092"/>
                </a:solidFill>
                <a:effectLst/>
                <a:uLnTx/>
                <a:uFillTx/>
                <a:latin typeface="+mn-lt"/>
                <a:ea typeface="+mn-ea"/>
                <a:cs typeface="+mn-cs"/>
              </a:rPr>
              <a:t>Table 1: Three Trigonometric Substitutions (cont.)</a:t>
            </a: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 Trigonometric Substitution to</a:t>
            </a:r>
            <a:br>
              <a:rPr lang="en-US" dirty="0"/>
            </a:br>
            <a:r>
              <a:rPr lang="en-US" dirty="0"/>
              <a:t>Evaluate an Indefinite Integral</a:t>
            </a:r>
          </a:p>
        </p:txBody>
      </p:sp>
      <p:sp>
        <p:nvSpPr>
          <p:cNvPr id="3" name="Content Placeholder 2"/>
          <p:cNvSpPr>
            <a:spLocks noGrp="1"/>
          </p:cNvSpPr>
          <p:nvPr>
            <p:ph idx="1"/>
          </p:nvPr>
        </p:nvSpPr>
        <p:spPr>
          <a:xfrm>
            <a:off x="457200" y="1097279"/>
            <a:ext cx="8229600" cy="4868545"/>
          </a:xfrm>
        </p:spPr>
        <p:txBody>
          <a:bodyPr/>
          <a:lstStyle/>
          <a:p>
            <a:r>
              <a:rPr lang="en-US" dirty="0"/>
              <a:t>Evaluate</a:t>
            </a:r>
          </a:p>
          <a:p>
            <a:pPr>
              <a:spcBef>
                <a:spcPts val="1800"/>
              </a:spcBef>
            </a:pPr>
            <a:r>
              <a:rPr lang="en-US" b="1" dirty="0"/>
              <a:t>Solution</a:t>
            </a:r>
          </a:p>
          <a:p>
            <a:r>
              <a:rPr lang="en-US" dirty="0"/>
              <a:t>This integral contains an expression of the form</a:t>
            </a:r>
          </a:p>
          <a:p>
            <a:pPr>
              <a:spcBef>
                <a:spcPts val="0"/>
              </a:spcBef>
            </a:pPr>
            <a:r>
              <a:rPr lang="en-US" dirty="0"/>
              <a:t>with </a:t>
            </a:r>
            <a:r>
              <a:rPr lang="en-US" i="1" dirty="0"/>
              <a:t>a</a:t>
            </a:r>
            <a:r>
              <a:rPr lang="en-US" dirty="0"/>
              <a:t> </a:t>
            </a:r>
            <a:r>
              <a:rPr lang="en-US" dirty="0">
                <a:latin typeface="Symbol" pitchFamily="18" charset="2"/>
              </a:rPr>
              <a:t>=</a:t>
            </a:r>
            <a:r>
              <a:rPr lang="en-US" dirty="0"/>
              <a:t> 5, so we make the substitution </a:t>
            </a:r>
            <a:r>
              <a:rPr lang="en-US" i="1" dirty="0"/>
              <a:t>x</a:t>
            </a:r>
            <a:r>
              <a:rPr lang="en-US" dirty="0"/>
              <a:t> </a:t>
            </a:r>
            <a:r>
              <a:rPr lang="en-US" dirty="0">
                <a:latin typeface="Symbol" pitchFamily="18" charset="2"/>
              </a:rPr>
              <a:t>=</a:t>
            </a:r>
            <a:r>
              <a:rPr lang="en-US" dirty="0"/>
              <a:t> 5 tan</a:t>
            </a:r>
            <a:r>
              <a:rPr lang="el-GR" i="1" dirty="0">
                <a:latin typeface="Cambria Math" panose="02040503050406030204" pitchFamily="18" charset="0"/>
                <a:ea typeface="Cambria Math" panose="02040503050406030204" pitchFamily="18" charset="0"/>
                <a:sym typeface="Symbol"/>
              </a:rPr>
              <a:t>θ</a:t>
            </a:r>
            <a:r>
              <a:rPr lang="en-US" dirty="0"/>
              <a:t>. Note that this means </a:t>
            </a:r>
            <a:r>
              <a:rPr lang="en-US" i="1" dirty="0"/>
              <a:t>dx</a:t>
            </a:r>
            <a:r>
              <a:rPr lang="en-US" dirty="0"/>
              <a:t> </a:t>
            </a:r>
            <a:r>
              <a:rPr lang="en-US" dirty="0">
                <a:latin typeface="Symbol" pitchFamily="18" charset="2"/>
              </a:rPr>
              <a:t>=</a:t>
            </a:r>
            <a:r>
              <a:rPr lang="en-US" dirty="0"/>
              <a:t> 5 sec</a:t>
            </a:r>
            <a:r>
              <a:rPr lang="en-US" baseline="30000" dirty="0"/>
              <a:t>2</a:t>
            </a:r>
            <a:r>
              <a:rPr lang="el-GR" i="1" dirty="0">
                <a:latin typeface="Cambria Math" panose="02040503050406030204" pitchFamily="18" charset="0"/>
                <a:ea typeface="Cambria Math" panose="02040503050406030204" pitchFamily="18" charset="0"/>
                <a:sym typeface="Symbol"/>
              </a:rPr>
              <a:t>θ</a:t>
            </a:r>
            <a:r>
              <a:rPr lang="en-US" dirty="0"/>
              <a:t> </a:t>
            </a:r>
            <a:r>
              <a:rPr lang="en-US" i="1" dirty="0"/>
              <a:t>d</a:t>
            </a:r>
            <a:r>
              <a:rPr lang="el-GR" i="1" dirty="0">
                <a:latin typeface="Cambria Math" panose="02040503050406030204" pitchFamily="18" charset="0"/>
                <a:ea typeface="Cambria Math" panose="02040503050406030204" pitchFamily="18" charset="0"/>
                <a:sym typeface="Symbol"/>
              </a:rPr>
              <a:t>θ</a:t>
            </a:r>
            <a:r>
              <a:rPr lang="en-US" dirty="0"/>
              <a:t>.</a:t>
            </a:r>
            <a:r>
              <a:rPr lang="en-US" i="1" dirty="0"/>
              <a:t> </a:t>
            </a:r>
            <a:endParaRPr lang="en-US" dirty="0"/>
          </a:p>
        </p:txBody>
      </p:sp>
      <p:graphicFrame>
        <p:nvGraphicFramePr>
          <p:cNvPr id="100354" name="Object 2"/>
          <p:cNvGraphicFramePr>
            <a:graphicFrameLocks noChangeAspect="1"/>
          </p:cNvGraphicFramePr>
          <p:nvPr>
            <p:extLst>
              <p:ext uri="{D42A27DB-BD31-4B8C-83A1-F6EECF244321}">
                <p14:modId xmlns:p14="http://schemas.microsoft.com/office/powerpoint/2010/main" val="680185157"/>
              </p:ext>
            </p:extLst>
          </p:nvPr>
        </p:nvGraphicFramePr>
        <p:xfrm>
          <a:off x="1903413" y="1138238"/>
          <a:ext cx="1574800" cy="927100"/>
        </p:xfrm>
        <a:graphic>
          <a:graphicData uri="http://schemas.openxmlformats.org/presentationml/2006/ole">
            <mc:AlternateContent xmlns:mc="http://schemas.openxmlformats.org/markup-compatibility/2006">
              <mc:Choice xmlns:v="urn:schemas-microsoft-com:vml" Requires="v">
                <p:oleObj name="Equation" r:id="rId2" imgW="1574640" imgH="927000" progId="Equation.DSMT4">
                  <p:embed/>
                </p:oleObj>
              </mc:Choice>
              <mc:Fallback>
                <p:oleObj name="Equation" r:id="rId2" imgW="1574640" imgH="927000" progId="Equation.DSMT4">
                  <p:embed/>
                  <p:pic>
                    <p:nvPicPr>
                      <p:cNvPr id="0" name="Picture 2"/>
                      <p:cNvPicPr>
                        <a:picLocks noChangeAspect="1" noChangeArrowheads="1"/>
                      </p:cNvPicPr>
                      <p:nvPr/>
                    </p:nvPicPr>
                    <p:blipFill>
                      <a:blip r:embed="rId3"/>
                      <a:srcRect/>
                      <a:stretch>
                        <a:fillRect/>
                      </a:stretch>
                    </p:blipFill>
                    <p:spPr bwMode="auto">
                      <a:xfrm>
                        <a:off x="1903413" y="1138238"/>
                        <a:ext cx="1574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5" name="Object 3"/>
          <p:cNvGraphicFramePr>
            <a:graphicFrameLocks noChangeAspect="1"/>
          </p:cNvGraphicFramePr>
          <p:nvPr>
            <p:extLst>
              <p:ext uri="{D42A27DB-BD31-4B8C-83A1-F6EECF244321}">
                <p14:modId xmlns:p14="http://schemas.microsoft.com/office/powerpoint/2010/main" val="4198023066"/>
              </p:ext>
            </p:extLst>
          </p:nvPr>
        </p:nvGraphicFramePr>
        <p:xfrm>
          <a:off x="7429500" y="2213610"/>
          <a:ext cx="1257300" cy="495300"/>
        </p:xfrm>
        <a:graphic>
          <a:graphicData uri="http://schemas.openxmlformats.org/presentationml/2006/ole">
            <mc:AlternateContent xmlns:mc="http://schemas.openxmlformats.org/markup-compatibility/2006">
              <mc:Choice xmlns:v="urn:schemas-microsoft-com:vml" Requires="v">
                <p:oleObj name="Equation" r:id="rId4" imgW="1257120" imgH="495000" progId="Equation.DSMT4">
                  <p:embed/>
                </p:oleObj>
              </mc:Choice>
              <mc:Fallback>
                <p:oleObj name="Equation" r:id="rId4" imgW="1257120" imgH="4950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9500" y="2213610"/>
                        <a:ext cx="1257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7" name="Object 5"/>
          <p:cNvGraphicFramePr>
            <a:graphicFrameLocks noChangeAspect="1"/>
          </p:cNvGraphicFramePr>
          <p:nvPr>
            <p:extLst>
              <p:ext uri="{D42A27DB-BD31-4B8C-83A1-F6EECF244321}">
                <p14:modId xmlns:p14="http://schemas.microsoft.com/office/powerpoint/2010/main" val="1953181532"/>
              </p:ext>
            </p:extLst>
          </p:nvPr>
        </p:nvGraphicFramePr>
        <p:xfrm>
          <a:off x="1143000" y="3759200"/>
          <a:ext cx="1511300" cy="927100"/>
        </p:xfrm>
        <a:graphic>
          <a:graphicData uri="http://schemas.openxmlformats.org/presentationml/2006/ole">
            <mc:AlternateContent xmlns:mc="http://schemas.openxmlformats.org/markup-compatibility/2006">
              <mc:Choice xmlns:v="urn:schemas-microsoft-com:vml" Requires="v">
                <p:oleObj name="Equation" r:id="rId6" imgW="1511280" imgH="927000" progId="Equation.DSMT4">
                  <p:embed/>
                </p:oleObj>
              </mc:Choice>
              <mc:Fallback>
                <p:oleObj name="Equation" r:id="rId6" imgW="1511280" imgH="927000" progId="Equation.DSMT4">
                  <p:embed/>
                  <p:pic>
                    <p:nvPicPr>
                      <p:cNvPr id="0" name="Picture 5"/>
                      <p:cNvPicPr>
                        <a:picLocks noChangeAspect="1" noChangeArrowheads="1"/>
                      </p:cNvPicPr>
                      <p:nvPr/>
                    </p:nvPicPr>
                    <p:blipFill>
                      <a:blip r:embed="rId7"/>
                      <a:srcRect/>
                      <a:stretch>
                        <a:fillRect/>
                      </a:stretch>
                    </p:blipFill>
                    <p:spPr bwMode="auto">
                      <a:xfrm>
                        <a:off x="1143000" y="3759200"/>
                        <a:ext cx="1511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8" name="Object 6"/>
          <p:cNvGraphicFramePr>
            <a:graphicFrameLocks noChangeAspect="1"/>
          </p:cNvGraphicFramePr>
          <p:nvPr>
            <p:extLst>
              <p:ext uri="{D42A27DB-BD31-4B8C-83A1-F6EECF244321}">
                <p14:modId xmlns:p14="http://schemas.microsoft.com/office/powerpoint/2010/main" val="731679865"/>
              </p:ext>
            </p:extLst>
          </p:nvPr>
        </p:nvGraphicFramePr>
        <p:xfrm>
          <a:off x="2736850" y="3708400"/>
          <a:ext cx="2654300" cy="977900"/>
        </p:xfrm>
        <a:graphic>
          <a:graphicData uri="http://schemas.openxmlformats.org/presentationml/2006/ole">
            <mc:AlternateContent xmlns:mc="http://schemas.openxmlformats.org/markup-compatibility/2006">
              <mc:Choice xmlns:v="urn:schemas-microsoft-com:vml" Requires="v">
                <p:oleObj name="Equation" r:id="rId8" imgW="2654280" imgH="977760" progId="Equation.DSMT4">
                  <p:embed/>
                </p:oleObj>
              </mc:Choice>
              <mc:Fallback>
                <p:oleObj name="Equation" r:id="rId8" imgW="2654280" imgH="977760" progId="Equation.DSMT4">
                  <p:embed/>
                  <p:pic>
                    <p:nvPicPr>
                      <p:cNvPr id="0" name="Picture 6"/>
                      <p:cNvPicPr>
                        <a:picLocks noChangeAspect="1" noChangeArrowheads="1"/>
                      </p:cNvPicPr>
                      <p:nvPr/>
                    </p:nvPicPr>
                    <p:blipFill>
                      <a:blip r:embed="rId9"/>
                      <a:srcRect/>
                      <a:stretch>
                        <a:fillRect/>
                      </a:stretch>
                    </p:blipFill>
                    <p:spPr bwMode="auto">
                      <a:xfrm>
                        <a:off x="2736850" y="3708400"/>
                        <a:ext cx="26543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59" name="Object 7"/>
          <p:cNvGraphicFramePr>
            <a:graphicFrameLocks noChangeAspect="1"/>
          </p:cNvGraphicFramePr>
          <p:nvPr>
            <p:extLst>
              <p:ext uri="{D42A27DB-BD31-4B8C-83A1-F6EECF244321}">
                <p14:modId xmlns:p14="http://schemas.microsoft.com/office/powerpoint/2010/main" val="2692114548"/>
              </p:ext>
            </p:extLst>
          </p:nvPr>
        </p:nvGraphicFramePr>
        <p:xfrm>
          <a:off x="5473700" y="3708400"/>
          <a:ext cx="2451100" cy="977900"/>
        </p:xfrm>
        <a:graphic>
          <a:graphicData uri="http://schemas.openxmlformats.org/presentationml/2006/ole">
            <mc:AlternateContent xmlns:mc="http://schemas.openxmlformats.org/markup-compatibility/2006">
              <mc:Choice xmlns:v="urn:schemas-microsoft-com:vml" Requires="v">
                <p:oleObj name="Equation" r:id="rId10" imgW="2450880" imgH="977760" progId="Equation.DSMT4">
                  <p:embed/>
                </p:oleObj>
              </mc:Choice>
              <mc:Fallback>
                <p:oleObj name="Equation" r:id="rId10" imgW="2450880" imgH="977760" progId="Equation.DSMT4">
                  <p:embed/>
                  <p:pic>
                    <p:nvPicPr>
                      <p:cNvPr id="0" name="Picture 7"/>
                      <p:cNvPicPr>
                        <a:picLocks noChangeAspect="1" noChangeArrowheads="1"/>
                      </p:cNvPicPr>
                      <p:nvPr/>
                    </p:nvPicPr>
                    <p:blipFill>
                      <a:blip r:embed="rId11"/>
                      <a:srcRect/>
                      <a:stretch>
                        <a:fillRect/>
                      </a:stretch>
                    </p:blipFill>
                    <p:spPr bwMode="auto">
                      <a:xfrm>
                        <a:off x="5473700" y="3708400"/>
                        <a:ext cx="24511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60" name="Object 8"/>
          <p:cNvGraphicFramePr>
            <a:graphicFrameLocks noChangeAspect="1"/>
          </p:cNvGraphicFramePr>
          <p:nvPr>
            <p:extLst>
              <p:ext uri="{D42A27DB-BD31-4B8C-83A1-F6EECF244321}">
                <p14:modId xmlns:p14="http://schemas.microsoft.com/office/powerpoint/2010/main" val="1969594515"/>
              </p:ext>
            </p:extLst>
          </p:nvPr>
        </p:nvGraphicFramePr>
        <p:xfrm>
          <a:off x="2738438" y="4965700"/>
          <a:ext cx="1803400" cy="977900"/>
        </p:xfrm>
        <a:graphic>
          <a:graphicData uri="http://schemas.openxmlformats.org/presentationml/2006/ole">
            <mc:AlternateContent xmlns:mc="http://schemas.openxmlformats.org/markup-compatibility/2006">
              <mc:Choice xmlns:v="urn:schemas-microsoft-com:vml" Requires="v">
                <p:oleObj name="Equation" r:id="rId12" imgW="1803240" imgH="977760" progId="Equation.DSMT4">
                  <p:embed/>
                </p:oleObj>
              </mc:Choice>
              <mc:Fallback>
                <p:oleObj name="Equation" r:id="rId12" imgW="1803240" imgH="977760" progId="Equation.DSMT4">
                  <p:embed/>
                  <p:pic>
                    <p:nvPicPr>
                      <p:cNvPr id="0" name="Picture 8"/>
                      <p:cNvPicPr>
                        <a:picLocks noChangeAspect="1" noChangeArrowheads="1"/>
                      </p:cNvPicPr>
                      <p:nvPr/>
                    </p:nvPicPr>
                    <p:blipFill>
                      <a:blip r:embed="rId13"/>
                      <a:srcRect/>
                      <a:stretch>
                        <a:fillRect/>
                      </a:stretch>
                    </p:blipFill>
                    <p:spPr bwMode="auto">
                      <a:xfrm>
                        <a:off x="2738438" y="4965700"/>
                        <a:ext cx="18034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0361" name="Object 9"/>
          <p:cNvGraphicFramePr>
            <a:graphicFrameLocks noChangeAspect="1"/>
          </p:cNvGraphicFramePr>
          <p:nvPr>
            <p:extLst>
              <p:ext uri="{D42A27DB-BD31-4B8C-83A1-F6EECF244321}">
                <p14:modId xmlns:p14="http://schemas.microsoft.com/office/powerpoint/2010/main" val="3807280591"/>
              </p:ext>
            </p:extLst>
          </p:nvPr>
        </p:nvGraphicFramePr>
        <p:xfrm>
          <a:off x="4673600" y="4962525"/>
          <a:ext cx="1803400" cy="1003300"/>
        </p:xfrm>
        <a:graphic>
          <a:graphicData uri="http://schemas.openxmlformats.org/presentationml/2006/ole">
            <mc:AlternateContent xmlns:mc="http://schemas.openxmlformats.org/markup-compatibility/2006">
              <mc:Choice xmlns:v="urn:schemas-microsoft-com:vml" Requires="v">
                <p:oleObj name="Equation" r:id="rId14" imgW="1803240" imgH="1002960" progId="Equation.DSMT4">
                  <p:embed/>
                </p:oleObj>
              </mc:Choice>
              <mc:Fallback>
                <p:oleObj name="Equation" r:id="rId14" imgW="1803240" imgH="1002960" progId="Equation.DSMT4">
                  <p:embed/>
                  <p:pic>
                    <p:nvPicPr>
                      <p:cNvPr id="0" name="Picture 9"/>
                      <p:cNvPicPr>
                        <a:picLocks noChangeAspect="1" noChangeArrowheads="1"/>
                      </p:cNvPicPr>
                      <p:nvPr/>
                    </p:nvPicPr>
                    <p:blipFill>
                      <a:blip r:embed="rId15"/>
                      <a:srcRect/>
                      <a:stretch>
                        <a:fillRect/>
                      </a:stretch>
                    </p:blipFill>
                    <p:spPr bwMode="auto">
                      <a:xfrm>
                        <a:off x="4673600" y="4962525"/>
                        <a:ext cx="18034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3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03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035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03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03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0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 Trigonometric Substitution to</a:t>
            </a:r>
            <a:br>
              <a:rPr lang="en-US" dirty="0"/>
            </a:br>
            <a:r>
              <a:rPr lang="en-US" dirty="0"/>
              <a:t>Evaluate an Indefinite Integral (cont.)</a:t>
            </a:r>
          </a:p>
        </p:txBody>
      </p:sp>
      <p:sp>
        <p:nvSpPr>
          <p:cNvPr id="3" name="Content Placeholder 2"/>
          <p:cNvSpPr>
            <a:spLocks noGrp="1"/>
          </p:cNvSpPr>
          <p:nvPr>
            <p:ph idx="1"/>
          </p:nvPr>
        </p:nvSpPr>
        <p:spPr/>
        <p:txBody>
          <a:bodyPr/>
          <a:lstStyle/>
          <a:p>
            <a:r>
              <a:rPr lang="en-US" dirty="0"/>
              <a:t>We know that sec</a:t>
            </a:r>
            <a:r>
              <a:rPr lang="el-GR" i="1" dirty="0">
                <a:latin typeface="Cambria Math" panose="02040503050406030204" pitchFamily="18" charset="0"/>
                <a:ea typeface="Cambria Math" panose="02040503050406030204" pitchFamily="18" charset="0"/>
                <a:sym typeface="Symbol"/>
              </a:rPr>
              <a:t>θ</a:t>
            </a:r>
            <a:r>
              <a:rPr lang="en-US" dirty="0"/>
              <a:t> &gt; 0 on the interval</a:t>
            </a:r>
          </a:p>
          <a:p>
            <a:pPr>
              <a:spcBef>
                <a:spcPts val="0"/>
              </a:spcBef>
            </a:pPr>
            <a:r>
              <a:rPr lang="en-US" dirty="0"/>
              <a:t>so our integral can be simplified further and then evaluated.</a:t>
            </a:r>
          </a:p>
          <a:p>
            <a:pPr>
              <a:spcBef>
                <a:spcPts val="0"/>
              </a:spcBef>
            </a:pPr>
            <a:endParaRPr lang="en-US" dirty="0"/>
          </a:p>
          <a:p>
            <a:pPr>
              <a:spcBef>
                <a:spcPts val="0"/>
              </a:spcBef>
            </a:pPr>
            <a:endParaRPr lang="en-US" dirty="0"/>
          </a:p>
          <a:p>
            <a:pPr>
              <a:spcBef>
                <a:spcPts val="0"/>
              </a:spcBef>
            </a:pPr>
            <a:endParaRPr lang="en-US" dirty="0"/>
          </a:p>
          <a:p>
            <a:pPr>
              <a:spcBef>
                <a:spcPts val="0"/>
              </a:spcBef>
            </a:pPr>
            <a:r>
              <a:rPr lang="en-US" dirty="0"/>
              <a:t>The only remaining step is to reverse the substitution and express our answer in terms of </a:t>
            </a:r>
            <a:r>
              <a:rPr lang="en-US" i="1" dirty="0"/>
              <a:t>x</a:t>
            </a:r>
            <a:r>
              <a:rPr lang="en-US" dirty="0"/>
              <a:t>.</a:t>
            </a:r>
          </a:p>
        </p:txBody>
      </p:sp>
      <p:graphicFrame>
        <p:nvGraphicFramePr>
          <p:cNvPr id="101378" name="Object 2"/>
          <p:cNvGraphicFramePr>
            <a:graphicFrameLocks noChangeAspect="1"/>
          </p:cNvGraphicFramePr>
          <p:nvPr>
            <p:extLst>
              <p:ext uri="{D42A27DB-BD31-4B8C-83A1-F6EECF244321}">
                <p14:modId xmlns:p14="http://schemas.microsoft.com/office/powerpoint/2010/main" val="3481183236"/>
              </p:ext>
            </p:extLst>
          </p:nvPr>
        </p:nvGraphicFramePr>
        <p:xfrm>
          <a:off x="6072188" y="1339850"/>
          <a:ext cx="2324100" cy="431800"/>
        </p:xfrm>
        <a:graphic>
          <a:graphicData uri="http://schemas.openxmlformats.org/presentationml/2006/ole">
            <mc:AlternateContent xmlns:mc="http://schemas.openxmlformats.org/markup-compatibility/2006">
              <mc:Choice xmlns:v="urn:schemas-microsoft-com:vml" Requires="v">
                <p:oleObj name="Equation" r:id="rId2" imgW="2323800" imgH="431640" progId="Equation.DSMT4">
                  <p:embed/>
                </p:oleObj>
              </mc:Choice>
              <mc:Fallback>
                <p:oleObj name="Equation" r:id="rId2" imgW="2323800" imgH="431640" progId="Equation.DSMT4">
                  <p:embed/>
                  <p:pic>
                    <p:nvPicPr>
                      <p:cNvPr id="0" name="Picture 2"/>
                      <p:cNvPicPr>
                        <a:picLocks noChangeAspect="1" noChangeArrowheads="1"/>
                      </p:cNvPicPr>
                      <p:nvPr/>
                    </p:nvPicPr>
                    <p:blipFill>
                      <a:blip r:embed="rId3"/>
                      <a:srcRect/>
                      <a:stretch>
                        <a:fillRect/>
                      </a:stretch>
                    </p:blipFill>
                    <p:spPr bwMode="auto">
                      <a:xfrm>
                        <a:off x="6072188" y="1339850"/>
                        <a:ext cx="23241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0" name="Object 4"/>
          <p:cNvGraphicFramePr>
            <a:graphicFrameLocks noChangeAspect="1"/>
          </p:cNvGraphicFramePr>
          <p:nvPr>
            <p:extLst>
              <p:ext uri="{D42A27DB-BD31-4B8C-83A1-F6EECF244321}">
                <p14:modId xmlns:p14="http://schemas.microsoft.com/office/powerpoint/2010/main" val="2206047993"/>
              </p:ext>
            </p:extLst>
          </p:nvPr>
        </p:nvGraphicFramePr>
        <p:xfrm>
          <a:off x="582966" y="2743200"/>
          <a:ext cx="1562100" cy="1003300"/>
        </p:xfrm>
        <a:graphic>
          <a:graphicData uri="http://schemas.openxmlformats.org/presentationml/2006/ole">
            <mc:AlternateContent xmlns:mc="http://schemas.openxmlformats.org/markup-compatibility/2006">
              <mc:Choice xmlns:v="urn:schemas-microsoft-com:vml" Requires="v">
                <p:oleObj name="Equation" r:id="rId4" imgW="1562040" imgH="1002960" progId="Equation.DSMT4">
                  <p:embed/>
                </p:oleObj>
              </mc:Choice>
              <mc:Fallback>
                <p:oleObj name="Equation" r:id="rId4" imgW="1562040" imgH="1002960" progId="Equation.DSMT4">
                  <p:embed/>
                  <p:pic>
                    <p:nvPicPr>
                      <p:cNvPr id="0" name="Picture 4"/>
                      <p:cNvPicPr>
                        <a:picLocks noChangeAspect="1" noChangeArrowheads="1"/>
                      </p:cNvPicPr>
                      <p:nvPr/>
                    </p:nvPicPr>
                    <p:blipFill>
                      <a:blip r:embed="rId5"/>
                      <a:srcRect/>
                      <a:stretch>
                        <a:fillRect/>
                      </a:stretch>
                    </p:blipFill>
                    <p:spPr bwMode="auto">
                      <a:xfrm>
                        <a:off x="582966" y="2743200"/>
                        <a:ext cx="15621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1" name="Object 5"/>
          <p:cNvGraphicFramePr>
            <a:graphicFrameLocks noChangeAspect="1"/>
          </p:cNvGraphicFramePr>
          <p:nvPr>
            <p:extLst>
              <p:ext uri="{D42A27DB-BD31-4B8C-83A1-F6EECF244321}">
                <p14:modId xmlns:p14="http://schemas.microsoft.com/office/powerpoint/2010/main" val="1920281906"/>
              </p:ext>
            </p:extLst>
          </p:nvPr>
        </p:nvGraphicFramePr>
        <p:xfrm>
          <a:off x="2178050" y="2743200"/>
          <a:ext cx="1816100" cy="889000"/>
        </p:xfrm>
        <a:graphic>
          <a:graphicData uri="http://schemas.openxmlformats.org/presentationml/2006/ole">
            <mc:AlternateContent xmlns:mc="http://schemas.openxmlformats.org/markup-compatibility/2006">
              <mc:Choice xmlns:v="urn:schemas-microsoft-com:vml" Requires="v">
                <p:oleObj name="Equation" r:id="rId6" imgW="1815840" imgH="888840" progId="Equation.DSMT4">
                  <p:embed/>
                </p:oleObj>
              </mc:Choice>
              <mc:Fallback>
                <p:oleObj name="Equation" r:id="rId6" imgW="1815840" imgH="888840" progId="Equation.DSMT4">
                  <p:embed/>
                  <p:pic>
                    <p:nvPicPr>
                      <p:cNvPr id="0" name="Picture 5"/>
                      <p:cNvPicPr>
                        <a:picLocks noChangeAspect="1" noChangeArrowheads="1"/>
                      </p:cNvPicPr>
                      <p:nvPr/>
                    </p:nvPicPr>
                    <p:blipFill>
                      <a:blip r:embed="rId7"/>
                      <a:srcRect/>
                      <a:stretch>
                        <a:fillRect/>
                      </a:stretch>
                    </p:blipFill>
                    <p:spPr bwMode="auto">
                      <a:xfrm>
                        <a:off x="2178050" y="2743200"/>
                        <a:ext cx="1816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2" name="Object 6"/>
          <p:cNvGraphicFramePr>
            <a:graphicFrameLocks noChangeAspect="1"/>
          </p:cNvGraphicFramePr>
          <p:nvPr>
            <p:extLst>
              <p:ext uri="{D42A27DB-BD31-4B8C-83A1-F6EECF244321}">
                <p14:modId xmlns:p14="http://schemas.microsoft.com/office/powerpoint/2010/main" val="241304785"/>
              </p:ext>
            </p:extLst>
          </p:nvPr>
        </p:nvGraphicFramePr>
        <p:xfrm>
          <a:off x="4013200" y="2941638"/>
          <a:ext cx="1625600" cy="584200"/>
        </p:xfrm>
        <a:graphic>
          <a:graphicData uri="http://schemas.openxmlformats.org/presentationml/2006/ole">
            <mc:AlternateContent xmlns:mc="http://schemas.openxmlformats.org/markup-compatibility/2006">
              <mc:Choice xmlns:v="urn:schemas-microsoft-com:vml" Requires="v">
                <p:oleObj name="Equation" r:id="rId8" imgW="1625400" imgH="583920" progId="Equation.DSMT4">
                  <p:embed/>
                </p:oleObj>
              </mc:Choice>
              <mc:Fallback>
                <p:oleObj name="Equation" r:id="rId8" imgW="1625400" imgH="583920" progId="Equation.DSMT4">
                  <p:embed/>
                  <p:pic>
                    <p:nvPicPr>
                      <p:cNvPr id="0" name="Picture 6"/>
                      <p:cNvPicPr>
                        <a:picLocks noChangeAspect="1" noChangeArrowheads="1"/>
                      </p:cNvPicPr>
                      <p:nvPr/>
                    </p:nvPicPr>
                    <p:blipFill>
                      <a:blip r:embed="rId9"/>
                      <a:srcRect/>
                      <a:stretch>
                        <a:fillRect/>
                      </a:stretch>
                    </p:blipFill>
                    <p:spPr bwMode="auto">
                      <a:xfrm>
                        <a:off x="4013200" y="2941638"/>
                        <a:ext cx="1625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1383" name="Object 7"/>
          <p:cNvGraphicFramePr>
            <a:graphicFrameLocks noChangeAspect="1"/>
          </p:cNvGraphicFramePr>
          <p:nvPr>
            <p:extLst>
              <p:ext uri="{D42A27DB-BD31-4B8C-83A1-F6EECF244321}">
                <p14:modId xmlns:p14="http://schemas.microsoft.com/office/powerpoint/2010/main" val="2619837950"/>
              </p:ext>
            </p:extLst>
          </p:nvPr>
        </p:nvGraphicFramePr>
        <p:xfrm>
          <a:off x="5648912" y="2971800"/>
          <a:ext cx="2921000" cy="482600"/>
        </p:xfrm>
        <a:graphic>
          <a:graphicData uri="http://schemas.openxmlformats.org/presentationml/2006/ole">
            <mc:AlternateContent xmlns:mc="http://schemas.openxmlformats.org/markup-compatibility/2006">
              <mc:Choice xmlns:v="urn:schemas-microsoft-com:vml" Requires="v">
                <p:oleObj name="Equation" r:id="rId10" imgW="2920680" imgH="482400" progId="Equation.DSMT4">
                  <p:embed/>
                </p:oleObj>
              </mc:Choice>
              <mc:Fallback>
                <p:oleObj name="Equation" r:id="rId10" imgW="2920680" imgH="482400" progId="Equation.DSMT4">
                  <p:embed/>
                  <p:pic>
                    <p:nvPicPr>
                      <p:cNvPr id="0" name="Picture 7"/>
                      <p:cNvPicPr>
                        <a:picLocks noChangeAspect="1" noChangeArrowheads="1"/>
                      </p:cNvPicPr>
                      <p:nvPr/>
                    </p:nvPicPr>
                    <p:blipFill>
                      <a:blip r:embed="rId11"/>
                      <a:srcRect/>
                      <a:stretch>
                        <a:fillRect/>
                      </a:stretch>
                    </p:blipFill>
                    <p:spPr bwMode="auto">
                      <a:xfrm>
                        <a:off x="5648912" y="2971800"/>
                        <a:ext cx="29210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3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3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3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8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Using a Trigonometric Substitution to</a:t>
            </a:r>
            <a:br>
              <a:rPr lang="en-US" dirty="0"/>
            </a:br>
            <a:r>
              <a:rPr lang="en-US" dirty="0"/>
              <a:t>Evaluate an Indefinite Integral (cont.)</a:t>
            </a:r>
          </a:p>
        </p:txBody>
      </p:sp>
      <p:sp>
        <p:nvSpPr>
          <p:cNvPr id="3" name="Content Placeholder 2"/>
          <p:cNvSpPr>
            <a:spLocks noGrp="1"/>
          </p:cNvSpPr>
          <p:nvPr>
            <p:ph idx="1"/>
          </p:nvPr>
        </p:nvSpPr>
        <p:spPr>
          <a:xfrm>
            <a:off x="457200" y="1280160"/>
            <a:ext cx="8229600" cy="4758956"/>
          </a:xfrm>
        </p:spPr>
        <p:txBody>
          <a:bodyPr/>
          <a:lstStyle/>
          <a:p>
            <a:r>
              <a:rPr lang="en-US" dirty="0"/>
              <a:t>Since </a:t>
            </a:r>
            <a:r>
              <a:rPr lang="en-US" i="1" dirty="0"/>
              <a:t>x</a:t>
            </a:r>
            <a:r>
              <a:rPr lang="en-US" dirty="0"/>
              <a:t> = 5 tan</a:t>
            </a:r>
            <a:r>
              <a:rPr lang="el-GR" i="1" dirty="0">
                <a:latin typeface="Cambria Math" panose="02040503050406030204" pitchFamily="18" charset="0"/>
                <a:ea typeface="Cambria Math" panose="02040503050406030204" pitchFamily="18" charset="0"/>
                <a:sym typeface="Symbol"/>
              </a:rPr>
              <a:t>θ</a:t>
            </a:r>
            <a:r>
              <a:rPr lang="en-US" dirty="0"/>
              <a:t> , we could do this by replacing each </a:t>
            </a:r>
            <a:r>
              <a:rPr lang="el-GR" i="1" dirty="0">
                <a:latin typeface="Cambria Math" panose="02040503050406030204" pitchFamily="18" charset="0"/>
                <a:ea typeface="Cambria Math" panose="02040503050406030204" pitchFamily="18" charset="0"/>
                <a:sym typeface="Symbol"/>
              </a:rPr>
              <a:t>θ</a:t>
            </a:r>
            <a:r>
              <a:rPr lang="en-US" dirty="0"/>
              <a:t> with                     and then simplify the result—no trivial task! Instead, it is far easier to sketch a diagram such as the one in Figure 2 that illustrates the relationship                  </a:t>
            </a:r>
          </a:p>
        </p:txBody>
      </p:sp>
      <p:graphicFrame>
        <p:nvGraphicFramePr>
          <p:cNvPr id="102402" name="Object 2"/>
          <p:cNvGraphicFramePr>
            <a:graphicFrameLocks noChangeAspect="1"/>
          </p:cNvGraphicFramePr>
          <p:nvPr/>
        </p:nvGraphicFramePr>
        <p:xfrm>
          <a:off x="1219200" y="1752600"/>
          <a:ext cx="1549400" cy="495300"/>
        </p:xfrm>
        <a:graphic>
          <a:graphicData uri="http://schemas.openxmlformats.org/presentationml/2006/ole">
            <mc:AlternateContent xmlns:mc="http://schemas.openxmlformats.org/markup-compatibility/2006">
              <mc:Choice xmlns:v="urn:schemas-microsoft-com:vml" Requires="v">
                <p:oleObj name="Equation" r:id="rId2" imgW="1549080" imgH="495000" progId="Equation.DSMT4">
                  <p:embed/>
                </p:oleObj>
              </mc:Choice>
              <mc:Fallback>
                <p:oleObj name="Equation" r:id="rId2" imgW="154908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1549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406"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143500" y="2785948"/>
            <a:ext cx="3566160" cy="2811620"/>
          </a:xfrm>
          <a:prstGeom prst="rect">
            <a:avLst/>
          </a:prstGeom>
          <a:noFill/>
          <a:ln w="9525">
            <a:noFill/>
            <a:miter lim="800000"/>
            <a:headEnd/>
            <a:tailEnd/>
          </a:ln>
        </p:spPr>
      </p:pic>
      <p:sp>
        <p:nvSpPr>
          <p:cNvPr id="10" name="Content Placeholder 2"/>
          <p:cNvSpPr txBox="1">
            <a:spLocks/>
          </p:cNvSpPr>
          <p:nvPr/>
        </p:nvSpPr>
        <p:spPr>
          <a:xfrm>
            <a:off x="457200" y="3003756"/>
            <a:ext cx="5029200" cy="2610843"/>
          </a:xfrm>
          <a:prstGeom prst="rect">
            <a:avLst/>
          </a:prstGeom>
        </p:spPr>
        <p:txBody>
          <a:bodyPr>
            <a:spAutoFit/>
          </a:bodyPr>
          <a:lstStyle/>
          <a:p>
            <a:pPr lvl="0">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                     From the angle </a:t>
            </a:r>
            <a:r>
              <a:rPr lang="el-GR" sz="2800" i="1" dirty="0">
                <a:solidFill>
                  <a:srgbClr val="366092"/>
                </a:solidFill>
                <a:latin typeface="Cambria Math" panose="02040503050406030204" pitchFamily="18" charset="0"/>
                <a:ea typeface="Cambria Math" panose="02040503050406030204" pitchFamily="18" charset="0"/>
                <a:sym typeface="Symbol"/>
              </a:rPr>
              <a:t>θ</a:t>
            </a:r>
            <a:r>
              <a:rPr kumimoji="0" lang="en-US" sz="2800" b="0" i="0" u="none" strike="noStrike" kern="1200" cap="none" spc="0" normalizeH="0" baseline="0" noProof="0" dirty="0">
                <a:ln>
                  <a:noFill/>
                </a:ln>
                <a:solidFill>
                  <a:srgbClr val="366092"/>
                </a:solidFill>
                <a:effectLst/>
                <a:uLnTx/>
                <a:uFillTx/>
                <a:latin typeface="+mn-lt"/>
                <a:ea typeface="+mn-ea"/>
                <a:cs typeface="+mn-cs"/>
              </a:rPr>
              <a:t> and the known opposite and adjacent sides, we can determine the</a:t>
            </a:r>
          </a:p>
          <a:p>
            <a:pPr lvl="0">
              <a:lnSpc>
                <a:spcPct val="150000"/>
              </a:lnSpc>
              <a:defRPr/>
            </a:pPr>
            <a:r>
              <a:rPr kumimoji="0" lang="en-US" sz="2800" b="0" i="0" u="none" strike="noStrike" kern="1200" cap="none" spc="0" normalizeH="0" baseline="0" noProof="0" dirty="0">
                <a:ln>
                  <a:noFill/>
                </a:ln>
                <a:solidFill>
                  <a:srgbClr val="366092"/>
                </a:solidFill>
                <a:effectLst/>
                <a:uLnTx/>
                <a:uFillTx/>
                <a:latin typeface="+mn-lt"/>
                <a:ea typeface="+mn-ea"/>
                <a:cs typeface="+mn-cs"/>
              </a:rPr>
              <a:t>hypotenuse to be                 and hence</a:t>
            </a:r>
          </a:p>
        </p:txBody>
      </p:sp>
      <p:graphicFrame>
        <p:nvGraphicFramePr>
          <p:cNvPr id="102403" name="Object 3"/>
          <p:cNvGraphicFramePr>
            <a:graphicFrameLocks noChangeAspect="1"/>
          </p:cNvGraphicFramePr>
          <p:nvPr>
            <p:extLst>
              <p:ext uri="{D42A27DB-BD31-4B8C-83A1-F6EECF244321}">
                <p14:modId xmlns:p14="http://schemas.microsoft.com/office/powerpoint/2010/main" val="1919626752"/>
              </p:ext>
            </p:extLst>
          </p:nvPr>
        </p:nvGraphicFramePr>
        <p:xfrm>
          <a:off x="536575" y="3062288"/>
          <a:ext cx="1609725" cy="431800"/>
        </p:xfrm>
        <a:graphic>
          <a:graphicData uri="http://schemas.openxmlformats.org/presentationml/2006/ole">
            <mc:AlternateContent xmlns:mc="http://schemas.openxmlformats.org/markup-compatibility/2006">
              <mc:Choice xmlns:v="urn:schemas-microsoft-com:vml" Requires="v">
                <p:oleObj name="Equation" r:id="rId5" imgW="1650960" imgH="431640" progId="Equation.DSMT4">
                  <p:embed/>
                </p:oleObj>
              </mc:Choice>
              <mc:Fallback>
                <p:oleObj name="Equation" r:id="rId5" imgW="1650960" imgH="431640" progId="Equation.DSMT4">
                  <p:embed/>
                  <p:pic>
                    <p:nvPicPr>
                      <p:cNvPr id="0" name="Picture 3"/>
                      <p:cNvPicPr>
                        <a:picLocks noChangeAspect="1" noChangeArrowheads="1"/>
                      </p:cNvPicPr>
                      <p:nvPr/>
                    </p:nvPicPr>
                    <p:blipFill>
                      <a:blip r:embed="rId6"/>
                      <a:srcRect/>
                      <a:stretch>
                        <a:fillRect/>
                      </a:stretch>
                    </p:blipFill>
                    <p:spPr bwMode="auto">
                      <a:xfrm>
                        <a:off x="536575" y="3062288"/>
                        <a:ext cx="16097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4" name="Object 4"/>
          <p:cNvGraphicFramePr>
            <a:graphicFrameLocks noChangeAspect="1"/>
          </p:cNvGraphicFramePr>
          <p:nvPr>
            <p:extLst>
              <p:ext uri="{D42A27DB-BD31-4B8C-83A1-F6EECF244321}">
                <p14:modId xmlns:p14="http://schemas.microsoft.com/office/powerpoint/2010/main" val="3906688359"/>
              </p:ext>
            </p:extLst>
          </p:nvPr>
        </p:nvGraphicFramePr>
        <p:xfrm>
          <a:off x="3152775" y="4381500"/>
          <a:ext cx="1238250" cy="495300"/>
        </p:xfrm>
        <a:graphic>
          <a:graphicData uri="http://schemas.openxmlformats.org/presentationml/2006/ole">
            <mc:AlternateContent xmlns:mc="http://schemas.openxmlformats.org/markup-compatibility/2006">
              <mc:Choice xmlns:v="urn:schemas-microsoft-com:vml" Requires="v">
                <p:oleObj name="Equation" r:id="rId7" imgW="1269720" imgH="495000" progId="Equation.DSMT4">
                  <p:embed/>
                </p:oleObj>
              </mc:Choice>
              <mc:Fallback>
                <p:oleObj name="Equation" r:id="rId7" imgW="1269720" imgH="495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2775" y="4381500"/>
                        <a:ext cx="12382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05" name="Object 5"/>
          <p:cNvGraphicFramePr>
            <a:graphicFrameLocks noChangeAspect="1"/>
          </p:cNvGraphicFramePr>
          <p:nvPr>
            <p:extLst>
              <p:ext uri="{D42A27DB-BD31-4B8C-83A1-F6EECF244321}">
                <p14:modId xmlns:p14="http://schemas.microsoft.com/office/powerpoint/2010/main" val="3645704566"/>
              </p:ext>
            </p:extLst>
          </p:nvPr>
        </p:nvGraphicFramePr>
        <p:xfrm>
          <a:off x="1524000" y="5013325"/>
          <a:ext cx="2651125" cy="558800"/>
        </p:xfrm>
        <a:graphic>
          <a:graphicData uri="http://schemas.openxmlformats.org/presentationml/2006/ole">
            <mc:AlternateContent xmlns:mc="http://schemas.openxmlformats.org/markup-compatibility/2006">
              <mc:Choice xmlns:v="urn:schemas-microsoft-com:vml" Requires="v">
                <p:oleObj name="Equation" r:id="rId9" imgW="2717640" imgH="558720" progId="Equation.DSMT4">
                  <p:embed/>
                </p:oleObj>
              </mc:Choice>
              <mc:Fallback>
                <p:oleObj name="Equation" r:id="rId9" imgW="2717640" imgH="558720" progId="Equation.DSMT4">
                  <p:embed/>
                  <p:pic>
                    <p:nvPicPr>
                      <p:cNvPr id="0" name="Picture 5"/>
                      <p:cNvPicPr>
                        <a:picLocks noChangeAspect="1" noChangeArrowheads="1"/>
                      </p:cNvPicPr>
                      <p:nvPr/>
                    </p:nvPicPr>
                    <p:blipFill>
                      <a:blip r:embed="rId10"/>
                      <a:srcRect/>
                      <a:stretch>
                        <a:fillRect/>
                      </a:stretch>
                    </p:blipFill>
                    <p:spPr bwMode="auto">
                      <a:xfrm>
                        <a:off x="1524000" y="5013325"/>
                        <a:ext cx="265112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a:extLst>
              <a:ext uri="{FF2B5EF4-FFF2-40B4-BE49-F238E27FC236}">
                <a16:creationId xmlns:a16="http://schemas.microsoft.com/office/drawing/2014/main" id="{44C5874D-EC7C-DE6E-FBFD-D6C79C167CE3}"/>
              </a:ext>
            </a:extLst>
          </p:cNvPr>
          <p:cNvSpPr/>
          <p:nvPr/>
        </p:nvSpPr>
        <p:spPr>
          <a:xfrm>
            <a:off x="5208905" y="5466545"/>
            <a:ext cx="3094703" cy="523220"/>
          </a:xfrm>
          <a:prstGeom prst="rect">
            <a:avLst/>
          </a:prstGeom>
        </p:spPr>
        <p:txBody>
          <a:bodyPr wrap="square">
            <a:spAutoFit/>
          </a:bodyPr>
          <a:lstStyle/>
          <a:p>
            <a:r>
              <a:rPr lang="en-US" sz="2800" b="1" dirty="0"/>
              <a:t>Figure 2 </a:t>
            </a:r>
            <a:r>
              <a:rPr lang="en-US" sz="2800" dirty="0">
                <a:solidFill>
                  <a:srgbClr val="366092"/>
                </a:solidFill>
              </a:rPr>
              <a:t>tan</a:t>
            </a:r>
            <a:r>
              <a:rPr lang="el-GR" sz="2800" i="1" dirty="0">
                <a:solidFill>
                  <a:srgbClr val="366092"/>
                </a:solidFill>
                <a:latin typeface="Cambria Math" panose="02040503050406030204" pitchFamily="18" charset="0"/>
                <a:ea typeface="Cambria Math" panose="02040503050406030204" pitchFamily="18" charset="0"/>
                <a:sym typeface="Symbol"/>
              </a:rPr>
              <a:t>θ</a:t>
            </a:r>
            <a:r>
              <a:rPr lang="en-US" sz="2800" i="1" dirty="0">
                <a:solidFill>
                  <a:srgbClr val="366092"/>
                </a:solidFill>
                <a:latin typeface="Cambria Math" panose="02040503050406030204" pitchFamily="18" charset="0"/>
                <a:ea typeface="Cambria Math" panose="02040503050406030204" pitchFamily="18" charset="0"/>
                <a:sym typeface="Symbol"/>
              </a:rPr>
              <a:t> </a:t>
            </a:r>
            <a:r>
              <a:rPr lang="en-US" sz="2800" dirty="0">
                <a:solidFill>
                  <a:srgbClr val="366092"/>
                </a:solidFill>
                <a:latin typeface="Cambria Math" panose="02040503050406030204" pitchFamily="18" charset="0"/>
                <a:ea typeface="Cambria Math" panose="02040503050406030204" pitchFamily="18" charset="0"/>
                <a:sym typeface="Symbol"/>
              </a:rPr>
              <a:t>=</a:t>
            </a:r>
            <a:r>
              <a:rPr kumimoji="0" lang="en-US" sz="2800" b="0" i="1" u="none" strike="noStrike" kern="1200" cap="none" spc="0" normalizeH="0" baseline="0" noProof="0" dirty="0">
                <a:ln>
                  <a:noFill/>
                </a:ln>
                <a:solidFill>
                  <a:srgbClr val="366092"/>
                </a:solidFill>
                <a:effectLst/>
                <a:uLnTx/>
                <a:uFillTx/>
                <a:latin typeface="+mn-lt"/>
                <a:ea typeface="+mn-ea"/>
                <a:cs typeface="+mn-cs"/>
              </a:rPr>
              <a:t> x</a:t>
            </a:r>
            <a:r>
              <a:rPr lang="en-US" sz="2800" dirty="0">
                <a:solidFill>
                  <a:srgbClr val="366092"/>
                </a:solidFill>
                <a:latin typeface="Cambria Math" panose="02040503050406030204" pitchFamily="18" charset="0"/>
                <a:ea typeface="Cambria Math" panose="02040503050406030204" pitchFamily="18" charset="0"/>
                <a:sym typeface="Symbol"/>
              </a:rPr>
              <a:t>/5</a:t>
            </a:r>
            <a:r>
              <a:rPr lang="en-US" sz="2800" b="1" dirty="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2062</TotalTime>
  <Words>1375</Words>
  <Application>Microsoft Office PowerPoint</Application>
  <PresentationFormat>On-screen Show (4:3)</PresentationFormat>
  <Paragraphs>125</Paragraphs>
  <Slides>27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Symbol</vt:lpstr>
      <vt:lpstr>Euclid Symbol</vt:lpstr>
      <vt:lpstr>Calibri</vt:lpstr>
      <vt:lpstr>Cambria Math</vt:lpstr>
      <vt:lpstr>Office Theme</vt:lpstr>
      <vt:lpstr>Equation</vt:lpstr>
      <vt:lpstr>Section 7.4</vt:lpstr>
      <vt:lpstr>Three Common Trigonometric Substitutions</vt:lpstr>
      <vt:lpstr>Three Common Trigonometric Substitutions</vt:lpstr>
      <vt:lpstr>Three Common Trigonometric Substitutions (cont.)</vt:lpstr>
      <vt:lpstr>Three Common Trigonometric Substitutions (cont.)</vt:lpstr>
      <vt:lpstr>Three Common Trigonometric Substitutions (cont.)</vt:lpstr>
      <vt:lpstr>Example 1: Using a Trigonometric Substitution to Evaluate an Indefinite Integral</vt:lpstr>
      <vt:lpstr>Example 1: Using a Trigonometric Substitution to Evaluate an Indefinite Integral (cont.)</vt:lpstr>
      <vt:lpstr>Example 1: Using a Trigonometric Substitution to Evaluate an Indefinite Integral (cont.)</vt:lpstr>
      <vt:lpstr>Example 1: Using a Trigonometric Substitution to Evaluate an Indefinite Integral (cont.)</vt:lpstr>
      <vt:lpstr>Example 2: Using a Trigonometric Substitution to Evaluate an Indefinite Integral </vt:lpstr>
      <vt:lpstr>Example 2: Using a Trigonometric Substitution to Evaluate an Indefinite Integral (cont.)</vt:lpstr>
      <vt:lpstr>Example 2: Using a Trigonometric Substitution to Evaluate an Indefinite Integral (cont.)</vt:lpstr>
      <vt:lpstr>Example 3: Using Integration with Trigonometric Substitution to Derive the Formula for Area of an Ellipse</vt:lpstr>
      <vt:lpstr>Example 3: Using Integration with Trigonometric Substitution to Derive the Formula for Area of an Ellipse (cont.)</vt:lpstr>
      <vt:lpstr>Example 3: Using Integration with Trigonometric Substitution to Derive the Formula for Area of an Ellipse (cont.)</vt:lpstr>
      <vt:lpstr>Example 3: Using Integration with Trigonometric Substitution to Derive the Formula for Area of an Ellipse (cont.)</vt:lpstr>
      <vt:lpstr>Example 3: Using Integration with Trigonometric Substitution to Derive the Formula for Area of an Ellipse (cont.)</vt:lpstr>
      <vt:lpstr>Example 4: Using a Trigonometric Substitution to Evaluate an Indefinite Integral</vt:lpstr>
      <vt:lpstr>Example 4: Using a Trigonometric Substitution to Evaluate an Indefinite Integral (cont.)</vt:lpstr>
      <vt:lpstr>Example 4: Using a Trigonometric Substitution to Evaluate an Indefinite Integral (cont.)</vt:lpstr>
      <vt:lpstr>Example 4: Using a Trigonometric Substitution to Evaluate an Indefinite Integral (cont.)</vt:lpstr>
      <vt:lpstr>Example 5: Using a Hyperbolic Substitution to Evaluate an Indefinite Integral </vt:lpstr>
      <vt:lpstr>Example 5: Using a Hyperbolic Substitution to Evaluate an Indefinite Integral (cont.)</vt:lpstr>
      <vt:lpstr>Example 6: Using Two Changes of Variable to Evaluate a Definite Integral</vt:lpstr>
      <vt:lpstr>Example 6: Using Two Changes of Variable to Evaluate a Definite Integral (cont.)</vt:lpstr>
      <vt:lpstr>Example 6: Using Two Changes of Variable to Evaluate a Definite Integral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325</cp:revision>
  <dcterms:created xsi:type="dcterms:W3CDTF">2013-04-26T14:43:13Z</dcterms:created>
  <dcterms:modified xsi:type="dcterms:W3CDTF">2023-04-26T20:03:27Z</dcterms:modified>
</cp:coreProperties>
</file>