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8" r:id="rId29"/>
    <p:sldId id="285" r:id="rId30"/>
    <p:sldId id="286" r:id="rId31"/>
    <p:sldId id="287"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6.wmf"/><Relationship Id="rId1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30.bin"/><Relationship Id="rId17" Type="http://schemas.openxmlformats.org/officeDocument/2006/relationships/image" Target="../media/image37.wmf"/><Relationship Id="rId2" Type="http://schemas.openxmlformats.org/officeDocument/2006/relationships/oleObject" Target="../embeddings/oleObject25.bin"/><Relationship Id="rId16"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3.wmf"/><Relationship Id="rId1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4.bin"/><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4.bin"/><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6.wmf"/></Relationships>
</file>

<file path=ppt/slides/_rels/slide2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0.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5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57.bin"/><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71.wmf"/></Relationships>
</file>

<file path=ppt/slides/_rels/slide2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5.bin"/><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oleObject" Target="../embeddings/oleObject66.bin"/></Relationships>
</file>

<file path=ppt/slides/_rels/slide2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68.bin"/></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87.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9.wmf"/><Relationship Id="rId7" Type="http://schemas.openxmlformats.org/officeDocument/2006/relationships/image" Target="../media/image91.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90.wmf"/><Relationship Id="rId4" Type="http://schemas.openxmlformats.org/officeDocument/2006/relationships/oleObject" Target="../embeddings/oleObject81.bin"/><Relationship Id="rId9" Type="http://schemas.openxmlformats.org/officeDocument/2006/relationships/image" Target="../media/image92.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Improper Integrals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Improper Integrals of Type I (cont.)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r>
              <a:rPr lang="en-US" dirty="0">
                <a:solidFill>
                  <a:srgbClr val="000000"/>
                </a:solidFill>
              </a:rPr>
              <a:t>In each case, the integral is said to </a:t>
            </a:r>
            <a:r>
              <a:rPr lang="en-US" b="1" dirty="0">
                <a:solidFill>
                  <a:srgbClr val="C00000"/>
                </a:solidFill>
              </a:rPr>
              <a:t>converge</a:t>
            </a:r>
            <a:r>
              <a:rPr lang="en-US" dirty="0">
                <a:solidFill>
                  <a:srgbClr val="C00000"/>
                </a:solidFill>
              </a:rPr>
              <a:t> </a:t>
            </a:r>
            <a:r>
              <a:rPr lang="en-US" dirty="0">
                <a:solidFill>
                  <a:srgbClr val="000000"/>
                </a:solidFill>
              </a:rPr>
              <a:t>if the limit exists, and if so we define the value of the improper integral to be the limit. If the limit does not exist, the integral is said to </a:t>
            </a:r>
            <a:r>
              <a:rPr lang="en-US" b="1" dirty="0">
                <a:solidFill>
                  <a:srgbClr val="C00000"/>
                </a:solidFill>
              </a:rPr>
              <a:t>diverge</a:t>
            </a:r>
            <a:r>
              <a:rPr lang="en-US" dirty="0">
                <a:solidFill>
                  <a:srgbClr val="000000"/>
                </a:solidFill>
              </a:rPr>
              <a:t>.</a:t>
            </a:r>
          </a:p>
          <a:p>
            <a:r>
              <a:rPr lang="en-US" dirty="0">
                <a:solidFill>
                  <a:srgbClr val="000000"/>
                </a:solidFill>
              </a:rPr>
              <a:t>If the interval of integration is 		  and if both integrals on the right converge for some real number </a:t>
            </a:r>
            <a:r>
              <a:rPr lang="en-US" i="1" dirty="0">
                <a:solidFill>
                  <a:srgbClr val="000000"/>
                </a:solidFill>
              </a:rPr>
              <a:t>c</a:t>
            </a:r>
            <a:r>
              <a:rPr lang="en-US" dirty="0">
                <a:solidFill>
                  <a:srgbClr val="000000"/>
                </a:solidFill>
              </a:rPr>
              <a:t>, then we have the following.</a:t>
            </a:r>
          </a:p>
          <a:p>
            <a:endParaRPr lang="en-US" dirty="0">
              <a:solidFill>
                <a:srgbClr val="000000"/>
              </a:solidFill>
            </a:endParaRPr>
          </a:p>
          <a:p>
            <a:endParaRPr lang="en-US" dirty="0">
              <a:solidFill>
                <a:srgbClr val="000000"/>
              </a:solidFill>
            </a:endParaRPr>
          </a:p>
        </p:txBody>
      </p:sp>
      <p:graphicFrame>
        <p:nvGraphicFramePr>
          <p:cNvPr id="323586" name="Object 2"/>
          <p:cNvGraphicFramePr>
            <a:graphicFrameLocks noChangeAspect="1"/>
          </p:cNvGraphicFramePr>
          <p:nvPr>
            <p:extLst>
              <p:ext uri="{D42A27DB-BD31-4B8C-83A1-F6EECF244321}">
                <p14:modId xmlns:p14="http://schemas.microsoft.com/office/powerpoint/2010/main" val="3434274685"/>
              </p:ext>
            </p:extLst>
          </p:nvPr>
        </p:nvGraphicFramePr>
        <p:xfrm>
          <a:off x="546847" y="4376719"/>
          <a:ext cx="5600700" cy="698500"/>
        </p:xfrm>
        <a:graphic>
          <a:graphicData uri="http://schemas.openxmlformats.org/presentationml/2006/ole">
            <mc:AlternateContent xmlns:mc="http://schemas.openxmlformats.org/markup-compatibility/2006">
              <mc:Choice xmlns:v="urn:schemas-microsoft-com:vml" Requires="v">
                <p:oleObj name="Equation" r:id="rId2" imgW="5600520" imgH="698400" progId="Equation.DSMT4">
                  <p:embed/>
                </p:oleObj>
              </mc:Choice>
              <mc:Fallback>
                <p:oleObj name="Equation" r:id="rId2" imgW="560052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47" y="4376719"/>
                        <a:ext cx="5600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7" name="Object 3"/>
          <p:cNvGraphicFramePr>
            <a:graphicFrameLocks noChangeAspect="1"/>
          </p:cNvGraphicFramePr>
          <p:nvPr>
            <p:extLst>
              <p:ext uri="{D42A27DB-BD31-4B8C-83A1-F6EECF244321}">
                <p14:modId xmlns:p14="http://schemas.microsoft.com/office/powerpoint/2010/main" val="362037648"/>
              </p:ext>
            </p:extLst>
          </p:nvPr>
        </p:nvGraphicFramePr>
        <p:xfrm>
          <a:off x="4928347" y="3114638"/>
          <a:ext cx="1219200" cy="469900"/>
        </p:xfrm>
        <a:graphic>
          <a:graphicData uri="http://schemas.openxmlformats.org/presentationml/2006/ole">
            <mc:AlternateContent xmlns:mc="http://schemas.openxmlformats.org/markup-compatibility/2006">
              <mc:Choice xmlns:v="urn:schemas-microsoft-com:vml" Requires="v">
                <p:oleObj name="Equation" r:id="rId4" imgW="1218960" imgH="469800" progId="Equation.DSMT4">
                  <p:embed/>
                </p:oleObj>
              </mc:Choice>
              <mc:Fallback>
                <p:oleObj name="Equation" r:id="rId4" imgW="1218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347" y="3114638"/>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an Improper Integral of Type I</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We can choose any value for </a:t>
            </a:r>
            <a:r>
              <a:rPr lang="en-US" i="1" dirty="0"/>
              <a:t>c</a:t>
            </a:r>
            <a:r>
              <a:rPr lang="en-US" dirty="0"/>
              <a:t>, but the most convenient value is </a:t>
            </a:r>
            <a:r>
              <a:rPr lang="en-US" i="1" dirty="0"/>
              <a:t>c</a:t>
            </a:r>
            <a:r>
              <a:rPr lang="en-US" dirty="0"/>
              <a:t> = 0.</a:t>
            </a:r>
          </a:p>
        </p:txBody>
      </p:sp>
      <p:graphicFrame>
        <p:nvGraphicFramePr>
          <p:cNvPr id="324610" name="Object 2"/>
          <p:cNvGraphicFramePr>
            <a:graphicFrameLocks noChangeAspect="1"/>
          </p:cNvGraphicFramePr>
          <p:nvPr/>
        </p:nvGraphicFramePr>
        <p:xfrm>
          <a:off x="1893425" y="1143000"/>
          <a:ext cx="1397000" cy="838200"/>
        </p:xfrm>
        <a:graphic>
          <a:graphicData uri="http://schemas.openxmlformats.org/presentationml/2006/ole">
            <mc:AlternateContent xmlns:mc="http://schemas.openxmlformats.org/markup-compatibility/2006">
              <mc:Choice xmlns:v="urn:schemas-microsoft-com:vml" Requires="v">
                <p:oleObj name="Equation" r:id="rId2" imgW="1396800" imgH="838080" progId="Equation.DSMT4">
                  <p:embed/>
                </p:oleObj>
              </mc:Choice>
              <mc:Fallback>
                <p:oleObj name="Equation" r:id="rId2" imgW="13968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425" y="1143000"/>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3810000" y="3390557"/>
            <a:ext cx="4752191" cy="2461603"/>
            <a:chOff x="3808638" y="3426911"/>
            <a:chExt cx="4753480" cy="2567814"/>
          </a:xfrm>
        </p:grpSpPr>
        <p:pic>
          <p:nvPicPr>
            <p:cNvPr id="324612"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3919306" y="3426911"/>
              <a:ext cx="4642812" cy="1828800"/>
            </a:xfrm>
            <a:prstGeom prst="rect">
              <a:avLst/>
            </a:prstGeom>
            <a:noFill/>
            <a:ln w="9525">
              <a:noFill/>
              <a:miter lim="800000"/>
              <a:headEnd/>
              <a:tailEnd/>
            </a:ln>
          </p:spPr>
        </p:pic>
        <p:sp>
          <p:nvSpPr>
            <p:cNvPr id="7" name="Rectangle 6"/>
            <p:cNvSpPr/>
            <p:nvPr/>
          </p:nvSpPr>
          <p:spPr>
            <a:xfrm>
              <a:off x="3808638" y="5327250"/>
              <a:ext cx="3203056" cy="523220"/>
            </a:xfrm>
            <a:prstGeom prst="rect">
              <a:avLst/>
            </a:prstGeom>
          </p:spPr>
          <p:txBody>
            <a:bodyPr wrap="none">
              <a:spAutoFit/>
            </a:bodyPr>
            <a:lstStyle/>
            <a:p>
              <a:r>
                <a:rPr lang="en-US" sz="2800" b="1" dirty="0">
                  <a:solidFill>
                    <a:srgbClr val="000000"/>
                  </a:solidFill>
                </a:rPr>
                <a:t>Figure 3 </a:t>
              </a:r>
              <a:r>
                <a:rPr lang="en-US" sz="2800" dirty="0">
                  <a:solidFill>
                    <a:srgbClr val="000000"/>
                  </a:solidFill>
                </a:rPr>
                <a:t>Area under </a:t>
              </a:r>
            </a:p>
          </p:txBody>
        </p:sp>
        <p:graphicFrame>
          <p:nvGraphicFramePr>
            <p:cNvPr id="324613" name="Object 5"/>
            <p:cNvGraphicFramePr>
              <a:graphicFrameLocks noChangeAspect="1"/>
            </p:cNvGraphicFramePr>
            <p:nvPr>
              <p:extLst>
                <p:ext uri="{D42A27DB-BD31-4B8C-83A1-F6EECF244321}">
                  <p14:modId xmlns:p14="http://schemas.microsoft.com/office/powerpoint/2010/main" val="2011788998"/>
                </p:ext>
              </p:extLst>
            </p:nvPr>
          </p:nvGraphicFramePr>
          <p:xfrm>
            <a:off x="6856638" y="5156525"/>
            <a:ext cx="1677681" cy="838200"/>
          </p:xfrm>
          <a:graphic>
            <a:graphicData uri="http://schemas.openxmlformats.org/presentationml/2006/ole">
              <mc:AlternateContent xmlns:mc="http://schemas.openxmlformats.org/markup-compatibility/2006">
                <mc:Choice xmlns:v="urn:schemas-microsoft-com:vml" Requires="v">
                  <p:oleObj name="Equation" r:id="rId5" imgW="1396800" imgH="838080" progId="Equation.DSMT4">
                    <p:embed/>
                  </p:oleObj>
                </mc:Choice>
                <mc:Fallback>
                  <p:oleObj name="Equation" r:id="rId5" imgW="139680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638" y="5156525"/>
                          <a:ext cx="1677681" cy="838200"/>
                        </a:xfrm>
                        <a:prstGeom prst="rect">
                          <a:avLst/>
                        </a:prstGeom>
                        <a:noFill/>
                        <a:ln>
                          <a:noFill/>
                        </a:ln>
                        <a:effec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an Improper Integral of Type I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25635" name="Object 3"/>
          <p:cNvGraphicFramePr>
            <a:graphicFrameLocks noChangeAspect="1"/>
          </p:cNvGraphicFramePr>
          <p:nvPr/>
        </p:nvGraphicFramePr>
        <p:xfrm>
          <a:off x="1341700" y="1424650"/>
          <a:ext cx="1333500" cy="838200"/>
        </p:xfrm>
        <a:graphic>
          <a:graphicData uri="http://schemas.openxmlformats.org/presentationml/2006/ole">
            <mc:AlternateContent xmlns:mc="http://schemas.openxmlformats.org/markup-compatibility/2006">
              <mc:Choice xmlns:v="urn:schemas-microsoft-com:vml" Requires="v">
                <p:oleObj name="Equation" r:id="rId2" imgW="1333440" imgH="838080" progId="Equation.DSMT4">
                  <p:embed/>
                </p:oleObj>
              </mc:Choice>
              <mc:Fallback>
                <p:oleObj name="Equation" r:id="rId2" imgW="13334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700" y="142465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6" name="Object 4"/>
          <p:cNvGraphicFramePr>
            <a:graphicFrameLocks noChangeAspect="1"/>
          </p:cNvGraphicFramePr>
          <p:nvPr/>
        </p:nvGraphicFramePr>
        <p:xfrm>
          <a:off x="2720050" y="1406325"/>
          <a:ext cx="3149600" cy="838200"/>
        </p:xfrm>
        <a:graphic>
          <a:graphicData uri="http://schemas.openxmlformats.org/presentationml/2006/ole">
            <mc:AlternateContent xmlns:mc="http://schemas.openxmlformats.org/markup-compatibility/2006">
              <mc:Choice xmlns:v="urn:schemas-microsoft-com:vml" Requires="v">
                <p:oleObj name="Equation" r:id="rId4" imgW="3149280" imgH="838080" progId="Equation.DSMT4">
                  <p:embed/>
                </p:oleObj>
              </mc:Choice>
              <mc:Fallback>
                <p:oleObj name="Equation" r:id="rId4" imgW="314928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050" y="1406325"/>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7" name="Object 5"/>
          <p:cNvGraphicFramePr>
            <a:graphicFrameLocks noChangeAspect="1"/>
          </p:cNvGraphicFramePr>
          <p:nvPr/>
        </p:nvGraphicFramePr>
        <p:xfrm>
          <a:off x="2718925" y="2385350"/>
          <a:ext cx="4127500" cy="838200"/>
        </p:xfrm>
        <a:graphic>
          <a:graphicData uri="http://schemas.openxmlformats.org/presentationml/2006/ole">
            <mc:AlternateContent xmlns:mc="http://schemas.openxmlformats.org/markup-compatibility/2006">
              <mc:Choice xmlns:v="urn:schemas-microsoft-com:vml" Requires="v">
                <p:oleObj name="Equation" r:id="rId6" imgW="4127400" imgH="838080" progId="Equation.DSMT4">
                  <p:embed/>
                </p:oleObj>
              </mc:Choice>
              <mc:Fallback>
                <p:oleObj name="Equation" r:id="rId6" imgW="41274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925" y="2385350"/>
                        <a:ext cx="412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8" name="Object 6"/>
          <p:cNvGraphicFramePr>
            <a:graphicFrameLocks noChangeAspect="1"/>
          </p:cNvGraphicFramePr>
          <p:nvPr/>
        </p:nvGraphicFramePr>
        <p:xfrm>
          <a:off x="2705100" y="3352800"/>
          <a:ext cx="4533900" cy="685800"/>
        </p:xfrm>
        <a:graphic>
          <a:graphicData uri="http://schemas.openxmlformats.org/presentationml/2006/ole">
            <mc:AlternateContent xmlns:mc="http://schemas.openxmlformats.org/markup-compatibility/2006">
              <mc:Choice xmlns:v="urn:schemas-microsoft-com:vml" Requires="v">
                <p:oleObj name="Equation" r:id="rId8" imgW="4533840" imgH="685800" progId="Equation.DSMT4">
                  <p:embed/>
                </p:oleObj>
              </mc:Choice>
              <mc:Fallback>
                <p:oleObj name="Equation" r:id="rId8" imgW="4533840" imgH="685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100" y="3352800"/>
                        <a:ext cx="4533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9" name="Object 7"/>
          <p:cNvGraphicFramePr>
            <a:graphicFrameLocks noChangeAspect="1"/>
          </p:cNvGraphicFramePr>
          <p:nvPr/>
        </p:nvGraphicFramePr>
        <p:xfrm>
          <a:off x="2713300" y="4172675"/>
          <a:ext cx="5092700" cy="622300"/>
        </p:xfrm>
        <a:graphic>
          <a:graphicData uri="http://schemas.openxmlformats.org/presentationml/2006/ole">
            <mc:AlternateContent xmlns:mc="http://schemas.openxmlformats.org/markup-compatibility/2006">
              <mc:Choice xmlns:v="urn:schemas-microsoft-com:vml" Requires="v">
                <p:oleObj name="Equation" r:id="rId10" imgW="5092560" imgH="622080" progId="Equation.DSMT4">
                  <p:embed/>
                </p:oleObj>
              </mc:Choice>
              <mc:Fallback>
                <p:oleObj name="Equation" r:id="rId10" imgW="5092560" imgH="622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3300" y="4172675"/>
                        <a:ext cx="5092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40" name="Object 8"/>
          <p:cNvGraphicFramePr>
            <a:graphicFrameLocks noChangeAspect="1"/>
          </p:cNvGraphicFramePr>
          <p:nvPr>
            <p:extLst>
              <p:ext uri="{D42A27DB-BD31-4B8C-83A1-F6EECF244321}">
                <p14:modId xmlns:p14="http://schemas.microsoft.com/office/powerpoint/2010/main" val="1564134810"/>
              </p:ext>
            </p:extLst>
          </p:nvPr>
        </p:nvGraphicFramePr>
        <p:xfrm>
          <a:off x="2713038" y="4911725"/>
          <a:ext cx="2019300" cy="939800"/>
        </p:xfrm>
        <a:graphic>
          <a:graphicData uri="http://schemas.openxmlformats.org/presentationml/2006/ole">
            <mc:AlternateContent xmlns:mc="http://schemas.openxmlformats.org/markup-compatibility/2006">
              <mc:Choice xmlns:v="urn:schemas-microsoft-com:vml" Requires="v">
                <p:oleObj name="Equation" r:id="rId12" imgW="2019240" imgH="939600" progId="Equation.DSMT4">
                  <p:embed/>
                </p:oleObj>
              </mc:Choice>
              <mc:Fallback>
                <p:oleObj name="Equation" r:id="rId12" imgW="2019240" imgH="939600" progId="Equation.DSMT4">
                  <p:embed/>
                  <p:pic>
                    <p:nvPicPr>
                      <p:cNvPr id="0" name="Picture 8"/>
                      <p:cNvPicPr>
                        <a:picLocks noChangeAspect="1" noChangeArrowheads="1"/>
                      </p:cNvPicPr>
                      <p:nvPr/>
                    </p:nvPicPr>
                    <p:blipFill>
                      <a:blip r:embed="rId13"/>
                      <a:srcRect/>
                      <a:stretch>
                        <a:fillRect/>
                      </a:stretch>
                    </p:blipFill>
                    <p:spPr bwMode="auto">
                      <a:xfrm>
                        <a:off x="2713038" y="4911725"/>
                        <a:ext cx="201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41" name="Object 9"/>
          <p:cNvGraphicFramePr>
            <a:graphicFrameLocks noChangeAspect="1"/>
          </p:cNvGraphicFramePr>
          <p:nvPr>
            <p:extLst>
              <p:ext uri="{D42A27DB-BD31-4B8C-83A1-F6EECF244321}">
                <p14:modId xmlns:p14="http://schemas.microsoft.com/office/powerpoint/2010/main" val="4228812188"/>
              </p:ext>
            </p:extLst>
          </p:nvPr>
        </p:nvGraphicFramePr>
        <p:xfrm>
          <a:off x="4737100" y="5268913"/>
          <a:ext cx="533400" cy="241300"/>
        </p:xfrm>
        <a:graphic>
          <a:graphicData uri="http://schemas.openxmlformats.org/presentationml/2006/ole">
            <mc:AlternateContent xmlns:mc="http://schemas.openxmlformats.org/markup-compatibility/2006">
              <mc:Choice xmlns:v="urn:schemas-microsoft-com:vml" Requires="v">
                <p:oleObj name="Equation" r:id="rId14" imgW="533160" imgH="241200" progId="Equation.DSMT4">
                  <p:embed/>
                </p:oleObj>
              </mc:Choice>
              <mc:Fallback>
                <p:oleObj name="Equation" r:id="rId14" imgW="533160" imgH="241200" progId="Equation.DSMT4">
                  <p:embed/>
                  <p:pic>
                    <p:nvPicPr>
                      <p:cNvPr id="0" name="Picture 9"/>
                      <p:cNvPicPr>
                        <a:picLocks noChangeAspect="1" noChangeArrowheads="1"/>
                      </p:cNvPicPr>
                      <p:nvPr/>
                    </p:nvPicPr>
                    <p:blipFill>
                      <a:blip r:embed="rId15"/>
                      <a:srcRect/>
                      <a:stretch>
                        <a:fillRect/>
                      </a:stretch>
                    </p:blipFill>
                    <p:spPr bwMode="auto">
                      <a:xfrm>
                        <a:off x="4737100" y="5268913"/>
                        <a:ext cx="5334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6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56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Evaluating an Improper Integral of Type I</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Since 																	</a:t>
            </a:r>
          </a:p>
          <a:p>
            <a:r>
              <a:rPr lang="en-US" dirty="0"/>
              <a:t>we know that this integral diverges. The geometric interpretation of this result is that the area under	      over the interval 	       is infinite.</a:t>
            </a:r>
          </a:p>
        </p:txBody>
      </p:sp>
      <p:graphicFrame>
        <p:nvGraphicFramePr>
          <p:cNvPr id="326658" name="Object 2"/>
          <p:cNvGraphicFramePr>
            <a:graphicFrameLocks noChangeAspect="1"/>
          </p:cNvGraphicFramePr>
          <p:nvPr/>
        </p:nvGraphicFramePr>
        <p:xfrm>
          <a:off x="1863525" y="1143000"/>
          <a:ext cx="1384300" cy="889000"/>
        </p:xfrm>
        <a:graphic>
          <a:graphicData uri="http://schemas.openxmlformats.org/presentationml/2006/ole">
            <mc:AlternateContent xmlns:mc="http://schemas.openxmlformats.org/markup-compatibility/2006">
              <mc:Choice xmlns:v="urn:schemas-microsoft-com:vml" Requires="v">
                <p:oleObj name="Equation" r:id="rId2" imgW="1384200" imgH="888840" progId="Equation.DSMT4">
                  <p:embed/>
                </p:oleObj>
              </mc:Choice>
              <mc:Fallback>
                <p:oleObj name="Equation" r:id="rId2" imgW="138420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525" y="1143000"/>
                        <a:ext cx="1384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4"/>
          <p:cNvGraphicFramePr>
            <a:graphicFrameLocks noChangeAspect="1"/>
          </p:cNvGraphicFramePr>
          <p:nvPr>
            <p:extLst>
              <p:ext uri="{D42A27DB-BD31-4B8C-83A1-F6EECF244321}">
                <p14:modId xmlns:p14="http://schemas.microsoft.com/office/powerpoint/2010/main" val="1869717936"/>
              </p:ext>
            </p:extLst>
          </p:nvPr>
        </p:nvGraphicFramePr>
        <p:xfrm>
          <a:off x="7772400" y="4585825"/>
          <a:ext cx="800100" cy="508000"/>
        </p:xfrm>
        <a:graphic>
          <a:graphicData uri="http://schemas.openxmlformats.org/presentationml/2006/ole">
            <mc:AlternateContent xmlns:mc="http://schemas.openxmlformats.org/markup-compatibility/2006">
              <mc:Choice xmlns:v="urn:schemas-microsoft-com:vml" Requires="v">
                <p:oleObj name="Equation" r:id="rId4" imgW="799920" imgH="507960" progId="Equation.DSMT4">
                  <p:embed/>
                </p:oleObj>
              </mc:Choice>
              <mc:Fallback>
                <p:oleObj name="Equation" r:id="rId4" imgW="799920" imgH="507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585825"/>
                        <a:ext cx="800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5"/>
          <p:cNvGraphicFramePr>
            <a:graphicFrameLocks noChangeAspect="1"/>
          </p:cNvGraphicFramePr>
          <p:nvPr/>
        </p:nvGraphicFramePr>
        <p:xfrm>
          <a:off x="2998325" y="5093825"/>
          <a:ext cx="800100" cy="469900"/>
        </p:xfrm>
        <a:graphic>
          <a:graphicData uri="http://schemas.openxmlformats.org/presentationml/2006/ole">
            <mc:AlternateContent xmlns:mc="http://schemas.openxmlformats.org/markup-compatibility/2006">
              <mc:Choice xmlns:v="urn:schemas-microsoft-com:vml" Requires="v">
                <p:oleObj name="Equation" r:id="rId6" imgW="799920" imgH="469800" progId="Equation.DSMT4">
                  <p:embed/>
                </p:oleObj>
              </mc:Choice>
              <mc:Fallback>
                <p:oleObj name="Equation" r:id="rId6" imgW="79992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325" y="5093825"/>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6"/>
          <p:cNvGraphicFramePr>
            <a:graphicFrameLocks noChangeAspect="1"/>
          </p:cNvGraphicFramePr>
          <p:nvPr>
            <p:extLst>
              <p:ext uri="{D42A27DB-BD31-4B8C-83A1-F6EECF244321}">
                <p14:modId xmlns:p14="http://schemas.microsoft.com/office/powerpoint/2010/main" val="1505852899"/>
              </p:ext>
            </p:extLst>
          </p:nvPr>
        </p:nvGraphicFramePr>
        <p:xfrm>
          <a:off x="533400" y="3335338"/>
          <a:ext cx="1308100" cy="876300"/>
        </p:xfrm>
        <a:graphic>
          <a:graphicData uri="http://schemas.openxmlformats.org/presentationml/2006/ole">
            <mc:AlternateContent xmlns:mc="http://schemas.openxmlformats.org/markup-compatibility/2006">
              <mc:Choice xmlns:v="urn:schemas-microsoft-com:vml" Requires="v">
                <p:oleObj name="Equation" r:id="rId8" imgW="1307880" imgH="876240" progId="Equation.DSMT4">
                  <p:embed/>
                </p:oleObj>
              </mc:Choice>
              <mc:Fallback>
                <p:oleObj name="Equation" r:id="rId8" imgW="130788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335338"/>
                        <a:ext cx="130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3" name="Object 7"/>
          <p:cNvGraphicFramePr>
            <a:graphicFrameLocks noChangeAspect="1"/>
          </p:cNvGraphicFramePr>
          <p:nvPr/>
        </p:nvGraphicFramePr>
        <p:xfrm>
          <a:off x="1878013" y="3328988"/>
          <a:ext cx="2032000" cy="876300"/>
        </p:xfrm>
        <a:graphic>
          <a:graphicData uri="http://schemas.openxmlformats.org/presentationml/2006/ole">
            <mc:AlternateContent xmlns:mc="http://schemas.openxmlformats.org/markup-compatibility/2006">
              <mc:Choice xmlns:v="urn:schemas-microsoft-com:vml" Requires="v">
                <p:oleObj name="Equation" r:id="rId10" imgW="2031840" imgH="876240" progId="Equation.DSMT4">
                  <p:embed/>
                </p:oleObj>
              </mc:Choice>
              <mc:Fallback>
                <p:oleObj name="Equation" r:id="rId10" imgW="2031840" imgH="876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8013" y="3328988"/>
                        <a:ext cx="2032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4" name="Object 8"/>
          <p:cNvGraphicFramePr>
            <a:graphicFrameLocks noChangeAspect="1"/>
          </p:cNvGraphicFramePr>
          <p:nvPr>
            <p:extLst>
              <p:ext uri="{D42A27DB-BD31-4B8C-83A1-F6EECF244321}">
                <p14:modId xmlns:p14="http://schemas.microsoft.com/office/powerpoint/2010/main" val="3275633801"/>
              </p:ext>
            </p:extLst>
          </p:nvPr>
        </p:nvGraphicFramePr>
        <p:xfrm>
          <a:off x="3959225" y="3370263"/>
          <a:ext cx="1866900" cy="736600"/>
        </p:xfrm>
        <a:graphic>
          <a:graphicData uri="http://schemas.openxmlformats.org/presentationml/2006/ole">
            <mc:AlternateContent xmlns:mc="http://schemas.openxmlformats.org/markup-compatibility/2006">
              <mc:Choice xmlns:v="urn:schemas-microsoft-com:vml" Requires="v">
                <p:oleObj name="Equation" r:id="rId12" imgW="1866600" imgH="736560" progId="Equation.DSMT4">
                  <p:embed/>
                </p:oleObj>
              </mc:Choice>
              <mc:Fallback>
                <p:oleObj name="Equation" r:id="rId12" imgW="1866600" imgH="7365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9225" y="3370263"/>
                        <a:ext cx="186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5" name="Object 9"/>
          <p:cNvGraphicFramePr>
            <a:graphicFrameLocks noChangeAspect="1"/>
          </p:cNvGraphicFramePr>
          <p:nvPr>
            <p:extLst>
              <p:ext uri="{D42A27DB-BD31-4B8C-83A1-F6EECF244321}">
                <p14:modId xmlns:p14="http://schemas.microsoft.com/office/powerpoint/2010/main" val="3769509223"/>
              </p:ext>
            </p:extLst>
          </p:nvPr>
        </p:nvGraphicFramePr>
        <p:xfrm>
          <a:off x="5891213" y="3441700"/>
          <a:ext cx="2159000" cy="660400"/>
        </p:xfrm>
        <a:graphic>
          <a:graphicData uri="http://schemas.openxmlformats.org/presentationml/2006/ole">
            <mc:AlternateContent xmlns:mc="http://schemas.openxmlformats.org/markup-compatibility/2006">
              <mc:Choice xmlns:v="urn:schemas-microsoft-com:vml" Requires="v">
                <p:oleObj name="Equation" r:id="rId14" imgW="2158920" imgH="660240" progId="Equation.DSMT4">
                  <p:embed/>
                </p:oleObj>
              </mc:Choice>
              <mc:Fallback>
                <p:oleObj name="Equation" r:id="rId14" imgW="2158920" imgH="6602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1213" y="3441700"/>
                        <a:ext cx="2159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6" name="Object 10"/>
          <p:cNvGraphicFramePr>
            <a:graphicFrameLocks noChangeAspect="1"/>
          </p:cNvGraphicFramePr>
          <p:nvPr>
            <p:extLst>
              <p:ext uri="{D42A27DB-BD31-4B8C-83A1-F6EECF244321}">
                <p14:modId xmlns:p14="http://schemas.microsoft.com/office/powerpoint/2010/main" val="1005179486"/>
              </p:ext>
            </p:extLst>
          </p:nvPr>
        </p:nvGraphicFramePr>
        <p:xfrm>
          <a:off x="8077200" y="3668713"/>
          <a:ext cx="647700" cy="279400"/>
        </p:xfrm>
        <a:graphic>
          <a:graphicData uri="http://schemas.openxmlformats.org/presentationml/2006/ole">
            <mc:AlternateContent xmlns:mc="http://schemas.openxmlformats.org/markup-compatibility/2006">
              <mc:Choice xmlns:v="urn:schemas-microsoft-com:vml" Requires="v">
                <p:oleObj name="Equation" r:id="rId16" imgW="647640" imgH="279360" progId="Equation.DSMT4">
                  <p:embed/>
                </p:oleObj>
              </mc:Choice>
              <mc:Fallback>
                <p:oleObj name="Equation" r:id="rId16" imgW="647640" imgH="279360" progId="Equation.DSMT4">
                  <p:embed/>
                  <p:pic>
                    <p:nvPicPr>
                      <p:cNvPr id="0" name="Picture 10"/>
                      <p:cNvPicPr>
                        <a:picLocks noChangeAspect="1" noChangeArrowheads="1"/>
                      </p:cNvPicPr>
                      <p:nvPr/>
                    </p:nvPicPr>
                    <p:blipFill>
                      <a:blip r:embed="rId17"/>
                      <a:srcRect/>
                      <a:stretch>
                        <a:fillRect/>
                      </a:stretch>
                    </p:blipFill>
                    <p:spPr bwMode="auto">
                      <a:xfrm>
                        <a:off x="8077200" y="3668713"/>
                        <a:ext cx="64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6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66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66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6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6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Evaluating an Improper Integral of Type I (cont.)</a:t>
            </a:r>
          </a:p>
        </p:txBody>
      </p:sp>
      <p:sp>
        <p:nvSpPr>
          <p:cNvPr id="3" name="Content Placeholder 2"/>
          <p:cNvSpPr>
            <a:spLocks noGrp="1"/>
          </p:cNvSpPr>
          <p:nvPr>
            <p:ph idx="1"/>
          </p:nvPr>
        </p:nvSpPr>
        <p:spPr/>
        <p:txBody>
          <a:bodyPr/>
          <a:lstStyle/>
          <a:p>
            <a:r>
              <a:rPr lang="en-US" dirty="0"/>
              <a:t>In Exercise 65 you’ll consider all integrals of the form </a:t>
            </a:r>
          </a:p>
          <a:p>
            <a:r>
              <a:rPr lang="en-US" dirty="0"/>
              <a:t>	           and show that such an integral converges if </a:t>
            </a:r>
          </a:p>
          <a:p>
            <a:r>
              <a:rPr lang="en-US" i="1" dirty="0"/>
              <a:t>p</a:t>
            </a:r>
            <a:r>
              <a:rPr lang="en-US" dirty="0"/>
              <a:t> &gt; 1 and diverges if </a:t>
            </a:r>
            <a:r>
              <a:rPr lang="en-US" i="1" dirty="0"/>
              <a:t>p</a:t>
            </a:r>
            <a:r>
              <a:rPr lang="en-US" dirty="0"/>
              <a:t> ≤ 1.</a:t>
            </a:r>
          </a:p>
        </p:txBody>
      </p:sp>
      <p:graphicFrame>
        <p:nvGraphicFramePr>
          <p:cNvPr id="327682" name="Object 2"/>
          <p:cNvGraphicFramePr>
            <a:graphicFrameLocks noChangeAspect="1"/>
          </p:cNvGraphicFramePr>
          <p:nvPr/>
        </p:nvGraphicFramePr>
        <p:xfrm>
          <a:off x="533400" y="1698625"/>
          <a:ext cx="1701800" cy="698500"/>
        </p:xfrm>
        <a:graphic>
          <a:graphicData uri="http://schemas.openxmlformats.org/presentationml/2006/ole">
            <mc:AlternateContent xmlns:mc="http://schemas.openxmlformats.org/markup-compatibility/2006">
              <mc:Choice xmlns:v="urn:schemas-microsoft-com:vml" Requires="v">
                <p:oleObj name="Equation" r:id="rId2" imgW="1701720" imgH="698400" progId="Equation.DSMT4">
                  <p:embed/>
                </p:oleObj>
              </mc:Choice>
              <mc:Fallback>
                <p:oleObj name="Equation" r:id="rId2" imgW="170172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8625"/>
                        <a:ext cx="1701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an Infinitely Long Horn</a:t>
            </a:r>
          </a:p>
        </p:txBody>
      </p:sp>
      <p:sp>
        <p:nvSpPr>
          <p:cNvPr id="3" name="Content Placeholder 2"/>
          <p:cNvSpPr>
            <a:spLocks noGrp="1"/>
          </p:cNvSpPr>
          <p:nvPr>
            <p:ph idx="1"/>
          </p:nvPr>
        </p:nvSpPr>
        <p:spPr>
          <a:xfrm>
            <a:off x="457200" y="1280160"/>
            <a:ext cx="8229600" cy="4663440"/>
          </a:xfrm>
        </p:spPr>
        <p:txBody>
          <a:bodyPr/>
          <a:lstStyle/>
          <a:p>
            <a:r>
              <a:rPr lang="en-US" dirty="0"/>
              <a:t>The infinitely long horn depicted in Figure 4 extends from </a:t>
            </a:r>
            <a:r>
              <a:rPr lang="en-US" i="1" dirty="0"/>
              <a:t>x</a:t>
            </a:r>
            <a:r>
              <a:rPr lang="en-US" dirty="0"/>
              <a:t> = ln2 to infinity. The area of a typical cross-section is 				    Determine the volume of the horn. </a:t>
            </a:r>
          </a:p>
        </p:txBody>
      </p:sp>
      <p:graphicFrame>
        <p:nvGraphicFramePr>
          <p:cNvPr id="328706" name="Object 2"/>
          <p:cNvGraphicFramePr>
            <a:graphicFrameLocks noChangeAspect="1"/>
          </p:cNvGraphicFramePr>
          <p:nvPr>
            <p:extLst>
              <p:ext uri="{D42A27DB-BD31-4B8C-83A1-F6EECF244321}">
                <p14:modId xmlns:p14="http://schemas.microsoft.com/office/powerpoint/2010/main" val="3413597273"/>
              </p:ext>
            </p:extLst>
          </p:nvPr>
        </p:nvGraphicFramePr>
        <p:xfrm>
          <a:off x="1955800" y="2072031"/>
          <a:ext cx="3378200" cy="647700"/>
        </p:xfrm>
        <a:graphic>
          <a:graphicData uri="http://schemas.openxmlformats.org/presentationml/2006/ole">
            <mc:AlternateContent xmlns:mc="http://schemas.openxmlformats.org/markup-compatibility/2006">
              <mc:Choice xmlns:v="urn:schemas-microsoft-com:vml" Requires="v">
                <p:oleObj name="Equation" r:id="rId2" imgW="3377880" imgH="647640" progId="Equation.DSMT4">
                  <p:embed/>
                </p:oleObj>
              </mc:Choice>
              <mc:Fallback>
                <p:oleObj name="Equation" r:id="rId2" imgW="3377880" imgH="647640" progId="Equation.DSMT4">
                  <p:embed/>
                  <p:pic>
                    <p:nvPicPr>
                      <p:cNvPr id="0" name="Picture 2"/>
                      <p:cNvPicPr>
                        <a:picLocks noChangeAspect="1" noChangeArrowheads="1"/>
                      </p:cNvPicPr>
                      <p:nvPr/>
                    </p:nvPicPr>
                    <p:blipFill>
                      <a:blip r:embed="rId3"/>
                      <a:srcRect/>
                      <a:stretch>
                        <a:fillRect/>
                      </a:stretch>
                    </p:blipFill>
                    <p:spPr bwMode="auto">
                      <a:xfrm>
                        <a:off x="1955800" y="2072031"/>
                        <a:ext cx="3378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3757607" y="2819401"/>
            <a:ext cx="4700593" cy="3124200"/>
            <a:chOff x="2386007" y="2819400"/>
            <a:chExt cx="4700593" cy="3224945"/>
          </a:xfrm>
        </p:grpSpPr>
        <p:pic>
          <p:nvPicPr>
            <p:cNvPr id="328707"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2761586" y="2819400"/>
              <a:ext cx="4325014" cy="2743200"/>
            </a:xfrm>
            <a:prstGeom prst="rect">
              <a:avLst/>
            </a:prstGeom>
            <a:noFill/>
            <a:ln w="9525">
              <a:noFill/>
              <a:miter lim="800000"/>
              <a:headEnd/>
              <a:tailEnd/>
            </a:ln>
          </p:spPr>
        </p:pic>
        <p:sp>
          <p:nvSpPr>
            <p:cNvPr id="6" name="Rectangle 5"/>
            <p:cNvSpPr/>
            <p:nvPr/>
          </p:nvSpPr>
          <p:spPr>
            <a:xfrm>
              <a:off x="2386007" y="5521125"/>
              <a:ext cx="4471993" cy="523220"/>
            </a:xfrm>
            <a:prstGeom prst="rect">
              <a:avLst/>
            </a:prstGeom>
          </p:spPr>
          <p:txBody>
            <a:bodyPr wrap="none">
              <a:spAutoFit/>
            </a:bodyPr>
            <a:lstStyle/>
            <a:p>
              <a:r>
                <a:rPr lang="en-US" sz="2800" b="1" dirty="0">
                  <a:solidFill>
                    <a:srgbClr val="000000"/>
                  </a:solidFill>
                </a:rPr>
                <a:t>Figure 4</a:t>
              </a:r>
              <a:r>
                <a:rPr lang="en-US" sz="2800" dirty="0">
                  <a:solidFill>
                    <a:srgbClr val="000000"/>
                  </a:solidFill>
                </a:rPr>
                <a:t> Infinitely Long Horn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Volume of an Infinitely Long Horn (cont.)</a:t>
            </a:r>
          </a:p>
        </p:txBody>
      </p:sp>
      <p:sp>
        <p:nvSpPr>
          <p:cNvPr id="3" name="Content Placeholder 2"/>
          <p:cNvSpPr>
            <a:spLocks noGrp="1"/>
          </p:cNvSpPr>
          <p:nvPr>
            <p:ph idx="1"/>
          </p:nvPr>
        </p:nvSpPr>
        <p:spPr/>
        <p:txBody>
          <a:bodyPr/>
          <a:lstStyle/>
          <a:p>
            <a:r>
              <a:rPr lang="en-US" b="1" dirty="0"/>
              <a:t>Solution </a:t>
            </a:r>
          </a:p>
          <a:p>
            <a:r>
              <a:rPr lang="en-US" dirty="0"/>
              <a:t>Recall that 			so the volume of the horn is as follows. </a:t>
            </a:r>
          </a:p>
        </p:txBody>
      </p:sp>
      <p:graphicFrame>
        <p:nvGraphicFramePr>
          <p:cNvPr id="329730" name="Object 2"/>
          <p:cNvGraphicFramePr>
            <a:graphicFrameLocks noChangeAspect="1"/>
          </p:cNvGraphicFramePr>
          <p:nvPr>
            <p:extLst>
              <p:ext uri="{D42A27DB-BD31-4B8C-83A1-F6EECF244321}">
                <p14:modId xmlns:p14="http://schemas.microsoft.com/office/powerpoint/2010/main" val="1694566033"/>
              </p:ext>
            </p:extLst>
          </p:nvPr>
        </p:nvGraphicFramePr>
        <p:xfrm>
          <a:off x="2184400" y="1788645"/>
          <a:ext cx="1930400" cy="584200"/>
        </p:xfrm>
        <a:graphic>
          <a:graphicData uri="http://schemas.openxmlformats.org/presentationml/2006/ole">
            <mc:AlternateContent xmlns:mc="http://schemas.openxmlformats.org/markup-compatibility/2006">
              <mc:Choice xmlns:v="urn:schemas-microsoft-com:vml" Requires="v">
                <p:oleObj name="Equation" r:id="rId2" imgW="1930320" imgH="583920" progId="Equation.DSMT4">
                  <p:embed/>
                </p:oleObj>
              </mc:Choice>
              <mc:Fallback>
                <p:oleObj name="Equation" r:id="rId2" imgW="1930320" imgH="583920" progId="Equation.DSMT4">
                  <p:embed/>
                  <p:pic>
                    <p:nvPicPr>
                      <p:cNvPr id="0" name="Picture 2"/>
                      <p:cNvPicPr>
                        <a:picLocks noChangeAspect="1" noChangeArrowheads="1"/>
                      </p:cNvPicPr>
                      <p:nvPr/>
                    </p:nvPicPr>
                    <p:blipFill>
                      <a:blip r:embed="rId3"/>
                      <a:srcRect/>
                      <a:stretch>
                        <a:fillRect/>
                      </a:stretch>
                    </p:blipFill>
                    <p:spPr bwMode="auto">
                      <a:xfrm>
                        <a:off x="2184400" y="1788645"/>
                        <a:ext cx="1930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2" name="Object 4"/>
          <p:cNvGraphicFramePr>
            <a:graphicFrameLocks noChangeAspect="1"/>
          </p:cNvGraphicFramePr>
          <p:nvPr>
            <p:extLst>
              <p:ext uri="{D42A27DB-BD31-4B8C-83A1-F6EECF244321}">
                <p14:modId xmlns:p14="http://schemas.microsoft.com/office/powerpoint/2010/main" val="2323645207"/>
              </p:ext>
            </p:extLst>
          </p:nvPr>
        </p:nvGraphicFramePr>
        <p:xfrm>
          <a:off x="2908300" y="2408238"/>
          <a:ext cx="2146300" cy="685800"/>
        </p:xfrm>
        <a:graphic>
          <a:graphicData uri="http://schemas.openxmlformats.org/presentationml/2006/ole">
            <mc:AlternateContent xmlns:mc="http://schemas.openxmlformats.org/markup-compatibility/2006">
              <mc:Choice xmlns:v="urn:schemas-microsoft-com:vml" Requires="v">
                <p:oleObj name="Equation" r:id="rId4" imgW="2145960" imgH="685800" progId="Equation.DSMT4">
                  <p:embed/>
                </p:oleObj>
              </mc:Choice>
              <mc:Fallback>
                <p:oleObj name="Equation" r:id="rId4" imgW="2145960" imgH="685800" progId="Equation.DSMT4">
                  <p:embed/>
                  <p:pic>
                    <p:nvPicPr>
                      <p:cNvPr id="0" name="Picture 4"/>
                      <p:cNvPicPr>
                        <a:picLocks noChangeAspect="1" noChangeArrowheads="1"/>
                      </p:cNvPicPr>
                      <p:nvPr/>
                    </p:nvPicPr>
                    <p:blipFill>
                      <a:blip r:embed="rId5"/>
                      <a:srcRect/>
                      <a:stretch>
                        <a:fillRect/>
                      </a:stretch>
                    </p:blipFill>
                    <p:spPr bwMode="auto">
                      <a:xfrm>
                        <a:off x="2908300" y="2408238"/>
                        <a:ext cx="2146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560576210"/>
              </p:ext>
            </p:extLst>
          </p:nvPr>
        </p:nvGraphicFramePr>
        <p:xfrm>
          <a:off x="3191435" y="3111500"/>
          <a:ext cx="2819400" cy="1003300"/>
        </p:xfrm>
        <a:graphic>
          <a:graphicData uri="http://schemas.openxmlformats.org/presentationml/2006/ole">
            <mc:AlternateContent xmlns:mc="http://schemas.openxmlformats.org/markup-compatibility/2006">
              <mc:Choice xmlns:v="urn:schemas-microsoft-com:vml" Requires="v">
                <p:oleObj name="Equation" r:id="rId6" imgW="2819160" imgH="1002960" progId="Equation.DSMT4">
                  <p:embed/>
                </p:oleObj>
              </mc:Choice>
              <mc:Fallback>
                <p:oleObj name="Equation" r:id="rId6" imgW="2819160" imgH="1002960" progId="Equation.DSMT4">
                  <p:embed/>
                  <p:pic>
                    <p:nvPicPr>
                      <p:cNvPr id="0" name="Picture 5"/>
                      <p:cNvPicPr>
                        <a:picLocks noChangeAspect="1" noChangeArrowheads="1"/>
                      </p:cNvPicPr>
                      <p:nvPr/>
                    </p:nvPicPr>
                    <p:blipFill>
                      <a:blip r:embed="rId7"/>
                      <a:srcRect/>
                      <a:stretch>
                        <a:fillRect/>
                      </a:stretch>
                    </p:blipFill>
                    <p:spPr bwMode="auto">
                      <a:xfrm>
                        <a:off x="3191435" y="3111500"/>
                        <a:ext cx="2819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4" name="Object 6"/>
          <p:cNvGraphicFramePr>
            <a:graphicFrameLocks noChangeAspect="1"/>
          </p:cNvGraphicFramePr>
          <p:nvPr>
            <p:extLst>
              <p:ext uri="{D42A27DB-BD31-4B8C-83A1-F6EECF244321}">
                <p14:modId xmlns:p14="http://schemas.microsoft.com/office/powerpoint/2010/main" val="3234465077"/>
              </p:ext>
            </p:extLst>
          </p:nvPr>
        </p:nvGraphicFramePr>
        <p:xfrm>
          <a:off x="3191435" y="4152900"/>
          <a:ext cx="3251200" cy="876300"/>
        </p:xfrm>
        <a:graphic>
          <a:graphicData uri="http://schemas.openxmlformats.org/presentationml/2006/ole">
            <mc:AlternateContent xmlns:mc="http://schemas.openxmlformats.org/markup-compatibility/2006">
              <mc:Choice xmlns:v="urn:schemas-microsoft-com:vml" Requires="v">
                <p:oleObj name="Equation" r:id="rId8" imgW="3251160" imgH="876240" progId="Equation.DSMT4">
                  <p:embed/>
                </p:oleObj>
              </mc:Choice>
              <mc:Fallback>
                <p:oleObj name="Equation" r:id="rId8" imgW="3251160" imgH="876240" progId="Equation.DSMT4">
                  <p:embed/>
                  <p:pic>
                    <p:nvPicPr>
                      <p:cNvPr id="0" name="Picture 6"/>
                      <p:cNvPicPr>
                        <a:picLocks noChangeAspect="1" noChangeArrowheads="1"/>
                      </p:cNvPicPr>
                      <p:nvPr/>
                    </p:nvPicPr>
                    <p:blipFill>
                      <a:blip r:embed="rId9"/>
                      <a:srcRect/>
                      <a:stretch>
                        <a:fillRect/>
                      </a:stretch>
                    </p:blipFill>
                    <p:spPr bwMode="auto">
                      <a:xfrm>
                        <a:off x="3191435" y="4152900"/>
                        <a:ext cx="3251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5" name="Object 7"/>
          <p:cNvGraphicFramePr>
            <a:graphicFrameLocks noChangeAspect="1"/>
          </p:cNvGraphicFramePr>
          <p:nvPr>
            <p:extLst>
              <p:ext uri="{D42A27DB-BD31-4B8C-83A1-F6EECF244321}">
                <p14:modId xmlns:p14="http://schemas.microsoft.com/office/powerpoint/2010/main" val="2280664712"/>
              </p:ext>
            </p:extLst>
          </p:nvPr>
        </p:nvGraphicFramePr>
        <p:xfrm>
          <a:off x="3191435" y="5080000"/>
          <a:ext cx="2222500" cy="787400"/>
        </p:xfrm>
        <a:graphic>
          <a:graphicData uri="http://schemas.openxmlformats.org/presentationml/2006/ole">
            <mc:AlternateContent xmlns:mc="http://schemas.openxmlformats.org/markup-compatibility/2006">
              <mc:Choice xmlns:v="urn:schemas-microsoft-com:vml" Requires="v">
                <p:oleObj name="Equation" r:id="rId10" imgW="2222280" imgH="787320" progId="Equation.DSMT4">
                  <p:embed/>
                </p:oleObj>
              </mc:Choice>
              <mc:Fallback>
                <p:oleObj name="Equation" r:id="rId10" imgW="2222280" imgH="787320" progId="Equation.DSMT4">
                  <p:embed/>
                  <p:pic>
                    <p:nvPicPr>
                      <p:cNvPr id="0" name="Picture 7"/>
                      <p:cNvPicPr>
                        <a:picLocks noChangeAspect="1" noChangeArrowheads="1"/>
                      </p:cNvPicPr>
                      <p:nvPr/>
                    </p:nvPicPr>
                    <p:blipFill>
                      <a:blip r:embed="rId11"/>
                      <a:srcRect/>
                      <a:stretch>
                        <a:fillRect/>
                      </a:stretch>
                    </p:blipFill>
                    <p:spPr bwMode="auto">
                      <a:xfrm>
                        <a:off x="3191435" y="5080000"/>
                        <a:ext cx="2222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6" name="Object 8"/>
          <p:cNvGraphicFramePr>
            <a:graphicFrameLocks noChangeAspect="1"/>
          </p:cNvGraphicFramePr>
          <p:nvPr>
            <p:extLst>
              <p:ext uri="{D42A27DB-BD31-4B8C-83A1-F6EECF244321}">
                <p14:modId xmlns:p14="http://schemas.microsoft.com/office/powerpoint/2010/main" val="3026818493"/>
              </p:ext>
            </p:extLst>
          </p:nvPr>
        </p:nvGraphicFramePr>
        <p:xfrm>
          <a:off x="5461000" y="5082990"/>
          <a:ext cx="558800" cy="787400"/>
        </p:xfrm>
        <a:graphic>
          <a:graphicData uri="http://schemas.openxmlformats.org/presentationml/2006/ole">
            <mc:AlternateContent xmlns:mc="http://schemas.openxmlformats.org/markup-compatibility/2006">
              <mc:Choice xmlns:v="urn:schemas-microsoft-com:vml" Requires="v">
                <p:oleObj name="Equation" r:id="rId12" imgW="558720" imgH="787320" progId="Equation.DSMT4">
                  <p:embed/>
                </p:oleObj>
              </mc:Choice>
              <mc:Fallback>
                <p:oleObj name="Equation" r:id="rId12" imgW="558720" imgH="787320" progId="Equation.DSMT4">
                  <p:embed/>
                  <p:pic>
                    <p:nvPicPr>
                      <p:cNvPr id="0" name="Picture 8"/>
                      <p:cNvPicPr>
                        <a:picLocks noChangeAspect="1" noChangeArrowheads="1"/>
                      </p:cNvPicPr>
                      <p:nvPr/>
                    </p:nvPicPr>
                    <p:blipFill>
                      <a:blip r:embed="rId13"/>
                      <a:srcRect/>
                      <a:stretch>
                        <a:fillRect/>
                      </a:stretch>
                    </p:blipFill>
                    <p:spPr bwMode="auto">
                      <a:xfrm>
                        <a:off x="5461000" y="5082990"/>
                        <a:ext cx="55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7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a:t>
            </a:r>
          </a:p>
        </p:txBody>
      </p:sp>
      <p:sp>
        <p:nvSpPr>
          <p:cNvPr id="3" name="Content Placeholder 2"/>
          <p:cNvSpPr>
            <a:spLocks noGrp="1"/>
          </p:cNvSpPr>
          <p:nvPr>
            <p:ph idx="1"/>
          </p:nvPr>
        </p:nvSpPr>
        <p:spPr>
          <a:xfrm>
            <a:off x="457200" y="1143000"/>
            <a:ext cx="8229600" cy="4315027"/>
          </a:xfrm>
          <a:solidFill>
            <a:srgbClr val="FFFFCC"/>
          </a:solidFill>
          <a:ln w="28575">
            <a:solidFill>
              <a:schemeClr val="tx1"/>
            </a:solidFill>
          </a:ln>
        </p:spPr>
        <p:txBody>
          <a:bodyPr>
            <a:spAutoFit/>
          </a:bodyPr>
          <a:lstStyle/>
          <a:p>
            <a:r>
              <a:rPr lang="en-US" dirty="0">
                <a:solidFill>
                  <a:srgbClr val="000000"/>
                </a:solidFill>
              </a:rPr>
              <a:t>An </a:t>
            </a:r>
            <a:r>
              <a:rPr lang="en-US" b="1" dirty="0">
                <a:solidFill>
                  <a:srgbClr val="C00000"/>
                </a:solidFill>
              </a:rPr>
              <a:t>improper integral of type II</a:t>
            </a:r>
            <a:r>
              <a:rPr lang="en-US" b="1" dirty="0">
                <a:solidFill>
                  <a:srgbClr val="000000"/>
                </a:solidFill>
              </a:rPr>
              <a:t> </a:t>
            </a:r>
            <a:r>
              <a:rPr lang="en-US" dirty="0">
                <a:solidFill>
                  <a:srgbClr val="000000"/>
                </a:solidFill>
              </a:rPr>
              <a:t>is one in which the integrand has an unbounded range over the interval of integration, and falls into one of the following classes: </a:t>
            </a:r>
          </a:p>
          <a:p>
            <a:pPr>
              <a:tabLst>
                <a:tab pos="463550" algn="l"/>
              </a:tabLst>
            </a:pPr>
            <a:r>
              <a:rPr lang="en-US" b="1" dirty="0">
                <a:solidFill>
                  <a:schemeClr val="tx1"/>
                </a:solidFill>
              </a:rPr>
              <a:t>1.</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discontinuous at </a:t>
            </a:r>
            <a:r>
              <a:rPr lang="en-US" i="1" dirty="0">
                <a:solidFill>
                  <a:schemeClr val="tx1"/>
                </a:solidFill>
              </a:rPr>
              <a:t>a</a:t>
            </a:r>
            <a:r>
              <a:rPr lang="en-US" dirty="0">
                <a:solidFill>
                  <a:schemeClr val="tx1"/>
                </a:solidFill>
              </a:rPr>
              <a:t>, 	then </a:t>
            </a:r>
          </a:p>
          <a:p>
            <a:pPr>
              <a:tabLst>
                <a:tab pos="463550" algn="l"/>
              </a:tabLst>
            </a:pPr>
            <a:endParaRPr lang="en-US" dirty="0">
              <a:solidFill>
                <a:schemeClr val="tx1"/>
              </a:solidFill>
            </a:endParaRPr>
          </a:p>
          <a:p>
            <a:pPr>
              <a:tabLst>
                <a:tab pos="463550" algn="l"/>
              </a:tabLst>
            </a:pPr>
            <a:r>
              <a:rPr lang="en-US" b="1" dirty="0">
                <a:solidFill>
                  <a:schemeClr val="tx1"/>
                </a:solidFill>
              </a:rPr>
              <a:t>2.</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discontinuous at </a:t>
            </a:r>
            <a:r>
              <a:rPr lang="en-US" i="1" dirty="0">
                <a:solidFill>
                  <a:schemeClr val="tx1"/>
                </a:solidFill>
              </a:rPr>
              <a:t>b</a:t>
            </a:r>
            <a:r>
              <a:rPr lang="en-US" dirty="0">
                <a:solidFill>
                  <a:schemeClr val="tx1"/>
                </a:solidFill>
              </a:rPr>
              <a:t>, 	then </a:t>
            </a:r>
          </a:p>
          <a:p>
            <a:endParaRPr lang="en-US" dirty="0">
              <a:solidFill>
                <a:schemeClr val="tx1"/>
              </a:solidFill>
            </a:endParaRPr>
          </a:p>
        </p:txBody>
      </p:sp>
      <p:graphicFrame>
        <p:nvGraphicFramePr>
          <p:cNvPr id="330754" name="Object 2"/>
          <p:cNvGraphicFramePr>
            <a:graphicFrameLocks noChangeAspect="1"/>
          </p:cNvGraphicFramePr>
          <p:nvPr>
            <p:extLst>
              <p:ext uri="{D42A27DB-BD31-4B8C-83A1-F6EECF244321}">
                <p14:modId xmlns:p14="http://schemas.microsoft.com/office/powerpoint/2010/main" val="3397631914"/>
              </p:ext>
            </p:extLst>
          </p:nvPr>
        </p:nvGraphicFramePr>
        <p:xfrm>
          <a:off x="2590800" y="3124200"/>
          <a:ext cx="3810000" cy="749300"/>
        </p:xfrm>
        <a:graphic>
          <a:graphicData uri="http://schemas.openxmlformats.org/presentationml/2006/ole">
            <mc:AlternateContent xmlns:mc="http://schemas.openxmlformats.org/markup-compatibility/2006">
              <mc:Choice xmlns:v="urn:schemas-microsoft-com:vml" Requires="v">
                <p:oleObj name="Equation" r:id="rId2" imgW="3809880" imgH="749160" progId="Equation.DSMT4">
                  <p:embed/>
                </p:oleObj>
              </mc:Choice>
              <mc:Fallback>
                <p:oleObj name="Equation" r:id="rId2" imgW="3809880" imgH="749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24200"/>
                        <a:ext cx="381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5" name="Object 3"/>
          <p:cNvGraphicFramePr>
            <a:graphicFrameLocks noChangeAspect="1"/>
          </p:cNvGraphicFramePr>
          <p:nvPr>
            <p:extLst>
              <p:ext uri="{D42A27DB-BD31-4B8C-83A1-F6EECF244321}">
                <p14:modId xmlns:p14="http://schemas.microsoft.com/office/powerpoint/2010/main" val="1932193419"/>
              </p:ext>
            </p:extLst>
          </p:nvPr>
        </p:nvGraphicFramePr>
        <p:xfrm>
          <a:off x="2679700" y="4572000"/>
          <a:ext cx="3784600" cy="749300"/>
        </p:xfrm>
        <a:graphic>
          <a:graphicData uri="http://schemas.openxmlformats.org/presentationml/2006/ole">
            <mc:AlternateContent xmlns:mc="http://schemas.openxmlformats.org/markup-compatibility/2006">
              <mc:Choice xmlns:v="urn:schemas-microsoft-com:vml" Requires="v">
                <p:oleObj name="Equation" r:id="rId4" imgW="3784320" imgH="749160" progId="Equation.DSMT4">
                  <p:embed/>
                </p:oleObj>
              </mc:Choice>
              <mc:Fallback>
                <p:oleObj name="Equation" r:id="rId4" imgW="3784320" imgH="749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4572000"/>
                        <a:ext cx="378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(cont.)</a:t>
            </a:r>
            <a:endParaRPr lang="en-US" dirty="0"/>
          </a:p>
        </p:txBody>
      </p:sp>
      <p:sp>
        <p:nvSpPr>
          <p:cNvPr id="3" name="Content Placeholder 2"/>
          <p:cNvSpPr>
            <a:spLocks noGrp="1"/>
          </p:cNvSpPr>
          <p:nvPr>
            <p:ph idx="1"/>
          </p:nvPr>
        </p:nvSpPr>
        <p:spPr>
          <a:xfrm>
            <a:off x="457200" y="1280160"/>
            <a:ext cx="8229600" cy="4241161"/>
          </a:xfrm>
          <a:solidFill>
            <a:srgbClr val="FFFFCC"/>
          </a:solidFill>
          <a:ln w="28575">
            <a:solidFill>
              <a:schemeClr val="tx1"/>
            </a:solidFill>
          </a:ln>
        </p:spPr>
        <p:txBody>
          <a:bodyPr>
            <a:spAutoFit/>
          </a:bodyPr>
          <a:lstStyle/>
          <a:p>
            <a:pPr>
              <a:spcBef>
                <a:spcPts val="0"/>
              </a:spcBef>
            </a:pPr>
            <a:r>
              <a:rPr lang="en-US" dirty="0">
                <a:solidFill>
                  <a:schemeClr val="tx1"/>
                </a:solidFill>
              </a:rPr>
              <a:t>In each case, the integral is said				      to </a:t>
            </a:r>
            <a:r>
              <a:rPr lang="en-US" b="1" dirty="0">
                <a:solidFill>
                  <a:srgbClr val="C00000"/>
                </a:solidFill>
              </a:rPr>
              <a:t>converge</a:t>
            </a:r>
            <a:r>
              <a:rPr lang="en-US" dirty="0">
                <a:solidFill>
                  <a:srgbClr val="C00000"/>
                </a:solidFill>
              </a:rPr>
              <a:t> </a:t>
            </a:r>
            <a:r>
              <a:rPr lang="en-US" dirty="0">
                <a:solidFill>
                  <a:schemeClr val="tx1"/>
                </a:solidFill>
              </a:rPr>
              <a:t>if the limit exists, 				     and if so we define the value of 			       the improper integral to be the 			             limit. If the limit does not exist, 				        the integral is said to </a:t>
            </a:r>
            <a:r>
              <a:rPr lang="en-US" b="1" dirty="0">
                <a:solidFill>
                  <a:srgbClr val="C00000"/>
                </a:solidFill>
              </a:rPr>
              <a:t>diverge</a:t>
            </a:r>
            <a:r>
              <a:rPr lang="en-US" dirty="0">
                <a:solidFill>
                  <a:schemeClr val="tx1"/>
                </a:solidFill>
              </a:rPr>
              <a:t>. </a:t>
            </a:r>
          </a:p>
          <a:p>
            <a:endParaRPr lang="en-US" dirty="0">
              <a:solidFill>
                <a:schemeClr val="tx1"/>
              </a:solidFill>
            </a:endParaRPr>
          </a:p>
          <a:p>
            <a:pPr>
              <a:spcBef>
                <a:spcPts val="4800"/>
              </a:spcBef>
            </a:pPr>
            <a:endParaRPr lang="en-US" dirty="0">
              <a:solidFill>
                <a:schemeClr val="tx1"/>
              </a:solidFill>
            </a:endParaRPr>
          </a:p>
        </p:txBody>
      </p:sp>
      <p:pic>
        <p:nvPicPr>
          <p:cNvPr id="3317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334000" y="1516499"/>
            <a:ext cx="2809702" cy="3657600"/>
          </a:xfrm>
          <a:prstGeom prst="rect">
            <a:avLst/>
          </a:prstGeom>
          <a:noFill/>
          <a:ln w="9525">
            <a:noFill/>
            <a:miter lim="800000"/>
            <a:headEnd/>
            <a:tailEnd/>
          </a:ln>
        </p:spPr>
      </p:pic>
      <p:sp>
        <p:nvSpPr>
          <p:cNvPr id="5" name="Rectangle 4"/>
          <p:cNvSpPr/>
          <p:nvPr/>
        </p:nvSpPr>
        <p:spPr>
          <a:xfrm>
            <a:off x="2057400" y="5521321"/>
            <a:ext cx="5529142" cy="523220"/>
          </a:xfrm>
          <a:prstGeom prst="rect">
            <a:avLst/>
          </a:prstGeom>
        </p:spPr>
        <p:txBody>
          <a:bodyPr wrap="none">
            <a:spAutoFit/>
          </a:bodyPr>
          <a:lstStyle/>
          <a:p>
            <a:r>
              <a:rPr lang="en-US" sz="2800" b="1" dirty="0"/>
              <a:t>Figure 5 </a:t>
            </a:r>
            <a:r>
              <a:rPr lang="en-US" sz="2800" dirty="0"/>
              <a:t>Improper Integral of Type II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(cont.)</a:t>
            </a:r>
            <a:endParaRPr lang="en-US" dirty="0"/>
          </a:p>
        </p:txBody>
      </p:sp>
      <p:sp>
        <p:nvSpPr>
          <p:cNvPr id="3" name="Content Placeholder 2"/>
          <p:cNvSpPr>
            <a:spLocks noGrp="1"/>
          </p:cNvSpPr>
          <p:nvPr>
            <p:ph idx="1"/>
          </p:nvPr>
        </p:nvSpPr>
        <p:spPr>
          <a:xfrm>
            <a:off x="457200" y="1280160"/>
            <a:ext cx="8229600" cy="1988237"/>
          </a:xfrm>
          <a:solidFill>
            <a:srgbClr val="FFFFCC"/>
          </a:solidFill>
          <a:ln w="28575">
            <a:solidFill>
              <a:schemeClr val="tx1"/>
            </a:solidFill>
          </a:ln>
        </p:spPr>
        <p:txBody>
          <a:bodyPr>
            <a:spAutoFit/>
          </a:bodyPr>
          <a:lstStyle/>
          <a:p>
            <a:pPr>
              <a:tabLst>
                <a:tab pos="463550" algn="l"/>
              </a:tabLst>
            </a:pPr>
            <a:r>
              <a:rPr lang="en-US" b="1" dirty="0">
                <a:solidFill>
                  <a:schemeClr val="tx1"/>
                </a:solidFill>
              </a:rPr>
              <a:t>3.</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except for a vertical 	asymptote at </a:t>
            </a:r>
            <a:r>
              <a:rPr lang="en-US" i="1" dirty="0">
                <a:solidFill>
                  <a:schemeClr val="tx1"/>
                </a:solidFill>
              </a:rPr>
              <a:t>c</a:t>
            </a:r>
            <a:r>
              <a:rPr lang="en-US" dirty="0">
                <a:solidFill>
                  <a:schemeClr val="tx1"/>
                </a:solidFill>
              </a:rPr>
              <a:t>, where </a:t>
            </a:r>
            <a:r>
              <a:rPr lang="en-US" i="1" dirty="0">
                <a:solidFill>
                  <a:schemeClr val="tx1"/>
                </a:solidFill>
              </a:rPr>
              <a:t>a</a:t>
            </a:r>
            <a:r>
              <a:rPr lang="en-US" dirty="0">
                <a:solidFill>
                  <a:schemeClr val="tx1"/>
                </a:solidFill>
              </a:rPr>
              <a:t> &lt; </a:t>
            </a:r>
            <a:r>
              <a:rPr lang="en-US" i="1" dirty="0">
                <a:solidFill>
                  <a:schemeClr val="tx1"/>
                </a:solidFill>
              </a:rPr>
              <a:t>c</a:t>
            </a:r>
            <a:r>
              <a:rPr lang="en-US" dirty="0">
                <a:solidFill>
                  <a:schemeClr val="tx1"/>
                </a:solidFill>
              </a:rPr>
              <a:t> &lt; </a:t>
            </a:r>
            <a:r>
              <a:rPr lang="en-US" i="1" dirty="0">
                <a:solidFill>
                  <a:schemeClr val="tx1"/>
                </a:solidFill>
              </a:rPr>
              <a:t>b</a:t>
            </a:r>
            <a:r>
              <a:rPr lang="en-US" dirty="0">
                <a:solidFill>
                  <a:schemeClr val="tx1"/>
                </a:solidFill>
              </a:rPr>
              <a:t>, then 		</a:t>
            </a:r>
          </a:p>
          <a:p>
            <a:pPr>
              <a:tabLst>
                <a:tab pos="463550" algn="l"/>
              </a:tabLst>
            </a:pPr>
            <a:r>
              <a:rPr lang="en-US" dirty="0">
                <a:solidFill>
                  <a:schemeClr val="tx1"/>
                </a:solidFill>
              </a:rPr>
              <a:t>						          assuming both </a:t>
            </a:r>
          </a:p>
          <a:p>
            <a:pPr>
              <a:tabLst>
                <a:tab pos="463550" algn="l"/>
              </a:tabLst>
            </a:pPr>
            <a:r>
              <a:rPr lang="en-US" dirty="0">
                <a:solidFill>
                  <a:schemeClr val="tx1"/>
                </a:solidFill>
              </a:rPr>
              <a:t>	integrals on the right converge.</a:t>
            </a:r>
          </a:p>
        </p:txBody>
      </p:sp>
      <p:graphicFrame>
        <p:nvGraphicFramePr>
          <p:cNvPr id="332802" name="Object 2"/>
          <p:cNvGraphicFramePr>
            <a:graphicFrameLocks noChangeAspect="1"/>
          </p:cNvGraphicFramePr>
          <p:nvPr>
            <p:extLst>
              <p:ext uri="{D42A27DB-BD31-4B8C-83A1-F6EECF244321}">
                <p14:modId xmlns:p14="http://schemas.microsoft.com/office/powerpoint/2010/main" val="3682817677"/>
              </p:ext>
            </p:extLst>
          </p:nvPr>
        </p:nvGraphicFramePr>
        <p:xfrm>
          <a:off x="914400" y="2133600"/>
          <a:ext cx="4927600" cy="698500"/>
        </p:xfrm>
        <a:graphic>
          <a:graphicData uri="http://schemas.openxmlformats.org/presentationml/2006/ole">
            <mc:AlternateContent xmlns:mc="http://schemas.openxmlformats.org/markup-compatibility/2006">
              <mc:Choice xmlns:v="urn:schemas-microsoft-com:vml" Requires="v">
                <p:oleObj name="Equation" r:id="rId2" imgW="4927320" imgH="698400" progId="Equation.DSMT4">
                  <p:embed/>
                </p:oleObj>
              </mc:Choice>
              <mc:Fallback>
                <p:oleObj name="Equation" r:id="rId2" imgW="492732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4927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a:t>
            </a:r>
          </a:p>
        </p:txBody>
      </p:sp>
      <p:sp>
        <p:nvSpPr>
          <p:cNvPr id="3" name="Content Placeholder 2"/>
          <p:cNvSpPr>
            <a:spLocks noGrp="1"/>
          </p:cNvSpPr>
          <p:nvPr>
            <p:ph idx="1"/>
          </p:nvPr>
        </p:nvSpPr>
        <p:spPr>
          <a:xfrm>
            <a:off x="457200" y="990600"/>
            <a:ext cx="8229600" cy="5029200"/>
          </a:xfrm>
        </p:spPr>
        <p:txBody>
          <a:bodyPr>
            <a:noAutofit/>
          </a:bodyPr>
          <a:lstStyle/>
          <a:p>
            <a:r>
              <a:rPr lang="en-US" dirty="0"/>
              <a:t>So far, all the definite integrals we have worked with have been defined over a finite interval [</a:t>
            </a:r>
            <a:r>
              <a:rPr lang="en-US" i="1" dirty="0"/>
              <a:t>a</a:t>
            </a:r>
            <a:r>
              <a:rPr lang="en-US" dirty="0"/>
              <a:t>, </a:t>
            </a:r>
            <a:r>
              <a:rPr lang="en-US" i="1" dirty="0"/>
              <a:t>b</a:t>
            </a:r>
            <a:r>
              <a:rPr lang="en-US" dirty="0"/>
              <a:t>] and the integrands have all been continuous (and hence bounded) over that interval. We now turn to definite integrals in which either the interval of integration is unbounded (extends to infinity in one or both directions) or in which the integrand has an unbounded range over the interval. Both types of integrals are termed </a:t>
            </a:r>
            <a:r>
              <a:rPr lang="en-US" i="1" dirty="0"/>
              <a:t>improper</a:t>
            </a:r>
            <a:r>
              <a:rPr lang="en-US" dirty="0"/>
              <a:t>, and skill in evaluating them is of great help in other areas of math such as probability and in analyzing infinite series.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an Improper Integral of Type II</a:t>
            </a:r>
          </a:p>
        </p:txBody>
      </p:sp>
      <p:sp>
        <p:nvSpPr>
          <p:cNvPr id="3" name="Content Placeholder 2"/>
          <p:cNvSpPr>
            <a:spLocks noGrp="1"/>
          </p:cNvSpPr>
          <p:nvPr>
            <p:ph idx="1"/>
          </p:nvPr>
        </p:nvSpPr>
        <p:spPr>
          <a:xfrm>
            <a:off x="457200" y="1280160"/>
            <a:ext cx="4419600" cy="4572000"/>
          </a:xfrm>
        </p:spPr>
        <p:txBody>
          <a:bodyPr/>
          <a:lstStyle/>
          <a:p>
            <a:r>
              <a:rPr lang="en-US" dirty="0"/>
              <a:t>Evaluate </a:t>
            </a:r>
          </a:p>
          <a:p>
            <a:endParaRPr lang="en-US" dirty="0"/>
          </a:p>
          <a:p>
            <a:r>
              <a:rPr lang="en-US" b="1" dirty="0"/>
              <a:t>Solution</a:t>
            </a:r>
          </a:p>
          <a:p>
            <a:r>
              <a:rPr lang="en-US" dirty="0"/>
              <a:t>The integrand is continuous except at its vertical asymptote </a:t>
            </a:r>
            <a:r>
              <a:rPr lang="en-US" i="1" dirty="0"/>
              <a:t>x</a:t>
            </a:r>
            <a:r>
              <a:rPr lang="en-US" dirty="0"/>
              <a:t> = 1. </a:t>
            </a:r>
          </a:p>
        </p:txBody>
      </p:sp>
      <p:graphicFrame>
        <p:nvGraphicFramePr>
          <p:cNvPr id="333826" name="Object 2"/>
          <p:cNvGraphicFramePr>
            <a:graphicFrameLocks noChangeAspect="1"/>
          </p:cNvGraphicFramePr>
          <p:nvPr/>
        </p:nvGraphicFramePr>
        <p:xfrm>
          <a:off x="1863525" y="1130300"/>
          <a:ext cx="1701800" cy="1003300"/>
        </p:xfrm>
        <a:graphic>
          <a:graphicData uri="http://schemas.openxmlformats.org/presentationml/2006/ole">
            <mc:AlternateContent xmlns:mc="http://schemas.openxmlformats.org/markup-compatibility/2006">
              <mc:Choice xmlns:v="urn:schemas-microsoft-com:vml" Requires="v">
                <p:oleObj name="Equation" r:id="rId2" imgW="1701720" imgH="1002960" progId="Equation.DSMT4">
                  <p:embed/>
                </p:oleObj>
              </mc:Choice>
              <mc:Fallback>
                <p:oleObj name="Equation" r:id="rId2" imgW="1701720" imgH="1002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525" y="1130300"/>
                        <a:ext cx="1701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53000" y="1219200"/>
            <a:ext cx="3528753" cy="4813570"/>
            <a:chOff x="4953000" y="1219200"/>
            <a:chExt cx="3528753" cy="4813570"/>
          </a:xfrm>
        </p:grpSpPr>
        <p:pic>
          <p:nvPicPr>
            <p:cNvPr id="333828"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953000" y="1219200"/>
              <a:ext cx="3528753" cy="4114800"/>
            </a:xfrm>
            <a:prstGeom prst="rect">
              <a:avLst/>
            </a:prstGeom>
            <a:noFill/>
            <a:ln w="9525">
              <a:noFill/>
              <a:miter lim="800000"/>
              <a:headEnd/>
              <a:tailEnd/>
            </a:ln>
          </p:spPr>
        </p:pic>
        <p:sp>
          <p:nvSpPr>
            <p:cNvPr id="7" name="Rectangle 6"/>
            <p:cNvSpPr/>
            <p:nvPr/>
          </p:nvSpPr>
          <p:spPr>
            <a:xfrm>
              <a:off x="6107575" y="5509550"/>
              <a:ext cx="1370055" cy="523220"/>
            </a:xfrm>
            <a:prstGeom prst="rect">
              <a:avLst/>
            </a:prstGeom>
          </p:spPr>
          <p:txBody>
            <a:bodyPr wrap="none">
              <a:spAutoFit/>
            </a:bodyPr>
            <a:lstStyle/>
            <a:p>
              <a:r>
                <a:rPr lang="en-US" sz="2800" b="1" dirty="0"/>
                <a:t>Figure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an Improper Integral of Type II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34851" name="Object 3"/>
          <p:cNvGraphicFramePr>
            <a:graphicFrameLocks noChangeAspect="1"/>
          </p:cNvGraphicFramePr>
          <p:nvPr/>
        </p:nvGraphicFramePr>
        <p:xfrm>
          <a:off x="2145175" y="1364850"/>
          <a:ext cx="1638300" cy="1003300"/>
        </p:xfrm>
        <a:graphic>
          <a:graphicData uri="http://schemas.openxmlformats.org/presentationml/2006/ole">
            <mc:AlternateContent xmlns:mc="http://schemas.openxmlformats.org/markup-compatibility/2006">
              <mc:Choice xmlns:v="urn:schemas-microsoft-com:vml" Requires="v">
                <p:oleObj name="Equation" r:id="rId2" imgW="1638000" imgH="1002960" progId="Equation.DSMT4">
                  <p:embed/>
                </p:oleObj>
              </mc:Choice>
              <mc:Fallback>
                <p:oleObj name="Equation" r:id="rId2" imgW="1638000" imgH="1002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75" y="1364850"/>
                        <a:ext cx="1638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2" name="Object 4"/>
          <p:cNvGraphicFramePr>
            <a:graphicFrameLocks noChangeAspect="1"/>
          </p:cNvGraphicFramePr>
          <p:nvPr/>
        </p:nvGraphicFramePr>
        <p:xfrm>
          <a:off x="3810000" y="1371600"/>
          <a:ext cx="2489200" cy="1003300"/>
        </p:xfrm>
        <a:graphic>
          <a:graphicData uri="http://schemas.openxmlformats.org/presentationml/2006/ole">
            <mc:AlternateContent xmlns:mc="http://schemas.openxmlformats.org/markup-compatibility/2006">
              <mc:Choice xmlns:v="urn:schemas-microsoft-com:vml" Requires="v">
                <p:oleObj name="Equation" r:id="rId4" imgW="2489040" imgH="1002960" progId="Equation.DSMT4">
                  <p:embed/>
                </p:oleObj>
              </mc:Choice>
              <mc:Fallback>
                <p:oleObj name="Equation" r:id="rId4" imgW="2489040" imgH="1002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371600"/>
                        <a:ext cx="2489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3" name="Object 5"/>
          <p:cNvGraphicFramePr>
            <a:graphicFrameLocks noChangeAspect="1"/>
          </p:cNvGraphicFramePr>
          <p:nvPr/>
        </p:nvGraphicFramePr>
        <p:xfrm>
          <a:off x="3810000" y="2479875"/>
          <a:ext cx="2794000" cy="1016000"/>
        </p:xfrm>
        <a:graphic>
          <a:graphicData uri="http://schemas.openxmlformats.org/presentationml/2006/ole">
            <mc:AlternateContent xmlns:mc="http://schemas.openxmlformats.org/markup-compatibility/2006">
              <mc:Choice xmlns:v="urn:schemas-microsoft-com:vml" Requires="v">
                <p:oleObj name="Equation" r:id="rId6" imgW="2793960" imgH="1015920" progId="Equation.DSMT4">
                  <p:embed/>
                </p:oleObj>
              </mc:Choice>
              <mc:Fallback>
                <p:oleObj name="Equation" r:id="rId6" imgW="2793960" imgH="10159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479875"/>
                        <a:ext cx="279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4" name="Object 6"/>
          <p:cNvGraphicFramePr>
            <a:graphicFrameLocks noChangeAspect="1"/>
          </p:cNvGraphicFramePr>
          <p:nvPr/>
        </p:nvGraphicFramePr>
        <p:xfrm>
          <a:off x="3798425" y="3599725"/>
          <a:ext cx="3200400" cy="927100"/>
        </p:xfrm>
        <a:graphic>
          <a:graphicData uri="http://schemas.openxmlformats.org/presentationml/2006/ole">
            <mc:AlternateContent xmlns:mc="http://schemas.openxmlformats.org/markup-compatibility/2006">
              <mc:Choice xmlns:v="urn:schemas-microsoft-com:vml" Requires="v">
                <p:oleObj name="Equation" r:id="rId8" imgW="3200400" imgH="927000" progId="Equation.DSMT4">
                  <p:embed/>
                </p:oleObj>
              </mc:Choice>
              <mc:Fallback>
                <p:oleObj name="Equation" r:id="rId8" imgW="3200400" imgH="927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8425" y="3599725"/>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5" name="Object 7"/>
          <p:cNvGraphicFramePr>
            <a:graphicFrameLocks noChangeAspect="1"/>
          </p:cNvGraphicFramePr>
          <p:nvPr/>
        </p:nvGraphicFramePr>
        <p:xfrm>
          <a:off x="3810000" y="4648200"/>
          <a:ext cx="533400" cy="838200"/>
        </p:xfrm>
        <a:graphic>
          <a:graphicData uri="http://schemas.openxmlformats.org/presentationml/2006/ole">
            <mc:AlternateContent xmlns:mc="http://schemas.openxmlformats.org/markup-compatibility/2006">
              <mc:Choice xmlns:v="urn:schemas-microsoft-com:vml" Requires="v">
                <p:oleObj name="Equation" r:id="rId10" imgW="533160" imgH="838080" progId="Equation.DSMT4">
                  <p:embed/>
                </p:oleObj>
              </mc:Choice>
              <mc:Fallback>
                <p:oleObj name="Equation" r:id="rId10" imgW="53316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46482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Evaluating an Improper Integral of Type II</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In this example, the integrand has a vertical asymptote in the interior of the interval, so we must break it into two improper integrals.</a:t>
            </a:r>
          </a:p>
        </p:txBody>
      </p:sp>
      <p:graphicFrame>
        <p:nvGraphicFramePr>
          <p:cNvPr id="335874" name="Object 2"/>
          <p:cNvGraphicFramePr>
            <a:graphicFrameLocks noChangeAspect="1"/>
          </p:cNvGraphicFramePr>
          <p:nvPr/>
        </p:nvGraphicFramePr>
        <p:xfrm>
          <a:off x="1905000" y="1177725"/>
          <a:ext cx="1130300" cy="838200"/>
        </p:xfrm>
        <a:graphic>
          <a:graphicData uri="http://schemas.openxmlformats.org/presentationml/2006/ole">
            <mc:AlternateContent xmlns:mc="http://schemas.openxmlformats.org/markup-compatibility/2006">
              <mc:Choice xmlns:v="urn:schemas-microsoft-com:vml" Requires="v">
                <p:oleObj name="Equation" r:id="rId2" imgW="1130040" imgH="838080" progId="Equation.DSMT4">
                  <p:embed/>
                </p:oleObj>
              </mc:Choice>
              <mc:Fallback>
                <p:oleObj name="Equation" r:id="rId2" imgW="11300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77725"/>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5" name="Object 3"/>
          <p:cNvGraphicFramePr>
            <a:graphicFrameLocks noChangeAspect="1"/>
          </p:cNvGraphicFramePr>
          <p:nvPr/>
        </p:nvGraphicFramePr>
        <p:xfrm>
          <a:off x="2679700" y="4343400"/>
          <a:ext cx="3670300" cy="838200"/>
        </p:xfrm>
        <a:graphic>
          <a:graphicData uri="http://schemas.openxmlformats.org/presentationml/2006/ole">
            <mc:AlternateContent xmlns:mc="http://schemas.openxmlformats.org/markup-compatibility/2006">
              <mc:Choice xmlns:v="urn:schemas-microsoft-com:vml" Requires="v">
                <p:oleObj name="Equation" r:id="rId4" imgW="3670200" imgH="838080" progId="Equation.DSMT4">
                  <p:embed/>
                </p:oleObj>
              </mc:Choice>
              <mc:Fallback>
                <p:oleObj name="Equation" r:id="rId4" imgW="367020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4343400"/>
                        <a:ext cx="367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Evaluating an Improper Integral of Type II (cont.)</a:t>
            </a:r>
          </a:p>
        </p:txBody>
      </p:sp>
      <p:sp>
        <p:nvSpPr>
          <p:cNvPr id="3" name="Content Placeholder 2"/>
          <p:cNvSpPr>
            <a:spLocks noGrp="1"/>
          </p:cNvSpPr>
          <p:nvPr>
            <p:ph idx="1"/>
          </p:nvPr>
        </p:nvSpPr>
        <p:spPr/>
        <p:txBody>
          <a:bodyPr>
            <a:normAutofit/>
          </a:bodyPr>
          <a:lstStyle/>
          <a:p>
            <a:pPr>
              <a:lnSpc>
                <a:spcPct val="110000"/>
              </a:lnSpc>
            </a:pPr>
            <a:r>
              <a:rPr lang="en-US" dirty="0"/>
              <a:t>Remember that both of these integrals must converge for the original integral to converge. Examining the first one, we obtain the following.</a:t>
            </a:r>
          </a:p>
          <a:p>
            <a:pPr>
              <a:lnSpc>
                <a:spcPct val="110000"/>
              </a:lnSpc>
            </a:pPr>
            <a:endParaRPr lang="en-US" dirty="0"/>
          </a:p>
          <a:p>
            <a:pPr>
              <a:lnSpc>
                <a:spcPct val="110000"/>
              </a:lnSpc>
            </a:pPr>
            <a:endParaRPr lang="en-US" dirty="0"/>
          </a:p>
          <a:p>
            <a:pPr>
              <a:lnSpc>
                <a:spcPct val="110000"/>
              </a:lnSpc>
            </a:pPr>
            <a:r>
              <a:rPr lang="en-US" dirty="0"/>
              <a:t>We can stop right here, because the first improper integral diverges and hence 		  diverges (there is no need to examine the second improper integral, but it also diverges).</a:t>
            </a:r>
          </a:p>
        </p:txBody>
      </p:sp>
      <p:graphicFrame>
        <p:nvGraphicFramePr>
          <p:cNvPr id="336900" name="Object 4"/>
          <p:cNvGraphicFramePr>
            <a:graphicFrameLocks noChangeAspect="1"/>
          </p:cNvGraphicFramePr>
          <p:nvPr>
            <p:extLst>
              <p:ext uri="{D42A27DB-BD31-4B8C-83A1-F6EECF244321}">
                <p14:modId xmlns:p14="http://schemas.microsoft.com/office/powerpoint/2010/main" val="333765072"/>
              </p:ext>
            </p:extLst>
          </p:nvPr>
        </p:nvGraphicFramePr>
        <p:xfrm>
          <a:off x="4572000" y="4281385"/>
          <a:ext cx="1600200" cy="698500"/>
        </p:xfrm>
        <a:graphic>
          <a:graphicData uri="http://schemas.openxmlformats.org/presentationml/2006/ole">
            <mc:AlternateContent xmlns:mc="http://schemas.openxmlformats.org/markup-compatibility/2006">
              <mc:Choice xmlns:v="urn:schemas-microsoft-com:vml" Requires="v">
                <p:oleObj name="Equation" r:id="rId2" imgW="1600200" imgH="698400" progId="Equation.DSMT4">
                  <p:embed/>
                </p:oleObj>
              </mc:Choice>
              <mc:Fallback>
                <p:oleObj name="Equation" r:id="rId2" imgW="1600200" imgH="698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81385"/>
                        <a:ext cx="1600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1" name="Object 5"/>
          <p:cNvGraphicFramePr>
            <a:graphicFrameLocks noChangeAspect="1"/>
          </p:cNvGraphicFramePr>
          <p:nvPr/>
        </p:nvGraphicFramePr>
        <p:xfrm>
          <a:off x="533400" y="2895600"/>
          <a:ext cx="1066800" cy="838200"/>
        </p:xfrm>
        <a:graphic>
          <a:graphicData uri="http://schemas.openxmlformats.org/presentationml/2006/ole">
            <mc:AlternateContent xmlns:mc="http://schemas.openxmlformats.org/markup-compatibility/2006">
              <mc:Choice xmlns:v="urn:schemas-microsoft-com:vml" Requires="v">
                <p:oleObj name="Equation" r:id="rId4" imgW="1066680" imgH="838080" progId="Equation.DSMT4">
                  <p:embed/>
                </p:oleObj>
              </mc:Choice>
              <mc:Fallback>
                <p:oleObj name="Equation" r:id="rId4" imgW="10666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956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2" name="Object 6"/>
          <p:cNvGraphicFramePr>
            <a:graphicFrameLocks noChangeAspect="1"/>
          </p:cNvGraphicFramePr>
          <p:nvPr/>
        </p:nvGraphicFramePr>
        <p:xfrm>
          <a:off x="1630100" y="2895600"/>
          <a:ext cx="1930400" cy="838200"/>
        </p:xfrm>
        <a:graphic>
          <a:graphicData uri="http://schemas.openxmlformats.org/presentationml/2006/ole">
            <mc:AlternateContent xmlns:mc="http://schemas.openxmlformats.org/markup-compatibility/2006">
              <mc:Choice xmlns:v="urn:schemas-microsoft-com:vml" Requires="v">
                <p:oleObj name="Equation" r:id="rId6" imgW="1930320" imgH="838080" progId="Equation.DSMT4">
                  <p:embed/>
                </p:oleObj>
              </mc:Choice>
              <mc:Fallback>
                <p:oleObj name="Equation" r:id="rId6" imgW="19303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100" y="2895600"/>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3" name="Object 7"/>
          <p:cNvGraphicFramePr>
            <a:graphicFrameLocks noChangeAspect="1"/>
          </p:cNvGraphicFramePr>
          <p:nvPr/>
        </p:nvGraphicFramePr>
        <p:xfrm>
          <a:off x="3581400" y="2983375"/>
          <a:ext cx="2019300" cy="711200"/>
        </p:xfrm>
        <a:graphic>
          <a:graphicData uri="http://schemas.openxmlformats.org/presentationml/2006/ole">
            <mc:AlternateContent xmlns:mc="http://schemas.openxmlformats.org/markup-compatibility/2006">
              <mc:Choice xmlns:v="urn:schemas-microsoft-com:vml" Requires="v">
                <p:oleObj name="Equation" r:id="rId8" imgW="2019240" imgH="711000" progId="Equation.DSMT4">
                  <p:embed/>
                </p:oleObj>
              </mc:Choice>
              <mc:Fallback>
                <p:oleObj name="Equation" r:id="rId8" imgW="2019240" imgH="711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2983375"/>
                        <a:ext cx="2019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4" name="Object 8"/>
          <p:cNvGraphicFramePr>
            <a:graphicFrameLocks noChangeAspect="1"/>
          </p:cNvGraphicFramePr>
          <p:nvPr/>
        </p:nvGraphicFramePr>
        <p:xfrm>
          <a:off x="5655200" y="3071150"/>
          <a:ext cx="2197100" cy="635000"/>
        </p:xfrm>
        <a:graphic>
          <a:graphicData uri="http://schemas.openxmlformats.org/presentationml/2006/ole">
            <mc:AlternateContent xmlns:mc="http://schemas.openxmlformats.org/markup-compatibility/2006">
              <mc:Choice xmlns:v="urn:schemas-microsoft-com:vml" Requires="v">
                <p:oleObj name="Equation" r:id="rId10" imgW="2197080" imgH="634680" progId="Equation.DSMT4">
                  <p:embed/>
                </p:oleObj>
              </mc:Choice>
              <mc:Fallback>
                <p:oleObj name="Equation" r:id="rId10" imgW="2197080" imgH="6346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5200" y="3071150"/>
                        <a:ext cx="2197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5" name="Object 9"/>
          <p:cNvGraphicFramePr>
            <a:graphicFrameLocks noChangeAspect="1"/>
          </p:cNvGraphicFramePr>
          <p:nvPr/>
        </p:nvGraphicFramePr>
        <p:xfrm>
          <a:off x="7901650" y="3246700"/>
          <a:ext cx="762000" cy="203200"/>
        </p:xfrm>
        <a:graphic>
          <a:graphicData uri="http://schemas.openxmlformats.org/presentationml/2006/ole">
            <mc:AlternateContent xmlns:mc="http://schemas.openxmlformats.org/markup-compatibility/2006">
              <mc:Choice xmlns:v="urn:schemas-microsoft-com:vml" Requires="v">
                <p:oleObj name="Equation" r:id="rId12" imgW="761760" imgH="203040" progId="Equation.DSMT4">
                  <p:embed/>
                </p:oleObj>
              </mc:Choice>
              <mc:Fallback>
                <p:oleObj name="Equation" r:id="rId12" imgW="761760" imgH="2030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1650" y="3246700"/>
                        <a:ext cx="7620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9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6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E7CF8-1C72-780F-A9D5-8DF4C8234F1C}"/>
              </a:ext>
            </a:extLst>
          </p:cNvPr>
          <p:cNvPicPr>
            <a:picLocks noChangeAspect="1"/>
          </p:cNvPicPr>
          <p:nvPr/>
        </p:nvPicPr>
        <p:blipFill>
          <a:blip r:embed="rId2"/>
          <a:stretch>
            <a:fillRect/>
          </a:stretch>
        </p:blipFill>
        <p:spPr>
          <a:xfrm>
            <a:off x="3048000" y="2895600"/>
            <a:ext cx="2866715" cy="2537207"/>
          </a:xfrm>
          <a:prstGeom prst="rect">
            <a:avLst/>
          </a:prstGeom>
        </p:spPr>
      </p:pic>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401205"/>
          </a:xfrm>
          <a:ln w="28575">
            <a:solidFill>
              <a:srgbClr val="FF0000"/>
            </a:solidFill>
          </a:ln>
        </p:spPr>
        <p:txBody>
          <a:bodyPr>
            <a:spAutoFit/>
          </a:bodyPr>
          <a:lstStyle/>
          <a:p>
            <a:r>
              <a:rPr lang="en-US" dirty="0">
                <a:solidFill>
                  <a:schemeClr val="tx1"/>
                </a:solidFill>
              </a:rPr>
              <a:t>If we had missed the fact that 		      is discontinuous at 0 and blindly proceeded to </a:t>
            </a:r>
            <a:r>
              <a:rPr lang="en-US" dirty="0" err="1">
                <a:solidFill>
                  <a:schemeClr val="tx1"/>
                </a:solidFill>
              </a:rPr>
              <a:t>to</a:t>
            </a:r>
            <a:r>
              <a:rPr lang="en-US" dirty="0">
                <a:solidFill>
                  <a:schemeClr val="tx1"/>
                </a:solidFill>
              </a:rPr>
              <a:t> evaluate the integral in Example 6, we would have obtained the incorrect result that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337922" name="Object 2"/>
          <p:cNvGraphicFramePr>
            <a:graphicFrameLocks noChangeAspect="1"/>
          </p:cNvGraphicFramePr>
          <p:nvPr>
            <p:extLst>
              <p:ext uri="{D42A27DB-BD31-4B8C-83A1-F6EECF244321}">
                <p14:modId xmlns:p14="http://schemas.microsoft.com/office/powerpoint/2010/main" val="1372299532"/>
              </p:ext>
            </p:extLst>
          </p:nvPr>
        </p:nvGraphicFramePr>
        <p:xfrm>
          <a:off x="4876800" y="1282849"/>
          <a:ext cx="1511300" cy="469900"/>
        </p:xfrm>
        <a:graphic>
          <a:graphicData uri="http://schemas.openxmlformats.org/presentationml/2006/ole">
            <mc:AlternateContent xmlns:mc="http://schemas.openxmlformats.org/markup-compatibility/2006">
              <mc:Choice xmlns:v="urn:schemas-microsoft-com:vml" Requires="v">
                <p:oleObj name="Equation" r:id="rId3" imgW="1511280" imgH="469800" progId="Equation.DSMT4">
                  <p:embed/>
                </p:oleObj>
              </mc:Choice>
              <mc:Fallback>
                <p:oleObj name="Equation" r:id="rId3" imgW="1511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82849"/>
                        <a:ext cx="151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Evaluating an Improper Integral of Type II</a:t>
            </a:r>
            <a:br>
              <a:rPr lang="en-US" dirty="0"/>
            </a:br>
            <a:r>
              <a:rPr lang="en-US" dirty="0"/>
              <a:t>Evaluate ln x dx.</a:t>
            </a:r>
          </a:p>
        </p:txBody>
      </p:sp>
      <p:sp>
        <p:nvSpPr>
          <p:cNvPr id="3" name="Content Placeholder 2"/>
          <p:cNvSpPr>
            <a:spLocks noGrp="1"/>
          </p:cNvSpPr>
          <p:nvPr>
            <p:ph idx="1"/>
          </p:nvPr>
        </p:nvSpPr>
        <p:spPr/>
        <p:txBody>
          <a:bodyPr/>
          <a:lstStyle/>
          <a:p>
            <a:r>
              <a:rPr lang="en-US" dirty="0"/>
              <a:t>Evaluate </a:t>
            </a:r>
          </a:p>
          <a:p>
            <a:pPr>
              <a:spcBef>
                <a:spcPts val="2400"/>
              </a:spcBef>
            </a:pPr>
            <a:r>
              <a:rPr lang="en-US" b="1" dirty="0"/>
              <a:t>Solution</a:t>
            </a:r>
          </a:p>
          <a:p>
            <a:r>
              <a:rPr lang="en-US" dirty="0"/>
              <a:t>We know </a:t>
            </a:r>
            <a:r>
              <a:rPr lang="en-US" dirty="0" err="1"/>
              <a:t>ln</a:t>
            </a:r>
            <a:r>
              <a:rPr lang="en-US" i="1" dirty="0" err="1"/>
              <a:t>x</a:t>
            </a:r>
            <a:r>
              <a:rPr lang="en-US" dirty="0"/>
              <a:t> is continuous for all </a:t>
            </a:r>
            <a:r>
              <a:rPr lang="en-US" i="1" dirty="0"/>
              <a:t>x</a:t>
            </a:r>
            <a:r>
              <a:rPr lang="en-US" dirty="0"/>
              <a:t> &gt; 0 and that it has a vertical asymptote at </a:t>
            </a:r>
            <a:r>
              <a:rPr lang="en-US" i="1" dirty="0"/>
              <a:t>x</a:t>
            </a:r>
            <a:r>
              <a:rPr lang="en-US" dirty="0"/>
              <a:t> = 0. </a:t>
            </a:r>
          </a:p>
        </p:txBody>
      </p:sp>
      <p:graphicFrame>
        <p:nvGraphicFramePr>
          <p:cNvPr id="338946" name="Object 2"/>
          <p:cNvGraphicFramePr>
            <a:graphicFrameLocks noChangeAspect="1"/>
          </p:cNvGraphicFramePr>
          <p:nvPr/>
        </p:nvGraphicFramePr>
        <p:xfrm>
          <a:off x="1875100" y="1206500"/>
          <a:ext cx="1257300" cy="698500"/>
        </p:xfrm>
        <a:graphic>
          <a:graphicData uri="http://schemas.openxmlformats.org/presentationml/2006/ole">
            <mc:AlternateContent xmlns:mc="http://schemas.openxmlformats.org/markup-compatibility/2006">
              <mc:Choice xmlns:v="urn:schemas-microsoft-com:vml" Requires="v">
                <p:oleObj name="Equation" r:id="rId2" imgW="1257120" imgH="698400" progId="Equation.DSMT4">
                  <p:embed/>
                </p:oleObj>
              </mc:Choice>
              <mc:Fallback>
                <p:oleObj name="Equation" r:id="rId2" imgW="125712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100" y="1206500"/>
                        <a:ext cx="1257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8" name="Object 4"/>
          <p:cNvGraphicFramePr>
            <a:graphicFrameLocks noChangeAspect="1"/>
          </p:cNvGraphicFramePr>
          <p:nvPr/>
        </p:nvGraphicFramePr>
        <p:xfrm>
          <a:off x="1447800" y="3674000"/>
          <a:ext cx="1193800" cy="698500"/>
        </p:xfrm>
        <a:graphic>
          <a:graphicData uri="http://schemas.openxmlformats.org/presentationml/2006/ole">
            <mc:AlternateContent xmlns:mc="http://schemas.openxmlformats.org/markup-compatibility/2006">
              <mc:Choice xmlns:v="urn:schemas-microsoft-com:vml" Requires="v">
                <p:oleObj name="Equation" r:id="rId4" imgW="1193760" imgH="698400" progId="Equation.DSMT4">
                  <p:embed/>
                </p:oleObj>
              </mc:Choice>
              <mc:Fallback>
                <p:oleObj name="Equation" r:id="rId4" imgW="1193760" imgH="698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74000"/>
                        <a:ext cx="1193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9" name="Object 5"/>
          <p:cNvGraphicFramePr>
            <a:graphicFrameLocks noChangeAspect="1"/>
          </p:cNvGraphicFramePr>
          <p:nvPr/>
        </p:nvGraphicFramePr>
        <p:xfrm>
          <a:off x="2678575" y="3657600"/>
          <a:ext cx="2070100" cy="749300"/>
        </p:xfrm>
        <a:graphic>
          <a:graphicData uri="http://schemas.openxmlformats.org/presentationml/2006/ole">
            <mc:AlternateContent xmlns:mc="http://schemas.openxmlformats.org/markup-compatibility/2006">
              <mc:Choice xmlns:v="urn:schemas-microsoft-com:vml" Requires="v">
                <p:oleObj name="Equation" r:id="rId6" imgW="2070000" imgH="749160" progId="Equation.DSMT4">
                  <p:embed/>
                </p:oleObj>
              </mc:Choice>
              <mc:Fallback>
                <p:oleObj name="Equation" r:id="rId6" imgW="2070000" imgH="749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8575" y="3657600"/>
                        <a:ext cx="207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0" name="Object 6"/>
          <p:cNvGraphicFramePr>
            <a:graphicFrameLocks noChangeAspect="1"/>
          </p:cNvGraphicFramePr>
          <p:nvPr/>
        </p:nvGraphicFramePr>
        <p:xfrm>
          <a:off x="4765875" y="3731875"/>
          <a:ext cx="2400300" cy="673100"/>
        </p:xfrm>
        <a:graphic>
          <a:graphicData uri="http://schemas.openxmlformats.org/presentationml/2006/ole">
            <mc:AlternateContent xmlns:mc="http://schemas.openxmlformats.org/markup-compatibility/2006">
              <mc:Choice xmlns:v="urn:schemas-microsoft-com:vml" Requires="v">
                <p:oleObj name="Equation" r:id="rId8" imgW="2400120" imgH="672840" progId="Equation.DSMT4">
                  <p:embed/>
                </p:oleObj>
              </mc:Choice>
              <mc:Fallback>
                <p:oleObj name="Equation" r:id="rId8" imgW="2400120" imgH="672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5875" y="3731875"/>
                        <a:ext cx="2400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1" name="Object 7"/>
          <p:cNvGraphicFramePr>
            <a:graphicFrameLocks noChangeAspect="1"/>
          </p:cNvGraphicFramePr>
          <p:nvPr/>
        </p:nvGraphicFramePr>
        <p:xfrm>
          <a:off x="2667000" y="4600575"/>
          <a:ext cx="2984500" cy="609600"/>
        </p:xfrm>
        <a:graphic>
          <a:graphicData uri="http://schemas.openxmlformats.org/presentationml/2006/ole">
            <mc:AlternateContent xmlns:mc="http://schemas.openxmlformats.org/markup-compatibility/2006">
              <mc:Choice xmlns:v="urn:schemas-microsoft-com:vml" Requires="v">
                <p:oleObj name="Equation" r:id="rId10" imgW="2984400" imgH="609480" progId="Equation.DSMT4">
                  <p:embed/>
                </p:oleObj>
              </mc:Choice>
              <mc:Fallback>
                <p:oleObj name="Equation" r:id="rId10" imgW="2984400" imgH="6094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4600575"/>
                        <a:ext cx="2984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2" name="Object 8"/>
          <p:cNvGraphicFramePr>
            <a:graphicFrameLocks noChangeAspect="1"/>
          </p:cNvGraphicFramePr>
          <p:nvPr/>
        </p:nvGraphicFramePr>
        <p:xfrm>
          <a:off x="5703888" y="4622800"/>
          <a:ext cx="2222500" cy="584200"/>
        </p:xfrm>
        <a:graphic>
          <a:graphicData uri="http://schemas.openxmlformats.org/presentationml/2006/ole">
            <mc:AlternateContent xmlns:mc="http://schemas.openxmlformats.org/markup-compatibility/2006">
              <mc:Choice xmlns:v="urn:schemas-microsoft-com:vml" Requires="v">
                <p:oleObj name="Equation" r:id="rId12" imgW="2222280" imgH="583920" progId="Equation.DSMT4">
                  <p:embed/>
                </p:oleObj>
              </mc:Choice>
              <mc:Fallback>
                <p:oleObj name="Equation" r:id="rId12" imgW="2222280" imgH="5839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3888" y="4622800"/>
                        <a:ext cx="2222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9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89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9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9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8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Evaluating an Improper Integral of Type II</a:t>
            </a:r>
            <a:br>
              <a:rPr lang="en-US" dirty="0"/>
            </a:br>
            <a:r>
              <a:rPr lang="en-US" dirty="0"/>
              <a:t>Evaluate ln x dx. (cont.)</a:t>
            </a:r>
          </a:p>
        </p:txBody>
      </p:sp>
      <p:sp>
        <p:nvSpPr>
          <p:cNvPr id="3" name="Content Placeholder 2"/>
          <p:cNvSpPr>
            <a:spLocks noGrp="1"/>
          </p:cNvSpPr>
          <p:nvPr>
            <p:ph idx="1"/>
          </p:nvPr>
        </p:nvSpPr>
        <p:spPr/>
        <p:txBody>
          <a:bodyPr/>
          <a:lstStyle/>
          <a:p>
            <a:r>
              <a:rPr lang="en-US" dirty="0"/>
              <a:t>The remaining limit in the last expression is of an indeterminate form that we can evaluate with </a:t>
            </a:r>
            <a:r>
              <a:rPr lang="en-US" dirty="0" err="1"/>
              <a:t>L’Hôpital’s</a:t>
            </a:r>
            <a:r>
              <a:rPr lang="en-US" dirty="0"/>
              <a:t> Rule.</a:t>
            </a:r>
          </a:p>
          <a:p>
            <a:endParaRPr lang="en-US" dirty="0"/>
          </a:p>
          <a:p>
            <a:endParaRPr lang="en-US" dirty="0"/>
          </a:p>
          <a:p>
            <a:endParaRPr lang="en-US" dirty="0"/>
          </a:p>
          <a:p>
            <a:r>
              <a:rPr lang="en-US" dirty="0"/>
              <a:t>Therefore, </a:t>
            </a:r>
          </a:p>
          <a:p>
            <a:endParaRPr lang="en-US" dirty="0"/>
          </a:p>
        </p:txBody>
      </p:sp>
      <p:graphicFrame>
        <p:nvGraphicFramePr>
          <p:cNvPr id="339970" name="Object 2"/>
          <p:cNvGraphicFramePr>
            <a:graphicFrameLocks noChangeAspect="1"/>
          </p:cNvGraphicFramePr>
          <p:nvPr/>
        </p:nvGraphicFramePr>
        <p:xfrm>
          <a:off x="1333500" y="2819400"/>
          <a:ext cx="6616700" cy="927100"/>
        </p:xfrm>
        <a:graphic>
          <a:graphicData uri="http://schemas.openxmlformats.org/presentationml/2006/ole">
            <mc:AlternateContent xmlns:mc="http://schemas.openxmlformats.org/markup-compatibility/2006">
              <mc:Choice xmlns:v="urn:schemas-microsoft-com:vml" Requires="v">
                <p:oleObj name="Equation" r:id="rId2" imgW="6616440" imgH="927000" progId="Equation.DSMT4">
                  <p:embed/>
                </p:oleObj>
              </mc:Choice>
              <mc:Fallback>
                <p:oleObj name="Equation" r:id="rId2" imgW="661644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819400"/>
                        <a:ext cx="6616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1" name="Object 3"/>
          <p:cNvGraphicFramePr>
            <a:graphicFrameLocks noChangeAspect="1"/>
          </p:cNvGraphicFramePr>
          <p:nvPr/>
        </p:nvGraphicFramePr>
        <p:xfrm>
          <a:off x="2135188" y="4097338"/>
          <a:ext cx="5410200" cy="736600"/>
        </p:xfrm>
        <a:graphic>
          <a:graphicData uri="http://schemas.openxmlformats.org/presentationml/2006/ole">
            <mc:AlternateContent xmlns:mc="http://schemas.openxmlformats.org/markup-compatibility/2006">
              <mc:Choice xmlns:v="urn:schemas-microsoft-com:vml" Requires="v">
                <p:oleObj name="Equation" r:id="rId4" imgW="5410080" imgH="736560" progId="Equation.DSMT4">
                  <p:embed/>
                </p:oleObj>
              </mc:Choice>
              <mc:Fallback>
                <p:oleObj name="Equation" r:id="rId4" imgW="5410080" imgH="736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4097338"/>
                        <a:ext cx="5410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Comparison Test</a:t>
            </a:r>
          </a:p>
        </p:txBody>
      </p:sp>
      <p:sp>
        <p:nvSpPr>
          <p:cNvPr id="3" name="Content Placeholder 2"/>
          <p:cNvSpPr>
            <a:spLocks noGrp="1"/>
          </p:cNvSpPr>
          <p:nvPr>
            <p:ph idx="1"/>
          </p:nvPr>
        </p:nvSpPr>
        <p:spPr/>
        <p:txBody>
          <a:bodyPr/>
          <a:lstStyle/>
          <a:p>
            <a:r>
              <a:rPr lang="en-US" dirty="0"/>
              <a:t>Sometimes we care more about </a:t>
            </a:r>
            <a:r>
              <a:rPr lang="en-US" i="1" dirty="0"/>
              <a:t>whether</a:t>
            </a:r>
            <a:r>
              <a:rPr lang="en-US" dirty="0"/>
              <a:t> a given improper integral converges than we do about its value if it does converge. The Direct Comparison Test helps us answer this question.</a:t>
            </a:r>
          </a:p>
          <a:p>
            <a:r>
              <a:rPr lang="en-US" dirty="0"/>
              <a:t>The test is based on a very straightforward argument: if </a:t>
            </a:r>
            <a:r>
              <a:rPr lang="en-US" i="1" dirty="0"/>
              <a:t>f</a:t>
            </a:r>
            <a:r>
              <a:rPr lang="en-US" dirty="0"/>
              <a:t> and </a:t>
            </a:r>
            <a:r>
              <a:rPr lang="en-US" i="1" dirty="0"/>
              <a:t>g</a:t>
            </a:r>
            <a:r>
              <a:rPr lang="en-US" dirty="0"/>
              <a:t> are integrable and 		       for all </a:t>
            </a:r>
            <a:r>
              <a:rPr lang="en-US" i="1" dirty="0"/>
              <a:t>x</a:t>
            </a:r>
            <a:r>
              <a:rPr lang="en-US" dirty="0"/>
              <a:t> on an interval of integration </a:t>
            </a:r>
            <a:r>
              <a:rPr lang="en-US" i="1" dirty="0"/>
              <a:t>I</a:t>
            </a:r>
            <a:r>
              <a:rPr lang="en-US" dirty="0"/>
              <a:t> (whether finite or infinite), then</a:t>
            </a:r>
          </a:p>
        </p:txBody>
      </p:sp>
      <p:graphicFrame>
        <p:nvGraphicFramePr>
          <p:cNvPr id="340994" name="Object 2"/>
          <p:cNvGraphicFramePr>
            <a:graphicFrameLocks noChangeAspect="1"/>
          </p:cNvGraphicFramePr>
          <p:nvPr/>
        </p:nvGraphicFramePr>
        <p:xfrm>
          <a:off x="4337050" y="3546475"/>
          <a:ext cx="2184400" cy="469900"/>
        </p:xfrm>
        <a:graphic>
          <a:graphicData uri="http://schemas.openxmlformats.org/presentationml/2006/ole">
            <mc:AlternateContent xmlns:mc="http://schemas.openxmlformats.org/markup-compatibility/2006">
              <mc:Choice xmlns:v="urn:schemas-microsoft-com:vml" Requires="v">
                <p:oleObj name="Equation" r:id="rId2" imgW="2184120" imgH="469800" progId="Equation.DSMT4">
                  <p:embed/>
                </p:oleObj>
              </mc:Choice>
              <mc:Fallback>
                <p:oleObj name="Equation" r:id="rId2" imgW="21841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3546475"/>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0995" name="Object 3"/>
          <p:cNvGraphicFramePr>
            <a:graphicFrameLocks noChangeAspect="1"/>
          </p:cNvGraphicFramePr>
          <p:nvPr/>
        </p:nvGraphicFramePr>
        <p:xfrm>
          <a:off x="556550" y="4419600"/>
          <a:ext cx="3505200" cy="622300"/>
        </p:xfrm>
        <a:graphic>
          <a:graphicData uri="http://schemas.openxmlformats.org/presentationml/2006/ole">
            <mc:AlternateContent xmlns:mc="http://schemas.openxmlformats.org/markup-compatibility/2006">
              <mc:Choice xmlns:v="urn:schemas-microsoft-com:vml" Requires="v">
                <p:oleObj name="Equation" r:id="rId4" imgW="3504960" imgH="622080" progId="Equation.DSMT4">
                  <p:embed/>
                </p:oleObj>
              </mc:Choice>
              <mc:Fallback>
                <p:oleObj name="Equation" r:id="rId4" imgW="350496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50" y="4419600"/>
                        <a:ext cx="3505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09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0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AD6A-8D46-CB8D-7607-1D1DC6E8A546}"/>
              </a:ext>
            </a:extLst>
          </p:cNvPr>
          <p:cNvSpPr>
            <a:spLocks noGrp="1"/>
          </p:cNvSpPr>
          <p:nvPr>
            <p:ph type="title"/>
          </p:nvPr>
        </p:nvSpPr>
        <p:spPr/>
        <p:txBody>
          <a:bodyPr/>
          <a:lstStyle/>
          <a:p>
            <a:r>
              <a:rPr lang="en-US" dirty="0"/>
              <a:t>The Direct Comparison Test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44EA9E-ECD2-C627-9523-B6CDEDF48215}"/>
                  </a:ext>
                </a:extLst>
              </p:cNvPr>
              <p:cNvSpPr>
                <a:spLocks noGrp="1"/>
              </p:cNvSpPr>
              <p:nvPr>
                <p:ph idx="1"/>
              </p:nvPr>
            </p:nvSpPr>
            <p:spPr>
              <a:xfrm>
                <a:off x="457200" y="967740"/>
                <a:ext cx="8229600" cy="4975860"/>
              </a:xfrm>
            </p:spPr>
            <p:txBody>
              <a:bodyPr>
                <a:noAutofit/>
              </a:bodyPr>
              <a:lstStyle/>
              <a:p>
                <a:r>
                  <a:rPr lang="en-US" sz="2900" dirty="0"/>
                  <a:t>One way to prove this fact is to compare Riemann sum approximations of the two integrals for any given partition of </a:t>
                </a:r>
                <a:r>
                  <a:rPr lang="en-US" sz="3200" i="1" dirty="0"/>
                  <a:t>I</a:t>
                </a:r>
                <a:r>
                  <a:rPr lang="en-US" sz="2900" dirty="0"/>
                  <a:t>. Since a Riemann sum approximation for the integral of </a:t>
                </a:r>
                <a:r>
                  <a:rPr lang="en-US" sz="3200" i="1" dirty="0"/>
                  <a:t>f</a:t>
                </a:r>
                <a:r>
                  <a:rPr lang="en-US" sz="2900" dirty="0"/>
                  <a:t> will always be less than or equal to the corresponding Riemann sum approximation for the integral of </a:t>
                </a:r>
                <a:r>
                  <a:rPr kumimoji="0" lang="en-US" sz="2800" b="0" i="1" u="none" strike="noStrike" kern="1200" cap="none" spc="0" normalizeH="0" baseline="0" noProof="0" dirty="0">
                    <a:ln>
                      <a:noFill/>
                    </a:ln>
                    <a:solidFill>
                      <a:srgbClr val="366092"/>
                    </a:solidFill>
                    <a:effectLst/>
                    <a:uLnTx/>
                    <a:uFillTx/>
                    <a:latin typeface="Calibri"/>
                    <a:ea typeface="+mn-ea"/>
                    <a:cs typeface="+mn-cs"/>
                  </a:rPr>
                  <a:t>g, </a:t>
                </a:r>
                <a:r>
                  <a:rPr lang="en-US" sz="2900" dirty="0"/>
                  <a:t>the same relationship is true in the limit of finer and finer partitions. When applied to improper integrals of type I on an interval </a:t>
                </a:r>
                <a14:m>
                  <m:oMath xmlns:m="http://schemas.openxmlformats.org/officeDocument/2006/math">
                    <m:r>
                      <a:rPr lang="en-US" sz="2900" b="0" i="1" dirty="0" smtClean="0">
                        <a:latin typeface="Cambria Math" panose="02040503050406030204" pitchFamily="18" charset="0"/>
                      </a:rPr>
                      <m:t>[</m:t>
                    </m:r>
                    <m:r>
                      <a:rPr lang="en-US" sz="2900" b="0" i="1" dirty="0" smtClean="0">
                        <a:latin typeface="Cambria Math" panose="02040503050406030204" pitchFamily="18" charset="0"/>
                      </a:rPr>
                      <m:t>𝑎</m:t>
                    </m:r>
                    <m:r>
                      <a:rPr lang="en-US" sz="2900" b="0" i="1" dirty="0" smtClean="0">
                        <a:latin typeface="Cambria Math" panose="02040503050406030204" pitchFamily="18" charset="0"/>
                      </a:rPr>
                      <m:t>,∞)</m:t>
                    </m:r>
                  </m:oMath>
                </a14:m>
                <a:r>
                  <a:rPr lang="en-US" sz="2900" dirty="0"/>
                  <a:t>, this fact takes the following form (similar statements can be made for other infinite intervals and for improper integrals of type II).</a:t>
                </a:r>
                <a:endParaRPr lang="en-IN" sz="2900" dirty="0"/>
              </a:p>
            </p:txBody>
          </p:sp>
        </mc:Choice>
        <mc:Fallback xmlns="">
          <p:sp>
            <p:nvSpPr>
              <p:cNvPr id="3" name="Content Placeholder 2">
                <a:extLst>
                  <a:ext uri="{FF2B5EF4-FFF2-40B4-BE49-F238E27FC236}">
                    <a16:creationId xmlns:a16="http://schemas.microsoft.com/office/drawing/2014/main" id="{D344EA9E-ECD2-C627-9523-B6CDEDF48215}"/>
                  </a:ext>
                </a:extLst>
              </p:cNvPr>
              <p:cNvSpPr>
                <a:spLocks noGrp="1" noRot="1" noChangeAspect="1" noMove="1" noResize="1" noEditPoints="1" noAdjustHandles="1" noChangeArrowheads="1" noChangeShapeType="1" noTextEdit="1"/>
              </p:cNvSpPr>
              <p:nvPr>
                <p:ph idx="1"/>
              </p:nvPr>
            </p:nvSpPr>
            <p:spPr>
              <a:xfrm>
                <a:off x="457200" y="967740"/>
                <a:ext cx="8229600" cy="4975860"/>
              </a:xfrm>
              <a:blipFill>
                <a:blip r:embed="rId2"/>
                <a:stretch>
                  <a:fillRect l="-1556" t="-1225" r="-2296" b="-5025"/>
                </a:stretch>
              </a:blipFill>
            </p:spPr>
            <p:txBody>
              <a:bodyPr/>
              <a:lstStyle/>
              <a:p>
                <a:r>
                  <a:rPr lang="en-IN">
                    <a:noFill/>
                  </a:rPr>
                  <a:t> </a:t>
                </a:r>
              </a:p>
            </p:txBody>
          </p:sp>
        </mc:Fallback>
      </mc:AlternateContent>
    </p:spTree>
    <p:extLst>
      <p:ext uri="{BB962C8B-B14F-4D97-AF65-F5344CB8AC3E}">
        <p14:creationId xmlns:p14="http://schemas.microsoft.com/office/powerpoint/2010/main" val="426105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Direct Comparison Test</a:t>
            </a:r>
          </a:p>
        </p:txBody>
      </p:sp>
      <p:sp>
        <p:nvSpPr>
          <p:cNvPr id="3" name="Content Placeholder 2"/>
          <p:cNvSpPr>
            <a:spLocks noGrp="1"/>
          </p:cNvSpPr>
          <p:nvPr>
            <p:ph idx="1"/>
          </p:nvPr>
        </p:nvSpPr>
        <p:spPr>
          <a:xfrm>
            <a:off x="457200" y="1280160"/>
            <a:ext cx="8229600" cy="2880789"/>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are continuous functions on 		and 			      for all </a:t>
            </a:r>
            <a:r>
              <a:rPr lang="en-US" i="1" dirty="0">
                <a:solidFill>
                  <a:schemeClr val="tx1"/>
                </a:solidFill>
              </a:rPr>
              <a:t>a</a:t>
            </a:r>
            <a:r>
              <a:rPr lang="en-US" dirty="0">
                <a:solidFill>
                  <a:schemeClr val="tx1"/>
                </a:solidFill>
              </a:rPr>
              <a:t> ≤ </a:t>
            </a:r>
            <a:r>
              <a:rPr lang="en-US" i="1" dirty="0">
                <a:solidFill>
                  <a:schemeClr val="tx1"/>
                </a:solidFill>
              </a:rPr>
              <a:t>x</a:t>
            </a:r>
            <a:r>
              <a:rPr lang="en-US" dirty="0">
                <a:solidFill>
                  <a:schemeClr val="tx1"/>
                </a:solidFill>
              </a:rPr>
              <a:t> &lt; </a:t>
            </a:r>
            <a:r>
              <a:rPr lang="en-US" dirty="0">
                <a:solidFill>
                  <a:schemeClr val="tx1"/>
                </a:solidFill>
                <a:sym typeface="Symbol"/>
              </a:rPr>
              <a:t></a:t>
            </a:r>
            <a:r>
              <a:rPr lang="en-US" dirty="0">
                <a:solidFill>
                  <a:schemeClr val="tx1"/>
                </a:solidFill>
              </a:rPr>
              <a:t>, then</a:t>
            </a:r>
          </a:p>
          <a:p>
            <a:pPr>
              <a:lnSpc>
                <a:spcPct val="150000"/>
              </a:lnSpc>
              <a:tabLst>
                <a:tab pos="463550" algn="l"/>
              </a:tabLst>
            </a:pPr>
            <a:r>
              <a:rPr lang="en-US" b="1" dirty="0">
                <a:solidFill>
                  <a:schemeClr val="tx1"/>
                </a:solidFill>
              </a:rPr>
              <a:t>1.</a:t>
            </a:r>
            <a:r>
              <a:rPr lang="en-US" dirty="0">
                <a:solidFill>
                  <a:schemeClr val="tx1"/>
                </a:solidFill>
              </a:rPr>
              <a:t>	If 		    converges, so does </a:t>
            </a:r>
          </a:p>
          <a:p>
            <a:pPr>
              <a:spcBef>
                <a:spcPts val="0"/>
              </a:spcBef>
              <a:tabLst>
                <a:tab pos="463550" algn="l"/>
              </a:tabLst>
            </a:pPr>
            <a:endParaRPr lang="en-US" sz="1600" dirty="0">
              <a:solidFill>
                <a:schemeClr val="tx1"/>
              </a:solidFill>
            </a:endParaRPr>
          </a:p>
          <a:p>
            <a:pPr>
              <a:tabLst>
                <a:tab pos="463550" algn="l"/>
              </a:tabLst>
            </a:pPr>
            <a:r>
              <a:rPr lang="en-US" b="1" dirty="0">
                <a:solidFill>
                  <a:schemeClr val="tx1"/>
                </a:solidFill>
              </a:rPr>
              <a:t>2.</a:t>
            </a:r>
            <a:r>
              <a:rPr lang="en-US" dirty="0">
                <a:solidFill>
                  <a:schemeClr val="tx1"/>
                </a:solidFill>
              </a:rPr>
              <a:t>	If 		     diverges, so does	</a:t>
            </a:r>
          </a:p>
          <a:p>
            <a:pPr>
              <a:spcBef>
                <a:spcPts val="0"/>
              </a:spcBef>
              <a:tabLst>
                <a:tab pos="463550" algn="l"/>
              </a:tabLst>
            </a:pPr>
            <a:endParaRPr lang="en-US" dirty="0">
              <a:solidFill>
                <a:schemeClr val="tx1"/>
              </a:solidFill>
            </a:endParaRPr>
          </a:p>
        </p:txBody>
      </p:sp>
      <p:graphicFrame>
        <p:nvGraphicFramePr>
          <p:cNvPr id="342018" name="Object 2"/>
          <p:cNvGraphicFramePr>
            <a:graphicFrameLocks noChangeAspect="1"/>
          </p:cNvGraphicFramePr>
          <p:nvPr>
            <p:extLst>
              <p:ext uri="{D42A27DB-BD31-4B8C-83A1-F6EECF244321}">
                <p14:modId xmlns:p14="http://schemas.microsoft.com/office/powerpoint/2010/main" val="3721508937"/>
              </p:ext>
            </p:extLst>
          </p:nvPr>
        </p:nvGraphicFramePr>
        <p:xfrm>
          <a:off x="6059799" y="1358900"/>
          <a:ext cx="825500" cy="469900"/>
        </p:xfrm>
        <a:graphic>
          <a:graphicData uri="http://schemas.openxmlformats.org/presentationml/2006/ole">
            <mc:AlternateContent xmlns:mc="http://schemas.openxmlformats.org/markup-compatibility/2006">
              <mc:Choice xmlns:v="urn:schemas-microsoft-com:vml" Requires="v">
                <p:oleObj name="Equation" r:id="rId2" imgW="825480" imgH="469800" progId="Equation.DSMT4">
                  <p:embed/>
                </p:oleObj>
              </mc:Choice>
              <mc:Fallback>
                <p:oleObj name="Equation" r:id="rId2" imgW="825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99" y="1358900"/>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19" name="Object 3"/>
          <p:cNvGraphicFramePr>
            <a:graphicFrameLocks noChangeAspect="1"/>
          </p:cNvGraphicFramePr>
          <p:nvPr>
            <p:extLst>
              <p:ext uri="{D42A27DB-BD31-4B8C-83A1-F6EECF244321}">
                <p14:modId xmlns:p14="http://schemas.microsoft.com/office/powerpoint/2010/main" val="1021238335"/>
              </p:ext>
            </p:extLst>
          </p:nvPr>
        </p:nvGraphicFramePr>
        <p:xfrm>
          <a:off x="609600" y="1732063"/>
          <a:ext cx="2184400" cy="469900"/>
        </p:xfrm>
        <a:graphic>
          <a:graphicData uri="http://schemas.openxmlformats.org/presentationml/2006/ole">
            <mc:AlternateContent xmlns:mc="http://schemas.openxmlformats.org/markup-compatibility/2006">
              <mc:Choice xmlns:v="urn:schemas-microsoft-com:vml" Requires="v">
                <p:oleObj name="Equation" r:id="rId4" imgW="2184120" imgH="469800" progId="Equation.DSMT4">
                  <p:embed/>
                </p:oleObj>
              </mc:Choice>
              <mc:Fallback>
                <p:oleObj name="Equation" r:id="rId4" imgW="2184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32063"/>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0" name="Object 4"/>
          <p:cNvGraphicFramePr>
            <a:graphicFrameLocks noChangeAspect="1"/>
          </p:cNvGraphicFramePr>
          <p:nvPr>
            <p:extLst>
              <p:ext uri="{D42A27DB-BD31-4B8C-83A1-F6EECF244321}">
                <p14:modId xmlns:p14="http://schemas.microsoft.com/office/powerpoint/2010/main" val="1434887449"/>
              </p:ext>
            </p:extLst>
          </p:nvPr>
        </p:nvGraphicFramePr>
        <p:xfrm>
          <a:off x="1206351" y="2260417"/>
          <a:ext cx="1460500" cy="698500"/>
        </p:xfrm>
        <a:graphic>
          <a:graphicData uri="http://schemas.openxmlformats.org/presentationml/2006/ole">
            <mc:AlternateContent xmlns:mc="http://schemas.openxmlformats.org/markup-compatibility/2006">
              <mc:Choice xmlns:v="urn:schemas-microsoft-com:vml" Requires="v">
                <p:oleObj name="Equation" r:id="rId6" imgW="1460160" imgH="698400" progId="Equation.DSMT4">
                  <p:embed/>
                </p:oleObj>
              </mc:Choice>
              <mc:Fallback>
                <p:oleObj name="Equation" r:id="rId6" imgW="146016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351" y="2260417"/>
                        <a:ext cx="1460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1" name="Object 5"/>
          <p:cNvGraphicFramePr>
            <a:graphicFrameLocks noChangeAspect="1"/>
          </p:cNvGraphicFramePr>
          <p:nvPr>
            <p:extLst>
              <p:ext uri="{D42A27DB-BD31-4B8C-83A1-F6EECF244321}">
                <p14:modId xmlns:p14="http://schemas.microsoft.com/office/powerpoint/2010/main" val="238191310"/>
              </p:ext>
            </p:extLst>
          </p:nvPr>
        </p:nvGraphicFramePr>
        <p:xfrm>
          <a:off x="5486400" y="2214228"/>
          <a:ext cx="1549400" cy="698500"/>
        </p:xfrm>
        <a:graphic>
          <a:graphicData uri="http://schemas.openxmlformats.org/presentationml/2006/ole">
            <mc:AlternateContent xmlns:mc="http://schemas.openxmlformats.org/markup-compatibility/2006">
              <mc:Choice xmlns:v="urn:schemas-microsoft-com:vml" Requires="v">
                <p:oleObj name="Equation" r:id="rId8" imgW="1549080" imgH="698400" progId="Equation.DSMT4">
                  <p:embed/>
                </p:oleObj>
              </mc:Choice>
              <mc:Fallback>
                <p:oleObj name="Equation" r:id="rId8" imgW="1549080" imgH="698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2214228"/>
                        <a:ext cx="1549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2" name="Object 6"/>
          <p:cNvGraphicFramePr>
            <a:graphicFrameLocks noChangeAspect="1"/>
          </p:cNvGraphicFramePr>
          <p:nvPr>
            <p:extLst>
              <p:ext uri="{D42A27DB-BD31-4B8C-83A1-F6EECF244321}">
                <p14:modId xmlns:p14="http://schemas.microsoft.com/office/powerpoint/2010/main" val="1360587523"/>
              </p:ext>
            </p:extLst>
          </p:nvPr>
        </p:nvGraphicFramePr>
        <p:xfrm>
          <a:off x="1219200" y="3079750"/>
          <a:ext cx="1473200" cy="698500"/>
        </p:xfrm>
        <a:graphic>
          <a:graphicData uri="http://schemas.openxmlformats.org/presentationml/2006/ole">
            <mc:AlternateContent xmlns:mc="http://schemas.openxmlformats.org/markup-compatibility/2006">
              <mc:Choice xmlns:v="urn:schemas-microsoft-com:vml" Requires="v">
                <p:oleObj name="Equation" r:id="rId10" imgW="1473120" imgH="698400" progId="Equation.DSMT4">
                  <p:embed/>
                </p:oleObj>
              </mc:Choice>
              <mc:Fallback>
                <p:oleObj name="Equation" r:id="rId10" imgW="1473120" imgH="698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079750"/>
                        <a:ext cx="1473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3" name="Object 7"/>
          <p:cNvGraphicFramePr>
            <a:graphicFrameLocks noChangeAspect="1"/>
          </p:cNvGraphicFramePr>
          <p:nvPr>
            <p:extLst>
              <p:ext uri="{D42A27DB-BD31-4B8C-83A1-F6EECF244321}">
                <p14:modId xmlns:p14="http://schemas.microsoft.com/office/powerpoint/2010/main" val="613466907"/>
              </p:ext>
            </p:extLst>
          </p:nvPr>
        </p:nvGraphicFramePr>
        <p:xfrm>
          <a:off x="5297799" y="3079750"/>
          <a:ext cx="1524000" cy="698500"/>
        </p:xfrm>
        <a:graphic>
          <a:graphicData uri="http://schemas.openxmlformats.org/presentationml/2006/ole">
            <mc:AlternateContent xmlns:mc="http://schemas.openxmlformats.org/markup-compatibility/2006">
              <mc:Choice xmlns:v="urn:schemas-microsoft-com:vml" Requires="v">
                <p:oleObj name="Equation" r:id="rId12" imgW="1523880" imgH="698400" progId="Equation.DSMT4">
                  <p:embed/>
                </p:oleObj>
              </mc:Choice>
              <mc:Fallback>
                <p:oleObj name="Equation" r:id="rId12" imgW="1523880" imgH="6984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7799" y="3079750"/>
                        <a:ext cx="1524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(cont.) </a:t>
            </a:r>
          </a:p>
        </p:txBody>
      </p:sp>
      <p:sp>
        <p:nvSpPr>
          <p:cNvPr id="3" name="Content Placeholder 2"/>
          <p:cNvSpPr>
            <a:spLocks noGrp="1"/>
          </p:cNvSpPr>
          <p:nvPr>
            <p:ph idx="1"/>
          </p:nvPr>
        </p:nvSpPr>
        <p:spPr/>
        <p:txBody>
          <a:bodyPr/>
          <a:lstStyle/>
          <a:p>
            <a:r>
              <a:rPr lang="en-US" dirty="0"/>
              <a:t>The fact that an infinite series, which is a sum of an infinite number of numbers, can be finite is at first counterintuitive, and the fact that improper integrals can also be finite is likely also surprising.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Direct Comparison Test</a:t>
            </a:r>
          </a:p>
        </p:txBody>
      </p:sp>
      <p:sp>
        <p:nvSpPr>
          <p:cNvPr id="3" name="Content Placeholder 2"/>
          <p:cNvSpPr>
            <a:spLocks noGrp="1"/>
          </p:cNvSpPr>
          <p:nvPr>
            <p:ph idx="1"/>
          </p:nvPr>
        </p:nvSpPr>
        <p:spPr>
          <a:xfrm>
            <a:off x="457200" y="1116184"/>
            <a:ext cx="8229600" cy="4903615"/>
          </a:xfrm>
        </p:spPr>
        <p:txBody>
          <a:bodyPr>
            <a:noAutofit/>
          </a:bodyPr>
          <a:lstStyle/>
          <a:p>
            <a:r>
              <a:rPr lang="en-US" dirty="0"/>
              <a:t>Determine if the integral 		      converges.</a:t>
            </a:r>
          </a:p>
          <a:p>
            <a:r>
              <a:rPr lang="en-US" b="1" dirty="0"/>
              <a:t>Solution</a:t>
            </a:r>
          </a:p>
          <a:p>
            <a:r>
              <a:rPr lang="en-US" dirty="0"/>
              <a:t>As we learned in Section 7.6, this integral is nonelementary—we can’t attempt to evaluate it by working with an antiderivative. But we can easily compare it to a simpler integral. Since </a:t>
            </a:r>
            <a:r>
              <a:rPr lang="en-US" dirty="0">
                <a:latin typeface="Symbol" pitchFamily="18" charset="2"/>
              </a:rPr>
              <a:t>-</a:t>
            </a:r>
            <a:r>
              <a:rPr lang="en-US" i="1" dirty="0"/>
              <a:t>x</a:t>
            </a:r>
            <a:r>
              <a:rPr lang="en-US" baseline="30000" dirty="0"/>
              <a:t>2</a:t>
            </a:r>
            <a:r>
              <a:rPr lang="en-US" dirty="0"/>
              <a:t> ≤ </a:t>
            </a:r>
            <a:r>
              <a:rPr lang="en-US" dirty="0">
                <a:latin typeface="Symbol" pitchFamily="18" charset="2"/>
              </a:rPr>
              <a:t>-</a:t>
            </a:r>
            <a:r>
              <a:rPr lang="en-US" i="1" dirty="0"/>
              <a:t>x</a:t>
            </a:r>
            <a:r>
              <a:rPr lang="en-US" dirty="0"/>
              <a:t> for all      </a:t>
            </a:r>
            <a:r>
              <a:rPr lang="en-US" i="1" dirty="0"/>
              <a:t>x</a:t>
            </a:r>
            <a:r>
              <a:rPr lang="en-US" dirty="0"/>
              <a:t> ≥ 1, 		            for all such </a:t>
            </a:r>
            <a:r>
              <a:rPr lang="en-US" i="1" dirty="0"/>
              <a:t>x</a:t>
            </a:r>
            <a:r>
              <a:rPr lang="en-US" dirty="0"/>
              <a:t>. Since</a:t>
            </a:r>
          </a:p>
          <a:p>
            <a:endParaRPr lang="en-US" dirty="0"/>
          </a:p>
          <a:p>
            <a:pPr>
              <a:spcBef>
                <a:spcPts val="0"/>
              </a:spcBef>
            </a:pPr>
            <a:endParaRPr lang="en-US" dirty="0"/>
          </a:p>
          <a:p>
            <a:r>
              <a:rPr lang="en-US" dirty="0"/>
              <a:t>we know 		converges and hence so does	</a:t>
            </a:r>
          </a:p>
        </p:txBody>
      </p:sp>
      <p:graphicFrame>
        <p:nvGraphicFramePr>
          <p:cNvPr id="343042" name="Object 2"/>
          <p:cNvGraphicFramePr>
            <a:graphicFrameLocks noChangeAspect="1"/>
          </p:cNvGraphicFramePr>
          <p:nvPr/>
        </p:nvGraphicFramePr>
        <p:xfrm>
          <a:off x="4179425" y="1032075"/>
          <a:ext cx="1320800" cy="698500"/>
        </p:xfrm>
        <a:graphic>
          <a:graphicData uri="http://schemas.openxmlformats.org/presentationml/2006/ole">
            <mc:AlternateContent xmlns:mc="http://schemas.openxmlformats.org/markup-compatibility/2006">
              <mc:Choice xmlns:v="urn:schemas-microsoft-com:vml" Requires="v">
                <p:oleObj name="Equation" r:id="rId2" imgW="1320480" imgH="698400" progId="Equation.DSMT4">
                  <p:embed/>
                </p:oleObj>
              </mc:Choice>
              <mc:Fallback>
                <p:oleObj name="Equation" r:id="rId2" imgW="13204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425" y="1032075"/>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3" name="Object 3"/>
          <p:cNvGraphicFramePr>
            <a:graphicFrameLocks noChangeAspect="1"/>
          </p:cNvGraphicFramePr>
          <p:nvPr/>
        </p:nvGraphicFramePr>
        <p:xfrm>
          <a:off x="1394750" y="3805175"/>
          <a:ext cx="1866900" cy="457200"/>
        </p:xfrm>
        <a:graphic>
          <a:graphicData uri="http://schemas.openxmlformats.org/presentationml/2006/ole">
            <mc:AlternateContent xmlns:mc="http://schemas.openxmlformats.org/markup-compatibility/2006">
              <mc:Choice xmlns:v="urn:schemas-microsoft-com:vml" Requires="v">
                <p:oleObj name="Equation" r:id="rId4" imgW="1866600" imgH="457200" progId="Equation.DSMT4">
                  <p:embed/>
                </p:oleObj>
              </mc:Choice>
              <mc:Fallback>
                <p:oleObj name="Equation" r:id="rId4" imgW="186660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750" y="3805175"/>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5" name="Object 5"/>
          <p:cNvGraphicFramePr>
            <a:graphicFrameLocks noChangeAspect="1"/>
          </p:cNvGraphicFramePr>
          <p:nvPr>
            <p:extLst>
              <p:ext uri="{D42A27DB-BD31-4B8C-83A1-F6EECF244321}">
                <p14:modId xmlns:p14="http://schemas.microsoft.com/office/powerpoint/2010/main" val="634505230"/>
              </p:ext>
            </p:extLst>
          </p:nvPr>
        </p:nvGraphicFramePr>
        <p:xfrm>
          <a:off x="457199" y="4419566"/>
          <a:ext cx="8229601" cy="666943"/>
        </p:xfrm>
        <a:graphic>
          <a:graphicData uri="http://schemas.openxmlformats.org/presentationml/2006/ole">
            <mc:AlternateContent xmlns:mc="http://schemas.openxmlformats.org/markup-compatibility/2006">
              <mc:Choice xmlns:v="urn:schemas-microsoft-com:vml" Requires="v">
                <p:oleObj name="Equation" r:id="rId6" imgW="8775360" imgH="711000" progId="Equation.DSMT4">
                  <p:embed/>
                </p:oleObj>
              </mc:Choice>
              <mc:Fallback>
                <p:oleObj name="Equation" r:id="rId6" imgW="8775360" imgH="711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 y="4419566"/>
                        <a:ext cx="8229601" cy="666943"/>
                      </a:xfrm>
                      <a:prstGeom prst="rect">
                        <a:avLst/>
                      </a:prstGeom>
                      <a:noFill/>
                      <a:ln>
                        <a:noFill/>
                      </a:ln>
                      <a:effectLst/>
                    </p:spPr>
                  </p:pic>
                </p:oleObj>
              </mc:Fallback>
            </mc:AlternateContent>
          </a:graphicData>
        </a:graphic>
      </p:graphicFrame>
      <p:graphicFrame>
        <p:nvGraphicFramePr>
          <p:cNvPr id="343046" name="Object 6"/>
          <p:cNvGraphicFramePr>
            <a:graphicFrameLocks noChangeAspect="1"/>
          </p:cNvGraphicFramePr>
          <p:nvPr/>
        </p:nvGraphicFramePr>
        <p:xfrm>
          <a:off x="1905000" y="5210375"/>
          <a:ext cx="1270000" cy="698500"/>
        </p:xfrm>
        <a:graphic>
          <a:graphicData uri="http://schemas.openxmlformats.org/presentationml/2006/ole">
            <mc:AlternateContent xmlns:mc="http://schemas.openxmlformats.org/markup-compatibility/2006">
              <mc:Choice xmlns:v="urn:schemas-microsoft-com:vml" Requires="v">
                <p:oleObj name="Equation" r:id="rId8" imgW="1269720" imgH="698400" progId="Equation.DSMT4">
                  <p:embed/>
                </p:oleObj>
              </mc:Choice>
              <mc:Fallback>
                <p:oleObj name="Equation" r:id="rId8" imgW="1269720" imgH="698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5210375"/>
                        <a:ext cx="1270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7" name="Object 7"/>
          <p:cNvGraphicFramePr>
            <a:graphicFrameLocks noChangeAspect="1"/>
          </p:cNvGraphicFramePr>
          <p:nvPr>
            <p:extLst>
              <p:ext uri="{D42A27DB-BD31-4B8C-83A1-F6EECF244321}">
                <p14:modId xmlns:p14="http://schemas.microsoft.com/office/powerpoint/2010/main" val="421351982"/>
              </p:ext>
            </p:extLst>
          </p:nvPr>
        </p:nvGraphicFramePr>
        <p:xfrm>
          <a:off x="7543800" y="5221950"/>
          <a:ext cx="1370265" cy="666943"/>
        </p:xfrm>
        <a:graphic>
          <a:graphicData uri="http://schemas.openxmlformats.org/presentationml/2006/ole">
            <mc:AlternateContent xmlns:mc="http://schemas.openxmlformats.org/markup-compatibility/2006">
              <mc:Choice xmlns:v="urn:schemas-microsoft-com:vml" Requires="v">
                <p:oleObj name="Equation" r:id="rId10" imgW="1434960" imgH="698400" progId="Equation.DSMT4">
                  <p:embed/>
                </p:oleObj>
              </mc:Choice>
              <mc:Fallback>
                <p:oleObj name="Equation" r:id="rId10" imgW="1434960" imgH="698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5221950"/>
                        <a:ext cx="1370265" cy="66694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3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0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3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Direct Comparison Test</a:t>
            </a:r>
          </a:p>
        </p:txBody>
      </p:sp>
      <p:sp>
        <p:nvSpPr>
          <p:cNvPr id="3" name="Content Placeholder 2"/>
          <p:cNvSpPr>
            <a:spLocks noGrp="1"/>
          </p:cNvSpPr>
          <p:nvPr>
            <p:ph idx="1"/>
          </p:nvPr>
        </p:nvSpPr>
        <p:spPr/>
        <p:txBody>
          <a:bodyPr>
            <a:noAutofit/>
          </a:bodyPr>
          <a:lstStyle/>
          <a:p>
            <a:r>
              <a:rPr lang="en-US" dirty="0"/>
              <a:t>Determine whether 			converges.</a:t>
            </a:r>
          </a:p>
          <a:p>
            <a:r>
              <a:rPr lang="en-US" b="1" dirty="0"/>
              <a:t>Solution</a:t>
            </a:r>
          </a:p>
          <a:p>
            <a:r>
              <a:rPr lang="en-US" dirty="0"/>
              <a:t>For </a:t>
            </a:r>
            <a:r>
              <a:rPr lang="en-US" i="1" dirty="0"/>
              <a:t>x</a:t>
            </a:r>
            <a:r>
              <a:rPr lang="en-US" dirty="0"/>
              <a:t> ≥ 1, we have the following.</a:t>
            </a:r>
          </a:p>
          <a:p>
            <a:endParaRPr lang="en-US" dirty="0"/>
          </a:p>
          <a:p>
            <a:endParaRPr lang="en-US" dirty="0"/>
          </a:p>
          <a:p>
            <a:endParaRPr lang="en-US" dirty="0"/>
          </a:p>
          <a:p>
            <a:r>
              <a:rPr lang="en-US" dirty="0"/>
              <a:t>You will show in Exercise 17 that the integral 	</a:t>
            </a:r>
          </a:p>
          <a:p>
            <a:r>
              <a:rPr lang="en-US" dirty="0"/>
              <a:t>	        diverges, so 			          diverges as well.</a:t>
            </a:r>
          </a:p>
        </p:txBody>
      </p:sp>
      <p:graphicFrame>
        <p:nvGraphicFramePr>
          <p:cNvPr id="344066" name="Object 2"/>
          <p:cNvGraphicFramePr>
            <a:graphicFrameLocks noChangeAspect="1"/>
          </p:cNvGraphicFramePr>
          <p:nvPr/>
        </p:nvGraphicFramePr>
        <p:xfrm>
          <a:off x="3486875" y="1129175"/>
          <a:ext cx="2387600" cy="939800"/>
        </p:xfrm>
        <a:graphic>
          <a:graphicData uri="http://schemas.openxmlformats.org/presentationml/2006/ole">
            <mc:AlternateContent xmlns:mc="http://schemas.openxmlformats.org/markup-compatibility/2006">
              <mc:Choice xmlns:v="urn:schemas-microsoft-com:vml" Requires="v">
                <p:oleObj name="Equation" r:id="rId2" imgW="2387520" imgH="939600" progId="Equation.DSMT4">
                  <p:embed/>
                </p:oleObj>
              </mc:Choice>
              <mc:Fallback>
                <p:oleObj name="Equation" r:id="rId2" imgW="238752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875" y="1129175"/>
                        <a:ext cx="238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7" name="Object 3"/>
          <p:cNvGraphicFramePr>
            <a:graphicFrameLocks noChangeAspect="1"/>
          </p:cNvGraphicFramePr>
          <p:nvPr/>
        </p:nvGraphicFramePr>
        <p:xfrm>
          <a:off x="3168650" y="2838450"/>
          <a:ext cx="2095500" cy="1536700"/>
        </p:xfrm>
        <a:graphic>
          <a:graphicData uri="http://schemas.openxmlformats.org/presentationml/2006/ole">
            <mc:AlternateContent xmlns:mc="http://schemas.openxmlformats.org/markup-compatibility/2006">
              <mc:Choice xmlns:v="urn:schemas-microsoft-com:vml" Requires="v">
                <p:oleObj name="Equation" r:id="rId4" imgW="2095200" imgH="1536480" progId="Equation.DSMT4">
                  <p:embed/>
                </p:oleObj>
              </mc:Choice>
              <mc:Fallback>
                <p:oleObj name="Equation" r:id="rId4" imgW="2095200" imgH="1536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2838450"/>
                        <a:ext cx="20955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8" name="Object 4"/>
          <p:cNvGraphicFramePr>
            <a:graphicFrameLocks noChangeAspect="1"/>
          </p:cNvGraphicFramePr>
          <p:nvPr/>
        </p:nvGraphicFramePr>
        <p:xfrm>
          <a:off x="503500" y="4777450"/>
          <a:ext cx="1536700" cy="698500"/>
        </p:xfrm>
        <a:graphic>
          <a:graphicData uri="http://schemas.openxmlformats.org/presentationml/2006/ole">
            <mc:AlternateContent xmlns:mc="http://schemas.openxmlformats.org/markup-compatibility/2006">
              <mc:Choice xmlns:v="urn:schemas-microsoft-com:vml" Requires="v">
                <p:oleObj name="Equation" r:id="rId6" imgW="1536480" imgH="698400" progId="Equation.DSMT4">
                  <p:embed/>
                </p:oleObj>
              </mc:Choice>
              <mc:Fallback>
                <p:oleObj name="Equation" r:id="rId6" imgW="153648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00" y="4777450"/>
                        <a:ext cx="1536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9" name="Object 5"/>
          <p:cNvGraphicFramePr>
            <a:graphicFrameLocks noChangeAspect="1"/>
          </p:cNvGraphicFramePr>
          <p:nvPr/>
        </p:nvGraphicFramePr>
        <p:xfrm>
          <a:off x="3810000" y="4772950"/>
          <a:ext cx="2921000" cy="736600"/>
        </p:xfrm>
        <a:graphic>
          <a:graphicData uri="http://schemas.openxmlformats.org/presentationml/2006/ole">
            <mc:AlternateContent xmlns:mc="http://schemas.openxmlformats.org/markup-compatibility/2006">
              <mc:Choice xmlns:v="urn:schemas-microsoft-com:vml" Requires="v">
                <p:oleObj name="Equation" r:id="rId8" imgW="2920680" imgH="736560" progId="Equation.DSMT4">
                  <p:embed/>
                </p:oleObj>
              </mc:Choice>
              <mc:Fallback>
                <p:oleObj name="Equation" r:id="rId8" imgW="2920680" imgH="7365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772950"/>
                        <a:ext cx="2921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0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40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4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(cont.)</a:t>
            </a:r>
          </a:p>
        </p:txBody>
      </p:sp>
      <p:sp>
        <p:nvSpPr>
          <p:cNvPr id="3" name="Content Placeholder 2"/>
          <p:cNvSpPr>
            <a:spLocks noGrp="1"/>
          </p:cNvSpPr>
          <p:nvPr>
            <p:ph idx="1"/>
          </p:nvPr>
        </p:nvSpPr>
        <p:spPr>
          <a:xfrm>
            <a:off x="457200" y="1097280"/>
            <a:ext cx="8229600" cy="4904376"/>
          </a:xfrm>
        </p:spPr>
        <p:txBody>
          <a:bodyPr/>
          <a:lstStyle/>
          <a:p>
            <a:r>
              <a:rPr lang="en-US" dirty="0"/>
              <a:t>This is especially so if we are faced with an improper integral of a positive function </a:t>
            </a:r>
            <a:r>
              <a:rPr lang="en-US" i="1" dirty="0"/>
              <a:t>f</a:t>
            </a:r>
            <a:r>
              <a:rPr lang="en-US" dirty="0"/>
              <a:t> and are interpreting the integral as the area of an unbounded region, as depicted in Figure 1.</a:t>
            </a:r>
          </a:p>
        </p:txBody>
      </p:sp>
      <p:sp>
        <p:nvSpPr>
          <p:cNvPr id="5" name="Rectangle 4"/>
          <p:cNvSpPr/>
          <p:nvPr/>
        </p:nvSpPr>
        <p:spPr>
          <a:xfrm>
            <a:off x="1143000" y="5499446"/>
            <a:ext cx="7223760" cy="492443"/>
          </a:xfrm>
          <a:prstGeom prst="rect">
            <a:avLst/>
          </a:prstGeom>
        </p:spPr>
        <p:txBody>
          <a:bodyPr wrap="square">
            <a:spAutoFit/>
          </a:bodyPr>
          <a:lstStyle/>
          <a:p>
            <a:r>
              <a:rPr lang="en-US" sz="2600" b="1" dirty="0"/>
              <a:t>Figure 1 </a:t>
            </a:r>
            <a:r>
              <a:rPr lang="en-US" sz="2600" dirty="0"/>
              <a:t>Improper Integrals and Unbounded Regions </a:t>
            </a:r>
          </a:p>
        </p:txBody>
      </p:sp>
      <p:pic>
        <p:nvPicPr>
          <p:cNvPr id="34918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77840" y="3537814"/>
            <a:ext cx="3108960" cy="2115327"/>
          </a:xfrm>
          <a:prstGeom prst="rect">
            <a:avLst/>
          </a:prstGeom>
          <a:noFill/>
          <a:ln w="9525">
            <a:noFill/>
            <a:miter lim="800000"/>
            <a:headEnd/>
            <a:tailEnd/>
          </a:ln>
        </p:spPr>
      </p:pic>
      <p:pic>
        <p:nvPicPr>
          <p:cNvPr id="3491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2580204"/>
            <a:ext cx="2377440" cy="30114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(cont.) </a:t>
            </a:r>
          </a:p>
        </p:txBody>
      </p:sp>
      <p:sp>
        <p:nvSpPr>
          <p:cNvPr id="3" name="Content Placeholder 2"/>
          <p:cNvSpPr>
            <a:spLocks noGrp="1"/>
          </p:cNvSpPr>
          <p:nvPr>
            <p:ph idx="1"/>
          </p:nvPr>
        </p:nvSpPr>
        <p:spPr/>
        <p:txBody>
          <a:bodyPr/>
          <a:lstStyle/>
          <a:p>
            <a:r>
              <a:rPr lang="en-US" dirty="0"/>
              <a:t>In both cases, although the region is unbounded (meaning it cannot be captured inside a circle of radius </a:t>
            </a:r>
            <a:r>
              <a:rPr lang="en-US" i="1" dirty="0"/>
              <a:t>R</a:t>
            </a:r>
            <a:r>
              <a:rPr lang="en-US" dirty="0"/>
              <a:t> for any </a:t>
            </a:r>
            <a:r>
              <a:rPr lang="en-US" i="1" dirty="0"/>
              <a:t>R</a:t>
            </a:r>
            <a:r>
              <a:rPr lang="en-US" dirty="0"/>
              <a:t>), it is possible for its area to be finite. Understanding exactly how this can be, and how we evaluate such integrals, is the purpose of this section.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Area under a Curve</a:t>
            </a:r>
            <a:br>
              <a:rPr lang="en-US" dirty="0"/>
            </a:br>
            <a:r>
              <a:rPr lang="en-US" dirty="0"/>
              <a:t>over an Unbounded Interval</a:t>
            </a:r>
          </a:p>
        </p:txBody>
      </p:sp>
      <p:sp>
        <p:nvSpPr>
          <p:cNvPr id="3" name="Content Placeholder 2"/>
          <p:cNvSpPr>
            <a:spLocks noGrp="1"/>
          </p:cNvSpPr>
          <p:nvPr>
            <p:ph idx="1"/>
          </p:nvPr>
        </p:nvSpPr>
        <p:spPr/>
        <p:txBody>
          <a:bodyPr/>
          <a:lstStyle/>
          <a:p>
            <a:r>
              <a:rPr lang="en-US" dirty="0"/>
              <a:t>If possible, find the area of the region bounded between the graph of 		    and the </a:t>
            </a:r>
            <a:r>
              <a:rPr lang="en-US" i="1" dirty="0"/>
              <a:t>x</a:t>
            </a:r>
            <a:r>
              <a:rPr lang="en-US" dirty="0"/>
              <a:t>-axis over the interval	</a:t>
            </a:r>
          </a:p>
          <a:p>
            <a:r>
              <a:rPr lang="en-US" b="1" dirty="0"/>
              <a:t>Solution</a:t>
            </a:r>
          </a:p>
          <a:p>
            <a:r>
              <a:rPr lang="en-US" dirty="0"/>
              <a:t>The area asked for corresponds to the integral 	</a:t>
            </a:r>
          </a:p>
          <a:p>
            <a:r>
              <a:rPr lang="en-US" dirty="0"/>
              <a:t>		 Since we don’t yet know how to evaluate </a:t>
            </a:r>
          </a:p>
          <a:p>
            <a:r>
              <a:rPr lang="en-US" dirty="0"/>
              <a:t>such an integral, we will first construct a reasonable interpretation of what it must mean, consistent with what we already know about integration. </a:t>
            </a:r>
          </a:p>
        </p:txBody>
      </p:sp>
      <p:graphicFrame>
        <p:nvGraphicFramePr>
          <p:cNvPr id="319490" name="Object 2"/>
          <p:cNvGraphicFramePr>
            <a:graphicFrameLocks noChangeAspect="1"/>
          </p:cNvGraphicFramePr>
          <p:nvPr/>
        </p:nvGraphicFramePr>
        <p:xfrm>
          <a:off x="3733800" y="1752600"/>
          <a:ext cx="1676400" cy="482600"/>
        </p:xfrm>
        <a:graphic>
          <a:graphicData uri="http://schemas.openxmlformats.org/presentationml/2006/ole">
            <mc:AlternateContent xmlns:mc="http://schemas.openxmlformats.org/markup-compatibility/2006">
              <mc:Choice xmlns:v="urn:schemas-microsoft-com:vml" Requires="v">
                <p:oleObj name="Equation" r:id="rId2" imgW="1676160" imgH="482400" progId="Equation.DSMT4">
                  <p:embed/>
                </p:oleObj>
              </mc:Choice>
              <mc:Fallback>
                <p:oleObj name="Equation" r:id="rId2" imgW="1676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52600"/>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1" name="Object 3"/>
          <p:cNvGraphicFramePr>
            <a:graphicFrameLocks noChangeAspect="1"/>
          </p:cNvGraphicFramePr>
          <p:nvPr/>
        </p:nvGraphicFramePr>
        <p:xfrm>
          <a:off x="2286000" y="2198225"/>
          <a:ext cx="889000" cy="469900"/>
        </p:xfrm>
        <a:graphic>
          <a:graphicData uri="http://schemas.openxmlformats.org/presentationml/2006/ole">
            <mc:AlternateContent xmlns:mc="http://schemas.openxmlformats.org/markup-compatibility/2006">
              <mc:Choice xmlns:v="urn:schemas-microsoft-com:vml" Requires="v">
                <p:oleObj name="Equation" r:id="rId4" imgW="888840" imgH="469800" progId="Equation.DSMT4">
                  <p:embed/>
                </p:oleObj>
              </mc:Choice>
              <mc:Fallback>
                <p:oleObj name="Equation" r:id="rId4" imgW="8888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98225"/>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2" name="Object 4"/>
          <p:cNvGraphicFramePr>
            <a:graphicFrameLocks noChangeAspect="1"/>
          </p:cNvGraphicFramePr>
          <p:nvPr>
            <p:extLst>
              <p:ext uri="{D42A27DB-BD31-4B8C-83A1-F6EECF244321}">
                <p14:modId xmlns:p14="http://schemas.microsoft.com/office/powerpoint/2010/main" val="1643708588"/>
              </p:ext>
            </p:extLst>
          </p:nvPr>
        </p:nvGraphicFramePr>
        <p:xfrm>
          <a:off x="533400" y="3575055"/>
          <a:ext cx="1752600" cy="698500"/>
        </p:xfrm>
        <a:graphic>
          <a:graphicData uri="http://schemas.openxmlformats.org/presentationml/2006/ole">
            <mc:AlternateContent xmlns:mc="http://schemas.openxmlformats.org/markup-compatibility/2006">
              <mc:Choice xmlns:v="urn:schemas-microsoft-com:vml" Requires="v">
                <p:oleObj name="Equation" r:id="rId6" imgW="1752480" imgH="698400" progId="Equation.DSMT4">
                  <p:embed/>
                </p:oleObj>
              </mc:Choice>
              <mc:Fallback>
                <p:oleObj name="Equation" r:id="rId6" imgW="175248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575055"/>
                        <a:ext cx="1752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9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Area under a Curve</a:t>
            </a:r>
            <a:br>
              <a:rPr lang="en-US" dirty="0"/>
            </a:br>
            <a:r>
              <a:rPr lang="en-US" dirty="0"/>
              <a:t>over an Unbounded Interval (cont.)</a:t>
            </a:r>
          </a:p>
        </p:txBody>
      </p:sp>
      <p:sp>
        <p:nvSpPr>
          <p:cNvPr id="3" name="Content Placeholder 2"/>
          <p:cNvSpPr>
            <a:spLocks noGrp="1"/>
          </p:cNvSpPr>
          <p:nvPr>
            <p:ph idx="1"/>
          </p:nvPr>
        </p:nvSpPr>
        <p:spPr>
          <a:xfrm>
            <a:off x="457200" y="1280160"/>
            <a:ext cx="4114800" cy="4572000"/>
          </a:xfrm>
        </p:spPr>
        <p:txBody>
          <a:bodyPr/>
          <a:lstStyle/>
          <a:p>
            <a:r>
              <a:rPr lang="en-US" dirty="0"/>
              <a:t>If the area under </a:t>
            </a:r>
            <a:r>
              <a:rPr lang="en-US" i="1" dirty="0"/>
              <a:t>f</a:t>
            </a:r>
            <a:r>
              <a:rPr lang="en-US" dirty="0"/>
              <a:t> over the interval	    </a:t>
            </a:r>
            <a:r>
              <a:rPr lang="en-US" i="1" dirty="0"/>
              <a:t>is</a:t>
            </a:r>
            <a:r>
              <a:rPr lang="en-US" dirty="0"/>
              <a:t> finite, </a:t>
            </a:r>
          </a:p>
          <a:p>
            <a:r>
              <a:rPr lang="en-US" dirty="0"/>
              <a:t>say 			   then a </a:t>
            </a:r>
          </a:p>
          <a:p>
            <a:r>
              <a:rPr lang="en-US" dirty="0"/>
              <a:t>reasonable interpretation of area would indicate that the area over the interval                     	must approach </a:t>
            </a:r>
            <a:r>
              <a:rPr lang="en-US" i="1" dirty="0"/>
              <a:t>A</a:t>
            </a:r>
            <a:r>
              <a:rPr lang="en-US" dirty="0"/>
              <a:t> as </a:t>
            </a:r>
            <a:r>
              <a:rPr lang="en-US" i="1" dirty="0"/>
              <a:t>b</a:t>
            </a:r>
            <a:r>
              <a:rPr lang="en-US" dirty="0"/>
              <a:t> </a:t>
            </a:r>
            <a:r>
              <a:rPr lang="en-US" dirty="0">
                <a:sym typeface="Symbol"/>
              </a:rPr>
              <a:t></a:t>
            </a:r>
            <a:r>
              <a:rPr lang="en-US" dirty="0"/>
              <a:t> </a:t>
            </a:r>
            <a:r>
              <a:rPr lang="en-US" dirty="0">
                <a:sym typeface="Symbol"/>
              </a:rPr>
              <a:t></a:t>
            </a:r>
            <a:r>
              <a:rPr lang="en-US" dirty="0"/>
              <a:t> (see Figure 2). </a:t>
            </a:r>
          </a:p>
        </p:txBody>
      </p:sp>
      <p:graphicFrame>
        <p:nvGraphicFramePr>
          <p:cNvPr id="320515" name="Object 3"/>
          <p:cNvGraphicFramePr>
            <a:graphicFrameLocks noChangeAspect="1"/>
          </p:cNvGraphicFramePr>
          <p:nvPr>
            <p:extLst>
              <p:ext uri="{D42A27DB-BD31-4B8C-83A1-F6EECF244321}">
                <p14:modId xmlns:p14="http://schemas.microsoft.com/office/powerpoint/2010/main" val="146397427"/>
              </p:ext>
            </p:extLst>
          </p:nvPr>
        </p:nvGraphicFramePr>
        <p:xfrm>
          <a:off x="1776350" y="1752600"/>
          <a:ext cx="800100" cy="469900"/>
        </p:xfrm>
        <a:graphic>
          <a:graphicData uri="http://schemas.openxmlformats.org/presentationml/2006/ole">
            <mc:AlternateContent xmlns:mc="http://schemas.openxmlformats.org/markup-compatibility/2006">
              <mc:Choice xmlns:v="urn:schemas-microsoft-com:vml" Requires="v">
                <p:oleObj name="Equation" r:id="rId2" imgW="799920" imgH="469800" progId="Equation.DSMT4">
                  <p:embed/>
                </p:oleObj>
              </mc:Choice>
              <mc:Fallback>
                <p:oleObj name="Equation" r:id="rId2" imgW="7999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350" y="1752600"/>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p:cNvGraphicFramePr>
            <a:graphicFrameLocks noChangeAspect="1"/>
          </p:cNvGraphicFramePr>
          <p:nvPr>
            <p:extLst>
              <p:ext uri="{D42A27DB-BD31-4B8C-83A1-F6EECF244321}">
                <p14:modId xmlns:p14="http://schemas.microsoft.com/office/powerpoint/2010/main" val="2286164991"/>
              </p:ext>
            </p:extLst>
          </p:nvPr>
        </p:nvGraphicFramePr>
        <p:xfrm>
          <a:off x="1143000" y="2126120"/>
          <a:ext cx="2324100" cy="698500"/>
        </p:xfrm>
        <a:graphic>
          <a:graphicData uri="http://schemas.openxmlformats.org/presentationml/2006/ole">
            <mc:AlternateContent xmlns:mc="http://schemas.openxmlformats.org/markup-compatibility/2006">
              <mc:Choice xmlns:v="urn:schemas-microsoft-com:vml" Requires="v">
                <p:oleObj name="Equation" r:id="rId4" imgW="2323800" imgH="698400" progId="Equation.DSMT4">
                  <p:embed/>
                </p:oleObj>
              </mc:Choice>
              <mc:Fallback>
                <p:oleObj name="Equation" r:id="rId4" imgW="2323800" imgH="698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26120"/>
                        <a:ext cx="2324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7" name="Object 5"/>
          <p:cNvGraphicFramePr>
            <a:graphicFrameLocks noChangeAspect="1"/>
          </p:cNvGraphicFramePr>
          <p:nvPr>
            <p:extLst>
              <p:ext uri="{D42A27DB-BD31-4B8C-83A1-F6EECF244321}">
                <p14:modId xmlns:p14="http://schemas.microsoft.com/office/powerpoint/2010/main" val="3643971138"/>
              </p:ext>
            </p:extLst>
          </p:nvPr>
        </p:nvGraphicFramePr>
        <p:xfrm>
          <a:off x="533400" y="4052207"/>
          <a:ext cx="711200" cy="469900"/>
        </p:xfrm>
        <a:graphic>
          <a:graphicData uri="http://schemas.openxmlformats.org/presentationml/2006/ole">
            <mc:AlternateContent xmlns:mc="http://schemas.openxmlformats.org/markup-compatibility/2006">
              <mc:Choice xmlns:v="urn:schemas-microsoft-com:vml" Requires="v">
                <p:oleObj name="Equation" r:id="rId6" imgW="711000" imgH="469800" progId="Equation.DSMT4">
                  <p:embed/>
                </p:oleObj>
              </mc:Choice>
              <mc:Fallback>
                <p:oleObj name="Equation" r:id="rId6" imgW="71100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052207"/>
                        <a:ext cx="71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418531" y="1485030"/>
            <a:ext cx="4572000" cy="4442289"/>
            <a:chOff x="4418531" y="1485030"/>
            <a:chExt cx="4572000" cy="4442289"/>
          </a:xfrm>
        </p:grpSpPr>
        <p:pic>
          <p:nvPicPr>
            <p:cNvPr id="320514" name="Picture 2"/>
            <p:cNvPicPr>
              <a:picLocks noChangeAspect="1" noChangeArrowheads="1"/>
            </p:cNvPicPr>
            <p:nvPr/>
          </p:nvPicPr>
          <p:blipFill>
            <a:blip r:embed="rId8" cstate="print">
              <a:clrChange>
                <a:clrFrom>
                  <a:srgbClr val="FFFFFF"/>
                </a:clrFrom>
                <a:clrTo>
                  <a:srgbClr val="FFFFFF">
                    <a:alpha val="0"/>
                  </a:srgbClr>
                </a:clrTo>
              </a:clrChange>
              <a:lum bright="-10000"/>
            </a:blip>
            <a:srcRect/>
            <a:stretch>
              <a:fillRect/>
            </a:stretch>
          </p:blipFill>
          <p:spPr bwMode="auto">
            <a:xfrm>
              <a:off x="4572000" y="1485030"/>
              <a:ext cx="4268647" cy="3474720"/>
            </a:xfrm>
            <a:prstGeom prst="rect">
              <a:avLst/>
            </a:prstGeom>
            <a:noFill/>
            <a:ln w="9525">
              <a:noFill/>
              <a:miter lim="800000"/>
              <a:headEnd/>
              <a:tailEnd/>
            </a:ln>
          </p:spPr>
        </p:pic>
        <p:sp>
          <p:nvSpPr>
            <p:cNvPr id="8" name="Rectangle 7"/>
            <p:cNvSpPr/>
            <p:nvPr/>
          </p:nvSpPr>
          <p:spPr>
            <a:xfrm>
              <a:off x="4418531" y="5080933"/>
              <a:ext cx="4572000" cy="846386"/>
            </a:xfrm>
            <a:prstGeom prst="rect">
              <a:avLst/>
            </a:prstGeom>
          </p:spPr>
          <p:txBody>
            <a:bodyPr>
              <a:spAutoFit/>
            </a:bodyPr>
            <a:lstStyle/>
            <a:p>
              <a:pPr algn="ctr"/>
              <a:r>
                <a:rPr lang="en-US" sz="2800" b="1" dirty="0"/>
                <a:t>Figure 2</a:t>
              </a:r>
            </a:p>
            <a:p>
              <a:r>
                <a:rPr lang="en-US" sz="2100" dirty="0"/>
                <a:t>Defining Area of an Unbounded Region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Area under a Curve</a:t>
            </a:r>
            <a:br>
              <a:rPr lang="en-US" dirty="0"/>
            </a:br>
            <a:r>
              <a:rPr lang="en-US" dirty="0"/>
              <a:t>over an Unbounded Interval (cont.)</a:t>
            </a:r>
          </a:p>
        </p:txBody>
      </p:sp>
      <p:sp>
        <p:nvSpPr>
          <p:cNvPr id="3" name="Content Placeholder 2"/>
          <p:cNvSpPr>
            <a:spLocks noGrp="1"/>
          </p:cNvSpPr>
          <p:nvPr>
            <p:ph idx="1"/>
          </p:nvPr>
        </p:nvSpPr>
        <p:spPr/>
        <p:txBody>
          <a:bodyPr/>
          <a:lstStyle/>
          <a:p>
            <a:r>
              <a:rPr lang="en-US" dirty="0"/>
              <a:t>We know how to evaluate 		  so we’ll use this interpretation to define </a:t>
            </a:r>
          </a:p>
        </p:txBody>
      </p:sp>
      <p:graphicFrame>
        <p:nvGraphicFramePr>
          <p:cNvPr id="321539" name="Object 3"/>
          <p:cNvGraphicFramePr>
            <a:graphicFrameLocks noChangeAspect="1"/>
          </p:cNvGraphicFramePr>
          <p:nvPr>
            <p:extLst>
              <p:ext uri="{D42A27DB-BD31-4B8C-83A1-F6EECF244321}">
                <p14:modId xmlns:p14="http://schemas.microsoft.com/office/powerpoint/2010/main" val="3617859206"/>
              </p:ext>
            </p:extLst>
          </p:nvPr>
        </p:nvGraphicFramePr>
        <p:xfrm>
          <a:off x="4368800" y="1201738"/>
          <a:ext cx="1727200" cy="685800"/>
        </p:xfrm>
        <a:graphic>
          <a:graphicData uri="http://schemas.openxmlformats.org/presentationml/2006/ole">
            <mc:AlternateContent xmlns:mc="http://schemas.openxmlformats.org/markup-compatibility/2006">
              <mc:Choice xmlns:v="urn:schemas-microsoft-com:vml" Requires="v">
                <p:oleObj name="Equation" r:id="rId2" imgW="1726920" imgH="685800" progId="Equation.DSMT4">
                  <p:embed/>
                </p:oleObj>
              </mc:Choice>
              <mc:Fallback>
                <p:oleObj name="Equation" r:id="rId2" imgW="1726920" imgH="685800" progId="Equation.DSMT4">
                  <p:embed/>
                  <p:pic>
                    <p:nvPicPr>
                      <p:cNvPr id="0" name="Picture 3"/>
                      <p:cNvPicPr>
                        <a:picLocks noChangeAspect="1" noChangeArrowheads="1"/>
                      </p:cNvPicPr>
                      <p:nvPr/>
                    </p:nvPicPr>
                    <p:blipFill>
                      <a:blip r:embed="rId3"/>
                      <a:srcRect/>
                      <a:stretch>
                        <a:fillRect/>
                      </a:stretch>
                    </p:blipFill>
                    <p:spPr bwMode="auto">
                      <a:xfrm>
                        <a:off x="4368800" y="1201738"/>
                        <a:ext cx="172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0" name="Object 4"/>
          <p:cNvGraphicFramePr>
            <a:graphicFrameLocks noChangeAspect="1"/>
          </p:cNvGraphicFramePr>
          <p:nvPr>
            <p:extLst>
              <p:ext uri="{D42A27DB-BD31-4B8C-83A1-F6EECF244321}">
                <p14:modId xmlns:p14="http://schemas.microsoft.com/office/powerpoint/2010/main" val="1582955685"/>
              </p:ext>
            </p:extLst>
          </p:nvPr>
        </p:nvGraphicFramePr>
        <p:xfrm>
          <a:off x="1497013" y="2486025"/>
          <a:ext cx="1701800" cy="825500"/>
        </p:xfrm>
        <a:graphic>
          <a:graphicData uri="http://schemas.openxmlformats.org/presentationml/2006/ole">
            <mc:AlternateContent xmlns:mc="http://schemas.openxmlformats.org/markup-compatibility/2006">
              <mc:Choice xmlns:v="urn:schemas-microsoft-com:vml" Requires="v">
                <p:oleObj name="Equation" r:id="rId4" imgW="1701720" imgH="825480" progId="Equation.DSMT4">
                  <p:embed/>
                </p:oleObj>
              </mc:Choice>
              <mc:Fallback>
                <p:oleObj name="Equation" r:id="rId4" imgW="1701720" imgH="825480" progId="Equation.DSMT4">
                  <p:embed/>
                  <p:pic>
                    <p:nvPicPr>
                      <p:cNvPr id="0" name="Picture 4"/>
                      <p:cNvPicPr>
                        <a:picLocks noChangeAspect="1" noChangeArrowheads="1"/>
                      </p:cNvPicPr>
                      <p:nvPr/>
                    </p:nvPicPr>
                    <p:blipFill>
                      <a:blip r:embed="rId5"/>
                      <a:srcRect/>
                      <a:stretch>
                        <a:fillRect/>
                      </a:stretch>
                    </p:blipFill>
                    <p:spPr bwMode="auto">
                      <a:xfrm>
                        <a:off x="1497013" y="2486025"/>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1" name="Object 5"/>
          <p:cNvGraphicFramePr>
            <a:graphicFrameLocks noChangeAspect="1"/>
          </p:cNvGraphicFramePr>
          <p:nvPr>
            <p:extLst>
              <p:ext uri="{D42A27DB-BD31-4B8C-83A1-F6EECF244321}">
                <p14:modId xmlns:p14="http://schemas.microsoft.com/office/powerpoint/2010/main" val="3190657404"/>
              </p:ext>
            </p:extLst>
          </p:nvPr>
        </p:nvGraphicFramePr>
        <p:xfrm>
          <a:off x="3246438" y="2486025"/>
          <a:ext cx="1866900" cy="825500"/>
        </p:xfrm>
        <a:graphic>
          <a:graphicData uri="http://schemas.openxmlformats.org/presentationml/2006/ole">
            <mc:AlternateContent xmlns:mc="http://schemas.openxmlformats.org/markup-compatibility/2006">
              <mc:Choice xmlns:v="urn:schemas-microsoft-com:vml" Requires="v">
                <p:oleObj name="Equation" r:id="rId6" imgW="1866600" imgH="825480" progId="Equation.DSMT4">
                  <p:embed/>
                </p:oleObj>
              </mc:Choice>
              <mc:Fallback>
                <p:oleObj name="Equation" r:id="rId6" imgW="1866600" imgH="825480" progId="Equation.DSMT4">
                  <p:embed/>
                  <p:pic>
                    <p:nvPicPr>
                      <p:cNvPr id="0" name="Picture 5"/>
                      <p:cNvPicPr>
                        <a:picLocks noChangeAspect="1" noChangeArrowheads="1"/>
                      </p:cNvPicPr>
                      <p:nvPr/>
                    </p:nvPicPr>
                    <p:blipFill>
                      <a:blip r:embed="rId7"/>
                      <a:srcRect/>
                      <a:stretch>
                        <a:fillRect/>
                      </a:stretch>
                    </p:blipFill>
                    <p:spPr bwMode="auto">
                      <a:xfrm>
                        <a:off x="3246438" y="2486025"/>
                        <a:ext cx="1866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2" name="Object 6"/>
          <p:cNvGraphicFramePr>
            <a:graphicFrameLocks noChangeAspect="1"/>
          </p:cNvGraphicFramePr>
          <p:nvPr>
            <p:extLst>
              <p:ext uri="{D42A27DB-BD31-4B8C-83A1-F6EECF244321}">
                <p14:modId xmlns:p14="http://schemas.microsoft.com/office/powerpoint/2010/main" val="3328501812"/>
              </p:ext>
            </p:extLst>
          </p:nvPr>
        </p:nvGraphicFramePr>
        <p:xfrm>
          <a:off x="3242235" y="3403600"/>
          <a:ext cx="1701800" cy="1016000"/>
        </p:xfrm>
        <a:graphic>
          <a:graphicData uri="http://schemas.openxmlformats.org/presentationml/2006/ole">
            <mc:AlternateContent xmlns:mc="http://schemas.openxmlformats.org/markup-compatibility/2006">
              <mc:Choice xmlns:v="urn:schemas-microsoft-com:vml" Requires="v">
                <p:oleObj name="Equation" r:id="rId8" imgW="1701720" imgH="1015920" progId="Equation.DSMT4">
                  <p:embed/>
                </p:oleObj>
              </mc:Choice>
              <mc:Fallback>
                <p:oleObj name="Equation" r:id="rId8" imgW="1701720" imgH="1015920" progId="Equation.DSMT4">
                  <p:embed/>
                  <p:pic>
                    <p:nvPicPr>
                      <p:cNvPr id="0" name="Picture 6"/>
                      <p:cNvPicPr>
                        <a:picLocks noChangeAspect="1" noChangeArrowheads="1"/>
                      </p:cNvPicPr>
                      <p:nvPr/>
                    </p:nvPicPr>
                    <p:blipFill>
                      <a:blip r:embed="rId9"/>
                      <a:srcRect/>
                      <a:stretch>
                        <a:fillRect/>
                      </a:stretch>
                    </p:blipFill>
                    <p:spPr bwMode="auto">
                      <a:xfrm>
                        <a:off x="3242235" y="3403600"/>
                        <a:ext cx="1701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3" name="Object 7"/>
          <p:cNvGraphicFramePr>
            <a:graphicFrameLocks noChangeAspect="1"/>
          </p:cNvGraphicFramePr>
          <p:nvPr>
            <p:extLst>
              <p:ext uri="{D42A27DB-BD31-4B8C-83A1-F6EECF244321}">
                <p14:modId xmlns:p14="http://schemas.microsoft.com/office/powerpoint/2010/main" val="947321909"/>
              </p:ext>
            </p:extLst>
          </p:nvPr>
        </p:nvGraphicFramePr>
        <p:xfrm>
          <a:off x="4953000" y="3471863"/>
          <a:ext cx="2057400" cy="939800"/>
        </p:xfrm>
        <a:graphic>
          <a:graphicData uri="http://schemas.openxmlformats.org/presentationml/2006/ole">
            <mc:AlternateContent xmlns:mc="http://schemas.openxmlformats.org/markup-compatibility/2006">
              <mc:Choice xmlns:v="urn:schemas-microsoft-com:vml" Requires="v">
                <p:oleObj name="Equation" r:id="rId10" imgW="2057400" imgH="939600" progId="Equation.DSMT4">
                  <p:embed/>
                </p:oleObj>
              </mc:Choice>
              <mc:Fallback>
                <p:oleObj name="Equation" r:id="rId10" imgW="2057400" imgH="939600" progId="Equation.DSMT4">
                  <p:embed/>
                  <p:pic>
                    <p:nvPicPr>
                      <p:cNvPr id="0" name="Picture 7"/>
                      <p:cNvPicPr>
                        <a:picLocks noChangeAspect="1" noChangeArrowheads="1"/>
                      </p:cNvPicPr>
                      <p:nvPr/>
                    </p:nvPicPr>
                    <p:blipFill>
                      <a:blip r:embed="rId11"/>
                      <a:srcRect/>
                      <a:stretch>
                        <a:fillRect/>
                      </a:stretch>
                    </p:blipFill>
                    <p:spPr bwMode="auto">
                      <a:xfrm>
                        <a:off x="4953000" y="3471863"/>
                        <a:ext cx="205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4" name="Object 8"/>
          <p:cNvGraphicFramePr>
            <a:graphicFrameLocks noChangeAspect="1"/>
          </p:cNvGraphicFramePr>
          <p:nvPr>
            <p:extLst>
              <p:ext uri="{D42A27DB-BD31-4B8C-83A1-F6EECF244321}">
                <p14:modId xmlns:p14="http://schemas.microsoft.com/office/powerpoint/2010/main" val="3278465626"/>
              </p:ext>
            </p:extLst>
          </p:nvPr>
        </p:nvGraphicFramePr>
        <p:xfrm>
          <a:off x="7086600" y="3763042"/>
          <a:ext cx="533400" cy="279400"/>
        </p:xfrm>
        <a:graphic>
          <a:graphicData uri="http://schemas.openxmlformats.org/presentationml/2006/ole">
            <mc:AlternateContent xmlns:mc="http://schemas.openxmlformats.org/markup-compatibility/2006">
              <mc:Choice xmlns:v="urn:schemas-microsoft-com:vml" Requires="v">
                <p:oleObj name="Equation" r:id="rId12" imgW="533160" imgH="279360" progId="Equation.DSMT4">
                  <p:embed/>
                </p:oleObj>
              </mc:Choice>
              <mc:Fallback>
                <p:oleObj name="Equation" r:id="rId12" imgW="533160" imgH="279360" progId="Equation.DSMT4">
                  <p:embed/>
                  <p:pic>
                    <p:nvPicPr>
                      <p:cNvPr id="0" name="Picture 8"/>
                      <p:cNvPicPr>
                        <a:picLocks noChangeAspect="1" noChangeArrowheads="1"/>
                      </p:cNvPicPr>
                      <p:nvPr/>
                    </p:nvPicPr>
                    <p:blipFill>
                      <a:blip r:embed="rId13"/>
                      <a:srcRect/>
                      <a:stretch>
                        <a:fillRect/>
                      </a:stretch>
                    </p:blipFill>
                    <p:spPr bwMode="auto">
                      <a:xfrm>
                        <a:off x="7086600" y="3763042"/>
                        <a:ext cx="533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5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Improper Integrals of Type I</a:t>
            </a:r>
          </a:p>
        </p:txBody>
      </p:sp>
      <p:sp>
        <p:nvSpPr>
          <p:cNvPr id="3" name="Content Placeholder 2"/>
          <p:cNvSpPr>
            <a:spLocks noGrp="1"/>
          </p:cNvSpPr>
          <p:nvPr>
            <p:ph idx="1"/>
          </p:nvPr>
        </p:nvSpPr>
        <p:spPr>
          <a:xfrm>
            <a:off x="457200" y="1280161"/>
            <a:ext cx="8229600" cy="3063239"/>
          </a:xfrm>
          <a:solidFill>
            <a:srgbClr val="FFFFCC"/>
          </a:solidFill>
          <a:ln w="28575">
            <a:solidFill>
              <a:schemeClr val="tx1"/>
            </a:solidFill>
          </a:ln>
        </p:spPr>
        <p:txBody>
          <a:bodyPr wrap="square">
            <a:noAutofit/>
          </a:bodyPr>
          <a:lstStyle/>
          <a:p>
            <a:r>
              <a:rPr lang="en-US" dirty="0">
                <a:solidFill>
                  <a:srgbClr val="000000"/>
                </a:solidFill>
              </a:rPr>
              <a:t>An </a:t>
            </a:r>
            <a:r>
              <a:rPr lang="en-US" b="1" dirty="0">
                <a:solidFill>
                  <a:srgbClr val="C00000"/>
                </a:solidFill>
              </a:rPr>
              <a:t>improper integral of type I</a:t>
            </a:r>
            <a:r>
              <a:rPr lang="en-US" dirty="0">
                <a:solidFill>
                  <a:srgbClr val="000000"/>
                </a:solidFill>
              </a:rPr>
              <a:t> is an integral over an unbounded interval, and falls into one of the following classes if the interval is unbounded on one side only.</a:t>
            </a:r>
          </a:p>
          <a:p>
            <a:endParaRPr lang="en-US" dirty="0">
              <a:solidFill>
                <a:srgbClr val="000000"/>
              </a:solidFill>
            </a:endParaRPr>
          </a:p>
          <a:p>
            <a:pPr>
              <a:spcBef>
                <a:spcPts val="3600"/>
              </a:spcBef>
            </a:pPr>
            <a:endParaRPr lang="en-US" dirty="0">
              <a:solidFill>
                <a:srgbClr val="000000"/>
              </a:solidFill>
            </a:endParaRPr>
          </a:p>
        </p:txBody>
      </p:sp>
      <p:graphicFrame>
        <p:nvGraphicFramePr>
          <p:cNvPr id="322563" name="Object 3"/>
          <p:cNvGraphicFramePr>
            <a:graphicFrameLocks noChangeAspect="1"/>
          </p:cNvGraphicFramePr>
          <p:nvPr>
            <p:extLst>
              <p:ext uri="{D42A27DB-BD31-4B8C-83A1-F6EECF244321}">
                <p14:modId xmlns:p14="http://schemas.microsoft.com/office/powerpoint/2010/main" val="3924916302"/>
              </p:ext>
            </p:extLst>
          </p:nvPr>
        </p:nvGraphicFramePr>
        <p:xfrm>
          <a:off x="609600" y="2673350"/>
          <a:ext cx="4368800" cy="1511300"/>
        </p:xfrm>
        <a:graphic>
          <a:graphicData uri="http://schemas.openxmlformats.org/presentationml/2006/ole">
            <mc:AlternateContent xmlns:mc="http://schemas.openxmlformats.org/markup-compatibility/2006">
              <mc:Choice xmlns:v="urn:schemas-microsoft-com:vml" Requires="v">
                <p:oleObj name="Equation" r:id="rId2" imgW="4368600" imgH="1511280" progId="Equation.DSMT4">
                  <p:embed/>
                </p:oleObj>
              </mc:Choice>
              <mc:Fallback>
                <p:oleObj name="Equation" r:id="rId2" imgW="4368600" imgH="15112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73350"/>
                        <a:ext cx="43688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5367</TotalTime>
  <Words>1668</Words>
  <Application>Microsoft Office PowerPoint</Application>
  <PresentationFormat>On-screen Show (4:3)</PresentationFormat>
  <Paragraphs>123</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Symbol</vt:lpstr>
      <vt:lpstr>Calibri</vt:lpstr>
      <vt:lpstr>Cambria Math</vt:lpstr>
      <vt:lpstr>Office Theme</vt:lpstr>
      <vt:lpstr>Equation</vt:lpstr>
      <vt:lpstr>Section 7.7</vt:lpstr>
      <vt:lpstr>Improper Integrals </vt:lpstr>
      <vt:lpstr>Improper Integrals (cont.) </vt:lpstr>
      <vt:lpstr>Improper Integrals (cont.)</vt:lpstr>
      <vt:lpstr>Improper Integrals (cont.) </vt:lpstr>
      <vt:lpstr>Example 1: Finding the Area under a Curve over an Unbounded Interval</vt:lpstr>
      <vt:lpstr>Example 1: Finding the Area under a Curve over an Unbounded Interval (cont.)</vt:lpstr>
      <vt:lpstr>Example 1: Finding the Area under a Curve over an Unbounded Interval (cont.)</vt:lpstr>
      <vt:lpstr>Definition: Improper Integrals of Type I</vt:lpstr>
      <vt:lpstr>Definition: Improper Integrals of Type I (cont.)</vt:lpstr>
      <vt:lpstr>Example 2: Evaluating an Improper Integral of Type I</vt:lpstr>
      <vt:lpstr>Example 2: Evaluating an Improper Integral of Type I (cont.)</vt:lpstr>
      <vt:lpstr>Example 3: Evaluating an Improper Integral of Type I</vt:lpstr>
      <vt:lpstr>Example 3: Evaluating an Improper Integral of Type I (cont.)</vt:lpstr>
      <vt:lpstr>Example 4: Finding the Volume of an Infinitely Long Horn</vt:lpstr>
      <vt:lpstr>Example 4: Finding the Volume of an Infinitely Long Horn (cont.)</vt:lpstr>
      <vt:lpstr>Definition: Improper Integrals of Type II </vt:lpstr>
      <vt:lpstr>Definition: Improper Integrals of Type II (cont.)</vt:lpstr>
      <vt:lpstr>Definition: Improper Integrals of Type II (cont.)</vt:lpstr>
      <vt:lpstr>Example 5: Evaluating an Improper Integral of Type II</vt:lpstr>
      <vt:lpstr>Example 5: Evaluating an Improper Integral of Type II (cont.)</vt:lpstr>
      <vt:lpstr>Example 6: Evaluating an Improper Integral of Type II</vt:lpstr>
      <vt:lpstr>Example 6: Evaluating an Improper Integral of Type II (cont.)</vt:lpstr>
      <vt:lpstr>Caution</vt:lpstr>
      <vt:lpstr>Example 7: Evaluating an Improper Integral of Type II Evaluate ln x dx.</vt:lpstr>
      <vt:lpstr>Example 7: Evaluating an Improper Integral of Type II Evaluate ln x dx. (cont.)</vt:lpstr>
      <vt:lpstr>The Direct Comparison Test</vt:lpstr>
      <vt:lpstr>The Direct Comparison Test (cont.)</vt:lpstr>
      <vt:lpstr>Theorem: The Direct Comparison Test</vt:lpstr>
      <vt:lpstr>Example 8: Using the Direct Comparison Test</vt:lpstr>
      <vt:lpstr>Example 9: Using the Direct Comparison Test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694</cp:revision>
  <dcterms:created xsi:type="dcterms:W3CDTF">2013-04-26T14:43:13Z</dcterms:created>
  <dcterms:modified xsi:type="dcterms:W3CDTF">2023-04-27T14:15:54Z</dcterms:modified>
</cp:coreProperties>
</file>