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D"/>
    <a:srgbClr val="0000FF"/>
    <a:srgbClr val="FFFFCC"/>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4.wmf"/><Relationship Id="rId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7.wmf"/><Relationship Id="rId4" Type="http://schemas.openxmlformats.org/officeDocument/2006/relationships/oleObject" Target="../embeddings/oleObject36.bin"/><Relationship Id="rId9"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41.wmf"/><Relationship Id="rId4" Type="http://schemas.openxmlformats.org/officeDocument/2006/relationships/oleObject" Target="../embeddings/oleObject40.bin"/><Relationship Id="rId9" Type="http://schemas.openxmlformats.org/officeDocument/2006/relationships/image" Target="../media/image43.wmf"/></Relationships>
</file>

<file path=ppt/slides/_rels/slide1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8.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53.wmf"/><Relationship Id="rId4" Type="http://schemas.openxmlformats.org/officeDocument/2006/relationships/oleObject" Target="../embeddings/oleObject5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56.wmf"/><Relationship Id="rId4" Type="http://schemas.openxmlformats.org/officeDocument/2006/relationships/oleObject" Target="../embeddings/oleObject54.bin"/><Relationship Id="rId9" Type="http://schemas.openxmlformats.org/officeDocument/2006/relationships/image" Target="../media/image5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62.bin"/><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2.wmf"/><Relationship Id="rId14"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67.wmf"/><Relationship Id="rId4" Type="http://schemas.openxmlformats.org/officeDocument/2006/relationships/oleObject" Target="../embeddings/oleObject65.bin"/></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29.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5" Type="http://schemas.openxmlformats.org/officeDocument/2006/relationships/image" Target="../media/image74.wmf"/><Relationship Id="rId4" Type="http://schemas.openxmlformats.org/officeDocument/2006/relationships/oleObject" Target="../embeddings/oleObject70.bin"/><Relationship Id="rId9" Type="http://schemas.openxmlformats.org/officeDocument/2006/relationships/image" Target="../media/image76.wmf"/></Relationships>
</file>

<file path=ppt/slides/_rels/slide31.x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79.wmf"/><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5" Type="http://schemas.openxmlformats.org/officeDocument/2006/relationships/image" Target="../media/image78.wmf"/><Relationship Id="rId4" Type="http://schemas.openxmlformats.org/officeDocument/2006/relationships/oleObject" Target="../embeddings/oleObject74.bin"/></Relationships>
</file>

<file path=ppt/slides/_rels/slide32.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6.bin"/><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7.wmf"/><Relationship Id="rId18" Type="http://schemas.openxmlformats.org/officeDocument/2006/relationships/oleObject" Target="../embeddings/oleObject19.bin"/><Relationship Id="rId3" Type="http://schemas.openxmlformats.org/officeDocument/2006/relationships/image" Target="../media/image12.wmf"/><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6.bin"/><Relationship Id="rId17" Type="http://schemas.openxmlformats.org/officeDocument/2006/relationships/image" Target="../media/image19.wmf"/><Relationship Id="rId2" Type="http://schemas.openxmlformats.org/officeDocument/2006/relationships/oleObject" Target="../embeddings/oleObject11.bin"/><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23" Type="http://schemas.openxmlformats.org/officeDocument/2006/relationships/image" Target="../media/image22.wmf"/><Relationship Id="rId10" Type="http://schemas.openxmlformats.org/officeDocument/2006/relationships/oleObject" Target="../embeddings/oleObject15.bin"/><Relationship Id="rId19" Type="http://schemas.openxmlformats.org/officeDocument/2006/relationships/image" Target="../media/image20.wmf"/><Relationship Id="rId4" Type="http://schemas.openxmlformats.org/officeDocument/2006/relationships/oleObject" Target="../embeddings/oleObject12.bin"/><Relationship Id="rId9" Type="http://schemas.openxmlformats.org/officeDocument/2006/relationships/image" Target="../media/image15.wmf"/><Relationship Id="rId14" Type="http://schemas.openxmlformats.org/officeDocument/2006/relationships/oleObject" Target="../embeddings/oleObject17.bin"/><Relationship Id="rId22"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First-Order Linear Differential Equations</a:t>
            </a:r>
            <a:endParaRPr lang="en-US" b="1" i="1" dirty="0">
              <a:solidFill>
                <a:srgbClr val="004786"/>
              </a:solidFill>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and Solving First-Order Linear Differential Equations (cont.)</a:t>
            </a:r>
          </a:p>
        </p:txBody>
      </p:sp>
      <p:sp>
        <p:nvSpPr>
          <p:cNvPr id="3" name="Content Placeholder 2"/>
          <p:cNvSpPr>
            <a:spLocks noGrp="1"/>
          </p:cNvSpPr>
          <p:nvPr>
            <p:ph idx="1"/>
          </p:nvPr>
        </p:nvSpPr>
        <p:spPr/>
        <p:txBody>
          <a:bodyPr/>
          <a:lstStyle/>
          <a:p>
            <a:r>
              <a:rPr lang="en-US" dirty="0"/>
              <a:t>To see what this integrating factor accomplishes, note that our modified linear equation can now be solved.</a:t>
            </a:r>
          </a:p>
        </p:txBody>
      </p:sp>
      <p:graphicFrame>
        <p:nvGraphicFramePr>
          <p:cNvPr id="9224" name="Object 8"/>
          <p:cNvGraphicFramePr>
            <a:graphicFrameLocks noChangeAspect="1"/>
          </p:cNvGraphicFramePr>
          <p:nvPr/>
        </p:nvGraphicFramePr>
        <p:xfrm>
          <a:off x="609600" y="2362200"/>
          <a:ext cx="4013200" cy="520700"/>
        </p:xfrm>
        <a:graphic>
          <a:graphicData uri="http://schemas.openxmlformats.org/presentationml/2006/ole">
            <mc:AlternateContent xmlns:mc="http://schemas.openxmlformats.org/markup-compatibility/2006">
              <mc:Choice xmlns:v="urn:schemas-microsoft-com:vml" Requires="v">
                <p:oleObj name="Equation" r:id="rId2" imgW="4012920" imgH="520560" progId="Equation.DSMT4">
                  <p:embed/>
                </p:oleObj>
              </mc:Choice>
              <mc:Fallback>
                <p:oleObj name="Equation" r:id="rId2" imgW="4012920" imgH="52056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4013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1498600" y="3009900"/>
          <a:ext cx="3149600" cy="838200"/>
        </p:xfrm>
        <a:graphic>
          <a:graphicData uri="http://schemas.openxmlformats.org/presentationml/2006/ole">
            <mc:AlternateContent xmlns:mc="http://schemas.openxmlformats.org/markup-compatibility/2006">
              <mc:Choice xmlns:v="urn:schemas-microsoft-com:vml" Requires="v">
                <p:oleObj name="Equation" r:id="rId4" imgW="3149280" imgH="838080" progId="Equation.DSMT4">
                  <p:embed/>
                </p:oleObj>
              </mc:Choice>
              <mc:Fallback>
                <p:oleObj name="Equation" r:id="rId4" imgW="3149280" imgH="83808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3009900"/>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2263422" y="3970867"/>
          <a:ext cx="3492500" cy="596900"/>
        </p:xfrm>
        <a:graphic>
          <a:graphicData uri="http://schemas.openxmlformats.org/presentationml/2006/ole">
            <mc:AlternateContent xmlns:mc="http://schemas.openxmlformats.org/markup-compatibility/2006">
              <mc:Choice xmlns:v="urn:schemas-microsoft-com:vml" Requires="v">
                <p:oleObj name="Equation" r:id="rId6" imgW="3492360" imgH="596880" progId="Equation.DSMT4">
                  <p:embed/>
                </p:oleObj>
              </mc:Choice>
              <mc:Fallback>
                <p:oleObj name="Equation" r:id="rId6" imgW="3492360" imgH="59688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3422" y="3970867"/>
                        <a:ext cx="3492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5964766" y="3848100"/>
          <a:ext cx="3111500" cy="800100"/>
        </p:xfrm>
        <a:graphic>
          <a:graphicData uri="http://schemas.openxmlformats.org/presentationml/2006/ole">
            <mc:AlternateContent xmlns:mc="http://schemas.openxmlformats.org/markup-compatibility/2006">
              <mc:Choice xmlns:v="urn:schemas-microsoft-com:vml" Requires="v">
                <p:oleObj name="Equation" r:id="rId8" imgW="3111480" imgH="799920" progId="Equation.DSMT4">
                  <p:embed/>
                </p:oleObj>
              </mc:Choice>
              <mc:Fallback>
                <p:oleObj name="Equation" r:id="rId8" imgW="3111480" imgH="79992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766" y="3848100"/>
                        <a:ext cx="3111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2843389" y="4762500"/>
          <a:ext cx="3873500" cy="952500"/>
        </p:xfrm>
        <a:graphic>
          <a:graphicData uri="http://schemas.openxmlformats.org/presentationml/2006/ole">
            <mc:AlternateContent xmlns:mc="http://schemas.openxmlformats.org/markup-compatibility/2006">
              <mc:Choice xmlns:v="urn:schemas-microsoft-com:vml" Requires="v">
                <p:oleObj name="Equation" r:id="rId10" imgW="3873240" imgH="952200" progId="Equation.DSMT4">
                  <p:embed/>
                </p:oleObj>
              </mc:Choice>
              <mc:Fallback>
                <p:oleObj name="Equation" r:id="rId10" imgW="3873240" imgH="95220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389" y="4762500"/>
                        <a:ext cx="387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an Initial Value Problem</a:t>
            </a:r>
          </a:p>
        </p:txBody>
      </p:sp>
      <p:sp>
        <p:nvSpPr>
          <p:cNvPr id="3" name="Content Placeholder 2"/>
          <p:cNvSpPr>
            <a:spLocks noGrp="1"/>
          </p:cNvSpPr>
          <p:nvPr>
            <p:ph idx="1"/>
          </p:nvPr>
        </p:nvSpPr>
        <p:spPr/>
        <p:txBody>
          <a:bodyPr/>
          <a:lstStyle/>
          <a:p>
            <a:r>
              <a:rPr lang="en-US" dirty="0"/>
              <a:t>Solve the equation 		   on the interval (0, </a:t>
            </a:r>
            <a:r>
              <a:rPr lang="en-US" dirty="0">
                <a:sym typeface="Symbol"/>
              </a:rPr>
              <a:t></a:t>
            </a:r>
            <a:r>
              <a:rPr lang="en-US" dirty="0"/>
              <a:t>) </a:t>
            </a:r>
          </a:p>
          <a:p>
            <a:endParaRPr lang="en-US" sz="700" dirty="0"/>
          </a:p>
          <a:p>
            <a:r>
              <a:rPr lang="en-US" dirty="0"/>
              <a:t>with the initial condition </a:t>
            </a:r>
            <a:r>
              <a:rPr lang="en-US" i="1" dirty="0"/>
              <a:t>y</a:t>
            </a:r>
            <a:r>
              <a:rPr lang="en-US" dirty="0"/>
              <a:t>(1) = 1.</a:t>
            </a:r>
          </a:p>
          <a:p>
            <a:r>
              <a:rPr lang="en-US" b="1" dirty="0"/>
              <a:t>Solution</a:t>
            </a:r>
          </a:p>
          <a:p>
            <a:r>
              <a:rPr lang="en-US" dirty="0"/>
              <a:t>The equation is already in standard form, so we proceed to find the integrating factor </a:t>
            </a:r>
            <a:r>
              <a:rPr lang="en-US" i="1" dirty="0"/>
              <a:t>I</a:t>
            </a:r>
            <a:r>
              <a:rPr lang="en-US" dirty="0"/>
              <a:t>(</a:t>
            </a:r>
            <a:r>
              <a:rPr lang="en-US" i="1" dirty="0"/>
              <a:t>x</a:t>
            </a:r>
            <a:r>
              <a:rPr lang="en-US" dirty="0"/>
              <a:t>).</a:t>
            </a:r>
          </a:p>
        </p:txBody>
      </p:sp>
      <p:graphicFrame>
        <p:nvGraphicFramePr>
          <p:cNvPr id="10242" name="Object 2"/>
          <p:cNvGraphicFramePr>
            <a:graphicFrameLocks noChangeAspect="1"/>
          </p:cNvGraphicFramePr>
          <p:nvPr/>
        </p:nvGraphicFramePr>
        <p:xfrm>
          <a:off x="3340100" y="1120422"/>
          <a:ext cx="1917700" cy="838200"/>
        </p:xfrm>
        <a:graphic>
          <a:graphicData uri="http://schemas.openxmlformats.org/presentationml/2006/ole">
            <mc:AlternateContent xmlns:mc="http://schemas.openxmlformats.org/markup-compatibility/2006">
              <mc:Choice xmlns:v="urn:schemas-microsoft-com:vml" Requires="v">
                <p:oleObj name="Equation" r:id="rId2" imgW="1917360" imgH="838080" progId="Equation.DSMT4">
                  <p:embed/>
                </p:oleObj>
              </mc:Choice>
              <mc:Fallback>
                <p:oleObj name="Equation" r:id="rId2" imgW="19173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1120422"/>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1365250" y="4184650"/>
          <a:ext cx="1739900" cy="647700"/>
        </p:xfrm>
        <a:graphic>
          <a:graphicData uri="http://schemas.openxmlformats.org/presentationml/2006/ole">
            <mc:AlternateContent xmlns:mc="http://schemas.openxmlformats.org/markup-compatibility/2006">
              <mc:Choice xmlns:v="urn:schemas-microsoft-com:vml" Requires="v">
                <p:oleObj name="Equation" r:id="rId4" imgW="1739880" imgH="647640" progId="Equation.DSMT4">
                  <p:embed/>
                </p:oleObj>
              </mc:Choice>
              <mc:Fallback>
                <p:oleObj name="Equation" r:id="rId4" imgW="1739880" imgH="647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0" y="4184650"/>
                        <a:ext cx="1739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213100" y="4301067"/>
          <a:ext cx="825500" cy="419100"/>
        </p:xfrm>
        <a:graphic>
          <a:graphicData uri="http://schemas.openxmlformats.org/presentationml/2006/ole">
            <mc:AlternateContent xmlns:mc="http://schemas.openxmlformats.org/markup-compatibility/2006">
              <mc:Choice xmlns:v="urn:schemas-microsoft-com:vml" Requires="v">
                <p:oleObj name="Equation" r:id="rId6" imgW="825480" imgH="419040" progId="Equation.DSMT4">
                  <p:embed/>
                </p:oleObj>
              </mc:Choice>
              <mc:Fallback>
                <p:oleObj name="Equation" r:id="rId6" imgW="82548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3100" y="4301067"/>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4114800" y="4343400"/>
          <a:ext cx="762000" cy="381000"/>
        </p:xfrm>
        <a:graphic>
          <a:graphicData uri="http://schemas.openxmlformats.org/presentationml/2006/ole">
            <mc:AlternateContent xmlns:mc="http://schemas.openxmlformats.org/markup-compatibility/2006">
              <mc:Choice xmlns:v="urn:schemas-microsoft-com:vml" Requires="v">
                <p:oleObj name="Equation" r:id="rId8" imgW="761760" imgH="380880" progId="Equation.DSMT4">
                  <p:embed/>
                </p:oleObj>
              </mc:Choice>
              <mc:Fallback>
                <p:oleObj name="Equation" r:id="rId8" imgW="761760" imgH="380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43434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4953000" y="4421011"/>
          <a:ext cx="2120900" cy="368300"/>
        </p:xfrm>
        <a:graphic>
          <a:graphicData uri="http://schemas.openxmlformats.org/presentationml/2006/ole">
            <mc:AlternateContent xmlns:mc="http://schemas.openxmlformats.org/markup-compatibility/2006">
              <mc:Choice xmlns:v="urn:schemas-microsoft-com:vml" Requires="v">
                <p:oleObj name="Equation" r:id="rId10" imgW="2120760" imgH="368280" progId="Equation.DSMT4">
                  <p:embed/>
                </p:oleObj>
              </mc:Choice>
              <mc:Fallback>
                <p:oleObj name="Equation" r:id="rId10" imgW="2120760" imgH="368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421011"/>
                        <a:ext cx="2120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an Initial Value Problem (cont.)</a:t>
            </a:r>
          </a:p>
        </p:txBody>
      </p:sp>
      <p:sp>
        <p:nvSpPr>
          <p:cNvPr id="3" name="Content Placeholder 2"/>
          <p:cNvSpPr>
            <a:spLocks noGrp="1"/>
          </p:cNvSpPr>
          <p:nvPr>
            <p:ph idx="1"/>
          </p:nvPr>
        </p:nvSpPr>
        <p:spPr/>
        <p:txBody>
          <a:bodyPr/>
          <a:lstStyle/>
          <a:p>
            <a:r>
              <a:rPr lang="en-US" dirty="0"/>
              <a:t>Note that we have chosen to let the constant of integration be 0. Multiplying the original equation through by </a:t>
            </a:r>
            <a:r>
              <a:rPr lang="en-US" i="1" dirty="0"/>
              <a:t>I</a:t>
            </a:r>
            <a:r>
              <a:rPr lang="en-US" dirty="0"/>
              <a:t>(</a:t>
            </a:r>
            <a:r>
              <a:rPr lang="en-US" i="1" dirty="0"/>
              <a:t>x</a:t>
            </a:r>
            <a:r>
              <a:rPr lang="en-US" dirty="0"/>
              <a:t>), we obtain the following.</a:t>
            </a:r>
          </a:p>
        </p:txBody>
      </p:sp>
      <p:graphicFrame>
        <p:nvGraphicFramePr>
          <p:cNvPr id="11266" name="Object 2"/>
          <p:cNvGraphicFramePr>
            <a:graphicFrameLocks noChangeAspect="1"/>
          </p:cNvGraphicFramePr>
          <p:nvPr/>
        </p:nvGraphicFramePr>
        <p:xfrm>
          <a:off x="1013178" y="2743200"/>
          <a:ext cx="2032000" cy="838200"/>
        </p:xfrm>
        <a:graphic>
          <a:graphicData uri="http://schemas.openxmlformats.org/presentationml/2006/ole">
            <mc:AlternateContent xmlns:mc="http://schemas.openxmlformats.org/markup-compatibility/2006">
              <mc:Choice xmlns:v="urn:schemas-microsoft-com:vml" Requires="v">
                <p:oleObj name="Equation" r:id="rId2" imgW="2031840" imgH="838080" progId="Equation.DSMT4">
                  <p:embed/>
                </p:oleObj>
              </mc:Choice>
              <mc:Fallback>
                <p:oleObj name="Equation" r:id="rId2" imgW="20318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78" y="27432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25788923"/>
              </p:ext>
            </p:extLst>
          </p:nvPr>
        </p:nvGraphicFramePr>
        <p:xfrm>
          <a:off x="833438" y="3733800"/>
          <a:ext cx="7683500" cy="838200"/>
        </p:xfrm>
        <a:graphic>
          <a:graphicData uri="http://schemas.openxmlformats.org/presentationml/2006/ole">
            <mc:AlternateContent xmlns:mc="http://schemas.openxmlformats.org/markup-compatibility/2006">
              <mc:Choice xmlns:v="urn:schemas-microsoft-com:vml" Requires="v">
                <p:oleObj name="Equation" r:id="rId4" imgW="7683480" imgH="838080" progId="Equation.DSMT4">
                  <p:embed/>
                </p:oleObj>
              </mc:Choice>
              <mc:Fallback>
                <p:oleObj name="Equation" r:id="rId4" imgW="7683480" imgH="838080" progId="Equation.DSMT4">
                  <p:embed/>
                  <p:pic>
                    <p:nvPicPr>
                      <p:cNvPr id="0" name="Picture 3"/>
                      <p:cNvPicPr>
                        <a:picLocks noChangeAspect="1" noChangeArrowheads="1"/>
                      </p:cNvPicPr>
                      <p:nvPr/>
                    </p:nvPicPr>
                    <p:blipFill>
                      <a:blip r:embed="rId5"/>
                      <a:srcRect/>
                      <a:stretch>
                        <a:fillRect/>
                      </a:stretch>
                    </p:blipFill>
                    <p:spPr bwMode="auto">
                      <a:xfrm>
                        <a:off x="833438" y="3733800"/>
                        <a:ext cx="768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1291499063"/>
              </p:ext>
            </p:extLst>
          </p:nvPr>
        </p:nvGraphicFramePr>
        <p:xfrm>
          <a:off x="1670050" y="4724400"/>
          <a:ext cx="6959600" cy="838200"/>
        </p:xfrm>
        <a:graphic>
          <a:graphicData uri="http://schemas.openxmlformats.org/presentationml/2006/ole">
            <mc:AlternateContent xmlns:mc="http://schemas.openxmlformats.org/markup-compatibility/2006">
              <mc:Choice xmlns:v="urn:schemas-microsoft-com:vml" Requires="v">
                <p:oleObj name="Equation" r:id="rId6" imgW="6959520" imgH="838080" progId="Equation.DSMT4">
                  <p:embed/>
                </p:oleObj>
              </mc:Choice>
              <mc:Fallback>
                <p:oleObj name="Equation" r:id="rId6" imgW="6959520" imgH="838080" progId="Equation.DSMT4">
                  <p:embed/>
                  <p:pic>
                    <p:nvPicPr>
                      <p:cNvPr id="0" name="Picture 4"/>
                      <p:cNvPicPr>
                        <a:picLocks noChangeAspect="1" noChangeArrowheads="1"/>
                      </p:cNvPicPr>
                      <p:nvPr/>
                    </p:nvPicPr>
                    <p:blipFill>
                      <a:blip r:embed="rId7"/>
                      <a:srcRect/>
                      <a:stretch>
                        <a:fillRect/>
                      </a:stretch>
                    </p:blipFill>
                    <p:spPr bwMode="auto">
                      <a:xfrm>
                        <a:off x="1670050" y="4724400"/>
                        <a:ext cx="695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755406B0-300B-46EC-BA70-D95E6381C794}"/>
              </a:ext>
            </a:extLst>
          </p:cNvPr>
          <p:cNvSpPr txBox="1"/>
          <p:nvPr/>
        </p:nvSpPr>
        <p:spPr>
          <a:xfrm>
            <a:off x="3914775" y="4783455"/>
            <a:ext cx="304800" cy="461665"/>
          </a:xfrm>
          <a:prstGeom prst="rect">
            <a:avLst/>
          </a:prstGeom>
          <a:noFill/>
        </p:spPr>
        <p:txBody>
          <a:bodyPr wrap="square" rtlCol="0">
            <a:spAutoFit/>
          </a:bodyPr>
          <a:lstStyle/>
          <a:p>
            <a:r>
              <a:rPr lang="en-US" sz="2400" dirty="0">
                <a:solidFill>
                  <a:srgbClr val="00007D"/>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an Initial Value Problem (cont.)</a:t>
            </a:r>
          </a:p>
        </p:txBody>
      </p:sp>
      <p:sp>
        <p:nvSpPr>
          <p:cNvPr id="3" name="Content Placeholder 2"/>
          <p:cNvSpPr>
            <a:spLocks noGrp="1"/>
          </p:cNvSpPr>
          <p:nvPr>
            <p:ph idx="1"/>
          </p:nvPr>
        </p:nvSpPr>
        <p:spPr/>
        <p:txBody>
          <a:bodyPr/>
          <a:lstStyle/>
          <a:p>
            <a:r>
              <a:rPr lang="en-US" dirty="0"/>
              <a:t>Solving for </a:t>
            </a:r>
            <a:r>
              <a:rPr lang="en-US" i="1" dirty="0"/>
              <a:t>y</a:t>
            </a:r>
            <a:r>
              <a:rPr lang="en-US" dirty="0"/>
              <a:t> gives us the general solution</a:t>
            </a:r>
          </a:p>
          <a:p>
            <a:endParaRPr lang="en-US" dirty="0"/>
          </a:p>
          <a:p>
            <a:endParaRPr lang="en-US" dirty="0"/>
          </a:p>
          <a:p>
            <a:r>
              <a:rPr lang="en-US" dirty="0"/>
              <a:t>and since we want </a:t>
            </a:r>
            <a:r>
              <a:rPr lang="en-US" i="1" dirty="0"/>
              <a:t>y</a:t>
            </a:r>
            <a:r>
              <a:rPr lang="en-US" dirty="0"/>
              <a:t>(1) = 1 we require the following.</a:t>
            </a:r>
          </a:p>
          <a:p>
            <a:endParaRPr lang="en-US" dirty="0"/>
          </a:p>
          <a:p>
            <a:endParaRPr lang="en-US" dirty="0"/>
          </a:p>
          <a:p>
            <a:r>
              <a:rPr lang="en-US" dirty="0"/>
              <a:t>Thus, the particular solution to this IVP is</a:t>
            </a:r>
          </a:p>
        </p:txBody>
      </p:sp>
      <p:graphicFrame>
        <p:nvGraphicFramePr>
          <p:cNvPr id="12290" name="Object 2"/>
          <p:cNvGraphicFramePr>
            <a:graphicFrameLocks noChangeAspect="1"/>
          </p:cNvGraphicFramePr>
          <p:nvPr/>
        </p:nvGraphicFramePr>
        <p:xfrm>
          <a:off x="3575050" y="1905000"/>
          <a:ext cx="1993900" cy="838200"/>
        </p:xfrm>
        <a:graphic>
          <a:graphicData uri="http://schemas.openxmlformats.org/presentationml/2006/ole">
            <mc:AlternateContent xmlns:mc="http://schemas.openxmlformats.org/markup-compatibility/2006">
              <mc:Choice xmlns:v="urn:schemas-microsoft-com:vml" Requires="v">
                <p:oleObj name="Equation" r:id="rId2" imgW="1993680" imgH="838080" progId="Equation.DSMT4">
                  <p:embed/>
                </p:oleObj>
              </mc:Choice>
              <mc:Fallback>
                <p:oleObj name="Equation" r:id="rId2" imgW="19936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905000"/>
                        <a:ext cx="199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1981200" y="3429000"/>
          <a:ext cx="2997200" cy="838200"/>
        </p:xfrm>
        <a:graphic>
          <a:graphicData uri="http://schemas.openxmlformats.org/presentationml/2006/ole">
            <mc:AlternateContent xmlns:mc="http://schemas.openxmlformats.org/markup-compatibility/2006">
              <mc:Choice xmlns:v="urn:schemas-microsoft-com:vml" Requires="v">
                <p:oleObj name="Equation" r:id="rId4" imgW="2997000" imgH="838080" progId="Equation.DSMT4">
                  <p:embed/>
                </p:oleObj>
              </mc:Choice>
              <mc:Fallback>
                <p:oleObj name="Equation" r:id="rId4" imgW="29970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290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5194300" y="3429000"/>
          <a:ext cx="1435100" cy="838200"/>
        </p:xfrm>
        <a:graphic>
          <a:graphicData uri="http://schemas.openxmlformats.org/presentationml/2006/ole">
            <mc:AlternateContent xmlns:mc="http://schemas.openxmlformats.org/markup-compatibility/2006">
              <mc:Choice xmlns:v="urn:schemas-microsoft-com:vml" Requires="v">
                <p:oleObj name="Equation" r:id="rId6" imgW="1434960" imgH="838080" progId="Equation.DSMT4">
                  <p:embed/>
                </p:oleObj>
              </mc:Choice>
              <mc:Fallback>
                <p:oleObj name="Equation" r:id="rId6" imgW="143496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300" y="3429000"/>
                        <a:ext cx="143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3505200" y="4953000"/>
          <a:ext cx="2133600" cy="838200"/>
        </p:xfrm>
        <a:graphic>
          <a:graphicData uri="http://schemas.openxmlformats.org/presentationml/2006/ole">
            <mc:AlternateContent xmlns:mc="http://schemas.openxmlformats.org/markup-compatibility/2006">
              <mc:Choice xmlns:v="urn:schemas-microsoft-com:vml" Requires="v">
                <p:oleObj name="Equation" r:id="rId8" imgW="2133360" imgH="838080" progId="Equation.DSMT4">
                  <p:embed/>
                </p:oleObj>
              </mc:Choice>
              <mc:Fallback>
                <p:oleObj name="Equation" r:id="rId8" imgW="21333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95300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First-Order Linear Differential Equation </a:t>
            </a:r>
          </a:p>
        </p:txBody>
      </p:sp>
      <p:sp>
        <p:nvSpPr>
          <p:cNvPr id="3" name="Content Placeholder 2"/>
          <p:cNvSpPr>
            <a:spLocks noGrp="1"/>
          </p:cNvSpPr>
          <p:nvPr>
            <p:ph idx="1"/>
          </p:nvPr>
        </p:nvSpPr>
        <p:spPr/>
        <p:txBody>
          <a:bodyPr/>
          <a:lstStyle/>
          <a:p>
            <a:r>
              <a:rPr lang="en-US" dirty="0"/>
              <a:t>Solve the equation </a:t>
            </a:r>
          </a:p>
          <a:p>
            <a:r>
              <a:rPr lang="en-US" b="1" dirty="0"/>
              <a:t>Solution</a:t>
            </a:r>
          </a:p>
          <a:p>
            <a:r>
              <a:rPr lang="en-US" dirty="0"/>
              <a:t>In standard form, the equation is 		          and its integrating factor is</a:t>
            </a:r>
          </a:p>
          <a:p>
            <a:endParaRPr lang="en-US" dirty="0"/>
          </a:p>
          <a:p>
            <a:r>
              <a:rPr lang="en-US" dirty="0"/>
              <a:t>where we have again chosen to let the constant of integration be 0. Multiplying through by </a:t>
            </a:r>
            <a:r>
              <a:rPr lang="en-US" i="1" dirty="0"/>
              <a:t>I</a:t>
            </a:r>
            <a:r>
              <a:rPr lang="en-US" dirty="0"/>
              <a:t>, we have the following.</a:t>
            </a:r>
          </a:p>
        </p:txBody>
      </p:sp>
      <p:graphicFrame>
        <p:nvGraphicFramePr>
          <p:cNvPr id="13314" name="Object 2"/>
          <p:cNvGraphicFramePr>
            <a:graphicFrameLocks noChangeAspect="1"/>
          </p:cNvGraphicFramePr>
          <p:nvPr/>
        </p:nvGraphicFramePr>
        <p:xfrm>
          <a:off x="3378200" y="1317978"/>
          <a:ext cx="2260600" cy="469900"/>
        </p:xfrm>
        <a:graphic>
          <a:graphicData uri="http://schemas.openxmlformats.org/presentationml/2006/ole">
            <mc:AlternateContent xmlns:mc="http://schemas.openxmlformats.org/markup-compatibility/2006">
              <mc:Choice xmlns:v="urn:schemas-microsoft-com:vml" Requires="v">
                <p:oleObj name="Equation" r:id="rId2" imgW="2260440" imgH="469800" progId="Equation.DSMT4">
                  <p:embed/>
                </p:oleObj>
              </mc:Choice>
              <mc:Fallback>
                <p:oleObj name="Equation" r:id="rId2" imgW="22604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1317978"/>
                        <a:ext cx="226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extLst>
              <p:ext uri="{D42A27DB-BD31-4B8C-83A1-F6EECF244321}">
                <p14:modId xmlns:p14="http://schemas.microsoft.com/office/powerpoint/2010/main" val="1546601836"/>
              </p:ext>
            </p:extLst>
          </p:nvPr>
        </p:nvGraphicFramePr>
        <p:xfrm>
          <a:off x="5321300" y="2343150"/>
          <a:ext cx="2374900" cy="482600"/>
        </p:xfrm>
        <a:graphic>
          <a:graphicData uri="http://schemas.openxmlformats.org/presentationml/2006/ole">
            <mc:AlternateContent xmlns:mc="http://schemas.openxmlformats.org/markup-compatibility/2006">
              <mc:Choice xmlns:v="urn:schemas-microsoft-com:vml" Requires="v">
                <p:oleObj name="Equation" r:id="rId4" imgW="2374560" imgH="482400" progId="Equation.DSMT4">
                  <p:embed/>
                </p:oleObj>
              </mc:Choice>
              <mc:Fallback>
                <p:oleObj name="Equation" r:id="rId4" imgW="2374560" imgH="482400" progId="Equation.DSMT4">
                  <p:embed/>
                  <p:pic>
                    <p:nvPicPr>
                      <p:cNvPr id="0" name="Picture 4"/>
                      <p:cNvPicPr>
                        <a:picLocks noChangeAspect="1" noChangeArrowheads="1"/>
                      </p:cNvPicPr>
                      <p:nvPr/>
                    </p:nvPicPr>
                    <p:blipFill>
                      <a:blip r:embed="rId5"/>
                      <a:srcRect/>
                      <a:stretch>
                        <a:fillRect/>
                      </a:stretch>
                    </p:blipFill>
                    <p:spPr bwMode="auto">
                      <a:xfrm>
                        <a:off x="5321300" y="2343150"/>
                        <a:ext cx="237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3086100" y="3231444"/>
          <a:ext cx="2971800" cy="635000"/>
        </p:xfrm>
        <a:graphic>
          <a:graphicData uri="http://schemas.openxmlformats.org/presentationml/2006/ole">
            <mc:AlternateContent xmlns:mc="http://schemas.openxmlformats.org/markup-compatibility/2006">
              <mc:Choice xmlns:v="urn:schemas-microsoft-com:vml" Requires="v">
                <p:oleObj name="Equation" r:id="rId6" imgW="2971800" imgH="634680" progId="Equation.DSMT4">
                  <p:embed/>
                </p:oleObj>
              </mc:Choice>
              <mc:Fallback>
                <p:oleObj name="Equation" r:id="rId6" imgW="2971800" imgH="634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3231444"/>
                        <a:ext cx="2971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3371850" y="5029200"/>
          <a:ext cx="2400300" cy="838200"/>
        </p:xfrm>
        <a:graphic>
          <a:graphicData uri="http://schemas.openxmlformats.org/presentationml/2006/ole">
            <mc:AlternateContent xmlns:mc="http://schemas.openxmlformats.org/markup-compatibility/2006">
              <mc:Choice xmlns:v="urn:schemas-microsoft-com:vml" Requires="v">
                <p:oleObj name="Equation" r:id="rId8" imgW="2400120" imgH="838080" progId="Equation.DSMT4">
                  <p:embed/>
                </p:oleObj>
              </mc:Choice>
              <mc:Fallback>
                <p:oleObj name="Equation" r:id="rId8" imgW="240012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1850" y="5029200"/>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First-Order Linear Differential Equation (cont.)</a:t>
            </a:r>
          </a:p>
        </p:txBody>
      </p:sp>
      <p:sp>
        <p:nvSpPr>
          <p:cNvPr id="3" name="Content Placeholder 2"/>
          <p:cNvSpPr>
            <a:spLocks noGrp="1"/>
          </p:cNvSpPr>
          <p:nvPr>
            <p:ph idx="1"/>
          </p:nvPr>
        </p:nvSpPr>
        <p:spPr/>
        <p:txBody>
          <a:bodyPr/>
          <a:lstStyle/>
          <a:p>
            <a:r>
              <a:rPr lang="en-US" dirty="0"/>
              <a:t>Integrating both sides, we can write 		          where the constant of integration </a:t>
            </a:r>
            <a:r>
              <a:rPr lang="en-US" i="1" dirty="0"/>
              <a:t>C</a:t>
            </a:r>
            <a:r>
              <a:rPr lang="en-US" dirty="0"/>
              <a:t> comes from integrating the left-hand side (it is convenient to move it to the right-hand side). The integral 		     is nonelementary, however, and thus can’t be written in terms of elementary functions. </a:t>
            </a:r>
          </a:p>
        </p:txBody>
      </p:sp>
      <p:graphicFrame>
        <p:nvGraphicFramePr>
          <p:cNvPr id="14338" name="Object 2"/>
          <p:cNvGraphicFramePr>
            <a:graphicFrameLocks noChangeAspect="1"/>
          </p:cNvGraphicFramePr>
          <p:nvPr/>
        </p:nvGraphicFramePr>
        <p:xfrm>
          <a:off x="5770563" y="1258888"/>
          <a:ext cx="2921000" cy="584200"/>
        </p:xfrm>
        <a:graphic>
          <a:graphicData uri="http://schemas.openxmlformats.org/presentationml/2006/ole">
            <mc:AlternateContent xmlns:mc="http://schemas.openxmlformats.org/markup-compatibility/2006">
              <mc:Choice xmlns:v="urn:schemas-microsoft-com:vml" Requires="v">
                <p:oleObj name="Equation" r:id="rId2" imgW="2920680" imgH="583920" progId="Equation.DSMT4">
                  <p:embed/>
                </p:oleObj>
              </mc:Choice>
              <mc:Fallback>
                <p:oleObj name="Equation" r:id="rId2" imgW="292068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1258888"/>
                        <a:ext cx="2921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6019800" y="2552700"/>
          <a:ext cx="1219200" cy="584200"/>
        </p:xfrm>
        <a:graphic>
          <a:graphicData uri="http://schemas.openxmlformats.org/presentationml/2006/ole">
            <mc:AlternateContent xmlns:mc="http://schemas.openxmlformats.org/markup-compatibility/2006">
              <mc:Choice xmlns:v="urn:schemas-microsoft-com:vml" Requires="v">
                <p:oleObj name="Equation" r:id="rId4" imgW="1218960" imgH="583920" progId="Equation.DSMT4">
                  <p:embed/>
                </p:oleObj>
              </mc:Choice>
              <mc:Fallback>
                <p:oleObj name="Equation" r:id="rId4" imgW="121896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552700"/>
                        <a:ext cx="121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First-Order Linear Differential Equation (cont.)</a:t>
            </a:r>
          </a:p>
        </p:txBody>
      </p:sp>
      <p:sp>
        <p:nvSpPr>
          <p:cNvPr id="3" name="Content Placeholder 2"/>
          <p:cNvSpPr>
            <a:spLocks noGrp="1"/>
          </p:cNvSpPr>
          <p:nvPr>
            <p:ph idx="1"/>
          </p:nvPr>
        </p:nvSpPr>
        <p:spPr/>
        <p:txBody>
          <a:bodyPr/>
          <a:lstStyle/>
          <a:p>
            <a:r>
              <a:rPr lang="en-US" dirty="0"/>
              <a:t>Nevertheless, the expression defines a perfectly good function of </a:t>
            </a:r>
            <a:r>
              <a:rPr lang="en-US" i="1" dirty="0"/>
              <a:t>x</a:t>
            </a:r>
            <a:r>
              <a:rPr lang="en-US" dirty="0"/>
              <a:t>. Solving for </a:t>
            </a:r>
            <a:r>
              <a:rPr lang="en-US" i="1" dirty="0"/>
              <a:t>y</a:t>
            </a:r>
            <a:r>
              <a:rPr lang="en-US" dirty="0"/>
              <a:t>, we can write the solution as</a:t>
            </a:r>
          </a:p>
          <a:p>
            <a:endParaRPr lang="en-US" dirty="0"/>
          </a:p>
          <a:p>
            <a:endParaRPr lang="en-US" dirty="0"/>
          </a:p>
          <a:p>
            <a:r>
              <a:rPr lang="en-US" dirty="0"/>
              <a:t>or in terms of a definite integral as</a:t>
            </a:r>
          </a:p>
          <a:p>
            <a:endParaRPr lang="en-US" dirty="0"/>
          </a:p>
          <a:p>
            <a:endParaRPr lang="en-US" dirty="0"/>
          </a:p>
          <a:p>
            <a:r>
              <a:rPr lang="en-US" dirty="0"/>
              <a:t>(the lower limit of integration can be any fixed real number).</a:t>
            </a:r>
          </a:p>
          <a:p>
            <a:endParaRPr lang="en-US" dirty="0"/>
          </a:p>
        </p:txBody>
      </p:sp>
      <p:graphicFrame>
        <p:nvGraphicFramePr>
          <p:cNvPr id="15362" name="Object 2"/>
          <p:cNvGraphicFramePr>
            <a:graphicFrameLocks noChangeAspect="1"/>
          </p:cNvGraphicFramePr>
          <p:nvPr>
            <p:extLst>
              <p:ext uri="{D42A27DB-BD31-4B8C-83A1-F6EECF244321}">
                <p14:modId xmlns:p14="http://schemas.microsoft.com/office/powerpoint/2010/main" val="2099781964"/>
              </p:ext>
            </p:extLst>
          </p:nvPr>
        </p:nvGraphicFramePr>
        <p:xfrm>
          <a:off x="2978150" y="2362200"/>
          <a:ext cx="3187700" cy="838200"/>
        </p:xfrm>
        <a:graphic>
          <a:graphicData uri="http://schemas.openxmlformats.org/presentationml/2006/ole">
            <mc:AlternateContent xmlns:mc="http://schemas.openxmlformats.org/markup-compatibility/2006">
              <mc:Choice xmlns:v="urn:schemas-microsoft-com:vml" Requires="v">
                <p:oleObj name="Equation" r:id="rId2" imgW="3187440" imgH="838080" progId="Equation.DSMT4">
                  <p:embed/>
                </p:oleObj>
              </mc:Choice>
              <mc:Fallback>
                <p:oleObj name="Equation" r:id="rId2" imgW="3187440" imgH="838080" progId="Equation.DSMT4">
                  <p:embed/>
                  <p:pic>
                    <p:nvPicPr>
                      <p:cNvPr id="0" name="Picture 2"/>
                      <p:cNvPicPr>
                        <a:picLocks noChangeAspect="1" noChangeArrowheads="1"/>
                      </p:cNvPicPr>
                      <p:nvPr/>
                    </p:nvPicPr>
                    <p:blipFill>
                      <a:blip r:embed="rId3"/>
                      <a:srcRect/>
                      <a:stretch>
                        <a:fillRect/>
                      </a:stretch>
                    </p:blipFill>
                    <p:spPr bwMode="auto">
                      <a:xfrm>
                        <a:off x="2978150" y="2362200"/>
                        <a:ext cx="318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2052753126"/>
              </p:ext>
            </p:extLst>
          </p:nvPr>
        </p:nvGraphicFramePr>
        <p:xfrm>
          <a:off x="2940050" y="3886200"/>
          <a:ext cx="3263900" cy="838200"/>
        </p:xfrm>
        <a:graphic>
          <a:graphicData uri="http://schemas.openxmlformats.org/presentationml/2006/ole">
            <mc:AlternateContent xmlns:mc="http://schemas.openxmlformats.org/markup-compatibility/2006">
              <mc:Choice xmlns:v="urn:schemas-microsoft-com:vml" Requires="v">
                <p:oleObj name="Equation" r:id="rId4" imgW="3263760" imgH="838080" progId="Equation.DSMT4">
                  <p:embed/>
                </p:oleObj>
              </mc:Choice>
              <mc:Fallback>
                <p:oleObj name="Equation" r:id="rId4" imgW="3263760" imgH="838080" progId="Equation.DSMT4">
                  <p:embed/>
                  <p:pic>
                    <p:nvPicPr>
                      <p:cNvPr id="0" name="Picture 3"/>
                      <p:cNvPicPr>
                        <a:picLocks noChangeAspect="1" noChangeArrowheads="1"/>
                      </p:cNvPicPr>
                      <p:nvPr/>
                    </p:nvPicPr>
                    <p:blipFill>
                      <a:blip r:embed="rId5"/>
                      <a:srcRect/>
                      <a:stretch>
                        <a:fillRect/>
                      </a:stretch>
                    </p:blipFill>
                    <p:spPr bwMode="auto">
                      <a:xfrm>
                        <a:off x="2940050" y="3886200"/>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First-Order Linear Differential Equation (cont.)</a:t>
            </a:r>
          </a:p>
        </p:txBody>
      </p:sp>
      <p:sp>
        <p:nvSpPr>
          <p:cNvPr id="3" name="Content Placeholder 2"/>
          <p:cNvSpPr>
            <a:spLocks noGrp="1"/>
          </p:cNvSpPr>
          <p:nvPr>
            <p:ph idx="1"/>
          </p:nvPr>
        </p:nvSpPr>
        <p:spPr>
          <a:xfrm>
            <a:off x="457200" y="1280160"/>
            <a:ext cx="4114800" cy="4572000"/>
          </a:xfrm>
        </p:spPr>
        <p:txBody>
          <a:bodyPr/>
          <a:lstStyle/>
          <a:p>
            <a:r>
              <a:rPr lang="en-US" dirty="0"/>
              <a:t>While we can’t evaluate this definite integral using an antiderivative, a computer algebra system can approximate its value for different </a:t>
            </a:r>
            <a:r>
              <a:rPr lang="en-US" i="1" dirty="0"/>
              <a:t>x</a:t>
            </a:r>
            <a:r>
              <a:rPr lang="en-US" dirty="0"/>
              <a:t>’s and for different choices of </a:t>
            </a:r>
            <a:r>
              <a:rPr lang="en-US" i="1" dirty="0"/>
              <a:t>C</a:t>
            </a:r>
            <a:r>
              <a:rPr lang="en-US" dirty="0"/>
              <a:t>. Figure 1 shows the graphs of three such choices.</a:t>
            </a:r>
          </a:p>
        </p:txBody>
      </p:sp>
      <p:pic>
        <p:nvPicPr>
          <p:cNvPr id="16386"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a:stretch>
            <a:fillRect/>
          </a:stretch>
        </p:blipFill>
        <p:spPr bwMode="auto">
          <a:xfrm>
            <a:off x="4466820" y="1524000"/>
            <a:ext cx="4391429" cy="2819400"/>
          </a:xfrm>
          <a:prstGeom prst="rect">
            <a:avLst/>
          </a:prstGeom>
          <a:noFill/>
          <a:ln w="9525">
            <a:noFill/>
            <a:miter lim="800000"/>
            <a:headEnd/>
            <a:tailEnd/>
          </a:ln>
        </p:spPr>
      </p:pic>
      <p:sp>
        <p:nvSpPr>
          <p:cNvPr id="5" name="Rectangle 4"/>
          <p:cNvSpPr/>
          <p:nvPr/>
        </p:nvSpPr>
        <p:spPr>
          <a:xfrm>
            <a:off x="4572000" y="4495800"/>
            <a:ext cx="4572000" cy="954107"/>
          </a:xfrm>
          <a:prstGeom prst="rect">
            <a:avLst/>
          </a:prstGeom>
        </p:spPr>
        <p:txBody>
          <a:bodyPr>
            <a:spAutoFit/>
          </a:bodyPr>
          <a:lstStyle/>
          <a:p>
            <a:pPr algn="ctr"/>
            <a:r>
              <a:rPr lang="en-US" sz="2800" b="1" dirty="0"/>
              <a:t>Figure 1</a:t>
            </a:r>
          </a:p>
          <a:p>
            <a:r>
              <a:rPr lang="en-US" sz="2800" dirty="0"/>
              <a:t>Solutions of</a:t>
            </a:r>
          </a:p>
        </p:txBody>
      </p:sp>
      <p:graphicFrame>
        <p:nvGraphicFramePr>
          <p:cNvPr id="16387" name="Object 3"/>
          <p:cNvGraphicFramePr>
            <a:graphicFrameLocks noChangeAspect="1"/>
          </p:cNvGraphicFramePr>
          <p:nvPr/>
        </p:nvGraphicFramePr>
        <p:xfrm>
          <a:off x="6515100" y="4951589"/>
          <a:ext cx="2171700" cy="469900"/>
        </p:xfrm>
        <a:graphic>
          <a:graphicData uri="http://schemas.openxmlformats.org/presentationml/2006/ole">
            <mc:AlternateContent xmlns:mc="http://schemas.openxmlformats.org/markup-compatibility/2006">
              <mc:Choice xmlns:v="urn:schemas-microsoft-com:vml" Requires="v">
                <p:oleObj name="Equation" r:id="rId3" imgW="2171520" imgH="469800" progId="Equation.DSMT4">
                  <p:embed/>
                </p:oleObj>
              </mc:Choice>
              <mc:Fallback>
                <p:oleObj name="Equation" r:id="rId3" imgW="21715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4951589"/>
                        <a:ext cx="217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First-Order Linear Differential Equations</a:t>
            </a:r>
          </a:p>
        </p:txBody>
      </p:sp>
      <p:sp>
        <p:nvSpPr>
          <p:cNvPr id="3" name="Content Placeholder 2"/>
          <p:cNvSpPr>
            <a:spLocks noGrp="1"/>
          </p:cNvSpPr>
          <p:nvPr>
            <p:ph idx="1"/>
          </p:nvPr>
        </p:nvSpPr>
        <p:spPr/>
        <p:txBody>
          <a:bodyPr/>
          <a:lstStyle/>
          <a:p>
            <a:r>
              <a:rPr lang="en-US" dirty="0"/>
              <a:t>We will continue to explore the many applications of differential equations as we acquire new solution techniques. The first example to follow is a variation of the mixture problem we studied in the last section; in this version, we are led to solve a nonseparable first-order linear differential equation.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a:t>
            </a:r>
          </a:p>
        </p:txBody>
      </p:sp>
      <p:sp>
        <p:nvSpPr>
          <p:cNvPr id="3" name="Content Placeholder 2"/>
          <p:cNvSpPr>
            <a:spLocks noGrp="1"/>
          </p:cNvSpPr>
          <p:nvPr>
            <p:ph idx="1"/>
          </p:nvPr>
        </p:nvSpPr>
        <p:spPr/>
        <p:txBody>
          <a:bodyPr/>
          <a:lstStyle/>
          <a:p>
            <a:r>
              <a:rPr lang="en-US" dirty="0"/>
              <a:t>A </a:t>
            </a:r>
            <a:r>
              <a:rPr lang="en-US" dirty="0">
                <a:solidFill>
                  <a:srgbClr val="0000FF"/>
                </a:solidFill>
              </a:rPr>
              <a:t>1000</a:t>
            </a:r>
            <a:r>
              <a:rPr lang="en-US" dirty="0"/>
              <a:t>-gallon tank is filled with gasoline containing </a:t>
            </a:r>
            <a:r>
              <a:rPr lang="en-US" dirty="0">
                <a:solidFill>
                  <a:srgbClr val="0000FF"/>
                </a:solidFill>
              </a:rPr>
              <a:t>15</a:t>
            </a:r>
            <a:r>
              <a:rPr lang="en-US" dirty="0"/>
              <a:t> pounds of a seasonal additive. A gasoline mixture containing </a:t>
            </a:r>
            <a:r>
              <a:rPr lang="en-US" dirty="0">
                <a:solidFill>
                  <a:srgbClr val="0000FF"/>
                </a:solidFill>
              </a:rPr>
              <a:t>0.02</a:t>
            </a:r>
            <a:r>
              <a:rPr lang="en-US" dirty="0"/>
              <a:t> pounds of additive per gallon is added to the tank at the rate of </a:t>
            </a:r>
            <a:r>
              <a:rPr lang="en-US" dirty="0">
                <a:solidFill>
                  <a:srgbClr val="0000FF"/>
                </a:solidFill>
              </a:rPr>
              <a:t>50</a:t>
            </a:r>
            <a:r>
              <a:rPr lang="en-US" dirty="0"/>
              <a:t> gallons per minute. The gasoline solution in the tank is continuously and thoroughly mixed and drained out at a faster rate of </a:t>
            </a:r>
            <a:r>
              <a:rPr lang="en-US" dirty="0">
                <a:solidFill>
                  <a:srgbClr val="0000FF"/>
                </a:solidFill>
              </a:rPr>
              <a:t>60</a:t>
            </a:r>
            <a:r>
              <a:rPr lang="en-US" dirty="0"/>
              <a:t> gallons per minute. How many pounds of additive are in the tank </a:t>
            </a:r>
            <a:r>
              <a:rPr lang="en-US" dirty="0">
                <a:solidFill>
                  <a:srgbClr val="0000FF"/>
                </a:solidFill>
              </a:rPr>
              <a:t>30</a:t>
            </a:r>
            <a:r>
              <a:rPr lang="en-US" dirty="0"/>
              <a:t> minutes into the operation?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First-Order Linear Differential Equations </a:t>
            </a:r>
          </a:p>
        </p:txBody>
      </p:sp>
      <p:sp>
        <p:nvSpPr>
          <p:cNvPr id="3" name="Content Placeholder 2"/>
          <p:cNvSpPr>
            <a:spLocks noGrp="1"/>
          </p:cNvSpPr>
          <p:nvPr>
            <p:ph idx="1"/>
          </p:nvPr>
        </p:nvSpPr>
        <p:spPr>
          <a:xfrm>
            <a:off x="457200" y="1280160"/>
            <a:ext cx="8229600" cy="3367076"/>
          </a:xfrm>
          <a:solidFill>
            <a:srgbClr val="FFFFCC"/>
          </a:solidFill>
          <a:ln w="28575">
            <a:solidFill>
              <a:schemeClr val="tx1"/>
            </a:solidFill>
          </a:ln>
        </p:spPr>
        <p:txBody>
          <a:bodyPr>
            <a:spAutoFit/>
          </a:bodyPr>
          <a:lstStyle/>
          <a:p>
            <a:r>
              <a:rPr lang="en-US" dirty="0">
                <a:solidFill>
                  <a:schemeClr val="tx1"/>
                </a:solidFill>
              </a:rPr>
              <a:t>A first-order differential equation in the independent variable </a:t>
            </a:r>
            <a:r>
              <a:rPr lang="en-US" i="1" dirty="0">
                <a:solidFill>
                  <a:schemeClr val="tx1"/>
                </a:solidFill>
              </a:rPr>
              <a:t>x</a:t>
            </a:r>
            <a:r>
              <a:rPr lang="en-US" dirty="0">
                <a:solidFill>
                  <a:schemeClr val="tx1"/>
                </a:solidFill>
              </a:rPr>
              <a:t> and dependent variable </a:t>
            </a:r>
            <a:r>
              <a:rPr lang="en-US" i="1" dirty="0">
                <a:solidFill>
                  <a:schemeClr val="tx1"/>
                </a:solidFill>
              </a:rPr>
              <a:t>y</a:t>
            </a:r>
            <a:r>
              <a:rPr lang="en-US" dirty="0">
                <a:solidFill>
                  <a:schemeClr val="tx1"/>
                </a:solidFill>
              </a:rPr>
              <a:t> is </a:t>
            </a:r>
            <a:r>
              <a:rPr lang="en-US" b="1" dirty="0">
                <a:solidFill>
                  <a:schemeClr val="tx1"/>
                </a:solidFill>
              </a:rPr>
              <a:t>linear</a:t>
            </a:r>
            <a:r>
              <a:rPr lang="en-US" dirty="0">
                <a:solidFill>
                  <a:schemeClr val="tx1"/>
                </a:solidFill>
              </a:rPr>
              <a:t> if it can be written in the</a:t>
            </a:r>
            <a:r>
              <a:rPr lang="en-US" b="1" dirty="0">
                <a:solidFill>
                  <a:schemeClr val="tx1"/>
                </a:solidFill>
              </a:rPr>
              <a:t> standard form</a:t>
            </a:r>
            <a:r>
              <a:rPr lang="en-US" dirty="0">
                <a:solidFill>
                  <a:schemeClr val="tx1"/>
                </a:solidFill>
              </a:rPr>
              <a:t> of</a:t>
            </a:r>
          </a:p>
          <a:p>
            <a:endParaRPr lang="en-US" b="1" dirty="0">
              <a:solidFill>
                <a:schemeClr val="tx1"/>
              </a:solidFill>
            </a:endParaRPr>
          </a:p>
          <a:p>
            <a:endParaRPr lang="en-US" b="1" dirty="0">
              <a:solidFill>
                <a:schemeClr val="tx1"/>
              </a:solidFill>
            </a:endParaRPr>
          </a:p>
          <a:p>
            <a:r>
              <a:rPr lang="en-US" dirty="0">
                <a:solidFill>
                  <a:schemeClr val="tx1"/>
                </a:solidFill>
              </a:rPr>
              <a:t>where </a:t>
            </a:r>
            <a:r>
              <a:rPr lang="en-US" i="1" dirty="0">
                <a:solidFill>
                  <a:schemeClr val="tx1"/>
                </a:solidFill>
              </a:rPr>
              <a:t>P</a:t>
            </a:r>
            <a:r>
              <a:rPr lang="en-US" dirty="0">
                <a:solidFill>
                  <a:schemeClr val="tx1"/>
                </a:solidFill>
              </a:rPr>
              <a:t> and </a:t>
            </a:r>
            <a:r>
              <a:rPr lang="en-US" i="1" dirty="0">
                <a:solidFill>
                  <a:schemeClr val="tx1"/>
                </a:solidFill>
              </a:rPr>
              <a:t>Q</a:t>
            </a:r>
            <a:r>
              <a:rPr lang="en-US" dirty="0">
                <a:solidFill>
                  <a:schemeClr val="tx1"/>
                </a:solidFill>
              </a:rPr>
              <a:t> are continuous functions of </a:t>
            </a:r>
            <a:r>
              <a:rPr lang="en-US" i="1" dirty="0">
                <a:solidFill>
                  <a:schemeClr val="tx1"/>
                </a:solidFill>
              </a:rPr>
              <a:t>x</a:t>
            </a:r>
            <a:r>
              <a:rPr lang="en-US" dirty="0">
                <a:solidFill>
                  <a:schemeClr val="tx1"/>
                </a:solidFill>
              </a:rPr>
              <a:t> on a given interval.</a:t>
            </a:r>
          </a:p>
        </p:txBody>
      </p:sp>
      <p:graphicFrame>
        <p:nvGraphicFramePr>
          <p:cNvPr id="1026" name="Object 2"/>
          <p:cNvGraphicFramePr>
            <a:graphicFrameLocks noChangeAspect="1"/>
          </p:cNvGraphicFramePr>
          <p:nvPr>
            <p:extLst>
              <p:ext uri="{D42A27DB-BD31-4B8C-83A1-F6EECF244321}">
                <p14:modId xmlns:p14="http://schemas.microsoft.com/office/powerpoint/2010/main" val="1396023153"/>
              </p:ext>
            </p:extLst>
          </p:nvPr>
        </p:nvGraphicFramePr>
        <p:xfrm>
          <a:off x="3168650" y="2819400"/>
          <a:ext cx="2806700" cy="838200"/>
        </p:xfrm>
        <a:graphic>
          <a:graphicData uri="http://schemas.openxmlformats.org/presentationml/2006/ole">
            <mc:AlternateContent xmlns:mc="http://schemas.openxmlformats.org/markup-compatibility/2006">
              <mc:Choice xmlns:v="urn:schemas-microsoft-com:vml" Requires="v">
                <p:oleObj name="Equation" r:id="rId2" imgW="2806560" imgH="838080" progId="Equation.DSMT4">
                  <p:embed/>
                </p:oleObj>
              </mc:Choice>
              <mc:Fallback>
                <p:oleObj name="Equation" r:id="rId2" imgW="28065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2819400"/>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b="1" dirty="0"/>
              <a:t>Solution</a:t>
            </a:r>
          </a:p>
          <a:p>
            <a:r>
              <a:rPr lang="en-US" dirty="0"/>
              <a:t>The change in the problem is slight, but the effect on the resulting equation and solution technique is pronounced. The principle used in setting up the equation is, however, the same. If we let </a:t>
            </a:r>
            <a:r>
              <a:rPr lang="en-US" i="1" dirty="0"/>
              <a:t>y</a:t>
            </a:r>
            <a:r>
              <a:rPr lang="en-US" dirty="0"/>
              <a:t>(</a:t>
            </a:r>
            <a:r>
              <a:rPr lang="en-US" i="1" dirty="0"/>
              <a:t>t</a:t>
            </a:r>
            <a:r>
              <a:rPr lang="en-US" dirty="0"/>
              <a:t>) denote the pounds of additive in the tank </a:t>
            </a:r>
            <a:r>
              <a:rPr lang="en-US" i="1" dirty="0"/>
              <a:t>t</a:t>
            </a:r>
            <a:r>
              <a:rPr lang="en-US" dirty="0"/>
              <a:t> minutes into the mixing operation, then </a:t>
            </a:r>
            <a:r>
              <a:rPr lang="en-US" i="1" dirty="0"/>
              <a:t>y</a:t>
            </a:r>
            <a:r>
              <a:rPr lang="en-US" dirty="0"/>
              <a:t>′ = </a:t>
            </a:r>
            <a:r>
              <a:rPr lang="en-US" i="1" dirty="0"/>
              <a:t>r</a:t>
            </a:r>
            <a:r>
              <a:rPr lang="en-US" baseline="-25000" dirty="0"/>
              <a:t>in</a:t>
            </a:r>
            <a:r>
              <a:rPr lang="en-US" dirty="0"/>
              <a:t> </a:t>
            </a:r>
            <a:r>
              <a:rPr lang="en-US" dirty="0">
                <a:latin typeface="Symbol" pitchFamily="18" charset="2"/>
              </a:rPr>
              <a:t>-</a:t>
            </a:r>
            <a:r>
              <a:rPr lang="en-US" dirty="0"/>
              <a:t> </a:t>
            </a:r>
            <a:r>
              <a:rPr lang="en-US" i="1" dirty="0"/>
              <a:t>r</a:t>
            </a:r>
            <a:r>
              <a:rPr lang="en-US" baseline="-25000" dirty="0"/>
              <a:t>out</a:t>
            </a:r>
            <a:r>
              <a:rPr lang="en-US" dirty="0"/>
              <a:t> (refer to the paragraph preceding Example 4 of Section 8.1 for a review of this principle).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In order to determine the concentration of additive in the tank at time </a:t>
            </a:r>
            <a:r>
              <a:rPr lang="en-US" i="1" dirty="0"/>
              <a:t>t</a:t>
            </a:r>
            <a:r>
              <a:rPr lang="en-US" dirty="0"/>
              <a:t>, we need to know the volume </a:t>
            </a:r>
            <a:r>
              <a:rPr lang="en-US" i="1" dirty="0"/>
              <a:t>V</a:t>
            </a:r>
            <a:r>
              <a:rPr lang="en-US" dirty="0"/>
              <a:t>(</a:t>
            </a:r>
            <a:r>
              <a:rPr lang="en-US" i="1" dirty="0"/>
              <a:t>t</a:t>
            </a:r>
            <a:r>
              <a:rPr lang="en-US" dirty="0"/>
              <a:t>) of the gasoline mixture. Since </a:t>
            </a:r>
            <a:r>
              <a:rPr lang="en-US" i="1" dirty="0"/>
              <a:t>V</a:t>
            </a:r>
            <a:r>
              <a:rPr lang="en-US" dirty="0"/>
              <a:t>(0) = 1000 and the mixture is added at a rate of 50 gal/min and drained out at      60 gal/min, we have the following.</a:t>
            </a:r>
          </a:p>
        </p:txBody>
      </p:sp>
      <p:graphicFrame>
        <p:nvGraphicFramePr>
          <p:cNvPr id="17410" name="Object 2"/>
          <p:cNvGraphicFramePr>
            <a:graphicFrameLocks noChangeAspect="1"/>
          </p:cNvGraphicFramePr>
          <p:nvPr>
            <p:extLst>
              <p:ext uri="{D42A27DB-BD31-4B8C-83A1-F6EECF244321}">
                <p14:modId xmlns:p14="http://schemas.microsoft.com/office/powerpoint/2010/main" val="2060474321"/>
              </p:ext>
            </p:extLst>
          </p:nvPr>
        </p:nvGraphicFramePr>
        <p:xfrm>
          <a:off x="1066800" y="3651250"/>
          <a:ext cx="6121400" cy="939800"/>
        </p:xfrm>
        <a:graphic>
          <a:graphicData uri="http://schemas.openxmlformats.org/presentationml/2006/ole">
            <mc:AlternateContent xmlns:mc="http://schemas.openxmlformats.org/markup-compatibility/2006">
              <mc:Choice xmlns:v="urn:schemas-microsoft-com:vml" Requires="v">
                <p:oleObj name="Equation" r:id="rId2" imgW="6121080" imgH="939600" progId="Equation.DSMT4">
                  <p:embed/>
                </p:oleObj>
              </mc:Choice>
              <mc:Fallback>
                <p:oleObj name="Equation" r:id="rId2" imgW="6121080" imgH="939600" progId="Equation.DSMT4">
                  <p:embed/>
                  <p:pic>
                    <p:nvPicPr>
                      <p:cNvPr id="0" name="Picture 2"/>
                      <p:cNvPicPr>
                        <a:picLocks noChangeAspect="1" noChangeArrowheads="1"/>
                      </p:cNvPicPr>
                      <p:nvPr/>
                    </p:nvPicPr>
                    <p:blipFill>
                      <a:blip r:embed="rId3"/>
                      <a:srcRect/>
                      <a:stretch>
                        <a:fillRect/>
                      </a:stretch>
                    </p:blipFill>
                    <p:spPr bwMode="auto">
                      <a:xfrm>
                        <a:off x="1066800" y="3651250"/>
                        <a:ext cx="612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3521552732"/>
              </p:ext>
            </p:extLst>
          </p:nvPr>
        </p:nvGraphicFramePr>
        <p:xfrm>
          <a:off x="1770239" y="4864100"/>
          <a:ext cx="6223000" cy="393700"/>
        </p:xfrm>
        <a:graphic>
          <a:graphicData uri="http://schemas.openxmlformats.org/presentationml/2006/ole">
            <mc:AlternateContent xmlns:mc="http://schemas.openxmlformats.org/markup-compatibility/2006">
              <mc:Choice xmlns:v="urn:schemas-microsoft-com:vml" Requires="v">
                <p:oleObj name="Equation" r:id="rId4" imgW="6222960" imgH="393480" progId="Equation.DSMT4">
                  <p:embed/>
                </p:oleObj>
              </mc:Choice>
              <mc:Fallback>
                <p:oleObj name="Equation" r:id="rId4" imgW="6222960" imgH="393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239" y="4864100"/>
                        <a:ext cx="6223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So, the concentration of additive at time </a:t>
            </a:r>
            <a:r>
              <a:rPr lang="en-US" i="1" dirty="0"/>
              <a:t>t</a:t>
            </a:r>
            <a:r>
              <a:rPr lang="en-US" dirty="0"/>
              <a:t> is </a:t>
            </a:r>
          </a:p>
          <a:p>
            <a:endParaRPr lang="en-US" dirty="0"/>
          </a:p>
          <a:p>
            <a:endParaRPr lang="en-US" dirty="0"/>
          </a:p>
          <a:p>
            <a:r>
              <a:rPr lang="en-US" dirty="0"/>
              <a:t>and the rate at which the additive is leaving the tank is calculated as follows.</a:t>
            </a:r>
          </a:p>
        </p:txBody>
      </p:sp>
      <p:graphicFrame>
        <p:nvGraphicFramePr>
          <p:cNvPr id="18434" name="Object 2"/>
          <p:cNvGraphicFramePr>
            <a:graphicFrameLocks noChangeAspect="1"/>
          </p:cNvGraphicFramePr>
          <p:nvPr/>
        </p:nvGraphicFramePr>
        <p:xfrm>
          <a:off x="3784600" y="1882422"/>
          <a:ext cx="1574800" cy="876300"/>
        </p:xfrm>
        <a:graphic>
          <a:graphicData uri="http://schemas.openxmlformats.org/presentationml/2006/ole">
            <mc:AlternateContent xmlns:mc="http://schemas.openxmlformats.org/markup-compatibility/2006">
              <mc:Choice xmlns:v="urn:schemas-microsoft-com:vml" Requires="v">
                <p:oleObj name="Equation" r:id="rId2" imgW="1574640" imgH="876240" progId="Equation.DSMT4">
                  <p:embed/>
                </p:oleObj>
              </mc:Choice>
              <mc:Fallback>
                <p:oleObj name="Equation" r:id="rId2" imgW="157464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1882422"/>
                        <a:ext cx="1574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extLst>
              <p:ext uri="{D42A27DB-BD31-4B8C-83A1-F6EECF244321}">
                <p14:modId xmlns:p14="http://schemas.microsoft.com/office/powerpoint/2010/main" val="2684716780"/>
              </p:ext>
            </p:extLst>
          </p:nvPr>
        </p:nvGraphicFramePr>
        <p:xfrm>
          <a:off x="1098550" y="3879850"/>
          <a:ext cx="4533900" cy="990600"/>
        </p:xfrm>
        <a:graphic>
          <a:graphicData uri="http://schemas.openxmlformats.org/presentationml/2006/ole">
            <mc:AlternateContent xmlns:mc="http://schemas.openxmlformats.org/markup-compatibility/2006">
              <mc:Choice xmlns:v="urn:schemas-microsoft-com:vml" Requires="v">
                <p:oleObj name="Equation" r:id="rId4" imgW="4533840" imgH="990360" progId="Equation.DSMT4">
                  <p:embed/>
                </p:oleObj>
              </mc:Choice>
              <mc:Fallback>
                <p:oleObj name="Equation" r:id="rId4" imgW="4533840" imgH="990360" progId="Equation.DSMT4">
                  <p:embed/>
                  <p:pic>
                    <p:nvPicPr>
                      <p:cNvPr id="0" name="Picture 3"/>
                      <p:cNvPicPr>
                        <a:picLocks noChangeAspect="1" noChangeArrowheads="1"/>
                      </p:cNvPicPr>
                      <p:nvPr/>
                    </p:nvPicPr>
                    <p:blipFill>
                      <a:blip r:embed="rId5"/>
                      <a:srcRect/>
                      <a:stretch>
                        <a:fillRect/>
                      </a:stretch>
                    </p:blipFill>
                    <p:spPr bwMode="auto">
                      <a:xfrm>
                        <a:off x="1098550" y="3879850"/>
                        <a:ext cx="453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3537606685"/>
              </p:ext>
            </p:extLst>
          </p:nvPr>
        </p:nvGraphicFramePr>
        <p:xfrm>
          <a:off x="5727700" y="3920772"/>
          <a:ext cx="1968500" cy="838200"/>
        </p:xfrm>
        <a:graphic>
          <a:graphicData uri="http://schemas.openxmlformats.org/presentationml/2006/ole">
            <mc:AlternateContent xmlns:mc="http://schemas.openxmlformats.org/markup-compatibility/2006">
              <mc:Choice xmlns:v="urn:schemas-microsoft-com:vml" Requires="v">
                <p:oleObj name="Equation" r:id="rId6" imgW="1968480" imgH="838080" progId="Equation.DSMT4">
                  <p:embed/>
                </p:oleObj>
              </mc:Choice>
              <mc:Fallback>
                <p:oleObj name="Equation" r:id="rId6" imgW="196848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700" y="3920772"/>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The rate at which the additive is being introduced to the tank remains as follows.</a:t>
            </a:r>
          </a:p>
          <a:p>
            <a:endParaRPr lang="en-US" sz="2600" dirty="0"/>
          </a:p>
          <a:p>
            <a:endParaRPr lang="en-US" sz="2600" dirty="0"/>
          </a:p>
          <a:p>
            <a:r>
              <a:rPr lang="en-US" dirty="0"/>
              <a:t>So the linear differential equation to solve is</a:t>
            </a:r>
          </a:p>
          <a:p>
            <a:endParaRPr lang="en-US" dirty="0"/>
          </a:p>
          <a:p>
            <a:endParaRPr lang="en-US" sz="2400" dirty="0"/>
          </a:p>
          <a:p>
            <a:r>
              <a:rPr lang="en-US" dirty="0"/>
              <a:t>or, in standard form, as follows.</a:t>
            </a:r>
          </a:p>
        </p:txBody>
      </p:sp>
      <p:graphicFrame>
        <p:nvGraphicFramePr>
          <p:cNvPr id="19458" name="Object 2"/>
          <p:cNvGraphicFramePr>
            <a:graphicFrameLocks noChangeAspect="1"/>
          </p:cNvGraphicFramePr>
          <p:nvPr>
            <p:extLst>
              <p:ext uri="{D42A27DB-BD31-4B8C-83A1-F6EECF244321}">
                <p14:modId xmlns:p14="http://schemas.microsoft.com/office/powerpoint/2010/main" val="555307907"/>
              </p:ext>
            </p:extLst>
          </p:nvPr>
        </p:nvGraphicFramePr>
        <p:xfrm>
          <a:off x="2051050" y="2222500"/>
          <a:ext cx="3492500" cy="990600"/>
        </p:xfrm>
        <a:graphic>
          <a:graphicData uri="http://schemas.openxmlformats.org/presentationml/2006/ole">
            <mc:AlternateContent xmlns:mc="http://schemas.openxmlformats.org/markup-compatibility/2006">
              <mc:Choice xmlns:v="urn:schemas-microsoft-com:vml" Requires="v">
                <p:oleObj name="Equation" r:id="rId2" imgW="3492360" imgH="990360" progId="Equation.DSMT4">
                  <p:embed/>
                </p:oleObj>
              </mc:Choice>
              <mc:Fallback>
                <p:oleObj name="Equation" r:id="rId2" imgW="3492360" imgH="990360" progId="Equation.DSMT4">
                  <p:embed/>
                  <p:pic>
                    <p:nvPicPr>
                      <p:cNvPr id="0" name="Picture 2"/>
                      <p:cNvPicPr>
                        <a:picLocks noChangeAspect="1" noChangeArrowheads="1"/>
                      </p:cNvPicPr>
                      <p:nvPr/>
                    </p:nvPicPr>
                    <p:blipFill>
                      <a:blip r:embed="rId3"/>
                      <a:srcRect/>
                      <a:stretch>
                        <a:fillRect/>
                      </a:stretch>
                    </p:blipFill>
                    <p:spPr bwMode="auto">
                      <a:xfrm>
                        <a:off x="2051050" y="2222500"/>
                        <a:ext cx="349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586665949"/>
              </p:ext>
            </p:extLst>
          </p:nvPr>
        </p:nvGraphicFramePr>
        <p:xfrm>
          <a:off x="5600700" y="2264127"/>
          <a:ext cx="1104900" cy="838200"/>
        </p:xfrm>
        <a:graphic>
          <a:graphicData uri="http://schemas.openxmlformats.org/presentationml/2006/ole">
            <mc:AlternateContent xmlns:mc="http://schemas.openxmlformats.org/markup-compatibility/2006">
              <mc:Choice xmlns:v="urn:schemas-microsoft-com:vml" Requires="v">
                <p:oleObj name="Equation" r:id="rId4" imgW="1104840" imgH="838080" progId="Equation.DSMT4">
                  <p:embed/>
                </p:oleObj>
              </mc:Choice>
              <mc:Fallback>
                <p:oleObj name="Equation" r:id="rId4" imgW="11048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2264127"/>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3498850" y="3680178"/>
          <a:ext cx="2146300" cy="838200"/>
        </p:xfrm>
        <a:graphic>
          <a:graphicData uri="http://schemas.openxmlformats.org/presentationml/2006/ole">
            <mc:AlternateContent xmlns:mc="http://schemas.openxmlformats.org/markup-compatibility/2006">
              <mc:Choice xmlns:v="urn:schemas-microsoft-com:vml" Requires="v">
                <p:oleObj name="Equation" r:id="rId6" imgW="2145960" imgH="838080" progId="Equation.DSMT4">
                  <p:embed/>
                </p:oleObj>
              </mc:Choice>
              <mc:Fallback>
                <p:oleObj name="Equation" r:id="rId6" imgW="214596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850" y="3680178"/>
                        <a:ext cx="214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3397250" y="5091288"/>
          <a:ext cx="2349500" cy="838200"/>
        </p:xfrm>
        <a:graphic>
          <a:graphicData uri="http://schemas.openxmlformats.org/presentationml/2006/ole">
            <mc:AlternateContent xmlns:mc="http://schemas.openxmlformats.org/markup-compatibility/2006">
              <mc:Choice xmlns:v="urn:schemas-microsoft-com:vml" Requires="v">
                <p:oleObj name="Equation" r:id="rId8" imgW="2349360" imgH="838080" progId="Equation.DSMT4">
                  <p:embed/>
                </p:oleObj>
              </mc:Choice>
              <mc:Fallback>
                <p:oleObj name="Equation" r:id="rId8" imgW="23493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0" y="5091288"/>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This results in the integrating factor </a:t>
            </a:r>
          </a:p>
          <a:p>
            <a:endParaRPr lang="en-US" dirty="0"/>
          </a:p>
          <a:p>
            <a:r>
              <a:rPr lang="en-US" dirty="0"/>
              <a:t>and the following general solution.</a:t>
            </a:r>
          </a:p>
        </p:txBody>
      </p:sp>
      <p:graphicFrame>
        <p:nvGraphicFramePr>
          <p:cNvPr id="20485" name="Object 5"/>
          <p:cNvGraphicFramePr>
            <a:graphicFrameLocks noChangeAspect="1"/>
          </p:cNvGraphicFramePr>
          <p:nvPr/>
        </p:nvGraphicFramePr>
        <p:xfrm>
          <a:off x="1783644" y="1772355"/>
          <a:ext cx="2209800" cy="635000"/>
        </p:xfrm>
        <a:graphic>
          <a:graphicData uri="http://schemas.openxmlformats.org/presentationml/2006/ole">
            <mc:AlternateContent xmlns:mc="http://schemas.openxmlformats.org/markup-compatibility/2006">
              <mc:Choice xmlns:v="urn:schemas-microsoft-com:vml" Requires="v">
                <p:oleObj name="Equation" r:id="rId2" imgW="2209680" imgH="634680" progId="Equation.DSMT4">
                  <p:embed/>
                </p:oleObj>
              </mc:Choice>
              <mc:Fallback>
                <p:oleObj name="Equation" r:id="rId2" imgW="2209680" imgH="6346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644" y="1772355"/>
                        <a:ext cx="2209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4049889" y="1890888"/>
          <a:ext cx="1524000" cy="419100"/>
        </p:xfrm>
        <a:graphic>
          <a:graphicData uri="http://schemas.openxmlformats.org/presentationml/2006/ole">
            <mc:AlternateContent xmlns:mc="http://schemas.openxmlformats.org/markup-compatibility/2006">
              <mc:Choice xmlns:v="urn:schemas-microsoft-com:vml" Requires="v">
                <p:oleObj name="Equation" r:id="rId4" imgW="1523880" imgH="419040" progId="Equation.DSMT4">
                  <p:embed/>
                </p:oleObj>
              </mc:Choice>
              <mc:Fallback>
                <p:oleObj name="Equation" r:id="rId4" imgW="1523880" imgH="4190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9889" y="1890888"/>
                        <a:ext cx="152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extLst>
              <p:ext uri="{D42A27DB-BD31-4B8C-83A1-F6EECF244321}">
                <p14:modId xmlns:p14="http://schemas.microsoft.com/office/powerpoint/2010/main" val="2126014336"/>
              </p:ext>
            </p:extLst>
          </p:nvPr>
        </p:nvGraphicFramePr>
        <p:xfrm>
          <a:off x="5557838" y="1858963"/>
          <a:ext cx="1892300" cy="558800"/>
        </p:xfrm>
        <a:graphic>
          <a:graphicData uri="http://schemas.openxmlformats.org/presentationml/2006/ole">
            <mc:AlternateContent xmlns:mc="http://schemas.openxmlformats.org/markup-compatibility/2006">
              <mc:Choice xmlns:v="urn:schemas-microsoft-com:vml" Requires="v">
                <p:oleObj name="Equation" r:id="rId6" imgW="1892160" imgH="558720" progId="Equation.DSMT4">
                  <p:embed/>
                </p:oleObj>
              </mc:Choice>
              <mc:Fallback>
                <p:oleObj name="Equation" r:id="rId6" imgW="1892160" imgH="558720" progId="Equation.DSMT4">
                  <p:embed/>
                  <p:pic>
                    <p:nvPicPr>
                      <p:cNvPr id="0" name="Picture 7"/>
                      <p:cNvPicPr>
                        <a:picLocks noChangeAspect="1" noChangeArrowheads="1"/>
                      </p:cNvPicPr>
                      <p:nvPr/>
                    </p:nvPicPr>
                    <p:blipFill>
                      <a:blip r:embed="rId7"/>
                      <a:srcRect/>
                      <a:stretch>
                        <a:fillRect/>
                      </a:stretch>
                    </p:blipFill>
                    <p:spPr bwMode="auto">
                      <a:xfrm>
                        <a:off x="5557838" y="1858963"/>
                        <a:ext cx="189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963788" y="2952750"/>
          <a:ext cx="3670300" cy="952500"/>
        </p:xfrm>
        <a:graphic>
          <a:graphicData uri="http://schemas.openxmlformats.org/presentationml/2006/ole">
            <mc:AlternateContent xmlns:mc="http://schemas.openxmlformats.org/markup-compatibility/2006">
              <mc:Choice xmlns:v="urn:schemas-microsoft-com:vml" Requires="v">
                <p:oleObj name="Equation" r:id="rId8" imgW="3670200" imgH="952200" progId="Equation.DSMT4">
                  <p:embed/>
                </p:oleObj>
              </mc:Choice>
              <mc:Fallback>
                <p:oleObj name="Equation" r:id="rId8" imgW="3670200" imgH="9522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788" y="2952750"/>
                        <a:ext cx="3670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1213554" y="4016022"/>
          <a:ext cx="4533900" cy="673100"/>
        </p:xfrm>
        <a:graphic>
          <a:graphicData uri="http://schemas.openxmlformats.org/presentationml/2006/ole">
            <mc:AlternateContent xmlns:mc="http://schemas.openxmlformats.org/markup-compatibility/2006">
              <mc:Choice xmlns:v="urn:schemas-microsoft-com:vml" Requires="v">
                <p:oleObj name="Equation" r:id="rId10" imgW="4533840" imgH="672840" progId="Equation.DSMT4">
                  <p:embed/>
                </p:oleObj>
              </mc:Choice>
              <mc:Fallback>
                <p:oleObj name="Equation" r:id="rId10" imgW="4533840" imgH="67284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3554" y="4016022"/>
                        <a:ext cx="45339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1205088" y="4787900"/>
          <a:ext cx="4038600" cy="1155700"/>
        </p:xfrm>
        <a:graphic>
          <a:graphicData uri="http://schemas.openxmlformats.org/presentationml/2006/ole">
            <mc:AlternateContent xmlns:mc="http://schemas.openxmlformats.org/markup-compatibility/2006">
              <mc:Choice xmlns:v="urn:schemas-microsoft-com:vml" Requires="v">
                <p:oleObj name="Equation" r:id="rId12" imgW="4038480" imgH="1155600" progId="Equation.DSMT4">
                  <p:embed/>
                </p:oleObj>
              </mc:Choice>
              <mc:Fallback>
                <p:oleObj name="Equation" r:id="rId12" imgW="4038480" imgH="11556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5088" y="4787900"/>
                        <a:ext cx="4038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5317066" y="4930422"/>
          <a:ext cx="3225800" cy="838200"/>
        </p:xfrm>
        <a:graphic>
          <a:graphicData uri="http://schemas.openxmlformats.org/presentationml/2006/ole">
            <mc:AlternateContent xmlns:mc="http://schemas.openxmlformats.org/markup-compatibility/2006">
              <mc:Choice xmlns:v="urn:schemas-microsoft-com:vml" Requires="v">
                <p:oleObj name="Equation" r:id="rId14" imgW="3225600" imgH="838080" progId="Equation.DSMT4">
                  <p:embed/>
                </p:oleObj>
              </mc:Choice>
              <mc:Fallback>
                <p:oleObj name="Equation" r:id="rId14" imgW="3225600" imgH="83808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7066" y="4930422"/>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Since </a:t>
            </a:r>
            <a:r>
              <a:rPr lang="en-US" i="1" dirty="0"/>
              <a:t>y</a:t>
            </a:r>
            <a:r>
              <a:rPr lang="en-US" dirty="0"/>
              <a:t>(0) = 15 pounds, we can determine </a:t>
            </a:r>
            <a:r>
              <a:rPr lang="en-US" i="1" dirty="0"/>
              <a:t>C</a:t>
            </a:r>
            <a:r>
              <a:rPr lang="en-US" dirty="0"/>
              <a:t>.</a:t>
            </a:r>
          </a:p>
          <a:p>
            <a:endParaRPr lang="en-US" dirty="0"/>
          </a:p>
          <a:p>
            <a:endParaRPr lang="en-US" dirty="0"/>
          </a:p>
          <a:p>
            <a:endParaRPr lang="en-US" dirty="0"/>
          </a:p>
          <a:p>
            <a:endParaRPr lang="en-US" dirty="0"/>
          </a:p>
          <a:p>
            <a:r>
              <a:rPr lang="en-US" dirty="0"/>
              <a:t>Therefore we have</a:t>
            </a:r>
          </a:p>
          <a:p>
            <a:endParaRPr lang="en-US" dirty="0"/>
          </a:p>
        </p:txBody>
      </p:sp>
      <p:graphicFrame>
        <p:nvGraphicFramePr>
          <p:cNvPr id="21508" name="Object 4"/>
          <p:cNvGraphicFramePr>
            <a:graphicFrameLocks noChangeAspect="1"/>
          </p:cNvGraphicFramePr>
          <p:nvPr>
            <p:extLst>
              <p:ext uri="{D42A27DB-BD31-4B8C-83A1-F6EECF244321}">
                <p14:modId xmlns:p14="http://schemas.microsoft.com/office/powerpoint/2010/main" val="3493690830"/>
              </p:ext>
            </p:extLst>
          </p:nvPr>
        </p:nvGraphicFramePr>
        <p:xfrm>
          <a:off x="1689100" y="1905000"/>
          <a:ext cx="5765800" cy="838200"/>
        </p:xfrm>
        <a:graphic>
          <a:graphicData uri="http://schemas.openxmlformats.org/presentationml/2006/ole">
            <mc:AlternateContent xmlns:mc="http://schemas.openxmlformats.org/markup-compatibility/2006">
              <mc:Choice xmlns:v="urn:schemas-microsoft-com:vml" Requires="v">
                <p:oleObj name="Equation" r:id="rId2" imgW="5765760" imgH="838080" progId="Equation.DSMT4">
                  <p:embed/>
                </p:oleObj>
              </mc:Choice>
              <mc:Fallback>
                <p:oleObj name="Equation" r:id="rId2" imgW="576576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905000"/>
                        <a:ext cx="576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109735020"/>
              </p:ext>
            </p:extLst>
          </p:nvPr>
        </p:nvGraphicFramePr>
        <p:xfrm>
          <a:off x="1816100" y="2857500"/>
          <a:ext cx="1917700" cy="838200"/>
        </p:xfrm>
        <a:graphic>
          <a:graphicData uri="http://schemas.openxmlformats.org/presentationml/2006/ole">
            <mc:AlternateContent xmlns:mc="http://schemas.openxmlformats.org/markup-compatibility/2006">
              <mc:Choice xmlns:v="urn:schemas-microsoft-com:vml" Requires="v">
                <p:oleObj name="Equation" r:id="rId4" imgW="1917360" imgH="838080" progId="Equation.DSMT4">
                  <p:embed/>
                </p:oleObj>
              </mc:Choice>
              <mc:Fallback>
                <p:oleObj name="Equation" r:id="rId4" imgW="191736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100" y="2857500"/>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a:extLst>
              <a:ext uri="{FF2B5EF4-FFF2-40B4-BE49-F238E27FC236}">
                <a16:creationId xmlns:a16="http://schemas.microsoft.com/office/drawing/2014/main" id="{211CB008-D7D8-7E10-0B3D-EC3703AE05E1}"/>
              </a:ext>
            </a:extLst>
          </p:cNvPr>
          <p:cNvGraphicFramePr>
            <a:graphicFrameLocks noChangeAspect="1"/>
          </p:cNvGraphicFramePr>
          <p:nvPr>
            <p:extLst>
              <p:ext uri="{D42A27DB-BD31-4B8C-83A1-F6EECF244321}">
                <p14:modId xmlns:p14="http://schemas.microsoft.com/office/powerpoint/2010/main" val="1299555508"/>
              </p:ext>
            </p:extLst>
          </p:nvPr>
        </p:nvGraphicFramePr>
        <p:xfrm>
          <a:off x="1689100" y="4629150"/>
          <a:ext cx="4457700" cy="838200"/>
        </p:xfrm>
        <a:graphic>
          <a:graphicData uri="http://schemas.openxmlformats.org/presentationml/2006/ole">
            <mc:AlternateContent xmlns:mc="http://schemas.openxmlformats.org/markup-compatibility/2006">
              <mc:Choice xmlns:v="urn:schemas-microsoft-com:vml" Requires="v">
                <p:oleObj name="Equation" r:id="rId6" imgW="4457520" imgH="838080" progId="Equation.DSMT4">
                  <p:embed/>
                </p:oleObj>
              </mc:Choice>
              <mc:Fallback>
                <p:oleObj name="Equation" r:id="rId6" imgW="4457520" imgH="838080" progId="Equation.DSMT4">
                  <p:embed/>
                  <p:pic>
                    <p:nvPicPr>
                      <p:cNvPr id="225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100" y="4629150"/>
                        <a:ext cx="445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a:xfrm>
            <a:off x="457200" y="1280160"/>
            <a:ext cx="4754880" cy="4056495"/>
          </a:xfrm>
        </p:spPr>
        <p:txBody>
          <a:bodyPr>
            <a:spAutoFit/>
          </a:bodyPr>
          <a:lstStyle/>
          <a:p>
            <a:r>
              <a:rPr lang="en-US" dirty="0"/>
              <a:t>and the amount of additive in the tank after 30 minutes is  </a:t>
            </a:r>
            <a:r>
              <a:rPr lang="en-US" i="1" dirty="0"/>
              <a:t>y</a:t>
            </a:r>
            <a:r>
              <a:rPr lang="en-US" dirty="0"/>
              <a:t>(30) </a:t>
            </a:r>
            <a:r>
              <a:rPr lang="en-US" dirty="0">
                <a:latin typeface="Calibri" panose="020F0502020204030204" pitchFamily="34" charset="0"/>
                <a:cs typeface="Calibri" panose="020F0502020204030204" pitchFamily="34" charset="0"/>
                <a:sym typeface="Symbol" panose="05050102010706020507" pitchFamily="18" charset="2"/>
              </a:rPr>
              <a:t></a:t>
            </a:r>
            <a:r>
              <a:rPr lang="en-US" dirty="0"/>
              <a:t> </a:t>
            </a:r>
            <a:r>
              <a:rPr lang="en-US" dirty="0">
                <a:solidFill>
                  <a:srgbClr val="FF0000"/>
                </a:solidFill>
              </a:rPr>
              <a:t>13.4 lb</a:t>
            </a:r>
            <a:r>
              <a:rPr lang="en-US" dirty="0"/>
              <a:t>. Figure 2 is </a:t>
            </a:r>
            <a:br>
              <a:rPr lang="en-US" dirty="0"/>
            </a:br>
            <a:r>
              <a:rPr lang="en-US" dirty="0"/>
              <a:t>a graph of </a:t>
            </a:r>
            <a:r>
              <a:rPr lang="en-US" i="1" dirty="0"/>
              <a:t>y</a:t>
            </a:r>
            <a:r>
              <a:rPr lang="en-US" dirty="0"/>
              <a:t>(</a:t>
            </a:r>
            <a:r>
              <a:rPr lang="en-US" i="1" dirty="0"/>
              <a:t>t</a:t>
            </a:r>
            <a:r>
              <a:rPr lang="en-US" dirty="0"/>
              <a:t>) over the 100 minutes it takes for the tank to empty completely—note that the amount of additive in the tank at first increases, and then begins to decrease.</a:t>
            </a:r>
          </a:p>
        </p:txBody>
      </p:sp>
      <p:pic>
        <p:nvPicPr>
          <p:cNvPr id="22533" name="Picture 5"/>
          <p:cNvPicPr>
            <a:picLocks noChangeAspect="1" noChangeArrowheads="1"/>
          </p:cNvPicPr>
          <p:nvPr/>
        </p:nvPicPr>
        <p:blipFill>
          <a:blip r:embed="rId2" cstate="print">
            <a:clrChange>
              <a:clrFrom>
                <a:srgbClr val="FEFEFE"/>
              </a:clrFrom>
              <a:clrTo>
                <a:srgbClr val="FEFEFE">
                  <a:alpha val="0"/>
                </a:srgbClr>
              </a:clrTo>
            </a:clrChange>
            <a:lum bright="-10000"/>
          </a:blip>
          <a:srcRect b="10093"/>
          <a:stretch>
            <a:fillRect/>
          </a:stretch>
        </p:blipFill>
        <p:spPr bwMode="auto">
          <a:xfrm>
            <a:off x="5250299" y="1254369"/>
            <a:ext cx="3741301" cy="3622431"/>
          </a:xfrm>
          <a:prstGeom prst="rect">
            <a:avLst/>
          </a:prstGeom>
          <a:noFill/>
          <a:ln w="9525">
            <a:noFill/>
            <a:miter lim="800000"/>
            <a:headEnd/>
            <a:tailEnd/>
          </a:ln>
        </p:spPr>
      </p:pic>
      <p:sp>
        <p:nvSpPr>
          <p:cNvPr id="8" name="Rectangle 7"/>
          <p:cNvSpPr/>
          <p:nvPr/>
        </p:nvSpPr>
        <p:spPr>
          <a:xfrm>
            <a:off x="6435922" y="4876800"/>
            <a:ext cx="1370055" cy="523220"/>
          </a:xfrm>
          <a:prstGeom prst="rect">
            <a:avLst/>
          </a:prstGeom>
        </p:spPr>
        <p:txBody>
          <a:bodyPr wrap="none">
            <a:spAutoFit/>
          </a:bodyPr>
          <a:lstStyle/>
          <a:p>
            <a:r>
              <a:rPr lang="en-US" sz="2800" b="1" dirty="0"/>
              <a:t>Figure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First-Order Linear Differential Equations (cont.)</a:t>
            </a:r>
          </a:p>
        </p:txBody>
      </p:sp>
      <p:sp>
        <p:nvSpPr>
          <p:cNvPr id="3" name="Content Placeholder 2"/>
          <p:cNvSpPr>
            <a:spLocks noGrp="1"/>
          </p:cNvSpPr>
          <p:nvPr>
            <p:ph idx="1"/>
          </p:nvPr>
        </p:nvSpPr>
        <p:spPr/>
        <p:txBody>
          <a:bodyPr/>
          <a:lstStyle/>
          <a:p>
            <a:r>
              <a:rPr lang="en-US" dirty="0"/>
              <a:t>Electrical circuits with a changing current </a:t>
            </a:r>
            <a:r>
              <a:rPr lang="en-US" i="1" dirty="0"/>
              <a:t>I</a:t>
            </a:r>
            <a:r>
              <a:rPr lang="en-US" dirty="0"/>
              <a:t>(</a:t>
            </a:r>
            <a:r>
              <a:rPr lang="en-US" i="1" dirty="0"/>
              <a:t>t</a:t>
            </a:r>
            <a:r>
              <a:rPr lang="en-US" dirty="0"/>
              <a:t>) possess a property called </a:t>
            </a:r>
            <a:r>
              <a:rPr lang="en-US" i="1" dirty="0"/>
              <a:t>inductance</a:t>
            </a:r>
            <a:r>
              <a:rPr lang="en-US" dirty="0"/>
              <a:t>, caused by the magnetic field associated with the changing current. Inductance is given the symbol </a:t>
            </a:r>
            <a:r>
              <a:rPr lang="en-US" i="1" dirty="0"/>
              <a:t>L</a:t>
            </a:r>
            <a:r>
              <a:rPr lang="en-US" dirty="0"/>
              <a:t> and is measured in terms of units called</a:t>
            </a:r>
            <a:r>
              <a:rPr lang="en-US" i="1" dirty="0"/>
              <a:t> henries</a:t>
            </a:r>
            <a:r>
              <a:rPr 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First-Order Linear Differential Equations (cont.)</a:t>
            </a:r>
          </a:p>
        </p:txBody>
      </p:sp>
      <p:sp>
        <p:nvSpPr>
          <p:cNvPr id="3" name="Content Placeholder 2"/>
          <p:cNvSpPr>
            <a:spLocks noGrp="1"/>
          </p:cNvSpPr>
          <p:nvPr>
            <p:ph idx="1"/>
          </p:nvPr>
        </p:nvSpPr>
        <p:spPr>
          <a:xfrm>
            <a:off x="457200" y="1280160"/>
            <a:ext cx="5120640" cy="4572000"/>
          </a:xfrm>
        </p:spPr>
        <p:txBody>
          <a:bodyPr/>
          <a:lstStyle/>
          <a:p>
            <a:r>
              <a:rPr lang="en-US" dirty="0"/>
              <a:t>Just as voltage </a:t>
            </a:r>
            <a:r>
              <a:rPr lang="en-US" i="1" dirty="0"/>
              <a:t>V</a:t>
            </a:r>
            <a:r>
              <a:rPr lang="en-US" dirty="0"/>
              <a:t> in a circuit relates to steady current </a:t>
            </a:r>
            <a:r>
              <a:rPr lang="en-US" i="1" dirty="0"/>
              <a:t>I</a:t>
            </a:r>
            <a:r>
              <a:rPr lang="en-US" dirty="0"/>
              <a:t> and resistance </a:t>
            </a:r>
            <a:r>
              <a:rPr lang="en-US" i="1" dirty="0"/>
              <a:t>R</a:t>
            </a:r>
            <a:r>
              <a:rPr lang="en-US" dirty="0"/>
              <a:t> according to Ohm’s Law, </a:t>
            </a:r>
            <a:r>
              <a:rPr lang="en-US" i="1" dirty="0"/>
              <a:t>V</a:t>
            </a:r>
            <a:r>
              <a:rPr lang="en-US" dirty="0"/>
              <a:t> = </a:t>
            </a:r>
            <a:r>
              <a:rPr lang="en-US" i="1" dirty="0"/>
              <a:t>IR</a:t>
            </a:r>
            <a:r>
              <a:rPr lang="en-US" dirty="0"/>
              <a:t>, the voltage, inductance, and current in an </a:t>
            </a:r>
            <a:r>
              <a:rPr lang="en-US" b="1" dirty="0"/>
              <a:t>RL circuit </a:t>
            </a:r>
            <a:r>
              <a:rPr lang="en-US" dirty="0"/>
              <a:t>with changing current (shown in Figure 3) are related by the following equation.</a:t>
            </a:r>
          </a:p>
        </p:txBody>
      </p:sp>
      <p:pic>
        <p:nvPicPr>
          <p:cNvPr id="23554"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a:stretch>
            <a:fillRect/>
          </a:stretch>
        </p:blipFill>
        <p:spPr bwMode="auto">
          <a:xfrm>
            <a:off x="5181600" y="1662291"/>
            <a:ext cx="3657600" cy="3138309"/>
          </a:xfrm>
          <a:prstGeom prst="rect">
            <a:avLst/>
          </a:prstGeom>
          <a:noFill/>
          <a:ln w="9525">
            <a:noFill/>
            <a:miter lim="800000"/>
            <a:headEnd/>
            <a:tailEnd/>
          </a:ln>
        </p:spPr>
      </p:pic>
      <p:sp>
        <p:nvSpPr>
          <p:cNvPr id="5" name="Rectangle 4"/>
          <p:cNvSpPr/>
          <p:nvPr/>
        </p:nvSpPr>
        <p:spPr>
          <a:xfrm>
            <a:off x="5600700" y="5029200"/>
            <a:ext cx="2819400" cy="523220"/>
          </a:xfrm>
          <a:prstGeom prst="rect">
            <a:avLst/>
          </a:prstGeom>
        </p:spPr>
        <p:txBody>
          <a:bodyPr wrap="square">
            <a:spAutoFit/>
          </a:bodyPr>
          <a:lstStyle/>
          <a:p>
            <a:r>
              <a:rPr lang="en-US" sz="2800" b="1" dirty="0"/>
              <a:t>Figure 3 </a:t>
            </a:r>
            <a:r>
              <a:rPr lang="en-US" sz="2800" dirty="0"/>
              <a:t>RL Circuit</a:t>
            </a:r>
          </a:p>
        </p:txBody>
      </p:sp>
      <p:graphicFrame>
        <p:nvGraphicFramePr>
          <p:cNvPr id="23555" name="Object 3"/>
          <p:cNvGraphicFramePr>
            <a:graphicFrameLocks noChangeAspect="1"/>
          </p:cNvGraphicFramePr>
          <p:nvPr/>
        </p:nvGraphicFramePr>
        <p:xfrm>
          <a:off x="1868948" y="4832556"/>
          <a:ext cx="1727200" cy="838200"/>
        </p:xfrm>
        <a:graphic>
          <a:graphicData uri="http://schemas.openxmlformats.org/presentationml/2006/ole">
            <mc:AlternateContent xmlns:mc="http://schemas.openxmlformats.org/markup-compatibility/2006">
              <mc:Choice xmlns:v="urn:schemas-microsoft-com:vml" Requires="v">
                <p:oleObj name="Equation" r:id="rId3" imgW="1726920" imgH="838080" progId="Equation.DSMT4">
                  <p:embed/>
                </p:oleObj>
              </mc:Choice>
              <mc:Fallback>
                <p:oleObj name="Equation" r:id="rId3" imgW="172692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948" y="4832556"/>
                        <a:ext cx="172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a Formula for Changing</a:t>
            </a:r>
            <a:br>
              <a:rPr lang="en-US" dirty="0"/>
            </a:br>
            <a:r>
              <a:rPr lang="en-US" dirty="0"/>
              <a:t>Current in an RL Circuit</a:t>
            </a:r>
          </a:p>
        </p:txBody>
      </p:sp>
      <p:sp>
        <p:nvSpPr>
          <p:cNvPr id="3" name="Content Placeholder 2"/>
          <p:cNvSpPr>
            <a:spLocks noGrp="1"/>
          </p:cNvSpPr>
          <p:nvPr>
            <p:ph idx="1"/>
          </p:nvPr>
        </p:nvSpPr>
        <p:spPr/>
        <p:txBody>
          <a:bodyPr/>
          <a:lstStyle/>
          <a:p>
            <a:r>
              <a:rPr lang="en-US" dirty="0"/>
              <a:t>Assume voltage </a:t>
            </a:r>
            <a:r>
              <a:rPr lang="en-US" i="1" dirty="0"/>
              <a:t>V</a:t>
            </a:r>
            <a:r>
              <a:rPr lang="en-US" dirty="0"/>
              <a:t> (in volts) is applied at time </a:t>
            </a:r>
            <a:r>
              <a:rPr lang="en-US" i="1" dirty="0"/>
              <a:t>t</a:t>
            </a:r>
            <a:r>
              <a:rPr lang="en-US" dirty="0"/>
              <a:t> = 0 in a simple circuit with inductance </a:t>
            </a:r>
            <a:r>
              <a:rPr lang="en-US" i="1" dirty="0"/>
              <a:t>L</a:t>
            </a:r>
            <a:r>
              <a:rPr lang="en-US" dirty="0"/>
              <a:t> (in henries) and resistance </a:t>
            </a:r>
            <a:r>
              <a:rPr lang="en-US" i="1" dirty="0"/>
              <a:t>R</a:t>
            </a:r>
            <a:r>
              <a:rPr lang="en-US" dirty="0"/>
              <a:t> (in ohms). Find a formula for the current </a:t>
            </a:r>
            <a:r>
              <a:rPr lang="en-US" i="1" dirty="0"/>
              <a:t>I</a:t>
            </a:r>
            <a:r>
              <a:rPr lang="en-US" dirty="0"/>
              <a:t> (in amperes) in the circuit at time </a:t>
            </a:r>
            <a:r>
              <a:rPr lang="en-US" i="1" dirty="0"/>
              <a:t>t</a:t>
            </a:r>
            <a:r>
              <a:rPr lang="en-US" dirty="0"/>
              <a:t> (assume </a:t>
            </a:r>
            <a:r>
              <a:rPr lang="en-US" i="1" dirty="0"/>
              <a:t>V</a:t>
            </a:r>
            <a:r>
              <a:rPr lang="en-US" dirty="0"/>
              <a:t>, </a:t>
            </a:r>
            <a:r>
              <a:rPr lang="en-US" i="1" dirty="0"/>
              <a:t>L</a:t>
            </a:r>
            <a:r>
              <a:rPr lang="en-US" dirty="0"/>
              <a:t>, and </a:t>
            </a:r>
            <a:r>
              <a:rPr lang="en-US" i="1" dirty="0"/>
              <a:t>R</a:t>
            </a:r>
            <a:r>
              <a:rPr lang="en-US" dirty="0"/>
              <a:t> are all constant).</a:t>
            </a:r>
          </a:p>
          <a:p>
            <a:r>
              <a:rPr lang="en-US" b="1" dirty="0"/>
              <a:t>Solution</a:t>
            </a:r>
          </a:p>
          <a:p>
            <a:r>
              <a:rPr lang="en-US" dirty="0"/>
              <a:t>The equation above is a first-order linear equation in </a:t>
            </a:r>
            <a:r>
              <a:rPr lang="en-US" i="1" dirty="0"/>
              <a:t>I</a:t>
            </a:r>
            <a:r>
              <a:rPr lang="en-US" dirty="0"/>
              <a:t> with standard form as follows.</a:t>
            </a:r>
          </a:p>
          <a:p>
            <a:endParaRPr lang="en-US" dirty="0"/>
          </a:p>
        </p:txBody>
      </p:sp>
      <p:graphicFrame>
        <p:nvGraphicFramePr>
          <p:cNvPr id="24578" name="Object 2"/>
          <p:cNvGraphicFramePr>
            <a:graphicFrameLocks noChangeAspect="1"/>
          </p:cNvGraphicFramePr>
          <p:nvPr/>
        </p:nvGraphicFramePr>
        <p:xfrm>
          <a:off x="3714750" y="5029200"/>
          <a:ext cx="1714500" cy="838200"/>
        </p:xfrm>
        <a:graphic>
          <a:graphicData uri="http://schemas.openxmlformats.org/presentationml/2006/ole">
            <mc:AlternateContent xmlns:mc="http://schemas.openxmlformats.org/markup-compatibility/2006">
              <mc:Choice xmlns:v="urn:schemas-microsoft-com:vml" Requires="v">
                <p:oleObj name="Equation" r:id="rId2" imgW="1714320" imgH="838080" progId="Equation.DSMT4">
                  <p:embed/>
                </p:oleObj>
              </mc:Choice>
              <mc:Fallback>
                <p:oleObj name="Equation" r:id="rId2" imgW="17143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5029200"/>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Linear and Nonlinear</a:t>
            </a:r>
            <a:br>
              <a:rPr lang="en-US" dirty="0"/>
            </a:br>
            <a:r>
              <a:rPr lang="en-US" dirty="0"/>
              <a:t>Differential Equations</a:t>
            </a:r>
          </a:p>
        </p:txBody>
      </p:sp>
      <p:sp>
        <p:nvSpPr>
          <p:cNvPr id="3" name="Content Placeholder 2"/>
          <p:cNvSpPr>
            <a:spLocks noGrp="1"/>
          </p:cNvSpPr>
          <p:nvPr>
            <p:ph idx="1"/>
          </p:nvPr>
        </p:nvSpPr>
        <p:spPr/>
        <p:txBody>
          <a:bodyPr/>
          <a:lstStyle/>
          <a:p>
            <a:r>
              <a:rPr lang="en-US" dirty="0"/>
              <a:t>Classify the following differential equations as linear or nonlinear.</a:t>
            </a:r>
          </a:p>
          <a:p>
            <a:endParaRPr lang="en-US" dirty="0"/>
          </a:p>
        </p:txBody>
      </p:sp>
      <p:graphicFrame>
        <p:nvGraphicFramePr>
          <p:cNvPr id="2050" name="Object 2"/>
          <p:cNvGraphicFramePr>
            <a:graphicFrameLocks noChangeAspect="1"/>
          </p:cNvGraphicFramePr>
          <p:nvPr/>
        </p:nvGraphicFramePr>
        <p:xfrm>
          <a:off x="548640" y="2286000"/>
          <a:ext cx="3721100" cy="838200"/>
        </p:xfrm>
        <a:graphic>
          <a:graphicData uri="http://schemas.openxmlformats.org/presentationml/2006/ole">
            <mc:AlternateContent xmlns:mc="http://schemas.openxmlformats.org/markup-compatibility/2006">
              <mc:Choice xmlns:v="urn:schemas-microsoft-com:vml" Requires="v">
                <p:oleObj name="Equation" r:id="rId2" imgW="3720960" imgH="838080" progId="Equation.DSMT4">
                  <p:embed/>
                </p:oleObj>
              </mc:Choice>
              <mc:Fallback>
                <p:oleObj name="Equation" r:id="rId2" imgW="37209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6000"/>
                        <a:ext cx="372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352800"/>
          <a:ext cx="2222500" cy="838200"/>
        </p:xfrm>
        <a:graphic>
          <a:graphicData uri="http://schemas.openxmlformats.org/presentationml/2006/ole">
            <mc:AlternateContent xmlns:mc="http://schemas.openxmlformats.org/markup-compatibility/2006">
              <mc:Choice xmlns:v="urn:schemas-microsoft-com:vml" Requires="v">
                <p:oleObj name="Equation" r:id="rId4" imgW="2222280" imgH="838080" progId="Equation.DSMT4">
                  <p:embed/>
                </p:oleObj>
              </mc:Choice>
              <mc:Fallback>
                <p:oleObj name="Equation" r:id="rId4" imgW="222228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352800"/>
                        <a:ext cx="222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a Formula for Changing</a:t>
            </a:r>
            <a:br>
              <a:rPr lang="en-US" dirty="0"/>
            </a:br>
            <a:r>
              <a:rPr lang="en-US" dirty="0"/>
              <a:t>Current in an RL Circuit (cont.)</a:t>
            </a:r>
          </a:p>
        </p:txBody>
      </p:sp>
      <p:sp>
        <p:nvSpPr>
          <p:cNvPr id="3" name="Content Placeholder 2"/>
          <p:cNvSpPr>
            <a:spLocks noGrp="1"/>
          </p:cNvSpPr>
          <p:nvPr>
            <p:ph idx="1"/>
          </p:nvPr>
        </p:nvSpPr>
        <p:spPr/>
        <p:txBody>
          <a:bodyPr/>
          <a:lstStyle/>
          <a:p>
            <a:r>
              <a:rPr lang="en-US" dirty="0"/>
              <a:t>This gives rise to the integrating factor 	 and then the following general solution.</a:t>
            </a:r>
          </a:p>
        </p:txBody>
      </p:sp>
      <p:graphicFrame>
        <p:nvGraphicFramePr>
          <p:cNvPr id="25602" name="Object 2"/>
          <p:cNvGraphicFramePr>
            <a:graphicFrameLocks noChangeAspect="1"/>
          </p:cNvGraphicFramePr>
          <p:nvPr/>
        </p:nvGraphicFramePr>
        <p:xfrm>
          <a:off x="2533650" y="2362200"/>
          <a:ext cx="4076700" cy="1104900"/>
        </p:xfrm>
        <a:graphic>
          <a:graphicData uri="http://schemas.openxmlformats.org/presentationml/2006/ole">
            <mc:AlternateContent xmlns:mc="http://schemas.openxmlformats.org/markup-compatibility/2006">
              <mc:Choice xmlns:v="urn:schemas-microsoft-com:vml" Requires="v">
                <p:oleObj name="Equation" r:id="rId2" imgW="4076640" imgH="1104840" progId="Equation.DSMT4">
                  <p:embed/>
                </p:oleObj>
              </mc:Choice>
              <mc:Fallback>
                <p:oleObj name="Equation" r:id="rId2" imgW="4076640" imgH="1104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2362200"/>
                        <a:ext cx="4076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1243163496"/>
              </p:ext>
            </p:extLst>
          </p:nvPr>
        </p:nvGraphicFramePr>
        <p:xfrm>
          <a:off x="3089275" y="3663950"/>
          <a:ext cx="3987800" cy="990600"/>
        </p:xfrm>
        <a:graphic>
          <a:graphicData uri="http://schemas.openxmlformats.org/presentationml/2006/ole">
            <mc:AlternateContent xmlns:mc="http://schemas.openxmlformats.org/markup-compatibility/2006">
              <mc:Choice xmlns:v="urn:schemas-microsoft-com:vml" Requires="v">
                <p:oleObj name="Equation" r:id="rId4" imgW="3987720" imgH="990360" progId="Equation.DSMT4">
                  <p:embed/>
                </p:oleObj>
              </mc:Choice>
              <mc:Fallback>
                <p:oleObj name="Equation" r:id="rId4" imgW="3987720" imgH="990360" progId="Equation.DSMT4">
                  <p:embed/>
                  <p:pic>
                    <p:nvPicPr>
                      <p:cNvPr id="0" name="Picture 3"/>
                      <p:cNvPicPr>
                        <a:picLocks noChangeAspect="1" noChangeArrowheads="1"/>
                      </p:cNvPicPr>
                      <p:nvPr/>
                    </p:nvPicPr>
                    <p:blipFill>
                      <a:blip r:embed="rId5"/>
                      <a:srcRect/>
                      <a:stretch>
                        <a:fillRect/>
                      </a:stretch>
                    </p:blipFill>
                    <p:spPr bwMode="auto">
                      <a:xfrm>
                        <a:off x="3089275" y="3663950"/>
                        <a:ext cx="398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3073400" y="4800600"/>
          <a:ext cx="1879600" cy="838200"/>
        </p:xfrm>
        <a:graphic>
          <a:graphicData uri="http://schemas.openxmlformats.org/presentationml/2006/ole">
            <mc:AlternateContent xmlns:mc="http://schemas.openxmlformats.org/markup-compatibility/2006">
              <mc:Choice xmlns:v="urn:schemas-microsoft-com:vml" Requires="v">
                <p:oleObj name="Equation" r:id="rId6" imgW="1879560" imgH="838080" progId="Equation.DSMT4">
                  <p:embed/>
                </p:oleObj>
              </mc:Choice>
              <mc:Fallback>
                <p:oleObj name="Equation" r:id="rId6" imgW="187956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3400" y="4800600"/>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6151308" y="1294488"/>
          <a:ext cx="723900" cy="431800"/>
        </p:xfrm>
        <a:graphic>
          <a:graphicData uri="http://schemas.openxmlformats.org/presentationml/2006/ole">
            <mc:AlternateContent xmlns:mc="http://schemas.openxmlformats.org/markup-compatibility/2006">
              <mc:Choice xmlns:v="urn:schemas-microsoft-com:vml" Requires="v">
                <p:oleObj name="Equation" r:id="rId8" imgW="723600" imgH="431640" progId="Equation.DSMT4">
                  <p:embed/>
                </p:oleObj>
              </mc:Choice>
              <mc:Fallback>
                <p:oleObj name="Equation" r:id="rId8" imgW="72360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308" y="1294488"/>
                        <a:ext cx="72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a Formula for Changing</a:t>
            </a:r>
            <a:br>
              <a:rPr lang="en-US" dirty="0"/>
            </a:br>
            <a:r>
              <a:rPr lang="en-US" dirty="0"/>
              <a:t>Current in an RL Circuit (cont.)</a:t>
            </a:r>
          </a:p>
        </p:txBody>
      </p:sp>
      <p:sp>
        <p:nvSpPr>
          <p:cNvPr id="3" name="Content Placeholder 2"/>
          <p:cNvSpPr>
            <a:spLocks noGrp="1"/>
          </p:cNvSpPr>
          <p:nvPr>
            <p:ph idx="1"/>
          </p:nvPr>
        </p:nvSpPr>
        <p:spPr/>
        <p:txBody>
          <a:bodyPr>
            <a:noAutofit/>
          </a:bodyPr>
          <a:lstStyle/>
          <a:p>
            <a:r>
              <a:rPr lang="en-US" dirty="0"/>
              <a:t>The current </a:t>
            </a:r>
            <a:r>
              <a:rPr lang="en-US" i="1" dirty="0"/>
              <a:t>I</a:t>
            </a:r>
            <a:r>
              <a:rPr lang="en-US" dirty="0"/>
              <a:t> begins at 0 when </a:t>
            </a:r>
            <a:r>
              <a:rPr lang="en-US" i="1" dirty="0"/>
              <a:t>t</a:t>
            </a:r>
            <a:r>
              <a:rPr lang="en-US" dirty="0"/>
              <a:t> = 0, so it must be the case that </a:t>
            </a:r>
            <a:r>
              <a:rPr lang="en-US" i="1" dirty="0"/>
              <a:t>C</a:t>
            </a:r>
            <a:r>
              <a:rPr lang="en-US" dirty="0"/>
              <a:t> = </a:t>
            </a:r>
            <a:r>
              <a:rPr lang="en-US" dirty="0">
                <a:latin typeface="Symbol" pitchFamily="18" charset="2"/>
              </a:rPr>
              <a:t>-</a:t>
            </a:r>
            <a:r>
              <a:rPr lang="en-US" i="1" dirty="0"/>
              <a:t>V</a:t>
            </a:r>
            <a:r>
              <a:rPr lang="en-US" dirty="0"/>
              <a:t>/</a:t>
            </a:r>
            <a:r>
              <a:rPr lang="en-US" i="1" dirty="0"/>
              <a:t>R</a:t>
            </a:r>
            <a:r>
              <a:rPr lang="en-US" dirty="0"/>
              <a:t> and hence the particular solution is as follows.</a:t>
            </a:r>
          </a:p>
          <a:p>
            <a:endParaRPr lang="en-US" dirty="0"/>
          </a:p>
          <a:p>
            <a:endParaRPr lang="en-US" dirty="0"/>
          </a:p>
          <a:p>
            <a:r>
              <a:rPr lang="en-US" dirty="0"/>
              <a:t>As </a:t>
            </a:r>
            <a:r>
              <a:rPr lang="en-US" i="1" dirty="0"/>
              <a:t>t</a:t>
            </a:r>
            <a:r>
              <a:rPr lang="en-US" dirty="0"/>
              <a:t> </a:t>
            </a:r>
            <a:r>
              <a:rPr lang="en-US" dirty="0">
                <a:sym typeface="Symbol"/>
              </a:rPr>
              <a:t></a:t>
            </a:r>
            <a:r>
              <a:rPr lang="en-US" dirty="0"/>
              <a:t>, 			   so the </a:t>
            </a:r>
            <a:r>
              <a:rPr lang="en-US" i="1" dirty="0"/>
              <a:t>steady</a:t>
            </a:r>
            <a:r>
              <a:rPr lang="en-US" dirty="0"/>
              <a:t>‑</a:t>
            </a:r>
            <a:r>
              <a:rPr lang="en-US" i="1" dirty="0"/>
              <a:t>state</a:t>
            </a:r>
            <a:r>
              <a:rPr lang="en-US" dirty="0"/>
              <a:t> current </a:t>
            </a:r>
          </a:p>
          <a:p>
            <a:r>
              <a:rPr lang="en-US" dirty="0"/>
              <a:t>in the circuit is simply </a:t>
            </a:r>
            <a:r>
              <a:rPr lang="en-US" i="1" dirty="0"/>
              <a:t>V</a:t>
            </a:r>
            <a:r>
              <a:rPr lang="en-US" dirty="0"/>
              <a:t>/</a:t>
            </a:r>
            <a:r>
              <a:rPr lang="en-US" i="1" dirty="0"/>
              <a:t>R</a:t>
            </a:r>
            <a:r>
              <a:rPr lang="en-US" dirty="0"/>
              <a:t>.</a:t>
            </a:r>
          </a:p>
        </p:txBody>
      </p:sp>
      <p:graphicFrame>
        <p:nvGraphicFramePr>
          <p:cNvPr id="26627" name="Object 3"/>
          <p:cNvGraphicFramePr>
            <a:graphicFrameLocks noChangeAspect="1"/>
          </p:cNvGraphicFramePr>
          <p:nvPr/>
        </p:nvGraphicFramePr>
        <p:xfrm>
          <a:off x="2147711" y="2667000"/>
          <a:ext cx="2565400" cy="838200"/>
        </p:xfrm>
        <a:graphic>
          <a:graphicData uri="http://schemas.openxmlformats.org/presentationml/2006/ole">
            <mc:AlternateContent xmlns:mc="http://schemas.openxmlformats.org/markup-compatibility/2006">
              <mc:Choice xmlns:v="urn:schemas-microsoft-com:vml" Requires="v">
                <p:oleObj name="Equation" r:id="rId2" imgW="2565360" imgH="838080" progId="Equation.DSMT4">
                  <p:embed/>
                </p:oleObj>
              </mc:Choice>
              <mc:Fallback>
                <p:oleObj name="Equation" r:id="rId2" imgW="256536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711" y="2667000"/>
                        <a:ext cx="256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3354635562"/>
              </p:ext>
            </p:extLst>
          </p:nvPr>
        </p:nvGraphicFramePr>
        <p:xfrm>
          <a:off x="4770438" y="2673350"/>
          <a:ext cx="2222500" cy="825500"/>
        </p:xfrm>
        <a:graphic>
          <a:graphicData uri="http://schemas.openxmlformats.org/presentationml/2006/ole">
            <mc:AlternateContent xmlns:mc="http://schemas.openxmlformats.org/markup-compatibility/2006">
              <mc:Choice xmlns:v="urn:schemas-microsoft-com:vml" Requires="v">
                <p:oleObj name="Equation" r:id="rId4" imgW="2222280" imgH="825480" progId="Equation.DSMT4">
                  <p:embed/>
                </p:oleObj>
              </mc:Choice>
              <mc:Fallback>
                <p:oleObj name="Equation" r:id="rId4" imgW="2222280" imgH="825480" progId="Equation.DSMT4">
                  <p:embed/>
                  <p:pic>
                    <p:nvPicPr>
                      <p:cNvPr id="0" name="Picture 4"/>
                      <p:cNvPicPr>
                        <a:picLocks noChangeAspect="1" noChangeArrowheads="1"/>
                      </p:cNvPicPr>
                      <p:nvPr/>
                    </p:nvPicPr>
                    <p:blipFill>
                      <a:blip r:embed="rId5"/>
                      <a:srcRect/>
                      <a:stretch>
                        <a:fillRect/>
                      </a:stretch>
                    </p:blipFill>
                    <p:spPr bwMode="auto">
                      <a:xfrm>
                        <a:off x="4770438" y="2673350"/>
                        <a:ext cx="2222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1958975" y="3624263"/>
          <a:ext cx="2374900" cy="660400"/>
        </p:xfrm>
        <a:graphic>
          <a:graphicData uri="http://schemas.openxmlformats.org/presentationml/2006/ole">
            <mc:AlternateContent xmlns:mc="http://schemas.openxmlformats.org/markup-compatibility/2006">
              <mc:Choice xmlns:v="urn:schemas-microsoft-com:vml" Requires="v">
                <p:oleObj name="Equation" r:id="rId6" imgW="2374560" imgH="660240" progId="Equation.DSMT4">
                  <p:embed/>
                </p:oleObj>
              </mc:Choice>
              <mc:Fallback>
                <p:oleObj name="Equation" r:id="rId6" imgW="2374560" imgH="660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8975" y="3624263"/>
                        <a:ext cx="23749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a Formula for Changing</a:t>
            </a:r>
            <a:br>
              <a:rPr lang="en-US" dirty="0"/>
            </a:br>
            <a:r>
              <a:rPr lang="en-US" dirty="0"/>
              <a:t>Current in an RL Circuit (cont.)</a:t>
            </a:r>
          </a:p>
        </p:txBody>
      </p:sp>
      <p:sp>
        <p:nvSpPr>
          <p:cNvPr id="3" name="Content Placeholder 2"/>
          <p:cNvSpPr>
            <a:spLocks noGrp="1"/>
          </p:cNvSpPr>
          <p:nvPr>
            <p:ph idx="1"/>
          </p:nvPr>
        </p:nvSpPr>
        <p:spPr>
          <a:xfrm>
            <a:off x="457200" y="1280160"/>
            <a:ext cx="4114800" cy="4572000"/>
          </a:xfrm>
        </p:spPr>
        <p:txBody>
          <a:bodyPr>
            <a:noAutofit/>
          </a:bodyPr>
          <a:lstStyle/>
          <a:p>
            <a:r>
              <a:rPr lang="en-US" dirty="0"/>
              <a:t>The inductance in the circuit is most significant immediately after voltage is applied—it is then that </a:t>
            </a:r>
          </a:p>
          <a:p>
            <a:r>
              <a:rPr lang="en-US" dirty="0"/>
              <a:t>the term 	            has greatest effect, as shown in Figure 4.</a:t>
            </a:r>
          </a:p>
        </p:txBody>
      </p:sp>
      <p:graphicFrame>
        <p:nvGraphicFramePr>
          <p:cNvPr id="26630" name="Object 6"/>
          <p:cNvGraphicFramePr>
            <a:graphicFrameLocks noChangeAspect="1"/>
          </p:cNvGraphicFramePr>
          <p:nvPr/>
        </p:nvGraphicFramePr>
        <p:xfrm>
          <a:off x="1913467" y="3050822"/>
          <a:ext cx="1320800" cy="431800"/>
        </p:xfrm>
        <a:graphic>
          <a:graphicData uri="http://schemas.openxmlformats.org/presentationml/2006/ole">
            <mc:AlternateContent xmlns:mc="http://schemas.openxmlformats.org/markup-compatibility/2006">
              <mc:Choice xmlns:v="urn:schemas-microsoft-com:vml" Requires="v">
                <p:oleObj name="Equation" r:id="rId2" imgW="1320480" imgH="431640" progId="Equation.DSMT4">
                  <p:embed/>
                </p:oleObj>
              </mc:Choice>
              <mc:Fallback>
                <p:oleObj name="Equation" r:id="rId2" imgW="1320480" imgH="43164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67" y="3050822"/>
                        <a:ext cx="1320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6066293" y="4800600"/>
            <a:ext cx="1370055" cy="523220"/>
          </a:xfrm>
          <a:prstGeom prst="rect">
            <a:avLst/>
          </a:prstGeom>
        </p:spPr>
        <p:txBody>
          <a:bodyPr wrap="none">
            <a:spAutoFit/>
          </a:bodyPr>
          <a:lstStyle/>
          <a:p>
            <a:r>
              <a:rPr lang="en-US" sz="2800" b="1" dirty="0"/>
              <a:t>Figure 4</a:t>
            </a:r>
          </a:p>
        </p:txBody>
      </p:sp>
      <p:pic>
        <p:nvPicPr>
          <p:cNvPr id="5" name="Picture 4">
            <a:extLst>
              <a:ext uri="{FF2B5EF4-FFF2-40B4-BE49-F238E27FC236}">
                <a16:creationId xmlns:a16="http://schemas.microsoft.com/office/drawing/2014/main" id="{9C222F09-C91B-5F5B-F889-F505B0EA79A5}"/>
              </a:ext>
            </a:extLst>
          </p:cNvPr>
          <p:cNvPicPr>
            <a:picLocks noChangeAspect="1"/>
          </p:cNvPicPr>
          <p:nvPr/>
        </p:nvPicPr>
        <p:blipFill>
          <a:blip r:embed="rId4"/>
          <a:stretch>
            <a:fillRect/>
          </a:stretch>
        </p:blipFill>
        <p:spPr>
          <a:xfrm>
            <a:off x="4572000" y="1253490"/>
            <a:ext cx="3980739" cy="311866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a Formula for Changing</a:t>
            </a:r>
            <a:br>
              <a:rPr lang="en-US" dirty="0"/>
            </a:br>
            <a:r>
              <a:rPr lang="en-US" dirty="0"/>
              <a:t>Current in an RL Circuit (cont.)</a:t>
            </a:r>
          </a:p>
        </p:txBody>
      </p:sp>
      <p:sp>
        <p:nvSpPr>
          <p:cNvPr id="3" name="Content Placeholder 2"/>
          <p:cNvSpPr>
            <a:spLocks noGrp="1"/>
          </p:cNvSpPr>
          <p:nvPr>
            <p:ph idx="1"/>
          </p:nvPr>
        </p:nvSpPr>
        <p:spPr/>
        <p:txBody>
          <a:bodyPr/>
          <a:lstStyle/>
          <a:p>
            <a:r>
              <a:rPr lang="en-US" dirty="0"/>
              <a:t>The length of time </a:t>
            </a:r>
            <a:r>
              <a:rPr lang="en-US" i="1" dirty="0"/>
              <a:t>L</a:t>
            </a:r>
            <a:r>
              <a:rPr lang="en-US" dirty="0"/>
              <a:t>/</a:t>
            </a:r>
            <a:r>
              <a:rPr lang="en-US" i="1" dirty="0"/>
              <a:t>R</a:t>
            </a:r>
            <a:r>
              <a:rPr lang="en-US" dirty="0"/>
              <a:t> is referred to as the circuit’s </a:t>
            </a:r>
            <a:r>
              <a:rPr lang="en-US" i="1" dirty="0"/>
              <a:t>time constant</a:t>
            </a:r>
            <a:r>
              <a:rPr lang="en-US" dirty="0"/>
              <a:t> and is a measure of how its inductance and resistance interact to affect the current.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Linear and Nonlinear</a:t>
            </a:r>
            <a:br>
              <a:rPr lang="en-US" dirty="0"/>
            </a:br>
            <a:r>
              <a:rPr lang="en-US" dirty="0"/>
              <a:t>Differential Equations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The equation</a:t>
            </a:r>
          </a:p>
          <a:p>
            <a:pPr marL="463550" indent="-463550"/>
            <a:endParaRPr lang="en-US" dirty="0"/>
          </a:p>
          <a:p>
            <a:pPr marL="463550" indent="-463550"/>
            <a:endParaRPr lang="en-US" dirty="0"/>
          </a:p>
          <a:p>
            <a:pPr marL="463550" indent="-463550"/>
            <a:r>
              <a:rPr lang="en-US" dirty="0"/>
              <a:t>	qualifies as a first-order </a:t>
            </a:r>
            <a:r>
              <a:rPr lang="en-US" dirty="0">
                <a:solidFill>
                  <a:srgbClr val="FF0000"/>
                </a:solidFill>
              </a:rPr>
              <a:t>linear</a:t>
            </a:r>
            <a:r>
              <a:rPr lang="en-US" dirty="0"/>
              <a:t> differential equation, as is evident when written in standard form, as follows.</a:t>
            </a:r>
          </a:p>
        </p:txBody>
      </p:sp>
      <p:graphicFrame>
        <p:nvGraphicFramePr>
          <p:cNvPr id="3076" name="Object 4"/>
          <p:cNvGraphicFramePr>
            <a:graphicFrameLocks noChangeAspect="1"/>
          </p:cNvGraphicFramePr>
          <p:nvPr/>
        </p:nvGraphicFramePr>
        <p:xfrm>
          <a:off x="2946400" y="2362200"/>
          <a:ext cx="3251200" cy="838200"/>
        </p:xfrm>
        <a:graphic>
          <a:graphicData uri="http://schemas.openxmlformats.org/presentationml/2006/ole">
            <mc:AlternateContent xmlns:mc="http://schemas.openxmlformats.org/markup-compatibility/2006">
              <mc:Choice xmlns:v="urn:schemas-microsoft-com:vml" Requires="v">
                <p:oleObj name="Equation" r:id="rId2" imgW="3251160" imgH="838080" progId="Equation.DSMT4">
                  <p:embed/>
                </p:oleObj>
              </mc:Choice>
              <mc:Fallback>
                <p:oleObj name="Equation" r:id="rId2" imgW="325116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2362200"/>
                        <a:ext cx="325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Linear and Nonlinear</a:t>
            </a:r>
            <a:br>
              <a:rPr lang="en-US" dirty="0"/>
            </a:br>
            <a:r>
              <a:rPr lang="en-US" dirty="0"/>
              <a:t>Differential Equations (cont.)</a:t>
            </a:r>
          </a:p>
        </p:txBody>
      </p:sp>
      <p:graphicFrame>
        <p:nvGraphicFramePr>
          <p:cNvPr id="4099" name="Object 3"/>
          <p:cNvGraphicFramePr>
            <a:graphicFrameLocks noChangeAspect="1"/>
          </p:cNvGraphicFramePr>
          <p:nvPr/>
        </p:nvGraphicFramePr>
        <p:xfrm>
          <a:off x="2743200" y="1447800"/>
          <a:ext cx="3251200" cy="838200"/>
        </p:xfrm>
        <a:graphic>
          <a:graphicData uri="http://schemas.openxmlformats.org/presentationml/2006/ole">
            <mc:AlternateContent xmlns:mc="http://schemas.openxmlformats.org/markup-compatibility/2006">
              <mc:Choice xmlns:v="urn:schemas-microsoft-com:vml" Requires="v">
                <p:oleObj name="Equation" r:id="rId2" imgW="3251160" imgH="838080" progId="Equation.DSMT4">
                  <p:embed/>
                </p:oleObj>
              </mc:Choice>
              <mc:Fallback>
                <p:oleObj name="Equation" r:id="rId2" imgW="325116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325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743200" y="2441223"/>
          <a:ext cx="3238500" cy="838200"/>
        </p:xfrm>
        <a:graphic>
          <a:graphicData uri="http://schemas.openxmlformats.org/presentationml/2006/ole">
            <mc:AlternateContent xmlns:mc="http://schemas.openxmlformats.org/markup-compatibility/2006">
              <mc:Choice xmlns:v="urn:schemas-microsoft-com:vml" Requires="v">
                <p:oleObj name="Equation" r:id="rId4" imgW="3238200" imgH="838080" progId="Equation.DSMT4">
                  <p:embed/>
                </p:oleObj>
              </mc:Choice>
              <mc:Fallback>
                <p:oleObj name="Equation" r:id="rId4" imgW="32382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441223"/>
                        <a:ext cx="323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2552700" y="3422650"/>
          <a:ext cx="5003800" cy="1003300"/>
        </p:xfrm>
        <a:graphic>
          <a:graphicData uri="http://schemas.openxmlformats.org/presentationml/2006/ole">
            <mc:AlternateContent xmlns:mc="http://schemas.openxmlformats.org/markup-compatibility/2006">
              <mc:Choice xmlns:v="urn:schemas-microsoft-com:vml" Requires="v">
                <p:oleObj name="Equation" r:id="rId6" imgW="5003640" imgH="1002960" progId="Equation.DSMT4">
                  <p:embed/>
                </p:oleObj>
              </mc:Choice>
              <mc:Fallback>
                <p:oleObj name="Equation" r:id="rId6" imgW="5003640" imgH="1002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3422650"/>
                        <a:ext cx="5003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Linear and Nonlinear</a:t>
            </a:r>
            <a:br>
              <a:rPr lang="en-US" dirty="0"/>
            </a:br>
            <a:r>
              <a:rPr lang="en-US" dirty="0"/>
              <a:t>Differential Equations (cont.)</a:t>
            </a:r>
          </a:p>
        </p:txBody>
      </p:sp>
      <p:sp>
        <p:nvSpPr>
          <p:cNvPr id="3" name="Content Placeholder 2"/>
          <p:cNvSpPr>
            <a:spLocks noGrp="1"/>
          </p:cNvSpPr>
          <p:nvPr>
            <p:ph idx="1"/>
          </p:nvPr>
        </p:nvSpPr>
        <p:spPr/>
        <p:txBody>
          <a:bodyPr/>
          <a:lstStyle/>
          <a:p>
            <a:pPr marL="463550" indent="-463550"/>
            <a:r>
              <a:rPr lang="en-US" b="1" dirty="0"/>
              <a:t>b.	</a:t>
            </a:r>
            <a:r>
              <a:rPr lang="en-US" dirty="0"/>
              <a:t>The first-order equation</a:t>
            </a:r>
          </a:p>
          <a:p>
            <a:pPr marL="463550" indent="-463550"/>
            <a:r>
              <a:rPr lang="en-US" dirty="0"/>
              <a:t>	</a:t>
            </a:r>
          </a:p>
          <a:p>
            <a:pPr marL="463550" indent="-463550"/>
            <a:endParaRPr lang="en-US" dirty="0"/>
          </a:p>
          <a:p>
            <a:pPr marL="463550" indent="-463550"/>
            <a:r>
              <a:rPr lang="en-US" dirty="0"/>
              <a:t>	is </a:t>
            </a:r>
            <a:r>
              <a:rPr lang="en-US" dirty="0">
                <a:solidFill>
                  <a:srgbClr val="FF0000"/>
                </a:solidFill>
              </a:rPr>
              <a:t>nonlinear</a:t>
            </a:r>
            <a:r>
              <a:rPr lang="en-US" dirty="0"/>
              <a:t>, because </a:t>
            </a:r>
            <a:r>
              <a:rPr lang="en-US" i="1" dirty="0"/>
              <a:t>y</a:t>
            </a:r>
            <a:r>
              <a:rPr lang="en-US" dirty="0"/>
              <a:t> appears as an exponent—the </a:t>
            </a:r>
            <a:r>
              <a:rPr lang="en-US" i="1" dirty="0"/>
              <a:t>linearity</a:t>
            </a:r>
            <a:r>
              <a:rPr lang="en-US" dirty="0"/>
              <a:t> in the classification applies to (and only to) the dependent variable.</a:t>
            </a:r>
          </a:p>
        </p:txBody>
      </p:sp>
      <p:graphicFrame>
        <p:nvGraphicFramePr>
          <p:cNvPr id="5125" name="Object 5"/>
          <p:cNvGraphicFramePr>
            <a:graphicFrameLocks noChangeAspect="1"/>
          </p:cNvGraphicFramePr>
          <p:nvPr/>
        </p:nvGraphicFramePr>
        <p:xfrm>
          <a:off x="3695700" y="1905000"/>
          <a:ext cx="1752600" cy="838200"/>
        </p:xfrm>
        <a:graphic>
          <a:graphicData uri="http://schemas.openxmlformats.org/presentationml/2006/ole">
            <mc:AlternateContent xmlns:mc="http://schemas.openxmlformats.org/markup-compatibility/2006">
              <mc:Choice xmlns:v="urn:schemas-microsoft-com:vml" Requires="v">
                <p:oleObj name="Equation" r:id="rId2" imgW="1752480" imgH="838080" progId="Equation.DSMT4">
                  <p:embed/>
                </p:oleObj>
              </mc:Choice>
              <mc:Fallback>
                <p:oleObj name="Equation" r:id="rId2" imgW="175248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9050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Identifying and Solving First-Order Linear Differential Equations</a:t>
            </a:r>
          </a:p>
        </p:txBody>
      </p:sp>
      <p:sp>
        <p:nvSpPr>
          <p:cNvPr id="3" name="Content Placeholder 2"/>
          <p:cNvSpPr>
            <a:spLocks noGrp="1"/>
          </p:cNvSpPr>
          <p:nvPr>
            <p:ph idx="1"/>
          </p:nvPr>
        </p:nvSpPr>
        <p:spPr/>
        <p:txBody>
          <a:bodyPr/>
          <a:lstStyle/>
          <a:p>
            <a:r>
              <a:rPr lang="en-US" dirty="0"/>
              <a:t>First-order linear equations cannot, in general, be solved by separating variables and integrating, but integration is still the key to their solution. Before integrating, though, we multiply both sides of the equation 			    by an </a:t>
            </a:r>
            <a:r>
              <a:rPr lang="en-US" b="1" dirty="0"/>
              <a:t>integrating factor</a:t>
            </a:r>
            <a:r>
              <a:rPr lang="en-US" dirty="0"/>
              <a:t> </a:t>
            </a:r>
            <a:r>
              <a:rPr lang="en-US" i="1" dirty="0"/>
              <a:t>I</a:t>
            </a:r>
            <a:r>
              <a:rPr lang="en-US" dirty="0"/>
              <a:t>(</a:t>
            </a:r>
            <a:r>
              <a:rPr lang="en-US" i="1" dirty="0"/>
              <a:t>x</a:t>
            </a:r>
            <a:r>
              <a:rPr lang="en-US" dirty="0"/>
              <a:t>), a function whose formula we find by solving a separable equation.</a:t>
            </a:r>
          </a:p>
        </p:txBody>
      </p:sp>
      <p:graphicFrame>
        <p:nvGraphicFramePr>
          <p:cNvPr id="6146" name="Object 2"/>
          <p:cNvGraphicFramePr>
            <a:graphicFrameLocks noChangeAspect="1"/>
          </p:cNvGraphicFramePr>
          <p:nvPr/>
        </p:nvGraphicFramePr>
        <p:xfrm>
          <a:off x="1971322" y="3028245"/>
          <a:ext cx="2501900" cy="469900"/>
        </p:xfrm>
        <a:graphic>
          <a:graphicData uri="http://schemas.openxmlformats.org/presentationml/2006/ole">
            <mc:AlternateContent xmlns:mc="http://schemas.openxmlformats.org/markup-compatibility/2006">
              <mc:Choice xmlns:v="urn:schemas-microsoft-com:vml" Requires="v">
                <p:oleObj name="Equation" r:id="rId2" imgW="2501640" imgH="469800" progId="Equation.DSMT4">
                  <p:embed/>
                </p:oleObj>
              </mc:Choice>
              <mc:Fallback>
                <p:oleObj name="Equation" r:id="rId2" imgW="2501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322" y="3028245"/>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and Solving First-Order Linear Differential Equations (cont.)</a:t>
            </a:r>
          </a:p>
        </p:txBody>
      </p:sp>
      <p:sp>
        <p:nvSpPr>
          <p:cNvPr id="3" name="Content Placeholder 2"/>
          <p:cNvSpPr>
            <a:spLocks noGrp="1"/>
          </p:cNvSpPr>
          <p:nvPr>
            <p:ph idx="1"/>
          </p:nvPr>
        </p:nvSpPr>
        <p:spPr/>
        <p:txBody>
          <a:bodyPr/>
          <a:lstStyle/>
          <a:p>
            <a:r>
              <a:rPr lang="en-US" dirty="0"/>
              <a:t>The motivation for the integrating factor is this: if we choose </a:t>
            </a:r>
            <a:r>
              <a:rPr lang="en-US" i="1" dirty="0"/>
              <a:t>I</a:t>
            </a:r>
            <a:r>
              <a:rPr lang="en-US" dirty="0"/>
              <a:t>(</a:t>
            </a:r>
            <a:r>
              <a:rPr lang="en-US" i="1" dirty="0"/>
              <a:t>x</a:t>
            </a:r>
            <a:r>
              <a:rPr lang="en-US" dirty="0"/>
              <a:t>) appropriately, the new left‑hand side of our equation, 			      will be the derivative of the product </a:t>
            </a:r>
            <a:r>
              <a:rPr lang="en-US" i="1" dirty="0"/>
              <a:t>I</a:t>
            </a:r>
            <a:r>
              <a:rPr lang="en-US" dirty="0"/>
              <a:t>(</a:t>
            </a:r>
            <a:r>
              <a:rPr lang="en-US" i="1" dirty="0"/>
              <a:t>x</a:t>
            </a:r>
            <a:r>
              <a:rPr lang="en-US" dirty="0"/>
              <a:t>)</a:t>
            </a:r>
            <a:r>
              <a:rPr lang="en-US" i="1" dirty="0"/>
              <a:t>y</a:t>
            </a:r>
            <a:r>
              <a:rPr lang="en-US" dirty="0"/>
              <a:t>. We can then integrate both sides of the new equation to solve for </a:t>
            </a:r>
            <a:r>
              <a:rPr lang="en-US" i="1" dirty="0"/>
              <a:t>y</a:t>
            </a:r>
            <a:r>
              <a:rPr lang="en-US" dirty="0"/>
              <a:t>.</a:t>
            </a:r>
          </a:p>
        </p:txBody>
      </p:sp>
      <p:graphicFrame>
        <p:nvGraphicFramePr>
          <p:cNvPr id="7171" name="Object 3"/>
          <p:cNvGraphicFramePr>
            <a:graphicFrameLocks noChangeAspect="1"/>
          </p:cNvGraphicFramePr>
          <p:nvPr/>
        </p:nvGraphicFramePr>
        <p:xfrm>
          <a:off x="2070100" y="2156178"/>
          <a:ext cx="2501900" cy="520700"/>
        </p:xfrm>
        <a:graphic>
          <a:graphicData uri="http://schemas.openxmlformats.org/presentationml/2006/ole">
            <mc:AlternateContent xmlns:mc="http://schemas.openxmlformats.org/markup-compatibility/2006">
              <mc:Choice xmlns:v="urn:schemas-microsoft-com:vml" Requires="v">
                <p:oleObj name="Equation" r:id="rId2" imgW="2501640" imgH="520560" progId="Equation.DSMT4">
                  <p:embed/>
                </p:oleObj>
              </mc:Choice>
              <mc:Fallback>
                <p:oleObj name="Equation" r:id="rId2" imgW="250164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156178"/>
                        <a:ext cx="2501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6" name="Object 14"/>
          <p:cNvGraphicFramePr>
            <a:graphicFrameLocks noChangeAspect="1"/>
          </p:cNvGraphicFramePr>
          <p:nvPr/>
        </p:nvGraphicFramePr>
        <p:xfrm>
          <a:off x="1327356" y="2679288"/>
          <a:ext cx="1409700" cy="838200"/>
        </p:xfrm>
        <a:graphic>
          <a:graphicData uri="http://schemas.openxmlformats.org/presentationml/2006/ole">
            <mc:AlternateContent xmlns:mc="http://schemas.openxmlformats.org/markup-compatibility/2006">
              <mc:Choice xmlns:v="urn:schemas-microsoft-com:vml" Requires="v">
                <p:oleObj name="Equation" r:id="rId2" imgW="1409400" imgH="838080" progId="Equation.DSMT4">
                  <p:embed/>
                </p:oleObj>
              </mc:Choice>
              <mc:Fallback>
                <p:oleObj name="Equation" r:id="rId2" imgW="1409400" imgH="838080" progId="Equation.DSMT4">
                  <p:embed/>
                  <p:pic>
                    <p:nvPicPr>
                      <p:cNvPr id="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56" y="2679288"/>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943896" y="2131140"/>
          <a:ext cx="2413000" cy="393700"/>
        </p:xfrm>
        <a:graphic>
          <a:graphicData uri="http://schemas.openxmlformats.org/presentationml/2006/ole">
            <mc:AlternateContent xmlns:mc="http://schemas.openxmlformats.org/markup-compatibility/2006">
              <mc:Choice xmlns:v="urn:schemas-microsoft-com:vml" Requires="v">
                <p:oleObj name="Equation" r:id="rId4" imgW="2412720" imgH="393480" progId="Equation.DSMT4">
                  <p:embed/>
                </p:oleObj>
              </mc:Choice>
              <mc:Fallback>
                <p:oleObj name="Equation" r:id="rId4" imgW="2412720" imgH="39348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96" y="2131140"/>
                        <a:ext cx="2413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Identifying and Solving First-Order Linear Differential Equations (cont.)</a:t>
            </a:r>
          </a:p>
        </p:txBody>
      </p:sp>
      <p:cxnSp>
        <p:nvCxnSpPr>
          <p:cNvPr id="11" name="Straight Connector 10"/>
          <p:cNvCxnSpPr/>
          <p:nvPr/>
        </p:nvCxnSpPr>
        <p:spPr>
          <a:xfrm flipV="1">
            <a:off x="1600200" y="2057400"/>
            <a:ext cx="3048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86000" y="2057400"/>
            <a:ext cx="3048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10267" y="2937933"/>
            <a:ext cx="2286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514600" y="2895600"/>
            <a:ext cx="2286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202" name="Object 10"/>
          <p:cNvGraphicFramePr>
            <a:graphicFrameLocks noChangeAspect="1"/>
          </p:cNvGraphicFramePr>
          <p:nvPr/>
        </p:nvGraphicFramePr>
        <p:xfrm>
          <a:off x="427704" y="1143000"/>
          <a:ext cx="4305300" cy="838200"/>
        </p:xfrm>
        <a:graphic>
          <a:graphicData uri="http://schemas.openxmlformats.org/presentationml/2006/ole">
            <mc:AlternateContent xmlns:mc="http://schemas.openxmlformats.org/markup-compatibility/2006">
              <mc:Choice xmlns:v="urn:schemas-microsoft-com:vml" Requires="v">
                <p:oleObj name="Equation" r:id="rId6" imgW="4305240" imgH="838080" progId="Equation.DSMT4">
                  <p:embed/>
                </p:oleObj>
              </mc:Choice>
              <mc:Fallback>
                <p:oleObj name="Equation" r:id="rId6" imgW="4305240" imgH="83808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704" y="1143000"/>
                        <a:ext cx="430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5014452" y="1462548"/>
          <a:ext cx="3632200" cy="279400"/>
        </p:xfrm>
        <a:graphic>
          <a:graphicData uri="http://schemas.openxmlformats.org/presentationml/2006/ole">
            <mc:AlternateContent xmlns:mc="http://schemas.openxmlformats.org/markup-compatibility/2006">
              <mc:Choice xmlns:v="urn:schemas-microsoft-com:vml" Requires="v">
                <p:oleObj name="Equation" r:id="rId8" imgW="3632040" imgH="279360" progId="Equation.DSMT4">
                  <p:embed/>
                </p:oleObj>
              </mc:Choice>
              <mc:Fallback>
                <p:oleObj name="Equation" r:id="rId8" imgW="3632040" imgH="27936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4452" y="1462548"/>
                        <a:ext cx="363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5014452" y="2209800"/>
          <a:ext cx="3086100" cy="279400"/>
        </p:xfrm>
        <a:graphic>
          <a:graphicData uri="http://schemas.openxmlformats.org/presentationml/2006/ole">
            <mc:AlternateContent xmlns:mc="http://schemas.openxmlformats.org/markup-compatibility/2006">
              <mc:Choice xmlns:v="urn:schemas-microsoft-com:vml" Requires="v">
                <p:oleObj name="Equation" r:id="rId10" imgW="3085920" imgH="279360" progId="Equation.DSMT4">
                  <p:embed/>
                </p:oleObj>
              </mc:Choice>
              <mc:Fallback>
                <p:oleObj name="Equation" r:id="rId10" imgW="3085920" imgH="27936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4452" y="2209800"/>
                        <a:ext cx="308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5014452" y="2895600"/>
          <a:ext cx="3797300" cy="431800"/>
        </p:xfrm>
        <a:graphic>
          <a:graphicData uri="http://schemas.openxmlformats.org/presentationml/2006/ole">
            <mc:AlternateContent xmlns:mc="http://schemas.openxmlformats.org/markup-compatibility/2006">
              <mc:Choice xmlns:v="urn:schemas-microsoft-com:vml" Requires="v">
                <p:oleObj name="Equation" r:id="rId12" imgW="3797280" imgH="431640" progId="Equation.DSMT4">
                  <p:embed/>
                </p:oleObj>
              </mc:Choice>
              <mc:Fallback>
                <p:oleObj name="Equation" r:id="rId12" imgW="3797280" imgH="431640" progId="Equation.DSMT4">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4452" y="2895600"/>
                        <a:ext cx="3797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6"/>
          <p:cNvGraphicFramePr>
            <a:graphicFrameLocks noChangeAspect="1"/>
          </p:cNvGraphicFramePr>
          <p:nvPr/>
        </p:nvGraphicFramePr>
        <p:xfrm>
          <a:off x="1418304" y="3581400"/>
          <a:ext cx="1663700" cy="825500"/>
        </p:xfrm>
        <a:graphic>
          <a:graphicData uri="http://schemas.openxmlformats.org/presentationml/2006/ole">
            <mc:AlternateContent xmlns:mc="http://schemas.openxmlformats.org/markup-compatibility/2006">
              <mc:Choice xmlns:v="urn:schemas-microsoft-com:vml" Requires="v">
                <p:oleObj name="Equation" r:id="rId14" imgW="1663560" imgH="825480" progId="Equation.DSMT4">
                  <p:embed/>
                </p:oleObj>
              </mc:Choice>
              <mc:Fallback>
                <p:oleObj name="Equation" r:id="rId14" imgW="1663560" imgH="825480" progId="Equation.DSMT4">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8304" y="3581400"/>
                        <a:ext cx="1663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17"/>
          <p:cNvGraphicFramePr>
            <a:graphicFrameLocks noChangeAspect="1"/>
          </p:cNvGraphicFramePr>
          <p:nvPr/>
        </p:nvGraphicFramePr>
        <p:xfrm>
          <a:off x="5014452" y="3915696"/>
          <a:ext cx="3454400" cy="279400"/>
        </p:xfrm>
        <a:graphic>
          <a:graphicData uri="http://schemas.openxmlformats.org/presentationml/2006/ole">
            <mc:AlternateContent xmlns:mc="http://schemas.openxmlformats.org/markup-compatibility/2006">
              <mc:Choice xmlns:v="urn:schemas-microsoft-com:vml" Requires="v">
                <p:oleObj name="Equation" r:id="rId16" imgW="3454200" imgH="279360" progId="Equation.DSMT4">
                  <p:embed/>
                </p:oleObj>
              </mc:Choice>
              <mc:Fallback>
                <p:oleObj name="Equation" r:id="rId16" imgW="3454200" imgH="279360" progId="Equation.DSMT4">
                  <p:embed/>
                  <p:pic>
                    <p:nvPicPr>
                      <p:cNvPr id="0"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4452" y="3915696"/>
                        <a:ext cx="345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18"/>
          <p:cNvGraphicFramePr>
            <a:graphicFrameLocks noChangeAspect="1"/>
          </p:cNvGraphicFramePr>
          <p:nvPr/>
        </p:nvGraphicFramePr>
        <p:xfrm>
          <a:off x="1462548" y="4572000"/>
          <a:ext cx="1600200" cy="584200"/>
        </p:xfrm>
        <a:graphic>
          <a:graphicData uri="http://schemas.openxmlformats.org/presentationml/2006/ole">
            <mc:AlternateContent xmlns:mc="http://schemas.openxmlformats.org/markup-compatibility/2006">
              <mc:Choice xmlns:v="urn:schemas-microsoft-com:vml" Requires="v">
                <p:oleObj name="Equation" r:id="rId18" imgW="1600200" imgH="583920" progId="Equation.DSMT4">
                  <p:embed/>
                </p:oleObj>
              </mc:Choice>
              <mc:Fallback>
                <p:oleObj name="Equation" r:id="rId18" imgW="1600200" imgH="583920" progId="Equation.DSMT4">
                  <p:embed/>
                  <p:pic>
                    <p:nvPicPr>
                      <p:cNvPr id="0"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62548" y="4572000"/>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19"/>
          <p:cNvGraphicFramePr>
            <a:graphicFrameLocks noChangeAspect="1"/>
          </p:cNvGraphicFramePr>
          <p:nvPr/>
        </p:nvGraphicFramePr>
        <p:xfrm>
          <a:off x="1858296" y="5257800"/>
          <a:ext cx="1092200" cy="533400"/>
        </p:xfrm>
        <a:graphic>
          <a:graphicData uri="http://schemas.openxmlformats.org/presentationml/2006/ole">
            <mc:AlternateContent xmlns:mc="http://schemas.openxmlformats.org/markup-compatibility/2006">
              <mc:Choice xmlns:v="urn:schemas-microsoft-com:vml" Requires="v">
                <p:oleObj name="Equation" r:id="rId20" imgW="1091880" imgH="533160" progId="Equation.DSMT4">
                  <p:embed/>
                </p:oleObj>
              </mc:Choice>
              <mc:Fallback>
                <p:oleObj name="Equation" r:id="rId20" imgW="1091880" imgH="533160" progId="Equation.DSMT4">
                  <p:embed/>
                  <p:pic>
                    <p:nvPicPr>
                      <p:cNvPr id="0" name="Picture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8296" y="5257800"/>
                        <a:ext cx="1092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20"/>
          <p:cNvGraphicFramePr>
            <a:graphicFrameLocks noChangeAspect="1"/>
          </p:cNvGraphicFramePr>
          <p:nvPr/>
        </p:nvGraphicFramePr>
        <p:xfrm>
          <a:off x="5014452" y="5530644"/>
          <a:ext cx="3225800" cy="279400"/>
        </p:xfrm>
        <a:graphic>
          <a:graphicData uri="http://schemas.openxmlformats.org/presentationml/2006/ole">
            <mc:AlternateContent xmlns:mc="http://schemas.openxmlformats.org/markup-compatibility/2006">
              <mc:Choice xmlns:v="urn:schemas-microsoft-com:vml" Requires="v">
                <p:oleObj name="Equation" r:id="rId22" imgW="3225600" imgH="279360" progId="Equation.DSMT4">
                  <p:embed/>
                </p:oleObj>
              </mc:Choice>
              <mc:Fallback>
                <p:oleObj name="Equation" r:id="rId22" imgW="3225600" imgH="279360" progId="Equation.DSMT4">
                  <p:embed/>
                  <p:pic>
                    <p:nvPicPr>
                      <p:cNvPr id="0" name="Picture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4452" y="5530644"/>
                        <a:ext cx="322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4740</TotalTime>
  <Words>1644</Words>
  <Application>Microsoft Office PowerPoint</Application>
  <PresentationFormat>On-screen Show (4:3)</PresentationFormat>
  <Paragraphs>124</Paragraphs>
  <Slides>33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Symbol</vt:lpstr>
      <vt:lpstr>Calibri</vt:lpstr>
      <vt:lpstr>Office Theme</vt:lpstr>
      <vt:lpstr>Equation</vt:lpstr>
      <vt:lpstr>Section 8.2</vt:lpstr>
      <vt:lpstr>Definition: First-Order Linear Differential Equations </vt:lpstr>
      <vt:lpstr>Example 1: Identifying Linear and Nonlinear Differential Equations</vt:lpstr>
      <vt:lpstr>Example 1: Identifying Linear and Nonlinear Differential Equations (cont.)</vt:lpstr>
      <vt:lpstr>Example 1: Identifying Linear and Nonlinear Differential Equations (cont.)</vt:lpstr>
      <vt:lpstr>Example 1: Identifying Linear and Nonlinear Differential Equations (cont.)</vt:lpstr>
      <vt:lpstr>Identifying and Solving First-Order Linear Differential Equations</vt:lpstr>
      <vt:lpstr>Identifying and Solving First-Order Linear Differential Equations (cont.)</vt:lpstr>
      <vt:lpstr>Identifying and Solving First-Order Linear Differential Equations (cont.)</vt:lpstr>
      <vt:lpstr>Identifying and Solving First-Order Linear Differential Equations (cont.)</vt:lpstr>
      <vt:lpstr>Example 2: Solving an Initial Value Problem</vt:lpstr>
      <vt:lpstr>Example 2: Solving an Initial Value Problem (cont.)</vt:lpstr>
      <vt:lpstr>Example 2: Solving an Initial Value Problem (cont.)</vt:lpstr>
      <vt:lpstr>Example 3: Solving a First-Order Linear Differential Equation </vt:lpstr>
      <vt:lpstr>Example 3: Solving a First-Order Linear Differential Equation (cont.)</vt:lpstr>
      <vt:lpstr>Example 3: Solving a First-Order Linear Differential Equation (cont.)</vt:lpstr>
      <vt:lpstr>Example 3: Solving a First-Order Linear Differential Equation (cont.)</vt:lpstr>
      <vt:lpstr>Applications of First-Order Linear Differential Equations</vt:lpstr>
      <vt:lpstr>Example 4: Solving a Mixture Problem</vt:lpstr>
      <vt:lpstr>Example 4: Solving a Mixture Problem (cont.)</vt:lpstr>
      <vt:lpstr>Example 4: Solving a Mixture Problem (cont.)</vt:lpstr>
      <vt:lpstr>Example 4: Solving a Mixture Problem (cont.)</vt:lpstr>
      <vt:lpstr>Example 4: Solving a Mixture Problem (cont.)</vt:lpstr>
      <vt:lpstr>Example 4: Solving a Mixture Problem (cont.)</vt:lpstr>
      <vt:lpstr>Example 4: Solving a Mixture Problem (cont.)</vt:lpstr>
      <vt:lpstr>Example 4: Solving a Mixture Problem (cont.)</vt:lpstr>
      <vt:lpstr>Applications of First-Order Linear Differential Equations (cont.)</vt:lpstr>
      <vt:lpstr>Applications of First-Order Linear Differential Equations (cont.)</vt:lpstr>
      <vt:lpstr>Example 5: Finding a Formula for Changing Current in an RL Circuit</vt:lpstr>
      <vt:lpstr>Example 5: Finding a Formula for Changing Current in an RL Circuit (cont.)</vt:lpstr>
      <vt:lpstr>Example 5: Finding a Formula for Changing Current in an RL Circuit (cont.)</vt:lpstr>
      <vt:lpstr>Example 5: Finding a Formula for Changing Current in an RL Circuit (cont.)</vt:lpstr>
      <vt:lpstr>Example 5: Finding a Formula for Changing Current in an RL Circuit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136</cp:revision>
  <dcterms:created xsi:type="dcterms:W3CDTF">2013-04-26T14:43:13Z</dcterms:created>
  <dcterms:modified xsi:type="dcterms:W3CDTF">2023-04-28T15:18:09Z</dcterms:modified>
</cp:coreProperties>
</file>