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0" r:id="rId3"/>
    <p:sldId id="261" r:id="rId4"/>
    <p:sldId id="262" r:id="rId5"/>
    <p:sldId id="263" r:id="rId6"/>
    <p:sldId id="264" r:id="rId7"/>
    <p:sldId id="265" r:id="rId8"/>
    <p:sldId id="266" r:id="rId9"/>
    <p:sldId id="267" r:id="rId10"/>
    <p:sldId id="268" r:id="rId11"/>
    <p:sldId id="273" r:id="rId12"/>
    <p:sldId id="269" r:id="rId13"/>
    <p:sldId id="270" r:id="rId14"/>
    <p:sldId id="271" r:id="rId15"/>
    <p:sldId id="272" r:id="rId16"/>
    <p:sldId id="275" r:id="rId17"/>
    <p:sldId id="280" r:id="rId18"/>
    <p:sldId id="276" r:id="rId19"/>
    <p:sldId id="277" r:id="rId20"/>
    <p:sldId id="278" r:id="rId21"/>
    <p:sldId id="279"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Lst>
  <p:sldSz cx="9144000" cy="6858000" type="screen4x3"/>
  <p:notesSz cx="6858000" cy="9144000"/>
  <p:embeddedFontLst>
    <p:embeddedFont>
      <p:font typeface="Calibri" panose="020F0502020204030204" pitchFamily="34"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8198B6"/>
    <a:srgbClr val="0000FF"/>
    <a:srgbClr val="FFFFCC"/>
    <a:srgbClr val="000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2" autoAdjust="0"/>
    <p:restoredTop sz="94660"/>
  </p:normalViewPr>
  <p:slideViewPr>
    <p:cSldViewPr>
      <p:cViewPr varScale="1">
        <p:scale>
          <a:sx n="98" d="100"/>
          <a:sy n="98" d="100"/>
        </p:scale>
        <p:origin x="129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wmf"/><Relationship Id="rId4" Type="http://schemas.openxmlformats.org/officeDocument/2006/relationships/oleObject" Target="../embeddings/oleObject14.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image" Target="../media/image19.wmf"/><Relationship Id="rId7" Type="http://schemas.openxmlformats.org/officeDocument/2006/relationships/oleObject" Target="../embeddings/oleObject18.bin"/><Relationship Id="rId12" Type="http://schemas.openxmlformats.org/officeDocument/2006/relationships/image" Target="../media/image22.wmf"/><Relationship Id="rId2" Type="http://schemas.openxmlformats.org/officeDocument/2006/relationships/oleObject" Target="../embeddings/oleObject15.bin"/><Relationship Id="rId1" Type="http://schemas.openxmlformats.org/officeDocument/2006/relationships/slideLayout" Target="../slideLayouts/slideLayout2.xml"/><Relationship Id="rId6" Type="http://schemas.openxmlformats.org/officeDocument/2006/relationships/oleObject" Target="../embeddings/oleObject17.bin"/><Relationship Id="rId11" Type="http://schemas.openxmlformats.org/officeDocument/2006/relationships/oleObject" Target="../embeddings/oleObject21.bin"/><Relationship Id="rId5" Type="http://schemas.openxmlformats.org/officeDocument/2006/relationships/image" Target="../media/image20.wmf"/><Relationship Id="rId10" Type="http://schemas.openxmlformats.org/officeDocument/2006/relationships/image" Target="../media/image21.wmf"/><Relationship Id="rId4" Type="http://schemas.openxmlformats.org/officeDocument/2006/relationships/oleObject" Target="../embeddings/oleObject16.bin"/><Relationship Id="rId9" Type="http://schemas.openxmlformats.org/officeDocument/2006/relationships/oleObject" Target="../embeddings/oleObject20.bin"/></Relationships>
</file>

<file path=ppt/slides/_rels/slide14.x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25.wmf"/><Relationship Id="rId2" Type="http://schemas.openxmlformats.org/officeDocument/2006/relationships/oleObject" Target="../embeddings/oleObject22.bin"/><Relationship Id="rId1" Type="http://schemas.openxmlformats.org/officeDocument/2006/relationships/slideLayout" Target="../slideLayouts/slideLayout2.xml"/><Relationship Id="rId6" Type="http://schemas.openxmlformats.org/officeDocument/2006/relationships/oleObject" Target="../embeddings/oleObject24.bin"/><Relationship Id="rId5" Type="http://schemas.openxmlformats.org/officeDocument/2006/relationships/image" Target="../media/image24.wmf"/><Relationship Id="rId4" Type="http://schemas.openxmlformats.org/officeDocument/2006/relationships/oleObject" Target="../embeddings/oleObject23.bin"/></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31.wmf"/><Relationship Id="rId3" Type="http://schemas.openxmlformats.org/officeDocument/2006/relationships/image" Target="../media/image26.wmf"/><Relationship Id="rId7" Type="http://schemas.openxmlformats.org/officeDocument/2006/relationships/image" Target="../media/image28.wmf"/><Relationship Id="rId12" Type="http://schemas.openxmlformats.org/officeDocument/2006/relationships/oleObject" Target="../embeddings/oleObject30.bin"/><Relationship Id="rId2" Type="http://schemas.openxmlformats.org/officeDocument/2006/relationships/oleObject" Target="../embeddings/oleObject25.bin"/><Relationship Id="rId1" Type="http://schemas.openxmlformats.org/officeDocument/2006/relationships/slideLayout" Target="../slideLayouts/slideLayout2.xml"/><Relationship Id="rId6" Type="http://schemas.openxmlformats.org/officeDocument/2006/relationships/oleObject" Target="../embeddings/oleObject27.bin"/><Relationship Id="rId11" Type="http://schemas.openxmlformats.org/officeDocument/2006/relationships/image" Target="../media/image30.wmf"/><Relationship Id="rId5" Type="http://schemas.openxmlformats.org/officeDocument/2006/relationships/image" Target="../media/image27.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29.wmf"/></Relationships>
</file>

<file path=ppt/slides/_rels/slide19.xml.rels><?xml version="1.0" encoding="UTF-8" standalone="yes"?>
<Relationships xmlns="http://schemas.openxmlformats.org/package/2006/relationships"><Relationship Id="rId3" Type="http://schemas.openxmlformats.org/officeDocument/2006/relationships/image" Target="../media/image32.wmf"/><Relationship Id="rId7" Type="http://schemas.openxmlformats.org/officeDocument/2006/relationships/image" Target="../media/image34.wmf"/><Relationship Id="rId2" Type="http://schemas.openxmlformats.org/officeDocument/2006/relationships/oleObject" Target="../embeddings/oleObject31.bin"/><Relationship Id="rId1" Type="http://schemas.openxmlformats.org/officeDocument/2006/relationships/slideLayout" Target="../slideLayouts/slideLayout2.xml"/><Relationship Id="rId6" Type="http://schemas.openxmlformats.org/officeDocument/2006/relationships/oleObject" Target="../embeddings/oleObject33.bin"/><Relationship Id="rId5" Type="http://schemas.openxmlformats.org/officeDocument/2006/relationships/image" Target="../media/image33.wmf"/><Relationship Id="rId4" Type="http://schemas.openxmlformats.org/officeDocument/2006/relationships/oleObject" Target="../embeddings/oleObject32.bin"/></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wmf"/><Relationship Id="rId7" Type="http://schemas.openxmlformats.org/officeDocument/2006/relationships/image" Target="../media/image37.wmf"/><Relationship Id="rId2" Type="http://schemas.openxmlformats.org/officeDocument/2006/relationships/oleObject" Target="../embeddings/oleObject34.bin"/><Relationship Id="rId1" Type="http://schemas.openxmlformats.org/officeDocument/2006/relationships/slideLayout" Target="../slideLayouts/slideLayout2.xml"/><Relationship Id="rId6" Type="http://schemas.openxmlformats.org/officeDocument/2006/relationships/oleObject" Target="../embeddings/oleObject36.bin"/><Relationship Id="rId5" Type="http://schemas.openxmlformats.org/officeDocument/2006/relationships/image" Target="../media/image36.wmf"/><Relationship Id="rId4" Type="http://schemas.openxmlformats.org/officeDocument/2006/relationships/oleObject" Target="../embeddings/oleObject35.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9.wmf"/></Relationships>
</file>

<file path=ppt/slides/_rels/slide22.xml.rels><?xml version="1.0" encoding="UTF-8" standalone="yes"?>
<Relationships xmlns="http://schemas.openxmlformats.org/package/2006/relationships"><Relationship Id="rId3" Type="http://schemas.openxmlformats.org/officeDocument/2006/relationships/image" Target="../media/image40.wmf"/><Relationship Id="rId7" Type="http://schemas.openxmlformats.org/officeDocument/2006/relationships/image" Target="../media/image42.wmf"/><Relationship Id="rId2" Type="http://schemas.openxmlformats.org/officeDocument/2006/relationships/oleObject" Target="../embeddings/oleObject38.bin"/><Relationship Id="rId1" Type="http://schemas.openxmlformats.org/officeDocument/2006/relationships/slideLayout" Target="../slideLayouts/slideLayout2.xml"/><Relationship Id="rId6" Type="http://schemas.openxmlformats.org/officeDocument/2006/relationships/oleObject" Target="../embeddings/oleObject40.bin"/><Relationship Id="rId5" Type="http://schemas.openxmlformats.org/officeDocument/2006/relationships/image" Target="../media/image41.wmf"/><Relationship Id="rId4" Type="http://schemas.openxmlformats.org/officeDocument/2006/relationships/oleObject" Target="../embeddings/oleObject39.bin"/></Relationships>
</file>

<file path=ppt/slides/_rels/slide23.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oleObject" Target="../embeddings/oleObject41.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49.wmf"/><Relationship Id="rId3" Type="http://schemas.openxmlformats.org/officeDocument/2006/relationships/image" Target="../media/image44.wmf"/><Relationship Id="rId7" Type="http://schemas.openxmlformats.org/officeDocument/2006/relationships/image" Target="../media/image46.wmf"/><Relationship Id="rId12" Type="http://schemas.openxmlformats.org/officeDocument/2006/relationships/oleObject" Target="../embeddings/oleObject47.bin"/><Relationship Id="rId2" Type="http://schemas.openxmlformats.org/officeDocument/2006/relationships/oleObject" Target="../embeddings/oleObject42.bin"/><Relationship Id="rId1" Type="http://schemas.openxmlformats.org/officeDocument/2006/relationships/slideLayout" Target="../slideLayouts/slideLayout2.xml"/><Relationship Id="rId6" Type="http://schemas.openxmlformats.org/officeDocument/2006/relationships/oleObject" Target="../embeddings/oleObject44.bin"/><Relationship Id="rId11" Type="http://schemas.openxmlformats.org/officeDocument/2006/relationships/image" Target="../media/image48.wmf"/><Relationship Id="rId5" Type="http://schemas.openxmlformats.org/officeDocument/2006/relationships/image" Target="../media/image45.wmf"/><Relationship Id="rId10" Type="http://schemas.openxmlformats.org/officeDocument/2006/relationships/oleObject" Target="../embeddings/oleObject46.bin"/><Relationship Id="rId4" Type="http://schemas.openxmlformats.org/officeDocument/2006/relationships/oleObject" Target="../embeddings/oleObject43.bin"/><Relationship Id="rId9" Type="http://schemas.openxmlformats.org/officeDocument/2006/relationships/image" Target="../media/image47.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image" Target="../media/image50.wmf"/><Relationship Id="rId7" Type="http://schemas.openxmlformats.org/officeDocument/2006/relationships/image" Target="../media/image52.wmf"/><Relationship Id="rId2" Type="http://schemas.openxmlformats.org/officeDocument/2006/relationships/oleObject" Target="../embeddings/oleObject48.bin"/><Relationship Id="rId1" Type="http://schemas.openxmlformats.org/officeDocument/2006/relationships/slideLayout" Target="../slideLayouts/slideLayout2.xml"/><Relationship Id="rId6" Type="http://schemas.openxmlformats.org/officeDocument/2006/relationships/oleObject" Target="../embeddings/oleObject50.bin"/><Relationship Id="rId5" Type="http://schemas.openxmlformats.org/officeDocument/2006/relationships/image" Target="../media/image51.wmf"/><Relationship Id="rId4" Type="http://schemas.openxmlformats.org/officeDocument/2006/relationships/oleObject" Target="../embeddings/oleObject49.bin"/><Relationship Id="rId9" Type="http://schemas.openxmlformats.org/officeDocument/2006/relationships/image" Target="../media/image53.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image" Target="../media/image54.wmf"/><Relationship Id="rId7" Type="http://schemas.openxmlformats.org/officeDocument/2006/relationships/image" Target="../media/image56.wmf"/><Relationship Id="rId2" Type="http://schemas.openxmlformats.org/officeDocument/2006/relationships/oleObject" Target="../embeddings/oleObject52.bin"/><Relationship Id="rId1" Type="http://schemas.openxmlformats.org/officeDocument/2006/relationships/slideLayout" Target="../slideLayouts/slideLayout2.xml"/><Relationship Id="rId6" Type="http://schemas.openxmlformats.org/officeDocument/2006/relationships/oleObject" Target="../embeddings/oleObject54.bin"/><Relationship Id="rId5" Type="http://schemas.openxmlformats.org/officeDocument/2006/relationships/image" Target="../media/image55.wmf"/><Relationship Id="rId4" Type="http://schemas.openxmlformats.org/officeDocument/2006/relationships/oleObject" Target="../embeddings/oleObject53.bin"/><Relationship Id="rId9" Type="http://schemas.openxmlformats.org/officeDocument/2006/relationships/image" Target="../media/image57.wmf"/></Relationships>
</file>

<file path=ppt/slides/_rels/slide2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3.wmf"/><Relationship Id="rId7" Type="http://schemas.openxmlformats.org/officeDocument/2006/relationships/image" Target="../media/image5.wmf"/><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oleObject" Target="../embeddings/oleObject4.bin"/><Relationship Id="rId11" Type="http://schemas.openxmlformats.org/officeDocument/2006/relationships/image" Target="../media/image7.wmf"/><Relationship Id="rId5" Type="http://schemas.openxmlformats.org/officeDocument/2006/relationships/image" Target="../media/image4.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6.wmf"/></Relationships>
</file>

<file path=ppt/slides/_rels/slide30.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oleObject" Target="../embeddings/oleObject56.bin"/><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image" Target="../media/image60.wmf"/><Relationship Id="rId7" Type="http://schemas.openxmlformats.org/officeDocument/2006/relationships/image" Target="../media/image62.wmf"/><Relationship Id="rId2" Type="http://schemas.openxmlformats.org/officeDocument/2006/relationships/oleObject" Target="../embeddings/oleObject57.bin"/><Relationship Id="rId1" Type="http://schemas.openxmlformats.org/officeDocument/2006/relationships/slideLayout" Target="../slideLayouts/slideLayout2.xml"/><Relationship Id="rId6" Type="http://schemas.openxmlformats.org/officeDocument/2006/relationships/oleObject" Target="../embeddings/oleObject59.bin"/><Relationship Id="rId11" Type="http://schemas.openxmlformats.org/officeDocument/2006/relationships/image" Target="../media/image64.wmf"/><Relationship Id="rId5" Type="http://schemas.openxmlformats.org/officeDocument/2006/relationships/image" Target="../media/image61.wmf"/><Relationship Id="rId10" Type="http://schemas.openxmlformats.org/officeDocument/2006/relationships/oleObject" Target="../embeddings/oleObject61.bin"/><Relationship Id="rId4" Type="http://schemas.openxmlformats.org/officeDocument/2006/relationships/oleObject" Target="../embeddings/oleObject58.bin"/><Relationship Id="rId9" Type="http://schemas.openxmlformats.org/officeDocument/2006/relationships/image" Target="../media/image63.wmf"/></Relationships>
</file>

<file path=ppt/slides/_rels/slide32.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oleObject" Target="../embeddings/oleObject62.bin"/><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66.bin"/><Relationship Id="rId3" Type="http://schemas.openxmlformats.org/officeDocument/2006/relationships/image" Target="../media/image67.wmf"/><Relationship Id="rId7" Type="http://schemas.openxmlformats.org/officeDocument/2006/relationships/image" Target="../media/image69.wmf"/><Relationship Id="rId2" Type="http://schemas.openxmlformats.org/officeDocument/2006/relationships/oleObject" Target="../embeddings/oleObject63.bin"/><Relationship Id="rId1" Type="http://schemas.openxmlformats.org/officeDocument/2006/relationships/slideLayout" Target="../slideLayouts/slideLayout2.xml"/><Relationship Id="rId6" Type="http://schemas.openxmlformats.org/officeDocument/2006/relationships/oleObject" Target="../embeddings/oleObject65.bin"/><Relationship Id="rId11" Type="http://schemas.openxmlformats.org/officeDocument/2006/relationships/image" Target="../media/image71.wmf"/><Relationship Id="rId5" Type="http://schemas.openxmlformats.org/officeDocument/2006/relationships/image" Target="../media/image68.wmf"/><Relationship Id="rId10" Type="http://schemas.openxmlformats.org/officeDocument/2006/relationships/oleObject" Target="../embeddings/oleObject67.bin"/><Relationship Id="rId4" Type="http://schemas.openxmlformats.org/officeDocument/2006/relationships/oleObject" Target="../embeddings/oleObject64.bin"/><Relationship Id="rId9" Type="http://schemas.openxmlformats.org/officeDocument/2006/relationships/image" Target="../media/image70.wmf"/></Relationships>
</file>

<file path=ppt/slides/_rels/slide35.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2.wmf"/><Relationship Id="rId7" Type="http://schemas.openxmlformats.org/officeDocument/2006/relationships/image" Target="../media/image74.wmf"/><Relationship Id="rId2" Type="http://schemas.openxmlformats.org/officeDocument/2006/relationships/oleObject" Target="../embeddings/oleObject68.bin"/><Relationship Id="rId1" Type="http://schemas.openxmlformats.org/officeDocument/2006/relationships/slideLayout" Target="../slideLayouts/slideLayout2.xml"/><Relationship Id="rId6" Type="http://schemas.openxmlformats.org/officeDocument/2006/relationships/oleObject" Target="../embeddings/oleObject70.bin"/><Relationship Id="rId5" Type="http://schemas.openxmlformats.org/officeDocument/2006/relationships/image" Target="../media/image73.wmf"/><Relationship Id="rId4" Type="http://schemas.openxmlformats.org/officeDocument/2006/relationships/oleObject" Target="../embeddings/oleObject69.bin"/></Relationships>
</file>

<file path=ppt/slides/_rels/slide36.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oleObject" Target="../embeddings/oleObject71.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11.wmf"/><Relationship Id="rId7" Type="http://schemas.openxmlformats.org/officeDocument/2006/relationships/image" Target="../media/image13.wmf"/><Relationship Id="rId2" Type="http://schemas.openxmlformats.org/officeDocument/2006/relationships/oleObject" Target="../embeddings/oleObject9.bin"/><Relationship Id="rId1" Type="http://schemas.openxmlformats.org/officeDocument/2006/relationships/slideLayout" Target="../slideLayouts/slideLayout2.xml"/><Relationship Id="rId6" Type="http://schemas.openxmlformats.org/officeDocument/2006/relationships/oleObject" Target="../embeddings/oleObject11.bin"/><Relationship Id="rId5" Type="http://schemas.openxmlformats.org/officeDocument/2006/relationships/image" Target="../media/image12.wmf"/><Relationship Id="rId4" Type="http://schemas.openxmlformats.org/officeDocument/2006/relationships/oleObject" Target="../embeddings/oleObject10.bin"/><Relationship Id="rId9" Type="http://schemas.openxmlformats.org/officeDocument/2006/relationships/image" Target="../media/image14.wmf"/></Relationships>
</file>

<file path=ppt/slides/_rels/slide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3.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8.3</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Autonomous Differential Equations and Slope Fields</a:t>
            </a:r>
            <a:endParaRPr lang="en-US" b="1" i="1" dirty="0">
              <a:solidFill>
                <a:schemeClr val="tx2"/>
              </a:solidFill>
              <a:latin typeface="Arial" pitchFamily="34" charset="0"/>
              <a:cs typeface="Arial" pitchFamily="34" charset="0"/>
            </a:endParaRPr>
          </a:p>
          <a:p>
            <a:pPr eaLnBrk="1" fontAlgn="auto" hangingPunct="1">
              <a:spcAft>
                <a:spcPts val="0"/>
              </a:spcAft>
              <a:buNone/>
              <a:defRPr/>
            </a:pPr>
            <a:endParaRPr lang="en-US" b="1" i="1" dirty="0"/>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Solving an Autonomous Differential</a:t>
            </a:r>
            <a:br>
              <a:rPr lang="en-US" dirty="0"/>
            </a:br>
            <a:r>
              <a:rPr lang="en-US" dirty="0"/>
              <a:t>Equation and Graphing Its Slope Field (cont.)</a:t>
            </a:r>
          </a:p>
        </p:txBody>
      </p:sp>
      <p:sp>
        <p:nvSpPr>
          <p:cNvPr id="3" name="Content Placeholder 2"/>
          <p:cNvSpPr>
            <a:spLocks noGrp="1"/>
          </p:cNvSpPr>
          <p:nvPr>
            <p:ph idx="1"/>
          </p:nvPr>
        </p:nvSpPr>
        <p:spPr/>
        <p:txBody>
          <a:bodyPr/>
          <a:lstStyle/>
          <a:p>
            <a:r>
              <a:rPr lang="en-US" dirty="0"/>
              <a:t>The meaning of these terms is that solutions close (but not equal) to </a:t>
            </a:r>
            <a:r>
              <a:rPr lang="en-US" i="1" dirty="0"/>
              <a:t>y</a:t>
            </a:r>
            <a:r>
              <a:rPr lang="en-US" dirty="0"/>
              <a:t> </a:t>
            </a:r>
            <a:r>
              <a:rPr lang="en-US" dirty="0">
                <a:latin typeface="Symbol" pitchFamily="18" charset="2"/>
              </a:rPr>
              <a:t>=</a:t>
            </a:r>
            <a:r>
              <a:rPr lang="en-US" dirty="0"/>
              <a:t> </a:t>
            </a:r>
            <a:r>
              <a:rPr lang="en-US" dirty="0">
                <a:latin typeface="Symbol" pitchFamily="18" charset="2"/>
              </a:rPr>
              <a:t>-</a:t>
            </a:r>
            <a:r>
              <a:rPr lang="en-US" dirty="0"/>
              <a:t>2 tend to approach it as </a:t>
            </a:r>
            <a:r>
              <a:rPr lang="en-US" i="1" dirty="0"/>
              <a:t>x</a:t>
            </a:r>
            <a:r>
              <a:rPr lang="en-US" dirty="0"/>
              <a:t> </a:t>
            </a:r>
            <a:r>
              <a:rPr lang="en-US" dirty="0">
                <a:sym typeface="Symbol"/>
              </a:rPr>
              <a:t> </a:t>
            </a:r>
            <a:r>
              <a:rPr lang="en-US" dirty="0"/>
              <a:t> while solutions close (but not equal) to </a:t>
            </a:r>
            <a:r>
              <a:rPr lang="en-US" i="1" dirty="0"/>
              <a:t>y</a:t>
            </a:r>
            <a:r>
              <a:rPr lang="en-US" dirty="0"/>
              <a:t> </a:t>
            </a:r>
            <a:r>
              <a:rPr lang="en-US" dirty="0">
                <a:latin typeface="Symbol" pitchFamily="18" charset="2"/>
              </a:rPr>
              <a:t>=</a:t>
            </a:r>
            <a:r>
              <a:rPr lang="en-US" dirty="0"/>
              <a:t> 1 move away from it as </a:t>
            </a:r>
            <a:r>
              <a:rPr lang="en-US" i="1" dirty="0"/>
              <a:t>x</a:t>
            </a:r>
            <a:r>
              <a:rPr lang="en-US" dirty="0"/>
              <a:t> </a:t>
            </a:r>
            <a:r>
              <a:rPr lang="en-US" dirty="0">
                <a:sym typeface="Symbol"/>
              </a:rPr>
              <a:t> </a:t>
            </a:r>
            <a:r>
              <a:rPr lang="en-US" dirty="0"/>
              <a:t>. The different behavior of these two equilibria is actually apparent from the slope field, once we have sketched it (note how, scanning Figure 2 from left to right, the slopes tend toward the line </a:t>
            </a:r>
            <a:r>
              <a:rPr lang="en-US" i="1" dirty="0"/>
              <a:t>y</a:t>
            </a:r>
            <a:r>
              <a:rPr lang="en-US" dirty="0"/>
              <a:t> </a:t>
            </a:r>
            <a:r>
              <a:rPr lang="en-US" dirty="0">
                <a:latin typeface="Symbol" pitchFamily="18" charset="2"/>
              </a:rPr>
              <a:t>=</a:t>
            </a:r>
            <a:r>
              <a:rPr lang="en-US" dirty="0"/>
              <a:t> </a:t>
            </a:r>
            <a:r>
              <a:rPr lang="en-US" dirty="0">
                <a:latin typeface="Symbol" pitchFamily="18" charset="2"/>
              </a:rPr>
              <a:t>-</a:t>
            </a:r>
            <a:r>
              <a:rPr lang="en-US" dirty="0"/>
              <a:t>2 and away from the line </a:t>
            </a:r>
            <a:r>
              <a:rPr lang="en-US" i="1" dirty="0"/>
              <a:t>y</a:t>
            </a:r>
            <a:r>
              <a:rPr lang="en-US" dirty="0"/>
              <a:t> </a:t>
            </a:r>
            <a:r>
              <a:rPr lang="en-US" dirty="0">
                <a:latin typeface="Symbol" pitchFamily="18" charset="2"/>
              </a:rPr>
              <a:t>=</a:t>
            </a:r>
            <a:r>
              <a:rPr lang="en-US" dirty="0"/>
              <a:t> 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Solving an Autonomous Differential</a:t>
            </a:r>
            <a:br>
              <a:rPr lang="en-US" dirty="0"/>
            </a:br>
            <a:r>
              <a:rPr lang="en-US" dirty="0"/>
              <a:t>Equation and Graphing Its Slope Field (cont.)</a:t>
            </a:r>
          </a:p>
        </p:txBody>
      </p:sp>
      <p:pic>
        <p:nvPicPr>
          <p:cNvPr id="136195" name="Picture 3"/>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259080" y="1169111"/>
            <a:ext cx="4206240" cy="4064377"/>
          </a:xfrm>
          <a:prstGeom prst="rect">
            <a:avLst/>
          </a:prstGeom>
          <a:noFill/>
          <a:ln w="9525">
            <a:noFill/>
            <a:miter lim="800000"/>
            <a:headEnd/>
            <a:tailEnd/>
          </a:ln>
        </p:spPr>
      </p:pic>
      <p:pic>
        <p:nvPicPr>
          <p:cNvPr id="136196" name="Picture 4"/>
          <p:cNvPicPr>
            <a:picLocks noChangeAspect="1" noChangeArrowheads="1"/>
          </p:cNvPicPr>
          <p:nvPr/>
        </p:nvPicPr>
        <p:blipFill>
          <a:blip r:embed="rId3" cstate="print">
            <a:clrChange>
              <a:clrFrom>
                <a:srgbClr val="FFFFFF"/>
              </a:clrFrom>
              <a:clrTo>
                <a:srgbClr val="FFFFFF">
                  <a:alpha val="0"/>
                </a:srgbClr>
              </a:clrTo>
            </a:clrChange>
            <a:lum bright="-10000"/>
          </a:blip>
          <a:srcRect/>
          <a:stretch>
            <a:fillRect/>
          </a:stretch>
        </p:blipFill>
        <p:spPr bwMode="auto">
          <a:xfrm>
            <a:off x="4648200" y="1143000"/>
            <a:ext cx="4023360" cy="4030422"/>
          </a:xfrm>
          <a:prstGeom prst="rect">
            <a:avLst/>
          </a:prstGeom>
          <a:noFill/>
          <a:ln w="9525">
            <a:noFill/>
            <a:miter lim="800000"/>
            <a:headEnd/>
            <a:tailEnd/>
          </a:ln>
        </p:spPr>
      </p:pic>
      <p:sp>
        <p:nvSpPr>
          <p:cNvPr id="7" name="Rectangle 6"/>
          <p:cNvSpPr/>
          <p:nvPr/>
        </p:nvSpPr>
        <p:spPr>
          <a:xfrm>
            <a:off x="838200" y="5134896"/>
            <a:ext cx="3352008" cy="492443"/>
          </a:xfrm>
          <a:prstGeom prst="rect">
            <a:avLst/>
          </a:prstGeom>
        </p:spPr>
        <p:txBody>
          <a:bodyPr wrap="none">
            <a:spAutoFit/>
          </a:bodyPr>
          <a:lstStyle/>
          <a:p>
            <a:r>
              <a:rPr lang="en-US" sz="2600" b="1" dirty="0"/>
              <a:t>Figure 2</a:t>
            </a:r>
            <a:r>
              <a:rPr lang="en-US" sz="2600" dirty="0"/>
              <a:t> Slope Field for </a:t>
            </a:r>
          </a:p>
        </p:txBody>
      </p:sp>
      <p:sp>
        <p:nvSpPr>
          <p:cNvPr id="8" name="Rectangle 7"/>
          <p:cNvSpPr/>
          <p:nvPr/>
        </p:nvSpPr>
        <p:spPr>
          <a:xfrm>
            <a:off x="4114800" y="5134896"/>
            <a:ext cx="5029200" cy="892552"/>
          </a:xfrm>
          <a:prstGeom prst="rect">
            <a:avLst/>
          </a:prstGeom>
        </p:spPr>
        <p:txBody>
          <a:bodyPr wrap="square">
            <a:spAutoFit/>
          </a:bodyPr>
          <a:lstStyle/>
          <a:p>
            <a:pPr algn="ctr"/>
            <a:r>
              <a:rPr lang="en-US" sz="2600" b="1" dirty="0"/>
              <a:t>Figure 3  </a:t>
            </a:r>
            <a:r>
              <a:rPr lang="en-US" sz="2600" dirty="0"/>
              <a:t>Slope Field and Representative Particular Solutions</a:t>
            </a:r>
          </a:p>
        </p:txBody>
      </p:sp>
      <p:graphicFrame>
        <p:nvGraphicFramePr>
          <p:cNvPr id="136197" name="Object 5"/>
          <p:cNvGraphicFramePr>
            <a:graphicFrameLocks noChangeAspect="1"/>
          </p:cNvGraphicFramePr>
          <p:nvPr/>
        </p:nvGraphicFramePr>
        <p:xfrm>
          <a:off x="1364854" y="5562600"/>
          <a:ext cx="2298700" cy="469900"/>
        </p:xfrm>
        <a:graphic>
          <a:graphicData uri="http://schemas.openxmlformats.org/presentationml/2006/ole">
            <mc:AlternateContent xmlns:mc="http://schemas.openxmlformats.org/markup-compatibility/2006">
              <mc:Choice xmlns:v="urn:schemas-microsoft-com:vml" Requires="v">
                <p:oleObj name="Equation" r:id="rId4" imgW="2298600" imgH="469800" progId="Equation.DSMT4">
                  <p:embed/>
                </p:oleObj>
              </mc:Choice>
              <mc:Fallback>
                <p:oleObj name="Equation" r:id="rId4" imgW="2298600" imgH="4698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4854" y="5562600"/>
                        <a:ext cx="2298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Solving an Autonomous Differential</a:t>
            </a:r>
            <a:br>
              <a:rPr lang="en-US" dirty="0"/>
            </a:br>
            <a:r>
              <a:rPr lang="en-US" dirty="0"/>
              <a:t>Equation and Graphing Its Slope Field (cont.)</a:t>
            </a:r>
          </a:p>
        </p:txBody>
      </p:sp>
      <p:sp>
        <p:nvSpPr>
          <p:cNvPr id="3" name="Content Placeholder 2"/>
          <p:cNvSpPr>
            <a:spLocks noGrp="1"/>
          </p:cNvSpPr>
          <p:nvPr>
            <p:ph idx="1"/>
          </p:nvPr>
        </p:nvSpPr>
        <p:spPr/>
        <p:txBody>
          <a:bodyPr/>
          <a:lstStyle/>
          <a:p>
            <a:r>
              <a:rPr lang="en-US" dirty="0"/>
              <a:t>How do we efficiently and reasonably make a sketch such as the one shown in Figure 2? To begin with, we know that </a:t>
            </a:r>
            <a:r>
              <a:rPr lang="en-US" i="1" dirty="0"/>
              <a:t>y</a:t>
            </a:r>
            <a:r>
              <a:rPr lang="en-US" dirty="0"/>
              <a:t>′ </a:t>
            </a:r>
            <a:r>
              <a:rPr lang="en-US" dirty="0">
                <a:latin typeface="Symbol" pitchFamily="18" charset="2"/>
              </a:rPr>
              <a:t>=</a:t>
            </a:r>
            <a:r>
              <a:rPr lang="en-US" dirty="0"/>
              <a:t> 0 when </a:t>
            </a:r>
            <a:r>
              <a:rPr lang="en-US" i="1" dirty="0"/>
              <a:t>y</a:t>
            </a:r>
            <a:r>
              <a:rPr lang="en-US" dirty="0"/>
              <a:t> </a:t>
            </a:r>
            <a:r>
              <a:rPr lang="en-US" dirty="0">
                <a:latin typeface="Symbol" pitchFamily="18" charset="2"/>
              </a:rPr>
              <a:t>=</a:t>
            </a:r>
            <a:r>
              <a:rPr lang="en-US" dirty="0"/>
              <a:t> </a:t>
            </a:r>
            <a:r>
              <a:rPr lang="en-US" dirty="0">
                <a:latin typeface="Symbol" pitchFamily="18" charset="2"/>
              </a:rPr>
              <a:t>-</a:t>
            </a:r>
            <a:r>
              <a:rPr lang="en-US" dirty="0"/>
              <a:t>2 and </a:t>
            </a:r>
            <a:r>
              <a:rPr lang="en-US" i="1" dirty="0"/>
              <a:t>y</a:t>
            </a:r>
            <a:r>
              <a:rPr lang="en-US" dirty="0"/>
              <a:t> </a:t>
            </a:r>
            <a:r>
              <a:rPr lang="en-US" dirty="0">
                <a:latin typeface="Symbol" pitchFamily="18" charset="2"/>
              </a:rPr>
              <a:t>=</a:t>
            </a:r>
            <a:r>
              <a:rPr lang="en-US" dirty="0"/>
              <a:t> 1, meaning particular solutions passing through these two points on the </a:t>
            </a:r>
            <a:r>
              <a:rPr lang="en-US" i="1" dirty="0"/>
              <a:t>y</a:t>
            </a:r>
            <a:r>
              <a:rPr lang="en-US" dirty="0"/>
              <a:t>-axis have slope 0 everywhere. Therefore we draw there small horizontal segments. So the two black horizontal lines in Figure 3, representing two particular solutions, can be graphed immediately.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Solving an Autonomous Differential</a:t>
            </a:r>
            <a:br>
              <a:rPr lang="en-US" dirty="0"/>
            </a:br>
            <a:r>
              <a:rPr lang="en-US" dirty="0"/>
              <a:t>Equation and Graphing Its Slope Field (cont.)</a:t>
            </a:r>
          </a:p>
        </p:txBody>
      </p:sp>
      <p:sp>
        <p:nvSpPr>
          <p:cNvPr id="3" name="Content Placeholder 2"/>
          <p:cNvSpPr>
            <a:spLocks noGrp="1"/>
          </p:cNvSpPr>
          <p:nvPr>
            <p:ph idx="1"/>
          </p:nvPr>
        </p:nvSpPr>
        <p:spPr/>
        <p:txBody>
          <a:bodyPr>
            <a:spAutoFit/>
          </a:bodyPr>
          <a:lstStyle/>
          <a:p>
            <a:r>
              <a:rPr lang="en-US" dirty="0"/>
              <a:t>Elsewhere in the plane, note that</a:t>
            </a:r>
          </a:p>
          <a:p>
            <a:pPr>
              <a:spcBef>
                <a:spcPts val="0"/>
              </a:spcBef>
            </a:pPr>
            <a:r>
              <a:rPr lang="en-US" dirty="0"/>
              <a:t>at any point               where </a:t>
            </a:r>
            <a:r>
              <a:rPr lang="en-US" i="1" dirty="0"/>
              <a:t>y</a:t>
            </a:r>
            <a:r>
              <a:rPr lang="en-US" baseline="-25000" dirty="0"/>
              <a:t>0</a:t>
            </a:r>
            <a:r>
              <a:rPr lang="en-US" dirty="0"/>
              <a:t> &gt; 1, meaning the line tangent to the particular solution through              will have positive slope. Similarly, </a:t>
            </a:r>
          </a:p>
          <a:p>
            <a:pPr>
              <a:spcBef>
                <a:spcPts val="0"/>
              </a:spcBef>
            </a:pPr>
            <a:r>
              <a:rPr lang="en-US" dirty="0"/>
              <a:t>at any point                where </a:t>
            </a:r>
            <a:r>
              <a:rPr lang="en-US" dirty="0">
                <a:latin typeface="Symbol" pitchFamily="18" charset="2"/>
              </a:rPr>
              <a:t>-</a:t>
            </a:r>
            <a:r>
              <a:rPr lang="en-US" dirty="0"/>
              <a:t>2 </a:t>
            </a:r>
            <a:r>
              <a:rPr lang="en-US" dirty="0">
                <a:latin typeface="Symbol" pitchFamily="18" charset="2"/>
              </a:rPr>
              <a:t>&lt;</a:t>
            </a:r>
            <a:r>
              <a:rPr lang="en-US" dirty="0"/>
              <a:t> </a:t>
            </a:r>
            <a:r>
              <a:rPr lang="en-US" i="1" dirty="0"/>
              <a:t>y</a:t>
            </a:r>
            <a:r>
              <a:rPr lang="en-US" baseline="-25000" dirty="0"/>
              <a:t>0</a:t>
            </a:r>
            <a:r>
              <a:rPr lang="en-US" dirty="0"/>
              <a:t> </a:t>
            </a:r>
            <a:r>
              <a:rPr lang="en-US" dirty="0">
                <a:latin typeface="Symbol" pitchFamily="18" charset="2"/>
              </a:rPr>
              <a:t>&lt;</a:t>
            </a:r>
            <a:r>
              <a:rPr lang="en-US" dirty="0"/>
              <a:t> 1, so the short line segments in our slope field sketch should have negative slope. Finally,                                       is positive again at any point                where </a:t>
            </a:r>
            <a:r>
              <a:rPr lang="en-US" i="1" dirty="0"/>
              <a:t>y</a:t>
            </a:r>
            <a:r>
              <a:rPr lang="en-US" baseline="-25000" dirty="0"/>
              <a:t>0</a:t>
            </a:r>
            <a:r>
              <a:rPr lang="en-US" dirty="0"/>
              <a:t> </a:t>
            </a:r>
            <a:r>
              <a:rPr lang="en-US" dirty="0">
                <a:latin typeface="Symbol" pitchFamily="18" charset="2"/>
              </a:rPr>
              <a:t>&lt;</a:t>
            </a:r>
            <a:r>
              <a:rPr lang="en-US" dirty="0"/>
              <a:t> </a:t>
            </a:r>
            <a:r>
              <a:rPr lang="en-US" dirty="0">
                <a:latin typeface="Symbol" pitchFamily="18" charset="2"/>
              </a:rPr>
              <a:t>-</a:t>
            </a:r>
            <a:r>
              <a:rPr lang="en-US" dirty="0"/>
              <a:t>2, indicating positive‑slope trend lines again. Figure 2 summarizes these observations graphically.</a:t>
            </a:r>
          </a:p>
        </p:txBody>
      </p:sp>
      <p:graphicFrame>
        <p:nvGraphicFramePr>
          <p:cNvPr id="137218" name="Object 2"/>
          <p:cNvGraphicFramePr>
            <a:graphicFrameLocks noChangeAspect="1"/>
          </p:cNvGraphicFramePr>
          <p:nvPr/>
        </p:nvGraphicFramePr>
        <p:xfrm>
          <a:off x="5439696" y="1324896"/>
          <a:ext cx="2984500" cy="482600"/>
        </p:xfrm>
        <a:graphic>
          <a:graphicData uri="http://schemas.openxmlformats.org/presentationml/2006/ole">
            <mc:AlternateContent xmlns:mc="http://schemas.openxmlformats.org/markup-compatibility/2006">
              <mc:Choice xmlns:v="urn:schemas-microsoft-com:vml" Requires="v">
                <p:oleObj name="Equation" r:id="rId2" imgW="2984400" imgH="482400" progId="Equation.DSMT4">
                  <p:embed/>
                </p:oleObj>
              </mc:Choice>
              <mc:Fallback>
                <p:oleObj name="Equation" r:id="rId2" imgW="298440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9696" y="1324896"/>
                        <a:ext cx="2984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19" name="Object 3"/>
          <p:cNvGraphicFramePr>
            <a:graphicFrameLocks noChangeAspect="1"/>
          </p:cNvGraphicFramePr>
          <p:nvPr/>
        </p:nvGraphicFramePr>
        <p:xfrm>
          <a:off x="2313036" y="1752600"/>
          <a:ext cx="1054100" cy="482600"/>
        </p:xfrm>
        <a:graphic>
          <a:graphicData uri="http://schemas.openxmlformats.org/presentationml/2006/ole">
            <mc:AlternateContent xmlns:mc="http://schemas.openxmlformats.org/markup-compatibility/2006">
              <mc:Choice xmlns:v="urn:schemas-microsoft-com:vml" Requires="v">
                <p:oleObj name="Equation" r:id="rId4" imgW="1054080" imgH="482400" progId="Equation.DSMT4">
                  <p:embed/>
                </p:oleObj>
              </mc:Choice>
              <mc:Fallback>
                <p:oleObj name="Equation" r:id="rId4" imgW="1054080" imgH="4824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3036" y="1752600"/>
                        <a:ext cx="1054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0" name="Object 4"/>
          <p:cNvGraphicFramePr>
            <a:graphicFrameLocks noChangeAspect="1"/>
          </p:cNvGraphicFramePr>
          <p:nvPr/>
        </p:nvGraphicFramePr>
        <p:xfrm>
          <a:off x="6597444" y="2177844"/>
          <a:ext cx="1054100" cy="482600"/>
        </p:xfrm>
        <a:graphic>
          <a:graphicData uri="http://schemas.openxmlformats.org/presentationml/2006/ole">
            <mc:AlternateContent xmlns:mc="http://schemas.openxmlformats.org/markup-compatibility/2006">
              <mc:Choice xmlns:v="urn:schemas-microsoft-com:vml" Requires="v">
                <p:oleObj name="Equation" r:id="rId6" imgW="1054080" imgH="482400" progId="Equation.DSMT4">
                  <p:embed/>
                </p:oleObj>
              </mc:Choice>
              <mc:Fallback>
                <p:oleObj name="Equation" r:id="rId6" imgW="1054080" imgH="4824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7444" y="2177844"/>
                        <a:ext cx="1054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1" name="Object 5"/>
          <p:cNvGraphicFramePr>
            <a:graphicFrameLocks noChangeAspect="1"/>
          </p:cNvGraphicFramePr>
          <p:nvPr/>
        </p:nvGraphicFramePr>
        <p:xfrm>
          <a:off x="2374900" y="3018504"/>
          <a:ext cx="1054100" cy="482600"/>
        </p:xfrm>
        <a:graphic>
          <a:graphicData uri="http://schemas.openxmlformats.org/presentationml/2006/ole">
            <mc:AlternateContent xmlns:mc="http://schemas.openxmlformats.org/markup-compatibility/2006">
              <mc:Choice xmlns:v="urn:schemas-microsoft-com:vml" Requires="v">
                <p:oleObj name="Equation" r:id="rId7" imgW="1054080" imgH="482400" progId="Equation.DSMT4">
                  <p:embed/>
                </p:oleObj>
              </mc:Choice>
              <mc:Fallback>
                <p:oleObj name="Equation" r:id="rId7" imgW="1054080" imgH="4824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4900" y="3018504"/>
                        <a:ext cx="1054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2" name="Object 6"/>
          <p:cNvGraphicFramePr>
            <a:graphicFrameLocks noChangeAspect="1"/>
          </p:cNvGraphicFramePr>
          <p:nvPr/>
        </p:nvGraphicFramePr>
        <p:xfrm>
          <a:off x="3274552" y="4296696"/>
          <a:ext cx="1054100" cy="482600"/>
        </p:xfrm>
        <a:graphic>
          <a:graphicData uri="http://schemas.openxmlformats.org/presentationml/2006/ole">
            <mc:AlternateContent xmlns:mc="http://schemas.openxmlformats.org/markup-compatibility/2006">
              <mc:Choice xmlns:v="urn:schemas-microsoft-com:vml" Requires="v">
                <p:oleObj name="Equation" r:id="rId8" imgW="1054080" imgH="482400" progId="Equation.DSMT4">
                  <p:embed/>
                </p:oleObj>
              </mc:Choice>
              <mc:Fallback>
                <p:oleObj name="Equation" r:id="rId8" imgW="1054080" imgH="48240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4552" y="4296696"/>
                        <a:ext cx="1054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3" name="Object 7"/>
          <p:cNvGraphicFramePr>
            <a:graphicFrameLocks noChangeAspect="1"/>
          </p:cNvGraphicFramePr>
          <p:nvPr/>
        </p:nvGraphicFramePr>
        <p:xfrm>
          <a:off x="4876800" y="2605548"/>
          <a:ext cx="2971800" cy="482600"/>
        </p:xfrm>
        <a:graphic>
          <a:graphicData uri="http://schemas.openxmlformats.org/presentationml/2006/ole">
            <mc:AlternateContent xmlns:mc="http://schemas.openxmlformats.org/markup-compatibility/2006">
              <mc:Choice xmlns:v="urn:schemas-microsoft-com:vml" Requires="v">
                <p:oleObj name="Equation" r:id="rId9" imgW="2971800" imgH="482400" progId="Equation.DSMT4">
                  <p:embed/>
                </p:oleObj>
              </mc:Choice>
              <mc:Fallback>
                <p:oleObj name="Equation" r:id="rId9" imgW="2971800" imgH="48240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6800" y="2605548"/>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4" name="Object 8"/>
          <p:cNvGraphicFramePr>
            <a:graphicFrameLocks noChangeAspect="1"/>
          </p:cNvGraphicFramePr>
          <p:nvPr/>
        </p:nvGraphicFramePr>
        <p:xfrm>
          <a:off x="3898488" y="3886200"/>
          <a:ext cx="2984500" cy="482600"/>
        </p:xfrm>
        <a:graphic>
          <a:graphicData uri="http://schemas.openxmlformats.org/presentationml/2006/ole">
            <mc:AlternateContent xmlns:mc="http://schemas.openxmlformats.org/markup-compatibility/2006">
              <mc:Choice xmlns:v="urn:schemas-microsoft-com:vml" Requires="v">
                <p:oleObj name="Equation" r:id="rId11" imgW="2984400" imgH="482400" progId="Equation.DSMT4">
                  <p:embed/>
                </p:oleObj>
              </mc:Choice>
              <mc:Fallback>
                <p:oleObj name="Equation" r:id="rId11" imgW="2984400" imgH="48240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98488" y="3886200"/>
                        <a:ext cx="2984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Solving an Autonomous Differential</a:t>
            </a:r>
            <a:br>
              <a:rPr lang="en-US" dirty="0"/>
            </a:br>
            <a:r>
              <a:rPr lang="en-US" dirty="0"/>
              <a:t>Equation and Graphing Its Slope Field (cont.)</a:t>
            </a:r>
          </a:p>
        </p:txBody>
      </p:sp>
      <p:sp>
        <p:nvSpPr>
          <p:cNvPr id="3" name="Content Placeholder 2"/>
          <p:cNvSpPr>
            <a:spLocks noGrp="1"/>
          </p:cNvSpPr>
          <p:nvPr>
            <p:ph idx="1"/>
          </p:nvPr>
        </p:nvSpPr>
        <p:spPr>
          <a:xfrm>
            <a:off x="457200" y="1280160"/>
            <a:ext cx="8229600" cy="4536627"/>
          </a:xfrm>
        </p:spPr>
        <p:txBody>
          <a:bodyPr>
            <a:spAutoFit/>
          </a:bodyPr>
          <a:lstStyle/>
          <a:p>
            <a:r>
              <a:rPr lang="en-US" dirty="0"/>
              <a:t>If desired, we can improve the accuracy of our slope field sketch if we include information about </a:t>
            </a:r>
            <a:r>
              <a:rPr lang="en-US" i="1" dirty="0"/>
              <a:t>y ″. </a:t>
            </a:r>
          </a:p>
          <a:p>
            <a:endParaRPr lang="en-US" i="1" dirty="0"/>
          </a:p>
          <a:p>
            <a:endParaRPr lang="en-US" i="1" dirty="0"/>
          </a:p>
          <a:p>
            <a:endParaRPr lang="en-US" dirty="0"/>
          </a:p>
          <a:p>
            <a:pPr>
              <a:spcBef>
                <a:spcPts val="2400"/>
              </a:spcBef>
            </a:pPr>
            <a:r>
              <a:rPr lang="en-US" dirty="0"/>
              <a:t>This allows us to indicate the concavity (upward or downward) of the slope field trend lines in our sketch in the four horizontal bands defined by</a:t>
            </a:r>
          </a:p>
          <a:p>
            <a:pPr>
              <a:spcBef>
                <a:spcPts val="0"/>
              </a:spcBef>
            </a:pPr>
            <a:r>
              <a:rPr lang="en-US" dirty="0"/>
              <a:t>and </a:t>
            </a:r>
            <a:r>
              <a:rPr lang="en-US" i="1" dirty="0"/>
              <a:t>y</a:t>
            </a:r>
            <a:r>
              <a:rPr lang="en-US" dirty="0"/>
              <a:t> </a:t>
            </a:r>
            <a:r>
              <a:rPr lang="en-US" dirty="0">
                <a:latin typeface="Symbol" pitchFamily="18" charset="2"/>
              </a:rPr>
              <a:t>=</a:t>
            </a:r>
            <a:r>
              <a:rPr lang="en-US" dirty="0"/>
              <a:t> 1.</a:t>
            </a:r>
          </a:p>
        </p:txBody>
      </p:sp>
      <p:graphicFrame>
        <p:nvGraphicFramePr>
          <p:cNvPr id="138243" name="Object 3"/>
          <p:cNvGraphicFramePr>
            <a:graphicFrameLocks noChangeAspect="1"/>
          </p:cNvGraphicFramePr>
          <p:nvPr>
            <p:extLst>
              <p:ext uri="{D42A27DB-BD31-4B8C-83A1-F6EECF244321}">
                <p14:modId xmlns:p14="http://schemas.microsoft.com/office/powerpoint/2010/main" val="1430277687"/>
              </p:ext>
            </p:extLst>
          </p:nvPr>
        </p:nvGraphicFramePr>
        <p:xfrm>
          <a:off x="5880100" y="4895850"/>
          <a:ext cx="2120900" cy="431800"/>
        </p:xfrm>
        <a:graphic>
          <a:graphicData uri="http://schemas.openxmlformats.org/presentationml/2006/ole">
            <mc:AlternateContent xmlns:mc="http://schemas.openxmlformats.org/markup-compatibility/2006">
              <mc:Choice xmlns:v="urn:schemas-microsoft-com:vml" Requires="v">
                <p:oleObj name="Equation" r:id="rId2" imgW="2120760" imgH="431640" progId="Equation.DSMT4">
                  <p:embed/>
                </p:oleObj>
              </mc:Choice>
              <mc:Fallback>
                <p:oleObj name="Equation" r:id="rId2" imgW="2120760" imgH="431640" progId="Equation.DSMT4">
                  <p:embed/>
                  <p:pic>
                    <p:nvPicPr>
                      <p:cNvPr id="0" name="Picture 3"/>
                      <p:cNvPicPr>
                        <a:picLocks noChangeAspect="1" noChangeArrowheads="1"/>
                      </p:cNvPicPr>
                      <p:nvPr/>
                    </p:nvPicPr>
                    <p:blipFill>
                      <a:blip r:embed="rId3"/>
                      <a:srcRect/>
                      <a:stretch>
                        <a:fillRect/>
                      </a:stretch>
                    </p:blipFill>
                    <p:spPr bwMode="auto">
                      <a:xfrm>
                        <a:off x="5880100" y="4895850"/>
                        <a:ext cx="2120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8244" name="Object 4"/>
          <p:cNvGraphicFramePr>
            <a:graphicFrameLocks noChangeAspect="1"/>
          </p:cNvGraphicFramePr>
          <p:nvPr/>
        </p:nvGraphicFramePr>
        <p:xfrm>
          <a:off x="533400" y="2379408"/>
          <a:ext cx="4076700" cy="495300"/>
        </p:xfrm>
        <a:graphic>
          <a:graphicData uri="http://schemas.openxmlformats.org/presentationml/2006/ole">
            <mc:AlternateContent xmlns:mc="http://schemas.openxmlformats.org/markup-compatibility/2006">
              <mc:Choice xmlns:v="urn:schemas-microsoft-com:vml" Requires="v">
                <p:oleObj name="Equation" r:id="rId4" imgW="4076640" imgH="495000" progId="Equation.DSMT4">
                  <p:embed/>
                </p:oleObj>
              </mc:Choice>
              <mc:Fallback>
                <p:oleObj name="Equation" r:id="rId4" imgW="4076640" imgH="4950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379408"/>
                        <a:ext cx="4076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8245" name="Object 5"/>
          <p:cNvGraphicFramePr>
            <a:graphicFrameLocks noChangeAspect="1"/>
          </p:cNvGraphicFramePr>
          <p:nvPr/>
        </p:nvGraphicFramePr>
        <p:xfrm>
          <a:off x="533400" y="3009900"/>
          <a:ext cx="8077200" cy="838200"/>
        </p:xfrm>
        <a:graphic>
          <a:graphicData uri="http://schemas.openxmlformats.org/presentationml/2006/ole">
            <mc:AlternateContent xmlns:mc="http://schemas.openxmlformats.org/markup-compatibility/2006">
              <mc:Choice xmlns:v="urn:schemas-microsoft-com:vml" Requires="v">
                <p:oleObj name="Equation" r:id="rId6" imgW="8076960" imgH="838080" progId="Equation.DSMT4">
                  <p:embed/>
                </p:oleObj>
              </mc:Choice>
              <mc:Fallback>
                <p:oleObj name="Equation" r:id="rId6" imgW="8076960" imgH="8380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3009900"/>
                        <a:ext cx="8077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2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82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8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Solving an Autonomous Differential</a:t>
            </a:r>
            <a:br>
              <a:rPr lang="en-US" dirty="0"/>
            </a:br>
            <a:r>
              <a:rPr lang="en-US" dirty="0"/>
              <a:t>Equation and Graphing Its Slope Field (cont.)</a:t>
            </a:r>
          </a:p>
        </p:txBody>
      </p:sp>
      <p:sp>
        <p:nvSpPr>
          <p:cNvPr id="3" name="Content Placeholder 2"/>
          <p:cNvSpPr>
            <a:spLocks noGrp="1"/>
          </p:cNvSpPr>
          <p:nvPr>
            <p:ph idx="1"/>
          </p:nvPr>
        </p:nvSpPr>
        <p:spPr>
          <a:xfrm>
            <a:off x="457200" y="1280160"/>
            <a:ext cx="5715000" cy="4572000"/>
          </a:xfrm>
        </p:spPr>
        <p:txBody>
          <a:bodyPr/>
          <a:lstStyle/>
          <a:p>
            <a:r>
              <a:rPr lang="en-US" dirty="0"/>
              <a:t>Our last task is to graph several of the particular solutions of our autonomous equation. In Figure 3, the graph shown in green corresponds to </a:t>
            </a:r>
            <a:r>
              <a:rPr lang="en-US" i="1" dirty="0"/>
              <a:t>C </a:t>
            </a:r>
            <a:r>
              <a:rPr lang="en-US" dirty="0">
                <a:latin typeface="Symbol" pitchFamily="18" charset="2"/>
              </a:rPr>
              <a:t>=</a:t>
            </a:r>
            <a:r>
              <a:rPr lang="en-US" dirty="0"/>
              <a:t> </a:t>
            </a:r>
            <a:r>
              <a:rPr lang="en-US" dirty="0">
                <a:latin typeface="Symbol" pitchFamily="18" charset="2"/>
              </a:rPr>
              <a:t>-</a:t>
            </a:r>
            <a:r>
              <a:rPr lang="en-US" dirty="0"/>
              <a:t>3 and the graph in red corresponds to </a:t>
            </a:r>
            <a:r>
              <a:rPr lang="en-US" i="1" dirty="0"/>
              <a:t>C</a:t>
            </a:r>
            <a:r>
              <a:rPr lang="en-US" dirty="0"/>
              <a:t> </a:t>
            </a:r>
            <a:r>
              <a:rPr lang="en-US" dirty="0">
                <a:latin typeface="Symbol" pitchFamily="18" charset="2"/>
              </a:rPr>
              <a:t>=</a:t>
            </a:r>
            <a:r>
              <a:rPr lang="en-US" dirty="0"/>
              <a:t> 2. These particular solutions are </a:t>
            </a:r>
            <a:r>
              <a:rPr lang="en-US" dirty="0">
                <a:solidFill>
                  <a:srgbClr val="FF0000"/>
                </a:solidFill>
              </a:rPr>
              <a:t>discontinuous</a:t>
            </a:r>
            <a:r>
              <a:rPr lang="en-US" dirty="0"/>
              <a:t> at </a:t>
            </a:r>
            <a:r>
              <a:rPr lang="en-US" i="1" dirty="0">
                <a:solidFill>
                  <a:srgbClr val="FF0000"/>
                </a:solidFill>
              </a:rPr>
              <a:t>y</a:t>
            </a:r>
            <a:r>
              <a:rPr lang="en-US" dirty="0">
                <a:solidFill>
                  <a:srgbClr val="FF0000"/>
                </a:solidFill>
              </a:rPr>
              <a:t> </a:t>
            </a:r>
            <a:r>
              <a:rPr lang="en-US" dirty="0">
                <a:solidFill>
                  <a:srgbClr val="FF0000"/>
                </a:solidFill>
                <a:latin typeface="Symbol" pitchFamily="18" charset="2"/>
              </a:rPr>
              <a:t>=</a:t>
            </a:r>
            <a:r>
              <a:rPr lang="en-US" dirty="0">
                <a:solidFill>
                  <a:srgbClr val="FF0000"/>
                </a:solidFill>
              </a:rPr>
              <a:t> </a:t>
            </a:r>
            <a:r>
              <a:rPr lang="en-US" dirty="0">
                <a:solidFill>
                  <a:srgbClr val="FF0000"/>
                </a:solidFill>
                <a:latin typeface="Symbol" pitchFamily="18" charset="2"/>
              </a:rPr>
              <a:t>-</a:t>
            </a:r>
            <a:r>
              <a:rPr lang="en-US" dirty="0">
                <a:solidFill>
                  <a:srgbClr val="FF0000"/>
                </a:solidFill>
              </a:rPr>
              <a:t>2</a:t>
            </a:r>
            <a:r>
              <a:rPr lang="en-US" dirty="0"/>
              <a:t> and </a:t>
            </a:r>
            <a:r>
              <a:rPr lang="en-US" i="1" dirty="0">
                <a:solidFill>
                  <a:srgbClr val="FF0000"/>
                </a:solidFill>
              </a:rPr>
              <a:t>y</a:t>
            </a:r>
            <a:r>
              <a:rPr lang="en-US" dirty="0">
                <a:solidFill>
                  <a:srgbClr val="FF0000"/>
                </a:solidFill>
              </a:rPr>
              <a:t> </a:t>
            </a:r>
            <a:r>
              <a:rPr lang="en-US" dirty="0">
                <a:solidFill>
                  <a:srgbClr val="FF0000"/>
                </a:solidFill>
                <a:latin typeface="Symbol" pitchFamily="18" charset="2"/>
              </a:rPr>
              <a:t>=</a:t>
            </a:r>
            <a:r>
              <a:rPr lang="en-US" dirty="0">
                <a:solidFill>
                  <a:srgbClr val="FF0000"/>
                </a:solidFill>
              </a:rPr>
              <a:t> 1</a:t>
            </a:r>
            <a:r>
              <a:rPr lang="en-US" dirty="0"/>
              <a:t>; in fact, these two horizontal lines are asymptotes of every particular solution.</a:t>
            </a:r>
          </a:p>
        </p:txBody>
      </p:sp>
      <p:pic>
        <p:nvPicPr>
          <p:cNvPr id="4" name="Picture 4"/>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6086809" y="1371600"/>
            <a:ext cx="2890526" cy="2895600"/>
          </a:xfrm>
          <a:prstGeom prst="rect">
            <a:avLst/>
          </a:prstGeom>
          <a:noFill/>
          <a:ln w="9525">
            <a:noFill/>
            <a:miter lim="800000"/>
            <a:headEnd/>
            <a:tailEnd/>
          </a:ln>
        </p:spPr>
      </p:pic>
      <p:sp>
        <p:nvSpPr>
          <p:cNvPr id="5" name="Rectangle 4"/>
          <p:cNvSpPr/>
          <p:nvPr/>
        </p:nvSpPr>
        <p:spPr>
          <a:xfrm>
            <a:off x="6086809" y="4267200"/>
            <a:ext cx="2743200" cy="523220"/>
          </a:xfrm>
          <a:prstGeom prst="rect">
            <a:avLst/>
          </a:prstGeom>
        </p:spPr>
        <p:txBody>
          <a:bodyPr wrap="square">
            <a:spAutoFit/>
          </a:bodyPr>
          <a:lstStyle/>
          <a:p>
            <a:pPr algn="ctr"/>
            <a:r>
              <a:rPr lang="en-US" sz="1400" b="1" dirty="0"/>
              <a:t>Figure 3  </a:t>
            </a:r>
            <a:r>
              <a:rPr lang="en-US" sz="1400" dirty="0"/>
              <a:t>Slope Field and Representative Particular Solutions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2: Using an Autonomous Differential Equation to Model Newton’s Law of Cooling</a:t>
            </a:r>
          </a:p>
        </p:txBody>
      </p:sp>
      <p:sp>
        <p:nvSpPr>
          <p:cNvPr id="3" name="Content Placeholder 2"/>
          <p:cNvSpPr>
            <a:spLocks noGrp="1"/>
          </p:cNvSpPr>
          <p:nvPr>
            <p:ph idx="1"/>
          </p:nvPr>
        </p:nvSpPr>
        <p:spPr>
          <a:xfrm>
            <a:off x="457200" y="1280160"/>
            <a:ext cx="8229600" cy="2677656"/>
          </a:xfrm>
        </p:spPr>
        <p:txBody>
          <a:bodyPr>
            <a:spAutoFit/>
          </a:bodyPr>
          <a:lstStyle/>
          <a:p>
            <a:r>
              <a:rPr lang="en-US" dirty="0"/>
              <a:t>Newton’s Law of Cooling was first seen in Exercise 9 of Section 3.7—it states that the rate of change of temperature of an object with temperature </a:t>
            </a:r>
            <a:r>
              <a:rPr lang="en-US" i="1" dirty="0"/>
              <a:t>T</a:t>
            </a:r>
            <a:r>
              <a:rPr lang="en-US" dirty="0"/>
              <a:t>(</a:t>
            </a:r>
            <a:r>
              <a:rPr lang="en-US" i="1" dirty="0"/>
              <a:t>t</a:t>
            </a:r>
            <a:r>
              <a:rPr lang="en-US" dirty="0"/>
              <a:t>) at time </a:t>
            </a:r>
            <a:r>
              <a:rPr lang="en-US" i="1" dirty="0"/>
              <a:t>t</a:t>
            </a:r>
            <a:r>
              <a:rPr lang="en-US" dirty="0"/>
              <a:t> is proportional to </a:t>
            </a:r>
            <a:r>
              <a:rPr lang="en-US" i="1" dirty="0"/>
              <a:t>T</a:t>
            </a:r>
            <a:r>
              <a:rPr lang="en-US" dirty="0"/>
              <a:t> </a:t>
            </a:r>
            <a:r>
              <a:rPr lang="en-US" dirty="0">
                <a:latin typeface="Symbol" pitchFamily="18" charset="2"/>
              </a:rPr>
              <a:t>-</a:t>
            </a:r>
            <a:r>
              <a:rPr lang="en-US" dirty="0"/>
              <a:t> </a:t>
            </a:r>
            <a:r>
              <a:rPr lang="en-US" i="1" dirty="0"/>
              <a:t>T</a:t>
            </a:r>
            <a:r>
              <a:rPr lang="en-US" i="1" baseline="-25000" dirty="0"/>
              <a:t>s</a:t>
            </a:r>
            <a:r>
              <a:rPr lang="en-US" dirty="0"/>
              <a:t>, where </a:t>
            </a:r>
            <a:r>
              <a:rPr lang="en-US" i="1" dirty="0"/>
              <a:t>T</a:t>
            </a:r>
            <a:r>
              <a:rPr lang="en-US" i="1" baseline="-25000" dirty="0"/>
              <a:t>s</a:t>
            </a:r>
            <a:r>
              <a:rPr lang="en-US" dirty="0"/>
              <a:t> is the temperature of the object’s surroundings (we assume that </a:t>
            </a:r>
            <a:r>
              <a:rPr lang="en-US" i="1" dirty="0"/>
              <a:t>T</a:t>
            </a:r>
            <a:r>
              <a:rPr lang="en-US" i="1" baseline="-25000" dirty="0"/>
              <a:t>s</a:t>
            </a:r>
            <a:r>
              <a:rPr lang="en-US" dirty="0"/>
              <a:t> remains constant).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Example 2: Using an Autonomous Differential Equation to Model Newton’s Law of Cooling (cont.)</a:t>
            </a:r>
          </a:p>
        </p:txBody>
      </p:sp>
      <p:sp>
        <p:nvSpPr>
          <p:cNvPr id="3" name="Content Placeholder 2"/>
          <p:cNvSpPr>
            <a:spLocks noGrp="1"/>
          </p:cNvSpPr>
          <p:nvPr>
            <p:ph idx="1"/>
          </p:nvPr>
        </p:nvSpPr>
        <p:spPr>
          <a:xfrm>
            <a:off x="457200" y="1280160"/>
            <a:ext cx="8229600" cy="2677656"/>
          </a:xfrm>
        </p:spPr>
        <p:txBody>
          <a:bodyPr>
            <a:spAutoFit/>
          </a:bodyPr>
          <a:lstStyle/>
          <a:p>
            <a:r>
              <a:rPr lang="en-US" dirty="0"/>
              <a:t>One recipe for homemade yogurt calls for heating 2 quarts of milk to 180</a:t>
            </a:r>
            <a:r>
              <a:rPr lang="en-US" dirty="0">
                <a:sym typeface="Symbol"/>
              </a:rPr>
              <a:t></a:t>
            </a:r>
            <a:r>
              <a:rPr lang="en-US" dirty="0"/>
              <a:t>F and then letting it cool to 115</a:t>
            </a:r>
            <a:r>
              <a:rPr lang="en-US" dirty="0">
                <a:sym typeface="Symbol"/>
              </a:rPr>
              <a:t></a:t>
            </a:r>
            <a:r>
              <a:rPr lang="en-US" dirty="0"/>
              <a:t>F before adding the yogurt cultures. If it takes 5 minutes for 2 quarts of milk to cool from 180</a:t>
            </a:r>
            <a:r>
              <a:rPr lang="en-US" dirty="0">
                <a:sym typeface="Symbol"/>
              </a:rPr>
              <a:t></a:t>
            </a:r>
            <a:r>
              <a:rPr lang="en-US" dirty="0"/>
              <a:t>F to 170</a:t>
            </a:r>
            <a:r>
              <a:rPr lang="en-US" dirty="0">
                <a:sym typeface="Symbol"/>
              </a:rPr>
              <a:t></a:t>
            </a:r>
            <a:r>
              <a:rPr lang="en-US" dirty="0"/>
              <a:t>F in a room held at 75</a:t>
            </a:r>
            <a:r>
              <a:rPr lang="en-US" dirty="0">
                <a:sym typeface="Symbol"/>
              </a:rPr>
              <a:t></a:t>
            </a:r>
            <a:r>
              <a:rPr lang="en-US" dirty="0"/>
              <a:t>F, how long will it take for the milk to cool to 115</a:t>
            </a:r>
            <a:r>
              <a:rPr lang="en-US" dirty="0">
                <a:sym typeface="Symbol"/>
              </a:rPr>
              <a:t></a:t>
            </a:r>
            <a:r>
              <a:rPr lang="en-US" dirty="0"/>
              <a:t>F?</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Example 2: Using an Autonomous Differential Equation to Model Newton’s Law of Cooling (cont.)</a:t>
            </a:r>
          </a:p>
        </p:txBody>
      </p:sp>
      <p:sp>
        <p:nvSpPr>
          <p:cNvPr id="3" name="Content Placeholder 2"/>
          <p:cNvSpPr>
            <a:spLocks noGrp="1"/>
          </p:cNvSpPr>
          <p:nvPr>
            <p:ph idx="1"/>
          </p:nvPr>
        </p:nvSpPr>
        <p:spPr/>
        <p:txBody>
          <a:bodyPr/>
          <a:lstStyle/>
          <a:p>
            <a:r>
              <a:rPr lang="en-US" b="1" dirty="0"/>
              <a:t>Solution</a:t>
            </a:r>
          </a:p>
          <a:p>
            <a:r>
              <a:rPr lang="en-US" dirty="0"/>
              <a:t>We first solve the autonomous equation for temperature in full generality.</a:t>
            </a:r>
          </a:p>
        </p:txBody>
      </p:sp>
      <p:graphicFrame>
        <p:nvGraphicFramePr>
          <p:cNvPr id="140291" name="Object 3"/>
          <p:cNvGraphicFramePr>
            <a:graphicFrameLocks noChangeAspect="1"/>
          </p:cNvGraphicFramePr>
          <p:nvPr/>
        </p:nvGraphicFramePr>
        <p:xfrm>
          <a:off x="1693608" y="2743200"/>
          <a:ext cx="2032000" cy="838200"/>
        </p:xfrm>
        <a:graphic>
          <a:graphicData uri="http://schemas.openxmlformats.org/presentationml/2006/ole">
            <mc:AlternateContent xmlns:mc="http://schemas.openxmlformats.org/markup-compatibility/2006">
              <mc:Choice xmlns:v="urn:schemas-microsoft-com:vml" Requires="v">
                <p:oleObj name="Equation" r:id="rId2" imgW="2031840" imgH="838080" progId="Equation.DSMT4">
                  <p:embed/>
                </p:oleObj>
              </mc:Choice>
              <mc:Fallback>
                <p:oleObj name="Equation" r:id="rId2" imgW="2031840" imgH="8380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608" y="2743200"/>
                        <a:ext cx="2032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0292" name="Object 4"/>
          <p:cNvGraphicFramePr>
            <a:graphicFrameLocks noChangeAspect="1"/>
          </p:cNvGraphicFramePr>
          <p:nvPr/>
        </p:nvGraphicFramePr>
        <p:xfrm>
          <a:off x="4216400" y="3048000"/>
          <a:ext cx="3708400" cy="279400"/>
        </p:xfrm>
        <a:graphic>
          <a:graphicData uri="http://schemas.openxmlformats.org/presentationml/2006/ole">
            <mc:AlternateContent xmlns:mc="http://schemas.openxmlformats.org/markup-compatibility/2006">
              <mc:Choice xmlns:v="urn:schemas-microsoft-com:vml" Requires="v">
                <p:oleObj name="Equation" r:id="rId4" imgW="3708360" imgH="279360" progId="Equation.DSMT4">
                  <p:embed/>
                </p:oleObj>
              </mc:Choice>
              <mc:Fallback>
                <p:oleObj name="Equation" r:id="rId4" imgW="3708360" imgH="2793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6400" y="3048000"/>
                        <a:ext cx="3708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0293" name="Object 5"/>
          <p:cNvGraphicFramePr>
            <a:graphicFrameLocks noChangeAspect="1"/>
          </p:cNvGraphicFramePr>
          <p:nvPr/>
        </p:nvGraphicFramePr>
        <p:xfrm>
          <a:off x="1128252" y="3716592"/>
          <a:ext cx="2095500" cy="927100"/>
        </p:xfrm>
        <a:graphic>
          <a:graphicData uri="http://schemas.openxmlformats.org/presentationml/2006/ole">
            <mc:AlternateContent xmlns:mc="http://schemas.openxmlformats.org/markup-compatibility/2006">
              <mc:Choice xmlns:v="urn:schemas-microsoft-com:vml" Requires="v">
                <p:oleObj name="Equation" r:id="rId6" imgW="2095200" imgH="927000" progId="Equation.DSMT4">
                  <p:embed/>
                </p:oleObj>
              </mc:Choice>
              <mc:Fallback>
                <p:oleObj name="Equation" r:id="rId6" imgW="2095200" imgH="9270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8252" y="3716592"/>
                        <a:ext cx="20955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0294" name="Object 6"/>
          <p:cNvGraphicFramePr>
            <a:graphicFrameLocks noChangeAspect="1"/>
          </p:cNvGraphicFramePr>
          <p:nvPr/>
        </p:nvGraphicFramePr>
        <p:xfrm>
          <a:off x="990600" y="4800600"/>
          <a:ext cx="2311400" cy="482600"/>
        </p:xfrm>
        <a:graphic>
          <a:graphicData uri="http://schemas.openxmlformats.org/presentationml/2006/ole">
            <mc:AlternateContent xmlns:mc="http://schemas.openxmlformats.org/markup-compatibility/2006">
              <mc:Choice xmlns:v="urn:schemas-microsoft-com:vml" Requires="v">
                <p:oleObj name="Equation" r:id="rId8" imgW="2311200" imgH="482400" progId="Equation.DSMT4">
                  <p:embed/>
                </p:oleObj>
              </mc:Choice>
              <mc:Fallback>
                <p:oleObj name="Equation" r:id="rId8" imgW="2311200" imgH="4824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4800600"/>
                        <a:ext cx="2311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0295" name="Object 7"/>
          <p:cNvGraphicFramePr>
            <a:graphicFrameLocks noChangeAspect="1"/>
          </p:cNvGraphicFramePr>
          <p:nvPr/>
        </p:nvGraphicFramePr>
        <p:xfrm>
          <a:off x="1936956" y="5424948"/>
          <a:ext cx="1701800" cy="469900"/>
        </p:xfrm>
        <a:graphic>
          <a:graphicData uri="http://schemas.openxmlformats.org/presentationml/2006/ole">
            <mc:AlternateContent xmlns:mc="http://schemas.openxmlformats.org/markup-compatibility/2006">
              <mc:Choice xmlns:v="urn:schemas-microsoft-com:vml" Requires="v">
                <p:oleObj name="Equation" r:id="rId10" imgW="1701720" imgH="469800" progId="Equation.DSMT4">
                  <p:embed/>
                </p:oleObj>
              </mc:Choice>
              <mc:Fallback>
                <p:oleObj name="Equation" r:id="rId10" imgW="1701720" imgH="4698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36956" y="5424948"/>
                        <a:ext cx="170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0296" name="Object 8"/>
          <p:cNvGraphicFramePr>
            <a:graphicFrameLocks noChangeAspect="1"/>
          </p:cNvGraphicFramePr>
          <p:nvPr/>
        </p:nvGraphicFramePr>
        <p:xfrm>
          <a:off x="4216400" y="5384800"/>
          <a:ext cx="3086100" cy="520700"/>
        </p:xfrm>
        <a:graphic>
          <a:graphicData uri="http://schemas.openxmlformats.org/presentationml/2006/ole">
            <mc:AlternateContent xmlns:mc="http://schemas.openxmlformats.org/markup-compatibility/2006">
              <mc:Choice xmlns:v="urn:schemas-microsoft-com:vml" Requires="v">
                <p:oleObj name="Equation" r:id="rId12" imgW="3085920" imgH="520560" progId="Equation.DSMT4">
                  <p:embed/>
                </p:oleObj>
              </mc:Choice>
              <mc:Fallback>
                <p:oleObj name="Equation" r:id="rId12" imgW="3085920" imgH="52056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16400" y="5384800"/>
                        <a:ext cx="30861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2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029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029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029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029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0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Example 2: Using an Autonomous Differential Equation to Model Newton’s Law of Cooling (cont.)</a:t>
            </a:r>
          </a:p>
        </p:txBody>
      </p:sp>
      <p:sp>
        <p:nvSpPr>
          <p:cNvPr id="3" name="Content Placeholder 2"/>
          <p:cNvSpPr>
            <a:spLocks noGrp="1"/>
          </p:cNvSpPr>
          <p:nvPr>
            <p:ph idx="1"/>
          </p:nvPr>
        </p:nvSpPr>
        <p:spPr/>
        <p:txBody>
          <a:bodyPr/>
          <a:lstStyle/>
          <a:p>
            <a:r>
              <a:rPr lang="en-US" dirty="0"/>
              <a:t>If </a:t>
            </a:r>
            <a:r>
              <a:rPr lang="en-US" i="1" dirty="0"/>
              <a:t>T</a:t>
            </a:r>
            <a:r>
              <a:rPr lang="en-US" i="1" baseline="-25000" dirty="0"/>
              <a:t>s</a:t>
            </a:r>
            <a:r>
              <a:rPr lang="en-US" dirty="0"/>
              <a:t> </a:t>
            </a:r>
            <a:r>
              <a:rPr lang="en-US" dirty="0">
                <a:latin typeface="Symbol" pitchFamily="18" charset="2"/>
              </a:rPr>
              <a:t>=</a:t>
            </a:r>
            <a:r>
              <a:rPr lang="en-US" dirty="0"/>
              <a:t> 75 and </a:t>
            </a:r>
            <a:r>
              <a:rPr lang="en-US" i="1" dirty="0"/>
              <a:t>T</a:t>
            </a:r>
            <a:r>
              <a:rPr lang="en-US" dirty="0"/>
              <a:t>(0) </a:t>
            </a:r>
            <a:r>
              <a:rPr lang="en-US" dirty="0">
                <a:latin typeface="Symbol" pitchFamily="18" charset="2"/>
              </a:rPr>
              <a:t>=</a:t>
            </a:r>
            <a:r>
              <a:rPr lang="en-US" dirty="0"/>
              <a:t> 180, then </a:t>
            </a:r>
            <a:r>
              <a:rPr lang="en-US" i="1" dirty="0"/>
              <a:t>A</a:t>
            </a:r>
            <a:r>
              <a:rPr lang="en-US" dirty="0"/>
              <a:t> </a:t>
            </a:r>
            <a:r>
              <a:rPr lang="en-US" dirty="0">
                <a:latin typeface="Symbol" pitchFamily="18" charset="2"/>
              </a:rPr>
              <a:t>=</a:t>
            </a:r>
            <a:r>
              <a:rPr lang="en-US" dirty="0"/>
              <a:t> 105 and the only remaining undetermined constant is </a:t>
            </a:r>
            <a:r>
              <a:rPr lang="en-US" i="1" dirty="0"/>
              <a:t>k</a:t>
            </a:r>
            <a:r>
              <a:rPr lang="en-US" dirty="0"/>
              <a:t>. We can solve for </a:t>
            </a:r>
            <a:r>
              <a:rPr lang="en-US" i="1" dirty="0"/>
              <a:t>k</a:t>
            </a:r>
            <a:r>
              <a:rPr lang="en-US" dirty="0"/>
              <a:t> by using the fact that </a:t>
            </a:r>
            <a:r>
              <a:rPr lang="en-US" i="1" dirty="0"/>
              <a:t>T</a:t>
            </a:r>
            <a:r>
              <a:rPr lang="en-US" dirty="0"/>
              <a:t>(5) </a:t>
            </a:r>
            <a:r>
              <a:rPr lang="en-US" dirty="0">
                <a:latin typeface="Symbol" pitchFamily="18" charset="2"/>
              </a:rPr>
              <a:t>=</a:t>
            </a:r>
            <a:r>
              <a:rPr lang="en-US" dirty="0"/>
              <a:t> 170.</a:t>
            </a:r>
          </a:p>
        </p:txBody>
      </p:sp>
      <p:graphicFrame>
        <p:nvGraphicFramePr>
          <p:cNvPr id="141315" name="Object 3"/>
          <p:cNvGraphicFramePr>
            <a:graphicFrameLocks noChangeAspect="1"/>
          </p:cNvGraphicFramePr>
          <p:nvPr/>
        </p:nvGraphicFramePr>
        <p:xfrm>
          <a:off x="2133600" y="2866104"/>
          <a:ext cx="2616200" cy="431800"/>
        </p:xfrm>
        <a:graphic>
          <a:graphicData uri="http://schemas.openxmlformats.org/presentationml/2006/ole">
            <mc:AlternateContent xmlns:mc="http://schemas.openxmlformats.org/markup-compatibility/2006">
              <mc:Choice xmlns:v="urn:schemas-microsoft-com:vml" Requires="v">
                <p:oleObj name="Equation" r:id="rId2" imgW="2616120" imgH="431640" progId="Equation.DSMT4">
                  <p:embed/>
                </p:oleObj>
              </mc:Choice>
              <mc:Fallback>
                <p:oleObj name="Equation" r:id="rId2" imgW="2616120" imgH="43164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866104"/>
                        <a:ext cx="2616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1316" name="Object 4"/>
          <p:cNvGraphicFramePr>
            <a:graphicFrameLocks noChangeAspect="1"/>
          </p:cNvGraphicFramePr>
          <p:nvPr/>
        </p:nvGraphicFramePr>
        <p:xfrm>
          <a:off x="3429000" y="3522408"/>
          <a:ext cx="1346200" cy="838200"/>
        </p:xfrm>
        <a:graphic>
          <a:graphicData uri="http://schemas.openxmlformats.org/presentationml/2006/ole">
            <mc:AlternateContent xmlns:mc="http://schemas.openxmlformats.org/markup-compatibility/2006">
              <mc:Choice xmlns:v="urn:schemas-microsoft-com:vml" Requires="v">
                <p:oleObj name="Equation" r:id="rId4" imgW="1346040" imgH="838080" progId="Equation.DSMT4">
                  <p:embed/>
                </p:oleObj>
              </mc:Choice>
              <mc:Fallback>
                <p:oleObj name="Equation" r:id="rId4" imgW="1346040" imgH="8380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522408"/>
                        <a:ext cx="1346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1317" name="Object 5"/>
          <p:cNvGraphicFramePr>
            <a:graphicFrameLocks noChangeAspect="1"/>
          </p:cNvGraphicFramePr>
          <p:nvPr/>
        </p:nvGraphicFramePr>
        <p:xfrm>
          <a:off x="3719052" y="4513008"/>
          <a:ext cx="3302000" cy="838200"/>
        </p:xfrm>
        <a:graphic>
          <a:graphicData uri="http://schemas.openxmlformats.org/presentationml/2006/ole">
            <mc:AlternateContent xmlns:mc="http://schemas.openxmlformats.org/markup-compatibility/2006">
              <mc:Choice xmlns:v="urn:schemas-microsoft-com:vml" Requires="v">
                <p:oleObj name="Equation" r:id="rId6" imgW="3301920" imgH="838080" progId="Equation.DSMT4">
                  <p:embed/>
                </p:oleObj>
              </mc:Choice>
              <mc:Fallback>
                <p:oleObj name="Equation" r:id="rId6" imgW="3301920" imgH="8380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9052" y="4513008"/>
                        <a:ext cx="3302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13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1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Autonomous Differential Equations </a:t>
            </a:r>
          </a:p>
        </p:txBody>
      </p:sp>
      <p:sp>
        <p:nvSpPr>
          <p:cNvPr id="3" name="Content Placeholder 2"/>
          <p:cNvSpPr>
            <a:spLocks noGrp="1"/>
          </p:cNvSpPr>
          <p:nvPr>
            <p:ph idx="1"/>
          </p:nvPr>
        </p:nvSpPr>
        <p:spPr>
          <a:xfrm>
            <a:off x="457200" y="1280160"/>
            <a:ext cx="8229600" cy="1815882"/>
          </a:xfrm>
          <a:solidFill>
            <a:srgbClr val="FFFFCC"/>
          </a:solidFill>
          <a:ln w="28575">
            <a:solidFill>
              <a:schemeClr val="tx1"/>
            </a:solidFill>
          </a:ln>
        </p:spPr>
        <p:txBody>
          <a:bodyPr>
            <a:spAutoFit/>
          </a:bodyPr>
          <a:lstStyle/>
          <a:p>
            <a:r>
              <a:rPr lang="en-US" dirty="0">
                <a:solidFill>
                  <a:schemeClr val="tx1"/>
                </a:solidFill>
              </a:rPr>
              <a:t>A first-order differential equation in the dependent variable </a:t>
            </a:r>
            <a:r>
              <a:rPr lang="en-US" i="1" dirty="0">
                <a:solidFill>
                  <a:schemeClr val="tx1"/>
                </a:solidFill>
              </a:rPr>
              <a:t>y </a:t>
            </a:r>
            <a:r>
              <a:rPr lang="en-US" dirty="0">
                <a:solidFill>
                  <a:schemeClr val="tx1"/>
                </a:solidFill>
              </a:rPr>
              <a:t>is </a:t>
            </a:r>
            <a:r>
              <a:rPr lang="en-US" b="1" dirty="0">
                <a:solidFill>
                  <a:srgbClr val="C00000"/>
                </a:solidFill>
              </a:rPr>
              <a:t>autonomous</a:t>
            </a:r>
            <a:r>
              <a:rPr lang="en-US" dirty="0">
                <a:solidFill>
                  <a:schemeClr val="tx1"/>
                </a:solidFill>
              </a:rPr>
              <a:t> if it can be written in the form </a:t>
            </a:r>
          </a:p>
          <a:p>
            <a:pPr>
              <a:spcBef>
                <a:spcPts val="0"/>
              </a:spcBef>
            </a:pPr>
            <a:r>
              <a:rPr lang="en-US" dirty="0">
                <a:solidFill>
                  <a:schemeClr val="tx1"/>
                </a:solidFill>
              </a:rPr>
              <a:t>                  Those values of </a:t>
            </a:r>
            <a:r>
              <a:rPr lang="en-US" i="1" dirty="0">
                <a:solidFill>
                  <a:schemeClr val="tx1"/>
                </a:solidFill>
              </a:rPr>
              <a:t>y</a:t>
            </a:r>
            <a:r>
              <a:rPr lang="en-US" dirty="0">
                <a:solidFill>
                  <a:schemeClr val="tx1"/>
                </a:solidFill>
              </a:rPr>
              <a:t> for which </a:t>
            </a:r>
            <a:r>
              <a:rPr lang="en-US" i="1" dirty="0">
                <a:solidFill>
                  <a:schemeClr val="tx1"/>
                </a:solidFill>
              </a:rPr>
              <a:t>f</a:t>
            </a:r>
            <a:r>
              <a:rPr lang="en-US" dirty="0">
                <a:solidFill>
                  <a:schemeClr val="tx1"/>
                </a:solidFill>
              </a:rPr>
              <a:t>(</a:t>
            </a:r>
            <a:r>
              <a:rPr lang="en-US" i="1" dirty="0">
                <a:solidFill>
                  <a:schemeClr val="tx1"/>
                </a:solidFill>
              </a:rPr>
              <a:t>y</a:t>
            </a:r>
            <a:r>
              <a:rPr lang="en-US" dirty="0">
                <a:solidFill>
                  <a:schemeClr val="tx1"/>
                </a:solidFill>
              </a:rPr>
              <a:t>) </a:t>
            </a:r>
            <a:r>
              <a:rPr lang="en-US" dirty="0">
                <a:solidFill>
                  <a:schemeClr val="tx1"/>
                </a:solidFill>
                <a:latin typeface="Symbol" pitchFamily="18" charset="2"/>
              </a:rPr>
              <a:t>= </a:t>
            </a:r>
            <a:r>
              <a:rPr lang="en-US" dirty="0">
                <a:solidFill>
                  <a:schemeClr val="tx1"/>
                </a:solidFill>
              </a:rPr>
              <a:t>0 are called </a:t>
            </a:r>
            <a:r>
              <a:rPr lang="en-US" b="1" dirty="0">
                <a:solidFill>
                  <a:srgbClr val="C00000"/>
                </a:solidFill>
              </a:rPr>
              <a:t>equilibrium points</a:t>
            </a:r>
            <a:r>
              <a:rPr lang="en-US" dirty="0">
                <a:solidFill>
                  <a:schemeClr val="tx1"/>
                </a:solidFill>
              </a:rPr>
              <a:t> or </a:t>
            </a:r>
            <a:r>
              <a:rPr lang="en-US" b="1" dirty="0">
                <a:solidFill>
                  <a:srgbClr val="C00000"/>
                </a:solidFill>
              </a:rPr>
              <a:t>rest points</a:t>
            </a:r>
            <a:r>
              <a:rPr lang="en-US" dirty="0">
                <a:solidFill>
                  <a:schemeClr val="tx1"/>
                </a:solidFill>
              </a:rPr>
              <a:t>.</a:t>
            </a:r>
          </a:p>
        </p:txBody>
      </p:sp>
      <p:graphicFrame>
        <p:nvGraphicFramePr>
          <p:cNvPr id="129026" name="Object 2"/>
          <p:cNvGraphicFramePr>
            <a:graphicFrameLocks noChangeAspect="1"/>
          </p:cNvGraphicFramePr>
          <p:nvPr>
            <p:extLst>
              <p:ext uri="{D42A27DB-BD31-4B8C-83A1-F6EECF244321}">
                <p14:modId xmlns:p14="http://schemas.microsoft.com/office/powerpoint/2010/main" val="2050775315"/>
              </p:ext>
            </p:extLst>
          </p:nvPr>
        </p:nvGraphicFramePr>
        <p:xfrm>
          <a:off x="582930" y="2175510"/>
          <a:ext cx="1397000" cy="482600"/>
        </p:xfrm>
        <a:graphic>
          <a:graphicData uri="http://schemas.openxmlformats.org/presentationml/2006/ole">
            <mc:AlternateContent xmlns:mc="http://schemas.openxmlformats.org/markup-compatibility/2006">
              <mc:Choice xmlns:v="urn:schemas-microsoft-com:vml" Requires="v">
                <p:oleObj name="Equation" r:id="rId2" imgW="1396800" imgH="482400" progId="Equation.DSMT4">
                  <p:embed/>
                </p:oleObj>
              </mc:Choice>
              <mc:Fallback>
                <p:oleObj name="Equation" r:id="rId2" imgW="139680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30" y="2175510"/>
                        <a:ext cx="1397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Example 2: Using an Autonomous Differential Equation to Model Newton’s Law of Cooling (cont.)</a:t>
            </a:r>
          </a:p>
        </p:txBody>
      </p:sp>
      <p:sp>
        <p:nvSpPr>
          <p:cNvPr id="3" name="Content Placeholder 2"/>
          <p:cNvSpPr>
            <a:spLocks noGrp="1"/>
          </p:cNvSpPr>
          <p:nvPr>
            <p:ph idx="1"/>
          </p:nvPr>
        </p:nvSpPr>
        <p:spPr/>
        <p:txBody>
          <a:bodyPr/>
          <a:lstStyle/>
          <a:p>
            <a:r>
              <a:rPr lang="en-US" dirty="0"/>
              <a:t>Then                                          and we solve the equation </a:t>
            </a:r>
            <a:r>
              <a:rPr lang="en-US" i="1" dirty="0"/>
              <a:t>T</a:t>
            </a:r>
            <a:r>
              <a:rPr lang="en-US" dirty="0"/>
              <a:t>(</a:t>
            </a:r>
            <a:r>
              <a:rPr lang="en-US" i="1" dirty="0"/>
              <a:t>t</a:t>
            </a:r>
            <a:r>
              <a:rPr lang="en-US" dirty="0"/>
              <a:t>) </a:t>
            </a:r>
            <a:r>
              <a:rPr lang="en-US" dirty="0">
                <a:latin typeface="Symbol" pitchFamily="18" charset="2"/>
              </a:rPr>
              <a:t>= </a:t>
            </a:r>
            <a:r>
              <a:rPr lang="en-US" dirty="0"/>
              <a:t>115 to find how long it will take for the milk to cool to 115</a:t>
            </a:r>
            <a:r>
              <a:rPr lang="en-US" dirty="0">
                <a:sym typeface="Symbol"/>
              </a:rPr>
              <a:t></a:t>
            </a:r>
            <a:r>
              <a:rPr lang="en-US" dirty="0"/>
              <a:t>F.</a:t>
            </a:r>
          </a:p>
        </p:txBody>
      </p:sp>
      <p:graphicFrame>
        <p:nvGraphicFramePr>
          <p:cNvPr id="142338" name="Object 2"/>
          <p:cNvGraphicFramePr>
            <a:graphicFrameLocks noChangeAspect="1"/>
          </p:cNvGraphicFramePr>
          <p:nvPr/>
        </p:nvGraphicFramePr>
        <p:xfrm>
          <a:off x="1369140" y="1324896"/>
          <a:ext cx="3200400" cy="495300"/>
        </p:xfrm>
        <a:graphic>
          <a:graphicData uri="http://schemas.openxmlformats.org/presentationml/2006/ole">
            <mc:AlternateContent xmlns:mc="http://schemas.openxmlformats.org/markup-compatibility/2006">
              <mc:Choice xmlns:v="urn:schemas-microsoft-com:vml" Requires="v">
                <p:oleObj name="Equation" r:id="rId2" imgW="3200400" imgH="495000" progId="Equation.DSMT4">
                  <p:embed/>
                </p:oleObj>
              </mc:Choice>
              <mc:Fallback>
                <p:oleObj name="Equation" r:id="rId2" imgW="3200400" imgH="495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140" y="1324896"/>
                        <a:ext cx="3200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2340" name="Object 4"/>
          <p:cNvGraphicFramePr>
            <a:graphicFrameLocks noChangeAspect="1"/>
          </p:cNvGraphicFramePr>
          <p:nvPr/>
        </p:nvGraphicFramePr>
        <p:xfrm>
          <a:off x="2514600" y="2895600"/>
          <a:ext cx="3086100" cy="381000"/>
        </p:xfrm>
        <a:graphic>
          <a:graphicData uri="http://schemas.openxmlformats.org/presentationml/2006/ole">
            <mc:AlternateContent xmlns:mc="http://schemas.openxmlformats.org/markup-compatibility/2006">
              <mc:Choice xmlns:v="urn:schemas-microsoft-com:vml" Requires="v">
                <p:oleObj name="Equation" r:id="rId4" imgW="3085920" imgH="380880" progId="Equation.DSMT4">
                  <p:embed/>
                </p:oleObj>
              </mc:Choice>
              <mc:Fallback>
                <p:oleObj name="Equation" r:id="rId4" imgW="3085920" imgH="3808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2895600"/>
                        <a:ext cx="30861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2341" name="Object 5"/>
          <p:cNvGraphicFramePr>
            <a:graphicFrameLocks noChangeAspect="1"/>
          </p:cNvGraphicFramePr>
          <p:nvPr/>
        </p:nvGraphicFramePr>
        <p:xfrm>
          <a:off x="1966246" y="3490913"/>
          <a:ext cx="5270500" cy="838200"/>
        </p:xfrm>
        <a:graphic>
          <a:graphicData uri="http://schemas.openxmlformats.org/presentationml/2006/ole">
            <mc:AlternateContent xmlns:mc="http://schemas.openxmlformats.org/markup-compatibility/2006">
              <mc:Choice xmlns:v="urn:schemas-microsoft-com:vml" Requires="v">
                <p:oleObj name="Equation" r:id="rId6" imgW="5270400" imgH="838080" progId="Equation.DSMT4">
                  <p:embed/>
                </p:oleObj>
              </mc:Choice>
              <mc:Fallback>
                <p:oleObj name="Equation" r:id="rId6" imgW="5270400" imgH="8380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6246" y="3490913"/>
                        <a:ext cx="5270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3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2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Example 2: Using an Autonomous Differential Equation to Model Newton’s Law of Cooling (cont.)</a:t>
            </a:r>
          </a:p>
        </p:txBody>
      </p:sp>
      <p:sp>
        <p:nvSpPr>
          <p:cNvPr id="3" name="Content Placeholder 2"/>
          <p:cNvSpPr>
            <a:spLocks noGrp="1"/>
          </p:cNvSpPr>
          <p:nvPr>
            <p:ph idx="1"/>
          </p:nvPr>
        </p:nvSpPr>
        <p:spPr>
          <a:xfrm>
            <a:off x="457200" y="1280160"/>
            <a:ext cx="4495800" cy="4572000"/>
          </a:xfrm>
        </p:spPr>
        <p:txBody>
          <a:bodyPr/>
          <a:lstStyle/>
          <a:p>
            <a:r>
              <a:rPr lang="en-US" dirty="0"/>
              <a:t>Figure 4 illustrates the slope field for this equation and, in red, the particular solution </a:t>
            </a:r>
          </a:p>
          <a:p>
            <a:pPr>
              <a:spcBef>
                <a:spcPts val="0"/>
              </a:spcBef>
            </a:pPr>
            <a:r>
              <a:rPr lang="en-US" dirty="0"/>
              <a:t>                                         we have just found. The stable equilibrium solution of </a:t>
            </a:r>
            <a:r>
              <a:rPr lang="en-US" i="1" dirty="0"/>
              <a:t>T</a:t>
            </a:r>
            <a:r>
              <a:rPr lang="en-US" dirty="0"/>
              <a:t> </a:t>
            </a:r>
            <a:r>
              <a:rPr lang="en-US" dirty="0">
                <a:latin typeface="Symbol" pitchFamily="18" charset="2"/>
              </a:rPr>
              <a:t>=</a:t>
            </a:r>
            <a:r>
              <a:rPr lang="en-US" dirty="0"/>
              <a:t> 75 is shown as a solid black line.</a:t>
            </a:r>
          </a:p>
        </p:txBody>
      </p:sp>
      <p:pic>
        <p:nvPicPr>
          <p:cNvPr id="139266"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724400" y="1371600"/>
            <a:ext cx="4019550" cy="4010025"/>
          </a:xfrm>
          <a:prstGeom prst="rect">
            <a:avLst/>
          </a:prstGeom>
          <a:noFill/>
          <a:ln w="9525">
            <a:noFill/>
            <a:miter lim="800000"/>
            <a:headEnd/>
            <a:tailEnd/>
          </a:ln>
        </p:spPr>
      </p:pic>
      <p:sp>
        <p:nvSpPr>
          <p:cNvPr id="5" name="Rectangle 4"/>
          <p:cNvSpPr/>
          <p:nvPr/>
        </p:nvSpPr>
        <p:spPr>
          <a:xfrm>
            <a:off x="4458230" y="5334000"/>
            <a:ext cx="4685770" cy="492443"/>
          </a:xfrm>
          <a:prstGeom prst="rect">
            <a:avLst/>
          </a:prstGeom>
        </p:spPr>
        <p:txBody>
          <a:bodyPr wrap="none">
            <a:spAutoFit/>
          </a:bodyPr>
          <a:lstStyle/>
          <a:p>
            <a:r>
              <a:rPr lang="en-US" sz="2600" b="1" dirty="0"/>
              <a:t>Figure 4 </a:t>
            </a:r>
            <a:r>
              <a:rPr lang="en-US" sz="2600" dirty="0"/>
              <a:t>Newton’s Law of Cooling</a:t>
            </a:r>
          </a:p>
        </p:txBody>
      </p:sp>
      <p:graphicFrame>
        <p:nvGraphicFramePr>
          <p:cNvPr id="139267" name="Object 3"/>
          <p:cNvGraphicFramePr>
            <a:graphicFrameLocks noChangeAspect="1"/>
          </p:cNvGraphicFramePr>
          <p:nvPr/>
        </p:nvGraphicFramePr>
        <p:xfrm>
          <a:off x="533400" y="2590800"/>
          <a:ext cx="3200400" cy="495300"/>
        </p:xfrm>
        <a:graphic>
          <a:graphicData uri="http://schemas.openxmlformats.org/presentationml/2006/ole">
            <mc:AlternateContent xmlns:mc="http://schemas.openxmlformats.org/markup-compatibility/2006">
              <mc:Choice xmlns:v="urn:schemas-microsoft-com:vml" Requires="v">
                <p:oleObj name="Equation" r:id="rId3" imgW="3200400" imgH="495000" progId="Equation.DSMT4">
                  <p:embed/>
                </p:oleObj>
              </mc:Choice>
              <mc:Fallback>
                <p:oleObj name="Equation" r:id="rId3" imgW="3200400" imgH="4950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590800"/>
                        <a:ext cx="3200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a Logistic Differential Equation</a:t>
            </a:r>
            <a:br>
              <a:rPr lang="en-US" dirty="0"/>
            </a:br>
            <a:r>
              <a:rPr lang="en-US" dirty="0"/>
              <a:t>to Model Population Growth </a:t>
            </a:r>
          </a:p>
        </p:txBody>
      </p:sp>
      <p:sp>
        <p:nvSpPr>
          <p:cNvPr id="3" name="Content Placeholder 2"/>
          <p:cNvSpPr>
            <a:spLocks noGrp="1"/>
          </p:cNvSpPr>
          <p:nvPr>
            <p:ph idx="1"/>
          </p:nvPr>
        </p:nvSpPr>
        <p:spPr/>
        <p:txBody>
          <a:bodyPr/>
          <a:lstStyle/>
          <a:p>
            <a:r>
              <a:rPr lang="en-US" dirty="0"/>
              <a:t>The simplest model of population growth is based on the equation                      where </a:t>
            </a:r>
            <a:r>
              <a:rPr lang="en-US" i="1" dirty="0"/>
              <a:t>P</a:t>
            </a:r>
            <a:r>
              <a:rPr lang="en-US" dirty="0"/>
              <a:t>(</a:t>
            </a:r>
            <a:r>
              <a:rPr lang="en-US" i="1" dirty="0"/>
              <a:t>t</a:t>
            </a:r>
            <a:r>
              <a:rPr lang="en-US" dirty="0"/>
              <a:t>) denotes the population of a group at time </a:t>
            </a:r>
            <a:r>
              <a:rPr lang="en-US" i="1" dirty="0"/>
              <a:t>t</a:t>
            </a:r>
            <a:r>
              <a:rPr lang="en-US" dirty="0"/>
              <a:t> and </a:t>
            </a:r>
            <a:r>
              <a:rPr lang="en-US" i="1" dirty="0"/>
              <a:t>k</a:t>
            </a:r>
            <a:r>
              <a:rPr lang="en-US" dirty="0"/>
              <a:t> is a proportionality constant dependent on the circumstances (see Section 3.7). This model leads to the exponential growth function                        where                   	        this is a formula that is usually only valid for short periods of time and when there are no significant environmental barriers to population growth.</a:t>
            </a:r>
          </a:p>
        </p:txBody>
      </p:sp>
      <p:graphicFrame>
        <p:nvGraphicFramePr>
          <p:cNvPr id="143362" name="Object 2"/>
          <p:cNvGraphicFramePr>
            <a:graphicFrameLocks noChangeAspect="1"/>
          </p:cNvGraphicFramePr>
          <p:nvPr/>
        </p:nvGraphicFramePr>
        <p:xfrm>
          <a:off x="2467896" y="1799304"/>
          <a:ext cx="1638300" cy="431800"/>
        </p:xfrm>
        <a:graphic>
          <a:graphicData uri="http://schemas.openxmlformats.org/presentationml/2006/ole">
            <mc:AlternateContent xmlns:mc="http://schemas.openxmlformats.org/markup-compatibility/2006">
              <mc:Choice xmlns:v="urn:schemas-microsoft-com:vml" Requires="v">
                <p:oleObj name="Equation" r:id="rId2" imgW="1638000" imgH="431640" progId="Equation.DSMT4">
                  <p:embed/>
                </p:oleObj>
              </mc:Choice>
              <mc:Fallback>
                <p:oleObj name="Equation" r:id="rId2" imgW="1638000" imgH="4316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7896" y="1799304"/>
                        <a:ext cx="1638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63" name="Object 3"/>
          <p:cNvGraphicFramePr>
            <a:graphicFrameLocks noChangeAspect="1"/>
          </p:cNvGraphicFramePr>
          <p:nvPr>
            <p:extLst>
              <p:ext uri="{D42A27DB-BD31-4B8C-83A1-F6EECF244321}">
                <p14:modId xmlns:p14="http://schemas.microsoft.com/office/powerpoint/2010/main" val="3024941503"/>
              </p:ext>
            </p:extLst>
          </p:nvPr>
        </p:nvGraphicFramePr>
        <p:xfrm>
          <a:off x="5391150" y="3436620"/>
          <a:ext cx="1714500" cy="495300"/>
        </p:xfrm>
        <a:graphic>
          <a:graphicData uri="http://schemas.openxmlformats.org/presentationml/2006/ole">
            <mc:AlternateContent xmlns:mc="http://schemas.openxmlformats.org/markup-compatibility/2006">
              <mc:Choice xmlns:v="urn:schemas-microsoft-com:vml" Requires="v">
                <p:oleObj name="Equation" r:id="rId4" imgW="1714320" imgH="495000" progId="Equation.DSMT4">
                  <p:embed/>
                </p:oleObj>
              </mc:Choice>
              <mc:Fallback>
                <p:oleObj name="Equation" r:id="rId4" imgW="1714320" imgH="4950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1150" y="3436620"/>
                        <a:ext cx="1714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64" name="Object 4"/>
          <p:cNvGraphicFramePr>
            <a:graphicFrameLocks noChangeAspect="1"/>
          </p:cNvGraphicFramePr>
          <p:nvPr>
            <p:extLst>
              <p:ext uri="{D42A27DB-BD31-4B8C-83A1-F6EECF244321}">
                <p14:modId xmlns:p14="http://schemas.microsoft.com/office/powerpoint/2010/main" val="228780383"/>
              </p:ext>
            </p:extLst>
          </p:nvPr>
        </p:nvGraphicFramePr>
        <p:xfrm>
          <a:off x="579120" y="3884930"/>
          <a:ext cx="1409700" cy="482600"/>
        </p:xfrm>
        <a:graphic>
          <a:graphicData uri="http://schemas.openxmlformats.org/presentationml/2006/ole">
            <mc:AlternateContent xmlns:mc="http://schemas.openxmlformats.org/markup-compatibility/2006">
              <mc:Choice xmlns:v="urn:schemas-microsoft-com:vml" Requires="v">
                <p:oleObj name="Equation" r:id="rId6" imgW="1409400" imgH="482400" progId="Equation.DSMT4">
                  <p:embed/>
                </p:oleObj>
              </mc:Choice>
              <mc:Fallback>
                <p:oleObj name="Equation" r:id="rId6" imgW="1409400" imgH="4824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 y="3884930"/>
                        <a:ext cx="1409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a Logistic Differential Equation</a:t>
            </a:r>
            <a:br>
              <a:rPr lang="en-US" dirty="0"/>
            </a:br>
            <a:r>
              <a:rPr lang="en-US" dirty="0"/>
              <a:t>to Model Population Growth (cont.)</a:t>
            </a:r>
          </a:p>
        </p:txBody>
      </p:sp>
      <p:sp>
        <p:nvSpPr>
          <p:cNvPr id="3" name="Content Placeholder 2"/>
          <p:cNvSpPr>
            <a:spLocks noGrp="1"/>
          </p:cNvSpPr>
          <p:nvPr>
            <p:ph idx="1"/>
          </p:nvPr>
        </p:nvSpPr>
        <p:spPr/>
        <p:txBody>
          <a:bodyPr/>
          <a:lstStyle/>
          <a:p>
            <a:r>
              <a:rPr lang="en-US" dirty="0"/>
              <a:t>A more realistic model is based on the </a:t>
            </a:r>
            <a:r>
              <a:rPr lang="en-US" b="1" dirty="0"/>
              <a:t>logistic differential equation</a:t>
            </a:r>
          </a:p>
          <a:p>
            <a:endParaRPr lang="en-US" b="1" dirty="0"/>
          </a:p>
          <a:p>
            <a:endParaRPr lang="en-US" dirty="0"/>
          </a:p>
          <a:p>
            <a:r>
              <a:rPr lang="en-US" dirty="0"/>
              <a:t>where </a:t>
            </a:r>
            <a:r>
              <a:rPr lang="en-US" i="1" dirty="0"/>
              <a:t>K </a:t>
            </a:r>
            <a:r>
              <a:rPr lang="en-US" dirty="0"/>
              <a:t>is called the population’s </a:t>
            </a:r>
            <a:r>
              <a:rPr lang="en-US" b="1" dirty="0"/>
              <a:t>carrying capacity</a:t>
            </a:r>
            <a:r>
              <a:rPr lang="en-US" dirty="0"/>
              <a:t>, which represents the maximum population size that the environment can support. Solve this autonomous equation to find the general formula for the </a:t>
            </a:r>
            <a:r>
              <a:rPr lang="en-US" b="1" dirty="0"/>
              <a:t>logistic growth</a:t>
            </a:r>
            <a:r>
              <a:rPr lang="en-US" dirty="0"/>
              <a:t> of a population.</a:t>
            </a:r>
          </a:p>
        </p:txBody>
      </p:sp>
      <p:graphicFrame>
        <p:nvGraphicFramePr>
          <p:cNvPr id="144386" name="Object 2"/>
          <p:cNvGraphicFramePr>
            <a:graphicFrameLocks noChangeAspect="1"/>
          </p:cNvGraphicFramePr>
          <p:nvPr>
            <p:extLst>
              <p:ext uri="{D42A27DB-BD31-4B8C-83A1-F6EECF244321}">
                <p14:modId xmlns:p14="http://schemas.microsoft.com/office/powerpoint/2010/main" val="121685144"/>
              </p:ext>
            </p:extLst>
          </p:nvPr>
        </p:nvGraphicFramePr>
        <p:xfrm>
          <a:off x="3397250" y="2290763"/>
          <a:ext cx="2349500" cy="939800"/>
        </p:xfrm>
        <a:graphic>
          <a:graphicData uri="http://schemas.openxmlformats.org/presentationml/2006/ole">
            <mc:AlternateContent xmlns:mc="http://schemas.openxmlformats.org/markup-compatibility/2006">
              <mc:Choice xmlns:v="urn:schemas-microsoft-com:vml" Requires="v">
                <p:oleObj name="Equation" r:id="rId2" imgW="2349360" imgH="939600" progId="Equation.DSMT4">
                  <p:embed/>
                </p:oleObj>
              </mc:Choice>
              <mc:Fallback>
                <p:oleObj name="Equation" r:id="rId2" imgW="2349360" imgH="939600" progId="Equation.DSMT4">
                  <p:embed/>
                  <p:pic>
                    <p:nvPicPr>
                      <p:cNvPr id="0" name="Picture 2"/>
                      <p:cNvPicPr>
                        <a:picLocks noChangeAspect="1" noChangeArrowheads="1"/>
                      </p:cNvPicPr>
                      <p:nvPr/>
                    </p:nvPicPr>
                    <p:blipFill>
                      <a:blip r:embed="rId3"/>
                      <a:srcRect/>
                      <a:stretch>
                        <a:fillRect/>
                      </a:stretch>
                    </p:blipFill>
                    <p:spPr bwMode="auto">
                      <a:xfrm>
                        <a:off x="3397250" y="2290763"/>
                        <a:ext cx="2349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a Logistic Differential Equation</a:t>
            </a:r>
            <a:br>
              <a:rPr lang="en-US" dirty="0"/>
            </a:br>
            <a:r>
              <a:rPr lang="en-US" dirty="0"/>
              <a:t>to Model Population Growth (cont.)</a:t>
            </a:r>
          </a:p>
        </p:txBody>
      </p:sp>
      <p:sp>
        <p:nvSpPr>
          <p:cNvPr id="3" name="Content Placeholder 2"/>
          <p:cNvSpPr>
            <a:spLocks noGrp="1"/>
          </p:cNvSpPr>
          <p:nvPr>
            <p:ph idx="1"/>
          </p:nvPr>
        </p:nvSpPr>
        <p:spPr/>
        <p:txBody>
          <a:bodyPr/>
          <a:lstStyle/>
          <a:p>
            <a:r>
              <a:rPr lang="en-US" b="1" dirty="0"/>
              <a:t>Solution</a:t>
            </a:r>
          </a:p>
          <a:p>
            <a:r>
              <a:rPr lang="en-US" dirty="0"/>
              <a:t>As in the last example, we can solve this autonomous equation by separating variables.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a Logistic Differential Equation</a:t>
            </a:r>
            <a:br>
              <a:rPr lang="en-US" dirty="0"/>
            </a:br>
            <a:r>
              <a:rPr lang="en-US" dirty="0"/>
              <a:t>to Model Population Growth (cont.)</a:t>
            </a:r>
          </a:p>
        </p:txBody>
      </p:sp>
      <p:graphicFrame>
        <p:nvGraphicFramePr>
          <p:cNvPr id="146435" name="Object 3"/>
          <p:cNvGraphicFramePr>
            <a:graphicFrameLocks noChangeAspect="1"/>
          </p:cNvGraphicFramePr>
          <p:nvPr>
            <p:extLst>
              <p:ext uri="{D42A27DB-BD31-4B8C-83A1-F6EECF244321}">
                <p14:modId xmlns:p14="http://schemas.microsoft.com/office/powerpoint/2010/main" val="4076197239"/>
              </p:ext>
            </p:extLst>
          </p:nvPr>
        </p:nvGraphicFramePr>
        <p:xfrm>
          <a:off x="1492044" y="1295400"/>
          <a:ext cx="2628900" cy="1358900"/>
        </p:xfrm>
        <a:graphic>
          <a:graphicData uri="http://schemas.openxmlformats.org/presentationml/2006/ole">
            <mc:AlternateContent xmlns:mc="http://schemas.openxmlformats.org/markup-compatibility/2006">
              <mc:Choice xmlns:v="urn:schemas-microsoft-com:vml" Requires="v">
                <p:oleObj name="Equation" r:id="rId2" imgW="2628720" imgH="1358640" progId="Equation.DSMT4">
                  <p:embed/>
                </p:oleObj>
              </mc:Choice>
              <mc:Fallback>
                <p:oleObj name="Equation" r:id="rId2" imgW="2628720" imgH="135864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044" y="1295400"/>
                        <a:ext cx="26289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6436" name="Object 4"/>
          <p:cNvGraphicFramePr>
            <a:graphicFrameLocks noChangeAspect="1"/>
          </p:cNvGraphicFramePr>
          <p:nvPr/>
        </p:nvGraphicFramePr>
        <p:xfrm>
          <a:off x="762000" y="2804652"/>
          <a:ext cx="3352800" cy="939800"/>
        </p:xfrm>
        <a:graphic>
          <a:graphicData uri="http://schemas.openxmlformats.org/presentationml/2006/ole">
            <mc:AlternateContent xmlns:mc="http://schemas.openxmlformats.org/markup-compatibility/2006">
              <mc:Choice xmlns:v="urn:schemas-microsoft-com:vml" Requires="v">
                <p:oleObj name="Equation" r:id="rId4" imgW="3352680" imgH="939600" progId="Equation.DSMT4">
                  <p:embed/>
                </p:oleObj>
              </mc:Choice>
              <mc:Fallback>
                <p:oleObj name="Equation" r:id="rId4" imgW="3352680" imgH="9396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804652"/>
                        <a:ext cx="33528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6437" name="Object 5"/>
          <p:cNvGraphicFramePr>
            <a:graphicFrameLocks noChangeAspect="1"/>
          </p:cNvGraphicFramePr>
          <p:nvPr/>
        </p:nvGraphicFramePr>
        <p:xfrm>
          <a:off x="1905000" y="3962400"/>
          <a:ext cx="2311400" cy="939800"/>
        </p:xfrm>
        <a:graphic>
          <a:graphicData uri="http://schemas.openxmlformats.org/presentationml/2006/ole">
            <mc:AlternateContent xmlns:mc="http://schemas.openxmlformats.org/markup-compatibility/2006">
              <mc:Choice xmlns:v="urn:schemas-microsoft-com:vml" Requires="v">
                <p:oleObj name="Equation" r:id="rId6" imgW="2311200" imgH="939600" progId="Equation.DSMT4">
                  <p:embed/>
                </p:oleObj>
              </mc:Choice>
              <mc:Fallback>
                <p:oleObj name="Equation" r:id="rId6" imgW="2311200" imgH="9396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3962400"/>
                        <a:ext cx="2311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6438" name="Object 6"/>
          <p:cNvGraphicFramePr>
            <a:graphicFrameLocks noChangeAspect="1"/>
          </p:cNvGraphicFramePr>
          <p:nvPr/>
        </p:nvGraphicFramePr>
        <p:xfrm>
          <a:off x="2286000" y="5046408"/>
          <a:ext cx="1701800" cy="825500"/>
        </p:xfrm>
        <a:graphic>
          <a:graphicData uri="http://schemas.openxmlformats.org/presentationml/2006/ole">
            <mc:AlternateContent xmlns:mc="http://schemas.openxmlformats.org/markup-compatibility/2006">
              <mc:Choice xmlns:v="urn:schemas-microsoft-com:vml" Requires="v">
                <p:oleObj name="Equation" r:id="rId8" imgW="1701720" imgH="825480" progId="Equation.DSMT4">
                  <p:embed/>
                </p:oleObj>
              </mc:Choice>
              <mc:Fallback>
                <p:oleObj name="Equation" r:id="rId8" imgW="1701720" imgH="8254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0" y="5046408"/>
                        <a:ext cx="1701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6439" name="Object 7"/>
          <p:cNvGraphicFramePr>
            <a:graphicFrameLocks noChangeAspect="1"/>
          </p:cNvGraphicFramePr>
          <p:nvPr/>
        </p:nvGraphicFramePr>
        <p:xfrm>
          <a:off x="4813300" y="2954592"/>
          <a:ext cx="3492500" cy="876300"/>
        </p:xfrm>
        <a:graphic>
          <a:graphicData uri="http://schemas.openxmlformats.org/presentationml/2006/ole">
            <mc:AlternateContent xmlns:mc="http://schemas.openxmlformats.org/markup-compatibility/2006">
              <mc:Choice xmlns:v="urn:schemas-microsoft-com:vml" Requires="v">
                <p:oleObj name="Equation" r:id="rId10" imgW="3492360" imgH="876240" progId="Equation.DSMT4">
                  <p:embed/>
                </p:oleObj>
              </mc:Choice>
              <mc:Fallback>
                <p:oleObj name="Equation" r:id="rId10" imgW="3492360" imgH="87624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13300" y="2954592"/>
                        <a:ext cx="34925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6440" name="Object 8"/>
          <p:cNvGraphicFramePr>
            <a:graphicFrameLocks noChangeAspect="1"/>
          </p:cNvGraphicFramePr>
          <p:nvPr/>
        </p:nvGraphicFramePr>
        <p:xfrm>
          <a:off x="4813300" y="5228304"/>
          <a:ext cx="876300" cy="368300"/>
        </p:xfrm>
        <a:graphic>
          <a:graphicData uri="http://schemas.openxmlformats.org/presentationml/2006/ole">
            <mc:AlternateContent xmlns:mc="http://schemas.openxmlformats.org/markup-compatibility/2006">
              <mc:Choice xmlns:v="urn:schemas-microsoft-com:vml" Requires="v">
                <p:oleObj name="Equation" r:id="rId12" imgW="876240" imgH="368280" progId="Equation.DSMT4">
                  <p:embed/>
                </p:oleObj>
              </mc:Choice>
              <mc:Fallback>
                <p:oleObj name="Equation" r:id="rId12" imgW="876240" imgH="36828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13300" y="5228304"/>
                        <a:ext cx="8763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4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64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64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64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64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a Logistic Differential Equation</a:t>
            </a:r>
            <a:br>
              <a:rPr lang="en-US" dirty="0"/>
            </a:br>
            <a:r>
              <a:rPr lang="en-US" dirty="0"/>
              <a:t>to Model Population Growth (cont.)</a:t>
            </a:r>
          </a:p>
        </p:txBody>
      </p:sp>
      <p:sp>
        <p:nvSpPr>
          <p:cNvPr id="3" name="Content Placeholder 2"/>
          <p:cNvSpPr>
            <a:spLocks noGrp="1"/>
          </p:cNvSpPr>
          <p:nvPr>
            <p:ph idx="1"/>
          </p:nvPr>
        </p:nvSpPr>
        <p:spPr/>
        <p:txBody>
          <a:bodyPr/>
          <a:lstStyle/>
          <a:p>
            <a:r>
              <a:rPr lang="en-US" dirty="0"/>
              <a:t>We will solve this equation for </a:t>
            </a:r>
            <a:r>
              <a:rPr lang="en-US" i="1" dirty="0"/>
              <a:t>P</a:t>
            </a:r>
            <a:r>
              <a:rPr lang="en-US" dirty="0"/>
              <a:t>, but first let’s determine the constant </a:t>
            </a:r>
            <a:r>
              <a:rPr lang="en-US" i="1" dirty="0"/>
              <a:t>A</a:t>
            </a:r>
            <a:r>
              <a:rPr lang="en-US" dirty="0"/>
              <a:t> that corresponds to an initial population of </a:t>
            </a:r>
            <a:r>
              <a:rPr lang="en-US" i="1" dirty="0"/>
              <a:t>P</a:t>
            </a:r>
            <a:r>
              <a:rPr lang="en-US" baseline="-25000" dirty="0"/>
              <a:t>0</a:t>
            </a:r>
            <a:r>
              <a:rPr lang="en-US" dirty="0"/>
              <a:t>. Note that when </a:t>
            </a:r>
            <a:r>
              <a:rPr lang="en-US" i="1" dirty="0"/>
              <a:t>t</a:t>
            </a:r>
            <a:r>
              <a:rPr lang="en-US" dirty="0"/>
              <a:t> </a:t>
            </a:r>
            <a:r>
              <a:rPr lang="en-US" dirty="0">
                <a:latin typeface="Symbol" pitchFamily="18" charset="2"/>
              </a:rPr>
              <a:t>=</a:t>
            </a:r>
            <a:r>
              <a:rPr lang="en-US" dirty="0"/>
              <a:t> 0,</a:t>
            </a:r>
          </a:p>
          <a:p>
            <a:pPr>
              <a:spcBef>
                <a:spcPts val="0"/>
              </a:spcBef>
            </a:pPr>
            <a:r>
              <a:rPr lang="en-US" dirty="0"/>
              <a:t>Now, we solve for </a:t>
            </a:r>
            <a:r>
              <a:rPr lang="en-US" i="1" dirty="0"/>
              <a:t>P</a:t>
            </a:r>
            <a:r>
              <a:rPr lang="en-US" dirty="0"/>
              <a:t>.</a:t>
            </a:r>
          </a:p>
        </p:txBody>
      </p:sp>
      <p:graphicFrame>
        <p:nvGraphicFramePr>
          <p:cNvPr id="147458" name="Object 2"/>
          <p:cNvGraphicFramePr>
            <a:graphicFrameLocks noChangeAspect="1"/>
          </p:cNvGraphicFramePr>
          <p:nvPr/>
        </p:nvGraphicFramePr>
        <p:xfrm>
          <a:off x="6172200" y="2180304"/>
          <a:ext cx="2171700" cy="482600"/>
        </p:xfrm>
        <a:graphic>
          <a:graphicData uri="http://schemas.openxmlformats.org/presentationml/2006/ole">
            <mc:AlternateContent xmlns:mc="http://schemas.openxmlformats.org/markup-compatibility/2006">
              <mc:Choice xmlns:v="urn:schemas-microsoft-com:vml" Requires="v">
                <p:oleObj name="Equation" r:id="rId2" imgW="2171520" imgH="482400" progId="Equation.DSMT4">
                  <p:embed/>
                </p:oleObj>
              </mc:Choice>
              <mc:Fallback>
                <p:oleObj name="Equation" r:id="rId2" imgW="217152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180304"/>
                        <a:ext cx="2171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7460" name="Object 4"/>
          <p:cNvGraphicFramePr>
            <a:graphicFrameLocks noChangeAspect="1"/>
          </p:cNvGraphicFramePr>
          <p:nvPr/>
        </p:nvGraphicFramePr>
        <p:xfrm>
          <a:off x="3251200" y="3200400"/>
          <a:ext cx="1701800" cy="825500"/>
        </p:xfrm>
        <a:graphic>
          <a:graphicData uri="http://schemas.openxmlformats.org/presentationml/2006/ole">
            <mc:AlternateContent xmlns:mc="http://schemas.openxmlformats.org/markup-compatibility/2006">
              <mc:Choice xmlns:v="urn:schemas-microsoft-com:vml" Requires="v">
                <p:oleObj name="Equation" r:id="rId4" imgW="1701720" imgH="825480" progId="Equation.DSMT4">
                  <p:embed/>
                </p:oleObj>
              </mc:Choice>
              <mc:Fallback>
                <p:oleObj name="Equation" r:id="rId4" imgW="1701720" imgH="8254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1200" y="3200400"/>
                        <a:ext cx="1701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7461" name="Object 5"/>
          <p:cNvGraphicFramePr>
            <a:graphicFrameLocks noChangeAspect="1"/>
          </p:cNvGraphicFramePr>
          <p:nvPr/>
        </p:nvGraphicFramePr>
        <p:xfrm>
          <a:off x="2438400" y="4161092"/>
          <a:ext cx="2679700" cy="584200"/>
        </p:xfrm>
        <a:graphic>
          <a:graphicData uri="http://schemas.openxmlformats.org/presentationml/2006/ole">
            <mc:AlternateContent xmlns:mc="http://schemas.openxmlformats.org/markup-compatibility/2006">
              <mc:Choice xmlns:v="urn:schemas-microsoft-com:vml" Requires="v">
                <p:oleObj name="Equation" r:id="rId6" imgW="2679480" imgH="583920" progId="Equation.DSMT4">
                  <p:embed/>
                </p:oleObj>
              </mc:Choice>
              <mc:Fallback>
                <p:oleObj name="Equation" r:id="rId6" imgW="2679480" imgH="58392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4161092"/>
                        <a:ext cx="26797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7462" name="Object 6"/>
          <p:cNvGraphicFramePr>
            <a:graphicFrameLocks noChangeAspect="1"/>
          </p:cNvGraphicFramePr>
          <p:nvPr/>
        </p:nvGraphicFramePr>
        <p:xfrm>
          <a:off x="3810000" y="4851812"/>
          <a:ext cx="1676400" cy="889000"/>
        </p:xfrm>
        <a:graphic>
          <a:graphicData uri="http://schemas.openxmlformats.org/presentationml/2006/ole">
            <mc:AlternateContent xmlns:mc="http://schemas.openxmlformats.org/markup-compatibility/2006">
              <mc:Choice xmlns:v="urn:schemas-microsoft-com:vml" Requires="v">
                <p:oleObj name="Equation" r:id="rId8" imgW="1676160" imgH="888840" progId="Equation.DSMT4">
                  <p:embed/>
                </p:oleObj>
              </mc:Choice>
              <mc:Fallback>
                <p:oleObj name="Equation" r:id="rId8" imgW="1676160" imgH="88884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4851812"/>
                        <a:ext cx="16764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4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74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7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a Logistic Differential Equation</a:t>
            </a:r>
            <a:br>
              <a:rPr lang="en-US" dirty="0"/>
            </a:br>
            <a:r>
              <a:rPr lang="en-US" dirty="0"/>
              <a:t>to Model Population Growth (cont.)</a:t>
            </a:r>
          </a:p>
        </p:txBody>
      </p:sp>
      <p:sp>
        <p:nvSpPr>
          <p:cNvPr id="3" name="Content Placeholder 2"/>
          <p:cNvSpPr>
            <a:spLocks noGrp="1"/>
          </p:cNvSpPr>
          <p:nvPr>
            <p:ph idx="1"/>
          </p:nvPr>
        </p:nvSpPr>
        <p:spPr/>
        <p:txBody>
          <a:bodyPr/>
          <a:lstStyle/>
          <a:p>
            <a:r>
              <a:rPr lang="en-US" dirty="0"/>
              <a:t>It is customary to divide the top and bottom of this last fraction by </a:t>
            </a:r>
            <a:r>
              <a:rPr lang="en-US" i="1" dirty="0"/>
              <a:t>Ae</a:t>
            </a:r>
            <a:r>
              <a:rPr lang="en-US" i="1" baseline="30000" dirty="0"/>
              <a:t>kt</a:t>
            </a:r>
            <a:r>
              <a:rPr lang="en-US" dirty="0"/>
              <a:t> so as to have only one term containing the independent variable. In the process of doing so, we will let </a:t>
            </a:r>
          </a:p>
        </p:txBody>
      </p:sp>
      <p:graphicFrame>
        <p:nvGraphicFramePr>
          <p:cNvPr id="148482" name="Object 2"/>
          <p:cNvGraphicFramePr>
            <a:graphicFrameLocks noChangeAspect="1"/>
          </p:cNvGraphicFramePr>
          <p:nvPr/>
        </p:nvGraphicFramePr>
        <p:xfrm>
          <a:off x="2101644" y="2605548"/>
          <a:ext cx="2971800" cy="482600"/>
        </p:xfrm>
        <a:graphic>
          <a:graphicData uri="http://schemas.openxmlformats.org/presentationml/2006/ole">
            <mc:AlternateContent xmlns:mc="http://schemas.openxmlformats.org/markup-compatibility/2006">
              <mc:Choice xmlns:v="urn:schemas-microsoft-com:vml" Requires="v">
                <p:oleObj name="Equation" r:id="rId2" imgW="2971800" imgH="482400" progId="Equation.DSMT4">
                  <p:embed/>
                </p:oleObj>
              </mc:Choice>
              <mc:Fallback>
                <p:oleObj name="Equation" r:id="rId2" imgW="297180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1644" y="2605548"/>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4" name="Object 4"/>
          <p:cNvGraphicFramePr>
            <a:graphicFrameLocks noChangeAspect="1"/>
          </p:cNvGraphicFramePr>
          <p:nvPr/>
        </p:nvGraphicFramePr>
        <p:xfrm>
          <a:off x="2725992" y="3352800"/>
          <a:ext cx="1676400" cy="889000"/>
        </p:xfrm>
        <a:graphic>
          <a:graphicData uri="http://schemas.openxmlformats.org/presentationml/2006/ole">
            <mc:AlternateContent xmlns:mc="http://schemas.openxmlformats.org/markup-compatibility/2006">
              <mc:Choice xmlns:v="urn:schemas-microsoft-com:vml" Requires="v">
                <p:oleObj name="Equation" r:id="rId4" imgW="1676160" imgH="888840" progId="Equation.DSMT4">
                  <p:embed/>
                </p:oleObj>
              </mc:Choice>
              <mc:Fallback>
                <p:oleObj name="Equation" r:id="rId4" imgW="1676160" imgH="88884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5992" y="3352800"/>
                        <a:ext cx="16764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5" name="Object 5"/>
          <p:cNvGraphicFramePr>
            <a:graphicFrameLocks noChangeAspect="1"/>
          </p:cNvGraphicFramePr>
          <p:nvPr/>
        </p:nvGraphicFramePr>
        <p:xfrm>
          <a:off x="4419600" y="3399504"/>
          <a:ext cx="1993900" cy="1358900"/>
        </p:xfrm>
        <a:graphic>
          <a:graphicData uri="http://schemas.openxmlformats.org/presentationml/2006/ole">
            <mc:AlternateContent xmlns:mc="http://schemas.openxmlformats.org/markup-compatibility/2006">
              <mc:Choice xmlns:v="urn:schemas-microsoft-com:vml" Requires="v">
                <p:oleObj name="Equation" r:id="rId6" imgW="1993680" imgH="1358640" progId="Equation.DSMT4">
                  <p:embed/>
                </p:oleObj>
              </mc:Choice>
              <mc:Fallback>
                <p:oleObj name="Equation" r:id="rId6" imgW="1993680" imgH="135864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3399504"/>
                        <a:ext cx="19939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6" name="Object 6"/>
          <p:cNvGraphicFramePr>
            <a:graphicFrameLocks noChangeAspect="1"/>
          </p:cNvGraphicFramePr>
          <p:nvPr/>
        </p:nvGraphicFramePr>
        <p:xfrm>
          <a:off x="4419600" y="4879260"/>
          <a:ext cx="1524000" cy="838200"/>
        </p:xfrm>
        <a:graphic>
          <a:graphicData uri="http://schemas.openxmlformats.org/presentationml/2006/ole">
            <mc:AlternateContent xmlns:mc="http://schemas.openxmlformats.org/markup-compatibility/2006">
              <mc:Choice xmlns:v="urn:schemas-microsoft-com:vml" Requires="v">
                <p:oleObj name="Equation" r:id="rId8" imgW="1523880" imgH="838080" progId="Equation.DSMT4">
                  <p:embed/>
                </p:oleObj>
              </mc:Choice>
              <mc:Fallback>
                <p:oleObj name="Equation" r:id="rId8" imgW="1523880" imgH="8380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9600" y="4879260"/>
                        <a:ext cx="152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4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4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8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a Logistic Differential Equation</a:t>
            </a:r>
            <a:br>
              <a:rPr lang="en-US" dirty="0"/>
            </a:br>
            <a:r>
              <a:rPr lang="en-US" dirty="0"/>
              <a:t>to Model Population Growth (cont.)</a:t>
            </a:r>
          </a:p>
        </p:txBody>
      </p:sp>
      <p:sp>
        <p:nvSpPr>
          <p:cNvPr id="3" name="Content Placeholder 2"/>
          <p:cNvSpPr>
            <a:spLocks noGrp="1"/>
          </p:cNvSpPr>
          <p:nvPr>
            <p:ph idx="1"/>
          </p:nvPr>
        </p:nvSpPr>
        <p:spPr>
          <a:xfrm>
            <a:off x="457200" y="1280160"/>
            <a:ext cx="4572000" cy="3970318"/>
          </a:xfrm>
        </p:spPr>
        <p:txBody>
          <a:bodyPr>
            <a:spAutoFit/>
          </a:bodyPr>
          <a:lstStyle/>
          <a:p>
            <a:r>
              <a:rPr lang="en-US" dirty="0"/>
              <a:t>The physical meaning of the carrying capacity is that it serves as an asymptotic limit to the population growth. It is also the case that </a:t>
            </a:r>
            <a:r>
              <a:rPr lang="en-US" i="1" dirty="0"/>
              <a:t>P </a:t>
            </a:r>
            <a:r>
              <a:rPr lang="en-US" dirty="0">
                <a:latin typeface="Symbol" pitchFamily="18" charset="2"/>
              </a:rPr>
              <a:t>=</a:t>
            </a:r>
            <a:r>
              <a:rPr lang="en-US" dirty="0"/>
              <a:t> </a:t>
            </a:r>
            <a:r>
              <a:rPr lang="en-US" i="1" dirty="0"/>
              <a:t>K</a:t>
            </a:r>
            <a:r>
              <a:rPr lang="en-US" dirty="0"/>
              <a:t> is a stable equilibrium solution of the equation, as indicated in Figure 5, and that </a:t>
            </a:r>
            <a:r>
              <a:rPr lang="en-US" i="1" dirty="0"/>
              <a:t>P</a:t>
            </a:r>
            <a:r>
              <a:rPr lang="en-US" dirty="0"/>
              <a:t> </a:t>
            </a:r>
            <a:r>
              <a:rPr lang="en-US" dirty="0">
                <a:latin typeface="Symbol" pitchFamily="18" charset="2"/>
              </a:rPr>
              <a:t>=</a:t>
            </a:r>
            <a:r>
              <a:rPr lang="en-US" dirty="0"/>
              <a:t> 0 is an unstable equilibrium solution. </a:t>
            </a:r>
          </a:p>
        </p:txBody>
      </p:sp>
      <p:pic>
        <p:nvPicPr>
          <p:cNvPr id="149506"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859592" y="1403556"/>
            <a:ext cx="4010025" cy="3724275"/>
          </a:xfrm>
          <a:prstGeom prst="rect">
            <a:avLst/>
          </a:prstGeom>
          <a:noFill/>
          <a:ln w="9525">
            <a:noFill/>
            <a:miter lim="800000"/>
            <a:headEnd/>
            <a:tailEnd/>
          </a:ln>
        </p:spPr>
      </p:pic>
      <p:sp>
        <p:nvSpPr>
          <p:cNvPr id="5" name="Rectangle 4"/>
          <p:cNvSpPr/>
          <p:nvPr/>
        </p:nvSpPr>
        <p:spPr>
          <a:xfrm>
            <a:off x="5029200" y="5075904"/>
            <a:ext cx="4114800" cy="954107"/>
          </a:xfrm>
          <a:prstGeom prst="rect">
            <a:avLst/>
          </a:prstGeom>
        </p:spPr>
        <p:txBody>
          <a:bodyPr wrap="square">
            <a:spAutoFit/>
          </a:bodyPr>
          <a:lstStyle/>
          <a:p>
            <a:pPr algn="ctr"/>
            <a:r>
              <a:rPr lang="en-US" sz="2800" b="1" dirty="0"/>
              <a:t>Figure 5 </a:t>
            </a:r>
            <a:r>
              <a:rPr lang="en-US" sz="2800" dirty="0"/>
              <a:t>Logistic Growth </a:t>
            </a:r>
          </a:p>
          <a:p>
            <a:pPr algn="ctr"/>
            <a:r>
              <a:rPr lang="en-US" sz="2800" dirty="0"/>
              <a:t>of a Population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a Logistic Differential Equation</a:t>
            </a:r>
            <a:br>
              <a:rPr lang="en-US" dirty="0"/>
            </a:br>
            <a:r>
              <a:rPr lang="en-US" dirty="0"/>
              <a:t>to Model Population Growth (cont.)</a:t>
            </a:r>
          </a:p>
        </p:txBody>
      </p:sp>
      <p:sp>
        <p:nvSpPr>
          <p:cNvPr id="3" name="Content Placeholder 2"/>
          <p:cNvSpPr>
            <a:spLocks noGrp="1"/>
          </p:cNvSpPr>
          <p:nvPr>
            <p:ph idx="1"/>
          </p:nvPr>
        </p:nvSpPr>
        <p:spPr>
          <a:xfrm>
            <a:off x="457200" y="1280160"/>
            <a:ext cx="8229600" cy="2677656"/>
          </a:xfrm>
        </p:spPr>
        <p:txBody>
          <a:bodyPr>
            <a:spAutoFit/>
          </a:bodyPr>
          <a:lstStyle/>
          <a:p>
            <a:r>
              <a:rPr lang="en-US" dirty="0"/>
              <a:t>One particular solution is shown in red in this slope field illustration—such a curve is called a </a:t>
            </a:r>
            <a:r>
              <a:rPr lang="en-US" b="1" dirty="0"/>
              <a:t>sigmoid curve </a:t>
            </a:r>
            <a:r>
              <a:rPr lang="en-US" dirty="0"/>
              <a:t>because it is shaped like the letter 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Autonomous Differential Equations</a:t>
            </a:r>
          </a:p>
        </p:txBody>
      </p:sp>
      <p:sp>
        <p:nvSpPr>
          <p:cNvPr id="3" name="Content Placeholder 2"/>
          <p:cNvSpPr>
            <a:spLocks noGrp="1"/>
          </p:cNvSpPr>
          <p:nvPr>
            <p:ph idx="1"/>
          </p:nvPr>
        </p:nvSpPr>
        <p:spPr>
          <a:xfrm>
            <a:off x="457200" y="1143000"/>
            <a:ext cx="8229600" cy="4832092"/>
          </a:xfrm>
        </p:spPr>
        <p:txBody>
          <a:bodyPr>
            <a:spAutoFit/>
          </a:bodyPr>
          <a:lstStyle/>
          <a:p>
            <a:r>
              <a:rPr lang="en-US" dirty="0"/>
              <a:t>At this point, it is useful to introduce a new way of visualizing the meaning of a differential equation and its solutions. Given a first-order equation </a:t>
            </a:r>
          </a:p>
          <a:p>
            <a:pPr>
              <a:spcBef>
                <a:spcPts val="0"/>
              </a:spcBef>
            </a:pPr>
            <a:r>
              <a:rPr lang="en-US" dirty="0"/>
              <a:t>imagine drawing a small line segment at the point    </a:t>
            </a:r>
          </a:p>
          <a:p>
            <a:pPr>
              <a:spcBef>
                <a:spcPts val="0"/>
              </a:spcBef>
            </a:pPr>
            <a:r>
              <a:rPr lang="en-US" dirty="0"/>
              <a:t>              whose slope is                  Since </a:t>
            </a:r>
            <a:r>
              <a:rPr lang="en-US" i="1" dirty="0"/>
              <a:t>y</a:t>
            </a:r>
            <a:r>
              <a:rPr lang="en-US" dirty="0"/>
              <a:t>′ is the rate of change of the function </a:t>
            </a:r>
            <a:r>
              <a:rPr lang="en-US" i="1" dirty="0"/>
              <a:t>y</a:t>
            </a:r>
            <a:r>
              <a:rPr lang="en-US" dirty="0"/>
              <a:t> with respect to </a:t>
            </a:r>
            <a:r>
              <a:rPr lang="en-US" i="1" dirty="0"/>
              <a:t>x</a:t>
            </a:r>
            <a:r>
              <a:rPr lang="en-US" dirty="0"/>
              <a:t>, each small segment indicates the behavior of the solution </a:t>
            </a:r>
            <a:r>
              <a:rPr lang="en-US" i="1" dirty="0"/>
              <a:t>y</a:t>
            </a:r>
            <a:r>
              <a:rPr lang="en-US" dirty="0"/>
              <a:t> that passes through the specific point                In other words, the equation                       describes a picture of its own general solution from the outset, before we have even begun to solve it. </a:t>
            </a:r>
          </a:p>
        </p:txBody>
      </p:sp>
      <p:graphicFrame>
        <p:nvGraphicFramePr>
          <p:cNvPr id="130050" name="Object 2"/>
          <p:cNvGraphicFramePr>
            <a:graphicFrameLocks noChangeAspect="1"/>
          </p:cNvGraphicFramePr>
          <p:nvPr>
            <p:extLst>
              <p:ext uri="{D42A27DB-BD31-4B8C-83A1-F6EECF244321}">
                <p14:modId xmlns:p14="http://schemas.microsoft.com/office/powerpoint/2010/main" val="3129876108"/>
              </p:ext>
            </p:extLst>
          </p:nvPr>
        </p:nvGraphicFramePr>
        <p:xfrm>
          <a:off x="6578600" y="2057400"/>
          <a:ext cx="1727200" cy="482600"/>
        </p:xfrm>
        <a:graphic>
          <a:graphicData uri="http://schemas.openxmlformats.org/presentationml/2006/ole">
            <mc:AlternateContent xmlns:mc="http://schemas.openxmlformats.org/markup-compatibility/2006">
              <mc:Choice xmlns:v="urn:schemas-microsoft-com:vml" Requires="v">
                <p:oleObj name="Equation" r:id="rId2" imgW="1726920" imgH="482400" progId="Equation.DSMT4">
                  <p:embed/>
                </p:oleObj>
              </mc:Choice>
              <mc:Fallback>
                <p:oleObj name="Equation" r:id="rId2" imgW="172692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8600" y="2057400"/>
                        <a:ext cx="1727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051" name="Object 3"/>
          <p:cNvGraphicFramePr>
            <a:graphicFrameLocks noChangeAspect="1"/>
          </p:cNvGraphicFramePr>
          <p:nvPr>
            <p:extLst>
              <p:ext uri="{D42A27DB-BD31-4B8C-83A1-F6EECF244321}">
                <p14:modId xmlns:p14="http://schemas.microsoft.com/office/powerpoint/2010/main" val="3807832025"/>
              </p:ext>
            </p:extLst>
          </p:nvPr>
        </p:nvGraphicFramePr>
        <p:xfrm>
          <a:off x="548640" y="2895600"/>
          <a:ext cx="1054100" cy="482600"/>
        </p:xfrm>
        <a:graphic>
          <a:graphicData uri="http://schemas.openxmlformats.org/presentationml/2006/ole">
            <mc:AlternateContent xmlns:mc="http://schemas.openxmlformats.org/markup-compatibility/2006">
              <mc:Choice xmlns:v="urn:schemas-microsoft-com:vml" Requires="v">
                <p:oleObj name="Equation" r:id="rId4" imgW="1054080" imgH="482400" progId="Equation.DSMT4">
                  <p:embed/>
                </p:oleObj>
              </mc:Choice>
              <mc:Fallback>
                <p:oleObj name="Equation" r:id="rId4" imgW="1054080" imgH="4824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 y="2895600"/>
                        <a:ext cx="1054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052" name="Object 4"/>
          <p:cNvGraphicFramePr>
            <a:graphicFrameLocks noChangeAspect="1"/>
          </p:cNvGraphicFramePr>
          <p:nvPr>
            <p:extLst>
              <p:ext uri="{D42A27DB-BD31-4B8C-83A1-F6EECF244321}">
                <p14:modId xmlns:p14="http://schemas.microsoft.com/office/powerpoint/2010/main" val="2503644932"/>
              </p:ext>
            </p:extLst>
          </p:nvPr>
        </p:nvGraphicFramePr>
        <p:xfrm>
          <a:off x="3797300" y="2895600"/>
          <a:ext cx="1384300" cy="482600"/>
        </p:xfrm>
        <a:graphic>
          <a:graphicData uri="http://schemas.openxmlformats.org/presentationml/2006/ole">
            <mc:AlternateContent xmlns:mc="http://schemas.openxmlformats.org/markup-compatibility/2006">
              <mc:Choice xmlns:v="urn:schemas-microsoft-com:vml" Requires="v">
                <p:oleObj name="Equation" r:id="rId6" imgW="1384200" imgH="482400" progId="Equation.DSMT4">
                  <p:embed/>
                </p:oleObj>
              </mc:Choice>
              <mc:Fallback>
                <p:oleObj name="Equation" r:id="rId6" imgW="1384200" imgH="4824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7300" y="2895600"/>
                        <a:ext cx="1384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053" name="Object 5"/>
          <p:cNvGraphicFramePr>
            <a:graphicFrameLocks noChangeAspect="1"/>
          </p:cNvGraphicFramePr>
          <p:nvPr>
            <p:extLst>
              <p:ext uri="{D42A27DB-BD31-4B8C-83A1-F6EECF244321}">
                <p14:modId xmlns:p14="http://schemas.microsoft.com/office/powerpoint/2010/main" val="1634861741"/>
              </p:ext>
            </p:extLst>
          </p:nvPr>
        </p:nvGraphicFramePr>
        <p:xfrm>
          <a:off x="5348748" y="4191000"/>
          <a:ext cx="1143000" cy="482600"/>
        </p:xfrm>
        <a:graphic>
          <a:graphicData uri="http://schemas.openxmlformats.org/presentationml/2006/ole">
            <mc:AlternateContent xmlns:mc="http://schemas.openxmlformats.org/markup-compatibility/2006">
              <mc:Choice xmlns:v="urn:schemas-microsoft-com:vml" Requires="v">
                <p:oleObj name="Equation" r:id="rId8" imgW="1143000" imgH="482400" progId="Equation.DSMT4">
                  <p:embed/>
                </p:oleObj>
              </mc:Choice>
              <mc:Fallback>
                <p:oleObj name="Equation" r:id="rId8" imgW="1143000" imgH="4824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48748" y="4191000"/>
                        <a:ext cx="1143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054" name="Object 6"/>
          <p:cNvGraphicFramePr>
            <a:graphicFrameLocks noChangeAspect="1"/>
          </p:cNvGraphicFramePr>
          <p:nvPr>
            <p:extLst>
              <p:ext uri="{D42A27DB-BD31-4B8C-83A1-F6EECF244321}">
                <p14:modId xmlns:p14="http://schemas.microsoft.com/office/powerpoint/2010/main" val="2658294760"/>
              </p:ext>
            </p:extLst>
          </p:nvPr>
        </p:nvGraphicFramePr>
        <p:xfrm>
          <a:off x="3551904" y="4648200"/>
          <a:ext cx="1600200" cy="482600"/>
        </p:xfrm>
        <a:graphic>
          <a:graphicData uri="http://schemas.openxmlformats.org/presentationml/2006/ole">
            <mc:AlternateContent xmlns:mc="http://schemas.openxmlformats.org/markup-compatibility/2006">
              <mc:Choice xmlns:v="urn:schemas-microsoft-com:vml" Requires="v">
                <p:oleObj name="Equation" r:id="rId10" imgW="1600200" imgH="482400" progId="Equation.DSMT4">
                  <p:embed/>
                </p:oleObj>
              </mc:Choice>
              <mc:Fallback>
                <p:oleObj name="Equation" r:id="rId10" imgW="1600200" imgH="4824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51904" y="4648200"/>
                        <a:ext cx="1600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an Autonomous Differential</a:t>
            </a:r>
            <a:br>
              <a:rPr lang="en-US" dirty="0"/>
            </a:br>
            <a:r>
              <a:rPr lang="en-US" dirty="0"/>
              <a:t>Equation to Find Terminal Velocity </a:t>
            </a:r>
          </a:p>
        </p:txBody>
      </p:sp>
      <p:sp>
        <p:nvSpPr>
          <p:cNvPr id="3" name="Content Placeholder 2"/>
          <p:cNvSpPr>
            <a:spLocks noGrp="1"/>
          </p:cNvSpPr>
          <p:nvPr>
            <p:ph idx="1"/>
          </p:nvPr>
        </p:nvSpPr>
        <p:spPr/>
        <p:txBody>
          <a:bodyPr/>
          <a:lstStyle/>
          <a:p>
            <a:r>
              <a:rPr lang="en-US" dirty="0"/>
              <a:t>Recall from Example 3 of Section 6.6 that the velocity </a:t>
            </a:r>
            <a:r>
              <a:rPr lang="en-US" i="1" dirty="0"/>
              <a:t>v</a:t>
            </a:r>
            <a:r>
              <a:rPr lang="en-US" dirty="0"/>
              <a:t>(</a:t>
            </a:r>
            <a:r>
              <a:rPr lang="en-US" i="1" dirty="0"/>
              <a:t>t</a:t>
            </a:r>
            <a:r>
              <a:rPr lang="en-US" dirty="0"/>
              <a:t>) of a body falling under the influence of gravity and encountering air resistance proportional to </a:t>
            </a:r>
            <a:r>
              <a:rPr lang="en-US" i="1" dirty="0"/>
              <a:t>v</a:t>
            </a:r>
            <a:r>
              <a:rPr lang="en-US" baseline="30000" dirty="0"/>
              <a:t>2</a:t>
            </a:r>
            <a:r>
              <a:rPr lang="en-US" dirty="0"/>
              <a:t> satisfies the following equation.</a:t>
            </a:r>
          </a:p>
          <a:p>
            <a:endParaRPr lang="en-US" dirty="0"/>
          </a:p>
          <a:p>
            <a:endParaRPr lang="en-US" dirty="0"/>
          </a:p>
          <a:p>
            <a:r>
              <a:rPr lang="en-US" dirty="0"/>
              <a:t>Use the methods of this section to find the terminal velocity of such a body, without actually solving the differential equation.</a:t>
            </a:r>
          </a:p>
        </p:txBody>
      </p:sp>
      <p:graphicFrame>
        <p:nvGraphicFramePr>
          <p:cNvPr id="150530" name="Object 2"/>
          <p:cNvGraphicFramePr>
            <a:graphicFrameLocks noChangeAspect="1"/>
          </p:cNvGraphicFramePr>
          <p:nvPr>
            <p:extLst>
              <p:ext uri="{D42A27DB-BD31-4B8C-83A1-F6EECF244321}">
                <p14:modId xmlns:p14="http://schemas.microsoft.com/office/powerpoint/2010/main" val="4006099791"/>
              </p:ext>
            </p:extLst>
          </p:nvPr>
        </p:nvGraphicFramePr>
        <p:xfrm>
          <a:off x="3124200" y="3048000"/>
          <a:ext cx="2400300" cy="838200"/>
        </p:xfrm>
        <a:graphic>
          <a:graphicData uri="http://schemas.openxmlformats.org/presentationml/2006/ole">
            <mc:AlternateContent xmlns:mc="http://schemas.openxmlformats.org/markup-compatibility/2006">
              <mc:Choice xmlns:v="urn:schemas-microsoft-com:vml" Requires="v">
                <p:oleObj name="Equation" r:id="rId2" imgW="2400120" imgH="838080" progId="Equation.DSMT4">
                  <p:embed/>
                </p:oleObj>
              </mc:Choice>
              <mc:Fallback>
                <p:oleObj name="Equation" r:id="rId2" imgW="2400120" imgH="838080" progId="Equation.DSMT4">
                  <p:embed/>
                  <p:pic>
                    <p:nvPicPr>
                      <p:cNvPr id="0" name="Picture 2"/>
                      <p:cNvPicPr>
                        <a:picLocks noChangeAspect="1" noChangeArrowheads="1"/>
                      </p:cNvPicPr>
                      <p:nvPr/>
                    </p:nvPicPr>
                    <p:blipFill>
                      <a:blip r:embed="rId3"/>
                      <a:srcRect/>
                      <a:stretch>
                        <a:fillRect/>
                      </a:stretch>
                    </p:blipFill>
                    <p:spPr bwMode="auto">
                      <a:xfrm>
                        <a:off x="3124200" y="3048000"/>
                        <a:ext cx="2400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an Autonomous Differential</a:t>
            </a:r>
            <a:br>
              <a:rPr lang="en-US" dirty="0"/>
            </a:br>
            <a:r>
              <a:rPr lang="en-US" dirty="0"/>
              <a:t>Equation to Find Terminal Velocity (cont.)</a:t>
            </a:r>
          </a:p>
        </p:txBody>
      </p:sp>
      <p:sp>
        <p:nvSpPr>
          <p:cNvPr id="3" name="Content Placeholder 2"/>
          <p:cNvSpPr>
            <a:spLocks noGrp="1"/>
          </p:cNvSpPr>
          <p:nvPr>
            <p:ph idx="1"/>
          </p:nvPr>
        </p:nvSpPr>
        <p:spPr>
          <a:xfrm>
            <a:off x="457200" y="1280160"/>
            <a:ext cx="8229600" cy="4659737"/>
          </a:xfrm>
        </p:spPr>
        <p:txBody>
          <a:bodyPr>
            <a:spAutoFit/>
          </a:bodyPr>
          <a:lstStyle/>
          <a:p>
            <a:r>
              <a:rPr lang="en-US" b="1" dirty="0"/>
              <a:t>Solution</a:t>
            </a:r>
          </a:p>
          <a:p>
            <a:r>
              <a:rPr lang="en-US" dirty="0"/>
              <a:t>Our equation is autonomous, and from the form</a:t>
            </a:r>
          </a:p>
          <a:p>
            <a:endParaRPr lang="en-US" dirty="0"/>
          </a:p>
          <a:p>
            <a:endParaRPr lang="en-US" dirty="0"/>
          </a:p>
          <a:p>
            <a:pPr>
              <a:spcBef>
                <a:spcPts val="0"/>
              </a:spcBef>
            </a:pPr>
            <a:r>
              <a:rPr lang="en-US" dirty="0"/>
              <a:t>we know that it will have an equilibrium point when </a:t>
            </a:r>
          </a:p>
          <a:p>
            <a:pPr>
              <a:spcBef>
                <a:spcPts val="0"/>
              </a:spcBef>
            </a:pPr>
            <a:r>
              <a:rPr lang="en-US" dirty="0"/>
              <a:t>                              or                      (we discard the negative root since it has no physical meaning in this problem). Further, we can determine that this equilibrium value is stable, since </a:t>
            </a:r>
            <a:r>
              <a:rPr lang="en-US" i="1" dirty="0"/>
              <a:t>v</a:t>
            </a:r>
            <a:r>
              <a:rPr lang="en-US" dirty="0"/>
              <a:t>′ is positive if </a:t>
            </a:r>
            <a:r>
              <a:rPr lang="en-US" i="1" dirty="0"/>
              <a:t>v</a:t>
            </a:r>
            <a:r>
              <a:rPr lang="en-US" dirty="0"/>
              <a:t> is less than                and negative if </a:t>
            </a:r>
            <a:r>
              <a:rPr lang="en-US" i="1" dirty="0"/>
              <a:t>v</a:t>
            </a:r>
            <a:r>
              <a:rPr lang="en-US" dirty="0"/>
              <a:t> is greater than</a:t>
            </a:r>
          </a:p>
        </p:txBody>
      </p:sp>
      <p:graphicFrame>
        <p:nvGraphicFramePr>
          <p:cNvPr id="151554" name="Object 2"/>
          <p:cNvGraphicFramePr>
            <a:graphicFrameLocks noChangeAspect="1"/>
          </p:cNvGraphicFramePr>
          <p:nvPr/>
        </p:nvGraphicFramePr>
        <p:xfrm>
          <a:off x="3625850" y="2362200"/>
          <a:ext cx="1892300" cy="838200"/>
        </p:xfrm>
        <a:graphic>
          <a:graphicData uri="http://schemas.openxmlformats.org/presentationml/2006/ole">
            <mc:AlternateContent xmlns:mc="http://schemas.openxmlformats.org/markup-compatibility/2006">
              <mc:Choice xmlns:v="urn:schemas-microsoft-com:vml" Requires="v">
                <p:oleObj name="Equation" r:id="rId2" imgW="1892160" imgH="838080" progId="Equation.DSMT4">
                  <p:embed/>
                </p:oleObj>
              </mc:Choice>
              <mc:Fallback>
                <p:oleObj name="Equation" r:id="rId2" imgW="189216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5850" y="2362200"/>
                        <a:ext cx="1892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1555" name="Object 3"/>
          <p:cNvGraphicFramePr>
            <a:graphicFrameLocks noChangeAspect="1"/>
          </p:cNvGraphicFramePr>
          <p:nvPr>
            <p:extLst>
              <p:ext uri="{D42A27DB-BD31-4B8C-83A1-F6EECF244321}">
                <p14:modId xmlns:p14="http://schemas.microsoft.com/office/powerpoint/2010/main" val="4048898291"/>
              </p:ext>
            </p:extLst>
          </p:nvPr>
        </p:nvGraphicFramePr>
        <p:xfrm>
          <a:off x="584200" y="3701844"/>
          <a:ext cx="2311400" cy="495300"/>
        </p:xfrm>
        <a:graphic>
          <a:graphicData uri="http://schemas.openxmlformats.org/presentationml/2006/ole">
            <mc:AlternateContent xmlns:mc="http://schemas.openxmlformats.org/markup-compatibility/2006">
              <mc:Choice xmlns:v="urn:schemas-microsoft-com:vml" Requires="v">
                <p:oleObj name="Equation" r:id="rId4" imgW="2311200" imgH="495000" progId="Equation.DSMT4">
                  <p:embed/>
                </p:oleObj>
              </mc:Choice>
              <mc:Fallback>
                <p:oleObj name="Equation" r:id="rId4" imgW="2311200" imgH="4950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00" y="3701844"/>
                        <a:ext cx="2311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1556" name="Object 4"/>
          <p:cNvGraphicFramePr>
            <a:graphicFrameLocks noChangeAspect="1"/>
          </p:cNvGraphicFramePr>
          <p:nvPr>
            <p:extLst>
              <p:ext uri="{D42A27DB-BD31-4B8C-83A1-F6EECF244321}">
                <p14:modId xmlns:p14="http://schemas.microsoft.com/office/powerpoint/2010/main" val="1964330922"/>
              </p:ext>
            </p:extLst>
          </p:nvPr>
        </p:nvGraphicFramePr>
        <p:xfrm>
          <a:off x="3429000" y="3667125"/>
          <a:ext cx="1600200" cy="533400"/>
        </p:xfrm>
        <a:graphic>
          <a:graphicData uri="http://schemas.openxmlformats.org/presentationml/2006/ole">
            <mc:AlternateContent xmlns:mc="http://schemas.openxmlformats.org/markup-compatibility/2006">
              <mc:Choice xmlns:v="urn:schemas-microsoft-com:vml" Requires="v">
                <p:oleObj name="Equation" r:id="rId6" imgW="1600200" imgH="533160" progId="Equation.DSMT4">
                  <p:embed/>
                </p:oleObj>
              </mc:Choice>
              <mc:Fallback>
                <p:oleObj name="Equation" r:id="rId6" imgW="1600200" imgH="5331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3667125"/>
                        <a:ext cx="1600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1557" name="Object 5"/>
          <p:cNvGraphicFramePr>
            <a:graphicFrameLocks noChangeAspect="1"/>
          </p:cNvGraphicFramePr>
          <p:nvPr>
            <p:extLst>
              <p:ext uri="{D42A27DB-BD31-4B8C-83A1-F6EECF244321}">
                <p14:modId xmlns:p14="http://schemas.microsoft.com/office/powerpoint/2010/main" val="1020248057"/>
              </p:ext>
            </p:extLst>
          </p:nvPr>
        </p:nvGraphicFramePr>
        <p:xfrm>
          <a:off x="6362700" y="4942554"/>
          <a:ext cx="1104900" cy="533400"/>
        </p:xfrm>
        <a:graphic>
          <a:graphicData uri="http://schemas.openxmlformats.org/presentationml/2006/ole">
            <mc:AlternateContent xmlns:mc="http://schemas.openxmlformats.org/markup-compatibility/2006">
              <mc:Choice xmlns:v="urn:schemas-microsoft-com:vml" Requires="v">
                <p:oleObj name="Equation" r:id="rId8" imgW="1104840" imgH="533160" progId="Equation.DSMT4">
                  <p:embed/>
                </p:oleObj>
              </mc:Choice>
              <mc:Fallback>
                <p:oleObj name="Equation" r:id="rId8" imgW="1104840" imgH="53316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62700" y="4942554"/>
                        <a:ext cx="11049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1558" name="Object 6"/>
          <p:cNvGraphicFramePr>
            <a:graphicFrameLocks noChangeAspect="1"/>
          </p:cNvGraphicFramePr>
          <p:nvPr>
            <p:extLst>
              <p:ext uri="{D42A27DB-BD31-4B8C-83A1-F6EECF244321}">
                <p14:modId xmlns:p14="http://schemas.microsoft.com/office/powerpoint/2010/main" val="3104055744"/>
              </p:ext>
            </p:extLst>
          </p:nvPr>
        </p:nvGraphicFramePr>
        <p:xfrm>
          <a:off x="4533900" y="5376402"/>
          <a:ext cx="1181100" cy="533400"/>
        </p:xfrm>
        <a:graphic>
          <a:graphicData uri="http://schemas.openxmlformats.org/presentationml/2006/ole">
            <mc:AlternateContent xmlns:mc="http://schemas.openxmlformats.org/markup-compatibility/2006">
              <mc:Choice xmlns:v="urn:schemas-microsoft-com:vml" Requires="v">
                <p:oleObj name="Equation" r:id="rId10" imgW="1180800" imgH="533160" progId="Equation.DSMT4">
                  <p:embed/>
                </p:oleObj>
              </mc:Choice>
              <mc:Fallback>
                <p:oleObj name="Equation" r:id="rId10" imgW="1180800" imgH="53316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33900" y="5376402"/>
                        <a:ext cx="11811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15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15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155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1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an Autonomous Differential</a:t>
            </a:r>
            <a:br>
              <a:rPr lang="en-US" dirty="0"/>
            </a:br>
            <a:r>
              <a:rPr lang="en-US" dirty="0"/>
              <a:t>Equation to Find Terminal Velocity (cont.)</a:t>
            </a:r>
          </a:p>
        </p:txBody>
      </p:sp>
      <p:sp>
        <p:nvSpPr>
          <p:cNvPr id="3" name="Content Placeholder 2"/>
          <p:cNvSpPr>
            <a:spLocks noGrp="1"/>
          </p:cNvSpPr>
          <p:nvPr>
            <p:ph idx="1"/>
          </p:nvPr>
        </p:nvSpPr>
        <p:spPr>
          <a:xfrm>
            <a:off x="457200" y="1280160"/>
            <a:ext cx="4663440" cy="4572000"/>
          </a:xfrm>
        </p:spPr>
        <p:txBody>
          <a:bodyPr/>
          <a:lstStyle/>
          <a:p>
            <a:r>
              <a:rPr lang="en-US" dirty="0"/>
              <a:t>A slope field sketch, with the stable equilibrium solution                      </a:t>
            </a:r>
          </a:p>
          <a:p>
            <a:pPr>
              <a:spcBef>
                <a:spcPts val="0"/>
              </a:spcBef>
            </a:pPr>
            <a:r>
              <a:rPr lang="en-US" dirty="0"/>
              <a:t>                     shown in black and a typical nonequilibrium solution in red, is depicted in Figure 6.</a:t>
            </a:r>
          </a:p>
        </p:txBody>
      </p:sp>
      <p:graphicFrame>
        <p:nvGraphicFramePr>
          <p:cNvPr id="152578" name="Object 2"/>
          <p:cNvGraphicFramePr>
            <a:graphicFrameLocks noChangeAspect="1"/>
          </p:cNvGraphicFramePr>
          <p:nvPr>
            <p:extLst>
              <p:ext uri="{D42A27DB-BD31-4B8C-83A1-F6EECF244321}">
                <p14:modId xmlns:p14="http://schemas.microsoft.com/office/powerpoint/2010/main" val="1818744500"/>
              </p:ext>
            </p:extLst>
          </p:nvPr>
        </p:nvGraphicFramePr>
        <p:xfrm>
          <a:off x="548640" y="2133600"/>
          <a:ext cx="1600200" cy="533400"/>
        </p:xfrm>
        <a:graphic>
          <a:graphicData uri="http://schemas.openxmlformats.org/presentationml/2006/ole">
            <mc:AlternateContent xmlns:mc="http://schemas.openxmlformats.org/markup-compatibility/2006">
              <mc:Choice xmlns:v="urn:schemas-microsoft-com:vml" Requires="v">
                <p:oleObj name="Equation" r:id="rId2" imgW="1600200" imgH="533160" progId="Equation.DSMT4">
                  <p:embed/>
                </p:oleObj>
              </mc:Choice>
              <mc:Fallback>
                <p:oleObj name="Equation" r:id="rId2" imgW="1600200" imgH="5331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2133600"/>
                        <a:ext cx="1600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52579" name="Picture 3"/>
          <p:cNvPicPr>
            <a:picLocks noChangeAspect="1" noChangeArrowheads="1"/>
          </p:cNvPicPr>
          <p:nvPr/>
        </p:nvPicPr>
        <p:blipFill>
          <a:blip r:embed="rId4" cstate="print">
            <a:clrChange>
              <a:clrFrom>
                <a:srgbClr val="FFFFFF"/>
              </a:clrFrom>
              <a:clrTo>
                <a:srgbClr val="FFFFFF">
                  <a:alpha val="0"/>
                </a:srgbClr>
              </a:clrTo>
            </a:clrChange>
            <a:lum bright="-10000"/>
          </a:blip>
          <a:srcRect/>
          <a:stretch>
            <a:fillRect/>
          </a:stretch>
        </p:blipFill>
        <p:spPr bwMode="auto">
          <a:xfrm>
            <a:off x="5058696" y="1174956"/>
            <a:ext cx="3733800" cy="4381500"/>
          </a:xfrm>
          <a:prstGeom prst="rect">
            <a:avLst/>
          </a:prstGeom>
          <a:noFill/>
          <a:ln w="9525">
            <a:noFill/>
            <a:miter lim="800000"/>
            <a:headEnd/>
            <a:tailEnd/>
          </a:ln>
        </p:spPr>
      </p:pic>
      <p:sp>
        <p:nvSpPr>
          <p:cNvPr id="6" name="Rectangle 5"/>
          <p:cNvSpPr/>
          <p:nvPr/>
        </p:nvSpPr>
        <p:spPr>
          <a:xfrm>
            <a:off x="4906296" y="5486400"/>
            <a:ext cx="4038600" cy="523220"/>
          </a:xfrm>
          <a:prstGeom prst="rect">
            <a:avLst/>
          </a:prstGeom>
        </p:spPr>
        <p:txBody>
          <a:bodyPr wrap="square">
            <a:spAutoFit/>
          </a:bodyPr>
          <a:lstStyle/>
          <a:p>
            <a:r>
              <a:rPr lang="en-US" sz="2800" b="1" dirty="0"/>
              <a:t>Figure 6 </a:t>
            </a:r>
            <a:r>
              <a:rPr lang="en-US" sz="2800" dirty="0"/>
              <a:t>Terminal Velocity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Euler’s Method</a:t>
            </a:r>
          </a:p>
        </p:txBody>
      </p:sp>
      <p:sp>
        <p:nvSpPr>
          <p:cNvPr id="3" name="Content Placeholder 2"/>
          <p:cNvSpPr>
            <a:spLocks noGrp="1"/>
          </p:cNvSpPr>
          <p:nvPr>
            <p:ph idx="1"/>
          </p:nvPr>
        </p:nvSpPr>
        <p:spPr/>
        <p:txBody>
          <a:bodyPr/>
          <a:lstStyle/>
          <a:p>
            <a:r>
              <a:rPr lang="en-US" dirty="0"/>
              <a:t>The basic idea behind sketching slope fields is also the key to a method of approximating solutions to first-order initial value problems; the method is named in honor of the great Swiss mathematician Leonhard Euler (1707–1783).</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Euler’s Method (cont.)</a:t>
            </a:r>
          </a:p>
        </p:txBody>
      </p:sp>
      <p:sp>
        <p:nvSpPr>
          <p:cNvPr id="3" name="Content Placeholder 2"/>
          <p:cNvSpPr>
            <a:spLocks noGrp="1"/>
          </p:cNvSpPr>
          <p:nvPr>
            <p:ph idx="1"/>
          </p:nvPr>
        </p:nvSpPr>
        <p:spPr/>
        <p:txBody>
          <a:bodyPr/>
          <a:lstStyle/>
          <a:p>
            <a:r>
              <a:rPr lang="en-US" dirty="0"/>
              <a:t>Suppose we want a solution </a:t>
            </a:r>
            <a:r>
              <a:rPr lang="en-US" i="1" dirty="0"/>
              <a:t>y</a:t>
            </a:r>
            <a:r>
              <a:rPr lang="en-US" dirty="0"/>
              <a:t> to                     with the condition that                     (as shown in Figure 7) in other words, we want a particular solution that passes through the point                Knowing that the tangent line to the solution curve has slope                                  we can find a point                on the tangent line that will approximate a second point on the solution curve. </a:t>
            </a:r>
          </a:p>
        </p:txBody>
      </p:sp>
      <p:graphicFrame>
        <p:nvGraphicFramePr>
          <p:cNvPr id="153602" name="Object 2"/>
          <p:cNvGraphicFramePr>
            <a:graphicFrameLocks noChangeAspect="1"/>
          </p:cNvGraphicFramePr>
          <p:nvPr/>
        </p:nvGraphicFramePr>
        <p:xfrm>
          <a:off x="5257800" y="1324896"/>
          <a:ext cx="1600200" cy="482600"/>
        </p:xfrm>
        <a:graphic>
          <a:graphicData uri="http://schemas.openxmlformats.org/presentationml/2006/ole">
            <mc:AlternateContent xmlns:mc="http://schemas.openxmlformats.org/markup-compatibility/2006">
              <mc:Choice xmlns:v="urn:schemas-microsoft-com:vml" Requires="v">
                <p:oleObj name="Equation" r:id="rId2" imgW="1600200" imgH="482400" progId="Equation.DSMT4">
                  <p:embed/>
                </p:oleObj>
              </mc:Choice>
              <mc:Fallback>
                <p:oleObj name="Equation" r:id="rId2" imgW="160020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324896"/>
                        <a:ext cx="1600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3" name="Object 3"/>
          <p:cNvGraphicFramePr>
            <a:graphicFrameLocks noChangeAspect="1"/>
          </p:cNvGraphicFramePr>
          <p:nvPr>
            <p:extLst>
              <p:ext uri="{D42A27DB-BD31-4B8C-83A1-F6EECF244321}">
                <p14:modId xmlns:p14="http://schemas.microsoft.com/office/powerpoint/2010/main" val="2445489657"/>
              </p:ext>
            </p:extLst>
          </p:nvPr>
        </p:nvGraphicFramePr>
        <p:xfrm>
          <a:off x="2692400" y="1752600"/>
          <a:ext cx="1435100" cy="482600"/>
        </p:xfrm>
        <a:graphic>
          <a:graphicData uri="http://schemas.openxmlformats.org/presentationml/2006/ole">
            <mc:AlternateContent xmlns:mc="http://schemas.openxmlformats.org/markup-compatibility/2006">
              <mc:Choice xmlns:v="urn:schemas-microsoft-com:vml" Requires="v">
                <p:oleObj name="Equation" r:id="rId4" imgW="1434960" imgH="482400" progId="Equation.DSMT4">
                  <p:embed/>
                </p:oleObj>
              </mc:Choice>
              <mc:Fallback>
                <p:oleObj name="Equation" r:id="rId4" imgW="1434960" imgH="482400" progId="Equation.DSMT4">
                  <p:embed/>
                  <p:pic>
                    <p:nvPicPr>
                      <p:cNvPr id="0" name="Picture 3"/>
                      <p:cNvPicPr>
                        <a:picLocks noChangeAspect="1" noChangeArrowheads="1"/>
                      </p:cNvPicPr>
                      <p:nvPr/>
                    </p:nvPicPr>
                    <p:blipFill>
                      <a:blip r:embed="rId5"/>
                      <a:srcRect/>
                      <a:stretch>
                        <a:fillRect/>
                      </a:stretch>
                    </p:blipFill>
                    <p:spPr bwMode="auto">
                      <a:xfrm>
                        <a:off x="2692400" y="1752600"/>
                        <a:ext cx="1435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5" name="Object 5"/>
          <p:cNvGraphicFramePr>
            <a:graphicFrameLocks noChangeAspect="1"/>
          </p:cNvGraphicFramePr>
          <p:nvPr>
            <p:extLst>
              <p:ext uri="{D42A27DB-BD31-4B8C-83A1-F6EECF244321}">
                <p14:modId xmlns:p14="http://schemas.microsoft.com/office/powerpoint/2010/main" val="1267769239"/>
              </p:ext>
            </p:extLst>
          </p:nvPr>
        </p:nvGraphicFramePr>
        <p:xfrm>
          <a:off x="5692140" y="3013710"/>
          <a:ext cx="2603500" cy="482600"/>
        </p:xfrm>
        <a:graphic>
          <a:graphicData uri="http://schemas.openxmlformats.org/presentationml/2006/ole">
            <mc:AlternateContent xmlns:mc="http://schemas.openxmlformats.org/markup-compatibility/2006">
              <mc:Choice xmlns:v="urn:schemas-microsoft-com:vml" Requires="v">
                <p:oleObj name="Equation" r:id="rId6" imgW="2603160" imgH="482400" progId="Equation.DSMT4">
                  <p:embed/>
                </p:oleObj>
              </mc:Choice>
              <mc:Fallback>
                <p:oleObj name="Equation" r:id="rId6" imgW="2603160" imgH="4824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92140" y="3013710"/>
                        <a:ext cx="2603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6" name="Object 6"/>
          <p:cNvGraphicFramePr>
            <a:graphicFrameLocks noChangeAspect="1"/>
          </p:cNvGraphicFramePr>
          <p:nvPr>
            <p:extLst>
              <p:ext uri="{D42A27DB-BD31-4B8C-83A1-F6EECF244321}">
                <p14:modId xmlns:p14="http://schemas.microsoft.com/office/powerpoint/2010/main" val="2611106683"/>
              </p:ext>
            </p:extLst>
          </p:nvPr>
        </p:nvGraphicFramePr>
        <p:xfrm>
          <a:off x="3194050" y="2606675"/>
          <a:ext cx="1143000" cy="482600"/>
        </p:xfrm>
        <a:graphic>
          <a:graphicData uri="http://schemas.openxmlformats.org/presentationml/2006/ole">
            <mc:AlternateContent xmlns:mc="http://schemas.openxmlformats.org/markup-compatibility/2006">
              <mc:Choice xmlns:v="urn:schemas-microsoft-com:vml" Requires="v">
                <p:oleObj name="Equation" r:id="rId8" imgW="1143000" imgH="482400" progId="Equation.DSMT4">
                  <p:embed/>
                </p:oleObj>
              </mc:Choice>
              <mc:Fallback>
                <p:oleObj name="Equation" r:id="rId8" imgW="1143000" imgH="482400" progId="Equation.DSMT4">
                  <p:embed/>
                  <p:pic>
                    <p:nvPicPr>
                      <p:cNvPr id="0" name="Picture 6"/>
                      <p:cNvPicPr>
                        <a:picLocks noChangeAspect="1" noChangeArrowheads="1"/>
                      </p:cNvPicPr>
                      <p:nvPr/>
                    </p:nvPicPr>
                    <p:blipFill>
                      <a:blip r:embed="rId9"/>
                      <a:srcRect/>
                      <a:stretch>
                        <a:fillRect/>
                      </a:stretch>
                    </p:blipFill>
                    <p:spPr bwMode="auto">
                      <a:xfrm>
                        <a:off x="3194050" y="2606675"/>
                        <a:ext cx="1143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6">
            <a:extLst>
              <a:ext uri="{FF2B5EF4-FFF2-40B4-BE49-F238E27FC236}">
                <a16:creationId xmlns:a16="http://schemas.microsoft.com/office/drawing/2014/main" id="{226D52BE-379F-56BA-A041-871EB028DFC0}"/>
              </a:ext>
            </a:extLst>
          </p:cNvPr>
          <p:cNvGraphicFramePr>
            <a:graphicFrameLocks noChangeAspect="1"/>
          </p:cNvGraphicFramePr>
          <p:nvPr>
            <p:extLst>
              <p:ext uri="{D42A27DB-BD31-4B8C-83A1-F6EECF244321}">
                <p14:modId xmlns:p14="http://schemas.microsoft.com/office/powerpoint/2010/main" val="2563775846"/>
              </p:ext>
            </p:extLst>
          </p:nvPr>
        </p:nvGraphicFramePr>
        <p:xfrm>
          <a:off x="3467100" y="3455988"/>
          <a:ext cx="1016000" cy="482600"/>
        </p:xfrm>
        <a:graphic>
          <a:graphicData uri="http://schemas.openxmlformats.org/presentationml/2006/ole">
            <mc:AlternateContent xmlns:mc="http://schemas.openxmlformats.org/markup-compatibility/2006">
              <mc:Choice xmlns:v="urn:schemas-microsoft-com:vml" Requires="v">
                <p:oleObj name="Equation" r:id="rId10" imgW="1015920" imgH="482400" progId="Equation.DSMT4">
                  <p:embed/>
                </p:oleObj>
              </mc:Choice>
              <mc:Fallback>
                <p:oleObj name="Equation" r:id="rId10" imgW="1015920" imgH="482400" progId="Equation.DSMT4">
                  <p:embed/>
                  <p:pic>
                    <p:nvPicPr>
                      <p:cNvPr id="153606" name="Object 6"/>
                      <p:cNvPicPr>
                        <a:picLocks noChangeAspect="1" noChangeArrowheads="1"/>
                      </p:cNvPicPr>
                      <p:nvPr/>
                    </p:nvPicPr>
                    <p:blipFill>
                      <a:blip r:embed="rId11"/>
                      <a:srcRect/>
                      <a:stretch>
                        <a:fillRect/>
                      </a:stretch>
                    </p:blipFill>
                    <p:spPr bwMode="auto">
                      <a:xfrm>
                        <a:off x="3467100" y="3455988"/>
                        <a:ext cx="1016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Euler’s Method (cont.)</a:t>
            </a:r>
          </a:p>
        </p:txBody>
      </p:sp>
      <p:sp>
        <p:nvSpPr>
          <p:cNvPr id="3" name="Content Placeholder 2"/>
          <p:cNvSpPr>
            <a:spLocks noGrp="1"/>
          </p:cNvSpPr>
          <p:nvPr>
            <p:ph idx="1"/>
          </p:nvPr>
        </p:nvSpPr>
        <p:spPr>
          <a:xfrm>
            <a:off x="457200" y="1280160"/>
            <a:ext cx="5029200" cy="4572000"/>
          </a:xfrm>
        </p:spPr>
        <p:txBody>
          <a:bodyPr/>
          <a:lstStyle/>
          <a:p>
            <a:r>
              <a:rPr lang="en-US" dirty="0"/>
              <a:t>If we specify that </a:t>
            </a:r>
            <a:r>
              <a:rPr lang="en-US" i="1" dirty="0"/>
              <a:t>x</a:t>
            </a:r>
            <a:r>
              <a:rPr lang="en-US" baseline="-25000" dirty="0"/>
              <a:t>1</a:t>
            </a:r>
            <a:r>
              <a:rPr lang="en-US" dirty="0"/>
              <a:t> </a:t>
            </a:r>
            <a:r>
              <a:rPr lang="en-US" dirty="0">
                <a:latin typeface="Symbol" pitchFamily="18" charset="2"/>
              </a:rPr>
              <a:t>-</a:t>
            </a:r>
            <a:r>
              <a:rPr lang="en-US" dirty="0"/>
              <a:t> </a:t>
            </a:r>
            <a:r>
              <a:rPr lang="en-US" i="1" dirty="0"/>
              <a:t>x</a:t>
            </a:r>
            <a:r>
              <a:rPr lang="en-US" baseline="-25000" dirty="0"/>
              <a:t>0</a:t>
            </a:r>
            <a:r>
              <a:rPr lang="en-US" dirty="0"/>
              <a:t> </a:t>
            </a:r>
            <a:r>
              <a:rPr lang="en-US" dirty="0">
                <a:latin typeface="Symbol" pitchFamily="18" charset="2"/>
              </a:rPr>
              <a:t>=</a:t>
            </a:r>
            <a:r>
              <a:rPr lang="en-US" dirty="0"/>
              <a:t> </a:t>
            </a:r>
            <a:r>
              <a:rPr lang="en-US" i="1" dirty="0"/>
              <a:t>h</a:t>
            </a:r>
            <a:r>
              <a:rPr lang="en-US" dirty="0"/>
              <a:t>, then </a:t>
            </a:r>
          </a:p>
          <a:p>
            <a:endParaRPr lang="en-US" dirty="0"/>
          </a:p>
          <a:p>
            <a:endParaRPr lang="en-US" dirty="0"/>
          </a:p>
          <a:p>
            <a:r>
              <a:rPr lang="en-US" dirty="0"/>
              <a:t>so we define                                     Iterating the process, we define the following coordinates for subsequent approximations. </a:t>
            </a:r>
          </a:p>
        </p:txBody>
      </p:sp>
      <p:graphicFrame>
        <p:nvGraphicFramePr>
          <p:cNvPr id="154626" name="Object 2"/>
          <p:cNvGraphicFramePr>
            <a:graphicFrameLocks noChangeAspect="1"/>
          </p:cNvGraphicFramePr>
          <p:nvPr>
            <p:extLst>
              <p:ext uri="{D42A27DB-BD31-4B8C-83A1-F6EECF244321}">
                <p14:modId xmlns:p14="http://schemas.microsoft.com/office/powerpoint/2010/main" val="664666535"/>
              </p:ext>
            </p:extLst>
          </p:nvPr>
        </p:nvGraphicFramePr>
        <p:xfrm>
          <a:off x="800100" y="1860550"/>
          <a:ext cx="3962400" cy="927100"/>
        </p:xfrm>
        <a:graphic>
          <a:graphicData uri="http://schemas.openxmlformats.org/presentationml/2006/ole">
            <mc:AlternateContent xmlns:mc="http://schemas.openxmlformats.org/markup-compatibility/2006">
              <mc:Choice xmlns:v="urn:schemas-microsoft-com:vml" Requires="v">
                <p:oleObj name="Equation" r:id="rId2" imgW="3962160" imgH="927000" progId="Equation.DSMT4">
                  <p:embed/>
                </p:oleObj>
              </mc:Choice>
              <mc:Fallback>
                <p:oleObj name="Equation" r:id="rId2" imgW="3962160" imgH="927000" progId="Equation.DSMT4">
                  <p:embed/>
                  <p:pic>
                    <p:nvPicPr>
                      <p:cNvPr id="0" name="Picture 2"/>
                      <p:cNvPicPr>
                        <a:picLocks noChangeAspect="1" noChangeArrowheads="1"/>
                      </p:cNvPicPr>
                      <p:nvPr/>
                    </p:nvPicPr>
                    <p:blipFill>
                      <a:blip r:embed="rId3"/>
                      <a:srcRect/>
                      <a:stretch>
                        <a:fillRect/>
                      </a:stretch>
                    </p:blipFill>
                    <p:spPr bwMode="auto">
                      <a:xfrm>
                        <a:off x="800100" y="1860550"/>
                        <a:ext cx="39624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27" name="Object 3"/>
          <p:cNvGraphicFramePr>
            <a:graphicFrameLocks noChangeAspect="1"/>
          </p:cNvGraphicFramePr>
          <p:nvPr/>
        </p:nvGraphicFramePr>
        <p:xfrm>
          <a:off x="2455196" y="2848896"/>
          <a:ext cx="2755900" cy="482600"/>
        </p:xfrm>
        <a:graphic>
          <a:graphicData uri="http://schemas.openxmlformats.org/presentationml/2006/ole">
            <mc:AlternateContent xmlns:mc="http://schemas.openxmlformats.org/markup-compatibility/2006">
              <mc:Choice xmlns:v="urn:schemas-microsoft-com:vml" Requires="v">
                <p:oleObj name="Equation" r:id="rId4" imgW="2755800" imgH="482400" progId="Equation.DSMT4">
                  <p:embed/>
                </p:oleObj>
              </mc:Choice>
              <mc:Fallback>
                <p:oleObj name="Equation" r:id="rId4" imgW="2755800" imgH="4824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5196" y="2848896"/>
                        <a:ext cx="2755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29" name="Object 5"/>
          <p:cNvGraphicFramePr>
            <a:graphicFrameLocks noChangeAspect="1"/>
          </p:cNvGraphicFramePr>
          <p:nvPr>
            <p:extLst>
              <p:ext uri="{D42A27DB-BD31-4B8C-83A1-F6EECF244321}">
                <p14:modId xmlns:p14="http://schemas.microsoft.com/office/powerpoint/2010/main" val="3878355271"/>
              </p:ext>
            </p:extLst>
          </p:nvPr>
        </p:nvGraphicFramePr>
        <p:xfrm>
          <a:off x="915779" y="4572901"/>
          <a:ext cx="3327400" cy="1409700"/>
        </p:xfrm>
        <a:graphic>
          <a:graphicData uri="http://schemas.openxmlformats.org/presentationml/2006/ole">
            <mc:AlternateContent xmlns:mc="http://schemas.openxmlformats.org/markup-compatibility/2006">
              <mc:Choice xmlns:v="urn:schemas-microsoft-com:vml" Requires="v">
                <p:oleObj name="Equation" r:id="rId6" imgW="3327120" imgH="1409400" progId="Equation.DSMT4">
                  <p:embed/>
                </p:oleObj>
              </mc:Choice>
              <mc:Fallback>
                <p:oleObj name="Equation" r:id="rId6" imgW="3327120" imgH="14094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5779" y="4572901"/>
                        <a:ext cx="33274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54630" name="Picture 6"/>
          <p:cNvPicPr>
            <a:picLocks noChangeAspect="1" noChangeArrowheads="1"/>
          </p:cNvPicPr>
          <p:nvPr/>
        </p:nvPicPr>
        <p:blipFill>
          <a:blip r:embed="rId8" cstate="print">
            <a:clrChange>
              <a:clrFrom>
                <a:srgbClr val="FFFFFF"/>
              </a:clrFrom>
              <a:clrTo>
                <a:srgbClr val="FFFFFF">
                  <a:alpha val="0"/>
                </a:srgbClr>
              </a:clrTo>
            </a:clrChange>
            <a:lum bright="-10000"/>
          </a:blip>
          <a:srcRect/>
          <a:stretch>
            <a:fillRect/>
          </a:stretch>
        </p:blipFill>
        <p:spPr bwMode="auto">
          <a:xfrm>
            <a:off x="5120314" y="1510070"/>
            <a:ext cx="3621381" cy="3519130"/>
          </a:xfrm>
          <a:prstGeom prst="rect">
            <a:avLst/>
          </a:prstGeom>
          <a:noFill/>
          <a:ln w="9525">
            <a:noFill/>
            <a:miter lim="800000"/>
            <a:headEnd/>
            <a:tailEnd/>
          </a:ln>
        </p:spPr>
      </p:pic>
      <p:sp>
        <p:nvSpPr>
          <p:cNvPr id="9" name="Rectangle 8"/>
          <p:cNvSpPr/>
          <p:nvPr/>
        </p:nvSpPr>
        <p:spPr>
          <a:xfrm>
            <a:off x="5009997" y="5259110"/>
            <a:ext cx="3842014" cy="523220"/>
          </a:xfrm>
          <a:prstGeom prst="rect">
            <a:avLst/>
          </a:prstGeom>
        </p:spPr>
        <p:txBody>
          <a:bodyPr wrap="none">
            <a:spAutoFit/>
          </a:bodyPr>
          <a:lstStyle/>
          <a:p>
            <a:r>
              <a:rPr lang="en-US" sz="2800" b="1" dirty="0"/>
              <a:t>Figure 7 </a:t>
            </a:r>
            <a:r>
              <a:rPr lang="en-US" sz="2800" dirty="0"/>
              <a:t>Euler’s Method</a:t>
            </a:r>
            <a:r>
              <a:rPr lang="en-US" sz="2800" b="1"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6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46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4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Euler’s Method </a:t>
            </a:r>
          </a:p>
        </p:txBody>
      </p:sp>
      <p:sp>
        <p:nvSpPr>
          <p:cNvPr id="3" name="Content Placeholder 2"/>
          <p:cNvSpPr>
            <a:spLocks noGrp="1"/>
          </p:cNvSpPr>
          <p:nvPr>
            <p:ph idx="1"/>
          </p:nvPr>
        </p:nvSpPr>
        <p:spPr/>
        <p:txBody>
          <a:bodyPr/>
          <a:lstStyle/>
          <a:p>
            <a:r>
              <a:rPr lang="en-US" dirty="0"/>
              <a:t>Use Euler’s method to approximate a solution to the IVP </a:t>
            </a:r>
            <a:r>
              <a:rPr lang="en-US" i="1" dirty="0">
                <a:solidFill>
                  <a:srgbClr val="0000FF"/>
                </a:solidFill>
              </a:rPr>
              <a:t>y</a:t>
            </a:r>
            <a:r>
              <a:rPr lang="en-US" dirty="0">
                <a:solidFill>
                  <a:srgbClr val="0000FF"/>
                </a:solidFill>
                <a:sym typeface="Symbol" panose="05050102010706020507" pitchFamily="18" charset="2"/>
              </a:rPr>
              <a:t></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a:t>
            </a:r>
            <a:r>
              <a:rPr lang="en-US" i="1" dirty="0">
                <a:solidFill>
                  <a:srgbClr val="0000FF"/>
                </a:solidFill>
              </a:rPr>
              <a:t>y</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2</a:t>
            </a:r>
            <a:r>
              <a:rPr lang="en-US" i="1" dirty="0">
                <a:solidFill>
                  <a:srgbClr val="0000FF"/>
                </a:solidFill>
              </a:rPr>
              <a:t>x</a:t>
            </a:r>
            <a:r>
              <a:rPr lang="en-US" dirty="0"/>
              <a:t> with the condition </a:t>
            </a:r>
            <a:r>
              <a:rPr lang="en-US" i="1" dirty="0"/>
              <a:t>y</a:t>
            </a:r>
            <a:r>
              <a:rPr lang="en-US" dirty="0"/>
              <a:t>(0) </a:t>
            </a:r>
            <a:r>
              <a:rPr lang="en-US" dirty="0">
                <a:latin typeface="Symbol" pitchFamily="18" charset="2"/>
              </a:rPr>
              <a:t>=</a:t>
            </a:r>
            <a:r>
              <a:rPr lang="en-US" dirty="0"/>
              <a:t> 1.</a:t>
            </a:r>
          </a:p>
          <a:p>
            <a:r>
              <a:rPr lang="en-US" b="1" dirty="0"/>
              <a:t>Solution</a:t>
            </a:r>
          </a:p>
          <a:p>
            <a:r>
              <a:rPr lang="en-US" dirty="0"/>
              <a:t>We have </a:t>
            </a:r>
            <a:r>
              <a:rPr lang="en-US" i="1" dirty="0"/>
              <a:t>x</a:t>
            </a:r>
            <a:r>
              <a:rPr lang="en-US" baseline="-25000" dirty="0"/>
              <a:t>0</a:t>
            </a:r>
            <a:r>
              <a:rPr lang="en-US" dirty="0"/>
              <a:t> </a:t>
            </a:r>
            <a:r>
              <a:rPr lang="en-US" dirty="0">
                <a:latin typeface="Symbol" pitchFamily="18" charset="2"/>
              </a:rPr>
              <a:t>=</a:t>
            </a:r>
            <a:r>
              <a:rPr lang="en-US" dirty="0"/>
              <a:t> 0, </a:t>
            </a:r>
            <a:r>
              <a:rPr lang="en-US" i="1" dirty="0"/>
              <a:t>y</a:t>
            </a:r>
            <a:r>
              <a:rPr lang="en-US" baseline="-25000" dirty="0"/>
              <a:t>0</a:t>
            </a:r>
            <a:r>
              <a:rPr lang="en-US" dirty="0"/>
              <a:t> </a:t>
            </a:r>
            <a:r>
              <a:rPr lang="en-US" dirty="0">
                <a:latin typeface="Symbol" pitchFamily="18" charset="2"/>
              </a:rPr>
              <a:t>=</a:t>
            </a:r>
            <a:r>
              <a:rPr lang="en-US" dirty="0"/>
              <a:t> 1, and </a:t>
            </a:r>
            <a:r>
              <a:rPr lang="en-US" i="1" dirty="0"/>
              <a:t>f</a:t>
            </a:r>
            <a:r>
              <a:rPr lang="en-US" dirty="0"/>
              <a:t>(</a:t>
            </a:r>
            <a:r>
              <a:rPr lang="en-US" i="1" dirty="0"/>
              <a:t>x</a:t>
            </a:r>
            <a:r>
              <a:rPr lang="en-US" dirty="0"/>
              <a:t>,</a:t>
            </a:r>
            <a:r>
              <a:rPr lang="en-US" i="1" dirty="0"/>
              <a:t>y</a:t>
            </a:r>
            <a:r>
              <a:rPr lang="en-US" dirty="0"/>
              <a:t>)=</a:t>
            </a:r>
            <a:r>
              <a:rPr lang="en-US" i="1" dirty="0"/>
              <a:t> y</a:t>
            </a:r>
            <a:r>
              <a:rPr lang="en-US" dirty="0"/>
              <a:t> </a:t>
            </a:r>
            <a:r>
              <a:rPr lang="en-US" dirty="0">
                <a:latin typeface="Symbol" pitchFamily="18" charset="2"/>
              </a:rPr>
              <a:t>-</a:t>
            </a:r>
            <a:r>
              <a:rPr lang="en-US" dirty="0"/>
              <a:t> 2</a:t>
            </a:r>
            <a:r>
              <a:rPr lang="en-US" i="1" dirty="0"/>
              <a:t>x</a:t>
            </a:r>
            <a:r>
              <a:rPr lang="en-US" dirty="0"/>
              <a:t>. We need to choose a </a:t>
            </a:r>
            <a:r>
              <a:rPr lang="en-US" i="1" dirty="0"/>
              <a:t>step size h</a:t>
            </a:r>
            <a:r>
              <a:rPr lang="en-US" dirty="0"/>
              <a:t> in order to apply the iterative approximations </a:t>
            </a:r>
            <a:r>
              <a:rPr lang="en-US" i="1" dirty="0"/>
              <a:t>x</a:t>
            </a:r>
            <a:r>
              <a:rPr lang="en-US" i="1" baseline="-25000" dirty="0"/>
              <a:t>n</a:t>
            </a:r>
            <a:r>
              <a:rPr lang="en-US" dirty="0"/>
              <a:t> </a:t>
            </a:r>
            <a:r>
              <a:rPr lang="en-US" dirty="0">
                <a:latin typeface="Symbol" pitchFamily="18" charset="2"/>
              </a:rPr>
              <a:t>=</a:t>
            </a:r>
            <a:r>
              <a:rPr lang="en-US" dirty="0"/>
              <a:t> </a:t>
            </a:r>
            <a:r>
              <a:rPr lang="en-US" i="1" dirty="0"/>
              <a:t>x</a:t>
            </a:r>
            <a:r>
              <a:rPr lang="en-US" baseline="-25000" dirty="0"/>
              <a:t>0</a:t>
            </a:r>
            <a:r>
              <a:rPr lang="en-US" dirty="0"/>
              <a:t> </a:t>
            </a:r>
            <a:r>
              <a:rPr lang="en-US" dirty="0">
                <a:latin typeface="Symbol" pitchFamily="18" charset="2"/>
              </a:rPr>
              <a:t>+</a:t>
            </a:r>
            <a:r>
              <a:rPr lang="en-US" dirty="0"/>
              <a:t> </a:t>
            </a:r>
            <a:r>
              <a:rPr lang="en-US" i="1" dirty="0"/>
              <a:t>nh</a:t>
            </a:r>
            <a:r>
              <a:rPr lang="en-US" dirty="0"/>
              <a:t> and </a:t>
            </a:r>
          </a:p>
          <a:p>
            <a:pPr>
              <a:spcBef>
                <a:spcPts val="0"/>
              </a:spcBef>
            </a:pPr>
            <a:r>
              <a:rPr lang="en-US" dirty="0"/>
              <a:t>We will compare the results with </a:t>
            </a:r>
            <a:r>
              <a:rPr lang="en-US" i="1" dirty="0"/>
              <a:t>h</a:t>
            </a:r>
            <a:r>
              <a:rPr lang="en-US" dirty="0"/>
              <a:t> </a:t>
            </a:r>
            <a:r>
              <a:rPr lang="en-US" dirty="0">
                <a:latin typeface="Symbol" pitchFamily="18" charset="2"/>
              </a:rPr>
              <a:t>=</a:t>
            </a:r>
            <a:r>
              <a:rPr lang="en-US" dirty="0"/>
              <a:t> 0.5 and </a:t>
            </a:r>
            <a:r>
              <a:rPr lang="en-US" i="1" dirty="0"/>
              <a:t>h</a:t>
            </a:r>
            <a:r>
              <a:rPr lang="en-US" dirty="0"/>
              <a:t> </a:t>
            </a:r>
            <a:r>
              <a:rPr lang="en-US" dirty="0">
                <a:latin typeface="Symbol" pitchFamily="18" charset="2"/>
              </a:rPr>
              <a:t>=</a:t>
            </a:r>
            <a:r>
              <a:rPr lang="en-US" dirty="0"/>
              <a:t> 0.1</a:t>
            </a:r>
            <a:r>
              <a:rPr lang="en-US" i="1" dirty="0"/>
              <a:t>. </a:t>
            </a:r>
            <a:endParaRPr lang="en-US" dirty="0"/>
          </a:p>
        </p:txBody>
      </p:sp>
      <p:graphicFrame>
        <p:nvGraphicFramePr>
          <p:cNvPr id="155650" name="Object 2"/>
          <p:cNvGraphicFramePr>
            <a:graphicFrameLocks noChangeAspect="1"/>
          </p:cNvGraphicFramePr>
          <p:nvPr/>
        </p:nvGraphicFramePr>
        <p:xfrm>
          <a:off x="5211096" y="3632200"/>
          <a:ext cx="3606800" cy="482600"/>
        </p:xfrm>
        <a:graphic>
          <a:graphicData uri="http://schemas.openxmlformats.org/presentationml/2006/ole">
            <mc:AlternateContent xmlns:mc="http://schemas.openxmlformats.org/markup-compatibility/2006">
              <mc:Choice xmlns:v="urn:schemas-microsoft-com:vml" Requires="v">
                <p:oleObj name="Equation" r:id="rId2" imgW="3606480" imgH="482400" progId="Equation.DSMT4">
                  <p:embed/>
                </p:oleObj>
              </mc:Choice>
              <mc:Fallback>
                <p:oleObj name="Equation" r:id="rId2" imgW="360648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1096" y="3632200"/>
                        <a:ext cx="3606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5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Euler’s Method (cont.)</a:t>
            </a:r>
          </a:p>
        </p:txBody>
      </p:sp>
      <p:sp>
        <p:nvSpPr>
          <p:cNvPr id="3" name="Content Placeholder 2"/>
          <p:cNvSpPr>
            <a:spLocks noGrp="1"/>
          </p:cNvSpPr>
          <p:nvPr>
            <p:ph idx="1"/>
          </p:nvPr>
        </p:nvSpPr>
        <p:spPr/>
        <p:txBody>
          <a:bodyPr/>
          <a:lstStyle/>
          <a:p>
            <a:pPr algn="ctr"/>
            <a:r>
              <a:rPr lang="en-US" b="1" dirty="0"/>
              <a:t>Table 1   </a:t>
            </a:r>
            <a:r>
              <a:rPr lang="en-US" i="1" dirty="0"/>
              <a:t>h</a:t>
            </a:r>
            <a:r>
              <a:rPr lang="en-US" dirty="0"/>
              <a:t> = 0.5</a:t>
            </a:r>
            <a:endParaRPr lang="en-US" i="1" dirty="0"/>
          </a:p>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1706325556"/>
              </p:ext>
            </p:extLst>
          </p:nvPr>
        </p:nvGraphicFramePr>
        <p:xfrm>
          <a:off x="1965960" y="1905000"/>
          <a:ext cx="5212080" cy="2743200"/>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1737360">
                  <a:extLst>
                    <a:ext uri="{9D8B030D-6E8A-4147-A177-3AD203B41FA5}">
                      <a16:colId xmlns:a16="http://schemas.microsoft.com/office/drawing/2014/main" val="20002"/>
                    </a:ext>
                  </a:extLst>
                </a:gridCol>
              </a:tblGrid>
              <a:tr h="370840">
                <a:tc>
                  <a:txBody>
                    <a:bodyPr/>
                    <a:lstStyle/>
                    <a:p>
                      <a:pPr algn="ctr"/>
                      <a:r>
                        <a:rPr lang="en-US" sz="2400" i="1" dirty="0"/>
                        <a:t>n</a:t>
                      </a:r>
                    </a:p>
                  </a:txBody>
                  <a:tcPr anchor="ctr"/>
                </a:tc>
                <a:tc>
                  <a:txBody>
                    <a:bodyPr/>
                    <a:lstStyle/>
                    <a:p>
                      <a:pPr algn="ctr"/>
                      <a:r>
                        <a:rPr lang="en-US" sz="2400" i="1" dirty="0"/>
                        <a:t>x</a:t>
                      </a:r>
                      <a:r>
                        <a:rPr lang="en-US" sz="2400" i="1" baseline="-25000" dirty="0"/>
                        <a:t>n</a:t>
                      </a:r>
                    </a:p>
                  </a:txBody>
                  <a:tcPr anchor="ctr"/>
                </a:tc>
                <a:tc>
                  <a:txBody>
                    <a:bodyPr/>
                    <a:lstStyle/>
                    <a:p>
                      <a:pPr algn="ctr"/>
                      <a:r>
                        <a:rPr lang="en-US" sz="2400" i="1" dirty="0"/>
                        <a:t>y</a:t>
                      </a:r>
                      <a:r>
                        <a:rPr lang="en-US" sz="2400" i="1" baseline="-25000" dirty="0"/>
                        <a:t>n</a:t>
                      </a:r>
                    </a:p>
                  </a:txBody>
                  <a:tcPr anchor="ctr"/>
                </a:tc>
                <a:extLst>
                  <a:ext uri="{0D108BD9-81ED-4DB2-BD59-A6C34878D82A}">
                    <a16:rowId xmlns:a16="http://schemas.microsoft.com/office/drawing/2014/main" val="10000"/>
                  </a:ext>
                </a:extLst>
              </a:tr>
              <a:tr h="370840">
                <a:tc>
                  <a:txBody>
                    <a:bodyPr/>
                    <a:lstStyle/>
                    <a:p>
                      <a:pPr algn="ctr"/>
                      <a:r>
                        <a:rPr lang="en-US" sz="2400" dirty="0"/>
                        <a:t>0</a:t>
                      </a:r>
                    </a:p>
                  </a:txBody>
                  <a:tcPr anchor="ctr"/>
                </a:tc>
                <a:tc>
                  <a:txBody>
                    <a:bodyPr/>
                    <a:lstStyle/>
                    <a:p>
                      <a:pPr algn="ctr"/>
                      <a:r>
                        <a:rPr lang="en-US" sz="2400" dirty="0"/>
                        <a:t>0</a:t>
                      </a:r>
                    </a:p>
                  </a:txBody>
                  <a:tcPr anchor="ctr"/>
                </a:tc>
                <a:tc>
                  <a:txBody>
                    <a:bodyPr/>
                    <a:lstStyle/>
                    <a:p>
                      <a:pPr algn="ctr"/>
                      <a:r>
                        <a:rPr lang="en-US" sz="2400" dirty="0"/>
                        <a:t>1</a:t>
                      </a:r>
                    </a:p>
                  </a:txBody>
                  <a:tcPr anchor="ctr"/>
                </a:tc>
                <a:extLst>
                  <a:ext uri="{0D108BD9-81ED-4DB2-BD59-A6C34878D82A}">
                    <a16:rowId xmlns:a16="http://schemas.microsoft.com/office/drawing/2014/main" val="10001"/>
                  </a:ext>
                </a:extLst>
              </a:tr>
              <a:tr h="370840">
                <a:tc>
                  <a:txBody>
                    <a:bodyPr/>
                    <a:lstStyle/>
                    <a:p>
                      <a:pPr algn="ctr"/>
                      <a:r>
                        <a:rPr lang="en-US" sz="2400" dirty="0"/>
                        <a:t>1</a:t>
                      </a:r>
                    </a:p>
                  </a:txBody>
                  <a:tcPr anchor="ctr"/>
                </a:tc>
                <a:tc>
                  <a:txBody>
                    <a:bodyPr/>
                    <a:lstStyle/>
                    <a:p>
                      <a:pPr algn="ctr"/>
                      <a:r>
                        <a:rPr lang="en-US" sz="2400" dirty="0"/>
                        <a:t>0.5</a:t>
                      </a:r>
                    </a:p>
                  </a:txBody>
                  <a:tcPr anchor="ctr"/>
                </a:tc>
                <a:tc>
                  <a:txBody>
                    <a:bodyPr/>
                    <a:lstStyle/>
                    <a:p>
                      <a:pPr algn="ctr"/>
                      <a:r>
                        <a:rPr lang="en-US" sz="2400" dirty="0"/>
                        <a:t>1.5</a:t>
                      </a:r>
                    </a:p>
                  </a:txBody>
                  <a:tcPr anchor="ctr"/>
                </a:tc>
                <a:extLst>
                  <a:ext uri="{0D108BD9-81ED-4DB2-BD59-A6C34878D82A}">
                    <a16:rowId xmlns:a16="http://schemas.microsoft.com/office/drawing/2014/main" val="10002"/>
                  </a:ext>
                </a:extLst>
              </a:tr>
              <a:tr h="370840">
                <a:tc>
                  <a:txBody>
                    <a:bodyPr/>
                    <a:lstStyle/>
                    <a:p>
                      <a:pPr algn="ctr"/>
                      <a:r>
                        <a:rPr lang="en-US" sz="2400" dirty="0"/>
                        <a:t>2</a:t>
                      </a:r>
                    </a:p>
                  </a:txBody>
                  <a:tcPr anchor="ctr"/>
                </a:tc>
                <a:tc>
                  <a:txBody>
                    <a:bodyPr/>
                    <a:lstStyle/>
                    <a:p>
                      <a:pPr algn="ctr"/>
                      <a:r>
                        <a:rPr lang="en-US" sz="2400" dirty="0"/>
                        <a:t>1.0</a:t>
                      </a:r>
                    </a:p>
                  </a:txBody>
                  <a:tcPr anchor="ctr"/>
                </a:tc>
                <a:tc>
                  <a:txBody>
                    <a:bodyPr/>
                    <a:lstStyle/>
                    <a:p>
                      <a:pPr algn="ctr"/>
                      <a:r>
                        <a:rPr lang="en-US" sz="2400" dirty="0"/>
                        <a:t>1.75</a:t>
                      </a:r>
                    </a:p>
                  </a:txBody>
                  <a:tcPr anchor="ctr"/>
                </a:tc>
                <a:extLst>
                  <a:ext uri="{0D108BD9-81ED-4DB2-BD59-A6C34878D82A}">
                    <a16:rowId xmlns:a16="http://schemas.microsoft.com/office/drawing/2014/main" val="10003"/>
                  </a:ext>
                </a:extLst>
              </a:tr>
              <a:tr h="370840">
                <a:tc>
                  <a:txBody>
                    <a:bodyPr/>
                    <a:lstStyle/>
                    <a:p>
                      <a:pPr algn="ctr"/>
                      <a:r>
                        <a:rPr lang="en-US" sz="2400" dirty="0"/>
                        <a:t>3</a:t>
                      </a:r>
                    </a:p>
                  </a:txBody>
                  <a:tcPr anchor="ctr"/>
                </a:tc>
                <a:tc>
                  <a:txBody>
                    <a:bodyPr/>
                    <a:lstStyle/>
                    <a:p>
                      <a:pPr algn="ctr"/>
                      <a:r>
                        <a:rPr lang="en-US" sz="2400" dirty="0"/>
                        <a:t>1.5</a:t>
                      </a:r>
                    </a:p>
                  </a:txBody>
                  <a:tcPr anchor="ctr"/>
                </a:tc>
                <a:tc>
                  <a:txBody>
                    <a:bodyPr/>
                    <a:lstStyle/>
                    <a:p>
                      <a:pPr algn="ctr"/>
                      <a:r>
                        <a:rPr lang="en-US" sz="2400" dirty="0"/>
                        <a:t>1.625</a:t>
                      </a:r>
                    </a:p>
                  </a:txBody>
                  <a:tcPr anchor="ctr"/>
                </a:tc>
                <a:extLst>
                  <a:ext uri="{0D108BD9-81ED-4DB2-BD59-A6C34878D82A}">
                    <a16:rowId xmlns:a16="http://schemas.microsoft.com/office/drawing/2014/main" val="10004"/>
                  </a:ext>
                </a:extLst>
              </a:tr>
              <a:tr h="370840">
                <a:tc>
                  <a:txBody>
                    <a:bodyPr/>
                    <a:lstStyle/>
                    <a:p>
                      <a:pPr algn="ctr"/>
                      <a:r>
                        <a:rPr lang="en-US" sz="2400" dirty="0"/>
                        <a:t>4</a:t>
                      </a:r>
                    </a:p>
                  </a:txBody>
                  <a:tcPr anchor="ctr"/>
                </a:tc>
                <a:tc>
                  <a:txBody>
                    <a:bodyPr/>
                    <a:lstStyle/>
                    <a:p>
                      <a:pPr algn="ctr"/>
                      <a:r>
                        <a:rPr lang="en-US" sz="2400" dirty="0"/>
                        <a:t>2.0</a:t>
                      </a:r>
                    </a:p>
                  </a:txBody>
                  <a:tcPr anchor="ctr"/>
                </a:tc>
                <a:tc>
                  <a:txBody>
                    <a:bodyPr/>
                    <a:lstStyle/>
                    <a:p>
                      <a:pPr algn="ctr"/>
                      <a:r>
                        <a:rPr lang="en-US" sz="2400" dirty="0"/>
                        <a:t>0.9375</a:t>
                      </a:r>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Euler’s Method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3562257"/>
              </p:ext>
            </p:extLst>
          </p:nvPr>
        </p:nvGraphicFramePr>
        <p:xfrm>
          <a:off x="457200" y="1447800"/>
          <a:ext cx="8229600" cy="44196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65760">
                <a:tc>
                  <a:txBody>
                    <a:bodyPr/>
                    <a:lstStyle/>
                    <a:p>
                      <a:pPr algn="ctr"/>
                      <a:r>
                        <a:rPr lang="en-US" sz="2000" i="1" dirty="0"/>
                        <a:t>n</a:t>
                      </a:r>
                    </a:p>
                  </a:txBody>
                  <a:tcPr anchor="ctr"/>
                </a:tc>
                <a:tc>
                  <a:txBody>
                    <a:bodyPr/>
                    <a:lstStyle/>
                    <a:p>
                      <a:pPr algn="ctr"/>
                      <a:r>
                        <a:rPr lang="en-US" sz="2000" i="1" dirty="0"/>
                        <a:t>x</a:t>
                      </a:r>
                      <a:r>
                        <a:rPr lang="en-US" sz="2000" i="1" baseline="-25000" dirty="0"/>
                        <a:t>n</a:t>
                      </a:r>
                    </a:p>
                  </a:txBody>
                  <a:tcPr anchor="ctr"/>
                </a:tc>
                <a:tc>
                  <a:txBody>
                    <a:bodyPr/>
                    <a:lstStyle/>
                    <a:p>
                      <a:pPr algn="ctr"/>
                      <a:r>
                        <a:rPr lang="en-US" sz="2000" i="1" dirty="0"/>
                        <a:t>y</a:t>
                      </a:r>
                      <a:r>
                        <a:rPr lang="en-US" sz="2000" i="1" baseline="-25000" dirty="0"/>
                        <a:t>n</a:t>
                      </a:r>
                    </a:p>
                  </a:txBody>
                  <a:tcPr anchor="ctr"/>
                </a:tc>
                <a:tc>
                  <a:txBody>
                    <a:bodyPr/>
                    <a:lstStyle/>
                    <a:p>
                      <a:pPr algn="ctr"/>
                      <a:r>
                        <a:rPr lang="en-US" sz="2000" i="1" dirty="0"/>
                        <a:t>n</a:t>
                      </a:r>
                    </a:p>
                  </a:txBody>
                  <a:tcPr anchor="ctr"/>
                </a:tc>
                <a:tc>
                  <a:txBody>
                    <a:bodyPr/>
                    <a:lstStyle/>
                    <a:p>
                      <a:pPr algn="ctr"/>
                      <a:r>
                        <a:rPr lang="en-US" sz="2000" i="1" dirty="0"/>
                        <a:t>x</a:t>
                      </a:r>
                      <a:r>
                        <a:rPr lang="en-US" sz="2000" i="1" baseline="-25000" dirty="0"/>
                        <a:t>n</a:t>
                      </a:r>
                    </a:p>
                  </a:txBody>
                  <a:tcPr anchor="ctr"/>
                </a:tc>
                <a:tc>
                  <a:txBody>
                    <a:bodyPr/>
                    <a:lstStyle/>
                    <a:p>
                      <a:pPr algn="ctr"/>
                      <a:r>
                        <a:rPr lang="en-US" sz="2000" i="1" dirty="0"/>
                        <a:t>y</a:t>
                      </a:r>
                      <a:r>
                        <a:rPr lang="en-US" sz="2000" i="1" baseline="-25000" dirty="0"/>
                        <a:t>n</a:t>
                      </a:r>
                    </a:p>
                  </a:txBody>
                  <a:tcPr anchor="ctr"/>
                </a:tc>
                <a:extLst>
                  <a:ext uri="{0D108BD9-81ED-4DB2-BD59-A6C34878D82A}">
                    <a16:rowId xmlns:a16="http://schemas.microsoft.com/office/drawing/2014/main" val="10000"/>
                  </a:ext>
                </a:extLst>
              </a:tr>
              <a:tr h="365760">
                <a:tc>
                  <a:txBody>
                    <a:bodyPr/>
                    <a:lstStyle/>
                    <a:p>
                      <a:pPr algn="ctr"/>
                      <a:r>
                        <a:rPr lang="en-US" sz="1800" dirty="0"/>
                        <a:t>0</a:t>
                      </a:r>
                    </a:p>
                  </a:txBody>
                  <a:tcPr anchor="ctr"/>
                </a:tc>
                <a:tc>
                  <a:txBody>
                    <a:bodyPr/>
                    <a:lstStyle/>
                    <a:p>
                      <a:pPr algn="ctr"/>
                      <a:r>
                        <a:rPr lang="en-US" sz="1800" dirty="0"/>
                        <a:t>0</a:t>
                      </a:r>
                    </a:p>
                  </a:txBody>
                  <a:tcPr anchor="ctr"/>
                </a:tc>
                <a:tc>
                  <a:txBody>
                    <a:bodyPr/>
                    <a:lstStyle/>
                    <a:p>
                      <a:pPr algn="ctr"/>
                      <a:r>
                        <a:rPr lang="en-US" sz="1800" dirty="0"/>
                        <a:t>1</a:t>
                      </a:r>
                    </a:p>
                  </a:txBody>
                  <a:tcPr anchor="ctr"/>
                </a:tc>
                <a:tc>
                  <a:txBody>
                    <a:bodyPr/>
                    <a:lstStyle/>
                    <a:p>
                      <a:pPr algn="ctr"/>
                      <a:r>
                        <a:rPr lang="en-US" sz="1800" dirty="0"/>
                        <a:t>11</a:t>
                      </a:r>
                    </a:p>
                  </a:txBody>
                  <a:tcPr anchor="ctr"/>
                </a:tc>
                <a:tc>
                  <a:txBody>
                    <a:bodyPr/>
                    <a:lstStyle/>
                    <a:p>
                      <a:pPr algn="ctr"/>
                      <a:r>
                        <a:rPr lang="en-US" sz="1800" dirty="0"/>
                        <a:t>1.1</a:t>
                      </a:r>
                    </a:p>
                  </a:txBody>
                  <a:tcPr anchor="ctr"/>
                </a:tc>
                <a:tc>
                  <a:txBody>
                    <a:bodyPr/>
                    <a:lstStyle/>
                    <a:p>
                      <a:pPr algn="ctr"/>
                      <a:r>
                        <a:rPr lang="en-US" sz="1800" dirty="0"/>
                        <a:t>1.3470</a:t>
                      </a:r>
                    </a:p>
                  </a:txBody>
                  <a:tcPr anchor="ctr"/>
                </a:tc>
                <a:extLst>
                  <a:ext uri="{0D108BD9-81ED-4DB2-BD59-A6C34878D82A}">
                    <a16:rowId xmlns:a16="http://schemas.microsoft.com/office/drawing/2014/main" val="10001"/>
                  </a:ext>
                </a:extLst>
              </a:tr>
              <a:tr h="365760">
                <a:tc>
                  <a:txBody>
                    <a:bodyPr/>
                    <a:lstStyle/>
                    <a:p>
                      <a:pPr algn="ctr"/>
                      <a:r>
                        <a:rPr lang="en-US" sz="1800" dirty="0"/>
                        <a:t>1</a:t>
                      </a:r>
                    </a:p>
                  </a:txBody>
                  <a:tcPr anchor="ctr"/>
                </a:tc>
                <a:tc>
                  <a:txBody>
                    <a:bodyPr/>
                    <a:lstStyle/>
                    <a:p>
                      <a:pPr algn="ctr"/>
                      <a:r>
                        <a:rPr lang="en-US" sz="1800" dirty="0"/>
                        <a:t>0.1</a:t>
                      </a:r>
                    </a:p>
                  </a:txBody>
                  <a:tcPr anchor="ctr"/>
                </a:tc>
                <a:tc>
                  <a:txBody>
                    <a:bodyPr/>
                    <a:lstStyle/>
                    <a:p>
                      <a:pPr algn="ctr"/>
                      <a:r>
                        <a:rPr lang="en-US" sz="1800" dirty="0"/>
                        <a:t>1.1</a:t>
                      </a:r>
                    </a:p>
                  </a:txBody>
                  <a:tcPr anchor="ctr"/>
                </a:tc>
                <a:tc>
                  <a:txBody>
                    <a:bodyPr/>
                    <a:lstStyle/>
                    <a:p>
                      <a:pPr algn="ctr"/>
                      <a:r>
                        <a:rPr lang="en-US" sz="1800" dirty="0"/>
                        <a:t>12</a:t>
                      </a:r>
                    </a:p>
                  </a:txBody>
                  <a:tcPr anchor="ctr"/>
                </a:tc>
                <a:tc>
                  <a:txBody>
                    <a:bodyPr/>
                    <a:lstStyle/>
                    <a:p>
                      <a:pPr algn="ctr"/>
                      <a:r>
                        <a:rPr lang="en-US" sz="1800" dirty="0"/>
                        <a:t>1.2</a:t>
                      </a:r>
                    </a:p>
                  </a:txBody>
                  <a:tcPr anchor="ctr"/>
                </a:tc>
                <a:tc>
                  <a:txBody>
                    <a:bodyPr/>
                    <a:lstStyle/>
                    <a:p>
                      <a:pPr algn="ctr"/>
                      <a:r>
                        <a:rPr lang="en-US" sz="1800" dirty="0"/>
                        <a:t>1.2617</a:t>
                      </a:r>
                    </a:p>
                  </a:txBody>
                  <a:tcPr anchor="ctr"/>
                </a:tc>
                <a:extLst>
                  <a:ext uri="{0D108BD9-81ED-4DB2-BD59-A6C34878D82A}">
                    <a16:rowId xmlns:a16="http://schemas.microsoft.com/office/drawing/2014/main" val="10002"/>
                  </a:ext>
                </a:extLst>
              </a:tr>
              <a:tr h="365760">
                <a:tc>
                  <a:txBody>
                    <a:bodyPr/>
                    <a:lstStyle/>
                    <a:p>
                      <a:pPr algn="ctr"/>
                      <a:r>
                        <a:rPr lang="en-US" sz="1800" dirty="0"/>
                        <a:t>2</a:t>
                      </a:r>
                    </a:p>
                  </a:txBody>
                  <a:tcPr anchor="ctr"/>
                </a:tc>
                <a:tc>
                  <a:txBody>
                    <a:bodyPr/>
                    <a:lstStyle/>
                    <a:p>
                      <a:pPr algn="ctr"/>
                      <a:r>
                        <a:rPr lang="en-US" sz="1800" dirty="0"/>
                        <a:t>0.2</a:t>
                      </a:r>
                    </a:p>
                  </a:txBody>
                  <a:tcPr anchor="ctr"/>
                </a:tc>
                <a:tc>
                  <a:txBody>
                    <a:bodyPr/>
                    <a:lstStyle/>
                    <a:p>
                      <a:pPr algn="ctr"/>
                      <a:r>
                        <a:rPr lang="en-US" sz="1800" dirty="0"/>
                        <a:t>1.19</a:t>
                      </a:r>
                    </a:p>
                  </a:txBody>
                  <a:tcPr anchor="ctr"/>
                </a:tc>
                <a:tc>
                  <a:txBody>
                    <a:bodyPr/>
                    <a:lstStyle/>
                    <a:p>
                      <a:pPr algn="ctr"/>
                      <a:r>
                        <a:rPr lang="en-US" sz="1800" dirty="0"/>
                        <a:t>13</a:t>
                      </a:r>
                    </a:p>
                  </a:txBody>
                  <a:tcPr anchor="ctr"/>
                </a:tc>
                <a:tc>
                  <a:txBody>
                    <a:bodyPr/>
                    <a:lstStyle/>
                    <a:p>
                      <a:pPr algn="ctr"/>
                      <a:r>
                        <a:rPr lang="en-US" sz="1800" dirty="0"/>
                        <a:t>1.3</a:t>
                      </a:r>
                    </a:p>
                  </a:txBody>
                  <a:tcPr anchor="ctr"/>
                </a:tc>
                <a:tc>
                  <a:txBody>
                    <a:bodyPr/>
                    <a:lstStyle/>
                    <a:p>
                      <a:pPr algn="ctr"/>
                      <a:r>
                        <a:rPr lang="en-US" sz="1800" dirty="0"/>
                        <a:t>1.1479</a:t>
                      </a:r>
                    </a:p>
                  </a:txBody>
                  <a:tcPr anchor="ctr"/>
                </a:tc>
                <a:extLst>
                  <a:ext uri="{0D108BD9-81ED-4DB2-BD59-A6C34878D82A}">
                    <a16:rowId xmlns:a16="http://schemas.microsoft.com/office/drawing/2014/main" val="10003"/>
                  </a:ext>
                </a:extLst>
              </a:tr>
              <a:tr h="365760">
                <a:tc>
                  <a:txBody>
                    <a:bodyPr/>
                    <a:lstStyle/>
                    <a:p>
                      <a:pPr algn="ctr"/>
                      <a:r>
                        <a:rPr lang="en-US" sz="1800" dirty="0"/>
                        <a:t>3</a:t>
                      </a:r>
                    </a:p>
                  </a:txBody>
                  <a:tcPr anchor="ctr"/>
                </a:tc>
                <a:tc>
                  <a:txBody>
                    <a:bodyPr/>
                    <a:lstStyle/>
                    <a:p>
                      <a:pPr algn="ctr"/>
                      <a:r>
                        <a:rPr lang="en-US" sz="1800" dirty="0"/>
                        <a:t>0.3</a:t>
                      </a:r>
                    </a:p>
                  </a:txBody>
                  <a:tcPr anchor="ctr"/>
                </a:tc>
                <a:tc>
                  <a:txBody>
                    <a:bodyPr/>
                    <a:lstStyle/>
                    <a:p>
                      <a:pPr algn="ctr"/>
                      <a:r>
                        <a:rPr lang="en-US" sz="1800" dirty="0"/>
                        <a:t>1.269</a:t>
                      </a:r>
                    </a:p>
                  </a:txBody>
                  <a:tcPr anchor="ctr"/>
                </a:tc>
                <a:tc>
                  <a:txBody>
                    <a:bodyPr/>
                    <a:lstStyle/>
                    <a:p>
                      <a:pPr algn="ctr"/>
                      <a:r>
                        <a:rPr lang="en-US" sz="1800" dirty="0"/>
                        <a:t>14</a:t>
                      </a:r>
                    </a:p>
                  </a:txBody>
                  <a:tcPr anchor="ctr"/>
                </a:tc>
                <a:tc>
                  <a:txBody>
                    <a:bodyPr/>
                    <a:lstStyle/>
                    <a:p>
                      <a:pPr algn="ctr"/>
                      <a:r>
                        <a:rPr lang="en-US" sz="1800" dirty="0"/>
                        <a:t>1.4</a:t>
                      </a:r>
                    </a:p>
                  </a:txBody>
                  <a:tcPr anchor="ctr"/>
                </a:tc>
                <a:tc>
                  <a:txBody>
                    <a:bodyPr/>
                    <a:lstStyle/>
                    <a:p>
                      <a:pPr algn="ctr"/>
                      <a:r>
                        <a:rPr lang="en-US" sz="1800" dirty="0"/>
                        <a:t>1.0027</a:t>
                      </a:r>
                    </a:p>
                  </a:txBody>
                  <a:tcPr anchor="ctr"/>
                </a:tc>
                <a:extLst>
                  <a:ext uri="{0D108BD9-81ED-4DB2-BD59-A6C34878D82A}">
                    <a16:rowId xmlns:a16="http://schemas.microsoft.com/office/drawing/2014/main" val="10004"/>
                  </a:ext>
                </a:extLst>
              </a:tr>
              <a:tr h="365760">
                <a:tc>
                  <a:txBody>
                    <a:bodyPr/>
                    <a:lstStyle/>
                    <a:p>
                      <a:pPr algn="ctr"/>
                      <a:r>
                        <a:rPr lang="en-US" sz="1800" dirty="0"/>
                        <a:t>4</a:t>
                      </a:r>
                    </a:p>
                  </a:txBody>
                  <a:tcPr anchor="ctr"/>
                </a:tc>
                <a:tc>
                  <a:txBody>
                    <a:bodyPr/>
                    <a:lstStyle/>
                    <a:p>
                      <a:pPr algn="ctr"/>
                      <a:r>
                        <a:rPr lang="en-US" sz="1800" dirty="0"/>
                        <a:t>0.4</a:t>
                      </a:r>
                    </a:p>
                  </a:txBody>
                  <a:tcPr anchor="ctr"/>
                </a:tc>
                <a:tc>
                  <a:txBody>
                    <a:bodyPr/>
                    <a:lstStyle/>
                    <a:p>
                      <a:pPr algn="ctr"/>
                      <a:r>
                        <a:rPr lang="en-US" sz="1800" dirty="0"/>
                        <a:t>1.3359</a:t>
                      </a:r>
                    </a:p>
                  </a:txBody>
                  <a:tcPr anchor="ctr"/>
                </a:tc>
                <a:tc>
                  <a:txBody>
                    <a:bodyPr/>
                    <a:lstStyle/>
                    <a:p>
                      <a:pPr algn="ctr"/>
                      <a:r>
                        <a:rPr lang="en-US" sz="1800" dirty="0"/>
                        <a:t>15</a:t>
                      </a:r>
                    </a:p>
                  </a:txBody>
                  <a:tcPr anchor="ctr"/>
                </a:tc>
                <a:tc>
                  <a:txBody>
                    <a:bodyPr/>
                    <a:lstStyle/>
                    <a:p>
                      <a:pPr algn="ctr"/>
                      <a:r>
                        <a:rPr lang="en-US" sz="1800" dirty="0"/>
                        <a:t>1.5</a:t>
                      </a:r>
                    </a:p>
                  </a:txBody>
                  <a:tcPr anchor="ctr"/>
                </a:tc>
                <a:tc>
                  <a:txBody>
                    <a:bodyPr/>
                    <a:lstStyle/>
                    <a:p>
                      <a:pPr algn="ctr"/>
                      <a:r>
                        <a:rPr lang="en-US" sz="1800" dirty="0"/>
                        <a:t>0.8230</a:t>
                      </a:r>
                    </a:p>
                  </a:txBody>
                  <a:tcPr anchor="ctr"/>
                </a:tc>
                <a:extLst>
                  <a:ext uri="{0D108BD9-81ED-4DB2-BD59-A6C34878D82A}">
                    <a16:rowId xmlns:a16="http://schemas.microsoft.com/office/drawing/2014/main" val="10005"/>
                  </a:ext>
                </a:extLst>
              </a:tr>
              <a:tr h="365760">
                <a:tc>
                  <a:txBody>
                    <a:bodyPr/>
                    <a:lstStyle/>
                    <a:p>
                      <a:pPr algn="ctr"/>
                      <a:r>
                        <a:rPr lang="en-US" sz="1800" dirty="0"/>
                        <a:t>5</a:t>
                      </a:r>
                    </a:p>
                  </a:txBody>
                  <a:tcPr anchor="ctr"/>
                </a:tc>
                <a:tc>
                  <a:txBody>
                    <a:bodyPr/>
                    <a:lstStyle/>
                    <a:p>
                      <a:pPr algn="ctr"/>
                      <a:r>
                        <a:rPr lang="en-US" sz="1800" dirty="0"/>
                        <a:t>0.5</a:t>
                      </a:r>
                    </a:p>
                  </a:txBody>
                  <a:tcPr anchor="ctr"/>
                </a:tc>
                <a:tc>
                  <a:txBody>
                    <a:bodyPr/>
                    <a:lstStyle/>
                    <a:p>
                      <a:pPr algn="ctr"/>
                      <a:r>
                        <a:rPr lang="en-US" sz="1800" dirty="0"/>
                        <a:t>1.3895</a:t>
                      </a:r>
                    </a:p>
                  </a:txBody>
                  <a:tcPr anchor="ctr"/>
                </a:tc>
                <a:tc>
                  <a:txBody>
                    <a:bodyPr/>
                    <a:lstStyle/>
                    <a:p>
                      <a:pPr algn="ctr"/>
                      <a:r>
                        <a:rPr lang="en-US" sz="1800" dirty="0"/>
                        <a:t>16</a:t>
                      </a:r>
                    </a:p>
                  </a:txBody>
                  <a:tcPr anchor="ctr"/>
                </a:tc>
                <a:tc>
                  <a:txBody>
                    <a:bodyPr/>
                    <a:lstStyle/>
                    <a:p>
                      <a:pPr algn="ctr"/>
                      <a:r>
                        <a:rPr lang="en-US" sz="1800" dirty="0"/>
                        <a:t>1.6</a:t>
                      </a:r>
                    </a:p>
                  </a:txBody>
                  <a:tcPr anchor="ctr"/>
                </a:tc>
                <a:tc>
                  <a:txBody>
                    <a:bodyPr/>
                    <a:lstStyle/>
                    <a:p>
                      <a:pPr algn="ctr"/>
                      <a:r>
                        <a:rPr lang="en-US" sz="1800" dirty="0"/>
                        <a:t>0.6053</a:t>
                      </a:r>
                    </a:p>
                  </a:txBody>
                  <a:tcPr anchor="ctr"/>
                </a:tc>
                <a:extLst>
                  <a:ext uri="{0D108BD9-81ED-4DB2-BD59-A6C34878D82A}">
                    <a16:rowId xmlns:a16="http://schemas.microsoft.com/office/drawing/2014/main" val="10006"/>
                  </a:ext>
                </a:extLst>
              </a:tr>
              <a:tr h="365760">
                <a:tc>
                  <a:txBody>
                    <a:bodyPr/>
                    <a:lstStyle/>
                    <a:p>
                      <a:pPr algn="ctr"/>
                      <a:r>
                        <a:rPr lang="en-US" sz="1800" dirty="0"/>
                        <a:t>6</a:t>
                      </a:r>
                    </a:p>
                  </a:txBody>
                  <a:tcPr anchor="ctr"/>
                </a:tc>
                <a:tc>
                  <a:txBody>
                    <a:bodyPr/>
                    <a:lstStyle/>
                    <a:p>
                      <a:pPr algn="ctr"/>
                      <a:r>
                        <a:rPr lang="en-US" sz="1800" dirty="0"/>
                        <a:t>0.6</a:t>
                      </a:r>
                    </a:p>
                  </a:txBody>
                  <a:tcPr anchor="ctr"/>
                </a:tc>
                <a:tc>
                  <a:txBody>
                    <a:bodyPr/>
                    <a:lstStyle/>
                    <a:p>
                      <a:pPr algn="ctr"/>
                      <a:r>
                        <a:rPr lang="en-US" sz="1800" dirty="0"/>
                        <a:t>1.4285</a:t>
                      </a:r>
                    </a:p>
                  </a:txBody>
                  <a:tcPr anchor="ctr"/>
                </a:tc>
                <a:tc>
                  <a:txBody>
                    <a:bodyPr/>
                    <a:lstStyle/>
                    <a:p>
                      <a:pPr algn="ctr"/>
                      <a:r>
                        <a:rPr lang="en-US" sz="1800" dirty="0"/>
                        <a:t>17</a:t>
                      </a:r>
                    </a:p>
                  </a:txBody>
                  <a:tcPr anchor="ctr"/>
                </a:tc>
                <a:tc>
                  <a:txBody>
                    <a:bodyPr/>
                    <a:lstStyle/>
                    <a:p>
                      <a:pPr algn="ctr"/>
                      <a:r>
                        <a:rPr lang="en-US" sz="1800" dirty="0"/>
                        <a:t>1.7</a:t>
                      </a:r>
                    </a:p>
                  </a:txBody>
                  <a:tcPr anchor="ctr"/>
                </a:tc>
                <a:tc>
                  <a:txBody>
                    <a:bodyPr/>
                    <a:lstStyle/>
                    <a:p>
                      <a:pPr algn="ctr"/>
                      <a:r>
                        <a:rPr lang="en-US" sz="1800" dirty="0"/>
                        <a:t>0.3458</a:t>
                      </a:r>
                    </a:p>
                  </a:txBody>
                  <a:tcPr anchor="ctr"/>
                </a:tc>
                <a:extLst>
                  <a:ext uri="{0D108BD9-81ED-4DB2-BD59-A6C34878D82A}">
                    <a16:rowId xmlns:a16="http://schemas.microsoft.com/office/drawing/2014/main" val="10007"/>
                  </a:ext>
                </a:extLst>
              </a:tr>
              <a:tr h="365760">
                <a:tc>
                  <a:txBody>
                    <a:bodyPr/>
                    <a:lstStyle/>
                    <a:p>
                      <a:pPr algn="ctr"/>
                      <a:r>
                        <a:rPr lang="en-US" sz="1800" dirty="0"/>
                        <a:t>7</a:t>
                      </a:r>
                    </a:p>
                  </a:txBody>
                  <a:tcPr anchor="ctr"/>
                </a:tc>
                <a:tc>
                  <a:txBody>
                    <a:bodyPr/>
                    <a:lstStyle/>
                    <a:p>
                      <a:pPr algn="ctr"/>
                      <a:r>
                        <a:rPr lang="en-US" sz="1800" dirty="0"/>
                        <a:t>0.7</a:t>
                      </a:r>
                    </a:p>
                  </a:txBody>
                  <a:tcPr anchor="ctr"/>
                </a:tc>
                <a:tc>
                  <a:txBody>
                    <a:bodyPr/>
                    <a:lstStyle/>
                    <a:p>
                      <a:pPr algn="ctr"/>
                      <a:r>
                        <a:rPr lang="en-US" sz="1800" dirty="0"/>
                        <a:t>1.4514</a:t>
                      </a:r>
                    </a:p>
                  </a:txBody>
                  <a:tcPr anchor="ctr"/>
                </a:tc>
                <a:tc>
                  <a:txBody>
                    <a:bodyPr/>
                    <a:lstStyle/>
                    <a:p>
                      <a:pPr algn="ctr"/>
                      <a:r>
                        <a:rPr lang="en-US" sz="1800" dirty="0"/>
                        <a:t>18</a:t>
                      </a:r>
                    </a:p>
                  </a:txBody>
                  <a:tcPr anchor="ctr"/>
                </a:tc>
                <a:tc>
                  <a:txBody>
                    <a:bodyPr/>
                    <a:lstStyle/>
                    <a:p>
                      <a:pPr algn="ctr"/>
                      <a:r>
                        <a:rPr lang="en-US" sz="1800" dirty="0"/>
                        <a:t>1.8</a:t>
                      </a:r>
                    </a:p>
                  </a:txBody>
                  <a:tcPr anchor="ctr"/>
                </a:tc>
                <a:tc>
                  <a:txBody>
                    <a:bodyPr/>
                    <a:lstStyle/>
                    <a:p>
                      <a:pPr algn="ctr"/>
                      <a:r>
                        <a:rPr lang="en-US" sz="1800" dirty="0"/>
                        <a:t>0.0404</a:t>
                      </a:r>
                    </a:p>
                  </a:txBody>
                  <a:tcPr anchor="ctr"/>
                </a:tc>
                <a:extLst>
                  <a:ext uri="{0D108BD9-81ED-4DB2-BD59-A6C34878D82A}">
                    <a16:rowId xmlns:a16="http://schemas.microsoft.com/office/drawing/2014/main" val="10008"/>
                  </a:ext>
                </a:extLst>
              </a:tr>
              <a:tr h="365760">
                <a:tc>
                  <a:txBody>
                    <a:bodyPr/>
                    <a:lstStyle/>
                    <a:p>
                      <a:pPr algn="ctr"/>
                      <a:r>
                        <a:rPr lang="en-US" sz="1800" dirty="0"/>
                        <a:t>8</a:t>
                      </a:r>
                    </a:p>
                  </a:txBody>
                  <a:tcPr anchor="ctr"/>
                </a:tc>
                <a:tc>
                  <a:txBody>
                    <a:bodyPr/>
                    <a:lstStyle/>
                    <a:p>
                      <a:pPr algn="ctr"/>
                      <a:r>
                        <a:rPr lang="en-US" sz="1800" dirty="0"/>
                        <a:t>0.8</a:t>
                      </a:r>
                    </a:p>
                  </a:txBody>
                  <a:tcPr anchor="ctr"/>
                </a:tc>
                <a:tc>
                  <a:txBody>
                    <a:bodyPr/>
                    <a:lstStyle/>
                    <a:p>
                      <a:pPr algn="ctr"/>
                      <a:r>
                        <a:rPr lang="en-US" sz="1800" dirty="0"/>
                        <a:t>1.4565</a:t>
                      </a:r>
                    </a:p>
                  </a:txBody>
                  <a:tcPr anchor="ctr"/>
                </a:tc>
                <a:tc>
                  <a:txBody>
                    <a:bodyPr/>
                    <a:lstStyle/>
                    <a:p>
                      <a:pPr algn="ctr"/>
                      <a:r>
                        <a:rPr lang="en-US" sz="1800" dirty="0"/>
                        <a:t>19</a:t>
                      </a:r>
                    </a:p>
                  </a:txBody>
                  <a:tcPr anchor="ctr"/>
                </a:tc>
                <a:tc>
                  <a:txBody>
                    <a:bodyPr/>
                    <a:lstStyle/>
                    <a:p>
                      <a:pPr algn="ctr"/>
                      <a:r>
                        <a:rPr lang="en-US" sz="1800" dirty="0"/>
                        <a:t>1.9</a:t>
                      </a:r>
                    </a:p>
                  </a:txBody>
                  <a:tcPr anchor="ctr"/>
                </a:tc>
                <a:tc>
                  <a:txBody>
                    <a:bodyPr/>
                    <a:lstStyle/>
                    <a:p>
                      <a:pPr algn="ctr"/>
                      <a:r>
                        <a:rPr lang="en-US" sz="1800" dirty="0">
                          <a:latin typeface="Symbol" pitchFamily="18" charset="2"/>
                        </a:rPr>
                        <a:t>-</a:t>
                      </a:r>
                      <a:r>
                        <a:rPr lang="en-US" sz="1800" dirty="0"/>
                        <a:t>0.3156</a:t>
                      </a:r>
                    </a:p>
                  </a:txBody>
                  <a:tcPr anchor="ctr"/>
                </a:tc>
                <a:extLst>
                  <a:ext uri="{0D108BD9-81ED-4DB2-BD59-A6C34878D82A}">
                    <a16:rowId xmlns:a16="http://schemas.microsoft.com/office/drawing/2014/main" val="10009"/>
                  </a:ext>
                </a:extLst>
              </a:tr>
              <a:tr h="365760">
                <a:tc>
                  <a:txBody>
                    <a:bodyPr/>
                    <a:lstStyle/>
                    <a:p>
                      <a:pPr algn="ctr"/>
                      <a:r>
                        <a:rPr lang="en-US" sz="1800" dirty="0"/>
                        <a:t>9</a:t>
                      </a:r>
                    </a:p>
                  </a:txBody>
                  <a:tcPr anchor="ctr"/>
                </a:tc>
                <a:tc>
                  <a:txBody>
                    <a:bodyPr/>
                    <a:lstStyle/>
                    <a:p>
                      <a:pPr algn="ctr"/>
                      <a:r>
                        <a:rPr lang="en-US" sz="1800" dirty="0"/>
                        <a:t>0.9</a:t>
                      </a:r>
                    </a:p>
                  </a:txBody>
                  <a:tcPr anchor="ctr"/>
                </a:tc>
                <a:tc>
                  <a:txBody>
                    <a:bodyPr/>
                    <a:lstStyle/>
                    <a:p>
                      <a:pPr algn="ctr"/>
                      <a:r>
                        <a:rPr lang="en-US" sz="1800" dirty="0"/>
                        <a:t>1.4422</a:t>
                      </a:r>
                    </a:p>
                  </a:txBody>
                  <a:tcPr anchor="ctr"/>
                </a:tc>
                <a:tc>
                  <a:txBody>
                    <a:bodyPr/>
                    <a:lstStyle/>
                    <a:p>
                      <a:pPr algn="ctr"/>
                      <a:r>
                        <a:rPr lang="en-US" sz="1800" dirty="0"/>
                        <a:t>20</a:t>
                      </a:r>
                    </a:p>
                  </a:txBody>
                  <a:tcPr anchor="ctr"/>
                </a:tc>
                <a:tc>
                  <a:txBody>
                    <a:bodyPr/>
                    <a:lstStyle/>
                    <a:p>
                      <a:pPr algn="ctr"/>
                      <a:r>
                        <a:rPr lang="en-US" sz="1800" dirty="0"/>
                        <a:t>2.0</a:t>
                      </a:r>
                    </a:p>
                  </a:txBody>
                  <a:tcPr anchor="ctr"/>
                </a:tc>
                <a:tc>
                  <a:txBody>
                    <a:bodyPr/>
                    <a:lstStyle/>
                    <a:p>
                      <a:pPr algn="ctr"/>
                      <a:r>
                        <a:rPr lang="en-US" sz="1800" dirty="0">
                          <a:latin typeface="Symbol" pitchFamily="18" charset="2"/>
                        </a:rPr>
                        <a:t>-</a:t>
                      </a:r>
                      <a:r>
                        <a:rPr lang="en-US" sz="1800" dirty="0"/>
                        <a:t>0.7272</a:t>
                      </a:r>
                    </a:p>
                  </a:txBody>
                  <a:tcPr anchor="ctr"/>
                </a:tc>
                <a:extLst>
                  <a:ext uri="{0D108BD9-81ED-4DB2-BD59-A6C34878D82A}">
                    <a16:rowId xmlns:a16="http://schemas.microsoft.com/office/drawing/2014/main" val="10010"/>
                  </a:ext>
                </a:extLst>
              </a:tr>
              <a:tr h="365760">
                <a:tc>
                  <a:txBody>
                    <a:bodyPr/>
                    <a:lstStyle/>
                    <a:p>
                      <a:pPr algn="ctr"/>
                      <a:r>
                        <a:rPr lang="en-US" sz="1800" dirty="0"/>
                        <a:t>10</a:t>
                      </a:r>
                    </a:p>
                  </a:txBody>
                  <a:tcPr anchor="ctr"/>
                </a:tc>
                <a:tc>
                  <a:txBody>
                    <a:bodyPr/>
                    <a:lstStyle/>
                    <a:p>
                      <a:pPr algn="ctr"/>
                      <a:r>
                        <a:rPr lang="en-US" sz="1800" dirty="0"/>
                        <a:t>1.0</a:t>
                      </a:r>
                    </a:p>
                  </a:txBody>
                  <a:tcPr anchor="ctr"/>
                </a:tc>
                <a:tc>
                  <a:txBody>
                    <a:bodyPr/>
                    <a:lstStyle/>
                    <a:p>
                      <a:pPr algn="ctr"/>
                      <a:r>
                        <a:rPr lang="en-US" sz="1800" dirty="0"/>
                        <a:t>1.4064</a:t>
                      </a:r>
                    </a:p>
                  </a:txBody>
                  <a:tcPr anchor="ctr"/>
                </a:tc>
                <a:tc>
                  <a:txBody>
                    <a:bodyPr/>
                    <a:lstStyle/>
                    <a:p>
                      <a:pPr algn="ctr"/>
                      <a:endParaRPr lang="en-US" sz="1800" dirty="0"/>
                    </a:p>
                  </a:txBody>
                  <a:tcPr anchor="ctr"/>
                </a:tc>
                <a:tc>
                  <a:txBody>
                    <a:bodyPr/>
                    <a:lstStyle/>
                    <a:p>
                      <a:pPr algn="ctr"/>
                      <a:endParaRPr lang="en-US" sz="1800" dirty="0"/>
                    </a:p>
                  </a:txBody>
                  <a:tcPr anchor="ctr"/>
                </a:tc>
                <a:tc>
                  <a:txBody>
                    <a:bodyPr/>
                    <a:lstStyle/>
                    <a:p>
                      <a:pPr algn="ctr"/>
                      <a:endParaRPr lang="en-US" sz="1800" dirty="0"/>
                    </a:p>
                  </a:txBody>
                  <a:tcPr anchor="ctr"/>
                </a:tc>
                <a:extLst>
                  <a:ext uri="{0D108BD9-81ED-4DB2-BD59-A6C34878D82A}">
                    <a16:rowId xmlns:a16="http://schemas.microsoft.com/office/drawing/2014/main" val="10011"/>
                  </a:ext>
                </a:extLst>
              </a:tr>
            </a:tbl>
          </a:graphicData>
        </a:graphic>
      </p:graphicFrame>
      <p:sp>
        <p:nvSpPr>
          <p:cNvPr id="7" name="Content Placeholder 2"/>
          <p:cNvSpPr txBox="1">
            <a:spLocks/>
          </p:cNvSpPr>
          <p:nvPr/>
        </p:nvSpPr>
        <p:spPr>
          <a:xfrm>
            <a:off x="3467100" y="1020096"/>
            <a:ext cx="2209800" cy="533400"/>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a:ln>
                  <a:noFill/>
                </a:ln>
                <a:solidFill>
                  <a:srgbClr val="366092"/>
                </a:solidFill>
                <a:effectLst/>
                <a:uLnTx/>
                <a:uFillTx/>
                <a:latin typeface="+mn-lt"/>
                <a:ea typeface="+mn-ea"/>
                <a:cs typeface="+mn-cs"/>
              </a:rPr>
              <a:t>Table 2   </a:t>
            </a:r>
            <a:r>
              <a:rPr kumimoji="0" lang="en-US" sz="2400" b="0" i="1" u="none" strike="noStrike" kern="1200" cap="none" spc="0" normalizeH="0" baseline="0" noProof="0" dirty="0">
                <a:ln>
                  <a:noFill/>
                </a:ln>
                <a:solidFill>
                  <a:srgbClr val="366092"/>
                </a:solidFill>
                <a:effectLst/>
                <a:uLnTx/>
                <a:uFillTx/>
                <a:latin typeface="+mn-lt"/>
                <a:ea typeface="+mn-ea"/>
                <a:cs typeface="+mn-cs"/>
              </a:rPr>
              <a:t>h</a:t>
            </a:r>
            <a:r>
              <a:rPr kumimoji="0" lang="en-US" sz="2400" b="0" i="0" u="none" strike="noStrike" kern="1200" cap="none" spc="0" normalizeH="0" baseline="0" noProof="0" dirty="0">
                <a:ln>
                  <a:noFill/>
                </a:ln>
                <a:solidFill>
                  <a:srgbClr val="366092"/>
                </a:solidFill>
                <a:effectLst/>
                <a:uLnTx/>
                <a:uFillTx/>
                <a:latin typeface="+mn-lt"/>
                <a:ea typeface="+mn-ea"/>
                <a:cs typeface="+mn-cs"/>
              </a:rPr>
              <a:t> = 0.1</a:t>
            </a:r>
            <a:endParaRPr kumimoji="0" lang="en-US" sz="2400" b="0" i="1" u="none" strike="noStrike" kern="1200" cap="none" spc="0" normalizeH="0" baseline="0" noProof="0" dirty="0">
              <a:ln>
                <a:noFill/>
              </a:ln>
              <a:solidFill>
                <a:srgbClr val="366092"/>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dirty="0">
              <a:ln>
                <a:noFill/>
              </a:ln>
              <a:solidFill>
                <a:srgbClr val="366092"/>
              </a:solidFill>
              <a:effectLst/>
              <a:uLnTx/>
              <a:uFillTx/>
              <a:latin typeface="+mn-lt"/>
              <a:ea typeface="+mn-ea"/>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Euler’s Method (cont.)</a:t>
            </a:r>
          </a:p>
        </p:txBody>
      </p:sp>
      <p:sp>
        <p:nvSpPr>
          <p:cNvPr id="3" name="Content Placeholder 2"/>
          <p:cNvSpPr>
            <a:spLocks noGrp="1"/>
          </p:cNvSpPr>
          <p:nvPr>
            <p:ph idx="1"/>
          </p:nvPr>
        </p:nvSpPr>
        <p:spPr/>
        <p:txBody>
          <a:bodyPr/>
          <a:lstStyle/>
          <a:p>
            <a:r>
              <a:rPr lang="en-US" dirty="0"/>
              <a:t>The tables show the results of calculating (</a:t>
            </a:r>
            <a:r>
              <a:rPr lang="en-US" i="1" dirty="0"/>
              <a:t>x</a:t>
            </a:r>
            <a:r>
              <a:rPr lang="en-US" i="1" baseline="-25000" dirty="0"/>
              <a:t>n</a:t>
            </a:r>
            <a:r>
              <a:rPr lang="en-US" dirty="0"/>
              <a:t>, </a:t>
            </a:r>
            <a:r>
              <a:rPr lang="en-US" i="1" dirty="0"/>
              <a:t>y</a:t>
            </a:r>
            <a:r>
              <a:rPr lang="en-US" i="1" baseline="-25000" dirty="0"/>
              <a:t>n</a:t>
            </a:r>
            <a:r>
              <a:rPr lang="en-US" dirty="0"/>
              <a:t>) up to </a:t>
            </a:r>
          </a:p>
          <a:p>
            <a:pPr>
              <a:spcBef>
                <a:spcPts val="0"/>
              </a:spcBef>
            </a:pPr>
            <a:r>
              <a:rPr lang="en-US" i="1" dirty="0"/>
              <a:t>x </a:t>
            </a:r>
            <a:r>
              <a:rPr lang="en-US" dirty="0">
                <a:latin typeface="Symbol" pitchFamily="18" charset="2"/>
              </a:rPr>
              <a:t>=</a:t>
            </a:r>
            <a:r>
              <a:rPr lang="en-US" dirty="0"/>
              <a:t> 2 with the two different step sizes, and Figures 8 and 9 compare the graphs of these estimated points (in red) with the exact solution </a:t>
            </a:r>
            <a:r>
              <a:rPr lang="en-US" i="1" dirty="0"/>
              <a:t>y</a:t>
            </a:r>
            <a:r>
              <a:rPr lang="en-US" dirty="0"/>
              <a:t> </a:t>
            </a:r>
            <a:r>
              <a:rPr lang="en-US" dirty="0">
                <a:latin typeface="Symbol" pitchFamily="18" charset="2"/>
              </a:rPr>
              <a:t>=</a:t>
            </a:r>
            <a:r>
              <a:rPr lang="en-US" dirty="0"/>
              <a:t> 2</a:t>
            </a:r>
            <a:r>
              <a:rPr lang="en-US" i="1" dirty="0"/>
              <a:t>x</a:t>
            </a:r>
            <a:r>
              <a:rPr lang="en-US" dirty="0"/>
              <a:t> </a:t>
            </a:r>
            <a:r>
              <a:rPr lang="en-US" dirty="0">
                <a:latin typeface="Symbol" pitchFamily="18" charset="2"/>
              </a:rPr>
              <a:t>+</a:t>
            </a:r>
            <a:r>
              <a:rPr lang="en-US" dirty="0"/>
              <a:t> 2 </a:t>
            </a:r>
            <a:r>
              <a:rPr lang="en-US" dirty="0">
                <a:latin typeface="Symbol" pitchFamily="18" charset="2"/>
              </a:rPr>
              <a:t>-</a:t>
            </a:r>
            <a:r>
              <a:rPr lang="en-US" dirty="0"/>
              <a:t> </a:t>
            </a:r>
            <a:r>
              <a:rPr lang="en-US" i="1" dirty="0"/>
              <a:t>e</a:t>
            </a:r>
            <a:r>
              <a:rPr lang="en-US" i="1" baseline="30000" dirty="0"/>
              <a:t>x</a:t>
            </a:r>
            <a:r>
              <a:rPr lang="en-US"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Autonomous Differential Equations (cont.)</a:t>
            </a:r>
          </a:p>
        </p:txBody>
      </p:sp>
      <p:sp>
        <p:nvSpPr>
          <p:cNvPr id="3" name="Content Placeholder 2"/>
          <p:cNvSpPr>
            <a:spLocks noGrp="1"/>
          </p:cNvSpPr>
          <p:nvPr>
            <p:ph idx="1"/>
          </p:nvPr>
        </p:nvSpPr>
        <p:spPr>
          <a:xfrm>
            <a:off x="457200" y="1280160"/>
            <a:ext cx="4846320" cy="4401205"/>
          </a:xfrm>
        </p:spPr>
        <p:txBody>
          <a:bodyPr>
            <a:spAutoFit/>
          </a:bodyPr>
          <a:lstStyle/>
          <a:p>
            <a:r>
              <a:rPr lang="en-US" dirty="0"/>
              <a:t>Such an image of segments is called a </a:t>
            </a:r>
            <a:r>
              <a:rPr lang="en-US" b="1" dirty="0"/>
              <a:t>slope field</a:t>
            </a:r>
            <a:r>
              <a:rPr lang="en-US" dirty="0"/>
              <a:t> (or </a:t>
            </a:r>
            <a:r>
              <a:rPr lang="en-US" b="1" dirty="0"/>
              <a:t>direction field</a:t>
            </a:r>
            <a:r>
              <a:rPr lang="en-US" dirty="0"/>
              <a:t>) corresponding to the equation. Figure 1 shows a slope field for the differential equation </a:t>
            </a:r>
            <a:r>
              <a:rPr lang="en-US" i="1" dirty="0"/>
              <a:t>y</a:t>
            </a:r>
            <a:r>
              <a:rPr lang="en-US" dirty="0"/>
              <a:t>′ </a:t>
            </a:r>
            <a:r>
              <a:rPr lang="en-US" dirty="0">
                <a:latin typeface="Symbol" pitchFamily="18" charset="2"/>
              </a:rPr>
              <a:t>=</a:t>
            </a:r>
            <a:r>
              <a:rPr lang="en-US" dirty="0"/>
              <a:t> </a:t>
            </a:r>
            <a:r>
              <a:rPr lang="en-US" i="1" dirty="0"/>
              <a:t>y</a:t>
            </a:r>
            <a:r>
              <a:rPr lang="en-US" dirty="0"/>
              <a:t> </a:t>
            </a:r>
            <a:r>
              <a:rPr lang="en-US" dirty="0">
                <a:latin typeface="Symbol" pitchFamily="18" charset="2"/>
              </a:rPr>
              <a:t>-</a:t>
            </a:r>
            <a:r>
              <a:rPr lang="en-US" dirty="0"/>
              <a:t> 2</a:t>
            </a:r>
            <a:r>
              <a:rPr lang="en-US" i="1" dirty="0"/>
              <a:t>x</a:t>
            </a:r>
            <a:r>
              <a:rPr lang="en-US" dirty="0"/>
              <a:t>; study this figure and verify that each small segment starting from a given point (</a:t>
            </a:r>
            <a:r>
              <a:rPr lang="en-US" i="1" dirty="0"/>
              <a:t>x</a:t>
            </a:r>
            <a:r>
              <a:rPr lang="en-US" dirty="0"/>
              <a:t>,</a:t>
            </a:r>
            <a:r>
              <a:rPr lang="en-US" i="1" dirty="0"/>
              <a:t>y</a:t>
            </a:r>
            <a:r>
              <a:rPr lang="en-US" dirty="0"/>
              <a:t>) appears to have slope roughly equal to </a:t>
            </a:r>
            <a:r>
              <a:rPr lang="en-US" i="1" dirty="0"/>
              <a:t>y</a:t>
            </a:r>
            <a:r>
              <a:rPr lang="en-US" dirty="0"/>
              <a:t> </a:t>
            </a:r>
            <a:r>
              <a:rPr lang="en-US" dirty="0">
                <a:latin typeface="Symbol" pitchFamily="18" charset="2"/>
              </a:rPr>
              <a:t>-</a:t>
            </a:r>
            <a:r>
              <a:rPr lang="en-US" dirty="0"/>
              <a:t> 2</a:t>
            </a:r>
            <a:r>
              <a:rPr lang="en-US" i="1" dirty="0"/>
              <a:t>x</a:t>
            </a:r>
            <a:r>
              <a:rPr lang="en-US" dirty="0"/>
              <a:t>.</a:t>
            </a:r>
          </a:p>
        </p:txBody>
      </p:sp>
      <p:pic>
        <p:nvPicPr>
          <p:cNvPr id="131074" name="Picture 2"/>
          <p:cNvPicPr>
            <a:picLocks noChangeAspect="1" noChangeArrowheads="1"/>
          </p:cNvPicPr>
          <p:nvPr/>
        </p:nvPicPr>
        <p:blipFill>
          <a:blip r:embed="rId2" cstate="print">
            <a:clrChange>
              <a:clrFrom>
                <a:srgbClr val="FFFFFF"/>
              </a:clrFrom>
              <a:clrTo>
                <a:srgbClr val="FFFFFF">
                  <a:alpha val="0"/>
                </a:srgbClr>
              </a:clrTo>
            </a:clrChange>
            <a:lum bright="-20000"/>
          </a:blip>
          <a:srcRect/>
          <a:stretch>
            <a:fillRect/>
          </a:stretch>
        </p:blipFill>
        <p:spPr bwMode="auto">
          <a:xfrm>
            <a:off x="5301123" y="1290177"/>
            <a:ext cx="3781425" cy="3800475"/>
          </a:xfrm>
          <a:prstGeom prst="rect">
            <a:avLst/>
          </a:prstGeom>
          <a:noFill/>
          <a:ln w="9525">
            <a:noFill/>
            <a:miter lim="800000"/>
            <a:headEnd/>
            <a:tailEnd/>
          </a:ln>
        </p:spPr>
      </p:pic>
      <p:sp>
        <p:nvSpPr>
          <p:cNvPr id="5" name="Rectangle 4"/>
          <p:cNvSpPr/>
          <p:nvPr/>
        </p:nvSpPr>
        <p:spPr>
          <a:xfrm>
            <a:off x="5298027" y="5105400"/>
            <a:ext cx="3830344" cy="954107"/>
          </a:xfrm>
          <a:prstGeom prst="rect">
            <a:avLst/>
          </a:prstGeom>
        </p:spPr>
        <p:txBody>
          <a:bodyPr wrap="none">
            <a:spAutoFit/>
          </a:bodyPr>
          <a:lstStyle/>
          <a:p>
            <a:pPr algn="ctr"/>
            <a:r>
              <a:rPr lang="en-US" sz="2800" b="1" dirty="0"/>
              <a:t>Figure 1</a:t>
            </a:r>
          </a:p>
          <a:p>
            <a:pPr algn="ctr"/>
            <a:r>
              <a:rPr lang="en-US" sz="2800" dirty="0"/>
              <a:t>Slope Field for </a:t>
            </a:r>
            <a:r>
              <a:rPr lang="en-US" sz="2800" i="1" dirty="0"/>
              <a:t>y</a:t>
            </a:r>
            <a:r>
              <a:rPr lang="en-US" sz="2800" dirty="0"/>
              <a:t>’ </a:t>
            </a:r>
            <a:r>
              <a:rPr lang="en-US" sz="2800" dirty="0">
                <a:latin typeface="Symbol" pitchFamily="18" charset="2"/>
              </a:rPr>
              <a:t>= </a:t>
            </a:r>
            <a:r>
              <a:rPr lang="en-US" sz="2800" i="1" dirty="0"/>
              <a:t>y </a:t>
            </a:r>
            <a:r>
              <a:rPr lang="en-US" sz="2800" dirty="0">
                <a:latin typeface="Symbol" pitchFamily="18" charset="2"/>
              </a:rPr>
              <a:t>- </a:t>
            </a:r>
            <a:r>
              <a:rPr lang="en-US" sz="2800" dirty="0"/>
              <a:t>2</a:t>
            </a:r>
            <a:r>
              <a:rPr lang="en-US" sz="2800" i="1" dirty="0"/>
              <a:t>x</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Euler’s Method (cont.)</a:t>
            </a:r>
          </a:p>
        </p:txBody>
      </p:sp>
      <p:pic>
        <p:nvPicPr>
          <p:cNvPr id="156674"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228600" y="1676400"/>
            <a:ext cx="4206240" cy="3035506"/>
          </a:xfrm>
          <a:prstGeom prst="rect">
            <a:avLst/>
          </a:prstGeom>
          <a:noFill/>
          <a:ln w="9525">
            <a:noFill/>
            <a:miter lim="800000"/>
            <a:headEnd/>
            <a:tailEnd/>
          </a:ln>
        </p:spPr>
      </p:pic>
      <p:pic>
        <p:nvPicPr>
          <p:cNvPr id="156675" name="Picture 3"/>
          <p:cNvPicPr>
            <a:picLocks noChangeAspect="1" noChangeArrowheads="1"/>
          </p:cNvPicPr>
          <p:nvPr/>
        </p:nvPicPr>
        <p:blipFill>
          <a:blip r:embed="rId3" cstate="print">
            <a:clrChange>
              <a:clrFrom>
                <a:srgbClr val="FFFFFF"/>
              </a:clrFrom>
              <a:clrTo>
                <a:srgbClr val="FFFFFF">
                  <a:alpha val="0"/>
                </a:srgbClr>
              </a:clrTo>
            </a:clrChange>
            <a:lum bright="-10000"/>
          </a:blip>
          <a:srcRect/>
          <a:stretch>
            <a:fillRect/>
          </a:stretch>
        </p:blipFill>
        <p:spPr bwMode="auto">
          <a:xfrm>
            <a:off x="4586256" y="1676400"/>
            <a:ext cx="4206240" cy="3014587"/>
          </a:xfrm>
          <a:prstGeom prst="rect">
            <a:avLst/>
          </a:prstGeom>
          <a:noFill/>
          <a:ln w="9525">
            <a:noFill/>
            <a:miter lim="800000"/>
            <a:headEnd/>
            <a:tailEnd/>
          </a:ln>
        </p:spPr>
      </p:pic>
      <p:sp>
        <p:nvSpPr>
          <p:cNvPr id="6" name="Rectangle 5"/>
          <p:cNvSpPr/>
          <p:nvPr/>
        </p:nvSpPr>
        <p:spPr>
          <a:xfrm>
            <a:off x="1122864" y="4768644"/>
            <a:ext cx="2417713" cy="523220"/>
          </a:xfrm>
          <a:prstGeom prst="rect">
            <a:avLst/>
          </a:prstGeom>
        </p:spPr>
        <p:txBody>
          <a:bodyPr wrap="none">
            <a:spAutoFit/>
          </a:bodyPr>
          <a:lstStyle/>
          <a:p>
            <a:r>
              <a:rPr lang="en-US" sz="2800" b="1" dirty="0"/>
              <a:t>Figure 8 </a:t>
            </a:r>
            <a:r>
              <a:rPr lang="en-US" sz="2800" i="1" dirty="0"/>
              <a:t>h</a:t>
            </a:r>
            <a:r>
              <a:rPr lang="en-US" sz="2800" dirty="0"/>
              <a:t> = 0.5</a:t>
            </a:r>
            <a:endParaRPr lang="en-US" sz="2800" i="1" dirty="0"/>
          </a:p>
        </p:txBody>
      </p:sp>
      <p:sp>
        <p:nvSpPr>
          <p:cNvPr id="7" name="Rectangle 6"/>
          <p:cNvSpPr/>
          <p:nvPr/>
        </p:nvSpPr>
        <p:spPr>
          <a:xfrm>
            <a:off x="5480520" y="4768644"/>
            <a:ext cx="2417713" cy="523220"/>
          </a:xfrm>
          <a:prstGeom prst="rect">
            <a:avLst/>
          </a:prstGeom>
        </p:spPr>
        <p:txBody>
          <a:bodyPr wrap="none">
            <a:spAutoFit/>
          </a:bodyPr>
          <a:lstStyle/>
          <a:p>
            <a:r>
              <a:rPr lang="en-US" sz="2800" b="1" dirty="0"/>
              <a:t>Figure 9 </a:t>
            </a:r>
            <a:r>
              <a:rPr lang="en-US" sz="2800" i="1" dirty="0"/>
              <a:t>h</a:t>
            </a:r>
            <a:r>
              <a:rPr lang="en-US" sz="2800" dirty="0"/>
              <a:t> = 0.1</a:t>
            </a:r>
            <a:endParaRPr lang="en-US" sz="2800"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Autonomous Differential Equations (cont.)</a:t>
            </a:r>
          </a:p>
        </p:txBody>
      </p:sp>
      <p:sp>
        <p:nvSpPr>
          <p:cNvPr id="3" name="Content Placeholder 2"/>
          <p:cNvSpPr>
            <a:spLocks noGrp="1"/>
          </p:cNvSpPr>
          <p:nvPr>
            <p:ph idx="1"/>
          </p:nvPr>
        </p:nvSpPr>
        <p:spPr/>
        <p:txBody>
          <a:bodyPr/>
          <a:lstStyle/>
          <a:p>
            <a:r>
              <a:rPr lang="en-US" dirty="0"/>
              <a:t>Now picture the slope field for a typical autonomous equation </a:t>
            </a:r>
            <a:r>
              <a:rPr lang="en-US" i="1" dirty="0"/>
              <a:t>y</a:t>
            </a:r>
            <a:r>
              <a:rPr lang="en-US" dirty="0">
                <a:sym typeface="Symbol" panose="05050102010706020507" pitchFamily="18" charset="2"/>
              </a:rPr>
              <a:t></a:t>
            </a:r>
            <a:r>
              <a:rPr lang="en-US" dirty="0"/>
              <a:t> </a:t>
            </a:r>
            <a:r>
              <a:rPr lang="en-US" dirty="0">
                <a:latin typeface="Symbol" pitchFamily="18" charset="2"/>
              </a:rPr>
              <a:t>= </a:t>
            </a:r>
            <a:r>
              <a:rPr lang="en-US" i="1" dirty="0"/>
              <a:t>f </a:t>
            </a:r>
            <a:r>
              <a:rPr lang="en-US" dirty="0"/>
              <a:t>(</a:t>
            </a:r>
            <a:r>
              <a:rPr lang="en-US" i="1" dirty="0"/>
              <a:t>y</a:t>
            </a:r>
            <a:r>
              <a:rPr lang="en-US" dirty="0"/>
              <a:t>). Since </a:t>
            </a:r>
            <a:r>
              <a:rPr lang="en-US" i="1" dirty="0"/>
              <a:t>f </a:t>
            </a:r>
            <a:r>
              <a:rPr lang="en-US" dirty="0"/>
              <a:t>(</a:t>
            </a:r>
            <a:r>
              <a:rPr lang="en-US" i="1" dirty="0"/>
              <a:t>y</a:t>
            </a:r>
            <a:r>
              <a:rPr lang="en-US" dirty="0"/>
              <a:t>) has the same value for all points in the plane that have the same </a:t>
            </a:r>
            <a:r>
              <a:rPr lang="en-US" i="1" dirty="0"/>
              <a:t>y</a:t>
            </a:r>
            <a:r>
              <a:rPr lang="en-US" dirty="0"/>
              <a:t>‑coordinate, we can use any one particular solution to generate another simply by shifting it horizontally to the left or right. This characteristic of autonomous differential equations is illustrated by our first example.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Solving an Autonomous Differential</a:t>
            </a:r>
            <a:br>
              <a:rPr lang="en-US" dirty="0"/>
            </a:br>
            <a:r>
              <a:rPr lang="en-US" dirty="0"/>
              <a:t>Equation and Graphing Its Slope Field</a:t>
            </a:r>
          </a:p>
        </p:txBody>
      </p:sp>
      <p:sp>
        <p:nvSpPr>
          <p:cNvPr id="3" name="Content Placeholder 2"/>
          <p:cNvSpPr>
            <a:spLocks noGrp="1"/>
          </p:cNvSpPr>
          <p:nvPr>
            <p:ph idx="1"/>
          </p:nvPr>
        </p:nvSpPr>
        <p:spPr/>
        <p:txBody>
          <a:bodyPr>
            <a:spAutoFit/>
          </a:bodyPr>
          <a:lstStyle/>
          <a:p>
            <a:r>
              <a:rPr lang="en-US" dirty="0"/>
              <a:t>Solve the autonomous equation                             </a:t>
            </a:r>
          </a:p>
          <a:p>
            <a:pPr>
              <a:spcBef>
                <a:spcPts val="0"/>
              </a:spcBef>
            </a:pPr>
            <a:r>
              <a:rPr lang="en-US" dirty="0"/>
              <a:t>Then graph its slope field and several of its particular solutions.</a:t>
            </a:r>
          </a:p>
          <a:p>
            <a:r>
              <a:rPr lang="en-US" b="1" dirty="0"/>
              <a:t>Solution</a:t>
            </a:r>
          </a:p>
          <a:p>
            <a:r>
              <a:rPr lang="en-US" dirty="0"/>
              <a:t>This autonomous equation is also separable—it is not unusual to find that a given differential equation falls into several classifications. The fact that it is autonomous tells us something about the behavior of its solutions, while the fact that it is separable guides us toward a solution method.</a:t>
            </a:r>
          </a:p>
        </p:txBody>
      </p:sp>
      <p:graphicFrame>
        <p:nvGraphicFramePr>
          <p:cNvPr id="132098" name="Object 2"/>
          <p:cNvGraphicFramePr>
            <a:graphicFrameLocks noChangeAspect="1"/>
          </p:cNvGraphicFramePr>
          <p:nvPr/>
        </p:nvGraphicFramePr>
        <p:xfrm>
          <a:off x="5253292" y="1339644"/>
          <a:ext cx="2578100" cy="482600"/>
        </p:xfrm>
        <a:graphic>
          <a:graphicData uri="http://schemas.openxmlformats.org/presentationml/2006/ole">
            <mc:AlternateContent xmlns:mc="http://schemas.openxmlformats.org/markup-compatibility/2006">
              <mc:Choice xmlns:v="urn:schemas-microsoft-com:vml" Requires="v">
                <p:oleObj name="Equation" r:id="rId2" imgW="2577960" imgH="482400" progId="Equation.DSMT4">
                  <p:embed/>
                </p:oleObj>
              </mc:Choice>
              <mc:Fallback>
                <p:oleObj name="Equation" r:id="rId2" imgW="257796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3292" y="1339644"/>
                        <a:ext cx="2578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Solving an Autonomous Differential</a:t>
            </a:r>
            <a:br>
              <a:rPr lang="en-US" dirty="0"/>
            </a:br>
            <a:r>
              <a:rPr lang="en-US" dirty="0"/>
              <a:t>Equation and Graphing Its Slope Field (cont.)</a:t>
            </a:r>
          </a:p>
        </p:txBody>
      </p:sp>
      <p:sp>
        <p:nvSpPr>
          <p:cNvPr id="3" name="Content Placeholder 2"/>
          <p:cNvSpPr>
            <a:spLocks noGrp="1"/>
          </p:cNvSpPr>
          <p:nvPr>
            <p:ph idx="1"/>
          </p:nvPr>
        </p:nvSpPr>
        <p:spPr/>
        <p:txBody>
          <a:bodyPr/>
          <a:lstStyle/>
          <a:p>
            <a:r>
              <a:rPr lang="en-US" dirty="0"/>
              <a:t>In separated form, the equation is</a:t>
            </a:r>
          </a:p>
          <a:p>
            <a:endParaRPr lang="en-US" dirty="0"/>
          </a:p>
          <a:p>
            <a:endParaRPr lang="en-US" dirty="0"/>
          </a:p>
          <a:p>
            <a:r>
              <a:rPr lang="en-US" dirty="0"/>
              <a:t>and we can integrate the left-hand side using the partial fractions method (see Section 7.2).</a:t>
            </a:r>
          </a:p>
        </p:txBody>
      </p:sp>
      <p:graphicFrame>
        <p:nvGraphicFramePr>
          <p:cNvPr id="133122" name="Object 2"/>
          <p:cNvGraphicFramePr>
            <a:graphicFrameLocks noChangeAspect="1"/>
          </p:cNvGraphicFramePr>
          <p:nvPr/>
        </p:nvGraphicFramePr>
        <p:xfrm>
          <a:off x="2501900" y="1866900"/>
          <a:ext cx="4140200" cy="952500"/>
        </p:xfrm>
        <a:graphic>
          <a:graphicData uri="http://schemas.openxmlformats.org/presentationml/2006/ole">
            <mc:AlternateContent xmlns:mc="http://schemas.openxmlformats.org/markup-compatibility/2006">
              <mc:Choice xmlns:v="urn:schemas-microsoft-com:vml" Requires="v">
                <p:oleObj name="Equation" r:id="rId2" imgW="4140000" imgH="952200" progId="Equation.DSMT4">
                  <p:embed/>
                </p:oleObj>
              </mc:Choice>
              <mc:Fallback>
                <p:oleObj name="Equation" r:id="rId2" imgW="4140000" imgH="952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1900" y="1866900"/>
                        <a:ext cx="4140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Solving an Autonomous Differential</a:t>
            </a:r>
            <a:br>
              <a:rPr lang="en-US" dirty="0"/>
            </a:br>
            <a:r>
              <a:rPr lang="en-US" dirty="0"/>
              <a:t>Equation and Graphing Its Slope Field (cont.)</a:t>
            </a:r>
          </a:p>
        </p:txBody>
      </p:sp>
      <p:graphicFrame>
        <p:nvGraphicFramePr>
          <p:cNvPr id="134147" name="Object 3"/>
          <p:cNvGraphicFramePr>
            <a:graphicFrameLocks noChangeAspect="1"/>
          </p:cNvGraphicFramePr>
          <p:nvPr/>
        </p:nvGraphicFramePr>
        <p:xfrm>
          <a:off x="3352800" y="1344564"/>
          <a:ext cx="3022600" cy="952500"/>
        </p:xfrm>
        <a:graphic>
          <a:graphicData uri="http://schemas.openxmlformats.org/presentationml/2006/ole">
            <mc:AlternateContent xmlns:mc="http://schemas.openxmlformats.org/markup-compatibility/2006">
              <mc:Choice xmlns:v="urn:schemas-microsoft-com:vml" Requires="v">
                <p:oleObj name="Equation" r:id="rId2" imgW="3022560" imgH="952200" progId="Equation.DSMT4">
                  <p:embed/>
                </p:oleObj>
              </mc:Choice>
              <mc:Fallback>
                <p:oleObj name="Equation" r:id="rId2" imgW="3022560" imgH="9522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344564"/>
                        <a:ext cx="3022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48" name="Object 4"/>
          <p:cNvGraphicFramePr>
            <a:graphicFrameLocks noChangeAspect="1"/>
          </p:cNvGraphicFramePr>
          <p:nvPr/>
        </p:nvGraphicFramePr>
        <p:xfrm>
          <a:off x="2844800" y="2444132"/>
          <a:ext cx="3708400" cy="965200"/>
        </p:xfrm>
        <a:graphic>
          <a:graphicData uri="http://schemas.openxmlformats.org/presentationml/2006/ole">
            <mc:AlternateContent xmlns:mc="http://schemas.openxmlformats.org/markup-compatibility/2006">
              <mc:Choice xmlns:v="urn:schemas-microsoft-com:vml" Requires="v">
                <p:oleObj name="Equation" r:id="rId4" imgW="3708360" imgH="965160" progId="Equation.DSMT4">
                  <p:embed/>
                </p:oleObj>
              </mc:Choice>
              <mc:Fallback>
                <p:oleObj name="Equation" r:id="rId4" imgW="3708360" imgH="9651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4800" y="2444132"/>
                        <a:ext cx="37084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49" name="Object 5"/>
          <p:cNvGraphicFramePr>
            <a:graphicFrameLocks noChangeAspect="1"/>
          </p:cNvGraphicFramePr>
          <p:nvPr/>
        </p:nvGraphicFramePr>
        <p:xfrm>
          <a:off x="2608008" y="3537156"/>
          <a:ext cx="3937000" cy="838200"/>
        </p:xfrm>
        <a:graphic>
          <a:graphicData uri="http://schemas.openxmlformats.org/presentationml/2006/ole">
            <mc:AlternateContent xmlns:mc="http://schemas.openxmlformats.org/markup-compatibility/2006">
              <mc:Choice xmlns:v="urn:schemas-microsoft-com:vml" Requires="v">
                <p:oleObj name="Equation" r:id="rId6" imgW="3936960" imgH="838080" progId="Equation.DSMT4">
                  <p:embed/>
                </p:oleObj>
              </mc:Choice>
              <mc:Fallback>
                <p:oleObj name="Equation" r:id="rId6" imgW="3936960" imgH="8380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08008" y="3537156"/>
                        <a:ext cx="3937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50" name="Object 6"/>
          <p:cNvGraphicFramePr>
            <a:graphicFrameLocks noChangeAspect="1"/>
          </p:cNvGraphicFramePr>
          <p:nvPr/>
        </p:nvGraphicFramePr>
        <p:xfrm>
          <a:off x="4129548" y="4525296"/>
          <a:ext cx="2400300" cy="990600"/>
        </p:xfrm>
        <a:graphic>
          <a:graphicData uri="http://schemas.openxmlformats.org/presentationml/2006/ole">
            <mc:AlternateContent xmlns:mc="http://schemas.openxmlformats.org/markup-compatibility/2006">
              <mc:Choice xmlns:v="urn:schemas-microsoft-com:vml" Requires="v">
                <p:oleObj name="Equation" r:id="rId8" imgW="2400120" imgH="990360" progId="Equation.DSMT4">
                  <p:embed/>
                </p:oleObj>
              </mc:Choice>
              <mc:Fallback>
                <p:oleObj name="Equation" r:id="rId8" imgW="2400120" imgH="99036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9548" y="4525296"/>
                        <a:ext cx="24003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1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4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Solving an Autonomous Differential</a:t>
            </a:r>
            <a:br>
              <a:rPr lang="en-US" dirty="0"/>
            </a:br>
            <a:r>
              <a:rPr lang="en-US" dirty="0"/>
              <a:t>Equation and Graphing Its Slope Field (cont.)</a:t>
            </a:r>
          </a:p>
        </p:txBody>
      </p:sp>
      <p:sp>
        <p:nvSpPr>
          <p:cNvPr id="3" name="Content Placeholder 2"/>
          <p:cNvSpPr>
            <a:spLocks noGrp="1"/>
          </p:cNvSpPr>
          <p:nvPr>
            <p:ph idx="1"/>
          </p:nvPr>
        </p:nvSpPr>
        <p:spPr>
          <a:xfrm>
            <a:off x="457200" y="1280160"/>
            <a:ext cx="8229600" cy="4401205"/>
          </a:xfrm>
        </p:spPr>
        <p:txBody>
          <a:bodyPr>
            <a:spAutoFit/>
          </a:bodyPr>
          <a:lstStyle/>
          <a:p>
            <a:r>
              <a:rPr lang="en-US" dirty="0"/>
              <a:t>This family of equations implicitly defines the general solution of the differential equation, except for two important cases: </a:t>
            </a:r>
            <a:r>
              <a:rPr lang="en-US" i="1" dirty="0"/>
              <a:t>y</a:t>
            </a:r>
            <a:r>
              <a:rPr lang="en-US" dirty="0"/>
              <a:t> </a:t>
            </a:r>
            <a:r>
              <a:rPr lang="en-US" dirty="0">
                <a:latin typeface="Symbol" pitchFamily="18" charset="2"/>
              </a:rPr>
              <a:t>=</a:t>
            </a:r>
            <a:r>
              <a:rPr lang="en-US" dirty="0"/>
              <a:t> </a:t>
            </a:r>
            <a:r>
              <a:rPr lang="en-US" dirty="0">
                <a:latin typeface="Symbol" pitchFamily="18" charset="2"/>
              </a:rPr>
              <a:t>-</a:t>
            </a:r>
            <a:r>
              <a:rPr lang="en-US" dirty="0"/>
              <a:t>2 and </a:t>
            </a:r>
            <a:r>
              <a:rPr lang="en-US" i="1" dirty="0"/>
              <a:t>y</a:t>
            </a:r>
            <a:r>
              <a:rPr lang="en-US" dirty="0"/>
              <a:t> </a:t>
            </a:r>
            <a:r>
              <a:rPr lang="en-US" dirty="0">
                <a:latin typeface="Symbol" pitchFamily="18" charset="2"/>
              </a:rPr>
              <a:t>=</a:t>
            </a:r>
            <a:r>
              <a:rPr lang="en-US" dirty="0"/>
              <a:t> 1. By definition, these two values are equilibrium points of the autonomous equation, but the equations </a:t>
            </a:r>
            <a:r>
              <a:rPr lang="en-US" i="1" dirty="0"/>
              <a:t>y</a:t>
            </a:r>
            <a:r>
              <a:rPr lang="en-US" dirty="0"/>
              <a:t> </a:t>
            </a:r>
            <a:r>
              <a:rPr lang="en-US" dirty="0">
                <a:latin typeface="Symbol" pitchFamily="18" charset="2"/>
              </a:rPr>
              <a:t>=</a:t>
            </a:r>
            <a:r>
              <a:rPr lang="en-US" dirty="0"/>
              <a:t> </a:t>
            </a:r>
            <a:r>
              <a:rPr lang="en-US" dirty="0">
                <a:latin typeface="Symbol" pitchFamily="18" charset="2"/>
              </a:rPr>
              <a:t>-</a:t>
            </a:r>
            <a:r>
              <a:rPr lang="en-US" dirty="0"/>
              <a:t>2 and </a:t>
            </a:r>
            <a:r>
              <a:rPr lang="en-US" i="1" dirty="0"/>
              <a:t>y</a:t>
            </a:r>
            <a:r>
              <a:rPr lang="en-US" dirty="0"/>
              <a:t> </a:t>
            </a:r>
            <a:r>
              <a:rPr lang="en-US" dirty="0">
                <a:latin typeface="Symbol" pitchFamily="18" charset="2"/>
              </a:rPr>
              <a:t>=</a:t>
            </a:r>
            <a:r>
              <a:rPr lang="en-US" dirty="0"/>
              <a:t> 1 also qualify as solutions of the equation</a:t>
            </a:r>
          </a:p>
          <a:p>
            <a:pPr>
              <a:spcBef>
                <a:spcPts val="0"/>
              </a:spcBef>
            </a:pPr>
            <a:r>
              <a:rPr lang="en-US" dirty="0"/>
              <a:t> (as you can check); they are graphed as black lines in Figure 3. But while these two values of </a:t>
            </a:r>
            <a:r>
              <a:rPr lang="en-US" i="1" dirty="0"/>
              <a:t>y</a:t>
            </a:r>
            <a:r>
              <a:rPr lang="en-US" dirty="0"/>
              <a:t> are both equilibrium values, </a:t>
            </a:r>
            <a:r>
              <a:rPr lang="en-US" i="1" dirty="0"/>
              <a:t>y</a:t>
            </a:r>
            <a:r>
              <a:rPr lang="en-US" dirty="0"/>
              <a:t> </a:t>
            </a:r>
            <a:r>
              <a:rPr lang="en-US" dirty="0">
                <a:latin typeface="Symbol" pitchFamily="18" charset="2"/>
              </a:rPr>
              <a:t>=</a:t>
            </a:r>
            <a:r>
              <a:rPr lang="en-US" dirty="0"/>
              <a:t> </a:t>
            </a:r>
            <a:r>
              <a:rPr lang="en-US" dirty="0">
                <a:latin typeface="Symbol" pitchFamily="18" charset="2"/>
              </a:rPr>
              <a:t>-</a:t>
            </a:r>
            <a:r>
              <a:rPr lang="en-US" dirty="0"/>
              <a:t>2 is classified as a </a:t>
            </a:r>
            <a:r>
              <a:rPr lang="en-US" b="1" dirty="0"/>
              <a:t>stable equilibrium </a:t>
            </a:r>
            <a:r>
              <a:rPr lang="en-US" dirty="0"/>
              <a:t>and </a:t>
            </a:r>
            <a:r>
              <a:rPr lang="en-US" i="1" dirty="0"/>
              <a:t>y</a:t>
            </a:r>
            <a:r>
              <a:rPr lang="en-US" dirty="0"/>
              <a:t> </a:t>
            </a:r>
            <a:r>
              <a:rPr lang="en-US" dirty="0">
                <a:latin typeface="Symbol" pitchFamily="18" charset="2"/>
              </a:rPr>
              <a:t>=</a:t>
            </a:r>
            <a:r>
              <a:rPr lang="en-US" dirty="0"/>
              <a:t> 1 is an </a:t>
            </a:r>
            <a:r>
              <a:rPr lang="en-US" b="1" dirty="0"/>
              <a:t>unstable equilibrium</a:t>
            </a:r>
            <a:r>
              <a:rPr lang="en-US" dirty="0"/>
              <a:t>.</a:t>
            </a:r>
          </a:p>
        </p:txBody>
      </p:sp>
      <p:graphicFrame>
        <p:nvGraphicFramePr>
          <p:cNvPr id="135170" name="Object 2"/>
          <p:cNvGraphicFramePr>
            <a:graphicFrameLocks noChangeAspect="1"/>
          </p:cNvGraphicFramePr>
          <p:nvPr/>
        </p:nvGraphicFramePr>
        <p:xfrm>
          <a:off x="5715000" y="3458496"/>
          <a:ext cx="2476500" cy="482600"/>
        </p:xfrm>
        <a:graphic>
          <a:graphicData uri="http://schemas.openxmlformats.org/presentationml/2006/ole">
            <mc:AlternateContent xmlns:mc="http://schemas.openxmlformats.org/markup-compatibility/2006">
              <mc:Choice xmlns:v="urn:schemas-microsoft-com:vml" Requires="v">
                <p:oleObj name="Equation" r:id="rId2" imgW="2476440" imgH="482400" progId="Equation.DSMT4">
                  <p:embed/>
                </p:oleObj>
              </mc:Choice>
              <mc:Fallback>
                <p:oleObj name="Equation" r:id="rId2" imgW="247644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458496"/>
                        <a:ext cx="2476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2422</TotalTime>
  <Words>2534</Words>
  <Application>Microsoft Office PowerPoint</Application>
  <PresentationFormat>On-screen Show (4:3)</PresentationFormat>
  <Paragraphs>215</Paragraphs>
  <Slides>40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5" baseType="lpstr">
      <vt:lpstr>Arial</vt:lpstr>
      <vt:lpstr>Symbol</vt:lpstr>
      <vt:lpstr>Calibri</vt:lpstr>
      <vt:lpstr>Office Theme</vt:lpstr>
      <vt:lpstr>Equation</vt:lpstr>
      <vt:lpstr>Section 8.3</vt:lpstr>
      <vt:lpstr>Definition: Autonomous Differential Equations </vt:lpstr>
      <vt:lpstr>Autonomous Differential Equations</vt:lpstr>
      <vt:lpstr>Autonomous Differential Equations (cont.)</vt:lpstr>
      <vt:lpstr>Autonomous Differential Equations (cont.)</vt:lpstr>
      <vt:lpstr>Example 1: Solving an Autonomous Differential Equation and Graphing Its Slope Field</vt:lpstr>
      <vt:lpstr>Example 1: Solving an Autonomous Differential Equation and Graphing Its Slope Field (cont.)</vt:lpstr>
      <vt:lpstr>Example 1: Solving an Autonomous Differential Equation and Graphing Its Slope Field (cont.)</vt:lpstr>
      <vt:lpstr>Example 1: Solving an Autonomous Differential Equation and Graphing Its Slope Field (cont.)</vt:lpstr>
      <vt:lpstr>Example 1: Solving an Autonomous Differential Equation and Graphing Its Slope Field (cont.)</vt:lpstr>
      <vt:lpstr>Example 1: Solving an Autonomous Differential Equation and Graphing Its Slope Field (cont.)</vt:lpstr>
      <vt:lpstr>Example 1: Solving an Autonomous Differential Equation and Graphing Its Slope Field (cont.)</vt:lpstr>
      <vt:lpstr>Example 1: Solving an Autonomous Differential Equation and Graphing Its Slope Field (cont.)</vt:lpstr>
      <vt:lpstr>Example 1: Solving an Autonomous Differential Equation and Graphing Its Slope Field (cont.)</vt:lpstr>
      <vt:lpstr>Example 1: Solving an Autonomous Differential Equation and Graphing Its Slope Field (cont.)</vt:lpstr>
      <vt:lpstr>Example 2: Using an Autonomous Differential Equation to Model Newton’s Law of Cooling</vt:lpstr>
      <vt:lpstr>Example 2: Using an Autonomous Differential Equation to Model Newton’s Law of Cooling (cont.)</vt:lpstr>
      <vt:lpstr>Example 2: Using an Autonomous Differential Equation to Model Newton’s Law of Cooling (cont.)</vt:lpstr>
      <vt:lpstr>Example 2: Using an Autonomous Differential Equation to Model Newton’s Law of Cooling (cont.)</vt:lpstr>
      <vt:lpstr>Example 2: Using an Autonomous Differential Equation to Model Newton’s Law of Cooling (cont.)</vt:lpstr>
      <vt:lpstr>Example 2: Using an Autonomous Differential Equation to Model Newton’s Law of Cooling (cont.)</vt:lpstr>
      <vt:lpstr>Example 3: Using a Logistic Differential Equation to Model Population Growth </vt:lpstr>
      <vt:lpstr>Example 3: Using a Logistic Differential Equation to Model Population Growth (cont.)</vt:lpstr>
      <vt:lpstr>Example 3: Using a Logistic Differential Equation to Model Population Growth (cont.)</vt:lpstr>
      <vt:lpstr>Example 3: Using a Logistic Differential Equation to Model Population Growth (cont.)</vt:lpstr>
      <vt:lpstr>Example 3: Using a Logistic Differential Equation to Model Population Growth (cont.)</vt:lpstr>
      <vt:lpstr>Example 3: Using a Logistic Differential Equation to Model Population Growth (cont.)</vt:lpstr>
      <vt:lpstr>Example 3: Using a Logistic Differential Equation to Model Population Growth (cont.)</vt:lpstr>
      <vt:lpstr>Example 3: Using a Logistic Differential Equation to Model Population Growth (cont.)</vt:lpstr>
      <vt:lpstr>Example 4: Using an Autonomous Differential Equation to Find Terminal Velocity </vt:lpstr>
      <vt:lpstr>Example 4: Using an Autonomous Differential Equation to Find Terminal Velocity (cont.)</vt:lpstr>
      <vt:lpstr>Example 4: Using an Autonomous Differential Equation to Find Terminal Velocity (cont.)</vt:lpstr>
      <vt:lpstr>Euler’s Method</vt:lpstr>
      <vt:lpstr>Euler’s Method (cont.)</vt:lpstr>
      <vt:lpstr>Euler’s Method (cont.)</vt:lpstr>
      <vt:lpstr>Example 5: Using Euler’s Method </vt:lpstr>
      <vt:lpstr>Example 5: Using Euler’s Method (cont.)</vt:lpstr>
      <vt:lpstr>Example 5: Using Euler’s Method (cont.)</vt:lpstr>
      <vt:lpstr>Example 5: Using Euler’s Method (cont.)</vt:lpstr>
      <vt:lpstr>Example 5: Using Euler’s Method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362</cp:revision>
  <dcterms:created xsi:type="dcterms:W3CDTF">2013-04-26T14:43:13Z</dcterms:created>
  <dcterms:modified xsi:type="dcterms:W3CDTF">2023-04-28T15:52:26Z</dcterms:modified>
</cp:coreProperties>
</file>