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1"/>
  </p:notes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Lst>
  <p:sldSz cx="9144000" cy="6858000" type="screen4x3"/>
  <p:notesSz cx="6858000" cy="9144000"/>
  <p:embeddedFontLst>
    <p:embeddedFont>
      <p:font typeface="Calibri" panose="020F0502020204030204" pitchFamily="34" charset="0"/>
      <p:regular r:id="rId42"/>
      <p:bold r:id="rId43"/>
      <p:italic r:id="rId44"/>
      <p:boldItalic r:id="rId45"/>
    </p:embeddedFont>
    <p:embeddedFont>
      <p:font typeface="Cambria Math" panose="02040503050406030204" pitchFamily="18" charset="0"/>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66092"/>
    <a:srgbClr val="000000"/>
    <a:srgbClr val="FFFFCC"/>
    <a:srgbClr val="004786"/>
    <a:srgbClr val="FFFF99"/>
    <a:srgbClr val="000099"/>
    <a:srgbClr val="0080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67" autoAdjust="0"/>
    <p:restoredTop sz="94660"/>
  </p:normalViewPr>
  <p:slideViewPr>
    <p:cSldViewPr>
      <p:cViewPr varScale="1">
        <p:scale>
          <a:sx n="104" d="100"/>
          <a:sy n="104" d="100"/>
        </p:scale>
        <p:origin x="135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14D66-ABF5-4913-87E1-51DE239BD2C6}" type="datetimeFigureOut">
              <a:rPr lang="en-US" smtClean="0"/>
              <a:pPr/>
              <a:t>4/28/2023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DF456A-2978-4074-8D97-A2A7F4521536}" type="slidenum">
              <a:rPr lang="en-US" smtClean="0"/>
              <a:pPr/>
              <a:t>‹#›</a:t>
            </a:fld>
            <a:endParaRPr lang="en-US" dirty="0"/>
          </a:p>
        </p:txBody>
      </p:sp>
    </p:spTree>
    <p:extLst>
      <p:ext uri="{BB962C8B-B14F-4D97-AF65-F5344CB8AC3E}">
        <p14:creationId xmlns:p14="http://schemas.microsoft.com/office/powerpoint/2010/main" val="829607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13.wmf"/><Relationship Id="rId7" Type="http://schemas.openxmlformats.org/officeDocument/2006/relationships/image" Target="../media/image15.wmf"/><Relationship Id="rId2" Type="http://schemas.openxmlformats.org/officeDocument/2006/relationships/oleObject" Target="../embeddings/oleObject12.bin"/><Relationship Id="rId1" Type="http://schemas.openxmlformats.org/officeDocument/2006/relationships/slideLayout" Target="../slideLayouts/slideLayout2.xml"/><Relationship Id="rId6" Type="http://schemas.openxmlformats.org/officeDocument/2006/relationships/oleObject" Target="../embeddings/oleObject14.bin"/><Relationship Id="rId5" Type="http://schemas.openxmlformats.org/officeDocument/2006/relationships/image" Target="../media/image14.wmf"/><Relationship Id="rId4" Type="http://schemas.openxmlformats.org/officeDocument/2006/relationships/oleObject" Target="../embeddings/oleObject13.bin"/><Relationship Id="rId9" Type="http://schemas.openxmlformats.org/officeDocument/2006/relationships/image" Target="../media/image16.wmf"/></Relationships>
</file>

<file path=ppt/slides/_rels/slide1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16.bin"/><Relationship Id="rId1" Type="http://schemas.openxmlformats.org/officeDocument/2006/relationships/slideLayout" Target="../slideLayouts/slideLayout2.xml"/><Relationship Id="rId5" Type="http://schemas.openxmlformats.org/officeDocument/2006/relationships/image" Target="../media/image18.wmf"/><Relationship Id="rId4" Type="http://schemas.openxmlformats.org/officeDocument/2006/relationships/oleObject" Target="../embeddings/oleObject17.bin"/></Relationships>
</file>

<file path=ppt/slides/_rels/slide1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8.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25.wmf"/><Relationship Id="rId3" Type="http://schemas.openxmlformats.org/officeDocument/2006/relationships/image" Target="../media/image20.wmf"/><Relationship Id="rId7" Type="http://schemas.openxmlformats.org/officeDocument/2006/relationships/image" Target="../media/image22.wmf"/><Relationship Id="rId12" Type="http://schemas.openxmlformats.org/officeDocument/2006/relationships/oleObject" Target="../embeddings/oleObject24.bin"/><Relationship Id="rId2" Type="http://schemas.openxmlformats.org/officeDocument/2006/relationships/oleObject" Target="../embeddings/oleObject19.bin"/><Relationship Id="rId1" Type="http://schemas.openxmlformats.org/officeDocument/2006/relationships/slideLayout" Target="../slideLayouts/slideLayout2.xml"/><Relationship Id="rId6" Type="http://schemas.openxmlformats.org/officeDocument/2006/relationships/oleObject" Target="../embeddings/oleObject21.bin"/><Relationship Id="rId11" Type="http://schemas.openxmlformats.org/officeDocument/2006/relationships/image" Target="../media/image24.wmf"/><Relationship Id="rId5" Type="http://schemas.openxmlformats.org/officeDocument/2006/relationships/image" Target="../media/image21.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23.wmf"/></Relationships>
</file>

<file path=ppt/slides/_rels/slide18.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25.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wmf"/><Relationship Id="rId7" Type="http://schemas.openxmlformats.org/officeDocument/2006/relationships/image" Target="../media/image29.wmf"/><Relationship Id="rId2" Type="http://schemas.openxmlformats.org/officeDocument/2006/relationships/oleObject" Target="../embeddings/oleObject26.bin"/><Relationship Id="rId1" Type="http://schemas.openxmlformats.org/officeDocument/2006/relationships/slideLayout" Target="../slideLayouts/slideLayout2.xml"/><Relationship Id="rId6" Type="http://schemas.openxmlformats.org/officeDocument/2006/relationships/oleObject" Target="../embeddings/oleObject28.bin"/><Relationship Id="rId5" Type="http://schemas.openxmlformats.org/officeDocument/2006/relationships/image" Target="../media/image28.wmf"/><Relationship Id="rId4" Type="http://schemas.openxmlformats.org/officeDocument/2006/relationships/oleObject" Target="../embeddings/oleObject27.bin"/></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35.wmf"/><Relationship Id="rId3" Type="http://schemas.openxmlformats.org/officeDocument/2006/relationships/image" Target="../media/image30.wmf"/><Relationship Id="rId7" Type="http://schemas.openxmlformats.org/officeDocument/2006/relationships/image" Target="../media/image32.wmf"/><Relationship Id="rId12" Type="http://schemas.openxmlformats.org/officeDocument/2006/relationships/oleObject" Target="../embeddings/oleObject34.bin"/><Relationship Id="rId2" Type="http://schemas.openxmlformats.org/officeDocument/2006/relationships/oleObject" Target="../embeddings/oleObject29.bin"/><Relationship Id="rId1" Type="http://schemas.openxmlformats.org/officeDocument/2006/relationships/slideLayout" Target="../slideLayouts/slideLayout2.xml"/><Relationship Id="rId6" Type="http://schemas.openxmlformats.org/officeDocument/2006/relationships/oleObject" Target="../embeddings/oleObject31.bin"/><Relationship Id="rId11" Type="http://schemas.openxmlformats.org/officeDocument/2006/relationships/image" Target="../media/image34.wmf"/><Relationship Id="rId5" Type="http://schemas.openxmlformats.org/officeDocument/2006/relationships/image" Target="../media/image31.wmf"/><Relationship Id="rId15" Type="http://schemas.openxmlformats.org/officeDocument/2006/relationships/image" Target="../media/image36.wmf"/><Relationship Id="rId10" Type="http://schemas.openxmlformats.org/officeDocument/2006/relationships/oleObject" Target="../embeddings/oleObject33.bin"/><Relationship Id="rId4" Type="http://schemas.openxmlformats.org/officeDocument/2006/relationships/oleObject" Target="../embeddings/oleObject30.bin"/><Relationship Id="rId9" Type="http://schemas.openxmlformats.org/officeDocument/2006/relationships/image" Target="../media/image33.wmf"/><Relationship Id="rId14" Type="http://schemas.openxmlformats.org/officeDocument/2006/relationships/oleObject" Target="../embeddings/oleObject35.bin"/></Relationships>
</file>

<file path=ppt/slides/_rels/slide21.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36.bin"/><Relationship Id="rId1" Type="http://schemas.openxmlformats.org/officeDocument/2006/relationships/slideLayout" Target="../slideLayouts/slideLayout2.xml"/><Relationship Id="rId5" Type="http://schemas.openxmlformats.org/officeDocument/2006/relationships/image" Target="../media/image38.wmf"/><Relationship Id="rId4" Type="http://schemas.openxmlformats.org/officeDocument/2006/relationships/oleObject" Target="../embeddings/oleObject37.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38.bin"/><Relationship Id="rId1" Type="http://schemas.openxmlformats.org/officeDocument/2006/relationships/slideLayout" Target="../slideLayouts/slideLayout2.xml"/><Relationship Id="rId5" Type="http://schemas.openxmlformats.org/officeDocument/2006/relationships/image" Target="../media/image40.wmf"/><Relationship Id="rId4" Type="http://schemas.openxmlformats.org/officeDocument/2006/relationships/oleObject" Target="../embeddings/oleObject39.bin"/></Relationships>
</file>

<file path=ppt/slides/_rels/slide24.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oleObject" Target="../embeddings/oleObject40.bin"/><Relationship Id="rId1" Type="http://schemas.openxmlformats.org/officeDocument/2006/relationships/slideLayout" Target="../slideLayouts/slideLayout2.xml"/><Relationship Id="rId5" Type="http://schemas.openxmlformats.org/officeDocument/2006/relationships/image" Target="../media/image42.wmf"/><Relationship Id="rId4" Type="http://schemas.openxmlformats.org/officeDocument/2006/relationships/oleObject" Target="../embeddings/oleObject41.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oleObject" Target="../embeddings/oleObject42.bin"/><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wmf"/><Relationship Id="rId7" Type="http://schemas.openxmlformats.org/officeDocument/2006/relationships/image" Target="../media/image47.wmf"/><Relationship Id="rId2" Type="http://schemas.openxmlformats.org/officeDocument/2006/relationships/oleObject" Target="../embeddings/oleObject43.bin"/><Relationship Id="rId1" Type="http://schemas.openxmlformats.org/officeDocument/2006/relationships/slideLayout" Target="../slideLayouts/slideLayout2.xml"/><Relationship Id="rId6" Type="http://schemas.openxmlformats.org/officeDocument/2006/relationships/oleObject" Target="../embeddings/oleObject45.bin"/><Relationship Id="rId5" Type="http://schemas.openxmlformats.org/officeDocument/2006/relationships/image" Target="../media/image46.wmf"/><Relationship Id="rId4" Type="http://schemas.openxmlformats.org/officeDocument/2006/relationships/oleObject" Target="../embeddings/oleObject44.bin"/></Relationships>
</file>

<file path=ppt/slides/_rels/slide29.xml.rels><?xml version="1.0" encoding="UTF-8" standalone="yes"?>
<Relationships xmlns="http://schemas.openxmlformats.org/package/2006/relationships"><Relationship Id="rId3" Type="http://schemas.openxmlformats.org/officeDocument/2006/relationships/image" Target="../media/image48.wmf"/><Relationship Id="rId7" Type="http://schemas.openxmlformats.org/officeDocument/2006/relationships/image" Target="../media/image50.wmf"/><Relationship Id="rId2" Type="http://schemas.openxmlformats.org/officeDocument/2006/relationships/oleObject" Target="../embeddings/oleObject46.bin"/><Relationship Id="rId1" Type="http://schemas.openxmlformats.org/officeDocument/2006/relationships/slideLayout" Target="../slideLayouts/slideLayout2.xml"/><Relationship Id="rId6" Type="http://schemas.openxmlformats.org/officeDocument/2006/relationships/oleObject" Target="../embeddings/oleObject48.bin"/><Relationship Id="rId5" Type="http://schemas.openxmlformats.org/officeDocument/2006/relationships/image" Target="../media/image49.wmf"/><Relationship Id="rId4" Type="http://schemas.openxmlformats.org/officeDocument/2006/relationships/oleObject" Target="../embeddings/oleObject47.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3.wmf"/><Relationship Id="rId5" Type="http://schemas.openxmlformats.org/officeDocument/2006/relationships/oleObject" Target="../embeddings/oleObject50.bin"/><Relationship Id="rId4" Type="http://schemas.openxmlformats.org/officeDocument/2006/relationships/image" Target="../media/image52.wmf"/></Relationships>
</file>

<file path=ppt/slides/_rels/slide31.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oleObject" Target="../embeddings/oleObject52.bin"/><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oleObject" Target="../embeddings/oleObject53.bin"/><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7.wmf"/><Relationship Id="rId7" Type="http://schemas.openxmlformats.org/officeDocument/2006/relationships/image" Target="../media/image59.wmf"/><Relationship Id="rId2" Type="http://schemas.openxmlformats.org/officeDocument/2006/relationships/oleObject" Target="../embeddings/oleObject54.bin"/><Relationship Id="rId1" Type="http://schemas.openxmlformats.org/officeDocument/2006/relationships/slideLayout" Target="../slideLayouts/slideLayout2.xml"/><Relationship Id="rId6" Type="http://schemas.openxmlformats.org/officeDocument/2006/relationships/oleObject" Target="../embeddings/oleObject56.bin"/><Relationship Id="rId5" Type="http://schemas.openxmlformats.org/officeDocument/2006/relationships/image" Target="../media/image58.wmf"/><Relationship Id="rId4" Type="http://schemas.openxmlformats.org/officeDocument/2006/relationships/oleObject" Target="../embeddings/oleObject55.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60.bin"/><Relationship Id="rId13" Type="http://schemas.openxmlformats.org/officeDocument/2006/relationships/image" Target="../media/image65.wmf"/><Relationship Id="rId3" Type="http://schemas.openxmlformats.org/officeDocument/2006/relationships/image" Target="../media/image60.wmf"/><Relationship Id="rId7" Type="http://schemas.openxmlformats.org/officeDocument/2006/relationships/image" Target="../media/image62.wmf"/><Relationship Id="rId12" Type="http://schemas.openxmlformats.org/officeDocument/2006/relationships/oleObject" Target="../embeddings/oleObject62.bin"/><Relationship Id="rId2" Type="http://schemas.openxmlformats.org/officeDocument/2006/relationships/oleObject" Target="../embeddings/oleObject57.bin"/><Relationship Id="rId1" Type="http://schemas.openxmlformats.org/officeDocument/2006/relationships/slideLayout" Target="../slideLayouts/slideLayout2.xml"/><Relationship Id="rId6" Type="http://schemas.openxmlformats.org/officeDocument/2006/relationships/oleObject" Target="../embeddings/oleObject59.bin"/><Relationship Id="rId11" Type="http://schemas.openxmlformats.org/officeDocument/2006/relationships/image" Target="../media/image64.wmf"/><Relationship Id="rId5" Type="http://schemas.openxmlformats.org/officeDocument/2006/relationships/image" Target="../media/image61.wmf"/><Relationship Id="rId10" Type="http://schemas.openxmlformats.org/officeDocument/2006/relationships/oleObject" Target="../embeddings/oleObject61.bin"/><Relationship Id="rId4" Type="http://schemas.openxmlformats.org/officeDocument/2006/relationships/oleObject" Target="../embeddings/oleObject58.bin"/><Relationship Id="rId9" Type="http://schemas.openxmlformats.org/officeDocument/2006/relationships/image" Target="../media/image63.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7.wmf"/></Relationships>
</file>

<file path=ppt/slides/_rels/slide36.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oleObject" Target="../embeddings/oleObject64.bin"/><Relationship Id="rId1" Type="http://schemas.openxmlformats.org/officeDocument/2006/relationships/slideLayout" Target="../slideLayouts/slideLayout2.xml"/><Relationship Id="rId5" Type="http://schemas.openxmlformats.org/officeDocument/2006/relationships/image" Target="../media/image69.wmf"/><Relationship Id="rId4" Type="http://schemas.openxmlformats.org/officeDocument/2006/relationships/oleObject" Target="../embeddings/oleObject65.bin"/></Relationships>
</file>

<file path=ppt/slides/_rels/slide37.xml.rels><?xml version="1.0" encoding="UTF-8" standalone="yes"?>
<Relationships xmlns="http://schemas.openxmlformats.org/package/2006/relationships"><Relationship Id="rId3" Type="http://schemas.openxmlformats.org/officeDocument/2006/relationships/image" Target="../media/image70.wmf"/><Relationship Id="rId7" Type="http://schemas.openxmlformats.org/officeDocument/2006/relationships/image" Target="../media/image72.wmf"/><Relationship Id="rId2" Type="http://schemas.openxmlformats.org/officeDocument/2006/relationships/oleObject" Target="../embeddings/oleObject66.bin"/><Relationship Id="rId1" Type="http://schemas.openxmlformats.org/officeDocument/2006/relationships/slideLayout" Target="../slideLayouts/slideLayout2.xml"/><Relationship Id="rId6" Type="http://schemas.openxmlformats.org/officeDocument/2006/relationships/oleObject" Target="../embeddings/oleObject68.bin"/><Relationship Id="rId5" Type="http://schemas.openxmlformats.org/officeDocument/2006/relationships/image" Target="../media/image71.wmf"/><Relationship Id="rId4" Type="http://schemas.openxmlformats.org/officeDocument/2006/relationships/oleObject" Target="../embeddings/oleObject67.bin"/></Relationships>
</file>

<file path=ppt/slides/_rels/slide38.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oleObject" Target="../embeddings/oleObject69.bin"/><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39.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oleObject" Target="../embeddings/oleObject70.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5.wmf"/><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4.w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11.wmf"/><Relationship Id="rId2" Type="http://schemas.openxmlformats.org/officeDocument/2006/relationships/oleObject" Target="../embeddings/oleObject8.bin"/><Relationship Id="rId1" Type="http://schemas.openxmlformats.org/officeDocument/2006/relationships/slideLayout" Target="../slideLayouts/slideLayout2.xml"/><Relationship Id="rId6" Type="http://schemas.openxmlformats.org/officeDocument/2006/relationships/oleObject" Target="../embeddings/oleObject10.bin"/><Relationship Id="rId5" Type="http://schemas.openxmlformats.org/officeDocument/2006/relationships/image" Target="../media/image10.wmf"/><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8.4</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Second-Order Linear Differential Equations</a:t>
            </a:r>
            <a:endParaRPr lang="en-US" b="1" i="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Homogeneous Second-Order Linear Differential Equations (cont.)</a:t>
            </a:r>
          </a:p>
        </p:txBody>
      </p:sp>
      <p:sp>
        <p:nvSpPr>
          <p:cNvPr id="3" name="Content Placeholder 2"/>
          <p:cNvSpPr>
            <a:spLocks noGrp="1"/>
          </p:cNvSpPr>
          <p:nvPr>
            <p:ph idx="1"/>
          </p:nvPr>
        </p:nvSpPr>
        <p:spPr/>
        <p:txBody>
          <a:bodyPr/>
          <a:lstStyle/>
          <a:p>
            <a:r>
              <a:rPr lang="en-US" dirty="0"/>
              <a:t>Narrowing our focus one last time, we now devise a method for solving all homogeneous second‑order linear differential equations with constant coefficients. Such an equation can be written in the form 	    </a:t>
            </a:r>
            <a:r>
              <a:rPr lang="en-US" i="1" dirty="0"/>
              <a:t>ay</a:t>
            </a:r>
            <a:r>
              <a:rPr lang="en-US" dirty="0"/>
              <a:t>″ + </a:t>
            </a:r>
            <a:r>
              <a:rPr lang="en-US" i="1" dirty="0"/>
              <a:t>by</a:t>
            </a:r>
            <a:r>
              <a:rPr lang="en-US" dirty="0"/>
              <a:t>′ + </a:t>
            </a:r>
            <a:r>
              <a:rPr lang="en-US" i="1" dirty="0"/>
              <a:t>cy</a:t>
            </a:r>
            <a:r>
              <a:rPr lang="en-US" dirty="0"/>
              <a:t> </a:t>
            </a:r>
            <a:r>
              <a:rPr lang="en-US" dirty="0">
                <a:latin typeface="Symbol" pitchFamily="18" charset="2"/>
              </a:rPr>
              <a:t>=</a:t>
            </a:r>
            <a:r>
              <a:rPr lang="en-US" dirty="0"/>
              <a:t> 0, where </a:t>
            </a:r>
            <a:r>
              <a:rPr lang="en-US" i="1" dirty="0"/>
              <a:t>a</a:t>
            </a:r>
            <a:r>
              <a:rPr lang="en-US" dirty="0"/>
              <a:t>, </a:t>
            </a:r>
            <a:r>
              <a:rPr lang="en-US" i="1" dirty="0"/>
              <a:t>b</a:t>
            </a:r>
            <a:r>
              <a:rPr lang="en-US" dirty="0"/>
              <a:t>, and </a:t>
            </a:r>
            <a:r>
              <a:rPr lang="en-US" i="1" dirty="0"/>
              <a:t>c</a:t>
            </a:r>
            <a:r>
              <a:rPr lang="en-US" dirty="0"/>
              <a:t> are real numbers. The method originated with Euler, who realized that for </a:t>
            </a:r>
            <a:r>
              <a:rPr lang="en-US" i="1" dirty="0"/>
              <a:t>y</a:t>
            </a:r>
            <a:r>
              <a:rPr lang="en-US" dirty="0"/>
              <a:t> to satisfy the equation </a:t>
            </a:r>
            <a:r>
              <a:rPr lang="en-US" i="1" dirty="0"/>
              <a:t>ay</a:t>
            </a:r>
            <a:r>
              <a:rPr lang="en-US" dirty="0"/>
              <a:t>″ + </a:t>
            </a:r>
            <a:r>
              <a:rPr lang="en-US" i="1" dirty="0"/>
              <a:t>by</a:t>
            </a:r>
            <a:r>
              <a:rPr lang="en-US" dirty="0"/>
              <a:t>′ + </a:t>
            </a:r>
            <a:r>
              <a:rPr lang="en-US" i="1" dirty="0"/>
              <a:t>cy</a:t>
            </a:r>
            <a:r>
              <a:rPr lang="en-US" dirty="0"/>
              <a:t> </a:t>
            </a:r>
            <a:r>
              <a:rPr lang="en-US" dirty="0">
                <a:latin typeface="Symbol" pitchFamily="18" charset="2"/>
              </a:rPr>
              <a:t>=</a:t>
            </a:r>
            <a:r>
              <a:rPr lang="en-US" dirty="0"/>
              <a:t> 0, </a:t>
            </a:r>
            <a:r>
              <a:rPr lang="en-US" i="1" dirty="0"/>
              <a:t>y</a:t>
            </a:r>
            <a:r>
              <a:rPr lang="en-US" dirty="0"/>
              <a:t> and its derivatives must be similar to one another.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Homogeneous Second-Order Linear Differential Equations (cont.)</a:t>
            </a:r>
          </a:p>
        </p:txBody>
      </p:sp>
      <p:sp>
        <p:nvSpPr>
          <p:cNvPr id="3" name="Content Placeholder 2"/>
          <p:cNvSpPr>
            <a:spLocks noGrp="1"/>
          </p:cNvSpPr>
          <p:nvPr>
            <p:ph idx="1"/>
          </p:nvPr>
        </p:nvSpPr>
        <p:spPr/>
        <p:txBody>
          <a:bodyPr/>
          <a:lstStyle/>
          <a:p>
            <a:r>
              <a:rPr lang="en-US" dirty="0"/>
              <a:t>For if the graphs of </a:t>
            </a:r>
            <a:r>
              <a:rPr lang="en-US" i="1" dirty="0"/>
              <a:t>y</a:t>
            </a:r>
            <a:r>
              <a:rPr lang="en-US" dirty="0"/>
              <a:t>, </a:t>
            </a:r>
            <a:r>
              <a:rPr lang="en-US" i="1" dirty="0"/>
              <a:t>y</a:t>
            </a:r>
            <a:r>
              <a:rPr lang="en-US" dirty="0"/>
              <a:t>′, and </a:t>
            </a:r>
            <a:r>
              <a:rPr lang="en-US" i="1" dirty="0"/>
              <a:t>y</a:t>
            </a:r>
            <a:r>
              <a:rPr lang="en-US" dirty="0"/>
              <a:t>″ had very different shapes, it would be impossible for some linear combination of them to equal the identically 0 function over some interval—while it is easy to solve the equation					   for any one point </a:t>
            </a:r>
            <a:r>
              <a:rPr lang="en-US" i="1" dirty="0"/>
              <a:t>x</a:t>
            </a:r>
            <a:r>
              <a:rPr lang="en-US" baseline="-25000" dirty="0"/>
              <a:t>0</a:t>
            </a:r>
            <a:r>
              <a:rPr lang="en-US" dirty="0"/>
              <a:t>, we need the equation to be true for </a:t>
            </a:r>
            <a:r>
              <a:rPr lang="en-US" i="1" dirty="0"/>
              <a:t>all</a:t>
            </a:r>
            <a:r>
              <a:rPr lang="en-US" dirty="0"/>
              <a:t> </a:t>
            </a:r>
            <a:r>
              <a:rPr lang="en-US" i="1" dirty="0"/>
              <a:t>x</a:t>
            </a:r>
            <a:r>
              <a:rPr lang="en-US" dirty="0"/>
              <a:t> in the interval of interest.</a:t>
            </a:r>
          </a:p>
        </p:txBody>
      </p:sp>
      <p:graphicFrame>
        <p:nvGraphicFramePr>
          <p:cNvPr id="400386" name="Object 2"/>
          <p:cNvGraphicFramePr>
            <a:graphicFrameLocks noChangeAspect="1"/>
          </p:cNvGraphicFramePr>
          <p:nvPr/>
        </p:nvGraphicFramePr>
        <p:xfrm>
          <a:off x="1949970" y="3009900"/>
          <a:ext cx="4241800" cy="495300"/>
        </p:xfrm>
        <a:graphic>
          <a:graphicData uri="http://schemas.openxmlformats.org/presentationml/2006/ole">
            <mc:AlternateContent xmlns:mc="http://schemas.openxmlformats.org/markup-compatibility/2006">
              <mc:Choice xmlns:v="urn:schemas-microsoft-com:vml" Requires="v">
                <p:oleObj name="Equation" r:id="rId2" imgW="4241520" imgH="495000" progId="Equation.DSMT4">
                  <p:embed/>
                </p:oleObj>
              </mc:Choice>
              <mc:Fallback>
                <p:oleObj name="Equation" r:id="rId2" imgW="4241520" imgH="4950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9970" y="3009900"/>
                        <a:ext cx="4241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Homogeneous Second-Order Linear Differential Equations (cont.)</a:t>
            </a:r>
          </a:p>
        </p:txBody>
      </p:sp>
      <p:sp>
        <p:nvSpPr>
          <p:cNvPr id="3" name="Content Placeholder 2"/>
          <p:cNvSpPr>
            <a:spLocks noGrp="1"/>
          </p:cNvSpPr>
          <p:nvPr>
            <p:ph idx="1"/>
          </p:nvPr>
        </p:nvSpPr>
        <p:spPr>
          <a:xfrm>
            <a:off x="457200" y="1056042"/>
            <a:ext cx="8229600" cy="4572000"/>
          </a:xfrm>
        </p:spPr>
        <p:txBody>
          <a:bodyPr/>
          <a:lstStyle/>
          <a:p>
            <a:r>
              <a:rPr lang="en-US" dirty="0"/>
              <a:t>Exponential functions have exactly the property we desire: the derivative of any such function is a constant multiple of itself. So we start by letting </a:t>
            </a:r>
            <a:r>
              <a:rPr lang="en-US" i="1" dirty="0"/>
              <a:t>y</a:t>
            </a:r>
            <a:r>
              <a:rPr lang="en-US" dirty="0"/>
              <a:t> </a:t>
            </a:r>
            <a:r>
              <a:rPr lang="en-US" dirty="0">
                <a:latin typeface="Symbol" pitchFamily="18" charset="2"/>
              </a:rPr>
              <a:t>=</a:t>
            </a:r>
            <a:r>
              <a:rPr lang="en-US" dirty="0"/>
              <a:t> </a:t>
            </a:r>
            <a:r>
              <a:rPr lang="en-US" i="1" dirty="0"/>
              <a:t>e</a:t>
            </a:r>
            <a:r>
              <a:rPr lang="en-US" i="1" baseline="30000" dirty="0"/>
              <a:t>rx</a:t>
            </a:r>
            <a:r>
              <a:rPr lang="en-US" dirty="0"/>
              <a:t>, where </a:t>
            </a:r>
            <a:r>
              <a:rPr lang="en-US" i="1" dirty="0"/>
              <a:t>r</a:t>
            </a:r>
            <a:r>
              <a:rPr lang="en-US" dirty="0"/>
              <a:t> is a constant to be determined later (we could also use any other exponential base, but </a:t>
            </a:r>
            <a:r>
              <a:rPr lang="en-US" i="1" dirty="0"/>
              <a:t>e</a:t>
            </a:r>
            <a:r>
              <a:rPr lang="en-US" dirty="0"/>
              <a:t> is the easiest to work with). </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Homogeneous Second-Order Linear Differential Equations (cont.)</a:t>
            </a:r>
          </a:p>
        </p:txBody>
      </p:sp>
      <p:sp>
        <p:nvSpPr>
          <p:cNvPr id="3" name="Content Placeholder 2"/>
          <p:cNvSpPr>
            <a:spLocks noGrp="1"/>
          </p:cNvSpPr>
          <p:nvPr>
            <p:ph idx="1"/>
          </p:nvPr>
        </p:nvSpPr>
        <p:spPr>
          <a:xfrm>
            <a:off x="478716" y="1054249"/>
            <a:ext cx="8229600" cy="4572000"/>
          </a:xfrm>
        </p:spPr>
        <p:txBody>
          <a:bodyPr>
            <a:normAutofit/>
          </a:bodyPr>
          <a:lstStyle/>
          <a:p>
            <a:r>
              <a:rPr lang="en-US" dirty="0"/>
              <a:t>Substituting </a:t>
            </a:r>
            <a:r>
              <a:rPr lang="en-US" i="1" dirty="0"/>
              <a:t>y</a:t>
            </a:r>
            <a:r>
              <a:rPr lang="en-US" dirty="0"/>
              <a:t> = </a:t>
            </a:r>
            <a:r>
              <a:rPr lang="en-US" i="1" dirty="0" err="1"/>
              <a:t>e</a:t>
            </a:r>
            <a:r>
              <a:rPr lang="en-US" i="1" baseline="30000" dirty="0" err="1"/>
              <a:t>rx</a:t>
            </a:r>
            <a:r>
              <a:rPr lang="en-US" dirty="0"/>
              <a:t> into the equation </a:t>
            </a:r>
            <a:r>
              <a:rPr lang="en-US" i="1" dirty="0"/>
              <a:t>ay</a:t>
            </a:r>
            <a:r>
              <a:rPr lang="en-US" dirty="0"/>
              <a:t>″ + </a:t>
            </a:r>
            <a:r>
              <a:rPr lang="en-US" i="1" dirty="0"/>
              <a:t>by</a:t>
            </a:r>
            <a:r>
              <a:rPr lang="en-US" dirty="0"/>
              <a:t>′ + </a:t>
            </a:r>
            <a:r>
              <a:rPr lang="en-US" i="1" dirty="0"/>
              <a:t>cy</a:t>
            </a:r>
            <a:r>
              <a:rPr lang="en-US" dirty="0"/>
              <a:t> </a:t>
            </a:r>
            <a:r>
              <a:rPr lang="en-US" dirty="0">
                <a:latin typeface="Symbol" pitchFamily="18" charset="2"/>
              </a:rPr>
              <a:t>=</a:t>
            </a:r>
            <a:r>
              <a:rPr lang="en-US" dirty="0"/>
              <a:t> 0, we get the following.</a:t>
            </a:r>
          </a:p>
          <a:p>
            <a:endParaRPr lang="en-US" dirty="0"/>
          </a:p>
          <a:p>
            <a:endParaRPr lang="en-US" dirty="0"/>
          </a:p>
          <a:p>
            <a:endParaRPr lang="en-US" dirty="0"/>
          </a:p>
          <a:p>
            <a:endParaRPr lang="en-US" dirty="0"/>
          </a:p>
          <a:p>
            <a:r>
              <a:rPr lang="en-US" dirty="0"/>
              <a:t>And since </a:t>
            </a:r>
            <a:r>
              <a:rPr lang="en-US" i="1" dirty="0"/>
              <a:t>e</a:t>
            </a:r>
            <a:r>
              <a:rPr lang="en-US" i="1" baseline="30000" dirty="0"/>
              <a:t>rx</a:t>
            </a:r>
            <a:r>
              <a:rPr lang="en-US" dirty="0"/>
              <a:t> </a:t>
            </a:r>
            <a:r>
              <a:rPr lang="en-US" dirty="0">
                <a:sym typeface="Symbol"/>
              </a:rPr>
              <a:t></a:t>
            </a:r>
            <a:r>
              <a:rPr lang="en-US" dirty="0"/>
              <a:t> 0 for all </a:t>
            </a:r>
            <a:r>
              <a:rPr lang="en-US" i="1" dirty="0"/>
              <a:t>x</a:t>
            </a:r>
            <a:r>
              <a:rPr lang="en-US" dirty="0"/>
              <a:t>, we divide both sides by </a:t>
            </a:r>
            <a:r>
              <a:rPr lang="en-US" i="1" dirty="0"/>
              <a:t>e</a:t>
            </a:r>
            <a:r>
              <a:rPr lang="en-US" i="1" baseline="30000" dirty="0"/>
              <a:t>rx</a:t>
            </a:r>
            <a:r>
              <a:rPr lang="en-US" dirty="0"/>
              <a:t> to obtain the following </a:t>
            </a:r>
            <a:r>
              <a:rPr lang="en-US" b="1" dirty="0"/>
              <a:t>characteristic equation</a:t>
            </a:r>
            <a:r>
              <a:rPr lang="en-US" dirty="0"/>
              <a:t>.</a:t>
            </a:r>
          </a:p>
        </p:txBody>
      </p:sp>
      <p:graphicFrame>
        <p:nvGraphicFramePr>
          <p:cNvPr id="401410" name="Object 2"/>
          <p:cNvGraphicFramePr>
            <a:graphicFrameLocks noChangeAspect="1"/>
          </p:cNvGraphicFramePr>
          <p:nvPr>
            <p:extLst>
              <p:ext uri="{D42A27DB-BD31-4B8C-83A1-F6EECF244321}">
                <p14:modId xmlns:p14="http://schemas.microsoft.com/office/powerpoint/2010/main" val="2005786049"/>
              </p:ext>
            </p:extLst>
          </p:nvPr>
        </p:nvGraphicFramePr>
        <p:xfrm>
          <a:off x="2489200" y="1968649"/>
          <a:ext cx="3721100" cy="736600"/>
        </p:xfrm>
        <a:graphic>
          <a:graphicData uri="http://schemas.openxmlformats.org/presentationml/2006/ole">
            <mc:AlternateContent xmlns:mc="http://schemas.openxmlformats.org/markup-compatibility/2006">
              <mc:Choice xmlns:v="urn:schemas-microsoft-com:vml" Requires="v">
                <p:oleObj name="Equation" r:id="rId2" imgW="3720960" imgH="736560" progId="Equation.DSMT4">
                  <p:embed/>
                </p:oleObj>
              </mc:Choice>
              <mc:Fallback>
                <p:oleObj name="Equation" r:id="rId2" imgW="3720960" imgH="7365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200" y="1968649"/>
                        <a:ext cx="37211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1411" name="Object 3"/>
          <p:cNvGraphicFramePr>
            <a:graphicFrameLocks noChangeAspect="1"/>
          </p:cNvGraphicFramePr>
          <p:nvPr>
            <p:extLst>
              <p:ext uri="{D42A27DB-BD31-4B8C-83A1-F6EECF244321}">
                <p14:modId xmlns:p14="http://schemas.microsoft.com/office/powerpoint/2010/main" val="3758284"/>
              </p:ext>
            </p:extLst>
          </p:nvPr>
        </p:nvGraphicFramePr>
        <p:xfrm>
          <a:off x="2984500" y="2806849"/>
          <a:ext cx="3225800" cy="381000"/>
        </p:xfrm>
        <a:graphic>
          <a:graphicData uri="http://schemas.openxmlformats.org/presentationml/2006/ole">
            <mc:AlternateContent xmlns:mc="http://schemas.openxmlformats.org/markup-compatibility/2006">
              <mc:Choice xmlns:v="urn:schemas-microsoft-com:vml" Requires="v">
                <p:oleObj name="Equation" r:id="rId4" imgW="3225600" imgH="380880" progId="Equation.DSMT4">
                  <p:embed/>
                </p:oleObj>
              </mc:Choice>
              <mc:Fallback>
                <p:oleObj name="Equation" r:id="rId4" imgW="3225600" imgH="3808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4500" y="2806849"/>
                        <a:ext cx="3225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1412" name="Object 4"/>
          <p:cNvGraphicFramePr>
            <a:graphicFrameLocks noChangeAspect="1"/>
          </p:cNvGraphicFramePr>
          <p:nvPr>
            <p:extLst>
              <p:ext uri="{D42A27DB-BD31-4B8C-83A1-F6EECF244321}">
                <p14:modId xmlns:p14="http://schemas.microsoft.com/office/powerpoint/2010/main" val="152096938"/>
              </p:ext>
            </p:extLst>
          </p:nvPr>
        </p:nvGraphicFramePr>
        <p:xfrm>
          <a:off x="3429000" y="3340249"/>
          <a:ext cx="2781300" cy="571500"/>
        </p:xfrm>
        <a:graphic>
          <a:graphicData uri="http://schemas.openxmlformats.org/presentationml/2006/ole">
            <mc:AlternateContent xmlns:mc="http://schemas.openxmlformats.org/markup-compatibility/2006">
              <mc:Choice xmlns:v="urn:schemas-microsoft-com:vml" Requires="v">
                <p:oleObj name="Equation" r:id="rId6" imgW="2781000" imgH="571320" progId="Equation.DSMT4">
                  <p:embed/>
                </p:oleObj>
              </mc:Choice>
              <mc:Fallback>
                <p:oleObj name="Equation" r:id="rId6" imgW="2781000" imgH="57132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3340249"/>
                        <a:ext cx="2781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505648112"/>
              </p:ext>
            </p:extLst>
          </p:nvPr>
        </p:nvGraphicFramePr>
        <p:xfrm>
          <a:off x="3505200" y="5029200"/>
          <a:ext cx="2133600" cy="381000"/>
        </p:xfrm>
        <a:graphic>
          <a:graphicData uri="http://schemas.openxmlformats.org/presentationml/2006/ole">
            <mc:AlternateContent xmlns:mc="http://schemas.openxmlformats.org/markup-compatibility/2006">
              <mc:Choice xmlns:v="urn:schemas-microsoft-com:vml" Requires="v">
                <p:oleObj name="Equation" r:id="rId8" imgW="2133360" imgH="380880" progId="Equation.DSMT4">
                  <p:embed/>
                </p:oleObj>
              </mc:Choice>
              <mc:Fallback>
                <p:oleObj name="Equation" r:id="rId8" imgW="2133360" imgH="3808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5029200"/>
                        <a:ext cx="21336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14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14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14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Homogeneous Second-Order Linear Differential Equations (cont.)</a:t>
            </a:r>
          </a:p>
        </p:txBody>
      </p:sp>
      <p:sp>
        <p:nvSpPr>
          <p:cNvPr id="3" name="Content Placeholder 2"/>
          <p:cNvSpPr>
            <a:spLocks noGrp="1"/>
          </p:cNvSpPr>
          <p:nvPr>
            <p:ph idx="1"/>
          </p:nvPr>
        </p:nvSpPr>
        <p:spPr>
          <a:xfrm>
            <a:off x="457200" y="1048871"/>
            <a:ext cx="8229600" cy="4572000"/>
          </a:xfrm>
        </p:spPr>
        <p:txBody>
          <a:bodyPr/>
          <a:lstStyle/>
          <a:p>
            <a:r>
              <a:rPr lang="en-US" dirty="0"/>
              <a:t>Now we determine the constant </a:t>
            </a:r>
            <a:r>
              <a:rPr lang="en-US" i="1" dirty="0"/>
              <a:t>r</a:t>
            </a:r>
            <a:r>
              <a:rPr lang="en-US" dirty="0"/>
              <a:t> by solving the characteristic equation of the given homogeneous second-order linear equation. There are three cases to consider.</a:t>
            </a:r>
          </a:p>
          <a:p>
            <a:pPr marL="1258888" indent="-1258888"/>
            <a:r>
              <a:rPr lang="en-US" b="1" dirty="0"/>
              <a:t>Case 1:</a:t>
            </a:r>
            <a:r>
              <a:rPr lang="en-US" dirty="0"/>
              <a:t>	</a:t>
            </a:r>
            <a:r>
              <a:rPr lang="en-US" i="1" dirty="0"/>
              <a:t>b</a:t>
            </a:r>
            <a:r>
              <a:rPr lang="en-US" baseline="30000" dirty="0"/>
              <a:t>2</a:t>
            </a:r>
            <a:r>
              <a:rPr lang="en-US" dirty="0"/>
              <a:t> </a:t>
            </a:r>
            <a:r>
              <a:rPr lang="en-US" dirty="0">
                <a:latin typeface="Symbol" pitchFamily="18" charset="2"/>
              </a:rPr>
              <a:t>-</a:t>
            </a:r>
            <a:r>
              <a:rPr lang="en-US" dirty="0"/>
              <a:t> 4</a:t>
            </a:r>
            <a:r>
              <a:rPr lang="en-US" i="1" dirty="0"/>
              <a:t>ac</a:t>
            </a:r>
            <a:r>
              <a:rPr lang="en-US" dirty="0"/>
              <a:t> </a:t>
            </a:r>
            <a:r>
              <a:rPr lang="en-US" dirty="0">
                <a:latin typeface="Symbol" pitchFamily="18" charset="2"/>
              </a:rPr>
              <a:t>&gt;</a:t>
            </a:r>
            <a:r>
              <a:rPr lang="en-US" dirty="0"/>
              <a:t> 0 </a:t>
            </a:r>
          </a:p>
          <a:p>
            <a:pPr marL="1258888" indent="-1258888"/>
            <a:r>
              <a:rPr lang="en-US" dirty="0"/>
              <a:t>	In this case there are two distinct solutions of </a:t>
            </a:r>
            <a:r>
              <a:rPr lang="en-US" i="1" dirty="0"/>
              <a:t>ar</a:t>
            </a:r>
            <a:r>
              <a:rPr lang="en-US" baseline="30000" dirty="0"/>
              <a:t>2</a:t>
            </a:r>
            <a:r>
              <a:rPr lang="en-US" dirty="0"/>
              <a:t> + </a:t>
            </a:r>
            <a:r>
              <a:rPr lang="en-US" i="1" dirty="0"/>
              <a:t>br</a:t>
            </a:r>
            <a:r>
              <a:rPr lang="en-US" dirty="0"/>
              <a:t> + </a:t>
            </a:r>
            <a:r>
              <a:rPr lang="en-US" i="1" dirty="0"/>
              <a:t>c</a:t>
            </a:r>
            <a:r>
              <a:rPr lang="en-US" dirty="0"/>
              <a:t> </a:t>
            </a:r>
            <a:r>
              <a:rPr lang="en-US" dirty="0">
                <a:latin typeface="Symbol" pitchFamily="18" charset="2"/>
              </a:rPr>
              <a:t>=</a:t>
            </a:r>
            <a:r>
              <a:rPr lang="en-US" dirty="0"/>
              <a:t> 0; call them </a:t>
            </a:r>
            <a:r>
              <a:rPr lang="en-US" i="1" dirty="0"/>
              <a:t>r</a:t>
            </a:r>
            <a:r>
              <a:rPr lang="en-US" baseline="-25000" dirty="0"/>
              <a:t>1</a:t>
            </a:r>
            <a:r>
              <a:rPr lang="en-US" dirty="0"/>
              <a:t> and </a:t>
            </a:r>
            <a:r>
              <a:rPr lang="en-US" i="1" dirty="0"/>
              <a:t>r</a:t>
            </a:r>
            <a:r>
              <a:rPr lang="en-US" baseline="-25000" dirty="0"/>
              <a:t>2</a:t>
            </a:r>
            <a:r>
              <a:rPr lang="en-US" dirty="0"/>
              <a:t>. Since		              are linearly independent functions (neither is a constant multiple of the other), our general solution is as follows.</a:t>
            </a:r>
          </a:p>
        </p:txBody>
      </p:sp>
      <p:graphicFrame>
        <p:nvGraphicFramePr>
          <p:cNvPr id="402434" name="Object 2"/>
          <p:cNvGraphicFramePr>
            <a:graphicFrameLocks noChangeAspect="1"/>
          </p:cNvGraphicFramePr>
          <p:nvPr>
            <p:extLst>
              <p:ext uri="{D42A27DB-BD31-4B8C-83A1-F6EECF244321}">
                <p14:modId xmlns:p14="http://schemas.microsoft.com/office/powerpoint/2010/main" val="2966038684"/>
              </p:ext>
            </p:extLst>
          </p:nvPr>
        </p:nvGraphicFramePr>
        <p:xfrm>
          <a:off x="1763357" y="4193465"/>
          <a:ext cx="1651000" cy="393700"/>
        </p:xfrm>
        <a:graphic>
          <a:graphicData uri="http://schemas.openxmlformats.org/presentationml/2006/ole">
            <mc:AlternateContent xmlns:mc="http://schemas.openxmlformats.org/markup-compatibility/2006">
              <mc:Choice xmlns:v="urn:schemas-microsoft-com:vml" Requires="v">
                <p:oleObj name="Equation" r:id="rId2" imgW="1650960" imgH="393480" progId="Equation.DSMT4">
                  <p:embed/>
                </p:oleObj>
              </mc:Choice>
              <mc:Fallback>
                <p:oleObj name="Equation" r:id="rId2" imgW="1650960" imgH="393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357" y="4193465"/>
                        <a:ext cx="16510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2435" name="Object 3"/>
          <p:cNvGraphicFramePr>
            <a:graphicFrameLocks noChangeAspect="1"/>
          </p:cNvGraphicFramePr>
          <p:nvPr>
            <p:extLst>
              <p:ext uri="{D42A27DB-BD31-4B8C-83A1-F6EECF244321}">
                <p14:modId xmlns:p14="http://schemas.microsoft.com/office/powerpoint/2010/main" val="6647627"/>
              </p:ext>
            </p:extLst>
          </p:nvPr>
        </p:nvGraphicFramePr>
        <p:xfrm>
          <a:off x="3563471" y="5491779"/>
          <a:ext cx="2260600" cy="482600"/>
        </p:xfrm>
        <a:graphic>
          <a:graphicData uri="http://schemas.openxmlformats.org/presentationml/2006/ole">
            <mc:AlternateContent xmlns:mc="http://schemas.openxmlformats.org/markup-compatibility/2006">
              <mc:Choice xmlns:v="urn:schemas-microsoft-com:vml" Requires="v">
                <p:oleObj name="Equation" r:id="rId4" imgW="2260440" imgH="482400" progId="Equation.DSMT4">
                  <p:embed/>
                </p:oleObj>
              </mc:Choice>
              <mc:Fallback>
                <p:oleObj name="Equation" r:id="rId4" imgW="2260440" imgH="4824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471" y="5491779"/>
                        <a:ext cx="2260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24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2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Solving a Homogeneous Second-</a:t>
            </a:r>
            <a:br>
              <a:rPr lang="en-US" dirty="0"/>
            </a:br>
            <a:r>
              <a:rPr lang="en-US" dirty="0"/>
              <a:t>Order Linear Differential Equation </a:t>
            </a:r>
          </a:p>
        </p:txBody>
      </p:sp>
      <p:sp>
        <p:nvSpPr>
          <p:cNvPr id="3" name="Content Placeholder 2"/>
          <p:cNvSpPr>
            <a:spLocks noGrp="1"/>
          </p:cNvSpPr>
          <p:nvPr>
            <p:ph idx="1"/>
          </p:nvPr>
        </p:nvSpPr>
        <p:spPr/>
        <p:txBody>
          <a:bodyPr/>
          <a:lstStyle/>
          <a:p>
            <a:r>
              <a:rPr lang="en-US" dirty="0"/>
              <a:t>Solve the equation </a:t>
            </a:r>
            <a:r>
              <a:rPr lang="en-US" i="1" dirty="0">
                <a:solidFill>
                  <a:srgbClr val="0000FF"/>
                </a:solidFill>
              </a:rPr>
              <a:t>y</a:t>
            </a:r>
            <a:r>
              <a:rPr lang="en-US" dirty="0">
                <a:solidFill>
                  <a:srgbClr val="0000FF"/>
                </a:solidFill>
              </a:rPr>
              <a:t>″ + 2</a:t>
            </a:r>
            <a:r>
              <a:rPr lang="en-US" i="1" dirty="0">
                <a:solidFill>
                  <a:srgbClr val="0000FF"/>
                </a:solidFill>
              </a:rPr>
              <a:t>y</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15</a:t>
            </a:r>
            <a:r>
              <a:rPr lang="en-US" i="1" dirty="0">
                <a:solidFill>
                  <a:srgbClr val="0000FF"/>
                </a:solidFill>
              </a:rPr>
              <a:t>y</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0</a:t>
            </a:r>
            <a:r>
              <a:rPr lang="en-US" dirty="0"/>
              <a:t>.</a:t>
            </a:r>
          </a:p>
          <a:p>
            <a:r>
              <a:rPr lang="en-US" b="1" dirty="0"/>
              <a:t>Solution</a:t>
            </a:r>
          </a:p>
          <a:p>
            <a:r>
              <a:rPr lang="en-US" dirty="0"/>
              <a:t>Our characteristic equation is </a:t>
            </a:r>
            <a:r>
              <a:rPr lang="en-US" i="1" dirty="0"/>
              <a:t>r</a:t>
            </a:r>
            <a:r>
              <a:rPr lang="en-US" baseline="30000" dirty="0"/>
              <a:t>2</a:t>
            </a:r>
            <a:r>
              <a:rPr lang="en-US" dirty="0"/>
              <a:t> + 2</a:t>
            </a:r>
            <a:r>
              <a:rPr lang="en-US" i="1" dirty="0"/>
              <a:t>r</a:t>
            </a:r>
            <a:r>
              <a:rPr lang="en-US" dirty="0"/>
              <a:t> </a:t>
            </a:r>
            <a:r>
              <a:rPr lang="en-US" dirty="0">
                <a:latin typeface="Symbol" pitchFamily="18" charset="2"/>
              </a:rPr>
              <a:t>-</a:t>
            </a:r>
            <a:r>
              <a:rPr lang="en-US" dirty="0"/>
              <a:t> 15 </a:t>
            </a:r>
            <a:r>
              <a:rPr lang="en-US" dirty="0">
                <a:latin typeface="Symbol" pitchFamily="18" charset="2"/>
              </a:rPr>
              <a:t>=</a:t>
            </a:r>
            <a:r>
              <a:rPr lang="en-US" dirty="0"/>
              <a:t> 0, with solutions </a:t>
            </a:r>
            <a:r>
              <a:rPr lang="en-US" i="1" dirty="0"/>
              <a:t>r</a:t>
            </a:r>
            <a:r>
              <a:rPr lang="en-US" dirty="0"/>
              <a:t> </a:t>
            </a:r>
            <a:r>
              <a:rPr lang="en-US" dirty="0">
                <a:latin typeface="Symbol" pitchFamily="18" charset="2"/>
              </a:rPr>
              <a:t>=</a:t>
            </a:r>
            <a:r>
              <a:rPr lang="en-US" dirty="0"/>
              <a:t> 3 and </a:t>
            </a:r>
            <a:r>
              <a:rPr lang="en-US" i="1" dirty="0"/>
              <a:t>r</a:t>
            </a:r>
            <a:r>
              <a:rPr lang="en-US" dirty="0"/>
              <a:t> </a:t>
            </a:r>
            <a:r>
              <a:rPr lang="en-US" dirty="0">
                <a:latin typeface="Symbol" pitchFamily="18" charset="2"/>
              </a:rPr>
              <a:t>=</a:t>
            </a:r>
            <a:r>
              <a:rPr lang="en-US" dirty="0"/>
              <a:t> </a:t>
            </a:r>
            <a:r>
              <a:rPr lang="en-US" dirty="0">
                <a:latin typeface="Symbol" pitchFamily="18" charset="2"/>
              </a:rPr>
              <a:t>-</a:t>
            </a:r>
            <a:r>
              <a:rPr lang="en-US" dirty="0"/>
              <a:t>5. So the general solution of the differential equation is as follows.</a:t>
            </a:r>
          </a:p>
        </p:txBody>
      </p:sp>
      <p:graphicFrame>
        <p:nvGraphicFramePr>
          <p:cNvPr id="403458" name="Object 2"/>
          <p:cNvGraphicFramePr>
            <a:graphicFrameLocks noChangeAspect="1"/>
          </p:cNvGraphicFramePr>
          <p:nvPr/>
        </p:nvGraphicFramePr>
        <p:xfrm>
          <a:off x="3409950" y="3797300"/>
          <a:ext cx="2324100" cy="469900"/>
        </p:xfrm>
        <a:graphic>
          <a:graphicData uri="http://schemas.openxmlformats.org/presentationml/2006/ole">
            <mc:AlternateContent xmlns:mc="http://schemas.openxmlformats.org/markup-compatibility/2006">
              <mc:Choice xmlns:v="urn:schemas-microsoft-com:vml" Requires="v">
                <p:oleObj name="Equation" r:id="rId2" imgW="2323800" imgH="469800" progId="Equation.DSMT4">
                  <p:embed/>
                </p:oleObj>
              </mc:Choice>
              <mc:Fallback>
                <p:oleObj name="Equation" r:id="rId2" imgW="232380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9950" y="3797300"/>
                        <a:ext cx="2324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3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Homogeneous Second-Order Linear Differential Equations (cont.)</a:t>
            </a:r>
          </a:p>
        </p:txBody>
      </p:sp>
      <p:sp>
        <p:nvSpPr>
          <p:cNvPr id="3" name="Content Placeholder 2"/>
          <p:cNvSpPr>
            <a:spLocks noGrp="1"/>
          </p:cNvSpPr>
          <p:nvPr>
            <p:ph idx="1"/>
          </p:nvPr>
        </p:nvSpPr>
        <p:spPr/>
        <p:txBody>
          <a:bodyPr/>
          <a:lstStyle/>
          <a:p>
            <a:pPr marL="1258888" indent="-1258888"/>
            <a:r>
              <a:rPr lang="en-US" b="1" dirty="0"/>
              <a:t>Case 2:</a:t>
            </a:r>
            <a:r>
              <a:rPr lang="en-US" dirty="0"/>
              <a:t>	</a:t>
            </a:r>
            <a:r>
              <a:rPr lang="en-US" i="1" dirty="0"/>
              <a:t>b</a:t>
            </a:r>
            <a:r>
              <a:rPr lang="en-US" baseline="30000" dirty="0"/>
              <a:t>2</a:t>
            </a:r>
            <a:r>
              <a:rPr lang="en-US" dirty="0"/>
              <a:t> </a:t>
            </a:r>
            <a:r>
              <a:rPr lang="en-US" dirty="0">
                <a:latin typeface="Symbol" pitchFamily="18" charset="2"/>
              </a:rPr>
              <a:t>-</a:t>
            </a:r>
            <a:r>
              <a:rPr lang="en-US" dirty="0"/>
              <a:t> 4</a:t>
            </a:r>
            <a:r>
              <a:rPr lang="en-US" i="1" dirty="0"/>
              <a:t>ac</a:t>
            </a:r>
            <a:r>
              <a:rPr lang="en-US" dirty="0"/>
              <a:t> </a:t>
            </a:r>
            <a:r>
              <a:rPr lang="en-US" dirty="0">
                <a:latin typeface="Symbol" pitchFamily="18" charset="2"/>
              </a:rPr>
              <a:t>=</a:t>
            </a:r>
            <a:r>
              <a:rPr lang="en-US" dirty="0"/>
              <a:t> 0</a:t>
            </a:r>
          </a:p>
          <a:p>
            <a:pPr marL="1258888" indent="-1258888"/>
            <a:r>
              <a:rPr lang="en-US" dirty="0"/>
              <a:t>	The quadratic formula tells us that </a:t>
            </a:r>
            <a:r>
              <a:rPr lang="en-US" i="1" dirty="0"/>
              <a:t>r</a:t>
            </a:r>
            <a:r>
              <a:rPr lang="en-US" dirty="0"/>
              <a:t> </a:t>
            </a:r>
            <a:r>
              <a:rPr lang="en-US" dirty="0">
                <a:latin typeface="Symbol" pitchFamily="18" charset="2"/>
              </a:rPr>
              <a:t>=</a:t>
            </a:r>
            <a:r>
              <a:rPr lang="en-US" dirty="0"/>
              <a:t> </a:t>
            </a:r>
            <a:r>
              <a:rPr lang="en-US" dirty="0">
                <a:latin typeface="Symbol" pitchFamily="18" charset="2"/>
              </a:rPr>
              <a:t>-</a:t>
            </a:r>
            <a:r>
              <a:rPr lang="en-US" i="1" dirty="0"/>
              <a:t>b</a:t>
            </a:r>
            <a:r>
              <a:rPr lang="en-US" dirty="0"/>
              <a:t>/(2</a:t>
            </a:r>
            <a:r>
              <a:rPr lang="en-US" i="1" dirty="0"/>
              <a:t>a</a:t>
            </a:r>
            <a:r>
              <a:rPr lang="en-US" dirty="0"/>
              <a:t>) is a double root of </a:t>
            </a:r>
            <a:r>
              <a:rPr lang="en-US" i="1" dirty="0"/>
              <a:t>ar</a:t>
            </a:r>
            <a:r>
              <a:rPr lang="en-US" baseline="30000" dirty="0"/>
              <a:t>2</a:t>
            </a:r>
            <a:r>
              <a:rPr lang="en-US" dirty="0"/>
              <a:t> + </a:t>
            </a:r>
            <a:r>
              <a:rPr lang="en-US" i="1" dirty="0"/>
              <a:t>br</a:t>
            </a:r>
            <a:r>
              <a:rPr lang="en-US" dirty="0"/>
              <a:t> + </a:t>
            </a:r>
            <a:r>
              <a:rPr lang="en-US" i="1" dirty="0"/>
              <a:t>c</a:t>
            </a:r>
            <a:r>
              <a:rPr lang="en-US" dirty="0"/>
              <a:t> </a:t>
            </a:r>
            <a:r>
              <a:rPr lang="en-US" dirty="0">
                <a:latin typeface="Symbol" pitchFamily="18" charset="2"/>
              </a:rPr>
              <a:t>=</a:t>
            </a:r>
            <a:r>
              <a:rPr lang="en-US" dirty="0"/>
              <a:t> 0 when           </a:t>
            </a:r>
            <a:r>
              <a:rPr lang="en-US" i="1" dirty="0"/>
              <a:t>b</a:t>
            </a:r>
            <a:r>
              <a:rPr lang="en-US" baseline="30000" dirty="0"/>
              <a:t>2</a:t>
            </a:r>
            <a:r>
              <a:rPr lang="en-US" dirty="0"/>
              <a:t> </a:t>
            </a:r>
            <a:r>
              <a:rPr lang="en-US" dirty="0">
                <a:latin typeface="Symbol" pitchFamily="18" charset="2"/>
              </a:rPr>
              <a:t>-</a:t>
            </a:r>
            <a:r>
              <a:rPr lang="en-US" dirty="0"/>
              <a:t> 4</a:t>
            </a:r>
            <a:r>
              <a:rPr lang="en-US" i="1" dirty="0"/>
              <a:t>ac</a:t>
            </a:r>
            <a:r>
              <a:rPr lang="en-US" dirty="0"/>
              <a:t> </a:t>
            </a:r>
            <a:r>
              <a:rPr lang="en-US" dirty="0">
                <a:latin typeface="Symbol" pitchFamily="18" charset="2"/>
              </a:rPr>
              <a:t>=</a:t>
            </a:r>
            <a:r>
              <a:rPr lang="en-US" dirty="0"/>
              <a:t> 0. So while </a:t>
            </a:r>
            <a:r>
              <a:rPr lang="en-US" i="1" dirty="0"/>
              <a:t>y</a:t>
            </a:r>
            <a:r>
              <a:rPr lang="en-US" dirty="0"/>
              <a:t> = </a:t>
            </a:r>
            <a:r>
              <a:rPr lang="en-US" i="1" dirty="0"/>
              <a:t>e</a:t>
            </a:r>
            <a:r>
              <a:rPr lang="en-US" i="1" baseline="30000" dirty="0"/>
              <a:t>rx</a:t>
            </a:r>
            <a:r>
              <a:rPr lang="en-US" dirty="0"/>
              <a:t> is one solution of the differential equation, we can’t generate a second linearly independent solution the same way we did in Case 1. But we </a:t>
            </a:r>
            <a:r>
              <a:rPr lang="en-US" i="1" dirty="0"/>
              <a:t>can</a:t>
            </a:r>
            <a:r>
              <a:rPr lang="en-US" dirty="0"/>
              <a:t> verify that    </a:t>
            </a:r>
            <a:r>
              <a:rPr lang="en-US" i="1" dirty="0"/>
              <a:t>y</a:t>
            </a:r>
            <a:r>
              <a:rPr lang="en-US" dirty="0"/>
              <a:t> = </a:t>
            </a:r>
            <a:r>
              <a:rPr lang="en-US" i="1" dirty="0"/>
              <a:t>xe</a:t>
            </a:r>
            <a:r>
              <a:rPr lang="en-US" i="1" baseline="30000" dirty="0"/>
              <a:t>rx</a:t>
            </a:r>
            <a:r>
              <a:rPr lang="en-US" dirty="0"/>
              <a:t> is a solution, and clearly </a:t>
            </a:r>
            <a:r>
              <a:rPr lang="en-US" i="1" dirty="0"/>
              <a:t>e</a:t>
            </a:r>
            <a:r>
              <a:rPr lang="en-US" i="1" baseline="30000" dirty="0"/>
              <a:t>rx</a:t>
            </a:r>
            <a:r>
              <a:rPr lang="en-US" dirty="0"/>
              <a:t> and </a:t>
            </a:r>
            <a:r>
              <a:rPr lang="en-US" i="1" dirty="0"/>
              <a:t>xe</a:t>
            </a:r>
            <a:r>
              <a:rPr lang="en-US" i="1" baseline="30000" dirty="0"/>
              <a:t>rx</a:t>
            </a:r>
            <a:r>
              <a:rPr lang="en-US" dirty="0"/>
              <a:t> are not constant multiples of one another on any interval.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Homogeneous Second-Order Linear Differential Equations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pPr>
              <a:lnSpc>
                <a:spcPct val="150000"/>
              </a:lnSpc>
            </a:pPr>
            <a:endParaRPr lang="en-US" dirty="0"/>
          </a:p>
          <a:p>
            <a:r>
              <a:rPr lang="en-US" dirty="0"/>
              <a:t>So the general solution of such a differential equation is as follows.</a:t>
            </a:r>
          </a:p>
        </p:txBody>
      </p:sp>
      <p:graphicFrame>
        <p:nvGraphicFramePr>
          <p:cNvPr id="404483" name="Object 3"/>
          <p:cNvGraphicFramePr>
            <a:graphicFrameLocks noChangeAspect="1"/>
          </p:cNvGraphicFramePr>
          <p:nvPr/>
        </p:nvGraphicFramePr>
        <p:xfrm>
          <a:off x="3429000" y="5245100"/>
          <a:ext cx="2286000" cy="469900"/>
        </p:xfrm>
        <a:graphic>
          <a:graphicData uri="http://schemas.openxmlformats.org/presentationml/2006/ole">
            <mc:AlternateContent xmlns:mc="http://schemas.openxmlformats.org/markup-compatibility/2006">
              <mc:Choice xmlns:v="urn:schemas-microsoft-com:vml" Requires="v">
                <p:oleObj name="Equation" r:id="rId2" imgW="2286000" imgH="469800" progId="Equation.DSMT4">
                  <p:embed/>
                </p:oleObj>
              </mc:Choice>
              <mc:Fallback>
                <p:oleObj name="Equation" r:id="rId2" imgW="2286000" imgH="4698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5245100"/>
                        <a:ext cx="2286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4484" name="Object 4"/>
          <p:cNvGraphicFramePr>
            <a:graphicFrameLocks noChangeAspect="1"/>
          </p:cNvGraphicFramePr>
          <p:nvPr/>
        </p:nvGraphicFramePr>
        <p:xfrm>
          <a:off x="1556270" y="1447800"/>
          <a:ext cx="3670300" cy="736600"/>
        </p:xfrm>
        <a:graphic>
          <a:graphicData uri="http://schemas.openxmlformats.org/presentationml/2006/ole">
            <mc:AlternateContent xmlns:mc="http://schemas.openxmlformats.org/markup-compatibility/2006">
              <mc:Choice xmlns:v="urn:schemas-microsoft-com:vml" Requires="v">
                <p:oleObj name="Equation" r:id="rId4" imgW="3670200" imgH="736560" progId="Equation.DSMT4">
                  <p:embed/>
                </p:oleObj>
              </mc:Choice>
              <mc:Fallback>
                <p:oleObj name="Equation" r:id="rId4" imgW="3670200" imgH="7365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6270" y="1447800"/>
                        <a:ext cx="36703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4485" name="Object 5"/>
          <p:cNvGraphicFramePr>
            <a:graphicFrameLocks noChangeAspect="1"/>
          </p:cNvGraphicFramePr>
          <p:nvPr/>
        </p:nvGraphicFramePr>
        <p:xfrm>
          <a:off x="1295400" y="2209800"/>
          <a:ext cx="5676900" cy="571500"/>
        </p:xfrm>
        <a:graphic>
          <a:graphicData uri="http://schemas.openxmlformats.org/presentationml/2006/ole">
            <mc:AlternateContent xmlns:mc="http://schemas.openxmlformats.org/markup-compatibility/2006">
              <mc:Choice xmlns:v="urn:schemas-microsoft-com:vml" Requires="v">
                <p:oleObj name="Equation" r:id="rId6" imgW="5676840" imgH="571320" progId="Equation.DSMT4">
                  <p:embed/>
                </p:oleObj>
              </mc:Choice>
              <mc:Fallback>
                <p:oleObj name="Equation" r:id="rId6" imgW="5676840" imgH="57132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2209800"/>
                        <a:ext cx="5676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4486" name="Object 6"/>
          <p:cNvGraphicFramePr>
            <a:graphicFrameLocks noChangeAspect="1"/>
          </p:cNvGraphicFramePr>
          <p:nvPr/>
        </p:nvGraphicFramePr>
        <p:xfrm>
          <a:off x="1295400" y="2895600"/>
          <a:ext cx="4648200" cy="571500"/>
        </p:xfrm>
        <a:graphic>
          <a:graphicData uri="http://schemas.openxmlformats.org/presentationml/2006/ole">
            <mc:AlternateContent xmlns:mc="http://schemas.openxmlformats.org/markup-compatibility/2006">
              <mc:Choice xmlns:v="urn:schemas-microsoft-com:vml" Requires="v">
                <p:oleObj name="Equation" r:id="rId8" imgW="4647960" imgH="571320" progId="Equation.DSMT4">
                  <p:embed/>
                </p:oleObj>
              </mc:Choice>
              <mc:Fallback>
                <p:oleObj name="Equation" r:id="rId8" imgW="4647960" imgH="57132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5400" y="2895600"/>
                        <a:ext cx="4648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4487" name="Object 7"/>
          <p:cNvGraphicFramePr>
            <a:graphicFrameLocks noChangeAspect="1"/>
          </p:cNvGraphicFramePr>
          <p:nvPr/>
        </p:nvGraphicFramePr>
        <p:xfrm>
          <a:off x="1295400" y="3810000"/>
          <a:ext cx="2984500" cy="482600"/>
        </p:xfrm>
        <a:graphic>
          <a:graphicData uri="http://schemas.openxmlformats.org/presentationml/2006/ole">
            <mc:AlternateContent xmlns:mc="http://schemas.openxmlformats.org/markup-compatibility/2006">
              <mc:Choice xmlns:v="urn:schemas-microsoft-com:vml" Requires="v">
                <p:oleObj name="Equation" r:id="rId10" imgW="2984400" imgH="482400" progId="Equation.DSMT4">
                  <p:embed/>
                </p:oleObj>
              </mc:Choice>
              <mc:Fallback>
                <p:oleObj name="Equation" r:id="rId10" imgW="2984400" imgH="4824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5400" y="3810000"/>
                        <a:ext cx="2984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4488" name="Object 8"/>
          <p:cNvGraphicFramePr>
            <a:graphicFrameLocks noChangeAspect="1"/>
          </p:cNvGraphicFramePr>
          <p:nvPr/>
        </p:nvGraphicFramePr>
        <p:xfrm>
          <a:off x="4953000" y="3638550"/>
          <a:ext cx="2565400" cy="723900"/>
        </p:xfrm>
        <a:graphic>
          <a:graphicData uri="http://schemas.openxmlformats.org/presentationml/2006/ole">
            <mc:AlternateContent xmlns:mc="http://schemas.openxmlformats.org/markup-compatibility/2006">
              <mc:Choice xmlns:v="urn:schemas-microsoft-com:vml" Requires="v">
                <p:oleObj name="Equation" r:id="rId12" imgW="2565360" imgH="723600" progId="Equation.DSMT4">
                  <p:embed/>
                </p:oleObj>
              </mc:Choice>
              <mc:Fallback>
                <p:oleObj name="Equation" r:id="rId12" imgW="2565360" imgH="72360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53000" y="3638550"/>
                        <a:ext cx="25654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44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44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448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448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4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Solving a Homogeneous Second-</a:t>
            </a:r>
            <a:br>
              <a:rPr lang="en-US" dirty="0"/>
            </a:br>
            <a:r>
              <a:rPr lang="en-US" dirty="0"/>
              <a:t>Order Linear Differential Equation </a:t>
            </a:r>
          </a:p>
        </p:txBody>
      </p:sp>
      <p:sp>
        <p:nvSpPr>
          <p:cNvPr id="3" name="Content Placeholder 2"/>
          <p:cNvSpPr>
            <a:spLocks noGrp="1"/>
          </p:cNvSpPr>
          <p:nvPr>
            <p:ph idx="1"/>
          </p:nvPr>
        </p:nvSpPr>
        <p:spPr/>
        <p:txBody>
          <a:bodyPr/>
          <a:lstStyle/>
          <a:p>
            <a:r>
              <a:rPr lang="en-US" dirty="0"/>
              <a:t>Solve the equation </a:t>
            </a:r>
            <a:r>
              <a:rPr lang="en-US" i="1" dirty="0">
                <a:solidFill>
                  <a:srgbClr val="0000FF"/>
                </a:solidFill>
              </a:rPr>
              <a:t>y</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4</a:t>
            </a:r>
            <a:r>
              <a:rPr lang="en-US" i="1" dirty="0">
                <a:solidFill>
                  <a:srgbClr val="0000FF"/>
                </a:solidFill>
              </a:rPr>
              <a:t>y</a:t>
            </a:r>
            <a:r>
              <a:rPr lang="en-US" dirty="0">
                <a:solidFill>
                  <a:srgbClr val="0000FF"/>
                </a:solidFill>
              </a:rPr>
              <a:t>′ + 4</a:t>
            </a:r>
            <a:r>
              <a:rPr lang="en-US" i="1" dirty="0">
                <a:solidFill>
                  <a:srgbClr val="0000FF"/>
                </a:solidFill>
              </a:rPr>
              <a:t>y</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0</a:t>
            </a:r>
            <a:r>
              <a:rPr lang="en-US" dirty="0"/>
              <a:t>.</a:t>
            </a:r>
          </a:p>
          <a:p>
            <a:r>
              <a:rPr lang="en-US" b="1" dirty="0"/>
              <a:t>Solution</a:t>
            </a:r>
          </a:p>
          <a:p>
            <a:r>
              <a:rPr lang="en-US" dirty="0"/>
              <a:t>Our characteristic equation is </a:t>
            </a:r>
            <a:r>
              <a:rPr lang="en-US" i="1" dirty="0"/>
              <a:t>r</a:t>
            </a:r>
            <a:r>
              <a:rPr lang="en-US" baseline="30000" dirty="0"/>
              <a:t>2</a:t>
            </a:r>
            <a:r>
              <a:rPr lang="en-US" dirty="0"/>
              <a:t> </a:t>
            </a:r>
            <a:r>
              <a:rPr lang="en-US" dirty="0">
                <a:latin typeface="Symbol" pitchFamily="18" charset="2"/>
              </a:rPr>
              <a:t>-</a:t>
            </a:r>
            <a:r>
              <a:rPr lang="en-US" dirty="0"/>
              <a:t> 4</a:t>
            </a:r>
            <a:r>
              <a:rPr lang="en-US" i="1" dirty="0"/>
              <a:t>r</a:t>
            </a:r>
            <a:r>
              <a:rPr lang="en-US" dirty="0"/>
              <a:t> + 4 </a:t>
            </a:r>
            <a:r>
              <a:rPr lang="en-US" dirty="0">
                <a:latin typeface="Symbol" pitchFamily="18" charset="2"/>
              </a:rPr>
              <a:t>=</a:t>
            </a:r>
            <a:r>
              <a:rPr lang="en-US" dirty="0"/>
              <a:t> 0, with the double root </a:t>
            </a:r>
            <a:r>
              <a:rPr lang="en-US" i="1" dirty="0"/>
              <a:t>r</a:t>
            </a:r>
            <a:r>
              <a:rPr lang="en-US" dirty="0"/>
              <a:t> </a:t>
            </a:r>
            <a:r>
              <a:rPr lang="en-US" dirty="0">
                <a:latin typeface="Symbol" pitchFamily="18" charset="2"/>
              </a:rPr>
              <a:t>=</a:t>
            </a:r>
            <a:r>
              <a:rPr lang="en-US" dirty="0"/>
              <a:t> 2. So the general solution of the differential equation is as follows.</a:t>
            </a:r>
          </a:p>
        </p:txBody>
      </p:sp>
      <p:graphicFrame>
        <p:nvGraphicFramePr>
          <p:cNvPr id="405506" name="Object 2"/>
          <p:cNvGraphicFramePr>
            <a:graphicFrameLocks noChangeAspect="1"/>
          </p:cNvGraphicFramePr>
          <p:nvPr/>
        </p:nvGraphicFramePr>
        <p:xfrm>
          <a:off x="3384550" y="3721100"/>
          <a:ext cx="2374900" cy="469900"/>
        </p:xfrm>
        <a:graphic>
          <a:graphicData uri="http://schemas.openxmlformats.org/presentationml/2006/ole">
            <mc:AlternateContent xmlns:mc="http://schemas.openxmlformats.org/markup-compatibility/2006">
              <mc:Choice xmlns:v="urn:schemas-microsoft-com:vml" Requires="v">
                <p:oleObj name="Equation" r:id="rId2" imgW="2374560" imgH="469800" progId="Equation.DSMT4">
                  <p:embed/>
                </p:oleObj>
              </mc:Choice>
              <mc:Fallback>
                <p:oleObj name="Equation" r:id="rId2" imgW="237456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4550" y="3721100"/>
                        <a:ext cx="2374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5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Homogeneous Second-Order Linear Differential Equations (cont.)</a:t>
            </a:r>
          </a:p>
        </p:txBody>
      </p:sp>
      <p:sp>
        <p:nvSpPr>
          <p:cNvPr id="3" name="Content Placeholder 2"/>
          <p:cNvSpPr>
            <a:spLocks noGrp="1"/>
          </p:cNvSpPr>
          <p:nvPr>
            <p:ph idx="1"/>
          </p:nvPr>
        </p:nvSpPr>
        <p:spPr/>
        <p:txBody>
          <a:bodyPr/>
          <a:lstStyle/>
          <a:p>
            <a:pPr marL="1258888" indent="-1198563"/>
            <a:r>
              <a:rPr lang="en-US" b="1" dirty="0"/>
              <a:t>Case 3:</a:t>
            </a:r>
            <a:r>
              <a:rPr lang="en-US" dirty="0"/>
              <a:t>	</a:t>
            </a:r>
            <a:r>
              <a:rPr lang="en-US" i="1" dirty="0"/>
              <a:t>b</a:t>
            </a:r>
            <a:r>
              <a:rPr lang="en-US" baseline="30000" dirty="0"/>
              <a:t>2</a:t>
            </a:r>
            <a:r>
              <a:rPr lang="en-US" dirty="0"/>
              <a:t> </a:t>
            </a:r>
            <a:r>
              <a:rPr lang="en-US" dirty="0">
                <a:latin typeface="Symbol" pitchFamily="18" charset="2"/>
              </a:rPr>
              <a:t>-</a:t>
            </a:r>
            <a:r>
              <a:rPr lang="en-US" dirty="0"/>
              <a:t> 4</a:t>
            </a:r>
            <a:r>
              <a:rPr lang="en-US" i="1" dirty="0"/>
              <a:t>ac</a:t>
            </a:r>
            <a:r>
              <a:rPr lang="en-US" dirty="0"/>
              <a:t> </a:t>
            </a:r>
            <a:r>
              <a:rPr lang="en-US" dirty="0">
                <a:latin typeface="Symbol" pitchFamily="18" charset="2"/>
              </a:rPr>
              <a:t>&lt;</a:t>
            </a:r>
            <a:r>
              <a:rPr lang="en-US" dirty="0"/>
              <a:t> 0</a:t>
            </a:r>
          </a:p>
          <a:p>
            <a:pPr marL="1258888" indent="-1198563"/>
            <a:r>
              <a:rPr lang="en-US" dirty="0"/>
              <a:t>	There are two distinct roots again in this case, but they are complex numbers and conjugates of each other. We can write them as				                  where </a:t>
            </a:r>
          </a:p>
          <a:p>
            <a:pPr marL="1258888" indent="-1198563"/>
            <a:r>
              <a:rPr lang="en-US" dirty="0"/>
              <a:t>						 	    One way </a:t>
            </a:r>
          </a:p>
          <a:p>
            <a:pPr marL="1258888" indent="-1198563"/>
            <a:r>
              <a:rPr lang="en-US" dirty="0"/>
              <a:t>	to write the general solution is as follows.</a:t>
            </a:r>
          </a:p>
        </p:txBody>
      </p:sp>
      <p:graphicFrame>
        <p:nvGraphicFramePr>
          <p:cNvPr id="6" name="Object 5"/>
          <p:cNvGraphicFramePr>
            <a:graphicFrameLocks noChangeAspect="1"/>
          </p:cNvGraphicFramePr>
          <p:nvPr>
            <p:extLst>
              <p:ext uri="{D42A27DB-BD31-4B8C-83A1-F6EECF244321}">
                <p14:modId xmlns:p14="http://schemas.microsoft.com/office/powerpoint/2010/main" val="1615274271"/>
              </p:ext>
            </p:extLst>
          </p:nvPr>
        </p:nvGraphicFramePr>
        <p:xfrm>
          <a:off x="1828800" y="3134360"/>
          <a:ext cx="3695700" cy="431800"/>
        </p:xfrm>
        <a:graphic>
          <a:graphicData uri="http://schemas.openxmlformats.org/presentationml/2006/ole">
            <mc:AlternateContent xmlns:mc="http://schemas.openxmlformats.org/markup-compatibility/2006">
              <mc:Choice xmlns:v="urn:schemas-microsoft-com:vml" Requires="v">
                <p:oleObj name="Equation" r:id="rId2" imgW="3695400" imgH="431640" progId="Equation.DSMT4">
                  <p:embed/>
                </p:oleObj>
              </mc:Choice>
              <mc:Fallback>
                <p:oleObj name="Equation" r:id="rId2" imgW="3695400" imgH="431640" progId="Equation.DSMT4">
                  <p:embed/>
                  <p:pic>
                    <p:nvPicPr>
                      <p:cNvPr id="0" name="Picture 2"/>
                      <p:cNvPicPr>
                        <a:picLocks noChangeAspect="1" noChangeArrowheads="1"/>
                      </p:cNvPicPr>
                      <p:nvPr/>
                    </p:nvPicPr>
                    <p:blipFill>
                      <a:blip r:embed="rId3"/>
                      <a:srcRect/>
                      <a:stretch>
                        <a:fillRect/>
                      </a:stretch>
                    </p:blipFill>
                    <p:spPr bwMode="auto">
                      <a:xfrm>
                        <a:off x="1828800" y="3134360"/>
                        <a:ext cx="36957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6531" name="Object 3"/>
          <p:cNvGraphicFramePr>
            <a:graphicFrameLocks noChangeAspect="1"/>
          </p:cNvGraphicFramePr>
          <p:nvPr>
            <p:extLst>
              <p:ext uri="{D42A27DB-BD31-4B8C-83A1-F6EECF244321}">
                <p14:modId xmlns:p14="http://schemas.microsoft.com/office/powerpoint/2010/main" val="4081159129"/>
              </p:ext>
            </p:extLst>
          </p:nvPr>
        </p:nvGraphicFramePr>
        <p:xfrm>
          <a:off x="1812664" y="3514090"/>
          <a:ext cx="5384800" cy="584200"/>
        </p:xfrm>
        <a:graphic>
          <a:graphicData uri="http://schemas.openxmlformats.org/presentationml/2006/ole">
            <mc:AlternateContent xmlns:mc="http://schemas.openxmlformats.org/markup-compatibility/2006">
              <mc:Choice xmlns:v="urn:schemas-microsoft-com:vml" Requires="v">
                <p:oleObj name="Equation" r:id="rId4" imgW="5384520" imgH="583920" progId="Equation.DSMT4">
                  <p:embed/>
                </p:oleObj>
              </mc:Choice>
              <mc:Fallback>
                <p:oleObj name="Equation" r:id="rId4" imgW="5384520" imgH="583920" progId="Equation.DSMT4">
                  <p:embed/>
                  <p:pic>
                    <p:nvPicPr>
                      <p:cNvPr id="0" name="Picture 3"/>
                      <p:cNvPicPr>
                        <a:picLocks noChangeAspect="1" noChangeArrowheads="1"/>
                      </p:cNvPicPr>
                      <p:nvPr/>
                    </p:nvPicPr>
                    <p:blipFill>
                      <a:blip r:embed="rId5"/>
                      <a:srcRect/>
                      <a:stretch>
                        <a:fillRect/>
                      </a:stretch>
                    </p:blipFill>
                    <p:spPr bwMode="auto">
                      <a:xfrm>
                        <a:off x="1812664" y="3514090"/>
                        <a:ext cx="5384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6532" name="Object 4"/>
          <p:cNvGraphicFramePr>
            <a:graphicFrameLocks noChangeAspect="1"/>
          </p:cNvGraphicFramePr>
          <p:nvPr>
            <p:extLst>
              <p:ext uri="{D42A27DB-BD31-4B8C-83A1-F6EECF244321}">
                <p14:modId xmlns:p14="http://schemas.microsoft.com/office/powerpoint/2010/main" val="1375393217"/>
              </p:ext>
            </p:extLst>
          </p:nvPr>
        </p:nvGraphicFramePr>
        <p:xfrm>
          <a:off x="2209800" y="4714875"/>
          <a:ext cx="5295900" cy="520700"/>
        </p:xfrm>
        <a:graphic>
          <a:graphicData uri="http://schemas.openxmlformats.org/presentationml/2006/ole">
            <mc:AlternateContent xmlns:mc="http://schemas.openxmlformats.org/markup-compatibility/2006">
              <mc:Choice xmlns:v="urn:schemas-microsoft-com:vml" Requires="v">
                <p:oleObj name="Equation" r:id="rId6" imgW="5295600" imgH="520560" progId="Equation.DSMT4">
                  <p:embed/>
                </p:oleObj>
              </mc:Choice>
              <mc:Fallback>
                <p:oleObj name="Equation" r:id="rId6" imgW="5295600" imgH="520560" progId="Equation.DSMT4">
                  <p:embed/>
                  <p:pic>
                    <p:nvPicPr>
                      <p:cNvPr id="0" name="Picture 4"/>
                      <p:cNvPicPr>
                        <a:picLocks noChangeAspect="1" noChangeArrowheads="1"/>
                      </p:cNvPicPr>
                      <p:nvPr/>
                    </p:nvPicPr>
                    <p:blipFill>
                      <a:blip r:embed="rId7"/>
                      <a:srcRect/>
                      <a:stretch>
                        <a:fillRect/>
                      </a:stretch>
                    </p:blipFill>
                    <p:spPr bwMode="auto">
                      <a:xfrm>
                        <a:off x="2209800" y="4714875"/>
                        <a:ext cx="52959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6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Homogeneous Second-Order Linear Differential Equations</a:t>
            </a:r>
          </a:p>
        </p:txBody>
      </p:sp>
      <p:sp>
        <p:nvSpPr>
          <p:cNvPr id="3" name="Content Placeholder 2"/>
          <p:cNvSpPr>
            <a:spLocks noGrp="1"/>
          </p:cNvSpPr>
          <p:nvPr>
            <p:ph idx="1"/>
          </p:nvPr>
        </p:nvSpPr>
        <p:spPr/>
        <p:txBody>
          <a:bodyPr/>
          <a:lstStyle/>
          <a:p>
            <a:r>
              <a:rPr lang="en-US" dirty="0"/>
              <a:t>In full generality, a </a:t>
            </a:r>
            <a:r>
              <a:rPr lang="en-US" b="1" dirty="0"/>
              <a:t>second-order linear differential equation</a:t>
            </a:r>
            <a:r>
              <a:rPr lang="en-US" dirty="0"/>
              <a:t> is one that can be written in the standard form</a:t>
            </a:r>
          </a:p>
          <a:p>
            <a:endParaRPr lang="en-US" dirty="0"/>
          </a:p>
          <a:p>
            <a:r>
              <a:rPr lang="en-US" dirty="0"/>
              <a:t>where </a:t>
            </a:r>
            <a:r>
              <a:rPr lang="en-US" i="1" dirty="0"/>
              <a:t>P</a:t>
            </a:r>
            <a:r>
              <a:rPr lang="en-US" dirty="0"/>
              <a:t>, </a:t>
            </a:r>
            <a:r>
              <a:rPr lang="en-US" i="1" dirty="0"/>
              <a:t>Q</a:t>
            </a:r>
            <a:r>
              <a:rPr lang="en-US" dirty="0"/>
              <a:t>, </a:t>
            </a:r>
            <a:r>
              <a:rPr lang="en-US" i="1" dirty="0"/>
              <a:t>R</a:t>
            </a:r>
            <a:r>
              <a:rPr lang="en-US" dirty="0"/>
              <a:t>, and </a:t>
            </a:r>
            <a:r>
              <a:rPr lang="en-US" i="1" dirty="0"/>
              <a:t>F</a:t>
            </a:r>
            <a:r>
              <a:rPr lang="en-US" dirty="0"/>
              <a:t> are all continuous on some interval of interest. If </a:t>
            </a:r>
            <a:r>
              <a:rPr lang="en-US" i="1" dirty="0"/>
              <a:t>F</a:t>
            </a:r>
            <a:r>
              <a:rPr lang="en-US" dirty="0"/>
              <a:t>(</a:t>
            </a:r>
            <a:r>
              <a:rPr lang="en-US" i="1" dirty="0"/>
              <a:t>x</a:t>
            </a:r>
            <a:r>
              <a:rPr lang="en-US" dirty="0"/>
              <a:t>) </a:t>
            </a:r>
            <a:r>
              <a:rPr lang="en-US" dirty="0">
                <a:latin typeface="Symbol" pitchFamily="18" charset="2"/>
              </a:rPr>
              <a:t>=</a:t>
            </a:r>
            <a:r>
              <a:rPr lang="en-US" dirty="0"/>
              <a:t> 0 for all </a:t>
            </a:r>
            <a:r>
              <a:rPr lang="en-US" i="1" dirty="0"/>
              <a:t>x</a:t>
            </a:r>
            <a:r>
              <a:rPr lang="en-US" dirty="0"/>
              <a:t> on the interval, the equation is said to be </a:t>
            </a:r>
            <a:r>
              <a:rPr lang="en-US" b="1" dirty="0"/>
              <a:t>homogeneous</a:t>
            </a:r>
            <a:r>
              <a:rPr lang="en-US" dirty="0"/>
              <a:t>; otherwise, </a:t>
            </a:r>
            <a:r>
              <a:rPr lang="en-US" i="1" dirty="0"/>
              <a:t>F</a:t>
            </a:r>
            <a:r>
              <a:rPr lang="en-US" dirty="0"/>
              <a:t> is not identically 0 and the equation is </a:t>
            </a:r>
            <a:r>
              <a:rPr lang="en-US" b="1" dirty="0"/>
              <a:t>nonhomogeneous</a:t>
            </a:r>
            <a:r>
              <a:rPr lang="en-US" dirty="0"/>
              <a:t>. </a:t>
            </a:r>
          </a:p>
        </p:txBody>
      </p:sp>
      <p:graphicFrame>
        <p:nvGraphicFramePr>
          <p:cNvPr id="385026" name="Object 2"/>
          <p:cNvGraphicFramePr>
            <a:graphicFrameLocks noChangeAspect="1"/>
          </p:cNvGraphicFramePr>
          <p:nvPr/>
        </p:nvGraphicFramePr>
        <p:xfrm>
          <a:off x="2247900" y="2514600"/>
          <a:ext cx="4648200" cy="469900"/>
        </p:xfrm>
        <a:graphic>
          <a:graphicData uri="http://schemas.openxmlformats.org/presentationml/2006/ole">
            <mc:AlternateContent xmlns:mc="http://schemas.openxmlformats.org/markup-compatibility/2006">
              <mc:Choice xmlns:v="urn:schemas-microsoft-com:vml" Requires="v">
                <p:oleObj name="Equation" r:id="rId2" imgW="4647960" imgH="469800" progId="Equation.DSMT4">
                  <p:embed/>
                </p:oleObj>
              </mc:Choice>
              <mc:Fallback>
                <p:oleObj name="Equation" r:id="rId2" imgW="464796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900" y="2514600"/>
                        <a:ext cx="4648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5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Homogeneous Second-Order Linear Differential Equations (cont.)</a:t>
            </a:r>
          </a:p>
        </p:txBody>
      </p:sp>
      <p:sp>
        <p:nvSpPr>
          <p:cNvPr id="3" name="Content Placeholder 2"/>
          <p:cNvSpPr>
            <a:spLocks noGrp="1"/>
          </p:cNvSpPr>
          <p:nvPr>
            <p:ph idx="1"/>
          </p:nvPr>
        </p:nvSpPr>
        <p:spPr/>
        <p:txBody>
          <a:bodyPr/>
          <a:lstStyle/>
          <a:p>
            <a:r>
              <a:rPr lang="en-US" dirty="0"/>
              <a:t>But we can also use Euler’s Formula		                 to express the general solution as follows.</a:t>
            </a:r>
          </a:p>
        </p:txBody>
      </p:sp>
      <p:graphicFrame>
        <p:nvGraphicFramePr>
          <p:cNvPr id="407554" name="Object 2"/>
          <p:cNvGraphicFramePr>
            <a:graphicFrameLocks noChangeAspect="1"/>
          </p:cNvGraphicFramePr>
          <p:nvPr>
            <p:extLst>
              <p:ext uri="{D42A27DB-BD31-4B8C-83A1-F6EECF244321}">
                <p14:modId xmlns:p14="http://schemas.microsoft.com/office/powerpoint/2010/main" val="3574212807"/>
              </p:ext>
            </p:extLst>
          </p:nvPr>
        </p:nvGraphicFramePr>
        <p:xfrm>
          <a:off x="5741988" y="1309688"/>
          <a:ext cx="2527300" cy="381000"/>
        </p:xfrm>
        <a:graphic>
          <a:graphicData uri="http://schemas.openxmlformats.org/presentationml/2006/ole">
            <mc:AlternateContent xmlns:mc="http://schemas.openxmlformats.org/markup-compatibility/2006">
              <mc:Choice xmlns:v="urn:schemas-microsoft-com:vml" Requires="v">
                <p:oleObj name="Equation" r:id="rId2" imgW="2527200" imgH="380880" progId="Equation.DSMT4">
                  <p:embed/>
                </p:oleObj>
              </mc:Choice>
              <mc:Fallback>
                <p:oleObj name="Equation" r:id="rId2" imgW="2527200" imgH="380880" progId="Equation.DSMT4">
                  <p:embed/>
                  <p:pic>
                    <p:nvPicPr>
                      <p:cNvPr id="0" name="Picture 2"/>
                      <p:cNvPicPr>
                        <a:picLocks noChangeAspect="1" noChangeArrowheads="1"/>
                      </p:cNvPicPr>
                      <p:nvPr/>
                    </p:nvPicPr>
                    <p:blipFill>
                      <a:blip r:embed="rId3"/>
                      <a:srcRect/>
                      <a:stretch>
                        <a:fillRect/>
                      </a:stretch>
                    </p:blipFill>
                    <p:spPr bwMode="auto">
                      <a:xfrm>
                        <a:off x="5741988" y="1309688"/>
                        <a:ext cx="2527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7556" name="Object 4"/>
          <p:cNvGraphicFramePr>
            <a:graphicFrameLocks noChangeAspect="1"/>
          </p:cNvGraphicFramePr>
          <p:nvPr>
            <p:extLst>
              <p:ext uri="{D42A27DB-BD31-4B8C-83A1-F6EECF244321}">
                <p14:modId xmlns:p14="http://schemas.microsoft.com/office/powerpoint/2010/main" val="1224232250"/>
              </p:ext>
            </p:extLst>
          </p:nvPr>
        </p:nvGraphicFramePr>
        <p:xfrm>
          <a:off x="569913" y="2341563"/>
          <a:ext cx="3238500" cy="520700"/>
        </p:xfrm>
        <a:graphic>
          <a:graphicData uri="http://schemas.openxmlformats.org/presentationml/2006/ole">
            <mc:AlternateContent xmlns:mc="http://schemas.openxmlformats.org/markup-compatibility/2006">
              <mc:Choice xmlns:v="urn:schemas-microsoft-com:vml" Requires="v">
                <p:oleObj name="Equation" r:id="rId4" imgW="3238200" imgH="520560" progId="Equation.DSMT4">
                  <p:embed/>
                </p:oleObj>
              </mc:Choice>
              <mc:Fallback>
                <p:oleObj name="Equation" r:id="rId4" imgW="3238200" imgH="520560" progId="Equation.DSMT4">
                  <p:embed/>
                  <p:pic>
                    <p:nvPicPr>
                      <p:cNvPr id="0" name="Picture 4"/>
                      <p:cNvPicPr>
                        <a:picLocks noChangeAspect="1" noChangeArrowheads="1"/>
                      </p:cNvPicPr>
                      <p:nvPr/>
                    </p:nvPicPr>
                    <p:blipFill>
                      <a:blip r:embed="rId5"/>
                      <a:srcRect/>
                      <a:stretch>
                        <a:fillRect/>
                      </a:stretch>
                    </p:blipFill>
                    <p:spPr bwMode="auto">
                      <a:xfrm>
                        <a:off x="569913" y="2341563"/>
                        <a:ext cx="32385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7557" name="Object 5"/>
          <p:cNvGraphicFramePr>
            <a:graphicFrameLocks noChangeAspect="1"/>
          </p:cNvGraphicFramePr>
          <p:nvPr>
            <p:extLst>
              <p:ext uri="{D42A27DB-BD31-4B8C-83A1-F6EECF244321}">
                <p14:modId xmlns:p14="http://schemas.microsoft.com/office/powerpoint/2010/main" val="664830772"/>
              </p:ext>
            </p:extLst>
          </p:nvPr>
        </p:nvGraphicFramePr>
        <p:xfrm>
          <a:off x="825500" y="2971800"/>
          <a:ext cx="3136900" cy="469900"/>
        </p:xfrm>
        <a:graphic>
          <a:graphicData uri="http://schemas.openxmlformats.org/presentationml/2006/ole">
            <mc:AlternateContent xmlns:mc="http://schemas.openxmlformats.org/markup-compatibility/2006">
              <mc:Choice xmlns:v="urn:schemas-microsoft-com:vml" Requires="v">
                <p:oleObj name="Equation" r:id="rId6" imgW="3136680" imgH="469800" progId="Equation.DSMT4">
                  <p:embed/>
                </p:oleObj>
              </mc:Choice>
              <mc:Fallback>
                <p:oleObj name="Equation" r:id="rId6" imgW="3136680" imgH="469800" progId="Equation.DSMT4">
                  <p:embed/>
                  <p:pic>
                    <p:nvPicPr>
                      <p:cNvPr id="0" name="Picture 5"/>
                      <p:cNvPicPr>
                        <a:picLocks noChangeAspect="1" noChangeArrowheads="1"/>
                      </p:cNvPicPr>
                      <p:nvPr/>
                    </p:nvPicPr>
                    <p:blipFill>
                      <a:blip r:embed="rId7"/>
                      <a:srcRect/>
                      <a:stretch>
                        <a:fillRect/>
                      </a:stretch>
                    </p:blipFill>
                    <p:spPr bwMode="auto">
                      <a:xfrm>
                        <a:off x="825500" y="2971800"/>
                        <a:ext cx="3136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7558" name="Object 6"/>
          <p:cNvGraphicFramePr>
            <a:graphicFrameLocks noChangeAspect="1"/>
          </p:cNvGraphicFramePr>
          <p:nvPr>
            <p:extLst>
              <p:ext uri="{D42A27DB-BD31-4B8C-83A1-F6EECF244321}">
                <p14:modId xmlns:p14="http://schemas.microsoft.com/office/powerpoint/2010/main" val="335376382"/>
              </p:ext>
            </p:extLst>
          </p:nvPr>
        </p:nvGraphicFramePr>
        <p:xfrm>
          <a:off x="825500" y="3638550"/>
          <a:ext cx="8318500" cy="558800"/>
        </p:xfrm>
        <a:graphic>
          <a:graphicData uri="http://schemas.openxmlformats.org/presentationml/2006/ole">
            <mc:AlternateContent xmlns:mc="http://schemas.openxmlformats.org/markup-compatibility/2006">
              <mc:Choice xmlns:v="urn:schemas-microsoft-com:vml" Requires="v">
                <p:oleObj name="Equation" r:id="rId8" imgW="8318160" imgH="558720" progId="Equation.DSMT4">
                  <p:embed/>
                </p:oleObj>
              </mc:Choice>
              <mc:Fallback>
                <p:oleObj name="Equation" r:id="rId8" imgW="8318160" imgH="558720" progId="Equation.DSMT4">
                  <p:embed/>
                  <p:pic>
                    <p:nvPicPr>
                      <p:cNvPr id="0" name="Picture 6"/>
                      <p:cNvPicPr>
                        <a:picLocks noChangeAspect="1" noChangeArrowheads="1"/>
                      </p:cNvPicPr>
                      <p:nvPr/>
                    </p:nvPicPr>
                    <p:blipFill>
                      <a:blip r:embed="rId9"/>
                      <a:srcRect/>
                      <a:stretch>
                        <a:fillRect/>
                      </a:stretch>
                    </p:blipFill>
                    <p:spPr bwMode="auto">
                      <a:xfrm>
                        <a:off x="825500" y="3638550"/>
                        <a:ext cx="83185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7559" name="Object 7"/>
          <p:cNvGraphicFramePr>
            <a:graphicFrameLocks noChangeAspect="1"/>
          </p:cNvGraphicFramePr>
          <p:nvPr>
            <p:extLst>
              <p:ext uri="{D42A27DB-BD31-4B8C-83A1-F6EECF244321}">
                <p14:modId xmlns:p14="http://schemas.microsoft.com/office/powerpoint/2010/main" val="66684756"/>
              </p:ext>
            </p:extLst>
          </p:nvPr>
        </p:nvGraphicFramePr>
        <p:xfrm>
          <a:off x="825500" y="4337050"/>
          <a:ext cx="6261100" cy="558800"/>
        </p:xfrm>
        <a:graphic>
          <a:graphicData uri="http://schemas.openxmlformats.org/presentationml/2006/ole">
            <mc:AlternateContent xmlns:mc="http://schemas.openxmlformats.org/markup-compatibility/2006">
              <mc:Choice xmlns:v="urn:schemas-microsoft-com:vml" Requires="v">
                <p:oleObj name="Equation" r:id="rId10" imgW="6260760" imgH="558720" progId="Equation.DSMT4">
                  <p:embed/>
                </p:oleObj>
              </mc:Choice>
              <mc:Fallback>
                <p:oleObj name="Equation" r:id="rId10" imgW="6260760" imgH="558720" progId="Equation.DSMT4">
                  <p:embed/>
                  <p:pic>
                    <p:nvPicPr>
                      <p:cNvPr id="0" name="Picture 7"/>
                      <p:cNvPicPr>
                        <a:picLocks noChangeAspect="1" noChangeArrowheads="1"/>
                      </p:cNvPicPr>
                      <p:nvPr/>
                    </p:nvPicPr>
                    <p:blipFill>
                      <a:blip r:embed="rId11"/>
                      <a:srcRect/>
                      <a:stretch>
                        <a:fillRect/>
                      </a:stretch>
                    </p:blipFill>
                    <p:spPr bwMode="auto">
                      <a:xfrm>
                        <a:off x="825500" y="4337050"/>
                        <a:ext cx="62611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7560" name="Object 8"/>
          <p:cNvGraphicFramePr>
            <a:graphicFrameLocks noChangeAspect="1"/>
          </p:cNvGraphicFramePr>
          <p:nvPr>
            <p:extLst>
              <p:ext uri="{D42A27DB-BD31-4B8C-83A1-F6EECF244321}">
                <p14:modId xmlns:p14="http://schemas.microsoft.com/office/powerpoint/2010/main" val="495849126"/>
              </p:ext>
            </p:extLst>
          </p:nvPr>
        </p:nvGraphicFramePr>
        <p:xfrm>
          <a:off x="825500" y="5086350"/>
          <a:ext cx="4381500" cy="558800"/>
        </p:xfrm>
        <a:graphic>
          <a:graphicData uri="http://schemas.openxmlformats.org/presentationml/2006/ole">
            <mc:AlternateContent xmlns:mc="http://schemas.openxmlformats.org/markup-compatibility/2006">
              <mc:Choice xmlns:v="urn:schemas-microsoft-com:vml" Requires="v">
                <p:oleObj name="Equation" r:id="rId12" imgW="4381200" imgH="558720" progId="Equation.DSMT4">
                  <p:embed/>
                </p:oleObj>
              </mc:Choice>
              <mc:Fallback>
                <p:oleObj name="Equation" r:id="rId12" imgW="4381200" imgH="558720" progId="Equation.DSMT4">
                  <p:embed/>
                  <p:pic>
                    <p:nvPicPr>
                      <p:cNvPr id="0" name="Picture 8"/>
                      <p:cNvPicPr>
                        <a:picLocks noChangeAspect="1" noChangeArrowheads="1"/>
                      </p:cNvPicPr>
                      <p:nvPr/>
                    </p:nvPicPr>
                    <p:blipFill>
                      <a:blip r:embed="rId13"/>
                      <a:srcRect/>
                      <a:stretch>
                        <a:fillRect/>
                      </a:stretch>
                    </p:blipFill>
                    <p:spPr bwMode="auto">
                      <a:xfrm>
                        <a:off x="825500" y="5086350"/>
                        <a:ext cx="43815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7561" name="Object 9"/>
          <p:cNvGraphicFramePr>
            <a:graphicFrameLocks noChangeAspect="1"/>
          </p:cNvGraphicFramePr>
          <p:nvPr/>
        </p:nvGraphicFramePr>
        <p:xfrm>
          <a:off x="5486400" y="5067300"/>
          <a:ext cx="1447800" cy="723900"/>
        </p:xfrm>
        <a:graphic>
          <a:graphicData uri="http://schemas.openxmlformats.org/presentationml/2006/ole">
            <mc:AlternateContent xmlns:mc="http://schemas.openxmlformats.org/markup-compatibility/2006">
              <mc:Choice xmlns:v="urn:schemas-microsoft-com:vml" Requires="v">
                <p:oleObj name="Equation" r:id="rId14" imgW="1447560" imgH="723600" progId="Equation.DSMT4">
                  <p:embed/>
                </p:oleObj>
              </mc:Choice>
              <mc:Fallback>
                <p:oleObj name="Equation" r:id="rId14" imgW="1447560" imgH="72360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86400" y="5067300"/>
                        <a:ext cx="14478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75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75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75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75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756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7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Solving a Homogeneous Second-</a:t>
            </a:r>
            <a:br>
              <a:rPr lang="en-US" dirty="0"/>
            </a:br>
            <a:r>
              <a:rPr lang="en-US" dirty="0"/>
              <a:t>Order Linear Differential Equation </a:t>
            </a:r>
          </a:p>
        </p:txBody>
      </p:sp>
      <p:sp>
        <p:nvSpPr>
          <p:cNvPr id="3" name="Content Placeholder 2"/>
          <p:cNvSpPr>
            <a:spLocks noGrp="1"/>
          </p:cNvSpPr>
          <p:nvPr>
            <p:ph idx="1"/>
          </p:nvPr>
        </p:nvSpPr>
        <p:spPr/>
        <p:txBody>
          <a:bodyPr/>
          <a:lstStyle/>
          <a:p>
            <a:r>
              <a:rPr lang="en-US" dirty="0"/>
              <a:t>Solve the equation </a:t>
            </a:r>
            <a:r>
              <a:rPr lang="en-US" i="1" dirty="0">
                <a:solidFill>
                  <a:srgbClr val="0000FF"/>
                </a:solidFill>
              </a:rPr>
              <a:t>y</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6</a:t>
            </a:r>
            <a:r>
              <a:rPr lang="en-US" i="1" dirty="0">
                <a:solidFill>
                  <a:srgbClr val="0000FF"/>
                </a:solidFill>
              </a:rPr>
              <a:t>y</a:t>
            </a:r>
            <a:r>
              <a:rPr lang="en-US" dirty="0">
                <a:solidFill>
                  <a:srgbClr val="0000FF"/>
                </a:solidFill>
              </a:rPr>
              <a:t>′ + 10</a:t>
            </a:r>
            <a:r>
              <a:rPr lang="en-US" i="1" dirty="0">
                <a:solidFill>
                  <a:srgbClr val="0000FF"/>
                </a:solidFill>
              </a:rPr>
              <a:t>y</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0</a:t>
            </a:r>
            <a:r>
              <a:rPr lang="en-US" dirty="0"/>
              <a:t>.</a:t>
            </a:r>
          </a:p>
          <a:p>
            <a:r>
              <a:rPr lang="en-US" b="1" dirty="0"/>
              <a:t>Solution</a:t>
            </a:r>
          </a:p>
          <a:p>
            <a:r>
              <a:rPr lang="en-US" dirty="0"/>
              <a:t>Our characteristic equation is </a:t>
            </a:r>
            <a:r>
              <a:rPr lang="en-US" i="1" dirty="0"/>
              <a:t>r</a:t>
            </a:r>
            <a:r>
              <a:rPr lang="en-US" baseline="30000" dirty="0"/>
              <a:t>2</a:t>
            </a:r>
            <a:r>
              <a:rPr lang="en-US" dirty="0"/>
              <a:t> </a:t>
            </a:r>
            <a:r>
              <a:rPr lang="en-US" dirty="0">
                <a:latin typeface="Symbol" pitchFamily="18" charset="2"/>
              </a:rPr>
              <a:t>-</a:t>
            </a:r>
            <a:r>
              <a:rPr lang="en-US" dirty="0"/>
              <a:t> 6</a:t>
            </a:r>
            <a:r>
              <a:rPr lang="en-US" i="1" dirty="0"/>
              <a:t>r</a:t>
            </a:r>
            <a:r>
              <a:rPr lang="en-US" dirty="0"/>
              <a:t> + 10 </a:t>
            </a:r>
            <a:r>
              <a:rPr lang="en-US" dirty="0">
                <a:latin typeface="Symbol" pitchFamily="18" charset="2"/>
              </a:rPr>
              <a:t>=</a:t>
            </a:r>
            <a:r>
              <a:rPr lang="en-US" dirty="0"/>
              <a:t> 0, with the following roots.</a:t>
            </a:r>
          </a:p>
          <a:p>
            <a:endParaRPr lang="en-US" dirty="0"/>
          </a:p>
          <a:p>
            <a:pPr>
              <a:lnSpc>
                <a:spcPct val="150000"/>
              </a:lnSpc>
            </a:pPr>
            <a:endParaRPr lang="en-US" dirty="0"/>
          </a:p>
          <a:p>
            <a:r>
              <a:rPr lang="en-US" dirty="0"/>
              <a:t>So </a:t>
            </a:r>
            <a:r>
              <a:rPr lang="el-GR" i="1" dirty="0">
                <a:latin typeface="Cambria Math" panose="02040503050406030204" pitchFamily="18" charset="0"/>
                <a:ea typeface="Cambria Math" panose="02040503050406030204" pitchFamily="18" charset="0"/>
              </a:rPr>
              <a:t>α</a:t>
            </a:r>
            <a:r>
              <a:rPr lang="en-US" dirty="0"/>
              <a:t> </a:t>
            </a:r>
            <a:r>
              <a:rPr lang="en-US" dirty="0">
                <a:latin typeface="Symbol" pitchFamily="18" charset="2"/>
              </a:rPr>
              <a:t>=</a:t>
            </a:r>
            <a:r>
              <a:rPr lang="en-US" dirty="0"/>
              <a:t> 3, </a:t>
            </a:r>
            <a:r>
              <a:rPr lang="el-GR" i="1" dirty="0">
                <a:latin typeface="Cambria Math" panose="02040503050406030204" pitchFamily="18" charset="0"/>
                <a:ea typeface="Cambria Math" panose="02040503050406030204" pitchFamily="18" charset="0"/>
              </a:rPr>
              <a:t>β</a:t>
            </a:r>
            <a:r>
              <a:rPr lang="en-US" dirty="0"/>
              <a:t> </a:t>
            </a:r>
            <a:r>
              <a:rPr lang="en-US" dirty="0">
                <a:latin typeface="Symbol" pitchFamily="18" charset="2"/>
              </a:rPr>
              <a:t>=</a:t>
            </a:r>
            <a:r>
              <a:rPr lang="en-US" dirty="0"/>
              <a:t> 1, and the general solution of the differential equation is as follows.</a:t>
            </a:r>
          </a:p>
        </p:txBody>
      </p:sp>
      <p:graphicFrame>
        <p:nvGraphicFramePr>
          <p:cNvPr id="408578" name="Object 2"/>
          <p:cNvGraphicFramePr>
            <a:graphicFrameLocks noChangeAspect="1"/>
          </p:cNvGraphicFramePr>
          <p:nvPr/>
        </p:nvGraphicFramePr>
        <p:xfrm>
          <a:off x="1955800" y="3327400"/>
          <a:ext cx="5232400" cy="1168400"/>
        </p:xfrm>
        <a:graphic>
          <a:graphicData uri="http://schemas.openxmlformats.org/presentationml/2006/ole">
            <mc:AlternateContent xmlns:mc="http://schemas.openxmlformats.org/markup-compatibility/2006">
              <mc:Choice xmlns:v="urn:schemas-microsoft-com:vml" Requires="v">
                <p:oleObj name="Equation" r:id="rId2" imgW="5232240" imgH="1168200" progId="Equation.DSMT4">
                  <p:embed/>
                </p:oleObj>
              </mc:Choice>
              <mc:Fallback>
                <p:oleObj name="Equation" r:id="rId2" imgW="5232240" imgH="11682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5800" y="3327400"/>
                        <a:ext cx="523240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8579" name="Object 3"/>
          <p:cNvGraphicFramePr>
            <a:graphicFrameLocks noChangeAspect="1"/>
          </p:cNvGraphicFramePr>
          <p:nvPr/>
        </p:nvGraphicFramePr>
        <p:xfrm>
          <a:off x="2825750" y="5410200"/>
          <a:ext cx="3492500" cy="495300"/>
        </p:xfrm>
        <a:graphic>
          <a:graphicData uri="http://schemas.openxmlformats.org/presentationml/2006/ole">
            <mc:AlternateContent xmlns:mc="http://schemas.openxmlformats.org/markup-compatibility/2006">
              <mc:Choice xmlns:v="urn:schemas-microsoft-com:vml" Requires="v">
                <p:oleObj name="Equation" r:id="rId4" imgW="3492360" imgH="495000" progId="Equation.DSMT4">
                  <p:embed/>
                </p:oleObj>
              </mc:Choice>
              <mc:Fallback>
                <p:oleObj name="Equation" r:id="rId4" imgW="3492360" imgH="4950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5750" y="5410200"/>
                        <a:ext cx="34925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857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8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Value Problems and Boundary Value Problems</a:t>
            </a:r>
          </a:p>
        </p:txBody>
      </p:sp>
      <p:sp>
        <p:nvSpPr>
          <p:cNvPr id="3" name="Content Placeholder 2"/>
          <p:cNvSpPr>
            <a:spLocks noGrp="1"/>
          </p:cNvSpPr>
          <p:nvPr>
            <p:ph idx="1"/>
          </p:nvPr>
        </p:nvSpPr>
        <p:spPr/>
        <p:txBody>
          <a:bodyPr/>
          <a:lstStyle/>
          <a:p>
            <a:r>
              <a:rPr lang="en-US" dirty="0"/>
              <a:t>We have already studied first-order initial value problems, and we will now see how IVPs appear in the context of second-order differential equations. We can also now discuss differential equations that must satisfy conditions referred to as boundary conditions.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Second-Order Initial Value and Boundary Value Problems</a:t>
            </a:r>
          </a:p>
        </p:txBody>
      </p:sp>
      <p:sp>
        <p:nvSpPr>
          <p:cNvPr id="3" name="Content Placeholder 2"/>
          <p:cNvSpPr>
            <a:spLocks noGrp="1"/>
          </p:cNvSpPr>
          <p:nvPr>
            <p:ph idx="1"/>
          </p:nvPr>
        </p:nvSpPr>
        <p:spPr>
          <a:xfrm>
            <a:off x="457200" y="1280160"/>
            <a:ext cx="8229600" cy="2246769"/>
          </a:xfrm>
          <a:solidFill>
            <a:srgbClr val="FFFFCC"/>
          </a:solidFill>
          <a:ln w="28575">
            <a:solidFill>
              <a:srgbClr val="000000"/>
            </a:solidFill>
          </a:ln>
        </p:spPr>
        <p:txBody>
          <a:bodyPr>
            <a:spAutoFit/>
          </a:bodyPr>
          <a:lstStyle/>
          <a:p>
            <a:r>
              <a:rPr lang="en-US" dirty="0">
                <a:solidFill>
                  <a:srgbClr val="000000"/>
                </a:solidFill>
              </a:rPr>
              <a:t>An equation						 with the additional constraints that 				    is called a </a:t>
            </a:r>
            <a:r>
              <a:rPr lang="en-US" b="1" dirty="0">
                <a:solidFill>
                  <a:srgbClr val="C00000"/>
                </a:solidFill>
              </a:rPr>
              <a:t>second-order initial value problem (IVP)</a:t>
            </a:r>
            <a:r>
              <a:rPr lang="en-US" dirty="0">
                <a:solidFill>
                  <a:srgbClr val="000000"/>
                </a:solidFill>
              </a:rPr>
              <a:t>, so named because </a:t>
            </a:r>
            <a:r>
              <a:rPr lang="en-US" i="1" dirty="0">
                <a:solidFill>
                  <a:srgbClr val="000000"/>
                </a:solidFill>
              </a:rPr>
              <a:t>y</a:t>
            </a:r>
            <a:r>
              <a:rPr lang="en-US" dirty="0">
                <a:solidFill>
                  <a:srgbClr val="000000"/>
                </a:solidFill>
              </a:rPr>
              <a:t> and </a:t>
            </a:r>
            <a:r>
              <a:rPr lang="en-US" i="1" dirty="0">
                <a:solidFill>
                  <a:srgbClr val="000000"/>
                </a:solidFill>
              </a:rPr>
              <a:t>y</a:t>
            </a:r>
            <a:r>
              <a:rPr lang="en-US" dirty="0">
                <a:solidFill>
                  <a:srgbClr val="000000"/>
                </a:solidFill>
              </a:rPr>
              <a:t>′ must satisfy the given initial conditions at the point </a:t>
            </a:r>
            <a:r>
              <a:rPr lang="en-US" i="1" dirty="0">
                <a:solidFill>
                  <a:srgbClr val="000000"/>
                </a:solidFill>
              </a:rPr>
              <a:t>x</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x</a:t>
            </a:r>
            <a:r>
              <a:rPr lang="en-US" baseline="-25000" dirty="0">
                <a:solidFill>
                  <a:srgbClr val="000000"/>
                </a:solidFill>
              </a:rPr>
              <a:t>0</a:t>
            </a:r>
            <a:r>
              <a:rPr lang="en-US" dirty="0">
                <a:solidFill>
                  <a:srgbClr val="000000"/>
                </a:solidFill>
              </a:rPr>
              <a:t>.</a:t>
            </a:r>
          </a:p>
        </p:txBody>
      </p:sp>
      <p:graphicFrame>
        <p:nvGraphicFramePr>
          <p:cNvPr id="409602" name="Object 2"/>
          <p:cNvGraphicFramePr>
            <a:graphicFrameLocks noChangeAspect="1"/>
          </p:cNvGraphicFramePr>
          <p:nvPr>
            <p:extLst>
              <p:ext uri="{D42A27DB-BD31-4B8C-83A1-F6EECF244321}">
                <p14:modId xmlns:p14="http://schemas.microsoft.com/office/powerpoint/2010/main" val="3353595899"/>
              </p:ext>
            </p:extLst>
          </p:nvPr>
        </p:nvGraphicFramePr>
        <p:xfrm>
          <a:off x="2389543" y="1315873"/>
          <a:ext cx="4533900" cy="469900"/>
        </p:xfrm>
        <a:graphic>
          <a:graphicData uri="http://schemas.openxmlformats.org/presentationml/2006/ole">
            <mc:AlternateContent xmlns:mc="http://schemas.openxmlformats.org/markup-compatibility/2006">
              <mc:Choice xmlns:v="urn:schemas-microsoft-com:vml" Requires="v">
                <p:oleObj name="Equation" r:id="rId2" imgW="4533840" imgH="469800" progId="Equation.DSMT4">
                  <p:embed/>
                </p:oleObj>
              </mc:Choice>
              <mc:Fallback>
                <p:oleObj name="Equation" r:id="rId2" imgW="453384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9543" y="1315873"/>
                        <a:ext cx="4533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03" name="Object 3"/>
          <p:cNvGraphicFramePr>
            <a:graphicFrameLocks noChangeAspect="1"/>
          </p:cNvGraphicFramePr>
          <p:nvPr>
            <p:extLst>
              <p:ext uri="{D42A27DB-BD31-4B8C-83A1-F6EECF244321}">
                <p14:modId xmlns:p14="http://schemas.microsoft.com/office/powerpoint/2010/main" val="837270977"/>
              </p:ext>
            </p:extLst>
          </p:nvPr>
        </p:nvGraphicFramePr>
        <p:xfrm>
          <a:off x="4434243" y="1726853"/>
          <a:ext cx="3632200" cy="495300"/>
        </p:xfrm>
        <a:graphic>
          <a:graphicData uri="http://schemas.openxmlformats.org/presentationml/2006/ole">
            <mc:AlternateContent xmlns:mc="http://schemas.openxmlformats.org/markup-compatibility/2006">
              <mc:Choice xmlns:v="urn:schemas-microsoft-com:vml" Requires="v">
                <p:oleObj name="Equation" r:id="rId4" imgW="3632040" imgH="495000" progId="Equation.DSMT4">
                  <p:embed/>
                </p:oleObj>
              </mc:Choice>
              <mc:Fallback>
                <p:oleObj name="Equation" r:id="rId4" imgW="3632040" imgH="4950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4243" y="1726853"/>
                        <a:ext cx="36322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Second-Order Initial Value and Boundary Value Problems (cont.)</a:t>
            </a:r>
          </a:p>
        </p:txBody>
      </p:sp>
      <p:sp>
        <p:nvSpPr>
          <p:cNvPr id="3" name="Content Placeholder 2"/>
          <p:cNvSpPr>
            <a:spLocks noGrp="1"/>
          </p:cNvSpPr>
          <p:nvPr>
            <p:ph idx="1"/>
          </p:nvPr>
        </p:nvSpPr>
        <p:spPr>
          <a:xfrm>
            <a:off x="457200" y="1280160"/>
            <a:ext cx="8229600" cy="2677656"/>
          </a:xfrm>
          <a:solidFill>
            <a:srgbClr val="FFFFCC"/>
          </a:solidFill>
          <a:ln w="28575">
            <a:solidFill>
              <a:srgbClr val="000000"/>
            </a:solidFill>
          </a:ln>
        </p:spPr>
        <p:txBody>
          <a:bodyPr>
            <a:spAutoFit/>
          </a:bodyPr>
          <a:lstStyle/>
          <a:p>
            <a:r>
              <a:rPr lang="en-US" dirty="0">
                <a:solidFill>
                  <a:srgbClr val="000000"/>
                </a:solidFill>
              </a:rPr>
              <a:t>An equation						 with the additional constraints that				  is called a </a:t>
            </a:r>
            <a:r>
              <a:rPr lang="en-US" b="1" dirty="0">
                <a:solidFill>
                  <a:srgbClr val="C00000"/>
                </a:solidFill>
              </a:rPr>
              <a:t>second-order boundary value problem (BVP)</a:t>
            </a:r>
            <a:r>
              <a:rPr lang="en-US" dirty="0">
                <a:solidFill>
                  <a:srgbClr val="000000"/>
                </a:solidFill>
              </a:rPr>
              <a:t>. The distinction is that we seek a solution </a:t>
            </a:r>
            <a:r>
              <a:rPr lang="en-US" i="1" dirty="0">
                <a:solidFill>
                  <a:srgbClr val="000000"/>
                </a:solidFill>
              </a:rPr>
              <a:t>y</a:t>
            </a:r>
            <a:r>
              <a:rPr lang="en-US" dirty="0">
                <a:solidFill>
                  <a:srgbClr val="000000"/>
                </a:solidFill>
              </a:rPr>
              <a:t> satisfying two </a:t>
            </a:r>
            <a:r>
              <a:rPr lang="en-US" i="1" dirty="0">
                <a:solidFill>
                  <a:srgbClr val="000000"/>
                </a:solidFill>
              </a:rPr>
              <a:t>boundary conditions</a:t>
            </a:r>
            <a:r>
              <a:rPr lang="en-US" dirty="0">
                <a:solidFill>
                  <a:srgbClr val="000000"/>
                </a:solidFill>
              </a:rPr>
              <a:t> at the points </a:t>
            </a:r>
            <a:r>
              <a:rPr lang="en-US" i="1" dirty="0">
                <a:solidFill>
                  <a:srgbClr val="000000"/>
                </a:solidFill>
              </a:rPr>
              <a:t>x</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x</a:t>
            </a:r>
            <a:r>
              <a:rPr lang="en-US" baseline="-25000" dirty="0">
                <a:solidFill>
                  <a:srgbClr val="000000"/>
                </a:solidFill>
              </a:rPr>
              <a:t>0</a:t>
            </a:r>
            <a:r>
              <a:rPr lang="en-US" dirty="0">
                <a:solidFill>
                  <a:srgbClr val="000000"/>
                </a:solidFill>
              </a:rPr>
              <a:t> and </a:t>
            </a:r>
            <a:r>
              <a:rPr lang="en-US" i="1" dirty="0">
                <a:solidFill>
                  <a:srgbClr val="000000"/>
                </a:solidFill>
              </a:rPr>
              <a:t>x</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x</a:t>
            </a:r>
            <a:r>
              <a:rPr lang="en-US" baseline="-25000" dirty="0">
                <a:solidFill>
                  <a:srgbClr val="000000"/>
                </a:solidFill>
              </a:rPr>
              <a:t>1</a:t>
            </a:r>
            <a:r>
              <a:rPr lang="en-US" dirty="0">
                <a:solidFill>
                  <a:srgbClr val="000000"/>
                </a:solidFill>
              </a:rPr>
              <a:t>. Note that there is no additional constraint on </a:t>
            </a:r>
            <a:r>
              <a:rPr lang="en-US" i="1" dirty="0">
                <a:solidFill>
                  <a:srgbClr val="000000"/>
                </a:solidFill>
              </a:rPr>
              <a:t>y</a:t>
            </a:r>
            <a:r>
              <a:rPr lang="en-US" dirty="0">
                <a:solidFill>
                  <a:srgbClr val="000000"/>
                </a:solidFill>
              </a:rPr>
              <a:t>′.</a:t>
            </a:r>
          </a:p>
        </p:txBody>
      </p:sp>
      <p:graphicFrame>
        <p:nvGraphicFramePr>
          <p:cNvPr id="410628" name="Object 4"/>
          <p:cNvGraphicFramePr>
            <a:graphicFrameLocks noChangeAspect="1"/>
          </p:cNvGraphicFramePr>
          <p:nvPr>
            <p:extLst>
              <p:ext uri="{D42A27DB-BD31-4B8C-83A1-F6EECF244321}">
                <p14:modId xmlns:p14="http://schemas.microsoft.com/office/powerpoint/2010/main" val="2950987739"/>
              </p:ext>
            </p:extLst>
          </p:nvPr>
        </p:nvGraphicFramePr>
        <p:xfrm>
          <a:off x="2377535" y="1333152"/>
          <a:ext cx="4533900" cy="469900"/>
        </p:xfrm>
        <a:graphic>
          <a:graphicData uri="http://schemas.openxmlformats.org/presentationml/2006/ole">
            <mc:AlternateContent xmlns:mc="http://schemas.openxmlformats.org/markup-compatibility/2006">
              <mc:Choice xmlns:v="urn:schemas-microsoft-com:vml" Requires="v">
                <p:oleObj name="Equation" r:id="rId2" imgW="4533840" imgH="469800" progId="Equation.DSMT4">
                  <p:embed/>
                </p:oleObj>
              </mc:Choice>
              <mc:Fallback>
                <p:oleObj name="Equation" r:id="rId2" imgW="4533840" imgH="46980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7535" y="1333152"/>
                        <a:ext cx="4533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629" name="Object 5"/>
          <p:cNvGraphicFramePr>
            <a:graphicFrameLocks noChangeAspect="1"/>
          </p:cNvGraphicFramePr>
          <p:nvPr>
            <p:extLst>
              <p:ext uri="{D42A27DB-BD31-4B8C-83A1-F6EECF244321}">
                <p14:modId xmlns:p14="http://schemas.microsoft.com/office/powerpoint/2010/main" val="4001307251"/>
              </p:ext>
            </p:extLst>
          </p:nvPr>
        </p:nvGraphicFramePr>
        <p:xfrm>
          <a:off x="4400375" y="1741842"/>
          <a:ext cx="3517900" cy="495300"/>
        </p:xfrm>
        <a:graphic>
          <a:graphicData uri="http://schemas.openxmlformats.org/presentationml/2006/ole">
            <mc:AlternateContent xmlns:mc="http://schemas.openxmlformats.org/markup-compatibility/2006">
              <mc:Choice xmlns:v="urn:schemas-microsoft-com:vml" Requires="v">
                <p:oleObj name="Equation" r:id="rId4" imgW="3517560" imgH="495000" progId="Equation.DSMT4">
                  <p:embed/>
                </p:oleObj>
              </mc:Choice>
              <mc:Fallback>
                <p:oleObj name="Equation" r:id="rId4" imgW="3517560" imgH="4950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0375" y="1741842"/>
                        <a:ext cx="3517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Value Problems and Boundary Value Problems (cont.)</a:t>
            </a:r>
          </a:p>
        </p:txBody>
      </p:sp>
      <p:sp>
        <p:nvSpPr>
          <p:cNvPr id="3" name="Content Placeholder 2"/>
          <p:cNvSpPr>
            <a:spLocks noGrp="1"/>
          </p:cNvSpPr>
          <p:nvPr>
            <p:ph idx="1"/>
          </p:nvPr>
        </p:nvSpPr>
        <p:spPr/>
        <p:txBody>
          <a:bodyPr/>
          <a:lstStyle/>
          <a:p>
            <a:r>
              <a:rPr lang="en-US" dirty="0"/>
              <a:t>Another important distinction between the two types of second-order problems is that, under the assumptions that </a:t>
            </a:r>
            <a:r>
              <a:rPr lang="en-US" i="1" dirty="0"/>
              <a:t>P</a:t>
            </a:r>
            <a:r>
              <a:rPr lang="en-US" dirty="0"/>
              <a:t>, </a:t>
            </a:r>
            <a:r>
              <a:rPr lang="en-US" i="1" dirty="0"/>
              <a:t>Q</a:t>
            </a:r>
            <a:r>
              <a:rPr lang="en-US" dirty="0"/>
              <a:t>, </a:t>
            </a:r>
            <a:r>
              <a:rPr lang="en-US" i="1" dirty="0"/>
              <a:t>R</a:t>
            </a:r>
            <a:r>
              <a:rPr lang="en-US" dirty="0"/>
              <a:t>, and </a:t>
            </a:r>
            <a:r>
              <a:rPr lang="en-US" i="1" dirty="0"/>
              <a:t>F</a:t>
            </a:r>
            <a:r>
              <a:rPr lang="en-US" dirty="0"/>
              <a:t> are continuous on a given interval and that </a:t>
            </a:r>
            <a:r>
              <a:rPr lang="en-US" i="1" dirty="0"/>
              <a:t>P</a:t>
            </a:r>
            <a:r>
              <a:rPr lang="en-US" dirty="0"/>
              <a:t> is never 0 on the interval, an IVP is guaranteed to have a solution while a BVP is not. We conclude this section with examples of how we solve IVPs and BVPs.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4: Solving a Second-Order Initial Value Problem Involving Simple Harmonic Motion</a:t>
            </a:r>
          </a:p>
        </p:txBody>
      </p:sp>
      <p:sp>
        <p:nvSpPr>
          <p:cNvPr id="3" name="Content Placeholder 2"/>
          <p:cNvSpPr>
            <a:spLocks noGrp="1"/>
          </p:cNvSpPr>
          <p:nvPr>
            <p:ph idx="1"/>
          </p:nvPr>
        </p:nvSpPr>
        <p:spPr>
          <a:xfrm>
            <a:off x="457200" y="1280160"/>
            <a:ext cx="8229600" cy="4659737"/>
          </a:xfrm>
        </p:spPr>
        <p:txBody>
          <a:bodyPr>
            <a:spAutoFit/>
          </a:bodyPr>
          <a:lstStyle/>
          <a:p>
            <a:r>
              <a:rPr lang="en-US" dirty="0"/>
              <a:t>An object of mass </a:t>
            </a:r>
            <a:r>
              <a:rPr lang="en-US" i="1" dirty="0"/>
              <a:t>m</a:t>
            </a:r>
            <a:r>
              <a:rPr lang="en-US" dirty="0"/>
              <a:t> is suspended at one end of a spring with spring constant </a:t>
            </a:r>
            <a:r>
              <a:rPr lang="en-US" i="1" dirty="0"/>
              <a:t>k</a:t>
            </a:r>
            <a:r>
              <a:rPr lang="en-US" dirty="0"/>
              <a:t> while the other end of the spring is firmly fixed in place. If the object is then set in motion, its vertical displacement </a:t>
            </a:r>
            <a:r>
              <a:rPr lang="en-US" i="1" dirty="0"/>
              <a:t>y</a:t>
            </a:r>
            <a:r>
              <a:rPr lang="en-US" dirty="0"/>
              <a:t> at time </a:t>
            </a:r>
            <a:r>
              <a:rPr lang="en-US" i="1" dirty="0"/>
              <a:t>t</a:t>
            </a:r>
            <a:r>
              <a:rPr lang="en-US" dirty="0"/>
              <a:t> satisfies the equation</a:t>
            </a:r>
          </a:p>
          <a:p>
            <a:endParaRPr lang="en-US" dirty="0"/>
          </a:p>
          <a:p>
            <a:endParaRPr lang="en-US" dirty="0"/>
          </a:p>
          <a:p>
            <a:r>
              <a:rPr lang="en-US" dirty="0"/>
              <a:t>assuming friction and air resistance are negligible. (This follows from Newton’s Second Law of Motion and Hooke’s Spring Law.)</a:t>
            </a:r>
          </a:p>
        </p:txBody>
      </p:sp>
      <p:graphicFrame>
        <p:nvGraphicFramePr>
          <p:cNvPr id="411650" name="Object 2"/>
          <p:cNvGraphicFramePr>
            <a:graphicFrameLocks noChangeAspect="1"/>
          </p:cNvGraphicFramePr>
          <p:nvPr/>
        </p:nvGraphicFramePr>
        <p:xfrm>
          <a:off x="3498850" y="3467100"/>
          <a:ext cx="2146300" cy="876300"/>
        </p:xfrm>
        <a:graphic>
          <a:graphicData uri="http://schemas.openxmlformats.org/presentationml/2006/ole">
            <mc:AlternateContent xmlns:mc="http://schemas.openxmlformats.org/markup-compatibility/2006">
              <mc:Choice xmlns:v="urn:schemas-microsoft-com:vml" Requires="v">
                <p:oleObj name="Equation" r:id="rId2" imgW="2145960" imgH="876240" progId="Equation.DSMT4">
                  <p:embed/>
                </p:oleObj>
              </mc:Choice>
              <mc:Fallback>
                <p:oleObj name="Equation" r:id="rId2" imgW="2145960" imgH="876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8850" y="3467100"/>
                        <a:ext cx="21463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Example 4: Solving a Second-Order Initial Value Problem Involving Simple Harmonic Motion (cont.)</a:t>
            </a:r>
          </a:p>
        </p:txBody>
      </p:sp>
      <p:sp>
        <p:nvSpPr>
          <p:cNvPr id="3" name="Content Placeholder 2"/>
          <p:cNvSpPr>
            <a:spLocks noGrp="1"/>
          </p:cNvSpPr>
          <p:nvPr>
            <p:ph idx="1"/>
          </p:nvPr>
        </p:nvSpPr>
        <p:spPr>
          <a:xfrm>
            <a:off x="457200" y="1280160"/>
            <a:ext cx="5029200" cy="4572000"/>
          </a:xfrm>
        </p:spPr>
        <p:txBody>
          <a:bodyPr/>
          <a:lstStyle/>
          <a:p>
            <a:r>
              <a:rPr lang="en-US" dirty="0"/>
              <a:t>Find the displacement </a:t>
            </a:r>
            <a:r>
              <a:rPr lang="en-US" i="1" dirty="0"/>
              <a:t>y</a:t>
            </a:r>
            <a:r>
              <a:rPr lang="en-US" dirty="0"/>
              <a:t>(</a:t>
            </a:r>
            <a:r>
              <a:rPr lang="en-US" i="1" dirty="0"/>
              <a:t>t</a:t>
            </a:r>
            <a:r>
              <a:rPr lang="en-US" dirty="0"/>
              <a:t>) of such an object if its mass is 2 kg, the spring constant </a:t>
            </a:r>
            <a:r>
              <a:rPr lang="en-US" i="1" dirty="0"/>
              <a:t>k </a:t>
            </a:r>
            <a:r>
              <a:rPr lang="en-US" dirty="0">
                <a:latin typeface="Symbol" pitchFamily="18" charset="2"/>
              </a:rPr>
              <a:t>= </a:t>
            </a:r>
            <a:r>
              <a:rPr lang="en-US" dirty="0"/>
              <a:t>100 N/m, the spring is stretched 0.2 m beyond its natural length at time </a:t>
            </a:r>
            <a:r>
              <a:rPr lang="en-US" i="1" dirty="0"/>
              <a:t>t</a:t>
            </a:r>
            <a:r>
              <a:rPr lang="en-US" dirty="0"/>
              <a:t> = 0, and the object is released at time </a:t>
            </a:r>
            <a:r>
              <a:rPr lang="en-US" i="1" dirty="0"/>
              <a:t>t</a:t>
            </a:r>
            <a:r>
              <a:rPr lang="en-US" dirty="0"/>
              <a:t> = 0 with a velocity of 0 m/s.</a:t>
            </a:r>
          </a:p>
        </p:txBody>
      </p:sp>
      <p:grpSp>
        <p:nvGrpSpPr>
          <p:cNvPr id="6" name="Group 5"/>
          <p:cNvGrpSpPr/>
          <p:nvPr/>
        </p:nvGrpSpPr>
        <p:grpSpPr>
          <a:xfrm>
            <a:off x="4953000" y="1371600"/>
            <a:ext cx="3840480" cy="4467850"/>
            <a:chOff x="4724400" y="1371600"/>
            <a:chExt cx="3840480" cy="4467850"/>
          </a:xfrm>
        </p:grpSpPr>
        <p:pic>
          <p:nvPicPr>
            <p:cNvPr id="412674" name="Picture 2"/>
            <p:cNvPicPr>
              <a:picLocks noChangeAspect="1" noChangeArrowheads="1"/>
            </p:cNvPicPr>
            <p:nvPr/>
          </p:nvPicPr>
          <p:blipFill>
            <a:blip r:embed="rId2" cstate="print"/>
            <a:srcRect/>
            <a:stretch>
              <a:fillRect/>
            </a:stretch>
          </p:blipFill>
          <p:spPr bwMode="auto">
            <a:xfrm>
              <a:off x="5461639" y="1371600"/>
              <a:ext cx="2498272" cy="4114800"/>
            </a:xfrm>
            <a:prstGeom prst="rect">
              <a:avLst/>
            </a:prstGeom>
            <a:noFill/>
            <a:ln w="9525">
              <a:noFill/>
              <a:miter lim="800000"/>
              <a:headEnd/>
              <a:tailEnd/>
            </a:ln>
          </p:spPr>
        </p:pic>
        <p:sp>
          <p:nvSpPr>
            <p:cNvPr id="7" name="Rectangle 6"/>
            <p:cNvSpPr/>
            <p:nvPr/>
          </p:nvSpPr>
          <p:spPr>
            <a:xfrm>
              <a:off x="4724400" y="5316230"/>
              <a:ext cx="3840480" cy="523220"/>
            </a:xfrm>
            <a:prstGeom prst="rect">
              <a:avLst/>
            </a:prstGeom>
          </p:spPr>
          <p:txBody>
            <a:bodyPr>
              <a:spAutoFit/>
            </a:bodyPr>
            <a:lstStyle/>
            <a:p>
              <a:r>
                <a:rPr lang="en-US" sz="2800" b="1" dirty="0"/>
                <a:t>Figure 1 </a:t>
              </a:r>
              <a:r>
                <a:rPr lang="en-US" sz="2800" dirty="0"/>
                <a:t>Mass and Spring</a:t>
              </a:r>
              <a:endParaRPr lang="en-US" sz="2800" i="1" dirty="0"/>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Example 4: Solving a Second-Order Initial Value Problem Involving Simple Harmonic Motion (cont.)</a:t>
            </a:r>
          </a:p>
        </p:txBody>
      </p:sp>
      <p:sp>
        <p:nvSpPr>
          <p:cNvPr id="3" name="Content Placeholder 2"/>
          <p:cNvSpPr>
            <a:spLocks noGrp="1"/>
          </p:cNvSpPr>
          <p:nvPr>
            <p:ph idx="1"/>
          </p:nvPr>
        </p:nvSpPr>
        <p:spPr>
          <a:xfrm>
            <a:off x="457200" y="1280160"/>
            <a:ext cx="8229600" cy="4659737"/>
          </a:xfrm>
        </p:spPr>
        <p:txBody>
          <a:bodyPr>
            <a:spAutoFit/>
          </a:bodyPr>
          <a:lstStyle/>
          <a:p>
            <a:r>
              <a:rPr lang="en-US" b="1" dirty="0"/>
              <a:t>Solution</a:t>
            </a:r>
          </a:p>
          <a:p>
            <a:r>
              <a:rPr lang="en-US" dirty="0"/>
              <a:t>We first find the general solution of the equation 	   </a:t>
            </a:r>
            <a:r>
              <a:rPr lang="en-US" i="1" dirty="0"/>
              <a:t>my</a:t>
            </a:r>
            <a:r>
              <a:rPr lang="en-US" dirty="0"/>
              <a:t>″ + </a:t>
            </a:r>
            <a:r>
              <a:rPr lang="en-US" i="1" dirty="0"/>
              <a:t>ky</a:t>
            </a:r>
            <a:r>
              <a:rPr lang="en-US" dirty="0"/>
              <a:t> </a:t>
            </a:r>
            <a:r>
              <a:rPr lang="en-US" dirty="0">
                <a:latin typeface="Symbol" pitchFamily="18" charset="2"/>
              </a:rPr>
              <a:t>=</a:t>
            </a:r>
            <a:r>
              <a:rPr lang="en-US" dirty="0"/>
              <a:t> 0. The associated characteristic equation is </a:t>
            </a:r>
            <a:r>
              <a:rPr lang="en-US" i="1" dirty="0"/>
              <a:t>mr</a:t>
            </a:r>
            <a:r>
              <a:rPr lang="en-US" baseline="30000" dirty="0"/>
              <a:t>2</a:t>
            </a:r>
            <a:r>
              <a:rPr lang="en-US" dirty="0"/>
              <a:t> + </a:t>
            </a:r>
            <a:r>
              <a:rPr lang="en-US" i="1" dirty="0"/>
              <a:t>k</a:t>
            </a:r>
            <a:r>
              <a:rPr lang="en-US" dirty="0"/>
              <a:t> </a:t>
            </a:r>
            <a:r>
              <a:rPr lang="en-US" dirty="0">
                <a:latin typeface="Symbol" pitchFamily="18" charset="2"/>
              </a:rPr>
              <a:t>=</a:t>
            </a:r>
            <a:r>
              <a:rPr lang="en-US" dirty="0"/>
              <a:t> 0, which has solutions			 If we let	        (a common choice of notation for this kind of problem), then </a:t>
            </a:r>
            <a:r>
              <a:rPr lang="en-US" i="1" dirty="0"/>
              <a:t>r</a:t>
            </a:r>
            <a:r>
              <a:rPr lang="en-US" dirty="0"/>
              <a:t> </a:t>
            </a:r>
            <a:r>
              <a:rPr lang="en-US" dirty="0">
                <a:latin typeface="Symbol" pitchFamily="18" charset="2"/>
              </a:rPr>
              <a:t>=</a:t>
            </a:r>
            <a:r>
              <a:rPr lang="en-US" dirty="0"/>
              <a:t> </a:t>
            </a:r>
            <a:r>
              <a:rPr lang="en-US" dirty="0">
                <a:latin typeface="Symbol" pitchFamily="18" charset="2"/>
              </a:rPr>
              <a:t>±</a:t>
            </a:r>
            <a:r>
              <a:rPr lang="en-US" i="1" dirty="0" err="1"/>
              <a:t>i</a:t>
            </a:r>
            <a:r>
              <a:rPr lang="el-GR" i="1" dirty="0">
                <a:latin typeface="Cambria Math" panose="02040503050406030204" pitchFamily="18" charset="0"/>
                <a:ea typeface="Cambria Math" panose="02040503050406030204" pitchFamily="18" charset="0"/>
              </a:rPr>
              <a:t>ω</a:t>
            </a:r>
            <a:r>
              <a:rPr lang="en-US" dirty="0"/>
              <a:t> and the general solution of our differential equation is as follows.</a:t>
            </a:r>
          </a:p>
          <a:p>
            <a:endParaRPr lang="en-US" dirty="0"/>
          </a:p>
          <a:p>
            <a:r>
              <a:rPr lang="en-US" dirty="0"/>
              <a:t>An object whose motion is described by such a function is said to exhibit </a:t>
            </a:r>
            <a:r>
              <a:rPr lang="en-US" i="1" dirty="0"/>
              <a:t>simple</a:t>
            </a:r>
            <a:r>
              <a:rPr lang="en-US" dirty="0"/>
              <a:t> </a:t>
            </a:r>
            <a:r>
              <a:rPr lang="en-US" i="1" dirty="0"/>
              <a:t>harmonic motion</a:t>
            </a:r>
            <a:r>
              <a:rPr lang="en-US" dirty="0"/>
              <a:t>.</a:t>
            </a:r>
          </a:p>
        </p:txBody>
      </p:sp>
      <p:graphicFrame>
        <p:nvGraphicFramePr>
          <p:cNvPr id="413698" name="Object 2"/>
          <p:cNvGraphicFramePr>
            <a:graphicFrameLocks noChangeAspect="1"/>
          </p:cNvGraphicFramePr>
          <p:nvPr/>
        </p:nvGraphicFramePr>
        <p:xfrm>
          <a:off x="5168900" y="2677758"/>
          <a:ext cx="1765300" cy="495300"/>
        </p:xfrm>
        <a:graphic>
          <a:graphicData uri="http://schemas.openxmlformats.org/presentationml/2006/ole">
            <mc:AlternateContent xmlns:mc="http://schemas.openxmlformats.org/markup-compatibility/2006">
              <mc:Choice xmlns:v="urn:schemas-microsoft-com:vml" Requires="v">
                <p:oleObj name="Equation" r:id="rId2" imgW="1765080" imgH="495000" progId="Equation.DSMT4">
                  <p:embed/>
                </p:oleObj>
              </mc:Choice>
              <mc:Fallback>
                <p:oleObj name="Equation" r:id="rId2" imgW="1765080" imgH="4950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8900" y="2677758"/>
                        <a:ext cx="1765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3699" name="Object 3"/>
          <p:cNvGraphicFramePr>
            <a:graphicFrameLocks noChangeAspect="1"/>
          </p:cNvGraphicFramePr>
          <p:nvPr>
            <p:extLst>
              <p:ext uri="{D42A27DB-BD31-4B8C-83A1-F6EECF244321}">
                <p14:modId xmlns:p14="http://schemas.microsoft.com/office/powerpoint/2010/main" val="4127384773"/>
              </p:ext>
            </p:extLst>
          </p:nvPr>
        </p:nvGraphicFramePr>
        <p:xfrm>
          <a:off x="361950" y="4413250"/>
          <a:ext cx="8420100" cy="558800"/>
        </p:xfrm>
        <a:graphic>
          <a:graphicData uri="http://schemas.openxmlformats.org/presentationml/2006/ole">
            <mc:AlternateContent xmlns:mc="http://schemas.openxmlformats.org/markup-compatibility/2006">
              <mc:Choice xmlns:v="urn:schemas-microsoft-com:vml" Requires="v">
                <p:oleObj name="Equation" r:id="rId4" imgW="8420040" imgH="558720" progId="Equation.DSMT4">
                  <p:embed/>
                </p:oleObj>
              </mc:Choice>
              <mc:Fallback>
                <p:oleObj name="Equation" r:id="rId4" imgW="8420040" imgH="558720" progId="Equation.DSMT4">
                  <p:embed/>
                  <p:pic>
                    <p:nvPicPr>
                      <p:cNvPr id="0" name="Picture 3"/>
                      <p:cNvPicPr>
                        <a:picLocks noChangeAspect="1" noChangeArrowheads="1"/>
                      </p:cNvPicPr>
                      <p:nvPr/>
                    </p:nvPicPr>
                    <p:blipFill>
                      <a:blip r:embed="rId5"/>
                      <a:srcRect/>
                      <a:stretch>
                        <a:fillRect/>
                      </a:stretch>
                    </p:blipFill>
                    <p:spPr bwMode="auto">
                      <a:xfrm>
                        <a:off x="361950" y="4413250"/>
                        <a:ext cx="84201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3700" name="Object 4"/>
          <p:cNvGraphicFramePr>
            <a:graphicFrameLocks noChangeAspect="1"/>
          </p:cNvGraphicFramePr>
          <p:nvPr>
            <p:extLst>
              <p:ext uri="{D42A27DB-BD31-4B8C-83A1-F6EECF244321}">
                <p14:modId xmlns:p14="http://schemas.microsoft.com/office/powerpoint/2010/main" val="787574992"/>
              </p:ext>
            </p:extLst>
          </p:nvPr>
        </p:nvGraphicFramePr>
        <p:xfrm>
          <a:off x="574675" y="3094038"/>
          <a:ext cx="1485900" cy="533400"/>
        </p:xfrm>
        <a:graphic>
          <a:graphicData uri="http://schemas.openxmlformats.org/presentationml/2006/ole">
            <mc:AlternateContent xmlns:mc="http://schemas.openxmlformats.org/markup-compatibility/2006">
              <mc:Choice xmlns:v="urn:schemas-microsoft-com:vml" Requires="v">
                <p:oleObj name="Equation" r:id="rId6" imgW="1485720" imgH="533160" progId="Equation.DSMT4">
                  <p:embed/>
                </p:oleObj>
              </mc:Choice>
              <mc:Fallback>
                <p:oleObj name="Equation" r:id="rId6" imgW="1485720" imgH="533160" progId="Equation.DSMT4">
                  <p:embed/>
                  <p:pic>
                    <p:nvPicPr>
                      <p:cNvPr id="0" name="Picture 4"/>
                      <p:cNvPicPr>
                        <a:picLocks noChangeAspect="1" noChangeArrowheads="1"/>
                      </p:cNvPicPr>
                      <p:nvPr/>
                    </p:nvPicPr>
                    <p:blipFill>
                      <a:blip r:embed="rId7"/>
                      <a:srcRect/>
                      <a:stretch>
                        <a:fillRect/>
                      </a:stretch>
                    </p:blipFill>
                    <p:spPr bwMode="auto">
                      <a:xfrm>
                        <a:off x="574675" y="3094038"/>
                        <a:ext cx="14859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369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37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36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Example 4: Solving a Second-Order Initial Value Problem Involving Simple Harmonic Motion (cont.)</a:t>
            </a:r>
          </a:p>
        </p:txBody>
      </p:sp>
      <p:sp>
        <p:nvSpPr>
          <p:cNvPr id="3" name="Content Placeholder 2"/>
          <p:cNvSpPr>
            <a:spLocks noGrp="1"/>
          </p:cNvSpPr>
          <p:nvPr>
            <p:ph idx="1"/>
          </p:nvPr>
        </p:nvSpPr>
        <p:spPr/>
        <p:txBody>
          <a:bodyPr/>
          <a:lstStyle/>
          <a:p>
            <a:r>
              <a:rPr lang="en-US" dirty="0"/>
              <a:t>We can now solve for </a:t>
            </a:r>
            <a:r>
              <a:rPr lang="en-US" i="1" dirty="0"/>
              <a:t>c</a:t>
            </a:r>
            <a:r>
              <a:rPr lang="en-US" baseline="-25000" dirty="0"/>
              <a:t>1</a:t>
            </a:r>
            <a:r>
              <a:rPr lang="en-US" dirty="0"/>
              <a:t> and </a:t>
            </a:r>
            <a:r>
              <a:rPr lang="en-US" i="1" dirty="0"/>
              <a:t>c</a:t>
            </a:r>
            <a:r>
              <a:rPr lang="en-US" baseline="-25000" dirty="0"/>
              <a:t>2</a:t>
            </a:r>
            <a:r>
              <a:rPr lang="en-US" dirty="0"/>
              <a:t> by applying the initial conditions				      (corresponding to the spring being stretched 0.2 m at time 0 and the object having an initial velocity of 0 m/s).</a:t>
            </a:r>
          </a:p>
          <a:p>
            <a:endParaRPr lang="en-US" dirty="0"/>
          </a:p>
          <a:p>
            <a:pPr>
              <a:lnSpc>
                <a:spcPct val="150000"/>
              </a:lnSpc>
            </a:pPr>
            <a:endParaRPr lang="en-US" dirty="0"/>
          </a:p>
          <a:p>
            <a:r>
              <a:rPr lang="en-US" dirty="0"/>
              <a:t>Since </a:t>
            </a:r>
            <a:r>
              <a:rPr lang="el-GR" i="1" dirty="0">
                <a:latin typeface="Cambria Math" panose="02040503050406030204" pitchFamily="18" charset="0"/>
                <a:ea typeface="Cambria Math" panose="02040503050406030204" pitchFamily="18" charset="0"/>
              </a:rPr>
              <a:t>ω</a:t>
            </a:r>
            <a:r>
              <a:rPr lang="en-US" dirty="0"/>
              <a:t> </a:t>
            </a:r>
            <a:r>
              <a:rPr lang="en-US" dirty="0">
                <a:sym typeface="Symbol"/>
              </a:rPr>
              <a:t></a:t>
            </a:r>
            <a:r>
              <a:rPr lang="en-US" dirty="0"/>
              <a:t> 0 we have </a:t>
            </a:r>
            <a:r>
              <a:rPr lang="en-US" i="1" dirty="0"/>
              <a:t>c</a:t>
            </a:r>
            <a:r>
              <a:rPr lang="en-US" baseline="-25000" dirty="0"/>
              <a:t>2</a:t>
            </a:r>
            <a:r>
              <a:rPr lang="en-US" dirty="0"/>
              <a:t> </a:t>
            </a:r>
            <a:r>
              <a:rPr lang="en-US" dirty="0">
                <a:latin typeface="Symbol" pitchFamily="18" charset="2"/>
              </a:rPr>
              <a:t>=</a:t>
            </a:r>
            <a:r>
              <a:rPr lang="en-US" dirty="0"/>
              <a:t> 0.</a:t>
            </a:r>
          </a:p>
        </p:txBody>
      </p:sp>
      <p:graphicFrame>
        <p:nvGraphicFramePr>
          <p:cNvPr id="414722" name="Object 2"/>
          <p:cNvGraphicFramePr>
            <a:graphicFrameLocks noChangeAspect="1"/>
          </p:cNvGraphicFramePr>
          <p:nvPr/>
        </p:nvGraphicFramePr>
        <p:xfrm>
          <a:off x="2133600" y="1768840"/>
          <a:ext cx="3403600" cy="469900"/>
        </p:xfrm>
        <a:graphic>
          <a:graphicData uri="http://schemas.openxmlformats.org/presentationml/2006/ole">
            <mc:AlternateContent xmlns:mc="http://schemas.openxmlformats.org/markup-compatibility/2006">
              <mc:Choice xmlns:v="urn:schemas-microsoft-com:vml" Requires="v">
                <p:oleObj name="Equation" r:id="rId2" imgW="3403440" imgH="469800" progId="Equation.DSMT4">
                  <p:embed/>
                </p:oleObj>
              </mc:Choice>
              <mc:Fallback>
                <p:oleObj name="Equation" r:id="rId2" imgW="340344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768840"/>
                        <a:ext cx="3403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4723" name="Object 3"/>
          <p:cNvGraphicFramePr>
            <a:graphicFrameLocks noChangeAspect="1"/>
          </p:cNvGraphicFramePr>
          <p:nvPr>
            <p:extLst>
              <p:ext uri="{D42A27DB-BD31-4B8C-83A1-F6EECF244321}">
                <p14:modId xmlns:p14="http://schemas.microsoft.com/office/powerpoint/2010/main" val="422000918"/>
              </p:ext>
            </p:extLst>
          </p:nvPr>
        </p:nvGraphicFramePr>
        <p:xfrm>
          <a:off x="1149350" y="3187700"/>
          <a:ext cx="5969000" cy="482600"/>
        </p:xfrm>
        <a:graphic>
          <a:graphicData uri="http://schemas.openxmlformats.org/presentationml/2006/ole">
            <mc:AlternateContent xmlns:mc="http://schemas.openxmlformats.org/markup-compatibility/2006">
              <mc:Choice xmlns:v="urn:schemas-microsoft-com:vml" Requires="v">
                <p:oleObj name="Equation" r:id="rId4" imgW="5968800" imgH="482400" progId="Equation.DSMT4">
                  <p:embed/>
                </p:oleObj>
              </mc:Choice>
              <mc:Fallback>
                <p:oleObj name="Equation" r:id="rId4" imgW="5968800" imgH="482400" progId="Equation.DSMT4">
                  <p:embed/>
                  <p:pic>
                    <p:nvPicPr>
                      <p:cNvPr id="0" name="Picture 3"/>
                      <p:cNvPicPr>
                        <a:picLocks noChangeAspect="1" noChangeArrowheads="1"/>
                      </p:cNvPicPr>
                      <p:nvPr/>
                    </p:nvPicPr>
                    <p:blipFill>
                      <a:blip r:embed="rId5"/>
                      <a:srcRect/>
                      <a:stretch>
                        <a:fillRect/>
                      </a:stretch>
                    </p:blipFill>
                    <p:spPr bwMode="auto">
                      <a:xfrm>
                        <a:off x="1149350" y="3187700"/>
                        <a:ext cx="5969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4724" name="Object 4"/>
          <p:cNvGraphicFramePr>
            <a:graphicFrameLocks noChangeAspect="1"/>
          </p:cNvGraphicFramePr>
          <p:nvPr>
            <p:extLst>
              <p:ext uri="{D42A27DB-BD31-4B8C-83A1-F6EECF244321}">
                <p14:modId xmlns:p14="http://schemas.microsoft.com/office/powerpoint/2010/main" val="50850706"/>
              </p:ext>
            </p:extLst>
          </p:nvPr>
        </p:nvGraphicFramePr>
        <p:xfrm>
          <a:off x="1392238" y="3714750"/>
          <a:ext cx="6743700" cy="482600"/>
        </p:xfrm>
        <a:graphic>
          <a:graphicData uri="http://schemas.openxmlformats.org/presentationml/2006/ole">
            <mc:AlternateContent xmlns:mc="http://schemas.openxmlformats.org/markup-compatibility/2006">
              <mc:Choice xmlns:v="urn:schemas-microsoft-com:vml" Requires="v">
                <p:oleObj name="Equation" r:id="rId6" imgW="6743520" imgH="482400" progId="Equation.DSMT4">
                  <p:embed/>
                </p:oleObj>
              </mc:Choice>
              <mc:Fallback>
                <p:oleObj name="Equation" r:id="rId6" imgW="6743520" imgH="482400" progId="Equation.DSMT4">
                  <p:embed/>
                  <p:pic>
                    <p:nvPicPr>
                      <p:cNvPr id="0" name="Picture 4"/>
                      <p:cNvPicPr>
                        <a:picLocks noChangeAspect="1" noChangeArrowheads="1"/>
                      </p:cNvPicPr>
                      <p:nvPr/>
                    </p:nvPicPr>
                    <p:blipFill>
                      <a:blip r:embed="rId7"/>
                      <a:srcRect/>
                      <a:stretch>
                        <a:fillRect/>
                      </a:stretch>
                    </p:blipFill>
                    <p:spPr bwMode="auto">
                      <a:xfrm>
                        <a:off x="1392238" y="3714750"/>
                        <a:ext cx="6743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47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47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Homogeneous Second-Order Linear Differential Equations (cont.)</a:t>
            </a:r>
          </a:p>
        </p:txBody>
      </p:sp>
      <p:sp>
        <p:nvSpPr>
          <p:cNvPr id="3" name="Content Placeholder 2"/>
          <p:cNvSpPr>
            <a:spLocks noGrp="1"/>
          </p:cNvSpPr>
          <p:nvPr>
            <p:ph idx="1"/>
          </p:nvPr>
        </p:nvSpPr>
        <p:spPr/>
        <p:txBody>
          <a:bodyPr>
            <a:normAutofit/>
          </a:bodyPr>
          <a:lstStyle/>
          <a:p>
            <a:r>
              <a:rPr lang="en-US" dirty="0"/>
              <a:t>As it turns out, one step in solving nonhomogeneous equations is to first solve the associated homogeneous equation—the general solution of the homogeneous version is part of the solution of the nonhomogeneous equation. The techniques used to tackle nonhomogeneous equations are best left to a course on differential equations, so we concentrate here on cases where </a:t>
            </a:r>
            <a:r>
              <a:rPr lang="en-US" i="1" dirty="0"/>
              <a:t>F</a:t>
            </a:r>
            <a:r>
              <a:rPr lang="en-US" dirty="0"/>
              <a:t>(</a:t>
            </a:r>
            <a:r>
              <a:rPr lang="en-US" i="1" dirty="0"/>
              <a:t>x</a:t>
            </a:r>
            <a:r>
              <a:rPr lang="en-US" dirty="0"/>
              <a:t>) </a:t>
            </a:r>
            <a:r>
              <a:rPr lang="en-US" dirty="0">
                <a:latin typeface="Symbol" pitchFamily="18" charset="2"/>
              </a:rPr>
              <a:t>=</a:t>
            </a:r>
            <a:r>
              <a:rPr lang="en-US" dirty="0"/>
              <a:t> 0.</a:t>
            </a:r>
          </a:p>
          <a:p>
            <a:r>
              <a:rPr lang="en-US" dirty="0"/>
              <a:t>We begin with an important and easily proved theorem that is central to the study of differential equations.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Example 4: Solving a Second-Order Initial Value Problem Involving Simple Harmonic Motion (cont.)</a:t>
            </a:r>
          </a:p>
        </p:txBody>
      </p:sp>
      <p:sp>
        <p:nvSpPr>
          <p:cNvPr id="3" name="Content Placeholder 2"/>
          <p:cNvSpPr>
            <a:spLocks noGrp="1"/>
          </p:cNvSpPr>
          <p:nvPr>
            <p:ph idx="1"/>
          </p:nvPr>
        </p:nvSpPr>
        <p:spPr>
          <a:xfrm>
            <a:off x="457200" y="1280160"/>
            <a:ext cx="8229600" cy="4572000"/>
          </a:xfrm>
        </p:spPr>
        <p:txBody>
          <a:bodyPr/>
          <a:lstStyle/>
          <a:p>
            <a:r>
              <a:rPr lang="en-US" dirty="0"/>
              <a:t>So, the particular solution of our IVP is as follows.</a:t>
            </a:r>
          </a:p>
          <a:p>
            <a:endParaRPr lang="en-US" dirty="0"/>
          </a:p>
        </p:txBody>
      </p:sp>
      <p:pic>
        <p:nvPicPr>
          <p:cNvPr id="415746" name="Picture 2"/>
          <p:cNvPicPr>
            <a:picLocks noChangeAspect="1" noChangeArrowheads="1"/>
          </p:cNvPicPr>
          <p:nvPr/>
        </p:nvPicPr>
        <p:blipFill>
          <a:blip r:embed="rId2" cstate="print"/>
          <a:srcRect/>
          <a:stretch>
            <a:fillRect/>
          </a:stretch>
        </p:blipFill>
        <p:spPr bwMode="auto">
          <a:xfrm>
            <a:off x="4134378" y="2362200"/>
            <a:ext cx="4484948" cy="3017520"/>
          </a:xfrm>
          <a:prstGeom prst="rect">
            <a:avLst/>
          </a:prstGeom>
          <a:noFill/>
          <a:ln w="9525">
            <a:noFill/>
            <a:miter lim="800000"/>
            <a:headEnd/>
            <a:tailEnd/>
          </a:ln>
        </p:spPr>
      </p:pic>
      <p:sp>
        <p:nvSpPr>
          <p:cNvPr id="5" name="Rectangle 4"/>
          <p:cNvSpPr/>
          <p:nvPr/>
        </p:nvSpPr>
        <p:spPr>
          <a:xfrm>
            <a:off x="3693982" y="5486162"/>
            <a:ext cx="5077096" cy="523220"/>
          </a:xfrm>
          <a:prstGeom prst="rect">
            <a:avLst/>
          </a:prstGeom>
        </p:spPr>
        <p:txBody>
          <a:bodyPr wrap="none">
            <a:spAutoFit/>
          </a:bodyPr>
          <a:lstStyle/>
          <a:p>
            <a:r>
              <a:rPr lang="en-US" sz="2800" b="1" dirty="0"/>
              <a:t>Figure 2 </a:t>
            </a:r>
            <a:r>
              <a:rPr lang="en-US" sz="2800" dirty="0"/>
              <a:t>Simple Harmonic Motion</a:t>
            </a:r>
          </a:p>
        </p:txBody>
      </p:sp>
      <p:graphicFrame>
        <p:nvGraphicFramePr>
          <p:cNvPr id="415747" name="Object 3"/>
          <p:cNvGraphicFramePr>
            <a:graphicFrameLocks noChangeAspect="1"/>
          </p:cNvGraphicFramePr>
          <p:nvPr>
            <p:extLst>
              <p:ext uri="{D42A27DB-BD31-4B8C-83A1-F6EECF244321}">
                <p14:modId xmlns:p14="http://schemas.microsoft.com/office/powerpoint/2010/main" val="985108036"/>
              </p:ext>
            </p:extLst>
          </p:nvPr>
        </p:nvGraphicFramePr>
        <p:xfrm>
          <a:off x="1098550" y="1822450"/>
          <a:ext cx="2603500" cy="482600"/>
        </p:xfrm>
        <a:graphic>
          <a:graphicData uri="http://schemas.openxmlformats.org/presentationml/2006/ole">
            <mc:AlternateContent xmlns:mc="http://schemas.openxmlformats.org/markup-compatibility/2006">
              <mc:Choice xmlns:v="urn:schemas-microsoft-com:vml" Requires="v">
                <p:oleObj name="Equation" r:id="rId3" imgW="2603160" imgH="482400" progId="Equation.DSMT4">
                  <p:embed/>
                </p:oleObj>
              </mc:Choice>
              <mc:Fallback>
                <p:oleObj name="Equation" r:id="rId3" imgW="2603160" imgH="482400" progId="Equation.DSMT4">
                  <p:embed/>
                  <p:pic>
                    <p:nvPicPr>
                      <p:cNvPr id="0" name="Picture 3"/>
                      <p:cNvPicPr>
                        <a:picLocks noChangeAspect="1" noChangeArrowheads="1"/>
                      </p:cNvPicPr>
                      <p:nvPr/>
                    </p:nvPicPr>
                    <p:blipFill>
                      <a:blip r:embed="rId4"/>
                      <a:srcRect/>
                      <a:stretch>
                        <a:fillRect/>
                      </a:stretch>
                    </p:blipFill>
                    <p:spPr bwMode="auto">
                      <a:xfrm>
                        <a:off x="1098550" y="1822450"/>
                        <a:ext cx="2603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5748" name="Object 4"/>
          <p:cNvGraphicFramePr>
            <a:graphicFrameLocks noChangeAspect="1"/>
          </p:cNvGraphicFramePr>
          <p:nvPr/>
        </p:nvGraphicFramePr>
        <p:xfrm>
          <a:off x="3733800" y="1752600"/>
          <a:ext cx="2235200" cy="622300"/>
        </p:xfrm>
        <a:graphic>
          <a:graphicData uri="http://schemas.openxmlformats.org/presentationml/2006/ole">
            <mc:AlternateContent xmlns:mc="http://schemas.openxmlformats.org/markup-compatibility/2006">
              <mc:Choice xmlns:v="urn:schemas-microsoft-com:vml" Requires="v">
                <p:oleObj name="Equation" r:id="rId5" imgW="2234880" imgH="622080" progId="Equation.DSMT4">
                  <p:embed/>
                </p:oleObj>
              </mc:Choice>
              <mc:Fallback>
                <p:oleObj name="Equation" r:id="rId5" imgW="2234880" imgH="622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1752600"/>
                        <a:ext cx="22352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5749" name="Object 5"/>
          <p:cNvGraphicFramePr>
            <a:graphicFrameLocks noChangeAspect="1"/>
          </p:cNvGraphicFramePr>
          <p:nvPr>
            <p:extLst>
              <p:ext uri="{D42A27DB-BD31-4B8C-83A1-F6EECF244321}">
                <p14:modId xmlns:p14="http://schemas.microsoft.com/office/powerpoint/2010/main" val="4164200214"/>
              </p:ext>
            </p:extLst>
          </p:nvPr>
        </p:nvGraphicFramePr>
        <p:xfrm>
          <a:off x="6356350" y="1822450"/>
          <a:ext cx="1574800" cy="393700"/>
        </p:xfrm>
        <a:graphic>
          <a:graphicData uri="http://schemas.openxmlformats.org/presentationml/2006/ole">
            <mc:AlternateContent xmlns:mc="http://schemas.openxmlformats.org/markup-compatibility/2006">
              <mc:Choice xmlns:v="urn:schemas-microsoft-com:vml" Requires="v">
                <p:oleObj name="Equation" r:id="rId7" imgW="1574640" imgH="393480" progId="Equation.DSMT4">
                  <p:embed/>
                </p:oleObj>
              </mc:Choice>
              <mc:Fallback>
                <p:oleObj name="Equation" r:id="rId7" imgW="1574640" imgH="393480" progId="Equation.DSMT4">
                  <p:embed/>
                  <p:pic>
                    <p:nvPicPr>
                      <p:cNvPr id="0" name="Picture 5"/>
                      <p:cNvPicPr>
                        <a:picLocks noChangeAspect="1" noChangeArrowheads="1"/>
                      </p:cNvPicPr>
                      <p:nvPr/>
                    </p:nvPicPr>
                    <p:blipFill>
                      <a:blip r:embed="rId8"/>
                      <a:srcRect/>
                      <a:stretch>
                        <a:fillRect/>
                      </a:stretch>
                    </p:blipFill>
                    <p:spPr bwMode="auto">
                      <a:xfrm>
                        <a:off x="6356350" y="1822450"/>
                        <a:ext cx="15748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8"/>
          <p:cNvSpPr/>
          <p:nvPr/>
        </p:nvSpPr>
        <p:spPr>
          <a:xfrm>
            <a:off x="457200" y="2438400"/>
            <a:ext cx="3657600" cy="2677656"/>
          </a:xfrm>
          <a:prstGeom prst="rect">
            <a:avLst/>
          </a:prstGeom>
        </p:spPr>
        <p:txBody>
          <a:bodyPr>
            <a:spAutoFit/>
          </a:bodyPr>
          <a:lstStyle/>
          <a:p>
            <a:r>
              <a:rPr lang="en-US" sz="2800" dirty="0">
                <a:solidFill>
                  <a:srgbClr val="366092"/>
                </a:solidFill>
              </a:rPr>
              <a:t>A graph of this vertical displacement over time is shown in Figure 2, where the vertical axis measures the distance below the resting position of the object.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57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57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57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57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5: Solving a Second-Order Initial Value Problem Involving Damped Harmonic Motion </a:t>
            </a:r>
          </a:p>
        </p:txBody>
      </p:sp>
      <p:sp>
        <p:nvSpPr>
          <p:cNvPr id="3" name="Content Placeholder 2"/>
          <p:cNvSpPr>
            <a:spLocks noGrp="1"/>
          </p:cNvSpPr>
          <p:nvPr>
            <p:ph idx="1"/>
          </p:nvPr>
        </p:nvSpPr>
        <p:spPr>
          <a:xfrm>
            <a:off x="457200" y="1280160"/>
            <a:ext cx="8229600" cy="4659737"/>
          </a:xfrm>
        </p:spPr>
        <p:txBody>
          <a:bodyPr>
            <a:spAutoFit/>
          </a:bodyPr>
          <a:lstStyle/>
          <a:p>
            <a:r>
              <a:rPr lang="en-US" dirty="0"/>
              <a:t>If frictional forces proportional to the velocity of the object are considered in the mass-spring model of Example 4, the displacement </a:t>
            </a:r>
            <a:r>
              <a:rPr lang="en-US" i="1" dirty="0"/>
              <a:t>y</a:t>
            </a:r>
            <a:r>
              <a:rPr lang="en-US" dirty="0"/>
              <a:t>(</a:t>
            </a:r>
            <a:r>
              <a:rPr lang="en-US" i="1" dirty="0"/>
              <a:t>t</a:t>
            </a:r>
            <a:r>
              <a:rPr lang="en-US" dirty="0"/>
              <a:t>) of the object satisfies the equation</a:t>
            </a:r>
          </a:p>
          <a:p>
            <a:endParaRPr lang="en-US" dirty="0"/>
          </a:p>
          <a:p>
            <a:endParaRPr lang="en-US" dirty="0"/>
          </a:p>
          <a:p>
            <a:r>
              <a:rPr lang="en-US" dirty="0"/>
              <a:t>where </a:t>
            </a:r>
            <a:r>
              <a:rPr lang="en-US" i="1" dirty="0"/>
              <a:t>c</a:t>
            </a:r>
            <a:r>
              <a:rPr lang="en-US" dirty="0"/>
              <a:t> is a positive constant called the </a:t>
            </a:r>
            <a:r>
              <a:rPr lang="en-US" b="1" dirty="0"/>
              <a:t>damping constant</a:t>
            </a:r>
            <a:r>
              <a:rPr lang="en-US" dirty="0"/>
              <a:t>. Find the displacement of such an object under the same conditions as Example 4, but with the damping constant </a:t>
            </a:r>
            <a:r>
              <a:rPr lang="en-US" i="1" dirty="0"/>
              <a:t>c</a:t>
            </a:r>
            <a:r>
              <a:rPr lang="en-US" dirty="0"/>
              <a:t> </a:t>
            </a:r>
            <a:r>
              <a:rPr lang="en-US" dirty="0">
                <a:latin typeface="Symbol" pitchFamily="18" charset="2"/>
              </a:rPr>
              <a:t>=</a:t>
            </a:r>
            <a:r>
              <a:rPr lang="en-US" dirty="0"/>
              <a:t> 4 kg/s.</a:t>
            </a:r>
          </a:p>
        </p:txBody>
      </p:sp>
      <p:graphicFrame>
        <p:nvGraphicFramePr>
          <p:cNvPr id="416770" name="Object 2"/>
          <p:cNvGraphicFramePr>
            <a:graphicFrameLocks noChangeAspect="1"/>
          </p:cNvGraphicFramePr>
          <p:nvPr/>
        </p:nvGraphicFramePr>
        <p:xfrm>
          <a:off x="3041650" y="2990850"/>
          <a:ext cx="3060700" cy="876300"/>
        </p:xfrm>
        <a:graphic>
          <a:graphicData uri="http://schemas.openxmlformats.org/presentationml/2006/ole">
            <mc:AlternateContent xmlns:mc="http://schemas.openxmlformats.org/markup-compatibility/2006">
              <mc:Choice xmlns:v="urn:schemas-microsoft-com:vml" Requires="v">
                <p:oleObj name="Equation" r:id="rId2" imgW="3060360" imgH="876240" progId="Equation.DSMT4">
                  <p:embed/>
                </p:oleObj>
              </mc:Choice>
              <mc:Fallback>
                <p:oleObj name="Equation" r:id="rId2" imgW="3060360" imgH="876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1650" y="2990850"/>
                        <a:ext cx="30607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900" dirty="0"/>
              <a:t>Example 5: Solving a Second-Order Initial Value Problem Involving Damped Harmonic Motion (cont.)</a:t>
            </a:r>
          </a:p>
        </p:txBody>
      </p:sp>
      <p:sp>
        <p:nvSpPr>
          <p:cNvPr id="3" name="Content Placeholder 2"/>
          <p:cNvSpPr>
            <a:spLocks noGrp="1"/>
          </p:cNvSpPr>
          <p:nvPr>
            <p:ph idx="1"/>
          </p:nvPr>
        </p:nvSpPr>
        <p:spPr>
          <a:xfrm>
            <a:off x="457200" y="1280160"/>
            <a:ext cx="8229600" cy="4875181"/>
          </a:xfrm>
        </p:spPr>
        <p:txBody>
          <a:bodyPr>
            <a:spAutoFit/>
          </a:bodyPr>
          <a:lstStyle/>
          <a:p>
            <a:r>
              <a:rPr lang="en-US" b="1" dirty="0"/>
              <a:t>Solution</a:t>
            </a:r>
          </a:p>
          <a:p>
            <a:pPr>
              <a:spcBef>
                <a:spcPts val="0"/>
              </a:spcBef>
            </a:pPr>
            <a:r>
              <a:rPr lang="en-US" dirty="0"/>
              <a:t>In this model, the characteristic equation is </a:t>
            </a:r>
            <a:r>
              <a:rPr lang="en-US" i="1" dirty="0"/>
              <a:t>mr</a:t>
            </a:r>
            <a:r>
              <a:rPr lang="en-US" baseline="30000" dirty="0"/>
              <a:t>2</a:t>
            </a:r>
            <a:r>
              <a:rPr lang="en-US" dirty="0"/>
              <a:t> + </a:t>
            </a:r>
            <a:r>
              <a:rPr lang="en-US" i="1" dirty="0"/>
              <a:t>cr </a:t>
            </a:r>
            <a:r>
              <a:rPr lang="en-US" dirty="0"/>
              <a:t>+ </a:t>
            </a:r>
            <a:r>
              <a:rPr lang="en-US" i="1" dirty="0"/>
              <a:t>k </a:t>
            </a:r>
            <a:r>
              <a:rPr lang="en-US" dirty="0">
                <a:latin typeface="Symbol" pitchFamily="18" charset="2"/>
              </a:rPr>
              <a:t>=</a:t>
            </a:r>
            <a:r>
              <a:rPr lang="en-US" dirty="0"/>
              <a:t> 0, with the following roots.</a:t>
            </a:r>
          </a:p>
          <a:p>
            <a:pPr>
              <a:lnSpc>
                <a:spcPct val="150000"/>
              </a:lnSpc>
              <a:spcBef>
                <a:spcPts val="1200"/>
              </a:spcBef>
            </a:pPr>
            <a:endParaRPr lang="en-US" dirty="0"/>
          </a:p>
          <a:p>
            <a:r>
              <a:rPr lang="en-US" dirty="0"/>
              <a:t>The three cases of </a:t>
            </a:r>
            <a:r>
              <a:rPr lang="en-US" i="1" dirty="0"/>
              <a:t>c</a:t>
            </a:r>
            <a:r>
              <a:rPr lang="en-US" baseline="30000" dirty="0"/>
              <a:t>2</a:t>
            </a:r>
            <a:r>
              <a:rPr lang="en-US" dirty="0"/>
              <a:t> </a:t>
            </a:r>
            <a:r>
              <a:rPr lang="en-US" dirty="0">
                <a:latin typeface="Symbol" pitchFamily="18" charset="2"/>
              </a:rPr>
              <a:t>-</a:t>
            </a:r>
            <a:r>
              <a:rPr lang="en-US" dirty="0"/>
              <a:t> 4</a:t>
            </a:r>
            <a:r>
              <a:rPr lang="en-US" i="1" dirty="0"/>
              <a:t>mk</a:t>
            </a:r>
            <a:r>
              <a:rPr lang="en-US" dirty="0"/>
              <a:t> </a:t>
            </a:r>
            <a:r>
              <a:rPr lang="en-US" dirty="0">
                <a:latin typeface="Symbol" pitchFamily="18" charset="2"/>
              </a:rPr>
              <a:t>&gt;</a:t>
            </a:r>
            <a:r>
              <a:rPr lang="en-US" dirty="0"/>
              <a:t> 0, </a:t>
            </a:r>
            <a:r>
              <a:rPr lang="en-US" i="1" dirty="0"/>
              <a:t>c</a:t>
            </a:r>
            <a:r>
              <a:rPr lang="en-US" baseline="30000" dirty="0"/>
              <a:t>2</a:t>
            </a:r>
            <a:r>
              <a:rPr lang="en-US" dirty="0"/>
              <a:t> </a:t>
            </a:r>
            <a:r>
              <a:rPr lang="en-US" dirty="0">
                <a:latin typeface="Symbol" pitchFamily="18" charset="2"/>
              </a:rPr>
              <a:t>-</a:t>
            </a:r>
            <a:r>
              <a:rPr lang="en-US" dirty="0"/>
              <a:t> 4</a:t>
            </a:r>
            <a:r>
              <a:rPr lang="en-US" i="1" dirty="0"/>
              <a:t>mk</a:t>
            </a:r>
            <a:r>
              <a:rPr lang="en-US" dirty="0"/>
              <a:t> </a:t>
            </a:r>
            <a:r>
              <a:rPr lang="en-US" dirty="0">
                <a:latin typeface="Symbol" pitchFamily="18" charset="2"/>
              </a:rPr>
              <a:t>=</a:t>
            </a:r>
            <a:r>
              <a:rPr lang="en-US" dirty="0"/>
              <a:t> 0, and     </a:t>
            </a:r>
            <a:r>
              <a:rPr lang="en-US" i="1" dirty="0"/>
              <a:t>c</a:t>
            </a:r>
            <a:r>
              <a:rPr lang="en-US" baseline="30000" dirty="0"/>
              <a:t>2 </a:t>
            </a:r>
            <a:r>
              <a:rPr lang="en-US" dirty="0">
                <a:latin typeface="Symbol" pitchFamily="18" charset="2"/>
              </a:rPr>
              <a:t>- </a:t>
            </a:r>
            <a:r>
              <a:rPr lang="en-US" dirty="0"/>
              <a:t>4</a:t>
            </a:r>
            <a:r>
              <a:rPr lang="en-US" i="1" dirty="0"/>
              <a:t>mk</a:t>
            </a:r>
            <a:r>
              <a:rPr lang="en-US" dirty="0"/>
              <a:t> </a:t>
            </a:r>
            <a:r>
              <a:rPr lang="en-US" dirty="0">
                <a:latin typeface="Symbol" pitchFamily="18" charset="2"/>
              </a:rPr>
              <a:t>&lt;</a:t>
            </a:r>
            <a:r>
              <a:rPr lang="en-US" dirty="0"/>
              <a:t> 0 are referred to as </a:t>
            </a:r>
            <a:r>
              <a:rPr lang="en-US" i="1" dirty="0"/>
              <a:t>overdamped</a:t>
            </a:r>
            <a:r>
              <a:rPr lang="en-US" dirty="0"/>
              <a:t>, </a:t>
            </a:r>
            <a:r>
              <a:rPr lang="en-US" i="1" dirty="0"/>
              <a:t>critically damped</a:t>
            </a:r>
            <a:r>
              <a:rPr lang="en-US" dirty="0"/>
              <a:t>, and </a:t>
            </a:r>
            <a:r>
              <a:rPr lang="en-US" i="1" dirty="0"/>
              <a:t>underdamped</a:t>
            </a:r>
            <a:r>
              <a:rPr lang="en-US" dirty="0"/>
              <a:t>, and correspond to the three cases we have outlined for solutions of a generic constant-coefficient homogeneous second-order equation.</a:t>
            </a:r>
          </a:p>
        </p:txBody>
      </p:sp>
      <p:graphicFrame>
        <p:nvGraphicFramePr>
          <p:cNvPr id="417794" name="Object 2"/>
          <p:cNvGraphicFramePr>
            <a:graphicFrameLocks noChangeAspect="1"/>
          </p:cNvGraphicFramePr>
          <p:nvPr/>
        </p:nvGraphicFramePr>
        <p:xfrm>
          <a:off x="3232150" y="2609850"/>
          <a:ext cx="2679700" cy="927100"/>
        </p:xfrm>
        <a:graphic>
          <a:graphicData uri="http://schemas.openxmlformats.org/presentationml/2006/ole">
            <mc:AlternateContent xmlns:mc="http://schemas.openxmlformats.org/markup-compatibility/2006">
              <mc:Choice xmlns:v="urn:schemas-microsoft-com:vml" Requires="v">
                <p:oleObj name="Equation" r:id="rId2" imgW="2679480" imgH="927000" progId="Equation.DSMT4">
                  <p:embed/>
                </p:oleObj>
              </mc:Choice>
              <mc:Fallback>
                <p:oleObj name="Equation" r:id="rId2" imgW="2679480" imgH="9270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2150" y="2609850"/>
                        <a:ext cx="26797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77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Example 5: Solving a Second-Order Initial Value Problem Involving Damped Harmonic Motion (cont.)</a:t>
            </a:r>
            <a:endParaRPr lang="en-US" dirty="0"/>
          </a:p>
        </p:txBody>
      </p:sp>
      <p:sp>
        <p:nvSpPr>
          <p:cNvPr id="3" name="Content Placeholder 2"/>
          <p:cNvSpPr>
            <a:spLocks noGrp="1"/>
          </p:cNvSpPr>
          <p:nvPr>
            <p:ph idx="1"/>
          </p:nvPr>
        </p:nvSpPr>
        <p:spPr/>
        <p:txBody>
          <a:bodyPr/>
          <a:lstStyle/>
          <a:p>
            <a:r>
              <a:rPr lang="en-US" dirty="0"/>
              <a:t>In this example, the model is underdamped (since        </a:t>
            </a:r>
            <a:r>
              <a:rPr lang="en-US" i="1" dirty="0"/>
              <a:t>c</a:t>
            </a:r>
            <a:r>
              <a:rPr lang="en-US" baseline="30000" dirty="0"/>
              <a:t>2</a:t>
            </a:r>
            <a:r>
              <a:rPr lang="en-US" dirty="0"/>
              <a:t> </a:t>
            </a:r>
            <a:r>
              <a:rPr lang="en-US" dirty="0">
                <a:latin typeface="Symbol" pitchFamily="18" charset="2"/>
              </a:rPr>
              <a:t>-</a:t>
            </a:r>
            <a:r>
              <a:rPr lang="en-US" dirty="0"/>
              <a:t> 4</a:t>
            </a:r>
            <a:r>
              <a:rPr lang="en-US" i="1" dirty="0"/>
              <a:t>mk</a:t>
            </a:r>
            <a:r>
              <a:rPr lang="en-US" dirty="0"/>
              <a:t> </a:t>
            </a:r>
            <a:r>
              <a:rPr lang="en-US" dirty="0">
                <a:latin typeface="Symbol" pitchFamily="18" charset="2"/>
              </a:rPr>
              <a:t>=</a:t>
            </a:r>
            <a:r>
              <a:rPr lang="en-US" dirty="0"/>
              <a:t> 4</a:t>
            </a:r>
            <a:r>
              <a:rPr lang="en-US" baseline="30000" dirty="0"/>
              <a:t>2</a:t>
            </a:r>
            <a:r>
              <a:rPr lang="en-US" dirty="0"/>
              <a:t> </a:t>
            </a:r>
            <a:r>
              <a:rPr lang="en-US" dirty="0">
                <a:latin typeface="Symbol" pitchFamily="18" charset="2"/>
              </a:rPr>
              <a:t>-</a:t>
            </a:r>
            <a:r>
              <a:rPr lang="en-US" dirty="0"/>
              <a:t> 4 ⋅ 2 ⋅ 100 </a:t>
            </a:r>
            <a:r>
              <a:rPr lang="en-US" dirty="0">
                <a:latin typeface="Symbol" pitchFamily="18" charset="2"/>
              </a:rPr>
              <a:t>&lt;</a:t>
            </a:r>
            <a:r>
              <a:rPr lang="en-US" dirty="0"/>
              <a:t> 0), and the general solution of the equation is</a:t>
            </a:r>
          </a:p>
          <a:p>
            <a:endParaRPr lang="en-US" dirty="0"/>
          </a:p>
          <a:p>
            <a:endParaRPr lang="en-US" dirty="0"/>
          </a:p>
          <a:p>
            <a:r>
              <a:rPr lang="en-US" dirty="0"/>
              <a:t>with				   The initial condition </a:t>
            </a:r>
            <a:r>
              <a:rPr lang="en-US" i="1" dirty="0"/>
              <a:t>y</a:t>
            </a:r>
            <a:r>
              <a:rPr lang="en-US" dirty="0"/>
              <a:t>(0) </a:t>
            </a:r>
            <a:r>
              <a:rPr lang="en-US" dirty="0">
                <a:latin typeface="Symbol" pitchFamily="18" charset="2"/>
              </a:rPr>
              <a:t>=</a:t>
            </a:r>
            <a:r>
              <a:rPr lang="en-US" dirty="0"/>
              <a:t> 0.2 again implies that </a:t>
            </a:r>
            <a:r>
              <a:rPr lang="en-US" i="1" dirty="0"/>
              <a:t>c</a:t>
            </a:r>
            <a:r>
              <a:rPr lang="en-US" baseline="-25000" dirty="0"/>
              <a:t>1</a:t>
            </a:r>
            <a:r>
              <a:rPr lang="en-US" dirty="0"/>
              <a:t> = 0.2, but now</a:t>
            </a:r>
          </a:p>
        </p:txBody>
      </p:sp>
      <p:graphicFrame>
        <p:nvGraphicFramePr>
          <p:cNvPr id="418818" name="Object 2"/>
          <p:cNvGraphicFramePr>
            <a:graphicFrameLocks noChangeAspect="1"/>
          </p:cNvGraphicFramePr>
          <p:nvPr>
            <p:extLst>
              <p:ext uri="{D42A27DB-BD31-4B8C-83A1-F6EECF244321}">
                <p14:modId xmlns:p14="http://schemas.microsoft.com/office/powerpoint/2010/main" val="2733932694"/>
              </p:ext>
            </p:extLst>
          </p:nvPr>
        </p:nvGraphicFramePr>
        <p:xfrm>
          <a:off x="1968500" y="2578100"/>
          <a:ext cx="5207000" cy="774700"/>
        </p:xfrm>
        <a:graphic>
          <a:graphicData uri="http://schemas.openxmlformats.org/presentationml/2006/ole">
            <mc:AlternateContent xmlns:mc="http://schemas.openxmlformats.org/markup-compatibility/2006">
              <mc:Choice xmlns:v="urn:schemas-microsoft-com:vml" Requires="v">
                <p:oleObj name="Equation" r:id="rId2" imgW="5206680" imgH="774360" progId="Equation.DSMT4">
                  <p:embed/>
                </p:oleObj>
              </mc:Choice>
              <mc:Fallback>
                <p:oleObj name="Equation" r:id="rId2" imgW="5206680" imgH="774360" progId="Equation.DSMT4">
                  <p:embed/>
                  <p:pic>
                    <p:nvPicPr>
                      <p:cNvPr id="0" name="Picture 2"/>
                      <p:cNvPicPr>
                        <a:picLocks noChangeAspect="1" noChangeArrowheads="1"/>
                      </p:cNvPicPr>
                      <p:nvPr/>
                    </p:nvPicPr>
                    <p:blipFill>
                      <a:blip r:embed="rId3"/>
                      <a:srcRect/>
                      <a:stretch>
                        <a:fillRect/>
                      </a:stretch>
                    </p:blipFill>
                    <p:spPr bwMode="auto">
                      <a:xfrm>
                        <a:off x="1968500" y="2578100"/>
                        <a:ext cx="5207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8819" name="Object 3"/>
          <p:cNvGraphicFramePr>
            <a:graphicFrameLocks noChangeAspect="1"/>
          </p:cNvGraphicFramePr>
          <p:nvPr>
            <p:extLst>
              <p:ext uri="{D42A27DB-BD31-4B8C-83A1-F6EECF244321}">
                <p14:modId xmlns:p14="http://schemas.microsoft.com/office/powerpoint/2010/main" val="1204526671"/>
              </p:ext>
            </p:extLst>
          </p:nvPr>
        </p:nvGraphicFramePr>
        <p:xfrm>
          <a:off x="1255713" y="3589338"/>
          <a:ext cx="3111500" cy="584200"/>
        </p:xfrm>
        <a:graphic>
          <a:graphicData uri="http://schemas.openxmlformats.org/presentationml/2006/ole">
            <mc:AlternateContent xmlns:mc="http://schemas.openxmlformats.org/markup-compatibility/2006">
              <mc:Choice xmlns:v="urn:schemas-microsoft-com:vml" Requires="v">
                <p:oleObj name="Equation" r:id="rId4" imgW="3111480" imgH="583920" progId="Equation.DSMT4">
                  <p:embed/>
                </p:oleObj>
              </mc:Choice>
              <mc:Fallback>
                <p:oleObj name="Equation" r:id="rId4" imgW="3111480" imgH="583920" progId="Equation.DSMT4">
                  <p:embed/>
                  <p:pic>
                    <p:nvPicPr>
                      <p:cNvPr id="0" name="Picture 3"/>
                      <p:cNvPicPr>
                        <a:picLocks noChangeAspect="1" noChangeArrowheads="1"/>
                      </p:cNvPicPr>
                      <p:nvPr/>
                    </p:nvPicPr>
                    <p:blipFill>
                      <a:blip r:embed="rId5"/>
                      <a:srcRect/>
                      <a:stretch>
                        <a:fillRect/>
                      </a:stretch>
                    </p:blipFill>
                    <p:spPr bwMode="auto">
                      <a:xfrm>
                        <a:off x="1255713" y="3589338"/>
                        <a:ext cx="31115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8820" name="Object 4"/>
          <p:cNvGraphicFramePr>
            <a:graphicFrameLocks noChangeAspect="1"/>
          </p:cNvGraphicFramePr>
          <p:nvPr>
            <p:extLst>
              <p:ext uri="{D42A27DB-BD31-4B8C-83A1-F6EECF244321}">
                <p14:modId xmlns:p14="http://schemas.microsoft.com/office/powerpoint/2010/main" val="1575711686"/>
              </p:ext>
            </p:extLst>
          </p:nvPr>
        </p:nvGraphicFramePr>
        <p:xfrm>
          <a:off x="298450" y="4838700"/>
          <a:ext cx="8547100" cy="927100"/>
        </p:xfrm>
        <a:graphic>
          <a:graphicData uri="http://schemas.openxmlformats.org/presentationml/2006/ole">
            <mc:AlternateContent xmlns:mc="http://schemas.openxmlformats.org/markup-compatibility/2006">
              <mc:Choice xmlns:v="urn:schemas-microsoft-com:vml" Requires="v">
                <p:oleObj name="Equation" r:id="rId6" imgW="8546760" imgH="927000" progId="Equation.DSMT4">
                  <p:embed/>
                </p:oleObj>
              </mc:Choice>
              <mc:Fallback>
                <p:oleObj name="Equation" r:id="rId6" imgW="8546760" imgH="927000" progId="Equation.DSMT4">
                  <p:embed/>
                  <p:pic>
                    <p:nvPicPr>
                      <p:cNvPr id="0" name="Picture 4"/>
                      <p:cNvPicPr>
                        <a:picLocks noChangeAspect="1" noChangeArrowheads="1"/>
                      </p:cNvPicPr>
                      <p:nvPr/>
                    </p:nvPicPr>
                    <p:blipFill>
                      <a:blip r:embed="rId7"/>
                      <a:srcRect/>
                      <a:stretch>
                        <a:fillRect/>
                      </a:stretch>
                    </p:blipFill>
                    <p:spPr bwMode="auto">
                      <a:xfrm>
                        <a:off x="298450" y="4838700"/>
                        <a:ext cx="85471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88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88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8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Example 5: Solving a Second-Order Initial Value Problem Involving Damped Harmonic Motion (cont.)</a:t>
            </a:r>
            <a:endParaRPr lang="en-US" dirty="0"/>
          </a:p>
        </p:txBody>
      </p:sp>
      <p:sp>
        <p:nvSpPr>
          <p:cNvPr id="3" name="Content Placeholder 2"/>
          <p:cNvSpPr>
            <a:spLocks noGrp="1"/>
          </p:cNvSpPr>
          <p:nvPr>
            <p:ph idx="1"/>
          </p:nvPr>
        </p:nvSpPr>
        <p:spPr/>
        <p:txBody>
          <a:bodyPr/>
          <a:lstStyle/>
          <a:p>
            <a:r>
              <a:rPr lang="en-US" dirty="0"/>
              <a:t>So	            implies</a:t>
            </a:r>
          </a:p>
          <a:p>
            <a:endParaRPr lang="en-US" dirty="0"/>
          </a:p>
          <a:p>
            <a:endParaRPr lang="en-US" dirty="0"/>
          </a:p>
          <a:p>
            <a:endParaRPr lang="en-US" dirty="0"/>
          </a:p>
          <a:p>
            <a:pPr>
              <a:lnSpc>
                <a:spcPct val="150000"/>
              </a:lnSpc>
            </a:pPr>
            <a:endParaRPr lang="en-US" dirty="0"/>
          </a:p>
          <a:p>
            <a:r>
              <a:rPr lang="en-US" dirty="0"/>
              <a:t>or			   Using </a:t>
            </a:r>
          </a:p>
          <a:p>
            <a:pPr>
              <a:spcBef>
                <a:spcPts val="1800"/>
              </a:spcBef>
            </a:pPr>
            <a:r>
              <a:rPr lang="en-US" dirty="0"/>
              <a:t>					              we obtain</a:t>
            </a:r>
          </a:p>
        </p:txBody>
      </p:sp>
      <p:graphicFrame>
        <p:nvGraphicFramePr>
          <p:cNvPr id="419842" name="Object 2"/>
          <p:cNvGraphicFramePr>
            <a:graphicFrameLocks noChangeAspect="1"/>
          </p:cNvGraphicFramePr>
          <p:nvPr>
            <p:extLst>
              <p:ext uri="{D42A27DB-BD31-4B8C-83A1-F6EECF244321}">
                <p14:modId xmlns:p14="http://schemas.microsoft.com/office/powerpoint/2010/main" val="4159314740"/>
              </p:ext>
            </p:extLst>
          </p:nvPr>
        </p:nvGraphicFramePr>
        <p:xfrm>
          <a:off x="1001486" y="1315356"/>
          <a:ext cx="1282700" cy="469900"/>
        </p:xfrm>
        <a:graphic>
          <a:graphicData uri="http://schemas.openxmlformats.org/presentationml/2006/ole">
            <mc:AlternateContent xmlns:mc="http://schemas.openxmlformats.org/markup-compatibility/2006">
              <mc:Choice xmlns:v="urn:schemas-microsoft-com:vml" Requires="v">
                <p:oleObj name="Equation" r:id="rId2" imgW="1282680" imgH="469800" progId="Equation.DSMT4">
                  <p:embed/>
                </p:oleObj>
              </mc:Choice>
              <mc:Fallback>
                <p:oleObj name="Equation" r:id="rId2" imgW="128268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486" y="1315356"/>
                        <a:ext cx="1282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844" name="Object 4"/>
          <p:cNvGraphicFramePr>
            <a:graphicFrameLocks noChangeAspect="1"/>
          </p:cNvGraphicFramePr>
          <p:nvPr>
            <p:extLst>
              <p:ext uri="{D42A27DB-BD31-4B8C-83A1-F6EECF244321}">
                <p14:modId xmlns:p14="http://schemas.microsoft.com/office/powerpoint/2010/main" val="2484854663"/>
              </p:ext>
            </p:extLst>
          </p:nvPr>
        </p:nvGraphicFramePr>
        <p:xfrm>
          <a:off x="476250" y="2006600"/>
          <a:ext cx="8572500" cy="927100"/>
        </p:xfrm>
        <a:graphic>
          <a:graphicData uri="http://schemas.openxmlformats.org/presentationml/2006/ole">
            <mc:AlternateContent xmlns:mc="http://schemas.openxmlformats.org/markup-compatibility/2006">
              <mc:Choice xmlns:v="urn:schemas-microsoft-com:vml" Requires="v">
                <p:oleObj name="Equation" r:id="rId4" imgW="8572320" imgH="927000" progId="Equation.DSMT4">
                  <p:embed/>
                </p:oleObj>
              </mc:Choice>
              <mc:Fallback>
                <p:oleObj name="Equation" r:id="rId4" imgW="8572320" imgH="927000" progId="Equation.DSMT4">
                  <p:embed/>
                  <p:pic>
                    <p:nvPicPr>
                      <p:cNvPr id="0" name="Picture 4"/>
                      <p:cNvPicPr>
                        <a:picLocks noChangeAspect="1" noChangeArrowheads="1"/>
                      </p:cNvPicPr>
                      <p:nvPr/>
                    </p:nvPicPr>
                    <p:blipFill>
                      <a:blip r:embed="rId5"/>
                      <a:srcRect/>
                      <a:stretch>
                        <a:fillRect/>
                      </a:stretch>
                    </p:blipFill>
                    <p:spPr bwMode="auto">
                      <a:xfrm>
                        <a:off x="476250" y="2006600"/>
                        <a:ext cx="85725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845" name="Object 5"/>
          <p:cNvGraphicFramePr>
            <a:graphicFrameLocks noChangeAspect="1"/>
          </p:cNvGraphicFramePr>
          <p:nvPr>
            <p:extLst>
              <p:ext uri="{D42A27DB-BD31-4B8C-83A1-F6EECF244321}">
                <p14:modId xmlns:p14="http://schemas.microsoft.com/office/powerpoint/2010/main" val="1650463190"/>
              </p:ext>
            </p:extLst>
          </p:nvPr>
        </p:nvGraphicFramePr>
        <p:xfrm>
          <a:off x="676275" y="3130550"/>
          <a:ext cx="2235200" cy="825500"/>
        </p:xfrm>
        <a:graphic>
          <a:graphicData uri="http://schemas.openxmlformats.org/presentationml/2006/ole">
            <mc:AlternateContent xmlns:mc="http://schemas.openxmlformats.org/markup-compatibility/2006">
              <mc:Choice xmlns:v="urn:schemas-microsoft-com:vml" Requires="v">
                <p:oleObj name="Equation" r:id="rId6" imgW="2234880" imgH="825480" progId="Equation.DSMT4">
                  <p:embed/>
                </p:oleObj>
              </mc:Choice>
              <mc:Fallback>
                <p:oleObj name="Equation" r:id="rId6" imgW="2234880" imgH="825480" progId="Equation.DSMT4">
                  <p:embed/>
                  <p:pic>
                    <p:nvPicPr>
                      <p:cNvPr id="0" name="Picture 5"/>
                      <p:cNvPicPr>
                        <a:picLocks noChangeAspect="1" noChangeArrowheads="1"/>
                      </p:cNvPicPr>
                      <p:nvPr/>
                    </p:nvPicPr>
                    <p:blipFill>
                      <a:blip r:embed="rId7"/>
                      <a:srcRect/>
                      <a:stretch>
                        <a:fillRect/>
                      </a:stretch>
                    </p:blipFill>
                    <p:spPr bwMode="auto">
                      <a:xfrm>
                        <a:off x="676275" y="3130550"/>
                        <a:ext cx="22352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846" name="Object 6"/>
          <p:cNvGraphicFramePr>
            <a:graphicFrameLocks noChangeAspect="1"/>
          </p:cNvGraphicFramePr>
          <p:nvPr>
            <p:extLst>
              <p:ext uri="{D42A27DB-BD31-4B8C-83A1-F6EECF244321}">
                <p14:modId xmlns:p14="http://schemas.microsoft.com/office/powerpoint/2010/main" val="2753829176"/>
              </p:ext>
            </p:extLst>
          </p:nvPr>
        </p:nvGraphicFramePr>
        <p:xfrm>
          <a:off x="901700" y="4049713"/>
          <a:ext cx="2603500" cy="558800"/>
        </p:xfrm>
        <a:graphic>
          <a:graphicData uri="http://schemas.openxmlformats.org/presentationml/2006/ole">
            <mc:AlternateContent xmlns:mc="http://schemas.openxmlformats.org/markup-compatibility/2006">
              <mc:Choice xmlns:v="urn:schemas-microsoft-com:vml" Requires="v">
                <p:oleObj name="Equation" r:id="rId8" imgW="2603160" imgH="558720" progId="Equation.DSMT4">
                  <p:embed/>
                </p:oleObj>
              </mc:Choice>
              <mc:Fallback>
                <p:oleObj name="Equation" r:id="rId8" imgW="2603160" imgH="558720" progId="Equation.DSMT4">
                  <p:embed/>
                  <p:pic>
                    <p:nvPicPr>
                      <p:cNvPr id="0" name="Picture 6"/>
                      <p:cNvPicPr>
                        <a:picLocks noChangeAspect="1" noChangeArrowheads="1"/>
                      </p:cNvPicPr>
                      <p:nvPr/>
                    </p:nvPicPr>
                    <p:blipFill>
                      <a:blip r:embed="rId9"/>
                      <a:srcRect/>
                      <a:stretch>
                        <a:fillRect/>
                      </a:stretch>
                    </p:blipFill>
                    <p:spPr bwMode="auto">
                      <a:xfrm>
                        <a:off x="901700" y="4049713"/>
                        <a:ext cx="26035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847" name="Object 7"/>
          <p:cNvGraphicFramePr>
            <a:graphicFrameLocks noChangeAspect="1"/>
          </p:cNvGraphicFramePr>
          <p:nvPr>
            <p:extLst>
              <p:ext uri="{D42A27DB-BD31-4B8C-83A1-F6EECF244321}">
                <p14:modId xmlns:p14="http://schemas.microsoft.com/office/powerpoint/2010/main" val="902121267"/>
              </p:ext>
            </p:extLst>
          </p:nvPr>
        </p:nvGraphicFramePr>
        <p:xfrm>
          <a:off x="530225" y="4643438"/>
          <a:ext cx="5600700" cy="584200"/>
        </p:xfrm>
        <a:graphic>
          <a:graphicData uri="http://schemas.openxmlformats.org/presentationml/2006/ole">
            <mc:AlternateContent xmlns:mc="http://schemas.openxmlformats.org/markup-compatibility/2006">
              <mc:Choice xmlns:v="urn:schemas-microsoft-com:vml" Requires="v">
                <p:oleObj name="Equation" r:id="rId10" imgW="5600520" imgH="583920" progId="Equation.DSMT4">
                  <p:embed/>
                </p:oleObj>
              </mc:Choice>
              <mc:Fallback>
                <p:oleObj name="Equation" r:id="rId10" imgW="5600520" imgH="583920" progId="Equation.DSMT4">
                  <p:embed/>
                  <p:pic>
                    <p:nvPicPr>
                      <p:cNvPr id="0" name="Picture 7"/>
                      <p:cNvPicPr>
                        <a:picLocks noChangeAspect="1" noChangeArrowheads="1"/>
                      </p:cNvPicPr>
                      <p:nvPr/>
                    </p:nvPicPr>
                    <p:blipFill>
                      <a:blip r:embed="rId11"/>
                      <a:srcRect/>
                      <a:stretch>
                        <a:fillRect/>
                      </a:stretch>
                    </p:blipFill>
                    <p:spPr bwMode="auto">
                      <a:xfrm>
                        <a:off x="530225" y="4643438"/>
                        <a:ext cx="56007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848" name="Object 8"/>
          <p:cNvGraphicFramePr>
            <a:graphicFrameLocks noChangeAspect="1"/>
          </p:cNvGraphicFramePr>
          <p:nvPr/>
        </p:nvGraphicFramePr>
        <p:xfrm>
          <a:off x="548640" y="5334000"/>
          <a:ext cx="3860800" cy="520700"/>
        </p:xfrm>
        <a:graphic>
          <a:graphicData uri="http://schemas.openxmlformats.org/presentationml/2006/ole">
            <mc:AlternateContent xmlns:mc="http://schemas.openxmlformats.org/markup-compatibility/2006">
              <mc:Choice xmlns:v="urn:schemas-microsoft-com:vml" Requires="v">
                <p:oleObj name="Equation" r:id="rId12" imgW="3860640" imgH="520560" progId="Equation.DSMT4">
                  <p:embed/>
                </p:oleObj>
              </mc:Choice>
              <mc:Fallback>
                <p:oleObj name="Equation" r:id="rId12" imgW="3860640" imgH="52056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8640" y="5334000"/>
                        <a:ext cx="38608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984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984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98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867" name="Picture 3"/>
          <p:cNvPicPr>
            <a:picLocks noChangeAspect="1" noChangeArrowheads="1"/>
          </p:cNvPicPr>
          <p:nvPr/>
        </p:nvPicPr>
        <p:blipFill>
          <a:blip r:embed="rId2" cstate="print"/>
          <a:srcRect/>
          <a:stretch>
            <a:fillRect/>
          </a:stretch>
        </p:blipFill>
        <p:spPr bwMode="auto">
          <a:xfrm>
            <a:off x="838200" y="3200400"/>
            <a:ext cx="4230304" cy="274320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sz="3200" dirty="0"/>
              <a:t>Example 5: Solving a Second-Order Initial Value Problem Involving Damped Harmonic Motion (cont.)</a:t>
            </a:r>
            <a:endParaRPr lang="en-US" dirty="0"/>
          </a:p>
        </p:txBody>
      </p:sp>
      <p:sp>
        <p:nvSpPr>
          <p:cNvPr id="3" name="Content Placeholder 2"/>
          <p:cNvSpPr>
            <a:spLocks noGrp="1"/>
          </p:cNvSpPr>
          <p:nvPr>
            <p:ph idx="1"/>
          </p:nvPr>
        </p:nvSpPr>
        <p:spPr/>
        <p:txBody>
          <a:bodyPr/>
          <a:lstStyle/>
          <a:p>
            <a:r>
              <a:rPr lang="en-US" dirty="0"/>
              <a:t>Substituting values for </a:t>
            </a:r>
            <a:r>
              <a:rPr lang="en-US" i="1" dirty="0"/>
              <a:t>c</a:t>
            </a:r>
            <a:r>
              <a:rPr lang="en-US" dirty="0"/>
              <a:t>, </a:t>
            </a:r>
            <a:r>
              <a:rPr lang="en-US" i="1" dirty="0"/>
              <a:t>m</a:t>
            </a:r>
            <a:r>
              <a:rPr lang="en-US" dirty="0"/>
              <a:t>, </a:t>
            </a:r>
            <a:r>
              <a:rPr lang="en-US" i="1" dirty="0"/>
              <a:t>c</a:t>
            </a:r>
            <a:r>
              <a:rPr lang="en-US" baseline="-25000" dirty="0"/>
              <a:t>1</a:t>
            </a:r>
            <a:r>
              <a:rPr lang="en-US" dirty="0"/>
              <a:t>, </a:t>
            </a:r>
            <a:r>
              <a:rPr lang="en-US" i="1" dirty="0"/>
              <a:t>c</a:t>
            </a:r>
            <a:r>
              <a:rPr lang="en-US" baseline="-25000" dirty="0"/>
              <a:t>2</a:t>
            </a:r>
            <a:r>
              <a:rPr lang="en-US" dirty="0"/>
              <a:t>, and </a:t>
            </a:r>
            <a:r>
              <a:rPr lang="el-GR" i="1" dirty="0">
                <a:latin typeface="Cambria Math" panose="02040503050406030204" pitchFamily="18" charset="0"/>
                <a:ea typeface="Cambria Math" panose="02040503050406030204" pitchFamily="18" charset="0"/>
              </a:rPr>
              <a:t>ω</a:t>
            </a:r>
            <a:r>
              <a:rPr lang="en-US" dirty="0"/>
              <a:t>, we find the particular solution for this scenario.</a:t>
            </a:r>
          </a:p>
          <a:p>
            <a:endParaRPr lang="en-US" dirty="0"/>
          </a:p>
          <a:p>
            <a:r>
              <a:rPr lang="en-US" dirty="0"/>
              <a:t>The graph of this function appears in Figure 3.</a:t>
            </a:r>
          </a:p>
        </p:txBody>
      </p:sp>
      <p:graphicFrame>
        <p:nvGraphicFramePr>
          <p:cNvPr id="420866" name="Object 2"/>
          <p:cNvGraphicFramePr>
            <a:graphicFrameLocks noChangeAspect="1"/>
          </p:cNvGraphicFramePr>
          <p:nvPr/>
        </p:nvGraphicFramePr>
        <p:xfrm>
          <a:off x="2266950" y="2286000"/>
          <a:ext cx="4610100" cy="482600"/>
        </p:xfrm>
        <a:graphic>
          <a:graphicData uri="http://schemas.openxmlformats.org/presentationml/2006/ole">
            <mc:AlternateContent xmlns:mc="http://schemas.openxmlformats.org/markup-compatibility/2006">
              <mc:Choice xmlns:v="urn:schemas-microsoft-com:vml" Requires="v">
                <p:oleObj name="Equation" r:id="rId3" imgW="4609800" imgH="482400" progId="Equation.DSMT4">
                  <p:embed/>
                </p:oleObj>
              </mc:Choice>
              <mc:Fallback>
                <p:oleObj name="Equation" r:id="rId3" imgW="460980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6950" y="2286000"/>
                        <a:ext cx="4610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2224133" y="5420380"/>
            <a:ext cx="6462667" cy="523220"/>
          </a:xfrm>
          <a:prstGeom prst="rect">
            <a:avLst/>
          </a:prstGeom>
        </p:spPr>
        <p:txBody>
          <a:bodyPr wrap="none">
            <a:spAutoFit/>
          </a:bodyPr>
          <a:lstStyle/>
          <a:p>
            <a:pPr algn="ctr"/>
            <a:r>
              <a:rPr lang="en-US" sz="2800" b="1" dirty="0"/>
              <a:t>Figure 3 </a:t>
            </a:r>
            <a:r>
              <a:rPr lang="en-US" sz="2800" dirty="0"/>
              <a:t>Underdamped Mass-Spring Model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08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08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Solving Second-Order Boundary Value Problems </a:t>
            </a:r>
          </a:p>
        </p:txBody>
      </p:sp>
      <p:sp>
        <p:nvSpPr>
          <p:cNvPr id="3" name="Content Placeholder 2"/>
          <p:cNvSpPr>
            <a:spLocks noGrp="1"/>
          </p:cNvSpPr>
          <p:nvPr>
            <p:ph idx="1"/>
          </p:nvPr>
        </p:nvSpPr>
        <p:spPr>
          <a:xfrm>
            <a:off x="457200" y="1280160"/>
            <a:ext cx="8229600" cy="3797963"/>
          </a:xfrm>
        </p:spPr>
        <p:txBody>
          <a:bodyPr>
            <a:spAutoFit/>
          </a:bodyPr>
          <a:lstStyle/>
          <a:p>
            <a:r>
              <a:rPr lang="en-US" dirty="0"/>
              <a:t>Solve the equation </a:t>
            </a:r>
            <a:r>
              <a:rPr lang="en-US" i="1" dirty="0"/>
              <a:t>y</a:t>
            </a:r>
            <a:r>
              <a:rPr lang="en-US" dirty="0"/>
              <a:t>″ + </a:t>
            </a:r>
            <a:r>
              <a:rPr lang="en-US" i="1" dirty="0"/>
              <a:t>y</a:t>
            </a:r>
            <a:r>
              <a:rPr lang="en-US" dirty="0"/>
              <a:t>′ </a:t>
            </a:r>
            <a:r>
              <a:rPr lang="en-US" dirty="0">
                <a:latin typeface="Symbol" pitchFamily="18" charset="2"/>
              </a:rPr>
              <a:t>-</a:t>
            </a:r>
            <a:r>
              <a:rPr lang="en-US" dirty="0"/>
              <a:t> 2</a:t>
            </a:r>
            <a:r>
              <a:rPr lang="en-US" i="1" dirty="0"/>
              <a:t>y</a:t>
            </a:r>
            <a:r>
              <a:rPr lang="en-US" dirty="0"/>
              <a:t> </a:t>
            </a:r>
            <a:r>
              <a:rPr lang="en-US" dirty="0">
                <a:latin typeface="Symbol" pitchFamily="18" charset="2"/>
              </a:rPr>
              <a:t>=</a:t>
            </a:r>
            <a:r>
              <a:rPr lang="en-US" dirty="0"/>
              <a:t> 0 with the following boundary conditions.</a:t>
            </a:r>
          </a:p>
          <a:p>
            <a:endParaRPr lang="en-US" dirty="0"/>
          </a:p>
          <a:p>
            <a:r>
              <a:rPr lang="en-US" b="1" dirty="0"/>
              <a:t>Solution</a:t>
            </a:r>
          </a:p>
          <a:p>
            <a:r>
              <a:rPr lang="en-US" dirty="0"/>
              <a:t>The general solution of </a:t>
            </a:r>
            <a:r>
              <a:rPr lang="en-US" i="1" dirty="0"/>
              <a:t>y</a:t>
            </a:r>
            <a:r>
              <a:rPr lang="en-US" dirty="0"/>
              <a:t>″ + </a:t>
            </a:r>
            <a:r>
              <a:rPr lang="en-US" i="1" dirty="0"/>
              <a:t>y</a:t>
            </a:r>
            <a:r>
              <a:rPr lang="en-US" dirty="0"/>
              <a:t>′ </a:t>
            </a:r>
            <a:r>
              <a:rPr lang="en-US" dirty="0">
                <a:latin typeface="Symbol" pitchFamily="18" charset="2"/>
              </a:rPr>
              <a:t>-</a:t>
            </a:r>
            <a:r>
              <a:rPr lang="en-US" dirty="0"/>
              <a:t> 2</a:t>
            </a:r>
            <a:r>
              <a:rPr lang="en-US" i="1" dirty="0"/>
              <a:t>y</a:t>
            </a:r>
            <a:r>
              <a:rPr lang="en-US" dirty="0"/>
              <a:t> </a:t>
            </a:r>
            <a:r>
              <a:rPr lang="en-US" dirty="0">
                <a:latin typeface="Symbol" pitchFamily="18" charset="2"/>
              </a:rPr>
              <a:t>=</a:t>
            </a:r>
            <a:r>
              <a:rPr lang="en-US" dirty="0"/>
              <a:t> 0 is 		 			  with the exponents determined by the characteristic equation </a:t>
            </a:r>
            <a:r>
              <a:rPr lang="en-US" i="1" dirty="0"/>
              <a:t>r</a:t>
            </a:r>
            <a:r>
              <a:rPr lang="en-US" baseline="30000" dirty="0"/>
              <a:t>2</a:t>
            </a:r>
            <a:r>
              <a:rPr lang="en-US" dirty="0"/>
              <a:t> + </a:t>
            </a:r>
            <a:r>
              <a:rPr lang="en-US" i="1" dirty="0"/>
              <a:t>r</a:t>
            </a:r>
            <a:r>
              <a:rPr lang="en-US" dirty="0"/>
              <a:t> </a:t>
            </a:r>
            <a:r>
              <a:rPr lang="en-US" dirty="0">
                <a:latin typeface="Symbol" pitchFamily="18" charset="2"/>
              </a:rPr>
              <a:t>-</a:t>
            </a:r>
            <a:r>
              <a:rPr lang="en-US" dirty="0"/>
              <a:t> 2 </a:t>
            </a:r>
            <a:r>
              <a:rPr lang="en-US" dirty="0">
                <a:latin typeface="Symbol" pitchFamily="18" charset="2"/>
              </a:rPr>
              <a:t>=</a:t>
            </a:r>
            <a:r>
              <a:rPr lang="en-US" dirty="0"/>
              <a:t> 0. We determine </a:t>
            </a:r>
            <a:r>
              <a:rPr lang="en-US" i="1" dirty="0"/>
              <a:t>c</a:t>
            </a:r>
            <a:r>
              <a:rPr lang="en-US" baseline="-25000" dirty="0"/>
              <a:t>1</a:t>
            </a:r>
            <a:r>
              <a:rPr lang="en-US" dirty="0"/>
              <a:t> and </a:t>
            </a:r>
            <a:r>
              <a:rPr lang="en-US" i="1" dirty="0"/>
              <a:t>c</a:t>
            </a:r>
            <a:r>
              <a:rPr lang="en-US" baseline="-25000" dirty="0"/>
              <a:t>2</a:t>
            </a:r>
            <a:r>
              <a:rPr lang="en-US" dirty="0"/>
              <a:t> from the two sets of boundary conditions.</a:t>
            </a:r>
          </a:p>
        </p:txBody>
      </p:sp>
      <p:graphicFrame>
        <p:nvGraphicFramePr>
          <p:cNvPr id="421890" name="Object 2"/>
          <p:cNvGraphicFramePr>
            <a:graphicFrameLocks noChangeAspect="1"/>
          </p:cNvGraphicFramePr>
          <p:nvPr/>
        </p:nvGraphicFramePr>
        <p:xfrm>
          <a:off x="548640" y="2209800"/>
          <a:ext cx="7721600" cy="469900"/>
        </p:xfrm>
        <a:graphic>
          <a:graphicData uri="http://schemas.openxmlformats.org/presentationml/2006/ole">
            <mc:AlternateContent xmlns:mc="http://schemas.openxmlformats.org/markup-compatibility/2006">
              <mc:Choice xmlns:v="urn:schemas-microsoft-com:vml" Requires="v">
                <p:oleObj name="Equation" r:id="rId2" imgW="7721280" imgH="469800" progId="Equation.DSMT4">
                  <p:embed/>
                </p:oleObj>
              </mc:Choice>
              <mc:Fallback>
                <p:oleObj name="Equation" r:id="rId2" imgW="772128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2209800"/>
                        <a:ext cx="7721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1891" name="Object 3"/>
          <p:cNvGraphicFramePr>
            <a:graphicFrameLocks noChangeAspect="1"/>
          </p:cNvGraphicFramePr>
          <p:nvPr/>
        </p:nvGraphicFramePr>
        <p:xfrm>
          <a:off x="563630" y="3688830"/>
          <a:ext cx="2794000" cy="482600"/>
        </p:xfrm>
        <a:graphic>
          <a:graphicData uri="http://schemas.openxmlformats.org/presentationml/2006/ole">
            <mc:AlternateContent xmlns:mc="http://schemas.openxmlformats.org/markup-compatibility/2006">
              <mc:Choice xmlns:v="urn:schemas-microsoft-com:vml" Requires="v">
                <p:oleObj name="Equation" r:id="rId4" imgW="2793960" imgH="482400" progId="Equation.DSMT4">
                  <p:embed/>
                </p:oleObj>
              </mc:Choice>
              <mc:Fallback>
                <p:oleObj name="Equation" r:id="rId4" imgW="2793960" imgH="4824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630" y="3688830"/>
                        <a:ext cx="2794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18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Solving Second-Order Boundary Value Problems (cont.)</a:t>
            </a:r>
          </a:p>
        </p:txBody>
      </p:sp>
      <p:sp>
        <p:nvSpPr>
          <p:cNvPr id="3" name="Content Placeholder 2"/>
          <p:cNvSpPr>
            <a:spLocks noGrp="1"/>
          </p:cNvSpPr>
          <p:nvPr>
            <p:ph idx="1"/>
          </p:nvPr>
        </p:nvSpPr>
        <p:spPr>
          <a:xfrm>
            <a:off x="457200" y="1280160"/>
            <a:ext cx="8229600" cy="3296287"/>
          </a:xfrm>
        </p:spPr>
        <p:txBody>
          <a:bodyPr>
            <a:spAutoFit/>
          </a:bodyPr>
          <a:lstStyle/>
          <a:p>
            <a:pPr marL="465138" indent="-465138"/>
            <a:r>
              <a:rPr lang="en-US" b="1" dirty="0"/>
              <a:t>a.	</a:t>
            </a:r>
            <a:r>
              <a:rPr lang="en-US" dirty="0"/>
              <a:t>The conditions </a:t>
            </a:r>
            <a:r>
              <a:rPr lang="en-US" i="1" dirty="0"/>
              <a:t>y</a:t>
            </a:r>
            <a:r>
              <a:rPr lang="en-US" dirty="0"/>
              <a:t>(0) </a:t>
            </a:r>
            <a:r>
              <a:rPr lang="en-US" dirty="0">
                <a:latin typeface="Symbol" pitchFamily="18" charset="2"/>
              </a:rPr>
              <a:t>=</a:t>
            </a:r>
            <a:r>
              <a:rPr lang="en-US" dirty="0"/>
              <a:t> 1 and </a:t>
            </a:r>
            <a:r>
              <a:rPr lang="en-US" i="1" dirty="0"/>
              <a:t>y</a:t>
            </a:r>
            <a:r>
              <a:rPr lang="en-US" dirty="0"/>
              <a:t>(2) </a:t>
            </a:r>
            <a:r>
              <a:rPr lang="en-US" dirty="0">
                <a:latin typeface="Symbol" pitchFamily="18" charset="2"/>
              </a:rPr>
              <a:t>=</a:t>
            </a:r>
            <a:r>
              <a:rPr lang="en-US" dirty="0"/>
              <a:t> </a:t>
            </a:r>
            <a:r>
              <a:rPr lang="en-US" dirty="0">
                <a:latin typeface="Symbol" pitchFamily="18" charset="2"/>
              </a:rPr>
              <a:t>-</a:t>
            </a:r>
            <a:r>
              <a:rPr lang="en-US" dirty="0"/>
              <a:t>1 imply</a:t>
            </a:r>
          </a:p>
          <a:p>
            <a:endParaRPr lang="en-US" dirty="0"/>
          </a:p>
          <a:p>
            <a:pPr>
              <a:lnSpc>
                <a:spcPct val="150000"/>
              </a:lnSpc>
              <a:spcBef>
                <a:spcPts val="1800"/>
              </a:spcBef>
            </a:pPr>
            <a:endParaRPr lang="en-US" dirty="0"/>
          </a:p>
          <a:p>
            <a:pPr marL="465138"/>
            <a:r>
              <a:rPr lang="en-US" dirty="0"/>
              <a:t>Solving the second equation for </a:t>
            </a:r>
            <a:r>
              <a:rPr lang="en-US" i="1" dirty="0"/>
              <a:t>c</a:t>
            </a:r>
            <a:r>
              <a:rPr lang="en-US" baseline="-25000" dirty="0"/>
              <a:t>1</a:t>
            </a:r>
            <a:r>
              <a:rPr lang="en-US" dirty="0"/>
              <a:t> by substituting   </a:t>
            </a:r>
            <a:r>
              <a:rPr lang="en-US" i="1" dirty="0"/>
              <a:t>c</a:t>
            </a:r>
            <a:r>
              <a:rPr lang="en-US" baseline="-25000" dirty="0"/>
              <a:t>2</a:t>
            </a:r>
            <a:r>
              <a:rPr lang="en-US" dirty="0"/>
              <a:t> </a:t>
            </a:r>
            <a:r>
              <a:rPr lang="en-US" dirty="0">
                <a:latin typeface="Symbol" pitchFamily="18" charset="2"/>
              </a:rPr>
              <a:t>=</a:t>
            </a:r>
            <a:r>
              <a:rPr lang="en-US" dirty="0"/>
              <a:t> 1 </a:t>
            </a:r>
            <a:r>
              <a:rPr lang="en-US" dirty="0">
                <a:latin typeface="Symbol" pitchFamily="18" charset="2"/>
              </a:rPr>
              <a:t>-</a:t>
            </a:r>
            <a:r>
              <a:rPr lang="en-US" dirty="0"/>
              <a:t> </a:t>
            </a:r>
            <a:r>
              <a:rPr lang="en-US" i="1" dirty="0"/>
              <a:t>c</a:t>
            </a:r>
            <a:r>
              <a:rPr lang="en-US" baseline="-25000" dirty="0"/>
              <a:t>1</a:t>
            </a:r>
            <a:r>
              <a:rPr lang="en-US" dirty="0"/>
              <a:t>, and then using </a:t>
            </a:r>
            <a:r>
              <a:rPr lang="en-US" i="1" dirty="0"/>
              <a:t>c</a:t>
            </a:r>
            <a:r>
              <a:rPr lang="en-US" baseline="-25000" dirty="0"/>
              <a:t>2</a:t>
            </a:r>
            <a:r>
              <a:rPr lang="en-US" dirty="0"/>
              <a:t> </a:t>
            </a:r>
            <a:r>
              <a:rPr lang="en-US" dirty="0">
                <a:latin typeface="Symbol" pitchFamily="18" charset="2"/>
              </a:rPr>
              <a:t>=</a:t>
            </a:r>
            <a:r>
              <a:rPr lang="en-US" dirty="0"/>
              <a:t> 1 </a:t>
            </a:r>
            <a:r>
              <a:rPr lang="en-US" dirty="0">
                <a:latin typeface="Symbol" pitchFamily="18" charset="2"/>
              </a:rPr>
              <a:t>-</a:t>
            </a:r>
            <a:r>
              <a:rPr lang="en-US" dirty="0"/>
              <a:t> </a:t>
            </a:r>
            <a:r>
              <a:rPr lang="en-US" i="1" dirty="0"/>
              <a:t>c</a:t>
            </a:r>
            <a:r>
              <a:rPr lang="en-US" baseline="-25000" dirty="0"/>
              <a:t>1</a:t>
            </a:r>
            <a:r>
              <a:rPr lang="en-US" dirty="0"/>
              <a:t> to determine </a:t>
            </a:r>
            <a:r>
              <a:rPr lang="en-US" i="1" dirty="0"/>
              <a:t>c</a:t>
            </a:r>
            <a:r>
              <a:rPr lang="en-US" baseline="-25000" dirty="0"/>
              <a:t>2</a:t>
            </a:r>
            <a:r>
              <a:rPr lang="en-US" dirty="0"/>
              <a:t>, we get the following values.</a:t>
            </a:r>
          </a:p>
        </p:txBody>
      </p:sp>
      <p:graphicFrame>
        <p:nvGraphicFramePr>
          <p:cNvPr id="422914" name="Object 2"/>
          <p:cNvGraphicFramePr>
            <a:graphicFrameLocks noChangeAspect="1"/>
          </p:cNvGraphicFramePr>
          <p:nvPr/>
        </p:nvGraphicFramePr>
        <p:xfrm>
          <a:off x="3409950" y="1981200"/>
          <a:ext cx="2324100" cy="469900"/>
        </p:xfrm>
        <a:graphic>
          <a:graphicData uri="http://schemas.openxmlformats.org/presentationml/2006/ole">
            <mc:AlternateContent xmlns:mc="http://schemas.openxmlformats.org/markup-compatibility/2006">
              <mc:Choice xmlns:v="urn:schemas-microsoft-com:vml" Requires="v">
                <p:oleObj name="Equation" r:id="rId2" imgW="2323800" imgH="469800" progId="Equation.DSMT4">
                  <p:embed/>
                </p:oleObj>
              </mc:Choice>
              <mc:Fallback>
                <p:oleObj name="Equation" r:id="rId2" imgW="232380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9950" y="1981200"/>
                        <a:ext cx="2324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2915" name="Object 3"/>
          <p:cNvGraphicFramePr>
            <a:graphicFrameLocks noChangeAspect="1"/>
          </p:cNvGraphicFramePr>
          <p:nvPr/>
        </p:nvGraphicFramePr>
        <p:xfrm>
          <a:off x="3194570" y="2565400"/>
          <a:ext cx="3327400" cy="482600"/>
        </p:xfrm>
        <a:graphic>
          <a:graphicData uri="http://schemas.openxmlformats.org/presentationml/2006/ole">
            <mc:AlternateContent xmlns:mc="http://schemas.openxmlformats.org/markup-compatibility/2006">
              <mc:Choice xmlns:v="urn:schemas-microsoft-com:vml" Requires="v">
                <p:oleObj name="Equation" r:id="rId4" imgW="3327120" imgH="482400" progId="Equation.DSMT4">
                  <p:embed/>
                </p:oleObj>
              </mc:Choice>
              <mc:Fallback>
                <p:oleObj name="Equation" r:id="rId4" imgW="3327120" imgH="4824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4570" y="2565400"/>
                        <a:ext cx="3327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2916" name="Object 4"/>
          <p:cNvGraphicFramePr>
            <a:graphicFrameLocks noChangeAspect="1"/>
          </p:cNvGraphicFramePr>
          <p:nvPr>
            <p:extLst>
              <p:ext uri="{D42A27DB-BD31-4B8C-83A1-F6EECF244321}">
                <p14:modId xmlns:p14="http://schemas.microsoft.com/office/powerpoint/2010/main" val="1751924703"/>
              </p:ext>
            </p:extLst>
          </p:nvPr>
        </p:nvGraphicFramePr>
        <p:xfrm>
          <a:off x="2565400" y="4679950"/>
          <a:ext cx="4013200" cy="889000"/>
        </p:xfrm>
        <a:graphic>
          <a:graphicData uri="http://schemas.openxmlformats.org/presentationml/2006/ole">
            <mc:AlternateContent xmlns:mc="http://schemas.openxmlformats.org/markup-compatibility/2006">
              <mc:Choice xmlns:v="urn:schemas-microsoft-com:vml" Requires="v">
                <p:oleObj name="Equation" r:id="rId6" imgW="4012920" imgH="888840" progId="Equation.DSMT4">
                  <p:embed/>
                </p:oleObj>
              </mc:Choice>
              <mc:Fallback>
                <p:oleObj name="Equation" r:id="rId6" imgW="4012920" imgH="888840" progId="Equation.DSMT4">
                  <p:embed/>
                  <p:pic>
                    <p:nvPicPr>
                      <p:cNvPr id="0" name="Picture 4"/>
                      <p:cNvPicPr>
                        <a:picLocks noChangeAspect="1" noChangeArrowheads="1"/>
                      </p:cNvPicPr>
                      <p:nvPr/>
                    </p:nvPicPr>
                    <p:blipFill>
                      <a:blip r:embed="rId7"/>
                      <a:srcRect/>
                      <a:stretch>
                        <a:fillRect/>
                      </a:stretch>
                    </p:blipFill>
                    <p:spPr bwMode="auto">
                      <a:xfrm>
                        <a:off x="2565400" y="4679950"/>
                        <a:ext cx="40132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29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29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2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Solving Second-Order Boundary Value Problems (cont.)</a:t>
            </a:r>
          </a:p>
        </p:txBody>
      </p:sp>
      <p:sp>
        <p:nvSpPr>
          <p:cNvPr id="3" name="Content Placeholder 2"/>
          <p:cNvSpPr>
            <a:spLocks noGrp="1"/>
          </p:cNvSpPr>
          <p:nvPr>
            <p:ph idx="1"/>
          </p:nvPr>
        </p:nvSpPr>
        <p:spPr/>
        <p:txBody>
          <a:bodyPr/>
          <a:lstStyle/>
          <a:p>
            <a:r>
              <a:rPr lang="en-US" dirty="0"/>
              <a:t>The graph of				 for these particular choices of </a:t>
            </a:r>
            <a:r>
              <a:rPr lang="en-US" i="1" dirty="0"/>
              <a:t>c</a:t>
            </a:r>
            <a:r>
              <a:rPr lang="en-US" baseline="-25000" dirty="0"/>
              <a:t>1</a:t>
            </a:r>
            <a:r>
              <a:rPr lang="en-US" dirty="0"/>
              <a:t> and </a:t>
            </a:r>
            <a:r>
              <a:rPr lang="en-US" i="1" dirty="0"/>
              <a:t>c</a:t>
            </a:r>
            <a:r>
              <a:rPr lang="en-US" baseline="-25000" dirty="0"/>
              <a:t>2</a:t>
            </a:r>
            <a:r>
              <a:rPr lang="en-US" dirty="0"/>
              <a:t> is shown in Figure 4. Note that the graph does indeed satisfy the boundary conditions.</a:t>
            </a:r>
          </a:p>
        </p:txBody>
      </p:sp>
      <p:graphicFrame>
        <p:nvGraphicFramePr>
          <p:cNvPr id="423938" name="Object 2"/>
          <p:cNvGraphicFramePr>
            <a:graphicFrameLocks noChangeAspect="1"/>
          </p:cNvGraphicFramePr>
          <p:nvPr/>
        </p:nvGraphicFramePr>
        <p:xfrm>
          <a:off x="2425700" y="1295400"/>
          <a:ext cx="2679700" cy="482600"/>
        </p:xfrm>
        <a:graphic>
          <a:graphicData uri="http://schemas.openxmlformats.org/presentationml/2006/ole">
            <mc:AlternateContent xmlns:mc="http://schemas.openxmlformats.org/markup-compatibility/2006">
              <mc:Choice xmlns:v="urn:schemas-microsoft-com:vml" Requires="v">
                <p:oleObj name="Equation" r:id="rId2" imgW="2679480" imgH="482400" progId="Equation.DSMT4">
                  <p:embed/>
                </p:oleObj>
              </mc:Choice>
              <mc:Fallback>
                <p:oleObj name="Equation" r:id="rId2" imgW="267948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5700" y="1295400"/>
                        <a:ext cx="2679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23939" name="Picture 3"/>
          <p:cNvPicPr>
            <a:picLocks noChangeAspect="1" noChangeArrowheads="1"/>
          </p:cNvPicPr>
          <p:nvPr/>
        </p:nvPicPr>
        <p:blipFill>
          <a:blip r:embed="rId4" cstate="print"/>
          <a:srcRect/>
          <a:stretch>
            <a:fillRect/>
          </a:stretch>
        </p:blipFill>
        <p:spPr bwMode="auto">
          <a:xfrm>
            <a:off x="533400" y="2590800"/>
            <a:ext cx="4482153" cy="3200400"/>
          </a:xfrm>
          <a:prstGeom prst="rect">
            <a:avLst/>
          </a:prstGeom>
          <a:noFill/>
          <a:ln w="9525">
            <a:noFill/>
            <a:miter lim="800000"/>
            <a:headEnd/>
            <a:tailEnd/>
          </a:ln>
        </p:spPr>
      </p:pic>
      <p:sp>
        <p:nvSpPr>
          <p:cNvPr id="8" name="Rectangle 7"/>
          <p:cNvSpPr/>
          <p:nvPr/>
        </p:nvSpPr>
        <p:spPr>
          <a:xfrm>
            <a:off x="3300160" y="5105400"/>
            <a:ext cx="5081840" cy="954107"/>
          </a:xfrm>
          <a:prstGeom prst="rect">
            <a:avLst/>
          </a:prstGeom>
        </p:spPr>
        <p:txBody>
          <a:bodyPr wrap="none">
            <a:spAutoFit/>
          </a:bodyPr>
          <a:lstStyle/>
          <a:p>
            <a:pPr algn="ctr"/>
            <a:r>
              <a:rPr lang="en-US" sz="2800" b="1" dirty="0"/>
              <a:t>Figure 4 </a:t>
            </a:r>
          </a:p>
          <a:p>
            <a:pPr algn="ctr"/>
            <a:r>
              <a:rPr lang="en-US" sz="2800" dirty="0"/>
              <a:t>Boundary Value Problem Solution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Solving Second-Order Boundary Value Problems (cont.)</a:t>
            </a:r>
          </a:p>
        </p:txBody>
      </p:sp>
      <p:sp>
        <p:nvSpPr>
          <p:cNvPr id="3" name="Content Placeholder 2"/>
          <p:cNvSpPr>
            <a:spLocks noGrp="1"/>
          </p:cNvSpPr>
          <p:nvPr>
            <p:ph idx="1"/>
          </p:nvPr>
        </p:nvSpPr>
        <p:spPr/>
        <p:txBody>
          <a:bodyPr/>
          <a:lstStyle/>
          <a:p>
            <a:pPr marL="465138" indent="-465138"/>
            <a:r>
              <a:rPr lang="en-US" b="1" dirty="0"/>
              <a:t>b.	</a:t>
            </a:r>
            <a:r>
              <a:rPr lang="en-US" dirty="0"/>
              <a:t>The boundary conditions </a:t>
            </a:r>
            <a:r>
              <a:rPr lang="en-US" i="1" dirty="0"/>
              <a:t>y</a:t>
            </a:r>
            <a:r>
              <a:rPr lang="en-US" dirty="0"/>
              <a:t>(0) </a:t>
            </a:r>
            <a:r>
              <a:rPr lang="en-US" dirty="0">
                <a:latin typeface="Symbol" pitchFamily="18" charset="2"/>
              </a:rPr>
              <a:t>=</a:t>
            </a:r>
            <a:r>
              <a:rPr lang="en-US" dirty="0"/>
              <a:t> 0 and </a:t>
            </a:r>
            <a:r>
              <a:rPr lang="en-US" i="1" dirty="0"/>
              <a:t>y</a:t>
            </a:r>
            <a:r>
              <a:rPr lang="en-US" dirty="0"/>
              <a:t>(2) </a:t>
            </a:r>
            <a:r>
              <a:rPr lang="en-US" dirty="0">
                <a:latin typeface="Symbol" pitchFamily="18" charset="2"/>
              </a:rPr>
              <a:t>=</a:t>
            </a:r>
            <a:r>
              <a:rPr lang="en-US" dirty="0"/>
              <a:t> 0 can only be imposed on the general solution 			 		      by letting </a:t>
            </a:r>
            <a:r>
              <a:rPr lang="en-US" i="1" dirty="0"/>
              <a:t>c</a:t>
            </a:r>
            <a:r>
              <a:rPr lang="en-US" baseline="-25000" dirty="0"/>
              <a:t>1</a:t>
            </a:r>
            <a:r>
              <a:rPr lang="en-US" dirty="0"/>
              <a:t> = 0 and </a:t>
            </a:r>
            <a:r>
              <a:rPr lang="en-US" i="1" dirty="0"/>
              <a:t>c</a:t>
            </a:r>
            <a:r>
              <a:rPr lang="en-US" baseline="-25000" dirty="0"/>
              <a:t>2</a:t>
            </a:r>
            <a:r>
              <a:rPr lang="en-US" dirty="0"/>
              <a:t> = 0, resulting in the trivial solution </a:t>
            </a:r>
            <a:r>
              <a:rPr lang="en-US" i="1" dirty="0">
                <a:solidFill>
                  <a:srgbClr val="FF0000"/>
                </a:solidFill>
              </a:rPr>
              <a:t>y</a:t>
            </a:r>
            <a:r>
              <a:rPr lang="en-US" dirty="0">
                <a:solidFill>
                  <a:srgbClr val="FF0000"/>
                </a:solidFill>
              </a:rPr>
              <a:t>(</a:t>
            </a:r>
            <a:r>
              <a:rPr lang="en-US" i="1" dirty="0">
                <a:solidFill>
                  <a:srgbClr val="FF0000"/>
                </a:solidFill>
              </a:rPr>
              <a:t>x</a:t>
            </a:r>
            <a:r>
              <a:rPr lang="en-US" dirty="0">
                <a:solidFill>
                  <a:srgbClr val="FF0000"/>
                </a:solidFill>
              </a:rPr>
              <a:t>) </a:t>
            </a:r>
            <a:r>
              <a:rPr lang="en-US" dirty="0">
                <a:solidFill>
                  <a:srgbClr val="FF0000"/>
                </a:solidFill>
                <a:latin typeface="Symbol" pitchFamily="18" charset="2"/>
              </a:rPr>
              <a:t>=</a:t>
            </a:r>
            <a:r>
              <a:rPr lang="en-US" dirty="0">
                <a:solidFill>
                  <a:srgbClr val="FF0000"/>
                </a:solidFill>
              </a:rPr>
              <a:t> 0</a:t>
            </a:r>
            <a:r>
              <a:rPr lang="en-US" dirty="0"/>
              <a:t>.</a:t>
            </a:r>
          </a:p>
        </p:txBody>
      </p:sp>
      <p:graphicFrame>
        <p:nvGraphicFramePr>
          <p:cNvPr id="424962" name="Object 2"/>
          <p:cNvGraphicFramePr>
            <a:graphicFrameLocks noChangeAspect="1"/>
          </p:cNvGraphicFramePr>
          <p:nvPr/>
        </p:nvGraphicFramePr>
        <p:xfrm>
          <a:off x="990600" y="2163580"/>
          <a:ext cx="2679700" cy="482600"/>
        </p:xfrm>
        <a:graphic>
          <a:graphicData uri="http://schemas.openxmlformats.org/presentationml/2006/ole">
            <mc:AlternateContent xmlns:mc="http://schemas.openxmlformats.org/markup-compatibility/2006">
              <mc:Choice xmlns:v="urn:schemas-microsoft-com:vml" Requires="v">
                <p:oleObj name="Equation" r:id="rId2" imgW="2679480" imgH="482400" progId="Equation.DSMT4">
                  <p:embed/>
                </p:oleObj>
              </mc:Choice>
              <mc:Fallback>
                <p:oleObj name="Equation" r:id="rId2" imgW="267948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163580"/>
                        <a:ext cx="2679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Linear Combinations of Solutions Are Solutions</a:t>
            </a:r>
          </a:p>
        </p:txBody>
      </p:sp>
      <p:sp>
        <p:nvSpPr>
          <p:cNvPr id="3" name="Content Placeholder 2"/>
          <p:cNvSpPr>
            <a:spLocks noGrp="1"/>
          </p:cNvSpPr>
          <p:nvPr>
            <p:ph idx="1"/>
          </p:nvPr>
        </p:nvSpPr>
        <p:spPr>
          <a:xfrm>
            <a:off x="457200" y="1280160"/>
            <a:ext cx="8229600" cy="2419124"/>
          </a:xfrm>
          <a:solidFill>
            <a:srgbClr val="FFFFCC"/>
          </a:solidFill>
          <a:ln w="28575">
            <a:solidFill>
              <a:srgbClr val="000000"/>
            </a:solidFill>
          </a:ln>
        </p:spPr>
        <p:txBody>
          <a:bodyPr wrap="square">
            <a:spAutoFit/>
          </a:bodyPr>
          <a:lstStyle/>
          <a:p>
            <a:r>
              <a:rPr lang="en-US" dirty="0">
                <a:solidFill>
                  <a:srgbClr val="000000"/>
                </a:solidFill>
              </a:rPr>
              <a:t>If </a:t>
            </a:r>
            <a:r>
              <a:rPr lang="en-US" i="1" dirty="0">
                <a:solidFill>
                  <a:srgbClr val="000000"/>
                </a:solidFill>
              </a:rPr>
              <a:t>y</a:t>
            </a:r>
            <a:r>
              <a:rPr lang="en-US" baseline="-25000" dirty="0">
                <a:solidFill>
                  <a:srgbClr val="000000"/>
                </a:solidFill>
              </a:rPr>
              <a:t>1</a:t>
            </a:r>
            <a:r>
              <a:rPr lang="en-US" dirty="0">
                <a:solidFill>
                  <a:srgbClr val="000000"/>
                </a:solidFill>
              </a:rPr>
              <a:t>(</a:t>
            </a:r>
            <a:r>
              <a:rPr lang="en-US" i="1" dirty="0">
                <a:solidFill>
                  <a:srgbClr val="000000"/>
                </a:solidFill>
              </a:rPr>
              <a:t>x</a:t>
            </a:r>
            <a:r>
              <a:rPr lang="en-US" dirty="0">
                <a:solidFill>
                  <a:srgbClr val="000000"/>
                </a:solidFill>
              </a:rPr>
              <a:t>) and </a:t>
            </a:r>
            <a:r>
              <a:rPr lang="en-US" i="1" dirty="0">
                <a:solidFill>
                  <a:srgbClr val="000000"/>
                </a:solidFill>
              </a:rPr>
              <a:t>y</a:t>
            </a:r>
            <a:r>
              <a:rPr lang="en-US" baseline="-25000" dirty="0">
                <a:solidFill>
                  <a:srgbClr val="000000"/>
                </a:solidFill>
              </a:rPr>
              <a:t>2</a:t>
            </a:r>
            <a:r>
              <a:rPr lang="en-US" dirty="0">
                <a:solidFill>
                  <a:srgbClr val="000000"/>
                </a:solidFill>
              </a:rPr>
              <a:t>(</a:t>
            </a:r>
            <a:r>
              <a:rPr lang="en-US" i="1" dirty="0">
                <a:solidFill>
                  <a:srgbClr val="000000"/>
                </a:solidFill>
              </a:rPr>
              <a:t>x</a:t>
            </a:r>
            <a:r>
              <a:rPr lang="en-US" dirty="0">
                <a:solidFill>
                  <a:srgbClr val="000000"/>
                </a:solidFill>
              </a:rPr>
              <a:t>) are both solutions of 				 			       then so is</a:t>
            </a:r>
          </a:p>
          <a:p>
            <a:r>
              <a:rPr lang="en-US" dirty="0">
                <a:solidFill>
                  <a:srgbClr val="000000"/>
                </a:solidFill>
              </a:rPr>
              <a:t>for any choice of real numbers </a:t>
            </a:r>
            <a:r>
              <a:rPr lang="en-US" i="1" dirty="0">
                <a:solidFill>
                  <a:srgbClr val="000000"/>
                </a:solidFill>
              </a:rPr>
              <a:t>c</a:t>
            </a:r>
            <a:r>
              <a:rPr lang="en-US" baseline="-25000" dirty="0">
                <a:solidFill>
                  <a:srgbClr val="000000"/>
                </a:solidFill>
              </a:rPr>
              <a:t>1</a:t>
            </a:r>
            <a:r>
              <a:rPr lang="en-US" dirty="0">
                <a:solidFill>
                  <a:srgbClr val="000000"/>
                </a:solidFill>
              </a:rPr>
              <a:t> and </a:t>
            </a:r>
            <a:r>
              <a:rPr lang="en-US" i="1" dirty="0">
                <a:solidFill>
                  <a:srgbClr val="000000"/>
                </a:solidFill>
              </a:rPr>
              <a:t>c</a:t>
            </a:r>
            <a:r>
              <a:rPr lang="en-US" baseline="-25000" dirty="0">
                <a:solidFill>
                  <a:srgbClr val="000000"/>
                </a:solidFill>
              </a:rPr>
              <a:t>2</a:t>
            </a:r>
            <a:r>
              <a:rPr lang="en-US" dirty="0">
                <a:solidFill>
                  <a:srgbClr val="000000"/>
                </a:solidFill>
              </a:rPr>
              <a:t>.</a:t>
            </a:r>
          </a:p>
          <a:p>
            <a:r>
              <a:rPr lang="en-US" dirty="0">
                <a:solidFill>
                  <a:srgbClr val="000000"/>
                </a:solidFill>
              </a:rPr>
              <a:t>(The expression			   is a </a:t>
            </a:r>
            <a:r>
              <a:rPr lang="en-US" i="1" dirty="0">
                <a:solidFill>
                  <a:srgbClr val="000000"/>
                </a:solidFill>
              </a:rPr>
              <a:t>linear combination</a:t>
            </a:r>
            <a:r>
              <a:rPr lang="en-US" dirty="0">
                <a:solidFill>
                  <a:srgbClr val="000000"/>
                </a:solidFill>
              </a:rPr>
              <a:t> of the two solutions.)</a:t>
            </a:r>
          </a:p>
        </p:txBody>
      </p:sp>
      <p:graphicFrame>
        <p:nvGraphicFramePr>
          <p:cNvPr id="386050" name="Object 2"/>
          <p:cNvGraphicFramePr>
            <a:graphicFrameLocks noChangeAspect="1"/>
          </p:cNvGraphicFramePr>
          <p:nvPr>
            <p:extLst>
              <p:ext uri="{D42A27DB-BD31-4B8C-83A1-F6EECF244321}">
                <p14:modId xmlns:p14="http://schemas.microsoft.com/office/powerpoint/2010/main" val="2584486324"/>
              </p:ext>
            </p:extLst>
          </p:nvPr>
        </p:nvGraphicFramePr>
        <p:xfrm>
          <a:off x="544157" y="1761168"/>
          <a:ext cx="4165600" cy="469900"/>
        </p:xfrm>
        <a:graphic>
          <a:graphicData uri="http://schemas.openxmlformats.org/presentationml/2006/ole">
            <mc:AlternateContent xmlns:mc="http://schemas.openxmlformats.org/markup-compatibility/2006">
              <mc:Choice xmlns:v="urn:schemas-microsoft-com:vml" Requires="v">
                <p:oleObj name="Equation" r:id="rId2" imgW="4165560" imgH="469800" progId="Equation.DSMT4">
                  <p:embed/>
                </p:oleObj>
              </mc:Choice>
              <mc:Fallback>
                <p:oleObj name="Equation" r:id="rId2" imgW="416556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157" y="1761168"/>
                        <a:ext cx="4165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6051" name="Object 3"/>
          <p:cNvGraphicFramePr>
            <a:graphicFrameLocks noChangeAspect="1"/>
          </p:cNvGraphicFramePr>
          <p:nvPr>
            <p:extLst>
              <p:ext uri="{D42A27DB-BD31-4B8C-83A1-F6EECF244321}">
                <p14:modId xmlns:p14="http://schemas.microsoft.com/office/powerpoint/2010/main" val="3418624452"/>
              </p:ext>
            </p:extLst>
          </p:nvPr>
        </p:nvGraphicFramePr>
        <p:xfrm>
          <a:off x="6272606" y="1758478"/>
          <a:ext cx="2362200" cy="469900"/>
        </p:xfrm>
        <a:graphic>
          <a:graphicData uri="http://schemas.openxmlformats.org/presentationml/2006/ole">
            <mc:AlternateContent xmlns:mc="http://schemas.openxmlformats.org/markup-compatibility/2006">
              <mc:Choice xmlns:v="urn:schemas-microsoft-com:vml" Requires="v">
                <p:oleObj name="Equation" r:id="rId4" imgW="2361960" imgH="469800" progId="Equation.DSMT4">
                  <p:embed/>
                </p:oleObj>
              </mc:Choice>
              <mc:Fallback>
                <p:oleObj name="Equation" r:id="rId4" imgW="236196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2606" y="1758478"/>
                        <a:ext cx="2362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6052" name="Object 4"/>
          <p:cNvGraphicFramePr>
            <a:graphicFrameLocks noChangeAspect="1"/>
          </p:cNvGraphicFramePr>
          <p:nvPr>
            <p:extLst>
              <p:ext uri="{D42A27DB-BD31-4B8C-83A1-F6EECF244321}">
                <p14:modId xmlns:p14="http://schemas.microsoft.com/office/powerpoint/2010/main" val="654977579"/>
              </p:ext>
            </p:extLst>
          </p:nvPr>
        </p:nvGraphicFramePr>
        <p:xfrm>
          <a:off x="2906357" y="2784038"/>
          <a:ext cx="2362200" cy="469900"/>
        </p:xfrm>
        <a:graphic>
          <a:graphicData uri="http://schemas.openxmlformats.org/presentationml/2006/ole">
            <mc:AlternateContent xmlns:mc="http://schemas.openxmlformats.org/markup-compatibility/2006">
              <mc:Choice xmlns:v="urn:schemas-microsoft-com:vml" Requires="v">
                <p:oleObj name="Equation" r:id="rId6" imgW="2361960" imgH="469800" progId="Equation.DSMT4">
                  <p:embed/>
                </p:oleObj>
              </mc:Choice>
              <mc:Fallback>
                <p:oleObj name="Equation" r:id="rId6" imgW="236196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6357" y="2784038"/>
                        <a:ext cx="2362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a:t>
            </a:r>
          </a:p>
        </p:txBody>
      </p:sp>
      <p:sp>
        <p:nvSpPr>
          <p:cNvPr id="3" name="Content Placeholder 2"/>
          <p:cNvSpPr>
            <a:spLocks noGrp="1"/>
          </p:cNvSpPr>
          <p:nvPr>
            <p:ph idx="1"/>
          </p:nvPr>
        </p:nvSpPr>
        <p:spPr>
          <a:xfrm>
            <a:off x="457200" y="1280160"/>
            <a:ext cx="8229600" cy="3668697"/>
          </a:xfrm>
          <a:solidFill>
            <a:srgbClr val="FFFFCC"/>
          </a:solidFill>
          <a:ln w="28575">
            <a:solidFill>
              <a:srgbClr val="000000"/>
            </a:solidFill>
          </a:ln>
        </p:spPr>
        <p:txBody>
          <a:bodyPr>
            <a:spAutoFit/>
          </a:bodyPr>
          <a:lstStyle/>
          <a:p>
            <a:r>
              <a:rPr lang="en-US" dirty="0">
                <a:solidFill>
                  <a:srgbClr val="000000"/>
                </a:solidFill>
              </a:rPr>
              <a:t>Since both </a:t>
            </a:r>
            <a:r>
              <a:rPr lang="en-US" i="1" dirty="0">
                <a:solidFill>
                  <a:srgbClr val="000000"/>
                </a:solidFill>
              </a:rPr>
              <a:t>y</a:t>
            </a:r>
            <a:r>
              <a:rPr lang="en-US" baseline="-25000" dirty="0">
                <a:solidFill>
                  <a:srgbClr val="000000"/>
                </a:solidFill>
              </a:rPr>
              <a:t>1</a:t>
            </a:r>
            <a:r>
              <a:rPr lang="en-US" dirty="0">
                <a:solidFill>
                  <a:srgbClr val="000000"/>
                </a:solidFill>
              </a:rPr>
              <a:t> and </a:t>
            </a:r>
            <a:r>
              <a:rPr lang="en-US" i="1" dirty="0">
                <a:solidFill>
                  <a:srgbClr val="000000"/>
                </a:solidFill>
              </a:rPr>
              <a:t>y</a:t>
            </a:r>
            <a:r>
              <a:rPr lang="en-US" baseline="-25000" dirty="0">
                <a:solidFill>
                  <a:srgbClr val="000000"/>
                </a:solidFill>
              </a:rPr>
              <a:t>2</a:t>
            </a:r>
            <a:r>
              <a:rPr lang="en-US" dirty="0">
                <a:solidFill>
                  <a:srgbClr val="000000"/>
                </a:solidFill>
              </a:rPr>
              <a:t> are solutions, we have the following.</a:t>
            </a:r>
          </a:p>
          <a:p>
            <a:endParaRPr lang="en-US" dirty="0">
              <a:solidFill>
                <a:srgbClr val="000000"/>
              </a:solidFill>
            </a:endParaRPr>
          </a:p>
          <a:p>
            <a:endParaRPr lang="en-US" dirty="0">
              <a:solidFill>
                <a:srgbClr val="000000"/>
              </a:solidFill>
            </a:endParaRPr>
          </a:p>
          <a:p>
            <a:pPr>
              <a:lnSpc>
                <a:spcPct val="150000"/>
              </a:lnSpc>
            </a:pPr>
            <a:endParaRPr lang="en-US" dirty="0">
              <a:solidFill>
                <a:srgbClr val="000000"/>
              </a:solidFill>
            </a:endParaRPr>
          </a:p>
          <a:p>
            <a:r>
              <a:rPr lang="en-US" dirty="0">
                <a:solidFill>
                  <a:srgbClr val="000000"/>
                </a:solidFill>
              </a:rPr>
              <a:t>The proof then follows immediately from properties of the derivative.</a:t>
            </a:r>
          </a:p>
        </p:txBody>
      </p:sp>
      <p:graphicFrame>
        <p:nvGraphicFramePr>
          <p:cNvPr id="387074" name="Object 2"/>
          <p:cNvGraphicFramePr>
            <a:graphicFrameLocks noChangeAspect="1"/>
          </p:cNvGraphicFramePr>
          <p:nvPr>
            <p:extLst>
              <p:ext uri="{D42A27DB-BD31-4B8C-83A1-F6EECF244321}">
                <p14:modId xmlns:p14="http://schemas.microsoft.com/office/powerpoint/2010/main" val="1672547962"/>
              </p:ext>
            </p:extLst>
          </p:nvPr>
        </p:nvGraphicFramePr>
        <p:xfrm>
          <a:off x="2311400" y="2057400"/>
          <a:ext cx="4521200" cy="1828800"/>
        </p:xfrm>
        <a:graphic>
          <a:graphicData uri="http://schemas.openxmlformats.org/presentationml/2006/ole">
            <mc:AlternateContent xmlns:mc="http://schemas.openxmlformats.org/markup-compatibility/2006">
              <mc:Choice xmlns:v="urn:schemas-microsoft-com:vml" Requires="v">
                <p:oleObj name="Equation" r:id="rId2" imgW="4520880" imgH="1828800" progId="Equation.DSMT4">
                  <p:embed/>
                </p:oleObj>
              </mc:Choice>
              <mc:Fallback>
                <p:oleObj name="Equation" r:id="rId2" imgW="4520880" imgH="1828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1400" y="2057400"/>
                        <a:ext cx="45212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3257174"/>
          </a:xfrm>
          <a:solidFill>
            <a:srgbClr val="FFFFCC"/>
          </a:solidFill>
          <a:ln w="28575">
            <a:solidFill>
              <a:srgbClr val="000000"/>
            </a:solidFill>
          </a:ln>
        </p:spPr>
        <p:txBody>
          <a:bodyPr>
            <a:spAutoFit/>
          </a:bodyPr>
          <a:lstStyle/>
          <a:p>
            <a:pPr algn="ctr"/>
            <a:endParaRPr lang="en-US" b="1" dirty="0">
              <a:solidFill>
                <a:srgbClr val="000000"/>
              </a:solidFill>
            </a:endParaRPr>
          </a:p>
          <a:p>
            <a:pPr algn="ctr"/>
            <a:endParaRPr lang="en-US" b="1" dirty="0">
              <a:solidFill>
                <a:srgbClr val="000000"/>
              </a:solidFill>
            </a:endParaRPr>
          </a:p>
          <a:p>
            <a:pPr algn="ctr"/>
            <a:r>
              <a:rPr lang="en-US" b="1" dirty="0">
                <a:solidFill>
                  <a:srgbClr val="000000"/>
                </a:solidFill>
              </a:rPr>
              <a:t> </a:t>
            </a:r>
          </a:p>
          <a:p>
            <a:endParaRPr lang="en-US" dirty="0">
              <a:solidFill>
                <a:srgbClr val="000000"/>
              </a:solidFill>
            </a:endParaRPr>
          </a:p>
          <a:p>
            <a:endParaRPr lang="en-US" dirty="0">
              <a:solidFill>
                <a:srgbClr val="000000"/>
              </a:solidFill>
            </a:endParaRPr>
          </a:p>
          <a:p>
            <a:pPr>
              <a:lnSpc>
                <a:spcPct val="150000"/>
              </a:lnSpc>
            </a:pPr>
            <a:endParaRPr lang="en-US" dirty="0">
              <a:solidFill>
                <a:srgbClr val="000000"/>
              </a:solidFill>
            </a:endParaRPr>
          </a:p>
        </p:txBody>
      </p:sp>
      <p:graphicFrame>
        <p:nvGraphicFramePr>
          <p:cNvPr id="388099" name="Object 3"/>
          <p:cNvGraphicFramePr>
            <a:graphicFrameLocks noChangeAspect="1"/>
          </p:cNvGraphicFramePr>
          <p:nvPr>
            <p:extLst>
              <p:ext uri="{D42A27DB-BD31-4B8C-83A1-F6EECF244321}">
                <p14:modId xmlns:p14="http://schemas.microsoft.com/office/powerpoint/2010/main" val="2396618722"/>
              </p:ext>
            </p:extLst>
          </p:nvPr>
        </p:nvGraphicFramePr>
        <p:xfrm>
          <a:off x="520177" y="1273810"/>
          <a:ext cx="8039100" cy="3213100"/>
        </p:xfrm>
        <a:graphic>
          <a:graphicData uri="http://schemas.openxmlformats.org/presentationml/2006/ole">
            <mc:AlternateContent xmlns:mc="http://schemas.openxmlformats.org/markup-compatibility/2006">
              <mc:Choice xmlns:v="urn:schemas-microsoft-com:vml" Requires="v">
                <p:oleObj name="Equation" r:id="rId2" imgW="8038800" imgH="3213000" progId="Equation.DSMT4">
                  <p:embed/>
                </p:oleObj>
              </mc:Choice>
              <mc:Fallback>
                <p:oleObj name="Equation" r:id="rId2" imgW="8038800" imgH="32130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177" y="1273810"/>
                        <a:ext cx="80391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Homogeneous Second-Order Linear Differential Equations (cont.)</a:t>
            </a:r>
          </a:p>
        </p:txBody>
      </p:sp>
      <p:sp>
        <p:nvSpPr>
          <p:cNvPr id="3" name="Content Placeholder 2"/>
          <p:cNvSpPr>
            <a:spLocks noGrp="1"/>
          </p:cNvSpPr>
          <p:nvPr>
            <p:ph idx="1"/>
          </p:nvPr>
        </p:nvSpPr>
        <p:spPr/>
        <p:txBody>
          <a:bodyPr/>
          <a:lstStyle/>
          <a:p>
            <a:r>
              <a:rPr lang="en-US" dirty="0"/>
              <a:t>The preceding theorem gives us a way to create new solutions out of existing solutions. A second important theorem tells us how to describe </a:t>
            </a:r>
            <a:r>
              <a:rPr lang="en-US" i="1" dirty="0"/>
              <a:t>all</a:t>
            </a:r>
            <a:r>
              <a:rPr lang="en-US" dirty="0"/>
              <a:t> of the possible solutions of a homogeneous second‑order linear equation. Its proof (which will be left to a course devoted to differential equations) uses the following idea from the study of vector spaces.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Linear Independence </a:t>
            </a:r>
          </a:p>
        </p:txBody>
      </p:sp>
      <p:sp>
        <p:nvSpPr>
          <p:cNvPr id="5" name="Content Placeholder 4"/>
          <p:cNvSpPr>
            <a:spLocks noGrp="1"/>
          </p:cNvSpPr>
          <p:nvPr>
            <p:ph idx="1"/>
          </p:nvPr>
        </p:nvSpPr>
        <p:spPr>
          <a:xfrm>
            <a:off x="457200" y="1280160"/>
            <a:ext cx="8229600" cy="2677656"/>
          </a:xfrm>
          <a:solidFill>
            <a:srgbClr val="FFFFCC"/>
          </a:solidFill>
          <a:ln w="28575">
            <a:solidFill>
              <a:srgbClr val="000000"/>
            </a:solidFill>
          </a:ln>
        </p:spPr>
        <p:txBody>
          <a:bodyPr>
            <a:spAutoFit/>
          </a:bodyPr>
          <a:lstStyle/>
          <a:p>
            <a:r>
              <a:rPr lang="en-US" dirty="0">
                <a:solidFill>
                  <a:srgbClr val="000000"/>
                </a:solidFill>
              </a:rPr>
              <a:t>Two functions </a:t>
            </a:r>
            <a:r>
              <a:rPr lang="en-US" i="1" dirty="0">
                <a:solidFill>
                  <a:srgbClr val="000000"/>
                </a:solidFill>
              </a:rPr>
              <a:t>y</a:t>
            </a:r>
            <a:r>
              <a:rPr lang="en-US" baseline="-25000" dirty="0">
                <a:solidFill>
                  <a:srgbClr val="000000"/>
                </a:solidFill>
              </a:rPr>
              <a:t>1</a:t>
            </a:r>
            <a:r>
              <a:rPr lang="en-US" dirty="0">
                <a:solidFill>
                  <a:srgbClr val="000000"/>
                </a:solidFill>
              </a:rPr>
              <a:t>(</a:t>
            </a:r>
            <a:r>
              <a:rPr lang="en-US" i="1" dirty="0">
                <a:solidFill>
                  <a:srgbClr val="000000"/>
                </a:solidFill>
              </a:rPr>
              <a:t>x</a:t>
            </a:r>
            <a:r>
              <a:rPr lang="en-US" dirty="0">
                <a:solidFill>
                  <a:srgbClr val="000000"/>
                </a:solidFill>
              </a:rPr>
              <a:t>) and </a:t>
            </a:r>
            <a:r>
              <a:rPr lang="en-US" i="1" dirty="0">
                <a:solidFill>
                  <a:srgbClr val="000000"/>
                </a:solidFill>
              </a:rPr>
              <a:t>y</a:t>
            </a:r>
            <a:r>
              <a:rPr lang="en-US" baseline="-25000" dirty="0">
                <a:solidFill>
                  <a:srgbClr val="000000"/>
                </a:solidFill>
              </a:rPr>
              <a:t>2</a:t>
            </a:r>
            <a:r>
              <a:rPr lang="en-US" dirty="0">
                <a:solidFill>
                  <a:srgbClr val="000000"/>
                </a:solidFill>
              </a:rPr>
              <a:t>(</a:t>
            </a:r>
            <a:r>
              <a:rPr lang="en-US" i="1" dirty="0">
                <a:solidFill>
                  <a:srgbClr val="000000"/>
                </a:solidFill>
              </a:rPr>
              <a:t>x</a:t>
            </a:r>
            <a:r>
              <a:rPr lang="en-US" dirty="0">
                <a:solidFill>
                  <a:srgbClr val="000000"/>
                </a:solidFill>
              </a:rPr>
              <a:t>) are </a:t>
            </a:r>
            <a:r>
              <a:rPr lang="en-US" b="1" dirty="0">
                <a:solidFill>
                  <a:srgbClr val="C00000"/>
                </a:solidFill>
              </a:rPr>
              <a:t>linearly independent</a:t>
            </a:r>
            <a:r>
              <a:rPr lang="en-US" dirty="0">
                <a:solidFill>
                  <a:srgbClr val="C00000"/>
                </a:solidFill>
              </a:rPr>
              <a:t> </a:t>
            </a:r>
            <a:r>
              <a:rPr lang="en-US" dirty="0">
                <a:solidFill>
                  <a:srgbClr val="000000"/>
                </a:solidFill>
              </a:rPr>
              <a:t>on an interval if neither can be written as a constant multiple of the other. Another way of expressing linear independence is to say that the only way for a linear combination			         to equal the identically 0 function is when </a:t>
            </a:r>
            <a:r>
              <a:rPr lang="en-US" i="1" dirty="0">
                <a:solidFill>
                  <a:srgbClr val="000000"/>
                </a:solidFill>
              </a:rPr>
              <a:t>c</a:t>
            </a:r>
            <a:r>
              <a:rPr lang="en-US" baseline="-25000" dirty="0">
                <a:solidFill>
                  <a:srgbClr val="000000"/>
                </a:solidFill>
              </a:rPr>
              <a:t>1</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c</a:t>
            </a:r>
            <a:r>
              <a:rPr lang="en-US" baseline="-25000" dirty="0">
                <a:solidFill>
                  <a:srgbClr val="000000"/>
                </a:solidFill>
              </a:rPr>
              <a:t>2</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0.</a:t>
            </a:r>
          </a:p>
        </p:txBody>
      </p:sp>
      <p:graphicFrame>
        <p:nvGraphicFramePr>
          <p:cNvPr id="389122" name="Object 2"/>
          <p:cNvGraphicFramePr>
            <a:graphicFrameLocks noChangeAspect="1"/>
          </p:cNvGraphicFramePr>
          <p:nvPr>
            <p:extLst>
              <p:ext uri="{D42A27DB-BD31-4B8C-83A1-F6EECF244321}">
                <p14:modId xmlns:p14="http://schemas.microsoft.com/office/powerpoint/2010/main" val="777095208"/>
              </p:ext>
            </p:extLst>
          </p:nvPr>
        </p:nvGraphicFramePr>
        <p:xfrm>
          <a:off x="2437357" y="3031861"/>
          <a:ext cx="2362200" cy="469900"/>
        </p:xfrm>
        <a:graphic>
          <a:graphicData uri="http://schemas.openxmlformats.org/presentationml/2006/ole">
            <mc:AlternateContent xmlns:mc="http://schemas.openxmlformats.org/markup-compatibility/2006">
              <mc:Choice xmlns:v="urn:schemas-microsoft-com:vml" Requires="v">
                <p:oleObj name="Equation" r:id="rId2" imgW="2361960" imgH="469800" progId="Equation.DSMT4">
                  <p:embed/>
                </p:oleObj>
              </mc:Choice>
              <mc:Fallback>
                <p:oleObj name="Equation" r:id="rId2" imgW="236196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7357" y="3031861"/>
                        <a:ext cx="2362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Linearly Independent Solutions Span All Solutions</a:t>
            </a:r>
          </a:p>
        </p:txBody>
      </p:sp>
      <p:sp>
        <p:nvSpPr>
          <p:cNvPr id="3" name="Content Placeholder 2"/>
          <p:cNvSpPr>
            <a:spLocks noGrp="1"/>
          </p:cNvSpPr>
          <p:nvPr>
            <p:ph idx="1"/>
          </p:nvPr>
        </p:nvSpPr>
        <p:spPr>
          <a:xfrm>
            <a:off x="457200" y="1280160"/>
            <a:ext cx="8229600" cy="3539430"/>
          </a:xfrm>
          <a:solidFill>
            <a:srgbClr val="FFFFCC"/>
          </a:solidFill>
          <a:ln w="28575">
            <a:solidFill>
              <a:srgbClr val="000000"/>
            </a:solidFill>
          </a:ln>
        </p:spPr>
        <p:txBody>
          <a:bodyPr>
            <a:spAutoFit/>
          </a:bodyPr>
          <a:lstStyle/>
          <a:p>
            <a:r>
              <a:rPr lang="en-US" dirty="0">
                <a:solidFill>
                  <a:srgbClr val="000000"/>
                </a:solidFill>
              </a:rPr>
              <a:t>If </a:t>
            </a:r>
            <a:r>
              <a:rPr lang="en-US" i="1" dirty="0">
                <a:solidFill>
                  <a:srgbClr val="000000"/>
                </a:solidFill>
              </a:rPr>
              <a:t>y</a:t>
            </a:r>
            <a:r>
              <a:rPr lang="en-US" baseline="-25000" dirty="0">
                <a:solidFill>
                  <a:srgbClr val="000000"/>
                </a:solidFill>
              </a:rPr>
              <a:t>1</a:t>
            </a:r>
            <a:r>
              <a:rPr lang="en-US" dirty="0">
                <a:solidFill>
                  <a:srgbClr val="000000"/>
                </a:solidFill>
              </a:rPr>
              <a:t>(</a:t>
            </a:r>
            <a:r>
              <a:rPr lang="en-US" i="1" dirty="0">
                <a:solidFill>
                  <a:srgbClr val="000000"/>
                </a:solidFill>
              </a:rPr>
              <a:t>x</a:t>
            </a:r>
            <a:r>
              <a:rPr lang="en-US" dirty="0">
                <a:solidFill>
                  <a:srgbClr val="000000"/>
                </a:solidFill>
              </a:rPr>
              <a:t>) and </a:t>
            </a:r>
            <a:r>
              <a:rPr lang="en-US" i="1" dirty="0">
                <a:solidFill>
                  <a:srgbClr val="000000"/>
                </a:solidFill>
              </a:rPr>
              <a:t>y</a:t>
            </a:r>
            <a:r>
              <a:rPr lang="en-US" baseline="-25000" dirty="0">
                <a:solidFill>
                  <a:srgbClr val="000000"/>
                </a:solidFill>
              </a:rPr>
              <a:t>2</a:t>
            </a:r>
            <a:r>
              <a:rPr lang="en-US" dirty="0">
                <a:solidFill>
                  <a:srgbClr val="000000"/>
                </a:solidFill>
              </a:rPr>
              <a:t>(</a:t>
            </a:r>
            <a:r>
              <a:rPr lang="en-US" i="1" dirty="0">
                <a:solidFill>
                  <a:srgbClr val="000000"/>
                </a:solidFill>
              </a:rPr>
              <a:t>x</a:t>
            </a:r>
            <a:r>
              <a:rPr lang="en-US" dirty="0">
                <a:solidFill>
                  <a:srgbClr val="000000"/>
                </a:solidFill>
              </a:rPr>
              <a:t>) are linearly independent solutions of the equation				        on an interval, and if </a:t>
            </a:r>
            <a:r>
              <a:rPr lang="en-US" i="1" dirty="0">
                <a:solidFill>
                  <a:srgbClr val="000000"/>
                </a:solidFill>
              </a:rPr>
              <a:t>P</a:t>
            </a:r>
            <a:r>
              <a:rPr lang="en-US" dirty="0">
                <a:solidFill>
                  <a:srgbClr val="000000"/>
                </a:solidFill>
              </a:rPr>
              <a:t>(</a:t>
            </a:r>
            <a:r>
              <a:rPr lang="en-US" i="1" dirty="0">
                <a:solidFill>
                  <a:srgbClr val="000000"/>
                </a:solidFill>
              </a:rPr>
              <a:t>x</a:t>
            </a:r>
            <a:r>
              <a:rPr lang="en-US" dirty="0">
                <a:solidFill>
                  <a:srgbClr val="000000"/>
                </a:solidFill>
              </a:rPr>
              <a:t>) is never 0 on the interval, then every solution of the equation can be written as 	 		        for some choice of real numbers </a:t>
            </a:r>
            <a:r>
              <a:rPr lang="en-US" i="1" dirty="0">
                <a:solidFill>
                  <a:srgbClr val="000000"/>
                </a:solidFill>
              </a:rPr>
              <a:t>c</a:t>
            </a:r>
            <a:r>
              <a:rPr lang="en-US" baseline="-25000" dirty="0">
                <a:solidFill>
                  <a:srgbClr val="000000"/>
                </a:solidFill>
              </a:rPr>
              <a:t>1</a:t>
            </a:r>
            <a:r>
              <a:rPr lang="en-US" dirty="0">
                <a:solidFill>
                  <a:srgbClr val="000000"/>
                </a:solidFill>
              </a:rPr>
              <a:t> and </a:t>
            </a:r>
            <a:r>
              <a:rPr lang="en-US" i="1" dirty="0">
                <a:solidFill>
                  <a:srgbClr val="000000"/>
                </a:solidFill>
              </a:rPr>
              <a:t>c</a:t>
            </a:r>
            <a:r>
              <a:rPr lang="en-US" baseline="-25000" dirty="0">
                <a:solidFill>
                  <a:srgbClr val="000000"/>
                </a:solidFill>
              </a:rPr>
              <a:t>2</a:t>
            </a:r>
            <a:r>
              <a:rPr lang="en-US" dirty="0">
                <a:solidFill>
                  <a:srgbClr val="000000"/>
                </a:solidFill>
              </a:rPr>
              <a:t>. We say that </a:t>
            </a:r>
            <a:r>
              <a:rPr lang="en-US" i="1" dirty="0">
                <a:solidFill>
                  <a:srgbClr val="000000"/>
                </a:solidFill>
              </a:rPr>
              <a:t>y</a:t>
            </a:r>
            <a:r>
              <a:rPr lang="en-US" baseline="-25000" dirty="0">
                <a:solidFill>
                  <a:srgbClr val="000000"/>
                </a:solidFill>
              </a:rPr>
              <a:t>1</a:t>
            </a:r>
            <a:r>
              <a:rPr lang="en-US" dirty="0">
                <a:solidFill>
                  <a:srgbClr val="000000"/>
                </a:solidFill>
              </a:rPr>
              <a:t>(</a:t>
            </a:r>
            <a:r>
              <a:rPr lang="en-US" i="1" dirty="0">
                <a:solidFill>
                  <a:srgbClr val="000000"/>
                </a:solidFill>
              </a:rPr>
              <a:t>x</a:t>
            </a:r>
            <a:r>
              <a:rPr lang="en-US" dirty="0">
                <a:solidFill>
                  <a:srgbClr val="000000"/>
                </a:solidFill>
              </a:rPr>
              <a:t>) and </a:t>
            </a:r>
            <a:r>
              <a:rPr lang="en-US" i="1" dirty="0">
                <a:solidFill>
                  <a:srgbClr val="000000"/>
                </a:solidFill>
              </a:rPr>
              <a:t>y</a:t>
            </a:r>
            <a:r>
              <a:rPr lang="en-US" baseline="-25000" dirty="0">
                <a:solidFill>
                  <a:srgbClr val="000000"/>
                </a:solidFill>
              </a:rPr>
              <a:t>2</a:t>
            </a:r>
            <a:r>
              <a:rPr lang="en-US" dirty="0">
                <a:solidFill>
                  <a:srgbClr val="000000"/>
                </a:solidFill>
              </a:rPr>
              <a:t>(</a:t>
            </a:r>
            <a:r>
              <a:rPr lang="en-US" i="1" dirty="0">
                <a:solidFill>
                  <a:srgbClr val="000000"/>
                </a:solidFill>
              </a:rPr>
              <a:t>x</a:t>
            </a:r>
            <a:r>
              <a:rPr lang="en-US" dirty="0">
                <a:solidFill>
                  <a:srgbClr val="000000"/>
                </a:solidFill>
              </a:rPr>
              <a:t>) </a:t>
            </a:r>
            <a:r>
              <a:rPr lang="en-US" i="1" dirty="0">
                <a:solidFill>
                  <a:srgbClr val="000000"/>
                </a:solidFill>
              </a:rPr>
              <a:t>span</a:t>
            </a:r>
            <a:r>
              <a:rPr lang="en-US" dirty="0">
                <a:solidFill>
                  <a:srgbClr val="000000"/>
                </a:solidFill>
              </a:rPr>
              <a:t> the space of solutions, and we can write the general solution of the equation as </a:t>
            </a:r>
          </a:p>
        </p:txBody>
      </p:sp>
      <p:graphicFrame>
        <p:nvGraphicFramePr>
          <p:cNvPr id="399362" name="Object 2"/>
          <p:cNvGraphicFramePr>
            <a:graphicFrameLocks noChangeAspect="1"/>
          </p:cNvGraphicFramePr>
          <p:nvPr>
            <p:extLst>
              <p:ext uri="{D42A27DB-BD31-4B8C-83A1-F6EECF244321}">
                <p14:modId xmlns:p14="http://schemas.microsoft.com/office/powerpoint/2010/main" val="2825593161"/>
              </p:ext>
            </p:extLst>
          </p:nvPr>
        </p:nvGraphicFramePr>
        <p:xfrm>
          <a:off x="2512135" y="1782683"/>
          <a:ext cx="4076700" cy="469900"/>
        </p:xfrm>
        <a:graphic>
          <a:graphicData uri="http://schemas.openxmlformats.org/presentationml/2006/ole">
            <mc:AlternateContent xmlns:mc="http://schemas.openxmlformats.org/markup-compatibility/2006">
              <mc:Choice xmlns:v="urn:schemas-microsoft-com:vml" Requires="v">
                <p:oleObj name="Equation" r:id="rId2" imgW="4076640" imgH="469800" progId="Equation.DSMT4">
                  <p:embed/>
                </p:oleObj>
              </mc:Choice>
              <mc:Fallback>
                <p:oleObj name="Equation" r:id="rId2" imgW="407664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2135" y="1782683"/>
                        <a:ext cx="4076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363" name="Object 3"/>
          <p:cNvGraphicFramePr>
            <a:graphicFrameLocks noChangeAspect="1"/>
          </p:cNvGraphicFramePr>
          <p:nvPr>
            <p:extLst>
              <p:ext uri="{D42A27DB-BD31-4B8C-83A1-F6EECF244321}">
                <p14:modId xmlns:p14="http://schemas.microsoft.com/office/powerpoint/2010/main" val="1179263160"/>
              </p:ext>
            </p:extLst>
          </p:nvPr>
        </p:nvGraphicFramePr>
        <p:xfrm>
          <a:off x="527125" y="3049143"/>
          <a:ext cx="2362200" cy="469900"/>
        </p:xfrm>
        <a:graphic>
          <a:graphicData uri="http://schemas.openxmlformats.org/presentationml/2006/ole">
            <mc:AlternateContent xmlns:mc="http://schemas.openxmlformats.org/markup-compatibility/2006">
              <mc:Choice xmlns:v="urn:schemas-microsoft-com:vml" Requires="v">
                <p:oleObj name="Equation" r:id="rId4" imgW="2361960" imgH="469800" progId="Equation.DSMT4">
                  <p:embed/>
                </p:oleObj>
              </mc:Choice>
              <mc:Fallback>
                <p:oleObj name="Equation" r:id="rId4" imgW="236196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125" y="3049143"/>
                        <a:ext cx="2362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364" name="Object 4"/>
          <p:cNvGraphicFramePr>
            <a:graphicFrameLocks noChangeAspect="1"/>
          </p:cNvGraphicFramePr>
          <p:nvPr>
            <p:extLst>
              <p:ext uri="{D42A27DB-BD31-4B8C-83A1-F6EECF244321}">
                <p14:modId xmlns:p14="http://schemas.microsoft.com/office/powerpoint/2010/main" val="2693947817"/>
              </p:ext>
            </p:extLst>
          </p:nvPr>
        </p:nvGraphicFramePr>
        <p:xfrm>
          <a:off x="2362200" y="4315603"/>
          <a:ext cx="2451100" cy="469900"/>
        </p:xfrm>
        <a:graphic>
          <a:graphicData uri="http://schemas.openxmlformats.org/presentationml/2006/ole">
            <mc:AlternateContent xmlns:mc="http://schemas.openxmlformats.org/markup-compatibility/2006">
              <mc:Choice xmlns:v="urn:schemas-microsoft-com:vml" Requires="v">
                <p:oleObj name="Equation" r:id="rId6" imgW="2450880" imgH="469800" progId="Equation.DSMT4">
                  <p:embed/>
                </p:oleObj>
              </mc:Choice>
              <mc:Fallback>
                <p:oleObj name="Equation" r:id="rId6" imgW="245088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4315603"/>
                        <a:ext cx="2451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4041</TotalTime>
  <Words>2583</Words>
  <Application>Microsoft Office PowerPoint</Application>
  <PresentationFormat>On-screen Show (4:3)</PresentationFormat>
  <Paragraphs>154</Paragraphs>
  <Slides>39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5" baseType="lpstr">
      <vt:lpstr>Arial</vt:lpstr>
      <vt:lpstr>Symbol</vt:lpstr>
      <vt:lpstr>Calibri</vt:lpstr>
      <vt:lpstr>Cambria Math</vt:lpstr>
      <vt:lpstr>Office Theme</vt:lpstr>
      <vt:lpstr>Equation</vt:lpstr>
      <vt:lpstr>Section 8.4</vt:lpstr>
      <vt:lpstr>Solving Homogeneous Second-Order Linear Differential Equations</vt:lpstr>
      <vt:lpstr>Solving Homogeneous Second-Order Linear Differential Equations (cont.)</vt:lpstr>
      <vt:lpstr>Theorem: Linear Combinations of Solutions Are Solutions</vt:lpstr>
      <vt:lpstr>Proof</vt:lpstr>
      <vt:lpstr>Proof (cont.)</vt:lpstr>
      <vt:lpstr>Solving Homogeneous Second-Order Linear Differential Equations (cont.)</vt:lpstr>
      <vt:lpstr>Definition: Linear Independence </vt:lpstr>
      <vt:lpstr>Theorem: Linearly Independent Solutions Span All Solutions</vt:lpstr>
      <vt:lpstr>Solving Homogeneous Second-Order Linear Differential Equations (cont.)</vt:lpstr>
      <vt:lpstr>Solving Homogeneous Second-Order Linear Differential Equations (cont.)</vt:lpstr>
      <vt:lpstr>Solving Homogeneous Second-Order Linear Differential Equations (cont.)</vt:lpstr>
      <vt:lpstr>Solving Homogeneous Second-Order Linear Differential Equations (cont.)</vt:lpstr>
      <vt:lpstr>Solving Homogeneous Second-Order Linear Differential Equations (cont.)</vt:lpstr>
      <vt:lpstr>Example 1: Solving a Homogeneous Second- Order Linear Differential Equation </vt:lpstr>
      <vt:lpstr>Solving Homogeneous Second-Order Linear Differential Equations (cont.)</vt:lpstr>
      <vt:lpstr>Solving Homogeneous Second-Order Linear Differential Equations (cont.)</vt:lpstr>
      <vt:lpstr>Example 2: Solving a Homogeneous Second- Order Linear Differential Equation </vt:lpstr>
      <vt:lpstr>Solving Homogeneous Second-Order Linear Differential Equations (cont.)</vt:lpstr>
      <vt:lpstr>Solving Homogeneous Second-Order Linear Differential Equations (cont.)</vt:lpstr>
      <vt:lpstr>Example 3: Solving a Homogeneous Second- Order Linear Differential Equation </vt:lpstr>
      <vt:lpstr>Initial Value Problems and Boundary Value Problems</vt:lpstr>
      <vt:lpstr>Definition: Second-Order Initial Value and Boundary Value Problems</vt:lpstr>
      <vt:lpstr>Definition: Second-Order Initial Value and Boundary Value Problems (cont.)</vt:lpstr>
      <vt:lpstr>Initial Value Problems and Boundary Value Problems (cont.)</vt:lpstr>
      <vt:lpstr>Example 4: Solving a Second-Order Initial Value Problem Involving Simple Harmonic Motion</vt:lpstr>
      <vt:lpstr>Example 4: Solving a Second-Order Initial Value Problem Involving Simple Harmonic Motion (cont.)</vt:lpstr>
      <vt:lpstr>Example 4: Solving a Second-Order Initial Value Problem Involving Simple Harmonic Motion (cont.)</vt:lpstr>
      <vt:lpstr>Example 4: Solving a Second-Order Initial Value Problem Involving Simple Harmonic Motion (cont.)</vt:lpstr>
      <vt:lpstr>Example 4: Solving a Second-Order Initial Value Problem Involving Simple Harmonic Motion (cont.)</vt:lpstr>
      <vt:lpstr>Example 5: Solving a Second-Order Initial Value Problem Involving Damped Harmonic Motion </vt:lpstr>
      <vt:lpstr>Example 5: Solving a Second-Order Initial Value Problem Involving Damped Harmonic Motion (cont.)</vt:lpstr>
      <vt:lpstr>Example 5: Solving a Second-Order Initial Value Problem Involving Damped Harmonic Motion (cont.)</vt:lpstr>
      <vt:lpstr>Example 5: Solving a Second-Order Initial Value Problem Involving Damped Harmonic Motion (cont.)</vt:lpstr>
      <vt:lpstr>Example 5: Solving a Second-Order Initial Value Problem Involving Damped Harmonic Motion (cont.)</vt:lpstr>
      <vt:lpstr>Example 6: Solving Second-Order Boundary Value Problems </vt:lpstr>
      <vt:lpstr>Example 6: Solving Second-Order Boundary Value Problems (cont.)</vt:lpstr>
      <vt:lpstr>Example 6: Solving Second-Order Boundary Value Problems (cont.)</vt:lpstr>
      <vt:lpstr>Example 6: Solving Second-Order Boundary Value Problems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434</cp:revision>
  <dcterms:created xsi:type="dcterms:W3CDTF">2013-04-26T14:43:13Z</dcterms:created>
  <dcterms:modified xsi:type="dcterms:W3CDTF">2023-04-28T16:32:07Z</dcterms:modified>
</cp:coreProperties>
</file>