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Euclid Symbol" panose="05050102010706020507" pitchFamily="18" charset="2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6092"/>
    <a:srgbClr val="000000"/>
    <a:srgbClr val="FFFFCC"/>
    <a:srgbClr val="004786"/>
    <a:srgbClr val="FFFF99"/>
    <a:srgbClr val="000099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4660"/>
  </p:normalViewPr>
  <p:slideViewPr>
    <p:cSldViewPr>
      <p:cViewPr varScale="1">
        <p:scale>
          <a:sx n="104" d="100"/>
          <a:sy n="104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7.bin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9.2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Calculus and Parametric Equations</a:t>
            </a: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Lines Tangent</a:t>
            </a:r>
            <a:br>
              <a:rPr lang="en-US" dirty="0"/>
            </a:br>
            <a:r>
              <a:rPr lang="en-US" dirty="0"/>
              <a:t>to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First, note that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3. Since these two derivatives are never both equal to 0 for the same </a:t>
            </a:r>
            <a:r>
              <a:rPr lang="en-US" i="1" dirty="0"/>
              <a:t>t</a:t>
            </a:r>
            <a:r>
              <a:rPr lang="en-US" dirty="0"/>
              <a:t>, the curve is smooth everywhere.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Lines Tangent</a:t>
            </a:r>
            <a:br>
              <a:rPr lang="en-US" dirty="0"/>
            </a:br>
            <a:r>
              <a:rPr lang="en-US" dirty="0"/>
              <a:t>to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4832092"/>
          </a:xfrm>
        </p:spPr>
        <p:txBody>
          <a:bodyPr>
            <a:spAutoFit/>
          </a:bodyPr>
          <a:lstStyle/>
          <a:p>
            <a:pPr marL="465138" indent="-465138"/>
            <a:r>
              <a:rPr lang="en-US" b="1" dirty="0"/>
              <a:t>a.	</a:t>
            </a:r>
            <a:r>
              <a:rPr lang="en-US" dirty="0"/>
              <a:t>The curve has horizontal tangent lines at those values of </a:t>
            </a:r>
            <a:r>
              <a:rPr lang="en-US" i="1" dirty="0"/>
              <a:t>t</a:t>
            </a:r>
            <a:r>
              <a:rPr lang="en-US" dirty="0"/>
              <a:t> for which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or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3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 This gives us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±</a:t>
            </a:r>
            <a:r>
              <a:rPr lang="en-US" dirty="0"/>
              <a:t>1, corresponding to the two points (1, 2) and (1,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2) as shown in Figure 3. The equations for the tangent lines at these points are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2.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992" y="1428750"/>
            <a:ext cx="3572608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39269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Lines Tangent</a:t>
            </a:r>
            <a:br>
              <a:rPr lang="en-US" dirty="0"/>
            </a:br>
            <a:r>
              <a:rPr lang="en-US" dirty="0"/>
              <a:t>to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 startAt="2"/>
            </a:pPr>
            <a:r>
              <a:rPr lang="en-US" dirty="0"/>
              <a:t>The single vertical tangent line occurs at the point where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0, giving us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and the point (0, 0) on the curve. The equation for this tangent line is </a:t>
            </a:r>
            <a:r>
              <a:rPr lang="en-US" i="1" dirty="0"/>
              <a:t>x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</a:t>
            </a:r>
          </a:p>
          <a:p>
            <a:pPr marL="514350" indent="-514350">
              <a:buAutoNum type="alphaLcPeriod" startAt="2"/>
            </a:pPr>
            <a:r>
              <a:rPr lang="en-US" dirty="0"/>
              <a:t>Visually, it appears there should be two lines tangent to the curve through the point (3, 0). The first step in finding them is to determine the two values of </a:t>
            </a:r>
            <a:r>
              <a:rPr lang="en-US" i="1" dirty="0"/>
              <a:t>t</a:t>
            </a:r>
            <a:r>
              <a:rPr lang="en-US" dirty="0"/>
              <a:t> for which the curve passes through (3, 0)—since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, this happens when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 or  		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0BC53EA-D36D-DFCF-7346-E8E7BED3C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47928"/>
              </p:ext>
            </p:extLst>
          </p:nvPr>
        </p:nvGraphicFramePr>
        <p:xfrm>
          <a:off x="1112123" y="5259742"/>
          <a:ext cx="121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444240" progId="Equation.DSMT4">
                  <p:embed/>
                </p:oleObj>
              </mc:Choice>
              <mc:Fallback>
                <p:oleObj name="Equation" r:id="rId2" imgW="1218960" imgH="444240" progId="Equation.DSMT4">
                  <p:embed/>
                  <p:pic>
                    <p:nvPicPr>
                      <p:cNvPr id="437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123" y="5259742"/>
                        <a:ext cx="1219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Lines Tangent</a:t>
            </a:r>
            <a:br>
              <a:rPr lang="en-US" dirty="0"/>
            </a:br>
            <a:r>
              <a:rPr lang="en-US" dirty="0"/>
              <a:t>to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these values,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leading to the respective tangent line equations</a:t>
            </a:r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1041400" y="1905000"/>
          <a:ext cx="706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061040" imgH="1066680" progId="Equation.DSMT4">
                  <p:embed/>
                </p:oleObj>
              </mc:Choice>
              <mc:Fallback>
                <p:oleObj name="Equation" r:id="rId2" imgW="706104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905000"/>
                        <a:ext cx="7061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416050" y="3733800"/>
          <a:ext cx="6311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11880" imgH="1066680" progId="Equation.DSMT4">
                  <p:embed/>
                </p:oleObj>
              </mc:Choice>
              <mc:Fallback>
                <p:oleObj name="Equation" r:id="rId4" imgW="6311880" imgH="1066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733800"/>
                        <a:ext cx="6311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548640" y="5334000"/>
          <a:ext cx="4864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63960" imgH="520560" progId="Equation.DSMT4">
                  <p:embed/>
                </p:oleObj>
              </mc:Choice>
              <mc:Fallback>
                <p:oleObj name="Equation" r:id="rId6" imgW="48639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334000"/>
                        <a:ext cx="4864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Parametric Formula for 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baseline="30000" dirty="0"/>
              <a:t>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2535" y="129540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define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as a twice‑differentiable function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we can substitute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in the parametric formula for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to obtain a parametric formula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Euclid Symbol"/>
              </a:rPr>
              <a:t>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39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52763"/>
              </p:ext>
            </p:extLst>
          </p:nvPr>
        </p:nvGraphicFramePr>
        <p:xfrm>
          <a:off x="1271685" y="3048000"/>
          <a:ext cx="6591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91240" imgH="977760" progId="Equation.DSMT4">
                  <p:embed/>
                </p:oleObj>
              </mc:Choice>
              <mc:Fallback>
                <p:oleObj name="Equation" r:id="rId2" imgW="6591240" imgH="977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685" y="3048000"/>
                        <a:ext cx="65913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Inflection Points of a Parametric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C</a:t>
            </a:r>
            <a:r>
              <a:rPr lang="en-US" dirty="0"/>
              <a:t> be the curve defined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+ 1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 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. Find the inflection points of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first note that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1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1, telling us that </a:t>
            </a:r>
            <a:r>
              <a:rPr lang="en-US" i="1" dirty="0"/>
              <a:t>C</a:t>
            </a:r>
            <a:r>
              <a:rPr lang="en-US" dirty="0"/>
              <a:t> is differentiable everywhere and, further, that it is smooth everywhere. </a:t>
            </a:r>
          </a:p>
        </p:txBody>
      </p:sp>
      <p:graphicFrame>
        <p:nvGraphicFramePr>
          <p:cNvPr id="440322" name="Object 2"/>
          <p:cNvGraphicFramePr>
            <a:graphicFrameLocks noChangeAspect="1"/>
          </p:cNvGraphicFramePr>
          <p:nvPr/>
        </p:nvGraphicFramePr>
        <p:xfrm>
          <a:off x="2368550" y="4267200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06760" imgH="838080" progId="Equation.DSMT4">
                  <p:embed/>
                </p:oleObj>
              </mc:Choice>
              <mc:Fallback>
                <p:oleObj name="Equation" r:id="rId2" imgW="44067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267200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Inflection Points of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				   and the parametric formula for the second derivative tells us</a:t>
            </a:r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990600" y="1208790"/>
          <a:ext cx="334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40080" imgH="634680" progId="Equation.DSMT4">
                  <p:embed/>
                </p:oleObj>
              </mc:Choice>
              <mc:Fallback>
                <p:oleObj name="Equation" r:id="rId2" imgW="334008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08790"/>
                        <a:ext cx="3340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863600" y="2362200"/>
          <a:ext cx="7416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16720" imgH="1714320" progId="Equation.DSMT4">
                  <p:embed/>
                </p:oleObj>
              </mc:Choice>
              <mc:Fallback>
                <p:oleObj name="Equation" r:id="rId4" imgW="7416720" imgH="1714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62200"/>
                        <a:ext cx="74168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Inflection Points of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the possible inflection points are the points where 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baseline="30000" dirty="0"/>
              <a:t>2</a:t>
            </a:r>
            <a:r>
              <a:rPr lang="en-US" dirty="0"/>
              <a:t> is either equal to 0 or undefined,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and		in this example. Testing the concavity of </a:t>
            </a:r>
            <a:r>
              <a:rPr lang="en-US" i="1" dirty="0"/>
              <a:t>C</a:t>
            </a:r>
            <a:r>
              <a:rPr lang="en-US" dirty="0"/>
              <a:t> on the four </a:t>
            </a:r>
            <a:r>
              <a:rPr lang="en-US" i="1" dirty="0"/>
              <a:t>t</a:t>
            </a:r>
            <a:r>
              <a:rPr lang="en-US" dirty="0"/>
              <a:t>-intervals defined by these points, we find the following.</a:t>
            </a:r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4457700" y="2129020"/>
          <a:ext cx="1485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507960" progId="Equation.DSMT4">
                  <p:embed/>
                </p:oleObj>
              </mc:Choice>
              <mc:Fallback>
                <p:oleObj name="Equation" r:id="rId2" imgW="14857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129020"/>
                        <a:ext cx="1485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440" y="3459480"/>
            <a:ext cx="80371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Inflection Points of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/>
              <a:t>C</a:t>
            </a:r>
            <a:r>
              <a:rPr lang="en-US" dirty="0"/>
              <a:t> changes concavity at each point, these </a:t>
            </a:r>
            <a:r>
              <a:rPr lang="en-US" i="1" dirty="0"/>
              <a:t>possible</a:t>
            </a:r>
            <a:r>
              <a:rPr lang="en-US" dirty="0"/>
              <a:t> inflection points are </a:t>
            </a:r>
            <a:r>
              <a:rPr lang="en-US" i="1" dirty="0"/>
              <a:t>actual</a:t>
            </a:r>
            <a:r>
              <a:rPr lang="en-US" dirty="0"/>
              <a:t> inflection points. Remember, though, that these are values of the parameter—the corresponding ordered pairs are as follows.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91899"/>
              </p:ext>
            </p:extLst>
          </p:nvPr>
        </p:nvGraphicFramePr>
        <p:xfrm>
          <a:off x="1924050" y="342265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54400" imgH="965160" progId="Equation.DSMT4">
                  <p:embed/>
                </p:oleObj>
              </mc:Choice>
              <mc:Fallback>
                <p:oleObj name="Equation" r:id="rId2" imgW="505440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422650"/>
                        <a:ext cx="5054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66389"/>
              </p:ext>
            </p:extLst>
          </p:nvPr>
        </p:nvGraphicFramePr>
        <p:xfrm>
          <a:off x="2120900" y="4464050"/>
          <a:ext cx="322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482400" progId="Equation.DSMT4">
                  <p:embed/>
                </p:oleObj>
              </mc:Choice>
              <mc:Fallback>
                <p:oleObj name="Equation" r:id="rId4" imgW="32256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464050"/>
                        <a:ext cx="322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3591"/>
              </p:ext>
            </p:extLst>
          </p:nvPr>
        </p:nvGraphicFramePr>
        <p:xfrm>
          <a:off x="1930400" y="5022850"/>
          <a:ext cx="528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83000" imgH="965160" progId="Equation.DSMT4">
                  <p:embed/>
                </p:oleObj>
              </mc:Choice>
              <mc:Fallback>
                <p:oleObj name="Equation" r:id="rId6" imgW="52830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022850"/>
                        <a:ext cx="5283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Inflection Points of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sketch of </a:t>
            </a:r>
            <a:r>
              <a:rPr lang="en-US" i="1" dirty="0"/>
              <a:t>C</a:t>
            </a:r>
            <a:r>
              <a:rPr lang="en-US" dirty="0"/>
              <a:t> is shown in Figure 4, with the three inflection points noted.</a:t>
            </a:r>
          </a:p>
        </p:txBody>
      </p:sp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762" y="2194560"/>
            <a:ext cx="460247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5486400"/>
            <a:ext cx="1371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Figure 4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Differentiability of Parametrized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7765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defined by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is </a:t>
            </a:r>
            <a:r>
              <a:rPr lang="en-US" b="1" dirty="0">
                <a:solidFill>
                  <a:srgbClr val="C00000"/>
                </a:solidFill>
              </a:rPr>
              <a:t>differentiable</a:t>
            </a:r>
            <a:r>
              <a:rPr lang="en-US" dirty="0">
                <a:solidFill>
                  <a:srgbClr val="000000"/>
                </a:solidFill>
              </a:rPr>
              <a:t>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if both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are differentiable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Further, the parametrization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 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)), is </a:t>
            </a:r>
            <a:r>
              <a:rPr lang="en-US" i="1" dirty="0">
                <a:solidFill>
                  <a:srgbClr val="000000"/>
                </a:solidFill>
              </a:rPr>
              <a:t>smooth</a:t>
            </a:r>
            <a:r>
              <a:rPr lang="en-US" dirty="0">
                <a:solidFill>
                  <a:srgbClr val="000000"/>
                </a:solidFill>
              </a:rPr>
              <a:t>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if both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are continuous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and at least one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nonzero.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Tangent Lines and Planar Areas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663440" cy="4832092"/>
          </a:xfrm>
        </p:spPr>
        <p:txBody>
          <a:bodyPr>
            <a:spAutoFit/>
          </a:bodyPr>
          <a:lstStyle/>
          <a:p>
            <a:r>
              <a:rPr lang="en-US" dirty="0"/>
              <a:t>Let us turn now to the matter of finding the area of a plane region bounded (at least in part) by a parametrized curve. First, as depicted in Figure 5, suppose we want to find the area </a:t>
            </a:r>
            <a:r>
              <a:rPr lang="en-US" i="1" dirty="0"/>
              <a:t>A</a:t>
            </a:r>
            <a:r>
              <a:rPr lang="en-US" dirty="0"/>
              <a:t> of a region bounded below by the </a:t>
            </a:r>
            <a:r>
              <a:rPr lang="en-US" i="1" dirty="0"/>
              <a:t>x</a:t>
            </a:r>
            <a:r>
              <a:rPr lang="en-US" dirty="0"/>
              <a:t>-axis and above by a curve </a:t>
            </a:r>
            <a:r>
              <a:rPr lang="en-US" i="1" dirty="0"/>
              <a:t>C</a:t>
            </a:r>
            <a:r>
              <a:rPr lang="en-US" dirty="0"/>
              <a:t> parametrized as 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)), over the </a:t>
            </a:r>
            <a:r>
              <a:rPr lang="en-US" i="1" dirty="0"/>
              <a:t>t</a:t>
            </a:r>
            <a:r>
              <a:rPr lang="en-US" dirty="0"/>
              <a:t>‑interval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</a:t>
            </a:r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770" y="1371600"/>
            <a:ext cx="35934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57458" y="5029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</p:spPr>
        <p:txBody>
          <a:bodyPr>
            <a:spAutoFit/>
          </a:bodyPr>
          <a:lstStyle/>
          <a:p>
            <a:r>
              <a:rPr lang="en-US" dirty="0"/>
              <a:t>In Figure 5, the shaded rectangle is an approximation of the differential element of area </a:t>
            </a:r>
            <a:r>
              <a:rPr lang="en-US" i="1" dirty="0"/>
              <a:t>dA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i="1" baseline="-25000" dirty="0"/>
              <a:t> </a:t>
            </a:r>
            <a:r>
              <a:rPr lang="en-US" i="1" dirty="0"/>
              <a:t>dx</a:t>
            </a:r>
            <a:r>
              <a:rPr lang="en-US" dirty="0"/>
              <a:t>, where the height of the rectangle is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the width is approximately </a:t>
            </a:r>
            <a:r>
              <a:rPr lang="en-US" i="1" dirty="0"/>
              <a:t>dx</a:t>
            </a:r>
            <a:r>
              <a:rPr lang="en-US" dirty="0"/>
              <a:t>.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&lt;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), as shown, then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/>
        </p:nvGraphicFramePr>
        <p:xfrm>
          <a:off x="2476500" y="3340100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774360" progId="Equation.DSMT4">
                  <p:embed/>
                </p:oleObj>
              </mc:Choice>
              <mc:Fallback>
                <p:oleObj name="Equation" r:id="rId2" imgW="4190760" imgH="774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340100"/>
                        <a:ext cx="4191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</p:spPr>
        <p:txBody>
          <a:bodyPr>
            <a:spAutoFit/>
          </a:bodyPr>
          <a:lstStyle/>
          <a:p>
            <a:r>
              <a:rPr lang="en-US" dirty="0"/>
              <a:t>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we can write </a:t>
            </a:r>
            <a:r>
              <a:rPr lang="en-US" i="1" dirty="0"/>
              <a:t>dx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dt</a:t>
            </a:r>
            <a:r>
              <a:rPr lang="en-US" dirty="0"/>
              <a:t> and use the Substitution Rule to obtain</a:t>
            </a:r>
          </a:p>
          <a:p>
            <a:endParaRPr lang="en-US" dirty="0"/>
          </a:p>
          <a:p>
            <a:r>
              <a:rPr lang="en-US" dirty="0"/>
              <a:t>thereby expressing the area in terms of the functions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and the parameter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r>
              <a:rPr lang="en-US" dirty="0"/>
              <a:t>In general, a variation of the formula above can be used to find the area between a parametrized curve and an axis, as long as changes in sign are made to ensure that </a:t>
            </a:r>
            <a:r>
              <a:rPr lang="en-US" i="1" dirty="0"/>
              <a:t>y dx </a:t>
            </a:r>
            <a:r>
              <a:rPr lang="en-US" dirty="0"/>
              <a:t>(or </a:t>
            </a:r>
            <a:r>
              <a:rPr lang="en-US" i="1" dirty="0"/>
              <a:t>x </a:t>
            </a:r>
            <a:r>
              <a:rPr lang="en-US" i="1" dirty="0" err="1"/>
              <a:t>dy</a:t>
            </a:r>
            <a:r>
              <a:rPr lang="en-US" dirty="0"/>
              <a:t>) is nonnegative. Example 4 shows how these adjustments are made in practice. </a:t>
            </a:r>
          </a:p>
        </p:txBody>
      </p:sp>
      <p:graphicFrame>
        <p:nvGraphicFramePr>
          <p:cNvPr id="446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31406"/>
              </p:ext>
            </p:extLst>
          </p:nvPr>
        </p:nvGraphicFramePr>
        <p:xfrm>
          <a:off x="2057400" y="2133600"/>
          <a:ext cx="5029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29200" imgH="774360" progId="Equation.DSMT4">
                  <p:embed/>
                </p:oleObj>
              </mc:Choice>
              <mc:Fallback>
                <p:oleObj name="Equation" r:id="rId2" imgW="502920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5029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area of the region bounded entirely by the curve parametrized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</p:txBody>
      </p:sp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7230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743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Figure 6 depicts the described region in blue. We can find its area by first finding the area of the portion above the </a:t>
            </a:r>
            <a:br>
              <a:rPr lang="en-US" sz="2800" dirty="0">
                <a:solidFill>
                  <a:srgbClr val="366092"/>
                </a:solidFill>
              </a:rPr>
            </a:br>
            <a:r>
              <a:rPr lang="en-US" sz="2800" i="1" dirty="0">
                <a:solidFill>
                  <a:srgbClr val="366092"/>
                </a:solidFill>
              </a:rPr>
              <a:t>x-</a:t>
            </a:r>
            <a:r>
              <a:rPr lang="en-US" sz="2800" dirty="0">
                <a:solidFill>
                  <a:srgbClr val="366092"/>
                </a:solidFill>
              </a:rPr>
              <a:t>­axis, shown in Figure 7, and then the portion below the </a:t>
            </a:r>
            <a:br>
              <a:rPr lang="en-US" sz="2800" dirty="0">
                <a:solidFill>
                  <a:srgbClr val="366092"/>
                </a:solidFill>
              </a:rPr>
            </a:br>
            <a:r>
              <a:rPr lang="en-US" sz="2800" i="1" dirty="0">
                <a:solidFill>
                  <a:srgbClr val="366092"/>
                </a:solidFill>
              </a:rPr>
              <a:t>x-</a:t>
            </a:r>
            <a:r>
              <a:rPr lang="en-US" sz="2800" dirty="0">
                <a:solidFill>
                  <a:srgbClr val="366092"/>
                </a:solidFill>
              </a:rPr>
              <a:t>­axis, shown in Figure 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2845" y="50292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0091" y="50292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 </a:t>
            </a:r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6858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383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portions are defined over the </a:t>
            </a:r>
            <a:r>
              <a:rPr lang="en-US" i="1" dirty="0"/>
              <a:t>x</a:t>
            </a:r>
            <a:r>
              <a:rPr lang="en-US" dirty="0"/>
              <a:t>-axis interval [0, 3], but it is more important to note that the upper portion is defined parametrically over the </a:t>
            </a:r>
            <a:r>
              <a:rPr lang="en-US" i="1" dirty="0"/>
              <a:t>t</a:t>
            </a:r>
            <a:r>
              <a:rPr lang="en-US" dirty="0"/>
              <a:t>‑interval	           while the lower portion is defined over the </a:t>
            </a:r>
            <a:r>
              <a:rPr lang="en-US" i="1" dirty="0"/>
              <a:t>t</a:t>
            </a:r>
            <a:r>
              <a:rPr lang="en-US" dirty="0"/>
              <a:t>‑interval </a:t>
            </a:r>
          </a:p>
          <a:p>
            <a:r>
              <a:rPr lang="en-US" dirty="0"/>
              <a:t>	   The integral	          is an integral that goes </a:t>
            </a:r>
          </a:p>
          <a:p>
            <a:pPr>
              <a:spcBef>
                <a:spcPts val="1800"/>
              </a:spcBef>
            </a:pPr>
            <a:r>
              <a:rPr lang="en-US" dirty="0"/>
              <a:t>from “right to left” in the </a:t>
            </a:r>
            <a:r>
              <a:rPr lang="en-US" i="1" dirty="0"/>
              <a:t>xy</a:t>
            </a:r>
            <a:r>
              <a:rPr lang="en-US" dirty="0"/>
              <a:t>-plane, since the initial point of the parametrized curve, (3, 0), lies to the right of the terminal point (0, 0). </a:t>
            </a:r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6927850" y="216587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95000" progId="Equation.DSMT4">
                  <p:embed/>
                </p:oleObj>
              </mc:Choice>
              <mc:Fallback>
                <p:oleObj name="Equation" r:id="rId2" imgW="11556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2165870"/>
                        <a:ext cx="115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548640" y="3097550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82400" progId="Equation.DSMT4">
                  <p:embed/>
                </p:oleObj>
              </mc:Choice>
              <mc:Fallback>
                <p:oleObj name="Equation" r:id="rId4" imgW="10159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097550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550170" y="2988040"/>
          <a:ext cx="137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711000" progId="Equation.DSMT4">
                  <p:embed/>
                </p:oleObj>
              </mc:Choice>
              <mc:Fallback>
                <p:oleObj name="Equation" r:id="rId6" imgW="13716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170" y="2988040"/>
                        <a:ext cx="1371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unless a change of sign is made, the resulting integral will be negative.</a:t>
            </a:r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548640" y="2438400"/>
          <a:ext cx="2247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711000" progId="Equation.DSMT4">
                  <p:embed/>
                </p:oleObj>
              </mc:Choice>
              <mc:Fallback>
                <p:oleObj name="Equation" r:id="rId2" imgW="224784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438400"/>
                        <a:ext cx="2247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2911840" y="2437150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711000" progId="Equation.DSMT4">
                  <p:embed/>
                </p:oleObj>
              </mc:Choice>
              <mc:Fallback>
                <p:oleObj name="Equation" r:id="rId4" imgW="27684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840" y="2437150"/>
                        <a:ext cx="2768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5789950" y="2438400"/>
          <a:ext cx="312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4080" imgH="711000" progId="Equation.DSMT4">
                  <p:embed/>
                </p:oleObj>
              </mc:Choice>
              <mc:Fallback>
                <p:oleObj name="Equation" r:id="rId6" imgW="312408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950" y="2438400"/>
                        <a:ext cx="3124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974360" y="3429000"/>
          <a:ext cx="2895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5480" imgH="711000" progId="Equation.DSMT4">
                  <p:embed/>
                </p:oleObj>
              </mc:Choice>
              <mc:Fallback>
                <p:oleObj name="Equation" r:id="rId8" imgW="289548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60" y="3429000"/>
                        <a:ext cx="2895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3978640" y="3276600"/>
          <a:ext cx="1130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914400" progId="Equation.DSMT4">
                  <p:embed/>
                </p:oleObj>
              </mc:Choice>
              <mc:Fallback>
                <p:oleObj name="Equation" r:id="rId10" imgW="1130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640" y="3276600"/>
                        <a:ext cx="1130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symmetry, we expect the area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of the lower portion to be identical, but we’ll set up and evaluate the integral to demonstrate the accommodation for a function below the axis. For this portion, </a:t>
            </a:r>
            <a:r>
              <a:rPr lang="en-US" i="1" dirty="0"/>
              <a:t>dx</a:t>
            </a:r>
            <a:r>
              <a:rPr lang="en-US" dirty="0"/>
              <a:t> has the right sign (the integral goes from left to right in the plane), but </a:t>
            </a:r>
            <a:r>
              <a:rPr lang="en-US" i="1" dirty="0"/>
              <a:t>y</a:t>
            </a:r>
            <a:r>
              <a:rPr lang="en-US" dirty="0"/>
              <a:t> is negative for</a:t>
            </a:r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4546600" y="3450860"/>
          <a:ext cx="147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95000" progId="Equation.DSMT4">
                  <p:embed/>
                </p:oleObj>
              </mc:Choice>
              <mc:Fallback>
                <p:oleObj name="Equation" r:id="rId2" imgW="14731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450860"/>
                        <a:ext cx="1473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Area of the Region</a:t>
            </a:r>
            <a:br>
              <a:rPr lang="en-US" dirty="0"/>
            </a:br>
            <a:r>
              <a:rPr lang="en-US" dirty="0"/>
              <a:t>Bounded by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So we again change the sign.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Hence, the total area bounded by the curve is  </a:t>
            </a:r>
          </a:p>
          <a:p>
            <a:endParaRPr lang="en-US" dirty="0"/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548640" y="1981200"/>
          <a:ext cx="2171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736560" progId="Equation.DSMT4">
                  <p:embed/>
                </p:oleObj>
              </mc:Choice>
              <mc:Fallback>
                <p:oleObj name="Equation" r:id="rId2" imgW="217152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81200"/>
                        <a:ext cx="2171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2819400" y="1990360"/>
          <a:ext cx="2679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736560" progId="Equation.DSMT4">
                  <p:embed/>
                </p:oleObj>
              </mc:Choice>
              <mc:Fallback>
                <p:oleObj name="Equation" r:id="rId4" imgW="26794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90360"/>
                        <a:ext cx="2679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5638800" y="1981200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7760" imgH="736560" progId="Equation.DSMT4">
                  <p:embed/>
                </p:oleObj>
              </mc:Choice>
              <mc:Fallback>
                <p:oleObj name="Equation" r:id="rId6" imgW="304776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3048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990600" y="2971800"/>
          <a:ext cx="2806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06560" imgH="736560" progId="Equation.DSMT4">
                  <p:embed/>
                </p:oleObj>
              </mc:Choice>
              <mc:Fallback>
                <p:oleObj name="Equation" r:id="rId8" imgW="280656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2806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3887450" y="2864370"/>
          <a:ext cx="1130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914400" progId="Equation.DSMT4">
                  <p:embed/>
                </p:oleObj>
              </mc:Choice>
              <mc:Fallback>
                <p:oleObj name="Equation" r:id="rId10" imgW="1130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450" y="2864370"/>
                        <a:ext cx="1130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0" name="Object 8"/>
          <p:cNvGraphicFramePr>
            <a:graphicFrameLocks noChangeAspect="1"/>
          </p:cNvGraphicFramePr>
          <p:nvPr/>
        </p:nvGraphicFramePr>
        <p:xfrm>
          <a:off x="7156974" y="3836998"/>
          <a:ext cx="179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90640" imgH="507960" progId="Equation.DSMT4">
                  <p:embed/>
                </p:oleObj>
              </mc:Choice>
              <mc:Fallback>
                <p:oleObj name="Equation" r:id="rId12" imgW="179064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974" y="3836998"/>
                        <a:ext cx="179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and Surface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For a smooth curve </a:t>
            </a:r>
            <a:r>
              <a:rPr lang="en-US" i="1" dirty="0"/>
              <a:t>C</a:t>
            </a:r>
            <a:r>
              <a:rPr lang="en-US" dirty="0"/>
              <a:t> defined parametrically by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 and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over the </a:t>
            </a:r>
            <a:r>
              <a:rPr lang="en-US" i="1" dirty="0"/>
              <a:t>t</a:t>
            </a:r>
            <a:r>
              <a:rPr lang="en-US" dirty="0"/>
              <a:t>-interval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such as the curve</a:t>
            </a:r>
          </a:p>
        </p:txBody>
      </p:sp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520" y="2209800"/>
            <a:ext cx="329106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69632" y="55626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621792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shown in Figure 9, the formula for arc length takes the pleasantly symmetric form </a:t>
            </a:r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1447800" y="3200400"/>
          <a:ext cx="1968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799920" progId="Equation.DSMT4">
                  <p:embed/>
                </p:oleObj>
              </mc:Choice>
              <mc:Fallback>
                <p:oleObj name="Equation" r:id="rId3" imgW="1968480" imgH="799920" progId="Equation.DSMT4">
                  <p:embed/>
                  <p:pic>
                    <p:nvPicPr>
                      <p:cNvPr id="454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1968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1679210" y="4038600"/>
          <a:ext cx="3492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92360" imgH="799920" progId="Equation.DSMT4">
                  <p:embed/>
                </p:oleObj>
              </mc:Choice>
              <mc:Fallback>
                <p:oleObj name="Equation" r:id="rId5" imgW="3492360" imgH="799920" progId="Equation.DSMT4">
                  <p:embed/>
                  <p:pic>
                    <p:nvPicPr>
                      <p:cNvPr id="454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210" y="4038600"/>
                        <a:ext cx="3492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6"/>
          <p:cNvGraphicFramePr>
            <a:graphicFrameLocks noChangeAspect="1"/>
          </p:cNvGraphicFramePr>
          <p:nvPr/>
        </p:nvGraphicFramePr>
        <p:xfrm>
          <a:off x="1685925" y="4838700"/>
          <a:ext cx="339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90840" imgH="1104840" progId="Equation.DSMT4">
                  <p:embed/>
                </p:oleObj>
              </mc:Choice>
              <mc:Fallback>
                <p:oleObj name="Equation" r:id="rId7" imgW="3390840" imgH="1104840" progId="Equation.DSMT4">
                  <p:embed/>
                  <p:pic>
                    <p:nvPicPr>
                      <p:cNvPr id="4546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838700"/>
                        <a:ext cx="33909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8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Differentiability of Parametrized Curves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Related to this, a given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smooth</a:t>
            </a:r>
            <a:r>
              <a:rPr lang="en-US" dirty="0">
                <a:solidFill>
                  <a:srgbClr val="000000"/>
                </a:solidFill>
              </a:rPr>
              <a:t> at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if it has a parametrization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)) that is smooth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where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)). (As you will see in Exercise 5, however, a smooth curve may also be described by a nonsmooth parametrization.)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Parametric Arc Length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Assume that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defined by the smooth parametrization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over the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‑interval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traced out only once by the parametrization over the interval (except possibly for a finite number of self-intersections). Then the arc length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given by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55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98436"/>
              </p:ext>
            </p:extLst>
          </p:nvPr>
        </p:nvGraphicFramePr>
        <p:xfrm>
          <a:off x="2667000" y="3733800"/>
          <a:ext cx="3594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3880" imgH="1104840" progId="Equation.DSMT4">
                  <p:embed/>
                </p:oleObj>
              </mc:Choice>
              <mc:Fallback>
                <p:oleObj name="Equation" r:id="rId2" imgW="3593880" imgH="1104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3594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5: Using Parametric Arc Length to Derive the</a:t>
            </a:r>
            <a:br>
              <a:rPr lang="en-US" dirty="0"/>
            </a:br>
            <a:r>
              <a:rPr lang="en-US" dirty="0"/>
              <a:t>Formula for Circumference of a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parametric arc length formula to verify that the circumference of a circle of radius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simplest parametrization of such a circle is </a:t>
            </a:r>
            <a:r>
              <a:rPr lang="en-US" i="1" dirty="0"/>
              <a:t>x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 </a:t>
            </a:r>
            <a:r>
              <a:rPr lang="en-US" i="1" dirty="0"/>
              <a:t>r</a:t>
            </a:r>
            <a:r>
              <a:rPr lang="en-US" i="1" baseline="30000" dirty="0"/>
              <a:t> </a:t>
            </a:r>
            <a:r>
              <a:rPr lang="en-US" dirty="0"/>
              <a:t>cos 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30000" dirty="0"/>
              <a:t> </a:t>
            </a:r>
            <a:r>
              <a:rPr lang="en-US" dirty="0"/>
              <a:t>sin </a:t>
            </a:r>
            <a:r>
              <a:rPr lang="en-US" i="1" dirty="0"/>
              <a:t>t</a:t>
            </a:r>
            <a:r>
              <a:rPr lang="en-US" dirty="0"/>
              <a:t>, for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 (note that the initial and terminal point are the same).</a:t>
            </a:r>
          </a:p>
        </p:txBody>
      </p:sp>
      <p:graphicFrame>
        <p:nvGraphicFramePr>
          <p:cNvPr id="456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31707"/>
              </p:ext>
            </p:extLst>
          </p:nvPr>
        </p:nvGraphicFramePr>
        <p:xfrm>
          <a:off x="561975" y="4038600"/>
          <a:ext cx="3695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1104840" progId="Equation.DSMT4">
                  <p:embed/>
                </p:oleObj>
              </mc:Choice>
              <mc:Fallback>
                <p:oleObj name="Equation" r:id="rId2" imgW="369540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038600"/>
                        <a:ext cx="3695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3261"/>
              </p:ext>
            </p:extLst>
          </p:nvPr>
        </p:nvGraphicFramePr>
        <p:xfrm>
          <a:off x="4316413" y="4257675"/>
          <a:ext cx="4279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79680" imgH="711000" progId="Equation.DSMT4">
                  <p:embed/>
                </p:oleObj>
              </mc:Choice>
              <mc:Fallback>
                <p:oleObj name="Equation" r:id="rId4" imgW="427968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257675"/>
                        <a:ext cx="4279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20984"/>
              </p:ext>
            </p:extLst>
          </p:nvPr>
        </p:nvGraphicFramePr>
        <p:xfrm>
          <a:off x="823913" y="5187950"/>
          <a:ext cx="127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685800" progId="Equation.DSMT4">
                  <p:embed/>
                </p:oleObj>
              </mc:Choice>
              <mc:Fallback>
                <p:oleObj name="Equation" r:id="rId6" imgW="12697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187950"/>
                        <a:ext cx="1270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728704"/>
              </p:ext>
            </p:extLst>
          </p:nvPr>
        </p:nvGraphicFramePr>
        <p:xfrm>
          <a:off x="2171700" y="5410200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291960" progId="Equation.DSMT4">
                  <p:embed/>
                </p:oleObj>
              </mc:Choice>
              <mc:Fallback>
                <p:oleObj name="Equation" r:id="rId8" imgW="8380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410200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Arc Length of a Spiral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arc length of the spiral defined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cos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sin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over the </a:t>
            </a:r>
            <a:r>
              <a:rPr lang="en-US" i="1" dirty="0"/>
              <a:t>t</a:t>
            </a:r>
            <a:r>
              <a:rPr lang="en-US" dirty="0"/>
              <a:t>‑interval </a:t>
            </a:r>
            <a:r>
              <a:rPr lang="en-US" dirty="0">
                <a:solidFill>
                  <a:srgbClr val="0000FF"/>
                </a:solidFill>
              </a:rPr>
              <a:t>[0, 4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31720"/>
            <a:ext cx="32508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21028" y="549658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743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graph of the spiral is illustrated in Figure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Arc Length of a Spiral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its arc length is easy enough to write down.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53148"/>
              </p:ext>
            </p:extLst>
          </p:nvPr>
        </p:nvGraphicFramePr>
        <p:xfrm>
          <a:off x="523875" y="2330450"/>
          <a:ext cx="5588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920" imgH="672840" progId="Equation.DSMT4">
                  <p:embed/>
                </p:oleObj>
              </mc:Choice>
              <mc:Fallback>
                <p:oleObj name="Equation" r:id="rId2" imgW="5587920" imgH="672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30450"/>
                        <a:ext cx="5588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70377"/>
              </p:ext>
            </p:extLst>
          </p:nvPr>
        </p:nvGraphicFramePr>
        <p:xfrm>
          <a:off x="228600" y="3105150"/>
          <a:ext cx="881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13520" imgH="647640" progId="Equation.DSMT4">
                  <p:embed/>
                </p:oleObj>
              </mc:Choice>
              <mc:Fallback>
                <p:oleObj name="Equation" r:id="rId4" imgW="8813520" imgH="647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05150"/>
                        <a:ext cx="881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04458"/>
              </p:ext>
            </p:extLst>
          </p:nvPr>
        </p:nvGraphicFramePr>
        <p:xfrm>
          <a:off x="228600" y="3810000"/>
          <a:ext cx="1981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647640" progId="Equation.DSMT4">
                  <p:embed/>
                </p:oleObj>
              </mc:Choice>
              <mc:Fallback>
                <p:oleObj name="Equation" r:id="rId6" imgW="198108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1981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Arc Length of a Spiral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evaluation of this integral is a good opportunity to use the integration techniques that we have developed previously. One approach would be to use the trigonometric substitution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and you will be guided through an alternative sequence of steps in Exercise 60. Once done, you will have found that 	</a:t>
            </a:r>
          </a:p>
          <a:p>
            <a:r>
              <a:rPr lang="en-US" dirty="0"/>
              <a:t>					     or approximately </a:t>
            </a:r>
          </a:p>
          <a:p>
            <a:r>
              <a:rPr lang="en-US" dirty="0">
                <a:solidFill>
                  <a:srgbClr val="FF0000"/>
                </a:solidFill>
              </a:rPr>
              <a:t>80.8 units</a:t>
            </a:r>
            <a:r>
              <a:rPr lang="en-US" dirty="0"/>
              <a:t>.</a:t>
            </a:r>
          </a:p>
        </p:txBody>
      </p:sp>
      <p:graphicFrame>
        <p:nvGraphicFramePr>
          <p:cNvPr id="459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53398"/>
              </p:ext>
            </p:extLst>
          </p:nvPr>
        </p:nvGraphicFramePr>
        <p:xfrm>
          <a:off x="584200" y="3830638"/>
          <a:ext cx="4902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02120" imgH="736560" progId="Equation.DSMT4">
                  <p:embed/>
                </p:oleObj>
              </mc:Choice>
              <mc:Fallback>
                <p:oleObj name="Equation" r:id="rId2" imgW="490212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30638"/>
                        <a:ext cx="4902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Finding the Arc Length of One Arch of a Cycloid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arc length of one arch of the cycloid generated by a circle of radius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Recall from Example 4 of Section 9.1 that our parametrization of a cycloid is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dirty="0">
                <a:sym typeface="Symbol"/>
              </a:rPr>
              <a:t> – 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) and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 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dirty="0">
                <a:sym typeface="Euclid Symbol"/>
              </a:rPr>
              <a:t>1</a:t>
            </a:r>
            <a:r>
              <a:rPr lang="en-US" dirty="0">
                <a:sym typeface="Symbol"/>
              </a:rPr>
              <a:t> – cos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), and that one arch is traced out over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‑interval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Finding the Arc Length of One Arch of a Cycloid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/>
              <a:t>So one arch of the cycloid has an arc length eight times as long as the radius of the circle that generates it.</a:t>
            </a:r>
          </a:p>
        </p:txBody>
      </p:sp>
      <p:graphicFrame>
        <p:nvGraphicFramePr>
          <p:cNvPr id="460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319"/>
              </p:ext>
            </p:extLst>
          </p:nvPr>
        </p:nvGraphicFramePr>
        <p:xfrm>
          <a:off x="1676400" y="1463675"/>
          <a:ext cx="504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41800" imgH="711000" progId="Equation.DSMT4">
                  <p:embed/>
                </p:oleObj>
              </mc:Choice>
              <mc:Fallback>
                <p:oleObj name="Equation" r:id="rId2" imgW="504180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63675"/>
                        <a:ext cx="5041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808286"/>
              </p:ext>
            </p:extLst>
          </p:nvPr>
        </p:nvGraphicFramePr>
        <p:xfrm>
          <a:off x="1890713" y="2205038"/>
          <a:ext cx="370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360" imgH="685800" progId="Equation.DSMT4">
                  <p:embed/>
                </p:oleObj>
              </mc:Choice>
              <mc:Fallback>
                <p:oleObj name="Equation" r:id="rId4" imgW="37083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205038"/>
                        <a:ext cx="370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23788"/>
              </p:ext>
            </p:extLst>
          </p:nvPr>
        </p:nvGraphicFramePr>
        <p:xfrm>
          <a:off x="1890713" y="2922588"/>
          <a:ext cx="5575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74960" imgH="939600" progId="Equation.DSMT4">
                  <p:embed/>
                </p:oleObj>
              </mc:Choice>
              <mc:Fallback>
                <p:oleObj name="Equation" r:id="rId6" imgW="55749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922588"/>
                        <a:ext cx="5575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91762"/>
              </p:ext>
            </p:extLst>
          </p:nvPr>
        </p:nvGraphicFramePr>
        <p:xfrm>
          <a:off x="1890713" y="3886200"/>
          <a:ext cx="2438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1015920" progId="Equation.DSMT4">
                  <p:embed/>
                </p:oleObj>
              </mc:Choice>
              <mc:Fallback>
                <p:oleObj name="Equation" r:id="rId8" imgW="243828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3886200"/>
                        <a:ext cx="2438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7" name="Object 7"/>
          <p:cNvGraphicFramePr>
            <a:graphicFrameLocks noChangeAspect="1"/>
          </p:cNvGraphicFramePr>
          <p:nvPr/>
        </p:nvGraphicFramePr>
        <p:xfrm>
          <a:off x="4572000" y="420599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469800" progId="Equation.DSMT4">
                  <p:embed/>
                </p:oleObj>
              </mc:Choice>
              <mc:Fallback>
                <p:oleObj name="Equation" r:id="rId10" imgW="15620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0599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8" name="Object 8"/>
          <p:cNvGraphicFramePr>
            <a:graphicFrameLocks noChangeAspect="1"/>
          </p:cNvGraphicFramePr>
          <p:nvPr/>
        </p:nvGraphicFramePr>
        <p:xfrm>
          <a:off x="6264640" y="42672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291960" progId="Equation.DSMT4">
                  <p:embed/>
                </p:oleObj>
              </mc:Choice>
              <mc:Fallback>
                <p:oleObj name="Equation" r:id="rId12" imgW="6602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40" y="42672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Finding the Surface Area of a Sphere</a:t>
            </a:r>
            <a:br>
              <a:rPr lang="en-US" dirty="0"/>
            </a:br>
            <a:r>
              <a:rPr lang="en-US" dirty="0"/>
              <a:t>Formed by Revolving a Parametric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surface area of a sphere of radius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/>
              <a:t> by revolving an appropriately chosen parametrically defined curve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3525" y="55626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13544"/>
            <a:ext cx="475488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There are several choices for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; we will define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 to be the curve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 cos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,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 sin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 over the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‑interval  [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-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366092"/>
                </a:solidFill>
              </a:rPr>
              <a:t>/2,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366092"/>
                </a:solidFill>
              </a:rPr>
              <a:t>/2], and revolve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 once about the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-axis as shown in Figure 11.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A0B3A-2F82-B182-705F-7696F9F3E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80" y="2438400"/>
            <a:ext cx="2982983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Finding the Surface Area of a Sphere</a:t>
            </a:r>
            <a:br>
              <a:rPr lang="en-US" dirty="0"/>
            </a:br>
            <a:r>
              <a:rPr lang="en-US" dirty="0"/>
              <a:t>Formed by Revolving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choice, the distance </a:t>
            </a:r>
            <a:r>
              <a:rPr lang="en-US" i="1" dirty="0"/>
              <a:t>r</a:t>
            </a:r>
            <a:r>
              <a:rPr lang="en-US" dirty="0"/>
              <a:t> from the axis of revolution to the surface is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i="1" dirty="0"/>
              <a:t>t</a:t>
            </a:r>
            <a:r>
              <a:rPr lang="en-US" dirty="0"/>
              <a:t>. So the surface area is calculated as follows.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14583"/>
              </p:ext>
            </p:extLst>
          </p:nvPr>
        </p:nvGraphicFramePr>
        <p:xfrm>
          <a:off x="749300" y="2901950"/>
          <a:ext cx="208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736560" progId="Equation.DSMT4">
                  <p:embed/>
                </p:oleObj>
              </mc:Choice>
              <mc:Fallback>
                <p:oleObj name="Equation" r:id="rId2" imgW="208260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901950"/>
                        <a:ext cx="2082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72996"/>
              </p:ext>
            </p:extLst>
          </p:nvPr>
        </p:nvGraphicFramePr>
        <p:xfrm>
          <a:off x="2959100" y="2622550"/>
          <a:ext cx="5207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6680" imgH="1104840" progId="Equation.DSMT4">
                  <p:embed/>
                </p:oleObj>
              </mc:Choice>
              <mc:Fallback>
                <p:oleObj name="Equation" r:id="rId4" imgW="5206680" imgH="110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622550"/>
                        <a:ext cx="52070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07732"/>
              </p:ext>
            </p:extLst>
          </p:nvPr>
        </p:nvGraphicFramePr>
        <p:xfrm>
          <a:off x="1068388" y="3968750"/>
          <a:ext cx="528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83000" imgH="736560" progId="Equation.DSMT4">
                  <p:embed/>
                </p:oleObj>
              </mc:Choice>
              <mc:Fallback>
                <p:oleObj name="Equation" r:id="rId6" imgW="528300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968750"/>
                        <a:ext cx="5283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59354"/>
              </p:ext>
            </p:extLst>
          </p:nvPr>
        </p:nvGraphicFramePr>
        <p:xfrm>
          <a:off x="1068388" y="4883150"/>
          <a:ext cx="2628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28720" imgH="736560" progId="Equation.DSMT4">
                  <p:embed/>
                </p:oleObj>
              </mc:Choice>
              <mc:Fallback>
                <p:oleObj name="Equation" r:id="rId8" imgW="262872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883150"/>
                        <a:ext cx="2628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91363"/>
              </p:ext>
            </p:extLst>
          </p:nvPr>
        </p:nvGraphicFramePr>
        <p:xfrm>
          <a:off x="3797300" y="4919663"/>
          <a:ext cx="228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634680" progId="Equation.DSMT4">
                  <p:embed/>
                </p:oleObj>
              </mc:Choice>
              <mc:Fallback>
                <p:oleObj name="Equation" r:id="rId10" imgW="228600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919663"/>
                        <a:ext cx="2286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45216"/>
              </p:ext>
            </p:extLst>
          </p:nvPr>
        </p:nvGraphicFramePr>
        <p:xfrm>
          <a:off x="6169025" y="4968875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380880" progId="Equation.DSMT4">
                  <p:embed/>
                </p:oleObj>
              </mc:Choice>
              <mc:Fallback>
                <p:oleObj name="Equation" r:id="rId12" imgW="10159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4968875"/>
                        <a:ext cx="1016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1: Identifying Points of Differentiability and Smoothness of a Parametrization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graph of the curve </a:t>
            </a:r>
            <a:r>
              <a:rPr lang="en-US" i="1" dirty="0"/>
              <a:t>C</a:t>
            </a:r>
            <a:r>
              <a:rPr lang="en-US" dirty="0"/>
              <a:t> parametrized by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/>
              <a:t> for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dirty="0"/>
              <a:t>, and identify points of differentiability and smoothness of the parametrization.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can eliminate the parameter and express the curve as two functions of </a:t>
            </a:r>
            <a:r>
              <a:rPr lang="en-US" i="1" dirty="0"/>
              <a:t>x</a:t>
            </a:r>
            <a:r>
              <a:rPr lang="en-US" dirty="0"/>
              <a:t> as follows.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31106" name="Object 2"/>
          <p:cNvGraphicFramePr>
            <a:graphicFrameLocks noChangeAspect="1"/>
          </p:cNvGraphicFramePr>
          <p:nvPr/>
        </p:nvGraphicFramePr>
        <p:xfrm>
          <a:off x="2955560" y="4622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480" imgH="482400" progId="Equation.DSMT4">
                  <p:embed/>
                </p:oleObj>
              </mc:Choice>
              <mc:Fallback>
                <p:oleObj name="Equation" r:id="rId2" imgW="2895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60" y="46228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7" name="Object 3"/>
          <p:cNvGraphicFramePr>
            <a:graphicFrameLocks noChangeAspect="1"/>
          </p:cNvGraphicFramePr>
          <p:nvPr/>
        </p:nvGraphicFramePr>
        <p:xfrm>
          <a:off x="2946400" y="5232400"/>
          <a:ext cx="325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51160" imgH="634680" progId="Equation.DSMT4">
                  <p:embed/>
                </p:oleObj>
              </mc:Choice>
              <mc:Fallback>
                <p:oleObj name="Equation" r:id="rId4" imgW="325116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32400"/>
                        <a:ext cx="3251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1: Identifying Points of Differentiability and Smoothness of a Parametrization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Individually, the two functions are easy to sketch and together they constitute </a:t>
            </a:r>
            <a:r>
              <a:rPr lang="en-US" i="1" dirty="0"/>
              <a:t>C</a:t>
            </a:r>
            <a:r>
              <a:rPr lang="en-US" dirty="0"/>
              <a:t>, as shown in Figure 1. 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3"/>
            <a:ext cx="4023360" cy="39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41578" y="5486400"/>
            <a:ext cx="2979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 </a:t>
            </a:r>
            <a:r>
              <a:rPr lang="en-US" sz="2800" dirty="0"/>
              <a:t>Graph of </a:t>
            </a:r>
            <a:r>
              <a:rPr lang="en-US" sz="2800" i="1" dirty="0"/>
              <a:t>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 1: Identifying Points of Differentiability and Smoothness of a Parametrization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point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 is (4,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8), the point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 is (4, 8), and the value </a:t>
            </a:r>
            <a:r>
              <a:rPr lang="en-US" i="1" dirty="0"/>
              <a:t>t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corresponds to the point (0, 0). And since the two derivatives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exist for all   </a:t>
            </a:r>
            <a:r>
              <a:rPr lang="en-US" i="1" dirty="0"/>
              <a:t>t</a:t>
            </a:r>
            <a:r>
              <a:rPr lang="en-US" dirty="0"/>
              <a:t> </a:t>
            </a:r>
            <a:r>
              <a:rPr lang="en-US" dirty="0">
                <a:sym typeface="Symbol"/>
              </a:rPr>
              <a:t> [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2, 2], </a:t>
            </a:r>
            <a:r>
              <a:rPr lang="en-US" i="1" dirty="0"/>
              <a:t>C</a:t>
            </a:r>
            <a:r>
              <a:rPr lang="en-US" dirty="0"/>
              <a:t> is differentiable over the entire interval. But 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are both equal to 0 at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0, the parametrization is not smooth at this one point (it is smooth for every other 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</p:spPr>
        <p:txBody>
          <a:bodyPr>
            <a:spAutoFit/>
          </a:bodyPr>
          <a:lstStyle/>
          <a:p>
            <a:r>
              <a:rPr lang="en-US" dirty="0"/>
              <a:t>Differentiability with respect to the parameter </a:t>
            </a:r>
            <a:r>
              <a:rPr lang="en-US" i="1" dirty="0"/>
              <a:t>t</a:t>
            </a:r>
            <a:r>
              <a:rPr lang="en-US" dirty="0"/>
              <a:t> is not sufficient to guarantee the existence of a tangent line, but smoothness is. Using the Chain Rule, we may in fact be able to write the slope of the tangent line as a derivative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even if we are not able to express the curve as an equation in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. If the three derivatives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,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, and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all exist, 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And if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</a:t>
            </a:r>
            <a:r>
              <a:rPr lang="en-US" dirty="0"/>
              <a:t> 0, we can solve this equation for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to obtain the following.</a:t>
            </a:r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3651250" y="4343400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838080" progId="Equation.DSMT4">
                  <p:embed/>
                </p:oleObj>
              </mc:Choice>
              <mc:Fallback>
                <p:oleObj name="Equation" r:id="rId2" imgW="18414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4343400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Parametric Formula for </a:t>
            </a:r>
            <a:r>
              <a:rPr lang="en-US" i="1" dirty="0" err="1"/>
              <a:t>dy</a:t>
            </a:r>
            <a:r>
              <a:rPr lang="en-US" i="1" dirty="0"/>
              <a:t>/dx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27229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Assume the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defined parametrically by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 If each of the three derivatives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exists at a given point, and if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>
                <a:solidFill>
                  <a:srgbClr val="000000"/>
                </a:solidFill>
              </a:rPr>
              <a:t> 0, then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has a vertical tangent line (and hence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does not exist) at a point of smoothness where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 0 (that is,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>
                <a:solidFill>
                  <a:srgbClr val="000000"/>
                </a:solidFill>
              </a:rPr>
              <a:t> 0 and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0).</a:t>
            </a:r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196017"/>
              </p:ext>
            </p:extLst>
          </p:nvPr>
        </p:nvGraphicFramePr>
        <p:xfrm>
          <a:off x="3149600" y="2819400"/>
          <a:ext cx="284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990360" progId="Equation.DSMT4">
                  <p:embed/>
                </p:oleObj>
              </mc:Choice>
              <mc:Fallback>
                <p:oleObj name="Equation" r:id="rId2" imgW="284472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819400"/>
                        <a:ext cx="2844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Equations of Lines Tangent</a:t>
            </a:r>
            <a:br>
              <a:rPr lang="en-US" dirty="0"/>
            </a:br>
            <a:r>
              <a:rPr lang="en-US" dirty="0"/>
              <a:t>to a Parametric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297680" cy="4572000"/>
          </a:xfrm>
        </p:spPr>
        <p:txBody>
          <a:bodyPr/>
          <a:lstStyle/>
          <a:p>
            <a:r>
              <a:rPr lang="en-US" dirty="0"/>
              <a:t>The portion of the curve parametrized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for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dirty="0"/>
              <a:t> is shown in Figure 2. Find the equations for the tangent lines that </a:t>
            </a:r>
            <a:r>
              <a:rPr lang="en-US" b="1" dirty="0"/>
              <a:t>a.</a:t>
            </a:r>
            <a:r>
              <a:rPr lang="en-US" dirty="0"/>
              <a:t> are horizontal, </a:t>
            </a:r>
            <a:r>
              <a:rPr lang="en-US" b="1" dirty="0"/>
              <a:t>b.</a:t>
            </a:r>
            <a:r>
              <a:rPr lang="en-US" dirty="0"/>
              <a:t> are vertical, and </a:t>
            </a:r>
            <a:r>
              <a:rPr lang="en-US" b="1" dirty="0"/>
              <a:t>c.</a:t>
            </a:r>
            <a:r>
              <a:rPr lang="en-US" dirty="0"/>
              <a:t> pass through the point </a:t>
            </a:r>
            <a:r>
              <a:rPr lang="en-US" dirty="0">
                <a:solidFill>
                  <a:srgbClr val="0000FF"/>
                </a:solidFill>
              </a:rPr>
              <a:t>(3, 0)</a:t>
            </a:r>
            <a:r>
              <a:rPr lang="en-US" dirty="0"/>
              <a:t>.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932" y="1463040"/>
            <a:ext cx="388406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35939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2599</Words>
  <Application>Microsoft Office PowerPoint</Application>
  <PresentationFormat>On-screen Show (4:3)</PresentationFormat>
  <Paragraphs>126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Symbol</vt:lpstr>
      <vt:lpstr>Euclid Symbol</vt:lpstr>
      <vt:lpstr>Calibri</vt:lpstr>
      <vt:lpstr>Cambria Math</vt:lpstr>
      <vt:lpstr>Office Theme</vt:lpstr>
      <vt:lpstr>Equation</vt:lpstr>
      <vt:lpstr>Section 9.2</vt:lpstr>
      <vt:lpstr>Definition: Differentiability of Parametrized Curves</vt:lpstr>
      <vt:lpstr>Definition: Differentiability of Parametrized Curves (cont.)</vt:lpstr>
      <vt:lpstr>Example 1: Identifying Points of Differentiability and Smoothness of a Parametrization</vt:lpstr>
      <vt:lpstr>Example 1: Identifying Points of Differentiability and Smoothness of a Parametrization (cont.)</vt:lpstr>
      <vt:lpstr>Example 1: Identifying Points of Differentiability and Smoothness of a Parametrization (cont.)</vt:lpstr>
      <vt:lpstr>Tangent Lines and Planar Areas</vt:lpstr>
      <vt:lpstr>Theorem: Parametric Formula for dy/dx</vt:lpstr>
      <vt:lpstr>Example 2: Finding Equations of Lines Tangent to a Parametric Curve</vt:lpstr>
      <vt:lpstr>Example 2: Finding Equations of Lines Tangent to a Parametric Curve (cont.)</vt:lpstr>
      <vt:lpstr>Example 2: Finding Equations of Lines Tangent to a Parametric Curve (cont.)</vt:lpstr>
      <vt:lpstr>Example 2: Finding Equations of Lines Tangent to a Parametric Curve (cont.)</vt:lpstr>
      <vt:lpstr>Example 2: Finding Equations of Lines Tangent to a Parametric Curve (cont.)</vt:lpstr>
      <vt:lpstr>Theorem: Parametric Formula for d2y/dx2</vt:lpstr>
      <vt:lpstr>Example 3: Finding the Inflection Points of a Parametric Curve</vt:lpstr>
      <vt:lpstr>Example 3: Finding the Inflection Points of a Parametric Curve (cont.)</vt:lpstr>
      <vt:lpstr>Example 3: Finding the Inflection Points of a Parametric Curve (cont.)</vt:lpstr>
      <vt:lpstr>Example 3: Finding the Inflection Points of a Parametric Curve (cont.)</vt:lpstr>
      <vt:lpstr>Example 3: Finding the Inflection Points of a Parametric Curve (cont.)</vt:lpstr>
      <vt:lpstr>Tangent Lines and Planar Areas (cont.)</vt:lpstr>
      <vt:lpstr>Tangent Lines and Planar Areas (cont.)</vt:lpstr>
      <vt:lpstr>Tangent Lines and Planar Areas (cont.)</vt:lpstr>
      <vt:lpstr>Example 4: Finding the Area of the Region Bounded by a Parametric Curve</vt:lpstr>
      <vt:lpstr>Example 4: Finding the Area of the Region Bounded by a Parametric Curve (cont.)</vt:lpstr>
      <vt:lpstr>Example 4: Finding the Area of the Region Bounded by a Parametric Curve (cont.)</vt:lpstr>
      <vt:lpstr>Example 4: Finding the Area of the Region Bounded by a Parametric Curve (cont.)</vt:lpstr>
      <vt:lpstr>Example 4: Finding the Area of the Region Bounded by a Parametric Curve (cont.)</vt:lpstr>
      <vt:lpstr>Example 4: Finding the Area of the Region Bounded by a Parametric Curve (cont.)</vt:lpstr>
      <vt:lpstr>Arc Length and Surface Area </vt:lpstr>
      <vt:lpstr>Theorem: Parametric Arc Length Formula</vt:lpstr>
      <vt:lpstr>Example 5: Using Parametric Arc Length to Derive the Formula for Circumference of a Circle</vt:lpstr>
      <vt:lpstr>Example 6: Finding the Arc Length of a Spiral</vt:lpstr>
      <vt:lpstr>Example 6: Finding the Arc Length of a Spiral (cont.)</vt:lpstr>
      <vt:lpstr>Example 6: Finding the Arc Length of a Spiral (cont.)</vt:lpstr>
      <vt:lpstr>Example 7: Finding the Arc Length of One Arch of a Cycloid</vt:lpstr>
      <vt:lpstr>Example 7: Finding the Arc Length of One Arch of a Cycloid (cont.)</vt:lpstr>
      <vt:lpstr>Example 8: Finding the Surface Area of a Sphere Formed by Revolving a Parametric Curve</vt:lpstr>
      <vt:lpstr>Example 8: Finding the Surface Area of a Sphere Formed by Revolving a Parametric Curve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557</cp:revision>
  <dcterms:created xsi:type="dcterms:W3CDTF">2013-04-26T14:43:13Z</dcterms:created>
  <dcterms:modified xsi:type="dcterms:W3CDTF">2023-04-28T18:13:16Z</dcterms:modified>
</cp:coreProperties>
</file>