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311" r:id="rId11"/>
    <p:sldId id="312" r:id="rId12"/>
    <p:sldId id="313"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5" r:id="rId37"/>
    <p:sldId id="291" r:id="rId38"/>
    <p:sldId id="296" r:id="rId39"/>
    <p:sldId id="297" r:id="rId40"/>
    <p:sldId id="298" r:id="rId41"/>
    <p:sldId id="299" r:id="rId42"/>
    <p:sldId id="300" r:id="rId43"/>
    <p:sldId id="301" r:id="rId44"/>
    <p:sldId id="302" r:id="rId45"/>
    <p:sldId id="303" r:id="rId46"/>
    <p:sldId id="304" r:id="rId47"/>
    <p:sldId id="305" r:id="rId48"/>
    <p:sldId id="306" r:id="rId49"/>
    <p:sldId id="308" r:id="rId50"/>
    <p:sldId id="309" r:id="rId51"/>
    <p:sldId id="310"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Euclid Symbol" panose="05050102010706020507" pitchFamily="18" charset="2"/>
      <p:regular r:id="rId58"/>
      <p:bold r:id="rId59"/>
      <p:italic r:id="rId60"/>
      <p:boldItalic r:id="rId61"/>
    </p:embeddedFont>
    <p:embeddedFont>
      <p:font typeface="Ti86pc" panose="020B0609020003040203"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FFFFFF"/>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p:scale>
          <a:sx n="100" d="100"/>
          <a:sy n="100" d="100"/>
        </p:scale>
        <p:origin x="4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9.bin"/><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43.wmf"/><Relationship Id="rId4" Type="http://schemas.openxmlformats.org/officeDocument/2006/relationships/oleObject" Target="../embeddings/oleObject31.bin"/><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47.wmf"/><Relationship Id="rId4" Type="http://schemas.openxmlformats.org/officeDocument/2006/relationships/oleObject" Target="../embeddings/oleObject35.bin"/><Relationship Id="rId9"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39.bin"/></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61.wmf"/><Relationship Id="rId18" Type="http://schemas.openxmlformats.org/officeDocument/2006/relationships/oleObject" Target="../embeddings/oleObject50.bin"/><Relationship Id="rId3" Type="http://schemas.openxmlformats.org/officeDocument/2006/relationships/image" Target="../media/image56.wmf"/><Relationship Id="rId21" Type="http://schemas.openxmlformats.org/officeDocument/2006/relationships/image" Target="../media/image65.wmf"/><Relationship Id="rId7" Type="http://schemas.openxmlformats.org/officeDocument/2006/relationships/image" Target="../media/image58.wmf"/><Relationship Id="rId12" Type="http://schemas.openxmlformats.org/officeDocument/2006/relationships/oleObject" Target="../embeddings/oleObject47.bin"/><Relationship Id="rId17" Type="http://schemas.openxmlformats.org/officeDocument/2006/relationships/image" Target="../media/image63.w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oleObject" Target="../embeddings/oleObject46.bin"/><Relationship Id="rId19" Type="http://schemas.openxmlformats.org/officeDocument/2006/relationships/image" Target="../media/image64.wmf"/><Relationship Id="rId4" Type="http://schemas.openxmlformats.org/officeDocument/2006/relationships/oleObject" Target="../embeddings/oleObject43.bin"/><Relationship Id="rId9" Type="http://schemas.openxmlformats.org/officeDocument/2006/relationships/image" Target="../media/image59.wmf"/><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71.wmf"/></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79.wmf"/><Relationship Id="rId7" Type="http://schemas.openxmlformats.org/officeDocument/2006/relationships/image" Target="../media/image81.wmf"/><Relationship Id="rId12" Type="http://schemas.openxmlformats.org/officeDocument/2006/relationships/image" Target="../media/image85.png"/><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84.png"/><Relationship Id="rId5" Type="http://schemas.openxmlformats.org/officeDocument/2006/relationships/image" Target="../media/image80.wmf"/><Relationship Id="rId10" Type="http://schemas.openxmlformats.org/officeDocument/2006/relationships/image" Target="../media/image83.png"/><Relationship Id="rId4" Type="http://schemas.openxmlformats.org/officeDocument/2006/relationships/oleObject" Target="../embeddings/oleObject60.bin"/><Relationship Id="rId9"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63.bin"/><Relationship Id="rId1" Type="http://schemas.openxmlformats.org/officeDocument/2006/relationships/slideLayout" Target="../slideLayouts/slideLayout2.xml"/><Relationship Id="rId5" Type="http://schemas.openxmlformats.org/officeDocument/2006/relationships/image" Target="../media/image95.wmf"/><Relationship Id="rId4" Type="http://schemas.openxmlformats.org/officeDocument/2006/relationships/oleObject" Target="../embeddings/oleObject6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98.wmf"/><Relationship Id="rId12" Type="http://schemas.openxmlformats.org/officeDocument/2006/relationships/oleObject" Target="../embeddings/oleObject70.bin"/><Relationship Id="rId17" Type="http://schemas.openxmlformats.org/officeDocument/2006/relationships/image" Target="../media/image103.wmf"/><Relationship Id="rId2" Type="http://schemas.openxmlformats.org/officeDocument/2006/relationships/oleObject" Target="../embeddings/oleObject65.bin"/><Relationship Id="rId16"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99.wmf"/><Relationship Id="rId14" Type="http://schemas.openxmlformats.org/officeDocument/2006/relationships/oleObject" Target="../embeddings/oleObject71.bin"/></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0.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Polar Coordinates</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Polar Coordinates (cont.)</a:t>
            </a:r>
          </a:p>
        </p:txBody>
      </p:sp>
      <p:sp>
        <p:nvSpPr>
          <p:cNvPr id="3" name="Content Placeholder 2"/>
          <p:cNvSpPr>
            <a:spLocks noGrp="1"/>
          </p:cNvSpPr>
          <p:nvPr>
            <p:ph idx="1"/>
          </p:nvPr>
        </p:nvSpPr>
        <p:spPr/>
        <p:txBody>
          <a:bodyPr/>
          <a:lstStyle/>
          <a:p>
            <a:r>
              <a:rPr lang="en-US" b="1" dirty="0"/>
              <a:t>Solution</a:t>
            </a:r>
            <a:endParaRPr lang="en-US" dirty="0"/>
          </a:p>
        </p:txBody>
      </p:sp>
      <p:pic>
        <p:nvPicPr>
          <p:cNvPr id="5" name="Picture 4">
            <a:extLst>
              <a:ext uri="{FF2B5EF4-FFF2-40B4-BE49-F238E27FC236}">
                <a16:creationId xmlns:a16="http://schemas.microsoft.com/office/drawing/2014/main" id="{D7A60D8D-776A-DE23-E5C9-E81B61932B50}"/>
              </a:ext>
            </a:extLst>
          </p:cNvPr>
          <p:cNvPicPr>
            <a:picLocks noChangeAspect="1"/>
          </p:cNvPicPr>
          <p:nvPr/>
        </p:nvPicPr>
        <p:blipFill>
          <a:blip r:embed="rId2"/>
          <a:stretch>
            <a:fillRect/>
          </a:stretch>
        </p:blipFill>
        <p:spPr>
          <a:xfrm>
            <a:off x="2514600" y="1261110"/>
            <a:ext cx="3717324" cy="4572000"/>
          </a:xfrm>
          <a:prstGeom prst="rect">
            <a:avLst/>
          </a:prstGeom>
        </p:spPr>
      </p:pic>
    </p:spTree>
    <p:extLst>
      <p:ext uri="{BB962C8B-B14F-4D97-AF65-F5344CB8AC3E}">
        <p14:creationId xmlns:p14="http://schemas.microsoft.com/office/powerpoint/2010/main" val="127800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Polar Coordinates (cont.)</a:t>
            </a:r>
          </a:p>
        </p:txBody>
      </p:sp>
      <p:sp>
        <p:nvSpPr>
          <p:cNvPr id="3" name="Content Placeholder 2"/>
          <p:cNvSpPr>
            <a:spLocks noGrp="1"/>
          </p:cNvSpPr>
          <p:nvPr>
            <p:ph idx="1"/>
          </p:nvPr>
        </p:nvSpPr>
        <p:spPr/>
        <p:txBody>
          <a:bodyPr/>
          <a:lstStyle/>
          <a:p>
            <a:r>
              <a:rPr lang="en-US" b="1" dirty="0"/>
              <a:t> </a:t>
            </a:r>
            <a:endParaRPr lang="en-US" dirty="0"/>
          </a:p>
        </p:txBody>
      </p:sp>
      <p:pic>
        <p:nvPicPr>
          <p:cNvPr id="6" name="Picture 5">
            <a:extLst>
              <a:ext uri="{FF2B5EF4-FFF2-40B4-BE49-F238E27FC236}">
                <a16:creationId xmlns:a16="http://schemas.microsoft.com/office/drawing/2014/main" id="{767F85AB-E4BB-D630-D855-1BF3EA0D5D59}"/>
              </a:ext>
            </a:extLst>
          </p:cNvPr>
          <p:cNvPicPr>
            <a:picLocks noChangeAspect="1"/>
          </p:cNvPicPr>
          <p:nvPr/>
        </p:nvPicPr>
        <p:blipFill>
          <a:blip r:embed="rId2"/>
          <a:stretch>
            <a:fillRect/>
          </a:stretch>
        </p:blipFill>
        <p:spPr>
          <a:xfrm>
            <a:off x="2590800" y="1151792"/>
            <a:ext cx="3962400" cy="4735810"/>
          </a:xfrm>
          <a:prstGeom prst="rect">
            <a:avLst/>
          </a:prstGeom>
        </p:spPr>
      </p:pic>
    </p:spTree>
    <p:extLst>
      <p:ext uri="{BB962C8B-B14F-4D97-AF65-F5344CB8AC3E}">
        <p14:creationId xmlns:p14="http://schemas.microsoft.com/office/powerpoint/2010/main" val="238505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Polar Coordinates (cont.)</a:t>
            </a:r>
          </a:p>
        </p:txBody>
      </p:sp>
      <p:sp>
        <p:nvSpPr>
          <p:cNvPr id="3" name="Content Placeholder 2"/>
          <p:cNvSpPr>
            <a:spLocks noGrp="1"/>
          </p:cNvSpPr>
          <p:nvPr>
            <p:ph idx="1"/>
          </p:nvPr>
        </p:nvSpPr>
        <p:spPr/>
        <p:txBody>
          <a:bodyPr/>
          <a:lstStyle/>
          <a:p>
            <a:r>
              <a:rPr lang="en-US" dirty="0"/>
              <a:t> </a:t>
            </a:r>
          </a:p>
        </p:txBody>
      </p:sp>
      <p:pic>
        <p:nvPicPr>
          <p:cNvPr id="6" name="Picture 5">
            <a:extLst>
              <a:ext uri="{FF2B5EF4-FFF2-40B4-BE49-F238E27FC236}">
                <a16:creationId xmlns:a16="http://schemas.microsoft.com/office/drawing/2014/main" id="{5D0A3F86-CB3E-A82E-06B1-9CC02C90C83D}"/>
              </a:ext>
            </a:extLst>
          </p:cNvPr>
          <p:cNvPicPr>
            <a:picLocks noChangeAspect="1"/>
          </p:cNvPicPr>
          <p:nvPr/>
        </p:nvPicPr>
        <p:blipFill>
          <a:blip r:embed="rId2"/>
          <a:stretch>
            <a:fillRect/>
          </a:stretch>
        </p:blipFill>
        <p:spPr>
          <a:xfrm>
            <a:off x="2614808" y="1066800"/>
            <a:ext cx="3914384" cy="4843221"/>
          </a:xfrm>
          <a:prstGeom prst="rect">
            <a:avLst/>
          </a:prstGeom>
        </p:spPr>
      </p:pic>
      <p:sp>
        <p:nvSpPr>
          <p:cNvPr id="7" name="Rectangle 6">
            <a:extLst>
              <a:ext uri="{FF2B5EF4-FFF2-40B4-BE49-F238E27FC236}">
                <a16:creationId xmlns:a16="http://schemas.microsoft.com/office/drawing/2014/main" id="{86A5D28A-30F3-5F02-54F4-255A7B481D03}"/>
              </a:ext>
            </a:extLst>
          </p:cNvPr>
          <p:cNvSpPr/>
          <p:nvPr/>
        </p:nvSpPr>
        <p:spPr>
          <a:xfrm>
            <a:off x="5257800" y="5415732"/>
            <a:ext cx="1392198" cy="523220"/>
          </a:xfrm>
          <a:prstGeom prst="rect">
            <a:avLst/>
          </a:prstGeom>
        </p:spPr>
        <p:txBody>
          <a:bodyPr wrap="square">
            <a:spAutoFit/>
          </a:bodyPr>
          <a:lstStyle/>
          <a:p>
            <a:r>
              <a:rPr lang="en-US" sz="2800" b="1" dirty="0"/>
              <a:t>Figure 4</a:t>
            </a:r>
          </a:p>
        </p:txBody>
      </p:sp>
    </p:spTree>
    <p:extLst>
      <p:ext uri="{BB962C8B-B14F-4D97-AF65-F5344CB8AC3E}">
        <p14:creationId xmlns:p14="http://schemas.microsoft.com/office/powerpoint/2010/main" val="238220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Conversion</a:t>
            </a:r>
          </a:p>
        </p:txBody>
      </p:sp>
      <p:sp>
        <p:nvSpPr>
          <p:cNvPr id="3" name="Content Placeholder 2"/>
          <p:cNvSpPr>
            <a:spLocks noGrp="1"/>
          </p:cNvSpPr>
          <p:nvPr>
            <p:ph idx="1"/>
          </p:nvPr>
        </p:nvSpPr>
        <p:spPr/>
        <p:txBody>
          <a:bodyPr/>
          <a:lstStyle/>
          <a:p>
            <a:r>
              <a:rPr lang="en-US" dirty="0"/>
              <a:t>Converting from Cartesian coordinates to polar coordinates, and vice versa, is easily accomplished. To do so, we will assume that the polar axis is aligned with the positive </a:t>
            </a:r>
            <a:r>
              <a:rPr lang="en-US" i="1" dirty="0"/>
              <a:t>x</a:t>
            </a:r>
            <a:r>
              <a:rPr lang="en-US" dirty="0"/>
              <a:t>-axis and that a fixed point </a:t>
            </a:r>
            <a:r>
              <a:rPr lang="en-US" i="1" dirty="0"/>
              <a:t>P</a:t>
            </a:r>
            <a:r>
              <a:rPr lang="en-US" dirty="0"/>
              <a:t> has Cartesian coordinates (</a:t>
            </a:r>
            <a:r>
              <a:rPr lang="en-US" i="1" dirty="0"/>
              <a:t>x</a:t>
            </a:r>
            <a:r>
              <a:rPr lang="en-US" dirty="0"/>
              <a:t>, </a:t>
            </a:r>
            <a:r>
              <a:rPr lang="en-US" i="1" dirty="0"/>
              <a:t>y</a:t>
            </a:r>
            <a:r>
              <a:rPr lang="en-US" dirty="0"/>
              <a:t>) and polar coordinates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Conversion (cont.)</a:t>
            </a:r>
          </a:p>
        </p:txBody>
      </p:sp>
      <p:sp>
        <p:nvSpPr>
          <p:cNvPr id="3" name="Content Placeholder 2"/>
          <p:cNvSpPr>
            <a:spLocks noGrp="1"/>
          </p:cNvSpPr>
          <p:nvPr>
            <p:ph idx="1"/>
          </p:nvPr>
        </p:nvSpPr>
        <p:spPr/>
        <p:txBody>
          <a:bodyPr/>
          <a:lstStyle/>
          <a:p>
            <a:r>
              <a:rPr lang="en-US" dirty="0"/>
              <a:t>Then, as seen in Figure 5, </a:t>
            </a:r>
            <a:r>
              <a:rPr lang="en-US" i="1" dirty="0"/>
              <a:t>r</a:t>
            </a:r>
            <a:r>
              <a:rPr lang="en-US" baseline="30000" dirty="0"/>
              <a:t>2</a:t>
            </a:r>
            <a:r>
              <a:rPr lang="en-US" dirty="0"/>
              <a:t> = </a:t>
            </a:r>
            <a:r>
              <a:rPr lang="en-US" i="1" dirty="0"/>
              <a:t>x</a:t>
            </a:r>
            <a:r>
              <a:rPr lang="en-US" baseline="30000" dirty="0"/>
              <a:t>2</a:t>
            </a:r>
            <a:r>
              <a:rPr lang="en-US" dirty="0"/>
              <a:t> + </a:t>
            </a:r>
            <a:r>
              <a:rPr lang="en-US" i="1" dirty="0"/>
              <a:t>y</a:t>
            </a:r>
            <a:r>
              <a:rPr lang="en-US" baseline="30000" dirty="0"/>
              <a:t>2</a:t>
            </a:r>
            <a:r>
              <a:rPr lang="en-US" dirty="0"/>
              <a:t> and</a:t>
            </a:r>
          </a:p>
        </p:txBody>
      </p:sp>
      <p:graphicFrame>
        <p:nvGraphicFramePr>
          <p:cNvPr id="5122" name="Object 2"/>
          <p:cNvGraphicFramePr>
            <a:graphicFrameLocks noChangeAspect="1"/>
          </p:cNvGraphicFramePr>
          <p:nvPr>
            <p:extLst>
              <p:ext uri="{D42A27DB-BD31-4B8C-83A1-F6EECF244321}">
                <p14:modId xmlns:p14="http://schemas.microsoft.com/office/powerpoint/2010/main" val="3447968927"/>
              </p:ext>
            </p:extLst>
          </p:nvPr>
        </p:nvGraphicFramePr>
        <p:xfrm>
          <a:off x="534988" y="1962150"/>
          <a:ext cx="3035300" cy="1778000"/>
        </p:xfrm>
        <a:graphic>
          <a:graphicData uri="http://schemas.openxmlformats.org/presentationml/2006/ole">
            <mc:AlternateContent xmlns:mc="http://schemas.openxmlformats.org/markup-compatibility/2006">
              <mc:Choice xmlns:v="urn:schemas-microsoft-com:vml" Requires="v">
                <p:oleObj name="Equation" r:id="rId2" imgW="3035160" imgH="1777680" progId="Equation.DSMT4">
                  <p:embed/>
                </p:oleObj>
              </mc:Choice>
              <mc:Fallback>
                <p:oleObj name="Equation" r:id="rId2" imgW="3035160" imgH="1777680" progId="Equation.DSMT4">
                  <p:embed/>
                  <p:pic>
                    <p:nvPicPr>
                      <p:cNvPr id="0" name="Object 2"/>
                      <p:cNvPicPr>
                        <a:picLocks noChangeAspect="1" noChangeArrowheads="1"/>
                      </p:cNvPicPr>
                      <p:nvPr/>
                    </p:nvPicPr>
                    <p:blipFill>
                      <a:blip r:embed="rId3"/>
                      <a:srcRect/>
                      <a:stretch>
                        <a:fillRect/>
                      </a:stretch>
                    </p:blipFill>
                    <p:spPr bwMode="auto">
                      <a:xfrm>
                        <a:off x="534988" y="1962150"/>
                        <a:ext cx="30353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810000" y="4483416"/>
            <a:ext cx="4572000" cy="1384995"/>
          </a:xfrm>
          <a:prstGeom prst="rect">
            <a:avLst/>
          </a:prstGeom>
        </p:spPr>
        <p:txBody>
          <a:bodyPr>
            <a:spAutoFit/>
          </a:bodyPr>
          <a:lstStyle/>
          <a:p>
            <a:pPr algn="ctr"/>
            <a:r>
              <a:rPr lang="en-US" sz="2800" b="1" dirty="0"/>
              <a:t>Figure 5</a:t>
            </a:r>
          </a:p>
          <a:p>
            <a:pPr algn="ctr"/>
            <a:r>
              <a:rPr lang="en-US" sz="2800" dirty="0"/>
              <a:t>Converting between Polar and Cartesian Coordinates</a:t>
            </a:r>
          </a:p>
        </p:txBody>
      </p:sp>
      <p:pic>
        <p:nvPicPr>
          <p:cNvPr id="8" name="Picture 7">
            <a:extLst>
              <a:ext uri="{FF2B5EF4-FFF2-40B4-BE49-F238E27FC236}">
                <a16:creationId xmlns:a16="http://schemas.microsoft.com/office/drawing/2014/main" id="{E7EFB959-673C-B3BA-94A8-9D2DF1A96F56}"/>
              </a:ext>
            </a:extLst>
          </p:cNvPr>
          <p:cNvPicPr>
            <a:picLocks noChangeAspect="1"/>
          </p:cNvPicPr>
          <p:nvPr/>
        </p:nvPicPr>
        <p:blipFill>
          <a:blip r:embed="rId4"/>
          <a:stretch>
            <a:fillRect/>
          </a:stretch>
        </p:blipFill>
        <p:spPr>
          <a:xfrm>
            <a:off x="4596766" y="1778000"/>
            <a:ext cx="3172268" cy="26959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Coordinate Conversion</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lstStyle/>
          <a:p>
            <a:r>
              <a:rPr lang="en-US" b="1" dirty="0">
                <a:solidFill>
                  <a:schemeClr val="tx1"/>
                </a:solidFill>
              </a:rPr>
              <a:t>Converting from Polar to Cartesian Coordinates</a:t>
            </a:r>
          </a:p>
          <a:p>
            <a:r>
              <a:rPr lang="en-US" dirty="0">
                <a:solidFill>
                  <a:schemeClr val="tx1"/>
                </a:solidFill>
              </a:rPr>
              <a:t>Given (</a:t>
            </a:r>
            <a:r>
              <a:rPr lang="en-US" i="1" dirty="0">
                <a:solidFill>
                  <a:schemeClr val="tx1"/>
                </a:solidFill>
              </a:rPr>
              <a:t>r</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are defined as follows.</a:t>
            </a:r>
          </a:p>
          <a:p>
            <a:pPr algn="ctr"/>
            <a:r>
              <a:rPr lang="en-US" i="1" dirty="0">
                <a:solidFill>
                  <a:srgbClr val="0000FF"/>
                </a:solidFill>
              </a:rPr>
              <a:t>x</a:t>
            </a:r>
            <a:r>
              <a:rPr lang="en-US" dirty="0">
                <a:solidFill>
                  <a:srgbClr val="0000FF"/>
                </a:solidFill>
              </a:rPr>
              <a:t> = </a:t>
            </a:r>
            <a:r>
              <a:rPr lang="en-US" i="1" dirty="0">
                <a:solidFill>
                  <a:srgbClr val="0000FF"/>
                </a:solidFill>
              </a:rPr>
              <a:t>r</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sym typeface="Euclid Symbol"/>
              </a:rPr>
              <a:t>θ</a:t>
            </a:r>
            <a:r>
              <a:rPr lang="el-GR" dirty="0">
                <a:solidFill>
                  <a:srgbClr val="0000FF"/>
                </a:solidFill>
              </a:rPr>
              <a:t>, </a:t>
            </a:r>
            <a:r>
              <a:rPr lang="en-US" i="1" dirty="0">
                <a:solidFill>
                  <a:srgbClr val="0000FF"/>
                </a:solidFill>
              </a:rPr>
              <a:t>y</a:t>
            </a:r>
            <a:r>
              <a:rPr lang="en-US" dirty="0">
                <a:solidFill>
                  <a:srgbClr val="0000FF"/>
                </a:solidFill>
              </a:rPr>
              <a:t> = </a:t>
            </a:r>
            <a:r>
              <a:rPr lang="en-US" i="1" dirty="0">
                <a:solidFill>
                  <a:srgbClr val="0000FF"/>
                </a:solidFill>
              </a:rPr>
              <a:t>r</a:t>
            </a:r>
            <a:r>
              <a:rPr lang="en-US" dirty="0">
                <a:solidFill>
                  <a:srgbClr val="0000FF"/>
                </a:solidFill>
              </a:rPr>
              <a:t> sin</a:t>
            </a:r>
            <a:r>
              <a:rPr lang="el-GR" i="1" dirty="0">
                <a:solidFill>
                  <a:srgbClr val="0000FF"/>
                </a:solidFill>
                <a:latin typeface="Cambria Math" panose="02040503050406030204" pitchFamily="18" charset="0"/>
                <a:ea typeface="Cambria Math" panose="02040503050406030204" pitchFamily="18" charset="0"/>
                <a:sym typeface="Euclid Symbol"/>
              </a:rPr>
              <a:t>θ</a:t>
            </a:r>
            <a:endParaRPr lang="en-US" dirty="0">
              <a:solidFill>
                <a:srgbClr val="0000FF"/>
              </a:solidFill>
            </a:endParaRPr>
          </a:p>
          <a:p>
            <a:r>
              <a:rPr lang="en-US" b="1" dirty="0">
                <a:solidFill>
                  <a:schemeClr val="tx1"/>
                </a:solidFill>
              </a:rPr>
              <a:t>Converting from Cartesian to Polar Coordinates</a:t>
            </a:r>
          </a:p>
          <a:p>
            <a:r>
              <a:rPr lang="en-US" dirty="0">
                <a:solidFill>
                  <a:schemeClr val="tx1"/>
                </a:solidFill>
              </a:rPr>
              <a:t>Given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are defined as follows.</a:t>
            </a:r>
          </a:p>
        </p:txBody>
      </p:sp>
      <p:graphicFrame>
        <p:nvGraphicFramePr>
          <p:cNvPr id="8194" name="Object 2"/>
          <p:cNvGraphicFramePr>
            <a:graphicFrameLocks noChangeAspect="1"/>
          </p:cNvGraphicFramePr>
          <p:nvPr>
            <p:extLst>
              <p:ext uri="{D42A27DB-BD31-4B8C-83A1-F6EECF244321}">
                <p14:modId xmlns:p14="http://schemas.microsoft.com/office/powerpoint/2010/main" val="3688721057"/>
              </p:ext>
            </p:extLst>
          </p:nvPr>
        </p:nvGraphicFramePr>
        <p:xfrm>
          <a:off x="2362200" y="3810000"/>
          <a:ext cx="4330700" cy="825500"/>
        </p:xfrm>
        <a:graphic>
          <a:graphicData uri="http://schemas.openxmlformats.org/presentationml/2006/ole">
            <mc:AlternateContent xmlns:mc="http://schemas.openxmlformats.org/markup-compatibility/2006">
              <mc:Choice xmlns:v="urn:schemas-microsoft-com:vml" Requires="v">
                <p:oleObj name="Equation" r:id="rId2" imgW="4330440" imgH="825480" progId="Equation.DSMT4">
                  <p:embed/>
                </p:oleObj>
              </mc:Choice>
              <mc:Fallback>
                <p:oleObj name="Equation" r:id="rId2" imgW="4330440" imgH="825480" progId="Equation.DSMT4">
                  <p:embed/>
                  <p:pic>
                    <p:nvPicPr>
                      <p:cNvPr id="0" name="Picture 2"/>
                      <p:cNvPicPr>
                        <a:picLocks noChangeAspect="1" noChangeArrowheads="1"/>
                      </p:cNvPicPr>
                      <p:nvPr/>
                    </p:nvPicPr>
                    <p:blipFill>
                      <a:blip r:embed="rId3"/>
                      <a:srcRect/>
                      <a:stretch>
                        <a:fillRect/>
                      </a:stretch>
                    </p:blipFill>
                    <p:spPr bwMode="auto">
                      <a:xfrm>
                        <a:off x="2362200" y="3810000"/>
                        <a:ext cx="433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Coordinate Conversion (cont.)</a:t>
            </a:r>
          </a:p>
        </p:txBody>
      </p:sp>
      <p:sp>
        <p:nvSpPr>
          <p:cNvPr id="3" name="Content Placeholder 2"/>
          <p:cNvSpPr>
            <a:spLocks noGrp="1"/>
          </p:cNvSpPr>
          <p:nvPr>
            <p:ph idx="1"/>
          </p:nvPr>
        </p:nvSpPr>
        <p:spPr>
          <a:xfrm>
            <a:off x="457200" y="1280160"/>
            <a:ext cx="8229600" cy="1539240"/>
          </a:xfrm>
          <a:solidFill>
            <a:srgbClr val="FFFFCC"/>
          </a:solidFill>
          <a:ln w="28575">
            <a:solidFill>
              <a:schemeClr val="tx1"/>
            </a:solidFill>
          </a:ln>
        </p:spPr>
        <p:txBody>
          <a:bodyPr/>
          <a:lstStyle/>
          <a:p>
            <a:r>
              <a:rPr lang="en-US" dirty="0">
                <a:solidFill>
                  <a:schemeClr val="tx1"/>
                </a:solidFill>
              </a:rPr>
              <a:t>Make note of the quadrant of the original Cartesian coordinates when converting, to be sure the polar coordinates fall in the same quadrant (see Example 3).</a:t>
            </a:r>
            <a:endParaRPr lang="en-US"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Converting from Polar to Cartesian Coordinates</a:t>
            </a:r>
          </a:p>
        </p:txBody>
      </p:sp>
      <p:sp>
        <p:nvSpPr>
          <p:cNvPr id="3" name="Content Placeholder 2"/>
          <p:cNvSpPr>
            <a:spLocks noGrp="1"/>
          </p:cNvSpPr>
          <p:nvPr>
            <p:ph idx="1"/>
          </p:nvPr>
        </p:nvSpPr>
        <p:spPr/>
        <p:txBody>
          <a:bodyPr/>
          <a:lstStyle/>
          <a:p>
            <a:r>
              <a:rPr lang="en-US" dirty="0"/>
              <a:t>Convert the following points from polar to Cartesian coordinates.</a:t>
            </a:r>
          </a:p>
          <a:p>
            <a:endParaRPr lang="en-US" dirty="0"/>
          </a:p>
          <a:p>
            <a:endParaRPr lang="en-US" sz="1500" dirty="0"/>
          </a:p>
          <a:p>
            <a:endParaRPr lang="en-US" dirty="0"/>
          </a:p>
        </p:txBody>
      </p:sp>
      <p:graphicFrame>
        <p:nvGraphicFramePr>
          <p:cNvPr id="10242" name="Object 2"/>
          <p:cNvGraphicFramePr>
            <a:graphicFrameLocks noChangeAspect="1"/>
          </p:cNvGraphicFramePr>
          <p:nvPr>
            <p:extLst>
              <p:ext uri="{D42A27DB-BD31-4B8C-83A1-F6EECF244321}">
                <p14:modId xmlns:p14="http://schemas.microsoft.com/office/powerpoint/2010/main" val="1861099075"/>
              </p:ext>
            </p:extLst>
          </p:nvPr>
        </p:nvGraphicFramePr>
        <p:xfrm>
          <a:off x="622300" y="2343150"/>
          <a:ext cx="1663700" cy="939800"/>
        </p:xfrm>
        <a:graphic>
          <a:graphicData uri="http://schemas.openxmlformats.org/presentationml/2006/ole">
            <mc:AlternateContent xmlns:mc="http://schemas.openxmlformats.org/markup-compatibility/2006">
              <mc:Choice xmlns:v="urn:schemas-microsoft-com:vml" Requires="v">
                <p:oleObj name="Equation" r:id="rId2" imgW="1663560" imgH="939600" progId="Equation.DSMT4">
                  <p:embed/>
                </p:oleObj>
              </mc:Choice>
              <mc:Fallback>
                <p:oleObj name="Equation" r:id="rId2" imgW="1663560" imgH="939600" progId="Equation.DSMT4">
                  <p:embed/>
                  <p:pic>
                    <p:nvPicPr>
                      <p:cNvPr id="0" name="Object 2"/>
                      <p:cNvPicPr>
                        <a:picLocks noChangeAspect="1" noChangeArrowheads="1"/>
                      </p:cNvPicPr>
                      <p:nvPr/>
                    </p:nvPicPr>
                    <p:blipFill>
                      <a:blip r:embed="rId3"/>
                      <a:srcRect/>
                      <a:stretch>
                        <a:fillRect/>
                      </a:stretch>
                    </p:blipFill>
                    <p:spPr bwMode="auto">
                      <a:xfrm>
                        <a:off x="622300" y="2343150"/>
                        <a:ext cx="166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38810697"/>
              </p:ext>
            </p:extLst>
          </p:nvPr>
        </p:nvGraphicFramePr>
        <p:xfrm>
          <a:off x="4997450" y="2341563"/>
          <a:ext cx="1638300" cy="939800"/>
        </p:xfrm>
        <a:graphic>
          <a:graphicData uri="http://schemas.openxmlformats.org/presentationml/2006/ole">
            <mc:AlternateContent xmlns:mc="http://schemas.openxmlformats.org/markup-compatibility/2006">
              <mc:Choice xmlns:v="urn:schemas-microsoft-com:vml" Requires="v">
                <p:oleObj name="Equation" r:id="rId4" imgW="1638000" imgH="939600" progId="Equation.DSMT4">
                  <p:embed/>
                </p:oleObj>
              </mc:Choice>
              <mc:Fallback>
                <p:oleObj name="Equation" r:id="rId4" imgW="1638000" imgH="939600" progId="Equation.DSMT4">
                  <p:embed/>
                  <p:pic>
                    <p:nvPicPr>
                      <p:cNvPr id="0" name="Object 3"/>
                      <p:cNvPicPr>
                        <a:picLocks noChangeAspect="1" noChangeArrowheads="1"/>
                      </p:cNvPicPr>
                      <p:nvPr/>
                    </p:nvPicPr>
                    <p:blipFill>
                      <a:blip r:embed="rId5"/>
                      <a:srcRect/>
                      <a:stretch>
                        <a:fillRect/>
                      </a:stretch>
                    </p:blipFill>
                    <p:spPr bwMode="auto">
                      <a:xfrm>
                        <a:off x="4997450" y="2341563"/>
                        <a:ext cx="1638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Converting from Polar to Cartesian Coordinates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We calculate	 		          		    </a:t>
            </a:r>
          </a:p>
          <a:p>
            <a:pPr marL="463550" indent="-463550"/>
            <a:r>
              <a:rPr lang="en-US" dirty="0"/>
              <a:t>	and 							      so the Cartesian coordinates			               </a:t>
            </a:r>
          </a:p>
          <a:p>
            <a:pPr marL="463550" indent="-463550"/>
            <a:r>
              <a:rPr lang="en-US" dirty="0"/>
              <a:t>	are	      (see Figure 6).</a:t>
            </a:r>
          </a:p>
        </p:txBody>
      </p:sp>
      <p:graphicFrame>
        <p:nvGraphicFramePr>
          <p:cNvPr id="10245" name="Object 5"/>
          <p:cNvGraphicFramePr>
            <a:graphicFrameLocks noChangeAspect="1"/>
          </p:cNvGraphicFramePr>
          <p:nvPr>
            <p:extLst>
              <p:ext uri="{D42A27DB-BD31-4B8C-83A1-F6EECF244321}">
                <p14:modId xmlns:p14="http://schemas.microsoft.com/office/powerpoint/2010/main" val="158498447"/>
              </p:ext>
            </p:extLst>
          </p:nvPr>
        </p:nvGraphicFramePr>
        <p:xfrm>
          <a:off x="2916238" y="1835150"/>
          <a:ext cx="2768600" cy="482600"/>
        </p:xfrm>
        <a:graphic>
          <a:graphicData uri="http://schemas.openxmlformats.org/presentationml/2006/ole">
            <mc:AlternateContent xmlns:mc="http://schemas.openxmlformats.org/markup-compatibility/2006">
              <mc:Choice xmlns:v="urn:schemas-microsoft-com:vml" Requires="v">
                <p:oleObj name="Equation" r:id="rId2" imgW="2768400" imgH="482400" progId="Equation.DSMT4">
                  <p:embed/>
                </p:oleObj>
              </mc:Choice>
              <mc:Fallback>
                <p:oleObj name="Equation" r:id="rId2" imgW="2768400" imgH="482400" progId="Equation.DSMT4">
                  <p:embed/>
                  <p:pic>
                    <p:nvPicPr>
                      <p:cNvPr id="0" name="Picture 5"/>
                      <p:cNvPicPr>
                        <a:picLocks noChangeAspect="1" noChangeArrowheads="1"/>
                      </p:cNvPicPr>
                      <p:nvPr/>
                    </p:nvPicPr>
                    <p:blipFill>
                      <a:blip r:embed="rId3"/>
                      <a:srcRect/>
                      <a:stretch>
                        <a:fillRect/>
                      </a:stretch>
                    </p:blipFill>
                    <p:spPr bwMode="auto">
                      <a:xfrm>
                        <a:off x="2916238" y="1835150"/>
                        <a:ext cx="276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1987904955"/>
              </p:ext>
            </p:extLst>
          </p:nvPr>
        </p:nvGraphicFramePr>
        <p:xfrm>
          <a:off x="1647825" y="2286000"/>
          <a:ext cx="3263900" cy="533400"/>
        </p:xfrm>
        <a:graphic>
          <a:graphicData uri="http://schemas.openxmlformats.org/presentationml/2006/ole">
            <mc:AlternateContent xmlns:mc="http://schemas.openxmlformats.org/markup-compatibility/2006">
              <mc:Choice xmlns:v="urn:schemas-microsoft-com:vml" Requires="v">
                <p:oleObj name="Equation" r:id="rId4" imgW="3263760" imgH="533160" progId="Equation.DSMT4">
                  <p:embed/>
                </p:oleObj>
              </mc:Choice>
              <mc:Fallback>
                <p:oleObj name="Equation" r:id="rId4" imgW="3263760" imgH="533160" progId="Equation.DSMT4">
                  <p:embed/>
                  <p:pic>
                    <p:nvPicPr>
                      <p:cNvPr id="0" name="Picture 6"/>
                      <p:cNvPicPr>
                        <a:picLocks noChangeAspect="1" noChangeArrowheads="1"/>
                      </p:cNvPicPr>
                      <p:nvPr/>
                    </p:nvPicPr>
                    <p:blipFill>
                      <a:blip r:embed="rId5"/>
                      <a:srcRect/>
                      <a:stretch>
                        <a:fillRect/>
                      </a:stretch>
                    </p:blipFill>
                    <p:spPr bwMode="auto">
                      <a:xfrm>
                        <a:off x="1647825" y="2286000"/>
                        <a:ext cx="326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788247445"/>
              </p:ext>
            </p:extLst>
          </p:nvPr>
        </p:nvGraphicFramePr>
        <p:xfrm>
          <a:off x="1600200" y="3190875"/>
          <a:ext cx="1206500" cy="660400"/>
        </p:xfrm>
        <a:graphic>
          <a:graphicData uri="http://schemas.openxmlformats.org/presentationml/2006/ole">
            <mc:AlternateContent xmlns:mc="http://schemas.openxmlformats.org/markup-compatibility/2006">
              <mc:Choice xmlns:v="urn:schemas-microsoft-com:vml" Requires="v">
                <p:oleObj name="Equation" r:id="rId6" imgW="1206360" imgH="660240" progId="Equation.DSMT4">
                  <p:embed/>
                </p:oleObj>
              </mc:Choice>
              <mc:Fallback>
                <p:oleObj name="Equation" r:id="rId6" imgW="1206360" imgH="660240" progId="Equation.DSMT4">
                  <p:embed/>
                  <p:pic>
                    <p:nvPicPr>
                      <p:cNvPr id="0" name="Picture 7"/>
                      <p:cNvPicPr>
                        <a:picLocks noChangeAspect="1" noChangeArrowheads="1"/>
                      </p:cNvPicPr>
                      <p:nvPr/>
                    </p:nvPicPr>
                    <p:blipFill>
                      <a:blip r:embed="rId7"/>
                      <a:srcRect/>
                      <a:stretch>
                        <a:fillRect/>
                      </a:stretch>
                    </p:blipFill>
                    <p:spPr bwMode="auto">
                      <a:xfrm>
                        <a:off x="1600200" y="3190875"/>
                        <a:ext cx="12065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087937" y="1475750"/>
            <a:ext cx="3657600" cy="4180820"/>
            <a:chOff x="5334000" y="1752600"/>
            <a:chExt cx="3657600" cy="4180820"/>
          </a:xfrm>
        </p:grpSpPr>
        <p:pic>
          <p:nvPicPr>
            <p:cNvPr id="10249" name="Picture 9"/>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5334000" y="1752600"/>
              <a:ext cx="3657600" cy="3645071"/>
            </a:xfrm>
            <a:prstGeom prst="rect">
              <a:avLst/>
            </a:prstGeom>
            <a:noFill/>
            <a:ln w="9525">
              <a:noFill/>
              <a:miter lim="800000"/>
              <a:headEnd/>
              <a:tailEnd/>
            </a:ln>
          </p:spPr>
        </p:pic>
        <p:sp>
          <p:nvSpPr>
            <p:cNvPr id="12" name="Rectangle 11"/>
            <p:cNvSpPr/>
            <p:nvPr/>
          </p:nvSpPr>
          <p:spPr>
            <a:xfrm>
              <a:off x="6553200" y="5410200"/>
              <a:ext cx="1370055" cy="523220"/>
            </a:xfrm>
            <a:prstGeom prst="rect">
              <a:avLst/>
            </a:prstGeom>
          </p:spPr>
          <p:txBody>
            <a:bodyPr wrap="none">
              <a:spAutoFit/>
            </a:bodyPr>
            <a:lstStyle/>
            <a:p>
              <a:r>
                <a:rPr lang="en-US" sz="2800" b="1" dirty="0"/>
                <a:t>Figure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Converting from Polar to Cartesian Coordinates (cont.)</a:t>
            </a:r>
          </a:p>
        </p:txBody>
      </p:sp>
      <p:sp>
        <p:nvSpPr>
          <p:cNvPr id="3" name="Content Placeholder 2"/>
          <p:cNvSpPr>
            <a:spLocks noGrp="1"/>
          </p:cNvSpPr>
          <p:nvPr>
            <p:ph idx="1"/>
          </p:nvPr>
        </p:nvSpPr>
        <p:spPr/>
        <p:txBody>
          <a:bodyPr/>
          <a:lstStyle/>
          <a:p>
            <a:pPr marL="463550" indent="-463550"/>
            <a:r>
              <a:rPr lang="en-US" b="1" dirty="0"/>
              <a:t>b.	</a:t>
            </a:r>
            <a:r>
              <a:rPr lang="en-US" dirty="0"/>
              <a:t>We calculate	 		          		    </a:t>
            </a:r>
          </a:p>
          <a:p>
            <a:pPr marL="463550" indent="-463550"/>
            <a:r>
              <a:rPr lang="en-US" dirty="0"/>
              <a:t>	and 							      so the Cartesian coordinates			               </a:t>
            </a:r>
          </a:p>
          <a:p>
            <a:pPr marL="463550" indent="-463550"/>
            <a:r>
              <a:rPr lang="en-US" dirty="0"/>
              <a:t>	are	      </a:t>
            </a:r>
          </a:p>
          <a:p>
            <a:pPr marL="463550" indent="-463550"/>
            <a:r>
              <a:rPr lang="en-US" dirty="0"/>
              <a:t>	(see Figure 7).</a:t>
            </a:r>
          </a:p>
        </p:txBody>
      </p:sp>
      <p:graphicFrame>
        <p:nvGraphicFramePr>
          <p:cNvPr id="12293" name="Object 5"/>
          <p:cNvGraphicFramePr>
            <a:graphicFrameLocks noChangeAspect="1"/>
          </p:cNvGraphicFramePr>
          <p:nvPr>
            <p:extLst>
              <p:ext uri="{D42A27DB-BD31-4B8C-83A1-F6EECF244321}">
                <p14:modId xmlns:p14="http://schemas.microsoft.com/office/powerpoint/2010/main" val="1735695036"/>
              </p:ext>
            </p:extLst>
          </p:nvPr>
        </p:nvGraphicFramePr>
        <p:xfrm>
          <a:off x="2947988" y="1263650"/>
          <a:ext cx="3606800" cy="533400"/>
        </p:xfrm>
        <a:graphic>
          <a:graphicData uri="http://schemas.openxmlformats.org/presentationml/2006/ole">
            <mc:AlternateContent xmlns:mc="http://schemas.openxmlformats.org/markup-compatibility/2006">
              <mc:Choice xmlns:v="urn:schemas-microsoft-com:vml" Requires="v">
                <p:oleObj name="Equation" r:id="rId2" imgW="3606480" imgH="533160" progId="Equation.DSMT4">
                  <p:embed/>
                </p:oleObj>
              </mc:Choice>
              <mc:Fallback>
                <p:oleObj name="Equation" r:id="rId2" imgW="3606480" imgH="533160" progId="Equation.DSMT4">
                  <p:embed/>
                  <p:pic>
                    <p:nvPicPr>
                      <p:cNvPr id="0" name="Picture 5"/>
                      <p:cNvPicPr>
                        <a:picLocks noChangeAspect="1" noChangeArrowheads="1"/>
                      </p:cNvPicPr>
                      <p:nvPr/>
                    </p:nvPicPr>
                    <p:blipFill>
                      <a:blip r:embed="rId3"/>
                      <a:srcRect/>
                      <a:stretch>
                        <a:fillRect/>
                      </a:stretch>
                    </p:blipFill>
                    <p:spPr bwMode="auto">
                      <a:xfrm>
                        <a:off x="2947988" y="1263650"/>
                        <a:ext cx="360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3162479175"/>
              </p:ext>
            </p:extLst>
          </p:nvPr>
        </p:nvGraphicFramePr>
        <p:xfrm>
          <a:off x="1631950" y="1785938"/>
          <a:ext cx="3632200" cy="533400"/>
        </p:xfrm>
        <a:graphic>
          <a:graphicData uri="http://schemas.openxmlformats.org/presentationml/2006/ole">
            <mc:AlternateContent xmlns:mc="http://schemas.openxmlformats.org/markup-compatibility/2006">
              <mc:Choice xmlns:v="urn:schemas-microsoft-com:vml" Requires="v">
                <p:oleObj name="Equation" r:id="rId4" imgW="3632040" imgH="533160" progId="Equation.DSMT4">
                  <p:embed/>
                </p:oleObj>
              </mc:Choice>
              <mc:Fallback>
                <p:oleObj name="Equation" r:id="rId4" imgW="3632040" imgH="533160" progId="Equation.DSMT4">
                  <p:embed/>
                  <p:pic>
                    <p:nvPicPr>
                      <p:cNvPr id="0" name="Picture 6"/>
                      <p:cNvPicPr>
                        <a:picLocks noChangeAspect="1" noChangeArrowheads="1"/>
                      </p:cNvPicPr>
                      <p:nvPr/>
                    </p:nvPicPr>
                    <p:blipFill>
                      <a:blip r:embed="rId5"/>
                      <a:srcRect/>
                      <a:stretch>
                        <a:fillRect/>
                      </a:stretch>
                    </p:blipFill>
                    <p:spPr bwMode="auto">
                      <a:xfrm>
                        <a:off x="1631950" y="1785938"/>
                        <a:ext cx="3632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4023011708"/>
              </p:ext>
            </p:extLst>
          </p:nvPr>
        </p:nvGraphicFramePr>
        <p:xfrm>
          <a:off x="1603375" y="2681288"/>
          <a:ext cx="2425700" cy="660400"/>
        </p:xfrm>
        <a:graphic>
          <a:graphicData uri="http://schemas.openxmlformats.org/presentationml/2006/ole">
            <mc:AlternateContent xmlns:mc="http://schemas.openxmlformats.org/markup-compatibility/2006">
              <mc:Choice xmlns:v="urn:schemas-microsoft-com:vml" Requires="v">
                <p:oleObj name="Equation" r:id="rId6" imgW="2425680" imgH="660240" progId="Equation.DSMT4">
                  <p:embed/>
                </p:oleObj>
              </mc:Choice>
              <mc:Fallback>
                <p:oleObj name="Equation" r:id="rId6" imgW="2425680" imgH="660240" progId="Equation.DSMT4">
                  <p:embed/>
                  <p:pic>
                    <p:nvPicPr>
                      <p:cNvPr id="0" name="Picture 7"/>
                      <p:cNvPicPr>
                        <a:picLocks noChangeAspect="1" noChangeArrowheads="1"/>
                      </p:cNvPicPr>
                      <p:nvPr/>
                    </p:nvPicPr>
                    <p:blipFill>
                      <a:blip r:embed="rId7"/>
                      <a:srcRect/>
                      <a:stretch>
                        <a:fillRect/>
                      </a:stretch>
                    </p:blipFill>
                    <p:spPr bwMode="auto">
                      <a:xfrm>
                        <a:off x="1603375" y="2681288"/>
                        <a:ext cx="2425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045393" y="1664572"/>
            <a:ext cx="3657600" cy="4211718"/>
            <a:chOff x="5334000" y="1721702"/>
            <a:chExt cx="3657600" cy="4211718"/>
          </a:xfrm>
        </p:grpSpPr>
        <p:pic>
          <p:nvPicPr>
            <p:cNvPr id="12297" name="Picture 9"/>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5334000" y="1721702"/>
              <a:ext cx="3657600" cy="3688498"/>
            </a:xfrm>
            <a:prstGeom prst="rect">
              <a:avLst/>
            </a:prstGeom>
            <a:noFill/>
            <a:ln w="9525">
              <a:noFill/>
              <a:miter lim="800000"/>
              <a:headEnd/>
              <a:tailEnd/>
            </a:ln>
          </p:spPr>
        </p:pic>
        <p:sp>
          <p:nvSpPr>
            <p:cNvPr id="13" name="Rectangle 12"/>
            <p:cNvSpPr/>
            <p:nvPr/>
          </p:nvSpPr>
          <p:spPr>
            <a:xfrm>
              <a:off x="6553200" y="541020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lstStyle/>
          <a:p>
            <a:r>
              <a:rPr lang="en-US" dirty="0"/>
              <a:t>The </a:t>
            </a:r>
            <a:r>
              <a:rPr lang="en-US" b="1" dirty="0"/>
              <a:t>polar coordinate system</a:t>
            </a:r>
            <a:r>
              <a:rPr lang="en-US" dirty="0"/>
              <a:t>, like the Cartesian coordinate system, serves as a means of locating points in the plane, and both systems are centered at a point </a:t>
            </a:r>
            <a:r>
              <a:rPr lang="en-US" i="1" dirty="0"/>
              <a:t>O</a:t>
            </a:r>
            <a:r>
              <a:rPr lang="en-US" dirty="0"/>
              <a:t> called the </a:t>
            </a:r>
            <a:r>
              <a:rPr lang="en-US" b="1" dirty="0"/>
              <a:t>origin</a:t>
            </a:r>
            <a:r>
              <a:rPr lang="en-US" dirty="0"/>
              <a:t>, sometimes referred to as the </a:t>
            </a:r>
            <a:r>
              <a:rPr lang="en-US" b="1" dirty="0"/>
              <a:t>pole</a:t>
            </a:r>
            <a:r>
              <a:rPr lang="en-US" dirty="0"/>
              <a:t> in the polar system. Starting from the origin </a:t>
            </a:r>
            <a:r>
              <a:rPr lang="en-US" i="1" dirty="0"/>
              <a:t>O</a:t>
            </a:r>
            <a:r>
              <a:rPr lang="en-US" dirty="0"/>
              <a:t>, a ray (or half-line) called the </a:t>
            </a:r>
            <a:r>
              <a:rPr lang="en-US" b="1" dirty="0"/>
              <a:t>polar axis</a:t>
            </a:r>
            <a:r>
              <a:rPr lang="en-US" dirty="0"/>
              <a:t> is drawn; in practice, the polar axis is usually drawn extending horizontally to the right, so that it corresponds with the positive </a:t>
            </a:r>
            <a:r>
              <a:rPr lang="en-US" i="1" dirty="0"/>
              <a:t>x</a:t>
            </a:r>
            <a:r>
              <a:rPr lang="en-US" dirty="0"/>
              <a:t>-axis in the Cartesian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Converting from Cartesian to Polar Coordinates</a:t>
            </a:r>
          </a:p>
        </p:txBody>
      </p:sp>
      <p:sp>
        <p:nvSpPr>
          <p:cNvPr id="3" name="Content Placeholder 2"/>
          <p:cNvSpPr>
            <a:spLocks noGrp="1"/>
          </p:cNvSpPr>
          <p:nvPr>
            <p:ph idx="1"/>
          </p:nvPr>
        </p:nvSpPr>
        <p:spPr/>
        <p:txBody>
          <a:bodyPr>
            <a:noAutofit/>
          </a:bodyPr>
          <a:lstStyle/>
          <a:p>
            <a:r>
              <a:rPr lang="en-US" dirty="0"/>
              <a:t>Convert the following points from Cartesian to polar coordinates.</a:t>
            </a:r>
          </a:p>
          <a:p>
            <a:endParaRPr lang="en-US" dirty="0"/>
          </a:p>
          <a:p>
            <a:r>
              <a:rPr lang="en-US" b="1" dirty="0"/>
              <a:t>Solution</a:t>
            </a:r>
          </a:p>
          <a:p>
            <a:pPr marL="463550" indent="-463550"/>
            <a:r>
              <a:rPr lang="en-US" b="1" dirty="0"/>
              <a:t>a.	</a:t>
            </a:r>
            <a:r>
              <a:rPr lang="en-US" dirty="0"/>
              <a:t>To avoid making an error, be sure you have some rough idea of what the answer should be before doing any calculations. Since </a:t>
            </a:r>
            <a:r>
              <a:rPr lang="en-US" dirty="0">
                <a:solidFill>
                  <a:srgbClr val="0000FF"/>
                </a:solidFill>
              </a:rPr>
              <a:t>(−3, 2)</a:t>
            </a:r>
            <a:r>
              <a:rPr lang="en-US" dirty="0"/>
              <a:t> is in the second quadrant, one possible conversion will lead to      </a:t>
            </a:r>
            <a:br>
              <a:rPr lang="en-US" i="1" dirty="0">
                <a:latin typeface="Euclid Symbol" pitchFamily="18" charset="2"/>
              </a:rPr>
            </a:br>
            <a:r>
              <a:rPr lang="el-GR" i="1" dirty="0">
                <a:latin typeface="Cambria Math" panose="02040503050406030204" pitchFamily="18" charset="0"/>
                <a:ea typeface="Cambria Math" panose="02040503050406030204" pitchFamily="18" charset="0"/>
              </a:rPr>
              <a:t>π</a:t>
            </a:r>
            <a:r>
              <a:rPr lang="en-US" dirty="0"/>
              <a:t>/2 &lt; </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t>&lt; </a:t>
            </a:r>
            <a:r>
              <a:rPr lang="el-GR" i="1" dirty="0">
                <a:latin typeface="Cambria Math" panose="02040503050406030204" pitchFamily="18" charset="0"/>
                <a:ea typeface="Cambria Math" panose="02040503050406030204" pitchFamily="18" charset="0"/>
              </a:rPr>
              <a:t>π</a:t>
            </a:r>
            <a:r>
              <a:rPr lang="en-US" dirty="0">
                <a:latin typeface="+mj-lt"/>
              </a:rPr>
              <a:t>.</a:t>
            </a:r>
            <a:endParaRPr lang="en-US" dirty="0"/>
          </a:p>
          <a:p>
            <a:endParaRPr lang="en-US" dirty="0"/>
          </a:p>
        </p:txBody>
      </p:sp>
      <p:graphicFrame>
        <p:nvGraphicFramePr>
          <p:cNvPr id="13314" name="Object 2"/>
          <p:cNvGraphicFramePr>
            <a:graphicFrameLocks noChangeAspect="1"/>
          </p:cNvGraphicFramePr>
          <p:nvPr/>
        </p:nvGraphicFramePr>
        <p:xfrm>
          <a:off x="555978" y="2240844"/>
          <a:ext cx="1397000" cy="469900"/>
        </p:xfrm>
        <a:graphic>
          <a:graphicData uri="http://schemas.openxmlformats.org/presentationml/2006/ole">
            <mc:AlternateContent xmlns:mc="http://schemas.openxmlformats.org/markup-compatibility/2006">
              <mc:Choice xmlns:v="urn:schemas-microsoft-com:vml" Requires="v">
                <p:oleObj name="Equation" r:id="rId2" imgW="1396800" imgH="469800" progId="Equation.DSMT4">
                  <p:embed/>
                </p:oleObj>
              </mc:Choice>
              <mc:Fallback>
                <p:oleObj name="Equation" r:id="rId2" imgW="1396800" imgH="469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78" y="2240844"/>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2"/>
          <p:cNvGraphicFramePr>
            <a:graphicFrameLocks noChangeAspect="1"/>
          </p:cNvGraphicFramePr>
          <p:nvPr/>
        </p:nvGraphicFramePr>
        <p:xfrm>
          <a:off x="4976989" y="2175933"/>
          <a:ext cx="1663700" cy="622300"/>
        </p:xfrm>
        <a:graphic>
          <a:graphicData uri="http://schemas.openxmlformats.org/presentationml/2006/ole">
            <mc:AlternateContent xmlns:mc="http://schemas.openxmlformats.org/markup-compatibility/2006">
              <mc:Choice xmlns:v="urn:schemas-microsoft-com:vml" Requires="v">
                <p:oleObj name="Equation" r:id="rId4" imgW="1663560" imgH="622080" progId="Equation.DSMT4">
                  <p:embed/>
                </p:oleObj>
              </mc:Choice>
              <mc:Fallback>
                <p:oleObj name="Equation" r:id="rId4" imgW="166356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989" y="2175933"/>
                        <a:ext cx="1663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Converting from Cartesian to Polar Coordinates (cont.)</a:t>
            </a:r>
          </a:p>
        </p:txBody>
      </p:sp>
      <p:sp>
        <p:nvSpPr>
          <p:cNvPr id="3" name="Content Placeholder 2"/>
          <p:cNvSpPr>
            <a:spLocks noGrp="1"/>
          </p:cNvSpPr>
          <p:nvPr>
            <p:ph idx="1"/>
          </p:nvPr>
        </p:nvSpPr>
        <p:spPr/>
        <p:txBody>
          <a:bodyPr>
            <a:noAutofit/>
          </a:bodyPr>
          <a:lstStyle/>
          <a:p>
            <a:r>
              <a:rPr lang="en-US" dirty="0"/>
              <a:t>To get the exact angle, we use the fact that 		     so 			        (remember, this is in radians). Depending on your calculator, though, you may have found 			 an angle in the fourth quadrant; if so, it is up to you to remember to either add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in order to get an angle in the second quadrant, or to use a negative value for </a:t>
            </a:r>
            <a:r>
              <a:rPr lang="en-US" i="1" dirty="0"/>
              <a:t>r</a:t>
            </a:r>
            <a:r>
              <a:rPr lang="en-US" dirty="0"/>
              <a:t>.</a:t>
            </a:r>
            <a:r>
              <a:rPr lang="en-US" i="1" dirty="0"/>
              <a:t> </a:t>
            </a:r>
            <a:endParaRPr lang="en-US" dirty="0"/>
          </a:p>
        </p:txBody>
      </p:sp>
      <p:graphicFrame>
        <p:nvGraphicFramePr>
          <p:cNvPr id="14340" name="Object 4"/>
          <p:cNvGraphicFramePr>
            <a:graphicFrameLocks noChangeAspect="1"/>
          </p:cNvGraphicFramePr>
          <p:nvPr>
            <p:extLst>
              <p:ext uri="{D42A27DB-BD31-4B8C-83A1-F6EECF244321}">
                <p14:modId xmlns:p14="http://schemas.microsoft.com/office/powerpoint/2010/main" val="4231568206"/>
              </p:ext>
            </p:extLst>
          </p:nvPr>
        </p:nvGraphicFramePr>
        <p:xfrm>
          <a:off x="6818313" y="1335088"/>
          <a:ext cx="1587500" cy="431800"/>
        </p:xfrm>
        <a:graphic>
          <a:graphicData uri="http://schemas.openxmlformats.org/presentationml/2006/ole">
            <mc:AlternateContent xmlns:mc="http://schemas.openxmlformats.org/markup-compatibility/2006">
              <mc:Choice xmlns:v="urn:schemas-microsoft-com:vml" Requires="v">
                <p:oleObj name="Equation" r:id="rId2" imgW="1587240" imgH="431640" progId="Equation.DSMT4">
                  <p:embed/>
                </p:oleObj>
              </mc:Choice>
              <mc:Fallback>
                <p:oleObj name="Equation" r:id="rId2" imgW="1587240" imgH="431640" progId="Equation.DSMT4">
                  <p:embed/>
                  <p:pic>
                    <p:nvPicPr>
                      <p:cNvPr id="0" name="Picture 4"/>
                      <p:cNvPicPr>
                        <a:picLocks noChangeAspect="1" noChangeArrowheads="1"/>
                      </p:cNvPicPr>
                      <p:nvPr/>
                    </p:nvPicPr>
                    <p:blipFill>
                      <a:blip r:embed="rId3"/>
                      <a:srcRect/>
                      <a:stretch>
                        <a:fillRect/>
                      </a:stretch>
                    </p:blipFill>
                    <p:spPr bwMode="auto">
                      <a:xfrm>
                        <a:off x="6818313" y="1335088"/>
                        <a:ext cx="158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941140996"/>
              </p:ext>
            </p:extLst>
          </p:nvPr>
        </p:nvGraphicFramePr>
        <p:xfrm>
          <a:off x="958850" y="1730375"/>
          <a:ext cx="2921000" cy="508000"/>
        </p:xfrm>
        <a:graphic>
          <a:graphicData uri="http://schemas.openxmlformats.org/presentationml/2006/ole">
            <mc:AlternateContent xmlns:mc="http://schemas.openxmlformats.org/markup-compatibility/2006">
              <mc:Choice xmlns:v="urn:schemas-microsoft-com:vml" Requires="v">
                <p:oleObj name="Equation" r:id="rId4" imgW="2920680" imgH="507960" progId="Equation.DSMT4">
                  <p:embed/>
                </p:oleObj>
              </mc:Choice>
              <mc:Fallback>
                <p:oleObj name="Equation" r:id="rId4" imgW="2920680" imgH="507960" progId="Equation.DSMT4">
                  <p:embed/>
                  <p:pic>
                    <p:nvPicPr>
                      <p:cNvPr id="0" name="Picture 5"/>
                      <p:cNvPicPr>
                        <a:picLocks noChangeAspect="1" noChangeArrowheads="1"/>
                      </p:cNvPicPr>
                      <p:nvPr/>
                    </p:nvPicPr>
                    <p:blipFill>
                      <a:blip r:embed="rId5"/>
                      <a:srcRect/>
                      <a:stretch>
                        <a:fillRect/>
                      </a:stretch>
                    </p:blipFill>
                    <p:spPr bwMode="auto">
                      <a:xfrm>
                        <a:off x="958850" y="1730375"/>
                        <a:ext cx="2921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512711" y="2593623"/>
          <a:ext cx="2692400" cy="495300"/>
        </p:xfrm>
        <a:graphic>
          <a:graphicData uri="http://schemas.openxmlformats.org/presentationml/2006/ole">
            <mc:AlternateContent xmlns:mc="http://schemas.openxmlformats.org/markup-compatibility/2006">
              <mc:Choice xmlns:v="urn:schemas-microsoft-com:vml" Requires="v">
                <p:oleObj name="Equation" r:id="rId6" imgW="2692080" imgH="495000" progId="Equation.DSMT4">
                  <p:embed/>
                </p:oleObj>
              </mc:Choice>
              <mc:Fallback>
                <p:oleObj name="Equation" r:id="rId6" imgW="269208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711" y="2593623"/>
                        <a:ext cx="2692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Converting from Cartesian to Polar Coordinates (cont.)</a:t>
            </a:r>
          </a:p>
        </p:txBody>
      </p:sp>
      <p:sp>
        <p:nvSpPr>
          <p:cNvPr id="3" name="Content Placeholder 2"/>
          <p:cNvSpPr>
            <a:spLocks noGrp="1"/>
          </p:cNvSpPr>
          <p:nvPr>
            <p:ph idx="1"/>
          </p:nvPr>
        </p:nvSpPr>
        <p:spPr/>
        <p:txBody>
          <a:bodyPr/>
          <a:lstStyle/>
          <a:p>
            <a:r>
              <a:rPr lang="en-US" dirty="0"/>
              <a:t>The radius is more easily determined: </a:t>
            </a:r>
          </a:p>
          <a:p>
            <a:r>
              <a:rPr lang="en-US" dirty="0"/>
              <a:t>			          </a:t>
            </a:r>
          </a:p>
          <a:p>
            <a:r>
              <a:rPr lang="en-US" dirty="0"/>
              <a:t>The two answers we have </a:t>
            </a:r>
          </a:p>
          <a:p>
            <a:r>
              <a:rPr lang="en-US" dirty="0"/>
              <a:t>found are thus 		   </a:t>
            </a:r>
          </a:p>
          <a:p>
            <a:r>
              <a:rPr lang="en-US" dirty="0"/>
              <a:t>and 			 </a:t>
            </a:r>
          </a:p>
          <a:p>
            <a:r>
              <a:rPr lang="en-US" dirty="0"/>
              <a:t>(see Figure 8).</a:t>
            </a:r>
          </a:p>
        </p:txBody>
      </p:sp>
      <p:graphicFrame>
        <p:nvGraphicFramePr>
          <p:cNvPr id="15362" name="Object 2"/>
          <p:cNvGraphicFramePr>
            <a:graphicFrameLocks noChangeAspect="1"/>
          </p:cNvGraphicFramePr>
          <p:nvPr/>
        </p:nvGraphicFramePr>
        <p:xfrm>
          <a:off x="598311" y="1687689"/>
          <a:ext cx="3390900" cy="647700"/>
        </p:xfrm>
        <a:graphic>
          <a:graphicData uri="http://schemas.openxmlformats.org/presentationml/2006/ole">
            <mc:AlternateContent xmlns:mc="http://schemas.openxmlformats.org/markup-compatibility/2006">
              <mc:Choice xmlns:v="urn:schemas-microsoft-com:vml" Requires="v">
                <p:oleObj name="Equation" r:id="rId2" imgW="3390840" imgH="647640" progId="Equation.DSMT4">
                  <p:embed/>
                </p:oleObj>
              </mc:Choice>
              <mc:Fallback>
                <p:oleObj name="Equation" r:id="rId2" imgW="3390840" imgH="647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11" y="1687689"/>
                        <a:ext cx="3390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062426021"/>
              </p:ext>
            </p:extLst>
          </p:nvPr>
        </p:nvGraphicFramePr>
        <p:xfrm>
          <a:off x="2763838" y="2768600"/>
          <a:ext cx="1625600" cy="660400"/>
        </p:xfrm>
        <a:graphic>
          <a:graphicData uri="http://schemas.openxmlformats.org/presentationml/2006/ole">
            <mc:AlternateContent xmlns:mc="http://schemas.openxmlformats.org/markup-compatibility/2006">
              <mc:Choice xmlns:v="urn:schemas-microsoft-com:vml" Requires="v">
                <p:oleObj name="Equation" r:id="rId4" imgW="1625400" imgH="660240" progId="Equation.DSMT4">
                  <p:embed/>
                </p:oleObj>
              </mc:Choice>
              <mc:Fallback>
                <p:oleObj name="Equation" r:id="rId4" imgW="1625400" imgH="660240" progId="Equation.DSMT4">
                  <p:embed/>
                  <p:pic>
                    <p:nvPicPr>
                      <p:cNvPr id="0" name="Picture 3"/>
                      <p:cNvPicPr>
                        <a:picLocks noChangeAspect="1" noChangeArrowheads="1"/>
                      </p:cNvPicPr>
                      <p:nvPr/>
                    </p:nvPicPr>
                    <p:blipFill>
                      <a:blip r:embed="rId5"/>
                      <a:srcRect/>
                      <a:stretch>
                        <a:fillRect/>
                      </a:stretch>
                    </p:blipFill>
                    <p:spPr bwMode="auto">
                      <a:xfrm>
                        <a:off x="2763838" y="2768600"/>
                        <a:ext cx="1625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3555322613"/>
              </p:ext>
            </p:extLst>
          </p:nvPr>
        </p:nvGraphicFramePr>
        <p:xfrm>
          <a:off x="1182688" y="3278188"/>
          <a:ext cx="2057400" cy="660400"/>
        </p:xfrm>
        <a:graphic>
          <a:graphicData uri="http://schemas.openxmlformats.org/presentationml/2006/ole">
            <mc:AlternateContent xmlns:mc="http://schemas.openxmlformats.org/markup-compatibility/2006">
              <mc:Choice xmlns:v="urn:schemas-microsoft-com:vml" Requires="v">
                <p:oleObj name="Equation" r:id="rId6" imgW="2057400" imgH="660240" progId="Equation.DSMT4">
                  <p:embed/>
                </p:oleObj>
              </mc:Choice>
              <mc:Fallback>
                <p:oleObj name="Equation" r:id="rId6" imgW="2057400" imgH="660240" progId="Equation.DSMT4">
                  <p:embed/>
                  <p:pic>
                    <p:nvPicPr>
                      <p:cNvPr id="0" name="Picture 4"/>
                      <p:cNvPicPr>
                        <a:picLocks noChangeAspect="1" noChangeArrowheads="1"/>
                      </p:cNvPicPr>
                      <p:nvPr/>
                    </p:nvPicPr>
                    <p:blipFill>
                      <a:blip r:embed="rId7"/>
                      <a:srcRect/>
                      <a:stretch>
                        <a:fillRect/>
                      </a:stretch>
                    </p:blipFill>
                    <p:spPr bwMode="auto">
                      <a:xfrm>
                        <a:off x="1182688" y="3278188"/>
                        <a:ext cx="2057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6" name="Picture 6"/>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4510881" y="1392386"/>
            <a:ext cx="4206240" cy="4181644"/>
          </a:xfrm>
          <a:prstGeom prst="rect">
            <a:avLst/>
          </a:prstGeom>
          <a:noFill/>
          <a:ln w="9525">
            <a:noFill/>
            <a:miter lim="800000"/>
            <a:headEnd/>
            <a:tailEnd/>
          </a:ln>
        </p:spPr>
      </p:pic>
      <p:sp>
        <p:nvSpPr>
          <p:cNvPr id="9" name="Rectangle 8"/>
          <p:cNvSpPr/>
          <p:nvPr/>
        </p:nvSpPr>
        <p:spPr>
          <a:xfrm>
            <a:off x="6019800" y="5441166"/>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Converting from Cartesian to Polar Coordinates (cont.)</a:t>
            </a:r>
          </a:p>
        </p:txBody>
      </p:sp>
      <p:sp>
        <p:nvSpPr>
          <p:cNvPr id="3" name="Content Placeholder 2"/>
          <p:cNvSpPr>
            <a:spLocks noGrp="1"/>
          </p:cNvSpPr>
          <p:nvPr>
            <p:ph idx="1"/>
          </p:nvPr>
        </p:nvSpPr>
        <p:spPr/>
        <p:txBody>
          <a:bodyPr/>
          <a:lstStyle/>
          <a:p>
            <a:pPr>
              <a:tabLst>
                <a:tab pos="457200" algn="l"/>
                <a:tab pos="914400" algn="l"/>
              </a:tabLst>
            </a:pPr>
            <a:r>
              <a:rPr lang="en-US" b="1" dirty="0"/>
              <a:t>b.	</a:t>
            </a:r>
            <a:r>
              <a:rPr lang="en-US" dirty="0"/>
              <a:t>The polar coordinates of 	          are more 	easily determined. The point lies in the fourth 	quadrant, so the two most obvious conversions 	will lead to either          	      or 			 The 	coordinates 	          give rise to a familiar 	triangle with convenient angles, and it’s probably 	easiest to use</a:t>
            </a:r>
          </a:p>
        </p:txBody>
      </p:sp>
      <p:graphicFrame>
        <p:nvGraphicFramePr>
          <p:cNvPr id="16386" name="Object 2"/>
          <p:cNvGraphicFramePr>
            <a:graphicFrameLocks noChangeAspect="1"/>
          </p:cNvGraphicFramePr>
          <p:nvPr>
            <p:extLst>
              <p:ext uri="{D42A27DB-BD31-4B8C-83A1-F6EECF244321}">
                <p14:modId xmlns:p14="http://schemas.microsoft.com/office/powerpoint/2010/main" val="3685103415"/>
              </p:ext>
            </p:extLst>
          </p:nvPr>
        </p:nvGraphicFramePr>
        <p:xfrm>
          <a:off x="4650740" y="1240367"/>
          <a:ext cx="1193800" cy="622300"/>
        </p:xfrm>
        <a:graphic>
          <a:graphicData uri="http://schemas.openxmlformats.org/presentationml/2006/ole">
            <mc:AlternateContent xmlns:mc="http://schemas.openxmlformats.org/markup-compatibility/2006">
              <mc:Choice xmlns:v="urn:schemas-microsoft-com:vml" Requires="v">
                <p:oleObj name="Equation" r:id="rId2" imgW="1193760" imgH="622080" progId="Equation.DSMT4">
                  <p:embed/>
                </p:oleObj>
              </mc:Choice>
              <mc:Fallback>
                <p:oleObj name="Equation" r:id="rId2" imgW="11937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740" y="1240367"/>
                        <a:ext cx="1193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748238362"/>
              </p:ext>
            </p:extLst>
          </p:nvPr>
        </p:nvGraphicFramePr>
        <p:xfrm>
          <a:off x="3586456" y="2638719"/>
          <a:ext cx="1993900" cy="431800"/>
        </p:xfrm>
        <a:graphic>
          <a:graphicData uri="http://schemas.openxmlformats.org/presentationml/2006/ole">
            <mc:AlternateContent xmlns:mc="http://schemas.openxmlformats.org/markup-compatibility/2006">
              <mc:Choice xmlns:v="urn:schemas-microsoft-com:vml" Requires="v">
                <p:oleObj name="Equation" r:id="rId4" imgW="1993680" imgH="431640" progId="Equation.DSMT4">
                  <p:embed/>
                </p:oleObj>
              </mc:Choice>
              <mc:Fallback>
                <p:oleObj name="Equation" r:id="rId4" imgW="1993680" imgH="431640" progId="Equation.DSMT4">
                  <p:embed/>
                  <p:pic>
                    <p:nvPicPr>
                      <p:cNvPr id="0" name="Picture 3"/>
                      <p:cNvPicPr>
                        <a:picLocks noChangeAspect="1" noChangeArrowheads="1"/>
                      </p:cNvPicPr>
                      <p:nvPr/>
                    </p:nvPicPr>
                    <p:blipFill>
                      <a:blip r:embed="rId5"/>
                      <a:srcRect/>
                      <a:stretch>
                        <a:fillRect/>
                      </a:stretch>
                    </p:blipFill>
                    <p:spPr bwMode="auto">
                      <a:xfrm>
                        <a:off x="3586456" y="2638719"/>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3796087655"/>
              </p:ext>
            </p:extLst>
          </p:nvPr>
        </p:nvGraphicFramePr>
        <p:xfrm>
          <a:off x="5998222" y="2630781"/>
          <a:ext cx="1917700" cy="431800"/>
        </p:xfrm>
        <a:graphic>
          <a:graphicData uri="http://schemas.openxmlformats.org/presentationml/2006/ole">
            <mc:AlternateContent xmlns:mc="http://schemas.openxmlformats.org/markup-compatibility/2006">
              <mc:Choice xmlns:v="urn:schemas-microsoft-com:vml" Requires="v">
                <p:oleObj name="Equation" r:id="rId6" imgW="1917360" imgH="431640" progId="Equation.DSMT4">
                  <p:embed/>
                </p:oleObj>
              </mc:Choice>
              <mc:Fallback>
                <p:oleObj name="Equation" r:id="rId6" imgW="1917360" imgH="431640" progId="Equation.DSMT4">
                  <p:embed/>
                  <p:pic>
                    <p:nvPicPr>
                      <p:cNvPr id="0" name="Picture 4"/>
                      <p:cNvPicPr>
                        <a:picLocks noChangeAspect="1" noChangeArrowheads="1"/>
                      </p:cNvPicPr>
                      <p:nvPr/>
                    </p:nvPicPr>
                    <p:blipFill>
                      <a:blip r:embed="rId7"/>
                      <a:srcRect/>
                      <a:stretch>
                        <a:fillRect/>
                      </a:stretch>
                    </p:blipFill>
                    <p:spPr bwMode="auto">
                      <a:xfrm>
                        <a:off x="5998222" y="2630781"/>
                        <a:ext cx="191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1440191214"/>
              </p:ext>
            </p:extLst>
          </p:nvPr>
        </p:nvGraphicFramePr>
        <p:xfrm>
          <a:off x="2815590" y="2971800"/>
          <a:ext cx="1193800" cy="622300"/>
        </p:xfrm>
        <a:graphic>
          <a:graphicData uri="http://schemas.openxmlformats.org/presentationml/2006/ole">
            <mc:AlternateContent xmlns:mc="http://schemas.openxmlformats.org/markup-compatibility/2006">
              <mc:Choice xmlns:v="urn:schemas-microsoft-com:vml" Requires="v">
                <p:oleObj name="Equation" r:id="rId8" imgW="1193760" imgH="622080" progId="Equation.DSMT4">
                  <p:embed/>
                </p:oleObj>
              </mc:Choice>
              <mc:Fallback>
                <p:oleObj name="Equation" r:id="rId8" imgW="1193760" imgH="622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5590" y="2971800"/>
                        <a:ext cx="1193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109046258"/>
              </p:ext>
            </p:extLst>
          </p:nvPr>
        </p:nvGraphicFramePr>
        <p:xfrm>
          <a:off x="3041003" y="3940115"/>
          <a:ext cx="1447800" cy="431800"/>
        </p:xfrm>
        <a:graphic>
          <a:graphicData uri="http://schemas.openxmlformats.org/presentationml/2006/ole">
            <mc:AlternateContent xmlns:mc="http://schemas.openxmlformats.org/markup-compatibility/2006">
              <mc:Choice xmlns:v="urn:schemas-microsoft-com:vml" Requires="v">
                <p:oleObj name="Equation" r:id="rId10" imgW="1447560" imgH="431640" progId="Equation.DSMT4">
                  <p:embed/>
                </p:oleObj>
              </mc:Choice>
              <mc:Fallback>
                <p:oleObj name="Equation" r:id="rId10" imgW="1447560" imgH="431640" progId="Equation.DSMT4">
                  <p:embed/>
                  <p:pic>
                    <p:nvPicPr>
                      <p:cNvPr id="0" name="Picture 6"/>
                      <p:cNvPicPr>
                        <a:picLocks noChangeAspect="1" noChangeArrowheads="1"/>
                      </p:cNvPicPr>
                      <p:nvPr/>
                    </p:nvPicPr>
                    <p:blipFill>
                      <a:blip r:embed="rId11"/>
                      <a:srcRect/>
                      <a:stretch>
                        <a:fillRect/>
                      </a:stretch>
                    </p:blipFill>
                    <p:spPr bwMode="auto">
                      <a:xfrm>
                        <a:off x="3041003" y="3940115"/>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Converting from Cartesian to Polar Coordinates (cont.)</a:t>
            </a:r>
          </a:p>
        </p:txBody>
      </p:sp>
      <p:sp>
        <p:nvSpPr>
          <p:cNvPr id="3" name="Content Placeholder 2"/>
          <p:cNvSpPr>
            <a:spLocks noGrp="1"/>
          </p:cNvSpPr>
          <p:nvPr>
            <p:ph idx="1"/>
          </p:nvPr>
        </p:nvSpPr>
        <p:spPr>
          <a:xfrm>
            <a:off x="457200" y="1280160"/>
            <a:ext cx="8229600" cy="4707804"/>
          </a:xfrm>
        </p:spPr>
        <p:txBody>
          <a:bodyPr/>
          <a:lstStyle/>
          <a:p>
            <a:r>
              <a:rPr lang="en-US" dirty="0"/>
              <a:t>The radius is</a:t>
            </a:r>
            <a:r>
              <a:rPr lang="en-US" i="1" dirty="0"/>
              <a:t> r </a:t>
            </a:r>
            <a:r>
              <a:rPr lang="en-US" dirty="0"/>
              <a:t>= 2, so one 				    set of polar coordinates for 				    the point is </a:t>
            </a:r>
            <a:r>
              <a:rPr lang="en-US" dirty="0">
                <a:solidFill>
                  <a:srgbClr val="FF0000"/>
                </a:solidFill>
              </a:rPr>
              <a:t>		     </a:t>
            </a:r>
          </a:p>
          <a:p>
            <a:r>
              <a:rPr lang="en-US" dirty="0"/>
              <a:t>(see Figure 9).</a:t>
            </a:r>
          </a:p>
        </p:txBody>
      </p:sp>
      <p:graphicFrame>
        <p:nvGraphicFramePr>
          <p:cNvPr id="17410" name="Object 2"/>
          <p:cNvGraphicFramePr>
            <a:graphicFrameLocks noChangeAspect="1"/>
          </p:cNvGraphicFramePr>
          <p:nvPr>
            <p:extLst>
              <p:ext uri="{D42A27DB-BD31-4B8C-83A1-F6EECF244321}">
                <p14:modId xmlns:p14="http://schemas.microsoft.com/office/powerpoint/2010/main" val="1763248902"/>
              </p:ext>
            </p:extLst>
          </p:nvPr>
        </p:nvGraphicFramePr>
        <p:xfrm>
          <a:off x="2228850" y="2170113"/>
          <a:ext cx="1371600" cy="482600"/>
        </p:xfrm>
        <a:graphic>
          <a:graphicData uri="http://schemas.openxmlformats.org/presentationml/2006/ole">
            <mc:AlternateContent xmlns:mc="http://schemas.openxmlformats.org/markup-compatibility/2006">
              <mc:Choice xmlns:v="urn:schemas-microsoft-com:vml" Requires="v">
                <p:oleObj name="Equation" r:id="rId2" imgW="1371600" imgH="482400" progId="Equation.DSMT4">
                  <p:embed/>
                </p:oleObj>
              </mc:Choice>
              <mc:Fallback>
                <p:oleObj name="Equation" r:id="rId2" imgW="1371600" imgH="482400" progId="Equation.DSMT4">
                  <p:embed/>
                  <p:pic>
                    <p:nvPicPr>
                      <p:cNvPr id="0" name="Picture 2"/>
                      <p:cNvPicPr>
                        <a:picLocks noChangeAspect="1" noChangeArrowheads="1"/>
                      </p:cNvPicPr>
                      <p:nvPr/>
                    </p:nvPicPr>
                    <p:blipFill>
                      <a:blip r:embed="rId3"/>
                      <a:srcRect/>
                      <a:stretch>
                        <a:fillRect/>
                      </a:stretch>
                    </p:blipFill>
                    <p:spPr bwMode="auto">
                      <a:xfrm>
                        <a:off x="2228850" y="2170113"/>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2" name="Picture 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545330" y="1182457"/>
            <a:ext cx="4206240" cy="4325446"/>
          </a:xfrm>
          <a:prstGeom prst="rect">
            <a:avLst/>
          </a:prstGeom>
          <a:noFill/>
          <a:ln w="9525">
            <a:noFill/>
            <a:miter lim="800000"/>
            <a:headEnd/>
            <a:tailEnd/>
          </a:ln>
        </p:spPr>
      </p:pic>
      <p:sp>
        <p:nvSpPr>
          <p:cNvPr id="7" name="Rectangle 6"/>
          <p:cNvSpPr/>
          <p:nvPr/>
        </p:nvSpPr>
        <p:spPr>
          <a:xfrm>
            <a:off x="5963422" y="5464744"/>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 of Polar Equations</a:t>
            </a:r>
          </a:p>
        </p:txBody>
      </p:sp>
      <p:sp>
        <p:nvSpPr>
          <p:cNvPr id="3" name="Content Placeholder 2"/>
          <p:cNvSpPr>
            <a:spLocks noGrp="1"/>
          </p:cNvSpPr>
          <p:nvPr>
            <p:ph idx="1"/>
          </p:nvPr>
        </p:nvSpPr>
        <p:spPr>
          <a:xfrm>
            <a:off x="457200" y="990600"/>
            <a:ext cx="8382000" cy="5029200"/>
          </a:xfrm>
        </p:spPr>
        <p:txBody>
          <a:bodyPr>
            <a:noAutofit/>
          </a:bodyPr>
          <a:lstStyle/>
          <a:p>
            <a:pPr>
              <a:spcBef>
                <a:spcPts val="0"/>
              </a:spcBef>
            </a:pPr>
            <a:r>
              <a:rPr lang="en-US" sz="2700" dirty="0"/>
              <a:t>In the most general terms, a </a:t>
            </a:r>
            <a:r>
              <a:rPr lang="en-US" sz="2700" i="1" dirty="0"/>
              <a:t>polar equation</a:t>
            </a:r>
            <a:r>
              <a:rPr lang="en-US" sz="2700" dirty="0"/>
              <a:t> is an equation in the variables </a:t>
            </a:r>
            <a:r>
              <a:rPr lang="en-US" sz="2700" i="1" dirty="0"/>
              <a:t>r</a:t>
            </a:r>
            <a:r>
              <a:rPr lang="en-US" sz="2700" dirty="0"/>
              <a:t> and </a:t>
            </a:r>
            <a:r>
              <a:rPr lang="el-GR" sz="2700" i="1" dirty="0">
                <a:latin typeface="Cambria Math" panose="02040503050406030204" pitchFamily="18" charset="0"/>
                <a:ea typeface="Cambria Math" panose="02040503050406030204" pitchFamily="18" charset="0"/>
              </a:rPr>
              <a:t>θ</a:t>
            </a:r>
            <a:r>
              <a:rPr lang="en-US" sz="2700" i="1" dirty="0">
                <a:latin typeface="Cambria Math" panose="02040503050406030204" pitchFamily="18" charset="0"/>
                <a:ea typeface="Cambria Math" panose="02040503050406030204" pitchFamily="18" charset="0"/>
              </a:rPr>
              <a:t> </a:t>
            </a:r>
            <a:r>
              <a:rPr lang="en-US" sz="2700" dirty="0"/>
              <a:t>that defines a relationship between these polar coordinates (just as equations in </a:t>
            </a:r>
            <a:r>
              <a:rPr lang="en-US" sz="2800" i="1" dirty="0"/>
              <a:t>x</a:t>
            </a:r>
            <a:r>
              <a:rPr lang="en-US" sz="2700" dirty="0"/>
              <a:t> and </a:t>
            </a:r>
            <a:r>
              <a:rPr lang="en-US" sz="2800" i="1" dirty="0"/>
              <a:t>y</a:t>
            </a:r>
            <a:r>
              <a:rPr lang="en-US" sz="2700" dirty="0"/>
              <a:t> define a relationship between rectangular coordinates).  A solution to a polar equation is thus an ordered pair (</a:t>
            </a:r>
            <a:r>
              <a:rPr lang="en-US" sz="2700" i="1" dirty="0"/>
              <a:t>r</a:t>
            </a:r>
            <a:r>
              <a:rPr lang="en-US" sz="2700" dirty="0"/>
              <a:t>, </a:t>
            </a:r>
            <a:r>
              <a:rPr lang="el-GR" sz="2700" i="1" dirty="0">
                <a:latin typeface="Cambria Math" panose="02040503050406030204" pitchFamily="18" charset="0"/>
                <a:ea typeface="Cambria Math" panose="02040503050406030204" pitchFamily="18" charset="0"/>
              </a:rPr>
              <a:t>θ</a:t>
            </a:r>
            <a:r>
              <a:rPr lang="en-US" sz="2700" i="1" dirty="0">
                <a:latin typeface="Cambria Math" panose="02040503050406030204" pitchFamily="18" charset="0"/>
                <a:ea typeface="Cambria Math" panose="02040503050406030204" pitchFamily="18" charset="0"/>
              </a:rPr>
              <a:t> </a:t>
            </a:r>
            <a:r>
              <a:rPr lang="en-US" sz="2700" dirty="0"/>
              <a:t>) that makes the equation true, and the graph of a polar equation consists of all such ordered pairs. Many polar equations can be written in the form </a:t>
            </a:r>
            <a:r>
              <a:rPr lang="en-US" sz="2700" i="1" dirty="0"/>
              <a:t>r</a:t>
            </a:r>
            <a:r>
              <a:rPr lang="en-US" sz="2700" dirty="0"/>
              <a:t> = </a:t>
            </a:r>
            <a:r>
              <a:rPr lang="en-US" sz="2700" i="1" dirty="0"/>
              <a:t>f</a:t>
            </a:r>
            <a:r>
              <a:rPr lang="en-US" sz="2700" dirty="0"/>
              <a:t>(</a:t>
            </a:r>
            <a:r>
              <a:rPr lang="el-GR" sz="2700" i="1" dirty="0">
                <a:latin typeface="Cambria Math" panose="02040503050406030204" pitchFamily="18" charset="0"/>
                <a:ea typeface="Cambria Math" panose="02040503050406030204" pitchFamily="18" charset="0"/>
              </a:rPr>
              <a:t>θ</a:t>
            </a:r>
            <a:r>
              <a:rPr lang="en-US" sz="2700" i="1" dirty="0">
                <a:latin typeface="Cambria Math" panose="02040503050406030204" pitchFamily="18" charset="0"/>
                <a:ea typeface="Cambria Math" panose="02040503050406030204" pitchFamily="18" charset="0"/>
              </a:rPr>
              <a:t> </a:t>
            </a:r>
            <a:r>
              <a:rPr lang="en-US" sz="2700" dirty="0"/>
              <a:t>); in such a form, the distance from the origin is expressed as a function of the angle </a:t>
            </a:r>
            <a:r>
              <a:rPr lang="el-GR" sz="2700" i="1" dirty="0">
                <a:latin typeface="Cambria Math" panose="02040503050406030204" pitchFamily="18" charset="0"/>
                <a:ea typeface="Cambria Math" panose="02040503050406030204" pitchFamily="18" charset="0"/>
              </a:rPr>
              <a:t>θ</a:t>
            </a:r>
            <a:r>
              <a:rPr lang="en-US" sz="2700" i="1" dirty="0">
                <a:sym typeface="Euclid Symbol"/>
              </a:rPr>
              <a:t> </a:t>
            </a:r>
            <a:r>
              <a:rPr lang="en-US" sz="2700" dirty="0"/>
              <a:t> and the graph of the equation is usually fairly easy to determine.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Rewriting a Rectangular Equation in Polar Form</a:t>
            </a:r>
          </a:p>
        </p:txBody>
      </p:sp>
      <p:sp>
        <p:nvSpPr>
          <p:cNvPr id="3" name="Content Placeholder 2"/>
          <p:cNvSpPr>
            <a:spLocks noGrp="1"/>
          </p:cNvSpPr>
          <p:nvPr>
            <p:ph idx="1"/>
          </p:nvPr>
        </p:nvSpPr>
        <p:spPr/>
        <p:txBody>
          <a:bodyPr/>
          <a:lstStyle/>
          <a:p>
            <a:r>
              <a:rPr lang="en-US" dirty="0"/>
              <a:t>Rewrite the equation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Calibri" panose="020F0502020204030204" pitchFamily="34" charset="0"/>
                <a:cs typeface="Calibri" panose="020F0502020204030204" pitchFamily="34" charset="0"/>
              </a:rPr>
              <a:t>–</a:t>
            </a:r>
            <a:r>
              <a:rPr lang="en-US" dirty="0">
                <a:solidFill>
                  <a:srgbClr val="0000FF"/>
                </a:solidFill>
              </a:rPr>
              <a:t> 2</a:t>
            </a:r>
            <a:r>
              <a:rPr lang="en-US" i="1" dirty="0">
                <a:solidFill>
                  <a:srgbClr val="0000FF"/>
                </a:solidFill>
              </a:rPr>
              <a:t>x</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0</a:t>
            </a:r>
            <a:r>
              <a:rPr lang="en-US" dirty="0"/>
              <a:t> in polar form.</a:t>
            </a:r>
          </a:p>
          <a:p>
            <a:r>
              <a:rPr lang="en-US" b="1" dirty="0"/>
              <a:t>Solution</a:t>
            </a:r>
          </a:p>
          <a:p>
            <a:r>
              <a:rPr lang="en-US" dirty="0"/>
              <a:t>Making the appropriate substitutions in the equation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Calibri" panose="020F0502020204030204" pitchFamily="34" charset="0"/>
                <a:cs typeface="Calibri" panose="020F0502020204030204" pitchFamily="34" charset="0"/>
              </a:rPr>
              <a:t>–</a:t>
            </a:r>
            <a:r>
              <a:rPr lang="en-US" dirty="0">
                <a:solidFill>
                  <a:srgbClr val="0000FF"/>
                </a:solidFill>
              </a:rPr>
              <a:t> 2</a:t>
            </a:r>
            <a:r>
              <a:rPr lang="en-US" i="1" dirty="0">
                <a:solidFill>
                  <a:srgbClr val="0000FF"/>
                </a:solidFill>
              </a:rPr>
              <a:t>x</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0</a:t>
            </a:r>
            <a:r>
              <a:rPr lang="en-US" i="1" dirty="0"/>
              <a:t> </a:t>
            </a:r>
            <a:r>
              <a:rPr lang="en-US" dirty="0"/>
              <a:t>and simplifying, we obtain the following polar equation.</a:t>
            </a:r>
          </a:p>
        </p:txBody>
      </p:sp>
      <p:graphicFrame>
        <p:nvGraphicFramePr>
          <p:cNvPr id="18435" name="Object 3"/>
          <p:cNvGraphicFramePr>
            <a:graphicFrameLocks noChangeAspect="1"/>
          </p:cNvGraphicFramePr>
          <p:nvPr>
            <p:extLst>
              <p:ext uri="{D42A27DB-BD31-4B8C-83A1-F6EECF244321}">
                <p14:modId xmlns:p14="http://schemas.microsoft.com/office/powerpoint/2010/main" val="3454301058"/>
              </p:ext>
            </p:extLst>
          </p:nvPr>
        </p:nvGraphicFramePr>
        <p:xfrm>
          <a:off x="2058988" y="3612198"/>
          <a:ext cx="5041900" cy="558800"/>
        </p:xfrm>
        <a:graphic>
          <a:graphicData uri="http://schemas.openxmlformats.org/presentationml/2006/ole">
            <mc:AlternateContent xmlns:mc="http://schemas.openxmlformats.org/markup-compatibility/2006">
              <mc:Choice xmlns:v="urn:schemas-microsoft-com:vml" Requires="v">
                <p:oleObj name="Equation" r:id="rId2" imgW="5041800" imgH="558720" progId="Equation.DSMT4">
                  <p:embed/>
                </p:oleObj>
              </mc:Choice>
              <mc:Fallback>
                <p:oleObj name="Equation" r:id="rId2" imgW="5041800" imgH="558720" progId="Equation.DSMT4">
                  <p:embed/>
                  <p:pic>
                    <p:nvPicPr>
                      <p:cNvPr id="0" name="Picture 3"/>
                      <p:cNvPicPr>
                        <a:picLocks noChangeAspect="1" noChangeArrowheads="1"/>
                      </p:cNvPicPr>
                      <p:nvPr/>
                    </p:nvPicPr>
                    <p:blipFill>
                      <a:blip r:embed="rId3"/>
                      <a:srcRect/>
                      <a:stretch>
                        <a:fillRect/>
                      </a:stretch>
                    </p:blipFill>
                    <p:spPr bwMode="auto">
                      <a:xfrm>
                        <a:off x="2058988" y="3612198"/>
                        <a:ext cx="504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1974108369"/>
              </p:ext>
            </p:extLst>
          </p:nvPr>
        </p:nvGraphicFramePr>
        <p:xfrm>
          <a:off x="2630488" y="4237990"/>
          <a:ext cx="4470400" cy="381000"/>
        </p:xfrm>
        <a:graphic>
          <a:graphicData uri="http://schemas.openxmlformats.org/presentationml/2006/ole">
            <mc:AlternateContent xmlns:mc="http://schemas.openxmlformats.org/markup-compatibility/2006">
              <mc:Choice xmlns:v="urn:schemas-microsoft-com:vml" Requires="v">
                <p:oleObj name="Equation" r:id="rId4" imgW="4470120" imgH="380880" progId="Equation.DSMT4">
                  <p:embed/>
                </p:oleObj>
              </mc:Choice>
              <mc:Fallback>
                <p:oleObj name="Equation" r:id="rId4" imgW="4470120" imgH="380880" progId="Equation.DSMT4">
                  <p:embed/>
                  <p:pic>
                    <p:nvPicPr>
                      <p:cNvPr id="0" name="Picture 4"/>
                      <p:cNvPicPr>
                        <a:picLocks noChangeAspect="1" noChangeArrowheads="1"/>
                      </p:cNvPicPr>
                      <p:nvPr/>
                    </p:nvPicPr>
                    <p:blipFill>
                      <a:blip r:embed="rId5"/>
                      <a:srcRect/>
                      <a:stretch>
                        <a:fillRect/>
                      </a:stretch>
                    </p:blipFill>
                    <p:spPr bwMode="auto">
                      <a:xfrm>
                        <a:off x="2630488" y="4237990"/>
                        <a:ext cx="447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873288885"/>
              </p:ext>
            </p:extLst>
          </p:nvPr>
        </p:nvGraphicFramePr>
        <p:xfrm>
          <a:off x="2681288" y="4774883"/>
          <a:ext cx="4419600" cy="584200"/>
        </p:xfrm>
        <a:graphic>
          <a:graphicData uri="http://schemas.openxmlformats.org/presentationml/2006/ole">
            <mc:AlternateContent xmlns:mc="http://schemas.openxmlformats.org/markup-compatibility/2006">
              <mc:Choice xmlns:v="urn:schemas-microsoft-com:vml" Requires="v">
                <p:oleObj name="Equation" r:id="rId6" imgW="4419360" imgH="583920" progId="Equation.DSMT4">
                  <p:embed/>
                </p:oleObj>
              </mc:Choice>
              <mc:Fallback>
                <p:oleObj name="Equation" r:id="rId6" imgW="4419360" imgH="583920" progId="Equation.DSMT4">
                  <p:embed/>
                  <p:pic>
                    <p:nvPicPr>
                      <p:cNvPr id="0" name="Picture 5"/>
                      <p:cNvPicPr>
                        <a:picLocks noChangeAspect="1" noChangeArrowheads="1"/>
                      </p:cNvPicPr>
                      <p:nvPr/>
                    </p:nvPicPr>
                    <p:blipFill>
                      <a:blip r:embed="rId7"/>
                      <a:srcRect/>
                      <a:stretch>
                        <a:fillRect/>
                      </a:stretch>
                    </p:blipFill>
                    <p:spPr bwMode="auto">
                      <a:xfrm>
                        <a:off x="2681288" y="4774883"/>
                        <a:ext cx="441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672627224"/>
              </p:ext>
            </p:extLst>
          </p:nvPr>
        </p:nvGraphicFramePr>
        <p:xfrm>
          <a:off x="4913948" y="5359083"/>
          <a:ext cx="2184400" cy="381000"/>
        </p:xfrm>
        <a:graphic>
          <a:graphicData uri="http://schemas.openxmlformats.org/presentationml/2006/ole">
            <mc:AlternateContent xmlns:mc="http://schemas.openxmlformats.org/markup-compatibility/2006">
              <mc:Choice xmlns:v="urn:schemas-microsoft-com:vml" Requires="v">
                <p:oleObj name="Equation" r:id="rId8" imgW="2184120" imgH="380880" progId="Equation.DSMT4">
                  <p:embed/>
                </p:oleObj>
              </mc:Choice>
              <mc:Fallback>
                <p:oleObj name="Equation" r:id="rId8" imgW="2184120" imgH="380880" progId="Equation.DSMT4">
                  <p:embed/>
                  <p:pic>
                    <p:nvPicPr>
                      <p:cNvPr id="0" name="Picture 6"/>
                      <p:cNvPicPr>
                        <a:picLocks noChangeAspect="1" noChangeArrowheads="1"/>
                      </p:cNvPicPr>
                      <p:nvPr/>
                    </p:nvPicPr>
                    <p:blipFill>
                      <a:blip r:embed="rId9"/>
                      <a:srcRect/>
                      <a:stretch>
                        <a:fillRect/>
                      </a:stretch>
                    </p:blipFill>
                    <p:spPr bwMode="auto">
                      <a:xfrm>
                        <a:off x="4913948" y="5359083"/>
                        <a:ext cx="218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Rewriting a Polar Equation in Rectangular Form</a:t>
            </a:r>
          </a:p>
        </p:txBody>
      </p:sp>
      <p:sp>
        <p:nvSpPr>
          <p:cNvPr id="3" name="Content Placeholder 2"/>
          <p:cNvSpPr>
            <a:spLocks noGrp="1"/>
          </p:cNvSpPr>
          <p:nvPr>
            <p:ph idx="1"/>
          </p:nvPr>
        </p:nvSpPr>
        <p:spPr/>
        <p:txBody>
          <a:bodyPr>
            <a:normAutofit/>
          </a:bodyPr>
          <a:lstStyle/>
          <a:p>
            <a:pPr>
              <a:spcBef>
                <a:spcPts val="0"/>
              </a:spcBef>
            </a:pPr>
            <a:r>
              <a:rPr lang="en-US" dirty="0"/>
              <a:t>Rewrite the equation </a:t>
            </a:r>
            <a:r>
              <a:rPr lang="en-US" dirty="0">
                <a:solidFill>
                  <a:srgbClr val="0000FF"/>
                </a:solidFill>
              </a:rPr>
              <a:t>2</a:t>
            </a:r>
            <a:r>
              <a:rPr lang="en-US" i="1" dirty="0">
                <a:solidFill>
                  <a:srgbClr val="0000FF"/>
                </a:solidFill>
              </a:rPr>
              <a:t>r</a:t>
            </a:r>
            <a:r>
              <a:rPr lang="en-US" dirty="0">
                <a:solidFill>
                  <a:srgbClr val="0000FF"/>
                </a:solidFill>
              </a:rPr>
              <a:t> = sec </a:t>
            </a:r>
            <a:r>
              <a:rPr lang="el-GR" i="1" dirty="0">
                <a:solidFill>
                  <a:srgbClr val="0000FF"/>
                </a:solidFill>
                <a:latin typeface="Cambria Math" panose="02040503050406030204" pitchFamily="18" charset="0"/>
                <a:ea typeface="Cambria Math" panose="02040503050406030204" pitchFamily="18" charset="0"/>
              </a:rPr>
              <a:t>θ</a:t>
            </a:r>
            <a:r>
              <a:rPr lang="en-US" dirty="0"/>
              <a:t> in rectangular form.</a:t>
            </a:r>
          </a:p>
          <a:p>
            <a:pPr>
              <a:spcBef>
                <a:spcPts val="0"/>
              </a:spcBef>
            </a:pPr>
            <a:r>
              <a:rPr lang="en-US" b="1" dirty="0"/>
              <a:t>Solution</a:t>
            </a:r>
          </a:p>
          <a:p>
            <a:pPr>
              <a:spcBef>
                <a:spcPts val="0"/>
              </a:spcBef>
            </a:pPr>
            <a:r>
              <a:rPr lang="en-US" dirty="0"/>
              <a:t>One good way to begin is to rewrite the equation as follows.</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sz="4200" dirty="0"/>
          </a:p>
          <a:p>
            <a:pPr>
              <a:spcBef>
                <a:spcPts val="0"/>
              </a:spcBef>
            </a:pPr>
            <a:r>
              <a:rPr lang="en-US" dirty="0"/>
              <a:t>Now we recognize the term on the left-hand side as </a:t>
            </a:r>
            <a:r>
              <a:rPr lang="en-US" i="1" dirty="0"/>
              <a:t>x</a:t>
            </a:r>
            <a:r>
              <a:rPr lang="en-US" dirty="0"/>
              <a:t>, and we see that the equation is</a:t>
            </a:r>
          </a:p>
        </p:txBody>
      </p:sp>
      <p:graphicFrame>
        <p:nvGraphicFramePr>
          <p:cNvPr id="19459" name="Object 3"/>
          <p:cNvGraphicFramePr>
            <a:graphicFrameLocks noChangeAspect="1"/>
          </p:cNvGraphicFramePr>
          <p:nvPr>
            <p:extLst>
              <p:ext uri="{D42A27DB-BD31-4B8C-83A1-F6EECF244321}">
                <p14:modId xmlns:p14="http://schemas.microsoft.com/office/powerpoint/2010/main" val="3016560900"/>
              </p:ext>
            </p:extLst>
          </p:nvPr>
        </p:nvGraphicFramePr>
        <p:xfrm>
          <a:off x="4127500" y="2903538"/>
          <a:ext cx="1371600" cy="317500"/>
        </p:xfrm>
        <a:graphic>
          <a:graphicData uri="http://schemas.openxmlformats.org/presentationml/2006/ole">
            <mc:AlternateContent xmlns:mc="http://schemas.openxmlformats.org/markup-compatibility/2006">
              <mc:Choice xmlns:v="urn:schemas-microsoft-com:vml" Requires="v">
                <p:oleObj name="Equation" r:id="rId2" imgW="1371600" imgH="317160" progId="Equation.DSMT4">
                  <p:embed/>
                </p:oleObj>
              </mc:Choice>
              <mc:Fallback>
                <p:oleObj name="Equation" r:id="rId2" imgW="1371600" imgH="317160" progId="Equation.DSMT4">
                  <p:embed/>
                  <p:pic>
                    <p:nvPicPr>
                      <p:cNvPr id="0" name="Picture 3"/>
                      <p:cNvPicPr>
                        <a:picLocks noChangeAspect="1" noChangeArrowheads="1"/>
                      </p:cNvPicPr>
                      <p:nvPr/>
                    </p:nvPicPr>
                    <p:blipFill>
                      <a:blip r:embed="rId3"/>
                      <a:srcRect/>
                      <a:stretch>
                        <a:fillRect/>
                      </a:stretch>
                    </p:blipFill>
                    <p:spPr bwMode="auto">
                      <a:xfrm>
                        <a:off x="4127500" y="2903538"/>
                        <a:ext cx="1371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2838231332"/>
              </p:ext>
            </p:extLst>
          </p:nvPr>
        </p:nvGraphicFramePr>
        <p:xfrm>
          <a:off x="4127500" y="3243898"/>
          <a:ext cx="1447800" cy="838200"/>
        </p:xfrm>
        <a:graphic>
          <a:graphicData uri="http://schemas.openxmlformats.org/presentationml/2006/ole">
            <mc:AlternateContent xmlns:mc="http://schemas.openxmlformats.org/markup-compatibility/2006">
              <mc:Choice xmlns:v="urn:schemas-microsoft-com:vml" Requires="v">
                <p:oleObj name="Equation" r:id="rId4" imgW="1447560" imgH="838080" progId="Equation.DSMT4">
                  <p:embed/>
                </p:oleObj>
              </mc:Choice>
              <mc:Fallback>
                <p:oleObj name="Equation" r:id="rId4" imgW="1447560" imgH="838080" progId="Equation.DSMT4">
                  <p:embed/>
                  <p:pic>
                    <p:nvPicPr>
                      <p:cNvPr id="0" name="Picture 4"/>
                      <p:cNvPicPr>
                        <a:picLocks noChangeAspect="1" noChangeArrowheads="1"/>
                      </p:cNvPicPr>
                      <p:nvPr/>
                    </p:nvPicPr>
                    <p:blipFill>
                      <a:blip r:embed="rId5"/>
                      <a:srcRect/>
                      <a:stretch>
                        <a:fillRect/>
                      </a:stretch>
                    </p:blipFill>
                    <p:spPr bwMode="auto">
                      <a:xfrm>
                        <a:off x="4127500" y="3243898"/>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3264376039"/>
              </p:ext>
            </p:extLst>
          </p:nvPr>
        </p:nvGraphicFramePr>
        <p:xfrm>
          <a:off x="3581400" y="4132262"/>
          <a:ext cx="1473200" cy="825500"/>
        </p:xfrm>
        <a:graphic>
          <a:graphicData uri="http://schemas.openxmlformats.org/presentationml/2006/ole">
            <mc:AlternateContent xmlns:mc="http://schemas.openxmlformats.org/markup-compatibility/2006">
              <mc:Choice xmlns:v="urn:schemas-microsoft-com:vml" Requires="v">
                <p:oleObj name="Equation" r:id="rId6" imgW="1473120" imgH="825480" progId="Equation.DSMT4">
                  <p:embed/>
                </p:oleObj>
              </mc:Choice>
              <mc:Fallback>
                <p:oleObj name="Equation" r:id="rId6" imgW="1473120" imgH="825480" progId="Equation.DSMT4">
                  <p:embed/>
                  <p:pic>
                    <p:nvPicPr>
                      <p:cNvPr id="0" name="Picture 5"/>
                      <p:cNvPicPr>
                        <a:picLocks noChangeAspect="1" noChangeArrowheads="1"/>
                      </p:cNvPicPr>
                      <p:nvPr/>
                    </p:nvPicPr>
                    <p:blipFill>
                      <a:blip r:embed="rId7"/>
                      <a:srcRect/>
                      <a:stretch>
                        <a:fillRect/>
                      </a:stretch>
                    </p:blipFill>
                    <p:spPr bwMode="auto">
                      <a:xfrm>
                        <a:off x="3581400" y="4132262"/>
                        <a:ext cx="147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5164667" y="5387622"/>
          <a:ext cx="812800" cy="444500"/>
        </p:xfrm>
        <a:graphic>
          <a:graphicData uri="http://schemas.openxmlformats.org/presentationml/2006/ole">
            <mc:AlternateContent xmlns:mc="http://schemas.openxmlformats.org/markup-compatibility/2006">
              <mc:Choice xmlns:v="urn:schemas-microsoft-com:vml" Requires="v">
                <p:oleObj name="Equation" r:id="rId8" imgW="812520" imgH="444240" progId="Equation.DSMT4">
                  <p:embed/>
                </p:oleObj>
              </mc:Choice>
              <mc:Fallback>
                <p:oleObj name="Equation" r:id="rId8" imgW="812520" imgH="444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4667" y="5387622"/>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Graphing Polar Equations and Converting</a:t>
            </a:r>
            <a:br>
              <a:rPr lang="en-US" dirty="0"/>
            </a:br>
            <a:r>
              <a:rPr lang="en-US" dirty="0"/>
              <a:t>to Rectangular Coordinates</a:t>
            </a:r>
          </a:p>
        </p:txBody>
      </p:sp>
      <p:sp>
        <p:nvSpPr>
          <p:cNvPr id="3" name="Content Placeholder 2"/>
          <p:cNvSpPr>
            <a:spLocks noGrp="1"/>
          </p:cNvSpPr>
          <p:nvPr>
            <p:ph idx="1"/>
          </p:nvPr>
        </p:nvSpPr>
        <p:spPr/>
        <p:txBody>
          <a:bodyPr>
            <a:noAutofit/>
          </a:bodyPr>
          <a:lstStyle/>
          <a:p>
            <a:r>
              <a:rPr lang="en-US" dirty="0"/>
              <a:t>Sketch the graphs of the following polar equations, and then convert the equations to rectangular coordinates.</a:t>
            </a:r>
          </a:p>
        </p:txBody>
      </p:sp>
      <p:graphicFrame>
        <p:nvGraphicFramePr>
          <p:cNvPr id="20482" name="Object 2"/>
          <p:cNvGraphicFramePr>
            <a:graphicFrameLocks noChangeAspect="1"/>
          </p:cNvGraphicFramePr>
          <p:nvPr/>
        </p:nvGraphicFramePr>
        <p:xfrm>
          <a:off x="548640" y="2528712"/>
          <a:ext cx="1143000" cy="381000"/>
        </p:xfrm>
        <a:graphic>
          <a:graphicData uri="http://schemas.openxmlformats.org/presentationml/2006/ole">
            <mc:AlternateContent xmlns:mc="http://schemas.openxmlformats.org/markup-compatibility/2006">
              <mc:Choice xmlns:v="urn:schemas-microsoft-com:vml" Requires="v">
                <p:oleObj name="Equation" r:id="rId2" imgW="1143000" imgH="380880" progId="Equation.DSMT4">
                  <p:embed/>
                </p:oleObj>
              </mc:Choice>
              <mc:Fallback>
                <p:oleObj name="Equation" r:id="rId2" imgW="1143000" imgH="3808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528712"/>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745497025"/>
              </p:ext>
            </p:extLst>
          </p:nvPr>
        </p:nvGraphicFramePr>
        <p:xfrm>
          <a:off x="558800" y="3200400"/>
          <a:ext cx="1498600" cy="838200"/>
        </p:xfrm>
        <a:graphic>
          <a:graphicData uri="http://schemas.openxmlformats.org/presentationml/2006/ole">
            <mc:AlternateContent xmlns:mc="http://schemas.openxmlformats.org/markup-compatibility/2006">
              <mc:Choice xmlns:v="urn:schemas-microsoft-com:vml" Requires="v">
                <p:oleObj name="Equation" r:id="rId4" imgW="1498320" imgH="838080" progId="Equation.DSMT4">
                  <p:embed/>
                </p:oleObj>
              </mc:Choice>
              <mc:Fallback>
                <p:oleObj name="Equation" r:id="rId4" imgW="1498320" imgH="838080" progId="Equation.DSMT4">
                  <p:embed/>
                  <p:pic>
                    <p:nvPicPr>
                      <p:cNvPr id="0" name="Picture 3"/>
                      <p:cNvPicPr>
                        <a:picLocks noChangeAspect="1" noChangeArrowheads="1"/>
                      </p:cNvPicPr>
                      <p:nvPr/>
                    </p:nvPicPr>
                    <p:blipFill>
                      <a:blip r:embed="rId5"/>
                      <a:srcRect/>
                      <a:stretch>
                        <a:fillRect/>
                      </a:stretch>
                    </p:blipFill>
                    <p:spPr bwMode="auto">
                      <a:xfrm>
                        <a:off x="558800" y="3200400"/>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Graphing Polar Equations and Converting</a:t>
            </a:r>
            <a:br>
              <a:rPr lang="en-US" dirty="0"/>
            </a:br>
            <a:r>
              <a:rPr lang="en-US" dirty="0"/>
              <a:t>to Rectangular Coordinates (cont.)</a:t>
            </a:r>
          </a:p>
        </p:txBody>
      </p:sp>
      <p:sp>
        <p:nvSpPr>
          <p:cNvPr id="3" name="Content Placeholder 2"/>
          <p:cNvSpPr>
            <a:spLocks noGrp="1"/>
          </p:cNvSpPr>
          <p:nvPr>
            <p:ph idx="1"/>
          </p:nvPr>
        </p:nvSpPr>
        <p:spPr>
          <a:xfrm>
            <a:off x="457200" y="1280160"/>
            <a:ext cx="4572000" cy="4729460"/>
          </a:xfrm>
        </p:spPr>
        <p:txBody>
          <a:bodyPr>
            <a:noAutofit/>
          </a:bodyPr>
          <a:lstStyle/>
          <a:p>
            <a:pPr>
              <a:spcBef>
                <a:spcPts val="0"/>
              </a:spcBef>
            </a:pPr>
            <a:r>
              <a:rPr lang="en-US" b="1" dirty="0"/>
              <a:t>Solution</a:t>
            </a:r>
          </a:p>
          <a:p>
            <a:pPr marL="463550" indent="-463550">
              <a:spcBef>
                <a:spcPts val="0"/>
              </a:spcBef>
            </a:pPr>
            <a:r>
              <a:rPr lang="en-US" b="1" dirty="0"/>
              <a:t>a.	</a:t>
            </a:r>
            <a:r>
              <a:rPr lang="en-US" dirty="0"/>
              <a:t>Since </a:t>
            </a:r>
            <a:r>
              <a:rPr lang="el-GR" i="1" dirty="0">
                <a:latin typeface="Cambria Math" panose="02040503050406030204" pitchFamily="18" charset="0"/>
                <a:ea typeface="Cambria Math" panose="02040503050406030204" pitchFamily="18" charset="0"/>
              </a:rPr>
              <a:t>θ</a:t>
            </a:r>
            <a:r>
              <a:rPr lang="en-US" dirty="0"/>
              <a:t> doesn’t appear in the equation </a:t>
            </a:r>
            <a:r>
              <a:rPr lang="en-US" i="1" dirty="0"/>
              <a:t>r</a:t>
            </a:r>
            <a:r>
              <a:rPr lang="en-US" dirty="0"/>
              <a:t> = 3, </a:t>
            </a:r>
            <a:r>
              <a:rPr lang="el-GR" i="1" dirty="0">
                <a:latin typeface="Cambria Math" panose="02040503050406030204" pitchFamily="18" charset="0"/>
                <a:ea typeface="Cambria Math" panose="02040503050406030204" pitchFamily="18" charset="0"/>
              </a:rPr>
              <a:t>θ</a:t>
            </a:r>
            <a:r>
              <a:rPr lang="en-US" dirty="0"/>
              <a:t> is allowed to take on any value. The equation thus describes all points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for which </a:t>
            </a:r>
            <a:r>
              <a:rPr lang="en-US" i="1" dirty="0"/>
              <a:t>r</a:t>
            </a:r>
            <a:r>
              <a:rPr lang="en-US" dirty="0"/>
              <a:t> = 3; that is, a circle of radius 3 as shown in Figure 10. The equation in rectangular coordinates is </a:t>
            </a:r>
            <a:r>
              <a:rPr lang="en-US" i="1" dirty="0">
                <a:solidFill>
                  <a:srgbClr val="FF0000"/>
                </a:solidFill>
              </a:rPr>
              <a:t>x</a:t>
            </a:r>
            <a:r>
              <a:rPr lang="en-US" baseline="30000" dirty="0">
                <a:solidFill>
                  <a:srgbClr val="FF0000"/>
                </a:solidFill>
              </a:rPr>
              <a:t>2</a:t>
            </a:r>
            <a:r>
              <a:rPr lang="en-US" dirty="0">
                <a:solidFill>
                  <a:srgbClr val="FF0000"/>
                </a:solidFill>
              </a:rPr>
              <a:t> + </a:t>
            </a:r>
            <a:r>
              <a:rPr lang="en-US" i="1" dirty="0">
                <a:solidFill>
                  <a:srgbClr val="FF0000"/>
                </a:solidFill>
              </a:rPr>
              <a:t>y</a:t>
            </a:r>
            <a:r>
              <a:rPr lang="en-US" baseline="30000" dirty="0">
                <a:solidFill>
                  <a:srgbClr val="FF0000"/>
                </a:solidFill>
              </a:rPr>
              <a:t>2</a:t>
            </a:r>
            <a:r>
              <a:rPr lang="en-US" dirty="0">
                <a:solidFill>
                  <a:srgbClr val="FF0000"/>
                </a:solidFill>
              </a:rPr>
              <a:t> = 9</a:t>
            </a:r>
            <a:r>
              <a:rPr lang="en-US" dirty="0"/>
              <a:t>.</a:t>
            </a:r>
          </a:p>
        </p:txBody>
      </p:sp>
      <p:grpSp>
        <p:nvGrpSpPr>
          <p:cNvPr id="6" name="Group 5"/>
          <p:cNvGrpSpPr/>
          <p:nvPr/>
        </p:nvGrpSpPr>
        <p:grpSpPr>
          <a:xfrm>
            <a:off x="4800600" y="1297750"/>
            <a:ext cx="3931920" cy="4694280"/>
            <a:chOff x="5019675" y="1315340"/>
            <a:chExt cx="3931920" cy="4694280"/>
          </a:xfrm>
        </p:grpSpPr>
        <p:pic>
          <p:nvPicPr>
            <p:cNvPr id="21508" name="Picture 4"/>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019675" y="1315340"/>
              <a:ext cx="3931920" cy="4255726"/>
            </a:xfrm>
            <a:prstGeom prst="rect">
              <a:avLst/>
            </a:prstGeom>
            <a:noFill/>
            <a:ln w="9525">
              <a:noFill/>
              <a:miter lim="800000"/>
              <a:headEnd/>
              <a:tailEnd/>
            </a:ln>
          </p:spPr>
        </p:pic>
        <p:sp>
          <p:nvSpPr>
            <p:cNvPr id="7" name="Rectangle 6"/>
            <p:cNvSpPr/>
            <p:nvPr/>
          </p:nvSpPr>
          <p:spPr>
            <a:xfrm>
              <a:off x="6448203" y="548640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lstStyle/>
          <a:p>
            <a:r>
              <a:rPr lang="en-US" dirty="0"/>
              <a:t>Now, given any point </a:t>
            </a:r>
            <a:r>
              <a:rPr lang="en-US" i="1" dirty="0"/>
              <a:t>P</a:t>
            </a:r>
            <a:r>
              <a:rPr lang="en-US" dirty="0"/>
              <a:t> in the plane other than the origin, the line segment 	     has a unique positive length; we will label this length </a:t>
            </a:r>
            <a:r>
              <a:rPr lang="en-US" i="1" dirty="0"/>
              <a:t>r</a:t>
            </a:r>
            <a:r>
              <a:rPr lang="en-US" dirty="0"/>
              <a:t> (as in </a:t>
            </a:r>
            <a:r>
              <a:rPr lang="en-US" i="1" dirty="0"/>
              <a:t>radius</a:t>
            </a:r>
            <a:r>
              <a:rPr lang="en-US" dirty="0"/>
              <a:t>). Finally, we let </a:t>
            </a:r>
            <a:r>
              <a:rPr lang="el-GR" i="1" dirty="0">
                <a:latin typeface="Cambria Math" panose="02040503050406030204" pitchFamily="18" charset="0"/>
                <a:ea typeface="Cambria Math" panose="02040503050406030204" pitchFamily="18" charset="0"/>
                <a:sym typeface="Euclid Symbol"/>
              </a:rPr>
              <a:t>θ</a:t>
            </a:r>
            <a:r>
              <a:rPr lang="en-US" dirty="0"/>
              <a:t> denote the angle, measured counterclockwise, between the polar axis   					   and the segment 						   and we say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are </a:t>
            </a:r>
            <a:r>
              <a:rPr lang="en-US" b="1" dirty="0"/>
              <a:t>polar 				           coordinates</a:t>
            </a:r>
            <a:r>
              <a:rPr lang="en-US" dirty="0"/>
              <a:t> of the point 					       </a:t>
            </a:r>
            <a:r>
              <a:rPr lang="en-US" i="1" dirty="0"/>
              <a:t>P</a:t>
            </a:r>
            <a:r>
              <a:rPr lang="en-US" dirty="0"/>
              <a:t> (see Figure 1).</a:t>
            </a:r>
          </a:p>
        </p:txBody>
      </p:sp>
      <p:graphicFrame>
        <p:nvGraphicFramePr>
          <p:cNvPr id="1026" name="Object 2"/>
          <p:cNvGraphicFramePr>
            <a:graphicFrameLocks noChangeAspect="1"/>
          </p:cNvGraphicFramePr>
          <p:nvPr/>
        </p:nvGraphicFramePr>
        <p:xfrm>
          <a:off x="4092222" y="1710267"/>
          <a:ext cx="457200" cy="406400"/>
        </p:xfrm>
        <a:graphic>
          <a:graphicData uri="http://schemas.openxmlformats.org/presentationml/2006/ole">
            <mc:AlternateContent xmlns:mc="http://schemas.openxmlformats.org/markup-compatibility/2006">
              <mc:Choice xmlns:v="urn:schemas-microsoft-com:vml" Requires="v">
                <p:oleObj name="Equation" r:id="rId2" imgW="457200" imgH="406080" progId="Equation.DSMT4">
                  <p:embed/>
                </p:oleObj>
              </mc:Choice>
              <mc:Fallback>
                <p:oleObj name="Equation" r:id="rId2" imgW="457200" imgH="406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222" y="1710267"/>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134078" y="3429000"/>
          <a:ext cx="546100" cy="444500"/>
        </p:xfrm>
        <a:graphic>
          <a:graphicData uri="http://schemas.openxmlformats.org/presentationml/2006/ole">
            <mc:AlternateContent xmlns:mc="http://schemas.openxmlformats.org/markup-compatibility/2006">
              <mc:Choice xmlns:v="urn:schemas-microsoft-com:vml" Requires="v">
                <p:oleObj name="Equation" r:id="rId4" imgW="545760" imgH="444240" progId="Equation.DSMT4">
                  <p:embed/>
                </p:oleObj>
              </mc:Choice>
              <mc:Fallback>
                <p:oleObj name="Equation" r:id="rId4" imgW="54576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078" y="3429000"/>
                        <a:ext cx="54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6096000" y="5408325"/>
            <a:ext cx="1370055" cy="523220"/>
          </a:xfrm>
          <a:prstGeom prst="rect">
            <a:avLst/>
          </a:prstGeom>
        </p:spPr>
        <p:txBody>
          <a:bodyPr wrap="none">
            <a:spAutoFit/>
          </a:bodyPr>
          <a:lstStyle/>
          <a:p>
            <a:r>
              <a:rPr lang="en-US" sz="2800" b="1" dirty="0"/>
              <a:t>Figure 1</a:t>
            </a:r>
          </a:p>
        </p:txBody>
      </p:sp>
      <p:pic>
        <p:nvPicPr>
          <p:cNvPr id="7" name="Picture 6">
            <a:extLst>
              <a:ext uri="{FF2B5EF4-FFF2-40B4-BE49-F238E27FC236}">
                <a16:creationId xmlns:a16="http://schemas.microsoft.com/office/drawing/2014/main" id="{81A88E9A-A8D7-BE1F-EF5A-875613612ED3}"/>
              </a:ext>
            </a:extLst>
          </p:cNvPr>
          <p:cNvPicPr>
            <a:picLocks noChangeAspect="1"/>
          </p:cNvPicPr>
          <p:nvPr/>
        </p:nvPicPr>
        <p:blipFill>
          <a:blip r:embed="rId6"/>
          <a:stretch>
            <a:fillRect/>
          </a:stretch>
        </p:blipFill>
        <p:spPr>
          <a:xfrm>
            <a:off x="4724400" y="3312528"/>
            <a:ext cx="3818521" cy="21929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Graphing Polar Equations and Converting</a:t>
            </a:r>
            <a:br>
              <a:rPr lang="en-US" dirty="0"/>
            </a:br>
            <a:r>
              <a:rPr lang="en-US" dirty="0"/>
              <a:t>to Rectangular Coordinates (cont.)</a:t>
            </a:r>
          </a:p>
        </p:txBody>
      </p:sp>
      <p:sp>
        <p:nvSpPr>
          <p:cNvPr id="3" name="Content Placeholder 2"/>
          <p:cNvSpPr>
            <a:spLocks noGrp="1"/>
          </p:cNvSpPr>
          <p:nvPr>
            <p:ph idx="1"/>
          </p:nvPr>
        </p:nvSpPr>
        <p:spPr>
          <a:xfrm>
            <a:off x="457200" y="1280160"/>
            <a:ext cx="4572000" cy="4572000"/>
          </a:xfrm>
        </p:spPr>
        <p:txBody>
          <a:bodyPr>
            <a:noAutofit/>
          </a:bodyPr>
          <a:lstStyle/>
          <a:p>
            <a:pPr marL="463550" indent="-463550">
              <a:spcBef>
                <a:spcPts val="0"/>
              </a:spcBef>
            </a:pPr>
            <a:r>
              <a:rPr lang="en-US" b="1" dirty="0"/>
              <a:t>b.	</a:t>
            </a:r>
            <a:r>
              <a:rPr lang="en-US" dirty="0"/>
              <a:t>In this equation, </a:t>
            </a:r>
            <a:r>
              <a:rPr lang="en-US" i="1" dirty="0"/>
              <a:t>r</a:t>
            </a:r>
            <a:r>
              <a:rPr lang="en-US" dirty="0"/>
              <a:t> is allowed to take on any value. But every point (</a:t>
            </a:r>
            <a:r>
              <a:rPr lang="en-US" i="1" dirty="0"/>
              <a:t>r</a:t>
            </a:r>
            <a:r>
              <a:rPr lang="en-US" dirty="0"/>
              <a:t>,</a:t>
            </a:r>
            <a:r>
              <a:rPr lang="el-GR" i="1" dirty="0">
                <a:latin typeface="Cambria Math" panose="02040503050406030204" pitchFamily="18" charset="0"/>
                <a:ea typeface="Cambria Math" panose="02040503050406030204" pitchFamily="18" charset="0"/>
              </a:rPr>
              <a:t>θ</a:t>
            </a:r>
            <a:r>
              <a:rPr lang="en-US" dirty="0"/>
              <a:t>) that satisfies the equation must have </a:t>
            </a:r>
            <a:r>
              <a:rPr lang="el-GR" i="1" dirty="0">
                <a:latin typeface="Cambria Math" panose="02040503050406030204" pitchFamily="18" charset="0"/>
                <a:ea typeface="Cambria Math" panose="02040503050406030204" pitchFamily="18" charset="0"/>
              </a:rPr>
              <a:t>θ</a:t>
            </a:r>
            <a:r>
              <a:rPr lang="en-US" i="1" dirty="0">
                <a:latin typeface="+mj-lt"/>
              </a:rPr>
              <a:t> = </a:t>
            </a:r>
            <a:r>
              <a:rPr lang="en-US" dirty="0">
                <a:latin typeface="+mj-lt"/>
              </a:rPr>
              <a:t>2</a:t>
            </a:r>
            <a:r>
              <a:rPr lang="el-GR" i="1" dirty="0">
                <a:latin typeface="Cambria Math" panose="02040503050406030204" pitchFamily="18" charset="0"/>
                <a:ea typeface="Cambria Math" panose="02040503050406030204" pitchFamily="18" charset="0"/>
              </a:rPr>
              <a:t>π</a:t>
            </a:r>
            <a:r>
              <a:rPr lang="en-US" dirty="0">
                <a:latin typeface="+mj-lt"/>
              </a:rPr>
              <a:t>/3</a:t>
            </a:r>
            <a:r>
              <a:rPr lang="en-US" dirty="0"/>
              <a:t>. The graph is thus a straight line passing through the origin (see Figure 11), and        </a:t>
            </a:r>
            <a:endParaRPr lang="en-US" i="1" dirty="0"/>
          </a:p>
          <a:p>
            <a:pPr marL="463550" indent="-463550">
              <a:spcBef>
                <a:spcPts val="0"/>
              </a:spcBef>
            </a:pPr>
            <a:endParaRPr lang="en-US" dirty="0"/>
          </a:p>
          <a:p>
            <a:pPr marL="463550" indent="-463550">
              <a:spcBef>
                <a:spcPts val="0"/>
              </a:spcBef>
            </a:pPr>
            <a:endParaRPr lang="en-US" sz="500" dirty="0"/>
          </a:p>
          <a:p>
            <a:pPr marL="463550" indent="-463550">
              <a:spcBef>
                <a:spcPts val="0"/>
              </a:spcBef>
            </a:pPr>
            <a:r>
              <a:rPr lang="en-US" dirty="0"/>
              <a:t>	so</a:t>
            </a:r>
          </a:p>
        </p:txBody>
      </p:sp>
      <p:graphicFrame>
        <p:nvGraphicFramePr>
          <p:cNvPr id="30722" name="Object 2"/>
          <p:cNvGraphicFramePr>
            <a:graphicFrameLocks noChangeAspect="1"/>
          </p:cNvGraphicFramePr>
          <p:nvPr>
            <p:extLst>
              <p:ext uri="{D42A27DB-BD31-4B8C-83A1-F6EECF244321}">
                <p14:modId xmlns:p14="http://schemas.microsoft.com/office/powerpoint/2010/main" val="2698142638"/>
              </p:ext>
            </p:extLst>
          </p:nvPr>
        </p:nvGraphicFramePr>
        <p:xfrm>
          <a:off x="965200" y="4724400"/>
          <a:ext cx="4445000" cy="533400"/>
        </p:xfrm>
        <a:graphic>
          <a:graphicData uri="http://schemas.openxmlformats.org/presentationml/2006/ole">
            <mc:AlternateContent xmlns:mc="http://schemas.openxmlformats.org/markup-compatibility/2006">
              <mc:Choice xmlns:v="urn:schemas-microsoft-com:vml" Requires="v">
                <p:oleObj name="Equation" r:id="rId2" imgW="4444920" imgH="533160" progId="Equation.DSMT4">
                  <p:embed/>
                </p:oleObj>
              </mc:Choice>
              <mc:Fallback>
                <p:oleObj name="Equation" r:id="rId2" imgW="4444920" imgH="533160" progId="Equation.DSMT4">
                  <p:embed/>
                  <p:pic>
                    <p:nvPicPr>
                      <p:cNvPr id="0" name="Picture 2"/>
                      <p:cNvPicPr>
                        <a:picLocks noChangeAspect="1" noChangeArrowheads="1"/>
                      </p:cNvPicPr>
                      <p:nvPr/>
                    </p:nvPicPr>
                    <p:blipFill>
                      <a:blip r:embed="rId3"/>
                      <a:srcRect/>
                      <a:stretch>
                        <a:fillRect/>
                      </a:stretch>
                    </p:blipFill>
                    <p:spPr bwMode="auto">
                      <a:xfrm>
                        <a:off x="965200" y="4724400"/>
                        <a:ext cx="444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1487312" y="5190067"/>
          <a:ext cx="1422400" cy="482600"/>
        </p:xfrm>
        <a:graphic>
          <a:graphicData uri="http://schemas.openxmlformats.org/presentationml/2006/ole">
            <mc:AlternateContent xmlns:mc="http://schemas.openxmlformats.org/markup-compatibility/2006">
              <mc:Choice xmlns:v="urn:schemas-microsoft-com:vml" Requires="v">
                <p:oleObj name="Equation" r:id="rId4" imgW="1422360" imgH="482400" progId="Equation.DSMT4">
                  <p:embed/>
                </p:oleObj>
              </mc:Choice>
              <mc:Fallback>
                <p:oleObj name="Equation" r:id="rId4" imgW="14223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312" y="5190067"/>
                        <a:ext cx="142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257800" y="1447800"/>
            <a:ext cx="3657600" cy="4487573"/>
            <a:chOff x="5353755" y="1522047"/>
            <a:chExt cx="3657600" cy="4487573"/>
          </a:xfrm>
        </p:grpSpPr>
        <p:sp>
          <p:nvSpPr>
            <p:cNvPr id="7" name="Rectangle 6"/>
            <p:cNvSpPr/>
            <p:nvPr/>
          </p:nvSpPr>
          <p:spPr>
            <a:xfrm>
              <a:off x="6448203" y="5486400"/>
              <a:ext cx="1552797" cy="523220"/>
            </a:xfrm>
            <a:prstGeom prst="rect">
              <a:avLst/>
            </a:prstGeom>
          </p:spPr>
          <p:txBody>
            <a:bodyPr wrap="none">
              <a:spAutoFit/>
            </a:bodyPr>
            <a:lstStyle/>
            <a:p>
              <a:r>
                <a:rPr lang="en-US" sz="2800" b="1" dirty="0"/>
                <a:t>Figure 11</a:t>
              </a:r>
            </a:p>
          </p:txBody>
        </p:sp>
        <p:pic>
          <p:nvPicPr>
            <p:cNvPr id="30724" name="Picture 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5353755" y="1522047"/>
              <a:ext cx="3657600" cy="4040553"/>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Graphing a Polar Equation</a:t>
            </a:r>
          </a:p>
        </p:txBody>
      </p:sp>
      <p:sp>
        <p:nvSpPr>
          <p:cNvPr id="3" name="Content Placeholder 2"/>
          <p:cNvSpPr>
            <a:spLocks noGrp="1"/>
          </p:cNvSpPr>
          <p:nvPr>
            <p:ph idx="1"/>
          </p:nvPr>
        </p:nvSpPr>
        <p:spPr/>
        <p:txBody>
          <a:bodyPr/>
          <a:lstStyle/>
          <a:p>
            <a:r>
              <a:rPr lang="en-US" dirty="0"/>
              <a:t>Sketch the graph of the equation </a:t>
            </a:r>
            <a:r>
              <a:rPr lang="en-US" i="1" dirty="0">
                <a:solidFill>
                  <a:srgbClr val="0000FF"/>
                </a:solidFill>
              </a:rPr>
              <a:t>r</a:t>
            </a:r>
            <a:r>
              <a:rPr lang="en-US" dirty="0">
                <a:solidFill>
                  <a:srgbClr val="0000FF"/>
                </a:solidFill>
              </a:rPr>
              <a:t> = 2 cos </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a:p>
            <a:r>
              <a:rPr lang="en-US" dirty="0"/>
              <a:t>We can begin by calculating some values of </a:t>
            </a:r>
            <a:r>
              <a:rPr lang="en-US" i="1" dirty="0"/>
              <a:t>r</a:t>
            </a:r>
            <a:r>
              <a:rPr lang="en-US" dirty="0"/>
              <a:t> for given values of </a:t>
            </a:r>
            <a:r>
              <a:rPr lang="el-GR" i="1" dirty="0">
                <a:latin typeface="Cambria Math" panose="02040503050406030204" pitchFamily="18" charset="0"/>
                <a:ea typeface="Cambria Math" panose="02040503050406030204" pitchFamily="18" charset="0"/>
              </a:rPr>
              <a:t>θ</a:t>
            </a:r>
            <a:r>
              <a:rPr lang="en-US" dirty="0"/>
              <a:t>.</a:t>
            </a:r>
          </a:p>
        </p:txBody>
      </p:sp>
      <p:grpSp>
        <p:nvGrpSpPr>
          <p:cNvPr id="16" name="Group 15"/>
          <p:cNvGrpSpPr/>
          <p:nvPr/>
        </p:nvGrpSpPr>
        <p:grpSpPr>
          <a:xfrm>
            <a:off x="1524001" y="3352800"/>
            <a:ext cx="6095999" cy="1447800"/>
            <a:chOff x="1524001" y="3352800"/>
            <a:chExt cx="6095999" cy="1447800"/>
          </a:xfrm>
        </p:grpSpPr>
        <p:graphicFrame>
          <p:nvGraphicFramePr>
            <p:cNvPr id="4" name="Content Placeholder 3"/>
            <p:cNvGraphicFramePr>
              <a:graphicFrameLocks/>
            </p:cNvGraphicFramePr>
            <p:nvPr>
              <p:extLst>
                <p:ext uri="{D42A27DB-BD31-4B8C-83A1-F6EECF244321}">
                  <p14:modId xmlns:p14="http://schemas.microsoft.com/office/powerpoint/2010/main" val="180523980"/>
                </p:ext>
              </p:extLst>
            </p:nvPr>
          </p:nvGraphicFramePr>
          <p:xfrm>
            <a:off x="1524001" y="3352800"/>
            <a:ext cx="6095999" cy="1447800"/>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324">
                    <a:extLst>
                      <a:ext uri="{9D8B030D-6E8A-4147-A177-3AD203B41FA5}">
                        <a16:colId xmlns:a16="http://schemas.microsoft.com/office/drawing/2014/main" val="20002"/>
                      </a:ext>
                    </a:extLst>
                  </a:gridCol>
                  <a:gridCol w="782595">
                    <a:extLst>
                      <a:ext uri="{9D8B030D-6E8A-4147-A177-3AD203B41FA5}">
                        <a16:colId xmlns:a16="http://schemas.microsoft.com/office/drawing/2014/main" val="20003"/>
                      </a:ext>
                    </a:extLst>
                  </a:gridCol>
                  <a:gridCol w="700216">
                    <a:extLst>
                      <a:ext uri="{9D8B030D-6E8A-4147-A177-3AD203B41FA5}">
                        <a16:colId xmlns:a16="http://schemas.microsoft.com/office/drawing/2014/main" val="20004"/>
                      </a:ext>
                    </a:extLst>
                  </a:gridCol>
                  <a:gridCol w="700216">
                    <a:extLst>
                      <a:ext uri="{9D8B030D-6E8A-4147-A177-3AD203B41FA5}">
                        <a16:colId xmlns:a16="http://schemas.microsoft.com/office/drawing/2014/main" val="20005"/>
                      </a:ext>
                    </a:extLst>
                  </a:gridCol>
                  <a:gridCol w="700216">
                    <a:extLst>
                      <a:ext uri="{9D8B030D-6E8A-4147-A177-3AD203B41FA5}">
                        <a16:colId xmlns:a16="http://schemas.microsoft.com/office/drawing/2014/main" val="20006"/>
                      </a:ext>
                    </a:extLst>
                  </a:gridCol>
                  <a:gridCol w="700216">
                    <a:extLst>
                      <a:ext uri="{9D8B030D-6E8A-4147-A177-3AD203B41FA5}">
                        <a16:colId xmlns:a16="http://schemas.microsoft.com/office/drawing/2014/main" val="20007"/>
                      </a:ext>
                    </a:extLst>
                  </a:gridCol>
                  <a:gridCol w="700216">
                    <a:extLst>
                      <a:ext uri="{9D8B030D-6E8A-4147-A177-3AD203B41FA5}">
                        <a16:colId xmlns:a16="http://schemas.microsoft.com/office/drawing/2014/main" val="20008"/>
                      </a:ext>
                    </a:extLst>
                  </a:gridCol>
                </a:tblGrid>
                <a:tr h="990600">
                  <a:tc>
                    <a:txBody>
                      <a:bodyPr/>
                      <a:lstStyle/>
                      <a:p>
                        <a:r>
                          <a:rPr lang="el-GR" sz="2400" i="1" dirty="0">
                            <a:solidFill>
                              <a:schemeClr val="bg1"/>
                            </a:solidFill>
                            <a:latin typeface="Cambria Math" panose="02040503050406030204" pitchFamily="18" charset="0"/>
                            <a:ea typeface="Cambria Math" panose="02040503050406030204" pitchFamily="18" charset="0"/>
                          </a:rPr>
                          <a:t>θ</a:t>
                        </a:r>
                        <a:endParaRPr lang="en-US" sz="2400" i="1" dirty="0">
                          <a:solidFill>
                            <a:schemeClr val="bg1"/>
                          </a:solidFill>
                          <a:latin typeface="Euclid Symbol" pitchFamily="18" charset="2"/>
                        </a:endParaRPr>
                      </a:p>
                    </a:txBody>
                    <a:tcPr anchor="ctr" anchorCtr="1"/>
                  </a:tc>
                  <a:tc>
                    <a:txBody>
                      <a:bodyPr/>
                      <a:lstStyle/>
                      <a:p>
                        <a:pPr algn="ctr"/>
                        <a:r>
                          <a:rPr lang="en-US" sz="2400" dirty="0">
                            <a:solidFill>
                              <a:schemeClr val="tx1"/>
                            </a:solidFill>
                          </a:rPr>
                          <a:t>0</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0"/>
                    </a:ext>
                  </a:extLst>
                </a:tr>
                <a:tr h="228600">
                  <a:tc>
                    <a:txBody>
                      <a:bodyPr/>
                      <a:lstStyle/>
                      <a:p>
                        <a:r>
                          <a:rPr lang="en-US" sz="2400" i="1" dirty="0">
                            <a:solidFill>
                              <a:schemeClr val="bg1"/>
                            </a:solidFill>
                          </a:rPr>
                          <a:t>r</a:t>
                        </a:r>
                      </a:p>
                    </a:txBody>
                    <a:tcPr anchor="ctr" anchorCtr="1"/>
                  </a:tc>
                  <a:tc>
                    <a:txBody>
                      <a:bodyPr/>
                      <a:lstStyle/>
                      <a:p>
                        <a:pPr algn="ctr"/>
                        <a:r>
                          <a:rPr lang="en-US" sz="2400" dirty="0">
                            <a:solidFill>
                              <a:schemeClr val="tx1"/>
                            </a:solidFill>
                          </a:rPr>
                          <a:t>2</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latin typeface="Symbol" pitchFamily="18" charset="2"/>
                          </a:rPr>
                          <a:t>-</a:t>
                        </a:r>
                        <a:r>
                          <a:rPr lang="en-US" sz="2400" dirty="0">
                            <a:solidFill>
                              <a:schemeClr val="tx1"/>
                            </a:solidFill>
                          </a:rPr>
                          <a:t>1</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1"/>
                    </a:ext>
                  </a:extLst>
                </a:tr>
              </a:tbl>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283747135"/>
                </p:ext>
              </p:extLst>
            </p:nvPr>
          </p:nvGraphicFramePr>
          <p:xfrm>
            <a:off x="2886075" y="3498850"/>
            <a:ext cx="292100" cy="736600"/>
          </p:xfrm>
          <a:graphic>
            <a:graphicData uri="http://schemas.openxmlformats.org/presentationml/2006/ole">
              <mc:AlternateContent xmlns:mc="http://schemas.openxmlformats.org/markup-compatibility/2006">
                <mc:Choice xmlns:v="urn:schemas-microsoft-com:vml" Requires="v">
                  <p:oleObj name="Equation" r:id="rId2" imgW="291960" imgH="736560" progId="Equation.DSMT4">
                    <p:embed/>
                  </p:oleObj>
                </mc:Choice>
                <mc:Fallback>
                  <p:oleObj name="Equation" r:id="rId2" imgW="291960" imgH="736560" progId="Equation.DSMT4">
                    <p:embed/>
                    <p:pic>
                      <p:nvPicPr>
                        <p:cNvPr id="0" name="Picture 2"/>
                        <p:cNvPicPr>
                          <a:picLocks noChangeAspect="1" noChangeArrowheads="1"/>
                        </p:cNvPicPr>
                        <p:nvPr/>
                      </p:nvPicPr>
                      <p:blipFill>
                        <a:blip r:embed="rId3"/>
                        <a:srcRect/>
                        <a:stretch>
                          <a:fillRect/>
                        </a:stretch>
                      </p:blipFill>
                      <p:spPr bwMode="auto">
                        <a:xfrm>
                          <a:off x="2886075" y="3498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264377103"/>
                </p:ext>
              </p:extLst>
            </p:nvPr>
          </p:nvGraphicFramePr>
          <p:xfrm>
            <a:off x="3530600" y="3505200"/>
            <a:ext cx="292100" cy="723900"/>
          </p:xfrm>
          <a:graphic>
            <a:graphicData uri="http://schemas.openxmlformats.org/presentationml/2006/ole">
              <mc:AlternateContent xmlns:mc="http://schemas.openxmlformats.org/markup-compatibility/2006">
                <mc:Choice xmlns:v="urn:schemas-microsoft-com:vml" Requires="v">
                  <p:oleObj name="Equation" r:id="rId4" imgW="291960" imgH="723600" progId="Equation.DSMT4">
                    <p:embed/>
                  </p:oleObj>
                </mc:Choice>
                <mc:Fallback>
                  <p:oleObj name="Equation" r:id="rId4" imgW="291960" imgH="723600" progId="Equation.DSMT4">
                    <p:embed/>
                    <p:pic>
                      <p:nvPicPr>
                        <p:cNvPr id="0" name="Picture 3"/>
                        <p:cNvPicPr>
                          <a:picLocks noChangeAspect="1" noChangeArrowheads="1"/>
                        </p:cNvPicPr>
                        <p:nvPr/>
                      </p:nvPicPr>
                      <p:blipFill>
                        <a:blip r:embed="rId5"/>
                        <a:srcRect/>
                        <a:stretch>
                          <a:fillRect/>
                        </a:stretch>
                      </p:blipFill>
                      <p:spPr bwMode="auto">
                        <a:xfrm>
                          <a:off x="3530600" y="3505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53100785"/>
                </p:ext>
              </p:extLst>
            </p:nvPr>
          </p:nvGraphicFramePr>
          <p:xfrm>
            <a:off x="4292600" y="3498850"/>
            <a:ext cx="292100" cy="736600"/>
          </p:xfrm>
          <a:graphic>
            <a:graphicData uri="http://schemas.openxmlformats.org/presentationml/2006/ole">
              <mc:AlternateContent xmlns:mc="http://schemas.openxmlformats.org/markup-compatibility/2006">
                <mc:Choice xmlns:v="urn:schemas-microsoft-com:vml" Requires="v">
                  <p:oleObj name="Equation" r:id="rId6" imgW="291960" imgH="736560" progId="Equation.DSMT4">
                    <p:embed/>
                  </p:oleObj>
                </mc:Choice>
                <mc:Fallback>
                  <p:oleObj name="Equation" r:id="rId6" imgW="291960" imgH="736560" progId="Equation.DSMT4">
                    <p:embed/>
                    <p:pic>
                      <p:nvPicPr>
                        <p:cNvPr id="0" name="Picture 4"/>
                        <p:cNvPicPr>
                          <a:picLocks noChangeAspect="1" noChangeArrowheads="1"/>
                        </p:cNvPicPr>
                        <p:nvPr/>
                      </p:nvPicPr>
                      <p:blipFill>
                        <a:blip r:embed="rId7"/>
                        <a:srcRect/>
                        <a:stretch>
                          <a:fillRect/>
                        </a:stretch>
                      </p:blipFill>
                      <p:spPr bwMode="auto">
                        <a:xfrm>
                          <a:off x="4292600" y="3498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244502922"/>
                </p:ext>
              </p:extLst>
            </p:nvPr>
          </p:nvGraphicFramePr>
          <p:xfrm>
            <a:off x="5022850" y="3505200"/>
            <a:ext cx="292100" cy="723900"/>
          </p:xfrm>
          <a:graphic>
            <a:graphicData uri="http://schemas.openxmlformats.org/presentationml/2006/ole">
              <mc:AlternateContent xmlns:mc="http://schemas.openxmlformats.org/markup-compatibility/2006">
                <mc:Choice xmlns:v="urn:schemas-microsoft-com:vml" Requires="v">
                  <p:oleObj name="Equation" r:id="rId8" imgW="291960" imgH="723600" progId="Equation.DSMT4">
                    <p:embed/>
                  </p:oleObj>
                </mc:Choice>
                <mc:Fallback>
                  <p:oleObj name="Equation" r:id="rId8" imgW="291960" imgH="723600" progId="Equation.DSMT4">
                    <p:embed/>
                    <p:pic>
                      <p:nvPicPr>
                        <p:cNvPr id="0" name="Picture 5"/>
                        <p:cNvPicPr>
                          <a:picLocks noChangeAspect="1" noChangeArrowheads="1"/>
                        </p:cNvPicPr>
                        <p:nvPr/>
                      </p:nvPicPr>
                      <p:blipFill>
                        <a:blip r:embed="rId9"/>
                        <a:srcRect/>
                        <a:stretch>
                          <a:fillRect/>
                        </a:stretch>
                      </p:blipFill>
                      <p:spPr bwMode="auto">
                        <a:xfrm>
                          <a:off x="5022850" y="3505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809902910"/>
                </p:ext>
              </p:extLst>
            </p:nvPr>
          </p:nvGraphicFramePr>
          <p:xfrm>
            <a:off x="5643563" y="3498850"/>
            <a:ext cx="431800" cy="736600"/>
          </p:xfrm>
          <a:graphic>
            <a:graphicData uri="http://schemas.openxmlformats.org/presentationml/2006/ole">
              <mc:AlternateContent xmlns:mc="http://schemas.openxmlformats.org/markup-compatibility/2006">
                <mc:Choice xmlns:v="urn:schemas-microsoft-com:vml" Requires="v">
                  <p:oleObj name="Equation" r:id="rId10" imgW="431640" imgH="736560" progId="Equation.DSMT4">
                    <p:embed/>
                  </p:oleObj>
                </mc:Choice>
                <mc:Fallback>
                  <p:oleObj name="Equation" r:id="rId10" imgW="431640" imgH="736560" progId="Equation.DSMT4">
                    <p:embed/>
                    <p:pic>
                      <p:nvPicPr>
                        <p:cNvPr id="0" name="Picture 6"/>
                        <p:cNvPicPr>
                          <a:picLocks noChangeAspect="1" noChangeArrowheads="1"/>
                        </p:cNvPicPr>
                        <p:nvPr/>
                      </p:nvPicPr>
                      <p:blipFill>
                        <a:blip r:embed="rId11"/>
                        <a:srcRect/>
                        <a:stretch>
                          <a:fillRect/>
                        </a:stretch>
                      </p:blipFill>
                      <p:spPr bwMode="auto">
                        <a:xfrm>
                          <a:off x="5643563" y="3498850"/>
                          <a:ext cx="431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799940347"/>
                </p:ext>
              </p:extLst>
            </p:nvPr>
          </p:nvGraphicFramePr>
          <p:xfrm>
            <a:off x="6362700" y="3505200"/>
            <a:ext cx="431800" cy="723900"/>
          </p:xfrm>
          <a:graphic>
            <a:graphicData uri="http://schemas.openxmlformats.org/presentationml/2006/ole">
              <mc:AlternateContent xmlns:mc="http://schemas.openxmlformats.org/markup-compatibility/2006">
                <mc:Choice xmlns:v="urn:schemas-microsoft-com:vml" Requires="v">
                  <p:oleObj name="Equation" r:id="rId12" imgW="431640" imgH="723600" progId="Equation.DSMT4">
                    <p:embed/>
                  </p:oleObj>
                </mc:Choice>
                <mc:Fallback>
                  <p:oleObj name="Equation" r:id="rId12" imgW="431640" imgH="723600" progId="Equation.DSMT4">
                    <p:embed/>
                    <p:pic>
                      <p:nvPicPr>
                        <p:cNvPr id="0" name="Picture 7"/>
                        <p:cNvPicPr>
                          <a:picLocks noChangeAspect="1" noChangeArrowheads="1"/>
                        </p:cNvPicPr>
                        <p:nvPr/>
                      </p:nvPicPr>
                      <p:blipFill>
                        <a:blip r:embed="rId13"/>
                        <a:srcRect/>
                        <a:stretch>
                          <a:fillRect/>
                        </a:stretch>
                      </p:blipFill>
                      <p:spPr bwMode="auto">
                        <a:xfrm>
                          <a:off x="6362700" y="3505200"/>
                          <a:ext cx="431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1138827029"/>
                </p:ext>
              </p:extLst>
            </p:nvPr>
          </p:nvGraphicFramePr>
          <p:xfrm>
            <a:off x="7058025" y="3498850"/>
            <a:ext cx="444500" cy="736600"/>
          </p:xfrm>
          <a:graphic>
            <a:graphicData uri="http://schemas.openxmlformats.org/presentationml/2006/ole">
              <mc:AlternateContent xmlns:mc="http://schemas.openxmlformats.org/markup-compatibility/2006">
                <mc:Choice xmlns:v="urn:schemas-microsoft-com:vml" Requires="v">
                  <p:oleObj name="Equation" r:id="rId14" imgW="444240" imgH="736560" progId="Equation.DSMT4">
                    <p:embed/>
                  </p:oleObj>
                </mc:Choice>
                <mc:Fallback>
                  <p:oleObj name="Equation" r:id="rId14" imgW="444240" imgH="736560" progId="Equation.DSMT4">
                    <p:embed/>
                    <p:pic>
                      <p:nvPicPr>
                        <p:cNvPr id="0" name="Picture 8"/>
                        <p:cNvPicPr>
                          <a:picLocks noChangeAspect="1" noChangeArrowheads="1"/>
                        </p:cNvPicPr>
                        <p:nvPr/>
                      </p:nvPicPr>
                      <p:blipFill>
                        <a:blip r:embed="rId15"/>
                        <a:srcRect/>
                        <a:stretch>
                          <a:fillRect/>
                        </a:stretch>
                      </p:blipFill>
                      <p:spPr bwMode="auto">
                        <a:xfrm>
                          <a:off x="7058025" y="3498850"/>
                          <a:ext cx="44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p:cNvGraphicFramePr>
              <a:graphicFrameLocks noChangeAspect="1"/>
            </p:cNvGraphicFramePr>
            <p:nvPr/>
          </p:nvGraphicFramePr>
          <p:xfrm>
            <a:off x="2805290" y="4354689"/>
            <a:ext cx="406400" cy="393700"/>
          </p:xfrm>
          <a:graphic>
            <a:graphicData uri="http://schemas.openxmlformats.org/presentationml/2006/ole">
              <mc:AlternateContent xmlns:mc="http://schemas.openxmlformats.org/markup-compatibility/2006">
                <mc:Choice xmlns:v="urn:schemas-microsoft-com:vml" Requires="v">
                  <p:oleObj name="Equation" r:id="rId16" imgW="406080" imgH="393480" progId="Equation.DSMT4">
                    <p:embed/>
                  </p:oleObj>
                </mc:Choice>
                <mc:Fallback>
                  <p:oleObj name="Equation" r:id="rId16" imgW="406080" imgH="3934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05290" y="4354689"/>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
            <p:cNvGraphicFramePr>
              <a:graphicFrameLocks noChangeAspect="1"/>
            </p:cNvGraphicFramePr>
            <p:nvPr/>
          </p:nvGraphicFramePr>
          <p:xfrm>
            <a:off x="3479801" y="4360863"/>
            <a:ext cx="406400" cy="381000"/>
          </p:xfrm>
          <a:graphic>
            <a:graphicData uri="http://schemas.openxmlformats.org/presentationml/2006/ole">
              <mc:AlternateContent xmlns:mc="http://schemas.openxmlformats.org/markup-compatibility/2006">
                <mc:Choice xmlns:v="urn:schemas-microsoft-com:vml" Requires="v">
                  <p:oleObj name="Equation" r:id="rId18" imgW="406080" imgH="380880" progId="Equation.DSMT4">
                    <p:embed/>
                  </p:oleObj>
                </mc:Choice>
                <mc:Fallback>
                  <p:oleObj name="Equation" r:id="rId18" imgW="406080" imgH="3808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9801" y="4360863"/>
                          <a:ext cx="40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2"/>
            <p:cNvGraphicFramePr>
              <a:graphicFrameLocks noChangeAspect="1"/>
            </p:cNvGraphicFramePr>
            <p:nvPr/>
          </p:nvGraphicFramePr>
          <p:xfrm>
            <a:off x="6263924" y="4354689"/>
            <a:ext cx="596900" cy="381000"/>
          </p:xfrm>
          <a:graphic>
            <a:graphicData uri="http://schemas.openxmlformats.org/presentationml/2006/ole">
              <mc:AlternateContent xmlns:mc="http://schemas.openxmlformats.org/markup-compatibility/2006">
                <mc:Choice xmlns:v="urn:schemas-microsoft-com:vml" Requires="v">
                  <p:oleObj name="Equation" r:id="rId20" imgW="596880" imgH="380880" progId="Equation.DSMT4">
                    <p:embed/>
                  </p:oleObj>
                </mc:Choice>
                <mc:Fallback>
                  <p:oleObj name="Equation" r:id="rId20" imgW="596880" imgH="38088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63924" y="4354689"/>
                          <a:ext cx="59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p:cNvGraphicFramePr>
              <a:graphicFrameLocks noChangeAspect="1"/>
            </p:cNvGraphicFramePr>
            <p:nvPr/>
          </p:nvGraphicFramePr>
          <p:xfrm>
            <a:off x="7000523" y="4354689"/>
            <a:ext cx="596900" cy="393700"/>
          </p:xfrm>
          <a:graphic>
            <a:graphicData uri="http://schemas.openxmlformats.org/presentationml/2006/ole">
              <mc:AlternateContent xmlns:mc="http://schemas.openxmlformats.org/markup-compatibility/2006">
                <mc:Choice xmlns:v="urn:schemas-microsoft-com:vml" Requires="v">
                  <p:oleObj name="Equation" r:id="rId22" imgW="596880" imgH="393480" progId="Equation.DSMT4">
                    <p:embed/>
                  </p:oleObj>
                </mc:Choice>
                <mc:Fallback>
                  <p:oleObj name="Equation" r:id="rId22" imgW="596880" imgH="39348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00523" y="4354689"/>
                          <a:ext cx="596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Graphing a Polar Equation (cont.)</a:t>
            </a:r>
          </a:p>
        </p:txBody>
      </p:sp>
      <p:sp>
        <p:nvSpPr>
          <p:cNvPr id="17" name="Content Placeholder 16"/>
          <p:cNvSpPr>
            <a:spLocks noGrp="1"/>
          </p:cNvSpPr>
          <p:nvPr>
            <p:ph idx="1"/>
          </p:nvPr>
        </p:nvSpPr>
        <p:spPr>
          <a:xfrm>
            <a:off x="457200" y="1280160"/>
            <a:ext cx="4114800" cy="4572000"/>
          </a:xfrm>
        </p:spPr>
        <p:txBody>
          <a:bodyPr/>
          <a:lstStyle/>
          <a:p>
            <a:r>
              <a:rPr lang="en-US" dirty="0"/>
              <a:t>Now if we plot the pairs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from the table, we obtain the points shown in Figure 12. These certainly appear to lie along the circumference of a circle, so the points have been connected with a curve.</a:t>
            </a:r>
          </a:p>
        </p:txBody>
      </p:sp>
      <p:grpSp>
        <p:nvGrpSpPr>
          <p:cNvPr id="6" name="Group 5"/>
          <p:cNvGrpSpPr/>
          <p:nvPr/>
        </p:nvGrpSpPr>
        <p:grpSpPr>
          <a:xfrm>
            <a:off x="5074920" y="1371600"/>
            <a:ext cx="3541029" cy="4485620"/>
            <a:chOff x="5074920" y="1371600"/>
            <a:chExt cx="3541029" cy="4485620"/>
          </a:xfrm>
        </p:grpSpPr>
        <p:pic>
          <p:nvPicPr>
            <p:cNvPr id="32783" name="Picture 15"/>
            <p:cNvPicPr>
              <a:picLocks noChangeAspect="1" noChangeArrowheads="1"/>
            </p:cNvPicPr>
            <p:nvPr/>
          </p:nvPicPr>
          <p:blipFill>
            <a:blip r:embed="rId2" cstate="print"/>
            <a:srcRect/>
            <a:stretch>
              <a:fillRect/>
            </a:stretch>
          </p:blipFill>
          <p:spPr bwMode="auto">
            <a:xfrm>
              <a:off x="5074920" y="1371600"/>
              <a:ext cx="3474720" cy="3930529"/>
            </a:xfrm>
            <a:prstGeom prst="rect">
              <a:avLst/>
            </a:prstGeom>
            <a:noFill/>
            <a:ln w="9525">
              <a:noFill/>
              <a:miter lim="800000"/>
              <a:headEnd/>
              <a:tailEnd/>
            </a:ln>
          </p:spPr>
        </p:pic>
        <p:sp>
          <p:nvSpPr>
            <p:cNvPr id="20" name="Rectangle 19"/>
            <p:cNvSpPr/>
            <p:nvPr/>
          </p:nvSpPr>
          <p:spPr>
            <a:xfrm>
              <a:off x="5410200" y="5334000"/>
              <a:ext cx="3205749" cy="523220"/>
            </a:xfrm>
            <a:prstGeom prst="rect">
              <a:avLst/>
            </a:prstGeom>
          </p:spPr>
          <p:txBody>
            <a:bodyPr wrap="none">
              <a:spAutoFit/>
            </a:bodyPr>
            <a:lstStyle/>
            <a:p>
              <a:r>
                <a:rPr lang="pt-BR" sz="2800" b="1" dirty="0"/>
                <a:t>Figure 12</a:t>
              </a:r>
              <a:r>
                <a:rPr lang="pt-BR" sz="2800" dirty="0"/>
                <a:t>  </a:t>
              </a:r>
              <a:r>
                <a:rPr lang="pt-BR" sz="2800" i="1" dirty="0"/>
                <a:t>r</a:t>
              </a:r>
              <a:r>
                <a:rPr lang="pt-BR" sz="2800" dirty="0"/>
                <a:t> = 2 cos</a:t>
              </a:r>
              <a:r>
                <a:rPr lang="el-GR" sz="2800" i="1" dirty="0">
                  <a:latin typeface="Cambria Math" panose="02040503050406030204" pitchFamily="18" charset="0"/>
                  <a:ea typeface="Cambria Math" panose="02040503050406030204" pitchFamily="18" charset="0"/>
                </a:rPr>
                <a:t>θ</a:t>
              </a:r>
              <a:endParaRPr lang="pt-BR" sz="2800" i="1" dirty="0">
                <a:latin typeface="Euclid Symbol" pitchFamily="18" charset="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Graphing a Polar Equation (cont.)</a:t>
            </a:r>
          </a:p>
        </p:txBody>
      </p:sp>
      <p:sp>
        <p:nvSpPr>
          <p:cNvPr id="17" name="Content Placeholder 16"/>
          <p:cNvSpPr>
            <a:spLocks noGrp="1"/>
          </p:cNvSpPr>
          <p:nvPr>
            <p:ph idx="1"/>
          </p:nvPr>
        </p:nvSpPr>
        <p:spPr>
          <a:xfrm>
            <a:off x="457200" y="1280160"/>
            <a:ext cx="8229600" cy="4663440"/>
          </a:xfrm>
        </p:spPr>
        <p:txBody>
          <a:bodyPr/>
          <a:lstStyle/>
          <a:p>
            <a:r>
              <a:rPr lang="en-US" dirty="0"/>
              <a:t>If we convert the equation into rectangular coordinates as shown below, we see that the graph indeed is a circle of radius 1 centered at </a:t>
            </a:r>
            <a:r>
              <a:rPr lang="en-US" i="1" dirty="0"/>
              <a:t>x</a:t>
            </a:r>
            <a:r>
              <a:rPr lang="en-US" dirty="0"/>
              <a:t> = 1, </a:t>
            </a:r>
            <a:r>
              <a:rPr lang="en-US" i="1" dirty="0"/>
              <a:t>y</a:t>
            </a:r>
            <a:r>
              <a:rPr lang="en-US" dirty="0"/>
              <a:t> = 0.</a:t>
            </a:r>
          </a:p>
        </p:txBody>
      </p:sp>
      <p:graphicFrame>
        <p:nvGraphicFramePr>
          <p:cNvPr id="34819" name="Object 3"/>
          <p:cNvGraphicFramePr>
            <a:graphicFrameLocks noChangeAspect="1"/>
          </p:cNvGraphicFramePr>
          <p:nvPr>
            <p:extLst>
              <p:ext uri="{D42A27DB-BD31-4B8C-83A1-F6EECF244321}">
                <p14:modId xmlns:p14="http://schemas.microsoft.com/office/powerpoint/2010/main" val="1121424704"/>
              </p:ext>
            </p:extLst>
          </p:nvPr>
        </p:nvGraphicFramePr>
        <p:xfrm>
          <a:off x="4600575" y="2743200"/>
          <a:ext cx="1409700" cy="317500"/>
        </p:xfrm>
        <a:graphic>
          <a:graphicData uri="http://schemas.openxmlformats.org/presentationml/2006/ole">
            <mc:AlternateContent xmlns:mc="http://schemas.openxmlformats.org/markup-compatibility/2006">
              <mc:Choice xmlns:v="urn:schemas-microsoft-com:vml" Requires="v">
                <p:oleObj name="Equation" r:id="rId2" imgW="1409400" imgH="317160" progId="Equation.DSMT4">
                  <p:embed/>
                </p:oleObj>
              </mc:Choice>
              <mc:Fallback>
                <p:oleObj name="Equation" r:id="rId2" imgW="1409400" imgH="317160" progId="Equation.DSMT4">
                  <p:embed/>
                  <p:pic>
                    <p:nvPicPr>
                      <p:cNvPr id="0" name="Picture 3"/>
                      <p:cNvPicPr>
                        <a:picLocks noChangeAspect="1" noChangeArrowheads="1"/>
                      </p:cNvPicPr>
                      <p:nvPr/>
                    </p:nvPicPr>
                    <p:blipFill>
                      <a:blip r:embed="rId3"/>
                      <a:srcRect/>
                      <a:stretch>
                        <a:fillRect/>
                      </a:stretch>
                    </p:blipFill>
                    <p:spPr bwMode="auto">
                      <a:xfrm>
                        <a:off x="4600575" y="2743200"/>
                        <a:ext cx="1409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2651738091"/>
              </p:ext>
            </p:extLst>
          </p:nvPr>
        </p:nvGraphicFramePr>
        <p:xfrm>
          <a:off x="4456113" y="3175000"/>
          <a:ext cx="1701800" cy="381000"/>
        </p:xfrm>
        <a:graphic>
          <a:graphicData uri="http://schemas.openxmlformats.org/presentationml/2006/ole">
            <mc:AlternateContent xmlns:mc="http://schemas.openxmlformats.org/markup-compatibility/2006">
              <mc:Choice xmlns:v="urn:schemas-microsoft-com:vml" Requires="v">
                <p:oleObj name="Equation" r:id="rId4" imgW="1701720" imgH="380880" progId="Equation.DSMT4">
                  <p:embed/>
                </p:oleObj>
              </mc:Choice>
              <mc:Fallback>
                <p:oleObj name="Equation" r:id="rId4" imgW="1701720" imgH="380880" progId="Equation.DSMT4">
                  <p:embed/>
                  <p:pic>
                    <p:nvPicPr>
                      <p:cNvPr id="0" name="Picture 4"/>
                      <p:cNvPicPr>
                        <a:picLocks noChangeAspect="1" noChangeArrowheads="1"/>
                      </p:cNvPicPr>
                      <p:nvPr/>
                    </p:nvPicPr>
                    <p:blipFill>
                      <a:blip r:embed="rId5"/>
                      <a:srcRect/>
                      <a:stretch>
                        <a:fillRect/>
                      </a:stretch>
                    </p:blipFill>
                    <p:spPr bwMode="auto">
                      <a:xfrm>
                        <a:off x="4456113" y="3175000"/>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798711" y="3732388"/>
          <a:ext cx="1676400" cy="444500"/>
        </p:xfrm>
        <a:graphic>
          <a:graphicData uri="http://schemas.openxmlformats.org/presentationml/2006/ole">
            <mc:AlternateContent xmlns:mc="http://schemas.openxmlformats.org/markup-compatibility/2006">
              <mc:Choice xmlns:v="urn:schemas-microsoft-com:vml" Requires="v">
                <p:oleObj name="Equation" r:id="rId6" imgW="1676160" imgH="444240" progId="Equation.DSMT4">
                  <p:embed/>
                </p:oleObj>
              </mc:Choice>
              <mc:Fallback>
                <p:oleObj name="Equation" r:id="rId6" imgW="167616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8711" y="3732388"/>
                        <a:ext cx="1676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3124200" y="4265788"/>
          <a:ext cx="2171700" cy="444500"/>
        </p:xfrm>
        <a:graphic>
          <a:graphicData uri="http://schemas.openxmlformats.org/presentationml/2006/ole">
            <mc:AlternateContent xmlns:mc="http://schemas.openxmlformats.org/markup-compatibility/2006">
              <mc:Choice xmlns:v="urn:schemas-microsoft-com:vml" Requires="v">
                <p:oleObj name="Equation" r:id="rId8" imgW="2171520" imgH="444240" progId="Equation.DSMT4">
                  <p:embed/>
                </p:oleObj>
              </mc:Choice>
              <mc:Fallback>
                <p:oleObj name="Equation" r:id="rId8" imgW="2171520" imgH="444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265788"/>
                        <a:ext cx="217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2664178" y="4816120"/>
          <a:ext cx="2616200" cy="444500"/>
        </p:xfrm>
        <a:graphic>
          <a:graphicData uri="http://schemas.openxmlformats.org/presentationml/2006/ole">
            <mc:AlternateContent xmlns:mc="http://schemas.openxmlformats.org/markup-compatibility/2006">
              <mc:Choice xmlns:v="urn:schemas-microsoft-com:vml" Requires="v">
                <p:oleObj name="Equation" r:id="rId10" imgW="2616120" imgH="444240" progId="Equation.DSMT4">
                  <p:embed/>
                </p:oleObj>
              </mc:Choice>
              <mc:Fallback>
                <p:oleObj name="Equation" r:id="rId10" imgW="2616120" imgH="444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4178" y="4816120"/>
                        <a:ext cx="261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3104445" y="5325531"/>
          <a:ext cx="2184400" cy="533400"/>
        </p:xfrm>
        <a:graphic>
          <a:graphicData uri="http://schemas.openxmlformats.org/presentationml/2006/ole">
            <mc:AlternateContent xmlns:mc="http://schemas.openxmlformats.org/markup-compatibility/2006">
              <mc:Choice xmlns:v="urn:schemas-microsoft-com:vml" Requires="v">
                <p:oleObj name="Equation" r:id="rId12" imgW="2184120" imgH="533160" progId="Equation.DSMT4">
                  <p:embed/>
                </p:oleObj>
              </mc:Choice>
              <mc:Fallback>
                <p:oleObj name="Equation" r:id="rId12" imgW="2184120" imgH="5331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4445" y="5325531"/>
                        <a:ext cx="218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Polar Equations</a:t>
            </a:r>
          </a:p>
        </p:txBody>
      </p:sp>
      <p:sp>
        <p:nvSpPr>
          <p:cNvPr id="3" name="Content Placeholder 2"/>
          <p:cNvSpPr>
            <a:spLocks noGrp="1"/>
          </p:cNvSpPr>
          <p:nvPr>
            <p:ph idx="1"/>
          </p:nvPr>
        </p:nvSpPr>
        <p:spPr>
          <a:xfrm>
            <a:off x="457200" y="1280160"/>
            <a:ext cx="8229600" cy="4663440"/>
          </a:xfrm>
        </p:spPr>
        <p:txBody>
          <a:bodyPr/>
          <a:lstStyle/>
          <a:p>
            <a:r>
              <a:rPr lang="en-US" dirty="0"/>
              <a:t>Consider the three types of symmetry illustrated in Figure 13.</a:t>
            </a:r>
          </a:p>
        </p:txBody>
      </p:sp>
      <p:pic>
        <p:nvPicPr>
          <p:cNvPr id="35842" name="Picture 2"/>
          <p:cNvPicPr>
            <a:picLocks noChangeAspect="1" noChangeArrowheads="1"/>
          </p:cNvPicPr>
          <p:nvPr/>
        </p:nvPicPr>
        <p:blipFill>
          <a:blip r:embed="rId2" cstate="print"/>
          <a:srcRect/>
          <a:stretch>
            <a:fillRect/>
          </a:stretch>
        </p:blipFill>
        <p:spPr bwMode="auto">
          <a:xfrm>
            <a:off x="609600" y="2209800"/>
            <a:ext cx="7863840" cy="3125129"/>
          </a:xfrm>
          <a:prstGeom prst="rect">
            <a:avLst/>
          </a:prstGeom>
          <a:noFill/>
          <a:ln w="9525">
            <a:noFill/>
            <a:miter lim="800000"/>
            <a:headEnd/>
            <a:tailEnd/>
          </a:ln>
        </p:spPr>
      </p:pic>
      <p:sp>
        <p:nvSpPr>
          <p:cNvPr id="5" name="Rectangle 4"/>
          <p:cNvSpPr/>
          <p:nvPr/>
        </p:nvSpPr>
        <p:spPr>
          <a:xfrm>
            <a:off x="1524000" y="5420380"/>
            <a:ext cx="6172200" cy="523220"/>
          </a:xfrm>
          <a:prstGeom prst="rect">
            <a:avLst/>
          </a:prstGeom>
        </p:spPr>
        <p:txBody>
          <a:bodyPr wrap="square">
            <a:spAutoFit/>
          </a:bodyPr>
          <a:lstStyle/>
          <a:p>
            <a:r>
              <a:rPr lang="en-US" sz="2800" b="1" dirty="0"/>
              <a:t>Figure 13</a:t>
            </a:r>
            <a:r>
              <a:rPr lang="en-US" sz="2800" dirty="0"/>
              <a:t>  Symmetry in Polar Coordinates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Symmetry of Polar Equations</a:t>
            </a:r>
          </a:p>
        </p:txBody>
      </p:sp>
      <p:sp>
        <p:nvSpPr>
          <p:cNvPr id="3" name="Content Placeholder 2"/>
          <p:cNvSpPr>
            <a:spLocks noGrp="1"/>
          </p:cNvSpPr>
          <p:nvPr>
            <p:ph idx="1"/>
          </p:nvPr>
        </p:nvSpPr>
        <p:spPr>
          <a:xfrm>
            <a:off x="457200" y="1280160"/>
            <a:ext cx="8229600" cy="3444240"/>
          </a:xfrm>
          <a:solidFill>
            <a:srgbClr val="FFFFCC"/>
          </a:solidFill>
          <a:ln w="28575">
            <a:solidFill>
              <a:schemeClr val="tx1"/>
            </a:solidFill>
          </a:ln>
        </p:spPr>
        <p:txBody>
          <a:bodyPr>
            <a:noAutofit/>
          </a:bodyPr>
          <a:lstStyle/>
          <a:p>
            <a:r>
              <a:rPr lang="en-US" dirty="0">
                <a:solidFill>
                  <a:schemeClr val="tx1"/>
                </a:solidFill>
              </a:rPr>
              <a:t>An equation in </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is </a:t>
            </a:r>
            <a:r>
              <a:rPr lang="en-US" b="1" dirty="0">
                <a:solidFill>
                  <a:srgbClr val="C00000"/>
                </a:solidFill>
              </a:rPr>
              <a:t>symmetric with respect to</a:t>
            </a:r>
          </a:p>
          <a:p>
            <a:pPr marL="463550" indent="-463550"/>
            <a:r>
              <a:rPr lang="en-US" b="1" dirty="0">
                <a:solidFill>
                  <a:schemeClr val="tx1"/>
                </a:solidFill>
              </a:rPr>
              <a:t>1.	</a:t>
            </a:r>
            <a:r>
              <a:rPr lang="en-US" dirty="0">
                <a:solidFill>
                  <a:schemeClr val="tx1"/>
                </a:solidFill>
              </a:rPr>
              <a:t>the </a:t>
            </a:r>
            <a:r>
              <a:rPr lang="en-US" b="1" dirty="0">
                <a:solidFill>
                  <a:srgbClr val="C00000"/>
                </a:solidFill>
              </a:rPr>
              <a:t>pole</a:t>
            </a:r>
            <a:r>
              <a:rPr lang="en-US" dirty="0">
                <a:solidFill>
                  <a:schemeClr val="tx1"/>
                </a:solidFill>
              </a:rPr>
              <a:t> if replacing </a:t>
            </a:r>
            <a:r>
              <a:rPr lang="en-US" i="1" dirty="0">
                <a:solidFill>
                  <a:schemeClr val="tx1"/>
                </a:solidFill>
              </a:rPr>
              <a:t>r</a:t>
            </a:r>
            <a:r>
              <a:rPr lang="en-US" dirty="0">
                <a:solidFill>
                  <a:schemeClr val="tx1"/>
                </a:solidFill>
              </a:rPr>
              <a:t> with −</a:t>
            </a:r>
            <a:r>
              <a:rPr lang="en-US" i="1" dirty="0">
                <a:solidFill>
                  <a:schemeClr val="tx1"/>
                </a:solidFill>
              </a:rPr>
              <a:t>r</a:t>
            </a:r>
            <a:r>
              <a:rPr lang="en-US" dirty="0">
                <a:solidFill>
                  <a:schemeClr val="tx1"/>
                </a:solidFill>
              </a:rPr>
              <a:t> (or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results in an equivalent equation;</a:t>
            </a:r>
          </a:p>
          <a:p>
            <a:pPr marL="463550" indent="-463550"/>
            <a:r>
              <a:rPr lang="en-US" b="1" dirty="0">
                <a:solidFill>
                  <a:schemeClr val="tx1"/>
                </a:solidFill>
              </a:rPr>
              <a:t>2.	</a:t>
            </a:r>
            <a:r>
              <a:rPr lang="en-US" dirty="0">
                <a:solidFill>
                  <a:schemeClr val="tx1"/>
                </a:solidFill>
              </a:rPr>
              <a:t>the </a:t>
            </a:r>
            <a:r>
              <a:rPr lang="en-US" b="1" dirty="0">
                <a:solidFill>
                  <a:srgbClr val="C00000"/>
                </a:solidFill>
              </a:rPr>
              <a:t>polar axis</a:t>
            </a:r>
            <a:r>
              <a:rPr lang="en-US" dirty="0">
                <a:solidFill>
                  <a:schemeClr val="tx1"/>
                </a:solidFill>
              </a:rPr>
              <a:t> if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r>
              <a:rPr lang="en-US" dirty="0">
                <a:solidFill>
                  <a:schemeClr val="tx1"/>
                </a:solidFill>
                <a:latin typeface="Calibri" panose="020F0502020204030204" pitchFamily="34" charset="0"/>
                <a:cs typeface="Calibri" panose="020F0502020204030204" pitchFamily="34" charset="0"/>
              </a:rPr>
              <a:t>−</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results in an equivalent equation;</a:t>
            </a:r>
          </a:p>
          <a:p>
            <a:pPr marL="463550" indent="-463550"/>
            <a:r>
              <a:rPr lang="en-US" b="1" dirty="0">
                <a:solidFill>
                  <a:schemeClr val="tx1"/>
                </a:solidFill>
              </a:rPr>
              <a:t>3.	</a:t>
            </a:r>
            <a:r>
              <a:rPr lang="en-US" dirty="0">
                <a:solidFill>
                  <a:schemeClr val="tx1"/>
                </a:solidFill>
              </a:rPr>
              <a:t>the </a:t>
            </a:r>
            <a:r>
              <a:rPr lang="en-US" b="1" dirty="0">
                <a:solidFill>
                  <a:srgbClr val="C00000"/>
                </a:solidFill>
              </a:rPr>
              <a:t>vertical line </a:t>
            </a:r>
            <a:r>
              <a:rPr lang="el-GR" i="1" dirty="0">
                <a:solidFill>
                  <a:schemeClr val="tx1"/>
                </a:solidFill>
                <a:latin typeface="Cambria Math" panose="02040503050406030204" pitchFamily="18" charset="0"/>
                <a:ea typeface="Cambria Math" panose="02040503050406030204" pitchFamily="18" charset="0"/>
              </a:rPr>
              <a:t>θ</a:t>
            </a:r>
            <a:r>
              <a:rPr lang="en-US" i="1" dirty="0">
                <a:solidFill>
                  <a:schemeClr val="tx1"/>
                </a:solidFill>
                <a:latin typeface="Euclid Symbol" pitchFamily="18" charset="2"/>
              </a:rPr>
              <a:t> </a:t>
            </a:r>
            <a:r>
              <a:rPr lang="en-US" dirty="0">
                <a:solidFill>
                  <a:schemeClr val="tx1"/>
                </a:solidFill>
                <a:latin typeface="+mj-lt"/>
              </a:rPr>
              <a:t>=</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/2</a:t>
            </a:r>
            <a:r>
              <a:rPr lang="en-US" b="1" dirty="0">
                <a:solidFill>
                  <a:srgbClr val="C00000"/>
                </a:solidFill>
              </a:rPr>
              <a:t> </a:t>
            </a:r>
            <a:r>
              <a:rPr lang="en-US" dirty="0">
                <a:solidFill>
                  <a:schemeClr val="tx1"/>
                </a:solidFill>
              </a:rPr>
              <a:t>if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t>
            </a:r>
            <a:r>
              <a:rPr lang="en-US" dirty="0">
                <a:solidFill>
                  <a:schemeClr val="tx1"/>
                </a:solidFill>
                <a:latin typeface="Calibri" panose="020F0502020204030204" pitchFamily="34" charset="0"/>
                <a:cs typeface="Calibri" panose="020F0502020204030204" pitchFamily="34" charset="0"/>
              </a:rPr>
              <a:t>−</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results in an equivalent equation.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a:t>
            </a:r>
          </a:p>
        </p:txBody>
      </p:sp>
      <p:graphicFrame>
        <p:nvGraphicFramePr>
          <p:cNvPr id="7" name="Content Placeholder 6"/>
          <p:cNvGraphicFramePr>
            <a:graphicFrameLocks noGrp="1"/>
          </p:cNvGraphicFramePr>
          <p:nvPr>
            <p:ph idx="1"/>
          </p:nvPr>
        </p:nvGraphicFramePr>
        <p:xfrm>
          <a:off x="381000" y="1620520"/>
          <a:ext cx="8305800" cy="313944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2000" b="1" kern="1200" baseline="0" dirty="0">
                        <a:solidFill>
                          <a:schemeClr val="lt1"/>
                        </a:solidFill>
                        <a:latin typeface="+mn-lt"/>
                        <a:ea typeface="+mn-ea"/>
                        <a:cs typeface="+mn-cs"/>
                      </a:endParaRPr>
                    </a:p>
                    <a:p>
                      <a:pPr algn="ctr"/>
                      <a:endParaRPr lang="en-US" sz="2000" b="1" kern="1200" baseline="0" dirty="0">
                        <a:solidFill>
                          <a:schemeClr val="lt1"/>
                        </a:solidFill>
                        <a:latin typeface="+mn-lt"/>
                        <a:ea typeface="+mn-ea"/>
                        <a:cs typeface="+mn-cs"/>
                      </a:endParaRPr>
                    </a:p>
                    <a:p>
                      <a:pPr algn="ctr"/>
                      <a:endParaRPr lang="en-US" sz="2000" b="1" kern="1200" baseline="0" dirty="0">
                        <a:solidFill>
                          <a:schemeClr val="lt1"/>
                        </a:solidFill>
                        <a:latin typeface="+mn-lt"/>
                        <a:ea typeface="+mn-ea"/>
                        <a:cs typeface="+mn-cs"/>
                      </a:endParaRPr>
                    </a:p>
                    <a:p>
                      <a:pPr algn="ctr"/>
                      <a:r>
                        <a:rPr lang="en-US" sz="2000" b="1" kern="1200" baseline="0" dirty="0">
                          <a:solidFill>
                            <a:schemeClr val="lt1"/>
                          </a:solidFill>
                          <a:latin typeface="+mn-lt"/>
                          <a:ea typeface="+mn-ea"/>
                          <a:cs typeface="+mn-cs"/>
                        </a:rPr>
                        <a:t>Circles and Archimedes’ Spirals</a:t>
                      </a:r>
                    </a:p>
                    <a:p>
                      <a:pPr algn="ctr"/>
                      <a:r>
                        <a:rPr lang="en-US" sz="2000" b="0" i="0" kern="1200" baseline="0" dirty="0">
                          <a:solidFill>
                            <a:schemeClr val="lt1"/>
                          </a:solidFill>
                          <a:latin typeface="+mn-lt"/>
                          <a:ea typeface="+mn-ea"/>
                          <a:cs typeface="+mn-cs"/>
                        </a:rPr>
                        <a:t>(</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&gt; 0)</a:t>
                      </a:r>
                    </a:p>
                    <a:p>
                      <a:pPr algn="ctr"/>
                      <a:endParaRPr lang="en-US" sz="2000" b="1" i="0" kern="1200" baseline="0" dirty="0">
                        <a:solidFill>
                          <a:schemeClr val="lt1"/>
                        </a:solidFill>
                        <a:latin typeface="+mn-lt"/>
                        <a:ea typeface="+mn-ea"/>
                        <a:cs typeface="+mn-cs"/>
                      </a:endParaRPr>
                    </a:p>
                    <a:p>
                      <a:pPr algn="ctr"/>
                      <a:endParaRPr lang="en-US" sz="2000" b="1" i="0" kern="1200" baseline="0" dirty="0">
                        <a:solidFill>
                          <a:schemeClr val="lt1"/>
                        </a:solidFill>
                        <a:latin typeface="+mn-lt"/>
                        <a:ea typeface="+mn-ea"/>
                        <a:cs typeface="+mn-cs"/>
                      </a:endParaRPr>
                    </a:p>
                    <a:p>
                      <a:pPr algn="ctr"/>
                      <a:endParaRPr lang="en-US" sz="2000" b="1" i="0" kern="1200" baseline="0" dirty="0">
                        <a:solidFill>
                          <a:schemeClr val="lt1"/>
                        </a:solidFill>
                        <a:latin typeface="+mn-lt"/>
                        <a:ea typeface="+mn-ea"/>
                        <a:cs typeface="+mn-cs"/>
                      </a:endParaRPr>
                    </a:p>
                  </a:txBody>
                  <a:tcPr anchor="ctr" anchorCtr="1"/>
                </a:tc>
                <a:tc>
                  <a:txBody>
                    <a:bodyPr/>
                    <a:lstStyle/>
                    <a:p>
                      <a:pPr algn="ctr"/>
                      <a:endParaRPr lang="en-US" sz="2000" dirty="0"/>
                    </a:p>
                  </a:txBody>
                  <a:tcPr/>
                </a:tc>
                <a:extLst>
                  <a:ext uri="{0D108BD9-81ED-4DB2-BD59-A6C34878D82A}">
                    <a16:rowId xmlns:a16="http://schemas.microsoft.com/office/drawing/2014/main" val="10000"/>
                  </a:ext>
                </a:extLst>
              </a:tr>
            </a:tbl>
          </a:graphicData>
        </a:graphic>
      </p:graphicFrame>
      <p:grpSp>
        <p:nvGrpSpPr>
          <p:cNvPr id="12" name="Group 11"/>
          <p:cNvGrpSpPr/>
          <p:nvPr/>
        </p:nvGrpSpPr>
        <p:grpSpPr>
          <a:xfrm>
            <a:off x="1928150" y="1899442"/>
            <a:ext cx="6734573" cy="2712265"/>
            <a:chOff x="1928150" y="1899442"/>
            <a:chExt cx="6734573" cy="2712265"/>
          </a:xfrm>
        </p:grpSpPr>
        <p:pic>
          <p:nvPicPr>
            <p:cNvPr id="36868" name="Picture 4"/>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928150" y="1899442"/>
              <a:ext cx="1554480" cy="1724301"/>
            </a:xfrm>
            <a:prstGeom prst="rect">
              <a:avLst/>
            </a:prstGeom>
            <a:noFill/>
            <a:ln w="9525">
              <a:noFill/>
              <a:miter lim="800000"/>
              <a:headEnd/>
              <a:tailEnd/>
            </a:ln>
          </p:spPr>
        </p:pic>
        <p:pic>
          <p:nvPicPr>
            <p:cNvPr id="36869"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657600" y="1911591"/>
              <a:ext cx="1554480" cy="1746009"/>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288844" y="1911591"/>
              <a:ext cx="1554480" cy="1653797"/>
            </a:xfrm>
            <a:prstGeom prst="rect">
              <a:avLst/>
            </a:prstGeom>
            <a:noFill/>
            <a:ln w="9525">
              <a:noFill/>
              <a:miter lim="800000"/>
              <a:headEnd/>
              <a:tailEnd/>
            </a:ln>
          </p:spPr>
        </p:pic>
        <p:pic>
          <p:nvPicPr>
            <p:cNvPr id="36871" name="Picture 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010400" y="1911590"/>
              <a:ext cx="1554480" cy="1631142"/>
            </a:xfrm>
            <a:prstGeom prst="rect">
              <a:avLst/>
            </a:prstGeom>
            <a:noFill/>
            <a:ln w="9525">
              <a:noFill/>
              <a:miter lim="800000"/>
              <a:headEnd/>
              <a:tailEnd/>
            </a:ln>
          </p:spPr>
        </p:pic>
        <p:sp>
          <p:nvSpPr>
            <p:cNvPr id="13" name="Rectangle 12"/>
            <p:cNvSpPr/>
            <p:nvPr/>
          </p:nvSpPr>
          <p:spPr>
            <a:xfrm>
              <a:off x="2438400" y="3733800"/>
              <a:ext cx="770917" cy="707886"/>
            </a:xfrm>
            <a:prstGeom prst="rect">
              <a:avLst/>
            </a:prstGeom>
          </p:spPr>
          <p:txBody>
            <a:bodyPr wrap="none">
              <a:spAutoFit/>
            </a:bodyPr>
            <a:lstStyle/>
            <a:p>
              <a:pPr algn="ctr"/>
              <a:r>
                <a:rPr lang="en-US" sz="2000" i="1" dirty="0"/>
                <a:t>r</a:t>
              </a:r>
              <a:r>
                <a:rPr lang="en-US" sz="2000" dirty="0"/>
                <a:t> = </a:t>
              </a:r>
              <a:r>
                <a:rPr lang="en-US" sz="2000" i="1" dirty="0"/>
                <a:t>a</a:t>
              </a:r>
            </a:p>
            <a:p>
              <a:pPr algn="ctr"/>
              <a:r>
                <a:rPr lang="en-US" sz="2000" b="1" dirty="0"/>
                <a:t>Circle</a:t>
              </a:r>
            </a:p>
          </p:txBody>
        </p:sp>
        <p:sp>
          <p:nvSpPr>
            <p:cNvPr id="17" name="Rectangle 16"/>
            <p:cNvSpPr/>
            <p:nvPr/>
          </p:nvSpPr>
          <p:spPr>
            <a:xfrm>
              <a:off x="3669130" y="3756378"/>
              <a:ext cx="1189235" cy="707886"/>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cos</a:t>
              </a:r>
              <a:r>
                <a:rPr lang="el-GR" sz="2000" i="1" dirty="0">
                  <a:latin typeface="Cambria Math" panose="02040503050406030204" pitchFamily="18" charset="0"/>
                  <a:ea typeface="Cambria Math" panose="02040503050406030204" pitchFamily="18" charset="0"/>
                </a:rPr>
                <a:t>θ</a:t>
              </a:r>
              <a:endParaRPr lang="en-US" sz="2000" i="1" dirty="0">
                <a:latin typeface="Euclid Symbol" pitchFamily="18" charset="2"/>
              </a:endParaRPr>
            </a:p>
            <a:p>
              <a:pPr algn="ctr"/>
              <a:r>
                <a:rPr lang="en-US" sz="2000" b="1" dirty="0"/>
                <a:t>Circle</a:t>
              </a:r>
              <a:endParaRPr lang="el-GR" sz="2000" dirty="0"/>
            </a:p>
          </p:txBody>
        </p:sp>
        <p:sp>
          <p:nvSpPr>
            <p:cNvPr id="18" name="Rectangle 17"/>
            <p:cNvSpPr/>
            <p:nvPr/>
          </p:nvSpPr>
          <p:spPr>
            <a:xfrm>
              <a:off x="5552762" y="3756378"/>
              <a:ext cx="1141659" cy="707886"/>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sin</a:t>
              </a:r>
              <a:r>
                <a:rPr lang="el-GR" sz="2000" i="1" dirty="0">
                  <a:latin typeface="Cambria Math" panose="02040503050406030204" pitchFamily="18" charset="0"/>
                  <a:ea typeface="Cambria Math" panose="02040503050406030204" pitchFamily="18" charset="0"/>
                </a:rPr>
                <a:t>θ</a:t>
              </a:r>
              <a:endParaRPr lang="en-US" sz="2000" i="1" dirty="0">
                <a:latin typeface="Euclid Symbol" pitchFamily="18" charset="2"/>
              </a:endParaRPr>
            </a:p>
            <a:p>
              <a:pPr algn="ctr"/>
              <a:r>
                <a:rPr lang="en-US" sz="2000" b="1" dirty="0"/>
                <a:t>Circle</a:t>
              </a:r>
              <a:endParaRPr lang="el-GR" sz="2000" dirty="0"/>
            </a:p>
          </p:txBody>
        </p:sp>
        <p:sp>
          <p:nvSpPr>
            <p:cNvPr id="19" name="Rectangle 18"/>
            <p:cNvSpPr/>
            <p:nvPr/>
          </p:nvSpPr>
          <p:spPr>
            <a:xfrm>
              <a:off x="7239000" y="3657600"/>
              <a:ext cx="1423723" cy="954107"/>
            </a:xfrm>
            <a:prstGeom prst="rect">
              <a:avLst/>
            </a:prstGeom>
          </p:spPr>
          <p:txBody>
            <a:bodyPr wrap="none">
              <a:spAutoFit/>
            </a:bodyPr>
            <a:lstStyle/>
            <a:p>
              <a:pPr algn="ctr"/>
              <a:r>
                <a:rPr lang="en-US" sz="2000" i="1" dirty="0"/>
                <a:t>r</a:t>
              </a:r>
              <a:r>
                <a:rPr lang="en-US" sz="2000" dirty="0"/>
                <a:t> = </a:t>
              </a:r>
              <a:r>
                <a:rPr lang="en-US" sz="2000" i="1" dirty="0"/>
                <a:t>a</a:t>
              </a:r>
              <a:r>
                <a:rPr lang="el-GR" sz="2000" i="1" dirty="0">
                  <a:latin typeface="Cambria Math" panose="02040503050406030204" pitchFamily="18" charset="0"/>
                  <a:ea typeface="Cambria Math" panose="02040503050406030204" pitchFamily="18" charset="0"/>
                </a:rPr>
                <a:t>θ</a:t>
              </a:r>
              <a:endParaRPr lang="en-US" sz="2000" dirty="0"/>
            </a:p>
            <a:p>
              <a:pPr algn="ctr"/>
              <a:r>
                <a:rPr lang="en-US" b="1" dirty="0"/>
                <a:t>Archimedes’ </a:t>
              </a:r>
            </a:p>
            <a:p>
              <a:pPr algn="ctr"/>
              <a:r>
                <a:rPr lang="en-US" b="1" dirty="0"/>
                <a:t>Spiral</a:t>
              </a:r>
              <a:endParaRPr lang="el-GR"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 (cont.)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8532184"/>
              </p:ext>
            </p:extLst>
          </p:nvPr>
        </p:nvGraphicFramePr>
        <p:xfrm>
          <a:off x="381000" y="1620520"/>
          <a:ext cx="8305800" cy="338328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r>
                        <a:rPr lang="en-US" sz="1800" b="1" kern="1200" baseline="0" dirty="0">
                          <a:solidFill>
                            <a:schemeClr val="lt1"/>
                          </a:solidFill>
                          <a:latin typeface="+mn-lt"/>
                          <a:ea typeface="+mn-ea"/>
                          <a:cs typeface="+mn-cs"/>
                        </a:rPr>
                        <a:t>Limaçons</a:t>
                      </a:r>
                    </a:p>
                    <a:p>
                      <a:pPr algn="ctr"/>
                      <a:r>
                        <a:rPr lang="pt-BR" sz="1800" b="0" i="1" kern="1200" baseline="0" dirty="0">
                          <a:solidFill>
                            <a:schemeClr val="lt1"/>
                          </a:solidFill>
                          <a:latin typeface="+mn-lt"/>
                          <a:ea typeface="+mn-ea"/>
                          <a:cs typeface="+mn-cs"/>
                        </a:rPr>
                        <a:t>r</a:t>
                      </a:r>
                      <a:r>
                        <a:rPr lang="pt-BR" sz="1800" b="0" i="0" kern="1200" baseline="0" dirty="0">
                          <a:solidFill>
                            <a:schemeClr val="lt1"/>
                          </a:solidFill>
                          <a:latin typeface="+mn-lt"/>
                          <a:ea typeface="+mn-ea"/>
                          <a:cs typeface="+mn-cs"/>
                        </a:rPr>
                        <a:t> = </a:t>
                      </a:r>
                      <a:r>
                        <a:rPr lang="pt-BR" sz="1800" b="0" i="1" kern="1200" baseline="0" dirty="0">
                          <a:solidFill>
                            <a:schemeClr val="lt1"/>
                          </a:solidFill>
                          <a:latin typeface="+mn-lt"/>
                          <a:ea typeface="+mn-ea"/>
                          <a:cs typeface="+mn-cs"/>
                        </a:rPr>
                        <a:t>a</a:t>
                      </a:r>
                      <a:r>
                        <a:rPr lang="pt-BR" sz="1800" b="0" i="0" kern="1200" baseline="0" dirty="0">
                          <a:solidFill>
                            <a:schemeClr val="lt1"/>
                          </a:solidFill>
                          <a:latin typeface="+mn-lt"/>
                          <a:ea typeface="+mn-ea"/>
                          <a:cs typeface="+mn-cs"/>
                        </a:rPr>
                        <a:t> ± </a:t>
                      </a:r>
                      <a:r>
                        <a:rPr lang="pt-BR" sz="1800" b="0" i="1" kern="1200" baseline="0" dirty="0">
                          <a:solidFill>
                            <a:schemeClr val="lt1"/>
                          </a:solidFill>
                          <a:latin typeface="+mn-lt"/>
                          <a:ea typeface="+mn-ea"/>
                          <a:cs typeface="+mn-cs"/>
                        </a:rPr>
                        <a:t>b</a:t>
                      </a:r>
                      <a:r>
                        <a:rPr lang="pt-BR" sz="1800" b="0" i="0" kern="1200" baseline="0" dirty="0">
                          <a:solidFill>
                            <a:schemeClr val="lt1"/>
                          </a:solidFill>
                          <a:latin typeface="+mn-lt"/>
                          <a:ea typeface="+mn-ea"/>
                          <a:cs typeface="+mn-cs"/>
                        </a:rPr>
                        <a:t> sin</a:t>
                      </a:r>
                      <a:r>
                        <a:rPr lang="el-GR" sz="1800" b="0" i="1" kern="1200" baseline="0" dirty="0">
                          <a:solidFill>
                            <a:schemeClr val="lt1"/>
                          </a:solidFill>
                          <a:latin typeface="Cambria Math" panose="02040503050406030204" pitchFamily="18" charset="0"/>
                          <a:ea typeface="Cambria Math" panose="02040503050406030204" pitchFamily="18" charset="0"/>
                          <a:cs typeface="+mn-cs"/>
                        </a:rPr>
                        <a:t>θ</a:t>
                      </a:r>
                      <a:endParaRPr lang="pt-BR" sz="1800" b="0" i="1" kern="1200" baseline="0" dirty="0">
                        <a:solidFill>
                          <a:schemeClr val="lt1"/>
                        </a:solidFill>
                        <a:latin typeface="Euclid Symbol" pitchFamily="18" charset="2"/>
                        <a:ea typeface="+mn-ea"/>
                        <a:cs typeface="+mn-cs"/>
                      </a:endParaRPr>
                    </a:p>
                    <a:p>
                      <a:pPr algn="ctr"/>
                      <a:r>
                        <a:rPr lang="pt-BR" sz="1800" b="0" i="1" kern="1200" baseline="0" dirty="0">
                          <a:solidFill>
                            <a:schemeClr val="lt1"/>
                          </a:solidFill>
                          <a:latin typeface="+mn-lt"/>
                          <a:ea typeface="+mn-ea"/>
                          <a:cs typeface="+mn-cs"/>
                        </a:rPr>
                        <a:t>r </a:t>
                      </a:r>
                      <a:r>
                        <a:rPr lang="pt-BR" sz="1800" b="0" i="0" kern="1200" baseline="0" dirty="0">
                          <a:solidFill>
                            <a:schemeClr val="lt1"/>
                          </a:solidFill>
                          <a:latin typeface="+mn-lt"/>
                          <a:ea typeface="+mn-ea"/>
                          <a:cs typeface="+mn-cs"/>
                        </a:rPr>
                        <a:t>= </a:t>
                      </a:r>
                      <a:r>
                        <a:rPr lang="pt-BR" sz="1800" b="0" i="1" kern="1200" baseline="0" dirty="0">
                          <a:solidFill>
                            <a:schemeClr val="lt1"/>
                          </a:solidFill>
                          <a:latin typeface="+mn-lt"/>
                          <a:ea typeface="+mn-ea"/>
                          <a:cs typeface="+mn-cs"/>
                        </a:rPr>
                        <a:t>a </a:t>
                      </a:r>
                      <a:r>
                        <a:rPr lang="pt-BR" sz="1800" b="0" i="0" kern="1200" baseline="0" dirty="0">
                          <a:solidFill>
                            <a:schemeClr val="lt1"/>
                          </a:solidFill>
                          <a:latin typeface="+mn-lt"/>
                          <a:ea typeface="+mn-ea"/>
                          <a:cs typeface="+mn-cs"/>
                        </a:rPr>
                        <a:t>± </a:t>
                      </a:r>
                      <a:r>
                        <a:rPr lang="pt-BR" sz="1800" b="0" i="1" kern="1200" baseline="0" dirty="0">
                          <a:solidFill>
                            <a:schemeClr val="lt1"/>
                          </a:solidFill>
                          <a:latin typeface="+mn-lt"/>
                          <a:ea typeface="+mn-ea"/>
                          <a:cs typeface="+mn-cs"/>
                        </a:rPr>
                        <a:t>b </a:t>
                      </a:r>
                      <a:r>
                        <a:rPr lang="pt-BR" sz="1800" b="0" i="0" kern="1200" baseline="0" dirty="0">
                          <a:solidFill>
                            <a:schemeClr val="lt1"/>
                          </a:solidFill>
                          <a:latin typeface="+mn-lt"/>
                          <a:ea typeface="+mn-ea"/>
                          <a:cs typeface="+mn-cs"/>
                        </a:rPr>
                        <a:t>cos</a:t>
                      </a:r>
                      <a:r>
                        <a:rPr lang="el-GR" sz="1800" b="0" i="1" kern="1200" baseline="0" dirty="0">
                          <a:solidFill>
                            <a:schemeClr val="lt1"/>
                          </a:solidFill>
                          <a:latin typeface="Cambria Math" panose="02040503050406030204" pitchFamily="18" charset="0"/>
                          <a:ea typeface="Cambria Math" panose="02040503050406030204" pitchFamily="18" charset="0"/>
                          <a:cs typeface="+mn-cs"/>
                        </a:rPr>
                        <a:t>θ</a:t>
                      </a:r>
                      <a:endParaRPr lang="pt-BR" sz="1800" b="0" i="0" kern="1200" baseline="0" dirty="0">
                        <a:solidFill>
                          <a:schemeClr val="lt1"/>
                        </a:solidFill>
                        <a:latin typeface="+mn-lt"/>
                        <a:ea typeface="+mn-ea"/>
                        <a:cs typeface="+mn-cs"/>
                      </a:endParaRPr>
                    </a:p>
                    <a:p>
                      <a:pPr algn="ctr"/>
                      <a:r>
                        <a:rPr lang="en-US" sz="1800" b="0" i="0" kern="1200" baseline="0" dirty="0">
                          <a:solidFill>
                            <a:schemeClr val="lt1"/>
                          </a:solidFill>
                          <a:latin typeface="+mn-lt"/>
                          <a:ea typeface="+mn-ea"/>
                          <a:cs typeface="+mn-cs"/>
                        </a:rPr>
                        <a:t>(</a:t>
                      </a:r>
                      <a:r>
                        <a:rPr lang="en-US" sz="1800" b="0" i="1" kern="1200" baseline="0" dirty="0">
                          <a:solidFill>
                            <a:schemeClr val="lt1"/>
                          </a:solidFill>
                          <a:latin typeface="+mn-lt"/>
                          <a:ea typeface="+mn-ea"/>
                          <a:cs typeface="+mn-cs"/>
                        </a:rPr>
                        <a:t>a</a:t>
                      </a:r>
                      <a:r>
                        <a:rPr lang="en-US" sz="1800" b="0" i="0" kern="1200" baseline="0" dirty="0">
                          <a:solidFill>
                            <a:schemeClr val="lt1"/>
                          </a:solidFill>
                          <a:latin typeface="+mn-lt"/>
                          <a:ea typeface="+mn-ea"/>
                          <a:cs typeface="+mn-cs"/>
                        </a:rPr>
                        <a:t> &gt; 0, </a:t>
                      </a:r>
                      <a:r>
                        <a:rPr lang="en-US" sz="1800" b="0" i="1" kern="1200" baseline="0" dirty="0">
                          <a:solidFill>
                            <a:schemeClr val="lt1"/>
                          </a:solidFill>
                          <a:latin typeface="+mn-lt"/>
                          <a:ea typeface="+mn-ea"/>
                          <a:cs typeface="+mn-cs"/>
                        </a:rPr>
                        <a:t>b</a:t>
                      </a:r>
                      <a:r>
                        <a:rPr lang="en-US" sz="1800" b="0" i="0" kern="1200" baseline="0" dirty="0">
                          <a:solidFill>
                            <a:schemeClr val="lt1"/>
                          </a:solidFill>
                          <a:latin typeface="+mn-lt"/>
                          <a:ea typeface="+mn-ea"/>
                          <a:cs typeface="+mn-cs"/>
                        </a:rPr>
                        <a:t> &gt; 0)</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dirty="0"/>
                    </a:p>
                  </a:txBody>
                  <a:tcPr/>
                </a:tc>
                <a:extLst>
                  <a:ext uri="{0D108BD9-81ED-4DB2-BD59-A6C34878D82A}">
                    <a16:rowId xmlns:a16="http://schemas.microsoft.com/office/drawing/2014/main" val="10000"/>
                  </a:ext>
                </a:extLst>
              </a:tr>
            </a:tbl>
          </a:graphicData>
        </a:graphic>
      </p:graphicFrame>
      <p:graphicFrame>
        <p:nvGraphicFramePr>
          <p:cNvPr id="36876" name="Object 12"/>
          <p:cNvGraphicFramePr>
            <a:graphicFrameLocks noChangeAspect="1"/>
          </p:cNvGraphicFramePr>
          <p:nvPr/>
        </p:nvGraphicFramePr>
        <p:xfrm>
          <a:off x="2565400" y="3416300"/>
          <a:ext cx="558800" cy="622300"/>
        </p:xfrm>
        <a:graphic>
          <a:graphicData uri="http://schemas.openxmlformats.org/presentationml/2006/ole">
            <mc:AlternateContent xmlns:mc="http://schemas.openxmlformats.org/markup-compatibility/2006">
              <mc:Choice xmlns:v="urn:schemas-microsoft-com:vml" Requires="v">
                <p:oleObj name="Equation" r:id="rId2" imgW="558720" imgH="622080" progId="Equation.DSMT4">
                  <p:embed/>
                </p:oleObj>
              </mc:Choice>
              <mc:Fallback>
                <p:oleObj name="Equation" r:id="rId2" imgW="558720" imgH="62208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3416300"/>
                        <a:ext cx="558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7" name="Object 13"/>
          <p:cNvGraphicFramePr>
            <a:graphicFrameLocks noChangeAspect="1"/>
          </p:cNvGraphicFramePr>
          <p:nvPr/>
        </p:nvGraphicFramePr>
        <p:xfrm>
          <a:off x="4191000" y="3417711"/>
          <a:ext cx="571500" cy="622300"/>
        </p:xfrm>
        <a:graphic>
          <a:graphicData uri="http://schemas.openxmlformats.org/presentationml/2006/ole">
            <mc:AlternateContent xmlns:mc="http://schemas.openxmlformats.org/markup-compatibility/2006">
              <mc:Choice xmlns:v="urn:schemas-microsoft-com:vml" Requires="v">
                <p:oleObj name="Equation" r:id="rId4" imgW="571320" imgH="622080" progId="Equation.DSMT4">
                  <p:embed/>
                </p:oleObj>
              </mc:Choice>
              <mc:Fallback>
                <p:oleObj name="Equation" r:id="rId4" imgW="571320" imgH="62208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17711"/>
                        <a:ext cx="571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8" name="Object 14"/>
          <p:cNvGraphicFramePr>
            <a:graphicFrameLocks noChangeAspect="1"/>
          </p:cNvGraphicFramePr>
          <p:nvPr/>
        </p:nvGraphicFramePr>
        <p:xfrm>
          <a:off x="5692422" y="3396545"/>
          <a:ext cx="914400" cy="622300"/>
        </p:xfrm>
        <a:graphic>
          <a:graphicData uri="http://schemas.openxmlformats.org/presentationml/2006/ole">
            <mc:AlternateContent xmlns:mc="http://schemas.openxmlformats.org/markup-compatibility/2006">
              <mc:Choice xmlns:v="urn:schemas-microsoft-com:vml" Requires="v">
                <p:oleObj name="Equation" r:id="rId6" imgW="914400" imgH="622080" progId="Equation.DSMT4">
                  <p:embed/>
                </p:oleObj>
              </mc:Choice>
              <mc:Fallback>
                <p:oleObj name="Equation" r:id="rId6" imgW="914400" imgH="62208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422" y="3396545"/>
                        <a:ext cx="914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9" name="Object 15"/>
          <p:cNvGraphicFramePr>
            <a:graphicFrameLocks noChangeAspect="1"/>
          </p:cNvGraphicFramePr>
          <p:nvPr/>
        </p:nvGraphicFramePr>
        <p:xfrm>
          <a:off x="7391400" y="3340100"/>
          <a:ext cx="914400" cy="622300"/>
        </p:xfrm>
        <a:graphic>
          <a:graphicData uri="http://schemas.openxmlformats.org/presentationml/2006/ole">
            <mc:AlternateContent xmlns:mc="http://schemas.openxmlformats.org/markup-compatibility/2006">
              <mc:Choice xmlns:v="urn:schemas-microsoft-com:vml" Requires="v">
                <p:oleObj name="Equation" r:id="rId8" imgW="914400" imgH="622080" progId="Equation.DSMT4">
                  <p:embed/>
                </p:oleObj>
              </mc:Choice>
              <mc:Fallback>
                <p:oleObj name="Equation" r:id="rId8" imgW="914400" imgH="622080" progId="Equation.DSMT4">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340100"/>
                        <a:ext cx="914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 name="Group 29"/>
          <p:cNvGrpSpPr/>
          <p:nvPr/>
        </p:nvGrpSpPr>
        <p:grpSpPr>
          <a:xfrm>
            <a:off x="1971344" y="1676400"/>
            <a:ext cx="6593536" cy="3222486"/>
            <a:chOff x="1971344" y="1676400"/>
            <a:chExt cx="6593536" cy="3222486"/>
          </a:xfrm>
        </p:grpSpPr>
        <p:sp>
          <p:nvSpPr>
            <p:cNvPr id="13" name="Rectangle 12"/>
            <p:cNvSpPr/>
            <p:nvPr/>
          </p:nvSpPr>
          <p:spPr>
            <a:xfrm>
              <a:off x="1971344" y="4191000"/>
              <a:ext cx="1610056" cy="707886"/>
            </a:xfrm>
            <a:prstGeom prst="rect">
              <a:avLst/>
            </a:prstGeom>
          </p:spPr>
          <p:txBody>
            <a:bodyPr wrap="none">
              <a:spAutoFit/>
            </a:bodyPr>
            <a:lstStyle/>
            <a:p>
              <a:pPr algn="ctr"/>
              <a:r>
                <a:rPr lang="en-US" sz="2000" b="1" dirty="0"/>
                <a:t>Limaçon with</a:t>
              </a:r>
            </a:p>
            <a:p>
              <a:pPr algn="ctr"/>
              <a:r>
                <a:rPr lang="en-US" sz="2000" b="1" dirty="0"/>
                <a:t> Inner Loop</a:t>
              </a:r>
            </a:p>
          </p:txBody>
        </p:sp>
        <p:sp>
          <p:nvSpPr>
            <p:cNvPr id="17" name="Rectangle 16"/>
            <p:cNvSpPr/>
            <p:nvPr/>
          </p:nvSpPr>
          <p:spPr>
            <a:xfrm>
              <a:off x="3650695" y="4191000"/>
              <a:ext cx="1683305" cy="707886"/>
            </a:xfrm>
            <a:prstGeom prst="rect">
              <a:avLst/>
            </a:prstGeom>
          </p:spPr>
          <p:txBody>
            <a:bodyPr wrap="square">
              <a:spAutoFit/>
            </a:bodyPr>
            <a:lstStyle/>
            <a:p>
              <a:pPr algn="ctr"/>
              <a:r>
                <a:rPr lang="en-US" sz="2000" b="1" dirty="0"/>
                <a:t>Cardioid </a:t>
              </a:r>
            </a:p>
            <a:p>
              <a:pPr algn="ctr"/>
              <a:r>
                <a:rPr lang="en-US" sz="2000" b="1" dirty="0"/>
                <a:t>(Heart Shape)</a:t>
              </a:r>
            </a:p>
          </p:txBody>
        </p:sp>
        <p:pic>
          <p:nvPicPr>
            <p:cNvPr id="36872" name="Picture 8"/>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1981200" y="1691642"/>
              <a:ext cx="1554480" cy="1737358"/>
            </a:xfrm>
            <a:prstGeom prst="rect">
              <a:avLst/>
            </a:prstGeom>
            <a:noFill/>
            <a:ln w="9525">
              <a:noFill/>
              <a:miter lim="800000"/>
              <a:headEnd/>
              <a:tailEnd/>
            </a:ln>
          </p:spPr>
        </p:pic>
        <p:pic>
          <p:nvPicPr>
            <p:cNvPr id="36873" name="Picture 9"/>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3627120" y="1730400"/>
              <a:ext cx="1554480" cy="1676022"/>
            </a:xfrm>
            <a:prstGeom prst="rect">
              <a:avLst/>
            </a:prstGeom>
            <a:noFill/>
            <a:ln w="9525">
              <a:noFill/>
              <a:miter lim="800000"/>
              <a:headEnd/>
              <a:tailEnd/>
            </a:ln>
          </p:spPr>
        </p:pic>
        <p:pic>
          <p:nvPicPr>
            <p:cNvPr id="36874" name="Picture 10"/>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5303520" y="1676400"/>
              <a:ext cx="1554480" cy="1701610"/>
            </a:xfrm>
            <a:prstGeom prst="rect">
              <a:avLst/>
            </a:prstGeom>
            <a:noFill/>
            <a:ln w="9525">
              <a:noFill/>
              <a:miter lim="800000"/>
              <a:headEnd/>
              <a:tailEnd/>
            </a:ln>
          </p:spPr>
        </p:pic>
        <p:pic>
          <p:nvPicPr>
            <p:cNvPr id="36875" name="Picture 11"/>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7010400" y="1698978"/>
              <a:ext cx="1554480" cy="1709928"/>
            </a:xfrm>
            <a:prstGeom prst="rect">
              <a:avLst/>
            </a:prstGeom>
            <a:noFill/>
            <a:ln w="9525">
              <a:noFill/>
              <a:miter lim="800000"/>
              <a:headEnd/>
              <a:tailEnd/>
            </a:ln>
          </p:spPr>
        </p:pic>
        <p:sp>
          <p:nvSpPr>
            <p:cNvPr id="28" name="Rectangle 27"/>
            <p:cNvSpPr/>
            <p:nvPr/>
          </p:nvSpPr>
          <p:spPr>
            <a:xfrm>
              <a:off x="5585178" y="4191000"/>
              <a:ext cx="1143000" cy="707886"/>
            </a:xfrm>
            <a:prstGeom prst="rect">
              <a:avLst/>
            </a:prstGeom>
          </p:spPr>
          <p:txBody>
            <a:bodyPr wrap="square">
              <a:spAutoFit/>
            </a:bodyPr>
            <a:lstStyle/>
            <a:p>
              <a:pPr algn="ctr"/>
              <a:r>
                <a:rPr lang="en-US" sz="2000" b="1" dirty="0"/>
                <a:t>Dimpled Limaçon	</a:t>
              </a:r>
            </a:p>
          </p:txBody>
        </p:sp>
        <p:sp>
          <p:nvSpPr>
            <p:cNvPr id="29" name="Rectangle 28"/>
            <p:cNvSpPr/>
            <p:nvPr/>
          </p:nvSpPr>
          <p:spPr>
            <a:xfrm>
              <a:off x="7350204" y="4191000"/>
              <a:ext cx="1107996" cy="707886"/>
            </a:xfrm>
            <a:prstGeom prst="rect">
              <a:avLst/>
            </a:prstGeom>
          </p:spPr>
          <p:txBody>
            <a:bodyPr wrap="none">
              <a:spAutoFit/>
            </a:bodyPr>
            <a:lstStyle/>
            <a:p>
              <a:pPr algn="ctr"/>
              <a:r>
                <a:rPr lang="en-US" sz="2000" b="1" dirty="0"/>
                <a:t>Convex </a:t>
              </a:r>
            </a:p>
            <a:p>
              <a:pPr algn="ctr"/>
              <a:r>
                <a:rPr lang="en-US" sz="2000" b="1" dirty="0"/>
                <a:t>Limaçon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 (cont.)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3987094"/>
              </p:ext>
            </p:extLst>
          </p:nvPr>
        </p:nvGraphicFramePr>
        <p:xfrm>
          <a:off x="381000" y="1620520"/>
          <a:ext cx="8305800" cy="362712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r>
                        <a:rPr lang="en-US" sz="2000" b="1" i="0" kern="1200" baseline="0" dirty="0">
                          <a:solidFill>
                            <a:schemeClr val="lt1"/>
                          </a:solidFill>
                          <a:latin typeface="+mn-lt"/>
                          <a:ea typeface="+mn-ea"/>
                          <a:cs typeface="+mn-cs"/>
                        </a:rPr>
                        <a:t>Roses</a:t>
                      </a:r>
                    </a:p>
                    <a:p>
                      <a:pPr algn="ctr"/>
                      <a:r>
                        <a:rPr lang="en-US" sz="2000" b="0" i="1" kern="1200" baseline="0" dirty="0">
                          <a:solidFill>
                            <a:schemeClr val="lt1"/>
                          </a:solidFill>
                          <a:latin typeface="+mn-lt"/>
                          <a:ea typeface="+mn-ea"/>
                          <a:cs typeface="+mn-cs"/>
                        </a:rPr>
                        <a:t>r</a:t>
                      </a:r>
                      <a:r>
                        <a:rPr lang="en-US" sz="2000" b="0" i="0" kern="1200" baseline="0" dirty="0">
                          <a:solidFill>
                            <a:schemeClr val="lt1"/>
                          </a:solidFill>
                          <a:latin typeface="+mn-lt"/>
                          <a:ea typeface="+mn-ea"/>
                          <a:cs typeface="+mn-cs"/>
                        </a:rPr>
                        <a:t> = </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sin </a:t>
                      </a:r>
                      <a:r>
                        <a:rPr lang="en-US" sz="2000" b="0" i="1" kern="1200" baseline="0" dirty="0">
                          <a:solidFill>
                            <a:schemeClr val="lt1"/>
                          </a:solidFill>
                          <a:latin typeface="+mn-lt"/>
                          <a:ea typeface="+mn-ea"/>
                          <a:cs typeface="+mn-cs"/>
                        </a:rPr>
                        <a:t>n</a:t>
                      </a:r>
                      <a:r>
                        <a:rPr lang="el-GR" sz="2000" b="0" i="1" kern="1200" baseline="0" dirty="0">
                          <a:solidFill>
                            <a:schemeClr val="lt1"/>
                          </a:solidFill>
                          <a:latin typeface="Cambria Math" panose="02040503050406030204" pitchFamily="18" charset="0"/>
                          <a:ea typeface="Cambria Math" panose="02040503050406030204" pitchFamily="18" charset="0"/>
                          <a:cs typeface="+mn-cs"/>
                        </a:rPr>
                        <a:t>θ</a:t>
                      </a:r>
                      <a:endParaRPr lang="el-GR" sz="2000" b="0" i="1" kern="1200" baseline="0" dirty="0">
                        <a:solidFill>
                          <a:schemeClr val="lt1"/>
                        </a:solidFill>
                        <a:latin typeface="+mn-lt"/>
                        <a:ea typeface="+mn-ea"/>
                        <a:cs typeface="+mn-cs"/>
                      </a:endParaRPr>
                    </a:p>
                    <a:p>
                      <a:pPr algn="ctr"/>
                      <a:r>
                        <a:rPr lang="en-US" sz="2000" b="0" i="1" kern="1200" baseline="0" dirty="0">
                          <a:solidFill>
                            <a:schemeClr val="lt1"/>
                          </a:solidFill>
                          <a:latin typeface="+mn-lt"/>
                          <a:ea typeface="+mn-ea"/>
                          <a:cs typeface="+mn-cs"/>
                        </a:rPr>
                        <a:t>r</a:t>
                      </a:r>
                      <a:r>
                        <a:rPr lang="en-US" sz="2000" b="0" i="0" kern="1200" baseline="0" dirty="0">
                          <a:solidFill>
                            <a:schemeClr val="lt1"/>
                          </a:solidFill>
                          <a:latin typeface="+mn-lt"/>
                          <a:ea typeface="+mn-ea"/>
                          <a:cs typeface="+mn-cs"/>
                        </a:rPr>
                        <a:t> = </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cos </a:t>
                      </a:r>
                      <a:r>
                        <a:rPr lang="en-US" sz="2000" b="0" i="1" kern="1200" baseline="0" dirty="0">
                          <a:solidFill>
                            <a:schemeClr val="lt1"/>
                          </a:solidFill>
                          <a:latin typeface="+mn-lt"/>
                          <a:ea typeface="+mn-ea"/>
                          <a:cs typeface="+mn-cs"/>
                        </a:rPr>
                        <a:t>n</a:t>
                      </a:r>
                      <a:r>
                        <a:rPr lang="el-GR" sz="2000" b="0" i="1" kern="1200" baseline="0" dirty="0">
                          <a:solidFill>
                            <a:schemeClr val="lt1"/>
                          </a:solidFill>
                          <a:latin typeface="Cambria Math" panose="02040503050406030204" pitchFamily="18" charset="0"/>
                          <a:ea typeface="Cambria Math" panose="02040503050406030204" pitchFamily="18" charset="0"/>
                          <a:cs typeface="+mn-cs"/>
                        </a:rPr>
                        <a:t>θ</a:t>
                      </a:r>
                      <a:endParaRPr lang="el-GR" sz="2000" b="0" i="0" kern="1200" baseline="0" dirty="0">
                        <a:solidFill>
                          <a:schemeClr val="lt1"/>
                        </a:solidFill>
                        <a:latin typeface="+mn-lt"/>
                        <a:ea typeface="+mn-ea"/>
                        <a:cs typeface="+mn-cs"/>
                      </a:endParaRPr>
                    </a:p>
                    <a:p>
                      <a:pPr algn="ctr"/>
                      <a:r>
                        <a:rPr lang="en-US" sz="2000" b="0" i="0" kern="1200" baseline="0" dirty="0">
                          <a:solidFill>
                            <a:schemeClr val="lt1"/>
                          </a:solidFill>
                          <a:latin typeface="+mn-lt"/>
                          <a:ea typeface="+mn-ea"/>
                          <a:cs typeface="+mn-cs"/>
                        </a:rPr>
                        <a:t>(</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&gt; 0)</a:t>
                      </a:r>
                    </a:p>
                    <a:p>
                      <a:pPr algn="ct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‑petaled </a:t>
                      </a:r>
                    </a:p>
                    <a:p>
                      <a:pPr algn="ctr"/>
                      <a:r>
                        <a:rPr lang="en-US" sz="2000" b="0" i="0" kern="1200" baseline="0" dirty="0">
                          <a:solidFill>
                            <a:schemeClr val="lt1"/>
                          </a:solidFill>
                          <a:latin typeface="+mn-lt"/>
                          <a:ea typeface="+mn-ea"/>
                          <a:cs typeface="+mn-cs"/>
                        </a:rPr>
                        <a:t>if </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 is odd</a:t>
                      </a:r>
                    </a:p>
                    <a:p>
                      <a:pPr algn="ctr"/>
                      <a:r>
                        <a:rPr lang="en-US" sz="2000" b="0" i="0" kern="1200" baseline="0" dirty="0">
                          <a:solidFill>
                            <a:schemeClr val="lt1"/>
                          </a:solidFill>
                          <a:latin typeface="+mn-lt"/>
                          <a:ea typeface="+mn-ea"/>
                          <a:cs typeface="+mn-cs"/>
                        </a:rPr>
                        <a:t>2</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‑petaled if </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 is even</a:t>
                      </a:r>
                      <a:r>
                        <a:rPr lang="en-US" sz="1800" b="1" i="0" kern="1200" baseline="0" dirty="0">
                          <a:solidFill>
                            <a:schemeClr val="lt1"/>
                          </a:solidFill>
                          <a:latin typeface="+mn-lt"/>
                          <a:ea typeface="+mn-ea"/>
                          <a:cs typeface="+mn-cs"/>
                        </a:rPr>
                        <a:t>	</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i="0" dirty="0"/>
                    </a:p>
                  </a:txBody>
                  <a:tcPr/>
                </a:tc>
                <a:extLst>
                  <a:ext uri="{0D108BD9-81ED-4DB2-BD59-A6C34878D82A}">
                    <a16:rowId xmlns:a16="http://schemas.microsoft.com/office/drawing/2014/main" val="10000"/>
                  </a:ext>
                </a:extLst>
              </a:tr>
            </a:tbl>
          </a:graphicData>
        </a:graphic>
      </p:graphicFrame>
      <p:grpSp>
        <p:nvGrpSpPr>
          <p:cNvPr id="21" name="Group 20"/>
          <p:cNvGrpSpPr/>
          <p:nvPr/>
        </p:nvGrpSpPr>
        <p:grpSpPr>
          <a:xfrm>
            <a:off x="2057400" y="1951644"/>
            <a:ext cx="6561666" cy="3153756"/>
            <a:chOff x="2057400" y="1875444"/>
            <a:chExt cx="6561666" cy="3153756"/>
          </a:xfrm>
        </p:grpSpPr>
        <p:sp>
          <p:nvSpPr>
            <p:cNvPr id="13" name="Rectangle 12"/>
            <p:cNvSpPr/>
            <p:nvPr/>
          </p:nvSpPr>
          <p:spPr>
            <a:xfrm>
              <a:off x="2109266" y="3705761"/>
              <a:ext cx="1763624" cy="1015663"/>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sin 3</a:t>
              </a:r>
              <a:r>
                <a:rPr lang="el-GR" sz="2000" i="1" dirty="0">
                  <a:latin typeface="Cambria Math" panose="02040503050406030204" pitchFamily="18" charset="0"/>
                  <a:ea typeface="Cambria Math" panose="02040503050406030204" pitchFamily="18" charset="0"/>
                </a:rPr>
                <a:t>θ</a:t>
              </a:r>
              <a:endParaRPr lang="el-GR" sz="2000" dirty="0"/>
            </a:p>
            <a:p>
              <a:pPr algn="ctr"/>
              <a:r>
                <a:rPr lang="en-US" sz="2000" b="1" dirty="0"/>
                <a:t>3-Petaled Rose</a:t>
              </a:r>
            </a:p>
            <a:p>
              <a:pPr algn="ctr"/>
              <a:r>
                <a:rPr lang="en-US" sz="2000" b="1" dirty="0"/>
                <a:t> or Trifolium</a:t>
              </a:r>
            </a:p>
          </p:txBody>
        </p:sp>
        <p:sp>
          <p:nvSpPr>
            <p:cNvPr id="17" name="Rectangle 16"/>
            <p:cNvSpPr/>
            <p:nvPr/>
          </p:nvSpPr>
          <p:spPr>
            <a:xfrm>
              <a:off x="3879295" y="3705761"/>
              <a:ext cx="1607105" cy="1323439"/>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sin 2</a:t>
              </a:r>
              <a:r>
                <a:rPr lang="el-GR" sz="2000" i="1" dirty="0">
                  <a:latin typeface="Cambria Math" panose="02040503050406030204" pitchFamily="18" charset="0"/>
                  <a:ea typeface="Cambria Math" panose="02040503050406030204" pitchFamily="18" charset="0"/>
                </a:rPr>
                <a:t>θ</a:t>
              </a:r>
              <a:endParaRPr lang="en-US" sz="2000" dirty="0"/>
            </a:p>
            <a:p>
              <a:pPr algn="ctr"/>
              <a:r>
                <a:rPr lang="en-US" sz="2000" b="1" dirty="0"/>
                <a:t>4-Petaled Rose or Quadrifolium</a:t>
              </a:r>
            </a:p>
          </p:txBody>
        </p:sp>
        <p:sp>
          <p:nvSpPr>
            <p:cNvPr id="28" name="Rectangle 27"/>
            <p:cNvSpPr/>
            <p:nvPr/>
          </p:nvSpPr>
          <p:spPr>
            <a:xfrm>
              <a:off x="5585178" y="3705761"/>
              <a:ext cx="1425222" cy="1015663"/>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cos 5</a:t>
              </a:r>
              <a:r>
                <a:rPr lang="el-GR" sz="2000" i="1" dirty="0">
                  <a:latin typeface="Cambria Math" panose="02040503050406030204" pitchFamily="18" charset="0"/>
                  <a:ea typeface="Cambria Math" panose="02040503050406030204" pitchFamily="18" charset="0"/>
                </a:rPr>
                <a:t>θ</a:t>
              </a:r>
              <a:endParaRPr lang="en-US" sz="2000" b="1" dirty="0"/>
            </a:p>
            <a:p>
              <a:pPr algn="ctr"/>
              <a:r>
                <a:rPr lang="en-US" sz="2000" b="1" dirty="0"/>
                <a:t>5-Petaled Rose</a:t>
              </a:r>
            </a:p>
          </p:txBody>
        </p:sp>
        <p:sp>
          <p:nvSpPr>
            <p:cNvPr id="16" name="Rectangle 15"/>
            <p:cNvSpPr/>
            <p:nvPr/>
          </p:nvSpPr>
          <p:spPr>
            <a:xfrm>
              <a:off x="6956778" y="3702938"/>
              <a:ext cx="1425222" cy="1015663"/>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cos 4</a:t>
              </a:r>
              <a:r>
                <a:rPr lang="el-GR" sz="2000" i="1" dirty="0">
                  <a:latin typeface="Cambria Math" panose="02040503050406030204" pitchFamily="18" charset="0"/>
                  <a:ea typeface="Cambria Math" panose="02040503050406030204" pitchFamily="18" charset="0"/>
                </a:rPr>
                <a:t>θ</a:t>
              </a:r>
              <a:endParaRPr lang="en-US" sz="2000" b="1" dirty="0"/>
            </a:p>
            <a:p>
              <a:pPr algn="ctr"/>
              <a:r>
                <a:rPr lang="en-US" sz="2000" b="1" dirty="0"/>
                <a:t>8-Petaled Rose</a:t>
              </a:r>
            </a:p>
          </p:txBody>
        </p:sp>
        <p:pic>
          <p:nvPicPr>
            <p:cNvPr id="37894" name="Picture 6"/>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057400" y="1905138"/>
              <a:ext cx="1554480" cy="1707306"/>
            </a:xfrm>
            <a:prstGeom prst="rect">
              <a:avLst/>
            </a:prstGeom>
            <a:noFill/>
            <a:ln w="9525">
              <a:noFill/>
              <a:miter lim="800000"/>
              <a:headEnd/>
              <a:tailEnd/>
            </a:ln>
          </p:spPr>
        </p:pic>
        <p:pic>
          <p:nvPicPr>
            <p:cNvPr id="37895" name="Picture 7"/>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733800" y="1881818"/>
              <a:ext cx="1554480" cy="1730626"/>
            </a:xfrm>
            <a:prstGeom prst="rect">
              <a:avLst/>
            </a:prstGeom>
            <a:noFill/>
            <a:ln w="9525">
              <a:noFill/>
              <a:miter lim="800000"/>
              <a:headEnd/>
              <a:tailEnd/>
            </a:ln>
          </p:spPr>
        </p:pic>
        <p:pic>
          <p:nvPicPr>
            <p:cNvPr id="37896" name="Picture 8"/>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410200" y="1875444"/>
              <a:ext cx="1554480" cy="1731124"/>
            </a:xfrm>
            <a:prstGeom prst="rect">
              <a:avLst/>
            </a:prstGeom>
            <a:noFill/>
            <a:ln w="9525">
              <a:noFill/>
              <a:miter lim="800000"/>
              <a:headEnd/>
              <a:tailEnd/>
            </a:ln>
          </p:spPr>
        </p:pic>
        <p:pic>
          <p:nvPicPr>
            <p:cNvPr id="37897" name="Picture 9"/>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064586" y="1917110"/>
              <a:ext cx="1554480" cy="1735029"/>
            </a:xfrm>
            <a:prstGeom prst="rect">
              <a:avLst/>
            </a:prstGeom>
            <a:noFill/>
            <a:ln w="9525">
              <a:noFill/>
              <a:miter lim="800000"/>
              <a:headEnd/>
              <a:tailEnd/>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 (cont.)</a:t>
            </a:r>
          </a:p>
        </p:txBody>
      </p:sp>
      <p:graphicFrame>
        <p:nvGraphicFramePr>
          <p:cNvPr id="7" name="Content Placeholder 6"/>
          <p:cNvGraphicFramePr>
            <a:graphicFrameLocks noGrp="1"/>
          </p:cNvGraphicFramePr>
          <p:nvPr>
            <p:ph idx="1"/>
          </p:nvPr>
        </p:nvGraphicFramePr>
        <p:xfrm>
          <a:off x="381000" y="1620520"/>
          <a:ext cx="8305800" cy="374904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r>
                        <a:rPr lang="en-US" sz="2000" b="1" kern="1200" baseline="0" dirty="0">
                          <a:solidFill>
                            <a:schemeClr val="lt1"/>
                          </a:solidFill>
                          <a:latin typeface="+mn-lt"/>
                          <a:ea typeface="+mn-ea"/>
                          <a:cs typeface="+mn-cs"/>
                        </a:rPr>
                        <a:t>Lemniscates </a:t>
                      </a:r>
                    </a:p>
                    <a:p>
                      <a:pPr algn="ctr"/>
                      <a:r>
                        <a:rPr lang="en-US" sz="2000" b="0" kern="1200" baseline="0" dirty="0">
                          <a:solidFill>
                            <a:schemeClr val="lt1"/>
                          </a:solidFill>
                          <a:latin typeface="+mn-lt"/>
                          <a:ea typeface="+mn-ea"/>
                          <a:cs typeface="+mn-cs"/>
                        </a:rPr>
                        <a:t>(figure-eight shapes)</a:t>
                      </a:r>
                      <a:r>
                        <a:rPr lang="en-US" sz="1800" b="0" kern="1200" baseline="0" dirty="0">
                          <a:solidFill>
                            <a:schemeClr val="lt1"/>
                          </a:solidFill>
                          <a:latin typeface="+mn-lt"/>
                          <a:ea typeface="+mn-ea"/>
                          <a:cs typeface="+mn-cs"/>
                        </a:rPr>
                        <a:t>	</a:t>
                      </a:r>
                    </a:p>
                    <a:p>
                      <a:pPr algn="ctr"/>
                      <a:r>
                        <a:rPr lang="en-US" sz="1800" b="1" i="0" kern="1200" baseline="0" dirty="0">
                          <a:solidFill>
                            <a:schemeClr val="lt1"/>
                          </a:solidFill>
                          <a:latin typeface="+mn-lt"/>
                          <a:ea typeface="+mn-ea"/>
                          <a:cs typeface="+mn-cs"/>
                        </a:rPr>
                        <a:t>	</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i="0" dirty="0"/>
                    </a:p>
                  </a:txBody>
                  <a:tcPr/>
                </a:tc>
                <a:extLst>
                  <a:ext uri="{0D108BD9-81ED-4DB2-BD59-A6C34878D82A}">
                    <a16:rowId xmlns:a16="http://schemas.microsoft.com/office/drawing/2014/main" val="10000"/>
                  </a:ext>
                </a:extLst>
              </a:tr>
            </a:tbl>
          </a:graphicData>
        </a:graphic>
      </p:graphicFrame>
      <p:sp>
        <p:nvSpPr>
          <p:cNvPr id="13" name="Rectangle 12"/>
          <p:cNvSpPr/>
          <p:nvPr/>
        </p:nvSpPr>
        <p:spPr>
          <a:xfrm>
            <a:off x="3051299" y="4397514"/>
            <a:ext cx="1558440" cy="707886"/>
          </a:xfrm>
          <a:prstGeom prst="rect">
            <a:avLst/>
          </a:prstGeom>
        </p:spPr>
        <p:txBody>
          <a:bodyPr wrap="none">
            <a:spAutoFit/>
          </a:bodyPr>
          <a:lstStyle/>
          <a:p>
            <a:pPr algn="ctr"/>
            <a:r>
              <a:rPr lang="en-US" sz="2000" i="1" dirty="0"/>
              <a:t>r</a:t>
            </a:r>
            <a:r>
              <a:rPr lang="en-US" sz="2000" baseline="30000" dirty="0"/>
              <a:t>2</a:t>
            </a:r>
            <a:r>
              <a:rPr lang="en-US" sz="2000" dirty="0"/>
              <a:t> = </a:t>
            </a:r>
            <a:r>
              <a:rPr lang="en-US" sz="2000" i="1" dirty="0"/>
              <a:t>a</a:t>
            </a:r>
            <a:r>
              <a:rPr lang="en-US" sz="2000" baseline="30000" dirty="0"/>
              <a:t>2</a:t>
            </a:r>
            <a:r>
              <a:rPr lang="en-US" sz="2000" dirty="0"/>
              <a:t> sin 2</a:t>
            </a:r>
            <a:r>
              <a:rPr lang="el-GR" sz="2000" i="1" dirty="0">
                <a:latin typeface="Cambria Math" panose="02040503050406030204" pitchFamily="18" charset="0"/>
                <a:ea typeface="Cambria Math" panose="02040503050406030204" pitchFamily="18" charset="0"/>
              </a:rPr>
              <a:t>θ</a:t>
            </a:r>
            <a:endParaRPr lang="el-GR" sz="2000" dirty="0"/>
          </a:p>
          <a:p>
            <a:pPr algn="ctr"/>
            <a:r>
              <a:rPr lang="en-US" sz="2000" b="1" dirty="0"/>
              <a:t>Lemniscate</a:t>
            </a:r>
          </a:p>
        </p:txBody>
      </p:sp>
      <p:sp>
        <p:nvSpPr>
          <p:cNvPr id="17" name="Rectangle 16"/>
          <p:cNvSpPr/>
          <p:nvPr/>
        </p:nvSpPr>
        <p:spPr>
          <a:xfrm>
            <a:off x="5925406" y="4397514"/>
            <a:ext cx="1607105" cy="707886"/>
          </a:xfrm>
          <a:prstGeom prst="rect">
            <a:avLst/>
          </a:prstGeom>
        </p:spPr>
        <p:txBody>
          <a:bodyPr wrap="square">
            <a:spAutoFit/>
          </a:bodyPr>
          <a:lstStyle/>
          <a:p>
            <a:pPr algn="ctr"/>
            <a:r>
              <a:rPr lang="en-US" sz="2000" i="1" dirty="0"/>
              <a:t>r</a:t>
            </a:r>
            <a:r>
              <a:rPr lang="en-US" sz="2000" baseline="30000" dirty="0"/>
              <a:t>2</a:t>
            </a:r>
            <a:r>
              <a:rPr lang="en-US" sz="2000" dirty="0"/>
              <a:t> = </a:t>
            </a:r>
            <a:r>
              <a:rPr lang="en-US" sz="2000" i="1" dirty="0"/>
              <a:t>a</a:t>
            </a:r>
            <a:r>
              <a:rPr lang="en-US" sz="2000" baseline="30000" dirty="0"/>
              <a:t>2</a:t>
            </a:r>
            <a:r>
              <a:rPr lang="en-US" sz="2000" dirty="0"/>
              <a:t> cos 2</a:t>
            </a:r>
            <a:r>
              <a:rPr lang="el-GR" sz="2000" i="1" dirty="0">
                <a:latin typeface="Cambria Math" panose="02040503050406030204" pitchFamily="18" charset="0"/>
                <a:ea typeface="Cambria Math" panose="02040503050406030204" pitchFamily="18" charset="0"/>
              </a:rPr>
              <a:t>θ</a:t>
            </a:r>
            <a:endParaRPr lang="en-US" sz="2000" dirty="0"/>
          </a:p>
          <a:p>
            <a:pPr algn="ctr"/>
            <a:r>
              <a:rPr lang="en-US" sz="2000" b="1" dirty="0"/>
              <a:t>Lemniscate</a:t>
            </a:r>
          </a:p>
        </p:txBody>
      </p:sp>
      <p:pic>
        <p:nvPicPr>
          <p:cNvPr id="3891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514600" y="1757262"/>
            <a:ext cx="2286000" cy="2509938"/>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562600" y="1828800"/>
            <a:ext cx="2286000" cy="242945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normAutofit/>
          </a:bodyPr>
          <a:lstStyle/>
          <a:p>
            <a:r>
              <a:rPr lang="en-US" dirty="0"/>
              <a:t>The origin is the unique point for which </a:t>
            </a:r>
            <a:r>
              <a:rPr lang="en-US" i="1" dirty="0"/>
              <a:t>r</a:t>
            </a:r>
            <a:r>
              <a:rPr lang="en-US" dirty="0"/>
              <a:t> = 0 and for which the angle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is irrelevant; the coordinates (0,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refer to </a:t>
            </a:r>
            <a:r>
              <a:rPr lang="en-US" i="1" dirty="0"/>
              <a:t>O</a:t>
            </a:r>
            <a:r>
              <a:rPr lang="en-US" dirty="0"/>
              <a:t> for any angle </a:t>
            </a:r>
            <a:r>
              <a:rPr lang="el-GR" i="1" dirty="0">
                <a:latin typeface="Cambria Math" panose="02040503050406030204" pitchFamily="18" charset="0"/>
                <a:ea typeface="Cambria Math" panose="02040503050406030204" pitchFamily="18" charset="0"/>
                <a:sym typeface="Euclid Symbol"/>
              </a:rPr>
              <a:t>θ</a:t>
            </a:r>
            <a:r>
              <a:rPr lang="en-US" dirty="0"/>
              <a:t>. Figure 2 illustrates the process of determining </a:t>
            </a:r>
            <a:r>
              <a:rPr lang="en-US" i="1" dirty="0"/>
              <a:t>r</a:t>
            </a:r>
            <a:r>
              <a:rPr lang="en-US" dirty="0"/>
              <a:t> and </a:t>
            </a:r>
            <a:r>
              <a:rPr lang="el-GR" i="1" dirty="0">
                <a:latin typeface="Cambria Math" panose="02040503050406030204" pitchFamily="18" charset="0"/>
                <a:ea typeface="Cambria Math" panose="02040503050406030204" pitchFamily="18" charset="0"/>
                <a:sym typeface="Euclid Symbol"/>
              </a:rPr>
              <a:t>θ</a:t>
            </a:r>
            <a:r>
              <a:rPr lang="en-US" dirty="0"/>
              <a:t>  for several points.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Common Polar Equations Using Symmetry</a:t>
            </a:r>
          </a:p>
        </p:txBody>
      </p:sp>
      <p:sp>
        <p:nvSpPr>
          <p:cNvPr id="3" name="Content Placeholder 2"/>
          <p:cNvSpPr>
            <a:spLocks noGrp="1"/>
          </p:cNvSpPr>
          <p:nvPr>
            <p:ph idx="1"/>
          </p:nvPr>
        </p:nvSpPr>
        <p:spPr>
          <a:xfrm>
            <a:off x="457200" y="1112520"/>
            <a:ext cx="8229600" cy="4739640"/>
          </a:xfrm>
        </p:spPr>
        <p:txBody>
          <a:bodyPr>
            <a:noAutofit/>
          </a:bodyPr>
          <a:lstStyle/>
          <a:p>
            <a:pPr>
              <a:spcBef>
                <a:spcPts val="0"/>
              </a:spcBef>
            </a:pPr>
            <a:r>
              <a:rPr lang="en-US" dirty="0"/>
              <a:t>Use symmetry and the table of common polar equations and graphs to sketch the graph of 	        </a:t>
            </a:r>
            <a:r>
              <a:rPr lang="en-US" i="1" dirty="0">
                <a:solidFill>
                  <a:srgbClr val="0000FF"/>
                </a:solidFill>
              </a:rPr>
              <a:t>r</a:t>
            </a:r>
            <a:r>
              <a:rPr lang="en-US" dirty="0">
                <a:solidFill>
                  <a:srgbClr val="0000FF"/>
                </a:solidFill>
              </a:rPr>
              <a:t> = 3 cos 4</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pPr>
              <a:spcBef>
                <a:spcPts val="0"/>
              </a:spcBef>
            </a:pPr>
            <a:r>
              <a:rPr lang="en-US" b="1" dirty="0"/>
              <a:t>Solution</a:t>
            </a:r>
          </a:p>
          <a:p>
            <a:pPr>
              <a:spcBef>
                <a:spcPts val="0"/>
              </a:spcBef>
            </a:pPr>
            <a:r>
              <a:rPr lang="en-US" dirty="0"/>
              <a:t>The equation </a:t>
            </a:r>
            <a:r>
              <a:rPr lang="en-US" i="1" dirty="0">
                <a:solidFill>
                  <a:srgbClr val="0000FF"/>
                </a:solidFill>
              </a:rPr>
              <a:t>r</a:t>
            </a:r>
            <a:r>
              <a:rPr lang="en-US" dirty="0">
                <a:solidFill>
                  <a:srgbClr val="0000FF"/>
                </a:solidFill>
              </a:rPr>
              <a:t> = 3 cos 4</a:t>
            </a:r>
            <a:r>
              <a:rPr lang="el-GR" i="1" dirty="0">
                <a:solidFill>
                  <a:srgbClr val="0000FF"/>
                </a:solidFill>
                <a:latin typeface="Cambria Math" panose="02040503050406030204" pitchFamily="18" charset="0"/>
                <a:ea typeface="Cambria Math" panose="02040503050406030204" pitchFamily="18" charset="0"/>
              </a:rPr>
              <a:t>θ</a:t>
            </a:r>
            <a:r>
              <a:rPr lang="en-US" i="1" dirty="0">
                <a:solidFill>
                  <a:srgbClr val="0000FF"/>
                </a:solidFill>
                <a:latin typeface="Euclid Symbol" pitchFamily="18" charset="2"/>
              </a:rPr>
              <a:t> </a:t>
            </a:r>
            <a:r>
              <a:rPr lang="en-US" dirty="0"/>
              <a:t>possesses all three kinds of symmetry, and reference to the preceding table indicates that the graph is an 8-petaled rose. Several aspects of the graph can be determined easily, such as the fact that the maximum distance between the origin and points on the graph is 3; this follows from the fact that </a:t>
            </a:r>
            <a:r>
              <a:rPr lang="en-US" dirty="0">
                <a:latin typeface="Symbol" pitchFamily="18" charset="2"/>
              </a:rPr>
              <a:t>-</a:t>
            </a:r>
            <a:r>
              <a:rPr lang="en-US" dirty="0"/>
              <a:t>1 ≤ cos 4</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t>≤ 1 for all </a:t>
            </a:r>
            <a:r>
              <a:rPr lang="el-GR" i="1" dirty="0">
                <a:latin typeface="Cambria Math" panose="02040503050406030204" pitchFamily="18" charset="0"/>
                <a:ea typeface="Cambria Math" panose="02040503050406030204" pitchFamily="18" charset="0"/>
              </a:rPr>
              <a:t>θ</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Common Polar Equations Using Symmetry (cont.)</a:t>
            </a:r>
          </a:p>
        </p:txBody>
      </p:sp>
      <p:sp>
        <p:nvSpPr>
          <p:cNvPr id="3" name="Content Placeholder 2"/>
          <p:cNvSpPr>
            <a:spLocks noGrp="1"/>
          </p:cNvSpPr>
          <p:nvPr>
            <p:ph idx="1"/>
          </p:nvPr>
        </p:nvSpPr>
        <p:spPr/>
        <p:txBody>
          <a:bodyPr>
            <a:noAutofit/>
          </a:bodyPr>
          <a:lstStyle/>
          <a:p>
            <a:pPr>
              <a:spcBef>
                <a:spcPts val="0"/>
              </a:spcBef>
            </a:pPr>
            <a:r>
              <a:rPr lang="en-US" dirty="0"/>
              <a:t>Some points can be easily calculated by hand, but a graphing utility is very useful in generating a large number of points. The polar coordinates of points on the graph for 0 ≤ </a:t>
            </a:r>
            <a:r>
              <a:rPr lang="el-GR" i="1" dirty="0">
                <a:latin typeface="Cambria Math" panose="02040503050406030204" pitchFamily="18" charset="0"/>
                <a:ea typeface="Cambria Math" panose="02040503050406030204" pitchFamily="18" charset="0"/>
              </a:rPr>
              <a:t>θ</a:t>
            </a:r>
            <a:r>
              <a:rPr lang="en-US" dirty="0"/>
              <a:t> ≤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in increments of </a:t>
            </a:r>
            <a:r>
              <a:rPr lang="el-GR" i="1" dirty="0">
                <a:latin typeface="Cambria Math" panose="02040503050406030204" pitchFamily="18" charset="0"/>
                <a:ea typeface="Cambria Math" panose="02040503050406030204" pitchFamily="18" charset="0"/>
              </a:rPr>
              <a:t>π</a:t>
            </a:r>
            <a:r>
              <a:rPr lang="en-US" dirty="0"/>
              <a:t>/16, are shown in the next slide.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Common Polar Equations Using Symmetry (cont.)</a:t>
            </a:r>
          </a:p>
        </p:txBody>
      </p:sp>
      <p:pic>
        <p:nvPicPr>
          <p:cNvPr id="39938" name="Picture 2"/>
          <p:cNvPicPr>
            <a:picLocks noChangeAspect="1" noChangeArrowheads="1"/>
          </p:cNvPicPr>
          <p:nvPr/>
        </p:nvPicPr>
        <p:blipFill>
          <a:blip r:embed="rId2" cstate="print"/>
          <a:srcRect/>
          <a:stretch>
            <a:fillRect/>
          </a:stretch>
        </p:blipFill>
        <p:spPr bwMode="auto">
          <a:xfrm>
            <a:off x="1066800" y="1140179"/>
            <a:ext cx="6858000" cy="47576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Common Polar Equations Using Symmetry (cont.)</a:t>
            </a:r>
          </a:p>
        </p:txBody>
      </p:sp>
      <p:sp>
        <p:nvSpPr>
          <p:cNvPr id="3" name="Content Placeholder 2"/>
          <p:cNvSpPr>
            <a:spLocks noGrp="1"/>
          </p:cNvSpPr>
          <p:nvPr>
            <p:ph idx="1"/>
          </p:nvPr>
        </p:nvSpPr>
        <p:spPr>
          <a:xfrm>
            <a:off x="457200" y="1295400"/>
            <a:ext cx="8229600" cy="4663440"/>
          </a:xfrm>
        </p:spPr>
        <p:txBody>
          <a:bodyPr/>
          <a:lstStyle/>
          <a:p>
            <a:r>
              <a:rPr lang="en-US" dirty="0"/>
              <a:t>These points, and the rest of the graph, are plotted in Figure 14.</a:t>
            </a:r>
          </a:p>
        </p:txBody>
      </p:sp>
      <p:pic>
        <p:nvPicPr>
          <p:cNvPr id="4096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066474" y="2026920"/>
            <a:ext cx="3011052" cy="3383280"/>
          </a:xfrm>
          <a:prstGeom prst="rect">
            <a:avLst/>
          </a:prstGeom>
          <a:noFill/>
          <a:ln w="9525">
            <a:noFill/>
            <a:miter lim="800000"/>
            <a:headEnd/>
            <a:tailEnd/>
          </a:ln>
        </p:spPr>
      </p:pic>
      <p:sp>
        <p:nvSpPr>
          <p:cNvPr id="6" name="Rectangle 5"/>
          <p:cNvSpPr/>
          <p:nvPr/>
        </p:nvSpPr>
        <p:spPr>
          <a:xfrm>
            <a:off x="2873746" y="5501640"/>
            <a:ext cx="3396507" cy="523220"/>
          </a:xfrm>
          <a:prstGeom prst="rect">
            <a:avLst/>
          </a:prstGeom>
        </p:spPr>
        <p:txBody>
          <a:bodyPr wrap="none">
            <a:spAutoFit/>
          </a:bodyPr>
          <a:lstStyle/>
          <a:p>
            <a:r>
              <a:rPr lang="pt-BR" sz="2800" b="1" dirty="0"/>
              <a:t>Figure 14 </a:t>
            </a:r>
            <a:r>
              <a:rPr lang="en-US" sz="2800" i="1" dirty="0"/>
              <a:t>r</a:t>
            </a:r>
            <a:r>
              <a:rPr lang="en-US" sz="2800" dirty="0"/>
              <a:t> = 3 cos 4</a:t>
            </a:r>
            <a:r>
              <a:rPr lang="el-GR" sz="2800" i="1" dirty="0">
                <a:latin typeface="Cambria Math" panose="02040503050406030204" pitchFamily="18" charset="0"/>
                <a:ea typeface="Cambria Math" panose="02040503050406030204" pitchFamily="18" charset="0"/>
              </a:rPr>
              <a:t>θ</a:t>
            </a:r>
            <a:r>
              <a:rPr lang="en-US" sz="2800" i="1" dirty="0">
                <a:latin typeface="Euclid Symbol" pitchFamily="18" charset="2"/>
              </a:rPr>
              <a:t> </a:t>
            </a:r>
            <a:endParaRPr lang="pt-BR"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Graphing Common Polar Equations Using Symmetry</a:t>
            </a:r>
          </a:p>
        </p:txBody>
      </p:sp>
      <p:sp>
        <p:nvSpPr>
          <p:cNvPr id="3" name="Content Placeholder 2"/>
          <p:cNvSpPr>
            <a:spLocks noGrp="1"/>
          </p:cNvSpPr>
          <p:nvPr>
            <p:ph idx="1"/>
          </p:nvPr>
        </p:nvSpPr>
        <p:spPr/>
        <p:txBody>
          <a:bodyPr/>
          <a:lstStyle/>
          <a:p>
            <a:r>
              <a:rPr lang="en-US" dirty="0"/>
              <a:t>Use symmetry and the table of common polar equations and graphs to sketch the graph of 	         </a:t>
            </a:r>
            <a:r>
              <a:rPr lang="en-US" i="1" dirty="0">
                <a:solidFill>
                  <a:srgbClr val="0000FF"/>
                </a:solidFill>
              </a:rPr>
              <a:t>r</a:t>
            </a:r>
            <a:r>
              <a:rPr lang="en-US" dirty="0">
                <a:solidFill>
                  <a:srgbClr val="0000FF"/>
                </a:solidFill>
              </a:rPr>
              <a:t> = 1 + 2 cos</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a:p>
            <a:r>
              <a:rPr lang="en-US" dirty="0"/>
              <a:t>The graph of </a:t>
            </a:r>
            <a:r>
              <a:rPr lang="en-US" i="1" dirty="0">
                <a:solidFill>
                  <a:srgbClr val="0000FF"/>
                </a:solidFill>
              </a:rPr>
              <a:t>r</a:t>
            </a:r>
            <a:r>
              <a:rPr lang="en-US" dirty="0">
                <a:solidFill>
                  <a:srgbClr val="0000FF"/>
                </a:solidFill>
              </a:rPr>
              <a:t> = 1 + 2 cos</a:t>
            </a:r>
            <a:r>
              <a:rPr lang="el-GR" i="1" dirty="0">
                <a:solidFill>
                  <a:srgbClr val="0000FF"/>
                </a:solidFill>
                <a:latin typeface="Cambria Math" panose="02040503050406030204" pitchFamily="18" charset="0"/>
                <a:ea typeface="Cambria Math" panose="02040503050406030204" pitchFamily="18" charset="0"/>
              </a:rPr>
              <a:t>θ</a:t>
            </a:r>
            <a:r>
              <a:rPr lang="en-US" dirty="0"/>
              <a:t> is a limaçon with an inner loop. Since cosine is an even function,</a:t>
            </a:r>
          </a:p>
          <a:p>
            <a:endParaRPr lang="en-US" dirty="0"/>
          </a:p>
          <a:p>
            <a:r>
              <a:rPr lang="en-US" dirty="0"/>
              <a:t>and the graph is symmetric with respect to the polar axis.</a:t>
            </a:r>
          </a:p>
        </p:txBody>
      </p:sp>
      <p:graphicFrame>
        <p:nvGraphicFramePr>
          <p:cNvPr id="41986" name="Object 2"/>
          <p:cNvGraphicFramePr>
            <a:graphicFrameLocks noChangeAspect="1"/>
          </p:cNvGraphicFramePr>
          <p:nvPr>
            <p:extLst>
              <p:ext uri="{D42A27DB-BD31-4B8C-83A1-F6EECF244321}">
                <p14:modId xmlns:p14="http://schemas.microsoft.com/office/powerpoint/2010/main" val="1901204651"/>
              </p:ext>
            </p:extLst>
          </p:nvPr>
        </p:nvGraphicFramePr>
        <p:xfrm>
          <a:off x="2647950" y="4178300"/>
          <a:ext cx="1409700" cy="317500"/>
        </p:xfrm>
        <a:graphic>
          <a:graphicData uri="http://schemas.openxmlformats.org/presentationml/2006/ole">
            <mc:AlternateContent xmlns:mc="http://schemas.openxmlformats.org/markup-compatibility/2006">
              <mc:Choice xmlns:v="urn:schemas-microsoft-com:vml" Requires="v">
                <p:oleObj name="Equation" r:id="rId2" imgW="1409400" imgH="317160" progId="Equation.DSMT4">
                  <p:embed/>
                </p:oleObj>
              </mc:Choice>
              <mc:Fallback>
                <p:oleObj name="Equation" r:id="rId2" imgW="1409400" imgH="317160" progId="Equation.DSMT4">
                  <p:embed/>
                  <p:pic>
                    <p:nvPicPr>
                      <p:cNvPr id="0" name="Picture 2"/>
                      <p:cNvPicPr>
                        <a:picLocks noChangeAspect="1" noChangeArrowheads="1"/>
                      </p:cNvPicPr>
                      <p:nvPr/>
                    </p:nvPicPr>
                    <p:blipFill>
                      <a:blip r:embed="rId3"/>
                      <a:srcRect/>
                      <a:stretch>
                        <a:fillRect/>
                      </a:stretch>
                    </p:blipFill>
                    <p:spPr bwMode="auto">
                      <a:xfrm>
                        <a:off x="2647950" y="4178300"/>
                        <a:ext cx="1409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3195343551"/>
              </p:ext>
            </p:extLst>
          </p:nvPr>
        </p:nvGraphicFramePr>
        <p:xfrm>
          <a:off x="4051300" y="4117975"/>
          <a:ext cx="2146300" cy="482600"/>
        </p:xfrm>
        <a:graphic>
          <a:graphicData uri="http://schemas.openxmlformats.org/presentationml/2006/ole">
            <mc:AlternateContent xmlns:mc="http://schemas.openxmlformats.org/markup-compatibility/2006">
              <mc:Choice xmlns:v="urn:schemas-microsoft-com:vml" Requires="v">
                <p:oleObj name="Equation" r:id="rId4" imgW="2145960" imgH="482400" progId="Equation.DSMT4">
                  <p:embed/>
                </p:oleObj>
              </mc:Choice>
              <mc:Fallback>
                <p:oleObj name="Equation" r:id="rId4" imgW="2145960" imgH="482400" progId="Equation.DSMT4">
                  <p:embed/>
                  <p:pic>
                    <p:nvPicPr>
                      <p:cNvPr id="0" name="Picture 3"/>
                      <p:cNvPicPr>
                        <a:picLocks noChangeAspect="1" noChangeArrowheads="1"/>
                      </p:cNvPicPr>
                      <p:nvPr/>
                    </p:nvPicPr>
                    <p:blipFill>
                      <a:blip r:embed="rId5"/>
                      <a:srcRect/>
                      <a:stretch>
                        <a:fillRect/>
                      </a:stretch>
                    </p:blipFill>
                    <p:spPr bwMode="auto">
                      <a:xfrm>
                        <a:off x="4051300" y="4117975"/>
                        <a:ext cx="214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Graphing Common Polar Equations Using Symmetry (cont.)</a:t>
            </a:r>
          </a:p>
        </p:txBody>
      </p:sp>
      <p:sp>
        <p:nvSpPr>
          <p:cNvPr id="3" name="Content Placeholder 2"/>
          <p:cNvSpPr>
            <a:spLocks noGrp="1"/>
          </p:cNvSpPr>
          <p:nvPr>
            <p:ph idx="1"/>
          </p:nvPr>
        </p:nvSpPr>
        <p:spPr/>
        <p:txBody>
          <a:bodyPr/>
          <a:lstStyle/>
          <a:p>
            <a:r>
              <a:rPr lang="en-US" dirty="0"/>
              <a:t>Some points on the graph are as follows.</a:t>
            </a:r>
          </a:p>
          <a:p>
            <a:endParaRPr lang="en-US" dirty="0"/>
          </a:p>
        </p:txBody>
      </p:sp>
      <p:grpSp>
        <p:nvGrpSpPr>
          <p:cNvPr id="19" name="Group 18"/>
          <p:cNvGrpSpPr/>
          <p:nvPr/>
        </p:nvGrpSpPr>
        <p:grpSpPr>
          <a:xfrm>
            <a:off x="1295400" y="2209800"/>
            <a:ext cx="6096002" cy="1447800"/>
            <a:chOff x="1295400" y="2209800"/>
            <a:chExt cx="6096002" cy="1447800"/>
          </a:xfrm>
        </p:grpSpPr>
        <p:graphicFrame>
          <p:nvGraphicFramePr>
            <p:cNvPr id="5" name="Content Placeholder 3"/>
            <p:cNvGraphicFramePr>
              <a:graphicFrameLocks/>
            </p:cNvGraphicFramePr>
            <p:nvPr>
              <p:extLst>
                <p:ext uri="{D42A27DB-BD31-4B8C-83A1-F6EECF244321}">
                  <p14:modId xmlns:p14="http://schemas.microsoft.com/office/powerpoint/2010/main" val="2759575647"/>
                </p:ext>
              </p:extLst>
            </p:nvPr>
          </p:nvGraphicFramePr>
          <p:xfrm>
            <a:off x="1295400" y="2209800"/>
            <a:ext cx="6096002" cy="1447800"/>
          </p:xfrm>
          <a:graphic>
            <a:graphicData uri="http://schemas.openxmlformats.org/drawingml/2006/table">
              <a:tbl>
                <a:tblPr firstCol="1" bandRow="1">
                  <a:tableStyleId>{5C22544A-7EE6-4342-B048-85BDC9FD1C3A}</a:tableStyleId>
                </a:tblPr>
                <a:tblGrid>
                  <a:gridCol w="410095">
                    <a:extLst>
                      <a:ext uri="{9D8B030D-6E8A-4147-A177-3AD203B41FA5}">
                        <a16:colId xmlns:a16="http://schemas.microsoft.com/office/drawing/2014/main" val="20000"/>
                      </a:ext>
                    </a:extLst>
                  </a:gridCol>
                  <a:gridCol w="615142">
                    <a:extLst>
                      <a:ext uri="{9D8B030D-6E8A-4147-A177-3AD203B41FA5}">
                        <a16:colId xmlns:a16="http://schemas.microsoft.com/office/drawing/2014/main" val="20001"/>
                      </a:ext>
                    </a:extLst>
                  </a:gridCol>
                  <a:gridCol w="600363">
                    <a:extLst>
                      <a:ext uri="{9D8B030D-6E8A-4147-A177-3AD203B41FA5}">
                        <a16:colId xmlns:a16="http://schemas.microsoft.com/office/drawing/2014/main" val="20002"/>
                      </a:ext>
                    </a:extLst>
                  </a:gridCol>
                  <a:gridCol w="701964">
                    <a:extLst>
                      <a:ext uri="{9D8B030D-6E8A-4147-A177-3AD203B41FA5}">
                        <a16:colId xmlns:a16="http://schemas.microsoft.com/office/drawing/2014/main" val="20003"/>
                      </a:ext>
                    </a:extLst>
                  </a:gridCol>
                  <a:gridCol w="628073">
                    <a:extLst>
                      <a:ext uri="{9D8B030D-6E8A-4147-A177-3AD203B41FA5}">
                        <a16:colId xmlns:a16="http://schemas.microsoft.com/office/drawing/2014/main" val="20004"/>
                      </a:ext>
                    </a:extLst>
                  </a:gridCol>
                  <a:gridCol w="628073">
                    <a:extLst>
                      <a:ext uri="{9D8B030D-6E8A-4147-A177-3AD203B41FA5}">
                        <a16:colId xmlns:a16="http://schemas.microsoft.com/office/drawing/2014/main" val="20005"/>
                      </a:ext>
                    </a:extLst>
                  </a:gridCol>
                  <a:gridCol w="628073">
                    <a:extLst>
                      <a:ext uri="{9D8B030D-6E8A-4147-A177-3AD203B41FA5}">
                        <a16:colId xmlns:a16="http://schemas.microsoft.com/office/drawing/2014/main" val="20006"/>
                      </a:ext>
                    </a:extLst>
                  </a:gridCol>
                  <a:gridCol w="628073">
                    <a:extLst>
                      <a:ext uri="{9D8B030D-6E8A-4147-A177-3AD203B41FA5}">
                        <a16:colId xmlns:a16="http://schemas.microsoft.com/office/drawing/2014/main" val="20007"/>
                      </a:ext>
                    </a:extLst>
                  </a:gridCol>
                  <a:gridCol w="628073">
                    <a:extLst>
                      <a:ext uri="{9D8B030D-6E8A-4147-A177-3AD203B41FA5}">
                        <a16:colId xmlns:a16="http://schemas.microsoft.com/office/drawing/2014/main" val="20008"/>
                      </a:ext>
                    </a:extLst>
                  </a:gridCol>
                  <a:gridCol w="628073">
                    <a:extLst>
                      <a:ext uri="{9D8B030D-6E8A-4147-A177-3AD203B41FA5}">
                        <a16:colId xmlns:a16="http://schemas.microsoft.com/office/drawing/2014/main" val="20009"/>
                      </a:ext>
                    </a:extLst>
                  </a:gridCol>
                </a:tblGrid>
                <a:tr h="990600">
                  <a:tc>
                    <a:txBody>
                      <a:bodyPr/>
                      <a:lstStyle/>
                      <a:p>
                        <a:r>
                          <a:rPr lang="el-GR" sz="2400" i="1" dirty="0">
                            <a:solidFill>
                              <a:schemeClr val="bg1"/>
                            </a:solidFill>
                            <a:latin typeface="Cambria Math" panose="02040503050406030204" pitchFamily="18" charset="0"/>
                            <a:ea typeface="Cambria Math" panose="02040503050406030204" pitchFamily="18" charset="0"/>
                          </a:rPr>
                          <a:t>θ</a:t>
                        </a:r>
                        <a:endParaRPr lang="en-US" sz="2400" i="1" dirty="0">
                          <a:solidFill>
                            <a:schemeClr val="bg1"/>
                          </a:solidFill>
                          <a:latin typeface="Euclid Symbol" pitchFamily="18" charset="2"/>
                        </a:endParaRPr>
                      </a:p>
                    </a:txBody>
                    <a:tcPr anchor="ctr" anchorCtr="1"/>
                  </a:tc>
                  <a:tc>
                    <a:txBody>
                      <a:bodyPr/>
                      <a:lstStyle/>
                      <a:p>
                        <a:pPr algn="ctr"/>
                        <a:r>
                          <a:rPr lang="en-US" sz="2400" dirty="0">
                            <a:solidFill>
                              <a:schemeClr val="tx1"/>
                            </a:solidFill>
                          </a:rPr>
                          <a:t>0</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0"/>
                    </a:ext>
                  </a:extLst>
                </a:tr>
                <a:tr h="228600">
                  <a:tc>
                    <a:txBody>
                      <a:bodyPr/>
                      <a:lstStyle/>
                      <a:p>
                        <a:r>
                          <a:rPr lang="en-US" sz="2400" i="1" dirty="0">
                            <a:solidFill>
                              <a:schemeClr val="bg1"/>
                            </a:solidFill>
                          </a:rPr>
                          <a:t>r</a:t>
                        </a:r>
                      </a:p>
                    </a:txBody>
                    <a:tcPr anchor="ctr" anchorCtr="1"/>
                  </a:tc>
                  <a:tc>
                    <a:txBody>
                      <a:bodyPr/>
                      <a:lstStyle/>
                      <a:p>
                        <a:pPr algn="ctr"/>
                        <a:r>
                          <a:rPr lang="en-US" sz="2400" dirty="0">
                            <a:solidFill>
                              <a:schemeClr val="tx1"/>
                            </a:solidFill>
                          </a:rPr>
                          <a:t>3</a:t>
                        </a:r>
                      </a:p>
                    </a:txBody>
                    <a:tcPr anchor="ctr" anchorCtr="1"/>
                  </a:tc>
                  <a:tc>
                    <a:txBody>
                      <a:bodyPr/>
                      <a:lstStyle/>
                      <a:p>
                        <a:pPr algn="ctr"/>
                        <a:r>
                          <a:rPr lang="en-US" sz="2400" dirty="0">
                            <a:solidFill>
                              <a:schemeClr val="tx1"/>
                            </a:solidFill>
                          </a:rPr>
                          <a:t>2</a:t>
                        </a: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latin typeface="Symbol" pitchFamily="18" charset="2"/>
                          </a:rPr>
                          <a:t>-</a:t>
                        </a: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2</a:t>
                        </a:r>
                      </a:p>
                    </a:txBody>
                    <a:tcPr anchor="ctr" anchorCtr="1"/>
                  </a:tc>
                  <a:tc>
                    <a:txBody>
                      <a:bodyPr/>
                      <a:lstStyle/>
                      <a:p>
                        <a:pPr algn="ctr"/>
                        <a:r>
                          <a:rPr lang="en-US" sz="2400" dirty="0">
                            <a:solidFill>
                              <a:schemeClr val="tx1"/>
                            </a:solidFill>
                          </a:rPr>
                          <a:t>3</a:t>
                        </a:r>
                      </a:p>
                    </a:txBody>
                    <a:tcPr anchor="ctr" anchorCtr="1"/>
                  </a:tc>
                  <a:extLst>
                    <a:ext uri="{0D108BD9-81ED-4DB2-BD59-A6C34878D82A}">
                      <a16:rowId xmlns:a16="http://schemas.microsoft.com/office/drawing/2014/main" val="10001"/>
                    </a:ext>
                  </a:extLst>
                </a:tr>
              </a:tbl>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436606520"/>
                </p:ext>
              </p:extLst>
            </p:nvPr>
          </p:nvGraphicFramePr>
          <p:xfrm>
            <a:off x="2501900" y="2355850"/>
            <a:ext cx="292100" cy="736600"/>
          </p:xfrm>
          <a:graphic>
            <a:graphicData uri="http://schemas.openxmlformats.org/presentationml/2006/ole">
              <mc:AlternateContent xmlns:mc="http://schemas.openxmlformats.org/markup-compatibility/2006">
                <mc:Choice xmlns:v="urn:schemas-microsoft-com:vml" Requires="v">
                  <p:oleObj name="Equation" r:id="rId2" imgW="291960" imgH="736560" progId="Equation.DSMT4">
                    <p:embed/>
                  </p:oleObj>
                </mc:Choice>
                <mc:Fallback>
                  <p:oleObj name="Equation" r:id="rId2" imgW="291960" imgH="736560" progId="Equation.DSMT4">
                    <p:embed/>
                    <p:pic>
                      <p:nvPicPr>
                        <p:cNvPr id="0" name="Picture 2"/>
                        <p:cNvPicPr>
                          <a:picLocks noChangeAspect="1" noChangeArrowheads="1"/>
                        </p:cNvPicPr>
                        <p:nvPr/>
                      </p:nvPicPr>
                      <p:blipFill>
                        <a:blip r:embed="rId3"/>
                        <a:srcRect/>
                        <a:stretch>
                          <a:fillRect/>
                        </a:stretch>
                      </p:blipFill>
                      <p:spPr bwMode="auto">
                        <a:xfrm>
                          <a:off x="2501900" y="2355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353567789"/>
                </p:ext>
              </p:extLst>
            </p:nvPr>
          </p:nvGraphicFramePr>
          <p:xfrm>
            <a:off x="3146425" y="2362200"/>
            <a:ext cx="292100" cy="723900"/>
          </p:xfrm>
          <a:graphic>
            <a:graphicData uri="http://schemas.openxmlformats.org/presentationml/2006/ole">
              <mc:AlternateContent xmlns:mc="http://schemas.openxmlformats.org/markup-compatibility/2006">
                <mc:Choice xmlns:v="urn:schemas-microsoft-com:vml" Requires="v">
                  <p:oleObj name="Equation" r:id="rId4" imgW="291960" imgH="723600" progId="Equation.DSMT4">
                    <p:embed/>
                  </p:oleObj>
                </mc:Choice>
                <mc:Fallback>
                  <p:oleObj name="Equation" r:id="rId4" imgW="291960" imgH="723600" progId="Equation.DSMT4">
                    <p:embed/>
                    <p:pic>
                      <p:nvPicPr>
                        <p:cNvPr id="0" name="Picture 3"/>
                        <p:cNvPicPr>
                          <a:picLocks noChangeAspect="1" noChangeArrowheads="1"/>
                        </p:cNvPicPr>
                        <p:nvPr/>
                      </p:nvPicPr>
                      <p:blipFill>
                        <a:blip r:embed="rId5"/>
                        <a:srcRect/>
                        <a:stretch>
                          <a:fillRect/>
                        </a:stretch>
                      </p:blipFill>
                      <p:spPr bwMode="auto">
                        <a:xfrm>
                          <a:off x="3146425" y="2362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265911739"/>
                </p:ext>
              </p:extLst>
            </p:nvPr>
          </p:nvGraphicFramePr>
          <p:xfrm>
            <a:off x="4470400" y="2616200"/>
            <a:ext cx="241300" cy="215900"/>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Picture 5"/>
                        <p:cNvPicPr>
                          <a:picLocks noChangeAspect="1" noChangeArrowheads="1"/>
                        </p:cNvPicPr>
                        <p:nvPr/>
                      </p:nvPicPr>
                      <p:blipFill>
                        <a:blip r:embed="rId7"/>
                        <a:srcRect/>
                        <a:stretch>
                          <a:fillRect/>
                        </a:stretch>
                      </p:blipFill>
                      <p:spPr bwMode="auto">
                        <a:xfrm>
                          <a:off x="4470400" y="26162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074697821"/>
                </p:ext>
              </p:extLst>
            </p:nvPr>
          </p:nvGraphicFramePr>
          <p:xfrm>
            <a:off x="3763963" y="2355850"/>
            <a:ext cx="431800" cy="736600"/>
          </p:xfrm>
          <a:graphic>
            <a:graphicData uri="http://schemas.openxmlformats.org/presentationml/2006/ole">
              <mc:AlternateContent xmlns:mc="http://schemas.openxmlformats.org/markup-compatibility/2006">
                <mc:Choice xmlns:v="urn:schemas-microsoft-com:vml" Requires="v">
                  <p:oleObj name="Equation" r:id="rId8" imgW="431640" imgH="736560" progId="Equation.DSMT4">
                    <p:embed/>
                  </p:oleObj>
                </mc:Choice>
                <mc:Fallback>
                  <p:oleObj name="Equation" r:id="rId8" imgW="431640" imgH="736560" progId="Equation.DSMT4">
                    <p:embed/>
                    <p:pic>
                      <p:nvPicPr>
                        <p:cNvPr id="0" name="Picture 6"/>
                        <p:cNvPicPr>
                          <a:picLocks noChangeAspect="1" noChangeArrowheads="1"/>
                        </p:cNvPicPr>
                        <p:nvPr/>
                      </p:nvPicPr>
                      <p:blipFill>
                        <a:blip r:embed="rId9"/>
                        <a:srcRect/>
                        <a:stretch>
                          <a:fillRect/>
                        </a:stretch>
                      </p:blipFill>
                      <p:spPr bwMode="auto">
                        <a:xfrm>
                          <a:off x="3763963" y="2355850"/>
                          <a:ext cx="431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2369457871"/>
                </p:ext>
              </p:extLst>
            </p:nvPr>
          </p:nvGraphicFramePr>
          <p:xfrm>
            <a:off x="5626100" y="2362200"/>
            <a:ext cx="431800" cy="723900"/>
          </p:xfrm>
          <a:graphic>
            <a:graphicData uri="http://schemas.openxmlformats.org/presentationml/2006/ole">
              <mc:AlternateContent xmlns:mc="http://schemas.openxmlformats.org/markup-compatibility/2006">
                <mc:Choice xmlns:v="urn:schemas-microsoft-com:vml" Requires="v">
                  <p:oleObj name="Equation" r:id="rId10" imgW="431640" imgH="723600" progId="Equation.DSMT4">
                    <p:embed/>
                  </p:oleObj>
                </mc:Choice>
                <mc:Fallback>
                  <p:oleObj name="Equation" r:id="rId10" imgW="431640" imgH="723600" progId="Equation.DSMT4">
                    <p:embed/>
                    <p:pic>
                      <p:nvPicPr>
                        <p:cNvPr id="0" name="Picture 7"/>
                        <p:cNvPicPr>
                          <a:picLocks noChangeAspect="1" noChangeArrowheads="1"/>
                        </p:cNvPicPr>
                        <p:nvPr/>
                      </p:nvPicPr>
                      <p:blipFill>
                        <a:blip r:embed="rId11"/>
                        <a:srcRect/>
                        <a:stretch>
                          <a:fillRect/>
                        </a:stretch>
                      </p:blipFill>
                      <p:spPr bwMode="auto">
                        <a:xfrm>
                          <a:off x="5626100" y="2362200"/>
                          <a:ext cx="431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4184223140"/>
                </p:ext>
              </p:extLst>
            </p:nvPr>
          </p:nvGraphicFramePr>
          <p:xfrm>
            <a:off x="6311900" y="2355850"/>
            <a:ext cx="444500" cy="736600"/>
          </p:xfrm>
          <a:graphic>
            <a:graphicData uri="http://schemas.openxmlformats.org/presentationml/2006/ole">
              <mc:AlternateContent xmlns:mc="http://schemas.openxmlformats.org/markup-compatibility/2006">
                <mc:Choice xmlns:v="urn:schemas-microsoft-com:vml" Requires="v">
                  <p:oleObj name="Equation" r:id="rId12" imgW="444240" imgH="736560" progId="Equation.DSMT4">
                    <p:embed/>
                  </p:oleObj>
                </mc:Choice>
                <mc:Fallback>
                  <p:oleObj name="Equation" r:id="rId12" imgW="444240" imgH="736560" progId="Equation.DSMT4">
                    <p:embed/>
                    <p:pic>
                      <p:nvPicPr>
                        <p:cNvPr id="0" name="Picture 8"/>
                        <p:cNvPicPr>
                          <a:picLocks noChangeAspect="1" noChangeArrowheads="1"/>
                        </p:cNvPicPr>
                        <p:nvPr/>
                      </p:nvPicPr>
                      <p:blipFill>
                        <a:blip r:embed="rId13"/>
                        <a:srcRect/>
                        <a:stretch>
                          <a:fillRect/>
                        </a:stretch>
                      </p:blipFill>
                      <p:spPr bwMode="auto">
                        <a:xfrm>
                          <a:off x="6311900" y="2355850"/>
                          <a:ext cx="44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1" name="Object 13"/>
            <p:cNvGraphicFramePr>
              <a:graphicFrameLocks noChangeAspect="1"/>
            </p:cNvGraphicFramePr>
            <p:nvPr>
              <p:extLst>
                <p:ext uri="{D42A27DB-BD31-4B8C-83A1-F6EECF244321}">
                  <p14:modId xmlns:p14="http://schemas.microsoft.com/office/powerpoint/2010/main" val="1436482068"/>
                </p:ext>
              </p:extLst>
            </p:nvPr>
          </p:nvGraphicFramePr>
          <p:xfrm>
            <a:off x="4981575" y="2355850"/>
            <a:ext cx="457200" cy="736600"/>
          </p:xfrm>
          <a:graphic>
            <a:graphicData uri="http://schemas.openxmlformats.org/presentationml/2006/ole">
              <mc:AlternateContent xmlns:mc="http://schemas.openxmlformats.org/markup-compatibility/2006">
                <mc:Choice xmlns:v="urn:schemas-microsoft-com:vml" Requires="v">
                  <p:oleObj name="Equation" r:id="rId14" imgW="457200" imgH="736560" progId="Equation.DSMT4">
                    <p:embed/>
                  </p:oleObj>
                </mc:Choice>
                <mc:Fallback>
                  <p:oleObj name="Equation" r:id="rId14" imgW="457200" imgH="736560" progId="Equation.DSMT4">
                    <p:embed/>
                    <p:pic>
                      <p:nvPicPr>
                        <p:cNvPr id="0" name="Picture 13"/>
                        <p:cNvPicPr>
                          <a:picLocks noChangeAspect="1" noChangeArrowheads="1"/>
                        </p:cNvPicPr>
                        <p:nvPr/>
                      </p:nvPicPr>
                      <p:blipFill>
                        <a:blip r:embed="rId15"/>
                        <a:srcRect/>
                        <a:stretch>
                          <a:fillRect/>
                        </a:stretch>
                      </p:blipFill>
                      <p:spPr bwMode="auto">
                        <a:xfrm>
                          <a:off x="4981575" y="2355850"/>
                          <a:ext cx="457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2" name="Object 14"/>
            <p:cNvGraphicFramePr>
              <a:graphicFrameLocks noChangeAspect="1"/>
            </p:cNvGraphicFramePr>
            <p:nvPr>
              <p:extLst>
                <p:ext uri="{D42A27DB-BD31-4B8C-83A1-F6EECF244321}">
                  <p14:modId xmlns:p14="http://schemas.microsoft.com/office/powerpoint/2010/main" val="2742638159"/>
                </p:ext>
              </p:extLst>
            </p:nvPr>
          </p:nvGraphicFramePr>
          <p:xfrm>
            <a:off x="6897688" y="2590800"/>
            <a:ext cx="381000" cy="266700"/>
          </p:xfrm>
          <a:graphic>
            <a:graphicData uri="http://schemas.openxmlformats.org/presentationml/2006/ole">
              <mc:AlternateContent xmlns:mc="http://schemas.openxmlformats.org/markup-compatibility/2006">
                <mc:Choice xmlns:v="urn:schemas-microsoft-com:vml" Requires="v">
                  <p:oleObj name="Equation" r:id="rId16" imgW="380880" imgH="266400" progId="Equation.DSMT4">
                    <p:embed/>
                  </p:oleObj>
                </mc:Choice>
                <mc:Fallback>
                  <p:oleObj name="Equation" r:id="rId16" imgW="380880" imgH="266400" progId="Equation.DSMT4">
                    <p:embed/>
                    <p:pic>
                      <p:nvPicPr>
                        <p:cNvPr id="0" name="Picture 14"/>
                        <p:cNvPicPr>
                          <a:picLocks noChangeAspect="1" noChangeArrowheads="1"/>
                        </p:cNvPicPr>
                        <p:nvPr/>
                      </p:nvPicPr>
                      <p:blipFill>
                        <a:blip r:embed="rId17"/>
                        <a:srcRect/>
                        <a:stretch>
                          <a:fillRect/>
                        </a:stretch>
                      </p:blipFill>
                      <p:spPr bwMode="auto">
                        <a:xfrm>
                          <a:off x="6897688" y="2590800"/>
                          <a:ext cx="3810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Graphing Common Polar Equations Using Symmetry (cont.)</a:t>
            </a:r>
          </a:p>
        </p:txBody>
      </p:sp>
      <p:sp>
        <p:nvSpPr>
          <p:cNvPr id="3" name="Content Placeholder 2"/>
          <p:cNvSpPr>
            <a:spLocks noGrp="1"/>
          </p:cNvSpPr>
          <p:nvPr>
            <p:ph idx="1"/>
          </p:nvPr>
        </p:nvSpPr>
        <p:spPr/>
        <p:txBody>
          <a:bodyPr/>
          <a:lstStyle/>
          <a:p>
            <a:r>
              <a:rPr lang="en-US" dirty="0"/>
              <a:t>The graph of </a:t>
            </a:r>
            <a:r>
              <a:rPr lang="en-US" i="1" dirty="0"/>
              <a:t>r</a:t>
            </a:r>
            <a:r>
              <a:rPr lang="en-US" dirty="0"/>
              <a:t> = 1 + 2 cos</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is shown in Figure 15.</a:t>
            </a:r>
          </a:p>
        </p:txBody>
      </p:sp>
      <p:grpSp>
        <p:nvGrpSpPr>
          <p:cNvPr id="6" name="Group 5"/>
          <p:cNvGrpSpPr/>
          <p:nvPr/>
        </p:nvGrpSpPr>
        <p:grpSpPr>
          <a:xfrm>
            <a:off x="2743200" y="1828800"/>
            <a:ext cx="3657600" cy="4061178"/>
            <a:chOff x="2743200" y="1828800"/>
            <a:chExt cx="3657600" cy="4061178"/>
          </a:xfrm>
        </p:grpSpPr>
        <p:pic>
          <p:nvPicPr>
            <p:cNvPr id="44034" name="Picture 2"/>
            <p:cNvPicPr>
              <a:picLocks noChangeAspect="1" noChangeArrowheads="1"/>
            </p:cNvPicPr>
            <p:nvPr/>
          </p:nvPicPr>
          <p:blipFill>
            <a:blip r:embed="rId2" cstate="print"/>
            <a:srcRect/>
            <a:stretch>
              <a:fillRect/>
            </a:stretch>
          </p:blipFill>
          <p:spPr bwMode="auto">
            <a:xfrm>
              <a:off x="2926080" y="1828800"/>
              <a:ext cx="3291840" cy="3515817"/>
            </a:xfrm>
            <a:prstGeom prst="rect">
              <a:avLst/>
            </a:prstGeom>
            <a:noFill/>
            <a:ln w="9525">
              <a:noFill/>
              <a:miter lim="800000"/>
              <a:headEnd/>
              <a:tailEnd/>
            </a:ln>
          </p:spPr>
        </p:pic>
        <p:sp>
          <p:nvSpPr>
            <p:cNvPr id="5" name="Rectangle 4"/>
            <p:cNvSpPr/>
            <p:nvPr/>
          </p:nvSpPr>
          <p:spPr>
            <a:xfrm>
              <a:off x="2743200" y="5366758"/>
              <a:ext cx="3657600" cy="523220"/>
            </a:xfrm>
            <a:prstGeom prst="rect">
              <a:avLst/>
            </a:prstGeom>
          </p:spPr>
          <p:txBody>
            <a:bodyPr wrap="square">
              <a:spAutoFit/>
            </a:bodyPr>
            <a:lstStyle/>
            <a:p>
              <a:r>
                <a:rPr lang="pt-BR" sz="2800" b="1" dirty="0"/>
                <a:t>Figure 15 </a:t>
              </a:r>
              <a:r>
                <a:rPr lang="en-US" sz="2800" i="1" dirty="0"/>
                <a:t>r</a:t>
              </a:r>
              <a:r>
                <a:rPr lang="en-US" sz="2800" dirty="0"/>
                <a:t> = 1 + 2 cos</a:t>
              </a:r>
              <a:r>
                <a:rPr lang="el-GR" sz="2800" i="1" dirty="0">
                  <a:latin typeface="Cambria Math" panose="02040503050406030204" pitchFamily="18" charset="0"/>
                  <a:ea typeface="Cambria Math" panose="02040503050406030204" pitchFamily="18" charset="0"/>
                </a:rPr>
                <a:t>θ</a:t>
              </a:r>
              <a:r>
                <a:rPr lang="en-US" sz="2800"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Polar Equations</a:t>
            </a:r>
          </a:p>
        </p:txBody>
      </p:sp>
      <p:sp>
        <p:nvSpPr>
          <p:cNvPr id="3" name="Content Placeholder 2"/>
          <p:cNvSpPr>
            <a:spLocks noGrp="1"/>
          </p:cNvSpPr>
          <p:nvPr>
            <p:ph idx="1"/>
          </p:nvPr>
        </p:nvSpPr>
        <p:spPr>
          <a:xfrm>
            <a:off x="457200" y="1280160"/>
            <a:ext cx="8229600" cy="1539240"/>
          </a:xfrm>
          <a:ln w="28575">
            <a:solidFill>
              <a:srgbClr val="FF0000"/>
            </a:solidFill>
          </a:ln>
        </p:spPr>
        <p:txBody>
          <a:bodyPr/>
          <a:lstStyle/>
          <a:p>
            <a:r>
              <a:rPr lang="en-US" dirty="0">
                <a:solidFill>
                  <a:schemeClr val="tx1"/>
                </a:solidFill>
              </a:rPr>
              <a:t>Graphing utilities can be very useful in constructing accurate graphs of polar equations, though their capabilities are limited and vary considerably.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Polar Equations (cont.)</a:t>
            </a:r>
          </a:p>
        </p:txBody>
      </p:sp>
      <p:sp>
        <p:nvSpPr>
          <p:cNvPr id="3" name="Content Placeholder 2"/>
          <p:cNvSpPr>
            <a:spLocks noGrp="1"/>
          </p:cNvSpPr>
          <p:nvPr>
            <p:ph idx="1"/>
          </p:nvPr>
        </p:nvSpPr>
        <p:spPr>
          <a:xfrm>
            <a:off x="457200" y="1280160"/>
            <a:ext cx="8229600" cy="4587240"/>
          </a:xfrm>
          <a:ln w="28575">
            <a:solidFill>
              <a:srgbClr val="FF0000"/>
            </a:solidFill>
          </a:ln>
        </p:spPr>
        <p:txBody>
          <a:bodyPr/>
          <a:lstStyle/>
          <a:p>
            <a:r>
              <a:rPr lang="en-US" dirty="0">
                <a:solidFill>
                  <a:schemeClr val="tx1"/>
                </a:solidFill>
              </a:rPr>
              <a:t>Figure 16 shows the graphs of a cardioid and a lemniscate on a TI-84 Plus.</a:t>
            </a:r>
          </a:p>
        </p:txBody>
      </p:sp>
      <mc:AlternateContent xmlns:mc="http://schemas.openxmlformats.org/markup-compatibility/2006" xmlns:a14="http://schemas.microsoft.com/office/drawing/2010/main">
        <mc:Choice Requires="a14">
          <p:sp>
            <p:nvSpPr>
              <p:cNvPr id="7" name="Rectangle 6"/>
              <p:cNvSpPr/>
              <p:nvPr/>
            </p:nvSpPr>
            <p:spPr>
              <a:xfrm>
                <a:off x="639537" y="4929972"/>
                <a:ext cx="3507450" cy="954107"/>
              </a:xfrm>
              <a:prstGeom prst="rect">
                <a:avLst/>
              </a:prstGeom>
            </p:spPr>
            <p:txBody>
              <a:bodyPr wrap="square">
                <a:spAutoFit/>
              </a:bodyPr>
              <a:lstStyle/>
              <a:p>
                <a:pPr algn="ct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=1+</m:t>
                    </m:r>
                    <m:r>
                      <m:rPr>
                        <m:sty m:val="p"/>
                      </m:rPr>
                      <a:rPr lang="en-US" sz="2800" b="0" i="0" smtClean="0">
                        <a:latin typeface="Cambria Math" panose="02040503050406030204" pitchFamily="18" charset="0"/>
                      </a:rPr>
                      <m:t>cos</m:t>
                    </m:r>
                    <m:r>
                      <a:rPr lang="el-GR" sz="2800" b="0" i="1" smtClean="0">
                        <a:latin typeface="Cambria Math" panose="02040503050406030204" pitchFamily="18" charset="0"/>
                        <a:ea typeface="Cambria Math" panose="02040503050406030204" pitchFamily="18" charset="0"/>
                      </a:rPr>
                      <m:t>𝜃</m:t>
                    </m:r>
                  </m:oMath>
                </a14:m>
                <a:r>
                  <a:rPr lang="en-US" sz="2800" dirty="0"/>
                  <a:t> on </a:t>
                </a:r>
              </a:p>
              <a:p>
                <a:pPr algn="ctr"/>
                <a:r>
                  <a:rPr lang="en-US" sz="2800" dirty="0"/>
                  <a:t>[</a:t>
                </a:r>
                <a:r>
                  <a:rPr lang="en-US" sz="2800" dirty="0">
                    <a:latin typeface="Symbol" pitchFamily="18" charset="2"/>
                  </a:rPr>
                  <a:t>-</a:t>
                </a:r>
                <a:r>
                  <a:rPr lang="en-US" sz="2800" dirty="0"/>
                  <a:t>3,3] by [</a:t>
                </a:r>
                <a:r>
                  <a:rPr lang="en-US" sz="2800" dirty="0">
                    <a:latin typeface="Symbol" pitchFamily="18" charset="2"/>
                  </a:rPr>
                  <a:t>-</a:t>
                </a:r>
                <a:r>
                  <a:rPr lang="en-US" sz="2800" dirty="0"/>
                  <a:t>2,2]</a:t>
                </a:r>
              </a:p>
            </p:txBody>
          </p:sp>
        </mc:Choice>
        <mc:Fallback xmlns="">
          <p:sp>
            <p:nvSpPr>
              <p:cNvPr id="7" name="Rectangle 6"/>
              <p:cNvSpPr>
                <a:spLocks noRot="1" noChangeAspect="1" noMove="1" noResize="1" noEditPoints="1" noAdjustHandles="1" noChangeArrowheads="1" noChangeShapeType="1" noTextEdit="1"/>
              </p:cNvSpPr>
              <p:nvPr/>
            </p:nvSpPr>
            <p:spPr>
              <a:xfrm>
                <a:off x="639537" y="4929972"/>
                <a:ext cx="3507450" cy="954107"/>
              </a:xfrm>
              <a:prstGeom prst="rect">
                <a:avLst/>
              </a:prstGeom>
              <a:blipFill>
                <a:blip r:embed="rId2"/>
                <a:stretch>
                  <a:fillRect t="-6410" b="-1794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85858" y="4956821"/>
                <a:ext cx="3618605" cy="99097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=4</m:t>
                      </m:r>
                      <m:r>
                        <a:rPr lang="en-US" sz="2800" b="0" i="1" smtClean="0">
                          <a:latin typeface="Cambria Math" panose="02040503050406030204" pitchFamily="18" charset="0"/>
                        </a:rPr>
                        <m:t>𝑠𝑖𝑛</m:t>
                      </m:r>
                      <m:r>
                        <a:rPr lang="en-US" sz="2800" b="0" i="1" smtClean="0">
                          <a:latin typeface="Cambria Math" panose="02040503050406030204" pitchFamily="18" charset="0"/>
                        </a:rPr>
                        <m:t>2</m:t>
                      </m:r>
                      <m:r>
                        <a:rPr lang="el-GR" sz="2800" i="1">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𝑜𝑛</m:t>
                      </m:r>
                    </m:oMath>
                  </m:oMathPara>
                </a14:m>
                <a:endParaRPr lang="en-US" sz="2800" dirty="0"/>
              </a:p>
              <a:p>
                <a:pPr algn="ctr"/>
                <a:r>
                  <a:rPr lang="en-US" sz="2800" dirty="0"/>
                  <a:t>[</a:t>
                </a:r>
                <a:r>
                  <a:rPr lang="en-US" sz="2800" dirty="0">
                    <a:latin typeface="Symbol" pitchFamily="18" charset="2"/>
                  </a:rPr>
                  <a:t>-</a:t>
                </a:r>
                <a:r>
                  <a:rPr lang="en-US" sz="2800" dirty="0"/>
                  <a:t>2.5,2.5] by [</a:t>
                </a:r>
                <a:r>
                  <a:rPr lang="en-US" sz="2800" dirty="0">
                    <a:latin typeface="Symbol" pitchFamily="18" charset="2"/>
                  </a:rPr>
                  <a:t>-</a:t>
                </a:r>
                <a:r>
                  <a:rPr lang="en-US" sz="2800" dirty="0"/>
                  <a:t>2,2]</a:t>
                </a:r>
              </a:p>
            </p:txBody>
          </p:sp>
        </mc:Choice>
        <mc:Fallback xmlns="">
          <p:sp>
            <p:nvSpPr>
              <p:cNvPr id="8" name="Rectangle 7"/>
              <p:cNvSpPr>
                <a:spLocks noRot="1" noChangeAspect="1" noMove="1" noResize="1" noEditPoints="1" noAdjustHandles="1" noChangeArrowheads="1" noChangeShapeType="1" noTextEdit="1"/>
              </p:cNvSpPr>
              <p:nvPr/>
            </p:nvSpPr>
            <p:spPr>
              <a:xfrm>
                <a:off x="4885858" y="4956821"/>
                <a:ext cx="3618605" cy="990977"/>
              </a:xfrm>
              <a:prstGeom prst="rect">
                <a:avLst/>
              </a:prstGeom>
              <a:blipFill>
                <a:blip r:embed="rId3"/>
                <a:stretch>
                  <a:fillRect b="-12883"/>
                </a:stretch>
              </a:blipFill>
            </p:spPr>
            <p:txBody>
              <a:bodyPr/>
              <a:lstStyle/>
              <a:p>
                <a:r>
                  <a:rPr lang="en-IN">
                    <a:noFill/>
                  </a:rPr>
                  <a:t> </a:t>
                </a:r>
              </a:p>
            </p:txBody>
          </p:sp>
        </mc:Fallback>
      </mc:AlternateContent>
      <p:sp>
        <p:nvSpPr>
          <p:cNvPr id="9" name="Rectangle 8"/>
          <p:cNvSpPr/>
          <p:nvPr/>
        </p:nvSpPr>
        <p:spPr>
          <a:xfrm>
            <a:off x="3675461" y="5190700"/>
            <a:ext cx="1552797" cy="523220"/>
          </a:xfrm>
          <a:prstGeom prst="rect">
            <a:avLst/>
          </a:prstGeom>
        </p:spPr>
        <p:txBody>
          <a:bodyPr wrap="none">
            <a:spAutoFit/>
          </a:bodyPr>
          <a:lstStyle/>
          <a:p>
            <a:r>
              <a:rPr lang="en-US" sz="2800" b="1" dirty="0"/>
              <a:t>Figure 16</a:t>
            </a:r>
          </a:p>
        </p:txBody>
      </p:sp>
      <p:pic>
        <p:nvPicPr>
          <p:cNvPr id="5" name="Picture 4">
            <a:extLst>
              <a:ext uri="{FF2B5EF4-FFF2-40B4-BE49-F238E27FC236}">
                <a16:creationId xmlns:a16="http://schemas.microsoft.com/office/drawing/2014/main" id="{57FBDB71-5711-8903-CDED-486D274DA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87" y="2258941"/>
            <a:ext cx="3657600" cy="2748879"/>
          </a:xfrm>
          <a:prstGeom prst="rect">
            <a:avLst/>
          </a:prstGeom>
        </p:spPr>
      </p:pic>
      <p:pic>
        <p:nvPicPr>
          <p:cNvPr id="12" name="Picture 11">
            <a:extLst>
              <a:ext uri="{FF2B5EF4-FFF2-40B4-BE49-F238E27FC236}">
                <a16:creationId xmlns:a16="http://schemas.microsoft.com/office/drawing/2014/main" id="{31A93A81-94E4-D432-F406-9F6D66A57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04" y="2267990"/>
            <a:ext cx="3645559" cy="27398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Polar Equations (cont.)</a:t>
            </a:r>
          </a:p>
        </p:txBody>
      </p:sp>
      <p:sp>
        <p:nvSpPr>
          <p:cNvPr id="3" name="Content Placeholder 2"/>
          <p:cNvSpPr>
            <a:spLocks noGrp="1"/>
          </p:cNvSpPr>
          <p:nvPr>
            <p:ph idx="1"/>
          </p:nvPr>
        </p:nvSpPr>
        <p:spPr>
          <a:xfrm>
            <a:off x="472440" y="1447800"/>
            <a:ext cx="8229600" cy="2246769"/>
          </a:xfrm>
          <a:noFill/>
          <a:ln w="28575">
            <a:solidFill>
              <a:srgbClr val="FF0000"/>
            </a:solidFill>
          </a:ln>
        </p:spPr>
        <p:txBody>
          <a:bodyPr>
            <a:spAutoFit/>
          </a:bodyPr>
          <a:lstStyle/>
          <a:p>
            <a:pPr>
              <a:spcBef>
                <a:spcPts val="0"/>
              </a:spcBef>
            </a:pPr>
            <a:r>
              <a:rPr lang="en-US" dirty="0">
                <a:solidFill>
                  <a:schemeClr val="tx1"/>
                </a:solidFill>
              </a:rPr>
              <a:t>To generate those graphs the selected graphing mode needs to be </a:t>
            </a:r>
            <a:r>
              <a:rPr lang="en-US" dirty="0">
                <a:solidFill>
                  <a:schemeClr val="tx1"/>
                </a:solidFill>
                <a:latin typeface="Ti86pc" pitchFamily="49" charset="0"/>
              </a:rPr>
              <a:t>POLAR</a:t>
            </a:r>
            <a:r>
              <a:rPr lang="en-US" dirty="0">
                <a:solidFill>
                  <a:schemeClr val="tx1"/>
                </a:solidFill>
              </a:rPr>
              <a:t> and the polar equations are entered in the </a:t>
            </a:r>
            <a:r>
              <a:rPr lang="en-US" dirty="0">
                <a:solidFill>
                  <a:schemeClr val="tx1"/>
                </a:solidFill>
                <a:latin typeface="Ti86pc" pitchFamily="49" charset="0"/>
              </a:rPr>
              <a:t>Y=</a:t>
            </a:r>
            <a:r>
              <a:rPr lang="en-US" dirty="0">
                <a:solidFill>
                  <a:schemeClr val="tx1"/>
                </a:solidFill>
              </a:rPr>
              <a:t> editor. Figure 17 illustrates how </a:t>
            </a:r>
            <a:r>
              <a:rPr lang="en-US" i="1" dirty="0">
                <a:solidFill>
                  <a:schemeClr val="tx1"/>
                </a:solidFill>
              </a:rPr>
              <a:t>Mathematica</a:t>
            </a:r>
            <a:r>
              <a:rPr lang="en-US" dirty="0">
                <a:solidFill>
                  <a:schemeClr val="tx1"/>
                </a:solidFill>
              </a:rPr>
              <a:t> is used to graph the same cardioid and lemniscate. The built-in command is </a:t>
            </a:r>
            <a:r>
              <a:rPr lang="en-US" dirty="0" err="1">
                <a:solidFill>
                  <a:schemeClr val="tx1"/>
                </a:solidFill>
                <a:latin typeface="Ti86pc" pitchFamily="49" charset="0"/>
              </a:rPr>
              <a:t>PolarPlot</a:t>
            </a:r>
            <a:r>
              <a:rPr lang="en-US" dirty="0">
                <a:solidFill>
                  <a:schemeClr val="tx1"/>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normAutofit/>
          </a:bodyPr>
          <a:lstStyle/>
          <a:p>
            <a:r>
              <a:rPr lang="en-US" dirty="0"/>
              <a:t> </a:t>
            </a:r>
          </a:p>
        </p:txBody>
      </p:sp>
      <p:sp>
        <p:nvSpPr>
          <p:cNvPr id="5" name="Rectangle 4"/>
          <p:cNvSpPr/>
          <p:nvPr/>
        </p:nvSpPr>
        <p:spPr>
          <a:xfrm>
            <a:off x="1752600" y="4770010"/>
            <a:ext cx="5638800" cy="523220"/>
          </a:xfrm>
          <a:prstGeom prst="rect">
            <a:avLst/>
          </a:prstGeom>
        </p:spPr>
        <p:txBody>
          <a:bodyPr wrap="square">
            <a:spAutoFit/>
          </a:bodyPr>
          <a:lstStyle/>
          <a:p>
            <a:pPr algn="ctr"/>
            <a:r>
              <a:rPr lang="en-US" sz="2800" b="1" dirty="0"/>
              <a:t>Figure 2 </a:t>
            </a:r>
            <a:r>
              <a:rPr lang="en-US" sz="2800" dirty="0"/>
              <a:t>The Polar Coordinate System</a:t>
            </a:r>
          </a:p>
        </p:txBody>
      </p:sp>
      <p:pic>
        <p:nvPicPr>
          <p:cNvPr id="10" name="Picture 9">
            <a:extLst>
              <a:ext uri="{FF2B5EF4-FFF2-40B4-BE49-F238E27FC236}">
                <a16:creationId xmlns:a16="http://schemas.microsoft.com/office/drawing/2014/main" id="{1E46A861-922C-3670-1600-3BCB6D385D6E}"/>
              </a:ext>
            </a:extLst>
          </p:cNvPr>
          <p:cNvPicPr>
            <a:picLocks noChangeAspect="1"/>
          </p:cNvPicPr>
          <p:nvPr/>
        </p:nvPicPr>
        <p:blipFill>
          <a:blip r:embed="rId2"/>
          <a:stretch>
            <a:fillRect/>
          </a:stretch>
        </p:blipFill>
        <p:spPr>
          <a:xfrm>
            <a:off x="533400" y="1479166"/>
            <a:ext cx="8077200" cy="309183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Polar Equations (cont.)</a:t>
            </a:r>
          </a:p>
        </p:txBody>
      </p:sp>
      <p:sp>
        <p:nvSpPr>
          <p:cNvPr id="3" name="Content Placeholder 2"/>
          <p:cNvSpPr>
            <a:spLocks noGrp="1"/>
          </p:cNvSpPr>
          <p:nvPr>
            <p:ph idx="1"/>
          </p:nvPr>
        </p:nvSpPr>
        <p:spPr>
          <a:xfrm>
            <a:off x="457200" y="1245870"/>
            <a:ext cx="8229600" cy="2677656"/>
          </a:xfrm>
          <a:ln w="28575">
            <a:solidFill>
              <a:srgbClr val="FF0000"/>
            </a:solidFill>
          </a:ln>
        </p:spPr>
        <p:txBody>
          <a:bodyPr>
            <a:spAutoFit/>
          </a:bodyPr>
          <a:lstStyle/>
          <a:p>
            <a:r>
              <a:rPr lang="en-US" dirty="0">
                <a:solidFill>
                  <a:schemeClr val="tx1"/>
                </a:solidFill>
              </a:rPr>
              <a:t>Often, a polar equation must be solved for </a:t>
            </a:r>
            <a:r>
              <a:rPr lang="en-US" i="1" dirty="0">
                <a:solidFill>
                  <a:schemeClr val="tx1"/>
                </a:solidFill>
              </a:rPr>
              <a:t>r</a:t>
            </a:r>
            <a:r>
              <a:rPr lang="en-US" dirty="0">
                <a:solidFill>
                  <a:schemeClr val="tx1"/>
                </a:solidFill>
              </a:rPr>
              <a:t> in order to use the graphing feature of a particular technology. Note that in order to graph the lemniscate shown, we solved the equation 		 for </a:t>
            </a:r>
            <a:r>
              <a:rPr lang="en-US" i="1" dirty="0">
                <a:solidFill>
                  <a:schemeClr val="tx1"/>
                </a:solidFill>
              </a:rPr>
              <a:t>r</a:t>
            </a:r>
            <a:r>
              <a:rPr lang="en-US" dirty="0">
                <a:solidFill>
                  <a:schemeClr val="tx1"/>
                </a:solidFill>
              </a:rPr>
              <a:t> and then typed in both the positive and negative square roots that resulted.</a:t>
            </a:r>
            <a:endParaRPr lang="en-US" dirty="0"/>
          </a:p>
        </p:txBody>
      </p:sp>
      <p:graphicFrame>
        <p:nvGraphicFramePr>
          <p:cNvPr id="51202" name="Object 2"/>
          <p:cNvGraphicFramePr>
            <a:graphicFrameLocks noChangeAspect="1"/>
          </p:cNvGraphicFramePr>
          <p:nvPr>
            <p:extLst>
              <p:ext uri="{D42A27DB-BD31-4B8C-83A1-F6EECF244321}">
                <p14:modId xmlns:p14="http://schemas.microsoft.com/office/powerpoint/2010/main" val="2921566777"/>
              </p:ext>
            </p:extLst>
          </p:nvPr>
        </p:nvGraphicFramePr>
        <p:xfrm>
          <a:off x="3505200" y="2584698"/>
          <a:ext cx="1663700" cy="381000"/>
        </p:xfrm>
        <a:graphic>
          <a:graphicData uri="http://schemas.openxmlformats.org/presentationml/2006/ole">
            <mc:AlternateContent xmlns:mc="http://schemas.openxmlformats.org/markup-compatibility/2006">
              <mc:Choice xmlns:v="urn:schemas-microsoft-com:vml" Requires="v">
                <p:oleObj name="Equation" r:id="rId2" imgW="1663560" imgH="380880" progId="Equation.DSMT4">
                  <p:embed/>
                </p:oleObj>
              </mc:Choice>
              <mc:Fallback>
                <p:oleObj name="Equation" r:id="rId2" imgW="1663560" imgH="380880" progId="Equation.DSMT4">
                  <p:embed/>
                  <p:pic>
                    <p:nvPicPr>
                      <p:cNvPr id="0" name="Picture 2"/>
                      <p:cNvPicPr>
                        <a:picLocks noChangeAspect="1" noChangeArrowheads="1"/>
                      </p:cNvPicPr>
                      <p:nvPr/>
                    </p:nvPicPr>
                    <p:blipFill>
                      <a:blip r:embed="rId3"/>
                      <a:srcRect/>
                      <a:stretch>
                        <a:fillRect/>
                      </a:stretch>
                    </p:blipFill>
                    <p:spPr bwMode="auto">
                      <a:xfrm>
                        <a:off x="3505200" y="2584698"/>
                        <a:ext cx="1663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Polar Equations (cont.)</a:t>
            </a:r>
          </a:p>
        </p:txBody>
      </p:sp>
      <p:sp>
        <p:nvSpPr>
          <p:cNvPr id="3" name="Content Placeholder 2"/>
          <p:cNvSpPr>
            <a:spLocks noGrp="1"/>
          </p:cNvSpPr>
          <p:nvPr>
            <p:ph idx="1"/>
          </p:nvPr>
        </p:nvSpPr>
        <p:spPr>
          <a:xfrm>
            <a:off x="457200" y="1097280"/>
            <a:ext cx="8229600" cy="4832092"/>
          </a:xfrm>
          <a:noFill/>
          <a:ln w="28575">
            <a:solidFill>
              <a:srgbClr val="FF0000"/>
            </a:solidFill>
          </a:ln>
        </p:spPr>
        <p:txBody>
          <a:bodyPr wrap="square">
            <a:spAutoFit/>
          </a:bodyPr>
          <a:lstStyle/>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p:txBody>
      </p:sp>
      <p:sp>
        <p:nvSpPr>
          <p:cNvPr id="9" name="Rectangle 8">
            <a:extLst>
              <a:ext uri="{FF2B5EF4-FFF2-40B4-BE49-F238E27FC236}">
                <a16:creationId xmlns:a16="http://schemas.microsoft.com/office/drawing/2014/main" id="{F6D9D6C3-8381-762E-2790-AD171E255AF9}"/>
              </a:ext>
            </a:extLst>
          </p:cNvPr>
          <p:cNvSpPr/>
          <p:nvPr/>
        </p:nvSpPr>
        <p:spPr>
          <a:xfrm>
            <a:off x="723900" y="5274720"/>
            <a:ext cx="7696200" cy="523220"/>
          </a:xfrm>
          <a:prstGeom prst="rect">
            <a:avLst/>
          </a:prstGeom>
        </p:spPr>
        <p:txBody>
          <a:bodyPr wrap="square">
            <a:spAutoFit/>
          </a:bodyPr>
          <a:lstStyle/>
          <a:p>
            <a:r>
              <a:rPr lang="en-US" sz="2800" b="1" dirty="0"/>
              <a:t>Figure 17 </a:t>
            </a:r>
            <a:r>
              <a:rPr lang="en-US" sz="2800" dirty="0"/>
              <a:t>Graphing Polar Equations in </a:t>
            </a:r>
            <a:r>
              <a:rPr lang="en-US" sz="2800" i="1" dirty="0"/>
              <a:t>Mathematica</a:t>
            </a:r>
          </a:p>
        </p:txBody>
      </p:sp>
      <p:pic>
        <p:nvPicPr>
          <p:cNvPr id="13" name="Picture 12">
            <a:extLst>
              <a:ext uri="{FF2B5EF4-FFF2-40B4-BE49-F238E27FC236}">
                <a16:creationId xmlns:a16="http://schemas.microsoft.com/office/drawing/2014/main" id="{5BAE1C27-94B0-D709-2353-532B6504E2F9}"/>
              </a:ext>
            </a:extLst>
          </p:cNvPr>
          <p:cNvPicPr>
            <a:picLocks noChangeAspect="1"/>
          </p:cNvPicPr>
          <p:nvPr/>
        </p:nvPicPr>
        <p:blipFill>
          <a:blip r:embed="rId2"/>
          <a:stretch>
            <a:fillRect/>
          </a:stretch>
        </p:blipFill>
        <p:spPr>
          <a:xfrm>
            <a:off x="1545200" y="1125485"/>
            <a:ext cx="6053599" cy="4224454"/>
          </a:xfrm>
          <a:prstGeom prst="rect">
            <a:avLst/>
          </a:prstGeom>
        </p:spPr>
      </p:pic>
    </p:spTree>
    <p:extLst>
      <p:ext uri="{BB962C8B-B14F-4D97-AF65-F5344CB8AC3E}">
        <p14:creationId xmlns:p14="http://schemas.microsoft.com/office/powerpoint/2010/main" val="248535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noAutofit/>
          </a:bodyPr>
          <a:lstStyle/>
          <a:p>
            <a:r>
              <a:rPr lang="en-US" dirty="0"/>
              <a:t>Before proceeding further, it is important to recognize one very critical difference between Cartesian and polar coordinates. A given point </a:t>
            </a:r>
            <a:r>
              <a:rPr lang="en-US" i="1" dirty="0"/>
              <a:t>P</a:t>
            </a:r>
            <a:r>
              <a:rPr lang="en-US" dirty="0"/>
              <a:t> corresponds to unique Cartesian coordinates (</a:t>
            </a:r>
            <a:r>
              <a:rPr lang="en-US" i="1" dirty="0"/>
              <a:t>x</a:t>
            </a:r>
            <a:r>
              <a:rPr lang="en-US" dirty="0"/>
              <a:t>, </a:t>
            </a:r>
            <a:r>
              <a:rPr lang="en-US" i="1" dirty="0"/>
              <a:t>y</a:t>
            </a:r>
            <a:r>
              <a:rPr lang="en-US" dirty="0"/>
              <a:t>), but the polar coordinates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of </a:t>
            </a:r>
            <a:r>
              <a:rPr lang="en-US" i="1" dirty="0"/>
              <a:t>P</a:t>
            </a:r>
            <a:r>
              <a:rPr lang="en-US" dirty="0"/>
              <a:t> as described above are only one of an infinite number of ways of specifying </a:t>
            </a:r>
            <a:r>
              <a:rPr lang="en-US" i="1" dirty="0"/>
              <a:t>P</a:t>
            </a:r>
            <a:r>
              <a:rPr lang="en-US" dirty="0"/>
              <a:t> in the polar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noAutofit/>
          </a:bodyPr>
          <a:lstStyle/>
          <a:p>
            <a:r>
              <a:rPr lang="en-US" dirty="0"/>
              <a:t>Our familiarity with trigonometric functions indicates one reason for this: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sym typeface="Euclid Symbol"/>
              </a:rPr>
              <a:t>+2</a:t>
            </a:r>
            <a:r>
              <a:rPr lang="en-US" i="1" dirty="0">
                <a:sym typeface="Euclid Symbol"/>
              </a:rPr>
              <a:t>n</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also represents </a:t>
            </a:r>
            <a:r>
              <a:rPr lang="en-US" i="1" dirty="0"/>
              <a:t>P</a:t>
            </a:r>
            <a:r>
              <a:rPr lang="en-US" dirty="0"/>
              <a:t>, since </a:t>
            </a:r>
            <a:r>
              <a:rPr lang="el-GR" i="1" dirty="0">
                <a:latin typeface="Cambria Math" panose="02040503050406030204" pitchFamily="18" charset="0"/>
                <a:ea typeface="Cambria Math" panose="02040503050406030204" pitchFamily="18" charset="0"/>
                <a:sym typeface="Euclid Symbol"/>
              </a:rPr>
              <a:t>θ</a:t>
            </a:r>
            <a:r>
              <a:rPr lang="en-US" dirty="0"/>
              <a:t> and</a:t>
            </a:r>
            <a:r>
              <a:rPr lang="en-US" i="1" dirty="0">
                <a:sym typeface="Euclid Symbol"/>
              </a:rPr>
              <a:t> </a:t>
            </a:r>
            <a:r>
              <a:rPr lang="el-GR" i="1" dirty="0">
                <a:latin typeface="Cambria Math" panose="02040503050406030204" pitchFamily="18" charset="0"/>
                <a:ea typeface="Cambria Math" panose="02040503050406030204" pitchFamily="18" charset="0"/>
                <a:sym typeface="Euclid Symbol"/>
              </a:rPr>
              <a:t>θ</a:t>
            </a:r>
            <a:r>
              <a:rPr lang="en-US" dirty="0"/>
              <a:t> + 2</a:t>
            </a:r>
            <a:r>
              <a:rPr lang="en-US" i="1" dirty="0">
                <a:sym typeface="Euclid Symbol"/>
              </a:rPr>
              <a:t>n</a:t>
            </a:r>
            <a:r>
              <a:rPr lang="el-GR" i="1" dirty="0">
                <a:latin typeface="Cambria Math" panose="02040503050406030204" pitchFamily="18" charset="0"/>
                <a:ea typeface="Cambria Math" panose="02040503050406030204" pitchFamily="18" charset="0"/>
                <a:sym typeface="Euclid Symbol"/>
              </a:rPr>
              <a:t>π</a:t>
            </a:r>
            <a:r>
              <a:rPr lang="en-US" dirty="0">
                <a:latin typeface="Euclid Symbol" pitchFamily="18" charset="2"/>
                <a:sym typeface="Euclid Symbol"/>
              </a:rPr>
              <a:t>  </a:t>
            </a:r>
            <a:r>
              <a:rPr lang="en-US" dirty="0"/>
              <a:t>have the same terminal sides for any integer </a:t>
            </a:r>
            <a:r>
              <a:rPr lang="en-US" i="1" dirty="0"/>
              <a:t>n</a:t>
            </a:r>
            <a:r>
              <a:rPr lang="en-US" dirty="0"/>
              <a:t>. Further,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sym typeface="Euclid Symbol"/>
              </a:rPr>
              <a:t>+ (2</a:t>
            </a:r>
            <a:r>
              <a:rPr lang="en-US" i="1" dirty="0">
                <a:sym typeface="Euclid Symbol"/>
              </a:rPr>
              <a:t>n </a:t>
            </a:r>
            <a:r>
              <a:rPr lang="en-US" dirty="0">
                <a:sym typeface="Euclid Symbol"/>
              </a:rPr>
              <a:t>+ 1)</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also represents </a:t>
            </a:r>
            <a:r>
              <a:rPr lang="en-US" i="1" dirty="0"/>
              <a:t>P</a:t>
            </a:r>
            <a:r>
              <a:rPr lang="en-US" dirty="0"/>
              <a:t> for any integer </a:t>
            </a:r>
            <a:r>
              <a:rPr lang="en-US" i="1" dirty="0"/>
              <a:t>n</a:t>
            </a:r>
            <a:r>
              <a:rPr lang="en-US" dirty="0"/>
              <a:t>, given the interpretation that </a:t>
            </a:r>
            <a:r>
              <a:rPr lang="en-US" dirty="0">
                <a:latin typeface="Calibri" panose="020F0502020204030204" pitchFamily="34" charset="0"/>
                <a:cs typeface="Calibri" panose="020F0502020204030204" pitchFamily="34" charset="0"/>
              </a:rPr>
              <a:t>–</a:t>
            </a:r>
            <a:r>
              <a:rPr lang="en-US" i="1" dirty="0"/>
              <a:t>r</a:t>
            </a:r>
            <a:r>
              <a:rPr lang="en-US" dirty="0"/>
              <a:t> indicates travel in the opposite direction through the origin.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 (cont.)</a:t>
            </a:r>
          </a:p>
        </p:txBody>
      </p:sp>
      <p:sp>
        <p:nvSpPr>
          <p:cNvPr id="3" name="Content Placeholder 2"/>
          <p:cNvSpPr>
            <a:spLocks noGrp="1"/>
          </p:cNvSpPr>
          <p:nvPr>
            <p:ph idx="1"/>
          </p:nvPr>
        </p:nvSpPr>
        <p:spPr/>
        <p:txBody>
          <a:bodyPr>
            <a:noAutofit/>
          </a:bodyPr>
          <a:lstStyle/>
          <a:p>
            <a:r>
              <a:rPr lang="en-US" dirty="0"/>
              <a:t>These observations are illustrated in Figure 3 with alternate descriptions of the points from Figure 2.</a:t>
            </a:r>
          </a:p>
        </p:txBody>
      </p:sp>
      <p:pic>
        <p:nvPicPr>
          <p:cNvPr id="3074" name="Picture 2"/>
          <p:cNvPicPr>
            <a:picLocks noChangeAspect="1" noChangeArrowheads="1"/>
          </p:cNvPicPr>
          <p:nvPr/>
        </p:nvPicPr>
        <p:blipFill>
          <a:blip r:embed="rId2" cstate="print"/>
          <a:srcRect/>
          <a:stretch>
            <a:fillRect/>
          </a:stretch>
        </p:blipFill>
        <p:spPr bwMode="auto">
          <a:xfrm>
            <a:off x="457200" y="2286000"/>
            <a:ext cx="8229600" cy="2905367"/>
          </a:xfrm>
          <a:prstGeom prst="rect">
            <a:avLst/>
          </a:prstGeom>
          <a:noFill/>
          <a:ln w="9525">
            <a:noFill/>
            <a:miter lim="800000"/>
            <a:headEnd/>
            <a:tailEnd/>
          </a:ln>
        </p:spPr>
      </p:pic>
      <p:sp>
        <p:nvSpPr>
          <p:cNvPr id="5" name="Rectangle 4"/>
          <p:cNvSpPr/>
          <p:nvPr/>
        </p:nvSpPr>
        <p:spPr>
          <a:xfrm>
            <a:off x="1752600" y="5334000"/>
            <a:ext cx="5475473" cy="523220"/>
          </a:xfrm>
          <a:prstGeom prst="rect">
            <a:avLst/>
          </a:prstGeom>
        </p:spPr>
        <p:txBody>
          <a:bodyPr wrap="none">
            <a:spAutoFit/>
          </a:bodyPr>
          <a:lstStyle/>
          <a:p>
            <a:r>
              <a:rPr lang="it-IT" sz="2800" b="1" dirty="0"/>
              <a:t>Figure 3 </a:t>
            </a:r>
            <a:r>
              <a:rPr lang="it-IT" sz="2800" dirty="0"/>
              <a:t>Alternate Polar Coordinates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Plotting Points in Polar Coordinates</a:t>
            </a:r>
          </a:p>
        </p:txBody>
      </p:sp>
      <p:sp>
        <p:nvSpPr>
          <p:cNvPr id="3" name="Content Placeholder 2"/>
          <p:cNvSpPr>
            <a:spLocks noGrp="1"/>
          </p:cNvSpPr>
          <p:nvPr>
            <p:ph idx="1"/>
          </p:nvPr>
        </p:nvSpPr>
        <p:spPr>
          <a:xfrm>
            <a:off x="457200" y="1033153"/>
            <a:ext cx="8229600" cy="4976467"/>
          </a:xfrm>
        </p:spPr>
        <p:txBody>
          <a:bodyPr/>
          <a:lstStyle/>
          <a:p>
            <a:r>
              <a:rPr lang="en-US" dirty="0"/>
              <a:t>Plot the points given by the following polar coordinates.</a:t>
            </a:r>
          </a:p>
          <a:p>
            <a:endParaRPr lang="en-US" dirty="0"/>
          </a:p>
          <a:p>
            <a:endParaRPr lang="en-US" sz="1500" dirty="0"/>
          </a:p>
        </p:txBody>
      </p:sp>
      <p:graphicFrame>
        <p:nvGraphicFramePr>
          <p:cNvPr id="4098" name="Object 2"/>
          <p:cNvGraphicFramePr>
            <a:graphicFrameLocks noChangeAspect="1"/>
          </p:cNvGraphicFramePr>
          <p:nvPr>
            <p:extLst>
              <p:ext uri="{D42A27DB-BD31-4B8C-83A1-F6EECF244321}">
                <p14:modId xmlns:p14="http://schemas.microsoft.com/office/powerpoint/2010/main" val="2246155269"/>
              </p:ext>
            </p:extLst>
          </p:nvPr>
        </p:nvGraphicFramePr>
        <p:xfrm>
          <a:off x="457200" y="1882140"/>
          <a:ext cx="1600200" cy="939800"/>
        </p:xfrm>
        <a:graphic>
          <a:graphicData uri="http://schemas.openxmlformats.org/presentationml/2006/ole">
            <mc:AlternateContent xmlns:mc="http://schemas.openxmlformats.org/markup-compatibility/2006">
              <mc:Choice xmlns:v="urn:schemas-microsoft-com:vml" Requires="v">
                <p:oleObj name="Equation" r:id="rId2" imgW="1600200" imgH="939600" progId="Equation.DSMT4">
                  <p:embed/>
                </p:oleObj>
              </mc:Choice>
              <mc:Fallback>
                <p:oleObj name="Equation" r:id="rId2" imgW="1600200" imgH="939600" progId="Equation.DSMT4">
                  <p:embed/>
                  <p:pic>
                    <p:nvPicPr>
                      <p:cNvPr id="0" name="Picture 2"/>
                      <p:cNvPicPr>
                        <a:picLocks noChangeAspect="1" noChangeArrowheads="1"/>
                      </p:cNvPicPr>
                      <p:nvPr/>
                    </p:nvPicPr>
                    <p:blipFill>
                      <a:blip r:embed="rId3"/>
                      <a:srcRect/>
                      <a:stretch>
                        <a:fillRect/>
                      </a:stretch>
                    </p:blipFill>
                    <p:spPr bwMode="auto">
                      <a:xfrm>
                        <a:off x="457200" y="1882140"/>
                        <a:ext cx="160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1487265824"/>
              </p:ext>
            </p:extLst>
          </p:nvPr>
        </p:nvGraphicFramePr>
        <p:xfrm>
          <a:off x="3124200" y="1882140"/>
          <a:ext cx="2108200" cy="939800"/>
        </p:xfrm>
        <a:graphic>
          <a:graphicData uri="http://schemas.openxmlformats.org/presentationml/2006/ole">
            <mc:AlternateContent xmlns:mc="http://schemas.openxmlformats.org/markup-compatibility/2006">
              <mc:Choice xmlns:v="urn:schemas-microsoft-com:vml" Requires="v">
                <p:oleObj name="Equation" r:id="rId4" imgW="2108160" imgH="939600" progId="Equation.DSMT4">
                  <p:embed/>
                </p:oleObj>
              </mc:Choice>
              <mc:Fallback>
                <p:oleObj name="Equation" r:id="rId4" imgW="2108160" imgH="939600" progId="Equation.DSMT4">
                  <p:embed/>
                  <p:pic>
                    <p:nvPicPr>
                      <p:cNvPr id="0" name="Picture 3"/>
                      <p:cNvPicPr>
                        <a:picLocks noChangeAspect="1" noChangeArrowheads="1"/>
                      </p:cNvPicPr>
                      <p:nvPr/>
                    </p:nvPicPr>
                    <p:blipFill>
                      <a:blip r:embed="rId5"/>
                      <a:srcRect/>
                      <a:stretch>
                        <a:fillRect/>
                      </a:stretch>
                    </p:blipFill>
                    <p:spPr bwMode="auto">
                      <a:xfrm>
                        <a:off x="3124200" y="1882140"/>
                        <a:ext cx="2108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127548858"/>
              </p:ext>
            </p:extLst>
          </p:nvPr>
        </p:nvGraphicFramePr>
        <p:xfrm>
          <a:off x="6322060" y="1882140"/>
          <a:ext cx="1803400" cy="939800"/>
        </p:xfrm>
        <a:graphic>
          <a:graphicData uri="http://schemas.openxmlformats.org/presentationml/2006/ole">
            <mc:AlternateContent xmlns:mc="http://schemas.openxmlformats.org/markup-compatibility/2006">
              <mc:Choice xmlns:v="urn:schemas-microsoft-com:vml" Requires="v">
                <p:oleObj name="Equation" r:id="rId6" imgW="1803240" imgH="939600" progId="Equation.DSMT4">
                  <p:embed/>
                </p:oleObj>
              </mc:Choice>
              <mc:Fallback>
                <p:oleObj name="Equation" r:id="rId6" imgW="1803240" imgH="939600" progId="Equation.DSMT4">
                  <p:embed/>
                  <p:pic>
                    <p:nvPicPr>
                      <p:cNvPr id="0" name="Picture 5"/>
                      <p:cNvPicPr>
                        <a:picLocks noChangeAspect="1" noChangeArrowheads="1"/>
                      </p:cNvPicPr>
                      <p:nvPr/>
                    </p:nvPicPr>
                    <p:blipFill>
                      <a:blip r:embed="rId7"/>
                      <a:srcRect/>
                      <a:stretch>
                        <a:fillRect/>
                      </a:stretch>
                    </p:blipFill>
                    <p:spPr bwMode="auto">
                      <a:xfrm>
                        <a:off x="6322060" y="1882140"/>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2621</Words>
  <Application>Microsoft Office PowerPoint</Application>
  <PresentationFormat>On-screen Show (4:3)</PresentationFormat>
  <Paragraphs>254</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Symbol</vt:lpstr>
      <vt:lpstr>Euclid Symbol</vt:lpstr>
      <vt:lpstr>Ti86pc</vt:lpstr>
      <vt:lpstr>Calibri</vt:lpstr>
      <vt:lpstr>Cambria Math</vt:lpstr>
      <vt:lpstr>Office Theme</vt:lpstr>
      <vt:lpstr>Equation</vt:lpstr>
      <vt:lpstr>Section 9.3</vt:lpstr>
      <vt:lpstr>The Polar Coordinate System</vt:lpstr>
      <vt:lpstr>The Polar Coordinate System (cont.)</vt:lpstr>
      <vt:lpstr>The Polar Coordinate System (cont.)</vt:lpstr>
      <vt:lpstr>The Polar Coordinate System (cont.)</vt:lpstr>
      <vt:lpstr>The Polar Coordinate System (cont.)</vt:lpstr>
      <vt:lpstr>The Polar Coordinate System (cont.)</vt:lpstr>
      <vt:lpstr>The Polar Coordinate System (cont.)</vt:lpstr>
      <vt:lpstr>Example 1: Plotting Points in Polar Coordinates</vt:lpstr>
      <vt:lpstr>Example 1: Plotting Points in Polar Coordinates (cont.)</vt:lpstr>
      <vt:lpstr>Example 1: Plotting Points in Polar Coordinates (cont.)</vt:lpstr>
      <vt:lpstr>Example 1: Plotting Points in Polar Coordinates (cont.)</vt:lpstr>
      <vt:lpstr>Coordinate Conversion</vt:lpstr>
      <vt:lpstr>Coordinate Conversion (cont.)</vt:lpstr>
      <vt:lpstr>Theorem: Coordinate Conversion</vt:lpstr>
      <vt:lpstr>Theorem: Coordinate Conversion (cont.)</vt:lpstr>
      <vt:lpstr>Example 2: Converting from Polar to Cartesian Coordinates</vt:lpstr>
      <vt:lpstr>Example 2: Converting from Polar to Cartesian Coordinates (cont.)</vt:lpstr>
      <vt:lpstr>Example 2: Converting from Polar to Cartesian Coordinates (cont.)</vt:lpstr>
      <vt:lpstr>Example 3: Converting from Cartesian to Polar Coordinates</vt:lpstr>
      <vt:lpstr>Example 3: Converting from Cartesian to Polar Coordinates (cont.)</vt:lpstr>
      <vt:lpstr>Example 3: Converting from Cartesian to Polar Coordinates (cont.)</vt:lpstr>
      <vt:lpstr>Example 3: Converting from Cartesian to Polar Coordinates (cont.)</vt:lpstr>
      <vt:lpstr>Example 3: Converting from Cartesian to Polar Coordinates (cont.)</vt:lpstr>
      <vt:lpstr>The Form of Polar Equations</vt:lpstr>
      <vt:lpstr>Example 4: Rewriting a Rectangular Equation in Polar Form</vt:lpstr>
      <vt:lpstr>Example 5: Rewriting a Polar Equation in Rectangular Form</vt:lpstr>
      <vt:lpstr>Example 6: Graphing Polar Equations and Converting to Rectangular Coordinates</vt:lpstr>
      <vt:lpstr>Example 6: Graphing Polar Equations and Converting to Rectangular Coordinates (cont.)</vt:lpstr>
      <vt:lpstr>Example 6: Graphing Polar Equations and Converting to Rectangular Coordinates (cont.)</vt:lpstr>
      <vt:lpstr>Example 7: Graphing a Polar Equation</vt:lpstr>
      <vt:lpstr>Example 7: Graphing a Polar Equation (cont.)</vt:lpstr>
      <vt:lpstr>Example 7: Graphing a Polar Equation (cont.)</vt:lpstr>
      <vt:lpstr>Graphing Polar Equations</vt:lpstr>
      <vt:lpstr>Definition: Symmetry of Polar Equations</vt:lpstr>
      <vt:lpstr>Common Polar Equations and Graphs</vt:lpstr>
      <vt:lpstr>Common Polar Equations and Graphs (cont.)</vt:lpstr>
      <vt:lpstr>Common Polar Equations and Graphs (cont.)</vt:lpstr>
      <vt:lpstr>Common Polar Equations and Graphs (cont.)</vt:lpstr>
      <vt:lpstr>Example 8: Graphing Common Polar Equations Using Symmetry</vt:lpstr>
      <vt:lpstr>Example 8: Graphing Common Polar Equations Using Symmetry (cont.)</vt:lpstr>
      <vt:lpstr>Example 8: Graphing Common Polar Equations Using Symmetry (cont.)</vt:lpstr>
      <vt:lpstr>Example 8: Graphing Common Polar Equations Using Symmetry (cont.)</vt:lpstr>
      <vt:lpstr>Example 9: Graphing Common Polar Equations Using Symmetry</vt:lpstr>
      <vt:lpstr>Example 9: Graphing Common Polar Equations Using Symmetry (cont.)</vt:lpstr>
      <vt:lpstr>Example 9: Graphing Common Polar Equations Using Symmetry (cont.)</vt:lpstr>
      <vt:lpstr>Technology Note: Graphing Polar Equations</vt:lpstr>
      <vt:lpstr>Technology Note: Graphing Polar Equations (cont.)</vt:lpstr>
      <vt:lpstr>Technology Note: Graphing Polar Equations (cont.)</vt:lpstr>
      <vt:lpstr>Technology Note: Graphing Polar Equations (cont.)</vt:lpstr>
      <vt:lpstr>Technology Note: Graphing Polar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354</cp:revision>
  <dcterms:created xsi:type="dcterms:W3CDTF">2013-04-26T14:43:13Z</dcterms:created>
  <dcterms:modified xsi:type="dcterms:W3CDTF">2023-04-28T19:17:36Z</dcterms:modified>
</cp:coreProperties>
</file>