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Euclid Symbol" panose="05050102010706020507" pitchFamily="18" charset="2"/>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13" autoAdjust="0"/>
    <p:restoredTop sz="94660"/>
  </p:normalViewPr>
  <p:slideViewPr>
    <p:cSldViewPr>
      <p:cViewPr varScale="1">
        <p:scale>
          <a:sx n="104" d="100"/>
          <a:sy n="104" d="100"/>
        </p:scale>
        <p:origin x="129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4/28/2023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44253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8.wmf"/><Relationship Id="rId4" Type="http://schemas.openxmlformats.org/officeDocument/2006/relationships/oleObject" Target="../embeddings/oleObject22.bin"/><Relationship Id="rId9"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6.w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7.wmf"/><Relationship Id="rId14" Type="http://schemas.openxmlformats.org/officeDocument/2006/relationships/oleObject" Target="../embeddings/oleObject33.bin"/></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5" Type="http://schemas.openxmlformats.org/officeDocument/2006/relationships/image" Target="../media/image43.wmf"/><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5" Type="http://schemas.openxmlformats.org/officeDocument/2006/relationships/image" Target="../media/image46.wmf"/><Relationship Id="rId4" Type="http://schemas.openxmlformats.org/officeDocument/2006/relationships/oleObject" Target="../embeddings/oleObject38.bin"/><Relationship Id="rId9" Type="http://schemas.openxmlformats.org/officeDocument/2006/relationships/image" Target="../media/image4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1.w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52.wmf"/><Relationship Id="rId14" Type="http://schemas.openxmlformats.org/officeDocument/2006/relationships/oleObject" Target="../embeddings/oleObject4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57.wmf"/><Relationship Id="rId4" Type="http://schemas.openxmlformats.org/officeDocument/2006/relationships/oleObject" Target="../embeddings/oleObject49.bin"/><Relationship Id="rId9" Type="http://schemas.openxmlformats.org/officeDocument/2006/relationships/image" Target="../media/image59.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61.wmf"/><Relationship Id="rId4" Type="http://schemas.openxmlformats.org/officeDocument/2006/relationships/oleObject" Target="../embeddings/oleObject53.bin"/><Relationship Id="rId9" Type="http://schemas.openxmlformats.org/officeDocument/2006/relationships/image" Target="../media/image63.wmf"/></Relationships>
</file>

<file path=ppt/slides/_rels/slide3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56.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69.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3.wmf"/><Relationship Id="rId12" Type="http://schemas.openxmlformats.org/officeDocument/2006/relationships/oleObject" Target="../embeddings/oleObject67.bin"/><Relationship Id="rId2" Type="http://schemas.openxmlformats.org/officeDocument/2006/relationships/oleObject" Target="../embeddings/oleObject62.bin"/><Relationship Id="rId1" Type="http://schemas.openxmlformats.org/officeDocument/2006/relationships/slideLayout" Target="../slideLayouts/slideLayout2.xml"/><Relationship Id="rId6" Type="http://schemas.openxmlformats.org/officeDocument/2006/relationships/oleObject" Target="../embeddings/oleObject64.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4.wmf"/><Relationship Id="rId14" Type="http://schemas.openxmlformats.org/officeDocument/2006/relationships/oleObject" Target="../embeddings/oleObject68.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Calculus in Polar Coordinates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Slopes of Lines Tangent to a Polar Curve</a:t>
            </a:r>
          </a:p>
        </p:txBody>
      </p:sp>
      <p:sp>
        <p:nvSpPr>
          <p:cNvPr id="3" name="Content Placeholder 2"/>
          <p:cNvSpPr>
            <a:spLocks noGrp="1"/>
          </p:cNvSpPr>
          <p:nvPr>
            <p:ph idx="1"/>
          </p:nvPr>
        </p:nvSpPr>
        <p:spPr>
          <a:xfrm>
            <a:off x="457200" y="1280160"/>
            <a:ext cx="4572000" cy="4572000"/>
          </a:xfrm>
        </p:spPr>
        <p:txBody>
          <a:bodyPr/>
          <a:lstStyle/>
          <a:p>
            <a:r>
              <a:rPr lang="en-US" dirty="0"/>
              <a:t>Figure 3 depicts the 3-petaled rose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sin 3</a:t>
            </a:r>
            <a:r>
              <a:rPr lang="el-GR" i="1" dirty="0">
                <a:solidFill>
                  <a:srgbClr val="0000FF"/>
                </a:solidFill>
                <a:latin typeface="Cambria Math" panose="02040503050406030204" pitchFamily="18" charset="0"/>
                <a:ea typeface="Cambria Math" panose="02040503050406030204" pitchFamily="18" charset="0"/>
              </a:rPr>
              <a:t>θ</a:t>
            </a:r>
            <a:r>
              <a:rPr lang="en-US" dirty="0"/>
              <a:t>. Determine the slopes of the lines tangent to the tips of each petal.</a:t>
            </a:r>
          </a:p>
        </p:txBody>
      </p:sp>
      <p:pic>
        <p:nvPicPr>
          <p:cNvPr id="483330" name="Picture 2"/>
          <p:cNvPicPr>
            <a:picLocks noChangeAspect="1" noChangeArrowheads="1"/>
          </p:cNvPicPr>
          <p:nvPr/>
        </p:nvPicPr>
        <p:blipFill>
          <a:blip r:embed="rId2" cstate="print"/>
          <a:srcRect/>
          <a:stretch>
            <a:fillRect/>
          </a:stretch>
        </p:blipFill>
        <p:spPr bwMode="auto">
          <a:xfrm>
            <a:off x="4876799" y="1371599"/>
            <a:ext cx="3943769" cy="4114800"/>
          </a:xfrm>
          <a:prstGeom prst="rect">
            <a:avLst/>
          </a:prstGeom>
          <a:noFill/>
          <a:ln w="9525">
            <a:noFill/>
            <a:miter lim="800000"/>
            <a:headEnd/>
            <a:tailEnd/>
          </a:ln>
        </p:spPr>
      </p:pic>
      <p:sp>
        <p:nvSpPr>
          <p:cNvPr id="7" name="Rectangle 6"/>
          <p:cNvSpPr/>
          <p:nvPr/>
        </p:nvSpPr>
        <p:spPr>
          <a:xfrm>
            <a:off x="5458334" y="5486400"/>
            <a:ext cx="2809552" cy="523220"/>
          </a:xfrm>
          <a:prstGeom prst="rect">
            <a:avLst/>
          </a:prstGeom>
        </p:spPr>
        <p:txBody>
          <a:bodyPr wrap="none">
            <a:spAutoFit/>
          </a:bodyPr>
          <a:lstStyle/>
          <a:p>
            <a:r>
              <a:rPr lang="pt-BR" sz="2800" b="1" dirty="0"/>
              <a:t>Figure 3 </a:t>
            </a:r>
            <a:r>
              <a:rPr lang="en-US" sz="2800" i="1" dirty="0"/>
              <a:t>r</a:t>
            </a:r>
            <a:r>
              <a:rPr lang="en-US" sz="2800" dirty="0"/>
              <a:t> </a:t>
            </a:r>
            <a:r>
              <a:rPr lang="en-US" sz="2800" dirty="0">
                <a:latin typeface="Symbol" pitchFamily="18" charset="2"/>
              </a:rPr>
              <a:t>=</a:t>
            </a:r>
            <a:r>
              <a:rPr lang="en-US" sz="2800" dirty="0"/>
              <a:t> sin 3</a:t>
            </a:r>
            <a:r>
              <a:rPr lang="el-GR" sz="2800" i="1" dirty="0">
                <a:latin typeface="Cambria Math" panose="02040503050406030204" pitchFamily="18" charset="0"/>
                <a:ea typeface="Cambria Math" panose="02040503050406030204" pitchFamily="18" charset="0"/>
              </a:rPr>
              <a:t>θ</a:t>
            </a:r>
            <a:endParaRPr lang="pt-BR" sz="28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Slopes of Lines Tangent to a Polar Curve (cont.)</a:t>
            </a:r>
          </a:p>
        </p:txBody>
      </p:sp>
      <p:sp>
        <p:nvSpPr>
          <p:cNvPr id="3" name="Content Placeholder 2"/>
          <p:cNvSpPr>
            <a:spLocks noGrp="1"/>
          </p:cNvSpPr>
          <p:nvPr>
            <p:ph idx="1"/>
          </p:nvPr>
        </p:nvSpPr>
        <p:spPr>
          <a:xfrm>
            <a:off x="473336" y="1097280"/>
            <a:ext cx="8229600" cy="4572000"/>
          </a:xfrm>
        </p:spPr>
        <p:txBody>
          <a:bodyPr/>
          <a:lstStyle/>
          <a:p>
            <a:r>
              <a:rPr lang="en-US" b="1" dirty="0"/>
              <a:t>Solution</a:t>
            </a:r>
          </a:p>
          <a:p>
            <a:pPr>
              <a:spcBef>
                <a:spcPts val="0"/>
              </a:spcBef>
            </a:pPr>
            <a:r>
              <a:rPr lang="en-US" dirty="0"/>
              <a:t>Although we want to find </a:t>
            </a:r>
            <a:r>
              <a:rPr lang="en-US" i="1" dirty="0"/>
              <a:t>dy</a:t>
            </a:r>
            <a:r>
              <a:rPr lang="en-US" dirty="0"/>
              <a:t>/</a:t>
            </a:r>
            <a:r>
              <a:rPr lang="en-US" i="1" dirty="0"/>
              <a:t>dx</a:t>
            </a:r>
            <a:r>
              <a:rPr lang="en-US" dirty="0"/>
              <a:t> at each petal tip, we must first identify the value of the parameter </a:t>
            </a:r>
            <a:r>
              <a:rPr lang="el-GR" i="1" dirty="0">
                <a:latin typeface="Cambria Math" panose="02040503050406030204" pitchFamily="18" charset="0"/>
                <a:ea typeface="Cambria Math" panose="02040503050406030204" pitchFamily="18" charset="0"/>
              </a:rPr>
              <a:t>θ</a:t>
            </a:r>
            <a:r>
              <a:rPr lang="en-US" dirty="0"/>
              <a:t> at each tip by solving the equation </a:t>
            </a:r>
            <a:r>
              <a:rPr lang="en-US" i="1" dirty="0" err="1"/>
              <a:t>dr</a:t>
            </a:r>
            <a:r>
              <a:rPr lang="en-US" dirty="0"/>
              <a:t>/</a:t>
            </a:r>
            <a:r>
              <a:rPr lang="en-US" i="1" dirty="0"/>
              <a:t>d</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This works because each tip is a point on the parametric curve where </a:t>
            </a:r>
            <a:r>
              <a:rPr lang="en-US" i="1" dirty="0"/>
              <a:t>r</a:t>
            </a:r>
            <a:r>
              <a:rPr lang="en-US" dirty="0"/>
              <a:t> makes the transition from being an increasing function of </a:t>
            </a:r>
            <a:r>
              <a:rPr lang="el-GR" i="1" dirty="0">
                <a:latin typeface="Cambria Math" panose="02040503050406030204" pitchFamily="18" charset="0"/>
                <a:ea typeface="Cambria Math" panose="02040503050406030204" pitchFamily="18" charset="0"/>
              </a:rPr>
              <a:t>θ</a:t>
            </a:r>
            <a:r>
              <a:rPr lang="en-US" dirty="0"/>
              <a:t> to a decreasing function of </a:t>
            </a:r>
            <a:r>
              <a:rPr lang="el-GR" i="1" dirty="0">
                <a:latin typeface="Cambria Math" panose="02040503050406030204" pitchFamily="18" charset="0"/>
                <a:ea typeface="Cambria Math" panose="02040503050406030204" pitchFamily="18" charset="0"/>
              </a:rPr>
              <a:t>θ</a:t>
            </a:r>
            <a:r>
              <a:rPr lang="en-US" dirty="0"/>
              <a:t>. Note that the rose is traced out entirely over a parametric interval of [0,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 so we look for values of </a:t>
            </a:r>
            <a:r>
              <a:rPr lang="el-GR" i="1" dirty="0">
                <a:latin typeface="Cambria Math" panose="02040503050406030204" pitchFamily="18" charset="0"/>
                <a:ea typeface="Cambria Math" panose="02040503050406030204" pitchFamily="18" charset="0"/>
              </a:rPr>
              <a:t>θ</a:t>
            </a:r>
            <a:r>
              <a:rPr lang="en-US" dirty="0"/>
              <a:t> restricted to this interval.</a:t>
            </a:r>
          </a:p>
        </p:txBody>
      </p:sp>
      <p:graphicFrame>
        <p:nvGraphicFramePr>
          <p:cNvPr id="484354" name="Object 2"/>
          <p:cNvGraphicFramePr>
            <a:graphicFrameLocks noChangeAspect="1"/>
          </p:cNvGraphicFramePr>
          <p:nvPr>
            <p:extLst>
              <p:ext uri="{D42A27DB-BD31-4B8C-83A1-F6EECF244321}">
                <p14:modId xmlns:p14="http://schemas.microsoft.com/office/powerpoint/2010/main" val="2347096716"/>
              </p:ext>
            </p:extLst>
          </p:nvPr>
        </p:nvGraphicFramePr>
        <p:xfrm>
          <a:off x="1697018" y="5181600"/>
          <a:ext cx="7086600" cy="838200"/>
        </p:xfrm>
        <a:graphic>
          <a:graphicData uri="http://schemas.openxmlformats.org/presentationml/2006/ole">
            <mc:AlternateContent xmlns:mc="http://schemas.openxmlformats.org/markup-compatibility/2006">
              <mc:Choice xmlns:v="urn:schemas-microsoft-com:vml" Requires="v">
                <p:oleObj name="Equation" r:id="rId2" imgW="7086600" imgH="838080" progId="Equation.DSMT4">
                  <p:embed/>
                </p:oleObj>
              </mc:Choice>
              <mc:Fallback>
                <p:oleObj name="Equation" r:id="rId2" imgW="7086600" imgH="838080" progId="Equation.DSMT4">
                  <p:embed/>
                  <p:pic>
                    <p:nvPicPr>
                      <p:cNvPr id="0" name="Picture 2"/>
                      <p:cNvPicPr>
                        <a:picLocks noChangeAspect="1" noChangeArrowheads="1"/>
                      </p:cNvPicPr>
                      <p:nvPr/>
                    </p:nvPicPr>
                    <p:blipFill>
                      <a:blip r:embed="rId3"/>
                      <a:srcRect/>
                      <a:stretch>
                        <a:fillRect/>
                      </a:stretch>
                    </p:blipFill>
                    <p:spPr bwMode="auto">
                      <a:xfrm>
                        <a:off x="1697018" y="5181600"/>
                        <a:ext cx="7086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Slopes of Lines Tangent to a Polar Curve (cont.)</a:t>
            </a:r>
          </a:p>
        </p:txBody>
      </p:sp>
      <p:sp>
        <p:nvSpPr>
          <p:cNvPr id="3" name="Content Placeholder 2"/>
          <p:cNvSpPr>
            <a:spLocks noGrp="1"/>
          </p:cNvSpPr>
          <p:nvPr>
            <p:ph idx="1"/>
          </p:nvPr>
        </p:nvSpPr>
        <p:spPr/>
        <p:txBody>
          <a:bodyPr/>
          <a:lstStyle/>
          <a:p>
            <a:r>
              <a:rPr lang="en-US" dirty="0"/>
              <a:t>Now, since </a:t>
            </a:r>
            <a:r>
              <a:rPr lang="en-US" i="1" dirty="0"/>
              <a:t>y</a:t>
            </a:r>
            <a:r>
              <a:rPr lang="en-US" dirty="0"/>
              <a:t> </a:t>
            </a:r>
            <a:r>
              <a:rPr lang="en-US" dirty="0">
                <a:latin typeface="Symbol" pitchFamily="18" charset="2"/>
              </a:rPr>
              <a:t>=</a:t>
            </a:r>
            <a:r>
              <a:rPr lang="en-US" dirty="0"/>
              <a:t> sin 3</a:t>
            </a:r>
            <a:r>
              <a:rPr lang="el-GR" i="1" dirty="0">
                <a:latin typeface="Cambria Math" panose="02040503050406030204" pitchFamily="18" charset="0"/>
                <a:ea typeface="Cambria Math" panose="02040503050406030204" pitchFamily="18" charset="0"/>
              </a:rPr>
              <a:t>θ</a:t>
            </a:r>
            <a:r>
              <a:rPr lang="en-US" dirty="0"/>
              <a:t> sin</a:t>
            </a:r>
            <a:r>
              <a:rPr lang="el-GR" i="1" dirty="0">
                <a:latin typeface="Cambria Math" panose="02040503050406030204" pitchFamily="18" charset="0"/>
                <a:ea typeface="Cambria Math" panose="02040503050406030204" pitchFamily="18" charset="0"/>
              </a:rPr>
              <a:t>θ</a:t>
            </a:r>
            <a:r>
              <a:rPr lang="en-US" dirty="0"/>
              <a:t> and </a:t>
            </a:r>
            <a:r>
              <a:rPr lang="en-US" i="1" dirty="0"/>
              <a:t>x</a:t>
            </a:r>
            <a:r>
              <a:rPr lang="en-US" dirty="0"/>
              <a:t> </a:t>
            </a:r>
            <a:r>
              <a:rPr lang="en-US" dirty="0">
                <a:latin typeface="Symbol" pitchFamily="18" charset="2"/>
              </a:rPr>
              <a:t>=</a:t>
            </a:r>
            <a:r>
              <a:rPr lang="en-US" dirty="0"/>
              <a:t> sin 3</a:t>
            </a:r>
            <a:r>
              <a:rPr lang="el-GR" i="1" dirty="0">
                <a:latin typeface="Cambria Math" panose="02040503050406030204" pitchFamily="18" charset="0"/>
                <a:ea typeface="Cambria Math" panose="02040503050406030204" pitchFamily="18" charset="0"/>
              </a:rPr>
              <a:t>θ</a:t>
            </a:r>
            <a:r>
              <a:rPr lang="en-US" dirty="0"/>
              <a:t> cos</a:t>
            </a:r>
            <a:r>
              <a:rPr lang="el-GR" i="1" dirty="0">
                <a:latin typeface="Cambria Math" panose="02040503050406030204" pitchFamily="18" charset="0"/>
                <a:ea typeface="Cambria Math" panose="02040503050406030204" pitchFamily="18" charset="0"/>
              </a:rPr>
              <a:t>θ</a:t>
            </a:r>
            <a:r>
              <a:rPr lang="en-US" dirty="0"/>
              <a:t>, we know that</a:t>
            </a:r>
          </a:p>
          <a:p>
            <a:endParaRPr lang="en-US" dirty="0"/>
          </a:p>
          <a:p>
            <a:endParaRPr lang="en-US" dirty="0"/>
          </a:p>
          <a:p>
            <a:r>
              <a:rPr lang="en-US" dirty="0"/>
              <a:t>We leave it as an exercise (Exercise 63) to show that</a:t>
            </a:r>
          </a:p>
        </p:txBody>
      </p:sp>
      <p:graphicFrame>
        <p:nvGraphicFramePr>
          <p:cNvPr id="485378" name="Object 2"/>
          <p:cNvGraphicFramePr>
            <a:graphicFrameLocks noChangeAspect="1"/>
          </p:cNvGraphicFramePr>
          <p:nvPr>
            <p:extLst>
              <p:ext uri="{D42A27DB-BD31-4B8C-83A1-F6EECF244321}">
                <p14:modId xmlns:p14="http://schemas.microsoft.com/office/powerpoint/2010/main" val="1803028696"/>
              </p:ext>
            </p:extLst>
          </p:nvPr>
        </p:nvGraphicFramePr>
        <p:xfrm>
          <a:off x="1676400" y="2209800"/>
          <a:ext cx="5791200" cy="927100"/>
        </p:xfrm>
        <a:graphic>
          <a:graphicData uri="http://schemas.openxmlformats.org/presentationml/2006/ole">
            <mc:AlternateContent xmlns:mc="http://schemas.openxmlformats.org/markup-compatibility/2006">
              <mc:Choice xmlns:v="urn:schemas-microsoft-com:vml" Requires="v">
                <p:oleObj name="Equation" r:id="rId2" imgW="5790960" imgH="927000" progId="Equation.DSMT4">
                  <p:embed/>
                </p:oleObj>
              </mc:Choice>
              <mc:Fallback>
                <p:oleObj name="Equation" r:id="rId2" imgW="5790960" imgH="927000" progId="Equation.DSMT4">
                  <p:embed/>
                  <p:pic>
                    <p:nvPicPr>
                      <p:cNvPr id="0" name="Picture 2"/>
                      <p:cNvPicPr>
                        <a:picLocks noChangeAspect="1" noChangeArrowheads="1"/>
                      </p:cNvPicPr>
                      <p:nvPr/>
                    </p:nvPicPr>
                    <p:blipFill>
                      <a:blip r:embed="rId3"/>
                      <a:srcRect/>
                      <a:stretch>
                        <a:fillRect/>
                      </a:stretch>
                    </p:blipFill>
                    <p:spPr bwMode="auto">
                      <a:xfrm>
                        <a:off x="1676400" y="2209800"/>
                        <a:ext cx="5791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5379" name="Object 3"/>
          <p:cNvGraphicFramePr>
            <a:graphicFrameLocks noChangeAspect="1"/>
          </p:cNvGraphicFramePr>
          <p:nvPr>
            <p:extLst>
              <p:ext uri="{D42A27DB-BD31-4B8C-83A1-F6EECF244321}">
                <p14:modId xmlns:p14="http://schemas.microsoft.com/office/powerpoint/2010/main" val="637991091"/>
              </p:ext>
            </p:extLst>
          </p:nvPr>
        </p:nvGraphicFramePr>
        <p:xfrm>
          <a:off x="1085850" y="4102100"/>
          <a:ext cx="6972300" cy="1003300"/>
        </p:xfrm>
        <a:graphic>
          <a:graphicData uri="http://schemas.openxmlformats.org/presentationml/2006/ole">
            <mc:AlternateContent xmlns:mc="http://schemas.openxmlformats.org/markup-compatibility/2006">
              <mc:Choice xmlns:v="urn:schemas-microsoft-com:vml" Requires="v">
                <p:oleObj name="Equation" r:id="rId4" imgW="6972120" imgH="1002960" progId="Equation.DSMT4">
                  <p:embed/>
                </p:oleObj>
              </mc:Choice>
              <mc:Fallback>
                <p:oleObj name="Equation" r:id="rId4" imgW="6972120" imgH="1002960" progId="Equation.DSMT4">
                  <p:embed/>
                  <p:pic>
                    <p:nvPicPr>
                      <p:cNvPr id="0" name="Picture 3"/>
                      <p:cNvPicPr>
                        <a:picLocks noChangeAspect="1" noChangeArrowheads="1"/>
                      </p:cNvPicPr>
                      <p:nvPr/>
                    </p:nvPicPr>
                    <p:blipFill>
                      <a:blip r:embed="rId5"/>
                      <a:srcRect/>
                      <a:stretch>
                        <a:fillRect/>
                      </a:stretch>
                    </p:blipFill>
                    <p:spPr bwMode="auto">
                      <a:xfrm>
                        <a:off x="1085850" y="4102100"/>
                        <a:ext cx="6972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5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Slopes of Lines Tangent to a Polar Curve (cont.)</a:t>
            </a:r>
          </a:p>
        </p:txBody>
      </p:sp>
      <p:sp>
        <p:nvSpPr>
          <p:cNvPr id="3" name="Content Placeholder 2"/>
          <p:cNvSpPr>
            <a:spLocks noGrp="1"/>
          </p:cNvSpPr>
          <p:nvPr>
            <p:ph idx="1"/>
          </p:nvPr>
        </p:nvSpPr>
        <p:spPr/>
        <p:txBody>
          <a:bodyPr/>
          <a:lstStyle/>
          <a:p>
            <a:r>
              <a:rPr lang="en-US" dirty="0"/>
              <a:t>Alternatively, since </a:t>
            </a:r>
            <a:r>
              <a:rPr lang="en-US" i="1" dirty="0" err="1"/>
              <a:t>dr</a:t>
            </a:r>
            <a:r>
              <a:rPr lang="en-US" dirty="0"/>
              <a:t>/</a:t>
            </a:r>
            <a:r>
              <a:rPr lang="en-US" i="1" dirty="0"/>
              <a:t>d</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at each point (</a:t>
            </a:r>
            <a:r>
              <a:rPr lang="en-US" i="1" dirty="0"/>
              <a:t>x</a:t>
            </a:r>
            <a:r>
              <a:rPr lang="en-US" dirty="0"/>
              <a:t>, </a:t>
            </a:r>
            <a:r>
              <a:rPr lang="en-US" i="1" dirty="0"/>
              <a:t>y</a:t>
            </a:r>
            <a:r>
              <a:rPr lang="en-US" dirty="0"/>
              <a:t>) at the tip of a petal, and the slope of the line passing through the origin and (</a:t>
            </a:r>
            <a:r>
              <a:rPr lang="en-US" i="1" dirty="0"/>
              <a:t>x</a:t>
            </a:r>
            <a:r>
              <a:rPr lang="en-US" dirty="0"/>
              <a:t>, </a:t>
            </a:r>
            <a:r>
              <a:rPr lang="en-US" i="1" dirty="0"/>
              <a:t>y</a:t>
            </a:r>
            <a:r>
              <a:rPr lang="en-US" dirty="0"/>
              <a:t>) is </a:t>
            </a:r>
            <a:r>
              <a:rPr lang="en-US" i="1" dirty="0"/>
              <a:t>y</a:t>
            </a:r>
            <a:r>
              <a:rPr lang="en-US" dirty="0"/>
              <a:t>/</a:t>
            </a:r>
            <a:r>
              <a:rPr lang="en-US" i="1" dirty="0"/>
              <a:t>x</a:t>
            </a:r>
            <a:r>
              <a:rPr lang="en-US" dirty="0"/>
              <a:t>, we can find the slope of these three specific tangent lines by calculating the negative reciprocal, or </a:t>
            </a:r>
            <a:r>
              <a:rPr lang="en-US" dirty="0">
                <a:latin typeface="Symbol" pitchFamily="18" charset="2"/>
              </a:rPr>
              <a:t>-</a:t>
            </a:r>
            <a:r>
              <a:rPr lang="en-US" i="1" dirty="0"/>
              <a:t>x</a:t>
            </a:r>
            <a:r>
              <a:rPr lang="en-US" dirty="0"/>
              <a:t>/</a:t>
            </a:r>
            <a:r>
              <a:rPr lang="en-US" i="1" dirty="0"/>
              <a:t>y</a:t>
            </a:r>
            <a:r>
              <a:rPr lang="en-US" dirty="0"/>
              <a:t>, at each of the three tips. But this only works for these particular tangents to the curve—other tangents require knowing </a:t>
            </a:r>
            <a:r>
              <a:rPr lang="en-US" i="1" dirty="0"/>
              <a:t>dy</a:t>
            </a:r>
            <a:r>
              <a:rPr lang="en-US" dirty="0"/>
              <a:t>/</a:t>
            </a:r>
            <a:r>
              <a:rPr lang="en-US" i="1" dirty="0"/>
              <a:t>dx</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a:t>
            </a:r>
          </a:p>
        </p:txBody>
      </p:sp>
      <p:sp>
        <p:nvSpPr>
          <p:cNvPr id="3" name="Content Placeholder 2"/>
          <p:cNvSpPr>
            <a:spLocks noGrp="1"/>
          </p:cNvSpPr>
          <p:nvPr>
            <p:ph idx="1"/>
          </p:nvPr>
        </p:nvSpPr>
        <p:spPr>
          <a:xfrm>
            <a:off x="457200" y="1280160"/>
            <a:ext cx="4663440" cy="4093428"/>
          </a:xfrm>
        </p:spPr>
        <p:txBody>
          <a:bodyPr>
            <a:spAutoFit/>
          </a:bodyPr>
          <a:lstStyle/>
          <a:p>
            <a:r>
              <a:rPr lang="en-US" sz="2600" dirty="0"/>
              <a:t>Suppose </a:t>
            </a:r>
            <a:r>
              <a:rPr lang="en-US" sz="2600" i="1" dirty="0"/>
              <a:t>R</a:t>
            </a:r>
            <a:r>
              <a:rPr lang="en-US" sz="2600" dirty="0"/>
              <a:t> is a region bounded between two rays </a:t>
            </a:r>
            <a:r>
              <a:rPr lang="el-GR" sz="2400" i="1" dirty="0">
                <a:latin typeface="Cambria Math" panose="02040503050406030204" pitchFamily="18" charset="0"/>
                <a:ea typeface="Cambria Math" panose="02040503050406030204" pitchFamily="18" charset="0"/>
              </a:rPr>
              <a:t>θ </a:t>
            </a:r>
            <a:r>
              <a:rPr lang="en-US" sz="2600" dirty="0"/>
              <a:t> </a:t>
            </a:r>
            <a:r>
              <a:rPr lang="en-US" sz="2600" dirty="0">
                <a:latin typeface="Symbol" pitchFamily="18" charset="2"/>
              </a:rPr>
              <a:t>=</a:t>
            </a:r>
            <a:r>
              <a:rPr lang="en-US" sz="2600" dirty="0"/>
              <a:t> </a:t>
            </a:r>
            <a:r>
              <a:rPr lang="en-US" sz="2600" i="1" dirty="0"/>
              <a:t>a</a:t>
            </a:r>
            <a:r>
              <a:rPr lang="en-US" sz="2600" dirty="0"/>
              <a:t> and </a:t>
            </a:r>
            <a:br>
              <a:rPr lang="en-US" sz="2600" dirty="0"/>
            </a:br>
            <a:r>
              <a:rPr lang="el-GR" sz="2400" i="1" dirty="0">
                <a:latin typeface="Cambria Math" panose="02040503050406030204" pitchFamily="18" charset="0"/>
                <a:ea typeface="Cambria Math" panose="02040503050406030204" pitchFamily="18" charset="0"/>
              </a:rPr>
              <a:t>θ</a:t>
            </a:r>
            <a:r>
              <a:rPr lang="en-US" sz="2600" i="1" dirty="0">
                <a:latin typeface="Cambria Math" panose="02040503050406030204" pitchFamily="18" charset="0"/>
                <a:ea typeface="Cambria Math" panose="02040503050406030204" pitchFamily="18" charset="0"/>
              </a:rPr>
              <a:t> </a:t>
            </a:r>
            <a:r>
              <a:rPr lang="en-US" sz="2600" dirty="0">
                <a:latin typeface="Symbol" pitchFamily="18" charset="2"/>
              </a:rPr>
              <a:t>=</a:t>
            </a:r>
            <a:r>
              <a:rPr lang="en-US" sz="2600" dirty="0"/>
              <a:t> </a:t>
            </a:r>
            <a:r>
              <a:rPr lang="en-US" sz="2600" i="1" dirty="0"/>
              <a:t>b</a:t>
            </a:r>
            <a:r>
              <a:rPr lang="en-US" sz="2600" dirty="0"/>
              <a:t>, where 0 &lt; </a:t>
            </a:r>
            <a:r>
              <a:rPr lang="en-US" sz="2600" i="1" dirty="0"/>
              <a:t>b</a:t>
            </a:r>
            <a:r>
              <a:rPr lang="en-US" sz="2600" dirty="0"/>
              <a:t> </a:t>
            </a:r>
            <a:r>
              <a:rPr lang="en-US" sz="2600" dirty="0">
                <a:latin typeface="Symbol" pitchFamily="18" charset="2"/>
              </a:rPr>
              <a:t>-</a:t>
            </a:r>
            <a:r>
              <a:rPr lang="en-US" sz="2600" dirty="0"/>
              <a:t> </a:t>
            </a:r>
            <a:r>
              <a:rPr lang="en-US" sz="2600" i="1" dirty="0"/>
              <a:t>a</a:t>
            </a:r>
            <a:r>
              <a:rPr lang="en-US" sz="2600" dirty="0"/>
              <a:t> ≤ 2</a:t>
            </a:r>
            <a:r>
              <a:rPr lang="el-GR" sz="2600" i="1" dirty="0">
                <a:latin typeface="Cambria Math" panose="02040503050406030204" pitchFamily="18" charset="0"/>
                <a:ea typeface="Cambria Math" panose="02040503050406030204" pitchFamily="18" charset="0"/>
              </a:rPr>
              <a:t>π</a:t>
            </a:r>
            <a:r>
              <a:rPr lang="en-US" sz="2600" dirty="0"/>
              <a:t>, and by the polar equation </a:t>
            </a:r>
            <a:r>
              <a:rPr lang="en-US" sz="2600" i="1" dirty="0"/>
              <a:t>r </a:t>
            </a:r>
            <a:r>
              <a:rPr lang="en-US" sz="2600" dirty="0">
                <a:latin typeface="Symbol" pitchFamily="18" charset="2"/>
              </a:rPr>
              <a:t>=</a:t>
            </a:r>
            <a:r>
              <a:rPr lang="en-US" sz="2600" dirty="0"/>
              <a:t> </a:t>
            </a:r>
            <a:r>
              <a:rPr lang="en-US" sz="2600" i="1" dirty="0"/>
              <a:t>f</a:t>
            </a:r>
            <a:r>
              <a:rPr lang="en-US" sz="2600" dirty="0"/>
              <a:t>(</a:t>
            </a:r>
            <a:r>
              <a:rPr lang="el-GR" sz="2400" i="1" dirty="0">
                <a:latin typeface="Cambria Math" panose="02040503050406030204" pitchFamily="18" charset="0"/>
                <a:ea typeface="Cambria Math" panose="02040503050406030204" pitchFamily="18" charset="0"/>
              </a:rPr>
              <a:t>θ</a:t>
            </a:r>
            <a:r>
              <a:rPr lang="en-US" sz="2400" i="1" dirty="0">
                <a:latin typeface="Cambria Math" panose="02040503050406030204" pitchFamily="18" charset="0"/>
                <a:ea typeface="Cambria Math" panose="02040503050406030204" pitchFamily="18" charset="0"/>
              </a:rPr>
              <a:t> </a:t>
            </a:r>
            <a:r>
              <a:rPr lang="en-US" sz="2600" dirty="0"/>
              <a:t>), where </a:t>
            </a:r>
            <a:r>
              <a:rPr lang="en-US" sz="2600" i="1" dirty="0"/>
              <a:t>f</a:t>
            </a:r>
            <a:r>
              <a:rPr lang="en-US" sz="2600" dirty="0"/>
              <a:t> is a continuous positive function as shown in Figure 4. We can find the area </a:t>
            </a:r>
            <a:r>
              <a:rPr lang="en-US" sz="2600" i="1" dirty="0"/>
              <a:t>A</a:t>
            </a:r>
            <a:r>
              <a:rPr lang="en-US" sz="2600" dirty="0"/>
              <a:t> of the region by following the same sort of Riemann sum construction that we used in Chapter 5.</a:t>
            </a:r>
            <a:endParaRPr lang="en-US" dirty="0"/>
          </a:p>
        </p:txBody>
      </p:sp>
      <p:pic>
        <p:nvPicPr>
          <p:cNvPr id="486402"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81600" y="1295400"/>
            <a:ext cx="3690850" cy="4114800"/>
          </a:xfrm>
          <a:prstGeom prst="rect">
            <a:avLst/>
          </a:prstGeom>
          <a:noFill/>
          <a:ln w="9525">
            <a:noFill/>
            <a:miter lim="800000"/>
            <a:headEnd/>
            <a:tailEnd/>
          </a:ln>
        </p:spPr>
      </p:pic>
      <p:sp>
        <p:nvSpPr>
          <p:cNvPr id="7" name="Rectangle 6"/>
          <p:cNvSpPr/>
          <p:nvPr/>
        </p:nvSpPr>
        <p:spPr>
          <a:xfrm>
            <a:off x="5285491" y="5158026"/>
            <a:ext cx="3483069" cy="861774"/>
          </a:xfrm>
          <a:prstGeom prst="rect">
            <a:avLst/>
          </a:prstGeom>
        </p:spPr>
        <p:txBody>
          <a:bodyPr wrap="none">
            <a:spAutoFit/>
          </a:bodyPr>
          <a:lstStyle/>
          <a:p>
            <a:pPr algn="ctr">
              <a:lnSpc>
                <a:spcPts val="3000"/>
              </a:lnSpc>
            </a:pPr>
            <a:r>
              <a:rPr lang="en-US" sz="2800" b="1" dirty="0"/>
              <a:t>Figure 4 </a:t>
            </a:r>
          </a:p>
          <a:p>
            <a:pPr algn="ctr">
              <a:lnSpc>
                <a:spcPts val="3000"/>
              </a:lnSpc>
            </a:pPr>
            <a:r>
              <a:rPr lang="en-US" sz="2800" dirty="0"/>
              <a:t>Area of a Polar Region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(cont.) </a:t>
            </a:r>
          </a:p>
        </p:txBody>
      </p:sp>
      <p:sp>
        <p:nvSpPr>
          <p:cNvPr id="3" name="Content Placeholder 2"/>
          <p:cNvSpPr>
            <a:spLocks noGrp="1"/>
          </p:cNvSpPr>
          <p:nvPr>
            <p:ph idx="1"/>
          </p:nvPr>
        </p:nvSpPr>
        <p:spPr/>
        <p:txBody>
          <a:bodyPr>
            <a:normAutofit/>
          </a:bodyPr>
          <a:lstStyle/>
          <a:p>
            <a:r>
              <a:rPr lang="en-US" dirty="0"/>
              <a:t>To do so, recall that the area of a sector of a circle is given by the formula 	    where </a:t>
            </a:r>
            <a:r>
              <a:rPr lang="en-US" i="1" dirty="0"/>
              <a:t>r</a:t>
            </a:r>
            <a:r>
              <a:rPr lang="en-US" dirty="0"/>
              <a:t> is the radius of the circle and </a:t>
            </a:r>
            <a:r>
              <a:rPr lang="el-GR" i="1" dirty="0">
                <a:latin typeface="Cambria Math" panose="02040503050406030204" pitchFamily="18" charset="0"/>
                <a:ea typeface="Cambria Math" panose="02040503050406030204" pitchFamily="18" charset="0"/>
              </a:rPr>
              <a:t>θ</a:t>
            </a:r>
            <a:r>
              <a:rPr lang="en-US" dirty="0"/>
              <a:t> is the angle defining the sector (this follows from the fact that the sector’s area is </a:t>
            </a:r>
            <a:r>
              <a:rPr lang="el-GR" i="1" dirty="0">
                <a:latin typeface="Cambria Math" panose="02040503050406030204" pitchFamily="18" charset="0"/>
                <a:ea typeface="Cambria Math" panose="02040503050406030204" pitchFamily="18" charset="0"/>
              </a:rPr>
              <a:t>θ </a:t>
            </a:r>
            <a:r>
              <a:rPr lang="en-US" dirty="0"/>
              <a:t>/2</a:t>
            </a:r>
            <a:r>
              <a:rPr lang="el-GR" i="1" dirty="0">
                <a:latin typeface="Cambria Math" panose="02040503050406030204" pitchFamily="18" charset="0"/>
                <a:ea typeface="Cambria Math" panose="02040503050406030204" pitchFamily="18" charset="0"/>
              </a:rPr>
              <a:t>π</a:t>
            </a:r>
            <a:r>
              <a:rPr lang="en-US" dirty="0"/>
              <a:t>  times the area of the complete circle, </a:t>
            </a:r>
            <a:r>
              <a:rPr lang="el-GR" i="1" dirty="0">
                <a:latin typeface="Cambria Math" panose="02040503050406030204" pitchFamily="18" charset="0"/>
                <a:ea typeface="Cambria Math" panose="02040503050406030204" pitchFamily="18" charset="0"/>
              </a:rPr>
              <a:t>π </a:t>
            </a:r>
            <a:r>
              <a:rPr lang="en-US" i="1" dirty="0"/>
              <a:t>r</a:t>
            </a:r>
            <a:r>
              <a:rPr lang="en-US" baseline="30000" dirty="0"/>
              <a:t>2</a:t>
            </a:r>
            <a:r>
              <a:rPr lang="en-US" dirty="0"/>
              <a:t>).  </a:t>
            </a:r>
          </a:p>
        </p:txBody>
      </p:sp>
      <p:graphicFrame>
        <p:nvGraphicFramePr>
          <p:cNvPr id="487426" name="Object 2"/>
          <p:cNvGraphicFramePr>
            <a:graphicFrameLocks noChangeAspect="1"/>
          </p:cNvGraphicFramePr>
          <p:nvPr>
            <p:extLst>
              <p:ext uri="{D42A27DB-BD31-4B8C-83A1-F6EECF244321}">
                <p14:modId xmlns:p14="http://schemas.microsoft.com/office/powerpoint/2010/main" val="3440925200"/>
              </p:ext>
            </p:extLst>
          </p:nvPr>
        </p:nvGraphicFramePr>
        <p:xfrm>
          <a:off x="3581400" y="1629745"/>
          <a:ext cx="787400" cy="469900"/>
        </p:xfrm>
        <a:graphic>
          <a:graphicData uri="http://schemas.openxmlformats.org/presentationml/2006/ole">
            <mc:AlternateContent xmlns:mc="http://schemas.openxmlformats.org/markup-compatibility/2006">
              <mc:Choice xmlns:v="urn:schemas-microsoft-com:vml" Requires="v">
                <p:oleObj name="Equation" r:id="rId2" imgW="787320" imgH="469800" progId="Equation.DSMT4">
                  <p:embed/>
                </p:oleObj>
              </mc:Choice>
              <mc:Fallback>
                <p:oleObj name="Equation" r:id="rId2" imgW="787320" imgH="469800" progId="Equation.DSMT4">
                  <p:embed/>
                  <p:pic>
                    <p:nvPicPr>
                      <p:cNvPr id="0" name="Picture 2"/>
                      <p:cNvPicPr>
                        <a:picLocks noChangeAspect="1" noChangeArrowheads="1"/>
                      </p:cNvPicPr>
                      <p:nvPr/>
                    </p:nvPicPr>
                    <p:blipFill>
                      <a:blip r:embed="rId3"/>
                      <a:srcRect/>
                      <a:stretch>
                        <a:fillRect/>
                      </a:stretch>
                    </p:blipFill>
                    <p:spPr bwMode="auto">
                      <a:xfrm>
                        <a:off x="3581400" y="1629745"/>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(cont.) </a:t>
            </a:r>
          </a:p>
        </p:txBody>
      </p:sp>
      <p:sp>
        <p:nvSpPr>
          <p:cNvPr id="3" name="Content Placeholder 2"/>
          <p:cNvSpPr>
            <a:spLocks noGrp="1"/>
          </p:cNvSpPr>
          <p:nvPr>
            <p:ph idx="1"/>
          </p:nvPr>
        </p:nvSpPr>
        <p:spPr>
          <a:xfrm>
            <a:off x="457200" y="1280160"/>
            <a:ext cx="4480560" cy="4572000"/>
          </a:xfrm>
        </p:spPr>
        <p:txBody>
          <a:bodyPr/>
          <a:lstStyle/>
          <a:p>
            <a:r>
              <a:rPr lang="en-US" dirty="0"/>
              <a:t>If we partition the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‑interval [</a:t>
            </a:r>
            <a:r>
              <a:rPr lang="en-US" i="1" dirty="0"/>
              <a:t>a</a:t>
            </a:r>
            <a:r>
              <a:rPr lang="en-US" dirty="0"/>
              <a:t>, </a:t>
            </a:r>
            <a:r>
              <a:rPr lang="en-US" i="1" dirty="0"/>
              <a:t>b</a:t>
            </a:r>
            <a:r>
              <a:rPr lang="en-US" dirty="0"/>
              <a:t>] into </a:t>
            </a:r>
            <a:r>
              <a:rPr lang="en-US" i="1" dirty="0"/>
              <a:t>n</a:t>
            </a:r>
            <a:r>
              <a:rPr lang="en-US" dirty="0"/>
              <a:t> subintervals defined by the </a:t>
            </a:r>
            <a:r>
              <a:rPr lang="en-US" i="1" dirty="0"/>
              <a:t>n</a:t>
            </a:r>
            <a:r>
              <a:rPr lang="en-US" dirty="0"/>
              <a:t> </a:t>
            </a:r>
            <a:r>
              <a:rPr lang="en-US" dirty="0">
                <a:latin typeface="Symbol" pitchFamily="18" charset="2"/>
              </a:rPr>
              <a:t>+</a:t>
            </a:r>
            <a:r>
              <a:rPr lang="en-US" dirty="0"/>
              <a:t> 1 points</a:t>
            </a:r>
          </a:p>
          <a:p>
            <a:endParaRPr lang="en-US" dirty="0"/>
          </a:p>
          <a:p>
            <a:r>
              <a:rPr lang="en-US" dirty="0"/>
              <a:t>as shown in Figure 4, then the area of the </a:t>
            </a:r>
            <a:r>
              <a:rPr lang="en-US" i="1" dirty="0"/>
              <a:t>i</a:t>
            </a:r>
            <a:r>
              <a:rPr lang="en-US" baseline="30000" dirty="0"/>
              <a:t>th</a:t>
            </a:r>
            <a:r>
              <a:rPr lang="en-US" dirty="0"/>
              <a:t> sector is 	   depicted in Figure 5. </a:t>
            </a:r>
          </a:p>
        </p:txBody>
      </p:sp>
      <p:pic>
        <p:nvPicPr>
          <p:cNvPr id="488450" name="Picture 2"/>
          <p:cNvPicPr>
            <a:picLocks noChangeAspect="1" noChangeArrowheads="1"/>
          </p:cNvPicPr>
          <p:nvPr/>
        </p:nvPicPr>
        <p:blipFill>
          <a:blip r:embed="rId2" cstate="print"/>
          <a:srcRect/>
          <a:stretch>
            <a:fillRect/>
          </a:stretch>
        </p:blipFill>
        <p:spPr bwMode="auto">
          <a:xfrm>
            <a:off x="4766679" y="1371600"/>
            <a:ext cx="3920121" cy="4114800"/>
          </a:xfrm>
          <a:prstGeom prst="rect">
            <a:avLst/>
          </a:prstGeom>
          <a:noFill/>
          <a:ln w="9525">
            <a:noFill/>
            <a:miter lim="800000"/>
            <a:headEnd/>
            <a:tailEnd/>
          </a:ln>
        </p:spPr>
      </p:pic>
      <p:sp>
        <p:nvSpPr>
          <p:cNvPr id="5" name="Rectangle 4"/>
          <p:cNvSpPr/>
          <p:nvPr/>
        </p:nvSpPr>
        <p:spPr>
          <a:xfrm>
            <a:off x="6041712" y="5486400"/>
            <a:ext cx="1370055" cy="523220"/>
          </a:xfrm>
          <a:prstGeom prst="rect">
            <a:avLst/>
          </a:prstGeom>
        </p:spPr>
        <p:txBody>
          <a:bodyPr wrap="none">
            <a:spAutoFit/>
          </a:bodyPr>
          <a:lstStyle/>
          <a:p>
            <a:r>
              <a:rPr lang="en-US" sz="2800" b="1" dirty="0"/>
              <a:t>Figure 5</a:t>
            </a:r>
          </a:p>
        </p:txBody>
      </p:sp>
      <p:graphicFrame>
        <p:nvGraphicFramePr>
          <p:cNvPr id="488451" name="Object 3"/>
          <p:cNvGraphicFramePr>
            <a:graphicFrameLocks noChangeAspect="1"/>
          </p:cNvGraphicFramePr>
          <p:nvPr>
            <p:extLst>
              <p:ext uri="{D42A27DB-BD31-4B8C-83A1-F6EECF244321}">
                <p14:modId xmlns:p14="http://schemas.microsoft.com/office/powerpoint/2010/main" val="3009570473"/>
              </p:ext>
            </p:extLst>
          </p:nvPr>
        </p:nvGraphicFramePr>
        <p:xfrm>
          <a:off x="508000" y="2673350"/>
          <a:ext cx="4229100" cy="482600"/>
        </p:xfrm>
        <a:graphic>
          <a:graphicData uri="http://schemas.openxmlformats.org/presentationml/2006/ole">
            <mc:AlternateContent xmlns:mc="http://schemas.openxmlformats.org/markup-compatibility/2006">
              <mc:Choice xmlns:v="urn:schemas-microsoft-com:vml" Requires="v">
                <p:oleObj name="Equation" r:id="rId3" imgW="4228920" imgH="482400" progId="Equation.DSMT4">
                  <p:embed/>
                </p:oleObj>
              </mc:Choice>
              <mc:Fallback>
                <p:oleObj name="Equation" r:id="rId3" imgW="4228920" imgH="482400" progId="Equation.DSMT4">
                  <p:embed/>
                  <p:pic>
                    <p:nvPicPr>
                      <p:cNvPr id="0" name="Picture 3"/>
                      <p:cNvPicPr>
                        <a:picLocks noChangeAspect="1" noChangeArrowheads="1"/>
                      </p:cNvPicPr>
                      <p:nvPr/>
                    </p:nvPicPr>
                    <p:blipFill>
                      <a:blip r:embed="rId4"/>
                      <a:srcRect/>
                      <a:stretch>
                        <a:fillRect/>
                      </a:stretch>
                    </p:blipFill>
                    <p:spPr bwMode="auto">
                      <a:xfrm>
                        <a:off x="508000" y="2673350"/>
                        <a:ext cx="422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8452" name="Object 4"/>
          <p:cNvGraphicFramePr>
            <a:graphicFrameLocks noChangeAspect="1"/>
          </p:cNvGraphicFramePr>
          <p:nvPr>
            <p:extLst>
              <p:ext uri="{D42A27DB-BD31-4B8C-83A1-F6EECF244321}">
                <p14:modId xmlns:p14="http://schemas.microsoft.com/office/powerpoint/2010/main" val="4176141919"/>
              </p:ext>
            </p:extLst>
          </p:nvPr>
        </p:nvGraphicFramePr>
        <p:xfrm>
          <a:off x="514350" y="4038600"/>
          <a:ext cx="1092200" cy="469900"/>
        </p:xfrm>
        <a:graphic>
          <a:graphicData uri="http://schemas.openxmlformats.org/presentationml/2006/ole">
            <mc:AlternateContent xmlns:mc="http://schemas.openxmlformats.org/markup-compatibility/2006">
              <mc:Choice xmlns:v="urn:schemas-microsoft-com:vml" Requires="v">
                <p:oleObj name="Equation" r:id="rId5" imgW="1091880" imgH="469800" progId="Equation.DSMT4">
                  <p:embed/>
                </p:oleObj>
              </mc:Choice>
              <mc:Fallback>
                <p:oleObj name="Equation" r:id="rId5" imgW="1091880" imgH="469800" progId="Equation.DSMT4">
                  <p:embed/>
                  <p:pic>
                    <p:nvPicPr>
                      <p:cNvPr id="0" name="Picture 4"/>
                      <p:cNvPicPr>
                        <a:picLocks noChangeAspect="1" noChangeArrowheads="1"/>
                      </p:cNvPicPr>
                      <p:nvPr/>
                    </p:nvPicPr>
                    <p:blipFill>
                      <a:blip r:embed="rId6"/>
                      <a:srcRect/>
                      <a:stretch>
                        <a:fillRect/>
                      </a:stretch>
                    </p:blipFill>
                    <p:spPr bwMode="auto">
                      <a:xfrm>
                        <a:off x="514350" y="4038600"/>
                        <a:ext cx="109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(cont.) </a:t>
            </a:r>
          </a:p>
        </p:txBody>
      </p:sp>
      <p:sp>
        <p:nvSpPr>
          <p:cNvPr id="3" name="Content Placeholder 2"/>
          <p:cNvSpPr>
            <a:spLocks noGrp="1"/>
          </p:cNvSpPr>
          <p:nvPr>
            <p:ph idx="1"/>
          </p:nvPr>
        </p:nvSpPr>
        <p:spPr/>
        <p:txBody>
          <a:bodyPr/>
          <a:lstStyle/>
          <a:p>
            <a:r>
              <a:rPr lang="en-US" dirty="0"/>
              <a:t>And similar to our previous Riemann sum approximations, the radius </a:t>
            </a:r>
            <a:r>
              <a:rPr lang="en-US" i="1" dirty="0"/>
              <a:t>r</a:t>
            </a:r>
            <a:r>
              <a:rPr lang="en-US" dirty="0"/>
              <a:t> of this </a:t>
            </a:r>
            <a:r>
              <a:rPr lang="en-US" i="1" dirty="0"/>
              <a:t>i</a:t>
            </a:r>
            <a:r>
              <a:rPr lang="en-US" baseline="30000" dirty="0"/>
              <a:t>th</a:t>
            </a:r>
            <a:r>
              <a:rPr lang="en-US" dirty="0"/>
              <a:t> sector can be given the value	      where	 is any sample angle chosen from the subinterval </a:t>
            </a:r>
          </a:p>
          <a:p>
            <a:r>
              <a:rPr lang="en-US" dirty="0"/>
              <a:t>Adding up the areas of the </a:t>
            </a:r>
            <a:r>
              <a:rPr lang="en-US" i="1" dirty="0"/>
              <a:t>n</a:t>
            </a:r>
            <a:r>
              <a:rPr lang="en-US" dirty="0"/>
              <a:t> sectors, we have the following Riemann sum. </a:t>
            </a:r>
          </a:p>
        </p:txBody>
      </p:sp>
      <p:graphicFrame>
        <p:nvGraphicFramePr>
          <p:cNvPr id="489474" name="Object 2"/>
          <p:cNvGraphicFramePr>
            <a:graphicFrameLocks noChangeAspect="1"/>
          </p:cNvGraphicFramePr>
          <p:nvPr>
            <p:extLst>
              <p:ext uri="{D42A27DB-BD31-4B8C-83A1-F6EECF244321}">
                <p14:modId xmlns:p14="http://schemas.microsoft.com/office/powerpoint/2010/main" val="3885960687"/>
              </p:ext>
            </p:extLst>
          </p:nvPr>
        </p:nvGraphicFramePr>
        <p:xfrm>
          <a:off x="2765425" y="2141538"/>
          <a:ext cx="990600" cy="584200"/>
        </p:xfrm>
        <a:graphic>
          <a:graphicData uri="http://schemas.openxmlformats.org/presentationml/2006/ole">
            <mc:AlternateContent xmlns:mc="http://schemas.openxmlformats.org/markup-compatibility/2006">
              <mc:Choice xmlns:v="urn:schemas-microsoft-com:vml" Requires="v">
                <p:oleObj name="Equation" r:id="rId2" imgW="990360" imgH="583920" progId="Equation.DSMT4">
                  <p:embed/>
                </p:oleObj>
              </mc:Choice>
              <mc:Fallback>
                <p:oleObj name="Equation" r:id="rId2" imgW="990360" imgH="583920" progId="Equation.DSMT4">
                  <p:embed/>
                  <p:pic>
                    <p:nvPicPr>
                      <p:cNvPr id="0" name="Picture 2"/>
                      <p:cNvPicPr>
                        <a:picLocks noChangeAspect="1" noChangeArrowheads="1"/>
                      </p:cNvPicPr>
                      <p:nvPr/>
                    </p:nvPicPr>
                    <p:blipFill>
                      <a:blip r:embed="rId3"/>
                      <a:srcRect/>
                      <a:stretch>
                        <a:fillRect/>
                      </a:stretch>
                    </p:blipFill>
                    <p:spPr bwMode="auto">
                      <a:xfrm>
                        <a:off x="2765425" y="2141538"/>
                        <a:ext cx="99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9475" name="Object 3"/>
          <p:cNvGraphicFramePr>
            <a:graphicFrameLocks noChangeAspect="1"/>
          </p:cNvGraphicFramePr>
          <p:nvPr>
            <p:extLst>
              <p:ext uri="{D42A27DB-BD31-4B8C-83A1-F6EECF244321}">
                <p14:modId xmlns:p14="http://schemas.microsoft.com/office/powerpoint/2010/main" val="2937821781"/>
              </p:ext>
            </p:extLst>
          </p:nvPr>
        </p:nvGraphicFramePr>
        <p:xfrm>
          <a:off x="4787900" y="2178050"/>
          <a:ext cx="342900" cy="469900"/>
        </p:xfrm>
        <a:graphic>
          <a:graphicData uri="http://schemas.openxmlformats.org/presentationml/2006/ole">
            <mc:AlternateContent xmlns:mc="http://schemas.openxmlformats.org/markup-compatibility/2006">
              <mc:Choice xmlns:v="urn:schemas-microsoft-com:vml" Requires="v">
                <p:oleObj name="Equation" r:id="rId4" imgW="342720" imgH="469800" progId="Equation.DSMT4">
                  <p:embed/>
                </p:oleObj>
              </mc:Choice>
              <mc:Fallback>
                <p:oleObj name="Equation" r:id="rId4" imgW="342720" imgH="469800" progId="Equation.DSMT4">
                  <p:embed/>
                  <p:pic>
                    <p:nvPicPr>
                      <p:cNvPr id="0" name="Picture 3"/>
                      <p:cNvPicPr>
                        <a:picLocks noChangeAspect="1" noChangeArrowheads="1"/>
                      </p:cNvPicPr>
                      <p:nvPr/>
                    </p:nvPicPr>
                    <p:blipFill>
                      <a:blip r:embed="rId5"/>
                      <a:srcRect/>
                      <a:stretch>
                        <a:fillRect/>
                      </a:stretch>
                    </p:blipFill>
                    <p:spPr bwMode="auto">
                      <a:xfrm>
                        <a:off x="4787900" y="2178050"/>
                        <a:ext cx="34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9476" name="Object 4"/>
          <p:cNvGraphicFramePr>
            <a:graphicFrameLocks noChangeAspect="1"/>
          </p:cNvGraphicFramePr>
          <p:nvPr>
            <p:extLst>
              <p:ext uri="{D42A27DB-BD31-4B8C-83A1-F6EECF244321}">
                <p14:modId xmlns:p14="http://schemas.microsoft.com/office/powerpoint/2010/main" val="1526871495"/>
              </p:ext>
            </p:extLst>
          </p:nvPr>
        </p:nvGraphicFramePr>
        <p:xfrm>
          <a:off x="4687888" y="2595563"/>
          <a:ext cx="1219200" cy="482600"/>
        </p:xfrm>
        <a:graphic>
          <a:graphicData uri="http://schemas.openxmlformats.org/presentationml/2006/ole">
            <mc:AlternateContent xmlns:mc="http://schemas.openxmlformats.org/markup-compatibility/2006">
              <mc:Choice xmlns:v="urn:schemas-microsoft-com:vml" Requires="v">
                <p:oleObj name="Equation" r:id="rId6" imgW="1218960" imgH="482400" progId="Equation.DSMT4">
                  <p:embed/>
                </p:oleObj>
              </mc:Choice>
              <mc:Fallback>
                <p:oleObj name="Equation" r:id="rId6" imgW="1218960" imgH="482400" progId="Equation.DSMT4">
                  <p:embed/>
                  <p:pic>
                    <p:nvPicPr>
                      <p:cNvPr id="0" name="Picture 4"/>
                      <p:cNvPicPr>
                        <a:picLocks noChangeAspect="1" noChangeArrowheads="1"/>
                      </p:cNvPicPr>
                      <p:nvPr/>
                    </p:nvPicPr>
                    <p:blipFill>
                      <a:blip r:embed="rId7"/>
                      <a:srcRect/>
                      <a:stretch>
                        <a:fillRect/>
                      </a:stretch>
                    </p:blipFill>
                    <p:spPr bwMode="auto">
                      <a:xfrm>
                        <a:off x="4687888" y="2595563"/>
                        <a:ext cx="1219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9477" name="Object 5"/>
          <p:cNvGraphicFramePr>
            <a:graphicFrameLocks noChangeAspect="1"/>
          </p:cNvGraphicFramePr>
          <p:nvPr>
            <p:extLst>
              <p:ext uri="{D42A27DB-BD31-4B8C-83A1-F6EECF244321}">
                <p14:modId xmlns:p14="http://schemas.microsoft.com/office/powerpoint/2010/main" val="3703701131"/>
              </p:ext>
            </p:extLst>
          </p:nvPr>
        </p:nvGraphicFramePr>
        <p:xfrm>
          <a:off x="3295650" y="4095750"/>
          <a:ext cx="2552700" cy="914400"/>
        </p:xfrm>
        <a:graphic>
          <a:graphicData uri="http://schemas.openxmlformats.org/presentationml/2006/ole">
            <mc:AlternateContent xmlns:mc="http://schemas.openxmlformats.org/markup-compatibility/2006">
              <mc:Choice xmlns:v="urn:schemas-microsoft-com:vml" Requires="v">
                <p:oleObj name="Equation" r:id="rId8" imgW="2552400" imgH="914400" progId="Equation.DSMT4">
                  <p:embed/>
                </p:oleObj>
              </mc:Choice>
              <mc:Fallback>
                <p:oleObj name="Equation" r:id="rId8" imgW="2552400" imgH="914400" progId="Equation.DSMT4">
                  <p:embed/>
                  <p:pic>
                    <p:nvPicPr>
                      <p:cNvPr id="0" name="Picture 5"/>
                      <p:cNvPicPr>
                        <a:picLocks noChangeAspect="1" noChangeArrowheads="1"/>
                      </p:cNvPicPr>
                      <p:nvPr/>
                    </p:nvPicPr>
                    <p:blipFill>
                      <a:blip r:embed="rId9"/>
                      <a:srcRect/>
                      <a:stretch>
                        <a:fillRect/>
                      </a:stretch>
                    </p:blipFill>
                    <p:spPr bwMode="auto">
                      <a:xfrm>
                        <a:off x="3295650" y="4095750"/>
                        <a:ext cx="255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(cont.) </a:t>
            </a:r>
          </a:p>
        </p:txBody>
      </p:sp>
      <p:sp>
        <p:nvSpPr>
          <p:cNvPr id="3" name="Content Placeholder 2"/>
          <p:cNvSpPr>
            <a:spLocks noGrp="1"/>
          </p:cNvSpPr>
          <p:nvPr>
            <p:ph idx="1"/>
          </p:nvPr>
        </p:nvSpPr>
        <p:spPr/>
        <p:txBody>
          <a:bodyPr/>
          <a:lstStyle/>
          <a:p>
            <a:r>
              <a:rPr lang="en-US" dirty="0"/>
              <a:t>In the limit of finer and finer partitions, we arrive at the following formula for the area of such a polar region. </a:t>
            </a:r>
          </a:p>
        </p:txBody>
      </p:sp>
      <p:graphicFrame>
        <p:nvGraphicFramePr>
          <p:cNvPr id="490498" name="Object 2"/>
          <p:cNvGraphicFramePr>
            <a:graphicFrameLocks noChangeAspect="1"/>
          </p:cNvGraphicFramePr>
          <p:nvPr>
            <p:extLst>
              <p:ext uri="{D42A27DB-BD31-4B8C-83A1-F6EECF244321}">
                <p14:modId xmlns:p14="http://schemas.microsoft.com/office/powerpoint/2010/main" val="177425494"/>
              </p:ext>
            </p:extLst>
          </p:nvPr>
        </p:nvGraphicFramePr>
        <p:xfrm>
          <a:off x="1473200" y="2305050"/>
          <a:ext cx="6197600" cy="914400"/>
        </p:xfrm>
        <a:graphic>
          <a:graphicData uri="http://schemas.openxmlformats.org/presentationml/2006/ole">
            <mc:AlternateContent xmlns:mc="http://schemas.openxmlformats.org/markup-compatibility/2006">
              <mc:Choice xmlns:v="urn:schemas-microsoft-com:vml" Requires="v">
                <p:oleObj name="Equation" r:id="rId2" imgW="6197400" imgH="914400" progId="Equation.DSMT4">
                  <p:embed/>
                </p:oleObj>
              </mc:Choice>
              <mc:Fallback>
                <p:oleObj name="Equation" r:id="rId2" imgW="6197400" imgH="914400" progId="Equation.DSMT4">
                  <p:embed/>
                  <p:pic>
                    <p:nvPicPr>
                      <p:cNvPr id="0" name="Picture 2"/>
                      <p:cNvPicPr>
                        <a:picLocks noChangeAspect="1" noChangeArrowheads="1"/>
                      </p:cNvPicPr>
                      <p:nvPr/>
                    </p:nvPicPr>
                    <p:blipFill>
                      <a:blip r:embed="rId3"/>
                      <a:srcRect/>
                      <a:stretch>
                        <a:fillRect/>
                      </a:stretch>
                    </p:blipFill>
                    <p:spPr bwMode="auto">
                      <a:xfrm>
                        <a:off x="1473200" y="2305050"/>
                        <a:ext cx="619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Area of a Polar Region </a:t>
            </a:r>
          </a:p>
        </p:txBody>
      </p:sp>
      <p:sp>
        <p:nvSpPr>
          <p:cNvPr id="3" name="Content Placeholder 2"/>
          <p:cNvSpPr>
            <a:spLocks noGrp="1"/>
          </p:cNvSpPr>
          <p:nvPr>
            <p:ph idx="1"/>
          </p:nvPr>
        </p:nvSpPr>
        <p:spPr>
          <a:xfrm>
            <a:off x="457200" y="1280160"/>
            <a:ext cx="8229600" cy="2850011"/>
          </a:xfrm>
          <a:solidFill>
            <a:srgbClr val="FFFFCC"/>
          </a:solidFill>
          <a:ln w="28575">
            <a:solidFill>
              <a:schemeClr val="tx1"/>
            </a:solidFill>
          </a:ln>
        </p:spPr>
        <p:txBody>
          <a:bodyPr>
            <a:spAutoFit/>
          </a:bodyPr>
          <a:lstStyle/>
          <a:p>
            <a:r>
              <a:rPr lang="en-US" dirty="0">
                <a:solidFill>
                  <a:schemeClr val="tx1"/>
                </a:solidFill>
              </a:rPr>
              <a:t>The area </a:t>
            </a:r>
            <a:r>
              <a:rPr lang="en-US" i="1" dirty="0">
                <a:solidFill>
                  <a:schemeClr val="tx1"/>
                </a:solidFill>
              </a:rPr>
              <a:t>A</a:t>
            </a:r>
            <a:r>
              <a:rPr lang="en-US" dirty="0">
                <a:solidFill>
                  <a:schemeClr val="tx1"/>
                </a:solidFill>
              </a:rPr>
              <a:t> of a region bounded between two rays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θ</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b</a:t>
            </a:r>
            <a:r>
              <a:rPr lang="en-US" dirty="0">
                <a:solidFill>
                  <a:schemeClr val="tx1"/>
                </a:solidFill>
              </a:rPr>
              <a:t>, where 0 &lt; </a:t>
            </a:r>
            <a:r>
              <a:rPr lang="en-US" i="1" dirty="0">
                <a:solidFill>
                  <a:schemeClr val="tx1"/>
                </a:solidFill>
              </a:rPr>
              <a:t>b</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 2</a:t>
            </a:r>
            <a:r>
              <a:rPr lang="el-GR" i="1" dirty="0">
                <a:solidFill>
                  <a:schemeClr val="tx1"/>
                </a:solidFill>
                <a:latin typeface="Cambria Math" panose="02040503050406030204" pitchFamily="18" charset="0"/>
                <a:ea typeface="Cambria Math" panose="02040503050406030204" pitchFamily="18" charset="0"/>
              </a:rPr>
              <a:t>π</a:t>
            </a:r>
            <a:r>
              <a:rPr lang="en-US" dirty="0">
                <a:solidFill>
                  <a:schemeClr val="tx1"/>
                </a:solidFill>
              </a:rPr>
              <a:t>, and by the polar equation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 </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rPr>
              <a:t>θ</a:t>
            </a:r>
            <a:r>
              <a:rPr lang="en-US" i="1" dirty="0">
                <a:solidFill>
                  <a:schemeClr val="tx1"/>
                </a:solidFill>
                <a:latin typeface="Cambria Math" panose="02040503050406030204" pitchFamily="18" charset="0"/>
                <a:ea typeface="Cambria Math" panose="02040503050406030204" pitchFamily="18" charset="0"/>
              </a:rPr>
              <a:t> </a:t>
            </a:r>
            <a:r>
              <a:rPr lang="en-US" dirty="0">
                <a:solidFill>
                  <a:schemeClr val="tx1"/>
                </a:solidFill>
              </a:rPr>
              <a:t>), where </a:t>
            </a:r>
            <a:r>
              <a:rPr lang="en-US" i="1" dirty="0">
                <a:solidFill>
                  <a:schemeClr val="tx1"/>
                </a:solidFill>
              </a:rPr>
              <a:t>f</a:t>
            </a:r>
            <a:r>
              <a:rPr lang="en-US" dirty="0">
                <a:solidFill>
                  <a:schemeClr val="tx1"/>
                </a:solidFill>
              </a:rPr>
              <a:t> is a continuous positive function, is given by </a:t>
            </a:r>
          </a:p>
          <a:p>
            <a:endParaRPr lang="en-US" dirty="0">
              <a:solidFill>
                <a:schemeClr val="tx1"/>
              </a:solidFill>
            </a:endParaRPr>
          </a:p>
          <a:p>
            <a:endParaRPr lang="en-US" dirty="0">
              <a:solidFill>
                <a:schemeClr val="tx1"/>
              </a:solidFill>
            </a:endParaRPr>
          </a:p>
        </p:txBody>
      </p:sp>
      <p:graphicFrame>
        <p:nvGraphicFramePr>
          <p:cNvPr id="491522" name="Object 2"/>
          <p:cNvGraphicFramePr>
            <a:graphicFrameLocks noChangeAspect="1"/>
          </p:cNvGraphicFramePr>
          <p:nvPr>
            <p:extLst>
              <p:ext uri="{D42A27DB-BD31-4B8C-83A1-F6EECF244321}">
                <p14:modId xmlns:p14="http://schemas.microsoft.com/office/powerpoint/2010/main" val="1806667689"/>
              </p:ext>
            </p:extLst>
          </p:nvPr>
        </p:nvGraphicFramePr>
        <p:xfrm>
          <a:off x="2705100" y="3124200"/>
          <a:ext cx="3733800" cy="825500"/>
        </p:xfrm>
        <a:graphic>
          <a:graphicData uri="http://schemas.openxmlformats.org/presentationml/2006/ole">
            <mc:AlternateContent xmlns:mc="http://schemas.openxmlformats.org/markup-compatibility/2006">
              <mc:Choice xmlns:v="urn:schemas-microsoft-com:vml" Requires="v">
                <p:oleObj name="Equation" r:id="rId2" imgW="3733560" imgH="825480" progId="Equation.DSMT4">
                  <p:embed/>
                </p:oleObj>
              </mc:Choice>
              <mc:Fallback>
                <p:oleObj name="Equation" r:id="rId2" imgW="3733560" imgH="825480" progId="Equation.DSMT4">
                  <p:embed/>
                  <p:pic>
                    <p:nvPicPr>
                      <p:cNvPr id="0" name="Picture 2"/>
                      <p:cNvPicPr>
                        <a:picLocks noChangeAspect="1" noChangeArrowheads="1"/>
                      </p:cNvPicPr>
                      <p:nvPr/>
                    </p:nvPicPr>
                    <p:blipFill>
                      <a:blip r:embed="rId3"/>
                      <a:srcRect/>
                      <a:stretch>
                        <a:fillRect/>
                      </a:stretch>
                    </p:blipFill>
                    <p:spPr bwMode="auto">
                      <a:xfrm>
                        <a:off x="2705100" y="3124200"/>
                        <a:ext cx="3733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Tangents to Polar Curves</a:t>
            </a:r>
          </a:p>
        </p:txBody>
      </p:sp>
      <p:sp>
        <p:nvSpPr>
          <p:cNvPr id="3" name="Content Placeholder 2"/>
          <p:cNvSpPr>
            <a:spLocks noGrp="1"/>
          </p:cNvSpPr>
          <p:nvPr>
            <p:ph idx="1"/>
          </p:nvPr>
        </p:nvSpPr>
        <p:spPr/>
        <p:txBody>
          <a:bodyPr/>
          <a:lstStyle/>
          <a:p>
            <a:r>
              <a:rPr lang="en-US" dirty="0"/>
              <a:t>We will focus on the most commonly occurring polar curves, those defined by an equation of the form </a:t>
            </a:r>
            <a:br>
              <a:rPr lang="en-US" dirty="0"/>
            </a:br>
            <a:r>
              <a:rPr lang="en-US" i="1" dirty="0"/>
              <a:t>r</a:t>
            </a:r>
            <a:r>
              <a:rPr lang="en-US" dirty="0"/>
              <a:t> </a:t>
            </a:r>
            <a:r>
              <a:rPr lang="en-US" dirty="0">
                <a:latin typeface="Symbol" pitchFamily="18" charset="2"/>
              </a:rPr>
              <a:t>=</a:t>
            </a:r>
            <a:r>
              <a:rPr lang="en-US" dirty="0"/>
              <a:t> </a:t>
            </a:r>
            <a:r>
              <a:rPr lang="en-US" i="1" dirty="0"/>
              <a:t>f</a:t>
            </a:r>
            <a:r>
              <a:rPr lang="en-US" dirty="0"/>
              <a:t>(</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If we are interested in determining the tangent to a polar curve at a particular point, it is important to realize we are still primarily interested in </a:t>
            </a:r>
            <a:r>
              <a:rPr lang="en-US" i="1" dirty="0"/>
              <a:t>dy</a:t>
            </a:r>
            <a:r>
              <a:rPr lang="en-US" dirty="0"/>
              <a:t>/</a:t>
            </a:r>
            <a:r>
              <a:rPr lang="en-US" i="1" dirty="0"/>
              <a:t>dx </a:t>
            </a:r>
            <a:r>
              <a:rPr lang="en-IN" sz="1800" b="0" i="0" u="none" strike="noStrike" baseline="0" dirty="0">
                <a:solidFill>
                  <a:srgbClr val="000000"/>
                </a:solidFill>
                <a:latin typeface="Times New Roman" panose="02020603050405020304" pitchFamily="18" charset="0"/>
              </a:rPr>
              <a:t>— </a:t>
            </a:r>
            <a:r>
              <a:rPr lang="en-US" dirty="0"/>
              <a:t>Exercise 19 and the examples below illustrate why</a:t>
            </a:r>
            <a:r>
              <a:rPr lang="en-US" i="1" dirty="0"/>
              <a:t>.</a:t>
            </a:r>
            <a:r>
              <a:rPr lang="en-US" dirty="0"/>
              <a:t> And to find </a:t>
            </a:r>
            <a:r>
              <a:rPr lang="en-US" i="1" dirty="0"/>
              <a:t>dy</a:t>
            </a:r>
            <a:r>
              <a:rPr lang="en-US" dirty="0"/>
              <a:t>/</a:t>
            </a:r>
            <a:r>
              <a:rPr lang="en-US" i="1" dirty="0"/>
              <a:t>dx</a:t>
            </a:r>
            <a:r>
              <a:rPr lang="en-US" dirty="0"/>
              <a:t>, we use the coordinate conversion equations to write</a:t>
            </a:r>
          </a:p>
        </p:txBody>
      </p:sp>
      <p:graphicFrame>
        <p:nvGraphicFramePr>
          <p:cNvPr id="476162" name="Object 2"/>
          <p:cNvGraphicFramePr>
            <a:graphicFrameLocks noChangeAspect="1"/>
          </p:cNvGraphicFramePr>
          <p:nvPr>
            <p:extLst>
              <p:ext uri="{D42A27DB-BD31-4B8C-83A1-F6EECF244321}">
                <p14:modId xmlns:p14="http://schemas.microsoft.com/office/powerpoint/2010/main" val="4044791603"/>
              </p:ext>
            </p:extLst>
          </p:nvPr>
        </p:nvGraphicFramePr>
        <p:xfrm>
          <a:off x="863600" y="4800600"/>
          <a:ext cx="7416800" cy="482600"/>
        </p:xfrm>
        <a:graphic>
          <a:graphicData uri="http://schemas.openxmlformats.org/presentationml/2006/ole">
            <mc:AlternateContent xmlns:mc="http://schemas.openxmlformats.org/markup-compatibility/2006">
              <mc:Choice xmlns:v="urn:schemas-microsoft-com:vml" Requires="v">
                <p:oleObj name="Equation" r:id="rId2" imgW="7416720" imgH="482400" progId="Equation.DSMT4">
                  <p:embed/>
                </p:oleObj>
              </mc:Choice>
              <mc:Fallback>
                <p:oleObj name="Equation" r:id="rId2" imgW="7416720" imgH="482400" progId="Equation.DSMT4">
                  <p:embed/>
                  <p:pic>
                    <p:nvPicPr>
                      <p:cNvPr id="0" name="Picture 2"/>
                      <p:cNvPicPr>
                        <a:picLocks noChangeAspect="1" noChangeArrowheads="1"/>
                      </p:cNvPicPr>
                      <p:nvPr/>
                    </p:nvPicPr>
                    <p:blipFill>
                      <a:blip r:embed="rId3"/>
                      <a:srcRect/>
                      <a:stretch>
                        <a:fillRect/>
                      </a:stretch>
                    </p:blipFill>
                    <p:spPr bwMode="auto">
                      <a:xfrm>
                        <a:off x="863600" y="4800600"/>
                        <a:ext cx="741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6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5345065" y="1813560"/>
            <a:ext cx="3417935" cy="356616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3: Finding the Area of a Polar Region</a:t>
            </a:r>
          </a:p>
        </p:txBody>
      </p:sp>
      <p:sp>
        <p:nvSpPr>
          <p:cNvPr id="3" name="Content Placeholder 2"/>
          <p:cNvSpPr>
            <a:spLocks noGrp="1"/>
          </p:cNvSpPr>
          <p:nvPr>
            <p:ph idx="1"/>
          </p:nvPr>
        </p:nvSpPr>
        <p:spPr>
          <a:xfrm>
            <a:off x="457200" y="1280160"/>
            <a:ext cx="8229600" cy="4572000"/>
          </a:xfrm>
        </p:spPr>
        <p:txBody>
          <a:bodyPr/>
          <a:lstStyle/>
          <a:p>
            <a:r>
              <a:rPr lang="en-US" dirty="0"/>
              <a:t>Find the area enclosed by the rose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sin 3</a:t>
            </a:r>
            <a:r>
              <a:rPr lang="el-GR" i="1" dirty="0">
                <a:solidFill>
                  <a:srgbClr val="0000FF"/>
                </a:solidFill>
                <a:latin typeface="Cambria Math" panose="02040503050406030204" pitchFamily="18" charset="0"/>
                <a:ea typeface="Cambria Math" panose="02040503050406030204" pitchFamily="18" charset="0"/>
              </a:rPr>
              <a:t>θ</a:t>
            </a:r>
            <a:r>
              <a:rPr lang="en-US" dirty="0"/>
              <a:t>. </a:t>
            </a:r>
          </a:p>
          <a:p>
            <a:pPr>
              <a:spcBef>
                <a:spcPts val="0"/>
              </a:spcBef>
            </a:pPr>
            <a:r>
              <a:rPr lang="en-US" b="1" dirty="0"/>
              <a:t>Solution </a:t>
            </a:r>
          </a:p>
        </p:txBody>
      </p:sp>
      <p:sp>
        <p:nvSpPr>
          <p:cNvPr id="7" name="Rectangle 6"/>
          <p:cNvSpPr/>
          <p:nvPr/>
        </p:nvSpPr>
        <p:spPr>
          <a:xfrm>
            <a:off x="5663683" y="5486401"/>
            <a:ext cx="2780698" cy="523220"/>
          </a:xfrm>
          <a:prstGeom prst="rect">
            <a:avLst/>
          </a:prstGeom>
        </p:spPr>
        <p:txBody>
          <a:bodyPr wrap="none">
            <a:spAutoFit/>
          </a:bodyPr>
          <a:lstStyle/>
          <a:p>
            <a:r>
              <a:rPr lang="pt-BR" sz="2800" b="1" dirty="0"/>
              <a:t>Figure 3 </a:t>
            </a:r>
            <a:r>
              <a:rPr lang="en-US" sz="2800" i="1" dirty="0"/>
              <a:t>r</a:t>
            </a:r>
            <a:r>
              <a:rPr lang="en-US" sz="2800" dirty="0"/>
              <a:t> </a:t>
            </a:r>
            <a:r>
              <a:rPr lang="en-US" sz="2800" dirty="0">
                <a:latin typeface="Symbol" pitchFamily="18" charset="2"/>
              </a:rPr>
              <a:t>=</a:t>
            </a:r>
            <a:r>
              <a:rPr lang="en-US" sz="2800" dirty="0"/>
              <a:t> sin 3</a:t>
            </a:r>
            <a:r>
              <a:rPr lang="en-US" sz="2800" i="1" dirty="0">
                <a:latin typeface="Euclid Symbol" pitchFamily="18" charset="2"/>
              </a:rPr>
              <a:t>q</a:t>
            </a:r>
            <a:endParaRPr lang="pt-BR" sz="2800" i="1" dirty="0"/>
          </a:p>
        </p:txBody>
      </p:sp>
      <p:sp>
        <p:nvSpPr>
          <p:cNvPr id="8" name="Rectangle 7"/>
          <p:cNvSpPr/>
          <p:nvPr/>
        </p:nvSpPr>
        <p:spPr>
          <a:xfrm>
            <a:off x="457199" y="2133600"/>
            <a:ext cx="4977884" cy="3970318"/>
          </a:xfrm>
          <a:prstGeom prst="rect">
            <a:avLst/>
          </a:prstGeom>
        </p:spPr>
        <p:txBody>
          <a:bodyPr wrap="square">
            <a:spAutoFit/>
          </a:bodyPr>
          <a:lstStyle/>
          <a:p>
            <a:r>
              <a:rPr lang="en-US" sz="2800" dirty="0">
                <a:solidFill>
                  <a:srgbClr val="366092"/>
                </a:solidFill>
              </a:rPr>
              <a:t>The graph of the polar equation </a:t>
            </a:r>
            <a:br>
              <a:rPr lang="en-US" sz="2800" dirty="0">
                <a:solidFill>
                  <a:srgbClr val="366092"/>
                </a:solidFill>
              </a:rPr>
            </a:br>
            <a:r>
              <a:rPr lang="en-US" sz="2800" i="1" dirty="0">
                <a:solidFill>
                  <a:srgbClr val="366092"/>
                </a:solidFill>
              </a:rPr>
              <a:t>r</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sin 3</a:t>
            </a:r>
            <a:r>
              <a:rPr lang="el-GR" sz="2800" i="1" dirty="0">
                <a:solidFill>
                  <a:srgbClr val="366092"/>
                </a:solidFill>
                <a:latin typeface="Cambria Math" panose="02040503050406030204" pitchFamily="18" charset="0"/>
                <a:ea typeface="Cambria Math" panose="02040503050406030204" pitchFamily="18" charset="0"/>
              </a:rPr>
              <a:t>θ</a:t>
            </a:r>
            <a:r>
              <a:rPr lang="en-US" sz="2800" dirty="0">
                <a:solidFill>
                  <a:srgbClr val="366092"/>
                </a:solidFill>
              </a:rPr>
              <a:t> is shown in Figure 3. By symmetry, we only need to find the area of one petal and then triple it to find the total area. But in order to find the area of one petal, we need to determine appropriate rays </a:t>
            </a:r>
            <a:r>
              <a:rPr lang="el-GR" sz="2800" i="1" dirty="0">
                <a:solidFill>
                  <a:srgbClr val="366092"/>
                </a:solidFill>
                <a:latin typeface="Cambria Math" panose="02040503050406030204" pitchFamily="18" charset="0"/>
                <a:ea typeface="Cambria Math" panose="02040503050406030204" pitchFamily="18" charset="0"/>
              </a:rPr>
              <a:t>θ</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a:t>
            </a:r>
            <a:r>
              <a:rPr lang="en-US" sz="2800" i="1" dirty="0">
                <a:solidFill>
                  <a:srgbClr val="366092"/>
                </a:solidFill>
              </a:rPr>
              <a:t>a</a:t>
            </a:r>
            <a:r>
              <a:rPr lang="en-US" sz="2800" dirty="0">
                <a:solidFill>
                  <a:srgbClr val="366092"/>
                </a:solidFill>
              </a:rPr>
              <a:t> and </a:t>
            </a:r>
            <a:r>
              <a:rPr lang="el-GR" sz="2800" i="1" dirty="0">
                <a:solidFill>
                  <a:srgbClr val="366092"/>
                </a:solidFill>
                <a:latin typeface="Cambria Math" panose="02040503050406030204" pitchFamily="18" charset="0"/>
                <a:ea typeface="Cambria Math" panose="02040503050406030204" pitchFamily="18" charset="0"/>
              </a:rPr>
              <a:t>θ</a:t>
            </a:r>
            <a:r>
              <a:rPr lang="en-US" sz="2800" dirty="0">
                <a:solidFill>
                  <a:srgbClr val="366092"/>
                </a:solidFill>
              </a:rPr>
              <a:t> </a:t>
            </a:r>
            <a:r>
              <a:rPr lang="en-US" sz="2800" dirty="0">
                <a:solidFill>
                  <a:srgbClr val="366092"/>
                </a:solidFill>
                <a:latin typeface="Symbol" pitchFamily="18" charset="2"/>
              </a:rPr>
              <a:t>=</a:t>
            </a:r>
            <a:r>
              <a:rPr lang="en-US" sz="2800" dirty="0">
                <a:solidFill>
                  <a:srgbClr val="366092"/>
                </a:solidFill>
              </a:rPr>
              <a:t> </a:t>
            </a:r>
            <a:r>
              <a:rPr lang="en-US" sz="2800" i="1" dirty="0">
                <a:solidFill>
                  <a:srgbClr val="366092"/>
                </a:solidFill>
              </a:rPr>
              <a:t>b</a:t>
            </a:r>
            <a:r>
              <a:rPr lang="en-US" sz="2800" dirty="0">
                <a:solidFill>
                  <a:srgbClr val="366092"/>
                </a:solidFill>
              </a:rPr>
              <a:t> that bound the petal.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Area of a Polar Region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If we choose to work with the petal in the first quadrant, then it is fairly clear that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is the lower bound (we will verify that guess soon). And since we have already determined that the tip of the petal occurs at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/6, we might feel comfortable guessing that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is the other bounding ray. But how would we determine this if we hadn’t already done the work of Example 2? We would do so by identifying the values of </a:t>
            </a:r>
            <a:r>
              <a:rPr lang="el-GR" i="1" dirty="0">
                <a:latin typeface="Cambria Math" panose="02040503050406030204" pitchFamily="18" charset="0"/>
                <a:ea typeface="Cambria Math" panose="02040503050406030204" pitchFamily="18" charset="0"/>
              </a:rPr>
              <a:t>θ</a:t>
            </a:r>
            <a:r>
              <a:rPr lang="en-US" dirty="0"/>
              <a:t> for which </a:t>
            </a:r>
            <a:r>
              <a:rPr lang="en-US" i="1" dirty="0"/>
              <a:t>r</a:t>
            </a:r>
            <a:r>
              <a:rPr lang="en-US" dirty="0"/>
              <a:t> </a:t>
            </a:r>
            <a:r>
              <a:rPr lang="en-US" dirty="0">
                <a:latin typeface="Symbol" pitchFamily="18" charset="2"/>
              </a:rPr>
              <a:t>=</a:t>
            </a:r>
            <a:r>
              <a:rPr lang="en-US" dirty="0"/>
              <a:t> </a:t>
            </a:r>
            <a:r>
              <a:rPr lang="en-US" i="1" dirty="0"/>
              <a:t>f</a:t>
            </a:r>
            <a:r>
              <a:rPr lang="en-US" dirty="0"/>
              <a:t>(</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a:t>
            </a:r>
            <a:r>
              <a:rPr lang="en-US" dirty="0">
                <a:latin typeface="Symbol" pitchFamily="18" charset="2"/>
              </a:rPr>
              <a:t>=</a:t>
            </a:r>
            <a:r>
              <a:rPr lang="en-US" dirty="0"/>
              <a:t> 0; remember that the entire polar curve is traced out over the interval [0, </a:t>
            </a:r>
            <a:r>
              <a:rPr lang="el-GR" i="1" dirty="0">
                <a:latin typeface="Cambria Math" panose="02040503050406030204" pitchFamily="18" charset="0"/>
                <a:ea typeface="Cambria Math" panose="02040503050406030204" pitchFamily="18" charset="0"/>
              </a:rPr>
              <a:t>π</a:t>
            </a:r>
            <a:r>
              <a:rPr lang="en-US" dirty="0"/>
              <a:t>], so we only need to look for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’s in that interval.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p:cNvPicPr>
            <a:picLocks noChangeAspect="1" noChangeArrowheads="1"/>
          </p:cNvPicPr>
          <p:nvPr/>
        </p:nvPicPr>
        <p:blipFill>
          <a:blip r:embed="rId2" cstate="print"/>
          <a:srcRect/>
          <a:stretch>
            <a:fillRect/>
          </a:stretch>
        </p:blipFill>
        <p:spPr bwMode="auto">
          <a:xfrm>
            <a:off x="5279689" y="1371600"/>
            <a:ext cx="3595852" cy="37490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3: Finding the Area of a Polar Region (cont.)</a:t>
            </a:r>
          </a:p>
        </p:txBody>
      </p:sp>
      <p:sp>
        <p:nvSpPr>
          <p:cNvPr id="3" name="Content Placeholder 2"/>
          <p:cNvSpPr>
            <a:spLocks noGrp="1"/>
          </p:cNvSpPr>
          <p:nvPr>
            <p:ph idx="1"/>
          </p:nvPr>
        </p:nvSpPr>
        <p:spPr>
          <a:xfrm>
            <a:off x="457200" y="1280160"/>
            <a:ext cx="4937760" cy="4832092"/>
          </a:xfrm>
        </p:spPr>
        <p:txBody>
          <a:bodyPr>
            <a:spAutoFit/>
          </a:bodyPr>
          <a:lstStyle/>
          <a:p>
            <a:r>
              <a:rPr lang="en-US" dirty="0"/>
              <a:t>Since sin 3</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0 when 3</a:t>
            </a:r>
            <a:r>
              <a:rPr lang="el-GR" i="1" dirty="0">
                <a:latin typeface="Cambria Math" panose="02040503050406030204" pitchFamily="18" charset="0"/>
                <a:ea typeface="Cambria Math" panose="02040503050406030204" pitchFamily="18" charset="0"/>
              </a:rPr>
              <a:t>θ</a:t>
            </a:r>
            <a:r>
              <a:rPr lang="en-US" dirty="0"/>
              <a:t> is a multiple of </a:t>
            </a:r>
            <a:r>
              <a:rPr lang="el-GR" i="1" dirty="0">
                <a:latin typeface="Cambria Math" panose="02040503050406030204" pitchFamily="18" charset="0"/>
                <a:ea typeface="Cambria Math" panose="02040503050406030204" pitchFamily="18" charset="0"/>
              </a:rPr>
              <a:t>π</a:t>
            </a:r>
            <a:r>
              <a:rPr lang="en-US" dirty="0"/>
              <a:t>, the values we seek are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0, </a:t>
            </a:r>
            <a:r>
              <a:rPr lang="el-GR" i="1" dirty="0">
                <a:latin typeface="Cambria Math" panose="02040503050406030204" pitchFamily="18" charset="0"/>
                <a:ea typeface="Cambria Math" panose="02040503050406030204" pitchFamily="18" charset="0"/>
              </a:rPr>
              <a:t>π</a:t>
            </a:r>
            <a:r>
              <a:rPr lang="en-US" dirty="0"/>
              <a:t>/3,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and </a:t>
            </a:r>
            <a:r>
              <a:rPr lang="el-GR" i="1" dirty="0">
                <a:latin typeface="Cambria Math" panose="02040503050406030204" pitchFamily="18" charset="0"/>
                <a:ea typeface="Cambria Math" panose="02040503050406030204" pitchFamily="18" charset="0"/>
              </a:rPr>
              <a:t>π</a:t>
            </a:r>
            <a:r>
              <a:rPr lang="en-US" dirty="0"/>
              <a:t>. The first‑quadrant petal is bounded by </a:t>
            </a:r>
            <a:r>
              <a:rPr lang="el-GR" i="1" dirty="0">
                <a:latin typeface="Cambria Math" panose="02040503050406030204" pitchFamily="18" charset="0"/>
                <a:ea typeface="Cambria Math" panose="02040503050406030204" pitchFamily="18" charset="0"/>
              </a:rPr>
              <a:t>θ</a:t>
            </a:r>
            <a:r>
              <a:rPr lang="en-US" dirty="0"/>
              <a:t> = 0 and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as shown in Figure 6. (Note that, somewhat counterintuitively, the downward-pointing petal is bounded by </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and </a:t>
            </a:r>
            <a:br>
              <a:rPr lang="en-US" dirty="0"/>
            </a:b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i="1" dirty="0">
                <a:latin typeface="Euclid Symbol" pitchFamily="18" charset="2"/>
              </a:rPr>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 since sin 3</a:t>
            </a:r>
            <a:r>
              <a:rPr lang="el-GR" i="1" dirty="0">
                <a:latin typeface="Cambria Math" panose="02040503050406030204" pitchFamily="18" charset="0"/>
                <a:ea typeface="Cambria Math" panose="02040503050406030204" pitchFamily="18" charset="0"/>
              </a:rPr>
              <a:t>θ</a:t>
            </a:r>
            <a:r>
              <a:rPr lang="en-US" dirty="0"/>
              <a:t> is negative for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’s in that interval.) </a:t>
            </a:r>
          </a:p>
        </p:txBody>
      </p:sp>
      <p:sp>
        <p:nvSpPr>
          <p:cNvPr id="5" name="Rectangle 4"/>
          <p:cNvSpPr/>
          <p:nvPr/>
        </p:nvSpPr>
        <p:spPr>
          <a:xfrm>
            <a:off x="5370576" y="5105400"/>
            <a:ext cx="3414076" cy="954107"/>
          </a:xfrm>
          <a:prstGeom prst="rect">
            <a:avLst/>
          </a:prstGeom>
        </p:spPr>
        <p:txBody>
          <a:bodyPr wrap="none">
            <a:spAutoFit/>
          </a:bodyPr>
          <a:lstStyle/>
          <a:p>
            <a:pPr algn="ctr"/>
            <a:r>
              <a:rPr lang="en-US" sz="2800" b="1" dirty="0"/>
              <a:t>Figure 6 </a:t>
            </a:r>
          </a:p>
          <a:p>
            <a:pPr algn="ctr"/>
            <a:r>
              <a:rPr lang="en-US" sz="2800" dirty="0"/>
              <a:t>One Petal of </a:t>
            </a:r>
            <a:r>
              <a:rPr lang="en-US" sz="2800" i="1" dirty="0"/>
              <a:t>r</a:t>
            </a:r>
            <a:r>
              <a:rPr lang="en-US" sz="2800" dirty="0"/>
              <a:t> </a:t>
            </a:r>
            <a:r>
              <a:rPr lang="en-US" sz="2800" dirty="0">
                <a:latin typeface="Symbol" pitchFamily="18" charset="2"/>
              </a:rPr>
              <a:t>=</a:t>
            </a:r>
            <a:r>
              <a:rPr lang="en-US" sz="2800" dirty="0"/>
              <a:t> sin 3</a:t>
            </a:r>
            <a:r>
              <a:rPr lang="el-GR" sz="2800" i="1" dirty="0">
                <a:latin typeface="Cambria Math" panose="02040503050406030204" pitchFamily="18" charset="0"/>
                <a:ea typeface="Cambria Math" panose="02040503050406030204" pitchFamily="18" charset="0"/>
              </a:rPr>
              <a:t>θ</a:t>
            </a:r>
            <a:endParaRPr lang="en-US" sz="2800" i="1" dirty="0">
              <a:latin typeface="Euclid Symbol" pitchFamily="18"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the Area of a Polar Region (cont.)</a:t>
            </a:r>
          </a:p>
        </p:txBody>
      </p:sp>
      <p:sp>
        <p:nvSpPr>
          <p:cNvPr id="3" name="Content Placeholder 2"/>
          <p:cNvSpPr>
            <a:spLocks noGrp="1"/>
          </p:cNvSpPr>
          <p:nvPr>
            <p:ph idx="1"/>
          </p:nvPr>
        </p:nvSpPr>
        <p:spPr/>
        <p:txBody>
          <a:bodyPr/>
          <a:lstStyle/>
          <a:p>
            <a:r>
              <a:rPr lang="en-US" dirty="0"/>
              <a:t>We are now ready to find the area enclosed by one petal. </a:t>
            </a:r>
          </a:p>
          <a:p>
            <a:endParaRPr lang="en-US" dirty="0"/>
          </a:p>
          <a:p>
            <a:endParaRPr lang="en-US" dirty="0"/>
          </a:p>
          <a:p>
            <a:endParaRPr lang="en-US" dirty="0"/>
          </a:p>
          <a:p>
            <a:endParaRPr lang="en-US" dirty="0"/>
          </a:p>
          <a:p>
            <a:r>
              <a:rPr lang="en-US" dirty="0"/>
              <a:t>And so the entire area enclosed by </a:t>
            </a:r>
            <a:r>
              <a:rPr lang="en-US" i="1" dirty="0"/>
              <a:t>r</a:t>
            </a:r>
            <a:r>
              <a:rPr lang="en-US" dirty="0"/>
              <a:t> </a:t>
            </a:r>
            <a:r>
              <a:rPr lang="en-US" dirty="0">
                <a:latin typeface="Symbol" pitchFamily="18" charset="2"/>
              </a:rPr>
              <a:t>=</a:t>
            </a:r>
            <a:r>
              <a:rPr lang="en-US" dirty="0"/>
              <a:t> sin 3</a:t>
            </a:r>
            <a:r>
              <a:rPr lang="el-GR" i="1" dirty="0">
                <a:latin typeface="Cambria Math" panose="02040503050406030204" pitchFamily="18" charset="0"/>
                <a:ea typeface="Cambria Math" panose="02040503050406030204" pitchFamily="18" charset="0"/>
              </a:rPr>
              <a:t>θ</a:t>
            </a:r>
            <a:r>
              <a:rPr lang="en-US" dirty="0"/>
              <a:t> is as follows. </a:t>
            </a:r>
          </a:p>
        </p:txBody>
      </p:sp>
      <p:graphicFrame>
        <p:nvGraphicFramePr>
          <p:cNvPr id="493571" name="Object 3"/>
          <p:cNvGraphicFramePr>
            <a:graphicFrameLocks noChangeAspect="1"/>
          </p:cNvGraphicFramePr>
          <p:nvPr>
            <p:extLst>
              <p:ext uri="{D42A27DB-BD31-4B8C-83A1-F6EECF244321}">
                <p14:modId xmlns:p14="http://schemas.microsoft.com/office/powerpoint/2010/main" val="1389142180"/>
              </p:ext>
            </p:extLst>
          </p:nvPr>
        </p:nvGraphicFramePr>
        <p:xfrm>
          <a:off x="3613150" y="4959350"/>
          <a:ext cx="1917700" cy="825500"/>
        </p:xfrm>
        <a:graphic>
          <a:graphicData uri="http://schemas.openxmlformats.org/presentationml/2006/ole">
            <mc:AlternateContent xmlns:mc="http://schemas.openxmlformats.org/markup-compatibility/2006">
              <mc:Choice xmlns:v="urn:schemas-microsoft-com:vml" Requires="v">
                <p:oleObj name="Equation" r:id="rId2" imgW="1917360" imgH="825480" progId="Equation.DSMT4">
                  <p:embed/>
                </p:oleObj>
              </mc:Choice>
              <mc:Fallback>
                <p:oleObj name="Equation" r:id="rId2" imgW="1917360" imgH="825480" progId="Equation.DSMT4">
                  <p:embed/>
                  <p:pic>
                    <p:nvPicPr>
                      <p:cNvPr id="0" name="Picture 3"/>
                      <p:cNvPicPr>
                        <a:picLocks noChangeAspect="1" noChangeArrowheads="1"/>
                      </p:cNvPicPr>
                      <p:nvPr/>
                    </p:nvPicPr>
                    <p:blipFill>
                      <a:blip r:embed="rId3"/>
                      <a:srcRect/>
                      <a:stretch>
                        <a:fillRect/>
                      </a:stretch>
                    </p:blipFill>
                    <p:spPr bwMode="auto">
                      <a:xfrm>
                        <a:off x="3613150" y="4959350"/>
                        <a:ext cx="1917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2" name="Object 4"/>
          <p:cNvGraphicFramePr>
            <a:graphicFrameLocks noChangeAspect="1"/>
          </p:cNvGraphicFramePr>
          <p:nvPr>
            <p:extLst>
              <p:ext uri="{D42A27DB-BD31-4B8C-83A1-F6EECF244321}">
                <p14:modId xmlns:p14="http://schemas.microsoft.com/office/powerpoint/2010/main" val="2119972371"/>
              </p:ext>
            </p:extLst>
          </p:nvPr>
        </p:nvGraphicFramePr>
        <p:xfrm>
          <a:off x="857250" y="2216150"/>
          <a:ext cx="2197100" cy="825500"/>
        </p:xfrm>
        <a:graphic>
          <a:graphicData uri="http://schemas.openxmlformats.org/presentationml/2006/ole">
            <mc:AlternateContent xmlns:mc="http://schemas.openxmlformats.org/markup-compatibility/2006">
              <mc:Choice xmlns:v="urn:schemas-microsoft-com:vml" Requires="v">
                <p:oleObj name="Equation" r:id="rId4" imgW="2197080" imgH="825480" progId="Equation.DSMT4">
                  <p:embed/>
                </p:oleObj>
              </mc:Choice>
              <mc:Fallback>
                <p:oleObj name="Equation" r:id="rId4" imgW="2197080" imgH="825480" progId="Equation.DSMT4">
                  <p:embed/>
                  <p:pic>
                    <p:nvPicPr>
                      <p:cNvPr id="0" name="Picture 4"/>
                      <p:cNvPicPr>
                        <a:picLocks noChangeAspect="1" noChangeArrowheads="1"/>
                      </p:cNvPicPr>
                      <p:nvPr/>
                    </p:nvPicPr>
                    <p:blipFill>
                      <a:blip r:embed="rId5"/>
                      <a:srcRect/>
                      <a:stretch>
                        <a:fillRect/>
                      </a:stretch>
                    </p:blipFill>
                    <p:spPr bwMode="auto">
                      <a:xfrm>
                        <a:off x="857250" y="2216150"/>
                        <a:ext cx="2197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3" name="Object 5"/>
          <p:cNvGraphicFramePr>
            <a:graphicFrameLocks noChangeAspect="1"/>
          </p:cNvGraphicFramePr>
          <p:nvPr>
            <p:extLst>
              <p:ext uri="{D42A27DB-BD31-4B8C-83A1-F6EECF244321}">
                <p14:modId xmlns:p14="http://schemas.microsoft.com/office/powerpoint/2010/main" val="3072364022"/>
              </p:ext>
            </p:extLst>
          </p:nvPr>
        </p:nvGraphicFramePr>
        <p:xfrm>
          <a:off x="3054350" y="2230438"/>
          <a:ext cx="2933700" cy="825500"/>
        </p:xfrm>
        <a:graphic>
          <a:graphicData uri="http://schemas.openxmlformats.org/presentationml/2006/ole">
            <mc:AlternateContent xmlns:mc="http://schemas.openxmlformats.org/markup-compatibility/2006">
              <mc:Choice xmlns:v="urn:schemas-microsoft-com:vml" Requires="v">
                <p:oleObj name="Equation" r:id="rId6" imgW="2933640" imgH="825480" progId="Equation.DSMT4">
                  <p:embed/>
                </p:oleObj>
              </mc:Choice>
              <mc:Fallback>
                <p:oleObj name="Equation" r:id="rId6" imgW="2933640" imgH="825480" progId="Equation.DSMT4">
                  <p:embed/>
                  <p:pic>
                    <p:nvPicPr>
                      <p:cNvPr id="0" name="Picture 5"/>
                      <p:cNvPicPr>
                        <a:picLocks noChangeAspect="1" noChangeArrowheads="1"/>
                      </p:cNvPicPr>
                      <p:nvPr/>
                    </p:nvPicPr>
                    <p:blipFill>
                      <a:blip r:embed="rId7"/>
                      <a:srcRect/>
                      <a:stretch>
                        <a:fillRect/>
                      </a:stretch>
                    </p:blipFill>
                    <p:spPr bwMode="auto">
                      <a:xfrm>
                        <a:off x="3054350" y="2230438"/>
                        <a:ext cx="2933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4" name="Object 6"/>
          <p:cNvGraphicFramePr>
            <a:graphicFrameLocks noChangeAspect="1"/>
          </p:cNvGraphicFramePr>
          <p:nvPr/>
        </p:nvGraphicFramePr>
        <p:xfrm>
          <a:off x="6216650" y="2309630"/>
          <a:ext cx="1803400" cy="622300"/>
        </p:xfrm>
        <a:graphic>
          <a:graphicData uri="http://schemas.openxmlformats.org/presentationml/2006/ole">
            <mc:AlternateContent xmlns:mc="http://schemas.openxmlformats.org/markup-compatibility/2006">
              <mc:Choice xmlns:v="urn:schemas-microsoft-com:vml" Requires="v">
                <p:oleObj name="Equation" r:id="rId8" imgW="1803240" imgH="622080" progId="Equation.DSMT4">
                  <p:embed/>
                </p:oleObj>
              </mc:Choice>
              <mc:Fallback>
                <p:oleObj name="Equation" r:id="rId8" imgW="1803240" imgH="6220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6650" y="2309630"/>
                        <a:ext cx="1803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5" name="Object 7"/>
          <p:cNvGraphicFramePr>
            <a:graphicFrameLocks noChangeAspect="1"/>
          </p:cNvGraphicFramePr>
          <p:nvPr>
            <p:extLst>
              <p:ext uri="{D42A27DB-BD31-4B8C-83A1-F6EECF244321}">
                <p14:modId xmlns:p14="http://schemas.microsoft.com/office/powerpoint/2010/main" val="39455332"/>
              </p:ext>
            </p:extLst>
          </p:nvPr>
        </p:nvGraphicFramePr>
        <p:xfrm>
          <a:off x="3054350" y="3124200"/>
          <a:ext cx="2806700" cy="1016000"/>
        </p:xfrm>
        <a:graphic>
          <a:graphicData uri="http://schemas.openxmlformats.org/presentationml/2006/ole">
            <mc:AlternateContent xmlns:mc="http://schemas.openxmlformats.org/markup-compatibility/2006">
              <mc:Choice xmlns:v="urn:schemas-microsoft-com:vml" Requires="v">
                <p:oleObj name="Equation" r:id="rId10" imgW="2806560" imgH="1015920" progId="Equation.DSMT4">
                  <p:embed/>
                </p:oleObj>
              </mc:Choice>
              <mc:Fallback>
                <p:oleObj name="Equation" r:id="rId10" imgW="2806560" imgH="1015920" progId="Equation.DSMT4">
                  <p:embed/>
                  <p:pic>
                    <p:nvPicPr>
                      <p:cNvPr id="0" name="Picture 7"/>
                      <p:cNvPicPr>
                        <a:picLocks noChangeAspect="1" noChangeArrowheads="1"/>
                      </p:cNvPicPr>
                      <p:nvPr/>
                    </p:nvPicPr>
                    <p:blipFill>
                      <a:blip r:embed="rId11"/>
                      <a:srcRect/>
                      <a:stretch>
                        <a:fillRect/>
                      </a:stretch>
                    </p:blipFill>
                    <p:spPr bwMode="auto">
                      <a:xfrm>
                        <a:off x="3054350" y="3124200"/>
                        <a:ext cx="2806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6" name="Object 8"/>
          <p:cNvGraphicFramePr>
            <a:graphicFrameLocks noChangeAspect="1"/>
          </p:cNvGraphicFramePr>
          <p:nvPr>
            <p:extLst>
              <p:ext uri="{D42A27DB-BD31-4B8C-83A1-F6EECF244321}">
                <p14:modId xmlns:p14="http://schemas.microsoft.com/office/powerpoint/2010/main" val="1777871859"/>
              </p:ext>
            </p:extLst>
          </p:nvPr>
        </p:nvGraphicFramePr>
        <p:xfrm>
          <a:off x="5873750" y="3151188"/>
          <a:ext cx="1219200" cy="939800"/>
        </p:xfrm>
        <a:graphic>
          <a:graphicData uri="http://schemas.openxmlformats.org/presentationml/2006/ole">
            <mc:AlternateContent xmlns:mc="http://schemas.openxmlformats.org/markup-compatibility/2006">
              <mc:Choice xmlns:v="urn:schemas-microsoft-com:vml" Requires="v">
                <p:oleObj name="Equation" r:id="rId12" imgW="1218960" imgH="939600" progId="Equation.DSMT4">
                  <p:embed/>
                </p:oleObj>
              </mc:Choice>
              <mc:Fallback>
                <p:oleObj name="Equation" r:id="rId12" imgW="1218960" imgH="939600" progId="Equation.DSMT4">
                  <p:embed/>
                  <p:pic>
                    <p:nvPicPr>
                      <p:cNvPr id="0" name="Picture 8"/>
                      <p:cNvPicPr>
                        <a:picLocks noChangeAspect="1" noChangeArrowheads="1"/>
                      </p:cNvPicPr>
                      <p:nvPr/>
                    </p:nvPicPr>
                    <p:blipFill>
                      <a:blip r:embed="rId13"/>
                      <a:srcRect/>
                      <a:stretch>
                        <a:fillRect/>
                      </a:stretch>
                    </p:blipFill>
                    <p:spPr bwMode="auto">
                      <a:xfrm>
                        <a:off x="5873750" y="3151188"/>
                        <a:ext cx="1219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7" name="Object 9"/>
          <p:cNvGraphicFramePr>
            <a:graphicFrameLocks noChangeAspect="1"/>
          </p:cNvGraphicFramePr>
          <p:nvPr>
            <p:extLst>
              <p:ext uri="{D42A27DB-BD31-4B8C-83A1-F6EECF244321}">
                <p14:modId xmlns:p14="http://schemas.microsoft.com/office/powerpoint/2010/main" val="4261303584"/>
              </p:ext>
            </p:extLst>
          </p:nvPr>
        </p:nvGraphicFramePr>
        <p:xfrm>
          <a:off x="7232650" y="3192463"/>
          <a:ext cx="685800" cy="825500"/>
        </p:xfrm>
        <a:graphic>
          <a:graphicData uri="http://schemas.openxmlformats.org/presentationml/2006/ole">
            <mc:AlternateContent xmlns:mc="http://schemas.openxmlformats.org/markup-compatibility/2006">
              <mc:Choice xmlns:v="urn:schemas-microsoft-com:vml" Requires="v">
                <p:oleObj name="Equation" r:id="rId14" imgW="685800" imgH="825480" progId="Equation.DSMT4">
                  <p:embed/>
                </p:oleObj>
              </mc:Choice>
              <mc:Fallback>
                <p:oleObj name="Equation" r:id="rId14" imgW="685800" imgH="825480" progId="Equation.DSMT4">
                  <p:embed/>
                  <p:pic>
                    <p:nvPicPr>
                      <p:cNvPr id="0" name="Picture 9"/>
                      <p:cNvPicPr>
                        <a:picLocks noChangeAspect="1" noChangeArrowheads="1"/>
                      </p:cNvPicPr>
                      <p:nvPr/>
                    </p:nvPicPr>
                    <p:blipFill>
                      <a:blip r:embed="rId15"/>
                      <a:srcRect/>
                      <a:stretch>
                        <a:fillRect/>
                      </a:stretch>
                    </p:blipFill>
                    <p:spPr bwMode="auto">
                      <a:xfrm>
                        <a:off x="7232650" y="3192463"/>
                        <a:ext cx="68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5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35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35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35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35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935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between Two Polar Curves</a:t>
            </a:r>
          </a:p>
        </p:txBody>
      </p:sp>
      <p:sp>
        <p:nvSpPr>
          <p:cNvPr id="3" name="Content Placeholder 2"/>
          <p:cNvSpPr>
            <a:spLocks noGrp="1"/>
          </p:cNvSpPr>
          <p:nvPr>
            <p:ph idx="1"/>
          </p:nvPr>
        </p:nvSpPr>
        <p:spPr>
          <a:xfrm>
            <a:off x="457200" y="1280160"/>
            <a:ext cx="4389120" cy="4572000"/>
          </a:xfrm>
        </p:spPr>
        <p:txBody>
          <a:bodyPr/>
          <a:lstStyle/>
          <a:p>
            <a:r>
              <a:rPr lang="en-US" dirty="0"/>
              <a:t>Find the area of the region outside the cardioid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 </a:t>
            </a:r>
            <a:r>
              <a:rPr lang="en-US" dirty="0">
                <a:solidFill>
                  <a:srgbClr val="0000FF"/>
                </a:solidFill>
                <a:latin typeface="Symbol" pitchFamily="18" charset="2"/>
              </a:rPr>
              <a:t>-</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rPr>
              <a:t>θ</a:t>
            </a:r>
            <a:r>
              <a:rPr lang="en-US" dirty="0">
                <a:solidFill>
                  <a:srgbClr val="0000FF"/>
                </a:solidFill>
              </a:rPr>
              <a:t> </a:t>
            </a:r>
            <a:r>
              <a:rPr lang="en-US" dirty="0"/>
              <a:t>and inside the circle that intersects the cardioid at the two points indicated in Figure 7. </a:t>
            </a:r>
          </a:p>
        </p:txBody>
      </p:sp>
      <p:pic>
        <p:nvPicPr>
          <p:cNvPr id="494594" name="Picture 2"/>
          <p:cNvPicPr>
            <a:picLocks noChangeAspect="1" noChangeArrowheads="1"/>
          </p:cNvPicPr>
          <p:nvPr/>
        </p:nvPicPr>
        <p:blipFill>
          <a:blip r:embed="rId2" cstate="print"/>
          <a:srcRect/>
          <a:stretch>
            <a:fillRect/>
          </a:stretch>
        </p:blipFill>
        <p:spPr bwMode="auto">
          <a:xfrm>
            <a:off x="4839362" y="1309688"/>
            <a:ext cx="3588968" cy="3749040"/>
          </a:xfrm>
          <a:prstGeom prst="rect">
            <a:avLst/>
          </a:prstGeom>
          <a:noFill/>
          <a:ln w="9525">
            <a:noFill/>
            <a:miter lim="800000"/>
            <a:headEnd/>
            <a:tailEnd/>
          </a:ln>
        </p:spPr>
      </p:pic>
      <p:sp>
        <p:nvSpPr>
          <p:cNvPr id="7" name="Rectangle 6"/>
          <p:cNvSpPr/>
          <p:nvPr/>
        </p:nvSpPr>
        <p:spPr>
          <a:xfrm>
            <a:off x="4572000" y="5029200"/>
            <a:ext cx="4123693" cy="954107"/>
          </a:xfrm>
          <a:prstGeom prst="rect">
            <a:avLst/>
          </a:prstGeom>
        </p:spPr>
        <p:txBody>
          <a:bodyPr wrap="none">
            <a:spAutoFit/>
          </a:bodyPr>
          <a:lstStyle/>
          <a:p>
            <a:pPr algn="ctr"/>
            <a:r>
              <a:rPr lang="en-US" sz="2800" b="1" dirty="0"/>
              <a:t>Figure 7 </a:t>
            </a:r>
          </a:p>
          <a:p>
            <a:pPr algn="ctr"/>
            <a:r>
              <a:rPr lang="en-US" sz="2800" dirty="0"/>
              <a:t>Area between Polar Curves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between Two Polar Curves (cont.)</a:t>
            </a:r>
          </a:p>
        </p:txBody>
      </p:sp>
      <p:sp>
        <p:nvSpPr>
          <p:cNvPr id="3" name="Content Placeholder 2"/>
          <p:cNvSpPr>
            <a:spLocks noGrp="1"/>
          </p:cNvSpPr>
          <p:nvPr>
            <p:ph idx="1"/>
          </p:nvPr>
        </p:nvSpPr>
        <p:spPr/>
        <p:txBody>
          <a:bodyPr/>
          <a:lstStyle/>
          <a:p>
            <a:r>
              <a:rPr lang="en-US" b="1" dirty="0"/>
              <a:t>Solution </a:t>
            </a:r>
          </a:p>
          <a:p>
            <a:r>
              <a:rPr lang="en-US" dirty="0"/>
              <a:t>We find the area between two polar curves in the same way we find the area between two functions of </a:t>
            </a:r>
            <a:r>
              <a:rPr lang="en-US" i="1" dirty="0"/>
              <a:t>x</a:t>
            </a:r>
            <a:r>
              <a:rPr lang="en-US" dirty="0"/>
              <a:t>—by subtracting the area under the smaller function from the area under the larger function. The only difference is that in this context, “larger” means farther away from the origin, and we must remember to use the polar integral formula for area.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between Two Polar Curves (cont.)</a:t>
            </a:r>
          </a:p>
        </p:txBody>
      </p:sp>
      <p:sp>
        <p:nvSpPr>
          <p:cNvPr id="3" name="Content Placeholder 2"/>
          <p:cNvSpPr>
            <a:spLocks noGrp="1"/>
          </p:cNvSpPr>
          <p:nvPr>
            <p:ph idx="1"/>
          </p:nvPr>
        </p:nvSpPr>
        <p:spPr/>
        <p:txBody>
          <a:bodyPr/>
          <a:lstStyle/>
          <a:p>
            <a:r>
              <a:rPr lang="en-US" dirty="0"/>
              <a:t>In general, if			for </a:t>
            </a:r>
            <a:r>
              <a:rPr lang="en-US" i="1" dirty="0"/>
              <a:t>a</a:t>
            </a:r>
            <a:r>
              <a:rPr lang="en-US" dirty="0"/>
              <a:t> ≤ </a:t>
            </a:r>
            <a:r>
              <a:rPr lang="el-GR" i="1" dirty="0">
                <a:latin typeface="Cambria Math" panose="02040503050406030204" pitchFamily="18" charset="0"/>
                <a:ea typeface="Cambria Math" panose="02040503050406030204" pitchFamily="18" charset="0"/>
              </a:rPr>
              <a:t>θ</a:t>
            </a:r>
            <a:r>
              <a:rPr lang="en-US" dirty="0"/>
              <a:t> ≤ </a:t>
            </a:r>
            <a:r>
              <a:rPr lang="en-US" i="1" dirty="0"/>
              <a:t>b</a:t>
            </a:r>
            <a:r>
              <a:rPr lang="en-US" dirty="0"/>
              <a:t>, the area bounded by the rays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n-US" i="1" dirty="0"/>
              <a:t>a</a:t>
            </a:r>
            <a:r>
              <a:rPr lang="en-US" dirty="0"/>
              <a:t> and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n-US" i="1" dirty="0"/>
              <a:t>b</a:t>
            </a:r>
            <a:r>
              <a:rPr lang="en-US" dirty="0"/>
              <a:t> and the two curves </a:t>
            </a:r>
            <a:r>
              <a:rPr lang="en-US" i="1" dirty="0"/>
              <a:t>r</a:t>
            </a:r>
            <a:r>
              <a:rPr lang="en-US" dirty="0"/>
              <a:t> </a:t>
            </a:r>
            <a:r>
              <a:rPr lang="en-US" dirty="0">
                <a:latin typeface="Symbol" pitchFamily="18" charset="2"/>
              </a:rPr>
              <a:t>=</a:t>
            </a:r>
            <a:r>
              <a:rPr lang="en-US" dirty="0"/>
              <a:t> </a:t>
            </a:r>
            <a:r>
              <a:rPr lang="en-US" i="1" dirty="0"/>
              <a:t>g</a:t>
            </a:r>
            <a:r>
              <a:rPr lang="en-US" dirty="0"/>
              <a:t>(</a:t>
            </a:r>
            <a:r>
              <a:rPr lang="el-GR" i="1" dirty="0">
                <a:latin typeface="Cambria Math" panose="02040503050406030204" pitchFamily="18" charset="0"/>
                <a:ea typeface="Cambria Math" panose="02040503050406030204" pitchFamily="18" charset="0"/>
              </a:rPr>
              <a:t>θ</a:t>
            </a:r>
            <a:r>
              <a:rPr lang="en-US" dirty="0"/>
              <a:t>) and </a:t>
            </a:r>
            <a:r>
              <a:rPr lang="en-US" i="1" dirty="0"/>
              <a:t>r</a:t>
            </a:r>
            <a:r>
              <a:rPr lang="en-US" dirty="0"/>
              <a:t> </a:t>
            </a:r>
            <a:r>
              <a:rPr lang="en-US" dirty="0">
                <a:latin typeface="Symbol" pitchFamily="18" charset="2"/>
              </a:rPr>
              <a:t>=</a:t>
            </a:r>
            <a:r>
              <a:rPr lang="en-US" dirty="0"/>
              <a:t> </a:t>
            </a:r>
            <a:r>
              <a:rPr lang="en-US" i="1" dirty="0"/>
              <a:t>f</a:t>
            </a:r>
            <a:r>
              <a:rPr lang="en-US" dirty="0"/>
              <a:t>(</a:t>
            </a:r>
            <a:r>
              <a:rPr lang="el-GR" i="1" dirty="0">
                <a:latin typeface="Cambria Math" panose="02040503050406030204" pitchFamily="18" charset="0"/>
                <a:ea typeface="Cambria Math" panose="02040503050406030204" pitchFamily="18" charset="0"/>
              </a:rPr>
              <a:t>θ</a:t>
            </a:r>
            <a:r>
              <a:rPr lang="en-US" dirty="0"/>
              <a:t>) is given by</a:t>
            </a:r>
          </a:p>
        </p:txBody>
      </p:sp>
      <p:graphicFrame>
        <p:nvGraphicFramePr>
          <p:cNvPr id="495618" name="Object 2"/>
          <p:cNvGraphicFramePr>
            <a:graphicFrameLocks noChangeAspect="1"/>
          </p:cNvGraphicFramePr>
          <p:nvPr>
            <p:extLst>
              <p:ext uri="{D42A27DB-BD31-4B8C-83A1-F6EECF244321}">
                <p14:modId xmlns:p14="http://schemas.microsoft.com/office/powerpoint/2010/main" val="3274006520"/>
              </p:ext>
            </p:extLst>
          </p:nvPr>
        </p:nvGraphicFramePr>
        <p:xfrm>
          <a:off x="2409825" y="1289050"/>
          <a:ext cx="1765300" cy="482600"/>
        </p:xfrm>
        <a:graphic>
          <a:graphicData uri="http://schemas.openxmlformats.org/presentationml/2006/ole">
            <mc:AlternateContent xmlns:mc="http://schemas.openxmlformats.org/markup-compatibility/2006">
              <mc:Choice xmlns:v="urn:schemas-microsoft-com:vml" Requires="v">
                <p:oleObj name="Equation" r:id="rId2" imgW="1765080" imgH="482400" progId="Equation.DSMT4">
                  <p:embed/>
                </p:oleObj>
              </mc:Choice>
              <mc:Fallback>
                <p:oleObj name="Equation" r:id="rId2" imgW="1765080" imgH="482400" progId="Equation.DSMT4">
                  <p:embed/>
                  <p:pic>
                    <p:nvPicPr>
                      <p:cNvPr id="0" name="Picture 2"/>
                      <p:cNvPicPr>
                        <a:picLocks noChangeAspect="1" noChangeArrowheads="1"/>
                      </p:cNvPicPr>
                      <p:nvPr/>
                    </p:nvPicPr>
                    <p:blipFill>
                      <a:blip r:embed="rId3"/>
                      <a:srcRect/>
                      <a:stretch>
                        <a:fillRect/>
                      </a:stretch>
                    </p:blipFill>
                    <p:spPr bwMode="auto">
                      <a:xfrm>
                        <a:off x="2409825" y="1289050"/>
                        <a:ext cx="1765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5620" name="Object 4"/>
          <p:cNvGraphicFramePr>
            <a:graphicFrameLocks noChangeAspect="1"/>
          </p:cNvGraphicFramePr>
          <p:nvPr>
            <p:extLst>
              <p:ext uri="{D42A27DB-BD31-4B8C-83A1-F6EECF244321}">
                <p14:modId xmlns:p14="http://schemas.microsoft.com/office/powerpoint/2010/main" val="2082921465"/>
              </p:ext>
            </p:extLst>
          </p:nvPr>
        </p:nvGraphicFramePr>
        <p:xfrm>
          <a:off x="1949450" y="2749550"/>
          <a:ext cx="5245100" cy="825500"/>
        </p:xfrm>
        <a:graphic>
          <a:graphicData uri="http://schemas.openxmlformats.org/presentationml/2006/ole">
            <mc:AlternateContent xmlns:mc="http://schemas.openxmlformats.org/markup-compatibility/2006">
              <mc:Choice xmlns:v="urn:schemas-microsoft-com:vml" Requires="v">
                <p:oleObj name="Equation" r:id="rId4" imgW="5244840" imgH="825480" progId="Equation.DSMT4">
                  <p:embed/>
                </p:oleObj>
              </mc:Choice>
              <mc:Fallback>
                <p:oleObj name="Equation" r:id="rId4" imgW="5244840" imgH="825480" progId="Equation.DSMT4">
                  <p:embed/>
                  <p:pic>
                    <p:nvPicPr>
                      <p:cNvPr id="0" name="Picture 4"/>
                      <p:cNvPicPr>
                        <a:picLocks noChangeAspect="1" noChangeArrowheads="1"/>
                      </p:cNvPicPr>
                      <p:nvPr/>
                    </p:nvPicPr>
                    <p:blipFill>
                      <a:blip r:embed="rId5"/>
                      <a:srcRect/>
                      <a:stretch>
                        <a:fillRect/>
                      </a:stretch>
                    </p:blipFill>
                    <p:spPr bwMode="auto">
                      <a:xfrm>
                        <a:off x="1949450" y="2749550"/>
                        <a:ext cx="5245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5621" name="Object 5"/>
          <p:cNvGraphicFramePr>
            <a:graphicFrameLocks noChangeAspect="1"/>
          </p:cNvGraphicFramePr>
          <p:nvPr>
            <p:extLst>
              <p:ext uri="{D42A27DB-BD31-4B8C-83A1-F6EECF244321}">
                <p14:modId xmlns:p14="http://schemas.microsoft.com/office/powerpoint/2010/main" val="3559933309"/>
              </p:ext>
            </p:extLst>
          </p:nvPr>
        </p:nvGraphicFramePr>
        <p:xfrm>
          <a:off x="2224088" y="3832225"/>
          <a:ext cx="4279900" cy="825500"/>
        </p:xfrm>
        <a:graphic>
          <a:graphicData uri="http://schemas.openxmlformats.org/presentationml/2006/ole">
            <mc:AlternateContent xmlns:mc="http://schemas.openxmlformats.org/markup-compatibility/2006">
              <mc:Choice xmlns:v="urn:schemas-microsoft-com:vml" Requires="v">
                <p:oleObj name="Equation" r:id="rId6" imgW="4279680" imgH="825480" progId="Equation.DSMT4">
                  <p:embed/>
                </p:oleObj>
              </mc:Choice>
              <mc:Fallback>
                <p:oleObj name="Equation" r:id="rId6" imgW="4279680" imgH="825480" progId="Equation.DSMT4">
                  <p:embed/>
                  <p:pic>
                    <p:nvPicPr>
                      <p:cNvPr id="0" name="Picture 5"/>
                      <p:cNvPicPr>
                        <a:picLocks noChangeAspect="1" noChangeArrowheads="1"/>
                      </p:cNvPicPr>
                      <p:nvPr/>
                    </p:nvPicPr>
                    <p:blipFill>
                      <a:blip r:embed="rId7"/>
                      <a:srcRect/>
                      <a:stretch>
                        <a:fillRect/>
                      </a:stretch>
                    </p:blipFill>
                    <p:spPr bwMode="auto">
                      <a:xfrm>
                        <a:off x="2224088" y="3832225"/>
                        <a:ext cx="4279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5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5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between Two Polar Curves (cont.)</a:t>
            </a:r>
          </a:p>
        </p:txBody>
      </p:sp>
      <p:sp>
        <p:nvSpPr>
          <p:cNvPr id="3" name="Content Placeholder 2"/>
          <p:cNvSpPr>
            <a:spLocks noGrp="1"/>
          </p:cNvSpPr>
          <p:nvPr>
            <p:ph idx="1"/>
          </p:nvPr>
        </p:nvSpPr>
        <p:spPr/>
        <p:txBody>
          <a:bodyPr/>
          <a:lstStyle/>
          <a:p>
            <a:r>
              <a:rPr lang="en-US" dirty="0"/>
              <a:t>In this example,			  and the two rays are 				 as shown in Figure 7. And from the two points of intersection of the curves, we can deduce that		  that is, the larger curve is the circle of radius     centered at the origin. So the area between the two curves is calculated as follows.</a:t>
            </a:r>
          </a:p>
        </p:txBody>
      </p:sp>
      <p:graphicFrame>
        <p:nvGraphicFramePr>
          <p:cNvPr id="496642" name="Object 2"/>
          <p:cNvGraphicFramePr>
            <a:graphicFrameLocks noChangeAspect="1"/>
          </p:cNvGraphicFramePr>
          <p:nvPr>
            <p:extLst>
              <p:ext uri="{D42A27DB-BD31-4B8C-83A1-F6EECF244321}">
                <p14:modId xmlns:p14="http://schemas.microsoft.com/office/powerpoint/2010/main" val="3430192560"/>
              </p:ext>
            </p:extLst>
          </p:nvPr>
        </p:nvGraphicFramePr>
        <p:xfrm>
          <a:off x="2933700" y="1345883"/>
          <a:ext cx="2269542" cy="482600"/>
        </p:xfrm>
        <a:graphic>
          <a:graphicData uri="http://schemas.openxmlformats.org/presentationml/2006/ole">
            <mc:AlternateContent xmlns:mc="http://schemas.openxmlformats.org/markup-compatibility/2006">
              <mc:Choice xmlns:v="urn:schemas-microsoft-com:vml" Requires="v">
                <p:oleObj name="Equation" r:id="rId2" imgW="2222280" imgH="482400" progId="Equation.DSMT4">
                  <p:embed/>
                </p:oleObj>
              </mc:Choice>
              <mc:Fallback>
                <p:oleObj name="Equation" r:id="rId2" imgW="2222280" imgH="482400" progId="Equation.DSMT4">
                  <p:embed/>
                  <p:pic>
                    <p:nvPicPr>
                      <p:cNvPr id="0" name="Picture 2"/>
                      <p:cNvPicPr>
                        <a:picLocks noChangeAspect="1" noChangeArrowheads="1"/>
                      </p:cNvPicPr>
                      <p:nvPr/>
                    </p:nvPicPr>
                    <p:blipFill>
                      <a:blip r:embed="rId3"/>
                      <a:srcRect/>
                      <a:stretch>
                        <a:fillRect/>
                      </a:stretch>
                    </p:blipFill>
                    <p:spPr bwMode="auto">
                      <a:xfrm>
                        <a:off x="2933700" y="1345883"/>
                        <a:ext cx="2269542" cy="482600"/>
                      </a:xfrm>
                      <a:prstGeom prst="rect">
                        <a:avLst/>
                      </a:prstGeom>
                      <a:noFill/>
                      <a:ln>
                        <a:noFill/>
                      </a:ln>
                      <a:effectLst/>
                    </p:spPr>
                  </p:pic>
                </p:oleObj>
              </mc:Fallback>
            </mc:AlternateContent>
          </a:graphicData>
        </a:graphic>
      </p:graphicFrame>
      <p:graphicFrame>
        <p:nvGraphicFramePr>
          <p:cNvPr id="496643" name="Object 3"/>
          <p:cNvGraphicFramePr>
            <a:graphicFrameLocks noChangeAspect="1"/>
          </p:cNvGraphicFramePr>
          <p:nvPr>
            <p:extLst>
              <p:ext uri="{D42A27DB-BD31-4B8C-83A1-F6EECF244321}">
                <p14:modId xmlns:p14="http://schemas.microsoft.com/office/powerpoint/2010/main" val="1837586178"/>
              </p:ext>
            </p:extLst>
          </p:nvPr>
        </p:nvGraphicFramePr>
        <p:xfrm>
          <a:off x="533400" y="1770063"/>
          <a:ext cx="3657600" cy="431800"/>
        </p:xfrm>
        <a:graphic>
          <a:graphicData uri="http://schemas.openxmlformats.org/presentationml/2006/ole">
            <mc:AlternateContent xmlns:mc="http://schemas.openxmlformats.org/markup-compatibility/2006">
              <mc:Choice xmlns:v="urn:schemas-microsoft-com:vml" Requires="v">
                <p:oleObj name="Equation" r:id="rId4" imgW="3657600" imgH="431640" progId="Equation.DSMT4">
                  <p:embed/>
                </p:oleObj>
              </mc:Choice>
              <mc:Fallback>
                <p:oleObj name="Equation" r:id="rId4" imgW="3657600" imgH="431640" progId="Equation.DSMT4">
                  <p:embed/>
                  <p:pic>
                    <p:nvPicPr>
                      <p:cNvPr id="0" name="Picture 3"/>
                      <p:cNvPicPr>
                        <a:picLocks noChangeAspect="1" noChangeArrowheads="1"/>
                      </p:cNvPicPr>
                      <p:nvPr/>
                    </p:nvPicPr>
                    <p:blipFill>
                      <a:blip r:embed="rId5"/>
                      <a:srcRect/>
                      <a:stretch>
                        <a:fillRect/>
                      </a:stretch>
                    </p:blipFill>
                    <p:spPr bwMode="auto">
                      <a:xfrm>
                        <a:off x="533400" y="1770063"/>
                        <a:ext cx="3657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4" name="Object 4"/>
          <p:cNvGraphicFramePr>
            <a:graphicFrameLocks noChangeAspect="1"/>
          </p:cNvGraphicFramePr>
          <p:nvPr>
            <p:extLst>
              <p:ext uri="{D42A27DB-BD31-4B8C-83A1-F6EECF244321}">
                <p14:modId xmlns:p14="http://schemas.microsoft.com/office/powerpoint/2010/main" val="543102224"/>
              </p:ext>
            </p:extLst>
          </p:nvPr>
        </p:nvGraphicFramePr>
        <p:xfrm>
          <a:off x="2940050" y="2586038"/>
          <a:ext cx="1346200" cy="482600"/>
        </p:xfrm>
        <a:graphic>
          <a:graphicData uri="http://schemas.openxmlformats.org/presentationml/2006/ole">
            <mc:AlternateContent xmlns:mc="http://schemas.openxmlformats.org/markup-compatibility/2006">
              <mc:Choice xmlns:v="urn:schemas-microsoft-com:vml" Requires="v">
                <p:oleObj name="Equation" r:id="rId6" imgW="1346040" imgH="482400" progId="Equation.DSMT4">
                  <p:embed/>
                </p:oleObj>
              </mc:Choice>
              <mc:Fallback>
                <p:oleObj name="Equation" r:id="rId6" imgW="1346040" imgH="482400" progId="Equation.DSMT4">
                  <p:embed/>
                  <p:pic>
                    <p:nvPicPr>
                      <p:cNvPr id="0" name="Picture 4"/>
                      <p:cNvPicPr>
                        <a:picLocks noChangeAspect="1" noChangeArrowheads="1"/>
                      </p:cNvPicPr>
                      <p:nvPr/>
                    </p:nvPicPr>
                    <p:blipFill>
                      <a:blip r:embed="rId7"/>
                      <a:srcRect/>
                      <a:stretch>
                        <a:fillRect/>
                      </a:stretch>
                    </p:blipFill>
                    <p:spPr bwMode="auto">
                      <a:xfrm>
                        <a:off x="2940050" y="2586038"/>
                        <a:ext cx="1346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5" name="Object 5"/>
          <p:cNvGraphicFramePr>
            <a:graphicFrameLocks noChangeAspect="1"/>
          </p:cNvGraphicFramePr>
          <p:nvPr/>
        </p:nvGraphicFramePr>
        <p:xfrm>
          <a:off x="2743200" y="3060700"/>
          <a:ext cx="190500" cy="444500"/>
        </p:xfrm>
        <a:graphic>
          <a:graphicData uri="http://schemas.openxmlformats.org/presentationml/2006/ole">
            <mc:AlternateContent xmlns:mc="http://schemas.openxmlformats.org/markup-compatibility/2006">
              <mc:Choice xmlns:v="urn:schemas-microsoft-com:vml" Requires="v">
                <p:oleObj name="Equation" r:id="rId8" imgW="190440" imgH="444240" progId="Equation.DSMT4">
                  <p:embed/>
                </p:oleObj>
              </mc:Choice>
              <mc:Fallback>
                <p:oleObj name="Equation" r:id="rId8" imgW="190440" imgH="4442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06070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Area between Two Polar Curves (cont.)</a:t>
            </a:r>
          </a:p>
        </p:txBody>
      </p:sp>
      <p:graphicFrame>
        <p:nvGraphicFramePr>
          <p:cNvPr id="497666" name="Object 2"/>
          <p:cNvGraphicFramePr>
            <a:graphicFrameLocks noChangeAspect="1"/>
          </p:cNvGraphicFramePr>
          <p:nvPr>
            <p:extLst>
              <p:ext uri="{D42A27DB-BD31-4B8C-83A1-F6EECF244321}">
                <p14:modId xmlns:p14="http://schemas.microsoft.com/office/powerpoint/2010/main" val="1651322204"/>
              </p:ext>
            </p:extLst>
          </p:nvPr>
        </p:nvGraphicFramePr>
        <p:xfrm>
          <a:off x="504825" y="1377950"/>
          <a:ext cx="4889500" cy="1117600"/>
        </p:xfrm>
        <a:graphic>
          <a:graphicData uri="http://schemas.openxmlformats.org/presentationml/2006/ole">
            <mc:AlternateContent xmlns:mc="http://schemas.openxmlformats.org/markup-compatibility/2006">
              <mc:Choice xmlns:v="urn:schemas-microsoft-com:vml" Requires="v">
                <p:oleObj name="Equation" r:id="rId2" imgW="4889160" imgH="1117440" progId="Equation.DSMT4">
                  <p:embed/>
                </p:oleObj>
              </mc:Choice>
              <mc:Fallback>
                <p:oleObj name="Equation" r:id="rId2" imgW="4889160" imgH="1117440" progId="Equation.DSMT4">
                  <p:embed/>
                  <p:pic>
                    <p:nvPicPr>
                      <p:cNvPr id="0" name="Picture 2"/>
                      <p:cNvPicPr>
                        <a:picLocks noChangeAspect="1" noChangeArrowheads="1"/>
                      </p:cNvPicPr>
                      <p:nvPr/>
                    </p:nvPicPr>
                    <p:blipFill>
                      <a:blip r:embed="rId3"/>
                      <a:srcRect/>
                      <a:stretch>
                        <a:fillRect/>
                      </a:stretch>
                    </p:blipFill>
                    <p:spPr bwMode="auto">
                      <a:xfrm>
                        <a:off x="504825" y="1377950"/>
                        <a:ext cx="48895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67" name="Object 3"/>
          <p:cNvGraphicFramePr>
            <a:graphicFrameLocks noChangeAspect="1"/>
          </p:cNvGraphicFramePr>
          <p:nvPr>
            <p:extLst>
              <p:ext uri="{D42A27DB-BD31-4B8C-83A1-F6EECF244321}">
                <p14:modId xmlns:p14="http://schemas.microsoft.com/office/powerpoint/2010/main" val="848148329"/>
              </p:ext>
            </p:extLst>
          </p:nvPr>
        </p:nvGraphicFramePr>
        <p:xfrm>
          <a:off x="787400" y="2635250"/>
          <a:ext cx="4343400" cy="939800"/>
        </p:xfrm>
        <a:graphic>
          <a:graphicData uri="http://schemas.openxmlformats.org/presentationml/2006/ole">
            <mc:AlternateContent xmlns:mc="http://schemas.openxmlformats.org/markup-compatibility/2006">
              <mc:Choice xmlns:v="urn:schemas-microsoft-com:vml" Requires="v">
                <p:oleObj name="Equation" r:id="rId4" imgW="4343400" imgH="939600" progId="Equation.DSMT4">
                  <p:embed/>
                </p:oleObj>
              </mc:Choice>
              <mc:Fallback>
                <p:oleObj name="Equation" r:id="rId4" imgW="4343400" imgH="939600" progId="Equation.DSMT4">
                  <p:embed/>
                  <p:pic>
                    <p:nvPicPr>
                      <p:cNvPr id="0" name="Picture 3"/>
                      <p:cNvPicPr>
                        <a:picLocks noChangeAspect="1" noChangeArrowheads="1"/>
                      </p:cNvPicPr>
                      <p:nvPr/>
                    </p:nvPicPr>
                    <p:blipFill>
                      <a:blip r:embed="rId5"/>
                      <a:srcRect/>
                      <a:stretch>
                        <a:fillRect/>
                      </a:stretch>
                    </p:blipFill>
                    <p:spPr bwMode="auto">
                      <a:xfrm>
                        <a:off x="787400" y="2635250"/>
                        <a:ext cx="4343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68" name="Object 4"/>
          <p:cNvGraphicFramePr>
            <a:graphicFrameLocks noChangeAspect="1"/>
          </p:cNvGraphicFramePr>
          <p:nvPr>
            <p:extLst>
              <p:ext uri="{D42A27DB-BD31-4B8C-83A1-F6EECF244321}">
                <p14:modId xmlns:p14="http://schemas.microsoft.com/office/powerpoint/2010/main" val="1734026194"/>
              </p:ext>
            </p:extLst>
          </p:nvPr>
        </p:nvGraphicFramePr>
        <p:xfrm>
          <a:off x="5334000" y="2787650"/>
          <a:ext cx="3454400" cy="863600"/>
        </p:xfrm>
        <a:graphic>
          <a:graphicData uri="http://schemas.openxmlformats.org/presentationml/2006/ole">
            <mc:AlternateContent xmlns:mc="http://schemas.openxmlformats.org/markup-compatibility/2006">
              <mc:Choice xmlns:v="urn:schemas-microsoft-com:vml" Requires="v">
                <p:oleObj name="Equation" r:id="rId6" imgW="3454200" imgH="863280" progId="Equation.DSMT4">
                  <p:embed/>
                </p:oleObj>
              </mc:Choice>
              <mc:Fallback>
                <p:oleObj name="Equation" r:id="rId6" imgW="3454200" imgH="863280" progId="Equation.DSMT4">
                  <p:embed/>
                  <p:pic>
                    <p:nvPicPr>
                      <p:cNvPr id="0" name="Picture 4"/>
                      <p:cNvPicPr>
                        <a:picLocks noChangeAspect="1" noChangeArrowheads="1"/>
                      </p:cNvPicPr>
                      <p:nvPr/>
                    </p:nvPicPr>
                    <p:blipFill>
                      <a:blip r:embed="rId7"/>
                      <a:srcRect/>
                      <a:stretch>
                        <a:fillRect/>
                      </a:stretch>
                    </p:blipFill>
                    <p:spPr bwMode="auto">
                      <a:xfrm>
                        <a:off x="5334000" y="2787650"/>
                        <a:ext cx="3454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69" name="Object 5"/>
          <p:cNvGraphicFramePr>
            <a:graphicFrameLocks noChangeAspect="1"/>
          </p:cNvGraphicFramePr>
          <p:nvPr>
            <p:extLst>
              <p:ext uri="{D42A27DB-BD31-4B8C-83A1-F6EECF244321}">
                <p14:modId xmlns:p14="http://schemas.microsoft.com/office/powerpoint/2010/main" val="585585787"/>
              </p:ext>
            </p:extLst>
          </p:nvPr>
        </p:nvGraphicFramePr>
        <p:xfrm>
          <a:off x="781050" y="3549650"/>
          <a:ext cx="4432300" cy="939800"/>
        </p:xfrm>
        <a:graphic>
          <a:graphicData uri="http://schemas.openxmlformats.org/presentationml/2006/ole">
            <mc:AlternateContent xmlns:mc="http://schemas.openxmlformats.org/markup-compatibility/2006">
              <mc:Choice xmlns:v="urn:schemas-microsoft-com:vml" Requires="v">
                <p:oleObj name="Equation" r:id="rId8" imgW="4431960" imgH="939600" progId="Equation.DSMT4">
                  <p:embed/>
                </p:oleObj>
              </mc:Choice>
              <mc:Fallback>
                <p:oleObj name="Equation" r:id="rId8" imgW="4431960" imgH="939600" progId="Equation.DSMT4">
                  <p:embed/>
                  <p:pic>
                    <p:nvPicPr>
                      <p:cNvPr id="0" name="Picture 5"/>
                      <p:cNvPicPr>
                        <a:picLocks noChangeAspect="1" noChangeArrowheads="1"/>
                      </p:cNvPicPr>
                      <p:nvPr/>
                    </p:nvPicPr>
                    <p:blipFill>
                      <a:blip r:embed="rId9"/>
                      <a:srcRect/>
                      <a:stretch>
                        <a:fillRect/>
                      </a:stretch>
                    </p:blipFill>
                    <p:spPr bwMode="auto">
                      <a:xfrm>
                        <a:off x="781050" y="3549650"/>
                        <a:ext cx="4432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70" name="Object 6"/>
          <p:cNvGraphicFramePr>
            <a:graphicFrameLocks noChangeAspect="1"/>
          </p:cNvGraphicFramePr>
          <p:nvPr>
            <p:extLst>
              <p:ext uri="{D42A27DB-BD31-4B8C-83A1-F6EECF244321}">
                <p14:modId xmlns:p14="http://schemas.microsoft.com/office/powerpoint/2010/main" val="1514966137"/>
              </p:ext>
            </p:extLst>
          </p:nvPr>
        </p:nvGraphicFramePr>
        <p:xfrm>
          <a:off x="5397500" y="3663950"/>
          <a:ext cx="1727200" cy="609600"/>
        </p:xfrm>
        <a:graphic>
          <a:graphicData uri="http://schemas.openxmlformats.org/presentationml/2006/ole">
            <mc:AlternateContent xmlns:mc="http://schemas.openxmlformats.org/markup-compatibility/2006">
              <mc:Choice xmlns:v="urn:schemas-microsoft-com:vml" Requires="v">
                <p:oleObj name="Equation" r:id="rId10" imgW="1726920" imgH="609480" progId="Equation.DSMT4">
                  <p:embed/>
                </p:oleObj>
              </mc:Choice>
              <mc:Fallback>
                <p:oleObj name="Equation" r:id="rId10" imgW="1726920" imgH="609480" progId="Equation.DSMT4">
                  <p:embed/>
                  <p:pic>
                    <p:nvPicPr>
                      <p:cNvPr id="0" name="Picture 6"/>
                      <p:cNvPicPr>
                        <a:picLocks noChangeAspect="1" noChangeArrowheads="1"/>
                      </p:cNvPicPr>
                      <p:nvPr/>
                    </p:nvPicPr>
                    <p:blipFill>
                      <a:blip r:embed="rId11"/>
                      <a:srcRect/>
                      <a:stretch>
                        <a:fillRect/>
                      </a:stretch>
                    </p:blipFill>
                    <p:spPr bwMode="auto">
                      <a:xfrm>
                        <a:off x="5397500" y="3663950"/>
                        <a:ext cx="172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71" name="Object 7"/>
          <p:cNvGraphicFramePr>
            <a:graphicFrameLocks noChangeAspect="1"/>
          </p:cNvGraphicFramePr>
          <p:nvPr>
            <p:extLst>
              <p:ext uri="{D42A27DB-BD31-4B8C-83A1-F6EECF244321}">
                <p14:modId xmlns:p14="http://schemas.microsoft.com/office/powerpoint/2010/main" val="102532512"/>
              </p:ext>
            </p:extLst>
          </p:nvPr>
        </p:nvGraphicFramePr>
        <p:xfrm>
          <a:off x="774700" y="4622800"/>
          <a:ext cx="4051300" cy="1016000"/>
        </p:xfrm>
        <a:graphic>
          <a:graphicData uri="http://schemas.openxmlformats.org/presentationml/2006/ole">
            <mc:AlternateContent xmlns:mc="http://schemas.openxmlformats.org/markup-compatibility/2006">
              <mc:Choice xmlns:v="urn:schemas-microsoft-com:vml" Requires="v">
                <p:oleObj name="Equation" r:id="rId12" imgW="4051080" imgH="1015920" progId="Equation.DSMT4">
                  <p:embed/>
                </p:oleObj>
              </mc:Choice>
              <mc:Fallback>
                <p:oleObj name="Equation" r:id="rId12" imgW="4051080" imgH="1015920" progId="Equation.DSMT4">
                  <p:embed/>
                  <p:pic>
                    <p:nvPicPr>
                      <p:cNvPr id="0" name="Picture 7"/>
                      <p:cNvPicPr>
                        <a:picLocks noChangeAspect="1" noChangeArrowheads="1"/>
                      </p:cNvPicPr>
                      <p:nvPr/>
                    </p:nvPicPr>
                    <p:blipFill>
                      <a:blip r:embed="rId13"/>
                      <a:srcRect/>
                      <a:stretch>
                        <a:fillRect/>
                      </a:stretch>
                    </p:blipFill>
                    <p:spPr bwMode="auto">
                      <a:xfrm>
                        <a:off x="774700" y="4622800"/>
                        <a:ext cx="4051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72" name="Object 8"/>
          <p:cNvGraphicFramePr>
            <a:graphicFrameLocks noChangeAspect="1"/>
          </p:cNvGraphicFramePr>
          <p:nvPr>
            <p:extLst>
              <p:ext uri="{D42A27DB-BD31-4B8C-83A1-F6EECF244321}">
                <p14:modId xmlns:p14="http://schemas.microsoft.com/office/powerpoint/2010/main" val="15358151"/>
              </p:ext>
            </p:extLst>
          </p:nvPr>
        </p:nvGraphicFramePr>
        <p:xfrm>
          <a:off x="4870450" y="4641850"/>
          <a:ext cx="1574800" cy="927100"/>
        </p:xfrm>
        <a:graphic>
          <a:graphicData uri="http://schemas.openxmlformats.org/presentationml/2006/ole">
            <mc:AlternateContent xmlns:mc="http://schemas.openxmlformats.org/markup-compatibility/2006">
              <mc:Choice xmlns:v="urn:schemas-microsoft-com:vml" Requires="v">
                <p:oleObj name="Equation" r:id="rId14" imgW="1574640" imgH="927000" progId="Equation.DSMT4">
                  <p:embed/>
                </p:oleObj>
              </mc:Choice>
              <mc:Fallback>
                <p:oleObj name="Equation" r:id="rId14" imgW="1574640" imgH="927000" progId="Equation.DSMT4">
                  <p:embed/>
                  <p:pic>
                    <p:nvPicPr>
                      <p:cNvPr id="0" name="Picture 8"/>
                      <p:cNvPicPr>
                        <a:picLocks noChangeAspect="1" noChangeArrowheads="1"/>
                      </p:cNvPicPr>
                      <p:nvPr/>
                    </p:nvPicPr>
                    <p:blipFill>
                      <a:blip r:embed="rId15"/>
                      <a:srcRect/>
                      <a:stretch>
                        <a:fillRect/>
                      </a:stretch>
                    </p:blipFill>
                    <p:spPr bwMode="auto">
                      <a:xfrm>
                        <a:off x="4870450" y="4641850"/>
                        <a:ext cx="1574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76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76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76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(cont.) </a:t>
            </a:r>
          </a:p>
        </p:txBody>
      </p:sp>
      <p:sp>
        <p:nvSpPr>
          <p:cNvPr id="3" name="Content Placeholder 2"/>
          <p:cNvSpPr>
            <a:spLocks noGrp="1"/>
          </p:cNvSpPr>
          <p:nvPr>
            <p:ph idx="1"/>
          </p:nvPr>
        </p:nvSpPr>
        <p:spPr/>
        <p:txBody>
          <a:bodyPr>
            <a:normAutofit/>
          </a:bodyPr>
          <a:lstStyle/>
          <a:p>
            <a:r>
              <a:rPr lang="en-US" dirty="0"/>
              <a:t>The last formula we will restate in terms of polar coordinates is the arc length formula, and we will again make use of what we already know about parametric equations. In Section 9.2, we determined that the arc length of a curve defined parametrically over an interval [</a:t>
            </a:r>
            <a:r>
              <a:rPr lang="en-US" i="1" dirty="0"/>
              <a:t>a</a:t>
            </a:r>
            <a:r>
              <a:rPr lang="en-US" dirty="0"/>
              <a:t>, </a:t>
            </a:r>
            <a:r>
              <a:rPr lang="en-US" i="1" dirty="0"/>
              <a:t>b</a:t>
            </a:r>
            <a:r>
              <a:rPr lang="en-US" dirty="0"/>
              <a:t>] is</a:t>
            </a:r>
          </a:p>
          <a:p>
            <a:endParaRPr lang="en-US" dirty="0"/>
          </a:p>
          <a:p>
            <a:r>
              <a:rPr lang="en-US" dirty="0"/>
              <a:t>In this context, the parameter is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and if our polar curve is given as		  then we know		       and  </a:t>
            </a:r>
          </a:p>
        </p:txBody>
      </p:sp>
      <p:graphicFrame>
        <p:nvGraphicFramePr>
          <p:cNvPr id="498690" name="Object 2"/>
          <p:cNvGraphicFramePr>
            <a:graphicFrameLocks noChangeAspect="1"/>
          </p:cNvGraphicFramePr>
          <p:nvPr>
            <p:extLst>
              <p:ext uri="{D42A27DB-BD31-4B8C-83A1-F6EECF244321}">
                <p14:modId xmlns:p14="http://schemas.microsoft.com/office/powerpoint/2010/main" val="1776982506"/>
              </p:ext>
            </p:extLst>
          </p:nvPr>
        </p:nvGraphicFramePr>
        <p:xfrm>
          <a:off x="2819400" y="3634907"/>
          <a:ext cx="3124200" cy="943769"/>
        </p:xfrm>
        <a:graphic>
          <a:graphicData uri="http://schemas.openxmlformats.org/presentationml/2006/ole">
            <mc:AlternateContent xmlns:mc="http://schemas.openxmlformats.org/markup-compatibility/2006">
              <mc:Choice xmlns:v="urn:schemas-microsoft-com:vml" Requires="v">
                <p:oleObj name="Equation" r:id="rId2" imgW="3657600" imgH="1104840" progId="Equation.DSMT4">
                  <p:embed/>
                </p:oleObj>
              </mc:Choice>
              <mc:Fallback>
                <p:oleObj name="Equation" r:id="rId2" imgW="3657600" imgH="1104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634907"/>
                        <a:ext cx="3124200" cy="943769"/>
                      </a:xfrm>
                      <a:prstGeom prst="rect">
                        <a:avLst/>
                      </a:prstGeom>
                      <a:noFill/>
                      <a:ln>
                        <a:noFill/>
                      </a:ln>
                      <a:effectLst/>
                    </p:spPr>
                  </p:pic>
                </p:oleObj>
              </mc:Fallback>
            </mc:AlternateContent>
          </a:graphicData>
        </a:graphic>
      </p:graphicFrame>
      <p:graphicFrame>
        <p:nvGraphicFramePr>
          <p:cNvPr id="498691" name="Object 3"/>
          <p:cNvGraphicFramePr>
            <a:graphicFrameLocks noChangeAspect="1"/>
          </p:cNvGraphicFramePr>
          <p:nvPr>
            <p:extLst>
              <p:ext uri="{D42A27DB-BD31-4B8C-83A1-F6EECF244321}">
                <p14:modId xmlns:p14="http://schemas.microsoft.com/office/powerpoint/2010/main" val="2678987272"/>
              </p:ext>
            </p:extLst>
          </p:nvPr>
        </p:nvGraphicFramePr>
        <p:xfrm>
          <a:off x="2971800" y="4927551"/>
          <a:ext cx="1333500" cy="482600"/>
        </p:xfrm>
        <a:graphic>
          <a:graphicData uri="http://schemas.openxmlformats.org/presentationml/2006/ole">
            <mc:AlternateContent xmlns:mc="http://schemas.openxmlformats.org/markup-compatibility/2006">
              <mc:Choice xmlns:v="urn:schemas-microsoft-com:vml" Requires="v">
                <p:oleObj name="Equation" r:id="rId4" imgW="1333440" imgH="482400" progId="Equation.DSMT4">
                  <p:embed/>
                </p:oleObj>
              </mc:Choice>
              <mc:Fallback>
                <p:oleObj name="Equation" r:id="rId4" imgW="1333440" imgH="482400" progId="Equation.DSMT4">
                  <p:embed/>
                  <p:pic>
                    <p:nvPicPr>
                      <p:cNvPr id="0" name="Picture 3"/>
                      <p:cNvPicPr>
                        <a:picLocks noChangeAspect="1" noChangeArrowheads="1"/>
                      </p:cNvPicPr>
                      <p:nvPr/>
                    </p:nvPicPr>
                    <p:blipFill>
                      <a:blip r:embed="rId5"/>
                      <a:srcRect/>
                      <a:stretch>
                        <a:fillRect/>
                      </a:stretch>
                    </p:blipFill>
                    <p:spPr bwMode="auto">
                      <a:xfrm>
                        <a:off x="2971800" y="4927551"/>
                        <a:ext cx="1333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2" name="Object 4"/>
          <p:cNvGraphicFramePr>
            <a:graphicFrameLocks noChangeAspect="1"/>
          </p:cNvGraphicFramePr>
          <p:nvPr>
            <p:extLst>
              <p:ext uri="{D42A27DB-BD31-4B8C-83A1-F6EECF244321}">
                <p14:modId xmlns:p14="http://schemas.microsoft.com/office/powerpoint/2010/main" val="3725486271"/>
              </p:ext>
            </p:extLst>
          </p:nvPr>
        </p:nvGraphicFramePr>
        <p:xfrm>
          <a:off x="6477000" y="4950878"/>
          <a:ext cx="2006600" cy="482600"/>
        </p:xfrm>
        <a:graphic>
          <a:graphicData uri="http://schemas.openxmlformats.org/presentationml/2006/ole">
            <mc:AlternateContent xmlns:mc="http://schemas.openxmlformats.org/markup-compatibility/2006">
              <mc:Choice xmlns:v="urn:schemas-microsoft-com:vml" Requires="v">
                <p:oleObj name="Equation" r:id="rId6" imgW="2006280" imgH="482400" progId="Equation.DSMT4">
                  <p:embed/>
                </p:oleObj>
              </mc:Choice>
              <mc:Fallback>
                <p:oleObj name="Equation" r:id="rId6" imgW="2006280" imgH="482400" progId="Equation.DSMT4">
                  <p:embed/>
                  <p:pic>
                    <p:nvPicPr>
                      <p:cNvPr id="0" name="Picture 4"/>
                      <p:cNvPicPr>
                        <a:picLocks noChangeAspect="1" noChangeArrowheads="1"/>
                      </p:cNvPicPr>
                      <p:nvPr/>
                    </p:nvPicPr>
                    <p:blipFill>
                      <a:blip r:embed="rId7"/>
                      <a:srcRect/>
                      <a:stretch>
                        <a:fillRect/>
                      </a:stretch>
                    </p:blipFill>
                    <p:spPr bwMode="auto">
                      <a:xfrm>
                        <a:off x="6477000" y="4950878"/>
                        <a:ext cx="2006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8693" name="Object 5"/>
          <p:cNvGraphicFramePr>
            <a:graphicFrameLocks noChangeAspect="1"/>
          </p:cNvGraphicFramePr>
          <p:nvPr>
            <p:extLst>
              <p:ext uri="{D42A27DB-BD31-4B8C-83A1-F6EECF244321}">
                <p14:modId xmlns:p14="http://schemas.microsoft.com/office/powerpoint/2010/main" val="3000527601"/>
              </p:ext>
            </p:extLst>
          </p:nvPr>
        </p:nvGraphicFramePr>
        <p:xfrm>
          <a:off x="1219200" y="5351731"/>
          <a:ext cx="1981200" cy="482600"/>
        </p:xfrm>
        <a:graphic>
          <a:graphicData uri="http://schemas.openxmlformats.org/presentationml/2006/ole">
            <mc:AlternateContent xmlns:mc="http://schemas.openxmlformats.org/markup-compatibility/2006">
              <mc:Choice xmlns:v="urn:schemas-microsoft-com:vml" Requires="v">
                <p:oleObj name="Equation" r:id="rId8" imgW="1981080" imgH="482400" progId="Equation.DSMT4">
                  <p:embed/>
                </p:oleObj>
              </mc:Choice>
              <mc:Fallback>
                <p:oleObj name="Equation" r:id="rId8" imgW="1981080" imgH="482400" progId="Equation.DSMT4">
                  <p:embed/>
                  <p:pic>
                    <p:nvPicPr>
                      <p:cNvPr id="0" name="Picture 5"/>
                      <p:cNvPicPr>
                        <a:picLocks noChangeAspect="1" noChangeArrowheads="1"/>
                      </p:cNvPicPr>
                      <p:nvPr/>
                    </p:nvPicPr>
                    <p:blipFill>
                      <a:blip r:embed="rId9"/>
                      <a:srcRect/>
                      <a:stretch>
                        <a:fillRect/>
                      </a:stretch>
                    </p:blipFill>
                    <p:spPr bwMode="auto">
                      <a:xfrm>
                        <a:off x="1219200" y="5351731"/>
                        <a:ext cx="198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86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8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Tangents to Polar Curves (cont.)</a:t>
            </a:r>
          </a:p>
        </p:txBody>
      </p:sp>
      <p:sp>
        <p:nvSpPr>
          <p:cNvPr id="3" name="Content Placeholder 2"/>
          <p:cNvSpPr>
            <a:spLocks noGrp="1"/>
          </p:cNvSpPr>
          <p:nvPr>
            <p:ph idx="1"/>
          </p:nvPr>
        </p:nvSpPr>
        <p:spPr/>
        <p:txBody>
          <a:bodyPr/>
          <a:lstStyle/>
          <a:p>
            <a:r>
              <a:rPr lang="en-US" dirty="0"/>
              <a:t>We now have two equations in the parameter </a:t>
            </a:r>
            <a:r>
              <a:rPr lang="el-GR" i="1" dirty="0">
                <a:latin typeface="Cambria Math" panose="02040503050406030204" pitchFamily="18" charset="0"/>
                <a:ea typeface="Cambria Math" panose="02040503050406030204" pitchFamily="18" charset="0"/>
              </a:rPr>
              <a:t>θ</a:t>
            </a:r>
            <a:r>
              <a:rPr lang="en-US" dirty="0"/>
              <a:t> describing the curve, and if </a:t>
            </a:r>
            <a:r>
              <a:rPr lang="en-US" i="1" dirty="0"/>
              <a:t>f</a:t>
            </a:r>
            <a:r>
              <a:rPr lang="en-US" dirty="0"/>
              <a:t> is a differentiable function of </a:t>
            </a:r>
            <a:r>
              <a:rPr lang="el-GR" i="1" dirty="0">
                <a:latin typeface="Cambria Math" panose="02040503050406030204" pitchFamily="18" charset="0"/>
                <a:ea typeface="Cambria Math" panose="02040503050406030204" pitchFamily="18" charset="0"/>
              </a:rPr>
              <a:t>θ</a:t>
            </a:r>
            <a:r>
              <a:rPr lang="en-US" dirty="0"/>
              <a:t>, then when</a:t>
            </a:r>
          </a:p>
        </p:txBody>
      </p:sp>
      <p:graphicFrame>
        <p:nvGraphicFramePr>
          <p:cNvPr id="477186" name="Object 2"/>
          <p:cNvGraphicFramePr>
            <a:graphicFrameLocks noChangeAspect="1"/>
          </p:cNvGraphicFramePr>
          <p:nvPr>
            <p:extLst>
              <p:ext uri="{D42A27DB-BD31-4B8C-83A1-F6EECF244321}">
                <p14:modId xmlns:p14="http://schemas.microsoft.com/office/powerpoint/2010/main" val="2165215032"/>
              </p:ext>
            </p:extLst>
          </p:nvPr>
        </p:nvGraphicFramePr>
        <p:xfrm>
          <a:off x="539750" y="2749550"/>
          <a:ext cx="8064500" cy="1676400"/>
        </p:xfrm>
        <a:graphic>
          <a:graphicData uri="http://schemas.openxmlformats.org/presentationml/2006/ole">
            <mc:AlternateContent xmlns:mc="http://schemas.openxmlformats.org/markup-compatibility/2006">
              <mc:Choice xmlns:v="urn:schemas-microsoft-com:vml" Requires="v">
                <p:oleObj name="Equation" r:id="rId2" imgW="8064360" imgH="1676160" progId="Equation.DSMT4">
                  <p:embed/>
                </p:oleObj>
              </mc:Choice>
              <mc:Fallback>
                <p:oleObj name="Equation" r:id="rId2" imgW="8064360" imgH="1676160" progId="Equation.DSMT4">
                  <p:embed/>
                  <p:pic>
                    <p:nvPicPr>
                      <p:cNvPr id="0" name="Picture 2"/>
                      <p:cNvPicPr>
                        <a:picLocks noChangeAspect="1" noChangeArrowheads="1"/>
                      </p:cNvPicPr>
                      <p:nvPr/>
                    </p:nvPicPr>
                    <p:blipFill>
                      <a:blip r:embed="rId3"/>
                      <a:srcRect/>
                      <a:stretch>
                        <a:fillRect/>
                      </a:stretch>
                    </p:blipFill>
                    <p:spPr bwMode="auto">
                      <a:xfrm>
                        <a:off x="539750" y="2749550"/>
                        <a:ext cx="8064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7187" name="Object 3"/>
          <p:cNvGraphicFramePr>
            <a:graphicFrameLocks noChangeAspect="1"/>
          </p:cNvGraphicFramePr>
          <p:nvPr>
            <p:extLst>
              <p:ext uri="{D42A27DB-BD31-4B8C-83A1-F6EECF244321}">
                <p14:modId xmlns:p14="http://schemas.microsoft.com/office/powerpoint/2010/main" val="408605273"/>
              </p:ext>
            </p:extLst>
          </p:nvPr>
        </p:nvGraphicFramePr>
        <p:xfrm>
          <a:off x="2971800" y="2226310"/>
          <a:ext cx="1511300" cy="431800"/>
        </p:xfrm>
        <a:graphic>
          <a:graphicData uri="http://schemas.openxmlformats.org/presentationml/2006/ole">
            <mc:AlternateContent xmlns:mc="http://schemas.openxmlformats.org/markup-compatibility/2006">
              <mc:Choice xmlns:v="urn:schemas-microsoft-com:vml" Requires="v">
                <p:oleObj name="Equation" r:id="rId4" imgW="1511280" imgH="431640" progId="Equation.DSMT4">
                  <p:embed/>
                </p:oleObj>
              </mc:Choice>
              <mc:Fallback>
                <p:oleObj name="Equation" r:id="rId4" imgW="1511280" imgH="431640" progId="Equation.DSMT4">
                  <p:embed/>
                  <p:pic>
                    <p:nvPicPr>
                      <p:cNvPr id="0" name="Picture 3"/>
                      <p:cNvPicPr>
                        <a:picLocks noChangeAspect="1" noChangeArrowheads="1"/>
                      </p:cNvPicPr>
                      <p:nvPr/>
                    </p:nvPicPr>
                    <p:blipFill>
                      <a:blip r:embed="rId5"/>
                      <a:srcRect/>
                      <a:stretch>
                        <a:fillRect/>
                      </a:stretch>
                    </p:blipFill>
                    <p:spPr bwMode="auto">
                      <a:xfrm>
                        <a:off x="2971800" y="2226310"/>
                        <a:ext cx="1511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and Arc Length in Polar Coordinates (cont.) </a:t>
            </a:r>
          </a:p>
        </p:txBody>
      </p:sp>
      <p:graphicFrame>
        <p:nvGraphicFramePr>
          <p:cNvPr id="499715" name="Object 3"/>
          <p:cNvGraphicFramePr>
            <a:graphicFrameLocks noChangeAspect="1"/>
          </p:cNvGraphicFramePr>
          <p:nvPr>
            <p:extLst>
              <p:ext uri="{D42A27DB-BD31-4B8C-83A1-F6EECF244321}">
                <p14:modId xmlns:p14="http://schemas.microsoft.com/office/powerpoint/2010/main" val="506050500"/>
              </p:ext>
            </p:extLst>
          </p:nvPr>
        </p:nvGraphicFramePr>
        <p:xfrm>
          <a:off x="523875" y="1082040"/>
          <a:ext cx="3784600" cy="1104900"/>
        </p:xfrm>
        <a:graphic>
          <a:graphicData uri="http://schemas.openxmlformats.org/presentationml/2006/ole">
            <mc:AlternateContent xmlns:mc="http://schemas.openxmlformats.org/markup-compatibility/2006">
              <mc:Choice xmlns:v="urn:schemas-microsoft-com:vml" Requires="v">
                <p:oleObj name="Equation" r:id="rId2" imgW="3784320" imgH="1104840" progId="Equation.DSMT4">
                  <p:embed/>
                </p:oleObj>
              </mc:Choice>
              <mc:Fallback>
                <p:oleObj name="Equation" r:id="rId2" imgW="3784320" imgH="1104840" progId="Equation.DSMT4">
                  <p:embed/>
                  <p:pic>
                    <p:nvPicPr>
                      <p:cNvPr id="0" name="Picture 3"/>
                      <p:cNvPicPr>
                        <a:picLocks noChangeAspect="1" noChangeArrowheads="1"/>
                      </p:cNvPicPr>
                      <p:nvPr/>
                    </p:nvPicPr>
                    <p:blipFill>
                      <a:blip r:embed="rId3"/>
                      <a:srcRect/>
                      <a:stretch>
                        <a:fillRect/>
                      </a:stretch>
                    </p:blipFill>
                    <p:spPr bwMode="auto">
                      <a:xfrm>
                        <a:off x="523875" y="1082040"/>
                        <a:ext cx="3784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9716" name="Object 4"/>
          <p:cNvGraphicFramePr>
            <a:graphicFrameLocks noChangeAspect="1"/>
          </p:cNvGraphicFramePr>
          <p:nvPr>
            <p:extLst>
              <p:ext uri="{D42A27DB-BD31-4B8C-83A1-F6EECF244321}">
                <p14:modId xmlns:p14="http://schemas.microsoft.com/office/powerpoint/2010/main" val="1419174829"/>
              </p:ext>
            </p:extLst>
          </p:nvPr>
        </p:nvGraphicFramePr>
        <p:xfrm>
          <a:off x="457200" y="2242354"/>
          <a:ext cx="7124700" cy="1104900"/>
        </p:xfrm>
        <a:graphic>
          <a:graphicData uri="http://schemas.openxmlformats.org/presentationml/2006/ole">
            <mc:AlternateContent xmlns:mc="http://schemas.openxmlformats.org/markup-compatibility/2006">
              <mc:Choice xmlns:v="urn:schemas-microsoft-com:vml" Requires="v">
                <p:oleObj name="Equation" r:id="rId4" imgW="7124400" imgH="1104840" progId="Equation.DSMT4">
                  <p:embed/>
                </p:oleObj>
              </mc:Choice>
              <mc:Fallback>
                <p:oleObj name="Equation" r:id="rId4" imgW="7124400" imgH="1104840" progId="Equation.DSMT4">
                  <p:embed/>
                  <p:pic>
                    <p:nvPicPr>
                      <p:cNvPr id="0" name="Picture 4"/>
                      <p:cNvPicPr>
                        <a:picLocks noChangeAspect="1" noChangeArrowheads="1"/>
                      </p:cNvPicPr>
                      <p:nvPr/>
                    </p:nvPicPr>
                    <p:blipFill>
                      <a:blip r:embed="rId5"/>
                      <a:srcRect/>
                      <a:stretch>
                        <a:fillRect/>
                      </a:stretch>
                    </p:blipFill>
                    <p:spPr bwMode="auto">
                      <a:xfrm>
                        <a:off x="457200" y="2242354"/>
                        <a:ext cx="7124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9717" name="Object 5"/>
          <p:cNvGraphicFramePr>
            <a:graphicFrameLocks noChangeAspect="1"/>
          </p:cNvGraphicFramePr>
          <p:nvPr>
            <p:extLst>
              <p:ext uri="{D42A27DB-BD31-4B8C-83A1-F6EECF244321}">
                <p14:modId xmlns:p14="http://schemas.microsoft.com/office/powerpoint/2010/main" val="2779023273"/>
              </p:ext>
            </p:extLst>
          </p:nvPr>
        </p:nvGraphicFramePr>
        <p:xfrm>
          <a:off x="249442" y="3433352"/>
          <a:ext cx="8724900" cy="736600"/>
        </p:xfrm>
        <a:graphic>
          <a:graphicData uri="http://schemas.openxmlformats.org/presentationml/2006/ole">
            <mc:AlternateContent xmlns:mc="http://schemas.openxmlformats.org/markup-compatibility/2006">
              <mc:Choice xmlns:v="urn:schemas-microsoft-com:vml" Requires="v">
                <p:oleObj name="Equation" r:id="rId6" imgW="8724600" imgH="736560" progId="Equation.DSMT4">
                  <p:embed/>
                </p:oleObj>
              </mc:Choice>
              <mc:Fallback>
                <p:oleObj name="Equation" r:id="rId6" imgW="8724600" imgH="736560" progId="Equation.DSMT4">
                  <p:embed/>
                  <p:pic>
                    <p:nvPicPr>
                      <p:cNvPr id="0" name="Picture 5"/>
                      <p:cNvPicPr>
                        <a:picLocks noChangeAspect="1" noChangeArrowheads="1"/>
                      </p:cNvPicPr>
                      <p:nvPr/>
                    </p:nvPicPr>
                    <p:blipFill>
                      <a:blip r:embed="rId7"/>
                      <a:srcRect/>
                      <a:stretch>
                        <a:fillRect/>
                      </a:stretch>
                    </p:blipFill>
                    <p:spPr bwMode="auto">
                      <a:xfrm>
                        <a:off x="249442" y="3433352"/>
                        <a:ext cx="8724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9718" name="Object 6"/>
          <p:cNvGraphicFramePr>
            <a:graphicFrameLocks noChangeAspect="1"/>
          </p:cNvGraphicFramePr>
          <p:nvPr>
            <p:extLst>
              <p:ext uri="{D42A27DB-BD31-4B8C-83A1-F6EECF244321}">
                <p14:modId xmlns:p14="http://schemas.microsoft.com/office/powerpoint/2010/main" val="3545914693"/>
              </p:ext>
            </p:extLst>
          </p:nvPr>
        </p:nvGraphicFramePr>
        <p:xfrm>
          <a:off x="457200" y="4256050"/>
          <a:ext cx="4025900" cy="736600"/>
        </p:xfrm>
        <a:graphic>
          <a:graphicData uri="http://schemas.openxmlformats.org/presentationml/2006/ole">
            <mc:AlternateContent xmlns:mc="http://schemas.openxmlformats.org/markup-compatibility/2006">
              <mc:Choice xmlns:v="urn:schemas-microsoft-com:vml" Requires="v">
                <p:oleObj name="Equation" r:id="rId8" imgW="4025880" imgH="736560" progId="Equation.DSMT4">
                  <p:embed/>
                </p:oleObj>
              </mc:Choice>
              <mc:Fallback>
                <p:oleObj name="Equation" r:id="rId8" imgW="4025880" imgH="736560" progId="Equation.DSMT4">
                  <p:embed/>
                  <p:pic>
                    <p:nvPicPr>
                      <p:cNvPr id="0" name="Picture 6"/>
                      <p:cNvPicPr>
                        <a:picLocks noChangeAspect="1" noChangeArrowheads="1"/>
                      </p:cNvPicPr>
                      <p:nvPr/>
                    </p:nvPicPr>
                    <p:blipFill>
                      <a:blip r:embed="rId9"/>
                      <a:srcRect/>
                      <a:stretch>
                        <a:fillRect/>
                      </a:stretch>
                    </p:blipFill>
                    <p:spPr bwMode="auto">
                      <a:xfrm>
                        <a:off x="457200" y="4256050"/>
                        <a:ext cx="4025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2">
            <a:extLst>
              <a:ext uri="{FF2B5EF4-FFF2-40B4-BE49-F238E27FC236}">
                <a16:creationId xmlns:a16="http://schemas.microsoft.com/office/drawing/2014/main" id="{5B4ED9F9-25FF-6DC2-DAD3-F81DCFC28540}"/>
              </a:ext>
            </a:extLst>
          </p:cNvPr>
          <p:cNvSpPr>
            <a:spLocks noGrp="1"/>
          </p:cNvSpPr>
          <p:nvPr>
            <p:ph idx="1"/>
          </p:nvPr>
        </p:nvSpPr>
        <p:spPr>
          <a:xfrm>
            <a:off x="457200" y="1097280"/>
            <a:ext cx="8229600" cy="4846320"/>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This formula is often written in terms of </a:t>
            </a:r>
            <a:r>
              <a:rPr lang="en-US" i="1" dirty="0"/>
              <a:t>r</a:t>
            </a:r>
            <a:r>
              <a:rPr lang="en-US" dirty="0"/>
              <a:t>, in which case it appears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9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9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9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Arc Length of a Polar Curve </a:t>
            </a:r>
          </a:p>
        </p:txBody>
      </p:sp>
      <p:sp>
        <p:nvSpPr>
          <p:cNvPr id="3" name="Content Placeholder 2"/>
          <p:cNvSpPr>
            <a:spLocks noGrp="1"/>
          </p:cNvSpPr>
          <p:nvPr>
            <p:ph idx="1"/>
          </p:nvPr>
        </p:nvSpPr>
        <p:spPr>
          <a:xfrm>
            <a:off x="457200" y="1280160"/>
            <a:ext cx="8229600" cy="3797963"/>
          </a:xfrm>
          <a:solidFill>
            <a:srgbClr val="FFFFCC"/>
          </a:solidFill>
          <a:ln w="28575">
            <a:solidFill>
              <a:schemeClr val="tx1"/>
            </a:solidFill>
          </a:ln>
        </p:spPr>
        <p:txBody>
          <a:bodyPr>
            <a:spAutoFit/>
          </a:bodyPr>
          <a:lstStyle/>
          <a:p>
            <a:r>
              <a:rPr lang="en-US" dirty="0">
                <a:solidFill>
                  <a:schemeClr val="tx1"/>
                </a:solidFill>
              </a:rPr>
              <a:t>Assume the curve </a:t>
            </a:r>
            <a:r>
              <a:rPr lang="en-US" i="1" dirty="0">
                <a:solidFill>
                  <a:schemeClr val="tx1"/>
                </a:solidFill>
              </a:rPr>
              <a:t>C</a:t>
            </a:r>
            <a:r>
              <a:rPr lang="en-US" dirty="0">
                <a:solidFill>
                  <a:schemeClr val="tx1"/>
                </a:solidFill>
              </a:rPr>
              <a:t> is defined by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 </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rPr>
              <a:t>θ</a:t>
            </a:r>
            <a:r>
              <a:rPr lang="en-US" i="1" dirty="0">
                <a:solidFill>
                  <a:schemeClr val="tx1"/>
                </a:solidFill>
                <a:latin typeface="Cambria Math" panose="02040503050406030204" pitchFamily="18" charset="0"/>
                <a:ea typeface="Cambria Math" panose="02040503050406030204" pitchFamily="18" charset="0"/>
              </a:rPr>
              <a:t> </a:t>
            </a:r>
            <a:r>
              <a:rPr lang="en-US" dirty="0">
                <a:solidFill>
                  <a:schemeClr val="tx1"/>
                </a:solidFill>
              </a:rPr>
              <a:t>) over the </a:t>
            </a:r>
            <a:r>
              <a:rPr lang="el-GR" i="1" dirty="0">
                <a:solidFill>
                  <a:schemeClr val="tx1"/>
                </a:solidFill>
                <a:latin typeface="Cambria Math" panose="02040503050406030204" pitchFamily="18" charset="0"/>
                <a:ea typeface="Cambria Math" panose="02040503050406030204" pitchFamily="18" charset="0"/>
              </a:rPr>
              <a:t>θ </a:t>
            </a:r>
            <a:r>
              <a:rPr lang="en-US" dirty="0">
                <a:solidFill>
                  <a:schemeClr val="tx1"/>
                </a:solidFill>
              </a:rPr>
              <a:t>‑interval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where </a:t>
            </a:r>
            <a:r>
              <a:rPr lang="en-US" i="1" dirty="0">
                <a:solidFill>
                  <a:schemeClr val="tx1"/>
                </a:solidFill>
              </a:rPr>
              <a:t>f</a:t>
            </a:r>
            <a:r>
              <a:rPr lang="en-US" dirty="0">
                <a:solidFill>
                  <a:schemeClr val="tx1"/>
                </a:solidFill>
              </a:rPr>
              <a:t> has a continuous first derivative over the interval and the curve is traced out exactly once (except possibly for a finite number of self‑intersections). Then the arc length of </a:t>
            </a:r>
            <a:r>
              <a:rPr lang="en-US" i="1" dirty="0">
                <a:solidFill>
                  <a:schemeClr val="tx1"/>
                </a:solidFill>
              </a:rPr>
              <a:t>C</a:t>
            </a:r>
            <a:r>
              <a:rPr lang="en-US" dirty="0">
                <a:solidFill>
                  <a:schemeClr val="tx1"/>
                </a:solidFill>
              </a:rPr>
              <a:t> is given by</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500738" name="Object 2"/>
          <p:cNvGraphicFramePr>
            <a:graphicFrameLocks noChangeAspect="1"/>
          </p:cNvGraphicFramePr>
          <p:nvPr>
            <p:extLst>
              <p:ext uri="{D42A27DB-BD31-4B8C-83A1-F6EECF244321}">
                <p14:modId xmlns:p14="http://schemas.microsoft.com/office/powerpoint/2010/main" val="1950111357"/>
              </p:ext>
            </p:extLst>
          </p:nvPr>
        </p:nvGraphicFramePr>
        <p:xfrm>
          <a:off x="2971800" y="3733800"/>
          <a:ext cx="3200400" cy="1104900"/>
        </p:xfrm>
        <a:graphic>
          <a:graphicData uri="http://schemas.openxmlformats.org/presentationml/2006/ole">
            <mc:AlternateContent xmlns:mc="http://schemas.openxmlformats.org/markup-compatibility/2006">
              <mc:Choice xmlns:v="urn:schemas-microsoft-com:vml" Requires="v">
                <p:oleObj name="Equation" r:id="rId2" imgW="3200400" imgH="1104840" progId="Equation.DSMT4">
                  <p:embed/>
                </p:oleObj>
              </mc:Choice>
              <mc:Fallback>
                <p:oleObj name="Equation" r:id="rId2" imgW="3200400" imgH="1104840" progId="Equation.DSMT4">
                  <p:embed/>
                  <p:pic>
                    <p:nvPicPr>
                      <p:cNvPr id="0" name="Picture 2"/>
                      <p:cNvPicPr>
                        <a:picLocks noChangeAspect="1" noChangeArrowheads="1"/>
                      </p:cNvPicPr>
                      <p:nvPr/>
                    </p:nvPicPr>
                    <p:blipFill>
                      <a:blip r:embed="rId3"/>
                      <a:srcRect/>
                      <a:stretch>
                        <a:fillRect/>
                      </a:stretch>
                    </p:blipFill>
                    <p:spPr bwMode="auto">
                      <a:xfrm>
                        <a:off x="2971800" y="3733800"/>
                        <a:ext cx="3200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Arc Length of a Polar Curve</a:t>
            </a:r>
          </a:p>
        </p:txBody>
      </p:sp>
      <p:sp>
        <p:nvSpPr>
          <p:cNvPr id="3" name="Content Placeholder 2"/>
          <p:cNvSpPr>
            <a:spLocks noGrp="1"/>
          </p:cNvSpPr>
          <p:nvPr>
            <p:ph idx="1"/>
          </p:nvPr>
        </p:nvSpPr>
        <p:spPr>
          <a:xfrm>
            <a:off x="457200" y="1280160"/>
            <a:ext cx="8229600" cy="4572000"/>
          </a:xfrm>
        </p:spPr>
        <p:txBody>
          <a:bodyPr/>
          <a:lstStyle/>
          <a:p>
            <a:r>
              <a:rPr lang="en-US" dirty="0"/>
              <a:t>Find the arc length of the cardioid </a:t>
            </a:r>
            <a:r>
              <a:rPr lang="en-US" i="1" dirty="0">
                <a:solidFill>
                  <a:srgbClr val="0000FF"/>
                </a:solidFill>
              </a:rPr>
              <a:t>r</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 </a:t>
            </a:r>
            <a:r>
              <a:rPr lang="en-US" dirty="0">
                <a:solidFill>
                  <a:srgbClr val="0000FF"/>
                </a:solidFill>
                <a:latin typeface="Symbol" pitchFamily="18" charset="2"/>
              </a:rPr>
              <a:t>-</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rPr>
              <a:t>θ</a:t>
            </a:r>
            <a:r>
              <a:rPr lang="en-US" dirty="0"/>
              <a:t>.</a:t>
            </a:r>
          </a:p>
          <a:p>
            <a:r>
              <a:rPr lang="en-US" b="1" dirty="0"/>
              <a:t>Solution</a:t>
            </a:r>
          </a:p>
        </p:txBody>
      </p:sp>
      <p:pic>
        <p:nvPicPr>
          <p:cNvPr id="501762" name="Picture 2"/>
          <p:cNvPicPr>
            <a:picLocks noChangeAspect="1" noChangeArrowheads="1"/>
          </p:cNvPicPr>
          <p:nvPr/>
        </p:nvPicPr>
        <p:blipFill>
          <a:blip r:embed="rId2" cstate="print"/>
          <a:srcRect/>
          <a:stretch>
            <a:fillRect/>
          </a:stretch>
        </p:blipFill>
        <p:spPr bwMode="auto">
          <a:xfrm>
            <a:off x="5029200" y="1844040"/>
            <a:ext cx="3122304" cy="3566160"/>
          </a:xfrm>
          <a:prstGeom prst="rect">
            <a:avLst/>
          </a:prstGeom>
          <a:noFill/>
          <a:ln w="9525">
            <a:noFill/>
            <a:miter lim="800000"/>
            <a:headEnd/>
            <a:tailEnd/>
          </a:ln>
        </p:spPr>
      </p:pic>
      <p:sp>
        <p:nvSpPr>
          <p:cNvPr id="7" name="Rectangle 6"/>
          <p:cNvSpPr/>
          <p:nvPr/>
        </p:nvSpPr>
        <p:spPr>
          <a:xfrm>
            <a:off x="5030310" y="5486400"/>
            <a:ext cx="3237809" cy="523220"/>
          </a:xfrm>
          <a:prstGeom prst="rect">
            <a:avLst/>
          </a:prstGeom>
        </p:spPr>
        <p:txBody>
          <a:bodyPr wrap="none">
            <a:spAutoFit/>
          </a:bodyPr>
          <a:lstStyle/>
          <a:p>
            <a:r>
              <a:rPr lang="pt-BR" sz="2800" b="1" dirty="0"/>
              <a:t>Figure 8 </a:t>
            </a:r>
            <a:r>
              <a:rPr lang="en-US" sz="2800" i="1" dirty="0"/>
              <a:t>r</a:t>
            </a:r>
            <a:r>
              <a:rPr lang="en-US" sz="2800" dirty="0"/>
              <a:t> </a:t>
            </a:r>
            <a:r>
              <a:rPr lang="en-US" sz="2800" dirty="0">
                <a:latin typeface="Symbol" pitchFamily="18" charset="2"/>
              </a:rPr>
              <a:t>=</a:t>
            </a:r>
            <a:r>
              <a:rPr lang="en-US" sz="2800" dirty="0"/>
              <a:t> 1 </a:t>
            </a:r>
            <a:r>
              <a:rPr lang="en-US" sz="2800" dirty="0">
                <a:latin typeface="Symbol" pitchFamily="18" charset="2"/>
              </a:rPr>
              <a:t>-</a:t>
            </a:r>
            <a:r>
              <a:rPr lang="en-US" sz="2800" dirty="0"/>
              <a:t> cos</a:t>
            </a:r>
            <a:r>
              <a:rPr lang="el-GR" sz="2800" i="1" dirty="0">
                <a:latin typeface="Cambria Math" panose="02040503050406030204" pitchFamily="18" charset="0"/>
                <a:ea typeface="Cambria Math" panose="02040503050406030204" pitchFamily="18" charset="0"/>
              </a:rPr>
              <a:t>θ</a:t>
            </a:r>
            <a:endParaRPr lang="pt-BR" sz="2800" i="1" dirty="0"/>
          </a:p>
        </p:txBody>
      </p:sp>
      <p:sp>
        <p:nvSpPr>
          <p:cNvPr id="8" name="Rectangle 7"/>
          <p:cNvSpPr/>
          <p:nvPr/>
        </p:nvSpPr>
        <p:spPr>
          <a:xfrm>
            <a:off x="457200" y="2286000"/>
            <a:ext cx="4572000" cy="1815882"/>
          </a:xfrm>
          <a:prstGeom prst="rect">
            <a:avLst/>
          </a:prstGeom>
        </p:spPr>
        <p:txBody>
          <a:bodyPr>
            <a:spAutoFit/>
          </a:bodyPr>
          <a:lstStyle/>
          <a:p>
            <a:r>
              <a:rPr lang="en-US" sz="2800" dirty="0">
                <a:solidFill>
                  <a:srgbClr val="366092"/>
                </a:solidFill>
              </a:rPr>
              <a:t>The curve from Figure 1, which we are very familiar with now, is shown again in Figure 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Arc Length of a Polar Curve (cont.)</a:t>
            </a:r>
          </a:p>
        </p:txBody>
      </p:sp>
      <p:sp>
        <p:nvSpPr>
          <p:cNvPr id="3" name="Content Placeholder 2"/>
          <p:cNvSpPr>
            <a:spLocks noGrp="1"/>
          </p:cNvSpPr>
          <p:nvPr>
            <p:ph idx="1"/>
          </p:nvPr>
        </p:nvSpPr>
        <p:spPr/>
        <p:txBody>
          <a:bodyPr/>
          <a:lstStyle/>
          <a:p>
            <a:r>
              <a:rPr lang="en-US" dirty="0"/>
              <a:t>Note that</a:t>
            </a:r>
          </a:p>
          <a:p>
            <a:endParaRPr lang="en-US" dirty="0"/>
          </a:p>
          <a:p>
            <a:endParaRPr lang="en-US" dirty="0"/>
          </a:p>
          <a:p>
            <a:endParaRPr lang="en-US" dirty="0"/>
          </a:p>
          <a:p>
            <a:endParaRPr lang="en-US" dirty="0"/>
          </a:p>
          <a:p>
            <a:r>
              <a:rPr lang="en-US" dirty="0"/>
              <a:t>Since we need to integrate the square root of this expression, the trigonometric identity 		       is useful.</a:t>
            </a:r>
          </a:p>
          <a:p>
            <a:endParaRPr lang="en-US" dirty="0"/>
          </a:p>
        </p:txBody>
      </p:sp>
      <p:graphicFrame>
        <p:nvGraphicFramePr>
          <p:cNvPr id="502787" name="Object 3"/>
          <p:cNvGraphicFramePr>
            <a:graphicFrameLocks noChangeAspect="1"/>
          </p:cNvGraphicFramePr>
          <p:nvPr>
            <p:extLst>
              <p:ext uri="{D42A27DB-BD31-4B8C-83A1-F6EECF244321}">
                <p14:modId xmlns:p14="http://schemas.microsoft.com/office/powerpoint/2010/main" val="3060454305"/>
              </p:ext>
            </p:extLst>
          </p:nvPr>
        </p:nvGraphicFramePr>
        <p:xfrm>
          <a:off x="1892300" y="1670050"/>
          <a:ext cx="1536700" cy="1003300"/>
        </p:xfrm>
        <a:graphic>
          <a:graphicData uri="http://schemas.openxmlformats.org/presentationml/2006/ole">
            <mc:AlternateContent xmlns:mc="http://schemas.openxmlformats.org/markup-compatibility/2006">
              <mc:Choice xmlns:v="urn:schemas-microsoft-com:vml" Requires="v">
                <p:oleObj name="Equation" r:id="rId2" imgW="1536480" imgH="1002960" progId="Equation.DSMT4">
                  <p:embed/>
                </p:oleObj>
              </mc:Choice>
              <mc:Fallback>
                <p:oleObj name="Equation" r:id="rId2" imgW="1536480" imgH="1002960" progId="Equation.DSMT4">
                  <p:embed/>
                  <p:pic>
                    <p:nvPicPr>
                      <p:cNvPr id="0" name="Picture 3"/>
                      <p:cNvPicPr>
                        <a:picLocks noChangeAspect="1" noChangeArrowheads="1"/>
                      </p:cNvPicPr>
                      <p:nvPr/>
                    </p:nvPicPr>
                    <p:blipFill>
                      <a:blip r:embed="rId3"/>
                      <a:srcRect/>
                      <a:stretch>
                        <a:fillRect/>
                      </a:stretch>
                    </p:blipFill>
                    <p:spPr bwMode="auto">
                      <a:xfrm>
                        <a:off x="1892300" y="1670050"/>
                        <a:ext cx="15367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88" name="Object 4"/>
          <p:cNvGraphicFramePr>
            <a:graphicFrameLocks noChangeAspect="1"/>
          </p:cNvGraphicFramePr>
          <p:nvPr>
            <p:extLst>
              <p:ext uri="{D42A27DB-BD31-4B8C-83A1-F6EECF244321}">
                <p14:modId xmlns:p14="http://schemas.microsoft.com/office/powerpoint/2010/main" val="2589021127"/>
              </p:ext>
            </p:extLst>
          </p:nvPr>
        </p:nvGraphicFramePr>
        <p:xfrm>
          <a:off x="3441700" y="1893888"/>
          <a:ext cx="3200400" cy="558800"/>
        </p:xfrm>
        <a:graphic>
          <a:graphicData uri="http://schemas.openxmlformats.org/presentationml/2006/ole">
            <mc:AlternateContent xmlns:mc="http://schemas.openxmlformats.org/markup-compatibility/2006">
              <mc:Choice xmlns:v="urn:schemas-microsoft-com:vml" Requires="v">
                <p:oleObj name="Equation" r:id="rId4" imgW="3200400" imgH="558720" progId="Equation.DSMT4">
                  <p:embed/>
                </p:oleObj>
              </mc:Choice>
              <mc:Fallback>
                <p:oleObj name="Equation" r:id="rId4" imgW="3200400" imgH="558720" progId="Equation.DSMT4">
                  <p:embed/>
                  <p:pic>
                    <p:nvPicPr>
                      <p:cNvPr id="0" name="Picture 4"/>
                      <p:cNvPicPr>
                        <a:picLocks noChangeAspect="1" noChangeArrowheads="1"/>
                      </p:cNvPicPr>
                      <p:nvPr/>
                    </p:nvPicPr>
                    <p:blipFill>
                      <a:blip r:embed="rId5"/>
                      <a:srcRect/>
                      <a:stretch>
                        <a:fillRect/>
                      </a:stretch>
                    </p:blipFill>
                    <p:spPr bwMode="auto">
                      <a:xfrm>
                        <a:off x="3441700" y="1893888"/>
                        <a:ext cx="3200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89" name="Object 5"/>
          <p:cNvGraphicFramePr>
            <a:graphicFrameLocks noChangeAspect="1"/>
          </p:cNvGraphicFramePr>
          <p:nvPr>
            <p:extLst>
              <p:ext uri="{D42A27DB-BD31-4B8C-83A1-F6EECF244321}">
                <p14:modId xmlns:p14="http://schemas.microsoft.com/office/powerpoint/2010/main" val="2236563820"/>
              </p:ext>
            </p:extLst>
          </p:nvPr>
        </p:nvGraphicFramePr>
        <p:xfrm>
          <a:off x="3454400" y="2667000"/>
          <a:ext cx="3911600" cy="381000"/>
        </p:xfrm>
        <a:graphic>
          <a:graphicData uri="http://schemas.openxmlformats.org/presentationml/2006/ole">
            <mc:AlternateContent xmlns:mc="http://schemas.openxmlformats.org/markup-compatibility/2006">
              <mc:Choice xmlns:v="urn:schemas-microsoft-com:vml" Requires="v">
                <p:oleObj name="Equation" r:id="rId6" imgW="3911400" imgH="380880" progId="Equation.DSMT4">
                  <p:embed/>
                </p:oleObj>
              </mc:Choice>
              <mc:Fallback>
                <p:oleObj name="Equation" r:id="rId6" imgW="3911400" imgH="380880" progId="Equation.DSMT4">
                  <p:embed/>
                  <p:pic>
                    <p:nvPicPr>
                      <p:cNvPr id="0" name="Picture 5"/>
                      <p:cNvPicPr>
                        <a:picLocks noChangeAspect="1" noChangeArrowheads="1"/>
                      </p:cNvPicPr>
                      <p:nvPr/>
                    </p:nvPicPr>
                    <p:blipFill>
                      <a:blip r:embed="rId7"/>
                      <a:srcRect/>
                      <a:stretch>
                        <a:fillRect/>
                      </a:stretch>
                    </p:blipFill>
                    <p:spPr bwMode="auto">
                      <a:xfrm>
                        <a:off x="3454400" y="2667000"/>
                        <a:ext cx="391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90" name="Object 6"/>
          <p:cNvGraphicFramePr>
            <a:graphicFrameLocks noChangeAspect="1"/>
          </p:cNvGraphicFramePr>
          <p:nvPr>
            <p:extLst>
              <p:ext uri="{D42A27DB-BD31-4B8C-83A1-F6EECF244321}">
                <p14:modId xmlns:p14="http://schemas.microsoft.com/office/powerpoint/2010/main" val="2928811557"/>
              </p:ext>
            </p:extLst>
          </p:nvPr>
        </p:nvGraphicFramePr>
        <p:xfrm>
          <a:off x="3498850" y="3352800"/>
          <a:ext cx="1739900" cy="317500"/>
        </p:xfrm>
        <a:graphic>
          <a:graphicData uri="http://schemas.openxmlformats.org/presentationml/2006/ole">
            <mc:AlternateContent xmlns:mc="http://schemas.openxmlformats.org/markup-compatibility/2006">
              <mc:Choice xmlns:v="urn:schemas-microsoft-com:vml" Requires="v">
                <p:oleObj name="Equation" r:id="rId8" imgW="1739880" imgH="317160" progId="Equation.DSMT4">
                  <p:embed/>
                </p:oleObj>
              </mc:Choice>
              <mc:Fallback>
                <p:oleObj name="Equation" r:id="rId8" imgW="1739880" imgH="317160" progId="Equation.DSMT4">
                  <p:embed/>
                  <p:pic>
                    <p:nvPicPr>
                      <p:cNvPr id="0" name="Picture 6"/>
                      <p:cNvPicPr>
                        <a:picLocks noChangeAspect="1" noChangeArrowheads="1"/>
                      </p:cNvPicPr>
                      <p:nvPr/>
                    </p:nvPicPr>
                    <p:blipFill>
                      <a:blip r:embed="rId9"/>
                      <a:srcRect/>
                      <a:stretch>
                        <a:fillRect/>
                      </a:stretch>
                    </p:blipFill>
                    <p:spPr bwMode="auto">
                      <a:xfrm>
                        <a:off x="3498850" y="3352800"/>
                        <a:ext cx="1739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791" name="Object 7"/>
          <p:cNvGraphicFramePr>
            <a:graphicFrameLocks noChangeAspect="1"/>
          </p:cNvGraphicFramePr>
          <p:nvPr>
            <p:extLst>
              <p:ext uri="{D42A27DB-BD31-4B8C-83A1-F6EECF244321}">
                <p14:modId xmlns:p14="http://schemas.microsoft.com/office/powerpoint/2010/main" val="1533839597"/>
              </p:ext>
            </p:extLst>
          </p:nvPr>
        </p:nvGraphicFramePr>
        <p:xfrm>
          <a:off x="6036345" y="4307339"/>
          <a:ext cx="3073400" cy="495300"/>
        </p:xfrm>
        <a:graphic>
          <a:graphicData uri="http://schemas.openxmlformats.org/presentationml/2006/ole">
            <mc:AlternateContent xmlns:mc="http://schemas.openxmlformats.org/markup-compatibility/2006">
              <mc:Choice xmlns:v="urn:schemas-microsoft-com:vml" Requires="v">
                <p:oleObj name="Equation" r:id="rId10" imgW="3073320" imgH="495000" progId="Equation.DSMT4">
                  <p:embed/>
                </p:oleObj>
              </mc:Choice>
              <mc:Fallback>
                <p:oleObj name="Equation" r:id="rId10" imgW="3073320" imgH="495000" progId="Equation.DSMT4">
                  <p:embed/>
                  <p:pic>
                    <p:nvPicPr>
                      <p:cNvPr id="0" name="Picture 7"/>
                      <p:cNvPicPr>
                        <a:picLocks noChangeAspect="1" noChangeArrowheads="1"/>
                      </p:cNvPicPr>
                      <p:nvPr/>
                    </p:nvPicPr>
                    <p:blipFill>
                      <a:blip r:embed="rId11"/>
                      <a:srcRect/>
                      <a:stretch>
                        <a:fillRect/>
                      </a:stretch>
                    </p:blipFill>
                    <p:spPr bwMode="auto">
                      <a:xfrm>
                        <a:off x="6036345" y="4307339"/>
                        <a:ext cx="307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27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27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27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27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Finding the Arc Length of a Polar Curve (cont.)</a:t>
            </a:r>
          </a:p>
        </p:txBody>
      </p:sp>
      <p:graphicFrame>
        <p:nvGraphicFramePr>
          <p:cNvPr id="503812" name="Object 4"/>
          <p:cNvGraphicFramePr>
            <a:graphicFrameLocks noChangeAspect="1"/>
          </p:cNvGraphicFramePr>
          <p:nvPr>
            <p:extLst>
              <p:ext uri="{D42A27DB-BD31-4B8C-83A1-F6EECF244321}">
                <p14:modId xmlns:p14="http://schemas.microsoft.com/office/powerpoint/2010/main" val="749485302"/>
              </p:ext>
            </p:extLst>
          </p:nvPr>
        </p:nvGraphicFramePr>
        <p:xfrm>
          <a:off x="1784350" y="1377950"/>
          <a:ext cx="3060700" cy="685800"/>
        </p:xfrm>
        <a:graphic>
          <a:graphicData uri="http://schemas.openxmlformats.org/presentationml/2006/ole">
            <mc:AlternateContent xmlns:mc="http://schemas.openxmlformats.org/markup-compatibility/2006">
              <mc:Choice xmlns:v="urn:schemas-microsoft-com:vml" Requires="v">
                <p:oleObj name="Equation" r:id="rId2" imgW="3060360" imgH="685800" progId="Equation.DSMT4">
                  <p:embed/>
                </p:oleObj>
              </mc:Choice>
              <mc:Fallback>
                <p:oleObj name="Equation" r:id="rId2" imgW="3060360" imgH="685800" progId="Equation.DSMT4">
                  <p:embed/>
                  <p:pic>
                    <p:nvPicPr>
                      <p:cNvPr id="0" name="Picture 4"/>
                      <p:cNvPicPr>
                        <a:picLocks noChangeAspect="1" noChangeArrowheads="1"/>
                      </p:cNvPicPr>
                      <p:nvPr/>
                    </p:nvPicPr>
                    <p:blipFill>
                      <a:blip r:embed="rId3"/>
                      <a:srcRect/>
                      <a:stretch>
                        <a:fillRect/>
                      </a:stretch>
                    </p:blipFill>
                    <p:spPr bwMode="auto">
                      <a:xfrm>
                        <a:off x="1784350" y="1377950"/>
                        <a:ext cx="3060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3" name="Object 5"/>
          <p:cNvGraphicFramePr>
            <a:graphicFrameLocks noChangeAspect="1"/>
          </p:cNvGraphicFramePr>
          <p:nvPr>
            <p:extLst>
              <p:ext uri="{D42A27DB-BD31-4B8C-83A1-F6EECF244321}">
                <p14:modId xmlns:p14="http://schemas.microsoft.com/office/powerpoint/2010/main" val="3417835736"/>
              </p:ext>
            </p:extLst>
          </p:nvPr>
        </p:nvGraphicFramePr>
        <p:xfrm>
          <a:off x="1979613" y="2139950"/>
          <a:ext cx="2933700" cy="1041400"/>
        </p:xfrm>
        <a:graphic>
          <a:graphicData uri="http://schemas.openxmlformats.org/presentationml/2006/ole">
            <mc:AlternateContent xmlns:mc="http://schemas.openxmlformats.org/markup-compatibility/2006">
              <mc:Choice xmlns:v="urn:schemas-microsoft-com:vml" Requires="v">
                <p:oleObj name="Equation" r:id="rId4" imgW="2933640" imgH="1041120" progId="Equation.DSMT4">
                  <p:embed/>
                </p:oleObj>
              </mc:Choice>
              <mc:Fallback>
                <p:oleObj name="Equation" r:id="rId4" imgW="2933640" imgH="1041120" progId="Equation.DSMT4">
                  <p:embed/>
                  <p:pic>
                    <p:nvPicPr>
                      <p:cNvPr id="0" name="Picture 5"/>
                      <p:cNvPicPr>
                        <a:picLocks noChangeAspect="1" noChangeArrowheads="1"/>
                      </p:cNvPicPr>
                      <p:nvPr/>
                    </p:nvPicPr>
                    <p:blipFill>
                      <a:blip r:embed="rId5"/>
                      <a:srcRect/>
                      <a:stretch>
                        <a:fillRect/>
                      </a:stretch>
                    </p:blipFill>
                    <p:spPr bwMode="auto">
                      <a:xfrm>
                        <a:off x="1979613" y="2139950"/>
                        <a:ext cx="29337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4" name="Object 6"/>
          <p:cNvGraphicFramePr>
            <a:graphicFrameLocks noChangeAspect="1"/>
          </p:cNvGraphicFramePr>
          <p:nvPr>
            <p:extLst>
              <p:ext uri="{D42A27DB-BD31-4B8C-83A1-F6EECF244321}">
                <p14:modId xmlns:p14="http://schemas.microsoft.com/office/powerpoint/2010/main" val="3717795269"/>
              </p:ext>
            </p:extLst>
          </p:nvPr>
        </p:nvGraphicFramePr>
        <p:xfrm>
          <a:off x="2011363" y="3244850"/>
          <a:ext cx="2413000" cy="939800"/>
        </p:xfrm>
        <a:graphic>
          <a:graphicData uri="http://schemas.openxmlformats.org/presentationml/2006/ole">
            <mc:AlternateContent xmlns:mc="http://schemas.openxmlformats.org/markup-compatibility/2006">
              <mc:Choice xmlns:v="urn:schemas-microsoft-com:vml" Requires="v">
                <p:oleObj name="Equation" r:id="rId6" imgW="2412720" imgH="939600" progId="Equation.DSMT4">
                  <p:embed/>
                </p:oleObj>
              </mc:Choice>
              <mc:Fallback>
                <p:oleObj name="Equation" r:id="rId6" imgW="2412720" imgH="939600" progId="Equation.DSMT4">
                  <p:embed/>
                  <p:pic>
                    <p:nvPicPr>
                      <p:cNvPr id="0" name="Picture 6"/>
                      <p:cNvPicPr>
                        <a:picLocks noChangeAspect="1" noChangeArrowheads="1"/>
                      </p:cNvPicPr>
                      <p:nvPr/>
                    </p:nvPicPr>
                    <p:blipFill>
                      <a:blip r:embed="rId7"/>
                      <a:srcRect/>
                      <a:stretch>
                        <a:fillRect/>
                      </a:stretch>
                    </p:blipFill>
                    <p:spPr bwMode="auto">
                      <a:xfrm>
                        <a:off x="2011363" y="3244850"/>
                        <a:ext cx="2413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5" name="Object 7"/>
          <p:cNvGraphicFramePr>
            <a:graphicFrameLocks noChangeAspect="1"/>
          </p:cNvGraphicFramePr>
          <p:nvPr>
            <p:extLst>
              <p:ext uri="{D42A27DB-BD31-4B8C-83A1-F6EECF244321}">
                <p14:modId xmlns:p14="http://schemas.microsoft.com/office/powerpoint/2010/main" val="3901321376"/>
              </p:ext>
            </p:extLst>
          </p:nvPr>
        </p:nvGraphicFramePr>
        <p:xfrm>
          <a:off x="2036763" y="4260850"/>
          <a:ext cx="2413000" cy="1066800"/>
        </p:xfrm>
        <a:graphic>
          <a:graphicData uri="http://schemas.openxmlformats.org/presentationml/2006/ole">
            <mc:AlternateContent xmlns:mc="http://schemas.openxmlformats.org/markup-compatibility/2006">
              <mc:Choice xmlns:v="urn:schemas-microsoft-com:vml" Requires="v">
                <p:oleObj name="Equation" r:id="rId8" imgW="2412720" imgH="1066680" progId="Equation.DSMT4">
                  <p:embed/>
                </p:oleObj>
              </mc:Choice>
              <mc:Fallback>
                <p:oleObj name="Equation" r:id="rId8" imgW="2412720" imgH="1066680" progId="Equation.DSMT4">
                  <p:embed/>
                  <p:pic>
                    <p:nvPicPr>
                      <p:cNvPr id="0" name="Picture 7"/>
                      <p:cNvPicPr>
                        <a:picLocks noChangeAspect="1" noChangeArrowheads="1"/>
                      </p:cNvPicPr>
                      <p:nvPr/>
                    </p:nvPicPr>
                    <p:blipFill>
                      <a:blip r:embed="rId9"/>
                      <a:srcRect/>
                      <a:stretch>
                        <a:fillRect/>
                      </a:stretch>
                    </p:blipFill>
                    <p:spPr bwMode="auto">
                      <a:xfrm>
                        <a:off x="2036763" y="4260850"/>
                        <a:ext cx="241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6" name="Object 8"/>
          <p:cNvGraphicFramePr>
            <a:graphicFrameLocks noChangeAspect="1"/>
          </p:cNvGraphicFramePr>
          <p:nvPr/>
        </p:nvGraphicFramePr>
        <p:xfrm>
          <a:off x="2055900" y="5410200"/>
          <a:ext cx="990600" cy="279400"/>
        </p:xfrm>
        <a:graphic>
          <a:graphicData uri="http://schemas.openxmlformats.org/presentationml/2006/ole">
            <mc:AlternateContent xmlns:mc="http://schemas.openxmlformats.org/markup-compatibility/2006">
              <mc:Choice xmlns:v="urn:schemas-microsoft-com:vml" Requires="v">
                <p:oleObj name="Equation" r:id="rId10" imgW="990360" imgH="279360" progId="Equation.DSMT4">
                  <p:embed/>
                </p:oleObj>
              </mc:Choice>
              <mc:Fallback>
                <p:oleObj name="Equation" r:id="rId10" imgW="990360" imgH="27936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5900" y="5410200"/>
                        <a:ext cx="990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7" name="Object 9"/>
          <p:cNvGraphicFramePr>
            <a:graphicFrameLocks noChangeAspect="1"/>
          </p:cNvGraphicFramePr>
          <p:nvPr/>
        </p:nvGraphicFramePr>
        <p:xfrm>
          <a:off x="3171420" y="5410200"/>
          <a:ext cx="482600" cy="292100"/>
        </p:xfrm>
        <a:graphic>
          <a:graphicData uri="http://schemas.openxmlformats.org/presentationml/2006/ole">
            <mc:AlternateContent xmlns:mc="http://schemas.openxmlformats.org/markup-compatibility/2006">
              <mc:Choice xmlns:v="urn:schemas-microsoft-com:vml" Requires="v">
                <p:oleObj name="Equation" r:id="rId12" imgW="482400" imgH="291960" progId="Equation.DSMT4">
                  <p:embed/>
                </p:oleObj>
              </mc:Choice>
              <mc:Fallback>
                <p:oleObj name="Equation" r:id="rId12" imgW="482400" imgH="29196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1420" y="5410200"/>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3818" name="Object 10"/>
          <p:cNvGraphicFramePr>
            <a:graphicFrameLocks noChangeAspect="1"/>
          </p:cNvGraphicFramePr>
          <p:nvPr>
            <p:extLst>
              <p:ext uri="{D42A27DB-BD31-4B8C-83A1-F6EECF244321}">
                <p14:modId xmlns:p14="http://schemas.microsoft.com/office/powerpoint/2010/main" val="4237628780"/>
              </p:ext>
            </p:extLst>
          </p:nvPr>
        </p:nvGraphicFramePr>
        <p:xfrm>
          <a:off x="4759325" y="3513138"/>
          <a:ext cx="4038600" cy="406400"/>
        </p:xfrm>
        <a:graphic>
          <a:graphicData uri="http://schemas.openxmlformats.org/presentationml/2006/ole">
            <mc:AlternateContent xmlns:mc="http://schemas.openxmlformats.org/markup-compatibility/2006">
              <mc:Choice xmlns:v="urn:schemas-microsoft-com:vml" Requires="v">
                <p:oleObj name="Equation" r:id="rId14" imgW="4038480" imgH="406080" progId="Equation.DSMT4">
                  <p:embed/>
                </p:oleObj>
              </mc:Choice>
              <mc:Fallback>
                <p:oleObj name="Equation" r:id="rId14" imgW="4038480" imgH="406080" progId="Equation.DSMT4">
                  <p:embed/>
                  <p:pic>
                    <p:nvPicPr>
                      <p:cNvPr id="0" name="Picture 10"/>
                      <p:cNvPicPr>
                        <a:picLocks noChangeAspect="1" noChangeArrowheads="1"/>
                      </p:cNvPicPr>
                      <p:nvPr/>
                    </p:nvPicPr>
                    <p:blipFill>
                      <a:blip r:embed="rId15"/>
                      <a:srcRect/>
                      <a:stretch>
                        <a:fillRect/>
                      </a:stretch>
                    </p:blipFill>
                    <p:spPr bwMode="auto">
                      <a:xfrm>
                        <a:off x="4759325" y="3513138"/>
                        <a:ext cx="4038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38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38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Picture 2"/>
          <p:cNvPicPr>
            <a:picLocks noChangeAspect="1" noChangeArrowheads="1"/>
          </p:cNvPicPr>
          <p:nvPr/>
        </p:nvPicPr>
        <p:blipFill>
          <a:blip r:embed="rId2" cstate="print"/>
          <a:srcRect/>
          <a:stretch>
            <a:fillRect/>
          </a:stretch>
        </p:blipFill>
        <p:spPr bwMode="auto">
          <a:xfrm>
            <a:off x="4910621" y="1295400"/>
            <a:ext cx="3605084" cy="4114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a:t>Example 1: Finding Points Where a Polar Curve Has</a:t>
            </a:r>
            <a:br>
              <a:rPr lang="en-US" dirty="0"/>
            </a:br>
            <a:r>
              <a:rPr lang="en-US" dirty="0"/>
              <a:t>a Horizontal or Vertical Tangent</a:t>
            </a:r>
          </a:p>
        </p:txBody>
      </p:sp>
      <p:sp>
        <p:nvSpPr>
          <p:cNvPr id="3" name="Content Placeholder 2"/>
          <p:cNvSpPr>
            <a:spLocks noGrp="1"/>
          </p:cNvSpPr>
          <p:nvPr>
            <p:ph idx="1"/>
          </p:nvPr>
        </p:nvSpPr>
        <p:spPr>
          <a:xfrm>
            <a:off x="457200" y="1280160"/>
            <a:ext cx="4648200" cy="4572000"/>
          </a:xfrm>
        </p:spPr>
        <p:txBody>
          <a:bodyPr/>
          <a:lstStyle/>
          <a:p>
            <a:r>
              <a:rPr lang="en-US" dirty="0"/>
              <a:t>Find all points where the cardioid </a:t>
            </a:r>
            <a:r>
              <a:rPr lang="en-US" i="1" dirty="0"/>
              <a:t>C</a:t>
            </a:r>
            <a:r>
              <a:rPr lang="en-US" dirty="0"/>
              <a:t> defined by	 </a:t>
            </a:r>
            <a:r>
              <a:rPr lang="en-US" i="1" dirty="0">
                <a:solidFill>
                  <a:srgbClr val="0000FF"/>
                </a:solidFill>
              </a:rPr>
              <a:t>r </a:t>
            </a:r>
            <a:r>
              <a:rPr lang="en-US" dirty="0">
                <a:solidFill>
                  <a:srgbClr val="0000FF"/>
                </a:solidFill>
                <a:latin typeface="Symbol" pitchFamily="18" charset="2"/>
              </a:rPr>
              <a:t>=</a:t>
            </a:r>
            <a:r>
              <a:rPr lang="en-US" dirty="0">
                <a:solidFill>
                  <a:srgbClr val="0000FF"/>
                </a:solidFill>
              </a:rPr>
              <a:t> 1 </a:t>
            </a:r>
            <a:r>
              <a:rPr lang="en-US" dirty="0">
                <a:solidFill>
                  <a:srgbClr val="0000FF"/>
                </a:solidFill>
                <a:latin typeface="Symbol" pitchFamily="18" charset="2"/>
              </a:rPr>
              <a:t>-</a:t>
            </a:r>
            <a:r>
              <a:rPr lang="en-US" dirty="0">
                <a:solidFill>
                  <a:srgbClr val="0000FF"/>
                </a:solidFill>
              </a:rPr>
              <a:t> cos</a:t>
            </a:r>
            <a:r>
              <a:rPr lang="el-GR" i="1" dirty="0">
                <a:solidFill>
                  <a:srgbClr val="0000FF"/>
                </a:solidFill>
                <a:latin typeface="Cambria Math" panose="02040503050406030204" pitchFamily="18" charset="0"/>
                <a:ea typeface="Cambria Math" panose="02040503050406030204" pitchFamily="18" charset="0"/>
                <a:sym typeface="Euclid Symbol"/>
              </a:rPr>
              <a:t>θ</a:t>
            </a:r>
            <a:r>
              <a:rPr lang="en-US" dirty="0"/>
              <a:t> has a horizontal or vertical tangent.</a:t>
            </a:r>
          </a:p>
        </p:txBody>
      </p:sp>
      <p:sp>
        <p:nvSpPr>
          <p:cNvPr id="7" name="Rectangle 6"/>
          <p:cNvSpPr/>
          <p:nvPr/>
        </p:nvSpPr>
        <p:spPr>
          <a:xfrm>
            <a:off x="5108686" y="5486400"/>
            <a:ext cx="3237809" cy="523220"/>
          </a:xfrm>
          <a:prstGeom prst="rect">
            <a:avLst/>
          </a:prstGeom>
        </p:spPr>
        <p:txBody>
          <a:bodyPr wrap="none">
            <a:spAutoFit/>
          </a:bodyPr>
          <a:lstStyle/>
          <a:p>
            <a:r>
              <a:rPr lang="pt-BR" sz="2800" b="1" dirty="0"/>
              <a:t>Figure 1 </a:t>
            </a:r>
            <a:r>
              <a:rPr lang="en-US" sz="2800" i="1" dirty="0"/>
              <a:t>r </a:t>
            </a:r>
            <a:r>
              <a:rPr lang="en-US" sz="2800" dirty="0">
                <a:latin typeface="Symbol" pitchFamily="18" charset="2"/>
              </a:rPr>
              <a:t>=</a:t>
            </a:r>
            <a:r>
              <a:rPr lang="en-US" sz="2800" dirty="0"/>
              <a:t> 1 </a:t>
            </a:r>
            <a:r>
              <a:rPr lang="en-US" sz="2800" dirty="0">
                <a:latin typeface="Symbol" pitchFamily="18" charset="2"/>
              </a:rPr>
              <a:t>-</a:t>
            </a:r>
            <a:r>
              <a:rPr lang="en-US" sz="2800" dirty="0"/>
              <a:t> cos</a:t>
            </a:r>
            <a:r>
              <a:rPr lang="el-GR" sz="2800" i="1" dirty="0">
                <a:latin typeface="Cambria Math" panose="02040503050406030204" pitchFamily="18" charset="0"/>
                <a:ea typeface="Cambria Math" panose="02040503050406030204" pitchFamily="18" charset="0"/>
                <a:sym typeface="Euclid Symbol"/>
              </a:rPr>
              <a:t>θ</a:t>
            </a:r>
            <a:endParaRPr lang="pt-BR" sz="28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Points Where a Polar Curve Has</a:t>
            </a:r>
            <a:br>
              <a:rPr lang="en-US" dirty="0"/>
            </a:br>
            <a:r>
              <a:rPr lang="en-US" dirty="0"/>
              <a:t>a Horizontal or Vertical Tangent (cont.)</a:t>
            </a:r>
          </a:p>
        </p:txBody>
      </p:sp>
      <p:sp>
        <p:nvSpPr>
          <p:cNvPr id="3" name="Content Placeholder 2"/>
          <p:cNvSpPr>
            <a:spLocks noGrp="1"/>
          </p:cNvSpPr>
          <p:nvPr>
            <p:ph idx="1"/>
          </p:nvPr>
        </p:nvSpPr>
        <p:spPr/>
        <p:txBody>
          <a:bodyPr/>
          <a:lstStyle/>
          <a:p>
            <a:r>
              <a:rPr lang="en-US" b="1" dirty="0"/>
              <a:t>Solution</a:t>
            </a:r>
          </a:p>
          <a:p>
            <a:r>
              <a:rPr lang="en-US" dirty="0"/>
              <a:t>Using the notation above,		       and so</a:t>
            </a:r>
          </a:p>
        </p:txBody>
      </p:sp>
      <p:graphicFrame>
        <p:nvGraphicFramePr>
          <p:cNvPr id="479234" name="Object 2"/>
          <p:cNvGraphicFramePr>
            <a:graphicFrameLocks noChangeAspect="1"/>
          </p:cNvGraphicFramePr>
          <p:nvPr>
            <p:extLst>
              <p:ext uri="{D42A27DB-BD31-4B8C-83A1-F6EECF244321}">
                <p14:modId xmlns:p14="http://schemas.microsoft.com/office/powerpoint/2010/main" val="3284888596"/>
              </p:ext>
            </p:extLst>
          </p:nvPr>
        </p:nvGraphicFramePr>
        <p:xfrm>
          <a:off x="4324350" y="1822450"/>
          <a:ext cx="2247900" cy="482600"/>
        </p:xfrm>
        <a:graphic>
          <a:graphicData uri="http://schemas.openxmlformats.org/presentationml/2006/ole">
            <mc:AlternateContent xmlns:mc="http://schemas.openxmlformats.org/markup-compatibility/2006">
              <mc:Choice xmlns:v="urn:schemas-microsoft-com:vml" Requires="v">
                <p:oleObj name="Equation" r:id="rId2" imgW="2247840" imgH="482400" progId="Equation.DSMT4">
                  <p:embed/>
                </p:oleObj>
              </mc:Choice>
              <mc:Fallback>
                <p:oleObj name="Equation" r:id="rId2" imgW="2247840" imgH="482400" progId="Equation.DSMT4">
                  <p:embed/>
                  <p:pic>
                    <p:nvPicPr>
                      <p:cNvPr id="0" name="Picture 2"/>
                      <p:cNvPicPr>
                        <a:picLocks noChangeAspect="1" noChangeArrowheads="1"/>
                      </p:cNvPicPr>
                      <p:nvPr/>
                    </p:nvPicPr>
                    <p:blipFill>
                      <a:blip r:embed="rId3"/>
                      <a:srcRect/>
                      <a:stretch>
                        <a:fillRect/>
                      </a:stretch>
                    </p:blipFill>
                    <p:spPr bwMode="auto">
                      <a:xfrm>
                        <a:off x="4324350" y="1822450"/>
                        <a:ext cx="2247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9236" name="Object 4"/>
          <p:cNvGraphicFramePr>
            <a:graphicFrameLocks noChangeAspect="1"/>
          </p:cNvGraphicFramePr>
          <p:nvPr>
            <p:extLst>
              <p:ext uri="{D42A27DB-BD31-4B8C-83A1-F6EECF244321}">
                <p14:modId xmlns:p14="http://schemas.microsoft.com/office/powerpoint/2010/main" val="1306911247"/>
              </p:ext>
            </p:extLst>
          </p:nvPr>
        </p:nvGraphicFramePr>
        <p:xfrm>
          <a:off x="2266950" y="2406650"/>
          <a:ext cx="4610100" cy="1028700"/>
        </p:xfrm>
        <a:graphic>
          <a:graphicData uri="http://schemas.openxmlformats.org/presentationml/2006/ole">
            <mc:AlternateContent xmlns:mc="http://schemas.openxmlformats.org/markup-compatibility/2006">
              <mc:Choice xmlns:v="urn:schemas-microsoft-com:vml" Requires="v">
                <p:oleObj name="Equation" r:id="rId4" imgW="4609800" imgH="1028520" progId="Equation.DSMT4">
                  <p:embed/>
                </p:oleObj>
              </mc:Choice>
              <mc:Fallback>
                <p:oleObj name="Equation" r:id="rId4" imgW="4609800" imgH="1028520" progId="Equation.DSMT4">
                  <p:embed/>
                  <p:pic>
                    <p:nvPicPr>
                      <p:cNvPr id="0" name="Picture 4"/>
                      <p:cNvPicPr>
                        <a:picLocks noChangeAspect="1" noChangeArrowheads="1"/>
                      </p:cNvPicPr>
                      <p:nvPr/>
                    </p:nvPicPr>
                    <p:blipFill>
                      <a:blip r:embed="rId5"/>
                      <a:srcRect/>
                      <a:stretch>
                        <a:fillRect/>
                      </a:stretch>
                    </p:blipFill>
                    <p:spPr bwMode="auto">
                      <a:xfrm>
                        <a:off x="2266950" y="2406650"/>
                        <a:ext cx="4610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9237" name="Object 5"/>
          <p:cNvGraphicFramePr>
            <a:graphicFrameLocks noChangeAspect="1"/>
          </p:cNvGraphicFramePr>
          <p:nvPr>
            <p:extLst>
              <p:ext uri="{D42A27DB-BD31-4B8C-83A1-F6EECF244321}">
                <p14:modId xmlns:p14="http://schemas.microsoft.com/office/powerpoint/2010/main" val="1582497994"/>
              </p:ext>
            </p:extLst>
          </p:nvPr>
        </p:nvGraphicFramePr>
        <p:xfrm>
          <a:off x="2770188" y="3549650"/>
          <a:ext cx="4165600" cy="1028700"/>
        </p:xfrm>
        <a:graphic>
          <a:graphicData uri="http://schemas.openxmlformats.org/presentationml/2006/ole">
            <mc:AlternateContent xmlns:mc="http://schemas.openxmlformats.org/markup-compatibility/2006">
              <mc:Choice xmlns:v="urn:schemas-microsoft-com:vml" Requires="v">
                <p:oleObj name="Equation" r:id="rId6" imgW="4165560" imgH="1028520" progId="Equation.DSMT4">
                  <p:embed/>
                </p:oleObj>
              </mc:Choice>
              <mc:Fallback>
                <p:oleObj name="Equation" r:id="rId6" imgW="4165560" imgH="1028520" progId="Equation.DSMT4">
                  <p:embed/>
                  <p:pic>
                    <p:nvPicPr>
                      <p:cNvPr id="0" name="Picture 5"/>
                      <p:cNvPicPr>
                        <a:picLocks noChangeAspect="1" noChangeArrowheads="1"/>
                      </p:cNvPicPr>
                      <p:nvPr/>
                    </p:nvPicPr>
                    <p:blipFill>
                      <a:blip r:embed="rId7"/>
                      <a:srcRect/>
                      <a:stretch>
                        <a:fillRect/>
                      </a:stretch>
                    </p:blipFill>
                    <p:spPr bwMode="auto">
                      <a:xfrm>
                        <a:off x="2770188" y="3549650"/>
                        <a:ext cx="4165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9238" name="Object 6"/>
          <p:cNvGraphicFramePr>
            <a:graphicFrameLocks noChangeAspect="1"/>
          </p:cNvGraphicFramePr>
          <p:nvPr>
            <p:extLst>
              <p:ext uri="{D42A27DB-BD31-4B8C-83A1-F6EECF244321}">
                <p14:modId xmlns:p14="http://schemas.microsoft.com/office/powerpoint/2010/main" val="1807767419"/>
              </p:ext>
            </p:extLst>
          </p:nvPr>
        </p:nvGraphicFramePr>
        <p:xfrm>
          <a:off x="2770188" y="4787900"/>
          <a:ext cx="3568700" cy="1016000"/>
        </p:xfrm>
        <a:graphic>
          <a:graphicData uri="http://schemas.openxmlformats.org/presentationml/2006/ole">
            <mc:AlternateContent xmlns:mc="http://schemas.openxmlformats.org/markup-compatibility/2006">
              <mc:Choice xmlns:v="urn:schemas-microsoft-com:vml" Requires="v">
                <p:oleObj name="Equation" r:id="rId8" imgW="3568680" imgH="1015920" progId="Equation.DSMT4">
                  <p:embed/>
                </p:oleObj>
              </mc:Choice>
              <mc:Fallback>
                <p:oleObj name="Equation" r:id="rId8" imgW="3568680" imgH="1015920" progId="Equation.DSMT4">
                  <p:embed/>
                  <p:pic>
                    <p:nvPicPr>
                      <p:cNvPr id="0" name="Picture 6"/>
                      <p:cNvPicPr>
                        <a:picLocks noChangeAspect="1" noChangeArrowheads="1"/>
                      </p:cNvPicPr>
                      <p:nvPr/>
                    </p:nvPicPr>
                    <p:blipFill>
                      <a:blip r:embed="rId9"/>
                      <a:srcRect/>
                      <a:stretch>
                        <a:fillRect/>
                      </a:stretch>
                    </p:blipFill>
                    <p:spPr bwMode="auto">
                      <a:xfrm>
                        <a:off x="2770188" y="4787900"/>
                        <a:ext cx="3568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92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Points Where a Polar Curve Has</a:t>
            </a:r>
            <a:br>
              <a:rPr lang="en-US" dirty="0"/>
            </a:br>
            <a:r>
              <a:rPr lang="en-US" dirty="0"/>
              <a:t>a Horizontal or Vertical Tangent (cont.)</a:t>
            </a:r>
          </a:p>
        </p:txBody>
      </p:sp>
      <p:sp>
        <p:nvSpPr>
          <p:cNvPr id="3" name="Content Placeholder 2"/>
          <p:cNvSpPr>
            <a:spLocks noGrp="1"/>
          </p:cNvSpPr>
          <p:nvPr>
            <p:ph idx="1"/>
          </p:nvPr>
        </p:nvSpPr>
        <p:spPr/>
        <p:txBody>
          <a:bodyPr/>
          <a:lstStyle/>
          <a:p>
            <a:r>
              <a:rPr lang="en-US" dirty="0"/>
              <a:t>By determining where the numerator and denominator of this fraction are equal to 0, we can locate the horizontal and vertical tangent lines of the cardioid (we restrict attention to	          since the cardioid is traced out exactly once over this parametric interval).</a:t>
            </a:r>
          </a:p>
        </p:txBody>
      </p:sp>
      <p:graphicFrame>
        <p:nvGraphicFramePr>
          <p:cNvPr id="480258" name="Object 2"/>
          <p:cNvGraphicFramePr>
            <a:graphicFrameLocks noChangeAspect="1"/>
          </p:cNvGraphicFramePr>
          <p:nvPr>
            <p:extLst>
              <p:ext uri="{D42A27DB-BD31-4B8C-83A1-F6EECF244321}">
                <p14:modId xmlns:p14="http://schemas.microsoft.com/office/powerpoint/2010/main" val="2504704245"/>
              </p:ext>
            </p:extLst>
          </p:nvPr>
        </p:nvGraphicFramePr>
        <p:xfrm>
          <a:off x="3436938" y="2616200"/>
          <a:ext cx="1485900" cy="482600"/>
        </p:xfrm>
        <a:graphic>
          <a:graphicData uri="http://schemas.openxmlformats.org/presentationml/2006/ole">
            <mc:AlternateContent xmlns:mc="http://schemas.openxmlformats.org/markup-compatibility/2006">
              <mc:Choice xmlns:v="urn:schemas-microsoft-com:vml" Requires="v">
                <p:oleObj name="Equation" r:id="rId2" imgW="1485720" imgH="482400" progId="Equation.DSMT4">
                  <p:embed/>
                </p:oleObj>
              </mc:Choice>
              <mc:Fallback>
                <p:oleObj name="Equation" r:id="rId2" imgW="1485720" imgH="482400" progId="Equation.DSMT4">
                  <p:embed/>
                  <p:pic>
                    <p:nvPicPr>
                      <p:cNvPr id="0" name="Picture 2"/>
                      <p:cNvPicPr>
                        <a:picLocks noChangeAspect="1" noChangeArrowheads="1"/>
                      </p:cNvPicPr>
                      <p:nvPr/>
                    </p:nvPicPr>
                    <p:blipFill>
                      <a:blip r:embed="rId3"/>
                      <a:srcRect/>
                      <a:stretch>
                        <a:fillRect/>
                      </a:stretch>
                    </p:blipFill>
                    <p:spPr bwMode="auto">
                      <a:xfrm>
                        <a:off x="3436938" y="2616200"/>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0259" name="Object 3"/>
          <p:cNvGraphicFramePr>
            <a:graphicFrameLocks noChangeAspect="1"/>
          </p:cNvGraphicFramePr>
          <p:nvPr>
            <p:extLst>
              <p:ext uri="{D42A27DB-BD31-4B8C-83A1-F6EECF244321}">
                <p14:modId xmlns:p14="http://schemas.microsoft.com/office/powerpoint/2010/main" val="2465101127"/>
              </p:ext>
            </p:extLst>
          </p:nvPr>
        </p:nvGraphicFramePr>
        <p:xfrm>
          <a:off x="317500" y="3657600"/>
          <a:ext cx="8509000" cy="838200"/>
        </p:xfrm>
        <a:graphic>
          <a:graphicData uri="http://schemas.openxmlformats.org/presentationml/2006/ole">
            <mc:AlternateContent xmlns:mc="http://schemas.openxmlformats.org/markup-compatibility/2006">
              <mc:Choice xmlns:v="urn:schemas-microsoft-com:vml" Requires="v">
                <p:oleObj name="Equation" r:id="rId4" imgW="8508960" imgH="838080" progId="Equation.DSMT4">
                  <p:embed/>
                </p:oleObj>
              </mc:Choice>
              <mc:Fallback>
                <p:oleObj name="Equation" r:id="rId4" imgW="8508960" imgH="838080" progId="Equation.DSMT4">
                  <p:embed/>
                  <p:pic>
                    <p:nvPicPr>
                      <p:cNvPr id="0" name="Picture 3"/>
                      <p:cNvPicPr>
                        <a:picLocks noChangeAspect="1" noChangeArrowheads="1"/>
                      </p:cNvPicPr>
                      <p:nvPr/>
                    </p:nvPicPr>
                    <p:blipFill>
                      <a:blip r:embed="rId5"/>
                      <a:srcRect/>
                      <a:stretch>
                        <a:fillRect/>
                      </a:stretch>
                    </p:blipFill>
                    <p:spPr bwMode="auto">
                      <a:xfrm>
                        <a:off x="317500" y="3657600"/>
                        <a:ext cx="850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0260" name="Object 4"/>
          <p:cNvGraphicFramePr>
            <a:graphicFrameLocks noChangeAspect="1"/>
          </p:cNvGraphicFramePr>
          <p:nvPr>
            <p:extLst>
              <p:ext uri="{D42A27DB-BD31-4B8C-83A1-F6EECF244321}">
                <p14:modId xmlns:p14="http://schemas.microsoft.com/office/powerpoint/2010/main" val="1434380036"/>
              </p:ext>
            </p:extLst>
          </p:nvPr>
        </p:nvGraphicFramePr>
        <p:xfrm>
          <a:off x="749300" y="4648200"/>
          <a:ext cx="7797800" cy="838200"/>
        </p:xfrm>
        <a:graphic>
          <a:graphicData uri="http://schemas.openxmlformats.org/presentationml/2006/ole">
            <mc:AlternateContent xmlns:mc="http://schemas.openxmlformats.org/markup-compatibility/2006">
              <mc:Choice xmlns:v="urn:schemas-microsoft-com:vml" Requires="v">
                <p:oleObj name="Equation" r:id="rId6" imgW="7797600" imgH="838080" progId="Equation.DSMT4">
                  <p:embed/>
                </p:oleObj>
              </mc:Choice>
              <mc:Fallback>
                <p:oleObj name="Equation" r:id="rId6" imgW="7797600" imgH="838080" progId="Equation.DSMT4">
                  <p:embed/>
                  <p:pic>
                    <p:nvPicPr>
                      <p:cNvPr id="0" name="Picture 4"/>
                      <p:cNvPicPr>
                        <a:picLocks noChangeAspect="1" noChangeArrowheads="1"/>
                      </p:cNvPicPr>
                      <p:nvPr/>
                    </p:nvPicPr>
                    <p:blipFill>
                      <a:blip r:embed="rId7"/>
                      <a:srcRect/>
                      <a:stretch>
                        <a:fillRect/>
                      </a:stretch>
                    </p:blipFill>
                    <p:spPr bwMode="auto">
                      <a:xfrm>
                        <a:off x="749300" y="4648200"/>
                        <a:ext cx="779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0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Points Where a Polar Curve Has</a:t>
            </a:r>
            <a:br>
              <a:rPr lang="en-US" dirty="0"/>
            </a:br>
            <a:r>
              <a:rPr lang="en-US" dirty="0"/>
              <a:t>a Horizontal or Vertical Tangent (cont.)</a:t>
            </a:r>
          </a:p>
        </p:txBody>
      </p:sp>
      <p:sp>
        <p:nvSpPr>
          <p:cNvPr id="3" name="Content Placeholder 2"/>
          <p:cNvSpPr>
            <a:spLocks noGrp="1"/>
          </p:cNvSpPr>
          <p:nvPr>
            <p:ph idx="1"/>
          </p:nvPr>
        </p:nvSpPr>
        <p:spPr>
          <a:xfrm>
            <a:off x="457200" y="1280160"/>
            <a:ext cx="8229600" cy="4572000"/>
          </a:xfrm>
        </p:spPr>
        <p:txBody>
          <a:bodyPr/>
          <a:lstStyle/>
          <a:p>
            <a:r>
              <a:rPr lang="en-US" dirty="0"/>
              <a:t>The fraction as a whole is 0 when the numerator is 0 and the denominator is not 0, and the fraction is undefined when the exact opposite occurs. Thus,</a:t>
            </a:r>
          </a:p>
          <a:p>
            <a:pPr algn="ctr"/>
            <a:r>
              <a:rPr lang="en-US" i="1" dirty="0"/>
              <a:t>C</a:t>
            </a:r>
            <a:r>
              <a:rPr lang="en-US" dirty="0"/>
              <a:t> has horizontal tangent lines at </a:t>
            </a: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2</a:t>
            </a:r>
            <a:r>
              <a:rPr lang="el-GR" i="1" dirty="0">
                <a:latin typeface="Cambria Math" panose="02040503050406030204" pitchFamily="18" charset="0"/>
                <a:ea typeface="Cambria Math" panose="02040503050406030204" pitchFamily="18" charset="0"/>
              </a:rPr>
              <a:t>π</a:t>
            </a:r>
            <a:r>
              <a:rPr lang="en-US" dirty="0"/>
              <a:t>/3 and </a:t>
            </a:r>
            <a:br>
              <a:rPr lang="en-US" dirty="0"/>
            </a:b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4</a:t>
            </a:r>
            <a:r>
              <a:rPr lang="el-GR" i="1" dirty="0">
                <a:latin typeface="Cambria Math" panose="02040503050406030204" pitchFamily="18" charset="0"/>
                <a:ea typeface="Cambria Math" panose="02040503050406030204" pitchFamily="18" charset="0"/>
              </a:rPr>
              <a:t>π</a:t>
            </a:r>
            <a:r>
              <a:rPr lang="en-US" dirty="0"/>
              <a:t>/3;</a:t>
            </a:r>
          </a:p>
          <a:p>
            <a:pPr algn="ctr"/>
            <a:r>
              <a:rPr lang="en-US" i="1" dirty="0"/>
              <a:t>C</a:t>
            </a:r>
            <a:r>
              <a:rPr lang="en-US" dirty="0"/>
              <a:t> has vertical tangent lines at </a:t>
            </a: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 </a:t>
            </a:r>
            <a:r>
              <a:rPr lang="el-GR" i="1" dirty="0">
                <a:latin typeface="Cambria Math" panose="02040503050406030204" pitchFamily="18" charset="0"/>
                <a:ea typeface="Cambria Math" panose="02040503050406030204" pitchFamily="18" charset="0"/>
                <a:sym typeface="Euclid Symbol"/>
              </a:rPr>
              <a:t>θ</a:t>
            </a:r>
            <a:r>
              <a:rPr lang="en-US" dirty="0">
                <a:sym typeface="Euclid Symbol"/>
              </a:rPr>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/3, and </a:t>
            </a:r>
            <a:br>
              <a:rPr lang="en-US" dirty="0"/>
            </a:br>
            <a:r>
              <a:rPr lang="el-GR" i="1" dirty="0">
                <a:latin typeface="Cambria Math" panose="02040503050406030204" pitchFamily="18" charset="0"/>
                <a:ea typeface="Cambria Math" panose="02040503050406030204" pitchFamily="18" charset="0"/>
                <a:sym typeface="Euclid Symbol"/>
              </a:rPr>
              <a:t>θ</a:t>
            </a:r>
            <a:r>
              <a:rPr lang="en-US" i="1" dirty="0">
                <a:latin typeface="Cambria Math" panose="02040503050406030204" pitchFamily="18" charset="0"/>
                <a:ea typeface="Cambria Math" panose="02040503050406030204" pitchFamily="18" charset="0"/>
                <a:sym typeface="Euclid Symbol"/>
              </a:rPr>
              <a:t> </a:t>
            </a:r>
            <a:r>
              <a:rPr lang="en-US" i="1" dirty="0">
                <a:sym typeface="Euclid Symbol"/>
              </a:rPr>
              <a:t> </a:t>
            </a:r>
            <a:r>
              <a:rPr lang="en-US" dirty="0">
                <a:latin typeface="Symbol" pitchFamily="18" charset="2"/>
              </a:rPr>
              <a:t>= </a:t>
            </a:r>
            <a:r>
              <a:rPr lang="en-US" dirty="0"/>
              <a:t>5</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2"/>
          <p:cNvPicPr>
            <a:picLocks noChangeAspect="1" noChangeArrowheads="1"/>
          </p:cNvPicPr>
          <p:nvPr/>
        </p:nvPicPr>
        <p:blipFill>
          <a:blip r:embed="rId2" cstate="print"/>
          <a:srcRect/>
          <a:stretch>
            <a:fillRect/>
          </a:stretch>
        </p:blipFill>
        <p:spPr bwMode="auto">
          <a:xfrm>
            <a:off x="4733925" y="1371600"/>
            <a:ext cx="3952875" cy="424815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a:t>Example 1: Finding Points Where a Polar Curve Has</a:t>
            </a:r>
            <a:br>
              <a:rPr lang="en-US" dirty="0"/>
            </a:br>
            <a:r>
              <a:rPr lang="en-US" dirty="0"/>
              <a:t>a Horizontal or Vertical Tangent (cont.)</a:t>
            </a:r>
          </a:p>
        </p:txBody>
      </p:sp>
      <p:sp>
        <p:nvSpPr>
          <p:cNvPr id="3" name="Content Placeholder 2"/>
          <p:cNvSpPr>
            <a:spLocks noGrp="1"/>
          </p:cNvSpPr>
          <p:nvPr>
            <p:ph idx="1"/>
          </p:nvPr>
        </p:nvSpPr>
        <p:spPr>
          <a:xfrm>
            <a:off x="457200" y="1280160"/>
            <a:ext cx="4663440" cy="4572000"/>
          </a:xfrm>
        </p:spPr>
        <p:txBody>
          <a:bodyPr/>
          <a:lstStyle/>
          <a:p>
            <a:r>
              <a:rPr lang="en-US" dirty="0"/>
              <a:t>The points on </a:t>
            </a:r>
            <a:r>
              <a:rPr lang="en-US" i="1" dirty="0"/>
              <a:t>C</a:t>
            </a:r>
            <a:r>
              <a:rPr lang="en-US" dirty="0"/>
              <a:t> corresponding to these values of the parameter </a:t>
            </a:r>
            <a:r>
              <a:rPr lang="el-GR" i="1" dirty="0">
                <a:latin typeface="Cambria Math" panose="02040503050406030204" pitchFamily="18" charset="0"/>
                <a:ea typeface="Cambria Math" panose="02040503050406030204" pitchFamily="18" charset="0"/>
                <a:sym typeface="Euclid Symbol"/>
              </a:rPr>
              <a:t>θ</a:t>
            </a:r>
            <a:r>
              <a:rPr lang="en-US" dirty="0"/>
              <a:t> are shown in Figure 2. </a:t>
            </a:r>
          </a:p>
        </p:txBody>
      </p:sp>
      <p:sp>
        <p:nvSpPr>
          <p:cNvPr id="7" name="Rectangle 6"/>
          <p:cNvSpPr/>
          <p:nvPr/>
        </p:nvSpPr>
        <p:spPr>
          <a:xfrm>
            <a:off x="6025335" y="54864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Finding Points Where a Polar Curve Has</a:t>
            </a:r>
            <a:br>
              <a:rPr lang="en-US" dirty="0"/>
            </a:br>
            <a:r>
              <a:rPr lang="en-US" dirty="0"/>
              <a:t>a Horizontal or Vertical Tangent (cont.)</a:t>
            </a:r>
          </a:p>
        </p:txBody>
      </p:sp>
      <p:sp>
        <p:nvSpPr>
          <p:cNvPr id="3" name="Content Placeholder 2"/>
          <p:cNvSpPr>
            <a:spLocks noGrp="1"/>
          </p:cNvSpPr>
          <p:nvPr>
            <p:ph idx="1"/>
          </p:nvPr>
        </p:nvSpPr>
        <p:spPr>
          <a:xfrm>
            <a:off x="457200" y="1280160"/>
            <a:ext cx="8229600" cy="4832092"/>
          </a:xfrm>
        </p:spPr>
        <p:txBody>
          <a:bodyPr>
            <a:spAutoFit/>
          </a:bodyPr>
          <a:lstStyle/>
          <a:p>
            <a:r>
              <a:rPr lang="en-US" dirty="0"/>
              <a:t>The point (0, 0), which is both the initial and terminal point of </a:t>
            </a:r>
            <a:r>
              <a:rPr lang="en-US" i="1" dirty="0"/>
              <a:t>C</a:t>
            </a:r>
            <a:r>
              <a:rPr lang="en-US" dirty="0"/>
              <a:t>, requires a bit more analysis to prove the existence of a tangent line. Since both the numerator and denominator are 0 at </a:t>
            </a:r>
            <a:r>
              <a:rPr lang="el-GR" i="1" dirty="0">
                <a:latin typeface="Cambria Math" panose="02040503050406030204" pitchFamily="18" charset="0"/>
                <a:ea typeface="Cambria Math" panose="02040503050406030204" pitchFamily="18" charset="0"/>
                <a:sym typeface="Euclid Symbol"/>
              </a:rPr>
              <a:t>θ</a:t>
            </a:r>
            <a:r>
              <a:rPr lang="en-US" dirty="0"/>
              <a:t> </a:t>
            </a:r>
            <a:r>
              <a:rPr lang="en-US" dirty="0">
                <a:latin typeface="Symbol" pitchFamily="18" charset="2"/>
              </a:rPr>
              <a:t>=</a:t>
            </a:r>
            <a:r>
              <a:rPr lang="en-US" dirty="0"/>
              <a:t> 0 (or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 </a:t>
            </a:r>
            <a:r>
              <a:rPr lang="en-US" dirty="0" err="1"/>
              <a:t>L’Hôpital’s</a:t>
            </a:r>
            <a:r>
              <a:rPr lang="en-US" dirty="0"/>
              <a:t> Rule is called for:</a:t>
            </a:r>
          </a:p>
          <a:p>
            <a:endParaRPr lang="en-US" dirty="0"/>
          </a:p>
          <a:p>
            <a:endParaRPr lang="en-US" dirty="0"/>
          </a:p>
          <a:p>
            <a:endParaRPr lang="en-US" dirty="0"/>
          </a:p>
          <a:p>
            <a:endParaRPr lang="en-US" dirty="0"/>
          </a:p>
          <a:p>
            <a:r>
              <a:rPr lang="en-US" dirty="0"/>
              <a:t>so </a:t>
            </a:r>
            <a:r>
              <a:rPr lang="en-US" i="1" dirty="0"/>
              <a:t>C</a:t>
            </a:r>
            <a:r>
              <a:rPr lang="en-US" dirty="0"/>
              <a:t> has a horizontal tangent line at </a:t>
            </a:r>
            <a:r>
              <a:rPr lang="en-US" dirty="0">
                <a:solidFill>
                  <a:srgbClr val="FF0000"/>
                </a:solidFill>
              </a:rPr>
              <a:t>(0, 0)</a:t>
            </a:r>
            <a:r>
              <a:rPr lang="en-US" dirty="0"/>
              <a:t>.</a:t>
            </a:r>
          </a:p>
        </p:txBody>
      </p:sp>
      <p:graphicFrame>
        <p:nvGraphicFramePr>
          <p:cNvPr id="482307" name="Object 3"/>
          <p:cNvGraphicFramePr>
            <a:graphicFrameLocks noChangeAspect="1"/>
          </p:cNvGraphicFramePr>
          <p:nvPr>
            <p:extLst>
              <p:ext uri="{D42A27DB-BD31-4B8C-83A1-F6EECF244321}">
                <p14:modId xmlns:p14="http://schemas.microsoft.com/office/powerpoint/2010/main" val="2770371995"/>
              </p:ext>
            </p:extLst>
          </p:nvPr>
        </p:nvGraphicFramePr>
        <p:xfrm>
          <a:off x="965200" y="3429000"/>
          <a:ext cx="3683000" cy="1016000"/>
        </p:xfrm>
        <a:graphic>
          <a:graphicData uri="http://schemas.openxmlformats.org/presentationml/2006/ole">
            <mc:AlternateContent xmlns:mc="http://schemas.openxmlformats.org/markup-compatibility/2006">
              <mc:Choice xmlns:v="urn:schemas-microsoft-com:vml" Requires="v">
                <p:oleObj name="Equation" r:id="rId2" imgW="3682800" imgH="1015920" progId="Equation.DSMT4">
                  <p:embed/>
                </p:oleObj>
              </mc:Choice>
              <mc:Fallback>
                <p:oleObj name="Equation" r:id="rId2" imgW="3682800" imgH="1015920" progId="Equation.DSMT4">
                  <p:embed/>
                  <p:pic>
                    <p:nvPicPr>
                      <p:cNvPr id="0" name="Picture 3"/>
                      <p:cNvPicPr>
                        <a:picLocks noChangeAspect="1" noChangeArrowheads="1"/>
                      </p:cNvPicPr>
                      <p:nvPr/>
                    </p:nvPicPr>
                    <p:blipFill>
                      <a:blip r:embed="rId3"/>
                      <a:srcRect/>
                      <a:stretch>
                        <a:fillRect/>
                      </a:stretch>
                    </p:blipFill>
                    <p:spPr bwMode="auto">
                      <a:xfrm>
                        <a:off x="965200" y="3429000"/>
                        <a:ext cx="3683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08" name="Object 4"/>
          <p:cNvGraphicFramePr>
            <a:graphicFrameLocks noChangeAspect="1"/>
          </p:cNvGraphicFramePr>
          <p:nvPr>
            <p:extLst>
              <p:ext uri="{D42A27DB-BD31-4B8C-83A1-F6EECF244321}">
                <p14:modId xmlns:p14="http://schemas.microsoft.com/office/powerpoint/2010/main" val="4110741707"/>
              </p:ext>
            </p:extLst>
          </p:nvPr>
        </p:nvGraphicFramePr>
        <p:xfrm>
          <a:off x="1219200" y="4483100"/>
          <a:ext cx="6235700" cy="1016000"/>
        </p:xfrm>
        <a:graphic>
          <a:graphicData uri="http://schemas.openxmlformats.org/presentationml/2006/ole">
            <mc:AlternateContent xmlns:mc="http://schemas.openxmlformats.org/markup-compatibility/2006">
              <mc:Choice xmlns:v="urn:schemas-microsoft-com:vml" Requires="v">
                <p:oleObj name="Equation" r:id="rId4" imgW="6235560" imgH="1015920" progId="Equation.DSMT4">
                  <p:embed/>
                </p:oleObj>
              </mc:Choice>
              <mc:Fallback>
                <p:oleObj name="Equation" r:id="rId4" imgW="6235560" imgH="1015920" progId="Equation.DSMT4">
                  <p:embed/>
                  <p:pic>
                    <p:nvPicPr>
                      <p:cNvPr id="0" name="Picture 4"/>
                      <p:cNvPicPr>
                        <a:picLocks noChangeAspect="1" noChangeArrowheads="1"/>
                      </p:cNvPicPr>
                      <p:nvPr/>
                    </p:nvPicPr>
                    <p:blipFill>
                      <a:blip r:embed="rId5"/>
                      <a:srcRect/>
                      <a:stretch>
                        <a:fillRect/>
                      </a:stretch>
                    </p:blipFill>
                    <p:spPr bwMode="auto">
                      <a:xfrm>
                        <a:off x="1219200" y="4483100"/>
                        <a:ext cx="62357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09" name="Object 5"/>
          <p:cNvGraphicFramePr>
            <a:graphicFrameLocks noChangeAspect="1"/>
          </p:cNvGraphicFramePr>
          <p:nvPr>
            <p:extLst>
              <p:ext uri="{D42A27DB-BD31-4B8C-83A1-F6EECF244321}">
                <p14:modId xmlns:p14="http://schemas.microsoft.com/office/powerpoint/2010/main" val="1053142881"/>
              </p:ext>
            </p:extLst>
          </p:nvPr>
        </p:nvGraphicFramePr>
        <p:xfrm>
          <a:off x="7543800" y="4527030"/>
          <a:ext cx="546100" cy="838200"/>
        </p:xfrm>
        <a:graphic>
          <a:graphicData uri="http://schemas.openxmlformats.org/presentationml/2006/ole">
            <mc:AlternateContent xmlns:mc="http://schemas.openxmlformats.org/markup-compatibility/2006">
              <mc:Choice xmlns:v="urn:schemas-microsoft-com:vml" Requires="v">
                <p:oleObj name="Equation" r:id="rId6" imgW="545760" imgH="838080" progId="Equation.DSMT4">
                  <p:embed/>
                </p:oleObj>
              </mc:Choice>
              <mc:Fallback>
                <p:oleObj name="Equation" r:id="rId6" imgW="5457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527030"/>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310" name="Object 6"/>
          <p:cNvGraphicFramePr>
            <a:graphicFrameLocks noChangeAspect="1"/>
          </p:cNvGraphicFramePr>
          <p:nvPr>
            <p:extLst>
              <p:ext uri="{D42A27DB-BD31-4B8C-83A1-F6EECF244321}">
                <p14:modId xmlns:p14="http://schemas.microsoft.com/office/powerpoint/2010/main" val="962595696"/>
              </p:ext>
            </p:extLst>
          </p:nvPr>
        </p:nvGraphicFramePr>
        <p:xfrm>
          <a:off x="8191500" y="4815590"/>
          <a:ext cx="571500" cy="330200"/>
        </p:xfrm>
        <a:graphic>
          <a:graphicData uri="http://schemas.openxmlformats.org/presentationml/2006/ole">
            <mc:AlternateContent xmlns:mc="http://schemas.openxmlformats.org/markup-compatibility/2006">
              <mc:Choice xmlns:v="urn:schemas-microsoft-com:vml" Requires="v">
                <p:oleObj name="Equation" r:id="rId8" imgW="571320" imgH="330120" progId="Equation.DSMT4">
                  <p:embed/>
                </p:oleObj>
              </mc:Choice>
              <mc:Fallback>
                <p:oleObj name="Equation" r:id="rId8" imgW="571320" imgH="3301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1500" y="4815590"/>
                        <a:ext cx="571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2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2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2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23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4516</TotalTime>
  <Words>2184</Words>
  <Application>Microsoft Office PowerPoint</Application>
  <PresentationFormat>On-screen Show (4:3)</PresentationFormat>
  <Paragraphs>120</Paragraphs>
  <Slides>34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Symbol</vt:lpstr>
      <vt:lpstr>Times New Roman</vt:lpstr>
      <vt:lpstr>Euclid Symbol</vt:lpstr>
      <vt:lpstr>Calibri</vt:lpstr>
      <vt:lpstr>Cambria Math</vt:lpstr>
      <vt:lpstr>Office Theme</vt:lpstr>
      <vt:lpstr>Equation</vt:lpstr>
      <vt:lpstr>Section 9.4</vt:lpstr>
      <vt:lpstr>Tangents to Polar Curves</vt:lpstr>
      <vt:lpstr>Tangents to Polar Curves (cont.)</vt:lpstr>
      <vt:lpstr>Example 1: Finding Points Where a Polar Curve Has a Horizontal or Vertical Tangent</vt:lpstr>
      <vt:lpstr>Example 1: Finding Points Where a Polar Curve Has a Horizontal or Vertical Tangent (cont.)</vt:lpstr>
      <vt:lpstr>Example 1: Finding Points Where a Polar Curve Has a Horizontal or Vertical Tangent (cont.)</vt:lpstr>
      <vt:lpstr>Example 1: Finding Points Where a Polar Curve Has a Horizontal or Vertical Tangent (cont.)</vt:lpstr>
      <vt:lpstr>Example 1: Finding Points Where a Polar Curve Has a Horizontal or Vertical Tangent (cont.)</vt:lpstr>
      <vt:lpstr>Example 1: Finding Points Where a Polar Curve Has a Horizontal or Vertical Tangent (cont.)</vt:lpstr>
      <vt:lpstr>Example 2: Finding Slopes of Lines Tangent to a Polar Curve</vt:lpstr>
      <vt:lpstr>Example 2: Finding Slopes of Lines Tangent to a Polar Curve (cont.)</vt:lpstr>
      <vt:lpstr>Example 2: Finding Slopes of Lines Tangent to a Polar Curve (cont.)</vt:lpstr>
      <vt:lpstr>Example 2: Finding Slopes of Lines Tangent to a Polar Curve (cont.)</vt:lpstr>
      <vt:lpstr>Area and Arc Length in Polar Coordinates </vt:lpstr>
      <vt:lpstr>Area and Arc Length in Polar Coordinates (cont.) </vt:lpstr>
      <vt:lpstr>Area and Arc Length in Polar Coordinates (cont.) </vt:lpstr>
      <vt:lpstr>Area and Arc Length in Polar Coordinates (cont.) </vt:lpstr>
      <vt:lpstr>Area and Arc Length in Polar Coordinates (cont.) </vt:lpstr>
      <vt:lpstr>Theorem: Area of a Polar Region </vt:lpstr>
      <vt:lpstr>Example 3: Finding the Area of a Polar Region</vt:lpstr>
      <vt:lpstr>Example 3: Finding the Area of a Polar Region (cont.)</vt:lpstr>
      <vt:lpstr>Example 3: Finding the Area of a Polar Region (cont.)</vt:lpstr>
      <vt:lpstr>Example 3: Finding the Area of a Polar Region (cont.)</vt:lpstr>
      <vt:lpstr>Example 4: Finding the Area between Two Polar Curves</vt:lpstr>
      <vt:lpstr>Example 4: Finding the Area between Two Polar Curves (cont.)</vt:lpstr>
      <vt:lpstr>Example 4: Finding the Area between Two Polar Curves (cont.)</vt:lpstr>
      <vt:lpstr>Example 4: Finding the Area between Two Polar Curves (cont.)</vt:lpstr>
      <vt:lpstr>Example 4: Finding the Area between Two Polar Curves (cont.)</vt:lpstr>
      <vt:lpstr>Area and Arc Length in Polar Coordinates (cont.) </vt:lpstr>
      <vt:lpstr>Area and Arc Length in Polar Coordinates (cont.) </vt:lpstr>
      <vt:lpstr>Theorem: Arc Length of a Polar Curve </vt:lpstr>
      <vt:lpstr>Example 5: Finding the Arc Length of a Polar Curve</vt:lpstr>
      <vt:lpstr>Example 5: Finding the Arc Length of a Polar Curve (cont.)</vt:lpstr>
      <vt:lpstr>Example 5: Finding the Arc Length of a Polar Curve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586</cp:revision>
  <dcterms:created xsi:type="dcterms:W3CDTF">2013-04-26T14:43:13Z</dcterms:created>
  <dcterms:modified xsi:type="dcterms:W3CDTF">2023-04-28T19:57:19Z</dcterms:modified>
</cp:coreProperties>
</file>