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Euclid Symbol" panose="05050102010706020507" pitchFamily="18" charset="2"/>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66092"/>
    <a:srgbClr val="0000FF"/>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94660"/>
  </p:normalViewPr>
  <p:slideViewPr>
    <p:cSldViewPr>
      <p:cViewPr varScale="1">
        <p:scale>
          <a:sx n="104" d="100"/>
          <a:sy n="104" d="100"/>
        </p:scale>
        <p:origin x="13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45505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oleObject" Target="../embeddings/oleObject39.bin"/><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49.wmf"/><Relationship Id="rId4"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48.bin"/><Relationship Id="rId17" Type="http://schemas.openxmlformats.org/officeDocument/2006/relationships/image" Target="../media/image58.wmf"/><Relationship Id="rId2" Type="http://schemas.openxmlformats.org/officeDocument/2006/relationships/oleObject" Target="../embeddings/oleObject43.bin"/><Relationship Id="rId16"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4.wmf"/><Relationship Id="rId14"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28.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wmf"/><Relationship Id="rId1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Conic Sections in Polar Coordinates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Polar Forms of Conic Sections</a:t>
            </a:r>
          </a:p>
        </p:txBody>
      </p:sp>
      <p:sp>
        <p:nvSpPr>
          <p:cNvPr id="3" name="Content Placeholder 2"/>
          <p:cNvSpPr>
            <a:spLocks noGrp="1"/>
          </p:cNvSpPr>
          <p:nvPr>
            <p:ph idx="1"/>
          </p:nvPr>
        </p:nvSpPr>
        <p:spPr>
          <a:xfrm>
            <a:off x="457200" y="1280160"/>
            <a:ext cx="8229600" cy="1384995"/>
          </a:xfrm>
          <a:solidFill>
            <a:srgbClr val="FFFFCC"/>
          </a:solidFill>
          <a:ln w="28575">
            <a:solidFill>
              <a:schemeClr val="tx1"/>
            </a:solidFill>
          </a:ln>
        </p:spPr>
        <p:txBody>
          <a:bodyPr>
            <a:spAutoFit/>
          </a:bodyPr>
          <a:lstStyle/>
          <a:p>
            <a:r>
              <a:rPr lang="en-US" dirty="0">
                <a:solidFill>
                  <a:schemeClr val="tx1"/>
                </a:solidFill>
              </a:rPr>
              <a:t>In polar coordinates, a conic section with its focus at the origin and either a horizontal or vertical directrix has one of the following forms.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Polar Forms of Conic Sections (cont.)</a:t>
            </a:r>
          </a:p>
        </p:txBody>
      </p:sp>
      <p:sp>
        <p:nvSpPr>
          <p:cNvPr id="3" name="Content Placeholder 2"/>
          <p:cNvSpPr>
            <a:spLocks noGrp="1"/>
          </p:cNvSpPr>
          <p:nvPr>
            <p:ph idx="1"/>
          </p:nvPr>
        </p:nvSpPr>
        <p:spPr>
          <a:xfrm>
            <a:off x="457200" y="1280160"/>
            <a:ext cx="8229600" cy="4142673"/>
          </a:xfrm>
          <a:solidFill>
            <a:srgbClr val="FFFFCC"/>
          </a:solidFill>
          <a:ln w="28575">
            <a:solidFill>
              <a:schemeClr val="tx1"/>
            </a:solidFill>
          </a:ln>
        </p:spPr>
        <p:txBody>
          <a:bodyPr>
            <a:spAutoFit/>
          </a:bodyP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4035415748"/>
              </p:ext>
            </p:extLst>
          </p:nvPr>
        </p:nvGraphicFramePr>
        <p:xfrm>
          <a:off x="640080" y="1461770"/>
          <a:ext cx="7863840" cy="376936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tblGrid>
              <a:tr h="477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Equation of Conic Section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Directrix	</a:t>
                      </a:r>
                      <a:endParaRPr lang="en-US" sz="2400" dirty="0"/>
                    </a:p>
                  </a:txBody>
                  <a:tcPr anchor="ctr"/>
                </a:tc>
                <a:extLst>
                  <a:ext uri="{0D108BD9-81ED-4DB2-BD59-A6C34878D82A}">
                    <a16:rowId xmlns:a16="http://schemas.microsoft.com/office/drawing/2014/main" val="10000"/>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Vertical directrix </a:t>
                      </a: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d</a:t>
                      </a:r>
                      <a:endParaRPr lang="en-US" sz="2400" dirty="0"/>
                    </a:p>
                  </a:txBody>
                  <a:tcPr anchor="ctr"/>
                </a:tc>
                <a:extLst>
                  <a:ext uri="{0D108BD9-81ED-4DB2-BD59-A6C34878D82A}">
                    <a16:rowId xmlns:a16="http://schemas.microsoft.com/office/drawing/2014/main" val="10001"/>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Vertical directrix </a:t>
                      </a: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d</a:t>
                      </a:r>
                      <a:endParaRPr lang="en-US" sz="2400" dirty="0"/>
                    </a:p>
                  </a:txBody>
                  <a:tcPr anchor="ctr"/>
                </a:tc>
                <a:extLst>
                  <a:ext uri="{0D108BD9-81ED-4DB2-BD59-A6C34878D82A}">
                    <a16:rowId xmlns:a16="http://schemas.microsoft.com/office/drawing/2014/main" val="10002"/>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Horizontal directrix </a:t>
                      </a:r>
                      <a:r>
                        <a:rPr lang="en-US" sz="2400" i="1" kern="1200" baseline="0" dirty="0">
                          <a:solidFill>
                            <a:schemeClr val="dk1"/>
                          </a:solidFill>
                          <a:latin typeface="+mn-lt"/>
                          <a:ea typeface="+mn-ea"/>
                          <a:cs typeface="+mn-cs"/>
                        </a:rPr>
                        <a:t>y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d</a:t>
                      </a:r>
                      <a:endParaRPr lang="en-US" sz="2400" dirty="0"/>
                    </a:p>
                  </a:txBody>
                  <a:tcPr anchor="ctr"/>
                </a:tc>
                <a:extLst>
                  <a:ext uri="{0D108BD9-81ED-4DB2-BD59-A6C34878D82A}">
                    <a16:rowId xmlns:a16="http://schemas.microsoft.com/office/drawing/2014/main" val="10003"/>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Horizontal directrix </a:t>
                      </a:r>
                      <a:r>
                        <a:rPr lang="en-US" sz="2400" i="1" kern="1200" baseline="0" dirty="0">
                          <a:solidFill>
                            <a:schemeClr val="dk1"/>
                          </a:solidFill>
                          <a:latin typeface="+mn-lt"/>
                          <a:ea typeface="+mn-ea"/>
                          <a:cs typeface="+mn-cs"/>
                        </a:rPr>
                        <a:t>y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d</a:t>
                      </a:r>
                      <a:endParaRPr lang="en-US" sz="2400" dirty="0"/>
                    </a:p>
                  </a:txBody>
                  <a:tcPr anchor="ctr"/>
                </a:tc>
                <a:extLst>
                  <a:ext uri="{0D108BD9-81ED-4DB2-BD59-A6C34878D82A}">
                    <a16:rowId xmlns:a16="http://schemas.microsoft.com/office/drawing/2014/main" val="10004"/>
                  </a:ext>
                </a:extLst>
              </a:tr>
            </a:tbl>
          </a:graphicData>
        </a:graphic>
      </p:graphicFrame>
      <p:graphicFrame>
        <p:nvGraphicFramePr>
          <p:cNvPr id="521218" name="Object 2"/>
          <p:cNvGraphicFramePr>
            <a:graphicFrameLocks noChangeAspect="1"/>
          </p:cNvGraphicFramePr>
          <p:nvPr>
            <p:extLst>
              <p:ext uri="{D42A27DB-BD31-4B8C-83A1-F6EECF244321}">
                <p14:modId xmlns:p14="http://schemas.microsoft.com/office/powerpoint/2010/main" val="2614531660"/>
              </p:ext>
            </p:extLst>
          </p:nvPr>
        </p:nvGraphicFramePr>
        <p:xfrm>
          <a:off x="1720850" y="1981200"/>
          <a:ext cx="1676400" cy="736600"/>
        </p:xfrm>
        <a:graphic>
          <a:graphicData uri="http://schemas.openxmlformats.org/presentationml/2006/ole">
            <mc:AlternateContent xmlns:mc="http://schemas.openxmlformats.org/markup-compatibility/2006">
              <mc:Choice xmlns:v="urn:schemas-microsoft-com:vml" Requires="v">
                <p:oleObj name="Equation" r:id="rId2" imgW="1676160" imgH="736560" progId="Equation.DSMT4">
                  <p:embed/>
                </p:oleObj>
              </mc:Choice>
              <mc:Fallback>
                <p:oleObj name="Equation" r:id="rId2" imgW="1676160" imgH="736560" progId="Equation.DSMT4">
                  <p:embed/>
                  <p:pic>
                    <p:nvPicPr>
                      <p:cNvPr id="0" name="Picture 2"/>
                      <p:cNvPicPr>
                        <a:picLocks noChangeAspect="1" noChangeArrowheads="1"/>
                      </p:cNvPicPr>
                      <p:nvPr/>
                    </p:nvPicPr>
                    <p:blipFill>
                      <a:blip r:embed="rId3"/>
                      <a:srcRect/>
                      <a:stretch>
                        <a:fillRect/>
                      </a:stretch>
                    </p:blipFill>
                    <p:spPr bwMode="auto">
                      <a:xfrm>
                        <a:off x="1720850" y="1981200"/>
                        <a:ext cx="1676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19" name="Object 3"/>
          <p:cNvGraphicFramePr>
            <a:graphicFrameLocks noChangeAspect="1"/>
          </p:cNvGraphicFramePr>
          <p:nvPr>
            <p:extLst>
              <p:ext uri="{D42A27DB-BD31-4B8C-83A1-F6EECF244321}">
                <p14:modId xmlns:p14="http://schemas.microsoft.com/office/powerpoint/2010/main" val="1435899640"/>
              </p:ext>
            </p:extLst>
          </p:nvPr>
        </p:nvGraphicFramePr>
        <p:xfrm>
          <a:off x="1714500" y="2756722"/>
          <a:ext cx="1676400" cy="736600"/>
        </p:xfrm>
        <a:graphic>
          <a:graphicData uri="http://schemas.openxmlformats.org/presentationml/2006/ole">
            <mc:AlternateContent xmlns:mc="http://schemas.openxmlformats.org/markup-compatibility/2006">
              <mc:Choice xmlns:v="urn:schemas-microsoft-com:vml" Requires="v">
                <p:oleObj name="Equation" r:id="rId4" imgW="1676160" imgH="736560" progId="Equation.DSMT4">
                  <p:embed/>
                </p:oleObj>
              </mc:Choice>
              <mc:Fallback>
                <p:oleObj name="Equation" r:id="rId4" imgW="1676160" imgH="736560" progId="Equation.DSMT4">
                  <p:embed/>
                  <p:pic>
                    <p:nvPicPr>
                      <p:cNvPr id="0" name="Picture 3"/>
                      <p:cNvPicPr>
                        <a:picLocks noChangeAspect="1" noChangeArrowheads="1"/>
                      </p:cNvPicPr>
                      <p:nvPr/>
                    </p:nvPicPr>
                    <p:blipFill>
                      <a:blip r:embed="rId5"/>
                      <a:srcRect/>
                      <a:stretch>
                        <a:fillRect/>
                      </a:stretch>
                    </p:blipFill>
                    <p:spPr bwMode="auto">
                      <a:xfrm>
                        <a:off x="1714500" y="2756722"/>
                        <a:ext cx="1676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20" name="Object 4"/>
          <p:cNvGraphicFramePr>
            <a:graphicFrameLocks noChangeAspect="1"/>
          </p:cNvGraphicFramePr>
          <p:nvPr>
            <p:extLst>
              <p:ext uri="{D42A27DB-BD31-4B8C-83A1-F6EECF244321}">
                <p14:modId xmlns:p14="http://schemas.microsoft.com/office/powerpoint/2010/main" val="694591666"/>
              </p:ext>
            </p:extLst>
          </p:nvPr>
        </p:nvGraphicFramePr>
        <p:xfrm>
          <a:off x="1720850" y="3606165"/>
          <a:ext cx="1612900" cy="736600"/>
        </p:xfrm>
        <a:graphic>
          <a:graphicData uri="http://schemas.openxmlformats.org/presentationml/2006/ole">
            <mc:AlternateContent xmlns:mc="http://schemas.openxmlformats.org/markup-compatibility/2006">
              <mc:Choice xmlns:v="urn:schemas-microsoft-com:vml" Requires="v">
                <p:oleObj name="Equation" r:id="rId6" imgW="1612800" imgH="736560" progId="Equation.DSMT4">
                  <p:embed/>
                </p:oleObj>
              </mc:Choice>
              <mc:Fallback>
                <p:oleObj name="Equation" r:id="rId6" imgW="1612800" imgH="736560" progId="Equation.DSMT4">
                  <p:embed/>
                  <p:pic>
                    <p:nvPicPr>
                      <p:cNvPr id="0" name="Picture 4"/>
                      <p:cNvPicPr>
                        <a:picLocks noChangeAspect="1" noChangeArrowheads="1"/>
                      </p:cNvPicPr>
                      <p:nvPr/>
                    </p:nvPicPr>
                    <p:blipFill>
                      <a:blip r:embed="rId7"/>
                      <a:srcRect/>
                      <a:stretch>
                        <a:fillRect/>
                      </a:stretch>
                    </p:blipFill>
                    <p:spPr bwMode="auto">
                      <a:xfrm>
                        <a:off x="1720850" y="3606165"/>
                        <a:ext cx="1612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21" name="Object 5"/>
          <p:cNvGraphicFramePr>
            <a:graphicFrameLocks noChangeAspect="1"/>
          </p:cNvGraphicFramePr>
          <p:nvPr>
            <p:extLst>
              <p:ext uri="{D42A27DB-BD31-4B8C-83A1-F6EECF244321}">
                <p14:modId xmlns:p14="http://schemas.microsoft.com/office/powerpoint/2010/main" val="784900930"/>
              </p:ext>
            </p:extLst>
          </p:nvPr>
        </p:nvGraphicFramePr>
        <p:xfrm>
          <a:off x="1714500" y="4455608"/>
          <a:ext cx="1600200" cy="736600"/>
        </p:xfrm>
        <a:graphic>
          <a:graphicData uri="http://schemas.openxmlformats.org/presentationml/2006/ole">
            <mc:AlternateContent xmlns:mc="http://schemas.openxmlformats.org/markup-compatibility/2006">
              <mc:Choice xmlns:v="urn:schemas-microsoft-com:vml" Requires="v">
                <p:oleObj name="Equation" r:id="rId8" imgW="1600200" imgH="736560" progId="Equation.DSMT4">
                  <p:embed/>
                </p:oleObj>
              </mc:Choice>
              <mc:Fallback>
                <p:oleObj name="Equation" r:id="rId8" imgW="1600200" imgH="736560" progId="Equation.DSMT4">
                  <p:embed/>
                  <p:pic>
                    <p:nvPicPr>
                      <p:cNvPr id="0" name="Picture 5"/>
                      <p:cNvPicPr>
                        <a:picLocks noChangeAspect="1" noChangeArrowheads="1"/>
                      </p:cNvPicPr>
                      <p:nvPr/>
                    </p:nvPicPr>
                    <p:blipFill>
                      <a:blip r:embed="rId9"/>
                      <a:srcRect/>
                      <a:stretch>
                        <a:fillRect/>
                      </a:stretch>
                    </p:blipFill>
                    <p:spPr bwMode="auto">
                      <a:xfrm>
                        <a:off x="1714500" y="4455608"/>
                        <a:ext cx="1600200" cy="736600"/>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the Type and Directrix of</a:t>
            </a:r>
            <a:br>
              <a:rPr lang="en-US" dirty="0"/>
            </a:br>
            <a:r>
              <a:rPr lang="en-US" dirty="0"/>
              <a:t>a Conic Section in Polar Form</a:t>
            </a:r>
          </a:p>
        </p:txBody>
      </p:sp>
      <p:sp>
        <p:nvSpPr>
          <p:cNvPr id="3" name="Content Placeholder 2"/>
          <p:cNvSpPr>
            <a:spLocks noGrp="1"/>
          </p:cNvSpPr>
          <p:nvPr>
            <p:ph idx="1"/>
          </p:nvPr>
        </p:nvSpPr>
        <p:spPr/>
        <p:txBody>
          <a:bodyPr/>
          <a:lstStyle/>
          <a:p>
            <a:r>
              <a:rPr lang="en-US" dirty="0"/>
              <a:t>Identify the variety of conic and determine the equation of the directrix for each of the following conic sections.</a:t>
            </a:r>
          </a:p>
        </p:txBody>
      </p:sp>
      <p:graphicFrame>
        <p:nvGraphicFramePr>
          <p:cNvPr id="522242" name="Object 2"/>
          <p:cNvGraphicFramePr>
            <a:graphicFrameLocks noChangeAspect="1"/>
          </p:cNvGraphicFramePr>
          <p:nvPr>
            <p:extLst>
              <p:ext uri="{D42A27DB-BD31-4B8C-83A1-F6EECF244321}">
                <p14:modId xmlns:p14="http://schemas.microsoft.com/office/powerpoint/2010/main" val="2163883775"/>
              </p:ext>
            </p:extLst>
          </p:nvPr>
        </p:nvGraphicFramePr>
        <p:xfrm>
          <a:off x="542925" y="2597150"/>
          <a:ext cx="2425700" cy="1778000"/>
        </p:xfrm>
        <a:graphic>
          <a:graphicData uri="http://schemas.openxmlformats.org/presentationml/2006/ole">
            <mc:AlternateContent xmlns:mc="http://schemas.openxmlformats.org/markup-compatibility/2006">
              <mc:Choice xmlns:v="urn:schemas-microsoft-com:vml" Requires="v">
                <p:oleObj name="Equation" r:id="rId2" imgW="2425680" imgH="1777680" progId="Equation.DSMT4">
                  <p:embed/>
                </p:oleObj>
              </mc:Choice>
              <mc:Fallback>
                <p:oleObj name="Equation" r:id="rId2" imgW="2425680" imgH="1777680" progId="Equation.DSMT4">
                  <p:embed/>
                  <p:pic>
                    <p:nvPicPr>
                      <p:cNvPr id="0" name="Picture 2"/>
                      <p:cNvPicPr>
                        <a:picLocks noChangeAspect="1" noChangeArrowheads="1"/>
                      </p:cNvPicPr>
                      <p:nvPr/>
                    </p:nvPicPr>
                    <p:blipFill>
                      <a:blip r:embed="rId3"/>
                      <a:srcRect/>
                      <a:stretch>
                        <a:fillRect/>
                      </a:stretch>
                    </p:blipFill>
                    <p:spPr bwMode="auto">
                      <a:xfrm>
                        <a:off x="542925" y="2597150"/>
                        <a:ext cx="24257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the Type and Directrix of</a:t>
            </a:r>
            <a:br>
              <a:rPr lang="en-US" dirty="0"/>
            </a:br>
            <a:r>
              <a:rPr lang="en-US" dirty="0"/>
              <a:t>a Conic Section in Polar Form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First we need to determine the two constants </a:t>
            </a:r>
            <a:r>
              <a:rPr lang="en-US" i="1" dirty="0"/>
              <a:t>e</a:t>
            </a:r>
            <a:r>
              <a:rPr lang="en-US" dirty="0"/>
              <a:t> and </a:t>
            </a:r>
            <a:r>
              <a:rPr lang="en-US" i="1" dirty="0"/>
              <a:t>d</a:t>
            </a:r>
            <a:r>
              <a:rPr lang="en-US" dirty="0"/>
              <a:t>, and we can accomplish this by algebraically manipulating the given equation. In order to have the correct form, the constant term in the denominator must be a 1. </a:t>
            </a:r>
          </a:p>
        </p:txBody>
      </p:sp>
      <p:graphicFrame>
        <p:nvGraphicFramePr>
          <p:cNvPr id="523266" name="Object 2"/>
          <p:cNvGraphicFramePr>
            <a:graphicFrameLocks noChangeAspect="1"/>
          </p:cNvGraphicFramePr>
          <p:nvPr>
            <p:extLst>
              <p:ext uri="{D42A27DB-BD31-4B8C-83A1-F6EECF244321}">
                <p14:modId xmlns:p14="http://schemas.microsoft.com/office/powerpoint/2010/main" val="1382591493"/>
              </p:ext>
            </p:extLst>
          </p:nvPr>
        </p:nvGraphicFramePr>
        <p:xfrm>
          <a:off x="1587500" y="4197350"/>
          <a:ext cx="1943100" cy="838200"/>
        </p:xfrm>
        <a:graphic>
          <a:graphicData uri="http://schemas.openxmlformats.org/presentationml/2006/ole">
            <mc:AlternateContent xmlns:mc="http://schemas.openxmlformats.org/markup-compatibility/2006">
              <mc:Choice xmlns:v="urn:schemas-microsoft-com:vml" Requires="v">
                <p:oleObj name="Equation" r:id="rId2" imgW="1942920" imgH="838080" progId="Equation.DSMT4">
                  <p:embed/>
                </p:oleObj>
              </mc:Choice>
              <mc:Fallback>
                <p:oleObj name="Equation" r:id="rId2" imgW="1942920" imgH="838080" progId="Equation.DSMT4">
                  <p:embed/>
                  <p:pic>
                    <p:nvPicPr>
                      <p:cNvPr id="0" name="Picture 2"/>
                      <p:cNvPicPr>
                        <a:picLocks noChangeAspect="1" noChangeArrowheads="1"/>
                      </p:cNvPicPr>
                      <p:nvPr/>
                    </p:nvPicPr>
                    <p:blipFill>
                      <a:blip r:embed="rId3"/>
                      <a:srcRect/>
                      <a:stretch>
                        <a:fillRect/>
                      </a:stretch>
                    </p:blipFill>
                    <p:spPr bwMode="auto">
                      <a:xfrm>
                        <a:off x="1587500" y="4197350"/>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3267" name="Object 3"/>
          <p:cNvGraphicFramePr>
            <a:graphicFrameLocks noChangeAspect="1"/>
          </p:cNvGraphicFramePr>
          <p:nvPr>
            <p:extLst>
              <p:ext uri="{D42A27DB-BD31-4B8C-83A1-F6EECF244321}">
                <p14:modId xmlns:p14="http://schemas.microsoft.com/office/powerpoint/2010/main" val="2751425583"/>
              </p:ext>
            </p:extLst>
          </p:nvPr>
        </p:nvGraphicFramePr>
        <p:xfrm>
          <a:off x="3613150" y="4125913"/>
          <a:ext cx="2476500" cy="1016000"/>
        </p:xfrm>
        <a:graphic>
          <a:graphicData uri="http://schemas.openxmlformats.org/presentationml/2006/ole">
            <mc:AlternateContent xmlns:mc="http://schemas.openxmlformats.org/markup-compatibility/2006">
              <mc:Choice xmlns:v="urn:schemas-microsoft-com:vml" Requires="v">
                <p:oleObj name="Equation" r:id="rId4" imgW="2476440" imgH="1015920" progId="Equation.DSMT4">
                  <p:embed/>
                </p:oleObj>
              </mc:Choice>
              <mc:Fallback>
                <p:oleObj name="Equation" r:id="rId4" imgW="2476440" imgH="1015920" progId="Equation.DSMT4">
                  <p:embed/>
                  <p:pic>
                    <p:nvPicPr>
                      <p:cNvPr id="0" name="Picture 3"/>
                      <p:cNvPicPr>
                        <a:picLocks noChangeAspect="1" noChangeArrowheads="1"/>
                      </p:cNvPicPr>
                      <p:nvPr/>
                    </p:nvPicPr>
                    <p:blipFill>
                      <a:blip r:embed="rId5"/>
                      <a:srcRect/>
                      <a:stretch>
                        <a:fillRect/>
                      </a:stretch>
                    </p:blipFill>
                    <p:spPr bwMode="auto">
                      <a:xfrm>
                        <a:off x="3613150" y="4125913"/>
                        <a:ext cx="2476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3268" name="Object 4"/>
          <p:cNvGraphicFramePr>
            <a:graphicFrameLocks noChangeAspect="1"/>
          </p:cNvGraphicFramePr>
          <p:nvPr>
            <p:extLst>
              <p:ext uri="{D42A27DB-BD31-4B8C-83A1-F6EECF244321}">
                <p14:modId xmlns:p14="http://schemas.microsoft.com/office/powerpoint/2010/main" val="4080439050"/>
              </p:ext>
            </p:extLst>
          </p:nvPr>
        </p:nvGraphicFramePr>
        <p:xfrm>
          <a:off x="6134100" y="4178300"/>
          <a:ext cx="1727200" cy="927100"/>
        </p:xfrm>
        <a:graphic>
          <a:graphicData uri="http://schemas.openxmlformats.org/presentationml/2006/ole">
            <mc:AlternateContent xmlns:mc="http://schemas.openxmlformats.org/markup-compatibility/2006">
              <mc:Choice xmlns:v="urn:schemas-microsoft-com:vml" Requires="v">
                <p:oleObj name="Equation" r:id="rId6" imgW="1726920" imgH="927000" progId="Equation.DSMT4">
                  <p:embed/>
                </p:oleObj>
              </mc:Choice>
              <mc:Fallback>
                <p:oleObj name="Equation" r:id="rId6" imgW="1726920" imgH="927000" progId="Equation.DSMT4">
                  <p:embed/>
                  <p:pic>
                    <p:nvPicPr>
                      <p:cNvPr id="0" name="Picture 4"/>
                      <p:cNvPicPr>
                        <a:picLocks noChangeAspect="1" noChangeArrowheads="1"/>
                      </p:cNvPicPr>
                      <p:nvPr/>
                    </p:nvPicPr>
                    <p:blipFill>
                      <a:blip r:embed="rId7"/>
                      <a:srcRect/>
                      <a:stretch>
                        <a:fillRect/>
                      </a:stretch>
                    </p:blipFill>
                    <p:spPr bwMode="auto">
                      <a:xfrm>
                        <a:off x="6134100" y="4178300"/>
                        <a:ext cx="1727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the Type and Directrix of</a:t>
            </a:r>
            <a:br>
              <a:rPr lang="en-US" dirty="0"/>
            </a:br>
            <a:r>
              <a:rPr lang="en-US" dirty="0"/>
              <a:t>a Conic Section in Polar Form (cont.)</a:t>
            </a:r>
          </a:p>
        </p:txBody>
      </p:sp>
      <p:sp>
        <p:nvSpPr>
          <p:cNvPr id="3" name="Content Placeholder 2"/>
          <p:cNvSpPr>
            <a:spLocks noGrp="1"/>
          </p:cNvSpPr>
          <p:nvPr>
            <p:ph idx="1"/>
          </p:nvPr>
        </p:nvSpPr>
        <p:spPr/>
        <p:txBody>
          <a:bodyPr/>
          <a:lstStyle/>
          <a:p>
            <a:r>
              <a:rPr lang="en-US" dirty="0"/>
              <a:t>This tells us that	       so the conic is an ellipse. To determine the constant </a:t>
            </a:r>
            <a:r>
              <a:rPr lang="en-US" i="1" dirty="0"/>
              <a:t>d</a:t>
            </a:r>
            <a:r>
              <a:rPr lang="en-US" dirty="0"/>
              <a:t>, we need to write the numerator as a product of </a:t>
            </a:r>
            <a:r>
              <a:rPr lang="en-US" i="1" dirty="0"/>
              <a:t>e</a:t>
            </a:r>
            <a:r>
              <a:rPr lang="en-US" dirty="0"/>
              <a:t> and </a:t>
            </a:r>
            <a:r>
              <a:rPr lang="en-US" i="1" dirty="0"/>
              <a:t>d</a:t>
            </a:r>
            <a:r>
              <a:rPr lang="en-US" dirty="0"/>
              <a:t>. Since the numerator is 3 and since we now know            we can do this as follows.</a:t>
            </a:r>
          </a:p>
        </p:txBody>
      </p:sp>
      <p:graphicFrame>
        <p:nvGraphicFramePr>
          <p:cNvPr id="524290" name="Object 2"/>
          <p:cNvGraphicFramePr>
            <a:graphicFrameLocks noChangeAspect="1"/>
          </p:cNvGraphicFramePr>
          <p:nvPr/>
        </p:nvGraphicFramePr>
        <p:xfrm>
          <a:off x="2941820" y="1340370"/>
          <a:ext cx="825500" cy="444500"/>
        </p:xfrm>
        <a:graphic>
          <a:graphicData uri="http://schemas.openxmlformats.org/presentationml/2006/ole">
            <mc:AlternateContent xmlns:mc="http://schemas.openxmlformats.org/markup-compatibility/2006">
              <mc:Choice xmlns:v="urn:schemas-microsoft-com:vml" Requires="v">
                <p:oleObj name="Equation" r:id="rId2" imgW="825480" imgH="444240" progId="Equation.DSMT4">
                  <p:embed/>
                </p:oleObj>
              </mc:Choice>
              <mc:Fallback>
                <p:oleObj name="Equation" r:id="rId2" imgW="82548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820" y="134037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1" name="Object 3"/>
          <p:cNvGraphicFramePr>
            <a:graphicFrameLocks noChangeAspect="1"/>
          </p:cNvGraphicFramePr>
          <p:nvPr/>
        </p:nvGraphicFramePr>
        <p:xfrm>
          <a:off x="4633210" y="2620780"/>
          <a:ext cx="825500" cy="444500"/>
        </p:xfrm>
        <a:graphic>
          <a:graphicData uri="http://schemas.openxmlformats.org/presentationml/2006/ole">
            <mc:AlternateContent xmlns:mc="http://schemas.openxmlformats.org/markup-compatibility/2006">
              <mc:Choice xmlns:v="urn:schemas-microsoft-com:vml" Requires="v">
                <p:oleObj name="Equation" r:id="rId4" imgW="825480" imgH="444240" progId="Equation.DSMT4">
                  <p:embed/>
                </p:oleObj>
              </mc:Choice>
              <mc:Fallback>
                <p:oleObj name="Equation" r:id="rId4" imgW="82548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210" y="262078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2" name="Object 4"/>
          <p:cNvGraphicFramePr>
            <a:graphicFrameLocks noChangeAspect="1"/>
          </p:cNvGraphicFramePr>
          <p:nvPr>
            <p:extLst>
              <p:ext uri="{D42A27DB-BD31-4B8C-83A1-F6EECF244321}">
                <p14:modId xmlns:p14="http://schemas.microsoft.com/office/powerpoint/2010/main" val="2918812502"/>
              </p:ext>
            </p:extLst>
          </p:nvPr>
        </p:nvGraphicFramePr>
        <p:xfrm>
          <a:off x="2501900" y="3460750"/>
          <a:ext cx="1930400" cy="927100"/>
        </p:xfrm>
        <a:graphic>
          <a:graphicData uri="http://schemas.openxmlformats.org/presentationml/2006/ole">
            <mc:AlternateContent xmlns:mc="http://schemas.openxmlformats.org/markup-compatibility/2006">
              <mc:Choice xmlns:v="urn:schemas-microsoft-com:vml" Requires="v">
                <p:oleObj name="Equation" r:id="rId6" imgW="1930320" imgH="927000" progId="Equation.DSMT4">
                  <p:embed/>
                </p:oleObj>
              </mc:Choice>
              <mc:Fallback>
                <p:oleObj name="Equation" r:id="rId6" imgW="1930320" imgH="927000" progId="Equation.DSMT4">
                  <p:embed/>
                  <p:pic>
                    <p:nvPicPr>
                      <p:cNvPr id="0" name="Picture 4"/>
                      <p:cNvPicPr>
                        <a:picLocks noChangeAspect="1" noChangeArrowheads="1"/>
                      </p:cNvPicPr>
                      <p:nvPr/>
                    </p:nvPicPr>
                    <p:blipFill>
                      <a:blip r:embed="rId7"/>
                      <a:srcRect/>
                      <a:stretch>
                        <a:fillRect/>
                      </a:stretch>
                    </p:blipFill>
                    <p:spPr bwMode="auto">
                      <a:xfrm>
                        <a:off x="2501900" y="3460750"/>
                        <a:ext cx="193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3" name="Object 5"/>
          <p:cNvGraphicFramePr>
            <a:graphicFrameLocks noChangeAspect="1"/>
          </p:cNvGraphicFramePr>
          <p:nvPr>
            <p:extLst>
              <p:ext uri="{D42A27DB-BD31-4B8C-83A1-F6EECF244321}">
                <p14:modId xmlns:p14="http://schemas.microsoft.com/office/powerpoint/2010/main" val="3912557648"/>
              </p:ext>
            </p:extLst>
          </p:nvPr>
        </p:nvGraphicFramePr>
        <p:xfrm>
          <a:off x="4533900" y="3382963"/>
          <a:ext cx="1727200" cy="990600"/>
        </p:xfrm>
        <a:graphic>
          <a:graphicData uri="http://schemas.openxmlformats.org/presentationml/2006/ole">
            <mc:AlternateContent xmlns:mc="http://schemas.openxmlformats.org/markup-compatibility/2006">
              <mc:Choice xmlns:v="urn:schemas-microsoft-com:vml" Requires="v">
                <p:oleObj name="Equation" r:id="rId8" imgW="1726920" imgH="990360" progId="Equation.DSMT4">
                  <p:embed/>
                </p:oleObj>
              </mc:Choice>
              <mc:Fallback>
                <p:oleObj name="Equation" r:id="rId8" imgW="1726920" imgH="990360" progId="Equation.DSMT4">
                  <p:embed/>
                  <p:pic>
                    <p:nvPicPr>
                      <p:cNvPr id="0" name="Picture 5"/>
                      <p:cNvPicPr>
                        <a:picLocks noChangeAspect="1" noChangeArrowheads="1"/>
                      </p:cNvPicPr>
                      <p:nvPr/>
                    </p:nvPicPr>
                    <p:blipFill>
                      <a:blip r:embed="rId9"/>
                      <a:srcRect/>
                      <a:stretch>
                        <a:fillRect/>
                      </a:stretch>
                    </p:blipFill>
                    <p:spPr bwMode="auto">
                      <a:xfrm>
                        <a:off x="4533900" y="3382963"/>
                        <a:ext cx="172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the Type and Directrix of</a:t>
            </a:r>
            <a:br>
              <a:rPr lang="en-US" dirty="0"/>
            </a:br>
            <a:r>
              <a:rPr lang="en-US" dirty="0"/>
              <a:t>a Conic Section in Polar Form (cont.)</a:t>
            </a:r>
          </a:p>
        </p:txBody>
      </p:sp>
      <p:sp>
        <p:nvSpPr>
          <p:cNvPr id="3" name="Content Placeholder 2"/>
          <p:cNvSpPr>
            <a:spLocks noGrp="1"/>
          </p:cNvSpPr>
          <p:nvPr>
            <p:ph idx="1"/>
          </p:nvPr>
        </p:nvSpPr>
        <p:spPr/>
        <p:txBody>
          <a:bodyPr/>
          <a:lstStyle/>
          <a:p>
            <a:r>
              <a:rPr lang="en-US" dirty="0"/>
              <a:t>Hence, </a:t>
            </a:r>
            <a:r>
              <a:rPr lang="en-US" i="1" dirty="0"/>
              <a:t>d</a:t>
            </a:r>
            <a:r>
              <a:rPr lang="en-US" dirty="0"/>
              <a:t> </a:t>
            </a:r>
            <a:r>
              <a:rPr lang="en-US" dirty="0">
                <a:latin typeface="Symbol" pitchFamily="18" charset="2"/>
              </a:rPr>
              <a:t>=</a:t>
            </a:r>
            <a:r>
              <a:rPr lang="en-US" dirty="0"/>
              <a:t> 5. The last observation is that the trigonometric function in the denominator is cosine and the sign between the two terms in the denominator is negative. By the guidelines for conics in polar form, this tells us that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5 is the equation for the directrix.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Identifying the Type and Directrix of</a:t>
            </a:r>
            <a:br>
              <a:rPr lang="en-US" dirty="0"/>
            </a:br>
            <a:r>
              <a:rPr lang="en-US" dirty="0"/>
              <a:t>a Conic Section in Polar Form (cont.)</a:t>
            </a:r>
          </a:p>
        </p:txBody>
      </p:sp>
      <p:sp>
        <p:nvSpPr>
          <p:cNvPr id="3" name="Content Placeholder 2"/>
          <p:cNvSpPr>
            <a:spLocks noGrp="1"/>
          </p:cNvSpPr>
          <p:nvPr>
            <p:ph idx="1"/>
          </p:nvPr>
        </p:nvSpPr>
        <p:spPr/>
        <p:txBody>
          <a:bodyPr/>
          <a:lstStyle/>
          <a:p>
            <a:pPr marL="465138" indent="-465138"/>
            <a:r>
              <a:rPr lang="en-US" b="1" dirty="0"/>
              <a:t>b.	</a:t>
            </a:r>
            <a:r>
              <a:rPr lang="en-US" dirty="0"/>
              <a:t>We use the same methods as above to determine first </a:t>
            </a:r>
            <a:r>
              <a:rPr lang="en-US" i="1" dirty="0"/>
              <a:t>e</a:t>
            </a:r>
            <a:r>
              <a:rPr lang="en-US" dirty="0"/>
              <a:t> and then </a:t>
            </a:r>
            <a:r>
              <a:rPr lang="en-US" i="1" dirty="0"/>
              <a:t>d</a:t>
            </a:r>
            <a:r>
              <a:rPr lang="en-US" dirty="0"/>
              <a:t>.</a:t>
            </a:r>
          </a:p>
          <a:p>
            <a:endParaRPr lang="en-US" dirty="0"/>
          </a:p>
          <a:p>
            <a:endParaRPr lang="en-US" dirty="0"/>
          </a:p>
          <a:p>
            <a:endParaRPr lang="en-US" dirty="0"/>
          </a:p>
          <a:p>
            <a:pPr marL="465138"/>
            <a:r>
              <a:rPr lang="en-US" dirty="0"/>
              <a:t>From this form, we can see that	     and that the directrix is	  Thus, the conic section is a hyperbola, and the directrix is horizontal and above the </a:t>
            </a:r>
            <a:r>
              <a:rPr lang="en-US" i="1" dirty="0"/>
              <a:t>x</a:t>
            </a:r>
            <a:r>
              <a:rPr lang="en-US" dirty="0"/>
              <a:t>-axis.</a:t>
            </a:r>
          </a:p>
        </p:txBody>
      </p:sp>
      <p:graphicFrame>
        <p:nvGraphicFramePr>
          <p:cNvPr id="525314" name="Object 2"/>
          <p:cNvGraphicFramePr>
            <a:graphicFrameLocks noChangeAspect="1"/>
          </p:cNvGraphicFramePr>
          <p:nvPr>
            <p:extLst>
              <p:ext uri="{D42A27DB-BD31-4B8C-83A1-F6EECF244321}">
                <p14:modId xmlns:p14="http://schemas.microsoft.com/office/powerpoint/2010/main" val="927649140"/>
              </p:ext>
            </p:extLst>
          </p:nvPr>
        </p:nvGraphicFramePr>
        <p:xfrm>
          <a:off x="2425700" y="2514600"/>
          <a:ext cx="1866900" cy="838200"/>
        </p:xfrm>
        <a:graphic>
          <a:graphicData uri="http://schemas.openxmlformats.org/presentationml/2006/ole">
            <mc:AlternateContent xmlns:mc="http://schemas.openxmlformats.org/markup-compatibility/2006">
              <mc:Choice xmlns:v="urn:schemas-microsoft-com:vml" Requires="v">
                <p:oleObj name="Equation" r:id="rId2" imgW="1866600" imgH="838080" progId="Equation.DSMT4">
                  <p:embed/>
                </p:oleObj>
              </mc:Choice>
              <mc:Fallback>
                <p:oleObj name="Equation" r:id="rId2" imgW="1866600" imgH="838080" progId="Equation.DSMT4">
                  <p:embed/>
                  <p:pic>
                    <p:nvPicPr>
                      <p:cNvPr id="0" name="Picture 2"/>
                      <p:cNvPicPr>
                        <a:picLocks noChangeAspect="1" noChangeArrowheads="1"/>
                      </p:cNvPicPr>
                      <p:nvPr/>
                    </p:nvPicPr>
                    <p:blipFill>
                      <a:blip r:embed="rId3"/>
                      <a:srcRect/>
                      <a:stretch>
                        <a:fillRect/>
                      </a:stretch>
                    </p:blipFill>
                    <p:spPr bwMode="auto">
                      <a:xfrm>
                        <a:off x="2425700" y="2514600"/>
                        <a:ext cx="186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5" name="Object 3"/>
          <p:cNvGraphicFramePr>
            <a:graphicFrameLocks noChangeAspect="1"/>
          </p:cNvGraphicFramePr>
          <p:nvPr/>
        </p:nvGraphicFramePr>
        <p:xfrm>
          <a:off x="5638800" y="3807710"/>
          <a:ext cx="711200" cy="444500"/>
        </p:xfrm>
        <a:graphic>
          <a:graphicData uri="http://schemas.openxmlformats.org/presentationml/2006/ole">
            <mc:AlternateContent xmlns:mc="http://schemas.openxmlformats.org/markup-compatibility/2006">
              <mc:Choice xmlns:v="urn:schemas-microsoft-com:vml" Requires="v">
                <p:oleObj name="Equation" r:id="rId4" imgW="711000" imgH="444240" progId="Equation.DSMT4">
                  <p:embed/>
                </p:oleObj>
              </mc:Choice>
              <mc:Fallback>
                <p:oleObj name="Equation" r:id="rId4" imgW="71100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80771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6" name="Object 4"/>
          <p:cNvGraphicFramePr>
            <a:graphicFrameLocks noChangeAspect="1"/>
          </p:cNvGraphicFramePr>
          <p:nvPr/>
        </p:nvGraphicFramePr>
        <p:xfrm>
          <a:off x="2560820" y="4248670"/>
          <a:ext cx="812800" cy="444500"/>
        </p:xfrm>
        <a:graphic>
          <a:graphicData uri="http://schemas.openxmlformats.org/presentationml/2006/ole">
            <mc:AlternateContent xmlns:mc="http://schemas.openxmlformats.org/markup-compatibility/2006">
              <mc:Choice xmlns:v="urn:schemas-microsoft-com:vml" Requires="v">
                <p:oleObj name="Equation" r:id="rId6" imgW="812520" imgH="444240" progId="Equation.DSMT4">
                  <p:embed/>
                </p:oleObj>
              </mc:Choice>
              <mc:Fallback>
                <p:oleObj name="Equation" r:id="rId6" imgW="81252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0820" y="424867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7" name="Object 5"/>
          <p:cNvGraphicFramePr>
            <a:graphicFrameLocks noChangeAspect="1"/>
          </p:cNvGraphicFramePr>
          <p:nvPr>
            <p:extLst>
              <p:ext uri="{D42A27DB-BD31-4B8C-83A1-F6EECF244321}">
                <p14:modId xmlns:p14="http://schemas.microsoft.com/office/powerpoint/2010/main" val="1662371095"/>
              </p:ext>
            </p:extLst>
          </p:nvPr>
        </p:nvGraphicFramePr>
        <p:xfrm>
          <a:off x="4368800" y="2500313"/>
          <a:ext cx="1651000" cy="927100"/>
        </p:xfrm>
        <a:graphic>
          <a:graphicData uri="http://schemas.openxmlformats.org/presentationml/2006/ole">
            <mc:AlternateContent xmlns:mc="http://schemas.openxmlformats.org/markup-compatibility/2006">
              <mc:Choice xmlns:v="urn:schemas-microsoft-com:vml" Requires="v">
                <p:oleObj name="Equation" r:id="rId8" imgW="1650960" imgH="927000" progId="Equation.DSMT4">
                  <p:embed/>
                </p:oleObj>
              </mc:Choice>
              <mc:Fallback>
                <p:oleObj name="Equation" r:id="rId8" imgW="1650960" imgH="927000" progId="Equation.DSMT4">
                  <p:embed/>
                  <p:pic>
                    <p:nvPicPr>
                      <p:cNvPr id="0" name="Picture 5"/>
                      <p:cNvPicPr>
                        <a:picLocks noChangeAspect="1" noChangeArrowheads="1"/>
                      </p:cNvPicPr>
                      <p:nvPr/>
                    </p:nvPicPr>
                    <p:blipFill>
                      <a:blip r:embed="rId9"/>
                      <a:srcRect/>
                      <a:stretch>
                        <a:fillRect/>
                      </a:stretch>
                    </p:blipFill>
                    <p:spPr bwMode="auto">
                      <a:xfrm>
                        <a:off x="4368800" y="2500313"/>
                        <a:ext cx="1651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8" name="Object 6"/>
          <p:cNvGraphicFramePr>
            <a:graphicFrameLocks noChangeAspect="1"/>
          </p:cNvGraphicFramePr>
          <p:nvPr>
            <p:extLst>
              <p:ext uri="{D42A27DB-BD31-4B8C-83A1-F6EECF244321}">
                <p14:modId xmlns:p14="http://schemas.microsoft.com/office/powerpoint/2010/main" val="3376285321"/>
              </p:ext>
            </p:extLst>
          </p:nvPr>
        </p:nvGraphicFramePr>
        <p:xfrm>
          <a:off x="6142038" y="2424113"/>
          <a:ext cx="1651000" cy="990600"/>
        </p:xfrm>
        <a:graphic>
          <a:graphicData uri="http://schemas.openxmlformats.org/presentationml/2006/ole">
            <mc:AlternateContent xmlns:mc="http://schemas.openxmlformats.org/markup-compatibility/2006">
              <mc:Choice xmlns:v="urn:schemas-microsoft-com:vml" Requires="v">
                <p:oleObj name="Equation" r:id="rId10" imgW="1650960" imgH="990360" progId="Equation.DSMT4">
                  <p:embed/>
                </p:oleObj>
              </mc:Choice>
              <mc:Fallback>
                <p:oleObj name="Equation" r:id="rId10" imgW="1650960" imgH="990360" progId="Equation.DSMT4">
                  <p:embed/>
                  <p:pic>
                    <p:nvPicPr>
                      <p:cNvPr id="0" name="Picture 6"/>
                      <p:cNvPicPr>
                        <a:picLocks noChangeAspect="1" noChangeArrowheads="1"/>
                      </p:cNvPicPr>
                      <p:nvPr/>
                    </p:nvPicPr>
                    <p:blipFill>
                      <a:blip r:embed="rId11"/>
                      <a:srcRect/>
                      <a:stretch>
                        <a:fillRect/>
                      </a:stretch>
                    </p:blipFill>
                    <p:spPr bwMode="auto">
                      <a:xfrm>
                        <a:off x="6142038" y="2424113"/>
                        <a:ext cx="165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53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5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Constructing a Polar Equation of a Parabola</a:t>
            </a:r>
          </a:p>
        </p:txBody>
      </p:sp>
      <p:sp>
        <p:nvSpPr>
          <p:cNvPr id="3" name="Content Placeholder 2"/>
          <p:cNvSpPr>
            <a:spLocks noGrp="1"/>
          </p:cNvSpPr>
          <p:nvPr>
            <p:ph idx="1"/>
          </p:nvPr>
        </p:nvSpPr>
        <p:spPr>
          <a:xfrm>
            <a:off x="457200" y="1097280"/>
            <a:ext cx="8229600" cy="4846320"/>
          </a:xfrm>
        </p:spPr>
        <p:txBody>
          <a:bodyPr/>
          <a:lstStyle/>
          <a:p>
            <a:r>
              <a:rPr lang="en-US" dirty="0"/>
              <a:t>Construct a polar equation for a leftward-opening parabola with focus at the origin and directrix 2 units from the focus.</a:t>
            </a:r>
          </a:p>
          <a:p>
            <a:pPr>
              <a:spcBef>
                <a:spcPts val="0"/>
              </a:spcBef>
            </a:pPr>
            <a:r>
              <a:rPr lang="en-US" b="1" dirty="0"/>
              <a:t>Solution</a:t>
            </a:r>
          </a:p>
          <a:p>
            <a:pPr>
              <a:spcBef>
                <a:spcPts val="0"/>
              </a:spcBef>
            </a:pPr>
            <a:r>
              <a:rPr lang="en-US" dirty="0"/>
              <a:t>Since we are discussing a parabola, </a:t>
            </a:r>
            <a:r>
              <a:rPr lang="en-US" i="1" dirty="0"/>
              <a:t>e</a:t>
            </a:r>
            <a:r>
              <a:rPr lang="en-US" dirty="0"/>
              <a:t> </a:t>
            </a:r>
            <a:r>
              <a:rPr lang="en-US" dirty="0">
                <a:latin typeface="Symbol" pitchFamily="18" charset="2"/>
              </a:rPr>
              <a:t>=</a:t>
            </a:r>
            <a:r>
              <a:rPr lang="en-US" dirty="0"/>
              <a:t> 1. If the parabola is to open to the left, the directrix must be oriented vertically and must lie to the right of the focus, so </a:t>
            </a:r>
            <a:r>
              <a:rPr lang="en-US" i="1" dirty="0"/>
              <a:t>d</a:t>
            </a:r>
            <a:r>
              <a:rPr lang="en-US" dirty="0"/>
              <a:t> </a:t>
            </a:r>
            <a:r>
              <a:rPr lang="en-US" dirty="0">
                <a:latin typeface="Symbol" pitchFamily="18" charset="2"/>
              </a:rPr>
              <a:t>=</a:t>
            </a:r>
            <a:r>
              <a:rPr lang="en-US" dirty="0"/>
              <a:t> 2 and the trigonometric function in the denominator must be cosine. Thus, the equation is</a:t>
            </a:r>
          </a:p>
        </p:txBody>
      </p:sp>
      <p:graphicFrame>
        <p:nvGraphicFramePr>
          <p:cNvPr id="526338" name="Object 2"/>
          <p:cNvGraphicFramePr>
            <a:graphicFrameLocks noChangeAspect="1"/>
          </p:cNvGraphicFramePr>
          <p:nvPr>
            <p:extLst>
              <p:ext uri="{D42A27DB-BD31-4B8C-83A1-F6EECF244321}">
                <p14:modId xmlns:p14="http://schemas.microsoft.com/office/powerpoint/2010/main" val="1673571652"/>
              </p:ext>
            </p:extLst>
          </p:nvPr>
        </p:nvGraphicFramePr>
        <p:xfrm>
          <a:off x="3657600" y="4959275"/>
          <a:ext cx="1828800" cy="838200"/>
        </p:xfrm>
        <a:graphic>
          <a:graphicData uri="http://schemas.openxmlformats.org/presentationml/2006/ole">
            <mc:AlternateContent xmlns:mc="http://schemas.openxmlformats.org/markup-compatibility/2006">
              <mc:Choice xmlns:v="urn:schemas-microsoft-com:vml" Requires="v">
                <p:oleObj name="Equation" r:id="rId2" imgW="1828800" imgH="838080" progId="Equation.DSMT4">
                  <p:embed/>
                </p:oleObj>
              </mc:Choice>
              <mc:Fallback>
                <p:oleObj name="Equation" r:id="rId2" imgW="1828800" imgH="838080" progId="Equation.DSMT4">
                  <p:embed/>
                  <p:pic>
                    <p:nvPicPr>
                      <p:cNvPr id="0" name="Picture 2"/>
                      <p:cNvPicPr>
                        <a:picLocks noChangeAspect="1" noChangeArrowheads="1"/>
                      </p:cNvPicPr>
                      <p:nvPr/>
                    </p:nvPicPr>
                    <p:blipFill>
                      <a:blip r:embed="rId3"/>
                      <a:srcRect/>
                      <a:stretch>
                        <a:fillRect/>
                      </a:stretch>
                    </p:blipFill>
                    <p:spPr bwMode="auto">
                      <a:xfrm>
                        <a:off x="3657600" y="4959275"/>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Constructing a Polar Equation of a Parabola (cont.)</a:t>
            </a:r>
          </a:p>
        </p:txBody>
      </p:sp>
      <p:sp>
        <p:nvSpPr>
          <p:cNvPr id="3" name="Content Placeholder 2"/>
          <p:cNvSpPr>
            <a:spLocks noGrp="1"/>
          </p:cNvSpPr>
          <p:nvPr>
            <p:ph idx="1"/>
          </p:nvPr>
        </p:nvSpPr>
        <p:spPr>
          <a:xfrm>
            <a:off x="457200" y="1280160"/>
            <a:ext cx="4206240" cy="4572000"/>
          </a:xfrm>
        </p:spPr>
        <p:txBody>
          <a:bodyPr/>
          <a:lstStyle/>
          <a:p>
            <a:r>
              <a:rPr lang="en-US" dirty="0"/>
              <a:t>The graph of the parabola appears in Figure 3, with the focus shown in green and the directrix in red.</a:t>
            </a:r>
          </a:p>
        </p:txBody>
      </p:sp>
      <p:pic>
        <p:nvPicPr>
          <p:cNvPr id="527362" name="Picture 2"/>
          <p:cNvPicPr>
            <a:picLocks noChangeAspect="1" noChangeArrowheads="1"/>
          </p:cNvPicPr>
          <p:nvPr/>
        </p:nvPicPr>
        <p:blipFill>
          <a:blip r:embed="rId2" cstate="print"/>
          <a:srcRect/>
          <a:stretch>
            <a:fillRect/>
          </a:stretch>
        </p:blipFill>
        <p:spPr bwMode="auto">
          <a:xfrm>
            <a:off x="4651657" y="1371600"/>
            <a:ext cx="4111343" cy="4023360"/>
          </a:xfrm>
          <a:prstGeom prst="rect">
            <a:avLst/>
          </a:prstGeom>
          <a:noFill/>
          <a:ln w="9525">
            <a:noFill/>
            <a:miter lim="800000"/>
            <a:headEnd/>
            <a:tailEnd/>
          </a:ln>
        </p:spPr>
      </p:pic>
      <p:sp>
        <p:nvSpPr>
          <p:cNvPr id="5" name="Rectangle 4"/>
          <p:cNvSpPr/>
          <p:nvPr/>
        </p:nvSpPr>
        <p:spPr>
          <a:xfrm>
            <a:off x="5981424" y="5486400"/>
            <a:ext cx="1451808" cy="523220"/>
          </a:xfrm>
          <a:prstGeom prst="rect">
            <a:avLst/>
          </a:prstGeom>
        </p:spPr>
        <p:txBody>
          <a:bodyPr wrap="none">
            <a:spAutoFit/>
          </a:bodyPr>
          <a:lstStyle/>
          <a:p>
            <a:r>
              <a:rPr lang="en-US" sz="2800" b="1" dirty="0"/>
              <a:t>Figure 3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Polar Form of Conic Sections</a:t>
            </a:r>
          </a:p>
        </p:txBody>
      </p:sp>
      <p:sp>
        <p:nvSpPr>
          <p:cNvPr id="3" name="Content Placeholder 2"/>
          <p:cNvSpPr>
            <a:spLocks noGrp="1"/>
          </p:cNvSpPr>
          <p:nvPr>
            <p:ph idx="1"/>
          </p:nvPr>
        </p:nvSpPr>
        <p:spPr/>
        <p:txBody>
          <a:bodyPr/>
          <a:lstStyle/>
          <a:p>
            <a:r>
              <a:rPr lang="en-US" dirty="0"/>
              <a:t>Example 1 illustrated how the two constants </a:t>
            </a:r>
            <a:r>
              <a:rPr lang="en-US" i="1" dirty="0"/>
              <a:t>e</a:t>
            </a:r>
            <a:r>
              <a:rPr lang="en-US" dirty="0"/>
              <a:t> and </a:t>
            </a:r>
            <a:r>
              <a:rPr lang="en-US" i="1" dirty="0"/>
              <a:t>d</a:t>
            </a:r>
            <a:r>
              <a:rPr lang="en-US" dirty="0"/>
              <a:t> can be determined from the equation for a conic in polar form. In order to get an even better understanding of a given conic section, it may be useful to determine the constants </a:t>
            </a:r>
            <a:r>
              <a:rPr lang="en-US" i="1" dirty="0"/>
              <a:t>a</a:t>
            </a:r>
            <a:r>
              <a:rPr lang="en-US" dirty="0"/>
              <a:t>, </a:t>
            </a:r>
            <a:r>
              <a:rPr lang="en-US" i="1" dirty="0"/>
              <a:t>b</a:t>
            </a:r>
            <a:r>
              <a:rPr lang="en-US" dirty="0"/>
              <a:t>, and </a:t>
            </a:r>
            <a:r>
              <a:rPr lang="en-US" i="1" dirty="0"/>
              <a:t>c</a:t>
            </a:r>
            <a:r>
              <a:rPr lang="en-US" dirty="0"/>
              <a:t> as well. 2</a:t>
            </a:r>
            <a:r>
              <a:rPr lang="en-US" i="1" dirty="0"/>
              <a:t>a</a:t>
            </a:r>
            <a:r>
              <a:rPr lang="en-US" dirty="0"/>
              <a:t> is the distance between vertices of an ellipse or a hyperbola, 2</a:t>
            </a:r>
            <a:r>
              <a:rPr lang="en-US" i="1" dirty="0"/>
              <a:t>b</a:t>
            </a:r>
            <a:r>
              <a:rPr lang="en-US" dirty="0"/>
              <a:t> is the length of the minor axis of an ellipse, and 2</a:t>
            </a:r>
            <a:r>
              <a:rPr lang="en-US" i="1" dirty="0"/>
              <a:t>c</a:t>
            </a:r>
            <a:r>
              <a:rPr lang="en-US" dirty="0"/>
              <a:t> is the distance between foci of an ellipse or a hyperbola.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a:xfrm>
            <a:off x="468854" y="990600"/>
            <a:ext cx="8229600" cy="4953000"/>
          </a:xfrm>
        </p:spPr>
        <p:txBody>
          <a:bodyPr>
            <a:noAutofit/>
          </a:bodyPr>
          <a:lstStyle/>
          <a:p>
            <a:r>
              <a:rPr lang="en-US" sz="2700" dirty="0"/>
              <a:t>Probably the most striking virtue of equations of conics using polar coordinates is that the equations for the three types of conics all have the same form. The three varieties are easily identified, and the magnitude of a parameter </a:t>
            </a:r>
            <a:r>
              <a:rPr lang="en-US" sz="2700" i="1" dirty="0"/>
              <a:t>e</a:t>
            </a:r>
            <a:r>
              <a:rPr lang="en-US" sz="2700" dirty="0"/>
              <a:t>, called the eccentricity, determines whether the conic is an ellipse, a parabola, or a hyperbola. You first encountered eccentricity in the discussion of ellipses—the use of </a:t>
            </a:r>
            <a:r>
              <a:rPr lang="en-US" sz="2700" i="1" dirty="0"/>
              <a:t>e </a:t>
            </a:r>
            <a:r>
              <a:rPr lang="en-US" sz="2700" dirty="0"/>
              <a:t>in this section is an extension of the original use. An additional characteristic of the polar form of conics is that all three varieties are defined in terms of a focus and a directrix; previously, the directrix only made an appearance in the discussion of parabolas.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Polar Form of Conic Sections (cont.)</a:t>
            </a:r>
          </a:p>
        </p:txBody>
      </p:sp>
      <p:sp>
        <p:nvSpPr>
          <p:cNvPr id="3" name="Content Placeholder 2"/>
          <p:cNvSpPr>
            <a:spLocks noGrp="1"/>
          </p:cNvSpPr>
          <p:nvPr>
            <p:ph idx="1"/>
          </p:nvPr>
        </p:nvSpPr>
        <p:spPr>
          <a:xfrm>
            <a:off x="457200" y="1075765"/>
            <a:ext cx="8229600" cy="4918269"/>
          </a:xfrm>
        </p:spPr>
        <p:txBody>
          <a:bodyPr>
            <a:spAutoFit/>
          </a:bodyPr>
          <a:lstStyle/>
          <a:p>
            <a:r>
              <a:rPr lang="en-US" dirty="0"/>
              <a:t>We begin with </a:t>
            </a:r>
            <a:r>
              <a:rPr lang="en-US" i="1" dirty="0"/>
              <a:t>a</a:t>
            </a:r>
            <a:r>
              <a:rPr lang="en-US" dirty="0"/>
              <a:t>. Eccentricity was earlier defined as      </a:t>
            </a:r>
            <a:r>
              <a:rPr lang="en-US" i="1" dirty="0"/>
              <a:t>e</a:t>
            </a:r>
            <a:r>
              <a:rPr lang="en-US" dirty="0"/>
              <a:t> </a:t>
            </a:r>
            <a:r>
              <a:rPr lang="en-US" dirty="0">
                <a:latin typeface="Symbol" pitchFamily="18" charset="2"/>
              </a:rPr>
              <a:t>=</a:t>
            </a:r>
            <a:r>
              <a:rPr lang="en-US" dirty="0"/>
              <a:t> </a:t>
            </a:r>
            <a:r>
              <a:rPr lang="en-US" i="1" dirty="0"/>
              <a:t>c</a:t>
            </a:r>
            <a:r>
              <a:rPr lang="en-US" dirty="0"/>
              <a:t>/</a:t>
            </a:r>
            <a:r>
              <a:rPr lang="en-US" i="1" dirty="0"/>
              <a:t>a</a:t>
            </a:r>
            <a:r>
              <a:rPr lang="en-US" dirty="0"/>
              <a:t>, and this relation still holds for the expanded definition of eccentricity that we now have. In originally discussing ellipses, we noted that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which can be rewritten as </a:t>
            </a:r>
            <a:r>
              <a:rPr lang="en-US" i="1" dirty="0"/>
              <a:t>b</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a:t>
            </a:r>
            <a:r>
              <a:rPr lang="en-US" dirty="0">
                <a:latin typeface="Symbol" pitchFamily="18" charset="2"/>
              </a:rPr>
              <a:t>-</a:t>
            </a:r>
            <a:r>
              <a:rPr lang="en-US" dirty="0"/>
              <a:t> </a:t>
            </a:r>
            <a:r>
              <a:rPr lang="en-US" i="1" dirty="0"/>
              <a:t>c</a:t>
            </a:r>
            <a:r>
              <a:rPr lang="en-US" baseline="30000" dirty="0"/>
              <a:t>2</a:t>
            </a:r>
            <a:r>
              <a:rPr lang="en-US" dirty="0"/>
              <a:t>; and in originally discussing hyperbolas, we noted that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 </a:t>
            </a:r>
            <a:r>
              <a:rPr lang="en-US" i="1" dirty="0"/>
              <a:t>b</a:t>
            </a:r>
            <a:r>
              <a:rPr lang="en-US" baseline="30000" dirty="0"/>
              <a:t>2</a:t>
            </a:r>
            <a:r>
              <a:rPr lang="en-US" dirty="0"/>
              <a:t>, meaning that </a:t>
            </a:r>
            <a:r>
              <a:rPr lang="en-US" i="1" dirty="0"/>
              <a:t>b</a:t>
            </a:r>
            <a:r>
              <a:rPr lang="en-US" baseline="30000" dirty="0"/>
              <a:t>2</a:t>
            </a:r>
            <a:r>
              <a:rPr lang="en-US" dirty="0"/>
              <a:t> </a:t>
            </a:r>
            <a:r>
              <a:rPr lang="en-US" dirty="0">
                <a:latin typeface="Symbol" pitchFamily="18" charset="2"/>
              </a:rPr>
              <a:t>=</a:t>
            </a:r>
            <a:r>
              <a:rPr lang="en-US" dirty="0"/>
              <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We can combine these two statements by noting that </a:t>
            </a:r>
            <a:r>
              <a:rPr lang="en-US" i="1" dirty="0"/>
              <a:t>b</a:t>
            </a:r>
            <a:r>
              <a:rPr lang="en-US" dirty="0"/>
              <a:t> is nonnegative and that </a:t>
            </a:r>
            <a:r>
              <a:rPr lang="en-US" i="1" dirty="0"/>
              <a:t>b</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 </a:t>
            </a:r>
            <a:r>
              <a:rPr lang="en-US" i="1" dirty="0"/>
              <a:t>c</a:t>
            </a:r>
            <a:r>
              <a:rPr lang="en-US" baseline="30000" dirty="0"/>
              <a:t>2</a:t>
            </a:r>
            <a:r>
              <a:rPr lang="en-US" dirty="0"/>
              <a:t>|. Note that if </a:t>
            </a:r>
            <a:r>
              <a:rPr lang="en-US" i="1" dirty="0"/>
              <a:t>e</a:t>
            </a:r>
            <a:r>
              <a:rPr lang="en-US" dirty="0"/>
              <a:t> </a:t>
            </a:r>
            <a:r>
              <a:rPr lang="en-US" dirty="0">
                <a:latin typeface="Symbol" pitchFamily="18" charset="2"/>
              </a:rPr>
              <a:t>=</a:t>
            </a:r>
            <a:r>
              <a:rPr lang="en-US" dirty="0"/>
              <a:t> 1, </a:t>
            </a:r>
            <a:r>
              <a:rPr lang="en-US" i="1" dirty="0"/>
              <a:t>a</a:t>
            </a:r>
            <a:r>
              <a:rPr lang="en-US" dirty="0"/>
              <a:t> </a:t>
            </a:r>
            <a:r>
              <a:rPr lang="en-US" dirty="0">
                <a:latin typeface="Symbol" pitchFamily="18" charset="2"/>
              </a:rPr>
              <a:t>=</a:t>
            </a:r>
            <a:r>
              <a:rPr lang="en-US" dirty="0"/>
              <a:t> </a:t>
            </a:r>
            <a:r>
              <a:rPr lang="en-US" i="1" dirty="0"/>
              <a:t>c</a:t>
            </a:r>
            <a:r>
              <a:rPr lang="en-US" dirty="0"/>
              <a:t> and, hence, </a:t>
            </a:r>
            <a:r>
              <a:rPr lang="en-US" i="1" dirty="0"/>
              <a:t>b</a:t>
            </a:r>
            <a:r>
              <a:rPr lang="en-US" dirty="0"/>
              <a:t> </a:t>
            </a:r>
            <a:r>
              <a:rPr lang="en-US" dirty="0">
                <a:latin typeface="Symbol" pitchFamily="18" charset="2"/>
              </a:rPr>
              <a:t>=</a:t>
            </a:r>
            <a:r>
              <a:rPr lang="en-US" dirty="0"/>
              <a:t> 0; this should not be surprising, as </a:t>
            </a:r>
            <a:r>
              <a:rPr lang="en-US" i="1" dirty="0"/>
              <a:t>b</a:t>
            </a:r>
            <a:r>
              <a:rPr lang="en-US" dirty="0"/>
              <a:t> played no role in the original discussion of parabolas.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a Conic Section in Polar Form</a:t>
            </a:r>
          </a:p>
        </p:txBody>
      </p:sp>
      <p:sp>
        <p:nvSpPr>
          <p:cNvPr id="3" name="Content Placeholder 2"/>
          <p:cNvSpPr>
            <a:spLocks noGrp="1"/>
          </p:cNvSpPr>
          <p:nvPr>
            <p:ph idx="1"/>
          </p:nvPr>
        </p:nvSpPr>
        <p:spPr/>
        <p:txBody>
          <a:bodyPr/>
          <a:lstStyle/>
          <a:p>
            <a:r>
              <a:rPr lang="en-US" dirty="0"/>
              <a:t>Sketch the graph of the conic section</a:t>
            </a:r>
          </a:p>
          <a:p>
            <a:r>
              <a:rPr lang="en-US" b="1" dirty="0"/>
              <a:t>Solution</a:t>
            </a:r>
          </a:p>
          <a:p>
            <a:r>
              <a:rPr lang="en-US" dirty="0"/>
              <a:t>This is the first equation from Example 1, and we have already seen that the equation can be written in the following form.</a:t>
            </a:r>
          </a:p>
        </p:txBody>
      </p:sp>
      <p:graphicFrame>
        <p:nvGraphicFramePr>
          <p:cNvPr id="528386" name="Object 2"/>
          <p:cNvGraphicFramePr>
            <a:graphicFrameLocks noChangeAspect="1"/>
          </p:cNvGraphicFramePr>
          <p:nvPr>
            <p:extLst>
              <p:ext uri="{D42A27DB-BD31-4B8C-83A1-F6EECF244321}">
                <p14:modId xmlns:p14="http://schemas.microsoft.com/office/powerpoint/2010/main" val="4075721517"/>
              </p:ext>
            </p:extLst>
          </p:nvPr>
        </p:nvGraphicFramePr>
        <p:xfrm>
          <a:off x="5969000" y="1111250"/>
          <a:ext cx="2044700" cy="838200"/>
        </p:xfrm>
        <a:graphic>
          <a:graphicData uri="http://schemas.openxmlformats.org/presentationml/2006/ole">
            <mc:AlternateContent xmlns:mc="http://schemas.openxmlformats.org/markup-compatibility/2006">
              <mc:Choice xmlns:v="urn:schemas-microsoft-com:vml" Requires="v">
                <p:oleObj name="Equation" r:id="rId2" imgW="2044440" imgH="838080" progId="Equation.DSMT4">
                  <p:embed/>
                </p:oleObj>
              </mc:Choice>
              <mc:Fallback>
                <p:oleObj name="Equation" r:id="rId2" imgW="2044440" imgH="838080" progId="Equation.DSMT4">
                  <p:embed/>
                  <p:pic>
                    <p:nvPicPr>
                      <p:cNvPr id="0" name="Picture 2"/>
                      <p:cNvPicPr>
                        <a:picLocks noChangeAspect="1" noChangeArrowheads="1"/>
                      </p:cNvPicPr>
                      <p:nvPr/>
                    </p:nvPicPr>
                    <p:blipFill>
                      <a:blip r:embed="rId3"/>
                      <a:srcRect/>
                      <a:stretch>
                        <a:fillRect/>
                      </a:stretch>
                    </p:blipFill>
                    <p:spPr bwMode="auto">
                      <a:xfrm>
                        <a:off x="5969000" y="1111250"/>
                        <a:ext cx="204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8387" name="Object 3"/>
          <p:cNvGraphicFramePr>
            <a:graphicFrameLocks noChangeAspect="1"/>
          </p:cNvGraphicFramePr>
          <p:nvPr>
            <p:extLst>
              <p:ext uri="{D42A27DB-BD31-4B8C-83A1-F6EECF244321}">
                <p14:modId xmlns:p14="http://schemas.microsoft.com/office/powerpoint/2010/main" val="1208126410"/>
              </p:ext>
            </p:extLst>
          </p:nvPr>
        </p:nvGraphicFramePr>
        <p:xfrm>
          <a:off x="3606800" y="3657600"/>
          <a:ext cx="1930400" cy="990600"/>
        </p:xfrm>
        <a:graphic>
          <a:graphicData uri="http://schemas.openxmlformats.org/presentationml/2006/ole">
            <mc:AlternateContent xmlns:mc="http://schemas.openxmlformats.org/markup-compatibility/2006">
              <mc:Choice xmlns:v="urn:schemas-microsoft-com:vml" Requires="v">
                <p:oleObj name="Equation" r:id="rId4" imgW="1930320" imgH="990360" progId="Equation.DSMT4">
                  <p:embed/>
                </p:oleObj>
              </mc:Choice>
              <mc:Fallback>
                <p:oleObj name="Equation" r:id="rId4" imgW="1930320" imgH="990360" progId="Equation.DSMT4">
                  <p:embed/>
                  <p:pic>
                    <p:nvPicPr>
                      <p:cNvPr id="0" name="Picture 3"/>
                      <p:cNvPicPr>
                        <a:picLocks noChangeAspect="1" noChangeArrowheads="1"/>
                      </p:cNvPicPr>
                      <p:nvPr/>
                    </p:nvPicPr>
                    <p:blipFill>
                      <a:blip r:embed="rId5"/>
                      <a:srcRect/>
                      <a:stretch>
                        <a:fillRect/>
                      </a:stretch>
                    </p:blipFill>
                    <p:spPr bwMode="auto">
                      <a:xfrm>
                        <a:off x="3606800" y="3657600"/>
                        <a:ext cx="193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a Conic Section in Polar Form (cont.)</a:t>
            </a:r>
          </a:p>
        </p:txBody>
      </p:sp>
      <p:sp>
        <p:nvSpPr>
          <p:cNvPr id="3" name="Content Placeholder 2"/>
          <p:cNvSpPr>
            <a:spLocks noGrp="1"/>
          </p:cNvSpPr>
          <p:nvPr>
            <p:ph idx="1"/>
          </p:nvPr>
        </p:nvSpPr>
        <p:spPr>
          <a:xfrm>
            <a:off x="423134" y="1097280"/>
            <a:ext cx="8473440" cy="4832092"/>
          </a:xfrm>
        </p:spPr>
        <p:txBody>
          <a:bodyPr wrap="square">
            <a:spAutoFit/>
          </a:bodyPr>
          <a:lstStyle/>
          <a:p>
            <a:r>
              <a:rPr lang="en-US" dirty="0"/>
              <a:t>So	     </a:t>
            </a:r>
            <a:r>
              <a:rPr lang="en-US" i="1" dirty="0"/>
              <a:t>d</a:t>
            </a:r>
            <a:r>
              <a:rPr lang="en-US" dirty="0"/>
              <a:t> </a:t>
            </a:r>
            <a:r>
              <a:rPr lang="en-US" dirty="0">
                <a:latin typeface="Symbol" pitchFamily="18" charset="2"/>
              </a:rPr>
              <a:t>=</a:t>
            </a:r>
            <a:r>
              <a:rPr lang="en-US" dirty="0"/>
              <a:t> 5, and the directrix is the line </a:t>
            </a:r>
            <a:r>
              <a:rPr lang="en-US" i="1" dirty="0"/>
              <a:t>x</a:t>
            </a:r>
            <a:r>
              <a:rPr lang="en-US" dirty="0"/>
              <a:t> </a:t>
            </a:r>
            <a:r>
              <a:rPr lang="en-US" dirty="0">
                <a:latin typeface="Symbol" pitchFamily="18" charset="2"/>
              </a:rPr>
              <a:t>=</a:t>
            </a:r>
            <a:r>
              <a:rPr lang="en-US" dirty="0"/>
              <a:t> −5. This tells us that the graph is an ellipse and that the major axis is oriented horizontally (perpendicular to the directrix). The entire graph is traced out as </a:t>
            </a:r>
            <a:r>
              <a:rPr lang="el-GR" i="1" dirty="0">
                <a:latin typeface="Cambria Math" panose="02040503050406030204" pitchFamily="18" charset="0"/>
                <a:ea typeface="Cambria Math" panose="02040503050406030204" pitchFamily="18" charset="0"/>
              </a:rPr>
              <a:t>θ</a:t>
            </a:r>
            <a:r>
              <a:rPr lang="en-US" dirty="0"/>
              <a:t> increases from 0 to 2</a:t>
            </a:r>
            <a:r>
              <a:rPr lang="el-GR" i="1" dirty="0">
                <a:latin typeface="Cambria Math" panose="02040503050406030204" pitchFamily="18" charset="0"/>
                <a:ea typeface="Cambria Math" panose="02040503050406030204" pitchFamily="18" charset="0"/>
              </a:rPr>
              <a:t>π</a:t>
            </a:r>
            <a:r>
              <a:rPr lang="en-US" dirty="0"/>
              <a:t>, with the right vertex corresponding to </a:t>
            </a:r>
            <a:br>
              <a:rPr lang="en-US" dirty="0"/>
            </a:b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0, and the left vertex corresponding to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a:t>
            </a:r>
            <a:r>
              <a:rPr lang="en-US" dirty="0"/>
              <a:t>halfway around the ellipse).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and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 ,</a:t>
            </a:r>
            <a:r>
              <a:rPr lang="en-US" i="1" dirty="0">
                <a:latin typeface="Cambria Math" panose="02040503050406030204" pitchFamily="18" charset="0"/>
                <a:ea typeface="Cambria Math" panose="02040503050406030204" pitchFamily="18" charset="0"/>
              </a:rPr>
              <a:t> </a:t>
            </a:r>
            <a:r>
              <a:rPr lang="en-US" i="1" dirty="0">
                <a:latin typeface="Euclid Symbol" pitchFamily="18" charset="2"/>
              </a:rPr>
              <a:t>          </a:t>
            </a:r>
            <a:br>
              <a:rPr lang="en-US" i="1" dirty="0">
                <a:latin typeface="Euclid Symbol" pitchFamily="18" charset="2"/>
              </a:rPr>
            </a:br>
            <a:r>
              <a:rPr lang="en-US" i="1" dirty="0">
                <a:latin typeface="Euclid Symbol" pitchFamily="18" charset="2"/>
              </a:rPr>
              <a:t>           </a:t>
            </a:r>
            <a:r>
              <a:rPr lang="en-US" dirty="0"/>
              <a:t>In rectangular coordinates, the coordinates of the right vertex are	     and the coordinates of the left vertex are	          (remember that </a:t>
            </a:r>
            <a:r>
              <a:rPr lang="el-GR" i="1" dirty="0">
                <a:latin typeface="Cambria Math" panose="02040503050406030204" pitchFamily="18" charset="0"/>
                <a:ea typeface="Cambria Math" panose="02040503050406030204" pitchFamily="18" charset="0"/>
              </a:rPr>
              <a:t>θ</a:t>
            </a:r>
            <a:r>
              <a:rPr lang="en-US" dirty="0"/>
              <a:t> = </a:t>
            </a:r>
            <a:r>
              <a:rPr lang="el-GR" i="1" dirty="0">
                <a:latin typeface="Cambria Math" panose="02040503050406030204" pitchFamily="18" charset="0"/>
                <a:ea typeface="Cambria Math" panose="02040503050406030204" pitchFamily="18" charset="0"/>
              </a:rPr>
              <a:t>π</a:t>
            </a:r>
            <a:r>
              <a:rPr lang="en-US" dirty="0"/>
              <a:t>, so a positive </a:t>
            </a:r>
            <a:r>
              <a:rPr lang="en-US" i="1" dirty="0"/>
              <a:t>r</a:t>
            </a:r>
            <a:r>
              <a:rPr lang="en-US" dirty="0"/>
              <a:t> corresponds to a point left of the origin).</a:t>
            </a:r>
          </a:p>
        </p:txBody>
      </p:sp>
      <p:graphicFrame>
        <p:nvGraphicFramePr>
          <p:cNvPr id="529410" name="Object 2"/>
          <p:cNvGraphicFramePr>
            <a:graphicFrameLocks noChangeAspect="1"/>
          </p:cNvGraphicFramePr>
          <p:nvPr>
            <p:extLst>
              <p:ext uri="{D42A27DB-BD31-4B8C-83A1-F6EECF244321}">
                <p14:modId xmlns:p14="http://schemas.microsoft.com/office/powerpoint/2010/main" val="2015657414"/>
              </p:ext>
            </p:extLst>
          </p:nvPr>
        </p:nvGraphicFramePr>
        <p:xfrm>
          <a:off x="965200" y="1155700"/>
          <a:ext cx="825500" cy="444500"/>
        </p:xfrm>
        <a:graphic>
          <a:graphicData uri="http://schemas.openxmlformats.org/presentationml/2006/ole">
            <mc:AlternateContent xmlns:mc="http://schemas.openxmlformats.org/markup-compatibility/2006">
              <mc:Choice xmlns:v="urn:schemas-microsoft-com:vml" Requires="v">
                <p:oleObj name="Equation" r:id="rId2" imgW="825480" imgH="444240" progId="Equation.DSMT4">
                  <p:embed/>
                </p:oleObj>
              </mc:Choice>
              <mc:Fallback>
                <p:oleObj name="Equation" r:id="rId2" imgW="82548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15570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1" name="Object 3"/>
          <p:cNvGraphicFramePr>
            <a:graphicFrameLocks noChangeAspect="1"/>
          </p:cNvGraphicFramePr>
          <p:nvPr>
            <p:extLst>
              <p:ext uri="{D42A27DB-BD31-4B8C-83A1-F6EECF244321}">
                <p14:modId xmlns:p14="http://schemas.microsoft.com/office/powerpoint/2010/main" val="2896261980"/>
              </p:ext>
            </p:extLst>
          </p:nvPr>
        </p:nvGraphicFramePr>
        <p:xfrm>
          <a:off x="5245100" y="3670300"/>
          <a:ext cx="774700" cy="444500"/>
        </p:xfrm>
        <a:graphic>
          <a:graphicData uri="http://schemas.openxmlformats.org/presentationml/2006/ole">
            <mc:AlternateContent xmlns:mc="http://schemas.openxmlformats.org/markup-compatibility/2006">
              <mc:Choice xmlns:v="urn:schemas-microsoft-com:vml" Requires="v">
                <p:oleObj name="Equation" r:id="rId4" imgW="774360" imgH="444240" progId="Equation.DSMT4">
                  <p:embed/>
                </p:oleObj>
              </mc:Choice>
              <mc:Fallback>
                <p:oleObj name="Equation" r:id="rId4" imgW="77436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100" y="3670300"/>
                        <a:ext cx="774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2" name="Object 4"/>
          <p:cNvGraphicFramePr>
            <a:graphicFrameLocks noChangeAspect="1"/>
          </p:cNvGraphicFramePr>
          <p:nvPr>
            <p:extLst>
              <p:ext uri="{D42A27DB-BD31-4B8C-83A1-F6EECF244321}">
                <p14:modId xmlns:p14="http://schemas.microsoft.com/office/powerpoint/2010/main" val="1844845922"/>
              </p:ext>
            </p:extLst>
          </p:nvPr>
        </p:nvGraphicFramePr>
        <p:xfrm>
          <a:off x="533400" y="4114800"/>
          <a:ext cx="863600" cy="444500"/>
        </p:xfrm>
        <a:graphic>
          <a:graphicData uri="http://schemas.openxmlformats.org/presentationml/2006/ole">
            <mc:AlternateContent xmlns:mc="http://schemas.openxmlformats.org/markup-compatibility/2006">
              <mc:Choice xmlns:v="urn:schemas-microsoft-com:vml" Requires="v">
                <p:oleObj name="Equation" r:id="rId6" imgW="863280" imgH="444240" progId="Equation.DSMT4">
                  <p:embed/>
                </p:oleObj>
              </mc:Choice>
              <mc:Fallback>
                <p:oleObj name="Equation" r:id="rId6" imgW="86328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114800"/>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3" name="Object 5"/>
          <p:cNvGraphicFramePr>
            <a:graphicFrameLocks noChangeAspect="1"/>
          </p:cNvGraphicFramePr>
          <p:nvPr>
            <p:extLst>
              <p:ext uri="{D42A27DB-BD31-4B8C-83A1-F6EECF244321}">
                <p14:modId xmlns:p14="http://schemas.microsoft.com/office/powerpoint/2010/main" val="2683271271"/>
              </p:ext>
            </p:extLst>
          </p:nvPr>
        </p:nvGraphicFramePr>
        <p:xfrm>
          <a:off x="2794000" y="4559300"/>
          <a:ext cx="863600" cy="495300"/>
        </p:xfrm>
        <a:graphic>
          <a:graphicData uri="http://schemas.openxmlformats.org/presentationml/2006/ole">
            <mc:AlternateContent xmlns:mc="http://schemas.openxmlformats.org/markup-compatibility/2006">
              <mc:Choice xmlns:v="urn:schemas-microsoft-com:vml" Requires="v">
                <p:oleObj name="Equation" r:id="rId8" imgW="863280" imgH="495000" progId="Equation.DSMT4">
                  <p:embed/>
                </p:oleObj>
              </mc:Choice>
              <mc:Fallback>
                <p:oleObj name="Equation" r:id="rId8" imgW="86328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000" y="4559300"/>
                        <a:ext cx="863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4" name="Object 6"/>
          <p:cNvGraphicFramePr>
            <a:graphicFrameLocks noChangeAspect="1"/>
          </p:cNvGraphicFramePr>
          <p:nvPr>
            <p:extLst>
              <p:ext uri="{D42A27DB-BD31-4B8C-83A1-F6EECF244321}">
                <p14:modId xmlns:p14="http://schemas.microsoft.com/office/powerpoint/2010/main" val="1162419811"/>
              </p:ext>
            </p:extLst>
          </p:nvPr>
        </p:nvGraphicFramePr>
        <p:xfrm>
          <a:off x="1943100" y="4953000"/>
          <a:ext cx="1104900" cy="495300"/>
        </p:xfrm>
        <a:graphic>
          <a:graphicData uri="http://schemas.openxmlformats.org/presentationml/2006/ole">
            <mc:AlternateContent xmlns:mc="http://schemas.openxmlformats.org/markup-compatibility/2006">
              <mc:Choice xmlns:v="urn:schemas-microsoft-com:vml" Requires="v">
                <p:oleObj name="Equation" r:id="rId10" imgW="1104840" imgH="495000" progId="Equation.DSMT4">
                  <p:embed/>
                </p:oleObj>
              </mc:Choice>
              <mc:Fallback>
                <p:oleObj name="Equation" r:id="rId10" imgW="1104840" imgH="495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100" y="4953000"/>
                        <a:ext cx="110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a Conic Section in Polar Form (cont.)</a:t>
            </a:r>
          </a:p>
        </p:txBody>
      </p:sp>
      <p:sp>
        <p:nvSpPr>
          <p:cNvPr id="3" name="Content Placeholder 2"/>
          <p:cNvSpPr>
            <a:spLocks noGrp="1"/>
          </p:cNvSpPr>
          <p:nvPr>
            <p:ph idx="1"/>
          </p:nvPr>
        </p:nvSpPr>
        <p:spPr>
          <a:xfrm>
            <a:off x="457200" y="1280160"/>
            <a:ext cx="8229600" cy="4632037"/>
          </a:xfrm>
        </p:spPr>
        <p:txBody>
          <a:bodyPr>
            <a:spAutoFit/>
          </a:bodyPr>
          <a:lstStyle/>
          <a:p>
            <a:r>
              <a:rPr lang="en-US" dirty="0"/>
              <a:t>Now that we know the coordinates of the two vertices, we can determine that</a:t>
            </a:r>
          </a:p>
          <a:p>
            <a:endParaRPr lang="en-US" dirty="0"/>
          </a:p>
          <a:p>
            <a:endParaRPr lang="en-US" dirty="0"/>
          </a:p>
          <a:p>
            <a:r>
              <a:rPr lang="en-US" dirty="0"/>
              <a:t>and so	  Since           and </a:t>
            </a:r>
            <a:r>
              <a:rPr lang="en-US" i="1" dirty="0"/>
              <a:t>c</a:t>
            </a:r>
            <a:r>
              <a:rPr lang="en-US" dirty="0"/>
              <a:t> </a:t>
            </a:r>
            <a:r>
              <a:rPr lang="en-US" dirty="0">
                <a:latin typeface="Symbol" pitchFamily="18" charset="2"/>
              </a:rPr>
              <a:t>=</a:t>
            </a:r>
            <a:r>
              <a:rPr lang="en-US" dirty="0"/>
              <a:t> </a:t>
            </a:r>
            <a:r>
              <a:rPr lang="en-US" i="1" dirty="0"/>
              <a:t>ea</a:t>
            </a:r>
            <a:r>
              <a:rPr lang="en-US" dirty="0"/>
              <a:t>, this means</a:t>
            </a:r>
          </a:p>
          <a:p>
            <a:endParaRPr lang="en-US" dirty="0"/>
          </a:p>
          <a:p>
            <a:pPr>
              <a:spcBef>
                <a:spcPts val="1800"/>
              </a:spcBef>
            </a:pPr>
            <a:endParaRPr lang="en-US" dirty="0"/>
          </a:p>
          <a:p>
            <a:r>
              <a:rPr lang="en-US" dirty="0"/>
              <a:t>Finally, from the relation			 we can determine that</a:t>
            </a:r>
          </a:p>
        </p:txBody>
      </p:sp>
      <p:graphicFrame>
        <p:nvGraphicFramePr>
          <p:cNvPr id="531458" name="Object 2"/>
          <p:cNvGraphicFramePr>
            <a:graphicFrameLocks noChangeAspect="1"/>
          </p:cNvGraphicFramePr>
          <p:nvPr/>
        </p:nvGraphicFramePr>
        <p:xfrm>
          <a:off x="3302000" y="2286000"/>
          <a:ext cx="2540000" cy="838200"/>
        </p:xfrm>
        <a:graphic>
          <a:graphicData uri="http://schemas.openxmlformats.org/presentationml/2006/ole">
            <mc:AlternateContent xmlns:mc="http://schemas.openxmlformats.org/markup-compatibility/2006">
              <mc:Choice xmlns:v="urn:schemas-microsoft-com:vml" Requires="v">
                <p:oleObj name="Equation" r:id="rId2" imgW="2539800" imgH="838080" progId="Equation.DSMT4">
                  <p:embed/>
                </p:oleObj>
              </mc:Choice>
              <mc:Fallback>
                <p:oleObj name="Equation" r:id="rId2" imgW="25398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2286000"/>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59" name="Object 3"/>
          <p:cNvGraphicFramePr>
            <a:graphicFrameLocks noChangeAspect="1"/>
          </p:cNvGraphicFramePr>
          <p:nvPr/>
        </p:nvGraphicFramePr>
        <p:xfrm>
          <a:off x="1555230" y="3304290"/>
          <a:ext cx="914400" cy="444500"/>
        </p:xfrm>
        <a:graphic>
          <a:graphicData uri="http://schemas.openxmlformats.org/presentationml/2006/ole">
            <mc:AlternateContent xmlns:mc="http://schemas.openxmlformats.org/markup-compatibility/2006">
              <mc:Choice xmlns:v="urn:schemas-microsoft-com:vml" Requires="v">
                <p:oleObj name="Equation" r:id="rId4" imgW="914400" imgH="444240" progId="Equation.DSMT4">
                  <p:embed/>
                </p:oleObj>
              </mc:Choice>
              <mc:Fallback>
                <p:oleObj name="Equation" r:id="rId4" imgW="91440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30" y="3304290"/>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0" name="Object 4"/>
          <p:cNvGraphicFramePr>
            <a:graphicFrameLocks noChangeAspect="1"/>
          </p:cNvGraphicFramePr>
          <p:nvPr/>
        </p:nvGraphicFramePr>
        <p:xfrm>
          <a:off x="3352800" y="3304290"/>
          <a:ext cx="711200" cy="444500"/>
        </p:xfrm>
        <a:graphic>
          <a:graphicData uri="http://schemas.openxmlformats.org/presentationml/2006/ole">
            <mc:AlternateContent xmlns:mc="http://schemas.openxmlformats.org/markup-compatibility/2006">
              <mc:Choice xmlns:v="urn:schemas-microsoft-com:vml" Requires="v">
                <p:oleObj name="Equation" r:id="rId6" imgW="711000" imgH="444240" progId="Equation.DSMT4">
                  <p:embed/>
                </p:oleObj>
              </mc:Choice>
              <mc:Fallback>
                <p:oleObj name="Equation" r:id="rId6" imgW="71100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30429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1" name="Object 5"/>
          <p:cNvGraphicFramePr>
            <a:graphicFrameLocks noChangeAspect="1"/>
          </p:cNvGraphicFramePr>
          <p:nvPr>
            <p:extLst>
              <p:ext uri="{D42A27DB-BD31-4B8C-83A1-F6EECF244321}">
                <p14:modId xmlns:p14="http://schemas.microsoft.com/office/powerpoint/2010/main" val="3680434646"/>
              </p:ext>
            </p:extLst>
          </p:nvPr>
        </p:nvGraphicFramePr>
        <p:xfrm>
          <a:off x="3232150" y="3867150"/>
          <a:ext cx="2679700" cy="939800"/>
        </p:xfrm>
        <a:graphic>
          <a:graphicData uri="http://schemas.openxmlformats.org/presentationml/2006/ole">
            <mc:AlternateContent xmlns:mc="http://schemas.openxmlformats.org/markup-compatibility/2006">
              <mc:Choice xmlns:v="urn:schemas-microsoft-com:vml" Requires="v">
                <p:oleObj name="Equation" r:id="rId8" imgW="2679480" imgH="939600" progId="Equation.DSMT4">
                  <p:embed/>
                </p:oleObj>
              </mc:Choice>
              <mc:Fallback>
                <p:oleObj name="Equation" r:id="rId8" imgW="2679480" imgH="939600" progId="Equation.DSMT4">
                  <p:embed/>
                  <p:pic>
                    <p:nvPicPr>
                      <p:cNvPr id="0" name="Picture 5"/>
                      <p:cNvPicPr>
                        <a:picLocks noChangeAspect="1" noChangeArrowheads="1"/>
                      </p:cNvPicPr>
                      <p:nvPr/>
                    </p:nvPicPr>
                    <p:blipFill>
                      <a:blip r:embed="rId9"/>
                      <a:srcRect/>
                      <a:stretch>
                        <a:fillRect/>
                      </a:stretch>
                    </p:blipFill>
                    <p:spPr bwMode="auto">
                      <a:xfrm>
                        <a:off x="3232150" y="3867150"/>
                        <a:ext cx="2679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2" name="Object 6"/>
          <p:cNvGraphicFramePr>
            <a:graphicFrameLocks noChangeAspect="1"/>
          </p:cNvGraphicFramePr>
          <p:nvPr/>
        </p:nvGraphicFramePr>
        <p:xfrm>
          <a:off x="4178300" y="4926378"/>
          <a:ext cx="1841500" cy="457200"/>
        </p:xfrm>
        <a:graphic>
          <a:graphicData uri="http://schemas.openxmlformats.org/presentationml/2006/ole">
            <mc:AlternateContent xmlns:mc="http://schemas.openxmlformats.org/markup-compatibility/2006">
              <mc:Choice xmlns:v="urn:schemas-microsoft-com:vml" Requires="v">
                <p:oleObj name="Equation" r:id="rId10" imgW="1841400" imgH="457200" progId="Equation.DSMT4">
                  <p:embed/>
                </p:oleObj>
              </mc:Choice>
              <mc:Fallback>
                <p:oleObj name="Equation" r:id="rId10" imgW="1841400" imgH="457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8300" y="4926378"/>
                        <a:ext cx="184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3" name="Object 7"/>
          <p:cNvGraphicFramePr>
            <a:graphicFrameLocks noChangeAspect="1"/>
          </p:cNvGraphicFramePr>
          <p:nvPr/>
        </p:nvGraphicFramePr>
        <p:xfrm>
          <a:off x="2803160" y="5395210"/>
          <a:ext cx="2565400" cy="469900"/>
        </p:xfrm>
        <a:graphic>
          <a:graphicData uri="http://schemas.openxmlformats.org/presentationml/2006/ole">
            <mc:AlternateContent xmlns:mc="http://schemas.openxmlformats.org/markup-compatibility/2006">
              <mc:Choice xmlns:v="urn:schemas-microsoft-com:vml" Requires="v">
                <p:oleObj name="Equation" r:id="rId12" imgW="2565360" imgH="469800" progId="Equation.DSMT4">
                  <p:embed/>
                </p:oleObj>
              </mc:Choice>
              <mc:Fallback>
                <p:oleObj name="Equation" r:id="rId12" imgW="256536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3160" y="5395210"/>
                        <a:ext cx="256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14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1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14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1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a Conic Section in Polar Form (cont.)</a:t>
            </a:r>
          </a:p>
        </p:txBody>
      </p:sp>
      <p:sp>
        <p:nvSpPr>
          <p:cNvPr id="3" name="Content Placeholder 2"/>
          <p:cNvSpPr>
            <a:spLocks noGrp="1"/>
          </p:cNvSpPr>
          <p:nvPr>
            <p:ph idx="1"/>
          </p:nvPr>
        </p:nvSpPr>
        <p:spPr>
          <a:xfrm>
            <a:off x="457200" y="1280160"/>
            <a:ext cx="4206240" cy="4572000"/>
          </a:xfrm>
        </p:spPr>
        <p:txBody>
          <a:bodyPr/>
          <a:lstStyle/>
          <a:p>
            <a:r>
              <a:rPr lang="en-US" dirty="0"/>
              <a:t>With this knowledge of </a:t>
            </a:r>
            <a:r>
              <a:rPr lang="en-US" i="1" dirty="0"/>
              <a:t>a</a:t>
            </a:r>
            <a:r>
              <a:rPr lang="en-US" dirty="0"/>
              <a:t> and </a:t>
            </a:r>
            <a:r>
              <a:rPr lang="en-US" i="1" dirty="0"/>
              <a:t>b</a:t>
            </a:r>
            <a:r>
              <a:rPr lang="en-US" dirty="0"/>
              <a:t>, we can sketch the graph in Figure 4.</a:t>
            </a:r>
          </a:p>
        </p:txBody>
      </p:sp>
      <p:pic>
        <p:nvPicPr>
          <p:cNvPr id="532482" name="Picture 2"/>
          <p:cNvPicPr>
            <a:picLocks noChangeAspect="1" noChangeArrowheads="1"/>
          </p:cNvPicPr>
          <p:nvPr/>
        </p:nvPicPr>
        <p:blipFill>
          <a:blip r:embed="rId2" cstate="print"/>
          <a:srcRect/>
          <a:stretch>
            <a:fillRect/>
          </a:stretch>
        </p:blipFill>
        <p:spPr bwMode="auto">
          <a:xfrm>
            <a:off x="4338953" y="1371600"/>
            <a:ext cx="4424047" cy="3840480"/>
          </a:xfrm>
          <a:prstGeom prst="rect">
            <a:avLst/>
          </a:prstGeom>
          <a:noFill/>
          <a:ln w="9525">
            <a:noFill/>
            <a:miter lim="800000"/>
            <a:headEnd/>
            <a:tailEnd/>
          </a:ln>
        </p:spPr>
      </p:pic>
      <p:sp>
        <p:nvSpPr>
          <p:cNvPr id="7" name="Rectangle 6"/>
          <p:cNvSpPr/>
          <p:nvPr/>
        </p:nvSpPr>
        <p:spPr>
          <a:xfrm>
            <a:off x="5865949" y="52578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a Conic Section in Polar Form</a:t>
            </a:r>
          </a:p>
        </p:txBody>
      </p:sp>
      <p:sp>
        <p:nvSpPr>
          <p:cNvPr id="3" name="Content Placeholder 2"/>
          <p:cNvSpPr>
            <a:spLocks noGrp="1"/>
          </p:cNvSpPr>
          <p:nvPr>
            <p:ph idx="1"/>
          </p:nvPr>
        </p:nvSpPr>
        <p:spPr>
          <a:xfrm>
            <a:off x="457200" y="1280160"/>
            <a:ext cx="8229600" cy="3280898"/>
          </a:xfrm>
        </p:spPr>
        <p:txBody>
          <a:bodyPr>
            <a:spAutoFit/>
          </a:bodyPr>
          <a:lstStyle/>
          <a:p>
            <a:r>
              <a:rPr lang="en-US" dirty="0"/>
              <a:t>Sketch the graph of the conic section</a:t>
            </a:r>
          </a:p>
          <a:p>
            <a:r>
              <a:rPr lang="en-US" b="1" dirty="0"/>
              <a:t>Solution</a:t>
            </a:r>
          </a:p>
          <a:p>
            <a:r>
              <a:rPr lang="en-US" dirty="0"/>
              <a:t>This is the second equation from Example 1, and we already know that	         and that	 is the equation for the directrix. This tells us that the graph is a hyperbola and that the vertices are aligned vertically (perpendicular again to the directrix). </a:t>
            </a:r>
          </a:p>
        </p:txBody>
      </p:sp>
      <p:graphicFrame>
        <p:nvGraphicFramePr>
          <p:cNvPr id="533506" name="Object 2"/>
          <p:cNvGraphicFramePr>
            <a:graphicFrameLocks noChangeAspect="1"/>
          </p:cNvGraphicFramePr>
          <p:nvPr>
            <p:extLst>
              <p:ext uri="{D42A27DB-BD31-4B8C-83A1-F6EECF244321}">
                <p14:modId xmlns:p14="http://schemas.microsoft.com/office/powerpoint/2010/main" val="3906226678"/>
              </p:ext>
            </p:extLst>
          </p:nvPr>
        </p:nvGraphicFramePr>
        <p:xfrm>
          <a:off x="5945188" y="1098550"/>
          <a:ext cx="1968500" cy="838200"/>
        </p:xfrm>
        <a:graphic>
          <a:graphicData uri="http://schemas.openxmlformats.org/presentationml/2006/ole">
            <mc:AlternateContent xmlns:mc="http://schemas.openxmlformats.org/markup-compatibility/2006">
              <mc:Choice xmlns:v="urn:schemas-microsoft-com:vml" Requires="v">
                <p:oleObj name="Equation" r:id="rId2" imgW="1968480" imgH="838080" progId="Equation.DSMT4">
                  <p:embed/>
                </p:oleObj>
              </mc:Choice>
              <mc:Fallback>
                <p:oleObj name="Equation" r:id="rId2" imgW="1968480" imgH="838080" progId="Equation.DSMT4">
                  <p:embed/>
                  <p:pic>
                    <p:nvPicPr>
                      <p:cNvPr id="0" name="Picture 2"/>
                      <p:cNvPicPr>
                        <a:picLocks noChangeAspect="1" noChangeArrowheads="1"/>
                      </p:cNvPicPr>
                      <p:nvPr/>
                    </p:nvPicPr>
                    <p:blipFill>
                      <a:blip r:embed="rId3"/>
                      <a:srcRect/>
                      <a:stretch>
                        <a:fillRect/>
                      </a:stretch>
                    </p:blipFill>
                    <p:spPr bwMode="auto">
                      <a:xfrm>
                        <a:off x="5945188" y="1098550"/>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507" name="Object 3"/>
          <p:cNvGraphicFramePr>
            <a:graphicFrameLocks noChangeAspect="1"/>
          </p:cNvGraphicFramePr>
          <p:nvPr/>
        </p:nvGraphicFramePr>
        <p:xfrm>
          <a:off x="3230380" y="2771930"/>
          <a:ext cx="711200" cy="444500"/>
        </p:xfrm>
        <a:graphic>
          <a:graphicData uri="http://schemas.openxmlformats.org/presentationml/2006/ole">
            <mc:AlternateContent xmlns:mc="http://schemas.openxmlformats.org/markup-compatibility/2006">
              <mc:Choice xmlns:v="urn:schemas-microsoft-com:vml" Requires="v">
                <p:oleObj name="Equation" r:id="rId4" imgW="711000" imgH="444240" progId="Equation.DSMT4">
                  <p:embed/>
                </p:oleObj>
              </mc:Choice>
              <mc:Fallback>
                <p:oleObj name="Equation" r:id="rId4" imgW="71100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380" y="277193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508" name="Object 4"/>
          <p:cNvGraphicFramePr>
            <a:graphicFrameLocks noChangeAspect="1"/>
          </p:cNvGraphicFramePr>
          <p:nvPr/>
        </p:nvGraphicFramePr>
        <p:xfrm>
          <a:off x="5308600" y="2787130"/>
          <a:ext cx="711200" cy="444500"/>
        </p:xfrm>
        <a:graphic>
          <a:graphicData uri="http://schemas.openxmlformats.org/presentationml/2006/ole">
            <mc:AlternateContent xmlns:mc="http://schemas.openxmlformats.org/markup-compatibility/2006">
              <mc:Choice xmlns:v="urn:schemas-microsoft-com:vml" Requires="v">
                <p:oleObj name="Equation" r:id="rId6" imgW="711000" imgH="444240" progId="Equation.DSMT4">
                  <p:embed/>
                </p:oleObj>
              </mc:Choice>
              <mc:Fallback>
                <p:oleObj name="Equation" r:id="rId6" imgW="71100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8600" y="278713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35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3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a Conic Section in Polar Form (cont.) </a:t>
            </a:r>
          </a:p>
        </p:txBody>
      </p:sp>
      <p:sp>
        <p:nvSpPr>
          <p:cNvPr id="3" name="Content Placeholder 2"/>
          <p:cNvSpPr>
            <a:spLocks noGrp="1"/>
          </p:cNvSpPr>
          <p:nvPr>
            <p:ph idx="1"/>
          </p:nvPr>
        </p:nvSpPr>
        <p:spPr/>
        <p:txBody>
          <a:bodyPr/>
          <a:lstStyle/>
          <a:p>
            <a:r>
              <a:rPr lang="en-US" dirty="0"/>
              <a:t>One vertex corresponds to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 </a:t>
            </a:r>
            <a:r>
              <a:rPr lang="en-US" dirty="0"/>
              <a:t>/2 while the other vertex corresponds to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3</a:t>
            </a:r>
            <a:r>
              <a:rPr lang="el-GR" i="1" dirty="0">
                <a:latin typeface="Cambria Math" panose="02040503050406030204" pitchFamily="18" charset="0"/>
                <a:ea typeface="Cambria Math" panose="02040503050406030204" pitchFamily="18" charset="0"/>
              </a:rPr>
              <a:t>π</a:t>
            </a:r>
            <a:r>
              <a:rPr lang="en-US" dirty="0"/>
              <a:t>/2 (it might also be useful to note that the lower branch of the hyperbola crosses the </a:t>
            </a:r>
            <a:r>
              <a:rPr lang="en-US" i="1" dirty="0"/>
              <a:t>x</a:t>
            </a:r>
            <a:r>
              <a:rPr lang="en-US" dirty="0"/>
              <a:t>-axis at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and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/2,	         and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3</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/2,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dirty="0"/>
              <a:t>1 (make note of the negative sign on </a:t>
            </a:r>
            <a:r>
              <a:rPr lang="en-US" i="1" dirty="0"/>
              <a:t>r</a:t>
            </a:r>
            <a:r>
              <a:rPr lang="en-US" dirty="0"/>
              <a:t>). This means that the rectangular coordinates of the two vertices are	       and (0, 1) so	        and 	From this,		    and the relation		 leads to	    The equations for the asymptotes of the hyperbola are </a:t>
            </a:r>
          </a:p>
        </p:txBody>
      </p:sp>
      <p:graphicFrame>
        <p:nvGraphicFramePr>
          <p:cNvPr id="534531" name="Object 3"/>
          <p:cNvGraphicFramePr>
            <a:graphicFrameLocks noChangeAspect="1"/>
          </p:cNvGraphicFramePr>
          <p:nvPr>
            <p:extLst>
              <p:ext uri="{D42A27DB-BD31-4B8C-83A1-F6EECF244321}">
                <p14:modId xmlns:p14="http://schemas.microsoft.com/office/powerpoint/2010/main" val="3050951740"/>
              </p:ext>
            </p:extLst>
          </p:nvPr>
        </p:nvGraphicFramePr>
        <p:xfrm>
          <a:off x="7162800" y="2607578"/>
          <a:ext cx="685800" cy="444500"/>
        </p:xfrm>
        <a:graphic>
          <a:graphicData uri="http://schemas.openxmlformats.org/presentationml/2006/ole">
            <mc:AlternateContent xmlns:mc="http://schemas.openxmlformats.org/markup-compatibility/2006">
              <mc:Choice xmlns:v="urn:schemas-microsoft-com:vml" Requires="v">
                <p:oleObj name="Equation" r:id="rId2" imgW="685800" imgH="444240" progId="Equation.DSMT4">
                  <p:embed/>
                </p:oleObj>
              </mc:Choice>
              <mc:Fallback>
                <p:oleObj name="Equation" r:id="rId2" imgW="68580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607578"/>
                        <a:ext cx="685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2" name="Object 4"/>
          <p:cNvGraphicFramePr>
            <a:graphicFrameLocks noChangeAspect="1"/>
          </p:cNvGraphicFramePr>
          <p:nvPr>
            <p:extLst>
              <p:ext uri="{D42A27DB-BD31-4B8C-83A1-F6EECF244321}">
                <p14:modId xmlns:p14="http://schemas.microsoft.com/office/powerpoint/2010/main" val="1883071190"/>
              </p:ext>
            </p:extLst>
          </p:nvPr>
        </p:nvGraphicFramePr>
        <p:xfrm>
          <a:off x="3898900" y="3886200"/>
          <a:ext cx="749300" cy="495300"/>
        </p:xfrm>
        <a:graphic>
          <a:graphicData uri="http://schemas.openxmlformats.org/presentationml/2006/ole">
            <mc:AlternateContent xmlns:mc="http://schemas.openxmlformats.org/markup-compatibility/2006">
              <mc:Choice xmlns:v="urn:schemas-microsoft-com:vml" Requires="v">
                <p:oleObj name="Equation" r:id="rId4" imgW="749160" imgH="495000" progId="Equation.DSMT4">
                  <p:embed/>
                </p:oleObj>
              </mc:Choice>
              <mc:Fallback>
                <p:oleObj name="Equation" r:id="rId4" imgW="74916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900" y="3886200"/>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3" name="Object 5"/>
          <p:cNvGraphicFramePr>
            <a:graphicFrameLocks noChangeAspect="1"/>
          </p:cNvGraphicFramePr>
          <p:nvPr>
            <p:extLst>
              <p:ext uri="{D42A27DB-BD31-4B8C-83A1-F6EECF244321}">
                <p14:modId xmlns:p14="http://schemas.microsoft.com/office/powerpoint/2010/main" val="1698901575"/>
              </p:ext>
            </p:extLst>
          </p:nvPr>
        </p:nvGraphicFramePr>
        <p:xfrm>
          <a:off x="6629400" y="3898900"/>
          <a:ext cx="889000" cy="444500"/>
        </p:xfrm>
        <a:graphic>
          <a:graphicData uri="http://schemas.openxmlformats.org/presentationml/2006/ole">
            <mc:AlternateContent xmlns:mc="http://schemas.openxmlformats.org/markup-compatibility/2006">
              <mc:Choice xmlns:v="urn:schemas-microsoft-com:vml" Requires="v">
                <p:oleObj name="Equation" r:id="rId6" imgW="888840" imgH="444240" progId="Equation.DSMT4">
                  <p:embed/>
                </p:oleObj>
              </mc:Choice>
              <mc:Fallback>
                <p:oleObj name="Equation" r:id="rId6" imgW="88884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898900"/>
                        <a:ext cx="88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4" name="Object 6"/>
          <p:cNvGraphicFramePr>
            <a:graphicFrameLocks noChangeAspect="1"/>
          </p:cNvGraphicFramePr>
          <p:nvPr/>
        </p:nvGraphicFramePr>
        <p:xfrm>
          <a:off x="533400" y="4297180"/>
          <a:ext cx="812800" cy="444500"/>
        </p:xfrm>
        <a:graphic>
          <a:graphicData uri="http://schemas.openxmlformats.org/presentationml/2006/ole">
            <mc:AlternateContent xmlns:mc="http://schemas.openxmlformats.org/markup-compatibility/2006">
              <mc:Choice xmlns:v="urn:schemas-microsoft-com:vml" Requires="v">
                <p:oleObj name="Equation" r:id="rId8" imgW="812520" imgH="444240" progId="Equation.DSMT4">
                  <p:embed/>
                </p:oleObj>
              </mc:Choice>
              <mc:Fallback>
                <p:oleObj name="Equation" r:id="rId8" imgW="812520" imgH="444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29718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5" name="Object 7"/>
          <p:cNvGraphicFramePr>
            <a:graphicFrameLocks noChangeAspect="1"/>
          </p:cNvGraphicFramePr>
          <p:nvPr/>
        </p:nvGraphicFramePr>
        <p:xfrm>
          <a:off x="2988040" y="4327160"/>
          <a:ext cx="1384300" cy="444500"/>
        </p:xfrm>
        <a:graphic>
          <a:graphicData uri="http://schemas.openxmlformats.org/presentationml/2006/ole">
            <mc:AlternateContent xmlns:mc="http://schemas.openxmlformats.org/markup-compatibility/2006">
              <mc:Choice xmlns:v="urn:schemas-microsoft-com:vml" Requires="v">
                <p:oleObj name="Equation" r:id="rId10" imgW="1384200" imgH="444240" progId="Equation.DSMT4">
                  <p:embed/>
                </p:oleObj>
              </mc:Choice>
              <mc:Fallback>
                <p:oleObj name="Equation" r:id="rId10" imgW="1384200" imgH="444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8040" y="4327160"/>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6" name="Object 8"/>
          <p:cNvGraphicFramePr>
            <a:graphicFrameLocks noChangeAspect="1"/>
          </p:cNvGraphicFramePr>
          <p:nvPr>
            <p:extLst>
              <p:ext uri="{D42A27DB-BD31-4B8C-83A1-F6EECF244321}">
                <p14:modId xmlns:p14="http://schemas.microsoft.com/office/powerpoint/2010/main" val="1732323370"/>
              </p:ext>
            </p:extLst>
          </p:nvPr>
        </p:nvGraphicFramePr>
        <p:xfrm>
          <a:off x="6914630" y="4292636"/>
          <a:ext cx="1727200" cy="571500"/>
        </p:xfrm>
        <a:graphic>
          <a:graphicData uri="http://schemas.openxmlformats.org/presentationml/2006/ole">
            <mc:AlternateContent xmlns:mc="http://schemas.openxmlformats.org/markup-compatibility/2006">
              <mc:Choice xmlns:v="urn:schemas-microsoft-com:vml" Requires="v">
                <p:oleObj name="Equation" r:id="rId12" imgW="1726920" imgH="571320" progId="Equation.DSMT4">
                  <p:embed/>
                </p:oleObj>
              </mc:Choice>
              <mc:Fallback>
                <p:oleObj name="Equation" r:id="rId12" imgW="1726920" imgH="57132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14630" y="4292636"/>
                        <a:ext cx="172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7" name="Object 9"/>
          <p:cNvGraphicFramePr>
            <a:graphicFrameLocks noChangeAspect="1"/>
          </p:cNvGraphicFramePr>
          <p:nvPr/>
        </p:nvGraphicFramePr>
        <p:xfrm>
          <a:off x="1752600" y="4752090"/>
          <a:ext cx="800100" cy="444500"/>
        </p:xfrm>
        <a:graphic>
          <a:graphicData uri="http://schemas.openxmlformats.org/presentationml/2006/ole">
            <mc:AlternateContent xmlns:mc="http://schemas.openxmlformats.org/markup-compatibility/2006">
              <mc:Choice xmlns:v="urn:schemas-microsoft-com:vml" Requires="v">
                <p:oleObj name="Equation" r:id="rId14" imgW="799920" imgH="444240" progId="Equation.DSMT4">
                  <p:embed/>
                </p:oleObj>
              </mc:Choice>
              <mc:Fallback>
                <p:oleObj name="Equation" r:id="rId14" imgW="799920" imgH="4442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4752090"/>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8" name="Object 10"/>
          <p:cNvGraphicFramePr>
            <a:graphicFrameLocks noChangeAspect="1"/>
          </p:cNvGraphicFramePr>
          <p:nvPr/>
        </p:nvGraphicFramePr>
        <p:xfrm>
          <a:off x="2620780" y="5179310"/>
          <a:ext cx="1739900" cy="444500"/>
        </p:xfrm>
        <a:graphic>
          <a:graphicData uri="http://schemas.openxmlformats.org/presentationml/2006/ole">
            <mc:AlternateContent xmlns:mc="http://schemas.openxmlformats.org/markup-compatibility/2006">
              <mc:Choice xmlns:v="urn:schemas-microsoft-com:vml" Requires="v">
                <p:oleObj name="Equation" r:id="rId16" imgW="1739880" imgH="444240" progId="Equation.DSMT4">
                  <p:embed/>
                </p:oleObj>
              </mc:Choice>
              <mc:Fallback>
                <p:oleObj name="Equation" r:id="rId16" imgW="1739880" imgH="44424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0780" y="5179310"/>
                        <a:ext cx="173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4: Graphing a Conic Section in Polar Form (cont.) </a:t>
            </a:r>
          </a:p>
        </p:txBody>
      </p:sp>
      <p:sp>
        <p:nvSpPr>
          <p:cNvPr id="6" name="Content Placeholder 5"/>
          <p:cNvSpPr>
            <a:spLocks noGrp="1"/>
          </p:cNvSpPr>
          <p:nvPr>
            <p:ph idx="1"/>
          </p:nvPr>
        </p:nvSpPr>
        <p:spPr>
          <a:xfrm>
            <a:off x="457200" y="1280160"/>
            <a:ext cx="4480560" cy="4572000"/>
          </a:xfrm>
        </p:spPr>
        <p:txBody>
          <a:bodyPr/>
          <a:lstStyle/>
          <a:p>
            <a:r>
              <a:rPr lang="en-US" dirty="0"/>
              <a:t>A computer algebra system has been used to plot the given hyperbola (see Figure 5); the crossed straight lines running through	     are actually artifacts of the graphing algorithm, but they approximate the asymptotes.</a:t>
            </a:r>
          </a:p>
        </p:txBody>
      </p:sp>
      <p:pic>
        <p:nvPicPr>
          <p:cNvPr id="535555" name="Picture 3"/>
          <p:cNvPicPr>
            <a:picLocks noChangeAspect="1" noChangeArrowheads="1"/>
          </p:cNvPicPr>
          <p:nvPr/>
        </p:nvPicPr>
        <p:blipFill>
          <a:blip r:embed="rId2" cstate="print"/>
          <a:srcRect/>
          <a:stretch>
            <a:fillRect/>
          </a:stretch>
        </p:blipFill>
        <p:spPr bwMode="auto">
          <a:xfrm>
            <a:off x="4953000" y="1386840"/>
            <a:ext cx="3944160" cy="4023360"/>
          </a:xfrm>
          <a:prstGeom prst="rect">
            <a:avLst/>
          </a:prstGeom>
          <a:noFill/>
          <a:ln w="9525">
            <a:noFill/>
            <a:miter lim="800000"/>
            <a:headEnd/>
            <a:tailEnd/>
          </a:ln>
        </p:spPr>
      </p:pic>
      <p:sp>
        <p:nvSpPr>
          <p:cNvPr id="11" name="Rectangle 10"/>
          <p:cNvSpPr/>
          <p:nvPr/>
        </p:nvSpPr>
        <p:spPr>
          <a:xfrm>
            <a:off x="6240053" y="5410200"/>
            <a:ext cx="1370055" cy="523220"/>
          </a:xfrm>
          <a:prstGeom prst="rect">
            <a:avLst/>
          </a:prstGeom>
        </p:spPr>
        <p:txBody>
          <a:bodyPr wrap="none">
            <a:spAutoFit/>
          </a:bodyPr>
          <a:lstStyle/>
          <a:p>
            <a:r>
              <a:rPr lang="en-US" sz="2800" b="1" dirty="0"/>
              <a:t>Figure 5</a:t>
            </a:r>
          </a:p>
        </p:txBody>
      </p:sp>
      <p:graphicFrame>
        <p:nvGraphicFramePr>
          <p:cNvPr id="535556" name="Object 4"/>
          <p:cNvGraphicFramePr>
            <a:graphicFrameLocks noChangeAspect="1"/>
          </p:cNvGraphicFramePr>
          <p:nvPr/>
        </p:nvGraphicFramePr>
        <p:xfrm>
          <a:off x="3683000" y="3009900"/>
          <a:ext cx="736600" cy="495300"/>
        </p:xfrm>
        <a:graphic>
          <a:graphicData uri="http://schemas.openxmlformats.org/presentationml/2006/ole">
            <mc:AlternateContent xmlns:mc="http://schemas.openxmlformats.org/markup-compatibility/2006">
              <mc:Choice xmlns:v="urn:schemas-microsoft-com:vml" Requires="v">
                <p:oleObj name="Equation" r:id="rId3" imgW="736560" imgH="495000" progId="Equation.DSMT4">
                  <p:embed/>
                </p:oleObj>
              </mc:Choice>
              <mc:Fallback>
                <p:oleObj name="Equation" r:id="rId3" imgW="736560" imgH="495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3009900"/>
                        <a:ext cx="73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Graphing a Rotated Conic Section in Polar Form</a:t>
            </a:r>
          </a:p>
        </p:txBody>
      </p:sp>
      <p:sp>
        <p:nvSpPr>
          <p:cNvPr id="3" name="Content Placeholder 2"/>
          <p:cNvSpPr>
            <a:spLocks noGrp="1"/>
          </p:cNvSpPr>
          <p:nvPr>
            <p:ph idx="1"/>
          </p:nvPr>
        </p:nvSpPr>
        <p:spPr/>
        <p:txBody>
          <a:bodyPr/>
          <a:lstStyle/>
          <a:p>
            <a:r>
              <a:rPr lang="en-US" dirty="0"/>
              <a:t>Sketch the graph of the conic section </a:t>
            </a:r>
          </a:p>
          <a:p>
            <a:pPr>
              <a:lnSpc>
                <a:spcPct val="150000"/>
              </a:lnSpc>
            </a:pPr>
            <a:r>
              <a:rPr lang="en-US" b="1" dirty="0"/>
              <a:t>Solution</a:t>
            </a:r>
          </a:p>
          <a:p>
            <a:r>
              <a:rPr lang="en-US" dirty="0"/>
              <a:t>We constructed the equation			   in Example 2, so we know its graph is a parabola opening to the left with directrix </a:t>
            </a:r>
            <a:r>
              <a:rPr lang="en-US" i="1" dirty="0"/>
              <a:t>x</a:t>
            </a:r>
            <a:r>
              <a:rPr lang="en-US" dirty="0"/>
              <a:t> </a:t>
            </a:r>
            <a:r>
              <a:rPr lang="en-US" dirty="0">
                <a:latin typeface="Symbol" pitchFamily="18" charset="2"/>
              </a:rPr>
              <a:t>=</a:t>
            </a:r>
            <a:r>
              <a:rPr lang="en-US" dirty="0"/>
              <a:t> 2. </a:t>
            </a:r>
          </a:p>
        </p:txBody>
      </p:sp>
      <p:graphicFrame>
        <p:nvGraphicFramePr>
          <p:cNvPr id="536578" name="Object 2"/>
          <p:cNvGraphicFramePr>
            <a:graphicFrameLocks noChangeAspect="1"/>
          </p:cNvGraphicFramePr>
          <p:nvPr>
            <p:extLst>
              <p:ext uri="{D42A27DB-BD31-4B8C-83A1-F6EECF244321}">
                <p14:modId xmlns:p14="http://schemas.microsoft.com/office/powerpoint/2010/main" val="2063218717"/>
              </p:ext>
            </p:extLst>
          </p:nvPr>
        </p:nvGraphicFramePr>
        <p:xfrm>
          <a:off x="5930900" y="1119188"/>
          <a:ext cx="2755900" cy="1358900"/>
        </p:xfrm>
        <a:graphic>
          <a:graphicData uri="http://schemas.openxmlformats.org/presentationml/2006/ole">
            <mc:AlternateContent xmlns:mc="http://schemas.openxmlformats.org/markup-compatibility/2006">
              <mc:Choice xmlns:v="urn:schemas-microsoft-com:vml" Requires="v">
                <p:oleObj name="Equation" r:id="rId2" imgW="2755800" imgH="1358640" progId="Equation.DSMT4">
                  <p:embed/>
                </p:oleObj>
              </mc:Choice>
              <mc:Fallback>
                <p:oleObj name="Equation" r:id="rId2" imgW="2755800" imgH="1358640" progId="Equation.DSMT4">
                  <p:embed/>
                  <p:pic>
                    <p:nvPicPr>
                      <p:cNvPr id="0" name="Picture 2"/>
                      <p:cNvPicPr>
                        <a:picLocks noChangeAspect="1" noChangeArrowheads="1"/>
                      </p:cNvPicPr>
                      <p:nvPr/>
                    </p:nvPicPr>
                    <p:blipFill>
                      <a:blip r:embed="rId3"/>
                      <a:srcRect/>
                      <a:stretch>
                        <a:fillRect/>
                      </a:stretch>
                    </p:blipFill>
                    <p:spPr bwMode="auto">
                      <a:xfrm>
                        <a:off x="5930900" y="1119188"/>
                        <a:ext cx="2755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6579" name="Object 3"/>
          <p:cNvGraphicFramePr>
            <a:graphicFrameLocks noChangeAspect="1"/>
          </p:cNvGraphicFramePr>
          <p:nvPr>
            <p:extLst>
              <p:ext uri="{D42A27DB-BD31-4B8C-83A1-F6EECF244321}">
                <p14:modId xmlns:p14="http://schemas.microsoft.com/office/powerpoint/2010/main" val="3231655281"/>
              </p:ext>
            </p:extLst>
          </p:nvPr>
        </p:nvGraphicFramePr>
        <p:xfrm>
          <a:off x="4857750" y="2554288"/>
          <a:ext cx="2260600" cy="482600"/>
        </p:xfrm>
        <a:graphic>
          <a:graphicData uri="http://schemas.openxmlformats.org/presentationml/2006/ole">
            <mc:AlternateContent xmlns:mc="http://schemas.openxmlformats.org/markup-compatibility/2006">
              <mc:Choice xmlns:v="urn:schemas-microsoft-com:vml" Requires="v">
                <p:oleObj name="Equation" r:id="rId4" imgW="2260440" imgH="482400" progId="Equation.DSMT4">
                  <p:embed/>
                </p:oleObj>
              </mc:Choice>
              <mc:Fallback>
                <p:oleObj name="Equation" r:id="rId4" imgW="2260440" imgH="482400" progId="Equation.DSMT4">
                  <p:embed/>
                  <p:pic>
                    <p:nvPicPr>
                      <p:cNvPr id="0" name="Picture 3"/>
                      <p:cNvPicPr>
                        <a:picLocks noChangeAspect="1" noChangeArrowheads="1"/>
                      </p:cNvPicPr>
                      <p:nvPr/>
                    </p:nvPicPr>
                    <p:blipFill>
                      <a:blip r:embed="rId5"/>
                      <a:srcRect/>
                      <a:stretch>
                        <a:fillRect/>
                      </a:stretch>
                    </p:blipFill>
                    <p:spPr bwMode="auto">
                      <a:xfrm>
                        <a:off x="4857750" y="2554288"/>
                        <a:ext cx="226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2" name="Picture 2"/>
          <p:cNvPicPr>
            <a:picLocks noChangeAspect="1" noChangeArrowheads="1"/>
          </p:cNvPicPr>
          <p:nvPr/>
        </p:nvPicPr>
        <p:blipFill>
          <a:blip r:embed="rId2" cstate="print"/>
          <a:srcRect/>
          <a:stretch>
            <a:fillRect/>
          </a:stretch>
        </p:blipFill>
        <p:spPr bwMode="auto">
          <a:xfrm>
            <a:off x="4953000" y="1463040"/>
            <a:ext cx="3919421"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5: Graphing a Rotated Conic Section in Polar Form (cont.)</a:t>
            </a:r>
          </a:p>
        </p:txBody>
      </p:sp>
      <p:sp>
        <p:nvSpPr>
          <p:cNvPr id="3" name="Content Placeholder 2"/>
          <p:cNvSpPr>
            <a:spLocks noGrp="1"/>
          </p:cNvSpPr>
          <p:nvPr>
            <p:ph idx="1"/>
          </p:nvPr>
        </p:nvSpPr>
        <p:spPr>
          <a:xfrm>
            <a:off x="457200" y="1280160"/>
            <a:ext cx="4663440" cy="4572000"/>
          </a:xfrm>
        </p:spPr>
        <p:txBody>
          <a:bodyPr/>
          <a:lstStyle/>
          <a:p>
            <a:r>
              <a:rPr lang="en-US" dirty="0"/>
              <a:t>The graph of </a:t>
            </a:r>
          </a:p>
          <a:p>
            <a:endParaRPr lang="en-US" dirty="0"/>
          </a:p>
          <a:p>
            <a:endParaRPr lang="en-US" dirty="0"/>
          </a:p>
          <a:p>
            <a:endParaRPr lang="en-US" dirty="0"/>
          </a:p>
          <a:p>
            <a:r>
              <a:rPr lang="en-US" dirty="0"/>
              <a:t>is the same shape rotated </a:t>
            </a:r>
            <a:r>
              <a:rPr lang="el-GR" i="1" dirty="0">
                <a:latin typeface="Cambria Math" panose="02040503050406030204" pitchFamily="18" charset="0"/>
                <a:ea typeface="Cambria Math" panose="02040503050406030204" pitchFamily="18" charset="0"/>
              </a:rPr>
              <a:t>π</a:t>
            </a:r>
            <a:r>
              <a:rPr lang="en-US" dirty="0"/>
              <a:t>/6 radians  counterclockwise, as shown in Figure 6.</a:t>
            </a:r>
          </a:p>
        </p:txBody>
      </p:sp>
      <p:sp>
        <p:nvSpPr>
          <p:cNvPr id="7" name="Rectangle 6"/>
          <p:cNvSpPr/>
          <p:nvPr/>
        </p:nvSpPr>
        <p:spPr>
          <a:xfrm>
            <a:off x="6096000" y="5181600"/>
            <a:ext cx="1370055" cy="523220"/>
          </a:xfrm>
          <a:prstGeom prst="rect">
            <a:avLst/>
          </a:prstGeom>
        </p:spPr>
        <p:txBody>
          <a:bodyPr wrap="none">
            <a:spAutoFit/>
          </a:bodyPr>
          <a:lstStyle/>
          <a:p>
            <a:r>
              <a:rPr lang="en-US" sz="2800" b="1" dirty="0"/>
              <a:t>Figure 6</a:t>
            </a:r>
          </a:p>
        </p:txBody>
      </p:sp>
      <p:graphicFrame>
        <p:nvGraphicFramePr>
          <p:cNvPr id="537603" name="Object 3"/>
          <p:cNvGraphicFramePr>
            <a:graphicFrameLocks noChangeAspect="1"/>
          </p:cNvGraphicFramePr>
          <p:nvPr>
            <p:extLst>
              <p:ext uri="{D42A27DB-BD31-4B8C-83A1-F6EECF244321}">
                <p14:modId xmlns:p14="http://schemas.microsoft.com/office/powerpoint/2010/main" val="419595047"/>
              </p:ext>
            </p:extLst>
          </p:nvPr>
        </p:nvGraphicFramePr>
        <p:xfrm>
          <a:off x="1060450" y="1911350"/>
          <a:ext cx="2667000" cy="1358900"/>
        </p:xfrm>
        <a:graphic>
          <a:graphicData uri="http://schemas.openxmlformats.org/presentationml/2006/ole">
            <mc:AlternateContent xmlns:mc="http://schemas.openxmlformats.org/markup-compatibility/2006">
              <mc:Choice xmlns:v="urn:schemas-microsoft-com:vml" Requires="v">
                <p:oleObj name="Equation" r:id="rId3" imgW="2666880" imgH="1358640" progId="Equation.DSMT4">
                  <p:embed/>
                </p:oleObj>
              </mc:Choice>
              <mc:Fallback>
                <p:oleObj name="Equation" r:id="rId3" imgW="2666880" imgH="1358640" progId="Equation.DSMT4">
                  <p:embed/>
                  <p:pic>
                    <p:nvPicPr>
                      <p:cNvPr id="0" name="Picture 3"/>
                      <p:cNvPicPr>
                        <a:picLocks noChangeAspect="1" noChangeArrowheads="1"/>
                      </p:cNvPicPr>
                      <p:nvPr/>
                    </p:nvPicPr>
                    <p:blipFill>
                      <a:blip r:embed="rId4"/>
                      <a:srcRect/>
                      <a:stretch>
                        <a:fillRect/>
                      </a:stretch>
                    </p:blipFill>
                    <p:spPr bwMode="auto">
                      <a:xfrm>
                        <a:off x="1060450" y="1911350"/>
                        <a:ext cx="2667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 (cont.)</a:t>
            </a:r>
          </a:p>
        </p:txBody>
      </p:sp>
      <p:sp>
        <p:nvSpPr>
          <p:cNvPr id="3" name="Content Placeholder 2"/>
          <p:cNvSpPr>
            <a:spLocks noGrp="1"/>
          </p:cNvSpPr>
          <p:nvPr>
            <p:ph idx="1"/>
          </p:nvPr>
        </p:nvSpPr>
        <p:spPr>
          <a:xfrm>
            <a:off x="457200" y="1123278"/>
            <a:ext cx="8229600" cy="4862870"/>
          </a:xfrm>
        </p:spPr>
        <p:txBody>
          <a:bodyPr>
            <a:spAutoFit/>
          </a:bodyPr>
          <a:lstStyle/>
          <a:p>
            <a:pPr>
              <a:lnSpc>
                <a:spcPts val="3100"/>
              </a:lnSpc>
            </a:pPr>
            <a:r>
              <a:rPr lang="en-US" dirty="0"/>
              <a:t>Throughout this section, we will assume that a point </a:t>
            </a:r>
            <a:r>
              <a:rPr lang="en-US" i="1" dirty="0"/>
              <a:t>F</a:t>
            </a:r>
            <a:r>
              <a:rPr lang="en-US" dirty="0"/>
              <a:t>, called the focus, lies at the origin of the plane and that a line </a:t>
            </a:r>
            <a:r>
              <a:rPr lang="en-US" i="1" dirty="0"/>
              <a:t>L</a:t>
            </a:r>
            <a:r>
              <a:rPr lang="en-US" dirty="0"/>
              <a:t>, called the directrix, lies </a:t>
            </a:r>
            <a:r>
              <a:rPr lang="en-US" i="1" dirty="0"/>
              <a:t>d</a:t>
            </a:r>
            <a:r>
              <a:rPr lang="en-US" dirty="0"/>
              <a:t> units away from the focus. Until we discuss rotated conics in polar form, the directrix will be oriented either vertically or horizontally, so the equation for the directrix will be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i="1" dirty="0"/>
              <a:t>d</a:t>
            </a:r>
            <a:r>
              <a:rPr lang="en-US" dirty="0"/>
              <a:t>, </a:t>
            </a:r>
            <a:r>
              <a:rPr lang="en-US" i="1" dirty="0"/>
              <a:t>x</a:t>
            </a:r>
            <a:r>
              <a:rPr lang="en-US" dirty="0"/>
              <a:t> </a:t>
            </a:r>
            <a:r>
              <a:rPr lang="en-US" dirty="0">
                <a:latin typeface="Symbol" pitchFamily="18" charset="2"/>
              </a:rPr>
              <a:t>=</a:t>
            </a:r>
            <a:r>
              <a:rPr lang="en-US" dirty="0"/>
              <a:t> </a:t>
            </a:r>
            <a:r>
              <a:rPr lang="en-US" i="1" dirty="0"/>
              <a:t>d</a:t>
            </a:r>
            <a:r>
              <a:rPr lang="en-US" dirty="0"/>
              <a:t>,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i="1" dirty="0"/>
              <a:t>d</a:t>
            </a:r>
            <a:r>
              <a:rPr lang="en-US" dirty="0"/>
              <a:t>, or </a:t>
            </a:r>
            <a:r>
              <a:rPr lang="en-US" i="1" dirty="0"/>
              <a:t>y</a:t>
            </a:r>
            <a:r>
              <a:rPr lang="en-US" dirty="0"/>
              <a:t> </a:t>
            </a:r>
            <a:r>
              <a:rPr lang="en-US" dirty="0">
                <a:latin typeface="Symbol" pitchFamily="18" charset="2"/>
              </a:rPr>
              <a:t>=</a:t>
            </a:r>
            <a:r>
              <a:rPr lang="en-US" dirty="0"/>
              <a:t> </a:t>
            </a:r>
            <a:r>
              <a:rPr lang="en-US" i="1" dirty="0"/>
              <a:t>d</a:t>
            </a:r>
            <a:r>
              <a:rPr lang="en-US" dirty="0"/>
              <a:t>. We will let </a:t>
            </a:r>
            <a:r>
              <a:rPr lang="en-US" i="1" dirty="0"/>
              <a:t>D</a:t>
            </a:r>
            <a:r>
              <a:rPr lang="en-US" dirty="0"/>
              <a:t>(</a:t>
            </a:r>
            <a:r>
              <a:rPr lang="en-US" i="1" dirty="0"/>
              <a:t>P</a:t>
            </a:r>
            <a:r>
              <a:rPr lang="en-US" dirty="0"/>
              <a:t>, </a:t>
            </a:r>
            <a:r>
              <a:rPr lang="en-US" i="1" dirty="0"/>
              <a:t>F</a:t>
            </a:r>
            <a:r>
              <a:rPr lang="en-US" dirty="0"/>
              <a:t>) denote the distance between a variable point </a:t>
            </a:r>
            <a:r>
              <a:rPr lang="en-US" i="1" dirty="0"/>
              <a:t>P</a:t>
            </a:r>
            <a:r>
              <a:rPr lang="en-US" dirty="0"/>
              <a:t> and the fixed focus </a:t>
            </a:r>
            <a:r>
              <a:rPr lang="en-US" i="1" dirty="0"/>
              <a:t>F</a:t>
            </a:r>
            <a:r>
              <a:rPr lang="en-US" dirty="0"/>
              <a:t>, and we will let </a:t>
            </a:r>
            <a:r>
              <a:rPr lang="en-US" i="1" dirty="0"/>
              <a:t>D</a:t>
            </a:r>
            <a:r>
              <a:rPr lang="en-US" dirty="0"/>
              <a:t>(</a:t>
            </a:r>
            <a:r>
              <a:rPr lang="en-US" i="1" dirty="0"/>
              <a:t>P</a:t>
            </a:r>
            <a:r>
              <a:rPr lang="en-US" dirty="0"/>
              <a:t>, </a:t>
            </a:r>
            <a:r>
              <a:rPr lang="en-US" i="1" dirty="0"/>
              <a:t>L</a:t>
            </a:r>
            <a:r>
              <a:rPr lang="en-US" dirty="0"/>
              <a:t>) denote the shortest distance between a variable point </a:t>
            </a:r>
            <a:r>
              <a:rPr lang="en-US" i="1" dirty="0"/>
              <a:t>P</a:t>
            </a:r>
            <a:r>
              <a:rPr lang="en-US" dirty="0"/>
              <a:t> and the fixed directrix </a:t>
            </a:r>
            <a:r>
              <a:rPr lang="en-US" i="1" dirty="0"/>
              <a:t>L</a:t>
            </a:r>
            <a:r>
              <a:rPr lang="en-US" dirty="0"/>
              <a:t>. The eccentricity </a:t>
            </a:r>
            <a:r>
              <a:rPr lang="en-US" i="1" dirty="0"/>
              <a:t>e</a:t>
            </a:r>
            <a:r>
              <a:rPr lang="en-US" dirty="0"/>
              <a:t> will be a fixed positive number for any given conic.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Focus-Directrix Description of Conics</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r>
              <a:rPr lang="en-US" dirty="0">
                <a:solidFill>
                  <a:schemeClr val="tx1"/>
                </a:solidFill>
              </a:rPr>
              <a:t>Let </a:t>
            </a:r>
            <a:r>
              <a:rPr lang="en-US" i="1" dirty="0">
                <a:solidFill>
                  <a:schemeClr val="tx1"/>
                </a:solidFill>
              </a:rPr>
              <a:t>D</a:t>
            </a:r>
            <a:r>
              <a:rPr lang="en-US" dirty="0">
                <a:solidFill>
                  <a:schemeClr val="tx1"/>
                </a:solidFill>
              </a:rPr>
              <a:t>(</a:t>
            </a:r>
            <a:r>
              <a:rPr lang="en-US" i="1" dirty="0">
                <a:solidFill>
                  <a:schemeClr val="tx1"/>
                </a:solidFill>
              </a:rPr>
              <a:t>P</a:t>
            </a:r>
            <a:r>
              <a:rPr lang="en-US" dirty="0">
                <a:solidFill>
                  <a:schemeClr val="tx1"/>
                </a:solidFill>
              </a:rPr>
              <a:t>, </a:t>
            </a:r>
            <a:r>
              <a:rPr lang="en-US" i="1" dirty="0">
                <a:solidFill>
                  <a:schemeClr val="tx1"/>
                </a:solidFill>
              </a:rPr>
              <a:t>F</a:t>
            </a:r>
            <a:r>
              <a:rPr lang="en-US" dirty="0">
                <a:solidFill>
                  <a:schemeClr val="tx1"/>
                </a:solidFill>
              </a:rPr>
              <a:t>) denote the distance between a variable point </a:t>
            </a:r>
            <a:r>
              <a:rPr lang="en-US" i="1" dirty="0">
                <a:solidFill>
                  <a:schemeClr val="tx1"/>
                </a:solidFill>
              </a:rPr>
              <a:t>P</a:t>
            </a:r>
            <a:r>
              <a:rPr lang="en-US" dirty="0">
                <a:solidFill>
                  <a:schemeClr val="tx1"/>
                </a:solidFill>
              </a:rPr>
              <a:t> and the fixed focus </a:t>
            </a:r>
            <a:r>
              <a:rPr lang="en-US" i="1" dirty="0">
                <a:solidFill>
                  <a:schemeClr val="tx1"/>
                </a:solidFill>
              </a:rPr>
              <a:t>F</a:t>
            </a:r>
            <a:r>
              <a:rPr lang="en-US" dirty="0">
                <a:solidFill>
                  <a:schemeClr val="tx1"/>
                </a:solidFill>
              </a:rPr>
              <a:t>; and let </a:t>
            </a:r>
            <a:r>
              <a:rPr lang="en-US" i="1" dirty="0">
                <a:solidFill>
                  <a:schemeClr val="tx1"/>
                </a:solidFill>
              </a:rPr>
              <a:t>D</a:t>
            </a:r>
            <a:r>
              <a:rPr lang="en-US" dirty="0">
                <a:solidFill>
                  <a:schemeClr val="tx1"/>
                </a:solidFill>
              </a:rPr>
              <a:t>(</a:t>
            </a:r>
            <a:r>
              <a:rPr lang="en-US" i="1" dirty="0">
                <a:solidFill>
                  <a:schemeClr val="tx1"/>
                </a:solidFill>
              </a:rPr>
              <a:t>P</a:t>
            </a:r>
            <a:r>
              <a:rPr lang="en-US" dirty="0">
                <a:solidFill>
                  <a:schemeClr val="tx1"/>
                </a:solidFill>
              </a:rPr>
              <a:t>, </a:t>
            </a:r>
            <a:r>
              <a:rPr lang="en-US" i="1" dirty="0">
                <a:solidFill>
                  <a:schemeClr val="tx1"/>
                </a:solidFill>
              </a:rPr>
              <a:t>L</a:t>
            </a:r>
            <a:r>
              <a:rPr lang="en-US" dirty="0">
                <a:solidFill>
                  <a:schemeClr val="tx1"/>
                </a:solidFill>
              </a:rPr>
              <a:t>) denote the shortest distance between </a:t>
            </a:r>
            <a:r>
              <a:rPr lang="en-US" i="1" dirty="0">
                <a:solidFill>
                  <a:schemeClr val="tx1"/>
                </a:solidFill>
              </a:rPr>
              <a:t>P</a:t>
            </a:r>
            <a:r>
              <a:rPr lang="en-US" dirty="0">
                <a:solidFill>
                  <a:schemeClr val="tx1"/>
                </a:solidFill>
              </a:rPr>
              <a:t> and the fixed directrix </a:t>
            </a:r>
            <a:r>
              <a:rPr lang="en-US" i="1" dirty="0">
                <a:solidFill>
                  <a:schemeClr val="tx1"/>
                </a:solidFill>
              </a:rPr>
              <a:t>L</a:t>
            </a:r>
            <a:r>
              <a:rPr lang="en-US" dirty="0">
                <a:solidFill>
                  <a:schemeClr val="tx1"/>
                </a:solidFill>
              </a:rPr>
              <a:t>. A conic section consists of all points </a:t>
            </a:r>
            <a:r>
              <a:rPr lang="en-US" i="1" dirty="0">
                <a:solidFill>
                  <a:schemeClr val="tx1"/>
                </a:solidFill>
              </a:rPr>
              <a:t>P</a:t>
            </a:r>
            <a:r>
              <a:rPr lang="en-US" dirty="0">
                <a:solidFill>
                  <a:schemeClr val="tx1"/>
                </a:solidFill>
              </a:rPr>
              <a:t> in the plane that satisfy the equation</a:t>
            </a:r>
          </a:p>
          <a:p>
            <a:endParaRPr lang="en-US" dirty="0">
              <a:solidFill>
                <a:schemeClr val="tx1"/>
              </a:solidFill>
            </a:endParaRPr>
          </a:p>
          <a:p>
            <a:endParaRPr lang="en-US" dirty="0">
              <a:solidFill>
                <a:schemeClr val="tx1"/>
              </a:solidFill>
            </a:endParaRPr>
          </a:p>
          <a:p>
            <a:r>
              <a:rPr lang="en-US" dirty="0">
                <a:solidFill>
                  <a:schemeClr val="tx1"/>
                </a:solidFill>
              </a:rPr>
              <a:t>where </a:t>
            </a:r>
            <a:r>
              <a:rPr lang="en-US" i="1" dirty="0">
                <a:solidFill>
                  <a:schemeClr val="tx1"/>
                </a:solidFill>
              </a:rPr>
              <a:t>e</a:t>
            </a:r>
            <a:r>
              <a:rPr lang="en-US" dirty="0">
                <a:solidFill>
                  <a:schemeClr val="tx1"/>
                </a:solidFill>
              </a:rPr>
              <a:t> is a fixed positive constant.</a:t>
            </a:r>
          </a:p>
        </p:txBody>
      </p:sp>
      <p:graphicFrame>
        <p:nvGraphicFramePr>
          <p:cNvPr id="516098" name="Object 2"/>
          <p:cNvGraphicFramePr>
            <a:graphicFrameLocks noChangeAspect="1"/>
          </p:cNvGraphicFramePr>
          <p:nvPr>
            <p:extLst>
              <p:ext uri="{D42A27DB-BD31-4B8C-83A1-F6EECF244321}">
                <p14:modId xmlns:p14="http://schemas.microsoft.com/office/powerpoint/2010/main" val="1148488243"/>
              </p:ext>
            </p:extLst>
          </p:nvPr>
        </p:nvGraphicFramePr>
        <p:xfrm>
          <a:off x="3581400" y="3459480"/>
          <a:ext cx="1676400" cy="990600"/>
        </p:xfrm>
        <a:graphic>
          <a:graphicData uri="http://schemas.openxmlformats.org/presentationml/2006/ole">
            <mc:AlternateContent xmlns:mc="http://schemas.openxmlformats.org/markup-compatibility/2006">
              <mc:Choice xmlns:v="urn:schemas-microsoft-com:vml" Requires="v">
                <p:oleObj name="Equation" r:id="rId2" imgW="1676160" imgH="990360" progId="Equation.DSMT4">
                  <p:embed/>
                </p:oleObj>
              </mc:Choice>
              <mc:Fallback>
                <p:oleObj name="Equation" r:id="rId2" imgW="1676160" imgH="990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59480"/>
                        <a:ext cx="167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Focus-Directrix Description of Conics (cont.)</a:t>
            </a:r>
          </a:p>
        </p:txBody>
      </p:sp>
      <p:sp>
        <p:nvSpPr>
          <p:cNvPr id="3" name="Content Placeholder 2"/>
          <p:cNvSpPr>
            <a:spLocks noGrp="1"/>
          </p:cNvSpPr>
          <p:nvPr>
            <p:ph idx="1"/>
          </p:nvPr>
        </p:nvSpPr>
        <p:spPr>
          <a:xfrm>
            <a:off x="457200" y="1280160"/>
            <a:ext cx="8229600" cy="1557349"/>
          </a:xfrm>
          <a:solidFill>
            <a:srgbClr val="FFFFCC"/>
          </a:solidFill>
          <a:ln w="28575">
            <a:solidFill>
              <a:schemeClr val="tx1"/>
            </a:solidFill>
          </a:ln>
        </p:spPr>
        <p:txBody>
          <a:bodyPr>
            <a:spAutoFit/>
          </a:bodyPr>
          <a:lstStyle/>
          <a:p>
            <a:pPr marL="465138" indent="-465138"/>
            <a:r>
              <a:rPr lang="en-US" b="1" dirty="0">
                <a:solidFill>
                  <a:schemeClr val="tx1"/>
                </a:solidFill>
              </a:rPr>
              <a:t>1.	</a:t>
            </a:r>
            <a:r>
              <a:rPr lang="en-US" dirty="0">
                <a:solidFill>
                  <a:schemeClr val="tx1"/>
                </a:solidFill>
              </a:rPr>
              <a:t>The conic is an ellipse if 0 &lt; </a:t>
            </a:r>
            <a:r>
              <a:rPr lang="en-US" i="1" dirty="0">
                <a:solidFill>
                  <a:schemeClr val="tx1"/>
                </a:solidFill>
              </a:rPr>
              <a:t>e</a:t>
            </a:r>
            <a:r>
              <a:rPr lang="en-US" dirty="0">
                <a:solidFill>
                  <a:schemeClr val="tx1"/>
                </a:solidFill>
              </a:rPr>
              <a:t> &lt; 1.</a:t>
            </a:r>
          </a:p>
          <a:p>
            <a:pPr marL="465138" indent="-465138"/>
            <a:r>
              <a:rPr lang="en-US" b="1" dirty="0">
                <a:solidFill>
                  <a:schemeClr val="tx1"/>
                </a:solidFill>
              </a:rPr>
              <a:t>2.	</a:t>
            </a:r>
            <a:r>
              <a:rPr lang="en-US" dirty="0">
                <a:solidFill>
                  <a:schemeClr val="tx1"/>
                </a:solidFill>
              </a:rPr>
              <a:t>The conic is a parabola if </a:t>
            </a:r>
            <a:r>
              <a:rPr lang="en-US" i="1" dirty="0">
                <a:solidFill>
                  <a:schemeClr val="tx1"/>
                </a:solidFill>
              </a:rPr>
              <a:t>e</a:t>
            </a:r>
            <a:r>
              <a:rPr lang="en-US" dirty="0">
                <a:solidFill>
                  <a:schemeClr val="tx1"/>
                </a:solidFill>
              </a:rPr>
              <a:t> </a:t>
            </a:r>
            <a:r>
              <a:rPr lang="en-US" dirty="0">
                <a:solidFill>
                  <a:schemeClr val="tx1"/>
                </a:solidFill>
                <a:latin typeface="Symbol" pitchFamily="18" charset="2"/>
              </a:rPr>
              <a:t>=</a:t>
            </a:r>
            <a:r>
              <a:rPr lang="en-US" dirty="0">
                <a:solidFill>
                  <a:schemeClr val="tx1"/>
                </a:solidFill>
              </a:rPr>
              <a:t> 1.</a:t>
            </a:r>
          </a:p>
          <a:p>
            <a:pPr marL="465138" indent="-465138"/>
            <a:r>
              <a:rPr lang="en-US" b="1" dirty="0">
                <a:solidFill>
                  <a:schemeClr val="tx1"/>
                </a:solidFill>
              </a:rPr>
              <a:t>3.	</a:t>
            </a:r>
            <a:r>
              <a:rPr lang="en-US" dirty="0">
                <a:solidFill>
                  <a:schemeClr val="tx1"/>
                </a:solidFill>
              </a:rPr>
              <a:t>The conic is a hyperbola if </a:t>
            </a:r>
            <a:r>
              <a:rPr lang="en-US" i="1" dirty="0">
                <a:solidFill>
                  <a:schemeClr val="tx1"/>
                </a:solidFill>
              </a:rPr>
              <a:t>e</a:t>
            </a:r>
            <a:r>
              <a:rPr lang="en-US" dirty="0">
                <a:solidFill>
                  <a:schemeClr val="tx1"/>
                </a:solidFill>
              </a:rPr>
              <a:t> &gt; 1.</a:t>
            </a:r>
            <a:endParaRPr lang="en-US"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 (cont.)</a:t>
            </a:r>
          </a:p>
        </p:txBody>
      </p:sp>
      <p:sp>
        <p:nvSpPr>
          <p:cNvPr id="3" name="Content Placeholder 2"/>
          <p:cNvSpPr>
            <a:spLocks noGrp="1"/>
          </p:cNvSpPr>
          <p:nvPr>
            <p:ph idx="1"/>
          </p:nvPr>
        </p:nvSpPr>
        <p:spPr/>
        <p:txBody>
          <a:bodyPr/>
          <a:lstStyle/>
          <a:p>
            <a:r>
              <a:rPr lang="en-US" dirty="0"/>
              <a:t>In words, a conic section consists of all those points for which the ratio of the distance from the focus to the distance from the directrix is a fixed constant </a:t>
            </a:r>
            <a:r>
              <a:rPr lang="en-US" i="1" dirty="0"/>
              <a:t>e</a:t>
            </a:r>
            <a:r>
              <a:rPr lang="en-US" dirty="0"/>
              <a:t>. Figure 1 illustrates three conic sections that share the directrix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but with three different eccentricities. In all three graphs, the directrix appears in red and the focus in green.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 (cont.)</a:t>
            </a:r>
          </a:p>
        </p:txBody>
      </p:sp>
      <p:sp>
        <p:nvSpPr>
          <p:cNvPr id="3" name="Content Placeholder 2"/>
          <p:cNvSpPr>
            <a:spLocks noGrp="1"/>
          </p:cNvSpPr>
          <p:nvPr>
            <p:ph idx="1"/>
          </p:nvPr>
        </p:nvSpPr>
        <p:spPr/>
        <p:txBody>
          <a:bodyPr anchor="b"/>
          <a:lstStyle/>
          <a:p>
            <a:pPr algn="ctr"/>
            <a:r>
              <a:rPr lang="en-US" b="1" dirty="0">
                <a:solidFill>
                  <a:schemeClr val="tx1"/>
                </a:solidFill>
              </a:rPr>
              <a:t>Figure 1 </a:t>
            </a:r>
            <a:r>
              <a:rPr lang="en-US" dirty="0">
                <a:solidFill>
                  <a:schemeClr val="tx1"/>
                </a:solidFill>
              </a:rPr>
              <a:t>Common Directrix and Focus, Three Eccentricities</a:t>
            </a:r>
            <a:endParaRPr lang="en-US" dirty="0"/>
          </a:p>
        </p:txBody>
      </p:sp>
      <p:pic>
        <p:nvPicPr>
          <p:cNvPr id="13" name="Picture 12">
            <a:extLst>
              <a:ext uri="{FF2B5EF4-FFF2-40B4-BE49-F238E27FC236}">
                <a16:creationId xmlns:a16="http://schemas.microsoft.com/office/drawing/2014/main" id="{29C3717C-4C9B-629E-919B-1F0AB495EF6F}"/>
              </a:ext>
            </a:extLst>
          </p:cNvPr>
          <p:cNvPicPr>
            <a:picLocks noChangeAspect="1"/>
          </p:cNvPicPr>
          <p:nvPr/>
        </p:nvPicPr>
        <p:blipFill>
          <a:blip r:embed="rId2"/>
          <a:stretch>
            <a:fillRect/>
          </a:stretch>
        </p:blipFill>
        <p:spPr>
          <a:xfrm>
            <a:off x="594757" y="1280160"/>
            <a:ext cx="7954485" cy="2781688"/>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FD586F4-8499-48C8-D9B6-012BE4346EAE}"/>
                  </a:ext>
                </a:extLst>
              </p:cNvPr>
              <p:cNvSpPr/>
              <p:nvPr/>
            </p:nvSpPr>
            <p:spPr>
              <a:xfrm>
                <a:off x="990600" y="4108344"/>
                <a:ext cx="1905000" cy="477054"/>
              </a:xfrm>
              <a:prstGeom prst="rect">
                <a:avLst/>
              </a:prstGeom>
            </p:spPr>
            <p:txBody>
              <a:bodyPr wrap="square">
                <a:spAutoFit/>
              </a:bodyPr>
              <a:lstStyle/>
              <a:p>
                <a:pPr algn="ctr">
                  <a:lnSpc>
                    <a:spcPts val="3000"/>
                  </a:lnSpc>
                </a:pPr>
                <a:r>
                  <a:rPr lang="en-US" sz="2800" dirty="0"/>
                  <a:t>(a) </a:t>
                </a:r>
                <a14:m>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=0.5</m:t>
                    </m:r>
                  </m:oMath>
                </a14:m>
                <a:endParaRPr lang="en-US" sz="2800" dirty="0"/>
              </a:p>
            </p:txBody>
          </p:sp>
        </mc:Choice>
        <mc:Fallback xmlns="">
          <p:sp>
            <p:nvSpPr>
              <p:cNvPr id="14" name="Rectangle 13">
                <a:extLst>
                  <a:ext uri="{FF2B5EF4-FFF2-40B4-BE49-F238E27FC236}">
                    <a16:creationId xmlns:a16="http://schemas.microsoft.com/office/drawing/2014/main" id="{4FD586F4-8499-48C8-D9B6-012BE4346EAE}"/>
                  </a:ext>
                </a:extLst>
              </p:cNvPr>
              <p:cNvSpPr>
                <a:spLocks noRot="1" noChangeAspect="1" noMove="1" noResize="1" noEditPoints="1" noAdjustHandles="1" noChangeArrowheads="1" noChangeShapeType="1" noTextEdit="1"/>
              </p:cNvSpPr>
              <p:nvPr/>
            </p:nvSpPr>
            <p:spPr>
              <a:xfrm>
                <a:off x="990600" y="4108344"/>
                <a:ext cx="1905000" cy="477054"/>
              </a:xfrm>
              <a:prstGeom prst="rect">
                <a:avLst/>
              </a:prstGeom>
              <a:blipFill>
                <a:blip r:embed="rId3"/>
                <a:stretch>
                  <a:fillRect l="-3205" t="-23077" b="-3589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AA16239-B6EE-6DF8-9C75-5D1DBFE7412D}"/>
                  </a:ext>
                </a:extLst>
              </p:cNvPr>
              <p:cNvSpPr/>
              <p:nvPr/>
            </p:nvSpPr>
            <p:spPr>
              <a:xfrm>
                <a:off x="3771899" y="4061848"/>
                <a:ext cx="1600200" cy="477054"/>
              </a:xfrm>
              <a:prstGeom prst="rect">
                <a:avLst/>
              </a:prstGeom>
            </p:spPr>
            <p:txBody>
              <a:bodyPr wrap="square">
                <a:spAutoFit/>
              </a:bodyPr>
              <a:lstStyle/>
              <a:p>
                <a:pPr algn="ctr">
                  <a:lnSpc>
                    <a:spcPts val="3000"/>
                  </a:lnSpc>
                </a:pPr>
                <a:r>
                  <a:rPr lang="en-US" sz="2800" dirty="0"/>
                  <a:t>(b) </a:t>
                </a:r>
                <a14:m>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=1</m:t>
                    </m:r>
                  </m:oMath>
                </a14:m>
                <a:r>
                  <a:rPr lang="en-US" sz="2800" dirty="0"/>
                  <a:t> </a:t>
                </a:r>
              </a:p>
            </p:txBody>
          </p:sp>
        </mc:Choice>
        <mc:Fallback xmlns="">
          <p:sp>
            <p:nvSpPr>
              <p:cNvPr id="15" name="Rectangle 14">
                <a:extLst>
                  <a:ext uri="{FF2B5EF4-FFF2-40B4-BE49-F238E27FC236}">
                    <a16:creationId xmlns:a16="http://schemas.microsoft.com/office/drawing/2014/main" id="{BAA16239-B6EE-6DF8-9C75-5D1DBFE7412D}"/>
                  </a:ext>
                </a:extLst>
              </p:cNvPr>
              <p:cNvSpPr>
                <a:spLocks noRot="1" noChangeAspect="1" noMove="1" noResize="1" noEditPoints="1" noAdjustHandles="1" noChangeArrowheads="1" noChangeShapeType="1" noTextEdit="1"/>
              </p:cNvSpPr>
              <p:nvPr/>
            </p:nvSpPr>
            <p:spPr>
              <a:xfrm>
                <a:off x="3771899" y="4061848"/>
                <a:ext cx="1600200" cy="477054"/>
              </a:xfrm>
              <a:prstGeom prst="rect">
                <a:avLst/>
              </a:prstGeom>
              <a:blipFill>
                <a:blip r:embed="rId4"/>
                <a:stretch>
                  <a:fillRect l="-5344" t="-21519" b="-3417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AD8277F-8585-041E-8576-B0FB5EE6720B}"/>
                  </a:ext>
                </a:extLst>
              </p:cNvPr>
              <p:cNvSpPr/>
              <p:nvPr/>
            </p:nvSpPr>
            <p:spPr>
              <a:xfrm>
                <a:off x="6210299" y="4006201"/>
                <a:ext cx="1943101" cy="477054"/>
              </a:xfrm>
              <a:prstGeom prst="rect">
                <a:avLst/>
              </a:prstGeom>
            </p:spPr>
            <p:txBody>
              <a:bodyPr wrap="square">
                <a:spAutoFit/>
              </a:bodyPr>
              <a:lstStyle/>
              <a:p>
                <a:pPr algn="ctr">
                  <a:lnSpc>
                    <a:spcPts val="3000"/>
                  </a:lnSpc>
                </a:pPr>
                <a:r>
                  <a:rPr lang="en-US" sz="2800" dirty="0"/>
                  <a:t>(c) </a:t>
                </a:r>
                <a14:m>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=1.5</m:t>
                    </m:r>
                  </m:oMath>
                </a14:m>
                <a:r>
                  <a:rPr lang="en-US" sz="2800" dirty="0"/>
                  <a:t> </a:t>
                </a:r>
              </a:p>
            </p:txBody>
          </p:sp>
        </mc:Choice>
        <mc:Fallback xmlns="">
          <p:sp>
            <p:nvSpPr>
              <p:cNvPr id="16" name="Rectangle 15">
                <a:extLst>
                  <a:ext uri="{FF2B5EF4-FFF2-40B4-BE49-F238E27FC236}">
                    <a16:creationId xmlns:a16="http://schemas.microsoft.com/office/drawing/2014/main" id="{4AD8277F-8585-041E-8576-B0FB5EE6720B}"/>
                  </a:ext>
                </a:extLst>
              </p:cNvPr>
              <p:cNvSpPr>
                <a:spLocks noRot="1" noChangeAspect="1" noMove="1" noResize="1" noEditPoints="1" noAdjustHandles="1" noChangeArrowheads="1" noChangeShapeType="1" noTextEdit="1"/>
              </p:cNvSpPr>
              <p:nvPr/>
            </p:nvSpPr>
            <p:spPr>
              <a:xfrm>
                <a:off x="6210299" y="4006201"/>
                <a:ext cx="1943101" cy="477054"/>
              </a:xfrm>
              <a:prstGeom prst="rect">
                <a:avLst/>
              </a:prstGeom>
              <a:blipFill>
                <a:blip r:embed="rId5"/>
                <a:stretch>
                  <a:fillRect l="-1567" t="-21795" b="-35897"/>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 (cont.)</a:t>
            </a:r>
          </a:p>
        </p:txBody>
      </p:sp>
      <p:sp>
        <p:nvSpPr>
          <p:cNvPr id="3" name="Content Placeholder 2"/>
          <p:cNvSpPr>
            <a:spLocks noGrp="1"/>
          </p:cNvSpPr>
          <p:nvPr>
            <p:ph idx="1"/>
          </p:nvPr>
        </p:nvSpPr>
        <p:spPr>
          <a:xfrm>
            <a:off x="457200" y="1280160"/>
            <a:ext cx="4754880" cy="4401205"/>
          </a:xfrm>
        </p:spPr>
        <p:txBody>
          <a:bodyPr>
            <a:spAutoFit/>
          </a:bodyPr>
          <a:lstStyle/>
          <a:p>
            <a:r>
              <a:rPr lang="en-US" dirty="0"/>
              <a:t>The next step is to use the focus-directrix description to develop the form of the polar equations for conics. If we let (</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denote a point </a:t>
            </a:r>
            <a:r>
              <a:rPr lang="en-US" i="1" dirty="0"/>
              <a:t>P</a:t>
            </a:r>
            <a:r>
              <a:rPr lang="en-US" dirty="0"/>
              <a:t> on a given conic section, then </a:t>
            </a:r>
            <a:r>
              <a:rPr lang="en-US" i="1" dirty="0"/>
              <a:t>D</a:t>
            </a:r>
            <a:r>
              <a:rPr lang="en-US" dirty="0"/>
              <a:t>(</a:t>
            </a:r>
            <a:r>
              <a:rPr lang="en-US" i="1" dirty="0"/>
              <a:t>P</a:t>
            </a:r>
            <a:r>
              <a:rPr lang="en-US" dirty="0"/>
              <a:t>, </a:t>
            </a:r>
            <a:r>
              <a:rPr lang="en-US" i="1" dirty="0"/>
              <a:t>F</a:t>
            </a:r>
            <a:r>
              <a:rPr lang="en-US" dirty="0"/>
              <a:t>) </a:t>
            </a:r>
            <a:r>
              <a:rPr lang="en-US" dirty="0">
                <a:latin typeface="Symbol" pitchFamily="18" charset="2"/>
              </a:rPr>
              <a:t>=</a:t>
            </a:r>
            <a:r>
              <a:rPr lang="en-US" dirty="0"/>
              <a:t> </a:t>
            </a:r>
            <a:r>
              <a:rPr lang="en-US" i="1" dirty="0"/>
              <a:t>r</a:t>
            </a:r>
            <a:r>
              <a:rPr lang="en-US" dirty="0"/>
              <a:t>. To determine </a:t>
            </a:r>
            <a:r>
              <a:rPr lang="en-US" i="1" dirty="0"/>
              <a:t>D</a:t>
            </a:r>
            <a:r>
              <a:rPr lang="en-US" dirty="0"/>
              <a:t>(</a:t>
            </a:r>
            <a:r>
              <a:rPr lang="en-US" i="1" dirty="0"/>
              <a:t>P</a:t>
            </a:r>
            <a:r>
              <a:rPr lang="en-US" dirty="0"/>
              <a:t>, </a:t>
            </a:r>
            <a:r>
              <a:rPr lang="en-US" i="1" dirty="0"/>
              <a:t>L</a:t>
            </a:r>
            <a:r>
              <a:rPr lang="en-US" dirty="0"/>
              <a:t>) consider the diagram in Figure 2, which depicts an ellipse and a directrix </a:t>
            </a:r>
            <a:r>
              <a:rPr lang="en-US" i="1" dirty="0"/>
              <a:t>L</a:t>
            </a:r>
            <a:r>
              <a:rPr lang="en-US" dirty="0"/>
              <a:t> of the form </a:t>
            </a:r>
            <a:r>
              <a:rPr lang="en-US" i="1" dirty="0"/>
              <a:t>x</a:t>
            </a:r>
            <a:r>
              <a:rPr lang="en-US" dirty="0"/>
              <a:t> </a:t>
            </a:r>
            <a:r>
              <a:rPr lang="en-US" dirty="0">
                <a:latin typeface="Symbol" pitchFamily="18" charset="2"/>
              </a:rPr>
              <a:t>=</a:t>
            </a:r>
            <a:r>
              <a:rPr lang="en-US" dirty="0"/>
              <a:t> </a:t>
            </a:r>
            <a:r>
              <a:rPr lang="en-US" i="1" dirty="0"/>
              <a:t>d</a:t>
            </a:r>
            <a:r>
              <a:rPr lang="en-US" dirty="0"/>
              <a:t>.</a:t>
            </a:r>
          </a:p>
        </p:txBody>
      </p:sp>
      <p:pic>
        <p:nvPicPr>
          <p:cNvPr id="519170" name="Picture 2"/>
          <p:cNvPicPr>
            <a:picLocks noChangeAspect="1" noChangeArrowheads="1"/>
          </p:cNvPicPr>
          <p:nvPr/>
        </p:nvPicPr>
        <p:blipFill>
          <a:blip r:embed="rId2" cstate="print"/>
          <a:srcRect/>
          <a:stretch>
            <a:fillRect/>
          </a:stretch>
        </p:blipFill>
        <p:spPr bwMode="auto">
          <a:xfrm>
            <a:off x="5054483" y="1371600"/>
            <a:ext cx="3632317" cy="3657600"/>
          </a:xfrm>
          <a:prstGeom prst="rect">
            <a:avLst/>
          </a:prstGeom>
          <a:noFill/>
          <a:ln w="9525">
            <a:noFill/>
            <a:miter lim="800000"/>
            <a:headEnd/>
            <a:tailEnd/>
          </a:ln>
        </p:spPr>
      </p:pic>
      <p:sp>
        <p:nvSpPr>
          <p:cNvPr id="7" name="Rectangle 6"/>
          <p:cNvSpPr/>
          <p:nvPr/>
        </p:nvSpPr>
        <p:spPr>
          <a:xfrm>
            <a:off x="5356925" y="5081826"/>
            <a:ext cx="3027432" cy="861774"/>
          </a:xfrm>
          <a:prstGeom prst="rect">
            <a:avLst/>
          </a:prstGeom>
        </p:spPr>
        <p:txBody>
          <a:bodyPr wrap="none">
            <a:spAutoFit/>
          </a:bodyPr>
          <a:lstStyle/>
          <a:p>
            <a:pPr algn="ctr">
              <a:lnSpc>
                <a:spcPts val="3000"/>
              </a:lnSpc>
            </a:pPr>
            <a:r>
              <a:rPr lang="en-US" sz="2800" b="1" dirty="0"/>
              <a:t>Figure 2 </a:t>
            </a:r>
          </a:p>
          <a:p>
            <a:pPr algn="ctr">
              <a:lnSpc>
                <a:spcPts val="3000"/>
              </a:lnSpc>
            </a:pPr>
            <a:r>
              <a:rPr lang="en-US" sz="2800" dirty="0"/>
              <a:t>Determining </a:t>
            </a:r>
            <a:r>
              <a:rPr lang="en-US" sz="2800" i="1" dirty="0"/>
              <a:t>D</a:t>
            </a:r>
            <a:r>
              <a:rPr lang="en-US" sz="2800" dirty="0"/>
              <a:t>(</a:t>
            </a:r>
            <a:r>
              <a:rPr lang="en-US" sz="2800" i="1" dirty="0"/>
              <a:t>P</a:t>
            </a:r>
            <a:r>
              <a:rPr lang="en-US" sz="2800" dirty="0"/>
              <a:t>, </a:t>
            </a:r>
            <a:r>
              <a:rPr lang="en-US" sz="2800" i="1" dirty="0"/>
              <a:t>L</a:t>
            </a:r>
            <a:r>
              <a:rPr lang="en-US"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 (cont.)</a:t>
            </a:r>
          </a:p>
        </p:txBody>
      </p:sp>
      <p:sp>
        <p:nvSpPr>
          <p:cNvPr id="3" name="Content Placeholder 2"/>
          <p:cNvSpPr>
            <a:spLocks noGrp="1"/>
          </p:cNvSpPr>
          <p:nvPr>
            <p:ph idx="1"/>
          </p:nvPr>
        </p:nvSpPr>
        <p:spPr/>
        <p:txBody>
          <a:bodyPr/>
          <a:lstStyle/>
          <a:p>
            <a:r>
              <a:rPr lang="en-US" dirty="0"/>
              <a:t>We see that				  so the equation in polar coordinates is</a:t>
            </a:r>
          </a:p>
          <a:p>
            <a:endParaRPr lang="en-US" dirty="0"/>
          </a:p>
          <a:p>
            <a:r>
              <a:rPr lang="en-US" dirty="0"/>
              <a:t>This equation will be more useful if we solve for </a:t>
            </a:r>
            <a:r>
              <a:rPr lang="en-US" i="1" dirty="0"/>
              <a:t>r</a:t>
            </a:r>
            <a:r>
              <a:rPr lang="en-US" dirty="0"/>
              <a:t>.</a:t>
            </a:r>
          </a:p>
        </p:txBody>
      </p:sp>
      <p:graphicFrame>
        <p:nvGraphicFramePr>
          <p:cNvPr id="520194" name="Object 2"/>
          <p:cNvGraphicFramePr>
            <a:graphicFrameLocks noChangeAspect="1"/>
          </p:cNvGraphicFramePr>
          <p:nvPr>
            <p:extLst>
              <p:ext uri="{D42A27DB-BD31-4B8C-83A1-F6EECF244321}">
                <p14:modId xmlns:p14="http://schemas.microsoft.com/office/powerpoint/2010/main" val="3174960667"/>
              </p:ext>
            </p:extLst>
          </p:nvPr>
        </p:nvGraphicFramePr>
        <p:xfrm>
          <a:off x="2362200" y="1300480"/>
          <a:ext cx="2819400" cy="482600"/>
        </p:xfrm>
        <a:graphic>
          <a:graphicData uri="http://schemas.openxmlformats.org/presentationml/2006/ole">
            <mc:AlternateContent xmlns:mc="http://schemas.openxmlformats.org/markup-compatibility/2006">
              <mc:Choice xmlns:v="urn:schemas-microsoft-com:vml" Requires="v">
                <p:oleObj name="Equation" r:id="rId2" imgW="2819160" imgH="482400" progId="Equation.DSMT4">
                  <p:embed/>
                </p:oleObj>
              </mc:Choice>
              <mc:Fallback>
                <p:oleObj name="Equation" r:id="rId2" imgW="2819160" imgH="482400" progId="Equation.DSMT4">
                  <p:embed/>
                  <p:pic>
                    <p:nvPicPr>
                      <p:cNvPr id="0" name="Picture 2"/>
                      <p:cNvPicPr>
                        <a:picLocks noChangeAspect="1" noChangeArrowheads="1"/>
                      </p:cNvPicPr>
                      <p:nvPr/>
                    </p:nvPicPr>
                    <p:blipFill>
                      <a:blip r:embed="rId3"/>
                      <a:srcRect/>
                      <a:stretch>
                        <a:fillRect/>
                      </a:stretch>
                    </p:blipFill>
                    <p:spPr bwMode="auto">
                      <a:xfrm>
                        <a:off x="2362200" y="1300480"/>
                        <a:ext cx="281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5" name="Object 3"/>
          <p:cNvGraphicFramePr>
            <a:graphicFrameLocks noChangeAspect="1"/>
          </p:cNvGraphicFramePr>
          <p:nvPr>
            <p:extLst>
              <p:ext uri="{D42A27DB-BD31-4B8C-83A1-F6EECF244321}">
                <p14:modId xmlns:p14="http://schemas.microsoft.com/office/powerpoint/2010/main" val="2178618221"/>
              </p:ext>
            </p:extLst>
          </p:nvPr>
        </p:nvGraphicFramePr>
        <p:xfrm>
          <a:off x="3492500" y="1905000"/>
          <a:ext cx="2057400" cy="838200"/>
        </p:xfrm>
        <a:graphic>
          <a:graphicData uri="http://schemas.openxmlformats.org/presentationml/2006/ole">
            <mc:AlternateContent xmlns:mc="http://schemas.openxmlformats.org/markup-compatibility/2006">
              <mc:Choice xmlns:v="urn:schemas-microsoft-com:vml" Requires="v">
                <p:oleObj name="Equation" r:id="rId4" imgW="2057400" imgH="838080" progId="Equation.DSMT4">
                  <p:embed/>
                </p:oleObj>
              </mc:Choice>
              <mc:Fallback>
                <p:oleObj name="Equation" r:id="rId4" imgW="2057400" imgH="838080" progId="Equation.DSMT4">
                  <p:embed/>
                  <p:pic>
                    <p:nvPicPr>
                      <p:cNvPr id="0" name="Picture 3"/>
                      <p:cNvPicPr>
                        <a:picLocks noChangeAspect="1" noChangeArrowheads="1"/>
                      </p:cNvPicPr>
                      <p:nvPr/>
                    </p:nvPicPr>
                    <p:blipFill>
                      <a:blip r:embed="rId5"/>
                      <a:srcRect/>
                      <a:stretch>
                        <a:fillRect/>
                      </a:stretch>
                    </p:blipFill>
                    <p:spPr bwMode="auto">
                      <a:xfrm>
                        <a:off x="3492500" y="19050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7" name="Object 5"/>
          <p:cNvGraphicFramePr>
            <a:graphicFrameLocks noChangeAspect="1"/>
          </p:cNvGraphicFramePr>
          <p:nvPr>
            <p:extLst>
              <p:ext uri="{D42A27DB-BD31-4B8C-83A1-F6EECF244321}">
                <p14:modId xmlns:p14="http://schemas.microsoft.com/office/powerpoint/2010/main" val="2878559305"/>
              </p:ext>
            </p:extLst>
          </p:nvPr>
        </p:nvGraphicFramePr>
        <p:xfrm>
          <a:off x="3384550" y="3238500"/>
          <a:ext cx="2374900" cy="482600"/>
        </p:xfrm>
        <a:graphic>
          <a:graphicData uri="http://schemas.openxmlformats.org/presentationml/2006/ole">
            <mc:AlternateContent xmlns:mc="http://schemas.openxmlformats.org/markup-compatibility/2006">
              <mc:Choice xmlns:v="urn:schemas-microsoft-com:vml" Requires="v">
                <p:oleObj name="Equation" r:id="rId6" imgW="2374560" imgH="482400" progId="Equation.DSMT4">
                  <p:embed/>
                </p:oleObj>
              </mc:Choice>
              <mc:Fallback>
                <p:oleObj name="Equation" r:id="rId6" imgW="2374560" imgH="482400" progId="Equation.DSMT4">
                  <p:embed/>
                  <p:pic>
                    <p:nvPicPr>
                      <p:cNvPr id="0" name="Picture 5"/>
                      <p:cNvPicPr>
                        <a:picLocks noChangeAspect="1" noChangeArrowheads="1"/>
                      </p:cNvPicPr>
                      <p:nvPr/>
                    </p:nvPicPr>
                    <p:blipFill>
                      <a:blip r:embed="rId7"/>
                      <a:srcRect/>
                      <a:stretch>
                        <a:fillRect/>
                      </a:stretch>
                    </p:blipFill>
                    <p:spPr bwMode="auto">
                      <a:xfrm>
                        <a:off x="3384550" y="3238500"/>
                        <a:ext cx="237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8" name="Object 6"/>
          <p:cNvGraphicFramePr>
            <a:graphicFrameLocks noChangeAspect="1"/>
          </p:cNvGraphicFramePr>
          <p:nvPr>
            <p:extLst>
              <p:ext uri="{D42A27DB-BD31-4B8C-83A1-F6EECF244321}">
                <p14:modId xmlns:p14="http://schemas.microsoft.com/office/powerpoint/2010/main" val="1697333595"/>
              </p:ext>
            </p:extLst>
          </p:nvPr>
        </p:nvGraphicFramePr>
        <p:xfrm>
          <a:off x="3397250" y="3733800"/>
          <a:ext cx="2247900" cy="317500"/>
        </p:xfrm>
        <a:graphic>
          <a:graphicData uri="http://schemas.openxmlformats.org/presentationml/2006/ole">
            <mc:AlternateContent xmlns:mc="http://schemas.openxmlformats.org/markup-compatibility/2006">
              <mc:Choice xmlns:v="urn:schemas-microsoft-com:vml" Requires="v">
                <p:oleObj name="Equation" r:id="rId8" imgW="2247840" imgH="317160" progId="Equation.DSMT4">
                  <p:embed/>
                </p:oleObj>
              </mc:Choice>
              <mc:Fallback>
                <p:oleObj name="Equation" r:id="rId8" imgW="2247840" imgH="317160" progId="Equation.DSMT4">
                  <p:embed/>
                  <p:pic>
                    <p:nvPicPr>
                      <p:cNvPr id="0" name="Picture 6"/>
                      <p:cNvPicPr>
                        <a:picLocks noChangeAspect="1" noChangeArrowheads="1"/>
                      </p:cNvPicPr>
                      <p:nvPr/>
                    </p:nvPicPr>
                    <p:blipFill>
                      <a:blip r:embed="rId9"/>
                      <a:srcRect/>
                      <a:stretch>
                        <a:fillRect/>
                      </a:stretch>
                    </p:blipFill>
                    <p:spPr bwMode="auto">
                      <a:xfrm>
                        <a:off x="3397250" y="3733800"/>
                        <a:ext cx="2247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9" name="Object 7"/>
          <p:cNvGraphicFramePr>
            <a:graphicFrameLocks noChangeAspect="1"/>
          </p:cNvGraphicFramePr>
          <p:nvPr>
            <p:extLst>
              <p:ext uri="{D42A27DB-BD31-4B8C-83A1-F6EECF244321}">
                <p14:modId xmlns:p14="http://schemas.microsoft.com/office/powerpoint/2010/main" val="3946138703"/>
              </p:ext>
            </p:extLst>
          </p:nvPr>
        </p:nvGraphicFramePr>
        <p:xfrm>
          <a:off x="2044700" y="4191000"/>
          <a:ext cx="2260600" cy="317500"/>
        </p:xfrm>
        <a:graphic>
          <a:graphicData uri="http://schemas.openxmlformats.org/presentationml/2006/ole">
            <mc:AlternateContent xmlns:mc="http://schemas.openxmlformats.org/markup-compatibility/2006">
              <mc:Choice xmlns:v="urn:schemas-microsoft-com:vml" Requires="v">
                <p:oleObj name="Equation" r:id="rId10" imgW="2260440" imgH="317160" progId="Equation.DSMT4">
                  <p:embed/>
                </p:oleObj>
              </mc:Choice>
              <mc:Fallback>
                <p:oleObj name="Equation" r:id="rId10" imgW="2260440" imgH="317160" progId="Equation.DSMT4">
                  <p:embed/>
                  <p:pic>
                    <p:nvPicPr>
                      <p:cNvPr id="0" name="Picture 7"/>
                      <p:cNvPicPr>
                        <a:picLocks noChangeAspect="1" noChangeArrowheads="1"/>
                      </p:cNvPicPr>
                      <p:nvPr/>
                    </p:nvPicPr>
                    <p:blipFill>
                      <a:blip r:embed="rId11"/>
                      <a:srcRect/>
                      <a:stretch>
                        <a:fillRect/>
                      </a:stretch>
                    </p:blipFill>
                    <p:spPr bwMode="auto">
                      <a:xfrm>
                        <a:off x="2044700" y="4191000"/>
                        <a:ext cx="2260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200" name="Object 8"/>
          <p:cNvGraphicFramePr>
            <a:graphicFrameLocks noChangeAspect="1"/>
          </p:cNvGraphicFramePr>
          <p:nvPr>
            <p:extLst>
              <p:ext uri="{D42A27DB-BD31-4B8C-83A1-F6EECF244321}">
                <p14:modId xmlns:p14="http://schemas.microsoft.com/office/powerpoint/2010/main" val="1465658803"/>
              </p:ext>
            </p:extLst>
          </p:nvPr>
        </p:nvGraphicFramePr>
        <p:xfrm>
          <a:off x="1752600" y="4718050"/>
          <a:ext cx="2565400" cy="482600"/>
        </p:xfrm>
        <a:graphic>
          <a:graphicData uri="http://schemas.openxmlformats.org/presentationml/2006/ole">
            <mc:AlternateContent xmlns:mc="http://schemas.openxmlformats.org/markup-compatibility/2006">
              <mc:Choice xmlns:v="urn:schemas-microsoft-com:vml" Requires="v">
                <p:oleObj name="Equation" r:id="rId12" imgW="2565360" imgH="482400" progId="Equation.DSMT4">
                  <p:embed/>
                </p:oleObj>
              </mc:Choice>
              <mc:Fallback>
                <p:oleObj name="Equation" r:id="rId12" imgW="2565360" imgH="482400" progId="Equation.DSMT4">
                  <p:embed/>
                  <p:pic>
                    <p:nvPicPr>
                      <p:cNvPr id="0" name="Picture 8"/>
                      <p:cNvPicPr>
                        <a:picLocks noChangeAspect="1" noChangeArrowheads="1"/>
                      </p:cNvPicPr>
                      <p:nvPr/>
                    </p:nvPicPr>
                    <p:blipFill>
                      <a:blip r:embed="rId13"/>
                      <a:srcRect/>
                      <a:stretch>
                        <a:fillRect/>
                      </a:stretch>
                    </p:blipFill>
                    <p:spPr bwMode="auto">
                      <a:xfrm>
                        <a:off x="1752600" y="4718050"/>
                        <a:ext cx="256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201" name="Object 9"/>
          <p:cNvGraphicFramePr>
            <a:graphicFrameLocks noChangeAspect="1"/>
          </p:cNvGraphicFramePr>
          <p:nvPr>
            <p:extLst>
              <p:ext uri="{D42A27DB-BD31-4B8C-83A1-F6EECF244321}">
                <p14:modId xmlns:p14="http://schemas.microsoft.com/office/powerpoint/2010/main" val="1759196317"/>
              </p:ext>
            </p:extLst>
          </p:nvPr>
        </p:nvGraphicFramePr>
        <p:xfrm>
          <a:off x="3453279" y="5052807"/>
          <a:ext cx="1943100" cy="838200"/>
        </p:xfrm>
        <a:graphic>
          <a:graphicData uri="http://schemas.openxmlformats.org/presentationml/2006/ole">
            <mc:AlternateContent xmlns:mc="http://schemas.openxmlformats.org/markup-compatibility/2006">
              <mc:Choice xmlns:v="urn:schemas-microsoft-com:vml" Requires="v">
                <p:oleObj name="Equation" r:id="rId14" imgW="1942920" imgH="838080" progId="Equation.DSMT4">
                  <p:embed/>
                </p:oleObj>
              </mc:Choice>
              <mc:Fallback>
                <p:oleObj name="Equation" r:id="rId14" imgW="1942920" imgH="838080" progId="Equation.DSMT4">
                  <p:embed/>
                  <p:pic>
                    <p:nvPicPr>
                      <p:cNvPr id="0" name="Picture 9"/>
                      <p:cNvPicPr>
                        <a:picLocks noChangeAspect="1" noChangeArrowheads="1"/>
                      </p:cNvPicPr>
                      <p:nvPr/>
                    </p:nvPicPr>
                    <p:blipFill>
                      <a:blip r:embed="rId15"/>
                      <a:srcRect/>
                      <a:stretch>
                        <a:fillRect/>
                      </a:stretch>
                    </p:blipFill>
                    <p:spPr bwMode="auto">
                      <a:xfrm>
                        <a:off x="3453279" y="5052807"/>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0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0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0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02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0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2057</Words>
  <Application>Microsoft Office PowerPoint</Application>
  <PresentationFormat>On-screen Show (4:3)</PresentationFormat>
  <Paragraphs>108</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Symbol</vt:lpstr>
      <vt:lpstr>Calibri</vt:lpstr>
      <vt:lpstr>Euclid Symbol</vt:lpstr>
      <vt:lpstr>Cambria Math</vt:lpstr>
      <vt:lpstr>Office Theme</vt:lpstr>
      <vt:lpstr>Equation</vt:lpstr>
      <vt:lpstr>Section 9.6</vt:lpstr>
      <vt:lpstr>The Focus-Directrix Description of Conic Sections</vt:lpstr>
      <vt:lpstr>The Focus-Directrix Description of Conic Sections (cont.)</vt:lpstr>
      <vt:lpstr>Theorem: Focus-Directrix Description of Conics</vt:lpstr>
      <vt:lpstr>Theorem: Focus-Directrix Description of Conics (cont.)</vt:lpstr>
      <vt:lpstr>The Focus-Directrix Description of Conic Sections (cont.)</vt:lpstr>
      <vt:lpstr>The Focus-Directrix Description of Conic Sections (cont.)</vt:lpstr>
      <vt:lpstr>The Focus-Directrix Description of Conic Sections (cont.)</vt:lpstr>
      <vt:lpstr>The Focus-Directrix Description of Conic Sections (cont.)</vt:lpstr>
      <vt:lpstr>Theorem: Polar Forms of Conic Sections</vt:lpstr>
      <vt:lpstr>Theorem: Polar Forms of Conic Sections (cont.)</vt:lpstr>
      <vt:lpstr>Example 1: Identifying the Type and Directrix of a Conic Section in Polar Form</vt:lpstr>
      <vt:lpstr>Example 1: Identifying the Type and Directrix of a Conic Section in Polar Form (cont.)</vt:lpstr>
      <vt:lpstr>Example 1: Identifying the Type and Directrix of a Conic Section in Polar Form (cont.)</vt:lpstr>
      <vt:lpstr>Example 1: Identifying the Type and Directrix of a Conic Section in Polar Form (cont.)</vt:lpstr>
      <vt:lpstr>Example 1: Identifying the Type and Directrix of a Conic Section in Polar Form (cont.)</vt:lpstr>
      <vt:lpstr>Example 2: Constructing a Polar Equation of a Parabola</vt:lpstr>
      <vt:lpstr>Example 2: Constructing a Polar Equation of a Parabola (cont.)</vt:lpstr>
      <vt:lpstr>Using the Polar Form of Conic Sections</vt:lpstr>
      <vt:lpstr>Using the Polar Form of Conic Sections (cont.)</vt:lpstr>
      <vt:lpstr>Example 3: Graphing a Conic Section in Polar Form</vt:lpstr>
      <vt:lpstr>Example 3: Graphing a Conic Section in Polar Form (cont.)</vt:lpstr>
      <vt:lpstr>Example 3: Graphing a Conic Section in Polar Form (cont.)</vt:lpstr>
      <vt:lpstr>Example 3: Graphing a Conic Section in Polar Form (cont.)</vt:lpstr>
      <vt:lpstr>Example 4: Graphing a Conic Section in Polar Form</vt:lpstr>
      <vt:lpstr>Example 4: Graphing a Conic Section in Polar Form (cont.) </vt:lpstr>
      <vt:lpstr>Example 4: Graphing a Conic Section in Polar Form (cont.) </vt:lpstr>
      <vt:lpstr>Example 5: Graphing a Rotated Conic Section in Polar Form</vt:lpstr>
      <vt:lpstr>Example 5: Graphing a Rotated Conic Section in Polar Form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561</cp:revision>
  <dcterms:created xsi:type="dcterms:W3CDTF">2013-04-26T14:43:13Z</dcterms:created>
  <dcterms:modified xsi:type="dcterms:W3CDTF">2023-05-01T13:47:05Z</dcterms:modified>
</cp:coreProperties>
</file>