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3"/>
  </p:notesMasterIdLst>
  <p:sldIdLst>
    <p:sldId id="256" r:id="rId2"/>
    <p:sldId id="258" r:id="rId3"/>
    <p:sldId id="259" r:id="rId4"/>
    <p:sldId id="328" r:id="rId5"/>
    <p:sldId id="330" r:id="rId6"/>
    <p:sldId id="260" r:id="rId7"/>
    <p:sldId id="265" r:id="rId8"/>
    <p:sldId id="263" r:id="rId9"/>
    <p:sldId id="266" r:id="rId10"/>
    <p:sldId id="268"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360" r:id="rId24"/>
    <p:sldId id="284" r:id="rId25"/>
    <p:sldId id="361" r:id="rId26"/>
    <p:sldId id="286" r:id="rId27"/>
    <p:sldId id="288" r:id="rId28"/>
    <p:sldId id="290" r:id="rId29"/>
    <p:sldId id="291" r:id="rId30"/>
    <p:sldId id="365" r:id="rId31"/>
    <p:sldId id="292" r:id="rId32"/>
    <p:sldId id="370" r:id="rId33"/>
    <p:sldId id="371" r:id="rId34"/>
    <p:sldId id="293" r:id="rId35"/>
    <p:sldId id="294" r:id="rId36"/>
    <p:sldId id="295" r:id="rId37"/>
    <p:sldId id="296" r:id="rId38"/>
    <p:sldId id="297" r:id="rId39"/>
    <p:sldId id="298" r:id="rId40"/>
    <p:sldId id="345" r:id="rId41"/>
    <p:sldId id="346" r:id="rId42"/>
    <p:sldId id="299" r:id="rId43"/>
    <p:sldId id="301" r:id="rId44"/>
    <p:sldId id="302" r:id="rId45"/>
    <p:sldId id="303" r:id="rId46"/>
    <p:sldId id="305" r:id="rId47"/>
    <p:sldId id="306" r:id="rId48"/>
    <p:sldId id="307" r:id="rId49"/>
    <p:sldId id="308" r:id="rId50"/>
    <p:sldId id="309" r:id="rId51"/>
    <p:sldId id="310" r:id="rId52"/>
    <p:sldId id="311" r:id="rId53"/>
    <p:sldId id="312" r:id="rId54"/>
    <p:sldId id="313" r:id="rId55"/>
    <p:sldId id="314" r:id="rId56"/>
    <p:sldId id="315" r:id="rId57"/>
    <p:sldId id="369" r:id="rId58"/>
    <p:sldId id="316" r:id="rId59"/>
    <p:sldId id="317" r:id="rId60"/>
    <p:sldId id="318" r:id="rId61"/>
    <p:sldId id="356" r:id="rId62"/>
    <p:sldId id="359" r:id="rId63"/>
    <p:sldId id="357" r:id="rId64"/>
    <p:sldId id="319" r:id="rId65"/>
    <p:sldId id="320" r:id="rId66"/>
    <p:sldId id="321" r:id="rId67"/>
    <p:sldId id="358" r:id="rId68"/>
    <p:sldId id="322" r:id="rId69"/>
    <p:sldId id="323" r:id="rId70"/>
    <p:sldId id="324" r:id="rId71"/>
    <p:sldId id="368" r:id="rId72"/>
  </p:sldIdLst>
  <p:sldSz cx="9144000" cy="6858000" type="screen4x3"/>
  <p:notesSz cx="6858000" cy="9144000"/>
  <p:embeddedFontLst>
    <p:embeddedFont>
      <p:font typeface="Calibri" panose="020F0502020204030204" pitchFamily="34" charset="0"/>
      <p:regular r:id="rId74"/>
      <p:bold r:id="rId75"/>
      <p:italic r:id="rId76"/>
      <p:boldItalic r:id="rId77"/>
    </p:embeddedFont>
    <p:embeddedFont>
      <p:font typeface="Ti86pc" panose="020B0609020003040203" charset="0"/>
      <p:regular r:id="rId78"/>
    </p:embeddedFont>
    <p:embeddedFont>
      <p:font typeface="Cambria Math" panose="02040503050406030204" pitchFamily="18" charset="0"/>
      <p:regular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66092"/>
    <a:srgbClr val="000099"/>
    <a:srgbClr val="000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7" autoAdjust="0"/>
    <p:restoredTop sz="94660"/>
  </p:normalViewPr>
  <p:slideViewPr>
    <p:cSldViewPr>
      <p:cViewPr varScale="1">
        <p:scale>
          <a:sx n="114" d="100"/>
          <a:sy n="114" d="100"/>
        </p:scale>
        <p:origin x="18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 Id="rId9" Type="http://schemas.openxmlformats.org/officeDocument/2006/relationships/image" Target="../media/image8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247370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F456A-2978-4074-8D97-A2A7F4521536}" type="slidenum">
              <a:rPr lang="en-US" smtClean="0"/>
              <a:pPr/>
              <a:t>9</a:t>
            </a:fld>
            <a:endParaRPr lang="en-US" dirty="0"/>
          </a:p>
        </p:txBody>
      </p:sp>
    </p:spTree>
    <p:extLst>
      <p:ext uri="{BB962C8B-B14F-4D97-AF65-F5344CB8AC3E}">
        <p14:creationId xmlns:p14="http://schemas.microsoft.com/office/powerpoint/2010/main" val="135731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F456A-2978-4074-8D97-A2A7F4521536}" type="slidenum">
              <a:rPr lang="en-US" smtClean="0"/>
              <a:pPr/>
              <a:t>20</a:t>
            </a:fld>
            <a:endParaRPr lang="en-US" dirty="0"/>
          </a:p>
        </p:txBody>
      </p:sp>
    </p:spTree>
    <p:extLst>
      <p:ext uri="{BB962C8B-B14F-4D97-AF65-F5344CB8AC3E}">
        <p14:creationId xmlns:p14="http://schemas.microsoft.com/office/powerpoint/2010/main" val="3521113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4.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 Id="rId14" Type="http://schemas.openxmlformats.org/officeDocument/2006/relationships/image" Target="../media/image2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png"/><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8.w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3.bin"/><Relationship Id="rId5" Type="http://schemas.openxmlformats.org/officeDocument/2006/relationships/image" Target="../media/image42.png"/><Relationship Id="rId4" Type="http://schemas.openxmlformats.org/officeDocument/2006/relationships/image" Target="../media/image4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5.wmf"/><Relationship Id="rId5" Type="http://schemas.openxmlformats.org/officeDocument/2006/relationships/oleObject" Target="../embeddings/oleObject36.bin"/><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6.w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9.wmf"/><Relationship Id="rId5" Type="http://schemas.openxmlformats.org/officeDocument/2006/relationships/oleObject" Target="../embeddings/oleObject3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1.bin"/></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57.wmf"/><Relationship Id="rId5" Type="http://schemas.openxmlformats.org/officeDocument/2006/relationships/oleObject" Target="../embeddings/oleObject43.bin"/><Relationship Id="rId4" Type="http://schemas.openxmlformats.org/officeDocument/2006/relationships/image" Target="../media/image5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9.wmf"/><Relationship Id="rId5" Type="http://schemas.openxmlformats.org/officeDocument/2006/relationships/oleObject" Target="../embeddings/oleObject45.bin"/><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61.wmf"/><Relationship Id="rId5" Type="http://schemas.openxmlformats.org/officeDocument/2006/relationships/oleObject" Target="../embeddings/oleObject47.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65.wmf"/></Relationships>
</file>

<file path=ppt/slides/_rels/slide43.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67.wmf"/><Relationship Id="rId5" Type="http://schemas.openxmlformats.org/officeDocument/2006/relationships/oleObject" Target="../embeddings/oleObject52.bin"/><Relationship Id="rId4" Type="http://schemas.openxmlformats.org/officeDocument/2006/relationships/image" Target="../media/image66.wmf"/></Relationships>
</file>

<file path=ppt/slides/_rels/slide4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70.wmf"/><Relationship Id="rId5" Type="http://schemas.openxmlformats.org/officeDocument/2006/relationships/oleObject" Target="../embeddings/oleObject55.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5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74.wmf"/><Relationship Id="rId5" Type="http://schemas.openxmlformats.org/officeDocument/2006/relationships/oleObject" Target="../embeddings/oleObject59.bin"/><Relationship Id="rId4" Type="http://schemas.openxmlformats.org/officeDocument/2006/relationships/image" Target="../media/image73.wmf"/></Relationships>
</file>

<file path=ppt/slides/_rels/slide46.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65.bin"/><Relationship Id="rId18" Type="http://schemas.openxmlformats.org/officeDocument/2006/relationships/image" Target="../media/image82.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9.wmf"/><Relationship Id="rId17" Type="http://schemas.openxmlformats.org/officeDocument/2006/relationships/oleObject" Target="../embeddings/oleObject67.bin"/><Relationship Id="rId2" Type="http://schemas.openxmlformats.org/officeDocument/2006/relationships/slideLayout" Target="../slideLayouts/slideLayout2.xml"/><Relationship Id="rId16" Type="http://schemas.openxmlformats.org/officeDocument/2006/relationships/image" Target="../media/image81.wmf"/><Relationship Id="rId20" Type="http://schemas.openxmlformats.org/officeDocument/2006/relationships/image" Target="../media/image83.wmf"/><Relationship Id="rId1" Type="http://schemas.openxmlformats.org/officeDocument/2006/relationships/vmlDrawing" Target="../drawings/vmlDrawing31.vml"/><Relationship Id="rId6" Type="http://schemas.openxmlformats.org/officeDocument/2006/relationships/image" Target="../media/image76.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78.wmf"/><Relationship Id="rId19" Type="http://schemas.openxmlformats.org/officeDocument/2006/relationships/oleObject" Target="../embeddings/oleObject68.bin"/><Relationship Id="rId4" Type="http://schemas.openxmlformats.org/officeDocument/2006/relationships/image" Target="../media/image75.wmf"/><Relationship Id="rId9" Type="http://schemas.openxmlformats.org/officeDocument/2006/relationships/oleObject" Target="../embeddings/oleObject63.bin"/><Relationship Id="rId14" Type="http://schemas.openxmlformats.org/officeDocument/2006/relationships/image" Target="../media/image80.wmf"/></Relationships>
</file>

<file path=ppt/slides/_rels/slide47.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5.wmf"/><Relationship Id="rId5" Type="http://schemas.openxmlformats.org/officeDocument/2006/relationships/oleObject" Target="../embeddings/oleObject70.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7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89.wmf"/><Relationship Id="rId5" Type="http://schemas.openxmlformats.org/officeDocument/2006/relationships/oleObject" Target="../embeddings/oleObject74.bin"/><Relationship Id="rId4" Type="http://schemas.openxmlformats.org/officeDocument/2006/relationships/image" Target="../media/image8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9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91.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92.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93.wmf"/></Relationships>
</file>

<file path=ppt/slides/_rels/slide58.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95.wmf"/><Relationship Id="rId5" Type="http://schemas.openxmlformats.org/officeDocument/2006/relationships/oleObject" Target="../embeddings/oleObject80.bin"/><Relationship Id="rId4" Type="http://schemas.openxmlformats.org/officeDocument/2006/relationships/image" Target="../media/image9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97.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98.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99.wmf"/></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85.bin"/><Relationship Id="rId7"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02.wmf"/><Relationship Id="rId5" Type="http://schemas.openxmlformats.org/officeDocument/2006/relationships/oleObject" Target="../embeddings/oleObject86.bin"/><Relationship Id="rId4" Type="http://schemas.openxmlformats.org/officeDocument/2006/relationships/image" Target="../media/image101.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10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06.wmf"/><Relationship Id="rId5" Type="http://schemas.openxmlformats.org/officeDocument/2006/relationships/oleObject" Target="../embeddings/oleObject90.bin"/><Relationship Id="rId4" Type="http://schemas.openxmlformats.org/officeDocument/2006/relationships/image" Target="../media/image105.wmf"/></Relationships>
</file>

<file path=ppt/slides/_rels/slide6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09.wmf"/><Relationship Id="rId5" Type="http://schemas.openxmlformats.org/officeDocument/2006/relationships/oleObject" Target="../embeddings/oleObject92.bin"/><Relationship Id="rId4" Type="http://schemas.openxmlformats.org/officeDocument/2006/relationships/image" Target="../media/image108.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11.wmf"/><Relationship Id="rId5" Type="http://schemas.openxmlformats.org/officeDocument/2006/relationships/oleObject" Target="../embeddings/oleObject94.bin"/><Relationship Id="rId4" Type="http://schemas.openxmlformats.org/officeDocument/2006/relationships/image" Target="../media/image110.w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6164283" y="58565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25000" dirty="0"/>
          </a:p>
        </p:txBody>
      </p:sp>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latin typeface="Arial" pitchFamily="34" charset="0"/>
                <a:cs typeface="Arial" pitchFamily="34" charset="0"/>
              </a:rPr>
              <a:t>A Function Repertory</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1b (cont.)</a:t>
            </a:r>
          </a:p>
        </p:txBody>
      </p:sp>
      <p:sp>
        <p:nvSpPr>
          <p:cNvPr id="3" name="Content Placeholder 2"/>
          <p:cNvSpPr>
            <a:spLocks noGrp="1"/>
          </p:cNvSpPr>
          <p:nvPr>
            <p:ph idx="1"/>
          </p:nvPr>
        </p:nvSpPr>
        <p:spPr/>
        <p:txBody>
          <a:bodyPr>
            <a:noAutofit/>
          </a:bodyPr>
          <a:lstStyle/>
          <a:p>
            <a:r>
              <a:rPr lang="en-US" dirty="0"/>
              <a:t>Note that the constant term turns out to be the </a:t>
            </a:r>
            <a:r>
              <a:rPr lang="en-US" i="1" dirty="0"/>
              <a:t>y</a:t>
            </a:r>
            <a:r>
              <a:rPr lang="en-US" dirty="0"/>
              <a:t>‑intercept, which is no accident and happens with all polynomials, since substituting </a:t>
            </a:r>
            <a:r>
              <a:rPr lang="en-US" i="1" dirty="0"/>
              <a:t>x</a:t>
            </a:r>
            <a:r>
              <a:rPr lang="en-US" dirty="0"/>
              <a:t> = 0 will eliminate all terms but the constant. </a:t>
            </a:r>
          </a:p>
          <a:p>
            <a:r>
              <a:rPr lang="en-US" dirty="0"/>
              <a:t>The </a:t>
            </a:r>
            <a:r>
              <a:rPr lang="en-US" i="1" dirty="0"/>
              <a:t>x</a:t>
            </a:r>
            <a:r>
              <a:rPr lang="en-US" dirty="0"/>
              <a:t>‑intercepts, on the other hand, are the two solutions of 2</a:t>
            </a:r>
            <a:r>
              <a:rPr lang="en-US" i="1" dirty="0"/>
              <a:t>x</a:t>
            </a:r>
            <a:r>
              <a:rPr lang="en-US" baseline="30000" dirty="0"/>
              <a:t>2</a:t>
            </a:r>
            <a:r>
              <a:rPr lang="en-US" dirty="0"/>
              <a:t> </a:t>
            </a:r>
            <a:r>
              <a:rPr lang="en-US" dirty="0">
                <a:latin typeface="Symbol" pitchFamily="18" charset="2"/>
              </a:rPr>
              <a:t>-</a:t>
            </a:r>
            <a:r>
              <a:rPr lang="en-US" dirty="0"/>
              <a:t> 4</a:t>
            </a:r>
            <a:r>
              <a:rPr lang="en-US" i="1" dirty="0"/>
              <a:t>x</a:t>
            </a:r>
            <a:r>
              <a:rPr lang="en-US" dirty="0"/>
              <a:t> </a:t>
            </a:r>
            <a:r>
              <a:rPr lang="en-US" dirty="0">
                <a:latin typeface="Symbol" pitchFamily="18" charset="2"/>
              </a:rPr>
              <a:t>-</a:t>
            </a:r>
            <a:r>
              <a:rPr lang="en-US" dirty="0"/>
              <a:t> 6 = 0, namely, </a:t>
            </a:r>
            <a:r>
              <a:rPr lang="en-US" dirty="0">
                <a:latin typeface="Symbol" pitchFamily="18" charset="2"/>
              </a:rPr>
              <a:t>-</a:t>
            </a:r>
            <a:r>
              <a:rPr lang="en-US" dirty="0"/>
              <a:t>1 and 3. Finally, we note that since the vertex of the parabola is at   (1, </a:t>
            </a:r>
            <a:r>
              <a:rPr lang="en-US" dirty="0">
                <a:latin typeface="Symbol" pitchFamily="18" charset="2"/>
              </a:rPr>
              <a:t>-</a:t>
            </a:r>
            <a:r>
              <a:rPr lang="en-US" dirty="0"/>
              <a:t>8) the range of </a:t>
            </a:r>
            <a:r>
              <a:rPr lang="en-US" i="1" dirty="0"/>
              <a:t>g</a:t>
            </a:r>
            <a:r>
              <a:rPr lang="en-US" dirty="0"/>
              <a:t> is the set </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A3D353A5-3B09-49E8-A6F9-9B75A6BC4385}"/>
                  </a:ext>
                </a:extLst>
              </p:cNvPr>
              <p:cNvSpPr/>
              <p:nvPr/>
            </p:nvSpPr>
            <p:spPr>
              <a:xfrm>
                <a:off x="4924159" y="4352365"/>
                <a:ext cx="277204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solidFill>
                                <a:srgbClr val="366092"/>
                              </a:solidFill>
                              <a:latin typeface="Cambria Math" panose="02040503050406030204" pitchFamily="18" charset="0"/>
                            </a:rPr>
                          </m:ctrlPr>
                        </m:dPr>
                        <m:e>
                          <m:r>
                            <a:rPr lang="en-US" sz="2800">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ℝ</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≥−8</m:t>
                          </m:r>
                        </m:e>
                      </m:d>
                      <m:r>
                        <a:rPr lang="en-US" sz="2800">
                          <a:solidFill>
                            <a:srgbClr val="366092"/>
                          </a:solidFill>
                          <a:latin typeface="Cambria Math" panose="02040503050406030204" pitchFamily="18" charset="0"/>
                        </a:rPr>
                        <m:t>.</m:t>
                      </m:r>
                    </m:oMath>
                  </m:oMathPara>
                </a14:m>
                <a:endParaRPr lang="en-US" sz="2800" dirty="0">
                  <a:solidFill>
                    <a:srgbClr val="366092"/>
                  </a:solidFill>
                </a:endParaRPr>
              </a:p>
            </p:txBody>
          </p:sp>
        </mc:Choice>
        <mc:Fallback xmlns="">
          <p:sp>
            <p:nvSpPr>
              <p:cNvPr id="4" name="Rectangle 3">
                <a:extLst>
                  <a:ext uri="{FF2B5EF4-FFF2-40B4-BE49-F238E27FC236}">
                    <a16:creationId xmlns:a16="http://schemas.microsoft.com/office/drawing/2014/main" id="{A3D353A5-3B09-49E8-A6F9-9B75A6BC4385}"/>
                  </a:ext>
                </a:extLst>
              </p:cNvPr>
              <p:cNvSpPr>
                <a:spLocks noRot="1" noChangeAspect="1" noMove="1" noResize="1" noEditPoints="1" noAdjustHandles="1" noChangeArrowheads="1" noChangeShapeType="1" noTextEdit="1"/>
              </p:cNvSpPr>
              <p:nvPr/>
            </p:nvSpPr>
            <p:spPr>
              <a:xfrm>
                <a:off x="4924159" y="4352365"/>
                <a:ext cx="2772041" cy="523220"/>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noAutofit/>
          </a:bodyPr>
          <a:lstStyle/>
          <a:p>
            <a:pPr marL="463550" indent="-463550"/>
            <a:r>
              <a:rPr lang="en-US" b="1" dirty="0"/>
              <a:t>c.	</a:t>
            </a:r>
            <a:r>
              <a:rPr lang="en-US" dirty="0"/>
              <a:t>The function </a:t>
            </a:r>
            <a:r>
              <a:rPr lang="en-US" i="1" dirty="0"/>
              <a:t>h</a:t>
            </a:r>
            <a:r>
              <a:rPr lang="en-US" dirty="0"/>
              <a:t>(</a:t>
            </a:r>
            <a:r>
              <a:rPr lang="en-US" i="1" dirty="0"/>
              <a:t>x</a:t>
            </a:r>
            <a:r>
              <a:rPr lang="en-US" dirty="0"/>
              <a:t>), being a product of three linear polynomials, is certainly cubic, which is readily seen upon expanding and obtaining the standard form of </a:t>
            </a:r>
          </a:p>
          <a:p>
            <a:pPr marL="463550" indent="-463550"/>
            <a:r>
              <a:rPr lang="en-US" dirty="0"/>
              <a:t>	                                     As before, the </a:t>
            </a:r>
            <a:r>
              <a:rPr lang="en-US" i="1" dirty="0"/>
              <a:t>y</a:t>
            </a:r>
            <a:r>
              <a:rPr lang="en-US" dirty="0"/>
              <a:t>‑intercept is the constant term, </a:t>
            </a:r>
            <a:r>
              <a:rPr lang="en-US" dirty="0">
                <a:latin typeface="Symbol" pitchFamily="18" charset="2"/>
              </a:rPr>
              <a:t>-</a:t>
            </a:r>
            <a:r>
              <a:rPr lang="en-US" dirty="0"/>
              <a:t>3, and we see from the factored form of </a:t>
            </a:r>
            <a:r>
              <a:rPr lang="en-US" i="1" dirty="0"/>
              <a:t>h</a:t>
            </a:r>
            <a:r>
              <a:rPr lang="en-US" dirty="0"/>
              <a:t>(</a:t>
            </a:r>
            <a:r>
              <a:rPr lang="en-US" i="1" dirty="0"/>
              <a:t>x</a:t>
            </a:r>
            <a:r>
              <a:rPr lang="en-US" dirty="0"/>
              <a:t>) that the </a:t>
            </a:r>
            <a:r>
              <a:rPr lang="en-US" i="1" dirty="0"/>
              <a:t>x</a:t>
            </a:r>
            <a:r>
              <a:rPr lang="en-US" dirty="0"/>
              <a:t>‑intercepts are </a:t>
            </a:r>
            <a:r>
              <a:rPr lang="en-US" dirty="0">
                <a:latin typeface="Symbol" pitchFamily="18" charset="2"/>
              </a:rPr>
              <a:t>-</a:t>
            </a:r>
            <a:r>
              <a:rPr lang="en-US" dirty="0"/>
              <a:t>2, </a:t>
            </a:r>
            <a:r>
              <a:rPr lang="en-US" dirty="0">
                <a:latin typeface="Symbol" pitchFamily="18" charset="2"/>
              </a:rPr>
              <a:t>-</a:t>
            </a:r>
            <a:r>
              <a:rPr lang="en-US" dirty="0"/>
              <a:t>1, and 3 (these values being the </a:t>
            </a:r>
            <a:r>
              <a:rPr lang="en-US" i="1" dirty="0"/>
              <a:t>zeros</a:t>
            </a:r>
            <a:r>
              <a:rPr lang="en-US" dirty="0"/>
              <a:t> of the polynomial). </a:t>
            </a:r>
          </a:p>
        </p:txBody>
      </p:sp>
      <p:graphicFrame>
        <p:nvGraphicFramePr>
          <p:cNvPr id="9218" name="Object 2"/>
          <p:cNvGraphicFramePr>
            <a:graphicFrameLocks noChangeAspect="1"/>
          </p:cNvGraphicFramePr>
          <p:nvPr/>
        </p:nvGraphicFramePr>
        <p:xfrm>
          <a:off x="1066800" y="2674938"/>
          <a:ext cx="2794000" cy="482600"/>
        </p:xfrm>
        <a:graphic>
          <a:graphicData uri="http://schemas.openxmlformats.org/presentationml/2006/ole">
            <mc:AlternateContent xmlns:mc="http://schemas.openxmlformats.org/markup-compatibility/2006">
              <mc:Choice xmlns:v="urn:schemas-microsoft-com:vml" Requires="v">
                <p:oleObj spid="_x0000_s9239" name="Equation" r:id="rId3" imgW="2793960" imgH="482400" progId="Equation.DSMT4">
                  <p:embed/>
                </p:oleObj>
              </mc:Choice>
              <mc:Fallback>
                <p:oleObj name="Equation" r:id="rId3" imgW="27939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674938"/>
                        <a:ext cx="279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1c (cont.)</a:t>
            </a:r>
          </a:p>
        </p:txBody>
      </p:sp>
      <p:sp>
        <p:nvSpPr>
          <p:cNvPr id="3" name="Content Placeholder 2"/>
          <p:cNvSpPr>
            <a:spLocks noGrp="1"/>
          </p:cNvSpPr>
          <p:nvPr>
            <p:ph idx="1"/>
          </p:nvPr>
        </p:nvSpPr>
        <p:spPr>
          <a:xfrm>
            <a:off x="457200" y="1280160"/>
            <a:ext cx="4495800" cy="4572000"/>
          </a:xfrm>
        </p:spPr>
        <p:txBody>
          <a:bodyPr>
            <a:noAutofit/>
          </a:bodyPr>
          <a:lstStyle/>
          <a:p>
            <a:r>
              <a:rPr lang="en-US" dirty="0"/>
              <a:t>Finally, notice that, unlike the parabola, this graph “falls” to the left and “rises” to the right, as is the case with all polynomials of odd degree and positive leading coefficient, so the range of </a:t>
            </a:r>
            <a:r>
              <a:rPr lang="en-US" i="1" dirty="0"/>
              <a:t>h</a:t>
            </a:r>
            <a:r>
              <a:rPr lang="en-US" dirty="0"/>
              <a:t>(</a:t>
            </a:r>
            <a:r>
              <a:rPr lang="en-US" i="1" dirty="0"/>
              <a:t>x</a:t>
            </a:r>
            <a:r>
              <a:rPr lang="en-US" dirty="0"/>
              <a:t>) is the entire set of </a:t>
            </a:r>
            <a:r>
              <a:rPr lang="en-US" dirty="0">
                <a:latin typeface="Cambria Math" panose="02040503050406030204" pitchFamily="18" charset="0"/>
                <a:ea typeface="Cambria Math" panose="02040503050406030204" pitchFamily="18" charset="0"/>
              </a:rPr>
              <a:t>ℝ</a:t>
            </a:r>
            <a:r>
              <a:rPr lang="en-US" dirty="0"/>
              <a:t>.</a:t>
            </a:r>
          </a:p>
        </p:txBody>
      </p:sp>
      <p:pic>
        <p:nvPicPr>
          <p:cNvPr id="4" name="Picture 2"/>
          <p:cNvPicPr>
            <a:picLocks noChangeAspect="1" noChangeArrowheads="1"/>
          </p:cNvPicPr>
          <p:nvPr/>
        </p:nvPicPr>
        <p:blipFill>
          <a:blip r:embed="rId3" cstate="print"/>
          <a:srcRect b="21736"/>
          <a:stretch>
            <a:fillRect/>
          </a:stretch>
        </p:blipFill>
        <p:spPr bwMode="auto">
          <a:xfrm>
            <a:off x="5087886" y="1295400"/>
            <a:ext cx="3387828" cy="3505200"/>
          </a:xfrm>
          <a:prstGeom prst="rect">
            <a:avLst/>
          </a:prstGeom>
          <a:noFill/>
          <a:ln w="9525">
            <a:noFill/>
            <a:miter lim="800000"/>
            <a:headEnd/>
            <a:tailEnd/>
          </a:ln>
          <a:effectLst/>
        </p:spPr>
      </p:pic>
      <p:graphicFrame>
        <p:nvGraphicFramePr>
          <p:cNvPr id="81921" name="Object 1"/>
          <p:cNvGraphicFramePr>
            <a:graphicFrameLocks noChangeAspect="1"/>
          </p:cNvGraphicFramePr>
          <p:nvPr/>
        </p:nvGraphicFramePr>
        <p:xfrm>
          <a:off x="4724400" y="4940300"/>
          <a:ext cx="4051300" cy="977900"/>
        </p:xfrm>
        <a:graphic>
          <a:graphicData uri="http://schemas.openxmlformats.org/presentationml/2006/ole">
            <mc:AlternateContent xmlns:mc="http://schemas.openxmlformats.org/markup-compatibility/2006">
              <mc:Choice xmlns:v="urn:schemas-microsoft-com:vml" Requires="v">
                <p:oleObj spid="_x0000_s81942" name="Equation" r:id="rId4" imgW="4051080" imgH="977760" progId="Equation.DSMT4">
                  <p:embed/>
                </p:oleObj>
              </mc:Choice>
              <mc:Fallback>
                <p:oleObj name="Equation" r:id="rId4" imgW="4051080" imgH="97776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940300"/>
                        <a:ext cx="40513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832092"/>
          </a:xfrm>
        </p:spPr>
        <p:txBody>
          <a:bodyPr>
            <a:spAutoFit/>
          </a:bodyPr>
          <a:lstStyle/>
          <a:p>
            <a:pPr marL="463550" indent="-463550"/>
            <a:r>
              <a:rPr lang="en-US" b="1" dirty="0"/>
              <a:t>d.	</a:t>
            </a:r>
            <a:r>
              <a:rPr lang="en-US" dirty="0"/>
              <a:t>The function </a:t>
            </a:r>
            <a:r>
              <a:rPr lang="en-US" i="1" dirty="0"/>
              <a:t>k</a:t>
            </a:r>
            <a:r>
              <a:rPr lang="en-US" dirty="0"/>
              <a:t>(</a:t>
            </a:r>
            <a:r>
              <a:rPr lang="en-US" i="1" dirty="0"/>
              <a:t>x</a:t>
            </a:r>
            <a:r>
              <a:rPr lang="en-US" dirty="0"/>
              <a:t>) is an example of a quartic polynomial with a negative leading coefficient, so we expect the graph to be “falling” to both the right and the left, implying that the function’s range will be something less than the entire set of </a:t>
            </a:r>
            <a:r>
              <a:rPr lang="en-US" dirty="0">
                <a:latin typeface="Cambria Math" panose="02040503050406030204" pitchFamily="18" charset="0"/>
                <a:ea typeface="Cambria Math" panose="02040503050406030204" pitchFamily="18" charset="0"/>
              </a:rPr>
              <a:t>ℝ</a:t>
            </a:r>
            <a:r>
              <a:rPr lang="en-US" dirty="0"/>
              <a:t>. As in parts b. and c., the </a:t>
            </a:r>
            <a:r>
              <a:rPr lang="en-US" i="1" dirty="0"/>
              <a:t>y</a:t>
            </a:r>
            <a:r>
              <a:rPr lang="en-US" dirty="0"/>
              <a:t>‑intercept is the constant term,      To find </a:t>
            </a:r>
            <a:r>
              <a:rPr lang="en-US" i="1" dirty="0"/>
              <a:t>x</a:t>
            </a:r>
            <a:r>
              <a:rPr lang="en-US" dirty="0"/>
              <a:t>‑intercepts, we can use, say, the Rational Zero Theorem along with long or synthetic division to obtain the fully factored form                                                                  		        and conclude that the </a:t>
            </a:r>
            <a:r>
              <a:rPr lang="en-US" i="1" dirty="0"/>
              <a:t>x</a:t>
            </a:r>
            <a:r>
              <a:rPr lang="en-US" dirty="0"/>
              <a:t>‑intercepts are ±2, 1, and 5. </a:t>
            </a:r>
          </a:p>
        </p:txBody>
      </p:sp>
      <p:graphicFrame>
        <p:nvGraphicFramePr>
          <p:cNvPr id="12291" name="Object 3"/>
          <p:cNvGraphicFramePr>
            <a:graphicFrameLocks noChangeAspect="1"/>
          </p:cNvGraphicFramePr>
          <p:nvPr/>
        </p:nvGraphicFramePr>
        <p:xfrm>
          <a:off x="8445500" y="3504669"/>
          <a:ext cx="393700" cy="444500"/>
        </p:xfrm>
        <a:graphic>
          <a:graphicData uri="http://schemas.openxmlformats.org/presentationml/2006/ole">
            <mc:AlternateContent xmlns:mc="http://schemas.openxmlformats.org/markup-compatibility/2006">
              <mc:Choice xmlns:v="urn:schemas-microsoft-com:vml" Requires="v">
                <p:oleObj spid="_x0000_s12354" name="Equation" r:id="rId3" imgW="393480" imgH="444240" progId="Equation.DSMT4">
                  <p:embed/>
                </p:oleObj>
              </mc:Choice>
              <mc:Fallback>
                <p:oleObj name="Equation" r:id="rId3" imgW="39348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0" y="3504669"/>
                        <a:ext cx="39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5685100" y="4754300"/>
          <a:ext cx="3276600" cy="469900"/>
        </p:xfrm>
        <a:graphic>
          <a:graphicData uri="http://schemas.openxmlformats.org/presentationml/2006/ole">
            <mc:AlternateContent xmlns:mc="http://schemas.openxmlformats.org/markup-compatibility/2006">
              <mc:Choice xmlns:v="urn:schemas-microsoft-com:vml" Requires="v">
                <p:oleObj spid="_x0000_s12355" name="Equation" r:id="rId5" imgW="3276360" imgH="469800" progId="Equation.DSMT4">
                  <p:embed/>
                </p:oleObj>
              </mc:Choice>
              <mc:Fallback>
                <p:oleObj name="Equation" r:id="rId5" imgW="32763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100" y="4754300"/>
                        <a:ext cx="327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1028700" y="5181600"/>
          <a:ext cx="1866900" cy="469900"/>
        </p:xfrm>
        <a:graphic>
          <a:graphicData uri="http://schemas.openxmlformats.org/presentationml/2006/ole">
            <mc:AlternateContent xmlns:mc="http://schemas.openxmlformats.org/markup-compatibility/2006">
              <mc:Choice xmlns:v="urn:schemas-microsoft-com:vml" Requires="v">
                <p:oleObj spid="_x0000_s12356" name="Equation" r:id="rId7" imgW="1866600" imgH="469800" progId="Equation.DSMT4">
                  <p:embed/>
                </p:oleObj>
              </mc:Choice>
              <mc:Fallback>
                <p:oleObj name="Equation" r:id="rId7" imgW="186660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181600"/>
                        <a:ext cx="186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1d (cont.)</a:t>
            </a:r>
          </a:p>
        </p:txBody>
      </p:sp>
      <p:sp>
        <p:nvSpPr>
          <p:cNvPr id="3" name="Content Placeholder 2"/>
          <p:cNvSpPr>
            <a:spLocks noGrp="1"/>
          </p:cNvSpPr>
          <p:nvPr>
            <p:ph idx="1"/>
          </p:nvPr>
        </p:nvSpPr>
        <p:spPr>
          <a:xfrm>
            <a:off x="457200" y="1280160"/>
            <a:ext cx="4206240" cy="4572000"/>
          </a:xfrm>
        </p:spPr>
        <p:txBody>
          <a:bodyPr>
            <a:noAutofit/>
          </a:bodyPr>
          <a:lstStyle/>
          <a:p>
            <a:r>
              <a:rPr lang="en-US" dirty="0"/>
              <a:t>From the graph shown in Figure 4, we also see the range to be the set</a:t>
            </a:r>
          </a:p>
          <a:p>
            <a:endParaRPr lang="en-US" dirty="0"/>
          </a:p>
        </p:txBody>
      </p:sp>
      <p:pic>
        <p:nvPicPr>
          <p:cNvPr id="5" name="Picture 2"/>
          <p:cNvPicPr>
            <a:picLocks noChangeAspect="1" noChangeArrowheads="1"/>
          </p:cNvPicPr>
          <p:nvPr/>
        </p:nvPicPr>
        <p:blipFill>
          <a:blip r:embed="rId3" cstate="print"/>
          <a:srcRect b="20000"/>
          <a:stretch>
            <a:fillRect/>
          </a:stretch>
        </p:blipFill>
        <p:spPr bwMode="auto">
          <a:xfrm>
            <a:off x="4347702" y="1143000"/>
            <a:ext cx="3687097" cy="3657600"/>
          </a:xfrm>
          <a:prstGeom prst="rect">
            <a:avLst/>
          </a:prstGeom>
          <a:noFill/>
          <a:ln w="9525">
            <a:noFill/>
            <a:miter lim="800000"/>
            <a:headEnd/>
            <a:tailEnd/>
          </a:ln>
          <a:effectLst/>
        </p:spPr>
      </p:pic>
      <p:graphicFrame>
        <p:nvGraphicFramePr>
          <p:cNvPr id="13317" name="Object 5"/>
          <p:cNvGraphicFramePr>
            <a:graphicFrameLocks noChangeAspect="1"/>
          </p:cNvGraphicFramePr>
          <p:nvPr/>
        </p:nvGraphicFramePr>
        <p:xfrm>
          <a:off x="3810000" y="4978400"/>
          <a:ext cx="4762500" cy="977900"/>
        </p:xfrm>
        <a:graphic>
          <a:graphicData uri="http://schemas.openxmlformats.org/presentationml/2006/ole">
            <mc:AlternateContent xmlns:mc="http://schemas.openxmlformats.org/markup-compatibility/2006">
              <mc:Choice xmlns:v="urn:schemas-microsoft-com:vml" Requires="v">
                <p:oleObj spid="_x0000_s13350" name="Equation" r:id="rId4" imgW="4762440" imgH="977760" progId="Equation.DSMT4">
                  <p:embed/>
                </p:oleObj>
              </mc:Choice>
              <mc:Fallback>
                <p:oleObj name="Equation" r:id="rId4" imgW="4762440" imgH="9777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978400"/>
                        <a:ext cx="47625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952717A3-4168-4AD1-98F7-AF3858BEAE04}"/>
                  </a:ext>
                </a:extLst>
              </p:cNvPr>
              <p:cNvSpPr/>
              <p:nvPr/>
            </p:nvSpPr>
            <p:spPr>
              <a:xfrm>
                <a:off x="438642" y="2572582"/>
                <a:ext cx="270311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a:solidFill>
                                <a:srgbClr val="366092"/>
                              </a:solidFill>
                              <a:latin typeface="Cambria Math" panose="02040503050406030204" pitchFamily="18" charset="0"/>
                            </a:rPr>
                          </m:ctrlPr>
                        </m:dPr>
                        <m:e>
                          <m:r>
                            <a:rPr lang="en-US" sz="2800" i="1">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ℝ</m:t>
                          </m:r>
                          <m:r>
                            <a:rPr lang="en-US" sz="2800">
                              <a:solidFill>
                                <a:srgbClr val="366092"/>
                              </a:solidFill>
                              <a:latin typeface="Cambria Math" panose="02040503050406030204" pitchFamily="18" charset="0"/>
                            </a:rPr>
                            <m:t>|</m:t>
                          </m:r>
                          <m:r>
                            <a:rPr lang="en-US" sz="2800">
                              <a:solidFill>
                                <a:srgbClr val="366092"/>
                              </a:solidFill>
                              <a:latin typeface="Cambria Math" panose="02040503050406030204" pitchFamily="18" charset="0"/>
                            </a:rPr>
                            <m:t>𝑦</m:t>
                          </m:r>
                          <m:r>
                            <a:rPr lang="en-US" sz="2800">
                              <a:solidFill>
                                <a:srgbClr val="366092"/>
                              </a:solidFill>
                              <a:latin typeface="Cambria Math" panose="02040503050406030204" pitchFamily="18" charset="0"/>
                            </a:rPr>
                            <m:t>≤12</m:t>
                          </m:r>
                        </m:e>
                      </m:d>
                      <m:r>
                        <a:rPr lang="en-US" sz="2800">
                          <a:solidFill>
                            <a:srgbClr val="366092"/>
                          </a:solidFill>
                          <a:latin typeface="Cambria Math" panose="02040503050406030204" pitchFamily="18" charset="0"/>
                        </a:rPr>
                        <m:t>.</m:t>
                      </m:r>
                    </m:oMath>
                  </m:oMathPara>
                </a14:m>
                <a:endParaRPr lang="en-US" sz="2800" dirty="0">
                  <a:solidFill>
                    <a:srgbClr val="366092"/>
                  </a:solidFill>
                </a:endParaRPr>
              </a:p>
            </p:txBody>
          </p:sp>
        </mc:Choice>
        <mc:Fallback xmlns="">
          <p:sp>
            <p:nvSpPr>
              <p:cNvPr id="4" name="Rectangle 3">
                <a:extLst>
                  <a:ext uri="{FF2B5EF4-FFF2-40B4-BE49-F238E27FC236}">
                    <a16:creationId xmlns:a16="http://schemas.microsoft.com/office/drawing/2014/main" id="{952717A3-4168-4AD1-98F7-AF3858BEAE04}"/>
                  </a:ext>
                </a:extLst>
              </p:cNvPr>
              <p:cNvSpPr>
                <a:spLocks noRot="1" noChangeAspect="1" noMove="1" noResize="1" noEditPoints="1" noAdjustHandles="1" noChangeArrowheads="1" noChangeShapeType="1" noTextEdit="1"/>
              </p:cNvSpPr>
              <p:nvPr/>
            </p:nvSpPr>
            <p:spPr>
              <a:xfrm>
                <a:off x="438642" y="2572582"/>
                <a:ext cx="2703112" cy="52322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3108543"/>
          </a:xfrm>
        </p:spPr>
        <p:txBody>
          <a:bodyPr>
            <a:spAutoFit/>
          </a:bodyPr>
          <a:lstStyle/>
          <a:p>
            <a:r>
              <a:rPr lang="en-US" dirty="0"/>
              <a:t>A diver jumps from a 24‑foot-high diving board so that her position above the water at any given time during the jump is represented by the function </a:t>
            </a:r>
          </a:p>
          <a:p>
            <a:pPr>
              <a:spcBef>
                <a:spcPts val="0"/>
              </a:spcBef>
            </a:pPr>
            <a:r>
              <a:rPr lang="en-US" dirty="0"/>
              <a:t>                                       where </a:t>
            </a:r>
            <a:r>
              <a:rPr lang="en-US" i="1" dirty="0"/>
              <a:t>p</a:t>
            </a:r>
            <a:r>
              <a:rPr lang="en-US" dirty="0"/>
              <a:t> is measured in feet (ft), and </a:t>
            </a:r>
            <a:r>
              <a:rPr lang="en-US" i="1" dirty="0"/>
              <a:t>t</a:t>
            </a:r>
            <a:r>
              <a:rPr lang="en-US" dirty="0"/>
              <a:t> in seconds (s). Her velocity as a function of time is given by                                    How much later and with what velocity does the diver hit the water?</a:t>
            </a:r>
          </a:p>
        </p:txBody>
      </p:sp>
      <p:graphicFrame>
        <p:nvGraphicFramePr>
          <p:cNvPr id="14338" name="Object 2"/>
          <p:cNvGraphicFramePr>
            <a:graphicFrameLocks noChangeAspect="1"/>
          </p:cNvGraphicFramePr>
          <p:nvPr/>
        </p:nvGraphicFramePr>
        <p:xfrm>
          <a:off x="533400" y="2590800"/>
          <a:ext cx="3149600" cy="482600"/>
        </p:xfrm>
        <a:graphic>
          <a:graphicData uri="http://schemas.openxmlformats.org/presentationml/2006/ole">
            <mc:AlternateContent xmlns:mc="http://schemas.openxmlformats.org/markup-compatibility/2006">
              <mc:Choice xmlns:v="urn:schemas-microsoft-com:vml" Requires="v">
                <p:oleObj spid="_x0000_s14380" name="Equation" r:id="rId3" imgW="3149280" imgH="482400" progId="Equation.DSMT4">
                  <p:embed/>
                </p:oleObj>
              </mc:Choice>
              <mc:Fallback>
                <p:oleObj name="Equation" r:id="rId3" imgW="31492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314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1801504" y="3442648"/>
          <a:ext cx="2743200" cy="469900"/>
        </p:xfrm>
        <a:graphic>
          <a:graphicData uri="http://schemas.openxmlformats.org/presentationml/2006/ole">
            <mc:AlternateContent xmlns:mc="http://schemas.openxmlformats.org/markup-compatibility/2006">
              <mc:Choice xmlns:v="urn:schemas-microsoft-com:vml" Requires="v">
                <p:oleObj spid="_x0000_s14381" name="Equation" r:id="rId5" imgW="2743200" imgH="469800" progId="Equation.DSMT4">
                  <p:embed/>
                </p:oleObj>
              </mc:Choice>
              <mc:Fallback>
                <p:oleObj name="Equation" r:id="rId5" imgW="27432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504" y="3442648"/>
                        <a:ext cx="274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3625608"/>
          </a:xfrm>
        </p:spPr>
        <p:txBody>
          <a:bodyPr>
            <a:spAutoFit/>
          </a:bodyPr>
          <a:lstStyle/>
          <a:p>
            <a:r>
              <a:rPr lang="en-US" b="1" dirty="0"/>
              <a:t>Solution</a:t>
            </a:r>
          </a:p>
          <a:p>
            <a:r>
              <a:rPr lang="en-US" dirty="0"/>
              <a:t>Since the position function </a:t>
            </a:r>
            <a:r>
              <a:rPr lang="en-US" i="1" dirty="0"/>
              <a:t>p</a:t>
            </a:r>
            <a:r>
              <a:rPr lang="en-US" dirty="0"/>
              <a:t>(</a:t>
            </a:r>
            <a:r>
              <a:rPr lang="en-US" i="1" dirty="0"/>
              <a:t>t</a:t>
            </a:r>
            <a:r>
              <a:rPr lang="en-US" dirty="0"/>
              <a:t>) returns the altitude of the diver above the water surface for any specified </a:t>
            </a:r>
            <a:r>
              <a:rPr lang="en-US" i="1" dirty="0"/>
              <a:t>t</a:t>
            </a:r>
            <a:r>
              <a:rPr lang="en-US" dirty="0"/>
              <a:t>‑value, we note that even though the diver may not move along a linear path, the position function only applies to one dimension. The same is true of velocity, whereas </a:t>
            </a:r>
            <a:r>
              <a:rPr lang="en-US" i="1" dirty="0"/>
              <a:t>v</a:t>
            </a:r>
            <a:r>
              <a:rPr lang="en-US" dirty="0"/>
              <a:t>(</a:t>
            </a:r>
            <a:r>
              <a:rPr lang="en-US" i="1" dirty="0"/>
              <a:t>t</a:t>
            </a:r>
            <a:r>
              <a:rPr lang="en-US" dirty="0"/>
              <a:t>) returns the instantaneous velocity of the diver at any given time </a:t>
            </a:r>
            <a:r>
              <a:rPr lang="en-US" i="1" dirty="0"/>
              <a:t>t</a:t>
            </a: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Also notice how the constant acceleration caused by gravity,                   the initial upward jumping speed of </a:t>
            </a:r>
          </a:p>
          <a:p>
            <a:pPr>
              <a:spcBef>
                <a:spcPts val="0"/>
              </a:spcBef>
            </a:pPr>
            <a:r>
              <a:rPr lang="en-US" dirty="0"/>
              <a:t>            and the height of the platform, 24 ft, are “hidden” in the formula for </a:t>
            </a:r>
            <a:r>
              <a:rPr lang="en-US" i="1" dirty="0"/>
              <a:t>p</a:t>
            </a:r>
            <a:r>
              <a:rPr lang="en-US" dirty="0"/>
              <a:t>(</a:t>
            </a:r>
            <a:r>
              <a:rPr lang="en-US" i="1" dirty="0"/>
              <a:t>t</a:t>
            </a:r>
            <a:r>
              <a:rPr lang="en-US" dirty="0"/>
              <a:t>)! We see from the formula for </a:t>
            </a:r>
            <a:r>
              <a:rPr lang="en-US" i="1" dirty="0"/>
              <a:t>v</a:t>
            </a:r>
            <a:r>
              <a:rPr lang="en-US" dirty="0"/>
              <a:t>(</a:t>
            </a:r>
            <a:r>
              <a:rPr lang="en-US" i="1" dirty="0"/>
              <a:t>t</a:t>
            </a:r>
            <a:r>
              <a:rPr lang="en-US" dirty="0"/>
              <a:t>) that the velocity decreases by </a:t>
            </a:r>
          </a:p>
          <a:p>
            <a:pPr>
              <a:spcBef>
                <a:spcPts val="0"/>
              </a:spcBef>
            </a:pPr>
            <a:r>
              <a:rPr lang="en-US" dirty="0"/>
              <a:t>with every passing second; thus there is a negative acceleration of                   Substituting </a:t>
            </a:r>
            <a:r>
              <a:rPr lang="en-US" i="1" dirty="0"/>
              <a:t>t</a:t>
            </a:r>
            <a:r>
              <a:rPr lang="en-US" dirty="0"/>
              <a:t> = 0 into the formula for </a:t>
            </a:r>
            <a:r>
              <a:rPr lang="en-US" i="1" dirty="0"/>
              <a:t>v</a:t>
            </a:r>
            <a:r>
              <a:rPr lang="en-US" dirty="0"/>
              <a:t>(</a:t>
            </a:r>
            <a:r>
              <a:rPr lang="en-US" i="1" dirty="0"/>
              <a:t>t</a:t>
            </a:r>
            <a:r>
              <a:rPr lang="en-US" dirty="0"/>
              <a:t>) yields the initial velocity </a:t>
            </a:r>
          </a:p>
          <a:p>
            <a:pPr>
              <a:spcBef>
                <a:spcPts val="0"/>
              </a:spcBef>
            </a:pPr>
            <a:r>
              <a:rPr lang="en-US" dirty="0"/>
              <a:t>while the height of the platform is the initial position</a:t>
            </a:r>
          </a:p>
        </p:txBody>
      </p:sp>
      <p:graphicFrame>
        <p:nvGraphicFramePr>
          <p:cNvPr id="15364" name="Object 4"/>
          <p:cNvGraphicFramePr>
            <a:graphicFrameLocks noChangeAspect="1"/>
          </p:cNvGraphicFramePr>
          <p:nvPr/>
        </p:nvGraphicFramePr>
        <p:xfrm>
          <a:off x="1682750" y="1752600"/>
          <a:ext cx="1371600" cy="469900"/>
        </p:xfrm>
        <a:graphic>
          <a:graphicData uri="http://schemas.openxmlformats.org/presentationml/2006/ole">
            <mc:AlternateContent xmlns:mc="http://schemas.openxmlformats.org/markup-compatibility/2006">
              <mc:Choice xmlns:v="urn:schemas-microsoft-com:vml" Requires="v">
                <p:oleObj spid="_x0000_s16513" name="Equation" r:id="rId3" imgW="1371600" imgH="469800" progId="Equation.DSMT4">
                  <p:embed/>
                </p:oleObj>
              </mc:Choice>
              <mc:Fallback>
                <p:oleObj name="Equation" r:id="rId3" imgW="1371600" imgH="46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0" y="175260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542925" y="2228850"/>
          <a:ext cx="901700" cy="431800"/>
        </p:xfrm>
        <a:graphic>
          <a:graphicData uri="http://schemas.openxmlformats.org/presentationml/2006/ole">
            <mc:AlternateContent xmlns:mc="http://schemas.openxmlformats.org/markup-compatibility/2006">
              <mc:Choice xmlns:v="urn:schemas-microsoft-com:vml" Requires="v">
                <p:oleObj spid="_x0000_s16514" name="Equation" r:id="rId5" imgW="901440" imgH="431640" progId="Equation.DSMT4">
                  <p:embed/>
                </p:oleObj>
              </mc:Choice>
              <mc:Fallback>
                <p:oleObj name="Equation" r:id="rId5" imgW="90144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2228850"/>
                        <a:ext cx="901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extLst>
              <p:ext uri="{D42A27DB-BD31-4B8C-83A1-F6EECF244321}">
                <p14:modId xmlns:p14="http://schemas.microsoft.com/office/powerpoint/2010/main" val="2610422951"/>
              </p:ext>
            </p:extLst>
          </p:nvPr>
        </p:nvGraphicFramePr>
        <p:xfrm>
          <a:off x="7239024" y="3065895"/>
          <a:ext cx="952500" cy="431800"/>
        </p:xfrm>
        <a:graphic>
          <a:graphicData uri="http://schemas.openxmlformats.org/presentationml/2006/ole">
            <mc:AlternateContent xmlns:mc="http://schemas.openxmlformats.org/markup-compatibility/2006">
              <mc:Choice xmlns:v="urn:schemas-microsoft-com:vml" Requires="v">
                <p:oleObj spid="_x0000_s16515" name="Equation" r:id="rId7" imgW="952200" imgH="431640" progId="Equation.DSMT4">
                  <p:embed/>
                </p:oleObj>
              </mc:Choice>
              <mc:Fallback>
                <p:oleObj name="Equation" r:id="rId7" imgW="95220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24" y="3065895"/>
                        <a:ext cx="952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2798763" y="3873500"/>
          <a:ext cx="1358900" cy="469900"/>
        </p:xfrm>
        <a:graphic>
          <a:graphicData uri="http://schemas.openxmlformats.org/presentationml/2006/ole">
            <mc:AlternateContent xmlns:mc="http://schemas.openxmlformats.org/markup-compatibility/2006">
              <mc:Choice xmlns:v="urn:schemas-microsoft-com:vml" Requires="v">
                <p:oleObj spid="_x0000_s16516" name="Equation" r:id="rId9" imgW="1358640" imgH="469800" progId="Equation.DSMT4">
                  <p:embed/>
                </p:oleObj>
              </mc:Choice>
              <mc:Fallback>
                <p:oleObj name="Equation" r:id="rId9" imgW="135864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8763" y="387350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6365544" y="4303404"/>
          <a:ext cx="1841500" cy="469900"/>
        </p:xfrm>
        <a:graphic>
          <a:graphicData uri="http://schemas.openxmlformats.org/presentationml/2006/ole">
            <mc:AlternateContent xmlns:mc="http://schemas.openxmlformats.org/markup-compatibility/2006">
              <mc:Choice xmlns:v="urn:schemas-microsoft-com:vml" Requires="v">
                <p:oleObj spid="_x0000_s16517" name="Equation" r:id="rId11" imgW="1841400" imgH="469800" progId="Equation.DSMT4">
                  <p:embed/>
                </p:oleObj>
              </mc:Choice>
              <mc:Fallback>
                <p:oleObj name="Equation" r:id="rId11" imgW="184140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5544" y="4303404"/>
                        <a:ext cx="184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533400" y="5181600"/>
          <a:ext cx="1727200" cy="469900"/>
        </p:xfrm>
        <a:graphic>
          <a:graphicData uri="http://schemas.openxmlformats.org/presentationml/2006/ole">
            <mc:AlternateContent xmlns:mc="http://schemas.openxmlformats.org/markup-compatibility/2006">
              <mc:Choice xmlns:v="urn:schemas-microsoft-com:vml" Requires="v">
                <p:oleObj spid="_x0000_s16518" name="Equation" r:id="rId13" imgW="1726920" imgH="469800" progId="Equation.DSMT4">
                  <p:embed/>
                </p:oleObj>
              </mc:Choice>
              <mc:Fallback>
                <p:oleObj name="Equation" r:id="rId13" imgW="1726920" imgH="469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5181600"/>
                        <a:ext cx="172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3539430"/>
          </a:xfrm>
        </p:spPr>
        <p:txBody>
          <a:bodyPr>
            <a:spAutoFit/>
          </a:bodyPr>
          <a:lstStyle/>
          <a:p>
            <a:r>
              <a:rPr lang="en-US" dirty="0"/>
              <a:t>To find out when the diver hits the water, we turn to the position function and note that at the moment of impact, the position over the water becomes 0, so we solve the quadratic equation </a:t>
            </a:r>
            <a:r>
              <a:rPr lang="en-US" dirty="0">
                <a:solidFill>
                  <a:srgbClr val="0000FF"/>
                </a:solidFill>
                <a:latin typeface="Symbol" pitchFamily="18" charset="2"/>
              </a:rPr>
              <a:t>-</a:t>
            </a:r>
            <a:r>
              <a:rPr lang="en-US" dirty="0">
                <a:solidFill>
                  <a:srgbClr val="0000FF"/>
                </a:solidFill>
              </a:rPr>
              <a:t>16</a:t>
            </a:r>
            <a:r>
              <a:rPr lang="en-US" i="1" dirty="0">
                <a:solidFill>
                  <a:srgbClr val="0000FF"/>
                </a:solidFill>
              </a:rPr>
              <a:t>t</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8</a:t>
            </a:r>
            <a:r>
              <a:rPr lang="en-US" i="1" dirty="0">
                <a:solidFill>
                  <a:srgbClr val="0000FF"/>
                </a:solidFill>
              </a:rPr>
              <a:t>t</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24 </a:t>
            </a:r>
            <a:r>
              <a:rPr lang="en-US" dirty="0">
                <a:solidFill>
                  <a:srgbClr val="0000FF"/>
                </a:solidFill>
                <a:latin typeface="Symbol" pitchFamily="18" charset="2"/>
              </a:rPr>
              <a:t>=</a:t>
            </a:r>
            <a:r>
              <a:rPr lang="en-US" dirty="0">
                <a:solidFill>
                  <a:srgbClr val="0000FF"/>
                </a:solidFill>
              </a:rPr>
              <a:t> 0. </a:t>
            </a:r>
            <a:r>
              <a:rPr lang="en-US" dirty="0"/>
              <a:t>The solutions are </a:t>
            </a:r>
            <a:r>
              <a:rPr lang="en-US" i="1" dirty="0"/>
              <a:t>t</a:t>
            </a:r>
            <a:r>
              <a:rPr lang="en-US" dirty="0"/>
              <a:t> </a:t>
            </a:r>
            <a:r>
              <a:rPr lang="en-US" dirty="0">
                <a:latin typeface="Symbol" pitchFamily="18" charset="2"/>
              </a:rPr>
              <a:t>=</a:t>
            </a:r>
            <a:r>
              <a:rPr lang="en-US" dirty="0"/>
              <a:t> 1.5 and </a:t>
            </a:r>
            <a:r>
              <a:rPr lang="en-US" i="1" dirty="0"/>
              <a:t>t</a:t>
            </a:r>
            <a:r>
              <a:rPr lang="en-US" dirty="0"/>
              <a:t> </a:t>
            </a:r>
            <a:r>
              <a:rPr lang="en-US" dirty="0">
                <a:latin typeface="Symbol" pitchFamily="18" charset="2"/>
              </a:rPr>
              <a:t>=</a:t>
            </a:r>
            <a:r>
              <a:rPr lang="en-US" dirty="0"/>
              <a:t> </a:t>
            </a:r>
            <a:r>
              <a:rPr lang="en-US" dirty="0">
                <a:latin typeface="Symbol" pitchFamily="18" charset="2"/>
              </a:rPr>
              <a:t>-</a:t>
            </a:r>
            <a:r>
              <a:rPr lang="en-US" dirty="0"/>
              <a:t>1. We can safely discard the latter, since time cannot be negative, so we conclude that the diver hits the water 1.5 seconds after leaving the diving board.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As for the velocity of impact, we turn to the velocity function </a:t>
            </a:r>
            <a:r>
              <a:rPr lang="en-US" i="1" dirty="0"/>
              <a:t>v</a:t>
            </a:r>
            <a:r>
              <a:rPr lang="en-US" dirty="0"/>
              <a:t>(</a:t>
            </a:r>
            <a:r>
              <a:rPr lang="en-US" i="1" dirty="0"/>
              <a:t>t</a:t>
            </a:r>
            <a:r>
              <a:rPr lang="en-US" dirty="0"/>
              <a:t>). When </a:t>
            </a:r>
            <a:r>
              <a:rPr lang="en-US" i="1" dirty="0"/>
              <a:t>t</a:t>
            </a:r>
            <a:r>
              <a:rPr lang="en-US" dirty="0"/>
              <a:t> </a:t>
            </a:r>
            <a:r>
              <a:rPr lang="en-US" dirty="0">
                <a:latin typeface="Symbol" pitchFamily="18" charset="2"/>
              </a:rPr>
              <a:t>=</a:t>
            </a:r>
            <a:r>
              <a:rPr lang="en-US" dirty="0"/>
              <a:t> 1.5, the velocity of impact is obtained by evaluating                                Note that the negative sign indicates that the direction of motion at the time of impact is downward.</a:t>
            </a:r>
          </a:p>
        </p:txBody>
      </p:sp>
      <p:graphicFrame>
        <p:nvGraphicFramePr>
          <p:cNvPr id="17410" name="Object 2"/>
          <p:cNvGraphicFramePr>
            <a:graphicFrameLocks noChangeAspect="1"/>
          </p:cNvGraphicFramePr>
          <p:nvPr/>
        </p:nvGraphicFramePr>
        <p:xfrm>
          <a:off x="3899848" y="2196152"/>
          <a:ext cx="2438400" cy="469900"/>
        </p:xfrm>
        <a:graphic>
          <a:graphicData uri="http://schemas.openxmlformats.org/presentationml/2006/ole">
            <mc:AlternateContent xmlns:mc="http://schemas.openxmlformats.org/markup-compatibility/2006">
              <mc:Choice xmlns:v="urn:schemas-microsoft-com:vml" Requires="v">
                <p:oleObj spid="_x0000_s17431" name="Equation" r:id="rId3" imgW="2438280" imgH="469800" progId="Equation.DSMT4">
                  <p:embed/>
                </p:oleObj>
              </mc:Choice>
              <mc:Fallback>
                <p:oleObj name="Equation" r:id="rId3" imgW="2438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848" y="2196152"/>
                        <a:ext cx="243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Algebraic Functions</a:t>
            </a:r>
          </a:p>
          <a:p>
            <a:pPr marL="514350" indent="-514350">
              <a:buFont typeface="+mj-lt"/>
              <a:buAutoNum type="arabicPeriod"/>
            </a:pPr>
            <a:r>
              <a:rPr lang="en-US" dirty="0"/>
              <a:t>Transcendental Functions</a:t>
            </a:r>
          </a:p>
          <a:p>
            <a:pPr marL="514350" indent="-514350">
              <a:buFont typeface="+mj-lt"/>
              <a:buAutoNum type="arabicPeriod"/>
            </a:pPr>
            <a:r>
              <a:rPr lang="en-US" dirty="0"/>
              <a:t>Piecewise Defined Functions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Rational Functions</a:t>
            </a:r>
          </a:p>
        </p:txBody>
      </p:sp>
      <p:sp>
        <p:nvSpPr>
          <p:cNvPr id="3" name="Content Placeholder 2"/>
          <p:cNvSpPr>
            <a:spLocks noGrp="1"/>
          </p:cNvSpPr>
          <p:nvPr>
            <p:ph idx="1"/>
          </p:nvPr>
        </p:nvSpPr>
        <p:spPr>
          <a:xfrm>
            <a:off x="457200" y="1280160"/>
            <a:ext cx="8229600" cy="3625608"/>
          </a:xfrm>
          <a:solidFill>
            <a:srgbClr val="FFFFCC"/>
          </a:solidFill>
          <a:ln w="28575">
            <a:solidFill>
              <a:schemeClr val="tx1"/>
            </a:solidFill>
          </a:ln>
        </p:spPr>
        <p:txBody>
          <a:bodyPr>
            <a:spAutoFit/>
          </a:bodyPr>
          <a:lstStyle/>
          <a:p>
            <a:pPr algn="ctr"/>
            <a:r>
              <a:rPr lang="en-US" b="1" dirty="0">
                <a:solidFill>
                  <a:schemeClr val="tx1"/>
                </a:solidFill>
              </a:rPr>
              <a:t>Rational Functions</a:t>
            </a:r>
          </a:p>
          <a:p>
            <a:r>
              <a:rPr lang="en-US" dirty="0">
                <a:solidFill>
                  <a:schemeClr val="tx1"/>
                </a:solidFill>
              </a:rPr>
              <a:t>A </a:t>
            </a:r>
            <a:r>
              <a:rPr lang="en-US" b="1" dirty="0">
                <a:solidFill>
                  <a:schemeClr val="tx1"/>
                </a:solidFill>
              </a:rPr>
              <a:t>rational function </a:t>
            </a:r>
            <a:r>
              <a:rPr lang="en-US" i="1" dirty="0">
                <a:solidFill>
                  <a:schemeClr val="tx1"/>
                </a:solidFill>
              </a:rPr>
              <a:t>f</a:t>
            </a:r>
            <a:r>
              <a:rPr lang="en-US" dirty="0">
                <a:solidFill>
                  <a:schemeClr val="tx1"/>
                </a:solidFill>
              </a:rPr>
              <a:t> is a function that can be written as a ratio of two polynomials, say                                 where </a:t>
            </a:r>
            <a:r>
              <a:rPr lang="en-US" i="1" dirty="0">
                <a:solidFill>
                  <a:schemeClr val="tx1"/>
                </a:solidFill>
              </a:rPr>
              <a:t>p</a:t>
            </a:r>
            <a:r>
              <a:rPr lang="en-US" dirty="0">
                <a:solidFill>
                  <a:schemeClr val="tx1"/>
                </a:solidFill>
              </a:rPr>
              <a:t> and </a:t>
            </a:r>
            <a:r>
              <a:rPr lang="en-US" i="1" dirty="0">
                <a:solidFill>
                  <a:schemeClr val="tx1"/>
                </a:solidFill>
              </a:rPr>
              <a:t>q</a:t>
            </a:r>
            <a:r>
              <a:rPr lang="en-US" dirty="0">
                <a:solidFill>
                  <a:schemeClr val="tx1"/>
                </a:solidFill>
              </a:rPr>
              <a:t> are polynomial functions and </a:t>
            </a:r>
            <a:r>
              <a:rPr lang="en-US" i="1" dirty="0">
                <a:solidFill>
                  <a:schemeClr val="tx1"/>
                </a:solidFill>
              </a:rPr>
              <a:t>q</a:t>
            </a:r>
            <a:r>
              <a:rPr lang="en-US" dirty="0">
                <a:solidFill>
                  <a:schemeClr val="tx1"/>
                </a:solidFill>
              </a:rPr>
              <a:t> is not the zero polynomial. Even though </a:t>
            </a:r>
            <a:r>
              <a:rPr lang="en-US" i="1" dirty="0">
                <a:solidFill>
                  <a:schemeClr val="tx1"/>
                </a:solidFill>
              </a:rPr>
              <a:t>q</a:t>
            </a:r>
            <a:r>
              <a:rPr lang="en-US" dirty="0">
                <a:solidFill>
                  <a:schemeClr val="tx1"/>
                </a:solidFill>
              </a:rPr>
              <a:t> is not allowed to be identically zero, there may certainly be values of </a:t>
            </a:r>
            <a:r>
              <a:rPr lang="en-US" i="1" dirty="0">
                <a:solidFill>
                  <a:schemeClr val="tx1"/>
                </a:solidFill>
              </a:rPr>
              <a:t>x</a:t>
            </a:r>
            <a:r>
              <a:rPr lang="en-US" dirty="0">
                <a:solidFill>
                  <a:schemeClr val="tx1"/>
                </a:solidFill>
              </a:rPr>
              <a:t> for which </a:t>
            </a:r>
            <a:r>
              <a:rPr lang="en-US" i="1" dirty="0">
                <a:solidFill>
                  <a:schemeClr val="tx1"/>
                </a:solidFill>
              </a:rPr>
              <a:t>q</a:t>
            </a:r>
            <a:r>
              <a:rPr lang="en-US" dirty="0">
                <a:solidFill>
                  <a:schemeClr val="tx1"/>
                </a:solidFill>
              </a:rPr>
              <a:t>(</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 </a:t>
            </a:r>
            <a:r>
              <a:rPr lang="en-US" dirty="0">
                <a:solidFill>
                  <a:schemeClr val="tx1"/>
                </a:solidFill>
              </a:rPr>
              <a:t>0, and at those values </a:t>
            </a:r>
            <a:r>
              <a:rPr lang="en-US" i="1" dirty="0">
                <a:solidFill>
                  <a:schemeClr val="tx1"/>
                </a:solidFill>
              </a:rPr>
              <a:t>f</a:t>
            </a:r>
            <a:r>
              <a:rPr lang="en-US" dirty="0">
                <a:solidFill>
                  <a:schemeClr val="tx1"/>
                </a:solidFill>
              </a:rPr>
              <a:t> is undefined. Consequently,</a:t>
            </a:r>
            <a:r>
              <a:rPr lang="en-US" sz="1500" dirty="0">
                <a:solidFill>
                  <a:schemeClr val="tx1"/>
                </a:solidFill>
              </a:rPr>
              <a:t> </a:t>
            </a:r>
            <a:r>
              <a:rPr lang="en-US" dirty="0">
                <a:solidFill>
                  <a:schemeClr val="tx1"/>
                </a:solidFill>
              </a:rPr>
              <a:t>the domain</a:t>
            </a:r>
            <a:r>
              <a:rPr lang="en-US" sz="1500" dirty="0">
                <a:solidFill>
                  <a:schemeClr val="tx1"/>
                </a:solidFill>
              </a:rPr>
              <a:t> </a:t>
            </a:r>
            <a:r>
              <a:rPr lang="en-US" dirty="0">
                <a:solidFill>
                  <a:schemeClr val="tx1"/>
                </a:solidFill>
              </a:rPr>
              <a:t>of </a:t>
            </a:r>
            <a:r>
              <a:rPr lang="en-US" i="1" dirty="0">
                <a:solidFill>
                  <a:schemeClr val="tx1"/>
                </a:solidFill>
              </a:rPr>
              <a:t>f</a:t>
            </a:r>
            <a:r>
              <a:rPr lang="en-US" dirty="0">
                <a:solidFill>
                  <a:schemeClr val="tx1"/>
                </a:solidFill>
              </a:rPr>
              <a:t> is</a:t>
            </a:r>
            <a:r>
              <a:rPr lang="en-US" sz="1500" dirty="0">
                <a:solidFill>
                  <a:schemeClr val="tx1"/>
                </a:solidFill>
              </a:rPr>
              <a:t> </a:t>
            </a:r>
            <a:r>
              <a:rPr lang="en-US" dirty="0">
                <a:solidFill>
                  <a:schemeClr val="tx1"/>
                </a:solidFill>
              </a:rPr>
              <a:t>the</a:t>
            </a:r>
            <a:r>
              <a:rPr lang="en-US" sz="1500" dirty="0">
                <a:solidFill>
                  <a:schemeClr val="tx1"/>
                </a:solidFill>
              </a:rPr>
              <a:t> </a:t>
            </a:r>
            <a:r>
              <a:rPr lang="en-US" dirty="0">
                <a:solidFill>
                  <a:schemeClr val="tx1"/>
                </a:solidFill>
              </a:rPr>
              <a:t>set </a:t>
            </a:r>
          </a:p>
        </p:txBody>
      </p:sp>
      <p:graphicFrame>
        <p:nvGraphicFramePr>
          <p:cNvPr id="18434" name="Object 2"/>
          <p:cNvGraphicFramePr>
            <a:graphicFrameLocks noChangeAspect="1"/>
          </p:cNvGraphicFramePr>
          <p:nvPr/>
        </p:nvGraphicFramePr>
        <p:xfrm>
          <a:off x="4953000" y="2263422"/>
          <a:ext cx="2590800" cy="469900"/>
        </p:xfrm>
        <a:graphic>
          <a:graphicData uri="http://schemas.openxmlformats.org/presentationml/2006/ole">
            <mc:AlternateContent xmlns:mc="http://schemas.openxmlformats.org/markup-compatibility/2006">
              <mc:Choice xmlns:v="urn:schemas-microsoft-com:vml" Requires="v">
                <p:oleObj spid="_x0000_s18469" name="Equation" r:id="rId4" imgW="2590560" imgH="469800" progId="Equation.DSMT4">
                  <p:embed/>
                </p:oleObj>
              </mc:Choice>
              <mc:Fallback>
                <p:oleObj name="Equation" r:id="rId4" imgW="259056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63422"/>
                        <a:ext cx="259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D91190DC-E9AF-4F25-BC2A-BF9A03179AA5}"/>
                  </a:ext>
                </a:extLst>
              </p:cNvPr>
              <p:cNvSpPr/>
              <p:nvPr/>
            </p:nvSpPr>
            <p:spPr>
              <a:xfrm>
                <a:off x="6019800" y="4384357"/>
                <a:ext cx="2795252"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500" i="1" smtClean="0">
                              <a:solidFill>
                                <a:srgbClr val="0000FF"/>
                              </a:solidFill>
                              <a:latin typeface="Cambria Math" panose="02040503050406030204" pitchFamily="18" charset="0"/>
                            </a:rPr>
                          </m:ctrlPr>
                        </m:dPr>
                        <m:e>
                          <m:r>
                            <a:rPr lang="en-US" sz="2500">
                              <a:solidFill>
                                <a:srgbClr val="0000FF"/>
                              </a:solidFill>
                              <a:latin typeface="Cambria Math" panose="02040503050406030204" pitchFamily="18" charset="0"/>
                            </a:rPr>
                            <m:t>𝑥</m:t>
                          </m:r>
                          <m:r>
                            <a:rPr lang="en-US" sz="2500">
                              <a:solidFill>
                                <a:srgbClr val="0000FF"/>
                              </a:solidFill>
                              <a:latin typeface="Cambria Math" panose="02040503050406030204" pitchFamily="18" charset="0"/>
                            </a:rPr>
                            <m:t>∈</m:t>
                          </m:r>
                          <m:r>
                            <a:rPr lang="en-US" sz="2500">
                              <a:solidFill>
                                <a:srgbClr val="0000FF"/>
                              </a:solidFill>
                              <a:latin typeface="Cambria Math" panose="02040503050406030204" pitchFamily="18" charset="0"/>
                            </a:rPr>
                            <m:t>ℝ</m:t>
                          </m:r>
                          <m:r>
                            <a:rPr lang="en-US" sz="2500">
                              <a:solidFill>
                                <a:srgbClr val="0000FF"/>
                              </a:solidFill>
                              <a:latin typeface="Cambria Math" panose="02040503050406030204" pitchFamily="18" charset="0"/>
                            </a:rPr>
                            <m:t>|</m:t>
                          </m:r>
                          <m:r>
                            <a:rPr lang="en-US" sz="2500">
                              <a:solidFill>
                                <a:srgbClr val="0000FF"/>
                              </a:solidFill>
                              <a:latin typeface="Cambria Math" panose="02040503050406030204" pitchFamily="18" charset="0"/>
                            </a:rPr>
                            <m:t>𝑞</m:t>
                          </m:r>
                          <m:d>
                            <m:dPr>
                              <m:ctrlPr>
                                <a:rPr lang="en-US" sz="2500" i="1">
                                  <a:solidFill>
                                    <a:srgbClr val="0000FF"/>
                                  </a:solidFill>
                                  <a:latin typeface="Cambria Math" panose="02040503050406030204" pitchFamily="18" charset="0"/>
                                </a:rPr>
                              </m:ctrlPr>
                            </m:dPr>
                            <m:e>
                              <m:r>
                                <a:rPr lang="en-US" sz="2500">
                                  <a:solidFill>
                                    <a:srgbClr val="0000FF"/>
                                  </a:solidFill>
                                  <a:latin typeface="Cambria Math" panose="02040503050406030204" pitchFamily="18" charset="0"/>
                                </a:rPr>
                                <m:t>𝑥</m:t>
                              </m:r>
                            </m:e>
                          </m:d>
                          <m:r>
                            <a:rPr lang="en-US" sz="2500">
                              <a:solidFill>
                                <a:srgbClr val="0000FF"/>
                              </a:solidFill>
                              <a:latin typeface="Cambria Math" panose="02040503050406030204" pitchFamily="18" charset="0"/>
                            </a:rPr>
                            <m:t>≠0</m:t>
                          </m:r>
                        </m:e>
                      </m:d>
                      <m:r>
                        <a:rPr lang="en-US" sz="2500">
                          <a:solidFill>
                            <a:srgbClr val="0000FF"/>
                          </a:solidFill>
                          <a:latin typeface="Cambria Math" panose="02040503050406030204" pitchFamily="18" charset="0"/>
                        </a:rPr>
                        <m:t>.</m:t>
                      </m:r>
                    </m:oMath>
                  </m:oMathPara>
                </a14:m>
                <a:endParaRPr lang="en-US" sz="2500" dirty="0"/>
              </a:p>
            </p:txBody>
          </p:sp>
        </mc:Choice>
        <mc:Fallback xmlns="">
          <p:sp>
            <p:nvSpPr>
              <p:cNvPr id="4" name="Rectangle 3">
                <a:extLst>
                  <a:ext uri="{FF2B5EF4-FFF2-40B4-BE49-F238E27FC236}">
                    <a16:creationId xmlns:a16="http://schemas.microsoft.com/office/drawing/2014/main" id="{D91190DC-E9AF-4F25-BC2A-BF9A03179AA5}"/>
                  </a:ext>
                </a:extLst>
              </p:cNvPr>
              <p:cNvSpPr>
                <a:spLocks noRot="1" noChangeAspect="1" noMove="1" noResize="1" noEditPoints="1" noAdjustHandles="1" noChangeArrowheads="1" noChangeShapeType="1" noTextEdit="1"/>
              </p:cNvSpPr>
              <p:nvPr/>
            </p:nvSpPr>
            <p:spPr>
              <a:xfrm>
                <a:off x="6019800" y="4384357"/>
                <a:ext cx="2795252" cy="492443"/>
              </a:xfrm>
              <a:prstGeom prst="rect">
                <a:avLst/>
              </a:prstGeom>
              <a:blipFill>
                <a:blip r:embed="rId6"/>
                <a:stretch>
                  <a:fillRect b="-13580"/>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Sketch the graphs of the following rational functions, noting all intercepts and asymptotes. </a:t>
            </a:r>
          </a:p>
        </p:txBody>
      </p:sp>
      <p:graphicFrame>
        <p:nvGraphicFramePr>
          <p:cNvPr id="19458" name="Object 2"/>
          <p:cNvGraphicFramePr>
            <a:graphicFrameLocks noChangeAspect="1"/>
          </p:cNvGraphicFramePr>
          <p:nvPr/>
        </p:nvGraphicFramePr>
        <p:xfrm>
          <a:off x="548640" y="2373313"/>
          <a:ext cx="6819900" cy="1866900"/>
        </p:xfrm>
        <a:graphic>
          <a:graphicData uri="http://schemas.openxmlformats.org/presentationml/2006/ole">
            <mc:AlternateContent xmlns:mc="http://schemas.openxmlformats.org/markup-compatibility/2006">
              <mc:Choice xmlns:v="urn:schemas-microsoft-com:vml" Requires="v">
                <p:oleObj spid="_x0000_s19479" name="Equation" r:id="rId3" imgW="6819840" imgH="1866600" progId="Equation.DSMT4">
                  <p:embed/>
                </p:oleObj>
              </mc:Choice>
              <mc:Fallback>
                <p:oleObj name="Equation" r:id="rId3" imgW="6819840" imgH="1866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73313"/>
                        <a:ext cx="68199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Autofit/>
          </a:bodyPr>
          <a:lstStyle/>
          <a:p>
            <a:r>
              <a:rPr lang="en-US" b="1" dirty="0"/>
              <a:t>Solution</a:t>
            </a:r>
          </a:p>
          <a:p>
            <a:pPr marL="465138" indent="-465138">
              <a:spcBef>
                <a:spcPts val="0"/>
              </a:spcBef>
            </a:pPr>
            <a:r>
              <a:rPr lang="en-US" b="1" dirty="0"/>
              <a:t>a.	</a:t>
            </a:r>
            <a:r>
              <a:rPr lang="en-US" dirty="0"/>
              <a:t>First of all, note that the domain of </a:t>
            </a:r>
            <a:r>
              <a:rPr lang="en-US" i="1" dirty="0"/>
              <a:t>f</a:t>
            </a:r>
            <a:r>
              <a:rPr lang="en-US" dirty="0"/>
              <a:t> is all real numbers except for 1, and that after canceling the common factor of </a:t>
            </a:r>
            <a:r>
              <a:rPr lang="en-US" i="1" dirty="0"/>
              <a:t>x</a:t>
            </a:r>
            <a:r>
              <a:rPr lang="en-US" dirty="0"/>
              <a:t> </a:t>
            </a:r>
            <a:r>
              <a:rPr lang="en-US" dirty="0">
                <a:latin typeface="Symbol" pitchFamily="18" charset="2"/>
              </a:rPr>
              <a:t>-</a:t>
            </a:r>
            <a:r>
              <a:rPr lang="en-US" dirty="0"/>
              <a:t> 1, the function reduces to </a:t>
            </a:r>
            <a:r>
              <a:rPr lang="en-US" i="1" dirty="0"/>
              <a:t>f</a:t>
            </a:r>
            <a:r>
              <a:rPr lang="en-US" dirty="0"/>
              <a:t>(</a:t>
            </a:r>
            <a:r>
              <a:rPr lang="en-US" i="1" dirty="0"/>
              <a:t>x</a:t>
            </a:r>
            <a:r>
              <a:rPr lang="en-US" dirty="0"/>
              <a:t>) = </a:t>
            </a:r>
            <a:r>
              <a:rPr lang="en-US" i="1" dirty="0"/>
              <a:t>x</a:t>
            </a:r>
            <a:r>
              <a:rPr lang="en-US" dirty="0"/>
              <a:t> + 1.</a:t>
            </a:r>
            <a:r>
              <a:rPr lang="en-US" i="1" dirty="0"/>
              <a:t> </a:t>
            </a:r>
            <a:r>
              <a:rPr lang="en-US" dirty="0"/>
              <a:t> This holds whenever </a:t>
            </a:r>
            <a:r>
              <a:rPr lang="en-US" i="1" dirty="0"/>
              <a:t>x</a:t>
            </a:r>
            <a:r>
              <a:rPr lang="en-US" dirty="0"/>
              <a:t> ≠ 1 and thus the graph of </a:t>
            </a:r>
            <a:r>
              <a:rPr lang="en-US" i="1" dirty="0"/>
              <a:t>f</a:t>
            </a:r>
            <a:r>
              <a:rPr lang="en-US" dirty="0"/>
              <a:t> is simply that of </a:t>
            </a:r>
            <a:r>
              <a:rPr lang="en-US" i="1" dirty="0"/>
              <a:t>y</a:t>
            </a:r>
            <a:r>
              <a:rPr lang="en-US" dirty="0"/>
              <a:t> = </a:t>
            </a:r>
            <a:r>
              <a:rPr lang="en-US" i="1" dirty="0"/>
              <a:t>x</a:t>
            </a:r>
            <a:r>
              <a:rPr lang="en-US" dirty="0"/>
              <a:t> </a:t>
            </a:r>
            <a:r>
              <a:rPr lang="en-US" dirty="0">
                <a:latin typeface="Symbol" pitchFamily="18" charset="2"/>
              </a:rPr>
              <a:t>+</a:t>
            </a:r>
            <a:r>
              <a:rPr lang="en-US" dirty="0"/>
              <a:t> 1 with one point missing from it, since </a:t>
            </a:r>
            <a:r>
              <a:rPr lang="en-US" i="1" dirty="0"/>
              <a:t>f</a:t>
            </a:r>
            <a:r>
              <a:rPr lang="en-US" dirty="0"/>
              <a:t> is not defined at </a:t>
            </a:r>
            <a:r>
              <a:rPr lang="en-US" i="1" dirty="0"/>
              <a:t>x</a:t>
            </a:r>
            <a:r>
              <a:rPr lang="en-US" dirty="0"/>
              <a:t> </a:t>
            </a:r>
            <a:r>
              <a:rPr lang="en-US" dirty="0">
                <a:latin typeface="Symbol" pitchFamily="18" charset="2"/>
              </a:rPr>
              <a:t>=</a:t>
            </a:r>
            <a:r>
              <a:rPr lang="en-US" dirty="0"/>
              <a:t> 1. We denote this with an open circle at the point on the graph corresponding to </a:t>
            </a:r>
            <a:r>
              <a:rPr lang="en-US" i="1" dirty="0"/>
              <a:t>x</a:t>
            </a:r>
            <a:r>
              <a:rPr lang="en-US" dirty="0"/>
              <a:t> </a:t>
            </a:r>
            <a:r>
              <a:rPr lang="en-US" dirty="0">
                <a:latin typeface="Symbol" pitchFamily="18" charset="2"/>
              </a:rPr>
              <a:t>=</a:t>
            </a:r>
            <a:r>
              <a:rPr lang="en-US" dirty="0"/>
              <a:t> 1. Note the </a:t>
            </a:r>
            <a:r>
              <a:rPr lang="en-US" i="1" dirty="0">
                <a:solidFill>
                  <a:srgbClr val="FF0000"/>
                </a:solidFill>
              </a:rPr>
              <a:t>x</a:t>
            </a:r>
            <a:r>
              <a:rPr lang="en-US" dirty="0">
                <a:solidFill>
                  <a:srgbClr val="FF0000"/>
                </a:solidFill>
              </a:rPr>
              <a:t>‑and </a:t>
            </a:r>
            <a:r>
              <a:rPr lang="en-US" i="1" dirty="0">
                <a:solidFill>
                  <a:srgbClr val="FF0000"/>
                </a:solidFill>
              </a:rPr>
              <a:t>y</a:t>
            </a:r>
            <a:r>
              <a:rPr lang="en-US" dirty="0">
                <a:solidFill>
                  <a:srgbClr val="FF0000"/>
                </a:solidFill>
              </a:rPr>
              <a:t>‑intercepts of </a:t>
            </a:r>
            <a:r>
              <a:rPr lang="en-US" dirty="0">
                <a:solidFill>
                  <a:srgbClr val="FF0000"/>
                </a:solidFill>
                <a:latin typeface="Symbol" pitchFamily="18" charset="2"/>
              </a:rPr>
              <a:t>-</a:t>
            </a:r>
            <a:r>
              <a:rPr lang="en-US" dirty="0">
                <a:solidFill>
                  <a:srgbClr val="FF0000"/>
                </a:solidFill>
              </a:rPr>
              <a:t>1 and 1, respectively</a:t>
            </a:r>
            <a:r>
              <a:rPr lang="en-US" dirty="0"/>
              <a:t>; there are </a:t>
            </a:r>
            <a:r>
              <a:rPr lang="en-US" dirty="0">
                <a:solidFill>
                  <a:srgbClr val="FF0000"/>
                </a:solidFill>
              </a:rPr>
              <a:t>no asymptotes</a:t>
            </a:r>
            <a:r>
              <a:rPr lang="en-US" dirty="0"/>
              <a:t>.</a:t>
            </a:r>
          </a:p>
          <a:p>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grpSp>
        <p:nvGrpSpPr>
          <p:cNvPr id="6" name="Group 5"/>
          <p:cNvGrpSpPr/>
          <p:nvPr/>
        </p:nvGrpSpPr>
        <p:grpSpPr>
          <a:xfrm>
            <a:off x="4474750" y="1219200"/>
            <a:ext cx="3831050" cy="4533900"/>
            <a:chOff x="2656475" y="1219200"/>
            <a:chExt cx="3831050" cy="4533900"/>
          </a:xfrm>
        </p:grpSpPr>
        <p:pic>
          <p:nvPicPr>
            <p:cNvPr id="20482" name="Picture 2"/>
            <p:cNvPicPr>
              <a:picLocks noChangeAspect="1" noChangeArrowheads="1"/>
            </p:cNvPicPr>
            <p:nvPr/>
          </p:nvPicPr>
          <p:blipFill>
            <a:blip r:embed="rId3" cstate="print"/>
            <a:srcRect b="18333"/>
            <a:stretch>
              <a:fillRect/>
            </a:stretch>
          </p:blipFill>
          <p:spPr bwMode="auto">
            <a:xfrm>
              <a:off x="2656475" y="1219200"/>
              <a:ext cx="3831050" cy="3733800"/>
            </a:xfrm>
            <a:prstGeom prst="rect">
              <a:avLst/>
            </a:prstGeom>
            <a:noFill/>
            <a:ln w="9525">
              <a:noFill/>
              <a:miter lim="800000"/>
              <a:headEnd/>
              <a:tailEnd/>
            </a:ln>
            <a:effectLst/>
          </p:spPr>
        </p:pic>
        <p:graphicFrame>
          <p:nvGraphicFramePr>
            <p:cNvPr id="121859" name="Object 3"/>
            <p:cNvGraphicFramePr>
              <a:graphicFrameLocks noChangeAspect="1"/>
            </p:cNvGraphicFramePr>
            <p:nvPr/>
          </p:nvGraphicFramePr>
          <p:xfrm>
            <a:off x="2978150" y="4876800"/>
            <a:ext cx="3187700" cy="876300"/>
          </p:xfrm>
          <a:graphic>
            <a:graphicData uri="http://schemas.openxmlformats.org/presentationml/2006/ole">
              <mc:AlternateContent xmlns:mc="http://schemas.openxmlformats.org/markup-compatibility/2006">
                <mc:Choice xmlns:v="urn:schemas-microsoft-com:vml" Requires="v">
                  <p:oleObj spid="_x0000_s121882" name="Equation" r:id="rId4" imgW="3187440" imgH="876240" progId="Equation.DSMT4">
                    <p:embed/>
                  </p:oleObj>
                </mc:Choice>
                <mc:Fallback>
                  <p:oleObj name="Equation" r:id="rId4" imgW="3187440" imgH="876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150" y="4876800"/>
                          <a:ext cx="31877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Content Placeholder 2"/>
          <p:cNvSpPr>
            <a:spLocks noGrp="1"/>
          </p:cNvSpPr>
          <p:nvPr>
            <p:ph idx="1"/>
          </p:nvPr>
        </p:nvSpPr>
        <p:spPr>
          <a:xfrm>
            <a:off x="457200" y="1280160"/>
            <a:ext cx="4114800" cy="4572000"/>
          </a:xfrm>
        </p:spPr>
        <p:txBody>
          <a:bodyPr>
            <a:noAutofit/>
          </a:bodyPr>
          <a:lstStyle/>
          <a:p>
            <a:r>
              <a:rPr lang="en-US" dirty="0"/>
              <a:t>We denote this with an open circle at the point on the graph corresponding to </a:t>
            </a:r>
            <a:r>
              <a:rPr lang="en-US" i="1" dirty="0"/>
              <a:t>x</a:t>
            </a:r>
            <a:r>
              <a:rPr lang="en-US" dirty="0"/>
              <a:t> </a:t>
            </a:r>
            <a:r>
              <a:rPr lang="en-US" dirty="0">
                <a:latin typeface="Symbol" pitchFamily="18" charset="2"/>
              </a:rPr>
              <a:t>=</a:t>
            </a:r>
            <a:r>
              <a:rPr lang="en-US" dirty="0"/>
              <a:t> 1. Note the </a:t>
            </a:r>
            <a:r>
              <a:rPr lang="en-US" i="1" dirty="0">
                <a:solidFill>
                  <a:srgbClr val="FF0000"/>
                </a:solidFill>
              </a:rPr>
              <a:t>x</a:t>
            </a:r>
            <a:r>
              <a:rPr lang="en-US" dirty="0">
                <a:solidFill>
                  <a:srgbClr val="FF0000"/>
                </a:solidFill>
              </a:rPr>
              <a:t>‑and </a:t>
            </a:r>
            <a:r>
              <a:rPr lang="en-US" i="1" dirty="0">
                <a:solidFill>
                  <a:srgbClr val="FF0000"/>
                </a:solidFill>
              </a:rPr>
              <a:t>y</a:t>
            </a:r>
            <a:r>
              <a:rPr lang="en-US" dirty="0">
                <a:solidFill>
                  <a:srgbClr val="FF0000"/>
                </a:solidFill>
              </a:rPr>
              <a:t>‑intercepts of </a:t>
            </a:r>
            <a:r>
              <a:rPr lang="en-US" dirty="0">
                <a:solidFill>
                  <a:srgbClr val="FF0000"/>
                </a:solidFill>
                <a:latin typeface="Symbol" pitchFamily="18" charset="2"/>
              </a:rPr>
              <a:t>-</a:t>
            </a:r>
            <a:r>
              <a:rPr lang="en-US" dirty="0">
                <a:solidFill>
                  <a:srgbClr val="FF0000"/>
                </a:solidFill>
              </a:rPr>
              <a:t>1 and 1, respectively</a:t>
            </a:r>
            <a:r>
              <a:rPr lang="en-US" dirty="0"/>
              <a:t>; there are </a:t>
            </a:r>
            <a:r>
              <a:rPr lang="en-US" dirty="0">
                <a:solidFill>
                  <a:srgbClr val="FF0000"/>
                </a:solidFill>
              </a:rPr>
              <a:t>no asymptotes</a:t>
            </a:r>
            <a:r>
              <a:rPr lang="en-US" dirty="0"/>
              <a:t>.</a:t>
            </a:r>
          </a:p>
          <a:p>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733604"/>
          </a:xfrm>
        </p:spPr>
        <p:txBody>
          <a:bodyPr>
            <a:spAutoFit/>
          </a:bodyPr>
          <a:lstStyle/>
          <a:p>
            <a:pPr marL="463550" indent="-463550">
              <a:spcBef>
                <a:spcPts val="0"/>
              </a:spcBef>
            </a:pPr>
            <a:r>
              <a:rPr lang="en-US" dirty="0"/>
              <a:t>	</a:t>
            </a:r>
          </a:p>
          <a:p>
            <a:pPr marL="463550" indent="-463550">
              <a:spcBef>
                <a:spcPts val="0"/>
              </a:spcBef>
            </a:pPr>
            <a:endParaRPr lang="en-US" sz="1600" dirty="0"/>
          </a:p>
          <a:p>
            <a:pPr marL="463550" indent="-463550"/>
            <a:r>
              <a:rPr lang="en-US" dirty="0"/>
              <a:t>	Since the numerator cannot be factored over the real numbers, we find two vertical asymptotes with equations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5 and  </a:t>
            </a:r>
            <a:r>
              <a:rPr lang="en-US" i="1" dirty="0"/>
              <a:t>x</a:t>
            </a:r>
            <a:r>
              <a:rPr lang="en-US" dirty="0"/>
              <a:t> </a:t>
            </a:r>
            <a:r>
              <a:rPr lang="en-US" dirty="0">
                <a:latin typeface="Symbol" pitchFamily="18" charset="2"/>
              </a:rPr>
              <a:t>=</a:t>
            </a:r>
            <a:r>
              <a:rPr lang="en-US" dirty="0"/>
              <a:t> 3. Also since the numerator and denominator have the same degree and the ratio of the leading coefficients is 1, the line </a:t>
            </a:r>
            <a:r>
              <a:rPr lang="en-US" i="1" dirty="0"/>
              <a:t>y</a:t>
            </a:r>
            <a:r>
              <a:rPr lang="en-US" dirty="0"/>
              <a:t> </a:t>
            </a:r>
            <a:r>
              <a:rPr lang="en-US" dirty="0">
                <a:latin typeface="Symbol" pitchFamily="18" charset="2"/>
              </a:rPr>
              <a:t>=</a:t>
            </a:r>
            <a:r>
              <a:rPr lang="en-US" dirty="0"/>
              <a:t> 1 is the horizontal asymptote. Since the numerator is never 0, there are </a:t>
            </a:r>
            <a:r>
              <a:rPr lang="en-US" dirty="0">
                <a:solidFill>
                  <a:srgbClr val="FF0000"/>
                </a:solidFill>
              </a:rPr>
              <a:t>no </a:t>
            </a:r>
            <a:r>
              <a:rPr lang="en-US" i="1" dirty="0">
                <a:solidFill>
                  <a:srgbClr val="FF0000"/>
                </a:solidFill>
              </a:rPr>
              <a:t>x</a:t>
            </a:r>
            <a:r>
              <a:rPr lang="en-US" dirty="0">
                <a:solidFill>
                  <a:srgbClr val="FF0000"/>
                </a:solidFill>
              </a:rPr>
              <a:t>‑intercepts</a:t>
            </a:r>
            <a:r>
              <a:rPr lang="en-US" dirty="0"/>
              <a:t>, while the </a:t>
            </a:r>
            <a:r>
              <a:rPr lang="en-US" i="1" dirty="0">
                <a:solidFill>
                  <a:srgbClr val="FF0000"/>
                </a:solidFill>
              </a:rPr>
              <a:t>y</a:t>
            </a:r>
            <a:r>
              <a:rPr lang="en-US" dirty="0">
                <a:solidFill>
                  <a:srgbClr val="FF0000"/>
                </a:solidFill>
              </a:rPr>
              <a:t>‑intercept is the value of the function at 0: </a:t>
            </a:r>
          </a:p>
        </p:txBody>
      </p:sp>
      <p:graphicFrame>
        <p:nvGraphicFramePr>
          <p:cNvPr id="22531" name="Object 3"/>
          <p:cNvGraphicFramePr>
            <a:graphicFrameLocks noChangeAspect="1"/>
          </p:cNvGraphicFramePr>
          <p:nvPr/>
        </p:nvGraphicFramePr>
        <p:xfrm>
          <a:off x="548640" y="1143000"/>
          <a:ext cx="3187700" cy="876300"/>
        </p:xfrm>
        <a:graphic>
          <a:graphicData uri="http://schemas.openxmlformats.org/presentationml/2006/ole">
            <mc:AlternateContent xmlns:mc="http://schemas.openxmlformats.org/markup-compatibility/2006">
              <mc:Choice xmlns:v="urn:schemas-microsoft-com:vml" Requires="v">
                <p:oleObj spid="_x0000_s22597" name="Equation" r:id="rId3" imgW="3187440" imgH="876240" progId="Equation.DSMT4">
                  <p:embed/>
                </p:oleObj>
              </mc:Choice>
              <mc:Fallback>
                <p:oleObj name="Equation" r:id="rId3" imgW="3187440" imgH="876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143000"/>
                        <a:ext cx="3187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3839980" y="1157740"/>
          <a:ext cx="2209800" cy="990600"/>
        </p:xfrm>
        <a:graphic>
          <a:graphicData uri="http://schemas.openxmlformats.org/presentationml/2006/ole">
            <mc:AlternateContent xmlns:mc="http://schemas.openxmlformats.org/markup-compatibility/2006">
              <mc:Choice xmlns:v="urn:schemas-microsoft-com:vml" Requires="v">
                <p:oleObj spid="_x0000_s22598" name="Equation" r:id="rId5" imgW="2209680" imgH="990360" progId="Equation.DSMT4">
                  <p:embed/>
                </p:oleObj>
              </mc:Choice>
              <mc:Fallback>
                <p:oleObj name="Equation" r:id="rId5" imgW="2209680" imgH="990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9980" y="1157740"/>
                        <a:ext cx="220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3609356132"/>
              </p:ext>
            </p:extLst>
          </p:nvPr>
        </p:nvGraphicFramePr>
        <p:xfrm>
          <a:off x="1387475" y="5480050"/>
          <a:ext cx="1600200" cy="482600"/>
        </p:xfrm>
        <a:graphic>
          <a:graphicData uri="http://schemas.openxmlformats.org/presentationml/2006/ole">
            <mc:AlternateContent xmlns:mc="http://schemas.openxmlformats.org/markup-compatibility/2006">
              <mc:Choice xmlns:v="urn:schemas-microsoft-com:vml" Requires="v">
                <p:oleObj spid="_x0000_s22599" name="Equation" r:id="rId7" imgW="1600200" imgH="482400" progId="Equation.DSMT4">
                  <p:embed/>
                </p:oleObj>
              </mc:Choice>
              <mc:Fallback>
                <p:oleObj name="Equation" r:id="rId7" imgW="1600200" imgH="482400" progId="Equation.DSMT4">
                  <p:embed/>
                  <p:pic>
                    <p:nvPicPr>
                      <p:cNvPr id="0" name="Picture 5"/>
                      <p:cNvPicPr>
                        <a:picLocks noChangeAspect="1" noChangeArrowheads="1"/>
                      </p:cNvPicPr>
                      <p:nvPr/>
                    </p:nvPicPr>
                    <p:blipFill>
                      <a:blip r:embed="rId8"/>
                      <a:srcRect/>
                      <a:stretch>
                        <a:fillRect/>
                      </a:stretch>
                    </p:blipFill>
                    <p:spPr bwMode="auto">
                      <a:xfrm>
                        <a:off x="1387475" y="5480050"/>
                        <a:ext cx="160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3b (cont.)</a:t>
            </a:r>
          </a:p>
        </p:txBody>
      </p:sp>
      <p:pic>
        <p:nvPicPr>
          <p:cNvPr id="22530" name="Picture 2"/>
          <p:cNvPicPr>
            <a:picLocks noChangeAspect="1" noChangeArrowheads="1"/>
          </p:cNvPicPr>
          <p:nvPr/>
        </p:nvPicPr>
        <p:blipFill>
          <a:blip r:embed="rId3" cstate="print"/>
          <a:srcRect b="18333"/>
          <a:stretch>
            <a:fillRect/>
          </a:stretch>
        </p:blipFill>
        <p:spPr bwMode="auto">
          <a:xfrm>
            <a:off x="2613728" y="1295400"/>
            <a:ext cx="3916545" cy="3733800"/>
          </a:xfrm>
          <a:prstGeom prst="rect">
            <a:avLst/>
          </a:prstGeom>
          <a:noFill/>
          <a:ln w="9525">
            <a:noFill/>
            <a:miter lim="800000"/>
            <a:headEnd/>
            <a:tailEnd/>
          </a:ln>
          <a:effectLst/>
        </p:spPr>
      </p:pic>
      <p:graphicFrame>
        <p:nvGraphicFramePr>
          <p:cNvPr id="122884" name="Object 4"/>
          <p:cNvGraphicFramePr>
            <a:graphicFrameLocks noChangeAspect="1"/>
          </p:cNvGraphicFramePr>
          <p:nvPr/>
        </p:nvGraphicFramePr>
        <p:xfrm>
          <a:off x="2540000" y="5029200"/>
          <a:ext cx="4064000" cy="876300"/>
        </p:xfrm>
        <a:graphic>
          <a:graphicData uri="http://schemas.openxmlformats.org/presentationml/2006/ole">
            <mc:AlternateContent xmlns:mc="http://schemas.openxmlformats.org/markup-compatibility/2006">
              <mc:Choice xmlns:v="urn:schemas-microsoft-com:vml" Requires="v">
                <p:oleObj spid="_x0000_s122905" name="Equation" r:id="rId4" imgW="4063680" imgH="876240" progId="Equation.DSMT4">
                  <p:embed/>
                </p:oleObj>
              </mc:Choice>
              <mc:Fallback>
                <p:oleObj name="Equation" r:id="rId4" imgW="406368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5029200"/>
                        <a:ext cx="40640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3550" indent="-463550"/>
            <a:r>
              <a:rPr lang="en-US" b="1" dirty="0"/>
              <a:t>c.	</a:t>
            </a:r>
            <a:r>
              <a:rPr lang="en-US" dirty="0"/>
              <a:t>Since </a:t>
            </a:r>
            <a:r>
              <a:rPr lang="en-US" i="1" dirty="0"/>
              <a:t>x</a:t>
            </a:r>
            <a:r>
              <a:rPr lang="en-US" dirty="0"/>
              <a:t> </a:t>
            </a:r>
            <a:r>
              <a:rPr lang="en-US" dirty="0">
                <a:latin typeface="Symbol" pitchFamily="18" charset="2"/>
              </a:rPr>
              <a:t>=</a:t>
            </a:r>
            <a:r>
              <a:rPr lang="en-US" dirty="0"/>
              <a:t> 1 makes the denominator 0, and the numerator is not factorable over the real numbers, </a:t>
            </a:r>
            <a:r>
              <a:rPr lang="en-US" i="1" dirty="0"/>
              <a:t>h</a:t>
            </a:r>
            <a:r>
              <a:rPr lang="en-US" dirty="0"/>
              <a:t>(</a:t>
            </a:r>
            <a:r>
              <a:rPr lang="en-US" i="1" dirty="0"/>
              <a:t>x</a:t>
            </a:r>
            <a:r>
              <a:rPr lang="en-US" dirty="0"/>
              <a:t>) has the vertical asymptote </a:t>
            </a:r>
            <a:r>
              <a:rPr lang="en-US" i="1" dirty="0"/>
              <a:t>x</a:t>
            </a:r>
            <a:r>
              <a:rPr lang="en-US" dirty="0"/>
              <a:t> </a:t>
            </a:r>
            <a:r>
              <a:rPr lang="en-US" dirty="0">
                <a:latin typeface="Symbol" pitchFamily="18" charset="2"/>
              </a:rPr>
              <a:t>=</a:t>
            </a:r>
            <a:r>
              <a:rPr lang="en-US" dirty="0"/>
              <a:t> 1 (in stark contrast with </a:t>
            </a:r>
            <a:r>
              <a:rPr lang="en-US" i="1" dirty="0"/>
              <a:t>f </a:t>
            </a:r>
            <a:r>
              <a:rPr lang="en-US" dirty="0"/>
              <a:t>(</a:t>
            </a:r>
            <a:r>
              <a:rPr lang="en-US" i="1" dirty="0"/>
              <a:t>x</a:t>
            </a:r>
            <a:r>
              <a:rPr lang="en-US" dirty="0"/>
              <a:t>) discussed in part a.). Furthermore, since the degree of the denominator is less than that of the numerator, there is no horizontal asymptote. However, since the difference in degrees is just one, we anticipate an oblique (or slant) asymptote, which is revealed by dividing </a:t>
            </a:r>
            <a:r>
              <a:rPr lang="en-US" i="1" dirty="0"/>
              <a:t>x</a:t>
            </a:r>
            <a:r>
              <a:rPr lang="en-US" dirty="0"/>
              <a:t> </a:t>
            </a:r>
            <a:r>
              <a:rPr lang="en-US" dirty="0">
                <a:latin typeface="Symbol" pitchFamily="18" charset="2"/>
              </a:rPr>
              <a:t>-</a:t>
            </a:r>
            <a:r>
              <a:rPr lang="en-US" dirty="0"/>
              <a:t> 1 into </a:t>
            </a:r>
            <a:r>
              <a:rPr lang="en-US" i="1" dirty="0"/>
              <a:t>x</a:t>
            </a:r>
            <a:r>
              <a:rPr lang="en-US" baseline="30000" dirty="0"/>
              <a:t>2</a:t>
            </a:r>
            <a:r>
              <a:rPr lang="en-US" dirty="0"/>
              <a:t> </a:t>
            </a:r>
            <a:r>
              <a:rPr lang="en-US" dirty="0">
                <a:latin typeface="Symbol" pitchFamily="18" charset="2"/>
              </a:rPr>
              <a:t>+</a:t>
            </a:r>
            <a:r>
              <a:rPr lang="en-US" dirty="0"/>
              <a:t> 1 by long or synthetic division. </a:t>
            </a:r>
          </a:p>
          <a:p>
            <a:pPr marL="463550" indent="-463550"/>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(cont.)</a:t>
            </a:r>
          </a:p>
        </p:txBody>
      </p:sp>
      <p:sp>
        <p:nvSpPr>
          <p:cNvPr id="3" name="Content Placeholder 2"/>
          <p:cNvSpPr>
            <a:spLocks noGrp="1"/>
          </p:cNvSpPr>
          <p:nvPr>
            <p:ph idx="1"/>
          </p:nvPr>
        </p:nvSpPr>
        <p:spPr>
          <a:xfrm>
            <a:off x="457200" y="1280160"/>
            <a:ext cx="4572000" cy="4572000"/>
          </a:xfrm>
        </p:spPr>
        <p:txBody>
          <a:bodyPr/>
          <a:lstStyle/>
          <a:p>
            <a:endParaRPr lang="en-US" dirty="0"/>
          </a:p>
          <a:p>
            <a:endParaRPr lang="en-US" dirty="0"/>
          </a:p>
          <a:p>
            <a:r>
              <a:rPr lang="en-US" dirty="0"/>
              <a:t>Thus we have obtained that the line </a:t>
            </a:r>
            <a:r>
              <a:rPr lang="en-US" i="1" dirty="0"/>
              <a:t>y</a:t>
            </a:r>
            <a:r>
              <a:rPr lang="en-US" dirty="0"/>
              <a:t>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1 is a slant asymptote for </a:t>
            </a:r>
            <a:r>
              <a:rPr lang="en-US" i="1" dirty="0"/>
              <a:t>h</a:t>
            </a:r>
            <a:r>
              <a:rPr lang="en-US" dirty="0"/>
              <a:t>. As far as intercepts, there are </a:t>
            </a:r>
            <a:r>
              <a:rPr lang="en-US" dirty="0">
                <a:solidFill>
                  <a:srgbClr val="FF0000"/>
                </a:solidFill>
              </a:rPr>
              <a:t>no </a:t>
            </a:r>
            <a:r>
              <a:rPr lang="en-US" i="1" dirty="0">
                <a:solidFill>
                  <a:srgbClr val="FF0000"/>
                </a:solidFill>
              </a:rPr>
              <a:t>x</a:t>
            </a:r>
            <a:r>
              <a:rPr lang="en-US" dirty="0">
                <a:solidFill>
                  <a:srgbClr val="FF0000"/>
                </a:solidFill>
              </a:rPr>
              <a:t>‑intercepts </a:t>
            </a:r>
            <a:r>
              <a:rPr lang="en-US" dirty="0"/>
              <a:t>since the numerator is never 0, but the function value </a:t>
            </a:r>
            <a:r>
              <a:rPr lang="en-US" i="1" dirty="0"/>
              <a:t>h</a:t>
            </a:r>
            <a:r>
              <a:rPr lang="en-US" dirty="0"/>
              <a:t>(0) </a:t>
            </a:r>
            <a:r>
              <a:rPr lang="en-US" dirty="0">
                <a:latin typeface="Symbol" pitchFamily="18" charset="2"/>
              </a:rPr>
              <a:t>= -</a:t>
            </a:r>
            <a:r>
              <a:rPr lang="en-US" dirty="0"/>
              <a:t>1 yields the </a:t>
            </a:r>
            <a:r>
              <a:rPr lang="en-US" i="1" dirty="0">
                <a:solidFill>
                  <a:srgbClr val="FF0000"/>
                </a:solidFill>
              </a:rPr>
              <a:t>y</a:t>
            </a:r>
            <a:r>
              <a:rPr lang="en-US" dirty="0">
                <a:solidFill>
                  <a:srgbClr val="FF0000"/>
                </a:solidFill>
              </a:rPr>
              <a:t>‑intercept of </a:t>
            </a:r>
            <a:r>
              <a:rPr lang="en-US" dirty="0">
                <a:solidFill>
                  <a:srgbClr val="FF0000"/>
                </a:solidFill>
                <a:latin typeface="Symbol" pitchFamily="18" charset="2"/>
              </a:rPr>
              <a:t>-</a:t>
            </a:r>
            <a:r>
              <a:rPr lang="en-US" dirty="0">
                <a:solidFill>
                  <a:srgbClr val="FF0000"/>
                </a:solidFill>
              </a:rPr>
              <a:t>1</a:t>
            </a:r>
            <a:r>
              <a:rPr lang="en-US" dirty="0"/>
              <a:t>.</a:t>
            </a:r>
          </a:p>
        </p:txBody>
      </p:sp>
      <p:graphicFrame>
        <p:nvGraphicFramePr>
          <p:cNvPr id="25602" name="Object 2"/>
          <p:cNvGraphicFramePr>
            <a:graphicFrameLocks noChangeAspect="1"/>
          </p:cNvGraphicFramePr>
          <p:nvPr/>
        </p:nvGraphicFramePr>
        <p:xfrm>
          <a:off x="1066800" y="1371600"/>
          <a:ext cx="3136900" cy="876300"/>
        </p:xfrm>
        <a:graphic>
          <a:graphicData uri="http://schemas.openxmlformats.org/presentationml/2006/ole">
            <mc:AlternateContent xmlns:mc="http://schemas.openxmlformats.org/markup-compatibility/2006">
              <mc:Choice xmlns:v="urn:schemas-microsoft-com:vml" Requires="v">
                <p:oleObj spid="_x0000_s25646" name="Equation" r:id="rId3" imgW="3136680" imgH="876240" progId="Equation.DSMT4">
                  <p:embed/>
                </p:oleObj>
              </mc:Choice>
              <mc:Fallback>
                <p:oleObj name="Equation" r:id="rId3" imgW="313668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71600"/>
                        <a:ext cx="3136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5" cstate="print"/>
          <a:srcRect b="14753"/>
          <a:stretch>
            <a:fillRect/>
          </a:stretch>
        </p:blipFill>
        <p:spPr bwMode="auto">
          <a:xfrm>
            <a:off x="5105400" y="1284111"/>
            <a:ext cx="3533641" cy="3897489"/>
          </a:xfrm>
          <a:prstGeom prst="rect">
            <a:avLst/>
          </a:prstGeom>
          <a:noFill/>
          <a:ln w="9525">
            <a:noFill/>
            <a:miter lim="800000"/>
            <a:headEnd/>
            <a:tailEnd/>
          </a:ln>
          <a:effectLst/>
        </p:spPr>
      </p:pic>
      <p:graphicFrame>
        <p:nvGraphicFramePr>
          <p:cNvPr id="6" name="Object 2"/>
          <p:cNvGraphicFramePr>
            <a:graphicFrameLocks noChangeAspect="1"/>
          </p:cNvGraphicFramePr>
          <p:nvPr/>
        </p:nvGraphicFramePr>
        <p:xfrm>
          <a:off x="5272020" y="5067300"/>
          <a:ext cx="3200400" cy="876300"/>
        </p:xfrm>
        <a:graphic>
          <a:graphicData uri="http://schemas.openxmlformats.org/presentationml/2006/ole">
            <mc:AlternateContent xmlns:mc="http://schemas.openxmlformats.org/markup-compatibility/2006">
              <mc:Choice xmlns:v="urn:schemas-microsoft-com:vml" Requires="v">
                <p:oleObj spid="_x0000_s25647" name="Equation" r:id="rId6" imgW="3200400" imgH="876240" progId="Equation.DSMT4">
                  <p:embed/>
                </p:oleObj>
              </mc:Choice>
              <mc:Fallback>
                <p:oleObj name="Equation" r:id="rId6" imgW="3200400" imgH="8762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2020" y="5067300"/>
                        <a:ext cx="32004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3550" indent="-463550"/>
            <a:r>
              <a:rPr lang="en-US" b="1" dirty="0"/>
              <a:t>d.	</a:t>
            </a:r>
            <a:r>
              <a:rPr lang="en-US" dirty="0"/>
              <a:t>Like in part c., the degree of the numerator of </a:t>
            </a:r>
            <a:r>
              <a:rPr lang="en-US" i="1" dirty="0"/>
              <a:t>k</a:t>
            </a:r>
            <a:r>
              <a:rPr lang="en-US" dirty="0"/>
              <a:t>(</a:t>
            </a:r>
            <a:r>
              <a:rPr lang="en-US" i="1" dirty="0"/>
              <a:t>x</a:t>
            </a:r>
            <a:r>
              <a:rPr lang="en-US" dirty="0"/>
              <a:t>) is one more than the degree of the denominator and therefore, </a:t>
            </a:r>
            <a:r>
              <a:rPr lang="en-US" i="1" dirty="0"/>
              <a:t>k</a:t>
            </a:r>
            <a:r>
              <a:rPr lang="en-US" dirty="0"/>
              <a:t> has an oblique asymptote. Polynomial division yields </a:t>
            </a:r>
          </a:p>
        </p:txBody>
      </p:sp>
      <p:graphicFrame>
        <p:nvGraphicFramePr>
          <p:cNvPr id="27650" name="Object 2"/>
          <p:cNvGraphicFramePr>
            <a:graphicFrameLocks noChangeAspect="1"/>
          </p:cNvGraphicFramePr>
          <p:nvPr/>
        </p:nvGraphicFramePr>
        <p:xfrm>
          <a:off x="2959100" y="3048000"/>
          <a:ext cx="3225800" cy="838200"/>
        </p:xfrm>
        <a:graphic>
          <a:graphicData uri="http://schemas.openxmlformats.org/presentationml/2006/ole">
            <mc:AlternateContent xmlns:mc="http://schemas.openxmlformats.org/markup-compatibility/2006">
              <mc:Choice xmlns:v="urn:schemas-microsoft-com:vml" Requires="v">
                <p:oleObj spid="_x0000_s27671" name="Equation" r:id="rId3" imgW="3225600" imgH="838080" progId="Equation.DSMT4">
                  <p:embed/>
                </p:oleObj>
              </mc:Choice>
              <mc:Fallback>
                <p:oleObj name="Equation" r:id="rId3" imgW="32256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048000"/>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3d (cont.)</a:t>
            </a:r>
          </a:p>
        </p:txBody>
      </p:sp>
      <p:sp>
        <p:nvSpPr>
          <p:cNvPr id="3" name="Content Placeholder 2"/>
          <p:cNvSpPr>
            <a:spLocks noGrp="1"/>
          </p:cNvSpPr>
          <p:nvPr>
            <p:ph idx="1"/>
          </p:nvPr>
        </p:nvSpPr>
        <p:spPr/>
        <p:txBody>
          <a:bodyPr/>
          <a:lstStyle/>
          <a:p>
            <a:r>
              <a:rPr lang="en-US" dirty="0"/>
              <a:t>Therefore we conclude that </a:t>
            </a:r>
            <a:r>
              <a:rPr lang="en-US" i="1" dirty="0">
                <a:solidFill>
                  <a:srgbClr val="FF0000"/>
                </a:solidFill>
              </a:rPr>
              <a:t>y</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x</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1 is the oblique asymptote</a:t>
            </a:r>
            <a:r>
              <a:rPr lang="en-US" dirty="0"/>
              <a:t>. Finding </a:t>
            </a:r>
            <a:r>
              <a:rPr lang="en-US" i="1" dirty="0"/>
              <a:t>k</a:t>
            </a:r>
            <a:r>
              <a:rPr lang="en-US" dirty="0"/>
              <a:t>(0) reveals that the function crosses the </a:t>
            </a:r>
            <a:r>
              <a:rPr lang="en-US" i="1" dirty="0"/>
              <a:t>y</a:t>
            </a:r>
            <a:r>
              <a:rPr lang="en-US" dirty="0"/>
              <a:t>-axis at      To find </a:t>
            </a:r>
            <a:r>
              <a:rPr lang="en-US" i="1" dirty="0"/>
              <a:t>x</a:t>
            </a:r>
            <a:r>
              <a:rPr lang="en-US" dirty="0"/>
              <a:t>‑intercepts, we need the zeros of the numerator polynomial. One of the potential rational zeros is </a:t>
            </a:r>
            <a:r>
              <a:rPr lang="en-US" dirty="0">
                <a:latin typeface="Symbol" pitchFamily="18" charset="2"/>
              </a:rPr>
              <a:t>-</a:t>
            </a:r>
            <a:r>
              <a:rPr lang="en-US" dirty="0"/>
              <a:t>1, which actually is a zero, and thus the numerator factors as                            so </a:t>
            </a:r>
            <a:r>
              <a:rPr lang="en-US" dirty="0">
                <a:solidFill>
                  <a:srgbClr val="FF0000"/>
                </a:solidFill>
                <a:latin typeface="Symbol" pitchFamily="18" charset="2"/>
              </a:rPr>
              <a:t>-</a:t>
            </a:r>
            <a:r>
              <a:rPr lang="en-US" dirty="0">
                <a:solidFill>
                  <a:srgbClr val="FF0000"/>
                </a:solidFill>
              </a:rPr>
              <a:t>1 is the only </a:t>
            </a:r>
            <a:r>
              <a:rPr lang="en-US" i="1" dirty="0">
                <a:solidFill>
                  <a:srgbClr val="FF0000"/>
                </a:solidFill>
              </a:rPr>
              <a:t>x</a:t>
            </a:r>
            <a:r>
              <a:rPr lang="en-US" dirty="0">
                <a:solidFill>
                  <a:srgbClr val="FF0000"/>
                </a:solidFill>
              </a:rPr>
              <a:t>‑intercept</a:t>
            </a:r>
            <a:r>
              <a:rPr lang="en-US" dirty="0"/>
              <a:t>.</a:t>
            </a:r>
          </a:p>
        </p:txBody>
      </p:sp>
      <p:graphicFrame>
        <p:nvGraphicFramePr>
          <p:cNvPr id="28674" name="Object 2"/>
          <p:cNvGraphicFramePr>
            <a:graphicFrameLocks noChangeAspect="1"/>
          </p:cNvGraphicFramePr>
          <p:nvPr>
            <p:extLst>
              <p:ext uri="{D42A27DB-BD31-4B8C-83A1-F6EECF244321}">
                <p14:modId xmlns:p14="http://schemas.microsoft.com/office/powerpoint/2010/main" val="2294189943"/>
              </p:ext>
            </p:extLst>
          </p:nvPr>
        </p:nvGraphicFramePr>
        <p:xfrm>
          <a:off x="3505200" y="2209800"/>
          <a:ext cx="292100" cy="430852"/>
        </p:xfrm>
        <a:graphic>
          <a:graphicData uri="http://schemas.openxmlformats.org/presentationml/2006/ole">
            <mc:AlternateContent xmlns:mc="http://schemas.openxmlformats.org/markup-compatibility/2006">
              <mc:Choice xmlns:v="urn:schemas-microsoft-com:vml" Requires="v">
                <p:oleObj spid="_x0000_s28718" name="Equation" r:id="rId3" imgW="291960" imgH="444240" progId="Equation.DSMT4">
                  <p:embed/>
                </p:oleObj>
              </mc:Choice>
              <mc:Fallback>
                <p:oleObj name="Equation" r:id="rId3" imgW="2919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0"/>
                        <a:ext cx="292100" cy="430852"/>
                      </a:xfrm>
                      <a:prstGeom prst="rect">
                        <a:avLst/>
                      </a:prstGeom>
                      <a:noFill/>
                      <a:ln>
                        <a:noFill/>
                      </a:ln>
                      <a:effec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618282178"/>
              </p:ext>
            </p:extLst>
          </p:nvPr>
        </p:nvGraphicFramePr>
        <p:xfrm>
          <a:off x="5497284" y="3418114"/>
          <a:ext cx="2171700" cy="584200"/>
        </p:xfrm>
        <a:graphic>
          <a:graphicData uri="http://schemas.openxmlformats.org/presentationml/2006/ole">
            <mc:AlternateContent xmlns:mc="http://schemas.openxmlformats.org/markup-compatibility/2006">
              <mc:Choice xmlns:v="urn:schemas-microsoft-com:vml" Requires="v">
                <p:oleObj spid="_x0000_s28719" name="Equation" r:id="rId5" imgW="2171520" imgH="583920" progId="Equation.DSMT4">
                  <p:embed/>
                </p:oleObj>
              </mc:Choice>
              <mc:Fallback>
                <p:oleObj name="Equation" r:id="rId5" imgW="2171520" imgH="583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7284" y="3418114"/>
                        <a:ext cx="2171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Polynomial Functions</a:t>
            </a:r>
          </a:p>
        </p:txBody>
      </p:sp>
      <p:sp>
        <p:nvSpPr>
          <p:cNvPr id="3" name="Content Placeholder 2"/>
          <p:cNvSpPr>
            <a:spLocks noGrp="1"/>
          </p:cNvSpPr>
          <p:nvPr>
            <p:ph idx="1"/>
          </p:nvPr>
        </p:nvSpPr>
        <p:spPr>
          <a:solidFill>
            <a:srgbClr val="FFFFCC"/>
          </a:solidFill>
          <a:ln w="28575">
            <a:solidFill>
              <a:schemeClr val="tx1"/>
            </a:solidFill>
          </a:ln>
        </p:spPr>
        <p:txBody>
          <a:bodyPr>
            <a:noAutofit/>
          </a:bodyPr>
          <a:lstStyle/>
          <a:p>
            <a:pPr algn="ctr"/>
            <a:r>
              <a:rPr lang="en-US" sz="2775" b="1" dirty="0">
                <a:solidFill>
                  <a:schemeClr val="tx1"/>
                </a:solidFill>
              </a:rPr>
              <a:t>Polynomial Functions</a:t>
            </a:r>
          </a:p>
          <a:p>
            <a:r>
              <a:rPr lang="en-US" sz="2775" dirty="0">
                <a:solidFill>
                  <a:schemeClr val="tx1"/>
                </a:solidFill>
              </a:rPr>
              <a:t>A </a:t>
            </a:r>
            <a:r>
              <a:rPr lang="en-US" sz="2775" b="1" dirty="0">
                <a:solidFill>
                  <a:schemeClr val="tx1"/>
                </a:solidFill>
              </a:rPr>
              <a:t>polynomial function</a:t>
            </a:r>
            <a:r>
              <a:rPr lang="en-US" sz="2775" dirty="0">
                <a:solidFill>
                  <a:schemeClr val="tx1"/>
                </a:solidFill>
              </a:rPr>
              <a:t> </a:t>
            </a:r>
            <a:r>
              <a:rPr lang="en-US" sz="2775" i="1" dirty="0">
                <a:solidFill>
                  <a:schemeClr val="tx1"/>
                </a:solidFill>
              </a:rPr>
              <a:t>f</a:t>
            </a:r>
            <a:r>
              <a:rPr lang="en-US" sz="2775" dirty="0">
                <a:solidFill>
                  <a:schemeClr val="tx1"/>
                </a:solidFill>
              </a:rPr>
              <a:t> of one variable, say the variable </a:t>
            </a:r>
            <a:r>
              <a:rPr lang="en-US" sz="2775" i="1" dirty="0">
                <a:solidFill>
                  <a:schemeClr val="tx1"/>
                </a:solidFill>
              </a:rPr>
              <a:t>x</a:t>
            </a:r>
            <a:r>
              <a:rPr lang="en-US" sz="2775" dirty="0">
                <a:solidFill>
                  <a:schemeClr val="tx1"/>
                </a:solidFill>
              </a:rPr>
              <a:t>, is any function that can be written in the form</a:t>
            </a:r>
          </a:p>
          <a:p>
            <a:endParaRPr lang="en-US" sz="2775" dirty="0">
              <a:solidFill>
                <a:schemeClr val="tx1"/>
              </a:solidFill>
            </a:endParaRPr>
          </a:p>
          <a:p>
            <a:r>
              <a:rPr lang="en-US" sz="2775" dirty="0">
                <a:solidFill>
                  <a:schemeClr val="tx1"/>
                </a:solidFill>
              </a:rPr>
              <a:t>where each </a:t>
            </a:r>
            <a:r>
              <a:rPr lang="en-US" sz="2775" i="1" dirty="0">
                <a:solidFill>
                  <a:schemeClr val="tx1"/>
                </a:solidFill>
              </a:rPr>
              <a:t>a</a:t>
            </a:r>
            <a:r>
              <a:rPr lang="en-US" sz="2775" i="1" baseline="-25000" dirty="0">
                <a:solidFill>
                  <a:schemeClr val="tx1"/>
                </a:solidFill>
              </a:rPr>
              <a:t>i</a:t>
            </a:r>
            <a:r>
              <a:rPr lang="en-US" sz="2775" dirty="0">
                <a:solidFill>
                  <a:schemeClr val="tx1"/>
                </a:solidFill>
              </a:rPr>
              <a:t> is a constant and </a:t>
            </a:r>
            <a:r>
              <a:rPr lang="en-US" sz="2775" i="1" dirty="0">
                <a:solidFill>
                  <a:schemeClr val="tx1"/>
                </a:solidFill>
              </a:rPr>
              <a:t>n</a:t>
            </a:r>
            <a:r>
              <a:rPr lang="en-US" sz="2775" dirty="0">
                <a:solidFill>
                  <a:schemeClr val="tx1"/>
                </a:solidFill>
              </a:rPr>
              <a:t> is a nonnegative integer. Each </a:t>
            </a:r>
            <a:r>
              <a:rPr lang="en-US" sz="2775" i="1" dirty="0">
                <a:solidFill>
                  <a:schemeClr val="tx1"/>
                </a:solidFill>
              </a:rPr>
              <a:t>a</a:t>
            </a:r>
            <a:r>
              <a:rPr lang="en-US" sz="2775" i="1" baseline="-25000" dirty="0">
                <a:solidFill>
                  <a:schemeClr val="tx1"/>
                </a:solidFill>
              </a:rPr>
              <a:t>i</a:t>
            </a:r>
            <a:r>
              <a:rPr lang="en-US" sz="2775" dirty="0">
                <a:solidFill>
                  <a:schemeClr val="tx1"/>
                </a:solidFill>
              </a:rPr>
              <a:t> is called the </a:t>
            </a:r>
            <a:r>
              <a:rPr lang="en-US" sz="2775" b="1" dirty="0">
                <a:solidFill>
                  <a:schemeClr val="tx1"/>
                </a:solidFill>
              </a:rPr>
              <a:t>coefficient</a:t>
            </a:r>
            <a:r>
              <a:rPr lang="en-US" sz="2775" dirty="0">
                <a:solidFill>
                  <a:schemeClr val="tx1"/>
                </a:solidFill>
              </a:rPr>
              <a:t> of its associated </a:t>
            </a:r>
            <a:r>
              <a:rPr lang="en-US" sz="2775" b="1" dirty="0">
                <a:solidFill>
                  <a:schemeClr val="tx1"/>
                </a:solidFill>
              </a:rPr>
              <a:t>term</a:t>
            </a:r>
            <a:r>
              <a:rPr lang="en-US" sz="2775" dirty="0">
                <a:solidFill>
                  <a:schemeClr val="tx1"/>
                </a:solidFill>
              </a:rPr>
              <a:t> </a:t>
            </a:r>
            <a:r>
              <a:rPr lang="en-US" sz="2775" i="1" dirty="0">
                <a:solidFill>
                  <a:schemeClr val="tx1"/>
                </a:solidFill>
              </a:rPr>
              <a:t>a</a:t>
            </a:r>
            <a:r>
              <a:rPr lang="en-US" sz="2775" i="1" baseline="-25000" dirty="0">
                <a:solidFill>
                  <a:schemeClr val="tx1"/>
                </a:solidFill>
              </a:rPr>
              <a:t>i</a:t>
            </a:r>
            <a:r>
              <a:rPr lang="en-US" sz="2775" i="1" dirty="0">
                <a:solidFill>
                  <a:schemeClr val="tx1"/>
                </a:solidFill>
              </a:rPr>
              <a:t> x</a:t>
            </a:r>
            <a:r>
              <a:rPr lang="en-US" sz="2775" i="1" baseline="30000" dirty="0">
                <a:solidFill>
                  <a:schemeClr val="tx1"/>
                </a:solidFill>
              </a:rPr>
              <a:t>i</a:t>
            </a:r>
            <a:r>
              <a:rPr lang="en-US" sz="2775" dirty="0">
                <a:solidFill>
                  <a:schemeClr val="tx1"/>
                </a:solidFill>
              </a:rPr>
              <a:t>. The highest power of the variable is called the </a:t>
            </a:r>
            <a:r>
              <a:rPr lang="en-US" sz="2775" b="1" dirty="0">
                <a:solidFill>
                  <a:schemeClr val="tx1"/>
                </a:solidFill>
              </a:rPr>
              <a:t>degree</a:t>
            </a:r>
            <a:r>
              <a:rPr lang="en-US" sz="2775" dirty="0">
                <a:solidFill>
                  <a:schemeClr val="tx1"/>
                </a:solidFill>
              </a:rPr>
              <a:t> of the polynomial, and the coefficient of the term containing that highest power is called the </a:t>
            </a:r>
            <a:r>
              <a:rPr lang="en-US" sz="2775" b="1" dirty="0">
                <a:solidFill>
                  <a:schemeClr val="tx1"/>
                </a:solidFill>
              </a:rPr>
              <a:t>leading coefficient</a:t>
            </a:r>
            <a:r>
              <a:rPr lang="en-US" sz="2775" dirty="0">
                <a:solidFill>
                  <a:schemeClr val="tx1"/>
                </a:solidFill>
              </a:rPr>
              <a:t> of the polynomial.</a:t>
            </a:r>
          </a:p>
        </p:txBody>
      </p:sp>
      <p:graphicFrame>
        <p:nvGraphicFramePr>
          <p:cNvPr id="1026" name="Object 2"/>
          <p:cNvGraphicFramePr>
            <a:graphicFrameLocks noChangeAspect="1"/>
          </p:cNvGraphicFramePr>
          <p:nvPr>
            <p:extLst>
              <p:ext uri="{D42A27DB-BD31-4B8C-83A1-F6EECF244321}">
                <p14:modId xmlns:p14="http://schemas.microsoft.com/office/powerpoint/2010/main" val="3830821574"/>
              </p:ext>
            </p:extLst>
          </p:nvPr>
        </p:nvGraphicFramePr>
        <p:xfrm>
          <a:off x="2019300" y="2711450"/>
          <a:ext cx="5105400" cy="495300"/>
        </p:xfrm>
        <a:graphic>
          <a:graphicData uri="http://schemas.openxmlformats.org/presentationml/2006/ole">
            <mc:AlternateContent xmlns:mc="http://schemas.openxmlformats.org/markup-compatibility/2006">
              <mc:Choice xmlns:v="urn:schemas-microsoft-com:vml" Requires="v">
                <p:oleObj spid="_x0000_s1047" name="Equation" r:id="rId3" imgW="5105160" imgH="495000" progId="Equation.DSMT4">
                  <p:embed/>
                </p:oleObj>
              </mc:Choice>
              <mc:Fallback>
                <p:oleObj name="Equation" r:id="rId3" imgW="5105160" imgH="495000" progId="Equation.DSMT4">
                  <p:embed/>
                  <p:pic>
                    <p:nvPicPr>
                      <p:cNvPr id="0" name="Picture 2"/>
                      <p:cNvPicPr>
                        <a:picLocks noChangeAspect="1" noChangeArrowheads="1"/>
                      </p:cNvPicPr>
                      <p:nvPr/>
                    </p:nvPicPr>
                    <p:blipFill>
                      <a:blip r:embed="rId4"/>
                      <a:srcRect/>
                      <a:stretch>
                        <a:fillRect/>
                      </a:stretch>
                    </p:blipFill>
                    <p:spPr bwMode="auto">
                      <a:xfrm>
                        <a:off x="2019300" y="2711450"/>
                        <a:ext cx="5105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3d (cont.)</a:t>
            </a:r>
          </a:p>
        </p:txBody>
      </p:sp>
      <p:pic>
        <p:nvPicPr>
          <p:cNvPr id="4" name="Picture 2"/>
          <p:cNvPicPr>
            <a:picLocks noChangeAspect="1" noChangeArrowheads="1"/>
          </p:cNvPicPr>
          <p:nvPr/>
        </p:nvPicPr>
        <p:blipFill>
          <a:blip r:embed="rId3" cstate="print"/>
          <a:srcRect b="23333"/>
          <a:stretch>
            <a:fillRect/>
          </a:stretch>
        </p:blipFill>
        <p:spPr bwMode="auto">
          <a:xfrm>
            <a:off x="2854519" y="1295400"/>
            <a:ext cx="3434963" cy="3505200"/>
          </a:xfrm>
          <a:prstGeom prst="rect">
            <a:avLst/>
          </a:prstGeom>
          <a:noFill/>
          <a:ln w="9525">
            <a:noFill/>
            <a:miter lim="800000"/>
            <a:headEnd/>
            <a:tailEnd/>
          </a:ln>
          <a:effectLst/>
        </p:spPr>
      </p:pic>
      <p:graphicFrame>
        <p:nvGraphicFramePr>
          <p:cNvPr id="125954" name="Object 2"/>
          <p:cNvGraphicFramePr>
            <a:graphicFrameLocks noChangeAspect="1"/>
          </p:cNvGraphicFramePr>
          <p:nvPr/>
        </p:nvGraphicFramePr>
        <p:xfrm>
          <a:off x="2305050" y="4914900"/>
          <a:ext cx="4533900" cy="876300"/>
        </p:xfrm>
        <a:graphic>
          <a:graphicData uri="http://schemas.openxmlformats.org/presentationml/2006/ole">
            <mc:AlternateContent xmlns:mc="http://schemas.openxmlformats.org/markup-compatibility/2006">
              <mc:Choice xmlns:v="urn:schemas-microsoft-com:vml" Requires="v">
                <p:oleObj spid="_x0000_s125975" name="Equation" r:id="rId4" imgW="4533840" imgH="876240" progId="Equation.DSMT4">
                  <p:embed/>
                </p:oleObj>
              </mc:Choice>
              <mc:Fallback>
                <p:oleObj name="Equation" r:id="rId4" imgW="4533840" imgH="876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4914900"/>
                        <a:ext cx="4533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Power Functions</a:t>
            </a:r>
          </a:p>
        </p:txBody>
      </p:sp>
      <p:sp>
        <p:nvSpPr>
          <p:cNvPr id="3" name="Content Placeholder 2"/>
          <p:cNvSpPr>
            <a:spLocks noGrp="1"/>
          </p:cNvSpPr>
          <p:nvPr>
            <p:ph idx="1"/>
          </p:nvPr>
        </p:nvSpPr>
        <p:spPr>
          <a:xfrm>
            <a:off x="457200" y="1280160"/>
            <a:ext cx="8229600" cy="4056495"/>
          </a:xfrm>
          <a:solidFill>
            <a:srgbClr val="FFFFCC"/>
          </a:solidFill>
          <a:ln w="28575">
            <a:solidFill>
              <a:schemeClr val="tx1"/>
            </a:solidFill>
          </a:ln>
        </p:spPr>
        <p:txBody>
          <a:bodyPr>
            <a:spAutoFit/>
          </a:bodyPr>
          <a:lstStyle/>
          <a:p>
            <a:pPr algn="ctr"/>
            <a:r>
              <a:rPr lang="en-US" b="1" dirty="0">
                <a:solidFill>
                  <a:schemeClr val="tx1"/>
                </a:solidFill>
              </a:rPr>
              <a:t>Power Functions</a:t>
            </a:r>
          </a:p>
          <a:p>
            <a:r>
              <a:rPr lang="en-US" dirty="0">
                <a:solidFill>
                  <a:schemeClr val="tx1"/>
                </a:solidFill>
              </a:rPr>
              <a:t>A </a:t>
            </a:r>
            <a:r>
              <a:rPr lang="en-US" b="1" dirty="0">
                <a:solidFill>
                  <a:schemeClr val="tx1"/>
                </a:solidFill>
              </a:rPr>
              <a:t>power function </a:t>
            </a:r>
            <a:r>
              <a:rPr lang="en-US" dirty="0">
                <a:solidFill>
                  <a:schemeClr val="tx1"/>
                </a:solidFill>
              </a:rPr>
              <a:t>in the variable </a:t>
            </a:r>
            <a:r>
              <a:rPr lang="en-US" i="1" dirty="0">
                <a:solidFill>
                  <a:schemeClr val="tx1"/>
                </a:solidFill>
              </a:rPr>
              <a:t>x</a:t>
            </a:r>
            <a:r>
              <a:rPr lang="en-US" dirty="0">
                <a:solidFill>
                  <a:schemeClr val="tx1"/>
                </a:solidFill>
              </a:rPr>
              <a:t> is a function of the form                   where </a:t>
            </a:r>
            <a:r>
              <a:rPr lang="en-US" i="1" dirty="0">
                <a:solidFill>
                  <a:schemeClr val="tx1"/>
                </a:solidFill>
              </a:rPr>
              <a:t>a</a:t>
            </a:r>
            <a:r>
              <a:rPr lang="en-US" dirty="0">
                <a:solidFill>
                  <a:schemeClr val="tx1"/>
                </a:solidFill>
              </a:rPr>
              <a:t> ≠ 0. Note that if </a:t>
            </a:r>
            <a:r>
              <a:rPr lang="en-US" i="1" dirty="0">
                <a:solidFill>
                  <a:schemeClr val="tx1"/>
                </a:solidFill>
              </a:rPr>
              <a:t>a</a:t>
            </a:r>
            <a:r>
              <a:rPr lang="en-US" dirty="0">
                <a:solidFill>
                  <a:schemeClr val="tx1"/>
                </a:solidFill>
              </a:rPr>
              <a:t> is a positive integer, such a function is an example of a single‑term polynomial. If </a:t>
            </a:r>
            <a:r>
              <a:rPr lang="en-US" i="1" dirty="0">
                <a:solidFill>
                  <a:schemeClr val="tx1"/>
                </a:solidFill>
              </a:rPr>
              <a:t>a</a:t>
            </a:r>
            <a:r>
              <a:rPr lang="en-US" dirty="0">
                <a:solidFill>
                  <a:schemeClr val="tx1"/>
                </a:solidFill>
              </a:rPr>
              <a:t> has the form          where </a:t>
            </a:r>
            <a:r>
              <a:rPr lang="en-US" i="1" dirty="0">
                <a:solidFill>
                  <a:schemeClr val="tx1"/>
                </a:solidFill>
              </a:rPr>
              <a:t>n</a:t>
            </a:r>
            <a:r>
              <a:rPr lang="en-US" dirty="0">
                <a:solidFill>
                  <a:schemeClr val="tx1"/>
                </a:solidFill>
              </a:rPr>
              <a:t> is a positive integer, such a function is a </a:t>
            </a:r>
            <a:r>
              <a:rPr lang="en-US" b="1" dirty="0">
                <a:solidFill>
                  <a:schemeClr val="tx1"/>
                </a:solidFill>
              </a:rPr>
              <a:t>root function</a:t>
            </a:r>
            <a:r>
              <a:rPr lang="en-US" dirty="0">
                <a:solidFill>
                  <a:schemeClr val="tx1"/>
                </a:solidFill>
              </a:rPr>
              <a:t> (and         also written          is called the </a:t>
            </a:r>
            <a:r>
              <a:rPr lang="en-US" b="1" i="1" dirty="0">
                <a:solidFill>
                  <a:schemeClr val="tx1"/>
                </a:solidFill>
              </a:rPr>
              <a:t>n</a:t>
            </a:r>
            <a:r>
              <a:rPr lang="en-US" b="1" baseline="30000" dirty="0">
                <a:solidFill>
                  <a:schemeClr val="tx1"/>
                </a:solidFill>
              </a:rPr>
              <a:t>th</a:t>
            </a:r>
            <a:r>
              <a:rPr lang="en-US" b="1" dirty="0">
                <a:solidFill>
                  <a:schemeClr val="tx1"/>
                </a:solidFill>
              </a:rPr>
              <a:t> root</a:t>
            </a:r>
            <a:r>
              <a:rPr lang="en-US" dirty="0">
                <a:solidFill>
                  <a:schemeClr val="tx1"/>
                </a:solidFill>
              </a:rPr>
              <a:t> of </a:t>
            </a:r>
            <a:r>
              <a:rPr lang="en-US" i="1" dirty="0">
                <a:solidFill>
                  <a:schemeClr val="tx1"/>
                </a:solidFill>
              </a:rPr>
              <a:t>x</a:t>
            </a:r>
            <a:r>
              <a:rPr lang="en-US" dirty="0">
                <a:solidFill>
                  <a:schemeClr val="tx1"/>
                </a:solidFill>
              </a:rPr>
              <a:t>). If </a:t>
            </a:r>
            <a:r>
              <a:rPr lang="en-US" i="1" dirty="0">
                <a:solidFill>
                  <a:schemeClr val="tx1"/>
                </a:solidFill>
              </a:rPr>
              <a:t>a</a:t>
            </a:r>
            <a:r>
              <a:rPr lang="en-US" dirty="0">
                <a:solidFill>
                  <a:schemeClr val="tx1"/>
                </a:solidFill>
              </a:rPr>
              <a:t> = </a:t>
            </a:r>
            <a:r>
              <a:rPr lang="en-US" dirty="0">
                <a:solidFill>
                  <a:schemeClr val="tx1"/>
                </a:solidFill>
                <a:latin typeface="Symbol" pitchFamily="18" charset="2"/>
              </a:rPr>
              <a:t>-</a:t>
            </a:r>
            <a:r>
              <a:rPr lang="en-US" dirty="0">
                <a:solidFill>
                  <a:schemeClr val="tx1"/>
                </a:solidFill>
              </a:rPr>
              <a:t>1, the function is the </a:t>
            </a:r>
            <a:r>
              <a:rPr lang="en-US" b="1" dirty="0">
                <a:solidFill>
                  <a:schemeClr val="tx1"/>
                </a:solidFill>
              </a:rPr>
              <a:t>reciprocal function</a:t>
            </a:r>
            <a:r>
              <a:rPr lang="en-US" dirty="0">
                <a:solidFill>
                  <a:schemeClr val="tx1"/>
                </a:solidFill>
              </a:rPr>
              <a:t> and is an example of a rational function.</a:t>
            </a:r>
          </a:p>
        </p:txBody>
      </p:sp>
      <p:graphicFrame>
        <p:nvGraphicFramePr>
          <p:cNvPr id="29698" name="Object 2"/>
          <p:cNvGraphicFramePr>
            <a:graphicFrameLocks noChangeAspect="1"/>
          </p:cNvGraphicFramePr>
          <p:nvPr/>
        </p:nvGraphicFramePr>
        <p:xfrm>
          <a:off x="1272822" y="2240844"/>
          <a:ext cx="1447800" cy="482600"/>
        </p:xfrm>
        <a:graphic>
          <a:graphicData uri="http://schemas.openxmlformats.org/presentationml/2006/ole">
            <mc:AlternateContent xmlns:mc="http://schemas.openxmlformats.org/markup-compatibility/2006">
              <mc:Choice xmlns:v="urn:schemas-microsoft-com:vml" Requires="v">
                <p:oleObj spid="_x0000_s29782" name="Equation" r:id="rId3" imgW="1447560" imgH="482400" progId="Equation.DSMT4">
                  <p:embed/>
                </p:oleObj>
              </mc:Choice>
              <mc:Fallback>
                <p:oleObj name="Equation" r:id="rId3" imgW="144756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822" y="2240844"/>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823178" y="3138311"/>
          <a:ext cx="609600" cy="431800"/>
        </p:xfrm>
        <a:graphic>
          <a:graphicData uri="http://schemas.openxmlformats.org/presentationml/2006/ole">
            <mc:AlternateContent xmlns:mc="http://schemas.openxmlformats.org/markup-compatibility/2006">
              <mc:Choice xmlns:v="urn:schemas-microsoft-com:vml" Requires="v">
                <p:oleObj spid="_x0000_s29783" name="Equation" r:id="rId5" imgW="609480" imgH="431640" progId="Equation.DSMT4">
                  <p:embed/>
                </p:oleObj>
              </mc:Choice>
              <mc:Fallback>
                <p:oleObj name="Equation" r:id="rId5" imgW="60948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3178" y="3138311"/>
                        <a:ext cx="609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7285567" y="3514129"/>
          <a:ext cx="596900" cy="482600"/>
        </p:xfrm>
        <a:graphic>
          <a:graphicData uri="http://schemas.openxmlformats.org/presentationml/2006/ole">
            <mc:AlternateContent xmlns:mc="http://schemas.openxmlformats.org/markup-compatibility/2006">
              <mc:Choice xmlns:v="urn:schemas-microsoft-com:vml" Requires="v">
                <p:oleObj spid="_x0000_s29784" name="Equation" r:id="rId7" imgW="596880" imgH="482400" progId="Equation.DSMT4">
                  <p:embed/>
                </p:oleObj>
              </mc:Choice>
              <mc:Fallback>
                <p:oleObj name="Equation" r:id="rId7" imgW="59688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5567" y="3514129"/>
                        <a:ext cx="596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1714500" y="3942644"/>
          <a:ext cx="571500" cy="457200"/>
        </p:xfrm>
        <a:graphic>
          <a:graphicData uri="http://schemas.openxmlformats.org/presentationml/2006/ole">
            <mc:AlternateContent xmlns:mc="http://schemas.openxmlformats.org/markup-compatibility/2006">
              <mc:Choice xmlns:v="urn:schemas-microsoft-com:vml" Requires="v">
                <p:oleObj spid="_x0000_s29785" name="Equation" r:id="rId9" imgW="571320" imgH="457200" progId="Equation.DSMT4">
                  <p:embed/>
                </p:oleObj>
              </mc:Choice>
              <mc:Fallback>
                <p:oleObj name="Equation" r:id="rId9" imgW="571320" imgH="457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4500" y="3942644"/>
                        <a:ext cx="57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Functions</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501250" y="1015410"/>
            <a:ext cx="6076191" cy="2533334"/>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524000" y="3513364"/>
            <a:ext cx="6038096" cy="2495238"/>
          </a:xfrm>
          <a:prstGeom prst="rect">
            <a:avLst/>
          </a:prstGeom>
        </p:spPr>
      </p:pic>
    </p:spTree>
    <p:extLst>
      <p:ext uri="{BB962C8B-B14F-4D97-AF65-F5344CB8AC3E}">
        <p14:creationId xmlns:p14="http://schemas.microsoft.com/office/powerpoint/2010/main" val="16609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Functions (cont.)</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43000" y="1017816"/>
            <a:ext cx="6819048" cy="2209524"/>
          </a:xfr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556664" y="3486148"/>
            <a:ext cx="6028572" cy="2514286"/>
          </a:xfrm>
          <a:prstGeom prst="rect">
            <a:avLst/>
          </a:prstGeom>
        </p:spPr>
      </p:pic>
    </p:spTree>
    <p:extLst>
      <p:ext uri="{BB962C8B-B14F-4D97-AF65-F5344CB8AC3E}">
        <p14:creationId xmlns:p14="http://schemas.microsoft.com/office/powerpoint/2010/main" val="3246614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Algebraic Functions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Algebraic Functions</a:t>
            </a:r>
          </a:p>
          <a:p>
            <a:r>
              <a:rPr lang="en-US" dirty="0">
                <a:solidFill>
                  <a:srgbClr val="000000"/>
                </a:solidFill>
              </a:rPr>
              <a:t>A function </a:t>
            </a:r>
            <a:r>
              <a:rPr lang="en-US" i="1" dirty="0">
                <a:solidFill>
                  <a:srgbClr val="000000"/>
                </a:solidFill>
              </a:rPr>
              <a:t>f</a:t>
            </a:r>
            <a:r>
              <a:rPr lang="en-US" dirty="0">
                <a:solidFill>
                  <a:srgbClr val="000000"/>
                </a:solidFill>
              </a:rPr>
              <a:t> is in the class </a:t>
            </a:r>
            <a:r>
              <a:rPr lang="en-US" dirty="0">
                <a:solidFill>
                  <a:schemeClr val="tx1"/>
                </a:solidFill>
              </a:rPr>
              <a:t>of </a:t>
            </a:r>
            <a:r>
              <a:rPr lang="en-US" b="1" dirty="0">
                <a:solidFill>
                  <a:srgbClr val="C00000"/>
                </a:solidFill>
              </a:rPr>
              <a:t>algebraic functions</a:t>
            </a:r>
            <a:r>
              <a:rPr lang="en-US" dirty="0">
                <a:solidFill>
                  <a:schemeClr val="tx1"/>
                </a:solidFill>
              </a:rPr>
              <a:t> if it can be constructed, starting with polynomials, in a finite number of steps using only the algebraic operations of addition, subtraction, multiplication, division</a:t>
            </a:r>
            <a:r>
              <a:rPr lang="en-US" dirty="0">
                <a:solidFill>
                  <a:srgbClr val="000000"/>
                </a:solidFill>
              </a:rPr>
              <a:t>, and the taking of roots.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a:xfrm>
            <a:off x="457200" y="1280160"/>
            <a:ext cx="8229600" cy="4832092"/>
          </a:xfrm>
        </p:spPr>
        <p:txBody>
          <a:bodyPr>
            <a:spAutoFit/>
          </a:bodyPr>
          <a:lstStyle/>
          <a:p>
            <a:r>
              <a:rPr lang="en-US" dirty="0"/>
              <a:t>We provide a few examples of algebraic functions and one way each can be constructed.</a:t>
            </a:r>
          </a:p>
          <a:p>
            <a:pPr marL="465138" indent="-465138"/>
            <a:r>
              <a:rPr lang="en-US" b="1" dirty="0"/>
              <a:t>a.	</a:t>
            </a:r>
            <a:r>
              <a:rPr lang="en-US" dirty="0"/>
              <a:t>Consider the algebraic function</a:t>
            </a:r>
          </a:p>
          <a:p>
            <a:pPr marL="341313" indent="-341313"/>
            <a:endParaRPr lang="en-US" dirty="0"/>
          </a:p>
          <a:p>
            <a:pPr marL="465138" indent="-465138"/>
            <a:r>
              <a:rPr lang="en-US" dirty="0"/>
              <a:t>	It can be constructed in a finite number of steps as shown below. For example, using the notation </a:t>
            </a:r>
            <a:r>
              <a:rPr lang="en-US" i="1" dirty="0"/>
              <a:t>f</a:t>
            </a:r>
            <a:r>
              <a:rPr lang="en-US" dirty="0"/>
              <a:t>(</a:t>
            </a:r>
            <a:r>
              <a:rPr lang="en-US" i="1" dirty="0"/>
              <a:t>x</a:t>
            </a:r>
            <a:r>
              <a:rPr lang="en-US" dirty="0"/>
              <a:t>) = </a:t>
            </a:r>
            <a:r>
              <a:rPr lang="en-US" i="1" dirty="0"/>
              <a:t>x</a:t>
            </a:r>
            <a:r>
              <a:rPr lang="en-US" baseline="30000" dirty="0"/>
              <a:t>2</a:t>
            </a:r>
            <a:r>
              <a:rPr lang="en-US" dirty="0"/>
              <a:t>, we recognize </a:t>
            </a:r>
            <a:r>
              <a:rPr lang="en-US" i="1" dirty="0"/>
              <a:t>F</a:t>
            </a:r>
            <a:r>
              <a:rPr lang="en-US" dirty="0"/>
              <a:t>(</a:t>
            </a:r>
            <a:r>
              <a:rPr lang="en-US" i="1" dirty="0"/>
              <a:t>x</a:t>
            </a:r>
            <a:r>
              <a:rPr lang="en-US" dirty="0"/>
              <a:t>) as</a:t>
            </a:r>
          </a:p>
          <a:p>
            <a:pPr marL="341313" indent="-341313"/>
            <a:endParaRPr lang="en-US" i="1" dirty="0"/>
          </a:p>
          <a:p>
            <a:pPr marL="465138" indent="-465138"/>
            <a:r>
              <a:rPr lang="en-US" dirty="0"/>
              <a:t>	Note that this is not the only way to think about constructing </a:t>
            </a:r>
            <a:r>
              <a:rPr lang="en-US" i="1" dirty="0"/>
              <a:t>F</a:t>
            </a:r>
            <a:r>
              <a:rPr lang="en-US" dirty="0"/>
              <a:t>. Can you think of an alternate one?</a:t>
            </a:r>
          </a:p>
        </p:txBody>
      </p:sp>
      <p:graphicFrame>
        <p:nvGraphicFramePr>
          <p:cNvPr id="31746" name="Object 2"/>
          <p:cNvGraphicFramePr>
            <a:graphicFrameLocks noChangeAspect="1"/>
          </p:cNvGraphicFramePr>
          <p:nvPr/>
        </p:nvGraphicFramePr>
        <p:xfrm>
          <a:off x="2489200" y="2716213"/>
          <a:ext cx="4165600" cy="571500"/>
        </p:xfrm>
        <a:graphic>
          <a:graphicData uri="http://schemas.openxmlformats.org/presentationml/2006/ole">
            <mc:AlternateContent xmlns:mc="http://schemas.openxmlformats.org/markup-compatibility/2006">
              <mc:Choice xmlns:v="urn:schemas-microsoft-com:vml" Requires="v">
                <p:oleObj spid="_x0000_s31788" name="Equation" r:id="rId3" imgW="4165560" imgH="571320" progId="Equation.DSMT4">
                  <p:embed/>
                </p:oleObj>
              </mc:Choice>
              <mc:Fallback>
                <p:oleObj name="Equation" r:id="rId3" imgW="41655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2716213"/>
                        <a:ext cx="4165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1746250" y="4557713"/>
          <a:ext cx="5651500" cy="596900"/>
        </p:xfrm>
        <a:graphic>
          <a:graphicData uri="http://schemas.openxmlformats.org/presentationml/2006/ole">
            <mc:AlternateContent xmlns:mc="http://schemas.openxmlformats.org/markup-compatibility/2006">
              <mc:Choice xmlns:v="urn:schemas-microsoft-com:vml" Requires="v">
                <p:oleObj spid="_x0000_s31789" name="Equation" r:id="rId5" imgW="5651280" imgH="596880" progId="Equation.DSMT4">
                  <p:embed/>
                </p:oleObj>
              </mc:Choice>
              <mc:Fallback>
                <p:oleObj name="Equation" r:id="rId5" imgW="5651280" imgH="596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0" y="4557713"/>
                        <a:ext cx="5651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954107"/>
          </a:xfrm>
        </p:spPr>
        <p:txBody>
          <a:bodyPr>
            <a:spAutoFit/>
          </a:bodyPr>
          <a:lstStyle/>
          <a:p>
            <a:pPr marL="465138" indent="-465138"/>
            <a:r>
              <a:rPr lang="en-US" b="1" dirty="0"/>
              <a:t>b.	</a:t>
            </a:r>
            <a:r>
              <a:rPr lang="en-US" dirty="0"/>
              <a:t>Starting with the “easy” polynomials </a:t>
            </a:r>
            <a:r>
              <a:rPr lang="en-US" i="1" dirty="0"/>
              <a:t>g</a:t>
            </a:r>
            <a:r>
              <a:rPr lang="en-US" dirty="0"/>
              <a:t>(</a:t>
            </a:r>
            <a:r>
              <a:rPr lang="en-US" i="1" dirty="0"/>
              <a:t>x</a:t>
            </a:r>
            <a:r>
              <a:rPr lang="en-US" dirty="0"/>
              <a:t>) </a:t>
            </a:r>
            <a:r>
              <a:rPr lang="en-US" dirty="0">
                <a:latin typeface="Symbol" pitchFamily="18" charset="2"/>
              </a:rPr>
              <a:t>= </a:t>
            </a:r>
            <a:r>
              <a:rPr lang="en-US" i="1" dirty="0"/>
              <a:t>x</a:t>
            </a:r>
            <a:r>
              <a:rPr lang="en-US" dirty="0"/>
              <a:t>, and </a:t>
            </a:r>
            <a:r>
              <a:rPr lang="en-US" i="1" dirty="0"/>
              <a:t>h</a:t>
            </a:r>
            <a:r>
              <a:rPr lang="en-US" dirty="0"/>
              <a:t>(</a:t>
            </a:r>
            <a:r>
              <a:rPr lang="en-US" i="1" dirty="0"/>
              <a:t>x</a:t>
            </a:r>
            <a:r>
              <a:rPr lang="en-US" dirty="0"/>
              <a:t>) </a:t>
            </a:r>
            <a:r>
              <a:rPr lang="en-US" dirty="0">
                <a:latin typeface="Symbol" pitchFamily="18" charset="2"/>
              </a:rPr>
              <a:t>= </a:t>
            </a:r>
            <a:r>
              <a:rPr lang="en-US" dirty="0"/>
              <a:t>5, we can construct</a:t>
            </a:r>
          </a:p>
        </p:txBody>
      </p:sp>
      <p:graphicFrame>
        <p:nvGraphicFramePr>
          <p:cNvPr id="32772" name="Object 4"/>
          <p:cNvGraphicFramePr>
            <a:graphicFrameLocks noChangeAspect="1"/>
          </p:cNvGraphicFramePr>
          <p:nvPr/>
        </p:nvGraphicFramePr>
        <p:xfrm>
          <a:off x="2197100" y="2368550"/>
          <a:ext cx="4127500" cy="1193800"/>
        </p:xfrm>
        <a:graphic>
          <a:graphicData uri="http://schemas.openxmlformats.org/presentationml/2006/ole">
            <mc:AlternateContent xmlns:mc="http://schemas.openxmlformats.org/markup-compatibility/2006">
              <mc:Choice xmlns:v="urn:schemas-microsoft-com:vml" Requires="v">
                <p:oleObj spid="_x0000_s32814" name="Equation" r:id="rId3" imgW="4127400" imgH="1193760" progId="Equation.DSMT4">
                  <p:embed/>
                </p:oleObj>
              </mc:Choice>
              <mc:Fallback>
                <p:oleObj name="Equation" r:id="rId3" imgW="4127400" imgH="11937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2368550"/>
                        <a:ext cx="41275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2994959" y="3810000"/>
          <a:ext cx="2044700" cy="914400"/>
        </p:xfrm>
        <a:graphic>
          <a:graphicData uri="http://schemas.openxmlformats.org/presentationml/2006/ole">
            <mc:AlternateContent xmlns:mc="http://schemas.openxmlformats.org/markup-compatibility/2006">
              <mc:Choice xmlns:v="urn:schemas-microsoft-com:vml" Requires="v">
                <p:oleObj spid="_x0000_s32815" name="Equation" r:id="rId5" imgW="2044440" imgH="914400" progId="Equation.DSMT4">
                  <p:embed/>
                </p:oleObj>
              </mc:Choice>
              <mc:Fallback>
                <p:oleObj name="Equation" r:id="rId5" imgW="2044440" imgH="9144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4959" y="3810000"/>
                        <a:ext cx="204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63550" indent="-463550"/>
            <a:r>
              <a:rPr lang="en-US" b="1" dirty="0"/>
              <a:t>c. 	</a:t>
            </a:r>
            <a:r>
              <a:rPr lang="en-US" dirty="0"/>
              <a:t>Starting with the polynomials</a:t>
            </a:r>
          </a:p>
          <a:p>
            <a:pPr marL="463550" indent="-463550">
              <a:spcBef>
                <a:spcPts val="0"/>
              </a:spcBef>
            </a:pPr>
            <a:r>
              <a:rPr lang="en-US" dirty="0"/>
              <a:t>	and                        we can construct the algebraic function</a:t>
            </a:r>
          </a:p>
        </p:txBody>
      </p:sp>
      <p:graphicFrame>
        <p:nvGraphicFramePr>
          <p:cNvPr id="33794" name="Object 2"/>
          <p:cNvGraphicFramePr>
            <a:graphicFrameLocks noChangeAspect="1"/>
          </p:cNvGraphicFramePr>
          <p:nvPr/>
        </p:nvGraphicFramePr>
        <p:xfrm>
          <a:off x="5382510" y="1317625"/>
          <a:ext cx="3517900" cy="469900"/>
        </p:xfrm>
        <a:graphic>
          <a:graphicData uri="http://schemas.openxmlformats.org/presentationml/2006/ole">
            <mc:AlternateContent xmlns:mc="http://schemas.openxmlformats.org/markup-compatibility/2006">
              <mc:Choice xmlns:v="urn:schemas-microsoft-com:vml" Requires="v">
                <p:oleObj spid="_x0000_s33879" name="Equation" r:id="rId3" imgW="3517560" imgH="469800" progId="Equation.DSMT4">
                  <p:embed/>
                </p:oleObj>
              </mc:Choice>
              <mc:Fallback>
                <p:oleObj name="Equation" r:id="rId3" imgW="35175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510" y="1317625"/>
                        <a:ext cx="3517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1623830" y="1737610"/>
          <a:ext cx="1854200" cy="482600"/>
        </p:xfrm>
        <a:graphic>
          <a:graphicData uri="http://schemas.openxmlformats.org/presentationml/2006/ole">
            <mc:AlternateContent xmlns:mc="http://schemas.openxmlformats.org/markup-compatibility/2006">
              <mc:Choice xmlns:v="urn:schemas-microsoft-com:vml" Requires="v">
                <p:oleObj spid="_x0000_s33880" name="Equation" r:id="rId5" imgW="1854000" imgH="482400" progId="Equation.DSMT4">
                  <p:embed/>
                </p:oleObj>
              </mc:Choice>
              <mc:Fallback>
                <p:oleObj name="Equation" r:id="rId5" imgW="185400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3830" y="1737610"/>
                        <a:ext cx="185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2349500" y="2785409"/>
          <a:ext cx="4051300" cy="1206500"/>
        </p:xfrm>
        <a:graphic>
          <a:graphicData uri="http://schemas.openxmlformats.org/presentationml/2006/ole">
            <mc:AlternateContent xmlns:mc="http://schemas.openxmlformats.org/markup-compatibility/2006">
              <mc:Choice xmlns:v="urn:schemas-microsoft-com:vml" Requires="v">
                <p:oleObj spid="_x0000_s33881" name="Equation" r:id="rId7" imgW="4051080" imgH="1206360" progId="Equation.DSMT4">
                  <p:embed/>
                </p:oleObj>
              </mc:Choice>
              <mc:Fallback>
                <p:oleObj name="Equation" r:id="rId7" imgW="4051080" imgH="1206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00" y="2785409"/>
                        <a:ext cx="40513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3111500" y="4150659"/>
          <a:ext cx="3073400" cy="1041400"/>
        </p:xfrm>
        <a:graphic>
          <a:graphicData uri="http://schemas.openxmlformats.org/presentationml/2006/ole">
            <mc:AlternateContent xmlns:mc="http://schemas.openxmlformats.org/markup-compatibility/2006">
              <mc:Choice xmlns:v="urn:schemas-microsoft-com:vml" Requires="v">
                <p:oleObj spid="_x0000_s33882" name="Equation" r:id="rId9" imgW="3073320" imgH="1041120" progId="Equation.DSMT4">
                  <p:embed/>
                </p:oleObj>
              </mc:Choice>
              <mc:Fallback>
                <p:oleObj name="Equation" r:id="rId9" imgW="3073320" imgH="10411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500" y="4150659"/>
                        <a:ext cx="30734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Transcendental Functions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Transcendental Functions</a:t>
            </a:r>
          </a:p>
          <a:p>
            <a:r>
              <a:rPr lang="en-US" dirty="0">
                <a:solidFill>
                  <a:schemeClr val="tx1"/>
                </a:solidFill>
              </a:rPr>
              <a:t>A function </a:t>
            </a:r>
            <a:r>
              <a:rPr lang="en-US" i="1" dirty="0">
                <a:solidFill>
                  <a:schemeClr val="tx1"/>
                </a:solidFill>
              </a:rPr>
              <a:t>f</a:t>
            </a:r>
            <a:r>
              <a:rPr lang="en-US" dirty="0">
                <a:solidFill>
                  <a:schemeClr val="tx1"/>
                </a:solidFill>
              </a:rPr>
              <a:t> is in the class of </a:t>
            </a:r>
            <a:r>
              <a:rPr lang="en-US" b="1" dirty="0">
                <a:solidFill>
                  <a:srgbClr val="C00000"/>
                </a:solidFill>
              </a:rPr>
              <a:t>transcendental functions</a:t>
            </a:r>
            <a:r>
              <a:rPr lang="en-US" dirty="0">
                <a:solidFill>
                  <a:schemeClr val="tx1"/>
                </a:solidFill>
              </a:rPr>
              <a:t> if it is not algebraic. Such a function cannot be </a:t>
            </a:r>
            <a:r>
              <a:rPr lang="en-US" dirty="0">
                <a:solidFill>
                  <a:srgbClr val="000000"/>
                </a:solidFill>
              </a:rPr>
              <a:t>constructed with a finite number of applications of algebraic operations and in this sense </a:t>
            </a:r>
            <a:r>
              <a:rPr lang="en-US" i="1" dirty="0">
                <a:solidFill>
                  <a:srgbClr val="000000"/>
                </a:solidFill>
              </a:rPr>
              <a:t>transcends</a:t>
            </a:r>
            <a:r>
              <a:rPr lang="en-US" dirty="0">
                <a:solidFill>
                  <a:srgbClr val="000000"/>
                </a:solidFill>
              </a:rPr>
              <a:t> elementary algebra.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Trigonometric Functions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Trigonometric Functions</a:t>
            </a:r>
          </a:p>
          <a:p>
            <a:r>
              <a:rPr lang="en-US" dirty="0">
                <a:solidFill>
                  <a:srgbClr val="000000"/>
                </a:solidFill>
              </a:rPr>
              <a:t>The </a:t>
            </a:r>
            <a:r>
              <a:rPr lang="en-US" dirty="0">
                <a:solidFill>
                  <a:schemeClr val="tx1"/>
                </a:solidFill>
              </a:rPr>
              <a:t>three fundamental trigonometric functions are </a:t>
            </a:r>
            <a:r>
              <a:rPr lang="en-US" b="1" dirty="0">
                <a:solidFill>
                  <a:srgbClr val="C00000"/>
                </a:solidFill>
              </a:rPr>
              <a:t>sine</a:t>
            </a:r>
            <a:r>
              <a:rPr lang="en-US" dirty="0">
                <a:solidFill>
                  <a:schemeClr val="tx1"/>
                </a:solidFill>
              </a:rPr>
              <a:t>,</a:t>
            </a:r>
            <a:r>
              <a:rPr lang="en-US" b="1" dirty="0">
                <a:solidFill>
                  <a:schemeClr val="tx1"/>
                </a:solidFill>
              </a:rPr>
              <a:t> </a:t>
            </a:r>
            <a:r>
              <a:rPr lang="en-US" b="1" dirty="0">
                <a:solidFill>
                  <a:srgbClr val="C00000"/>
                </a:solidFill>
              </a:rPr>
              <a:t>cosine</a:t>
            </a:r>
            <a:r>
              <a:rPr lang="en-US" dirty="0">
                <a:solidFill>
                  <a:schemeClr val="tx1"/>
                </a:solidFill>
              </a:rPr>
              <a:t>, and </a:t>
            </a:r>
            <a:r>
              <a:rPr lang="en-US" b="1" dirty="0">
                <a:solidFill>
                  <a:srgbClr val="C00000"/>
                </a:solidFill>
              </a:rPr>
              <a:t>tangent</a:t>
            </a:r>
            <a:r>
              <a:rPr lang="en-US" dirty="0">
                <a:solidFill>
                  <a:srgbClr val="C00000"/>
                </a:solidFill>
              </a:rPr>
              <a:t> </a:t>
            </a:r>
            <a:r>
              <a:rPr lang="en-US" dirty="0">
                <a:solidFill>
                  <a:schemeClr val="tx1"/>
                </a:solidFill>
              </a:rPr>
              <a:t>(abbreviated as sin, cos, and tan). Their reciprocals are named, respectively, </a:t>
            </a:r>
            <a:r>
              <a:rPr lang="en-US" b="1" dirty="0">
                <a:solidFill>
                  <a:srgbClr val="C00000"/>
                </a:solidFill>
              </a:rPr>
              <a:t>cosecant</a:t>
            </a:r>
            <a:r>
              <a:rPr lang="en-US" dirty="0">
                <a:solidFill>
                  <a:schemeClr val="tx1"/>
                </a:solidFill>
              </a:rPr>
              <a:t>, </a:t>
            </a:r>
            <a:r>
              <a:rPr lang="en-US" b="1" dirty="0">
                <a:solidFill>
                  <a:srgbClr val="C00000"/>
                </a:solidFill>
              </a:rPr>
              <a:t>secant</a:t>
            </a:r>
            <a:r>
              <a:rPr lang="en-US" dirty="0">
                <a:solidFill>
                  <a:schemeClr val="tx1"/>
                </a:solidFill>
              </a:rPr>
              <a:t>, and </a:t>
            </a:r>
            <a:r>
              <a:rPr lang="en-US" b="1" dirty="0">
                <a:solidFill>
                  <a:srgbClr val="C00000"/>
                </a:solidFill>
              </a:rPr>
              <a:t>cotangent</a:t>
            </a:r>
            <a:r>
              <a:rPr lang="en-US" dirty="0">
                <a:solidFill>
                  <a:srgbClr val="C00000"/>
                </a:solidFill>
              </a:rPr>
              <a:t> </a:t>
            </a:r>
            <a:r>
              <a:rPr lang="en-US" dirty="0">
                <a:solidFill>
                  <a:schemeClr val="tx1"/>
                </a:solidFill>
              </a:rPr>
              <a:t>(abbreviated as csc, sec, and cot).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Algebraic Functions</a:t>
            </a:r>
          </a:p>
        </p:txBody>
      </p:sp>
      <p:sp>
        <p:nvSpPr>
          <p:cNvPr id="3" name="Content Placeholder 2"/>
          <p:cNvSpPr>
            <a:spLocks noGrp="1"/>
          </p:cNvSpPr>
          <p:nvPr>
            <p:ph idx="1"/>
          </p:nvPr>
        </p:nvSpPr>
        <p:spPr/>
        <p:txBody>
          <a:bodyPr/>
          <a:lstStyle/>
          <a:p>
            <a:r>
              <a:rPr lang="en-US" dirty="0"/>
              <a:t>Polynomial functions of degree 1 are called </a:t>
            </a:r>
            <a:r>
              <a:rPr lang="en-US" b="1" dirty="0"/>
              <a:t>first‑degree</a:t>
            </a:r>
            <a:r>
              <a:rPr lang="en-US" dirty="0"/>
              <a:t> polynomials, and their graphs are straight lines. </a:t>
            </a:r>
          </a:p>
        </p:txBody>
      </p:sp>
      <p:sp>
        <p:nvSpPr>
          <p:cNvPr id="5" name="Content Placeholder 2"/>
          <p:cNvSpPr txBox="1">
            <a:spLocks/>
          </p:cNvSpPr>
          <p:nvPr/>
        </p:nvSpPr>
        <p:spPr>
          <a:xfrm>
            <a:off x="468085" y="2155374"/>
            <a:ext cx="8229600" cy="367937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 polynomial of the form </a:t>
            </a:r>
            <a:r>
              <a:rPr lang="en-US" i="1" dirty="0"/>
              <a:t>f</a:t>
            </a:r>
            <a:r>
              <a:rPr lang="en-US" dirty="0"/>
              <a:t>(</a:t>
            </a:r>
            <a:r>
              <a:rPr lang="en-US" i="1" dirty="0"/>
              <a:t>x</a:t>
            </a:r>
            <a:r>
              <a:rPr lang="en-US" dirty="0"/>
              <a:t>) </a:t>
            </a:r>
            <a:r>
              <a:rPr lang="en-US" dirty="0">
                <a:latin typeface="Symbol" pitchFamily="18" charset="2"/>
              </a:rPr>
              <a:t>=</a:t>
            </a:r>
            <a:r>
              <a:rPr lang="en-US" dirty="0"/>
              <a:t> </a:t>
            </a:r>
            <a:r>
              <a:rPr lang="en-US" i="1" dirty="0"/>
              <a:t>a</a:t>
            </a:r>
            <a:r>
              <a:rPr lang="en-US" baseline="-25000" dirty="0"/>
              <a:t>0</a:t>
            </a:r>
            <a:r>
              <a:rPr lang="en-US" dirty="0"/>
              <a:t> is a </a:t>
            </a:r>
            <a:r>
              <a:rPr lang="en-US" b="1" dirty="0"/>
              <a:t>constant</a:t>
            </a:r>
            <a:r>
              <a:rPr lang="en-US" dirty="0"/>
              <a:t> polynomial, and its graph is also a line (a horizontal line running through </a:t>
            </a:r>
            <a:r>
              <a:rPr lang="en-US" i="1" dirty="0"/>
              <a:t>a</a:t>
            </a:r>
            <a:r>
              <a:rPr lang="en-US" baseline="-25000" dirty="0"/>
              <a:t>0</a:t>
            </a:r>
            <a:r>
              <a:rPr lang="en-US" dirty="0"/>
              <a:t> on the </a:t>
            </a:r>
            <a:r>
              <a:rPr lang="en-US" i="1" dirty="0"/>
              <a:t>y</a:t>
            </a:r>
            <a:r>
              <a:rPr lang="en-US" dirty="0"/>
              <a:t>‑axis). The degree of a constant polynomial is 0, unless </a:t>
            </a:r>
            <a:r>
              <a:rPr lang="en-US" i="1" dirty="0"/>
              <a:t>a</a:t>
            </a:r>
            <a:r>
              <a:rPr lang="en-US" baseline="-25000" dirty="0"/>
              <a:t>0</a:t>
            </a:r>
            <a:r>
              <a:rPr lang="en-US" dirty="0"/>
              <a:t> happens to be 0 (in which case the polynomial has no nonzero terms and is said to have no degree). Since their graphs are lines, first‑degree and constant polynomials are together termed </a:t>
            </a:r>
            <a:r>
              <a:rPr lang="en-US" b="1" dirty="0"/>
              <a:t>linear</a:t>
            </a:r>
            <a:r>
              <a:rPr lang="en-US" dirty="0"/>
              <a:t> functions.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Transcendental Functions</a:t>
            </a:r>
          </a:p>
        </p:txBody>
      </p:sp>
      <p:sp>
        <p:nvSpPr>
          <p:cNvPr id="3" name="Content Placeholder 2"/>
          <p:cNvSpPr>
            <a:spLocks noGrp="1"/>
          </p:cNvSpPr>
          <p:nvPr>
            <p:ph idx="1"/>
          </p:nvPr>
        </p:nvSpPr>
        <p:spPr>
          <a:xfrm>
            <a:off x="457200" y="1280160"/>
            <a:ext cx="8458200" cy="4572000"/>
          </a:xfrm>
        </p:spPr>
        <p:txBody>
          <a:bodyPr>
            <a:noAutofit/>
          </a:bodyPr>
          <a:lstStyle/>
          <a:p>
            <a:r>
              <a:rPr lang="en-US" dirty="0"/>
              <a:t>Recall that, unlike any of the functions seen thus far, trigonometric functions are </a:t>
            </a:r>
            <a:r>
              <a:rPr lang="en-US" i="1" dirty="0"/>
              <a:t>periodic</a:t>
            </a:r>
            <a:r>
              <a:rPr lang="en-US" dirty="0"/>
              <a:t>; that is, the complete graph of each one consists of an infinite repetition of one basic shape. Also recall that the argument of a trigonometric function represents an angle measure and that, unless specifically indicated otherwise, angles are assumed to be measured in </a:t>
            </a:r>
            <a:r>
              <a:rPr lang="en-US" i="1" dirty="0"/>
              <a:t>radians</a:t>
            </a:r>
            <a:r>
              <a:rPr lang="en-US" dirty="0"/>
              <a:t> (not degrees).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Transcendental Functions</a:t>
            </a:r>
          </a:p>
        </p:txBody>
      </p:sp>
      <p:sp>
        <p:nvSpPr>
          <p:cNvPr id="3" name="Content Placeholder 2"/>
          <p:cNvSpPr>
            <a:spLocks noGrp="1"/>
          </p:cNvSpPr>
          <p:nvPr>
            <p:ph idx="1"/>
          </p:nvPr>
        </p:nvSpPr>
        <p:spPr/>
        <p:txBody>
          <a:bodyPr/>
          <a:lstStyle/>
          <a:p>
            <a:r>
              <a:rPr lang="en-US" dirty="0"/>
              <a:t>Figure 13 illustrates the graphs of the sine, cosine, and tangent functions.</a:t>
            </a:r>
          </a:p>
        </p:txBody>
      </p:sp>
      <p:pic>
        <p:nvPicPr>
          <p:cNvPr id="79874" name="Picture 2"/>
          <p:cNvPicPr>
            <a:picLocks noChangeAspect="1" noChangeArrowheads="1"/>
          </p:cNvPicPr>
          <p:nvPr/>
        </p:nvPicPr>
        <p:blipFill>
          <a:blip r:embed="rId2" cstate="print">
            <a:clrChange>
              <a:clrFrom>
                <a:srgbClr val="FEFEFE"/>
              </a:clrFrom>
              <a:clrTo>
                <a:srgbClr val="FEFEFE">
                  <a:alpha val="0"/>
                </a:srgbClr>
              </a:clrTo>
            </a:clrChange>
            <a:lum bright="-20000"/>
          </a:blip>
          <a:srcRect b="11948"/>
          <a:stretch>
            <a:fillRect/>
          </a:stretch>
        </p:blipFill>
        <p:spPr bwMode="auto">
          <a:xfrm>
            <a:off x="171027" y="2209800"/>
            <a:ext cx="8778240" cy="2133600"/>
          </a:xfrm>
          <a:prstGeom prst="rect">
            <a:avLst/>
          </a:prstGeom>
          <a:noFill/>
          <a:ln w="9525">
            <a:noFill/>
            <a:miter lim="800000"/>
            <a:headEnd/>
            <a:tailEnd/>
          </a:ln>
        </p:spPr>
      </p:pic>
      <p:sp>
        <p:nvSpPr>
          <p:cNvPr id="7" name="Rectangle 6"/>
          <p:cNvSpPr/>
          <p:nvPr/>
        </p:nvSpPr>
        <p:spPr>
          <a:xfrm>
            <a:off x="1143000" y="4419600"/>
            <a:ext cx="6858000" cy="523220"/>
          </a:xfrm>
          <a:prstGeom prst="rect">
            <a:avLst/>
          </a:prstGeom>
        </p:spPr>
        <p:txBody>
          <a:bodyPr>
            <a:spAutoFit/>
          </a:bodyPr>
          <a:lstStyle/>
          <a:p>
            <a:r>
              <a:rPr lang="en-US" sz="2800" b="1" dirty="0"/>
              <a:t>Figure 13 </a:t>
            </a:r>
            <a:r>
              <a:rPr lang="en-US" sz="2800" dirty="0"/>
              <a:t>Graphs of Sine, Cosine, and Tangent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2875146"/>
          </a:xfrm>
        </p:spPr>
        <p:txBody>
          <a:bodyPr>
            <a:spAutoFit/>
          </a:bodyPr>
          <a:lstStyle/>
          <a:p>
            <a:pPr>
              <a:lnSpc>
                <a:spcPts val="3100"/>
              </a:lnSpc>
            </a:pPr>
            <a:r>
              <a:rPr lang="en-US" dirty="0"/>
              <a:t>When working with trigonometric functions in calculus, it often surprises students that equivalent answers to particular problems may appear to be completely different. This phenomenon is related to the inherent features of trigonometric functions and to the ways they are related to each other. To illustrate, let us simplify the following trigonometric expressions. </a:t>
            </a:r>
          </a:p>
        </p:txBody>
      </p:sp>
      <p:graphicFrame>
        <p:nvGraphicFramePr>
          <p:cNvPr id="129025" name="Object 1"/>
          <p:cNvGraphicFramePr>
            <a:graphicFrameLocks noChangeAspect="1"/>
          </p:cNvGraphicFramePr>
          <p:nvPr>
            <p:extLst>
              <p:ext uri="{D42A27DB-BD31-4B8C-83A1-F6EECF244321}">
                <p14:modId xmlns:p14="http://schemas.microsoft.com/office/powerpoint/2010/main" val="1669296741"/>
              </p:ext>
            </p:extLst>
          </p:nvPr>
        </p:nvGraphicFramePr>
        <p:xfrm>
          <a:off x="536575" y="3943350"/>
          <a:ext cx="7162800" cy="2108200"/>
        </p:xfrm>
        <a:graphic>
          <a:graphicData uri="http://schemas.openxmlformats.org/presentationml/2006/ole">
            <mc:AlternateContent xmlns:mc="http://schemas.openxmlformats.org/markup-compatibility/2006">
              <mc:Choice xmlns:v="urn:schemas-microsoft-com:vml" Requires="v">
                <p:oleObj spid="_x0000_s129046" name="Equation" r:id="rId3" imgW="7162560" imgH="2108160" progId="Equation.DSMT4">
                  <p:embed/>
                </p:oleObj>
              </mc:Choice>
              <mc:Fallback>
                <p:oleObj name="Equation" r:id="rId3" imgW="7162560" imgH="2108160" progId="Equation.DSMT4">
                  <p:embed/>
                  <p:pic>
                    <p:nvPicPr>
                      <p:cNvPr id="0" name="Picture 1"/>
                      <p:cNvPicPr>
                        <a:picLocks noChangeAspect="1" noChangeArrowheads="1"/>
                      </p:cNvPicPr>
                      <p:nvPr/>
                    </p:nvPicPr>
                    <p:blipFill>
                      <a:blip r:embed="rId4"/>
                      <a:srcRect/>
                      <a:stretch>
                        <a:fillRect/>
                      </a:stretch>
                    </p:blipFill>
                    <p:spPr bwMode="auto">
                      <a:xfrm>
                        <a:off x="536575" y="3943350"/>
                        <a:ext cx="7162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We start by noting that sin </a:t>
            </a:r>
            <a:r>
              <a:rPr lang="en-US" i="1" dirty="0"/>
              <a:t>x</a:t>
            </a:r>
            <a:r>
              <a:rPr lang="en-US" dirty="0"/>
              <a:t> and cos </a:t>
            </a:r>
            <a:r>
              <a:rPr lang="en-US" i="1" dirty="0"/>
              <a:t>x</a:t>
            </a:r>
            <a:r>
              <a:rPr lang="en-US" dirty="0"/>
              <a:t> are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‑periodic, so sin(</a:t>
            </a:r>
            <a:r>
              <a:rPr lang="en-US" i="1" dirty="0"/>
              <a:t>x </a:t>
            </a:r>
            <a:r>
              <a:rPr lang="en-US" dirty="0">
                <a:latin typeface="Symbol" pitchFamily="18" charset="2"/>
              </a:rPr>
              <a:t>- </a:t>
            </a:r>
            <a:r>
              <a:rPr lang="en-US" dirty="0"/>
              <a:t>4</a:t>
            </a:r>
            <a:r>
              <a:rPr lang="el-GR" i="1" dirty="0">
                <a:latin typeface="Cambria Math" panose="02040503050406030204" pitchFamily="18" charset="0"/>
                <a:ea typeface="Cambria Math" panose="02040503050406030204" pitchFamily="18" charset="0"/>
              </a:rPr>
              <a:t>π</a:t>
            </a:r>
            <a:r>
              <a:rPr lang="en-US" dirty="0"/>
              <a:t>) simply equals sin </a:t>
            </a:r>
            <a:r>
              <a:rPr lang="en-US" i="1" dirty="0"/>
              <a:t>x</a:t>
            </a:r>
            <a:r>
              <a:rPr lang="en-US" dirty="0"/>
              <a:t> for all </a:t>
            </a:r>
            <a:r>
              <a:rPr lang="en-US" i="1" dirty="0"/>
              <a:t>x</a:t>
            </a:r>
            <a:r>
              <a:rPr lang="en-US" dirty="0"/>
              <a:t>. Furthermore sec </a:t>
            </a:r>
            <a:r>
              <a:rPr lang="en-US" i="1" dirty="0"/>
              <a:t>x</a:t>
            </a:r>
            <a:r>
              <a:rPr lang="en-US" dirty="0"/>
              <a:t>, being the reciprocal of cos </a:t>
            </a:r>
            <a:r>
              <a:rPr lang="en-US" i="1" dirty="0"/>
              <a:t>x</a:t>
            </a:r>
            <a:r>
              <a:rPr lang="en-US" dirty="0"/>
              <a:t>, is an even function, so sec(</a:t>
            </a:r>
            <a:r>
              <a:rPr lang="en-US" dirty="0">
                <a:latin typeface="Symbol" pitchFamily="18" charset="2"/>
              </a:rPr>
              <a:t>-</a:t>
            </a:r>
            <a:r>
              <a:rPr lang="en-US" i="1" dirty="0"/>
              <a:t>x</a:t>
            </a:r>
            <a:r>
              <a:rPr lang="en-US" dirty="0"/>
              <a:t>) </a:t>
            </a:r>
            <a:r>
              <a:rPr lang="en-US" dirty="0">
                <a:latin typeface="Symbol" pitchFamily="18" charset="2"/>
              </a:rPr>
              <a:t>= </a:t>
            </a:r>
            <a:r>
              <a:rPr lang="en-US" dirty="0"/>
              <a:t>sec </a:t>
            </a:r>
            <a:r>
              <a:rPr lang="en-US" i="1" dirty="0"/>
              <a:t>x.</a:t>
            </a:r>
            <a:r>
              <a:rPr lang="en-US" dirty="0"/>
              <a:t> Thus we obtain the following.</a:t>
            </a:r>
          </a:p>
        </p:txBody>
      </p:sp>
      <p:graphicFrame>
        <p:nvGraphicFramePr>
          <p:cNvPr id="35843" name="Object 3"/>
          <p:cNvGraphicFramePr>
            <a:graphicFrameLocks noChangeAspect="1"/>
          </p:cNvGraphicFramePr>
          <p:nvPr>
            <p:extLst>
              <p:ext uri="{D42A27DB-BD31-4B8C-83A1-F6EECF244321}">
                <p14:modId xmlns:p14="http://schemas.microsoft.com/office/powerpoint/2010/main" val="814287076"/>
              </p:ext>
            </p:extLst>
          </p:nvPr>
        </p:nvGraphicFramePr>
        <p:xfrm>
          <a:off x="2311400" y="4032250"/>
          <a:ext cx="4483100" cy="482600"/>
        </p:xfrm>
        <a:graphic>
          <a:graphicData uri="http://schemas.openxmlformats.org/presentationml/2006/ole">
            <mc:AlternateContent xmlns:mc="http://schemas.openxmlformats.org/markup-compatibility/2006">
              <mc:Choice xmlns:v="urn:schemas-microsoft-com:vml" Requires="v">
                <p:oleObj spid="_x0000_s35909" name="Equation" r:id="rId3" imgW="4483080" imgH="482400" progId="Equation.DSMT4">
                  <p:embed/>
                </p:oleObj>
              </mc:Choice>
              <mc:Fallback>
                <p:oleObj name="Equation" r:id="rId3" imgW="4483080" imgH="482400" progId="Equation.DSMT4">
                  <p:embed/>
                  <p:pic>
                    <p:nvPicPr>
                      <p:cNvPr id="0" name="Picture 3"/>
                      <p:cNvPicPr>
                        <a:picLocks noChangeAspect="1" noChangeArrowheads="1"/>
                      </p:cNvPicPr>
                      <p:nvPr/>
                    </p:nvPicPr>
                    <p:blipFill>
                      <a:blip r:embed="rId4"/>
                      <a:srcRect/>
                      <a:stretch>
                        <a:fillRect/>
                      </a:stretch>
                    </p:blipFill>
                    <p:spPr bwMode="auto">
                      <a:xfrm>
                        <a:off x="2311400" y="4032250"/>
                        <a:ext cx="448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5106988" y="4594225"/>
          <a:ext cx="1701800" cy="838200"/>
        </p:xfrm>
        <a:graphic>
          <a:graphicData uri="http://schemas.openxmlformats.org/presentationml/2006/ole">
            <mc:AlternateContent xmlns:mc="http://schemas.openxmlformats.org/markup-compatibility/2006">
              <mc:Choice xmlns:v="urn:schemas-microsoft-com:vml" Requires="v">
                <p:oleObj spid="_x0000_s35910" name="Equation" r:id="rId5" imgW="1701720" imgH="838080" progId="Equation.DSMT4">
                  <p:embed/>
                </p:oleObj>
              </mc:Choice>
              <mc:Fallback>
                <p:oleObj name="Equation" r:id="rId5" imgW="170172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6988" y="4594225"/>
                        <a:ext cx="170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5119048" y="5611504"/>
          <a:ext cx="990600" cy="279400"/>
        </p:xfrm>
        <a:graphic>
          <a:graphicData uri="http://schemas.openxmlformats.org/presentationml/2006/ole">
            <mc:AlternateContent xmlns:mc="http://schemas.openxmlformats.org/markup-compatibility/2006">
              <mc:Choice xmlns:v="urn:schemas-microsoft-com:vml" Requires="v">
                <p:oleObj spid="_x0000_s35911" name="Equation" r:id="rId7" imgW="990360" imgH="279360" progId="Equation.DSMT4">
                  <p:embed/>
                </p:oleObj>
              </mc:Choice>
              <mc:Fallback>
                <p:oleObj name="Equation" r:id="rId7" imgW="990360" imgH="2793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9048" y="5611504"/>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pPr marL="463550" indent="-463550"/>
            <a:r>
              <a:rPr lang="en-US" b="1" dirty="0"/>
              <a:t>b. 	</a:t>
            </a:r>
            <a:r>
              <a:rPr lang="en-US" dirty="0"/>
              <a:t>As above, we begin by making use of the observation that since tan </a:t>
            </a:r>
            <a:r>
              <a:rPr lang="en-US" i="1" dirty="0"/>
              <a:t>t </a:t>
            </a:r>
            <a:r>
              <a:rPr lang="en-US" dirty="0"/>
              <a:t>is </a:t>
            </a:r>
            <a:r>
              <a:rPr lang="el-GR" i="1" dirty="0">
                <a:latin typeface="Cambria Math" panose="02040503050406030204" pitchFamily="18" charset="0"/>
                <a:ea typeface="Cambria Math" panose="02040503050406030204" pitchFamily="18" charset="0"/>
              </a:rPr>
              <a:t>π</a:t>
            </a:r>
            <a:r>
              <a:rPr lang="en-US" dirty="0"/>
              <a:t>-periodic, </a:t>
            </a:r>
          </a:p>
          <a:p>
            <a:pPr marL="463550" indent="-463550">
              <a:spcBef>
                <a:spcPts val="0"/>
              </a:spcBef>
            </a:pPr>
            <a:r>
              <a:rPr lang="en-US" dirty="0"/>
              <a:t>	                              and so we can write the following.</a:t>
            </a:r>
          </a:p>
          <a:p>
            <a:pPr marL="463550" indent="-463550">
              <a:spcBef>
                <a:spcPts val="0"/>
              </a:spcBef>
            </a:pPr>
            <a:endParaRPr lang="en-US" dirty="0"/>
          </a:p>
          <a:p>
            <a:pPr marL="463550" indent="-463550">
              <a:spcBef>
                <a:spcPts val="0"/>
              </a:spcBef>
            </a:pPr>
            <a:endParaRPr lang="en-US" dirty="0"/>
          </a:p>
          <a:p>
            <a:pPr marL="463550" indent="-463550">
              <a:spcBef>
                <a:spcPts val="0"/>
              </a:spcBef>
            </a:pPr>
            <a:endParaRPr lang="en-US" dirty="0"/>
          </a:p>
          <a:p>
            <a:pPr marL="463550">
              <a:spcBef>
                <a:spcPts val="0"/>
              </a:spcBef>
            </a:pPr>
            <a:endParaRPr lang="en-US" dirty="0"/>
          </a:p>
          <a:p>
            <a:pPr marL="463550">
              <a:spcBef>
                <a:spcPts val="0"/>
              </a:spcBef>
            </a:pPr>
            <a:r>
              <a:rPr lang="en-US" dirty="0"/>
              <a:t>Note that here we took advantage of the identity </a:t>
            </a:r>
          </a:p>
          <a:p>
            <a:pPr marL="463550">
              <a:spcBef>
                <a:spcPts val="0"/>
              </a:spcBef>
            </a:pPr>
            <a:r>
              <a:rPr lang="en-US" dirty="0"/>
              <a:t>                               which can easily be checked.</a:t>
            </a:r>
          </a:p>
        </p:txBody>
      </p:sp>
      <p:graphicFrame>
        <p:nvGraphicFramePr>
          <p:cNvPr id="36866" name="Object 2"/>
          <p:cNvGraphicFramePr>
            <a:graphicFrameLocks noChangeAspect="1"/>
          </p:cNvGraphicFramePr>
          <p:nvPr>
            <p:extLst>
              <p:ext uri="{D42A27DB-BD31-4B8C-83A1-F6EECF244321}">
                <p14:modId xmlns:p14="http://schemas.microsoft.com/office/powerpoint/2010/main" val="3882669579"/>
              </p:ext>
            </p:extLst>
          </p:nvPr>
        </p:nvGraphicFramePr>
        <p:xfrm>
          <a:off x="971550" y="2154238"/>
          <a:ext cx="2413000" cy="482600"/>
        </p:xfrm>
        <a:graphic>
          <a:graphicData uri="http://schemas.openxmlformats.org/presentationml/2006/ole">
            <mc:AlternateContent xmlns:mc="http://schemas.openxmlformats.org/markup-compatibility/2006">
              <mc:Choice xmlns:v="urn:schemas-microsoft-com:vml" Requires="v">
                <p:oleObj spid="_x0000_s36955" name="Equation" r:id="rId3" imgW="2412720" imgH="482400" progId="Equation.DSMT4">
                  <p:embed/>
                </p:oleObj>
              </mc:Choice>
              <mc:Fallback>
                <p:oleObj name="Equation" r:id="rId3" imgW="2412720" imgH="482400" progId="Equation.DSMT4">
                  <p:embed/>
                  <p:pic>
                    <p:nvPicPr>
                      <p:cNvPr id="0" name="Picture 2"/>
                      <p:cNvPicPr>
                        <a:picLocks noChangeAspect="1" noChangeArrowheads="1"/>
                      </p:cNvPicPr>
                      <p:nvPr/>
                    </p:nvPicPr>
                    <p:blipFill>
                      <a:blip r:embed="rId4"/>
                      <a:srcRect/>
                      <a:stretch>
                        <a:fillRect/>
                      </a:stretch>
                    </p:blipFill>
                    <p:spPr bwMode="auto">
                      <a:xfrm>
                        <a:off x="971550" y="2154238"/>
                        <a:ext cx="241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346450" y="2728913"/>
          <a:ext cx="2476500" cy="838200"/>
        </p:xfrm>
        <a:graphic>
          <a:graphicData uri="http://schemas.openxmlformats.org/presentationml/2006/ole">
            <mc:AlternateContent xmlns:mc="http://schemas.openxmlformats.org/markup-compatibility/2006">
              <mc:Choice xmlns:v="urn:schemas-microsoft-com:vml" Requires="v">
                <p:oleObj spid="_x0000_s36956" name="Equation" r:id="rId5" imgW="2476440" imgH="838080" progId="Equation.DSMT4">
                  <p:embed/>
                </p:oleObj>
              </mc:Choice>
              <mc:Fallback>
                <p:oleObj name="Equation" r:id="rId5" imgW="24764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450" y="2728913"/>
                        <a:ext cx="2476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extLst>
              <p:ext uri="{D42A27DB-BD31-4B8C-83A1-F6EECF244321}">
                <p14:modId xmlns:p14="http://schemas.microsoft.com/office/powerpoint/2010/main" val="592501252"/>
              </p:ext>
            </p:extLst>
          </p:nvPr>
        </p:nvGraphicFramePr>
        <p:xfrm>
          <a:off x="4689475" y="3733800"/>
          <a:ext cx="1066800" cy="381000"/>
        </p:xfrm>
        <a:graphic>
          <a:graphicData uri="http://schemas.openxmlformats.org/presentationml/2006/ole">
            <mc:AlternateContent xmlns:mc="http://schemas.openxmlformats.org/markup-compatibility/2006">
              <mc:Choice xmlns:v="urn:schemas-microsoft-com:vml" Requires="v">
                <p:oleObj spid="_x0000_s36957" name="Equation" r:id="rId7" imgW="1066680" imgH="380880" progId="Equation.DSMT4">
                  <p:embed/>
                </p:oleObj>
              </mc:Choice>
              <mc:Fallback>
                <p:oleObj name="Equation" r:id="rId7" imgW="1066680" imgH="380880" progId="Equation.DSMT4">
                  <p:embed/>
                  <p:pic>
                    <p:nvPicPr>
                      <p:cNvPr id="0" name="Picture 5"/>
                      <p:cNvPicPr>
                        <a:picLocks noChangeAspect="1" noChangeArrowheads="1"/>
                      </p:cNvPicPr>
                      <p:nvPr/>
                    </p:nvPicPr>
                    <p:blipFill>
                      <a:blip r:embed="rId8"/>
                      <a:srcRect/>
                      <a:stretch>
                        <a:fillRect/>
                      </a:stretch>
                    </p:blipFill>
                    <p:spPr bwMode="auto">
                      <a:xfrm>
                        <a:off x="4689475" y="3733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984250" y="4724400"/>
          <a:ext cx="2463800" cy="419100"/>
        </p:xfrm>
        <a:graphic>
          <a:graphicData uri="http://schemas.openxmlformats.org/presentationml/2006/ole">
            <mc:AlternateContent xmlns:mc="http://schemas.openxmlformats.org/markup-compatibility/2006">
              <mc:Choice xmlns:v="urn:schemas-microsoft-com:vml" Requires="v">
                <p:oleObj spid="_x0000_s36958" name="Equation" r:id="rId9" imgW="2463480" imgH="419040" progId="Equation.DSMT4">
                  <p:embed/>
                </p:oleObj>
              </mc:Choice>
              <mc:Fallback>
                <p:oleObj name="Equation" r:id="rId9" imgW="2463480" imgH="419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4250" y="4724400"/>
                        <a:ext cx="2463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rmAutofit lnSpcReduction="10000"/>
          </a:bodyPr>
          <a:lstStyle/>
          <a:p>
            <a:pPr marL="514350" indent="-514350">
              <a:buAutoNum type="alphaLcPeriod" startAt="3"/>
            </a:pPr>
            <a:r>
              <a:rPr lang="en-US" dirty="0"/>
              <a:t>We begin by recalling the following identity.</a:t>
            </a:r>
            <a:br>
              <a:rPr lang="en-US" dirty="0"/>
            </a:br>
            <a:endParaRPr lang="en-US" dirty="0"/>
          </a:p>
          <a:p>
            <a:pPr marL="514350" indent="-514350">
              <a:buAutoNum type="alphaLcPeriod" startAt="3"/>
            </a:pPr>
            <a:endParaRPr lang="en-US" dirty="0"/>
          </a:p>
          <a:p>
            <a:pPr marL="514350" indent="-514350">
              <a:buAutoNum type="alphaLcPeriod" startAt="3"/>
            </a:pPr>
            <a:endParaRPr lang="en-US" dirty="0"/>
          </a:p>
          <a:p>
            <a:pPr>
              <a:tabLst>
                <a:tab pos="511175" algn="l"/>
              </a:tabLst>
            </a:pPr>
            <a:r>
              <a:rPr lang="en-US" dirty="0"/>
              <a:t>      Using this, and the well-known trigonometric 	identity                                  our derivation is as   	follows. </a:t>
            </a:r>
          </a:p>
          <a:p>
            <a:pPr marL="463550" indent="-463550"/>
            <a:endParaRPr lang="en-US" dirty="0"/>
          </a:p>
          <a:p>
            <a:pPr marL="463550" indent="-463550"/>
            <a:endParaRPr lang="en-US" dirty="0"/>
          </a:p>
          <a:p>
            <a:pPr marL="463550" indent="-463550"/>
            <a:r>
              <a:rPr lang="en-US" dirty="0"/>
              <a:t>	</a:t>
            </a:r>
          </a:p>
        </p:txBody>
      </p:sp>
      <p:graphicFrame>
        <p:nvGraphicFramePr>
          <p:cNvPr id="37890" name="Object 2"/>
          <p:cNvGraphicFramePr>
            <a:graphicFrameLocks noChangeAspect="1"/>
          </p:cNvGraphicFramePr>
          <p:nvPr>
            <p:extLst>
              <p:ext uri="{D42A27DB-BD31-4B8C-83A1-F6EECF244321}">
                <p14:modId xmlns:p14="http://schemas.microsoft.com/office/powerpoint/2010/main" val="2866286815"/>
              </p:ext>
            </p:extLst>
          </p:nvPr>
        </p:nvGraphicFramePr>
        <p:xfrm>
          <a:off x="3219450" y="1898650"/>
          <a:ext cx="2705100" cy="939800"/>
        </p:xfrm>
        <a:graphic>
          <a:graphicData uri="http://schemas.openxmlformats.org/presentationml/2006/ole">
            <mc:AlternateContent xmlns:mc="http://schemas.openxmlformats.org/markup-compatibility/2006">
              <mc:Choice xmlns:v="urn:schemas-microsoft-com:vml" Requires="v">
                <p:oleObj spid="_x0000_s37937" name="Equation" r:id="rId3" imgW="2705040" imgH="939600" progId="Equation.DSMT4">
                  <p:embed/>
                </p:oleObj>
              </mc:Choice>
              <mc:Fallback>
                <p:oleObj name="Equation" r:id="rId3" imgW="2705040" imgH="939600" progId="Equation.DSMT4">
                  <p:embed/>
                  <p:pic>
                    <p:nvPicPr>
                      <p:cNvPr id="0" name="Picture 2"/>
                      <p:cNvPicPr>
                        <a:picLocks noChangeAspect="1" noChangeArrowheads="1"/>
                      </p:cNvPicPr>
                      <p:nvPr/>
                    </p:nvPicPr>
                    <p:blipFill>
                      <a:blip r:embed="rId4"/>
                      <a:srcRect/>
                      <a:stretch>
                        <a:fillRect/>
                      </a:stretch>
                    </p:blipFill>
                    <p:spPr bwMode="auto">
                      <a:xfrm>
                        <a:off x="3219450" y="1898650"/>
                        <a:ext cx="2705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33436264"/>
              </p:ext>
            </p:extLst>
          </p:nvPr>
        </p:nvGraphicFramePr>
        <p:xfrm>
          <a:off x="2329542" y="3461656"/>
          <a:ext cx="2501900" cy="419100"/>
        </p:xfrm>
        <a:graphic>
          <a:graphicData uri="http://schemas.openxmlformats.org/presentationml/2006/ole">
            <mc:AlternateContent xmlns:mc="http://schemas.openxmlformats.org/markup-compatibility/2006">
              <mc:Choice xmlns:v="urn:schemas-microsoft-com:vml" Requires="v">
                <p:oleObj spid="_x0000_s37938" name="Equation" r:id="rId5" imgW="2501900" imgH="419100" progId="Equation.DSMT4">
                  <p:embed/>
                </p:oleObj>
              </mc:Choice>
              <mc:Fallback>
                <p:oleObj name="Equation" r:id="rId5" imgW="25019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9542" y="3461656"/>
                        <a:ext cx="2501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5c (cont.)</a:t>
            </a:r>
          </a:p>
        </p:txBody>
      </p:sp>
      <p:graphicFrame>
        <p:nvGraphicFramePr>
          <p:cNvPr id="39939" name="Object 3"/>
          <p:cNvGraphicFramePr>
            <a:graphicFrameLocks noChangeAspect="1"/>
          </p:cNvGraphicFramePr>
          <p:nvPr>
            <p:extLst>
              <p:ext uri="{D42A27DB-BD31-4B8C-83A1-F6EECF244321}">
                <p14:modId xmlns:p14="http://schemas.microsoft.com/office/powerpoint/2010/main" val="706082047"/>
              </p:ext>
            </p:extLst>
          </p:nvPr>
        </p:nvGraphicFramePr>
        <p:xfrm>
          <a:off x="5949950" y="1517650"/>
          <a:ext cx="2844800" cy="1003300"/>
        </p:xfrm>
        <a:graphic>
          <a:graphicData uri="http://schemas.openxmlformats.org/presentationml/2006/ole">
            <mc:AlternateContent xmlns:mc="http://schemas.openxmlformats.org/markup-compatibility/2006">
              <mc:Choice xmlns:v="urn:schemas-microsoft-com:vml" Requires="v">
                <p:oleObj spid="_x0000_s40128" name="Equation" r:id="rId3" imgW="2844720" imgH="1002960" progId="Equation.DSMT4">
                  <p:embed/>
                </p:oleObj>
              </mc:Choice>
              <mc:Fallback>
                <p:oleObj name="Equation" r:id="rId3" imgW="2844720" imgH="1002960" progId="Equation.DSMT4">
                  <p:embed/>
                  <p:pic>
                    <p:nvPicPr>
                      <p:cNvPr id="0" name="Picture 3"/>
                      <p:cNvPicPr>
                        <a:picLocks noChangeAspect="1" noChangeArrowheads="1"/>
                      </p:cNvPicPr>
                      <p:nvPr/>
                    </p:nvPicPr>
                    <p:blipFill>
                      <a:blip r:embed="rId4"/>
                      <a:srcRect/>
                      <a:stretch>
                        <a:fillRect/>
                      </a:stretch>
                    </p:blipFill>
                    <p:spPr bwMode="auto">
                      <a:xfrm>
                        <a:off x="5949950" y="1517650"/>
                        <a:ext cx="284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332822085"/>
              </p:ext>
            </p:extLst>
          </p:nvPr>
        </p:nvGraphicFramePr>
        <p:xfrm>
          <a:off x="3359150" y="2584450"/>
          <a:ext cx="2844800" cy="1003300"/>
        </p:xfrm>
        <a:graphic>
          <a:graphicData uri="http://schemas.openxmlformats.org/presentationml/2006/ole">
            <mc:AlternateContent xmlns:mc="http://schemas.openxmlformats.org/markup-compatibility/2006">
              <mc:Choice xmlns:v="urn:schemas-microsoft-com:vml" Requires="v">
                <p:oleObj spid="_x0000_s40129" name="Equation" r:id="rId5" imgW="2844720" imgH="1002960" progId="Equation.DSMT4">
                  <p:embed/>
                </p:oleObj>
              </mc:Choice>
              <mc:Fallback>
                <p:oleObj name="Equation" r:id="rId5" imgW="2844720" imgH="1002960" progId="Equation.DSMT4">
                  <p:embed/>
                  <p:pic>
                    <p:nvPicPr>
                      <p:cNvPr id="0" name="Picture 4"/>
                      <p:cNvPicPr>
                        <a:picLocks noChangeAspect="1" noChangeArrowheads="1"/>
                      </p:cNvPicPr>
                      <p:nvPr/>
                    </p:nvPicPr>
                    <p:blipFill>
                      <a:blip r:embed="rId6"/>
                      <a:srcRect/>
                      <a:stretch>
                        <a:fillRect/>
                      </a:stretch>
                    </p:blipFill>
                    <p:spPr bwMode="auto">
                      <a:xfrm>
                        <a:off x="3359150" y="2584450"/>
                        <a:ext cx="2844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699715286"/>
              </p:ext>
            </p:extLst>
          </p:nvPr>
        </p:nvGraphicFramePr>
        <p:xfrm>
          <a:off x="3352800" y="3721100"/>
          <a:ext cx="3568700" cy="1016000"/>
        </p:xfrm>
        <a:graphic>
          <a:graphicData uri="http://schemas.openxmlformats.org/presentationml/2006/ole">
            <mc:AlternateContent xmlns:mc="http://schemas.openxmlformats.org/markup-compatibility/2006">
              <mc:Choice xmlns:v="urn:schemas-microsoft-com:vml" Requires="v">
                <p:oleObj spid="_x0000_s40130" name="Equation" r:id="rId7" imgW="3568680" imgH="1015920" progId="Equation.DSMT4">
                  <p:embed/>
                </p:oleObj>
              </mc:Choice>
              <mc:Fallback>
                <p:oleObj name="Equation" r:id="rId7" imgW="3568680" imgH="1015920" progId="Equation.DSMT4">
                  <p:embed/>
                  <p:pic>
                    <p:nvPicPr>
                      <p:cNvPr id="0" name="Picture 5"/>
                      <p:cNvPicPr>
                        <a:picLocks noChangeAspect="1" noChangeArrowheads="1"/>
                      </p:cNvPicPr>
                      <p:nvPr/>
                    </p:nvPicPr>
                    <p:blipFill>
                      <a:blip r:embed="rId8"/>
                      <a:srcRect/>
                      <a:stretch>
                        <a:fillRect/>
                      </a:stretch>
                    </p:blipFill>
                    <p:spPr bwMode="auto">
                      <a:xfrm>
                        <a:off x="3352800" y="3721100"/>
                        <a:ext cx="356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478905565"/>
              </p:ext>
            </p:extLst>
          </p:nvPr>
        </p:nvGraphicFramePr>
        <p:xfrm>
          <a:off x="6953250" y="3810000"/>
          <a:ext cx="1905000" cy="838200"/>
        </p:xfrm>
        <a:graphic>
          <a:graphicData uri="http://schemas.openxmlformats.org/presentationml/2006/ole">
            <mc:AlternateContent xmlns:mc="http://schemas.openxmlformats.org/markup-compatibility/2006">
              <mc:Choice xmlns:v="urn:schemas-microsoft-com:vml" Requires="v">
                <p:oleObj spid="_x0000_s40131" name="Equation" r:id="rId9" imgW="1904760" imgH="838080" progId="Equation.DSMT4">
                  <p:embed/>
                </p:oleObj>
              </mc:Choice>
              <mc:Fallback>
                <p:oleObj name="Equation" r:id="rId9" imgW="1904760" imgH="838080" progId="Equation.DSMT4">
                  <p:embed/>
                  <p:pic>
                    <p:nvPicPr>
                      <p:cNvPr id="0" name="Picture 6"/>
                      <p:cNvPicPr>
                        <a:picLocks noChangeAspect="1" noChangeArrowheads="1"/>
                      </p:cNvPicPr>
                      <p:nvPr/>
                    </p:nvPicPr>
                    <p:blipFill>
                      <a:blip r:embed="rId10"/>
                      <a:srcRect/>
                      <a:stretch>
                        <a:fillRect/>
                      </a:stretch>
                    </p:blipFill>
                    <p:spPr bwMode="auto">
                      <a:xfrm>
                        <a:off x="6953250" y="38100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1659522081"/>
              </p:ext>
            </p:extLst>
          </p:nvPr>
        </p:nvGraphicFramePr>
        <p:xfrm>
          <a:off x="3371850" y="4800600"/>
          <a:ext cx="2451100" cy="838200"/>
        </p:xfrm>
        <a:graphic>
          <a:graphicData uri="http://schemas.openxmlformats.org/presentationml/2006/ole">
            <mc:AlternateContent xmlns:mc="http://schemas.openxmlformats.org/markup-compatibility/2006">
              <mc:Choice xmlns:v="urn:schemas-microsoft-com:vml" Requires="v">
                <p:oleObj spid="_x0000_s40132" name="Equation" r:id="rId11" imgW="2450880" imgH="838080" progId="Equation.DSMT4">
                  <p:embed/>
                </p:oleObj>
              </mc:Choice>
              <mc:Fallback>
                <p:oleObj name="Equation" r:id="rId11" imgW="2450880" imgH="838080" progId="Equation.DSMT4">
                  <p:embed/>
                  <p:pic>
                    <p:nvPicPr>
                      <p:cNvPr id="0" name="Picture 7"/>
                      <p:cNvPicPr>
                        <a:picLocks noChangeAspect="1" noChangeArrowheads="1"/>
                      </p:cNvPicPr>
                      <p:nvPr/>
                    </p:nvPicPr>
                    <p:blipFill>
                      <a:blip r:embed="rId12"/>
                      <a:srcRect/>
                      <a:stretch>
                        <a:fillRect/>
                      </a:stretch>
                    </p:blipFill>
                    <p:spPr bwMode="auto">
                      <a:xfrm>
                        <a:off x="3371850" y="4800600"/>
                        <a:ext cx="245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extLst>
              <p:ext uri="{D42A27DB-BD31-4B8C-83A1-F6EECF244321}">
                <p14:modId xmlns:p14="http://schemas.microsoft.com/office/powerpoint/2010/main" val="1951166249"/>
              </p:ext>
            </p:extLst>
          </p:nvPr>
        </p:nvGraphicFramePr>
        <p:xfrm>
          <a:off x="5962650" y="4800600"/>
          <a:ext cx="1905000" cy="838200"/>
        </p:xfrm>
        <a:graphic>
          <a:graphicData uri="http://schemas.openxmlformats.org/presentationml/2006/ole">
            <mc:AlternateContent xmlns:mc="http://schemas.openxmlformats.org/markup-compatibility/2006">
              <mc:Choice xmlns:v="urn:schemas-microsoft-com:vml" Requires="v">
                <p:oleObj spid="_x0000_s40133" name="Equation" r:id="rId13" imgW="1904760" imgH="838080" progId="Equation.DSMT4">
                  <p:embed/>
                </p:oleObj>
              </mc:Choice>
              <mc:Fallback>
                <p:oleObj name="Equation" r:id="rId13" imgW="1904760" imgH="838080" progId="Equation.DSMT4">
                  <p:embed/>
                  <p:pic>
                    <p:nvPicPr>
                      <p:cNvPr id="0" name="Picture 8"/>
                      <p:cNvPicPr>
                        <a:picLocks noChangeAspect="1" noChangeArrowheads="1"/>
                      </p:cNvPicPr>
                      <p:nvPr/>
                    </p:nvPicPr>
                    <p:blipFill>
                      <a:blip r:embed="rId14"/>
                      <a:srcRect/>
                      <a:stretch>
                        <a:fillRect/>
                      </a:stretch>
                    </p:blipFill>
                    <p:spPr bwMode="auto">
                      <a:xfrm>
                        <a:off x="5962650" y="48006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3784375700"/>
              </p:ext>
            </p:extLst>
          </p:nvPr>
        </p:nvGraphicFramePr>
        <p:xfrm>
          <a:off x="8001000" y="5105400"/>
          <a:ext cx="990600" cy="241300"/>
        </p:xfrm>
        <a:graphic>
          <a:graphicData uri="http://schemas.openxmlformats.org/presentationml/2006/ole">
            <mc:AlternateContent xmlns:mc="http://schemas.openxmlformats.org/markup-compatibility/2006">
              <mc:Choice xmlns:v="urn:schemas-microsoft-com:vml" Requires="v">
                <p:oleObj spid="_x0000_s40134" name="Equation" r:id="rId15" imgW="990360" imgH="241200" progId="Equation.DSMT4">
                  <p:embed/>
                </p:oleObj>
              </mc:Choice>
              <mc:Fallback>
                <p:oleObj name="Equation" r:id="rId15" imgW="990360" imgH="241200" progId="Equation.DSMT4">
                  <p:embed/>
                  <p:pic>
                    <p:nvPicPr>
                      <p:cNvPr id="0" name="Picture 9"/>
                      <p:cNvPicPr>
                        <a:picLocks noChangeAspect="1" noChangeArrowheads="1"/>
                      </p:cNvPicPr>
                      <p:nvPr/>
                    </p:nvPicPr>
                    <p:blipFill>
                      <a:blip r:embed="rId16"/>
                      <a:srcRect/>
                      <a:stretch>
                        <a:fillRect/>
                      </a:stretch>
                    </p:blipFill>
                    <p:spPr bwMode="auto">
                      <a:xfrm>
                        <a:off x="8001000" y="5105400"/>
                        <a:ext cx="990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extLst>
              <p:ext uri="{D42A27DB-BD31-4B8C-83A1-F6EECF244321}">
                <p14:modId xmlns:p14="http://schemas.microsoft.com/office/powerpoint/2010/main" val="2644848919"/>
              </p:ext>
            </p:extLst>
          </p:nvPr>
        </p:nvGraphicFramePr>
        <p:xfrm>
          <a:off x="574675" y="1606550"/>
          <a:ext cx="2654300" cy="1358900"/>
        </p:xfrm>
        <a:graphic>
          <a:graphicData uri="http://schemas.openxmlformats.org/presentationml/2006/ole">
            <mc:AlternateContent xmlns:mc="http://schemas.openxmlformats.org/markup-compatibility/2006">
              <mc:Choice xmlns:v="urn:schemas-microsoft-com:vml" Requires="v">
                <p:oleObj spid="_x0000_s40135" name="Equation" r:id="rId17" imgW="2654280" imgH="1358640" progId="Equation.DSMT4">
                  <p:embed/>
                </p:oleObj>
              </mc:Choice>
              <mc:Fallback>
                <p:oleObj name="Equation" r:id="rId17" imgW="2654280" imgH="1358640" progId="Equation.DSMT4">
                  <p:embed/>
                  <p:pic>
                    <p:nvPicPr>
                      <p:cNvPr id="0" name="Picture 10"/>
                      <p:cNvPicPr>
                        <a:picLocks noChangeAspect="1" noChangeArrowheads="1"/>
                      </p:cNvPicPr>
                      <p:nvPr/>
                    </p:nvPicPr>
                    <p:blipFill>
                      <a:blip r:embed="rId18"/>
                      <a:srcRect/>
                      <a:stretch>
                        <a:fillRect/>
                      </a:stretch>
                    </p:blipFill>
                    <p:spPr bwMode="auto">
                      <a:xfrm>
                        <a:off x="574675" y="1606550"/>
                        <a:ext cx="2654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7" name="Object 11"/>
          <p:cNvGraphicFramePr>
            <a:graphicFrameLocks noChangeAspect="1"/>
          </p:cNvGraphicFramePr>
          <p:nvPr>
            <p:extLst>
              <p:ext uri="{D42A27DB-BD31-4B8C-83A1-F6EECF244321}">
                <p14:modId xmlns:p14="http://schemas.microsoft.com/office/powerpoint/2010/main" val="1836723903"/>
              </p:ext>
            </p:extLst>
          </p:nvPr>
        </p:nvGraphicFramePr>
        <p:xfrm>
          <a:off x="3365500" y="1212850"/>
          <a:ext cx="2349500" cy="1244600"/>
        </p:xfrm>
        <a:graphic>
          <a:graphicData uri="http://schemas.openxmlformats.org/presentationml/2006/ole">
            <mc:AlternateContent xmlns:mc="http://schemas.openxmlformats.org/markup-compatibility/2006">
              <mc:Choice xmlns:v="urn:schemas-microsoft-com:vml" Requires="v">
                <p:oleObj spid="_x0000_s40136" name="Equation" r:id="rId19" imgW="2349360" imgH="1244520" progId="Equation.DSMT4">
                  <p:embed/>
                </p:oleObj>
              </mc:Choice>
              <mc:Fallback>
                <p:oleObj name="Equation" r:id="rId19" imgW="2349360" imgH="1244520" progId="Equation.DSMT4">
                  <p:embed/>
                  <p:pic>
                    <p:nvPicPr>
                      <p:cNvPr id="0" name="Picture 11"/>
                      <p:cNvPicPr>
                        <a:picLocks noChangeAspect="1" noChangeArrowheads="1"/>
                      </p:cNvPicPr>
                      <p:nvPr/>
                    </p:nvPicPr>
                    <p:blipFill>
                      <a:blip r:embed="rId20"/>
                      <a:srcRect/>
                      <a:stretch>
                        <a:fillRect/>
                      </a:stretch>
                    </p:blipFill>
                    <p:spPr bwMode="auto">
                      <a:xfrm>
                        <a:off x="3365500" y="1212850"/>
                        <a:ext cx="23495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5c (cont.)</a:t>
            </a:r>
          </a:p>
        </p:txBody>
      </p:sp>
      <p:sp>
        <p:nvSpPr>
          <p:cNvPr id="3" name="Content Placeholder 2"/>
          <p:cNvSpPr>
            <a:spLocks noGrp="1"/>
          </p:cNvSpPr>
          <p:nvPr>
            <p:ph idx="1"/>
          </p:nvPr>
        </p:nvSpPr>
        <p:spPr/>
        <p:txBody>
          <a:bodyPr/>
          <a:lstStyle/>
          <a:p>
            <a:r>
              <a:rPr lang="en-US" dirty="0"/>
              <a:t>If not explicitly stated, it is understood that equivalences are only valid where the two expressions are both defined. In this case, since                             and       </a:t>
            </a:r>
          </a:p>
          <a:p>
            <a:pPr>
              <a:spcBef>
                <a:spcPts val="0"/>
              </a:spcBef>
            </a:pPr>
            <a:r>
              <a:rPr lang="en-US" dirty="0"/>
              <a:t>                           neither expression is defined when </a:t>
            </a:r>
            <a:r>
              <a:rPr lang="el-GR" i="1" dirty="0">
                <a:latin typeface="Cambria Math" panose="02040503050406030204" pitchFamily="18" charset="0"/>
                <a:ea typeface="Cambria Math" panose="02040503050406030204" pitchFamily="18" charset="0"/>
              </a:rPr>
              <a:t>α</a:t>
            </a:r>
            <a:r>
              <a:rPr lang="en-US" dirty="0"/>
              <a:t> is a multiple of </a:t>
            </a:r>
            <a:r>
              <a:rPr lang="el-GR" i="1" dirty="0">
                <a:latin typeface="Cambria Math" panose="02040503050406030204" pitchFamily="18" charset="0"/>
                <a:ea typeface="Cambria Math" panose="02040503050406030204" pitchFamily="18" charset="0"/>
              </a:rPr>
              <a:t>π</a:t>
            </a:r>
            <a:r>
              <a:rPr lang="en-US" dirty="0"/>
              <a:t> (that is, for </a:t>
            </a:r>
            <a:r>
              <a:rPr lang="en-US" i="1" dirty="0">
                <a:latin typeface="Cambria Math" panose="02040503050406030204" pitchFamily="18" charset="0"/>
                <a:ea typeface="Cambria Math" panose="02040503050406030204" pitchFamily="18" charset="0"/>
              </a:rPr>
              <a:t>𝛼</a:t>
            </a:r>
            <a:r>
              <a:rPr lang="en-US" dirty="0"/>
              <a:t> = </a:t>
            </a:r>
            <a:r>
              <a:rPr lang="en-US" i="1" dirty="0"/>
              <a:t>k</a:t>
            </a:r>
            <a:r>
              <a:rPr lang="el-GR" i="1" dirty="0">
                <a:latin typeface="Cambria Math" panose="02040503050406030204" pitchFamily="18" charset="0"/>
                <a:ea typeface="Cambria Math" panose="02040503050406030204" pitchFamily="18" charset="0"/>
              </a:rPr>
              <a:t>π</a:t>
            </a:r>
            <a:r>
              <a:rPr lang="en-US" dirty="0"/>
              <a:t>, where </a:t>
            </a:r>
            <a:r>
              <a:rPr lang="en-US" i="1" dirty="0"/>
              <a:t>k</a:t>
            </a:r>
            <a:r>
              <a:rPr lang="en-US" dirty="0"/>
              <a:t> is any integer). In addition, the original expression is not </a:t>
            </a:r>
          </a:p>
          <a:p>
            <a:pPr>
              <a:spcBef>
                <a:spcPts val="1200"/>
              </a:spcBef>
            </a:pPr>
            <a:r>
              <a:rPr lang="en-US" dirty="0"/>
              <a:t>defined when                                   (that is, for </a:t>
            </a:r>
          </a:p>
          <a:p>
            <a:pPr>
              <a:spcBef>
                <a:spcPts val="1200"/>
              </a:spcBef>
            </a:pPr>
            <a:endParaRPr lang="en-US" dirty="0"/>
          </a:p>
        </p:txBody>
      </p:sp>
      <p:graphicFrame>
        <p:nvGraphicFramePr>
          <p:cNvPr id="40962" name="Object 2"/>
          <p:cNvGraphicFramePr>
            <a:graphicFrameLocks noChangeAspect="1"/>
          </p:cNvGraphicFramePr>
          <p:nvPr>
            <p:extLst>
              <p:ext uri="{D42A27DB-BD31-4B8C-83A1-F6EECF244321}">
                <p14:modId xmlns:p14="http://schemas.microsoft.com/office/powerpoint/2010/main" val="3867888364"/>
              </p:ext>
            </p:extLst>
          </p:nvPr>
        </p:nvGraphicFramePr>
        <p:xfrm>
          <a:off x="5732463" y="2209800"/>
          <a:ext cx="2082800" cy="431800"/>
        </p:xfrm>
        <a:graphic>
          <a:graphicData uri="http://schemas.openxmlformats.org/presentationml/2006/ole">
            <mc:AlternateContent xmlns:mc="http://schemas.openxmlformats.org/markup-compatibility/2006">
              <mc:Choice xmlns:v="urn:schemas-microsoft-com:vml" Requires="v">
                <p:oleObj spid="_x0000_s41046" name="Equation" r:id="rId3" imgW="2082600" imgH="431640" progId="Equation.DSMT4">
                  <p:embed/>
                </p:oleObj>
              </mc:Choice>
              <mc:Fallback>
                <p:oleObj name="Equation" r:id="rId3" imgW="2082600" imgH="431640" progId="Equation.DSMT4">
                  <p:embed/>
                  <p:pic>
                    <p:nvPicPr>
                      <p:cNvPr id="0" name="Picture 2"/>
                      <p:cNvPicPr>
                        <a:picLocks noChangeAspect="1" noChangeArrowheads="1"/>
                      </p:cNvPicPr>
                      <p:nvPr/>
                    </p:nvPicPr>
                    <p:blipFill>
                      <a:blip r:embed="rId4"/>
                      <a:srcRect/>
                      <a:stretch>
                        <a:fillRect/>
                      </a:stretch>
                    </p:blipFill>
                    <p:spPr bwMode="auto">
                      <a:xfrm>
                        <a:off x="5732463" y="2209800"/>
                        <a:ext cx="208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extLst>
              <p:ext uri="{D42A27DB-BD31-4B8C-83A1-F6EECF244321}">
                <p14:modId xmlns:p14="http://schemas.microsoft.com/office/powerpoint/2010/main" val="3875191411"/>
              </p:ext>
            </p:extLst>
          </p:nvPr>
        </p:nvGraphicFramePr>
        <p:xfrm>
          <a:off x="546100" y="2617788"/>
          <a:ext cx="2108200" cy="431800"/>
        </p:xfrm>
        <a:graphic>
          <a:graphicData uri="http://schemas.openxmlformats.org/presentationml/2006/ole">
            <mc:AlternateContent xmlns:mc="http://schemas.openxmlformats.org/markup-compatibility/2006">
              <mc:Choice xmlns:v="urn:schemas-microsoft-com:vml" Requires="v">
                <p:oleObj spid="_x0000_s41047" name="Equation" r:id="rId5" imgW="2108160" imgH="431640" progId="Equation.DSMT4">
                  <p:embed/>
                </p:oleObj>
              </mc:Choice>
              <mc:Fallback>
                <p:oleObj name="Equation" r:id="rId5" imgW="2108160" imgH="431640" progId="Equation.DSMT4">
                  <p:embed/>
                  <p:pic>
                    <p:nvPicPr>
                      <p:cNvPr id="0" name="Picture 3"/>
                      <p:cNvPicPr>
                        <a:picLocks noChangeAspect="1" noChangeArrowheads="1"/>
                      </p:cNvPicPr>
                      <p:nvPr/>
                    </p:nvPicPr>
                    <p:blipFill>
                      <a:blip r:embed="rId6"/>
                      <a:srcRect/>
                      <a:stretch>
                        <a:fillRect/>
                      </a:stretch>
                    </p:blipFill>
                    <p:spPr bwMode="auto">
                      <a:xfrm>
                        <a:off x="546100" y="2617788"/>
                        <a:ext cx="2108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2850387214"/>
              </p:ext>
            </p:extLst>
          </p:nvPr>
        </p:nvGraphicFramePr>
        <p:xfrm>
          <a:off x="2605088" y="3813175"/>
          <a:ext cx="2654300" cy="939800"/>
        </p:xfrm>
        <a:graphic>
          <a:graphicData uri="http://schemas.openxmlformats.org/presentationml/2006/ole">
            <mc:AlternateContent xmlns:mc="http://schemas.openxmlformats.org/markup-compatibility/2006">
              <mc:Choice xmlns:v="urn:schemas-microsoft-com:vml" Requires="v">
                <p:oleObj spid="_x0000_s41048" name="Equation" r:id="rId7" imgW="2654280" imgH="939600" progId="Equation.DSMT4">
                  <p:embed/>
                </p:oleObj>
              </mc:Choice>
              <mc:Fallback>
                <p:oleObj name="Equation" r:id="rId7" imgW="2654280" imgH="939600" progId="Equation.DSMT4">
                  <p:embed/>
                  <p:pic>
                    <p:nvPicPr>
                      <p:cNvPr id="0" name="Picture 4"/>
                      <p:cNvPicPr>
                        <a:picLocks noChangeAspect="1" noChangeArrowheads="1"/>
                      </p:cNvPicPr>
                      <p:nvPr/>
                    </p:nvPicPr>
                    <p:blipFill>
                      <a:blip r:embed="rId8"/>
                      <a:srcRect/>
                      <a:stretch>
                        <a:fillRect/>
                      </a:stretch>
                    </p:blipFill>
                    <p:spPr bwMode="auto">
                      <a:xfrm>
                        <a:off x="2605088" y="3813175"/>
                        <a:ext cx="2654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718051333"/>
              </p:ext>
            </p:extLst>
          </p:nvPr>
        </p:nvGraphicFramePr>
        <p:xfrm>
          <a:off x="6950075" y="3851275"/>
          <a:ext cx="1943100" cy="825500"/>
        </p:xfrm>
        <a:graphic>
          <a:graphicData uri="http://schemas.openxmlformats.org/presentationml/2006/ole">
            <mc:AlternateContent xmlns:mc="http://schemas.openxmlformats.org/markup-compatibility/2006">
              <mc:Choice xmlns:v="urn:schemas-microsoft-com:vml" Requires="v">
                <p:oleObj spid="_x0000_s41049" name="Equation" r:id="rId9" imgW="1942920" imgH="825480" progId="Equation.DSMT4">
                  <p:embed/>
                </p:oleObj>
              </mc:Choice>
              <mc:Fallback>
                <p:oleObj name="Equation" r:id="rId9" imgW="1942920" imgH="825480" progId="Equation.DSMT4">
                  <p:embed/>
                  <p:pic>
                    <p:nvPicPr>
                      <p:cNvPr id="0" name="Picture 5"/>
                      <p:cNvPicPr>
                        <a:picLocks noChangeAspect="1" noChangeArrowheads="1"/>
                      </p:cNvPicPr>
                      <p:nvPr/>
                    </p:nvPicPr>
                    <p:blipFill>
                      <a:blip r:embed="rId10"/>
                      <a:srcRect/>
                      <a:stretch>
                        <a:fillRect/>
                      </a:stretch>
                    </p:blipFill>
                    <p:spPr bwMode="auto">
                      <a:xfrm>
                        <a:off x="6950075" y="3851275"/>
                        <a:ext cx="1943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a:xfrm>
            <a:off x="457200" y="1280160"/>
            <a:ext cx="8229600" cy="4487382"/>
          </a:xfrm>
        </p:spPr>
        <p:txBody>
          <a:bodyPr>
            <a:spAutoFit/>
          </a:bodyPr>
          <a:lstStyle/>
          <a:p>
            <a:r>
              <a:rPr lang="en-US" dirty="0"/>
              <a:t>The following examples illustrate how trigonometric functions can be used to model well‑known  real‑life phenomena.</a:t>
            </a:r>
          </a:p>
          <a:p>
            <a:pPr marL="341313" indent="-341313"/>
            <a:r>
              <a:rPr lang="en-US" b="1" dirty="0"/>
              <a:t>a. </a:t>
            </a:r>
            <a:r>
              <a:rPr lang="en-US" dirty="0"/>
              <a:t>If an object attached to a spring is pulled down </a:t>
            </a:r>
            <a:r>
              <a:rPr lang="en-US" i="1" dirty="0"/>
              <a:t>A </a:t>
            </a:r>
            <a:r>
              <a:rPr lang="en-US" dirty="0"/>
              <a:t>inches from equilibrium, the resulting oscillating motion is called </a:t>
            </a:r>
            <a:r>
              <a:rPr lang="en-US" i="1" dirty="0"/>
              <a:t>simple harmonic motion</a:t>
            </a:r>
            <a:r>
              <a:rPr lang="en-US" dirty="0"/>
              <a:t>. The position function of such a motion can be either </a:t>
            </a:r>
          </a:p>
          <a:p>
            <a:pPr marL="341313" indent="-341313">
              <a:spcBef>
                <a:spcPts val="0"/>
              </a:spcBef>
            </a:pPr>
            <a:r>
              <a:rPr lang="en-US" dirty="0"/>
              <a:t>	                             or                                depending on whether the object is in its downward position or at equilibrium when </a:t>
            </a:r>
            <a:r>
              <a:rPr lang="en-US" i="1" dirty="0"/>
              <a:t>t</a:t>
            </a:r>
            <a:r>
              <a:rPr lang="en-US" dirty="0"/>
              <a:t> = 0. </a:t>
            </a:r>
          </a:p>
        </p:txBody>
      </p:sp>
      <p:graphicFrame>
        <p:nvGraphicFramePr>
          <p:cNvPr id="41986" name="Object 2"/>
          <p:cNvGraphicFramePr>
            <a:graphicFrameLocks noChangeAspect="1"/>
          </p:cNvGraphicFramePr>
          <p:nvPr>
            <p:extLst>
              <p:ext uri="{D42A27DB-BD31-4B8C-83A1-F6EECF244321}">
                <p14:modId xmlns:p14="http://schemas.microsoft.com/office/powerpoint/2010/main" val="2862617360"/>
              </p:ext>
            </p:extLst>
          </p:nvPr>
        </p:nvGraphicFramePr>
        <p:xfrm>
          <a:off x="812800" y="4398963"/>
          <a:ext cx="2324100" cy="482600"/>
        </p:xfrm>
        <a:graphic>
          <a:graphicData uri="http://schemas.openxmlformats.org/presentationml/2006/ole">
            <mc:AlternateContent xmlns:mc="http://schemas.openxmlformats.org/markup-compatibility/2006">
              <mc:Choice xmlns:v="urn:schemas-microsoft-com:vml" Requires="v">
                <p:oleObj spid="_x0000_s42028" name="Equation" r:id="rId3" imgW="2323800" imgH="482400" progId="Equation.DSMT4">
                  <p:embed/>
                </p:oleObj>
              </mc:Choice>
              <mc:Fallback>
                <p:oleObj name="Equation" r:id="rId3" imgW="2323800" imgH="482400" progId="Equation.DSMT4">
                  <p:embed/>
                  <p:pic>
                    <p:nvPicPr>
                      <p:cNvPr id="0" name="Picture 2"/>
                      <p:cNvPicPr>
                        <a:picLocks noChangeAspect="1" noChangeArrowheads="1"/>
                      </p:cNvPicPr>
                      <p:nvPr/>
                    </p:nvPicPr>
                    <p:blipFill>
                      <a:blip r:embed="rId4"/>
                      <a:srcRect/>
                      <a:stretch>
                        <a:fillRect/>
                      </a:stretch>
                    </p:blipFill>
                    <p:spPr bwMode="auto">
                      <a:xfrm>
                        <a:off x="812800" y="4398963"/>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1385975153"/>
              </p:ext>
            </p:extLst>
          </p:nvPr>
        </p:nvGraphicFramePr>
        <p:xfrm>
          <a:off x="3598210" y="4398963"/>
          <a:ext cx="2489200" cy="482600"/>
        </p:xfrm>
        <a:graphic>
          <a:graphicData uri="http://schemas.openxmlformats.org/presentationml/2006/ole">
            <mc:AlternateContent xmlns:mc="http://schemas.openxmlformats.org/markup-compatibility/2006">
              <mc:Choice xmlns:v="urn:schemas-microsoft-com:vml" Requires="v">
                <p:oleObj spid="_x0000_s42029" name="Equation" r:id="rId5" imgW="2489040" imgH="482400" progId="Equation.DSMT4">
                  <p:embed/>
                </p:oleObj>
              </mc:Choice>
              <mc:Fallback>
                <p:oleObj name="Equation" r:id="rId5" imgW="2489040" imgH="482400" progId="Equation.DSMT4">
                  <p:embed/>
                  <p:pic>
                    <p:nvPicPr>
                      <p:cNvPr id="0" name="Picture 3"/>
                      <p:cNvPicPr>
                        <a:picLocks noChangeAspect="1" noChangeArrowheads="1"/>
                      </p:cNvPicPr>
                      <p:nvPr/>
                    </p:nvPicPr>
                    <p:blipFill>
                      <a:blip r:embed="rId6"/>
                      <a:srcRect/>
                      <a:stretch>
                        <a:fillRect/>
                      </a:stretch>
                    </p:blipFill>
                    <p:spPr bwMode="auto">
                      <a:xfrm>
                        <a:off x="3598210" y="4398963"/>
                        <a:ext cx="248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Here </a:t>
            </a:r>
            <a:r>
              <a:rPr lang="el-GR" i="1" dirty="0">
                <a:latin typeface="Cambria Math" panose="02040503050406030204" pitchFamily="18" charset="0"/>
                <a:ea typeface="Cambria Math" panose="02040503050406030204" pitchFamily="18" charset="0"/>
                <a:sym typeface="Symbol"/>
              </a:rPr>
              <a:t>ω</a:t>
            </a:r>
            <a:r>
              <a:rPr lang="en-US" dirty="0"/>
              <a:t> is a constant that is related to the characteristics of the spring, and </a:t>
            </a:r>
            <a:r>
              <a:rPr lang="en-US" i="1" dirty="0"/>
              <a:t>A</a:t>
            </a:r>
            <a:r>
              <a:rPr lang="en-US" dirty="0"/>
              <a:t> is the amplitude. Notice how the periodicity of the position functions reflects the oscillating nature of the motion.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Algebraic Functions</a:t>
            </a:r>
          </a:p>
        </p:txBody>
      </p:sp>
      <p:sp>
        <p:nvSpPr>
          <p:cNvPr id="3" name="Content Placeholder 2"/>
          <p:cNvSpPr>
            <a:spLocks noGrp="1"/>
          </p:cNvSpPr>
          <p:nvPr>
            <p:ph idx="1"/>
          </p:nvPr>
        </p:nvSpPr>
        <p:spPr/>
        <p:txBody>
          <a:bodyPr/>
          <a:lstStyle/>
          <a:p>
            <a:r>
              <a:rPr lang="en-US" b="1" dirty="0"/>
              <a:t>Second‑degree</a:t>
            </a:r>
            <a:r>
              <a:rPr lang="en-US" dirty="0"/>
              <a:t> polynomials have the form 		    			       and their graphs are parabolas. Such functions also go by the name of </a:t>
            </a:r>
            <a:r>
              <a:rPr lang="en-US" b="1" dirty="0"/>
              <a:t>quadratic</a:t>
            </a:r>
            <a:r>
              <a:rPr lang="en-US" dirty="0"/>
              <a:t> functions. Similarly, </a:t>
            </a:r>
            <a:r>
              <a:rPr lang="en-US" b="1" dirty="0"/>
              <a:t>third‑degree</a:t>
            </a:r>
            <a:r>
              <a:rPr lang="en-US" dirty="0"/>
              <a:t> polynomials are also known as </a:t>
            </a:r>
            <a:r>
              <a:rPr lang="en-US" b="1" dirty="0"/>
              <a:t>cubic</a:t>
            </a:r>
            <a:r>
              <a:rPr lang="en-US" dirty="0"/>
              <a:t> functions, and </a:t>
            </a:r>
            <a:r>
              <a:rPr lang="en-US" b="1" dirty="0"/>
              <a:t>fourth‑degree</a:t>
            </a:r>
            <a:r>
              <a:rPr lang="en-US" dirty="0"/>
              <a:t> polynomials as </a:t>
            </a:r>
            <a:r>
              <a:rPr lang="en-US" b="1" dirty="0"/>
              <a:t>quartic</a:t>
            </a:r>
            <a:r>
              <a:rPr lang="en-US" dirty="0"/>
              <a:t> functions.</a:t>
            </a:r>
          </a:p>
        </p:txBody>
      </p:sp>
      <p:graphicFrame>
        <p:nvGraphicFramePr>
          <p:cNvPr id="73730" name="Object 2"/>
          <p:cNvGraphicFramePr>
            <a:graphicFrameLocks noChangeAspect="1"/>
          </p:cNvGraphicFramePr>
          <p:nvPr/>
        </p:nvGraphicFramePr>
        <p:xfrm>
          <a:off x="609600" y="1721556"/>
          <a:ext cx="3111500" cy="482600"/>
        </p:xfrm>
        <a:graphic>
          <a:graphicData uri="http://schemas.openxmlformats.org/presentationml/2006/ole">
            <mc:AlternateContent xmlns:mc="http://schemas.openxmlformats.org/markup-compatibility/2006">
              <mc:Choice xmlns:v="urn:schemas-microsoft-com:vml" Requires="v">
                <p:oleObj spid="_x0000_s73751" name="Equation" r:id="rId3" imgW="3111480" imgH="482400" progId="Equation.DSMT4">
                  <p:embed/>
                </p:oleObj>
              </mc:Choice>
              <mc:Fallback>
                <p:oleObj name="Equation" r:id="rId3" imgW="3111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21556"/>
                        <a:ext cx="311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5016758"/>
          </a:xfrm>
        </p:spPr>
        <p:txBody>
          <a:bodyPr>
            <a:spAutoFit/>
          </a:bodyPr>
          <a:lstStyle/>
          <a:p>
            <a:pPr marL="341313" indent="-341313">
              <a:lnSpc>
                <a:spcPts val="3100"/>
              </a:lnSpc>
            </a:pPr>
            <a:r>
              <a:rPr lang="en-US" b="1" dirty="0"/>
              <a:t>b. </a:t>
            </a:r>
            <a:r>
              <a:rPr lang="en-US" dirty="0"/>
              <a:t>The change in temperature at a particular location on Earth is referred to by meteorologists as </a:t>
            </a:r>
            <a:r>
              <a:rPr lang="en-US" i="1" dirty="0"/>
              <a:t>diurnal temperature variation</a:t>
            </a:r>
            <a:r>
              <a:rPr lang="en-US" dirty="0"/>
              <a:t>. Simply put, the surface receives its </a:t>
            </a:r>
            <a:r>
              <a:rPr lang="en-US" i="1" dirty="0"/>
              <a:t>heat influx</a:t>
            </a:r>
            <a:r>
              <a:rPr lang="en-US" dirty="0"/>
              <a:t> from the sun, through what is called </a:t>
            </a:r>
            <a:r>
              <a:rPr lang="en-US" i="1" dirty="0"/>
              <a:t>solar radiation</a:t>
            </a:r>
            <a:r>
              <a:rPr lang="en-US" dirty="0"/>
              <a:t>, but the surface also constantly loses heat as a result of its own so‑called </a:t>
            </a:r>
            <a:r>
              <a:rPr lang="en-US" i="1" dirty="0"/>
              <a:t>terrestrial radiation</a:t>
            </a:r>
            <a:r>
              <a:rPr lang="en-US" dirty="0"/>
              <a:t>. During daytime hours, solar radiation is stronger, causing the Earth to warm up. At night, however, there is a drop in temperature as a result of terrestrial radiation, a process that lasts until about one hour after sunrise, at which time the cycle starts again.</a:t>
            </a:r>
            <a:r>
              <a:rPr lang="en-US" b="1" i="1" dirty="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a:xfrm>
            <a:off x="457200" y="1239216"/>
            <a:ext cx="8229600" cy="3108543"/>
          </a:xfrm>
        </p:spPr>
        <p:txBody>
          <a:bodyPr>
            <a:spAutoFit/>
          </a:bodyPr>
          <a:lstStyle/>
          <a:p>
            <a:r>
              <a:rPr lang="en-US" dirty="0"/>
              <a:t>Because of the near‑periodic nature of these events, it is reasonable to conjecture that trigonometric functions play a role in the modeling of diurnal temperature variation. British meteorologist Sir David Brunt (1886–1965) gave the following mathematical model for the heat influx </a:t>
            </a:r>
            <a:r>
              <a:rPr lang="en-US" i="1" dirty="0"/>
              <a:t>F </a:t>
            </a:r>
            <a:r>
              <a:rPr lang="en-US" dirty="0"/>
              <a:t>into the ground at the equinoxes.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a:xfrm>
            <a:off x="457200" y="3252296"/>
            <a:ext cx="8229600" cy="2677656"/>
          </a:xfrm>
        </p:spPr>
        <p:txBody>
          <a:bodyPr>
            <a:spAutoFit/>
          </a:bodyPr>
          <a:lstStyle/>
          <a:p>
            <a:r>
              <a:rPr lang="en-US" dirty="0"/>
              <a:t>where </a:t>
            </a:r>
            <a:r>
              <a:rPr lang="en-US" i="1" dirty="0"/>
              <a:t>F</a:t>
            </a:r>
            <a:r>
              <a:rPr lang="en-US" baseline="-25000" dirty="0"/>
              <a:t>0</a:t>
            </a:r>
            <a:r>
              <a:rPr lang="en-US" i="1" dirty="0"/>
              <a:t> </a:t>
            </a:r>
            <a:r>
              <a:rPr lang="en-US" dirty="0"/>
              <a:t>is a constant, </a:t>
            </a:r>
            <a:r>
              <a:rPr lang="el-GR" i="1" dirty="0">
                <a:latin typeface="Cambria Math" panose="02040503050406030204" pitchFamily="18" charset="0"/>
                <a:ea typeface="Cambria Math" panose="02040503050406030204" pitchFamily="18" charset="0"/>
                <a:sym typeface="Symbol"/>
              </a:rPr>
              <a:t>ω</a:t>
            </a:r>
            <a:r>
              <a:rPr lang="en-US" dirty="0"/>
              <a:t> is the Earth’s angular velocity, and </a:t>
            </a:r>
            <a:r>
              <a:rPr lang="en-US" i="1" dirty="0"/>
              <a:t>t</a:t>
            </a:r>
            <a:r>
              <a:rPr lang="en-US" dirty="0"/>
              <a:t> stands for time, with </a:t>
            </a:r>
            <a:r>
              <a:rPr lang="en-US" i="1" dirty="0"/>
              <a:t>t</a:t>
            </a:r>
            <a:r>
              <a:rPr lang="en-US" dirty="0"/>
              <a:t> = 0 at noon. Notice that the first line in the model represents daytime hours, while the second line corresponds to nighttime, characterized by constant heat loss. Also notice the periodicity of the model.</a:t>
            </a:r>
            <a:r>
              <a:rPr lang="en-US" i="1" dirty="0"/>
              <a:t> </a:t>
            </a:r>
          </a:p>
        </p:txBody>
      </p:sp>
      <p:graphicFrame>
        <p:nvGraphicFramePr>
          <p:cNvPr id="44034" name="Object 2"/>
          <p:cNvGraphicFramePr>
            <a:graphicFrameLocks noChangeAspect="1"/>
          </p:cNvGraphicFramePr>
          <p:nvPr>
            <p:extLst>
              <p:ext uri="{D42A27DB-BD31-4B8C-83A1-F6EECF244321}">
                <p14:modId xmlns:p14="http://schemas.microsoft.com/office/powerpoint/2010/main" val="2440211218"/>
              </p:ext>
            </p:extLst>
          </p:nvPr>
        </p:nvGraphicFramePr>
        <p:xfrm>
          <a:off x="1657350" y="1268413"/>
          <a:ext cx="5829300" cy="1930400"/>
        </p:xfrm>
        <a:graphic>
          <a:graphicData uri="http://schemas.openxmlformats.org/presentationml/2006/ole">
            <mc:AlternateContent xmlns:mc="http://schemas.openxmlformats.org/markup-compatibility/2006">
              <mc:Choice xmlns:v="urn:schemas-microsoft-com:vml" Requires="v">
                <p:oleObj spid="_x0000_s44055" name="Equation" r:id="rId3" imgW="5829120" imgH="1930320" progId="Equation.DSMT4">
                  <p:embed/>
                </p:oleObj>
              </mc:Choice>
              <mc:Fallback>
                <p:oleObj name="Equation" r:id="rId3" imgW="5829120" imgH="1930320" progId="Equation.DSMT4">
                  <p:embed/>
                  <p:pic>
                    <p:nvPicPr>
                      <p:cNvPr id="0" name="Picture 2"/>
                      <p:cNvPicPr>
                        <a:picLocks noChangeAspect="1" noChangeArrowheads="1"/>
                      </p:cNvPicPr>
                      <p:nvPr/>
                    </p:nvPicPr>
                    <p:blipFill>
                      <a:blip r:embed="rId4"/>
                      <a:srcRect/>
                      <a:stretch>
                        <a:fillRect/>
                      </a:stretch>
                    </p:blipFill>
                    <p:spPr bwMode="auto">
                      <a:xfrm>
                        <a:off x="1657350" y="1268413"/>
                        <a:ext cx="58293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6b (cont.)</a:t>
            </a:r>
          </a:p>
        </p:txBody>
      </p:sp>
      <p:sp>
        <p:nvSpPr>
          <p:cNvPr id="3" name="Content Placeholder 2"/>
          <p:cNvSpPr>
            <a:spLocks noGrp="1"/>
          </p:cNvSpPr>
          <p:nvPr>
            <p:ph idx="1"/>
          </p:nvPr>
        </p:nvSpPr>
        <p:spPr>
          <a:xfrm>
            <a:off x="457200" y="1280160"/>
            <a:ext cx="8229600" cy="2246769"/>
          </a:xfrm>
        </p:spPr>
        <p:txBody>
          <a:bodyPr>
            <a:spAutoFit/>
          </a:bodyPr>
          <a:lstStyle/>
          <a:p>
            <a:r>
              <a:rPr lang="en-US" dirty="0"/>
              <a:t>Finally, observe that the above model consists of two separate “rules,” each applying to daytime or nighttime hours, respectively. These so‑called “piecewise defined” functions will be discussed in more detail at the end of this section.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Exponential Functions</a:t>
            </a:r>
          </a:p>
        </p:txBody>
      </p:sp>
      <p:sp>
        <p:nvSpPr>
          <p:cNvPr id="3" name="Content Placeholder 2"/>
          <p:cNvSpPr>
            <a:spLocks noGrp="1"/>
          </p:cNvSpPr>
          <p:nvPr>
            <p:ph idx="1"/>
          </p:nvPr>
        </p:nvSpPr>
        <p:spPr>
          <a:xfrm>
            <a:off x="457200" y="1280160"/>
            <a:ext cx="8229600" cy="1557349"/>
          </a:xfrm>
          <a:solidFill>
            <a:srgbClr val="FFFFCC"/>
          </a:solidFill>
          <a:ln w="28575">
            <a:solidFill>
              <a:schemeClr val="tx1"/>
            </a:solidFill>
          </a:ln>
        </p:spPr>
        <p:txBody>
          <a:bodyPr>
            <a:spAutoFit/>
          </a:bodyPr>
          <a:lstStyle/>
          <a:p>
            <a:pPr algn="ctr"/>
            <a:r>
              <a:rPr lang="en-US" b="1" dirty="0">
                <a:solidFill>
                  <a:schemeClr val="tx1"/>
                </a:solidFill>
              </a:rPr>
              <a:t>Exponential Functions</a:t>
            </a:r>
          </a:p>
          <a:p>
            <a:r>
              <a:rPr lang="en-US" dirty="0">
                <a:solidFill>
                  <a:schemeClr val="tx1"/>
                </a:solidFill>
              </a:rPr>
              <a:t>Given a fixed positive real number </a:t>
            </a:r>
            <a:r>
              <a:rPr lang="en-US" i="1" dirty="0">
                <a:solidFill>
                  <a:schemeClr val="tx1"/>
                </a:solidFill>
              </a:rPr>
              <a:t>a</a:t>
            </a:r>
            <a:r>
              <a:rPr lang="en-US" dirty="0">
                <a:solidFill>
                  <a:schemeClr val="tx1"/>
                </a:solidFill>
              </a:rPr>
              <a:t> not equal to 1, </a:t>
            </a:r>
          </a:p>
          <a:p>
            <a:r>
              <a:rPr lang="en-US" dirty="0">
                <a:solidFill>
                  <a:schemeClr val="tx1"/>
                </a:solidFill>
              </a:rPr>
              <a:t>                  is the </a:t>
            </a:r>
            <a:r>
              <a:rPr lang="en-US" b="1" dirty="0">
                <a:solidFill>
                  <a:schemeClr val="tx1"/>
                </a:solidFill>
              </a:rPr>
              <a:t>exponential function</a:t>
            </a:r>
            <a:r>
              <a:rPr lang="en-US" dirty="0">
                <a:solidFill>
                  <a:schemeClr val="tx1"/>
                </a:solidFill>
              </a:rPr>
              <a:t> with base </a:t>
            </a:r>
            <a:r>
              <a:rPr lang="en-US" i="1" dirty="0">
                <a:solidFill>
                  <a:schemeClr val="tx1"/>
                </a:solidFill>
              </a:rPr>
              <a:t>a</a:t>
            </a:r>
            <a:r>
              <a:rPr lang="en-US" dirty="0">
                <a:solidFill>
                  <a:schemeClr val="tx1"/>
                </a:solidFill>
              </a:rPr>
              <a:t>.</a:t>
            </a:r>
          </a:p>
        </p:txBody>
      </p:sp>
      <p:graphicFrame>
        <p:nvGraphicFramePr>
          <p:cNvPr id="46082" name="Object 2"/>
          <p:cNvGraphicFramePr>
            <a:graphicFrameLocks noChangeAspect="1"/>
          </p:cNvGraphicFramePr>
          <p:nvPr/>
        </p:nvGraphicFramePr>
        <p:xfrm>
          <a:off x="587022" y="2331156"/>
          <a:ext cx="1333500" cy="482600"/>
        </p:xfrm>
        <a:graphic>
          <a:graphicData uri="http://schemas.openxmlformats.org/presentationml/2006/ole">
            <mc:AlternateContent xmlns:mc="http://schemas.openxmlformats.org/markup-compatibility/2006">
              <mc:Choice xmlns:v="urn:schemas-microsoft-com:vml" Requires="v">
                <p:oleObj spid="_x0000_s46103" name="Equation" r:id="rId3" imgW="1333440" imgH="482400" progId="Equation.DSMT4">
                  <p:embed/>
                </p:oleObj>
              </mc:Choice>
              <mc:Fallback>
                <p:oleObj name="Equation" r:id="rId3" imgW="13334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022" y="2331156"/>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a:xfrm>
            <a:off x="457200" y="1280160"/>
            <a:ext cx="8229600" cy="4401205"/>
          </a:xfrm>
        </p:spPr>
        <p:txBody>
          <a:bodyPr>
            <a:spAutoFit/>
          </a:bodyPr>
          <a:lstStyle/>
          <a:p>
            <a:r>
              <a:rPr lang="en-US" dirty="0"/>
              <a:t>Populations in nature, as mentioned previously, are known to grow following an exponential pattern if there are no restrictions such as predators and limits in food supply or space. This means the population size </a:t>
            </a:r>
            <a:r>
              <a:rPr lang="en-US" i="1" dirty="0"/>
              <a:t>P </a:t>
            </a:r>
            <a:r>
              <a:rPr lang="en-US" dirty="0"/>
              <a:t>is an exponential function of time, such as </a:t>
            </a:r>
          </a:p>
          <a:p>
            <a:pPr>
              <a:spcBef>
                <a:spcPts val="0"/>
              </a:spcBef>
            </a:pPr>
            <a:r>
              <a:rPr lang="en-US" dirty="0"/>
              <a:t>where </a:t>
            </a:r>
            <a:r>
              <a:rPr lang="en-US" i="1" dirty="0"/>
              <a:t>P</a:t>
            </a:r>
            <a:r>
              <a:rPr lang="en-US" baseline="-25000" dirty="0"/>
              <a:t>0</a:t>
            </a:r>
            <a:r>
              <a:rPr lang="en-US" dirty="0"/>
              <a:t> is the initial population size corresponding to </a:t>
            </a:r>
            <a:r>
              <a:rPr lang="en-US" i="1" dirty="0"/>
              <a:t>t</a:t>
            </a:r>
            <a:r>
              <a:rPr lang="en-US" dirty="0"/>
              <a:t> = 0. This simple model can be used, in the short term and with certain restrictions, to study a wide variety of population growth problems, as illustrated by the following example</a:t>
            </a:r>
            <a:r>
              <a:rPr lang="en-US" i="1" dirty="0"/>
              <a:t>.</a:t>
            </a:r>
          </a:p>
        </p:txBody>
      </p:sp>
      <p:graphicFrame>
        <p:nvGraphicFramePr>
          <p:cNvPr id="47106" name="Object 2"/>
          <p:cNvGraphicFramePr>
            <a:graphicFrameLocks noChangeAspect="1"/>
          </p:cNvGraphicFramePr>
          <p:nvPr/>
        </p:nvGraphicFramePr>
        <p:xfrm>
          <a:off x="6721123" y="3022600"/>
          <a:ext cx="1587500" cy="482600"/>
        </p:xfrm>
        <a:graphic>
          <a:graphicData uri="http://schemas.openxmlformats.org/presentationml/2006/ole">
            <mc:AlternateContent xmlns:mc="http://schemas.openxmlformats.org/markup-compatibility/2006">
              <mc:Choice xmlns:v="urn:schemas-microsoft-com:vml" Requires="v">
                <p:oleObj spid="_x0000_s47127" name="Equation" r:id="rId3" imgW="1587240" imgH="482400" progId="Equation.DSMT4">
                  <p:embed/>
                </p:oleObj>
              </mc:Choice>
              <mc:Fallback>
                <p:oleObj name="Equation" r:id="rId3" imgW="15872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23" y="3022600"/>
                        <a:ext cx="1587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 </a:t>
            </a:r>
          </a:p>
        </p:txBody>
      </p:sp>
      <p:sp>
        <p:nvSpPr>
          <p:cNvPr id="3" name="Content Placeholder 2"/>
          <p:cNvSpPr>
            <a:spLocks noGrp="1"/>
          </p:cNvSpPr>
          <p:nvPr>
            <p:ph idx="1"/>
          </p:nvPr>
        </p:nvSpPr>
        <p:spPr>
          <a:xfrm>
            <a:off x="457200" y="1280160"/>
            <a:ext cx="8229600" cy="2677656"/>
          </a:xfrm>
        </p:spPr>
        <p:txBody>
          <a:bodyPr>
            <a:spAutoFit/>
          </a:bodyPr>
          <a:lstStyle/>
          <a:p>
            <a:r>
              <a:rPr lang="en-US" dirty="0"/>
              <a:t>Suppose that </a:t>
            </a:r>
            <a:r>
              <a:rPr lang="en-US" dirty="0">
                <a:solidFill>
                  <a:srgbClr val="0000FF"/>
                </a:solidFill>
              </a:rPr>
              <a:t>1000</a:t>
            </a:r>
            <a:r>
              <a:rPr lang="en-US" dirty="0"/>
              <a:t> rabbits are released on an uninhabited island that provides practically unlimited food supply, at least for the first few months. If the population doubles every month, how many rabbits are on the island two and a half months after their initial release?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 </a:t>
            </a:r>
          </a:p>
        </p:txBody>
      </p:sp>
      <p:sp>
        <p:nvSpPr>
          <p:cNvPr id="3" name="Content Placeholder 2"/>
          <p:cNvSpPr>
            <a:spLocks noGrp="1"/>
          </p:cNvSpPr>
          <p:nvPr>
            <p:ph idx="1"/>
          </p:nvPr>
        </p:nvSpPr>
        <p:spPr>
          <a:xfrm>
            <a:off x="457200" y="1280160"/>
            <a:ext cx="8229600" cy="3668697"/>
          </a:xfrm>
        </p:spPr>
        <p:txBody>
          <a:bodyPr>
            <a:spAutoFit/>
          </a:bodyPr>
          <a:lstStyle/>
          <a:p>
            <a:r>
              <a:rPr lang="en-US" b="1" dirty="0"/>
              <a:t>Solution</a:t>
            </a:r>
          </a:p>
          <a:p>
            <a:r>
              <a:rPr lang="en-US" dirty="0"/>
              <a:t>Knowing the initial size of the population, we start out with the population function</a:t>
            </a:r>
          </a:p>
          <a:p>
            <a:pPr>
              <a:lnSpc>
                <a:spcPct val="150000"/>
              </a:lnSpc>
            </a:pPr>
            <a:endParaRPr lang="en-US" dirty="0"/>
          </a:p>
          <a:p>
            <a:r>
              <a:rPr lang="en-US" dirty="0"/>
              <a:t>where </a:t>
            </a:r>
            <a:r>
              <a:rPr lang="en-US" i="1" dirty="0"/>
              <a:t>a </a:t>
            </a:r>
            <a:r>
              <a:rPr lang="en-US" dirty="0"/>
              <a:t>is a yet‑unknown base that we will try to determine from the given data.</a:t>
            </a:r>
          </a:p>
          <a:p>
            <a:endParaRPr lang="en-US" dirty="0"/>
          </a:p>
        </p:txBody>
      </p:sp>
      <p:graphicFrame>
        <p:nvGraphicFramePr>
          <p:cNvPr id="48131" name="Object 3"/>
          <p:cNvGraphicFramePr>
            <a:graphicFrameLocks noChangeAspect="1"/>
          </p:cNvGraphicFramePr>
          <p:nvPr/>
        </p:nvGraphicFramePr>
        <p:xfrm>
          <a:off x="3606800" y="2895600"/>
          <a:ext cx="1930400" cy="482600"/>
        </p:xfrm>
        <a:graphic>
          <a:graphicData uri="http://schemas.openxmlformats.org/presentationml/2006/ole">
            <mc:AlternateContent xmlns:mc="http://schemas.openxmlformats.org/markup-compatibility/2006">
              <mc:Choice xmlns:v="urn:schemas-microsoft-com:vml" Requires="v">
                <p:oleObj spid="_x0000_s142360" name="Equation" r:id="rId3" imgW="1930320" imgH="482400" progId="Equation.DSMT4">
                  <p:embed/>
                </p:oleObj>
              </mc:Choice>
              <mc:Fallback>
                <p:oleObj name="Equation" r:id="rId3" imgW="1930320" imgH="482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2895600"/>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 </a:t>
            </a:r>
          </a:p>
        </p:txBody>
      </p:sp>
      <p:sp>
        <p:nvSpPr>
          <p:cNvPr id="3" name="Content Placeholder 2"/>
          <p:cNvSpPr>
            <a:spLocks noGrp="1"/>
          </p:cNvSpPr>
          <p:nvPr>
            <p:ph idx="1"/>
          </p:nvPr>
        </p:nvSpPr>
        <p:spPr/>
        <p:txBody>
          <a:bodyPr/>
          <a:lstStyle/>
          <a:p>
            <a:r>
              <a:rPr lang="en-US" dirty="0"/>
              <a:t>Note that</a:t>
            </a:r>
          </a:p>
          <a:p>
            <a:endParaRPr lang="en-US" dirty="0"/>
          </a:p>
          <a:p>
            <a:r>
              <a:rPr lang="en-US" dirty="0"/>
              <a:t>so our function nicely captures the fact that the initial population size is </a:t>
            </a:r>
            <a:r>
              <a:rPr lang="en-US" dirty="0">
                <a:solidFill>
                  <a:srgbClr val="0000FF"/>
                </a:solidFill>
              </a:rPr>
              <a:t>1000</a:t>
            </a:r>
            <a:r>
              <a:rPr lang="en-US" dirty="0"/>
              <a:t> rabbits. Since we know that the population doubles after the first month, we can write</a:t>
            </a:r>
          </a:p>
          <a:p>
            <a:endParaRPr lang="en-US" dirty="0"/>
          </a:p>
          <a:p>
            <a:r>
              <a:rPr lang="en-US" dirty="0"/>
              <a:t>so </a:t>
            </a:r>
            <a:r>
              <a:rPr lang="en-US" i="1" dirty="0"/>
              <a:t>a </a:t>
            </a:r>
            <a:r>
              <a:rPr lang="en-US" dirty="0"/>
              <a:t>= 2 and thus</a:t>
            </a:r>
          </a:p>
          <a:p>
            <a:endParaRPr lang="en-US" dirty="0"/>
          </a:p>
        </p:txBody>
      </p:sp>
      <p:graphicFrame>
        <p:nvGraphicFramePr>
          <p:cNvPr id="49154" name="Object 2"/>
          <p:cNvGraphicFramePr>
            <a:graphicFrameLocks noChangeAspect="1"/>
          </p:cNvGraphicFramePr>
          <p:nvPr/>
        </p:nvGraphicFramePr>
        <p:xfrm>
          <a:off x="2990850" y="1803400"/>
          <a:ext cx="3162300" cy="482600"/>
        </p:xfrm>
        <a:graphic>
          <a:graphicData uri="http://schemas.openxmlformats.org/presentationml/2006/ole">
            <mc:AlternateContent xmlns:mc="http://schemas.openxmlformats.org/markup-compatibility/2006">
              <mc:Choice xmlns:v="urn:schemas-microsoft-com:vml" Requires="v">
                <p:oleObj spid="_x0000_s49217" name="Equation" r:id="rId3" imgW="3162240" imgH="482400" progId="Equation.DSMT4">
                  <p:embed/>
                </p:oleObj>
              </mc:Choice>
              <mc:Fallback>
                <p:oleObj name="Equation" r:id="rId3" imgW="316224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1803400"/>
                        <a:ext cx="316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extLst>
              <p:ext uri="{D42A27DB-BD31-4B8C-83A1-F6EECF244321}">
                <p14:modId xmlns:p14="http://schemas.microsoft.com/office/powerpoint/2010/main" val="627423311"/>
              </p:ext>
            </p:extLst>
          </p:nvPr>
        </p:nvGraphicFramePr>
        <p:xfrm>
          <a:off x="2400300" y="3713480"/>
          <a:ext cx="4343400" cy="482600"/>
        </p:xfrm>
        <a:graphic>
          <a:graphicData uri="http://schemas.openxmlformats.org/presentationml/2006/ole">
            <mc:AlternateContent xmlns:mc="http://schemas.openxmlformats.org/markup-compatibility/2006">
              <mc:Choice xmlns:v="urn:schemas-microsoft-com:vml" Requires="v">
                <p:oleObj spid="_x0000_s49218" name="Equation" r:id="rId5" imgW="4343400" imgH="482400" progId="Equation.DSMT4">
                  <p:embed/>
                </p:oleObj>
              </mc:Choice>
              <mc:Fallback>
                <p:oleObj name="Equation" r:id="rId5" imgW="43434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3713480"/>
                        <a:ext cx="4343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3422650" y="5143500"/>
          <a:ext cx="2298700" cy="571500"/>
        </p:xfrm>
        <a:graphic>
          <a:graphicData uri="http://schemas.openxmlformats.org/presentationml/2006/ole">
            <mc:AlternateContent xmlns:mc="http://schemas.openxmlformats.org/markup-compatibility/2006">
              <mc:Choice xmlns:v="urn:schemas-microsoft-com:vml" Requires="v">
                <p:oleObj spid="_x0000_s49219" name="Equation" r:id="rId7" imgW="2298600" imgH="571320" progId="Equation.DSMT4">
                  <p:embed/>
                </p:oleObj>
              </mc:Choice>
              <mc:Fallback>
                <p:oleObj name="Equation" r:id="rId7" imgW="22986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2650" y="5143500"/>
                        <a:ext cx="2298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 </a:t>
            </a:r>
          </a:p>
        </p:txBody>
      </p:sp>
      <p:sp>
        <p:nvSpPr>
          <p:cNvPr id="3" name="Content Placeholder 2"/>
          <p:cNvSpPr>
            <a:spLocks noGrp="1"/>
          </p:cNvSpPr>
          <p:nvPr>
            <p:ph idx="1"/>
          </p:nvPr>
        </p:nvSpPr>
        <p:spPr/>
        <p:txBody>
          <a:bodyPr/>
          <a:lstStyle/>
          <a:p>
            <a:r>
              <a:rPr lang="en-US" dirty="0"/>
              <a:t>We can now use a calculator to determine that </a:t>
            </a:r>
          </a:p>
          <a:p>
            <a:endParaRPr lang="en-US" dirty="0"/>
          </a:p>
          <a:p>
            <a:r>
              <a:rPr lang="en-US" dirty="0"/>
              <a:t>We conclude that there are approximately </a:t>
            </a:r>
            <a:r>
              <a:rPr lang="en-US" dirty="0">
                <a:solidFill>
                  <a:srgbClr val="FF0000"/>
                </a:solidFill>
              </a:rPr>
              <a:t>5657</a:t>
            </a:r>
            <a:r>
              <a:rPr lang="en-US" dirty="0"/>
              <a:t> rabbits on the island two and a half months after their initial release.</a:t>
            </a:r>
          </a:p>
        </p:txBody>
      </p:sp>
      <p:graphicFrame>
        <p:nvGraphicFramePr>
          <p:cNvPr id="50179" name="Object 3"/>
          <p:cNvGraphicFramePr>
            <a:graphicFrameLocks noChangeAspect="1"/>
          </p:cNvGraphicFramePr>
          <p:nvPr/>
        </p:nvGraphicFramePr>
        <p:xfrm>
          <a:off x="2673350" y="1828800"/>
          <a:ext cx="3797300" cy="571500"/>
        </p:xfrm>
        <a:graphic>
          <a:graphicData uri="http://schemas.openxmlformats.org/presentationml/2006/ole">
            <mc:AlternateContent xmlns:mc="http://schemas.openxmlformats.org/markup-compatibility/2006">
              <mc:Choice xmlns:v="urn:schemas-microsoft-com:vml" Requires="v">
                <p:oleObj spid="_x0000_s50200" name="Equation" r:id="rId3" imgW="3797280" imgH="571320" progId="Equation.DSMT4">
                  <p:embed/>
                </p:oleObj>
              </mc:Choice>
              <mc:Fallback>
                <p:oleObj name="Equation" r:id="rId3" imgW="3797280" imgH="5713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1828800"/>
                        <a:ext cx="3797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a:xfrm>
            <a:off x="457200" y="1280160"/>
            <a:ext cx="8229600" cy="4572000"/>
          </a:xfrm>
        </p:spPr>
        <p:txBody>
          <a:bodyPr/>
          <a:lstStyle/>
          <a:p>
            <a:r>
              <a:rPr lang="en-US" dirty="0"/>
              <a:t>Graph the following polynomial functions, and briefly discuss their most notable characteristics.</a:t>
            </a:r>
          </a:p>
          <a:p>
            <a:endParaRPr lang="en-US" dirty="0"/>
          </a:p>
        </p:txBody>
      </p:sp>
      <p:graphicFrame>
        <p:nvGraphicFramePr>
          <p:cNvPr id="2050" name="Object 2"/>
          <p:cNvGraphicFramePr>
            <a:graphicFrameLocks noChangeAspect="1"/>
          </p:cNvGraphicFramePr>
          <p:nvPr/>
        </p:nvGraphicFramePr>
        <p:xfrm>
          <a:off x="548640" y="2273300"/>
          <a:ext cx="2679700" cy="825500"/>
        </p:xfrm>
        <a:graphic>
          <a:graphicData uri="http://schemas.openxmlformats.org/presentationml/2006/ole">
            <mc:AlternateContent xmlns:mc="http://schemas.openxmlformats.org/markup-compatibility/2006">
              <mc:Choice xmlns:v="urn:schemas-microsoft-com:vml" Requires="v">
                <p:oleObj spid="_x0000_s2134" name="Equation" r:id="rId3" imgW="2679480" imgH="825480" progId="Equation.DSMT4">
                  <p:embed/>
                </p:oleObj>
              </mc:Choice>
              <mc:Fallback>
                <p:oleObj name="Equation" r:id="rId3" imgW="2679480" imgH="825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73300"/>
                        <a:ext cx="2679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548640" y="3255963"/>
          <a:ext cx="3162300" cy="495300"/>
        </p:xfrm>
        <a:graphic>
          <a:graphicData uri="http://schemas.openxmlformats.org/presentationml/2006/ole">
            <mc:AlternateContent xmlns:mc="http://schemas.openxmlformats.org/markup-compatibility/2006">
              <mc:Choice xmlns:v="urn:schemas-microsoft-com:vml" Requires="v">
                <p:oleObj spid="_x0000_s2135" name="Equation" r:id="rId5" imgW="3162240" imgH="495000" progId="Equation.DSMT4">
                  <p:embed/>
                </p:oleObj>
              </mc:Choice>
              <mc:Fallback>
                <p:oleObj name="Equation" r:id="rId5" imgW="31622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255963"/>
                        <a:ext cx="3162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878263"/>
          <a:ext cx="4610100" cy="825500"/>
        </p:xfrm>
        <a:graphic>
          <a:graphicData uri="http://schemas.openxmlformats.org/presentationml/2006/ole">
            <mc:AlternateContent xmlns:mc="http://schemas.openxmlformats.org/markup-compatibility/2006">
              <mc:Choice xmlns:v="urn:schemas-microsoft-com:vml" Requires="v">
                <p:oleObj spid="_x0000_s2136" name="Equation" r:id="rId7" imgW="4609800" imgH="825480" progId="Equation.DSMT4">
                  <p:embed/>
                </p:oleObj>
              </mc:Choice>
              <mc:Fallback>
                <p:oleObj name="Equation" r:id="rId7" imgW="4609800" imgH="825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878263"/>
                        <a:ext cx="4610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548640" y="4724400"/>
          <a:ext cx="5397500" cy="838200"/>
        </p:xfrm>
        <a:graphic>
          <a:graphicData uri="http://schemas.openxmlformats.org/presentationml/2006/ole">
            <mc:AlternateContent xmlns:mc="http://schemas.openxmlformats.org/markup-compatibility/2006">
              <mc:Choice xmlns:v="urn:schemas-microsoft-com:vml" Requires="v">
                <p:oleObj spid="_x0000_s2137" name="Equation" r:id="rId9" imgW="5397480" imgH="838080" progId="Equation.DSMT4">
                  <p:embed/>
                </p:oleObj>
              </mc:Choice>
              <mc:Fallback>
                <p:oleObj name="Equation" r:id="rId9" imgW="539748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4724400"/>
                        <a:ext cx="539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Logarithmic Functions</a:t>
            </a:r>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pPr algn="ctr"/>
            <a:r>
              <a:rPr lang="en-US" b="1" dirty="0">
                <a:solidFill>
                  <a:schemeClr val="tx1"/>
                </a:solidFill>
              </a:rPr>
              <a:t>Logarithmic Functions</a:t>
            </a:r>
          </a:p>
          <a:p>
            <a:r>
              <a:rPr lang="en-US" dirty="0">
                <a:solidFill>
                  <a:schemeClr val="tx1"/>
                </a:solidFill>
              </a:rPr>
              <a:t>Given a fixed positive real number </a:t>
            </a:r>
            <a:r>
              <a:rPr lang="en-US" i="1" dirty="0">
                <a:solidFill>
                  <a:schemeClr val="tx1"/>
                </a:solidFill>
              </a:rPr>
              <a:t>a</a:t>
            </a:r>
            <a:r>
              <a:rPr lang="en-US" dirty="0">
                <a:solidFill>
                  <a:schemeClr val="tx1"/>
                </a:solidFill>
              </a:rPr>
              <a:t> not equal to 1,     </a:t>
            </a:r>
          </a:p>
          <a:p>
            <a:r>
              <a:rPr lang="en-US" dirty="0">
                <a:solidFill>
                  <a:schemeClr val="tx1"/>
                </a:solidFill>
              </a:rPr>
              <a:t>                        is the </a:t>
            </a:r>
            <a:r>
              <a:rPr lang="en-US" b="1" dirty="0">
                <a:solidFill>
                  <a:schemeClr val="tx1"/>
                </a:solidFill>
              </a:rPr>
              <a:t>logarithmic function</a:t>
            </a:r>
            <a:r>
              <a:rPr lang="en-US" dirty="0">
                <a:solidFill>
                  <a:schemeClr val="tx1"/>
                </a:solidFill>
              </a:rPr>
              <a:t> with base </a:t>
            </a:r>
            <a:r>
              <a:rPr lang="en-US" i="1" dirty="0">
                <a:solidFill>
                  <a:schemeClr val="tx1"/>
                </a:solidFill>
              </a:rPr>
              <a:t>a</a:t>
            </a:r>
            <a:r>
              <a:rPr lang="en-US" dirty="0">
                <a:solidFill>
                  <a:schemeClr val="tx1"/>
                </a:solidFill>
              </a:rPr>
              <a:t>. The logarithmic function with base 10 often appears simply as log </a:t>
            </a:r>
            <a:r>
              <a:rPr lang="en-US" i="1" dirty="0">
                <a:solidFill>
                  <a:schemeClr val="tx1"/>
                </a:solidFill>
              </a:rPr>
              <a:t>x</a:t>
            </a:r>
            <a:r>
              <a:rPr lang="en-US" dirty="0">
                <a:solidFill>
                  <a:schemeClr val="tx1"/>
                </a:solidFill>
              </a:rPr>
              <a:t>, and the logarithmic function with base </a:t>
            </a:r>
            <a:r>
              <a:rPr lang="en-US" i="1" dirty="0">
                <a:solidFill>
                  <a:schemeClr val="tx1"/>
                </a:solidFill>
              </a:rPr>
              <a:t>e</a:t>
            </a:r>
            <a:r>
              <a:rPr lang="en-US" dirty="0">
                <a:solidFill>
                  <a:schemeClr val="tx1"/>
                </a:solidFill>
              </a:rPr>
              <a:t> usually appears as ln </a:t>
            </a:r>
            <a:r>
              <a:rPr lang="en-US" i="1" dirty="0">
                <a:solidFill>
                  <a:schemeClr val="tx1"/>
                </a:solidFill>
              </a:rPr>
              <a:t>x</a:t>
            </a:r>
            <a:r>
              <a:rPr lang="en-US" dirty="0">
                <a:solidFill>
                  <a:schemeClr val="tx1"/>
                </a:solidFill>
              </a:rPr>
              <a:t> (the “ln” stands for “natural logarithm”).</a:t>
            </a:r>
          </a:p>
        </p:txBody>
      </p:sp>
      <p:graphicFrame>
        <p:nvGraphicFramePr>
          <p:cNvPr id="51202" name="Object 2"/>
          <p:cNvGraphicFramePr>
            <a:graphicFrameLocks noChangeAspect="1"/>
          </p:cNvGraphicFramePr>
          <p:nvPr/>
        </p:nvGraphicFramePr>
        <p:xfrm>
          <a:off x="548640" y="2327892"/>
          <a:ext cx="1816100" cy="469900"/>
        </p:xfrm>
        <a:graphic>
          <a:graphicData uri="http://schemas.openxmlformats.org/presentationml/2006/ole">
            <mc:AlternateContent xmlns:mc="http://schemas.openxmlformats.org/markup-compatibility/2006">
              <mc:Choice xmlns:v="urn:schemas-microsoft-com:vml" Requires="v">
                <p:oleObj spid="_x0000_s51223" name="Equation" r:id="rId3" imgW="1815840" imgH="469800" progId="Equation.DSMT4">
                  <p:embed/>
                </p:oleObj>
              </mc:Choice>
              <mc:Fallback>
                <p:oleObj name="Equation" r:id="rId3" imgW="18158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27892"/>
                        <a:ext cx="1816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 Defined Functions</a:t>
            </a:r>
          </a:p>
        </p:txBody>
      </p:sp>
      <p:sp>
        <p:nvSpPr>
          <p:cNvPr id="3" name="Content Placeholder 2"/>
          <p:cNvSpPr>
            <a:spLocks noGrp="1"/>
          </p:cNvSpPr>
          <p:nvPr>
            <p:ph idx="1"/>
          </p:nvPr>
        </p:nvSpPr>
        <p:spPr/>
        <p:txBody>
          <a:bodyPr>
            <a:normAutofit/>
          </a:bodyPr>
          <a:lstStyle/>
          <a:p>
            <a:endParaRPr lang="en-US" sz="500" dirty="0"/>
          </a:p>
          <a:p>
            <a:r>
              <a:rPr lang="en-US" dirty="0"/>
              <a:t>Consider the function </a:t>
            </a:r>
            <a:r>
              <a:rPr lang="en-US" i="1" dirty="0"/>
              <a:t>f</a:t>
            </a:r>
            <a:r>
              <a:rPr lang="en-US" dirty="0"/>
              <a:t> defined by 			      </a:t>
            </a:r>
          </a:p>
          <a:p>
            <a:endParaRPr lang="en-US" sz="1500" dirty="0"/>
          </a:p>
          <a:p>
            <a:r>
              <a:rPr lang="en-US" dirty="0"/>
              <a:t>To evaluate this function for a given </a:t>
            </a:r>
            <a:r>
              <a:rPr lang="en-US" i="1" dirty="0"/>
              <a:t>x</a:t>
            </a:r>
            <a:r>
              <a:rPr lang="en-US" dirty="0"/>
              <a:t>, the first step is to determine which rule to apply, that is, whether </a:t>
            </a:r>
            <a:r>
              <a:rPr lang="en-US" i="1" dirty="0"/>
              <a:t>x</a:t>
            </a:r>
            <a:r>
              <a:rPr lang="en-US" dirty="0"/>
              <a:t> is less than 0 or not.</a:t>
            </a:r>
          </a:p>
        </p:txBody>
      </p:sp>
      <p:graphicFrame>
        <p:nvGraphicFramePr>
          <p:cNvPr id="117762" name="Object 2"/>
          <p:cNvGraphicFramePr>
            <a:graphicFrameLocks noChangeAspect="1"/>
          </p:cNvGraphicFramePr>
          <p:nvPr/>
        </p:nvGraphicFramePr>
        <p:xfrm>
          <a:off x="5486400" y="1199445"/>
          <a:ext cx="2971800" cy="1028700"/>
        </p:xfrm>
        <a:graphic>
          <a:graphicData uri="http://schemas.openxmlformats.org/presentationml/2006/ole">
            <mc:AlternateContent xmlns:mc="http://schemas.openxmlformats.org/markup-compatibility/2006">
              <mc:Choice xmlns:v="urn:schemas-microsoft-com:vml" Requires="v">
                <p:oleObj spid="_x0000_s117783" name="Equation" r:id="rId3" imgW="2971800" imgH="1028520" progId="Equation.DSMT4">
                  <p:embed/>
                </p:oleObj>
              </mc:Choice>
              <mc:Fallback>
                <p:oleObj name="Equation" r:id="rId3" imgW="297180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199445"/>
                        <a:ext cx="2971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 Defined Functions</a:t>
            </a:r>
          </a:p>
        </p:txBody>
      </p:sp>
      <p:pic>
        <p:nvPicPr>
          <p:cNvPr id="126978" name="Picture 2"/>
          <p:cNvPicPr>
            <a:picLocks noChangeAspect="1" noChangeArrowheads="1"/>
          </p:cNvPicPr>
          <p:nvPr/>
        </p:nvPicPr>
        <p:blipFill>
          <a:blip r:embed="rId2" cstate="print"/>
          <a:srcRect b="19259"/>
          <a:stretch>
            <a:fillRect/>
          </a:stretch>
        </p:blipFill>
        <p:spPr bwMode="auto">
          <a:xfrm>
            <a:off x="4663439" y="1371601"/>
            <a:ext cx="4023361" cy="3352800"/>
          </a:xfrm>
          <a:prstGeom prst="rect">
            <a:avLst/>
          </a:prstGeom>
          <a:noFill/>
          <a:ln w="9525">
            <a:noFill/>
            <a:miter lim="800000"/>
            <a:headEnd/>
            <a:tailEnd/>
          </a:ln>
        </p:spPr>
      </p:pic>
      <p:sp>
        <p:nvSpPr>
          <p:cNvPr id="5" name="Rectangle 4"/>
          <p:cNvSpPr/>
          <p:nvPr/>
        </p:nvSpPr>
        <p:spPr>
          <a:xfrm>
            <a:off x="4892041" y="4800600"/>
            <a:ext cx="3719352" cy="954107"/>
          </a:xfrm>
          <a:prstGeom prst="rect">
            <a:avLst/>
          </a:prstGeom>
        </p:spPr>
        <p:txBody>
          <a:bodyPr wrap="none">
            <a:spAutoFit/>
          </a:bodyPr>
          <a:lstStyle/>
          <a:p>
            <a:pPr algn="ctr"/>
            <a:r>
              <a:rPr lang="en-US" sz="2800" b="1" dirty="0"/>
              <a:t>Figure 16 </a:t>
            </a:r>
          </a:p>
          <a:p>
            <a:pPr algn="ctr"/>
            <a:r>
              <a:rPr lang="en-US" sz="2800" dirty="0"/>
              <a:t>Absolute Value Function</a:t>
            </a:r>
          </a:p>
        </p:txBody>
      </p:sp>
      <p:sp>
        <p:nvSpPr>
          <p:cNvPr id="6" name="Content Placeholder 2"/>
          <p:cNvSpPr>
            <a:spLocks noGrp="1"/>
          </p:cNvSpPr>
          <p:nvPr>
            <p:ph idx="1"/>
          </p:nvPr>
        </p:nvSpPr>
        <p:spPr>
          <a:xfrm>
            <a:off x="457200" y="1280160"/>
            <a:ext cx="4114800" cy="4572000"/>
          </a:xfrm>
        </p:spPr>
        <p:txBody>
          <a:bodyPr>
            <a:normAutofit/>
          </a:bodyPr>
          <a:lstStyle/>
          <a:p>
            <a:endParaRPr lang="en-US" sz="500" dirty="0"/>
          </a:p>
          <a:p>
            <a:r>
              <a:rPr lang="en-US" dirty="0"/>
              <a:t>The graph of </a:t>
            </a:r>
            <a:r>
              <a:rPr lang="en-US" i="1" dirty="0"/>
              <a:t>f</a:t>
            </a:r>
            <a:r>
              <a:rPr lang="en-US" dirty="0"/>
              <a:t> simply consists of two pieces, one for </a:t>
            </a:r>
            <a:r>
              <a:rPr lang="en-US" i="1" dirty="0"/>
              <a:t>x</a:t>
            </a:r>
            <a:r>
              <a:rPr lang="en-US" dirty="0"/>
              <a:t> &lt; 0 and the other for </a:t>
            </a:r>
            <a:r>
              <a:rPr lang="en-US" i="1" dirty="0"/>
              <a:t>x</a:t>
            </a:r>
            <a:r>
              <a:rPr lang="en-US" dirty="0"/>
              <a:t> ≥ 0; both pieces are very basic linear functions.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Piecewise Defined Functions</a:t>
            </a:r>
          </a:p>
        </p:txBody>
      </p:sp>
      <p:sp>
        <p:nvSpPr>
          <p:cNvPr id="3" name="Content Placeholder 2"/>
          <p:cNvSpPr>
            <a:spLocks noGrp="1"/>
          </p:cNvSpPr>
          <p:nvPr>
            <p:ph idx="1"/>
          </p:nvPr>
        </p:nvSpPr>
        <p:spPr/>
        <p:txBody>
          <a:bodyPr>
            <a:normAutofit/>
          </a:bodyPr>
          <a:lstStyle/>
          <a:p>
            <a:r>
              <a:rPr lang="en-US" dirty="0"/>
              <a:t>Although we have used </a:t>
            </a:r>
            <a:r>
              <a:rPr lang="en-US" i="1" dirty="0"/>
              <a:t>f</a:t>
            </a:r>
            <a:r>
              <a:rPr lang="en-US" dirty="0"/>
              <a:t> as a simple example of a function defined in pieces, you have probably seen it before under the name of the </a:t>
            </a:r>
            <a:r>
              <a:rPr lang="en-US" b="1" dirty="0"/>
              <a:t>absolute value function</a:t>
            </a:r>
            <a:r>
              <a:rPr lang="en-US" dirty="0"/>
              <a:t>. In this guise, the function can be defined as </a:t>
            </a:r>
            <a:r>
              <a:rPr lang="en-US" i="1" dirty="0"/>
              <a:t>f</a:t>
            </a:r>
            <a:r>
              <a:rPr lang="en-US" dirty="0"/>
              <a:t>(</a:t>
            </a:r>
            <a:r>
              <a:rPr lang="en-US" i="1" dirty="0"/>
              <a:t>x</a:t>
            </a:r>
            <a:r>
              <a:rPr lang="en-US" dirty="0"/>
              <a:t>) = |</a:t>
            </a:r>
            <a:r>
              <a:rPr lang="en-US" i="1" dirty="0"/>
              <a:t>x</a:t>
            </a:r>
            <a:r>
              <a:rPr lang="en-US" dirty="0"/>
              <a:t>|; note that the piecewise defined rule is nothing more than the definition of absolute value.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p:txBody>
          <a:bodyPr/>
          <a:lstStyle/>
          <a:p>
            <a:r>
              <a:rPr lang="en-US" dirty="0"/>
              <a:t>Sketch the graph of the following piecewise defined function </a:t>
            </a:r>
            <a:r>
              <a:rPr lang="en-US" i="1" dirty="0"/>
              <a:t>f</a:t>
            </a:r>
            <a:r>
              <a:rPr lang="en-US" dirty="0"/>
              <a:t>(</a:t>
            </a:r>
            <a:r>
              <a:rPr lang="en-US" i="1" dirty="0"/>
              <a:t>x</a:t>
            </a:r>
            <a:r>
              <a:rPr lang="en-US" dirty="0"/>
              <a:t>)</a:t>
            </a:r>
            <a:r>
              <a:rPr lang="en-US" i="1" dirty="0"/>
              <a:t> </a:t>
            </a:r>
            <a:r>
              <a:rPr lang="en-US" dirty="0"/>
              <a:t>and find the values </a:t>
            </a:r>
          </a:p>
          <a:p>
            <a:pPr>
              <a:spcBef>
                <a:spcPts val="0"/>
              </a:spcBef>
            </a:pPr>
            <a:r>
              <a:rPr lang="en-US" dirty="0"/>
              <a:t>and </a:t>
            </a:r>
          </a:p>
        </p:txBody>
      </p:sp>
      <p:graphicFrame>
        <p:nvGraphicFramePr>
          <p:cNvPr id="52226" name="Object 2"/>
          <p:cNvGraphicFramePr>
            <a:graphicFrameLocks noChangeAspect="1"/>
          </p:cNvGraphicFramePr>
          <p:nvPr/>
        </p:nvGraphicFramePr>
        <p:xfrm>
          <a:off x="5183496" y="1752600"/>
          <a:ext cx="3454400" cy="469900"/>
        </p:xfrm>
        <a:graphic>
          <a:graphicData uri="http://schemas.openxmlformats.org/presentationml/2006/ole">
            <mc:AlternateContent xmlns:mc="http://schemas.openxmlformats.org/markup-compatibility/2006">
              <mc:Choice xmlns:v="urn:schemas-microsoft-com:vml" Requires="v">
                <p:oleObj spid="_x0000_s52289" name="Equation" r:id="rId3" imgW="3454200" imgH="469800" progId="Equation.DSMT4">
                  <p:embed/>
                </p:oleObj>
              </mc:Choice>
              <mc:Fallback>
                <p:oleObj name="Equation" r:id="rId3" imgW="34542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496" y="1752600"/>
                        <a:ext cx="345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1129352" y="2196152"/>
          <a:ext cx="762000" cy="469900"/>
        </p:xfrm>
        <a:graphic>
          <a:graphicData uri="http://schemas.openxmlformats.org/presentationml/2006/ole">
            <mc:AlternateContent xmlns:mc="http://schemas.openxmlformats.org/markup-compatibility/2006">
              <mc:Choice xmlns:v="urn:schemas-microsoft-com:vml" Requires="v">
                <p:oleObj spid="_x0000_s52290" name="Equation" r:id="rId5" imgW="761760" imgH="469800" progId="Equation.DSMT4">
                  <p:embed/>
                </p:oleObj>
              </mc:Choice>
              <mc:Fallback>
                <p:oleObj name="Equation" r:id="rId5" imgW="7617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9352" y="2196152"/>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4"/>
          <p:cNvGraphicFramePr>
            <a:graphicFrameLocks noChangeAspect="1"/>
          </p:cNvGraphicFramePr>
          <p:nvPr/>
        </p:nvGraphicFramePr>
        <p:xfrm>
          <a:off x="2254250" y="2590800"/>
          <a:ext cx="4635500" cy="1676400"/>
        </p:xfrm>
        <a:graphic>
          <a:graphicData uri="http://schemas.openxmlformats.org/presentationml/2006/ole">
            <mc:AlternateContent xmlns:mc="http://schemas.openxmlformats.org/markup-compatibility/2006">
              <mc:Choice xmlns:v="urn:schemas-microsoft-com:vml" Requires="v">
                <p:oleObj spid="_x0000_s52291" name="Equation" r:id="rId7" imgW="4635360" imgH="1676160" progId="Equation.DSMT4">
                  <p:embed/>
                </p:oleObj>
              </mc:Choice>
              <mc:Fallback>
                <p:oleObj name="Equation" r:id="rId7" imgW="4635360" imgH="1676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250" y="2590800"/>
                        <a:ext cx="4635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4573560"/>
          </a:xfrm>
        </p:spPr>
        <p:txBody>
          <a:bodyPr>
            <a:spAutoFit/>
          </a:bodyPr>
          <a:lstStyle/>
          <a:p>
            <a:r>
              <a:rPr lang="en-US" b="1" dirty="0"/>
              <a:t>Solution</a:t>
            </a:r>
          </a:p>
          <a:p>
            <a:r>
              <a:rPr lang="en-US" dirty="0"/>
              <a:t>This graph is “patched” together from three pieces, as follows. Notice that </a:t>
            </a:r>
            <a:r>
              <a:rPr lang="en-US" i="1" dirty="0"/>
              <a:t>f </a:t>
            </a:r>
            <a:r>
              <a:rPr lang="en-US" dirty="0"/>
              <a:t>is the squaring function for negative</a:t>
            </a:r>
            <a:r>
              <a:rPr lang="en-US" i="1" dirty="0"/>
              <a:t> x</a:t>
            </a:r>
            <a:r>
              <a:rPr lang="en-US" dirty="0"/>
              <a:t>‑values, so the first piece of the graph is simply the left‑hand branch of the prototypical parabola. For </a:t>
            </a:r>
            <a:r>
              <a:rPr lang="en-US" i="1" dirty="0"/>
              <a:t>x</a:t>
            </a:r>
            <a:r>
              <a:rPr lang="en-US" dirty="0"/>
              <a:t>‑values between 0 and 2, the graph is a segment of the straight line </a:t>
            </a:r>
            <a:r>
              <a:rPr lang="en-US" i="1" dirty="0"/>
              <a:t>y</a:t>
            </a:r>
            <a:r>
              <a:rPr lang="en-US" dirty="0"/>
              <a:t> = 3</a:t>
            </a:r>
            <a:r>
              <a:rPr lang="en-US" i="1" dirty="0"/>
              <a:t>x</a:t>
            </a:r>
            <a:r>
              <a:rPr lang="en-US" dirty="0"/>
              <a:t> + 1, followed by the graph of                           (which is also a half parabola) for all </a:t>
            </a:r>
            <a:r>
              <a:rPr lang="en-US" i="1" dirty="0"/>
              <a:t>x</a:t>
            </a:r>
            <a:r>
              <a:rPr lang="en-US" dirty="0"/>
              <a:t>‑values greater than 2.</a:t>
            </a:r>
          </a:p>
          <a:p>
            <a:endParaRPr lang="en-US" dirty="0"/>
          </a:p>
        </p:txBody>
      </p:sp>
      <p:graphicFrame>
        <p:nvGraphicFramePr>
          <p:cNvPr id="53251" name="Object 2"/>
          <p:cNvGraphicFramePr>
            <a:graphicFrameLocks noChangeAspect="1"/>
          </p:cNvGraphicFramePr>
          <p:nvPr/>
        </p:nvGraphicFramePr>
        <p:xfrm>
          <a:off x="1903960" y="4362970"/>
          <a:ext cx="1968500" cy="482600"/>
        </p:xfrm>
        <a:graphic>
          <a:graphicData uri="http://schemas.openxmlformats.org/presentationml/2006/ole">
            <mc:AlternateContent xmlns:mc="http://schemas.openxmlformats.org/markup-compatibility/2006">
              <mc:Choice xmlns:v="urn:schemas-microsoft-com:vml" Requires="v">
                <p:oleObj spid="_x0000_s53273" name="Equation" r:id="rId3" imgW="1968480" imgH="482400" progId="Equation.DSMT4">
                  <p:embed/>
                </p:oleObj>
              </mc:Choice>
              <mc:Fallback>
                <p:oleObj name="Equation" r:id="rId3" imgW="196848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960" y="4362970"/>
                        <a:ext cx="1968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8229600" cy="2505301"/>
          </a:xfrm>
        </p:spPr>
        <p:txBody>
          <a:bodyPr>
            <a:spAutoFit/>
          </a:bodyPr>
          <a:lstStyle/>
          <a:p>
            <a:r>
              <a:rPr lang="en-US" dirty="0"/>
              <a:t>To find the value of </a:t>
            </a:r>
            <a:r>
              <a:rPr lang="en-US" i="1" dirty="0"/>
              <a:t>f</a:t>
            </a:r>
            <a:r>
              <a:rPr lang="en-US" dirty="0"/>
              <a:t>(</a:t>
            </a:r>
            <a:r>
              <a:rPr lang="en-US" dirty="0">
                <a:latin typeface="Symbol" pitchFamily="18" charset="2"/>
              </a:rPr>
              <a:t>-</a:t>
            </a:r>
            <a:r>
              <a:rPr lang="en-US" dirty="0"/>
              <a:t>2), we determine that the first of the three rules applies since </a:t>
            </a:r>
            <a:r>
              <a:rPr lang="en-US" dirty="0">
                <a:latin typeface="Symbol" pitchFamily="18" charset="2"/>
              </a:rPr>
              <a:t>-</a:t>
            </a:r>
            <a:r>
              <a:rPr lang="en-US" dirty="0"/>
              <a:t>2 is negative.</a:t>
            </a:r>
          </a:p>
          <a:p>
            <a:endParaRPr lang="en-US" dirty="0"/>
          </a:p>
          <a:p>
            <a:r>
              <a:rPr lang="en-US" dirty="0"/>
              <a:t>Next, we use the second rule to find the following.</a:t>
            </a:r>
          </a:p>
          <a:p>
            <a:endParaRPr lang="en-US" dirty="0"/>
          </a:p>
        </p:txBody>
      </p:sp>
      <p:graphicFrame>
        <p:nvGraphicFramePr>
          <p:cNvPr id="54274" name="Object 2"/>
          <p:cNvGraphicFramePr>
            <a:graphicFrameLocks noChangeAspect="1"/>
          </p:cNvGraphicFramePr>
          <p:nvPr>
            <p:extLst>
              <p:ext uri="{D42A27DB-BD31-4B8C-83A1-F6EECF244321}">
                <p14:modId xmlns:p14="http://schemas.microsoft.com/office/powerpoint/2010/main" val="3015324086"/>
              </p:ext>
            </p:extLst>
          </p:nvPr>
        </p:nvGraphicFramePr>
        <p:xfrm>
          <a:off x="3308350" y="2211388"/>
          <a:ext cx="2527300" cy="558800"/>
        </p:xfrm>
        <a:graphic>
          <a:graphicData uri="http://schemas.openxmlformats.org/presentationml/2006/ole">
            <mc:AlternateContent xmlns:mc="http://schemas.openxmlformats.org/markup-compatibility/2006">
              <mc:Choice xmlns:v="urn:schemas-microsoft-com:vml" Requires="v">
                <p:oleObj spid="_x0000_s54318" name="Equation" r:id="rId3" imgW="2527200" imgH="558720" progId="Equation.DSMT4">
                  <p:embed/>
                </p:oleObj>
              </mc:Choice>
              <mc:Fallback>
                <p:oleObj name="Equation" r:id="rId3" imgW="2527200" imgH="558720" progId="Equation.DSMT4">
                  <p:embed/>
                  <p:pic>
                    <p:nvPicPr>
                      <p:cNvPr id="0" name="Picture 2"/>
                      <p:cNvPicPr>
                        <a:picLocks noChangeAspect="1" noChangeArrowheads="1"/>
                      </p:cNvPicPr>
                      <p:nvPr/>
                    </p:nvPicPr>
                    <p:blipFill>
                      <a:blip r:embed="rId4"/>
                      <a:srcRect/>
                      <a:stretch>
                        <a:fillRect/>
                      </a:stretch>
                    </p:blipFill>
                    <p:spPr bwMode="auto">
                      <a:xfrm>
                        <a:off x="3308350" y="2211388"/>
                        <a:ext cx="2527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5" name="Object 3"/>
          <p:cNvGraphicFramePr>
            <a:graphicFrameLocks noChangeAspect="1"/>
          </p:cNvGraphicFramePr>
          <p:nvPr>
            <p:extLst>
              <p:ext uri="{D42A27DB-BD31-4B8C-83A1-F6EECF244321}">
                <p14:modId xmlns:p14="http://schemas.microsoft.com/office/powerpoint/2010/main" val="69913940"/>
              </p:ext>
            </p:extLst>
          </p:nvPr>
        </p:nvGraphicFramePr>
        <p:xfrm>
          <a:off x="3340100" y="3257550"/>
          <a:ext cx="2463800" cy="482600"/>
        </p:xfrm>
        <a:graphic>
          <a:graphicData uri="http://schemas.openxmlformats.org/presentationml/2006/ole">
            <mc:AlternateContent xmlns:mc="http://schemas.openxmlformats.org/markup-compatibility/2006">
              <mc:Choice xmlns:v="urn:schemas-microsoft-com:vml" Requires="v">
                <p:oleObj spid="_x0000_s54319" name="Equation" r:id="rId5" imgW="2463480" imgH="482400" progId="Equation.DSMT4">
                  <p:embed/>
                </p:oleObj>
              </mc:Choice>
              <mc:Fallback>
                <p:oleObj name="Equation" r:id="rId5" imgW="2463480" imgH="482400" progId="Equation.DSMT4">
                  <p:embed/>
                  <p:pic>
                    <p:nvPicPr>
                      <p:cNvPr id="0" name="Picture 3"/>
                      <p:cNvPicPr>
                        <a:picLocks noChangeAspect="1" noChangeArrowheads="1"/>
                      </p:cNvPicPr>
                      <p:nvPr/>
                    </p:nvPicPr>
                    <p:blipFill>
                      <a:blip r:embed="rId6"/>
                      <a:srcRect/>
                      <a:stretch>
                        <a:fillRect/>
                      </a:stretch>
                    </p:blipFill>
                    <p:spPr bwMode="auto">
                      <a:xfrm>
                        <a:off x="3340100" y="3257550"/>
                        <a:ext cx="2463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3931920" cy="4572000"/>
          </a:xfrm>
        </p:spPr>
        <p:txBody>
          <a:bodyPr>
            <a:normAutofit/>
          </a:bodyPr>
          <a:lstStyle/>
          <a:p>
            <a:r>
              <a:rPr lang="en-US" dirty="0"/>
              <a:t>Note that this means that the </a:t>
            </a:r>
            <a:r>
              <a:rPr lang="en-US" i="1" dirty="0"/>
              <a:t>y</a:t>
            </a:r>
            <a:r>
              <a:rPr lang="en-US" dirty="0"/>
              <a:t>‑axis as a vertical line meets the graph at (0, 1) and misses it at the origin, because (0, 0) is not a point on the graph. This is indicated by the empty and full circles in the graph.</a:t>
            </a:r>
          </a:p>
        </p:txBody>
      </p:sp>
      <p:pic>
        <p:nvPicPr>
          <p:cNvPr id="119810" name="Picture 2"/>
          <p:cNvPicPr>
            <a:picLocks noChangeAspect="1" noChangeArrowheads="1"/>
          </p:cNvPicPr>
          <p:nvPr/>
        </p:nvPicPr>
        <p:blipFill>
          <a:blip r:embed="rId2" cstate="print"/>
          <a:srcRect b="10243"/>
          <a:stretch>
            <a:fillRect/>
          </a:stretch>
        </p:blipFill>
        <p:spPr bwMode="auto">
          <a:xfrm>
            <a:off x="4495800" y="1327582"/>
            <a:ext cx="4114800" cy="4006418"/>
          </a:xfrm>
          <a:prstGeom prst="rect">
            <a:avLst/>
          </a:prstGeom>
          <a:noFill/>
          <a:ln w="9525">
            <a:noFill/>
            <a:miter lim="800000"/>
            <a:headEnd/>
            <a:tailEnd/>
          </a:ln>
        </p:spPr>
      </p:pic>
      <p:sp>
        <p:nvSpPr>
          <p:cNvPr id="5" name="Rectangle 4"/>
          <p:cNvSpPr/>
          <p:nvPr/>
        </p:nvSpPr>
        <p:spPr>
          <a:xfrm>
            <a:off x="5776802" y="5257800"/>
            <a:ext cx="1552797" cy="523220"/>
          </a:xfrm>
          <a:prstGeom prst="rect">
            <a:avLst/>
          </a:prstGeom>
        </p:spPr>
        <p:txBody>
          <a:bodyPr wrap="none">
            <a:spAutoFit/>
          </a:bodyPr>
          <a:lstStyle/>
          <a:p>
            <a:r>
              <a:rPr lang="en-US" sz="2800" b="1" dirty="0"/>
              <a:t>Figure 17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For </a:t>
            </a:r>
            <a:r>
              <a:rPr lang="en-US" i="1" dirty="0"/>
              <a:t>x </a:t>
            </a:r>
            <a:r>
              <a:rPr lang="en-US" dirty="0"/>
              <a:t>= 1 the second rule applies, so finding </a:t>
            </a:r>
            <a:r>
              <a:rPr lang="en-US" i="1" dirty="0"/>
              <a:t>f</a:t>
            </a:r>
            <a:r>
              <a:rPr lang="en-US" dirty="0"/>
              <a:t>(1) is straightforward.</a:t>
            </a:r>
          </a:p>
          <a:p>
            <a:endParaRPr lang="en-US" dirty="0"/>
          </a:p>
          <a:p>
            <a:r>
              <a:rPr lang="en-US" dirty="0"/>
              <a:t>We see that the second rule applies only to </a:t>
            </a:r>
            <a:r>
              <a:rPr lang="en-US" i="1" dirty="0"/>
              <a:t>x</a:t>
            </a:r>
            <a:r>
              <a:rPr lang="en-US" dirty="0"/>
              <a:t>‑values strictly less than 2, so we use the third rule to evaluate </a:t>
            </a:r>
            <a:r>
              <a:rPr lang="en-US" i="1" dirty="0"/>
              <a:t>f</a:t>
            </a:r>
            <a:r>
              <a:rPr lang="en-US" dirty="0"/>
              <a:t> at </a:t>
            </a:r>
            <a:r>
              <a:rPr lang="en-US" i="1" dirty="0"/>
              <a:t>x</a:t>
            </a:r>
            <a:r>
              <a:rPr lang="en-US" dirty="0"/>
              <a:t> = 2.</a:t>
            </a:r>
          </a:p>
        </p:txBody>
      </p:sp>
      <p:graphicFrame>
        <p:nvGraphicFramePr>
          <p:cNvPr id="55298" name="Object 2"/>
          <p:cNvGraphicFramePr>
            <a:graphicFrameLocks noChangeAspect="1"/>
          </p:cNvGraphicFramePr>
          <p:nvPr>
            <p:extLst>
              <p:ext uri="{D42A27DB-BD31-4B8C-83A1-F6EECF244321}">
                <p14:modId xmlns:p14="http://schemas.microsoft.com/office/powerpoint/2010/main" val="3341385133"/>
              </p:ext>
            </p:extLst>
          </p:nvPr>
        </p:nvGraphicFramePr>
        <p:xfrm>
          <a:off x="3346450" y="2211388"/>
          <a:ext cx="2451100" cy="482600"/>
        </p:xfrm>
        <a:graphic>
          <a:graphicData uri="http://schemas.openxmlformats.org/presentationml/2006/ole">
            <mc:AlternateContent xmlns:mc="http://schemas.openxmlformats.org/markup-compatibility/2006">
              <mc:Choice xmlns:v="urn:schemas-microsoft-com:vml" Requires="v">
                <p:oleObj spid="_x0000_s55342" name="Equation" r:id="rId3" imgW="2450880" imgH="482400" progId="Equation.DSMT4">
                  <p:embed/>
                </p:oleObj>
              </mc:Choice>
              <mc:Fallback>
                <p:oleObj name="Equation" r:id="rId3" imgW="2450880" imgH="482400" progId="Equation.DSMT4">
                  <p:embed/>
                  <p:pic>
                    <p:nvPicPr>
                      <p:cNvPr id="0" name="Picture 2"/>
                      <p:cNvPicPr>
                        <a:picLocks noChangeAspect="1" noChangeArrowheads="1"/>
                      </p:cNvPicPr>
                      <p:nvPr/>
                    </p:nvPicPr>
                    <p:blipFill>
                      <a:blip r:embed="rId4"/>
                      <a:srcRect/>
                      <a:stretch>
                        <a:fillRect/>
                      </a:stretch>
                    </p:blipFill>
                    <p:spPr bwMode="auto">
                      <a:xfrm>
                        <a:off x="3346450" y="2211388"/>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extLst>
              <p:ext uri="{D42A27DB-BD31-4B8C-83A1-F6EECF244321}">
                <p14:modId xmlns:p14="http://schemas.microsoft.com/office/powerpoint/2010/main" val="3251217512"/>
              </p:ext>
            </p:extLst>
          </p:nvPr>
        </p:nvGraphicFramePr>
        <p:xfrm>
          <a:off x="3136900" y="4197350"/>
          <a:ext cx="2870200" cy="533400"/>
        </p:xfrm>
        <a:graphic>
          <a:graphicData uri="http://schemas.openxmlformats.org/presentationml/2006/ole">
            <mc:AlternateContent xmlns:mc="http://schemas.openxmlformats.org/markup-compatibility/2006">
              <mc:Choice xmlns:v="urn:schemas-microsoft-com:vml" Requires="v">
                <p:oleObj spid="_x0000_s55343" name="Equation" r:id="rId5" imgW="2869920" imgH="533160" progId="Equation.DSMT4">
                  <p:embed/>
                </p:oleObj>
              </mc:Choice>
              <mc:Fallback>
                <p:oleObj name="Equation" r:id="rId5" imgW="2869920" imgH="533160" progId="Equation.DSMT4">
                  <p:embed/>
                  <p:pic>
                    <p:nvPicPr>
                      <p:cNvPr id="0" name="Picture 3"/>
                      <p:cNvPicPr>
                        <a:picLocks noChangeAspect="1" noChangeArrowheads="1"/>
                      </p:cNvPicPr>
                      <p:nvPr/>
                    </p:nvPicPr>
                    <p:blipFill>
                      <a:blip r:embed="rId6"/>
                      <a:srcRect/>
                      <a:stretch>
                        <a:fillRect/>
                      </a:stretch>
                    </p:blipFill>
                    <p:spPr bwMode="auto">
                      <a:xfrm>
                        <a:off x="3136900" y="4197350"/>
                        <a:ext cx="287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Notice, however, that if we had used the second rule with </a:t>
            </a:r>
            <a:r>
              <a:rPr lang="en-US" i="1" dirty="0"/>
              <a:t>x </a:t>
            </a:r>
            <a:r>
              <a:rPr lang="en-US" dirty="0"/>
              <a:t>= 2, we would have obtained the same function value! Graphically, this is reflected in the fact that the two “pieces” of the graph meet at the point            in other words, the graph doesn’t “break” like it does at </a:t>
            </a:r>
          </a:p>
          <a:p>
            <a:pPr>
              <a:spcBef>
                <a:spcPts val="0"/>
              </a:spcBef>
            </a:pPr>
            <a:r>
              <a:rPr lang="en-US" i="1" dirty="0"/>
              <a:t>x</a:t>
            </a:r>
            <a:r>
              <a:rPr lang="en-US" dirty="0"/>
              <a:t> = 0.</a:t>
            </a:r>
          </a:p>
          <a:p>
            <a:r>
              <a:rPr lang="en-US" dirty="0"/>
              <a:t>To find the last function value, we use the third rule.</a:t>
            </a:r>
          </a:p>
        </p:txBody>
      </p:sp>
      <p:graphicFrame>
        <p:nvGraphicFramePr>
          <p:cNvPr id="56322" name="Object 2"/>
          <p:cNvGraphicFramePr>
            <a:graphicFrameLocks noChangeAspect="1"/>
          </p:cNvGraphicFramePr>
          <p:nvPr/>
        </p:nvGraphicFramePr>
        <p:xfrm>
          <a:off x="6920552" y="2605396"/>
          <a:ext cx="838200" cy="469900"/>
        </p:xfrm>
        <a:graphic>
          <a:graphicData uri="http://schemas.openxmlformats.org/presentationml/2006/ole">
            <mc:AlternateContent xmlns:mc="http://schemas.openxmlformats.org/markup-compatibility/2006">
              <mc:Choice xmlns:v="urn:schemas-microsoft-com:vml" Requires="v">
                <p:oleObj spid="_x0000_s56366" name="Equation" r:id="rId3" imgW="838080" imgH="469800" progId="Equation.DSMT4">
                  <p:embed/>
                </p:oleObj>
              </mc:Choice>
              <mc:Fallback>
                <p:oleObj name="Equation" r:id="rId3" imgW="8380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552" y="2605396"/>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extLst>
              <p:ext uri="{D42A27DB-BD31-4B8C-83A1-F6EECF244321}">
                <p14:modId xmlns:p14="http://schemas.microsoft.com/office/powerpoint/2010/main" val="504596113"/>
              </p:ext>
            </p:extLst>
          </p:nvPr>
        </p:nvGraphicFramePr>
        <p:xfrm>
          <a:off x="2660650" y="4578350"/>
          <a:ext cx="3822700" cy="533400"/>
        </p:xfrm>
        <a:graphic>
          <a:graphicData uri="http://schemas.openxmlformats.org/presentationml/2006/ole">
            <mc:AlternateContent xmlns:mc="http://schemas.openxmlformats.org/markup-compatibility/2006">
              <mc:Choice xmlns:v="urn:schemas-microsoft-com:vml" Requires="v">
                <p:oleObj spid="_x0000_s56367" name="Equation" r:id="rId5" imgW="3822480" imgH="533160" progId="Equation.DSMT4">
                  <p:embed/>
                </p:oleObj>
              </mc:Choice>
              <mc:Fallback>
                <p:oleObj name="Equation" r:id="rId5" imgW="3822480" imgH="533160" progId="Equation.DSMT4">
                  <p:embed/>
                  <p:pic>
                    <p:nvPicPr>
                      <p:cNvPr id="0" name="Picture 3"/>
                      <p:cNvPicPr>
                        <a:picLocks noChangeAspect="1" noChangeArrowheads="1"/>
                      </p:cNvPicPr>
                      <p:nvPr/>
                    </p:nvPicPr>
                    <p:blipFill>
                      <a:blip r:embed="rId6"/>
                      <a:srcRect/>
                      <a:stretch>
                        <a:fillRect/>
                      </a:stretch>
                    </p:blipFill>
                    <p:spPr bwMode="auto">
                      <a:xfrm>
                        <a:off x="2660650" y="4578350"/>
                        <a:ext cx="3822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267200" cy="4572000"/>
          </a:xfrm>
        </p:spPr>
        <p:txBody>
          <a:bodyPr/>
          <a:lstStyle/>
          <a:p>
            <a:r>
              <a:rPr lang="en-US" b="1" dirty="0">
                <a:solidFill>
                  <a:schemeClr val="tx2"/>
                </a:solidFill>
              </a:rPr>
              <a:t>Solution</a:t>
            </a:r>
          </a:p>
          <a:p>
            <a:pPr marL="463550" indent="-463550"/>
            <a:r>
              <a:rPr lang="en-US" b="1" dirty="0"/>
              <a:t>a.	</a:t>
            </a:r>
            <a:r>
              <a:rPr lang="en-US" dirty="0"/>
              <a:t>The function </a:t>
            </a:r>
            <a:r>
              <a:rPr lang="en-US" i="1" dirty="0"/>
              <a:t>f </a:t>
            </a:r>
            <a:r>
              <a:rPr lang="en-US" dirty="0"/>
              <a:t>(</a:t>
            </a:r>
            <a:r>
              <a:rPr lang="en-US" i="1" dirty="0"/>
              <a:t>x</a:t>
            </a:r>
            <a:r>
              <a:rPr lang="en-US" dirty="0"/>
              <a:t>) is easily recognized as a first‑degree function. The slope, which is also the leading coefficient, is negative, meaning that the graph “falls” as we scan it from left to right.</a:t>
            </a:r>
            <a:endParaRPr lang="en-US" b="1" dirty="0"/>
          </a:p>
        </p:txBody>
      </p:sp>
      <p:pic>
        <p:nvPicPr>
          <p:cNvPr id="5122" name="Picture 2"/>
          <p:cNvPicPr>
            <a:picLocks noChangeAspect="1" noChangeArrowheads="1"/>
          </p:cNvPicPr>
          <p:nvPr/>
        </p:nvPicPr>
        <p:blipFill>
          <a:blip r:embed="rId3" cstate="print"/>
          <a:srcRect b="18333"/>
          <a:stretch>
            <a:fillRect/>
          </a:stretch>
        </p:blipFill>
        <p:spPr bwMode="auto">
          <a:xfrm>
            <a:off x="4888074" y="1524000"/>
            <a:ext cx="3874926" cy="3657600"/>
          </a:xfrm>
          <a:prstGeom prst="rect">
            <a:avLst/>
          </a:prstGeom>
          <a:noFill/>
          <a:ln w="9525">
            <a:noFill/>
            <a:miter lim="800000"/>
            <a:headEnd/>
            <a:tailEnd/>
          </a:ln>
          <a:effectLst/>
        </p:spPr>
      </p:pic>
      <p:graphicFrame>
        <p:nvGraphicFramePr>
          <p:cNvPr id="5" name="Object 4"/>
          <p:cNvGraphicFramePr>
            <a:graphicFrameLocks noChangeAspect="1"/>
          </p:cNvGraphicFramePr>
          <p:nvPr/>
        </p:nvGraphicFramePr>
        <p:xfrm>
          <a:off x="5149850" y="5289550"/>
          <a:ext cx="3352800" cy="469900"/>
        </p:xfrm>
        <a:graphic>
          <a:graphicData uri="http://schemas.openxmlformats.org/presentationml/2006/ole">
            <mc:AlternateContent xmlns:mc="http://schemas.openxmlformats.org/markup-compatibility/2006">
              <mc:Choice xmlns:v="urn:schemas-microsoft-com:vml" Requires="v">
                <p:oleObj spid="_x0000_s76823" name="Equation" r:id="rId4" imgW="3352680" imgH="469800" progId="Equation.DSMT4">
                  <p:embed/>
                </p:oleObj>
              </mc:Choice>
              <mc:Fallback>
                <p:oleObj name="Equation" r:id="rId4" imgW="3352680" imgH="4698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850" y="5289550"/>
                        <a:ext cx="335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487382"/>
          </a:xfrm>
          <a:ln w="28575">
            <a:solidFill>
              <a:srgbClr val="FF0000"/>
            </a:solidFill>
          </a:ln>
        </p:spPr>
        <p:txBody>
          <a:bodyPr>
            <a:spAutoFit/>
          </a:bodyPr>
          <a:lstStyle/>
          <a:p>
            <a:pPr algn="ctr"/>
            <a:r>
              <a:rPr lang="en-US" b="1" dirty="0">
                <a:solidFill>
                  <a:srgbClr val="000000"/>
                </a:solidFill>
              </a:rPr>
              <a:t>Technology Note</a:t>
            </a:r>
          </a:p>
          <a:p>
            <a:r>
              <a:rPr lang="en-US" dirty="0">
                <a:solidFill>
                  <a:srgbClr val="000000"/>
                </a:solidFill>
              </a:rPr>
              <a:t>Computer algebra systems such as </a:t>
            </a:r>
            <a:r>
              <a:rPr lang="en-US" i="1" dirty="0">
                <a:solidFill>
                  <a:srgbClr val="000000"/>
                </a:solidFill>
              </a:rPr>
              <a:t>Mathematica </a:t>
            </a:r>
            <a:r>
              <a:rPr lang="en-US" dirty="0">
                <a:solidFill>
                  <a:srgbClr val="000000"/>
                </a:solidFill>
              </a:rPr>
              <a:t>usually have built‑in commands or syntax for defining and working with piecewise defined functions. In </a:t>
            </a:r>
            <a:r>
              <a:rPr lang="en-US" i="1" dirty="0">
                <a:solidFill>
                  <a:srgbClr val="000000"/>
                </a:solidFill>
              </a:rPr>
              <a:t>Mathematica</a:t>
            </a:r>
            <a:r>
              <a:rPr lang="en-US" dirty="0">
                <a:solidFill>
                  <a:srgbClr val="000000"/>
                </a:solidFill>
              </a:rPr>
              <a:t>, that command is (nicely enough) </a:t>
            </a:r>
            <a:r>
              <a:rPr lang="en-US" dirty="0">
                <a:solidFill>
                  <a:srgbClr val="000000"/>
                </a:solidFill>
                <a:latin typeface="Ti86pc" pitchFamily="49" charset="0"/>
              </a:rPr>
              <a:t>Piecewise</a:t>
            </a:r>
            <a:r>
              <a:rPr lang="en-US" dirty="0">
                <a:solidFill>
                  <a:srgbClr val="000000"/>
                </a:solidFill>
              </a:rPr>
              <a:t>. Figure 18 on the next slide shows its use. Note that, in general, graphing technology will not automatically denote “holes” in graphs with empty circles. (See Appendix A for a brief introduction to using </a:t>
            </a:r>
            <a:r>
              <a:rPr lang="en-US" i="1" dirty="0">
                <a:solidFill>
                  <a:srgbClr val="000000"/>
                </a:solidFill>
              </a:rPr>
              <a:t>Mathematica</a:t>
            </a:r>
            <a:r>
              <a:rPr lang="en-US" dirty="0">
                <a:solidFill>
                  <a:srgbClr val="000000"/>
                </a:solidFill>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a:t>
            </a:r>
          </a:p>
        </p:txBody>
      </p:sp>
      <p:sp>
        <p:nvSpPr>
          <p:cNvPr id="3" name="Content Placeholder 2"/>
          <p:cNvSpPr>
            <a:spLocks noGrp="1"/>
          </p:cNvSpPr>
          <p:nvPr>
            <p:ph idx="1"/>
          </p:nvPr>
        </p:nvSpPr>
        <p:spPr>
          <a:xfrm>
            <a:off x="457200" y="1280160"/>
            <a:ext cx="8229600" cy="4659737"/>
          </a:xfrm>
          <a:ln w="28575">
            <a:solidFill>
              <a:srgbClr val="FF0000"/>
            </a:solidFill>
          </a:ln>
        </p:spPr>
        <p:txBody>
          <a:bodyPr>
            <a:spAutoFit/>
          </a:bodyPr>
          <a:lstStyle/>
          <a:p>
            <a:pPr algn="ctr"/>
            <a:r>
              <a:rPr lang="en-US" b="1" dirty="0">
                <a:solidFill>
                  <a:srgbClr val="000000"/>
                </a:solidFill>
              </a:rPr>
              <a:t>Technology Note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sp>
        <p:nvSpPr>
          <p:cNvPr id="4" name="Rectangle 3"/>
          <p:cNvSpPr/>
          <p:nvPr/>
        </p:nvSpPr>
        <p:spPr>
          <a:xfrm>
            <a:off x="3795602" y="5420380"/>
            <a:ext cx="1552797" cy="523220"/>
          </a:xfrm>
          <a:prstGeom prst="rect">
            <a:avLst/>
          </a:prstGeom>
        </p:spPr>
        <p:txBody>
          <a:bodyPr wrap="none">
            <a:spAutoFit/>
          </a:bodyPr>
          <a:lstStyle/>
          <a:p>
            <a:r>
              <a:rPr lang="en-US" sz="2800" b="1" dirty="0"/>
              <a:t>Figure 18</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lum bright="-30000"/>
          </a:blip>
          <a:srcRect b="6226"/>
          <a:stretch>
            <a:fillRect/>
          </a:stretch>
        </p:blipFill>
        <p:spPr bwMode="auto">
          <a:xfrm>
            <a:off x="2412916" y="1935480"/>
            <a:ext cx="4318169" cy="347472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normAutofit/>
          </a:bodyPr>
          <a:lstStyle/>
          <a:p>
            <a:r>
              <a:rPr lang="en-US" dirty="0"/>
              <a:t>The graph confirms the </a:t>
            </a:r>
            <a:r>
              <a:rPr lang="en-US" i="1" dirty="0"/>
              <a:t>y</a:t>
            </a:r>
            <a:r>
              <a:rPr lang="en-US" dirty="0"/>
              <a:t>-intercept being 3, while the </a:t>
            </a:r>
            <a:r>
              <a:rPr lang="en-US" i="1" dirty="0"/>
              <a:t>x</a:t>
            </a:r>
            <a:r>
              <a:rPr lang="en-US" dirty="0"/>
              <a:t>‑intercept can quickly be found to be 2 by solving the equation 		       Finally, notice that the range of this function is all of </a:t>
            </a:r>
            <a:r>
              <a:rPr lang="en-US" dirty="0">
                <a:latin typeface="Cambria Math" panose="02040503050406030204" pitchFamily="18" charset="0"/>
                <a:ea typeface="Cambria Math" panose="02040503050406030204" pitchFamily="18" charset="0"/>
              </a:rPr>
              <a:t>ℝ</a:t>
            </a:r>
            <a:r>
              <a:rPr lang="en-US" dirty="0"/>
              <a:t>, as is the case for all linear functions, unless they are constant.</a:t>
            </a:r>
          </a:p>
        </p:txBody>
      </p:sp>
      <p:graphicFrame>
        <p:nvGraphicFramePr>
          <p:cNvPr id="4098" name="Object 2"/>
          <p:cNvGraphicFramePr>
            <a:graphicFrameLocks noChangeAspect="1"/>
          </p:cNvGraphicFramePr>
          <p:nvPr/>
        </p:nvGraphicFramePr>
        <p:xfrm>
          <a:off x="1993900" y="2201334"/>
          <a:ext cx="1739900" cy="444500"/>
        </p:xfrm>
        <a:graphic>
          <a:graphicData uri="http://schemas.openxmlformats.org/presentationml/2006/ole">
            <mc:AlternateContent xmlns:mc="http://schemas.openxmlformats.org/markup-compatibility/2006">
              <mc:Choice xmlns:v="urn:schemas-microsoft-com:vml" Requires="v">
                <p:oleObj spid="_x0000_s4119" name="Equation" r:id="rId3" imgW="1739880" imgH="444240" progId="Equation.DSMT4">
                  <p:embed/>
                </p:oleObj>
              </mc:Choice>
              <mc:Fallback>
                <p:oleObj name="Equation" r:id="rId3" imgW="17398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2201334"/>
                        <a:ext cx="173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4495800" cy="4572000"/>
          </a:xfrm>
        </p:spPr>
        <p:txBody>
          <a:bodyPr/>
          <a:lstStyle/>
          <a:p>
            <a:pPr marL="463550" indent="-463550"/>
            <a:r>
              <a:rPr lang="en-US" b="1" dirty="0"/>
              <a:t>b.	</a:t>
            </a:r>
            <a:r>
              <a:rPr lang="en-US" dirty="0"/>
              <a:t>The function </a:t>
            </a:r>
            <a:r>
              <a:rPr lang="en-US" i="1" dirty="0"/>
              <a:t>g</a:t>
            </a:r>
            <a:r>
              <a:rPr lang="en-US" dirty="0"/>
              <a:t>(</a:t>
            </a:r>
            <a:r>
              <a:rPr lang="en-US" i="1" dirty="0"/>
              <a:t>x</a:t>
            </a:r>
            <a:r>
              <a:rPr lang="en-US" dirty="0"/>
              <a:t>) is a quadratic polynomial with a positive leading coefficient of 2. This means that the graph is an upward‑opening parabola. The </a:t>
            </a:r>
            <a:r>
              <a:rPr lang="en-US" i="1" dirty="0"/>
              <a:t>y</a:t>
            </a:r>
            <a:r>
              <a:rPr lang="en-US" dirty="0"/>
              <a:t>‑intercept of </a:t>
            </a:r>
            <a:r>
              <a:rPr lang="en-US" dirty="0">
                <a:latin typeface="Symbol" pitchFamily="18" charset="2"/>
              </a:rPr>
              <a:t>-</a:t>
            </a:r>
            <a:r>
              <a:rPr lang="en-US" dirty="0"/>
              <a:t>6 is easily found by substituting </a:t>
            </a:r>
          </a:p>
          <a:p>
            <a:pPr marL="463550" indent="-463550">
              <a:spcBef>
                <a:spcPts val="0"/>
              </a:spcBef>
            </a:pPr>
            <a:r>
              <a:rPr lang="en-US" i="1" dirty="0"/>
              <a:t>	x</a:t>
            </a:r>
            <a:r>
              <a:rPr lang="en-US" dirty="0"/>
              <a:t> = 0 in the formula. </a:t>
            </a:r>
            <a:endParaRPr lang="en-US" b="1" dirty="0"/>
          </a:p>
        </p:txBody>
      </p:sp>
      <p:pic>
        <p:nvPicPr>
          <p:cNvPr id="6146" name="Picture 2"/>
          <p:cNvPicPr>
            <a:picLocks noChangeAspect="1" noChangeArrowheads="1"/>
          </p:cNvPicPr>
          <p:nvPr/>
        </p:nvPicPr>
        <p:blipFill>
          <a:blip r:embed="rId4" cstate="print"/>
          <a:srcRect b="11667"/>
          <a:stretch>
            <a:fillRect/>
          </a:stretch>
        </p:blipFill>
        <p:spPr bwMode="auto">
          <a:xfrm>
            <a:off x="5153854" y="1295400"/>
            <a:ext cx="3547993" cy="3657600"/>
          </a:xfrm>
          <a:prstGeom prst="rect">
            <a:avLst/>
          </a:prstGeom>
          <a:noFill/>
          <a:ln w="9525">
            <a:noFill/>
            <a:miter lim="800000"/>
            <a:headEnd/>
            <a:tailEnd/>
          </a:ln>
          <a:effectLst/>
        </p:spPr>
      </p:pic>
      <p:graphicFrame>
        <p:nvGraphicFramePr>
          <p:cNvPr id="79873" name="Object 1"/>
          <p:cNvGraphicFramePr>
            <a:graphicFrameLocks noChangeAspect="1"/>
          </p:cNvGraphicFramePr>
          <p:nvPr/>
        </p:nvGraphicFramePr>
        <p:xfrm>
          <a:off x="4946650" y="5181600"/>
          <a:ext cx="3962400" cy="482600"/>
        </p:xfrm>
        <a:graphic>
          <a:graphicData uri="http://schemas.openxmlformats.org/presentationml/2006/ole">
            <mc:AlternateContent xmlns:mc="http://schemas.openxmlformats.org/markup-compatibility/2006">
              <mc:Choice xmlns:v="urn:schemas-microsoft-com:vml" Requires="v">
                <p:oleObj spid="_x0000_s79894" name="Equation" r:id="rId5" imgW="3962160" imgH="482400" progId="Equation.DSMT4">
                  <p:embed/>
                </p:oleObj>
              </mc:Choice>
              <mc:Fallback>
                <p:oleObj name="Equation" r:id="rId5" imgW="3962160" imgH="4824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6650" y="5181600"/>
                        <a:ext cx="3962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TotalTime>
  <Words>2974</Words>
  <Application>Microsoft Office PowerPoint</Application>
  <PresentationFormat>On-screen Show (4:3)</PresentationFormat>
  <Paragraphs>229</Paragraphs>
  <Slides>71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9" baseType="lpstr">
      <vt:lpstr>Calibri</vt:lpstr>
      <vt:lpstr>Arial</vt:lpstr>
      <vt:lpstr>Ti86pc</vt:lpstr>
      <vt:lpstr>Cambria Math</vt:lpstr>
      <vt:lpstr>Symbol</vt:lpstr>
      <vt:lpstr>Office Theme</vt:lpstr>
      <vt:lpstr>MathType 6.0 Equation</vt:lpstr>
      <vt:lpstr>Equation</vt:lpstr>
      <vt:lpstr>Section 1.2</vt:lpstr>
      <vt:lpstr>TOPICS</vt:lpstr>
      <vt:lpstr>Definition: Polynomial Functions</vt:lpstr>
      <vt:lpstr>Algebraic Functions</vt:lpstr>
      <vt:lpstr>Algebraic Functions</vt:lpstr>
      <vt:lpstr>Example 1 </vt:lpstr>
      <vt:lpstr>Example 1 (cont.)</vt:lpstr>
      <vt:lpstr>Example 1a (cont.)</vt:lpstr>
      <vt:lpstr>Example 1 (cont.)</vt:lpstr>
      <vt:lpstr>Example 1b (cont.)</vt:lpstr>
      <vt:lpstr>Example 1 (cont.)</vt:lpstr>
      <vt:lpstr>Example 1c (cont.)</vt:lpstr>
      <vt:lpstr>Example 1 (cont.)</vt:lpstr>
      <vt:lpstr>Example 1d (cont.)</vt:lpstr>
      <vt:lpstr>Example 2</vt:lpstr>
      <vt:lpstr>Example 2 (cont.)</vt:lpstr>
      <vt:lpstr>Example 2 (cont.)</vt:lpstr>
      <vt:lpstr>Example 2 (cont.)</vt:lpstr>
      <vt:lpstr>Example 2 (cont.)</vt:lpstr>
      <vt:lpstr>Definition: Rational Functions</vt:lpstr>
      <vt:lpstr>Example 3</vt:lpstr>
      <vt:lpstr>Example 3 (cont.)</vt:lpstr>
      <vt:lpstr>Example 3a (cont.)</vt:lpstr>
      <vt:lpstr>Example 3 (cont.)</vt:lpstr>
      <vt:lpstr>Example 3b (cont.)</vt:lpstr>
      <vt:lpstr>Example 3 (cont.)</vt:lpstr>
      <vt:lpstr>Example 3c (cont.)</vt:lpstr>
      <vt:lpstr>Example 3 (cont.)</vt:lpstr>
      <vt:lpstr>Example 3d (cont.)</vt:lpstr>
      <vt:lpstr>Example 3d (cont.)</vt:lpstr>
      <vt:lpstr>Definition: Power Functions</vt:lpstr>
      <vt:lpstr>Power Functions</vt:lpstr>
      <vt:lpstr>Power Functions (cont.)</vt:lpstr>
      <vt:lpstr>Definition: Algebraic Functions</vt:lpstr>
      <vt:lpstr>Example 4</vt:lpstr>
      <vt:lpstr>Example 4 (cont.)</vt:lpstr>
      <vt:lpstr>Example 4 (cont.)</vt:lpstr>
      <vt:lpstr>Definition: Transcendental Functions</vt:lpstr>
      <vt:lpstr>Definition: Trigonometric Functions</vt:lpstr>
      <vt:lpstr>Transcendental Functions</vt:lpstr>
      <vt:lpstr>Transcendental Functions</vt:lpstr>
      <vt:lpstr>Example 5 </vt:lpstr>
      <vt:lpstr>Example 5 (cont.)</vt:lpstr>
      <vt:lpstr>Example 5 (cont.)</vt:lpstr>
      <vt:lpstr>Example 5 (cont.)</vt:lpstr>
      <vt:lpstr>Example 5c (cont.)</vt:lpstr>
      <vt:lpstr>Example 5c (cont.)</vt:lpstr>
      <vt:lpstr>Example 6</vt:lpstr>
      <vt:lpstr>Example 6a (cont.)</vt:lpstr>
      <vt:lpstr>Example 6 (cont.)</vt:lpstr>
      <vt:lpstr>Example 6b (cont.)</vt:lpstr>
      <vt:lpstr>Example 6b (cont.)</vt:lpstr>
      <vt:lpstr>Example 6b (cont.)</vt:lpstr>
      <vt:lpstr>Definition: Exponential Functions</vt:lpstr>
      <vt:lpstr>Example 7 </vt:lpstr>
      <vt:lpstr>Example 7 (cont.) </vt:lpstr>
      <vt:lpstr>Example 7 (cont.) </vt:lpstr>
      <vt:lpstr>Example 7 (cont.) </vt:lpstr>
      <vt:lpstr>Example 7 (cont.) </vt:lpstr>
      <vt:lpstr>Definition: Logarithmic Functions</vt:lpstr>
      <vt:lpstr>Piecewise Defined Functions</vt:lpstr>
      <vt:lpstr>Piecewise Defined Functions</vt:lpstr>
      <vt:lpstr>Piecewise Defined Functions</vt:lpstr>
      <vt:lpstr>Example 8 </vt:lpstr>
      <vt:lpstr>Example 8 (cont.)</vt:lpstr>
      <vt:lpstr>Example 8 (cont.)</vt:lpstr>
      <vt:lpstr>Example 8 (cont.)</vt:lpstr>
      <vt:lpstr>Example 8 (cont.)</vt:lpstr>
      <vt:lpstr>Example 8 (cont.)</vt:lpstr>
      <vt:lpstr>Technology Note</vt:lpstr>
      <vt:lpstr>Technology Note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kanthi</cp:lastModifiedBy>
  <cp:revision>285</cp:revision>
  <dcterms:created xsi:type="dcterms:W3CDTF">2013-04-26T14:43:13Z</dcterms:created>
  <dcterms:modified xsi:type="dcterms:W3CDTF">2018-09-21T10:18:06Z</dcterms:modified>
</cp:coreProperties>
</file>