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40" r:id="rId4"/>
    <p:sldId id="259" r:id="rId5"/>
    <p:sldId id="260" r:id="rId6"/>
    <p:sldId id="262" r:id="rId7"/>
    <p:sldId id="264" r:id="rId8"/>
    <p:sldId id="330" r:id="rId9"/>
    <p:sldId id="341" r:id="rId10"/>
    <p:sldId id="265" r:id="rId11"/>
    <p:sldId id="266" r:id="rId12"/>
    <p:sldId id="267" r:id="rId13"/>
    <p:sldId id="268" r:id="rId14"/>
    <p:sldId id="270" r:id="rId15"/>
    <p:sldId id="331" r:id="rId16"/>
    <p:sldId id="272" r:id="rId17"/>
    <p:sldId id="332" r:id="rId18"/>
    <p:sldId id="274" r:id="rId19"/>
    <p:sldId id="275" r:id="rId20"/>
    <p:sldId id="276" r:id="rId21"/>
    <p:sldId id="277" r:id="rId22"/>
    <p:sldId id="278" r:id="rId23"/>
    <p:sldId id="279" r:id="rId24"/>
    <p:sldId id="280" r:id="rId25"/>
    <p:sldId id="281" r:id="rId26"/>
    <p:sldId id="282" r:id="rId27"/>
    <p:sldId id="337" r:id="rId28"/>
    <p:sldId id="338" r:id="rId29"/>
    <p:sldId id="342" r:id="rId30"/>
    <p:sldId id="283" r:id="rId31"/>
    <p:sldId id="285" r:id="rId32"/>
    <p:sldId id="288" r:id="rId33"/>
    <p:sldId id="333" r:id="rId34"/>
    <p:sldId id="289" r:id="rId35"/>
    <p:sldId id="334" r:id="rId36"/>
    <p:sldId id="344" r:id="rId37"/>
    <p:sldId id="290" r:id="rId38"/>
    <p:sldId id="291" r:id="rId39"/>
    <p:sldId id="292" r:id="rId40"/>
    <p:sldId id="293" r:id="rId41"/>
    <p:sldId id="294" r:id="rId42"/>
    <p:sldId id="295" r:id="rId43"/>
    <p:sldId id="296" r:id="rId44"/>
    <p:sldId id="298" r:id="rId45"/>
    <p:sldId id="299" r:id="rId46"/>
    <p:sldId id="300" r:id="rId47"/>
    <p:sldId id="301" r:id="rId48"/>
    <p:sldId id="303" r:id="rId49"/>
    <p:sldId id="304" r:id="rId50"/>
    <p:sldId id="343" r:id="rId51"/>
    <p:sldId id="305" r:id="rId52"/>
    <p:sldId id="339" r:id="rId53"/>
    <p:sldId id="306" r:id="rId54"/>
    <p:sldId id="307" r:id="rId55"/>
    <p:sldId id="308" r:id="rId56"/>
    <p:sldId id="335" r:id="rId57"/>
    <p:sldId id="336" r:id="rId58"/>
    <p:sldId id="309" r:id="rId59"/>
    <p:sldId id="310" r:id="rId60"/>
    <p:sldId id="311" r:id="rId61"/>
    <p:sldId id="313" r:id="rId62"/>
    <p:sldId id="314" r:id="rId63"/>
    <p:sldId id="315" r:id="rId64"/>
    <p:sldId id="316" r:id="rId65"/>
    <p:sldId id="317" r:id="rId66"/>
    <p:sldId id="320" r:id="rId67"/>
    <p:sldId id="322" r:id="rId68"/>
  </p:sldIdLst>
  <p:sldSz cx="9144000" cy="6858000" type="screen4x3"/>
  <p:notesSz cx="6858000" cy="9144000"/>
  <p:embeddedFontLst>
    <p:embeddedFont>
      <p:font typeface="Cambria Math" panose="02040503050406030204" pitchFamily="18" charset="0"/>
      <p:regular r:id="rId69"/>
    </p:embeddedFont>
    <p:embeddedFont>
      <p:font typeface="Calibri" panose="020F0502020204030204" pitchFamily="3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86"/>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1" autoAdjust="0"/>
    <p:restoredTop sz="94707" autoAdjust="0"/>
  </p:normalViewPr>
  <p:slideViewPr>
    <p:cSldViewPr>
      <p:cViewPr varScale="1">
        <p:scale>
          <a:sx n="114" d="100"/>
          <a:sy n="114" d="100"/>
        </p:scale>
        <p:origin x="186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51.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50.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 Id="rId1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 Id="rId9" Type="http://schemas.openxmlformats.org/officeDocument/2006/relationships/image" Target="../media/image9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image" Target="../media/image106.wmf"/><Relationship Id="rId7" Type="http://schemas.openxmlformats.org/officeDocument/2006/relationships/image" Target="../media/image110.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 Id="rId9" Type="http://schemas.openxmlformats.org/officeDocument/2006/relationships/image" Target="../media/image11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6" Type="http://schemas.openxmlformats.org/officeDocument/2006/relationships/image" Target="../media/image143.wmf"/><Relationship Id="rId5" Type="http://schemas.openxmlformats.org/officeDocument/2006/relationships/image" Target="../media/image142.wmf"/><Relationship Id="rId4" Type="http://schemas.openxmlformats.org/officeDocument/2006/relationships/image" Target="../media/image14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4" Type="http://schemas.openxmlformats.org/officeDocument/2006/relationships/image" Target="../media/image16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66.wmf"/><Relationship Id="rId1" Type="http://schemas.openxmlformats.org/officeDocument/2006/relationships/image" Target="../media/image16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2.bin"/><Relationship Id="rId1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8.bin"/><Relationship Id="rId18" Type="http://schemas.openxmlformats.org/officeDocument/2006/relationships/image" Target="../media/image46.wmf"/><Relationship Id="rId26" Type="http://schemas.openxmlformats.org/officeDocument/2006/relationships/image" Target="../media/image50.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43.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29" Type="http://schemas.openxmlformats.org/officeDocument/2006/relationships/oleObject" Target="../embeddings/oleObject46.bin"/><Relationship Id="rId1" Type="http://schemas.openxmlformats.org/officeDocument/2006/relationships/vmlDrawing" Target="../drawings/vmlDrawing11.vml"/><Relationship Id="rId6" Type="http://schemas.openxmlformats.org/officeDocument/2006/relationships/image" Target="../media/image40.wmf"/><Relationship Id="rId11" Type="http://schemas.openxmlformats.org/officeDocument/2006/relationships/oleObject" Target="../embeddings/oleObject37.bin"/><Relationship Id="rId24" Type="http://schemas.openxmlformats.org/officeDocument/2006/relationships/image" Target="../media/image49.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51.wmf"/><Relationship Id="rId10" Type="http://schemas.openxmlformats.org/officeDocument/2006/relationships/image" Target="../media/image42.wmf"/><Relationship Id="rId19" Type="http://schemas.openxmlformats.org/officeDocument/2006/relationships/oleObject" Target="../embeddings/oleObject41.bin"/><Relationship Id="rId4" Type="http://schemas.openxmlformats.org/officeDocument/2006/relationships/image" Target="../media/image39.wmf"/><Relationship Id="rId9" Type="http://schemas.openxmlformats.org/officeDocument/2006/relationships/oleObject" Target="../embeddings/oleObject36.bin"/><Relationship Id="rId14" Type="http://schemas.openxmlformats.org/officeDocument/2006/relationships/image" Target="../media/image44.wmf"/><Relationship Id="rId22" Type="http://schemas.openxmlformats.org/officeDocument/2006/relationships/image" Target="../media/image48.wmf"/><Relationship Id="rId27" Type="http://schemas.openxmlformats.org/officeDocument/2006/relationships/oleObject" Target="../embeddings/oleObject45.bin"/><Relationship Id="rId30" Type="http://schemas.openxmlformats.org/officeDocument/2006/relationships/image" Target="../media/image52.wmf"/></Relationships>
</file>

<file path=ppt/slides/_rels/slide23.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2.bin"/><Relationship Id="rId18" Type="http://schemas.openxmlformats.org/officeDocument/2006/relationships/image" Target="../media/image60.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7.w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12.vml"/><Relationship Id="rId6" Type="http://schemas.openxmlformats.org/officeDocument/2006/relationships/image" Target="../media/image54.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6.wmf"/><Relationship Id="rId19" Type="http://schemas.openxmlformats.org/officeDocument/2006/relationships/oleObject" Target="../embeddings/oleObject55.bin"/><Relationship Id="rId4" Type="http://schemas.openxmlformats.org/officeDocument/2006/relationships/image" Target="../media/image53.wmf"/><Relationship Id="rId9" Type="http://schemas.openxmlformats.org/officeDocument/2006/relationships/oleObject" Target="../embeddings/oleObject50.bin"/><Relationship Id="rId14" Type="http://schemas.openxmlformats.org/officeDocument/2006/relationships/image" Target="../media/image58.wmf"/></Relationships>
</file>

<file path=ppt/slides/_rels/slide24.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3.wmf"/><Relationship Id="rId5" Type="http://schemas.openxmlformats.org/officeDocument/2006/relationships/oleObject" Target="../embeddings/oleObject57.bin"/><Relationship Id="rId4" Type="http://schemas.openxmlformats.org/officeDocument/2006/relationships/image" Target="../media/image62.wmf"/></Relationships>
</file>

<file path=ppt/slides/_rels/slide2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6.wmf"/><Relationship Id="rId5" Type="http://schemas.openxmlformats.org/officeDocument/2006/relationships/oleObject" Target="../embeddings/oleObject60.bin"/><Relationship Id="rId4" Type="http://schemas.openxmlformats.org/officeDocument/2006/relationships/image" Target="../media/image6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0.wmf"/><Relationship Id="rId5" Type="http://schemas.openxmlformats.org/officeDocument/2006/relationships/oleObject" Target="../embeddings/oleObject63.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65.bin"/></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5.wmf"/><Relationship Id="rId5" Type="http://schemas.openxmlformats.org/officeDocument/2006/relationships/oleObject" Target="../embeddings/oleObject67.bin"/><Relationship Id="rId4" Type="http://schemas.openxmlformats.org/officeDocument/2006/relationships/image" Target="../media/image74.wmf"/></Relationships>
</file>

<file path=ppt/slides/_rels/slide3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9.wmf"/><Relationship Id="rId5" Type="http://schemas.openxmlformats.org/officeDocument/2006/relationships/oleObject" Target="../embeddings/oleObject70.bin"/><Relationship Id="rId4" Type="http://schemas.openxmlformats.org/officeDocument/2006/relationships/image" Target="../media/image78.wmf"/></Relationships>
</file>

<file path=ppt/slides/_rels/slide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77.bin"/><Relationship Id="rId18" Type="http://schemas.openxmlformats.org/officeDocument/2006/relationships/image" Target="../media/image89.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86.wmf"/><Relationship Id="rId17"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vmlDrawing" Target="../drawings/vmlDrawing18.vml"/><Relationship Id="rId6" Type="http://schemas.openxmlformats.org/officeDocument/2006/relationships/image" Target="../media/image83.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85.wmf"/><Relationship Id="rId19" Type="http://schemas.openxmlformats.org/officeDocument/2006/relationships/oleObject" Target="../embeddings/oleObject80.bin"/><Relationship Id="rId4" Type="http://schemas.openxmlformats.org/officeDocument/2006/relationships/image" Target="../media/image82.wmf"/><Relationship Id="rId9" Type="http://schemas.openxmlformats.org/officeDocument/2006/relationships/oleObject" Target="../embeddings/oleObject75.bin"/><Relationship Id="rId14" Type="http://schemas.openxmlformats.org/officeDocument/2006/relationships/image" Target="../media/image87.wmf"/></Relationships>
</file>

<file path=ppt/slides/_rels/slide37.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2.wmf"/><Relationship Id="rId5" Type="http://schemas.openxmlformats.org/officeDocument/2006/relationships/oleObject" Target="../embeddings/oleObject82.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8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9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7.wmf"/><Relationship Id="rId5" Type="http://schemas.openxmlformats.org/officeDocument/2006/relationships/oleObject" Target="../embeddings/oleObject87.bin"/><Relationship Id="rId4" Type="http://schemas.openxmlformats.org/officeDocument/2006/relationships/image" Target="../media/image96.wmf"/></Relationships>
</file>

<file path=ppt/slides/_rels/slide41.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00.wmf"/><Relationship Id="rId5" Type="http://schemas.openxmlformats.org/officeDocument/2006/relationships/oleObject" Target="../embeddings/oleObject90.bin"/><Relationship Id="rId4" Type="http://schemas.openxmlformats.org/officeDocument/2006/relationships/image" Target="../media/image9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03.wmf"/><Relationship Id="rId5" Type="http://schemas.openxmlformats.org/officeDocument/2006/relationships/oleObject" Target="../embeddings/oleObject93.bin"/><Relationship Id="rId4" Type="http://schemas.openxmlformats.org/officeDocument/2006/relationships/image" Target="../media/image102.wmf"/></Relationships>
</file>

<file path=ppt/slides/_rels/slide43.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99.bin"/><Relationship Id="rId18" Type="http://schemas.openxmlformats.org/officeDocument/2006/relationships/image" Target="../media/image111.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108.w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110.wmf"/><Relationship Id="rId20" Type="http://schemas.openxmlformats.org/officeDocument/2006/relationships/image" Target="../media/image112.wmf"/><Relationship Id="rId1" Type="http://schemas.openxmlformats.org/officeDocument/2006/relationships/vmlDrawing" Target="../drawings/vmlDrawing24.vml"/><Relationship Id="rId6" Type="http://schemas.openxmlformats.org/officeDocument/2006/relationships/image" Target="../media/image105.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107.wmf"/><Relationship Id="rId19" Type="http://schemas.openxmlformats.org/officeDocument/2006/relationships/oleObject" Target="../embeddings/oleObject102.bin"/><Relationship Id="rId4" Type="http://schemas.openxmlformats.org/officeDocument/2006/relationships/image" Target="../media/image104.wmf"/><Relationship Id="rId9" Type="http://schemas.openxmlformats.org/officeDocument/2006/relationships/oleObject" Target="../embeddings/oleObject97.bin"/><Relationship Id="rId14" Type="http://schemas.openxmlformats.org/officeDocument/2006/relationships/image" Target="../media/image109.wmf"/></Relationships>
</file>

<file path=ppt/slides/_rels/slide44.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14.wmf"/><Relationship Id="rId5" Type="http://schemas.openxmlformats.org/officeDocument/2006/relationships/oleObject" Target="../embeddings/oleObject104.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10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1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13.bin"/><Relationship Id="rId3" Type="http://schemas.openxmlformats.org/officeDocument/2006/relationships/oleObject" Target="../embeddings/oleObject108.bin"/><Relationship Id="rId7" Type="http://schemas.openxmlformats.org/officeDocument/2006/relationships/oleObject" Target="../embeddings/oleObject110.bin"/><Relationship Id="rId12" Type="http://schemas.openxmlformats.org/officeDocument/2006/relationships/image" Target="../media/image122.wmf"/><Relationship Id="rId2" Type="http://schemas.openxmlformats.org/officeDocument/2006/relationships/slideLayout" Target="../slideLayouts/slideLayout2.xml"/><Relationship Id="rId16" Type="http://schemas.openxmlformats.org/officeDocument/2006/relationships/image" Target="../media/image124.wmf"/><Relationship Id="rId1" Type="http://schemas.openxmlformats.org/officeDocument/2006/relationships/vmlDrawing" Target="../drawings/vmlDrawing27.vml"/><Relationship Id="rId6" Type="http://schemas.openxmlformats.org/officeDocument/2006/relationships/image" Target="../media/image119.wmf"/><Relationship Id="rId11" Type="http://schemas.openxmlformats.org/officeDocument/2006/relationships/oleObject" Target="../embeddings/oleObject112.bin"/><Relationship Id="rId5" Type="http://schemas.openxmlformats.org/officeDocument/2006/relationships/oleObject" Target="../embeddings/oleObject109.bin"/><Relationship Id="rId15" Type="http://schemas.openxmlformats.org/officeDocument/2006/relationships/oleObject" Target="../embeddings/oleObject114.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11.bin"/><Relationship Id="rId14" Type="http://schemas.openxmlformats.org/officeDocument/2006/relationships/image" Target="../media/image123.wmf"/></Relationships>
</file>

<file path=ppt/slides/_rels/slide48.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26.wmf"/><Relationship Id="rId5" Type="http://schemas.openxmlformats.org/officeDocument/2006/relationships/oleObject" Target="../embeddings/oleObject116.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18.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29.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 Id="rId14" Type="http://schemas.openxmlformats.org/officeDocument/2006/relationships/image" Target="../media/image9.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oleObject" Target="../embeddings/oleObject125.bin"/><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31.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23.bin"/><Relationship Id="rId14" Type="http://schemas.openxmlformats.org/officeDocument/2006/relationships/image" Target="../media/image135.wmf"/></Relationships>
</file>

<file path=ppt/slides/_rels/slide5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37.wmf"/></Relationships>
</file>

<file path=ppt/slides/_rels/slide54.xml.rels><?xml version="1.0" encoding="UTF-8" standalone="yes"?>
<Relationships xmlns="http://schemas.openxmlformats.org/package/2006/relationships"><Relationship Id="rId8" Type="http://schemas.openxmlformats.org/officeDocument/2006/relationships/image" Target="../media/image140.wmf"/><Relationship Id="rId13" Type="http://schemas.openxmlformats.org/officeDocument/2006/relationships/oleObject" Target="../embeddings/oleObject132.bin"/><Relationship Id="rId3" Type="http://schemas.openxmlformats.org/officeDocument/2006/relationships/oleObject" Target="../embeddings/oleObject127.bin"/><Relationship Id="rId7" Type="http://schemas.openxmlformats.org/officeDocument/2006/relationships/oleObject" Target="../embeddings/oleObject129.bin"/><Relationship Id="rId12"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39.wmf"/><Relationship Id="rId11" Type="http://schemas.openxmlformats.org/officeDocument/2006/relationships/oleObject" Target="../embeddings/oleObject131.bin"/><Relationship Id="rId5" Type="http://schemas.openxmlformats.org/officeDocument/2006/relationships/oleObject" Target="../embeddings/oleObject128.bin"/><Relationship Id="rId10" Type="http://schemas.openxmlformats.org/officeDocument/2006/relationships/image" Target="../media/image141.wmf"/><Relationship Id="rId4" Type="http://schemas.openxmlformats.org/officeDocument/2006/relationships/image" Target="../media/image138.wmf"/><Relationship Id="rId9" Type="http://schemas.openxmlformats.org/officeDocument/2006/relationships/oleObject" Target="../embeddings/oleObject130.bin"/><Relationship Id="rId14" Type="http://schemas.openxmlformats.org/officeDocument/2006/relationships/image" Target="../media/image143.wmf"/></Relationships>
</file>

<file path=ppt/slides/_rels/slide5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48.wmf"/><Relationship Id="rId5" Type="http://schemas.openxmlformats.org/officeDocument/2006/relationships/oleObject" Target="../embeddings/oleObject134.bin"/><Relationship Id="rId4" Type="http://schemas.openxmlformats.org/officeDocument/2006/relationships/image" Target="../media/image147.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50.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52.wmf"/><Relationship Id="rId4" Type="http://schemas.openxmlformats.org/officeDocument/2006/relationships/image" Target="../media/image149.wmf"/><Relationship Id="rId9" Type="http://schemas.openxmlformats.org/officeDocument/2006/relationships/oleObject" Target="../embeddings/oleObject138.bin"/></Relationships>
</file>

<file path=ppt/slides/_rels/slide61.x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58.wmf"/><Relationship Id="rId2" Type="http://schemas.openxmlformats.org/officeDocument/2006/relationships/slideLayout" Target="../slideLayouts/slideLayout2.xml"/><Relationship Id="rId16" Type="http://schemas.openxmlformats.org/officeDocument/2006/relationships/image" Target="../media/image160.wmf"/><Relationship Id="rId1" Type="http://schemas.openxmlformats.org/officeDocument/2006/relationships/vmlDrawing" Target="../drawings/vmlDrawing35.vml"/><Relationship Id="rId6" Type="http://schemas.openxmlformats.org/officeDocument/2006/relationships/image" Target="../media/image155.wmf"/><Relationship Id="rId11" Type="http://schemas.openxmlformats.org/officeDocument/2006/relationships/oleObject" Target="../embeddings/oleObject144.bin"/><Relationship Id="rId5" Type="http://schemas.openxmlformats.org/officeDocument/2006/relationships/oleObject" Target="../embeddings/oleObject141.bin"/><Relationship Id="rId15" Type="http://schemas.openxmlformats.org/officeDocument/2006/relationships/oleObject" Target="../embeddings/oleObject146.bin"/><Relationship Id="rId10" Type="http://schemas.openxmlformats.org/officeDocument/2006/relationships/image" Target="../media/image157.wmf"/><Relationship Id="rId4" Type="http://schemas.openxmlformats.org/officeDocument/2006/relationships/image" Target="../media/image154.wmf"/><Relationship Id="rId9" Type="http://schemas.openxmlformats.org/officeDocument/2006/relationships/oleObject" Target="../embeddings/oleObject143.bin"/><Relationship Id="rId14" Type="http://schemas.openxmlformats.org/officeDocument/2006/relationships/image" Target="../media/image159.wmf"/></Relationships>
</file>

<file path=ppt/slides/_rels/slide62.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47.bin"/><Relationship Id="rId7"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62.wmf"/><Relationship Id="rId5" Type="http://schemas.openxmlformats.org/officeDocument/2006/relationships/oleObject" Target="../embeddings/oleObject148.bin"/><Relationship Id="rId10" Type="http://schemas.openxmlformats.org/officeDocument/2006/relationships/image" Target="../media/image164.wmf"/><Relationship Id="rId4" Type="http://schemas.openxmlformats.org/officeDocument/2006/relationships/image" Target="../media/image161.wmf"/><Relationship Id="rId9" Type="http://schemas.openxmlformats.org/officeDocument/2006/relationships/oleObject" Target="../embeddings/oleObject150.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1.bin"/><Relationship Id="rId7" Type="http://schemas.openxmlformats.org/officeDocument/2006/relationships/image" Target="../media/image167.pn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66.wmf"/><Relationship Id="rId5" Type="http://schemas.openxmlformats.org/officeDocument/2006/relationships/oleObject" Target="../embeddings/oleObject152.bin"/><Relationship Id="rId4" Type="http://schemas.openxmlformats.org/officeDocument/2006/relationships/image" Target="../media/image165.wmf"/></Relationships>
</file>

<file path=ppt/slides/_rels/slide64.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153.bin"/><Relationship Id="rId7" Type="http://schemas.openxmlformats.org/officeDocument/2006/relationships/oleObject" Target="../embeddings/oleObject155.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69.wmf"/><Relationship Id="rId5" Type="http://schemas.openxmlformats.org/officeDocument/2006/relationships/oleObject" Target="../embeddings/oleObject154.bin"/><Relationship Id="rId4" Type="http://schemas.openxmlformats.org/officeDocument/2006/relationships/image" Target="../media/image168.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58.bin"/><Relationship Id="rId3" Type="http://schemas.openxmlformats.org/officeDocument/2006/relationships/oleObject" Target="../embeddings/oleObject156.bin"/><Relationship Id="rId7" Type="http://schemas.openxmlformats.org/officeDocument/2006/relationships/image" Target="../media/image172.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57.bin"/><Relationship Id="rId5" Type="http://schemas.openxmlformats.org/officeDocument/2006/relationships/image" Target="../media/image174.png"/><Relationship Id="rId4" Type="http://schemas.openxmlformats.org/officeDocument/2006/relationships/image" Target="../media/image171.wmf"/><Relationship Id="rId9" Type="http://schemas.openxmlformats.org/officeDocument/2006/relationships/image" Target="../media/image173.wmf"/></Relationships>
</file>

<file path=ppt/slides/_rels/slide66.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59.bin"/><Relationship Id="rId7"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76.wmf"/><Relationship Id="rId5" Type="http://schemas.openxmlformats.org/officeDocument/2006/relationships/oleObject" Target="../embeddings/oleObject160.bin"/><Relationship Id="rId4" Type="http://schemas.openxmlformats.org/officeDocument/2006/relationships/image" Target="../media/image175.wmf"/><Relationship Id="rId9" Type="http://schemas.openxmlformats.org/officeDocument/2006/relationships/image" Target="../media/image178.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79.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Inverse Functions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Notation</a:t>
            </a:r>
          </a:p>
        </p:txBody>
      </p:sp>
      <p:sp>
        <p:nvSpPr>
          <p:cNvPr id="3" name="Content Placeholder 2"/>
          <p:cNvSpPr>
            <a:spLocks noGrp="1"/>
          </p:cNvSpPr>
          <p:nvPr>
            <p:ph idx="1"/>
          </p:nvPr>
        </p:nvSpPr>
        <p:spPr>
          <a:xfrm>
            <a:off x="457200" y="2667000"/>
            <a:ext cx="8229600" cy="2834640"/>
          </a:xfrm>
          <a:ln w="28575">
            <a:solidFill>
              <a:srgbClr val="FF0000"/>
            </a:solidFill>
          </a:ln>
        </p:spPr>
        <p:txBody>
          <a:bodyPr/>
          <a:lstStyle/>
          <a:p>
            <a:pPr algn="ctr"/>
            <a:r>
              <a:rPr lang="en-US" b="1" dirty="0">
                <a:solidFill>
                  <a:schemeClr val="tx1"/>
                </a:solidFill>
              </a:rPr>
              <a:t>Caution</a:t>
            </a:r>
          </a:p>
          <a:p>
            <a:r>
              <a:rPr lang="en-US" dirty="0">
                <a:solidFill>
                  <a:schemeClr val="tx1"/>
                </a:solidFill>
              </a:rPr>
              <a:t>We are faced with another example of reuse of notation. </a:t>
            </a:r>
            <a:r>
              <a:rPr lang="en-US" i="1" dirty="0">
                <a:solidFill>
                  <a:schemeClr val="tx1"/>
                </a:solidFill>
              </a:rPr>
              <a:t>     </a:t>
            </a:r>
            <a:r>
              <a:rPr lang="en-US" dirty="0">
                <a:solidFill>
                  <a:schemeClr val="tx1"/>
                </a:solidFill>
              </a:rPr>
              <a:t>   does not stand for           We use an exponent of </a:t>
            </a:r>
            <a:r>
              <a:rPr lang="en-US" dirty="0">
                <a:solidFill>
                  <a:schemeClr val="tx1"/>
                </a:solidFill>
                <a:latin typeface="Symbol" pitchFamily="18" charset="2"/>
              </a:rPr>
              <a:t>-</a:t>
            </a:r>
            <a:r>
              <a:rPr lang="en-US" dirty="0">
                <a:solidFill>
                  <a:schemeClr val="tx1"/>
                </a:solidFill>
              </a:rPr>
              <a:t>1 to indicate the reciprocal of a number or an algebraic expression, but when applied to a function or a relation it stands for the inverse relation.</a:t>
            </a:r>
          </a:p>
        </p:txBody>
      </p:sp>
      <p:graphicFrame>
        <p:nvGraphicFramePr>
          <p:cNvPr id="7170" name="Object 2"/>
          <p:cNvGraphicFramePr>
            <a:graphicFrameLocks noChangeAspect="1"/>
          </p:cNvGraphicFramePr>
          <p:nvPr>
            <p:extLst>
              <p:ext uri="{D42A27DB-BD31-4B8C-83A1-F6EECF244321}">
                <p14:modId xmlns:p14="http://schemas.microsoft.com/office/powerpoint/2010/main" val="2832265162"/>
              </p:ext>
            </p:extLst>
          </p:nvPr>
        </p:nvGraphicFramePr>
        <p:xfrm>
          <a:off x="2057400" y="3639820"/>
          <a:ext cx="469900" cy="444500"/>
        </p:xfrm>
        <a:graphic>
          <a:graphicData uri="http://schemas.openxmlformats.org/presentationml/2006/ole">
            <mc:AlternateContent xmlns:mc="http://schemas.openxmlformats.org/markup-compatibility/2006">
              <mc:Choice xmlns:v="urn:schemas-microsoft-com:vml" Requires="v">
                <p:oleObj spid="_x0000_s7229" name="Equation" r:id="rId3" imgW="469800" imgH="444240" progId="Equation.DSMT4">
                  <p:embed/>
                </p:oleObj>
              </mc:Choice>
              <mc:Fallback>
                <p:oleObj name="Equation" r:id="rId3" imgW="4698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639820"/>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586936694"/>
              </p:ext>
            </p:extLst>
          </p:nvPr>
        </p:nvGraphicFramePr>
        <p:xfrm>
          <a:off x="5324732" y="3681352"/>
          <a:ext cx="622300" cy="431800"/>
        </p:xfrm>
        <a:graphic>
          <a:graphicData uri="http://schemas.openxmlformats.org/presentationml/2006/ole">
            <mc:AlternateContent xmlns:mc="http://schemas.openxmlformats.org/markup-compatibility/2006">
              <mc:Choice xmlns:v="urn:schemas-microsoft-com:vml" Requires="v">
                <p:oleObj spid="_x0000_s7230" name="Equation" r:id="rId5" imgW="622080" imgH="431640" progId="Equation.DSMT4">
                  <p:embed/>
                </p:oleObj>
              </mc:Choice>
              <mc:Fallback>
                <p:oleObj name="Equation" r:id="rId5" imgW="6220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732" y="3681352"/>
                        <a:ext cx="622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507455794"/>
              </p:ext>
            </p:extLst>
          </p:nvPr>
        </p:nvGraphicFramePr>
        <p:xfrm>
          <a:off x="6553200" y="1455710"/>
          <a:ext cx="469900" cy="444500"/>
        </p:xfrm>
        <a:graphic>
          <a:graphicData uri="http://schemas.openxmlformats.org/presentationml/2006/ole">
            <mc:AlternateContent xmlns:mc="http://schemas.openxmlformats.org/markup-compatibility/2006">
              <mc:Choice xmlns:v="urn:schemas-microsoft-com:vml" Requires="v">
                <p:oleObj spid="_x0000_s7231" name="Equation" r:id="rId7" imgW="469800" imgH="444240" progId="Equation.DSMT4">
                  <p:embed/>
                </p:oleObj>
              </mc:Choice>
              <mc:Fallback>
                <p:oleObj name="Equation" r:id="rId7" imgW="46980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455710"/>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33400" y="1433056"/>
            <a:ext cx="6858000" cy="523220"/>
          </a:xfrm>
          <a:prstGeom prst="rect">
            <a:avLst/>
          </a:prstGeom>
          <a:noFill/>
        </p:spPr>
        <p:txBody>
          <a:bodyPr wrap="square" rtlCol="0">
            <a:spAutoFit/>
          </a:bodyPr>
          <a:lstStyle/>
          <a:p>
            <a:r>
              <a:rPr lang="en-US" sz="2800" dirty="0">
                <a:solidFill>
                  <a:srgbClr val="004786"/>
                </a:solidFill>
              </a:rPr>
              <a:t>The inverse of a function </a:t>
            </a:r>
            <a:r>
              <a:rPr lang="en-US" sz="2800" i="1" dirty="0">
                <a:solidFill>
                  <a:srgbClr val="004786"/>
                </a:solidFill>
              </a:rPr>
              <a:t>f</a:t>
            </a:r>
            <a:r>
              <a:rPr lang="en-US" sz="2800" dirty="0">
                <a:solidFill>
                  <a:srgbClr val="004786"/>
                </a:solidFill>
              </a:rPr>
              <a:t>  is denoted by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Horizontal Line Test</a:t>
            </a:r>
          </a:p>
        </p:txBody>
      </p:sp>
      <p:sp>
        <p:nvSpPr>
          <p:cNvPr id="3" name="Content Placeholder 2"/>
          <p:cNvSpPr>
            <a:spLocks noGrp="1"/>
          </p:cNvSpPr>
          <p:nvPr>
            <p:ph idx="1"/>
          </p:nvPr>
        </p:nvSpPr>
        <p:spPr>
          <a:xfrm>
            <a:off x="457200" y="1280160"/>
            <a:ext cx="8229600" cy="4573560"/>
          </a:xfrm>
          <a:solidFill>
            <a:srgbClr val="FFFFCC"/>
          </a:solidFill>
          <a:ln w="28575">
            <a:solidFill>
              <a:schemeClr val="tx1"/>
            </a:solidFill>
          </a:ln>
        </p:spPr>
        <p:txBody>
          <a:bodyPr>
            <a:spAutoFit/>
          </a:bodyPr>
          <a:lstStyle/>
          <a:p>
            <a:pPr algn="ctr"/>
            <a:r>
              <a:rPr lang="en-US" b="1" dirty="0">
                <a:solidFill>
                  <a:srgbClr val="000000"/>
                </a:solidFill>
              </a:rPr>
              <a:t>The Horizontal Line Test</a:t>
            </a:r>
          </a:p>
          <a:p>
            <a:pPr algn="ctr">
              <a:lnSpc>
                <a:spcPct val="200000"/>
              </a:lnSpc>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13313" name="Picture 1"/>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4596882" y="1752600"/>
            <a:ext cx="3632718" cy="3657600"/>
          </a:xfrm>
          <a:prstGeom prst="rect">
            <a:avLst/>
          </a:prstGeom>
          <a:noFill/>
          <a:ln w="9525">
            <a:noFill/>
            <a:miter lim="800000"/>
            <a:headEnd/>
            <a:tailEnd/>
          </a:ln>
        </p:spPr>
      </p:pic>
      <p:sp>
        <p:nvSpPr>
          <p:cNvPr id="6" name="Rectangle 5"/>
          <p:cNvSpPr/>
          <p:nvPr/>
        </p:nvSpPr>
        <p:spPr>
          <a:xfrm>
            <a:off x="457200" y="1752600"/>
            <a:ext cx="4023360" cy="3749040"/>
          </a:xfrm>
          <a:prstGeom prst="rect">
            <a:avLst/>
          </a:prstGeom>
        </p:spPr>
        <p:txBody>
          <a:bodyPr>
            <a:spAutoFit/>
          </a:bodyPr>
          <a:lstStyle/>
          <a:p>
            <a:r>
              <a:rPr lang="en-US" sz="2800" dirty="0"/>
              <a:t>Let </a:t>
            </a:r>
            <a:r>
              <a:rPr lang="en-US" sz="2800" i="1" dirty="0"/>
              <a:t>f</a:t>
            </a:r>
            <a:r>
              <a:rPr lang="en-US" sz="2800" dirty="0"/>
              <a:t> be a function. We say that the graph of </a:t>
            </a:r>
            <a:r>
              <a:rPr lang="en-US" sz="2800" i="1" dirty="0"/>
              <a:t>f</a:t>
            </a:r>
            <a:r>
              <a:rPr lang="en-US" sz="2800" dirty="0"/>
              <a:t> passes the </a:t>
            </a:r>
            <a:r>
              <a:rPr lang="en-US" sz="2800" b="1" dirty="0">
                <a:solidFill>
                  <a:srgbClr val="C00000"/>
                </a:solidFill>
              </a:rPr>
              <a:t>horizontal line test</a:t>
            </a:r>
            <a:r>
              <a:rPr lang="en-US" sz="2800" dirty="0"/>
              <a:t> if every horizontal line in the plane intersects the graph no more than once. The inverse of </a:t>
            </a:r>
            <a:r>
              <a:rPr lang="en-US" sz="2800" i="1" dirty="0"/>
              <a:t>f</a:t>
            </a:r>
            <a:r>
              <a:rPr lang="en-US" sz="2800" dirty="0"/>
              <a:t> is a function only if </a:t>
            </a:r>
            <a:r>
              <a:rPr lang="en-US" sz="2800" i="1" dirty="0"/>
              <a:t>f</a:t>
            </a:r>
            <a:r>
              <a:rPr lang="en-US" sz="2800" dirty="0"/>
              <a:t> passes the horizontal line test.</a:t>
            </a:r>
          </a:p>
        </p:txBody>
      </p:sp>
      <p:sp>
        <p:nvSpPr>
          <p:cNvPr id="7" name="Rectangle 6"/>
          <p:cNvSpPr/>
          <p:nvPr/>
        </p:nvSpPr>
        <p:spPr>
          <a:xfrm>
            <a:off x="4754880" y="5344180"/>
            <a:ext cx="3017520" cy="523220"/>
          </a:xfrm>
          <a:prstGeom prst="rect">
            <a:avLst/>
          </a:prstGeom>
        </p:spPr>
        <p:txBody>
          <a:bodyPr wrap="none">
            <a:spAutoFit/>
          </a:bodyPr>
          <a:lstStyle/>
          <a:p>
            <a:r>
              <a:rPr lang="en-US" sz="2800" b="1" dirty="0"/>
              <a:t>Horizontal Line Test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One-to-One Functions</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rgbClr val="000000"/>
                </a:solidFill>
              </a:rPr>
              <a:t>One-to-One Functions</a:t>
            </a:r>
          </a:p>
          <a:p>
            <a:r>
              <a:rPr lang="en-US" dirty="0">
                <a:solidFill>
                  <a:schemeClr val="tx1"/>
                </a:solidFill>
              </a:rPr>
              <a:t>A function </a:t>
            </a:r>
            <a:r>
              <a:rPr lang="en-US" i="1" dirty="0">
                <a:solidFill>
                  <a:schemeClr val="tx1"/>
                </a:solidFill>
              </a:rPr>
              <a:t>f </a:t>
            </a:r>
            <a:r>
              <a:rPr lang="en-US" dirty="0">
                <a:solidFill>
                  <a:schemeClr val="tx1"/>
                </a:solidFill>
              </a:rPr>
              <a:t>is </a:t>
            </a:r>
            <a:r>
              <a:rPr lang="en-US" b="1" dirty="0">
                <a:solidFill>
                  <a:srgbClr val="C00000"/>
                </a:solidFill>
              </a:rPr>
              <a:t>one-to-one</a:t>
            </a:r>
            <a:r>
              <a:rPr lang="en-US" dirty="0">
                <a:solidFill>
                  <a:schemeClr val="tx1"/>
                </a:solidFill>
              </a:rPr>
              <a:t> if for every pair of distinct elements </a:t>
            </a:r>
            <a:r>
              <a:rPr lang="en-US" i="1" dirty="0">
                <a:solidFill>
                  <a:schemeClr val="tx1"/>
                </a:solidFill>
              </a:rPr>
              <a:t>x</a:t>
            </a:r>
            <a:r>
              <a:rPr lang="en-US" baseline="-25000" dirty="0">
                <a:solidFill>
                  <a:schemeClr val="tx1"/>
                </a:solidFill>
              </a:rPr>
              <a:t>1</a:t>
            </a:r>
            <a:r>
              <a:rPr lang="en-US" dirty="0">
                <a:solidFill>
                  <a:schemeClr val="tx1"/>
                </a:solidFill>
              </a:rPr>
              <a:t> and </a:t>
            </a:r>
            <a:r>
              <a:rPr lang="en-US" i="1" dirty="0">
                <a:solidFill>
                  <a:schemeClr val="tx1"/>
                </a:solidFill>
              </a:rPr>
              <a:t>x</a:t>
            </a:r>
            <a:r>
              <a:rPr lang="en-US" baseline="-25000" dirty="0">
                <a:solidFill>
                  <a:schemeClr val="tx1"/>
                </a:solidFill>
              </a:rPr>
              <a:t>2</a:t>
            </a:r>
            <a:r>
              <a:rPr lang="en-US" dirty="0">
                <a:solidFill>
                  <a:schemeClr val="tx1"/>
                </a:solidFill>
              </a:rPr>
              <a:t> in the domain of </a:t>
            </a:r>
            <a:r>
              <a:rPr lang="en-US" i="1" dirty="0">
                <a:solidFill>
                  <a:schemeClr val="tx1"/>
                </a:solidFill>
              </a:rPr>
              <a:t>f</a:t>
            </a:r>
            <a:r>
              <a:rPr lang="en-US" dirty="0">
                <a:solidFill>
                  <a:schemeClr val="tx1"/>
                </a:solidFill>
              </a:rPr>
              <a:t> , we have </a:t>
            </a:r>
            <a:r>
              <a:rPr lang="en-US" i="1" dirty="0">
                <a:solidFill>
                  <a:schemeClr val="tx1"/>
                </a:solidFill>
              </a:rPr>
              <a:t>f</a:t>
            </a:r>
            <a:r>
              <a:rPr lang="en-US" dirty="0">
                <a:solidFill>
                  <a:schemeClr val="tx1"/>
                </a:solidFill>
              </a:rPr>
              <a:t>(</a:t>
            </a:r>
            <a:r>
              <a:rPr lang="en-US" i="1" dirty="0">
                <a:solidFill>
                  <a:schemeClr val="tx1"/>
                </a:solidFill>
              </a:rPr>
              <a:t>x</a:t>
            </a:r>
            <a:r>
              <a:rPr lang="en-US" baseline="-25000" dirty="0">
                <a:solidFill>
                  <a:schemeClr val="tx1"/>
                </a:solidFill>
              </a:rPr>
              <a:t>1</a:t>
            </a:r>
            <a:r>
              <a:rPr lang="en-US" dirty="0">
                <a:solidFill>
                  <a:schemeClr val="tx1"/>
                </a:solidFill>
              </a:rPr>
              <a:t>) </a:t>
            </a:r>
            <a:r>
              <a:rPr lang="en-US" dirty="0">
                <a:solidFill>
                  <a:schemeClr val="tx1"/>
                </a:solidFill>
                <a:sym typeface="Symbol"/>
              </a:rPr>
              <a:t> </a:t>
            </a:r>
            <a:r>
              <a:rPr lang="en-US" i="1" dirty="0">
                <a:solidFill>
                  <a:schemeClr val="tx1"/>
                </a:solidFill>
              </a:rPr>
              <a:t>f</a:t>
            </a:r>
            <a:r>
              <a:rPr lang="en-US" dirty="0">
                <a:solidFill>
                  <a:schemeClr val="tx1"/>
                </a:solidFill>
              </a:rPr>
              <a:t>(</a:t>
            </a:r>
            <a:r>
              <a:rPr lang="en-US" i="1" dirty="0">
                <a:solidFill>
                  <a:schemeClr val="tx1"/>
                </a:solidFill>
              </a:rPr>
              <a:t>x</a:t>
            </a:r>
            <a:r>
              <a:rPr lang="en-US" baseline="-25000" dirty="0">
                <a:solidFill>
                  <a:schemeClr val="tx1"/>
                </a:solidFill>
              </a:rPr>
              <a:t>2</a:t>
            </a:r>
            <a:r>
              <a:rPr lang="en-US" dirty="0">
                <a:solidFill>
                  <a:schemeClr val="tx1"/>
                </a:solidFill>
              </a:rPr>
              <a:t>). This means that every element of the range of </a:t>
            </a:r>
            <a:r>
              <a:rPr lang="en-US" i="1" dirty="0">
                <a:solidFill>
                  <a:schemeClr val="tx1"/>
                </a:solidFill>
              </a:rPr>
              <a:t>f</a:t>
            </a:r>
            <a:r>
              <a:rPr lang="en-US" dirty="0">
                <a:solidFill>
                  <a:schemeClr val="tx1"/>
                </a:solidFill>
              </a:rPr>
              <a:t> is paired with exactly one element of the domain of </a:t>
            </a:r>
            <a:r>
              <a:rPr lang="en-US" i="1" dirty="0">
                <a:solidFill>
                  <a:schemeClr val="tx1"/>
                </a:solidFill>
              </a:rPr>
              <a:t>f</a:t>
            </a:r>
            <a:r>
              <a:rPr lang="en-US" dirty="0">
                <a:solidFill>
                  <a:schemeClr val="tx1"/>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Determine if the following functions have inverse functions.</a:t>
            </a:r>
          </a:p>
          <a:p>
            <a:r>
              <a:rPr lang="en-US" b="1" dirty="0"/>
              <a:t>a.</a:t>
            </a:r>
          </a:p>
          <a:p>
            <a:r>
              <a:rPr lang="en-US" b="1" dirty="0"/>
              <a:t>b. </a:t>
            </a:r>
            <a:endParaRPr lang="en-US" dirty="0"/>
          </a:p>
          <a:p>
            <a:endParaRPr lang="en-US" dirty="0"/>
          </a:p>
        </p:txBody>
      </p:sp>
      <p:graphicFrame>
        <p:nvGraphicFramePr>
          <p:cNvPr id="9218" name="Object 2"/>
          <p:cNvGraphicFramePr>
            <a:graphicFrameLocks noChangeAspect="1"/>
          </p:cNvGraphicFramePr>
          <p:nvPr/>
        </p:nvGraphicFramePr>
        <p:xfrm>
          <a:off x="1041400" y="2262011"/>
          <a:ext cx="1320800" cy="469900"/>
        </p:xfrm>
        <a:graphic>
          <a:graphicData uri="http://schemas.openxmlformats.org/presentationml/2006/ole">
            <mc:AlternateContent xmlns:mc="http://schemas.openxmlformats.org/markup-compatibility/2006">
              <mc:Choice xmlns:v="urn:schemas-microsoft-com:vml" Requires="v">
                <p:oleObj spid="_x0000_s9260" name="Equation" r:id="rId3" imgW="1320480" imgH="469800" progId="Equation.DSMT4">
                  <p:embed/>
                </p:oleObj>
              </mc:Choice>
              <mc:Fallback>
                <p:oleObj name="Equation" r:id="rId3" imgW="1320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2262011"/>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1028700" y="2720622"/>
          <a:ext cx="2019300" cy="533400"/>
        </p:xfrm>
        <a:graphic>
          <a:graphicData uri="http://schemas.openxmlformats.org/presentationml/2006/ole">
            <mc:AlternateContent xmlns:mc="http://schemas.openxmlformats.org/markup-compatibility/2006">
              <mc:Choice xmlns:v="urn:schemas-microsoft-com:vml" Requires="v">
                <p:oleObj spid="_x0000_s9261" name="Equation" r:id="rId5" imgW="2019240" imgH="533160" progId="Equation.DSMT4">
                  <p:embed/>
                </p:oleObj>
              </mc:Choice>
              <mc:Fallback>
                <p:oleObj name="Equation" r:id="rId5" imgW="201924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2720622"/>
                        <a:ext cx="2019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023360" cy="4572000"/>
          </a:xfrm>
        </p:spPr>
        <p:txBody>
          <a:bodyPr/>
          <a:lstStyle/>
          <a:p>
            <a:r>
              <a:rPr lang="en-US" b="1" dirty="0"/>
              <a:t>Solution</a:t>
            </a:r>
            <a:endParaRPr lang="en-US" dirty="0"/>
          </a:p>
          <a:p>
            <a:pPr marL="463550" indent="-463550"/>
            <a:r>
              <a:rPr lang="en-US" b="1" dirty="0"/>
              <a:t>a.</a:t>
            </a:r>
            <a:r>
              <a:rPr lang="en-US" dirty="0"/>
              <a:t>	The function </a:t>
            </a:r>
            <a:r>
              <a:rPr lang="en-US" i="1" dirty="0"/>
              <a:t>f</a:t>
            </a:r>
            <a:r>
              <a:rPr lang="en-US" dirty="0"/>
              <a:t> does not have an inverse function, a fact easily demonstrated by showing that its graph does not pass the horizontal line test. </a:t>
            </a:r>
          </a:p>
        </p:txBody>
      </p:sp>
      <p:pic>
        <p:nvPicPr>
          <p:cNvPr id="6" name="Picture 5"/>
          <p:cNvPicPr>
            <a:picLocks noChangeAspect="1" noChangeArrowheads="1"/>
          </p:cNvPicPr>
          <p:nvPr/>
        </p:nvPicPr>
        <p:blipFill>
          <a:blip r:embed="rId2" cstate="print"/>
          <a:srcRect b="14716"/>
          <a:stretch>
            <a:fillRect/>
          </a:stretch>
        </p:blipFill>
        <p:spPr bwMode="auto">
          <a:xfrm>
            <a:off x="4632960" y="1937961"/>
            <a:ext cx="4206240" cy="3091239"/>
          </a:xfrm>
          <a:prstGeom prst="rect">
            <a:avLst/>
          </a:prstGeom>
          <a:noFill/>
          <a:ln w="9525">
            <a:noFill/>
            <a:miter lim="800000"/>
            <a:headEnd/>
            <a:tailEnd/>
          </a:ln>
          <a:effectLst/>
        </p:spPr>
      </p:pic>
      <p:sp>
        <p:nvSpPr>
          <p:cNvPr id="5" name="Rectangle 4"/>
          <p:cNvSpPr/>
          <p:nvPr/>
        </p:nvSpPr>
        <p:spPr>
          <a:xfrm>
            <a:off x="5945145" y="49530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p:sp>
        <p:nvSpPr>
          <p:cNvPr id="3" name="Content Placeholder 2"/>
          <p:cNvSpPr>
            <a:spLocks noGrp="1"/>
          </p:cNvSpPr>
          <p:nvPr>
            <p:ph idx="1"/>
          </p:nvPr>
        </p:nvSpPr>
        <p:spPr/>
        <p:txBody>
          <a:bodyPr/>
          <a:lstStyle/>
          <a:p>
            <a:r>
              <a:rPr lang="en-US" dirty="0"/>
              <a:t>An algebraic proof that </a:t>
            </a:r>
            <a:r>
              <a:rPr lang="en-US" i="1" dirty="0"/>
              <a:t>f</a:t>
            </a:r>
            <a:r>
              <a:rPr lang="en-US" dirty="0"/>
              <a:t> does not have an inverse function is the following: even though </a:t>
            </a:r>
            <a:r>
              <a:rPr lang="en-US" dirty="0">
                <a:latin typeface="Symbol" pitchFamily="18" charset="2"/>
              </a:rPr>
              <a:t>-</a:t>
            </a:r>
            <a:r>
              <a:rPr lang="en-US" dirty="0"/>
              <a:t>3 </a:t>
            </a:r>
            <a:r>
              <a:rPr lang="en-US" dirty="0">
                <a:sym typeface="Symbol"/>
              </a:rPr>
              <a:t></a:t>
            </a:r>
            <a:r>
              <a:rPr lang="en-US" dirty="0"/>
              <a:t> 3 we have </a:t>
            </a:r>
            <a:r>
              <a:rPr lang="en-US" i="1" dirty="0"/>
              <a:t>f</a:t>
            </a:r>
            <a:r>
              <a:rPr lang="en-US" dirty="0"/>
              <a:t>(</a:t>
            </a:r>
            <a:r>
              <a:rPr lang="en-US" dirty="0">
                <a:latin typeface="Symbol" pitchFamily="18" charset="2"/>
              </a:rPr>
              <a:t>-</a:t>
            </a:r>
            <a:r>
              <a:rPr lang="en-US" dirty="0"/>
              <a:t>3) = </a:t>
            </a:r>
            <a:r>
              <a:rPr lang="en-US" i="1" dirty="0"/>
              <a:t>f</a:t>
            </a:r>
            <a:r>
              <a:rPr lang="en-US" dirty="0"/>
              <a:t>(3). There are an infinite number of pairs of numbers that show </a:t>
            </a:r>
            <a:r>
              <a:rPr lang="en-US" i="1" dirty="0"/>
              <a:t>f</a:t>
            </a:r>
            <a:r>
              <a:rPr lang="en-US" dirty="0"/>
              <a:t> is not one‑to‑one, but one such pair is all it takes to show that </a:t>
            </a:r>
            <a:r>
              <a:rPr lang="en-US" i="1" dirty="0">
                <a:solidFill>
                  <a:srgbClr val="FF0000"/>
                </a:solidFill>
              </a:rPr>
              <a:t>f</a:t>
            </a:r>
            <a:r>
              <a:rPr lang="en-US" dirty="0">
                <a:solidFill>
                  <a:srgbClr val="FF0000"/>
                </a:solidFill>
              </a:rPr>
              <a:t> does not have an inverse function</a:t>
            </a:r>
            <a:r>
              <a:rPr 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3931920" cy="4572000"/>
          </a:xfrm>
        </p:spPr>
        <p:txBody>
          <a:bodyPr/>
          <a:lstStyle/>
          <a:p>
            <a:pPr marL="463550" indent="-463550"/>
            <a:r>
              <a:rPr lang="en-US" b="1" dirty="0"/>
              <a:t>b.</a:t>
            </a:r>
            <a:r>
              <a:rPr lang="en-US" dirty="0"/>
              <a:t>	We can see that this graph passes the horizontal line test, so </a:t>
            </a:r>
            <a:r>
              <a:rPr lang="en-US" i="1" dirty="0"/>
              <a:t>g</a:t>
            </a:r>
            <a:r>
              <a:rPr lang="en-US" dirty="0"/>
              <a:t> has an inverse function. </a:t>
            </a:r>
          </a:p>
        </p:txBody>
      </p:sp>
      <p:pic>
        <p:nvPicPr>
          <p:cNvPr id="5" name="Picture 2"/>
          <p:cNvPicPr>
            <a:picLocks noChangeAspect="1" noChangeArrowheads="1"/>
          </p:cNvPicPr>
          <p:nvPr/>
        </p:nvPicPr>
        <p:blipFill>
          <a:blip r:embed="rId2" cstate="print"/>
          <a:srcRect b="11495"/>
          <a:stretch>
            <a:fillRect/>
          </a:stretch>
        </p:blipFill>
        <p:spPr bwMode="auto">
          <a:xfrm>
            <a:off x="4572000" y="1371600"/>
            <a:ext cx="4148137" cy="3886200"/>
          </a:xfrm>
          <a:prstGeom prst="rect">
            <a:avLst/>
          </a:prstGeom>
          <a:noFill/>
          <a:ln w="9525">
            <a:noFill/>
            <a:miter lim="800000"/>
            <a:headEnd/>
            <a:tailEnd/>
          </a:ln>
          <a:effectLst/>
        </p:spPr>
      </p:pic>
      <p:sp>
        <p:nvSpPr>
          <p:cNvPr id="6" name="Rectangle 5"/>
          <p:cNvSpPr/>
          <p:nvPr/>
        </p:nvSpPr>
        <p:spPr>
          <a:xfrm>
            <a:off x="5867400" y="52578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2b (cont.)</a:t>
            </a:r>
          </a:p>
        </p:txBody>
      </p:sp>
      <p:sp>
        <p:nvSpPr>
          <p:cNvPr id="3" name="Content Placeholder 2"/>
          <p:cNvSpPr>
            <a:spLocks noGrp="1"/>
          </p:cNvSpPr>
          <p:nvPr>
            <p:ph idx="1"/>
          </p:nvPr>
        </p:nvSpPr>
        <p:spPr/>
        <p:txBody>
          <a:bodyPr>
            <a:noAutofit/>
          </a:bodyPr>
          <a:lstStyle/>
          <a:p>
            <a:r>
              <a:rPr lang="en-US" dirty="0"/>
              <a:t>But again, it is good practice to prove this algebraically. Note how each line in the following argument implies the next line.</a:t>
            </a:r>
          </a:p>
          <a:p>
            <a:endParaRPr lang="en-US" dirty="0"/>
          </a:p>
          <a:p>
            <a:endParaRPr lang="en-US" dirty="0"/>
          </a:p>
          <a:p>
            <a:endParaRPr lang="en-US" dirty="0"/>
          </a:p>
          <a:p>
            <a:r>
              <a:rPr lang="en-US" dirty="0"/>
              <a:t>This argument shows that any two distinct elements of the domain of </a:t>
            </a:r>
            <a:r>
              <a:rPr lang="en-US" i="1" dirty="0"/>
              <a:t>g</a:t>
            </a:r>
            <a:r>
              <a:rPr lang="en-US" dirty="0"/>
              <a:t> lead to different values when plugged into </a:t>
            </a:r>
            <a:r>
              <a:rPr lang="en-US" i="1" dirty="0"/>
              <a:t>g</a:t>
            </a:r>
            <a:r>
              <a:rPr lang="en-US" dirty="0"/>
              <a:t>, </a:t>
            </a:r>
            <a:r>
              <a:rPr lang="en-US" dirty="0">
                <a:solidFill>
                  <a:srgbClr val="FF0000"/>
                </a:solidFill>
              </a:rPr>
              <a:t>so </a:t>
            </a:r>
            <a:r>
              <a:rPr lang="en-US" i="1" dirty="0">
                <a:solidFill>
                  <a:srgbClr val="FF0000"/>
                </a:solidFill>
              </a:rPr>
              <a:t>g</a:t>
            </a:r>
            <a:r>
              <a:rPr lang="en-US" dirty="0">
                <a:solidFill>
                  <a:srgbClr val="FF0000"/>
                </a:solidFill>
              </a:rPr>
              <a:t> is one‑to‑one and hence has an inverse function</a:t>
            </a:r>
            <a:r>
              <a:rPr lang="en-US" dirty="0"/>
              <a:t>.</a:t>
            </a:r>
          </a:p>
        </p:txBody>
      </p:sp>
      <p:graphicFrame>
        <p:nvGraphicFramePr>
          <p:cNvPr id="78850" name="Object 2"/>
          <p:cNvGraphicFramePr>
            <a:graphicFrameLocks noChangeAspect="1"/>
          </p:cNvGraphicFramePr>
          <p:nvPr/>
        </p:nvGraphicFramePr>
        <p:xfrm>
          <a:off x="2286000" y="2514600"/>
          <a:ext cx="939800" cy="431800"/>
        </p:xfrm>
        <a:graphic>
          <a:graphicData uri="http://schemas.openxmlformats.org/presentationml/2006/ole">
            <mc:AlternateContent xmlns:mc="http://schemas.openxmlformats.org/markup-compatibility/2006">
              <mc:Choice xmlns:v="urn:schemas-microsoft-com:vml" Requires="v">
                <p:oleObj spid="_x0000_s78997" name="Equation" r:id="rId3" imgW="939600" imgH="431640" progId="Equation.DSMT4">
                  <p:embed/>
                </p:oleObj>
              </mc:Choice>
              <mc:Fallback>
                <p:oleObj name="Equation" r:id="rId3" imgW="9396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14600"/>
                        <a:ext cx="93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1" name="Object 3"/>
          <p:cNvGraphicFramePr>
            <a:graphicFrameLocks noChangeAspect="1"/>
          </p:cNvGraphicFramePr>
          <p:nvPr/>
        </p:nvGraphicFramePr>
        <p:xfrm>
          <a:off x="3473450" y="2616200"/>
          <a:ext cx="381000" cy="241300"/>
        </p:xfrm>
        <a:graphic>
          <a:graphicData uri="http://schemas.openxmlformats.org/presentationml/2006/ole">
            <mc:AlternateContent xmlns:mc="http://schemas.openxmlformats.org/markup-compatibility/2006">
              <mc:Choice xmlns:v="urn:schemas-microsoft-com:vml" Requires="v">
                <p:oleObj spid="_x0000_s78998" name="Equation" r:id="rId5" imgW="380880" imgH="241200" progId="Equation.DSMT4">
                  <p:embed/>
                </p:oleObj>
              </mc:Choice>
              <mc:Fallback>
                <p:oleObj name="Equation" r:id="rId5" imgW="380880" imgH="241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450" y="2616200"/>
                        <a:ext cx="381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3482975" y="3179762"/>
          <a:ext cx="381000" cy="241300"/>
        </p:xfrm>
        <a:graphic>
          <a:graphicData uri="http://schemas.openxmlformats.org/presentationml/2006/ole">
            <mc:AlternateContent xmlns:mc="http://schemas.openxmlformats.org/markup-compatibility/2006">
              <mc:Choice xmlns:v="urn:schemas-microsoft-com:vml" Requires="v">
                <p:oleObj spid="_x0000_s78999" name="Equation" r:id="rId7" imgW="380880" imgH="241200" progId="Equation.DSMT4">
                  <p:embed/>
                </p:oleObj>
              </mc:Choice>
              <mc:Fallback>
                <p:oleObj name="Equation" r:id="rId7" imgW="38088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2975" y="3179762"/>
                        <a:ext cx="381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3473450" y="3716338"/>
          <a:ext cx="381000" cy="241300"/>
        </p:xfrm>
        <a:graphic>
          <a:graphicData uri="http://schemas.openxmlformats.org/presentationml/2006/ole">
            <mc:AlternateContent xmlns:mc="http://schemas.openxmlformats.org/markup-compatibility/2006">
              <mc:Choice xmlns:v="urn:schemas-microsoft-com:vml" Requires="v">
                <p:oleObj spid="_x0000_s79000" name="Equation" r:id="rId9" imgW="380880" imgH="241200" progId="Equation.DSMT4">
                  <p:embed/>
                </p:oleObj>
              </mc:Choice>
              <mc:Fallback>
                <p:oleObj name="Equation" r:id="rId9" imgW="38088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3450" y="3716338"/>
                        <a:ext cx="381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4100513" y="2527300"/>
          <a:ext cx="1930400" cy="431800"/>
        </p:xfrm>
        <a:graphic>
          <a:graphicData uri="http://schemas.openxmlformats.org/presentationml/2006/ole">
            <mc:AlternateContent xmlns:mc="http://schemas.openxmlformats.org/markup-compatibility/2006">
              <mc:Choice xmlns:v="urn:schemas-microsoft-com:vml" Requires="v">
                <p:oleObj spid="_x0000_s79001" name="Equation" r:id="rId11" imgW="1930320" imgH="431640" progId="Equation.DSMT4">
                  <p:embed/>
                </p:oleObj>
              </mc:Choice>
              <mc:Fallback>
                <p:oleObj name="Equation" r:id="rId11" imgW="193032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0513" y="2527300"/>
                        <a:ext cx="193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5" name="Object 7"/>
          <p:cNvGraphicFramePr>
            <a:graphicFrameLocks noChangeAspect="1"/>
          </p:cNvGraphicFramePr>
          <p:nvPr/>
        </p:nvGraphicFramePr>
        <p:xfrm>
          <a:off x="4105275" y="2971800"/>
          <a:ext cx="2654300" cy="558800"/>
        </p:xfrm>
        <a:graphic>
          <a:graphicData uri="http://schemas.openxmlformats.org/presentationml/2006/ole">
            <mc:AlternateContent xmlns:mc="http://schemas.openxmlformats.org/markup-compatibility/2006">
              <mc:Choice xmlns:v="urn:schemas-microsoft-com:vml" Requires="v">
                <p:oleObj spid="_x0000_s79002" name="Equation" r:id="rId13" imgW="2654280" imgH="558720" progId="Equation.DSMT4">
                  <p:embed/>
                </p:oleObj>
              </mc:Choice>
              <mc:Fallback>
                <p:oleObj name="Equation" r:id="rId13" imgW="2654280" imgH="5587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5275" y="2971800"/>
                        <a:ext cx="2654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6" name="Object 8"/>
          <p:cNvGraphicFramePr>
            <a:graphicFrameLocks noChangeAspect="1"/>
          </p:cNvGraphicFramePr>
          <p:nvPr/>
        </p:nvGraphicFramePr>
        <p:xfrm>
          <a:off x="4095750" y="3581400"/>
          <a:ext cx="1892300" cy="495300"/>
        </p:xfrm>
        <a:graphic>
          <a:graphicData uri="http://schemas.openxmlformats.org/presentationml/2006/ole">
            <mc:AlternateContent xmlns:mc="http://schemas.openxmlformats.org/markup-compatibility/2006">
              <mc:Choice xmlns:v="urn:schemas-microsoft-com:vml" Requires="v">
                <p:oleObj spid="_x0000_s79003" name="Equation" r:id="rId15" imgW="1892160" imgH="495000" progId="Equation.DSMT4">
                  <p:embed/>
                </p:oleObj>
              </mc:Choice>
              <mc:Fallback>
                <p:oleObj name="Equation" r:id="rId15" imgW="1892160" imgH="4950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95750" y="3581400"/>
                        <a:ext cx="1892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8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8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Inverse of a Function</a:t>
            </a:r>
          </a:p>
        </p:txBody>
      </p:sp>
      <p:sp>
        <p:nvSpPr>
          <p:cNvPr id="3" name="Content Placeholder 2"/>
          <p:cNvSpPr>
            <a:spLocks noGrp="1"/>
          </p:cNvSpPr>
          <p:nvPr>
            <p:ph idx="1"/>
          </p:nvPr>
        </p:nvSpPr>
        <p:spPr>
          <a:xfrm>
            <a:off x="457200" y="1280160"/>
            <a:ext cx="8229600" cy="4315027"/>
          </a:xfrm>
          <a:solidFill>
            <a:srgbClr val="FFFFCC"/>
          </a:solidFill>
          <a:ln w="28575">
            <a:solidFill>
              <a:schemeClr val="tx1"/>
            </a:solidFill>
          </a:ln>
        </p:spPr>
        <p:txBody>
          <a:bodyPr>
            <a:spAutoFit/>
          </a:bodyPr>
          <a:lstStyle/>
          <a:p>
            <a:pPr algn="ctr"/>
            <a:r>
              <a:rPr lang="en-US" b="1" dirty="0">
                <a:solidFill>
                  <a:schemeClr val="tx1"/>
                </a:solidFill>
              </a:rPr>
              <a:t>Finding the Inverse of a Function</a:t>
            </a:r>
          </a:p>
          <a:p>
            <a:r>
              <a:rPr lang="en-US" dirty="0">
                <a:solidFill>
                  <a:schemeClr val="tx1"/>
                </a:solidFill>
              </a:rPr>
              <a:t>Let </a:t>
            </a:r>
            <a:r>
              <a:rPr lang="en-US" i="1" dirty="0">
                <a:solidFill>
                  <a:schemeClr val="tx1"/>
                </a:solidFill>
              </a:rPr>
              <a:t>f</a:t>
            </a:r>
            <a:r>
              <a:rPr lang="en-US" dirty="0">
                <a:solidFill>
                  <a:schemeClr val="tx1"/>
                </a:solidFill>
              </a:rPr>
              <a:t> be a one‑to‑one function, and assume that </a:t>
            </a:r>
            <a:r>
              <a:rPr lang="en-US" i="1" dirty="0">
                <a:solidFill>
                  <a:schemeClr val="tx1"/>
                </a:solidFill>
              </a:rPr>
              <a:t>f</a:t>
            </a:r>
            <a:r>
              <a:rPr lang="en-US" dirty="0">
                <a:solidFill>
                  <a:schemeClr val="tx1"/>
                </a:solidFill>
              </a:rPr>
              <a:t> is defined by a formula. To find a formula for         perform the following steps.</a:t>
            </a:r>
          </a:p>
          <a:p>
            <a:pPr>
              <a:tabLst>
                <a:tab pos="1139825" algn="l"/>
              </a:tabLst>
            </a:pPr>
            <a:r>
              <a:rPr lang="en-US" b="1" dirty="0">
                <a:solidFill>
                  <a:schemeClr val="tx1"/>
                </a:solidFill>
              </a:rPr>
              <a:t>Step 1:	</a:t>
            </a:r>
            <a:r>
              <a:rPr lang="en-US" dirty="0">
                <a:solidFill>
                  <a:schemeClr val="tx1"/>
                </a:solidFill>
              </a:rPr>
              <a:t>Replace           in the definition of </a:t>
            </a:r>
            <a:r>
              <a:rPr lang="en-US" i="1" dirty="0">
                <a:solidFill>
                  <a:schemeClr val="tx1"/>
                </a:solidFill>
              </a:rPr>
              <a:t>f</a:t>
            </a:r>
            <a:r>
              <a:rPr lang="en-US" dirty="0">
                <a:solidFill>
                  <a:schemeClr val="tx1"/>
                </a:solidFill>
              </a:rPr>
              <a:t> with the 	variable </a:t>
            </a:r>
            <a:r>
              <a:rPr lang="en-US" i="1" dirty="0">
                <a:solidFill>
                  <a:schemeClr val="tx1"/>
                </a:solidFill>
              </a:rPr>
              <a:t>y</a:t>
            </a:r>
            <a:r>
              <a:rPr lang="en-US" dirty="0">
                <a:solidFill>
                  <a:schemeClr val="tx1"/>
                </a:solidFill>
              </a:rPr>
              <a:t>. The result is an equation in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that is solved for </a:t>
            </a:r>
            <a:r>
              <a:rPr lang="en-US" i="1" dirty="0">
                <a:solidFill>
                  <a:schemeClr val="tx1"/>
                </a:solidFill>
              </a:rPr>
              <a:t>y</a:t>
            </a:r>
            <a:r>
              <a:rPr lang="en-US" dirty="0">
                <a:solidFill>
                  <a:schemeClr val="tx1"/>
                </a:solidFill>
              </a:rPr>
              <a:t> at this point.</a:t>
            </a:r>
          </a:p>
          <a:p>
            <a:pPr>
              <a:tabLst>
                <a:tab pos="1139825" algn="l"/>
              </a:tabLst>
            </a:pPr>
            <a:r>
              <a:rPr lang="en-US" b="1" dirty="0">
                <a:solidFill>
                  <a:schemeClr val="tx1"/>
                </a:solidFill>
              </a:rPr>
              <a:t>Step 2:	</a:t>
            </a:r>
            <a:r>
              <a:rPr lang="en-US" dirty="0">
                <a:solidFill>
                  <a:schemeClr val="tx1"/>
                </a:solidFill>
              </a:rPr>
              <a:t>Interchange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in the equation.</a:t>
            </a:r>
          </a:p>
          <a:p>
            <a:pPr>
              <a:tabLst>
                <a:tab pos="1139825" algn="l"/>
              </a:tabLst>
            </a:pPr>
            <a:r>
              <a:rPr lang="en-US" b="1" dirty="0">
                <a:solidFill>
                  <a:schemeClr val="tx1"/>
                </a:solidFill>
              </a:rPr>
              <a:t>Step 3:	</a:t>
            </a:r>
            <a:r>
              <a:rPr lang="en-US" dirty="0">
                <a:solidFill>
                  <a:schemeClr val="tx1"/>
                </a:solidFill>
              </a:rPr>
              <a:t>Solve the new equation for </a:t>
            </a:r>
            <a:r>
              <a:rPr lang="en-US" i="1" dirty="0">
                <a:solidFill>
                  <a:schemeClr val="tx1"/>
                </a:solidFill>
              </a:rPr>
              <a:t>y</a:t>
            </a:r>
            <a:r>
              <a:rPr lang="en-US" dirty="0">
                <a:solidFill>
                  <a:schemeClr val="tx1"/>
                </a:solidFill>
              </a:rPr>
              <a:t>.</a:t>
            </a:r>
          </a:p>
        </p:txBody>
      </p:sp>
      <p:graphicFrame>
        <p:nvGraphicFramePr>
          <p:cNvPr id="15362" name="Object 2"/>
          <p:cNvGraphicFramePr>
            <a:graphicFrameLocks noChangeAspect="1"/>
          </p:cNvGraphicFramePr>
          <p:nvPr/>
        </p:nvGraphicFramePr>
        <p:xfrm>
          <a:off x="6731000" y="2286000"/>
          <a:ext cx="584200" cy="444500"/>
        </p:xfrm>
        <a:graphic>
          <a:graphicData uri="http://schemas.openxmlformats.org/presentationml/2006/ole">
            <mc:AlternateContent xmlns:mc="http://schemas.openxmlformats.org/markup-compatibility/2006">
              <mc:Choice xmlns:v="urn:schemas-microsoft-com:vml" Requires="v">
                <p:oleObj spid="_x0000_s15404" name="Equation" r:id="rId3" imgW="583920" imgH="444240" progId="Equation.DSMT4">
                  <p:embed/>
                </p:oleObj>
              </mc:Choice>
              <mc:Fallback>
                <p:oleObj name="Equation" r:id="rId3" imgW="58392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2286000"/>
                        <a:ext cx="584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2895600" y="3200400"/>
          <a:ext cx="685800" cy="469900"/>
        </p:xfrm>
        <a:graphic>
          <a:graphicData uri="http://schemas.openxmlformats.org/presentationml/2006/ole">
            <mc:AlternateContent xmlns:mc="http://schemas.openxmlformats.org/markup-compatibility/2006">
              <mc:Choice xmlns:v="urn:schemas-microsoft-com:vml" Requires="v">
                <p:oleObj spid="_x0000_s15405" name="Equation" r:id="rId5" imgW="685800" imgH="469800" progId="Equation.DSMT4">
                  <p:embed/>
                </p:oleObj>
              </mc:Choice>
              <mc:Fallback>
                <p:oleObj name="Equation" r:id="rId5" imgW="6858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00400"/>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Inverse of a Function</a:t>
            </a:r>
          </a:p>
        </p:txBody>
      </p:sp>
      <p:sp>
        <p:nvSpPr>
          <p:cNvPr id="3" name="Content Placeholder 2"/>
          <p:cNvSpPr>
            <a:spLocks noGrp="1"/>
          </p:cNvSpPr>
          <p:nvPr>
            <p:ph idx="1"/>
          </p:nvPr>
        </p:nvSpPr>
        <p:spPr>
          <a:xfrm>
            <a:off x="457200" y="1280160"/>
            <a:ext cx="8229600" cy="1767840"/>
          </a:xfrm>
          <a:solidFill>
            <a:srgbClr val="FFFFCC"/>
          </a:solidFill>
          <a:ln w="28575">
            <a:solidFill>
              <a:schemeClr val="tx1"/>
            </a:solidFill>
          </a:ln>
        </p:spPr>
        <p:txBody>
          <a:bodyPr/>
          <a:lstStyle/>
          <a:p>
            <a:pPr algn="ctr"/>
            <a:r>
              <a:rPr lang="en-US" b="1" dirty="0">
                <a:solidFill>
                  <a:schemeClr val="tx1"/>
                </a:solidFill>
              </a:rPr>
              <a:t>Finding the Inverse of a Function (cont.)</a:t>
            </a:r>
          </a:p>
          <a:p>
            <a:pPr>
              <a:tabLst>
                <a:tab pos="1139825" algn="l"/>
              </a:tabLst>
            </a:pPr>
            <a:r>
              <a:rPr lang="en-US" b="1" dirty="0">
                <a:solidFill>
                  <a:schemeClr val="tx1"/>
                </a:solidFill>
              </a:rPr>
              <a:t>Step 4:	</a:t>
            </a:r>
            <a:r>
              <a:rPr lang="en-US" dirty="0">
                <a:solidFill>
                  <a:schemeClr val="tx1"/>
                </a:solidFill>
              </a:rPr>
              <a:t> Replace the </a:t>
            </a:r>
            <a:r>
              <a:rPr lang="en-US" i="1" dirty="0">
                <a:solidFill>
                  <a:schemeClr val="tx1"/>
                </a:solidFill>
              </a:rPr>
              <a:t>y</a:t>
            </a:r>
            <a:r>
              <a:rPr lang="en-US" dirty="0">
                <a:solidFill>
                  <a:schemeClr val="tx1"/>
                </a:solidFill>
              </a:rPr>
              <a:t> in the resulting equation with </a:t>
            </a:r>
          </a:p>
        </p:txBody>
      </p:sp>
      <p:graphicFrame>
        <p:nvGraphicFramePr>
          <p:cNvPr id="15362" name="Object 2"/>
          <p:cNvGraphicFramePr>
            <a:graphicFrameLocks noChangeAspect="1"/>
          </p:cNvGraphicFramePr>
          <p:nvPr/>
        </p:nvGraphicFramePr>
        <p:xfrm>
          <a:off x="1763889" y="2362200"/>
          <a:ext cx="1041400" cy="482600"/>
        </p:xfrm>
        <a:graphic>
          <a:graphicData uri="http://schemas.openxmlformats.org/presentationml/2006/ole">
            <mc:AlternateContent xmlns:mc="http://schemas.openxmlformats.org/markup-compatibility/2006">
              <mc:Choice xmlns:v="urn:schemas-microsoft-com:vml" Requires="v">
                <p:oleObj spid="_x0000_s16407" name="Equation" r:id="rId3" imgW="1041120" imgH="482400" progId="Equation.DSMT4">
                  <p:embed/>
                </p:oleObj>
              </mc:Choice>
              <mc:Fallback>
                <p:oleObj name="Equation" r:id="rId3" imgW="104112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889" y="2362200"/>
                        <a:ext cx="104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Inverse Relations and Inverse Functions</a:t>
            </a:r>
          </a:p>
          <a:p>
            <a:pPr marL="514350" indent="-514350">
              <a:buFont typeface="+mj-lt"/>
              <a:buAutoNum type="arabicPeriod"/>
            </a:pPr>
            <a:r>
              <a:rPr lang="en-US" dirty="0"/>
              <a:t>Finding Inverse Functions</a:t>
            </a:r>
          </a:p>
          <a:p>
            <a:pPr marL="514350" indent="-514350">
              <a:buFont typeface="+mj-lt"/>
              <a:buAutoNum type="arabicPeriod"/>
            </a:pPr>
            <a:r>
              <a:rPr lang="en-US" dirty="0"/>
              <a:t>Logarithms as Inverse Functions</a:t>
            </a:r>
          </a:p>
          <a:p>
            <a:pPr marL="514350" indent="-514350">
              <a:buFont typeface="+mj-lt"/>
              <a:buAutoNum type="arabicPeriod"/>
            </a:pPr>
            <a:r>
              <a:rPr lang="en-US" dirty="0"/>
              <a:t>Inverse Trigonometric Functions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normAutofit/>
          </a:bodyPr>
          <a:lstStyle/>
          <a:p>
            <a:r>
              <a:rPr lang="en-US" dirty="0"/>
              <a:t>Find the inverse of each of the following functions.</a:t>
            </a:r>
          </a:p>
          <a:p>
            <a:r>
              <a:rPr lang="en-US" b="1" dirty="0"/>
              <a:t>a.</a:t>
            </a:r>
          </a:p>
          <a:p>
            <a:endParaRPr lang="en-US" b="1" dirty="0"/>
          </a:p>
          <a:p>
            <a:r>
              <a:rPr lang="en-US" b="1" dirty="0"/>
              <a:t>b.</a:t>
            </a:r>
          </a:p>
          <a:p>
            <a:endParaRPr lang="en-US" b="1" dirty="0"/>
          </a:p>
          <a:p>
            <a:endParaRPr lang="en-US" dirty="0"/>
          </a:p>
        </p:txBody>
      </p:sp>
      <p:graphicFrame>
        <p:nvGraphicFramePr>
          <p:cNvPr id="17410" name="Object 2"/>
          <p:cNvGraphicFramePr>
            <a:graphicFrameLocks noChangeAspect="1"/>
          </p:cNvGraphicFramePr>
          <p:nvPr/>
        </p:nvGraphicFramePr>
        <p:xfrm>
          <a:off x="999067" y="1775178"/>
          <a:ext cx="2540000" cy="533400"/>
        </p:xfrm>
        <a:graphic>
          <a:graphicData uri="http://schemas.openxmlformats.org/presentationml/2006/ole">
            <mc:AlternateContent xmlns:mc="http://schemas.openxmlformats.org/markup-compatibility/2006">
              <mc:Choice xmlns:v="urn:schemas-microsoft-com:vml" Requires="v">
                <p:oleObj spid="_x0000_s17452" name="Equation" r:id="rId3" imgW="2539800" imgH="533160" progId="Equation.DSMT4">
                  <p:embed/>
                </p:oleObj>
              </mc:Choice>
              <mc:Fallback>
                <p:oleObj name="Equation" r:id="rId3" imgW="25398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067" y="1775178"/>
                        <a:ext cx="254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1014589" y="2655711"/>
          <a:ext cx="1892300" cy="838200"/>
        </p:xfrm>
        <a:graphic>
          <a:graphicData uri="http://schemas.openxmlformats.org/presentationml/2006/ole">
            <mc:AlternateContent xmlns:mc="http://schemas.openxmlformats.org/markup-compatibility/2006">
              <mc:Choice xmlns:v="urn:schemas-microsoft-com:vml" Requires="v">
                <p:oleObj spid="_x0000_s17453" name="Equation" r:id="rId5" imgW="1892160" imgH="838080" progId="Equation.DSMT4">
                  <p:embed/>
                </p:oleObj>
              </mc:Choice>
              <mc:Fallback>
                <p:oleObj name="Equation" r:id="rId5" imgW="18921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589" y="2655711"/>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r>
              <a:rPr lang="en-US" b="1" dirty="0"/>
              <a:t>Solution</a:t>
            </a:r>
          </a:p>
          <a:p>
            <a:pPr marL="465138" indent="-465138"/>
            <a:r>
              <a:rPr lang="en-US" b="1" dirty="0"/>
              <a:t>a.	</a:t>
            </a:r>
            <a:r>
              <a:rPr lang="en-US" dirty="0"/>
              <a:t>We can find the inverse of this function either by the algorithm or by undoing the actions of </a:t>
            </a:r>
            <a:r>
              <a:rPr lang="en-US" i="1" dirty="0"/>
              <a:t>f</a:t>
            </a:r>
            <a:r>
              <a:rPr lang="en-US" dirty="0"/>
              <a:t> in reverse order. The function </a:t>
            </a:r>
            <a:r>
              <a:rPr lang="en-US" i="1" dirty="0"/>
              <a:t>f</a:t>
            </a:r>
            <a:r>
              <a:rPr lang="en-US" dirty="0"/>
              <a:t> subtracts 1 from </a:t>
            </a:r>
            <a:r>
              <a:rPr lang="en-US" i="1" dirty="0"/>
              <a:t>x</a:t>
            </a:r>
            <a:r>
              <a:rPr lang="en-US" dirty="0"/>
              <a:t>, cubes the result, and adds 2; its inverse will first subtract 2, take the cube root of the result, and then add 1.</a:t>
            </a:r>
          </a:p>
        </p:txBody>
      </p:sp>
      <p:graphicFrame>
        <p:nvGraphicFramePr>
          <p:cNvPr id="18436" name="Object 4"/>
          <p:cNvGraphicFramePr>
            <a:graphicFrameLocks noChangeAspect="1"/>
          </p:cNvGraphicFramePr>
          <p:nvPr/>
        </p:nvGraphicFramePr>
        <p:xfrm>
          <a:off x="3302000" y="4210755"/>
          <a:ext cx="2540000" cy="533400"/>
        </p:xfrm>
        <a:graphic>
          <a:graphicData uri="http://schemas.openxmlformats.org/presentationml/2006/ole">
            <mc:AlternateContent xmlns:mc="http://schemas.openxmlformats.org/markup-compatibility/2006">
              <mc:Choice xmlns:v="urn:schemas-microsoft-com:vml" Requires="v">
                <p:oleObj spid="_x0000_s18478" name="Equation" r:id="rId3" imgW="2539800" imgH="533160" progId="Equation.DSMT4">
                  <p:embed/>
                </p:oleObj>
              </mc:Choice>
              <mc:Fallback>
                <p:oleObj name="Equation" r:id="rId3" imgW="2539800" imgH="5331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4210755"/>
                        <a:ext cx="254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3055055" y="4838700"/>
          <a:ext cx="2921000" cy="571500"/>
        </p:xfrm>
        <a:graphic>
          <a:graphicData uri="http://schemas.openxmlformats.org/presentationml/2006/ole">
            <mc:AlternateContent xmlns:mc="http://schemas.openxmlformats.org/markup-compatibility/2006">
              <mc:Choice xmlns:v="urn:schemas-microsoft-com:vml" Requires="v">
                <p:oleObj spid="_x0000_s18479" name="Equation" r:id="rId5" imgW="2920680" imgH="571320" progId="Equation.DSMT4">
                  <p:embed/>
                </p:oleObj>
              </mc:Choice>
              <mc:Fallback>
                <p:oleObj name="Equation" r:id="rId5" imgW="2920680" imgH="571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5055" y="4838700"/>
                        <a:ext cx="292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r>
              <a:rPr lang="en-US" b="1" dirty="0"/>
              <a:t>b.</a:t>
            </a:r>
          </a:p>
        </p:txBody>
      </p:sp>
      <p:graphicFrame>
        <p:nvGraphicFramePr>
          <p:cNvPr id="19465" name="Object 9"/>
          <p:cNvGraphicFramePr>
            <a:graphicFrameLocks noChangeAspect="1"/>
          </p:cNvGraphicFramePr>
          <p:nvPr/>
        </p:nvGraphicFramePr>
        <p:xfrm>
          <a:off x="1341438" y="1328738"/>
          <a:ext cx="673100" cy="469900"/>
        </p:xfrm>
        <a:graphic>
          <a:graphicData uri="http://schemas.openxmlformats.org/presentationml/2006/ole">
            <mc:AlternateContent xmlns:mc="http://schemas.openxmlformats.org/markup-compatibility/2006">
              <mc:Choice xmlns:v="urn:schemas-microsoft-com:vml" Requires="v">
                <p:oleObj spid="_x0000_s19759" name="Equation" r:id="rId3" imgW="672840" imgH="469800" progId="Equation.DSMT4">
                  <p:embed/>
                </p:oleObj>
              </mc:Choice>
              <mc:Fallback>
                <p:oleObj name="Equation" r:id="rId3" imgW="672840" imgH="4698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1328738"/>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p:cNvGraphicFramePr>
            <a:graphicFrameLocks noChangeAspect="1"/>
          </p:cNvGraphicFramePr>
          <p:nvPr/>
        </p:nvGraphicFramePr>
        <p:xfrm>
          <a:off x="2043288" y="1131711"/>
          <a:ext cx="1181100" cy="838200"/>
        </p:xfrm>
        <a:graphic>
          <a:graphicData uri="http://schemas.openxmlformats.org/presentationml/2006/ole">
            <mc:AlternateContent xmlns:mc="http://schemas.openxmlformats.org/markup-compatibility/2006">
              <mc:Choice xmlns:v="urn:schemas-microsoft-com:vml" Requires="v">
                <p:oleObj spid="_x0000_s19760" name="Equation" r:id="rId5" imgW="1180800" imgH="838080" progId="Equation.DSMT4">
                  <p:embed/>
                </p:oleObj>
              </mc:Choice>
              <mc:Fallback>
                <p:oleObj name="Equation" r:id="rId5" imgW="1180800" imgH="83808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288" y="1131711"/>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4080933" y="1295400"/>
          <a:ext cx="3898900" cy="647700"/>
        </p:xfrm>
        <a:graphic>
          <a:graphicData uri="http://schemas.openxmlformats.org/presentationml/2006/ole">
            <mc:AlternateContent xmlns:mc="http://schemas.openxmlformats.org/markup-compatibility/2006">
              <mc:Choice xmlns:v="urn:schemas-microsoft-com:vml" Requires="v">
                <p:oleObj spid="_x0000_s19761" name="Equation" r:id="rId7" imgW="3898800" imgH="647640" progId="Equation.DSMT4">
                  <p:embed/>
                </p:oleObj>
              </mc:Choice>
              <mc:Fallback>
                <p:oleObj name="Equation" r:id="rId7" imgW="3898800" imgH="64764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933" y="1295400"/>
                        <a:ext cx="3898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1807633" y="2415822"/>
          <a:ext cx="215900" cy="304800"/>
        </p:xfrm>
        <a:graphic>
          <a:graphicData uri="http://schemas.openxmlformats.org/presentationml/2006/ole">
            <mc:AlternateContent xmlns:mc="http://schemas.openxmlformats.org/markup-compatibility/2006">
              <mc:Choice xmlns:v="urn:schemas-microsoft-com:vml" Requires="v">
                <p:oleObj spid="_x0000_s19762" name="Equation" r:id="rId9" imgW="215640" imgH="304560" progId="Equation.DSMT4">
                  <p:embed/>
                </p:oleObj>
              </mc:Choice>
              <mc:Fallback>
                <p:oleObj name="Equation" r:id="rId9" imgW="215640" imgH="30456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7633" y="2415822"/>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13"/>
          <p:cNvGraphicFramePr>
            <a:graphicFrameLocks noChangeAspect="1"/>
          </p:cNvGraphicFramePr>
          <p:nvPr/>
        </p:nvGraphicFramePr>
        <p:xfrm>
          <a:off x="2057400" y="2088444"/>
          <a:ext cx="1181100" cy="838200"/>
        </p:xfrm>
        <a:graphic>
          <a:graphicData uri="http://schemas.openxmlformats.org/presentationml/2006/ole">
            <mc:AlternateContent xmlns:mc="http://schemas.openxmlformats.org/markup-compatibility/2006">
              <mc:Choice xmlns:v="urn:schemas-microsoft-com:vml" Requires="v">
                <p:oleObj spid="_x0000_s19763" name="Equation" r:id="rId11" imgW="1180800" imgH="838080" progId="Equation.DSMT4">
                  <p:embed/>
                </p:oleObj>
              </mc:Choice>
              <mc:Fallback>
                <p:oleObj name="Equation" r:id="rId11" imgW="1180800" imgH="83808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2088444"/>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0" name="Object 14"/>
          <p:cNvGraphicFramePr>
            <a:graphicFrameLocks noChangeAspect="1"/>
          </p:cNvGraphicFramePr>
          <p:nvPr/>
        </p:nvGraphicFramePr>
        <p:xfrm>
          <a:off x="4080933" y="2362200"/>
          <a:ext cx="2895600" cy="368300"/>
        </p:xfrm>
        <a:graphic>
          <a:graphicData uri="http://schemas.openxmlformats.org/presentationml/2006/ole">
            <mc:AlternateContent xmlns:mc="http://schemas.openxmlformats.org/markup-compatibility/2006">
              <mc:Choice xmlns:v="urn:schemas-microsoft-com:vml" Requires="v">
                <p:oleObj spid="_x0000_s19764" name="Equation" r:id="rId13" imgW="2895480" imgH="368280" progId="Equation.DSMT4">
                  <p:embed/>
                </p:oleObj>
              </mc:Choice>
              <mc:Fallback>
                <p:oleObj name="Equation" r:id="rId13" imgW="2895480" imgH="368280" progId="Equation.DSMT4">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0933" y="2362200"/>
                        <a:ext cx="2895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1" name="Object 15"/>
          <p:cNvGraphicFramePr>
            <a:graphicFrameLocks noChangeAspect="1"/>
          </p:cNvGraphicFramePr>
          <p:nvPr/>
        </p:nvGraphicFramePr>
        <p:xfrm>
          <a:off x="1807633" y="3375378"/>
          <a:ext cx="215900" cy="228600"/>
        </p:xfrm>
        <a:graphic>
          <a:graphicData uri="http://schemas.openxmlformats.org/presentationml/2006/ole">
            <mc:AlternateContent xmlns:mc="http://schemas.openxmlformats.org/markup-compatibility/2006">
              <mc:Choice xmlns:v="urn:schemas-microsoft-com:vml" Requires="v">
                <p:oleObj spid="_x0000_s19765" name="Equation" r:id="rId15" imgW="215640" imgH="228600" progId="Equation.DSMT4">
                  <p:embed/>
                </p:oleObj>
              </mc:Choice>
              <mc:Fallback>
                <p:oleObj name="Equation" r:id="rId15" imgW="215640" imgH="228600" progId="Equation.DSMT4">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07633" y="3375378"/>
                        <a:ext cx="215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2" name="Object 16"/>
          <p:cNvGraphicFramePr>
            <a:graphicFrameLocks noChangeAspect="1"/>
          </p:cNvGraphicFramePr>
          <p:nvPr/>
        </p:nvGraphicFramePr>
        <p:xfrm>
          <a:off x="2046111" y="3049411"/>
          <a:ext cx="1181100" cy="901700"/>
        </p:xfrm>
        <a:graphic>
          <a:graphicData uri="http://schemas.openxmlformats.org/presentationml/2006/ole">
            <mc:AlternateContent xmlns:mc="http://schemas.openxmlformats.org/markup-compatibility/2006">
              <mc:Choice xmlns:v="urn:schemas-microsoft-com:vml" Requires="v">
                <p:oleObj spid="_x0000_s19766" name="Equation" r:id="rId17" imgW="1180800" imgH="901440" progId="Equation.DSMT4">
                  <p:embed/>
                </p:oleObj>
              </mc:Choice>
              <mc:Fallback>
                <p:oleObj name="Equation" r:id="rId17" imgW="1180800" imgH="901440" progId="Equation.DSMT4">
                  <p:embed/>
                  <p:pic>
                    <p:nvPicPr>
                      <p:cNvPr id="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46111" y="3049411"/>
                        <a:ext cx="1181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3" name="Object 17"/>
          <p:cNvGraphicFramePr>
            <a:graphicFrameLocks noChangeAspect="1"/>
          </p:cNvGraphicFramePr>
          <p:nvPr/>
        </p:nvGraphicFramePr>
        <p:xfrm>
          <a:off x="4080933" y="3347156"/>
          <a:ext cx="4584700" cy="279400"/>
        </p:xfrm>
        <a:graphic>
          <a:graphicData uri="http://schemas.openxmlformats.org/presentationml/2006/ole">
            <mc:AlternateContent xmlns:mc="http://schemas.openxmlformats.org/markup-compatibility/2006">
              <mc:Choice xmlns:v="urn:schemas-microsoft-com:vml" Requires="v">
                <p:oleObj spid="_x0000_s19767" name="Equation" r:id="rId19" imgW="4584600" imgH="279360" progId="Equation.DSMT4">
                  <p:embed/>
                </p:oleObj>
              </mc:Choice>
              <mc:Fallback>
                <p:oleObj name="Equation" r:id="rId19" imgW="4584600" imgH="279360" progId="Equation.DSMT4">
                  <p:embed/>
                  <p:pic>
                    <p:nvPicPr>
                      <p:cNvPr id="0"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0933" y="3347156"/>
                        <a:ext cx="4584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4" name="Object 18"/>
          <p:cNvGraphicFramePr>
            <a:graphicFrameLocks noChangeAspect="1"/>
          </p:cNvGraphicFramePr>
          <p:nvPr/>
        </p:nvGraphicFramePr>
        <p:xfrm>
          <a:off x="685271" y="4079875"/>
          <a:ext cx="1308100" cy="469900"/>
        </p:xfrm>
        <a:graphic>
          <a:graphicData uri="http://schemas.openxmlformats.org/presentationml/2006/ole">
            <mc:AlternateContent xmlns:mc="http://schemas.openxmlformats.org/markup-compatibility/2006">
              <mc:Choice xmlns:v="urn:schemas-microsoft-com:vml" Requires="v">
                <p:oleObj spid="_x0000_s19768" name="Equation" r:id="rId21" imgW="1307880" imgH="469800" progId="Equation.DSMT4">
                  <p:embed/>
                </p:oleObj>
              </mc:Choice>
              <mc:Fallback>
                <p:oleObj name="Equation" r:id="rId21" imgW="1307880" imgH="469800" progId="Equation.DSMT4">
                  <p:embed/>
                  <p:pic>
                    <p:nvPicPr>
                      <p:cNvPr id="0"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271" y="4079875"/>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5" name="Object 19"/>
          <p:cNvGraphicFramePr>
            <a:graphicFrameLocks noChangeAspect="1"/>
          </p:cNvGraphicFramePr>
          <p:nvPr/>
        </p:nvGraphicFramePr>
        <p:xfrm>
          <a:off x="2054577" y="4162778"/>
          <a:ext cx="965200" cy="355600"/>
        </p:xfrm>
        <a:graphic>
          <a:graphicData uri="http://schemas.openxmlformats.org/presentationml/2006/ole">
            <mc:AlternateContent xmlns:mc="http://schemas.openxmlformats.org/markup-compatibility/2006">
              <mc:Choice xmlns:v="urn:schemas-microsoft-com:vml" Requires="v">
                <p:oleObj spid="_x0000_s19769" name="Equation" r:id="rId23" imgW="965160" imgH="355320" progId="Equation.DSMT4">
                  <p:embed/>
                </p:oleObj>
              </mc:Choice>
              <mc:Fallback>
                <p:oleObj name="Equation" r:id="rId23" imgW="965160" imgH="355320" progId="Equation.DSMT4">
                  <p:embed/>
                  <p:pic>
                    <p:nvPicPr>
                      <p:cNvPr id="0" name="Picture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54577" y="4162778"/>
                        <a:ext cx="96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6" name="Object 20"/>
          <p:cNvGraphicFramePr>
            <a:graphicFrameLocks noChangeAspect="1"/>
          </p:cNvGraphicFramePr>
          <p:nvPr/>
        </p:nvGraphicFramePr>
        <p:xfrm>
          <a:off x="4080933" y="4216400"/>
          <a:ext cx="3340100" cy="279400"/>
        </p:xfrm>
        <a:graphic>
          <a:graphicData uri="http://schemas.openxmlformats.org/presentationml/2006/ole">
            <mc:AlternateContent xmlns:mc="http://schemas.openxmlformats.org/markup-compatibility/2006">
              <mc:Choice xmlns:v="urn:schemas-microsoft-com:vml" Requires="v">
                <p:oleObj spid="_x0000_s19770" name="Equation" r:id="rId25" imgW="3340080" imgH="279360" progId="Equation.DSMT4">
                  <p:embed/>
                </p:oleObj>
              </mc:Choice>
              <mc:Fallback>
                <p:oleObj name="Equation" r:id="rId25" imgW="3340080" imgH="279360" progId="Equation.DSMT4">
                  <p:embed/>
                  <p:pic>
                    <p:nvPicPr>
                      <p:cNvPr id="0" name="Picture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80933" y="4216400"/>
                        <a:ext cx="3340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7" name="Object 21"/>
          <p:cNvGraphicFramePr>
            <a:graphicFrameLocks noChangeAspect="1"/>
          </p:cNvGraphicFramePr>
          <p:nvPr/>
        </p:nvGraphicFramePr>
        <p:xfrm>
          <a:off x="950383" y="4738688"/>
          <a:ext cx="1054100" cy="355600"/>
        </p:xfrm>
        <a:graphic>
          <a:graphicData uri="http://schemas.openxmlformats.org/presentationml/2006/ole">
            <mc:AlternateContent xmlns:mc="http://schemas.openxmlformats.org/markup-compatibility/2006">
              <mc:Choice xmlns:v="urn:schemas-microsoft-com:vml" Requires="v">
                <p:oleObj spid="_x0000_s19771" name="Equation" r:id="rId27" imgW="1054080" imgH="355320" progId="Equation.DSMT4">
                  <p:embed/>
                </p:oleObj>
              </mc:Choice>
              <mc:Fallback>
                <p:oleObj name="Equation" r:id="rId27" imgW="1054080" imgH="355320" progId="Equation.DSMT4">
                  <p:embed/>
                  <p:pic>
                    <p:nvPicPr>
                      <p:cNvPr id="0" name="Picture 2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50383" y="4738688"/>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8" name="Object 22"/>
          <p:cNvGraphicFramePr>
            <a:graphicFrameLocks noChangeAspect="1"/>
          </p:cNvGraphicFramePr>
          <p:nvPr/>
        </p:nvGraphicFramePr>
        <p:xfrm>
          <a:off x="2057400" y="4738511"/>
          <a:ext cx="965200" cy="355600"/>
        </p:xfrm>
        <a:graphic>
          <a:graphicData uri="http://schemas.openxmlformats.org/presentationml/2006/ole">
            <mc:AlternateContent xmlns:mc="http://schemas.openxmlformats.org/markup-compatibility/2006">
              <mc:Choice xmlns:v="urn:schemas-microsoft-com:vml" Requires="v">
                <p:oleObj spid="_x0000_s19772" name="Equation" r:id="rId29" imgW="965160" imgH="355320" progId="Equation.DSMT4">
                  <p:embed/>
                </p:oleObj>
              </mc:Choice>
              <mc:Fallback>
                <p:oleObj name="Equation" r:id="rId29" imgW="965160" imgH="355320" progId="Equation.DSMT4">
                  <p:embed/>
                  <p:pic>
                    <p:nvPicPr>
                      <p:cNvPr id="0" name="Picture 2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57400" y="4738511"/>
                        <a:ext cx="96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3b (cont.)</a:t>
            </a:r>
          </a:p>
        </p:txBody>
      </p:sp>
      <p:graphicFrame>
        <p:nvGraphicFramePr>
          <p:cNvPr id="20483" name="Object 3"/>
          <p:cNvGraphicFramePr>
            <a:graphicFrameLocks noChangeAspect="1"/>
          </p:cNvGraphicFramePr>
          <p:nvPr/>
        </p:nvGraphicFramePr>
        <p:xfrm>
          <a:off x="1174044" y="1611489"/>
          <a:ext cx="1041400" cy="355600"/>
        </p:xfrm>
        <a:graphic>
          <a:graphicData uri="http://schemas.openxmlformats.org/presentationml/2006/ole">
            <mc:AlternateContent xmlns:mc="http://schemas.openxmlformats.org/markup-compatibility/2006">
              <mc:Choice xmlns:v="urn:schemas-microsoft-com:vml" Requires="v">
                <p:oleObj spid="_x0000_s20672" name="Equation" r:id="rId3" imgW="1041120" imgH="355320" progId="Equation.DSMT4">
                  <p:embed/>
                </p:oleObj>
              </mc:Choice>
              <mc:Fallback>
                <p:oleObj name="Equation" r:id="rId3" imgW="104112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044" y="1611489"/>
                        <a:ext cx="1041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2232378" y="1603023"/>
          <a:ext cx="1193800" cy="292100"/>
        </p:xfrm>
        <a:graphic>
          <a:graphicData uri="http://schemas.openxmlformats.org/presentationml/2006/ole">
            <mc:AlternateContent xmlns:mc="http://schemas.openxmlformats.org/markup-compatibility/2006">
              <mc:Choice xmlns:v="urn:schemas-microsoft-com:vml" Requires="v">
                <p:oleObj spid="_x0000_s20673" name="Equation" r:id="rId5" imgW="1193760" imgH="291960" progId="Equation.DSMT4">
                  <p:embed/>
                </p:oleObj>
              </mc:Choice>
              <mc:Fallback>
                <p:oleObj name="Equation" r:id="rId5" imgW="119376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378" y="1603023"/>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903111" y="2111022"/>
          <a:ext cx="1308100" cy="469900"/>
        </p:xfrm>
        <a:graphic>
          <a:graphicData uri="http://schemas.openxmlformats.org/presentationml/2006/ole">
            <mc:AlternateContent xmlns:mc="http://schemas.openxmlformats.org/markup-compatibility/2006">
              <mc:Choice xmlns:v="urn:schemas-microsoft-com:vml" Requires="v">
                <p:oleObj spid="_x0000_s20674" name="Equation" r:id="rId7" imgW="1307880" imgH="469800" progId="Equation.DSMT4">
                  <p:embed/>
                </p:oleObj>
              </mc:Choice>
              <mc:Fallback>
                <p:oleObj name="Equation" r:id="rId7" imgW="130788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111" y="2111022"/>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2240844" y="2195688"/>
          <a:ext cx="1193800" cy="292100"/>
        </p:xfrm>
        <a:graphic>
          <a:graphicData uri="http://schemas.openxmlformats.org/presentationml/2006/ole">
            <mc:AlternateContent xmlns:mc="http://schemas.openxmlformats.org/markup-compatibility/2006">
              <mc:Choice xmlns:v="urn:schemas-microsoft-com:vml" Requires="v">
                <p:oleObj spid="_x0000_s20675" name="Equation" r:id="rId9" imgW="1193760" imgH="291960" progId="Equation.DSMT4">
                  <p:embed/>
                </p:oleObj>
              </mc:Choice>
              <mc:Fallback>
                <p:oleObj name="Equation" r:id="rId9" imgW="119376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0844" y="2195688"/>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1981200" y="3045177"/>
          <a:ext cx="215900" cy="304800"/>
        </p:xfrm>
        <a:graphic>
          <a:graphicData uri="http://schemas.openxmlformats.org/presentationml/2006/ole">
            <mc:AlternateContent xmlns:mc="http://schemas.openxmlformats.org/markup-compatibility/2006">
              <mc:Choice xmlns:v="urn:schemas-microsoft-com:vml" Requires="v">
                <p:oleObj spid="_x0000_s20676" name="Equation" r:id="rId11" imgW="215640" imgH="304560" progId="Equation.DSMT4">
                  <p:embed/>
                </p:oleObj>
              </mc:Choice>
              <mc:Fallback>
                <p:oleObj name="Equation" r:id="rId11" imgW="21564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3045177"/>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2238021" y="2712156"/>
          <a:ext cx="1244600" cy="838200"/>
        </p:xfrm>
        <a:graphic>
          <a:graphicData uri="http://schemas.openxmlformats.org/presentationml/2006/ole">
            <mc:AlternateContent xmlns:mc="http://schemas.openxmlformats.org/markup-compatibility/2006">
              <mc:Choice xmlns:v="urn:schemas-microsoft-com:vml" Requires="v">
                <p:oleObj spid="_x0000_s20677" name="Equation" r:id="rId13" imgW="1244520" imgH="838080" progId="Equation.DSMT4">
                  <p:embed/>
                </p:oleObj>
              </mc:Choice>
              <mc:Fallback>
                <p:oleObj name="Equation" r:id="rId13" imgW="124452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8021" y="2712156"/>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1272822" y="3872089"/>
          <a:ext cx="927100" cy="482600"/>
        </p:xfrm>
        <a:graphic>
          <a:graphicData uri="http://schemas.openxmlformats.org/presentationml/2006/ole">
            <mc:AlternateContent xmlns:mc="http://schemas.openxmlformats.org/markup-compatibility/2006">
              <mc:Choice xmlns:v="urn:schemas-microsoft-com:vml" Requires="v">
                <p:oleObj spid="_x0000_s20678" name="Equation" r:id="rId15" imgW="927000" imgH="482400" progId="Equation.DSMT4">
                  <p:embed/>
                </p:oleObj>
              </mc:Choice>
              <mc:Fallback>
                <p:oleObj name="Equation" r:id="rId15" imgW="927000" imgH="4824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72822" y="3872089"/>
                        <a:ext cx="92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2232378" y="3677355"/>
          <a:ext cx="1244600" cy="838200"/>
        </p:xfrm>
        <a:graphic>
          <a:graphicData uri="http://schemas.openxmlformats.org/presentationml/2006/ole">
            <mc:AlternateContent xmlns:mc="http://schemas.openxmlformats.org/markup-compatibility/2006">
              <mc:Choice xmlns:v="urn:schemas-microsoft-com:vml" Requires="v">
                <p:oleObj spid="_x0000_s20679" name="Equation" r:id="rId17" imgW="1244520" imgH="838080" progId="Equation.DSMT4">
                  <p:embed/>
                </p:oleObj>
              </mc:Choice>
              <mc:Fallback>
                <p:oleObj name="Equation" r:id="rId17" imgW="1244520" imgH="838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32378" y="3677355"/>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nvGraphicFramePr>
        <p:xfrm>
          <a:off x="4279900" y="3810000"/>
          <a:ext cx="3492500" cy="673100"/>
        </p:xfrm>
        <a:graphic>
          <a:graphicData uri="http://schemas.openxmlformats.org/presentationml/2006/ole">
            <mc:AlternateContent xmlns:mc="http://schemas.openxmlformats.org/markup-compatibility/2006">
              <mc:Choice xmlns:v="urn:schemas-microsoft-com:vml" Requires="v">
                <p:oleObj spid="_x0000_s20680" name="Equation" r:id="rId19" imgW="3492360" imgH="672840" progId="Equation.DSMT4">
                  <p:embed/>
                </p:oleObj>
              </mc:Choice>
              <mc:Fallback>
                <p:oleObj name="Equation" r:id="rId19" imgW="3492360" imgH="6728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79900" y="3810000"/>
                        <a:ext cx="34925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Inverse Functions</a:t>
            </a:r>
          </a:p>
        </p:txBody>
      </p:sp>
      <p:sp>
        <p:nvSpPr>
          <p:cNvPr id="3" name="Content Placeholder 2"/>
          <p:cNvSpPr>
            <a:spLocks noGrp="1"/>
          </p:cNvSpPr>
          <p:nvPr>
            <p:ph idx="1"/>
          </p:nvPr>
        </p:nvSpPr>
        <p:spPr>
          <a:xfrm>
            <a:off x="457200" y="1280160"/>
            <a:ext cx="8229600" cy="1844040"/>
          </a:xfrm>
          <a:solidFill>
            <a:srgbClr val="FFFFCC"/>
          </a:solidFill>
          <a:ln w="28575">
            <a:solidFill>
              <a:schemeClr val="tx1"/>
            </a:solidFill>
          </a:ln>
        </p:spPr>
        <p:txBody>
          <a:bodyPr/>
          <a:lstStyle/>
          <a:p>
            <a:pPr algn="ctr"/>
            <a:r>
              <a:rPr lang="en-US" b="1" dirty="0">
                <a:solidFill>
                  <a:schemeClr val="tx1"/>
                </a:solidFill>
              </a:rPr>
              <a:t>Properties of Inverse Functions</a:t>
            </a:r>
          </a:p>
          <a:p>
            <a:pPr>
              <a:tabLst>
                <a:tab pos="2166938" algn="l"/>
              </a:tabLst>
            </a:pPr>
            <a:r>
              <a:rPr lang="en-US" dirty="0">
                <a:solidFill>
                  <a:schemeClr val="tx1"/>
                </a:solidFill>
              </a:rPr>
              <a:t>	for all </a:t>
            </a:r>
            <a:r>
              <a:rPr lang="en-US" i="1" dirty="0">
                <a:solidFill>
                  <a:schemeClr val="tx1"/>
                </a:solidFill>
              </a:rPr>
              <a:t>x</a:t>
            </a:r>
            <a:r>
              <a:rPr lang="en-US" dirty="0">
                <a:solidFill>
                  <a:schemeClr val="tx1"/>
                </a:solidFill>
              </a:rPr>
              <a:t> in the domain of </a:t>
            </a:r>
            <a:r>
              <a:rPr lang="en-US" i="1" dirty="0">
                <a:solidFill>
                  <a:schemeClr val="tx1"/>
                </a:solidFill>
              </a:rPr>
              <a:t>f</a:t>
            </a:r>
            <a:r>
              <a:rPr lang="en-US" dirty="0">
                <a:solidFill>
                  <a:schemeClr val="tx1"/>
                </a:solidFill>
              </a:rPr>
              <a:t> </a:t>
            </a:r>
          </a:p>
          <a:p>
            <a:pPr>
              <a:tabLst>
                <a:tab pos="2166938" algn="l"/>
              </a:tabLst>
            </a:pPr>
            <a:endParaRPr lang="af-ZA" sz="800" dirty="0">
              <a:solidFill>
                <a:schemeClr val="tx1"/>
              </a:solidFill>
            </a:endParaRPr>
          </a:p>
          <a:p>
            <a:pPr>
              <a:tabLst>
                <a:tab pos="2166938" algn="l"/>
              </a:tabLst>
            </a:pPr>
            <a:r>
              <a:rPr lang="af-ZA" dirty="0">
                <a:solidFill>
                  <a:schemeClr val="tx1"/>
                </a:solidFill>
              </a:rPr>
              <a:t>	</a:t>
            </a:r>
            <a:r>
              <a:rPr lang="en-US" dirty="0">
                <a:solidFill>
                  <a:schemeClr val="tx1"/>
                </a:solidFill>
              </a:rPr>
              <a:t>for all </a:t>
            </a:r>
            <a:r>
              <a:rPr lang="en-US" i="1" dirty="0">
                <a:solidFill>
                  <a:schemeClr val="tx1"/>
                </a:solidFill>
              </a:rPr>
              <a:t>x</a:t>
            </a:r>
            <a:r>
              <a:rPr lang="en-US" dirty="0">
                <a:solidFill>
                  <a:schemeClr val="tx1"/>
                </a:solidFill>
              </a:rPr>
              <a:t> in the domain of </a:t>
            </a:r>
          </a:p>
          <a:p>
            <a:pPr>
              <a:tabLst>
                <a:tab pos="2224088" algn="l"/>
              </a:tabLst>
            </a:pPr>
            <a:endParaRPr lang="en-US" dirty="0">
              <a:solidFill>
                <a:schemeClr val="tx1"/>
              </a:solidFill>
            </a:endParaRPr>
          </a:p>
        </p:txBody>
      </p:sp>
      <p:graphicFrame>
        <p:nvGraphicFramePr>
          <p:cNvPr id="27650" name="Object 2"/>
          <p:cNvGraphicFramePr>
            <a:graphicFrameLocks noChangeAspect="1"/>
          </p:cNvGraphicFramePr>
          <p:nvPr/>
        </p:nvGraphicFramePr>
        <p:xfrm>
          <a:off x="643467" y="1806222"/>
          <a:ext cx="1943100" cy="546100"/>
        </p:xfrm>
        <a:graphic>
          <a:graphicData uri="http://schemas.openxmlformats.org/presentationml/2006/ole">
            <mc:AlternateContent xmlns:mc="http://schemas.openxmlformats.org/markup-compatibility/2006">
              <mc:Choice xmlns:v="urn:schemas-microsoft-com:vml" Requires="v">
                <p:oleObj spid="_x0000_s27713" name="Equation" r:id="rId3" imgW="1942920" imgH="545760" progId="Equation.DSMT4">
                  <p:embed/>
                </p:oleObj>
              </mc:Choice>
              <mc:Fallback>
                <p:oleObj name="Equation" r:id="rId3" imgW="194292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67" y="1806222"/>
                        <a:ext cx="1943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632178" y="2434167"/>
          <a:ext cx="1943100" cy="571500"/>
        </p:xfrm>
        <a:graphic>
          <a:graphicData uri="http://schemas.openxmlformats.org/presentationml/2006/ole">
            <mc:AlternateContent xmlns:mc="http://schemas.openxmlformats.org/markup-compatibility/2006">
              <mc:Choice xmlns:v="urn:schemas-microsoft-com:vml" Requires="v">
                <p:oleObj spid="_x0000_s27714" name="Equation" r:id="rId5" imgW="1942920" imgH="571320" progId="Equation.DSMT4">
                  <p:embed/>
                </p:oleObj>
              </mc:Choice>
              <mc:Fallback>
                <p:oleObj name="Equation" r:id="rId5" imgW="194292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178" y="2434167"/>
                        <a:ext cx="1943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6326012" y="2503311"/>
          <a:ext cx="469900" cy="444500"/>
        </p:xfrm>
        <a:graphic>
          <a:graphicData uri="http://schemas.openxmlformats.org/presentationml/2006/ole">
            <mc:AlternateContent xmlns:mc="http://schemas.openxmlformats.org/markup-compatibility/2006">
              <mc:Choice xmlns:v="urn:schemas-microsoft-com:vml" Requires="v">
                <p:oleObj spid="_x0000_s27715" name="Equation" r:id="rId7" imgW="469800" imgH="444240" progId="Equation.DSMT4">
                  <p:embed/>
                </p:oleObj>
              </mc:Choice>
              <mc:Fallback>
                <p:oleObj name="Equation" r:id="rId7" imgW="46980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6012" y="2503311"/>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Logarithmic Functions</a:t>
            </a:r>
          </a:p>
        </p:txBody>
      </p:sp>
      <p:sp>
        <p:nvSpPr>
          <p:cNvPr id="3" name="Content Placeholder 2"/>
          <p:cNvSpPr>
            <a:spLocks noGrp="1"/>
          </p:cNvSpPr>
          <p:nvPr>
            <p:ph idx="1"/>
          </p:nvPr>
        </p:nvSpPr>
        <p:spPr>
          <a:xfrm>
            <a:off x="457200" y="1280160"/>
            <a:ext cx="8229600" cy="4315027"/>
          </a:xfrm>
          <a:solidFill>
            <a:srgbClr val="FFFFCC"/>
          </a:solidFill>
          <a:ln w="28575">
            <a:solidFill>
              <a:schemeClr val="tx1"/>
            </a:solidFill>
          </a:ln>
        </p:spPr>
        <p:txBody>
          <a:bodyPr>
            <a:spAutoFit/>
          </a:bodyPr>
          <a:lstStyle/>
          <a:p>
            <a:pPr algn="ctr"/>
            <a:r>
              <a:rPr lang="en-US" b="1" dirty="0">
                <a:solidFill>
                  <a:srgbClr val="000000"/>
                </a:solidFill>
              </a:rPr>
              <a:t>Logarithmic Functions</a:t>
            </a:r>
          </a:p>
          <a:p>
            <a:r>
              <a:rPr lang="en-US" dirty="0">
                <a:solidFill>
                  <a:schemeClr val="tx1"/>
                </a:solidFill>
              </a:rPr>
              <a:t>Let </a:t>
            </a:r>
            <a:r>
              <a:rPr lang="en-US" i="1" dirty="0">
                <a:solidFill>
                  <a:schemeClr val="tx1"/>
                </a:solidFill>
              </a:rPr>
              <a:t>a</a:t>
            </a:r>
            <a:r>
              <a:rPr lang="en-US" dirty="0">
                <a:solidFill>
                  <a:schemeClr val="tx1"/>
                </a:solidFill>
              </a:rPr>
              <a:t> be a fixed positive real number not equal to 1. The logarithmic function with base </a:t>
            </a:r>
            <a:r>
              <a:rPr lang="en-US" i="1" dirty="0">
                <a:solidFill>
                  <a:schemeClr val="tx1"/>
                </a:solidFill>
              </a:rPr>
              <a:t>a</a:t>
            </a:r>
            <a:r>
              <a:rPr lang="en-US" dirty="0">
                <a:solidFill>
                  <a:schemeClr val="tx1"/>
                </a:solidFill>
              </a:rPr>
              <a:t> is defined to be the inverse of the exponential function with base </a:t>
            </a:r>
            <a:r>
              <a:rPr lang="en-US" i="1" dirty="0">
                <a:solidFill>
                  <a:schemeClr val="tx1"/>
                </a:solidFill>
              </a:rPr>
              <a:t>a</a:t>
            </a:r>
            <a:r>
              <a:rPr lang="en-US" dirty="0">
                <a:solidFill>
                  <a:schemeClr val="tx1"/>
                </a:solidFill>
              </a:rPr>
              <a:t> and is denoted              In symbols,</a:t>
            </a:r>
          </a:p>
          <a:p>
            <a:endParaRPr lang="af-ZA" dirty="0">
              <a:solidFill>
                <a:schemeClr val="tx1"/>
              </a:solidFill>
            </a:endParaRPr>
          </a:p>
          <a:p>
            <a:r>
              <a:rPr lang="en-US" dirty="0">
                <a:solidFill>
                  <a:schemeClr val="tx1"/>
                </a:solidFill>
              </a:rPr>
              <a:t>In equation form, the definition of logarithm implies that</a:t>
            </a:r>
          </a:p>
          <a:p>
            <a:endParaRPr lang="en-US" dirty="0">
              <a:solidFill>
                <a:schemeClr val="tx1"/>
              </a:solidFill>
            </a:endParaRPr>
          </a:p>
        </p:txBody>
      </p:sp>
      <p:graphicFrame>
        <p:nvGraphicFramePr>
          <p:cNvPr id="28674" name="Object 2"/>
          <p:cNvGraphicFramePr>
            <a:graphicFrameLocks noChangeAspect="1"/>
          </p:cNvGraphicFramePr>
          <p:nvPr/>
        </p:nvGraphicFramePr>
        <p:xfrm>
          <a:off x="2223911" y="3140440"/>
          <a:ext cx="889000" cy="431800"/>
        </p:xfrm>
        <a:graphic>
          <a:graphicData uri="http://schemas.openxmlformats.org/presentationml/2006/ole">
            <mc:AlternateContent xmlns:mc="http://schemas.openxmlformats.org/markup-compatibility/2006">
              <mc:Choice xmlns:v="urn:schemas-microsoft-com:vml" Requires="v">
                <p:oleObj spid="_x0000_s28737" name="Equation" r:id="rId3" imgW="888840" imgH="431640" progId="Equation.DSMT4">
                  <p:embed/>
                </p:oleObj>
              </mc:Choice>
              <mc:Fallback>
                <p:oleObj name="Equation" r:id="rId3" imgW="88884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911" y="3140440"/>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2133600" y="3625850"/>
          <a:ext cx="4876800" cy="495300"/>
        </p:xfrm>
        <a:graphic>
          <a:graphicData uri="http://schemas.openxmlformats.org/presentationml/2006/ole">
            <mc:AlternateContent xmlns:mc="http://schemas.openxmlformats.org/markup-compatibility/2006">
              <mc:Choice xmlns:v="urn:schemas-microsoft-com:vml" Requires="v">
                <p:oleObj spid="_x0000_s28738" name="Equation" r:id="rId5" imgW="4876560" imgH="495000" progId="Equation.DSMT4">
                  <p:embed/>
                </p:oleObj>
              </mc:Choice>
              <mc:Fallback>
                <p:oleObj name="Equation" r:id="rId5" imgW="487656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625850"/>
                        <a:ext cx="487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2971800" y="4864100"/>
          <a:ext cx="3200400" cy="469900"/>
        </p:xfrm>
        <a:graphic>
          <a:graphicData uri="http://schemas.openxmlformats.org/presentationml/2006/ole">
            <mc:AlternateContent xmlns:mc="http://schemas.openxmlformats.org/markup-compatibility/2006">
              <mc:Choice xmlns:v="urn:schemas-microsoft-com:vml" Requires="v">
                <p:oleObj spid="_x0000_s28739" name="Equation" r:id="rId7" imgW="3200400" imgH="469800" progId="Equation.DSMT4">
                  <p:embed/>
                </p:oleObj>
              </mc:Choice>
              <mc:Fallback>
                <p:oleObj name="Equation" r:id="rId7" imgW="32004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864100"/>
                        <a:ext cx="320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Logarithmic Functions</a:t>
            </a:r>
          </a:p>
        </p:txBody>
      </p:sp>
      <p:sp>
        <p:nvSpPr>
          <p:cNvPr id="3" name="Content Placeholder 2"/>
          <p:cNvSpPr>
            <a:spLocks noGrp="1"/>
          </p:cNvSpPr>
          <p:nvPr>
            <p:ph idx="1"/>
          </p:nvPr>
        </p:nvSpPr>
        <p:spPr>
          <a:xfrm>
            <a:off x="457200" y="1280160"/>
            <a:ext cx="8229600" cy="1920240"/>
          </a:xfrm>
          <a:solidFill>
            <a:srgbClr val="FFFFCC"/>
          </a:solidFill>
          <a:ln w="28575">
            <a:solidFill>
              <a:schemeClr val="tx1"/>
            </a:solidFill>
          </a:ln>
        </p:spPr>
        <p:txBody>
          <a:bodyPr>
            <a:normAutofit/>
          </a:bodyPr>
          <a:lstStyle/>
          <a:p>
            <a:pPr algn="ctr"/>
            <a:r>
              <a:rPr lang="en-US" b="1" dirty="0">
                <a:solidFill>
                  <a:srgbClr val="000000"/>
                </a:solidFill>
              </a:rPr>
              <a:t>Logarithmic Functions</a:t>
            </a:r>
            <a:r>
              <a:rPr lang="en-US" b="1" dirty="0">
                <a:solidFill>
                  <a:schemeClr val="tx1"/>
                </a:solidFill>
              </a:rPr>
              <a:t> (cont.)</a:t>
            </a:r>
          </a:p>
          <a:p>
            <a:r>
              <a:rPr lang="en-US" dirty="0">
                <a:solidFill>
                  <a:schemeClr val="tx1"/>
                </a:solidFill>
              </a:rPr>
              <a:t>Note that </a:t>
            </a:r>
            <a:r>
              <a:rPr lang="en-US" i="1" dirty="0">
                <a:solidFill>
                  <a:schemeClr val="tx1"/>
                </a:solidFill>
              </a:rPr>
              <a:t>a</a:t>
            </a:r>
            <a:r>
              <a:rPr lang="en-US" dirty="0">
                <a:solidFill>
                  <a:schemeClr val="tx1"/>
                </a:solidFill>
              </a:rPr>
              <a:t> is the base in both equations; it serves as either the base of the exponential function or the base of the logarithmic function.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 as Inverse Functions</a:t>
            </a:r>
          </a:p>
        </p:txBody>
      </p:sp>
      <p:sp>
        <p:nvSpPr>
          <p:cNvPr id="3" name="Content Placeholder 2"/>
          <p:cNvSpPr>
            <a:spLocks noGrp="1"/>
          </p:cNvSpPr>
          <p:nvPr>
            <p:ph idx="1"/>
          </p:nvPr>
        </p:nvSpPr>
        <p:spPr/>
        <p:txBody>
          <a:bodyPr/>
          <a:lstStyle/>
          <a:p>
            <a:r>
              <a:rPr lang="en-US" dirty="0"/>
              <a:t>Recall that the graphs of a function and its inverse are reflections of one another with respect to the line </a:t>
            </a:r>
            <a:r>
              <a:rPr lang="en-US" i="1" dirty="0"/>
              <a:t>y</a:t>
            </a:r>
            <a:r>
              <a:rPr lang="en-US" dirty="0"/>
              <a:t> = </a:t>
            </a:r>
            <a:r>
              <a:rPr lang="en-US" i="1" dirty="0"/>
              <a:t>x</a:t>
            </a:r>
            <a:r>
              <a:rPr lang="en-US" dirty="0"/>
              <a:t>. Since exponential functions come in two forms (0 &lt; </a:t>
            </a:r>
            <a:r>
              <a:rPr lang="en-US" i="1" dirty="0"/>
              <a:t>a </a:t>
            </a:r>
            <a:r>
              <a:rPr lang="en-US" dirty="0"/>
              <a:t>&lt; 1 and </a:t>
            </a:r>
            <a:r>
              <a:rPr lang="en-US" i="1" dirty="0"/>
              <a:t>a</a:t>
            </a:r>
            <a:r>
              <a:rPr lang="en-US" dirty="0"/>
              <a:t> &gt; 1), logarithmic functions fall into two similar categories. In each of the graphs in Figure 7, the red curve is the graph of an exponential function representative of its class, and the blue curve is the corresponding logarithmic function.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504123" y="1257300"/>
            <a:ext cx="8135754" cy="42062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Logarithms as Inverse Functions</a:t>
            </a:r>
          </a:p>
        </p:txBody>
      </p:sp>
      <p:sp>
        <p:nvSpPr>
          <p:cNvPr id="4" name="Rectangle 3"/>
          <p:cNvSpPr/>
          <p:nvPr/>
        </p:nvSpPr>
        <p:spPr>
          <a:xfrm>
            <a:off x="868680" y="5496580"/>
            <a:ext cx="7406640" cy="523220"/>
          </a:xfrm>
          <a:prstGeom prst="rect">
            <a:avLst/>
          </a:prstGeom>
        </p:spPr>
        <p:txBody>
          <a:bodyPr>
            <a:spAutoFit/>
          </a:bodyPr>
          <a:lstStyle/>
          <a:p>
            <a:r>
              <a:rPr lang="en-US" sz="2800" b="1" dirty="0"/>
              <a:t>Figure 7 </a:t>
            </a:r>
            <a:r>
              <a:rPr lang="en-US" sz="2800" dirty="0"/>
              <a:t>The Two Classes of Logarithmic Functions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and Range of Logarithmic Functions</a:t>
            </a:r>
          </a:p>
        </p:txBody>
      </p:sp>
      <p:sp>
        <p:nvSpPr>
          <p:cNvPr id="3" name="Content Placeholder 2"/>
          <p:cNvSpPr>
            <a:spLocks noGrp="1"/>
          </p:cNvSpPr>
          <p:nvPr>
            <p:ph idx="1"/>
          </p:nvPr>
        </p:nvSpPr>
        <p:spPr/>
        <p:txBody>
          <a:bodyPr/>
          <a:lstStyle/>
          <a:p>
            <a:r>
              <a:rPr lang="en-US" dirty="0"/>
              <a:t>Note that the domain of each of the logarithmic functions in Figure 7 is (0,</a:t>
            </a:r>
            <a:r>
              <a:rPr lang="en-US" dirty="0">
                <a:sym typeface="Symbol" panose="05050102010706020507" pitchFamily="18" charset="2"/>
              </a:rPr>
              <a:t></a:t>
            </a:r>
            <a:r>
              <a:rPr lang="en-US" dirty="0"/>
              <a:t>), which is the range of every exponential function. The range of the logarithmic functions is (</a:t>
            </a:r>
            <a:r>
              <a:rPr lang="en-US" dirty="0">
                <a:latin typeface="Symbol" panose="05050102010706020507" pitchFamily="18" charset="2"/>
              </a:rPr>
              <a:t>-</a:t>
            </a:r>
            <a:r>
              <a:rPr lang="en-US" dirty="0">
                <a:sym typeface="Symbol" panose="05050102010706020507" pitchFamily="18" charset="2"/>
              </a:rPr>
              <a:t></a:t>
            </a:r>
            <a:r>
              <a:rPr lang="en-US" dirty="0"/>
              <a:t>,</a:t>
            </a:r>
            <a:r>
              <a:rPr lang="en-US" dirty="0">
                <a:sym typeface="Symbol" panose="05050102010706020507" pitchFamily="18" charset="2"/>
              </a:rPr>
              <a:t> </a:t>
            </a:r>
            <a:r>
              <a:rPr lang="en-US" dirty="0"/>
              <a:t>), which is the domain of their corresponding exponential functions. Also note that the </a:t>
            </a:r>
            <a:r>
              <a:rPr lang="en-US" i="1" dirty="0"/>
              <a:t>y</a:t>
            </a:r>
            <a:r>
              <a:rPr lang="en-US" dirty="0"/>
              <a:t>-axis is a vertical asymptote for both, and neither has a horizontal asymptote.</a:t>
            </a:r>
          </a:p>
        </p:txBody>
      </p:sp>
    </p:spTree>
    <p:extLst>
      <p:ext uri="{BB962C8B-B14F-4D97-AF65-F5344CB8AC3E}">
        <p14:creationId xmlns:p14="http://schemas.microsoft.com/office/powerpoint/2010/main" val="179534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a:t>
            </a:r>
            <a:endParaRPr lang="en-US" cap="all" dirty="0"/>
          </a:p>
        </p:txBody>
      </p:sp>
      <p:sp>
        <p:nvSpPr>
          <p:cNvPr id="3" name="Content Placeholder 2"/>
          <p:cNvSpPr>
            <a:spLocks noGrp="1"/>
          </p:cNvSpPr>
          <p:nvPr>
            <p:ph idx="1"/>
          </p:nvPr>
        </p:nvSpPr>
        <p:spPr/>
        <p:txBody>
          <a:bodyPr/>
          <a:lstStyle/>
          <a:p>
            <a:r>
              <a:rPr lang="en-US" dirty="0"/>
              <a:t>In much of mathematics, the act of “undoing” one or more mathematical operations plays a critical role. The “undoing” process is often a matter of finding and applying the inverse of a function.</a:t>
            </a:r>
          </a:p>
          <a:p>
            <a:r>
              <a:rPr lang="en-US" dirty="0"/>
              <a:t>Recall that a relation is just a set of ordered pairs. The inverse of a given relation is the set of these ordered pairs with the first and second coordinates exchanged.</a:t>
            </a:r>
          </a:p>
        </p:txBody>
      </p:sp>
    </p:spTree>
    <p:extLst>
      <p:ext uri="{BB962C8B-B14F-4D97-AF65-F5344CB8AC3E}">
        <p14:creationId xmlns:p14="http://schemas.microsoft.com/office/powerpoint/2010/main" val="8349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Sketch the graphs of the following functions.</a:t>
            </a:r>
          </a:p>
          <a:p>
            <a:pPr>
              <a:lnSpc>
                <a:spcPct val="150000"/>
              </a:lnSpc>
            </a:pPr>
            <a:endParaRPr lang="en-US" dirty="0"/>
          </a:p>
          <a:p>
            <a:endParaRPr lang="en-US" dirty="0"/>
          </a:p>
          <a:p>
            <a:r>
              <a:rPr lang="en-US" b="1" dirty="0"/>
              <a:t>Solution</a:t>
            </a:r>
          </a:p>
          <a:p>
            <a:pPr marL="463550" indent="-463550"/>
            <a:r>
              <a:rPr lang="en-US" b="1" dirty="0"/>
              <a:t>a.	</a:t>
            </a:r>
            <a:r>
              <a:rPr lang="en-US" dirty="0"/>
              <a:t>Begin by graphing                    which is the basis for the graph of </a:t>
            </a:r>
            <a:r>
              <a:rPr lang="en-US" i="1" dirty="0"/>
              <a:t>f</a:t>
            </a:r>
            <a:r>
              <a:rPr lang="en-US" dirty="0"/>
              <a:t>. We know several points on the graph  	      of  exactly; for instance,  (1, 0) and (3, 1)  are on the graph of</a:t>
            </a:r>
          </a:p>
          <a:p>
            <a:endParaRPr lang="en-US" b="1" dirty="0"/>
          </a:p>
        </p:txBody>
      </p:sp>
      <p:graphicFrame>
        <p:nvGraphicFramePr>
          <p:cNvPr id="30722" name="Object 2"/>
          <p:cNvGraphicFramePr>
            <a:graphicFrameLocks noChangeAspect="1"/>
          </p:cNvGraphicFramePr>
          <p:nvPr/>
        </p:nvGraphicFramePr>
        <p:xfrm>
          <a:off x="548640" y="1905000"/>
          <a:ext cx="7315200" cy="1079500"/>
        </p:xfrm>
        <a:graphic>
          <a:graphicData uri="http://schemas.openxmlformats.org/presentationml/2006/ole">
            <mc:AlternateContent xmlns:mc="http://schemas.openxmlformats.org/markup-compatibility/2006">
              <mc:Choice xmlns:v="urn:schemas-microsoft-com:vml" Requires="v">
                <p:oleObj spid="_x0000_s30808" name="Equation" r:id="rId3" imgW="7315200" imgH="1079280" progId="Equation.DSMT4">
                  <p:embed/>
                </p:oleObj>
              </mc:Choice>
              <mc:Fallback>
                <p:oleObj name="Equation" r:id="rId3" imgW="7315200" imgH="1079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905000"/>
                        <a:ext cx="7315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713683" y="3606800"/>
          <a:ext cx="1422400" cy="431800"/>
        </p:xfrm>
        <a:graphic>
          <a:graphicData uri="http://schemas.openxmlformats.org/presentationml/2006/ole">
            <mc:AlternateContent xmlns:mc="http://schemas.openxmlformats.org/markup-compatibility/2006">
              <mc:Choice xmlns:v="urn:schemas-microsoft-com:vml" Requires="v">
                <p:oleObj spid="_x0000_s30809" name="Equation" r:id="rId5" imgW="1422360" imgH="431640" progId="Equation.DSMT4">
                  <p:embed/>
                </p:oleObj>
              </mc:Choice>
              <mc:Fallback>
                <p:oleObj name="Equation" r:id="rId5" imgW="142236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683" y="3606800"/>
                        <a:ext cx="142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1055505" y="4459990"/>
          <a:ext cx="812800" cy="431800"/>
        </p:xfrm>
        <a:graphic>
          <a:graphicData uri="http://schemas.openxmlformats.org/presentationml/2006/ole">
            <mc:AlternateContent xmlns:mc="http://schemas.openxmlformats.org/markup-compatibility/2006">
              <mc:Choice xmlns:v="urn:schemas-microsoft-com:vml" Requires="v">
                <p:oleObj spid="_x0000_s30810" name="Equation" r:id="rId7" imgW="812520" imgH="431640" progId="Equation.DSMT4">
                  <p:embed/>
                </p:oleObj>
              </mc:Choice>
              <mc:Fallback>
                <p:oleObj name="Equation" r:id="rId7" imgW="81252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5505" y="4459990"/>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3354050" y="4894290"/>
          <a:ext cx="901700" cy="431800"/>
        </p:xfrm>
        <a:graphic>
          <a:graphicData uri="http://schemas.openxmlformats.org/presentationml/2006/ole">
            <mc:AlternateContent xmlns:mc="http://schemas.openxmlformats.org/markup-compatibility/2006">
              <mc:Choice xmlns:v="urn:schemas-microsoft-com:vml" Requires="v">
                <p:oleObj spid="_x0000_s30811" name="Equation" r:id="rId9" imgW="901440" imgH="431640" progId="Equation.DSMT4">
                  <p:embed/>
                </p:oleObj>
              </mc:Choice>
              <mc:Fallback>
                <p:oleObj name="Equation" r:id="rId9" imgW="901440" imgH="4316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4050" y="489429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sp>
        <p:nvSpPr>
          <p:cNvPr id="3" name="Content Placeholder 2"/>
          <p:cNvSpPr>
            <a:spLocks noGrp="1"/>
          </p:cNvSpPr>
          <p:nvPr>
            <p:ph idx="1"/>
          </p:nvPr>
        </p:nvSpPr>
        <p:spPr>
          <a:xfrm>
            <a:off x="457200" y="1280160"/>
            <a:ext cx="4206240" cy="4142673"/>
          </a:xfrm>
        </p:spPr>
        <p:txBody>
          <a:bodyPr>
            <a:noAutofit/>
          </a:bodyPr>
          <a:lstStyle/>
          <a:p>
            <a:r>
              <a:rPr lang="en-US" dirty="0"/>
              <a:t>Since </a:t>
            </a:r>
            <a:r>
              <a:rPr lang="en-US" i="1" dirty="0"/>
              <a:t>x</a:t>
            </a:r>
            <a:r>
              <a:rPr lang="en-US" dirty="0"/>
              <a:t> has been replaced by </a:t>
            </a:r>
            <a:r>
              <a:rPr lang="en-US" i="1" dirty="0"/>
              <a:t>x</a:t>
            </a:r>
            <a:r>
              <a:rPr lang="en-US" dirty="0"/>
              <a:t> + 2, we shift this graph 2 units to the left. To find the graph of </a:t>
            </a:r>
            <a:r>
              <a:rPr lang="en-US" i="1" dirty="0"/>
              <a:t>f</a:t>
            </a:r>
            <a:r>
              <a:rPr lang="en-US" dirty="0"/>
              <a:t>, we then shift the result 1 unit up. Note that the vertical asymptote has also shifted to the left.</a:t>
            </a:r>
            <a:endParaRPr lang="en-US" b="1" dirty="0"/>
          </a:p>
        </p:txBody>
      </p:sp>
      <p:pic>
        <p:nvPicPr>
          <p:cNvPr id="8" name="Picture 5"/>
          <p:cNvPicPr>
            <a:picLocks noChangeAspect="1" noChangeArrowheads="1"/>
          </p:cNvPicPr>
          <p:nvPr/>
        </p:nvPicPr>
        <p:blipFill>
          <a:blip r:embed="rId2" cstate="print">
            <a:clrChange>
              <a:clrFrom>
                <a:srgbClr val="FFFFFF"/>
              </a:clrFrom>
              <a:clrTo>
                <a:srgbClr val="FFFFFF">
                  <a:alpha val="0"/>
                </a:srgbClr>
              </a:clrTo>
            </a:clrChange>
            <a:lum bright="-20000"/>
          </a:blip>
          <a:srcRect b="8929"/>
          <a:stretch>
            <a:fillRect/>
          </a:stretch>
        </p:blipFill>
        <p:spPr bwMode="auto">
          <a:xfrm>
            <a:off x="5138738" y="1295400"/>
            <a:ext cx="3624262" cy="3962400"/>
          </a:xfrm>
          <a:prstGeom prst="rect">
            <a:avLst/>
          </a:prstGeom>
          <a:noFill/>
          <a:ln w="9525">
            <a:noFill/>
            <a:miter lim="800000"/>
            <a:headEnd/>
            <a:tailEnd/>
          </a:ln>
          <a:effectLst/>
        </p:spPr>
      </p:pic>
      <p:sp>
        <p:nvSpPr>
          <p:cNvPr id="5" name="Rectangle 4"/>
          <p:cNvSpPr/>
          <p:nvPr/>
        </p:nvSpPr>
        <p:spPr>
          <a:xfrm>
            <a:off x="6249945" y="519178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Again, we start with the basic shape of the graph, 	and then worry about the transformations. The 	basic shape of the graph of </a:t>
            </a:r>
            <a:r>
              <a:rPr lang="en-US" i="1" dirty="0"/>
              <a:t>g</a:t>
            </a:r>
            <a:r>
              <a:rPr lang="en-US" dirty="0"/>
              <a:t> is the same as the 	shape of                  . As above, some points on       	are easily determined, such as </a:t>
            </a:r>
          </a:p>
        </p:txBody>
      </p:sp>
      <p:graphicFrame>
        <p:nvGraphicFramePr>
          <p:cNvPr id="33798" name="Object 6"/>
          <p:cNvGraphicFramePr>
            <a:graphicFrameLocks noChangeAspect="1"/>
          </p:cNvGraphicFramePr>
          <p:nvPr/>
        </p:nvGraphicFramePr>
        <p:xfrm>
          <a:off x="2362200" y="2624138"/>
          <a:ext cx="1333500" cy="431800"/>
        </p:xfrm>
        <a:graphic>
          <a:graphicData uri="http://schemas.openxmlformats.org/presentationml/2006/ole">
            <mc:AlternateContent xmlns:mc="http://schemas.openxmlformats.org/markup-compatibility/2006">
              <mc:Choice xmlns:v="urn:schemas-microsoft-com:vml" Requires="v">
                <p:oleObj spid="_x0000_s35905" name="Equation" r:id="rId3" imgW="1333440" imgH="431640" progId="Equation.DSMT4">
                  <p:embed/>
                </p:oleObj>
              </mc:Choice>
              <mc:Fallback>
                <p:oleObj name="Equation" r:id="rId3" imgW="1333440" imgH="4316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624138"/>
                        <a:ext cx="1333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2564847789"/>
              </p:ext>
            </p:extLst>
          </p:nvPr>
        </p:nvGraphicFramePr>
        <p:xfrm>
          <a:off x="7648223" y="2633133"/>
          <a:ext cx="812800" cy="431800"/>
        </p:xfrm>
        <a:graphic>
          <a:graphicData uri="http://schemas.openxmlformats.org/presentationml/2006/ole">
            <mc:AlternateContent xmlns:mc="http://schemas.openxmlformats.org/markup-compatibility/2006">
              <mc:Choice xmlns:v="urn:schemas-microsoft-com:vml" Requires="v">
                <p:oleObj spid="_x0000_s35906" name="Equation" r:id="rId5" imgW="812520" imgH="431640" progId="Equation.DSMT4">
                  <p:embed/>
                </p:oleObj>
              </mc:Choice>
              <mc:Fallback>
                <p:oleObj name="Equation" r:id="rId5" imgW="812520" imgH="43164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223" y="2633133"/>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1" name="Object 9"/>
          <p:cNvGraphicFramePr>
            <a:graphicFrameLocks noChangeAspect="1"/>
          </p:cNvGraphicFramePr>
          <p:nvPr/>
        </p:nvGraphicFramePr>
        <p:xfrm>
          <a:off x="5423077" y="3040063"/>
          <a:ext cx="2286000" cy="469900"/>
        </p:xfrm>
        <a:graphic>
          <a:graphicData uri="http://schemas.openxmlformats.org/presentationml/2006/ole">
            <mc:AlternateContent xmlns:mc="http://schemas.openxmlformats.org/markup-compatibility/2006">
              <mc:Choice xmlns:v="urn:schemas-microsoft-com:vml" Requires="v">
                <p:oleObj spid="_x0000_s35907" name="Equation" r:id="rId7" imgW="2286000" imgH="469800" progId="Equation.DSMT4">
                  <p:embed/>
                </p:oleObj>
              </mc:Choice>
              <mc:Fallback>
                <p:oleObj name="Equation" r:id="rId7" imgW="2286000" imgH="4698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077" y="3040063"/>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4b (cont.)</a:t>
            </a:r>
          </a:p>
        </p:txBody>
      </p:sp>
      <p:sp>
        <p:nvSpPr>
          <p:cNvPr id="3" name="Content Placeholder 2"/>
          <p:cNvSpPr>
            <a:spLocks noGrp="1"/>
          </p:cNvSpPr>
          <p:nvPr>
            <p:ph idx="1"/>
          </p:nvPr>
        </p:nvSpPr>
        <p:spPr>
          <a:xfrm>
            <a:off x="457200" y="1280160"/>
            <a:ext cx="4206240" cy="4572000"/>
          </a:xfrm>
        </p:spPr>
        <p:txBody>
          <a:bodyPr/>
          <a:lstStyle/>
          <a:p>
            <a:r>
              <a:rPr lang="en-US" dirty="0"/>
              <a:t>To obtain </a:t>
            </a:r>
            <a:r>
              <a:rPr lang="en-US" i="1" dirty="0"/>
              <a:t>g</a:t>
            </a:r>
            <a:r>
              <a:rPr lang="en-US" dirty="0"/>
              <a:t> from log</a:t>
            </a:r>
            <a:r>
              <a:rPr lang="en-US" baseline="-25000" dirty="0"/>
              <a:t>2</a:t>
            </a:r>
            <a:r>
              <a:rPr lang="en-US" dirty="0"/>
              <a:t> </a:t>
            </a:r>
            <a:r>
              <a:rPr lang="en-US" i="1" dirty="0"/>
              <a:t>x</a:t>
            </a:r>
            <a:r>
              <a:rPr lang="en-US" dirty="0"/>
              <a:t>, the variable </a:t>
            </a:r>
            <a:r>
              <a:rPr lang="en-US" i="1" dirty="0"/>
              <a:t>x</a:t>
            </a:r>
            <a:r>
              <a:rPr lang="en-US" dirty="0"/>
              <a:t> is replaced with </a:t>
            </a:r>
            <a:r>
              <a:rPr lang="en-US" i="1" dirty="0"/>
              <a:t>x </a:t>
            </a:r>
            <a:r>
              <a:rPr lang="en-US" dirty="0">
                <a:latin typeface="Symbol" pitchFamily="18" charset="2"/>
              </a:rPr>
              <a:t>-</a:t>
            </a:r>
            <a:r>
              <a:rPr lang="en-US" dirty="0"/>
              <a:t> 1, which shifts the graph 1 unit to the right, and then </a:t>
            </a:r>
            <a:r>
              <a:rPr lang="en-US" i="1" dirty="0"/>
              <a:t>x</a:t>
            </a:r>
            <a:r>
              <a:rPr lang="en-US" dirty="0"/>
              <a:t> is replaced by   </a:t>
            </a:r>
            <a:r>
              <a:rPr lang="en-US" dirty="0">
                <a:latin typeface="Symbol" pitchFamily="18" charset="2"/>
              </a:rPr>
              <a:t>-</a:t>
            </a:r>
            <a:r>
              <a:rPr lang="en-US" i="1" dirty="0"/>
              <a:t>x</a:t>
            </a:r>
            <a:r>
              <a:rPr lang="en-US" dirty="0"/>
              <a:t>, which reflects the graph with respect to the </a:t>
            </a:r>
            <a:r>
              <a:rPr lang="en-US" i="1" dirty="0"/>
              <a:t>y</a:t>
            </a:r>
            <a:r>
              <a:rPr lang="en-US" dirty="0"/>
              <a:t>‑axis.</a:t>
            </a:r>
          </a:p>
        </p:txBody>
      </p:sp>
      <p:pic>
        <p:nvPicPr>
          <p:cNvPr id="8" name="Picture 11"/>
          <p:cNvPicPr>
            <a:picLocks noChangeAspect="1" noChangeArrowheads="1"/>
          </p:cNvPicPr>
          <p:nvPr/>
        </p:nvPicPr>
        <p:blipFill>
          <a:blip r:embed="rId2" cstate="print">
            <a:clrChange>
              <a:clrFrom>
                <a:srgbClr val="FFFFFF"/>
              </a:clrFrom>
              <a:clrTo>
                <a:srgbClr val="FFFFFF">
                  <a:alpha val="0"/>
                </a:srgbClr>
              </a:clrTo>
            </a:clrChange>
            <a:lum bright="-20000"/>
          </a:blip>
          <a:srcRect b="9333"/>
          <a:stretch>
            <a:fillRect/>
          </a:stretch>
        </p:blipFill>
        <p:spPr bwMode="auto">
          <a:xfrm>
            <a:off x="4666227" y="1371600"/>
            <a:ext cx="4020573" cy="3886200"/>
          </a:xfrm>
          <a:prstGeom prst="rect">
            <a:avLst/>
          </a:prstGeom>
          <a:noFill/>
          <a:ln w="9525">
            <a:noFill/>
            <a:miter lim="800000"/>
            <a:headEnd/>
            <a:tailEnd/>
          </a:ln>
          <a:effectLst/>
        </p:spPr>
      </p:pic>
      <p:sp>
        <p:nvSpPr>
          <p:cNvPr id="5" name="Rectangle 4"/>
          <p:cNvSpPr/>
          <p:nvPr/>
        </p:nvSpPr>
        <p:spPr>
          <a:xfrm>
            <a:off x="6019800" y="526798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a:tabLst>
                <a:tab pos="463550" algn="l"/>
              </a:tabLst>
            </a:pPr>
            <a:r>
              <a:rPr lang="en-US" b="1" dirty="0"/>
              <a:t>c.	</a:t>
            </a:r>
            <a:r>
              <a:rPr lang="en-US" dirty="0"/>
              <a:t>We begin with the graph of                      This is a 	decreasing function, as the base is between 0 and 1. 	Note that                                are two points on the 	graph of </a:t>
            </a:r>
          </a:p>
        </p:txBody>
      </p:sp>
      <p:graphicFrame>
        <p:nvGraphicFramePr>
          <p:cNvPr id="34822" name="Object 6"/>
          <p:cNvGraphicFramePr>
            <a:graphicFrameLocks noChangeAspect="1"/>
          </p:cNvGraphicFramePr>
          <p:nvPr/>
        </p:nvGraphicFramePr>
        <p:xfrm>
          <a:off x="5056011" y="1340556"/>
          <a:ext cx="1562100" cy="482600"/>
        </p:xfrm>
        <a:graphic>
          <a:graphicData uri="http://schemas.openxmlformats.org/presentationml/2006/ole">
            <mc:AlternateContent xmlns:mc="http://schemas.openxmlformats.org/markup-compatibility/2006">
              <mc:Choice xmlns:v="urn:schemas-microsoft-com:vml" Requires="v">
                <p:oleObj spid="_x0000_s36930" name="Equation" r:id="rId3" imgW="1562040" imgH="482400" progId="Equation.DSMT4">
                  <p:embed/>
                </p:oleObj>
              </mc:Choice>
              <mc:Fallback>
                <p:oleObj name="Equation" r:id="rId3" imgW="1562040" imgH="482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011" y="1340556"/>
                        <a:ext cx="156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2523760" y="2154238"/>
          <a:ext cx="2336800" cy="495300"/>
        </p:xfrm>
        <a:graphic>
          <a:graphicData uri="http://schemas.openxmlformats.org/presentationml/2006/ole">
            <mc:AlternateContent xmlns:mc="http://schemas.openxmlformats.org/markup-compatibility/2006">
              <mc:Choice xmlns:v="urn:schemas-microsoft-com:vml" Requires="v">
                <p:oleObj spid="_x0000_s36931" name="Equation" r:id="rId5" imgW="2336760" imgH="495000" progId="Equation.DSMT4">
                  <p:embed/>
                </p:oleObj>
              </mc:Choice>
              <mc:Fallback>
                <p:oleObj name="Equation" r:id="rId5" imgW="2336760" imgH="4950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3760" y="2154238"/>
                        <a:ext cx="233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2298700" y="2624667"/>
          <a:ext cx="1054100" cy="482600"/>
        </p:xfrm>
        <a:graphic>
          <a:graphicData uri="http://schemas.openxmlformats.org/presentationml/2006/ole">
            <mc:AlternateContent xmlns:mc="http://schemas.openxmlformats.org/markup-compatibility/2006">
              <mc:Choice xmlns:v="urn:schemas-microsoft-com:vml" Requires="v">
                <p:oleObj spid="_x0000_s36932" name="Equation" r:id="rId7" imgW="1054080" imgH="482400" progId="Equation.DSMT4">
                  <p:embed/>
                </p:oleObj>
              </mc:Choice>
              <mc:Fallback>
                <p:oleObj name="Equation" r:id="rId7" imgW="1054080" imgH="4824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8700" y="2624667"/>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4c (cont.)</a:t>
            </a:r>
          </a:p>
        </p:txBody>
      </p:sp>
      <p:sp>
        <p:nvSpPr>
          <p:cNvPr id="3" name="Content Placeholder 2"/>
          <p:cNvSpPr>
            <a:spLocks noGrp="1"/>
          </p:cNvSpPr>
          <p:nvPr>
            <p:ph idx="1"/>
          </p:nvPr>
        </p:nvSpPr>
        <p:spPr>
          <a:xfrm>
            <a:off x="457200" y="1280160"/>
            <a:ext cx="4297680" cy="4572000"/>
          </a:xfrm>
        </p:spPr>
        <p:txBody>
          <a:bodyPr/>
          <a:lstStyle/>
          <a:p>
            <a:pPr>
              <a:tabLst>
                <a:tab pos="463550" algn="l"/>
              </a:tabLst>
            </a:pPr>
            <a:r>
              <a:rPr lang="en-US" dirty="0"/>
              <a:t>If we then shift the graph 2 units down, we obtain  the graph of the function </a:t>
            </a:r>
            <a:r>
              <a:rPr lang="en-US" i="1" dirty="0"/>
              <a:t>h</a:t>
            </a:r>
            <a:r>
              <a:rPr lang="en-US" dirty="0"/>
              <a:t>.</a:t>
            </a:r>
          </a:p>
        </p:txBody>
      </p:sp>
      <p:grpSp>
        <p:nvGrpSpPr>
          <p:cNvPr id="6" name="Group 5"/>
          <p:cNvGrpSpPr/>
          <p:nvPr/>
        </p:nvGrpSpPr>
        <p:grpSpPr>
          <a:xfrm>
            <a:off x="4572000" y="1219200"/>
            <a:ext cx="3905250" cy="4800600"/>
            <a:chOff x="4572000" y="1219200"/>
            <a:chExt cx="3905250" cy="4800600"/>
          </a:xfrm>
        </p:grpSpPr>
        <p:pic>
          <p:nvPicPr>
            <p:cNvPr id="8" name="Picture 10"/>
            <p:cNvPicPr>
              <a:picLocks noChangeAspect="1" noChangeArrowheads="1"/>
            </p:cNvPicPr>
            <p:nvPr/>
          </p:nvPicPr>
          <p:blipFill>
            <a:blip r:embed="rId2" cstate="print">
              <a:clrChange>
                <a:clrFrom>
                  <a:srgbClr val="FFFFFF"/>
                </a:clrFrom>
                <a:clrTo>
                  <a:srgbClr val="FFFFFF">
                    <a:alpha val="0"/>
                  </a:srgbClr>
                </a:clrTo>
              </a:clrChange>
              <a:lum bright="-20000"/>
            </a:blip>
            <a:srcRect b="9465"/>
            <a:stretch>
              <a:fillRect/>
            </a:stretch>
          </p:blipFill>
          <p:spPr bwMode="auto">
            <a:xfrm>
              <a:off x="4572000" y="1219200"/>
              <a:ext cx="3905250" cy="4191000"/>
            </a:xfrm>
            <a:prstGeom prst="rect">
              <a:avLst/>
            </a:prstGeom>
            <a:noFill/>
            <a:ln>
              <a:noFill/>
            </a:ln>
          </p:spPr>
        </p:pic>
        <p:sp>
          <p:nvSpPr>
            <p:cNvPr id="5" name="Rectangle 4"/>
            <p:cNvSpPr/>
            <p:nvPr/>
          </p:nvSpPr>
          <p:spPr>
            <a:xfrm>
              <a:off x="5748227" y="549658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Logarithms</a:t>
            </a:r>
          </a:p>
        </p:txBody>
      </p:sp>
      <p:sp>
        <p:nvSpPr>
          <p:cNvPr id="3" name="Content Placeholder 2"/>
          <p:cNvSpPr>
            <a:spLocks noGrp="1"/>
          </p:cNvSpPr>
          <p:nvPr>
            <p:ph idx="1"/>
          </p:nvPr>
        </p:nvSpPr>
        <p:spPr/>
        <p:txBody>
          <a:bodyPr/>
          <a:lstStyle/>
          <a:p>
            <a:r>
              <a:rPr lang="en-US" dirty="0"/>
              <a:t>Note that the points (1,0) and (</a:t>
            </a:r>
            <a:r>
              <a:rPr lang="en-US" i="1" dirty="0"/>
              <a:t>a</a:t>
            </a:r>
            <a:r>
              <a:rPr lang="en-US" dirty="0"/>
              <a:t>,1) are always on the graph of  	     for any allowable base </a:t>
            </a:r>
            <a:r>
              <a:rPr lang="en-US" i="1" dirty="0"/>
              <a:t>a</a:t>
            </a:r>
            <a:r>
              <a:rPr lang="en-US" dirty="0"/>
              <a:t>. This is a consequence of the definition of logarithms.</a:t>
            </a:r>
          </a:p>
          <a:p>
            <a:pPr algn="ctr"/>
            <a:r>
              <a:rPr lang="en-US" dirty="0"/>
              <a:t>because</a:t>
            </a:r>
          </a:p>
          <a:p>
            <a:pPr algn="ctr"/>
            <a:r>
              <a:rPr lang="en-US" dirty="0"/>
              <a:t>because</a:t>
            </a:r>
          </a:p>
          <a:p>
            <a:r>
              <a:rPr lang="en-US" dirty="0"/>
              <a:t>More generally, we can use the fact that the functions 	and 	  are inverses of one another to write the following.</a:t>
            </a:r>
          </a:p>
          <a:p>
            <a:pPr algn="ctr"/>
            <a:r>
              <a:rPr lang="en-US" dirty="0"/>
              <a:t>and </a:t>
            </a:r>
          </a:p>
        </p:txBody>
      </p:sp>
      <p:graphicFrame>
        <p:nvGraphicFramePr>
          <p:cNvPr id="5" name="Object 4"/>
          <p:cNvGraphicFramePr>
            <a:graphicFrameLocks noChangeAspect="1"/>
          </p:cNvGraphicFramePr>
          <p:nvPr>
            <p:extLst>
              <p:ext uri="{D42A27DB-BD31-4B8C-83A1-F6EECF244321}">
                <p14:modId xmlns:p14="http://schemas.microsoft.com/office/powerpoint/2010/main" val="1097430942"/>
              </p:ext>
            </p:extLst>
          </p:nvPr>
        </p:nvGraphicFramePr>
        <p:xfrm>
          <a:off x="1888672" y="1777092"/>
          <a:ext cx="825500" cy="431800"/>
        </p:xfrm>
        <a:graphic>
          <a:graphicData uri="http://schemas.openxmlformats.org/presentationml/2006/ole">
            <mc:AlternateContent xmlns:mc="http://schemas.openxmlformats.org/markup-compatibility/2006">
              <mc:Choice xmlns:v="urn:schemas-microsoft-com:vml" Requires="v">
                <p:oleObj spid="_x0000_s79978" name="Equation" r:id="rId3" imgW="825480" imgH="431640" progId="Equation.DSMT4">
                  <p:embed/>
                </p:oleObj>
              </mc:Choice>
              <mc:Fallback>
                <p:oleObj name="Equation" r:id="rId3" imgW="825480" imgH="431640" progId="Equation.DSMT4">
                  <p:embed/>
                  <p:pic>
                    <p:nvPicPr>
                      <p:cNvPr id="0" name=""/>
                      <p:cNvPicPr/>
                      <p:nvPr/>
                    </p:nvPicPr>
                    <p:blipFill>
                      <a:blip r:embed="rId4"/>
                      <a:stretch>
                        <a:fillRect/>
                      </a:stretch>
                    </p:blipFill>
                    <p:spPr>
                      <a:xfrm>
                        <a:off x="1888672" y="1777092"/>
                        <a:ext cx="825500" cy="431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42252132"/>
              </p:ext>
            </p:extLst>
          </p:nvPr>
        </p:nvGraphicFramePr>
        <p:xfrm>
          <a:off x="2362200" y="2707820"/>
          <a:ext cx="1308100" cy="431800"/>
        </p:xfrm>
        <a:graphic>
          <a:graphicData uri="http://schemas.openxmlformats.org/presentationml/2006/ole">
            <mc:AlternateContent xmlns:mc="http://schemas.openxmlformats.org/markup-compatibility/2006">
              <mc:Choice xmlns:v="urn:schemas-microsoft-com:vml" Requires="v">
                <p:oleObj spid="_x0000_s79979" name="Equation" r:id="rId5" imgW="1307880" imgH="431640" progId="Equation.DSMT4">
                  <p:embed/>
                </p:oleObj>
              </mc:Choice>
              <mc:Fallback>
                <p:oleObj name="Equation" r:id="rId5" imgW="1307880" imgH="431640" progId="Equation.DSMT4">
                  <p:embed/>
                  <p:pic>
                    <p:nvPicPr>
                      <p:cNvPr id="0" name=""/>
                      <p:cNvPicPr/>
                      <p:nvPr/>
                    </p:nvPicPr>
                    <p:blipFill>
                      <a:blip r:embed="rId6"/>
                      <a:stretch>
                        <a:fillRect/>
                      </a:stretch>
                    </p:blipFill>
                    <p:spPr>
                      <a:xfrm>
                        <a:off x="2362200" y="2707820"/>
                        <a:ext cx="1308100" cy="431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23034459"/>
              </p:ext>
            </p:extLst>
          </p:nvPr>
        </p:nvGraphicFramePr>
        <p:xfrm>
          <a:off x="5334000" y="2683328"/>
          <a:ext cx="850900" cy="381000"/>
        </p:xfrm>
        <a:graphic>
          <a:graphicData uri="http://schemas.openxmlformats.org/presentationml/2006/ole">
            <mc:AlternateContent xmlns:mc="http://schemas.openxmlformats.org/markup-compatibility/2006">
              <mc:Choice xmlns:v="urn:schemas-microsoft-com:vml" Requires="v">
                <p:oleObj spid="_x0000_s79980" name="Equation" r:id="rId7" imgW="850680" imgH="380880" progId="Equation.DSMT4">
                  <p:embed/>
                </p:oleObj>
              </mc:Choice>
              <mc:Fallback>
                <p:oleObj name="Equation" r:id="rId7" imgW="850680" imgH="380880" progId="Equation.DSMT4">
                  <p:embed/>
                  <p:pic>
                    <p:nvPicPr>
                      <p:cNvPr id="0" name=""/>
                      <p:cNvPicPr/>
                      <p:nvPr/>
                    </p:nvPicPr>
                    <p:blipFill>
                      <a:blip r:embed="rId8"/>
                      <a:stretch>
                        <a:fillRect/>
                      </a:stretch>
                    </p:blipFill>
                    <p:spPr>
                      <a:xfrm>
                        <a:off x="5334000" y="2683328"/>
                        <a:ext cx="8509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25223199"/>
              </p:ext>
            </p:extLst>
          </p:nvPr>
        </p:nvGraphicFramePr>
        <p:xfrm>
          <a:off x="2362200" y="3224892"/>
          <a:ext cx="1308100" cy="431800"/>
        </p:xfrm>
        <a:graphic>
          <a:graphicData uri="http://schemas.openxmlformats.org/presentationml/2006/ole">
            <mc:AlternateContent xmlns:mc="http://schemas.openxmlformats.org/markup-compatibility/2006">
              <mc:Choice xmlns:v="urn:schemas-microsoft-com:vml" Requires="v">
                <p:oleObj spid="_x0000_s79981" name="Equation" r:id="rId9" imgW="1307880" imgH="431640" progId="Equation.DSMT4">
                  <p:embed/>
                </p:oleObj>
              </mc:Choice>
              <mc:Fallback>
                <p:oleObj name="Equation" r:id="rId9" imgW="1307880" imgH="431640" progId="Equation.DSMT4">
                  <p:embed/>
                  <p:pic>
                    <p:nvPicPr>
                      <p:cNvPr id="0" name="Object 5"/>
                      <p:cNvPicPr>
                        <a:picLocks noChangeAspect="1" noChangeArrowheads="1"/>
                      </p:cNvPicPr>
                      <p:nvPr/>
                    </p:nvPicPr>
                    <p:blipFill>
                      <a:blip r:embed="rId10"/>
                      <a:srcRect/>
                      <a:stretch>
                        <a:fillRect/>
                      </a:stretch>
                    </p:blipFill>
                    <p:spPr bwMode="auto">
                      <a:xfrm>
                        <a:off x="2362200" y="3224892"/>
                        <a:ext cx="1308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44091951"/>
              </p:ext>
            </p:extLst>
          </p:nvPr>
        </p:nvGraphicFramePr>
        <p:xfrm>
          <a:off x="5334000" y="3192236"/>
          <a:ext cx="863600" cy="381000"/>
        </p:xfrm>
        <a:graphic>
          <a:graphicData uri="http://schemas.openxmlformats.org/presentationml/2006/ole">
            <mc:AlternateContent xmlns:mc="http://schemas.openxmlformats.org/markup-compatibility/2006">
              <mc:Choice xmlns:v="urn:schemas-microsoft-com:vml" Requires="v">
                <p:oleObj spid="_x0000_s79982" name="Equation" r:id="rId11" imgW="863280" imgH="380880" progId="Equation.DSMT4">
                  <p:embed/>
                </p:oleObj>
              </mc:Choice>
              <mc:Fallback>
                <p:oleObj name="Equation" r:id="rId11" imgW="863280" imgH="380880" progId="Equation.DSMT4">
                  <p:embed/>
                  <p:pic>
                    <p:nvPicPr>
                      <p:cNvPr id="0" name="Object 6"/>
                      <p:cNvPicPr>
                        <a:picLocks noChangeAspect="1" noChangeArrowheads="1"/>
                      </p:cNvPicPr>
                      <p:nvPr/>
                    </p:nvPicPr>
                    <p:blipFill>
                      <a:blip r:embed="rId12"/>
                      <a:srcRect/>
                      <a:stretch>
                        <a:fillRect/>
                      </a:stretch>
                    </p:blipFill>
                    <p:spPr bwMode="auto">
                      <a:xfrm>
                        <a:off x="5334000" y="3192236"/>
                        <a:ext cx="86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134845"/>
              </p:ext>
            </p:extLst>
          </p:nvPr>
        </p:nvGraphicFramePr>
        <p:xfrm>
          <a:off x="533400" y="4174672"/>
          <a:ext cx="825500" cy="431800"/>
        </p:xfrm>
        <a:graphic>
          <a:graphicData uri="http://schemas.openxmlformats.org/presentationml/2006/ole">
            <mc:AlternateContent xmlns:mc="http://schemas.openxmlformats.org/markup-compatibility/2006">
              <mc:Choice xmlns:v="urn:schemas-microsoft-com:vml" Requires="v">
                <p:oleObj spid="_x0000_s79983" name="Equation" r:id="rId13" imgW="825480" imgH="431640" progId="Equation.DSMT4">
                  <p:embed/>
                </p:oleObj>
              </mc:Choice>
              <mc:Fallback>
                <p:oleObj name="Equation" r:id="rId13" imgW="825480" imgH="43164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4174672"/>
                        <a:ext cx="825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01332535"/>
              </p:ext>
            </p:extLst>
          </p:nvPr>
        </p:nvGraphicFramePr>
        <p:xfrm>
          <a:off x="2133600" y="4131128"/>
          <a:ext cx="330200" cy="381000"/>
        </p:xfrm>
        <a:graphic>
          <a:graphicData uri="http://schemas.openxmlformats.org/presentationml/2006/ole">
            <mc:AlternateContent xmlns:mc="http://schemas.openxmlformats.org/markup-compatibility/2006">
              <mc:Choice xmlns:v="urn:schemas-microsoft-com:vml" Requires="v">
                <p:oleObj spid="_x0000_s79984" name="Equation" r:id="rId15" imgW="330120" imgH="380880" progId="Equation.DSMT4">
                  <p:embed/>
                </p:oleObj>
              </mc:Choice>
              <mc:Fallback>
                <p:oleObj name="Equation" r:id="rId15" imgW="330120" imgH="380880" progId="Equation.DSMT4">
                  <p:embed/>
                  <p:pic>
                    <p:nvPicPr>
                      <p:cNvPr id="0" name="Object 4"/>
                      <p:cNvPicPr>
                        <a:picLocks noChangeAspect="1" noChangeArrowheads="1"/>
                      </p:cNvPicPr>
                      <p:nvPr/>
                    </p:nvPicPr>
                    <p:blipFill>
                      <a:blip r:embed="rId16"/>
                      <a:srcRect/>
                      <a:stretch>
                        <a:fillRect/>
                      </a:stretch>
                    </p:blipFill>
                    <p:spPr bwMode="auto">
                      <a:xfrm>
                        <a:off x="2133600" y="4131128"/>
                        <a:ext cx="33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45389469"/>
              </p:ext>
            </p:extLst>
          </p:nvPr>
        </p:nvGraphicFramePr>
        <p:xfrm>
          <a:off x="2305050" y="5019222"/>
          <a:ext cx="1727200" cy="571500"/>
        </p:xfrm>
        <a:graphic>
          <a:graphicData uri="http://schemas.openxmlformats.org/presentationml/2006/ole">
            <mc:AlternateContent xmlns:mc="http://schemas.openxmlformats.org/markup-compatibility/2006">
              <mc:Choice xmlns:v="urn:schemas-microsoft-com:vml" Requires="v">
                <p:oleObj spid="_x0000_s79985" name="Equation" r:id="rId17" imgW="1726920" imgH="571320" progId="Equation.DSMT4">
                  <p:embed/>
                </p:oleObj>
              </mc:Choice>
              <mc:Fallback>
                <p:oleObj name="Equation" r:id="rId17" imgW="1726920" imgH="571320" progId="Equation.DSMT4">
                  <p:embed/>
                  <p:pic>
                    <p:nvPicPr>
                      <p:cNvPr id="0" name="Object 8"/>
                      <p:cNvPicPr>
                        <a:picLocks noChangeAspect="1" noChangeArrowheads="1"/>
                      </p:cNvPicPr>
                      <p:nvPr/>
                    </p:nvPicPr>
                    <p:blipFill>
                      <a:blip r:embed="rId18"/>
                      <a:srcRect/>
                      <a:stretch>
                        <a:fillRect/>
                      </a:stretch>
                    </p:blipFill>
                    <p:spPr bwMode="auto">
                      <a:xfrm>
                        <a:off x="2305050" y="5019222"/>
                        <a:ext cx="1727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57818"/>
              </p:ext>
            </p:extLst>
          </p:nvPr>
        </p:nvGraphicFramePr>
        <p:xfrm>
          <a:off x="5105400" y="5061856"/>
          <a:ext cx="1244600" cy="393700"/>
        </p:xfrm>
        <a:graphic>
          <a:graphicData uri="http://schemas.openxmlformats.org/presentationml/2006/ole">
            <mc:AlternateContent xmlns:mc="http://schemas.openxmlformats.org/markup-compatibility/2006">
              <mc:Choice xmlns:v="urn:schemas-microsoft-com:vml" Requires="v">
                <p:oleObj spid="_x0000_s79986" name="Equation" r:id="rId19" imgW="1244520" imgH="393480" progId="Equation.DSMT4">
                  <p:embed/>
                </p:oleObj>
              </mc:Choice>
              <mc:Fallback>
                <p:oleObj name="Equation" r:id="rId19" imgW="1244520" imgH="393480" progId="Equation.DSMT4">
                  <p:embed/>
                  <p:pic>
                    <p:nvPicPr>
                      <p:cNvPr id="0" name="Object 9"/>
                      <p:cNvPicPr>
                        <a:picLocks noChangeAspect="1" noChangeArrowheads="1"/>
                      </p:cNvPicPr>
                      <p:nvPr/>
                    </p:nvPicPr>
                    <p:blipFill>
                      <a:blip r:embed="rId20"/>
                      <a:srcRect/>
                      <a:stretch>
                        <a:fillRect/>
                      </a:stretch>
                    </p:blipFill>
                    <p:spPr bwMode="auto">
                      <a:xfrm>
                        <a:off x="5105400" y="5061856"/>
                        <a:ext cx="124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170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Common and Natural Logarithms</a:t>
            </a:r>
          </a:p>
        </p:txBody>
      </p:sp>
      <p:sp>
        <p:nvSpPr>
          <p:cNvPr id="3" name="Content Placeholder 2"/>
          <p:cNvSpPr>
            <a:spLocks noGrp="1"/>
          </p:cNvSpPr>
          <p:nvPr>
            <p:ph idx="1"/>
          </p:nvPr>
        </p:nvSpPr>
        <p:spPr>
          <a:xfrm>
            <a:off x="457200" y="1280160"/>
            <a:ext cx="8229600" cy="2419124"/>
          </a:xfrm>
          <a:solidFill>
            <a:srgbClr val="FFFFCC"/>
          </a:solidFill>
          <a:ln w="28575">
            <a:solidFill>
              <a:schemeClr val="tx1"/>
            </a:solidFill>
          </a:ln>
        </p:spPr>
        <p:txBody>
          <a:bodyPr>
            <a:spAutoFit/>
          </a:bodyPr>
          <a:lstStyle/>
          <a:p>
            <a:pPr algn="ctr"/>
            <a:r>
              <a:rPr lang="en-US" b="1" dirty="0">
                <a:solidFill>
                  <a:srgbClr val="000000"/>
                </a:solidFill>
              </a:rPr>
              <a:t>Common and Natural Logarithms</a:t>
            </a:r>
          </a:p>
          <a:p>
            <a:r>
              <a:rPr lang="en-US" dirty="0">
                <a:solidFill>
                  <a:schemeClr val="tx1"/>
                </a:solidFill>
              </a:rPr>
              <a:t>The function              is called the </a:t>
            </a:r>
            <a:r>
              <a:rPr lang="en-US" b="1" dirty="0">
                <a:solidFill>
                  <a:srgbClr val="C00000"/>
                </a:solidFill>
              </a:rPr>
              <a:t>common logarithm</a:t>
            </a:r>
            <a:r>
              <a:rPr lang="en-US" dirty="0">
                <a:solidFill>
                  <a:schemeClr val="tx1"/>
                </a:solidFill>
              </a:rPr>
              <a:t> and is usually written as </a:t>
            </a:r>
          </a:p>
          <a:p>
            <a:r>
              <a:rPr lang="en-US" dirty="0">
                <a:solidFill>
                  <a:schemeClr val="tx1"/>
                </a:solidFill>
              </a:rPr>
              <a:t>The function             is called the </a:t>
            </a:r>
            <a:r>
              <a:rPr lang="en-US" b="1" dirty="0">
                <a:solidFill>
                  <a:srgbClr val="C00000"/>
                </a:solidFill>
              </a:rPr>
              <a:t>natural logarithm</a:t>
            </a:r>
            <a:r>
              <a:rPr lang="en-US" dirty="0">
                <a:solidFill>
                  <a:schemeClr val="tx1"/>
                </a:solidFill>
              </a:rPr>
              <a:t> and is usually written as </a:t>
            </a:r>
          </a:p>
        </p:txBody>
      </p:sp>
      <p:graphicFrame>
        <p:nvGraphicFramePr>
          <p:cNvPr id="37890" name="Object 2"/>
          <p:cNvGraphicFramePr>
            <a:graphicFrameLocks noChangeAspect="1"/>
          </p:cNvGraphicFramePr>
          <p:nvPr/>
        </p:nvGraphicFramePr>
        <p:xfrm>
          <a:off x="2501900" y="1843790"/>
          <a:ext cx="927100" cy="431800"/>
        </p:xfrm>
        <a:graphic>
          <a:graphicData uri="http://schemas.openxmlformats.org/presentationml/2006/ole">
            <mc:AlternateContent xmlns:mc="http://schemas.openxmlformats.org/markup-compatibility/2006">
              <mc:Choice xmlns:v="urn:schemas-microsoft-com:vml" Requires="v">
                <p:oleObj spid="_x0000_s37975" name="Equation" r:id="rId3" imgW="927000" imgH="431640" progId="Equation.DSMT4">
                  <p:embed/>
                </p:oleObj>
              </mc:Choice>
              <mc:Fallback>
                <p:oleObj name="Equation" r:id="rId3" imgW="9270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1843790"/>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4096456" y="2323568"/>
          <a:ext cx="749300" cy="368300"/>
        </p:xfrm>
        <a:graphic>
          <a:graphicData uri="http://schemas.openxmlformats.org/presentationml/2006/ole">
            <mc:AlternateContent xmlns:mc="http://schemas.openxmlformats.org/markup-compatibility/2006">
              <mc:Choice xmlns:v="urn:schemas-microsoft-com:vml" Requires="v">
                <p:oleObj spid="_x0000_s37976" name="Equation" r:id="rId5" imgW="749160" imgH="368280" progId="Equation.DSMT4">
                  <p:embed/>
                </p:oleObj>
              </mc:Choice>
              <mc:Fallback>
                <p:oleObj name="Equation" r:id="rId5" imgW="749160" imgH="368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6456" y="2323568"/>
                        <a:ext cx="749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nvGraphicFramePr>
        <p:xfrm>
          <a:off x="2527300" y="2789234"/>
          <a:ext cx="825500" cy="431800"/>
        </p:xfrm>
        <a:graphic>
          <a:graphicData uri="http://schemas.openxmlformats.org/presentationml/2006/ole">
            <mc:AlternateContent xmlns:mc="http://schemas.openxmlformats.org/markup-compatibility/2006">
              <mc:Choice xmlns:v="urn:schemas-microsoft-com:vml" Requires="v">
                <p:oleObj spid="_x0000_s37977" name="Equation" r:id="rId7" imgW="825480" imgH="431640" progId="Equation.DSMT4">
                  <p:embed/>
                </p:oleObj>
              </mc:Choice>
              <mc:Fallback>
                <p:oleObj name="Equation" r:id="rId7" imgW="82548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300" y="2789234"/>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3479800" y="3261424"/>
          <a:ext cx="558800" cy="292100"/>
        </p:xfrm>
        <a:graphic>
          <a:graphicData uri="http://schemas.openxmlformats.org/presentationml/2006/ole">
            <mc:AlternateContent xmlns:mc="http://schemas.openxmlformats.org/markup-compatibility/2006">
              <mc:Choice xmlns:v="urn:schemas-microsoft-com:vml" Requires="v">
                <p:oleObj spid="_x0000_s37978" name="Equation" r:id="rId9" imgW="558720" imgH="291960" progId="Equation.DSMT4">
                  <p:embed/>
                </p:oleObj>
              </mc:Choice>
              <mc:Fallback>
                <p:oleObj name="Equation" r:id="rId9" imgW="55872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9800" y="3261424"/>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Logarithms and Exponents</a:t>
            </a:r>
          </a:p>
        </p:txBody>
      </p:sp>
      <p:sp>
        <p:nvSpPr>
          <p:cNvPr id="3" name="Content Placeholder 2"/>
          <p:cNvSpPr>
            <a:spLocks noGrp="1"/>
          </p:cNvSpPr>
          <p:nvPr>
            <p:ph idx="1"/>
          </p:nvPr>
        </p:nvSpPr>
        <p:spPr>
          <a:xfrm>
            <a:off x="457200" y="1280160"/>
            <a:ext cx="8229600" cy="3194721"/>
          </a:xfrm>
          <a:solidFill>
            <a:srgbClr val="FFFFCC"/>
          </a:solidFill>
          <a:ln w="28575">
            <a:solidFill>
              <a:schemeClr val="tx1"/>
            </a:solidFill>
          </a:ln>
        </p:spPr>
        <p:txBody>
          <a:bodyPr>
            <a:spAutoFit/>
          </a:bodyPr>
          <a:lstStyle/>
          <a:p>
            <a:pPr algn="ctr"/>
            <a:r>
              <a:rPr lang="en-US" b="1" dirty="0">
                <a:solidFill>
                  <a:srgbClr val="000000"/>
                </a:solidFill>
              </a:rPr>
              <a:t>Properties of Logarithms and Exponents</a:t>
            </a:r>
          </a:p>
          <a:p>
            <a:r>
              <a:rPr lang="en-US" dirty="0">
                <a:solidFill>
                  <a:schemeClr val="tx1"/>
                </a:solidFill>
              </a:rPr>
              <a:t>In each of the following statements </a:t>
            </a:r>
            <a:r>
              <a:rPr lang="en-US" i="1" dirty="0">
                <a:solidFill>
                  <a:schemeClr val="tx1"/>
                </a:solidFill>
              </a:rPr>
              <a:t>a</a:t>
            </a:r>
            <a:r>
              <a:rPr lang="en-US" dirty="0">
                <a:solidFill>
                  <a:schemeClr val="tx1"/>
                </a:solidFill>
              </a:rPr>
              <a:t> is assumed to be a positive real number not equal to 1. For the properties of logarithms,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represent positive real numbers and </a:t>
            </a:r>
            <a:r>
              <a:rPr lang="en-US" i="1" dirty="0">
                <a:solidFill>
                  <a:schemeClr val="tx1"/>
                </a:solidFill>
              </a:rPr>
              <a:t>r</a:t>
            </a:r>
            <a:r>
              <a:rPr lang="en-US" dirty="0">
                <a:solidFill>
                  <a:schemeClr val="tx1"/>
                </a:solidFill>
              </a:rPr>
              <a:t> is an arbitrary real number. For the properties of exponents,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represent arbitrary real numbers.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Logarithms and Exponents</a:t>
            </a:r>
          </a:p>
        </p:txBody>
      </p:sp>
      <p:sp>
        <p:nvSpPr>
          <p:cNvPr id="3" name="Content Placeholder 2"/>
          <p:cNvSpPr>
            <a:spLocks noGrp="1"/>
          </p:cNvSpPr>
          <p:nvPr>
            <p:ph idx="1"/>
          </p:nvPr>
        </p:nvSpPr>
        <p:spPr>
          <a:xfrm>
            <a:off x="457200" y="1280160"/>
            <a:ext cx="8229600" cy="3108543"/>
          </a:xfrm>
          <a:solidFill>
            <a:srgbClr val="FFFFCC"/>
          </a:solidFill>
          <a:ln w="28575">
            <a:solidFill>
              <a:schemeClr val="tx1"/>
            </a:solidFill>
          </a:ln>
        </p:spPr>
        <p:txBody>
          <a:bodyPr>
            <a:spAutoFit/>
          </a:bodyPr>
          <a:lstStyle/>
          <a:p>
            <a:pPr algn="ctr"/>
            <a:r>
              <a:rPr lang="en-US" b="1" dirty="0">
                <a:solidFill>
                  <a:srgbClr val="000000"/>
                </a:solidFill>
              </a:rPr>
              <a:t>Properties of Logarithms and Exponents (cont.)</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endParaRPr lang="en-US" b="1" dirty="0">
              <a:solidFill>
                <a:schemeClr val="tx1"/>
              </a:solidFill>
            </a:endParaRPr>
          </a:p>
        </p:txBody>
      </p:sp>
      <p:graphicFrame>
        <p:nvGraphicFramePr>
          <p:cNvPr id="10" name="Object 9"/>
          <p:cNvGraphicFramePr>
            <a:graphicFrameLocks noChangeAspect="1"/>
          </p:cNvGraphicFramePr>
          <p:nvPr/>
        </p:nvGraphicFramePr>
        <p:xfrm>
          <a:off x="548640" y="1981200"/>
          <a:ext cx="7658100" cy="2247900"/>
        </p:xfrm>
        <a:graphic>
          <a:graphicData uri="http://schemas.openxmlformats.org/presentationml/2006/ole">
            <mc:AlternateContent xmlns:mc="http://schemas.openxmlformats.org/markup-compatibility/2006">
              <mc:Choice xmlns:v="urn:schemas-microsoft-com:vml" Requires="v">
                <p:oleObj spid="_x0000_s42013" name="Equation" r:id="rId3" imgW="7657920" imgH="2247840" progId="Equation.DSMT4">
                  <p:embed/>
                </p:oleObj>
              </mc:Choice>
              <mc:Fallback>
                <p:oleObj name="Equation" r:id="rId3" imgW="7657920" imgH="224784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981200"/>
                        <a:ext cx="7658100"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Inverse of a Relation</a:t>
            </a:r>
          </a:p>
        </p:txBody>
      </p:sp>
      <p:sp>
        <p:nvSpPr>
          <p:cNvPr id="3" name="Content Placeholder 2"/>
          <p:cNvSpPr>
            <a:spLocks noGrp="1"/>
          </p:cNvSpPr>
          <p:nvPr>
            <p:ph idx="1"/>
          </p:nvPr>
        </p:nvSpPr>
        <p:spPr>
          <a:xfrm>
            <a:off x="457200" y="1280160"/>
            <a:ext cx="8229600" cy="3825240"/>
          </a:xfrm>
          <a:solidFill>
            <a:srgbClr val="FFFFCC"/>
          </a:solidFill>
          <a:ln w="28575">
            <a:solidFill>
              <a:schemeClr val="tx1"/>
            </a:solidFill>
          </a:ln>
        </p:spPr>
        <p:txBody>
          <a:bodyPr/>
          <a:lstStyle/>
          <a:p>
            <a:pPr algn="ctr"/>
            <a:r>
              <a:rPr lang="en-US" b="1" dirty="0">
                <a:solidFill>
                  <a:srgbClr val="000000"/>
                </a:solidFill>
              </a:rPr>
              <a:t>Inverse of a Relation</a:t>
            </a:r>
            <a:endParaRPr lang="en-US" dirty="0">
              <a:solidFill>
                <a:srgbClr val="000000"/>
              </a:solidFill>
            </a:endParaRPr>
          </a:p>
          <a:p>
            <a:r>
              <a:rPr lang="en-US" dirty="0">
                <a:solidFill>
                  <a:schemeClr val="tx1"/>
                </a:solidFill>
              </a:rPr>
              <a:t>Let </a:t>
            </a:r>
            <a:r>
              <a:rPr lang="en-US" i="1" dirty="0">
                <a:solidFill>
                  <a:schemeClr val="tx1"/>
                </a:solidFill>
              </a:rPr>
              <a:t>R</a:t>
            </a:r>
            <a:r>
              <a:rPr lang="en-US" dirty="0">
                <a:solidFill>
                  <a:schemeClr val="tx1"/>
                </a:solidFill>
              </a:rPr>
              <a:t> be a relation. The </a:t>
            </a:r>
            <a:r>
              <a:rPr lang="en-US" b="1" dirty="0">
                <a:solidFill>
                  <a:schemeClr val="tx1"/>
                </a:solidFill>
              </a:rPr>
              <a:t>inverse of </a:t>
            </a:r>
            <a:r>
              <a:rPr lang="en-US" b="1" i="1" dirty="0">
                <a:solidFill>
                  <a:schemeClr val="tx1"/>
                </a:solidFill>
              </a:rPr>
              <a:t>R</a:t>
            </a:r>
            <a:r>
              <a:rPr lang="en-US" dirty="0">
                <a:solidFill>
                  <a:schemeClr val="tx1"/>
                </a:solidFill>
              </a:rPr>
              <a:t>, denoted </a:t>
            </a:r>
            <a:r>
              <a:rPr lang="en-US" i="1" dirty="0">
                <a:solidFill>
                  <a:schemeClr val="tx1"/>
                </a:solidFill>
              </a:rPr>
              <a:t>R</a:t>
            </a:r>
            <a:r>
              <a:rPr lang="en-US" baseline="30000" dirty="0">
                <a:solidFill>
                  <a:schemeClr val="tx1"/>
                </a:solidFill>
                <a:latin typeface="Symbol" pitchFamily="18" charset="2"/>
              </a:rPr>
              <a:t>-</a:t>
            </a:r>
            <a:r>
              <a:rPr lang="en-US" baseline="30000" dirty="0">
                <a:solidFill>
                  <a:schemeClr val="tx1"/>
                </a:solidFill>
              </a:rPr>
              <a:t>1</a:t>
            </a:r>
            <a:r>
              <a:rPr lang="en-US" dirty="0">
                <a:solidFill>
                  <a:schemeClr val="tx1"/>
                </a:solidFill>
              </a:rPr>
              <a:t>, is the set</a:t>
            </a:r>
          </a:p>
          <a:p>
            <a:endParaRPr lang="en-US" dirty="0">
              <a:solidFill>
                <a:schemeClr val="tx1"/>
              </a:solidFill>
            </a:endParaRPr>
          </a:p>
          <a:p>
            <a:r>
              <a:rPr lang="en-US" dirty="0">
                <a:solidFill>
                  <a:schemeClr val="tx1"/>
                </a:solidFill>
              </a:rPr>
              <a:t>Note that this automatically implies the following:</a:t>
            </a:r>
          </a:p>
        </p:txBody>
      </p:sp>
      <p:graphicFrame>
        <p:nvGraphicFramePr>
          <p:cNvPr id="1027" name="Object 3"/>
          <p:cNvGraphicFramePr>
            <a:graphicFrameLocks noChangeAspect="1"/>
          </p:cNvGraphicFramePr>
          <p:nvPr/>
        </p:nvGraphicFramePr>
        <p:xfrm>
          <a:off x="2946400" y="2590800"/>
          <a:ext cx="3251200" cy="584200"/>
        </p:xfrm>
        <a:graphic>
          <a:graphicData uri="http://schemas.openxmlformats.org/presentationml/2006/ole">
            <mc:AlternateContent xmlns:mc="http://schemas.openxmlformats.org/markup-compatibility/2006">
              <mc:Choice xmlns:v="urn:schemas-microsoft-com:vml" Requires="v">
                <p:oleObj spid="_x0000_s1069" name="Equation" r:id="rId3" imgW="3251160" imgH="583920" progId="Equation.DSMT4">
                  <p:embed/>
                </p:oleObj>
              </mc:Choice>
              <mc:Fallback>
                <p:oleObj name="Equation" r:id="rId3" imgW="3251160" imgH="583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2590800"/>
                        <a:ext cx="325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2482850" y="3886200"/>
          <a:ext cx="4178300" cy="1054100"/>
        </p:xfrm>
        <a:graphic>
          <a:graphicData uri="http://schemas.openxmlformats.org/presentationml/2006/ole">
            <mc:AlternateContent xmlns:mc="http://schemas.openxmlformats.org/markup-compatibility/2006">
              <mc:Choice xmlns:v="urn:schemas-microsoft-com:vml" Requires="v">
                <p:oleObj spid="_x0000_s1070" name="Equation" r:id="rId5" imgW="4178160" imgH="1054080" progId="Equation.DSMT4">
                  <p:embed/>
                </p:oleObj>
              </mc:Choice>
              <mc:Fallback>
                <p:oleObj name="Equation" r:id="rId5" imgW="4178160" imgH="1054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850" y="3886200"/>
                        <a:ext cx="41783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Logarithms and Exponents</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noAutofit/>
          </a:bodyPr>
          <a:lstStyle/>
          <a:p>
            <a:pPr algn="ctr"/>
            <a:r>
              <a:rPr lang="en-US" b="1" dirty="0">
                <a:solidFill>
                  <a:schemeClr val="tx1"/>
                </a:solidFill>
              </a:rPr>
              <a:t>Proof</a:t>
            </a:r>
          </a:p>
          <a:p>
            <a:r>
              <a:rPr lang="en-US" dirty="0">
                <a:solidFill>
                  <a:schemeClr val="tx1"/>
                </a:solidFill>
              </a:rPr>
              <a:t>We will start with the right-hand side of the statement and convert the expressions to exponential form. To do this, let </a:t>
            </a:r>
            <a:r>
              <a:rPr lang="en-US" i="1" dirty="0">
                <a:solidFill>
                  <a:schemeClr val="tx1"/>
                </a:solidFill>
              </a:rPr>
              <a:t>                                              </a:t>
            </a:r>
            <a:r>
              <a:rPr lang="en-US" dirty="0">
                <a:solidFill>
                  <a:schemeClr val="tx1"/>
                </a:solidFill>
              </a:rPr>
              <a:t>The equivalent exponential form of these two equations is</a:t>
            </a:r>
          </a:p>
          <a:p>
            <a:endParaRPr lang="en-US" dirty="0">
              <a:solidFill>
                <a:schemeClr val="tx1"/>
              </a:solidFill>
            </a:endParaRPr>
          </a:p>
          <a:p>
            <a:r>
              <a:rPr lang="en-US" dirty="0">
                <a:solidFill>
                  <a:schemeClr val="tx1"/>
                </a:solidFill>
              </a:rPr>
              <a:t>Since we are interested in the product </a:t>
            </a:r>
            <a:r>
              <a:rPr lang="en-US" i="1" dirty="0">
                <a:solidFill>
                  <a:schemeClr val="tx1"/>
                </a:solidFill>
              </a:rPr>
              <a:t>xy</a:t>
            </a:r>
            <a:r>
              <a:rPr lang="en-US" dirty="0">
                <a:solidFill>
                  <a:schemeClr val="tx1"/>
                </a:solidFill>
              </a:rPr>
              <a:t>, note that </a:t>
            </a:r>
          </a:p>
          <a:p>
            <a:endParaRPr lang="en-US" dirty="0">
              <a:solidFill>
                <a:schemeClr val="tx1"/>
              </a:solidFill>
            </a:endParaRPr>
          </a:p>
        </p:txBody>
      </p:sp>
      <p:graphicFrame>
        <p:nvGraphicFramePr>
          <p:cNvPr id="43016" name="Object 8"/>
          <p:cNvGraphicFramePr>
            <a:graphicFrameLocks noChangeAspect="1"/>
          </p:cNvGraphicFramePr>
          <p:nvPr/>
        </p:nvGraphicFramePr>
        <p:xfrm>
          <a:off x="1780822" y="2700867"/>
          <a:ext cx="3530600" cy="431800"/>
        </p:xfrm>
        <a:graphic>
          <a:graphicData uri="http://schemas.openxmlformats.org/presentationml/2006/ole">
            <mc:AlternateContent xmlns:mc="http://schemas.openxmlformats.org/markup-compatibility/2006">
              <mc:Choice xmlns:v="urn:schemas-microsoft-com:vml" Requires="v">
                <p:oleObj spid="_x0000_s43079" name="Equation" r:id="rId3" imgW="3530520" imgH="431640" progId="Equation.DSMT4">
                  <p:embed/>
                </p:oleObj>
              </mc:Choice>
              <mc:Fallback>
                <p:oleObj name="Equation" r:id="rId3" imgW="3530520" imgH="43164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822" y="2700867"/>
                        <a:ext cx="353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7" name="Object 9"/>
          <p:cNvGraphicFramePr>
            <a:graphicFrameLocks noChangeAspect="1"/>
          </p:cNvGraphicFramePr>
          <p:nvPr/>
        </p:nvGraphicFramePr>
        <p:xfrm>
          <a:off x="2997200" y="3581400"/>
          <a:ext cx="2870200" cy="444500"/>
        </p:xfrm>
        <a:graphic>
          <a:graphicData uri="http://schemas.openxmlformats.org/presentationml/2006/ole">
            <mc:AlternateContent xmlns:mc="http://schemas.openxmlformats.org/markup-compatibility/2006">
              <mc:Choice xmlns:v="urn:schemas-microsoft-com:vml" Requires="v">
                <p:oleObj spid="_x0000_s43080" name="Equation" r:id="rId5" imgW="2869920" imgH="444240" progId="Equation.DSMT4">
                  <p:embed/>
                </p:oleObj>
              </mc:Choice>
              <mc:Fallback>
                <p:oleObj name="Equation" r:id="rId5" imgW="2869920" imgH="44424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3581400"/>
                        <a:ext cx="2870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nvGraphicFramePr>
        <p:xfrm>
          <a:off x="3359150" y="4660900"/>
          <a:ext cx="2425700" cy="444500"/>
        </p:xfrm>
        <a:graphic>
          <a:graphicData uri="http://schemas.openxmlformats.org/presentationml/2006/ole">
            <mc:AlternateContent xmlns:mc="http://schemas.openxmlformats.org/markup-compatibility/2006">
              <mc:Choice xmlns:v="urn:schemas-microsoft-com:vml" Requires="v">
                <p:oleObj spid="_x0000_s43081" name="Equation" r:id="rId7" imgW="2425680" imgH="444240" progId="Equation.DSMT4">
                  <p:embed/>
                </p:oleObj>
              </mc:Choice>
              <mc:Fallback>
                <p:oleObj name="Equation" r:id="rId7" imgW="2425680" imgH="44424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9150" y="4660900"/>
                        <a:ext cx="2425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Logarithms and Exponents</a:t>
            </a:r>
          </a:p>
        </p:txBody>
      </p:sp>
      <p:sp>
        <p:nvSpPr>
          <p:cNvPr id="3" name="Content Placeholder 2"/>
          <p:cNvSpPr>
            <a:spLocks noGrp="1"/>
          </p:cNvSpPr>
          <p:nvPr>
            <p:ph idx="1"/>
          </p:nvPr>
        </p:nvSpPr>
        <p:spPr>
          <a:xfrm>
            <a:off x="457200" y="1280160"/>
            <a:ext cx="8229600" cy="3520440"/>
          </a:xfrm>
          <a:solidFill>
            <a:srgbClr val="FFFFCC"/>
          </a:solidFill>
          <a:ln w="28575">
            <a:solidFill>
              <a:schemeClr val="tx1"/>
            </a:solidFill>
          </a:ln>
        </p:spPr>
        <p:txBody>
          <a:bodyPr>
            <a:noAutofit/>
          </a:bodyPr>
          <a:lstStyle/>
          <a:p>
            <a:pPr algn="ctr"/>
            <a:r>
              <a:rPr lang="en-US" b="1" dirty="0">
                <a:solidFill>
                  <a:schemeClr val="tx1"/>
                </a:solidFill>
              </a:rPr>
              <a:t>Proof (cont.)</a:t>
            </a:r>
          </a:p>
          <a:p>
            <a:r>
              <a:rPr lang="en-US" dirty="0">
                <a:solidFill>
                  <a:schemeClr val="tx1"/>
                </a:solidFill>
              </a:rPr>
              <a:t>The statement                   can be converted to logarithmic form, giving us </a:t>
            </a:r>
          </a:p>
          <a:p>
            <a:endParaRPr lang="en-US" dirty="0">
              <a:solidFill>
                <a:schemeClr val="tx1"/>
              </a:solidFill>
            </a:endParaRPr>
          </a:p>
          <a:p>
            <a:r>
              <a:rPr lang="en-US" dirty="0">
                <a:solidFill>
                  <a:schemeClr val="tx1"/>
                </a:solidFill>
              </a:rPr>
              <a:t>If we now refer back to the original definition of </a:t>
            </a:r>
            <a:r>
              <a:rPr lang="en-US" i="1" dirty="0">
                <a:solidFill>
                  <a:schemeClr val="tx1"/>
                </a:solidFill>
              </a:rPr>
              <a:t>m</a:t>
            </a:r>
            <a:r>
              <a:rPr lang="en-US" dirty="0">
                <a:solidFill>
                  <a:schemeClr val="tx1"/>
                </a:solidFill>
              </a:rPr>
              <a:t> and </a:t>
            </a:r>
            <a:r>
              <a:rPr lang="en-US" i="1" dirty="0">
                <a:solidFill>
                  <a:schemeClr val="tx1"/>
                </a:solidFill>
              </a:rPr>
              <a:t>n</a:t>
            </a:r>
            <a:r>
              <a:rPr lang="en-US" dirty="0">
                <a:solidFill>
                  <a:schemeClr val="tx1"/>
                </a:solidFill>
              </a:rPr>
              <a:t>, we have achieved our goal:</a:t>
            </a:r>
          </a:p>
        </p:txBody>
      </p:sp>
      <p:graphicFrame>
        <p:nvGraphicFramePr>
          <p:cNvPr id="44037" name="Object 5"/>
          <p:cNvGraphicFramePr>
            <a:graphicFrameLocks noChangeAspect="1"/>
          </p:cNvGraphicFramePr>
          <p:nvPr/>
        </p:nvGraphicFramePr>
        <p:xfrm>
          <a:off x="2795411" y="1828800"/>
          <a:ext cx="1308100" cy="444500"/>
        </p:xfrm>
        <a:graphic>
          <a:graphicData uri="http://schemas.openxmlformats.org/presentationml/2006/ole">
            <mc:AlternateContent xmlns:mc="http://schemas.openxmlformats.org/markup-compatibility/2006">
              <mc:Choice xmlns:v="urn:schemas-microsoft-com:vml" Requires="v">
                <p:oleObj spid="_x0000_s44100" name="Equation" r:id="rId3" imgW="1307880" imgH="444240" progId="Equation.DSMT4">
                  <p:embed/>
                </p:oleObj>
              </mc:Choice>
              <mc:Fallback>
                <p:oleObj name="Equation" r:id="rId3" imgW="1307880" imgH="4442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411" y="1828800"/>
                        <a:ext cx="1308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3371850" y="2777067"/>
          <a:ext cx="2400300" cy="469900"/>
        </p:xfrm>
        <a:graphic>
          <a:graphicData uri="http://schemas.openxmlformats.org/presentationml/2006/ole">
            <mc:AlternateContent xmlns:mc="http://schemas.openxmlformats.org/markup-compatibility/2006">
              <mc:Choice xmlns:v="urn:schemas-microsoft-com:vml" Requires="v">
                <p:oleObj spid="_x0000_s44101" name="Equation" r:id="rId5" imgW="2400120" imgH="469800" progId="Equation.DSMT4">
                  <p:embed/>
                </p:oleObj>
              </mc:Choice>
              <mc:Fallback>
                <p:oleObj name="Equation" r:id="rId5" imgW="240012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2777067"/>
                        <a:ext cx="240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nvGraphicFramePr>
        <p:xfrm>
          <a:off x="2806700" y="4254500"/>
          <a:ext cx="3530600" cy="469900"/>
        </p:xfrm>
        <a:graphic>
          <a:graphicData uri="http://schemas.openxmlformats.org/presentationml/2006/ole">
            <mc:AlternateContent xmlns:mc="http://schemas.openxmlformats.org/markup-compatibility/2006">
              <mc:Choice xmlns:v="urn:schemas-microsoft-com:vml" Requires="v">
                <p:oleObj spid="_x0000_s44102" name="Equation" r:id="rId7" imgW="3530520" imgH="469800" progId="Equation.DSMT4">
                  <p:embed/>
                </p:oleObj>
              </mc:Choice>
              <mc:Fallback>
                <p:oleObj name="Equation" r:id="rId7" imgW="3530520" imgH="469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700" y="4254500"/>
                        <a:ext cx="353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Use the properties of logarithms to expand the following expressions as much as possible (that is, decompose the expressions into sums or differences of the simplest possible terms).</a:t>
            </a:r>
          </a:p>
          <a:p>
            <a:endParaRPr lang="en-US" b="1" dirty="0"/>
          </a:p>
          <a:p>
            <a:r>
              <a:rPr lang="en-US" b="1" dirty="0"/>
              <a:t>a.</a:t>
            </a:r>
          </a:p>
          <a:p>
            <a:endParaRPr lang="en-US" b="1" dirty="0"/>
          </a:p>
          <a:p>
            <a:r>
              <a:rPr lang="en-US" b="1" dirty="0"/>
              <a:t>b.</a:t>
            </a:r>
          </a:p>
        </p:txBody>
      </p:sp>
      <p:graphicFrame>
        <p:nvGraphicFramePr>
          <p:cNvPr id="45058" name="Object 2"/>
          <p:cNvGraphicFramePr>
            <a:graphicFrameLocks noChangeAspect="1"/>
          </p:cNvGraphicFramePr>
          <p:nvPr/>
        </p:nvGraphicFramePr>
        <p:xfrm>
          <a:off x="1066800" y="3299178"/>
          <a:ext cx="1447800" cy="990600"/>
        </p:xfrm>
        <a:graphic>
          <a:graphicData uri="http://schemas.openxmlformats.org/presentationml/2006/ole">
            <mc:AlternateContent xmlns:mc="http://schemas.openxmlformats.org/markup-compatibility/2006">
              <mc:Choice xmlns:v="urn:schemas-microsoft-com:vml" Requires="v">
                <p:oleObj spid="_x0000_s45100" name="Equation" r:id="rId3" imgW="1447560" imgH="990360" progId="Equation.DSMT4">
                  <p:embed/>
                </p:oleObj>
              </mc:Choice>
              <mc:Fallback>
                <p:oleObj name="Equation" r:id="rId3" imgW="144756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99178"/>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1052689" y="4419600"/>
          <a:ext cx="1778000" cy="876300"/>
        </p:xfrm>
        <a:graphic>
          <a:graphicData uri="http://schemas.openxmlformats.org/presentationml/2006/ole">
            <mc:AlternateContent xmlns:mc="http://schemas.openxmlformats.org/markup-compatibility/2006">
              <mc:Choice xmlns:v="urn:schemas-microsoft-com:vml" Requires="v">
                <p:oleObj spid="_x0000_s45101" name="Equation" r:id="rId5" imgW="1777680" imgH="876240" progId="Equation.DSMT4">
                  <p:embed/>
                </p:oleObj>
              </mc:Choice>
              <mc:Fallback>
                <p:oleObj name="Equation" r:id="rId5" imgW="177768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689" y="4419600"/>
                        <a:ext cx="177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Solution</a:t>
            </a:r>
          </a:p>
          <a:p>
            <a:endParaRPr lang="en-US" sz="2000" b="1" dirty="0"/>
          </a:p>
          <a:p>
            <a:r>
              <a:rPr lang="en-US" b="1" dirty="0"/>
              <a:t>a.</a:t>
            </a:r>
          </a:p>
        </p:txBody>
      </p:sp>
      <p:graphicFrame>
        <p:nvGraphicFramePr>
          <p:cNvPr id="46086" name="Object 6"/>
          <p:cNvGraphicFramePr>
            <a:graphicFrameLocks noChangeAspect="1"/>
          </p:cNvGraphicFramePr>
          <p:nvPr/>
        </p:nvGraphicFramePr>
        <p:xfrm>
          <a:off x="914400" y="1879599"/>
          <a:ext cx="1447800" cy="990600"/>
        </p:xfrm>
        <a:graphic>
          <a:graphicData uri="http://schemas.openxmlformats.org/presentationml/2006/ole">
            <mc:AlternateContent xmlns:mc="http://schemas.openxmlformats.org/markup-compatibility/2006">
              <mc:Choice xmlns:v="urn:schemas-microsoft-com:vml" Requires="v">
                <p:oleObj spid="_x0000_s46275" name="Equation" r:id="rId3" imgW="1447560" imgH="990360" progId="Equation.DSMT4">
                  <p:embed/>
                </p:oleObj>
              </mc:Choice>
              <mc:Fallback>
                <p:oleObj name="Equation" r:id="rId3" imgW="1447560" imgH="99036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79599"/>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extLst>
              <p:ext uri="{D42A27DB-BD31-4B8C-83A1-F6EECF244321}">
                <p14:modId xmlns:p14="http://schemas.microsoft.com/office/powerpoint/2010/main" val="1672582417"/>
              </p:ext>
            </p:extLst>
          </p:nvPr>
        </p:nvGraphicFramePr>
        <p:xfrm>
          <a:off x="2495550" y="1830388"/>
          <a:ext cx="2438400" cy="1219200"/>
        </p:xfrm>
        <a:graphic>
          <a:graphicData uri="http://schemas.openxmlformats.org/presentationml/2006/ole">
            <mc:AlternateContent xmlns:mc="http://schemas.openxmlformats.org/markup-compatibility/2006">
              <mc:Choice xmlns:v="urn:schemas-microsoft-com:vml" Requires="v">
                <p:oleObj spid="_x0000_s46276" name="Equation" r:id="rId5" imgW="2438280" imgH="1218960" progId="Equation.DSMT4">
                  <p:embed/>
                </p:oleObj>
              </mc:Choice>
              <mc:Fallback>
                <p:oleObj name="Equation" r:id="rId5" imgW="2438280" imgH="1218960" progId="Equation.DSMT4">
                  <p:embed/>
                  <p:pic>
                    <p:nvPicPr>
                      <p:cNvPr id="0" name="Picture 7"/>
                      <p:cNvPicPr>
                        <a:picLocks noChangeAspect="1" noChangeArrowheads="1"/>
                      </p:cNvPicPr>
                      <p:nvPr/>
                    </p:nvPicPr>
                    <p:blipFill>
                      <a:blip r:embed="rId6"/>
                      <a:srcRect/>
                      <a:stretch>
                        <a:fillRect/>
                      </a:stretch>
                    </p:blipFill>
                    <p:spPr bwMode="auto">
                      <a:xfrm>
                        <a:off x="2495550" y="1830388"/>
                        <a:ext cx="243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5377745" y="2305755"/>
          <a:ext cx="3670300" cy="279400"/>
        </p:xfrm>
        <a:graphic>
          <a:graphicData uri="http://schemas.openxmlformats.org/presentationml/2006/ole">
            <mc:AlternateContent xmlns:mc="http://schemas.openxmlformats.org/markup-compatibility/2006">
              <mc:Choice xmlns:v="urn:schemas-microsoft-com:vml" Requires="v">
                <p:oleObj spid="_x0000_s46277" name="Equation" r:id="rId7" imgW="3670200" imgH="279360" progId="Equation.DSMT4">
                  <p:embed/>
                </p:oleObj>
              </mc:Choice>
              <mc:Fallback>
                <p:oleObj name="Equation" r:id="rId7" imgW="3670200" imgH="27936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7745" y="2305755"/>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9" name="Object 9"/>
          <p:cNvGraphicFramePr>
            <a:graphicFrameLocks noChangeAspect="1"/>
          </p:cNvGraphicFramePr>
          <p:nvPr/>
        </p:nvGraphicFramePr>
        <p:xfrm>
          <a:off x="762000" y="3056466"/>
          <a:ext cx="1714500" cy="876300"/>
        </p:xfrm>
        <a:graphic>
          <a:graphicData uri="http://schemas.openxmlformats.org/presentationml/2006/ole">
            <mc:AlternateContent xmlns:mc="http://schemas.openxmlformats.org/markup-compatibility/2006">
              <mc:Choice xmlns:v="urn:schemas-microsoft-com:vml" Requires="v">
                <p:oleObj spid="_x0000_s46278" name="Equation" r:id="rId9" imgW="1714320" imgH="876240" progId="Equation.DSMT4">
                  <p:embed/>
                </p:oleObj>
              </mc:Choice>
              <mc:Fallback>
                <p:oleObj name="Equation" r:id="rId9" imgW="1714320" imgH="87624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3056466"/>
                        <a:ext cx="1714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762000" y="4047066"/>
          <a:ext cx="4546600" cy="838200"/>
        </p:xfrm>
        <a:graphic>
          <a:graphicData uri="http://schemas.openxmlformats.org/presentationml/2006/ole">
            <mc:AlternateContent xmlns:mc="http://schemas.openxmlformats.org/markup-compatibility/2006">
              <mc:Choice xmlns:v="urn:schemas-microsoft-com:vml" Requires="v">
                <p:oleObj spid="_x0000_s46279" name="Equation" r:id="rId11" imgW="4546440" imgH="838080" progId="Equation.DSMT4">
                  <p:embed/>
                </p:oleObj>
              </mc:Choice>
              <mc:Fallback>
                <p:oleObj name="Equation" r:id="rId11" imgW="4546440" imgH="83808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047066"/>
                        <a:ext cx="454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762000" y="4961466"/>
          <a:ext cx="4203700" cy="838200"/>
        </p:xfrm>
        <a:graphic>
          <a:graphicData uri="http://schemas.openxmlformats.org/presentationml/2006/ole">
            <mc:AlternateContent xmlns:mc="http://schemas.openxmlformats.org/markup-compatibility/2006">
              <mc:Choice xmlns:v="urn:schemas-microsoft-com:vml" Requires="v">
                <p:oleObj spid="_x0000_s46280" name="Equation" r:id="rId13" imgW="4203360" imgH="838080" progId="Equation.DSMT4">
                  <p:embed/>
                </p:oleObj>
              </mc:Choice>
              <mc:Fallback>
                <p:oleObj name="Equation" r:id="rId13" imgW="4203360" imgH="83808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4961466"/>
                        <a:ext cx="420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5377745" y="3220155"/>
          <a:ext cx="3606800" cy="647700"/>
        </p:xfrm>
        <a:graphic>
          <a:graphicData uri="http://schemas.openxmlformats.org/presentationml/2006/ole">
            <mc:AlternateContent xmlns:mc="http://schemas.openxmlformats.org/markup-compatibility/2006">
              <mc:Choice xmlns:v="urn:schemas-microsoft-com:vml" Requires="v">
                <p:oleObj spid="_x0000_s46281" name="Equation" r:id="rId15" imgW="3606480" imgH="647640" progId="Equation.DSMT4">
                  <p:embed/>
                </p:oleObj>
              </mc:Choice>
              <mc:Fallback>
                <p:oleObj name="Equation" r:id="rId15" imgW="3606480" imgH="64764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77745" y="3220155"/>
                        <a:ext cx="3606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3" name="Object 13"/>
          <p:cNvGraphicFramePr>
            <a:graphicFrameLocks noChangeAspect="1"/>
          </p:cNvGraphicFramePr>
          <p:nvPr/>
        </p:nvGraphicFramePr>
        <p:xfrm>
          <a:off x="5377745" y="4199466"/>
          <a:ext cx="3365500" cy="647700"/>
        </p:xfrm>
        <a:graphic>
          <a:graphicData uri="http://schemas.openxmlformats.org/presentationml/2006/ole">
            <mc:AlternateContent xmlns:mc="http://schemas.openxmlformats.org/markup-compatibility/2006">
              <mc:Choice xmlns:v="urn:schemas-microsoft-com:vml" Requires="v">
                <p:oleObj spid="_x0000_s46282" name="Equation" r:id="rId17" imgW="3365280" imgH="647640" progId="Equation.DSMT4">
                  <p:embed/>
                </p:oleObj>
              </mc:Choice>
              <mc:Fallback>
                <p:oleObj name="Equation" r:id="rId17" imgW="3365280" imgH="64764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7745" y="4199466"/>
                        <a:ext cx="3365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5377745" y="5113866"/>
          <a:ext cx="3289300" cy="596900"/>
        </p:xfrm>
        <a:graphic>
          <a:graphicData uri="http://schemas.openxmlformats.org/presentationml/2006/ole">
            <mc:AlternateContent xmlns:mc="http://schemas.openxmlformats.org/markup-compatibility/2006">
              <mc:Choice xmlns:v="urn:schemas-microsoft-com:vml" Requires="v">
                <p:oleObj spid="_x0000_s46283" name="Equation" r:id="rId19" imgW="3288960" imgH="596880" progId="Equation.DSMT4">
                  <p:embed/>
                </p:oleObj>
              </mc:Choice>
              <mc:Fallback>
                <p:oleObj name="Equation" r:id="rId19" imgW="3288960" imgH="59688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77745" y="5113866"/>
                        <a:ext cx="3289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Recall that if the base is not explicitly written, it is 	assumed to be 10. This is a convenient base when 	dealing with scientific notation. Note that we can 	use a calculator to approximate log 2.7.</a:t>
            </a:r>
            <a:endParaRPr lang="en-US" b="1" dirty="0"/>
          </a:p>
        </p:txBody>
      </p:sp>
      <p:graphicFrame>
        <p:nvGraphicFramePr>
          <p:cNvPr id="48131" name="Object 3"/>
          <p:cNvGraphicFramePr>
            <a:graphicFrameLocks noChangeAspect="1"/>
          </p:cNvGraphicFramePr>
          <p:nvPr/>
        </p:nvGraphicFramePr>
        <p:xfrm>
          <a:off x="1524000" y="3348567"/>
          <a:ext cx="1778000" cy="876300"/>
        </p:xfrm>
        <a:graphic>
          <a:graphicData uri="http://schemas.openxmlformats.org/presentationml/2006/ole">
            <mc:AlternateContent xmlns:mc="http://schemas.openxmlformats.org/markup-compatibility/2006">
              <mc:Choice xmlns:v="urn:schemas-microsoft-com:vml" Requires="v">
                <p:oleObj spid="_x0000_s48215" name="Equation" r:id="rId3" imgW="1777680" imgH="876240" progId="Equation.DSMT4">
                  <p:embed/>
                </p:oleObj>
              </mc:Choice>
              <mc:Fallback>
                <p:oleObj name="Equation" r:id="rId3" imgW="177768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48567"/>
                        <a:ext cx="177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p:cNvGraphicFramePr>
            <a:graphicFrameLocks noChangeAspect="1"/>
          </p:cNvGraphicFramePr>
          <p:nvPr/>
        </p:nvGraphicFramePr>
        <p:xfrm>
          <a:off x="3345745" y="3546123"/>
          <a:ext cx="4178300" cy="571500"/>
        </p:xfrm>
        <a:graphic>
          <a:graphicData uri="http://schemas.openxmlformats.org/presentationml/2006/ole">
            <mc:AlternateContent xmlns:mc="http://schemas.openxmlformats.org/markup-compatibility/2006">
              <mc:Choice xmlns:v="urn:schemas-microsoft-com:vml" Requires="v">
                <p:oleObj spid="_x0000_s48216" name="Equation" r:id="rId5" imgW="4178160" imgH="571320" progId="Equation.DSMT4">
                  <p:embed/>
                </p:oleObj>
              </mc:Choice>
              <mc:Fallback>
                <p:oleObj name="Equation" r:id="rId5" imgW="417816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745" y="3546123"/>
                        <a:ext cx="417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5"/>
          <p:cNvGraphicFramePr>
            <a:graphicFrameLocks noChangeAspect="1"/>
          </p:cNvGraphicFramePr>
          <p:nvPr/>
        </p:nvGraphicFramePr>
        <p:xfrm>
          <a:off x="3337278" y="4375855"/>
          <a:ext cx="2857500" cy="368300"/>
        </p:xfrm>
        <a:graphic>
          <a:graphicData uri="http://schemas.openxmlformats.org/presentationml/2006/ole">
            <mc:AlternateContent xmlns:mc="http://schemas.openxmlformats.org/markup-compatibility/2006">
              <mc:Choice xmlns:v="urn:schemas-microsoft-com:vml" Requires="v">
                <p:oleObj spid="_x0000_s48217" name="Equation" r:id="rId7" imgW="2857320" imgH="368280" progId="Equation.DSMT4">
                  <p:embed/>
                </p:oleObj>
              </mc:Choice>
              <mc:Fallback>
                <p:oleObj name="Equation" r:id="rId7" imgW="285732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7278" y="4375855"/>
                        <a:ext cx="2857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6"/>
          <p:cNvGraphicFramePr>
            <a:graphicFrameLocks noChangeAspect="1"/>
          </p:cNvGraphicFramePr>
          <p:nvPr/>
        </p:nvGraphicFramePr>
        <p:xfrm>
          <a:off x="3341511" y="4965700"/>
          <a:ext cx="2070100" cy="368300"/>
        </p:xfrm>
        <a:graphic>
          <a:graphicData uri="http://schemas.openxmlformats.org/presentationml/2006/ole">
            <mc:AlternateContent xmlns:mc="http://schemas.openxmlformats.org/markup-compatibility/2006">
              <mc:Choice xmlns:v="urn:schemas-microsoft-com:vml" Requires="v">
                <p:oleObj spid="_x0000_s48218" name="Equation" r:id="rId9" imgW="2070000" imgH="368280" progId="Equation.DSMT4">
                  <p:embed/>
                </p:oleObj>
              </mc:Choice>
              <mc:Fallback>
                <p:oleObj name="Equation" r:id="rId9" imgW="2070000" imgH="368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1511" y="4965700"/>
                        <a:ext cx="2070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Use the properties of logarithms to condense the following expressions as much as possible (that is, rewrite the expressions as a sum or difference of as few logarithms as possible).</a:t>
            </a:r>
          </a:p>
          <a:p>
            <a:endParaRPr lang="en-US" b="1" dirty="0"/>
          </a:p>
        </p:txBody>
      </p:sp>
      <p:graphicFrame>
        <p:nvGraphicFramePr>
          <p:cNvPr id="49158" name="Object 6"/>
          <p:cNvGraphicFramePr>
            <a:graphicFrameLocks noChangeAspect="1"/>
          </p:cNvGraphicFramePr>
          <p:nvPr/>
        </p:nvGraphicFramePr>
        <p:xfrm>
          <a:off x="548640" y="3263900"/>
          <a:ext cx="3124200" cy="1841500"/>
        </p:xfrm>
        <a:graphic>
          <a:graphicData uri="http://schemas.openxmlformats.org/presentationml/2006/ole">
            <mc:AlternateContent xmlns:mc="http://schemas.openxmlformats.org/markup-compatibility/2006">
              <mc:Choice xmlns:v="urn:schemas-microsoft-com:vml" Requires="v">
                <p:oleObj spid="_x0000_s49179" name="Equation" r:id="rId3" imgW="3124080" imgH="1841400" progId="Equation.DSMT4">
                  <p:embed/>
                </p:oleObj>
              </mc:Choice>
              <mc:Fallback>
                <p:oleObj name="Equation" r:id="rId3" imgW="3124080" imgH="18414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263900"/>
                        <a:ext cx="31242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b="1" dirty="0"/>
              <a:t>Solution</a:t>
            </a:r>
          </a:p>
          <a:p>
            <a:pPr>
              <a:tabLst>
                <a:tab pos="463550" algn="l"/>
              </a:tabLst>
            </a:pPr>
            <a:r>
              <a:rPr lang="en-US" b="1" dirty="0"/>
              <a:t>a.	</a:t>
            </a:r>
            <a:r>
              <a:rPr lang="en-US" dirty="0"/>
              <a:t>Note that before a sum or difference of log terms 	can be combined, they have to have the same 	coefficient. This is usually straightforward to arrange 	since the coefficient can be moved up into the 	exponent.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graphicFrame>
        <p:nvGraphicFramePr>
          <p:cNvPr id="51202" name="Object 2"/>
          <p:cNvGraphicFramePr>
            <a:graphicFrameLocks noChangeAspect="1"/>
          </p:cNvGraphicFramePr>
          <p:nvPr/>
        </p:nvGraphicFramePr>
        <p:xfrm>
          <a:off x="548640" y="1295400"/>
          <a:ext cx="2222500" cy="901700"/>
        </p:xfrm>
        <a:graphic>
          <a:graphicData uri="http://schemas.openxmlformats.org/presentationml/2006/ole">
            <mc:AlternateContent xmlns:mc="http://schemas.openxmlformats.org/markup-compatibility/2006">
              <mc:Choice xmlns:v="urn:schemas-microsoft-com:vml" Requires="v">
                <p:oleObj spid="_x0000_s51349" name="Equation" r:id="rId3" imgW="2222280" imgH="901440" progId="Equation.DSMT4">
                  <p:embed/>
                </p:oleObj>
              </mc:Choice>
              <mc:Fallback>
                <p:oleObj name="Equation" r:id="rId3" imgW="222228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295400"/>
                        <a:ext cx="2222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extLst>
              <p:ext uri="{D42A27DB-BD31-4B8C-83A1-F6EECF244321}">
                <p14:modId xmlns:p14="http://schemas.microsoft.com/office/powerpoint/2010/main" val="3986851097"/>
              </p:ext>
            </p:extLst>
          </p:nvPr>
        </p:nvGraphicFramePr>
        <p:xfrm>
          <a:off x="730250" y="2203450"/>
          <a:ext cx="4051300" cy="1193800"/>
        </p:xfrm>
        <a:graphic>
          <a:graphicData uri="http://schemas.openxmlformats.org/presentationml/2006/ole">
            <mc:AlternateContent xmlns:mc="http://schemas.openxmlformats.org/markup-compatibility/2006">
              <mc:Choice xmlns:v="urn:schemas-microsoft-com:vml" Requires="v">
                <p:oleObj spid="_x0000_s51350" name="Equation" r:id="rId5" imgW="4051080" imgH="1193760" progId="Equation.DSMT4">
                  <p:embed/>
                </p:oleObj>
              </mc:Choice>
              <mc:Fallback>
                <p:oleObj name="Equation" r:id="rId5" imgW="4051080" imgH="1193760" progId="Equation.DSMT4">
                  <p:embed/>
                  <p:pic>
                    <p:nvPicPr>
                      <p:cNvPr id="0" name="Picture 3"/>
                      <p:cNvPicPr>
                        <a:picLocks noChangeAspect="1" noChangeArrowheads="1"/>
                      </p:cNvPicPr>
                      <p:nvPr/>
                    </p:nvPicPr>
                    <p:blipFill>
                      <a:blip r:embed="rId6"/>
                      <a:srcRect/>
                      <a:stretch>
                        <a:fillRect/>
                      </a:stretch>
                    </p:blipFill>
                    <p:spPr bwMode="auto">
                      <a:xfrm>
                        <a:off x="730250" y="2203450"/>
                        <a:ext cx="4051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4"/>
          <p:cNvGraphicFramePr>
            <a:graphicFrameLocks noChangeAspect="1"/>
          </p:cNvGraphicFramePr>
          <p:nvPr/>
        </p:nvGraphicFramePr>
        <p:xfrm>
          <a:off x="685800" y="3505200"/>
          <a:ext cx="2387600" cy="876300"/>
        </p:xfrm>
        <a:graphic>
          <a:graphicData uri="http://schemas.openxmlformats.org/presentationml/2006/ole">
            <mc:AlternateContent xmlns:mc="http://schemas.openxmlformats.org/markup-compatibility/2006">
              <mc:Choice xmlns:v="urn:schemas-microsoft-com:vml" Requires="v">
                <p:oleObj spid="_x0000_s51351" name="Equation" r:id="rId7" imgW="2387520" imgH="876240" progId="Equation.DSMT4">
                  <p:embed/>
                </p:oleObj>
              </mc:Choice>
              <mc:Fallback>
                <p:oleObj name="Equation" r:id="rId7" imgW="2387520" imgH="876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505200"/>
                        <a:ext cx="2387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685800" y="4495800"/>
          <a:ext cx="1447800" cy="876300"/>
        </p:xfrm>
        <a:graphic>
          <a:graphicData uri="http://schemas.openxmlformats.org/presentationml/2006/ole">
            <mc:AlternateContent xmlns:mc="http://schemas.openxmlformats.org/markup-compatibility/2006">
              <mc:Choice xmlns:v="urn:schemas-microsoft-com:vml" Requires="v">
                <p:oleObj spid="_x0000_s51352" name="Equation" r:id="rId9" imgW="1447560" imgH="876240" progId="Equation.DSMT4">
                  <p:embed/>
                </p:oleObj>
              </mc:Choice>
              <mc:Fallback>
                <p:oleObj name="Equation" r:id="rId9" imgW="1447560" imgH="876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495800"/>
                        <a:ext cx="1447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5181600" y="3874911"/>
          <a:ext cx="2514600" cy="279400"/>
        </p:xfrm>
        <a:graphic>
          <a:graphicData uri="http://schemas.openxmlformats.org/presentationml/2006/ole">
            <mc:AlternateContent xmlns:mc="http://schemas.openxmlformats.org/markup-compatibility/2006">
              <mc:Choice xmlns:v="urn:schemas-microsoft-com:vml" Requires="v">
                <p:oleObj spid="_x0000_s51353" name="Equation" r:id="rId11" imgW="2514600" imgH="279360" progId="Equation.DSMT4">
                  <p:embed/>
                </p:oleObj>
              </mc:Choice>
              <mc:Fallback>
                <p:oleObj name="Equation" r:id="rId11" imgW="2514600" imgH="2793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3874911"/>
                        <a:ext cx="2514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181600" y="2476500"/>
          <a:ext cx="3695700" cy="647700"/>
        </p:xfrm>
        <a:graphic>
          <a:graphicData uri="http://schemas.openxmlformats.org/presentationml/2006/ole">
            <mc:AlternateContent xmlns:mc="http://schemas.openxmlformats.org/markup-compatibility/2006">
              <mc:Choice xmlns:v="urn:schemas-microsoft-com:vml" Requires="v">
                <p:oleObj spid="_x0000_s51354" name="Equation" r:id="rId13" imgW="3695400" imgH="647640" progId="Equation.DSMT4">
                  <p:embed/>
                </p:oleObj>
              </mc:Choice>
              <mc:Fallback>
                <p:oleObj name="Equation" r:id="rId13" imgW="3695400" imgH="647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2476500"/>
                        <a:ext cx="3695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8"/>
          <p:cNvGraphicFramePr>
            <a:graphicFrameLocks noChangeAspect="1"/>
          </p:cNvGraphicFramePr>
          <p:nvPr/>
        </p:nvGraphicFramePr>
        <p:xfrm>
          <a:off x="5181600" y="4724400"/>
          <a:ext cx="2222500" cy="647700"/>
        </p:xfrm>
        <a:graphic>
          <a:graphicData uri="http://schemas.openxmlformats.org/presentationml/2006/ole">
            <mc:AlternateContent xmlns:mc="http://schemas.openxmlformats.org/markup-compatibility/2006">
              <mc:Choice xmlns:v="urn:schemas-microsoft-com:vml" Requires="v">
                <p:oleObj spid="_x0000_s51355" name="Equation" r:id="rId15" imgW="2222280" imgH="647640" progId="Equation.DSMT4">
                  <p:embed/>
                </p:oleObj>
              </mc:Choice>
              <mc:Fallback>
                <p:oleObj name="Equation" r:id="rId15" imgW="2222280" imgH="6476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1600" y="4724400"/>
                        <a:ext cx="2222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Again, we begin by rewriting each term so that its 	coefficient is 1 or </a:t>
            </a:r>
            <a:r>
              <a:rPr lang="en-US" dirty="0">
                <a:latin typeface="Symbol" pitchFamily="18" charset="2"/>
              </a:rPr>
              <a:t>-</a:t>
            </a:r>
            <a:r>
              <a:rPr lang="en-US" dirty="0"/>
              <a:t>1; the sums or differences that 	result can then be combined. </a:t>
            </a:r>
            <a:endParaRPr lang="en-US" b="1" dirty="0"/>
          </a:p>
        </p:txBody>
      </p:sp>
      <p:graphicFrame>
        <p:nvGraphicFramePr>
          <p:cNvPr id="53251" name="Object 3"/>
          <p:cNvGraphicFramePr>
            <a:graphicFrameLocks noChangeAspect="1"/>
          </p:cNvGraphicFramePr>
          <p:nvPr/>
        </p:nvGraphicFramePr>
        <p:xfrm>
          <a:off x="1371600" y="2743200"/>
          <a:ext cx="2641600" cy="838200"/>
        </p:xfrm>
        <a:graphic>
          <a:graphicData uri="http://schemas.openxmlformats.org/presentationml/2006/ole">
            <mc:AlternateContent xmlns:mc="http://schemas.openxmlformats.org/markup-compatibility/2006">
              <mc:Choice xmlns:v="urn:schemas-microsoft-com:vml" Requires="v">
                <p:oleObj spid="_x0000_s53335" name="Equation" r:id="rId3" imgW="2641320" imgH="838080" progId="Equation.DSMT4">
                  <p:embed/>
                </p:oleObj>
              </mc:Choice>
              <mc:Fallback>
                <p:oleObj name="Equation" r:id="rId3" imgW="264132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743200"/>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4038600" y="2895600"/>
          <a:ext cx="3213100" cy="571500"/>
        </p:xfrm>
        <a:graphic>
          <a:graphicData uri="http://schemas.openxmlformats.org/presentationml/2006/ole">
            <mc:AlternateContent xmlns:mc="http://schemas.openxmlformats.org/markup-compatibility/2006">
              <mc:Choice xmlns:v="urn:schemas-microsoft-com:vml" Requires="v">
                <p:oleObj spid="_x0000_s53336" name="Equation" r:id="rId5" imgW="3213000" imgH="571320" progId="Equation.DSMT4">
                  <p:embed/>
                </p:oleObj>
              </mc:Choice>
              <mc:Fallback>
                <p:oleObj name="Equation" r:id="rId5" imgW="321300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895600"/>
                        <a:ext cx="3213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4044245" y="3674533"/>
          <a:ext cx="1879600" cy="939800"/>
        </p:xfrm>
        <a:graphic>
          <a:graphicData uri="http://schemas.openxmlformats.org/presentationml/2006/ole">
            <mc:AlternateContent xmlns:mc="http://schemas.openxmlformats.org/markup-compatibility/2006">
              <mc:Choice xmlns:v="urn:schemas-microsoft-com:vml" Requires="v">
                <p:oleObj spid="_x0000_s53337" name="Equation" r:id="rId7" imgW="1879560" imgH="939600" progId="Equation.DSMT4">
                  <p:embed/>
                </p:oleObj>
              </mc:Choice>
              <mc:Fallback>
                <p:oleObj name="Equation" r:id="rId7" imgW="1879560" imgH="939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4245" y="3674533"/>
                        <a:ext cx="1879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4040717" y="4727223"/>
          <a:ext cx="1130300" cy="990600"/>
        </p:xfrm>
        <a:graphic>
          <a:graphicData uri="http://schemas.openxmlformats.org/presentationml/2006/ole">
            <mc:AlternateContent xmlns:mc="http://schemas.openxmlformats.org/markup-compatibility/2006">
              <mc:Choice xmlns:v="urn:schemas-microsoft-com:vml" Requires="v">
                <p:oleObj spid="_x0000_s53338" name="Equation" r:id="rId9" imgW="1130040" imgH="990360" progId="Equation.DSMT4">
                  <p:embed/>
                </p:oleObj>
              </mc:Choice>
              <mc:Fallback>
                <p:oleObj name="Equation" r:id="rId9" imgW="1130040" imgH="990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0717" y="4727223"/>
                        <a:ext cx="1130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Change of Base Formula</a:t>
            </a:r>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pPr algn="ctr"/>
            <a:r>
              <a:rPr lang="en-US" b="1" dirty="0">
                <a:solidFill>
                  <a:srgbClr val="000000"/>
                </a:solidFill>
              </a:rPr>
              <a:t>Change of Base Formula</a:t>
            </a:r>
          </a:p>
          <a:p>
            <a:r>
              <a:rPr lang="en-US" dirty="0">
                <a:solidFill>
                  <a:schemeClr val="tx1"/>
                </a:solidFill>
              </a:rPr>
              <a:t>Let </a:t>
            </a:r>
            <a:r>
              <a:rPr lang="en-US" i="1" dirty="0">
                <a:solidFill>
                  <a:schemeClr val="tx1"/>
                </a:solidFill>
              </a:rPr>
              <a:t>a</a:t>
            </a:r>
            <a:r>
              <a:rPr lang="en-US" dirty="0">
                <a:solidFill>
                  <a:schemeClr val="tx1"/>
                </a:solidFill>
              </a:rPr>
              <a:t> and </a:t>
            </a:r>
            <a:r>
              <a:rPr lang="en-US" i="1" dirty="0">
                <a:solidFill>
                  <a:schemeClr val="tx1"/>
                </a:solidFill>
              </a:rPr>
              <a:t>b</a:t>
            </a:r>
            <a:r>
              <a:rPr lang="en-US" dirty="0">
                <a:solidFill>
                  <a:schemeClr val="tx1"/>
                </a:solidFill>
              </a:rPr>
              <a:t> be positive real numbers, neither of them equal to 1, and let </a:t>
            </a:r>
            <a:r>
              <a:rPr lang="en-US" i="1" dirty="0">
                <a:solidFill>
                  <a:schemeClr val="tx1"/>
                </a:solidFill>
              </a:rPr>
              <a:t>x</a:t>
            </a:r>
            <a:r>
              <a:rPr lang="en-US" dirty="0">
                <a:solidFill>
                  <a:schemeClr val="tx1"/>
                </a:solidFill>
              </a:rPr>
              <a:t> be a positive real number. Then</a:t>
            </a:r>
          </a:p>
          <a:p>
            <a:endParaRPr lang="en-US" b="1" dirty="0">
              <a:solidFill>
                <a:schemeClr val="tx1"/>
              </a:solidFill>
            </a:endParaRPr>
          </a:p>
          <a:p>
            <a:endParaRPr lang="en-US" b="1" dirty="0">
              <a:solidFill>
                <a:schemeClr val="tx1"/>
              </a:solidFill>
            </a:endParaRPr>
          </a:p>
        </p:txBody>
      </p:sp>
      <p:graphicFrame>
        <p:nvGraphicFramePr>
          <p:cNvPr id="54278" name="Object 6"/>
          <p:cNvGraphicFramePr>
            <a:graphicFrameLocks noChangeAspect="1"/>
          </p:cNvGraphicFramePr>
          <p:nvPr/>
        </p:nvGraphicFramePr>
        <p:xfrm>
          <a:off x="3517900" y="2819400"/>
          <a:ext cx="2108200" cy="927100"/>
        </p:xfrm>
        <a:graphic>
          <a:graphicData uri="http://schemas.openxmlformats.org/presentationml/2006/ole">
            <mc:AlternateContent xmlns:mc="http://schemas.openxmlformats.org/markup-compatibility/2006">
              <mc:Choice xmlns:v="urn:schemas-microsoft-com:vml" Requires="v">
                <p:oleObj spid="_x0000_s54299" name="Equation" r:id="rId3" imgW="2108160" imgH="927000" progId="Equation.DSMT4">
                  <p:embed/>
                </p:oleObj>
              </mc:Choice>
              <mc:Fallback>
                <p:oleObj name="Equation" r:id="rId3" imgW="2108160" imgH="9270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2819400"/>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Determine the inverse of each of the following relations. Then graph each relation and its inverse, and determine the domain and range of both.</a:t>
            </a:r>
          </a:p>
          <a:p>
            <a:pPr>
              <a:lnSpc>
                <a:spcPct val="150000"/>
              </a:lnSpc>
            </a:pPr>
            <a:endParaRPr lang="en-US" dirty="0"/>
          </a:p>
          <a:p>
            <a:r>
              <a:rPr lang="en-US" b="1" dirty="0"/>
              <a:t>Solution</a:t>
            </a:r>
            <a:endParaRPr lang="en-US" dirty="0"/>
          </a:p>
        </p:txBody>
      </p:sp>
      <p:graphicFrame>
        <p:nvGraphicFramePr>
          <p:cNvPr id="2050" name="Object 2"/>
          <p:cNvGraphicFramePr>
            <a:graphicFrameLocks noChangeAspect="1"/>
          </p:cNvGraphicFramePr>
          <p:nvPr/>
        </p:nvGraphicFramePr>
        <p:xfrm>
          <a:off x="548640" y="2743200"/>
          <a:ext cx="6337301" cy="520700"/>
        </p:xfrm>
        <a:graphic>
          <a:graphicData uri="http://schemas.openxmlformats.org/presentationml/2006/ole">
            <mc:AlternateContent xmlns:mc="http://schemas.openxmlformats.org/markup-compatibility/2006">
              <mc:Choice xmlns:v="urn:schemas-microsoft-com:vml" Requires="v">
                <p:oleObj spid="_x0000_s2198" name="Equation" r:id="rId3" imgW="6337080" imgH="520560" progId="Equation.DSMT4">
                  <p:embed/>
                </p:oleObj>
              </mc:Choice>
              <mc:Fallback>
                <p:oleObj name="Equation" r:id="rId3" imgW="633708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743200"/>
                        <a:ext cx="6337301"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48640" y="3989388"/>
          <a:ext cx="4241800" cy="520700"/>
        </p:xfrm>
        <a:graphic>
          <a:graphicData uri="http://schemas.openxmlformats.org/presentationml/2006/ole">
            <mc:AlternateContent xmlns:mc="http://schemas.openxmlformats.org/markup-compatibility/2006">
              <mc:Choice xmlns:v="urn:schemas-microsoft-com:vml" Requires="v">
                <p:oleObj spid="_x0000_s2199" name="Equation" r:id="rId5" imgW="4241520" imgH="520560" progId="Equation.DSMT4">
                  <p:embed/>
                </p:oleObj>
              </mc:Choice>
              <mc:Fallback>
                <p:oleObj name="Equation" r:id="rId5" imgW="4241520" imgH="520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989388"/>
                        <a:ext cx="424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4826000" y="4000500"/>
          <a:ext cx="4013200" cy="520700"/>
        </p:xfrm>
        <a:graphic>
          <a:graphicData uri="http://schemas.openxmlformats.org/presentationml/2006/ole">
            <mc:AlternateContent xmlns:mc="http://schemas.openxmlformats.org/markup-compatibility/2006">
              <mc:Choice xmlns:v="urn:schemas-microsoft-com:vml" Requires="v">
                <p:oleObj spid="_x0000_s2200" name="Equation" r:id="rId7" imgW="4012920" imgH="520560" progId="Equation.DSMT4">
                  <p:embed/>
                </p:oleObj>
              </mc:Choice>
              <mc:Fallback>
                <p:oleObj name="Equation" r:id="rId7" imgW="4012920" imgH="5205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000" y="4000500"/>
                        <a:ext cx="4013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1037678" y="4610100"/>
          <a:ext cx="3467100" cy="495300"/>
        </p:xfrm>
        <a:graphic>
          <a:graphicData uri="http://schemas.openxmlformats.org/presentationml/2006/ole">
            <mc:AlternateContent xmlns:mc="http://schemas.openxmlformats.org/markup-compatibility/2006">
              <mc:Choice xmlns:v="urn:schemas-microsoft-com:vml" Requires="v">
                <p:oleObj spid="_x0000_s2201" name="Equation" r:id="rId9" imgW="3466800" imgH="495000" progId="Equation.DSMT4">
                  <p:embed/>
                </p:oleObj>
              </mc:Choice>
              <mc:Fallback>
                <p:oleObj name="Equation" r:id="rId9" imgW="346680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7678" y="4610100"/>
                        <a:ext cx="3467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4826000" y="4610100"/>
          <a:ext cx="3721100" cy="495300"/>
        </p:xfrm>
        <a:graphic>
          <a:graphicData uri="http://schemas.openxmlformats.org/presentationml/2006/ole">
            <mc:AlternateContent xmlns:mc="http://schemas.openxmlformats.org/markup-compatibility/2006">
              <mc:Choice xmlns:v="urn:schemas-microsoft-com:vml" Requires="v">
                <p:oleObj spid="_x0000_s2202" name="Equation" r:id="rId11" imgW="3720960" imgH="495000" progId="Equation.DSMT4">
                  <p:embed/>
                </p:oleObj>
              </mc:Choice>
              <mc:Fallback>
                <p:oleObj name="Equation" r:id="rId11" imgW="3720960" imgH="4950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6000" y="4610100"/>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1037678" y="5219700"/>
          <a:ext cx="3225800" cy="495300"/>
        </p:xfrm>
        <a:graphic>
          <a:graphicData uri="http://schemas.openxmlformats.org/presentationml/2006/ole">
            <mc:AlternateContent xmlns:mc="http://schemas.openxmlformats.org/markup-compatibility/2006">
              <mc:Choice xmlns:v="urn:schemas-microsoft-com:vml" Requires="v">
                <p:oleObj spid="_x0000_s2203" name="Equation" r:id="rId13" imgW="3225600" imgH="495000" progId="Equation.DSMT4">
                  <p:embed/>
                </p:oleObj>
              </mc:Choice>
              <mc:Fallback>
                <p:oleObj name="Equation" r:id="rId13" imgW="3225600" imgH="4950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7678" y="5219700"/>
                        <a:ext cx="322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4826000" y="5214938"/>
          <a:ext cx="3492500" cy="495300"/>
        </p:xfrm>
        <a:graphic>
          <a:graphicData uri="http://schemas.openxmlformats.org/presentationml/2006/ole">
            <mc:AlternateContent xmlns:mc="http://schemas.openxmlformats.org/markup-compatibility/2006">
              <mc:Choice xmlns:v="urn:schemas-microsoft-com:vml" Requires="v">
                <p:oleObj spid="_x0000_s2204" name="Equation" r:id="rId15" imgW="3492360" imgH="495000" progId="Equation.DSMT4">
                  <p:embed/>
                </p:oleObj>
              </mc:Choice>
              <mc:Fallback>
                <p:oleObj name="Equation" r:id="rId15" imgW="3492360" imgH="4950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6000" y="5214938"/>
                        <a:ext cx="349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a:t>
            </a:r>
          </a:p>
        </p:txBody>
      </p:sp>
      <p:sp>
        <p:nvSpPr>
          <p:cNvPr id="3" name="Content Placeholder 2"/>
          <p:cNvSpPr>
            <a:spLocks noGrp="1"/>
          </p:cNvSpPr>
          <p:nvPr>
            <p:ph idx="1"/>
          </p:nvPr>
        </p:nvSpPr>
        <p:spPr/>
        <p:txBody>
          <a:bodyPr/>
          <a:lstStyle/>
          <a:p>
            <a:r>
              <a:rPr lang="en-US" dirty="0"/>
              <a:t>Recall that a function will have an inverse only if it is one-to-one. This means that the graph of the function must pass the horizontal line test, which is something the trigonometric functions fail to do. By restricting the domain of a trigonometric function, we can make it one-to-one and therefore invertible.</a:t>
            </a:r>
          </a:p>
        </p:txBody>
      </p:sp>
    </p:spTree>
    <p:extLst>
      <p:ext uri="{BB962C8B-B14F-4D97-AF65-F5344CB8AC3E}">
        <p14:creationId xmlns:p14="http://schemas.microsoft.com/office/powerpoint/2010/main" val="1057507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Arcsine</a:t>
            </a:r>
          </a:p>
        </p:txBody>
      </p:sp>
      <p:sp>
        <p:nvSpPr>
          <p:cNvPr id="3" name="Content Placeholder 2"/>
          <p:cNvSpPr>
            <a:spLocks noGrp="1"/>
          </p:cNvSpPr>
          <p:nvPr>
            <p:ph idx="1"/>
          </p:nvPr>
        </p:nvSpPr>
        <p:spPr>
          <a:xfrm>
            <a:off x="457200" y="1280160"/>
            <a:ext cx="8229600" cy="3797963"/>
          </a:xfrm>
          <a:solidFill>
            <a:srgbClr val="FFFFCC"/>
          </a:solidFill>
          <a:ln w="28575">
            <a:solidFill>
              <a:schemeClr val="tx1"/>
            </a:solidFill>
          </a:ln>
        </p:spPr>
        <p:txBody>
          <a:bodyPr>
            <a:spAutoFit/>
          </a:bodyPr>
          <a:lstStyle/>
          <a:p>
            <a:pPr algn="ctr"/>
            <a:r>
              <a:rPr lang="en-US" b="1" dirty="0">
                <a:solidFill>
                  <a:srgbClr val="000000"/>
                </a:solidFill>
              </a:rPr>
              <a:t>Arcsine</a:t>
            </a:r>
          </a:p>
          <a:p>
            <a:r>
              <a:rPr lang="en-US" dirty="0">
                <a:solidFill>
                  <a:schemeClr val="tx1"/>
                </a:solidFill>
              </a:rPr>
              <a:t>Given                               </a:t>
            </a:r>
            <a:r>
              <a:rPr lang="en-US" b="1" dirty="0">
                <a:solidFill>
                  <a:srgbClr val="C00000"/>
                </a:solidFill>
              </a:rPr>
              <a:t>arcsine</a:t>
            </a:r>
            <a:r>
              <a:rPr lang="en-US" dirty="0">
                <a:solidFill>
                  <a:schemeClr val="tx1"/>
                </a:solidFill>
              </a:rPr>
              <a:t> is defined by either of the following.</a:t>
            </a:r>
          </a:p>
          <a:p>
            <a:endParaRPr lang="en-US" dirty="0">
              <a:solidFill>
                <a:schemeClr val="tx1"/>
              </a:solidFill>
            </a:endParaRPr>
          </a:p>
          <a:p>
            <a:r>
              <a:rPr lang="en-US" dirty="0">
                <a:solidFill>
                  <a:schemeClr val="tx1"/>
                </a:solidFill>
              </a:rPr>
              <a:t>In words, arcsin </a:t>
            </a:r>
            <a:r>
              <a:rPr lang="en-US" i="1" dirty="0">
                <a:solidFill>
                  <a:schemeClr val="tx1"/>
                </a:solidFill>
              </a:rPr>
              <a:t>y</a:t>
            </a:r>
            <a:r>
              <a:rPr lang="en-US" dirty="0">
                <a:solidFill>
                  <a:schemeClr val="tx1"/>
                </a:solidFill>
              </a:rPr>
              <a:t> is the angle whose sine is </a:t>
            </a:r>
            <a:r>
              <a:rPr lang="en-US" i="1" dirty="0">
                <a:solidFill>
                  <a:schemeClr val="tx1"/>
                </a:solidFill>
              </a:rPr>
              <a:t>y</a:t>
            </a:r>
            <a:r>
              <a:rPr lang="en-US" dirty="0">
                <a:solidFill>
                  <a:schemeClr val="tx1"/>
                </a:solidFill>
              </a:rPr>
              <a:t>. Since the (restricted) domain of sine is                         and its range is               the domain of arcsine is              and its range is</a:t>
            </a:r>
            <a:endParaRPr lang="en-US" b="1" dirty="0">
              <a:solidFill>
                <a:schemeClr val="tx1"/>
              </a:solidFill>
            </a:endParaRPr>
          </a:p>
        </p:txBody>
      </p:sp>
      <p:graphicFrame>
        <p:nvGraphicFramePr>
          <p:cNvPr id="55299" name="Object 3"/>
          <p:cNvGraphicFramePr>
            <a:graphicFrameLocks noChangeAspect="1"/>
          </p:cNvGraphicFramePr>
          <p:nvPr>
            <p:extLst>
              <p:ext uri="{D42A27DB-BD31-4B8C-83A1-F6EECF244321}">
                <p14:modId xmlns:p14="http://schemas.microsoft.com/office/powerpoint/2010/main" val="4215674913"/>
              </p:ext>
            </p:extLst>
          </p:nvPr>
        </p:nvGraphicFramePr>
        <p:xfrm>
          <a:off x="1462088" y="1820863"/>
          <a:ext cx="2336800" cy="482600"/>
        </p:xfrm>
        <a:graphic>
          <a:graphicData uri="http://schemas.openxmlformats.org/presentationml/2006/ole">
            <mc:AlternateContent xmlns:mc="http://schemas.openxmlformats.org/markup-compatibility/2006">
              <mc:Choice xmlns:v="urn:schemas-microsoft-com:vml" Requires="v">
                <p:oleObj spid="_x0000_s55432" name="Equation" r:id="rId3" imgW="2336760" imgH="482400" progId="Equation.DSMT4">
                  <p:embed/>
                </p:oleObj>
              </mc:Choice>
              <mc:Fallback>
                <p:oleObj name="Equation" r:id="rId3" imgW="2336760" imgH="482400" progId="Equation.DSMT4">
                  <p:embed/>
                  <p:pic>
                    <p:nvPicPr>
                      <p:cNvPr id="0" name="Picture 3"/>
                      <p:cNvPicPr>
                        <a:picLocks noChangeAspect="1" noChangeArrowheads="1"/>
                      </p:cNvPicPr>
                      <p:nvPr/>
                    </p:nvPicPr>
                    <p:blipFill>
                      <a:blip r:embed="rId4"/>
                      <a:srcRect/>
                      <a:stretch>
                        <a:fillRect/>
                      </a:stretch>
                    </p:blipFill>
                    <p:spPr bwMode="auto">
                      <a:xfrm>
                        <a:off x="1462088" y="1820863"/>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nvGraphicFramePr>
        <p:xfrm>
          <a:off x="831850" y="2753272"/>
          <a:ext cx="7480300" cy="469900"/>
        </p:xfrm>
        <a:graphic>
          <a:graphicData uri="http://schemas.openxmlformats.org/presentationml/2006/ole">
            <mc:AlternateContent xmlns:mc="http://schemas.openxmlformats.org/markup-compatibility/2006">
              <mc:Choice xmlns:v="urn:schemas-microsoft-com:vml" Requires="v">
                <p:oleObj spid="_x0000_s55433" name="Equation" r:id="rId5" imgW="7480080" imgH="469800" progId="Equation.DSMT4">
                  <p:embed/>
                </p:oleObj>
              </mc:Choice>
              <mc:Fallback>
                <p:oleObj name="Equation" r:id="rId5" imgW="74800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0" y="2753272"/>
                        <a:ext cx="748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2" name="Object 6"/>
          <p:cNvGraphicFramePr>
            <a:graphicFrameLocks noChangeAspect="1"/>
          </p:cNvGraphicFramePr>
          <p:nvPr>
            <p:extLst>
              <p:ext uri="{D42A27DB-BD31-4B8C-83A1-F6EECF244321}">
                <p14:modId xmlns:p14="http://schemas.microsoft.com/office/powerpoint/2010/main" val="1836195755"/>
              </p:ext>
            </p:extLst>
          </p:nvPr>
        </p:nvGraphicFramePr>
        <p:xfrm>
          <a:off x="4824413" y="3697288"/>
          <a:ext cx="1727200" cy="482600"/>
        </p:xfrm>
        <a:graphic>
          <a:graphicData uri="http://schemas.openxmlformats.org/presentationml/2006/ole">
            <mc:AlternateContent xmlns:mc="http://schemas.openxmlformats.org/markup-compatibility/2006">
              <mc:Choice xmlns:v="urn:schemas-microsoft-com:vml" Requires="v">
                <p:oleObj spid="_x0000_s55434" name="Equation" r:id="rId7" imgW="1726920" imgH="482400" progId="Equation.DSMT4">
                  <p:embed/>
                </p:oleObj>
              </mc:Choice>
              <mc:Fallback>
                <p:oleObj name="Equation" r:id="rId7" imgW="1726920" imgH="482400" progId="Equation.DSMT4">
                  <p:embed/>
                  <p:pic>
                    <p:nvPicPr>
                      <p:cNvPr id="0" name="Picture 6"/>
                      <p:cNvPicPr>
                        <a:picLocks noChangeAspect="1" noChangeArrowheads="1"/>
                      </p:cNvPicPr>
                      <p:nvPr/>
                    </p:nvPicPr>
                    <p:blipFill>
                      <a:blip r:embed="rId8"/>
                      <a:srcRect/>
                      <a:stretch>
                        <a:fillRect/>
                      </a:stretch>
                    </p:blipFill>
                    <p:spPr bwMode="auto">
                      <a:xfrm>
                        <a:off x="4824413" y="3697288"/>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3" name="Object 7"/>
          <p:cNvGraphicFramePr>
            <a:graphicFrameLocks noChangeAspect="1"/>
          </p:cNvGraphicFramePr>
          <p:nvPr/>
        </p:nvGraphicFramePr>
        <p:xfrm>
          <a:off x="876300" y="4112172"/>
          <a:ext cx="1028700" cy="469900"/>
        </p:xfrm>
        <a:graphic>
          <a:graphicData uri="http://schemas.openxmlformats.org/presentationml/2006/ole">
            <mc:AlternateContent xmlns:mc="http://schemas.openxmlformats.org/markup-compatibility/2006">
              <mc:Choice xmlns:v="urn:schemas-microsoft-com:vml" Requires="v">
                <p:oleObj spid="_x0000_s55435" name="Equation" r:id="rId9" imgW="1028520" imgH="469800" progId="Equation.DSMT4">
                  <p:embed/>
                </p:oleObj>
              </mc:Choice>
              <mc:Fallback>
                <p:oleObj name="Equation" r:id="rId9" imgW="102852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00" y="4112172"/>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4" name="Object 8"/>
          <p:cNvGraphicFramePr>
            <a:graphicFrameLocks noChangeAspect="1"/>
          </p:cNvGraphicFramePr>
          <p:nvPr/>
        </p:nvGraphicFramePr>
        <p:xfrm>
          <a:off x="5542845" y="4112172"/>
          <a:ext cx="914400" cy="469900"/>
        </p:xfrm>
        <a:graphic>
          <a:graphicData uri="http://schemas.openxmlformats.org/presentationml/2006/ole">
            <mc:AlternateContent xmlns:mc="http://schemas.openxmlformats.org/markup-compatibility/2006">
              <mc:Choice xmlns:v="urn:schemas-microsoft-com:vml" Requires="v">
                <p:oleObj spid="_x0000_s55436" name="Equation" r:id="rId11" imgW="914400" imgH="469800" progId="Equation.DSMT4">
                  <p:embed/>
                </p:oleObj>
              </mc:Choice>
              <mc:Fallback>
                <p:oleObj name="Equation" r:id="rId11" imgW="91440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2845" y="4112172"/>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5" name="Object 9"/>
          <p:cNvGraphicFramePr>
            <a:graphicFrameLocks noChangeAspect="1"/>
          </p:cNvGraphicFramePr>
          <p:nvPr>
            <p:extLst>
              <p:ext uri="{D42A27DB-BD31-4B8C-83A1-F6EECF244321}">
                <p14:modId xmlns:p14="http://schemas.microsoft.com/office/powerpoint/2010/main" val="1804774108"/>
              </p:ext>
            </p:extLst>
          </p:nvPr>
        </p:nvGraphicFramePr>
        <p:xfrm>
          <a:off x="847725" y="4549775"/>
          <a:ext cx="1828800" cy="482600"/>
        </p:xfrm>
        <a:graphic>
          <a:graphicData uri="http://schemas.openxmlformats.org/presentationml/2006/ole">
            <mc:AlternateContent xmlns:mc="http://schemas.openxmlformats.org/markup-compatibility/2006">
              <mc:Choice xmlns:v="urn:schemas-microsoft-com:vml" Requires="v">
                <p:oleObj spid="_x0000_s55437" name="Equation" r:id="rId13" imgW="1828800" imgH="482400" progId="Equation.DSMT4">
                  <p:embed/>
                </p:oleObj>
              </mc:Choice>
              <mc:Fallback>
                <p:oleObj name="Equation" r:id="rId13" imgW="1828800" imgH="482400" progId="Equation.DSMT4">
                  <p:embed/>
                  <p:pic>
                    <p:nvPicPr>
                      <p:cNvPr id="0" name="Picture 9"/>
                      <p:cNvPicPr>
                        <a:picLocks noChangeAspect="1" noChangeArrowheads="1"/>
                      </p:cNvPicPr>
                      <p:nvPr/>
                    </p:nvPicPr>
                    <p:blipFill>
                      <a:blip r:embed="rId14"/>
                      <a:srcRect/>
                      <a:stretch>
                        <a:fillRect/>
                      </a:stretch>
                    </p:blipFill>
                    <p:spPr bwMode="auto">
                      <a:xfrm>
                        <a:off x="847725" y="4549775"/>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a:t>
            </a:r>
          </a:p>
        </p:txBody>
      </p:sp>
      <p:pic>
        <p:nvPicPr>
          <p:cNvPr id="96258" name="Picture 2"/>
          <p:cNvPicPr>
            <a:picLocks noChangeAspect="1" noChangeArrowheads="1"/>
          </p:cNvPicPr>
          <p:nvPr/>
        </p:nvPicPr>
        <p:blipFill>
          <a:blip r:embed="rId2" cstate="print"/>
          <a:srcRect/>
          <a:stretch>
            <a:fillRect/>
          </a:stretch>
        </p:blipFill>
        <p:spPr bwMode="auto">
          <a:xfrm>
            <a:off x="917245" y="1188720"/>
            <a:ext cx="7309510" cy="4297680"/>
          </a:xfrm>
          <a:prstGeom prst="rect">
            <a:avLst/>
          </a:prstGeom>
          <a:noFill/>
          <a:ln w="9525">
            <a:noFill/>
            <a:miter lim="800000"/>
            <a:headEnd/>
            <a:tailEnd/>
          </a:ln>
        </p:spPr>
      </p:pic>
      <p:sp>
        <p:nvSpPr>
          <p:cNvPr id="5" name="Rectangle 4"/>
          <p:cNvSpPr/>
          <p:nvPr/>
        </p:nvSpPr>
        <p:spPr>
          <a:xfrm>
            <a:off x="4045157" y="5420380"/>
            <a:ext cx="1552797" cy="523220"/>
          </a:xfrm>
          <a:prstGeom prst="rect">
            <a:avLst/>
          </a:prstGeom>
        </p:spPr>
        <p:txBody>
          <a:bodyPr wrap="none">
            <a:spAutoFit/>
          </a:bodyPr>
          <a:lstStyle/>
          <a:p>
            <a:r>
              <a:rPr lang="en-US" sz="2800" b="1" dirty="0"/>
              <a:t>Figure 12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With the derivation of arcsine as a guide, construct a definition of arccosine and plot the resulting function.</a:t>
            </a:r>
          </a:p>
          <a:p>
            <a:r>
              <a:rPr lang="en-US" b="1" dirty="0"/>
              <a:t>Solution</a:t>
            </a:r>
          </a:p>
          <a:p>
            <a:r>
              <a:rPr lang="en-US" dirty="0"/>
              <a:t>As with sine, we first need to restrict the domain of cosine to an interval over which cosine is one‑to‑one. Picture the graph of cosine in your mind. Most people would probably say that the natural choice for the restricted domain is the interval           </a:t>
            </a:r>
            <a:r>
              <a:rPr lang="en-US" i="1" dirty="0"/>
              <a:t>   </a:t>
            </a:r>
            <a:r>
              <a:rPr lang="en-US" dirty="0"/>
              <a:t>and this is indeed the convention. This is all we need in order to make our definition.</a:t>
            </a:r>
          </a:p>
        </p:txBody>
      </p:sp>
      <p:graphicFrame>
        <p:nvGraphicFramePr>
          <p:cNvPr id="56322" name="Object 2"/>
          <p:cNvGraphicFramePr>
            <a:graphicFrameLocks noChangeAspect="1"/>
          </p:cNvGraphicFramePr>
          <p:nvPr>
            <p:extLst>
              <p:ext uri="{D42A27DB-BD31-4B8C-83A1-F6EECF244321}">
                <p14:modId xmlns:p14="http://schemas.microsoft.com/office/powerpoint/2010/main" val="3223710752"/>
              </p:ext>
            </p:extLst>
          </p:nvPr>
        </p:nvGraphicFramePr>
        <p:xfrm>
          <a:off x="5281613" y="4481513"/>
          <a:ext cx="914400" cy="482600"/>
        </p:xfrm>
        <a:graphic>
          <a:graphicData uri="http://schemas.openxmlformats.org/presentationml/2006/ole">
            <mc:AlternateContent xmlns:mc="http://schemas.openxmlformats.org/markup-compatibility/2006">
              <mc:Choice xmlns:v="urn:schemas-microsoft-com:vml" Requires="v">
                <p:oleObj spid="_x0000_s56344" name="Equation" r:id="rId3" imgW="914400" imgH="482400" progId="Equation.DSMT4">
                  <p:embed/>
                </p:oleObj>
              </mc:Choice>
              <mc:Fallback>
                <p:oleObj name="Equation" r:id="rId3" imgW="914400" imgH="482400" progId="Equation.DSMT4">
                  <p:embed/>
                  <p:pic>
                    <p:nvPicPr>
                      <p:cNvPr id="0" name="Picture 2"/>
                      <p:cNvPicPr>
                        <a:picLocks noChangeAspect="1" noChangeArrowheads="1"/>
                      </p:cNvPicPr>
                      <p:nvPr/>
                    </p:nvPicPr>
                    <p:blipFill>
                      <a:blip r:embed="rId4"/>
                      <a:srcRect/>
                      <a:stretch>
                        <a:fillRect/>
                      </a:stretch>
                    </p:blipFill>
                    <p:spPr bwMode="auto">
                      <a:xfrm>
                        <a:off x="5281613" y="4481513"/>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Given                    </a:t>
            </a:r>
            <a:r>
              <a:rPr lang="en-US" b="1" dirty="0"/>
              <a:t>arccosine</a:t>
            </a:r>
            <a:r>
              <a:rPr lang="en-US" dirty="0"/>
              <a:t> (with its two notations) is defined by</a:t>
            </a:r>
          </a:p>
          <a:p>
            <a:endParaRPr lang="en-US" dirty="0"/>
          </a:p>
          <a:p>
            <a:r>
              <a:rPr lang="en-US" dirty="0"/>
              <a:t>To graph the arccosine function, we simply reflect the restricted graph of cosine with respect to the line </a:t>
            </a:r>
            <a:r>
              <a:rPr lang="en-US" i="1" dirty="0"/>
              <a:t>y</a:t>
            </a:r>
            <a:r>
              <a:rPr lang="en-US" dirty="0">
                <a:latin typeface="Symbol" pitchFamily="18" charset="2"/>
              </a:rPr>
              <a:t> = </a:t>
            </a:r>
            <a:r>
              <a:rPr lang="en-US" i="1" dirty="0"/>
              <a:t>x</a:t>
            </a:r>
            <a:r>
              <a:rPr lang="en-US" dirty="0"/>
              <a:t>.</a:t>
            </a:r>
            <a:r>
              <a:rPr lang="en-US" i="1" dirty="0"/>
              <a:t> </a:t>
            </a:r>
            <a:r>
              <a:rPr lang="en-US" dirty="0"/>
              <a:t>Since the (restricted) domain of cosine is             and the range is               we know that the domain of arccosine will be             and its range will be             This knowledge serves as a good way to double‑check our graph of arccosine.</a:t>
            </a:r>
          </a:p>
        </p:txBody>
      </p:sp>
      <p:graphicFrame>
        <p:nvGraphicFramePr>
          <p:cNvPr id="57347" name="Object 3"/>
          <p:cNvGraphicFramePr>
            <a:graphicFrameLocks noChangeAspect="1"/>
          </p:cNvGraphicFramePr>
          <p:nvPr>
            <p:extLst>
              <p:ext uri="{D42A27DB-BD31-4B8C-83A1-F6EECF244321}">
                <p14:modId xmlns:p14="http://schemas.microsoft.com/office/powerpoint/2010/main" val="1074547611"/>
              </p:ext>
            </p:extLst>
          </p:nvPr>
        </p:nvGraphicFramePr>
        <p:xfrm>
          <a:off x="1476375" y="1320800"/>
          <a:ext cx="1409700" cy="482600"/>
        </p:xfrm>
        <a:graphic>
          <a:graphicData uri="http://schemas.openxmlformats.org/presentationml/2006/ole">
            <mc:AlternateContent xmlns:mc="http://schemas.openxmlformats.org/markup-compatibility/2006">
              <mc:Choice xmlns:v="urn:schemas-microsoft-com:vml" Requires="v">
                <p:oleObj spid="_x0000_s57479" name="Equation" r:id="rId3" imgW="1409400" imgH="482400" progId="Equation.DSMT4">
                  <p:embed/>
                </p:oleObj>
              </mc:Choice>
              <mc:Fallback>
                <p:oleObj name="Equation" r:id="rId3" imgW="1409400" imgH="482400" progId="Equation.DSMT4">
                  <p:embed/>
                  <p:pic>
                    <p:nvPicPr>
                      <p:cNvPr id="0" name="Picture 3"/>
                      <p:cNvPicPr>
                        <a:picLocks noChangeAspect="1" noChangeArrowheads="1"/>
                      </p:cNvPicPr>
                      <p:nvPr/>
                    </p:nvPicPr>
                    <p:blipFill>
                      <a:blip r:embed="rId4"/>
                      <a:srcRect/>
                      <a:stretch>
                        <a:fillRect/>
                      </a:stretch>
                    </p:blipFill>
                    <p:spPr bwMode="auto">
                      <a:xfrm>
                        <a:off x="1476375" y="1320800"/>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857250" y="2252133"/>
          <a:ext cx="7429500" cy="444500"/>
        </p:xfrm>
        <a:graphic>
          <a:graphicData uri="http://schemas.openxmlformats.org/presentationml/2006/ole">
            <mc:AlternateContent xmlns:mc="http://schemas.openxmlformats.org/markup-compatibility/2006">
              <mc:Choice xmlns:v="urn:schemas-microsoft-com:vml" Requires="v">
                <p:oleObj spid="_x0000_s57480" name="Equation" r:id="rId5" imgW="7429320" imgH="444240" progId="Equation.DSMT4">
                  <p:embed/>
                </p:oleObj>
              </mc:Choice>
              <mc:Fallback>
                <p:oleObj name="Equation" r:id="rId5" imgW="742932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2252133"/>
                        <a:ext cx="742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extLst>
              <p:ext uri="{D42A27DB-BD31-4B8C-83A1-F6EECF244321}">
                <p14:modId xmlns:p14="http://schemas.microsoft.com/office/powerpoint/2010/main" val="498484801"/>
              </p:ext>
            </p:extLst>
          </p:nvPr>
        </p:nvGraphicFramePr>
        <p:xfrm>
          <a:off x="6538913" y="3627438"/>
          <a:ext cx="800100" cy="482600"/>
        </p:xfrm>
        <a:graphic>
          <a:graphicData uri="http://schemas.openxmlformats.org/presentationml/2006/ole">
            <mc:AlternateContent xmlns:mc="http://schemas.openxmlformats.org/markup-compatibility/2006">
              <mc:Choice xmlns:v="urn:schemas-microsoft-com:vml" Requires="v">
                <p:oleObj spid="_x0000_s57481" name="Equation" r:id="rId7" imgW="799920" imgH="482400" progId="Equation.DSMT4">
                  <p:embed/>
                </p:oleObj>
              </mc:Choice>
              <mc:Fallback>
                <p:oleObj name="Equation" r:id="rId7" imgW="799920" imgH="482400" progId="Equation.DSMT4">
                  <p:embed/>
                  <p:pic>
                    <p:nvPicPr>
                      <p:cNvPr id="0" name="Picture 5"/>
                      <p:cNvPicPr>
                        <a:picLocks noChangeAspect="1" noChangeArrowheads="1"/>
                      </p:cNvPicPr>
                      <p:nvPr/>
                    </p:nvPicPr>
                    <p:blipFill>
                      <a:blip r:embed="rId8"/>
                      <a:srcRect/>
                      <a:stretch>
                        <a:fillRect/>
                      </a:stretch>
                    </p:blipFill>
                    <p:spPr bwMode="auto">
                      <a:xfrm>
                        <a:off x="6538913" y="3627438"/>
                        <a:ext cx="80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nvGraphicFramePr>
        <p:xfrm>
          <a:off x="1737078" y="4049889"/>
          <a:ext cx="1028700" cy="469900"/>
        </p:xfrm>
        <a:graphic>
          <a:graphicData uri="http://schemas.openxmlformats.org/presentationml/2006/ole">
            <mc:AlternateContent xmlns:mc="http://schemas.openxmlformats.org/markup-compatibility/2006">
              <mc:Choice xmlns:v="urn:schemas-microsoft-com:vml" Requires="v">
                <p:oleObj spid="_x0000_s57482" name="Equation" r:id="rId9" imgW="1028520" imgH="469800" progId="Equation.DSMT4">
                  <p:embed/>
                </p:oleObj>
              </mc:Choice>
              <mc:Fallback>
                <p:oleObj name="Equation" r:id="rId9" imgW="102852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7078" y="4049889"/>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nvGraphicFramePr>
        <p:xfrm>
          <a:off x="1566333" y="4476045"/>
          <a:ext cx="914400" cy="469900"/>
        </p:xfrm>
        <a:graphic>
          <a:graphicData uri="http://schemas.openxmlformats.org/presentationml/2006/ole">
            <mc:AlternateContent xmlns:mc="http://schemas.openxmlformats.org/markup-compatibility/2006">
              <mc:Choice xmlns:v="urn:schemas-microsoft-com:vml" Requires="v">
                <p:oleObj spid="_x0000_s57483" name="Equation" r:id="rId11" imgW="914400" imgH="469800" progId="Equation.DSMT4">
                  <p:embed/>
                </p:oleObj>
              </mc:Choice>
              <mc:Fallback>
                <p:oleObj name="Equation" r:id="rId11" imgW="91440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6333" y="4476045"/>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8"/>
          <p:cNvGraphicFramePr>
            <a:graphicFrameLocks noChangeAspect="1"/>
          </p:cNvGraphicFramePr>
          <p:nvPr>
            <p:extLst>
              <p:ext uri="{D42A27DB-BD31-4B8C-83A1-F6EECF244321}">
                <p14:modId xmlns:p14="http://schemas.microsoft.com/office/powerpoint/2010/main" val="3822308578"/>
              </p:ext>
            </p:extLst>
          </p:nvPr>
        </p:nvGraphicFramePr>
        <p:xfrm>
          <a:off x="5518150" y="4476750"/>
          <a:ext cx="901700" cy="482600"/>
        </p:xfrm>
        <a:graphic>
          <a:graphicData uri="http://schemas.openxmlformats.org/presentationml/2006/ole">
            <mc:AlternateContent xmlns:mc="http://schemas.openxmlformats.org/markup-compatibility/2006">
              <mc:Choice xmlns:v="urn:schemas-microsoft-com:vml" Requires="v">
                <p:oleObj spid="_x0000_s57484" name="Equation" r:id="rId13" imgW="901440" imgH="482400" progId="Equation.DSMT4">
                  <p:embed/>
                </p:oleObj>
              </mc:Choice>
              <mc:Fallback>
                <p:oleObj name="Equation" r:id="rId13" imgW="901440" imgH="482400" progId="Equation.DSMT4">
                  <p:embed/>
                  <p:pic>
                    <p:nvPicPr>
                      <p:cNvPr id="0" name="Picture 8"/>
                      <p:cNvPicPr>
                        <a:picLocks noChangeAspect="1" noChangeArrowheads="1"/>
                      </p:cNvPicPr>
                      <p:nvPr/>
                    </p:nvPicPr>
                    <p:blipFill>
                      <a:blip r:embed="rId14"/>
                      <a:srcRect/>
                      <a:stretch>
                        <a:fillRect/>
                      </a:stretch>
                    </p:blipFill>
                    <p:spPr bwMode="auto">
                      <a:xfrm>
                        <a:off x="5518150" y="4476750"/>
                        <a:ext cx="90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pic>
        <p:nvPicPr>
          <p:cNvPr id="58370" name="Picture 2"/>
          <p:cNvPicPr>
            <a:picLocks noChangeAspect="1" noChangeArrowheads="1"/>
          </p:cNvPicPr>
          <p:nvPr/>
        </p:nvPicPr>
        <p:blipFill>
          <a:blip r:embed="rId2" cstate="print"/>
          <a:srcRect b="9098"/>
          <a:stretch>
            <a:fillRect/>
          </a:stretch>
        </p:blipFill>
        <p:spPr bwMode="auto">
          <a:xfrm>
            <a:off x="838200" y="1463040"/>
            <a:ext cx="7543800" cy="4023360"/>
          </a:xfrm>
          <a:prstGeom prst="rect">
            <a:avLst/>
          </a:prstGeom>
          <a:noFill/>
          <a:ln w="9525">
            <a:noFill/>
            <a:miter lim="800000"/>
            <a:headEnd/>
            <a:tailEnd/>
          </a:ln>
          <a:effectLst/>
        </p:spPr>
      </p:pic>
      <p:sp>
        <p:nvSpPr>
          <p:cNvPr id="4" name="Rectangle 3"/>
          <p:cNvSpPr/>
          <p:nvPr/>
        </p:nvSpPr>
        <p:spPr>
          <a:xfrm>
            <a:off x="4045157" y="5496580"/>
            <a:ext cx="1552797" cy="523220"/>
          </a:xfrm>
          <a:prstGeom prst="rect">
            <a:avLst/>
          </a:prstGeom>
        </p:spPr>
        <p:txBody>
          <a:bodyPr wrap="none">
            <a:spAutoFit/>
          </a:bodyPr>
          <a:lstStyle/>
          <a:p>
            <a:r>
              <a:rPr lang="en-US" sz="2800" b="1" dirty="0"/>
              <a:t>Figure 13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a:t>
            </a:r>
          </a:p>
        </p:txBody>
      </p:sp>
      <p:sp>
        <p:nvSpPr>
          <p:cNvPr id="3" name="Content Placeholder 2"/>
          <p:cNvSpPr>
            <a:spLocks noGrp="1"/>
          </p:cNvSpPr>
          <p:nvPr>
            <p:ph idx="1"/>
          </p:nvPr>
        </p:nvSpPr>
        <p:spPr/>
        <p:txBody>
          <a:bodyPr/>
          <a:lstStyle/>
          <a:p>
            <a:r>
              <a:rPr lang="en-US" b="1" dirty="0"/>
              <a:t>Arctangent</a:t>
            </a:r>
            <a:r>
              <a:rPr lang="en-US" dirty="0"/>
              <a:t> is the third commonly encountered inverse trigonometric function, and its definition and graph are arrived at in a similar manner. Figure 14 on the next slide illustrates the graph of the tangent function restricted to the interval (</a:t>
            </a:r>
            <a:r>
              <a:rPr lang="en-US" dirty="0">
                <a:latin typeface="Symbol" pitchFamily="18" charset="2"/>
              </a:rPr>
              <a:t>-</a:t>
            </a:r>
            <a:r>
              <a:rPr lang="el-GR" i="1" dirty="0">
                <a:latin typeface="Cambria Math" panose="02040503050406030204" pitchFamily="18" charset="0"/>
                <a:ea typeface="Cambria Math" panose="02040503050406030204" pitchFamily="18" charset="0"/>
              </a:rPr>
              <a:t>π</a:t>
            </a:r>
            <a:r>
              <a:rPr lang="en-US" dirty="0"/>
              <a:t>/2, </a:t>
            </a:r>
            <a:r>
              <a:rPr lang="el-GR" i="1" dirty="0">
                <a:latin typeface="Cambria Math" panose="02040503050406030204" pitchFamily="18" charset="0"/>
                <a:ea typeface="Cambria Math" panose="02040503050406030204" pitchFamily="18" charset="0"/>
              </a:rPr>
              <a:t>π</a:t>
            </a:r>
            <a:r>
              <a:rPr lang="en-US" dirty="0"/>
              <a:t>/2) along with the graph of arctangent. Note the horizontal asymptotes in the graph of arctangent, corresponding to the vertical asymptotes in the graph of tangent.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Trigonometric Functions</a:t>
            </a:r>
          </a:p>
        </p:txBody>
      </p:sp>
      <p:pic>
        <p:nvPicPr>
          <p:cNvPr id="81922" name="Picture 2"/>
          <p:cNvPicPr>
            <a:picLocks noChangeAspect="1" noChangeArrowheads="1"/>
          </p:cNvPicPr>
          <p:nvPr/>
        </p:nvPicPr>
        <p:blipFill>
          <a:blip r:embed="rId2" cstate="print"/>
          <a:srcRect b="9677"/>
          <a:stretch>
            <a:fillRect/>
          </a:stretch>
        </p:blipFill>
        <p:spPr bwMode="auto">
          <a:xfrm>
            <a:off x="1200150" y="1219200"/>
            <a:ext cx="6743700" cy="4267200"/>
          </a:xfrm>
          <a:prstGeom prst="rect">
            <a:avLst/>
          </a:prstGeom>
          <a:noFill/>
          <a:ln w="9525">
            <a:noFill/>
            <a:miter lim="800000"/>
            <a:headEnd/>
            <a:tailEnd/>
          </a:ln>
        </p:spPr>
      </p:pic>
      <p:sp>
        <p:nvSpPr>
          <p:cNvPr id="4" name="Rectangle 3"/>
          <p:cNvSpPr/>
          <p:nvPr/>
        </p:nvSpPr>
        <p:spPr>
          <a:xfrm>
            <a:off x="3962400" y="5410200"/>
            <a:ext cx="1552797" cy="523220"/>
          </a:xfrm>
          <a:prstGeom prst="rect">
            <a:avLst/>
          </a:prstGeom>
        </p:spPr>
        <p:txBody>
          <a:bodyPr wrap="none">
            <a:spAutoFit/>
          </a:bodyPr>
          <a:lstStyle/>
          <a:p>
            <a:r>
              <a:rPr lang="en-US" sz="2800" b="1" dirty="0"/>
              <a:t>Figure 14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Arcsine, Arccosine, and Arctangent</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pPr algn="ctr"/>
            <a:r>
              <a:rPr lang="en-US" b="1" dirty="0">
                <a:solidFill>
                  <a:srgbClr val="000000"/>
                </a:solidFill>
              </a:rPr>
              <a:t>Arcsine, Arccosine, and Arctangent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dirty="0">
              <a:solidFill>
                <a:schemeClr val="tx1"/>
              </a:solidFill>
            </a:endParaRPr>
          </a:p>
        </p:txBody>
      </p:sp>
      <p:pic>
        <p:nvPicPr>
          <p:cNvPr id="5939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492369" y="1910279"/>
            <a:ext cx="8153400" cy="2661721"/>
          </a:xfrm>
          <a:prstGeom prst="rect">
            <a:avLst/>
          </a:prstGeom>
          <a:solidFill>
            <a:srgbClr val="FFFFCC"/>
          </a:solid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Evaluate the following expressions, if possible.</a:t>
            </a:r>
          </a:p>
          <a:p>
            <a:endParaRPr lang="en-US" b="1" dirty="0"/>
          </a:p>
          <a:p>
            <a:r>
              <a:rPr lang="en-US" b="1" dirty="0"/>
              <a:t>a.</a:t>
            </a:r>
          </a:p>
          <a:p>
            <a:endParaRPr lang="en-US" b="1" dirty="0"/>
          </a:p>
          <a:p>
            <a:r>
              <a:rPr lang="en-US" b="1" dirty="0"/>
              <a:t>b.</a:t>
            </a:r>
            <a:endParaRPr lang="en-US" dirty="0"/>
          </a:p>
        </p:txBody>
      </p:sp>
      <p:graphicFrame>
        <p:nvGraphicFramePr>
          <p:cNvPr id="60418" name="Object 2"/>
          <p:cNvGraphicFramePr>
            <a:graphicFrameLocks noChangeAspect="1"/>
          </p:cNvGraphicFramePr>
          <p:nvPr>
            <p:extLst>
              <p:ext uri="{D42A27DB-BD31-4B8C-83A1-F6EECF244321}">
                <p14:modId xmlns:p14="http://schemas.microsoft.com/office/powerpoint/2010/main" val="1528780084"/>
              </p:ext>
            </p:extLst>
          </p:nvPr>
        </p:nvGraphicFramePr>
        <p:xfrm>
          <a:off x="996950" y="2116138"/>
          <a:ext cx="2133600" cy="939800"/>
        </p:xfrm>
        <a:graphic>
          <a:graphicData uri="http://schemas.openxmlformats.org/presentationml/2006/ole">
            <mc:AlternateContent xmlns:mc="http://schemas.openxmlformats.org/markup-compatibility/2006">
              <mc:Choice xmlns:v="urn:schemas-microsoft-com:vml" Requires="v">
                <p:oleObj spid="_x0000_s60462" name="Equation" r:id="rId3" imgW="2133360" imgH="939600" progId="Equation.DSMT4">
                  <p:embed/>
                </p:oleObj>
              </mc:Choice>
              <mc:Fallback>
                <p:oleObj name="Equation" r:id="rId3" imgW="2133360" imgH="939600" progId="Equation.DSMT4">
                  <p:embed/>
                  <p:pic>
                    <p:nvPicPr>
                      <p:cNvPr id="0" name="Picture 2"/>
                      <p:cNvPicPr>
                        <a:picLocks noChangeAspect="1" noChangeArrowheads="1"/>
                      </p:cNvPicPr>
                      <p:nvPr/>
                    </p:nvPicPr>
                    <p:blipFill>
                      <a:blip r:embed="rId4"/>
                      <a:srcRect/>
                      <a:stretch>
                        <a:fillRect/>
                      </a:stretch>
                    </p:blipFill>
                    <p:spPr bwMode="auto">
                      <a:xfrm>
                        <a:off x="996950" y="2116138"/>
                        <a:ext cx="2133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1003300" y="3337278"/>
          <a:ext cx="2425700" cy="571500"/>
        </p:xfrm>
        <a:graphic>
          <a:graphicData uri="http://schemas.openxmlformats.org/presentationml/2006/ole">
            <mc:AlternateContent xmlns:mc="http://schemas.openxmlformats.org/markup-compatibility/2006">
              <mc:Choice xmlns:v="urn:schemas-microsoft-com:vml" Requires="v">
                <p:oleObj spid="_x0000_s60463" name="Equation" r:id="rId5" imgW="2425680" imgH="571320" progId="Equation.DSMT4">
                  <p:embed/>
                </p:oleObj>
              </mc:Choice>
              <mc:Fallback>
                <p:oleObj name="Equation" r:id="rId5" imgW="242568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3337278"/>
                        <a:ext cx="242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a:xfrm>
            <a:off x="457200" y="1280160"/>
            <a:ext cx="4114800" cy="2246769"/>
          </a:xfrm>
        </p:spPr>
        <p:txBody>
          <a:bodyPr>
            <a:spAutoFit/>
          </a:bodyPr>
          <a:lstStyle/>
          <a:p>
            <a:r>
              <a:rPr lang="en-US" dirty="0"/>
              <a:t>In Figure 1, </a:t>
            </a:r>
            <a:r>
              <a:rPr lang="en-US" i="1" dirty="0"/>
              <a:t>R</a:t>
            </a:r>
            <a:r>
              <a:rPr lang="en-US" dirty="0"/>
              <a:t> is in blue and its inverse is in red. Note that the domain of </a:t>
            </a:r>
            <a:r>
              <a:rPr lang="en-US" i="1" dirty="0"/>
              <a:t>R</a:t>
            </a:r>
            <a:r>
              <a:rPr lang="en-US" dirty="0"/>
              <a:t> is the range of </a:t>
            </a:r>
            <a:r>
              <a:rPr lang="en-US" i="1" dirty="0"/>
              <a:t>R</a:t>
            </a:r>
            <a:r>
              <a:rPr lang="en-US" baseline="30000" dirty="0">
                <a:latin typeface="Symbol" pitchFamily="18" charset="2"/>
              </a:rPr>
              <a:t>-</a:t>
            </a:r>
            <a:r>
              <a:rPr lang="en-US" baseline="30000" dirty="0"/>
              <a:t>1</a:t>
            </a:r>
            <a:r>
              <a:rPr lang="en-US" dirty="0"/>
              <a:t>, and vice versa.</a:t>
            </a:r>
          </a:p>
        </p:txBody>
      </p:sp>
      <p:pic>
        <p:nvPicPr>
          <p:cNvPr id="4106" name="Picture 10"/>
          <p:cNvPicPr>
            <a:picLocks noChangeAspect="1" noChangeArrowheads="1"/>
          </p:cNvPicPr>
          <p:nvPr/>
        </p:nvPicPr>
        <p:blipFill>
          <a:blip r:embed="rId2" cstate="print"/>
          <a:srcRect b="11905"/>
          <a:stretch>
            <a:fillRect/>
          </a:stretch>
        </p:blipFill>
        <p:spPr bwMode="auto">
          <a:xfrm>
            <a:off x="4633495" y="1310640"/>
            <a:ext cx="4129505" cy="3947160"/>
          </a:xfrm>
          <a:prstGeom prst="rect">
            <a:avLst/>
          </a:prstGeom>
          <a:noFill/>
          <a:ln w="9525">
            <a:noFill/>
            <a:miter lim="800000"/>
            <a:headEnd/>
            <a:tailEnd/>
          </a:ln>
        </p:spPr>
      </p:pic>
      <p:sp>
        <p:nvSpPr>
          <p:cNvPr id="5" name="Rectangle 4"/>
          <p:cNvSpPr/>
          <p:nvPr/>
        </p:nvSpPr>
        <p:spPr>
          <a:xfrm>
            <a:off x="5867400" y="52578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b="1" dirty="0"/>
              <a:t>Solution</a:t>
            </a:r>
          </a:p>
          <a:p>
            <a:pPr>
              <a:tabLst>
                <a:tab pos="463550" algn="l"/>
              </a:tabLst>
            </a:pPr>
            <a:r>
              <a:rPr lang="en-US" b="1" dirty="0"/>
              <a:t>a.	</a:t>
            </a:r>
            <a:r>
              <a:rPr lang="en-US" dirty="0"/>
              <a:t>The potential error in this problem is to assume that 					      since arcsin and sin are 	inverse functions of one another. But            lies 	outside the range of arcsin, which is                             	so we know this can’t be the answer. The key is to 	evaluate the expressions individually:</a:t>
            </a:r>
          </a:p>
        </p:txBody>
      </p:sp>
      <p:graphicFrame>
        <p:nvGraphicFramePr>
          <p:cNvPr id="61444" name="Object 4"/>
          <p:cNvGraphicFramePr>
            <a:graphicFrameLocks noChangeAspect="1"/>
          </p:cNvGraphicFramePr>
          <p:nvPr>
            <p:extLst>
              <p:ext uri="{D42A27DB-BD31-4B8C-83A1-F6EECF244321}">
                <p14:modId xmlns:p14="http://schemas.microsoft.com/office/powerpoint/2010/main" val="3019596433"/>
              </p:ext>
            </p:extLst>
          </p:nvPr>
        </p:nvGraphicFramePr>
        <p:xfrm>
          <a:off x="944563" y="2243138"/>
          <a:ext cx="3771900" cy="558800"/>
        </p:xfrm>
        <a:graphic>
          <a:graphicData uri="http://schemas.openxmlformats.org/presentationml/2006/ole">
            <mc:AlternateContent xmlns:mc="http://schemas.openxmlformats.org/markup-compatibility/2006">
              <mc:Choice xmlns:v="urn:schemas-microsoft-com:vml" Requires="v">
                <p:oleObj spid="_x0000_s61554" name="Equation" r:id="rId3" imgW="3771720" imgH="558720" progId="Equation.DSMT4">
                  <p:embed/>
                </p:oleObj>
              </mc:Choice>
              <mc:Fallback>
                <p:oleObj name="Equation" r:id="rId3" imgW="3771720" imgH="558720" progId="Equation.DSMT4">
                  <p:embed/>
                  <p:pic>
                    <p:nvPicPr>
                      <p:cNvPr id="0" name="Picture 4"/>
                      <p:cNvPicPr>
                        <a:picLocks noChangeAspect="1" noChangeArrowheads="1"/>
                      </p:cNvPicPr>
                      <p:nvPr/>
                    </p:nvPicPr>
                    <p:blipFill>
                      <a:blip r:embed="rId4"/>
                      <a:srcRect/>
                      <a:stretch>
                        <a:fillRect/>
                      </a:stretch>
                    </p:blipFill>
                    <p:spPr bwMode="auto">
                      <a:xfrm>
                        <a:off x="944563" y="2243138"/>
                        <a:ext cx="377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extLst>
              <p:ext uri="{D42A27DB-BD31-4B8C-83A1-F6EECF244321}">
                <p14:modId xmlns:p14="http://schemas.microsoft.com/office/powerpoint/2010/main" val="1809913153"/>
              </p:ext>
            </p:extLst>
          </p:nvPr>
        </p:nvGraphicFramePr>
        <p:xfrm>
          <a:off x="6456363" y="2700338"/>
          <a:ext cx="762000" cy="431800"/>
        </p:xfrm>
        <a:graphic>
          <a:graphicData uri="http://schemas.openxmlformats.org/presentationml/2006/ole">
            <mc:AlternateContent xmlns:mc="http://schemas.openxmlformats.org/markup-compatibility/2006">
              <mc:Choice xmlns:v="urn:schemas-microsoft-com:vml" Requires="v">
                <p:oleObj spid="_x0000_s61555" name="Equation" r:id="rId5" imgW="761760" imgH="431640" progId="Equation.DSMT4">
                  <p:embed/>
                </p:oleObj>
              </mc:Choice>
              <mc:Fallback>
                <p:oleObj name="Equation" r:id="rId5" imgW="761760" imgH="431640" progId="Equation.DSMT4">
                  <p:embed/>
                  <p:pic>
                    <p:nvPicPr>
                      <p:cNvPr id="0" name="Picture 5"/>
                      <p:cNvPicPr>
                        <a:picLocks noChangeAspect="1" noChangeArrowheads="1"/>
                      </p:cNvPicPr>
                      <p:nvPr/>
                    </p:nvPicPr>
                    <p:blipFill>
                      <a:blip r:embed="rId6"/>
                      <a:srcRect/>
                      <a:stretch>
                        <a:fillRect/>
                      </a:stretch>
                    </p:blipFill>
                    <p:spPr bwMode="auto">
                      <a:xfrm>
                        <a:off x="6456363" y="2700338"/>
                        <a:ext cx="762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extLst>
              <p:ext uri="{D42A27DB-BD31-4B8C-83A1-F6EECF244321}">
                <p14:modId xmlns:p14="http://schemas.microsoft.com/office/powerpoint/2010/main" val="3391928574"/>
              </p:ext>
            </p:extLst>
          </p:nvPr>
        </p:nvGraphicFramePr>
        <p:xfrm>
          <a:off x="6273800" y="3108325"/>
          <a:ext cx="1727200" cy="482600"/>
        </p:xfrm>
        <a:graphic>
          <a:graphicData uri="http://schemas.openxmlformats.org/presentationml/2006/ole">
            <mc:AlternateContent xmlns:mc="http://schemas.openxmlformats.org/markup-compatibility/2006">
              <mc:Choice xmlns:v="urn:schemas-microsoft-com:vml" Requires="v">
                <p:oleObj spid="_x0000_s61556" name="Equation" r:id="rId7" imgW="1726920" imgH="482400" progId="Equation.DSMT4">
                  <p:embed/>
                </p:oleObj>
              </mc:Choice>
              <mc:Fallback>
                <p:oleObj name="Equation" r:id="rId7" imgW="1726920" imgH="482400" progId="Equation.DSMT4">
                  <p:embed/>
                  <p:pic>
                    <p:nvPicPr>
                      <p:cNvPr id="0" name="Picture 6"/>
                      <p:cNvPicPr>
                        <a:picLocks noChangeAspect="1" noChangeArrowheads="1"/>
                      </p:cNvPicPr>
                      <p:nvPr/>
                    </p:nvPicPr>
                    <p:blipFill>
                      <a:blip r:embed="rId8"/>
                      <a:srcRect/>
                      <a:stretch>
                        <a:fillRect/>
                      </a:stretch>
                    </p:blipFill>
                    <p:spPr bwMode="auto">
                      <a:xfrm>
                        <a:off x="6273800" y="3108325"/>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extLst>
              <p:ext uri="{D42A27DB-BD31-4B8C-83A1-F6EECF244321}">
                <p14:modId xmlns:p14="http://schemas.microsoft.com/office/powerpoint/2010/main" val="618551894"/>
              </p:ext>
            </p:extLst>
          </p:nvPr>
        </p:nvGraphicFramePr>
        <p:xfrm>
          <a:off x="1746250" y="4641850"/>
          <a:ext cx="2082800" cy="939800"/>
        </p:xfrm>
        <a:graphic>
          <a:graphicData uri="http://schemas.openxmlformats.org/presentationml/2006/ole">
            <mc:AlternateContent xmlns:mc="http://schemas.openxmlformats.org/markup-compatibility/2006">
              <mc:Choice xmlns:v="urn:schemas-microsoft-com:vml" Requires="v">
                <p:oleObj spid="_x0000_s61557" name="Equation" r:id="rId9" imgW="2082600" imgH="939600" progId="Equation.DSMT4">
                  <p:embed/>
                </p:oleObj>
              </mc:Choice>
              <mc:Fallback>
                <p:oleObj name="Equation" r:id="rId9" imgW="2082600" imgH="939600" progId="Equation.DSMT4">
                  <p:embed/>
                  <p:pic>
                    <p:nvPicPr>
                      <p:cNvPr id="0" name="Object 7"/>
                      <p:cNvPicPr>
                        <a:picLocks noChangeAspect="1" noChangeArrowheads="1"/>
                      </p:cNvPicPr>
                      <p:nvPr/>
                    </p:nvPicPr>
                    <p:blipFill>
                      <a:blip r:embed="rId10"/>
                      <a:srcRect/>
                      <a:stretch>
                        <a:fillRect/>
                      </a:stretch>
                    </p:blipFill>
                    <p:spPr bwMode="auto">
                      <a:xfrm>
                        <a:off x="1746250" y="4641850"/>
                        <a:ext cx="208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noChangeAspect="1"/>
          </p:cNvGraphicFramePr>
          <p:nvPr>
            <p:extLst>
              <p:ext uri="{D42A27DB-BD31-4B8C-83A1-F6EECF244321}">
                <p14:modId xmlns:p14="http://schemas.microsoft.com/office/powerpoint/2010/main" val="2573965604"/>
              </p:ext>
            </p:extLst>
          </p:nvPr>
        </p:nvGraphicFramePr>
        <p:xfrm>
          <a:off x="4337050" y="4578350"/>
          <a:ext cx="2362200" cy="939800"/>
        </p:xfrm>
        <a:graphic>
          <a:graphicData uri="http://schemas.openxmlformats.org/presentationml/2006/ole">
            <mc:AlternateContent xmlns:mc="http://schemas.openxmlformats.org/markup-compatibility/2006">
              <mc:Choice xmlns:v="urn:schemas-microsoft-com:vml" Requires="v">
                <p:oleObj spid="_x0000_s61558" name="Equation" r:id="rId11" imgW="2361960" imgH="939600" progId="Equation.DSMT4">
                  <p:embed/>
                </p:oleObj>
              </mc:Choice>
              <mc:Fallback>
                <p:oleObj name="Equation" r:id="rId11" imgW="2361960" imgH="939600" progId="Equation.DSMT4">
                  <p:embed/>
                  <p:pic>
                    <p:nvPicPr>
                      <p:cNvPr id="0" name="Object 8"/>
                      <p:cNvPicPr>
                        <a:picLocks noChangeAspect="1" noChangeArrowheads="1"/>
                      </p:cNvPicPr>
                      <p:nvPr/>
                    </p:nvPicPr>
                    <p:blipFill>
                      <a:blip r:embed="rId12"/>
                      <a:srcRect/>
                      <a:stretch>
                        <a:fillRect/>
                      </a:stretch>
                    </p:blipFill>
                    <p:spPr bwMode="auto">
                      <a:xfrm>
                        <a:off x="4337050" y="4578350"/>
                        <a:ext cx="2362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normAutofit lnSpcReduction="10000"/>
          </a:bodyPr>
          <a:lstStyle/>
          <a:p>
            <a:pPr>
              <a:tabLst>
                <a:tab pos="463550" algn="l"/>
              </a:tabLst>
            </a:pPr>
            <a:r>
              <a:rPr lang="en-US" b="1" dirty="0"/>
              <a:t>b.</a:t>
            </a:r>
            <a:r>
              <a:rPr lang="en-US" dirty="0"/>
              <a:t>	The number </a:t>
            </a:r>
            <a:r>
              <a:rPr lang="en-US" b="1" dirty="0">
                <a:latin typeface="Symbol" pitchFamily="18" charset="2"/>
              </a:rPr>
              <a:t>-</a:t>
            </a:r>
            <a:r>
              <a:rPr lang="en-US" dirty="0"/>
              <a:t>0.2 lies in the domain of arccosine, 	and all real numbers lie in the domain of cosine, so 	all the parts of the expression                                    	make sense and we are safe in stating                                     					     If we wanted to explore the 	expression a bit further, we could note that, from 	the graph of arccosine,                        is some positive </a:t>
            </a:r>
          </a:p>
          <a:p>
            <a:pPr>
              <a:tabLst>
                <a:tab pos="463550" algn="l"/>
              </a:tabLst>
            </a:pPr>
            <a:r>
              <a:rPr lang="en-US" dirty="0"/>
              <a:t>	number, and further that                       must be </a:t>
            </a:r>
          </a:p>
          <a:p>
            <a:pPr>
              <a:tabLst>
                <a:tab pos="463550" algn="l"/>
              </a:tabLst>
            </a:pPr>
            <a:r>
              <a:rPr lang="en-US" dirty="0"/>
              <a:t>	greater than          since                                 is 	negative. This is indeed the case: a calculator tells us 	that                       is approximately </a:t>
            </a:r>
            <a:r>
              <a:rPr lang="en-US" dirty="0">
                <a:solidFill>
                  <a:srgbClr val="FF0000"/>
                </a:solidFill>
              </a:rPr>
              <a:t>1.8</a:t>
            </a:r>
            <a:r>
              <a:rPr lang="en-US" dirty="0"/>
              <a:t>. </a:t>
            </a:r>
          </a:p>
        </p:txBody>
      </p:sp>
      <p:graphicFrame>
        <p:nvGraphicFramePr>
          <p:cNvPr id="63492" name="Object 4"/>
          <p:cNvGraphicFramePr>
            <a:graphicFrameLocks noChangeAspect="1"/>
          </p:cNvGraphicFramePr>
          <p:nvPr/>
        </p:nvGraphicFramePr>
        <p:xfrm>
          <a:off x="5425723" y="2003778"/>
          <a:ext cx="2425700" cy="571500"/>
        </p:xfrm>
        <a:graphic>
          <a:graphicData uri="http://schemas.openxmlformats.org/presentationml/2006/ole">
            <mc:AlternateContent xmlns:mc="http://schemas.openxmlformats.org/markup-compatibility/2006">
              <mc:Choice xmlns:v="urn:schemas-microsoft-com:vml" Requires="v">
                <p:oleObj spid="_x0000_s63646" name="Equation" r:id="rId3" imgW="2425680" imgH="571320" progId="Equation.DSMT4">
                  <p:embed/>
                </p:oleObj>
              </mc:Choice>
              <mc:Fallback>
                <p:oleObj name="Equation" r:id="rId3" imgW="242568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723" y="2003778"/>
                        <a:ext cx="242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1045633" y="2777067"/>
          <a:ext cx="3492500" cy="571500"/>
        </p:xfrm>
        <a:graphic>
          <a:graphicData uri="http://schemas.openxmlformats.org/presentationml/2006/ole">
            <mc:AlternateContent xmlns:mc="http://schemas.openxmlformats.org/markup-compatibility/2006">
              <mc:Choice xmlns:v="urn:schemas-microsoft-com:vml" Requires="v">
                <p:oleObj spid="_x0000_s63647" name="Equation" r:id="rId5" imgW="3492360" imgH="571320" progId="Equation.DSMT4">
                  <p:embed/>
                </p:oleObj>
              </mc:Choice>
              <mc:Fallback>
                <p:oleObj name="Equation" r:id="rId5" imgW="3492360" imgH="571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633" y="2777067"/>
                        <a:ext cx="3492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6"/>
          <p:cNvGraphicFramePr>
            <a:graphicFrameLocks noChangeAspect="1"/>
          </p:cNvGraphicFramePr>
          <p:nvPr/>
        </p:nvGraphicFramePr>
        <p:xfrm>
          <a:off x="4460522" y="3570111"/>
          <a:ext cx="1689100" cy="482600"/>
        </p:xfrm>
        <a:graphic>
          <a:graphicData uri="http://schemas.openxmlformats.org/presentationml/2006/ole">
            <mc:AlternateContent xmlns:mc="http://schemas.openxmlformats.org/markup-compatibility/2006">
              <mc:Choice xmlns:v="urn:schemas-microsoft-com:vml" Requires="v">
                <p:oleObj spid="_x0000_s63648" name="Equation" r:id="rId7" imgW="1688760" imgH="482400" progId="Equation.DSMT4">
                  <p:embed/>
                </p:oleObj>
              </mc:Choice>
              <mc:Fallback>
                <p:oleObj name="Equation" r:id="rId7" imgW="1688760" imgH="482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0522" y="3570111"/>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7"/>
          <p:cNvGraphicFramePr>
            <a:graphicFrameLocks noChangeAspect="1"/>
          </p:cNvGraphicFramePr>
          <p:nvPr/>
        </p:nvGraphicFramePr>
        <p:xfrm>
          <a:off x="4700411" y="4032955"/>
          <a:ext cx="1689100" cy="482600"/>
        </p:xfrm>
        <a:graphic>
          <a:graphicData uri="http://schemas.openxmlformats.org/presentationml/2006/ole">
            <mc:AlternateContent xmlns:mc="http://schemas.openxmlformats.org/markup-compatibility/2006">
              <mc:Choice xmlns:v="urn:schemas-microsoft-com:vml" Requires="v">
                <p:oleObj spid="_x0000_s63649" name="Equation" r:id="rId9" imgW="1688760" imgH="482400" progId="Equation.DSMT4">
                  <p:embed/>
                </p:oleObj>
              </mc:Choice>
              <mc:Fallback>
                <p:oleObj name="Equation" r:id="rId9" imgW="1688760" imgH="482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0411" y="4032955"/>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6" name="Object 8"/>
          <p:cNvGraphicFramePr>
            <a:graphicFrameLocks noChangeAspect="1"/>
          </p:cNvGraphicFramePr>
          <p:nvPr>
            <p:extLst>
              <p:ext uri="{D42A27DB-BD31-4B8C-83A1-F6EECF244321}">
                <p14:modId xmlns:p14="http://schemas.microsoft.com/office/powerpoint/2010/main" val="483488248"/>
              </p:ext>
            </p:extLst>
          </p:nvPr>
        </p:nvGraphicFramePr>
        <p:xfrm>
          <a:off x="2913063" y="4554538"/>
          <a:ext cx="571500" cy="431800"/>
        </p:xfrm>
        <a:graphic>
          <a:graphicData uri="http://schemas.openxmlformats.org/presentationml/2006/ole">
            <mc:AlternateContent xmlns:mc="http://schemas.openxmlformats.org/markup-compatibility/2006">
              <mc:Choice xmlns:v="urn:schemas-microsoft-com:vml" Requires="v">
                <p:oleObj spid="_x0000_s63650" name="Equation" r:id="rId11" imgW="571320" imgH="431640" progId="Equation.DSMT4">
                  <p:embed/>
                </p:oleObj>
              </mc:Choice>
              <mc:Fallback>
                <p:oleObj name="Equation" r:id="rId11" imgW="571320" imgH="431640" progId="Equation.DSMT4">
                  <p:embed/>
                  <p:pic>
                    <p:nvPicPr>
                      <p:cNvPr id="0" name="Picture 8"/>
                      <p:cNvPicPr>
                        <a:picLocks noChangeAspect="1" noChangeArrowheads="1"/>
                      </p:cNvPicPr>
                      <p:nvPr/>
                    </p:nvPicPr>
                    <p:blipFill>
                      <a:blip r:embed="rId12"/>
                      <a:srcRect/>
                      <a:stretch>
                        <a:fillRect/>
                      </a:stretch>
                    </p:blipFill>
                    <p:spPr bwMode="auto">
                      <a:xfrm>
                        <a:off x="2913063" y="4554538"/>
                        <a:ext cx="57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7" name="Object 9"/>
          <p:cNvGraphicFramePr>
            <a:graphicFrameLocks noChangeAspect="1"/>
          </p:cNvGraphicFramePr>
          <p:nvPr/>
        </p:nvGraphicFramePr>
        <p:xfrm>
          <a:off x="4485922" y="4484511"/>
          <a:ext cx="2425700" cy="571500"/>
        </p:xfrm>
        <a:graphic>
          <a:graphicData uri="http://schemas.openxmlformats.org/presentationml/2006/ole">
            <mc:AlternateContent xmlns:mc="http://schemas.openxmlformats.org/markup-compatibility/2006">
              <mc:Choice xmlns:v="urn:schemas-microsoft-com:vml" Requires="v">
                <p:oleObj spid="_x0000_s63651" name="Equation" r:id="rId13" imgW="2425680" imgH="571320" progId="Equation.DSMT4">
                  <p:embed/>
                </p:oleObj>
              </mc:Choice>
              <mc:Fallback>
                <p:oleObj name="Equation" r:id="rId13" imgW="2425680" imgH="57132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85922" y="4484511"/>
                        <a:ext cx="242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8" name="Object 10"/>
          <p:cNvGraphicFramePr>
            <a:graphicFrameLocks noChangeAspect="1"/>
          </p:cNvGraphicFramePr>
          <p:nvPr/>
        </p:nvGraphicFramePr>
        <p:xfrm>
          <a:off x="1708856" y="5300136"/>
          <a:ext cx="1689100" cy="482600"/>
        </p:xfrm>
        <a:graphic>
          <a:graphicData uri="http://schemas.openxmlformats.org/presentationml/2006/ole">
            <mc:AlternateContent xmlns:mc="http://schemas.openxmlformats.org/markup-compatibility/2006">
              <mc:Choice xmlns:v="urn:schemas-microsoft-com:vml" Requires="v">
                <p:oleObj spid="_x0000_s63652" name="Equation" r:id="rId15" imgW="1688760" imgH="482400" progId="Equation.DSMT4">
                  <p:embed/>
                </p:oleObj>
              </mc:Choice>
              <mc:Fallback>
                <p:oleObj name="Equation" r:id="rId15" imgW="1688760" imgH="4824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08856" y="5300136"/>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p:txBody>
          <a:bodyPr/>
          <a:lstStyle/>
          <a:p>
            <a:r>
              <a:rPr lang="en-US" dirty="0"/>
              <a:t>Evaluate the following expressions.</a:t>
            </a:r>
          </a:p>
          <a:p>
            <a:endParaRPr lang="en-US" b="1" dirty="0"/>
          </a:p>
          <a:p>
            <a:endParaRPr lang="en-US" b="1" dirty="0"/>
          </a:p>
          <a:p>
            <a:r>
              <a:rPr lang="en-US" b="1" dirty="0"/>
              <a:t>Solution</a:t>
            </a:r>
          </a:p>
          <a:p>
            <a:pPr>
              <a:tabLst>
                <a:tab pos="463550" algn="l"/>
              </a:tabLst>
            </a:pPr>
            <a:r>
              <a:rPr lang="en-US" b="1" dirty="0"/>
              <a:t>a.	</a:t>
            </a:r>
            <a:r>
              <a:rPr lang="en-US" dirty="0"/>
              <a:t>Remember that the range of arcsin is                       	and in particular that                    will lie between        		     and 0 (the graph tells us that arcsin of a 	negative 	number is negative).</a:t>
            </a:r>
          </a:p>
          <a:p>
            <a:endParaRPr lang="en-US" dirty="0"/>
          </a:p>
        </p:txBody>
      </p:sp>
      <p:graphicFrame>
        <p:nvGraphicFramePr>
          <p:cNvPr id="64514" name="Object 2"/>
          <p:cNvGraphicFramePr>
            <a:graphicFrameLocks noChangeAspect="1"/>
          </p:cNvGraphicFramePr>
          <p:nvPr>
            <p:extLst>
              <p:ext uri="{D42A27DB-BD31-4B8C-83A1-F6EECF244321}">
                <p14:modId xmlns:p14="http://schemas.microsoft.com/office/powerpoint/2010/main" val="1208842123"/>
              </p:ext>
            </p:extLst>
          </p:nvPr>
        </p:nvGraphicFramePr>
        <p:xfrm>
          <a:off x="536575" y="1822450"/>
          <a:ext cx="7226300" cy="990600"/>
        </p:xfrm>
        <a:graphic>
          <a:graphicData uri="http://schemas.openxmlformats.org/presentationml/2006/ole">
            <mc:AlternateContent xmlns:mc="http://schemas.openxmlformats.org/markup-compatibility/2006">
              <mc:Choice xmlns:v="urn:schemas-microsoft-com:vml" Requires="v">
                <p:oleObj spid="_x0000_s64603" name="Equation" r:id="rId3" imgW="7226280" imgH="990360" progId="Equation.DSMT4">
                  <p:embed/>
                </p:oleObj>
              </mc:Choice>
              <mc:Fallback>
                <p:oleObj name="Equation" r:id="rId3" imgW="7226280" imgH="990360" progId="Equation.DSMT4">
                  <p:embed/>
                  <p:pic>
                    <p:nvPicPr>
                      <p:cNvPr id="0" name="Picture 2"/>
                      <p:cNvPicPr>
                        <a:picLocks noChangeAspect="1" noChangeArrowheads="1"/>
                      </p:cNvPicPr>
                      <p:nvPr/>
                    </p:nvPicPr>
                    <p:blipFill>
                      <a:blip r:embed="rId4"/>
                      <a:srcRect/>
                      <a:stretch>
                        <a:fillRect/>
                      </a:stretch>
                    </p:blipFill>
                    <p:spPr bwMode="auto">
                      <a:xfrm>
                        <a:off x="536575" y="1822450"/>
                        <a:ext cx="7226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p:cNvGraphicFramePr>
            <a:graphicFrameLocks noChangeAspect="1"/>
          </p:cNvGraphicFramePr>
          <p:nvPr>
            <p:extLst>
              <p:ext uri="{D42A27DB-BD31-4B8C-83A1-F6EECF244321}">
                <p14:modId xmlns:p14="http://schemas.microsoft.com/office/powerpoint/2010/main" val="2641289444"/>
              </p:ext>
            </p:extLst>
          </p:nvPr>
        </p:nvGraphicFramePr>
        <p:xfrm>
          <a:off x="6413500" y="3360738"/>
          <a:ext cx="1854200" cy="482600"/>
        </p:xfrm>
        <a:graphic>
          <a:graphicData uri="http://schemas.openxmlformats.org/presentationml/2006/ole">
            <mc:AlternateContent xmlns:mc="http://schemas.openxmlformats.org/markup-compatibility/2006">
              <mc:Choice xmlns:v="urn:schemas-microsoft-com:vml" Requires="v">
                <p:oleObj spid="_x0000_s64604" name="Equation" r:id="rId5" imgW="1854000" imgH="482400" progId="Equation.DSMT4">
                  <p:embed/>
                </p:oleObj>
              </mc:Choice>
              <mc:Fallback>
                <p:oleObj name="Equation" r:id="rId5" imgW="1854000" imgH="482400" progId="Equation.DSMT4">
                  <p:embed/>
                  <p:pic>
                    <p:nvPicPr>
                      <p:cNvPr id="0" name="Picture 4"/>
                      <p:cNvPicPr>
                        <a:picLocks noChangeAspect="1" noChangeArrowheads="1"/>
                      </p:cNvPicPr>
                      <p:nvPr/>
                    </p:nvPicPr>
                    <p:blipFill>
                      <a:blip r:embed="rId6"/>
                      <a:srcRect/>
                      <a:stretch>
                        <a:fillRect/>
                      </a:stretch>
                    </p:blipFill>
                    <p:spPr bwMode="auto">
                      <a:xfrm>
                        <a:off x="6413500" y="3360738"/>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4191000" y="3789545"/>
          <a:ext cx="1371600" cy="495300"/>
        </p:xfrm>
        <a:graphic>
          <a:graphicData uri="http://schemas.openxmlformats.org/presentationml/2006/ole">
            <mc:AlternateContent xmlns:mc="http://schemas.openxmlformats.org/markup-compatibility/2006">
              <mc:Choice xmlns:v="urn:schemas-microsoft-com:vml" Requires="v">
                <p:oleObj spid="_x0000_s64605" name="Equation" r:id="rId7" imgW="1371600" imgH="495000" progId="Equation.DSMT4">
                  <p:embed/>
                </p:oleObj>
              </mc:Choice>
              <mc:Fallback>
                <p:oleObj name="Equation" r:id="rId7" imgW="137160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789545"/>
                        <a:ext cx="137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extLst>
              <p:ext uri="{D42A27DB-BD31-4B8C-83A1-F6EECF244321}">
                <p14:modId xmlns:p14="http://schemas.microsoft.com/office/powerpoint/2010/main" val="2586997951"/>
              </p:ext>
            </p:extLst>
          </p:nvPr>
        </p:nvGraphicFramePr>
        <p:xfrm>
          <a:off x="977900" y="4251325"/>
          <a:ext cx="812800" cy="431800"/>
        </p:xfrm>
        <a:graphic>
          <a:graphicData uri="http://schemas.openxmlformats.org/presentationml/2006/ole">
            <mc:AlternateContent xmlns:mc="http://schemas.openxmlformats.org/markup-compatibility/2006">
              <mc:Choice xmlns:v="urn:schemas-microsoft-com:vml" Requires="v">
                <p:oleObj spid="_x0000_s64606" name="Equation" r:id="rId9" imgW="812520" imgH="431640" progId="Equation.DSMT4">
                  <p:embed/>
                </p:oleObj>
              </mc:Choice>
              <mc:Fallback>
                <p:oleObj name="Equation" r:id="rId9" imgW="812520" imgH="431640" progId="Equation.DSMT4">
                  <p:embed/>
                  <p:pic>
                    <p:nvPicPr>
                      <p:cNvPr id="0" name="Picture 6"/>
                      <p:cNvPicPr>
                        <a:picLocks noChangeAspect="1" noChangeArrowheads="1"/>
                      </p:cNvPicPr>
                      <p:nvPr/>
                    </p:nvPicPr>
                    <p:blipFill>
                      <a:blip r:embed="rId10"/>
                      <a:srcRect/>
                      <a:stretch>
                        <a:fillRect/>
                      </a:stretch>
                    </p:blipFill>
                    <p:spPr bwMode="auto">
                      <a:xfrm>
                        <a:off x="977900" y="4251325"/>
                        <a:ext cx="81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 (cont.)</a:t>
            </a:r>
          </a:p>
        </p:txBody>
      </p:sp>
      <p:sp>
        <p:nvSpPr>
          <p:cNvPr id="3" name="Content Placeholder 2"/>
          <p:cNvSpPr>
            <a:spLocks noGrp="1"/>
          </p:cNvSpPr>
          <p:nvPr>
            <p:ph idx="1"/>
          </p:nvPr>
        </p:nvSpPr>
        <p:spPr>
          <a:xfrm>
            <a:off x="457200" y="1280160"/>
            <a:ext cx="4206240" cy="4572000"/>
          </a:xfrm>
        </p:spPr>
        <p:txBody>
          <a:bodyPr/>
          <a:lstStyle/>
          <a:p>
            <a:r>
              <a:rPr lang="en-US" dirty="0"/>
              <a:t>If we let 	                   then                    and we can sketch the triangle shown in Figure 15 to illustrate the relationship 	between </a:t>
            </a:r>
            <a:r>
              <a:rPr lang="el-GR" i="1" dirty="0">
                <a:latin typeface="Cambria Math" panose="02040503050406030204" pitchFamily="18" charset="0"/>
                <a:ea typeface="Cambria Math" panose="02040503050406030204" pitchFamily="18" charset="0"/>
              </a:rPr>
              <a:t>θ</a:t>
            </a:r>
            <a:r>
              <a:rPr lang="en-US" dirty="0"/>
              <a:t> and the given numbers. </a:t>
            </a:r>
          </a:p>
        </p:txBody>
      </p:sp>
      <p:graphicFrame>
        <p:nvGraphicFramePr>
          <p:cNvPr id="65543" name="Object 7"/>
          <p:cNvGraphicFramePr>
            <a:graphicFrameLocks noChangeAspect="1"/>
          </p:cNvGraphicFramePr>
          <p:nvPr>
            <p:extLst>
              <p:ext uri="{D42A27DB-BD31-4B8C-83A1-F6EECF244321}">
                <p14:modId xmlns:p14="http://schemas.microsoft.com/office/powerpoint/2010/main" val="3672397791"/>
              </p:ext>
            </p:extLst>
          </p:nvPr>
        </p:nvGraphicFramePr>
        <p:xfrm>
          <a:off x="1803400" y="1319213"/>
          <a:ext cx="2044700" cy="508000"/>
        </p:xfrm>
        <a:graphic>
          <a:graphicData uri="http://schemas.openxmlformats.org/presentationml/2006/ole">
            <mc:AlternateContent xmlns:mc="http://schemas.openxmlformats.org/markup-compatibility/2006">
              <mc:Choice xmlns:v="urn:schemas-microsoft-com:vml" Requires="v">
                <p:oleObj spid="_x0000_s65587" name="Equation" r:id="rId3" imgW="2044440" imgH="507960" progId="Equation.DSMT4">
                  <p:embed/>
                </p:oleObj>
              </mc:Choice>
              <mc:Fallback>
                <p:oleObj name="Equation" r:id="rId3" imgW="2044440" imgH="507960" progId="Equation.DSMT4">
                  <p:embed/>
                  <p:pic>
                    <p:nvPicPr>
                      <p:cNvPr id="0" name="Picture 7"/>
                      <p:cNvPicPr>
                        <a:picLocks noChangeAspect="1" noChangeArrowheads="1"/>
                      </p:cNvPicPr>
                      <p:nvPr/>
                    </p:nvPicPr>
                    <p:blipFill>
                      <a:blip r:embed="rId4"/>
                      <a:srcRect/>
                      <a:stretch>
                        <a:fillRect/>
                      </a:stretch>
                    </p:blipFill>
                    <p:spPr bwMode="auto">
                      <a:xfrm>
                        <a:off x="1803400" y="1319213"/>
                        <a:ext cx="2044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4" name="Object 8"/>
          <p:cNvGraphicFramePr>
            <a:graphicFrameLocks noChangeAspect="1"/>
          </p:cNvGraphicFramePr>
          <p:nvPr>
            <p:extLst>
              <p:ext uri="{D42A27DB-BD31-4B8C-83A1-F6EECF244321}">
                <p14:modId xmlns:p14="http://schemas.microsoft.com/office/powerpoint/2010/main" val="3682162311"/>
              </p:ext>
            </p:extLst>
          </p:nvPr>
        </p:nvGraphicFramePr>
        <p:xfrm>
          <a:off x="1300163" y="1771650"/>
          <a:ext cx="1397000" cy="431800"/>
        </p:xfrm>
        <a:graphic>
          <a:graphicData uri="http://schemas.openxmlformats.org/presentationml/2006/ole">
            <mc:AlternateContent xmlns:mc="http://schemas.openxmlformats.org/markup-compatibility/2006">
              <mc:Choice xmlns:v="urn:schemas-microsoft-com:vml" Requires="v">
                <p:oleObj spid="_x0000_s65588" name="Equation" r:id="rId5" imgW="1396800" imgH="431640" progId="Equation.DSMT4">
                  <p:embed/>
                </p:oleObj>
              </mc:Choice>
              <mc:Fallback>
                <p:oleObj name="Equation" r:id="rId5" imgW="1396800" imgH="431640" progId="Equation.DSMT4">
                  <p:embed/>
                  <p:pic>
                    <p:nvPicPr>
                      <p:cNvPr id="0" name="Picture 8"/>
                      <p:cNvPicPr>
                        <a:picLocks noChangeAspect="1" noChangeArrowheads="1"/>
                      </p:cNvPicPr>
                      <p:nvPr/>
                    </p:nvPicPr>
                    <p:blipFill>
                      <a:blip r:embed="rId6"/>
                      <a:srcRect/>
                      <a:stretch>
                        <a:fillRect/>
                      </a:stretch>
                    </p:blipFill>
                    <p:spPr bwMode="auto">
                      <a:xfrm>
                        <a:off x="1300163" y="1771650"/>
                        <a:ext cx="1397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2"/>
          <p:cNvPicPr>
            <a:picLocks noChangeAspect="1" noChangeArrowheads="1"/>
          </p:cNvPicPr>
          <p:nvPr/>
        </p:nvPicPr>
        <p:blipFill>
          <a:blip r:embed="rId7" cstate="print"/>
          <a:srcRect b="12879"/>
          <a:stretch>
            <a:fillRect/>
          </a:stretch>
        </p:blipFill>
        <p:spPr bwMode="auto">
          <a:xfrm>
            <a:off x="4816658" y="1371600"/>
            <a:ext cx="3870142" cy="3505200"/>
          </a:xfrm>
          <a:prstGeom prst="rect">
            <a:avLst/>
          </a:prstGeom>
          <a:noFill/>
          <a:ln w="9525">
            <a:noFill/>
            <a:miter lim="800000"/>
            <a:headEnd/>
            <a:tailEnd/>
          </a:ln>
          <a:effectLst/>
        </p:spPr>
      </p:pic>
      <p:sp>
        <p:nvSpPr>
          <p:cNvPr id="7" name="Rectangle 6"/>
          <p:cNvSpPr/>
          <p:nvPr/>
        </p:nvSpPr>
        <p:spPr>
          <a:xfrm>
            <a:off x="5838603" y="4724400"/>
            <a:ext cx="1552797" cy="523220"/>
          </a:xfrm>
          <a:prstGeom prst="rect">
            <a:avLst/>
          </a:prstGeom>
        </p:spPr>
        <p:txBody>
          <a:bodyPr wrap="none">
            <a:spAutoFit/>
          </a:bodyPr>
          <a:lstStyle/>
          <a:p>
            <a:r>
              <a:rPr lang="en-US" sz="2800" b="1" dirty="0"/>
              <a:t>Figure 15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 (cont.)</a:t>
            </a:r>
          </a:p>
        </p:txBody>
      </p:sp>
      <p:sp>
        <p:nvSpPr>
          <p:cNvPr id="3" name="Content Placeholder 2"/>
          <p:cNvSpPr>
            <a:spLocks noGrp="1"/>
          </p:cNvSpPr>
          <p:nvPr>
            <p:ph idx="1"/>
          </p:nvPr>
        </p:nvSpPr>
        <p:spPr/>
        <p:txBody>
          <a:bodyPr/>
          <a:lstStyle/>
          <a:p>
            <a:r>
              <a:rPr lang="en-US" dirty="0"/>
              <a:t>The Pythagorean Theorem allows us to calculate </a:t>
            </a:r>
            <a:r>
              <a:rPr lang="en-US" i="1" dirty="0"/>
              <a:t>x</a:t>
            </a:r>
            <a:r>
              <a:rPr lang="en-US" dirty="0"/>
              <a:t>.</a:t>
            </a:r>
          </a:p>
          <a:p>
            <a:endParaRPr lang="en-US" dirty="0"/>
          </a:p>
          <a:p>
            <a:endParaRPr lang="en-US" dirty="0"/>
          </a:p>
          <a:p>
            <a:r>
              <a:rPr lang="en-US" dirty="0"/>
              <a:t>Now we can see that                      so</a:t>
            </a:r>
          </a:p>
        </p:txBody>
      </p:sp>
      <p:graphicFrame>
        <p:nvGraphicFramePr>
          <p:cNvPr id="66567" name="Object 7"/>
          <p:cNvGraphicFramePr>
            <a:graphicFrameLocks noChangeAspect="1"/>
          </p:cNvGraphicFramePr>
          <p:nvPr/>
        </p:nvGraphicFramePr>
        <p:xfrm>
          <a:off x="2832100" y="1892300"/>
          <a:ext cx="3479800" cy="673100"/>
        </p:xfrm>
        <a:graphic>
          <a:graphicData uri="http://schemas.openxmlformats.org/presentationml/2006/ole">
            <mc:AlternateContent xmlns:mc="http://schemas.openxmlformats.org/markup-compatibility/2006">
              <mc:Choice xmlns:v="urn:schemas-microsoft-com:vml" Requires="v">
                <p:oleObj spid="_x0000_s66633" name="Equation" r:id="rId3" imgW="3479760" imgH="672840" progId="Equation.DSMT4">
                  <p:embed/>
                </p:oleObj>
              </mc:Choice>
              <mc:Fallback>
                <p:oleObj name="Equation" r:id="rId3" imgW="3479760" imgH="67284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892300"/>
                        <a:ext cx="3479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8" name="Object 8"/>
          <p:cNvGraphicFramePr>
            <a:graphicFrameLocks noChangeAspect="1"/>
          </p:cNvGraphicFramePr>
          <p:nvPr>
            <p:extLst>
              <p:ext uri="{D42A27DB-BD31-4B8C-83A1-F6EECF244321}">
                <p14:modId xmlns:p14="http://schemas.microsoft.com/office/powerpoint/2010/main" val="173482626"/>
              </p:ext>
            </p:extLst>
          </p:nvPr>
        </p:nvGraphicFramePr>
        <p:xfrm>
          <a:off x="3663950" y="2879725"/>
          <a:ext cx="1600200" cy="431800"/>
        </p:xfrm>
        <a:graphic>
          <a:graphicData uri="http://schemas.openxmlformats.org/presentationml/2006/ole">
            <mc:AlternateContent xmlns:mc="http://schemas.openxmlformats.org/markup-compatibility/2006">
              <mc:Choice xmlns:v="urn:schemas-microsoft-com:vml" Requires="v">
                <p:oleObj spid="_x0000_s66634" name="Equation" r:id="rId5" imgW="1600200" imgH="431640" progId="Equation.DSMT4">
                  <p:embed/>
                </p:oleObj>
              </mc:Choice>
              <mc:Fallback>
                <p:oleObj name="Equation" r:id="rId5" imgW="1600200" imgH="431640" progId="Equation.DSMT4">
                  <p:embed/>
                  <p:pic>
                    <p:nvPicPr>
                      <p:cNvPr id="0" name="Picture 8"/>
                      <p:cNvPicPr>
                        <a:picLocks noChangeAspect="1" noChangeArrowheads="1"/>
                      </p:cNvPicPr>
                      <p:nvPr/>
                    </p:nvPicPr>
                    <p:blipFill>
                      <a:blip r:embed="rId6"/>
                      <a:srcRect/>
                      <a:stretch>
                        <a:fillRect/>
                      </a:stretch>
                    </p:blipFill>
                    <p:spPr bwMode="auto">
                      <a:xfrm>
                        <a:off x="3663950" y="2879725"/>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9" name="Object 9"/>
          <p:cNvGraphicFramePr>
            <a:graphicFrameLocks noChangeAspect="1"/>
          </p:cNvGraphicFramePr>
          <p:nvPr>
            <p:extLst>
              <p:ext uri="{D42A27DB-BD31-4B8C-83A1-F6EECF244321}">
                <p14:modId xmlns:p14="http://schemas.microsoft.com/office/powerpoint/2010/main" val="1569464549"/>
              </p:ext>
            </p:extLst>
          </p:nvPr>
        </p:nvGraphicFramePr>
        <p:xfrm>
          <a:off x="2940050" y="3587750"/>
          <a:ext cx="3263900" cy="990600"/>
        </p:xfrm>
        <a:graphic>
          <a:graphicData uri="http://schemas.openxmlformats.org/presentationml/2006/ole">
            <mc:AlternateContent xmlns:mc="http://schemas.openxmlformats.org/markup-compatibility/2006">
              <mc:Choice xmlns:v="urn:schemas-microsoft-com:vml" Requires="v">
                <p:oleObj spid="_x0000_s66635" name="Equation" r:id="rId7" imgW="3263760" imgH="990360" progId="Equation.DSMT4">
                  <p:embed/>
                </p:oleObj>
              </mc:Choice>
              <mc:Fallback>
                <p:oleObj name="Equation" r:id="rId7" imgW="3263760" imgH="990360" progId="Equation.DSMT4">
                  <p:embed/>
                  <p:pic>
                    <p:nvPicPr>
                      <p:cNvPr id="0" name="Picture 9"/>
                      <p:cNvPicPr>
                        <a:picLocks noChangeAspect="1" noChangeArrowheads="1"/>
                      </p:cNvPicPr>
                      <p:nvPr/>
                    </p:nvPicPr>
                    <p:blipFill>
                      <a:blip r:embed="rId8"/>
                      <a:srcRect/>
                      <a:stretch>
                        <a:fillRect/>
                      </a:stretch>
                    </p:blipFill>
                    <p:spPr bwMode="auto">
                      <a:xfrm>
                        <a:off x="2940050" y="3587750"/>
                        <a:ext cx="3263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a:xfrm>
            <a:off x="457200" y="1280160"/>
            <a:ext cx="4023360" cy="4572000"/>
          </a:xfrm>
        </p:spPr>
        <p:txBody>
          <a:bodyPr/>
          <a:lstStyle/>
          <a:p>
            <a:pPr marL="465138" indent="-465138"/>
            <a:r>
              <a:rPr lang="en-US" b="1" dirty="0"/>
              <a:t>b.	</a:t>
            </a:r>
            <a:r>
              <a:rPr lang="en-US" dirty="0"/>
              <a:t>We can employ the same method and let </a:t>
            </a:r>
            <a:r>
              <a:rPr lang="el-GR" i="1" dirty="0">
                <a:latin typeface="Cambria Math" panose="02040503050406030204" pitchFamily="18" charset="0"/>
                <a:ea typeface="Cambria Math" panose="02040503050406030204" pitchFamily="18" charset="0"/>
              </a:rPr>
              <a:t>θ</a:t>
            </a:r>
            <a:r>
              <a:rPr lang="en-US" i="1" dirty="0">
                <a:latin typeface="Symbol" pitchFamily="18" charset="2"/>
              </a:rPr>
              <a:t> </a:t>
            </a:r>
            <a:r>
              <a:rPr lang="en-US" dirty="0"/>
              <a:t>= arctan 0.4. This leads to </a:t>
            </a:r>
          </a:p>
          <a:p>
            <a:pPr marL="465138" indent="-465138"/>
            <a:endParaRPr lang="af-ZA" dirty="0"/>
          </a:p>
          <a:p>
            <a:pPr marL="465138" indent="-465138"/>
            <a:endParaRPr lang="af-ZA" dirty="0"/>
          </a:p>
          <a:p>
            <a:pPr marL="465138" indent="-465138"/>
            <a:r>
              <a:rPr lang="af-ZA" dirty="0"/>
              <a:t>	</a:t>
            </a:r>
            <a:r>
              <a:rPr lang="en-US" dirty="0"/>
              <a:t>and then to the sketch, as seen in Figure 16.</a:t>
            </a:r>
          </a:p>
        </p:txBody>
      </p:sp>
      <p:graphicFrame>
        <p:nvGraphicFramePr>
          <p:cNvPr id="67589" name="Object 5"/>
          <p:cNvGraphicFramePr>
            <a:graphicFrameLocks noChangeAspect="1"/>
          </p:cNvGraphicFramePr>
          <p:nvPr>
            <p:extLst>
              <p:ext uri="{D42A27DB-BD31-4B8C-83A1-F6EECF244321}">
                <p14:modId xmlns:p14="http://schemas.microsoft.com/office/powerpoint/2010/main" val="901661365"/>
              </p:ext>
            </p:extLst>
          </p:nvPr>
        </p:nvGraphicFramePr>
        <p:xfrm>
          <a:off x="1219200" y="3200400"/>
          <a:ext cx="2794000" cy="838200"/>
        </p:xfrm>
        <a:graphic>
          <a:graphicData uri="http://schemas.openxmlformats.org/presentationml/2006/ole">
            <mc:AlternateContent xmlns:mc="http://schemas.openxmlformats.org/markup-compatibility/2006">
              <mc:Choice xmlns:v="urn:schemas-microsoft-com:vml" Requires="v">
                <p:oleObj spid="_x0000_s67655" name="Equation" r:id="rId3" imgW="2793960" imgH="838080" progId="Equation.DSMT4">
                  <p:embed/>
                </p:oleObj>
              </mc:Choice>
              <mc:Fallback>
                <p:oleObj name="Equation" r:id="rId3" imgW="2793960" imgH="838080" progId="Equation.DSMT4">
                  <p:embed/>
                  <p:pic>
                    <p:nvPicPr>
                      <p:cNvPr id="0" name="Picture 5"/>
                      <p:cNvPicPr>
                        <a:picLocks noChangeAspect="1" noChangeArrowheads="1"/>
                      </p:cNvPicPr>
                      <p:nvPr/>
                    </p:nvPicPr>
                    <p:blipFill>
                      <a:blip r:embed="rId4"/>
                      <a:srcRect/>
                      <a:stretch>
                        <a:fillRect/>
                      </a:stretch>
                    </p:blipFill>
                    <p:spPr bwMode="auto">
                      <a:xfrm>
                        <a:off x="1219200" y="3200400"/>
                        <a:ext cx="279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p:cNvPicPr>
            <a:picLocks noChangeAspect="1" noChangeArrowheads="1"/>
          </p:cNvPicPr>
          <p:nvPr/>
        </p:nvPicPr>
        <p:blipFill>
          <a:blip r:embed="rId5" cstate="print"/>
          <a:srcRect b="16667"/>
          <a:stretch>
            <a:fillRect/>
          </a:stretch>
        </p:blipFill>
        <p:spPr bwMode="auto">
          <a:xfrm>
            <a:off x="4693829" y="1447800"/>
            <a:ext cx="3992971" cy="2819400"/>
          </a:xfrm>
          <a:prstGeom prst="rect">
            <a:avLst/>
          </a:prstGeom>
          <a:noFill/>
          <a:ln w="9525">
            <a:noFill/>
            <a:miter lim="800000"/>
            <a:headEnd/>
            <a:tailEnd/>
          </a:ln>
          <a:effectLst/>
        </p:spPr>
      </p:pic>
      <p:sp>
        <p:nvSpPr>
          <p:cNvPr id="6" name="Rectangle 5"/>
          <p:cNvSpPr/>
          <p:nvPr/>
        </p:nvSpPr>
        <p:spPr>
          <a:xfrm>
            <a:off x="5991003" y="4191000"/>
            <a:ext cx="1552797" cy="523220"/>
          </a:xfrm>
          <a:prstGeom prst="rect">
            <a:avLst/>
          </a:prstGeom>
        </p:spPr>
        <p:txBody>
          <a:bodyPr wrap="none">
            <a:spAutoFit/>
          </a:bodyPr>
          <a:lstStyle/>
          <a:p>
            <a:r>
              <a:rPr lang="en-US" sz="2800" b="1" dirty="0"/>
              <a:t>Figure 16</a:t>
            </a:r>
          </a:p>
        </p:txBody>
      </p:sp>
      <p:sp>
        <p:nvSpPr>
          <p:cNvPr id="7" name="Content Placeholder 2"/>
          <p:cNvSpPr txBox="1">
            <a:spLocks/>
          </p:cNvSpPr>
          <p:nvPr/>
        </p:nvSpPr>
        <p:spPr>
          <a:xfrm>
            <a:off x="914400" y="5013960"/>
            <a:ext cx="7589520" cy="109728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Pythagorean Theorem gives us	 </a:t>
            </a:r>
            <a:r>
              <a:rPr kumimoji="0" lang="en-US" sz="2800" b="0" i="1"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mn-lt"/>
                <a:ea typeface="+mn-ea"/>
                <a:cs typeface="+mn-cs"/>
              </a:rPr>
              <a:t> and so </a:t>
            </a:r>
          </a:p>
        </p:txBody>
      </p:sp>
      <p:graphicFrame>
        <p:nvGraphicFramePr>
          <p:cNvPr id="8" name="Object 6"/>
          <p:cNvGraphicFramePr>
            <a:graphicFrameLocks noChangeAspect="1"/>
          </p:cNvGraphicFramePr>
          <p:nvPr/>
        </p:nvGraphicFramePr>
        <p:xfrm>
          <a:off x="6134100" y="4967288"/>
          <a:ext cx="2717800" cy="508000"/>
        </p:xfrm>
        <a:graphic>
          <a:graphicData uri="http://schemas.openxmlformats.org/presentationml/2006/ole">
            <mc:AlternateContent xmlns:mc="http://schemas.openxmlformats.org/markup-compatibility/2006">
              <mc:Choice xmlns:v="urn:schemas-microsoft-com:vml" Requires="v">
                <p:oleObj spid="_x0000_s67656" name="Equation" r:id="rId6" imgW="2717640" imgH="507960" progId="Equation.DSMT4">
                  <p:embed/>
                </p:oleObj>
              </mc:Choice>
              <mc:Fallback>
                <p:oleObj name="Equation" r:id="rId6" imgW="2717640" imgH="50796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4100" y="4967288"/>
                        <a:ext cx="2717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2050530" y="5441430"/>
          <a:ext cx="3543300" cy="520700"/>
        </p:xfrm>
        <a:graphic>
          <a:graphicData uri="http://schemas.openxmlformats.org/presentationml/2006/ole">
            <mc:AlternateContent xmlns:mc="http://schemas.openxmlformats.org/markup-compatibility/2006">
              <mc:Choice xmlns:v="urn:schemas-microsoft-com:vml" Requires="v">
                <p:oleObj spid="_x0000_s67657" name="Equation" r:id="rId8" imgW="3543120" imgH="520560" progId="Equation.DSMT4">
                  <p:embed/>
                </p:oleObj>
              </mc:Choice>
              <mc:Fallback>
                <p:oleObj name="Equation" r:id="rId8" imgW="3543120" imgH="52056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0530" y="5441430"/>
                        <a:ext cx="3543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a:t>
            </a:r>
          </a:p>
        </p:txBody>
      </p:sp>
      <p:sp>
        <p:nvSpPr>
          <p:cNvPr id="3" name="Content Placeholder 2"/>
          <p:cNvSpPr>
            <a:spLocks noGrp="1"/>
          </p:cNvSpPr>
          <p:nvPr>
            <p:ph idx="1"/>
          </p:nvPr>
        </p:nvSpPr>
        <p:spPr>
          <a:xfrm>
            <a:off x="457200" y="1280160"/>
            <a:ext cx="8229600" cy="4572000"/>
          </a:xfrm>
        </p:spPr>
        <p:txBody>
          <a:bodyPr/>
          <a:lstStyle/>
          <a:p>
            <a:r>
              <a:rPr lang="en-US" dirty="0"/>
              <a:t>Express                          as an algebraic function of </a:t>
            </a:r>
            <a:r>
              <a:rPr lang="en-US" i="1" dirty="0"/>
              <a:t>x</a:t>
            </a:r>
            <a:r>
              <a:rPr lang="en-US" dirty="0"/>
              <a:t>, </a:t>
            </a:r>
          </a:p>
          <a:p>
            <a:r>
              <a:rPr lang="en-US" dirty="0"/>
              <a:t>assuming </a:t>
            </a:r>
          </a:p>
          <a:p>
            <a:r>
              <a:rPr lang="en-US" b="1" dirty="0"/>
              <a:t>Solution</a:t>
            </a:r>
          </a:p>
        </p:txBody>
      </p:sp>
      <p:graphicFrame>
        <p:nvGraphicFramePr>
          <p:cNvPr id="70660" name="Object 4"/>
          <p:cNvGraphicFramePr>
            <a:graphicFrameLocks noChangeAspect="1"/>
          </p:cNvGraphicFramePr>
          <p:nvPr/>
        </p:nvGraphicFramePr>
        <p:xfrm>
          <a:off x="1821745" y="1264356"/>
          <a:ext cx="1816100" cy="571500"/>
        </p:xfrm>
        <a:graphic>
          <a:graphicData uri="http://schemas.openxmlformats.org/presentationml/2006/ole">
            <mc:AlternateContent xmlns:mc="http://schemas.openxmlformats.org/markup-compatibility/2006">
              <mc:Choice xmlns:v="urn:schemas-microsoft-com:vml" Requires="v">
                <p:oleObj spid="_x0000_s70726" name="Equation" r:id="rId3" imgW="1815840" imgH="571320" progId="Equation.DSMT4">
                  <p:embed/>
                </p:oleObj>
              </mc:Choice>
              <mc:Fallback>
                <p:oleObj name="Equation" r:id="rId3" imgW="181584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745" y="1264356"/>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5"/>
          <p:cNvGraphicFramePr>
            <a:graphicFrameLocks noChangeAspect="1"/>
          </p:cNvGraphicFramePr>
          <p:nvPr/>
        </p:nvGraphicFramePr>
        <p:xfrm>
          <a:off x="2057400" y="1841500"/>
          <a:ext cx="1536700" cy="444500"/>
        </p:xfrm>
        <a:graphic>
          <a:graphicData uri="http://schemas.openxmlformats.org/presentationml/2006/ole">
            <mc:AlternateContent xmlns:mc="http://schemas.openxmlformats.org/markup-compatibility/2006">
              <mc:Choice xmlns:v="urn:schemas-microsoft-com:vml" Requires="v">
                <p:oleObj spid="_x0000_s70727" name="Equation" r:id="rId5" imgW="1536480" imgH="444240" progId="Equation.DSMT4">
                  <p:embed/>
                </p:oleObj>
              </mc:Choice>
              <mc:Fallback>
                <p:oleObj name="Equation" r:id="rId5" imgW="1536480" imgH="4442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841500"/>
                        <a:ext cx="1536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Content Placeholder 2"/>
          <p:cNvSpPr txBox="1">
            <a:spLocks/>
          </p:cNvSpPr>
          <p:nvPr/>
        </p:nvSpPr>
        <p:spPr>
          <a:xfrm>
            <a:off x="457200" y="2804410"/>
            <a:ext cx="3733800" cy="19812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Let                         Then cos </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θ</a:t>
            </a:r>
            <a:r>
              <a:rPr kumimoji="0" lang="en-US" sz="2800" b="0" i="0" u="none" strike="noStrike" kern="1200" cap="none" spc="0" normalizeH="0" baseline="0" noProof="0" dirty="0">
                <a:ln>
                  <a:noFill/>
                </a:ln>
                <a:solidFill>
                  <a:srgbClr val="366092"/>
                </a:solidFill>
                <a:effectLst/>
                <a:uLnTx/>
                <a:uFillTx/>
                <a:latin typeface="+mn-lt"/>
                <a:ea typeface="+mn-ea"/>
                <a:cs typeface="+mn-cs"/>
              </a:rPr>
              <a:t> = 2</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and we are led to consider a sketch like Figure 17.</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70662" name="Object 6"/>
          <p:cNvGraphicFramePr>
            <a:graphicFrameLocks noChangeAspect="1"/>
          </p:cNvGraphicFramePr>
          <p:nvPr>
            <p:extLst>
              <p:ext uri="{D42A27DB-BD31-4B8C-83A1-F6EECF244321}">
                <p14:modId xmlns:p14="http://schemas.microsoft.com/office/powerpoint/2010/main" val="838624747"/>
              </p:ext>
            </p:extLst>
          </p:nvPr>
        </p:nvGraphicFramePr>
        <p:xfrm>
          <a:off x="1116013" y="2852738"/>
          <a:ext cx="1752600" cy="381000"/>
        </p:xfrm>
        <a:graphic>
          <a:graphicData uri="http://schemas.openxmlformats.org/presentationml/2006/ole">
            <mc:AlternateContent xmlns:mc="http://schemas.openxmlformats.org/markup-compatibility/2006">
              <mc:Choice xmlns:v="urn:schemas-microsoft-com:vml" Requires="v">
                <p:oleObj spid="_x0000_s70728" name="Equation" r:id="rId7" imgW="1752480" imgH="380880" progId="Equation.DSMT4">
                  <p:embed/>
                </p:oleObj>
              </mc:Choice>
              <mc:Fallback>
                <p:oleObj name="Equation" r:id="rId7" imgW="1752480" imgH="380880" progId="Equation.DSMT4">
                  <p:embed/>
                  <p:pic>
                    <p:nvPicPr>
                      <p:cNvPr id="0" name="Picture 6"/>
                      <p:cNvPicPr>
                        <a:picLocks noChangeAspect="1" noChangeArrowheads="1"/>
                      </p:cNvPicPr>
                      <p:nvPr/>
                    </p:nvPicPr>
                    <p:blipFill>
                      <a:blip r:embed="rId8"/>
                      <a:srcRect/>
                      <a:stretch>
                        <a:fillRect/>
                      </a:stretch>
                    </p:blipFill>
                    <p:spPr bwMode="auto">
                      <a:xfrm>
                        <a:off x="1116013" y="2852738"/>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noChangeArrowheads="1"/>
          </p:cNvPicPr>
          <p:nvPr/>
        </p:nvPicPr>
        <p:blipFill>
          <a:blip r:embed="rId9" cstate="print"/>
          <a:srcRect b="13426"/>
          <a:stretch>
            <a:fillRect/>
          </a:stretch>
        </p:blipFill>
        <p:spPr bwMode="auto">
          <a:xfrm>
            <a:off x="4452783" y="2438400"/>
            <a:ext cx="4119584" cy="2849880"/>
          </a:xfrm>
          <a:prstGeom prst="rect">
            <a:avLst/>
          </a:prstGeom>
          <a:noFill/>
          <a:ln w="9525">
            <a:noFill/>
            <a:miter lim="800000"/>
            <a:headEnd/>
            <a:tailEnd/>
          </a:ln>
          <a:effectLst/>
        </p:spPr>
      </p:pic>
      <p:sp>
        <p:nvSpPr>
          <p:cNvPr id="10" name="Rectangle 9"/>
          <p:cNvSpPr/>
          <p:nvPr/>
        </p:nvSpPr>
        <p:spPr>
          <a:xfrm>
            <a:off x="5715000" y="5267980"/>
            <a:ext cx="1552797" cy="523220"/>
          </a:xfrm>
          <a:prstGeom prst="rect">
            <a:avLst/>
          </a:prstGeom>
        </p:spPr>
        <p:txBody>
          <a:bodyPr wrap="none">
            <a:spAutoFit/>
          </a:bodyPr>
          <a:lstStyle/>
          <a:p>
            <a:r>
              <a:rPr lang="en-US" sz="2800" b="1" dirty="0"/>
              <a:t>Figure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a:t>
            </a:r>
          </a:p>
        </p:txBody>
      </p:sp>
      <p:sp>
        <p:nvSpPr>
          <p:cNvPr id="3" name="Content Placeholder 2"/>
          <p:cNvSpPr>
            <a:spLocks noGrp="1"/>
          </p:cNvSpPr>
          <p:nvPr>
            <p:ph idx="1"/>
          </p:nvPr>
        </p:nvSpPr>
        <p:spPr/>
        <p:txBody>
          <a:bodyPr/>
          <a:lstStyle/>
          <a:p>
            <a:r>
              <a:rPr lang="en-US" dirty="0"/>
              <a:t>In the sketch, we have chosen the simplest lengths for the adjacent side and the hypotenuse that make </a:t>
            </a:r>
            <a:br>
              <a:rPr lang="en-US" dirty="0"/>
            </a:br>
            <a:r>
              <a:rPr lang="en-US" dirty="0"/>
              <a:t>cos </a:t>
            </a:r>
            <a:r>
              <a:rPr lang="el-GR" i="1" dirty="0">
                <a:latin typeface="Cambria Math" panose="02040503050406030204" pitchFamily="18" charset="0"/>
                <a:ea typeface="Cambria Math" panose="02040503050406030204" pitchFamily="18" charset="0"/>
              </a:rPr>
              <a:t>θ</a:t>
            </a:r>
            <a:r>
              <a:rPr lang="en-US" dirty="0">
                <a:latin typeface="Cambria Math" panose="02040503050406030204" pitchFamily="18" charset="0"/>
                <a:ea typeface="Cambria Math" panose="02040503050406030204" pitchFamily="18" charset="0"/>
              </a:rPr>
              <a:t> </a:t>
            </a:r>
            <a:r>
              <a:rPr lang="en-US" dirty="0">
                <a:latin typeface="Symbol" pitchFamily="18" charset="2"/>
              </a:rPr>
              <a:t>=</a:t>
            </a:r>
            <a:r>
              <a:rPr lang="en-US" dirty="0"/>
              <a:t> 2</a:t>
            </a:r>
            <a:r>
              <a:rPr lang="en-US" i="1" dirty="0"/>
              <a:t>x</a:t>
            </a:r>
            <a:r>
              <a:rPr lang="en-US" dirty="0"/>
              <a:t>, though any positive multiples of these lengths would also work. Once the lengths of two sides of the right triangle have been determined, the Pythagorean Theorem provides the length of the third side. Now we can refer to the sketch to see that</a:t>
            </a:r>
          </a:p>
        </p:txBody>
      </p:sp>
      <p:graphicFrame>
        <p:nvGraphicFramePr>
          <p:cNvPr id="72706" name="Object 2"/>
          <p:cNvGraphicFramePr>
            <a:graphicFrameLocks noChangeAspect="1"/>
          </p:cNvGraphicFramePr>
          <p:nvPr>
            <p:extLst>
              <p:ext uri="{D42A27DB-BD31-4B8C-83A1-F6EECF244321}">
                <p14:modId xmlns:p14="http://schemas.microsoft.com/office/powerpoint/2010/main" val="1003175121"/>
              </p:ext>
            </p:extLst>
          </p:nvPr>
        </p:nvGraphicFramePr>
        <p:xfrm>
          <a:off x="1422400" y="4578350"/>
          <a:ext cx="6299200" cy="1066800"/>
        </p:xfrm>
        <a:graphic>
          <a:graphicData uri="http://schemas.openxmlformats.org/presentationml/2006/ole">
            <mc:AlternateContent xmlns:mc="http://schemas.openxmlformats.org/markup-compatibility/2006">
              <mc:Choice xmlns:v="urn:schemas-microsoft-com:vml" Requires="v">
                <p:oleObj spid="_x0000_s72728" name="Equation" r:id="rId3" imgW="6298920" imgH="1066680" progId="Equation.DSMT4">
                  <p:embed/>
                </p:oleObj>
              </mc:Choice>
              <mc:Fallback>
                <p:oleObj name="Equation" r:id="rId3" imgW="6298920" imgH="1066680" progId="Equation.DSMT4">
                  <p:embed/>
                  <p:pic>
                    <p:nvPicPr>
                      <p:cNvPr id="0" name="Picture 2"/>
                      <p:cNvPicPr>
                        <a:picLocks noChangeAspect="1" noChangeArrowheads="1"/>
                      </p:cNvPicPr>
                      <p:nvPr/>
                    </p:nvPicPr>
                    <p:blipFill>
                      <a:blip r:embed="rId4"/>
                      <a:srcRect/>
                      <a:stretch>
                        <a:fillRect/>
                      </a:stretch>
                    </p:blipFill>
                    <p:spPr bwMode="auto">
                      <a:xfrm>
                        <a:off x="1422400" y="4578350"/>
                        <a:ext cx="629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normAutofit/>
          </a:bodyPr>
          <a:lstStyle/>
          <a:p>
            <a:r>
              <a:rPr lang="en-US" b="1" dirty="0"/>
              <a:t> </a:t>
            </a:r>
          </a:p>
          <a:p>
            <a:endParaRPr lang="af-ZA" b="1" dirty="0"/>
          </a:p>
          <a:p>
            <a:endParaRPr lang="af-ZA" b="1" dirty="0"/>
          </a:p>
          <a:p>
            <a:endParaRPr lang="af-ZA" sz="3500" b="1" dirty="0"/>
          </a:p>
        </p:txBody>
      </p:sp>
      <p:graphicFrame>
        <p:nvGraphicFramePr>
          <p:cNvPr id="6146" name="Object 2"/>
          <p:cNvGraphicFramePr>
            <a:graphicFrameLocks noChangeAspect="1"/>
          </p:cNvGraphicFramePr>
          <p:nvPr/>
        </p:nvGraphicFramePr>
        <p:xfrm>
          <a:off x="548640" y="1463040"/>
          <a:ext cx="3009900" cy="622300"/>
        </p:xfrm>
        <a:graphic>
          <a:graphicData uri="http://schemas.openxmlformats.org/presentationml/2006/ole">
            <mc:AlternateContent xmlns:mc="http://schemas.openxmlformats.org/markup-compatibility/2006">
              <mc:Choice xmlns:v="urn:schemas-microsoft-com:vml" Requires="v">
                <p:oleObj spid="_x0000_s6264" name="Equation" r:id="rId3" imgW="3009600" imgH="622080" progId="Equation.DSMT4">
                  <p:embed/>
                </p:oleObj>
              </mc:Choice>
              <mc:Fallback>
                <p:oleObj name="Equation" r:id="rId3" imgW="300960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463040"/>
                        <a:ext cx="3009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659489" y="1463040"/>
          <a:ext cx="2781300" cy="622300"/>
        </p:xfrm>
        <a:graphic>
          <a:graphicData uri="http://schemas.openxmlformats.org/presentationml/2006/ole">
            <mc:AlternateContent xmlns:mc="http://schemas.openxmlformats.org/markup-compatibility/2006">
              <mc:Choice xmlns:v="urn:schemas-microsoft-com:vml" Requires="v">
                <p:oleObj spid="_x0000_s6265" name="Equation" r:id="rId5" imgW="2781000" imgH="622080" progId="Equation.DSMT4">
                  <p:embed/>
                </p:oleObj>
              </mc:Choice>
              <mc:Fallback>
                <p:oleObj name="Equation" r:id="rId5" imgW="278100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489" y="1463040"/>
                        <a:ext cx="2781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659489" y="2260600"/>
          <a:ext cx="3200400" cy="482600"/>
        </p:xfrm>
        <a:graphic>
          <a:graphicData uri="http://schemas.openxmlformats.org/presentationml/2006/ole">
            <mc:AlternateContent xmlns:mc="http://schemas.openxmlformats.org/markup-compatibility/2006">
              <mc:Choice xmlns:v="urn:schemas-microsoft-com:vml" Requires="v">
                <p:oleObj spid="_x0000_s6266" name="Equation" r:id="rId7" imgW="3200400" imgH="482400" progId="Equation.DSMT4">
                  <p:embed/>
                </p:oleObj>
              </mc:Choice>
              <mc:Fallback>
                <p:oleObj name="Equation" r:id="rId7" imgW="320040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9489" y="2260600"/>
                        <a:ext cx="320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1012460" y="2971800"/>
          <a:ext cx="2705100" cy="469900"/>
        </p:xfrm>
        <a:graphic>
          <a:graphicData uri="http://schemas.openxmlformats.org/presentationml/2006/ole">
            <mc:AlternateContent xmlns:mc="http://schemas.openxmlformats.org/markup-compatibility/2006">
              <mc:Choice xmlns:v="urn:schemas-microsoft-com:vml" Requires="v">
                <p:oleObj spid="_x0000_s6267" name="Equation" r:id="rId9" imgW="2705040" imgH="469800" progId="Equation.DSMT4">
                  <p:embed/>
                </p:oleObj>
              </mc:Choice>
              <mc:Fallback>
                <p:oleObj name="Equation" r:id="rId9" imgW="270504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460" y="2971800"/>
                        <a:ext cx="270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966164" y="2216133"/>
            <a:ext cx="2592376" cy="523220"/>
          </a:xfrm>
          <a:prstGeom prst="rect">
            <a:avLst/>
          </a:prstGeom>
          <a:noFill/>
        </p:spPr>
        <p:txBody>
          <a:bodyPr wrap="none" rtlCol="0">
            <a:spAutoFit/>
          </a:bodyPr>
          <a:lstStyle/>
          <a:p>
            <a:r>
              <a:rPr lang="en-US" sz="2800" dirty="0">
                <a:solidFill>
                  <a:srgbClr val="FF0000"/>
                </a:solidFill>
              </a:rPr>
              <a:t>Domain of </a:t>
            </a:r>
            <a:r>
              <a:rPr lang="en-US" sz="2800" i="1" dirty="0">
                <a:solidFill>
                  <a:srgbClr val="FF0000"/>
                </a:solidFill>
              </a:rPr>
              <a:t>R</a:t>
            </a:r>
            <a:r>
              <a:rPr lang="en-US" sz="2800" dirty="0">
                <a:solidFill>
                  <a:srgbClr val="FF0000"/>
                </a:solidFill>
              </a:rPr>
              <a:t> </a:t>
            </a:r>
            <a:r>
              <a:rPr lang="en-US" sz="2800" dirty="0">
                <a:solidFill>
                  <a:srgbClr val="FF0000"/>
                </a:solidFill>
                <a:latin typeface="Symbol" panose="05050102010706020507" pitchFamily="18" charset="2"/>
              </a:rPr>
              <a:t>=</a:t>
            </a:r>
            <a:r>
              <a:rPr lang="en-US" sz="2800" dirty="0">
                <a:solidFill>
                  <a:srgbClr val="FF0000"/>
                </a:solidFill>
              </a:rPr>
              <a:t> </a:t>
            </a:r>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
        <p:nvSpPr>
          <p:cNvPr id="11" name="TextBox 10"/>
          <p:cNvSpPr txBox="1"/>
          <p:nvPr/>
        </p:nvSpPr>
        <p:spPr>
          <a:xfrm>
            <a:off x="4572000" y="2885750"/>
            <a:ext cx="2605457" cy="523220"/>
          </a:xfrm>
          <a:prstGeom prst="rect">
            <a:avLst/>
          </a:prstGeom>
          <a:noFill/>
        </p:spPr>
        <p:txBody>
          <a:bodyPr wrap="none" rtlCol="0">
            <a:spAutoFit/>
          </a:bodyPr>
          <a:lstStyle/>
          <a:p>
            <a:r>
              <a:rPr lang="en-US" sz="2800" dirty="0">
                <a:solidFill>
                  <a:srgbClr val="FF0000"/>
                </a:solidFill>
              </a:rPr>
              <a:t>Range of </a:t>
            </a:r>
            <a:r>
              <a:rPr lang="en-US" sz="2800" i="1" dirty="0">
                <a:solidFill>
                  <a:srgbClr val="FF0000"/>
                </a:solidFill>
              </a:rPr>
              <a:t>R</a:t>
            </a:r>
            <a:r>
              <a:rPr lang="en-US" sz="2800" baseline="30000" dirty="0">
                <a:solidFill>
                  <a:srgbClr val="FF0000"/>
                </a:solidFill>
                <a:latin typeface="Symbol" panose="05050102010706020507" pitchFamily="18" charset="2"/>
              </a:rPr>
              <a:t>-</a:t>
            </a:r>
            <a:r>
              <a:rPr lang="en-US" sz="2800" baseline="30000" dirty="0">
                <a:solidFill>
                  <a:srgbClr val="FF0000"/>
                </a:solidFill>
              </a:rPr>
              <a:t>1</a:t>
            </a:r>
            <a:r>
              <a:rPr lang="en-US" sz="2800" dirty="0">
                <a:solidFill>
                  <a:srgbClr val="FF0000"/>
                </a:solidFill>
              </a:rPr>
              <a:t> </a:t>
            </a:r>
            <a:r>
              <a:rPr lang="en-US" sz="2800" dirty="0">
                <a:solidFill>
                  <a:srgbClr val="FF0000"/>
                </a:solidFill>
                <a:latin typeface="Symbol" panose="05050102010706020507" pitchFamily="18" charset="2"/>
              </a:rPr>
              <a:t>=</a:t>
            </a:r>
            <a:r>
              <a:rPr lang="en-US" sz="2800" dirty="0">
                <a:solidFill>
                  <a:srgbClr val="FF0000"/>
                </a:solidFill>
              </a:rPr>
              <a:t> </a:t>
            </a:r>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1b (cont.)</a:t>
            </a:r>
          </a:p>
        </p:txBody>
      </p:sp>
      <p:sp>
        <p:nvSpPr>
          <p:cNvPr id="3" name="Content Placeholder 2"/>
          <p:cNvSpPr>
            <a:spLocks noGrp="1"/>
          </p:cNvSpPr>
          <p:nvPr>
            <p:ph idx="1"/>
          </p:nvPr>
        </p:nvSpPr>
        <p:spPr>
          <a:xfrm>
            <a:off x="457200" y="1280160"/>
            <a:ext cx="4297680" cy="4572000"/>
          </a:xfrm>
        </p:spPr>
        <p:txBody>
          <a:bodyPr>
            <a:noAutofit/>
          </a:bodyPr>
          <a:lstStyle/>
          <a:p>
            <a:r>
              <a:rPr lang="en-US" dirty="0"/>
              <a:t>In this problem, </a:t>
            </a:r>
            <a:r>
              <a:rPr lang="en-US" i="1" dirty="0"/>
              <a:t>R</a:t>
            </a:r>
            <a:r>
              <a:rPr lang="en-US" dirty="0"/>
              <a:t> is described by the given equation  in </a:t>
            </a:r>
            <a:r>
              <a:rPr lang="en-US" i="1" dirty="0"/>
              <a:t>x</a:t>
            </a:r>
            <a:r>
              <a:rPr lang="en-US" dirty="0"/>
              <a:t> and </a:t>
            </a:r>
            <a:r>
              <a:rPr lang="en-US" i="1" dirty="0"/>
              <a:t>y</a:t>
            </a:r>
            <a:r>
              <a:rPr lang="en-US" dirty="0"/>
              <a:t>. The inverse relation is the set of ordered pairs in </a:t>
            </a:r>
            <a:r>
              <a:rPr lang="en-US" i="1" dirty="0"/>
              <a:t>R</a:t>
            </a:r>
            <a:r>
              <a:rPr lang="en-US" dirty="0"/>
              <a:t> with the coordinates exchanged, so we can describe the inverse relation just by exchanging </a:t>
            </a:r>
            <a:r>
              <a:rPr lang="en-US" i="1" dirty="0"/>
              <a:t>x</a:t>
            </a:r>
            <a:r>
              <a:rPr lang="en-US" dirty="0"/>
              <a:t> and </a:t>
            </a:r>
            <a:r>
              <a:rPr lang="en-US" i="1" dirty="0"/>
              <a:t>y</a:t>
            </a:r>
            <a:r>
              <a:rPr lang="en-US" dirty="0"/>
              <a:t> in the equation. The graphs of </a:t>
            </a:r>
            <a:r>
              <a:rPr lang="en-US" i="1" dirty="0"/>
              <a:t>R</a:t>
            </a:r>
            <a:r>
              <a:rPr lang="en-US" dirty="0"/>
              <a:t> and </a:t>
            </a:r>
            <a:r>
              <a:rPr lang="en-US" i="1" dirty="0"/>
              <a:t>R</a:t>
            </a:r>
            <a:r>
              <a:rPr lang="en-US" baseline="30000" dirty="0">
                <a:latin typeface="Symbol" pitchFamily="18" charset="2"/>
              </a:rPr>
              <a:t>-</a:t>
            </a:r>
            <a:r>
              <a:rPr lang="en-US" baseline="30000" dirty="0"/>
              <a:t>1</a:t>
            </a:r>
            <a:r>
              <a:rPr lang="en-US" dirty="0"/>
              <a:t> are shown in Figure 2.</a:t>
            </a:r>
            <a:endParaRPr lang="en-US" b="1" dirty="0"/>
          </a:p>
        </p:txBody>
      </p:sp>
      <p:pic>
        <p:nvPicPr>
          <p:cNvPr id="76809" name="Picture 9"/>
          <p:cNvPicPr>
            <a:picLocks noChangeAspect="1" noChangeArrowheads="1"/>
          </p:cNvPicPr>
          <p:nvPr/>
        </p:nvPicPr>
        <p:blipFill>
          <a:blip r:embed="rId2" cstate="print"/>
          <a:srcRect b="9864"/>
          <a:stretch>
            <a:fillRect/>
          </a:stretch>
        </p:blipFill>
        <p:spPr bwMode="auto">
          <a:xfrm>
            <a:off x="4648200" y="1371600"/>
            <a:ext cx="4252303" cy="4038600"/>
          </a:xfrm>
          <a:prstGeom prst="rect">
            <a:avLst/>
          </a:prstGeom>
          <a:noFill/>
          <a:ln w="9525">
            <a:noFill/>
            <a:miter lim="800000"/>
            <a:headEnd/>
            <a:tailEnd/>
          </a:ln>
        </p:spPr>
      </p:pic>
      <p:sp>
        <p:nvSpPr>
          <p:cNvPr id="5" name="Rectangle 4"/>
          <p:cNvSpPr/>
          <p:nvPr/>
        </p:nvSpPr>
        <p:spPr>
          <a:xfrm>
            <a:off x="5867400" y="54102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Relations</a:t>
            </a:r>
            <a:endParaRPr lang="en-US" cap="all" dirty="0"/>
          </a:p>
        </p:txBody>
      </p:sp>
      <p:sp>
        <p:nvSpPr>
          <p:cNvPr id="3" name="Content Placeholder 2"/>
          <p:cNvSpPr>
            <a:spLocks noGrp="1"/>
          </p:cNvSpPr>
          <p:nvPr>
            <p:ph idx="1"/>
          </p:nvPr>
        </p:nvSpPr>
        <p:spPr/>
        <p:txBody>
          <a:bodyPr/>
          <a:lstStyle/>
          <a:p>
            <a:r>
              <a:rPr lang="en-US" dirty="0"/>
              <a:t>It shouldn’t be surprising that the graphs of a relation and its inverse bear some resemblance to one another. In fact, they are mirror images of one another with respect to the line </a:t>
            </a:r>
            <a:r>
              <a:rPr lang="en-US" i="1" dirty="0"/>
              <a:t>y </a:t>
            </a:r>
            <a:r>
              <a:rPr lang="en-US" dirty="0"/>
              <a:t>= </a:t>
            </a:r>
            <a:r>
              <a:rPr lang="en-US" i="1" dirty="0"/>
              <a:t>x</a:t>
            </a:r>
            <a:r>
              <a:rPr lang="en-US" dirty="0"/>
              <a:t>. If you fold the Cartesian plane in half along the line </a:t>
            </a:r>
            <a:r>
              <a:rPr lang="en-US" i="1" dirty="0"/>
              <a:t>y </a:t>
            </a:r>
            <a:r>
              <a:rPr lang="en-US" dirty="0"/>
              <a:t>= </a:t>
            </a:r>
            <a:r>
              <a:rPr lang="en-US" i="1" dirty="0"/>
              <a:t>x</a:t>
            </a:r>
            <a:r>
              <a:rPr lang="en-US" dirty="0"/>
              <a:t> in the two examples just discussed, you would see that the points in the relation and its inverse coincide with one another.</a:t>
            </a:r>
          </a:p>
          <a:p>
            <a:r>
              <a:rPr lang="en-US" dirty="0"/>
              <a:t>The second example illustrates another important point-even if a relation is a function, its inverse may or may not be a function. </a:t>
            </a:r>
          </a:p>
        </p:txBody>
      </p:sp>
    </p:spTree>
    <p:extLst>
      <p:ext uri="{BB962C8B-B14F-4D97-AF65-F5344CB8AC3E}">
        <p14:creationId xmlns:p14="http://schemas.microsoft.com/office/powerpoint/2010/main" val="11275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2042</Words>
  <Application>Microsoft Office PowerPoint</Application>
  <PresentationFormat>On-screen Show (4:3)</PresentationFormat>
  <Paragraphs>248</Paragraphs>
  <Slides>67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3" baseType="lpstr">
      <vt:lpstr>Arial</vt:lpstr>
      <vt:lpstr>Cambria Math</vt:lpstr>
      <vt:lpstr>Symbol</vt:lpstr>
      <vt:lpstr>Calibri</vt:lpstr>
      <vt:lpstr>Office Theme</vt:lpstr>
      <vt:lpstr>Equation</vt:lpstr>
      <vt:lpstr>Section 1.4</vt:lpstr>
      <vt:lpstr>Topics</vt:lpstr>
      <vt:lpstr>Inverse Functions</vt:lpstr>
      <vt:lpstr>Definition: Inverse of a Relation</vt:lpstr>
      <vt:lpstr>Example 1</vt:lpstr>
      <vt:lpstr>Example 1a (cont.)</vt:lpstr>
      <vt:lpstr>Example 1 (cont.)</vt:lpstr>
      <vt:lpstr>Example 1b (cont.)</vt:lpstr>
      <vt:lpstr>Inverse Relations</vt:lpstr>
      <vt:lpstr>Inverse Notation</vt:lpstr>
      <vt:lpstr>Definition: The Horizontal Line Test</vt:lpstr>
      <vt:lpstr>Definition: One-to-One Functions</vt:lpstr>
      <vt:lpstr>Example 2</vt:lpstr>
      <vt:lpstr>Example 2 (cont.)</vt:lpstr>
      <vt:lpstr>Example 2a (cont.)</vt:lpstr>
      <vt:lpstr>Example 2 (cont.)</vt:lpstr>
      <vt:lpstr>Example 2b (cont.)</vt:lpstr>
      <vt:lpstr>Finding the Inverse of a Function</vt:lpstr>
      <vt:lpstr>Finding the Inverse of a Function</vt:lpstr>
      <vt:lpstr>Example 3</vt:lpstr>
      <vt:lpstr>Example 3 (cont.)</vt:lpstr>
      <vt:lpstr>Example 3 (cont.)</vt:lpstr>
      <vt:lpstr>Example 3b (cont.)</vt:lpstr>
      <vt:lpstr>Properties of Inverse Functions</vt:lpstr>
      <vt:lpstr>Definition: Logarithmic Functions</vt:lpstr>
      <vt:lpstr>Definition: Logarithmic Functions</vt:lpstr>
      <vt:lpstr>Logarithms as Inverse Functions</vt:lpstr>
      <vt:lpstr>Logarithms as Inverse Functions</vt:lpstr>
      <vt:lpstr>Domain and Range of Logarithmic Functions</vt:lpstr>
      <vt:lpstr>Example 4</vt:lpstr>
      <vt:lpstr>Example 4a (cont.)</vt:lpstr>
      <vt:lpstr>Example 4 (cont.)</vt:lpstr>
      <vt:lpstr>Example 4b (cont.)</vt:lpstr>
      <vt:lpstr>Example 4 (cont.)</vt:lpstr>
      <vt:lpstr>Example 4c (cont.)</vt:lpstr>
      <vt:lpstr>Facts About Logarithms</vt:lpstr>
      <vt:lpstr>Definition: Common and Natural Logarithms</vt:lpstr>
      <vt:lpstr>Theorem: Properties of Logarithms and Exponents</vt:lpstr>
      <vt:lpstr>Theorem: Properties of Logarithms and Exponents</vt:lpstr>
      <vt:lpstr>Theorem: Properties of Logarithms and Exponents</vt:lpstr>
      <vt:lpstr>Theorem: Properties of Logarithms and Exponents</vt:lpstr>
      <vt:lpstr>Example 5</vt:lpstr>
      <vt:lpstr>Example 5 (cont.)</vt:lpstr>
      <vt:lpstr>Example 5 (cont.)</vt:lpstr>
      <vt:lpstr>Example 6</vt:lpstr>
      <vt:lpstr>Example 6 (cont.)</vt:lpstr>
      <vt:lpstr>Example 6a (cont.)</vt:lpstr>
      <vt:lpstr>Example 6 (cont.)</vt:lpstr>
      <vt:lpstr>Formula: Change of Base Formula</vt:lpstr>
      <vt:lpstr>Inverse Trigonometric Functions</vt:lpstr>
      <vt:lpstr>Definition: Arcsine</vt:lpstr>
      <vt:lpstr>Inverse Trigonometric Functions</vt:lpstr>
      <vt:lpstr>Example 7</vt:lpstr>
      <vt:lpstr>Example 7 (cont.)</vt:lpstr>
      <vt:lpstr>Example 7 (cont.)</vt:lpstr>
      <vt:lpstr>Inverse Trigonometric Functions</vt:lpstr>
      <vt:lpstr>Inverse Trigonometric Functions</vt:lpstr>
      <vt:lpstr>Definition: Arcsine, Arccosine, and Arctangent</vt:lpstr>
      <vt:lpstr>Example 8</vt:lpstr>
      <vt:lpstr>Example 8 (cont.)</vt:lpstr>
      <vt:lpstr>Example 8 (cont.)</vt:lpstr>
      <vt:lpstr>Example 9</vt:lpstr>
      <vt:lpstr>Example 9a (cont.)</vt:lpstr>
      <vt:lpstr>Example 9a (cont.)</vt:lpstr>
      <vt:lpstr>Example 9 (cont.)</vt:lpstr>
      <vt:lpstr>Example 10</vt:lpstr>
      <vt:lpstr>Example 10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256</cp:revision>
  <dcterms:created xsi:type="dcterms:W3CDTF">2013-04-26T14:43:13Z</dcterms:created>
  <dcterms:modified xsi:type="dcterms:W3CDTF">2018-09-21T10:58:31Z</dcterms:modified>
</cp:coreProperties>
</file>