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05" r:id="rId4"/>
    <p:sldId id="318" r:id="rId5"/>
    <p:sldId id="259" r:id="rId6"/>
    <p:sldId id="260" r:id="rId7"/>
    <p:sldId id="261" r:id="rId8"/>
    <p:sldId id="262" r:id="rId9"/>
    <p:sldId id="263" r:id="rId10"/>
    <p:sldId id="264" r:id="rId11"/>
    <p:sldId id="316" r:id="rId12"/>
    <p:sldId id="304"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307" r:id="rId26"/>
    <p:sldId id="279" r:id="rId27"/>
    <p:sldId id="280" r:id="rId28"/>
    <p:sldId id="281" r:id="rId29"/>
    <p:sldId id="282" r:id="rId30"/>
    <p:sldId id="283" r:id="rId31"/>
    <p:sldId id="284" r:id="rId32"/>
    <p:sldId id="285" r:id="rId33"/>
    <p:sldId id="286" r:id="rId34"/>
    <p:sldId id="287" r:id="rId35"/>
    <p:sldId id="288" r:id="rId36"/>
    <p:sldId id="317" r:id="rId37"/>
    <p:sldId id="290" r:id="rId38"/>
    <p:sldId id="291" r:id="rId39"/>
    <p:sldId id="292" r:id="rId40"/>
    <p:sldId id="294" r:id="rId41"/>
    <p:sldId id="295" r:id="rId42"/>
    <p:sldId id="296" r:id="rId43"/>
    <p:sldId id="297" r:id="rId44"/>
    <p:sldId id="298" r:id="rId45"/>
    <p:sldId id="309" r:id="rId46"/>
    <p:sldId id="310" r:id="rId47"/>
    <p:sldId id="315" r:id="rId48"/>
    <p:sldId id="312" r:id="rId49"/>
    <p:sldId id="313" r:id="rId50"/>
    <p:sldId id="299" r:id="rId51"/>
    <p:sldId id="300" r:id="rId52"/>
    <p:sldId id="301" r:id="rId53"/>
    <p:sldId id="302" r:id="rId54"/>
    <p:sldId id="303" r:id="rId55"/>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
      <p:font typeface="Cambria Math" panose="02040503050406030204" pitchFamily="18" charset="0"/>
      <p:regular r:id="rId60"/>
    </p:embeddedFont>
    <p:embeddedFont>
      <p:font typeface="Ti86pc" panose="020B0609020003040203" pitchFamily="49" charset="0"/>
      <p:regular r:id="rId61"/>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p:cViewPr varScale="1">
        <p:scale>
          <a:sx n="107" d="100"/>
          <a:sy n="107" d="100"/>
        </p:scale>
        <p:origin x="1446"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8.wmf"/><Relationship Id="rId4" Type="http://schemas.openxmlformats.org/officeDocument/2006/relationships/oleObject" Target="../embeddings/oleObject1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0.wmf"/></Relationships>
</file>

<file path=ppt/slides/_rels/slide4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wmf"/><Relationship Id="rId5" Type="http://schemas.openxmlformats.org/officeDocument/2006/relationships/oleObject" Target="../embeddings/oleObject18.bin"/><Relationship Id="rId4" Type="http://schemas.openxmlformats.org/officeDocument/2006/relationships/image" Target="../media/image4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4.wmf"/></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8.wmf"/><Relationship Id="rId5" Type="http://schemas.openxmlformats.org/officeDocument/2006/relationships/oleObject" Target="../embeddings/oleObject22.bin"/><Relationship Id="rId4" Type="http://schemas.openxmlformats.org/officeDocument/2006/relationships/image" Target="../media/image4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9.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Calculus, Calculators, and Computer Algebra Systems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Autofit/>
          </a:bodyPr>
          <a:lstStyle/>
          <a:p>
            <a:pPr>
              <a:spcBef>
                <a:spcPts val="600"/>
              </a:spcBef>
            </a:pPr>
            <a:r>
              <a:rPr lang="en-US" dirty="0"/>
              <a:t>In order to better understand the graph of </a:t>
            </a:r>
            <a:r>
              <a:rPr lang="en-US" i="1" dirty="0"/>
              <a:t>f</a:t>
            </a:r>
            <a:r>
              <a:rPr lang="en-US" dirty="0"/>
              <a:t>(</a:t>
            </a:r>
            <a:r>
              <a:rPr lang="en-US" i="1" dirty="0"/>
              <a:t>x</a:t>
            </a:r>
            <a:r>
              <a:rPr lang="en-US" dirty="0"/>
              <a:t>), let us take a closer look at </a:t>
            </a:r>
            <a:r>
              <a:rPr lang="en-US" i="1" dirty="0"/>
              <a:t>g</a:t>
            </a:r>
            <a:r>
              <a:rPr lang="en-US" dirty="0"/>
              <a:t>(</a:t>
            </a:r>
            <a:r>
              <a:rPr lang="en-US" i="1" dirty="0"/>
              <a:t>x</a:t>
            </a:r>
            <a:r>
              <a:rPr lang="en-US" dirty="0"/>
              <a:t>) = sin(1/</a:t>
            </a:r>
            <a:r>
              <a:rPr lang="en-US" i="1" dirty="0"/>
              <a:t>x</a:t>
            </a:r>
            <a:r>
              <a:rPr lang="en-US" dirty="0"/>
              <a:t>). Note from Figure 4 on the next slide that </a:t>
            </a:r>
            <a:r>
              <a:rPr lang="en-US" i="1" dirty="0"/>
              <a:t>g</a:t>
            </a:r>
            <a:r>
              <a:rPr lang="en-US" dirty="0"/>
              <a:t>(</a:t>
            </a:r>
            <a:r>
              <a:rPr lang="en-US" i="1" dirty="0"/>
              <a:t>x</a:t>
            </a:r>
            <a:r>
              <a:rPr lang="en-US" dirty="0"/>
              <a:t>) oscillates between </a:t>
            </a:r>
            <a:r>
              <a:rPr lang="en-US" dirty="0">
                <a:latin typeface="Symbol" pitchFamily="18" charset="2"/>
              </a:rPr>
              <a:t>-</a:t>
            </a:r>
            <a:r>
              <a:rPr lang="en-US" dirty="0"/>
              <a:t>1 and +1, but it does so in a surprising way: it makes infinitely many oscillations near 0 on both sides of the </a:t>
            </a:r>
            <a:r>
              <a:rPr lang="en-US" i="1" dirty="0"/>
              <a:t>y</a:t>
            </a:r>
            <a:r>
              <a:rPr lang="en-US" dirty="0"/>
              <a:t>‑axis.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p:spPr>
        <p:txBody>
          <a:bodyPr/>
          <a:lstStyle/>
          <a:p>
            <a:r>
              <a:rPr lang="en-US" dirty="0"/>
              <a:t>Example 2 (cont.)</a:t>
            </a:r>
          </a:p>
        </p:txBody>
      </p:sp>
      <p:pic>
        <p:nvPicPr>
          <p:cNvPr id="9" name="Picture 2"/>
          <p:cNvPicPr>
            <a:picLocks noChangeAspect="1" noChangeArrowheads="1"/>
          </p:cNvPicPr>
          <p:nvPr/>
        </p:nvPicPr>
        <p:blipFill>
          <a:blip r:embed="rId2" cstate="print"/>
          <a:srcRect b="16667"/>
          <a:stretch>
            <a:fillRect/>
          </a:stretch>
        </p:blipFill>
        <p:spPr bwMode="auto">
          <a:xfrm>
            <a:off x="548640" y="2057400"/>
            <a:ext cx="2698496" cy="18288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b="12500"/>
          <a:stretch>
            <a:fillRect/>
          </a:stretch>
        </p:blipFill>
        <p:spPr bwMode="auto">
          <a:xfrm>
            <a:off x="3657600" y="1371600"/>
            <a:ext cx="4948147" cy="3200400"/>
          </a:xfrm>
          <a:prstGeom prst="rect">
            <a:avLst/>
          </a:prstGeom>
          <a:noFill/>
          <a:ln w="9525">
            <a:noFill/>
            <a:miter lim="800000"/>
            <a:headEnd/>
            <a:tailEnd/>
          </a:ln>
          <a:effectLst/>
        </p:spPr>
      </p:pic>
      <p:sp>
        <p:nvSpPr>
          <p:cNvPr id="11" name="Rectangle 10"/>
          <p:cNvSpPr/>
          <p:nvPr/>
        </p:nvSpPr>
        <p:spPr>
          <a:xfrm>
            <a:off x="2698346" y="4800600"/>
            <a:ext cx="3460371" cy="523220"/>
          </a:xfrm>
          <a:prstGeom prst="rect">
            <a:avLst/>
          </a:prstGeom>
        </p:spPr>
        <p:txBody>
          <a:bodyPr wrap="none">
            <a:spAutoFit/>
          </a:bodyPr>
          <a:lstStyle/>
          <a:p>
            <a:r>
              <a:rPr lang="en-US" sz="2800" b="1" dirty="0"/>
              <a:t>Figure 4</a:t>
            </a:r>
            <a:r>
              <a:rPr lang="en-US" sz="2800" dirty="0"/>
              <a:t> </a:t>
            </a:r>
            <a:r>
              <a:rPr lang="en-US" sz="2800" i="1" dirty="0"/>
              <a:t>g</a:t>
            </a:r>
            <a:r>
              <a:rPr lang="en-US" sz="2800" dirty="0"/>
              <a:t>(</a:t>
            </a:r>
            <a:r>
              <a:rPr lang="en-US" sz="2800" i="1" dirty="0"/>
              <a:t>x</a:t>
            </a:r>
            <a:r>
              <a:rPr lang="en-US" sz="2800" dirty="0"/>
              <a:t>) = sin(1/x)</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Autofit/>
          </a:bodyPr>
          <a:lstStyle/>
          <a:p>
            <a:pPr>
              <a:spcBef>
                <a:spcPts val="0"/>
              </a:spcBef>
            </a:pPr>
            <a:r>
              <a:rPr lang="en-US" dirty="0"/>
              <a:t>This is most easily checked by noting that </a:t>
            </a:r>
            <a:br>
              <a:rPr lang="en-US" dirty="0"/>
            </a:br>
            <a:r>
              <a:rPr lang="en-US" i="1" dirty="0"/>
              <a:t>g</a:t>
            </a:r>
            <a:r>
              <a:rPr lang="en-US" dirty="0"/>
              <a:t>(</a:t>
            </a:r>
            <a:r>
              <a:rPr lang="en-US" i="1" dirty="0"/>
              <a:t>x</a:t>
            </a:r>
            <a:r>
              <a:rPr lang="en-US" dirty="0"/>
              <a:t>) = sin(1/</a:t>
            </a:r>
            <a:r>
              <a:rPr lang="en-US" i="1" dirty="0"/>
              <a:t>x</a:t>
            </a:r>
            <a:r>
              <a:rPr lang="en-US" dirty="0"/>
              <a:t>) = 0 for </a:t>
            </a:r>
            <a:r>
              <a:rPr lang="en-US" i="1" dirty="0"/>
              <a:t>x</a:t>
            </a:r>
            <a:r>
              <a:rPr lang="en-US" dirty="0"/>
              <a:t> = 1/(</a:t>
            </a:r>
            <a:r>
              <a:rPr lang="en-US" i="1" dirty="0"/>
              <a:t>n</a:t>
            </a:r>
            <a:r>
              <a:rPr lang="el-GR" i="1" dirty="0">
                <a:latin typeface="Cambria Math" panose="02040503050406030204" pitchFamily="18" charset="0"/>
                <a:ea typeface="Cambria Math" panose="02040503050406030204" pitchFamily="18" charset="0"/>
              </a:rPr>
              <a:t>π</a:t>
            </a:r>
            <a:r>
              <a:rPr lang="en-US" dirty="0"/>
              <a:t>), </a:t>
            </a:r>
            <a:r>
              <a:rPr lang="en-US" i="1" dirty="0"/>
              <a:t>n</a:t>
            </a:r>
            <a:r>
              <a:rPr lang="en-US" dirty="0"/>
              <a:t> </a:t>
            </a:r>
            <a:r>
              <a:rPr lang="en-US" dirty="0">
                <a:latin typeface="Symbol" pitchFamily="18" charset="2"/>
              </a:rPr>
              <a:t>=</a:t>
            </a:r>
            <a:r>
              <a:rPr lang="en-US" dirty="0"/>
              <a:t> </a:t>
            </a:r>
            <a:r>
              <a:rPr lang="en-US" dirty="0">
                <a:sym typeface="Symbol"/>
              </a:rPr>
              <a:t></a:t>
            </a:r>
            <a:r>
              <a:rPr lang="en-US" dirty="0"/>
              <a:t>1, </a:t>
            </a:r>
            <a:r>
              <a:rPr lang="en-US" dirty="0">
                <a:sym typeface="Symbol"/>
              </a:rPr>
              <a:t></a:t>
            </a:r>
            <a:r>
              <a:rPr lang="en-US" dirty="0"/>
              <a:t>2, …. In other words, </a:t>
            </a:r>
            <a:r>
              <a:rPr lang="en-US" i="1" dirty="0"/>
              <a:t>g</a:t>
            </a:r>
            <a:r>
              <a:rPr lang="en-US" dirty="0"/>
              <a:t>(</a:t>
            </a:r>
            <a:r>
              <a:rPr lang="en-US" i="1" dirty="0"/>
              <a:t>x</a:t>
            </a:r>
            <a:r>
              <a:rPr lang="en-US" dirty="0"/>
              <a:t>) = 0 for infinitely many values of </a:t>
            </a:r>
            <a:r>
              <a:rPr lang="en-US" i="1" dirty="0"/>
              <a:t>x</a:t>
            </a:r>
            <a:r>
              <a:rPr lang="en-US" dirty="0"/>
              <a:t> that approach 0 as </a:t>
            </a:r>
            <a:r>
              <a:rPr lang="en-US" i="1" dirty="0"/>
              <a:t>n</a:t>
            </a:r>
            <a:r>
              <a:rPr lang="en-US" dirty="0"/>
              <a:t> grows large. In a similar fashion, one can show that </a:t>
            </a:r>
            <a:r>
              <a:rPr lang="en-US" i="1" dirty="0"/>
              <a:t>g</a:t>
            </a:r>
            <a:r>
              <a:rPr lang="en-US" dirty="0"/>
              <a:t>(</a:t>
            </a:r>
            <a:r>
              <a:rPr lang="en-US" i="1" dirty="0"/>
              <a:t>x</a:t>
            </a:r>
            <a:r>
              <a:rPr lang="en-US" dirty="0"/>
              <a:t>) = 1 and </a:t>
            </a:r>
            <a:r>
              <a:rPr lang="en-US" i="1" dirty="0"/>
              <a:t>g</a:t>
            </a:r>
            <a:r>
              <a:rPr lang="en-US" dirty="0"/>
              <a:t>(</a:t>
            </a:r>
            <a:r>
              <a:rPr lang="en-US" i="1" dirty="0"/>
              <a:t>x</a:t>
            </a:r>
            <a:r>
              <a:rPr lang="en-US" dirty="0"/>
              <a:t>) = </a:t>
            </a:r>
            <a:r>
              <a:rPr lang="en-US" dirty="0">
                <a:latin typeface="Symbol" pitchFamily="18" charset="2"/>
              </a:rPr>
              <a:t>-</a:t>
            </a:r>
            <a:r>
              <a:rPr lang="en-US" dirty="0"/>
              <a:t>1 infinitely many times on both sides of 0.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 effect of multiplying </a:t>
            </a:r>
            <a:r>
              <a:rPr lang="en-US" i="1" dirty="0"/>
              <a:t>g</a:t>
            </a:r>
            <a:r>
              <a:rPr lang="en-US" dirty="0"/>
              <a:t>(</a:t>
            </a:r>
            <a:r>
              <a:rPr lang="en-US" i="1" dirty="0"/>
              <a:t>x</a:t>
            </a:r>
            <a:r>
              <a:rPr lang="en-US" dirty="0"/>
              <a:t>) by </a:t>
            </a:r>
            <a:r>
              <a:rPr lang="en-US" i="1" dirty="0"/>
              <a:t>x</a:t>
            </a:r>
            <a:r>
              <a:rPr lang="en-US" baseline="30000" dirty="0"/>
              <a:t>2</a:t>
            </a:r>
            <a:r>
              <a:rPr lang="en-US" dirty="0"/>
              <a:t> is that</a:t>
            </a:r>
          </a:p>
          <a:p>
            <a:pPr>
              <a:spcBef>
                <a:spcPts val="0"/>
              </a:spcBef>
            </a:pPr>
            <a:r>
              <a:rPr lang="en-US" dirty="0"/>
              <a:t>will still oscillate in a similar fashion, but now between </a:t>
            </a:r>
            <a:r>
              <a:rPr lang="en-US" i="1" dirty="0"/>
              <a:t>x</a:t>
            </a:r>
            <a:r>
              <a:rPr lang="en-US" baseline="30000" dirty="0"/>
              <a:t>2</a:t>
            </a:r>
            <a:r>
              <a:rPr lang="en-US" dirty="0"/>
              <a:t> and </a:t>
            </a:r>
            <a:r>
              <a:rPr lang="en-US" dirty="0">
                <a:latin typeface="Symbol" pitchFamily="18" charset="2"/>
              </a:rPr>
              <a:t>-</a:t>
            </a:r>
            <a:r>
              <a:rPr lang="en-US" i="1" dirty="0"/>
              <a:t>x</a:t>
            </a:r>
            <a:r>
              <a:rPr lang="en-US" baseline="30000" dirty="0"/>
              <a:t>2</a:t>
            </a:r>
            <a:r>
              <a:rPr lang="en-US" dirty="0"/>
              <a:t> (you might recall “damped trigonometric graphs” from your prior studies). The oscillation of </a:t>
            </a:r>
            <a:r>
              <a:rPr lang="en-US" i="1" dirty="0"/>
              <a:t>f</a:t>
            </a:r>
            <a:r>
              <a:rPr lang="en-US" dirty="0"/>
              <a:t>(</a:t>
            </a:r>
            <a:r>
              <a:rPr lang="en-US" i="1" dirty="0"/>
              <a:t>x</a:t>
            </a:r>
            <a:r>
              <a:rPr lang="en-US" dirty="0"/>
              <a:t>) is not very clear in Figure 3 but is well illustrated if we ask our technology to “zoom in” or, equivalently, choose a “smaller” viewing window, as shown in Figure 5.</a:t>
            </a:r>
          </a:p>
        </p:txBody>
      </p:sp>
      <p:graphicFrame>
        <p:nvGraphicFramePr>
          <p:cNvPr id="7170" name="Object 2"/>
          <p:cNvGraphicFramePr>
            <a:graphicFrameLocks noChangeAspect="1"/>
          </p:cNvGraphicFramePr>
          <p:nvPr/>
        </p:nvGraphicFramePr>
        <p:xfrm>
          <a:off x="6469040" y="1295400"/>
          <a:ext cx="2514600" cy="495300"/>
        </p:xfrm>
        <a:graphic>
          <a:graphicData uri="http://schemas.openxmlformats.org/presentationml/2006/ole">
            <mc:AlternateContent xmlns:mc="http://schemas.openxmlformats.org/markup-compatibility/2006">
              <mc:Choice xmlns:v="urn:schemas-microsoft-com:vml" Requires="v">
                <p:oleObj spid="_x0000_s7184" name="Equation" r:id="rId3" imgW="2514600" imgH="495000" progId="Equation.DSMT4">
                  <p:embed/>
                </p:oleObj>
              </mc:Choice>
              <mc:Fallback>
                <p:oleObj name="Equation" r:id="rId3" imgW="25146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040" y="12954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pic>
        <p:nvPicPr>
          <p:cNvPr id="8194" name="Picture 2"/>
          <p:cNvPicPr>
            <a:picLocks noChangeAspect="1" noChangeArrowheads="1"/>
          </p:cNvPicPr>
          <p:nvPr/>
        </p:nvPicPr>
        <p:blipFill>
          <a:blip r:embed="rId2" cstate="print"/>
          <a:srcRect b="13889"/>
          <a:stretch>
            <a:fillRect/>
          </a:stretch>
        </p:blipFill>
        <p:spPr bwMode="auto">
          <a:xfrm>
            <a:off x="548640" y="2057400"/>
            <a:ext cx="2588461" cy="18288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b="10417"/>
          <a:stretch>
            <a:fillRect/>
          </a:stretch>
        </p:blipFill>
        <p:spPr bwMode="auto">
          <a:xfrm>
            <a:off x="3657600" y="1371600"/>
            <a:ext cx="5017543" cy="3200400"/>
          </a:xfrm>
          <a:prstGeom prst="rect">
            <a:avLst/>
          </a:prstGeom>
          <a:noFill/>
          <a:ln w="9525">
            <a:noFill/>
            <a:miter lim="800000"/>
            <a:headEnd/>
            <a:tailEnd/>
          </a:ln>
          <a:effectLst/>
        </p:spPr>
      </p:pic>
      <p:sp>
        <p:nvSpPr>
          <p:cNvPr id="5" name="Rectangle 4"/>
          <p:cNvSpPr/>
          <p:nvPr/>
        </p:nvSpPr>
        <p:spPr>
          <a:xfrm>
            <a:off x="3846096" y="4724400"/>
            <a:ext cx="1451808" cy="523220"/>
          </a:xfrm>
          <a:prstGeom prst="rect">
            <a:avLst/>
          </a:prstGeom>
        </p:spPr>
        <p:txBody>
          <a:bodyPr wrap="none">
            <a:spAutoFit/>
          </a:bodyPr>
          <a:lstStyle/>
          <a:p>
            <a:r>
              <a:rPr lang="en-US" sz="2800" b="1" dirty="0"/>
              <a:t>Figure 5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In order to get a better sense of the infinitude of oscillations, we can zoom in even further, as shown in Figure 6. </a:t>
            </a:r>
          </a:p>
        </p:txBody>
      </p:sp>
      <p:pic>
        <p:nvPicPr>
          <p:cNvPr id="9218" name="Picture 2"/>
          <p:cNvPicPr>
            <a:picLocks noChangeAspect="1" noChangeArrowheads="1"/>
          </p:cNvPicPr>
          <p:nvPr/>
        </p:nvPicPr>
        <p:blipFill>
          <a:blip r:embed="rId2" cstate="print"/>
          <a:srcRect b="13690"/>
          <a:stretch>
            <a:fillRect/>
          </a:stretch>
        </p:blipFill>
        <p:spPr bwMode="auto">
          <a:xfrm>
            <a:off x="548640" y="2971800"/>
            <a:ext cx="2640330" cy="1828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b="9910"/>
          <a:stretch>
            <a:fillRect/>
          </a:stretch>
        </p:blipFill>
        <p:spPr bwMode="auto">
          <a:xfrm>
            <a:off x="3657600" y="2286000"/>
            <a:ext cx="5220826" cy="3200400"/>
          </a:xfrm>
          <a:prstGeom prst="rect">
            <a:avLst/>
          </a:prstGeom>
          <a:noFill/>
          <a:ln w="9525">
            <a:noFill/>
            <a:miter lim="800000"/>
            <a:headEnd/>
            <a:tailEnd/>
          </a:ln>
          <a:effectLst/>
        </p:spPr>
      </p:pic>
      <p:sp>
        <p:nvSpPr>
          <p:cNvPr id="6" name="Rectangle 5"/>
          <p:cNvSpPr/>
          <p:nvPr/>
        </p:nvSpPr>
        <p:spPr>
          <a:xfrm>
            <a:off x="3846096" y="5486400"/>
            <a:ext cx="1451808" cy="523220"/>
          </a:xfrm>
          <a:prstGeom prst="rect">
            <a:avLst/>
          </a:prstGeom>
        </p:spPr>
        <p:txBody>
          <a:bodyPr wrap="none">
            <a:spAutoFit/>
          </a:bodyPr>
          <a:lstStyle/>
          <a:p>
            <a:r>
              <a:rPr lang="en-US" sz="2800" b="1" dirty="0"/>
              <a:t>Figure 6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Finally, we wish to note that </a:t>
            </a:r>
            <a:r>
              <a:rPr lang="en-US" i="1" dirty="0"/>
              <a:t>f</a:t>
            </a:r>
            <a:r>
              <a:rPr lang="en-US" dirty="0"/>
              <a:t>(</a:t>
            </a:r>
            <a:r>
              <a:rPr lang="en-US" i="1" dirty="0"/>
              <a:t>x</a:t>
            </a:r>
            <a:r>
              <a:rPr lang="en-US" dirty="0"/>
              <a:t>) is not defined for </a:t>
            </a:r>
            <a:r>
              <a:rPr lang="en-US" i="1" dirty="0"/>
              <a:t>x</a:t>
            </a:r>
            <a:r>
              <a:rPr lang="en-US" dirty="0"/>
              <a:t> = 0; that is, there is no function value for </a:t>
            </a:r>
            <a:r>
              <a:rPr lang="en-US" i="1" dirty="0"/>
              <a:t>x</a:t>
            </a:r>
            <a:r>
              <a:rPr lang="en-US" dirty="0"/>
              <a:t> = 0, which is not clear from the graphs we received. Graphing technology, however, is still an extremely useful tool, if we stay aware of its limitations.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487382"/>
          </a:xfrm>
          <a:ln w="28575">
            <a:solidFill>
              <a:srgbClr val="FF0000"/>
            </a:solidFill>
          </a:ln>
        </p:spPr>
        <p:txBody>
          <a:bodyPr wrap="square">
            <a:spAutoFit/>
          </a:bodyPr>
          <a:lstStyle/>
          <a:p>
            <a:pPr algn="ctr"/>
            <a:r>
              <a:rPr lang="en-US" b="1" dirty="0">
                <a:solidFill>
                  <a:srgbClr val="000000"/>
                </a:solidFill>
              </a:rPr>
              <a:t>Technology Note</a:t>
            </a:r>
          </a:p>
          <a:p>
            <a:r>
              <a:rPr lang="en-US" dirty="0">
                <a:solidFill>
                  <a:srgbClr val="000000"/>
                </a:solidFill>
              </a:rPr>
              <a:t>With guidance by the user, the graphs generated by calculators and software can usually be much improved in the cases where the default algorithm leads to misleading (or even wildly inaccurate) pictures. Most graphing calculators, for example, allow the user to specify that the “sampled” points on a graph not be connected by line segments. This can be done by changing the graphing mode from </a:t>
            </a:r>
            <a:r>
              <a:rPr lang="en-US" dirty="0">
                <a:solidFill>
                  <a:srgbClr val="000000"/>
                </a:solidFill>
                <a:latin typeface="Ti86pc" pitchFamily="49" charset="0"/>
              </a:rPr>
              <a:t>CONNECTED</a:t>
            </a:r>
            <a:r>
              <a:rPr lang="en-US" dirty="0">
                <a:solidFill>
                  <a:srgbClr val="000000"/>
                </a:solidFill>
              </a:rPr>
              <a:t> to </a:t>
            </a:r>
            <a:r>
              <a:rPr lang="en-US" dirty="0">
                <a:solidFill>
                  <a:srgbClr val="000000"/>
                </a:solidFill>
                <a:latin typeface="Ti86pc" pitchFamily="49" charset="0"/>
              </a:rPr>
              <a:t>DOT</a:t>
            </a:r>
            <a:r>
              <a:rPr lang="en-US" b="1" dirty="0">
                <a:solidFill>
                  <a:srgbClr val="000000"/>
                </a:solidFill>
              </a:rPr>
              <a:t>. </a:t>
            </a:r>
            <a:endParaRPr lang="en-US"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487382"/>
          </a:xfrm>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The result is a picture that may not look very smooth, but at least is free of such erroneous artifacts as vertical segments (see Figures 7a and 8).</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371600" y="3346369"/>
            <a:ext cx="2617509" cy="2133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53000" y="3352800"/>
            <a:ext cx="2590800" cy="21207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194721"/>
          </a:xfrm>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Software such as </a:t>
            </a:r>
            <a:r>
              <a:rPr lang="en-US" i="1" dirty="0">
                <a:solidFill>
                  <a:srgbClr val="000000"/>
                </a:solidFill>
              </a:rPr>
              <a:t>Mathematica</a:t>
            </a:r>
            <a:r>
              <a:rPr lang="en-US" dirty="0">
                <a:solidFill>
                  <a:srgbClr val="000000"/>
                </a:solidFill>
              </a:rPr>
              <a:t> allows the user much more control. Figure 9 illustrates the use of options in </a:t>
            </a:r>
            <a:r>
              <a:rPr lang="en-US" dirty="0">
                <a:solidFill>
                  <a:srgbClr val="000000"/>
                </a:solidFill>
                <a:latin typeface="Ti86pc" pitchFamily="49" charset="0"/>
              </a:rPr>
              <a:t>Plot</a:t>
            </a:r>
            <a:r>
              <a:rPr lang="en-US" dirty="0">
                <a:solidFill>
                  <a:srgbClr val="000000"/>
                </a:solidFill>
              </a:rPr>
              <a:t> that direct </a:t>
            </a:r>
            <a:r>
              <a:rPr lang="en-US" i="1" dirty="0">
                <a:solidFill>
                  <a:srgbClr val="000000"/>
                </a:solidFill>
              </a:rPr>
              <a:t>Mathematica</a:t>
            </a:r>
            <a:r>
              <a:rPr lang="en-US" dirty="0">
                <a:solidFill>
                  <a:srgbClr val="000000"/>
                </a:solidFill>
              </a:rPr>
              <a:t> to skip over values of </a:t>
            </a:r>
            <a:r>
              <a:rPr lang="en-US" i="1" dirty="0">
                <a:solidFill>
                  <a:srgbClr val="000000"/>
                </a:solidFill>
              </a:rPr>
              <a:t>x</a:t>
            </a:r>
            <a:r>
              <a:rPr lang="en-US" dirty="0">
                <a:solidFill>
                  <a:srgbClr val="000000"/>
                </a:solidFill>
              </a:rPr>
              <a:t> for which cos </a:t>
            </a:r>
            <a:r>
              <a:rPr lang="en-US" i="1" dirty="0">
                <a:solidFill>
                  <a:srgbClr val="000000"/>
                </a:solidFill>
              </a:rPr>
              <a:t>x</a:t>
            </a:r>
            <a:r>
              <a:rPr lang="en-US" dirty="0">
                <a:solidFill>
                  <a:srgbClr val="000000"/>
                </a:solidFill>
              </a:rPr>
              <a:t> equals 0 and to indicate those “exclusions” with dashed lines, a notation we commonly use for asymptotes.</a:t>
            </a:r>
            <a:endParaRPr lang="en-US"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Graphs via Calculators and Computers</a:t>
            </a:r>
          </a:p>
          <a:p>
            <a:pPr marL="514350" indent="-514350">
              <a:buFont typeface="+mj-lt"/>
              <a:buAutoNum type="arabicPeriod"/>
            </a:pPr>
            <a:r>
              <a:rPr lang="en-US" dirty="0"/>
              <a:t>Animations and Models</a:t>
            </a:r>
          </a:p>
          <a:p>
            <a:pPr marL="514350" indent="-514350">
              <a:buFont typeface="+mj-lt"/>
              <a:buAutoNum type="arabicPeriod"/>
            </a:pPr>
            <a:r>
              <a:rPr lang="en-US" dirty="0"/>
              <a:t>Least-Squares Curve Fitting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841052"/>
          </a:xfrm>
          <a:ln w="28575">
            <a:solidFill>
              <a:srgbClr val="FF0000"/>
            </a:solidFill>
          </a:ln>
        </p:spPr>
        <p:txBody>
          <a:bodyPr>
            <a:spAutoFit/>
          </a:bodyPr>
          <a:lstStyle/>
          <a:p>
            <a:pPr algn="ctr"/>
            <a:r>
              <a:rPr lang="en-US" b="1" dirty="0">
                <a:solidFill>
                  <a:srgbClr val="000000"/>
                </a:solidFill>
              </a:rPr>
              <a:t>Technology Note (cont.)</a:t>
            </a:r>
          </a:p>
          <a:p>
            <a:pPr algn="ctr">
              <a:lnSpc>
                <a:spcPct val="150000"/>
              </a:lnSpc>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1229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3818"/>
          <a:stretch>
            <a:fillRect/>
          </a:stretch>
        </p:blipFill>
        <p:spPr bwMode="auto">
          <a:xfrm>
            <a:off x="760396" y="1905000"/>
            <a:ext cx="7623208" cy="2743200"/>
          </a:xfrm>
          <a:prstGeom prst="rect">
            <a:avLst/>
          </a:prstGeom>
          <a:noFill/>
          <a:ln w="9525">
            <a:noFill/>
            <a:miter lim="800000"/>
            <a:headEnd/>
            <a:tailEnd/>
          </a:ln>
          <a:effectLst/>
        </p:spPr>
      </p:pic>
      <p:sp>
        <p:nvSpPr>
          <p:cNvPr id="5" name="Rectangle 4"/>
          <p:cNvSpPr/>
          <p:nvPr/>
        </p:nvSpPr>
        <p:spPr>
          <a:xfrm>
            <a:off x="3886973" y="4572000"/>
            <a:ext cx="1370055" cy="523220"/>
          </a:xfrm>
          <a:prstGeom prst="rect">
            <a:avLst/>
          </a:prstGeom>
        </p:spPr>
        <p:txBody>
          <a:bodyPr wrap="none">
            <a:spAutoFit/>
          </a:bodyPr>
          <a:lstStyle/>
          <a:p>
            <a:r>
              <a:rPr lang="en-US" sz="2800" b="1" dirty="0">
                <a:solidFill>
                  <a:srgbClr val="000000"/>
                </a:solidFill>
              </a:rPr>
              <a:t>Figure 9</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4401205"/>
          </a:xfrm>
        </p:spPr>
        <p:txBody>
          <a:bodyPr>
            <a:spAutoFit/>
          </a:bodyPr>
          <a:lstStyle/>
          <a:p>
            <a:r>
              <a:rPr lang="en-US" dirty="0"/>
              <a:t>The graph of sin 25</a:t>
            </a:r>
            <a:r>
              <a:rPr lang="en-US" i="1" dirty="0"/>
              <a:t>x</a:t>
            </a:r>
            <a:r>
              <a:rPr lang="en-US" dirty="0"/>
              <a:t> oscillates with a high-enough frequency to warrant caution when using a graphing tool. The following screenshots show the use of the </a:t>
            </a:r>
            <a:r>
              <a:rPr lang="en-US" dirty="0">
                <a:latin typeface="Ti86pc" pitchFamily="49" charset="0"/>
              </a:rPr>
              <a:t>Manipulate</a:t>
            </a:r>
            <a:r>
              <a:rPr lang="en-US" dirty="0"/>
              <a:t> command in </a:t>
            </a:r>
            <a:r>
              <a:rPr lang="en-US" i="1" dirty="0"/>
              <a:t>Mathematica</a:t>
            </a:r>
            <a:r>
              <a:rPr lang="en-US" dirty="0"/>
              <a:t>. If you have access to this software package, type in and execute the command as shown and then use the slider to dynamically zoom in and out of the picture. What we are actually doing is dynamically changing the horizontal extent of the viewing window from a minimum of [−0.1, 0.1] to a maximum of [−10, 10].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normAutofit/>
          </a:bodyPr>
          <a:lstStyle/>
          <a:p>
            <a:r>
              <a:rPr lang="en-US" dirty="0"/>
              <a:t>We have also instructed </a:t>
            </a:r>
            <a:r>
              <a:rPr lang="en-US" i="1" dirty="0"/>
              <a:t>Mathematica</a:t>
            </a:r>
            <a:r>
              <a:rPr lang="en-US" dirty="0"/>
              <a:t> to increase the number of sampled points (with the </a:t>
            </a:r>
            <a:r>
              <a:rPr lang="en-US" dirty="0">
                <a:latin typeface="Ti86pc" pitchFamily="49" charset="0"/>
              </a:rPr>
              <a:t>PlotPoints</a:t>
            </a:r>
            <a:r>
              <a:rPr lang="en-US" dirty="0"/>
              <a:t> option) in order to capture the oscillatory behavior more accurately. (See Appendix A for more guidance on using </a:t>
            </a:r>
            <a:r>
              <a:rPr lang="en-US" i="1" dirty="0"/>
              <a:t>Mathematica</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pic>
        <p:nvPicPr>
          <p:cNvPr id="13314" name="Picture 2"/>
          <p:cNvPicPr>
            <a:picLocks noChangeAspect="1" noChangeArrowheads="1"/>
          </p:cNvPicPr>
          <p:nvPr/>
        </p:nvPicPr>
        <p:blipFill>
          <a:blip r:embed="rId2" cstate="print"/>
          <a:srcRect b="7862"/>
          <a:stretch>
            <a:fillRect/>
          </a:stretch>
        </p:blipFill>
        <p:spPr bwMode="auto">
          <a:xfrm>
            <a:off x="1956486" y="1371600"/>
            <a:ext cx="5231029" cy="4114800"/>
          </a:xfrm>
          <a:prstGeom prst="rect">
            <a:avLst/>
          </a:prstGeom>
          <a:noFill/>
          <a:ln w="9525">
            <a:noFill/>
            <a:miter lim="800000"/>
            <a:headEnd/>
            <a:tailEnd/>
          </a:ln>
          <a:effectLst/>
        </p:spPr>
      </p:pic>
      <p:sp>
        <p:nvSpPr>
          <p:cNvPr id="4" name="Rectangle 3"/>
          <p:cNvSpPr/>
          <p:nvPr/>
        </p:nvSpPr>
        <p:spPr>
          <a:xfrm>
            <a:off x="3665758" y="5496580"/>
            <a:ext cx="1812484" cy="523220"/>
          </a:xfrm>
          <a:prstGeom prst="rect">
            <a:avLst/>
          </a:prstGeom>
        </p:spPr>
        <p:txBody>
          <a:bodyPr wrap="none">
            <a:spAutoFit/>
          </a:bodyPr>
          <a:lstStyle/>
          <a:p>
            <a:r>
              <a:rPr lang="en-US" sz="2800" b="1" dirty="0"/>
              <a:t>Figure 11a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pic>
        <p:nvPicPr>
          <p:cNvPr id="14338" name="Picture 2"/>
          <p:cNvPicPr>
            <a:picLocks noChangeAspect="1" noChangeArrowheads="1"/>
          </p:cNvPicPr>
          <p:nvPr/>
        </p:nvPicPr>
        <p:blipFill>
          <a:blip r:embed="rId2" cstate="print"/>
          <a:srcRect b="8654"/>
          <a:stretch>
            <a:fillRect/>
          </a:stretch>
        </p:blipFill>
        <p:spPr bwMode="auto">
          <a:xfrm>
            <a:off x="2222941" y="1295400"/>
            <a:ext cx="4698119" cy="4114800"/>
          </a:xfrm>
          <a:prstGeom prst="rect">
            <a:avLst/>
          </a:prstGeom>
          <a:noFill/>
          <a:ln w="9525">
            <a:noFill/>
            <a:miter lim="800000"/>
            <a:headEnd/>
            <a:tailEnd/>
          </a:ln>
          <a:effectLst/>
        </p:spPr>
      </p:pic>
      <p:sp>
        <p:nvSpPr>
          <p:cNvPr id="4" name="Rectangle 3"/>
          <p:cNvSpPr/>
          <p:nvPr/>
        </p:nvSpPr>
        <p:spPr>
          <a:xfrm>
            <a:off x="3665758" y="5410200"/>
            <a:ext cx="1812484" cy="523220"/>
          </a:xfrm>
          <a:prstGeom prst="rect">
            <a:avLst/>
          </a:prstGeom>
        </p:spPr>
        <p:txBody>
          <a:bodyPr wrap="none">
            <a:spAutoFit/>
          </a:bodyPr>
          <a:lstStyle/>
          <a:p>
            <a:r>
              <a:rPr lang="en-US" sz="2800" b="1" dirty="0"/>
              <a:t>Figure 11b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Animations and Models</a:t>
            </a:r>
          </a:p>
        </p:txBody>
      </p:sp>
      <p:sp>
        <p:nvSpPr>
          <p:cNvPr id="3" name="Content Placeholder 2"/>
          <p:cNvSpPr>
            <a:spLocks noGrp="1"/>
          </p:cNvSpPr>
          <p:nvPr>
            <p:ph idx="1"/>
          </p:nvPr>
        </p:nvSpPr>
        <p:spPr/>
        <p:txBody>
          <a:bodyPr/>
          <a:lstStyle/>
          <a:p>
            <a:r>
              <a:rPr lang="en-US" dirty="0"/>
              <a:t>In Example 3, the variable </a:t>
            </a:r>
            <a:r>
              <a:rPr lang="en-US" i="1" dirty="0"/>
              <a:t>a</a:t>
            </a:r>
            <a:r>
              <a:rPr lang="en-US" dirty="0"/>
              <a:t> is referred to as a </a:t>
            </a:r>
            <a:r>
              <a:rPr lang="en-US" i="1" dirty="0"/>
              <a:t>parameter</a:t>
            </a:r>
            <a:r>
              <a:rPr lang="en-US" dirty="0"/>
              <a:t>, a quantity that we want to allow to vary in order to gain insight into some particular behavior. In the usage above, changing </a:t>
            </a:r>
            <a:r>
              <a:rPr lang="en-US" i="1" dirty="0"/>
              <a:t>a</a:t>
            </a:r>
            <a:r>
              <a:rPr lang="en-US" dirty="0"/>
              <a:t> equates to changing the viewing window, but parameters can appear in many different ways. Example 4 illustrates the use of two parameters, one controlling the size of the viewing window and the other appearing in the definition of the function itself.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Graph the function </a:t>
            </a:r>
          </a:p>
          <a:p>
            <a:r>
              <a:rPr lang="en-US" b="1" dirty="0"/>
              <a:t>Solution </a:t>
            </a:r>
          </a:p>
          <a:p>
            <a:r>
              <a:rPr lang="en-US" dirty="0"/>
              <a:t>The function </a:t>
            </a:r>
            <a:r>
              <a:rPr lang="en-US" i="1" dirty="0"/>
              <a:t>f</a:t>
            </a:r>
            <a:r>
              <a:rPr lang="en-US" dirty="0"/>
              <a:t>(</a:t>
            </a:r>
            <a:r>
              <a:rPr lang="en-US" i="1" dirty="0"/>
              <a:t>x</a:t>
            </a:r>
            <a:r>
              <a:rPr lang="en-US" dirty="0"/>
              <a:t>) exhibits different characteristics depending on both the value of the parameter </a:t>
            </a:r>
            <a:r>
              <a:rPr lang="en-US" i="1" dirty="0"/>
              <a:t>c</a:t>
            </a:r>
            <a:r>
              <a:rPr lang="en-US" dirty="0"/>
              <a:t> and whether we are interested in the behavior close to 0 or on a larger scale. The next screenshots show just a few of the possible choices for </a:t>
            </a:r>
            <a:r>
              <a:rPr lang="en-US" i="1" dirty="0"/>
              <a:t>c</a:t>
            </a:r>
            <a:r>
              <a:rPr lang="en-US" dirty="0"/>
              <a:t> and for the viewing window. Note that the width of the viewing window can vary from [0, 0.1] to [0, 20] and that </a:t>
            </a:r>
            <a:r>
              <a:rPr lang="en-US" i="1" dirty="0"/>
              <a:t>c</a:t>
            </a:r>
            <a:r>
              <a:rPr lang="en-US" dirty="0"/>
              <a:t> can take on values between 1 and 100. </a:t>
            </a:r>
          </a:p>
        </p:txBody>
      </p:sp>
      <p:graphicFrame>
        <p:nvGraphicFramePr>
          <p:cNvPr id="15362" name="Object 2"/>
          <p:cNvGraphicFramePr>
            <a:graphicFrameLocks noChangeAspect="1"/>
          </p:cNvGraphicFramePr>
          <p:nvPr/>
        </p:nvGraphicFramePr>
        <p:xfrm>
          <a:off x="3294063" y="1123950"/>
          <a:ext cx="2692400" cy="838200"/>
        </p:xfrm>
        <a:graphic>
          <a:graphicData uri="http://schemas.openxmlformats.org/presentationml/2006/ole">
            <mc:AlternateContent xmlns:mc="http://schemas.openxmlformats.org/markup-compatibility/2006">
              <mc:Choice xmlns:v="urn:schemas-microsoft-com:vml" Requires="v">
                <p:oleObj spid="_x0000_s15375" name="Equation" r:id="rId3" imgW="2692080" imgH="838080" progId="Equation.DSMT4">
                  <p:embed/>
                </p:oleObj>
              </mc:Choice>
              <mc:Fallback>
                <p:oleObj name="Equation" r:id="rId3" imgW="26920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3" y="1123950"/>
                        <a:ext cx="269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pic>
        <p:nvPicPr>
          <p:cNvPr id="16386" name="Picture 2"/>
          <p:cNvPicPr>
            <a:picLocks noChangeAspect="1" noChangeArrowheads="1"/>
          </p:cNvPicPr>
          <p:nvPr/>
        </p:nvPicPr>
        <p:blipFill>
          <a:blip r:embed="rId2" cstate="print"/>
          <a:srcRect b="7233"/>
          <a:stretch>
            <a:fillRect/>
          </a:stretch>
        </p:blipFill>
        <p:spPr bwMode="auto">
          <a:xfrm>
            <a:off x="1770762" y="1447800"/>
            <a:ext cx="5602476" cy="4114800"/>
          </a:xfrm>
          <a:prstGeom prst="rect">
            <a:avLst/>
          </a:prstGeom>
          <a:noFill/>
          <a:ln w="9525">
            <a:noFill/>
            <a:miter lim="800000"/>
            <a:headEnd/>
            <a:tailEnd/>
          </a:ln>
          <a:effectLst/>
        </p:spPr>
      </p:pic>
      <p:sp>
        <p:nvSpPr>
          <p:cNvPr id="4" name="Rectangle 3"/>
          <p:cNvSpPr/>
          <p:nvPr/>
        </p:nvSpPr>
        <p:spPr>
          <a:xfrm>
            <a:off x="3665758" y="5562600"/>
            <a:ext cx="1812484" cy="523220"/>
          </a:xfrm>
          <a:prstGeom prst="rect">
            <a:avLst/>
          </a:prstGeom>
        </p:spPr>
        <p:txBody>
          <a:bodyPr wrap="none">
            <a:spAutoFit/>
          </a:bodyPr>
          <a:lstStyle/>
          <a:p>
            <a:r>
              <a:rPr lang="en-US" sz="2800" b="1" dirty="0"/>
              <a:t>Figure 12a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pic>
        <p:nvPicPr>
          <p:cNvPr id="17410" name="Picture 2"/>
          <p:cNvPicPr>
            <a:picLocks noChangeAspect="1" noChangeArrowheads="1"/>
          </p:cNvPicPr>
          <p:nvPr/>
        </p:nvPicPr>
        <p:blipFill>
          <a:blip r:embed="rId2" cstate="print"/>
          <a:srcRect b="7051"/>
          <a:stretch>
            <a:fillRect/>
          </a:stretch>
        </p:blipFill>
        <p:spPr bwMode="auto">
          <a:xfrm>
            <a:off x="2362364" y="1447800"/>
            <a:ext cx="4419272" cy="4114800"/>
          </a:xfrm>
          <a:prstGeom prst="rect">
            <a:avLst/>
          </a:prstGeom>
          <a:noFill/>
          <a:ln w="9525">
            <a:noFill/>
            <a:miter lim="800000"/>
            <a:headEnd/>
            <a:tailEnd/>
          </a:ln>
          <a:effectLst/>
        </p:spPr>
      </p:pic>
      <p:sp>
        <p:nvSpPr>
          <p:cNvPr id="4" name="Rectangle 3"/>
          <p:cNvSpPr/>
          <p:nvPr/>
        </p:nvSpPr>
        <p:spPr>
          <a:xfrm>
            <a:off x="3665758" y="5562600"/>
            <a:ext cx="1812484" cy="523220"/>
          </a:xfrm>
          <a:prstGeom prst="rect">
            <a:avLst/>
          </a:prstGeom>
        </p:spPr>
        <p:txBody>
          <a:bodyPr wrap="none">
            <a:spAutoFit/>
          </a:bodyPr>
          <a:lstStyle/>
          <a:p>
            <a:r>
              <a:rPr lang="en-US" sz="2800" b="1" dirty="0"/>
              <a:t>Figure 12b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pic>
        <p:nvPicPr>
          <p:cNvPr id="18434" name="Picture 2"/>
          <p:cNvPicPr>
            <a:picLocks noChangeAspect="1" noChangeArrowheads="1"/>
          </p:cNvPicPr>
          <p:nvPr/>
        </p:nvPicPr>
        <p:blipFill>
          <a:blip r:embed="rId2" cstate="print"/>
          <a:srcRect b="7051"/>
          <a:stretch>
            <a:fillRect/>
          </a:stretch>
        </p:blipFill>
        <p:spPr bwMode="auto">
          <a:xfrm>
            <a:off x="2362364" y="1447800"/>
            <a:ext cx="4419272" cy="4114800"/>
          </a:xfrm>
          <a:prstGeom prst="rect">
            <a:avLst/>
          </a:prstGeom>
          <a:noFill/>
          <a:ln w="9525">
            <a:noFill/>
            <a:miter lim="800000"/>
            <a:headEnd/>
            <a:tailEnd/>
          </a:ln>
          <a:effectLst/>
        </p:spPr>
      </p:pic>
      <p:sp>
        <p:nvSpPr>
          <p:cNvPr id="4" name="Rectangle 3"/>
          <p:cNvSpPr/>
          <p:nvPr/>
        </p:nvSpPr>
        <p:spPr>
          <a:xfrm>
            <a:off x="3665758" y="5562600"/>
            <a:ext cx="1812484" cy="523220"/>
          </a:xfrm>
          <a:prstGeom prst="rect">
            <a:avLst/>
          </a:prstGeom>
        </p:spPr>
        <p:txBody>
          <a:bodyPr wrap="none">
            <a:spAutoFit/>
          </a:bodyPr>
          <a:lstStyle/>
          <a:p>
            <a:r>
              <a:rPr lang="en-US" sz="2800" b="1" dirty="0"/>
              <a:t>Figure 12c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via Calculators and Computers</a:t>
            </a:r>
          </a:p>
        </p:txBody>
      </p:sp>
      <p:sp>
        <p:nvSpPr>
          <p:cNvPr id="3" name="Content Placeholder 2"/>
          <p:cNvSpPr>
            <a:spLocks noGrp="1"/>
          </p:cNvSpPr>
          <p:nvPr>
            <p:ph idx="1"/>
          </p:nvPr>
        </p:nvSpPr>
        <p:spPr>
          <a:xfrm>
            <a:off x="457200" y="1280160"/>
            <a:ext cx="8229600" cy="3970318"/>
          </a:xfrm>
        </p:spPr>
        <p:txBody>
          <a:bodyPr>
            <a:spAutoFit/>
          </a:bodyPr>
          <a:lstStyle/>
          <a:p>
            <a:r>
              <a:rPr lang="en-US" dirty="0"/>
              <a:t>One of the most basic features of calculators and mathematical software is the ability to choose the </a:t>
            </a:r>
            <a:r>
              <a:rPr lang="en-US" b="1" dirty="0"/>
              <a:t>display</a:t>
            </a:r>
            <a:r>
              <a:rPr lang="en-US" dirty="0"/>
              <a:t> or </a:t>
            </a:r>
            <a:r>
              <a:rPr lang="en-US" b="1" dirty="0"/>
              <a:t>viewing</a:t>
            </a:r>
            <a:r>
              <a:rPr lang="en-US" dirty="0"/>
              <a:t> </a:t>
            </a:r>
            <a:r>
              <a:rPr lang="en-US" b="1" dirty="0"/>
              <a:t>window</a:t>
            </a:r>
            <a:r>
              <a:rPr lang="en-US" dirty="0"/>
              <a:t> when graphing a function. When graphing functions from </a:t>
            </a:r>
            <a:r>
              <a:rPr lang="en-US" dirty="0">
                <a:latin typeface="Cambria Math" panose="02040503050406030204" pitchFamily="18" charset="0"/>
                <a:ea typeface="Cambria Math" panose="02040503050406030204" pitchFamily="18" charset="0"/>
              </a:rPr>
              <a:t>ℝ </a:t>
            </a:r>
            <a:r>
              <a:rPr lang="en-US" dirty="0"/>
              <a:t>to </a:t>
            </a:r>
            <a:r>
              <a:rPr lang="en-US" dirty="0">
                <a:latin typeface="Cambria Math" panose="02040503050406030204" pitchFamily="18" charset="0"/>
                <a:ea typeface="Cambria Math" panose="02040503050406030204" pitchFamily="18" charset="0"/>
              </a:rPr>
              <a:t>ℝ</a:t>
            </a:r>
            <a:r>
              <a:rPr lang="en-US" dirty="0"/>
              <a:t>, this is simply the choice of the minimum and maximum values for the horizontal and vertical axes. For the purposes of illustration, we will refer to these values as </a:t>
            </a:r>
            <a:r>
              <a:rPr lang="en-US" i="1" dirty="0"/>
              <a:t>xMin</a:t>
            </a:r>
            <a:r>
              <a:rPr lang="en-US" dirty="0"/>
              <a:t>, </a:t>
            </a:r>
            <a:r>
              <a:rPr lang="en-US" i="1" dirty="0"/>
              <a:t>xMax</a:t>
            </a:r>
            <a:r>
              <a:rPr lang="en-US" dirty="0"/>
              <a:t>, </a:t>
            </a:r>
            <a:r>
              <a:rPr lang="en-US" i="1" dirty="0"/>
              <a:t>yMin</a:t>
            </a:r>
            <a:r>
              <a:rPr lang="en-US" dirty="0"/>
              <a:t>, and </a:t>
            </a:r>
            <a:r>
              <a:rPr lang="en-US" i="1" dirty="0"/>
              <a:t>yMax</a:t>
            </a:r>
            <a:r>
              <a:rPr lang="en-US" dirty="0"/>
              <a:t> (on some calculators, these are the exact labels for these quantities).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 Mathematical Model</a:t>
            </a:r>
          </a:p>
        </p:txBody>
      </p:sp>
      <p:sp>
        <p:nvSpPr>
          <p:cNvPr id="3" name="Content Placeholder 2"/>
          <p:cNvSpPr>
            <a:spLocks noGrp="1"/>
          </p:cNvSpPr>
          <p:nvPr>
            <p:ph idx="1"/>
          </p:nvPr>
        </p:nvSpPr>
        <p:spPr>
          <a:xfrm>
            <a:off x="457200" y="1280160"/>
            <a:ext cx="8229600" cy="3711785"/>
          </a:xfrm>
          <a:solidFill>
            <a:srgbClr val="FFFFCC"/>
          </a:solidFill>
          <a:ln w="28575">
            <a:solidFill>
              <a:srgbClr val="000000"/>
            </a:solidFill>
          </a:ln>
        </p:spPr>
        <p:txBody>
          <a:bodyPr>
            <a:spAutoFit/>
          </a:bodyPr>
          <a:lstStyle/>
          <a:p>
            <a:pPr algn="ctr"/>
            <a:r>
              <a:rPr lang="en-US" b="1" dirty="0">
                <a:solidFill>
                  <a:srgbClr val="000000"/>
                </a:solidFill>
              </a:rPr>
              <a:t>Constructing a Mathematical Model</a:t>
            </a:r>
          </a:p>
          <a:p>
            <a:r>
              <a:rPr lang="en-US" dirty="0">
                <a:solidFill>
                  <a:srgbClr val="000000"/>
                </a:solidFill>
              </a:rPr>
              <a:t>The process of constructing a mathematical model is one you are familiar with—you have worked with many models already, though they may not have been labeled as such. In general, the steps in making a model of a real‑world phenomenon are as follows.</a:t>
            </a:r>
          </a:p>
          <a:p>
            <a:pPr marL="1255713" indent="-1255713"/>
            <a:r>
              <a:rPr lang="en-US" b="1" dirty="0">
                <a:solidFill>
                  <a:srgbClr val="000000"/>
                </a:solidFill>
              </a:rPr>
              <a:t>Step 1:</a:t>
            </a:r>
            <a:r>
              <a:rPr lang="en-US" dirty="0">
                <a:solidFill>
                  <a:srgbClr val="000000"/>
                </a:solidFill>
              </a:rPr>
              <a:t>	Identify the measurable or observable quantities and label them as variables.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 Mathematical Model</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r>
              <a:rPr lang="en-US" b="1" dirty="0">
                <a:solidFill>
                  <a:srgbClr val="000000"/>
                </a:solidFill>
              </a:rPr>
              <a:t>Constructing a Mathematical Model (cont.)</a:t>
            </a:r>
          </a:p>
          <a:p>
            <a:pPr marL="1255713" indent="-1255713"/>
            <a:r>
              <a:rPr lang="en-US" b="1" dirty="0">
                <a:solidFill>
                  <a:srgbClr val="000000"/>
                </a:solidFill>
              </a:rPr>
              <a:t>Step 2:	</a:t>
            </a:r>
            <a:r>
              <a:rPr lang="en-US" dirty="0">
                <a:solidFill>
                  <a:srgbClr val="000000"/>
                </a:solidFill>
              </a:rPr>
              <a:t>Find mathematical relationships between the variables, making simplifying assumptions about the phenomenon if necessary.</a:t>
            </a:r>
          </a:p>
          <a:p>
            <a:pPr marL="1255713" indent="-1255713"/>
            <a:r>
              <a:rPr lang="en-US" b="1" dirty="0">
                <a:solidFill>
                  <a:srgbClr val="000000"/>
                </a:solidFill>
              </a:rPr>
              <a:t>Step 3:	</a:t>
            </a:r>
            <a:r>
              <a:rPr lang="en-US" dirty="0">
                <a:solidFill>
                  <a:srgbClr val="000000"/>
                </a:solidFill>
              </a:rPr>
              <a:t>Draw mathematical conclusions from the equations, functions, or other mathematical relationships found (this usually amounts to solving equations or performing mathematical operations).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 Mathematical Model</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Constructing a Mathematical Model (cont.)</a:t>
            </a:r>
          </a:p>
          <a:p>
            <a:pPr marL="1255713" indent="-1255713"/>
            <a:r>
              <a:rPr lang="en-US" b="1" dirty="0">
                <a:solidFill>
                  <a:srgbClr val="000000"/>
                </a:solidFill>
              </a:rPr>
              <a:t>Step 4:	</a:t>
            </a:r>
            <a:r>
              <a:rPr lang="en-US" dirty="0">
                <a:solidFill>
                  <a:srgbClr val="000000"/>
                </a:solidFill>
              </a:rPr>
              <a:t>Interpret the mathematical conclusions in terms of the real‑world phenomenon, and test the descriptive/predictive power of the model against reality. Adjust and improve the model if necessary.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Build a mathematical model to predict an automobile’s total stopping distance </a:t>
            </a:r>
            <a:r>
              <a:rPr lang="en-US" i="1" dirty="0"/>
              <a:t>d</a:t>
            </a:r>
            <a:r>
              <a:rPr lang="en-US" dirty="0"/>
              <a:t> (i.e., the total distance traveled from the moment the driver decides to stop until the car comes to a complete stop) as a function of its initial speed </a:t>
            </a:r>
            <a:r>
              <a:rPr lang="en-US" i="1" dirty="0"/>
              <a:t>v</a:t>
            </a:r>
            <a:r>
              <a:rPr lang="en-US" dirty="0"/>
              <a:t>. Then construct a graph with animation that is dependent on road conditions and the driver’s response time.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Solution</a:t>
            </a:r>
          </a:p>
          <a:p>
            <a:r>
              <a:rPr lang="en-US" dirty="0"/>
              <a:t>First, we identify time, speed, and distance as the most important measurable quantities for the purposes of our model. Next, observe that the actual stopping distance will consist of two parts: the distance the car travels after the driver decides to stop but before the brakes start to work, that is, the “response distance,” and the actual “braking distance” (the distance traveled while braking).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3280898"/>
          </a:xfrm>
        </p:spPr>
        <p:txBody>
          <a:bodyPr>
            <a:spAutoFit/>
          </a:bodyPr>
          <a:lstStyle/>
          <a:p>
            <a:r>
              <a:rPr lang="en-US" dirty="0"/>
              <a:t>Labeling these by </a:t>
            </a:r>
            <a:r>
              <a:rPr lang="en-US" i="1" dirty="0"/>
              <a:t>d</a:t>
            </a:r>
            <a:r>
              <a:rPr lang="en-US" baseline="-25000" dirty="0"/>
              <a:t>1</a:t>
            </a:r>
            <a:r>
              <a:rPr lang="en-US" dirty="0"/>
              <a:t> and </a:t>
            </a:r>
            <a:r>
              <a:rPr lang="en-US" i="1" dirty="0"/>
              <a:t>d</a:t>
            </a:r>
            <a:r>
              <a:rPr lang="en-US" baseline="-25000" dirty="0"/>
              <a:t>2</a:t>
            </a:r>
            <a:r>
              <a:rPr lang="en-US" dirty="0"/>
              <a:t>, respectively, yields</a:t>
            </a:r>
          </a:p>
          <a:p>
            <a:endParaRPr lang="en-US" dirty="0"/>
          </a:p>
          <a:p>
            <a:r>
              <a:rPr lang="en-US" dirty="0"/>
              <a:t>where </a:t>
            </a:r>
            <a:r>
              <a:rPr lang="en-US" i="1" dirty="0"/>
              <a:t>d</a:t>
            </a:r>
            <a:r>
              <a:rPr lang="en-US" dirty="0"/>
              <a:t> is the total stopping distance. Next, we will let </a:t>
            </a:r>
            <a:r>
              <a:rPr lang="en-US" i="1" dirty="0"/>
              <a:t>v</a:t>
            </a:r>
            <a:r>
              <a:rPr lang="en-US" dirty="0"/>
              <a:t> stand for the speed of the car before braking, </a:t>
            </a:r>
            <a:r>
              <a:rPr lang="en-US" i="1" dirty="0"/>
              <a:t>M</a:t>
            </a:r>
            <a:r>
              <a:rPr lang="en-US" dirty="0"/>
              <a:t> for the total mass of the car and passengers, and </a:t>
            </a:r>
            <a:r>
              <a:rPr lang="el-GR" i="1" dirty="0">
                <a:latin typeface="Cambria Math" panose="02040503050406030204" pitchFamily="18" charset="0"/>
                <a:ea typeface="Cambria Math" panose="02040503050406030204" pitchFamily="18" charset="0"/>
              </a:rPr>
              <a:t>μ</a:t>
            </a:r>
            <a:r>
              <a:rPr lang="en-US" dirty="0"/>
              <a:t> for the coefficient of friction between the tires and the pavement.</a:t>
            </a:r>
          </a:p>
        </p:txBody>
      </p:sp>
      <p:graphicFrame>
        <p:nvGraphicFramePr>
          <p:cNvPr id="20483" name="Object 3"/>
          <p:cNvGraphicFramePr>
            <a:graphicFrameLocks noChangeAspect="1"/>
          </p:cNvGraphicFramePr>
          <p:nvPr/>
        </p:nvGraphicFramePr>
        <p:xfrm>
          <a:off x="3778250" y="1905000"/>
          <a:ext cx="1587500" cy="431800"/>
        </p:xfrm>
        <a:graphic>
          <a:graphicData uri="http://schemas.openxmlformats.org/presentationml/2006/ole">
            <mc:AlternateContent xmlns:mc="http://schemas.openxmlformats.org/markup-compatibility/2006">
              <mc:Choice xmlns:v="urn:schemas-microsoft-com:vml" Requires="v">
                <p:oleObj spid="_x0000_s20496" name="Equation" r:id="rId3" imgW="1587240" imgH="431640" progId="Equation.DSMT4">
                  <p:embed/>
                </p:oleObj>
              </mc:Choice>
              <mc:Fallback>
                <p:oleObj name="Equation" r:id="rId3" imgW="158724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0" y="1905000"/>
                        <a:ext cx="158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401205"/>
          </a:xfrm>
        </p:spPr>
        <p:txBody>
          <a:bodyPr>
            <a:spAutoFit/>
          </a:bodyPr>
          <a:lstStyle/>
          <a:p>
            <a:pPr>
              <a:spcBef>
                <a:spcPts val="0"/>
              </a:spcBef>
            </a:pPr>
            <a:r>
              <a:rPr lang="en-US" dirty="0"/>
              <a:t>We will make the simplifying assumptions that the brakes come on instantly and operate with constant force. The road surface is assumed to be uniform and level. Finally, we ignore air resistance and heat loss. Note that </a:t>
            </a:r>
            <a:r>
              <a:rPr lang="en-US" i="1" dirty="0"/>
              <a:t>d</a:t>
            </a:r>
            <a:r>
              <a:rPr lang="en-US" baseline="-25000" dirty="0"/>
              <a:t>1</a:t>
            </a:r>
            <a:r>
              <a:rPr lang="en-US" dirty="0"/>
              <a:t> can be calculated as</a:t>
            </a:r>
          </a:p>
          <a:p>
            <a:pPr>
              <a:spcBef>
                <a:spcPts val="0"/>
              </a:spcBef>
            </a:pPr>
            <a:endParaRPr lang="en-US" dirty="0"/>
          </a:p>
          <a:p>
            <a:pPr>
              <a:spcBef>
                <a:spcPts val="0"/>
              </a:spcBef>
            </a:pPr>
            <a:r>
              <a:rPr lang="en-US" dirty="0"/>
              <a:t>where </a:t>
            </a:r>
            <a:r>
              <a:rPr lang="en-US" i="1" dirty="0"/>
              <a:t>t</a:t>
            </a:r>
            <a:r>
              <a:rPr lang="en-US" dirty="0"/>
              <a:t> is the time the driver requires to respond. In order to find </a:t>
            </a:r>
            <a:r>
              <a:rPr lang="en-US" i="1" dirty="0"/>
              <a:t>d</a:t>
            </a:r>
            <a:r>
              <a:rPr lang="en-US" baseline="-25000" dirty="0"/>
              <a:t>2</a:t>
            </a:r>
            <a:r>
              <a:rPr lang="en-US" dirty="0"/>
              <a:t> note that the car’s kinetic energy (the energy stemming from its forward motion) is dissipated during braking, all the way down to 0.</a:t>
            </a:r>
          </a:p>
        </p:txBody>
      </p:sp>
      <p:graphicFrame>
        <p:nvGraphicFramePr>
          <p:cNvPr id="20482" name="Object 2"/>
          <p:cNvGraphicFramePr>
            <a:graphicFrameLocks noChangeAspect="1"/>
          </p:cNvGraphicFramePr>
          <p:nvPr/>
        </p:nvGraphicFramePr>
        <p:xfrm>
          <a:off x="4038600" y="3500718"/>
          <a:ext cx="1066800" cy="431800"/>
        </p:xfrm>
        <a:graphic>
          <a:graphicData uri="http://schemas.openxmlformats.org/presentationml/2006/ole">
            <mc:AlternateContent xmlns:mc="http://schemas.openxmlformats.org/markup-compatibility/2006">
              <mc:Choice xmlns:v="urn:schemas-microsoft-com:vml" Requires="v">
                <p:oleObj spid="_x0000_s86031" name="Equation" r:id="rId3" imgW="1066680" imgH="431640" progId="Equation.DSMT4">
                  <p:embed/>
                </p:oleObj>
              </mc:Choice>
              <mc:Fallback>
                <p:oleObj name="Equation" r:id="rId3" imgW="106668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00718"/>
                        <a:ext cx="1066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5656933"/>
          </a:xfrm>
        </p:spPr>
        <p:txBody>
          <a:bodyPr>
            <a:spAutoFit/>
          </a:bodyPr>
          <a:lstStyle/>
          <a:p>
            <a:r>
              <a:rPr lang="en-US" dirty="0"/>
              <a:t>Since the braking force </a:t>
            </a:r>
            <a:r>
              <a:rPr lang="en-US" i="1" dirty="0"/>
              <a:t>F</a:t>
            </a:r>
            <a:r>
              <a:rPr lang="en-US" i="1" baseline="-25000" dirty="0"/>
              <a:t>b</a:t>
            </a:r>
            <a:r>
              <a:rPr lang="en-US" dirty="0"/>
              <a:t> arises as a result of friction between the tires and the pavement, we have </a:t>
            </a:r>
          </a:p>
          <a:p>
            <a:pPr>
              <a:spcBef>
                <a:spcPts val="0"/>
              </a:spcBef>
            </a:pPr>
            <a:endParaRPr lang="en-US" dirty="0"/>
          </a:p>
          <a:p>
            <a:r>
              <a:rPr lang="en-US" dirty="0"/>
              <a:t>where </a:t>
            </a:r>
            <a:r>
              <a:rPr lang="en-US" i="1" dirty="0"/>
              <a:t>g</a:t>
            </a:r>
            <a:r>
              <a:rPr lang="en-US" dirty="0"/>
              <a:t> is the gravity constant. By the law of conservation of energy, the total work done by </a:t>
            </a:r>
            <a:r>
              <a:rPr lang="en-US" i="1" dirty="0"/>
              <a:t>F</a:t>
            </a:r>
            <a:r>
              <a:rPr lang="en-US" i="1" baseline="-25000" dirty="0"/>
              <a:t>b</a:t>
            </a:r>
            <a:r>
              <a:rPr lang="en-US" dirty="0"/>
              <a:t> must equal the car’s initial kinetic energy of               so</a:t>
            </a:r>
          </a:p>
          <a:p>
            <a:endParaRPr lang="en-US" dirty="0"/>
          </a:p>
          <a:p>
            <a:pPr>
              <a:spcBef>
                <a:spcPts val="2400"/>
              </a:spcBef>
            </a:pPr>
            <a:r>
              <a:rPr lang="en-US" dirty="0"/>
              <a:t>from which we obtain </a:t>
            </a:r>
          </a:p>
          <a:p>
            <a:endParaRPr lang="en-US" dirty="0"/>
          </a:p>
          <a:p>
            <a:endParaRPr lang="en-US" dirty="0"/>
          </a:p>
          <a:p>
            <a:r>
              <a:rPr lang="en-US" dirty="0"/>
              <a:t> </a:t>
            </a:r>
          </a:p>
        </p:txBody>
      </p:sp>
      <p:graphicFrame>
        <p:nvGraphicFramePr>
          <p:cNvPr id="22530" name="Object 2"/>
          <p:cNvGraphicFramePr>
            <a:graphicFrameLocks noChangeAspect="1"/>
          </p:cNvGraphicFramePr>
          <p:nvPr/>
        </p:nvGraphicFramePr>
        <p:xfrm>
          <a:off x="6159500" y="3532094"/>
          <a:ext cx="927100" cy="469900"/>
        </p:xfrm>
        <a:graphic>
          <a:graphicData uri="http://schemas.openxmlformats.org/presentationml/2006/ole">
            <mc:AlternateContent xmlns:mc="http://schemas.openxmlformats.org/markup-compatibility/2006">
              <mc:Choice xmlns:v="urn:schemas-microsoft-com:vml" Requires="v">
                <p:oleObj spid="_x0000_s22583" name="Equation" r:id="rId3" imgW="927000" imgH="469800" progId="Equation.DSMT4">
                  <p:embed/>
                </p:oleObj>
              </mc:Choice>
              <mc:Fallback>
                <p:oleObj name="Equation" r:id="rId3" imgW="9270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0" y="3532094"/>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extLst>
              <p:ext uri="{D42A27DB-BD31-4B8C-83A1-F6EECF244321}">
                <p14:modId xmlns:p14="http://schemas.microsoft.com/office/powerpoint/2010/main" val="3741028280"/>
              </p:ext>
            </p:extLst>
          </p:nvPr>
        </p:nvGraphicFramePr>
        <p:xfrm>
          <a:off x="2971800" y="3995738"/>
          <a:ext cx="3200400" cy="825500"/>
        </p:xfrm>
        <a:graphic>
          <a:graphicData uri="http://schemas.openxmlformats.org/presentationml/2006/ole">
            <mc:AlternateContent xmlns:mc="http://schemas.openxmlformats.org/markup-compatibility/2006">
              <mc:Choice xmlns:v="urn:schemas-microsoft-com:vml" Requires="v">
                <p:oleObj spid="_x0000_s22584" name="Equation" r:id="rId5" imgW="3200400" imgH="825480" progId="Equation.DSMT4">
                  <p:embed/>
                </p:oleObj>
              </mc:Choice>
              <mc:Fallback>
                <p:oleObj name="Equation" r:id="rId5" imgW="3200400" imgH="825480" progId="Equation.DSMT4">
                  <p:embed/>
                  <p:pic>
                    <p:nvPicPr>
                      <p:cNvPr id="0" name="Picture 3"/>
                      <p:cNvPicPr>
                        <a:picLocks noChangeAspect="1" noChangeArrowheads="1"/>
                      </p:cNvPicPr>
                      <p:nvPr/>
                    </p:nvPicPr>
                    <p:blipFill>
                      <a:blip r:embed="rId6"/>
                      <a:srcRect/>
                      <a:stretch>
                        <a:fillRect/>
                      </a:stretch>
                    </p:blipFill>
                    <p:spPr bwMode="auto">
                      <a:xfrm>
                        <a:off x="2971800" y="3995738"/>
                        <a:ext cx="3200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2137916359"/>
              </p:ext>
            </p:extLst>
          </p:nvPr>
        </p:nvGraphicFramePr>
        <p:xfrm>
          <a:off x="3879850" y="5065059"/>
          <a:ext cx="1384300" cy="952500"/>
        </p:xfrm>
        <a:graphic>
          <a:graphicData uri="http://schemas.openxmlformats.org/presentationml/2006/ole">
            <mc:AlternateContent xmlns:mc="http://schemas.openxmlformats.org/markup-compatibility/2006">
              <mc:Choice xmlns:v="urn:schemas-microsoft-com:vml" Requires="v">
                <p:oleObj spid="_x0000_s22585" name="Equation" r:id="rId7" imgW="1384200" imgH="952200" progId="Equation.DSMT4">
                  <p:embed/>
                </p:oleObj>
              </mc:Choice>
              <mc:Fallback>
                <p:oleObj name="Equation" r:id="rId7" imgW="1384200" imgH="952200" progId="Equation.DSMT4">
                  <p:embed/>
                  <p:pic>
                    <p:nvPicPr>
                      <p:cNvPr id="0" name="Picture 5"/>
                      <p:cNvPicPr>
                        <a:picLocks noChangeAspect="1" noChangeArrowheads="1"/>
                      </p:cNvPicPr>
                      <p:nvPr/>
                    </p:nvPicPr>
                    <p:blipFill>
                      <a:blip r:embed="rId8"/>
                      <a:srcRect/>
                      <a:stretch>
                        <a:fillRect/>
                      </a:stretch>
                    </p:blipFill>
                    <p:spPr bwMode="auto">
                      <a:xfrm>
                        <a:off x="3879850" y="5065059"/>
                        <a:ext cx="1384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725941737"/>
              </p:ext>
            </p:extLst>
          </p:nvPr>
        </p:nvGraphicFramePr>
        <p:xfrm>
          <a:off x="3860800" y="2245659"/>
          <a:ext cx="1422400" cy="431800"/>
        </p:xfrm>
        <a:graphic>
          <a:graphicData uri="http://schemas.openxmlformats.org/presentationml/2006/ole">
            <mc:AlternateContent xmlns:mc="http://schemas.openxmlformats.org/markup-compatibility/2006">
              <mc:Choice xmlns:v="urn:schemas-microsoft-com:vml" Requires="v">
                <p:oleObj spid="_x0000_s22586" name="Equation" r:id="rId9" imgW="1422360" imgH="431640" progId="Equation.DSMT4">
                  <p:embed/>
                </p:oleObj>
              </mc:Choice>
              <mc:Fallback>
                <p:oleObj name="Equation" r:id="rId9" imgW="1422360" imgH="431640" progId="Equation.DSMT4">
                  <p:embed/>
                  <p:pic>
                    <p:nvPicPr>
                      <p:cNvPr id="0" name="Picture 6"/>
                      <p:cNvPicPr>
                        <a:picLocks noChangeAspect="1" noChangeArrowheads="1"/>
                      </p:cNvPicPr>
                      <p:nvPr/>
                    </p:nvPicPr>
                    <p:blipFill>
                      <a:blip r:embed="rId10"/>
                      <a:srcRect/>
                      <a:stretch>
                        <a:fillRect/>
                      </a:stretch>
                    </p:blipFill>
                    <p:spPr bwMode="auto">
                      <a:xfrm>
                        <a:off x="3860800" y="2245659"/>
                        <a:ext cx="142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Thus our mathematical model for the total stopping distance becomes </a:t>
            </a:r>
          </a:p>
          <a:p>
            <a:endParaRPr lang="en-US" dirty="0"/>
          </a:p>
          <a:p>
            <a:endParaRPr lang="en-US" dirty="0"/>
          </a:p>
          <a:p>
            <a:r>
              <a:rPr lang="en-US" dirty="0"/>
              <a:t>Since experimental data show the value of </a:t>
            </a:r>
            <a:r>
              <a:rPr lang="en-US" i="1" dirty="0"/>
              <a:t>t</a:t>
            </a:r>
            <a:r>
              <a:rPr lang="en-US" dirty="0"/>
              <a:t> to be approximately 0.75 seconds for the average driver, and </a:t>
            </a:r>
            <a:r>
              <a:rPr lang="el-GR" i="1" dirty="0">
                <a:latin typeface="Cambria Math" panose="02040503050406030204" pitchFamily="18" charset="0"/>
                <a:ea typeface="Cambria Math" panose="02040503050406030204" pitchFamily="18" charset="0"/>
              </a:rPr>
              <a:t>μ</a:t>
            </a:r>
            <a:r>
              <a:rPr lang="en-US" dirty="0"/>
              <a:t> = 0.9 is realistic on dry pavement, we can complete our model by writing </a:t>
            </a:r>
          </a:p>
        </p:txBody>
      </p:sp>
      <p:graphicFrame>
        <p:nvGraphicFramePr>
          <p:cNvPr id="23554" name="Object 2"/>
          <p:cNvGraphicFramePr>
            <a:graphicFrameLocks noChangeAspect="1"/>
          </p:cNvGraphicFramePr>
          <p:nvPr>
            <p:extLst>
              <p:ext uri="{D42A27DB-BD31-4B8C-83A1-F6EECF244321}">
                <p14:modId xmlns:p14="http://schemas.microsoft.com/office/powerpoint/2010/main" val="3974273697"/>
              </p:ext>
            </p:extLst>
          </p:nvPr>
        </p:nvGraphicFramePr>
        <p:xfrm>
          <a:off x="3009900" y="2171700"/>
          <a:ext cx="3124200" cy="952500"/>
        </p:xfrm>
        <a:graphic>
          <a:graphicData uri="http://schemas.openxmlformats.org/presentationml/2006/ole">
            <mc:AlternateContent xmlns:mc="http://schemas.openxmlformats.org/markup-compatibility/2006">
              <mc:Choice xmlns:v="urn:schemas-microsoft-com:vml" Requires="v">
                <p:oleObj spid="_x0000_s23580" name="Equation" r:id="rId3" imgW="3124080" imgH="952200" progId="Equation.DSMT4">
                  <p:embed/>
                </p:oleObj>
              </mc:Choice>
              <mc:Fallback>
                <p:oleObj name="Equation" r:id="rId3" imgW="3124080" imgH="952200" progId="Equation.DSMT4">
                  <p:embed/>
                  <p:pic>
                    <p:nvPicPr>
                      <p:cNvPr id="0" name="Picture 2"/>
                      <p:cNvPicPr>
                        <a:picLocks noChangeAspect="1" noChangeArrowheads="1"/>
                      </p:cNvPicPr>
                      <p:nvPr/>
                    </p:nvPicPr>
                    <p:blipFill>
                      <a:blip r:embed="rId4"/>
                      <a:srcRect/>
                      <a:stretch>
                        <a:fillRect/>
                      </a:stretch>
                    </p:blipFill>
                    <p:spPr bwMode="auto">
                      <a:xfrm>
                        <a:off x="3009900" y="2171700"/>
                        <a:ext cx="3124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3359150" y="4876800"/>
          <a:ext cx="2425700" cy="939800"/>
        </p:xfrm>
        <a:graphic>
          <a:graphicData uri="http://schemas.openxmlformats.org/presentationml/2006/ole">
            <mc:AlternateContent xmlns:mc="http://schemas.openxmlformats.org/markup-compatibility/2006">
              <mc:Choice xmlns:v="urn:schemas-microsoft-com:vml" Requires="v">
                <p:oleObj spid="_x0000_s23581" name="Equation" r:id="rId5" imgW="2425680" imgH="939600" progId="Equation.DSMT4">
                  <p:embed/>
                </p:oleObj>
              </mc:Choice>
              <mc:Fallback>
                <p:oleObj name="Equation" r:id="rId5" imgW="2425680" imgH="939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4876800"/>
                        <a:ext cx="2425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4267200" cy="4572000"/>
          </a:xfrm>
        </p:spPr>
        <p:txBody>
          <a:bodyPr>
            <a:noAutofit/>
          </a:bodyPr>
          <a:lstStyle/>
          <a:p>
            <a:r>
              <a:rPr lang="en-US" dirty="0"/>
              <a:t>In Figure 13, </a:t>
            </a:r>
            <a:r>
              <a:rPr lang="en-US" i="1" dirty="0"/>
              <a:t>v</a:t>
            </a:r>
            <a:r>
              <a:rPr lang="en-US" dirty="0"/>
              <a:t> is assumed to be in meters per second (note that 30 m/s corresponds to 67.1 mph and that </a:t>
            </a:r>
            <a:r>
              <a:rPr lang="en-US" i="1" dirty="0"/>
              <a:t>g </a:t>
            </a:r>
            <a:r>
              <a:rPr lang="en-US" dirty="0"/>
              <a:t>≈ 9.81 m/s</a:t>
            </a:r>
            <a:r>
              <a:rPr lang="en-US" baseline="30000" dirty="0"/>
              <a:t>2</a:t>
            </a:r>
            <a:r>
              <a:rPr lang="en-US" dirty="0"/>
              <a:t> in the metric system). Observe the quadratic functional dependence, which definitely warns us to observe speed limit signs!</a:t>
            </a:r>
          </a:p>
        </p:txBody>
      </p:sp>
      <p:grpSp>
        <p:nvGrpSpPr>
          <p:cNvPr id="4" name="Group 3"/>
          <p:cNvGrpSpPr/>
          <p:nvPr/>
        </p:nvGrpSpPr>
        <p:grpSpPr>
          <a:xfrm>
            <a:off x="4642757" y="1673652"/>
            <a:ext cx="4297680" cy="3650168"/>
            <a:chOff x="1673679" y="1673652"/>
            <a:chExt cx="4297680" cy="3650168"/>
          </a:xfrm>
        </p:grpSpPr>
        <p:pic>
          <p:nvPicPr>
            <p:cNvPr id="5" name="Picture 2"/>
            <p:cNvPicPr>
              <a:picLocks noChangeAspect="1" noChangeArrowheads="1"/>
            </p:cNvPicPr>
            <p:nvPr/>
          </p:nvPicPr>
          <p:blipFill>
            <a:blip r:embed="rId2" cstate="print"/>
            <a:srcRect b="10000"/>
            <a:stretch>
              <a:fillRect/>
            </a:stretch>
          </p:blipFill>
          <p:spPr bwMode="auto">
            <a:xfrm>
              <a:off x="1673679" y="1673652"/>
              <a:ext cx="4297680" cy="3050748"/>
            </a:xfrm>
            <a:prstGeom prst="rect">
              <a:avLst/>
            </a:prstGeom>
            <a:noFill/>
            <a:ln w="9525">
              <a:noFill/>
              <a:miter lim="800000"/>
              <a:headEnd/>
              <a:tailEnd/>
            </a:ln>
            <a:effectLst/>
          </p:spPr>
        </p:pic>
        <p:sp>
          <p:nvSpPr>
            <p:cNvPr id="6" name="Rectangle 5"/>
            <p:cNvSpPr/>
            <p:nvPr/>
          </p:nvSpPr>
          <p:spPr>
            <a:xfrm>
              <a:off x="3050722" y="4800600"/>
              <a:ext cx="1634550" cy="523220"/>
            </a:xfrm>
            <a:prstGeom prst="rect">
              <a:avLst/>
            </a:prstGeom>
          </p:spPr>
          <p:txBody>
            <a:bodyPr wrap="none">
              <a:spAutoFit/>
            </a:bodyPr>
            <a:lstStyle/>
            <a:p>
              <a:r>
                <a:rPr lang="en-US" sz="2800" b="1" dirty="0"/>
                <a:t>Figure 13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via Calculators and Computers</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The display window is then a rectangle in the plane bounded by these values, [</a:t>
            </a:r>
            <a:r>
              <a:rPr lang="en-US" i="1" dirty="0"/>
              <a:t>xMin</a:t>
            </a:r>
            <a:r>
              <a:rPr lang="en-US" dirty="0"/>
              <a:t>, </a:t>
            </a:r>
            <a:r>
              <a:rPr lang="en-US" i="1" dirty="0"/>
              <a:t>xMax</a:t>
            </a:r>
            <a:r>
              <a:rPr lang="en-US" dirty="0"/>
              <a:t>] by </a:t>
            </a:r>
            <a:br>
              <a:rPr lang="en-US" dirty="0"/>
            </a:br>
            <a:r>
              <a:rPr lang="en-US" dirty="0"/>
              <a:t>[</a:t>
            </a:r>
            <a:r>
              <a:rPr lang="en-US" i="1" dirty="0"/>
              <a:t>yMin</a:t>
            </a:r>
            <a:r>
              <a:rPr lang="en-US" dirty="0"/>
              <a:t>, </a:t>
            </a:r>
            <a:r>
              <a:rPr lang="en-US" i="1" dirty="0"/>
              <a:t>yMax</a:t>
            </a:r>
            <a:r>
              <a:rPr lang="en-US" dirty="0"/>
              <a:t>],</a:t>
            </a:r>
            <a:r>
              <a:rPr lang="en-US" i="1" dirty="0"/>
              <a:t> </a:t>
            </a:r>
            <a:r>
              <a:rPr lang="en-US" dirty="0"/>
              <a:t>and their choice determines the portion of the function being graphed. This choice gives the user the ability to zoom in (or out) on a a particular part of the graph.</a:t>
            </a:r>
          </a:p>
        </p:txBody>
      </p:sp>
    </p:spTree>
    <p:extLst>
      <p:ext uri="{BB962C8B-B14F-4D97-AF65-F5344CB8AC3E}">
        <p14:creationId xmlns:p14="http://schemas.microsoft.com/office/powerpoint/2010/main" val="1549471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The flexibility of our model is demonstrated by the fact that we can treat the driver’s response time </a:t>
            </a:r>
            <a:r>
              <a:rPr lang="en-US" i="1" dirty="0"/>
              <a:t>t</a:t>
            </a:r>
            <a:r>
              <a:rPr lang="en-US" dirty="0"/>
              <a:t> and the friction coefficient </a:t>
            </a:r>
            <a:r>
              <a:rPr lang="en-US" i="1" dirty="0"/>
              <a:t>m</a:t>
            </a:r>
            <a:r>
              <a:rPr lang="en-US" dirty="0"/>
              <a:t> as parameters, corresponding to the facts that no two drivers are equal and road conditions often change. Exploiting the capabilities of </a:t>
            </a:r>
            <a:r>
              <a:rPr lang="en-US" i="1" dirty="0"/>
              <a:t>Mathematica</a:t>
            </a:r>
            <a:r>
              <a:rPr lang="en-US" dirty="0"/>
              <a:t>’s </a:t>
            </a:r>
            <a:r>
              <a:rPr lang="en-US" dirty="0">
                <a:latin typeface="Ti86pc" pitchFamily="49" charset="0"/>
              </a:rPr>
              <a:t>Manipulate</a:t>
            </a:r>
            <a:r>
              <a:rPr lang="en-US" dirty="0"/>
              <a:t> command, we can easily create animations of the previous graph that are dependent on said parameters.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Notice from the following graphs that while a slower driver response does result in increased stopping distance as predicted by our model, the real drama happens on a slippery road surface. For small </a:t>
            </a:r>
            <a:r>
              <a:rPr lang="el-GR" i="1" dirty="0">
                <a:latin typeface="Cambria Math" panose="02040503050406030204" pitchFamily="18" charset="0"/>
                <a:ea typeface="Cambria Math" panose="02040503050406030204" pitchFamily="18" charset="0"/>
              </a:rPr>
              <a:t>μ</a:t>
            </a:r>
            <a:r>
              <a:rPr lang="en-US" i="1" dirty="0">
                <a:latin typeface="Cambria Math" panose="02040503050406030204" pitchFamily="18" charset="0"/>
                <a:ea typeface="Cambria Math" panose="02040503050406030204" pitchFamily="18" charset="0"/>
              </a:rPr>
              <a:t> </a:t>
            </a:r>
            <a:r>
              <a:rPr lang="en-US" dirty="0"/>
              <a:t>‑values, stopping distance can easily more than double even if the driver has a really short reaction time!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pic>
        <p:nvPicPr>
          <p:cNvPr id="25602" name="Picture 2"/>
          <p:cNvPicPr>
            <a:picLocks noChangeAspect="1" noChangeArrowheads="1"/>
          </p:cNvPicPr>
          <p:nvPr/>
        </p:nvPicPr>
        <p:blipFill>
          <a:blip r:embed="rId2" cstate="print"/>
          <a:srcRect b="6289"/>
          <a:stretch>
            <a:fillRect/>
          </a:stretch>
        </p:blipFill>
        <p:spPr bwMode="auto">
          <a:xfrm>
            <a:off x="1903061" y="1371600"/>
            <a:ext cx="5337879" cy="4114800"/>
          </a:xfrm>
          <a:prstGeom prst="rect">
            <a:avLst/>
          </a:prstGeom>
          <a:noFill/>
          <a:ln w="9525">
            <a:noFill/>
            <a:miter lim="800000"/>
            <a:headEnd/>
            <a:tailEnd/>
          </a:ln>
          <a:effectLst/>
        </p:spPr>
      </p:pic>
      <p:sp>
        <p:nvSpPr>
          <p:cNvPr id="4" name="Rectangle 3"/>
          <p:cNvSpPr/>
          <p:nvPr/>
        </p:nvSpPr>
        <p:spPr>
          <a:xfrm>
            <a:off x="3665758" y="5562600"/>
            <a:ext cx="1812484" cy="523220"/>
          </a:xfrm>
          <a:prstGeom prst="rect">
            <a:avLst/>
          </a:prstGeom>
        </p:spPr>
        <p:txBody>
          <a:bodyPr wrap="none">
            <a:spAutoFit/>
          </a:bodyPr>
          <a:lstStyle/>
          <a:p>
            <a:r>
              <a:rPr lang="en-US" sz="2800" b="1" dirty="0"/>
              <a:t>Figure 14a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pic>
        <p:nvPicPr>
          <p:cNvPr id="26626" name="Picture 2"/>
          <p:cNvPicPr>
            <a:picLocks noChangeAspect="1" noChangeArrowheads="1"/>
          </p:cNvPicPr>
          <p:nvPr/>
        </p:nvPicPr>
        <p:blipFill>
          <a:blip r:embed="rId2" cstate="print"/>
          <a:srcRect b="7051"/>
          <a:stretch>
            <a:fillRect/>
          </a:stretch>
        </p:blipFill>
        <p:spPr bwMode="auto">
          <a:xfrm>
            <a:off x="2470548" y="1447800"/>
            <a:ext cx="4202904" cy="4114800"/>
          </a:xfrm>
          <a:prstGeom prst="rect">
            <a:avLst/>
          </a:prstGeom>
          <a:noFill/>
          <a:ln w="9525">
            <a:noFill/>
            <a:miter lim="800000"/>
            <a:headEnd/>
            <a:tailEnd/>
          </a:ln>
          <a:effectLst/>
        </p:spPr>
      </p:pic>
      <p:sp>
        <p:nvSpPr>
          <p:cNvPr id="4" name="Rectangle 3"/>
          <p:cNvSpPr/>
          <p:nvPr/>
        </p:nvSpPr>
        <p:spPr>
          <a:xfrm>
            <a:off x="3658545" y="5562600"/>
            <a:ext cx="1826910" cy="523220"/>
          </a:xfrm>
          <a:prstGeom prst="rect">
            <a:avLst/>
          </a:prstGeom>
        </p:spPr>
        <p:txBody>
          <a:bodyPr wrap="none">
            <a:spAutoFit/>
          </a:bodyPr>
          <a:lstStyle/>
          <a:p>
            <a:r>
              <a:rPr lang="en-US" sz="2800" b="1" dirty="0"/>
              <a:t>Figure 14b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pic>
        <p:nvPicPr>
          <p:cNvPr id="27650" name="Picture 2"/>
          <p:cNvPicPr>
            <a:picLocks noChangeAspect="1" noChangeArrowheads="1"/>
          </p:cNvPicPr>
          <p:nvPr/>
        </p:nvPicPr>
        <p:blipFill>
          <a:blip r:embed="rId2" cstate="print"/>
          <a:srcRect b="7051"/>
          <a:stretch>
            <a:fillRect/>
          </a:stretch>
        </p:blipFill>
        <p:spPr bwMode="auto">
          <a:xfrm>
            <a:off x="2444558" y="1447800"/>
            <a:ext cx="4254885" cy="4114800"/>
          </a:xfrm>
          <a:prstGeom prst="rect">
            <a:avLst/>
          </a:prstGeom>
          <a:noFill/>
          <a:ln w="9525">
            <a:noFill/>
            <a:miter lim="800000"/>
            <a:headEnd/>
            <a:tailEnd/>
          </a:ln>
          <a:effectLst/>
        </p:spPr>
      </p:pic>
      <p:sp>
        <p:nvSpPr>
          <p:cNvPr id="4" name="Rectangle 3"/>
          <p:cNvSpPr/>
          <p:nvPr/>
        </p:nvSpPr>
        <p:spPr>
          <a:xfrm>
            <a:off x="3665758" y="5562600"/>
            <a:ext cx="1785232" cy="523220"/>
          </a:xfrm>
          <a:prstGeom prst="rect">
            <a:avLst/>
          </a:prstGeom>
        </p:spPr>
        <p:txBody>
          <a:bodyPr wrap="none">
            <a:spAutoFit/>
          </a:bodyPr>
          <a:lstStyle/>
          <a:p>
            <a:r>
              <a:rPr lang="en-US" sz="2800" b="1" dirty="0"/>
              <a:t>Figure 14c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a:t>
            </a:r>
          </a:p>
        </p:txBody>
      </p:sp>
      <p:sp>
        <p:nvSpPr>
          <p:cNvPr id="3" name="Content Placeholder 2"/>
          <p:cNvSpPr>
            <a:spLocks noGrp="1"/>
          </p:cNvSpPr>
          <p:nvPr>
            <p:ph idx="1"/>
          </p:nvPr>
        </p:nvSpPr>
        <p:spPr/>
        <p:txBody>
          <a:bodyPr/>
          <a:lstStyle/>
          <a:p>
            <a:r>
              <a:rPr lang="en-US" dirty="0"/>
              <a:t>In some cases, especially where the relevant measurable quantities consist only of collected data, the “simplifying assumptions” in the modeling process may be nothing more complicated than something like “assume the data lie along a straight line” or “assume the data exhibit exponential behavior.” In such cases, an </a:t>
            </a:r>
            <a:r>
              <a:rPr lang="en-US" b="1" dirty="0"/>
              <a:t>empirical model </a:t>
            </a:r>
            <a:r>
              <a:rPr lang="en-US" dirty="0"/>
              <a:t>may be all that is desired; such a model is based only on the data—no underlying physical principles are used.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a:t>
            </a:r>
          </a:p>
        </p:txBody>
      </p:sp>
      <p:sp>
        <p:nvSpPr>
          <p:cNvPr id="3" name="Content Placeholder 2"/>
          <p:cNvSpPr>
            <a:spLocks noGrp="1"/>
          </p:cNvSpPr>
          <p:nvPr>
            <p:ph idx="1"/>
          </p:nvPr>
        </p:nvSpPr>
        <p:spPr>
          <a:xfrm>
            <a:off x="457200" y="1280160"/>
            <a:ext cx="8229600" cy="3539430"/>
          </a:xfrm>
        </p:spPr>
        <p:txBody>
          <a:bodyPr>
            <a:spAutoFit/>
          </a:bodyPr>
          <a:lstStyle/>
          <a:p>
            <a:r>
              <a:rPr lang="en-US" b="1" dirty="0"/>
              <a:t>Least‑squares curve fitting</a:t>
            </a:r>
            <a:r>
              <a:rPr lang="en-US" dirty="0"/>
              <a:t> is a useful technique for constructing a function (of a predetermined form) that best approximates a given collection of data points. To illustrate the technique, suppose we wish to fit a line to the </a:t>
            </a:r>
            <a:r>
              <a:rPr lang="en-US" i="1" dirty="0"/>
              <a:t>n</a:t>
            </a:r>
            <a:r>
              <a:rPr lang="en-US" dirty="0"/>
              <a:t> data points (</a:t>
            </a:r>
            <a:r>
              <a:rPr lang="en-US" i="1" dirty="0"/>
              <a:t>x</a:t>
            </a:r>
            <a:r>
              <a:rPr lang="en-US" baseline="-25000" dirty="0"/>
              <a:t>1</a:t>
            </a:r>
            <a:r>
              <a:rPr lang="en-US" dirty="0"/>
              <a:t>, </a:t>
            </a:r>
            <a:r>
              <a:rPr lang="en-US" i="1" dirty="0"/>
              <a:t>y</a:t>
            </a:r>
            <a:r>
              <a:rPr lang="en-US" baseline="-25000" dirty="0"/>
              <a:t>1</a:t>
            </a:r>
            <a:r>
              <a:rPr lang="en-US" dirty="0"/>
              <a:t>), (</a:t>
            </a:r>
            <a:r>
              <a:rPr lang="en-US" i="1" dirty="0"/>
              <a:t>x</a:t>
            </a:r>
            <a:r>
              <a:rPr lang="en-US" baseline="-25000" dirty="0"/>
              <a:t>2</a:t>
            </a:r>
            <a:r>
              <a:rPr lang="en-US" dirty="0"/>
              <a:t>, </a:t>
            </a:r>
            <a:r>
              <a:rPr lang="en-US" i="1" dirty="0"/>
              <a:t>y</a:t>
            </a:r>
            <a:r>
              <a:rPr lang="en-US" baseline="-25000" dirty="0"/>
              <a:t>2</a:t>
            </a:r>
            <a:r>
              <a:rPr lang="en-US" dirty="0"/>
              <a:t>), …, (</a:t>
            </a:r>
            <a:r>
              <a:rPr lang="en-US" i="1" dirty="0"/>
              <a:t>x</a:t>
            </a:r>
            <a:r>
              <a:rPr lang="en-US" i="1" baseline="-25000" dirty="0"/>
              <a:t>n</a:t>
            </a:r>
            <a:r>
              <a:rPr lang="en-US" dirty="0"/>
              <a:t>, </a:t>
            </a:r>
            <a:r>
              <a:rPr lang="en-US" i="1" dirty="0"/>
              <a:t>y</a:t>
            </a:r>
            <a:r>
              <a:rPr lang="en-US" i="1" baseline="-25000" dirty="0"/>
              <a:t>n</a:t>
            </a:r>
            <a:r>
              <a:rPr lang="en-US" dirty="0"/>
              <a:t>). Every line in the plane has the form </a:t>
            </a:r>
            <a:r>
              <a:rPr lang="en-US" i="1" dirty="0"/>
              <a:t>y</a:t>
            </a:r>
            <a:r>
              <a:rPr lang="en-US" dirty="0"/>
              <a:t> = </a:t>
            </a:r>
            <a:r>
              <a:rPr lang="en-US" i="1" dirty="0"/>
              <a:t>mx</a:t>
            </a:r>
            <a:r>
              <a:rPr lang="en-US" dirty="0"/>
              <a:t> + </a:t>
            </a:r>
            <a:r>
              <a:rPr lang="en-US" i="1" dirty="0"/>
              <a:t>b</a:t>
            </a:r>
            <a:r>
              <a:rPr lang="en-US" dirty="0"/>
              <a:t> for some slope </a:t>
            </a:r>
            <a:r>
              <a:rPr lang="en-US" i="1" dirty="0"/>
              <a:t>m</a:t>
            </a:r>
            <a:r>
              <a:rPr lang="en-US" dirty="0"/>
              <a:t> and </a:t>
            </a:r>
            <a:r>
              <a:rPr lang="en-US" i="1" dirty="0"/>
              <a:t>y</a:t>
            </a:r>
            <a:r>
              <a:rPr lang="en-US" dirty="0"/>
              <a:t>‑intercept </a:t>
            </a:r>
            <a:r>
              <a:rPr lang="en-US" i="1" dirty="0"/>
              <a:t>b</a:t>
            </a:r>
            <a:r>
              <a:rPr lang="en-US" dirty="0"/>
              <a:t>, so the task is to determine the best choices for </a:t>
            </a:r>
            <a:r>
              <a:rPr lang="en-US" i="1" dirty="0"/>
              <a:t>m</a:t>
            </a:r>
            <a:r>
              <a:rPr lang="en-US" dirty="0"/>
              <a:t> and </a:t>
            </a:r>
            <a:r>
              <a:rPr lang="en-US" i="1" dirty="0"/>
              <a:t>b</a:t>
            </a:r>
            <a:r>
              <a:rPr lang="en-US"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a:t>
            </a:r>
          </a:p>
        </p:txBody>
      </p:sp>
      <p:sp>
        <p:nvSpPr>
          <p:cNvPr id="3" name="Content Placeholder 2"/>
          <p:cNvSpPr>
            <a:spLocks noGrp="1"/>
          </p:cNvSpPr>
          <p:nvPr>
            <p:ph idx="1"/>
          </p:nvPr>
        </p:nvSpPr>
        <p:spPr>
          <a:xfrm>
            <a:off x="457200" y="1280160"/>
            <a:ext cx="4480560" cy="3970318"/>
          </a:xfrm>
        </p:spPr>
        <p:txBody>
          <a:bodyPr>
            <a:spAutoFit/>
          </a:bodyPr>
          <a:lstStyle/>
          <a:p>
            <a:r>
              <a:rPr lang="en-US" dirty="0"/>
              <a:t>If we let </a:t>
            </a:r>
            <a:r>
              <a:rPr lang="en-US" i="1" dirty="0"/>
              <a:t>d</a:t>
            </a:r>
            <a:r>
              <a:rPr lang="en-US" i="1" baseline="-25000" dirty="0"/>
              <a:t>i</a:t>
            </a:r>
            <a:r>
              <a:rPr lang="en-US" dirty="0"/>
              <a:t> = </a:t>
            </a:r>
            <a:r>
              <a:rPr lang="en-US" i="1" dirty="0"/>
              <a:t>y</a:t>
            </a:r>
            <a:r>
              <a:rPr lang="en-US" i="1" baseline="-25000" dirty="0"/>
              <a:t>i</a:t>
            </a:r>
            <a:r>
              <a:rPr lang="en-US" dirty="0"/>
              <a:t> – (</a:t>
            </a:r>
            <a:r>
              <a:rPr lang="en-US" i="1" dirty="0"/>
              <a:t>mx</a:t>
            </a:r>
            <a:r>
              <a:rPr lang="en-US" i="1" baseline="-25000" dirty="0"/>
              <a:t>i</a:t>
            </a:r>
            <a:r>
              <a:rPr lang="en-US" dirty="0"/>
              <a:t> </a:t>
            </a:r>
            <a:r>
              <a:rPr lang="en-US" dirty="0">
                <a:latin typeface="Symbol" pitchFamily="18" charset="2"/>
              </a:rPr>
              <a:t>+</a:t>
            </a:r>
            <a:r>
              <a:rPr lang="en-US" dirty="0"/>
              <a:t> </a:t>
            </a:r>
            <a:r>
              <a:rPr lang="en-US" i="1" dirty="0"/>
              <a:t>b</a:t>
            </a:r>
            <a:r>
              <a:rPr lang="en-US" dirty="0"/>
              <a:t>), then each </a:t>
            </a:r>
            <a:r>
              <a:rPr lang="en-US" i="1" dirty="0"/>
              <a:t>d</a:t>
            </a:r>
            <a:r>
              <a:rPr lang="en-US" i="1" baseline="-25000" dirty="0"/>
              <a:t>i</a:t>
            </a:r>
            <a:r>
              <a:rPr lang="en-US" dirty="0"/>
              <a:t> represents the vertical difference between the </a:t>
            </a:r>
            <a:r>
              <a:rPr lang="en-US" i="1" dirty="0"/>
              <a:t>i</a:t>
            </a:r>
            <a:r>
              <a:rPr lang="en-US" baseline="30000" dirty="0"/>
              <a:t>th</a:t>
            </a:r>
            <a:r>
              <a:rPr lang="en-US" dirty="0"/>
              <a:t> data point and the line </a:t>
            </a:r>
            <a:r>
              <a:rPr lang="en-US" i="1" dirty="0"/>
              <a:t>y </a:t>
            </a:r>
            <a:r>
              <a:rPr lang="en-US" dirty="0"/>
              <a:t>= </a:t>
            </a:r>
            <a:r>
              <a:rPr lang="en-US" i="1" dirty="0"/>
              <a:t>mx </a:t>
            </a:r>
            <a:r>
              <a:rPr lang="en-US" dirty="0"/>
              <a:t>+ </a:t>
            </a:r>
            <a:r>
              <a:rPr lang="en-US" i="1" dirty="0"/>
              <a:t>b</a:t>
            </a:r>
            <a:r>
              <a:rPr lang="en-US" dirty="0"/>
              <a:t>. The least‑squares method gets its name from the objective of choosing </a:t>
            </a:r>
            <a:r>
              <a:rPr lang="en-US" i="1" dirty="0"/>
              <a:t>m</a:t>
            </a:r>
            <a:r>
              <a:rPr lang="en-US" dirty="0"/>
              <a:t> and </a:t>
            </a:r>
            <a:r>
              <a:rPr lang="en-US" i="1" dirty="0"/>
              <a:t>b</a:t>
            </a:r>
            <a:r>
              <a:rPr lang="en-US" dirty="0"/>
              <a:t> so that 		                   is minimized. </a:t>
            </a:r>
          </a:p>
        </p:txBody>
      </p:sp>
      <p:pic>
        <p:nvPicPr>
          <p:cNvPr id="4" name="Picture 3"/>
          <p:cNvPicPr>
            <a:picLocks noChangeAspect="1" noChangeArrowheads="1"/>
          </p:cNvPicPr>
          <p:nvPr/>
        </p:nvPicPr>
        <p:blipFill>
          <a:blip r:embed="rId3" cstate="print"/>
          <a:srcRect b="11667"/>
          <a:stretch>
            <a:fillRect/>
          </a:stretch>
        </p:blipFill>
        <p:spPr bwMode="auto">
          <a:xfrm>
            <a:off x="4953000" y="1371600"/>
            <a:ext cx="3693063" cy="3383280"/>
          </a:xfrm>
          <a:prstGeom prst="rect">
            <a:avLst/>
          </a:prstGeom>
          <a:noFill/>
          <a:ln w="9525">
            <a:noFill/>
            <a:miter lim="800000"/>
            <a:headEnd/>
            <a:tailEnd/>
          </a:ln>
        </p:spPr>
      </p:pic>
      <p:sp>
        <p:nvSpPr>
          <p:cNvPr id="5" name="Rectangle 4"/>
          <p:cNvSpPr/>
          <p:nvPr/>
        </p:nvSpPr>
        <p:spPr>
          <a:xfrm>
            <a:off x="6023133" y="4876800"/>
            <a:ext cx="1552797" cy="523220"/>
          </a:xfrm>
          <a:prstGeom prst="rect">
            <a:avLst/>
          </a:prstGeom>
        </p:spPr>
        <p:txBody>
          <a:bodyPr wrap="none">
            <a:spAutoFit/>
          </a:bodyPr>
          <a:lstStyle/>
          <a:p>
            <a:r>
              <a:rPr lang="en-US" sz="2800" b="1" dirty="0"/>
              <a:t>Figure 15</a:t>
            </a:r>
          </a:p>
        </p:txBody>
      </p:sp>
      <p:graphicFrame>
        <p:nvGraphicFramePr>
          <p:cNvPr id="70658" name="Object 2"/>
          <p:cNvGraphicFramePr>
            <a:graphicFrameLocks noChangeAspect="1"/>
          </p:cNvGraphicFramePr>
          <p:nvPr>
            <p:extLst>
              <p:ext uri="{D42A27DB-BD31-4B8C-83A1-F6EECF244321}">
                <p14:modId xmlns:p14="http://schemas.microsoft.com/office/powerpoint/2010/main" val="2385295160"/>
              </p:ext>
            </p:extLst>
          </p:nvPr>
        </p:nvGraphicFramePr>
        <p:xfrm>
          <a:off x="2590800" y="4301308"/>
          <a:ext cx="2260600" cy="469900"/>
        </p:xfrm>
        <a:graphic>
          <a:graphicData uri="http://schemas.openxmlformats.org/presentationml/2006/ole">
            <mc:AlternateContent xmlns:mc="http://schemas.openxmlformats.org/markup-compatibility/2006">
              <mc:Choice xmlns:v="urn:schemas-microsoft-com:vml" Requires="v">
                <p:oleObj spid="_x0000_s70671" name="Equation" r:id="rId4" imgW="2260440" imgH="469800" progId="Equation.DSMT4">
                  <p:embed/>
                </p:oleObj>
              </mc:Choice>
              <mc:Fallback>
                <p:oleObj name="Equation" r:id="rId4" imgW="226044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301308"/>
                        <a:ext cx="226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a:t>
            </a:r>
          </a:p>
        </p:txBody>
      </p:sp>
      <p:sp>
        <p:nvSpPr>
          <p:cNvPr id="3" name="Content Placeholder 2"/>
          <p:cNvSpPr>
            <a:spLocks noGrp="1"/>
          </p:cNvSpPr>
          <p:nvPr>
            <p:ph idx="1"/>
          </p:nvPr>
        </p:nvSpPr>
        <p:spPr/>
        <p:txBody>
          <a:bodyPr/>
          <a:lstStyle/>
          <a:p>
            <a:r>
              <a:rPr lang="en-US" dirty="0"/>
              <a:t>As we will see later, calculus allows us to fairly easily determine the following formulas for </a:t>
            </a:r>
            <a:r>
              <a:rPr lang="en-US" i="1" dirty="0"/>
              <a:t>m</a:t>
            </a:r>
            <a:r>
              <a:rPr lang="en-US" dirty="0"/>
              <a:t> and </a:t>
            </a:r>
            <a:r>
              <a:rPr lang="en-US" i="1" dirty="0"/>
              <a:t>b</a:t>
            </a:r>
            <a:r>
              <a:rPr lang="en-US" dirty="0"/>
              <a:t>.</a:t>
            </a:r>
          </a:p>
        </p:txBody>
      </p:sp>
      <p:graphicFrame>
        <p:nvGraphicFramePr>
          <p:cNvPr id="54274" name="Object 2"/>
          <p:cNvGraphicFramePr>
            <a:graphicFrameLocks noChangeAspect="1"/>
          </p:cNvGraphicFramePr>
          <p:nvPr>
            <p:extLst>
              <p:ext uri="{D42A27DB-BD31-4B8C-83A1-F6EECF244321}">
                <p14:modId xmlns:p14="http://schemas.microsoft.com/office/powerpoint/2010/main" val="4193816516"/>
              </p:ext>
            </p:extLst>
          </p:nvPr>
        </p:nvGraphicFramePr>
        <p:xfrm>
          <a:off x="2305050" y="2584450"/>
          <a:ext cx="4533900" cy="2044700"/>
        </p:xfrm>
        <a:graphic>
          <a:graphicData uri="http://schemas.openxmlformats.org/presentationml/2006/ole">
            <mc:AlternateContent xmlns:mc="http://schemas.openxmlformats.org/markup-compatibility/2006">
              <mc:Choice xmlns:v="urn:schemas-microsoft-com:vml" Requires="v">
                <p:oleObj spid="_x0000_s54287" name="Equation" r:id="rId3" imgW="4533840" imgH="2044440" progId="Equation.DSMT4">
                  <p:embed/>
                </p:oleObj>
              </mc:Choice>
              <mc:Fallback>
                <p:oleObj name="Equation" r:id="rId3" imgW="4533840" imgH="2044440" progId="Equation.DSMT4">
                  <p:embed/>
                  <p:pic>
                    <p:nvPicPr>
                      <p:cNvPr id="0" name="Picture 2"/>
                      <p:cNvPicPr>
                        <a:picLocks noChangeAspect="1" noChangeArrowheads="1"/>
                      </p:cNvPicPr>
                      <p:nvPr/>
                    </p:nvPicPr>
                    <p:blipFill>
                      <a:blip r:embed="rId4"/>
                      <a:srcRect/>
                      <a:stretch>
                        <a:fillRect/>
                      </a:stretch>
                    </p:blipFill>
                    <p:spPr bwMode="auto">
                      <a:xfrm>
                        <a:off x="2305050" y="2584450"/>
                        <a:ext cx="45339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a:t>
            </a:r>
          </a:p>
        </p:txBody>
      </p:sp>
      <p:sp>
        <p:nvSpPr>
          <p:cNvPr id="3" name="Content Placeholder 2"/>
          <p:cNvSpPr>
            <a:spLocks noGrp="1"/>
          </p:cNvSpPr>
          <p:nvPr>
            <p:ph idx="1"/>
          </p:nvPr>
        </p:nvSpPr>
        <p:spPr>
          <a:xfrm>
            <a:off x="457200" y="1280160"/>
            <a:ext cx="8229600" cy="4899803"/>
          </a:xfrm>
        </p:spPr>
        <p:txBody>
          <a:bodyPr>
            <a:spAutoFit/>
          </a:bodyPr>
          <a:lstStyle/>
          <a:p>
            <a:endParaRPr lang="en-US" dirty="0"/>
          </a:p>
          <a:p>
            <a:endParaRPr lang="en-US" dirty="0"/>
          </a:p>
          <a:p>
            <a:endParaRPr lang="en-US" dirty="0"/>
          </a:p>
          <a:p>
            <a:pPr>
              <a:lnSpc>
                <a:spcPct val="200000"/>
              </a:lnSpc>
            </a:pPr>
            <a:endParaRPr lang="en-US" dirty="0"/>
          </a:p>
          <a:p>
            <a:pPr>
              <a:spcBef>
                <a:spcPts val="0"/>
              </a:spcBef>
            </a:pPr>
            <a:r>
              <a:rPr lang="en-US" dirty="0"/>
              <a:t>(Recall that the notation           stands for the sum </a:t>
            </a:r>
          </a:p>
          <a:p>
            <a:pPr>
              <a:spcBef>
                <a:spcPts val="1200"/>
              </a:spcBef>
            </a:pPr>
            <a:r>
              <a:rPr lang="en-US" dirty="0"/>
              <a:t>	                    These are exactly the formulas that graphing calculators and computer software programs use when determining the line of best fit for a given data set.</a:t>
            </a:r>
          </a:p>
        </p:txBody>
      </p:sp>
      <p:graphicFrame>
        <p:nvGraphicFramePr>
          <p:cNvPr id="55298" name="Object 2"/>
          <p:cNvGraphicFramePr>
            <a:graphicFrameLocks noChangeAspect="1"/>
          </p:cNvGraphicFramePr>
          <p:nvPr>
            <p:extLst>
              <p:ext uri="{D42A27DB-BD31-4B8C-83A1-F6EECF244321}">
                <p14:modId xmlns:p14="http://schemas.microsoft.com/office/powerpoint/2010/main" val="892424520"/>
              </p:ext>
            </p:extLst>
          </p:nvPr>
        </p:nvGraphicFramePr>
        <p:xfrm>
          <a:off x="1873250" y="1365250"/>
          <a:ext cx="5397500" cy="2044700"/>
        </p:xfrm>
        <a:graphic>
          <a:graphicData uri="http://schemas.openxmlformats.org/presentationml/2006/ole">
            <mc:AlternateContent xmlns:mc="http://schemas.openxmlformats.org/markup-compatibility/2006">
              <mc:Choice xmlns:v="urn:schemas-microsoft-com:vml" Requires="v">
                <p:oleObj spid="_x0000_s55337" name="Equation" r:id="rId3" imgW="5397480" imgH="2044440" progId="Equation.DSMT4">
                  <p:embed/>
                </p:oleObj>
              </mc:Choice>
              <mc:Fallback>
                <p:oleObj name="Equation" r:id="rId3" imgW="5397480" imgH="2044440" progId="Equation.DSMT4">
                  <p:embed/>
                  <p:pic>
                    <p:nvPicPr>
                      <p:cNvPr id="0" name="Picture 2"/>
                      <p:cNvPicPr>
                        <a:picLocks noChangeAspect="1" noChangeArrowheads="1"/>
                      </p:cNvPicPr>
                      <p:nvPr/>
                    </p:nvPicPr>
                    <p:blipFill>
                      <a:blip r:embed="rId4"/>
                      <a:srcRect/>
                      <a:stretch>
                        <a:fillRect/>
                      </a:stretch>
                    </p:blipFill>
                    <p:spPr bwMode="auto">
                      <a:xfrm>
                        <a:off x="1873250" y="1365250"/>
                        <a:ext cx="53975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4135100" y="3486426"/>
          <a:ext cx="723900" cy="952500"/>
        </p:xfrm>
        <a:graphic>
          <a:graphicData uri="http://schemas.openxmlformats.org/presentationml/2006/ole">
            <mc:AlternateContent xmlns:mc="http://schemas.openxmlformats.org/markup-compatibility/2006">
              <mc:Choice xmlns:v="urn:schemas-microsoft-com:vml" Requires="v">
                <p:oleObj spid="_x0000_s55338" name="Equation" r:id="rId5" imgW="723600" imgH="952200" progId="Equation.DSMT4">
                  <p:embed/>
                </p:oleObj>
              </mc:Choice>
              <mc:Fallback>
                <p:oleObj name="Equation" r:id="rId5" imgW="72360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100" y="3486426"/>
                        <a:ext cx="723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extLst>
              <p:ext uri="{D42A27DB-BD31-4B8C-83A1-F6EECF244321}">
                <p14:modId xmlns:p14="http://schemas.microsoft.com/office/powerpoint/2010/main" val="414338754"/>
              </p:ext>
            </p:extLst>
          </p:nvPr>
        </p:nvGraphicFramePr>
        <p:xfrm>
          <a:off x="548640" y="4300657"/>
          <a:ext cx="2374900" cy="431800"/>
        </p:xfrm>
        <a:graphic>
          <a:graphicData uri="http://schemas.openxmlformats.org/presentationml/2006/ole">
            <mc:AlternateContent xmlns:mc="http://schemas.openxmlformats.org/markup-compatibility/2006">
              <mc:Choice xmlns:v="urn:schemas-microsoft-com:vml" Requires="v">
                <p:oleObj spid="_x0000_s55339" name="Equation" r:id="rId7" imgW="2374560" imgH="431640" progId="Equation.DSMT4">
                  <p:embed/>
                </p:oleObj>
              </mc:Choice>
              <mc:Fallback>
                <p:oleObj name="Equation" r:id="rId7" imgW="237456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4300657"/>
                        <a:ext cx="237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Graph the function                                     in the following viewing windows using a graphing calculator.</a:t>
            </a:r>
          </a:p>
        </p:txBody>
      </p:sp>
      <p:graphicFrame>
        <p:nvGraphicFramePr>
          <p:cNvPr id="1026" name="Object 2"/>
          <p:cNvGraphicFramePr>
            <a:graphicFrameLocks noChangeAspect="1"/>
          </p:cNvGraphicFramePr>
          <p:nvPr/>
        </p:nvGraphicFramePr>
        <p:xfrm>
          <a:off x="3321050" y="1322388"/>
          <a:ext cx="2857500" cy="482600"/>
        </p:xfrm>
        <a:graphic>
          <a:graphicData uri="http://schemas.openxmlformats.org/presentationml/2006/ole">
            <mc:AlternateContent xmlns:mc="http://schemas.openxmlformats.org/markup-compatibility/2006">
              <mc:Choice xmlns:v="urn:schemas-microsoft-com:vml" Requires="v">
                <p:oleObj spid="_x0000_s1052" name="Equation" r:id="rId3" imgW="2857320" imgH="482400" progId="Equation.DSMT4">
                  <p:embed/>
                </p:oleObj>
              </mc:Choice>
              <mc:Fallback>
                <p:oleObj name="Equation" r:id="rId3" imgW="2857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050" y="1322388"/>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96900" y="2362200"/>
          <a:ext cx="3975100" cy="1054100"/>
        </p:xfrm>
        <a:graphic>
          <a:graphicData uri="http://schemas.openxmlformats.org/presentationml/2006/ole">
            <mc:AlternateContent xmlns:mc="http://schemas.openxmlformats.org/markup-compatibility/2006">
              <mc:Choice xmlns:v="urn:schemas-microsoft-com:vml" Requires="v">
                <p:oleObj spid="_x0000_s1053" name="Equation" r:id="rId5" imgW="3974760" imgH="1054080" progId="Equation.DSMT4">
                  <p:embed/>
                </p:oleObj>
              </mc:Choice>
              <mc:Fallback>
                <p:oleObj name="Equation" r:id="rId5" imgW="3974760" imgH="1054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 y="2362200"/>
                        <a:ext cx="3975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Continuing along the lines of Example 5, suppose that Table 1 contains driver response distances (denoted by </a:t>
            </a:r>
            <a:r>
              <a:rPr lang="en-US" i="1" dirty="0"/>
              <a:t>d</a:t>
            </a:r>
            <a:r>
              <a:rPr lang="en-US" dirty="0"/>
              <a:t> in this example) as a function of initial speed </a:t>
            </a:r>
            <a:r>
              <a:rPr lang="en-US" i="1" dirty="0"/>
              <a:t>v</a:t>
            </a:r>
            <a:r>
              <a:rPr lang="en-US" dirty="0"/>
              <a:t>. Use the least‑squares method to find the best‑fitting line for the data, and give an interpretation for the slope of the line.</a:t>
            </a:r>
          </a:p>
          <a:p>
            <a:endParaRPr lang="en-US" dirty="0"/>
          </a:p>
          <a:p>
            <a:endParaRPr lang="en-US" dirty="0"/>
          </a:p>
          <a:p>
            <a:pPr algn="ctr"/>
            <a:r>
              <a:rPr lang="en-US" b="1" dirty="0"/>
              <a:t>Table 1</a:t>
            </a:r>
          </a:p>
        </p:txBody>
      </p:sp>
      <p:graphicFrame>
        <p:nvGraphicFramePr>
          <p:cNvPr id="4" name="Content Placeholder 3"/>
          <p:cNvGraphicFramePr>
            <a:graphicFrameLocks/>
          </p:cNvGraphicFramePr>
          <p:nvPr/>
        </p:nvGraphicFramePr>
        <p:xfrm>
          <a:off x="457200" y="4038600"/>
          <a:ext cx="8229599" cy="792480"/>
        </p:xfrm>
        <a:graphic>
          <a:graphicData uri="http://schemas.openxmlformats.org/drawingml/2006/table">
            <a:tbl>
              <a:tblPr firstCol="1">
                <a:tableStyleId>{5C22544A-7EE6-4342-B048-85BDC9FD1C3A}</a:tableStyleId>
              </a:tblPr>
              <a:tblGrid>
                <a:gridCol w="1130375">
                  <a:extLst>
                    <a:ext uri="{9D8B030D-6E8A-4147-A177-3AD203B41FA5}">
                      <a16:colId xmlns:a16="http://schemas.microsoft.com/office/drawing/2014/main" val="20000"/>
                    </a:ext>
                  </a:extLst>
                </a:gridCol>
                <a:gridCol w="645384">
                  <a:extLst>
                    <a:ext uri="{9D8B030D-6E8A-4147-A177-3AD203B41FA5}">
                      <a16:colId xmlns:a16="http://schemas.microsoft.com/office/drawing/2014/main" val="20001"/>
                    </a:ext>
                  </a:extLst>
                </a:gridCol>
                <a:gridCol w="645384">
                  <a:extLst>
                    <a:ext uri="{9D8B030D-6E8A-4147-A177-3AD203B41FA5}">
                      <a16:colId xmlns:a16="http://schemas.microsoft.com/office/drawing/2014/main" val="20002"/>
                    </a:ext>
                  </a:extLst>
                </a:gridCol>
                <a:gridCol w="645384">
                  <a:extLst>
                    <a:ext uri="{9D8B030D-6E8A-4147-A177-3AD203B41FA5}">
                      <a16:colId xmlns:a16="http://schemas.microsoft.com/office/drawing/2014/main" val="20003"/>
                    </a:ext>
                  </a:extLst>
                </a:gridCol>
                <a:gridCol w="645384">
                  <a:extLst>
                    <a:ext uri="{9D8B030D-6E8A-4147-A177-3AD203B41FA5}">
                      <a16:colId xmlns:a16="http://schemas.microsoft.com/office/drawing/2014/main" val="20004"/>
                    </a:ext>
                  </a:extLst>
                </a:gridCol>
                <a:gridCol w="645384">
                  <a:extLst>
                    <a:ext uri="{9D8B030D-6E8A-4147-A177-3AD203B41FA5}">
                      <a16:colId xmlns:a16="http://schemas.microsoft.com/office/drawing/2014/main" val="20005"/>
                    </a:ext>
                  </a:extLst>
                </a:gridCol>
                <a:gridCol w="645384">
                  <a:extLst>
                    <a:ext uri="{9D8B030D-6E8A-4147-A177-3AD203B41FA5}">
                      <a16:colId xmlns:a16="http://schemas.microsoft.com/office/drawing/2014/main" val="20006"/>
                    </a:ext>
                  </a:extLst>
                </a:gridCol>
                <a:gridCol w="645384">
                  <a:extLst>
                    <a:ext uri="{9D8B030D-6E8A-4147-A177-3AD203B41FA5}">
                      <a16:colId xmlns:a16="http://schemas.microsoft.com/office/drawing/2014/main" val="20007"/>
                    </a:ext>
                  </a:extLst>
                </a:gridCol>
                <a:gridCol w="645384">
                  <a:extLst>
                    <a:ext uri="{9D8B030D-6E8A-4147-A177-3AD203B41FA5}">
                      <a16:colId xmlns:a16="http://schemas.microsoft.com/office/drawing/2014/main" val="20008"/>
                    </a:ext>
                  </a:extLst>
                </a:gridCol>
                <a:gridCol w="645384">
                  <a:extLst>
                    <a:ext uri="{9D8B030D-6E8A-4147-A177-3AD203B41FA5}">
                      <a16:colId xmlns:a16="http://schemas.microsoft.com/office/drawing/2014/main" val="20009"/>
                    </a:ext>
                  </a:extLst>
                </a:gridCol>
                <a:gridCol w="645384">
                  <a:extLst>
                    <a:ext uri="{9D8B030D-6E8A-4147-A177-3AD203B41FA5}">
                      <a16:colId xmlns:a16="http://schemas.microsoft.com/office/drawing/2014/main" val="20010"/>
                    </a:ext>
                  </a:extLst>
                </a:gridCol>
                <a:gridCol w="645384">
                  <a:extLst>
                    <a:ext uri="{9D8B030D-6E8A-4147-A177-3AD203B41FA5}">
                      <a16:colId xmlns:a16="http://schemas.microsoft.com/office/drawing/2014/main" val="20011"/>
                    </a:ext>
                  </a:extLst>
                </a:gridCol>
              </a:tblGrid>
              <a:tr h="370840">
                <a:tc>
                  <a:txBody>
                    <a:bodyPr/>
                    <a:lstStyle/>
                    <a:p>
                      <a:pPr algn="ctr"/>
                      <a:r>
                        <a:rPr lang="en-US" sz="2000" i="1" dirty="0"/>
                        <a:t>v</a:t>
                      </a:r>
                      <a:r>
                        <a:rPr lang="en-US" sz="2000" dirty="0"/>
                        <a:t> (km/h)</a:t>
                      </a:r>
                    </a:p>
                  </a:txBody>
                  <a:tcPr/>
                </a:tc>
                <a:tc>
                  <a:txBody>
                    <a:bodyPr/>
                    <a:lstStyle/>
                    <a:p>
                      <a:pPr algn="ctr"/>
                      <a:r>
                        <a:rPr lang="en-US" sz="2000" dirty="0"/>
                        <a:t>40</a:t>
                      </a:r>
                    </a:p>
                  </a:txBody>
                  <a:tcPr/>
                </a:tc>
                <a:tc>
                  <a:txBody>
                    <a:bodyPr/>
                    <a:lstStyle/>
                    <a:p>
                      <a:pPr algn="ctr"/>
                      <a:r>
                        <a:rPr lang="en-US" sz="2000" dirty="0"/>
                        <a:t>48</a:t>
                      </a:r>
                    </a:p>
                  </a:txBody>
                  <a:tcPr/>
                </a:tc>
                <a:tc>
                  <a:txBody>
                    <a:bodyPr/>
                    <a:lstStyle/>
                    <a:p>
                      <a:pPr algn="ctr"/>
                      <a:r>
                        <a:rPr lang="en-US" sz="2000" dirty="0"/>
                        <a:t>56</a:t>
                      </a:r>
                    </a:p>
                  </a:txBody>
                  <a:tcPr/>
                </a:tc>
                <a:tc>
                  <a:txBody>
                    <a:bodyPr/>
                    <a:lstStyle/>
                    <a:p>
                      <a:pPr algn="ctr"/>
                      <a:r>
                        <a:rPr lang="en-US" sz="2000" dirty="0"/>
                        <a:t>64</a:t>
                      </a:r>
                    </a:p>
                  </a:txBody>
                  <a:tcPr/>
                </a:tc>
                <a:tc>
                  <a:txBody>
                    <a:bodyPr/>
                    <a:lstStyle/>
                    <a:p>
                      <a:pPr algn="ctr"/>
                      <a:r>
                        <a:rPr lang="en-US" sz="2000" dirty="0"/>
                        <a:t>72</a:t>
                      </a:r>
                    </a:p>
                  </a:txBody>
                  <a:tcPr/>
                </a:tc>
                <a:tc>
                  <a:txBody>
                    <a:bodyPr/>
                    <a:lstStyle/>
                    <a:p>
                      <a:pPr algn="ctr"/>
                      <a:r>
                        <a:rPr lang="en-US" sz="2000" dirty="0"/>
                        <a:t>82</a:t>
                      </a:r>
                    </a:p>
                  </a:txBody>
                  <a:tcPr/>
                </a:tc>
                <a:tc>
                  <a:txBody>
                    <a:bodyPr/>
                    <a:lstStyle/>
                    <a:p>
                      <a:pPr algn="ctr"/>
                      <a:r>
                        <a:rPr lang="en-US" sz="2000" dirty="0"/>
                        <a:t>88</a:t>
                      </a:r>
                    </a:p>
                  </a:txBody>
                  <a:tcPr/>
                </a:tc>
                <a:tc>
                  <a:txBody>
                    <a:bodyPr/>
                    <a:lstStyle/>
                    <a:p>
                      <a:pPr algn="ctr"/>
                      <a:r>
                        <a:rPr lang="en-US" sz="2000" dirty="0"/>
                        <a:t>96</a:t>
                      </a:r>
                    </a:p>
                  </a:txBody>
                  <a:tcPr/>
                </a:tc>
                <a:tc>
                  <a:txBody>
                    <a:bodyPr/>
                    <a:lstStyle/>
                    <a:p>
                      <a:pPr algn="ctr"/>
                      <a:r>
                        <a:rPr lang="en-US" sz="2000" dirty="0"/>
                        <a:t>104</a:t>
                      </a:r>
                    </a:p>
                  </a:txBody>
                  <a:tcPr/>
                </a:tc>
                <a:tc>
                  <a:txBody>
                    <a:bodyPr/>
                    <a:lstStyle/>
                    <a:p>
                      <a:pPr algn="ctr"/>
                      <a:r>
                        <a:rPr lang="en-US" sz="2000" dirty="0"/>
                        <a:t>112</a:t>
                      </a:r>
                    </a:p>
                  </a:txBody>
                  <a:tcPr/>
                </a:tc>
                <a:tc>
                  <a:txBody>
                    <a:bodyPr/>
                    <a:lstStyle/>
                    <a:p>
                      <a:pPr algn="ctr"/>
                      <a:r>
                        <a:rPr lang="en-US" sz="2000" dirty="0"/>
                        <a:t>120</a:t>
                      </a:r>
                    </a:p>
                  </a:txBody>
                  <a:tcPr/>
                </a:tc>
                <a:extLst>
                  <a:ext uri="{0D108BD9-81ED-4DB2-BD59-A6C34878D82A}">
                    <a16:rowId xmlns:a16="http://schemas.microsoft.com/office/drawing/2014/main" val="10000"/>
                  </a:ext>
                </a:extLst>
              </a:tr>
              <a:tr h="370840">
                <a:tc>
                  <a:txBody>
                    <a:bodyPr/>
                    <a:lstStyle/>
                    <a:p>
                      <a:pPr algn="ctr"/>
                      <a:r>
                        <a:rPr lang="en-US" sz="2000" i="1" dirty="0"/>
                        <a:t>d</a:t>
                      </a:r>
                      <a:r>
                        <a:rPr lang="en-US" sz="2000" dirty="0"/>
                        <a:t> (m)</a:t>
                      </a:r>
                    </a:p>
                  </a:txBody>
                  <a:tcPr/>
                </a:tc>
                <a:tc>
                  <a:txBody>
                    <a:bodyPr/>
                    <a:lstStyle/>
                    <a:p>
                      <a:pPr algn="ctr"/>
                      <a:r>
                        <a:rPr lang="en-US" sz="2000" dirty="0"/>
                        <a:t>8.5</a:t>
                      </a:r>
                    </a:p>
                  </a:txBody>
                  <a:tcPr/>
                </a:tc>
                <a:tc>
                  <a:txBody>
                    <a:bodyPr/>
                    <a:lstStyle/>
                    <a:p>
                      <a:pPr algn="ctr"/>
                      <a:r>
                        <a:rPr lang="en-US" sz="2000" dirty="0"/>
                        <a:t>10.0</a:t>
                      </a:r>
                    </a:p>
                  </a:txBody>
                  <a:tcPr/>
                </a:tc>
                <a:tc>
                  <a:txBody>
                    <a:bodyPr/>
                    <a:lstStyle/>
                    <a:p>
                      <a:pPr algn="ctr"/>
                      <a:r>
                        <a:rPr lang="en-US" sz="2000" dirty="0"/>
                        <a:t>11.9</a:t>
                      </a:r>
                    </a:p>
                  </a:txBody>
                  <a:tcPr/>
                </a:tc>
                <a:tc>
                  <a:txBody>
                    <a:bodyPr/>
                    <a:lstStyle/>
                    <a:p>
                      <a:pPr algn="ctr"/>
                      <a:r>
                        <a:rPr lang="en-US" sz="2000" dirty="0"/>
                        <a:t>13.4</a:t>
                      </a:r>
                    </a:p>
                  </a:txBody>
                  <a:tcPr/>
                </a:tc>
                <a:tc>
                  <a:txBody>
                    <a:bodyPr/>
                    <a:lstStyle/>
                    <a:p>
                      <a:pPr algn="ctr"/>
                      <a:r>
                        <a:rPr lang="en-US" sz="2000" dirty="0"/>
                        <a:t>15.2</a:t>
                      </a:r>
                    </a:p>
                  </a:txBody>
                  <a:tcPr/>
                </a:tc>
                <a:tc>
                  <a:txBody>
                    <a:bodyPr/>
                    <a:lstStyle/>
                    <a:p>
                      <a:pPr algn="ctr"/>
                      <a:r>
                        <a:rPr lang="en-US" sz="2000" dirty="0"/>
                        <a:t>16.8</a:t>
                      </a:r>
                    </a:p>
                  </a:txBody>
                  <a:tcPr/>
                </a:tc>
                <a:tc>
                  <a:txBody>
                    <a:bodyPr/>
                    <a:lstStyle/>
                    <a:p>
                      <a:pPr algn="ctr"/>
                      <a:r>
                        <a:rPr lang="en-US" sz="2000" dirty="0"/>
                        <a:t>18.6</a:t>
                      </a:r>
                    </a:p>
                  </a:txBody>
                  <a:tcPr/>
                </a:tc>
                <a:tc>
                  <a:txBody>
                    <a:bodyPr/>
                    <a:lstStyle/>
                    <a:p>
                      <a:pPr algn="ctr"/>
                      <a:r>
                        <a:rPr lang="en-US" sz="2000" dirty="0"/>
                        <a:t>20.1</a:t>
                      </a:r>
                    </a:p>
                  </a:txBody>
                  <a:tcPr/>
                </a:tc>
                <a:tc>
                  <a:txBody>
                    <a:bodyPr/>
                    <a:lstStyle/>
                    <a:p>
                      <a:pPr algn="ctr"/>
                      <a:r>
                        <a:rPr lang="en-US" sz="2000" dirty="0"/>
                        <a:t>21.9</a:t>
                      </a:r>
                    </a:p>
                  </a:txBody>
                  <a:tcPr/>
                </a:tc>
                <a:tc>
                  <a:txBody>
                    <a:bodyPr/>
                    <a:lstStyle/>
                    <a:p>
                      <a:pPr algn="ctr"/>
                      <a:r>
                        <a:rPr lang="en-US" sz="2000" dirty="0"/>
                        <a:t>23.5</a:t>
                      </a:r>
                    </a:p>
                  </a:txBody>
                  <a:tcPr/>
                </a:tc>
                <a:tc>
                  <a:txBody>
                    <a:bodyPr/>
                    <a:lstStyle/>
                    <a:p>
                      <a:pPr algn="ctr"/>
                      <a:r>
                        <a:rPr lang="en-US" sz="2000" dirty="0"/>
                        <a:t>25.3</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b="1" dirty="0"/>
              <a:t>Solution</a:t>
            </a:r>
          </a:p>
          <a:p>
            <a:r>
              <a:rPr lang="en-US" dirty="0"/>
              <a:t>Note that for the purpose of using our formulas, the numbers in the left column are the values of </a:t>
            </a:r>
            <a:r>
              <a:rPr lang="en-US" i="1" dirty="0"/>
              <a:t>x</a:t>
            </a:r>
            <a:r>
              <a:rPr lang="en-US" i="1" baseline="-25000" dirty="0"/>
              <a:t>i</a:t>
            </a:r>
            <a:r>
              <a:rPr lang="en-US" dirty="0"/>
              <a:t>, while the right column provides the </a:t>
            </a:r>
            <a:r>
              <a:rPr lang="en-US" i="1" dirty="0"/>
              <a:t>y</a:t>
            </a:r>
            <a:r>
              <a:rPr lang="en-US" i="1" baseline="-25000" dirty="0"/>
              <a:t>i</a:t>
            </a:r>
            <a:r>
              <a:rPr lang="en-US" dirty="0"/>
              <a:t>‑values. However, using </a:t>
            </a:r>
            <a:r>
              <a:rPr lang="en-US" i="1" dirty="0"/>
              <a:t>Mathematica</a:t>
            </a:r>
            <a:r>
              <a:rPr lang="en-US" dirty="0"/>
              <a:t>’s </a:t>
            </a:r>
            <a:r>
              <a:rPr lang="en-US" dirty="0">
                <a:latin typeface="Ti86pc" pitchFamily="49" charset="0"/>
              </a:rPr>
              <a:t>Fit</a:t>
            </a:r>
            <a:r>
              <a:rPr lang="en-US" dirty="0"/>
              <a:t> command (see Figure 16) or a graphing calculator (see Figure 17), we can obtain the equation of the best-fitting line much quicker:</a:t>
            </a:r>
          </a:p>
        </p:txBody>
      </p:sp>
      <p:graphicFrame>
        <p:nvGraphicFramePr>
          <p:cNvPr id="28674" name="Object 2"/>
          <p:cNvGraphicFramePr>
            <a:graphicFrameLocks noChangeAspect="1"/>
          </p:cNvGraphicFramePr>
          <p:nvPr/>
        </p:nvGraphicFramePr>
        <p:xfrm>
          <a:off x="3340100" y="4648200"/>
          <a:ext cx="2463800" cy="304800"/>
        </p:xfrm>
        <a:graphic>
          <a:graphicData uri="http://schemas.openxmlformats.org/presentationml/2006/ole">
            <mc:AlternateContent xmlns:mc="http://schemas.openxmlformats.org/markup-compatibility/2006">
              <mc:Choice xmlns:v="urn:schemas-microsoft-com:vml" Requires="v">
                <p:oleObj spid="_x0000_s28687" name="Equation" r:id="rId3" imgW="2463480" imgH="304560" progId="Equation.DSMT4">
                  <p:embed/>
                </p:oleObj>
              </mc:Choice>
              <mc:Fallback>
                <p:oleObj name="Equation" r:id="rId3" imgW="2463480" imgH="304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100" y="4648200"/>
                        <a:ext cx="246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pic>
        <p:nvPicPr>
          <p:cNvPr id="29698" name="Picture 2"/>
          <p:cNvPicPr>
            <a:picLocks noChangeAspect="1" noChangeArrowheads="1"/>
          </p:cNvPicPr>
          <p:nvPr/>
        </p:nvPicPr>
        <p:blipFill>
          <a:blip r:embed="rId2" cstate="print"/>
          <a:srcRect b="14755"/>
          <a:stretch>
            <a:fillRect/>
          </a:stretch>
        </p:blipFill>
        <p:spPr bwMode="auto">
          <a:xfrm>
            <a:off x="3255262" y="3657603"/>
            <a:ext cx="2633476" cy="182880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b="17589"/>
          <a:stretch>
            <a:fillRect/>
          </a:stretch>
        </p:blipFill>
        <p:spPr bwMode="auto">
          <a:xfrm>
            <a:off x="457200" y="1097280"/>
            <a:ext cx="8229600" cy="1714115"/>
          </a:xfrm>
          <a:prstGeom prst="rect">
            <a:avLst/>
          </a:prstGeom>
          <a:noFill/>
          <a:ln w="9525">
            <a:noFill/>
            <a:miter lim="800000"/>
            <a:headEnd/>
            <a:tailEnd/>
          </a:ln>
          <a:effectLst/>
        </p:spPr>
      </p:pic>
      <p:sp>
        <p:nvSpPr>
          <p:cNvPr id="5" name="Rectangle 4"/>
          <p:cNvSpPr/>
          <p:nvPr/>
        </p:nvSpPr>
        <p:spPr>
          <a:xfrm>
            <a:off x="3795601" y="2821572"/>
            <a:ext cx="1552797" cy="523220"/>
          </a:xfrm>
          <a:prstGeom prst="rect">
            <a:avLst/>
          </a:prstGeom>
        </p:spPr>
        <p:txBody>
          <a:bodyPr wrap="none">
            <a:spAutoFit/>
          </a:bodyPr>
          <a:lstStyle/>
          <a:p>
            <a:r>
              <a:rPr lang="en-US" sz="2800" b="1" dirty="0"/>
              <a:t>Figure 16</a:t>
            </a:r>
          </a:p>
        </p:txBody>
      </p:sp>
      <p:sp>
        <p:nvSpPr>
          <p:cNvPr id="6" name="Rectangle 5"/>
          <p:cNvSpPr/>
          <p:nvPr/>
        </p:nvSpPr>
        <p:spPr>
          <a:xfrm>
            <a:off x="3795602" y="5496580"/>
            <a:ext cx="1552797" cy="523220"/>
          </a:xfrm>
          <a:prstGeom prst="rect">
            <a:avLst/>
          </a:prstGeom>
        </p:spPr>
        <p:txBody>
          <a:bodyPr wrap="none">
            <a:spAutoFit/>
          </a:bodyPr>
          <a:lstStyle/>
          <a:p>
            <a:r>
              <a:rPr lang="en-US" sz="2800" b="1" dirty="0"/>
              <a:t>Figure 17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Since the constant term is close to 0, ignoring it we obtain</a:t>
            </a:r>
          </a:p>
          <a:p>
            <a:endParaRPr lang="en-US" dirty="0"/>
          </a:p>
          <a:p>
            <a:r>
              <a:rPr lang="en-US" dirty="0"/>
              <a:t>and thus the slope of the best‑fitting line is </a:t>
            </a:r>
          </a:p>
          <a:p>
            <a:endParaRPr lang="en-US" dirty="0"/>
          </a:p>
          <a:p>
            <a:endParaRPr lang="en-US" dirty="0"/>
          </a:p>
          <a:p>
            <a:r>
              <a:rPr lang="en-US" dirty="0"/>
              <a:t>which is the driver’s response time.</a:t>
            </a:r>
          </a:p>
        </p:txBody>
      </p:sp>
      <p:graphicFrame>
        <p:nvGraphicFramePr>
          <p:cNvPr id="30722" name="Object 2"/>
          <p:cNvGraphicFramePr>
            <a:graphicFrameLocks noChangeAspect="1"/>
          </p:cNvGraphicFramePr>
          <p:nvPr/>
        </p:nvGraphicFramePr>
        <p:xfrm>
          <a:off x="3898900" y="2209800"/>
          <a:ext cx="1346200" cy="304800"/>
        </p:xfrm>
        <a:graphic>
          <a:graphicData uri="http://schemas.openxmlformats.org/presentationml/2006/ole">
            <mc:AlternateContent xmlns:mc="http://schemas.openxmlformats.org/markup-compatibility/2006">
              <mc:Choice xmlns:v="urn:schemas-microsoft-com:vml" Requires="v">
                <p:oleObj spid="_x0000_s30748" name="Equation" r:id="rId3" imgW="1346040" imgH="304560" progId="Equation.DSMT4">
                  <p:embed/>
                </p:oleObj>
              </mc:Choice>
              <mc:Fallback>
                <p:oleObj name="Equation" r:id="rId3" imgW="1346040" imgH="304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900" y="2209800"/>
                        <a:ext cx="134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3670300" y="3429000"/>
          <a:ext cx="1803400" cy="838200"/>
        </p:xfrm>
        <a:graphic>
          <a:graphicData uri="http://schemas.openxmlformats.org/presentationml/2006/ole">
            <mc:AlternateContent xmlns:mc="http://schemas.openxmlformats.org/markup-compatibility/2006">
              <mc:Choice xmlns:v="urn:schemas-microsoft-com:vml" Requires="v">
                <p:oleObj spid="_x0000_s30749" name="Equation" r:id="rId5" imgW="1803240" imgH="838080" progId="Equation.DSMT4">
                  <p:embed/>
                </p:oleObj>
              </mc:Choice>
              <mc:Fallback>
                <p:oleObj name="Equation" r:id="rId5" imgW="180324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300" y="34290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4745915"/>
          </a:xfrm>
        </p:spPr>
        <p:txBody>
          <a:bodyPr>
            <a:spAutoFit/>
          </a:bodyPr>
          <a:lstStyle/>
          <a:p>
            <a:r>
              <a:rPr lang="en-US" dirty="0"/>
              <a:t>In order to express </a:t>
            </a:r>
            <a:r>
              <a:rPr lang="en-US" i="1" dirty="0"/>
              <a:t>t</a:t>
            </a:r>
            <a:r>
              <a:rPr lang="en-US" dirty="0"/>
              <a:t> in seconds, we note that since </a:t>
            </a:r>
          </a:p>
          <a:p>
            <a:pPr>
              <a:spcBef>
                <a:spcPts val="0"/>
              </a:spcBef>
            </a:pPr>
            <a:r>
              <a:rPr lang="en-US" dirty="0"/>
              <a:t>1 m/s = 3.6 km/h , if </a:t>
            </a:r>
            <a:r>
              <a:rPr lang="en-US" i="1" dirty="0"/>
              <a:t>v</a:t>
            </a:r>
            <a:r>
              <a:rPr lang="en-US" i="1" dirty="0">
                <a:latin typeface="Calibri"/>
              </a:rPr>
              <a:t>̄</a:t>
            </a:r>
            <a:r>
              <a:rPr lang="en-US" dirty="0"/>
              <a:t> is the speed expressed in meters per second, we have </a:t>
            </a:r>
            <a:r>
              <a:rPr lang="en-US" i="1" dirty="0"/>
              <a:t>v</a:t>
            </a:r>
            <a:r>
              <a:rPr lang="en-US" i="1" dirty="0">
                <a:latin typeface="Calibri"/>
              </a:rPr>
              <a:t>̄</a:t>
            </a:r>
            <a:r>
              <a:rPr lang="en-US" dirty="0"/>
              <a:t> = </a:t>
            </a:r>
            <a:r>
              <a:rPr lang="en-US" i="1" dirty="0"/>
              <a:t>v</a:t>
            </a:r>
            <a:r>
              <a:rPr lang="en-US" dirty="0"/>
              <a:t>/3.6, and thus </a:t>
            </a:r>
            <a:r>
              <a:rPr lang="en-US" i="1" dirty="0"/>
              <a:t>t</a:t>
            </a:r>
            <a:r>
              <a:rPr lang="en-US" dirty="0"/>
              <a:t> (in seconds) can be obtained as</a:t>
            </a:r>
          </a:p>
          <a:p>
            <a:endParaRPr lang="en-US" dirty="0"/>
          </a:p>
          <a:p>
            <a:endParaRPr lang="en-US" dirty="0"/>
          </a:p>
          <a:p>
            <a:r>
              <a:rPr lang="en-US" dirty="0"/>
              <a:t>In other words, the slope of the best-fitting line indicates that based upon this particular data set, the average driver response time is approximately </a:t>
            </a:r>
            <a:r>
              <a:rPr lang="en-US" dirty="0">
                <a:solidFill>
                  <a:srgbClr val="FF0000"/>
                </a:solidFill>
              </a:rPr>
              <a:t>0.76 seconds</a:t>
            </a:r>
            <a:r>
              <a:rPr lang="en-US" dirty="0"/>
              <a:t>.</a:t>
            </a:r>
          </a:p>
        </p:txBody>
      </p:sp>
      <p:graphicFrame>
        <p:nvGraphicFramePr>
          <p:cNvPr id="31746" name="Object 2"/>
          <p:cNvGraphicFramePr>
            <a:graphicFrameLocks noChangeAspect="1"/>
          </p:cNvGraphicFramePr>
          <p:nvPr/>
        </p:nvGraphicFramePr>
        <p:xfrm>
          <a:off x="2387600" y="3200400"/>
          <a:ext cx="4368800" cy="838200"/>
        </p:xfrm>
        <a:graphic>
          <a:graphicData uri="http://schemas.openxmlformats.org/presentationml/2006/ole">
            <mc:AlternateContent xmlns:mc="http://schemas.openxmlformats.org/markup-compatibility/2006">
              <mc:Choice xmlns:v="urn:schemas-microsoft-com:vml" Requires="v">
                <p:oleObj spid="_x0000_s31759" name="Equation" r:id="rId3" imgW="4368600" imgH="838080" progId="Equation.DSMT4">
                  <p:embed/>
                </p:oleObj>
              </mc:Choice>
              <mc:Fallback>
                <p:oleObj name="Equation" r:id="rId3" imgW="43686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3200400"/>
                        <a:ext cx="436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937760" cy="3970318"/>
          </a:xfrm>
        </p:spPr>
        <p:txBody>
          <a:bodyPr>
            <a:spAutoFit/>
          </a:bodyPr>
          <a:lstStyle/>
          <a:p>
            <a:r>
              <a:rPr lang="en-US" b="1" dirty="0"/>
              <a:t>Solution</a:t>
            </a:r>
          </a:p>
          <a:p>
            <a:pPr marL="463550" indent="-463550">
              <a:spcBef>
                <a:spcPts val="0"/>
              </a:spcBef>
            </a:pPr>
            <a:r>
              <a:rPr lang="en-US" b="1" dirty="0"/>
              <a:t>a.	</a:t>
            </a:r>
            <a:r>
              <a:rPr lang="en-US" dirty="0"/>
              <a:t>We set </a:t>
            </a:r>
            <a:r>
              <a:rPr lang="en-US" i="1" dirty="0"/>
              <a:t>xMin</a:t>
            </a:r>
            <a:r>
              <a:rPr lang="en-US" dirty="0"/>
              <a:t> = </a:t>
            </a:r>
            <a:r>
              <a:rPr lang="en-US" dirty="0">
                <a:latin typeface="Symbol" pitchFamily="18" charset="2"/>
              </a:rPr>
              <a:t>-</a:t>
            </a:r>
            <a:r>
              <a:rPr lang="en-US" dirty="0"/>
              <a:t>10, </a:t>
            </a:r>
            <a:r>
              <a:rPr lang="en-US" i="1" dirty="0"/>
              <a:t>xMax </a:t>
            </a:r>
            <a:r>
              <a:rPr lang="en-US" dirty="0"/>
              <a:t>= 10, </a:t>
            </a:r>
            <a:r>
              <a:rPr lang="en-US" i="1" dirty="0"/>
              <a:t>yMin</a:t>
            </a:r>
            <a:r>
              <a:rPr lang="en-US" dirty="0"/>
              <a:t> = </a:t>
            </a:r>
            <a:r>
              <a:rPr lang="en-US" dirty="0">
                <a:latin typeface="Symbol" pitchFamily="18" charset="2"/>
              </a:rPr>
              <a:t>-</a:t>
            </a:r>
            <a:r>
              <a:rPr lang="en-US" dirty="0"/>
              <a:t>10, and </a:t>
            </a:r>
            <a:r>
              <a:rPr lang="en-US" i="1" dirty="0"/>
              <a:t>yMax</a:t>
            </a:r>
            <a:r>
              <a:rPr lang="en-US" dirty="0"/>
              <a:t> = 10. Note that the resulting figure appears to be cut off at the top and bottom, indicating that the graph continues vertically beyond the viewing window.</a:t>
            </a:r>
          </a:p>
        </p:txBody>
      </p:sp>
      <p:pic>
        <p:nvPicPr>
          <p:cNvPr id="2050" name="Picture 2"/>
          <p:cNvPicPr>
            <a:picLocks noChangeAspect="1" noChangeArrowheads="1"/>
          </p:cNvPicPr>
          <p:nvPr/>
        </p:nvPicPr>
        <p:blipFill>
          <a:blip r:embed="rId2" cstate="print"/>
          <a:srcRect/>
          <a:stretch>
            <a:fillRect/>
          </a:stretch>
        </p:blipFill>
        <p:spPr bwMode="auto">
          <a:xfrm>
            <a:off x="5664144" y="1752600"/>
            <a:ext cx="2646556" cy="1828800"/>
          </a:xfrm>
          <a:prstGeom prst="rect">
            <a:avLst/>
          </a:prstGeom>
          <a:noFill/>
          <a:ln w="9525">
            <a:noFill/>
            <a:miter lim="800000"/>
            <a:headEnd/>
            <a:tailEnd/>
          </a:ln>
          <a:effectLst/>
        </p:spPr>
      </p:pic>
      <p:sp>
        <p:nvSpPr>
          <p:cNvPr id="6" name="Rectangle 5"/>
          <p:cNvSpPr/>
          <p:nvPr/>
        </p:nvSpPr>
        <p:spPr>
          <a:xfrm>
            <a:off x="5105400" y="3872805"/>
            <a:ext cx="3764044" cy="1384995"/>
          </a:xfrm>
          <a:prstGeom prst="rect">
            <a:avLst/>
          </a:prstGeom>
        </p:spPr>
        <p:txBody>
          <a:bodyPr wrap="none">
            <a:spAutoFit/>
          </a:bodyPr>
          <a:lstStyle/>
          <a:p>
            <a:pPr algn="ctr"/>
            <a:r>
              <a:rPr lang="en-US" sz="2800" b="1" dirty="0"/>
              <a:t>Figure 1</a:t>
            </a:r>
          </a:p>
          <a:p>
            <a:pPr algn="ctr"/>
            <a:r>
              <a:rPr lang="en-US" sz="2800" b="1" dirty="0"/>
              <a:t> </a:t>
            </a:r>
            <a:r>
              <a:rPr lang="en-US" sz="2800" i="1" dirty="0"/>
              <a:t>f</a:t>
            </a:r>
            <a:r>
              <a:rPr lang="en-US" sz="2800" dirty="0"/>
              <a:t>(</a:t>
            </a:r>
            <a:r>
              <a:rPr lang="en-US" sz="2800" i="1" dirty="0"/>
              <a:t>x</a:t>
            </a:r>
            <a:r>
              <a:rPr lang="en-US" sz="2800" dirty="0"/>
              <a:t>) = </a:t>
            </a:r>
            <a:r>
              <a:rPr lang="en-US" sz="2800" i="1" dirty="0"/>
              <a:t>x</a:t>
            </a:r>
            <a:r>
              <a:rPr lang="en-US" sz="2800" baseline="30000" dirty="0"/>
              <a:t>3</a:t>
            </a:r>
            <a:r>
              <a:rPr lang="en-US" sz="2800" dirty="0"/>
              <a:t> − 30</a:t>
            </a:r>
            <a:r>
              <a:rPr lang="en-US" sz="2800" i="1" dirty="0"/>
              <a:t>x</a:t>
            </a:r>
            <a:r>
              <a:rPr lang="en-US" sz="2800" dirty="0"/>
              <a:t> + 15 </a:t>
            </a:r>
          </a:p>
          <a:p>
            <a:pPr algn="ctr"/>
            <a:r>
              <a:rPr lang="en-US" sz="2800" dirty="0"/>
              <a:t>on [−10, 10] by [−10, 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59"/>
            <a:ext cx="4754880" cy="4401205"/>
          </a:xfrm>
        </p:spPr>
        <p:txBody>
          <a:bodyPr>
            <a:spAutoFit/>
          </a:bodyPr>
          <a:lstStyle/>
          <a:p>
            <a:pPr marL="463550" indent="-463550"/>
            <a:r>
              <a:rPr lang="en-US" b="1" dirty="0"/>
              <a:t>b.	</a:t>
            </a:r>
            <a:r>
              <a:rPr lang="en-US" dirty="0"/>
              <a:t>For this viewing window we just need to change the range of </a:t>
            </a:r>
            <a:r>
              <a:rPr lang="en-US" i="1" dirty="0"/>
              <a:t>y</a:t>
            </a:r>
            <a:r>
              <a:rPr lang="en-US" dirty="0"/>
              <a:t>‑values to be from </a:t>
            </a:r>
            <a:r>
              <a:rPr lang="en-US" i="1" dirty="0"/>
              <a:t>yMin</a:t>
            </a:r>
            <a:r>
              <a:rPr lang="en-US" dirty="0"/>
              <a:t> = </a:t>
            </a:r>
            <a:r>
              <a:rPr lang="en-US" dirty="0">
                <a:latin typeface="Symbol" pitchFamily="18" charset="2"/>
              </a:rPr>
              <a:t>-</a:t>
            </a:r>
            <a:r>
              <a:rPr lang="en-US" dirty="0"/>
              <a:t>100 to </a:t>
            </a:r>
            <a:r>
              <a:rPr lang="en-US" i="1" dirty="0"/>
              <a:t>yMax</a:t>
            </a:r>
            <a:r>
              <a:rPr lang="en-US" dirty="0"/>
              <a:t> = 100. Figure 2 shows the graph in this new viewing window. This is a more complete picture of the graph of </a:t>
            </a:r>
            <a:r>
              <a:rPr lang="en-US" i="1" dirty="0"/>
              <a:t>f</a:t>
            </a:r>
            <a:r>
              <a:rPr lang="en-US" dirty="0"/>
              <a:t>(</a:t>
            </a:r>
            <a:r>
              <a:rPr lang="en-US" i="1" dirty="0"/>
              <a:t>x</a:t>
            </a:r>
            <a:r>
              <a:rPr lang="en-US" dirty="0"/>
              <a:t>), revealing the significant parts of the graph.</a:t>
            </a:r>
          </a:p>
        </p:txBody>
      </p:sp>
      <p:pic>
        <p:nvPicPr>
          <p:cNvPr id="3075" name="Picture 3"/>
          <p:cNvPicPr>
            <a:picLocks noChangeAspect="1" noChangeArrowheads="1"/>
          </p:cNvPicPr>
          <p:nvPr/>
        </p:nvPicPr>
        <p:blipFill>
          <a:blip r:embed="rId2" cstate="print"/>
          <a:srcRect/>
          <a:stretch>
            <a:fillRect/>
          </a:stretch>
        </p:blipFill>
        <p:spPr bwMode="auto">
          <a:xfrm>
            <a:off x="5531530" y="1981200"/>
            <a:ext cx="2638213" cy="1828800"/>
          </a:xfrm>
          <a:prstGeom prst="rect">
            <a:avLst/>
          </a:prstGeom>
          <a:noFill/>
          <a:ln w="9525">
            <a:noFill/>
            <a:miter lim="800000"/>
            <a:headEnd/>
            <a:tailEnd/>
          </a:ln>
          <a:effectLst/>
        </p:spPr>
      </p:pic>
      <p:sp>
        <p:nvSpPr>
          <p:cNvPr id="6" name="Rectangle 5"/>
          <p:cNvSpPr/>
          <p:nvPr/>
        </p:nvSpPr>
        <p:spPr>
          <a:xfrm>
            <a:off x="4785872" y="3949005"/>
            <a:ext cx="4129528" cy="1384995"/>
          </a:xfrm>
          <a:prstGeom prst="rect">
            <a:avLst/>
          </a:prstGeom>
        </p:spPr>
        <p:txBody>
          <a:bodyPr wrap="none">
            <a:spAutoFit/>
          </a:bodyPr>
          <a:lstStyle/>
          <a:p>
            <a:pPr algn="ctr"/>
            <a:r>
              <a:rPr lang="en-US" sz="2800" b="1" dirty="0"/>
              <a:t>Figure 2</a:t>
            </a:r>
          </a:p>
          <a:p>
            <a:pPr algn="ctr"/>
            <a:r>
              <a:rPr lang="en-US" sz="2800" b="1" dirty="0"/>
              <a:t> </a:t>
            </a:r>
            <a:r>
              <a:rPr lang="en-US" sz="2800" i="1" dirty="0"/>
              <a:t>f</a:t>
            </a:r>
            <a:r>
              <a:rPr lang="en-US" sz="2800" dirty="0"/>
              <a:t>(</a:t>
            </a:r>
            <a:r>
              <a:rPr lang="en-US" sz="2800" i="1" dirty="0"/>
              <a:t>x</a:t>
            </a:r>
            <a:r>
              <a:rPr lang="en-US" sz="2800" dirty="0"/>
              <a:t>) = </a:t>
            </a:r>
            <a:r>
              <a:rPr lang="en-US" sz="2800" i="1" dirty="0"/>
              <a:t>x</a:t>
            </a:r>
            <a:r>
              <a:rPr lang="en-US" sz="2800" baseline="30000" dirty="0"/>
              <a:t>3</a:t>
            </a:r>
            <a:r>
              <a:rPr lang="en-US" sz="2800" dirty="0"/>
              <a:t> − 30</a:t>
            </a:r>
            <a:r>
              <a:rPr lang="en-US" sz="2800" i="1" dirty="0"/>
              <a:t>x</a:t>
            </a:r>
            <a:r>
              <a:rPr lang="en-US" sz="2800" dirty="0"/>
              <a:t> + 15 </a:t>
            </a:r>
          </a:p>
          <a:p>
            <a:pPr algn="ctr"/>
            <a:r>
              <a:rPr lang="en-US" sz="2800" dirty="0"/>
              <a:t>on [−10, 10] by [−100, 100]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We will illustrate the graph of the </a:t>
            </a:r>
          </a:p>
          <a:p>
            <a:pPr>
              <a:spcBef>
                <a:spcPts val="0"/>
              </a:spcBef>
            </a:pPr>
            <a:r>
              <a:rPr lang="en-US" dirty="0"/>
              <a:t>showing the graph at different magnifications or viewing windows.</a:t>
            </a:r>
          </a:p>
          <a:p>
            <a:r>
              <a:rPr lang="en-US" dirty="0"/>
              <a:t>The first observation we wish to make is that since </a:t>
            </a:r>
          </a:p>
          <a:p>
            <a:pPr>
              <a:spcBef>
                <a:spcPts val="0"/>
              </a:spcBef>
            </a:pPr>
            <a:r>
              <a:rPr lang="en-US" dirty="0"/>
              <a:t>                cannot take any values above 1 or below </a:t>
            </a:r>
            <a:r>
              <a:rPr lang="en-US" dirty="0">
                <a:latin typeface="Symbol" pitchFamily="18" charset="2"/>
              </a:rPr>
              <a:t>-</a:t>
            </a:r>
            <a:r>
              <a:rPr lang="en-US" dirty="0"/>
              <a:t>1, the graph of </a:t>
            </a:r>
            <a:r>
              <a:rPr lang="en-US" i="1" dirty="0"/>
              <a:t>f</a:t>
            </a:r>
            <a:r>
              <a:rPr lang="en-US" dirty="0"/>
              <a:t>(</a:t>
            </a:r>
            <a:r>
              <a:rPr lang="en-US" i="1" dirty="0"/>
              <a:t>x</a:t>
            </a:r>
            <a:r>
              <a:rPr lang="en-US" dirty="0"/>
              <a:t>) cannot go above </a:t>
            </a:r>
            <a:r>
              <a:rPr lang="en-US" i="1" dirty="0"/>
              <a:t>x</a:t>
            </a:r>
            <a:r>
              <a:rPr lang="en-US" baseline="30000" dirty="0"/>
              <a:t>2</a:t>
            </a:r>
            <a:r>
              <a:rPr lang="en-US" dirty="0"/>
              <a:t> or below </a:t>
            </a:r>
            <a:r>
              <a:rPr lang="en-US" dirty="0">
                <a:latin typeface="Symbol" pitchFamily="18" charset="2"/>
              </a:rPr>
              <a:t>-</a:t>
            </a:r>
            <a:r>
              <a:rPr lang="en-US" i="1" dirty="0"/>
              <a:t>x</a:t>
            </a:r>
            <a:r>
              <a:rPr lang="en-US" baseline="30000" dirty="0"/>
              <a:t>2</a:t>
            </a:r>
            <a:r>
              <a:rPr lang="en-US" dirty="0"/>
              <a:t>, as illustrated in Figure 3 on the next slide.</a:t>
            </a:r>
          </a:p>
        </p:txBody>
      </p:sp>
      <p:graphicFrame>
        <p:nvGraphicFramePr>
          <p:cNvPr id="4098" name="Object 2"/>
          <p:cNvGraphicFramePr>
            <a:graphicFrameLocks noChangeAspect="1"/>
          </p:cNvGraphicFramePr>
          <p:nvPr/>
        </p:nvGraphicFramePr>
        <p:xfrm>
          <a:off x="5405438" y="1317625"/>
          <a:ext cx="2641600" cy="495300"/>
        </p:xfrm>
        <a:graphic>
          <a:graphicData uri="http://schemas.openxmlformats.org/presentationml/2006/ole">
            <mc:AlternateContent xmlns:mc="http://schemas.openxmlformats.org/markup-compatibility/2006">
              <mc:Choice xmlns:v="urn:schemas-microsoft-com:vml" Requires="v">
                <p:oleObj spid="_x0000_s4124" name="Equation" r:id="rId3" imgW="2641320" imgH="495000" progId="Equation.DSMT4">
                  <p:embed/>
                </p:oleObj>
              </mc:Choice>
              <mc:Fallback>
                <p:oleObj name="Equation" r:id="rId3" imgW="264132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438" y="1317625"/>
                        <a:ext cx="264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533400" y="3110552"/>
          <a:ext cx="1168400" cy="495300"/>
        </p:xfrm>
        <a:graphic>
          <a:graphicData uri="http://schemas.openxmlformats.org/presentationml/2006/ole">
            <mc:AlternateContent xmlns:mc="http://schemas.openxmlformats.org/markup-compatibility/2006">
              <mc:Choice xmlns:v="urn:schemas-microsoft-com:vml" Requires="v">
                <p:oleObj spid="_x0000_s4125" name="Equation" r:id="rId5" imgW="1168200" imgH="495000" progId="Equation.DSMT4">
                  <p:embed/>
                </p:oleObj>
              </mc:Choice>
              <mc:Fallback>
                <p:oleObj name="Equation" r:id="rId5" imgW="11682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10552"/>
                        <a:ext cx="1168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pic>
        <p:nvPicPr>
          <p:cNvPr id="5122" name="Picture 2"/>
          <p:cNvPicPr>
            <a:picLocks noChangeAspect="1" noChangeArrowheads="1"/>
          </p:cNvPicPr>
          <p:nvPr/>
        </p:nvPicPr>
        <p:blipFill>
          <a:blip r:embed="rId2" cstate="print"/>
          <a:srcRect b="24479"/>
          <a:stretch>
            <a:fillRect/>
          </a:stretch>
        </p:blipFill>
        <p:spPr bwMode="auto">
          <a:xfrm>
            <a:off x="548640" y="2057400"/>
            <a:ext cx="2586496" cy="18288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b="10417"/>
          <a:stretch>
            <a:fillRect/>
          </a:stretch>
        </p:blipFill>
        <p:spPr bwMode="auto">
          <a:xfrm>
            <a:off x="3657600" y="1371600"/>
            <a:ext cx="4967467" cy="3200400"/>
          </a:xfrm>
          <a:prstGeom prst="rect">
            <a:avLst/>
          </a:prstGeom>
          <a:noFill/>
          <a:ln w="9525">
            <a:noFill/>
            <a:miter lim="800000"/>
            <a:headEnd/>
            <a:tailEnd/>
          </a:ln>
          <a:effectLst/>
        </p:spPr>
      </p:pic>
      <p:sp>
        <p:nvSpPr>
          <p:cNvPr id="5" name="Rectangle 4"/>
          <p:cNvSpPr/>
          <p:nvPr/>
        </p:nvSpPr>
        <p:spPr>
          <a:xfrm>
            <a:off x="1981200" y="4800600"/>
            <a:ext cx="5156989" cy="523220"/>
          </a:xfrm>
          <a:prstGeom prst="rect">
            <a:avLst/>
          </a:prstGeom>
        </p:spPr>
        <p:txBody>
          <a:bodyPr wrap="none">
            <a:spAutoFit/>
          </a:bodyPr>
          <a:lstStyle/>
          <a:p>
            <a:pPr algn="ctr"/>
            <a:r>
              <a:rPr lang="en-US" sz="2800" b="1" dirty="0"/>
              <a:t>Figure 3 </a:t>
            </a:r>
            <a:r>
              <a:rPr lang="en-US" sz="2800" dirty="0"/>
              <a:t>Graphs of </a:t>
            </a:r>
            <a:r>
              <a:rPr lang="en-US" sz="2800" i="1" dirty="0"/>
              <a:t>x</a:t>
            </a:r>
            <a:r>
              <a:rPr lang="en-US" sz="2800" baseline="30000" dirty="0"/>
              <a:t>2</a:t>
            </a:r>
            <a:r>
              <a:rPr lang="en-US" sz="2800" dirty="0"/>
              <a:t>, </a:t>
            </a:r>
            <a:r>
              <a:rPr lang="en-US" sz="2800" i="1" dirty="0"/>
              <a:t>f</a:t>
            </a:r>
            <a:r>
              <a:rPr lang="en-US" sz="2800" dirty="0"/>
              <a:t>(</a:t>
            </a:r>
            <a:r>
              <a:rPr lang="en-US" sz="2800" i="1" dirty="0"/>
              <a:t>x</a:t>
            </a:r>
            <a:r>
              <a:rPr lang="en-US" sz="2800" dirty="0"/>
              <a:t>), and </a:t>
            </a:r>
            <a:r>
              <a:rPr lang="en-US" sz="2800" dirty="0">
                <a:latin typeface="Symbol" pitchFamily="18" charset="2"/>
              </a:rPr>
              <a:t>-</a:t>
            </a:r>
            <a:r>
              <a:rPr lang="en-US" sz="2800" i="1" dirty="0"/>
              <a:t>x</a:t>
            </a:r>
            <a:r>
              <a:rPr lang="en-US" sz="2800" baseline="30000" dirty="0"/>
              <a:t>2</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2381</Words>
  <Application>Microsoft Office PowerPoint</Application>
  <PresentationFormat>On-screen Show (4:3)</PresentationFormat>
  <Paragraphs>200</Paragraphs>
  <Slides>54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2" baseType="lpstr">
      <vt:lpstr>Arial</vt:lpstr>
      <vt:lpstr>Ti86pc</vt:lpstr>
      <vt:lpstr>Calibri</vt:lpstr>
      <vt:lpstr>Cambria Math</vt:lpstr>
      <vt:lpstr>Symbol</vt:lpstr>
      <vt:lpstr>Office Theme</vt:lpstr>
      <vt:lpstr>Equation</vt:lpstr>
      <vt:lpstr>MathType 6.0 Equation</vt:lpstr>
      <vt:lpstr>Section 1.5</vt:lpstr>
      <vt:lpstr>TOPICS</vt:lpstr>
      <vt:lpstr>Graphs via Calculators and Computers</vt:lpstr>
      <vt:lpstr>Graphs via Calculators and Computers</vt:lpstr>
      <vt:lpstr>Example 1 </vt:lpstr>
      <vt:lpstr>Example 1 (cont.)</vt:lpstr>
      <vt:lpstr>Example 1 (cont.)</vt:lpstr>
      <vt:lpstr>Example 2 </vt:lpstr>
      <vt:lpstr>Example 2 (cont.)</vt:lpstr>
      <vt:lpstr>Example 2 (cont.)</vt:lpstr>
      <vt:lpstr>Example 2 (cont.)</vt:lpstr>
      <vt:lpstr>Example 2 (cont.)</vt:lpstr>
      <vt:lpstr>Example 2 (cont.)</vt:lpstr>
      <vt:lpstr>Example 2 (cont.)</vt:lpstr>
      <vt:lpstr>Example 2 (cont.)</vt:lpstr>
      <vt:lpstr>Example 2 (cont.)</vt:lpstr>
      <vt:lpstr>Technology Note</vt:lpstr>
      <vt:lpstr>Technology Note</vt:lpstr>
      <vt:lpstr>Technology Note</vt:lpstr>
      <vt:lpstr>Technology Note</vt:lpstr>
      <vt:lpstr>Example 3 </vt:lpstr>
      <vt:lpstr>Example 3 (cont.) </vt:lpstr>
      <vt:lpstr>Example 3 (cont.) </vt:lpstr>
      <vt:lpstr>Example 3 (cont.) </vt:lpstr>
      <vt:lpstr>Animations and Models</vt:lpstr>
      <vt:lpstr>Example 4 </vt:lpstr>
      <vt:lpstr>Example 4 (cont.) </vt:lpstr>
      <vt:lpstr>Example 4 (cont.) </vt:lpstr>
      <vt:lpstr>Example 4 (cont.) </vt:lpstr>
      <vt:lpstr>Constructing a Mathematical Model</vt:lpstr>
      <vt:lpstr>Constructing a Mathematical Model</vt:lpstr>
      <vt:lpstr>Constructing a Mathematical Model</vt:lpstr>
      <vt:lpstr>Example 5 </vt:lpstr>
      <vt:lpstr>Example 5 (cont.)</vt:lpstr>
      <vt:lpstr>Example 5 (cont.)</vt:lpstr>
      <vt:lpstr>Example 5 (cont.)</vt:lpstr>
      <vt:lpstr>Example 5 (cont.)</vt:lpstr>
      <vt:lpstr>Example 5 (cont.)</vt:lpstr>
      <vt:lpstr>Example 5 (cont.)</vt:lpstr>
      <vt:lpstr>Example 5 (cont.)</vt:lpstr>
      <vt:lpstr>Example 5 (cont.)</vt:lpstr>
      <vt:lpstr>Example 5 (cont.)</vt:lpstr>
      <vt:lpstr>Example 5 (cont.)</vt:lpstr>
      <vt:lpstr>Example 5 (cont.)</vt:lpstr>
      <vt:lpstr>Least-Squares Curve Fitting</vt:lpstr>
      <vt:lpstr>Least-Squares Curve Fitting</vt:lpstr>
      <vt:lpstr>Least-Squares Curve Fitting</vt:lpstr>
      <vt:lpstr>Least-Squares Curve Fitting</vt:lpstr>
      <vt:lpstr>Least-Squares Curve Fitting</vt:lpstr>
      <vt:lpstr>Example 6 </vt:lpstr>
      <vt:lpstr>Example 6 (cont.)</vt:lpstr>
      <vt:lpstr>Example 6 (cont.)</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75</cp:revision>
  <dcterms:created xsi:type="dcterms:W3CDTF">2013-04-26T14:43:13Z</dcterms:created>
  <dcterms:modified xsi:type="dcterms:W3CDTF">2018-09-11T14:48:21Z</dcterms:modified>
</cp:coreProperties>
</file>