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0" r:id="rId4"/>
    <p:sldId id="261" r:id="rId5"/>
    <p:sldId id="263" r:id="rId6"/>
    <p:sldId id="264" r:id="rId7"/>
    <p:sldId id="265" r:id="rId8"/>
    <p:sldId id="266" r:id="rId9"/>
    <p:sldId id="267" r:id="rId10"/>
    <p:sldId id="268" r:id="rId11"/>
    <p:sldId id="269" r:id="rId12"/>
    <p:sldId id="270"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313" r:id="rId26"/>
    <p:sldId id="285" r:id="rId27"/>
    <p:sldId id="287" r:id="rId28"/>
    <p:sldId id="288" r:id="rId29"/>
    <p:sldId id="289" r:id="rId30"/>
    <p:sldId id="311" r:id="rId31"/>
    <p:sldId id="291" r:id="rId32"/>
    <p:sldId id="312" r:id="rId33"/>
    <p:sldId id="293" r:id="rId34"/>
    <p:sldId id="294" r:id="rId35"/>
    <p:sldId id="295" r:id="rId36"/>
    <p:sldId id="296" r:id="rId37"/>
    <p:sldId id="297" r:id="rId38"/>
    <p:sldId id="299" r:id="rId39"/>
    <p:sldId id="301" r:id="rId40"/>
    <p:sldId id="302" r:id="rId41"/>
    <p:sldId id="303" r:id="rId42"/>
    <p:sldId id="304" r:id="rId43"/>
    <p:sldId id="305" r:id="rId44"/>
    <p:sldId id="306" r:id="rId45"/>
    <p:sldId id="307" r:id="rId46"/>
    <p:sldId id="308" r:id="rId47"/>
    <p:sldId id="309" r:id="rId48"/>
    <p:sldId id="310" r:id="rId49"/>
  </p:sldIdLst>
  <p:sldSz cx="9144000" cy="6858000" type="screen4x3"/>
  <p:notesSz cx="6858000" cy="9144000"/>
  <p:embeddedFontLst>
    <p:embeddedFont>
      <p:font typeface="Calibri" panose="020F0502020204030204" pitchFamily="34"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00"/>
    <a:srgbClr val="FFFF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47" autoAdjust="0"/>
    <p:restoredTop sz="94660"/>
  </p:normalViewPr>
  <p:slideViewPr>
    <p:cSldViewPr>
      <p:cViewPr varScale="1">
        <p:scale>
          <a:sx n="107" d="100"/>
          <a:sy n="107" d="100"/>
        </p:scale>
        <p:origin x="1200"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7.wmf"/><Relationship Id="rId7" Type="http://schemas.openxmlformats.org/officeDocument/2006/relationships/image" Target="../media/image51.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5" Type="http://schemas.openxmlformats.org/officeDocument/2006/relationships/image" Target="../media/image58.wmf"/><Relationship Id="rId4" Type="http://schemas.openxmlformats.org/officeDocument/2006/relationships/image" Target="../media/image57.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image" Target="../media/image61.wmf"/><Relationship Id="rId7" Type="http://schemas.openxmlformats.org/officeDocument/2006/relationships/image" Target="../media/image65.w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 Id="rId4" Type="http://schemas.openxmlformats.org/officeDocument/2006/relationships/image" Target="../media/image78.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 Id="rId4" Type="http://schemas.openxmlformats.org/officeDocument/2006/relationships/image" Target="../media/image82.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image" Target="../media/image86.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 Id="rId4" Type="http://schemas.openxmlformats.org/officeDocument/2006/relationships/image" Target="../media/image94.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105.wmf"/><Relationship Id="rId3" Type="http://schemas.openxmlformats.org/officeDocument/2006/relationships/image" Target="../media/image100.wmf"/><Relationship Id="rId7" Type="http://schemas.openxmlformats.org/officeDocument/2006/relationships/image" Target="../media/image104.wmf"/><Relationship Id="rId2" Type="http://schemas.openxmlformats.org/officeDocument/2006/relationships/image" Target="../media/image99.wmf"/><Relationship Id="rId1" Type="http://schemas.openxmlformats.org/officeDocument/2006/relationships/image" Target="../media/image98.wmf"/><Relationship Id="rId6" Type="http://schemas.openxmlformats.org/officeDocument/2006/relationships/image" Target="../media/image103.wmf"/><Relationship Id="rId5" Type="http://schemas.openxmlformats.org/officeDocument/2006/relationships/image" Target="../media/image102.wmf"/><Relationship Id="rId4" Type="http://schemas.openxmlformats.org/officeDocument/2006/relationships/image" Target="../media/image10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107.wmf"/><Relationship Id="rId1" Type="http://schemas.openxmlformats.org/officeDocument/2006/relationships/image" Target="../media/image106.wmf"/><Relationship Id="rId6" Type="http://schemas.openxmlformats.org/officeDocument/2006/relationships/image" Target="../media/image111.wmf"/><Relationship Id="rId5" Type="http://schemas.openxmlformats.org/officeDocument/2006/relationships/image" Target="../media/image110.wmf"/><Relationship Id="rId4" Type="http://schemas.openxmlformats.org/officeDocument/2006/relationships/image" Target="../media/image109.wmf"/></Relationships>
</file>

<file path=ppt/drawings/_rels/vmlDrawing31.vml.rels><?xml version="1.0" encoding="UTF-8" standalone="yes"?>
<Relationships xmlns="http://schemas.openxmlformats.org/package/2006/relationships"><Relationship Id="rId8" Type="http://schemas.openxmlformats.org/officeDocument/2006/relationships/image" Target="../media/image119.wmf"/><Relationship Id="rId3" Type="http://schemas.openxmlformats.org/officeDocument/2006/relationships/image" Target="../media/image114.wmf"/><Relationship Id="rId7" Type="http://schemas.openxmlformats.org/officeDocument/2006/relationships/image" Target="../media/image118.wmf"/><Relationship Id="rId2" Type="http://schemas.openxmlformats.org/officeDocument/2006/relationships/image" Target="../media/image113.wmf"/><Relationship Id="rId1" Type="http://schemas.openxmlformats.org/officeDocument/2006/relationships/image" Target="../media/image112.wmf"/><Relationship Id="rId6" Type="http://schemas.openxmlformats.org/officeDocument/2006/relationships/image" Target="../media/image117.wmf"/><Relationship Id="rId5" Type="http://schemas.openxmlformats.org/officeDocument/2006/relationships/image" Target="../media/image116.wmf"/><Relationship Id="rId4" Type="http://schemas.openxmlformats.org/officeDocument/2006/relationships/image" Target="../media/image115.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image" Target="../media/image121.wmf"/><Relationship Id="rId1" Type="http://schemas.openxmlformats.org/officeDocument/2006/relationships/image" Target="../media/image120.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25.wmf"/><Relationship Id="rId2" Type="http://schemas.openxmlformats.org/officeDocument/2006/relationships/image" Target="../media/image124.wmf"/><Relationship Id="rId1" Type="http://schemas.openxmlformats.org/officeDocument/2006/relationships/image" Target="../media/image123.wmf"/></Relationships>
</file>

<file path=ppt/drawings/_rels/vmlDrawing34.vml.rels><?xml version="1.0" encoding="UTF-8" standalone="yes"?>
<Relationships xmlns="http://schemas.openxmlformats.org/package/2006/relationships"><Relationship Id="rId8" Type="http://schemas.openxmlformats.org/officeDocument/2006/relationships/image" Target="../media/image133.wmf"/><Relationship Id="rId3" Type="http://schemas.openxmlformats.org/officeDocument/2006/relationships/image" Target="../media/image128.wmf"/><Relationship Id="rId7" Type="http://schemas.openxmlformats.org/officeDocument/2006/relationships/image" Target="../media/image132.wmf"/><Relationship Id="rId2" Type="http://schemas.openxmlformats.org/officeDocument/2006/relationships/image" Target="../media/image127.wmf"/><Relationship Id="rId1" Type="http://schemas.openxmlformats.org/officeDocument/2006/relationships/image" Target="../media/image126.wmf"/><Relationship Id="rId6" Type="http://schemas.openxmlformats.org/officeDocument/2006/relationships/image" Target="../media/image131.wmf"/><Relationship Id="rId5" Type="http://schemas.openxmlformats.org/officeDocument/2006/relationships/image" Target="../media/image130.wmf"/><Relationship Id="rId4" Type="http://schemas.openxmlformats.org/officeDocument/2006/relationships/image" Target="../media/image129.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36.wmf"/><Relationship Id="rId2" Type="http://schemas.openxmlformats.org/officeDocument/2006/relationships/image" Target="../media/image135.wmf"/><Relationship Id="rId1" Type="http://schemas.openxmlformats.org/officeDocument/2006/relationships/image" Target="../media/image134.wmf"/><Relationship Id="rId4" Type="http://schemas.openxmlformats.org/officeDocument/2006/relationships/image" Target="../media/image137.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139.wmf"/><Relationship Id="rId1" Type="http://schemas.openxmlformats.org/officeDocument/2006/relationships/image" Target="../media/image138.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42.wmf"/><Relationship Id="rId2" Type="http://schemas.openxmlformats.org/officeDocument/2006/relationships/image" Target="../media/image141.wmf"/><Relationship Id="rId1" Type="http://schemas.openxmlformats.org/officeDocument/2006/relationships/image" Target="../media/image140.wmf"/><Relationship Id="rId5" Type="http://schemas.openxmlformats.org/officeDocument/2006/relationships/image" Target="../media/image144.wmf"/><Relationship Id="rId4" Type="http://schemas.openxmlformats.org/officeDocument/2006/relationships/image" Target="../media/image143.wmf"/></Relationships>
</file>

<file path=ppt/drawings/_rels/vmlDrawing38.vml.rels><?xml version="1.0" encoding="UTF-8" standalone="yes"?>
<Relationships xmlns="http://schemas.openxmlformats.org/package/2006/relationships"><Relationship Id="rId8" Type="http://schemas.openxmlformats.org/officeDocument/2006/relationships/image" Target="../media/image152.wmf"/><Relationship Id="rId3" Type="http://schemas.openxmlformats.org/officeDocument/2006/relationships/image" Target="../media/image147.wmf"/><Relationship Id="rId7" Type="http://schemas.openxmlformats.org/officeDocument/2006/relationships/image" Target="../media/image151.wmf"/><Relationship Id="rId2" Type="http://schemas.openxmlformats.org/officeDocument/2006/relationships/image" Target="../media/image146.wmf"/><Relationship Id="rId1" Type="http://schemas.openxmlformats.org/officeDocument/2006/relationships/image" Target="../media/image145.wmf"/><Relationship Id="rId6" Type="http://schemas.openxmlformats.org/officeDocument/2006/relationships/image" Target="../media/image150.wmf"/><Relationship Id="rId5" Type="http://schemas.openxmlformats.org/officeDocument/2006/relationships/image" Target="../media/image149.wmf"/><Relationship Id="rId4" Type="http://schemas.openxmlformats.org/officeDocument/2006/relationships/image" Target="../media/image14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5" Type="http://schemas.openxmlformats.org/officeDocument/2006/relationships/image" Target="../media/image15.wmf"/><Relationship Id="rId4"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5" Type="http://schemas.openxmlformats.org/officeDocument/2006/relationships/image" Target="../media/image22.wmf"/><Relationship Id="rId4"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30.wmf"/><Relationship Id="rId4"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5.wmf"/><Relationship Id="rId5" Type="http://schemas.openxmlformats.org/officeDocument/2006/relationships/oleObject" Target="../embeddings/oleObject23.bin"/><Relationship Id="rId4" Type="http://schemas.openxmlformats.org/officeDocument/2006/relationships/image" Target="../media/image24.wmf"/></Relationships>
</file>

<file path=ppt/slides/_rels/slide12.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7.wmf"/><Relationship Id="rId11" Type="http://schemas.openxmlformats.org/officeDocument/2006/relationships/oleObject" Target="../embeddings/oleObject28.bin"/><Relationship Id="rId5" Type="http://schemas.openxmlformats.org/officeDocument/2006/relationships/oleObject" Target="../embeddings/oleObject25.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27.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1.wmf"/></Relationships>
</file>

<file path=ppt/slides/_rels/slide14.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3.wmf"/><Relationship Id="rId5" Type="http://schemas.openxmlformats.org/officeDocument/2006/relationships/oleObject" Target="../embeddings/oleObject31.bin"/><Relationship Id="rId4" Type="http://schemas.openxmlformats.org/officeDocument/2006/relationships/image" Target="../media/image32.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6.wmf"/><Relationship Id="rId5" Type="http://schemas.openxmlformats.org/officeDocument/2006/relationships/oleObject" Target="../embeddings/oleObject34.bin"/><Relationship Id="rId4" Type="http://schemas.openxmlformats.org/officeDocument/2006/relationships/image" Target="../media/image35.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8.wmf"/><Relationship Id="rId5" Type="http://schemas.openxmlformats.org/officeDocument/2006/relationships/oleObject" Target="../embeddings/oleObject36.bin"/><Relationship Id="rId4" Type="http://schemas.openxmlformats.org/officeDocument/2006/relationships/image" Target="../media/image37.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0.wmf"/><Relationship Id="rId5" Type="http://schemas.openxmlformats.org/officeDocument/2006/relationships/oleObject" Target="../embeddings/oleObject38.bin"/><Relationship Id="rId4" Type="http://schemas.openxmlformats.org/officeDocument/2006/relationships/image" Target="../media/image39.wmf"/></Relationships>
</file>

<file path=ppt/slides/_rels/slide18.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2.wmf"/><Relationship Id="rId5" Type="http://schemas.openxmlformats.org/officeDocument/2006/relationships/oleObject" Target="../embeddings/oleObject40.bin"/><Relationship Id="rId4" Type="http://schemas.openxmlformats.org/officeDocument/2006/relationships/image" Target="../media/image41.wmf"/></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oleObject" Target="../embeddings/oleObject47.bin"/><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49.wmf"/><Relationship Id="rId2" Type="http://schemas.openxmlformats.org/officeDocument/2006/relationships/slideLayout" Target="../slideLayouts/slideLayout2.xml"/><Relationship Id="rId16" Type="http://schemas.openxmlformats.org/officeDocument/2006/relationships/image" Target="../media/image51.wmf"/><Relationship Id="rId1" Type="http://schemas.openxmlformats.org/officeDocument/2006/relationships/vmlDrawing" Target="../drawings/vmlDrawing15.vml"/><Relationship Id="rId6" Type="http://schemas.openxmlformats.org/officeDocument/2006/relationships/image" Target="../media/image46.wmf"/><Relationship Id="rId11" Type="http://schemas.openxmlformats.org/officeDocument/2006/relationships/oleObject" Target="../embeddings/oleObject46.bin"/><Relationship Id="rId5" Type="http://schemas.openxmlformats.org/officeDocument/2006/relationships/oleObject" Target="../embeddings/oleObject43.bin"/><Relationship Id="rId15" Type="http://schemas.openxmlformats.org/officeDocument/2006/relationships/oleObject" Target="../embeddings/oleObject48.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45.bin"/><Relationship Id="rId14" Type="http://schemas.openxmlformats.org/officeDocument/2006/relationships/image" Target="../media/image50.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3.wmf"/><Relationship Id="rId5" Type="http://schemas.openxmlformats.org/officeDocument/2006/relationships/oleObject" Target="../embeddings/oleObject50.bin"/><Relationship Id="rId4" Type="http://schemas.openxmlformats.org/officeDocument/2006/relationships/image" Target="../media/image52.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image" Target="../media/image58.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55.wmf"/><Relationship Id="rId11" Type="http://schemas.openxmlformats.org/officeDocument/2006/relationships/oleObject" Target="../embeddings/oleObject55.bin"/><Relationship Id="rId5" Type="http://schemas.openxmlformats.org/officeDocument/2006/relationships/oleObject" Target="../embeddings/oleObject52.bin"/><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54.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61.wmf"/><Relationship Id="rId13" Type="http://schemas.openxmlformats.org/officeDocument/2006/relationships/oleObject" Target="../embeddings/oleObject61.bin"/><Relationship Id="rId18" Type="http://schemas.openxmlformats.org/officeDocument/2006/relationships/image" Target="../media/image66.wmf"/><Relationship Id="rId3" Type="http://schemas.openxmlformats.org/officeDocument/2006/relationships/oleObject" Target="../embeddings/oleObject56.bin"/><Relationship Id="rId7" Type="http://schemas.openxmlformats.org/officeDocument/2006/relationships/oleObject" Target="../embeddings/oleObject58.bin"/><Relationship Id="rId12" Type="http://schemas.openxmlformats.org/officeDocument/2006/relationships/image" Target="../media/image63.wmf"/><Relationship Id="rId17" Type="http://schemas.openxmlformats.org/officeDocument/2006/relationships/oleObject" Target="../embeddings/oleObject63.bin"/><Relationship Id="rId2" Type="http://schemas.openxmlformats.org/officeDocument/2006/relationships/slideLayout" Target="../slideLayouts/slideLayout2.xml"/><Relationship Id="rId16" Type="http://schemas.openxmlformats.org/officeDocument/2006/relationships/image" Target="../media/image65.wmf"/><Relationship Id="rId1" Type="http://schemas.openxmlformats.org/officeDocument/2006/relationships/vmlDrawing" Target="../drawings/vmlDrawing18.vml"/><Relationship Id="rId6" Type="http://schemas.openxmlformats.org/officeDocument/2006/relationships/image" Target="../media/image60.wmf"/><Relationship Id="rId11" Type="http://schemas.openxmlformats.org/officeDocument/2006/relationships/oleObject" Target="../embeddings/oleObject60.bin"/><Relationship Id="rId5" Type="http://schemas.openxmlformats.org/officeDocument/2006/relationships/oleObject" Target="../embeddings/oleObject57.bin"/><Relationship Id="rId15" Type="http://schemas.openxmlformats.org/officeDocument/2006/relationships/oleObject" Target="../embeddings/oleObject62.bin"/><Relationship Id="rId10" Type="http://schemas.openxmlformats.org/officeDocument/2006/relationships/image" Target="../media/image62.wmf"/><Relationship Id="rId4" Type="http://schemas.openxmlformats.org/officeDocument/2006/relationships/image" Target="../media/image59.wmf"/><Relationship Id="rId9" Type="http://schemas.openxmlformats.org/officeDocument/2006/relationships/oleObject" Target="../embeddings/oleObject59.bin"/><Relationship Id="rId14" Type="http://schemas.openxmlformats.org/officeDocument/2006/relationships/image" Target="../media/image64.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64.bin"/><Relationship Id="rId7"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68.wmf"/><Relationship Id="rId5" Type="http://schemas.openxmlformats.org/officeDocument/2006/relationships/oleObject" Target="../embeddings/oleObject65.bin"/><Relationship Id="rId4" Type="http://schemas.openxmlformats.org/officeDocument/2006/relationships/image" Target="../media/image67.wmf"/></Relationships>
</file>

<file path=ppt/slides/_rels/slide29.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67.bin"/><Relationship Id="rId7"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71.wmf"/><Relationship Id="rId5" Type="http://schemas.openxmlformats.org/officeDocument/2006/relationships/oleObject" Target="../embeddings/oleObject68.bin"/><Relationship Id="rId4" Type="http://schemas.openxmlformats.org/officeDocument/2006/relationships/image" Target="../media/image70.wmf"/></Relationships>
</file>

<file path=ppt/slides/_rels/slide3.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74.wmf"/><Relationship Id="rId5" Type="http://schemas.openxmlformats.org/officeDocument/2006/relationships/oleObject" Target="../embeddings/oleObject71.bin"/><Relationship Id="rId4" Type="http://schemas.openxmlformats.org/officeDocument/2006/relationships/image" Target="../media/image73.wmf"/></Relationships>
</file>

<file path=ppt/slides/_rels/slide31.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oleObject" Target="../embeddings/oleObject72.bin"/><Relationship Id="rId7" Type="http://schemas.openxmlformats.org/officeDocument/2006/relationships/oleObject" Target="../embeddings/oleObject74.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76.wmf"/><Relationship Id="rId5" Type="http://schemas.openxmlformats.org/officeDocument/2006/relationships/oleObject" Target="../embeddings/oleObject73.bin"/><Relationship Id="rId10" Type="http://schemas.openxmlformats.org/officeDocument/2006/relationships/image" Target="../media/image78.wmf"/><Relationship Id="rId4" Type="http://schemas.openxmlformats.org/officeDocument/2006/relationships/image" Target="../media/image75.wmf"/><Relationship Id="rId9" Type="http://schemas.openxmlformats.org/officeDocument/2006/relationships/oleObject" Target="../embeddings/oleObject75.bin"/></Relationships>
</file>

<file path=ppt/slides/_rels/slide32.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oleObject" Target="../embeddings/oleObject76.bin"/><Relationship Id="rId7"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80.wmf"/><Relationship Id="rId5" Type="http://schemas.openxmlformats.org/officeDocument/2006/relationships/oleObject" Target="../embeddings/oleObject77.bin"/><Relationship Id="rId10" Type="http://schemas.openxmlformats.org/officeDocument/2006/relationships/image" Target="../media/image82.wmf"/><Relationship Id="rId4" Type="http://schemas.openxmlformats.org/officeDocument/2006/relationships/image" Target="../media/image79.wmf"/><Relationship Id="rId9" Type="http://schemas.openxmlformats.org/officeDocument/2006/relationships/oleObject" Target="../embeddings/oleObject79.bin"/></Relationships>
</file>

<file path=ppt/slides/_rels/slide33.xml.rels><?xml version="1.0" encoding="UTF-8" standalone="yes"?>
<Relationships xmlns="http://schemas.openxmlformats.org/package/2006/relationships"><Relationship Id="rId8" Type="http://schemas.openxmlformats.org/officeDocument/2006/relationships/image" Target="../media/image85.wmf"/><Relationship Id="rId3" Type="http://schemas.openxmlformats.org/officeDocument/2006/relationships/oleObject" Target="../embeddings/oleObject80.bin"/><Relationship Id="rId7" Type="http://schemas.openxmlformats.org/officeDocument/2006/relationships/oleObject" Target="../embeddings/oleObject82.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84.wmf"/><Relationship Id="rId5" Type="http://schemas.openxmlformats.org/officeDocument/2006/relationships/oleObject" Target="../embeddings/oleObject81.bin"/><Relationship Id="rId4" Type="http://schemas.openxmlformats.org/officeDocument/2006/relationships/image" Target="../media/image83.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87.wmf"/><Relationship Id="rId5" Type="http://schemas.openxmlformats.org/officeDocument/2006/relationships/oleObject" Target="../embeddings/oleObject84.bin"/><Relationship Id="rId4" Type="http://schemas.openxmlformats.org/officeDocument/2006/relationships/image" Target="../media/image86.wmf"/></Relationships>
</file>

<file path=ppt/slides/_rels/slide35.x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oleObject" Target="../embeddings/oleObject85.bin"/><Relationship Id="rId7" Type="http://schemas.openxmlformats.org/officeDocument/2006/relationships/oleObject" Target="../embeddings/oleObject87.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89.wmf"/><Relationship Id="rId5" Type="http://schemas.openxmlformats.org/officeDocument/2006/relationships/oleObject" Target="../embeddings/oleObject86.bin"/><Relationship Id="rId4" Type="http://schemas.openxmlformats.org/officeDocument/2006/relationships/image" Target="../media/image88.wmf"/></Relationships>
</file>

<file path=ppt/slides/_rels/slide36.xml.rels><?xml version="1.0" encoding="UTF-8" standalone="yes"?>
<Relationships xmlns="http://schemas.openxmlformats.org/package/2006/relationships"><Relationship Id="rId8" Type="http://schemas.openxmlformats.org/officeDocument/2006/relationships/image" Target="../media/image93.wmf"/><Relationship Id="rId3" Type="http://schemas.openxmlformats.org/officeDocument/2006/relationships/oleObject" Target="../embeddings/oleObject88.bin"/><Relationship Id="rId7" Type="http://schemas.openxmlformats.org/officeDocument/2006/relationships/oleObject" Target="../embeddings/oleObject90.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92.wmf"/><Relationship Id="rId5" Type="http://schemas.openxmlformats.org/officeDocument/2006/relationships/oleObject" Target="../embeddings/oleObject89.bin"/><Relationship Id="rId10" Type="http://schemas.openxmlformats.org/officeDocument/2006/relationships/image" Target="../media/image94.wmf"/><Relationship Id="rId4" Type="http://schemas.openxmlformats.org/officeDocument/2006/relationships/image" Target="../media/image91.wmf"/><Relationship Id="rId9" Type="http://schemas.openxmlformats.org/officeDocument/2006/relationships/oleObject" Target="../embeddings/oleObject91.bin"/></Relationships>
</file>

<file path=ppt/slides/_rels/slide37.x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oleObject" Target="../embeddings/oleObject92.bin"/><Relationship Id="rId7" Type="http://schemas.openxmlformats.org/officeDocument/2006/relationships/oleObject" Target="../embeddings/oleObject94.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96.wmf"/><Relationship Id="rId5" Type="http://schemas.openxmlformats.org/officeDocument/2006/relationships/oleObject" Target="../embeddings/oleObject93.bin"/><Relationship Id="rId4" Type="http://schemas.openxmlformats.org/officeDocument/2006/relationships/image" Target="../media/image95.wmf"/></Relationships>
</file>

<file path=ppt/slides/_rels/slide38.xml.rels><?xml version="1.0" encoding="UTF-8" standalone="yes"?>
<Relationships xmlns="http://schemas.openxmlformats.org/package/2006/relationships"><Relationship Id="rId8" Type="http://schemas.openxmlformats.org/officeDocument/2006/relationships/image" Target="../media/image100.wmf"/><Relationship Id="rId13" Type="http://schemas.openxmlformats.org/officeDocument/2006/relationships/oleObject" Target="../embeddings/oleObject100.bin"/><Relationship Id="rId18" Type="http://schemas.openxmlformats.org/officeDocument/2006/relationships/image" Target="../media/image105.wmf"/><Relationship Id="rId3" Type="http://schemas.openxmlformats.org/officeDocument/2006/relationships/oleObject" Target="../embeddings/oleObject95.bin"/><Relationship Id="rId7" Type="http://schemas.openxmlformats.org/officeDocument/2006/relationships/oleObject" Target="../embeddings/oleObject97.bin"/><Relationship Id="rId12" Type="http://schemas.openxmlformats.org/officeDocument/2006/relationships/image" Target="../media/image102.wmf"/><Relationship Id="rId17" Type="http://schemas.openxmlformats.org/officeDocument/2006/relationships/oleObject" Target="../embeddings/oleObject102.bin"/><Relationship Id="rId2" Type="http://schemas.openxmlformats.org/officeDocument/2006/relationships/slideLayout" Target="../slideLayouts/slideLayout2.xml"/><Relationship Id="rId16" Type="http://schemas.openxmlformats.org/officeDocument/2006/relationships/image" Target="../media/image104.wmf"/><Relationship Id="rId1" Type="http://schemas.openxmlformats.org/officeDocument/2006/relationships/vmlDrawing" Target="../drawings/vmlDrawing29.vml"/><Relationship Id="rId6" Type="http://schemas.openxmlformats.org/officeDocument/2006/relationships/image" Target="../media/image99.wmf"/><Relationship Id="rId11" Type="http://schemas.openxmlformats.org/officeDocument/2006/relationships/oleObject" Target="../embeddings/oleObject99.bin"/><Relationship Id="rId5" Type="http://schemas.openxmlformats.org/officeDocument/2006/relationships/oleObject" Target="../embeddings/oleObject96.bin"/><Relationship Id="rId15" Type="http://schemas.openxmlformats.org/officeDocument/2006/relationships/oleObject" Target="../embeddings/oleObject101.bin"/><Relationship Id="rId10" Type="http://schemas.openxmlformats.org/officeDocument/2006/relationships/image" Target="../media/image101.wmf"/><Relationship Id="rId4" Type="http://schemas.openxmlformats.org/officeDocument/2006/relationships/image" Target="../media/image98.wmf"/><Relationship Id="rId9" Type="http://schemas.openxmlformats.org/officeDocument/2006/relationships/oleObject" Target="../embeddings/oleObject98.bin"/><Relationship Id="rId14" Type="http://schemas.openxmlformats.org/officeDocument/2006/relationships/image" Target="../media/image103.wmf"/></Relationships>
</file>

<file path=ppt/slides/_rels/slide39.xml.rels><?xml version="1.0" encoding="UTF-8" standalone="yes"?>
<Relationships xmlns="http://schemas.openxmlformats.org/package/2006/relationships"><Relationship Id="rId8" Type="http://schemas.openxmlformats.org/officeDocument/2006/relationships/image" Target="../media/image108.wmf"/><Relationship Id="rId13" Type="http://schemas.openxmlformats.org/officeDocument/2006/relationships/oleObject" Target="../embeddings/oleObject108.bin"/><Relationship Id="rId3" Type="http://schemas.openxmlformats.org/officeDocument/2006/relationships/oleObject" Target="../embeddings/oleObject103.bin"/><Relationship Id="rId7" Type="http://schemas.openxmlformats.org/officeDocument/2006/relationships/oleObject" Target="../embeddings/oleObject105.bin"/><Relationship Id="rId12" Type="http://schemas.openxmlformats.org/officeDocument/2006/relationships/image" Target="../media/image110.w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107.wmf"/><Relationship Id="rId11" Type="http://schemas.openxmlformats.org/officeDocument/2006/relationships/oleObject" Target="../embeddings/oleObject107.bin"/><Relationship Id="rId5" Type="http://schemas.openxmlformats.org/officeDocument/2006/relationships/oleObject" Target="../embeddings/oleObject104.bin"/><Relationship Id="rId10" Type="http://schemas.openxmlformats.org/officeDocument/2006/relationships/image" Target="../media/image109.wmf"/><Relationship Id="rId4" Type="http://schemas.openxmlformats.org/officeDocument/2006/relationships/image" Target="../media/image106.wmf"/><Relationship Id="rId9" Type="http://schemas.openxmlformats.org/officeDocument/2006/relationships/oleObject" Target="../embeddings/oleObject106.bin"/><Relationship Id="rId14" Type="http://schemas.openxmlformats.org/officeDocument/2006/relationships/image" Target="../media/image111.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40.xml.rels><?xml version="1.0" encoding="UTF-8" standalone="yes"?>
<Relationships xmlns="http://schemas.openxmlformats.org/package/2006/relationships"><Relationship Id="rId8" Type="http://schemas.openxmlformats.org/officeDocument/2006/relationships/image" Target="../media/image114.wmf"/><Relationship Id="rId13" Type="http://schemas.openxmlformats.org/officeDocument/2006/relationships/oleObject" Target="../embeddings/oleObject114.bin"/><Relationship Id="rId18" Type="http://schemas.openxmlformats.org/officeDocument/2006/relationships/image" Target="../media/image119.wmf"/><Relationship Id="rId3" Type="http://schemas.openxmlformats.org/officeDocument/2006/relationships/oleObject" Target="../embeddings/oleObject109.bin"/><Relationship Id="rId7" Type="http://schemas.openxmlformats.org/officeDocument/2006/relationships/oleObject" Target="../embeddings/oleObject111.bin"/><Relationship Id="rId12" Type="http://schemas.openxmlformats.org/officeDocument/2006/relationships/image" Target="../media/image116.wmf"/><Relationship Id="rId17" Type="http://schemas.openxmlformats.org/officeDocument/2006/relationships/oleObject" Target="../embeddings/oleObject116.bin"/><Relationship Id="rId2" Type="http://schemas.openxmlformats.org/officeDocument/2006/relationships/slideLayout" Target="../slideLayouts/slideLayout2.xml"/><Relationship Id="rId16" Type="http://schemas.openxmlformats.org/officeDocument/2006/relationships/image" Target="../media/image118.wmf"/><Relationship Id="rId1" Type="http://schemas.openxmlformats.org/officeDocument/2006/relationships/vmlDrawing" Target="../drawings/vmlDrawing31.vml"/><Relationship Id="rId6" Type="http://schemas.openxmlformats.org/officeDocument/2006/relationships/image" Target="../media/image113.wmf"/><Relationship Id="rId11" Type="http://schemas.openxmlformats.org/officeDocument/2006/relationships/oleObject" Target="../embeddings/oleObject113.bin"/><Relationship Id="rId5" Type="http://schemas.openxmlformats.org/officeDocument/2006/relationships/oleObject" Target="../embeddings/oleObject110.bin"/><Relationship Id="rId15" Type="http://schemas.openxmlformats.org/officeDocument/2006/relationships/oleObject" Target="../embeddings/oleObject115.bin"/><Relationship Id="rId10" Type="http://schemas.openxmlformats.org/officeDocument/2006/relationships/image" Target="../media/image115.wmf"/><Relationship Id="rId4" Type="http://schemas.openxmlformats.org/officeDocument/2006/relationships/image" Target="../media/image112.wmf"/><Relationship Id="rId9" Type="http://schemas.openxmlformats.org/officeDocument/2006/relationships/oleObject" Target="../embeddings/oleObject112.bin"/><Relationship Id="rId14" Type="http://schemas.openxmlformats.org/officeDocument/2006/relationships/image" Target="../media/image117.wmf"/></Relationships>
</file>

<file path=ppt/slides/_rels/slide41.xml.rels><?xml version="1.0" encoding="UTF-8" standalone="yes"?>
<Relationships xmlns="http://schemas.openxmlformats.org/package/2006/relationships"><Relationship Id="rId8" Type="http://schemas.openxmlformats.org/officeDocument/2006/relationships/image" Target="../media/image122.wmf"/><Relationship Id="rId3" Type="http://schemas.openxmlformats.org/officeDocument/2006/relationships/oleObject" Target="../embeddings/oleObject117.bin"/><Relationship Id="rId7" Type="http://schemas.openxmlformats.org/officeDocument/2006/relationships/oleObject" Target="../embeddings/oleObject119.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121.wmf"/><Relationship Id="rId5" Type="http://schemas.openxmlformats.org/officeDocument/2006/relationships/oleObject" Target="../embeddings/oleObject118.bin"/><Relationship Id="rId4" Type="http://schemas.openxmlformats.org/officeDocument/2006/relationships/image" Target="../media/image120.wmf"/></Relationships>
</file>

<file path=ppt/slides/_rels/slide42.xml.rels><?xml version="1.0" encoding="UTF-8" standalone="yes"?>
<Relationships xmlns="http://schemas.openxmlformats.org/package/2006/relationships"><Relationship Id="rId8" Type="http://schemas.openxmlformats.org/officeDocument/2006/relationships/image" Target="../media/image125.wmf"/><Relationship Id="rId3" Type="http://schemas.openxmlformats.org/officeDocument/2006/relationships/oleObject" Target="../embeddings/oleObject120.bin"/><Relationship Id="rId7" Type="http://schemas.openxmlformats.org/officeDocument/2006/relationships/oleObject" Target="../embeddings/oleObject122.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124.wmf"/><Relationship Id="rId5" Type="http://schemas.openxmlformats.org/officeDocument/2006/relationships/oleObject" Target="../embeddings/oleObject121.bin"/><Relationship Id="rId4" Type="http://schemas.openxmlformats.org/officeDocument/2006/relationships/image" Target="../media/image123.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128.wmf"/><Relationship Id="rId13" Type="http://schemas.openxmlformats.org/officeDocument/2006/relationships/oleObject" Target="../embeddings/oleObject128.bin"/><Relationship Id="rId18" Type="http://schemas.openxmlformats.org/officeDocument/2006/relationships/image" Target="../media/image133.wmf"/><Relationship Id="rId3" Type="http://schemas.openxmlformats.org/officeDocument/2006/relationships/oleObject" Target="../embeddings/oleObject123.bin"/><Relationship Id="rId7" Type="http://schemas.openxmlformats.org/officeDocument/2006/relationships/oleObject" Target="../embeddings/oleObject125.bin"/><Relationship Id="rId12" Type="http://schemas.openxmlformats.org/officeDocument/2006/relationships/image" Target="../media/image130.wmf"/><Relationship Id="rId17" Type="http://schemas.openxmlformats.org/officeDocument/2006/relationships/oleObject" Target="../embeddings/oleObject130.bin"/><Relationship Id="rId2" Type="http://schemas.openxmlformats.org/officeDocument/2006/relationships/slideLayout" Target="../slideLayouts/slideLayout2.xml"/><Relationship Id="rId16" Type="http://schemas.openxmlformats.org/officeDocument/2006/relationships/image" Target="../media/image132.wmf"/><Relationship Id="rId1" Type="http://schemas.openxmlformats.org/officeDocument/2006/relationships/vmlDrawing" Target="../drawings/vmlDrawing34.vml"/><Relationship Id="rId6" Type="http://schemas.openxmlformats.org/officeDocument/2006/relationships/image" Target="../media/image127.wmf"/><Relationship Id="rId11" Type="http://schemas.openxmlformats.org/officeDocument/2006/relationships/oleObject" Target="../embeddings/oleObject127.bin"/><Relationship Id="rId5" Type="http://schemas.openxmlformats.org/officeDocument/2006/relationships/oleObject" Target="../embeddings/oleObject124.bin"/><Relationship Id="rId15" Type="http://schemas.openxmlformats.org/officeDocument/2006/relationships/oleObject" Target="../embeddings/oleObject129.bin"/><Relationship Id="rId10" Type="http://schemas.openxmlformats.org/officeDocument/2006/relationships/image" Target="../media/image129.wmf"/><Relationship Id="rId4" Type="http://schemas.openxmlformats.org/officeDocument/2006/relationships/image" Target="../media/image126.wmf"/><Relationship Id="rId9" Type="http://schemas.openxmlformats.org/officeDocument/2006/relationships/oleObject" Target="../embeddings/oleObject126.bin"/><Relationship Id="rId14" Type="http://schemas.openxmlformats.org/officeDocument/2006/relationships/image" Target="../media/image131.wmf"/></Relationships>
</file>

<file path=ppt/slides/_rels/slide45.xml.rels><?xml version="1.0" encoding="UTF-8" standalone="yes"?>
<Relationships xmlns="http://schemas.openxmlformats.org/package/2006/relationships"><Relationship Id="rId8" Type="http://schemas.openxmlformats.org/officeDocument/2006/relationships/image" Target="../media/image136.wmf"/><Relationship Id="rId3" Type="http://schemas.openxmlformats.org/officeDocument/2006/relationships/oleObject" Target="../embeddings/oleObject131.bin"/><Relationship Id="rId7" Type="http://schemas.openxmlformats.org/officeDocument/2006/relationships/oleObject" Target="../embeddings/oleObject133.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135.wmf"/><Relationship Id="rId5" Type="http://schemas.openxmlformats.org/officeDocument/2006/relationships/oleObject" Target="../embeddings/oleObject132.bin"/><Relationship Id="rId10" Type="http://schemas.openxmlformats.org/officeDocument/2006/relationships/image" Target="../media/image137.wmf"/><Relationship Id="rId4" Type="http://schemas.openxmlformats.org/officeDocument/2006/relationships/image" Target="../media/image134.wmf"/><Relationship Id="rId9" Type="http://schemas.openxmlformats.org/officeDocument/2006/relationships/oleObject" Target="../embeddings/oleObject134.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35.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139.wmf"/><Relationship Id="rId5" Type="http://schemas.openxmlformats.org/officeDocument/2006/relationships/oleObject" Target="../embeddings/oleObject136.bin"/><Relationship Id="rId4" Type="http://schemas.openxmlformats.org/officeDocument/2006/relationships/image" Target="../media/image138.wmf"/></Relationships>
</file>

<file path=ppt/slides/_rels/slide47.xml.rels><?xml version="1.0" encoding="UTF-8" standalone="yes"?>
<Relationships xmlns="http://schemas.openxmlformats.org/package/2006/relationships"><Relationship Id="rId8" Type="http://schemas.openxmlformats.org/officeDocument/2006/relationships/image" Target="../media/image142.wmf"/><Relationship Id="rId3" Type="http://schemas.openxmlformats.org/officeDocument/2006/relationships/oleObject" Target="../embeddings/oleObject137.bin"/><Relationship Id="rId7" Type="http://schemas.openxmlformats.org/officeDocument/2006/relationships/oleObject" Target="../embeddings/oleObject139.bin"/><Relationship Id="rId12" Type="http://schemas.openxmlformats.org/officeDocument/2006/relationships/image" Target="../media/image144.wmf"/><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141.wmf"/><Relationship Id="rId11" Type="http://schemas.openxmlformats.org/officeDocument/2006/relationships/oleObject" Target="../embeddings/oleObject141.bin"/><Relationship Id="rId5" Type="http://schemas.openxmlformats.org/officeDocument/2006/relationships/oleObject" Target="../embeddings/oleObject138.bin"/><Relationship Id="rId10" Type="http://schemas.openxmlformats.org/officeDocument/2006/relationships/image" Target="../media/image143.wmf"/><Relationship Id="rId4" Type="http://schemas.openxmlformats.org/officeDocument/2006/relationships/image" Target="../media/image140.wmf"/><Relationship Id="rId9" Type="http://schemas.openxmlformats.org/officeDocument/2006/relationships/oleObject" Target="../embeddings/oleObject140.bin"/></Relationships>
</file>

<file path=ppt/slides/_rels/slide48.xml.rels><?xml version="1.0" encoding="UTF-8" standalone="yes"?>
<Relationships xmlns="http://schemas.openxmlformats.org/package/2006/relationships"><Relationship Id="rId8" Type="http://schemas.openxmlformats.org/officeDocument/2006/relationships/image" Target="../media/image147.wmf"/><Relationship Id="rId13" Type="http://schemas.openxmlformats.org/officeDocument/2006/relationships/oleObject" Target="../embeddings/oleObject147.bin"/><Relationship Id="rId18" Type="http://schemas.openxmlformats.org/officeDocument/2006/relationships/image" Target="../media/image152.wmf"/><Relationship Id="rId3" Type="http://schemas.openxmlformats.org/officeDocument/2006/relationships/oleObject" Target="../embeddings/oleObject142.bin"/><Relationship Id="rId7" Type="http://schemas.openxmlformats.org/officeDocument/2006/relationships/oleObject" Target="../embeddings/oleObject144.bin"/><Relationship Id="rId12" Type="http://schemas.openxmlformats.org/officeDocument/2006/relationships/image" Target="../media/image149.wmf"/><Relationship Id="rId17" Type="http://schemas.openxmlformats.org/officeDocument/2006/relationships/oleObject" Target="../embeddings/oleObject149.bin"/><Relationship Id="rId2" Type="http://schemas.openxmlformats.org/officeDocument/2006/relationships/slideLayout" Target="../slideLayouts/slideLayout2.xml"/><Relationship Id="rId16" Type="http://schemas.openxmlformats.org/officeDocument/2006/relationships/image" Target="../media/image151.wmf"/><Relationship Id="rId1" Type="http://schemas.openxmlformats.org/officeDocument/2006/relationships/vmlDrawing" Target="../drawings/vmlDrawing38.vml"/><Relationship Id="rId6" Type="http://schemas.openxmlformats.org/officeDocument/2006/relationships/image" Target="../media/image146.wmf"/><Relationship Id="rId11" Type="http://schemas.openxmlformats.org/officeDocument/2006/relationships/oleObject" Target="../embeddings/oleObject146.bin"/><Relationship Id="rId5" Type="http://schemas.openxmlformats.org/officeDocument/2006/relationships/oleObject" Target="../embeddings/oleObject143.bin"/><Relationship Id="rId15" Type="http://schemas.openxmlformats.org/officeDocument/2006/relationships/oleObject" Target="../embeddings/oleObject148.bin"/><Relationship Id="rId10" Type="http://schemas.openxmlformats.org/officeDocument/2006/relationships/image" Target="../media/image148.wmf"/><Relationship Id="rId4" Type="http://schemas.openxmlformats.org/officeDocument/2006/relationships/image" Target="../media/image145.wmf"/><Relationship Id="rId9" Type="http://schemas.openxmlformats.org/officeDocument/2006/relationships/oleObject" Target="../embeddings/oleObject145.bin"/><Relationship Id="rId14" Type="http://schemas.openxmlformats.org/officeDocument/2006/relationships/image" Target="../media/image150.wmf"/></Relationships>
</file>

<file path=ppt/slides/_rels/slide5.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wmf"/><Relationship Id="rId5" Type="http://schemas.openxmlformats.org/officeDocument/2006/relationships/oleObject" Target="../embeddings/oleObject7.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2.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13.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7.wmf"/><Relationship Id="rId5" Type="http://schemas.openxmlformats.org/officeDocument/2006/relationships/oleObject" Target="../embeddings/oleObject16.bin"/><Relationship Id="rId4" Type="http://schemas.openxmlformats.org/officeDocument/2006/relationships/image" Target="../media/image16.wmf"/></Relationships>
</file>

<file path=ppt/slides/_rels/slide8.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9.wmf"/><Relationship Id="rId11" Type="http://schemas.openxmlformats.org/officeDocument/2006/relationships/oleObject" Target="../embeddings/oleObject21.bin"/><Relationship Id="rId5" Type="http://schemas.openxmlformats.org/officeDocument/2006/relationships/oleObject" Target="../embeddings/oleObject18.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20.bin"/></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10.2</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Infinite Series</a:t>
            </a:r>
            <a:endParaRPr lang="en-US" dirty="0"/>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dirty="0"/>
              <a:t>For instance, if we think of the series as fractions of an inch, </a:t>
            </a:r>
            <a:r>
              <a:rPr lang="en-US" i="1" dirty="0"/>
              <a:t>s</a:t>
            </a:r>
            <a:r>
              <a:rPr lang="en-US" baseline="-25000" dirty="0"/>
              <a:t>1</a:t>
            </a:r>
            <a:r>
              <a:rPr lang="en-US" dirty="0"/>
              <a:t> and </a:t>
            </a:r>
            <a:r>
              <a:rPr lang="en-US" i="1" dirty="0"/>
              <a:t>a</a:t>
            </a:r>
            <a:r>
              <a:rPr lang="en-US" baseline="-25000" dirty="0"/>
              <a:t>1</a:t>
            </a:r>
            <a:r>
              <a:rPr lang="en-US" dirty="0"/>
              <a:t> both represent half an inch—the beginning point of the series. The second partial sum </a:t>
            </a:r>
            <a:r>
              <a:rPr lang="en-US" i="1" dirty="0"/>
              <a:t>s</a:t>
            </a:r>
            <a:r>
              <a:rPr lang="en-US" baseline="-25000" dirty="0"/>
              <a:t>2</a:t>
            </a:r>
            <a:r>
              <a:rPr lang="en-US" dirty="0"/>
              <a:t> is the result of adding half the remaining distance (to the one-inch mark) to </a:t>
            </a:r>
            <a:r>
              <a:rPr lang="en-US" i="1" dirty="0"/>
              <a:t>s</a:t>
            </a:r>
            <a:r>
              <a:rPr lang="en-US" baseline="-25000" dirty="0"/>
              <a:t>1</a:t>
            </a:r>
            <a:r>
              <a:rPr lang="en-US" dirty="0"/>
              <a:t>, and of course half an inch plus half the remaining distance gets us to the three‑quarter mark.  If we add half the remaining distance again, we arrive at seven‑eighths of an inch, and in general each successive partial sum is halfway closer to 1 than the previous partial sum.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dirty="0"/>
              <a:t>In terms of a formula, the above paragraph suggests </a:t>
            </a:r>
          </a:p>
          <a:p>
            <a:r>
              <a:rPr lang="en-US" dirty="0"/>
              <a:t>	          and we can make our reasoning rigorous </a:t>
            </a:r>
          </a:p>
          <a:p>
            <a:r>
              <a:rPr lang="en-US" dirty="0"/>
              <a:t>with the following inductive argument.</a:t>
            </a:r>
          </a:p>
          <a:p>
            <a:endParaRPr lang="en-US" dirty="0"/>
          </a:p>
          <a:p>
            <a:r>
              <a:rPr lang="en-US" b="1" dirty="0"/>
              <a:t>Basis Step:</a:t>
            </a:r>
          </a:p>
        </p:txBody>
      </p:sp>
      <p:graphicFrame>
        <p:nvGraphicFramePr>
          <p:cNvPr id="368642" name="Object 2"/>
          <p:cNvGraphicFramePr>
            <a:graphicFrameLocks noChangeAspect="1"/>
          </p:cNvGraphicFramePr>
          <p:nvPr/>
        </p:nvGraphicFramePr>
        <p:xfrm>
          <a:off x="545123" y="1623646"/>
          <a:ext cx="1600200" cy="838200"/>
        </p:xfrm>
        <a:graphic>
          <a:graphicData uri="http://schemas.openxmlformats.org/presentationml/2006/ole">
            <mc:AlternateContent xmlns:mc="http://schemas.openxmlformats.org/markup-compatibility/2006">
              <mc:Choice xmlns:v="urn:schemas-microsoft-com:vml" Requires="v">
                <p:oleObj spid="_x0000_s368672" name="Equation" r:id="rId3" imgW="1600200" imgH="838080" progId="Equation.DSMT4">
                  <p:embed/>
                </p:oleObj>
              </mc:Choice>
              <mc:Fallback>
                <p:oleObj name="Equation" r:id="rId3" imgW="160020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123" y="1623646"/>
                        <a:ext cx="1600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43" name="Object 3"/>
          <p:cNvGraphicFramePr>
            <a:graphicFrameLocks noChangeAspect="1"/>
          </p:cNvGraphicFramePr>
          <p:nvPr/>
        </p:nvGraphicFramePr>
        <p:xfrm>
          <a:off x="2209800" y="3147646"/>
          <a:ext cx="2120900" cy="838200"/>
        </p:xfrm>
        <a:graphic>
          <a:graphicData uri="http://schemas.openxmlformats.org/presentationml/2006/ole">
            <mc:AlternateContent xmlns:mc="http://schemas.openxmlformats.org/markup-compatibility/2006">
              <mc:Choice xmlns:v="urn:schemas-microsoft-com:vml" Requires="v">
                <p:oleObj spid="_x0000_s368673" name="Equation" r:id="rId5" imgW="2120760" imgH="838080" progId="Equation.DSMT4">
                  <p:embed/>
                </p:oleObj>
              </mc:Choice>
              <mc:Fallback>
                <p:oleObj name="Equation" r:id="rId5" imgW="2120760" imgH="838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3147646"/>
                        <a:ext cx="2120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b="1" dirty="0"/>
              <a:t>Inductive Step: </a:t>
            </a:r>
            <a:r>
              <a:rPr lang="en-US" dirty="0"/>
              <a:t>Assume 		        Then</a:t>
            </a:r>
          </a:p>
          <a:p>
            <a:endParaRPr lang="en-US" dirty="0"/>
          </a:p>
          <a:p>
            <a:endParaRPr lang="en-US" dirty="0"/>
          </a:p>
          <a:p>
            <a:endParaRPr lang="en-US" dirty="0"/>
          </a:p>
          <a:p>
            <a:pPr>
              <a:spcBef>
                <a:spcPts val="0"/>
              </a:spcBef>
            </a:pPr>
            <a:r>
              <a:rPr lang="en-US" dirty="0"/>
              <a:t>We can now examine the limit of the sequence of partial sums to determine if the series converges. Since </a:t>
            </a:r>
          </a:p>
          <a:p>
            <a:endParaRPr lang="en-US" dirty="0"/>
          </a:p>
          <a:p>
            <a:endParaRPr lang="en-US" dirty="0"/>
          </a:p>
          <a:p>
            <a:pPr>
              <a:spcBef>
                <a:spcPts val="0"/>
              </a:spcBef>
            </a:pPr>
            <a:r>
              <a:rPr lang="en-US" dirty="0"/>
              <a:t>we know 		</a:t>
            </a:r>
            <a:r>
              <a:rPr lang="en-US" dirty="0">
                <a:solidFill>
                  <a:srgbClr val="FF0000"/>
                </a:solidFill>
              </a:rPr>
              <a:t>converges</a:t>
            </a:r>
            <a:r>
              <a:rPr lang="en-US" dirty="0"/>
              <a:t> and we write </a:t>
            </a:r>
          </a:p>
        </p:txBody>
      </p:sp>
      <p:graphicFrame>
        <p:nvGraphicFramePr>
          <p:cNvPr id="369666" name="Object 2"/>
          <p:cNvGraphicFramePr>
            <a:graphicFrameLocks noChangeAspect="1"/>
          </p:cNvGraphicFramePr>
          <p:nvPr/>
        </p:nvGraphicFramePr>
        <p:xfrm>
          <a:off x="4050323" y="1119554"/>
          <a:ext cx="1574800" cy="838200"/>
        </p:xfrm>
        <a:graphic>
          <a:graphicData uri="http://schemas.openxmlformats.org/presentationml/2006/ole">
            <mc:AlternateContent xmlns:mc="http://schemas.openxmlformats.org/markup-compatibility/2006">
              <mc:Choice xmlns:v="urn:schemas-microsoft-com:vml" Requires="v">
                <p:oleObj spid="_x0000_s369741" name="Equation" r:id="rId3" imgW="1574640" imgH="838080" progId="Equation.DSMT4">
                  <p:embed/>
                </p:oleObj>
              </mc:Choice>
              <mc:Fallback>
                <p:oleObj name="Equation" r:id="rId3" imgW="157464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0323" y="1119554"/>
                        <a:ext cx="1574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9667" name="Object 3"/>
          <p:cNvGraphicFramePr>
            <a:graphicFrameLocks noChangeAspect="1"/>
          </p:cNvGraphicFramePr>
          <p:nvPr/>
        </p:nvGraphicFramePr>
        <p:xfrm>
          <a:off x="609600" y="2233245"/>
          <a:ext cx="7810500" cy="838200"/>
        </p:xfrm>
        <a:graphic>
          <a:graphicData uri="http://schemas.openxmlformats.org/presentationml/2006/ole">
            <mc:AlternateContent xmlns:mc="http://schemas.openxmlformats.org/markup-compatibility/2006">
              <mc:Choice xmlns:v="urn:schemas-microsoft-com:vml" Requires="v">
                <p:oleObj spid="_x0000_s369742" name="Equation" r:id="rId5" imgW="7810200" imgH="838080" progId="Equation.DSMT4">
                  <p:embed/>
                </p:oleObj>
              </mc:Choice>
              <mc:Fallback>
                <p:oleObj name="Equation" r:id="rId5" imgW="7810200" imgH="838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2233245"/>
                        <a:ext cx="7810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9668" name="Object 4"/>
          <p:cNvGraphicFramePr>
            <a:graphicFrameLocks noChangeAspect="1"/>
          </p:cNvGraphicFramePr>
          <p:nvPr>
            <p:extLst>
              <p:ext uri="{D42A27DB-BD31-4B8C-83A1-F6EECF244321}">
                <p14:modId xmlns:p14="http://schemas.microsoft.com/office/powerpoint/2010/main" val="413403275"/>
              </p:ext>
            </p:extLst>
          </p:nvPr>
        </p:nvGraphicFramePr>
        <p:xfrm>
          <a:off x="2705100" y="4184650"/>
          <a:ext cx="3352800" cy="939800"/>
        </p:xfrm>
        <a:graphic>
          <a:graphicData uri="http://schemas.openxmlformats.org/presentationml/2006/ole">
            <mc:AlternateContent xmlns:mc="http://schemas.openxmlformats.org/markup-compatibility/2006">
              <mc:Choice xmlns:v="urn:schemas-microsoft-com:vml" Requires="v">
                <p:oleObj spid="_x0000_s369743" name="Equation" r:id="rId7" imgW="3352680" imgH="939600" progId="Equation.DSMT4">
                  <p:embed/>
                </p:oleObj>
              </mc:Choice>
              <mc:Fallback>
                <p:oleObj name="Equation" r:id="rId7" imgW="3352680" imgH="939600" progId="Equation.DSMT4">
                  <p:embed/>
                  <p:pic>
                    <p:nvPicPr>
                      <p:cNvPr id="0" name="Picture 4"/>
                      <p:cNvPicPr>
                        <a:picLocks noChangeAspect="1" noChangeArrowheads="1"/>
                      </p:cNvPicPr>
                      <p:nvPr/>
                    </p:nvPicPr>
                    <p:blipFill>
                      <a:blip r:embed="rId8"/>
                      <a:srcRect/>
                      <a:stretch>
                        <a:fillRect/>
                      </a:stretch>
                    </p:blipFill>
                    <p:spPr bwMode="auto">
                      <a:xfrm>
                        <a:off x="2705100" y="4184650"/>
                        <a:ext cx="33528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9669" name="Object 5"/>
          <p:cNvGraphicFramePr>
            <a:graphicFrameLocks noChangeAspect="1"/>
          </p:cNvGraphicFramePr>
          <p:nvPr/>
        </p:nvGraphicFramePr>
        <p:xfrm>
          <a:off x="1905000" y="4925704"/>
          <a:ext cx="1320800" cy="927100"/>
        </p:xfrm>
        <a:graphic>
          <a:graphicData uri="http://schemas.openxmlformats.org/presentationml/2006/ole">
            <mc:AlternateContent xmlns:mc="http://schemas.openxmlformats.org/markup-compatibility/2006">
              <mc:Choice xmlns:v="urn:schemas-microsoft-com:vml" Requires="v">
                <p:oleObj spid="_x0000_s369744" name="Equation" r:id="rId9" imgW="1320480" imgH="927000" progId="Equation.DSMT4">
                  <p:embed/>
                </p:oleObj>
              </mc:Choice>
              <mc:Fallback>
                <p:oleObj name="Equation" r:id="rId9" imgW="1320480" imgH="9270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00" y="4925704"/>
                        <a:ext cx="13208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9670" name="Object 6"/>
          <p:cNvGraphicFramePr>
            <a:graphicFrameLocks noChangeAspect="1"/>
          </p:cNvGraphicFramePr>
          <p:nvPr/>
        </p:nvGraphicFramePr>
        <p:xfrm>
          <a:off x="6767052" y="4925704"/>
          <a:ext cx="1892300" cy="927100"/>
        </p:xfrm>
        <a:graphic>
          <a:graphicData uri="http://schemas.openxmlformats.org/presentationml/2006/ole">
            <mc:AlternateContent xmlns:mc="http://schemas.openxmlformats.org/markup-compatibility/2006">
              <mc:Choice xmlns:v="urn:schemas-microsoft-com:vml" Requires="v">
                <p:oleObj spid="_x0000_s369745" name="Equation" r:id="rId11" imgW="1892160" imgH="927000" progId="Equation.DSMT4">
                  <p:embed/>
                </p:oleObj>
              </mc:Choice>
              <mc:Fallback>
                <p:oleObj name="Equation" r:id="rId11" imgW="1892160" imgH="9270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67052" y="4925704"/>
                        <a:ext cx="18923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96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96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966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96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t>
            </a:r>
            <a:r>
              <a:rPr lang="en-US" dirty="0">
                <a:solidFill>
                  <a:schemeClr val="tx2"/>
                </a:solidFill>
              </a:rPr>
              <a:t>Geometric Series</a:t>
            </a:r>
          </a:p>
        </p:txBody>
      </p:sp>
      <p:sp>
        <p:nvSpPr>
          <p:cNvPr id="3" name="Content Placeholder 2"/>
          <p:cNvSpPr>
            <a:spLocks noGrp="1"/>
          </p:cNvSpPr>
          <p:nvPr>
            <p:ph idx="1"/>
          </p:nvPr>
        </p:nvSpPr>
        <p:spPr>
          <a:xfrm>
            <a:off x="457200" y="1280160"/>
            <a:ext cx="8229600" cy="3022366"/>
          </a:xfrm>
          <a:solidFill>
            <a:srgbClr val="FFFFCC"/>
          </a:solidFill>
          <a:ln w="28575">
            <a:solidFill>
              <a:schemeClr val="tx1"/>
            </a:solidFill>
          </a:ln>
        </p:spPr>
        <p:txBody>
          <a:bodyPr>
            <a:spAutoFit/>
          </a:bodyPr>
          <a:lstStyle/>
          <a:p>
            <a:pPr algn="ctr"/>
            <a:r>
              <a:rPr lang="en-US" b="1" dirty="0">
                <a:solidFill>
                  <a:schemeClr val="tx1"/>
                </a:solidFill>
              </a:rPr>
              <a:t>Geometric Series</a:t>
            </a:r>
          </a:p>
          <a:p>
            <a:r>
              <a:rPr lang="en-US" dirty="0">
                <a:solidFill>
                  <a:schemeClr val="tx1"/>
                </a:solidFill>
              </a:rPr>
              <a:t>Let </a:t>
            </a:r>
            <a:r>
              <a:rPr lang="en-US" i="1" dirty="0">
                <a:solidFill>
                  <a:schemeClr val="tx1"/>
                </a:solidFill>
              </a:rPr>
              <a:t>a</a:t>
            </a:r>
            <a:r>
              <a:rPr lang="en-US" dirty="0">
                <a:solidFill>
                  <a:schemeClr val="tx1"/>
                </a:solidFill>
              </a:rPr>
              <a:t> and </a:t>
            </a:r>
            <a:r>
              <a:rPr lang="en-US" i="1" dirty="0">
                <a:solidFill>
                  <a:schemeClr val="tx1"/>
                </a:solidFill>
              </a:rPr>
              <a:t>r</a:t>
            </a:r>
            <a:r>
              <a:rPr lang="en-US" dirty="0">
                <a:solidFill>
                  <a:schemeClr val="tx1"/>
                </a:solidFill>
              </a:rPr>
              <a:t> be fixed real numbers with </a:t>
            </a:r>
            <a:r>
              <a:rPr lang="en-US" i="1" dirty="0">
                <a:solidFill>
                  <a:schemeClr val="tx1"/>
                </a:solidFill>
              </a:rPr>
              <a:t>a</a:t>
            </a:r>
            <a:r>
              <a:rPr lang="en-US" dirty="0">
                <a:solidFill>
                  <a:schemeClr val="tx1"/>
                </a:solidFill>
              </a:rPr>
              <a:t> ≠ 0. The series</a:t>
            </a:r>
          </a:p>
          <a:p>
            <a:endParaRPr lang="en-US" dirty="0">
              <a:solidFill>
                <a:schemeClr val="tx1"/>
              </a:solidFill>
            </a:endParaRPr>
          </a:p>
          <a:p>
            <a:endParaRPr lang="en-US" dirty="0">
              <a:solidFill>
                <a:schemeClr val="tx1"/>
              </a:solidFill>
            </a:endParaRPr>
          </a:p>
          <a:p>
            <a:r>
              <a:rPr lang="en-US" dirty="0">
                <a:solidFill>
                  <a:schemeClr val="tx1"/>
                </a:solidFill>
              </a:rPr>
              <a:t>is called a </a:t>
            </a:r>
            <a:r>
              <a:rPr lang="en-US" b="1" dirty="0">
                <a:solidFill>
                  <a:srgbClr val="C00000"/>
                </a:solidFill>
              </a:rPr>
              <a:t>geometric series</a:t>
            </a:r>
            <a:r>
              <a:rPr lang="en-US" dirty="0">
                <a:solidFill>
                  <a:schemeClr val="tx1"/>
                </a:solidFill>
              </a:rPr>
              <a:t>. The number </a:t>
            </a:r>
            <a:r>
              <a:rPr lang="en-US" i="1" dirty="0">
                <a:solidFill>
                  <a:schemeClr val="tx1"/>
                </a:solidFill>
              </a:rPr>
              <a:t>r</a:t>
            </a:r>
            <a:r>
              <a:rPr lang="en-US" dirty="0">
                <a:solidFill>
                  <a:schemeClr val="tx1"/>
                </a:solidFill>
              </a:rPr>
              <a:t> is the </a:t>
            </a:r>
            <a:r>
              <a:rPr lang="en-US" b="1" dirty="0">
                <a:solidFill>
                  <a:srgbClr val="C00000"/>
                </a:solidFill>
              </a:rPr>
              <a:t>common ratio </a:t>
            </a:r>
            <a:r>
              <a:rPr lang="en-US" dirty="0">
                <a:solidFill>
                  <a:schemeClr val="tx1"/>
                </a:solidFill>
              </a:rPr>
              <a:t>of the series.</a:t>
            </a:r>
          </a:p>
        </p:txBody>
      </p:sp>
      <p:graphicFrame>
        <p:nvGraphicFramePr>
          <p:cNvPr id="370690" name="Object 2"/>
          <p:cNvGraphicFramePr>
            <a:graphicFrameLocks noChangeAspect="1"/>
          </p:cNvGraphicFramePr>
          <p:nvPr>
            <p:extLst>
              <p:ext uri="{D42A27DB-BD31-4B8C-83A1-F6EECF244321}">
                <p14:modId xmlns:p14="http://schemas.microsoft.com/office/powerpoint/2010/main" val="2918597634"/>
              </p:ext>
            </p:extLst>
          </p:nvPr>
        </p:nvGraphicFramePr>
        <p:xfrm>
          <a:off x="2025650" y="2368550"/>
          <a:ext cx="5168900" cy="914400"/>
        </p:xfrm>
        <a:graphic>
          <a:graphicData uri="http://schemas.openxmlformats.org/presentationml/2006/ole">
            <mc:AlternateContent xmlns:mc="http://schemas.openxmlformats.org/markup-compatibility/2006">
              <mc:Choice xmlns:v="urn:schemas-microsoft-com:vml" Requires="v">
                <p:oleObj spid="_x0000_s370705" name="Equation" r:id="rId3" imgW="5168880" imgH="914400" progId="Equation.DSMT4">
                  <p:embed/>
                </p:oleObj>
              </mc:Choice>
              <mc:Fallback>
                <p:oleObj name="Equation" r:id="rId3" imgW="5168880" imgH="914400" progId="Equation.DSMT4">
                  <p:embed/>
                  <p:pic>
                    <p:nvPicPr>
                      <p:cNvPr id="0" name="Picture 2"/>
                      <p:cNvPicPr>
                        <a:picLocks noChangeAspect="1" noChangeArrowheads="1"/>
                      </p:cNvPicPr>
                      <p:nvPr/>
                    </p:nvPicPr>
                    <p:blipFill>
                      <a:blip r:embed="rId4"/>
                      <a:srcRect/>
                      <a:stretch>
                        <a:fillRect/>
                      </a:stretch>
                    </p:blipFill>
                    <p:spPr bwMode="auto">
                      <a:xfrm>
                        <a:off x="2025650" y="2368550"/>
                        <a:ext cx="51689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Theorem: </a:t>
            </a:r>
            <a:r>
              <a:rPr lang="en-US" dirty="0">
                <a:solidFill>
                  <a:schemeClr val="tx2"/>
                </a:solidFill>
              </a:rPr>
              <a:t>Convergence and Divergence of Geometric Series</a:t>
            </a:r>
          </a:p>
        </p:txBody>
      </p:sp>
      <p:sp>
        <p:nvSpPr>
          <p:cNvPr id="3" name="Content Placeholder 2"/>
          <p:cNvSpPr>
            <a:spLocks noGrp="1"/>
          </p:cNvSpPr>
          <p:nvPr>
            <p:ph idx="1"/>
          </p:nvPr>
        </p:nvSpPr>
        <p:spPr>
          <a:xfrm>
            <a:off x="457200" y="1280160"/>
            <a:ext cx="8229600" cy="3170099"/>
          </a:xfrm>
          <a:solidFill>
            <a:srgbClr val="FFFFCC"/>
          </a:solidFill>
          <a:ln w="28575">
            <a:solidFill>
              <a:schemeClr val="tx1"/>
            </a:solidFill>
          </a:ln>
        </p:spPr>
        <p:txBody>
          <a:bodyPr>
            <a:spAutoFit/>
          </a:bodyPr>
          <a:lstStyle/>
          <a:p>
            <a:pPr algn="ctr"/>
            <a:r>
              <a:rPr lang="en-US" b="1" dirty="0">
                <a:solidFill>
                  <a:schemeClr val="tx1"/>
                </a:solidFill>
              </a:rPr>
              <a:t>Convergence and Divergence of Geometric Series</a:t>
            </a:r>
          </a:p>
          <a:p>
            <a:pPr>
              <a:spcBef>
                <a:spcPts val="1800"/>
              </a:spcBef>
            </a:pPr>
            <a:r>
              <a:rPr lang="en-US" dirty="0">
                <a:solidFill>
                  <a:schemeClr val="tx1"/>
                </a:solidFill>
              </a:rPr>
              <a:t>The geometric series 	       converges if |</a:t>
            </a:r>
            <a:r>
              <a:rPr lang="en-US" i="1" dirty="0">
                <a:solidFill>
                  <a:schemeClr val="tx1"/>
                </a:solidFill>
              </a:rPr>
              <a:t>r</a:t>
            </a:r>
            <a:r>
              <a:rPr lang="en-US" dirty="0">
                <a:solidFill>
                  <a:schemeClr val="tx1"/>
                </a:solidFill>
              </a:rPr>
              <a:t>|&lt;1 and </a:t>
            </a:r>
          </a:p>
          <a:p>
            <a:pPr>
              <a:spcBef>
                <a:spcPts val="1800"/>
              </a:spcBef>
            </a:pPr>
            <a:r>
              <a:rPr lang="en-US" dirty="0">
                <a:solidFill>
                  <a:schemeClr val="tx1"/>
                </a:solidFill>
              </a:rPr>
              <a:t>diverges if 	         When </a:t>
            </a:r>
            <a:r>
              <a:rPr lang="en-US" i="1" dirty="0">
                <a:solidFill>
                  <a:schemeClr val="tx1"/>
                </a:solidFill>
              </a:rPr>
              <a:t>r</a:t>
            </a:r>
            <a:r>
              <a:rPr lang="en-US" dirty="0">
                <a:solidFill>
                  <a:schemeClr val="tx1"/>
                </a:solidFill>
              </a:rPr>
              <a:t> &lt; 1,</a:t>
            </a:r>
          </a:p>
          <a:p>
            <a:pPr>
              <a:spcBef>
                <a:spcPts val="1800"/>
              </a:spcBef>
            </a:pPr>
            <a:endParaRPr lang="en-US" dirty="0">
              <a:solidFill>
                <a:schemeClr val="tx1"/>
              </a:solidFill>
            </a:endParaRPr>
          </a:p>
          <a:p>
            <a:pPr>
              <a:spcBef>
                <a:spcPts val="1800"/>
              </a:spcBef>
            </a:pPr>
            <a:endParaRPr lang="en-US" dirty="0">
              <a:solidFill>
                <a:schemeClr val="tx1"/>
              </a:solidFill>
            </a:endParaRPr>
          </a:p>
        </p:txBody>
      </p:sp>
      <p:graphicFrame>
        <p:nvGraphicFramePr>
          <p:cNvPr id="371714" name="Object 2"/>
          <p:cNvGraphicFramePr>
            <a:graphicFrameLocks noChangeAspect="1"/>
          </p:cNvGraphicFramePr>
          <p:nvPr/>
        </p:nvGraphicFramePr>
        <p:xfrm>
          <a:off x="3616569" y="1739900"/>
          <a:ext cx="1130300" cy="927100"/>
        </p:xfrm>
        <a:graphic>
          <a:graphicData uri="http://schemas.openxmlformats.org/presentationml/2006/ole">
            <mc:AlternateContent xmlns:mc="http://schemas.openxmlformats.org/markup-compatibility/2006">
              <mc:Choice xmlns:v="urn:schemas-microsoft-com:vml" Requires="v">
                <p:oleObj spid="_x0000_s371760" name="Equation" r:id="rId3" imgW="1130040" imgH="927000" progId="Equation.DSMT4">
                  <p:embed/>
                </p:oleObj>
              </mc:Choice>
              <mc:Fallback>
                <p:oleObj name="Equation" r:id="rId3" imgW="1130040" imgH="927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6569" y="1739900"/>
                        <a:ext cx="11303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1715" name="Object 3"/>
          <p:cNvGraphicFramePr>
            <a:graphicFrameLocks noChangeAspect="1"/>
          </p:cNvGraphicFramePr>
          <p:nvPr/>
        </p:nvGraphicFramePr>
        <p:xfrm>
          <a:off x="2133600" y="2632692"/>
          <a:ext cx="850900" cy="469900"/>
        </p:xfrm>
        <a:graphic>
          <a:graphicData uri="http://schemas.openxmlformats.org/presentationml/2006/ole">
            <mc:AlternateContent xmlns:mc="http://schemas.openxmlformats.org/markup-compatibility/2006">
              <mc:Choice xmlns:v="urn:schemas-microsoft-com:vml" Requires="v">
                <p:oleObj spid="_x0000_s371761" name="Equation" r:id="rId5" imgW="850680" imgH="469800" progId="Equation.DSMT4">
                  <p:embed/>
                </p:oleObj>
              </mc:Choice>
              <mc:Fallback>
                <p:oleObj name="Equation" r:id="rId5" imgW="85068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2632692"/>
                        <a:ext cx="850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1717" name="Object 5"/>
          <p:cNvGraphicFramePr>
            <a:graphicFrameLocks noChangeAspect="1"/>
          </p:cNvGraphicFramePr>
          <p:nvPr/>
        </p:nvGraphicFramePr>
        <p:xfrm>
          <a:off x="1295400" y="3200400"/>
          <a:ext cx="6502400" cy="914400"/>
        </p:xfrm>
        <a:graphic>
          <a:graphicData uri="http://schemas.openxmlformats.org/presentationml/2006/ole">
            <mc:AlternateContent xmlns:mc="http://schemas.openxmlformats.org/markup-compatibility/2006">
              <mc:Choice xmlns:v="urn:schemas-microsoft-com:vml" Requires="v">
                <p:oleObj spid="_x0000_s371762" name="Equation" r:id="rId7" imgW="6502320" imgH="914400" progId="Equation.DSMT4">
                  <p:embed/>
                </p:oleObj>
              </mc:Choice>
              <mc:Fallback>
                <p:oleObj name="Equation" r:id="rId7" imgW="6502320" imgH="9144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3200400"/>
                        <a:ext cx="650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a:t>
            </a:r>
            <a:r>
              <a:rPr lang="en-US" dirty="0">
                <a:solidFill>
                  <a:schemeClr val="tx2"/>
                </a:solidFill>
              </a:rPr>
              <a:t>Convergence and Divergence of Geometric Series</a:t>
            </a:r>
            <a:r>
              <a:rPr lang="en-US" dirty="0"/>
              <a:t> </a:t>
            </a:r>
          </a:p>
        </p:txBody>
      </p:sp>
      <p:sp>
        <p:nvSpPr>
          <p:cNvPr id="3" name="Content Placeholder 2"/>
          <p:cNvSpPr>
            <a:spLocks noGrp="1"/>
          </p:cNvSpPr>
          <p:nvPr>
            <p:ph idx="1"/>
          </p:nvPr>
        </p:nvSpPr>
        <p:spPr>
          <a:xfrm>
            <a:off x="457200" y="1280160"/>
            <a:ext cx="8229600" cy="3453253"/>
          </a:xfrm>
          <a:solidFill>
            <a:srgbClr val="FFFFCC"/>
          </a:solidFill>
          <a:ln w="28575">
            <a:solidFill>
              <a:schemeClr val="tx1"/>
            </a:solidFill>
          </a:ln>
        </p:spPr>
        <p:txBody>
          <a:bodyPr>
            <a:spAutoFit/>
          </a:bodyPr>
          <a:lstStyle/>
          <a:p>
            <a:pPr algn="ctr"/>
            <a:r>
              <a:rPr lang="en-US" b="1" dirty="0">
                <a:solidFill>
                  <a:schemeClr val="tx1"/>
                </a:solidFill>
              </a:rPr>
              <a:t>Proof</a:t>
            </a:r>
          </a:p>
          <a:p>
            <a:r>
              <a:rPr lang="en-US" dirty="0">
                <a:solidFill>
                  <a:schemeClr val="tx1"/>
                </a:solidFill>
              </a:rPr>
              <a:t>We show convergence or divergence by examining the sequence of partial sums, and we begin with two specific cases. </a:t>
            </a:r>
          </a:p>
          <a:p>
            <a:r>
              <a:rPr lang="en-US" dirty="0">
                <a:solidFill>
                  <a:schemeClr val="tx1"/>
                </a:solidFill>
              </a:rPr>
              <a:t>If </a:t>
            </a:r>
            <a:r>
              <a:rPr lang="en-US" i="1" dirty="0">
                <a:solidFill>
                  <a:schemeClr val="tx1"/>
                </a:solidFill>
              </a:rPr>
              <a:t>r </a:t>
            </a:r>
            <a:r>
              <a:rPr lang="en-US" dirty="0">
                <a:solidFill>
                  <a:schemeClr val="tx1"/>
                </a:solidFill>
                <a:latin typeface="Symbol" pitchFamily="18" charset="2"/>
              </a:rPr>
              <a:t>=</a:t>
            </a:r>
            <a:r>
              <a:rPr lang="en-US" dirty="0">
                <a:solidFill>
                  <a:schemeClr val="tx1"/>
                </a:solidFill>
              </a:rPr>
              <a:t> 1</a:t>
            </a:r>
            <a:r>
              <a:rPr lang="en-US" i="1" dirty="0">
                <a:solidFill>
                  <a:schemeClr val="tx1"/>
                </a:solidFill>
              </a:rPr>
              <a:t>,</a:t>
            </a:r>
          </a:p>
          <a:p>
            <a:endParaRPr lang="en-US" i="1" dirty="0">
              <a:solidFill>
                <a:schemeClr val="tx1"/>
              </a:solidFill>
            </a:endParaRPr>
          </a:p>
          <a:p>
            <a:r>
              <a:rPr lang="en-US" dirty="0">
                <a:solidFill>
                  <a:schemeClr val="tx1"/>
                </a:solidFill>
              </a:rPr>
              <a:t>and clearly 		   as</a:t>
            </a:r>
            <a:r>
              <a:rPr lang="en-US" i="1" dirty="0">
                <a:solidFill>
                  <a:schemeClr val="tx1"/>
                </a:solidFill>
              </a:rPr>
              <a:t> n </a:t>
            </a:r>
            <a:r>
              <a:rPr lang="en-US" dirty="0">
                <a:solidFill>
                  <a:schemeClr val="tx1"/>
                </a:solidFill>
                <a:sym typeface="Symbol"/>
              </a:rPr>
              <a:t> </a:t>
            </a:r>
            <a:r>
              <a:rPr lang="en-US" i="1" dirty="0">
                <a:solidFill>
                  <a:schemeClr val="tx1"/>
                </a:solidFill>
              </a:rPr>
              <a:t> </a:t>
            </a:r>
            <a:r>
              <a:rPr lang="en-US" dirty="0">
                <a:solidFill>
                  <a:schemeClr val="tx1"/>
                </a:solidFill>
              </a:rPr>
              <a:t>(remember that </a:t>
            </a:r>
            <a:r>
              <a:rPr lang="en-US" i="1" dirty="0">
                <a:solidFill>
                  <a:schemeClr val="tx1"/>
                </a:solidFill>
              </a:rPr>
              <a:t>a</a:t>
            </a:r>
            <a:r>
              <a:rPr lang="en-US" dirty="0">
                <a:solidFill>
                  <a:schemeClr val="tx1"/>
                </a:solidFill>
              </a:rPr>
              <a:t> ≠ 0). </a:t>
            </a:r>
          </a:p>
        </p:txBody>
      </p:sp>
      <p:graphicFrame>
        <p:nvGraphicFramePr>
          <p:cNvPr id="372738" name="Object 2"/>
          <p:cNvGraphicFramePr>
            <a:graphicFrameLocks noChangeAspect="1"/>
          </p:cNvGraphicFramePr>
          <p:nvPr>
            <p:extLst>
              <p:ext uri="{D42A27DB-BD31-4B8C-83A1-F6EECF244321}">
                <p14:modId xmlns:p14="http://schemas.microsoft.com/office/powerpoint/2010/main" val="750732976"/>
              </p:ext>
            </p:extLst>
          </p:nvPr>
        </p:nvGraphicFramePr>
        <p:xfrm>
          <a:off x="1854200" y="3568700"/>
          <a:ext cx="5384800" cy="558800"/>
        </p:xfrm>
        <a:graphic>
          <a:graphicData uri="http://schemas.openxmlformats.org/presentationml/2006/ole">
            <mc:AlternateContent xmlns:mc="http://schemas.openxmlformats.org/markup-compatibility/2006">
              <mc:Choice xmlns:v="urn:schemas-microsoft-com:vml" Requires="v">
                <p:oleObj spid="_x0000_s372768" name="Equation" r:id="rId3" imgW="5384520" imgH="558720" progId="Equation.DSMT4">
                  <p:embed/>
                </p:oleObj>
              </mc:Choice>
              <mc:Fallback>
                <p:oleObj name="Equation" r:id="rId3" imgW="5384520" imgH="558720" progId="Equation.DSMT4">
                  <p:embed/>
                  <p:pic>
                    <p:nvPicPr>
                      <p:cNvPr id="0" name="Picture 2"/>
                      <p:cNvPicPr>
                        <a:picLocks noChangeAspect="1" noChangeArrowheads="1"/>
                      </p:cNvPicPr>
                      <p:nvPr/>
                    </p:nvPicPr>
                    <p:blipFill>
                      <a:blip r:embed="rId4"/>
                      <a:srcRect/>
                      <a:stretch>
                        <a:fillRect/>
                      </a:stretch>
                    </p:blipFill>
                    <p:spPr bwMode="auto">
                      <a:xfrm>
                        <a:off x="1854200" y="3568700"/>
                        <a:ext cx="53848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2739" name="Object 3"/>
          <p:cNvGraphicFramePr>
            <a:graphicFrameLocks noChangeAspect="1"/>
          </p:cNvGraphicFramePr>
          <p:nvPr/>
        </p:nvGraphicFramePr>
        <p:xfrm>
          <a:off x="2174631" y="4243754"/>
          <a:ext cx="1257300" cy="469900"/>
        </p:xfrm>
        <a:graphic>
          <a:graphicData uri="http://schemas.openxmlformats.org/presentationml/2006/ole">
            <mc:AlternateContent xmlns:mc="http://schemas.openxmlformats.org/markup-compatibility/2006">
              <mc:Choice xmlns:v="urn:schemas-microsoft-com:vml" Requires="v">
                <p:oleObj spid="_x0000_s372769" name="Equation" r:id="rId5" imgW="1257120" imgH="469800" progId="Equation.DSMT4">
                  <p:embed/>
                </p:oleObj>
              </mc:Choice>
              <mc:Fallback>
                <p:oleObj name="Equation" r:id="rId5" imgW="125712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4631" y="4243754"/>
                        <a:ext cx="1257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a:t>
            </a:r>
            <a:r>
              <a:rPr lang="en-US" dirty="0">
                <a:solidFill>
                  <a:schemeClr val="tx2"/>
                </a:solidFill>
              </a:rPr>
              <a:t>Convergence and Divergence of Geometric Series</a:t>
            </a:r>
            <a:r>
              <a:rPr lang="en-US" dirty="0"/>
              <a:t> </a:t>
            </a:r>
          </a:p>
        </p:txBody>
      </p:sp>
      <p:sp>
        <p:nvSpPr>
          <p:cNvPr id="3" name="Content Placeholder 2"/>
          <p:cNvSpPr>
            <a:spLocks noGrp="1"/>
          </p:cNvSpPr>
          <p:nvPr>
            <p:ph idx="1"/>
          </p:nvPr>
        </p:nvSpPr>
        <p:spPr>
          <a:xfrm>
            <a:off x="457200" y="1280160"/>
            <a:ext cx="8229600" cy="3022366"/>
          </a:xfrm>
          <a:solidFill>
            <a:srgbClr val="FFFFCC"/>
          </a:solidFill>
          <a:ln w="28575">
            <a:solidFill>
              <a:schemeClr val="tx1"/>
            </a:solidFill>
          </a:ln>
        </p:spPr>
        <p:txBody>
          <a:bodyPr wrap="square">
            <a:spAutoFit/>
          </a:bodyPr>
          <a:lstStyle/>
          <a:p>
            <a:pPr algn="ctr"/>
            <a:r>
              <a:rPr lang="en-US" b="1" dirty="0">
                <a:solidFill>
                  <a:schemeClr val="tx1"/>
                </a:solidFill>
              </a:rPr>
              <a:t>Proof (cont.)</a:t>
            </a:r>
          </a:p>
          <a:p>
            <a:r>
              <a:rPr lang="en-US" dirty="0">
                <a:solidFill>
                  <a:schemeClr val="tx1"/>
                </a:solidFill>
              </a:rPr>
              <a:t>If </a:t>
            </a:r>
            <a:r>
              <a:rPr lang="en-US" i="1" dirty="0">
                <a:solidFill>
                  <a:schemeClr val="tx1"/>
                </a:solidFill>
              </a:rPr>
              <a:t>r</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dirty="0">
                <a:solidFill>
                  <a:schemeClr val="tx1"/>
                </a:solidFill>
                <a:latin typeface="Symbol" pitchFamily="18" charset="2"/>
              </a:rPr>
              <a:t>-</a:t>
            </a:r>
            <a:r>
              <a:rPr lang="en-US" dirty="0">
                <a:solidFill>
                  <a:schemeClr val="tx1"/>
                </a:solidFill>
              </a:rPr>
              <a:t>1,</a:t>
            </a:r>
          </a:p>
          <a:p>
            <a:endParaRPr lang="en-US" dirty="0">
              <a:solidFill>
                <a:schemeClr val="tx1"/>
              </a:solidFill>
            </a:endParaRPr>
          </a:p>
          <a:p>
            <a:endParaRPr lang="en-US" dirty="0">
              <a:solidFill>
                <a:schemeClr val="tx1"/>
              </a:solidFill>
            </a:endParaRPr>
          </a:p>
          <a:p>
            <a:r>
              <a:rPr lang="en-US" dirty="0">
                <a:solidFill>
                  <a:schemeClr val="tx1"/>
                </a:solidFill>
              </a:rPr>
              <a:t>so the sequence of partial sums is 		         which again clearly diverges.</a:t>
            </a:r>
          </a:p>
        </p:txBody>
      </p:sp>
      <p:graphicFrame>
        <p:nvGraphicFramePr>
          <p:cNvPr id="373762" name="Object 2"/>
          <p:cNvGraphicFramePr>
            <a:graphicFrameLocks noChangeAspect="1"/>
          </p:cNvGraphicFramePr>
          <p:nvPr>
            <p:extLst>
              <p:ext uri="{D42A27DB-BD31-4B8C-83A1-F6EECF244321}">
                <p14:modId xmlns:p14="http://schemas.microsoft.com/office/powerpoint/2010/main" val="1127400616"/>
              </p:ext>
            </p:extLst>
          </p:nvPr>
        </p:nvGraphicFramePr>
        <p:xfrm>
          <a:off x="565150" y="2300288"/>
          <a:ext cx="7912100" cy="1016000"/>
        </p:xfrm>
        <a:graphic>
          <a:graphicData uri="http://schemas.openxmlformats.org/presentationml/2006/ole">
            <mc:AlternateContent xmlns:mc="http://schemas.openxmlformats.org/markup-compatibility/2006">
              <mc:Choice xmlns:v="urn:schemas-microsoft-com:vml" Requires="v">
                <p:oleObj spid="_x0000_s373792" name="Equation" r:id="rId3" imgW="7912080" imgH="1015920" progId="Equation.DSMT4">
                  <p:embed/>
                </p:oleObj>
              </mc:Choice>
              <mc:Fallback>
                <p:oleObj name="Equation" r:id="rId3" imgW="7912080" imgH="1015920" progId="Equation.DSMT4">
                  <p:embed/>
                  <p:pic>
                    <p:nvPicPr>
                      <p:cNvPr id="0" name="Picture 2"/>
                      <p:cNvPicPr>
                        <a:picLocks noChangeAspect="1" noChangeArrowheads="1"/>
                      </p:cNvPicPr>
                      <p:nvPr/>
                    </p:nvPicPr>
                    <p:blipFill>
                      <a:blip r:embed="rId4"/>
                      <a:srcRect/>
                      <a:stretch>
                        <a:fillRect/>
                      </a:stretch>
                    </p:blipFill>
                    <p:spPr bwMode="auto">
                      <a:xfrm>
                        <a:off x="565150" y="2300288"/>
                        <a:ext cx="79121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3763" name="Object 3"/>
          <p:cNvGraphicFramePr>
            <a:graphicFrameLocks noChangeAspect="1"/>
          </p:cNvGraphicFramePr>
          <p:nvPr>
            <p:extLst>
              <p:ext uri="{D42A27DB-BD31-4B8C-83A1-F6EECF244321}">
                <p14:modId xmlns:p14="http://schemas.microsoft.com/office/powerpoint/2010/main" val="2637709460"/>
              </p:ext>
            </p:extLst>
          </p:nvPr>
        </p:nvGraphicFramePr>
        <p:xfrm>
          <a:off x="5519738" y="3378200"/>
          <a:ext cx="1993900" cy="482600"/>
        </p:xfrm>
        <a:graphic>
          <a:graphicData uri="http://schemas.openxmlformats.org/presentationml/2006/ole">
            <mc:AlternateContent xmlns:mc="http://schemas.openxmlformats.org/markup-compatibility/2006">
              <mc:Choice xmlns:v="urn:schemas-microsoft-com:vml" Requires="v">
                <p:oleObj spid="_x0000_s373793" name="Equation" r:id="rId5" imgW="1993680" imgH="482400" progId="Equation.DSMT4">
                  <p:embed/>
                </p:oleObj>
              </mc:Choice>
              <mc:Fallback>
                <p:oleObj name="Equation" r:id="rId5" imgW="1993680" imgH="482400" progId="Equation.DSMT4">
                  <p:embed/>
                  <p:pic>
                    <p:nvPicPr>
                      <p:cNvPr id="0" name="Picture 3"/>
                      <p:cNvPicPr>
                        <a:picLocks noChangeAspect="1" noChangeArrowheads="1"/>
                      </p:cNvPicPr>
                      <p:nvPr/>
                    </p:nvPicPr>
                    <p:blipFill>
                      <a:blip r:embed="rId6"/>
                      <a:srcRect/>
                      <a:stretch>
                        <a:fillRect/>
                      </a:stretch>
                    </p:blipFill>
                    <p:spPr bwMode="auto">
                      <a:xfrm>
                        <a:off x="5519738" y="3378200"/>
                        <a:ext cx="1993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a:t>
            </a:r>
            <a:r>
              <a:rPr lang="en-US" dirty="0">
                <a:solidFill>
                  <a:schemeClr val="tx2"/>
                </a:solidFill>
              </a:rPr>
              <a:t>Convergence and Divergence of Geometric Series</a:t>
            </a:r>
            <a:r>
              <a:rPr lang="en-US" dirty="0"/>
              <a:t> </a:t>
            </a:r>
          </a:p>
        </p:txBody>
      </p:sp>
      <p:sp>
        <p:nvSpPr>
          <p:cNvPr id="3" name="Content Placeholder 2"/>
          <p:cNvSpPr>
            <a:spLocks noGrp="1"/>
          </p:cNvSpPr>
          <p:nvPr>
            <p:ph idx="1"/>
          </p:nvPr>
        </p:nvSpPr>
        <p:spPr>
          <a:xfrm>
            <a:off x="457200" y="1280160"/>
            <a:ext cx="8229600" cy="4573560"/>
          </a:xfrm>
          <a:solidFill>
            <a:srgbClr val="FFFFCC"/>
          </a:solidFill>
          <a:ln w="28575">
            <a:solidFill>
              <a:schemeClr val="tx1"/>
            </a:solidFill>
          </a:ln>
        </p:spPr>
        <p:txBody>
          <a:bodyPr>
            <a:spAutoFit/>
          </a:bodyPr>
          <a:lstStyle/>
          <a:p>
            <a:pPr algn="ctr"/>
            <a:r>
              <a:rPr lang="en-US" b="1" dirty="0">
                <a:solidFill>
                  <a:schemeClr val="tx1"/>
                </a:solidFill>
              </a:rPr>
              <a:t>Proof (cont.)</a:t>
            </a:r>
          </a:p>
          <a:p>
            <a:r>
              <a:rPr lang="en-US" dirty="0">
                <a:solidFill>
                  <a:schemeClr val="tx1"/>
                </a:solidFill>
              </a:rPr>
              <a:t>We now consider all cases where 	  with the following formula for the partial sums:</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graphicFrame>
        <p:nvGraphicFramePr>
          <p:cNvPr id="374786" name="Object 2"/>
          <p:cNvGraphicFramePr>
            <a:graphicFrameLocks noChangeAspect="1"/>
          </p:cNvGraphicFramePr>
          <p:nvPr/>
        </p:nvGraphicFramePr>
        <p:xfrm>
          <a:off x="5380892" y="1852246"/>
          <a:ext cx="787400" cy="469900"/>
        </p:xfrm>
        <a:graphic>
          <a:graphicData uri="http://schemas.openxmlformats.org/presentationml/2006/ole">
            <mc:AlternateContent xmlns:mc="http://schemas.openxmlformats.org/markup-compatibility/2006">
              <mc:Choice xmlns:v="urn:schemas-microsoft-com:vml" Requires="v">
                <p:oleObj spid="_x0000_s374819" name="Equation" r:id="rId3" imgW="787320" imgH="469800" progId="Equation.DSMT4">
                  <p:embed/>
                </p:oleObj>
              </mc:Choice>
              <mc:Fallback>
                <p:oleObj name="Equation" r:id="rId3" imgW="78732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0892" y="1852246"/>
                        <a:ext cx="787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4790" name="Object 6"/>
          <p:cNvGraphicFramePr>
            <a:graphicFrameLocks noChangeAspect="1"/>
          </p:cNvGraphicFramePr>
          <p:nvPr>
            <p:extLst>
              <p:ext uri="{D42A27DB-BD31-4B8C-83A1-F6EECF244321}">
                <p14:modId xmlns:p14="http://schemas.microsoft.com/office/powerpoint/2010/main" val="909767574"/>
              </p:ext>
            </p:extLst>
          </p:nvPr>
        </p:nvGraphicFramePr>
        <p:xfrm>
          <a:off x="755650" y="2740025"/>
          <a:ext cx="7721600" cy="3022600"/>
        </p:xfrm>
        <a:graphic>
          <a:graphicData uri="http://schemas.openxmlformats.org/presentationml/2006/ole">
            <mc:AlternateContent xmlns:mc="http://schemas.openxmlformats.org/markup-compatibility/2006">
              <mc:Choice xmlns:v="urn:schemas-microsoft-com:vml" Requires="v">
                <p:oleObj spid="_x0000_s374820" name="Equation" r:id="rId5" imgW="7721280" imgH="3022560" progId="Equation.DSMT4">
                  <p:embed/>
                </p:oleObj>
              </mc:Choice>
              <mc:Fallback>
                <p:oleObj name="Equation" r:id="rId5" imgW="7721280" imgH="3022560" progId="Equation.DSMT4">
                  <p:embed/>
                  <p:pic>
                    <p:nvPicPr>
                      <p:cNvPr id="0" name="Picture 6"/>
                      <p:cNvPicPr>
                        <a:picLocks noChangeAspect="1" noChangeArrowheads="1"/>
                      </p:cNvPicPr>
                      <p:nvPr/>
                    </p:nvPicPr>
                    <p:blipFill>
                      <a:blip r:embed="rId6"/>
                      <a:srcRect/>
                      <a:stretch>
                        <a:fillRect/>
                      </a:stretch>
                    </p:blipFill>
                    <p:spPr bwMode="auto">
                      <a:xfrm>
                        <a:off x="755650" y="2740025"/>
                        <a:ext cx="7721600" cy="302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a:t>
            </a:r>
            <a:r>
              <a:rPr lang="en-US" dirty="0">
                <a:solidFill>
                  <a:schemeClr val="tx2"/>
                </a:solidFill>
              </a:rPr>
              <a:t>Convergence and Divergence of Geometric Series</a:t>
            </a:r>
            <a:r>
              <a:rPr lang="en-US" dirty="0"/>
              <a:t> </a:t>
            </a:r>
          </a:p>
        </p:txBody>
      </p:sp>
      <p:sp>
        <p:nvSpPr>
          <p:cNvPr id="3" name="Content Placeholder 2"/>
          <p:cNvSpPr>
            <a:spLocks noGrp="1"/>
          </p:cNvSpPr>
          <p:nvPr>
            <p:ph idx="1"/>
          </p:nvPr>
        </p:nvSpPr>
        <p:spPr>
          <a:xfrm>
            <a:off x="457200" y="1280160"/>
            <a:ext cx="8229600" cy="3539430"/>
          </a:xfrm>
          <a:solidFill>
            <a:srgbClr val="FFFFCC"/>
          </a:solidFill>
          <a:ln w="28575">
            <a:solidFill>
              <a:schemeClr val="tx1"/>
            </a:solidFill>
          </a:ln>
        </p:spPr>
        <p:txBody>
          <a:bodyPr>
            <a:spAutoFit/>
          </a:bodyPr>
          <a:lstStyle/>
          <a:p>
            <a:pPr algn="ctr"/>
            <a:r>
              <a:rPr lang="en-US" b="1" dirty="0">
                <a:solidFill>
                  <a:schemeClr val="tx1"/>
                </a:solidFill>
              </a:rPr>
              <a:t>Proof (cont.)</a:t>
            </a:r>
          </a:p>
          <a:p>
            <a:r>
              <a:rPr lang="en-US" dirty="0">
                <a:solidFill>
                  <a:schemeClr val="tx1"/>
                </a:solidFill>
              </a:rPr>
              <a:t>If |</a:t>
            </a:r>
            <a:r>
              <a:rPr lang="en-US" i="1" dirty="0">
                <a:solidFill>
                  <a:schemeClr val="tx1"/>
                </a:solidFill>
              </a:rPr>
              <a:t>r</a:t>
            </a:r>
            <a:r>
              <a:rPr lang="en-US" dirty="0">
                <a:solidFill>
                  <a:schemeClr val="tx1"/>
                </a:solidFill>
              </a:rPr>
              <a:t>| &lt; 1,</a:t>
            </a:r>
          </a:p>
          <a:p>
            <a:endParaRPr lang="en-US" dirty="0">
              <a:solidFill>
                <a:schemeClr val="tx1"/>
              </a:solidFill>
            </a:endParaRPr>
          </a:p>
          <a:p>
            <a:endParaRPr lang="en-US" dirty="0">
              <a:solidFill>
                <a:schemeClr val="tx1"/>
              </a:solidFill>
            </a:endParaRPr>
          </a:p>
          <a:p>
            <a:r>
              <a:rPr lang="en-US" dirty="0">
                <a:solidFill>
                  <a:schemeClr val="tx1"/>
                </a:solidFill>
              </a:rPr>
              <a:t>and the series converges.</a:t>
            </a:r>
          </a:p>
          <a:p>
            <a:r>
              <a:rPr lang="en-US" dirty="0">
                <a:solidFill>
                  <a:schemeClr val="tx1"/>
                </a:solidFill>
              </a:rPr>
              <a:t>But if |</a:t>
            </a:r>
            <a:r>
              <a:rPr lang="en-US" i="1" dirty="0">
                <a:solidFill>
                  <a:schemeClr val="tx1"/>
                </a:solidFill>
              </a:rPr>
              <a:t>r</a:t>
            </a:r>
            <a:r>
              <a:rPr lang="en-US" dirty="0">
                <a:solidFill>
                  <a:schemeClr val="tx1"/>
                </a:solidFill>
              </a:rPr>
              <a:t>| &gt; 1, 	        as </a:t>
            </a:r>
            <a:r>
              <a:rPr lang="en-US" i="1" dirty="0">
                <a:solidFill>
                  <a:schemeClr val="tx1"/>
                </a:solidFill>
              </a:rPr>
              <a:t>n</a:t>
            </a:r>
            <a:r>
              <a:rPr lang="en-US" dirty="0">
                <a:solidFill>
                  <a:schemeClr val="tx1"/>
                </a:solidFill>
              </a:rPr>
              <a:t> </a:t>
            </a:r>
            <a:r>
              <a:rPr lang="en-US" dirty="0">
                <a:solidFill>
                  <a:schemeClr val="tx1"/>
                </a:solidFill>
                <a:sym typeface="Symbol"/>
              </a:rPr>
              <a:t> </a:t>
            </a:r>
            <a:r>
              <a:rPr lang="en-US" dirty="0">
                <a:solidFill>
                  <a:schemeClr val="tx1"/>
                </a:solidFill>
              </a:rPr>
              <a:t> and hence 	                as well, so the series diverges.</a:t>
            </a:r>
          </a:p>
        </p:txBody>
      </p:sp>
      <p:graphicFrame>
        <p:nvGraphicFramePr>
          <p:cNvPr id="375811" name="Object 3"/>
          <p:cNvGraphicFramePr>
            <a:graphicFrameLocks noChangeAspect="1"/>
          </p:cNvGraphicFramePr>
          <p:nvPr/>
        </p:nvGraphicFramePr>
        <p:xfrm>
          <a:off x="2514600" y="3845169"/>
          <a:ext cx="1358900" cy="571500"/>
        </p:xfrm>
        <a:graphic>
          <a:graphicData uri="http://schemas.openxmlformats.org/presentationml/2006/ole">
            <mc:AlternateContent xmlns:mc="http://schemas.openxmlformats.org/markup-compatibility/2006">
              <mc:Choice xmlns:v="urn:schemas-microsoft-com:vml" Requires="v">
                <p:oleObj spid="_x0000_s375857" name="Equation" r:id="rId3" imgW="1358640" imgH="571320" progId="Equation.DSMT4">
                  <p:embed/>
                </p:oleObj>
              </mc:Choice>
              <mc:Fallback>
                <p:oleObj name="Equation" r:id="rId3" imgW="1358640" imgH="57132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845169"/>
                        <a:ext cx="1358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5812" name="Object 4"/>
          <p:cNvGraphicFramePr>
            <a:graphicFrameLocks noChangeAspect="1"/>
          </p:cNvGraphicFramePr>
          <p:nvPr/>
        </p:nvGraphicFramePr>
        <p:xfrm>
          <a:off x="6931175" y="3886200"/>
          <a:ext cx="1168400" cy="495300"/>
        </p:xfrm>
        <a:graphic>
          <a:graphicData uri="http://schemas.openxmlformats.org/presentationml/2006/ole">
            <mc:AlternateContent xmlns:mc="http://schemas.openxmlformats.org/markup-compatibility/2006">
              <mc:Choice xmlns:v="urn:schemas-microsoft-com:vml" Requires="v">
                <p:oleObj spid="_x0000_s375858" name="Equation" r:id="rId5" imgW="1168200" imgH="495000" progId="Equation.DSMT4">
                  <p:embed/>
                </p:oleObj>
              </mc:Choice>
              <mc:Fallback>
                <p:oleObj name="Equation" r:id="rId5" imgW="1168200" imgH="4950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1175" y="3886200"/>
                        <a:ext cx="1168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5814" name="Object 6"/>
          <p:cNvGraphicFramePr>
            <a:graphicFrameLocks noChangeAspect="1"/>
          </p:cNvGraphicFramePr>
          <p:nvPr>
            <p:extLst>
              <p:ext uri="{D42A27DB-BD31-4B8C-83A1-F6EECF244321}">
                <p14:modId xmlns:p14="http://schemas.microsoft.com/office/powerpoint/2010/main" val="2904979881"/>
              </p:ext>
            </p:extLst>
          </p:nvPr>
        </p:nvGraphicFramePr>
        <p:xfrm>
          <a:off x="1727200" y="2312988"/>
          <a:ext cx="5956300" cy="876300"/>
        </p:xfrm>
        <a:graphic>
          <a:graphicData uri="http://schemas.openxmlformats.org/presentationml/2006/ole">
            <mc:AlternateContent xmlns:mc="http://schemas.openxmlformats.org/markup-compatibility/2006">
              <mc:Choice xmlns:v="urn:schemas-microsoft-com:vml" Requires="v">
                <p:oleObj spid="_x0000_s375859" name="Equation" r:id="rId7" imgW="5956200" imgH="876240" progId="Equation.DSMT4">
                  <p:embed/>
                </p:oleObj>
              </mc:Choice>
              <mc:Fallback>
                <p:oleObj name="Equation" r:id="rId7" imgW="5956200" imgH="876240" progId="Equation.DSMT4">
                  <p:embed/>
                  <p:pic>
                    <p:nvPicPr>
                      <p:cNvPr id="0" name="Picture 6"/>
                      <p:cNvPicPr>
                        <a:picLocks noChangeAspect="1" noChangeArrowheads="1"/>
                      </p:cNvPicPr>
                      <p:nvPr/>
                    </p:nvPicPr>
                    <p:blipFill>
                      <a:blip r:embed="rId8"/>
                      <a:srcRect/>
                      <a:stretch>
                        <a:fillRect/>
                      </a:stretch>
                    </p:blipFill>
                    <p:spPr bwMode="auto">
                      <a:xfrm>
                        <a:off x="1727200" y="2312988"/>
                        <a:ext cx="5956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a:xfrm>
            <a:off x="457200" y="1280160"/>
            <a:ext cx="4724400" cy="4832092"/>
          </a:xfrm>
        </p:spPr>
        <p:txBody>
          <a:bodyPr>
            <a:spAutoFit/>
          </a:bodyPr>
          <a:lstStyle/>
          <a:p>
            <a:r>
              <a:rPr lang="en-US" dirty="0"/>
              <a:t>A ball is dropped from an initial height of </a:t>
            </a:r>
            <a:r>
              <a:rPr lang="en-US" i="1" dirty="0"/>
              <a:t>h</a:t>
            </a:r>
            <a:r>
              <a:rPr lang="en-US" dirty="0"/>
              <a:t> units onto a flat surface and bounces repeatedly. After each bounce, the ball rebounds up to a height that is </a:t>
            </a:r>
            <a:r>
              <a:rPr lang="en-US" i="1" dirty="0"/>
              <a:t>r</a:t>
            </a:r>
            <a:r>
              <a:rPr lang="en-US" dirty="0"/>
              <a:t> times its previous height (with the ratio </a:t>
            </a:r>
            <a:r>
              <a:rPr lang="en-US" i="1" dirty="0"/>
              <a:t>r</a:t>
            </a:r>
            <a:r>
              <a:rPr lang="en-US" dirty="0"/>
              <a:t> positive and less than 1). Find the total distance the ball travels as it bounces up and down (see Figure 2).</a:t>
            </a:r>
          </a:p>
        </p:txBody>
      </p:sp>
      <p:grpSp>
        <p:nvGrpSpPr>
          <p:cNvPr id="6" name="Group 5"/>
          <p:cNvGrpSpPr/>
          <p:nvPr/>
        </p:nvGrpSpPr>
        <p:grpSpPr>
          <a:xfrm>
            <a:off x="5169877" y="1869831"/>
            <a:ext cx="3898162" cy="3928774"/>
            <a:chOff x="5169877" y="1869831"/>
            <a:chExt cx="3898162" cy="3928774"/>
          </a:xfrm>
        </p:grpSpPr>
        <p:pic>
          <p:nvPicPr>
            <p:cNvPr id="386050"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169877" y="1869831"/>
              <a:ext cx="3898162" cy="3200400"/>
            </a:xfrm>
            <a:prstGeom prst="rect">
              <a:avLst/>
            </a:prstGeom>
            <a:noFill/>
            <a:ln w="9525">
              <a:noFill/>
              <a:miter lim="800000"/>
              <a:headEnd/>
              <a:tailEnd/>
            </a:ln>
          </p:spPr>
        </p:pic>
        <p:sp>
          <p:nvSpPr>
            <p:cNvPr id="5" name="Rectangle 4"/>
            <p:cNvSpPr/>
            <p:nvPr/>
          </p:nvSpPr>
          <p:spPr>
            <a:xfrm>
              <a:off x="6400800" y="5275385"/>
              <a:ext cx="1370055" cy="523220"/>
            </a:xfrm>
            <a:prstGeom prst="rect">
              <a:avLst/>
            </a:prstGeom>
          </p:spPr>
          <p:txBody>
            <a:bodyPr wrap="none">
              <a:spAutoFit/>
            </a:bodyPr>
            <a:lstStyle/>
            <a:p>
              <a:r>
                <a:rPr lang="en-US" sz="2800" b="1" dirty="0"/>
                <a:t>Figure 2</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TOPICS</a:t>
            </a:r>
          </a:p>
        </p:txBody>
      </p:sp>
      <p:sp>
        <p:nvSpPr>
          <p:cNvPr id="6" name="Rectangle 3"/>
          <p:cNvSpPr>
            <a:spLocks noGrp="1"/>
          </p:cNvSpPr>
          <p:nvPr>
            <p:ph idx="1"/>
          </p:nvPr>
        </p:nvSpPr>
        <p:spPr>
          <a:xfrm>
            <a:off x="457200" y="1280160"/>
            <a:ext cx="8229600" cy="1040285"/>
          </a:xfrm>
          <a:prstGeom prst="rect">
            <a:avLst/>
          </a:prstGeom>
          <a:noFill/>
        </p:spPr>
        <p:txBody>
          <a:bodyPr>
            <a:spAutoFit/>
          </a:bodyPr>
          <a:lstStyle/>
          <a:p>
            <a:pPr marL="514350" indent="-514350">
              <a:buFont typeface="+mj-lt"/>
              <a:buAutoNum type="arabicPeriod"/>
            </a:pPr>
            <a:r>
              <a:rPr lang="en-US" dirty="0"/>
              <a:t> Partial sums, convergence, and divergence     </a:t>
            </a:r>
          </a:p>
          <a:p>
            <a:pPr marL="514350" indent="-514350">
              <a:buFont typeface="+mj-lt"/>
              <a:buAutoNum type="arabicPeriod"/>
            </a:pPr>
            <a:r>
              <a:rPr lang="en-US" dirty="0"/>
              <a:t> Geometric, telescoping, and harmonic series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b="1" dirty="0"/>
              <a:t>Solution</a:t>
            </a:r>
          </a:p>
          <a:p>
            <a:r>
              <a:rPr lang="en-US" dirty="0"/>
              <a:t>The ball bounces straight up and down and we are only interested in the vertical distance traveled. Note that in this ideal scenario, the ball bounces an infinite number of times. Nevertheless, the distance the ball travels is finite. It travels </a:t>
            </a:r>
            <a:r>
              <a:rPr lang="en-US" i="1" dirty="0"/>
              <a:t>h</a:t>
            </a:r>
            <a:r>
              <a:rPr lang="en-US" dirty="0"/>
              <a:t> units on its initial drop, then travels upward hr units after its first bounce, travels another </a:t>
            </a:r>
            <a:r>
              <a:rPr lang="en-US" i="1" dirty="0"/>
              <a:t>hr</a:t>
            </a:r>
            <a:r>
              <a:rPr lang="en-US" dirty="0"/>
              <a:t> units on its way back down, up </a:t>
            </a:r>
            <a:r>
              <a:rPr lang="en-US" i="1" dirty="0"/>
              <a:t>hr</a:t>
            </a:r>
            <a:r>
              <a:rPr lang="en-US" baseline="30000" dirty="0"/>
              <a:t>2</a:t>
            </a:r>
            <a:r>
              <a:rPr lang="en-US" dirty="0"/>
              <a:t> after the second bounce, and so on.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Thus, we calculate the total distance as follows:</a:t>
            </a:r>
          </a:p>
          <a:p>
            <a:endParaRPr lang="en-US" dirty="0"/>
          </a:p>
          <a:p>
            <a:endParaRPr lang="en-US" dirty="0"/>
          </a:p>
          <a:p>
            <a:endParaRPr lang="en-US" dirty="0"/>
          </a:p>
          <a:p>
            <a:r>
              <a:rPr lang="en-US" dirty="0"/>
              <a:t>For instance, if the initial height is </a:t>
            </a:r>
            <a:r>
              <a:rPr lang="en-US" i="1" dirty="0"/>
              <a:t>h</a:t>
            </a:r>
            <a:r>
              <a:rPr lang="en-US" dirty="0"/>
              <a:t> = 5 m and the ratio </a:t>
            </a:r>
            <a:r>
              <a:rPr lang="en-US" i="1" dirty="0"/>
              <a:t>r</a:t>
            </a:r>
            <a:r>
              <a:rPr lang="en-US" dirty="0"/>
              <a:t> = 0.9 (a typical ratio if both the ball and surface are made of a hard material such as steel), then</a:t>
            </a:r>
          </a:p>
        </p:txBody>
      </p:sp>
      <p:graphicFrame>
        <p:nvGraphicFramePr>
          <p:cNvPr id="387076" name="Object 4"/>
          <p:cNvGraphicFramePr>
            <a:graphicFrameLocks noChangeAspect="1"/>
          </p:cNvGraphicFramePr>
          <p:nvPr>
            <p:extLst>
              <p:ext uri="{D42A27DB-BD31-4B8C-83A1-F6EECF244321}">
                <p14:modId xmlns:p14="http://schemas.microsoft.com/office/powerpoint/2010/main" val="1366456167"/>
              </p:ext>
            </p:extLst>
          </p:nvPr>
        </p:nvGraphicFramePr>
        <p:xfrm>
          <a:off x="1508125" y="1835150"/>
          <a:ext cx="3975100" cy="381000"/>
        </p:xfrm>
        <a:graphic>
          <a:graphicData uri="http://schemas.openxmlformats.org/presentationml/2006/ole">
            <mc:AlternateContent xmlns:mc="http://schemas.openxmlformats.org/markup-compatibility/2006">
              <mc:Choice xmlns:v="urn:schemas-microsoft-com:vml" Requires="v">
                <p:oleObj spid="_x0000_s387182" name="Equation" r:id="rId3" imgW="3974760" imgH="380880" progId="Equation.DSMT4">
                  <p:embed/>
                </p:oleObj>
              </mc:Choice>
              <mc:Fallback>
                <p:oleObj name="Equation" r:id="rId3" imgW="3974760" imgH="380880" progId="Equation.DSMT4">
                  <p:embed/>
                  <p:pic>
                    <p:nvPicPr>
                      <p:cNvPr id="0" name="Picture 4"/>
                      <p:cNvPicPr>
                        <a:picLocks noChangeAspect="1" noChangeArrowheads="1"/>
                      </p:cNvPicPr>
                      <p:nvPr/>
                    </p:nvPicPr>
                    <p:blipFill>
                      <a:blip r:embed="rId4"/>
                      <a:srcRect/>
                      <a:stretch>
                        <a:fillRect/>
                      </a:stretch>
                    </p:blipFill>
                    <p:spPr bwMode="auto">
                      <a:xfrm>
                        <a:off x="1508125" y="1835150"/>
                        <a:ext cx="39751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7078" name="Object 6"/>
          <p:cNvGraphicFramePr>
            <a:graphicFrameLocks noChangeAspect="1"/>
          </p:cNvGraphicFramePr>
          <p:nvPr/>
        </p:nvGraphicFramePr>
        <p:xfrm>
          <a:off x="1752600" y="2438400"/>
          <a:ext cx="2514600" cy="914400"/>
        </p:xfrm>
        <a:graphic>
          <a:graphicData uri="http://schemas.openxmlformats.org/presentationml/2006/ole">
            <mc:AlternateContent xmlns:mc="http://schemas.openxmlformats.org/markup-compatibility/2006">
              <mc:Choice xmlns:v="urn:schemas-microsoft-com:vml" Requires="v">
                <p:oleObj spid="_x0000_s387183" name="Equation" r:id="rId5" imgW="2514600" imgH="914400" progId="Equation.DSMT4">
                  <p:embed/>
                </p:oleObj>
              </mc:Choice>
              <mc:Fallback>
                <p:oleObj name="Equation" r:id="rId5" imgW="2514600" imgH="91440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2438400"/>
                        <a:ext cx="2514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7079" name="Object 7"/>
          <p:cNvGraphicFramePr>
            <a:graphicFrameLocks noChangeAspect="1"/>
          </p:cNvGraphicFramePr>
          <p:nvPr/>
        </p:nvGraphicFramePr>
        <p:xfrm>
          <a:off x="4267200" y="2438400"/>
          <a:ext cx="1447800" cy="825500"/>
        </p:xfrm>
        <a:graphic>
          <a:graphicData uri="http://schemas.openxmlformats.org/presentationml/2006/ole">
            <mc:AlternateContent xmlns:mc="http://schemas.openxmlformats.org/markup-compatibility/2006">
              <mc:Choice xmlns:v="urn:schemas-microsoft-com:vml" Requires="v">
                <p:oleObj spid="_x0000_s387184" name="Equation" r:id="rId7" imgW="1447560" imgH="825480" progId="Equation.DSMT4">
                  <p:embed/>
                </p:oleObj>
              </mc:Choice>
              <mc:Fallback>
                <p:oleObj name="Equation" r:id="rId7" imgW="1447560" imgH="82548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2438400"/>
                        <a:ext cx="1447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7080" name="Object 8"/>
          <p:cNvGraphicFramePr>
            <a:graphicFrameLocks noChangeAspect="1"/>
          </p:cNvGraphicFramePr>
          <p:nvPr>
            <p:extLst>
              <p:ext uri="{D42A27DB-BD31-4B8C-83A1-F6EECF244321}">
                <p14:modId xmlns:p14="http://schemas.microsoft.com/office/powerpoint/2010/main" val="3872627729"/>
              </p:ext>
            </p:extLst>
          </p:nvPr>
        </p:nvGraphicFramePr>
        <p:xfrm>
          <a:off x="5797550" y="2406650"/>
          <a:ext cx="1511300" cy="939800"/>
        </p:xfrm>
        <a:graphic>
          <a:graphicData uri="http://schemas.openxmlformats.org/presentationml/2006/ole">
            <mc:AlternateContent xmlns:mc="http://schemas.openxmlformats.org/markup-compatibility/2006">
              <mc:Choice xmlns:v="urn:schemas-microsoft-com:vml" Requires="v">
                <p:oleObj spid="_x0000_s387185" name="Equation" r:id="rId9" imgW="1511280" imgH="939600" progId="Equation.DSMT4">
                  <p:embed/>
                </p:oleObj>
              </mc:Choice>
              <mc:Fallback>
                <p:oleObj name="Equation" r:id="rId9" imgW="1511280" imgH="939600" progId="Equation.DSMT4">
                  <p:embed/>
                  <p:pic>
                    <p:nvPicPr>
                      <p:cNvPr id="0" name="Picture 8"/>
                      <p:cNvPicPr>
                        <a:picLocks noChangeAspect="1" noChangeArrowheads="1"/>
                      </p:cNvPicPr>
                      <p:nvPr/>
                    </p:nvPicPr>
                    <p:blipFill>
                      <a:blip r:embed="rId10"/>
                      <a:srcRect/>
                      <a:stretch>
                        <a:fillRect/>
                      </a:stretch>
                    </p:blipFill>
                    <p:spPr bwMode="auto">
                      <a:xfrm>
                        <a:off x="5797550" y="2406650"/>
                        <a:ext cx="1511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7081" name="Object 9"/>
          <p:cNvGraphicFramePr>
            <a:graphicFrameLocks noChangeAspect="1"/>
          </p:cNvGraphicFramePr>
          <p:nvPr>
            <p:extLst>
              <p:ext uri="{D42A27DB-BD31-4B8C-83A1-F6EECF244321}">
                <p14:modId xmlns:p14="http://schemas.microsoft.com/office/powerpoint/2010/main" val="2781251396"/>
              </p:ext>
            </p:extLst>
          </p:nvPr>
        </p:nvGraphicFramePr>
        <p:xfrm>
          <a:off x="2444750" y="4845050"/>
          <a:ext cx="2044700" cy="939800"/>
        </p:xfrm>
        <a:graphic>
          <a:graphicData uri="http://schemas.openxmlformats.org/presentationml/2006/ole">
            <mc:AlternateContent xmlns:mc="http://schemas.openxmlformats.org/markup-compatibility/2006">
              <mc:Choice xmlns:v="urn:schemas-microsoft-com:vml" Requires="v">
                <p:oleObj spid="_x0000_s387186" name="Equation" r:id="rId11" imgW="2044440" imgH="939600" progId="Equation.DSMT4">
                  <p:embed/>
                </p:oleObj>
              </mc:Choice>
              <mc:Fallback>
                <p:oleObj name="Equation" r:id="rId11" imgW="2044440" imgH="939600" progId="Equation.DSMT4">
                  <p:embed/>
                  <p:pic>
                    <p:nvPicPr>
                      <p:cNvPr id="0" name="Picture 9"/>
                      <p:cNvPicPr>
                        <a:picLocks noChangeAspect="1" noChangeArrowheads="1"/>
                      </p:cNvPicPr>
                      <p:nvPr/>
                    </p:nvPicPr>
                    <p:blipFill>
                      <a:blip r:embed="rId12"/>
                      <a:srcRect/>
                      <a:stretch>
                        <a:fillRect/>
                      </a:stretch>
                    </p:blipFill>
                    <p:spPr bwMode="auto">
                      <a:xfrm>
                        <a:off x="2444750" y="4845050"/>
                        <a:ext cx="2044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7082" name="Object 10"/>
          <p:cNvGraphicFramePr>
            <a:graphicFrameLocks noChangeAspect="1"/>
          </p:cNvGraphicFramePr>
          <p:nvPr>
            <p:extLst>
              <p:ext uri="{D42A27DB-BD31-4B8C-83A1-F6EECF244321}">
                <p14:modId xmlns:p14="http://schemas.microsoft.com/office/powerpoint/2010/main" val="3689318286"/>
              </p:ext>
            </p:extLst>
          </p:nvPr>
        </p:nvGraphicFramePr>
        <p:xfrm>
          <a:off x="4578350" y="4800600"/>
          <a:ext cx="1270000" cy="1041400"/>
        </p:xfrm>
        <a:graphic>
          <a:graphicData uri="http://schemas.openxmlformats.org/presentationml/2006/ole">
            <mc:AlternateContent xmlns:mc="http://schemas.openxmlformats.org/markup-compatibility/2006">
              <mc:Choice xmlns:v="urn:schemas-microsoft-com:vml" Requires="v">
                <p:oleObj spid="_x0000_s387187" name="Equation" r:id="rId13" imgW="1269720" imgH="1041120" progId="Equation.DSMT4">
                  <p:embed/>
                </p:oleObj>
              </mc:Choice>
              <mc:Fallback>
                <p:oleObj name="Equation" r:id="rId13" imgW="1269720" imgH="1041120" progId="Equation.DSMT4">
                  <p:embed/>
                  <p:pic>
                    <p:nvPicPr>
                      <p:cNvPr id="0" name="Picture 10"/>
                      <p:cNvPicPr>
                        <a:picLocks noChangeAspect="1" noChangeArrowheads="1"/>
                      </p:cNvPicPr>
                      <p:nvPr/>
                    </p:nvPicPr>
                    <p:blipFill>
                      <a:blip r:embed="rId14"/>
                      <a:srcRect/>
                      <a:stretch>
                        <a:fillRect/>
                      </a:stretch>
                    </p:blipFill>
                    <p:spPr bwMode="auto">
                      <a:xfrm>
                        <a:off x="4578350" y="4800600"/>
                        <a:ext cx="12700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7083" name="Object 11"/>
          <p:cNvGraphicFramePr>
            <a:graphicFrameLocks noChangeAspect="1"/>
          </p:cNvGraphicFramePr>
          <p:nvPr/>
        </p:nvGraphicFramePr>
        <p:xfrm>
          <a:off x="5867400" y="5181600"/>
          <a:ext cx="1092200" cy="292100"/>
        </p:xfrm>
        <a:graphic>
          <a:graphicData uri="http://schemas.openxmlformats.org/presentationml/2006/ole">
            <mc:AlternateContent xmlns:mc="http://schemas.openxmlformats.org/markup-compatibility/2006">
              <mc:Choice xmlns:v="urn:schemas-microsoft-com:vml" Requires="v">
                <p:oleObj spid="_x0000_s387188" name="Equation" r:id="rId15" imgW="1091880" imgH="291960" progId="Equation.DSMT4">
                  <p:embed/>
                </p:oleObj>
              </mc:Choice>
              <mc:Fallback>
                <p:oleObj name="Equation" r:id="rId15" imgW="1091880" imgH="291960" progId="Equation.DSMT4">
                  <p:embed/>
                  <p:pic>
                    <p:nvPicPr>
                      <p:cNvPr id="0"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67400" y="5181600"/>
                        <a:ext cx="1092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7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70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70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70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708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708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7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t>
            </a:r>
          </a:p>
        </p:txBody>
      </p:sp>
      <p:sp>
        <p:nvSpPr>
          <p:cNvPr id="3" name="Content Placeholder 2"/>
          <p:cNvSpPr>
            <a:spLocks noGrp="1"/>
          </p:cNvSpPr>
          <p:nvPr>
            <p:ph idx="1"/>
          </p:nvPr>
        </p:nvSpPr>
        <p:spPr/>
        <p:txBody>
          <a:bodyPr/>
          <a:lstStyle/>
          <a:p>
            <a:r>
              <a:rPr lang="en-US" dirty="0"/>
              <a:t>Determine the time required for the bouncing ball in Example 2 to come to rest.</a:t>
            </a:r>
          </a:p>
          <a:p>
            <a:r>
              <a:rPr lang="en-US" b="1" dirty="0"/>
              <a:t>Solution</a:t>
            </a:r>
          </a:p>
          <a:p>
            <a:r>
              <a:rPr lang="en-US" dirty="0"/>
              <a:t>The function 		         where </a:t>
            </a:r>
            <a:r>
              <a:rPr lang="en-US" i="1" dirty="0"/>
              <a:t>g</a:t>
            </a:r>
            <a:r>
              <a:rPr lang="en-US" dirty="0"/>
              <a:t> is the acceleration due to gravity, describes the vertical position at time </a:t>
            </a:r>
            <a:r>
              <a:rPr lang="en-US" i="1" dirty="0"/>
              <a:t>t</a:t>
            </a:r>
            <a:r>
              <a:rPr lang="en-US" dirty="0"/>
              <a:t> of an object dropped from an initial height </a:t>
            </a:r>
            <a:r>
              <a:rPr lang="en-US" i="1" dirty="0"/>
              <a:t>h</a:t>
            </a:r>
            <a:r>
              <a:rPr lang="en-US" dirty="0"/>
              <a:t>. Setting </a:t>
            </a:r>
            <a:r>
              <a:rPr lang="en-US" i="1" dirty="0"/>
              <a:t>y</a:t>
            </a:r>
            <a:r>
              <a:rPr lang="en-US" dirty="0"/>
              <a:t>(</a:t>
            </a:r>
            <a:r>
              <a:rPr lang="en-US" i="1" dirty="0"/>
              <a:t>t</a:t>
            </a:r>
            <a:r>
              <a:rPr lang="en-US" dirty="0"/>
              <a:t>) = 0 and solving the resulting equation for </a:t>
            </a:r>
            <a:r>
              <a:rPr lang="en-US" i="1" dirty="0"/>
              <a:t>t</a:t>
            </a:r>
            <a:r>
              <a:rPr lang="en-US" dirty="0"/>
              <a:t> gives us		    the time required for an object to fall to the ground from a height of </a:t>
            </a:r>
            <a:r>
              <a:rPr lang="en-US" i="1" dirty="0"/>
              <a:t>h</a:t>
            </a:r>
            <a:r>
              <a:rPr lang="en-US" dirty="0"/>
              <a:t>.</a:t>
            </a:r>
          </a:p>
          <a:p>
            <a:endParaRPr lang="en-US" dirty="0"/>
          </a:p>
        </p:txBody>
      </p:sp>
      <p:graphicFrame>
        <p:nvGraphicFramePr>
          <p:cNvPr id="388099" name="Object 3"/>
          <p:cNvGraphicFramePr>
            <a:graphicFrameLocks noChangeAspect="1"/>
          </p:cNvGraphicFramePr>
          <p:nvPr/>
        </p:nvGraphicFramePr>
        <p:xfrm>
          <a:off x="2438400" y="2766646"/>
          <a:ext cx="2413000" cy="482600"/>
        </p:xfrm>
        <a:graphic>
          <a:graphicData uri="http://schemas.openxmlformats.org/presentationml/2006/ole">
            <mc:AlternateContent xmlns:mc="http://schemas.openxmlformats.org/markup-compatibility/2006">
              <mc:Choice xmlns:v="urn:schemas-microsoft-com:vml" Requires="v">
                <p:oleObj spid="_x0000_s388129" name="Equation" r:id="rId3" imgW="2412720" imgH="482400" progId="Equation.DSMT4">
                  <p:embed/>
                </p:oleObj>
              </mc:Choice>
              <mc:Fallback>
                <p:oleObj name="Equation" r:id="rId3" imgW="2412720" imgH="4824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766646"/>
                        <a:ext cx="2413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8100" name="Object 4"/>
          <p:cNvGraphicFramePr>
            <a:graphicFrameLocks noChangeAspect="1"/>
          </p:cNvGraphicFramePr>
          <p:nvPr/>
        </p:nvGraphicFramePr>
        <p:xfrm>
          <a:off x="3810000" y="4448908"/>
          <a:ext cx="1511300" cy="533400"/>
        </p:xfrm>
        <a:graphic>
          <a:graphicData uri="http://schemas.openxmlformats.org/presentationml/2006/ole">
            <mc:AlternateContent xmlns:mc="http://schemas.openxmlformats.org/markup-compatibility/2006">
              <mc:Choice xmlns:v="urn:schemas-microsoft-com:vml" Requires="v">
                <p:oleObj spid="_x0000_s388130" name="Equation" r:id="rId5" imgW="1511280" imgH="533160" progId="Equation.DSMT4">
                  <p:embed/>
                </p:oleObj>
              </mc:Choice>
              <mc:Fallback>
                <p:oleObj name="Equation" r:id="rId5" imgW="1511280" imgH="5331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4448908"/>
                        <a:ext cx="15113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809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8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This is also the time required for a ball to attain a height of </a:t>
            </a:r>
            <a:r>
              <a:rPr lang="en-US" i="1" dirty="0"/>
              <a:t>h</a:t>
            </a:r>
            <a:r>
              <a:rPr lang="en-US" dirty="0"/>
              <a:t> after a bounce, so the total time that the ball in Example 2 bounces is given in the following formula.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390147" name="Object 3"/>
          <p:cNvGraphicFramePr>
            <a:graphicFrameLocks noChangeAspect="1"/>
          </p:cNvGraphicFramePr>
          <p:nvPr>
            <p:extLst>
              <p:ext uri="{D42A27DB-BD31-4B8C-83A1-F6EECF244321}">
                <p14:modId xmlns:p14="http://schemas.microsoft.com/office/powerpoint/2010/main" val="4241233803"/>
              </p:ext>
            </p:extLst>
          </p:nvPr>
        </p:nvGraphicFramePr>
        <p:xfrm>
          <a:off x="1273175" y="1155700"/>
          <a:ext cx="4533900" cy="1054100"/>
        </p:xfrm>
        <a:graphic>
          <a:graphicData uri="http://schemas.openxmlformats.org/presentationml/2006/ole">
            <mc:AlternateContent xmlns:mc="http://schemas.openxmlformats.org/markup-compatibility/2006">
              <mc:Choice xmlns:v="urn:schemas-microsoft-com:vml" Requires="v">
                <p:oleObj spid="_x0000_s390222" name="Equation" r:id="rId3" imgW="4533840" imgH="1054080" progId="Equation.DSMT4">
                  <p:embed/>
                </p:oleObj>
              </mc:Choice>
              <mc:Fallback>
                <p:oleObj name="Equation" r:id="rId3" imgW="4533840" imgH="1054080" progId="Equation.DSMT4">
                  <p:embed/>
                  <p:pic>
                    <p:nvPicPr>
                      <p:cNvPr id="0" name="Picture 3"/>
                      <p:cNvPicPr>
                        <a:picLocks noChangeAspect="1" noChangeArrowheads="1"/>
                      </p:cNvPicPr>
                      <p:nvPr/>
                    </p:nvPicPr>
                    <p:blipFill>
                      <a:blip r:embed="rId4"/>
                      <a:srcRect/>
                      <a:stretch>
                        <a:fillRect/>
                      </a:stretch>
                    </p:blipFill>
                    <p:spPr bwMode="auto">
                      <a:xfrm>
                        <a:off x="1273175" y="1155700"/>
                        <a:ext cx="45339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0148" name="Object 4"/>
          <p:cNvGraphicFramePr>
            <a:graphicFrameLocks noChangeAspect="1"/>
          </p:cNvGraphicFramePr>
          <p:nvPr>
            <p:extLst>
              <p:ext uri="{D42A27DB-BD31-4B8C-83A1-F6EECF244321}">
                <p14:modId xmlns:p14="http://schemas.microsoft.com/office/powerpoint/2010/main" val="302398482"/>
              </p:ext>
            </p:extLst>
          </p:nvPr>
        </p:nvGraphicFramePr>
        <p:xfrm>
          <a:off x="1508125" y="2386013"/>
          <a:ext cx="3848100" cy="1092200"/>
        </p:xfrm>
        <a:graphic>
          <a:graphicData uri="http://schemas.openxmlformats.org/presentationml/2006/ole">
            <mc:AlternateContent xmlns:mc="http://schemas.openxmlformats.org/markup-compatibility/2006">
              <mc:Choice xmlns:v="urn:schemas-microsoft-com:vml" Requires="v">
                <p:oleObj spid="_x0000_s390223" name="Equation" r:id="rId5" imgW="3848040" imgH="1091880" progId="Equation.DSMT4">
                  <p:embed/>
                </p:oleObj>
              </mc:Choice>
              <mc:Fallback>
                <p:oleObj name="Equation" r:id="rId5" imgW="3848040" imgH="1091880" progId="Equation.DSMT4">
                  <p:embed/>
                  <p:pic>
                    <p:nvPicPr>
                      <p:cNvPr id="0" name="Picture 4"/>
                      <p:cNvPicPr>
                        <a:picLocks noChangeAspect="1" noChangeArrowheads="1"/>
                      </p:cNvPicPr>
                      <p:nvPr/>
                    </p:nvPicPr>
                    <p:blipFill>
                      <a:blip r:embed="rId6"/>
                      <a:srcRect/>
                      <a:stretch>
                        <a:fillRect/>
                      </a:stretch>
                    </p:blipFill>
                    <p:spPr bwMode="auto">
                      <a:xfrm>
                        <a:off x="1508125" y="2386013"/>
                        <a:ext cx="38481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0149" name="Object 5"/>
          <p:cNvGraphicFramePr>
            <a:graphicFrameLocks noChangeAspect="1"/>
          </p:cNvGraphicFramePr>
          <p:nvPr>
            <p:extLst>
              <p:ext uri="{D42A27DB-BD31-4B8C-83A1-F6EECF244321}">
                <p14:modId xmlns:p14="http://schemas.microsoft.com/office/powerpoint/2010/main" val="636909502"/>
              </p:ext>
            </p:extLst>
          </p:nvPr>
        </p:nvGraphicFramePr>
        <p:xfrm>
          <a:off x="1506538" y="3646488"/>
          <a:ext cx="4114800" cy="1092200"/>
        </p:xfrm>
        <a:graphic>
          <a:graphicData uri="http://schemas.openxmlformats.org/presentationml/2006/ole">
            <mc:AlternateContent xmlns:mc="http://schemas.openxmlformats.org/markup-compatibility/2006">
              <mc:Choice xmlns:v="urn:schemas-microsoft-com:vml" Requires="v">
                <p:oleObj spid="_x0000_s390224" name="Equation" r:id="rId7" imgW="4114800" imgH="1091880" progId="Equation.DSMT4">
                  <p:embed/>
                </p:oleObj>
              </mc:Choice>
              <mc:Fallback>
                <p:oleObj name="Equation" r:id="rId7" imgW="4114800" imgH="1091880" progId="Equation.DSMT4">
                  <p:embed/>
                  <p:pic>
                    <p:nvPicPr>
                      <p:cNvPr id="0" name="Picture 5"/>
                      <p:cNvPicPr>
                        <a:picLocks noChangeAspect="1" noChangeArrowheads="1"/>
                      </p:cNvPicPr>
                      <p:nvPr/>
                    </p:nvPicPr>
                    <p:blipFill>
                      <a:blip r:embed="rId8"/>
                      <a:srcRect/>
                      <a:stretch>
                        <a:fillRect/>
                      </a:stretch>
                    </p:blipFill>
                    <p:spPr bwMode="auto">
                      <a:xfrm>
                        <a:off x="1506538" y="3646488"/>
                        <a:ext cx="41148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0150" name="Object 6"/>
          <p:cNvGraphicFramePr>
            <a:graphicFrameLocks noChangeAspect="1"/>
          </p:cNvGraphicFramePr>
          <p:nvPr>
            <p:extLst>
              <p:ext uri="{D42A27DB-BD31-4B8C-83A1-F6EECF244321}">
                <p14:modId xmlns:p14="http://schemas.microsoft.com/office/powerpoint/2010/main" val="1410559819"/>
              </p:ext>
            </p:extLst>
          </p:nvPr>
        </p:nvGraphicFramePr>
        <p:xfrm>
          <a:off x="1531938" y="4900613"/>
          <a:ext cx="3924300" cy="1092200"/>
        </p:xfrm>
        <a:graphic>
          <a:graphicData uri="http://schemas.openxmlformats.org/presentationml/2006/ole">
            <mc:AlternateContent xmlns:mc="http://schemas.openxmlformats.org/markup-compatibility/2006">
              <mc:Choice xmlns:v="urn:schemas-microsoft-com:vml" Requires="v">
                <p:oleObj spid="_x0000_s390225" name="Equation" r:id="rId9" imgW="3924000" imgH="1091880" progId="Equation.DSMT4">
                  <p:embed/>
                </p:oleObj>
              </mc:Choice>
              <mc:Fallback>
                <p:oleObj name="Equation" r:id="rId9" imgW="3924000" imgH="1091880" progId="Equation.DSMT4">
                  <p:embed/>
                  <p:pic>
                    <p:nvPicPr>
                      <p:cNvPr id="0" name="Picture 6"/>
                      <p:cNvPicPr>
                        <a:picLocks noChangeAspect="1" noChangeArrowheads="1"/>
                      </p:cNvPicPr>
                      <p:nvPr/>
                    </p:nvPicPr>
                    <p:blipFill>
                      <a:blip r:embed="rId10"/>
                      <a:srcRect/>
                      <a:stretch>
                        <a:fillRect/>
                      </a:stretch>
                    </p:blipFill>
                    <p:spPr bwMode="auto">
                      <a:xfrm>
                        <a:off x="1531938" y="4900613"/>
                        <a:ext cx="39243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0151" name="Object 7"/>
          <p:cNvGraphicFramePr>
            <a:graphicFrameLocks noChangeAspect="1"/>
          </p:cNvGraphicFramePr>
          <p:nvPr>
            <p:extLst>
              <p:ext uri="{D42A27DB-BD31-4B8C-83A1-F6EECF244321}">
                <p14:modId xmlns:p14="http://schemas.microsoft.com/office/powerpoint/2010/main" val="2927283732"/>
              </p:ext>
            </p:extLst>
          </p:nvPr>
        </p:nvGraphicFramePr>
        <p:xfrm>
          <a:off x="5498123" y="4900246"/>
          <a:ext cx="2387600" cy="1092200"/>
        </p:xfrm>
        <a:graphic>
          <a:graphicData uri="http://schemas.openxmlformats.org/presentationml/2006/ole">
            <mc:AlternateContent xmlns:mc="http://schemas.openxmlformats.org/markup-compatibility/2006">
              <mc:Choice xmlns:v="urn:schemas-microsoft-com:vml" Requires="v">
                <p:oleObj spid="_x0000_s390226" name="Equation" r:id="rId11" imgW="2387520" imgH="1091880" progId="Equation.DSMT4">
                  <p:embed/>
                </p:oleObj>
              </mc:Choice>
              <mc:Fallback>
                <p:oleObj name="Equation" r:id="rId11" imgW="2387520" imgH="1091880" progId="Equation.DSMT4">
                  <p:embed/>
                  <p:pic>
                    <p:nvPicPr>
                      <p:cNvPr id="0" name="Picture 7"/>
                      <p:cNvPicPr>
                        <a:picLocks noChangeAspect="1" noChangeArrowheads="1"/>
                      </p:cNvPicPr>
                      <p:nvPr/>
                    </p:nvPicPr>
                    <p:blipFill>
                      <a:blip r:embed="rId12"/>
                      <a:srcRect/>
                      <a:stretch>
                        <a:fillRect/>
                      </a:stretch>
                    </p:blipFill>
                    <p:spPr bwMode="auto">
                      <a:xfrm>
                        <a:off x="5498123" y="4900246"/>
                        <a:ext cx="23876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0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01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01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0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If </a:t>
            </a:r>
            <a:r>
              <a:rPr lang="en-US" i="1" dirty="0"/>
              <a:t>h</a:t>
            </a:r>
            <a:r>
              <a:rPr lang="en-US" dirty="0"/>
              <a:t> </a:t>
            </a:r>
            <a:r>
              <a:rPr lang="en-US" dirty="0">
                <a:latin typeface="Symbol" pitchFamily="18" charset="2"/>
              </a:rPr>
              <a:t>=</a:t>
            </a:r>
            <a:r>
              <a:rPr lang="en-US" dirty="0"/>
              <a:t> 5 m and </a:t>
            </a:r>
            <a:r>
              <a:rPr lang="en-US" i="1" dirty="0"/>
              <a:t>r</a:t>
            </a:r>
            <a:r>
              <a:rPr lang="en-US" dirty="0"/>
              <a:t> </a:t>
            </a:r>
            <a:r>
              <a:rPr lang="en-US" dirty="0">
                <a:latin typeface="Symbol" pitchFamily="18" charset="2"/>
              </a:rPr>
              <a:t>=</a:t>
            </a:r>
            <a:r>
              <a:rPr lang="en-US" dirty="0"/>
              <a:t> 0.9, </a:t>
            </a:r>
            <a:r>
              <a:rPr lang="en-US" i="1" dirty="0"/>
              <a:t>T</a:t>
            </a:r>
            <a:r>
              <a:rPr lang="en-US" dirty="0"/>
              <a:t> </a:t>
            </a:r>
            <a:r>
              <a:rPr lang="en-US" dirty="0">
                <a:sym typeface="Symbol"/>
              </a:rPr>
              <a:t></a:t>
            </a:r>
            <a:r>
              <a:rPr lang="en-US" dirty="0"/>
              <a:t> 38.36 seconds (using </a:t>
            </a:r>
            <a:r>
              <a:rPr lang="en-US" i="1" dirty="0"/>
              <a:t>g </a:t>
            </a:r>
            <a:r>
              <a:rPr lang="en-US" dirty="0">
                <a:latin typeface="Symbol" pitchFamily="18" charset="2"/>
              </a:rPr>
              <a:t>= </a:t>
            </a:r>
            <a:r>
              <a:rPr lang="en-US" dirty="0"/>
              <a:t>9.8 m/s</a:t>
            </a:r>
            <a:r>
              <a:rPr lang="en-US" baseline="30000" dirty="0"/>
              <a:t>2</a:t>
            </a:r>
            <a:r>
              <a:rPr lang="en-US" dirty="0"/>
              <a:t>).  So the ball in this example bounces an infinite number of times while traveling a total distance of 95 meters in a little over 38 seconds—this sort of scenario is the basis for many of the paradoxes devised by the early Greek mathematician Zeno of Elea (5</a:t>
            </a:r>
            <a:r>
              <a:rPr lang="en-US" baseline="30000" dirty="0"/>
              <a:t>th</a:t>
            </a:r>
            <a:r>
              <a:rPr lang="en-US" dirty="0"/>
              <a:t> century BC). </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a:t>
            </a:r>
          </a:p>
        </p:txBody>
      </p:sp>
      <p:sp>
        <p:nvSpPr>
          <p:cNvPr id="3" name="Content Placeholder 2"/>
          <p:cNvSpPr>
            <a:spLocks noGrp="1"/>
          </p:cNvSpPr>
          <p:nvPr>
            <p:ph idx="1"/>
          </p:nvPr>
        </p:nvSpPr>
        <p:spPr>
          <a:xfrm>
            <a:off x="457200" y="1280160"/>
            <a:ext cx="8229600" cy="3970318"/>
          </a:xfrm>
        </p:spPr>
        <p:txBody>
          <a:bodyPr>
            <a:spAutoFit/>
          </a:bodyPr>
          <a:lstStyle/>
          <a:p>
            <a:r>
              <a:rPr lang="en-US" dirty="0"/>
              <a:t>Express the repeating decimal 	         as a ratio of two integers.</a:t>
            </a:r>
          </a:p>
          <a:p>
            <a:r>
              <a:rPr lang="en-US" b="1" dirty="0"/>
              <a:t>Solution</a:t>
            </a:r>
          </a:p>
          <a:p>
            <a:r>
              <a:rPr lang="en-US" dirty="0"/>
              <a:t>The notation 	  stands for the sum</a:t>
            </a:r>
          </a:p>
          <a:p>
            <a:endParaRPr lang="en-US" dirty="0"/>
          </a:p>
          <a:p>
            <a:endParaRPr lang="en-US" dirty="0"/>
          </a:p>
          <a:p>
            <a:pPr>
              <a:spcBef>
                <a:spcPts val="0"/>
              </a:spcBef>
            </a:pPr>
            <a:r>
              <a:rPr lang="en-US" dirty="0"/>
              <a:t>which is a geometric series with 	   and a ratio of 	    So</a:t>
            </a:r>
          </a:p>
        </p:txBody>
      </p:sp>
      <p:graphicFrame>
        <p:nvGraphicFramePr>
          <p:cNvPr id="391170" name="Object 2"/>
          <p:cNvGraphicFramePr>
            <a:graphicFrameLocks noChangeAspect="1"/>
          </p:cNvGraphicFramePr>
          <p:nvPr/>
        </p:nvGraphicFramePr>
        <p:xfrm>
          <a:off x="4941277" y="1295400"/>
          <a:ext cx="825500" cy="406400"/>
        </p:xfrm>
        <a:graphic>
          <a:graphicData uri="http://schemas.openxmlformats.org/presentationml/2006/ole">
            <mc:AlternateContent xmlns:mc="http://schemas.openxmlformats.org/markup-compatibility/2006">
              <mc:Choice xmlns:v="urn:schemas-microsoft-com:vml" Requires="v">
                <p:oleObj spid="_x0000_s391290" name="Equation" r:id="rId3" imgW="825480" imgH="406080" progId="Equation.DSMT4">
                  <p:embed/>
                </p:oleObj>
              </mc:Choice>
              <mc:Fallback>
                <p:oleObj name="Equation" r:id="rId3" imgW="825480" imgH="406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1277" y="1295400"/>
                        <a:ext cx="8255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1171" name="Object 3"/>
          <p:cNvGraphicFramePr>
            <a:graphicFrameLocks noChangeAspect="1"/>
          </p:cNvGraphicFramePr>
          <p:nvPr/>
        </p:nvGraphicFramePr>
        <p:xfrm>
          <a:off x="2514600" y="2760785"/>
          <a:ext cx="825500" cy="406400"/>
        </p:xfrm>
        <a:graphic>
          <a:graphicData uri="http://schemas.openxmlformats.org/presentationml/2006/ole">
            <mc:AlternateContent xmlns:mc="http://schemas.openxmlformats.org/markup-compatibility/2006">
              <mc:Choice xmlns:v="urn:schemas-microsoft-com:vml" Requires="v">
                <p:oleObj spid="_x0000_s391291" name="Equation" r:id="rId5" imgW="825480" imgH="406080" progId="Equation.DSMT4">
                  <p:embed/>
                </p:oleObj>
              </mc:Choice>
              <mc:Fallback>
                <p:oleObj name="Equation" r:id="rId5" imgW="825480" imgH="406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2760785"/>
                        <a:ext cx="8255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1172" name="Object 4"/>
          <p:cNvGraphicFramePr>
            <a:graphicFrameLocks noChangeAspect="1"/>
          </p:cNvGraphicFramePr>
          <p:nvPr>
            <p:extLst>
              <p:ext uri="{D42A27DB-BD31-4B8C-83A1-F6EECF244321}">
                <p14:modId xmlns:p14="http://schemas.microsoft.com/office/powerpoint/2010/main" val="4241607043"/>
              </p:ext>
            </p:extLst>
          </p:nvPr>
        </p:nvGraphicFramePr>
        <p:xfrm>
          <a:off x="2089150" y="3249613"/>
          <a:ext cx="4864100" cy="1003300"/>
        </p:xfrm>
        <a:graphic>
          <a:graphicData uri="http://schemas.openxmlformats.org/presentationml/2006/ole">
            <mc:AlternateContent xmlns:mc="http://schemas.openxmlformats.org/markup-compatibility/2006">
              <mc:Choice xmlns:v="urn:schemas-microsoft-com:vml" Requires="v">
                <p:oleObj spid="_x0000_s391292" name="Equation" r:id="rId7" imgW="4863960" imgH="1002960" progId="Equation.DSMT4">
                  <p:embed/>
                </p:oleObj>
              </mc:Choice>
              <mc:Fallback>
                <p:oleObj name="Equation" r:id="rId7" imgW="4863960" imgH="1002960" progId="Equation.DSMT4">
                  <p:embed/>
                  <p:pic>
                    <p:nvPicPr>
                      <p:cNvPr id="0" name="Picture 4"/>
                      <p:cNvPicPr>
                        <a:picLocks noChangeAspect="1" noChangeArrowheads="1"/>
                      </p:cNvPicPr>
                      <p:nvPr/>
                    </p:nvPicPr>
                    <p:blipFill>
                      <a:blip r:embed="rId8"/>
                      <a:srcRect/>
                      <a:stretch>
                        <a:fillRect/>
                      </a:stretch>
                    </p:blipFill>
                    <p:spPr bwMode="auto">
                      <a:xfrm>
                        <a:off x="2089150" y="3249613"/>
                        <a:ext cx="48641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1173" name="Object 5"/>
          <p:cNvGraphicFramePr>
            <a:graphicFrameLocks noChangeAspect="1"/>
          </p:cNvGraphicFramePr>
          <p:nvPr/>
        </p:nvGraphicFramePr>
        <p:xfrm>
          <a:off x="5187950" y="4238625"/>
          <a:ext cx="1016000" cy="444500"/>
        </p:xfrm>
        <a:graphic>
          <a:graphicData uri="http://schemas.openxmlformats.org/presentationml/2006/ole">
            <mc:AlternateContent xmlns:mc="http://schemas.openxmlformats.org/markup-compatibility/2006">
              <mc:Choice xmlns:v="urn:schemas-microsoft-com:vml" Requires="v">
                <p:oleObj spid="_x0000_s391293" name="Equation" r:id="rId9" imgW="1015920" imgH="444240" progId="Equation.DSMT4">
                  <p:embed/>
                </p:oleObj>
              </mc:Choice>
              <mc:Fallback>
                <p:oleObj name="Equation" r:id="rId9" imgW="1015920" imgH="4442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7950" y="4238625"/>
                        <a:ext cx="10160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1174" name="Object 6"/>
          <p:cNvGraphicFramePr>
            <a:graphicFrameLocks noChangeAspect="1"/>
          </p:cNvGraphicFramePr>
          <p:nvPr/>
        </p:nvGraphicFramePr>
        <p:xfrm>
          <a:off x="580292" y="4671081"/>
          <a:ext cx="1079500" cy="444500"/>
        </p:xfrm>
        <a:graphic>
          <a:graphicData uri="http://schemas.openxmlformats.org/presentationml/2006/ole">
            <mc:AlternateContent xmlns:mc="http://schemas.openxmlformats.org/markup-compatibility/2006">
              <mc:Choice xmlns:v="urn:schemas-microsoft-com:vml" Requires="v">
                <p:oleObj spid="_x0000_s391294" name="Equation" r:id="rId11" imgW="1079280" imgH="444240" progId="Equation.DSMT4">
                  <p:embed/>
                </p:oleObj>
              </mc:Choice>
              <mc:Fallback>
                <p:oleObj name="Equation" r:id="rId11" imgW="1079280" imgH="44424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0292" y="4671081"/>
                        <a:ext cx="1079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1175" name="Object 7"/>
          <p:cNvGraphicFramePr>
            <a:graphicFrameLocks noChangeAspect="1"/>
          </p:cNvGraphicFramePr>
          <p:nvPr>
            <p:extLst>
              <p:ext uri="{D42A27DB-BD31-4B8C-83A1-F6EECF244321}">
                <p14:modId xmlns:p14="http://schemas.microsoft.com/office/powerpoint/2010/main" val="4101084390"/>
              </p:ext>
            </p:extLst>
          </p:nvPr>
        </p:nvGraphicFramePr>
        <p:xfrm>
          <a:off x="1263650" y="4929188"/>
          <a:ext cx="3505200" cy="1003300"/>
        </p:xfrm>
        <a:graphic>
          <a:graphicData uri="http://schemas.openxmlformats.org/presentationml/2006/ole">
            <mc:AlternateContent xmlns:mc="http://schemas.openxmlformats.org/markup-compatibility/2006">
              <mc:Choice xmlns:v="urn:schemas-microsoft-com:vml" Requires="v">
                <p:oleObj spid="_x0000_s391295" name="Equation" r:id="rId13" imgW="3504960" imgH="1002960" progId="Equation.DSMT4">
                  <p:embed/>
                </p:oleObj>
              </mc:Choice>
              <mc:Fallback>
                <p:oleObj name="Equation" r:id="rId13" imgW="3504960" imgH="1002960" progId="Equation.DSMT4">
                  <p:embed/>
                  <p:pic>
                    <p:nvPicPr>
                      <p:cNvPr id="0" name="Picture 7"/>
                      <p:cNvPicPr>
                        <a:picLocks noChangeAspect="1" noChangeArrowheads="1"/>
                      </p:cNvPicPr>
                      <p:nvPr/>
                    </p:nvPicPr>
                    <p:blipFill>
                      <a:blip r:embed="rId14"/>
                      <a:srcRect/>
                      <a:stretch>
                        <a:fillRect/>
                      </a:stretch>
                    </p:blipFill>
                    <p:spPr bwMode="auto">
                      <a:xfrm>
                        <a:off x="1263650" y="4929188"/>
                        <a:ext cx="35052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1176" name="Object 8"/>
          <p:cNvGraphicFramePr>
            <a:graphicFrameLocks noChangeAspect="1"/>
          </p:cNvGraphicFramePr>
          <p:nvPr>
            <p:extLst>
              <p:ext uri="{D42A27DB-BD31-4B8C-83A1-F6EECF244321}">
                <p14:modId xmlns:p14="http://schemas.microsoft.com/office/powerpoint/2010/main" val="3831056468"/>
              </p:ext>
            </p:extLst>
          </p:nvPr>
        </p:nvGraphicFramePr>
        <p:xfrm>
          <a:off x="4845050" y="5011738"/>
          <a:ext cx="2743200" cy="990600"/>
        </p:xfrm>
        <a:graphic>
          <a:graphicData uri="http://schemas.openxmlformats.org/presentationml/2006/ole">
            <mc:AlternateContent xmlns:mc="http://schemas.openxmlformats.org/markup-compatibility/2006">
              <mc:Choice xmlns:v="urn:schemas-microsoft-com:vml" Requires="v">
                <p:oleObj spid="_x0000_s391296" name="Equation" r:id="rId15" imgW="2743200" imgH="990360" progId="Equation.DSMT4">
                  <p:embed/>
                </p:oleObj>
              </mc:Choice>
              <mc:Fallback>
                <p:oleObj name="Equation" r:id="rId15" imgW="2743200" imgH="990360" progId="Equation.DSMT4">
                  <p:embed/>
                  <p:pic>
                    <p:nvPicPr>
                      <p:cNvPr id="0" name="Picture 8"/>
                      <p:cNvPicPr>
                        <a:picLocks noChangeAspect="1" noChangeArrowheads="1"/>
                      </p:cNvPicPr>
                      <p:nvPr/>
                    </p:nvPicPr>
                    <p:blipFill>
                      <a:blip r:embed="rId16"/>
                      <a:srcRect/>
                      <a:stretch>
                        <a:fillRect/>
                      </a:stretch>
                    </p:blipFill>
                    <p:spPr bwMode="auto">
                      <a:xfrm>
                        <a:off x="4845050" y="5011738"/>
                        <a:ext cx="2743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1177" name="Object 9"/>
          <p:cNvGraphicFramePr>
            <a:graphicFrameLocks noChangeAspect="1"/>
          </p:cNvGraphicFramePr>
          <p:nvPr/>
        </p:nvGraphicFramePr>
        <p:xfrm>
          <a:off x="7696200" y="5056236"/>
          <a:ext cx="990600" cy="838200"/>
        </p:xfrm>
        <a:graphic>
          <a:graphicData uri="http://schemas.openxmlformats.org/presentationml/2006/ole">
            <mc:AlternateContent xmlns:mc="http://schemas.openxmlformats.org/markup-compatibility/2006">
              <mc:Choice xmlns:v="urn:schemas-microsoft-com:vml" Requires="v">
                <p:oleObj spid="_x0000_s391297" name="Equation" r:id="rId17" imgW="990360" imgH="838080" progId="Equation.DSMT4">
                  <p:embed/>
                </p:oleObj>
              </mc:Choice>
              <mc:Fallback>
                <p:oleObj name="Equation" r:id="rId17" imgW="990360" imgH="83808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696200" y="5056236"/>
                        <a:ext cx="990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11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11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117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11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11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11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1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Geometric, Telescoping, and Harmonic Series</a:t>
            </a:r>
          </a:p>
        </p:txBody>
      </p:sp>
      <p:sp>
        <p:nvSpPr>
          <p:cNvPr id="3" name="Content Placeholder 2"/>
          <p:cNvSpPr>
            <a:spLocks noGrp="1"/>
          </p:cNvSpPr>
          <p:nvPr>
            <p:ph idx="1"/>
          </p:nvPr>
        </p:nvSpPr>
        <p:spPr/>
        <p:txBody>
          <a:bodyPr/>
          <a:lstStyle/>
          <a:p>
            <a:r>
              <a:rPr lang="en-US" dirty="0"/>
              <a:t>Sometimes, the terms in a series partially cancel one another in a nice way and leave expressions that are easy to analyze. The following is an example of a </a:t>
            </a:r>
            <a:r>
              <a:rPr lang="en-US" b="1" dirty="0"/>
              <a:t>telescoping series</a:t>
            </a:r>
            <a:r>
              <a:rPr lang="en-US" dirty="0"/>
              <a:t>, so named because the terms collapse much like the segments of a telescope.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a:t>
            </a:r>
          </a:p>
        </p:txBody>
      </p:sp>
      <p:sp>
        <p:nvSpPr>
          <p:cNvPr id="3" name="Content Placeholder 2"/>
          <p:cNvSpPr>
            <a:spLocks noGrp="1"/>
          </p:cNvSpPr>
          <p:nvPr>
            <p:ph idx="1"/>
          </p:nvPr>
        </p:nvSpPr>
        <p:spPr/>
        <p:txBody>
          <a:bodyPr>
            <a:noAutofit/>
          </a:bodyPr>
          <a:lstStyle/>
          <a:p>
            <a:pPr>
              <a:lnSpc>
                <a:spcPct val="110000"/>
              </a:lnSpc>
            </a:pPr>
            <a:r>
              <a:rPr lang="en-US" dirty="0"/>
              <a:t>Show that the series 		  converges and determine its sum.</a:t>
            </a:r>
          </a:p>
          <a:p>
            <a:pPr>
              <a:lnSpc>
                <a:spcPct val="110000"/>
              </a:lnSpc>
            </a:pPr>
            <a:r>
              <a:rPr lang="en-US" b="1" dirty="0"/>
              <a:t>Solution</a:t>
            </a:r>
          </a:p>
          <a:p>
            <a:pPr>
              <a:lnSpc>
                <a:spcPct val="110000"/>
              </a:lnSpc>
            </a:pPr>
            <a:r>
              <a:rPr lang="en-US" dirty="0"/>
              <a:t>By partial fraction decomposition, </a:t>
            </a:r>
          </a:p>
          <a:p>
            <a:pPr>
              <a:lnSpc>
                <a:spcPct val="110000"/>
              </a:lnSpc>
            </a:pPr>
            <a:endParaRPr lang="en-US" dirty="0"/>
          </a:p>
          <a:p>
            <a:pPr>
              <a:lnSpc>
                <a:spcPct val="110000"/>
              </a:lnSpc>
            </a:pPr>
            <a:endParaRPr lang="en-US" dirty="0"/>
          </a:p>
          <a:p>
            <a:pPr>
              <a:lnSpc>
                <a:spcPct val="110000"/>
              </a:lnSpc>
            </a:pPr>
            <a:r>
              <a:rPr lang="en-US" dirty="0"/>
              <a:t>Writing out the first few terms of the series as above points out that a great deal of cancellation can be done.</a:t>
            </a:r>
          </a:p>
        </p:txBody>
      </p:sp>
      <p:graphicFrame>
        <p:nvGraphicFramePr>
          <p:cNvPr id="393218" name="Object 2"/>
          <p:cNvGraphicFramePr>
            <a:graphicFrameLocks noChangeAspect="1"/>
          </p:cNvGraphicFramePr>
          <p:nvPr/>
        </p:nvGraphicFramePr>
        <p:xfrm>
          <a:off x="3604846" y="1096108"/>
          <a:ext cx="1600200" cy="977900"/>
        </p:xfrm>
        <a:graphic>
          <a:graphicData uri="http://schemas.openxmlformats.org/presentationml/2006/ole">
            <mc:AlternateContent xmlns:mc="http://schemas.openxmlformats.org/markup-compatibility/2006">
              <mc:Choice xmlns:v="urn:schemas-microsoft-com:vml" Requires="v">
                <p:oleObj spid="_x0000_s393263" name="Equation" r:id="rId3" imgW="1600200" imgH="977760" progId="Equation.DSMT4">
                  <p:embed/>
                </p:oleObj>
              </mc:Choice>
              <mc:Fallback>
                <p:oleObj name="Equation" r:id="rId3" imgW="1600200" imgH="9777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4846" y="1096108"/>
                        <a:ext cx="16002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3219" name="Object 3"/>
          <p:cNvGraphicFramePr>
            <a:graphicFrameLocks noChangeAspect="1"/>
          </p:cNvGraphicFramePr>
          <p:nvPr/>
        </p:nvGraphicFramePr>
        <p:xfrm>
          <a:off x="5549900" y="2681654"/>
          <a:ext cx="2755900" cy="952500"/>
        </p:xfrm>
        <a:graphic>
          <a:graphicData uri="http://schemas.openxmlformats.org/presentationml/2006/ole">
            <mc:AlternateContent xmlns:mc="http://schemas.openxmlformats.org/markup-compatibility/2006">
              <mc:Choice xmlns:v="urn:schemas-microsoft-com:vml" Requires="v">
                <p:oleObj spid="_x0000_s393264" name="Equation" r:id="rId5" imgW="2755800" imgH="952200" progId="Equation.DSMT4">
                  <p:embed/>
                </p:oleObj>
              </mc:Choice>
              <mc:Fallback>
                <p:oleObj name="Equation" r:id="rId5" imgW="2755800" imgH="9522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9900" y="2681654"/>
                        <a:ext cx="2755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3220" name="Object 4"/>
          <p:cNvGraphicFramePr>
            <a:graphicFrameLocks noChangeAspect="1"/>
          </p:cNvGraphicFramePr>
          <p:nvPr>
            <p:extLst>
              <p:ext uri="{D42A27DB-BD31-4B8C-83A1-F6EECF244321}">
                <p14:modId xmlns:p14="http://schemas.microsoft.com/office/powerpoint/2010/main" val="2784983081"/>
              </p:ext>
            </p:extLst>
          </p:nvPr>
        </p:nvGraphicFramePr>
        <p:xfrm>
          <a:off x="311150" y="3629025"/>
          <a:ext cx="8636000" cy="990600"/>
        </p:xfrm>
        <a:graphic>
          <a:graphicData uri="http://schemas.openxmlformats.org/presentationml/2006/ole">
            <mc:AlternateContent xmlns:mc="http://schemas.openxmlformats.org/markup-compatibility/2006">
              <mc:Choice xmlns:v="urn:schemas-microsoft-com:vml" Requires="v">
                <p:oleObj spid="_x0000_s393265" name="Equation" r:id="rId7" imgW="8635680" imgH="990360" progId="Equation.DSMT4">
                  <p:embed/>
                </p:oleObj>
              </mc:Choice>
              <mc:Fallback>
                <p:oleObj name="Equation" r:id="rId7" imgW="8635680" imgH="990360" progId="Equation.DSMT4">
                  <p:embed/>
                  <p:pic>
                    <p:nvPicPr>
                      <p:cNvPr id="0" name="Picture 4"/>
                      <p:cNvPicPr>
                        <a:picLocks noChangeAspect="1" noChangeArrowheads="1"/>
                      </p:cNvPicPr>
                      <p:nvPr/>
                    </p:nvPicPr>
                    <p:blipFill>
                      <a:blip r:embed="rId8"/>
                      <a:srcRect/>
                      <a:stretch>
                        <a:fillRect/>
                      </a:stretch>
                    </p:blipFill>
                    <p:spPr bwMode="auto">
                      <a:xfrm>
                        <a:off x="311150" y="3629025"/>
                        <a:ext cx="8636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32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32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a:xfrm>
            <a:off x="457200" y="1280160"/>
            <a:ext cx="8229600" cy="4663440"/>
          </a:xfrm>
        </p:spPr>
        <p:txBody>
          <a:bodyPr/>
          <a:lstStyle/>
          <a:p>
            <a:r>
              <a:rPr lang="en-US" dirty="0"/>
              <a:t> In fact, the </a:t>
            </a:r>
            <a:r>
              <a:rPr lang="en-US" i="1" dirty="0"/>
              <a:t>n</a:t>
            </a:r>
            <a:r>
              <a:rPr lang="en-US" baseline="30000" dirty="0"/>
              <a:t>th</a:t>
            </a:r>
            <a:r>
              <a:rPr lang="en-US" dirty="0"/>
              <a:t> partial sum has the form</a:t>
            </a:r>
          </a:p>
          <a:p>
            <a:endParaRPr lang="en-US" dirty="0"/>
          </a:p>
          <a:p>
            <a:endParaRPr lang="en-US" dirty="0"/>
          </a:p>
          <a:p>
            <a:endParaRPr lang="en-US" dirty="0"/>
          </a:p>
          <a:p>
            <a:endParaRPr lang="en-US" dirty="0"/>
          </a:p>
          <a:p>
            <a:r>
              <a:rPr lang="en-US" dirty="0"/>
              <a:t>and</a:t>
            </a:r>
          </a:p>
          <a:p>
            <a:r>
              <a:rPr lang="en-US" dirty="0"/>
              <a:t> </a:t>
            </a:r>
          </a:p>
          <a:p>
            <a:endParaRPr lang="en-US" dirty="0"/>
          </a:p>
          <a:p>
            <a:r>
              <a:rPr lang="en-US" dirty="0"/>
              <a:t>So the series </a:t>
            </a:r>
            <a:r>
              <a:rPr lang="en-US" dirty="0">
                <a:solidFill>
                  <a:srgbClr val="FF0000"/>
                </a:solidFill>
              </a:rPr>
              <a:t>converges</a:t>
            </a:r>
            <a:r>
              <a:rPr lang="en-US" dirty="0"/>
              <a:t> and has a sum of </a:t>
            </a:r>
            <a:r>
              <a:rPr lang="en-US" dirty="0">
                <a:solidFill>
                  <a:srgbClr val="FF0000"/>
                </a:solidFill>
              </a:rPr>
              <a:t>1</a:t>
            </a:r>
            <a:r>
              <a:rPr lang="en-US" dirty="0"/>
              <a:t>.</a:t>
            </a:r>
          </a:p>
        </p:txBody>
      </p:sp>
      <p:graphicFrame>
        <p:nvGraphicFramePr>
          <p:cNvPr id="394244" name="Object 4"/>
          <p:cNvGraphicFramePr>
            <a:graphicFrameLocks noChangeAspect="1"/>
          </p:cNvGraphicFramePr>
          <p:nvPr>
            <p:extLst>
              <p:ext uri="{D42A27DB-BD31-4B8C-83A1-F6EECF244321}">
                <p14:modId xmlns:p14="http://schemas.microsoft.com/office/powerpoint/2010/main" val="2978796192"/>
              </p:ext>
            </p:extLst>
          </p:nvPr>
        </p:nvGraphicFramePr>
        <p:xfrm>
          <a:off x="2546350" y="4184650"/>
          <a:ext cx="3683000" cy="939800"/>
        </p:xfrm>
        <a:graphic>
          <a:graphicData uri="http://schemas.openxmlformats.org/presentationml/2006/ole">
            <mc:AlternateContent xmlns:mc="http://schemas.openxmlformats.org/markup-compatibility/2006">
              <mc:Choice xmlns:v="urn:schemas-microsoft-com:vml" Requires="v">
                <p:oleObj spid="_x0000_s394289" name="Equation" r:id="rId3" imgW="3682800" imgH="939600" progId="Equation.DSMT4">
                  <p:embed/>
                </p:oleObj>
              </mc:Choice>
              <mc:Fallback>
                <p:oleObj name="Equation" r:id="rId3" imgW="3682800" imgH="939600" progId="Equation.DSMT4">
                  <p:embed/>
                  <p:pic>
                    <p:nvPicPr>
                      <p:cNvPr id="0" name="Picture 4"/>
                      <p:cNvPicPr>
                        <a:picLocks noChangeAspect="1" noChangeArrowheads="1"/>
                      </p:cNvPicPr>
                      <p:nvPr/>
                    </p:nvPicPr>
                    <p:blipFill>
                      <a:blip r:embed="rId4"/>
                      <a:srcRect/>
                      <a:stretch>
                        <a:fillRect/>
                      </a:stretch>
                    </p:blipFill>
                    <p:spPr bwMode="auto">
                      <a:xfrm>
                        <a:off x="2546350" y="4184650"/>
                        <a:ext cx="3683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4245" name="Object 5"/>
          <p:cNvGraphicFramePr>
            <a:graphicFrameLocks noChangeAspect="1"/>
          </p:cNvGraphicFramePr>
          <p:nvPr>
            <p:extLst>
              <p:ext uri="{D42A27DB-BD31-4B8C-83A1-F6EECF244321}">
                <p14:modId xmlns:p14="http://schemas.microsoft.com/office/powerpoint/2010/main" val="1401949190"/>
              </p:ext>
            </p:extLst>
          </p:nvPr>
        </p:nvGraphicFramePr>
        <p:xfrm>
          <a:off x="1123950" y="1885950"/>
          <a:ext cx="6908800" cy="939800"/>
        </p:xfrm>
        <a:graphic>
          <a:graphicData uri="http://schemas.openxmlformats.org/presentationml/2006/ole">
            <mc:AlternateContent xmlns:mc="http://schemas.openxmlformats.org/markup-compatibility/2006">
              <mc:Choice xmlns:v="urn:schemas-microsoft-com:vml" Requires="v">
                <p:oleObj spid="_x0000_s394290" name="Equation" r:id="rId5" imgW="6908760" imgH="939600" progId="Equation.DSMT4">
                  <p:embed/>
                </p:oleObj>
              </mc:Choice>
              <mc:Fallback>
                <p:oleObj name="Equation" r:id="rId5" imgW="6908760" imgH="939600" progId="Equation.DSMT4">
                  <p:embed/>
                  <p:pic>
                    <p:nvPicPr>
                      <p:cNvPr id="0" name="Picture 5"/>
                      <p:cNvPicPr>
                        <a:picLocks noChangeAspect="1" noChangeArrowheads="1"/>
                      </p:cNvPicPr>
                      <p:nvPr/>
                    </p:nvPicPr>
                    <p:blipFill>
                      <a:blip r:embed="rId6"/>
                      <a:srcRect/>
                      <a:stretch>
                        <a:fillRect/>
                      </a:stretch>
                    </p:blipFill>
                    <p:spPr bwMode="auto">
                      <a:xfrm>
                        <a:off x="1123950" y="1885950"/>
                        <a:ext cx="69088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4246" name="Object 6"/>
          <p:cNvGraphicFramePr>
            <a:graphicFrameLocks noChangeAspect="1"/>
          </p:cNvGraphicFramePr>
          <p:nvPr/>
        </p:nvGraphicFramePr>
        <p:xfrm>
          <a:off x="1473200" y="2895600"/>
          <a:ext cx="1574800" cy="825500"/>
        </p:xfrm>
        <a:graphic>
          <a:graphicData uri="http://schemas.openxmlformats.org/presentationml/2006/ole">
            <mc:AlternateContent xmlns:mc="http://schemas.openxmlformats.org/markup-compatibility/2006">
              <mc:Choice xmlns:v="urn:schemas-microsoft-com:vml" Requires="v">
                <p:oleObj spid="_x0000_s394291" name="Equation" r:id="rId7" imgW="1574640" imgH="825480" progId="Equation.DSMT4">
                  <p:embed/>
                </p:oleObj>
              </mc:Choice>
              <mc:Fallback>
                <p:oleObj name="Equation" r:id="rId7" imgW="1574640" imgH="82548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3200" y="2895600"/>
                        <a:ext cx="1574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8" name="Straight Connector 7"/>
          <p:cNvCxnSpPr/>
          <p:nvPr/>
        </p:nvCxnSpPr>
        <p:spPr>
          <a:xfrm flipH="1">
            <a:off x="2362200" y="1905000"/>
            <a:ext cx="152400" cy="838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200400" y="1905000"/>
            <a:ext cx="152400" cy="838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761096" y="1905000"/>
            <a:ext cx="152400" cy="838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648200" y="1891352"/>
            <a:ext cx="152400" cy="838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181600" y="1905000"/>
            <a:ext cx="152400" cy="838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705600" y="1905000"/>
            <a:ext cx="152400" cy="838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42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9424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42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t>
            </a:r>
            <a:r>
              <a:rPr lang="en-US" dirty="0">
                <a:solidFill>
                  <a:schemeClr val="tx2"/>
                </a:solidFill>
              </a:rPr>
              <a:t>Infinite Series</a:t>
            </a:r>
          </a:p>
        </p:txBody>
      </p:sp>
      <p:sp>
        <p:nvSpPr>
          <p:cNvPr id="3" name="Content Placeholder 2"/>
          <p:cNvSpPr>
            <a:spLocks noGrp="1"/>
          </p:cNvSpPr>
          <p:nvPr>
            <p:ph idx="1"/>
          </p:nvPr>
        </p:nvSpPr>
        <p:spPr>
          <a:xfrm>
            <a:off x="457200" y="1280160"/>
            <a:ext cx="8229600" cy="3003899"/>
          </a:xfrm>
          <a:solidFill>
            <a:srgbClr val="FFFFCC"/>
          </a:solidFill>
          <a:ln w="28575">
            <a:solidFill>
              <a:schemeClr val="tx1"/>
            </a:solidFill>
          </a:ln>
        </p:spPr>
        <p:txBody>
          <a:bodyPr>
            <a:spAutoFit/>
          </a:bodyPr>
          <a:lstStyle/>
          <a:p>
            <a:pPr algn="ctr"/>
            <a:r>
              <a:rPr lang="en-US" b="1" dirty="0">
                <a:solidFill>
                  <a:srgbClr val="000000"/>
                </a:solidFill>
              </a:rPr>
              <a:t>Infinite Series</a:t>
            </a:r>
          </a:p>
          <a:p>
            <a:r>
              <a:rPr lang="en-US" dirty="0">
                <a:solidFill>
                  <a:srgbClr val="000000"/>
                </a:solidFill>
              </a:rPr>
              <a:t>An </a:t>
            </a:r>
            <a:r>
              <a:rPr lang="en-US" b="1" dirty="0">
                <a:solidFill>
                  <a:srgbClr val="C00000"/>
                </a:solidFill>
              </a:rPr>
              <a:t>infinite series </a:t>
            </a:r>
            <a:r>
              <a:rPr lang="en-US" dirty="0">
                <a:solidFill>
                  <a:srgbClr val="000000"/>
                </a:solidFill>
              </a:rPr>
              <a:t>is the sum of an infinite sequence of numbers,                                      We typically use sigma </a:t>
            </a:r>
          </a:p>
          <a:p>
            <a:r>
              <a:rPr lang="en-US" dirty="0">
                <a:solidFill>
                  <a:srgbClr val="000000"/>
                </a:solidFill>
              </a:rPr>
              <a:t>notation and write           to indicate the series </a:t>
            </a:r>
          </a:p>
          <a:p>
            <a:pPr>
              <a:spcBef>
                <a:spcPts val="1200"/>
              </a:spcBef>
            </a:pPr>
            <a:r>
              <a:rPr lang="en-US" dirty="0">
                <a:solidFill>
                  <a:srgbClr val="000000"/>
                </a:solidFill>
              </a:rPr>
              <a:t>obtained by adding together the terms of the infinite sequence	</a:t>
            </a:r>
          </a:p>
        </p:txBody>
      </p:sp>
      <p:graphicFrame>
        <p:nvGraphicFramePr>
          <p:cNvPr id="361474" name="Object 2"/>
          <p:cNvGraphicFramePr>
            <a:graphicFrameLocks noChangeAspect="1"/>
          </p:cNvGraphicFramePr>
          <p:nvPr/>
        </p:nvGraphicFramePr>
        <p:xfrm>
          <a:off x="3276600" y="2526323"/>
          <a:ext cx="762000" cy="927100"/>
        </p:xfrm>
        <a:graphic>
          <a:graphicData uri="http://schemas.openxmlformats.org/presentationml/2006/ole">
            <mc:AlternateContent xmlns:mc="http://schemas.openxmlformats.org/markup-compatibility/2006">
              <mc:Choice xmlns:v="urn:schemas-microsoft-com:vml" Requires="v">
                <p:oleObj spid="_x0000_s361519" name="Equation" r:id="rId3" imgW="761760" imgH="927000" progId="Equation.DSMT4">
                  <p:embed/>
                </p:oleObj>
              </mc:Choice>
              <mc:Fallback>
                <p:oleObj name="Equation" r:id="rId3" imgW="761760" imgH="927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526323"/>
                        <a:ext cx="7620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1475" name="Object 3"/>
          <p:cNvGraphicFramePr>
            <a:graphicFrameLocks noChangeAspect="1"/>
          </p:cNvGraphicFramePr>
          <p:nvPr/>
        </p:nvGraphicFramePr>
        <p:xfrm>
          <a:off x="2016369" y="3692769"/>
          <a:ext cx="1117600" cy="571500"/>
        </p:xfrm>
        <a:graphic>
          <a:graphicData uri="http://schemas.openxmlformats.org/presentationml/2006/ole">
            <mc:AlternateContent xmlns:mc="http://schemas.openxmlformats.org/markup-compatibility/2006">
              <mc:Choice xmlns:v="urn:schemas-microsoft-com:vml" Requires="v">
                <p:oleObj spid="_x0000_s361520" name="Equation" r:id="rId5" imgW="1117440" imgH="571320" progId="Equation.DSMT4">
                  <p:embed/>
                </p:oleObj>
              </mc:Choice>
              <mc:Fallback>
                <p:oleObj name="Equation" r:id="rId5" imgW="1117440" imgH="5713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6369" y="3692769"/>
                        <a:ext cx="11176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1476" name="Object 4"/>
          <p:cNvGraphicFramePr>
            <a:graphicFrameLocks noChangeAspect="1"/>
          </p:cNvGraphicFramePr>
          <p:nvPr>
            <p:extLst>
              <p:ext uri="{D42A27DB-BD31-4B8C-83A1-F6EECF244321}">
                <p14:modId xmlns:p14="http://schemas.microsoft.com/office/powerpoint/2010/main" val="2362034648"/>
              </p:ext>
            </p:extLst>
          </p:nvPr>
        </p:nvGraphicFramePr>
        <p:xfrm>
          <a:off x="2033588" y="2286000"/>
          <a:ext cx="2806700" cy="431800"/>
        </p:xfrm>
        <a:graphic>
          <a:graphicData uri="http://schemas.openxmlformats.org/presentationml/2006/ole">
            <mc:AlternateContent xmlns:mc="http://schemas.openxmlformats.org/markup-compatibility/2006">
              <mc:Choice xmlns:v="urn:schemas-microsoft-com:vml" Requires="v">
                <p:oleObj spid="_x0000_s361521" name="Equation" r:id="rId7" imgW="2806560" imgH="431640" progId="Equation.DSMT4">
                  <p:embed/>
                </p:oleObj>
              </mc:Choice>
              <mc:Fallback>
                <p:oleObj name="Equation" r:id="rId7" imgW="2806560" imgH="431640" progId="Equation.DSMT4">
                  <p:embed/>
                  <p:pic>
                    <p:nvPicPr>
                      <p:cNvPr id="0" name="Picture 4"/>
                      <p:cNvPicPr>
                        <a:picLocks noChangeAspect="1" noChangeArrowheads="1"/>
                      </p:cNvPicPr>
                      <p:nvPr/>
                    </p:nvPicPr>
                    <p:blipFill>
                      <a:blip r:embed="rId8"/>
                      <a:srcRect/>
                      <a:stretch>
                        <a:fillRect/>
                      </a:stretch>
                    </p:blipFill>
                    <p:spPr bwMode="auto">
                      <a:xfrm>
                        <a:off x="2033588" y="2286000"/>
                        <a:ext cx="2806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With a few examples of series out of the way, we can proceed to generalize and prove some theorems that characterize convergent and divergent series.</a:t>
            </a:r>
          </a:p>
        </p:txBody>
      </p:sp>
      <p:sp>
        <p:nvSpPr>
          <p:cNvPr id="4" name="Title 1"/>
          <p:cNvSpPr>
            <a:spLocks noGrp="1"/>
          </p:cNvSpPr>
          <p:nvPr>
            <p:ph type="title"/>
          </p:nvPr>
        </p:nvSpPr>
        <p:spPr>
          <a:xfrm>
            <a:off x="457200" y="182880"/>
            <a:ext cx="8229600" cy="914400"/>
          </a:xfrm>
        </p:spPr>
        <p:txBody>
          <a:bodyPr/>
          <a:lstStyle/>
          <a:p>
            <a:r>
              <a:rPr lang="en-US" dirty="0"/>
              <a:t>Theorem: Terms of a Convergent Series Go to Zero</a:t>
            </a:r>
          </a:p>
        </p:txBody>
      </p:sp>
      <p:sp>
        <p:nvSpPr>
          <p:cNvPr id="5" name="Content Placeholder 2"/>
          <p:cNvSpPr txBox="1">
            <a:spLocks/>
          </p:cNvSpPr>
          <p:nvPr/>
        </p:nvSpPr>
        <p:spPr>
          <a:xfrm>
            <a:off x="457200" y="2886331"/>
            <a:ext cx="8229600" cy="1533269"/>
          </a:xfrm>
          <a:prstGeom prst="rect">
            <a:avLst/>
          </a:prstGeom>
          <a:solidFill>
            <a:srgbClr val="FFFFCC"/>
          </a:solidFill>
          <a:ln w="28575">
            <a:solidFill>
              <a:schemeClr val="tx1"/>
            </a:solidFill>
          </a:ln>
        </p:spPr>
        <p:txBody>
          <a:bodyPr wrap="square">
            <a:no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mn-lt"/>
                <a:ea typeface="+mn-ea"/>
                <a:cs typeface="+mn-cs"/>
              </a:rPr>
              <a:t>Terms of a Convergent Series Go to Zero</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mn-lt"/>
                <a:ea typeface="+mn-ea"/>
                <a:cs typeface="+mn-cs"/>
              </a:rPr>
              <a:t>If 	  converges, then	</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mn-lt"/>
              <a:ea typeface="+mn-ea"/>
              <a:cs typeface="+mn-cs"/>
            </a:endParaRPr>
          </a:p>
        </p:txBody>
      </p:sp>
      <p:graphicFrame>
        <p:nvGraphicFramePr>
          <p:cNvPr id="6" name="Object 2"/>
          <p:cNvGraphicFramePr>
            <a:graphicFrameLocks noChangeAspect="1"/>
          </p:cNvGraphicFramePr>
          <p:nvPr/>
        </p:nvGraphicFramePr>
        <p:xfrm>
          <a:off x="826100" y="3325352"/>
          <a:ext cx="762000" cy="927100"/>
        </p:xfrm>
        <a:graphic>
          <a:graphicData uri="http://schemas.openxmlformats.org/presentationml/2006/ole">
            <mc:AlternateContent xmlns:mc="http://schemas.openxmlformats.org/markup-compatibility/2006">
              <mc:Choice xmlns:v="urn:schemas-microsoft-com:vml" Requires="v">
                <p:oleObj spid="_x0000_s420896" name="Equation" r:id="rId3" imgW="761760" imgH="927000" progId="Equation.DSMT4">
                  <p:embed/>
                </p:oleObj>
              </mc:Choice>
              <mc:Fallback>
                <p:oleObj name="Equation" r:id="rId3" imgW="761760" imgH="927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100" y="3325352"/>
                        <a:ext cx="7620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3"/>
          <p:cNvGraphicFramePr>
            <a:graphicFrameLocks noChangeAspect="1"/>
          </p:cNvGraphicFramePr>
          <p:nvPr/>
        </p:nvGraphicFramePr>
        <p:xfrm>
          <a:off x="4002866" y="3635225"/>
          <a:ext cx="1435100" cy="546100"/>
        </p:xfrm>
        <a:graphic>
          <a:graphicData uri="http://schemas.openxmlformats.org/presentationml/2006/ole">
            <mc:AlternateContent xmlns:mc="http://schemas.openxmlformats.org/markup-compatibility/2006">
              <mc:Choice xmlns:v="urn:schemas-microsoft-com:vml" Requires="v">
                <p:oleObj spid="_x0000_s420897" name="Equation" r:id="rId5" imgW="1434960" imgH="545760" progId="Equation.DSMT4">
                  <p:embed/>
                </p:oleObj>
              </mc:Choice>
              <mc:Fallback>
                <p:oleObj name="Equation" r:id="rId5" imgW="1434960" imgH="5457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2866" y="3635225"/>
                        <a:ext cx="14351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Terms of a Convergent Series Go to Zero</a:t>
            </a:r>
          </a:p>
        </p:txBody>
      </p:sp>
      <p:sp>
        <p:nvSpPr>
          <p:cNvPr id="3" name="Content Placeholder 2"/>
          <p:cNvSpPr>
            <a:spLocks noGrp="1"/>
          </p:cNvSpPr>
          <p:nvPr>
            <p:ph idx="1"/>
          </p:nvPr>
        </p:nvSpPr>
        <p:spPr>
          <a:xfrm>
            <a:off x="457200" y="1280160"/>
            <a:ext cx="8229600" cy="3742563"/>
          </a:xfrm>
          <a:solidFill>
            <a:srgbClr val="FFFFCC"/>
          </a:solidFill>
          <a:ln w="28575">
            <a:solidFill>
              <a:schemeClr val="tx1"/>
            </a:solidFill>
          </a:ln>
        </p:spPr>
        <p:txBody>
          <a:bodyPr>
            <a:spAutoFit/>
          </a:bodyPr>
          <a:lstStyle/>
          <a:p>
            <a:pPr algn="ctr"/>
            <a:r>
              <a:rPr lang="en-US" b="1" dirty="0">
                <a:solidFill>
                  <a:srgbClr val="000000"/>
                </a:solidFill>
              </a:rPr>
              <a:t>Proof</a:t>
            </a:r>
          </a:p>
          <a:p>
            <a:r>
              <a:rPr lang="en-US" dirty="0">
                <a:solidFill>
                  <a:srgbClr val="000000"/>
                </a:solidFill>
              </a:rPr>
              <a:t>If we let </a:t>
            </a:r>
            <a:r>
              <a:rPr lang="en-US" i="1" dirty="0">
                <a:solidFill>
                  <a:srgbClr val="000000"/>
                </a:solidFill>
              </a:rPr>
              <a:t>s</a:t>
            </a:r>
            <a:r>
              <a:rPr lang="en-US" i="1" baseline="-25000" dirty="0">
                <a:solidFill>
                  <a:srgbClr val="000000"/>
                </a:solidFill>
              </a:rPr>
              <a:t>n</a:t>
            </a:r>
            <a:r>
              <a:rPr lang="en-US" dirty="0">
                <a:solidFill>
                  <a:srgbClr val="000000"/>
                </a:solidFill>
              </a:rPr>
              <a:t> represent the </a:t>
            </a:r>
            <a:r>
              <a:rPr lang="en-US" i="1" dirty="0">
                <a:solidFill>
                  <a:srgbClr val="000000"/>
                </a:solidFill>
              </a:rPr>
              <a:t>n</a:t>
            </a:r>
            <a:r>
              <a:rPr lang="en-US" baseline="30000" dirty="0">
                <a:solidFill>
                  <a:srgbClr val="000000"/>
                </a:solidFill>
              </a:rPr>
              <a:t>th</a:t>
            </a:r>
            <a:r>
              <a:rPr lang="en-US" dirty="0">
                <a:solidFill>
                  <a:srgbClr val="000000"/>
                </a:solidFill>
              </a:rPr>
              <a:t> partial sum, then 	        </a:t>
            </a:r>
          </a:p>
          <a:p>
            <a:r>
              <a:rPr lang="en-US" i="1" dirty="0">
                <a:solidFill>
                  <a:srgbClr val="000000"/>
                </a:solidFill>
              </a:rPr>
              <a:t>a</a:t>
            </a:r>
            <a:r>
              <a:rPr lang="en-US" i="1" baseline="-25000" dirty="0">
                <a:solidFill>
                  <a:srgbClr val="000000"/>
                </a:solidFill>
              </a:rPr>
              <a:t>n</a:t>
            </a:r>
            <a:r>
              <a:rPr lang="en-US" i="1" dirty="0">
                <a:solidFill>
                  <a:srgbClr val="000000"/>
                </a:solidFill>
              </a:rPr>
              <a:t> </a:t>
            </a:r>
            <a:r>
              <a:rPr lang="en-US" dirty="0">
                <a:solidFill>
                  <a:srgbClr val="000000"/>
                </a:solidFill>
                <a:latin typeface="Symbol" pitchFamily="18" charset="2"/>
              </a:rPr>
              <a:t>=</a:t>
            </a:r>
            <a:r>
              <a:rPr lang="en-US" i="1" dirty="0">
                <a:solidFill>
                  <a:srgbClr val="000000"/>
                </a:solidFill>
              </a:rPr>
              <a:t> s</a:t>
            </a:r>
            <a:r>
              <a:rPr lang="en-US" i="1" baseline="-25000" dirty="0">
                <a:solidFill>
                  <a:srgbClr val="000000"/>
                </a:solidFill>
              </a:rPr>
              <a:t>n</a:t>
            </a:r>
            <a:r>
              <a:rPr lang="en-US" dirty="0">
                <a:solidFill>
                  <a:srgbClr val="000000"/>
                </a:solidFill>
              </a:rPr>
              <a:t> </a:t>
            </a:r>
            <a:r>
              <a:rPr lang="en-US" dirty="0">
                <a:solidFill>
                  <a:srgbClr val="000000"/>
                </a:solidFill>
                <a:latin typeface="Symbol" pitchFamily="18" charset="2"/>
              </a:rPr>
              <a:t>- </a:t>
            </a:r>
            <a:r>
              <a:rPr lang="en-US" i="1" dirty="0">
                <a:solidFill>
                  <a:srgbClr val="000000"/>
                </a:solidFill>
              </a:rPr>
              <a:t>s</a:t>
            </a:r>
            <a:r>
              <a:rPr lang="en-US" i="1" baseline="-25000" dirty="0">
                <a:solidFill>
                  <a:srgbClr val="000000"/>
                </a:solidFill>
              </a:rPr>
              <a:t>n </a:t>
            </a:r>
            <a:r>
              <a:rPr lang="en-US" baseline="-25000" dirty="0">
                <a:solidFill>
                  <a:srgbClr val="000000"/>
                </a:solidFill>
                <a:latin typeface="Symbol" pitchFamily="18" charset="2"/>
              </a:rPr>
              <a:t>-</a:t>
            </a:r>
            <a:r>
              <a:rPr lang="en-US" baseline="-25000" dirty="0">
                <a:solidFill>
                  <a:srgbClr val="000000"/>
                </a:solidFill>
              </a:rPr>
              <a:t> 1</a:t>
            </a:r>
            <a:r>
              <a:rPr lang="en-US" dirty="0">
                <a:solidFill>
                  <a:srgbClr val="000000"/>
                </a:solidFill>
              </a:rPr>
              <a:t>.  Since 	 converges, 	         exists and </a:t>
            </a:r>
          </a:p>
          <a:p>
            <a:pPr>
              <a:spcBef>
                <a:spcPts val="1200"/>
              </a:spcBef>
            </a:pPr>
            <a:r>
              <a:rPr lang="en-US" dirty="0">
                <a:solidFill>
                  <a:srgbClr val="000000"/>
                </a:solidFill>
              </a:rPr>
              <a:t>is equal to some number </a:t>
            </a:r>
            <a:r>
              <a:rPr lang="en-US" i="1" dirty="0">
                <a:solidFill>
                  <a:srgbClr val="000000"/>
                </a:solidFill>
              </a:rPr>
              <a:t>L</a:t>
            </a:r>
            <a:r>
              <a:rPr lang="en-US" dirty="0">
                <a:solidFill>
                  <a:srgbClr val="000000"/>
                </a:solidFill>
              </a:rPr>
              <a:t>. Note that since </a:t>
            </a:r>
            <a:r>
              <a:rPr lang="en-US" i="1" dirty="0">
                <a:solidFill>
                  <a:srgbClr val="000000"/>
                </a:solidFill>
              </a:rPr>
              <a:t>n</a:t>
            </a:r>
            <a:r>
              <a:rPr lang="en-US" dirty="0">
                <a:solidFill>
                  <a:srgbClr val="000000"/>
                </a:solidFill>
                <a:latin typeface="Symbol" pitchFamily="18" charset="2"/>
              </a:rPr>
              <a:t> - </a:t>
            </a:r>
            <a:r>
              <a:rPr lang="en-US" dirty="0">
                <a:solidFill>
                  <a:srgbClr val="000000"/>
                </a:solidFill>
              </a:rPr>
              <a:t>1 </a:t>
            </a:r>
            <a:r>
              <a:rPr lang="en-US" dirty="0">
                <a:solidFill>
                  <a:srgbClr val="000000"/>
                </a:solidFill>
                <a:sym typeface="Symbol"/>
              </a:rPr>
              <a:t> </a:t>
            </a:r>
            <a:r>
              <a:rPr lang="en-US" dirty="0">
                <a:solidFill>
                  <a:srgbClr val="000000"/>
                </a:solidFill>
              </a:rPr>
              <a:t> as </a:t>
            </a:r>
            <a:r>
              <a:rPr lang="en-US" i="1" dirty="0">
                <a:solidFill>
                  <a:srgbClr val="000000"/>
                </a:solidFill>
              </a:rPr>
              <a:t>n</a:t>
            </a:r>
            <a:r>
              <a:rPr lang="en-US" dirty="0">
                <a:solidFill>
                  <a:srgbClr val="000000"/>
                </a:solidFill>
              </a:rPr>
              <a:t> </a:t>
            </a:r>
            <a:r>
              <a:rPr lang="en-US" dirty="0">
                <a:solidFill>
                  <a:srgbClr val="000000"/>
                </a:solidFill>
                <a:sym typeface="Symbol"/>
              </a:rPr>
              <a:t> </a:t>
            </a:r>
            <a:r>
              <a:rPr lang="en-US" dirty="0">
                <a:solidFill>
                  <a:srgbClr val="000000"/>
                </a:solidFill>
              </a:rPr>
              <a:t>, 		     as well. So</a:t>
            </a:r>
          </a:p>
          <a:p>
            <a:pPr>
              <a:spcBef>
                <a:spcPts val="1200"/>
              </a:spcBef>
            </a:pPr>
            <a:endParaRPr lang="en-US" dirty="0">
              <a:solidFill>
                <a:srgbClr val="000000"/>
              </a:solidFill>
            </a:endParaRPr>
          </a:p>
          <a:p>
            <a:pPr>
              <a:spcBef>
                <a:spcPts val="1200"/>
              </a:spcBef>
            </a:pPr>
            <a:endParaRPr lang="en-US" dirty="0">
              <a:solidFill>
                <a:srgbClr val="000000"/>
              </a:solidFill>
            </a:endParaRPr>
          </a:p>
        </p:txBody>
      </p:sp>
      <p:graphicFrame>
        <p:nvGraphicFramePr>
          <p:cNvPr id="396290" name="Object 2"/>
          <p:cNvGraphicFramePr>
            <a:graphicFrameLocks noChangeAspect="1"/>
          </p:cNvGraphicFramePr>
          <p:nvPr/>
        </p:nvGraphicFramePr>
        <p:xfrm>
          <a:off x="3429000" y="2097454"/>
          <a:ext cx="762000" cy="927100"/>
        </p:xfrm>
        <a:graphic>
          <a:graphicData uri="http://schemas.openxmlformats.org/presentationml/2006/ole">
            <mc:AlternateContent xmlns:mc="http://schemas.openxmlformats.org/markup-compatibility/2006">
              <mc:Choice xmlns:v="urn:schemas-microsoft-com:vml" Requires="v">
                <p:oleObj spid="_x0000_s396350" name="Equation" r:id="rId3" imgW="761760" imgH="927000" progId="Equation.DSMT4">
                  <p:embed/>
                </p:oleObj>
              </mc:Choice>
              <mc:Fallback>
                <p:oleObj name="Equation" r:id="rId3" imgW="761760" imgH="927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097454"/>
                        <a:ext cx="7620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6291" name="Object 3"/>
          <p:cNvGraphicFramePr>
            <a:graphicFrameLocks noChangeAspect="1"/>
          </p:cNvGraphicFramePr>
          <p:nvPr/>
        </p:nvGraphicFramePr>
        <p:xfrm>
          <a:off x="5914292" y="2390531"/>
          <a:ext cx="787400" cy="546100"/>
        </p:xfrm>
        <a:graphic>
          <a:graphicData uri="http://schemas.openxmlformats.org/presentationml/2006/ole">
            <mc:AlternateContent xmlns:mc="http://schemas.openxmlformats.org/markup-compatibility/2006">
              <mc:Choice xmlns:v="urn:schemas-microsoft-com:vml" Requires="v">
                <p:oleObj spid="_x0000_s396351" name="Equation" r:id="rId5" imgW="787320" imgH="545760" progId="Equation.DSMT4">
                  <p:embed/>
                </p:oleObj>
              </mc:Choice>
              <mc:Fallback>
                <p:oleObj name="Equation" r:id="rId5" imgW="787320" imgH="5457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4292" y="2390531"/>
                        <a:ext cx="7874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6292" name="Object 4"/>
          <p:cNvGraphicFramePr>
            <a:graphicFrameLocks noChangeAspect="1"/>
          </p:cNvGraphicFramePr>
          <p:nvPr/>
        </p:nvGraphicFramePr>
        <p:xfrm>
          <a:off x="2070100" y="3404577"/>
          <a:ext cx="1511300" cy="546100"/>
        </p:xfrm>
        <a:graphic>
          <a:graphicData uri="http://schemas.openxmlformats.org/presentationml/2006/ole">
            <mc:AlternateContent xmlns:mc="http://schemas.openxmlformats.org/markup-compatibility/2006">
              <mc:Choice xmlns:v="urn:schemas-microsoft-com:vml" Requires="v">
                <p:oleObj spid="_x0000_s396352" name="Equation" r:id="rId7" imgW="1511280" imgH="545760" progId="Equation.DSMT4">
                  <p:embed/>
                </p:oleObj>
              </mc:Choice>
              <mc:Fallback>
                <p:oleObj name="Equation" r:id="rId7" imgW="1511280" imgH="5457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70100" y="3404577"/>
                        <a:ext cx="15113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6293" name="Object 5"/>
          <p:cNvGraphicFramePr>
            <a:graphicFrameLocks noChangeAspect="1"/>
          </p:cNvGraphicFramePr>
          <p:nvPr/>
        </p:nvGraphicFramePr>
        <p:xfrm>
          <a:off x="1066800" y="4157663"/>
          <a:ext cx="6959600" cy="571500"/>
        </p:xfrm>
        <a:graphic>
          <a:graphicData uri="http://schemas.openxmlformats.org/presentationml/2006/ole">
            <mc:AlternateContent xmlns:mc="http://schemas.openxmlformats.org/markup-compatibility/2006">
              <mc:Choice xmlns:v="urn:schemas-microsoft-com:vml" Requires="v">
                <p:oleObj spid="_x0000_s396353" name="Equation" r:id="rId9" imgW="6959520" imgH="571320" progId="Equation.DSMT4">
                  <p:embed/>
                </p:oleObj>
              </mc:Choice>
              <mc:Fallback>
                <p:oleObj name="Equation" r:id="rId9" imgW="6959520" imgH="57132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00" y="4157663"/>
                        <a:ext cx="69596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theorem above is often used to immediately determine that a given series diverges, as we can now </a:t>
            </a:r>
          </a:p>
          <a:p>
            <a:r>
              <a:rPr lang="en-US" dirty="0"/>
              <a:t>say that if 		    then          does not converge. This </a:t>
            </a:r>
          </a:p>
          <a:p>
            <a:pPr>
              <a:spcBef>
                <a:spcPts val="1200"/>
              </a:spcBef>
            </a:pPr>
            <a:r>
              <a:rPr lang="en-US" dirty="0"/>
              <a:t>fact is important enough to state as a theorem in its own right.</a:t>
            </a:r>
          </a:p>
          <a:p>
            <a:endParaRPr lang="en-US" dirty="0"/>
          </a:p>
        </p:txBody>
      </p:sp>
      <p:sp>
        <p:nvSpPr>
          <p:cNvPr id="4" name="Title 1"/>
          <p:cNvSpPr>
            <a:spLocks noGrp="1"/>
          </p:cNvSpPr>
          <p:nvPr>
            <p:ph type="title"/>
          </p:nvPr>
        </p:nvSpPr>
        <p:spPr>
          <a:xfrm>
            <a:off x="457200" y="182880"/>
            <a:ext cx="8229600" cy="914400"/>
          </a:xfrm>
        </p:spPr>
        <p:txBody>
          <a:bodyPr/>
          <a:lstStyle/>
          <a:p>
            <a:r>
              <a:rPr lang="en-US" dirty="0"/>
              <a:t>Theorem: </a:t>
            </a:r>
            <a:r>
              <a:rPr lang="en-US" dirty="0">
                <a:solidFill>
                  <a:schemeClr val="tx2"/>
                </a:solidFill>
              </a:rPr>
              <a:t>The </a:t>
            </a:r>
            <a:r>
              <a:rPr lang="en-US" i="1" dirty="0">
                <a:solidFill>
                  <a:schemeClr val="tx2"/>
                </a:solidFill>
              </a:rPr>
              <a:t>n</a:t>
            </a:r>
            <a:r>
              <a:rPr lang="en-US" baseline="30000" dirty="0">
                <a:solidFill>
                  <a:schemeClr val="tx2"/>
                </a:solidFill>
              </a:rPr>
              <a:t>th</a:t>
            </a:r>
            <a:r>
              <a:rPr lang="en-US" dirty="0">
                <a:solidFill>
                  <a:schemeClr val="tx2"/>
                </a:solidFill>
              </a:rPr>
              <a:t>‑Term Divergence Test</a:t>
            </a:r>
          </a:p>
        </p:txBody>
      </p:sp>
      <p:sp>
        <p:nvSpPr>
          <p:cNvPr id="5" name="Content Placeholder 2"/>
          <p:cNvSpPr txBox="1">
            <a:spLocks/>
          </p:cNvSpPr>
          <p:nvPr/>
        </p:nvSpPr>
        <p:spPr>
          <a:xfrm>
            <a:off x="457200" y="3724531"/>
            <a:ext cx="8229600" cy="1914269"/>
          </a:xfrm>
          <a:prstGeom prst="rect">
            <a:avLst/>
          </a:prstGeom>
          <a:solidFill>
            <a:srgbClr val="FFFFCC"/>
          </a:solidFill>
          <a:ln w="28575">
            <a:solidFill>
              <a:schemeClr val="tx1"/>
            </a:solidFill>
          </a:ln>
        </p:spPr>
        <p:txBody>
          <a:bodyPr>
            <a:no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mn-lt"/>
                <a:ea typeface="+mn-ea"/>
                <a:cs typeface="+mn-cs"/>
              </a:rPr>
              <a:t>The </a:t>
            </a:r>
            <a:r>
              <a:rPr kumimoji="0" lang="en-US" sz="2800" b="1" i="1" u="none" strike="noStrike" kern="1200" cap="none" spc="0" normalizeH="0" baseline="0" noProof="0" dirty="0">
                <a:ln>
                  <a:noFill/>
                </a:ln>
                <a:solidFill>
                  <a:srgbClr val="000000"/>
                </a:solidFill>
                <a:effectLst/>
                <a:uLnTx/>
                <a:uFillTx/>
                <a:latin typeface="+mn-lt"/>
                <a:ea typeface="+mn-ea"/>
                <a:cs typeface="+mn-cs"/>
              </a:rPr>
              <a:t>n</a:t>
            </a:r>
            <a:r>
              <a:rPr kumimoji="0" lang="en-US" sz="2800" b="1" i="0" u="none" strike="noStrike" kern="1200" cap="none" spc="0" normalizeH="0" baseline="30000" noProof="0" dirty="0">
                <a:ln>
                  <a:noFill/>
                </a:ln>
                <a:solidFill>
                  <a:srgbClr val="000000"/>
                </a:solidFill>
                <a:effectLst/>
                <a:uLnTx/>
                <a:uFillTx/>
                <a:latin typeface="+mn-lt"/>
                <a:ea typeface="+mn-ea"/>
                <a:cs typeface="+mn-cs"/>
              </a:rPr>
              <a:t>th</a:t>
            </a:r>
            <a:r>
              <a:rPr kumimoji="0" lang="en-US" sz="2800" b="1" i="0" u="none" strike="noStrike" kern="1200" cap="none" spc="0" normalizeH="0" baseline="0" noProof="0" dirty="0">
                <a:ln>
                  <a:noFill/>
                </a:ln>
                <a:solidFill>
                  <a:srgbClr val="000000"/>
                </a:solidFill>
                <a:effectLst/>
                <a:uLnTx/>
                <a:uFillTx/>
                <a:latin typeface="+mn-lt"/>
                <a:ea typeface="+mn-ea"/>
                <a:cs typeface="+mn-cs"/>
              </a:rPr>
              <a:t>‑Term Divergence Test</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mn-lt"/>
                <a:ea typeface="+mn-ea"/>
                <a:cs typeface="+mn-cs"/>
              </a:rPr>
              <a:t>If 	   does not exist or is different from 0, then </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mn-lt"/>
                <a:ea typeface="+mn-ea"/>
                <a:cs typeface="+mn-cs"/>
              </a:rPr>
              <a:t>          diverges.</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mn-lt"/>
              <a:ea typeface="+mn-ea"/>
              <a:cs typeface="+mn-cs"/>
            </a:endParaRPr>
          </a:p>
        </p:txBody>
      </p:sp>
      <p:graphicFrame>
        <p:nvGraphicFramePr>
          <p:cNvPr id="6" name="Object 2"/>
          <p:cNvGraphicFramePr>
            <a:graphicFrameLocks noChangeAspect="1"/>
          </p:cNvGraphicFramePr>
          <p:nvPr/>
        </p:nvGraphicFramePr>
        <p:xfrm>
          <a:off x="2013156" y="2311870"/>
          <a:ext cx="1447800" cy="546100"/>
        </p:xfrm>
        <a:graphic>
          <a:graphicData uri="http://schemas.openxmlformats.org/presentationml/2006/ole">
            <mc:AlternateContent xmlns:mc="http://schemas.openxmlformats.org/markup-compatibility/2006">
              <mc:Choice xmlns:v="urn:schemas-microsoft-com:vml" Requires="v">
                <p:oleObj spid="_x0000_s421950" name="Equation" r:id="rId3" imgW="1447560" imgH="545760" progId="Equation.DSMT4">
                  <p:embed/>
                </p:oleObj>
              </mc:Choice>
              <mc:Fallback>
                <p:oleObj name="Equation" r:id="rId3" imgW="1447560" imgH="5457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3156" y="2311870"/>
                        <a:ext cx="14478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3"/>
          <p:cNvGraphicFramePr>
            <a:graphicFrameLocks noChangeAspect="1"/>
          </p:cNvGraphicFramePr>
          <p:nvPr/>
        </p:nvGraphicFramePr>
        <p:xfrm>
          <a:off x="4291013" y="2063338"/>
          <a:ext cx="762000" cy="914400"/>
        </p:xfrm>
        <a:graphic>
          <a:graphicData uri="http://schemas.openxmlformats.org/presentationml/2006/ole">
            <mc:AlternateContent xmlns:mc="http://schemas.openxmlformats.org/markup-compatibility/2006">
              <mc:Choice xmlns:v="urn:schemas-microsoft-com:vml" Requires="v">
                <p:oleObj spid="_x0000_s421951" name="Equation" r:id="rId5" imgW="761760" imgH="914400" progId="Equation.DSMT4">
                  <p:embed/>
                </p:oleObj>
              </mc:Choice>
              <mc:Fallback>
                <p:oleObj name="Equation" r:id="rId5" imgW="761760" imgH="914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1013" y="2063338"/>
                        <a:ext cx="762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4"/>
          <p:cNvGraphicFramePr>
            <a:graphicFrameLocks noChangeAspect="1"/>
          </p:cNvGraphicFramePr>
          <p:nvPr/>
        </p:nvGraphicFramePr>
        <p:xfrm>
          <a:off x="838200" y="4301204"/>
          <a:ext cx="812800" cy="546100"/>
        </p:xfrm>
        <a:graphic>
          <a:graphicData uri="http://schemas.openxmlformats.org/presentationml/2006/ole">
            <mc:AlternateContent xmlns:mc="http://schemas.openxmlformats.org/markup-compatibility/2006">
              <mc:Choice xmlns:v="urn:schemas-microsoft-com:vml" Requires="v">
                <p:oleObj spid="_x0000_s421952" name="Equation" r:id="rId7" imgW="812520" imgH="545760" progId="Equation.DSMT4">
                  <p:embed/>
                </p:oleObj>
              </mc:Choice>
              <mc:Fallback>
                <p:oleObj name="Equation" r:id="rId7" imgW="812520" imgH="5457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4301204"/>
                        <a:ext cx="8128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5"/>
          <p:cNvGraphicFramePr>
            <a:graphicFrameLocks noChangeAspect="1"/>
          </p:cNvGraphicFramePr>
          <p:nvPr/>
        </p:nvGraphicFramePr>
        <p:xfrm>
          <a:off x="515816" y="4685794"/>
          <a:ext cx="762000" cy="927100"/>
        </p:xfrm>
        <a:graphic>
          <a:graphicData uri="http://schemas.openxmlformats.org/presentationml/2006/ole">
            <mc:AlternateContent xmlns:mc="http://schemas.openxmlformats.org/markup-compatibility/2006">
              <mc:Choice xmlns:v="urn:schemas-microsoft-com:vml" Requires="v">
                <p:oleObj spid="_x0000_s421953" name="Equation" r:id="rId9" imgW="761760" imgH="927000" progId="Equation.DSMT4">
                  <p:embed/>
                </p:oleObj>
              </mc:Choice>
              <mc:Fallback>
                <p:oleObj name="Equation" r:id="rId9" imgW="761760" imgH="9270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5816" y="4685794"/>
                        <a:ext cx="7620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Geometric, Telescoping, and Harmonic Series</a:t>
            </a:r>
          </a:p>
        </p:txBody>
      </p:sp>
      <p:sp>
        <p:nvSpPr>
          <p:cNvPr id="3" name="Content Placeholder 2"/>
          <p:cNvSpPr>
            <a:spLocks noGrp="1"/>
          </p:cNvSpPr>
          <p:nvPr>
            <p:ph idx="1"/>
          </p:nvPr>
        </p:nvSpPr>
        <p:spPr/>
        <p:txBody>
          <a:bodyPr/>
          <a:lstStyle/>
          <a:p>
            <a:r>
              <a:rPr lang="en-US" dirty="0"/>
              <a:t>It is very important to realize, however, that 		       </a:t>
            </a:r>
          </a:p>
          <a:p>
            <a:pPr>
              <a:spcBef>
                <a:spcPts val="1800"/>
              </a:spcBef>
            </a:pPr>
            <a:r>
              <a:rPr lang="en-US" dirty="0"/>
              <a:t>is necessary </a:t>
            </a:r>
            <a:r>
              <a:rPr lang="en-US" i="1" dirty="0"/>
              <a:t>but not sufficient</a:t>
            </a:r>
            <a:r>
              <a:rPr lang="en-US" dirty="0"/>
              <a:t> to guarantee that </a:t>
            </a:r>
          </a:p>
          <a:p>
            <a:pPr>
              <a:spcBef>
                <a:spcPts val="1800"/>
              </a:spcBef>
            </a:pPr>
            <a:r>
              <a:rPr lang="en-US" dirty="0"/>
              <a:t>converges. One of the classic illustrations of this fact is </a:t>
            </a:r>
          </a:p>
          <a:p>
            <a:pPr>
              <a:spcBef>
                <a:spcPts val="1800"/>
              </a:spcBef>
            </a:pPr>
            <a:r>
              <a:rPr lang="en-US" dirty="0"/>
              <a:t>the harmonic series</a:t>
            </a:r>
          </a:p>
        </p:txBody>
      </p:sp>
      <p:graphicFrame>
        <p:nvGraphicFramePr>
          <p:cNvPr id="398338" name="Object 2"/>
          <p:cNvGraphicFramePr>
            <a:graphicFrameLocks noChangeAspect="1"/>
          </p:cNvGraphicFramePr>
          <p:nvPr/>
        </p:nvGraphicFramePr>
        <p:xfrm>
          <a:off x="6946900" y="1354015"/>
          <a:ext cx="1358900" cy="546100"/>
        </p:xfrm>
        <a:graphic>
          <a:graphicData uri="http://schemas.openxmlformats.org/presentationml/2006/ole">
            <mc:AlternateContent xmlns:mc="http://schemas.openxmlformats.org/markup-compatibility/2006">
              <mc:Choice xmlns:v="urn:schemas-microsoft-com:vml" Requires="v">
                <p:oleObj spid="_x0000_s398383" name="Equation" r:id="rId3" imgW="1358640" imgH="545760" progId="Equation.DSMT4">
                  <p:embed/>
                </p:oleObj>
              </mc:Choice>
              <mc:Fallback>
                <p:oleObj name="Equation" r:id="rId3" imgW="1358640" imgH="5457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6900" y="1354015"/>
                        <a:ext cx="13589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8339" name="Object 3"/>
          <p:cNvGraphicFramePr>
            <a:graphicFrameLocks noChangeAspect="1"/>
          </p:cNvGraphicFramePr>
          <p:nvPr/>
        </p:nvGraphicFramePr>
        <p:xfrm>
          <a:off x="7532077" y="1739900"/>
          <a:ext cx="762000" cy="927100"/>
        </p:xfrm>
        <a:graphic>
          <a:graphicData uri="http://schemas.openxmlformats.org/presentationml/2006/ole">
            <mc:AlternateContent xmlns:mc="http://schemas.openxmlformats.org/markup-compatibility/2006">
              <mc:Choice xmlns:v="urn:schemas-microsoft-com:vml" Requires="v">
                <p:oleObj spid="_x0000_s398384" name="Equation" r:id="rId5" imgW="761760" imgH="927000" progId="Equation.DSMT4">
                  <p:embed/>
                </p:oleObj>
              </mc:Choice>
              <mc:Fallback>
                <p:oleObj name="Equation" r:id="rId5" imgW="761760" imgH="9270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2077" y="1739900"/>
                        <a:ext cx="7620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8340" name="Object 4"/>
          <p:cNvGraphicFramePr>
            <a:graphicFrameLocks noChangeAspect="1"/>
          </p:cNvGraphicFramePr>
          <p:nvPr/>
        </p:nvGraphicFramePr>
        <p:xfrm>
          <a:off x="3475892" y="3058746"/>
          <a:ext cx="1231900" cy="927100"/>
        </p:xfrm>
        <a:graphic>
          <a:graphicData uri="http://schemas.openxmlformats.org/presentationml/2006/ole">
            <mc:AlternateContent xmlns:mc="http://schemas.openxmlformats.org/markup-compatibility/2006">
              <mc:Choice xmlns:v="urn:schemas-microsoft-com:vml" Requires="v">
                <p:oleObj spid="_x0000_s398385" name="Equation" r:id="rId7" imgW="1231560" imgH="927000" progId="Equation.DSMT4">
                  <p:embed/>
                </p:oleObj>
              </mc:Choice>
              <mc:Fallback>
                <p:oleObj name="Equation" r:id="rId7" imgW="1231560" imgH="9270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75892" y="3058746"/>
                        <a:ext cx="12319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a:t>
            </a:r>
          </a:p>
        </p:txBody>
      </p:sp>
      <p:sp>
        <p:nvSpPr>
          <p:cNvPr id="3" name="Content Placeholder 2"/>
          <p:cNvSpPr>
            <a:spLocks noGrp="1"/>
          </p:cNvSpPr>
          <p:nvPr>
            <p:ph idx="1"/>
          </p:nvPr>
        </p:nvSpPr>
        <p:spPr>
          <a:xfrm>
            <a:off x="457200" y="1280160"/>
            <a:ext cx="8229600" cy="4364272"/>
          </a:xfrm>
        </p:spPr>
        <p:txBody>
          <a:bodyPr>
            <a:spAutoFit/>
          </a:bodyPr>
          <a:lstStyle/>
          <a:p>
            <a:r>
              <a:rPr lang="en-US" dirty="0"/>
              <a:t>Show that 		diverges.</a:t>
            </a:r>
          </a:p>
          <a:p>
            <a:pPr>
              <a:spcBef>
                <a:spcPts val="1800"/>
              </a:spcBef>
            </a:pPr>
            <a:r>
              <a:rPr lang="en-US" b="1" dirty="0"/>
              <a:t>Solution</a:t>
            </a:r>
          </a:p>
          <a:p>
            <a:r>
              <a:rPr lang="en-US" dirty="0"/>
              <a:t>This example introduces a technique that we often use to prove that a series diverges. It may be difficult to show directly that the sequence of partial sums diverges, but relatively easy to show that a subsequence diverges. And the divergence of a subsequence is sufficient to prove that the whole sequence diverges.</a:t>
            </a:r>
          </a:p>
        </p:txBody>
      </p:sp>
      <p:graphicFrame>
        <p:nvGraphicFramePr>
          <p:cNvPr id="399362" name="Object 2"/>
          <p:cNvGraphicFramePr>
            <a:graphicFrameLocks noChangeAspect="1"/>
          </p:cNvGraphicFramePr>
          <p:nvPr/>
        </p:nvGraphicFramePr>
        <p:xfrm>
          <a:off x="2051539" y="1084385"/>
          <a:ext cx="1168400" cy="927100"/>
        </p:xfrm>
        <a:graphic>
          <a:graphicData uri="http://schemas.openxmlformats.org/presentationml/2006/ole">
            <mc:AlternateContent xmlns:mc="http://schemas.openxmlformats.org/markup-compatibility/2006">
              <mc:Choice xmlns:v="urn:schemas-microsoft-com:vml" Requires="v">
                <p:oleObj spid="_x0000_s399392" name="Equation" r:id="rId3" imgW="1168200" imgH="927000" progId="Equation.DSMT4">
                  <p:embed/>
                </p:oleObj>
              </mc:Choice>
              <mc:Fallback>
                <p:oleObj name="Equation" r:id="rId3" imgW="1168200" imgH="927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539" y="1084385"/>
                        <a:ext cx="11684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363" name="Object 3"/>
          <p:cNvGraphicFramePr>
            <a:graphicFrameLocks noChangeAspect="1"/>
          </p:cNvGraphicFramePr>
          <p:nvPr/>
        </p:nvGraphicFramePr>
        <p:xfrm>
          <a:off x="7467600" y="3290248"/>
          <a:ext cx="965200" cy="571500"/>
        </p:xfrm>
        <a:graphic>
          <a:graphicData uri="http://schemas.openxmlformats.org/presentationml/2006/ole">
            <mc:AlternateContent xmlns:mc="http://schemas.openxmlformats.org/markup-compatibility/2006">
              <mc:Choice xmlns:v="urn:schemas-microsoft-com:vml" Requires="v">
                <p:oleObj spid="_x0000_s399393" name="Equation" r:id="rId5" imgW="965160" imgH="571320" progId="Equation.DSMT4">
                  <p:embed/>
                </p:oleObj>
              </mc:Choice>
              <mc:Fallback>
                <p:oleObj name="Equation" r:id="rId5" imgW="965160" imgH="5713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3290248"/>
                        <a:ext cx="965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9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lstStyle/>
          <a:p>
            <a:r>
              <a:rPr lang="en-US" dirty="0"/>
              <a:t>With this in mind, note the following:</a:t>
            </a:r>
          </a:p>
        </p:txBody>
      </p:sp>
      <p:graphicFrame>
        <p:nvGraphicFramePr>
          <p:cNvPr id="400387" name="Object 3"/>
          <p:cNvGraphicFramePr>
            <a:graphicFrameLocks noChangeAspect="1"/>
          </p:cNvGraphicFramePr>
          <p:nvPr/>
        </p:nvGraphicFramePr>
        <p:xfrm>
          <a:off x="1465385" y="1916113"/>
          <a:ext cx="774700" cy="431800"/>
        </p:xfrm>
        <a:graphic>
          <a:graphicData uri="http://schemas.openxmlformats.org/presentationml/2006/ole">
            <mc:AlternateContent xmlns:mc="http://schemas.openxmlformats.org/markup-compatibility/2006">
              <mc:Choice xmlns:v="urn:schemas-microsoft-com:vml" Requires="v">
                <p:oleObj spid="_x0000_s400432" name="Equation" r:id="rId3" imgW="774360" imgH="431640" progId="Equation.DSMT4">
                  <p:embed/>
                </p:oleObj>
              </mc:Choice>
              <mc:Fallback>
                <p:oleObj name="Equation" r:id="rId3" imgW="774360" imgH="4316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5385" y="1916113"/>
                        <a:ext cx="774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0388" name="Object 4"/>
          <p:cNvGraphicFramePr>
            <a:graphicFrameLocks noChangeAspect="1"/>
          </p:cNvGraphicFramePr>
          <p:nvPr/>
        </p:nvGraphicFramePr>
        <p:xfrm>
          <a:off x="1465385" y="2514600"/>
          <a:ext cx="1333500" cy="838200"/>
        </p:xfrm>
        <a:graphic>
          <a:graphicData uri="http://schemas.openxmlformats.org/presentationml/2006/ole">
            <mc:AlternateContent xmlns:mc="http://schemas.openxmlformats.org/markup-compatibility/2006">
              <mc:Choice xmlns:v="urn:schemas-microsoft-com:vml" Requires="v">
                <p:oleObj spid="_x0000_s400433" name="Equation" r:id="rId5" imgW="1333440" imgH="838080" progId="Equation.DSMT4">
                  <p:embed/>
                </p:oleObj>
              </mc:Choice>
              <mc:Fallback>
                <p:oleObj name="Equation" r:id="rId5" imgW="133344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5385" y="2514600"/>
                        <a:ext cx="1333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0389" name="Object 5"/>
          <p:cNvGraphicFramePr>
            <a:graphicFrameLocks noChangeAspect="1"/>
          </p:cNvGraphicFramePr>
          <p:nvPr>
            <p:extLst>
              <p:ext uri="{D42A27DB-BD31-4B8C-83A1-F6EECF244321}">
                <p14:modId xmlns:p14="http://schemas.microsoft.com/office/powerpoint/2010/main" val="1964821318"/>
              </p:ext>
            </p:extLst>
          </p:nvPr>
        </p:nvGraphicFramePr>
        <p:xfrm>
          <a:off x="1516063" y="3562350"/>
          <a:ext cx="6159500" cy="939800"/>
        </p:xfrm>
        <a:graphic>
          <a:graphicData uri="http://schemas.openxmlformats.org/presentationml/2006/ole">
            <mc:AlternateContent xmlns:mc="http://schemas.openxmlformats.org/markup-compatibility/2006">
              <mc:Choice xmlns:v="urn:schemas-microsoft-com:vml" Requires="v">
                <p:oleObj spid="_x0000_s400434" name="Equation" r:id="rId7" imgW="6159240" imgH="939600" progId="Equation.DSMT4">
                  <p:embed/>
                </p:oleObj>
              </mc:Choice>
              <mc:Fallback>
                <p:oleObj name="Equation" r:id="rId7" imgW="6159240" imgH="939600" progId="Equation.DSMT4">
                  <p:embed/>
                  <p:pic>
                    <p:nvPicPr>
                      <p:cNvPr id="0" name="Picture 5"/>
                      <p:cNvPicPr>
                        <a:picLocks noChangeAspect="1" noChangeArrowheads="1"/>
                      </p:cNvPicPr>
                      <p:nvPr/>
                    </p:nvPicPr>
                    <p:blipFill>
                      <a:blip r:embed="rId8"/>
                      <a:srcRect/>
                      <a:stretch>
                        <a:fillRect/>
                      </a:stretch>
                    </p:blipFill>
                    <p:spPr bwMode="auto">
                      <a:xfrm>
                        <a:off x="1516063" y="3562350"/>
                        <a:ext cx="6159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03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03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0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401412" name="Object 4"/>
          <p:cNvGraphicFramePr>
            <a:graphicFrameLocks noChangeAspect="1"/>
          </p:cNvGraphicFramePr>
          <p:nvPr>
            <p:extLst>
              <p:ext uri="{D42A27DB-BD31-4B8C-83A1-F6EECF244321}">
                <p14:modId xmlns:p14="http://schemas.microsoft.com/office/powerpoint/2010/main" val="3929148504"/>
              </p:ext>
            </p:extLst>
          </p:nvPr>
        </p:nvGraphicFramePr>
        <p:xfrm>
          <a:off x="342900" y="3387725"/>
          <a:ext cx="6985000" cy="939800"/>
        </p:xfrm>
        <a:graphic>
          <a:graphicData uri="http://schemas.openxmlformats.org/presentationml/2006/ole">
            <mc:AlternateContent xmlns:mc="http://schemas.openxmlformats.org/markup-compatibility/2006">
              <mc:Choice xmlns:v="urn:schemas-microsoft-com:vml" Requires="v">
                <p:oleObj spid="_x0000_s401472" name="Equation" r:id="rId3" imgW="6984720" imgH="939600" progId="Equation.DSMT4">
                  <p:embed/>
                </p:oleObj>
              </mc:Choice>
              <mc:Fallback>
                <p:oleObj name="Equation" r:id="rId3" imgW="6984720" imgH="939600" progId="Equation.DSMT4">
                  <p:embed/>
                  <p:pic>
                    <p:nvPicPr>
                      <p:cNvPr id="0" name="Picture 4"/>
                      <p:cNvPicPr>
                        <a:picLocks noChangeAspect="1" noChangeArrowheads="1"/>
                      </p:cNvPicPr>
                      <p:nvPr/>
                    </p:nvPicPr>
                    <p:blipFill>
                      <a:blip r:embed="rId4"/>
                      <a:srcRect/>
                      <a:stretch>
                        <a:fillRect/>
                      </a:stretch>
                    </p:blipFill>
                    <p:spPr bwMode="auto">
                      <a:xfrm>
                        <a:off x="342900" y="3387725"/>
                        <a:ext cx="6985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1413" name="Object 5"/>
          <p:cNvGraphicFramePr>
            <a:graphicFrameLocks noChangeAspect="1"/>
          </p:cNvGraphicFramePr>
          <p:nvPr>
            <p:extLst>
              <p:ext uri="{D42A27DB-BD31-4B8C-83A1-F6EECF244321}">
                <p14:modId xmlns:p14="http://schemas.microsoft.com/office/powerpoint/2010/main" val="2579099130"/>
              </p:ext>
            </p:extLst>
          </p:nvPr>
        </p:nvGraphicFramePr>
        <p:xfrm>
          <a:off x="808038" y="4495800"/>
          <a:ext cx="7759700" cy="939800"/>
        </p:xfrm>
        <a:graphic>
          <a:graphicData uri="http://schemas.openxmlformats.org/presentationml/2006/ole">
            <mc:AlternateContent xmlns:mc="http://schemas.openxmlformats.org/markup-compatibility/2006">
              <mc:Choice xmlns:v="urn:schemas-microsoft-com:vml" Requires="v">
                <p:oleObj spid="_x0000_s401473" name="Equation" r:id="rId5" imgW="7759440" imgH="939600" progId="Equation.DSMT4">
                  <p:embed/>
                </p:oleObj>
              </mc:Choice>
              <mc:Fallback>
                <p:oleObj name="Equation" r:id="rId5" imgW="7759440" imgH="939600" progId="Equation.DSMT4">
                  <p:embed/>
                  <p:pic>
                    <p:nvPicPr>
                      <p:cNvPr id="0" name="Picture 5"/>
                      <p:cNvPicPr>
                        <a:picLocks noChangeAspect="1" noChangeArrowheads="1"/>
                      </p:cNvPicPr>
                      <p:nvPr/>
                    </p:nvPicPr>
                    <p:blipFill>
                      <a:blip r:embed="rId6"/>
                      <a:srcRect/>
                      <a:stretch>
                        <a:fillRect/>
                      </a:stretch>
                    </p:blipFill>
                    <p:spPr bwMode="auto">
                      <a:xfrm>
                        <a:off x="808038" y="4495800"/>
                        <a:ext cx="7759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1414" name="Object 6"/>
          <p:cNvGraphicFramePr>
            <a:graphicFrameLocks noChangeAspect="1"/>
          </p:cNvGraphicFramePr>
          <p:nvPr>
            <p:extLst>
              <p:ext uri="{D42A27DB-BD31-4B8C-83A1-F6EECF244321}">
                <p14:modId xmlns:p14="http://schemas.microsoft.com/office/powerpoint/2010/main" val="198883901"/>
              </p:ext>
            </p:extLst>
          </p:nvPr>
        </p:nvGraphicFramePr>
        <p:xfrm>
          <a:off x="392113" y="1200150"/>
          <a:ext cx="5194300" cy="939800"/>
        </p:xfrm>
        <a:graphic>
          <a:graphicData uri="http://schemas.openxmlformats.org/presentationml/2006/ole">
            <mc:AlternateContent xmlns:mc="http://schemas.openxmlformats.org/markup-compatibility/2006">
              <mc:Choice xmlns:v="urn:schemas-microsoft-com:vml" Requires="v">
                <p:oleObj spid="_x0000_s401474" name="Equation" r:id="rId7" imgW="5194080" imgH="939600" progId="Equation.DSMT4">
                  <p:embed/>
                </p:oleObj>
              </mc:Choice>
              <mc:Fallback>
                <p:oleObj name="Equation" r:id="rId7" imgW="5194080" imgH="939600" progId="Equation.DSMT4">
                  <p:embed/>
                  <p:pic>
                    <p:nvPicPr>
                      <p:cNvPr id="0" name="Picture 6"/>
                      <p:cNvPicPr>
                        <a:picLocks noChangeAspect="1" noChangeArrowheads="1"/>
                      </p:cNvPicPr>
                      <p:nvPr/>
                    </p:nvPicPr>
                    <p:blipFill>
                      <a:blip r:embed="rId8"/>
                      <a:srcRect/>
                      <a:stretch>
                        <a:fillRect/>
                      </a:stretch>
                    </p:blipFill>
                    <p:spPr bwMode="auto">
                      <a:xfrm>
                        <a:off x="392113" y="1200150"/>
                        <a:ext cx="5194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1415" name="Object 7"/>
          <p:cNvGraphicFramePr>
            <a:graphicFrameLocks noChangeAspect="1"/>
          </p:cNvGraphicFramePr>
          <p:nvPr>
            <p:extLst>
              <p:ext uri="{D42A27DB-BD31-4B8C-83A1-F6EECF244321}">
                <p14:modId xmlns:p14="http://schemas.microsoft.com/office/powerpoint/2010/main" val="4216918243"/>
              </p:ext>
            </p:extLst>
          </p:nvPr>
        </p:nvGraphicFramePr>
        <p:xfrm>
          <a:off x="782638" y="2279650"/>
          <a:ext cx="7924800" cy="939800"/>
        </p:xfrm>
        <a:graphic>
          <a:graphicData uri="http://schemas.openxmlformats.org/presentationml/2006/ole">
            <mc:AlternateContent xmlns:mc="http://schemas.openxmlformats.org/markup-compatibility/2006">
              <mc:Choice xmlns:v="urn:schemas-microsoft-com:vml" Requires="v">
                <p:oleObj spid="_x0000_s401475" name="Equation" r:id="rId9" imgW="7924680" imgH="939600" progId="Equation.DSMT4">
                  <p:embed/>
                </p:oleObj>
              </mc:Choice>
              <mc:Fallback>
                <p:oleObj name="Equation" r:id="rId9" imgW="7924680" imgH="939600" progId="Equation.DSMT4">
                  <p:embed/>
                  <p:pic>
                    <p:nvPicPr>
                      <p:cNvPr id="0" name="Picture 7"/>
                      <p:cNvPicPr>
                        <a:picLocks noChangeAspect="1" noChangeArrowheads="1"/>
                      </p:cNvPicPr>
                      <p:nvPr/>
                    </p:nvPicPr>
                    <p:blipFill>
                      <a:blip r:embed="rId10"/>
                      <a:srcRect/>
                      <a:stretch>
                        <a:fillRect/>
                      </a:stretch>
                    </p:blipFill>
                    <p:spPr bwMode="auto">
                      <a:xfrm>
                        <a:off x="782638" y="2279650"/>
                        <a:ext cx="79248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Box 7">
            <a:extLst>
              <a:ext uri="{FF2B5EF4-FFF2-40B4-BE49-F238E27FC236}">
                <a16:creationId xmlns:a16="http://schemas.microsoft.com/office/drawing/2014/main" id="{312E5534-AAD0-4AE7-B348-44651C4A13AE}"/>
              </a:ext>
            </a:extLst>
          </p:cNvPr>
          <p:cNvSpPr txBox="1"/>
          <p:nvPr/>
        </p:nvSpPr>
        <p:spPr>
          <a:xfrm>
            <a:off x="802249" y="5387647"/>
            <a:ext cx="152400" cy="461665"/>
          </a:xfrm>
          <a:prstGeom prst="rect">
            <a:avLst/>
          </a:prstGeom>
          <a:noFill/>
        </p:spPr>
        <p:txBody>
          <a:bodyPr wrap="square" rtlCol="0">
            <a:spAutoFit/>
          </a:bodyPr>
          <a:lstStyle/>
          <a:p>
            <a:r>
              <a:rPr lang="en-US" sz="2400" dirty="0">
                <a:solidFill>
                  <a:srgbClr val="000099"/>
                </a:solidFill>
              </a:rPr>
              <a:t>.</a:t>
            </a:r>
          </a:p>
        </p:txBody>
      </p:sp>
      <p:sp>
        <p:nvSpPr>
          <p:cNvPr id="9" name="TextBox 8">
            <a:extLst>
              <a:ext uri="{FF2B5EF4-FFF2-40B4-BE49-F238E27FC236}">
                <a16:creationId xmlns:a16="http://schemas.microsoft.com/office/drawing/2014/main" id="{CD8BDCC7-3CEE-4CF4-8E8E-DDC363E7020E}"/>
              </a:ext>
            </a:extLst>
          </p:cNvPr>
          <p:cNvSpPr txBox="1"/>
          <p:nvPr/>
        </p:nvSpPr>
        <p:spPr>
          <a:xfrm>
            <a:off x="796692" y="5234835"/>
            <a:ext cx="152400" cy="461665"/>
          </a:xfrm>
          <a:prstGeom prst="rect">
            <a:avLst/>
          </a:prstGeom>
          <a:noFill/>
        </p:spPr>
        <p:txBody>
          <a:bodyPr wrap="square" rtlCol="0">
            <a:spAutoFit/>
          </a:bodyPr>
          <a:lstStyle/>
          <a:p>
            <a:r>
              <a:rPr lang="en-US" sz="2400" dirty="0">
                <a:solidFill>
                  <a:srgbClr val="000099"/>
                </a:solidFill>
              </a:rPr>
              <a:t>.</a:t>
            </a:r>
          </a:p>
        </p:txBody>
      </p:sp>
      <p:sp>
        <p:nvSpPr>
          <p:cNvPr id="10" name="TextBox 9">
            <a:extLst>
              <a:ext uri="{FF2B5EF4-FFF2-40B4-BE49-F238E27FC236}">
                <a16:creationId xmlns:a16="http://schemas.microsoft.com/office/drawing/2014/main" id="{001A9CBB-C805-4AC9-BFFD-267EE67A4D2C}"/>
              </a:ext>
            </a:extLst>
          </p:cNvPr>
          <p:cNvSpPr txBox="1"/>
          <p:nvPr/>
        </p:nvSpPr>
        <p:spPr>
          <a:xfrm>
            <a:off x="802340" y="5544670"/>
            <a:ext cx="152400" cy="461665"/>
          </a:xfrm>
          <a:prstGeom prst="rect">
            <a:avLst/>
          </a:prstGeom>
          <a:noFill/>
        </p:spPr>
        <p:txBody>
          <a:bodyPr wrap="square" rtlCol="0">
            <a:spAutoFit/>
          </a:bodyPr>
          <a:lstStyle/>
          <a:p>
            <a:r>
              <a:rPr lang="en-US" sz="2400" dirty="0">
                <a:solidFill>
                  <a:srgbClr val="000099"/>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14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14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1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lstStyle/>
          <a:p>
            <a:r>
              <a:rPr lang="en-US" dirty="0"/>
              <a:t>In general, 		     so 		          We haven’t </a:t>
            </a:r>
          </a:p>
          <a:p>
            <a:r>
              <a:rPr lang="en-US" dirty="0"/>
              <a:t>determined anything specific about the other partial sums, but we don’t need to—the fact that this subsequence of the partial sums grows unbounded </a:t>
            </a:r>
          </a:p>
          <a:p>
            <a:r>
              <a:rPr lang="en-US" dirty="0"/>
              <a:t>suffices to show that 	         diverges.</a:t>
            </a:r>
          </a:p>
        </p:txBody>
      </p:sp>
      <p:graphicFrame>
        <p:nvGraphicFramePr>
          <p:cNvPr id="402434" name="Object 2"/>
          <p:cNvGraphicFramePr>
            <a:graphicFrameLocks noChangeAspect="1"/>
          </p:cNvGraphicFramePr>
          <p:nvPr/>
        </p:nvGraphicFramePr>
        <p:xfrm>
          <a:off x="2133600" y="1107831"/>
          <a:ext cx="1447800" cy="838200"/>
        </p:xfrm>
        <a:graphic>
          <a:graphicData uri="http://schemas.openxmlformats.org/presentationml/2006/ole">
            <mc:AlternateContent xmlns:mc="http://schemas.openxmlformats.org/markup-compatibility/2006">
              <mc:Choice xmlns:v="urn:schemas-microsoft-com:vml" Requires="v">
                <p:oleObj spid="_x0000_s402479" name="Equation" r:id="rId3" imgW="1447560" imgH="838080" progId="Equation.DSMT4">
                  <p:embed/>
                </p:oleObj>
              </mc:Choice>
              <mc:Fallback>
                <p:oleObj name="Equation" r:id="rId3" imgW="144756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107831"/>
                        <a:ext cx="1447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2435" name="Object 3"/>
          <p:cNvGraphicFramePr>
            <a:graphicFrameLocks noChangeAspect="1"/>
          </p:cNvGraphicFramePr>
          <p:nvPr/>
        </p:nvGraphicFramePr>
        <p:xfrm>
          <a:off x="4132385" y="1347177"/>
          <a:ext cx="1587500" cy="546100"/>
        </p:xfrm>
        <a:graphic>
          <a:graphicData uri="http://schemas.openxmlformats.org/presentationml/2006/ole">
            <mc:AlternateContent xmlns:mc="http://schemas.openxmlformats.org/markup-compatibility/2006">
              <mc:Choice xmlns:v="urn:schemas-microsoft-com:vml" Requires="v">
                <p:oleObj spid="_x0000_s402480" name="Equation" r:id="rId5" imgW="1587240" imgH="545760" progId="Equation.DSMT4">
                  <p:embed/>
                </p:oleObj>
              </mc:Choice>
              <mc:Fallback>
                <p:oleObj name="Equation" r:id="rId5" imgW="1587240" imgH="5457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2385" y="1347177"/>
                        <a:ext cx="15875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2436" name="Object 4"/>
          <p:cNvGraphicFramePr>
            <a:graphicFrameLocks noChangeAspect="1"/>
          </p:cNvGraphicFramePr>
          <p:nvPr/>
        </p:nvGraphicFramePr>
        <p:xfrm>
          <a:off x="3640015" y="2976685"/>
          <a:ext cx="1168400" cy="927100"/>
        </p:xfrm>
        <a:graphic>
          <a:graphicData uri="http://schemas.openxmlformats.org/presentationml/2006/ole">
            <mc:AlternateContent xmlns:mc="http://schemas.openxmlformats.org/markup-compatibility/2006">
              <mc:Choice xmlns:v="urn:schemas-microsoft-com:vml" Requires="v">
                <p:oleObj spid="_x0000_s402481" name="Equation" r:id="rId7" imgW="1168200" imgH="927000" progId="Equation.DSMT4">
                  <p:embed/>
                </p:oleObj>
              </mc:Choice>
              <mc:Fallback>
                <p:oleObj name="Equation" r:id="rId7" imgW="1168200" imgH="9270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0015" y="2976685"/>
                        <a:ext cx="11684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Combining Convergent Series</a:t>
            </a:r>
          </a:p>
        </p:txBody>
      </p:sp>
      <p:sp>
        <p:nvSpPr>
          <p:cNvPr id="3" name="Content Placeholder 2"/>
          <p:cNvSpPr>
            <a:spLocks noGrp="1"/>
          </p:cNvSpPr>
          <p:nvPr>
            <p:ph idx="1"/>
          </p:nvPr>
        </p:nvSpPr>
        <p:spPr>
          <a:xfrm>
            <a:off x="457200" y="1280160"/>
            <a:ext cx="8229600" cy="4681282"/>
          </a:xfrm>
          <a:solidFill>
            <a:srgbClr val="FFFFCC"/>
          </a:solidFill>
          <a:ln w="28575">
            <a:solidFill>
              <a:schemeClr val="tx1"/>
            </a:solidFill>
          </a:ln>
        </p:spPr>
        <p:txBody>
          <a:bodyPr>
            <a:spAutoFit/>
          </a:bodyPr>
          <a:lstStyle/>
          <a:p>
            <a:pPr algn="ctr"/>
            <a:r>
              <a:rPr lang="en-US" b="1" dirty="0">
                <a:solidFill>
                  <a:schemeClr val="tx1"/>
                </a:solidFill>
              </a:rPr>
              <a:t>Combining Convergent Series</a:t>
            </a:r>
          </a:p>
          <a:p>
            <a:r>
              <a:rPr lang="en-US" dirty="0">
                <a:solidFill>
                  <a:schemeClr val="tx1"/>
                </a:solidFill>
              </a:rPr>
              <a:t>Assume that 	and 	      are convergent series (we omit the index of summation for simplicity of presentation) and </a:t>
            </a:r>
            <a:r>
              <a:rPr lang="en-US" i="1" dirty="0">
                <a:solidFill>
                  <a:schemeClr val="tx1"/>
                </a:solidFill>
              </a:rPr>
              <a:t>k</a:t>
            </a:r>
            <a:r>
              <a:rPr lang="en-US" dirty="0">
                <a:solidFill>
                  <a:schemeClr val="tx1"/>
                </a:solidFill>
              </a:rPr>
              <a:t> is a fixed real number. Then 					and 	         are also convergent.</a:t>
            </a:r>
          </a:p>
          <a:p>
            <a:r>
              <a:rPr lang="en-US" b="1" dirty="0">
                <a:solidFill>
                  <a:schemeClr val="tx1"/>
                </a:solidFill>
              </a:rPr>
              <a:t>Sum Law	</a:t>
            </a:r>
          </a:p>
          <a:p>
            <a:pPr>
              <a:spcBef>
                <a:spcPts val="2400"/>
              </a:spcBef>
            </a:pPr>
            <a:r>
              <a:rPr lang="en-US" b="1" dirty="0">
                <a:solidFill>
                  <a:schemeClr val="tx1"/>
                </a:solidFill>
              </a:rPr>
              <a:t>Difference Law	</a:t>
            </a:r>
          </a:p>
          <a:p>
            <a:pPr>
              <a:spcBef>
                <a:spcPts val="1800"/>
              </a:spcBef>
            </a:pPr>
            <a:r>
              <a:rPr lang="en-US" b="1" dirty="0">
                <a:solidFill>
                  <a:schemeClr val="tx1"/>
                </a:solidFill>
              </a:rPr>
              <a:t>Constant Multiple Law	</a:t>
            </a:r>
            <a:endParaRPr lang="en-US" b="1" i="1" dirty="0">
              <a:solidFill>
                <a:schemeClr val="tx1"/>
              </a:solidFill>
            </a:endParaRPr>
          </a:p>
        </p:txBody>
      </p:sp>
      <p:graphicFrame>
        <p:nvGraphicFramePr>
          <p:cNvPr id="403458" name="Object 2"/>
          <p:cNvGraphicFramePr>
            <a:graphicFrameLocks noChangeAspect="1"/>
          </p:cNvGraphicFramePr>
          <p:nvPr/>
        </p:nvGraphicFramePr>
        <p:xfrm>
          <a:off x="2438400" y="1800469"/>
          <a:ext cx="762000" cy="520700"/>
        </p:xfrm>
        <a:graphic>
          <a:graphicData uri="http://schemas.openxmlformats.org/presentationml/2006/ole">
            <mc:AlternateContent xmlns:mc="http://schemas.openxmlformats.org/markup-compatibility/2006">
              <mc:Choice xmlns:v="urn:schemas-microsoft-com:vml" Requires="v">
                <p:oleObj spid="_x0000_s403578" name="Equation" r:id="rId3" imgW="761760" imgH="520560" progId="Equation.DSMT4">
                  <p:embed/>
                </p:oleObj>
              </mc:Choice>
              <mc:Fallback>
                <p:oleObj name="Equation" r:id="rId3" imgW="761760" imgH="5205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800469"/>
                        <a:ext cx="7620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3459" name="Object 3"/>
          <p:cNvGraphicFramePr>
            <a:graphicFrameLocks noChangeAspect="1"/>
          </p:cNvGraphicFramePr>
          <p:nvPr/>
        </p:nvGraphicFramePr>
        <p:xfrm>
          <a:off x="3897923" y="1828800"/>
          <a:ext cx="749300" cy="520700"/>
        </p:xfrm>
        <a:graphic>
          <a:graphicData uri="http://schemas.openxmlformats.org/presentationml/2006/ole">
            <mc:AlternateContent xmlns:mc="http://schemas.openxmlformats.org/markup-compatibility/2006">
              <mc:Choice xmlns:v="urn:schemas-microsoft-com:vml" Requires="v">
                <p:oleObj spid="_x0000_s403579" name="Equation" r:id="rId5" imgW="749160" imgH="520560" progId="Equation.DSMT4">
                  <p:embed/>
                </p:oleObj>
              </mc:Choice>
              <mc:Fallback>
                <p:oleObj name="Equation" r:id="rId5" imgW="749160" imgH="5205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7923" y="1828800"/>
                        <a:ext cx="7493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3460" name="Object 4"/>
          <p:cNvGraphicFramePr>
            <a:graphicFrameLocks noChangeAspect="1"/>
          </p:cNvGraphicFramePr>
          <p:nvPr/>
        </p:nvGraphicFramePr>
        <p:xfrm>
          <a:off x="521677" y="3101731"/>
          <a:ext cx="1701800" cy="520700"/>
        </p:xfrm>
        <a:graphic>
          <a:graphicData uri="http://schemas.openxmlformats.org/presentationml/2006/ole">
            <mc:AlternateContent xmlns:mc="http://schemas.openxmlformats.org/markup-compatibility/2006">
              <mc:Choice xmlns:v="urn:schemas-microsoft-com:vml" Requires="v">
                <p:oleObj spid="_x0000_s403580" name="Equation" r:id="rId7" imgW="1701720" imgH="520560" progId="Equation.DSMT4">
                  <p:embed/>
                </p:oleObj>
              </mc:Choice>
              <mc:Fallback>
                <p:oleObj name="Equation" r:id="rId7" imgW="1701720" imgH="5205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677" y="3101731"/>
                        <a:ext cx="17018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3461" name="Object 5"/>
          <p:cNvGraphicFramePr>
            <a:graphicFrameLocks noChangeAspect="1"/>
          </p:cNvGraphicFramePr>
          <p:nvPr/>
        </p:nvGraphicFramePr>
        <p:xfrm>
          <a:off x="2338754" y="3112477"/>
          <a:ext cx="1701800" cy="520700"/>
        </p:xfrm>
        <a:graphic>
          <a:graphicData uri="http://schemas.openxmlformats.org/presentationml/2006/ole">
            <mc:AlternateContent xmlns:mc="http://schemas.openxmlformats.org/markup-compatibility/2006">
              <mc:Choice xmlns:v="urn:schemas-microsoft-com:vml" Requires="v">
                <p:oleObj spid="_x0000_s403581" name="Equation" r:id="rId9" imgW="1701720" imgH="520560" progId="Equation.DSMT4">
                  <p:embed/>
                </p:oleObj>
              </mc:Choice>
              <mc:Fallback>
                <p:oleObj name="Equation" r:id="rId9" imgW="1701720" imgH="52056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38754" y="3112477"/>
                        <a:ext cx="17018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3462" name="Object 6"/>
          <p:cNvGraphicFramePr>
            <a:graphicFrameLocks noChangeAspect="1"/>
          </p:cNvGraphicFramePr>
          <p:nvPr/>
        </p:nvGraphicFramePr>
        <p:xfrm>
          <a:off x="4864100" y="3077308"/>
          <a:ext cx="927100" cy="520700"/>
        </p:xfrm>
        <a:graphic>
          <a:graphicData uri="http://schemas.openxmlformats.org/presentationml/2006/ole">
            <mc:AlternateContent xmlns:mc="http://schemas.openxmlformats.org/markup-compatibility/2006">
              <mc:Choice xmlns:v="urn:schemas-microsoft-com:vml" Requires="v">
                <p:oleObj spid="_x0000_s403582" name="Equation" r:id="rId11" imgW="927000" imgH="520560" progId="Equation.DSMT4">
                  <p:embed/>
                </p:oleObj>
              </mc:Choice>
              <mc:Fallback>
                <p:oleObj name="Equation" r:id="rId11" imgW="927000" imgH="52056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64100" y="3077308"/>
                        <a:ext cx="9271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3463" name="Object 7"/>
          <p:cNvGraphicFramePr>
            <a:graphicFrameLocks noChangeAspect="1"/>
          </p:cNvGraphicFramePr>
          <p:nvPr/>
        </p:nvGraphicFramePr>
        <p:xfrm>
          <a:off x="4356100" y="4009292"/>
          <a:ext cx="3721100" cy="520700"/>
        </p:xfrm>
        <a:graphic>
          <a:graphicData uri="http://schemas.openxmlformats.org/presentationml/2006/ole">
            <mc:AlternateContent xmlns:mc="http://schemas.openxmlformats.org/markup-compatibility/2006">
              <mc:Choice xmlns:v="urn:schemas-microsoft-com:vml" Requires="v">
                <p:oleObj spid="_x0000_s403583" name="Equation" r:id="rId13" imgW="3720960" imgH="520560" progId="Equation.DSMT4">
                  <p:embed/>
                </p:oleObj>
              </mc:Choice>
              <mc:Fallback>
                <p:oleObj name="Equation" r:id="rId13" imgW="3720960" imgH="52056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56100" y="4009292"/>
                        <a:ext cx="37211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3464" name="Object 8"/>
          <p:cNvGraphicFramePr>
            <a:graphicFrameLocks noChangeAspect="1"/>
          </p:cNvGraphicFramePr>
          <p:nvPr/>
        </p:nvGraphicFramePr>
        <p:xfrm>
          <a:off x="4332654" y="4760546"/>
          <a:ext cx="3721100" cy="520700"/>
        </p:xfrm>
        <a:graphic>
          <a:graphicData uri="http://schemas.openxmlformats.org/presentationml/2006/ole">
            <mc:AlternateContent xmlns:mc="http://schemas.openxmlformats.org/markup-compatibility/2006">
              <mc:Choice xmlns:v="urn:schemas-microsoft-com:vml" Requires="v">
                <p:oleObj spid="_x0000_s403584" name="Equation" r:id="rId15" imgW="3720960" imgH="520560" progId="Equation.DSMT4">
                  <p:embed/>
                </p:oleObj>
              </mc:Choice>
              <mc:Fallback>
                <p:oleObj name="Equation" r:id="rId15" imgW="3720960" imgH="52056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32654" y="4760546"/>
                        <a:ext cx="37211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3465" name="Object 9"/>
          <p:cNvGraphicFramePr>
            <a:graphicFrameLocks noChangeAspect="1"/>
          </p:cNvGraphicFramePr>
          <p:nvPr/>
        </p:nvGraphicFramePr>
        <p:xfrm>
          <a:off x="4352192" y="5422900"/>
          <a:ext cx="2171700" cy="520700"/>
        </p:xfrm>
        <a:graphic>
          <a:graphicData uri="http://schemas.openxmlformats.org/presentationml/2006/ole">
            <mc:AlternateContent xmlns:mc="http://schemas.openxmlformats.org/markup-compatibility/2006">
              <mc:Choice xmlns:v="urn:schemas-microsoft-com:vml" Requires="v">
                <p:oleObj spid="_x0000_s403585" name="Equation" r:id="rId17" imgW="2171520" imgH="520560" progId="Equation.DSMT4">
                  <p:embed/>
                </p:oleObj>
              </mc:Choice>
              <mc:Fallback>
                <p:oleObj name="Equation" r:id="rId17" imgW="2171520" imgH="52056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52192" y="5422900"/>
                        <a:ext cx="21717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a:t>
            </a:r>
          </a:p>
        </p:txBody>
      </p:sp>
      <p:sp>
        <p:nvSpPr>
          <p:cNvPr id="3" name="Content Placeholder 2"/>
          <p:cNvSpPr>
            <a:spLocks noGrp="1"/>
          </p:cNvSpPr>
          <p:nvPr>
            <p:ph idx="1"/>
          </p:nvPr>
        </p:nvSpPr>
        <p:spPr/>
        <p:txBody>
          <a:bodyPr/>
          <a:lstStyle/>
          <a:p>
            <a:r>
              <a:rPr lang="en-US" dirty="0"/>
              <a:t>Determine whether each of the following series converges or diverges.</a:t>
            </a:r>
          </a:p>
          <a:p>
            <a:pPr marL="514350" indent="-514350">
              <a:lnSpc>
                <a:spcPct val="150000"/>
              </a:lnSpc>
              <a:buAutoNum type="alphaLcPeriod"/>
              <a:tabLst>
                <a:tab pos="4114800" algn="l"/>
              </a:tabLst>
            </a:pPr>
            <a:r>
              <a:rPr lang="en-US" b="1" dirty="0"/>
              <a:t>	b.		</a:t>
            </a:r>
          </a:p>
          <a:p>
            <a:pPr>
              <a:spcBef>
                <a:spcPts val="0"/>
              </a:spcBef>
            </a:pPr>
            <a:endParaRPr lang="en-US" dirty="0"/>
          </a:p>
          <a:p>
            <a:pPr>
              <a:spcBef>
                <a:spcPts val="0"/>
              </a:spcBef>
            </a:pPr>
            <a:r>
              <a:rPr lang="en-US" b="1" dirty="0"/>
              <a:t>Solution</a:t>
            </a:r>
          </a:p>
          <a:p>
            <a:pPr marL="457200" indent="-457200"/>
            <a:r>
              <a:rPr lang="en-US" b="1" dirty="0"/>
              <a:t>a.</a:t>
            </a:r>
            <a:r>
              <a:rPr lang="en-US" dirty="0"/>
              <a:t>	The first step is to rewrite the terms of the series in a more useful form.</a:t>
            </a:r>
          </a:p>
        </p:txBody>
      </p:sp>
      <p:graphicFrame>
        <p:nvGraphicFramePr>
          <p:cNvPr id="404482" name="Object 2"/>
          <p:cNvGraphicFramePr>
            <a:graphicFrameLocks noChangeAspect="1"/>
          </p:cNvGraphicFramePr>
          <p:nvPr/>
        </p:nvGraphicFramePr>
        <p:xfrm>
          <a:off x="1019907" y="2184400"/>
          <a:ext cx="1295400" cy="939800"/>
        </p:xfrm>
        <a:graphic>
          <a:graphicData uri="http://schemas.openxmlformats.org/presentationml/2006/ole">
            <mc:AlternateContent xmlns:mc="http://schemas.openxmlformats.org/markup-compatibility/2006">
              <mc:Choice xmlns:v="urn:schemas-microsoft-com:vml" Requires="v">
                <p:oleObj spid="_x0000_s404573" name="Equation" r:id="rId3" imgW="1295280" imgH="939600" progId="Equation.DSMT4">
                  <p:embed/>
                </p:oleObj>
              </mc:Choice>
              <mc:Fallback>
                <p:oleObj name="Equation" r:id="rId3" imgW="1295280" imgH="939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907" y="2184400"/>
                        <a:ext cx="1295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4483" name="Object 3"/>
          <p:cNvGraphicFramePr>
            <a:graphicFrameLocks noChangeAspect="1"/>
          </p:cNvGraphicFramePr>
          <p:nvPr/>
        </p:nvGraphicFramePr>
        <p:xfrm>
          <a:off x="5146431" y="2198077"/>
          <a:ext cx="1600200" cy="977900"/>
        </p:xfrm>
        <a:graphic>
          <a:graphicData uri="http://schemas.openxmlformats.org/presentationml/2006/ole">
            <mc:AlternateContent xmlns:mc="http://schemas.openxmlformats.org/markup-compatibility/2006">
              <mc:Choice xmlns:v="urn:schemas-microsoft-com:vml" Requires="v">
                <p:oleObj spid="_x0000_s404574" name="Equation" r:id="rId5" imgW="1600200" imgH="977760" progId="Equation.DSMT4">
                  <p:embed/>
                </p:oleObj>
              </mc:Choice>
              <mc:Fallback>
                <p:oleObj name="Equation" r:id="rId5" imgW="1600200" imgH="9777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6431" y="2198077"/>
                        <a:ext cx="16002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4485" name="Object 5"/>
          <p:cNvGraphicFramePr>
            <a:graphicFrameLocks noChangeAspect="1"/>
          </p:cNvGraphicFramePr>
          <p:nvPr/>
        </p:nvGraphicFramePr>
        <p:xfrm>
          <a:off x="662354" y="4900246"/>
          <a:ext cx="876300" cy="876300"/>
        </p:xfrm>
        <a:graphic>
          <a:graphicData uri="http://schemas.openxmlformats.org/presentationml/2006/ole">
            <mc:AlternateContent xmlns:mc="http://schemas.openxmlformats.org/markup-compatibility/2006">
              <mc:Choice xmlns:v="urn:schemas-microsoft-com:vml" Requires="v">
                <p:oleObj spid="_x0000_s404575" name="Equation" r:id="rId7" imgW="876240" imgH="876240" progId="Equation.DSMT4">
                  <p:embed/>
                </p:oleObj>
              </mc:Choice>
              <mc:Fallback>
                <p:oleObj name="Equation" r:id="rId7" imgW="876240" imgH="8762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354" y="4900246"/>
                        <a:ext cx="876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4486" name="Object 6"/>
          <p:cNvGraphicFramePr>
            <a:graphicFrameLocks noChangeAspect="1"/>
          </p:cNvGraphicFramePr>
          <p:nvPr/>
        </p:nvGraphicFramePr>
        <p:xfrm>
          <a:off x="1570892" y="4894385"/>
          <a:ext cx="1828800" cy="876300"/>
        </p:xfrm>
        <a:graphic>
          <a:graphicData uri="http://schemas.openxmlformats.org/presentationml/2006/ole">
            <mc:AlternateContent xmlns:mc="http://schemas.openxmlformats.org/markup-compatibility/2006">
              <mc:Choice xmlns:v="urn:schemas-microsoft-com:vml" Requires="v">
                <p:oleObj spid="_x0000_s404576" name="Equation" r:id="rId9" imgW="1828800" imgH="876240" progId="Equation.DSMT4">
                  <p:embed/>
                </p:oleObj>
              </mc:Choice>
              <mc:Fallback>
                <p:oleObj name="Equation" r:id="rId9" imgW="1828800" imgH="8762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70892" y="4894385"/>
                        <a:ext cx="1828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4487" name="Object 7"/>
          <p:cNvGraphicFramePr>
            <a:graphicFrameLocks noChangeAspect="1"/>
          </p:cNvGraphicFramePr>
          <p:nvPr/>
        </p:nvGraphicFramePr>
        <p:xfrm>
          <a:off x="3417277" y="4800600"/>
          <a:ext cx="2501900" cy="977900"/>
        </p:xfrm>
        <a:graphic>
          <a:graphicData uri="http://schemas.openxmlformats.org/presentationml/2006/ole">
            <mc:AlternateContent xmlns:mc="http://schemas.openxmlformats.org/markup-compatibility/2006">
              <mc:Choice xmlns:v="urn:schemas-microsoft-com:vml" Requires="v">
                <p:oleObj spid="_x0000_s404577" name="Equation" r:id="rId11" imgW="2501640" imgH="977760" progId="Equation.DSMT4">
                  <p:embed/>
                </p:oleObj>
              </mc:Choice>
              <mc:Fallback>
                <p:oleObj name="Equation" r:id="rId11" imgW="2501640" imgH="97776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17277" y="4800600"/>
                        <a:ext cx="25019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4488" name="Object 8"/>
          <p:cNvGraphicFramePr>
            <a:graphicFrameLocks noChangeAspect="1"/>
          </p:cNvGraphicFramePr>
          <p:nvPr>
            <p:extLst>
              <p:ext uri="{D42A27DB-BD31-4B8C-83A1-F6EECF244321}">
                <p14:modId xmlns:p14="http://schemas.microsoft.com/office/powerpoint/2010/main" val="388692951"/>
              </p:ext>
            </p:extLst>
          </p:nvPr>
        </p:nvGraphicFramePr>
        <p:xfrm>
          <a:off x="5969000" y="4835525"/>
          <a:ext cx="2844800" cy="1003300"/>
        </p:xfrm>
        <a:graphic>
          <a:graphicData uri="http://schemas.openxmlformats.org/presentationml/2006/ole">
            <mc:AlternateContent xmlns:mc="http://schemas.openxmlformats.org/markup-compatibility/2006">
              <mc:Choice xmlns:v="urn:schemas-microsoft-com:vml" Requires="v">
                <p:oleObj spid="_x0000_s404578" name="Equation" r:id="rId13" imgW="2844720" imgH="1002960" progId="Equation.DSMT4">
                  <p:embed/>
                </p:oleObj>
              </mc:Choice>
              <mc:Fallback>
                <p:oleObj name="Equation" r:id="rId13" imgW="2844720" imgH="1002960" progId="Equation.DSMT4">
                  <p:embed/>
                  <p:pic>
                    <p:nvPicPr>
                      <p:cNvPr id="0" name="Picture 8"/>
                      <p:cNvPicPr>
                        <a:picLocks noChangeAspect="1" noChangeArrowheads="1"/>
                      </p:cNvPicPr>
                      <p:nvPr/>
                    </p:nvPicPr>
                    <p:blipFill>
                      <a:blip r:embed="rId14"/>
                      <a:srcRect/>
                      <a:stretch>
                        <a:fillRect/>
                      </a:stretch>
                    </p:blipFill>
                    <p:spPr bwMode="auto">
                      <a:xfrm>
                        <a:off x="5969000" y="4835525"/>
                        <a:ext cx="28448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448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448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448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44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Sums, Convergence, and Divergence</a:t>
            </a:r>
          </a:p>
        </p:txBody>
      </p:sp>
      <p:sp>
        <p:nvSpPr>
          <p:cNvPr id="3" name="Content Placeholder 2"/>
          <p:cNvSpPr>
            <a:spLocks noGrp="1"/>
          </p:cNvSpPr>
          <p:nvPr>
            <p:ph idx="1"/>
          </p:nvPr>
        </p:nvSpPr>
        <p:spPr/>
        <p:txBody>
          <a:bodyPr>
            <a:normAutofit fontScale="92500"/>
          </a:bodyPr>
          <a:lstStyle/>
          <a:p>
            <a:pPr>
              <a:lnSpc>
                <a:spcPct val="150000"/>
              </a:lnSpc>
            </a:pPr>
            <a:r>
              <a:rPr lang="en-US" dirty="0"/>
              <a:t>The notation		is an example of </a:t>
            </a:r>
            <a:r>
              <a:rPr lang="en-US" i="1" dirty="0"/>
              <a:t>formal</a:t>
            </a:r>
            <a:r>
              <a:rPr lang="en-US" dirty="0"/>
              <a:t> notation—</a:t>
            </a:r>
          </a:p>
          <a:p>
            <a:pPr>
              <a:lnSpc>
                <a:spcPct val="150000"/>
              </a:lnSpc>
            </a:pPr>
            <a:r>
              <a:rPr lang="en-US" dirty="0"/>
              <a:t>we use it to refer to the series	 			  even if the sum doesn’t actually exist. We use the terms </a:t>
            </a:r>
            <a:r>
              <a:rPr lang="en-US" i="1" dirty="0"/>
              <a:t>converge</a:t>
            </a:r>
            <a:r>
              <a:rPr lang="en-US" dirty="0"/>
              <a:t> and </a:t>
            </a:r>
            <a:r>
              <a:rPr lang="en-US" i="1" dirty="0"/>
              <a:t>diverge</a:t>
            </a:r>
            <a:r>
              <a:rPr lang="en-US" dirty="0"/>
              <a:t> again, this time to indicate whether the sum exists or not. Our understanding of what it means to add infinitely many numbers is based on the behavior of the sequence of </a:t>
            </a:r>
            <a:r>
              <a:rPr lang="en-US" i="1" dirty="0"/>
              <a:t>partial sums </a:t>
            </a:r>
            <a:r>
              <a:rPr lang="en-US" dirty="0"/>
              <a:t>of the series.</a:t>
            </a:r>
          </a:p>
        </p:txBody>
      </p:sp>
      <p:graphicFrame>
        <p:nvGraphicFramePr>
          <p:cNvPr id="362498" name="Object 2"/>
          <p:cNvGraphicFramePr>
            <a:graphicFrameLocks noChangeAspect="1"/>
          </p:cNvGraphicFramePr>
          <p:nvPr>
            <p:extLst>
              <p:ext uri="{D42A27DB-BD31-4B8C-83A1-F6EECF244321}">
                <p14:modId xmlns:p14="http://schemas.microsoft.com/office/powerpoint/2010/main" val="2971525569"/>
              </p:ext>
            </p:extLst>
          </p:nvPr>
        </p:nvGraphicFramePr>
        <p:xfrm>
          <a:off x="2405744" y="1211036"/>
          <a:ext cx="762000" cy="927100"/>
        </p:xfrm>
        <a:graphic>
          <a:graphicData uri="http://schemas.openxmlformats.org/presentationml/2006/ole">
            <mc:AlternateContent xmlns:mc="http://schemas.openxmlformats.org/markup-compatibility/2006">
              <mc:Choice xmlns:v="urn:schemas-microsoft-com:vml" Requires="v">
                <p:oleObj spid="_x0000_s362531" name="Equation" r:id="rId3" imgW="761760" imgH="927000" progId="Equation.DSMT4">
                  <p:embed/>
                </p:oleObj>
              </mc:Choice>
              <mc:Fallback>
                <p:oleObj name="Equation" r:id="rId3" imgW="761760" imgH="927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5744" y="1211036"/>
                        <a:ext cx="7620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2499" name="Object 3"/>
          <p:cNvGraphicFramePr>
            <a:graphicFrameLocks noChangeAspect="1"/>
          </p:cNvGraphicFramePr>
          <p:nvPr>
            <p:extLst>
              <p:ext uri="{D42A27DB-BD31-4B8C-83A1-F6EECF244321}">
                <p14:modId xmlns:p14="http://schemas.microsoft.com/office/powerpoint/2010/main" val="1395800342"/>
              </p:ext>
            </p:extLst>
          </p:nvPr>
        </p:nvGraphicFramePr>
        <p:xfrm>
          <a:off x="4659313" y="2141538"/>
          <a:ext cx="2717800" cy="431800"/>
        </p:xfrm>
        <a:graphic>
          <a:graphicData uri="http://schemas.openxmlformats.org/presentationml/2006/ole">
            <mc:AlternateContent xmlns:mc="http://schemas.openxmlformats.org/markup-compatibility/2006">
              <mc:Choice xmlns:v="urn:schemas-microsoft-com:vml" Requires="v">
                <p:oleObj spid="_x0000_s362532" name="Equation" r:id="rId5" imgW="2717640" imgH="431640" progId="Equation.DSMT4">
                  <p:embed/>
                </p:oleObj>
              </mc:Choice>
              <mc:Fallback>
                <p:oleObj name="Equation" r:id="rId5" imgW="2717640" imgH="431640" progId="Equation.DSMT4">
                  <p:embed/>
                  <p:pic>
                    <p:nvPicPr>
                      <p:cNvPr id="0" name="Picture 3"/>
                      <p:cNvPicPr>
                        <a:picLocks noChangeAspect="1" noChangeArrowheads="1"/>
                      </p:cNvPicPr>
                      <p:nvPr/>
                    </p:nvPicPr>
                    <p:blipFill>
                      <a:blip r:embed="rId6"/>
                      <a:srcRect/>
                      <a:stretch>
                        <a:fillRect/>
                      </a:stretch>
                    </p:blipFill>
                    <p:spPr bwMode="auto">
                      <a:xfrm>
                        <a:off x="4659313" y="2141538"/>
                        <a:ext cx="2717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7a (cont.)</a:t>
            </a:r>
          </a:p>
        </p:txBody>
      </p:sp>
      <p:sp>
        <p:nvSpPr>
          <p:cNvPr id="3" name="Content Placeholder 2"/>
          <p:cNvSpPr>
            <a:spLocks noGrp="1"/>
          </p:cNvSpPr>
          <p:nvPr>
            <p:ph idx="1"/>
          </p:nvPr>
        </p:nvSpPr>
        <p:spPr/>
        <p:txBody>
          <a:bodyPr/>
          <a:lstStyle/>
          <a:p>
            <a:r>
              <a:rPr lang="en-US" dirty="0"/>
              <a:t>Since both 		      and 		  converge, we </a:t>
            </a:r>
          </a:p>
          <a:p>
            <a:pPr>
              <a:spcBef>
                <a:spcPts val="1800"/>
              </a:spcBef>
            </a:pPr>
            <a:r>
              <a:rPr lang="en-US" dirty="0"/>
              <a:t>know that the original series converges and</a:t>
            </a:r>
          </a:p>
        </p:txBody>
      </p:sp>
      <p:graphicFrame>
        <p:nvGraphicFramePr>
          <p:cNvPr id="405506" name="Object 2"/>
          <p:cNvGraphicFramePr>
            <a:graphicFrameLocks noChangeAspect="1"/>
          </p:cNvGraphicFramePr>
          <p:nvPr>
            <p:extLst>
              <p:ext uri="{D42A27DB-BD31-4B8C-83A1-F6EECF244321}">
                <p14:modId xmlns:p14="http://schemas.microsoft.com/office/powerpoint/2010/main" val="335001298"/>
              </p:ext>
            </p:extLst>
          </p:nvPr>
        </p:nvGraphicFramePr>
        <p:xfrm>
          <a:off x="2159000" y="1042988"/>
          <a:ext cx="1549400" cy="1003300"/>
        </p:xfrm>
        <a:graphic>
          <a:graphicData uri="http://schemas.openxmlformats.org/presentationml/2006/ole">
            <mc:AlternateContent xmlns:mc="http://schemas.openxmlformats.org/markup-compatibility/2006">
              <mc:Choice xmlns:v="urn:schemas-microsoft-com:vml" Requires="v">
                <p:oleObj spid="_x0000_s405627" name="Equation" r:id="rId3" imgW="1549080" imgH="1002960" progId="Equation.DSMT4">
                  <p:embed/>
                </p:oleObj>
              </mc:Choice>
              <mc:Fallback>
                <p:oleObj name="Equation" r:id="rId3" imgW="1549080" imgH="1002960" progId="Equation.DSMT4">
                  <p:embed/>
                  <p:pic>
                    <p:nvPicPr>
                      <p:cNvPr id="0" name="Picture 2"/>
                      <p:cNvPicPr>
                        <a:picLocks noChangeAspect="1" noChangeArrowheads="1"/>
                      </p:cNvPicPr>
                      <p:nvPr/>
                    </p:nvPicPr>
                    <p:blipFill>
                      <a:blip r:embed="rId4"/>
                      <a:srcRect/>
                      <a:stretch>
                        <a:fillRect/>
                      </a:stretch>
                    </p:blipFill>
                    <p:spPr bwMode="auto">
                      <a:xfrm>
                        <a:off x="2159000" y="1042988"/>
                        <a:ext cx="15494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5507" name="Object 3"/>
          <p:cNvGraphicFramePr>
            <a:graphicFrameLocks noChangeAspect="1"/>
          </p:cNvGraphicFramePr>
          <p:nvPr>
            <p:extLst>
              <p:ext uri="{D42A27DB-BD31-4B8C-83A1-F6EECF244321}">
                <p14:modId xmlns:p14="http://schemas.microsoft.com/office/powerpoint/2010/main" val="3181877358"/>
              </p:ext>
            </p:extLst>
          </p:nvPr>
        </p:nvGraphicFramePr>
        <p:xfrm>
          <a:off x="4549775" y="1042988"/>
          <a:ext cx="1574800" cy="1003300"/>
        </p:xfrm>
        <a:graphic>
          <a:graphicData uri="http://schemas.openxmlformats.org/presentationml/2006/ole">
            <mc:AlternateContent xmlns:mc="http://schemas.openxmlformats.org/markup-compatibility/2006">
              <mc:Choice xmlns:v="urn:schemas-microsoft-com:vml" Requires="v">
                <p:oleObj spid="_x0000_s405628" name="Equation" r:id="rId5" imgW="1574640" imgH="1002960" progId="Equation.DSMT4">
                  <p:embed/>
                </p:oleObj>
              </mc:Choice>
              <mc:Fallback>
                <p:oleObj name="Equation" r:id="rId5" imgW="1574640" imgH="1002960" progId="Equation.DSMT4">
                  <p:embed/>
                  <p:pic>
                    <p:nvPicPr>
                      <p:cNvPr id="0" name="Picture 3"/>
                      <p:cNvPicPr>
                        <a:picLocks noChangeAspect="1" noChangeArrowheads="1"/>
                      </p:cNvPicPr>
                      <p:nvPr/>
                    </p:nvPicPr>
                    <p:blipFill>
                      <a:blip r:embed="rId6"/>
                      <a:srcRect/>
                      <a:stretch>
                        <a:fillRect/>
                      </a:stretch>
                    </p:blipFill>
                    <p:spPr bwMode="auto">
                      <a:xfrm>
                        <a:off x="4549775" y="1042988"/>
                        <a:ext cx="15748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5509" name="Object 5"/>
          <p:cNvGraphicFramePr>
            <a:graphicFrameLocks noChangeAspect="1"/>
          </p:cNvGraphicFramePr>
          <p:nvPr>
            <p:extLst>
              <p:ext uri="{D42A27DB-BD31-4B8C-83A1-F6EECF244321}">
                <p14:modId xmlns:p14="http://schemas.microsoft.com/office/powerpoint/2010/main" val="2129803689"/>
              </p:ext>
            </p:extLst>
          </p:nvPr>
        </p:nvGraphicFramePr>
        <p:xfrm>
          <a:off x="165100" y="2667000"/>
          <a:ext cx="1270000" cy="939800"/>
        </p:xfrm>
        <a:graphic>
          <a:graphicData uri="http://schemas.openxmlformats.org/presentationml/2006/ole">
            <mc:AlternateContent xmlns:mc="http://schemas.openxmlformats.org/markup-compatibility/2006">
              <mc:Choice xmlns:v="urn:schemas-microsoft-com:vml" Requires="v">
                <p:oleObj spid="_x0000_s405629" name="Equation" r:id="rId7" imgW="1269720" imgH="939600" progId="Equation.DSMT4">
                  <p:embed/>
                </p:oleObj>
              </mc:Choice>
              <mc:Fallback>
                <p:oleObj name="Equation" r:id="rId7" imgW="1269720" imgH="939600" progId="Equation.DSMT4">
                  <p:embed/>
                  <p:pic>
                    <p:nvPicPr>
                      <p:cNvPr id="0" name="Picture 5"/>
                      <p:cNvPicPr>
                        <a:picLocks noChangeAspect="1" noChangeArrowheads="1"/>
                      </p:cNvPicPr>
                      <p:nvPr/>
                    </p:nvPicPr>
                    <p:blipFill>
                      <a:blip r:embed="rId8"/>
                      <a:srcRect/>
                      <a:stretch>
                        <a:fillRect/>
                      </a:stretch>
                    </p:blipFill>
                    <p:spPr bwMode="auto">
                      <a:xfrm>
                        <a:off x="165100" y="2667000"/>
                        <a:ext cx="1270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5510" name="Object 6"/>
          <p:cNvGraphicFramePr>
            <a:graphicFrameLocks noChangeAspect="1"/>
          </p:cNvGraphicFramePr>
          <p:nvPr>
            <p:extLst>
              <p:ext uri="{D42A27DB-BD31-4B8C-83A1-F6EECF244321}">
                <p14:modId xmlns:p14="http://schemas.microsoft.com/office/powerpoint/2010/main" val="2772339330"/>
              </p:ext>
            </p:extLst>
          </p:nvPr>
        </p:nvGraphicFramePr>
        <p:xfrm>
          <a:off x="1522413" y="2597150"/>
          <a:ext cx="3568700" cy="1117600"/>
        </p:xfrm>
        <a:graphic>
          <a:graphicData uri="http://schemas.openxmlformats.org/presentationml/2006/ole">
            <mc:AlternateContent xmlns:mc="http://schemas.openxmlformats.org/markup-compatibility/2006">
              <mc:Choice xmlns:v="urn:schemas-microsoft-com:vml" Requires="v">
                <p:oleObj spid="_x0000_s405630" name="Equation" r:id="rId9" imgW="3568680" imgH="1117440" progId="Equation.DSMT4">
                  <p:embed/>
                </p:oleObj>
              </mc:Choice>
              <mc:Fallback>
                <p:oleObj name="Equation" r:id="rId9" imgW="3568680" imgH="1117440" progId="Equation.DSMT4">
                  <p:embed/>
                  <p:pic>
                    <p:nvPicPr>
                      <p:cNvPr id="0" name="Picture 6"/>
                      <p:cNvPicPr>
                        <a:picLocks noChangeAspect="1" noChangeArrowheads="1"/>
                      </p:cNvPicPr>
                      <p:nvPr/>
                    </p:nvPicPr>
                    <p:blipFill>
                      <a:blip r:embed="rId10"/>
                      <a:srcRect/>
                      <a:stretch>
                        <a:fillRect/>
                      </a:stretch>
                    </p:blipFill>
                    <p:spPr bwMode="auto">
                      <a:xfrm>
                        <a:off x="1522413" y="2597150"/>
                        <a:ext cx="35687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5511" name="Object 7"/>
          <p:cNvGraphicFramePr>
            <a:graphicFrameLocks noChangeAspect="1"/>
          </p:cNvGraphicFramePr>
          <p:nvPr>
            <p:extLst>
              <p:ext uri="{D42A27DB-BD31-4B8C-83A1-F6EECF244321}">
                <p14:modId xmlns:p14="http://schemas.microsoft.com/office/powerpoint/2010/main" val="1966512183"/>
              </p:ext>
            </p:extLst>
          </p:nvPr>
        </p:nvGraphicFramePr>
        <p:xfrm>
          <a:off x="5216525" y="2613025"/>
          <a:ext cx="3606800" cy="1003300"/>
        </p:xfrm>
        <a:graphic>
          <a:graphicData uri="http://schemas.openxmlformats.org/presentationml/2006/ole">
            <mc:AlternateContent xmlns:mc="http://schemas.openxmlformats.org/markup-compatibility/2006">
              <mc:Choice xmlns:v="urn:schemas-microsoft-com:vml" Requires="v">
                <p:oleObj spid="_x0000_s405631" name="Equation" r:id="rId11" imgW="3606480" imgH="1002960" progId="Equation.DSMT4">
                  <p:embed/>
                </p:oleObj>
              </mc:Choice>
              <mc:Fallback>
                <p:oleObj name="Equation" r:id="rId11" imgW="3606480" imgH="1002960" progId="Equation.DSMT4">
                  <p:embed/>
                  <p:pic>
                    <p:nvPicPr>
                      <p:cNvPr id="0" name="Picture 7"/>
                      <p:cNvPicPr>
                        <a:picLocks noChangeAspect="1" noChangeArrowheads="1"/>
                      </p:cNvPicPr>
                      <p:nvPr/>
                    </p:nvPicPr>
                    <p:blipFill>
                      <a:blip r:embed="rId12"/>
                      <a:srcRect/>
                      <a:stretch>
                        <a:fillRect/>
                      </a:stretch>
                    </p:blipFill>
                    <p:spPr bwMode="auto">
                      <a:xfrm>
                        <a:off x="5216525" y="2613025"/>
                        <a:ext cx="36068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5512" name="Object 8"/>
          <p:cNvGraphicFramePr>
            <a:graphicFrameLocks noChangeAspect="1"/>
          </p:cNvGraphicFramePr>
          <p:nvPr>
            <p:extLst>
              <p:ext uri="{D42A27DB-BD31-4B8C-83A1-F6EECF244321}">
                <p14:modId xmlns:p14="http://schemas.microsoft.com/office/powerpoint/2010/main" val="3752060178"/>
              </p:ext>
            </p:extLst>
          </p:nvPr>
        </p:nvGraphicFramePr>
        <p:xfrm>
          <a:off x="1509713" y="3857625"/>
          <a:ext cx="3022600" cy="990600"/>
        </p:xfrm>
        <a:graphic>
          <a:graphicData uri="http://schemas.openxmlformats.org/presentationml/2006/ole">
            <mc:AlternateContent xmlns:mc="http://schemas.openxmlformats.org/markup-compatibility/2006">
              <mc:Choice xmlns:v="urn:schemas-microsoft-com:vml" Requires="v">
                <p:oleObj spid="_x0000_s405632" name="Equation" r:id="rId13" imgW="3022560" imgH="990360" progId="Equation.DSMT4">
                  <p:embed/>
                </p:oleObj>
              </mc:Choice>
              <mc:Fallback>
                <p:oleObj name="Equation" r:id="rId13" imgW="3022560" imgH="990360" progId="Equation.DSMT4">
                  <p:embed/>
                  <p:pic>
                    <p:nvPicPr>
                      <p:cNvPr id="0" name="Picture 8"/>
                      <p:cNvPicPr>
                        <a:picLocks noChangeAspect="1" noChangeArrowheads="1"/>
                      </p:cNvPicPr>
                      <p:nvPr/>
                    </p:nvPicPr>
                    <p:blipFill>
                      <a:blip r:embed="rId14"/>
                      <a:srcRect/>
                      <a:stretch>
                        <a:fillRect/>
                      </a:stretch>
                    </p:blipFill>
                    <p:spPr bwMode="auto">
                      <a:xfrm>
                        <a:off x="1509713" y="3857625"/>
                        <a:ext cx="3022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5513" name="Object 9"/>
          <p:cNvGraphicFramePr>
            <a:graphicFrameLocks noChangeAspect="1"/>
          </p:cNvGraphicFramePr>
          <p:nvPr>
            <p:extLst>
              <p:ext uri="{D42A27DB-BD31-4B8C-83A1-F6EECF244321}">
                <p14:modId xmlns:p14="http://schemas.microsoft.com/office/powerpoint/2010/main" val="3951785858"/>
              </p:ext>
            </p:extLst>
          </p:nvPr>
        </p:nvGraphicFramePr>
        <p:xfrm>
          <a:off x="4606925" y="4143375"/>
          <a:ext cx="965200" cy="279400"/>
        </p:xfrm>
        <a:graphic>
          <a:graphicData uri="http://schemas.openxmlformats.org/presentationml/2006/ole">
            <mc:AlternateContent xmlns:mc="http://schemas.openxmlformats.org/markup-compatibility/2006">
              <mc:Choice xmlns:v="urn:schemas-microsoft-com:vml" Requires="v">
                <p:oleObj spid="_x0000_s405633" name="Equation" r:id="rId15" imgW="965160" imgH="279360" progId="Equation.DSMT4">
                  <p:embed/>
                </p:oleObj>
              </mc:Choice>
              <mc:Fallback>
                <p:oleObj name="Equation" r:id="rId15" imgW="965160" imgH="279360" progId="Equation.DSMT4">
                  <p:embed/>
                  <p:pic>
                    <p:nvPicPr>
                      <p:cNvPr id="0" name="Picture 9"/>
                      <p:cNvPicPr>
                        <a:picLocks noChangeAspect="1" noChangeArrowheads="1"/>
                      </p:cNvPicPr>
                      <p:nvPr/>
                    </p:nvPicPr>
                    <p:blipFill>
                      <a:blip r:embed="rId16"/>
                      <a:srcRect/>
                      <a:stretch>
                        <a:fillRect/>
                      </a:stretch>
                    </p:blipFill>
                    <p:spPr bwMode="auto">
                      <a:xfrm>
                        <a:off x="4606925" y="4143375"/>
                        <a:ext cx="965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5514" name="Object 10"/>
          <p:cNvGraphicFramePr>
            <a:graphicFrameLocks noChangeAspect="1"/>
          </p:cNvGraphicFramePr>
          <p:nvPr>
            <p:extLst>
              <p:ext uri="{D42A27DB-BD31-4B8C-83A1-F6EECF244321}">
                <p14:modId xmlns:p14="http://schemas.microsoft.com/office/powerpoint/2010/main" val="198575473"/>
              </p:ext>
            </p:extLst>
          </p:nvPr>
        </p:nvGraphicFramePr>
        <p:xfrm>
          <a:off x="5627688" y="4144963"/>
          <a:ext cx="558800" cy="292100"/>
        </p:xfrm>
        <a:graphic>
          <a:graphicData uri="http://schemas.openxmlformats.org/presentationml/2006/ole">
            <mc:AlternateContent xmlns:mc="http://schemas.openxmlformats.org/markup-compatibility/2006">
              <mc:Choice xmlns:v="urn:schemas-microsoft-com:vml" Requires="v">
                <p:oleObj spid="_x0000_s405634" name="Equation" r:id="rId17" imgW="558720" imgH="291960" progId="Equation.DSMT4">
                  <p:embed/>
                </p:oleObj>
              </mc:Choice>
              <mc:Fallback>
                <p:oleObj name="Equation" r:id="rId17" imgW="558720" imgH="291960" progId="Equation.DSMT4">
                  <p:embed/>
                  <p:pic>
                    <p:nvPicPr>
                      <p:cNvPr id="0" name="Picture 10"/>
                      <p:cNvPicPr>
                        <a:picLocks noChangeAspect="1" noChangeArrowheads="1"/>
                      </p:cNvPicPr>
                      <p:nvPr/>
                    </p:nvPicPr>
                    <p:blipFill>
                      <a:blip r:embed="rId18"/>
                      <a:srcRect/>
                      <a:stretch>
                        <a:fillRect/>
                      </a:stretch>
                    </p:blipFill>
                    <p:spPr bwMode="auto">
                      <a:xfrm>
                        <a:off x="5627688" y="4144963"/>
                        <a:ext cx="558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55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55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55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55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55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5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7a (cont.)</a:t>
            </a:r>
          </a:p>
        </p:txBody>
      </p:sp>
      <p:sp>
        <p:nvSpPr>
          <p:cNvPr id="3" name="Content Placeholder 2"/>
          <p:cNvSpPr>
            <a:spLocks noGrp="1"/>
          </p:cNvSpPr>
          <p:nvPr>
            <p:ph idx="1"/>
          </p:nvPr>
        </p:nvSpPr>
        <p:spPr/>
        <p:txBody>
          <a:bodyPr/>
          <a:lstStyle/>
          <a:p>
            <a:r>
              <a:rPr lang="en-US" dirty="0"/>
              <a:t>This result may be surprising at first, but writing out the beginning of the series we see that the first term is apparently canceled by the sum of the remaining terms.</a:t>
            </a:r>
          </a:p>
        </p:txBody>
      </p:sp>
      <p:graphicFrame>
        <p:nvGraphicFramePr>
          <p:cNvPr id="406531" name="Object 3"/>
          <p:cNvGraphicFramePr>
            <a:graphicFrameLocks noChangeAspect="1"/>
          </p:cNvGraphicFramePr>
          <p:nvPr>
            <p:extLst>
              <p:ext uri="{D42A27DB-BD31-4B8C-83A1-F6EECF244321}">
                <p14:modId xmlns:p14="http://schemas.microsoft.com/office/powerpoint/2010/main" val="3204737307"/>
              </p:ext>
            </p:extLst>
          </p:nvPr>
        </p:nvGraphicFramePr>
        <p:xfrm>
          <a:off x="1536700" y="3276600"/>
          <a:ext cx="1270000" cy="939800"/>
        </p:xfrm>
        <a:graphic>
          <a:graphicData uri="http://schemas.openxmlformats.org/presentationml/2006/ole">
            <mc:AlternateContent xmlns:mc="http://schemas.openxmlformats.org/markup-compatibility/2006">
              <mc:Choice xmlns:v="urn:schemas-microsoft-com:vml" Requires="v">
                <p:oleObj spid="_x0000_s406576" name="Equation" r:id="rId3" imgW="1269720" imgH="939600" progId="Equation.DSMT4">
                  <p:embed/>
                </p:oleObj>
              </mc:Choice>
              <mc:Fallback>
                <p:oleObj name="Equation" r:id="rId3" imgW="1269720" imgH="939600" progId="Equation.DSMT4">
                  <p:embed/>
                  <p:pic>
                    <p:nvPicPr>
                      <p:cNvPr id="0" name="Picture 3"/>
                      <p:cNvPicPr>
                        <a:picLocks noChangeAspect="1" noChangeArrowheads="1"/>
                      </p:cNvPicPr>
                      <p:nvPr/>
                    </p:nvPicPr>
                    <p:blipFill>
                      <a:blip r:embed="rId4"/>
                      <a:srcRect/>
                      <a:stretch>
                        <a:fillRect/>
                      </a:stretch>
                    </p:blipFill>
                    <p:spPr bwMode="auto">
                      <a:xfrm>
                        <a:off x="1536700" y="3276600"/>
                        <a:ext cx="1270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6532" name="Object 4"/>
          <p:cNvGraphicFramePr>
            <a:graphicFrameLocks noChangeAspect="1"/>
          </p:cNvGraphicFramePr>
          <p:nvPr>
            <p:extLst>
              <p:ext uri="{D42A27DB-BD31-4B8C-83A1-F6EECF244321}">
                <p14:modId xmlns:p14="http://schemas.microsoft.com/office/powerpoint/2010/main" val="2714600135"/>
              </p:ext>
            </p:extLst>
          </p:nvPr>
        </p:nvGraphicFramePr>
        <p:xfrm>
          <a:off x="2874963" y="3328988"/>
          <a:ext cx="4089400" cy="838200"/>
        </p:xfrm>
        <a:graphic>
          <a:graphicData uri="http://schemas.openxmlformats.org/presentationml/2006/ole">
            <mc:AlternateContent xmlns:mc="http://schemas.openxmlformats.org/markup-compatibility/2006">
              <mc:Choice xmlns:v="urn:schemas-microsoft-com:vml" Requires="v">
                <p:oleObj spid="_x0000_s406577" name="Equation" r:id="rId5" imgW="4089240" imgH="838080" progId="Equation.DSMT4">
                  <p:embed/>
                </p:oleObj>
              </mc:Choice>
              <mc:Fallback>
                <p:oleObj name="Equation" r:id="rId5" imgW="4089240" imgH="838080" progId="Equation.DSMT4">
                  <p:embed/>
                  <p:pic>
                    <p:nvPicPr>
                      <p:cNvPr id="0" name="Picture 4"/>
                      <p:cNvPicPr>
                        <a:picLocks noChangeAspect="1" noChangeArrowheads="1"/>
                      </p:cNvPicPr>
                      <p:nvPr/>
                    </p:nvPicPr>
                    <p:blipFill>
                      <a:blip r:embed="rId6"/>
                      <a:srcRect/>
                      <a:stretch>
                        <a:fillRect/>
                      </a:stretch>
                    </p:blipFill>
                    <p:spPr bwMode="auto">
                      <a:xfrm>
                        <a:off x="2874963" y="3328988"/>
                        <a:ext cx="4089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6533" name="Object 5"/>
          <p:cNvGraphicFramePr>
            <a:graphicFrameLocks noChangeAspect="1"/>
          </p:cNvGraphicFramePr>
          <p:nvPr>
            <p:extLst>
              <p:ext uri="{D42A27DB-BD31-4B8C-83A1-F6EECF244321}">
                <p14:modId xmlns:p14="http://schemas.microsoft.com/office/powerpoint/2010/main" val="3133015629"/>
              </p:ext>
            </p:extLst>
          </p:nvPr>
        </p:nvGraphicFramePr>
        <p:xfrm>
          <a:off x="7027863" y="3587750"/>
          <a:ext cx="469900" cy="292100"/>
        </p:xfrm>
        <a:graphic>
          <a:graphicData uri="http://schemas.openxmlformats.org/presentationml/2006/ole">
            <mc:AlternateContent xmlns:mc="http://schemas.openxmlformats.org/markup-compatibility/2006">
              <mc:Choice xmlns:v="urn:schemas-microsoft-com:vml" Requires="v">
                <p:oleObj spid="_x0000_s406578" name="Equation" r:id="rId7" imgW="469800" imgH="291960" progId="Equation.DSMT4">
                  <p:embed/>
                </p:oleObj>
              </mc:Choice>
              <mc:Fallback>
                <p:oleObj name="Equation" r:id="rId7" imgW="469800" imgH="291960" progId="Equation.DSMT4">
                  <p:embed/>
                  <p:pic>
                    <p:nvPicPr>
                      <p:cNvPr id="0" name="Picture 5"/>
                      <p:cNvPicPr>
                        <a:picLocks noChangeAspect="1" noChangeArrowheads="1"/>
                      </p:cNvPicPr>
                      <p:nvPr/>
                    </p:nvPicPr>
                    <p:blipFill>
                      <a:blip r:embed="rId8"/>
                      <a:srcRect/>
                      <a:stretch>
                        <a:fillRect/>
                      </a:stretch>
                    </p:blipFill>
                    <p:spPr bwMode="auto">
                      <a:xfrm>
                        <a:off x="7027863" y="3587750"/>
                        <a:ext cx="469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65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65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6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3" name="Content Placeholder 2"/>
          <p:cNvSpPr>
            <a:spLocks noGrp="1"/>
          </p:cNvSpPr>
          <p:nvPr>
            <p:ph idx="1"/>
          </p:nvPr>
        </p:nvSpPr>
        <p:spPr>
          <a:xfrm>
            <a:off x="457200" y="1280160"/>
            <a:ext cx="8229600" cy="4481227"/>
          </a:xfrm>
        </p:spPr>
        <p:txBody>
          <a:bodyPr>
            <a:spAutoFit/>
          </a:bodyPr>
          <a:lstStyle/>
          <a:p>
            <a:pPr marL="457200" indent="-457200"/>
            <a:r>
              <a:rPr lang="en-US" b="1" dirty="0"/>
              <a:t>b.</a:t>
            </a:r>
            <a:r>
              <a:rPr lang="en-US" dirty="0"/>
              <a:t>	We can use partial fraction decomposition to again rewrite the terms, hopefully in a more useful form.</a:t>
            </a:r>
          </a:p>
          <a:p>
            <a:pPr marL="457200" indent="-457200"/>
            <a:endParaRPr lang="en-US" dirty="0"/>
          </a:p>
          <a:p>
            <a:pPr marL="457200" indent="-457200"/>
            <a:endParaRPr lang="en-US" dirty="0"/>
          </a:p>
          <a:p>
            <a:pPr marL="463550">
              <a:spcBef>
                <a:spcPts val="3000"/>
              </a:spcBef>
            </a:pPr>
            <a:r>
              <a:rPr lang="en-US" dirty="0"/>
              <a:t>Both 	  and 	             diverge—the first is 2 times </a:t>
            </a:r>
          </a:p>
          <a:p>
            <a:pPr marL="463550">
              <a:spcBef>
                <a:spcPts val="1800"/>
              </a:spcBef>
            </a:pPr>
            <a:r>
              <a:rPr lang="en-US" dirty="0"/>
              <a:t>the harmonic series, and the second is the harmonic series with the first term omitted, which still diverges. </a:t>
            </a:r>
          </a:p>
        </p:txBody>
      </p:sp>
      <p:graphicFrame>
        <p:nvGraphicFramePr>
          <p:cNvPr id="407554" name="Object 2"/>
          <p:cNvGraphicFramePr>
            <a:graphicFrameLocks noChangeAspect="1"/>
          </p:cNvGraphicFramePr>
          <p:nvPr/>
        </p:nvGraphicFramePr>
        <p:xfrm>
          <a:off x="3200400" y="2362200"/>
          <a:ext cx="2755900" cy="952500"/>
        </p:xfrm>
        <a:graphic>
          <a:graphicData uri="http://schemas.openxmlformats.org/presentationml/2006/ole">
            <mc:AlternateContent xmlns:mc="http://schemas.openxmlformats.org/markup-compatibility/2006">
              <mc:Choice xmlns:v="urn:schemas-microsoft-com:vml" Requires="v">
                <p:oleObj spid="_x0000_s407599" name="Equation" r:id="rId3" imgW="2755800" imgH="952200" progId="Equation.DSMT4">
                  <p:embed/>
                </p:oleObj>
              </mc:Choice>
              <mc:Fallback>
                <p:oleObj name="Equation" r:id="rId3" imgW="2755800" imgH="952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362200"/>
                        <a:ext cx="2755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7555" name="Object 3"/>
          <p:cNvGraphicFramePr>
            <a:graphicFrameLocks noChangeAspect="1"/>
          </p:cNvGraphicFramePr>
          <p:nvPr/>
        </p:nvGraphicFramePr>
        <p:xfrm>
          <a:off x="1746250" y="3368675"/>
          <a:ext cx="698500" cy="952500"/>
        </p:xfrm>
        <a:graphic>
          <a:graphicData uri="http://schemas.openxmlformats.org/presentationml/2006/ole">
            <mc:AlternateContent xmlns:mc="http://schemas.openxmlformats.org/markup-compatibility/2006">
              <mc:Choice xmlns:v="urn:schemas-microsoft-com:vml" Requires="v">
                <p:oleObj spid="_x0000_s407600" name="Equation" r:id="rId5" imgW="698400" imgH="952200" progId="Equation.DSMT4">
                  <p:embed/>
                </p:oleObj>
              </mc:Choice>
              <mc:Fallback>
                <p:oleObj name="Equation" r:id="rId5" imgW="698400" imgH="9522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6250" y="3368675"/>
                        <a:ext cx="698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7556" name="Object 4"/>
          <p:cNvGraphicFramePr>
            <a:graphicFrameLocks noChangeAspect="1"/>
          </p:cNvGraphicFramePr>
          <p:nvPr/>
        </p:nvGraphicFramePr>
        <p:xfrm>
          <a:off x="3117850" y="3340100"/>
          <a:ext cx="1155700" cy="952500"/>
        </p:xfrm>
        <a:graphic>
          <a:graphicData uri="http://schemas.openxmlformats.org/presentationml/2006/ole">
            <mc:AlternateContent xmlns:mc="http://schemas.openxmlformats.org/markup-compatibility/2006">
              <mc:Choice xmlns:v="urn:schemas-microsoft-com:vml" Requires="v">
                <p:oleObj spid="_x0000_s407601" name="Equation" r:id="rId7" imgW="1155600" imgH="952200" progId="Equation.DSMT4">
                  <p:embed/>
                </p:oleObj>
              </mc:Choice>
              <mc:Fallback>
                <p:oleObj name="Equation" r:id="rId7" imgW="1155600" imgH="9522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7850" y="3340100"/>
                        <a:ext cx="11557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7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755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7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7b (cont.)</a:t>
            </a:r>
          </a:p>
        </p:txBody>
      </p:sp>
      <p:sp>
        <p:nvSpPr>
          <p:cNvPr id="3" name="Content Placeholder 2"/>
          <p:cNvSpPr>
            <a:spLocks noGrp="1"/>
          </p:cNvSpPr>
          <p:nvPr>
            <p:ph idx="1"/>
          </p:nvPr>
        </p:nvSpPr>
        <p:spPr/>
        <p:txBody>
          <a:bodyPr/>
          <a:lstStyle/>
          <a:p>
            <a:r>
              <a:rPr lang="en-US" dirty="0"/>
              <a:t>But our theorem doesn’t tell us anything about the difference of two divergent series—as we’ve seen, expressions such as </a:t>
            </a:r>
            <a:r>
              <a:rPr lang="en-US" dirty="0">
                <a:sym typeface="Symbol"/>
              </a:rPr>
              <a:t></a:t>
            </a:r>
            <a:r>
              <a:rPr lang="en-US" dirty="0"/>
              <a:t> </a:t>
            </a:r>
            <a:r>
              <a:rPr lang="en-US" dirty="0">
                <a:latin typeface="Symbol" pitchFamily="18" charset="2"/>
              </a:rPr>
              <a:t>-</a:t>
            </a:r>
            <a:r>
              <a:rPr lang="en-US" dirty="0"/>
              <a:t> </a:t>
            </a:r>
            <a:r>
              <a:rPr lang="en-US" dirty="0">
                <a:sym typeface="Symbol"/>
              </a:rPr>
              <a:t> </a:t>
            </a:r>
            <a:r>
              <a:rPr lang="en-US" dirty="0"/>
              <a:t>are indeterminate. So we need to find another way of rewriting the terms that is more informative.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7b (cont.)</a:t>
            </a:r>
          </a:p>
        </p:txBody>
      </p:sp>
      <p:sp>
        <p:nvSpPr>
          <p:cNvPr id="3" name="Content Placeholder 2"/>
          <p:cNvSpPr>
            <a:spLocks noGrp="1"/>
          </p:cNvSpPr>
          <p:nvPr>
            <p:ph idx="1"/>
          </p:nvPr>
        </p:nvSpPr>
        <p:spPr/>
        <p:txBody>
          <a:bodyPr/>
          <a:lstStyle/>
          <a:p>
            <a:r>
              <a:rPr lang="en-US" dirty="0"/>
              <a:t>The expression 		is somewhat similar to the </a:t>
            </a:r>
          </a:p>
          <a:p>
            <a:pPr>
              <a:spcBef>
                <a:spcPts val="1800"/>
              </a:spcBef>
            </a:pPr>
            <a:r>
              <a:rPr lang="en-US" dirty="0"/>
              <a:t>partial fraction decomposition of Example 5, and we can easily make the connection more apparent.</a:t>
            </a:r>
          </a:p>
          <a:p>
            <a:pPr>
              <a:spcBef>
                <a:spcPts val="1800"/>
              </a:spcBef>
            </a:pPr>
            <a:endParaRPr lang="en-US" dirty="0"/>
          </a:p>
          <a:p>
            <a:pPr>
              <a:spcBef>
                <a:spcPts val="4200"/>
              </a:spcBef>
            </a:pPr>
            <a:r>
              <a:rPr lang="en-US" dirty="0"/>
              <a:t>We could also have arrived at this immediately if we had decomposed the original fraction another way:</a:t>
            </a:r>
          </a:p>
        </p:txBody>
      </p:sp>
      <p:graphicFrame>
        <p:nvGraphicFramePr>
          <p:cNvPr id="408578" name="Object 2"/>
          <p:cNvGraphicFramePr>
            <a:graphicFrameLocks noChangeAspect="1"/>
          </p:cNvGraphicFramePr>
          <p:nvPr/>
        </p:nvGraphicFramePr>
        <p:xfrm>
          <a:off x="2819400" y="1137138"/>
          <a:ext cx="1270000" cy="838200"/>
        </p:xfrm>
        <a:graphic>
          <a:graphicData uri="http://schemas.openxmlformats.org/presentationml/2006/ole">
            <mc:AlternateContent xmlns:mc="http://schemas.openxmlformats.org/markup-compatibility/2006">
              <mc:Choice xmlns:v="urn:schemas-microsoft-com:vml" Requires="v">
                <p:oleObj spid="_x0000_s408701" name="Equation" r:id="rId3" imgW="1269720" imgH="838080" progId="Equation.DSMT4">
                  <p:embed/>
                </p:oleObj>
              </mc:Choice>
              <mc:Fallback>
                <p:oleObj name="Equation" r:id="rId3" imgW="126972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137138"/>
                        <a:ext cx="1270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8581" name="Object 5"/>
          <p:cNvGraphicFramePr>
            <a:graphicFrameLocks noChangeAspect="1"/>
          </p:cNvGraphicFramePr>
          <p:nvPr>
            <p:extLst>
              <p:ext uri="{D42A27DB-BD31-4B8C-83A1-F6EECF244321}">
                <p14:modId xmlns:p14="http://schemas.microsoft.com/office/powerpoint/2010/main" val="1743677673"/>
              </p:ext>
            </p:extLst>
          </p:nvPr>
        </p:nvGraphicFramePr>
        <p:xfrm>
          <a:off x="596900" y="2943225"/>
          <a:ext cx="1206500" cy="952500"/>
        </p:xfrm>
        <a:graphic>
          <a:graphicData uri="http://schemas.openxmlformats.org/presentationml/2006/ole">
            <mc:AlternateContent xmlns:mc="http://schemas.openxmlformats.org/markup-compatibility/2006">
              <mc:Choice xmlns:v="urn:schemas-microsoft-com:vml" Requires="v">
                <p:oleObj spid="_x0000_s408702" name="Equation" r:id="rId5" imgW="1206360" imgH="952200" progId="Equation.DSMT4">
                  <p:embed/>
                </p:oleObj>
              </mc:Choice>
              <mc:Fallback>
                <p:oleObj name="Equation" r:id="rId5" imgW="1206360" imgH="952200" progId="Equation.DSMT4">
                  <p:embed/>
                  <p:pic>
                    <p:nvPicPr>
                      <p:cNvPr id="0" name="Picture 5"/>
                      <p:cNvPicPr>
                        <a:picLocks noChangeAspect="1" noChangeArrowheads="1"/>
                      </p:cNvPicPr>
                      <p:nvPr/>
                    </p:nvPicPr>
                    <p:blipFill>
                      <a:blip r:embed="rId6"/>
                      <a:srcRect/>
                      <a:stretch>
                        <a:fillRect/>
                      </a:stretch>
                    </p:blipFill>
                    <p:spPr bwMode="auto">
                      <a:xfrm>
                        <a:off x="596900" y="2943225"/>
                        <a:ext cx="1206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8582" name="Object 6"/>
          <p:cNvGraphicFramePr>
            <a:graphicFrameLocks noChangeAspect="1"/>
          </p:cNvGraphicFramePr>
          <p:nvPr>
            <p:extLst>
              <p:ext uri="{D42A27DB-BD31-4B8C-83A1-F6EECF244321}">
                <p14:modId xmlns:p14="http://schemas.microsoft.com/office/powerpoint/2010/main" val="261351169"/>
              </p:ext>
            </p:extLst>
          </p:nvPr>
        </p:nvGraphicFramePr>
        <p:xfrm>
          <a:off x="1835150" y="2949575"/>
          <a:ext cx="1524000" cy="825500"/>
        </p:xfrm>
        <a:graphic>
          <a:graphicData uri="http://schemas.openxmlformats.org/presentationml/2006/ole">
            <mc:AlternateContent xmlns:mc="http://schemas.openxmlformats.org/markup-compatibility/2006">
              <mc:Choice xmlns:v="urn:schemas-microsoft-com:vml" Requires="v">
                <p:oleObj spid="_x0000_s408703" name="Equation" r:id="rId7" imgW="1523880" imgH="825480" progId="Equation.DSMT4">
                  <p:embed/>
                </p:oleObj>
              </mc:Choice>
              <mc:Fallback>
                <p:oleObj name="Equation" r:id="rId7" imgW="1523880" imgH="825480" progId="Equation.DSMT4">
                  <p:embed/>
                  <p:pic>
                    <p:nvPicPr>
                      <p:cNvPr id="0" name="Picture 6"/>
                      <p:cNvPicPr>
                        <a:picLocks noChangeAspect="1" noChangeArrowheads="1"/>
                      </p:cNvPicPr>
                      <p:nvPr/>
                    </p:nvPicPr>
                    <p:blipFill>
                      <a:blip r:embed="rId8"/>
                      <a:srcRect/>
                      <a:stretch>
                        <a:fillRect/>
                      </a:stretch>
                    </p:blipFill>
                    <p:spPr bwMode="auto">
                      <a:xfrm>
                        <a:off x="1835150" y="2949575"/>
                        <a:ext cx="1524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8583" name="Object 7"/>
          <p:cNvGraphicFramePr>
            <a:graphicFrameLocks noChangeAspect="1"/>
          </p:cNvGraphicFramePr>
          <p:nvPr>
            <p:extLst>
              <p:ext uri="{D42A27DB-BD31-4B8C-83A1-F6EECF244321}">
                <p14:modId xmlns:p14="http://schemas.microsoft.com/office/powerpoint/2010/main" val="2386796441"/>
              </p:ext>
            </p:extLst>
          </p:nvPr>
        </p:nvGraphicFramePr>
        <p:xfrm>
          <a:off x="3425825" y="2900363"/>
          <a:ext cx="2755900" cy="939800"/>
        </p:xfrm>
        <a:graphic>
          <a:graphicData uri="http://schemas.openxmlformats.org/presentationml/2006/ole">
            <mc:AlternateContent xmlns:mc="http://schemas.openxmlformats.org/markup-compatibility/2006">
              <mc:Choice xmlns:v="urn:schemas-microsoft-com:vml" Requires="v">
                <p:oleObj spid="_x0000_s408704" name="Equation" r:id="rId9" imgW="2755800" imgH="939600" progId="Equation.DSMT4">
                  <p:embed/>
                </p:oleObj>
              </mc:Choice>
              <mc:Fallback>
                <p:oleObj name="Equation" r:id="rId9" imgW="2755800" imgH="939600" progId="Equation.DSMT4">
                  <p:embed/>
                  <p:pic>
                    <p:nvPicPr>
                      <p:cNvPr id="0" name="Picture 7"/>
                      <p:cNvPicPr>
                        <a:picLocks noChangeAspect="1" noChangeArrowheads="1"/>
                      </p:cNvPicPr>
                      <p:nvPr/>
                    </p:nvPicPr>
                    <p:blipFill>
                      <a:blip r:embed="rId10"/>
                      <a:srcRect/>
                      <a:stretch>
                        <a:fillRect/>
                      </a:stretch>
                    </p:blipFill>
                    <p:spPr bwMode="auto">
                      <a:xfrm>
                        <a:off x="3425825" y="2900363"/>
                        <a:ext cx="2755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8584" name="Object 8"/>
          <p:cNvGraphicFramePr>
            <a:graphicFrameLocks noChangeAspect="1"/>
          </p:cNvGraphicFramePr>
          <p:nvPr>
            <p:extLst>
              <p:ext uri="{D42A27DB-BD31-4B8C-83A1-F6EECF244321}">
                <p14:modId xmlns:p14="http://schemas.microsoft.com/office/powerpoint/2010/main" val="2394107411"/>
              </p:ext>
            </p:extLst>
          </p:nvPr>
        </p:nvGraphicFramePr>
        <p:xfrm>
          <a:off x="6218238" y="2943225"/>
          <a:ext cx="2006600" cy="952500"/>
        </p:xfrm>
        <a:graphic>
          <a:graphicData uri="http://schemas.openxmlformats.org/presentationml/2006/ole">
            <mc:AlternateContent xmlns:mc="http://schemas.openxmlformats.org/markup-compatibility/2006">
              <mc:Choice xmlns:v="urn:schemas-microsoft-com:vml" Requires="v">
                <p:oleObj spid="_x0000_s408705" name="Equation" r:id="rId11" imgW="2006280" imgH="952200" progId="Equation.DSMT4">
                  <p:embed/>
                </p:oleObj>
              </mc:Choice>
              <mc:Fallback>
                <p:oleObj name="Equation" r:id="rId11" imgW="2006280" imgH="952200" progId="Equation.DSMT4">
                  <p:embed/>
                  <p:pic>
                    <p:nvPicPr>
                      <p:cNvPr id="0" name="Picture 8"/>
                      <p:cNvPicPr>
                        <a:picLocks noChangeAspect="1" noChangeArrowheads="1"/>
                      </p:cNvPicPr>
                      <p:nvPr/>
                    </p:nvPicPr>
                    <p:blipFill>
                      <a:blip r:embed="rId12"/>
                      <a:srcRect/>
                      <a:stretch>
                        <a:fillRect/>
                      </a:stretch>
                    </p:blipFill>
                    <p:spPr bwMode="auto">
                      <a:xfrm>
                        <a:off x="6218238" y="2943225"/>
                        <a:ext cx="2006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8586" name="Object 10"/>
          <p:cNvGraphicFramePr>
            <a:graphicFrameLocks noChangeAspect="1"/>
          </p:cNvGraphicFramePr>
          <p:nvPr/>
        </p:nvGraphicFramePr>
        <p:xfrm>
          <a:off x="1963615" y="4988169"/>
          <a:ext cx="1181100" cy="952500"/>
        </p:xfrm>
        <a:graphic>
          <a:graphicData uri="http://schemas.openxmlformats.org/presentationml/2006/ole">
            <mc:AlternateContent xmlns:mc="http://schemas.openxmlformats.org/markup-compatibility/2006">
              <mc:Choice xmlns:v="urn:schemas-microsoft-com:vml" Requires="v">
                <p:oleObj spid="_x0000_s408706" name="Equation" r:id="rId13" imgW="1180800" imgH="952200" progId="Equation.DSMT4">
                  <p:embed/>
                </p:oleObj>
              </mc:Choice>
              <mc:Fallback>
                <p:oleObj name="Equation" r:id="rId13" imgW="1180800" imgH="952200" progId="Equation.DSMT4">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63615" y="4988169"/>
                        <a:ext cx="11811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8587" name="Object 11"/>
          <p:cNvGraphicFramePr>
            <a:graphicFrameLocks noChangeAspect="1"/>
          </p:cNvGraphicFramePr>
          <p:nvPr/>
        </p:nvGraphicFramePr>
        <p:xfrm>
          <a:off x="3171092" y="4935416"/>
          <a:ext cx="1714500" cy="1003300"/>
        </p:xfrm>
        <a:graphic>
          <a:graphicData uri="http://schemas.openxmlformats.org/presentationml/2006/ole">
            <mc:AlternateContent xmlns:mc="http://schemas.openxmlformats.org/markup-compatibility/2006">
              <mc:Choice xmlns:v="urn:schemas-microsoft-com:vml" Requires="v">
                <p:oleObj spid="_x0000_s408707" name="Equation" r:id="rId15" imgW="1714320" imgH="1002960" progId="Equation.DSMT4">
                  <p:embed/>
                </p:oleObj>
              </mc:Choice>
              <mc:Fallback>
                <p:oleObj name="Equation" r:id="rId15" imgW="1714320" imgH="1002960" progId="Equation.DSMT4">
                  <p:embed/>
                  <p:pic>
                    <p:nvPicPr>
                      <p:cNvPr id="0"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71092" y="4935416"/>
                        <a:ext cx="17145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8588" name="Object 12"/>
          <p:cNvGraphicFramePr>
            <a:graphicFrameLocks noChangeAspect="1"/>
          </p:cNvGraphicFramePr>
          <p:nvPr/>
        </p:nvGraphicFramePr>
        <p:xfrm>
          <a:off x="4911969" y="4991100"/>
          <a:ext cx="1993900" cy="952500"/>
        </p:xfrm>
        <a:graphic>
          <a:graphicData uri="http://schemas.openxmlformats.org/presentationml/2006/ole">
            <mc:AlternateContent xmlns:mc="http://schemas.openxmlformats.org/markup-compatibility/2006">
              <mc:Choice xmlns:v="urn:schemas-microsoft-com:vml" Requires="v">
                <p:oleObj spid="_x0000_s408708" name="Equation" r:id="rId17" imgW="1993680" imgH="952200" progId="Equation.DSMT4">
                  <p:embed/>
                </p:oleObj>
              </mc:Choice>
              <mc:Fallback>
                <p:oleObj name="Equation" r:id="rId17" imgW="1993680" imgH="952200" progId="Equation.DSMT4">
                  <p:embed/>
                  <p:pic>
                    <p:nvPicPr>
                      <p:cNvPr id="0" name="Picture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11969" y="4991100"/>
                        <a:ext cx="1993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85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85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85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85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85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858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8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7b (cont.)</a:t>
            </a:r>
          </a:p>
        </p:txBody>
      </p:sp>
      <p:sp>
        <p:nvSpPr>
          <p:cNvPr id="3" name="Content Placeholder 2"/>
          <p:cNvSpPr>
            <a:spLocks noGrp="1"/>
          </p:cNvSpPr>
          <p:nvPr>
            <p:ph idx="1"/>
          </p:nvPr>
        </p:nvSpPr>
        <p:spPr/>
        <p:txBody>
          <a:bodyPr/>
          <a:lstStyle/>
          <a:p>
            <a:r>
              <a:rPr lang="en-US" dirty="0"/>
              <a:t>We know that 		  converges. Suppose that </a:t>
            </a:r>
          </a:p>
          <a:p>
            <a:endParaRPr lang="en-US" dirty="0"/>
          </a:p>
          <a:p>
            <a:endParaRPr lang="en-US" dirty="0"/>
          </a:p>
          <a:p>
            <a:endParaRPr lang="en-US" dirty="0"/>
          </a:p>
          <a:p>
            <a:pPr>
              <a:spcBef>
                <a:spcPts val="0"/>
              </a:spcBef>
            </a:pPr>
            <a:r>
              <a:rPr lang="en-US" dirty="0"/>
              <a:t>converged. Then by the last theorem,</a:t>
            </a:r>
          </a:p>
          <a:p>
            <a:endParaRPr lang="en-US" dirty="0"/>
          </a:p>
          <a:p>
            <a:endParaRPr lang="en-US" dirty="0"/>
          </a:p>
          <a:p>
            <a:pPr>
              <a:spcBef>
                <a:spcPts val="600"/>
              </a:spcBef>
            </a:pPr>
            <a:r>
              <a:rPr lang="en-US" dirty="0"/>
              <a:t>would also converge, which we know is not true. So it </a:t>
            </a:r>
          </a:p>
          <a:p>
            <a:pPr>
              <a:spcBef>
                <a:spcPts val="600"/>
              </a:spcBef>
            </a:pPr>
            <a:r>
              <a:rPr lang="en-US" dirty="0"/>
              <a:t>must be the case that 		     </a:t>
            </a:r>
            <a:r>
              <a:rPr lang="en-US" dirty="0">
                <a:solidFill>
                  <a:srgbClr val="FF0000"/>
                </a:solidFill>
              </a:rPr>
              <a:t>diverges</a:t>
            </a:r>
            <a:r>
              <a:rPr lang="en-US" dirty="0"/>
              <a:t>.</a:t>
            </a:r>
          </a:p>
        </p:txBody>
      </p:sp>
      <p:graphicFrame>
        <p:nvGraphicFramePr>
          <p:cNvPr id="409602" name="Object 2"/>
          <p:cNvGraphicFramePr>
            <a:graphicFrameLocks noChangeAspect="1"/>
          </p:cNvGraphicFramePr>
          <p:nvPr/>
        </p:nvGraphicFramePr>
        <p:xfrm>
          <a:off x="2660650" y="1089025"/>
          <a:ext cx="1612900" cy="990600"/>
        </p:xfrm>
        <a:graphic>
          <a:graphicData uri="http://schemas.openxmlformats.org/presentationml/2006/ole">
            <mc:AlternateContent xmlns:mc="http://schemas.openxmlformats.org/markup-compatibility/2006">
              <mc:Choice xmlns:v="urn:schemas-microsoft-com:vml" Requires="v">
                <p:oleObj spid="_x0000_s409662" name="Equation" r:id="rId3" imgW="1612800" imgH="990360" progId="Equation.DSMT4">
                  <p:embed/>
                </p:oleObj>
              </mc:Choice>
              <mc:Fallback>
                <p:oleObj name="Equation" r:id="rId3" imgW="1612800" imgH="9903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0650" y="1089025"/>
                        <a:ext cx="16129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03" name="Object 3"/>
          <p:cNvGraphicFramePr>
            <a:graphicFrameLocks noChangeAspect="1"/>
          </p:cNvGraphicFramePr>
          <p:nvPr>
            <p:extLst>
              <p:ext uri="{D42A27DB-BD31-4B8C-83A1-F6EECF244321}">
                <p14:modId xmlns:p14="http://schemas.microsoft.com/office/powerpoint/2010/main" val="3743834490"/>
              </p:ext>
            </p:extLst>
          </p:nvPr>
        </p:nvGraphicFramePr>
        <p:xfrm>
          <a:off x="2362200" y="2132013"/>
          <a:ext cx="4406900" cy="1092200"/>
        </p:xfrm>
        <a:graphic>
          <a:graphicData uri="http://schemas.openxmlformats.org/presentationml/2006/ole">
            <mc:AlternateContent xmlns:mc="http://schemas.openxmlformats.org/markup-compatibility/2006">
              <mc:Choice xmlns:v="urn:schemas-microsoft-com:vml" Requires="v">
                <p:oleObj spid="_x0000_s409663" name="Equation" r:id="rId5" imgW="4406760" imgH="1091880" progId="Equation.DSMT4">
                  <p:embed/>
                </p:oleObj>
              </mc:Choice>
              <mc:Fallback>
                <p:oleObj name="Equation" r:id="rId5" imgW="4406760" imgH="1091880" progId="Equation.DSMT4">
                  <p:embed/>
                  <p:pic>
                    <p:nvPicPr>
                      <p:cNvPr id="0" name="Picture 3"/>
                      <p:cNvPicPr>
                        <a:picLocks noChangeAspect="1" noChangeArrowheads="1"/>
                      </p:cNvPicPr>
                      <p:nvPr/>
                    </p:nvPicPr>
                    <p:blipFill>
                      <a:blip r:embed="rId6"/>
                      <a:srcRect/>
                      <a:stretch>
                        <a:fillRect/>
                      </a:stretch>
                    </p:blipFill>
                    <p:spPr bwMode="auto">
                      <a:xfrm>
                        <a:off x="2362200" y="2132013"/>
                        <a:ext cx="44069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04" name="Object 4"/>
          <p:cNvGraphicFramePr>
            <a:graphicFrameLocks noChangeAspect="1"/>
          </p:cNvGraphicFramePr>
          <p:nvPr>
            <p:extLst>
              <p:ext uri="{D42A27DB-BD31-4B8C-83A1-F6EECF244321}">
                <p14:modId xmlns:p14="http://schemas.microsoft.com/office/powerpoint/2010/main" val="1729711736"/>
              </p:ext>
            </p:extLst>
          </p:nvPr>
        </p:nvGraphicFramePr>
        <p:xfrm>
          <a:off x="1682750" y="3727450"/>
          <a:ext cx="5346700" cy="1092200"/>
        </p:xfrm>
        <a:graphic>
          <a:graphicData uri="http://schemas.openxmlformats.org/presentationml/2006/ole">
            <mc:AlternateContent xmlns:mc="http://schemas.openxmlformats.org/markup-compatibility/2006">
              <mc:Choice xmlns:v="urn:schemas-microsoft-com:vml" Requires="v">
                <p:oleObj spid="_x0000_s409664" name="Equation" r:id="rId7" imgW="5346360" imgH="1091880" progId="Equation.DSMT4">
                  <p:embed/>
                </p:oleObj>
              </mc:Choice>
              <mc:Fallback>
                <p:oleObj name="Equation" r:id="rId7" imgW="5346360" imgH="1091880" progId="Equation.DSMT4">
                  <p:embed/>
                  <p:pic>
                    <p:nvPicPr>
                      <p:cNvPr id="0" name="Picture 4"/>
                      <p:cNvPicPr>
                        <a:picLocks noChangeAspect="1" noChangeArrowheads="1"/>
                      </p:cNvPicPr>
                      <p:nvPr/>
                    </p:nvPicPr>
                    <p:blipFill>
                      <a:blip r:embed="rId8"/>
                      <a:srcRect/>
                      <a:stretch>
                        <a:fillRect/>
                      </a:stretch>
                    </p:blipFill>
                    <p:spPr bwMode="auto">
                      <a:xfrm>
                        <a:off x="1682750" y="3727450"/>
                        <a:ext cx="53467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05" name="Object 5"/>
          <p:cNvGraphicFramePr>
            <a:graphicFrameLocks noChangeAspect="1"/>
          </p:cNvGraphicFramePr>
          <p:nvPr/>
        </p:nvGraphicFramePr>
        <p:xfrm>
          <a:off x="3733800" y="5075238"/>
          <a:ext cx="1612900" cy="990600"/>
        </p:xfrm>
        <a:graphic>
          <a:graphicData uri="http://schemas.openxmlformats.org/presentationml/2006/ole">
            <mc:AlternateContent xmlns:mc="http://schemas.openxmlformats.org/markup-compatibility/2006">
              <mc:Choice xmlns:v="urn:schemas-microsoft-com:vml" Requires="v">
                <p:oleObj spid="_x0000_s409665" name="Equation" r:id="rId9" imgW="1612800" imgH="990360" progId="Equation.DSMT4">
                  <p:embed/>
                </p:oleObj>
              </mc:Choice>
              <mc:Fallback>
                <p:oleObj name="Equation" r:id="rId9" imgW="1612800" imgH="99036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3800" y="5075238"/>
                        <a:ext cx="16129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9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a:t>
            </a:r>
          </a:p>
        </p:txBody>
      </p:sp>
      <p:sp>
        <p:nvSpPr>
          <p:cNvPr id="3" name="Content Placeholder 2"/>
          <p:cNvSpPr>
            <a:spLocks noGrp="1"/>
          </p:cNvSpPr>
          <p:nvPr>
            <p:ph idx="1"/>
          </p:nvPr>
        </p:nvSpPr>
        <p:spPr/>
        <p:txBody>
          <a:bodyPr/>
          <a:lstStyle/>
          <a:p>
            <a:r>
              <a:rPr lang="en-US" dirty="0"/>
              <a:t>Find the sums of each of the following series.</a:t>
            </a:r>
          </a:p>
          <a:p>
            <a:pPr>
              <a:spcBef>
                <a:spcPts val="1800"/>
              </a:spcBef>
            </a:pPr>
            <a:endParaRPr lang="en-US" b="1" dirty="0"/>
          </a:p>
          <a:p>
            <a:pPr>
              <a:spcBef>
                <a:spcPts val="3000"/>
              </a:spcBef>
            </a:pPr>
            <a:r>
              <a:rPr lang="en-US" b="1" dirty="0"/>
              <a:t>Solution</a:t>
            </a:r>
          </a:p>
          <a:p>
            <a:r>
              <a:rPr lang="en-US" dirty="0"/>
              <a:t>Each of these is a geometric series, though the form of the index and its beginning value are slightly different than in our definition. Nevertheless, if the first few terms are written out, it is easy to identify the first term and the common ratio.</a:t>
            </a:r>
          </a:p>
        </p:txBody>
      </p:sp>
      <p:graphicFrame>
        <p:nvGraphicFramePr>
          <p:cNvPr id="410627" name="Object 3"/>
          <p:cNvGraphicFramePr>
            <a:graphicFrameLocks noChangeAspect="1"/>
          </p:cNvGraphicFramePr>
          <p:nvPr>
            <p:extLst>
              <p:ext uri="{D42A27DB-BD31-4B8C-83A1-F6EECF244321}">
                <p14:modId xmlns:p14="http://schemas.microsoft.com/office/powerpoint/2010/main" val="3607883223"/>
              </p:ext>
            </p:extLst>
          </p:nvPr>
        </p:nvGraphicFramePr>
        <p:xfrm>
          <a:off x="576263" y="1757363"/>
          <a:ext cx="1943100" cy="1003300"/>
        </p:xfrm>
        <a:graphic>
          <a:graphicData uri="http://schemas.openxmlformats.org/presentationml/2006/ole">
            <mc:AlternateContent xmlns:mc="http://schemas.openxmlformats.org/markup-compatibility/2006">
              <mc:Choice xmlns:v="urn:schemas-microsoft-com:vml" Requires="v">
                <p:oleObj spid="_x0000_s410657" name="Equation" r:id="rId3" imgW="1942920" imgH="1002960" progId="Equation.DSMT4">
                  <p:embed/>
                </p:oleObj>
              </mc:Choice>
              <mc:Fallback>
                <p:oleObj name="Equation" r:id="rId3" imgW="1942920" imgH="1002960" progId="Equation.DSMT4">
                  <p:embed/>
                  <p:pic>
                    <p:nvPicPr>
                      <p:cNvPr id="0" name="Picture 3"/>
                      <p:cNvPicPr>
                        <a:picLocks noChangeAspect="1" noChangeArrowheads="1"/>
                      </p:cNvPicPr>
                      <p:nvPr/>
                    </p:nvPicPr>
                    <p:blipFill>
                      <a:blip r:embed="rId4"/>
                      <a:srcRect/>
                      <a:stretch>
                        <a:fillRect/>
                      </a:stretch>
                    </p:blipFill>
                    <p:spPr bwMode="auto">
                      <a:xfrm>
                        <a:off x="576263" y="1757363"/>
                        <a:ext cx="19431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628" name="Object 4"/>
          <p:cNvGraphicFramePr>
            <a:graphicFrameLocks noChangeAspect="1"/>
          </p:cNvGraphicFramePr>
          <p:nvPr/>
        </p:nvGraphicFramePr>
        <p:xfrm>
          <a:off x="4648200" y="1817077"/>
          <a:ext cx="1524000" cy="939800"/>
        </p:xfrm>
        <a:graphic>
          <a:graphicData uri="http://schemas.openxmlformats.org/presentationml/2006/ole">
            <mc:AlternateContent xmlns:mc="http://schemas.openxmlformats.org/markup-compatibility/2006">
              <mc:Choice xmlns:v="urn:schemas-microsoft-com:vml" Requires="v">
                <p:oleObj spid="_x0000_s410658" name="Equation" r:id="rId5" imgW="1523880" imgH="939600" progId="Equation.DSMT4">
                  <p:embed/>
                </p:oleObj>
              </mc:Choice>
              <mc:Fallback>
                <p:oleObj name="Equation" r:id="rId5" imgW="1523880" imgH="9396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1817077"/>
                        <a:ext cx="1524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(cont.)</a:t>
            </a:r>
          </a:p>
        </p:txBody>
      </p:sp>
      <p:sp>
        <p:nvSpPr>
          <p:cNvPr id="3" name="Content Placeholder 2"/>
          <p:cNvSpPr>
            <a:spLocks noGrp="1"/>
          </p:cNvSpPr>
          <p:nvPr>
            <p:ph idx="1"/>
          </p:nvPr>
        </p:nvSpPr>
        <p:spPr/>
        <p:txBody>
          <a:bodyPr/>
          <a:lstStyle/>
          <a:p>
            <a:pPr marL="457200" indent="-457200"/>
            <a:r>
              <a:rPr lang="en-US" b="1" dirty="0"/>
              <a:t>a.</a:t>
            </a:r>
            <a:r>
              <a:rPr lang="en-US" dirty="0"/>
              <a:t>	Note that 				         so the first </a:t>
            </a:r>
          </a:p>
          <a:p>
            <a:pPr marL="457200" indent="-457200">
              <a:spcBef>
                <a:spcPts val="1800"/>
              </a:spcBef>
            </a:pPr>
            <a:r>
              <a:rPr lang="en-US" dirty="0"/>
              <a:t>	term is 9 and the common ratio is 	        leading to</a:t>
            </a:r>
          </a:p>
        </p:txBody>
      </p:sp>
      <p:graphicFrame>
        <p:nvGraphicFramePr>
          <p:cNvPr id="411650" name="Object 2"/>
          <p:cNvGraphicFramePr>
            <a:graphicFrameLocks noChangeAspect="1"/>
          </p:cNvGraphicFramePr>
          <p:nvPr>
            <p:extLst>
              <p:ext uri="{D42A27DB-BD31-4B8C-83A1-F6EECF244321}">
                <p14:modId xmlns:p14="http://schemas.microsoft.com/office/powerpoint/2010/main" val="185313463"/>
              </p:ext>
            </p:extLst>
          </p:nvPr>
        </p:nvGraphicFramePr>
        <p:xfrm>
          <a:off x="2506663" y="1036638"/>
          <a:ext cx="4064000" cy="1003300"/>
        </p:xfrm>
        <a:graphic>
          <a:graphicData uri="http://schemas.openxmlformats.org/presentationml/2006/ole">
            <mc:AlternateContent xmlns:mc="http://schemas.openxmlformats.org/markup-compatibility/2006">
              <mc:Choice xmlns:v="urn:schemas-microsoft-com:vml" Requires="v">
                <p:oleObj spid="_x0000_s411726" name="Equation" r:id="rId3" imgW="4063680" imgH="1002960" progId="Equation.DSMT4">
                  <p:embed/>
                </p:oleObj>
              </mc:Choice>
              <mc:Fallback>
                <p:oleObj name="Equation" r:id="rId3" imgW="4063680" imgH="1002960" progId="Equation.DSMT4">
                  <p:embed/>
                  <p:pic>
                    <p:nvPicPr>
                      <p:cNvPr id="0" name="Picture 2"/>
                      <p:cNvPicPr>
                        <a:picLocks noChangeAspect="1" noChangeArrowheads="1"/>
                      </p:cNvPicPr>
                      <p:nvPr/>
                    </p:nvPicPr>
                    <p:blipFill>
                      <a:blip r:embed="rId4"/>
                      <a:srcRect/>
                      <a:stretch>
                        <a:fillRect/>
                      </a:stretch>
                    </p:blipFill>
                    <p:spPr bwMode="auto">
                      <a:xfrm>
                        <a:off x="2506663" y="1036638"/>
                        <a:ext cx="40640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1651" name="Object 3"/>
          <p:cNvGraphicFramePr>
            <a:graphicFrameLocks noChangeAspect="1"/>
          </p:cNvGraphicFramePr>
          <p:nvPr/>
        </p:nvGraphicFramePr>
        <p:xfrm>
          <a:off x="5996354" y="1981200"/>
          <a:ext cx="546100" cy="444500"/>
        </p:xfrm>
        <a:graphic>
          <a:graphicData uri="http://schemas.openxmlformats.org/presentationml/2006/ole">
            <mc:AlternateContent xmlns:mc="http://schemas.openxmlformats.org/markup-compatibility/2006">
              <mc:Choice xmlns:v="urn:schemas-microsoft-com:vml" Requires="v">
                <p:oleObj spid="_x0000_s411727" name="Equation" r:id="rId5" imgW="545760" imgH="444240" progId="Equation.DSMT4">
                  <p:embed/>
                </p:oleObj>
              </mc:Choice>
              <mc:Fallback>
                <p:oleObj name="Equation" r:id="rId5" imgW="545760" imgH="4442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6354" y="1981200"/>
                        <a:ext cx="546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1653" name="Object 5"/>
          <p:cNvGraphicFramePr>
            <a:graphicFrameLocks noChangeAspect="1"/>
          </p:cNvGraphicFramePr>
          <p:nvPr>
            <p:extLst>
              <p:ext uri="{D42A27DB-BD31-4B8C-83A1-F6EECF244321}">
                <p14:modId xmlns:p14="http://schemas.microsoft.com/office/powerpoint/2010/main" val="1681893964"/>
              </p:ext>
            </p:extLst>
          </p:nvPr>
        </p:nvGraphicFramePr>
        <p:xfrm>
          <a:off x="2540000" y="2654300"/>
          <a:ext cx="1447800" cy="1003300"/>
        </p:xfrm>
        <a:graphic>
          <a:graphicData uri="http://schemas.openxmlformats.org/presentationml/2006/ole">
            <mc:AlternateContent xmlns:mc="http://schemas.openxmlformats.org/markup-compatibility/2006">
              <mc:Choice xmlns:v="urn:schemas-microsoft-com:vml" Requires="v">
                <p:oleObj spid="_x0000_s411728" name="Equation" r:id="rId7" imgW="1447560" imgH="1002960" progId="Equation.DSMT4">
                  <p:embed/>
                </p:oleObj>
              </mc:Choice>
              <mc:Fallback>
                <p:oleObj name="Equation" r:id="rId7" imgW="1447560" imgH="1002960" progId="Equation.DSMT4">
                  <p:embed/>
                  <p:pic>
                    <p:nvPicPr>
                      <p:cNvPr id="0" name="Picture 5"/>
                      <p:cNvPicPr>
                        <a:picLocks noChangeAspect="1" noChangeArrowheads="1"/>
                      </p:cNvPicPr>
                      <p:nvPr/>
                    </p:nvPicPr>
                    <p:blipFill>
                      <a:blip r:embed="rId8"/>
                      <a:srcRect/>
                      <a:stretch>
                        <a:fillRect/>
                      </a:stretch>
                    </p:blipFill>
                    <p:spPr bwMode="auto">
                      <a:xfrm>
                        <a:off x="2540000" y="2654300"/>
                        <a:ext cx="14478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1654" name="Object 6"/>
          <p:cNvGraphicFramePr>
            <a:graphicFrameLocks noChangeAspect="1"/>
          </p:cNvGraphicFramePr>
          <p:nvPr>
            <p:extLst>
              <p:ext uri="{D42A27DB-BD31-4B8C-83A1-F6EECF244321}">
                <p14:modId xmlns:p14="http://schemas.microsoft.com/office/powerpoint/2010/main" val="3288149597"/>
              </p:ext>
            </p:extLst>
          </p:nvPr>
        </p:nvGraphicFramePr>
        <p:xfrm>
          <a:off x="4051300" y="2763838"/>
          <a:ext cx="1460500" cy="952500"/>
        </p:xfrm>
        <a:graphic>
          <a:graphicData uri="http://schemas.openxmlformats.org/presentationml/2006/ole">
            <mc:AlternateContent xmlns:mc="http://schemas.openxmlformats.org/markup-compatibility/2006">
              <mc:Choice xmlns:v="urn:schemas-microsoft-com:vml" Requires="v">
                <p:oleObj spid="_x0000_s411729" name="Equation" r:id="rId9" imgW="1460160" imgH="952200" progId="Equation.DSMT4">
                  <p:embed/>
                </p:oleObj>
              </mc:Choice>
              <mc:Fallback>
                <p:oleObj name="Equation" r:id="rId9" imgW="1460160" imgH="952200" progId="Equation.DSMT4">
                  <p:embed/>
                  <p:pic>
                    <p:nvPicPr>
                      <p:cNvPr id="0" name="Picture 6"/>
                      <p:cNvPicPr>
                        <a:picLocks noChangeAspect="1" noChangeArrowheads="1"/>
                      </p:cNvPicPr>
                      <p:nvPr/>
                    </p:nvPicPr>
                    <p:blipFill>
                      <a:blip r:embed="rId10"/>
                      <a:srcRect/>
                      <a:stretch>
                        <a:fillRect/>
                      </a:stretch>
                    </p:blipFill>
                    <p:spPr bwMode="auto">
                      <a:xfrm>
                        <a:off x="4051300" y="2763838"/>
                        <a:ext cx="1460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1655" name="Object 7"/>
          <p:cNvGraphicFramePr>
            <a:graphicFrameLocks noChangeAspect="1"/>
          </p:cNvGraphicFramePr>
          <p:nvPr>
            <p:extLst>
              <p:ext uri="{D42A27DB-BD31-4B8C-83A1-F6EECF244321}">
                <p14:modId xmlns:p14="http://schemas.microsoft.com/office/powerpoint/2010/main" val="1778167849"/>
              </p:ext>
            </p:extLst>
          </p:nvPr>
        </p:nvGraphicFramePr>
        <p:xfrm>
          <a:off x="5565775" y="2767013"/>
          <a:ext cx="787400" cy="825500"/>
        </p:xfrm>
        <a:graphic>
          <a:graphicData uri="http://schemas.openxmlformats.org/presentationml/2006/ole">
            <mc:AlternateContent xmlns:mc="http://schemas.openxmlformats.org/markup-compatibility/2006">
              <mc:Choice xmlns:v="urn:schemas-microsoft-com:vml" Requires="v">
                <p:oleObj spid="_x0000_s411730" name="Equation" r:id="rId11" imgW="787320" imgH="825480" progId="Equation.DSMT4">
                  <p:embed/>
                </p:oleObj>
              </mc:Choice>
              <mc:Fallback>
                <p:oleObj name="Equation" r:id="rId11" imgW="787320" imgH="825480" progId="Equation.DSMT4">
                  <p:embed/>
                  <p:pic>
                    <p:nvPicPr>
                      <p:cNvPr id="0" name="Picture 7"/>
                      <p:cNvPicPr>
                        <a:picLocks noChangeAspect="1" noChangeArrowheads="1"/>
                      </p:cNvPicPr>
                      <p:nvPr/>
                    </p:nvPicPr>
                    <p:blipFill>
                      <a:blip r:embed="rId12"/>
                      <a:srcRect/>
                      <a:stretch>
                        <a:fillRect/>
                      </a:stretch>
                    </p:blipFill>
                    <p:spPr bwMode="auto">
                      <a:xfrm>
                        <a:off x="5565775" y="2767013"/>
                        <a:ext cx="787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16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16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16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(cont.)</a:t>
            </a:r>
          </a:p>
        </p:txBody>
      </p:sp>
      <p:sp>
        <p:nvSpPr>
          <p:cNvPr id="3" name="Content Placeholder 2"/>
          <p:cNvSpPr>
            <a:spLocks noGrp="1"/>
          </p:cNvSpPr>
          <p:nvPr>
            <p:ph idx="1"/>
          </p:nvPr>
        </p:nvSpPr>
        <p:spPr/>
        <p:txBody>
          <a:bodyPr/>
          <a:lstStyle/>
          <a:p>
            <a:pPr marL="457200" indent="-457200">
              <a:spcBef>
                <a:spcPts val="1800"/>
              </a:spcBef>
            </a:pPr>
            <a:r>
              <a:rPr lang="en-US" b="1" dirty="0"/>
              <a:t>b.</a:t>
            </a:r>
            <a:r>
              <a:rPr lang="en-US" dirty="0"/>
              <a:t>	Note that 				    so the first </a:t>
            </a:r>
          </a:p>
          <a:p>
            <a:pPr marL="457200" indent="-457200">
              <a:spcBef>
                <a:spcPts val="2400"/>
              </a:spcBef>
            </a:pPr>
            <a:r>
              <a:rPr lang="en-US" dirty="0"/>
              <a:t>	term is 	   and the common ratio is      leading to</a:t>
            </a:r>
          </a:p>
        </p:txBody>
      </p:sp>
      <p:graphicFrame>
        <p:nvGraphicFramePr>
          <p:cNvPr id="412674" name="Object 2"/>
          <p:cNvGraphicFramePr>
            <a:graphicFrameLocks noChangeAspect="1"/>
          </p:cNvGraphicFramePr>
          <p:nvPr>
            <p:extLst>
              <p:ext uri="{D42A27DB-BD31-4B8C-83A1-F6EECF244321}">
                <p14:modId xmlns:p14="http://schemas.microsoft.com/office/powerpoint/2010/main" val="3920321911"/>
              </p:ext>
            </p:extLst>
          </p:nvPr>
        </p:nvGraphicFramePr>
        <p:xfrm>
          <a:off x="2470150" y="1096963"/>
          <a:ext cx="3733800" cy="914400"/>
        </p:xfrm>
        <a:graphic>
          <a:graphicData uri="http://schemas.openxmlformats.org/presentationml/2006/ole">
            <mc:AlternateContent xmlns:mc="http://schemas.openxmlformats.org/markup-compatibility/2006">
              <mc:Choice xmlns:v="urn:schemas-microsoft-com:vml" Requires="v">
                <p:oleObj spid="_x0000_s412796" name="Equation" r:id="rId3" imgW="3733560" imgH="914400" progId="Equation.DSMT4">
                  <p:embed/>
                </p:oleObj>
              </mc:Choice>
              <mc:Fallback>
                <p:oleObj name="Equation" r:id="rId3" imgW="3733560" imgH="914400" progId="Equation.DSMT4">
                  <p:embed/>
                  <p:pic>
                    <p:nvPicPr>
                      <p:cNvPr id="0" name="Picture 2"/>
                      <p:cNvPicPr>
                        <a:picLocks noChangeAspect="1" noChangeArrowheads="1"/>
                      </p:cNvPicPr>
                      <p:nvPr/>
                    </p:nvPicPr>
                    <p:blipFill>
                      <a:blip r:embed="rId4"/>
                      <a:srcRect/>
                      <a:stretch>
                        <a:fillRect/>
                      </a:stretch>
                    </p:blipFill>
                    <p:spPr bwMode="auto">
                      <a:xfrm>
                        <a:off x="2470150" y="1096963"/>
                        <a:ext cx="3733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2675" name="Object 3"/>
          <p:cNvGraphicFramePr>
            <a:graphicFrameLocks noChangeAspect="1"/>
          </p:cNvGraphicFramePr>
          <p:nvPr/>
        </p:nvGraphicFramePr>
        <p:xfrm>
          <a:off x="2107252" y="1830985"/>
          <a:ext cx="393700" cy="838200"/>
        </p:xfrm>
        <a:graphic>
          <a:graphicData uri="http://schemas.openxmlformats.org/presentationml/2006/ole">
            <mc:AlternateContent xmlns:mc="http://schemas.openxmlformats.org/markup-compatibility/2006">
              <mc:Choice xmlns:v="urn:schemas-microsoft-com:vml" Requires="v">
                <p:oleObj spid="_x0000_s412797" name="Equation" r:id="rId5" imgW="393480" imgH="838080" progId="Equation.DSMT4">
                  <p:embed/>
                </p:oleObj>
              </mc:Choice>
              <mc:Fallback>
                <p:oleObj name="Equation" r:id="rId5" imgW="393480" imgH="838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7252" y="1830985"/>
                        <a:ext cx="393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2676" name="Object 4"/>
          <p:cNvGraphicFramePr>
            <a:graphicFrameLocks noChangeAspect="1"/>
          </p:cNvGraphicFramePr>
          <p:nvPr/>
        </p:nvGraphicFramePr>
        <p:xfrm>
          <a:off x="6230815" y="2043752"/>
          <a:ext cx="304800" cy="444500"/>
        </p:xfrm>
        <a:graphic>
          <a:graphicData uri="http://schemas.openxmlformats.org/presentationml/2006/ole">
            <mc:AlternateContent xmlns:mc="http://schemas.openxmlformats.org/markup-compatibility/2006">
              <mc:Choice xmlns:v="urn:schemas-microsoft-com:vml" Requires="v">
                <p:oleObj spid="_x0000_s412798" name="Equation" r:id="rId7" imgW="304560" imgH="444240" progId="Equation.DSMT4">
                  <p:embed/>
                </p:oleObj>
              </mc:Choice>
              <mc:Fallback>
                <p:oleObj name="Equation" r:id="rId7" imgW="304560" imgH="4442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30815" y="2043752"/>
                        <a:ext cx="304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2678" name="Object 6"/>
          <p:cNvGraphicFramePr>
            <a:graphicFrameLocks noChangeAspect="1"/>
          </p:cNvGraphicFramePr>
          <p:nvPr/>
        </p:nvGraphicFramePr>
        <p:xfrm>
          <a:off x="1822938" y="3108656"/>
          <a:ext cx="1041400" cy="939800"/>
        </p:xfrm>
        <a:graphic>
          <a:graphicData uri="http://schemas.openxmlformats.org/presentationml/2006/ole">
            <mc:AlternateContent xmlns:mc="http://schemas.openxmlformats.org/markup-compatibility/2006">
              <mc:Choice xmlns:v="urn:schemas-microsoft-com:vml" Requires="v">
                <p:oleObj spid="_x0000_s412799" name="Equation" r:id="rId9" imgW="1041120" imgH="939600" progId="Equation.DSMT4">
                  <p:embed/>
                </p:oleObj>
              </mc:Choice>
              <mc:Fallback>
                <p:oleObj name="Equation" r:id="rId9" imgW="1041120" imgH="9396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22938" y="3108656"/>
                        <a:ext cx="1041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2680" name="Object 8"/>
          <p:cNvGraphicFramePr>
            <a:graphicFrameLocks noChangeAspect="1"/>
          </p:cNvGraphicFramePr>
          <p:nvPr/>
        </p:nvGraphicFramePr>
        <p:xfrm>
          <a:off x="6109648" y="3137964"/>
          <a:ext cx="1168400" cy="838200"/>
        </p:xfrm>
        <a:graphic>
          <a:graphicData uri="http://schemas.openxmlformats.org/presentationml/2006/ole">
            <mc:AlternateContent xmlns:mc="http://schemas.openxmlformats.org/markup-compatibility/2006">
              <mc:Choice xmlns:v="urn:schemas-microsoft-com:vml" Requires="v">
                <p:oleObj spid="_x0000_s412800" name="Equation" r:id="rId11" imgW="1168200" imgH="838080" progId="Equation.DSMT4">
                  <p:embed/>
                </p:oleObj>
              </mc:Choice>
              <mc:Fallback>
                <p:oleObj name="Equation" r:id="rId11" imgW="1168200" imgH="83808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09648" y="3137964"/>
                        <a:ext cx="1168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2681" name="Object 9"/>
          <p:cNvGraphicFramePr>
            <a:graphicFrameLocks noChangeAspect="1"/>
          </p:cNvGraphicFramePr>
          <p:nvPr/>
        </p:nvGraphicFramePr>
        <p:xfrm>
          <a:off x="2909248" y="2743200"/>
          <a:ext cx="977900" cy="1333500"/>
        </p:xfrm>
        <a:graphic>
          <a:graphicData uri="http://schemas.openxmlformats.org/presentationml/2006/ole">
            <mc:AlternateContent xmlns:mc="http://schemas.openxmlformats.org/markup-compatibility/2006">
              <mc:Choice xmlns:v="urn:schemas-microsoft-com:vml" Requires="v">
                <p:oleObj spid="_x0000_s412801" name="Equation" r:id="rId13" imgW="977760" imgH="1333440" progId="Equation.DSMT4">
                  <p:embed/>
                </p:oleObj>
              </mc:Choice>
              <mc:Fallback>
                <p:oleObj name="Equation" r:id="rId13" imgW="977760" imgH="133344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09248" y="2743200"/>
                        <a:ext cx="9779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2682" name="Object 10"/>
          <p:cNvGraphicFramePr>
            <a:graphicFrameLocks noChangeAspect="1"/>
          </p:cNvGraphicFramePr>
          <p:nvPr/>
        </p:nvGraphicFramePr>
        <p:xfrm>
          <a:off x="3921456" y="3159456"/>
          <a:ext cx="1066800" cy="838200"/>
        </p:xfrm>
        <a:graphic>
          <a:graphicData uri="http://schemas.openxmlformats.org/presentationml/2006/ole">
            <mc:AlternateContent xmlns:mc="http://schemas.openxmlformats.org/markup-compatibility/2006">
              <mc:Choice xmlns:v="urn:schemas-microsoft-com:vml" Requires="v">
                <p:oleObj spid="_x0000_s412802" name="Equation" r:id="rId15" imgW="1066680" imgH="838080" progId="Equation.DSMT4">
                  <p:embed/>
                </p:oleObj>
              </mc:Choice>
              <mc:Fallback>
                <p:oleObj name="Equation" r:id="rId15" imgW="1066680" imgH="83808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21456" y="3159456"/>
                        <a:ext cx="106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2683" name="Object 11"/>
          <p:cNvGraphicFramePr>
            <a:graphicFrameLocks noChangeAspect="1"/>
          </p:cNvGraphicFramePr>
          <p:nvPr/>
        </p:nvGraphicFramePr>
        <p:xfrm>
          <a:off x="5015552" y="3137848"/>
          <a:ext cx="1003300" cy="838200"/>
        </p:xfrm>
        <a:graphic>
          <a:graphicData uri="http://schemas.openxmlformats.org/presentationml/2006/ole">
            <mc:AlternateContent xmlns:mc="http://schemas.openxmlformats.org/markup-compatibility/2006">
              <mc:Choice xmlns:v="urn:schemas-microsoft-com:vml" Requires="v">
                <p:oleObj spid="_x0000_s412803" name="Equation" r:id="rId17" imgW="1002960" imgH="838080" progId="Equation.DSMT4">
                  <p:embed/>
                </p:oleObj>
              </mc:Choice>
              <mc:Fallback>
                <p:oleObj name="Equation" r:id="rId17" imgW="1002960" imgH="838080" progId="Equation.DSMT4">
                  <p:embed/>
                  <p:pic>
                    <p:nvPicPr>
                      <p:cNvPr id="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15552" y="3137848"/>
                        <a:ext cx="1003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26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26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26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26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t>
            </a:r>
            <a:r>
              <a:rPr lang="en-US" dirty="0">
                <a:solidFill>
                  <a:schemeClr val="tx2"/>
                </a:solidFill>
              </a:rPr>
              <a:t>Partial Sums and Series Convergence</a:t>
            </a:r>
          </a:p>
        </p:txBody>
      </p:sp>
      <p:sp>
        <p:nvSpPr>
          <p:cNvPr id="3" name="Content Placeholder 2"/>
          <p:cNvSpPr>
            <a:spLocks noGrp="1"/>
          </p:cNvSpPr>
          <p:nvPr>
            <p:ph idx="1"/>
          </p:nvPr>
        </p:nvSpPr>
        <p:spPr>
          <a:xfrm>
            <a:off x="457200" y="1280161"/>
            <a:ext cx="8229600" cy="3063239"/>
          </a:xfrm>
          <a:solidFill>
            <a:srgbClr val="FFFFCC"/>
          </a:solidFill>
          <a:ln w="28575">
            <a:solidFill>
              <a:schemeClr val="tx1"/>
            </a:solidFill>
          </a:ln>
        </p:spPr>
        <p:txBody>
          <a:bodyPr wrap="square" bIns="274320">
            <a:noAutofit/>
          </a:bodyPr>
          <a:lstStyle/>
          <a:p>
            <a:pPr algn="ctr"/>
            <a:r>
              <a:rPr lang="en-US" b="1" dirty="0">
                <a:solidFill>
                  <a:srgbClr val="000000"/>
                </a:solidFill>
              </a:rPr>
              <a:t>Partial Sums and Series Convergence</a:t>
            </a:r>
          </a:p>
          <a:p>
            <a:r>
              <a:rPr lang="en-US" dirty="0">
                <a:solidFill>
                  <a:srgbClr val="000000"/>
                </a:solidFill>
              </a:rPr>
              <a:t>Given a series 	   the sum 			         is </a:t>
            </a:r>
          </a:p>
          <a:p>
            <a:pPr>
              <a:spcBef>
                <a:spcPts val="1200"/>
              </a:spcBef>
            </a:pPr>
            <a:r>
              <a:rPr lang="en-US" dirty="0">
                <a:solidFill>
                  <a:srgbClr val="000000"/>
                </a:solidFill>
              </a:rPr>
              <a:t>called the </a:t>
            </a:r>
            <a:r>
              <a:rPr lang="en-US" b="1" i="1" dirty="0">
                <a:solidFill>
                  <a:srgbClr val="C00000"/>
                </a:solidFill>
              </a:rPr>
              <a:t>n</a:t>
            </a:r>
            <a:r>
              <a:rPr lang="en-US" b="1" baseline="30000" dirty="0">
                <a:solidFill>
                  <a:srgbClr val="C00000"/>
                </a:solidFill>
              </a:rPr>
              <a:t>th</a:t>
            </a:r>
            <a:r>
              <a:rPr lang="en-US" b="1" dirty="0">
                <a:solidFill>
                  <a:srgbClr val="C00000"/>
                </a:solidFill>
              </a:rPr>
              <a:t> partial sum </a:t>
            </a:r>
            <a:r>
              <a:rPr lang="en-US" dirty="0">
                <a:solidFill>
                  <a:srgbClr val="000000"/>
                </a:solidFill>
              </a:rPr>
              <a:t>of the series, and the </a:t>
            </a:r>
          </a:p>
          <a:p>
            <a:pPr>
              <a:spcBef>
                <a:spcPts val="1200"/>
              </a:spcBef>
            </a:pPr>
            <a:r>
              <a:rPr lang="en-US" dirty="0">
                <a:solidFill>
                  <a:srgbClr val="000000"/>
                </a:solidFill>
              </a:rPr>
              <a:t>sequence 	        is called the sequence of partial sums </a:t>
            </a:r>
          </a:p>
          <a:p>
            <a:pPr>
              <a:spcBef>
                <a:spcPts val="1200"/>
              </a:spcBef>
            </a:pPr>
            <a:r>
              <a:rPr lang="en-US" dirty="0">
                <a:solidFill>
                  <a:srgbClr val="000000"/>
                </a:solidFill>
              </a:rPr>
              <a:t>associated with	</a:t>
            </a:r>
          </a:p>
          <a:p>
            <a:pPr>
              <a:spcBef>
                <a:spcPts val="1800"/>
              </a:spcBef>
            </a:pPr>
            <a:endParaRPr lang="en-US" dirty="0">
              <a:solidFill>
                <a:srgbClr val="000000"/>
              </a:solidFill>
            </a:endParaRPr>
          </a:p>
        </p:txBody>
      </p:sp>
      <p:graphicFrame>
        <p:nvGraphicFramePr>
          <p:cNvPr id="363522" name="Object 2"/>
          <p:cNvGraphicFramePr>
            <a:graphicFrameLocks noChangeAspect="1"/>
          </p:cNvGraphicFramePr>
          <p:nvPr/>
        </p:nvGraphicFramePr>
        <p:xfrm>
          <a:off x="2590800" y="1600200"/>
          <a:ext cx="838200" cy="927100"/>
        </p:xfrm>
        <a:graphic>
          <a:graphicData uri="http://schemas.openxmlformats.org/presentationml/2006/ole">
            <mc:AlternateContent xmlns:mc="http://schemas.openxmlformats.org/markup-compatibility/2006">
              <mc:Choice xmlns:v="urn:schemas-microsoft-com:vml" Requires="v">
                <p:oleObj spid="_x0000_s363582" name="Equation" r:id="rId3" imgW="838080" imgH="927000" progId="Equation.DSMT4">
                  <p:embed/>
                </p:oleObj>
              </mc:Choice>
              <mc:Fallback>
                <p:oleObj name="Equation" r:id="rId3" imgW="838080" imgH="927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600200"/>
                        <a:ext cx="8382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3523" name="Object 3"/>
          <p:cNvGraphicFramePr>
            <a:graphicFrameLocks noChangeAspect="1"/>
          </p:cNvGraphicFramePr>
          <p:nvPr>
            <p:extLst>
              <p:ext uri="{D42A27DB-BD31-4B8C-83A1-F6EECF244321}">
                <p14:modId xmlns:p14="http://schemas.microsoft.com/office/powerpoint/2010/main" val="1631832280"/>
              </p:ext>
            </p:extLst>
          </p:nvPr>
        </p:nvGraphicFramePr>
        <p:xfrm>
          <a:off x="4819650" y="1857375"/>
          <a:ext cx="2705100" cy="431800"/>
        </p:xfrm>
        <a:graphic>
          <a:graphicData uri="http://schemas.openxmlformats.org/presentationml/2006/ole">
            <mc:AlternateContent xmlns:mc="http://schemas.openxmlformats.org/markup-compatibility/2006">
              <mc:Choice xmlns:v="urn:schemas-microsoft-com:vml" Requires="v">
                <p:oleObj spid="_x0000_s363583" name="Equation" r:id="rId5" imgW="2705040" imgH="431640" progId="Equation.DSMT4">
                  <p:embed/>
                </p:oleObj>
              </mc:Choice>
              <mc:Fallback>
                <p:oleObj name="Equation" r:id="rId5" imgW="2705040" imgH="431640" progId="Equation.DSMT4">
                  <p:embed/>
                  <p:pic>
                    <p:nvPicPr>
                      <p:cNvPr id="0" name="Picture 3"/>
                      <p:cNvPicPr>
                        <a:picLocks noChangeAspect="1" noChangeArrowheads="1"/>
                      </p:cNvPicPr>
                      <p:nvPr/>
                    </p:nvPicPr>
                    <p:blipFill>
                      <a:blip r:embed="rId6"/>
                      <a:srcRect/>
                      <a:stretch>
                        <a:fillRect/>
                      </a:stretch>
                    </p:blipFill>
                    <p:spPr bwMode="auto">
                      <a:xfrm>
                        <a:off x="4819650" y="1857375"/>
                        <a:ext cx="2705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3524" name="Object 4"/>
          <p:cNvGraphicFramePr>
            <a:graphicFrameLocks noChangeAspect="1"/>
          </p:cNvGraphicFramePr>
          <p:nvPr/>
        </p:nvGraphicFramePr>
        <p:xfrm>
          <a:off x="1959896" y="2933700"/>
          <a:ext cx="965200" cy="571500"/>
        </p:xfrm>
        <a:graphic>
          <a:graphicData uri="http://schemas.openxmlformats.org/presentationml/2006/ole">
            <mc:AlternateContent xmlns:mc="http://schemas.openxmlformats.org/markup-compatibility/2006">
              <mc:Choice xmlns:v="urn:schemas-microsoft-com:vml" Requires="v">
                <p:oleObj spid="_x0000_s363584" name="Equation" r:id="rId7" imgW="965160" imgH="571320" progId="Equation.DSMT4">
                  <p:embed/>
                </p:oleObj>
              </mc:Choice>
              <mc:Fallback>
                <p:oleObj name="Equation" r:id="rId7" imgW="965160" imgH="57132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9896" y="2933700"/>
                        <a:ext cx="965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3525" name="Object 5"/>
          <p:cNvGraphicFramePr>
            <a:graphicFrameLocks noChangeAspect="1"/>
          </p:cNvGraphicFramePr>
          <p:nvPr/>
        </p:nvGraphicFramePr>
        <p:xfrm>
          <a:off x="2848896" y="3344840"/>
          <a:ext cx="825500" cy="927100"/>
        </p:xfrm>
        <a:graphic>
          <a:graphicData uri="http://schemas.openxmlformats.org/presentationml/2006/ole">
            <mc:AlternateContent xmlns:mc="http://schemas.openxmlformats.org/markup-compatibility/2006">
              <mc:Choice xmlns:v="urn:schemas-microsoft-com:vml" Requires="v">
                <p:oleObj spid="_x0000_s363585" name="Equation" r:id="rId9" imgW="825480" imgH="927000" progId="Equation.DSMT4">
                  <p:embed/>
                </p:oleObj>
              </mc:Choice>
              <mc:Fallback>
                <p:oleObj name="Equation" r:id="rId9" imgW="825480" imgH="9270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48896" y="3344840"/>
                        <a:ext cx="8255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t>
            </a:r>
            <a:r>
              <a:rPr lang="en-US" dirty="0">
                <a:solidFill>
                  <a:schemeClr val="tx2"/>
                </a:solidFill>
              </a:rPr>
              <a:t>Partial Sums and Series Convergence</a:t>
            </a:r>
            <a:endParaRPr lang="en-US" dirty="0"/>
          </a:p>
        </p:txBody>
      </p:sp>
      <p:sp>
        <p:nvSpPr>
          <p:cNvPr id="3" name="Content Placeholder 2"/>
          <p:cNvSpPr>
            <a:spLocks noGrp="1"/>
          </p:cNvSpPr>
          <p:nvPr>
            <p:ph idx="1"/>
          </p:nvPr>
        </p:nvSpPr>
        <p:spPr>
          <a:xfrm>
            <a:off x="457200" y="1280161"/>
            <a:ext cx="8229600" cy="3139440"/>
          </a:xfrm>
          <a:solidFill>
            <a:srgbClr val="FFFFCC"/>
          </a:solidFill>
          <a:ln w="28575">
            <a:solidFill>
              <a:schemeClr val="tx1"/>
            </a:solidFill>
          </a:ln>
        </p:spPr>
        <p:txBody>
          <a:bodyPr>
            <a:noAutofit/>
          </a:bodyPr>
          <a:lstStyle/>
          <a:p>
            <a:pPr algn="ctr"/>
            <a:r>
              <a:rPr lang="en-US" b="1" dirty="0">
                <a:solidFill>
                  <a:srgbClr val="000000"/>
                </a:solidFill>
              </a:rPr>
              <a:t>Partial Sums and Series Convergence (cont.)</a:t>
            </a:r>
          </a:p>
          <a:p>
            <a:r>
              <a:rPr lang="en-US" dirty="0">
                <a:solidFill>
                  <a:srgbClr val="000000"/>
                </a:solidFill>
              </a:rPr>
              <a:t>If 		we say the series 	       </a:t>
            </a:r>
            <a:r>
              <a:rPr lang="en-US" b="1" dirty="0">
                <a:solidFill>
                  <a:srgbClr val="C00000"/>
                </a:solidFill>
              </a:rPr>
              <a:t>converges</a:t>
            </a:r>
            <a:r>
              <a:rPr lang="en-US" dirty="0">
                <a:solidFill>
                  <a:srgbClr val="000000"/>
                </a:solidFill>
              </a:rPr>
              <a:t> (or is </a:t>
            </a:r>
          </a:p>
          <a:p>
            <a:pPr>
              <a:spcBef>
                <a:spcPts val="1200"/>
              </a:spcBef>
            </a:pPr>
            <a:r>
              <a:rPr lang="en-US" b="1" dirty="0">
                <a:solidFill>
                  <a:srgbClr val="C00000"/>
                </a:solidFill>
              </a:rPr>
              <a:t>convergent</a:t>
            </a:r>
            <a:r>
              <a:rPr lang="en-US" dirty="0">
                <a:solidFill>
                  <a:srgbClr val="000000"/>
                </a:solidFill>
              </a:rPr>
              <a:t>) and has the sum </a:t>
            </a:r>
            <a:r>
              <a:rPr lang="en-US" i="1" dirty="0">
                <a:solidFill>
                  <a:srgbClr val="000000"/>
                </a:solidFill>
              </a:rPr>
              <a:t>L</a:t>
            </a:r>
            <a:r>
              <a:rPr lang="en-US" dirty="0">
                <a:solidFill>
                  <a:srgbClr val="000000"/>
                </a:solidFill>
              </a:rPr>
              <a:t>, and we write	      </a:t>
            </a:r>
          </a:p>
          <a:p>
            <a:pPr>
              <a:spcBef>
                <a:spcPts val="1200"/>
              </a:spcBef>
            </a:pPr>
            <a:r>
              <a:rPr lang="en-US" dirty="0">
                <a:solidFill>
                  <a:srgbClr val="000000"/>
                </a:solidFill>
              </a:rPr>
              <a:t>If the sequence 	       diverges, we say that the series                         </a:t>
            </a:r>
          </a:p>
          <a:p>
            <a:pPr>
              <a:spcBef>
                <a:spcPts val="1200"/>
              </a:spcBef>
            </a:pPr>
            <a:r>
              <a:rPr lang="en-US" dirty="0">
                <a:solidFill>
                  <a:srgbClr val="000000"/>
                </a:solidFill>
              </a:rPr>
              <a:t>          also </a:t>
            </a:r>
            <a:r>
              <a:rPr lang="en-US" b="1" dirty="0">
                <a:solidFill>
                  <a:srgbClr val="C00000"/>
                </a:solidFill>
              </a:rPr>
              <a:t>diverges</a:t>
            </a:r>
            <a:r>
              <a:rPr lang="en-US" dirty="0">
                <a:solidFill>
                  <a:srgbClr val="000000"/>
                </a:solidFill>
              </a:rPr>
              <a:t> (or is </a:t>
            </a:r>
            <a:r>
              <a:rPr lang="en-US" b="1" dirty="0">
                <a:solidFill>
                  <a:srgbClr val="C00000"/>
                </a:solidFill>
              </a:rPr>
              <a:t>divergent</a:t>
            </a:r>
            <a:r>
              <a:rPr lang="en-US" dirty="0">
                <a:solidFill>
                  <a:srgbClr val="000000"/>
                </a:solidFill>
              </a:rPr>
              <a:t>).</a:t>
            </a:r>
          </a:p>
          <a:p>
            <a:pPr>
              <a:spcBef>
                <a:spcPts val="1200"/>
              </a:spcBef>
            </a:pPr>
            <a:endParaRPr lang="en-US" dirty="0">
              <a:solidFill>
                <a:srgbClr val="000000"/>
              </a:solidFill>
            </a:endParaRPr>
          </a:p>
        </p:txBody>
      </p:sp>
      <p:graphicFrame>
        <p:nvGraphicFramePr>
          <p:cNvPr id="364546" name="Object 2"/>
          <p:cNvGraphicFramePr>
            <a:graphicFrameLocks noChangeAspect="1"/>
          </p:cNvGraphicFramePr>
          <p:nvPr/>
        </p:nvGraphicFramePr>
        <p:xfrm>
          <a:off x="838200" y="1875692"/>
          <a:ext cx="1371600" cy="546100"/>
        </p:xfrm>
        <a:graphic>
          <a:graphicData uri="http://schemas.openxmlformats.org/presentationml/2006/ole">
            <mc:AlternateContent xmlns:mc="http://schemas.openxmlformats.org/markup-compatibility/2006">
              <mc:Choice xmlns:v="urn:schemas-microsoft-com:vml" Requires="v">
                <p:oleObj spid="_x0000_s364621" name="Equation" r:id="rId3" imgW="1371600" imgH="545760" progId="Equation.DSMT4">
                  <p:embed/>
                </p:oleObj>
              </mc:Choice>
              <mc:Fallback>
                <p:oleObj name="Equation" r:id="rId3" imgW="1371600" imgH="5457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875692"/>
                        <a:ext cx="13716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4547" name="Object 3"/>
          <p:cNvGraphicFramePr>
            <a:graphicFrameLocks noChangeAspect="1"/>
          </p:cNvGraphicFramePr>
          <p:nvPr/>
        </p:nvGraphicFramePr>
        <p:xfrm>
          <a:off x="4876800" y="1600200"/>
          <a:ext cx="762000" cy="927100"/>
        </p:xfrm>
        <a:graphic>
          <a:graphicData uri="http://schemas.openxmlformats.org/presentationml/2006/ole">
            <mc:AlternateContent xmlns:mc="http://schemas.openxmlformats.org/markup-compatibility/2006">
              <mc:Choice xmlns:v="urn:schemas-microsoft-com:vml" Requires="v">
                <p:oleObj spid="_x0000_s364622" name="Equation" r:id="rId5" imgW="761760" imgH="927000" progId="Equation.DSMT4">
                  <p:embed/>
                </p:oleObj>
              </mc:Choice>
              <mc:Fallback>
                <p:oleObj name="Equation" r:id="rId5" imgW="761760" imgH="9270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1600200"/>
                        <a:ext cx="7620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4548" name="Object 4"/>
          <p:cNvGraphicFramePr>
            <a:graphicFrameLocks noChangeAspect="1"/>
          </p:cNvGraphicFramePr>
          <p:nvPr>
            <p:extLst>
              <p:ext uri="{D42A27DB-BD31-4B8C-83A1-F6EECF244321}">
                <p14:modId xmlns:p14="http://schemas.microsoft.com/office/powerpoint/2010/main" val="3959202838"/>
              </p:ext>
            </p:extLst>
          </p:nvPr>
        </p:nvGraphicFramePr>
        <p:xfrm>
          <a:off x="7141030" y="2180492"/>
          <a:ext cx="1308100" cy="927100"/>
        </p:xfrm>
        <a:graphic>
          <a:graphicData uri="http://schemas.openxmlformats.org/presentationml/2006/ole">
            <mc:AlternateContent xmlns:mc="http://schemas.openxmlformats.org/markup-compatibility/2006">
              <mc:Choice xmlns:v="urn:schemas-microsoft-com:vml" Requires="v">
                <p:oleObj spid="_x0000_s364623" name="Equation" r:id="rId7" imgW="1307880" imgH="927000" progId="Equation.DSMT4">
                  <p:embed/>
                </p:oleObj>
              </mc:Choice>
              <mc:Fallback>
                <p:oleObj name="Equation" r:id="rId7" imgW="1307880" imgH="9270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1030" y="2180492"/>
                        <a:ext cx="13081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4549" name="Object 5"/>
          <p:cNvGraphicFramePr>
            <a:graphicFrameLocks noChangeAspect="1"/>
          </p:cNvGraphicFramePr>
          <p:nvPr/>
        </p:nvGraphicFramePr>
        <p:xfrm>
          <a:off x="2819400" y="2936631"/>
          <a:ext cx="965200" cy="571500"/>
        </p:xfrm>
        <a:graphic>
          <a:graphicData uri="http://schemas.openxmlformats.org/presentationml/2006/ole">
            <mc:AlternateContent xmlns:mc="http://schemas.openxmlformats.org/markup-compatibility/2006">
              <mc:Choice xmlns:v="urn:schemas-microsoft-com:vml" Requires="v">
                <p:oleObj spid="_x0000_s364624" name="Equation" r:id="rId9" imgW="965160" imgH="571320" progId="Equation.DSMT4">
                  <p:embed/>
                </p:oleObj>
              </mc:Choice>
              <mc:Fallback>
                <p:oleObj name="Equation" r:id="rId9" imgW="965160" imgH="57132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9400" y="2936631"/>
                        <a:ext cx="965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4550" name="Object 6"/>
          <p:cNvGraphicFramePr>
            <a:graphicFrameLocks noChangeAspect="1"/>
          </p:cNvGraphicFramePr>
          <p:nvPr/>
        </p:nvGraphicFramePr>
        <p:xfrm>
          <a:off x="498231" y="3340100"/>
          <a:ext cx="762000" cy="927100"/>
        </p:xfrm>
        <a:graphic>
          <a:graphicData uri="http://schemas.openxmlformats.org/presentationml/2006/ole">
            <mc:AlternateContent xmlns:mc="http://schemas.openxmlformats.org/markup-compatibility/2006">
              <mc:Choice xmlns:v="urn:schemas-microsoft-com:vml" Requires="v">
                <p:oleObj spid="_x0000_s364625" name="Equation" r:id="rId11" imgW="761760" imgH="927000" progId="Equation.DSMT4">
                  <p:embed/>
                </p:oleObj>
              </mc:Choice>
              <mc:Fallback>
                <p:oleObj name="Equation" r:id="rId11" imgW="761760" imgH="9270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8231" y="3340100"/>
                        <a:ext cx="7620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p:txBody>
          <a:bodyPr/>
          <a:lstStyle/>
          <a:p>
            <a:r>
              <a:rPr lang="en-US" dirty="0"/>
              <a:t>Determine whether the series 		    converges or diverges.</a:t>
            </a:r>
          </a:p>
          <a:p>
            <a:r>
              <a:rPr lang="en-US" b="1" dirty="0"/>
              <a:t>Solution</a:t>
            </a:r>
          </a:p>
          <a:p>
            <a:r>
              <a:rPr lang="en-US" dirty="0"/>
              <a:t>This series is a particular example of a </a:t>
            </a:r>
            <a:r>
              <a:rPr lang="en-US" i="1" dirty="0"/>
              <a:t>geometric series</a:t>
            </a:r>
            <a:r>
              <a:rPr lang="en-US" dirty="0"/>
              <a:t>, which we will soon study in full generality. We determine whether it converges or not by examining its partial sums, where 	        represents the terms of the series.</a:t>
            </a:r>
          </a:p>
        </p:txBody>
      </p:sp>
      <p:graphicFrame>
        <p:nvGraphicFramePr>
          <p:cNvPr id="365570" name="Object 2"/>
          <p:cNvGraphicFramePr>
            <a:graphicFrameLocks noChangeAspect="1"/>
          </p:cNvGraphicFramePr>
          <p:nvPr/>
        </p:nvGraphicFramePr>
        <p:xfrm>
          <a:off x="4900246" y="1101969"/>
          <a:ext cx="1320800" cy="927100"/>
        </p:xfrm>
        <a:graphic>
          <a:graphicData uri="http://schemas.openxmlformats.org/presentationml/2006/ole">
            <mc:AlternateContent xmlns:mc="http://schemas.openxmlformats.org/markup-compatibility/2006">
              <mc:Choice xmlns:v="urn:schemas-microsoft-com:vml" Requires="v">
                <p:oleObj spid="_x0000_s365600" name="Equation" r:id="rId3" imgW="1320480" imgH="927000" progId="Equation.DSMT4">
                  <p:embed/>
                </p:oleObj>
              </mc:Choice>
              <mc:Fallback>
                <p:oleObj name="Equation" r:id="rId3" imgW="1320480" imgH="927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0246" y="1101969"/>
                        <a:ext cx="13208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5571" name="Object 3"/>
          <p:cNvGraphicFramePr>
            <a:graphicFrameLocks noChangeAspect="1"/>
          </p:cNvGraphicFramePr>
          <p:nvPr/>
        </p:nvGraphicFramePr>
        <p:xfrm>
          <a:off x="3470031" y="4038600"/>
          <a:ext cx="1308100" cy="469900"/>
        </p:xfrm>
        <a:graphic>
          <a:graphicData uri="http://schemas.openxmlformats.org/presentationml/2006/ole">
            <mc:AlternateContent xmlns:mc="http://schemas.openxmlformats.org/markup-compatibility/2006">
              <mc:Choice xmlns:v="urn:schemas-microsoft-com:vml" Requires="v">
                <p:oleObj spid="_x0000_s365601" name="Equation" r:id="rId5" imgW="1307880" imgH="469800" progId="Equation.DSMT4">
                  <p:embed/>
                </p:oleObj>
              </mc:Choice>
              <mc:Fallback>
                <p:oleObj name="Equation" r:id="rId5" imgW="130788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0031" y="4038600"/>
                        <a:ext cx="1308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55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366595" name="Object 3"/>
          <p:cNvGraphicFramePr>
            <a:graphicFrameLocks noChangeAspect="1"/>
          </p:cNvGraphicFramePr>
          <p:nvPr/>
        </p:nvGraphicFramePr>
        <p:xfrm>
          <a:off x="615950" y="1093788"/>
          <a:ext cx="1485900" cy="838200"/>
        </p:xfrm>
        <a:graphic>
          <a:graphicData uri="http://schemas.openxmlformats.org/presentationml/2006/ole">
            <mc:AlternateContent xmlns:mc="http://schemas.openxmlformats.org/markup-compatibility/2006">
              <mc:Choice xmlns:v="urn:schemas-microsoft-com:vml" Requires="v">
                <p:oleObj spid="_x0000_s366670" name="Equation" r:id="rId3" imgW="1485720" imgH="838080" progId="Equation.DSMT4">
                  <p:embed/>
                </p:oleObj>
              </mc:Choice>
              <mc:Fallback>
                <p:oleObj name="Equation" r:id="rId3" imgW="1485720" imgH="8380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950" y="1093788"/>
                        <a:ext cx="1485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6596" name="Object 4"/>
          <p:cNvGraphicFramePr>
            <a:graphicFrameLocks noChangeAspect="1"/>
          </p:cNvGraphicFramePr>
          <p:nvPr/>
        </p:nvGraphicFramePr>
        <p:xfrm>
          <a:off x="615950" y="2023666"/>
          <a:ext cx="3238500" cy="838200"/>
        </p:xfrm>
        <a:graphic>
          <a:graphicData uri="http://schemas.openxmlformats.org/presentationml/2006/ole">
            <mc:AlternateContent xmlns:mc="http://schemas.openxmlformats.org/markup-compatibility/2006">
              <mc:Choice xmlns:v="urn:schemas-microsoft-com:vml" Requires="v">
                <p:oleObj spid="_x0000_s366671" name="Equation" r:id="rId5" imgW="3238200" imgH="838080" progId="Equation.DSMT4">
                  <p:embed/>
                </p:oleObj>
              </mc:Choice>
              <mc:Fallback>
                <p:oleObj name="Equation" r:id="rId5" imgW="323820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950" y="2023666"/>
                        <a:ext cx="3238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6597" name="Object 5"/>
          <p:cNvGraphicFramePr>
            <a:graphicFrameLocks noChangeAspect="1"/>
          </p:cNvGraphicFramePr>
          <p:nvPr/>
        </p:nvGraphicFramePr>
        <p:xfrm>
          <a:off x="615950" y="2953544"/>
          <a:ext cx="4394200" cy="838200"/>
        </p:xfrm>
        <a:graphic>
          <a:graphicData uri="http://schemas.openxmlformats.org/presentationml/2006/ole">
            <mc:AlternateContent xmlns:mc="http://schemas.openxmlformats.org/markup-compatibility/2006">
              <mc:Choice xmlns:v="urn:schemas-microsoft-com:vml" Requires="v">
                <p:oleObj spid="_x0000_s366672" name="Equation" r:id="rId7" imgW="4394160" imgH="838080" progId="Equation.DSMT4">
                  <p:embed/>
                </p:oleObj>
              </mc:Choice>
              <mc:Fallback>
                <p:oleObj name="Equation" r:id="rId7" imgW="439416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950" y="2953544"/>
                        <a:ext cx="4394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6598" name="Object 6"/>
          <p:cNvGraphicFramePr>
            <a:graphicFrameLocks noChangeAspect="1"/>
          </p:cNvGraphicFramePr>
          <p:nvPr>
            <p:extLst>
              <p:ext uri="{D42A27DB-BD31-4B8C-83A1-F6EECF244321}">
                <p14:modId xmlns:p14="http://schemas.microsoft.com/office/powerpoint/2010/main" val="2113722146"/>
              </p:ext>
            </p:extLst>
          </p:nvPr>
        </p:nvGraphicFramePr>
        <p:xfrm>
          <a:off x="615950" y="3883422"/>
          <a:ext cx="5918200" cy="838200"/>
        </p:xfrm>
        <a:graphic>
          <a:graphicData uri="http://schemas.openxmlformats.org/presentationml/2006/ole">
            <mc:AlternateContent xmlns:mc="http://schemas.openxmlformats.org/markup-compatibility/2006">
              <mc:Choice xmlns:v="urn:schemas-microsoft-com:vml" Requires="v">
                <p:oleObj spid="_x0000_s366673" name="Equation" r:id="rId9" imgW="5918040" imgH="838080" progId="Equation.DSMT4">
                  <p:embed/>
                </p:oleObj>
              </mc:Choice>
              <mc:Fallback>
                <p:oleObj name="Equation" r:id="rId9" imgW="591804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5950" y="3883422"/>
                        <a:ext cx="591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6599" name="Object 7"/>
          <p:cNvGraphicFramePr>
            <a:graphicFrameLocks noChangeAspect="1"/>
          </p:cNvGraphicFramePr>
          <p:nvPr>
            <p:extLst>
              <p:ext uri="{D42A27DB-BD31-4B8C-83A1-F6EECF244321}">
                <p14:modId xmlns:p14="http://schemas.microsoft.com/office/powerpoint/2010/main" val="2234718276"/>
              </p:ext>
            </p:extLst>
          </p:nvPr>
        </p:nvGraphicFramePr>
        <p:xfrm>
          <a:off x="636495" y="4800600"/>
          <a:ext cx="7099300" cy="838200"/>
        </p:xfrm>
        <a:graphic>
          <a:graphicData uri="http://schemas.openxmlformats.org/presentationml/2006/ole">
            <mc:AlternateContent xmlns:mc="http://schemas.openxmlformats.org/markup-compatibility/2006">
              <mc:Choice xmlns:v="urn:schemas-microsoft-com:vml" Requires="v">
                <p:oleObj spid="_x0000_s366674" name="Equation" r:id="rId11" imgW="7099200" imgH="838080" progId="Equation.DSMT4">
                  <p:embed/>
                </p:oleObj>
              </mc:Choice>
              <mc:Fallback>
                <p:oleObj name="Equation" r:id="rId11" imgW="7099200" imgH="838080" progId="Equation.DSMT4">
                  <p:embed/>
                  <p:pic>
                    <p:nvPicPr>
                      <p:cNvPr id="0" name="Picture 7"/>
                      <p:cNvPicPr>
                        <a:picLocks noChangeAspect="1" noChangeArrowheads="1"/>
                      </p:cNvPicPr>
                      <p:nvPr/>
                    </p:nvPicPr>
                    <p:blipFill>
                      <a:blip r:embed="rId12"/>
                      <a:srcRect/>
                      <a:stretch>
                        <a:fillRect/>
                      </a:stretch>
                    </p:blipFill>
                    <p:spPr bwMode="auto">
                      <a:xfrm>
                        <a:off x="636495" y="4800600"/>
                        <a:ext cx="7099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a:extLst>
              <a:ext uri="{FF2B5EF4-FFF2-40B4-BE49-F238E27FC236}">
                <a16:creationId xmlns:a16="http://schemas.microsoft.com/office/drawing/2014/main" id="{DBCC5734-B5F2-42AE-953B-A14E70E06FBE}"/>
              </a:ext>
            </a:extLst>
          </p:cNvPr>
          <p:cNvSpPr txBox="1"/>
          <p:nvPr/>
        </p:nvSpPr>
        <p:spPr>
          <a:xfrm>
            <a:off x="990600" y="5302547"/>
            <a:ext cx="152400" cy="461665"/>
          </a:xfrm>
          <a:prstGeom prst="rect">
            <a:avLst/>
          </a:prstGeom>
          <a:noFill/>
        </p:spPr>
        <p:txBody>
          <a:bodyPr wrap="square" rtlCol="0">
            <a:spAutoFit/>
          </a:bodyPr>
          <a:lstStyle/>
          <a:p>
            <a:r>
              <a:rPr lang="en-US" sz="2400" dirty="0">
                <a:solidFill>
                  <a:srgbClr val="000099"/>
                </a:solidFill>
              </a:rPr>
              <a:t>.</a:t>
            </a:r>
          </a:p>
        </p:txBody>
      </p:sp>
      <p:sp>
        <p:nvSpPr>
          <p:cNvPr id="16" name="TextBox 15">
            <a:extLst>
              <a:ext uri="{FF2B5EF4-FFF2-40B4-BE49-F238E27FC236}">
                <a16:creationId xmlns:a16="http://schemas.microsoft.com/office/drawing/2014/main" id="{A60C1957-D824-4C79-852B-A713B9351BF0}"/>
              </a:ext>
            </a:extLst>
          </p:cNvPr>
          <p:cNvSpPr txBox="1"/>
          <p:nvPr/>
        </p:nvSpPr>
        <p:spPr>
          <a:xfrm>
            <a:off x="990600" y="5429984"/>
            <a:ext cx="152400" cy="461665"/>
          </a:xfrm>
          <a:prstGeom prst="rect">
            <a:avLst/>
          </a:prstGeom>
          <a:noFill/>
        </p:spPr>
        <p:txBody>
          <a:bodyPr wrap="square" rtlCol="0">
            <a:spAutoFit/>
          </a:bodyPr>
          <a:lstStyle/>
          <a:p>
            <a:r>
              <a:rPr lang="en-US" sz="2400" dirty="0">
                <a:solidFill>
                  <a:srgbClr val="000099"/>
                </a:solidFill>
              </a:rPr>
              <a:t>.</a:t>
            </a:r>
          </a:p>
        </p:txBody>
      </p:sp>
      <p:sp>
        <p:nvSpPr>
          <p:cNvPr id="17" name="TextBox 16">
            <a:extLst>
              <a:ext uri="{FF2B5EF4-FFF2-40B4-BE49-F238E27FC236}">
                <a16:creationId xmlns:a16="http://schemas.microsoft.com/office/drawing/2014/main" id="{54839489-18A4-4232-8468-20315C445049}"/>
              </a:ext>
            </a:extLst>
          </p:cNvPr>
          <p:cNvSpPr txBox="1"/>
          <p:nvPr/>
        </p:nvSpPr>
        <p:spPr>
          <a:xfrm>
            <a:off x="990600" y="5573375"/>
            <a:ext cx="152400" cy="461665"/>
          </a:xfrm>
          <a:prstGeom prst="rect">
            <a:avLst/>
          </a:prstGeom>
          <a:noFill/>
        </p:spPr>
        <p:txBody>
          <a:bodyPr wrap="square" rtlCol="0">
            <a:spAutoFit/>
          </a:bodyPr>
          <a:lstStyle/>
          <a:p>
            <a:r>
              <a:rPr lang="en-US" sz="2400" dirty="0">
                <a:solidFill>
                  <a:srgbClr val="000099"/>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65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65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65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6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a:xfrm>
            <a:off x="457200" y="1280160"/>
            <a:ext cx="8229600" cy="4572000"/>
          </a:xfrm>
        </p:spPr>
        <p:txBody>
          <a:bodyPr>
            <a:noAutofit/>
          </a:bodyPr>
          <a:lstStyle/>
          <a:p>
            <a:r>
              <a:rPr lang="en-US" dirty="0"/>
              <a:t>The behavior of this sequence of partial sums, shown in Figure 1, can be analyzed by relating it to everyday experiences. </a:t>
            </a:r>
          </a:p>
        </p:txBody>
      </p:sp>
      <p:grpSp>
        <p:nvGrpSpPr>
          <p:cNvPr id="7" name="Group 6"/>
          <p:cNvGrpSpPr/>
          <p:nvPr/>
        </p:nvGrpSpPr>
        <p:grpSpPr>
          <a:xfrm>
            <a:off x="2468880" y="2362202"/>
            <a:ext cx="4206240" cy="3723618"/>
            <a:chOff x="2468880" y="2362202"/>
            <a:chExt cx="4206240" cy="3723618"/>
          </a:xfrm>
        </p:grpSpPr>
        <p:pic>
          <p:nvPicPr>
            <p:cNvPr id="367618"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2468880" y="2362202"/>
              <a:ext cx="4206240" cy="3168890"/>
            </a:xfrm>
            <a:prstGeom prst="rect">
              <a:avLst/>
            </a:prstGeom>
            <a:noFill/>
            <a:ln w="9525">
              <a:noFill/>
              <a:miter lim="800000"/>
              <a:headEnd/>
              <a:tailEnd/>
            </a:ln>
          </p:spPr>
        </p:pic>
        <p:sp>
          <p:nvSpPr>
            <p:cNvPr id="5" name="Rectangle 4"/>
            <p:cNvSpPr/>
            <p:nvPr/>
          </p:nvSpPr>
          <p:spPr>
            <a:xfrm>
              <a:off x="3886973" y="5562600"/>
              <a:ext cx="1370055" cy="523220"/>
            </a:xfrm>
            <a:prstGeom prst="rect">
              <a:avLst/>
            </a:prstGeom>
          </p:spPr>
          <p:txBody>
            <a:bodyPr wrap="none">
              <a:spAutoFit/>
            </a:bodyPr>
            <a:lstStyle/>
            <a:p>
              <a:r>
                <a:rPr lang="en-US" sz="2800" b="1" dirty="0"/>
                <a:t>Figure 1</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6126</TotalTime>
  <Words>1225</Words>
  <Application>Microsoft Office PowerPoint</Application>
  <PresentationFormat>On-screen Show (4:3)</PresentationFormat>
  <Paragraphs>222</Paragraphs>
  <Slides>48</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54" baseType="lpstr">
      <vt:lpstr>Arial</vt:lpstr>
      <vt:lpstr>Calibri</vt:lpstr>
      <vt:lpstr>Symbol</vt:lpstr>
      <vt:lpstr>Office Theme</vt:lpstr>
      <vt:lpstr>Equation</vt:lpstr>
      <vt:lpstr>MathType 6.0 Equation</vt:lpstr>
      <vt:lpstr>Section 10.2</vt:lpstr>
      <vt:lpstr>TOPICS</vt:lpstr>
      <vt:lpstr>Definition: Infinite Series</vt:lpstr>
      <vt:lpstr>Partial Sums, Convergence, and Divergence</vt:lpstr>
      <vt:lpstr>Definition: Partial Sums and Series Convergence</vt:lpstr>
      <vt:lpstr>Definition: Partial Sums and Series Convergence</vt:lpstr>
      <vt:lpstr>Example 1</vt:lpstr>
      <vt:lpstr>Example 1 (cont.)</vt:lpstr>
      <vt:lpstr>Example 1 (cont.)</vt:lpstr>
      <vt:lpstr>Example 1 (cont.)</vt:lpstr>
      <vt:lpstr>Example 1 (cont.)</vt:lpstr>
      <vt:lpstr>Example 1 (cont.)</vt:lpstr>
      <vt:lpstr>Definition: Geometric Series</vt:lpstr>
      <vt:lpstr>Theorem: Convergence and Divergence of Geometric Series</vt:lpstr>
      <vt:lpstr>Proof: Convergence and Divergence of Geometric Series </vt:lpstr>
      <vt:lpstr>Proof: Convergence and Divergence of Geometric Series </vt:lpstr>
      <vt:lpstr>Proof: Convergence and Divergence of Geometric Series </vt:lpstr>
      <vt:lpstr>Proof: Convergence and Divergence of Geometric Series </vt:lpstr>
      <vt:lpstr>Example 2</vt:lpstr>
      <vt:lpstr>Example 2 (cont.)</vt:lpstr>
      <vt:lpstr>Example 2 (cont.)</vt:lpstr>
      <vt:lpstr>Example 3</vt:lpstr>
      <vt:lpstr>Example 3 (cont.)</vt:lpstr>
      <vt:lpstr>Example 3 (cont.)</vt:lpstr>
      <vt:lpstr>Example 3 (cont.)</vt:lpstr>
      <vt:lpstr>Example 4</vt:lpstr>
      <vt:lpstr>Geometric, Telescoping, and Harmonic Series</vt:lpstr>
      <vt:lpstr>Example 5</vt:lpstr>
      <vt:lpstr>Example 5 (cont.)</vt:lpstr>
      <vt:lpstr>Theorem: Terms of a Convergent Series Go to Zero</vt:lpstr>
      <vt:lpstr>Theorem: Terms of a Convergent Series Go to Zero</vt:lpstr>
      <vt:lpstr>Theorem: The nth‑Term Divergence Test</vt:lpstr>
      <vt:lpstr>Geometric, Telescoping, and Harmonic Series</vt:lpstr>
      <vt:lpstr>Example 6</vt:lpstr>
      <vt:lpstr>Example 6 (cont.)</vt:lpstr>
      <vt:lpstr>Example 6 (cont.)</vt:lpstr>
      <vt:lpstr>Example 6 (cont.)</vt:lpstr>
      <vt:lpstr>Theorem: Combining Convergent Series</vt:lpstr>
      <vt:lpstr>Example 7</vt:lpstr>
      <vt:lpstr>Example 7a (cont.)</vt:lpstr>
      <vt:lpstr>Example 7a (cont.)</vt:lpstr>
      <vt:lpstr>Example 7 (cont.)</vt:lpstr>
      <vt:lpstr>Example 7b (cont.)</vt:lpstr>
      <vt:lpstr>Example 7b (cont.)</vt:lpstr>
      <vt:lpstr>Example 7b (cont.)</vt:lpstr>
      <vt:lpstr>Example 8</vt:lpstr>
      <vt:lpstr>Example 8 (cont.)</vt:lpstr>
      <vt:lpstr>Example 8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Learning;Kim Cumbie</dc:creator>
  <cp:lastModifiedBy>Daniel Breuer</cp:lastModifiedBy>
  <cp:revision>792</cp:revision>
  <dcterms:created xsi:type="dcterms:W3CDTF">2013-04-26T14:43:13Z</dcterms:created>
  <dcterms:modified xsi:type="dcterms:W3CDTF">2019-06-10T20:05:23Z</dcterms:modified>
</cp:coreProperties>
</file>