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60" r:id="rId4"/>
    <p:sldId id="262" r:id="rId5"/>
    <p:sldId id="263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366092"/>
    <a:srgbClr val="0000FF"/>
    <a:srgbClr val="004786"/>
    <a:srgbClr val="FFFF99"/>
    <a:srgbClr val="000099"/>
    <a:srgbClr val="008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50" autoAdjust="0"/>
    <p:restoredTop sz="94660"/>
  </p:normalViewPr>
  <p:slideViewPr>
    <p:cSldViewPr>
      <p:cViewPr varScale="1">
        <p:scale>
          <a:sx n="107" d="100"/>
          <a:sy n="107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14D66-ABF5-4913-87E1-51DE239BD2C6}" type="datetimeFigureOut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F456A-2978-4074-8D97-A2A7F45215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36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X.X</a:t>
            </a: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Section Title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5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33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5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4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5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6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7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7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96.bin"/><Relationship Id="rId4" Type="http://schemas.openxmlformats.org/officeDocument/2006/relationships/image" Target="../media/image8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chemeClr val="tx2"/>
                </a:solidFill>
              </a:rPr>
              <a:t>Comparison Tests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62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c. 	</a:t>
            </a:r>
            <a:r>
              <a:rPr lang="en-US" dirty="0"/>
              <a:t>For </a:t>
            </a:r>
            <a:r>
              <a:rPr lang="en-US" i="1" dirty="0"/>
              <a:t>n </a:t>
            </a:r>
            <a:r>
              <a:rPr lang="en-US" dirty="0"/>
              <a:t>≥ 3,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	Since its terms are nonnegative and larger than those of the divergent harmonic series for </a:t>
            </a:r>
            <a:r>
              <a:rPr lang="en-US" i="1" dirty="0"/>
              <a:t>n </a:t>
            </a:r>
            <a:r>
              <a:rPr lang="en-US" dirty="0"/>
              <a:t>≥ 3, the </a:t>
            </a:r>
          </a:p>
          <a:p>
            <a:pPr marL="457200" indent="-457200"/>
            <a:r>
              <a:rPr lang="en-US" dirty="0"/>
              <a:t>	series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. (Note that this can also be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determined by the Integral Test.)</a:t>
            </a:r>
          </a:p>
        </p:txBody>
      </p:sp>
      <p:graphicFrame>
        <p:nvGraphicFramePr>
          <p:cNvPr id="530434" name="Object 2"/>
          <p:cNvGraphicFramePr>
            <a:graphicFrameLocks noChangeAspect="1"/>
          </p:cNvGraphicFramePr>
          <p:nvPr/>
        </p:nvGraphicFramePr>
        <p:xfrm>
          <a:off x="2743200" y="1917700"/>
          <a:ext cx="365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46" name="Equation" r:id="rId3" imgW="3657600" imgH="825480" progId="Equation.DSMT4">
                  <p:embed/>
                </p:oleObj>
              </mc:Choice>
              <mc:Fallback>
                <p:oleObj name="Equation" r:id="rId3" imgW="36576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17700"/>
                        <a:ext cx="365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0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872219"/>
              </p:ext>
            </p:extLst>
          </p:nvPr>
        </p:nvGraphicFramePr>
        <p:xfrm>
          <a:off x="1931894" y="3604451"/>
          <a:ext cx="952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47" name="Equation" r:id="rId5" imgW="952200" imgH="914400" progId="Equation.DSMT4">
                  <p:embed/>
                </p:oleObj>
              </mc:Choice>
              <mc:Fallback>
                <p:oleObj name="Equation" r:id="rId5" imgW="95220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894" y="3604451"/>
                        <a:ext cx="952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87273"/>
          </a:xfrm>
        </p:spPr>
        <p:txBody>
          <a:bodyPr>
            <a:spAutoFit/>
          </a:bodyPr>
          <a:lstStyle/>
          <a:p>
            <a:r>
              <a:rPr lang="en-US" dirty="0"/>
              <a:t>Sometimes we are faced with a series that reminds us of a known series, but for which the Direct Comparison Test doesn’t easily apply. For instance, the series </a:t>
            </a:r>
          </a:p>
          <a:p>
            <a:r>
              <a:rPr lang="en-US" dirty="0"/>
              <a:t>                  seems very similar to the convergent </a:t>
            </a:r>
          </a:p>
          <a:p>
            <a:pPr>
              <a:spcBef>
                <a:spcPts val="1800"/>
              </a:spcBef>
            </a:pPr>
            <a:r>
              <a:rPr lang="en-US" dirty="0"/>
              <a:t>geometric series              the constant multiple of 2 in </a:t>
            </a:r>
          </a:p>
          <a:p>
            <a:pPr>
              <a:spcBef>
                <a:spcPts val="1800"/>
              </a:spcBef>
            </a:pPr>
            <a:r>
              <a:rPr lang="en-US" dirty="0"/>
              <a:t>the numerator doesn’t affect convergence, and the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7 in the denominator shouldn’t really matter as it is overpowered by 3</a:t>
            </a:r>
            <a:r>
              <a:rPr lang="en-US" i="1" baseline="30000" dirty="0"/>
              <a:t>n</a:t>
            </a:r>
            <a:r>
              <a:rPr lang="en-US" dirty="0"/>
              <a:t> as </a:t>
            </a:r>
            <a:r>
              <a:rPr lang="en-US" i="1" dirty="0"/>
              <a:t>n</a:t>
            </a:r>
            <a:r>
              <a:rPr lang="en-US" dirty="0"/>
              <a:t> grows.</a:t>
            </a:r>
          </a:p>
        </p:txBody>
      </p:sp>
      <p:graphicFrame>
        <p:nvGraphicFramePr>
          <p:cNvPr id="531458" name="Object 2"/>
          <p:cNvGraphicFramePr>
            <a:graphicFrameLocks noChangeAspect="1"/>
          </p:cNvGraphicFramePr>
          <p:nvPr/>
        </p:nvGraphicFramePr>
        <p:xfrm>
          <a:off x="548640" y="2518344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470" name="Equation" r:id="rId3" imgW="1295280" imgH="914400" progId="Equation.DSMT4">
                  <p:embed/>
                </p:oleObj>
              </mc:Choice>
              <mc:Fallback>
                <p:oleObj name="Equation" r:id="rId3" imgW="1295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518344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1459" name="Object 3"/>
          <p:cNvGraphicFramePr>
            <a:graphicFrameLocks noChangeAspect="1"/>
          </p:cNvGraphicFramePr>
          <p:nvPr/>
        </p:nvGraphicFramePr>
        <p:xfrm>
          <a:off x="3048000" y="3124200"/>
          <a:ext cx="90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471" name="Equation" r:id="rId5" imgW="901440" imgH="914400" progId="Equation.DSMT4">
                  <p:embed/>
                </p:oleObj>
              </mc:Choice>
              <mc:Fallback>
                <p:oleObj name="Equation" r:id="rId5" imgW="9014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124200"/>
                        <a:ext cx="90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48554"/>
          </a:xfrm>
        </p:spPr>
        <p:txBody>
          <a:bodyPr>
            <a:spAutoFit/>
          </a:bodyPr>
          <a:lstStyle/>
          <a:p>
            <a:r>
              <a:rPr lang="en-US" dirty="0"/>
              <a:t>Unfortunately,</a:t>
            </a:r>
          </a:p>
          <a:p>
            <a:endParaRPr lang="en-US" dirty="0"/>
          </a:p>
          <a:p>
            <a:pPr>
              <a:spcBef>
                <a:spcPts val="3000"/>
              </a:spcBef>
            </a:pPr>
            <a:r>
              <a:rPr lang="en-US" dirty="0"/>
              <a:t>and showing that the terms of a new series are larger than the corresponding terms of a series known to converge does us no good at all. However, the Limit Comparison Test is ideally suited to this example.</a:t>
            </a:r>
          </a:p>
        </p:txBody>
      </p:sp>
      <p:graphicFrame>
        <p:nvGraphicFramePr>
          <p:cNvPr id="532484" name="Object 4"/>
          <p:cNvGraphicFramePr>
            <a:graphicFrameLocks noChangeAspect="1"/>
          </p:cNvGraphicFramePr>
          <p:nvPr/>
        </p:nvGraphicFramePr>
        <p:xfrm>
          <a:off x="3149600" y="1801906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90" name="Equation" r:id="rId3" imgW="2844720" imgH="838080" progId="Equation.DSMT4">
                  <p:embed/>
                </p:oleObj>
              </mc:Choice>
              <mc:Fallback>
                <p:oleObj name="Equation" r:id="rId3" imgW="2844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1801906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Limit Comparison Test</a:t>
            </a:r>
          </a:p>
          <a:p>
            <a:r>
              <a:rPr lang="en-US" dirty="0">
                <a:solidFill>
                  <a:srgbClr val="000000"/>
                </a:solidFill>
              </a:rPr>
              <a:t>Suppose          and          are series for which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&gt; 0 for all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a natural number).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a. 	</a:t>
            </a:r>
            <a:r>
              <a:rPr lang="en-US" dirty="0">
                <a:solidFill>
                  <a:srgbClr val="000000"/>
                </a:solidFill>
              </a:rPr>
              <a:t>If                                   then          and          either both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	converge or both diverge.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b. 	</a:t>
            </a:r>
            <a:r>
              <a:rPr lang="en-US" dirty="0">
                <a:solidFill>
                  <a:srgbClr val="000000"/>
                </a:solidFill>
              </a:rPr>
              <a:t>If                           and          converges, then 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	converges.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c. 	</a:t>
            </a:r>
            <a:r>
              <a:rPr lang="en-US" dirty="0">
                <a:solidFill>
                  <a:srgbClr val="000000"/>
                </a:solidFill>
              </a:rPr>
              <a:t>If                             and          diverges, then    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	diverges.</a:t>
            </a:r>
          </a:p>
        </p:txBody>
      </p:sp>
      <p:graphicFrame>
        <p:nvGraphicFramePr>
          <p:cNvPr id="533506" name="Object 2"/>
          <p:cNvGraphicFramePr>
            <a:graphicFrameLocks noChangeAspect="1"/>
          </p:cNvGraphicFramePr>
          <p:nvPr/>
        </p:nvGraphicFramePr>
        <p:xfrm>
          <a:off x="1828800" y="1819097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3" name="Equation" r:id="rId3" imgW="761760" imgH="507960" progId="Equation.DSMT4">
                  <p:embed/>
                </p:oleObj>
              </mc:Choice>
              <mc:Fallback>
                <p:oleObj name="Equation" r:id="rId3" imgW="7617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819097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08" name="Object 4"/>
          <p:cNvGraphicFramePr>
            <a:graphicFrameLocks noChangeAspect="1"/>
          </p:cNvGraphicFramePr>
          <p:nvPr/>
        </p:nvGraphicFramePr>
        <p:xfrm>
          <a:off x="3146612" y="1823184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4" name="Equation" r:id="rId5" imgW="749160" imgH="507960" progId="Equation.DSMT4">
                  <p:embed/>
                </p:oleObj>
              </mc:Choice>
              <mc:Fallback>
                <p:oleObj name="Equation" r:id="rId5" imgW="74916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612" y="1823184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09" name="Object 5"/>
          <p:cNvGraphicFramePr>
            <a:graphicFrameLocks noChangeAspect="1"/>
          </p:cNvGraphicFramePr>
          <p:nvPr/>
        </p:nvGraphicFramePr>
        <p:xfrm>
          <a:off x="1246094" y="2758150"/>
          <a:ext cx="266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5" name="Equation" r:id="rId7" imgW="2666880" imgH="571320" progId="Equation.DSMT4">
                  <p:embed/>
                </p:oleObj>
              </mc:Choice>
              <mc:Fallback>
                <p:oleObj name="Equation" r:id="rId7" imgW="26668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094" y="2758150"/>
                        <a:ext cx="266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0" name="Object 6"/>
          <p:cNvGraphicFramePr>
            <a:graphicFrameLocks noChangeAspect="1"/>
          </p:cNvGraphicFramePr>
          <p:nvPr/>
        </p:nvGraphicFramePr>
        <p:xfrm>
          <a:off x="4737847" y="2740968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6" name="Equation" r:id="rId9" imgW="761760" imgH="507960" progId="Equation.DSMT4">
                  <p:embed/>
                </p:oleObj>
              </mc:Choice>
              <mc:Fallback>
                <p:oleObj name="Equation" r:id="rId9" imgW="761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847" y="2740968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1" name="Object 7"/>
          <p:cNvGraphicFramePr>
            <a:graphicFrameLocks noChangeAspect="1"/>
          </p:cNvGraphicFramePr>
          <p:nvPr/>
        </p:nvGraphicFramePr>
        <p:xfrm>
          <a:off x="6086288" y="2733497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7" name="Equation" r:id="rId11" imgW="749160" imgH="507960" progId="Equation.DSMT4">
                  <p:embed/>
                </p:oleObj>
              </mc:Choice>
              <mc:Fallback>
                <p:oleObj name="Equation" r:id="rId11" imgW="7491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288" y="2733497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2" name="Object 8"/>
          <p:cNvGraphicFramePr>
            <a:graphicFrameLocks noChangeAspect="1"/>
          </p:cNvGraphicFramePr>
          <p:nvPr/>
        </p:nvGraphicFramePr>
        <p:xfrm>
          <a:off x="1232647" y="3798056"/>
          <a:ext cx="2095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8" name="Equation" r:id="rId13" imgW="2095200" imgH="571320" progId="Equation.DSMT4">
                  <p:embed/>
                </p:oleObj>
              </mc:Choice>
              <mc:Fallback>
                <p:oleObj name="Equation" r:id="rId13" imgW="20952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2647" y="3798056"/>
                        <a:ext cx="2095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3" name="Object 9"/>
          <p:cNvGraphicFramePr>
            <a:graphicFrameLocks noChangeAspect="1"/>
          </p:cNvGraphicFramePr>
          <p:nvPr/>
        </p:nvGraphicFramePr>
        <p:xfrm>
          <a:off x="3988547" y="3759956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79" name="Equation" r:id="rId15" imgW="749160" imgH="507960" progId="Equation.DSMT4">
                  <p:embed/>
                </p:oleObj>
              </mc:Choice>
              <mc:Fallback>
                <p:oleObj name="Equation" r:id="rId15" imgW="74916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547" y="3759956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4" name="Object 10"/>
          <p:cNvGraphicFramePr>
            <a:graphicFrameLocks noChangeAspect="1"/>
          </p:cNvGraphicFramePr>
          <p:nvPr/>
        </p:nvGraphicFramePr>
        <p:xfrm>
          <a:off x="7050741" y="3759956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80" name="Equation" r:id="rId16" imgW="761760" imgH="507960" progId="Equation.DSMT4">
                  <p:embed/>
                </p:oleObj>
              </mc:Choice>
              <mc:Fallback>
                <p:oleObj name="Equation" r:id="rId16" imgW="7617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741" y="3759956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5" name="Object 11"/>
          <p:cNvGraphicFramePr>
            <a:graphicFrameLocks noChangeAspect="1"/>
          </p:cNvGraphicFramePr>
          <p:nvPr/>
        </p:nvGraphicFramePr>
        <p:xfrm>
          <a:off x="1306606" y="4815550"/>
          <a:ext cx="217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81" name="Equation" r:id="rId17" imgW="2171520" imgH="571320" progId="Equation.DSMT4">
                  <p:embed/>
                </p:oleObj>
              </mc:Choice>
              <mc:Fallback>
                <p:oleObj name="Equation" r:id="rId17" imgW="217152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06" y="4815550"/>
                        <a:ext cx="217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6" name="Object 12"/>
          <p:cNvGraphicFramePr>
            <a:graphicFrameLocks noChangeAspect="1"/>
          </p:cNvGraphicFramePr>
          <p:nvPr/>
        </p:nvGraphicFramePr>
        <p:xfrm>
          <a:off x="4140200" y="4775956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82" name="Equation" r:id="rId19" imgW="749160" imgH="507960" progId="Equation.DSMT4">
                  <p:embed/>
                </p:oleObj>
              </mc:Choice>
              <mc:Fallback>
                <p:oleObj name="Equation" r:id="rId19" imgW="749160" imgH="507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775956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7" name="Object 13"/>
          <p:cNvGraphicFramePr>
            <a:graphicFrameLocks noChangeAspect="1"/>
          </p:cNvGraphicFramePr>
          <p:nvPr/>
        </p:nvGraphicFramePr>
        <p:xfrm>
          <a:off x="6947647" y="4775956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83" name="Equation" r:id="rId20" imgW="761760" imgH="507960" progId="Equation.DSMT4">
                  <p:embed/>
                </p:oleObj>
              </mc:Choice>
              <mc:Fallback>
                <p:oleObj name="Equation" r:id="rId20" imgW="761760" imgH="507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7647" y="4775956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Proof</a:t>
            </a:r>
          </a:p>
          <a:p>
            <a:r>
              <a:rPr lang="en-US" dirty="0">
                <a:solidFill>
                  <a:srgbClr val="000000"/>
                </a:solidFill>
              </a:rPr>
              <a:t>All three parts are proved by applying the Direct Comparison Test—we will demonstrate the proof method with part a. here and leave parts b. and c. as exercises.</a:t>
            </a:r>
          </a:p>
          <a:p>
            <a:r>
              <a:rPr lang="en-US" dirty="0">
                <a:solidFill>
                  <a:srgbClr val="000000"/>
                </a:solidFill>
              </a:rPr>
              <a:t>By the definition of the limit of a sequence, if we let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             there is a natural number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for which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34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782085"/>
              </p:ext>
            </p:extLst>
          </p:nvPr>
        </p:nvGraphicFramePr>
        <p:xfrm>
          <a:off x="542925" y="4076700"/>
          <a:ext cx="100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53"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4076700"/>
                        <a:ext cx="1003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4542" name="Object 14"/>
          <p:cNvGraphicFramePr>
            <a:graphicFrameLocks noChangeAspect="1"/>
          </p:cNvGraphicFramePr>
          <p:nvPr/>
        </p:nvGraphicFramePr>
        <p:xfrm>
          <a:off x="2876550" y="4583953"/>
          <a:ext cx="3390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54" name="Equation" r:id="rId5" imgW="3390840" imgH="1041120" progId="Equation.DSMT4">
                  <p:embed/>
                </p:oleObj>
              </mc:Choice>
              <mc:Fallback>
                <p:oleObj name="Equation" r:id="rId5" imgW="339084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4583953"/>
                        <a:ext cx="3390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Proof (cont.)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implies                             and hence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Multiplying through by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 this means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 So by the Direct Comparison Test, if  converges then          converges, and if          converges then           converges. Similarly, if either series diverges, the other series diverges too.</a:t>
            </a:r>
          </a:p>
        </p:txBody>
      </p:sp>
      <p:graphicFrame>
        <p:nvGraphicFramePr>
          <p:cNvPr id="535556" name="Object 4"/>
          <p:cNvGraphicFramePr>
            <a:graphicFrameLocks noChangeAspect="1"/>
          </p:cNvGraphicFramePr>
          <p:nvPr/>
        </p:nvGraphicFramePr>
        <p:xfrm>
          <a:off x="3733800" y="1662953"/>
          <a:ext cx="217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98" name="Equation" r:id="rId3" imgW="2171520" imgH="914400" progId="Equation.DSMT4">
                  <p:embed/>
                </p:oleObj>
              </mc:Choice>
              <mc:Fallback>
                <p:oleObj name="Equation" r:id="rId3" imgW="21715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62953"/>
                        <a:ext cx="217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57" name="Object 5"/>
          <p:cNvGraphicFramePr>
            <a:graphicFrameLocks noChangeAspect="1"/>
          </p:cNvGraphicFramePr>
          <p:nvPr/>
        </p:nvGraphicFramePr>
        <p:xfrm>
          <a:off x="548640" y="2303929"/>
          <a:ext cx="173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99" name="Equation" r:id="rId5" imgW="1739880" imgH="914400" progId="Equation.DSMT4">
                  <p:embed/>
                </p:oleObj>
              </mc:Choice>
              <mc:Fallback>
                <p:oleObj name="Equation" r:id="rId5" imgW="17398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03929"/>
                        <a:ext cx="1739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58" name="Object 6"/>
          <p:cNvGraphicFramePr>
            <a:graphicFrameLocks noChangeAspect="1"/>
          </p:cNvGraphicFramePr>
          <p:nvPr/>
        </p:nvGraphicFramePr>
        <p:xfrm>
          <a:off x="6046694" y="3012141"/>
          <a:ext cx="2222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00" name="Equation" r:id="rId7" imgW="2222280" imgH="825480" progId="Equation.DSMT4">
                  <p:embed/>
                </p:oleObj>
              </mc:Choice>
              <mc:Fallback>
                <p:oleObj name="Equation" r:id="rId7" imgW="22222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694" y="3012141"/>
                        <a:ext cx="2222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59" name="Object 7"/>
          <p:cNvGraphicFramePr>
            <a:graphicFrameLocks noChangeAspect="1"/>
          </p:cNvGraphicFramePr>
          <p:nvPr/>
        </p:nvGraphicFramePr>
        <p:xfrm>
          <a:off x="2796988" y="42672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01" name="Equation" r:id="rId9" imgW="761760" imgH="507960" progId="Equation.DSMT4">
                  <p:embed/>
                </p:oleObj>
              </mc:Choice>
              <mc:Fallback>
                <p:oleObj name="Equation" r:id="rId9" imgW="7617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6988" y="42672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60" name="Object 8"/>
          <p:cNvGraphicFramePr>
            <a:graphicFrameLocks noChangeAspect="1"/>
          </p:cNvGraphicFramePr>
          <p:nvPr/>
        </p:nvGraphicFramePr>
        <p:xfrm>
          <a:off x="7686488" y="3841376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02" name="Equation" r:id="rId11" imgW="749160" imgH="507960" progId="Equation.DSMT4">
                  <p:embed/>
                </p:oleObj>
              </mc:Choice>
              <mc:Fallback>
                <p:oleObj name="Equation" r:id="rId11" imgW="74916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488" y="3841376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61" name="Object 9"/>
          <p:cNvGraphicFramePr>
            <a:graphicFrameLocks noChangeAspect="1"/>
          </p:cNvGraphicFramePr>
          <p:nvPr/>
        </p:nvGraphicFramePr>
        <p:xfrm>
          <a:off x="6073588" y="42672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03" name="Equation" r:id="rId13" imgW="761760" imgH="507960" progId="Equation.DSMT4">
                  <p:embed/>
                </p:oleObj>
              </mc:Choice>
              <mc:Fallback>
                <p:oleObj name="Equation" r:id="rId13" imgW="76176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588" y="42672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62" name="Object 10"/>
          <p:cNvGraphicFramePr>
            <a:graphicFrameLocks noChangeAspect="1"/>
          </p:cNvGraphicFramePr>
          <p:nvPr/>
        </p:nvGraphicFramePr>
        <p:xfrm>
          <a:off x="1308100" y="4713941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04" name="Equation" r:id="rId14" imgW="749160" imgH="507960" progId="Equation.DSMT4">
                  <p:embed/>
                </p:oleObj>
              </mc:Choice>
              <mc:Fallback>
                <p:oleObj name="Equation" r:id="rId14" imgW="7491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713941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Limit Comparison Test to show that</a:t>
            </a:r>
          </a:p>
          <a:p>
            <a:r>
              <a:rPr lang="en-US" dirty="0"/>
              <a:t>converges.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We have already discussed how this new series seems </a:t>
            </a:r>
          </a:p>
          <a:p>
            <a:pPr>
              <a:spcBef>
                <a:spcPts val="1200"/>
              </a:spcBef>
            </a:pPr>
            <a:r>
              <a:rPr lang="en-US" dirty="0"/>
              <a:t>similar to            so that is the series we will compare it to.</a:t>
            </a:r>
          </a:p>
        </p:txBody>
      </p:sp>
      <p:graphicFrame>
        <p:nvGraphicFramePr>
          <p:cNvPr id="536578" name="Object 2"/>
          <p:cNvGraphicFramePr>
            <a:graphicFrameLocks noChangeAspect="1"/>
          </p:cNvGraphicFramePr>
          <p:nvPr/>
        </p:nvGraphicFramePr>
        <p:xfrm>
          <a:off x="1931147" y="3213847"/>
          <a:ext cx="90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609" name="Equation" r:id="rId3" imgW="901440" imgH="914400" progId="Equation.DSMT4">
                  <p:embed/>
                </p:oleObj>
              </mc:Choice>
              <mc:Fallback>
                <p:oleObj name="Equation" r:id="rId3" imgW="9014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147" y="3213847"/>
                        <a:ext cx="90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79" name="Object 3"/>
          <p:cNvGraphicFramePr>
            <a:graphicFrameLocks noChangeAspect="1"/>
          </p:cNvGraphicFramePr>
          <p:nvPr/>
        </p:nvGraphicFramePr>
        <p:xfrm>
          <a:off x="6898341" y="1107141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610" name="Equation" r:id="rId5" imgW="1295280" imgH="914400" progId="Equation.DSMT4">
                  <p:embed/>
                </p:oleObj>
              </mc:Choice>
              <mc:Fallback>
                <p:oleObj name="Equation" r:id="rId5" imgW="129528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8341" y="1107141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81" name="Object 5"/>
          <p:cNvGraphicFramePr>
            <a:graphicFrameLocks noChangeAspect="1"/>
          </p:cNvGraphicFramePr>
          <p:nvPr/>
        </p:nvGraphicFramePr>
        <p:xfrm>
          <a:off x="2451847" y="4038600"/>
          <a:ext cx="1549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611" name="Equation" r:id="rId7" imgW="1549080" imgH="1676160" progId="Equation.DSMT4">
                  <p:embed/>
                </p:oleObj>
              </mc:Choice>
              <mc:Fallback>
                <p:oleObj name="Equation" r:id="rId7" imgW="1549080" imgH="1676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847" y="4038600"/>
                        <a:ext cx="15494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82" name="Object 6"/>
          <p:cNvGraphicFramePr>
            <a:graphicFrameLocks noChangeAspect="1"/>
          </p:cNvGraphicFramePr>
          <p:nvPr/>
        </p:nvGraphicFramePr>
        <p:xfrm>
          <a:off x="4038600" y="4446494"/>
          <a:ext cx="16891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612" name="Equation" r:id="rId9" imgW="1688760" imgH="1269720" progId="Equation.DSMT4">
                  <p:embed/>
                </p:oleObj>
              </mc:Choice>
              <mc:Fallback>
                <p:oleObj name="Equation" r:id="rId9" imgW="1688760" imgH="1269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46494"/>
                        <a:ext cx="16891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83" name="Object 7"/>
          <p:cNvGraphicFramePr>
            <a:graphicFrameLocks noChangeAspect="1"/>
          </p:cNvGraphicFramePr>
          <p:nvPr/>
        </p:nvGraphicFramePr>
        <p:xfrm>
          <a:off x="5728447" y="471543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613" name="Equation" r:id="rId11" imgW="965160" imgH="291960" progId="Equation.DSMT4">
                  <p:embed/>
                </p:oleObj>
              </mc:Choice>
              <mc:Fallback>
                <p:oleObj name="Equation" r:id="rId11" imgW="9651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447" y="471543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by the Limit Comparison Test,                   </a:t>
            </a:r>
            <a:r>
              <a:rPr lang="en-US" dirty="0">
                <a:solidFill>
                  <a:srgbClr val="FF0000"/>
                </a:solidFill>
              </a:rPr>
              <a:t>converges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since            converges.</a:t>
            </a:r>
          </a:p>
        </p:txBody>
      </p:sp>
      <p:graphicFrame>
        <p:nvGraphicFramePr>
          <p:cNvPr id="537602" name="Object 2"/>
          <p:cNvGraphicFramePr>
            <a:graphicFrameLocks noChangeAspect="1"/>
          </p:cNvGraphicFramePr>
          <p:nvPr/>
        </p:nvGraphicFramePr>
        <p:xfrm>
          <a:off x="5360894" y="1107141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14" name="Equation" r:id="rId3" imgW="1295280" imgH="914400" progId="Equation.DSMT4">
                  <p:embed/>
                </p:oleObj>
              </mc:Choice>
              <mc:Fallback>
                <p:oleObj name="Equation" r:id="rId3" imgW="1295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894" y="1107141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7603" name="Object 3"/>
          <p:cNvGraphicFramePr>
            <a:graphicFrameLocks noChangeAspect="1"/>
          </p:cNvGraphicFramePr>
          <p:nvPr/>
        </p:nvGraphicFramePr>
        <p:xfrm>
          <a:off x="1367118" y="1689847"/>
          <a:ext cx="81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15" name="Equation" r:id="rId5" imgW="812520" imgH="914400" progId="Equation.DSMT4">
                  <p:embed/>
                </p:oleObj>
              </mc:Choice>
              <mc:Fallback>
                <p:oleObj name="Equation" r:id="rId5" imgW="81252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118" y="1689847"/>
                        <a:ext cx="81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Limit Comparison Test to determine whether each of the series converges or diverges.</a:t>
            </a:r>
          </a:p>
        </p:txBody>
      </p:sp>
      <p:graphicFrame>
        <p:nvGraphicFramePr>
          <p:cNvPr id="538626" name="Object 2"/>
          <p:cNvGraphicFramePr>
            <a:graphicFrameLocks noChangeAspect="1"/>
          </p:cNvGraphicFramePr>
          <p:nvPr/>
        </p:nvGraphicFramePr>
        <p:xfrm>
          <a:off x="548640" y="2286000"/>
          <a:ext cx="24384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32" name="Equation" r:id="rId3" imgW="2438280" imgH="3085920" progId="Equation.DSMT4">
                  <p:embed/>
                </p:oleObj>
              </mc:Choice>
              <mc:Fallback>
                <p:oleObj name="Equation" r:id="rId3" imgW="2438280" imgH="308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2438400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457200" indent="-457200"/>
            <a:r>
              <a:rPr lang="en-US" b="1" dirty="0"/>
              <a:t>a. 	</a:t>
            </a:r>
            <a:r>
              <a:rPr lang="en-US" dirty="0"/>
              <a:t>Each term             is larger than         for </a:t>
            </a:r>
            <a:r>
              <a:rPr lang="en-US" i="1" dirty="0"/>
              <a:t>n</a:t>
            </a:r>
            <a:r>
              <a:rPr lang="en-US" dirty="0"/>
              <a:t> ≥ 2, so a direct comparison of this series with the convergent series                   is inconclusive. But our work with l’Hôpital’s Rule proved that               as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 </a:t>
            </a:r>
            <a:r>
              <a:rPr lang="en-US" dirty="0"/>
              <a:t> , so there’s hope that the new series might converge.</a:t>
            </a:r>
          </a:p>
        </p:txBody>
      </p:sp>
      <p:graphicFrame>
        <p:nvGraphicFramePr>
          <p:cNvPr id="539650" name="Object 2"/>
          <p:cNvGraphicFramePr>
            <a:graphicFrameLocks noChangeAspect="1"/>
          </p:cNvGraphicFramePr>
          <p:nvPr/>
        </p:nvGraphicFramePr>
        <p:xfrm>
          <a:off x="2541494" y="1788459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74" name="Equation" r:id="rId3" imgW="965160" imgH="507960" progId="Equation.DSMT4">
                  <p:embed/>
                </p:oleObj>
              </mc:Choice>
              <mc:Fallback>
                <p:oleObj name="Equation" r:id="rId3" imgW="9651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494" y="1788459"/>
                        <a:ext cx="965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1" name="Object 3"/>
          <p:cNvGraphicFramePr>
            <a:graphicFrameLocks noChangeAspect="1"/>
          </p:cNvGraphicFramePr>
          <p:nvPr/>
        </p:nvGraphicFramePr>
        <p:xfrm>
          <a:off x="5437094" y="1828800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75" name="Equation" r:id="rId5" imgW="647640" imgH="469800" progId="Equation.DSMT4">
                  <p:embed/>
                </p:oleObj>
              </mc:Choice>
              <mc:Fallback>
                <p:oleObj name="Equation" r:id="rId5" imgW="647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094" y="1828800"/>
                        <a:ext cx="64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2" name="Object 4"/>
          <p:cNvGraphicFramePr>
            <a:graphicFrameLocks noChangeAspect="1"/>
          </p:cNvGraphicFramePr>
          <p:nvPr/>
        </p:nvGraphicFramePr>
        <p:xfrm>
          <a:off x="4966447" y="3097306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76" name="Equation" r:id="rId7" imgW="1104840" imgH="444240" progId="Equation.DSMT4">
                  <p:embed/>
                </p:oleObj>
              </mc:Choice>
              <mc:Fallback>
                <p:oleObj name="Equation" r:id="rId7" imgW="11048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447" y="3097306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3" name="Object 5"/>
          <p:cNvGraphicFramePr>
            <a:graphicFrameLocks noChangeAspect="1"/>
          </p:cNvGraphicFramePr>
          <p:nvPr/>
        </p:nvGraphicFramePr>
        <p:xfrm>
          <a:off x="1945341" y="2667000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77" name="Equation" r:id="rId9" imgW="1346040" imgH="583920" progId="Equation.DSMT4">
                  <p:embed/>
                </p:oleObj>
              </mc:Choice>
              <mc:Fallback>
                <p:oleObj name="Equation" r:id="rId9" imgW="134604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341" y="2667000"/>
                        <a:ext cx="1346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Direct Comparison Test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Limit Comparison Test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Limit Comparison Test with                   as the reference series, we see that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                  converges, the Limit Comparison Test </a:t>
            </a:r>
          </a:p>
          <a:p>
            <a:pPr>
              <a:spcBef>
                <a:spcPts val="1800"/>
              </a:spcBef>
            </a:pPr>
            <a:r>
              <a:rPr lang="en-US" dirty="0"/>
              <a:t>tells us that                      </a:t>
            </a:r>
            <a:r>
              <a:rPr lang="en-US" dirty="0">
                <a:solidFill>
                  <a:srgbClr val="FF0000"/>
                </a:solidFill>
              </a:rPr>
              <a:t>converges</a:t>
            </a:r>
            <a:r>
              <a:rPr lang="en-US" dirty="0"/>
              <a:t> too.</a:t>
            </a:r>
          </a:p>
        </p:txBody>
      </p:sp>
      <p:graphicFrame>
        <p:nvGraphicFramePr>
          <p:cNvPr id="540674" name="Object 2"/>
          <p:cNvGraphicFramePr>
            <a:graphicFrameLocks noChangeAspect="1"/>
          </p:cNvGraphicFramePr>
          <p:nvPr/>
        </p:nvGraphicFramePr>
        <p:xfrm>
          <a:off x="5979459" y="1268506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3" name="Equation" r:id="rId3" imgW="1346040" imgH="583920" progId="Equation.DSMT4">
                  <p:embed/>
                </p:oleObj>
              </mc:Choice>
              <mc:Fallback>
                <p:oleObj name="Equation" r:id="rId3" imgW="1346040" imgH="583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459" y="1268506"/>
                        <a:ext cx="1346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6" name="Object 4"/>
          <p:cNvGraphicFramePr>
            <a:graphicFrameLocks noChangeAspect="1"/>
          </p:cNvGraphicFramePr>
          <p:nvPr/>
        </p:nvGraphicFramePr>
        <p:xfrm>
          <a:off x="1401482" y="4114800"/>
          <a:ext cx="1346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4" name="Equation" r:id="rId5" imgW="1346040" imgH="914400" progId="Equation.DSMT4">
                  <p:embed/>
                </p:oleObj>
              </mc:Choice>
              <mc:Fallback>
                <p:oleObj name="Equation" r:id="rId5" imgW="1346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482" y="4114800"/>
                        <a:ext cx="1346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7" name="Object 5"/>
          <p:cNvGraphicFramePr>
            <a:graphicFrameLocks noChangeAspect="1"/>
          </p:cNvGraphicFramePr>
          <p:nvPr/>
        </p:nvGraphicFramePr>
        <p:xfrm>
          <a:off x="2272553" y="47244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5" name="Equation" r:id="rId7" imgW="1650960" imgH="914400" progId="Equation.DSMT4">
                  <p:embed/>
                </p:oleObj>
              </mc:Choice>
              <mc:Fallback>
                <p:oleObj name="Equation" r:id="rId7" imgW="165096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553" y="47244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8" name="Object 6"/>
          <p:cNvGraphicFramePr>
            <a:graphicFrameLocks noChangeAspect="1"/>
          </p:cNvGraphicFramePr>
          <p:nvPr/>
        </p:nvGraphicFramePr>
        <p:xfrm>
          <a:off x="1878106" y="2272553"/>
          <a:ext cx="12192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6" name="Equation" r:id="rId9" imgW="1218960" imgH="1739880" progId="Equation.DSMT4">
                  <p:embed/>
                </p:oleObj>
              </mc:Choice>
              <mc:Fallback>
                <p:oleObj name="Equation" r:id="rId9" imgW="1218960" imgH="1739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106" y="2272553"/>
                        <a:ext cx="12192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9" name="Object 7"/>
          <p:cNvGraphicFramePr>
            <a:graphicFrameLocks noChangeAspect="1"/>
          </p:cNvGraphicFramePr>
          <p:nvPr/>
        </p:nvGraphicFramePr>
        <p:xfrm>
          <a:off x="3124200" y="2909047"/>
          <a:ext cx="125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7" name="Equation" r:id="rId11" imgW="1257120" imgH="622080" progId="Equation.DSMT4">
                  <p:embed/>
                </p:oleObj>
              </mc:Choice>
              <mc:Fallback>
                <p:oleObj name="Equation" r:id="rId11" imgW="12571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909047"/>
                        <a:ext cx="1257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0" name="Object 8"/>
          <p:cNvGraphicFramePr>
            <a:graphicFrameLocks noChangeAspect="1"/>
          </p:cNvGraphicFramePr>
          <p:nvPr/>
        </p:nvGraphicFramePr>
        <p:xfrm>
          <a:off x="4415118" y="2882153"/>
          <a:ext cx="161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8" name="Equation" r:id="rId13" imgW="1612800" imgH="634680" progId="Equation.DSMT4">
                  <p:embed/>
                </p:oleObj>
              </mc:Choice>
              <mc:Fallback>
                <p:oleObj name="Equation" r:id="rId13" imgW="161280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118" y="2882153"/>
                        <a:ext cx="161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1" name="Object 9"/>
          <p:cNvGraphicFramePr>
            <a:graphicFrameLocks noChangeAspect="1"/>
          </p:cNvGraphicFramePr>
          <p:nvPr/>
        </p:nvGraphicFramePr>
        <p:xfrm>
          <a:off x="6096000" y="2944906"/>
          <a:ext cx="58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29" name="Equation" r:id="rId15" imgW="583920" imgH="380880" progId="Equation.DSMT4">
                  <p:embed/>
                </p:oleObj>
              </mc:Choice>
              <mc:Fallback>
                <p:oleObj name="Equation" r:id="rId15" imgW="5839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44906"/>
                        <a:ext cx="58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2" name="Object 10"/>
          <p:cNvGraphicFramePr>
            <a:graphicFrameLocks noChangeAspect="1"/>
          </p:cNvGraphicFramePr>
          <p:nvPr/>
        </p:nvGraphicFramePr>
        <p:xfrm>
          <a:off x="6732494" y="3034553"/>
          <a:ext cx="53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30" name="Equation" r:id="rId17" imgW="533160" imgH="279360" progId="Equation.DSMT4">
                  <p:embed/>
                </p:oleObj>
              </mc:Choice>
              <mc:Fallback>
                <p:oleObj name="Equation" r:id="rId17" imgW="533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494" y="3034553"/>
                        <a:ext cx="53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 	</a:t>
            </a:r>
            <a:r>
              <a:rPr lang="en-US" dirty="0"/>
              <a:t>The terms                     look more and more like  </a:t>
            </a:r>
          </a:p>
          <a:p>
            <a:pPr marL="457200" indent="-457200">
              <a:spcBef>
                <a:spcPts val="2400"/>
              </a:spcBef>
            </a:pPr>
            <a:r>
              <a:rPr lang="en-US" dirty="0"/>
              <a:t>	or           as </a:t>
            </a:r>
            <a:r>
              <a:rPr lang="en-US" i="1" dirty="0"/>
              <a:t>n</a:t>
            </a:r>
            <a:r>
              <a:rPr lang="en-US" dirty="0"/>
              <a:t> gets larger, so             is a reasonable </a:t>
            </a:r>
          </a:p>
          <a:p>
            <a:pPr marL="457200" indent="-457200">
              <a:spcBef>
                <a:spcPts val="600"/>
              </a:spcBef>
            </a:pPr>
            <a:r>
              <a:rPr lang="en-US" dirty="0"/>
              <a:t>	series to test the new series against.</a:t>
            </a:r>
          </a:p>
        </p:txBody>
      </p:sp>
      <p:graphicFrame>
        <p:nvGraphicFramePr>
          <p:cNvPr id="541698" name="Object 2"/>
          <p:cNvGraphicFramePr>
            <a:graphicFrameLocks noChangeAspect="1"/>
          </p:cNvGraphicFramePr>
          <p:nvPr/>
        </p:nvGraphicFramePr>
        <p:xfrm>
          <a:off x="2541494" y="1155700"/>
          <a:ext cx="1536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3" name="Equation" r:id="rId3" imgW="1536480" imgH="977760" progId="Equation.DSMT4">
                  <p:embed/>
                </p:oleObj>
              </mc:Choice>
              <mc:Fallback>
                <p:oleObj name="Equation" r:id="rId3" imgW="153648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494" y="1155700"/>
                        <a:ext cx="1536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699" name="Object 3"/>
          <p:cNvGraphicFramePr>
            <a:graphicFrameLocks noChangeAspect="1"/>
          </p:cNvGraphicFramePr>
          <p:nvPr/>
        </p:nvGraphicFramePr>
        <p:xfrm>
          <a:off x="7761194" y="1092947"/>
          <a:ext cx="800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4" name="Equation" r:id="rId5" imgW="799920" imgH="977760" progId="Equation.DSMT4">
                  <p:embed/>
                </p:oleObj>
              </mc:Choice>
              <mc:Fallback>
                <p:oleObj name="Equation" r:id="rId5" imgW="79992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1194" y="1092947"/>
                        <a:ext cx="800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0" name="Object 4"/>
          <p:cNvGraphicFramePr>
            <a:graphicFrameLocks noChangeAspect="1"/>
          </p:cNvGraphicFramePr>
          <p:nvPr/>
        </p:nvGraphicFramePr>
        <p:xfrm>
          <a:off x="1425388" y="1828800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5" name="Equation" r:id="rId7" imgW="685800" imgH="825480" progId="Equation.DSMT4">
                  <p:embed/>
                </p:oleObj>
              </mc:Choice>
              <mc:Fallback>
                <p:oleObj name="Equation" r:id="rId7" imgW="6858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388" y="1828800"/>
                        <a:ext cx="685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1" name="Object 5"/>
          <p:cNvGraphicFramePr>
            <a:graphicFrameLocks noChangeAspect="1"/>
          </p:cNvGraphicFramePr>
          <p:nvPr/>
        </p:nvGraphicFramePr>
        <p:xfrm>
          <a:off x="4876800" y="1855694"/>
          <a:ext cx="99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6" name="Equation" r:id="rId9" imgW="990360" imgH="825480" progId="Equation.DSMT4">
                  <p:embed/>
                </p:oleObj>
              </mc:Choice>
              <mc:Fallback>
                <p:oleObj name="Equation" r:id="rId9" imgW="9903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855694"/>
                        <a:ext cx="990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3" name="Object 7"/>
          <p:cNvGraphicFramePr>
            <a:graphicFrameLocks noChangeAspect="1"/>
          </p:cNvGraphicFramePr>
          <p:nvPr/>
        </p:nvGraphicFramePr>
        <p:xfrm>
          <a:off x="1262529" y="3048000"/>
          <a:ext cx="21082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7" name="Equation" r:id="rId11" imgW="2108160" imgH="1803240" progId="Equation.DSMT4">
                  <p:embed/>
                </p:oleObj>
              </mc:Choice>
              <mc:Fallback>
                <p:oleObj name="Equation" r:id="rId11" imgW="2108160" imgH="1803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529" y="3048000"/>
                        <a:ext cx="2108200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4" name="Object 8"/>
          <p:cNvGraphicFramePr>
            <a:graphicFrameLocks noChangeAspect="1"/>
          </p:cNvGraphicFramePr>
          <p:nvPr/>
        </p:nvGraphicFramePr>
        <p:xfrm>
          <a:off x="3393141" y="3558988"/>
          <a:ext cx="3022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8" name="Equation" r:id="rId13" imgW="3022560" imgH="977760" progId="Equation.DSMT4">
                  <p:embed/>
                </p:oleObj>
              </mc:Choice>
              <mc:Fallback>
                <p:oleObj name="Equation" r:id="rId13" imgW="3022560" imgH="977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141" y="3558988"/>
                        <a:ext cx="3022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5" name="Object 9"/>
          <p:cNvGraphicFramePr>
            <a:graphicFrameLocks noChangeAspect="1"/>
          </p:cNvGraphicFramePr>
          <p:nvPr/>
        </p:nvGraphicFramePr>
        <p:xfrm>
          <a:off x="1255059" y="4939553"/>
          <a:ext cx="3289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59" name="Equation" r:id="rId15" imgW="3288960" imgH="977760" progId="Equation.DSMT4">
                  <p:embed/>
                </p:oleObj>
              </mc:Choice>
              <mc:Fallback>
                <p:oleObj name="Equation" r:id="rId15" imgW="328896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059" y="4939553"/>
                        <a:ext cx="32893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6" name="Object 10"/>
          <p:cNvGraphicFramePr>
            <a:graphicFrameLocks noChangeAspect="1"/>
          </p:cNvGraphicFramePr>
          <p:nvPr/>
        </p:nvGraphicFramePr>
        <p:xfrm>
          <a:off x="4572000" y="4953000"/>
          <a:ext cx="2844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60" name="Equation" r:id="rId17" imgW="2844720" imgH="977760" progId="Equation.DSMT4">
                  <p:embed/>
                </p:oleObj>
              </mc:Choice>
              <mc:Fallback>
                <p:oleObj name="Equation" r:id="rId17" imgW="2844720" imgH="977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2844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7" name="Object 11"/>
          <p:cNvGraphicFramePr>
            <a:graphicFrameLocks noChangeAspect="1"/>
          </p:cNvGraphicFramePr>
          <p:nvPr/>
        </p:nvGraphicFramePr>
        <p:xfrm>
          <a:off x="7454153" y="5257800"/>
          <a:ext cx="44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761" name="Equation" r:id="rId19" imgW="444240" imgH="279360" progId="Equation.DSMT4">
                  <p:embed/>
                </p:oleObj>
              </mc:Choice>
              <mc:Fallback>
                <p:oleObj name="Equation" r:id="rId19" imgW="4442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153" y="5257800"/>
                        <a:ext cx="44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3b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p</a:t>
            </a:r>
            <a:r>
              <a:rPr lang="en-US" dirty="0"/>
              <a:t>-series               diverges                    so the series 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           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 as well.</a:t>
            </a:r>
          </a:p>
        </p:txBody>
      </p:sp>
      <p:graphicFrame>
        <p:nvGraphicFramePr>
          <p:cNvPr id="542722" name="Object 2"/>
          <p:cNvGraphicFramePr>
            <a:graphicFrameLocks noChangeAspect="1"/>
          </p:cNvGraphicFramePr>
          <p:nvPr/>
        </p:nvGraphicFramePr>
        <p:xfrm>
          <a:off x="2402541" y="1143000"/>
          <a:ext cx="990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40" name="Equation" r:id="rId3" imgW="990360" imgH="914400" progId="Equation.DSMT4">
                  <p:embed/>
                </p:oleObj>
              </mc:Choice>
              <mc:Fallback>
                <p:oleObj name="Equation" r:id="rId3" imgW="99036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541" y="1143000"/>
                        <a:ext cx="990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23" name="Object 3"/>
          <p:cNvGraphicFramePr>
            <a:graphicFrameLocks noChangeAspect="1"/>
          </p:cNvGraphicFramePr>
          <p:nvPr/>
        </p:nvGraphicFramePr>
        <p:xfrm>
          <a:off x="4814047" y="1356659"/>
          <a:ext cx="144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41" name="Equation" r:id="rId5" imgW="1447560" imgH="431640" progId="Equation.DSMT4">
                  <p:embed/>
                </p:oleObj>
              </mc:Choice>
              <mc:Fallback>
                <p:oleObj name="Equation" r:id="rId5" imgW="144756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047" y="1356659"/>
                        <a:ext cx="144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24" name="Object 4"/>
          <p:cNvGraphicFramePr>
            <a:graphicFrameLocks noChangeAspect="1"/>
          </p:cNvGraphicFramePr>
          <p:nvPr/>
        </p:nvGraphicFramePr>
        <p:xfrm>
          <a:off x="548640" y="1999129"/>
          <a:ext cx="1955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42" name="Equation" r:id="rId7" imgW="1955520" imgH="977760" progId="Equation.DSMT4">
                  <p:embed/>
                </p:oleObj>
              </mc:Choice>
              <mc:Fallback>
                <p:oleObj name="Equation" r:id="rId7" imgW="195552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99129"/>
                        <a:ext cx="1955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c. 	</a:t>
            </a:r>
            <a:r>
              <a:rPr lang="en-US" dirty="0"/>
              <a:t>The series                    is difficult to compare directly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to any series with known behavior, but a limit </a:t>
            </a:r>
          </a:p>
          <a:p>
            <a:pPr marL="457200" indent="-457200">
              <a:spcBef>
                <a:spcPts val="600"/>
              </a:spcBef>
            </a:pPr>
            <a:r>
              <a:rPr lang="en-US" dirty="0"/>
              <a:t>	comparison using          as a reference sheds light.</a:t>
            </a:r>
          </a:p>
        </p:txBody>
      </p:sp>
      <p:graphicFrame>
        <p:nvGraphicFramePr>
          <p:cNvPr id="543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228644"/>
              </p:ext>
            </p:extLst>
          </p:nvPr>
        </p:nvGraphicFramePr>
        <p:xfrm>
          <a:off x="2514600" y="1087930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95" name="Equation" r:id="rId3" imgW="1434960" imgH="914400" progId="Equation.DSMT4">
                  <p:embed/>
                </p:oleObj>
              </mc:Choice>
              <mc:Fallback>
                <p:oleObj name="Equation" r:id="rId3" imgW="143496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087930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47" name="Object 3"/>
          <p:cNvGraphicFramePr>
            <a:graphicFrameLocks noChangeAspect="1"/>
          </p:cNvGraphicFramePr>
          <p:nvPr/>
        </p:nvGraphicFramePr>
        <p:xfrm>
          <a:off x="3545541" y="2223247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96" name="Equation" r:id="rId5" imgW="685800" imgH="825480" progId="Equation.DSMT4">
                  <p:embed/>
                </p:oleObj>
              </mc:Choice>
              <mc:Fallback>
                <p:oleObj name="Equation" r:id="rId5" imgW="6858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541" y="2223247"/>
                        <a:ext cx="685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49" name="Object 5"/>
          <p:cNvGraphicFramePr>
            <a:graphicFrameLocks noChangeAspect="1"/>
          </p:cNvGraphicFramePr>
          <p:nvPr/>
        </p:nvGraphicFramePr>
        <p:xfrm>
          <a:off x="6580094" y="3810000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97" name="Equation" r:id="rId7" imgW="1562040" imgH="279360" progId="Equation.DSMT4">
                  <p:embed/>
                </p:oleObj>
              </mc:Choice>
              <mc:Fallback>
                <p:oleObj name="Equation" r:id="rId7" imgW="15620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094" y="3810000"/>
                        <a:ext cx="156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0" name="Object 6"/>
          <p:cNvGraphicFramePr>
            <a:graphicFrameLocks noChangeAspect="1"/>
          </p:cNvGraphicFramePr>
          <p:nvPr/>
        </p:nvGraphicFramePr>
        <p:xfrm>
          <a:off x="1677894" y="3074894"/>
          <a:ext cx="17018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98" name="Equation" r:id="rId9" imgW="1701720" imgH="1701720" progId="Equation.DSMT4">
                  <p:embed/>
                </p:oleObj>
              </mc:Choice>
              <mc:Fallback>
                <p:oleObj name="Equation" r:id="rId9" imgW="1701720" imgH="1701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894" y="3074894"/>
                        <a:ext cx="17018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1" name="Object 7"/>
          <p:cNvGraphicFramePr>
            <a:graphicFrameLocks noChangeAspect="1"/>
          </p:cNvGraphicFramePr>
          <p:nvPr/>
        </p:nvGraphicFramePr>
        <p:xfrm>
          <a:off x="3429000" y="3429000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99" name="Equation" r:id="rId11" imgW="1307880" imgH="914400" progId="Equation.DSMT4">
                  <p:embed/>
                </p:oleObj>
              </mc:Choice>
              <mc:Fallback>
                <p:oleObj name="Equation" r:id="rId11" imgW="13078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429000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2" name="Object 8"/>
          <p:cNvGraphicFramePr>
            <a:graphicFrameLocks noChangeAspect="1"/>
          </p:cNvGraphicFramePr>
          <p:nvPr/>
        </p:nvGraphicFramePr>
        <p:xfrm>
          <a:off x="4746812" y="3070412"/>
          <a:ext cx="16510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00" name="Equation" r:id="rId13" imgW="1650960" imgH="1701720" progId="Equation.DSMT4">
                  <p:embed/>
                </p:oleObj>
              </mc:Choice>
              <mc:Fallback>
                <p:oleObj name="Equation" r:id="rId13" imgW="1650960" imgH="1701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812" y="3070412"/>
                        <a:ext cx="16510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3" name="Object 9"/>
          <p:cNvGraphicFramePr>
            <a:graphicFrameLocks noChangeAspect="1"/>
          </p:cNvGraphicFramePr>
          <p:nvPr/>
        </p:nvGraphicFramePr>
        <p:xfrm>
          <a:off x="3415553" y="4926106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01" name="Equation" r:id="rId15" imgW="1307880" imgH="914400" progId="Equation.DSMT4">
                  <p:embed/>
                </p:oleObj>
              </mc:Choice>
              <mc:Fallback>
                <p:oleObj name="Equation" r:id="rId15" imgW="130788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553" y="4926106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4" name="Object 10"/>
          <p:cNvGraphicFramePr>
            <a:graphicFrameLocks noChangeAspect="1"/>
          </p:cNvGraphicFramePr>
          <p:nvPr/>
        </p:nvGraphicFramePr>
        <p:xfrm>
          <a:off x="4751294" y="53340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02" name="Equation" r:id="rId17" imgW="558720" imgH="228600" progId="Equation.DSMT4">
                  <p:embed/>
                </p:oleObj>
              </mc:Choice>
              <mc:Fallback>
                <p:oleObj name="Equation" r:id="rId17" imgW="55872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294" y="53340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3c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         diverges, the Limit Comparison Test tells us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that      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 too.</a:t>
            </a:r>
          </a:p>
        </p:txBody>
      </p:sp>
      <p:graphicFrame>
        <p:nvGraphicFramePr>
          <p:cNvPr id="544770" name="Object 2"/>
          <p:cNvGraphicFramePr>
            <a:graphicFrameLocks noChangeAspect="1"/>
          </p:cNvGraphicFramePr>
          <p:nvPr/>
        </p:nvGraphicFramePr>
        <p:xfrm>
          <a:off x="1358153" y="1155700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782" name="Equation" r:id="rId3" imgW="685800" imgH="825480" progId="Equation.DSMT4">
                  <p:embed/>
                </p:oleObj>
              </mc:Choice>
              <mc:Fallback>
                <p:oleObj name="Equation" r:id="rId3" imgW="685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153" y="1155700"/>
                        <a:ext cx="685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4771" name="Object 3"/>
          <p:cNvGraphicFramePr>
            <a:graphicFrameLocks noChangeAspect="1"/>
          </p:cNvGraphicFramePr>
          <p:nvPr/>
        </p:nvGraphicFramePr>
        <p:xfrm>
          <a:off x="1219200" y="1918447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783" name="Equation" r:id="rId5" imgW="1434960" imgH="914400" progId="Equation.DSMT4">
                  <p:embed/>
                </p:oleObj>
              </mc:Choice>
              <mc:Fallback>
                <p:oleObj name="Equation" r:id="rId5" imgW="14349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18447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Direct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Direct Comparison Test</a:t>
            </a:r>
          </a:p>
          <a:p>
            <a:r>
              <a:rPr lang="en-US" dirty="0">
                <a:solidFill>
                  <a:schemeClr val="tx1"/>
                </a:solidFill>
              </a:rPr>
              <a:t>Suppose           is a series of nonnegative terms. Then</a:t>
            </a:r>
          </a:p>
          <a:p>
            <a:pPr marL="457200" indent="-457200"/>
            <a:r>
              <a:rPr lang="en-US" b="1" dirty="0">
                <a:solidFill>
                  <a:schemeClr val="tx1"/>
                </a:solidFill>
              </a:rPr>
              <a:t>a.</a:t>
            </a:r>
            <a:r>
              <a:rPr lang="en-US" dirty="0">
                <a:solidFill>
                  <a:schemeClr val="tx1"/>
                </a:solidFill>
              </a:rPr>
              <a:t> 	          converges if there is a convergent series </a:t>
            </a:r>
          </a:p>
          <a:p>
            <a:pPr marL="457200" indent="-457200"/>
            <a:r>
              <a:rPr lang="en-US" dirty="0">
                <a:solidFill>
                  <a:schemeClr val="tx1"/>
                </a:solidFill>
              </a:rPr>
              <a:t>	for which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≤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for all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≥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a natural number);</a:t>
            </a:r>
          </a:p>
          <a:p>
            <a:pPr marL="457200" indent="-457200"/>
            <a:r>
              <a:rPr lang="en-US" b="1" dirty="0">
                <a:solidFill>
                  <a:schemeClr val="tx1"/>
                </a:solidFill>
              </a:rPr>
              <a:t>b. 	</a:t>
            </a:r>
            <a:r>
              <a:rPr lang="en-US" i="1" dirty="0">
                <a:solidFill>
                  <a:schemeClr val="tx1"/>
                </a:solidFill>
              </a:rPr>
              <a:t>         </a:t>
            </a:r>
            <a:r>
              <a:rPr lang="en-US" dirty="0">
                <a:solidFill>
                  <a:schemeClr val="tx1"/>
                </a:solidFill>
              </a:rPr>
              <a:t>diverges if there is a divergent series         of nonnegative terms for which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≥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for all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≥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a natural number).</a:t>
            </a:r>
          </a:p>
        </p:txBody>
      </p:sp>
      <p:graphicFrame>
        <p:nvGraphicFramePr>
          <p:cNvPr id="516098" name="Object 2"/>
          <p:cNvGraphicFramePr>
            <a:graphicFrameLocks noChangeAspect="1"/>
          </p:cNvGraphicFramePr>
          <p:nvPr/>
        </p:nvGraphicFramePr>
        <p:xfrm>
          <a:off x="1842247" y="1819835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29" name="Equation" r:id="rId3" imgW="761760" imgH="507960" progId="Equation.DSMT4">
                  <p:embed/>
                </p:oleObj>
              </mc:Choice>
              <mc:Fallback>
                <p:oleObj name="Equation" r:id="rId3" imgW="7617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247" y="1819835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099" name="Object 3"/>
          <p:cNvGraphicFramePr>
            <a:graphicFrameLocks noChangeAspect="1"/>
          </p:cNvGraphicFramePr>
          <p:nvPr/>
        </p:nvGraphicFramePr>
        <p:xfrm>
          <a:off x="1004047" y="2348753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30" name="Equation" r:id="rId5" imgW="761760" imgH="507960" progId="Equation.DSMT4">
                  <p:embed/>
                </p:oleObj>
              </mc:Choice>
              <mc:Fallback>
                <p:oleObj name="Equation" r:id="rId5" imgW="76176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047" y="2348753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01" name="Object 5"/>
          <p:cNvGraphicFramePr>
            <a:graphicFrameLocks noChangeAspect="1"/>
          </p:cNvGraphicFramePr>
          <p:nvPr/>
        </p:nvGraphicFramePr>
        <p:xfrm>
          <a:off x="7543053" y="2338294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31" name="Equation" r:id="rId7" imgW="749160" imgH="507960" progId="Equation.DSMT4">
                  <p:embed/>
                </p:oleObj>
              </mc:Choice>
              <mc:Fallback>
                <p:oleObj name="Equation" r:id="rId7" imgW="7491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053" y="2338294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02" name="Object 6"/>
          <p:cNvGraphicFramePr>
            <a:graphicFrameLocks noChangeAspect="1"/>
          </p:cNvGraphicFramePr>
          <p:nvPr/>
        </p:nvGraphicFramePr>
        <p:xfrm>
          <a:off x="990600" y="3355788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32" name="Equation" r:id="rId9" imgW="761760" imgH="507960" progId="Equation.DSMT4">
                  <p:embed/>
                </p:oleObj>
              </mc:Choice>
              <mc:Fallback>
                <p:oleObj name="Equation" r:id="rId9" imgW="761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55788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03" name="Object 7"/>
          <p:cNvGraphicFramePr>
            <a:graphicFrameLocks noChangeAspect="1"/>
          </p:cNvGraphicFramePr>
          <p:nvPr/>
        </p:nvGraphicFramePr>
        <p:xfrm>
          <a:off x="7005918" y="337157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33" name="Equation" r:id="rId10" imgW="749160" imgH="507960" progId="Equation.DSMT4">
                  <p:embed/>
                </p:oleObj>
              </mc:Choice>
              <mc:Fallback>
                <p:oleObj name="Equation" r:id="rId10" imgW="7491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918" y="337157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Direct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Proof </a:t>
            </a:r>
          </a:p>
          <a:p>
            <a:r>
              <a:rPr lang="en-US" dirty="0">
                <a:solidFill>
                  <a:schemeClr val="tx1"/>
                </a:solidFill>
              </a:rPr>
              <a:t>In part a., each partial sum of the series         is less than or equal to the number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So the sequence of partial sums is increasing (since each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nonnegative) and bounded above and hence converges by the Bounded Monotonic Sequence Theorem. </a:t>
            </a:r>
          </a:p>
        </p:txBody>
      </p:sp>
      <p:graphicFrame>
        <p:nvGraphicFramePr>
          <p:cNvPr id="516098" name="Object 2"/>
          <p:cNvGraphicFramePr>
            <a:graphicFrameLocks noChangeAspect="1"/>
          </p:cNvGraphicFramePr>
          <p:nvPr/>
        </p:nvGraphicFramePr>
        <p:xfrm>
          <a:off x="6212541" y="1815353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34" name="Equation" r:id="rId3" imgW="761760" imgH="507960" progId="Equation.DSMT4">
                  <p:embed/>
                </p:oleObj>
              </mc:Choice>
              <mc:Fallback>
                <p:oleObj name="Equation" r:id="rId3" imgW="76176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2541" y="1815353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7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134649"/>
              </p:ext>
            </p:extLst>
          </p:nvPr>
        </p:nvGraphicFramePr>
        <p:xfrm>
          <a:off x="2533650" y="2841625"/>
          <a:ext cx="407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35" name="Equation" r:id="rId5" imgW="4076640" imgH="914400" progId="Equation.DSMT4">
                  <p:embed/>
                </p:oleObj>
              </mc:Choice>
              <mc:Fallback>
                <p:oleObj name="Equation" r:id="rId5" imgW="4076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2841625"/>
                        <a:ext cx="4076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Direct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Proof (cont.) </a:t>
            </a:r>
          </a:p>
          <a:p>
            <a:r>
              <a:rPr lang="en-US" dirty="0">
                <a:solidFill>
                  <a:srgbClr val="000000"/>
                </a:solidFill>
              </a:rPr>
              <a:t>In part b., suppose         did converge. Then since the partial sums of the series          are all less than or equal to the number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series         would converge too. Since this is not the case,          must diverge.</a:t>
            </a:r>
          </a:p>
        </p:txBody>
      </p:sp>
      <p:graphicFrame>
        <p:nvGraphicFramePr>
          <p:cNvPr id="516098" name="Object 2"/>
          <p:cNvGraphicFramePr>
            <a:graphicFrameLocks noChangeAspect="1"/>
          </p:cNvGraphicFramePr>
          <p:nvPr/>
        </p:nvGraphicFramePr>
        <p:xfrm>
          <a:off x="3227294" y="1815353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45" name="Equation" r:id="rId3" imgW="761760" imgH="507960" progId="Equation.DSMT4">
                  <p:embed/>
                </p:oleObj>
              </mc:Choice>
              <mc:Fallback>
                <p:oleObj name="Equation" r:id="rId3" imgW="76176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294" y="1815353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6" name="Object 4"/>
          <p:cNvGraphicFramePr>
            <a:graphicFrameLocks noChangeAspect="1"/>
          </p:cNvGraphicFramePr>
          <p:nvPr/>
        </p:nvGraphicFramePr>
        <p:xfrm>
          <a:off x="4204447" y="22860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46" name="Equation" r:id="rId5" imgW="749160" imgH="507960" progId="Equation.DSMT4">
                  <p:embed/>
                </p:oleObj>
              </mc:Choice>
              <mc:Fallback>
                <p:oleObj name="Equation" r:id="rId5" imgW="74916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447" y="22860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7" name="Object 5"/>
          <p:cNvGraphicFramePr>
            <a:graphicFrameLocks noChangeAspect="1"/>
          </p:cNvGraphicFramePr>
          <p:nvPr/>
        </p:nvGraphicFramePr>
        <p:xfrm>
          <a:off x="1918447" y="4214906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47" name="Equation" r:id="rId7" imgW="749160" imgH="507960" progId="Equation.DSMT4">
                  <p:embed/>
                </p:oleObj>
              </mc:Choice>
              <mc:Fallback>
                <p:oleObj name="Equation" r:id="rId7" imgW="7491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447" y="4214906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8" name="Object 2"/>
          <p:cNvGraphicFramePr>
            <a:graphicFrameLocks noChangeAspect="1"/>
          </p:cNvGraphicFramePr>
          <p:nvPr/>
        </p:nvGraphicFramePr>
        <p:xfrm>
          <a:off x="1308847" y="4646706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48" name="Equation" r:id="rId8" imgW="761760" imgH="507960" progId="Equation.DSMT4">
                  <p:embed/>
                </p:oleObj>
              </mc:Choice>
              <mc:Fallback>
                <p:oleObj name="Equation" r:id="rId8" imgW="761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847" y="4646706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981987"/>
              </p:ext>
            </p:extLst>
          </p:nvPr>
        </p:nvGraphicFramePr>
        <p:xfrm>
          <a:off x="2527300" y="3200400"/>
          <a:ext cx="408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49" name="Equation" r:id="rId9" imgW="4089240" imgH="914400" progId="Equation.DSMT4">
                  <p:embed/>
                </p:oleObj>
              </mc:Choice>
              <mc:Fallback>
                <p:oleObj name="Equation" r:id="rId9" imgW="408924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200400"/>
                        <a:ext cx="408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Direct Comparison Test to determine whether each of the series converges or diverges.</a:t>
            </a:r>
          </a:p>
        </p:txBody>
      </p:sp>
      <p:graphicFrame>
        <p:nvGraphicFramePr>
          <p:cNvPr id="526338" name="Object 2"/>
          <p:cNvGraphicFramePr>
            <a:graphicFrameLocks noChangeAspect="1"/>
          </p:cNvGraphicFramePr>
          <p:nvPr/>
        </p:nvGraphicFramePr>
        <p:xfrm>
          <a:off x="548640" y="2223247"/>
          <a:ext cx="18034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44" name="Equation" r:id="rId3" imgW="1803240" imgH="2971800" progId="Equation.DSMT4">
                  <p:embed/>
                </p:oleObj>
              </mc:Choice>
              <mc:Fallback>
                <p:oleObj name="Equation" r:id="rId3" imgW="1803240" imgH="2971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23247"/>
                        <a:ext cx="18034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457200" indent="-457200"/>
            <a:r>
              <a:rPr lang="en-US" b="1" dirty="0"/>
              <a:t>a. 	</a:t>
            </a:r>
            <a:r>
              <a:rPr lang="en-US" dirty="0"/>
              <a:t>As a rational expression,            is similar to      each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has a constant numerator and each has a linear function of </a:t>
            </a:r>
            <a:r>
              <a:rPr lang="en-US" i="1" dirty="0"/>
              <a:t>n</a:t>
            </a:r>
            <a:r>
              <a:rPr lang="en-US" dirty="0"/>
              <a:t> as the denominator. Since the harmonic series diverges, we would likely guess that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                  diverges too, and we can verify this with a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comparison. Note that </a:t>
            </a:r>
          </a:p>
        </p:txBody>
      </p:sp>
      <p:graphicFrame>
        <p:nvGraphicFramePr>
          <p:cNvPr id="527362" name="Object 2"/>
          <p:cNvGraphicFramePr>
            <a:graphicFrameLocks noChangeAspect="1"/>
          </p:cNvGraphicFramePr>
          <p:nvPr/>
        </p:nvGraphicFramePr>
        <p:xfrm>
          <a:off x="4557806" y="1689847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86" name="Equation" r:id="rId3" imgW="901440" imgH="838080" progId="Equation.DSMT4">
                  <p:embed/>
                </p:oleObj>
              </mc:Choice>
              <mc:Fallback>
                <p:oleObj name="Equation" r:id="rId3" imgW="9014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806" y="1689847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3" name="Object 3"/>
          <p:cNvGraphicFramePr>
            <a:graphicFrameLocks noChangeAspect="1"/>
          </p:cNvGraphicFramePr>
          <p:nvPr/>
        </p:nvGraphicFramePr>
        <p:xfrm>
          <a:off x="7185212" y="1662206"/>
          <a:ext cx="381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87" name="Equation" r:id="rId5" imgW="380880" imgH="825480" progId="Equation.DSMT4">
                  <p:embed/>
                </p:oleObj>
              </mc:Choice>
              <mc:Fallback>
                <p:oleObj name="Equation" r:id="rId5" imgW="380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212" y="1662206"/>
                        <a:ext cx="381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4" name="Object 4"/>
          <p:cNvGraphicFramePr>
            <a:graphicFrameLocks noChangeAspect="1"/>
          </p:cNvGraphicFramePr>
          <p:nvPr/>
        </p:nvGraphicFramePr>
        <p:xfrm>
          <a:off x="990600" y="36576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88" name="Equation" r:id="rId7" imgW="1320480" imgH="914400" progId="Equation.DSMT4">
                  <p:embed/>
                </p:oleObj>
              </mc:Choice>
              <mc:Fallback>
                <p:oleObj name="Equation" r:id="rId7" imgW="13204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57600"/>
                        <a:ext cx="1320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5" name="Object 5"/>
          <p:cNvGraphicFramePr>
            <a:graphicFrameLocks noChangeAspect="1"/>
          </p:cNvGraphicFramePr>
          <p:nvPr/>
        </p:nvGraphicFramePr>
        <p:xfrm>
          <a:off x="3511550" y="4953747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89" name="Equation" r:id="rId9" imgW="2120760" imgH="927000" progId="Equation.DSMT4">
                  <p:embed/>
                </p:oleObj>
              </mc:Choice>
              <mc:Fallback>
                <p:oleObj name="Equation" r:id="rId9" imgW="21207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4953747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68916"/>
          </a:xfrm>
        </p:spPr>
        <p:txBody>
          <a:bodyPr>
            <a:spAutoFit/>
          </a:bodyPr>
          <a:lstStyle/>
          <a:p>
            <a:r>
              <a:rPr lang="en-US" dirty="0"/>
              <a:t>In addition, we note that, for </a:t>
            </a:r>
            <a:r>
              <a:rPr lang="en-US" i="1" dirty="0"/>
              <a:t>n </a:t>
            </a:r>
            <a:r>
              <a:rPr lang="en-US" dirty="0"/>
              <a:t>≥ 2,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first term of the series is unique in being both negative and less than its counterpart in the harmonic </a:t>
            </a:r>
          </a:p>
          <a:p>
            <a:r>
              <a:rPr lang="en-US" dirty="0"/>
              <a:t>series. But since              diverges and its terms are less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than the terms of                  for </a:t>
            </a:r>
            <a:r>
              <a:rPr lang="en-US" i="1" dirty="0"/>
              <a:t>n</a:t>
            </a:r>
            <a:r>
              <a:rPr lang="en-US" dirty="0"/>
              <a:t> ≥ 2,   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as well.</a:t>
            </a:r>
          </a:p>
        </p:txBody>
      </p:sp>
      <p:graphicFrame>
        <p:nvGraphicFramePr>
          <p:cNvPr id="528386" name="Object 2"/>
          <p:cNvGraphicFramePr>
            <a:graphicFrameLocks noChangeAspect="1"/>
          </p:cNvGraphicFramePr>
          <p:nvPr/>
        </p:nvGraphicFramePr>
        <p:xfrm>
          <a:off x="1587500" y="1878106"/>
          <a:ext cx="5969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10" name="Equation" r:id="rId3" imgW="5968800" imgH="927000" progId="Equation.DSMT4">
                  <p:embed/>
                </p:oleObj>
              </mc:Choice>
              <mc:Fallback>
                <p:oleObj name="Equation" r:id="rId3" imgW="5968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878106"/>
                        <a:ext cx="5969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7" name="Object 3"/>
          <p:cNvGraphicFramePr>
            <a:graphicFrameLocks noChangeAspect="1"/>
          </p:cNvGraphicFramePr>
          <p:nvPr/>
        </p:nvGraphicFramePr>
        <p:xfrm>
          <a:off x="2959847" y="3581400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11" name="Equation" r:id="rId5" imgW="939600" imgH="914400" progId="Equation.DSMT4">
                  <p:embed/>
                </p:oleObj>
              </mc:Choice>
              <mc:Fallback>
                <p:oleObj name="Equation" r:id="rId5" imgW="93960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847" y="3581400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8" name="Object 4"/>
          <p:cNvGraphicFramePr>
            <a:graphicFrameLocks noChangeAspect="1"/>
          </p:cNvGraphicFramePr>
          <p:nvPr/>
        </p:nvGraphicFramePr>
        <p:xfrm>
          <a:off x="3160059" y="44196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12" name="Equation" r:id="rId7" imgW="1320480" imgH="914400" progId="Equation.DSMT4">
                  <p:embed/>
                </p:oleObj>
              </mc:Choice>
              <mc:Fallback>
                <p:oleObj name="Equation" r:id="rId7" imgW="13204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059" y="4419600"/>
                        <a:ext cx="1320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9" name="Object 5"/>
          <p:cNvGraphicFramePr>
            <a:graphicFrameLocks noChangeAspect="1"/>
          </p:cNvGraphicFramePr>
          <p:nvPr/>
        </p:nvGraphicFramePr>
        <p:xfrm>
          <a:off x="5833035" y="44196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13" name="Equation" r:id="rId9" imgW="1320480" imgH="914400" progId="Equation.DSMT4">
                  <p:embed/>
                </p:oleObj>
              </mc:Choice>
              <mc:Fallback>
                <p:oleObj name="Equation" r:id="rId9" imgW="13204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3035" y="4419600"/>
                        <a:ext cx="1320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 	</a:t>
            </a:r>
            <a:r>
              <a:rPr lang="en-US" dirty="0"/>
              <a:t>Note that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	so            </a:t>
            </a:r>
            <a:r>
              <a:rPr lang="en-US" dirty="0">
                <a:solidFill>
                  <a:srgbClr val="FF0000"/>
                </a:solidFill>
              </a:rPr>
              <a:t>converges</a:t>
            </a:r>
            <a:r>
              <a:rPr lang="en-US" dirty="0"/>
              <a:t> (and has a sum less than 2).</a:t>
            </a:r>
          </a:p>
        </p:txBody>
      </p:sp>
      <p:graphicFrame>
        <p:nvGraphicFramePr>
          <p:cNvPr id="529411" name="Object 3"/>
          <p:cNvGraphicFramePr>
            <a:graphicFrameLocks noChangeAspect="1"/>
          </p:cNvGraphicFramePr>
          <p:nvPr/>
        </p:nvGraphicFramePr>
        <p:xfrm>
          <a:off x="1192306" y="1869141"/>
          <a:ext cx="774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59" name="Equation" r:id="rId3" imgW="774360" imgH="914400" progId="Equation.DSMT4">
                  <p:embed/>
                </p:oleObj>
              </mc:Choice>
              <mc:Fallback>
                <p:oleObj name="Equation" r:id="rId3" imgW="7743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06" y="1869141"/>
                        <a:ext cx="774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25740"/>
              </p:ext>
            </p:extLst>
          </p:nvPr>
        </p:nvGraphicFramePr>
        <p:xfrm>
          <a:off x="2017060" y="1905000"/>
          <a:ext cx="577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0" name="Equation" r:id="rId5" imgW="5778360" imgH="838080" progId="Equation.DSMT4">
                  <p:embed/>
                </p:oleObj>
              </mc:Choice>
              <mc:Fallback>
                <p:oleObj name="Equation" r:id="rId5" imgW="5778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060" y="1905000"/>
                        <a:ext cx="577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735928"/>
              </p:ext>
            </p:extLst>
          </p:nvPr>
        </p:nvGraphicFramePr>
        <p:xfrm>
          <a:off x="2017060" y="2908300"/>
          <a:ext cx="5067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1" name="Equation" r:id="rId7" imgW="5067000" imgH="825480" progId="Equation.DSMT4">
                  <p:embed/>
                </p:oleObj>
              </mc:Choice>
              <mc:Fallback>
                <p:oleObj name="Equation" r:id="rId7" imgW="50670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060" y="2908300"/>
                        <a:ext cx="5067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4" name="Object 6"/>
          <p:cNvGraphicFramePr>
            <a:graphicFrameLocks noChangeAspect="1"/>
          </p:cNvGraphicFramePr>
          <p:nvPr/>
        </p:nvGraphicFramePr>
        <p:xfrm>
          <a:off x="2003612" y="3872753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2" name="Equation" r:id="rId9" imgW="1295280" imgH="914400" progId="Equation.DSMT4">
                  <p:embed/>
                </p:oleObj>
              </mc:Choice>
              <mc:Fallback>
                <p:oleObj name="Equation" r:id="rId9" imgW="12952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612" y="3872753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5" name="Object 7"/>
          <p:cNvGraphicFramePr>
            <a:graphicFrameLocks noChangeAspect="1"/>
          </p:cNvGraphicFramePr>
          <p:nvPr/>
        </p:nvGraphicFramePr>
        <p:xfrm>
          <a:off x="3352800" y="3895725"/>
          <a:ext cx="97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3" name="Equation" r:id="rId11" imgW="977760" imgH="927000" progId="Equation.DSMT4">
                  <p:embed/>
                </p:oleObj>
              </mc:Choice>
              <mc:Fallback>
                <p:oleObj name="Equation" r:id="rId11" imgW="977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95725"/>
                        <a:ext cx="97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6" name="Object 8"/>
          <p:cNvGraphicFramePr>
            <a:graphicFrameLocks noChangeAspect="1"/>
          </p:cNvGraphicFramePr>
          <p:nvPr/>
        </p:nvGraphicFramePr>
        <p:xfrm>
          <a:off x="4330700" y="4191000"/>
          <a:ext cx="546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4" name="Equation" r:id="rId13" imgW="545760" imgH="330120" progId="Equation.DSMT4">
                  <p:embed/>
                </p:oleObj>
              </mc:Choice>
              <mc:Fallback>
                <p:oleObj name="Equation" r:id="rId13" imgW="54576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191000"/>
                        <a:ext cx="546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7" name="Object 9"/>
          <p:cNvGraphicFramePr>
            <a:graphicFrameLocks noChangeAspect="1"/>
          </p:cNvGraphicFramePr>
          <p:nvPr/>
        </p:nvGraphicFramePr>
        <p:xfrm>
          <a:off x="5715000" y="3922059"/>
          <a:ext cx="2730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5" name="Equation" r:id="rId15" imgW="2730240" imgH="812520" progId="Equation.DSMT4">
                  <p:embed/>
                </p:oleObj>
              </mc:Choice>
              <mc:Fallback>
                <p:oleObj name="Equation" r:id="rId15" imgW="2730240" imgH="812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922059"/>
                        <a:ext cx="2730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8" name="Object 10"/>
          <p:cNvGraphicFramePr>
            <a:graphicFrameLocks noChangeAspect="1"/>
          </p:cNvGraphicFramePr>
          <p:nvPr/>
        </p:nvGraphicFramePr>
        <p:xfrm>
          <a:off x="1411941" y="4710953"/>
          <a:ext cx="774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66" name="Equation" r:id="rId17" imgW="774360" imgH="914400" progId="Equation.DSMT4">
                  <p:embed/>
                </p:oleObj>
              </mc:Choice>
              <mc:Fallback>
                <p:oleObj name="Equation" r:id="rId17" imgW="77436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941" y="4710953"/>
                        <a:ext cx="774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4355</TotalTime>
  <Words>682</Words>
  <Application>Microsoft Office PowerPoint</Application>
  <PresentationFormat>On-screen Show (4:3)</PresentationFormat>
  <Paragraphs>124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Symbol</vt:lpstr>
      <vt:lpstr>Office Theme</vt:lpstr>
      <vt:lpstr>Equation</vt:lpstr>
      <vt:lpstr>MathType 6.0 Equation</vt:lpstr>
      <vt:lpstr>Section 10.4</vt:lpstr>
      <vt:lpstr>TOPICS</vt:lpstr>
      <vt:lpstr>Theorem: The Direct Comparison Test</vt:lpstr>
      <vt:lpstr>Theorem: The Direct Comparison Test</vt:lpstr>
      <vt:lpstr>Theorem: The Direct Comparison Test</vt:lpstr>
      <vt:lpstr>Example 1</vt:lpstr>
      <vt:lpstr>Example 1 (cont.)</vt:lpstr>
      <vt:lpstr>Example 1a (cont.)</vt:lpstr>
      <vt:lpstr>Example 1 (cont.)</vt:lpstr>
      <vt:lpstr>Example 1 (cont.)</vt:lpstr>
      <vt:lpstr>The Limit Comparison Test</vt:lpstr>
      <vt:lpstr>The Limit Comparison Test</vt:lpstr>
      <vt:lpstr>Theorem: The Limit Comparison Test</vt:lpstr>
      <vt:lpstr>Theorem: The Limit Comparison Test</vt:lpstr>
      <vt:lpstr>Theorem: The Limit Comparison Test</vt:lpstr>
      <vt:lpstr>Example 2</vt:lpstr>
      <vt:lpstr>Example 2 (cont.)</vt:lpstr>
      <vt:lpstr>Example 3</vt:lpstr>
      <vt:lpstr>Example 3 (cont.)</vt:lpstr>
      <vt:lpstr>Example 3a (cont.)</vt:lpstr>
      <vt:lpstr>Example 3 (cont.)</vt:lpstr>
      <vt:lpstr>Example 3b (cont.)</vt:lpstr>
      <vt:lpstr>Example 3 (cont.)</vt:lpstr>
      <vt:lpstr>Example 3c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</dc:title>
  <dc:creator>Hawkes Learning</dc:creator>
  <cp:lastModifiedBy>Daniel Breuer</cp:lastModifiedBy>
  <cp:revision>568</cp:revision>
  <dcterms:created xsi:type="dcterms:W3CDTF">2013-04-26T14:43:13Z</dcterms:created>
  <dcterms:modified xsi:type="dcterms:W3CDTF">2018-09-18T13:58:19Z</dcterms:modified>
</cp:coreProperties>
</file>