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366092"/>
    <a:srgbClr val="000000"/>
    <a:srgbClr val="004786"/>
    <a:srgbClr val="FFFF99"/>
    <a:srgbClr val="000099"/>
    <a:srgbClr val="008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1" autoAdjust="0"/>
    <p:restoredTop sz="94660"/>
  </p:normalViewPr>
  <p:slideViewPr>
    <p:cSldViewPr>
      <p:cViewPr varScale="1">
        <p:scale>
          <a:sx n="107" d="100"/>
          <a:sy n="107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D66-ABF5-4913-87E1-51DE239BD2C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F456A-2978-4074-8D97-A2A7F4521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3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10.5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The Ratio and Root Tests</a:t>
            </a:r>
            <a:endParaRPr lang="en-US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72"/>
              </a:spcBef>
            </a:pPr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The series	      diverges and </a:t>
            </a: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52964" name="Object 4"/>
          <p:cNvGraphicFramePr>
            <a:graphicFrameLocks noChangeAspect="1"/>
          </p:cNvGraphicFramePr>
          <p:nvPr/>
        </p:nvGraphicFramePr>
        <p:xfrm>
          <a:off x="2057400" y="1593330"/>
          <a:ext cx="698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8" name="Equation" r:id="rId3" imgW="698400" imgH="952200" progId="Equation.DSMT4">
                  <p:embed/>
                </p:oleObj>
              </mc:Choice>
              <mc:Fallback>
                <p:oleObj name="Equation" r:id="rId3" imgW="69840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93330"/>
                        <a:ext cx="698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65" name="Object 5"/>
          <p:cNvGraphicFramePr>
            <a:graphicFrameLocks noChangeAspect="1"/>
          </p:cNvGraphicFramePr>
          <p:nvPr/>
        </p:nvGraphicFramePr>
        <p:xfrm>
          <a:off x="1282700" y="2514600"/>
          <a:ext cx="65786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9" name="Equation" r:id="rId5" imgW="6578280" imgH="1663560" progId="Equation.DSMT4">
                  <p:embed/>
                </p:oleObj>
              </mc:Choice>
              <mc:Fallback>
                <p:oleObj name="Equation" r:id="rId5" imgW="6578280" imgH="1663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514600"/>
                        <a:ext cx="65786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whether each of the following series converges or diverges.</a:t>
            </a:r>
          </a:p>
          <a:p>
            <a:endParaRPr lang="en-US" dirty="0"/>
          </a:p>
        </p:txBody>
      </p:sp>
      <p:graphicFrame>
        <p:nvGraphicFramePr>
          <p:cNvPr id="553986" name="Object 2"/>
          <p:cNvGraphicFramePr>
            <a:graphicFrameLocks noChangeAspect="1"/>
          </p:cNvGraphicFramePr>
          <p:nvPr/>
        </p:nvGraphicFramePr>
        <p:xfrm>
          <a:off x="548640" y="2286000"/>
          <a:ext cx="16764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3" name="Equation" r:id="rId3" imgW="1676160" imgH="3136680" progId="Equation.DSMT4">
                  <p:embed/>
                </p:oleObj>
              </mc:Choice>
              <mc:Fallback>
                <p:oleObj name="Equation" r:id="rId3" imgW="1676160" imgH="313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6000"/>
                        <a:ext cx="16764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32037"/>
          </a:xfrm>
        </p:spPr>
        <p:txBody>
          <a:bodyPr>
            <a:spAutoFit/>
          </a:bodyPr>
          <a:lstStyle/>
          <a:p>
            <a:r>
              <a:rPr lang="en-US" b="1" dirty="0"/>
              <a:t>Solution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>
              <a:spcBef>
                <a:spcPts val="1800"/>
              </a:spcBef>
            </a:pPr>
            <a:endParaRPr lang="en-US" b="1" dirty="0"/>
          </a:p>
          <a:p>
            <a:pPr marL="465138"/>
            <a:r>
              <a:rPr lang="en-US" dirty="0"/>
              <a:t>Thus,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 (Keep in mind that this does </a:t>
            </a:r>
            <a:r>
              <a:rPr lang="en-US" i="1" dirty="0"/>
              <a:t>not</a:t>
            </a:r>
            <a:r>
              <a:rPr lang="en-US" dirty="0"/>
              <a:t> tell us the actual sum of the series, only that the series converges.)</a:t>
            </a:r>
          </a:p>
        </p:txBody>
      </p:sp>
      <p:graphicFrame>
        <p:nvGraphicFramePr>
          <p:cNvPr id="555010" name="Object 2"/>
          <p:cNvGraphicFramePr>
            <a:graphicFrameLocks noChangeAspect="1"/>
          </p:cNvGraphicFramePr>
          <p:nvPr/>
        </p:nvGraphicFramePr>
        <p:xfrm>
          <a:off x="548640" y="1951220"/>
          <a:ext cx="161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45" name="Equation" r:id="rId3" imgW="1612800" imgH="927000" progId="Equation.DSMT4">
                  <p:embed/>
                </p:oleObj>
              </mc:Choice>
              <mc:Fallback>
                <p:oleObj name="Equation" r:id="rId3" imgW="1612800" imgH="9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51220"/>
                        <a:ext cx="1612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2286000" y="1447800"/>
          <a:ext cx="20701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46" name="Equation" r:id="rId5" imgW="2070000" imgH="1828800" progId="Equation.DSMT4">
                  <p:embed/>
                </p:oleObj>
              </mc:Choice>
              <mc:Fallback>
                <p:oleObj name="Equation" r:id="rId5" imgW="2070000" imgH="1828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47800"/>
                        <a:ext cx="20701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87967"/>
              </p:ext>
            </p:extLst>
          </p:nvPr>
        </p:nvGraphicFramePr>
        <p:xfrm>
          <a:off x="4413250" y="1779588"/>
          <a:ext cx="2806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47" name="Equation" r:id="rId7" imgW="2806560" imgH="1193760" progId="Equation.DSMT4">
                  <p:embed/>
                </p:oleObj>
              </mc:Choice>
              <mc:Fallback>
                <p:oleObj name="Equation" r:id="rId7" imgW="2806560" imgH="1193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1779588"/>
                        <a:ext cx="28067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64792"/>
              </p:ext>
            </p:extLst>
          </p:nvPr>
        </p:nvGraphicFramePr>
        <p:xfrm>
          <a:off x="2298700" y="3346450"/>
          <a:ext cx="2222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48" name="Equation" r:id="rId9" imgW="2222280" imgH="1002960" progId="Equation.DSMT4">
                  <p:embed/>
                </p:oleObj>
              </mc:Choice>
              <mc:Fallback>
                <p:oleObj name="Equation" r:id="rId9" imgW="2222280" imgH="1002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346450"/>
                        <a:ext cx="2222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4" name="Object 6"/>
          <p:cNvGraphicFramePr>
            <a:graphicFrameLocks noChangeAspect="1"/>
          </p:cNvGraphicFramePr>
          <p:nvPr/>
        </p:nvGraphicFramePr>
        <p:xfrm>
          <a:off x="4635500" y="342900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49" name="Equation" r:id="rId11" imgW="1002960" imgH="838080" progId="Equation.DSMT4">
                  <p:embed/>
                </p:oleObj>
              </mc:Choice>
              <mc:Fallback>
                <p:oleObj name="Equation" r:id="rId11" imgW="10029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42900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39640"/>
          </a:xfrm>
        </p:spPr>
        <p:txBody>
          <a:bodyPr anchor="b"/>
          <a:lstStyle/>
          <a:p>
            <a:pPr>
              <a:tabLst>
                <a:tab pos="465138" algn="l"/>
              </a:tabLst>
            </a:pPr>
            <a:r>
              <a:rPr lang="en-US" dirty="0"/>
              <a:t>	Therefore the series </a:t>
            </a:r>
            <a:r>
              <a:rPr lang="en-US" dirty="0">
                <a:solidFill>
                  <a:srgbClr val="FF0000"/>
                </a:solidFill>
              </a:rPr>
              <a:t>diverges</a:t>
            </a:r>
            <a:r>
              <a:rPr lang="en-US" dirty="0"/>
              <a:t>.</a:t>
            </a:r>
          </a:p>
        </p:txBody>
      </p:sp>
      <p:graphicFrame>
        <p:nvGraphicFramePr>
          <p:cNvPr id="556036" name="Object 4"/>
          <p:cNvGraphicFramePr>
            <a:graphicFrameLocks noChangeAspect="1"/>
          </p:cNvGraphicFramePr>
          <p:nvPr/>
        </p:nvGraphicFramePr>
        <p:xfrm>
          <a:off x="548640" y="1397000"/>
          <a:ext cx="161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5" name="Equation" r:id="rId3" imgW="1612800" imgH="927000" progId="Equation.DSMT4">
                  <p:embed/>
                </p:oleObj>
              </mc:Choice>
              <mc:Fallback>
                <p:oleObj name="Equation" r:id="rId3" imgW="16128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397000"/>
                        <a:ext cx="1612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37" name="Object 5"/>
          <p:cNvGraphicFramePr>
            <a:graphicFrameLocks noChangeAspect="1"/>
          </p:cNvGraphicFramePr>
          <p:nvPr/>
        </p:nvGraphicFramePr>
        <p:xfrm>
          <a:off x="2286000" y="2392180"/>
          <a:ext cx="4610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6" name="Equation" r:id="rId5" imgW="4609800" imgH="1028520" progId="Equation.DSMT4">
                  <p:embed/>
                </p:oleObj>
              </mc:Choice>
              <mc:Fallback>
                <p:oleObj name="Equation" r:id="rId5" imgW="460980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92180"/>
                        <a:ext cx="4610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38" name="Object 6"/>
          <p:cNvGraphicFramePr>
            <a:graphicFrameLocks noChangeAspect="1"/>
          </p:cNvGraphicFramePr>
          <p:nvPr/>
        </p:nvGraphicFramePr>
        <p:xfrm>
          <a:off x="2286000" y="3429000"/>
          <a:ext cx="6667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7" name="Equation" r:id="rId7" imgW="6667200" imgH="1028520" progId="Equation.DSMT4">
                  <p:embed/>
                </p:oleObj>
              </mc:Choice>
              <mc:Fallback>
                <p:oleObj name="Equation" r:id="rId7" imgW="6667200" imgH="10285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6667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39" name="Object 7"/>
          <p:cNvGraphicFramePr>
            <a:graphicFrameLocks noChangeAspect="1"/>
          </p:cNvGraphicFramePr>
          <p:nvPr/>
        </p:nvGraphicFramePr>
        <p:xfrm>
          <a:off x="2286000" y="4495800"/>
          <a:ext cx="3022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8" name="Equation" r:id="rId9" imgW="3022560" imgH="990360" progId="Equation.DSMT4">
                  <p:embed/>
                </p:oleObj>
              </mc:Choice>
              <mc:Fallback>
                <p:oleObj name="Equation" r:id="rId9" imgW="30225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3022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0" name="Object 8"/>
          <p:cNvGraphicFramePr>
            <a:graphicFrameLocks noChangeAspect="1"/>
          </p:cNvGraphicFramePr>
          <p:nvPr/>
        </p:nvGraphicFramePr>
        <p:xfrm>
          <a:off x="2286000" y="1346200"/>
          <a:ext cx="3937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9" name="Equation" r:id="rId11" imgW="3936960" imgH="1028520" progId="Equation.DSMT4">
                  <p:embed/>
                </p:oleObj>
              </mc:Choice>
              <mc:Fallback>
                <p:oleObj name="Equation" r:id="rId11" imgW="3936960" imgH="10285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46200"/>
                        <a:ext cx="3937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1" name="Object 9"/>
          <p:cNvGraphicFramePr>
            <a:graphicFrameLocks noChangeAspect="1"/>
          </p:cNvGraphicFramePr>
          <p:nvPr/>
        </p:nvGraphicFramePr>
        <p:xfrm>
          <a:off x="5410200" y="4495800"/>
          <a:ext cx="2120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90" name="Equation" r:id="rId13" imgW="2120760" imgH="876240" progId="Equation.DSMT4">
                  <p:embed/>
                </p:oleObj>
              </mc:Choice>
              <mc:Fallback>
                <p:oleObj name="Equation" r:id="rId13" imgW="2120760" imgH="876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2120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2" name="Object 10"/>
          <p:cNvGraphicFramePr>
            <a:graphicFrameLocks noChangeAspect="1"/>
          </p:cNvGraphicFramePr>
          <p:nvPr/>
        </p:nvGraphicFramePr>
        <p:xfrm>
          <a:off x="7630410" y="4826000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91" name="Equation" r:id="rId15" imgW="965160" imgH="279360" progId="Equation.DSMT4">
                  <p:embed/>
                </p:oleObj>
              </mc:Choice>
              <mc:Fallback>
                <p:oleObj name="Equation" r:id="rId15" imgW="9651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410" y="4826000"/>
                        <a:ext cx="96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00800" y="4114800"/>
          <a:ext cx="156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2" name="Equation" r:id="rId3" imgW="1562040" imgH="279360" progId="Equation.DSMT4">
                  <p:embed/>
                </p:oleObj>
              </mc:Choice>
              <mc:Fallback>
                <p:oleObj name="Equation" r:id="rId3" imgW="156204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14800"/>
                        <a:ext cx="1562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0" name="Object 4"/>
          <p:cNvGraphicFramePr>
            <a:graphicFrameLocks noChangeAspect="1"/>
          </p:cNvGraphicFramePr>
          <p:nvPr/>
        </p:nvGraphicFramePr>
        <p:xfrm>
          <a:off x="548640" y="1371600"/>
          <a:ext cx="161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3" name="Equation" r:id="rId5" imgW="1612800" imgH="927000" progId="Equation.DSMT4">
                  <p:embed/>
                </p:oleObj>
              </mc:Choice>
              <mc:Fallback>
                <p:oleObj name="Equation" r:id="rId5" imgW="16128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371600"/>
                        <a:ext cx="1612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1" name="Object 5"/>
          <p:cNvGraphicFramePr>
            <a:graphicFrameLocks noChangeAspect="1"/>
          </p:cNvGraphicFramePr>
          <p:nvPr/>
        </p:nvGraphicFramePr>
        <p:xfrm>
          <a:off x="2286000" y="1294150"/>
          <a:ext cx="4152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4" name="Equation" r:id="rId7" imgW="4152600" imgH="1079280" progId="Equation.DSMT4">
                  <p:embed/>
                </p:oleObj>
              </mc:Choice>
              <mc:Fallback>
                <p:oleObj name="Equation" r:id="rId7" imgW="4152600" imgH="1079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4150"/>
                        <a:ext cx="41529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2" name="Object 6"/>
          <p:cNvGraphicFramePr>
            <a:graphicFrameLocks noChangeAspect="1"/>
          </p:cNvGraphicFramePr>
          <p:nvPr/>
        </p:nvGraphicFramePr>
        <p:xfrm>
          <a:off x="2286000" y="2552700"/>
          <a:ext cx="2946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5" name="Equation" r:id="rId9" imgW="2946240" imgH="952200" progId="Equation.DSMT4">
                  <p:embed/>
                </p:oleObj>
              </mc:Choice>
              <mc:Fallback>
                <p:oleObj name="Equation" r:id="rId9" imgW="294624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2700"/>
                        <a:ext cx="2946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3" name="Object 7"/>
          <p:cNvGraphicFramePr>
            <a:graphicFrameLocks noChangeAspect="1"/>
          </p:cNvGraphicFramePr>
          <p:nvPr/>
        </p:nvGraphicFramePr>
        <p:xfrm>
          <a:off x="5410200" y="2527787"/>
          <a:ext cx="3403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6" name="Equation" r:id="rId11" imgW="3403440" imgH="952200" progId="Equation.DSMT4">
                  <p:embed/>
                </p:oleObj>
              </mc:Choice>
              <mc:Fallback>
                <p:oleObj name="Equation" r:id="rId11" imgW="3403440" imgH="952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27787"/>
                        <a:ext cx="3403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4" name="Object 8"/>
          <p:cNvGraphicFramePr>
            <a:graphicFrameLocks noChangeAspect="1"/>
          </p:cNvGraphicFramePr>
          <p:nvPr/>
        </p:nvGraphicFramePr>
        <p:xfrm>
          <a:off x="2286000" y="3826516"/>
          <a:ext cx="203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7" name="Equation" r:id="rId13" imgW="2031840" imgH="952200" progId="Equation.DSMT4">
                  <p:embed/>
                </p:oleObj>
              </mc:Choice>
              <mc:Fallback>
                <p:oleObj name="Equation" r:id="rId13" imgW="2031840" imgH="952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26516"/>
                        <a:ext cx="2032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5" name="Object 9"/>
          <p:cNvGraphicFramePr>
            <a:graphicFrameLocks noChangeAspect="1"/>
          </p:cNvGraphicFramePr>
          <p:nvPr/>
        </p:nvGraphicFramePr>
        <p:xfrm>
          <a:off x="4479560" y="3427750"/>
          <a:ext cx="16891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8" name="Equation" r:id="rId15" imgW="1688760" imgH="1663560" progId="Equation.DSMT4">
                  <p:embed/>
                </p:oleObj>
              </mc:Choice>
              <mc:Fallback>
                <p:oleObj name="Equation" r:id="rId15" imgW="1688760" imgH="1663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560" y="3427750"/>
                        <a:ext cx="16891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6" name="Object 10"/>
          <p:cNvGraphicFramePr>
            <a:graphicFrameLocks noChangeAspect="1"/>
          </p:cNvGraphicFramePr>
          <p:nvPr/>
        </p:nvGraphicFramePr>
        <p:xfrm>
          <a:off x="2286000" y="50292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9" name="Equation" r:id="rId17" imgW="1523880" imgH="838080" progId="Equation.DSMT4">
                  <p:embed/>
                </p:oleObj>
              </mc:Choice>
              <mc:Fallback>
                <p:oleObj name="Equation" r:id="rId17" imgW="15238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7" name="Object 11"/>
          <p:cNvGraphicFramePr>
            <a:graphicFrameLocks noChangeAspect="1"/>
          </p:cNvGraphicFramePr>
          <p:nvPr/>
        </p:nvGraphicFramePr>
        <p:xfrm>
          <a:off x="3977390" y="5334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30" name="Equation" r:id="rId19" imgW="457200" imgH="279360" progId="Equation.DSMT4">
                  <p:embed/>
                </p:oleObj>
              </mc:Choice>
              <mc:Fallback>
                <p:oleObj name="Equation" r:id="rId19" imgW="4572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390" y="5334000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1c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limit is 1, the Ratio Test tells us nothing about this series and we must look at it another way. Note that the Integral Test applies, and since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r>
              <a:rPr lang="en-US" dirty="0"/>
              <a:t>the series </a:t>
            </a:r>
            <a:r>
              <a:rPr lang="en-US" dirty="0">
                <a:solidFill>
                  <a:srgbClr val="FF0000"/>
                </a:solidFill>
              </a:rPr>
              <a:t>diverges</a:t>
            </a:r>
            <a:r>
              <a:rPr lang="en-US" dirty="0"/>
              <a:t>.</a:t>
            </a:r>
          </a:p>
        </p:txBody>
      </p:sp>
      <p:graphicFrame>
        <p:nvGraphicFramePr>
          <p:cNvPr id="558082" name="Object 2"/>
          <p:cNvGraphicFramePr>
            <a:graphicFrameLocks noChangeAspect="1"/>
          </p:cNvGraphicFramePr>
          <p:nvPr/>
        </p:nvGraphicFramePr>
        <p:xfrm>
          <a:off x="914400" y="28956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96" name="Equation" r:id="rId3" imgW="1523880" imgH="838080" progId="Equation.DSMT4">
                  <p:embed/>
                </p:oleObj>
              </mc:Choice>
              <mc:Fallback>
                <p:oleObj name="Equation" r:id="rId3" imgW="152388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8083" name="Object 3"/>
          <p:cNvGraphicFramePr>
            <a:graphicFrameLocks noChangeAspect="1"/>
          </p:cNvGraphicFramePr>
          <p:nvPr/>
        </p:nvGraphicFramePr>
        <p:xfrm>
          <a:off x="2552700" y="3003030"/>
          <a:ext cx="605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97" name="Equation" r:id="rId5" imgW="6057720" imgH="622080" progId="Equation.DSMT4">
                  <p:embed/>
                </p:oleObj>
              </mc:Choice>
              <mc:Fallback>
                <p:oleObj name="Equation" r:id="rId5" imgW="605772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003030"/>
                        <a:ext cx="6057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Root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22749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Root Test</a:t>
            </a:r>
          </a:p>
          <a:p>
            <a:r>
              <a:rPr lang="en-US" dirty="0">
                <a:solidFill>
                  <a:schemeClr val="tx1"/>
                </a:solidFill>
              </a:rPr>
              <a:t>Assume that		is a series of nonnegative terms and </a:t>
            </a:r>
          </a:p>
          <a:p>
            <a:r>
              <a:rPr lang="en-US" dirty="0">
                <a:solidFill>
                  <a:schemeClr val="tx1"/>
                </a:solidFill>
              </a:rPr>
              <a:t>	   exists or diverges to infinity. Then</a:t>
            </a:r>
          </a:p>
          <a:p>
            <a:pPr>
              <a:spcBef>
                <a:spcPts val="1800"/>
              </a:spcBef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a.		     </a:t>
            </a:r>
            <a:r>
              <a:rPr lang="en-US" dirty="0">
                <a:solidFill>
                  <a:schemeClr val="tx1"/>
                </a:solidFill>
              </a:rPr>
              <a:t>converges if</a:t>
            </a:r>
          </a:p>
          <a:p>
            <a:pPr>
              <a:spcBef>
                <a:spcPts val="1800"/>
              </a:spcBef>
              <a:spcAft>
                <a:spcPts val="600"/>
              </a:spcAft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b.		     </a:t>
            </a:r>
            <a:r>
              <a:rPr lang="en-US" dirty="0">
                <a:solidFill>
                  <a:schemeClr val="tx1"/>
                </a:solidFill>
              </a:rPr>
              <a:t>diverges if		      or if </a:t>
            </a:r>
          </a:p>
          <a:p>
            <a:pPr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the test is inconclusive if</a:t>
            </a: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Note:</a:t>
            </a:r>
            <a:r>
              <a:rPr lang="en-US" dirty="0">
                <a:solidFill>
                  <a:schemeClr val="tx1"/>
                </a:solidFill>
              </a:rPr>
              <a:t> Again, the test also applies to series whose terms are only all nonnegative past some point.)</a:t>
            </a:r>
          </a:p>
        </p:txBody>
      </p:sp>
      <p:graphicFrame>
        <p:nvGraphicFramePr>
          <p:cNvPr id="559106" name="Object 2"/>
          <p:cNvGraphicFramePr>
            <a:graphicFrameLocks noChangeAspect="1"/>
          </p:cNvGraphicFramePr>
          <p:nvPr/>
        </p:nvGraphicFramePr>
        <p:xfrm>
          <a:off x="2423410" y="179882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2" name="Equation" r:id="rId3" imgW="761760" imgH="520560" progId="Equation.DSMT4">
                  <p:embed/>
                </p:oleObj>
              </mc:Choice>
              <mc:Fallback>
                <p:oleObj name="Equation" r:id="rId3" imgW="761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410" y="179882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7" name="Object 3"/>
          <p:cNvGraphicFramePr>
            <a:graphicFrameLocks noChangeAspect="1"/>
          </p:cNvGraphicFramePr>
          <p:nvPr/>
        </p:nvGraphicFramePr>
        <p:xfrm>
          <a:off x="548640" y="2289540"/>
          <a:ext cx="1117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3" name="Equation" r:id="rId5" imgW="1117440" imgH="622080" progId="Equation.DSMT4">
                  <p:embed/>
                </p:oleObj>
              </mc:Choice>
              <mc:Fallback>
                <p:oleObj name="Equation" r:id="rId5" imgW="111744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9540"/>
                        <a:ext cx="1117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8" name="Object 4"/>
          <p:cNvGraphicFramePr>
            <a:graphicFrameLocks noChangeAspect="1"/>
          </p:cNvGraphicFramePr>
          <p:nvPr/>
        </p:nvGraphicFramePr>
        <p:xfrm>
          <a:off x="1021830" y="296951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4" name="Equation" r:id="rId7" imgW="761760" imgH="520560" progId="Equation.DSMT4">
                  <p:embed/>
                </p:oleObj>
              </mc:Choice>
              <mc:Fallback>
                <p:oleObj name="Equation" r:id="rId7" imgW="76176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830" y="296951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9" name="Object 5"/>
          <p:cNvGraphicFramePr>
            <a:graphicFrameLocks noChangeAspect="1"/>
          </p:cNvGraphicFramePr>
          <p:nvPr/>
        </p:nvGraphicFramePr>
        <p:xfrm>
          <a:off x="3632200" y="2941820"/>
          <a:ext cx="215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5" name="Equation" r:id="rId9" imgW="2158920" imgH="622080" progId="Equation.DSMT4">
                  <p:embed/>
                </p:oleObj>
              </mc:Choice>
              <mc:Fallback>
                <p:oleObj name="Equation" r:id="rId9" imgW="215892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941820"/>
                        <a:ext cx="2159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0" name="Object 6"/>
          <p:cNvGraphicFramePr>
            <a:graphicFrameLocks noChangeAspect="1"/>
          </p:cNvGraphicFramePr>
          <p:nvPr/>
        </p:nvGraphicFramePr>
        <p:xfrm>
          <a:off x="1021830" y="36576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6" name="Equation" r:id="rId11" imgW="761760" imgH="520560" progId="Equation.DSMT4">
                  <p:embed/>
                </p:oleObj>
              </mc:Choice>
              <mc:Fallback>
                <p:oleObj name="Equation" r:id="rId11" imgW="7617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830" y="365760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1" name="Object 7"/>
          <p:cNvGraphicFramePr>
            <a:graphicFrameLocks noChangeAspect="1"/>
          </p:cNvGraphicFramePr>
          <p:nvPr/>
        </p:nvGraphicFramePr>
        <p:xfrm>
          <a:off x="3429000" y="3610584"/>
          <a:ext cx="2070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7" name="Equation" r:id="rId13" imgW="2070000" imgH="622080" progId="Equation.DSMT4">
                  <p:embed/>
                </p:oleObj>
              </mc:Choice>
              <mc:Fallback>
                <p:oleObj name="Equation" r:id="rId13" imgW="2070000" imgH="622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0584"/>
                        <a:ext cx="2070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2" name="Object 8"/>
          <p:cNvGraphicFramePr>
            <a:graphicFrameLocks noChangeAspect="1"/>
          </p:cNvGraphicFramePr>
          <p:nvPr/>
        </p:nvGraphicFramePr>
        <p:xfrm>
          <a:off x="6324600" y="3598680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8" name="Equation" r:id="rId15" imgW="1790640" imgH="622080" progId="Equation.DSMT4">
                  <p:embed/>
                </p:oleObj>
              </mc:Choice>
              <mc:Fallback>
                <p:oleObj name="Equation" r:id="rId15" imgW="179064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98680"/>
                        <a:ext cx="1790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9"/>
          <p:cNvGraphicFramePr>
            <a:graphicFrameLocks noChangeAspect="1"/>
          </p:cNvGraphicFramePr>
          <p:nvPr/>
        </p:nvGraphicFramePr>
        <p:xfrm>
          <a:off x="4626340" y="4177050"/>
          <a:ext cx="217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9" name="Equation" r:id="rId17" imgW="2171520" imgH="622080" progId="Equation.DSMT4">
                  <p:embed/>
                </p:oleObj>
              </mc:Choice>
              <mc:Fallback>
                <p:oleObj name="Equation" r:id="rId17" imgW="217152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340" y="4177050"/>
                        <a:ext cx="217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Root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42727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bIns="27432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</a:t>
            </a:r>
          </a:p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a.	</a:t>
            </a:r>
            <a:r>
              <a:rPr lang="en-US" dirty="0">
                <a:solidFill>
                  <a:schemeClr val="tx1"/>
                </a:solidFill>
              </a:rPr>
              <a:t>Fix an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</a:rPr>
              <a:t> &gt; 0 such that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</a:rPr>
              <a:t> &lt; 1. Since	        there is a natural number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such that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/>
            <a:r>
              <a:rPr lang="en-US" dirty="0">
                <a:solidFill>
                  <a:schemeClr val="tx1"/>
                </a:solidFill>
              </a:rPr>
              <a:t>so		         for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≥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 Since		is a </a:t>
            </a:r>
          </a:p>
          <a:p>
            <a:pPr marL="465138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convergent geometric series, the Direct Comparison </a:t>
            </a:r>
          </a:p>
          <a:p>
            <a:pPr marL="465138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Test tells us that	also converges. </a:t>
            </a:r>
          </a:p>
        </p:txBody>
      </p:sp>
      <p:graphicFrame>
        <p:nvGraphicFramePr>
          <p:cNvPr id="560130" name="Object 2"/>
          <p:cNvGraphicFramePr>
            <a:graphicFrameLocks noChangeAspect="1"/>
          </p:cNvGraphicFramePr>
          <p:nvPr/>
        </p:nvGraphicFramePr>
        <p:xfrm>
          <a:off x="6248400" y="1752600"/>
          <a:ext cx="1219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5" name="Equation" r:id="rId3" imgW="1218960" imgH="533160" progId="Equation.DSMT4">
                  <p:embed/>
                </p:oleObj>
              </mc:Choice>
              <mc:Fallback>
                <p:oleObj name="Equation" r:id="rId3" imgW="121896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219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726768"/>
              </p:ext>
            </p:extLst>
          </p:nvPr>
        </p:nvGraphicFramePr>
        <p:xfrm>
          <a:off x="2908300" y="2895600"/>
          <a:ext cx="332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6" name="Equation" r:id="rId5" imgW="3327120" imgH="533160" progId="Equation.DSMT4">
                  <p:embed/>
                </p:oleObj>
              </mc:Choice>
              <mc:Fallback>
                <p:oleObj name="Equation" r:id="rId5" imgW="332712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2895600"/>
                        <a:ext cx="332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79333"/>
              </p:ext>
            </p:extLst>
          </p:nvPr>
        </p:nvGraphicFramePr>
        <p:xfrm>
          <a:off x="1352550" y="3551238"/>
          <a:ext cx="168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7" name="Equation" r:id="rId7" imgW="1688760" imgH="558720" progId="Equation.DSMT4">
                  <p:embed/>
                </p:oleObj>
              </mc:Choice>
              <mc:Fallback>
                <p:oleObj name="Equation" r:id="rId7" imgW="168876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551238"/>
                        <a:ext cx="1689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6943"/>
              </p:ext>
            </p:extLst>
          </p:nvPr>
        </p:nvGraphicFramePr>
        <p:xfrm>
          <a:off x="5365750" y="3392488"/>
          <a:ext cx="151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8" name="Equation" r:id="rId9" imgW="1511280" imgH="914400" progId="Equation.DSMT4">
                  <p:embed/>
                </p:oleObj>
              </mc:Choice>
              <mc:Fallback>
                <p:oleObj name="Equation" r:id="rId9" imgW="1511280" imgH="914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392488"/>
                        <a:ext cx="1511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/>
        </p:nvGraphicFramePr>
        <p:xfrm>
          <a:off x="3403600" y="4627590"/>
          <a:ext cx="787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9" name="Equation" r:id="rId11" imgW="787320" imgH="952200" progId="Equation.DSMT4">
                  <p:embed/>
                </p:oleObj>
              </mc:Choice>
              <mc:Fallback>
                <p:oleObj name="Equation" r:id="rId11" imgW="78732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627590"/>
                        <a:ext cx="787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Root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pPr marL="465138"/>
            <a:r>
              <a:rPr lang="en-US" dirty="0">
                <a:solidFill>
                  <a:schemeClr val="tx1"/>
                </a:solidFill>
              </a:rPr>
              <a:t>Adding in the first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1 terms of the series doesn’t affect convergence, so the entire series	    converges too.</a:t>
            </a:r>
          </a:p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b.	</a:t>
            </a: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&gt; 1 or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</a:t>
            </a:r>
            <a:r>
              <a:rPr lang="en-US" dirty="0">
                <a:solidFill>
                  <a:schemeClr val="tx1"/>
                </a:solidFill>
              </a:rPr>
              <a:t>, then for some natural number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, 			  and therefore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&gt; 1. Since the terms of the series don’t converge to 0, the series must diverge.</a:t>
            </a:r>
          </a:p>
        </p:txBody>
      </p:sp>
      <p:graphicFrame>
        <p:nvGraphicFramePr>
          <p:cNvPr id="561159" name="Object 7"/>
          <p:cNvGraphicFramePr>
            <a:graphicFrameLocks noChangeAspect="1"/>
          </p:cNvGraphicFramePr>
          <p:nvPr/>
        </p:nvGraphicFramePr>
        <p:xfrm>
          <a:off x="6644390" y="223978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73" name="Equation" r:id="rId3" imgW="761760" imgH="520560" progId="Equation.DSMT4">
                  <p:embed/>
                </p:oleObj>
              </mc:Choice>
              <mc:Fallback>
                <p:oleObj name="Equation" r:id="rId3" imgW="761760" imgH="520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4390" y="223978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0" name="Object 8"/>
          <p:cNvGraphicFramePr>
            <a:graphicFrameLocks noChangeAspect="1"/>
          </p:cNvGraphicFramePr>
          <p:nvPr/>
        </p:nvGraphicFramePr>
        <p:xfrm>
          <a:off x="1036820" y="3580150"/>
          <a:ext cx="2298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74" name="Equation" r:id="rId5" imgW="2298600" imgH="533160" progId="Equation.DSMT4">
                  <p:embed/>
                </p:oleObj>
              </mc:Choice>
              <mc:Fallback>
                <p:oleObj name="Equation" r:id="rId5" imgW="2298600" imgH="533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820" y="3580150"/>
                        <a:ext cx="2298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Root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As in the proof of the Ratio Test, the convergent 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series		and the divergent series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show that the Root Test is inconclusive when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1. (Use l’Hôpital’s Rule to evaluate the limits associated with these two series.) </a:t>
            </a:r>
          </a:p>
        </p:txBody>
      </p:sp>
      <p:graphicFrame>
        <p:nvGraphicFramePr>
          <p:cNvPr id="562180" name="Object 4"/>
          <p:cNvGraphicFramePr>
            <a:graphicFrameLocks noChangeAspect="1"/>
          </p:cNvGraphicFramePr>
          <p:nvPr/>
        </p:nvGraphicFramePr>
        <p:xfrm>
          <a:off x="1858780" y="2286000"/>
          <a:ext cx="1320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94" name="Equation" r:id="rId3" imgW="1320480" imgH="571320" progId="Equation.DSMT4">
                  <p:embed/>
                </p:oleObj>
              </mc:Choice>
              <mc:Fallback>
                <p:oleObj name="Equation" r:id="rId3" imgW="132048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780" y="2286000"/>
                        <a:ext cx="1320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1" name="Object 5"/>
          <p:cNvGraphicFramePr>
            <a:graphicFrameLocks noChangeAspect="1"/>
          </p:cNvGraphicFramePr>
          <p:nvPr/>
        </p:nvGraphicFramePr>
        <p:xfrm>
          <a:off x="6756400" y="2344920"/>
          <a:ext cx="116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95" name="Equation" r:id="rId5" imgW="1168200" imgH="520560" progId="Equation.DSMT4">
                  <p:embed/>
                </p:oleObj>
              </mc:Choice>
              <mc:Fallback>
                <p:oleObj name="Equation" r:id="rId5" imgW="116820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2344920"/>
                        <a:ext cx="1168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Ratio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Root Test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02826"/>
          </a:xfrm>
        </p:spPr>
        <p:txBody>
          <a:bodyPr>
            <a:spAutoFit/>
          </a:bodyPr>
          <a:lstStyle/>
          <a:p>
            <a:r>
              <a:rPr lang="en-US" dirty="0"/>
              <a:t>Determine whether each of the following series converges or diverges.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endParaRPr lang="en-US" b="1" dirty="0"/>
          </a:p>
          <a:p>
            <a:endParaRPr lang="en-US" b="1" dirty="0"/>
          </a:p>
          <a:p>
            <a:pPr marL="465138">
              <a:spcBef>
                <a:spcPts val="0"/>
              </a:spcBef>
            </a:pPr>
            <a:r>
              <a:rPr lang="en-US" dirty="0"/>
              <a:t>(Use l’Hôpital’s Rule for the final limit calculation.) Thus,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</a:t>
            </a:r>
            <a:endParaRPr lang="en-US" b="1" dirty="0"/>
          </a:p>
        </p:txBody>
      </p:sp>
      <p:graphicFrame>
        <p:nvGraphicFramePr>
          <p:cNvPr id="563202" name="Object 2"/>
          <p:cNvGraphicFramePr>
            <a:graphicFrameLocks noChangeAspect="1"/>
          </p:cNvGraphicFramePr>
          <p:nvPr/>
        </p:nvGraphicFramePr>
        <p:xfrm>
          <a:off x="548640" y="2286000"/>
          <a:ext cx="6375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4" name="Equation" r:id="rId3" imgW="6375240" imgH="1079280" progId="Equation.DSMT4">
                  <p:embed/>
                </p:oleObj>
              </mc:Choice>
              <mc:Fallback>
                <p:oleObj name="Equation" r:id="rId3" imgW="6375240" imgH="1079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6000"/>
                        <a:ext cx="6375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3"/>
          <p:cNvGraphicFramePr>
            <a:graphicFrameLocks noChangeAspect="1"/>
          </p:cNvGraphicFramePr>
          <p:nvPr/>
        </p:nvGraphicFramePr>
        <p:xfrm>
          <a:off x="548640" y="41148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5" name="Equation" r:id="rId5" imgW="1600200" imgH="622080" progId="Equation.DSMT4">
                  <p:embed/>
                </p:oleObj>
              </mc:Choice>
              <mc:Fallback>
                <p:oleObj name="Equation" r:id="rId5" imgW="160020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114800"/>
                        <a:ext cx="1600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4" name="Object 4"/>
          <p:cNvGraphicFramePr>
            <a:graphicFrameLocks noChangeAspect="1"/>
          </p:cNvGraphicFramePr>
          <p:nvPr/>
        </p:nvGraphicFramePr>
        <p:xfrm>
          <a:off x="2239780" y="3869960"/>
          <a:ext cx="146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6" name="Equation" r:id="rId7" imgW="1460160" imgH="990360" progId="Equation.DSMT4">
                  <p:embed/>
                </p:oleObj>
              </mc:Choice>
              <mc:Fallback>
                <p:oleObj name="Equation" r:id="rId7" imgW="146016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780" y="3869960"/>
                        <a:ext cx="1460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3810000" y="3946160"/>
          <a:ext cx="137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7" name="Equation" r:id="rId9" imgW="1371600" imgH="888840" progId="Equation.DSMT4">
                  <p:embed/>
                </p:oleObj>
              </mc:Choice>
              <mc:Fallback>
                <p:oleObj name="Equation" r:id="rId9" imgW="13716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46160"/>
                        <a:ext cx="1371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5304020" y="399238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8" name="Equation" r:id="rId11" imgW="1866600" imgH="838080" progId="Equation.DSMT4">
                  <p:embed/>
                </p:oleObj>
              </mc:Choice>
              <mc:Fallback>
                <p:oleObj name="Equation" r:id="rId11" imgW="18666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020" y="3992380"/>
                        <a:ext cx="186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7255240" y="397864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9" name="Equation" r:id="rId13" imgW="1002960" imgH="838080" progId="Equation.DSMT4">
                  <p:embed/>
                </p:oleObj>
              </mc:Choice>
              <mc:Fallback>
                <p:oleObj name="Equation" r:id="rId13" imgW="10029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240" y="397864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465138"/>
            <a:r>
              <a:rPr lang="en-US" dirty="0"/>
              <a:t>Thus,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</a:t>
            </a:r>
          </a:p>
          <a:p>
            <a:pPr marL="465138"/>
            <a:endParaRPr lang="en-US" dirty="0"/>
          </a:p>
          <a:p>
            <a:pPr marL="465138"/>
            <a:endParaRPr lang="en-US" dirty="0"/>
          </a:p>
          <a:p>
            <a:pPr marL="465138"/>
            <a:r>
              <a:rPr lang="en-US" dirty="0"/>
              <a:t>(We have previously established that, using logarithmic limit evaluation, the limit of the numerator is 1.) Thus, this series also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</a:t>
            </a:r>
          </a:p>
        </p:txBody>
      </p:sp>
      <p:graphicFrame>
        <p:nvGraphicFramePr>
          <p:cNvPr id="564226" name="Object 2"/>
          <p:cNvGraphicFramePr>
            <a:graphicFrameLocks noChangeAspect="1"/>
          </p:cNvGraphicFramePr>
          <p:nvPr/>
        </p:nvGraphicFramePr>
        <p:xfrm>
          <a:off x="609600" y="15240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8" name="Equation" r:id="rId3" imgW="1600200" imgH="622080" progId="Equation.DSMT4">
                  <p:embed/>
                </p:oleObj>
              </mc:Choice>
              <mc:Fallback>
                <p:oleObj name="Equation" r:id="rId3" imgW="1600200" imgH="622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1600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2272260" y="1401580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9" name="Equation" r:id="rId5" imgW="1701720" imgH="838080" progId="Equation.DSMT4">
                  <p:embed/>
                </p:oleObj>
              </mc:Choice>
              <mc:Fallback>
                <p:oleObj name="Equation" r:id="rId5" imgW="17017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260" y="1401580"/>
                        <a:ext cx="170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8" name="Object 4"/>
          <p:cNvGraphicFramePr>
            <a:graphicFrameLocks noChangeAspect="1"/>
          </p:cNvGraphicFramePr>
          <p:nvPr/>
        </p:nvGraphicFramePr>
        <p:xfrm>
          <a:off x="4102100" y="140158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0" name="Equation" r:id="rId7" imgW="1002960" imgH="838080" progId="Equation.DSMT4">
                  <p:embed/>
                </p:oleObj>
              </mc:Choice>
              <mc:Fallback>
                <p:oleObj name="Equation" r:id="rId7" imgW="10029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140158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9" name="Object 5"/>
          <p:cNvGraphicFramePr>
            <a:graphicFrameLocks noChangeAspect="1"/>
          </p:cNvGraphicFramePr>
          <p:nvPr/>
        </p:nvGraphicFramePr>
        <p:xfrm>
          <a:off x="609600" y="308027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1" name="Equation" r:id="rId9" imgW="1600200" imgH="622080" progId="Equation.DSMT4">
                  <p:embed/>
                </p:oleObj>
              </mc:Choice>
              <mc:Fallback>
                <p:oleObj name="Equation" r:id="rId9" imgW="160020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80270"/>
                        <a:ext cx="1600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0" name="Object 6"/>
          <p:cNvGraphicFramePr>
            <a:graphicFrameLocks noChangeAspect="1"/>
          </p:cNvGraphicFramePr>
          <p:nvPr/>
        </p:nvGraphicFramePr>
        <p:xfrm>
          <a:off x="2330970" y="2895600"/>
          <a:ext cx="1358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2" name="Equation" r:id="rId11" imgW="1358640" imgH="888840" progId="Equation.DSMT4">
                  <p:embed/>
                </p:oleObj>
              </mc:Choice>
              <mc:Fallback>
                <p:oleObj name="Equation" r:id="rId11" imgW="135864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970" y="2895600"/>
                        <a:ext cx="1358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562348"/>
              </p:ext>
            </p:extLst>
          </p:nvPr>
        </p:nvGraphicFramePr>
        <p:xfrm>
          <a:off x="3810000" y="323163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3" name="Equation" r:id="rId13" imgW="965160" imgH="291960" progId="Equation.DSMT4">
                  <p:embed/>
                </p:oleObj>
              </mc:Choice>
              <mc:Fallback>
                <p:oleObj name="Equation" r:id="rId13" imgW="9651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31630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Define				 Determine whether </a:t>
            </a:r>
          </a:p>
          <a:p>
            <a:pPr>
              <a:lnSpc>
                <a:spcPct val="200000"/>
              </a:lnSpc>
            </a:pPr>
            <a:r>
              <a:rPr lang="en-US" dirty="0"/>
              <a:t>the series	      converges.</a:t>
            </a:r>
          </a:p>
          <a:p>
            <a:endParaRPr lang="en-US" dirty="0"/>
          </a:p>
        </p:txBody>
      </p:sp>
      <p:graphicFrame>
        <p:nvGraphicFramePr>
          <p:cNvPr id="565250" name="Object 2"/>
          <p:cNvGraphicFramePr>
            <a:graphicFrameLocks noChangeAspect="1"/>
          </p:cNvGraphicFramePr>
          <p:nvPr/>
        </p:nvGraphicFramePr>
        <p:xfrm>
          <a:off x="1571470" y="1264420"/>
          <a:ext cx="3530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4" name="Equation" r:id="rId3" imgW="3530520" imgH="1054080" progId="Equation.DSMT4">
                  <p:embed/>
                </p:oleObj>
              </mc:Choice>
              <mc:Fallback>
                <p:oleObj name="Equation" r:id="rId3" imgW="3530520" imgH="1054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470" y="1264420"/>
                        <a:ext cx="35306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1983700" y="2171700"/>
          <a:ext cx="76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5" name="Equation" r:id="rId5" imgW="761760" imgH="952200" progId="Equation.DSMT4">
                  <p:embed/>
                </p:oleObj>
              </mc:Choice>
              <mc:Fallback>
                <p:oleObj name="Equation" r:id="rId5" imgW="7617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700" y="2171700"/>
                        <a:ext cx="762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If we apply the Ratio Test, we see that there are two forms of the ratio, depending on whether </a:t>
            </a:r>
            <a:r>
              <a:rPr lang="en-US" i="1" dirty="0"/>
              <a:t>n</a:t>
            </a:r>
            <a:r>
              <a:rPr lang="en-US" dirty="0"/>
              <a:t> is even or odd:</a:t>
            </a:r>
          </a:p>
        </p:txBody>
      </p:sp>
      <p:graphicFrame>
        <p:nvGraphicFramePr>
          <p:cNvPr id="566274" name="Object 2"/>
          <p:cNvGraphicFramePr>
            <a:graphicFrameLocks noChangeAspect="1"/>
          </p:cNvGraphicFramePr>
          <p:nvPr/>
        </p:nvGraphicFramePr>
        <p:xfrm>
          <a:off x="1397000" y="2819400"/>
          <a:ext cx="6350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8" name="Equation" r:id="rId3" imgW="6349680" imgH="1536480" progId="Equation.DSMT4">
                  <p:embed/>
                </p:oleObj>
              </mc:Choice>
              <mc:Fallback>
                <p:oleObj name="Equation" r:id="rId3" imgW="6349680" imgH="1536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819400"/>
                        <a:ext cx="63500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75" name="Object 3"/>
          <p:cNvGraphicFramePr>
            <a:graphicFrameLocks noChangeAspect="1"/>
          </p:cNvGraphicFramePr>
          <p:nvPr/>
        </p:nvGraphicFramePr>
        <p:xfrm>
          <a:off x="1397000" y="4406900"/>
          <a:ext cx="6477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9" name="Equation" r:id="rId5" imgW="6476760" imgH="1536480" progId="Equation.DSMT4">
                  <p:embed/>
                </p:oleObj>
              </mc:Choice>
              <mc:Fallback>
                <p:oleObj name="Equation" r:id="rId5" imgW="6476760" imgH="1536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406900"/>
                        <a:ext cx="64770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32037"/>
          </a:xfrm>
        </p:spPr>
        <p:txBody>
          <a:bodyPr>
            <a:spAutoFit/>
          </a:bodyPr>
          <a:lstStyle/>
          <a:p>
            <a:r>
              <a:rPr lang="en-US" dirty="0"/>
              <a:t>So as			    oscillates between values approaching 0 (for odd </a:t>
            </a:r>
            <a:r>
              <a:rPr lang="en-US" i="1" dirty="0"/>
              <a:t>n</a:t>
            </a:r>
            <a:r>
              <a:rPr lang="en-US" dirty="0"/>
              <a:t>) and values growing unboundedly large (for even </a:t>
            </a:r>
            <a:r>
              <a:rPr lang="en-US" i="1" dirty="0"/>
              <a:t>n</a:t>
            </a:r>
            <a:r>
              <a:rPr lang="en-US" dirty="0"/>
              <a:t>)—in other words, </a:t>
            </a:r>
          </a:p>
          <a:p>
            <a:r>
              <a:rPr lang="en-US" dirty="0"/>
              <a:t>		fails to exist in a fairly extreme fashion. But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			       so 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r>
              <a:rPr lang="en-US" dirty="0"/>
              <a:t>and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 by the Root Test.</a:t>
            </a:r>
          </a:p>
        </p:txBody>
      </p:sp>
      <p:graphicFrame>
        <p:nvGraphicFramePr>
          <p:cNvPr id="567298" name="Object 2"/>
          <p:cNvGraphicFramePr>
            <a:graphicFrameLocks noChangeAspect="1"/>
          </p:cNvGraphicFramePr>
          <p:nvPr/>
        </p:nvGraphicFramePr>
        <p:xfrm>
          <a:off x="1371600" y="1335790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3" name="Equation" r:id="rId3" imgW="2158920" imgH="431640" progId="Equation.DSMT4">
                  <p:embed/>
                </p:oleObj>
              </mc:Choice>
              <mc:Fallback>
                <p:oleObj name="Equation" r:id="rId3" imgW="21589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35790"/>
                        <a:ext cx="2159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299" name="Object 3"/>
          <p:cNvGraphicFramePr>
            <a:graphicFrameLocks noChangeAspect="1"/>
          </p:cNvGraphicFramePr>
          <p:nvPr/>
        </p:nvGraphicFramePr>
        <p:xfrm>
          <a:off x="548640" y="2653260"/>
          <a:ext cx="1790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4" name="Equation" r:id="rId5" imgW="1790640" imgH="583920" progId="Equation.DSMT4">
                  <p:embed/>
                </p:oleObj>
              </mc:Choice>
              <mc:Fallback>
                <p:oleObj name="Equation" r:id="rId5" imgW="17906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53260"/>
                        <a:ext cx="1790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2641600" y="3244850"/>
          <a:ext cx="3860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5" name="Equation" r:id="rId7" imgW="3860640" imgH="977760" progId="Equation.DSMT4">
                  <p:embed/>
                </p:oleObj>
              </mc:Choice>
              <mc:Fallback>
                <p:oleObj name="Equation" r:id="rId7" imgW="3860640" imgH="977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244850"/>
                        <a:ext cx="38608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1" name="Object 5"/>
          <p:cNvGraphicFramePr>
            <a:graphicFrameLocks noChangeAspect="1"/>
          </p:cNvGraphicFramePr>
          <p:nvPr/>
        </p:nvGraphicFramePr>
        <p:xfrm>
          <a:off x="1157990" y="4201410"/>
          <a:ext cx="262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6" name="Equation" r:id="rId9" imgW="2628720" imgH="431640" progId="Equation.DSMT4">
                  <p:embed/>
                </p:oleObj>
              </mc:Choice>
              <mc:Fallback>
                <p:oleObj name="Equation" r:id="rId9" imgW="26287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990" y="4201410"/>
                        <a:ext cx="2628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2" name="Object 6"/>
          <p:cNvGraphicFramePr>
            <a:graphicFrameLocks noChangeAspect="1"/>
          </p:cNvGraphicFramePr>
          <p:nvPr/>
        </p:nvGraphicFramePr>
        <p:xfrm>
          <a:off x="3524250" y="4724400"/>
          <a:ext cx="2095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7" name="Equation" r:id="rId11" imgW="2095200" imgH="622080" progId="Equation.DSMT4">
                  <p:embed/>
                </p:oleObj>
              </mc:Choice>
              <mc:Fallback>
                <p:oleObj name="Equation" r:id="rId11" imgW="20952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095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281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 bIns="9144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Ratio Test</a:t>
            </a:r>
          </a:p>
          <a:p>
            <a:r>
              <a:rPr lang="en-US" dirty="0">
                <a:solidFill>
                  <a:schemeClr val="tx1"/>
                </a:solidFill>
              </a:rPr>
              <a:t>Assume that		is a series of positive terms and </a:t>
            </a:r>
          </a:p>
          <a:p>
            <a:r>
              <a:rPr lang="en-US" dirty="0">
                <a:solidFill>
                  <a:schemeClr val="tx1"/>
                </a:solidFill>
              </a:rPr>
              <a:t>		 exists or diverges to infinity. Then</a:t>
            </a:r>
          </a:p>
          <a:p>
            <a:pPr>
              <a:lnSpc>
                <a:spcPct val="200000"/>
              </a:lnSpc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a.		    </a:t>
            </a:r>
            <a:r>
              <a:rPr lang="en-US" dirty="0">
                <a:solidFill>
                  <a:schemeClr val="tx1"/>
                </a:solidFill>
              </a:rPr>
              <a:t>converges if</a:t>
            </a: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b.		    </a:t>
            </a:r>
            <a:r>
              <a:rPr lang="en-US" dirty="0">
                <a:solidFill>
                  <a:schemeClr val="tx1"/>
                </a:solidFill>
              </a:rPr>
              <a:t>diverges if				  or if 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65138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the test is inconclusive if</a:t>
            </a:r>
          </a:p>
        </p:txBody>
      </p:sp>
      <p:graphicFrame>
        <p:nvGraphicFramePr>
          <p:cNvPr id="545794" name="Object 2"/>
          <p:cNvGraphicFramePr>
            <a:graphicFrameLocks noChangeAspect="1"/>
          </p:cNvGraphicFramePr>
          <p:nvPr/>
        </p:nvGraphicFramePr>
        <p:xfrm>
          <a:off x="2438400" y="179528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0" name="Equation" r:id="rId3" imgW="761760" imgH="520560" progId="Equation.DSMT4">
                  <p:embed/>
                </p:oleObj>
              </mc:Choice>
              <mc:Fallback>
                <p:oleObj name="Equation" r:id="rId3" imgW="761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9528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5" name="Object 3"/>
          <p:cNvGraphicFramePr>
            <a:graphicFrameLocks noChangeAspect="1"/>
          </p:cNvGraphicFramePr>
          <p:nvPr/>
        </p:nvGraphicFramePr>
        <p:xfrm>
          <a:off x="548640" y="2315980"/>
          <a:ext cx="1790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1" name="Equation" r:id="rId5" imgW="1790640" imgH="583920" progId="Equation.DSMT4">
                  <p:embed/>
                </p:oleObj>
              </mc:Choice>
              <mc:Fallback>
                <p:oleObj name="Equation" r:id="rId5" imgW="17906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315980"/>
                        <a:ext cx="1790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6" name="Object 4"/>
          <p:cNvGraphicFramePr>
            <a:graphicFrameLocks noChangeAspect="1"/>
          </p:cNvGraphicFramePr>
          <p:nvPr/>
        </p:nvGraphicFramePr>
        <p:xfrm>
          <a:off x="1005590" y="316865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2" name="Equation" r:id="rId7" imgW="761760" imgH="520560" progId="Equation.DSMT4">
                  <p:embed/>
                </p:oleObj>
              </mc:Choice>
              <mc:Fallback>
                <p:oleObj name="Equation" r:id="rId7" imgW="76176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590" y="316865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18228"/>
              </p:ext>
            </p:extLst>
          </p:nvPr>
        </p:nvGraphicFramePr>
        <p:xfrm>
          <a:off x="3581400" y="3124200"/>
          <a:ext cx="2819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3" name="Equation" r:id="rId9" imgW="2819160" imgH="583920" progId="Equation.DSMT4">
                  <p:embed/>
                </p:oleObj>
              </mc:Choice>
              <mc:Fallback>
                <p:oleObj name="Equation" r:id="rId9" imgW="281916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24200"/>
                        <a:ext cx="2819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8" name="Object 6"/>
          <p:cNvGraphicFramePr>
            <a:graphicFrameLocks noChangeAspect="1"/>
          </p:cNvGraphicFramePr>
          <p:nvPr/>
        </p:nvGraphicFramePr>
        <p:xfrm>
          <a:off x="1005590" y="39624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4" name="Equation" r:id="rId11" imgW="761760" imgH="520560" progId="Equation.DSMT4">
                  <p:embed/>
                </p:oleObj>
              </mc:Choice>
              <mc:Fallback>
                <p:oleObj name="Equation" r:id="rId11" imgW="7617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590" y="396240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9" name="Object 7"/>
          <p:cNvGraphicFramePr>
            <a:graphicFrameLocks noChangeAspect="1"/>
          </p:cNvGraphicFramePr>
          <p:nvPr/>
        </p:nvGraphicFramePr>
        <p:xfrm>
          <a:off x="3352800" y="3927840"/>
          <a:ext cx="2743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5" name="Equation" r:id="rId13" imgW="2743200" imgH="583920" progId="Equation.DSMT4">
                  <p:embed/>
                </p:oleObj>
              </mc:Choice>
              <mc:Fallback>
                <p:oleObj name="Equation" r:id="rId13" imgW="274320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27840"/>
                        <a:ext cx="2743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800" name="Object 8"/>
          <p:cNvGraphicFramePr>
            <a:graphicFrameLocks noChangeAspect="1"/>
          </p:cNvGraphicFramePr>
          <p:nvPr/>
        </p:nvGraphicFramePr>
        <p:xfrm>
          <a:off x="1005590" y="4572000"/>
          <a:ext cx="2463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6" name="Equation" r:id="rId15" imgW="2463480" imgH="583920" progId="Equation.DSMT4">
                  <p:embed/>
                </p:oleObj>
              </mc:Choice>
              <mc:Fallback>
                <p:oleObj name="Equation" r:id="rId15" imgW="2463480" imgH="583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590" y="4572000"/>
                        <a:ext cx="2463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801" name="Object 9"/>
          <p:cNvGraphicFramePr>
            <a:graphicFrameLocks noChangeAspect="1"/>
          </p:cNvGraphicFramePr>
          <p:nvPr/>
        </p:nvGraphicFramePr>
        <p:xfrm>
          <a:off x="4649450" y="5286530"/>
          <a:ext cx="2844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7" name="Equation" r:id="rId17" imgW="2844720" imgH="583920" progId="Equation.DSMT4">
                  <p:embed/>
                </p:oleObj>
              </mc:Choice>
              <mc:Fallback>
                <p:oleObj name="Equation" r:id="rId17" imgW="2844720" imgH="583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450" y="5286530"/>
                        <a:ext cx="2844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Ratio Test (cont.)</a:t>
            </a: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Note:</a:t>
            </a:r>
            <a:r>
              <a:rPr lang="en-US" dirty="0">
                <a:solidFill>
                  <a:schemeClr val="tx1"/>
                </a:solidFill>
              </a:rPr>
              <a:t> The test also applies to series in which the terms are only all positive past some point. As always, the behavior of the first few terms of a series doesn’t affect convergence or divergence—only the tail of a series matters.)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75126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</a:t>
            </a:r>
          </a:p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a.	</a:t>
            </a:r>
            <a:r>
              <a:rPr lang="en-US" dirty="0">
                <a:solidFill>
                  <a:schemeClr val="tx1"/>
                </a:solidFill>
              </a:rPr>
              <a:t>Geometric series exhibit the limit behavior we are generalizing in the Ratio Test, and we can prove 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convergence of the series	     by directly 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comparing it to an appropriate geometric series. Given that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&lt; 1, fix a real number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such that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 &lt; 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 &lt; 1 and let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. Then there is a natural number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for which</a:t>
            </a:r>
          </a:p>
          <a:p>
            <a:pPr marL="465138" indent="-465138">
              <a:lnSpc>
                <a:spcPct val="150000"/>
              </a:lnSpc>
              <a:spcBef>
                <a:spcPts val="18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47842" name="Object 2"/>
          <p:cNvGraphicFramePr>
            <a:graphicFrameLocks noChangeAspect="1"/>
          </p:cNvGraphicFramePr>
          <p:nvPr/>
        </p:nvGraphicFramePr>
        <p:xfrm>
          <a:off x="4724400" y="27432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6" name="Equation" r:id="rId3" imgW="761760" imgH="520560" progId="Equation.DSMT4">
                  <p:embed/>
                </p:oleObj>
              </mc:Choice>
              <mc:Fallback>
                <p:oleObj name="Equation" r:id="rId3" imgW="761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4320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15377"/>
              </p:ext>
            </p:extLst>
          </p:nvPr>
        </p:nvGraphicFramePr>
        <p:xfrm>
          <a:off x="2863850" y="4832350"/>
          <a:ext cx="3416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7" name="Equation" r:id="rId5" imgW="3416040" imgH="1041120" progId="Equation.DSMT4">
                  <p:embed/>
                </p:oleObj>
              </mc:Choice>
              <mc:Fallback>
                <p:oleObj name="Equation" r:id="rId5" imgW="341604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4832350"/>
                        <a:ext cx="3416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67808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672"/>
              </a:spcBef>
            </a:pPr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pPr marL="465138" indent="-465138"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In particular, this means that</a:t>
            </a: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for all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≥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, so</a:t>
            </a: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56468"/>
              </p:ext>
            </p:extLst>
          </p:nvPr>
        </p:nvGraphicFramePr>
        <p:xfrm>
          <a:off x="3543300" y="235585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82" name="Equation" r:id="rId3" imgW="2057400" imgH="914400" progId="Equation.DSMT4">
                  <p:embed/>
                </p:oleObj>
              </mc:Choice>
              <mc:Fallback>
                <p:oleObj name="Equation" r:id="rId3" imgW="205740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355850"/>
                        <a:ext cx="2057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69" name="Object 5"/>
          <p:cNvGraphicFramePr>
            <a:graphicFrameLocks noChangeAspect="1"/>
          </p:cNvGraphicFramePr>
          <p:nvPr/>
        </p:nvGraphicFramePr>
        <p:xfrm>
          <a:off x="3302000" y="3746500"/>
          <a:ext cx="25400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83" name="Equation" r:id="rId5" imgW="2539800" imgH="1587240" progId="Equation.DSMT4">
                  <p:embed/>
                </p:oleObj>
              </mc:Choice>
              <mc:Fallback>
                <p:oleObj name="Equation" r:id="rId5" imgW="2539800" imgH="1587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3746500"/>
                        <a:ext cx="25400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44779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672"/>
              </a:spcBef>
            </a:pPr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And, in general,		    In other words, from the </a:t>
            </a:r>
          </a:p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point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onward, the terms of the series	  are less </a:t>
            </a:r>
          </a:p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Than the terms of a geometric series with common ratio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Adding in the first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1 terms doesn’t affect convergence, so the entire series          also converges.</a:t>
            </a:r>
          </a:p>
        </p:txBody>
      </p:sp>
      <p:graphicFrame>
        <p:nvGraphicFramePr>
          <p:cNvPr id="549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14350"/>
              </p:ext>
            </p:extLst>
          </p:nvPr>
        </p:nvGraphicFramePr>
        <p:xfrm>
          <a:off x="2247900" y="3638550"/>
          <a:ext cx="464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0" name="Equation" r:id="rId3" imgW="4647960" imgH="914400" progId="Equation.DSMT4">
                  <p:embed/>
                </p:oleObj>
              </mc:Choice>
              <mc:Fallback>
                <p:oleObj name="Equation" r:id="rId3" imgW="464796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638550"/>
                        <a:ext cx="464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3" name="Object 5"/>
          <p:cNvGraphicFramePr>
            <a:graphicFrameLocks noChangeAspect="1"/>
          </p:cNvGraphicFramePr>
          <p:nvPr/>
        </p:nvGraphicFramePr>
        <p:xfrm>
          <a:off x="2850630" y="1828800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1" name="Equation" r:id="rId5" imgW="1612800" imgH="469800" progId="Equation.DSMT4">
                  <p:embed/>
                </p:oleObj>
              </mc:Choice>
              <mc:Fallback>
                <p:oleObj name="Equation" r:id="rId5" imgW="16128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630" y="1828800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6248400" y="232993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2" name="Equation" r:id="rId7" imgW="761760" imgH="520560" progId="Equation.DSMT4">
                  <p:embed/>
                </p:oleObj>
              </mc:Choice>
              <mc:Fallback>
                <p:oleObj name="Equation" r:id="rId7" imgW="7617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32993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5" name="Object 7"/>
          <p:cNvGraphicFramePr>
            <a:graphicFrameLocks noChangeAspect="1"/>
          </p:cNvGraphicFramePr>
          <p:nvPr/>
        </p:nvGraphicFramePr>
        <p:xfrm>
          <a:off x="5311588" y="5082988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3" name="Equation" r:id="rId9" imgW="761760" imgH="520560" progId="Equation.DSMT4">
                  <p:embed/>
                </p:oleObj>
              </mc:Choice>
              <mc:Fallback>
                <p:oleObj name="Equation" r:id="rId9" imgW="761760" imgH="520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588" y="5082988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67616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672"/>
              </a:spcBef>
            </a:pPr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pPr marL="465138" indent="-465138">
              <a:spcBef>
                <a:spcPts val="672"/>
              </a:spcBef>
            </a:pPr>
            <a:r>
              <a:rPr lang="en-US" b="1" dirty="0">
                <a:solidFill>
                  <a:schemeClr val="tx1"/>
                </a:solidFill>
              </a:rPr>
              <a:t>b.	</a:t>
            </a: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&gt; 1 or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</a:t>
            </a:r>
            <a:r>
              <a:rPr lang="en-US" dirty="0">
                <a:solidFill>
                  <a:schemeClr val="tx1"/>
                </a:solidFill>
              </a:rPr>
              <a:t>, then from some point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onward it must be the case that 	          so</a:t>
            </a:r>
          </a:p>
          <a:p>
            <a:pPr marL="465138" indent="-465138">
              <a:lnSpc>
                <a:spcPct val="150000"/>
              </a:lnSpc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	and hence	          By the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-Term Divergence </a:t>
            </a:r>
          </a:p>
          <a:p>
            <a:pPr marL="465138" indent="-465138">
              <a:lnSpc>
                <a:spcPct val="150000"/>
              </a:lnSpc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	Test,	  diverges.</a:t>
            </a:r>
          </a:p>
        </p:txBody>
      </p:sp>
      <p:graphicFrame>
        <p:nvGraphicFramePr>
          <p:cNvPr id="550917" name="Object 5"/>
          <p:cNvGraphicFramePr>
            <a:graphicFrameLocks noChangeAspect="1"/>
          </p:cNvGraphicFramePr>
          <p:nvPr/>
        </p:nvGraphicFramePr>
        <p:xfrm>
          <a:off x="4223270" y="2287250"/>
          <a:ext cx="161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5" name="Equation" r:id="rId3" imgW="1612800" imgH="431640" progId="Equation.DSMT4">
                  <p:embed/>
                </p:oleObj>
              </mc:Choice>
              <mc:Fallback>
                <p:oleObj name="Equation" r:id="rId3" imgW="16128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270" y="2287250"/>
                        <a:ext cx="161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326618"/>
              </p:ext>
            </p:extLst>
          </p:nvPr>
        </p:nvGraphicFramePr>
        <p:xfrm>
          <a:off x="3213100" y="2844800"/>
          <a:ext cx="271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6" name="Equation" r:id="rId5" imgW="2717640" imgH="431640" progId="Equation.DSMT4">
                  <p:embed/>
                </p:oleObj>
              </mc:Choice>
              <mc:Fallback>
                <p:oleObj name="Equation" r:id="rId5" imgW="27176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2844800"/>
                        <a:ext cx="271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9" name="Object 7"/>
          <p:cNvGraphicFramePr>
            <a:graphicFrameLocks noChangeAspect="1"/>
          </p:cNvGraphicFramePr>
          <p:nvPr/>
        </p:nvGraphicFramePr>
        <p:xfrm>
          <a:off x="2544580" y="3535180"/>
          <a:ext cx="144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7" name="Equation" r:id="rId7" imgW="1447560" imgH="545760" progId="Equation.DSMT4">
                  <p:embed/>
                </p:oleObj>
              </mc:Choice>
              <mc:Fallback>
                <p:oleObj name="Equation" r:id="rId7" imgW="1447560" imgH="5457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580" y="3535180"/>
                        <a:ext cx="1447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0" name="Object 8"/>
          <p:cNvGraphicFramePr>
            <a:graphicFrameLocks noChangeAspect="1"/>
          </p:cNvGraphicFramePr>
          <p:nvPr/>
        </p:nvGraphicFramePr>
        <p:xfrm>
          <a:off x="1706380" y="412979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8" name="Equation" r:id="rId9" imgW="761760" imgH="520560" progId="Equation.DSMT4">
                  <p:embed/>
                </p:oleObj>
              </mc:Choice>
              <mc:Fallback>
                <p:oleObj name="Equation" r:id="rId9" imgW="761760" imgH="520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380" y="412979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8949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72"/>
              </a:spcBef>
            </a:pPr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The claim is that if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1, the Ratio Test is inconclusive. We can prove this by showing that there exists a convergent series with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 and a divergent series with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1. </a:t>
            </a:r>
          </a:p>
          <a:p>
            <a:pPr marL="465138" indent="-465138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	The series	  converges and </a:t>
            </a:r>
          </a:p>
          <a:p>
            <a:pPr marL="465138" indent="-465138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465138" indent="-465138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51942" name="Object 6"/>
          <p:cNvGraphicFramePr>
            <a:graphicFrameLocks noChangeAspect="1"/>
          </p:cNvGraphicFramePr>
          <p:nvPr/>
        </p:nvGraphicFramePr>
        <p:xfrm>
          <a:off x="2527300" y="3443990"/>
          <a:ext cx="825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56" name="Equation" r:id="rId3" imgW="825480" imgH="952200" progId="Equation.DSMT4">
                  <p:embed/>
                </p:oleObj>
              </mc:Choice>
              <mc:Fallback>
                <p:oleObj name="Equation" r:id="rId3" imgW="82548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443990"/>
                        <a:ext cx="825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97748"/>
              </p:ext>
            </p:extLst>
          </p:nvPr>
        </p:nvGraphicFramePr>
        <p:xfrm>
          <a:off x="1212850" y="4013200"/>
          <a:ext cx="728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57" name="Equation" r:id="rId5" imgW="7289640" imgH="1828800" progId="Equation.DSMT4">
                  <p:embed/>
                </p:oleObj>
              </mc:Choice>
              <mc:Fallback>
                <p:oleObj name="Equation" r:id="rId5" imgW="7289640" imgH="1828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013200"/>
                        <a:ext cx="7289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428</Words>
  <Application>Microsoft Office PowerPoint</Application>
  <PresentationFormat>On-screen Show (4:3)</PresentationFormat>
  <Paragraphs>122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Calibri</vt:lpstr>
      <vt:lpstr>Symbol</vt:lpstr>
      <vt:lpstr>Office Theme</vt:lpstr>
      <vt:lpstr>Equation</vt:lpstr>
      <vt:lpstr>MathType 6.0 Equation</vt:lpstr>
      <vt:lpstr>Section 10.5</vt:lpstr>
      <vt:lpstr>TOPICS</vt:lpstr>
      <vt:lpstr>Theorem: The Ratio Test</vt:lpstr>
      <vt:lpstr>Theorem: The Ratio Test</vt:lpstr>
      <vt:lpstr>Theorem: The Ratio Test</vt:lpstr>
      <vt:lpstr>Theorem: The Ratio Test</vt:lpstr>
      <vt:lpstr>Theorem: The Ratio Test</vt:lpstr>
      <vt:lpstr>Theorem: The Ratio Test</vt:lpstr>
      <vt:lpstr>Theorem: The Ratio Test</vt:lpstr>
      <vt:lpstr>Theorem: The Ratio Test</vt:lpstr>
      <vt:lpstr>Example 1 </vt:lpstr>
      <vt:lpstr>Example 1 (cont.)</vt:lpstr>
      <vt:lpstr>Example 1 (cont.)</vt:lpstr>
      <vt:lpstr>Example 1 (cont.)</vt:lpstr>
      <vt:lpstr>Example 1c (cont.)</vt:lpstr>
      <vt:lpstr>Theorem: The Root Test</vt:lpstr>
      <vt:lpstr>Theorem: The Root Test</vt:lpstr>
      <vt:lpstr>Theorem: The Root Test</vt:lpstr>
      <vt:lpstr>Theorem: The Root Test</vt:lpstr>
      <vt:lpstr>Example 2 </vt:lpstr>
      <vt:lpstr>Example 2 (cont.)</vt:lpstr>
      <vt:lpstr>Example 3 </vt:lpstr>
      <vt:lpstr>Example 3 (cont.)</vt:lpstr>
      <vt:lpstr>Example 3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Learning;Kim Cumbie</dc:creator>
  <cp:lastModifiedBy>Daniel Breuer</cp:lastModifiedBy>
  <cp:revision>582</cp:revision>
  <dcterms:created xsi:type="dcterms:W3CDTF">2013-04-26T14:43:13Z</dcterms:created>
  <dcterms:modified xsi:type="dcterms:W3CDTF">2018-09-18T14:03:07Z</dcterms:modified>
</cp:coreProperties>
</file>