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
      <p:font typeface="Euclid Symbol" panose="05050102010706020507" pitchFamily="18" charset="2"/>
      <p:regular r:id="rId52"/>
      <p:bold r:id="rId53"/>
      <p:italic r:id="rId54"/>
      <p:boldItalic r:id="rId55"/>
    </p:embeddedFont>
    <p:embeddedFont>
      <p:font typeface="Sakkal Majalla" panose="02000000000000000000" pitchFamily="2" charset="-78"/>
      <p:regular r:id="rId56"/>
      <p:bold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7F"/>
    <a:srgbClr val="00007D"/>
    <a:srgbClr val="0000FF"/>
    <a:srgbClr val="36609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2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5" Type="http://schemas.openxmlformats.org/officeDocument/2006/relationships/image" Target="../media/image59.wmf"/><Relationship Id="rId4" Type="http://schemas.openxmlformats.org/officeDocument/2006/relationships/image" Target="../media/image5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6.wmf"/><Relationship Id="rId7" Type="http://schemas.openxmlformats.org/officeDocument/2006/relationships/image" Target="../media/image90.wmf"/><Relationship Id="rId2" Type="http://schemas.openxmlformats.org/officeDocument/2006/relationships/image" Target="../media/image85.wmf"/><Relationship Id="rId1" Type="http://schemas.openxmlformats.org/officeDocument/2006/relationships/image" Target="../media/image84.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2.wmf"/><Relationship Id="rId7" Type="http://schemas.openxmlformats.org/officeDocument/2006/relationships/image" Target="../media/image96.wmf"/><Relationship Id="rId2" Type="http://schemas.openxmlformats.org/officeDocument/2006/relationships/image" Target="../media/image90.wmf"/><Relationship Id="rId1" Type="http://schemas.openxmlformats.org/officeDocument/2006/relationships/image" Target="../media/image91.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99.wmf"/><Relationship Id="rId7" Type="http://schemas.openxmlformats.org/officeDocument/2006/relationships/image" Target="../media/image103.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1.wmf"/><Relationship Id="rId5" Type="http://schemas.openxmlformats.org/officeDocument/2006/relationships/oleObject" Target="../embeddings/oleObject30.bin"/><Relationship Id="rId4" Type="http://schemas.openxmlformats.org/officeDocument/2006/relationships/image" Target="../media/image3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5.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6.bin"/></Relationships>
</file>

<file path=ppt/slides/_rels/slide1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0.wmf"/><Relationship Id="rId5" Type="http://schemas.openxmlformats.org/officeDocument/2006/relationships/oleObject" Target="../embeddings/oleObject39.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41.bin"/></Relationships>
</file>

<file path=ppt/slides/_rels/slide16.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4.w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4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9.wmf"/><Relationship Id="rId5" Type="http://schemas.openxmlformats.org/officeDocument/2006/relationships/oleObject" Target="../embeddings/oleObject48.bin"/><Relationship Id="rId4" Type="http://schemas.openxmlformats.org/officeDocument/2006/relationships/image" Target="../media/image4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1.wmf"/><Relationship Id="rId5" Type="http://schemas.openxmlformats.org/officeDocument/2006/relationships/oleObject" Target="../embeddings/oleObject50.bin"/><Relationship Id="rId4" Type="http://schemas.openxmlformats.org/officeDocument/2006/relationships/image" Target="../media/image5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2.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4.wmf"/><Relationship Id="rId5" Type="http://schemas.openxmlformats.org/officeDocument/2006/relationships/oleObject" Target="../embeddings/oleObject53.bin"/><Relationship Id="rId4" Type="http://schemas.openxmlformats.org/officeDocument/2006/relationships/image" Target="../media/image53.wmf"/></Relationships>
</file>

<file path=ppt/slides/_rels/slide23.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6.wmf"/><Relationship Id="rId11" Type="http://schemas.openxmlformats.org/officeDocument/2006/relationships/oleObject" Target="../embeddings/oleObject58.bin"/><Relationship Id="rId5" Type="http://schemas.openxmlformats.org/officeDocument/2006/relationships/oleObject" Target="../embeddings/oleObject55.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5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0.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3.wmf"/><Relationship Id="rId5" Type="http://schemas.openxmlformats.org/officeDocument/2006/relationships/oleObject" Target="../embeddings/oleObject62.bin"/><Relationship Id="rId4" Type="http://schemas.openxmlformats.org/officeDocument/2006/relationships/image" Target="../media/image6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6.wmf"/><Relationship Id="rId5" Type="http://schemas.openxmlformats.org/officeDocument/2006/relationships/oleObject" Target="../embeddings/oleObject65.bin"/><Relationship Id="rId4" Type="http://schemas.openxmlformats.org/officeDocument/2006/relationships/image" Target="../media/image65.wmf"/></Relationships>
</file>

<file path=ppt/slides/_rels/slide33.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8.wmf"/><Relationship Id="rId5" Type="http://schemas.openxmlformats.org/officeDocument/2006/relationships/oleObject" Target="../embeddings/oleObject67.bin"/><Relationship Id="rId4" Type="http://schemas.openxmlformats.org/officeDocument/2006/relationships/image" Target="../media/image67.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1.wmf"/><Relationship Id="rId5" Type="http://schemas.openxmlformats.org/officeDocument/2006/relationships/oleObject" Target="../embeddings/oleObject70.bin"/><Relationship Id="rId4" Type="http://schemas.openxmlformats.org/officeDocument/2006/relationships/image" Target="../media/image70.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72.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73.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7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75.wmf"/><Relationship Id="rId4" Type="http://schemas.openxmlformats.org/officeDocument/2006/relationships/oleObject" Target="../embeddings/oleObject74.bin"/></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78.wmf"/><Relationship Id="rId5" Type="http://schemas.openxmlformats.org/officeDocument/2006/relationships/oleObject" Target="../embeddings/oleObject76.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78.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9.bin"/><Relationship Id="rId7"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82.wmf"/><Relationship Id="rId5" Type="http://schemas.openxmlformats.org/officeDocument/2006/relationships/oleObject" Target="../embeddings/oleObject80.bin"/><Relationship Id="rId4" Type="http://schemas.openxmlformats.org/officeDocument/2006/relationships/image" Target="../media/image81.wmf"/></Relationships>
</file>

<file path=ppt/slides/_rels/slide43.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oleObject" Target="../embeddings/oleObject86.bin"/><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88.wmf"/><Relationship Id="rId2" Type="http://schemas.openxmlformats.org/officeDocument/2006/relationships/slideLayout" Target="../slideLayouts/slideLayout2.xml"/><Relationship Id="rId16" Type="http://schemas.openxmlformats.org/officeDocument/2006/relationships/image" Target="../media/image90.wmf"/><Relationship Id="rId1" Type="http://schemas.openxmlformats.org/officeDocument/2006/relationships/vmlDrawing" Target="../drawings/vmlDrawing31.vml"/><Relationship Id="rId6" Type="http://schemas.openxmlformats.org/officeDocument/2006/relationships/image" Target="../media/image85.wmf"/><Relationship Id="rId11" Type="http://schemas.openxmlformats.org/officeDocument/2006/relationships/oleObject" Target="../embeddings/oleObject85.bin"/><Relationship Id="rId5" Type="http://schemas.openxmlformats.org/officeDocument/2006/relationships/oleObject" Target="../embeddings/oleObject82.bin"/><Relationship Id="rId15" Type="http://schemas.openxmlformats.org/officeDocument/2006/relationships/oleObject" Target="../embeddings/oleObject87.bin"/><Relationship Id="rId10" Type="http://schemas.openxmlformats.org/officeDocument/2006/relationships/image" Target="../media/image87.wmf"/><Relationship Id="rId4" Type="http://schemas.openxmlformats.org/officeDocument/2006/relationships/image" Target="../media/image84.wmf"/><Relationship Id="rId9" Type="http://schemas.openxmlformats.org/officeDocument/2006/relationships/oleObject" Target="../embeddings/oleObject84.bin"/><Relationship Id="rId14" Type="http://schemas.openxmlformats.org/officeDocument/2006/relationships/image" Target="../media/image89.wmf"/></Relationships>
</file>

<file path=ppt/slides/_rels/slide44.x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oleObject" Target="../embeddings/oleObject93.bin"/><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94.wmf"/><Relationship Id="rId2" Type="http://schemas.openxmlformats.org/officeDocument/2006/relationships/slideLayout" Target="../slideLayouts/slideLayout2.xml"/><Relationship Id="rId16" Type="http://schemas.openxmlformats.org/officeDocument/2006/relationships/image" Target="../media/image96.wmf"/><Relationship Id="rId1" Type="http://schemas.openxmlformats.org/officeDocument/2006/relationships/vmlDrawing" Target="../drawings/vmlDrawing32.vml"/><Relationship Id="rId6" Type="http://schemas.openxmlformats.org/officeDocument/2006/relationships/image" Target="../media/image90.wmf"/><Relationship Id="rId11" Type="http://schemas.openxmlformats.org/officeDocument/2006/relationships/oleObject" Target="../embeddings/oleObject92.bin"/><Relationship Id="rId5" Type="http://schemas.openxmlformats.org/officeDocument/2006/relationships/oleObject" Target="../embeddings/oleObject89.bin"/><Relationship Id="rId15" Type="http://schemas.openxmlformats.org/officeDocument/2006/relationships/oleObject" Target="../embeddings/oleObject94.bin"/><Relationship Id="rId10" Type="http://schemas.openxmlformats.org/officeDocument/2006/relationships/image" Target="../media/image93.wmf"/><Relationship Id="rId4" Type="http://schemas.openxmlformats.org/officeDocument/2006/relationships/image" Target="../media/image91.wmf"/><Relationship Id="rId9" Type="http://schemas.openxmlformats.org/officeDocument/2006/relationships/oleObject" Target="../embeddings/oleObject91.bin"/><Relationship Id="rId14" Type="http://schemas.openxmlformats.org/officeDocument/2006/relationships/image" Target="../media/image95.wmf"/></Relationships>
</file>

<file path=ppt/slides/_rels/slide45.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100.bin"/><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101.wmf"/><Relationship Id="rId2" Type="http://schemas.openxmlformats.org/officeDocument/2006/relationships/slideLayout" Target="../slideLayouts/slideLayout2.xml"/><Relationship Id="rId16" Type="http://schemas.openxmlformats.org/officeDocument/2006/relationships/image" Target="../media/image103.wmf"/><Relationship Id="rId1" Type="http://schemas.openxmlformats.org/officeDocument/2006/relationships/vmlDrawing" Target="../drawings/vmlDrawing33.vml"/><Relationship Id="rId6" Type="http://schemas.openxmlformats.org/officeDocument/2006/relationships/image" Target="../media/image98.wmf"/><Relationship Id="rId11" Type="http://schemas.openxmlformats.org/officeDocument/2006/relationships/oleObject" Target="../embeddings/oleObject99.bin"/><Relationship Id="rId5" Type="http://schemas.openxmlformats.org/officeDocument/2006/relationships/oleObject" Target="../embeddings/oleObject96.bin"/><Relationship Id="rId15" Type="http://schemas.openxmlformats.org/officeDocument/2006/relationships/oleObject" Target="../embeddings/oleObject101.bin"/><Relationship Id="rId10" Type="http://schemas.openxmlformats.org/officeDocument/2006/relationships/image" Target="../media/image100.wmf"/><Relationship Id="rId4" Type="http://schemas.openxmlformats.org/officeDocument/2006/relationships/image" Target="../media/image97.wmf"/><Relationship Id="rId9" Type="http://schemas.openxmlformats.org/officeDocument/2006/relationships/oleObject" Target="../embeddings/oleObject98.bin"/><Relationship Id="rId14" Type="http://schemas.openxmlformats.org/officeDocument/2006/relationships/image" Target="../media/image102.wmf"/></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3.bin"/><Relationship Id="rId14" Type="http://schemas.openxmlformats.org/officeDocument/2006/relationships/image" Target="../media/image16.wmf"/></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7.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21.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3.bin"/></Relationships>
</file>

<file path=ppt/slides/_rels/slide9.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10.9</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Further Applications of Series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Using Series</a:t>
            </a:r>
          </a:p>
        </p:txBody>
      </p:sp>
      <p:sp>
        <p:nvSpPr>
          <p:cNvPr id="3" name="Content Placeholder 2"/>
          <p:cNvSpPr>
            <a:spLocks noGrp="1"/>
          </p:cNvSpPr>
          <p:nvPr>
            <p:ph idx="1"/>
          </p:nvPr>
        </p:nvSpPr>
        <p:spPr/>
        <p:txBody>
          <a:bodyPr/>
          <a:lstStyle/>
          <a:p>
            <a:r>
              <a:rPr lang="en-US" dirty="0"/>
              <a:t>and,</a:t>
            </a:r>
          </a:p>
          <a:p>
            <a:endParaRPr lang="en-US" dirty="0"/>
          </a:p>
          <a:p>
            <a:endParaRPr lang="en-US" dirty="0"/>
          </a:p>
          <a:p>
            <a:r>
              <a:rPr lang="en-US" dirty="0"/>
              <a:t>(note that if </a:t>
            </a:r>
            <a:r>
              <a:rPr lang="en-US" i="1" dirty="0"/>
              <a:t>m</a:t>
            </a:r>
            <a:r>
              <a:rPr lang="en-US" dirty="0"/>
              <a:t> is a natural number, this new definition </a:t>
            </a:r>
          </a:p>
          <a:p>
            <a:endParaRPr lang="en-US" sz="1500" dirty="0"/>
          </a:p>
          <a:p>
            <a:r>
              <a:rPr lang="en-US" dirty="0"/>
              <a:t>of </a:t>
            </a:r>
            <a:r>
              <a:rPr lang="en-US" i="1" dirty="0"/>
              <a:t>	</a:t>
            </a:r>
            <a:r>
              <a:rPr lang="en-US" dirty="0"/>
              <a:t>   reduces to </a:t>
            </a:r>
          </a:p>
          <a:p>
            <a:endParaRPr lang="en-US" dirty="0"/>
          </a:p>
          <a:p>
            <a:r>
              <a:rPr lang="en-US" dirty="0"/>
              <a:t>Given this extended meaning for the binomial coefficient, we can define the following type of series.</a:t>
            </a:r>
          </a:p>
          <a:p>
            <a:endParaRPr lang="en-US" dirty="0"/>
          </a:p>
        </p:txBody>
      </p:sp>
      <p:graphicFrame>
        <p:nvGraphicFramePr>
          <p:cNvPr id="8194" name="Object 2"/>
          <p:cNvGraphicFramePr>
            <a:graphicFrameLocks noChangeAspect="1"/>
          </p:cNvGraphicFramePr>
          <p:nvPr>
            <p:extLst>
              <p:ext uri="{D42A27DB-BD31-4B8C-83A1-F6EECF244321}">
                <p14:modId xmlns:p14="http://schemas.microsoft.com/office/powerpoint/2010/main" val="313812601"/>
              </p:ext>
            </p:extLst>
          </p:nvPr>
        </p:nvGraphicFramePr>
        <p:xfrm>
          <a:off x="1816100" y="1758950"/>
          <a:ext cx="5511800" cy="1016000"/>
        </p:xfrm>
        <a:graphic>
          <a:graphicData uri="http://schemas.openxmlformats.org/presentationml/2006/ole">
            <mc:AlternateContent xmlns:mc="http://schemas.openxmlformats.org/markup-compatibility/2006">
              <mc:Choice xmlns:v="urn:schemas-microsoft-com:vml" Requires="v">
                <p:oleObj spid="_x0000_s8224" name="Equation" r:id="rId3" imgW="5511600" imgH="1015920" progId="Equation.DSMT4">
                  <p:embed/>
                </p:oleObj>
              </mc:Choice>
              <mc:Fallback>
                <p:oleObj name="Equation" r:id="rId3" imgW="5511600" imgH="1015920" progId="Equation.DSMT4">
                  <p:embed/>
                  <p:pic>
                    <p:nvPicPr>
                      <p:cNvPr id="0" name="Picture 2"/>
                      <p:cNvPicPr>
                        <a:picLocks noChangeAspect="1" noChangeArrowheads="1"/>
                      </p:cNvPicPr>
                      <p:nvPr/>
                    </p:nvPicPr>
                    <p:blipFill>
                      <a:blip r:embed="rId4"/>
                      <a:srcRect/>
                      <a:stretch>
                        <a:fillRect/>
                      </a:stretch>
                    </p:blipFill>
                    <p:spPr bwMode="auto">
                      <a:xfrm>
                        <a:off x="1816100" y="1758950"/>
                        <a:ext cx="5511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p:cNvGraphicFramePr>
            <a:graphicFrameLocks noChangeAspect="1"/>
          </p:cNvGraphicFramePr>
          <p:nvPr>
            <p:extLst>
              <p:ext uri="{D42A27DB-BD31-4B8C-83A1-F6EECF244321}">
                <p14:modId xmlns:p14="http://schemas.microsoft.com/office/powerpoint/2010/main" val="3940549334"/>
              </p:ext>
            </p:extLst>
          </p:nvPr>
        </p:nvGraphicFramePr>
        <p:xfrm>
          <a:off x="976313" y="3321050"/>
          <a:ext cx="660400" cy="1016000"/>
        </p:xfrm>
        <a:graphic>
          <a:graphicData uri="http://schemas.openxmlformats.org/presentationml/2006/ole">
            <mc:AlternateContent xmlns:mc="http://schemas.openxmlformats.org/markup-compatibility/2006">
              <mc:Choice xmlns:v="urn:schemas-microsoft-com:vml" Requires="v">
                <p:oleObj spid="_x0000_s8225" name="Equation" r:id="rId5" imgW="660240" imgH="1015920" progId="Equation.DSMT4">
                  <p:embed/>
                </p:oleObj>
              </mc:Choice>
              <mc:Fallback>
                <p:oleObj name="Equation" r:id="rId5" imgW="660240" imgH="1015920" progId="Equation.DSMT4">
                  <p:embed/>
                  <p:pic>
                    <p:nvPicPr>
                      <p:cNvPr id="0" name="Picture 3"/>
                      <p:cNvPicPr>
                        <a:picLocks noChangeAspect="1" noChangeArrowheads="1"/>
                      </p:cNvPicPr>
                      <p:nvPr/>
                    </p:nvPicPr>
                    <p:blipFill>
                      <a:blip r:embed="rId6"/>
                      <a:srcRect/>
                      <a:stretch>
                        <a:fillRect/>
                      </a:stretch>
                    </p:blipFill>
                    <p:spPr bwMode="auto">
                      <a:xfrm>
                        <a:off x="976313" y="3321050"/>
                        <a:ext cx="660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3340100" y="3436056"/>
          <a:ext cx="1689100" cy="952500"/>
        </p:xfrm>
        <a:graphic>
          <a:graphicData uri="http://schemas.openxmlformats.org/presentationml/2006/ole">
            <mc:AlternateContent xmlns:mc="http://schemas.openxmlformats.org/markup-compatibility/2006">
              <mc:Choice xmlns:v="urn:schemas-microsoft-com:vml" Requires="v">
                <p:oleObj spid="_x0000_s8226" name="Equation" r:id="rId7" imgW="1688760" imgH="952200" progId="Equation.DSMT4">
                  <p:embed/>
                </p:oleObj>
              </mc:Choice>
              <mc:Fallback>
                <p:oleObj name="Equation" r:id="rId7" imgW="1688760" imgH="952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0100" y="3436056"/>
                        <a:ext cx="1689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Binomial Series</a:t>
            </a:r>
          </a:p>
        </p:txBody>
      </p:sp>
      <p:sp>
        <p:nvSpPr>
          <p:cNvPr id="3" name="Content Placeholder 2"/>
          <p:cNvSpPr>
            <a:spLocks noGrp="1"/>
          </p:cNvSpPr>
          <p:nvPr>
            <p:ph idx="1"/>
          </p:nvPr>
        </p:nvSpPr>
        <p:spPr>
          <a:solidFill>
            <a:srgbClr val="FFFFCC"/>
          </a:solidFill>
          <a:ln w="28575">
            <a:solidFill>
              <a:schemeClr val="tx1"/>
            </a:solidFill>
          </a:ln>
        </p:spPr>
        <p:txBody>
          <a:bodyPr>
            <a:noAutofit/>
          </a:bodyPr>
          <a:lstStyle/>
          <a:p>
            <a:pPr algn="ctr"/>
            <a:r>
              <a:rPr lang="en-US" b="1" dirty="0">
                <a:solidFill>
                  <a:schemeClr val="tx1"/>
                </a:solidFill>
              </a:rPr>
              <a:t>Binomial Series</a:t>
            </a:r>
          </a:p>
          <a:p>
            <a:r>
              <a:rPr lang="en-US" dirty="0">
                <a:solidFill>
                  <a:schemeClr val="tx1"/>
                </a:solidFill>
              </a:rPr>
              <a:t>For any real number </a:t>
            </a:r>
            <a:r>
              <a:rPr lang="en-US" i="1" dirty="0">
                <a:solidFill>
                  <a:schemeClr val="tx1"/>
                </a:solidFill>
              </a:rPr>
              <a:t>m</a:t>
            </a:r>
            <a:r>
              <a:rPr lang="en-US" dirty="0">
                <a:solidFill>
                  <a:schemeClr val="tx1"/>
                </a:solidFill>
              </a:rPr>
              <a:t> and </a:t>
            </a:r>
            <a:r>
              <a:rPr lang="en-US" dirty="0">
                <a:solidFill>
                  <a:schemeClr val="tx1"/>
                </a:solidFill>
                <a:latin typeface="Symbol" pitchFamily="18" charset="2"/>
              </a:rPr>
              <a:t>-</a:t>
            </a:r>
            <a:r>
              <a:rPr lang="en-US" dirty="0">
                <a:solidFill>
                  <a:schemeClr val="tx1"/>
                </a:solidFill>
              </a:rPr>
              <a:t>1 &lt; </a:t>
            </a:r>
            <a:r>
              <a:rPr lang="en-US" i="1" dirty="0">
                <a:solidFill>
                  <a:schemeClr val="tx1"/>
                </a:solidFill>
              </a:rPr>
              <a:t>x</a:t>
            </a:r>
            <a:r>
              <a:rPr lang="en-US" dirty="0">
                <a:solidFill>
                  <a:schemeClr val="tx1"/>
                </a:solidFill>
              </a:rPr>
              <a:t> &lt; 1, the series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sz="2600" dirty="0">
              <a:solidFill>
                <a:schemeClr val="tx1"/>
              </a:solidFill>
            </a:endParaRPr>
          </a:p>
          <a:p>
            <a:r>
              <a:rPr lang="en-US" dirty="0">
                <a:solidFill>
                  <a:schemeClr val="tx1"/>
                </a:solidFill>
              </a:rPr>
              <a:t>is called a </a:t>
            </a:r>
            <a:r>
              <a:rPr lang="en-US" b="1" dirty="0">
                <a:solidFill>
                  <a:srgbClr val="C00000"/>
                </a:solidFill>
              </a:rPr>
              <a:t>binomial series</a:t>
            </a:r>
            <a:r>
              <a:rPr lang="en-US" dirty="0">
                <a:solidFill>
                  <a:schemeClr val="tx1"/>
                </a:solidFill>
              </a:rPr>
              <a:t>.</a:t>
            </a:r>
          </a:p>
        </p:txBody>
      </p:sp>
      <p:graphicFrame>
        <p:nvGraphicFramePr>
          <p:cNvPr id="9218" name="Object 2"/>
          <p:cNvGraphicFramePr>
            <a:graphicFrameLocks noChangeAspect="1"/>
          </p:cNvGraphicFramePr>
          <p:nvPr>
            <p:extLst>
              <p:ext uri="{D42A27DB-BD31-4B8C-83A1-F6EECF244321}">
                <p14:modId xmlns:p14="http://schemas.microsoft.com/office/powerpoint/2010/main" val="1981662871"/>
              </p:ext>
            </p:extLst>
          </p:nvPr>
        </p:nvGraphicFramePr>
        <p:xfrm>
          <a:off x="552450" y="2241550"/>
          <a:ext cx="8039100" cy="3035300"/>
        </p:xfrm>
        <a:graphic>
          <a:graphicData uri="http://schemas.openxmlformats.org/presentationml/2006/ole">
            <mc:AlternateContent xmlns:mc="http://schemas.openxmlformats.org/markup-compatibility/2006">
              <mc:Choice xmlns:v="urn:schemas-microsoft-com:vml" Requires="v">
                <p:oleObj spid="_x0000_s9227" name="Equation" r:id="rId3" imgW="8038800" imgH="3035160" progId="Equation.DSMT4">
                  <p:embed/>
                </p:oleObj>
              </mc:Choice>
              <mc:Fallback>
                <p:oleObj name="Equation" r:id="rId3" imgW="8038800" imgH="3035160" progId="Equation.DSMT4">
                  <p:embed/>
                  <p:pic>
                    <p:nvPicPr>
                      <p:cNvPr id="0" name="Picture 2"/>
                      <p:cNvPicPr>
                        <a:picLocks noChangeAspect="1" noChangeArrowheads="1"/>
                      </p:cNvPicPr>
                      <p:nvPr/>
                    </p:nvPicPr>
                    <p:blipFill>
                      <a:blip r:embed="rId4"/>
                      <a:srcRect/>
                      <a:stretch>
                        <a:fillRect/>
                      </a:stretch>
                    </p:blipFill>
                    <p:spPr bwMode="auto">
                      <a:xfrm>
                        <a:off x="552450" y="2241550"/>
                        <a:ext cx="803910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Using Series</a:t>
            </a:r>
          </a:p>
        </p:txBody>
      </p:sp>
      <p:sp>
        <p:nvSpPr>
          <p:cNvPr id="3" name="Content Placeholder 2"/>
          <p:cNvSpPr>
            <a:spLocks noGrp="1"/>
          </p:cNvSpPr>
          <p:nvPr>
            <p:ph idx="1"/>
          </p:nvPr>
        </p:nvSpPr>
        <p:spPr/>
        <p:txBody>
          <a:bodyPr>
            <a:noAutofit/>
          </a:bodyPr>
          <a:lstStyle/>
          <a:p>
            <a:r>
              <a:rPr lang="en-US" dirty="0"/>
              <a:t>By the Ratio Test, it is easy to see that the binomial series converges for |</a:t>
            </a:r>
            <a:r>
              <a:rPr lang="en-US" i="1" dirty="0"/>
              <a:t>x</a:t>
            </a:r>
            <a:r>
              <a:rPr lang="en-US" dirty="0"/>
              <a:t>| &lt; 1. This does not prove that it converges to (</a:t>
            </a:r>
            <a:r>
              <a:rPr lang="en-US" spc="-100" dirty="0"/>
              <a:t>1 </a:t>
            </a:r>
            <a:r>
              <a:rPr lang="en-US" spc="-100" dirty="0">
                <a:latin typeface="Symbol" pitchFamily="18" charset="2"/>
              </a:rPr>
              <a:t>+ </a:t>
            </a:r>
            <a:r>
              <a:rPr lang="en-US" i="1" spc="-100" dirty="0"/>
              <a:t>x</a:t>
            </a:r>
            <a:r>
              <a:rPr lang="en-US" dirty="0"/>
              <a:t>)</a:t>
            </a:r>
            <a:r>
              <a:rPr lang="en-US" i="1" baseline="30000" dirty="0"/>
              <a:t>m</a:t>
            </a:r>
            <a:r>
              <a:rPr lang="en-US" dirty="0"/>
              <a:t>, but that is indeed the question of whether the series converges at the endpoints of the convergence interval depends on </a:t>
            </a:r>
            <a:r>
              <a:rPr lang="en-US" i="1" dirty="0"/>
              <a:t>m</a:t>
            </a:r>
            <a:r>
              <a:rPr lang="en-US" dirty="0"/>
              <a:t>: for example, if </a:t>
            </a:r>
          </a:p>
          <a:p>
            <a:pPr>
              <a:spcBef>
                <a:spcPts val="0"/>
              </a:spcBef>
            </a:pPr>
            <a:r>
              <a:rPr lang="en-US" dirty="0">
                <a:latin typeface="Symbol" pitchFamily="18" charset="2"/>
              </a:rPr>
              <a:t>-</a:t>
            </a:r>
            <a:r>
              <a:rPr lang="en-US" dirty="0"/>
              <a:t>1 &lt; </a:t>
            </a:r>
            <a:r>
              <a:rPr lang="en-US" i="1" dirty="0"/>
              <a:t>m</a:t>
            </a:r>
            <a:r>
              <a:rPr lang="en-US" dirty="0"/>
              <a:t> ≤ 0, the series converges at </a:t>
            </a:r>
            <a:r>
              <a:rPr lang="en-US" i="1" dirty="0"/>
              <a:t>x</a:t>
            </a:r>
            <a:r>
              <a:rPr lang="en-US" dirty="0"/>
              <a:t> = 1; and if </a:t>
            </a:r>
            <a:r>
              <a:rPr lang="en-US" i="1" dirty="0"/>
              <a:t>m</a:t>
            </a:r>
            <a:r>
              <a:rPr lang="en-US" dirty="0"/>
              <a:t> ≥ 0, it converges at both </a:t>
            </a:r>
            <a:r>
              <a:rPr lang="en-US" i="1" dirty="0"/>
              <a:t>x</a:t>
            </a:r>
            <a:r>
              <a:rPr lang="en-US" dirty="0"/>
              <a:t> = </a:t>
            </a:r>
            <a:r>
              <a:rPr lang="en-US" dirty="0">
                <a:latin typeface="Symbol" pitchFamily="18" charset="2"/>
              </a:rPr>
              <a:t>-</a:t>
            </a:r>
            <a:r>
              <a:rPr lang="en-US" dirty="0"/>
              <a:t>1 and </a:t>
            </a:r>
            <a:r>
              <a:rPr lang="en-US" i="1" dirty="0"/>
              <a:t>x</a:t>
            </a:r>
            <a:r>
              <a:rPr lang="en-US" dirty="0"/>
              <a:t> = 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Using Series</a:t>
            </a:r>
          </a:p>
        </p:txBody>
      </p:sp>
      <p:sp>
        <p:nvSpPr>
          <p:cNvPr id="3" name="Content Placeholder 2"/>
          <p:cNvSpPr>
            <a:spLocks noGrp="1"/>
          </p:cNvSpPr>
          <p:nvPr>
            <p:ph idx="1"/>
          </p:nvPr>
        </p:nvSpPr>
        <p:spPr/>
        <p:txBody>
          <a:bodyPr>
            <a:noAutofit/>
          </a:bodyPr>
          <a:lstStyle/>
          <a:p>
            <a:r>
              <a:rPr lang="en-US" dirty="0"/>
              <a:t>Note also that the series is finite (and hence convergent for all </a:t>
            </a:r>
            <a:r>
              <a:rPr lang="en-US" i="1" dirty="0"/>
              <a:t>x</a:t>
            </a:r>
            <a:r>
              <a:rPr lang="en-US" dirty="0"/>
              <a:t>) if </a:t>
            </a:r>
            <a:r>
              <a:rPr lang="en-US" i="1" dirty="0"/>
              <a:t>m</a:t>
            </a:r>
            <a:r>
              <a:rPr lang="en-US" dirty="0"/>
              <a:t> is a natural number, since in this case all the binomial coefficients past some point are equal to 0. In other words, when </a:t>
            </a:r>
            <a:r>
              <a:rPr lang="en-US" i="1" dirty="0"/>
              <a:t>m</a:t>
            </a:r>
            <a:r>
              <a:rPr lang="en-US" dirty="0"/>
              <a:t> is a natural number, the binomial series expansion simply reduces to the Binomial Theorem.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Use the binomial series to find the series expansions of </a:t>
            </a:r>
            <a:r>
              <a:rPr lang="en-US" b="1" dirty="0"/>
              <a:t>a.</a:t>
            </a:r>
            <a:r>
              <a:rPr lang="en-US" dirty="0"/>
              <a:t> 	         and </a:t>
            </a:r>
            <a:r>
              <a:rPr lang="en-US" b="1" dirty="0"/>
              <a:t>b.</a:t>
            </a:r>
            <a:r>
              <a:rPr lang="en-US" dirty="0"/>
              <a:t> 		     about </a:t>
            </a:r>
            <a:r>
              <a:rPr lang="en-US" i="1" dirty="0"/>
              <a:t>x</a:t>
            </a:r>
            <a:r>
              <a:rPr lang="en-US" dirty="0"/>
              <a:t> = 0.</a:t>
            </a:r>
          </a:p>
          <a:p>
            <a:r>
              <a:rPr lang="en-US" b="1" dirty="0"/>
              <a:t>Solution</a:t>
            </a:r>
          </a:p>
          <a:p>
            <a:pPr marL="463550" indent="-463550"/>
            <a:r>
              <a:rPr lang="en-US" b="1" dirty="0"/>
              <a:t>a.	</a:t>
            </a:r>
            <a:r>
              <a:rPr lang="en-US" dirty="0"/>
              <a:t>This confirms the power series expansion of 1/</a:t>
            </a:r>
            <a:r>
              <a:rPr lang="en-US" spc="-100" dirty="0"/>
              <a:t>(1 </a:t>
            </a:r>
            <a:r>
              <a:rPr lang="en-US" spc="-100" dirty="0">
                <a:latin typeface="Symbol" pitchFamily="18" charset="2"/>
              </a:rPr>
              <a:t>- </a:t>
            </a:r>
            <a:r>
              <a:rPr lang="en-US" i="1" spc="-100" dirty="0"/>
              <a:t>x</a:t>
            </a:r>
            <a:r>
              <a:rPr lang="en-US" spc="-100" dirty="0"/>
              <a:t>)</a:t>
            </a:r>
            <a:r>
              <a:rPr lang="en-US" dirty="0"/>
              <a:t> we have previously found.</a:t>
            </a:r>
          </a:p>
        </p:txBody>
      </p:sp>
      <p:graphicFrame>
        <p:nvGraphicFramePr>
          <p:cNvPr id="10242" name="Object 2"/>
          <p:cNvGraphicFramePr>
            <a:graphicFrameLocks noChangeAspect="1"/>
          </p:cNvGraphicFramePr>
          <p:nvPr/>
        </p:nvGraphicFramePr>
        <p:xfrm>
          <a:off x="914400" y="1676400"/>
          <a:ext cx="1155700" cy="533400"/>
        </p:xfrm>
        <a:graphic>
          <a:graphicData uri="http://schemas.openxmlformats.org/presentationml/2006/ole">
            <mc:AlternateContent xmlns:mc="http://schemas.openxmlformats.org/markup-compatibility/2006">
              <mc:Choice xmlns:v="urn:schemas-microsoft-com:vml" Requires="v">
                <p:oleObj spid="_x0000_s10287" name="Equation" r:id="rId3" imgW="1155600" imgH="533160" progId="Equation.DSMT4">
                  <p:embed/>
                </p:oleObj>
              </mc:Choice>
              <mc:Fallback>
                <p:oleObj name="Equation" r:id="rId3" imgW="115560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76400"/>
                        <a:ext cx="1155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p:cNvGraphicFramePr>
            <a:graphicFrameLocks noChangeAspect="1"/>
          </p:cNvGraphicFramePr>
          <p:nvPr/>
        </p:nvGraphicFramePr>
        <p:xfrm>
          <a:off x="3162300" y="1634067"/>
          <a:ext cx="1333500" cy="635000"/>
        </p:xfrm>
        <a:graphic>
          <a:graphicData uri="http://schemas.openxmlformats.org/presentationml/2006/ole">
            <mc:AlternateContent xmlns:mc="http://schemas.openxmlformats.org/markup-compatibility/2006">
              <mc:Choice xmlns:v="urn:schemas-microsoft-com:vml" Requires="v">
                <p:oleObj spid="_x0000_s10288" name="Equation" r:id="rId5" imgW="1333440" imgH="634680" progId="Equation.DSMT4">
                  <p:embed/>
                </p:oleObj>
              </mc:Choice>
              <mc:Fallback>
                <p:oleObj name="Equation" r:id="rId5" imgW="1333440" imgH="634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2300" y="1634067"/>
                        <a:ext cx="13335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1676400" y="4038600"/>
          <a:ext cx="1155700" cy="533400"/>
        </p:xfrm>
        <a:graphic>
          <a:graphicData uri="http://schemas.openxmlformats.org/presentationml/2006/ole">
            <mc:AlternateContent xmlns:mc="http://schemas.openxmlformats.org/markup-compatibility/2006">
              <mc:Choice xmlns:v="urn:schemas-microsoft-com:vml" Requires="v">
                <p:oleObj spid="_x0000_s10289" name="Equation" r:id="rId7" imgW="1155600" imgH="533160" progId="Equation.DSMT4">
                  <p:embed/>
                </p:oleObj>
              </mc:Choice>
              <mc:Fallback>
                <p:oleObj name="Equation" r:id="rId7" imgW="1155600" imgH="5331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038600"/>
                        <a:ext cx="1155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2921000" y="4008967"/>
          <a:ext cx="1955800" cy="596900"/>
        </p:xfrm>
        <a:graphic>
          <a:graphicData uri="http://schemas.openxmlformats.org/presentationml/2006/ole">
            <mc:AlternateContent xmlns:mc="http://schemas.openxmlformats.org/markup-compatibility/2006">
              <mc:Choice xmlns:v="urn:schemas-microsoft-com:vml" Requires="v">
                <p:oleObj spid="_x0000_s10290" name="Equation" r:id="rId9" imgW="1955520" imgH="596880" progId="Equation.DSMT4">
                  <p:embed/>
                </p:oleObj>
              </mc:Choice>
              <mc:Fallback>
                <p:oleObj name="Equation" r:id="rId9" imgW="1955520" imgH="596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1000" y="4008967"/>
                        <a:ext cx="1955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extLst>
              <p:ext uri="{D42A27DB-BD31-4B8C-83A1-F6EECF244321}">
                <p14:modId xmlns:p14="http://schemas.microsoft.com/office/powerpoint/2010/main" val="723016287"/>
              </p:ext>
            </p:extLst>
          </p:nvPr>
        </p:nvGraphicFramePr>
        <p:xfrm>
          <a:off x="4959350" y="3832225"/>
          <a:ext cx="2273300" cy="1016000"/>
        </p:xfrm>
        <a:graphic>
          <a:graphicData uri="http://schemas.openxmlformats.org/presentationml/2006/ole">
            <mc:AlternateContent xmlns:mc="http://schemas.openxmlformats.org/markup-compatibility/2006">
              <mc:Choice xmlns:v="urn:schemas-microsoft-com:vml" Requires="v">
                <p:oleObj spid="_x0000_s10291" name="Equation" r:id="rId11" imgW="2273040" imgH="1015920" progId="Equation.DSMT4">
                  <p:embed/>
                </p:oleObj>
              </mc:Choice>
              <mc:Fallback>
                <p:oleObj name="Equation" r:id="rId11" imgW="2273040" imgH="1015920" progId="Equation.DSMT4">
                  <p:embed/>
                  <p:pic>
                    <p:nvPicPr>
                      <p:cNvPr id="0" name="Picture 6"/>
                      <p:cNvPicPr>
                        <a:picLocks noChangeAspect="1" noChangeArrowheads="1"/>
                      </p:cNvPicPr>
                      <p:nvPr/>
                    </p:nvPicPr>
                    <p:blipFill>
                      <a:blip r:embed="rId12"/>
                      <a:srcRect/>
                      <a:stretch>
                        <a:fillRect/>
                      </a:stretch>
                    </p:blipFill>
                    <p:spPr bwMode="auto">
                      <a:xfrm>
                        <a:off x="4959350" y="3832225"/>
                        <a:ext cx="2273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We know this converges for |</a:t>
            </a:r>
            <a:r>
              <a:rPr lang="en-US" i="1" dirty="0"/>
              <a:t>x</a:t>
            </a:r>
            <a:r>
              <a:rPr lang="en-US" dirty="0"/>
              <a:t>|</a:t>
            </a:r>
            <a:r>
              <a:rPr lang="en-US" i="1" dirty="0"/>
              <a:t> </a:t>
            </a:r>
            <a:r>
              <a:rPr lang="en-US" dirty="0"/>
              <a:t>&lt; 1, and by examining the series with the specific values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1 and </a:t>
            </a:r>
            <a:r>
              <a:rPr lang="en-US" i="1" dirty="0"/>
              <a:t>x</a:t>
            </a:r>
            <a:r>
              <a:rPr lang="en-US" dirty="0"/>
              <a:t> </a:t>
            </a:r>
            <a:r>
              <a:rPr lang="en-US" dirty="0">
                <a:latin typeface="Symbol" pitchFamily="18" charset="2"/>
              </a:rPr>
              <a:t>=</a:t>
            </a:r>
            <a:r>
              <a:rPr lang="en-US" dirty="0"/>
              <a:t> 1 it’s easy to see it diverges at both endpoints.</a:t>
            </a:r>
          </a:p>
        </p:txBody>
      </p:sp>
      <p:graphicFrame>
        <p:nvGraphicFramePr>
          <p:cNvPr id="12291" name="Object 3"/>
          <p:cNvGraphicFramePr>
            <a:graphicFrameLocks noChangeAspect="1"/>
          </p:cNvGraphicFramePr>
          <p:nvPr>
            <p:extLst>
              <p:ext uri="{D42A27DB-BD31-4B8C-83A1-F6EECF244321}">
                <p14:modId xmlns:p14="http://schemas.microsoft.com/office/powerpoint/2010/main" val="2972817118"/>
              </p:ext>
            </p:extLst>
          </p:nvPr>
        </p:nvGraphicFramePr>
        <p:xfrm>
          <a:off x="457200" y="1301750"/>
          <a:ext cx="7975600" cy="1016000"/>
        </p:xfrm>
        <a:graphic>
          <a:graphicData uri="http://schemas.openxmlformats.org/presentationml/2006/ole">
            <mc:AlternateContent xmlns:mc="http://schemas.openxmlformats.org/markup-compatibility/2006">
              <mc:Choice xmlns:v="urn:schemas-microsoft-com:vml" Requires="v">
                <p:oleObj spid="_x0000_s12327" name="Equation" r:id="rId3" imgW="7975440" imgH="1015920" progId="Equation.DSMT4">
                  <p:embed/>
                </p:oleObj>
              </mc:Choice>
              <mc:Fallback>
                <p:oleObj name="Equation" r:id="rId3" imgW="7975440" imgH="1015920" progId="Equation.DSMT4">
                  <p:embed/>
                  <p:pic>
                    <p:nvPicPr>
                      <p:cNvPr id="0" name="Picture 3"/>
                      <p:cNvPicPr>
                        <a:picLocks noChangeAspect="1" noChangeArrowheads="1"/>
                      </p:cNvPicPr>
                      <p:nvPr/>
                    </p:nvPicPr>
                    <p:blipFill>
                      <a:blip r:embed="rId4"/>
                      <a:srcRect/>
                      <a:stretch>
                        <a:fillRect/>
                      </a:stretch>
                    </p:blipFill>
                    <p:spPr bwMode="auto">
                      <a:xfrm>
                        <a:off x="457200" y="1301750"/>
                        <a:ext cx="7975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extLst>
              <p:ext uri="{D42A27DB-BD31-4B8C-83A1-F6EECF244321}">
                <p14:modId xmlns:p14="http://schemas.microsoft.com/office/powerpoint/2010/main" val="3742376807"/>
              </p:ext>
            </p:extLst>
          </p:nvPr>
        </p:nvGraphicFramePr>
        <p:xfrm>
          <a:off x="460375" y="2451100"/>
          <a:ext cx="8331200" cy="901700"/>
        </p:xfrm>
        <a:graphic>
          <a:graphicData uri="http://schemas.openxmlformats.org/presentationml/2006/ole">
            <mc:AlternateContent xmlns:mc="http://schemas.openxmlformats.org/markup-compatibility/2006">
              <mc:Choice xmlns:v="urn:schemas-microsoft-com:vml" Requires="v">
                <p:oleObj spid="_x0000_s12328" name="Equation" r:id="rId5" imgW="8331120" imgH="901440" progId="Equation.DSMT4">
                  <p:embed/>
                </p:oleObj>
              </mc:Choice>
              <mc:Fallback>
                <p:oleObj name="Equation" r:id="rId5" imgW="8331120" imgH="901440" progId="Equation.DSMT4">
                  <p:embed/>
                  <p:pic>
                    <p:nvPicPr>
                      <p:cNvPr id="0" name="Picture 4"/>
                      <p:cNvPicPr>
                        <a:picLocks noChangeAspect="1" noChangeArrowheads="1"/>
                      </p:cNvPicPr>
                      <p:nvPr/>
                    </p:nvPicPr>
                    <p:blipFill>
                      <a:blip r:embed="rId6"/>
                      <a:srcRect/>
                      <a:stretch>
                        <a:fillRect/>
                      </a:stretch>
                    </p:blipFill>
                    <p:spPr bwMode="auto">
                      <a:xfrm>
                        <a:off x="460375" y="2451100"/>
                        <a:ext cx="8331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extLst>
              <p:ext uri="{D42A27DB-BD31-4B8C-83A1-F6EECF244321}">
                <p14:modId xmlns:p14="http://schemas.microsoft.com/office/powerpoint/2010/main" val="1341562934"/>
              </p:ext>
            </p:extLst>
          </p:nvPr>
        </p:nvGraphicFramePr>
        <p:xfrm>
          <a:off x="450850" y="3670300"/>
          <a:ext cx="2768600" cy="368300"/>
        </p:xfrm>
        <a:graphic>
          <a:graphicData uri="http://schemas.openxmlformats.org/presentationml/2006/ole">
            <mc:AlternateContent xmlns:mc="http://schemas.openxmlformats.org/markup-compatibility/2006">
              <mc:Choice xmlns:v="urn:schemas-microsoft-com:vml" Requires="v">
                <p:oleObj spid="_x0000_s12329" name="Equation" r:id="rId7" imgW="2768400" imgH="368280" progId="Equation.DSMT4">
                  <p:embed/>
                </p:oleObj>
              </mc:Choice>
              <mc:Fallback>
                <p:oleObj name="Equation" r:id="rId7" imgW="2768400" imgH="368280" progId="Equation.DSMT4">
                  <p:embed/>
                  <p:pic>
                    <p:nvPicPr>
                      <p:cNvPr id="0" name="Picture 5"/>
                      <p:cNvPicPr>
                        <a:picLocks noChangeAspect="1" noChangeArrowheads="1"/>
                      </p:cNvPicPr>
                      <p:nvPr/>
                    </p:nvPicPr>
                    <p:blipFill>
                      <a:blip r:embed="rId8"/>
                      <a:srcRect/>
                      <a:stretch>
                        <a:fillRect/>
                      </a:stretch>
                    </p:blipFill>
                    <p:spPr bwMode="auto">
                      <a:xfrm>
                        <a:off x="450850" y="3670300"/>
                        <a:ext cx="27686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2656343997"/>
              </p:ext>
            </p:extLst>
          </p:nvPr>
        </p:nvGraphicFramePr>
        <p:xfrm>
          <a:off x="3276600" y="3459163"/>
          <a:ext cx="1041400" cy="914400"/>
        </p:xfrm>
        <a:graphic>
          <a:graphicData uri="http://schemas.openxmlformats.org/presentationml/2006/ole">
            <mc:AlternateContent xmlns:mc="http://schemas.openxmlformats.org/markup-compatibility/2006">
              <mc:Choice xmlns:v="urn:schemas-microsoft-com:vml" Requires="v">
                <p:oleObj spid="_x0000_s12330" name="Equation" r:id="rId9" imgW="1041120" imgH="914400" progId="Equation.DSMT4">
                  <p:embed/>
                </p:oleObj>
              </mc:Choice>
              <mc:Fallback>
                <p:oleObj name="Equation" r:id="rId9" imgW="1041120" imgH="914400" progId="Equation.DSMT4">
                  <p:embed/>
                  <p:pic>
                    <p:nvPicPr>
                      <p:cNvPr id="0" name="Picture 6"/>
                      <p:cNvPicPr>
                        <a:picLocks noChangeAspect="1" noChangeArrowheads="1"/>
                      </p:cNvPicPr>
                      <p:nvPr/>
                    </p:nvPicPr>
                    <p:blipFill>
                      <a:blip r:embed="rId10"/>
                      <a:srcRect/>
                      <a:stretch>
                        <a:fillRect/>
                      </a:stretch>
                    </p:blipFill>
                    <p:spPr bwMode="auto">
                      <a:xfrm>
                        <a:off x="3276600" y="3459163"/>
                        <a:ext cx="1041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endParaRPr lang="en-US" sz="1000" b="1" dirty="0"/>
          </a:p>
          <a:p>
            <a:r>
              <a:rPr lang="en-US" b="1" dirty="0"/>
              <a:t>b.</a:t>
            </a:r>
          </a:p>
        </p:txBody>
      </p:sp>
      <p:graphicFrame>
        <p:nvGraphicFramePr>
          <p:cNvPr id="13320" name="Object 8"/>
          <p:cNvGraphicFramePr>
            <a:graphicFrameLocks noChangeAspect="1"/>
          </p:cNvGraphicFramePr>
          <p:nvPr/>
        </p:nvGraphicFramePr>
        <p:xfrm>
          <a:off x="962379" y="1456266"/>
          <a:ext cx="1333500" cy="635000"/>
        </p:xfrm>
        <a:graphic>
          <a:graphicData uri="http://schemas.openxmlformats.org/presentationml/2006/ole">
            <mc:AlternateContent xmlns:mc="http://schemas.openxmlformats.org/markup-compatibility/2006">
              <mc:Choice xmlns:v="urn:schemas-microsoft-com:vml" Requires="v">
                <p:oleObj spid="_x0000_s13365" name="Equation" r:id="rId3" imgW="1333440" imgH="634680" progId="Equation.DSMT4">
                  <p:embed/>
                </p:oleObj>
              </mc:Choice>
              <mc:Fallback>
                <p:oleObj name="Equation" r:id="rId3" imgW="1333440" imgH="63468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379" y="1456266"/>
                        <a:ext cx="13335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9"/>
          <p:cNvGraphicFramePr>
            <a:graphicFrameLocks noChangeAspect="1"/>
          </p:cNvGraphicFramePr>
          <p:nvPr>
            <p:extLst>
              <p:ext uri="{D42A27DB-BD31-4B8C-83A1-F6EECF244321}">
                <p14:modId xmlns:p14="http://schemas.microsoft.com/office/powerpoint/2010/main" val="252662213"/>
              </p:ext>
            </p:extLst>
          </p:nvPr>
        </p:nvGraphicFramePr>
        <p:xfrm>
          <a:off x="2362200" y="1290638"/>
          <a:ext cx="2286000" cy="1016000"/>
        </p:xfrm>
        <a:graphic>
          <a:graphicData uri="http://schemas.openxmlformats.org/presentationml/2006/ole">
            <mc:AlternateContent xmlns:mc="http://schemas.openxmlformats.org/markup-compatibility/2006">
              <mc:Choice xmlns:v="urn:schemas-microsoft-com:vml" Requires="v">
                <p:oleObj spid="_x0000_s13366" name="Equation" r:id="rId5" imgW="2286000" imgH="1015920" progId="Equation.DSMT4">
                  <p:embed/>
                </p:oleObj>
              </mc:Choice>
              <mc:Fallback>
                <p:oleObj name="Equation" r:id="rId5" imgW="2286000" imgH="1015920" progId="Equation.DSMT4">
                  <p:embed/>
                  <p:pic>
                    <p:nvPicPr>
                      <p:cNvPr id="0" name="Picture 9"/>
                      <p:cNvPicPr>
                        <a:picLocks noChangeAspect="1" noChangeArrowheads="1"/>
                      </p:cNvPicPr>
                      <p:nvPr/>
                    </p:nvPicPr>
                    <p:blipFill>
                      <a:blip r:embed="rId6"/>
                      <a:srcRect/>
                      <a:stretch>
                        <a:fillRect/>
                      </a:stretch>
                    </p:blipFill>
                    <p:spPr bwMode="auto">
                      <a:xfrm>
                        <a:off x="2362200" y="1290638"/>
                        <a:ext cx="2286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2" name="Object 10"/>
          <p:cNvGraphicFramePr>
            <a:graphicFrameLocks noChangeAspect="1"/>
          </p:cNvGraphicFramePr>
          <p:nvPr>
            <p:extLst>
              <p:ext uri="{D42A27DB-BD31-4B8C-83A1-F6EECF244321}">
                <p14:modId xmlns:p14="http://schemas.microsoft.com/office/powerpoint/2010/main" val="1527851268"/>
              </p:ext>
            </p:extLst>
          </p:nvPr>
        </p:nvGraphicFramePr>
        <p:xfrm>
          <a:off x="919163" y="2487613"/>
          <a:ext cx="8039100" cy="1016000"/>
        </p:xfrm>
        <a:graphic>
          <a:graphicData uri="http://schemas.openxmlformats.org/presentationml/2006/ole">
            <mc:AlternateContent xmlns:mc="http://schemas.openxmlformats.org/markup-compatibility/2006">
              <mc:Choice xmlns:v="urn:schemas-microsoft-com:vml" Requires="v">
                <p:oleObj spid="_x0000_s13367" name="Equation" r:id="rId7" imgW="8038800" imgH="1015920" progId="Equation.DSMT4">
                  <p:embed/>
                </p:oleObj>
              </mc:Choice>
              <mc:Fallback>
                <p:oleObj name="Equation" r:id="rId7" imgW="8038800" imgH="1015920" progId="Equation.DSMT4">
                  <p:embed/>
                  <p:pic>
                    <p:nvPicPr>
                      <p:cNvPr id="0" name="Picture 10"/>
                      <p:cNvPicPr>
                        <a:picLocks noChangeAspect="1" noChangeArrowheads="1"/>
                      </p:cNvPicPr>
                      <p:nvPr/>
                    </p:nvPicPr>
                    <p:blipFill>
                      <a:blip r:embed="rId8"/>
                      <a:srcRect/>
                      <a:stretch>
                        <a:fillRect/>
                      </a:stretch>
                    </p:blipFill>
                    <p:spPr bwMode="auto">
                      <a:xfrm>
                        <a:off x="919163" y="2487613"/>
                        <a:ext cx="8039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3" name="Object 11"/>
          <p:cNvGraphicFramePr>
            <a:graphicFrameLocks noChangeAspect="1"/>
          </p:cNvGraphicFramePr>
          <p:nvPr>
            <p:extLst>
              <p:ext uri="{D42A27DB-BD31-4B8C-83A1-F6EECF244321}">
                <p14:modId xmlns:p14="http://schemas.microsoft.com/office/powerpoint/2010/main" val="2310944431"/>
              </p:ext>
            </p:extLst>
          </p:nvPr>
        </p:nvGraphicFramePr>
        <p:xfrm>
          <a:off x="923925" y="3594100"/>
          <a:ext cx="6286500" cy="901700"/>
        </p:xfrm>
        <a:graphic>
          <a:graphicData uri="http://schemas.openxmlformats.org/presentationml/2006/ole">
            <mc:AlternateContent xmlns:mc="http://schemas.openxmlformats.org/markup-compatibility/2006">
              <mc:Choice xmlns:v="urn:schemas-microsoft-com:vml" Requires="v">
                <p:oleObj spid="_x0000_s13368" name="Equation" r:id="rId9" imgW="6286320" imgH="901440" progId="Equation.DSMT4">
                  <p:embed/>
                </p:oleObj>
              </mc:Choice>
              <mc:Fallback>
                <p:oleObj name="Equation" r:id="rId9" imgW="6286320" imgH="901440" progId="Equation.DSMT4">
                  <p:embed/>
                  <p:pic>
                    <p:nvPicPr>
                      <p:cNvPr id="0" name="Picture 11"/>
                      <p:cNvPicPr>
                        <a:picLocks noChangeAspect="1" noChangeArrowheads="1"/>
                      </p:cNvPicPr>
                      <p:nvPr/>
                    </p:nvPicPr>
                    <p:blipFill>
                      <a:blip r:embed="rId10"/>
                      <a:srcRect/>
                      <a:stretch>
                        <a:fillRect/>
                      </a:stretch>
                    </p:blipFill>
                    <p:spPr bwMode="auto">
                      <a:xfrm>
                        <a:off x="923925" y="3594100"/>
                        <a:ext cx="6286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4" name="Object 12"/>
          <p:cNvGraphicFramePr>
            <a:graphicFrameLocks noChangeAspect="1"/>
          </p:cNvGraphicFramePr>
          <p:nvPr>
            <p:extLst>
              <p:ext uri="{D42A27DB-BD31-4B8C-83A1-F6EECF244321}">
                <p14:modId xmlns:p14="http://schemas.microsoft.com/office/powerpoint/2010/main" val="1033134067"/>
              </p:ext>
            </p:extLst>
          </p:nvPr>
        </p:nvGraphicFramePr>
        <p:xfrm>
          <a:off x="923925" y="4572000"/>
          <a:ext cx="3848100" cy="838200"/>
        </p:xfrm>
        <a:graphic>
          <a:graphicData uri="http://schemas.openxmlformats.org/presentationml/2006/ole">
            <mc:AlternateContent xmlns:mc="http://schemas.openxmlformats.org/markup-compatibility/2006">
              <mc:Choice xmlns:v="urn:schemas-microsoft-com:vml" Requires="v">
                <p:oleObj spid="_x0000_s13369" name="Equation" r:id="rId11" imgW="3848040" imgH="838080" progId="Equation.DSMT4">
                  <p:embed/>
                </p:oleObj>
              </mc:Choice>
              <mc:Fallback>
                <p:oleObj name="Equation" r:id="rId11" imgW="3848040" imgH="838080" progId="Equation.DSMT4">
                  <p:embed/>
                  <p:pic>
                    <p:nvPicPr>
                      <p:cNvPr id="0" name="Picture 12"/>
                      <p:cNvPicPr>
                        <a:picLocks noChangeAspect="1" noChangeArrowheads="1"/>
                      </p:cNvPicPr>
                      <p:nvPr/>
                    </p:nvPicPr>
                    <p:blipFill>
                      <a:blip r:embed="rId12"/>
                      <a:srcRect/>
                      <a:stretch>
                        <a:fillRect/>
                      </a:stretch>
                    </p:blipFill>
                    <p:spPr bwMode="auto">
                      <a:xfrm>
                        <a:off x="923925" y="4572000"/>
                        <a:ext cx="3848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2b (cont.)</a:t>
            </a:r>
          </a:p>
        </p:txBody>
      </p:sp>
      <p:sp>
        <p:nvSpPr>
          <p:cNvPr id="3" name="Content Placeholder 2"/>
          <p:cNvSpPr>
            <a:spLocks noGrp="1"/>
          </p:cNvSpPr>
          <p:nvPr>
            <p:ph idx="1"/>
          </p:nvPr>
        </p:nvSpPr>
        <p:spPr/>
        <p:txBody>
          <a:bodyPr/>
          <a:lstStyle/>
          <a:p>
            <a:r>
              <a:rPr lang="en-US" dirty="0"/>
              <a:t>The series converges for |</a:t>
            </a:r>
            <a:r>
              <a:rPr lang="en-US" i="1" dirty="0"/>
              <a:t>x</a:t>
            </a:r>
            <a:r>
              <a:rPr lang="en-US" baseline="30000" dirty="0"/>
              <a:t>2</a:t>
            </a:r>
            <a:r>
              <a:rPr lang="en-US" dirty="0"/>
              <a:t>| &lt; 1, so the radius of convergence is again 1. In this case, however, the Alternating Series Test tells us that the series also converges at both </a:t>
            </a:r>
            <a:r>
              <a:rPr lang="en-US" i="1" dirty="0"/>
              <a:t>x</a:t>
            </a:r>
            <a:r>
              <a:rPr lang="en-US" dirty="0"/>
              <a:t> = </a:t>
            </a:r>
            <a:r>
              <a:rPr lang="en-US" dirty="0">
                <a:latin typeface="Symbol" pitchFamily="18" charset="2"/>
              </a:rPr>
              <a:t>-</a:t>
            </a:r>
            <a:r>
              <a:rPr lang="en-US" dirty="0"/>
              <a:t>1 and </a:t>
            </a:r>
            <a:r>
              <a:rPr lang="en-US" i="1" dirty="0"/>
              <a:t>x</a:t>
            </a:r>
            <a:r>
              <a:rPr lang="en-US" dirty="0"/>
              <a:t> = 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If a particle of mass </a:t>
            </a:r>
            <a:r>
              <a:rPr lang="en-US" i="1" dirty="0"/>
              <a:t>m</a:t>
            </a:r>
            <a:r>
              <a:rPr lang="en-US" dirty="0"/>
              <a:t> is moving with velocity </a:t>
            </a:r>
            <a:r>
              <a:rPr lang="en-US" i="1" dirty="0"/>
              <a:t>v</a:t>
            </a:r>
            <a:r>
              <a:rPr lang="en-US" dirty="0"/>
              <a:t>, the total relativistic energy of the particle is</a:t>
            </a:r>
          </a:p>
          <a:p>
            <a:endParaRPr lang="en-US" dirty="0"/>
          </a:p>
          <a:p>
            <a:endParaRPr lang="en-US" dirty="0"/>
          </a:p>
          <a:p>
            <a:endParaRPr lang="en-US" dirty="0"/>
          </a:p>
          <a:p>
            <a:r>
              <a:rPr lang="en-US" dirty="0"/>
              <a:t>where </a:t>
            </a:r>
            <a:r>
              <a:rPr lang="en-US" i="1" dirty="0"/>
              <a:t>c</a:t>
            </a:r>
            <a:r>
              <a:rPr lang="en-US" dirty="0"/>
              <a:t> is the speed of light in a vacuum. We can use the binomial series to expand this as follows:</a:t>
            </a:r>
          </a:p>
        </p:txBody>
      </p:sp>
      <p:graphicFrame>
        <p:nvGraphicFramePr>
          <p:cNvPr id="20482" name="Object 2"/>
          <p:cNvGraphicFramePr>
            <a:graphicFrameLocks noChangeAspect="1"/>
          </p:cNvGraphicFramePr>
          <p:nvPr/>
        </p:nvGraphicFramePr>
        <p:xfrm>
          <a:off x="3657600" y="2263422"/>
          <a:ext cx="1828800" cy="1460500"/>
        </p:xfrm>
        <a:graphic>
          <a:graphicData uri="http://schemas.openxmlformats.org/presentationml/2006/ole">
            <mc:AlternateContent xmlns:mc="http://schemas.openxmlformats.org/markup-compatibility/2006">
              <mc:Choice xmlns:v="urn:schemas-microsoft-com:vml" Requires="v">
                <p:oleObj spid="_x0000_s20502" name="Equation" r:id="rId3" imgW="1828800" imgH="1460160" progId="Equation.DSMT4">
                  <p:embed/>
                </p:oleObj>
              </mc:Choice>
              <mc:Fallback>
                <p:oleObj name="Equation" r:id="rId3" imgW="1828800" imgH="1460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63422"/>
                        <a:ext cx="18288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2526928932"/>
              </p:ext>
            </p:extLst>
          </p:nvPr>
        </p:nvGraphicFramePr>
        <p:xfrm>
          <a:off x="1479550" y="4752975"/>
          <a:ext cx="6184900" cy="1092200"/>
        </p:xfrm>
        <a:graphic>
          <a:graphicData uri="http://schemas.openxmlformats.org/presentationml/2006/ole">
            <mc:AlternateContent xmlns:mc="http://schemas.openxmlformats.org/markup-compatibility/2006">
              <mc:Choice xmlns:v="urn:schemas-microsoft-com:vml" Requires="v">
                <p:oleObj spid="_x0000_s20503" name="Equation" r:id="rId5" imgW="6184800" imgH="1091880" progId="Equation.DSMT4">
                  <p:embed/>
                </p:oleObj>
              </mc:Choice>
              <mc:Fallback>
                <p:oleObj name="Equation" r:id="rId5" imgW="6184800" imgH="1091880" progId="Equation.DSMT4">
                  <p:embed/>
                  <p:pic>
                    <p:nvPicPr>
                      <p:cNvPr id="0" name="Picture 3"/>
                      <p:cNvPicPr>
                        <a:picLocks noChangeAspect="1" noChangeArrowheads="1"/>
                      </p:cNvPicPr>
                      <p:nvPr/>
                    </p:nvPicPr>
                    <p:blipFill>
                      <a:blip r:embed="rId6"/>
                      <a:srcRect/>
                      <a:stretch>
                        <a:fillRect/>
                      </a:stretch>
                    </p:blipFill>
                    <p:spPr bwMode="auto">
                      <a:xfrm>
                        <a:off x="1479550" y="4752975"/>
                        <a:ext cx="61849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graphicFrame>
        <p:nvGraphicFramePr>
          <p:cNvPr id="22533" name="Object 5"/>
          <p:cNvGraphicFramePr>
            <a:graphicFrameLocks noChangeAspect="1"/>
          </p:cNvGraphicFramePr>
          <p:nvPr>
            <p:extLst>
              <p:ext uri="{D42A27DB-BD31-4B8C-83A1-F6EECF244321}">
                <p14:modId xmlns:p14="http://schemas.microsoft.com/office/powerpoint/2010/main" val="1146729766"/>
              </p:ext>
            </p:extLst>
          </p:nvPr>
        </p:nvGraphicFramePr>
        <p:xfrm>
          <a:off x="1414463" y="1346200"/>
          <a:ext cx="6248400" cy="2336800"/>
        </p:xfrm>
        <a:graphic>
          <a:graphicData uri="http://schemas.openxmlformats.org/presentationml/2006/ole">
            <mc:AlternateContent xmlns:mc="http://schemas.openxmlformats.org/markup-compatibility/2006">
              <mc:Choice xmlns:v="urn:schemas-microsoft-com:vml" Requires="v">
                <p:oleObj spid="_x0000_s22553" name="Equation" r:id="rId3" imgW="6248160" imgH="2336760" progId="Equation.DSMT4">
                  <p:embed/>
                </p:oleObj>
              </mc:Choice>
              <mc:Fallback>
                <p:oleObj name="Equation" r:id="rId3" imgW="6248160" imgH="2336760" progId="Equation.DSMT4">
                  <p:embed/>
                  <p:pic>
                    <p:nvPicPr>
                      <p:cNvPr id="0" name="Picture 5"/>
                      <p:cNvPicPr>
                        <a:picLocks noChangeAspect="1" noChangeArrowheads="1"/>
                      </p:cNvPicPr>
                      <p:nvPr/>
                    </p:nvPicPr>
                    <p:blipFill>
                      <a:blip r:embed="rId4"/>
                      <a:srcRect/>
                      <a:stretch>
                        <a:fillRect/>
                      </a:stretch>
                    </p:blipFill>
                    <p:spPr bwMode="auto">
                      <a:xfrm>
                        <a:off x="1414463" y="1346200"/>
                        <a:ext cx="6248400"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extLst>
              <p:ext uri="{D42A27DB-BD31-4B8C-83A1-F6EECF244321}">
                <p14:modId xmlns:p14="http://schemas.microsoft.com/office/powerpoint/2010/main" val="19001661"/>
              </p:ext>
            </p:extLst>
          </p:nvPr>
        </p:nvGraphicFramePr>
        <p:xfrm>
          <a:off x="1419225" y="3797300"/>
          <a:ext cx="7010400" cy="1689100"/>
        </p:xfrm>
        <a:graphic>
          <a:graphicData uri="http://schemas.openxmlformats.org/presentationml/2006/ole">
            <mc:AlternateContent xmlns:mc="http://schemas.openxmlformats.org/markup-compatibility/2006">
              <mc:Choice xmlns:v="urn:schemas-microsoft-com:vml" Requires="v">
                <p:oleObj spid="_x0000_s22554" name="Equation" r:id="rId5" imgW="7010280" imgH="1688760" progId="Equation.DSMT4">
                  <p:embed/>
                </p:oleObj>
              </mc:Choice>
              <mc:Fallback>
                <p:oleObj name="Equation" r:id="rId5" imgW="7010280" imgH="1688760" progId="Equation.DSMT4">
                  <p:embed/>
                  <p:pic>
                    <p:nvPicPr>
                      <p:cNvPr id="0" name="Picture 6"/>
                      <p:cNvPicPr>
                        <a:picLocks noChangeAspect="1" noChangeArrowheads="1"/>
                      </p:cNvPicPr>
                      <p:nvPr/>
                    </p:nvPicPr>
                    <p:blipFill>
                      <a:blip r:embed="rId6"/>
                      <a:srcRect/>
                      <a:stretch>
                        <a:fillRect/>
                      </a:stretch>
                    </p:blipFill>
                    <p:spPr bwMode="auto">
                      <a:xfrm>
                        <a:off x="1419225" y="3797300"/>
                        <a:ext cx="701040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eft Brace 4">
            <a:extLst>
              <a:ext uri="{FF2B5EF4-FFF2-40B4-BE49-F238E27FC236}">
                <a16:creationId xmlns:a16="http://schemas.microsoft.com/office/drawing/2014/main" id="{FE3AE1C2-8A23-49E0-8EDA-0F7E21C504C5}"/>
              </a:ext>
            </a:extLst>
          </p:cNvPr>
          <p:cNvSpPr/>
          <p:nvPr/>
        </p:nvSpPr>
        <p:spPr>
          <a:xfrm rot="16200000">
            <a:off x="5367338" y="2205036"/>
            <a:ext cx="228599" cy="5838825"/>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Applications using series</a:t>
            </a:r>
          </a:p>
          <a:p>
            <a:pPr marL="514350" indent="-514350">
              <a:buFont typeface="+mj-lt"/>
              <a:buAutoNum type="arabicPeriod"/>
            </a:pPr>
            <a:r>
              <a:rPr lang="en-US" dirty="0"/>
              <a:t>Fourier series</a:t>
            </a:r>
          </a:p>
          <a:p>
            <a:pPr marL="514350" indent="-514350">
              <a:buFont typeface="+mj-lt"/>
              <a:buAutoNum type="arabicPeriod"/>
            </a:pPr>
            <a:r>
              <a:rPr lang="en-US" dirty="0"/>
              <a:t>Summary of common Taylor series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The term </a:t>
            </a:r>
            <a:r>
              <a:rPr lang="en-US" i="1" dirty="0"/>
              <a:t>mc</a:t>
            </a:r>
            <a:r>
              <a:rPr lang="en-US" baseline="30000" dirty="0"/>
              <a:t>2</a:t>
            </a:r>
            <a:r>
              <a:rPr lang="en-US" dirty="0"/>
              <a:t> is called the particle’s </a:t>
            </a:r>
            <a:r>
              <a:rPr lang="en-US" i="1" dirty="0"/>
              <a:t>rest</a:t>
            </a:r>
            <a:r>
              <a:rPr lang="en-US" dirty="0"/>
              <a:t>-</a:t>
            </a:r>
            <a:r>
              <a:rPr lang="en-US" i="1" dirty="0"/>
              <a:t>mass</a:t>
            </a:r>
            <a:r>
              <a:rPr lang="en-US" dirty="0"/>
              <a:t> </a:t>
            </a:r>
            <a:r>
              <a:rPr lang="en-US" i="1" dirty="0"/>
              <a:t>energy</a:t>
            </a:r>
            <a:r>
              <a:rPr lang="en-US" dirty="0"/>
              <a:t>, and the remainder of the series is called the particle’s </a:t>
            </a:r>
            <a:r>
              <a:rPr lang="en-US" i="1" dirty="0"/>
              <a:t>kinetic energy E</a:t>
            </a:r>
            <a:r>
              <a:rPr lang="en-US" i="1" baseline="-25000" dirty="0"/>
              <a:t>k</a:t>
            </a:r>
            <a:r>
              <a:rPr lang="en-US" dirty="0"/>
              <a:t>. When a particle is moving with a velocity </a:t>
            </a:r>
            <a:r>
              <a:rPr lang="en-US" i="1" dirty="0"/>
              <a:t>v</a:t>
            </a:r>
            <a:r>
              <a:rPr lang="en-US" dirty="0"/>
              <a:t> much smaller than </a:t>
            </a:r>
            <a:r>
              <a:rPr lang="en-US" i="1" dirty="0"/>
              <a:t>c</a:t>
            </a:r>
            <a:r>
              <a:rPr lang="en-US" dirty="0"/>
              <a:t> (the so-called classical case), </a:t>
            </a:r>
            <a:r>
              <a:rPr lang="en-US" i="1" dirty="0"/>
              <a:t>v</a:t>
            </a:r>
            <a:r>
              <a:rPr lang="en-US" baseline="30000" dirty="0"/>
              <a:t>2</a:t>
            </a:r>
            <a:r>
              <a:rPr lang="en-US" dirty="0"/>
              <a:t>/</a:t>
            </a:r>
            <a:r>
              <a:rPr lang="en-US" i="1" dirty="0"/>
              <a:t>c</a:t>
            </a:r>
            <a:r>
              <a:rPr lang="en-US" baseline="30000" dirty="0"/>
              <a:t>2</a:t>
            </a:r>
            <a:r>
              <a:rPr lang="en-US" dirty="0"/>
              <a:t> and all its positive powers are very close to 0 and</a:t>
            </a:r>
          </a:p>
        </p:txBody>
      </p:sp>
      <p:graphicFrame>
        <p:nvGraphicFramePr>
          <p:cNvPr id="23554" name="Object 2"/>
          <p:cNvGraphicFramePr>
            <a:graphicFrameLocks noChangeAspect="1"/>
          </p:cNvGraphicFramePr>
          <p:nvPr/>
        </p:nvGraphicFramePr>
        <p:xfrm>
          <a:off x="1460500" y="3440289"/>
          <a:ext cx="1663700" cy="469900"/>
        </p:xfrm>
        <a:graphic>
          <a:graphicData uri="http://schemas.openxmlformats.org/presentationml/2006/ole">
            <mc:AlternateContent xmlns:mc="http://schemas.openxmlformats.org/markup-compatibility/2006">
              <mc:Choice xmlns:v="urn:schemas-microsoft-com:vml" Requires="v">
                <p:oleObj spid="_x0000_s23563" name="Equation" r:id="rId3" imgW="1663560" imgH="469800" progId="Equation.DSMT4">
                  <p:embed/>
                </p:oleObj>
              </mc:Choice>
              <mc:Fallback>
                <p:oleObj name="Equation" r:id="rId3" imgW="16635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3440289"/>
                        <a:ext cx="1663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Using Series</a:t>
            </a:r>
          </a:p>
        </p:txBody>
      </p:sp>
      <p:sp>
        <p:nvSpPr>
          <p:cNvPr id="3" name="Content Placeholder 2"/>
          <p:cNvSpPr>
            <a:spLocks noGrp="1"/>
          </p:cNvSpPr>
          <p:nvPr>
            <p:ph idx="1"/>
          </p:nvPr>
        </p:nvSpPr>
        <p:spPr/>
        <p:txBody>
          <a:bodyPr/>
          <a:lstStyle/>
          <a:p>
            <a:r>
              <a:rPr lang="en-US" dirty="0"/>
              <a:t>When a closed-form solution to a differential equation is difficult (or impossible) to find, a polynomial approximation may be attainable by beginning with the assumption that the solution has a power series representation.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r>
              <a:rPr lang="en-US" dirty="0"/>
              <a:t>Find a power series solution of the equation                 </a:t>
            </a:r>
            <a:r>
              <a:rPr lang="en-US" i="1" dirty="0"/>
              <a:t>y</a:t>
            </a:r>
            <a:r>
              <a:rPr lang="en-US" i="1" dirty="0">
                <a:sym typeface="Symbol"/>
              </a:rPr>
              <a:t></a:t>
            </a:r>
            <a:r>
              <a:rPr lang="en-US" dirty="0"/>
              <a:t> </a:t>
            </a:r>
            <a:r>
              <a:rPr lang="en-US" dirty="0">
                <a:latin typeface="Symbol" pitchFamily="18" charset="2"/>
                <a:cs typeface="Sakkal Majalla" pitchFamily="2" charset="-78"/>
              </a:rPr>
              <a:t>-</a:t>
            </a:r>
            <a:r>
              <a:rPr lang="en-US" dirty="0"/>
              <a:t> </a:t>
            </a:r>
            <a:r>
              <a:rPr lang="en-US" i="1" dirty="0"/>
              <a:t>x</a:t>
            </a:r>
            <a:r>
              <a:rPr lang="en-US" baseline="30000" dirty="0"/>
              <a:t>2</a:t>
            </a:r>
            <a:r>
              <a:rPr lang="en-US" i="1" dirty="0"/>
              <a:t>y </a:t>
            </a:r>
            <a:r>
              <a:rPr lang="en-US" dirty="0"/>
              <a:t>= 0.</a:t>
            </a:r>
          </a:p>
          <a:p>
            <a:r>
              <a:rPr lang="en-US" b="1" dirty="0"/>
              <a:t>Solution</a:t>
            </a:r>
          </a:p>
          <a:p>
            <a:r>
              <a:rPr lang="en-US" dirty="0"/>
              <a:t>We begin by assuming the solution </a:t>
            </a:r>
            <a:r>
              <a:rPr lang="en-US" i="1" dirty="0"/>
              <a:t>y</a:t>
            </a:r>
            <a:r>
              <a:rPr lang="en-US" dirty="0"/>
              <a:t> can be written in the form</a:t>
            </a:r>
          </a:p>
        </p:txBody>
      </p:sp>
      <p:graphicFrame>
        <p:nvGraphicFramePr>
          <p:cNvPr id="24579" name="Object 3"/>
          <p:cNvGraphicFramePr>
            <a:graphicFrameLocks noChangeAspect="1"/>
          </p:cNvGraphicFramePr>
          <p:nvPr/>
        </p:nvGraphicFramePr>
        <p:xfrm>
          <a:off x="5853289" y="3778956"/>
          <a:ext cx="1397000" cy="952500"/>
        </p:xfrm>
        <a:graphic>
          <a:graphicData uri="http://schemas.openxmlformats.org/presentationml/2006/ole">
            <mc:AlternateContent xmlns:mc="http://schemas.openxmlformats.org/markup-compatibility/2006">
              <mc:Choice xmlns:v="urn:schemas-microsoft-com:vml" Requires="v">
                <p:oleObj spid="_x0000_s24599" name="Equation" r:id="rId3" imgW="1396800" imgH="952200" progId="Equation.DSMT4">
                  <p:embed/>
                </p:oleObj>
              </mc:Choice>
              <mc:Fallback>
                <p:oleObj name="Equation" r:id="rId3" imgW="1396800" imgH="9522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289" y="3778956"/>
                        <a:ext cx="1397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4"/>
          <p:cNvGraphicFramePr>
            <a:graphicFrameLocks noChangeAspect="1"/>
          </p:cNvGraphicFramePr>
          <p:nvPr>
            <p:extLst>
              <p:ext uri="{D42A27DB-BD31-4B8C-83A1-F6EECF244321}">
                <p14:modId xmlns:p14="http://schemas.microsoft.com/office/powerpoint/2010/main" val="1798555746"/>
              </p:ext>
            </p:extLst>
          </p:nvPr>
        </p:nvGraphicFramePr>
        <p:xfrm>
          <a:off x="1912938" y="4005263"/>
          <a:ext cx="3898900" cy="469900"/>
        </p:xfrm>
        <a:graphic>
          <a:graphicData uri="http://schemas.openxmlformats.org/presentationml/2006/ole">
            <mc:AlternateContent xmlns:mc="http://schemas.openxmlformats.org/markup-compatibility/2006">
              <mc:Choice xmlns:v="urn:schemas-microsoft-com:vml" Requires="v">
                <p:oleObj spid="_x0000_s24600" name="Equation" r:id="rId5" imgW="3898800" imgH="469800" progId="Equation.DSMT4">
                  <p:embed/>
                </p:oleObj>
              </mc:Choice>
              <mc:Fallback>
                <p:oleObj name="Equation" r:id="rId5" imgW="3898800" imgH="469800" progId="Equation.DSMT4">
                  <p:embed/>
                  <p:pic>
                    <p:nvPicPr>
                      <p:cNvPr id="0" name="Picture 4"/>
                      <p:cNvPicPr>
                        <a:picLocks noChangeAspect="1" noChangeArrowheads="1"/>
                      </p:cNvPicPr>
                      <p:nvPr/>
                    </p:nvPicPr>
                    <p:blipFill>
                      <a:blip r:embed="rId6"/>
                      <a:srcRect/>
                      <a:stretch>
                        <a:fillRect/>
                      </a:stretch>
                    </p:blipFill>
                    <p:spPr bwMode="auto">
                      <a:xfrm>
                        <a:off x="1912938" y="4005263"/>
                        <a:ext cx="389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Then</a:t>
            </a:r>
          </a:p>
          <a:p>
            <a:endParaRPr lang="en-US" dirty="0"/>
          </a:p>
          <a:p>
            <a:r>
              <a:rPr lang="en-US" dirty="0"/>
              <a:t>and</a:t>
            </a:r>
          </a:p>
          <a:p>
            <a:endParaRPr lang="en-US" dirty="0"/>
          </a:p>
          <a:p>
            <a:endParaRPr lang="en-US" sz="1200" dirty="0"/>
          </a:p>
          <a:p>
            <a:r>
              <a:rPr lang="en-US" dirty="0"/>
              <a:t>So</a:t>
            </a:r>
          </a:p>
        </p:txBody>
      </p:sp>
      <p:graphicFrame>
        <p:nvGraphicFramePr>
          <p:cNvPr id="25602" name="Object 2"/>
          <p:cNvGraphicFramePr>
            <a:graphicFrameLocks noChangeAspect="1"/>
          </p:cNvGraphicFramePr>
          <p:nvPr>
            <p:extLst>
              <p:ext uri="{D42A27DB-BD31-4B8C-83A1-F6EECF244321}">
                <p14:modId xmlns:p14="http://schemas.microsoft.com/office/powerpoint/2010/main" val="1369315095"/>
              </p:ext>
            </p:extLst>
          </p:nvPr>
        </p:nvGraphicFramePr>
        <p:xfrm>
          <a:off x="2324100" y="1752600"/>
          <a:ext cx="4495800" cy="469900"/>
        </p:xfrm>
        <a:graphic>
          <a:graphicData uri="http://schemas.openxmlformats.org/presentationml/2006/ole">
            <mc:AlternateContent xmlns:mc="http://schemas.openxmlformats.org/markup-compatibility/2006">
              <mc:Choice xmlns:v="urn:schemas-microsoft-com:vml" Requires="v">
                <p:oleObj spid="_x0000_s25655" name="Equation" r:id="rId3" imgW="4495680" imgH="469800" progId="Equation.DSMT4">
                  <p:embed/>
                </p:oleObj>
              </mc:Choice>
              <mc:Fallback>
                <p:oleObj name="Equation" r:id="rId3" imgW="4495680" imgH="469800" progId="Equation.DSMT4">
                  <p:embed/>
                  <p:pic>
                    <p:nvPicPr>
                      <p:cNvPr id="0" name="Picture 2"/>
                      <p:cNvPicPr>
                        <a:picLocks noChangeAspect="1" noChangeArrowheads="1"/>
                      </p:cNvPicPr>
                      <p:nvPr/>
                    </p:nvPicPr>
                    <p:blipFill>
                      <a:blip r:embed="rId4"/>
                      <a:srcRect/>
                      <a:stretch>
                        <a:fillRect/>
                      </a:stretch>
                    </p:blipFill>
                    <p:spPr bwMode="auto">
                      <a:xfrm>
                        <a:off x="2324100" y="1752600"/>
                        <a:ext cx="449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3" name="Object 3"/>
          <p:cNvGraphicFramePr>
            <a:graphicFrameLocks noChangeAspect="1"/>
          </p:cNvGraphicFramePr>
          <p:nvPr>
            <p:extLst>
              <p:ext uri="{D42A27DB-BD31-4B8C-83A1-F6EECF244321}">
                <p14:modId xmlns:p14="http://schemas.microsoft.com/office/powerpoint/2010/main" val="1573395685"/>
              </p:ext>
            </p:extLst>
          </p:nvPr>
        </p:nvGraphicFramePr>
        <p:xfrm>
          <a:off x="1054100" y="2973388"/>
          <a:ext cx="4318000" cy="469900"/>
        </p:xfrm>
        <a:graphic>
          <a:graphicData uri="http://schemas.openxmlformats.org/presentationml/2006/ole">
            <mc:AlternateContent xmlns:mc="http://schemas.openxmlformats.org/markup-compatibility/2006">
              <mc:Choice xmlns:v="urn:schemas-microsoft-com:vml" Requires="v">
                <p:oleObj spid="_x0000_s25656" name="Equation" r:id="rId5" imgW="4317840" imgH="469800" progId="Equation.DSMT4">
                  <p:embed/>
                </p:oleObj>
              </mc:Choice>
              <mc:Fallback>
                <p:oleObj name="Equation" r:id="rId5" imgW="4317840" imgH="469800" progId="Equation.DSMT4">
                  <p:embed/>
                  <p:pic>
                    <p:nvPicPr>
                      <p:cNvPr id="0" name="Picture 3"/>
                      <p:cNvPicPr>
                        <a:picLocks noChangeAspect="1" noChangeArrowheads="1"/>
                      </p:cNvPicPr>
                      <p:nvPr/>
                    </p:nvPicPr>
                    <p:blipFill>
                      <a:blip r:embed="rId6"/>
                      <a:srcRect/>
                      <a:stretch>
                        <a:fillRect/>
                      </a:stretch>
                    </p:blipFill>
                    <p:spPr bwMode="auto">
                      <a:xfrm>
                        <a:off x="1054100" y="2973388"/>
                        <a:ext cx="4318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5469467" y="2743200"/>
          <a:ext cx="2717800" cy="952500"/>
        </p:xfrm>
        <a:graphic>
          <a:graphicData uri="http://schemas.openxmlformats.org/presentationml/2006/ole">
            <mc:AlternateContent xmlns:mc="http://schemas.openxmlformats.org/markup-compatibility/2006">
              <mc:Choice xmlns:v="urn:schemas-microsoft-com:vml" Requires="v">
                <p:oleObj spid="_x0000_s25657" name="Equation" r:id="rId7" imgW="2717640" imgH="952200" progId="Equation.DSMT4">
                  <p:embed/>
                </p:oleObj>
              </mc:Choice>
              <mc:Fallback>
                <p:oleObj name="Equation" r:id="rId7" imgW="2717640" imgH="952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9467" y="2743200"/>
                        <a:ext cx="2717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8" name="Object 8"/>
          <p:cNvGraphicFramePr>
            <a:graphicFrameLocks noChangeAspect="1"/>
          </p:cNvGraphicFramePr>
          <p:nvPr>
            <p:extLst>
              <p:ext uri="{D42A27DB-BD31-4B8C-83A1-F6EECF244321}">
                <p14:modId xmlns:p14="http://schemas.microsoft.com/office/powerpoint/2010/main" val="3678447977"/>
              </p:ext>
            </p:extLst>
          </p:nvPr>
        </p:nvGraphicFramePr>
        <p:xfrm>
          <a:off x="635000" y="4565650"/>
          <a:ext cx="8140700" cy="1168400"/>
        </p:xfrm>
        <a:graphic>
          <a:graphicData uri="http://schemas.openxmlformats.org/presentationml/2006/ole">
            <mc:AlternateContent xmlns:mc="http://schemas.openxmlformats.org/markup-compatibility/2006">
              <mc:Choice xmlns:v="urn:schemas-microsoft-com:vml" Requires="v">
                <p:oleObj spid="_x0000_s25658" name="Equation" r:id="rId9" imgW="8140680" imgH="1168200" progId="Equation.DSMT4">
                  <p:embed/>
                </p:oleObj>
              </mc:Choice>
              <mc:Fallback>
                <p:oleObj name="Equation" r:id="rId9" imgW="8140680" imgH="1168200" progId="Equation.DSMT4">
                  <p:embed/>
                  <p:pic>
                    <p:nvPicPr>
                      <p:cNvPr id="0" name="Picture 8"/>
                      <p:cNvPicPr>
                        <a:picLocks noChangeAspect="1" noChangeArrowheads="1"/>
                      </p:cNvPicPr>
                      <p:nvPr/>
                    </p:nvPicPr>
                    <p:blipFill>
                      <a:blip r:embed="rId10"/>
                      <a:srcRect/>
                      <a:stretch>
                        <a:fillRect/>
                      </a:stretch>
                    </p:blipFill>
                    <p:spPr bwMode="auto">
                      <a:xfrm>
                        <a:off x="635000" y="4565650"/>
                        <a:ext cx="81407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9" name="Object 9"/>
          <p:cNvGraphicFramePr>
            <a:graphicFrameLocks noChangeAspect="1"/>
          </p:cNvGraphicFramePr>
          <p:nvPr/>
        </p:nvGraphicFramePr>
        <p:xfrm>
          <a:off x="571500" y="4093633"/>
          <a:ext cx="1181100" cy="444500"/>
        </p:xfrm>
        <a:graphic>
          <a:graphicData uri="http://schemas.openxmlformats.org/presentationml/2006/ole">
            <mc:AlternateContent xmlns:mc="http://schemas.openxmlformats.org/markup-compatibility/2006">
              <mc:Choice xmlns:v="urn:schemas-microsoft-com:vml" Requires="v">
                <p:oleObj spid="_x0000_s25659" name="Equation" r:id="rId11" imgW="1180800" imgH="444240" progId="Equation.DSMT4">
                  <p:embed/>
                </p:oleObj>
              </mc:Choice>
              <mc:Fallback>
                <p:oleObj name="Equation" r:id="rId11" imgW="1180800" imgH="44424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 y="4093633"/>
                        <a:ext cx="1181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To satisfy the equation </a:t>
            </a:r>
            <a:r>
              <a:rPr lang="en-US" i="1" dirty="0"/>
              <a:t>y</a:t>
            </a:r>
            <a:r>
              <a:rPr lang="en-US" i="1" dirty="0">
                <a:sym typeface="Symbol"/>
              </a:rPr>
              <a:t></a:t>
            </a:r>
            <a:r>
              <a:rPr lang="en-US" dirty="0"/>
              <a:t> </a:t>
            </a:r>
            <a:r>
              <a:rPr lang="en-US" dirty="0">
                <a:latin typeface="Symbol" pitchFamily="18" charset="2"/>
                <a:cs typeface="Sakkal Majalla" pitchFamily="2" charset="-78"/>
              </a:rPr>
              <a:t>-</a:t>
            </a:r>
            <a:r>
              <a:rPr lang="en-US" dirty="0"/>
              <a:t> </a:t>
            </a:r>
            <a:r>
              <a:rPr lang="en-US" i="1" dirty="0"/>
              <a:t>x</a:t>
            </a:r>
            <a:r>
              <a:rPr lang="en-US" baseline="30000" dirty="0"/>
              <a:t>2</a:t>
            </a:r>
            <a:r>
              <a:rPr lang="en-US" i="1" dirty="0"/>
              <a:t>y </a:t>
            </a:r>
            <a:r>
              <a:rPr lang="en-US" dirty="0"/>
              <a:t>= 0, it must be the case that each coefficient in the power series expression is 0, so</a:t>
            </a:r>
          </a:p>
          <a:p>
            <a:endParaRPr lang="en-US" dirty="0"/>
          </a:p>
          <a:p>
            <a:r>
              <a:rPr lang="en-US" i="1" dirty="0"/>
              <a:t>c</a:t>
            </a:r>
            <a:r>
              <a:rPr lang="en-US" baseline="-25000" dirty="0"/>
              <a:t>2</a:t>
            </a:r>
            <a:r>
              <a:rPr lang="en-US" dirty="0"/>
              <a:t> = 0, </a:t>
            </a:r>
            <a:r>
              <a:rPr lang="en-US" i="1" dirty="0"/>
              <a:t>c</a:t>
            </a:r>
            <a:r>
              <a:rPr lang="en-US" baseline="-25000" dirty="0"/>
              <a:t>3</a:t>
            </a:r>
            <a:r>
              <a:rPr lang="en-US" dirty="0"/>
              <a:t> = 0, and 					   for </a:t>
            </a:r>
            <a:r>
              <a:rPr lang="en-US" i="1" dirty="0"/>
              <a:t>n</a:t>
            </a:r>
            <a:r>
              <a:rPr lang="en-US" dirty="0"/>
              <a:t> </a:t>
            </a:r>
            <a:r>
              <a:rPr lang="en-US" dirty="0">
                <a:sym typeface="Symbol"/>
              </a:rPr>
              <a:t> </a:t>
            </a:r>
            <a:r>
              <a:rPr lang="en-US" dirty="0"/>
              <a:t>2.</a:t>
            </a:r>
          </a:p>
          <a:p>
            <a:endParaRPr lang="en-US" dirty="0"/>
          </a:p>
        </p:txBody>
      </p:sp>
      <p:graphicFrame>
        <p:nvGraphicFramePr>
          <p:cNvPr id="26626" name="Object 2"/>
          <p:cNvGraphicFramePr>
            <a:graphicFrameLocks noChangeAspect="1"/>
          </p:cNvGraphicFramePr>
          <p:nvPr>
            <p:extLst>
              <p:ext uri="{D42A27DB-BD31-4B8C-83A1-F6EECF244321}">
                <p14:modId xmlns:p14="http://schemas.microsoft.com/office/powerpoint/2010/main" val="876228746"/>
              </p:ext>
            </p:extLst>
          </p:nvPr>
        </p:nvGraphicFramePr>
        <p:xfrm>
          <a:off x="3124200" y="3200400"/>
          <a:ext cx="3962400" cy="469900"/>
        </p:xfrm>
        <a:graphic>
          <a:graphicData uri="http://schemas.openxmlformats.org/presentationml/2006/ole">
            <mc:AlternateContent xmlns:mc="http://schemas.openxmlformats.org/markup-compatibility/2006">
              <mc:Choice xmlns:v="urn:schemas-microsoft-com:vml" Requires="v">
                <p:oleObj spid="_x0000_s26637" name="Equation" r:id="rId3" imgW="3962160" imgH="469800" progId="Equation.DSMT4">
                  <p:embed/>
                </p:oleObj>
              </mc:Choice>
              <mc:Fallback>
                <p:oleObj name="Equation" r:id="rId3" imgW="39621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200400"/>
                        <a:ext cx="3962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If the differential equation is associated with other information, such as initial conditions like </a:t>
            </a:r>
            <a:r>
              <a:rPr lang="en-US" i="1" dirty="0"/>
              <a:t>y</a:t>
            </a:r>
            <a:r>
              <a:rPr lang="en-US" dirty="0"/>
              <a:t>(0) = </a:t>
            </a:r>
            <a:r>
              <a:rPr lang="en-US" i="1" dirty="0"/>
              <a:t>a</a:t>
            </a:r>
            <a:r>
              <a:rPr lang="en-US" dirty="0"/>
              <a:t> and   </a:t>
            </a:r>
            <a:r>
              <a:rPr lang="en-US" i="1" dirty="0"/>
              <a:t>y</a:t>
            </a:r>
            <a:r>
              <a:rPr lang="en-US" i="1" dirty="0">
                <a:sym typeface="Symbol"/>
              </a:rPr>
              <a:t> </a:t>
            </a:r>
            <a:r>
              <a:rPr lang="en-US" dirty="0"/>
              <a:t>(0) = </a:t>
            </a:r>
            <a:r>
              <a:rPr lang="en-US" i="1" dirty="0"/>
              <a:t>b</a:t>
            </a:r>
            <a:r>
              <a:rPr lang="en-US" dirty="0"/>
              <a:t>, then we would know that </a:t>
            </a:r>
            <a:r>
              <a:rPr lang="en-US" i="1" dirty="0"/>
              <a:t>a</a:t>
            </a:r>
            <a:r>
              <a:rPr lang="en-US" dirty="0"/>
              <a:t> </a:t>
            </a:r>
            <a:r>
              <a:rPr lang="en-US" dirty="0">
                <a:latin typeface="Symbol" pitchFamily="18" charset="2"/>
              </a:rPr>
              <a:t>=</a:t>
            </a:r>
            <a:r>
              <a:rPr lang="en-US" dirty="0"/>
              <a:t> </a:t>
            </a:r>
            <a:r>
              <a:rPr lang="en-US" i="1" dirty="0"/>
              <a:t>y</a:t>
            </a:r>
            <a:r>
              <a:rPr lang="en-US" dirty="0"/>
              <a:t>(0) </a:t>
            </a:r>
            <a:r>
              <a:rPr lang="en-US" dirty="0">
                <a:latin typeface="Symbol" pitchFamily="18" charset="2"/>
              </a:rPr>
              <a:t>=</a:t>
            </a:r>
            <a:r>
              <a:rPr lang="en-US" dirty="0"/>
              <a:t> </a:t>
            </a:r>
            <a:r>
              <a:rPr lang="en-US" i="1" dirty="0"/>
              <a:t>c</a:t>
            </a:r>
            <a:r>
              <a:rPr lang="en-US" baseline="-25000" dirty="0"/>
              <a:t>0 </a:t>
            </a:r>
            <a:r>
              <a:rPr lang="en-US" dirty="0"/>
              <a:t>and     </a:t>
            </a:r>
            <a:r>
              <a:rPr lang="en-US" i="1" dirty="0"/>
              <a:t>b</a:t>
            </a:r>
            <a:r>
              <a:rPr lang="en-US" dirty="0"/>
              <a:t> = </a:t>
            </a:r>
            <a:r>
              <a:rPr lang="en-US" i="1" dirty="0"/>
              <a:t>y</a:t>
            </a:r>
            <a:r>
              <a:rPr lang="en-US" i="1" dirty="0">
                <a:sym typeface="Symbol"/>
              </a:rPr>
              <a:t> </a:t>
            </a:r>
            <a:r>
              <a:rPr lang="en-US" dirty="0"/>
              <a:t>(0) = </a:t>
            </a:r>
            <a:r>
              <a:rPr lang="en-US" i="1" dirty="0"/>
              <a:t>c</a:t>
            </a:r>
            <a:r>
              <a:rPr lang="en-US" baseline="-25000" dirty="0"/>
              <a:t>1</a:t>
            </a:r>
            <a:r>
              <a:rPr lang="en-US" dirty="0"/>
              <a:t> and it would make sense to express all the coefficients in terms of </a:t>
            </a:r>
            <a:r>
              <a:rPr lang="en-US" i="1" dirty="0"/>
              <a:t>a</a:t>
            </a:r>
            <a:r>
              <a:rPr lang="en-US" dirty="0"/>
              <a:t> and </a:t>
            </a:r>
            <a:r>
              <a:rPr lang="en-US" i="1" dirty="0"/>
              <a:t>b</a:t>
            </a:r>
            <a:r>
              <a:rPr lang="en-US" dirty="0"/>
              <a:t>.</a:t>
            </a:r>
          </a:p>
          <a:p>
            <a:endParaRPr lang="en-US" sz="700" dirty="0"/>
          </a:p>
          <a:p>
            <a:r>
              <a:rPr lang="en-US" i="1" dirty="0"/>
              <a:t>c</a:t>
            </a:r>
            <a:r>
              <a:rPr lang="en-US" baseline="-25000" dirty="0"/>
              <a:t>0</a:t>
            </a:r>
            <a:r>
              <a:rPr lang="en-US" dirty="0"/>
              <a:t> = </a:t>
            </a:r>
            <a:r>
              <a:rPr lang="en-US" i="1" dirty="0"/>
              <a:t>a</a:t>
            </a:r>
            <a:r>
              <a:rPr lang="en-US" dirty="0"/>
              <a:t>, </a:t>
            </a:r>
            <a:r>
              <a:rPr lang="en-US" i="1" dirty="0"/>
              <a:t>c</a:t>
            </a:r>
            <a:r>
              <a:rPr lang="en-US" baseline="-25000" dirty="0"/>
              <a:t>1</a:t>
            </a:r>
            <a:r>
              <a:rPr lang="en-US" dirty="0"/>
              <a:t> = </a:t>
            </a:r>
            <a:r>
              <a:rPr lang="en-US" i="1" dirty="0"/>
              <a:t>b</a:t>
            </a:r>
            <a:r>
              <a:rPr lang="en-US" dirty="0"/>
              <a:t>, </a:t>
            </a:r>
            <a:r>
              <a:rPr lang="en-US" i="1" dirty="0"/>
              <a:t>c</a:t>
            </a:r>
            <a:r>
              <a:rPr lang="en-US" baseline="-25000" dirty="0"/>
              <a:t>2</a:t>
            </a:r>
            <a:r>
              <a:rPr lang="en-US" dirty="0"/>
              <a:t> = 0, </a:t>
            </a:r>
            <a:r>
              <a:rPr lang="en-US" i="1" dirty="0"/>
              <a:t>c</a:t>
            </a:r>
            <a:r>
              <a:rPr lang="en-US" baseline="-25000" dirty="0"/>
              <a:t>3</a:t>
            </a:r>
            <a:r>
              <a:rPr lang="en-US" dirty="0"/>
              <a:t> = 0</a:t>
            </a:r>
            <a:r>
              <a:rPr lang="en-US" i="1" dirty="0"/>
              <a:t> </a:t>
            </a:r>
            <a:r>
              <a:rPr lang="en-US" dirty="0"/>
              <a:t>and 				for  </a:t>
            </a:r>
            <a:r>
              <a:rPr lang="en-US" i="1" dirty="0"/>
              <a:t>n</a:t>
            </a:r>
            <a:r>
              <a:rPr lang="en-US" dirty="0"/>
              <a:t> </a:t>
            </a:r>
            <a:r>
              <a:rPr lang="en-US" dirty="0">
                <a:sym typeface="Symbol"/>
              </a:rPr>
              <a:t> </a:t>
            </a:r>
            <a:r>
              <a:rPr lang="en-US" dirty="0"/>
              <a:t>2</a:t>
            </a:r>
          </a:p>
        </p:txBody>
      </p:sp>
      <p:graphicFrame>
        <p:nvGraphicFramePr>
          <p:cNvPr id="27650" name="Object 2"/>
          <p:cNvGraphicFramePr>
            <a:graphicFrameLocks noChangeAspect="1"/>
          </p:cNvGraphicFramePr>
          <p:nvPr/>
        </p:nvGraphicFramePr>
        <p:xfrm>
          <a:off x="4974167" y="3462867"/>
          <a:ext cx="2755900" cy="952500"/>
        </p:xfrm>
        <a:graphic>
          <a:graphicData uri="http://schemas.openxmlformats.org/presentationml/2006/ole">
            <mc:AlternateContent xmlns:mc="http://schemas.openxmlformats.org/markup-compatibility/2006">
              <mc:Choice xmlns:v="urn:schemas-microsoft-com:vml" Requires="v">
                <p:oleObj spid="_x0000_s27659" name="Equation" r:id="rId3" imgW="2755800" imgH="952200" progId="Equation.DSMT4">
                  <p:embed/>
                </p:oleObj>
              </mc:Choice>
              <mc:Fallback>
                <p:oleObj name="Equation" r:id="rId3" imgW="275580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167" y="3462867"/>
                        <a:ext cx="275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pPr>
              <a:spcBef>
                <a:spcPts val="0"/>
              </a:spcBef>
            </a:pPr>
            <a:r>
              <a:rPr lang="en-US" dirty="0"/>
              <a:t>This would allow us to express the solution </a:t>
            </a:r>
            <a:r>
              <a:rPr lang="en-US" i="1" dirty="0"/>
              <a:t>y</a:t>
            </a:r>
            <a:r>
              <a:rPr lang="en-US" dirty="0"/>
              <a:t> as a sum of two series.</a:t>
            </a:r>
          </a:p>
        </p:txBody>
      </p:sp>
      <p:graphicFrame>
        <p:nvGraphicFramePr>
          <p:cNvPr id="28674" name="Object 2"/>
          <p:cNvGraphicFramePr>
            <a:graphicFrameLocks noChangeAspect="1"/>
          </p:cNvGraphicFramePr>
          <p:nvPr>
            <p:extLst>
              <p:ext uri="{D42A27DB-BD31-4B8C-83A1-F6EECF244321}">
                <p14:modId xmlns:p14="http://schemas.microsoft.com/office/powerpoint/2010/main" val="3997676964"/>
              </p:ext>
            </p:extLst>
          </p:nvPr>
        </p:nvGraphicFramePr>
        <p:xfrm>
          <a:off x="1333500" y="3905250"/>
          <a:ext cx="6477000" cy="2082800"/>
        </p:xfrm>
        <a:graphic>
          <a:graphicData uri="http://schemas.openxmlformats.org/presentationml/2006/ole">
            <mc:AlternateContent xmlns:mc="http://schemas.openxmlformats.org/markup-compatibility/2006">
              <mc:Choice xmlns:v="urn:schemas-microsoft-com:vml" Requires="v">
                <p:oleObj spid="_x0000_s28694" name="Equation" r:id="rId3" imgW="6476760" imgH="2082600" progId="Equation.DSMT4">
                  <p:embed/>
                </p:oleObj>
              </mc:Choice>
              <mc:Fallback>
                <p:oleObj name="Equation" r:id="rId3" imgW="6476760" imgH="2082600" progId="Equation.DSMT4">
                  <p:embed/>
                  <p:pic>
                    <p:nvPicPr>
                      <p:cNvPr id="0" name="Picture 2"/>
                      <p:cNvPicPr>
                        <a:picLocks noChangeAspect="1" noChangeArrowheads="1"/>
                      </p:cNvPicPr>
                      <p:nvPr/>
                    </p:nvPicPr>
                    <p:blipFill>
                      <a:blip r:embed="rId4"/>
                      <a:srcRect/>
                      <a:stretch>
                        <a:fillRect/>
                      </a:stretch>
                    </p:blipFill>
                    <p:spPr bwMode="auto">
                      <a:xfrm>
                        <a:off x="1333500" y="3905250"/>
                        <a:ext cx="64770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p:cNvGraphicFramePr>
            <a:graphicFrameLocks noChangeAspect="1"/>
          </p:cNvGraphicFramePr>
          <p:nvPr>
            <p:extLst>
              <p:ext uri="{D42A27DB-BD31-4B8C-83A1-F6EECF244321}">
                <p14:modId xmlns:p14="http://schemas.microsoft.com/office/powerpoint/2010/main" val="3463318711"/>
              </p:ext>
            </p:extLst>
          </p:nvPr>
        </p:nvGraphicFramePr>
        <p:xfrm>
          <a:off x="1084263" y="2073275"/>
          <a:ext cx="7226300" cy="1739900"/>
        </p:xfrm>
        <a:graphic>
          <a:graphicData uri="http://schemas.openxmlformats.org/presentationml/2006/ole">
            <mc:AlternateContent xmlns:mc="http://schemas.openxmlformats.org/markup-compatibility/2006">
              <mc:Choice xmlns:v="urn:schemas-microsoft-com:vml" Requires="v">
                <p:oleObj spid="_x0000_s28695" name="Equation" r:id="rId5" imgW="7226280" imgH="1739880" progId="Equation.DSMT4">
                  <p:embed/>
                </p:oleObj>
              </mc:Choice>
              <mc:Fallback>
                <p:oleObj name="Equation" r:id="rId5" imgW="7226280" imgH="1739880" progId="Equation.DSMT4">
                  <p:embed/>
                  <p:pic>
                    <p:nvPicPr>
                      <p:cNvPr id="0" name="Picture 3"/>
                      <p:cNvPicPr>
                        <a:picLocks noChangeAspect="1" noChangeArrowheads="1"/>
                      </p:cNvPicPr>
                      <p:nvPr/>
                    </p:nvPicPr>
                    <p:blipFill>
                      <a:blip r:embed="rId6"/>
                      <a:srcRect/>
                      <a:stretch>
                        <a:fillRect/>
                      </a:stretch>
                    </p:blipFill>
                    <p:spPr bwMode="auto">
                      <a:xfrm>
                        <a:off x="1084263" y="2073275"/>
                        <a:ext cx="72263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pPr>
              <a:spcBef>
                <a:spcPts val="0"/>
              </a:spcBef>
            </a:pPr>
            <a:r>
              <a:rPr lang="en-US" dirty="0"/>
              <a:t>Both of the series converge absolutely for all </a:t>
            </a:r>
            <a:r>
              <a:rPr lang="en-US" i="1" dirty="0"/>
              <a:t>x</a:t>
            </a:r>
            <a:r>
              <a:rPr lang="en-US" dirty="0"/>
              <a:t>, as can be verified by the Ratio Test. In many applications, a polynomial approximation of the solution would be sufficient, so the above two series would be truncated at the desired degree of accuracy.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a:t>
            </a:r>
          </a:p>
        </p:txBody>
      </p:sp>
      <p:sp>
        <p:nvSpPr>
          <p:cNvPr id="3" name="Content Placeholder 2"/>
          <p:cNvSpPr>
            <a:spLocks noGrp="1"/>
          </p:cNvSpPr>
          <p:nvPr>
            <p:ph idx="1"/>
          </p:nvPr>
        </p:nvSpPr>
        <p:spPr/>
        <p:txBody>
          <a:bodyPr>
            <a:noAutofit/>
          </a:bodyPr>
          <a:lstStyle/>
          <a:p>
            <a:pPr>
              <a:spcBef>
                <a:spcPts val="0"/>
              </a:spcBef>
            </a:pPr>
            <a:r>
              <a:rPr lang="en-US" dirty="0"/>
              <a:t>As we have seen, a Taylor series expansion of a function represents a limit of polynomials of increasing degree. As such, the polynomials are better able to approximate the original function as the order of the Taylor polynomials increases. But there is no escaping the fact that 		      for any fixed Taylor </a:t>
            </a:r>
          </a:p>
          <a:p>
            <a:pPr>
              <a:spcBef>
                <a:spcPts val="0"/>
              </a:spcBef>
            </a:pPr>
            <a:endParaRPr lang="en-US" sz="700" dirty="0"/>
          </a:p>
          <a:p>
            <a:pPr>
              <a:spcBef>
                <a:spcPts val="0"/>
              </a:spcBef>
            </a:pPr>
            <a:r>
              <a:rPr lang="en-US" dirty="0"/>
              <a:t>Polynomial </a:t>
            </a:r>
            <a:r>
              <a:rPr lang="en-US" i="1" dirty="0"/>
              <a:t>p</a:t>
            </a:r>
            <a:r>
              <a:rPr lang="en-US" i="1" baseline="-25000" dirty="0"/>
              <a:t>n</a:t>
            </a:r>
            <a:r>
              <a:rPr lang="en-US" dirty="0"/>
              <a:t>. That is, polynomials grow unbounded in magnitude as </a:t>
            </a:r>
            <a:r>
              <a:rPr lang="en-US" i="1" dirty="0"/>
              <a:t>x</a:t>
            </a:r>
            <a:r>
              <a:rPr lang="en-US" dirty="0"/>
              <a:t> gets further and further from 0, which is not the kind of behavior exhibited by a periodic function.</a:t>
            </a:r>
          </a:p>
        </p:txBody>
      </p:sp>
      <p:graphicFrame>
        <p:nvGraphicFramePr>
          <p:cNvPr id="30722" name="Object 2"/>
          <p:cNvGraphicFramePr>
            <a:graphicFrameLocks noChangeAspect="1"/>
          </p:cNvGraphicFramePr>
          <p:nvPr/>
        </p:nvGraphicFramePr>
        <p:xfrm>
          <a:off x="2394656" y="3451578"/>
          <a:ext cx="2222500" cy="571500"/>
        </p:xfrm>
        <a:graphic>
          <a:graphicData uri="http://schemas.openxmlformats.org/presentationml/2006/ole">
            <mc:AlternateContent xmlns:mc="http://schemas.openxmlformats.org/markup-compatibility/2006">
              <mc:Choice xmlns:v="urn:schemas-microsoft-com:vml" Requires="v">
                <p:oleObj spid="_x0000_s30731" name="Equation" r:id="rId3" imgW="2222280" imgH="571320" progId="Equation.DSMT4">
                  <p:embed/>
                </p:oleObj>
              </mc:Choice>
              <mc:Fallback>
                <p:oleObj name="Equation" r:id="rId3" imgW="222228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656" y="3451578"/>
                        <a:ext cx="2222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a:t>
            </a:r>
          </a:p>
        </p:txBody>
      </p:sp>
      <p:sp>
        <p:nvSpPr>
          <p:cNvPr id="3" name="Content Placeholder 2"/>
          <p:cNvSpPr>
            <a:spLocks noGrp="1"/>
          </p:cNvSpPr>
          <p:nvPr>
            <p:ph idx="1"/>
          </p:nvPr>
        </p:nvSpPr>
        <p:spPr/>
        <p:txBody>
          <a:bodyPr>
            <a:noAutofit/>
          </a:bodyPr>
          <a:lstStyle/>
          <a:p>
            <a:pPr>
              <a:spcBef>
                <a:spcPts val="0"/>
              </a:spcBef>
            </a:pPr>
            <a:r>
              <a:rPr lang="en-US" dirty="0"/>
              <a:t>As a consequence, there is no hope that any fixed Taylor polynomial generated by a periodic function could approximate that function well outside of a bounded interval.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Applications of Series</a:t>
            </a:r>
          </a:p>
        </p:txBody>
      </p:sp>
      <p:sp>
        <p:nvSpPr>
          <p:cNvPr id="3" name="Content Placeholder 2"/>
          <p:cNvSpPr>
            <a:spLocks noGrp="1"/>
          </p:cNvSpPr>
          <p:nvPr>
            <p:ph idx="1"/>
          </p:nvPr>
        </p:nvSpPr>
        <p:spPr/>
        <p:txBody>
          <a:bodyPr/>
          <a:lstStyle/>
          <a:p>
            <a:r>
              <a:rPr lang="en-US" dirty="0"/>
              <a:t>We have already determined that the Taylor series expansion</a:t>
            </a:r>
          </a:p>
          <a:p>
            <a:endParaRPr lang="en-US" dirty="0"/>
          </a:p>
          <a:p>
            <a:endParaRPr lang="en-US" dirty="0"/>
          </a:p>
          <a:p>
            <a:r>
              <a:rPr lang="en-US" dirty="0"/>
              <a:t>is valid for all </a:t>
            </a:r>
            <a:r>
              <a:rPr lang="en-US" i="1" dirty="0"/>
              <a:t>x</a:t>
            </a:r>
            <a:r>
              <a:rPr lang="en-US" dirty="0"/>
              <a:t> </a:t>
            </a:r>
            <a:r>
              <a:rPr lang="en-US" dirty="0">
                <a:sym typeface="Symbol"/>
              </a:rPr>
              <a:t></a:t>
            </a:r>
            <a:r>
              <a:rPr lang="en-US" dirty="0"/>
              <a:t> </a:t>
            </a:r>
            <a:r>
              <a:rPr lang="en-US" dirty="0">
                <a:latin typeface="Cambria Math" panose="02040503050406030204" pitchFamily="18" charset="0"/>
                <a:ea typeface="Cambria Math" panose="02040503050406030204" pitchFamily="18" charset="0"/>
              </a:rPr>
              <a:t>ℝ</a:t>
            </a:r>
            <a:r>
              <a:rPr lang="en-US" dirty="0"/>
              <a:t>. One way to extend this exponential function to the complex numbers is to use its series expansion as the basis for the definition of </a:t>
            </a:r>
            <a:r>
              <a:rPr lang="en-US" i="1" dirty="0" err="1"/>
              <a:t>e</a:t>
            </a:r>
            <a:r>
              <a:rPr lang="en-US" i="1" baseline="30000" dirty="0" err="1"/>
              <a:t>i</a:t>
            </a:r>
            <a:r>
              <a:rPr lang="el-GR" i="1" baseline="30000" dirty="0">
                <a:latin typeface="Cambria Math" panose="02040503050406030204" pitchFamily="18" charset="0"/>
                <a:ea typeface="Cambria Math" panose="02040503050406030204" pitchFamily="18" charset="0"/>
                <a:sym typeface="Euclid Symbol"/>
              </a:rPr>
              <a:t>θ</a:t>
            </a:r>
            <a:r>
              <a:rPr lang="en-US" dirty="0"/>
              <a:t>, as follows.</a:t>
            </a:r>
          </a:p>
        </p:txBody>
      </p:sp>
      <p:graphicFrame>
        <p:nvGraphicFramePr>
          <p:cNvPr id="1026" name="Object 2"/>
          <p:cNvGraphicFramePr>
            <a:graphicFrameLocks noChangeAspect="1"/>
          </p:cNvGraphicFramePr>
          <p:nvPr>
            <p:extLst>
              <p:ext uri="{D42A27DB-BD31-4B8C-83A1-F6EECF244321}">
                <p14:modId xmlns:p14="http://schemas.microsoft.com/office/powerpoint/2010/main" val="738555877"/>
              </p:ext>
            </p:extLst>
          </p:nvPr>
        </p:nvGraphicFramePr>
        <p:xfrm>
          <a:off x="2374900" y="2195513"/>
          <a:ext cx="4394200" cy="939800"/>
        </p:xfrm>
        <a:graphic>
          <a:graphicData uri="http://schemas.openxmlformats.org/presentationml/2006/ole">
            <mc:AlternateContent xmlns:mc="http://schemas.openxmlformats.org/markup-compatibility/2006">
              <mc:Choice xmlns:v="urn:schemas-microsoft-com:vml" Requires="v">
                <p:oleObj spid="_x0000_s1035" name="Equation" r:id="rId3" imgW="4394160" imgH="939600" progId="Equation.DSMT4">
                  <p:embed/>
                </p:oleObj>
              </mc:Choice>
              <mc:Fallback>
                <p:oleObj name="Equation" r:id="rId3" imgW="4394160" imgH="939600" progId="Equation.DSMT4">
                  <p:embed/>
                  <p:pic>
                    <p:nvPicPr>
                      <p:cNvPr id="0" name="Picture 2"/>
                      <p:cNvPicPr>
                        <a:picLocks noChangeAspect="1" noChangeArrowheads="1"/>
                      </p:cNvPicPr>
                      <p:nvPr/>
                    </p:nvPicPr>
                    <p:blipFill>
                      <a:blip r:embed="rId4"/>
                      <a:srcRect/>
                      <a:stretch>
                        <a:fillRect/>
                      </a:stretch>
                    </p:blipFill>
                    <p:spPr bwMode="auto">
                      <a:xfrm>
                        <a:off x="2374900" y="2195513"/>
                        <a:ext cx="4394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a:t>
            </a:r>
          </a:p>
        </p:txBody>
      </p:sp>
      <p:sp>
        <p:nvSpPr>
          <p:cNvPr id="3" name="Content Placeholder 2"/>
          <p:cNvSpPr>
            <a:spLocks noGrp="1"/>
          </p:cNvSpPr>
          <p:nvPr>
            <p:ph idx="1"/>
          </p:nvPr>
        </p:nvSpPr>
        <p:spPr/>
        <p:txBody>
          <a:bodyPr>
            <a:noAutofit/>
          </a:bodyPr>
          <a:lstStyle/>
          <a:p>
            <a:pPr>
              <a:spcBef>
                <a:spcPts val="0"/>
              </a:spcBef>
            </a:pPr>
            <a:r>
              <a:rPr lang="en-US" dirty="0"/>
              <a:t>On the other hand, sine and cosine are familiar functions that are easy to manipulate and that exhibit exactly the kind of periodicity that might be needed. For this reason, the French mathematician Jean-Baptiste Joseph Fourier (1768–1830) used them as the basis for solving differential equations describing the flow of heat in physical objects.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a:t>
            </a:r>
          </a:p>
        </p:txBody>
      </p:sp>
      <p:sp>
        <p:nvSpPr>
          <p:cNvPr id="3" name="Content Placeholder 2"/>
          <p:cNvSpPr>
            <a:spLocks noGrp="1"/>
          </p:cNvSpPr>
          <p:nvPr>
            <p:ph idx="1"/>
          </p:nvPr>
        </p:nvSpPr>
        <p:spPr/>
        <p:txBody>
          <a:bodyPr>
            <a:noAutofit/>
          </a:bodyPr>
          <a:lstStyle/>
          <a:p>
            <a:pPr>
              <a:spcBef>
                <a:spcPts val="0"/>
              </a:spcBef>
            </a:pPr>
            <a:r>
              <a:rPr lang="en-US" dirty="0"/>
              <a:t>The decomposition of functions into sums (possibly infinite sums) of sines and cosines has come to be a part of what is now called </a:t>
            </a:r>
            <a:r>
              <a:rPr lang="en-US" i="1" dirty="0"/>
              <a:t>Fourier analysis</a:t>
            </a:r>
            <a:r>
              <a:rPr lang="en-US" dirty="0"/>
              <a:t>, a branch of mathematics that deals with problems in electrical engineering, acoustics, vibration analysis, optics, signal and image processing, and quantum mechanics, in addition to the original heat flow problems. We introduce the subject here with an outline of the theory of Fourier series.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a:t>
            </a:r>
          </a:p>
        </p:txBody>
      </p:sp>
      <p:sp>
        <p:nvSpPr>
          <p:cNvPr id="3" name="Content Placeholder 2"/>
          <p:cNvSpPr>
            <a:spLocks noGrp="1"/>
          </p:cNvSpPr>
          <p:nvPr>
            <p:ph idx="1"/>
          </p:nvPr>
        </p:nvSpPr>
        <p:spPr/>
        <p:txBody>
          <a:bodyPr>
            <a:noAutofit/>
          </a:bodyPr>
          <a:lstStyle/>
          <a:p>
            <a:pPr>
              <a:spcBef>
                <a:spcPts val="0"/>
              </a:spcBef>
            </a:pPr>
            <a:r>
              <a:rPr lang="en-US" dirty="0"/>
              <a:t>Suppose </a:t>
            </a:r>
            <a:r>
              <a:rPr lang="en-US" i="1" dirty="0"/>
              <a:t>f</a:t>
            </a:r>
            <a:r>
              <a:rPr lang="en-US" dirty="0"/>
              <a:t> is a periodic function and we hope to express it as a sum of sines and cosines of differing frequencies over the interval [</a:t>
            </a:r>
            <a:r>
              <a:rPr lang="en-US" dirty="0">
                <a:latin typeface="Symbol" pitchFamily="18" charset="2"/>
              </a:rPr>
              <a:t>-</a:t>
            </a:r>
            <a:r>
              <a:rPr lang="el-GR" i="1" dirty="0">
                <a:latin typeface="Cambria Math" panose="02040503050406030204" pitchFamily="18" charset="0"/>
                <a:ea typeface="Cambria Math" panose="02040503050406030204" pitchFamily="18" charset="0"/>
              </a:rPr>
              <a:t>π</a:t>
            </a:r>
            <a:r>
              <a:rPr lang="en-US" dirty="0"/>
              <a:t>, </a:t>
            </a:r>
            <a:r>
              <a:rPr lang="el-GR" i="1" dirty="0">
                <a:latin typeface="Cambria Math" panose="02040503050406030204" pitchFamily="18" charset="0"/>
                <a:ea typeface="Cambria Math" panose="02040503050406030204" pitchFamily="18" charset="0"/>
              </a:rPr>
              <a:t>π</a:t>
            </a:r>
            <a:r>
              <a:rPr lang="en-US" dirty="0"/>
              <a:t>]. Specifically, we want to find coefficients {</a:t>
            </a:r>
            <a:r>
              <a:rPr lang="en-US" i="1" dirty="0"/>
              <a:t>a</a:t>
            </a:r>
            <a:r>
              <a:rPr lang="en-US" i="1" baseline="-25000" dirty="0"/>
              <a:t>k</a:t>
            </a:r>
            <a:r>
              <a:rPr lang="en-US" dirty="0"/>
              <a:t>} and {</a:t>
            </a:r>
            <a:r>
              <a:rPr lang="en-US" i="1" dirty="0"/>
              <a:t>b</a:t>
            </a:r>
            <a:r>
              <a:rPr lang="en-US" i="1" baseline="-25000" dirty="0"/>
              <a:t>k</a:t>
            </a:r>
            <a:r>
              <a:rPr lang="en-US" dirty="0"/>
              <a:t>} such that</a:t>
            </a:r>
          </a:p>
        </p:txBody>
      </p:sp>
      <p:graphicFrame>
        <p:nvGraphicFramePr>
          <p:cNvPr id="32770" name="Object 2"/>
          <p:cNvGraphicFramePr>
            <a:graphicFrameLocks noChangeAspect="1"/>
          </p:cNvGraphicFramePr>
          <p:nvPr>
            <p:extLst>
              <p:ext uri="{D42A27DB-BD31-4B8C-83A1-F6EECF244321}">
                <p14:modId xmlns:p14="http://schemas.microsoft.com/office/powerpoint/2010/main" val="4108767554"/>
              </p:ext>
            </p:extLst>
          </p:nvPr>
        </p:nvGraphicFramePr>
        <p:xfrm>
          <a:off x="920750" y="3359150"/>
          <a:ext cx="7302500" cy="1092200"/>
        </p:xfrm>
        <a:graphic>
          <a:graphicData uri="http://schemas.openxmlformats.org/presentationml/2006/ole">
            <mc:AlternateContent xmlns:mc="http://schemas.openxmlformats.org/markup-compatibility/2006">
              <mc:Choice xmlns:v="urn:schemas-microsoft-com:vml" Requires="v">
                <p:oleObj spid="_x0000_s32792" name="Equation" r:id="rId3" imgW="7302240" imgH="1091880" progId="Equation.DSMT4">
                  <p:embed/>
                </p:oleObj>
              </mc:Choice>
              <mc:Fallback>
                <p:oleObj name="Equation" r:id="rId3" imgW="7302240" imgH="1091880" progId="Equation.DSMT4">
                  <p:embed/>
                  <p:pic>
                    <p:nvPicPr>
                      <p:cNvPr id="0" name="Picture 2"/>
                      <p:cNvPicPr>
                        <a:picLocks noChangeAspect="1" noChangeArrowheads="1"/>
                      </p:cNvPicPr>
                      <p:nvPr/>
                    </p:nvPicPr>
                    <p:blipFill>
                      <a:blip r:embed="rId4"/>
                      <a:srcRect/>
                      <a:stretch>
                        <a:fillRect/>
                      </a:stretch>
                    </p:blipFill>
                    <p:spPr bwMode="auto">
                      <a:xfrm>
                        <a:off x="920750" y="3359150"/>
                        <a:ext cx="73025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3"/>
          <p:cNvGraphicFramePr>
            <a:graphicFrameLocks noChangeAspect="1"/>
          </p:cNvGraphicFramePr>
          <p:nvPr>
            <p:extLst>
              <p:ext uri="{D42A27DB-BD31-4B8C-83A1-F6EECF244321}">
                <p14:modId xmlns:p14="http://schemas.microsoft.com/office/powerpoint/2010/main" val="2469023745"/>
              </p:ext>
            </p:extLst>
          </p:nvPr>
        </p:nvGraphicFramePr>
        <p:xfrm>
          <a:off x="1663700" y="4610100"/>
          <a:ext cx="4432300" cy="952500"/>
        </p:xfrm>
        <a:graphic>
          <a:graphicData uri="http://schemas.openxmlformats.org/presentationml/2006/ole">
            <mc:AlternateContent xmlns:mc="http://schemas.openxmlformats.org/markup-compatibility/2006">
              <mc:Choice xmlns:v="urn:schemas-microsoft-com:vml" Requires="v">
                <p:oleObj spid="_x0000_s32793" name="Equation" r:id="rId5" imgW="4431960" imgH="952200" progId="Equation.DSMT4">
                  <p:embed/>
                </p:oleObj>
              </mc:Choice>
              <mc:Fallback>
                <p:oleObj name="Equation" r:id="rId5" imgW="4431960" imgH="952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3700" y="4610100"/>
                        <a:ext cx="4432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a:t>
            </a:r>
          </a:p>
        </p:txBody>
      </p:sp>
      <p:sp>
        <p:nvSpPr>
          <p:cNvPr id="3" name="Content Placeholder 2"/>
          <p:cNvSpPr>
            <a:spLocks noGrp="1"/>
          </p:cNvSpPr>
          <p:nvPr>
            <p:ph idx="1"/>
          </p:nvPr>
        </p:nvSpPr>
        <p:spPr/>
        <p:txBody>
          <a:bodyPr>
            <a:noAutofit/>
          </a:bodyPr>
          <a:lstStyle/>
          <a:p>
            <a:pPr>
              <a:spcBef>
                <a:spcPts val="0"/>
              </a:spcBef>
            </a:pPr>
            <a:r>
              <a:rPr lang="en-US" dirty="0"/>
              <a:t>We do so by multiplying the above equation through by a particular cos </a:t>
            </a:r>
            <a:r>
              <a:rPr lang="en-US" i="1" dirty="0"/>
              <a:t>px</a:t>
            </a:r>
            <a:r>
              <a:rPr lang="en-US" dirty="0"/>
              <a:t> or sin </a:t>
            </a:r>
            <a:r>
              <a:rPr lang="en-US" i="1" dirty="0"/>
              <a:t>px</a:t>
            </a:r>
            <a:r>
              <a:rPr lang="en-US" dirty="0"/>
              <a:t>, and integrating the resulting expressions from </a:t>
            </a:r>
            <a:r>
              <a:rPr lang="en-US" dirty="0">
                <a:latin typeface="Symbol" pitchFamily="18" charset="2"/>
              </a:rPr>
              <a:t>-</a:t>
            </a:r>
            <a:r>
              <a:rPr lang="el-GR" i="1" dirty="0">
                <a:latin typeface="Cambria Math" panose="02040503050406030204" pitchFamily="18" charset="0"/>
                <a:ea typeface="Cambria Math" panose="02040503050406030204" pitchFamily="18" charset="0"/>
              </a:rPr>
              <a:t>π</a:t>
            </a:r>
            <a:r>
              <a:rPr lang="en-US" dirty="0"/>
              <a:t> to </a:t>
            </a:r>
            <a:r>
              <a:rPr lang="el-GR" i="1" dirty="0">
                <a:latin typeface="Cambria Math" panose="02040503050406030204" pitchFamily="18" charset="0"/>
                <a:ea typeface="Cambria Math" panose="02040503050406030204" pitchFamily="18" charset="0"/>
              </a:rPr>
              <a:t>π</a:t>
            </a:r>
            <a:r>
              <a:rPr lang="en-US" dirty="0"/>
              <a:t>, making use of the following facts.</a:t>
            </a:r>
          </a:p>
        </p:txBody>
      </p:sp>
      <p:graphicFrame>
        <p:nvGraphicFramePr>
          <p:cNvPr id="39937" name="Object 1"/>
          <p:cNvGraphicFramePr>
            <a:graphicFrameLocks noChangeAspect="1"/>
          </p:cNvGraphicFramePr>
          <p:nvPr>
            <p:extLst>
              <p:ext uri="{D42A27DB-BD31-4B8C-83A1-F6EECF244321}">
                <p14:modId xmlns:p14="http://schemas.microsoft.com/office/powerpoint/2010/main" val="2757805689"/>
              </p:ext>
            </p:extLst>
          </p:nvPr>
        </p:nvGraphicFramePr>
        <p:xfrm>
          <a:off x="1206500" y="2978150"/>
          <a:ext cx="1562100" cy="685800"/>
        </p:xfrm>
        <a:graphic>
          <a:graphicData uri="http://schemas.openxmlformats.org/presentationml/2006/ole">
            <mc:AlternateContent xmlns:mc="http://schemas.openxmlformats.org/markup-compatibility/2006">
              <mc:Choice xmlns:v="urn:schemas-microsoft-com:vml" Requires="v">
                <p:oleObj spid="_x0000_s39967" name="Equation" r:id="rId3" imgW="1562040" imgH="685800" progId="Equation.DSMT4">
                  <p:embed/>
                </p:oleObj>
              </mc:Choice>
              <mc:Fallback>
                <p:oleObj name="Equation" r:id="rId3" imgW="1562040" imgH="685800" progId="Equation.DSMT4">
                  <p:embed/>
                  <p:pic>
                    <p:nvPicPr>
                      <p:cNvPr id="0" name="Picture 1"/>
                      <p:cNvPicPr>
                        <a:picLocks noChangeAspect="1" noChangeArrowheads="1"/>
                      </p:cNvPicPr>
                      <p:nvPr/>
                    </p:nvPicPr>
                    <p:blipFill>
                      <a:blip r:embed="rId4"/>
                      <a:srcRect/>
                      <a:stretch>
                        <a:fillRect/>
                      </a:stretch>
                    </p:blipFill>
                    <p:spPr bwMode="auto">
                      <a:xfrm>
                        <a:off x="1206500" y="2978150"/>
                        <a:ext cx="1562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8" name="Object 2"/>
          <p:cNvGraphicFramePr>
            <a:graphicFrameLocks noChangeAspect="1"/>
          </p:cNvGraphicFramePr>
          <p:nvPr>
            <p:extLst>
              <p:ext uri="{D42A27DB-BD31-4B8C-83A1-F6EECF244321}">
                <p14:modId xmlns:p14="http://schemas.microsoft.com/office/powerpoint/2010/main" val="2532518940"/>
              </p:ext>
            </p:extLst>
          </p:nvPr>
        </p:nvGraphicFramePr>
        <p:xfrm>
          <a:off x="1219200" y="3657600"/>
          <a:ext cx="5537200" cy="1778000"/>
        </p:xfrm>
        <a:graphic>
          <a:graphicData uri="http://schemas.openxmlformats.org/presentationml/2006/ole">
            <mc:AlternateContent xmlns:mc="http://schemas.openxmlformats.org/markup-compatibility/2006">
              <mc:Choice xmlns:v="urn:schemas-microsoft-com:vml" Requires="v">
                <p:oleObj spid="_x0000_s39968" name="Equation" r:id="rId5" imgW="5537160" imgH="1777680" progId="Equation.DSMT4">
                  <p:embed/>
                </p:oleObj>
              </mc:Choice>
              <mc:Fallback>
                <p:oleObj name="Equation" r:id="rId5" imgW="5537160" imgH="1777680" progId="Equation.DSMT4">
                  <p:embed/>
                  <p:pic>
                    <p:nvPicPr>
                      <p:cNvPr id="0" name="Picture 2"/>
                      <p:cNvPicPr>
                        <a:picLocks noChangeAspect="1" noChangeArrowheads="1"/>
                      </p:cNvPicPr>
                      <p:nvPr/>
                    </p:nvPicPr>
                    <p:blipFill>
                      <a:blip r:embed="rId6"/>
                      <a:srcRect/>
                      <a:stretch>
                        <a:fillRect/>
                      </a:stretch>
                    </p:blipFill>
                    <p:spPr bwMode="auto">
                      <a:xfrm>
                        <a:off x="1219200" y="3657600"/>
                        <a:ext cx="55372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3"/>
          <p:cNvGraphicFramePr>
            <a:graphicFrameLocks noChangeAspect="1"/>
          </p:cNvGraphicFramePr>
          <p:nvPr>
            <p:extLst>
              <p:ext uri="{D42A27DB-BD31-4B8C-83A1-F6EECF244321}">
                <p14:modId xmlns:p14="http://schemas.microsoft.com/office/powerpoint/2010/main" val="756551329"/>
              </p:ext>
            </p:extLst>
          </p:nvPr>
        </p:nvGraphicFramePr>
        <p:xfrm>
          <a:off x="1231900" y="5327650"/>
          <a:ext cx="3035300" cy="685800"/>
        </p:xfrm>
        <a:graphic>
          <a:graphicData uri="http://schemas.openxmlformats.org/presentationml/2006/ole">
            <mc:AlternateContent xmlns:mc="http://schemas.openxmlformats.org/markup-compatibility/2006">
              <mc:Choice xmlns:v="urn:schemas-microsoft-com:vml" Requires="v">
                <p:oleObj spid="_x0000_s39969" name="Equation" r:id="rId7" imgW="3035160" imgH="685800" progId="Equation.DSMT4">
                  <p:embed/>
                </p:oleObj>
              </mc:Choice>
              <mc:Fallback>
                <p:oleObj name="Equation" r:id="rId7" imgW="3035160" imgH="685800" progId="Equation.DSMT4">
                  <p:embed/>
                  <p:pic>
                    <p:nvPicPr>
                      <p:cNvPr id="0" name="Picture 3"/>
                      <p:cNvPicPr>
                        <a:picLocks noChangeAspect="1" noChangeArrowheads="1"/>
                      </p:cNvPicPr>
                      <p:nvPr/>
                    </p:nvPicPr>
                    <p:blipFill>
                      <a:blip r:embed="rId8"/>
                      <a:srcRect/>
                      <a:stretch>
                        <a:fillRect/>
                      </a:stretch>
                    </p:blipFill>
                    <p:spPr bwMode="auto">
                      <a:xfrm>
                        <a:off x="1231900" y="5327650"/>
                        <a:ext cx="3035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6705600" y="4648200"/>
            <a:ext cx="1361270" cy="523220"/>
          </a:xfrm>
          <a:prstGeom prst="rect">
            <a:avLst/>
          </a:prstGeom>
          <a:noFill/>
        </p:spPr>
        <p:txBody>
          <a:bodyPr wrap="none" rtlCol="0">
            <a:spAutoFit/>
          </a:bodyPr>
          <a:lstStyle/>
          <a:p>
            <a:r>
              <a:rPr lang="en-US" sz="2800" i="1" dirty="0">
                <a:solidFill>
                  <a:srgbClr val="0000FF"/>
                </a:solidFill>
              </a:rPr>
              <a:t>p</a:t>
            </a:r>
            <a:r>
              <a:rPr lang="en-US" sz="2800" dirty="0">
                <a:solidFill>
                  <a:srgbClr val="0000FF"/>
                </a:solidFill>
              </a:rPr>
              <a:t>, </a:t>
            </a:r>
            <a:r>
              <a:rPr lang="en-US" sz="2800" i="1" dirty="0">
                <a:solidFill>
                  <a:srgbClr val="0000FF"/>
                </a:solidFill>
              </a:rPr>
              <a:t>q</a:t>
            </a:r>
            <a:r>
              <a:rPr lang="en-US" sz="2800" dirty="0">
                <a:solidFill>
                  <a:srgbClr val="0000FF"/>
                </a:solidFill>
              </a:rPr>
              <a:t> </a:t>
            </a:r>
            <a:r>
              <a:rPr lang="en-US" sz="2800" dirty="0">
                <a:solidFill>
                  <a:srgbClr val="0000FF"/>
                </a:solidFill>
                <a:sym typeface="Symbol" panose="05050102010706020507" pitchFamily="18" charset="2"/>
              </a:rPr>
              <a:t></a:t>
            </a:r>
            <a:r>
              <a:rPr lang="en-US" sz="2800" dirty="0">
                <a:solidFill>
                  <a:srgbClr val="0000FF"/>
                </a:solidFill>
                <a:latin typeface="Cambria Math" panose="02040503050406030204" pitchFamily="18" charset="0"/>
                <a:ea typeface="Cambria Math" panose="02040503050406030204" pitchFamily="18" charset="0"/>
                <a:sym typeface="Symbol" panose="05050102010706020507" pitchFamily="18" charset="2"/>
              </a:rPr>
              <a:t>ℤ</a:t>
            </a:r>
            <a:r>
              <a:rPr lang="en-US" sz="2800" dirty="0">
                <a:solidFill>
                  <a:srgbClr val="0000FF"/>
                </a:solidFill>
              </a:rPr>
              <a:t> </a:t>
            </a:r>
          </a:p>
        </p:txBody>
      </p:sp>
      <p:sp>
        <p:nvSpPr>
          <p:cNvPr id="8" name="TextBox 7"/>
          <p:cNvSpPr txBox="1"/>
          <p:nvPr/>
        </p:nvSpPr>
        <p:spPr>
          <a:xfrm>
            <a:off x="4495800" y="5401322"/>
            <a:ext cx="1361270" cy="523220"/>
          </a:xfrm>
          <a:prstGeom prst="rect">
            <a:avLst/>
          </a:prstGeom>
          <a:noFill/>
        </p:spPr>
        <p:txBody>
          <a:bodyPr wrap="none" rtlCol="0">
            <a:spAutoFit/>
          </a:bodyPr>
          <a:lstStyle/>
          <a:p>
            <a:r>
              <a:rPr lang="en-US" sz="2800" i="1" dirty="0">
                <a:solidFill>
                  <a:srgbClr val="0000FF"/>
                </a:solidFill>
              </a:rPr>
              <a:t>p</a:t>
            </a:r>
            <a:r>
              <a:rPr lang="en-US" sz="2800" dirty="0">
                <a:solidFill>
                  <a:srgbClr val="0000FF"/>
                </a:solidFill>
              </a:rPr>
              <a:t>, </a:t>
            </a:r>
            <a:r>
              <a:rPr lang="en-US" sz="2800" i="1" dirty="0">
                <a:solidFill>
                  <a:srgbClr val="0000FF"/>
                </a:solidFill>
              </a:rPr>
              <a:t>q</a:t>
            </a:r>
            <a:r>
              <a:rPr lang="en-US" sz="2800" dirty="0">
                <a:solidFill>
                  <a:srgbClr val="0000FF"/>
                </a:solidFill>
              </a:rPr>
              <a:t> </a:t>
            </a:r>
            <a:r>
              <a:rPr lang="en-US" sz="2800" dirty="0">
                <a:solidFill>
                  <a:srgbClr val="0000FF"/>
                </a:solidFill>
                <a:sym typeface="Symbol" panose="05050102010706020507" pitchFamily="18" charset="2"/>
              </a:rPr>
              <a:t></a:t>
            </a:r>
            <a:r>
              <a:rPr lang="en-US" sz="2800" dirty="0">
                <a:solidFill>
                  <a:srgbClr val="0000FF"/>
                </a:solidFill>
                <a:latin typeface="Cambria Math" panose="02040503050406030204" pitchFamily="18" charset="0"/>
                <a:ea typeface="Cambria Math" panose="02040503050406030204" pitchFamily="18" charset="0"/>
                <a:sym typeface="Symbol" panose="05050102010706020507" pitchFamily="18" charset="2"/>
              </a:rPr>
              <a:t>ℤ</a:t>
            </a:r>
            <a:r>
              <a:rPr lang="en-US" sz="2800" dirty="0">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a:t>
            </a:r>
          </a:p>
        </p:txBody>
      </p:sp>
      <p:sp>
        <p:nvSpPr>
          <p:cNvPr id="3" name="Content Placeholder 2"/>
          <p:cNvSpPr>
            <a:spLocks noGrp="1"/>
          </p:cNvSpPr>
          <p:nvPr>
            <p:ph idx="1"/>
          </p:nvPr>
        </p:nvSpPr>
        <p:spPr/>
        <p:txBody>
          <a:bodyPr>
            <a:noAutofit/>
          </a:bodyPr>
          <a:lstStyle/>
          <a:p>
            <a:pPr>
              <a:spcBef>
                <a:spcPts val="0"/>
              </a:spcBef>
            </a:pPr>
            <a:r>
              <a:rPr lang="en-US" dirty="0"/>
              <a:t>For instance, multiplying through by cos(0 </a:t>
            </a:r>
            <a:r>
              <a:rPr lang="en-US" dirty="0">
                <a:sym typeface="Symbol"/>
              </a:rPr>
              <a:t> </a:t>
            </a:r>
            <a:r>
              <a:rPr lang="en-US" i="1" dirty="0"/>
              <a:t>x</a:t>
            </a:r>
            <a:r>
              <a:rPr lang="en-US" dirty="0"/>
              <a:t>), which is the constant function 1, and integrating results in</a:t>
            </a:r>
          </a:p>
          <a:p>
            <a:pPr>
              <a:spcBef>
                <a:spcPts val="0"/>
              </a:spcBef>
            </a:pPr>
            <a:endParaRPr lang="en-US" dirty="0"/>
          </a:p>
          <a:p>
            <a:pPr>
              <a:spcBef>
                <a:spcPts val="0"/>
              </a:spcBef>
            </a:pPr>
            <a:endParaRPr lang="en-US" dirty="0"/>
          </a:p>
          <a:p>
            <a:pPr>
              <a:spcBef>
                <a:spcPts val="0"/>
              </a:spcBef>
            </a:pPr>
            <a:r>
              <a:rPr lang="en-US" dirty="0"/>
              <a:t>since all the other integrals on the right hand side are equal to 0. After multiplying through by cos </a:t>
            </a:r>
            <a:r>
              <a:rPr lang="en-US" i="1" dirty="0"/>
              <a:t>x</a:t>
            </a:r>
            <a:r>
              <a:rPr lang="en-US" dirty="0"/>
              <a:t> and sin </a:t>
            </a:r>
            <a:r>
              <a:rPr lang="en-US" i="1" dirty="0"/>
              <a:t>x</a:t>
            </a:r>
            <a:r>
              <a:rPr lang="en-US" dirty="0"/>
              <a:t>, respectively, and integrating we obtain</a:t>
            </a:r>
          </a:p>
        </p:txBody>
      </p:sp>
      <p:graphicFrame>
        <p:nvGraphicFramePr>
          <p:cNvPr id="35843" name="Object 3"/>
          <p:cNvGraphicFramePr>
            <a:graphicFrameLocks noChangeAspect="1"/>
          </p:cNvGraphicFramePr>
          <p:nvPr>
            <p:extLst>
              <p:ext uri="{D42A27DB-BD31-4B8C-83A1-F6EECF244321}">
                <p14:modId xmlns:p14="http://schemas.microsoft.com/office/powerpoint/2010/main" val="353450014"/>
              </p:ext>
            </p:extLst>
          </p:nvPr>
        </p:nvGraphicFramePr>
        <p:xfrm>
          <a:off x="2501900" y="2281238"/>
          <a:ext cx="4140200" cy="685800"/>
        </p:xfrm>
        <a:graphic>
          <a:graphicData uri="http://schemas.openxmlformats.org/presentationml/2006/ole">
            <mc:AlternateContent xmlns:mc="http://schemas.openxmlformats.org/markup-compatibility/2006">
              <mc:Choice xmlns:v="urn:schemas-microsoft-com:vml" Requires="v">
                <p:oleObj spid="_x0000_s35863" name="Equation" r:id="rId3" imgW="4140000" imgH="685800" progId="Equation.DSMT4">
                  <p:embed/>
                </p:oleObj>
              </mc:Choice>
              <mc:Fallback>
                <p:oleObj name="Equation" r:id="rId3" imgW="4140000" imgH="685800" progId="Equation.DSMT4">
                  <p:embed/>
                  <p:pic>
                    <p:nvPicPr>
                      <p:cNvPr id="0" name="Picture 3"/>
                      <p:cNvPicPr>
                        <a:picLocks noChangeAspect="1" noChangeArrowheads="1"/>
                      </p:cNvPicPr>
                      <p:nvPr/>
                    </p:nvPicPr>
                    <p:blipFill>
                      <a:blip r:embed="rId4"/>
                      <a:srcRect/>
                      <a:stretch>
                        <a:fillRect/>
                      </a:stretch>
                    </p:blipFill>
                    <p:spPr bwMode="auto">
                      <a:xfrm>
                        <a:off x="2501900" y="2281238"/>
                        <a:ext cx="4140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extLst>
              <p:ext uri="{D42A27DB-BD31-4B8C-83A1-F6EECF244321}">
                <p14:modId xmlns:p14="http://schemas.microsoft.com/office/powerpoint/2010/main" val="2850162856"/>
              </p:ext>
            </p:extLst>
          </p:nvPr>
        </p:nvGraphicFramePr>
        <p:xfrm>
          <a:off x="1035050" y="4489450"/>
          <a:ext cx="7251700" cy="685800"/>
        </p:xfrm>
        <a:graphic>
          <a:graphicData uri="http://schemas.openxmlformats.org/presentationml/2006/ole">
            <mc:AlternateContent xmlns:mc="http://schemas.openxmlformats.org/markup-compatibility/2006">
              <mc:Choice xmlns:v="urn:schemas-microsoft-com:vml" Requires="v">
                <p:oleObj spid="_x0000_s35864" name="Equation" r:id="rId5" imgW="7251480" imgH="685800" progId="Equation.DSMT4">
                  <p:embed/>
                </p:oleObj>
              </mc:Choice>
              <mc:Fallback>
                <p:oleObj name="Equation" r:id="rId5" imgW="7251480" imgH="685800" progId="Equation.DSMT4">
                  <p:embed/>
                  <p:pic>
                    <p:nvPicPr>
                      <p:cNvPr id="0" name="Picture 4"/>
                      <p:cNvPicPr>
                        <a:picLocks noChangeAspect="1" noChangeArrowheads="1"/>
                      </p:cNvPicPr>
                      <p:nvPr/>
                    </p:nvPicPr>
                    <p:blipFill>
                      <a:blip r:embed="rId6"/>
                      <a:srcRect/>
                      <a:stretch>
                        <a:fillRect/>
                      </a:stretch>
                    </p:blipFill>
                    <p:spPr bwMode="auto">
                      <a:xfrm>
                        <a:off x="1035050" y="4489450"/>
                        <a:ext cx="7251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a:t>
            </a:r>
          </a:p>
        </p:txBody>
      </p:sp>
      <p:sp>
        <p:nvSpPr>
          <p:cNvPr id="3" name="Content Placeholder 2"/>
          <p:cNvSpPr>
            <a:spLocks noGrp="1"/>
          </p:cNvSpPr>
          <p:nvPr>
            <p:ph idx="1"/>
          </p:nvPr>
        </p:nvSpPr>
        <p:spPr/>
        <p:txBody>
          <a:bodyPr/>
          <a:lstStyle/>
          <a:p>
            <a:r>
              <a:rPr lang="en-US" dirty="0"/>
              <a:t>In general, if </a:t>
            </a:r>
            <a:r>
              <a:rPr lang="en-US" i="1" dirty="0"/>
              <a:t>k</a:t>
            </a:r>
            <a:r>
              <a:rPr lang="en-US" dirty="0"/>
              <a:t> is a positive integer, then</a:t>
            </a:r>
          </a:p>
          <a:p>
            <a:endParaRPr lang="en-US" dirty="0"/>
          </a:p>
          <a:p>
            <a:endParaRPr lang="en-US" dirty="0"/>
          </a:p>
          <a:p>
            <a:r>
              <a:rPr lang="en-US" dirty="0"/>
              <a:t>which, when we solve for the coefficients, gives us the following definition.</a:t>
            </a:r>
          </a:p>
        </p:txBody>
      </p:sp>
      <p:graphicFrame>
        <p:nvGraphicFramePr>
          <p:cNvPr id="36866" name="Object 2"/>
          <p:cNvGraphicFramePr>
            <a:graphicFrameLocks noChangeAspect="1"/>
          </p:cNvGraphicFramePr>
          <p:nvPr>
            <p:extLst>
              <p:ext uri="{D42A27DB-BD31-4B8C-83A1-F6EECF244321}">
                <p14:modId xmlns:p14="http://schemas.microsoft.com/office/powerpoint/2010/main" val="2977330148"/>
              </p:ext>
            </p:extLst>
          </p:nvPr>
        </p:nvGraphicFramePr>
        <p:xfrm>
          <a:off x="831850" y="1974850"/>
          <a:ext cx="7480300" cy="685800"/>
        </p:xfrm>
        <a:graphic>
          <a:graphicData uri="http://schemas.openxmlformats.org/presentationml/2006/ole">
            <mc:AlternateContent xmlns:mc="http://schemas.openxmlformats.org/markup-compatibility/2006">
              <mc:Choice xmlns:v="urn:schemas-microsoft-com:vml" Requires="v">
                <p:oleObj spid="_x0000_s36876" name="Equation" r:id="rId3" imgW="7480080" imgH="685800" progId="Equation.DSMT4">
                  <p:embed/>
                </p:oleObj>
              </mc:Choice>
              <mc:Fallback>
                <p:oleObj name="Equation" r:id="rId3" imgW="7480080" imgH="685800" progId="Equation.DSMT4">
                  <p:embed/>
                  <p:pic>
                    <p:nvPicPr>
                      <p:cNvPr id="0" name="Picture 2"/>
                      <p:cNvPicPr>
                        <a:picLocks noChangeAspect="1" noChangeArrowheads="1"/>
                      </p:cNvPicPr>
                      <p:nvPr/>
                    </p:nvPicPr>
                    <p:blipFill>
                      <a:blip r:embed="rId4"/>
                      <a:srcRect/>
                      <a:stretch>
                        <a:fillRect/>
                      </a:stretch>
                    </p:blipFill>
                    <p:spPr bwMode="auto">
                      <a:xfrm>
                        <a:off x="831850" y="1974850"/>
                        <a:ext cx="7480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Fourier Coefficients and Fourier Series</a:t>
            </a:r>
          </a:p>
        </p:txBody>
      </p:sp>
      <p:sp>
        <p:nvSpPr>
          <p:cNvPr id="3" name="Content Placeholder 2"/>
          <p:cNvSpPr>
            <a:spLocks noGrp="1"/>
          </p:cNvSpPr>
          <p:nvPr>
            <p:ph idx="1"/>
          </p:nvPr>
        </p:nvSpPr>
        <p:spPr>
          <a:solidFill>
            <a:srgbClr val="FFFFCC"/>
          </a:solidFill>
          <a:ln w="28575">
            <a:solidFill>
              <a:schemeClr val="tx1"/>
            </a:solidFill>
          </a:ln>
        </p:spPr>
        <p:txBody>
          <a:bodyPr/>
          <a:lstStyle/>
          <a:p>
            <a:pPr algn="ctr"/>
            <a:r>
              <a:rPr lang="en-US" b="1" dirty="0">
                <a:solidFill>
                  <a:schemeClr val="tx1"/>
                </a:solidFill>
              </a:rPr>
              <a:t>Fourier Coefficients and Fourier Series</a:t>
            </a:r>
          </a:p>
          <a:p>
            <a:r>
              <a:rPr lang="en-US" dirty="0">
                <a:solidFill>
                  <a:schemeClr val="tx1"/>
                </a:solidFill>
              </a:rPr>
              <a:t>Given a function f that is integrable on the interval       [</a:t>
            </a:r>
            <a:r>
              <a:rPr lang="en-US" dirty="0">
                <a:solidFill>
                  <a:schemeClr val="tx1"/>
                </a:solidFill>
                <a:latin typeface="Symbol" pitchFamily="18" charset="2"/>
              </a:rPr>
              <a:t>-</a:t>
            </a:r>
            <a:r>
              <a:rPr lang="el-GR" i="1" dirty="0">
                <a:solidFill>
                  <a:schemeClr val="tx1"/>
                </a:solidFill>
                <a:latin typeface="Cambria Math" panose="02040503050406030204" pitchFamily="18" charset="0"/>
                <a:ea typeface="Cambria Math" panose="02040503050406030204" pitchFamily="18" charset="0"/>
              </a:rPr>
              <a:t>π</a:t>
            </a:r>
            <a:r>
              <a:rPr lang="en-US" dirty="0">
                <a:solidFill>
                  <a:schemeClr val="tx1"/>
                </a:solidFill>
              </a:rPr>
              <a:t>, </a:t>
            </a:r>
            <a:r>
              <a:rPr lang="el-GR" i="1" dirty="0">
                <a:solidFill>
                  <a:schemeClr val="tx1"/>
                </a:solidFill>
                <a:latin typeface="Cambria Math" panose="02040503050406030204" pitchFamily="18" charset="0"/>
                <a:ea typeface="Cambria Math" panose="02040503050406030204" pitchFamily="18" charset="0"/>
              </a:rPr>
              <a:t>π</a:t>
            </a:r>
            <a:r>
              <a:rPr lang="en-US" i="1" dirty="0">
                <a:solidFill>
                  <a:schemeClr val="tx1"/>
                </a:solidFill>
                <a:latin typeface="Cambria Math" panose="02040503050406030204" pitchFamily="18" charset="0"/>
                <a:ea typeface="Cambria Math" panose="02040503050406030204" pitchFamily="18" charset="0"/>
              </a:rPr>
              <a:t> </a:t>
            </a:r>
            <a:r>
              <a:rPr lang="en-US" dirty="0">
                <a:solidFill>
                  <a:schemeClr val="tx1"/>
                </a:solidFill>
              </a:rPr>
              <a:t>], we define its </a:t>
            </a:r>
            <a:r>
              <a:rPr lang="en-US" b="1" dirty="0">
                <a:solidFill>
                  <a:srgbClr val="C00000"/>
                </a:solidFill>
              </a:rPr>
              <a:t>Fourier coefficients</a:t>
            </a:r>
            <a:r>
              <a:rPr lang="en-US" dirty="0">
                <a:solidFill>
                  <a:srgbClr val="C00000"/>
                </a:solidFill>
              </a:rPr>
              <a:t> </a:t>
            </a:r>
            <a:r>
              <a:rPr lang="en-US" dirty="0">
                <a:solidFill>
                  <a:schemeClr val="tx1"/>
                </a:solidFill>
              </a:rPr>
              <a:t>with the formulas</a:t>
            </a:r>
          </a:p>
        </p:txBody>
      </p:sp>
      <p:graphicFrame>
        <p:nvGraphicFramePr>
          <p:cNvPr id="37890" name="Object 2"/>
          <p:cNvGraphicFramePr>
            <a:graphicFrameLocks noChangeAspect="1"/>
          </p:cNvGraphicFramePr>
          <p:nvPr>
            <p:extLst>
              <p:ext uri="{D42A27DB-BD31-4B8C-83A1-F6EECF244321}">
                <p14:modId xmlns:p14="http://schemas.microsoft.com/office/powerpoint/2010/main" val="3942754088"/>
              </p:ext>
            </p:extLst>
          </p:nvPr>
        </p:nvGraphicFramePr>
        <p:xfrm>
          <a:off x="2159000" y="3009900"/>
          <a:ext cx="4826000" cy="2781300"/>
        </p:xfrm>
        <a:graphic>
          <a:graphicData uri="http://schemas.openxmlformats.org/presentationml/2006/ole">
            <mc:AlternateContent xmlns:mc="http://schemas.openxmlformats.org/markup-compatibility/2006">
              <mc:Choice xmlns:v="urn:schemas-microsoft-com:vml" Requires="v">
                <p:oleObj spid="_x0000_s37901" name="Equation" r:id="rId3" imgW="4825800" imgH="2781000" progId="Equation.DSMT4">
                  <p:embed/>
                </p:oleObj>
              </mc:Choice>
              <mc:Fallback>
                <p:oleObj name="Equation" r:id="rId3" imgW="4825800" imgH="2781000" progId="Equation.DSMT4">
                  <p:embed/>
                  <p:pic>
                    <p:nvPicPr>
                      <p:cNvPr id="0" name="Picture 2"/>
                      <p:cNvPicPr>
                        <a:picLocks noChangeAspect="1" noChangeArrowheads="1"/>
                      </p:cNvPicPr>
                      <p:nvPr/>
                    </p:nvPicPr>
                    <p:blipFill>
                      <a:blip r:embed="rId4"/>
                      <a:srcRect/>
                      <a:stretch>
                        <a:fillRect/>
                      </a:stretch>
                    </p:blipFill>
                    <p:spPr bwMode="auto">
                      <a:xfrm>
                        <a:off x="2159000" y="3009900"/>
                        <a:ext cx="4826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Fourier Coefficients and Fourier Series</a:t>
            </a:r>
          </a:p>
        </p:txBody>
      </p:sp>
      <p:sp>
        <p:nvSpPr>
          <p:cNvPr id="3" name="Content Placeholder 2"/>
          <p:cNvSpPr>
            <a:spLocks noGrp="1"/>
          </p:cNvSpPr>
          <p:nvPr>
            <p:ph idx="1"/>
          </p:nvPr>
        </p:nvSpPr>
        <p:spPr>
          <a:xfrm>
            <a:off x="457200" y="1280160"/>
            <a:ext cx="8229600" cy="3368040"/>
          </a:xfrm>
          <a:solidFill>
            <a:srgbClr val="FFFFCC"/>
          </a:solidFill>
          <a:ln w="28575">
            <a:solidFill>
              <a:schemeClr val="tx1"/>
            </a:solidFill>
          </a:ln>
        </p:spPr>
        <p:txBody>
          <a:bodyPr/>
          <a:lstStyle/>
          <a:p>
            <a:pPr algn="ctr"/>
            <a:r>
              <a:rPr lang="en-US" b="1" dirty="0">
                <a:solidFill>
                  <a:schemeClr val="tx1"/>
                </a:solidFill>
              </a:rPr>
              <a:t>Fourier Coefficients and Fourier Series (cont.)</a:t>
            </a:r>
          </a:p>
          <a:p>
            <a:r>
              <a:rPr lang="en-US" dirty="0">
                <a:solidFill>
                  <a:schemeClr val="tx1"/>
                </a:solidFill>
              </a:rPr>
              <a:t>and the corresponding </a:t>
            </a:r>
            <a:r>
              <a:rPr lang="en-US" b="1" dirty="0">
                <a:solidFill>
                  <a:srgbClr val="C00000"/>
                </a:solidFill>
              </a:rPr>
              <a:t>Fourier series</a:t>
            </a:r>
            <a:r>
              <a:rPr lang="en-US" dirty="0">
                <a:solidFill>
                  <a:srgbClr val="C00000"/>
                </a:solidFill>
              </a:rPr>
              <a:t> </a:t>
            </a:r>
            <a:r>
              <a:rPr lang="en-US" dirty="0">
                <a:solidFill>
                  <a:schemeClr val="tx1"/>
                </a:solidFill>
              </a:rPr>
              <a:t>for </a:t>
            </a:r>
            <a:r>
              <a:rPr lang="en-US" i="1" dirty="0">
                <a:solidFill>
                  <a:schemeClr val="tx1"/>
                </a:solidFill>
              </a:rPr>
              <a:t>f</a:t>
            </a:r>
            <a:r>
              <a:rPr lang="en-US" dirty="0">
                <a:solidFill>
                  <a:schemeClr val="tx1"/>
                </a:solidFill>
              </a:rPr>
              <a:t> by </a:t>
            </a:r>
          </a:p>
        </p:txBody>
      </p:sp>
      <p:graphicFrame>
        <p:nvGraphicFramePr>
          <p:cNvPr id="38915" name="Object 3"/>
          <p:cNvGraphicFramePr>
            <a:graphicFrameLocks noChangeAspect="1"/>
          </p:cNvGraphicFramePr>
          <p:nvPr>
            <p:extLst>
              <p:ext uri="{D42A27DB-BD31-4B8C-83A1-F6EECF244321}">
                <p14:modId xmlns:p14="http://schemas.microsoft.com/office/powerpoint/2010/main" val="4227850319"/>
              </p:ext>
            </p:extLst>
          </p:nvPr>
        </p:nvGraphicFramePr>
        <p:xfrm>
          <a:off x="920750" y="2397125"/>
          <a:ext cx="7302500" cy="2108200"/>
        </p:xfrm>
        <a:graphic>
          <a:graphicData uri="http://schemas.openxmlformats.org/presentationml/2006/ole">
            <mc:AlternateContent xmlns:mc="http://schemas.openxmlformats.org/markup-compatibility/2006">
              <mc:Choice xmlns:v="urn:schemas-microsoft-com:vml" Requires="v">
                <p:oleObj spid="_x0000_s38925" name="Equation" r:id="rId3" imgW="7302240" imgH="2108160" progId="Equation.DSMT4">
                  <p:embed/>
                </p:oleObj>
              </mc:Choice>
              <mc:Fallback>
                <p:oleObj name="Equation" r:id="rId3" imgW="7302240" imgH="2108160" progId="Equation.DSMT4">
                  <p:embed/>
                  <p:pic>
                    <p:nvPicPr>
                      <p:cNvPr id="0" name="Picture 3"/>
                      <p:cNvPicPr>
                        <a:picLocks noChangeAspect="1" noChangeArrowheads="1"/>
                      </p:cNvPicPr>
                      <p:nvPr/>
                    </p:nvPicPr>
                    <p:blipFill>
                      <a:blip r:embed="rId4"/>
                      <a:srcRect/>
                      <a:stretch>
                        <a:fillRect/>
                      </a:stretch>
                    </p:blipFill>
                    <p:spPr bwMode="auto">
                      <a:xfrm>
                        <a:off x="920750" y="2397125"/>
                        <a:ext cx="73025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Fourier Series</a:t>
            </a:r>
          </a:p>
        </p:txBody>
      </p:sp>
      <p:sp>
        <p:nvSpPr>
          <p:cNvPr id="3" name="Content Placeholder 2"/>
          <p:cNvSpPr>
            <a:spLocks noGrp="1"/>
          </p:cNvSpPr>
          <p:nvPr>
            <p:ph idx="1"/>
          </p:nvPr>
        </p:nvSpPr>
        <p:spPr/>
        <p:txBody>
          <a:bodyPr/>
          <a:lstStyle/>
          <a:p>
            <a:r>
              <a:rPr lang="en-US" dirty="0"/>
              <a:t>We will not explore in this text the question of when the Fourier series for a given function converges to the original function. This question actually leads into a rich</a:t>
            </a:r>
          </a:p>
        </p:txBody>
      </p:sp>
      <p:sp>
        <p:nvSpPr>
          <p:cNvPr id="4" name="Rectangle 3"/>
          <p:cNvSpPr/>
          <p:nvPr/>
        </p:nvSpPr>
        <p:spPr>
          <a:xfrm>
            <a:off x="457200" y="2590800"/>
            <a:ext cx="8153400" cy="1815882"/>
          </a:xfrm>
          <a:prstGeom prst="rect">
            <a:avLst/>
          </a:prstGeom>
        </p:spPr>
        <p:txBody>
          <a:bodyPr wrap="square">
            <a:spAutoFit/>
          </a:bodyPr>
          <a:lstStyle/>
          <a:p>
            <a:r>
              <a:rPr lang="en-US" sz="2800" dirty="0">
                <a:solidFill>
                  <a:srgbClr val="366092"/>
                </a:solidFill>
              </a:rPr>
              <a:t>area of mathematical research known as </a:t>
            </a:r>
            <a:r>
              <a:rPr lang="en-US" sz="2800" i="1" dirty="0">
                <a:solidFill>
                  <a:srgbClr val="366092"/>
                </a:solidFill>
              </a:rPr>
              <a:t>harmonic analysis</a:t>
            </a:r>
            <a:r>
              <a:rPr lang="en-US" sz="2800" dirty="0">
                <a:solidFill>
                  <a:srgbClr val="366092"/>
                </a:solidFill>
              </a:rPr>
              <a:t>; for our purposes, it will suffice to simply determine the Fourier coefficients for various common functions.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In electrical engineering applications, the </a:t>
            </a:r>
            <a:r>
              <a:rPr lang="en-US" i="1" dirty="0"/>
              <a:t>sawtooth function</a:t>
            </a:r>
            <a:r>
              <a:rPr lang="en-US" dirty="0"/>
              <a:t> defined by</a:t>
            </a:r>
          </a:p>
          <a:p>
            <a:endParaRPr lang="en-US" dirty="0"/>
          </a:p>
        </p:txBody>
      </p:sp>
      <p:grpSp>
        <p:nvGrpSpPr>
          <p:cNvPr id="4" name="Group 3"/>
          <p:cNvGrpSpPr/>
          <p:nvPr/>
        </p:nvGrpSpPr>
        <p:grpSpPr>
          <a:xfrm>
            <a:off x="4038600" y="2057400"/>
            <a:ext cx="4937760" cy="3657600"/>
            <a:chOff x="4495800" y="2590808"/>
            <a:chExt cx="4937760" cy="3657600"/>
          </a:xfrm>
        </p:grpSpPr>
        <p:pic>
          <p:nvPicPr>
            <p:cNvPr id="5" name="Picture 2"/>
            <p:cNvPicPr>
              <a:picLocks noChangeAspect="1" noChangeArrowheads="1"/>
            </p:cNvPicPr>
            <p:nvPr/>
          </p:nvPicPr>
          <p:blipFill>
            <a:blip r:embed="rId3" cstate="print">
              <a:clrChange>
                <a:clrFrom>
                  <a:srgbClr val="FEFEFE"/>
                </a:clrFrom>
                <a:clrTo>
                  <a:srgbClr val="FEFEFE">
                    <a:alpha val="0"/>
                  </a:srgbClr>
                </a:clrTo>
              </a:clrChange>
              <a:lum bright="-10000"/>
            </a:blip>
            <a:srcRect/>
            <a:stretch>
              <a:fillRect/>
            </a:stretch>
          </p:blipFill>
          <p:spPr bwMode="auto">
            <a:xfrm>
              <a:off x="4495800" y="2590808"/>
              <a:ext cx="4937760" cy="2948134"/>
            </a:xfrm>
            <a:prstGeom prst="rect">
              <a:avLst/>
            </a:prstGeom>
            <a:noFill/>
            <a:ln w="9525">
              <a:noFill/>
              <a:miter lim="800000"/>
              <a:headEnd/>
              <a:tailEnd/>
            </a:ln>
          </p:spPr>
        </p:pic>
        <p:sp>
          <p:nvSpPr>
            <p:cNvPr id="6" name="Rectangle 5"/>
            <p:cNvSpPr/>
            <p:nvPr/>
          </p:nvSpPr>
          <p:spPr>
            <a:xfrm>
              <a:off x="4724400" y="5725188"/>
              <a:ext cx="4186980" cy="523220"/>
            </a:xfrm>
            <a:prstGeom prst="rect">
              <a:avLst/>
            </a:prstGeom>
          </p:spPr>
          <p:txBody>
            <a:bodyPr wrap="none">
              <a:spAutoFit/>
            </a:bodyPr>
            <a:lstStyle/>
            <a:p>
              <a:r>
                <a:rPr lang="en-US" sz="2800" b="1" dirty="0"/>
                <a:t>Figure 1 </a:t>
              </a:r>
              <a:r>
                <a:rPr lang="en-US" sz="2800" dirty="0"/>
                <a:t>Sawtooth Function</a:t>
              </a:r>
            </a:p>
          </p:txBody>
        </p:sp>
      </p:grpSp>
      <p:sp>
        <p:nvSpPr>
          <p:cNvPr id="7" name="Rectangle 6"/>
          <p:cNvSpPr/>
          <p:nvPr/>
        </p:nvSpPr>
        <p:spPr>
          <a:xfrm>
            <a:off x="457200" y="4482405"/>
            <a:ext cx="3429000" cy="1384995"/>
          </a:xfrm>
          <a:prstGeom prst="rect">
            <a:avLst/>
          </a:prstGeom>
        </p:spPr>
        <p:txBody>
          <a:bodyPr wrap="square">
            <a:spAutoFit/>
          </a:bodyPr>
          <a:lstStyle/>
          <a:p>
            <a:r>
              <a:rPr lang="en-US" sz="2800" dirty="0">
                <a:solidFill>
                  <a:srgbClr val="366092"/>
                </a:solidFill>
              </a:rPr>
              <a:t>arises frequently; its graph appears in Figure 1.</a:t>
            </a:r>
          </a:p>
        </p:txBody>
      </p:sp>
      <p:graphicFrame>
        <p:nvGraphicFramePr>
          <p:cNvPr id="40963" name="Object 3"/>
          <p:cNvGraphicFramePr>
            <a:graphicFrameLocks noChangeAspect="1"/>
          </p:cNvGraphicFramePr>
          <p:nvPr>
            <p:extLst>
              <p:ext uri="{D42A27DB-BD31-4B8C-83A1-F6EECF244321}">
                <p14:modId xmlns:p14="http://schemas.microsoft.com/office/powerpoint/2010/main" val="1010601722"/>
              </p:ext>
            </p:extLst>
          </p:nvPr>
        </p:nvGraphicFramePr>
        <p:xfrm>
          <a:off x="509588" y="2266950"/>
          <a:ext cx="3644900" cy="2159000"/>
        </p:xfrm>
        <a:graphic>
          <a:graphicData uri="http://schemas.openxmlformats.org/presentationml/2006/ole">
            <mc:AlternateContent xmlns:mc="http://schemas.openxmlformats.org/markup-compatibility/2006">
              <mc:Choice xmlns:v="urn:schemas-microsoft-com:vml" Requires="v">
                <p:oleObj spid="_x0000_s40974" name="Equation" r:id="rId4" imgW="3644640" imgH="2158920" progId="Equation.DSMT4">
                  <p:embed/>
                </p:oleObj>
              </mc:Choice>
              <mc:Fallback>
                <p:oleObj name="Equation" r:id="rId4" imgW="3644640" imgH="2158920" progId="Equation.DSMT4">
                  <p:embed/>
                  <p:pic>
                    <p:nvPicPr>
                      <p:cNvPr id="0" name="Picture 3"/>
                      <p:cNvPicPr>
                        <a:picLocks noChangeAspect="1" noChangeArrowheads="1"/>
                      </p:cNvPicPr>
                      <p:nvPr/>
                    </p:nvPicPr>
                    <p:blipFill>
                      <a:blip r:embed="rId5"/>
                      <a:srcRect/>
                      <a:stretch>
                        <a:fillRect/>
                      </a:stretch>
                    </p:blipFill>
                    <p:spPr bwMode="auto">
                      <a:xfrm>
                        <a:off x="509588" y="2266950"/>
                        <a:ext cx="364490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Applications of Series</a:t>
            </a:r>
          </a:p>
        </p:txBody>
      </p:sp>
      <p:graphicFrame>
        <p:nvGraphicFramePr>
          <p:cNvPr id="2052" name="Object 4"/>
          <p:cNvGraphicFramePr>
            <a:graphicFrameLocks noChangeAspect="1"/>
          </p:cNvGraphicFramePr>
          <p:nvPr>
            <p:extLst>
              <p:ext uri="{D42A27DB-BD31-4B8C-83A1-F6EECF244321}">
                <p14:modId xmlns:p14="http://schemas.microsoft.com/office/powerpoint/2010/main" val="3419073261"/>
              </p:ext>
            </p:extLst>
          </p:nvPr>
        </p:nvGraphicFramePr>
        <p:xfrm>
          <a:off x="1393825" y="1316038"/>
          <a:ext cx="5969000" cy="1028700"/>
        </p:xfrm>
        <a:graphic>
          <a:graphicData uri="http://schemas.openxmlformats.org/presentationml/2006/ole">
            <mc:AlternateContent xmlns:mc="http://schemas.openxmlformats.org/markup-compatibility/2006">
              <mc:Choice xmlns:v="urn:schemas-microsoft-com:vml" Requires="v">
                <p:oleObj spid="_x0000_s2097" name="Equation" r:id="rId3" imgW="5968800" imgH="1028520" progId="Equation.DSMT4">
                  <p:embed/>
                </p:oleObj>
              </mc:Choice>
              <mc:Fallback>
                <p:oleObj name="Equation" r:id="rId3" imgW="5968800" imgH="1028520" progId="Equation.DSMT4">
                  <p:embed/>
                  <p:pic>
                    <p:nvPicPr>
                      <p:cNvPr id="0" name="Picture 4"/>
                      <p:cNvPicPr>
                        <a:picLocks noChangeAspect="1" noChangeArrowheads="1"/>
                      </p:cNvPicPr>
                      <p:nvPr/>
                    </p:nvPicPr>
                    <p:blipFill>
                      <a:blip r:embed="rId4"/>
                      <a:srcRect/>
                      <a:stretch>
                        <a:fillRect/>
                      </a:stretch>
                    </p:blipFill>
                    <p:spPr bwMode="auto">
                      <a:xfrm>
                        <a:off x="1393825" y="1316038"/>
                        <a:ext cx="59690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extLst>
              <p:ext uri="{D42A27DB-BD31-4B8C-83A1-F6EECF244321}">
                <p14:modId xmlns:p14="http://schemas.microsoft.com/office/powerpoint/2010/main" val="4215671562"/>
              </p:ext>
            </p:extLst>
          </p:nvPr>
        </p:nvGraphicFramePr>
        <p:xfrm>
          <a:off x="1839913" y="2387600"/>
          <a:ext cx="4394200" cy="889000"/>
        </p:xfrm>
        <a:graphic>
          <a:graphicData uri="http://schemas.openxmlformats.org/presentationml/2006/ole">
            <mc:AlternateContent xmlns:mc="http://schemas.openxmlformats.org/markup-compatibility/2006">
              <mc:Choice xmlns:v="urn:schemas-microsoft-com:vml" Requires="v">
                <p:oleObj spid="_x0000_s2098" name="Equation" r:id="rId5" imgW="4394160" imgH="888840" progId="Equation.DSMT4">
                  <p:embed/>
                </p:oleObj>
              </mc:Choice>
              <mc:Fallback>
                <p:oleObj name="Equation" r:id="rId5" imgW="4394160" imgH="888840" progId="Equation.DSMT4">
                  <p:embed/>
                  <p:pic>
                    <p:nvPicPr>
                      <p:cNvPr id="0" name="Picture 5"/>
                      <p:cNvPicPr>
                        <a:picLocks noChangeAspect="1" noChangeArrowheads="1"/>
                      </p:cNvPicPr>
                      <p:nvPr/>
                    </p:nvPicPr>
                    <p:blipFill>
                      <a:blip r:embed="rId6"/>
                      <a:srcRect/>
                      <a:stretch>
                        <a:fillRect/>
                      </a:stretch>
                    </p:blipFill>
                    <p:spPr bwMode="auto">
                      <a:xfrm>
                        <a:off x="1839913" y="2387600"/>
                        <a:ext cx="4394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extLst>
              <p:ext uri="{D42A27DB-BD31-4B8C-83A1-F6EECF244321}">
                <p14:modId xmlns:p14="http://schemas.microsoft.com/office/powerpoint/2010/main" val="2977522068"/>
              </p:ext>
            </p:extLst>
          </p:nvPr>
        </p:nvGraphicFramePr>
        <p:xfrm>
          <a:off x="1839913" y="3378200"/>
          <a:ext cx="4686300" cy="889000"/>
        </p:xfrm>
        <a:graphic>
          <a:graphicData uri="http://schemas.openxmlformats.org/presentationml/2006/ole">
            <mc:AlternateContent xmlns:mc="http://schemas.openxmlformats.org/markup-compatibility/2006">
              <mc:Choice xmlns:v="urn:schemas-microsoft-com:vml" Requires="v">
                <p:oleObj spid="_x0000_s2099" name="Equation" r:id="rId7" imgW="4686120" imgH="888840" progId="Equation.DSMT4">
                  <p:embed/>
                </p:oleObj>
              </mc:Choice>
              <mc:Fallback>
                <p:oleObj name="Equation" r:id="rId7" imgW="4686120" imgH="888840" progId="Equation.DSMT4">
                  <p:embed/>
                  <p:pic>
                    <p:nvPicPr>
                      <p:cNvPr id="0" name="Picture 6"/>
                      <p:cNvPicPr>
                        <a:picLocks noChangeAspect="1" noChangeArrowheads="1"/>
                      </p:cNvPicPr>
                      <p:nvPr/>
                    </p:nvPicPr>
                    <p:blipFill>
                      <a:blip r:embed="rId8"/>
                      <a:srcRect/>
                      <a:stretch>
                        <a:fillRect/>
                      </a:stretch>
                    </p:blipFill>
                    <p:spPr bwMode="auto">
                      <a:xfrm>
                        <a:off x="1839913" y="3378200"/>
                        <a:ext cx="4686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extLst>
              <p:ext uri="{D42A27DB-BD31-4B8C-83A1-F6EECF244321}">
                <p14:modId xmlns:p14="http://schemas.microsoft.com/office/powerpoint/2010/main" val="1726949036"/>
              </p:ext>
            </p:extLst>
          </p:nvPr>
        </p:nvGraphicFramePr>
        <p:xfrm>
          <a:off x="1838325" y="4394200"/>
          <a:ext cx="5753100" cy="1016000"/>
        </p:xfrm>
        <a:graphic>
          <a:graphicData uri="http://schemas.openxmlformats.org/presentationml/2006/ole">
            <mc:AlternateContent xmlns:mc="http://schemas.openxmlformats.org/markup-compatibility/2006">
              <mc:Choice xmlns:v="urn:schemas-microsoft-com:vml" Requires="v">
                <p:oleObj spid="_x0000_s2100" name="Equation" r:id="rId9" imgW="5752800" imgH="1015920" progId="Equation.DSMT4">
                  <p:embed/>
                </p:oleObj>
              </mc:Choice>
              <mc:Fallback>
                <p:oleObj name="Equation" r:id="rId9" imgW="5752800" imgH="1015920" progId="Equation.DSMT4">
                  <p:embed/>
                  <p:pic>
                    <p:nvPicPr>
                      <p:cNvPr id="0" name="Picture 7"/>
                      <p:cNvPicPr>
                        <a:picLocks noChangeAspect="1" noChangeArrowheads="1"/>
                      </p:cNvPicPr>
                      <p:nvPr/>
                    </p:nvPicPr>
                    <p:blipFill>
                      <a:blip r:embed="rId10"/>
                      <a:srcRect/>
                      <a:stretch>
                        <a:fillRect/>
                      </a:stretch>
                    </p:blipFill>
                    <p:spPr bwMode="auto">
                      <a:xfrm>
                        <a:off x="1838325" y="4394200"/>
                        <a:ext cx="5753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extLst>
              <p:ext uri="{D42A27DB-BD31-4B8C-83A1-F6EECF244321}">
                <p14:modId xmlns:p14="http://schemas.microsoft.com/office/powerpoint/2010/main" val="2857777111"/>
              </p:ext>
            </p:extLst>
          </p:nvPr>
        </p:nvGraphicFramePr>
        <p:xfrm>
          <a:off x="1838325" y="5549900"/>
          <a:ext cx="2082800" cy="317500"/>
        </p:xfrm>
        <a:graphic>
          <a:graphicData uri="http://schemas.openxmlformats.org/presentationml/2006/ole">
            <mc:AlternateContent xmlns:mc="http://schemas.openxmlformats.org/markup-compatibility/2006">
              <mc:Choice xmlns:v="urn:schemas-microsoft-com:vml" Requires="v">
                <p:oleObj spid="_x0000_s2101" name="Equation" r:id="rId11" imgW="2082600" imgH="317160" progId="Equation.DSMT4">
                  <p:embed/>
                </p:oleObj>
              </mc:Choice>
              <mc:Fallback>
                <p:oleObj name="Equation" r:id="rId11" imgW="2082600" imgH="317160" progId="Equation.DSMT4">
                  <p:embed/>
                  <p:pic>
                    <p:nvPicPr>
                      <p:cNvPr id="0" name="Picture 8"/>
                      <p:cNvPicPr>
                        <a:picLocks noChangeAspect="1" noChangeArrowheads="1"/>
                      </p:cNvPicPr>
                      <p:nvPr/>
                    </p:nvPicPr>
                    <p:blipFill>
                      <a:blip r:embed="rId12"/>
                      <a:srcRect/>
                      <a:stretch>
                        <a:fillRect/>
                      </a:stretch>
                    </p:blipFill>
                    <p:spPr bwMode="auto">
                      <a:xfrm>
                        <a:off x="1838325" y="5549900"/>
                        <a:ext cx="2082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This function poses both mathematical and practical difficulties because of its points of discontinuity. Fortunately, it can be approximated as accurately as desired with the first few terms of its Fourier series, and any such approximation has derivatives of all orders.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graphicFrame>
        <p:nvGraphicFramePr>
          <p:cNvPr id="41987" name="Object 3"/>
          <p:cNvGraphicFramePr>
            <a:graphicFrameLocks noChangeAspect="1"/>
          </p:cNvGraphicFramePr>
          <p:nvPr>
            <p:extLst>
              <p:ext uri="{D42A27DB-BD31-4B8C-83A1-F6EECF244321}">
                <p14:modId xmlns:p14="http://schemas.microsoft.com/office/powerpoint/2010/main" val="1401939779"/>
              </p:ext>
            </p:extLst>
          </p:nvPr>
        </p:nvGraphicFramePr>
        <p:xfrm>
          <a:off x="1473200" y="1447800"/>
          <a:ext cx="2679700" cy="838200"/>
        </p:xfrm>
        <a:graphic>
          <a:graphicData uri="http://schemas.openxmlformats.org/presentationml/2006/ole">
            <mc:AlternateContent xmlns:mc="http://schemas.openxmlformats.org/markup-compatibility/2006">
              <mc:Choice xmlns:v="urn:schemas-microsoft-com:vml" Requires="v">
                <p:oleObj spid="_x0000_s42027" name="Equation" r:id="rId3" imgW="2679480" imgH="838080" progId="Equation.DSMT4">
                  <p:embed/>
                </p:oleObj>
              </mc:Choice>
              <mc:Fallback>
                <p:oleObj name="Equation" r:id="rId3" imgW="2679480" imgH="838080" progId="Equation.DSMT4">
                  <p:embed/>
                  <p:pic>
                    <p:nvPicPr>
                      <p:cNvPr id="0" name="Picture 3"/>
                      <p:cNvPicPr>
                        <a:picLocks noChangeAspect="1" noChangeArrowheads="1"/>
                      </p:cNvPicPr>
                      <p:nvPr/>
                    </p:nvPicPr>
                    <p:blipFill>
                      <a:blip r:embed="rId4"/>
                      <a:srcRect/>
                      <a:stretch>
                        <a:fillRect/>
                      </a:stretch>
                    </p:blipFill>
                    <p:spPr bwMode="auto">
                      <a:xfrm>
                        <a:off x="1473200" y="1447800"/>
                        <a:ext cx="267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8" name="Object 4"/>
          <p:cNvGraphicFramePr>
            <a:graphicFrameLocks noChangeAspect="1"/>
          </p:cNvGraphicFramePr>
          <p:nvPr>
            <p:extLst>
              <p:ext uri="{D42A27DB-BD31-4B8C-83A1-F6EECF244321}">
                <p14:modId xmlns:p14="http://schemas.microsoft.com/office/powerpoint/2010/main" val="1291647189"/>
              </p:ext>
            </p:extLst>
          </p:nvPr>
        </p:nvGraphicFramePr>
        <p:xfrm>
          <a:off x="1473200" y="2427288"/>
          <a:ext cx="4495800" cy="838200"/>
        </p:xfrm>
        <a:graphic>
          <a:graphicData uri="http://schemas.openxmlformats.org/presentationml/2006/ole">
            <mc:AlternateContent xmlns:mc="http://schemas.openxmlformats.org/markup-compatibility/2006">
              <mc:Choice xmlns:v="urn:schemas-microsoft-com:vml" Requires="v">
                <p:oleObj spid="_x0000_s42028" name="Equation" r:id="rId5" imgW="4495680" imgH="838080" progId="Equation.DSMT4">
                  <p:embed/>
                </p:oleObj>
              </mc:Choice>
              <mc:Fallback>
                <p:oleObj name="Equation" r:id="rId5" imgW="4495680" imgH="838080" progId="Equation.DSMT4">
                  <p:embed/>
                  <p:pic>
                    <p:nvPicPr>
                      <p:cNvPr id="0" name="Picture 4"/>
                      <p:cNvPicPr>
                        <a:picLocks noChangeAspect="1" noChangeArrowheads="1"/>
                      </p:cNvPicPr>
                      <p:nvPr/>
                    </p:nvPicPr>
                    <p:blipFill>
                      <a:blip r:embed="rId6"/>
                      <a:srcRect/>
                      <a:stretch>
                        <a:fillRect/>
                      </a:stretch>
                    </p:blipFill>
                    <p:spPr bwMode="auto">
                      <a:xfrm>
                        <a:off x="1473200" y="2427288"/>
                        <a:ext cx="449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9" name="Object 5"/>
          <p:cNvGraphicFramePr>
            <a:graphicFrameLocks noChangeAspect="1"/>
          </p:cNvGraphicFramePr>
          <p:nvPr>
            <p:extLst>
              <p:ext uri="{D42A27DB-BD31-4B8C-83A1-F6EECF244321}">
                <p14:modId xmlns:p14="http://schemas.microsoft.com/office/powerpoint/2010/main" val="2480592781"/>
              </p:ext>
            </p:extLst>
          </p:nvPr>
        </p:nvGraphicFramePr>
        <p:xfrm>
          <a:off x="1485900" y="3389313"/>
          <a:ext cx="6286500" cy="838200"/>
        </p:xfrm>
        <a:graphic>
          <a:graphicData uri="http://schemas.openxmlformats.org/presentationml/2006/ole">
            <mc:AlternateContent xmlns:mc="http://schemas.openxmlformats.org/markup-compatibility/2006">
              <mc:Choice xmlns:v="urn:schemas-microsoft-com:vml" Requires="v">
                <p:oleObj spid="_x0000_s42029" name="Equation" r:id="rId7" imgW="6286320" imgH="838080" progId="Equation.DSMT4">
                  <p:embed/>
                </p:oleObj>
              </mc:Choice>
              <mc:Fallback>
                <p:oleObj name="Equation" r:id="rId7" imgW="6286320" imgH="838080" progId="Equation.DSMT4">
                  <p:embed/>
                  <p:pic>
                    <p:nvPicPr>
                      <p:cNvPr id="0" name="Picture 5"/>
                      <p:cNvPicPr>
                        <a:picLocks noChangeAspect="1" noChangeArrowheads="1"/>
                      </p:cNvPicPr>
                      <p:nvPr/>
                    </p:nvPicPr>
                    <p:blipFill>
                      <a:blip r:embed="rId8"/>
                      <a:srcRect/>
                      <a:stretch>
                        <a:fillRect/>
                      </a:stretch>
                    </p:blipFill>
                    <p:spPr bwMode="auto">
                      <a:xfrm>
                        <a:off x="1485900" y="3389313"/>
                        <a:ext cx="6286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0" name="Object 6"/>
          <p:cNvGraphicFramePr>
            <a:graphicFrameLocks noChangeAspect="1"/>
          </p:cNvGraphicFramePr>
          <p:nvPr>
            <p:extLst>
              <p:ext uri="{D42A27DB-BD31-4B8C-83A1-F6EECF244321}">
                <p14:modId xmlns:p14="http://schemas.microsoft.com/office/powerpoint/2010/main" val="216093715"/>
              </p:ext>
            </p:extLst>
          </p:nvPr>
        </p:nvGraphicFramePr>
        <p:xfrm>
          <a:off x="1860550" y="4367213"/>
          <a:ext cx="3009900" cy="939800"/>
        </p:xfrm>
        <a:graphic>
          <a:graphicData uri="http://schemas.openxmlformats.org/presentationml/2006/ole">
            <mc:AlternateContent xmlns:mc="http://schemas.openxmlformats.org/markup-compatibility/2006">
              <mc:Choice xmlns:v="urn:schemas-microsoft-com:vml" Requires="v">
                <p:oleObj spid="_x0000_s42030" name="Equation" r:id="rId9" imgW="3009600" imgH="939600" progId="Equation.DSMT4">
                  <p:embed/>
                </p:oleObj>
              </mc:Choice>
              <mc:Fallback>
                <p:oleObj name="Equation" r:id="rId9" imgW="3009600" imgH="939600" progId="Equation.DSMT4">
                  <p:embed/>
                  <p:pic>
                    <p:nvPicPr>
                      <p:cNvPr id="0" name="Picture 6"/>
                      <p:cNvPicPr>
                        <a:picLocks noChangeAspect="1" noChangeArrowheads="1"/>
                      </p:cNvPicPr>
                      <p:nvPr/>
                    </p:nvPicPr>
                    <p:blipFill>
                      <a:blip r:embed="rId10"/>
                      <a:srcRect/>
                      <a:stretch>
                        <a:fillRect/>
                      </a:stretch>
                    </p:blipFill>
                    <p:spPr bwMode="auto">
                      <a:xfrm>
                        <a:off x="1860550" y="4367213"/>
                        <a:ext cx="3009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If we let </a:t>
            </a:r>
            <a:r>
              <a:rPr lang="en-US" i="1" dirty="0"/>
              <a:t>g</a:t>
            </a:r>
            <a:r>
              <a:rPr lang="en-US" dirty="0"/>
              <a:t>(</a:t>
            </a:r>
            <a:r>
              <a:rPr lang="en-US" i="1" dirty="0"/>
              <a:t>x</a:t>
            </a:r>
            <a:r>
              <a:rPr lang="en-US" dirty="0"/>
              <a:t>) be the truncated Fourier series 	  then</a:t>
            </a:r>
          </a:p>
        </p:txBody>
      </p:sp>
      <p:graphicFrame>
        <p:nvGraphicFramePr>
          <p:cNvPr id="43014" name="Object 6"/>
          <p:cNvGraphicFramePr>
            <a:graphicFrameLocks noChangeAspect="1"/>
          </p:cNvGraphicFramePr>
          <p:nvPr/>
        </p:nvGraphicFramePr>
        <p:xfrm>
          <a:off x="6896100" y="1086555"/>
          <a:ext cx="1638300" cy="952500"/>
        </p:xfrm>
        <a:graphic>
          <a:graphicData uri="http://schemas.openxmlformats.org/presentationml/2006/ole">
            <mc:AlternateContent xmlns:mc="http://schemas.openxmlformats.org/markup-compatibility/2006">
              <mc:Choice xmlns:v="urn:schemas-microsoft-com:vml" Requires="v">
                <p:oleObj spid="_x0000_s43032" name="Equation" r:id="rId3" imgW="1638000" imgH="952200" progId="Equation.DSMT4">
                  <p:embed/>
                </p:oleObj>
              </mc:Choice>
              <mc:Fallback>
                <p:oleObj name="Equation" r:id="rId3" imgW="1638000" imgH="9522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100" y="1086555"/>
                        <a:ext cx="1638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457200" y="2895600"/>
            <a:ext cx="3581400" cy="1384995"/>
          </a:xfrm>
          <a:prstGeom prst="rect">
            <a:avLst/>
          </a:prstGeom>
        </p:spPr>
        <p:txBody>
          <a:bodyPr wrap="square">
            <a:spAutoFit/>
          </a:bodyPr>
          <a:lstStyle/>
          <a:p>
            <a:r>
              <a:rPr lang="en-US" sz="2800" dirty="0">
                <a:solidFill>
                  <a:srgbClr val="366092"/>
                </a:solidFill>
              </a:rPr>
              <a:t>A graph of </a:t>
            </a:r>
            <a:r>
              <a:rPr lang="en-US" sz="2800" i="1" dirty="0">
                <a:solidFill>
                  <a:srgbClr val="366092"/>
                </a:solidFill>
              </a:rPr>
              <a:t>g</a:t>
            </a:r>
            <a:r>
              <a:rPr lang="en-US" sz="2800" dirty="0">
                <a:solidFill>
                  <a:srgbClr val="366092"/>
                </a:solidFill>
              </a:rPr>
              <a:t> appears with the graph of </a:t>
            </a:r>
            <a:r>
              <a:rPr lang="en-US" sz="2800" i="1" dirty="0">
                <a:solidFill>
                  <a:srgbClr val="366092"/>
                </a:solidFill>
              </a:rPr>
              <a:t>f</a:t>
            </a:r>
            <a:r>
              <a:rPr lang="en-US" sz="2800" dirty="0">
                <a:solidFill>
                  <a:srgbClr val="366092"/>
                </a:solidFill>
              </a:rPr>
              <a:t> in Figure 2.</a:t>
            </a:r>
          </a:p>
        </p:txBody>
      </p:sp>
      <p:graphicFrame>
        <p:nvGraphicFramePr>
          <p:cNvPr id="43015" name="Object 7"/>
          <p:cNvGraphicFramePr>
            <a:graphicFrameLocks noChangeAspect="1"/>
          </p:cNvGraphicFramePr>
          <p:nvPr/>
        </p:nvGraphicFramePr>
        <p:xfrm>
          <a:off x="533400" y="2133600"/>
          <a:ext cx="7048500" cy="838200"/>
        </p:xfrm>
        <a:graphic>
          <a:graphicData uri="http://schemas.openxmlformats.org/presentationml/2006/ole">
            <mc:AlternateContent xmlns:mc="http://schemas.openxmlformats.org/markup-compatibility/2006">
              <mc:Choice xmlns:v="urn:schemas-microsoft-com:vml" Requires="v">
                <p:oleObj spid="_x0000_s43033" name="Equation" r:id="rId5" imgW="7048440" imgH="838080" progId="Equation.DSMT4">
                  <p:embed/>
                </p:oleObj>
              </mc:Choice>
              <mc:Fallback>
                <p:oleObj name="Equation" r:id="rId5" imgW="7048440" imgH="83808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133600"/>
                        <a:ext cx="704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533400" y="2994666"/>
            <a:ext cx="8382000" cy="3038529"/>
            <a:chOff x="533400" y="2994666"/>
            <a:chExt cx="8382000" cy="3038529"/>
          </a:xfrm>
        </p:grpSpPr>
        <p:pic>
          <p:nvPicPr>
            <p:cNvPr id="43016" name="Picture 8"/>
            <p:cNvPicPr>
              <a:picLocks noChangeAspect="1" noChangeArrowheads="1"/>
            </p:cNvPicPr>
            <p:nvPr/>
          </p:nvPicPr>
          <p:blipFill>
            <a:blip r:embed="rId7" cstate="print">
              <a:clrChange>
                <a:clrFrom>
                  <a:srgbClr val="FEFEFE"/>
                </a:clrFrom>
                <a:clrTo>
                  <a:srgbClr val="FEFEFE">
                    <a:alpha val="0"/>
                  </a:srgbClr>
                </a:clrTo>
              </a:clrChange>
              <a:lum bright="-10000"/>
            </a:blip>
            <a:srcRect/>
            <a:stretch>
              <a:fillRect/>
            </a:stretch>
          </p:blipFill>
          <p:spPr bwMode="auto">
            <a:xfrm>
              <a:off x="4343400" y="2994666"/>
              <a:ext cx="4572000" cy="2728800"/>
            </a:xfrm>
            <a:prstGeom prst="rect">
              <a:avLst/>
            </a:prstGeom>
            <a:noFill/>
            <a:ln w="9525">
              <a:noFill/>
              <a:miter lim="800000"/>
              <a:headEnd/>
              <a:tailEnd/>
            </a:ln>
          </p:spPr>
        </p:pic>
        <p:sp>
          <p:nvSpPr>
            <p:cNvPr id="12" name="Rectangle 11"/>
            <p:cNvSpPr/>
            <p:nvPr/>
          </p:nvSpPr>
          <p:spPr>
            <a:xfrm>
              <a:off x="533400" y="4648200"/>
              <a:ext cx="3810000" cy="1384995"/>
            </a:xfrm>
            <a:prstGeom prst="rect">
              <a:avLst/>
            </a:prstGeom>
          </p:spPr>
          <p:txBody>
            <a:bodyPr wrap="square">
              <a:spAutoFit/>
            </a:bodyPr>
            <a:lstStyle/>
            <a:p>
              <a:pPr algn="ctr"/>
              <a:r>
                <a:rPr lang="en-US" sz="2800" b="1" dirty="0"/>
                <a:t>Figure 2</a:t>
              </a:r>
            </a:p>
            <a:p>
              <a:pPr algn="ctr"/>
              <a:r>
                <a:rPr lang="en-US" sz="2800" dirty="0"/>
                <a:t>Sawtooth Function </a:t>
              </a:r>
              <a:r>
                <a:rPr lang="en-US" sz="2800" i="1" dirty="0"/>
                <a:t>f</a:t>
              </a:r>
              <a:r>
                <a:rPr lang="en-US" sz="2800" dirty="0"/>
                <a:t> and Fourier Approximation </a:t>
              </a:r>
              <a:r>
                <a:rPr lang="en-US" sz="2800" i="1" dirty="0"/>
                <a:t>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Common Taylor Series</a:t>
            </a:r>
          </a:p>
        </p:txBody>
      </p:sp>
      <p:graphicFrame>
        <p:nvGraphicFramePr>
          <p:cNvPr id="4" name="Content Placeholder 3"/>
          <p:cNvGraphicFramePr>
            <a:graphicFrameLocks noGrp="1"/>
          </p:cNvGraphicFramePr>
          <p:nvPr>
            <p:ph idx="1"/>
          </p:nvPr>
        </p:nvGraphicFramePr>
        <p:xfrm>
          <a:off x="457200" y="1279525"/>
          <a:ext cx="8229600" cy="384048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Function</a:t>
                      </a:r>
                      <a:endParaRPr lang="en-US" sz="24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Taylor Series</a:t>
                      </a: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Convergence Condition</a:t>
                      </a:r>
                    </a:p>
                  </a:txBody>
                  <a:tcPr anchor="ctr" anchorCtr="1"/>
                </a:tc>
                <a:extLst>
                  <a:ext uri="{0D108BD9-81ED-4DB2-BD59-A6C34878D82A}">
                    <a16:rowId xmlns:a16="http://schemas.microsoft.com/office/drawing/2014/main" val="10000"/>
                  </a:ext>
                </a:extLst>
              </a:tr>
              <a:tr h="370840">
                <a:tc>
                  <a:txBody>
                    <a:bodyPr/>
                    <a:lstStyle/>
                    <a:p>
                      <a:endParaRPr lang="en-US" sz="2000" dirty="0"/>
                    </a:p>
                    <a:p>
                      <a:endParaRPr lang="en-US" sz="2000" dirty="0"/>
                    </a:p>
                  </a:txBody>
                  <a:tcPr/>
                </a:tc>
                <a:tc>
                  <a:txBody>
                    <a:bodyPr/>
                    <a:lstStyle/>
                    <a:p>
                      <a:endParaRPr lang="en-US" sz="2000" dirty="0"/>
                    </a:p>
                    <a:p>
                      <a:endParaRPr lang="en-US" sz="2000" dirty="0"/>
                    </a:p>
                    <a:p>
                      <a:endParaRPr lang="en-US" sz="2000" dirty="0"/>
                    </a:p>
                  </a:txBody>
                  <a:tcPr/>
                </a:tc>
                <a:tc>
                  <a:txBody>
                    <a:bodyPr/>
                    <a:lstStyle/>
                    <a:p>
                      <a:endParaRPr lang="en-US" sz="2000" dirty="0"/>
                    </a:p>
                  </a:txBody>
                  <a:tcPr/>
                </a:tc>
                <a:extLst>
                  <a:ext uri="{0D108BD9-81ED-4DB2-BD59-A6C34878D82A}">
                    <a16:rowId xmlns:a16="http://schemas.microsoft.com/office/drawing/2014/main" val="10001"/>
                  </a:ext>
                </a:extLst>
              </a:tr>
              <a:tr h="370840">
                <a:tc>
                  <a:txBody>
                    <a:bodyPr/>
                    <a:lstStyle/>
                    <a:p>
                      <a:endParaRPr lang="en-US" sz="2000" dirty="0"/>
                    </a:p>
                    <a:p>
                      <a:pPr algn="ctr"/>
                      <a:r>
                        <a:rPr lang="en-US" sz="2400" i="1" dirty="0"/>
                        <a:t>e</a:t>
                      </a:r>
                      <a:r>
                        <a:rPr lang="en-US" sz="2400" i="1" baseline="30000" dirty="0"/>
                        <a:t>x</a:t>
                      </a:r>
                    </a:p>
                  </a:txBody>
                  <a:tcPr/>
                </a:tc>
                <a:tc>
                  <a:txBody>
                    <a:bodyPr/>
                    <a:lstStyle/>
                    <a:p>
                      <a:endParaRPr lang="en-US" sz="2000" dirty="0"/>
                    </a:p>
                    <a:p>
                      <a:endParaRPr lang="en-US" sz="2000" dirty="0"/>
                    </a:p>
                    <a:p>
                      <a:endParaRPr lang="en-US" sz="2000" dirty="0"/>
                    </a:p>
                  </a:txBody>
                  <a:tcPr/>
                </a:tc>
                <a:tc>
                  <a:txBody>
                    <a:bodyPr/>
                    <a:lstStyle/>
                    <a:p>
                      <a:endParaRPr lang="en-US" sz="2000" dirty="0"/>
                    </a:p>
                  </a:txBody>
                  <a:tcPr/>
                </a:tc>
                <a:extLst>
                  <a:ext uri="{0D108BD9-81ED-4DB2-BD59-A6C34878D82A}">
                    <a16:rowId xmlns:a16="http://schemas.microsoft.com/office/drawing/2014/main" val="10002"/>
                  </a:ext>
                </a:extLst>
              </a:tr>
              <a:tr h="370840">
                <a:tc>
                  <a:txBody>
                    <a:bodyPr/>
                    <a:lstStyle/>
                    <a:p>
                      <a:endParaRPr lang="en-US" sz="2000" dirty="0"/>
                    </a:p>
                    <a:p>
                      <a:pPr algn="ctr"/>
                      <a:r>
                        <a:rPr lang="en-US" sz="2000" i="0" dirty="0"/>
                        <a:t>Sin </a:t>
                      </a:r>
                      <a:r>
                        <a:rPr lang="en-US" sz="2000" i="1" dirty="0"/>
                        <a:t>x</a:t>
                      </a:r>
                      <a:endParaRPr lang="en-US" sz="2000" i="1" baseline="30000" dirty="0"/>
                    </a:p>
                    <a:p>
                      <a:pPr algn="ctr"/>
                      <a:endParaRPr lang="en-US" sz="2000" dirty="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3"/>
                  </a:ext>
                </a:extLst>
              </a:tr>
            </a:tbl>
          </a:graphicData>
        </a:graphic>
      </p:graphicFrame>
      <p:graphicFrame>
        <p:nvGraphicFramePr>
          <p:cNvPr id="44034" name="Object 2"/>
          <p:cNvGraphicFramePr>
            <a:graphicFrameLocks noChangeAspect="1"/>
          </p:cNvGraphicFramePr>
          <p:nvPr/>
        </p:nvGraphicFramePr>
        <p:xfrm>
          <a:off x="759177" y="2232378"/>
          <a:ext cx="647700" cy="723900"/>
        </p:xfrm>
        <a:graphic>
          <a:graphicData uri="http://schemas.openxmlformats.org/presentationml/2006/ole">
            <mc:AlternateContent xmlns:mc="http://schemas.openxmlformats.org/markup-compatibility/2006">
              <mc:Choice xmlns:v="urn:schemas-microsoft-com:vml" Requires="v">
                <p:oleObj spid="_x0000_s44097" name="Equation" r:id="rId3" imgW="647640" imgH="723600" progId="Equation.DSMT4">
                  <p:embed/>
                </p:oleObj>
              </mc:Choice>
              <mc:Fallback>
                <p:oleObj name="Equation" r:id="rId3" imgW="647640" imgH="723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177" y="2232378"/>
                        <a:ext cx="647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5" name="Object 3"/>
          <p:cNvGraphicFramePr>
            <a:graphicFrameLocks noChangeAspect="1"/>
          </p:cNvGraphicFramePr>
          <p:nvPr>
            <p:extLst>
              <p:ext uri="{D42A27DB-BD31-4B8C-83A1-F6EECF244321}">
                <p14:modId xmlns:p14="http://schemas.microsoft.com/office/powerpoint/2010/main" val="3501292508"/>
              </p:ext>
            </p:extLst>
          </p:nvPr>
        </p:nvGraphicFramePr>
        <p:xfrm>
          <a:off x="2178050" y="2220913"/>
          <a:ext cx="3098800" cy="787400"/>
        </p:xfrm>
        <a:graphic>
          <a:graphicData uri="http://schemas.openxmlformats.org/presentationml/2006/ole">
            <mc:AlternateContent xmlns:mc="http://schemas.openxmlformats.org/markup-compatibility/2006">
              <mc:Choice xmlns:v="urn:schemas-microsoft-com:vml" Requires="v">
                <p:oleObj spid="_x0000_s44098" name="Equation" r:id="rId5" imgW="3098520" imgH="787320" progId="Equation.DSMT4">
                  <p:embed/>
                </p:oleObj>
              </mc:Choice>
              <mc:Fallback>
                <p:oleObj name="Equation" r:id="rId5" imgW="3098520" imgH="787320" progId="Equation.DSMT4">
                  <p:embed/>
                  <p:pic>
                    <p:nvPicPr>
                      <p:cNvPr id="0" name="Picture 3"/>
                      <p:cNvPicPr>
                        <a:picLocks noChangeAspect="1" noChangeArrowheads="1"/>
                      </p:cNvPicPr>
                      <p:nvPr/>
                    </p:nvPicPr>
                    <p:blipFill>
                      <a:blip r:embed="rId6"/>
                      <a:srcRect/>
                      <a:stretch>
                        <a:fillRect/>
                      </a:stretch>
                    </p:blipFill>
                    <p:spPr bwMode="auto">
                      <a:xfrm>
                        <a:off x="2178050" y="2220913"/>
                        <a:ext cx="30988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6" name="Object 4"/>
          <p:cNvGraphicFramePr>
            <a:graphicFrameLocks noChangeAspect="1"/>
          </p:cNvGraphicFramePr>
          <p:nvPr/>
        </p:nvGraphicFramePr>
        <p:xfrm>
          <a:off x="7422445" y="2396067"/>
          <a:ext cx="711200" cy="419100"/>
        </p:xfrm>
        <a:graphic>
          <a:graphicData uri="http://schemas.openxmlformats.org/presentationml/2006/ole">
            <mc:AlternateContent xmlns:mc="http://schemas.openxmlformats.org/markup-compatibility/2006">
              <mc:Choice xmlns:v="urn:schemas-microsoft-com:vml" Requires="v">
                <p:oleObj spid="_x0000_s44099" name="Equation" r:id="rId7" imgW="711000" imgH="419040" progId="Equation.DSMT4">
                  <p:embed/>
                </p:oleObj>
              </mc:Choice>
              <mc:Fallback>
                <p:oleObj name="Equation" r:id="rId7" imgW="711000" imgH="419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2445" y="2396067"/>
                        <a:ext cx="711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7" name="Object 5"/>
          <p:cNvGraphicFramePr>
            <a:graphicFrameLocks noChangeAspect="1"/>
          </p:cNvGraphicFramePr>
          <p:nvPr>
            <p:extLst>
              <p:ext uri="{D42A27DB-BD31-4B8C-83A1-F6EECF244321}">
                <p14:modId xmlns:p14="http://schemas.microsoft.com/office/powerpoint/2010/main" val="3815359092"/>
              </p:ext>
            </p:extLst>
          </p:nvPr>
        </p:nvGraphicFramePr>
        <p:xfrm>
          <a:off x="2178050" y="3219450"/>
          <a:ext cx="3238500" cy="812800"/>
        </p:xfrm>
        <a:graphic>
          <a:graphicData uri="http://schemas.openxmlformats.org/presentationml/2006/ole">
            <mc:AlternateContent xmlns:mc="http://schemas.openxmlformats.org/markup-compatibility/2006">
              <mc:Choice xmlns:v="urn:schemas-microsoft-com:vml" Requires="v">
                <p:oleObj spid="_x0000_s44100" name="Equation" r:id="rId9" imgW="3238200" imgH="812520" progId="Equation.DSMT4">
                  <p:embed/>
                </p:oleObj>
              </mc:Choice>
              <mc:Fallback>
                <p:oleObj name="Equation" r:id="rId9" imgW="3238200" imgH="812520" progId="Equation.DSMT4">
                  <p:embed/>
                  <p:pic>
                    <p:nvPicPr>
                      <p:cNvPr id="0" name="Picture 5"/>
                      <p:cNvPicPr>
                        <a:picLocks noChangeAspect="1" noChangeArrowheads="1"/>
                      </p:cNvPicPr>
                      <p:nvPr/>
                    </p:nvPicPr>
                    <p:blipFill>
                      <a:blip r:embed="rId10"/>
                      <a:srcRect/>
                      <a:stretch>
                        <a:fillRect/>
                      </a:stretch>
                    </p:blipFill>
                    <p:spPr bwMode="auto">
                      <a:xfrm>
                        <a:off x="2178050" y="3219450"/>
                        <a:ext cx="32385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8" name="Object 6"/>
          <p:cNvGraphicFramePr>
            <a:graphicFrameLocks noChangeAspect="1"/>
          </p:cNvGraphicFramePr>
          <p:nvPr/>
        </p:nvGraphicFramePr>
        <p:xfrm>
          <a:off x="7467600" y="3413478"/>
          <a:ext cx="800100" cy="419100"/>
        </p:xfrm>
        <a:graphic>
          <a:graphicData uri="http://schemas.openxmlformats.org/presentationml/2006/ole">
            <mc:AlternateContent xmlns:mc="http://schemas.openxmlformats.org/markup-compatibility/2006">
              <mc:Choice xmlns:v="urn:schemas-microsoft-com:vml" Requires="v">
                <p:oleObj spid="_x0000_s44101" name="Equation" r:id="rId11" imgW="799920" imgH="419040" progId="Equation.DSMT4">
                  <p:embed/>
                </p:oleObj>
              </mc:Choice>
              <mc:Fallback>
                <p:oleObj name="Equation" r:id="rId11" imgW="799920" imgH="419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67600" y="3413478"/>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9" name="Object 7"/>
          <p:cNvGraphicFramePr>
            <a:graphicFrameLocks noChangeAspect="1"/>
          </p:cNvGraphicFramePr>
          <p:nvPr>
            <p:extLst>
              <p:ext uri="{D42A27DB-BD31-4B8C-83A1-F6EECF244321}">
                <p14:modId xmlns:p14="http://schemas.microsoft.com/office/powerpoint/2010/main" val="813316512"/>
              </p:ext>
            </p:extLst>
          </p:nvPr>
        </p:nvGraphicFramePr>
        <p:xfrm>
          <a:off x="2171700" y="4157663"/>
          <a:ext cx="3822700" cy="952500"/>
        </p:xfrm>
        <a:graphic>
          <a:graphicData uri="http://schemas.openxmlformats.org/presentationml/2006/ole">
            <mc:AlternateContent xmlns:mc="http://schemas.openxmlformats.org/markup-compatibility/2006">
              <mc:Choice xmlns:v="urn:schemas-microsoft-com:vml" Requires="v">
                <p:oleObj spid="_x0000_s44102" name="Equation" r:id="rId13" imgW="3822480" imgH="952200" progId="Equation.DSMT4">
                  <p:embed/>
                </p:oleObj>
              </mc:Choice>
              <mc:Fallback>
                <p:oleObj name="Equation" r:id="rId13" imgW="3822480" imgH="952200" progId="Equation.DSMT4">
                  <p:embed/>
                  <p:pic>
                    <p:nvPicPr>
                      <p:cNvPr id="0" name="Picture 7"/>
                      <p:cNvPicPr>
                        <a:picLocks noChangeAspect="1" noChangeArrowheads="1"/>
                      </p:cNvPicPr>
                      <p:nvPr/>
                    </p:nvPicPr>
                    <p:blipFill>
                      <a:blip r:embed="rId14"/>
                      <a:srcRect/>
                      <a:stretch>
                        <a:fillRect/>
                      </a:stretch>
                    </p:blipFill>
                    <p:spPr bwMode="auto">
                      <a:xfrm>
                        <a:off x="2171700" y="4157663"/>
                        <a:ext cx="3822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0" name="Object 8"/>
          <p:cNvGraphicFramePr>
            <a:graphicFrameLocks noChangeAspect="1"/>
          </p:cNvGraphicFramePr>
          <p:nvPr/>
        </p:nvGraphicFramePr>
        <p:xfrm>
          <a:off x="7429500" y="4446411"/>
          <a:ext cx="800100" cy="419100"/>
        </p:xfrm>
        <a:graphic>
          <a:graphicData uri="http://schemas.openxmlformats.org/presentationml/2006/ole">
            <mc:AlternateContent xmlns:mc="http://schemas.openxmlformats.org/markup-compatibility/2006">
              <mc:Choice xmlns:v="urn:schemas-microsoft-com:vml" Requires="v">
                <p:oleObj spid="_x0000_s44103" name="Equation" r:id="rId15" imgW="799920" imgH="419040" progId="Equation.DSMT4">
                  <p:embed/>
                </p:oleObj>
              </mc:Choice>
              <mc:Fallback>
                <p:oleObj name="Equation" r:id="rId15" imgW="799920" imgH="4190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29500" y="4446411"/>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Common Taylor Series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1348267"/>
              </p:ext>
            </p:extLst>
          </p:nvPr>
        </p:nvGraphicFramePr>
        <p:xfrm>
          <a:off x="457200" y="1279525"/>
          <a:ext cx="8229600" cy="445008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Function</a:t>
                      </a:r>
                      <a:endParaRPr lang="en-US" sz="24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Taylor Series</a:t>
                      </a: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Convergence Condition</a:t>
                      </a:r>
                    </a:p>
                  </a:txBody>
                  <a:tcPr anchor="ctr" anchorCtr="1"/>
                </a:tc>
                <a:extLst>
                  <a:ext uri="{0D108BD9-81ED-4DB2-BD59-A6C34878D82A}">
                    <a16:rowId xmlns:a16="http://schemas.microsoft.com/office/drawing/2014/main" val="10000"/>
                  </a:ext>
                </a:extLst>
              </a:tr>
              <a:tr h="370840">
                <a:tc>
                  <a:txBody>
                    <a:bodyPr/>
                    <a:lstStyle/>
                    <a:p>
                      <a:endParaRPr lang="en-US" sz="20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2000" i="0" dirty="0"/>
                        <a:t>cos </a:t>
                      </a:r>
                      <a:r>
                        <a:rPr lang="en-US" sz="2000" i="1" dirty="0"/>
                        <a:t>x</a:t>
                      </a:r>
                      <a:endParaRPr lang="en-US" sz="2000" i="1" baseline="30000" dirty="0"/>
                    </a:p>
                    <a:p>
                      <a:endParaRPr lang="en-US" sz="2000" dirty="0"/>
                    </a:p>
                  </a:txBody>
                  <a:tcPr anchor="ctr" anchorCtr="1"/>
                </a:tc>
                <a:tc>
                  <a:txBody>
                    <a:bodyPr/>
                    <a:lstStyle/>
                    <a:p>
                      <a:endParaRPr lang="en-US" sz="2000" dirty="0"/>
                    </a:p>
                    <a:p>
                      <a:endParaRPr lang="en-US" sz="2000" dirty="0"/>
                    </a:p>
                    <a:p>
                      <a:endParaRPr lang="en-US" sz="2000" dirty="0"/>
                    </a:p>
                  </a:txBody>
                  <a:tcPr anchor="ctr" anchorCtr="1"/>
                </a:tc>
                <a:tc>
                  <a:txBody>
                    <a:bodyPr/>
                    <a:lstStyle/>
                    <a:p>
                      <a:endParaRPr lang="en-US" sz="2000" dirty="0"/>
                    </a:p>
                  </a:txBody>
                  <a:tcPr anchor="ctr" anchorCtr="1"/>
                </a:tc>
                <a:extLst>
                  <a:ext uri="{0D108BD9-81ED-4DB2-BD59-A6C34878D82A}">
                    <a16:rowId xmlns:a16="http://schemas.microsoft.com/office/drawing/2014/main" val="10001"/>
                  </a:ext>
                </a:extLst>
              </a:tr>
              <a:tr h="370840">
                <a:tc>
                  <a:txBody>
                    <a:bodyPr/>
                    <a:lstStyle/>
                    <a:p>
                      <a:pPr algn="ctr"/>
                      <a:r>
                        <a:rPr lang="en-US" sz="2400" i="0" dirty="0"/>
                        <a:t>ln</a:t>
                      </a:r>
                      <a:r>
                        <a:rPr lang="en-US" sz="2400" i="1" dirty="0"/>
                        <a:t>x</a:t>
                      </a:r>
                      <a:endParaRPr lang="en-US" sz="2400" i="1" baseline="30000" dirty="0"/>
                    </a:p>
                  </a:txBody>
                  <a:tcPr anchor="ctr" anchorCtr="1"/>
                </a:tc>
                <a:tc>
                  <a:txBody>
                    <a:bodyPr/>
                    <a:lstStyle/>
                    <a:p>
                      <a:endParaRPr lang="en-US" sz="2000" dirty="0"/>
                    </a:p>
                    <a:p>
                      <a:endParaRPr lang="en-US" sz="2000" dirty="0"/>
                    </a:p>
                    <a:p>
                      <a:endParaRPr lang="en-US" sz="2000" dirty="0"/>
                    </a:p>
                    <a:p>
                      <a:endParaRPr lang="en-US" sz="2000" dirty="0"/>
                    </a:p>
                    <a:p>
                      <a:endParaRPr lang="en-US" sz="2000" dirty="0"/>
                    </a:p>
                  </a:txBody>
                  <a:tcPr anchor="ctr" anchorCtr="1"/>
                </a:tc>
                <a:tc>
                  <a:txBody>
                    <a:bodyPr/>
                    <a:lstStyle/>
                    <a:p>
                      <a:endParaRPr lang="en-US" sz="2000" dirty="0"/>
                    </a:p>
                  </a:txBody>
                  <a:tcPr anchor="ctr" anchorCtr="1"/>
                </a:tc>
                <a:extLst>
                  <a:ext uri="{0D108BD9-81ED-4DB2-BD59-A6C34878D82A}">
                    <a16:rowId xmlns:a16="http://schemas.microsoft.com/office/drawing/2014/main" val="10002"/>
                  </a:ext>
                </a:extLst>
              </a:tr>
              <a:tr h="370840">
                <a:tc>
                  <a:txBody>
                    <a:bodyPr/>
                    <a:lstStyle/>
                    <a:p>
                      <a:endParaRPr lang="en-US" sz="2000" dirty="0"/>
                    </a:p>
                    <a:p>
                      <a:endParaRPr lang="en-US" sz="2000" dirty="0"/>
                    </a:p>
                    <a:p>
                      <a:pPr algn="ctr"/>
                      <a:endParaRPr lang="en-US" sz="2000" dirty="0"/>
                    </a:p>
                  </a:txBody>
                  <a:tcPr anchor="ctr" anchorCtr="1"/>
                </a:tc>
                <a:tc>
                  <a:txBody>
                    <a:bodyPr/>
                    <a:lstStyle/>
                    <a:p>
                      <a:endParaRPr lang="en-US" sz="2000" dirty="0"/>
                    </a:p>
                  </a:txBody>
                  <a:tcPr anchor="ctr" anchorCtr="1"/>
                </a:tc>
                <a:tc>
                  <a:txBody>
                    <a:bodyPr/>
                    <a:lstStyle/>
                    <a:p>
                      <a:endParaRPr lang="en-US" sz="2000" dirty="0"/>
                    </a:p>
                  </a:txBody>
                  <a:tcPr anchor="ctr" anchorCtr="1"/>
                </a:tc>
                <a:extLst>
                  <a:ext uri="{0D108BD9-81ED-4DB2-BD59-A6C34878D82A}">
                    <a16:rowId xmlns:a16="http://schemas.microsoft.com/office/drawing/2014/main" val="10003"/>
                  </a:ext>
                </a:extLst>
              </a:tr>
            </a:tbl>
          </a:graphicData>
        </a:graphic>
      </p:graphicFrame>
      <p:graphicFrame>
        <p:nvGraphicFramePr>
          <p:cNvPr id="45065" name="Object 9"/>
          <p:cNvGraphicFramePr>
            <a:graphicFrameLocks noChangeAspect="1"/>
          </p:cNvGraphicFramePr>
          <p:nvPr>
            <p:extLst>
              <p:ext uri="{D42A27DB-BD31-4B8C-83A1-F6EECF244321}">
                <p14:modId xmlns:p14="http://schemas.microsoft.com/office/powerpoint/2010/main" val="3597549800"/>
              </p:ext>
            </p:extLst>
          </p:nvPr>
        </p:nvGraphicFramePr>
        <p:xfrm>
          <a:off x="2089150" y="2146300"/>
          <a:ext cx="3619500" cy="952500"/>
        </p:xfrm>
        <a:graphic>
          <a:graphicData uri="http://schemas.openxmlformats.org/presentationml/2006/ole">
            <mc:AlternateContent xmlns:mc="http://schemas.openxmlformats.org/markup-compatibility/2006">
              <mc:Choice xmlns:v="urn:schemas-microsoft-com:vml" Requires="v">
                <p:oleObj spid="_x0000_s45128" name="Equation" r:id="rId3" imgW="3619440" imgH="952200" progId="Equation.DSMT4">
                  <p:embed/>
                </p:oleObj>
              </mc:Choice>
              <mc:Fallback>
                <p:oleObj name="Equation" r:id="rId3" imgW="3619440" imgH="952200" progId="Equation.DSMT4">
                  <p:embed/>
                  <p:pic>
                    <p:nvPicPr>
                      <p:cNvPr id="0" name="Picture 9"/>
                      <p:cNvPicPr>
                        <a:picLocks noChangeAspect="1" noChangeArrowheads="1"/>
                      </p:cNvPicPr>
                      <p:nvPr/>
                    </p:nvPicPr>
                    <p:blipFill>
                      <a:blip r:embed="rId4"/>
                      <a:srcRect/>
                      <a:stretch>
                        <a:fillRect/>
                      </a:stretch>
                    </p:blipFill>
                    <p:spPr bwMode="auto">
                      <a:xfrm>
                        <a:off x="2089150" y="2146300"/>
                        <a:ext cx="3619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6" name="Object 10"/>
          <p:cNvGraphicFramePr>
            <a:graphicFrameLocks noChangeAspect="1"/>
          </p:cNvGraphicFramePr>
          <p:nvPr/>
        </p:nvGraphicFramePr>
        <p:xfrm>
          <a:off x="7353300" y="2460978"/>
          <a:ext cx="800100" cy="419100"/>
        </p:xfrm>
        <a:graphic>
          <a:graphicData uri="http://schemas.openxmlformats.org/presentationml/2006/ole">
            <mc:AlternateContent xmlns:mc="http://schemas.openxmlformats.org/markup-compatibility/2006">
              <mc:Choice xmlns:v="urn:schemas-microsoft-com:vml" Requires="v">
                <p:oleObj spid="_x0000_s45129" name="Equation" r:id="rId5" imgW="799920" imgH="419040" progId="Equation.DSMT4">
                  <p:embed/>
                </p:oleObj>
              </mc:Choice>
              <mc:Fallback>
                <p:oleObj name="Equation" r:id="rId5" imgW="799920" imgH="419040" progId="Equation.DSMT4">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3300" y="2460978"/>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7" name="Object 11"/>
          <p:cNvGraphicFramePr>
            <a:graphicFrameLocks noChangeAspect="1"/>
          </p:cNvGraphicFramePr>
          <p:nvPr>
            <p:extLst>
              <p:ext uri="{D42A27DB-BD31-4B8C-83A1-F6EECF244321}">
                <p14:modId xmlns:p14="http://schemas.microsoft.com/office/powerpoint/2010/main" val="516676541"/>
              </p:ext>
            </p:extLst>
          </p:nvPr>
        </p:nvGraphicFramePr>
        <p:xfrm>
          <a:off x="2082800" y="3189288"/>
          <a:ext cx="3314700" cy="1524000"/>
        </p:xfrm>
        <a:graphic>
          <a:graphicData uri="http://schemas.openxmlformats.org/presentationml/2006/ole">
            <mc:AlternateContent xmlns:mc="http://schemas.openxmlformats.org/markup-compatibility/2006">
              <mc:Choice xmlns:v="urn:schemas-microsoft-com:vml" Requires="v">
                <p:oleObj spid="_x0000_s45130" name="Equation" r:id="rId7" imgW="3314520" imgH="1523880" progId="Equation.DSMT4">
                  <p:embed/>
                </p:oleObj>
              </mc:Choice>
              <mc:Fallback>
                <p:oleObj name="Equation" r:id="rId7" imgW="3314520" imgH="1523880" progId="Equation.DSMT4">
                  <p:embed/>
                  <p:pic>
                    <p:nvPicPr>
                      <p:cNvPr id="0" name="Picture 11"/>
                      <p:cNvPicPr>
                        <a:picLocks noChangeAspect="1" noChangeArrowheads="1"/>
                      </p:cNvPicPr>
                      <p:nvPr/>
                    </p:nvPicPr>
                    <p:blipFill>
                      <a:blip r:embed="rId8"/>
                      <a:srcRect/>
                      <a:stretch>
                        <a:fillRect/>
                      </a:stretch>
                    </p:blipFill>
                    <p:spPr bwMode="auto">
                      <a:xfrm>
                        <a:off x="2082800" y="3189288"/>
                        <a:ext cx="33147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8" name="Object 12"/>
          <p:cNvGraphicFramePr>
            <a:graphicFrameLocks noChangeAspect="1"/>
          </p:cNvGraphicFramePr>
          <p:nvPr/>
        </p:nvGraphicFramePr>
        <p:xfrm>
          <a:off x="7251700" y="3881967"/>
          <a:ext cx="1054100" cy="266700"/>
        </p:xfrm>
        <a:graphic>
          <a:graphicData uri="http://schemas.openxmlformats.org/presentationml/2006/ole">
            <mc:AlternateContent xmlns:mc="http://schemas.openxmlformats.org/markup-compatibility/2006">
              <mc:Choice xmlns:v="urn:schemas-microsoft-com:vml" Requires="v">
                <p:oleObj spid="_x0000_s45131" name="Equation" r:id="rId9" imgW="1054080" imgH="266400" progId="Equation.DSMT4">
                  <p:embed/>
                </p:oleObj>
              </mc:Choice>
              <mc:Fallback>
                <p:oleObj name="Equation" r:id="rId9" imgW="1054080" imgH="266400" progId="Equation.DSMT4">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1700" y="3881967"/>
                        <a:ext cx="10541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9" name="Object 13"/>
          <p:cNvGraphicFramePr>
            <a:graphicFrameLocks noChangeAspect="1"/>
          </p:cNvGraphicFramePr>
          <p:nvPr/>
        </p:nvGraphicFramePr>
        <p:xfrm>
          <a:off x="603956" y="5067300"/>
          <a:ext cx="1041400" cy="419100"/>
        </p:xfrm>
        <a:graphic>
          <a:graphicData uri="http://schemas.openxmlformats.org/presentationml/2006/ole">
            <mc:AlternateContent xmlns:mc="http://schemas.openxmlformats.org/markup-compatibility/2006">
              <mc:Choice xmlns:v="urn:schemas-microsoft-com:vml" Requires="v">
                <p:oleObj spid="_x0000_s45132" name="Equation" r:id="rId11" imgW="1041120" imgH="419040" progId="Equation.DSMT4">
                  <p:embed/>
                </p:oleObj>
              </mc:Choice>
              <mc:Fallback>
                <p:oleObj name="Equation" r:id="rId11" imgW="1041120" imgH="419040" progId="Equation.DSMT4">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3956" y="5067300"/>
                        <a:ext cx="1041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70" name="Object 14"/>
          <p:cNvGraphicFramePr>
            <a:graphicFrameLocks noChangeAspect="1"/>
          </p:cNvGraphicFramePr>
          <p:nvPr>
            <p:extLst>
              <p:ext uri="{D42A27DB-BD31-4B8C-83A1-F6EECF244321}">
                <p14:modId xmlns:p14="http://schemas.microsoft.com/office/powerpoint/2010/main" val="1085014496"/>
              </p:ext>
            </p:extLst>
          </p:nvPr>
        </p:nvGraphicFramePr>
        <p:xfrm>
          <a:off x="2095500" y="4803775"/>
          <a:ext cx="3721100" cy="889000"/>
        </p:xfrm>
        <a:graphic>
          <a:graphicData uri="http://schemas.openxmlformats.org/presentationml/2006/ole">
            <mc:AlternateContent xmlns:mc="http://schemas.openxmlformats.org/markup-compatibility/2006">
              <mc:Choice xmlns:v="urn:schemas-microsoft-com:vml" Requires="v">
                <p:oleObj spid="_x0000_s45133" name="Equation" r:id="rId13" imgW="3720960" imgH="888840" progId="Equation.DSMT4">
                  <p:embed/>
                </p:oleObj>
              </mc:Choice>
              <mc:Fallback>
                <p:oleObj name="Equation" r:id="rId13" imgW="3720960" imgH="888840" progId="Equation.DSMT4">
                  <p:embed/>
                  <p:pic>
                    <p:nvPicPr>
                      <p:cNvPr id="0" name="Picture 14"/>
                      <p:cNvPicPr>
                        <a:picLocks noChangeAspect="1" noChangeArrowheads="1"/>
                      </p:cNvPicPr>
                      <p:nvPr/>
                    </p:nvPicPr>
                    <p:blipFill>
                      <a:blip r:embed="rId14"/>
                      <a:srcRect/>
                      <a:stretch>
                        <a:fillRect/>
                      </a:stretch>
                    </p:blipFill>
                    <p:spPr bwMode="auto">
                      <a:xfrm>
                        <a:off x="2095500" y="4803775"/>
                        <a:ext cx="3721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71" name="Object 15"/>
          <p:cNvGraphicFramePr>
            <a:graphicFrameLocks noChangeAspect="1"/>
          </p:cNvGraphicFramePr>
          <p:nvPr/>
        </p:nvGraphicFramePr>
        <p:xfrm>
          <a:off x="7162800" y="5113867"/>
          <a:ext cx="1219200" cy="254000"/>
        </p:xfrm>
        <a:graphic>
          <a:graphicData uri="http://schemas.openxmlformats.org/presentationml/2006/ole">
            <mc:AlternateContent xmlns:mc="http://schemas.openxmlformats.org/markup-compatibility/2006">
              <mc:Choice xmlns:v="urn:schemas-microsoft-com:vml" Requires="v">
                <p:oleObj spid="_x0000_s45134" name="Equation" r:id="rId15" imgW="1218960" imgH="253800" progId="Equation.DSMT4">
                  <p:embed/>
                </p:oleObj>
              </mc:Choice>
              <mc:Fallback>
                <p:oleObj name="Equation" r:id="rId15" imgW="1218960" imgH="253800" progId="Equation.DSMT4">
                  <p:embed/>
                  <p:pic>
                    <p:nvPicPr>
                      <p:cNvPr id="0"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62800" y="5113867"/>
                        <a:ext cx="1219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Common Taylor Series</a:t>
            </a:r>
          </a:p>
        </p:txBody>
      </p:sp>
      <p:graphicFrame>
        <p:nvGraphicFramePr>
          <p:cNvPr id="4" name="Content Placeholder 3"/>
          <p:cNvGraphicFramePr>
            <a:graphicFrameLocks noGrp="1"/>
          </p:cNvGraphicFramePr>
          <p:nvPr>
            <p:ph idx="1"/>
          </p:nvPr>
        </p:nvGraphicFramePr>
        <p:xfrm>
          <a:off x="457200" y="1162755"/>
          <a:ext cx="8229600" cy="466344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Function</a:t>
                      </a:r>
                      <a:endParaRPr lang="en-US" sz="24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Taylor Series</a:t>
                      </a:r>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Convergence Condition</a:t>
                      </a:r>
                    </a:p>
                  </a:txBody>
                  <a:tcPr anchor="ctr" anchorCtr="1"/>
                </a:tc>
                <a:extLst>
                  <a:ext uri="{0D108BD9-81ED-4DB2-BD59-A6C34878D82A}">
                    <a16:rowId xmlns:a16="http://schemas.microsoft.com/office/drawing/2014/main" val="10000"/>
                  </a:ext>
                </a:extLst>
              </a:tr>
              <a:tr h="370840">
                <a:tc>
                  <a:txBody>
                    <a:bodyPr/>
                    <a:lstStyle/>
                    <a:p>
                      <a:endParaRPr lang="en-US" sz="2000" dirty="0"/>
                    </a:p>
                  </a:txBody>
                  <a:tcPr anchor="ctr" anchorCtr="1"/>
                </a:tc>
                <a:tc>
                  <a:txBody>
                    <a:bodyPr/>
                    <a:lstStyle/>
                    <a:p>
                      <a:endParaRPr lang="en-US" sz="2000" dirty="0"/>
                    </a:p>
                    <a:p>
                      <a:endParaRPr lang="en-US" sz="2000" dirty="0"/>
                    </a:p>
                    <a:p>
                      <a:endParaRPr lang="en-US" sz="2000" dirty="0"/>
                    </a:p>
                  </a:txBody>
                  <a:tcPr anchor="ctr" anchorCtr="1"/>
                </a:tc>
                <a:tc>
                  <a:txBody>
                    <a:bodyPr/>
                    <a:lstStyle/>
                    <a:p>
                      <a:endParaRPr lang="en-US" sz="2000" dirty="0"/>
                    </a:p>
                  </a:txBody>
                  <a:tcPr anchor="ctr" anchorCtr="1"/>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0" dirty="0"/>
                        <a:t>tan</a:t>
                      </a:r>
                      <a:r>
                        <a:rPr lang="en-US" sz="2400" i="0" baseline="30000" dirty="0">
                          <a:latin typeface="Symbol" pitchFamily="18" charset="2"/>
                        </a:rPr>
                        <a:t>-</a:t>
                      </a:r>
                      <a:r>
                        <a:rPr lang="en-US" sz="2400" i="0" baseline="30000" dirty="0"/>
                        <a:t>1</a:t>
                      </a:r>
                      <a:r>
                        <a:rPr lang="en-US" sz="2400" i="1" dirty="0"/>
                        <a:t>x</a:t>
                      </a:r>
                      <a:endParaRPr lang="en-US" sz="2400" i="1" baseline="30000" dirty="0"/>
                    </a:p>
                  </a:txBody>
                  <a:tcPr anchor="ctr" anchorCtr="1"/>
                </a:tc>
                <a:tc>
                  <a:txBody>
                    <a:bodyPr/>
                    <a:lstStyle/>
                    <a:p>
                      <a:endParaRPr lang="en-US" sz="2000" dirty="0"/>
                    </a:p>
                    <a:p>
                      <a:endParaRPr lang="en-US" sz="2000" dirty="0"/>
                    </a:p>
                    <a:p>
                      <a:endParaRPr lang="en-US" sz="2000" dirty="0"/>
                    </a:p>
                  </a:txBody>
                  <a:tcPr anchor="ctr" anchorCtr="1"/>
                </a:tc>
                <a:tc>
                  <a:txBody>
                    <a:bodyPr/>
                    <a:lstStyle/>
                    <a:p>
                      <a:endParaRPr lang="en-US" sz="2000" dirty="0"/>
                    </a:p>
                  </a:txBody>
                  <a:tcPr anchor="ctr" anchorCtr="1"/>
                </a:tc>
                <a:extLst>
                  <a:ext uri="{0D108BD9-81ED-4DB2-BD59-A6C34878D82A}">
                    <a16:rowId xmlns:a16="http://schemas.microsoft.com/office/drawing/2014/main" val="10002"/>
                  </a:ext>
                </a:extLst>
              </a:tr>
              <a:tr h="370840">
                <a:tc>
                  <a:txBody>
                    <a:bodyPr/>
                    <a:lstStyle/>
                    <a:p>
                      <a:pPr algn="ctr"/>
                      <a:endParaRPr lang="en-US" sz="1900" dirty="0"/>
                    </a:p>
                    <a:p>
                      <a:pPr algn="ctr"/>
                      <a:endParaRPr lang="en-US" sz="1900" dirty="0"/>
                    </a:p>
                    <a:p>
                      <a:pPr algn="ctr"/>
                      <a:endParaRPr lang="en-US" sz="1900" dirty="0"/>
                    </a:p>
                    <a:p>
                      <a:pPr algn="ctr"/>
                      <a:endParaRPr lang="en-US" sz="1900" dirty="0"/>
                    </a:p>
                    <a:p>
                      <a:pPr algn="ctr"/>
                      <a:endParaRPr lang="en-US" sz="1900" dirty="0"/>
                    </a:p>
                    <a:p>
                      <a:pPr algn="ctr"/>
                      <a:endParaRPr lang="en-US" sz="1900" dirty="0"/>
                    </a:p>
                  </a:txBody>
                  <a:tcPr anchor="ctr" anchorCtr="1"/>
                </a:tc>
                <a:tc>
                  <a:txBody>
                    <a:bodyPr/>
                    <a:lstStyle/>
                    <a:p>
                      <a:endParaRPr lang="en-US" sz="1900" dirty="0"/>
                    </a:p>
                    <a:p>
                      <a:endParaRPr lang="en-US" sz="1900" dirty="0"/>
                    </a:p>
                    <a:p>
                      <a:endParaRPr lang="en-US" sz="1900" dirty="0"/>
                    </a:p>
                    <a:p>
                      <a:endParaRPr lang="en-US" sz="1900"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Varies with </a:t>
                      </a:r>
                      <a:r>
                        <a:rPr lang="en-US" sz="2400" i="1" kern="1200" baseline="0" dirty="0">
                          <a:solidFill>
                            <a:schemeClr val="dk1"/>
                          </a:solidFill>
                          <a:latin typeface="+mn-lt"/>
                          <a:ea typeface="+mn-ea"/>
                          <a:cs typeface="+mn-cs"/>
                        </a:rPr>
                        <a:t>m</a:t>
                      </a:r>
                      <a:r>
                        <a:rPr lang="en-US" sz="2400" i="0" kern="1200" baseline="0" dirty="0">
                          <a:solidFill>
                            <a:schemeClr val="dk1"/>
                          </a:solidFill>
                          <a:latin typeface="+mn-lt"/>
                          <a:ea typeface="+mn-ea"/>
                          <a:cs typeface="+mn-cs"/>
                        </a:rPr>
                        <a:t>, but at least |</a:t>
                      </a:r>
                      <a:r>
                        <a:rPr lang="en-US" sz="2400" i="1" kern="1200" baseline="0" dirty="0">
                          <a:solidFill>
                            <a:schemeClr val="dk1"/>
                          </a:solidFill>
                          <a:latin typeface="+mn-lt"/>
                          <a:ea typeface="+mn-ea"/>
                          <a:cs typeface="+mn-cs"/>
                        </a:rPr>
                        <a:t>x</a:t>
                      </a:r>
                      <a:r>
                        <a:rPr lang="en-US" sz="2400" i="0" kern="1200" baseline="0" dirty="0">
                          <a:solidFill>
                            <a:schemeClr val="dk1"/>
                          </a:solidFill>
                          <a:latin typeface="+mn-lt"/>
                          <a:ea typeface="+mn-ea"/>
                          <a:cs typeface="+mn-cs"/>
                        </a:rPr>
                        <a:t>|</a:t>
                      </a:r>
                      <a:r>
                        <a:rPr lang="en-US" sz="2400" i="1" kern="1200" baseline="0" dirty="0">
                          <a:solidFill>
                            <a:schemeClr val="dk1"/>
                          </a:solidFill>
                          <a:latin typeface="+mn-lt"/>
                          <a:ea typeface="+mn-ea"/>
                          <a:cs typeface="+mn-cs"/>
                        </a:rPr>
                        <a:t> </a:t>
                      </a:r>
                      <a:r>
                        <a:rPr lang="en-US" sz="2400" i="0" kern="1200" baseline="0" dirty="0">
                          <a:solidFill>
                            <a:schemeClr val="dk1"/>
                          </a:solidFill>
                          <a:latin typeface="+mn-lt"/>
                          <a:ea typeface="+mn-ea"/>
                          <a:cs typeface="+mn-cs"/>
                        </a:rPr>
                        <a:t>&lt; 1</a:t>
                      </a:r>
                    </a:p>
                  </a:txBody>
                  <a:tcPr anchor="ctr" anchorCtr="1"/>
                </a:tc>
                <a:extLst>
                  <a:ext uri="{0D108BD9-81ED-4DB2-BD59-A6C34878D82A}">
                    <a16:rowId xmlns:a16="http://schemas.microsoft.com/office/drawing/2014/main" val="10003"/>
                  </a:ext>
                </a:extLst>
              </a:tr>
            </a:tbl>
          </a:graphicData>
        </a:graphic>
      </p:graphicFrame>
      <p:graphicFrame>
        <p:nvGraphicFramePr>
          <p:cNvPr id="46089" name="Object 9"/>
          <p:cNvGraphicFramePr>
            <a:graphicFrameLocks noChangeAspect="1"/>
          </p:cNvGraphicFramePr>
          <p:nvPr/>
        </p:nvGraphicFramePr>
        <p:xfrm>
          <a:off x="674511" y="2175933"/>
          <a:ext cx="876300" cy="723900"/>
        </p:xfrm>
        <a:graphic>
          <a:graphicData uri="http://schemas.openxmlformats.org/presentationml/2006/ole">
            <mc:AlternateContent xmlns:mc="http://schemas.openxmlformats.org/markup-compatibility/2006">
              <mc:Choice xmlns:v="urn:schemas-microsoft-com:vml" Requires="v">
                <p:oleObj spid="_x0000_s46153" name="Equation" r:id="rId3" imgW="876240" imgH="723600" progId="Equation.DSMT4">
                  <p:embed/>
                </p:oleObj>
              </mc:Choice>
              <mc:Fallback>
                <p:oleObj name="Equation" r:id="rId3" imgW="876240" imgH="723600" progId="Equation.DSMT4">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11" y="2175933"/>
                        <a:ext cx="876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0" name="Object 10"/>
          <p:cNvGraphicFramePr>
            <a:graphicFrameLocks noChangeAspect="1"/>
          </p:cNvGraphicFramePr>
          <p:nvPr>
            <p:extLst>
              <p:ext uri="{D42A27DB-BD31-4B8C-83A1-F6EECF244321}">
                <p14:modId xmlns:p14="http://schemas.microsoft.com/office/powerpoint/2010/main" val="4032294198"/>
              </p:ext>
            </p:extLst>
          </p:nvPr>
        </p:nvGraphicFramePr>
        <p:xfrm>
          <a:off x="2063750" y="2111375"/>
          <a:ext cx="3860800" cy="889000"/>
        </p:xfrm>
        <a:graphic>
          <a:graphicData uri="http://schemas.openxmlformats.org/presentationml/2006/ole">
            <mc:AlternateContent xmlns:mc="http://schemas.openxmlformats.org/markup-compatibility/2006">
              <mc:Choice xmlns:v="urn:schemas-microsoft-com:vml" Requires="v">
                <p:oleObj spid="_x0000_s46154" name="Equation" r:id="rId5" imgW="3860640" imgH="888840" progId="Equation.DSMT4">
                  <p:embed/>
                </p:oleObj>
              </mc:Choice>
              <mc:Fallback>
                <p:oleObj name="Equation" r:id="rId5" imgW="3860640" imgH="888840" progId="Equation.DSMT4">
                  <p:embed/>
                  <p:pic>
                    <p:nvPicPr>
                      <p:cNvPr id="0" name="Picture 10"/>
                      <p:cNvPicPr>
                        <a:picLocks noChangeAspect="1" noChangeArrowheads="1"/>
                      </p:cNvPicPr>
                      <p:nvPr/>
                    </p:nvPicPr>
                    <p:blipFill>
                      <a:blip r:embed="rId6"/>
                      <a:srcRect/>
                      <a:stretch>
                        <a:fillRect/>
                      </a:stretch>
                    </p:blipFill>
                    <p:spPr bwMode="auto">
                      <a:xfrm>
                        <a:off x="2063750" y="2111375"/>
                        <a:ext cx="3860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1" name="Object 11"/>
          <p:cNvGraphicFramePr>
            <a:graphicFrameLocks noChangeAspect="1"/>
          </p:cNvGraphicFramePr>
          <p:nvPr/>
        </p:nvGraphicFramePr>
        <p:xfrm>
          <a:off x="7445022" y="2339622"/>
          <a:ext cx="711200" cy="419100"/>
        </p:xfrm>
        <a:graphic>
          <a:graphicData uri="http://schemas.openxmlformats.org/presentationml/2006/ole">
            <mc:AlternateContent xmlns:mc="http://schemas.openxmlformats.org/markup-compatibility/2006">
              <mc:Choice xmlns:v="urn:schemas-microsoft-com:vml" Requires="v">
                <p:oleObj spid="_x0000_s46155" name="Equation" r:id="rId7" imgW="711000" imgH="419040" progId="Equation.DSMT4">
                  <p:embed/>
                </p:oleObj>
              </mc:Choice>
              <mc:Fallback>
                <p:oleObj name="Equation" r:id="rId7" imgW="711000" imgH="41904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5022" y="2339622"/>
                        <a:ext cx="711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2" name="Object 12"/>
          <p:cNvGraphicFramePr>
            <a:graphicFrameLocks noChangeAspect="1"/>
          </p:cNvGraphicFramePr>
          <p:nvPr>
            <p:extLst>
              <p:ext uri="{D42A27DB-BD31-4B8C-83A1-F6EECF244321}">
                <p14:modId xmlns:p14="http://schemas.microsoft.com/office/powerpoint/2010/main" val="405457348"/>
              </p:ext>
            </p:extLst>
          </p:nvPr>
        </p:nvGraphicFramePr>
        <p:xfrm>
          <a:off x="2051050" y="3059113"/>
          <a:ext cx="3822700" cy="889000"/>
        </p:xfrm>
        <a:graphic>
          <a:graphicData uri="http://schemas.openxmlformats.org/presentationml/2006/ole">
            <mc:AlternateContent xmlns:mc="http://schemas.openxmlformats.org/markup-compatibility/2006">
              <mc:Choice xmlns:v="urn:schemas-microsoft-com:vml" Requires="v">
                <p:oleObj spid="_x0000_s46156" name="Equation" r:id="rId9" imgW="3822480" imgH="888840" progId="Equation.DSMT4">
                  <p:embed/>
                </p:oleObj>
              </mc:Choice>
              <mc:Fallback>
                <p:oleObj name="Equation" r:id="rId9" imgW="3822480" imgH="888840" progId="Equation.DSMT4">
                  <p:embed/>
                  <p:pic>
                    <p:nvPicPr>
                      <p:cNvPr id="0" name="Picture 12"/>
                      <p:cNvPicPr>
                        <a:picLocks noChangeAspect="1" noChangeArrowheads="1"/>
                      </p:cNvPicPr>
                      <p:nvPr/>
                    </p:nvPicPr>
                    <p:blipFill>
                      <a:blip r:embed="rId10"/>
                      <a:srcRect/>
                      <a:stretch>
                        <a:fillRect/>
                      </a:stretch>
                    </p:blipFill>
                    <p:spPr bwMode="auto">
                      <a:xfrm>
                        <a:off x="2051050" y="3059113"/>
                        <a:ext cx="3822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3" name="Object 13"/>
          <p:cNvGraphicFramePr>
            <a:graphicFrameLocks noChangeAspect="1"/>
          </p:cNvGraphicFramePr>
          <p:nvPr/>
        </p:nvGraphicFramePr>
        <p:xfrm>
          <a:off x="7442200" y="3509433"/>
          <a:ext cx="711200" cy="419100"/>
        </p:xfrm>
        <a:graphic>
          <a:graphicData uri="http://schemas.openxmlformats.org/presentationml/2006/ole">
            <mc:AlternateContent xmlns:mc="http://schemas.openxmlformats.org/markup-compatibility/2006">
              <mc:Choice xmlns:v="urn:schemas-microsoft-com:vml" Requires="v">
                <p:oleObj spid="_x0000_s46157" name="Equation" r:id="rId11" imgW="711000" imgH="419040" progId="Equation.DSMT4">
                  <p:embed/>
                </p:oleObj>
              </mc:Choice>
              <mc:Fallback>
                <p:oleObj name="Equation" r:id="rId11" imgW="711000" imgH="419040" progId="Equation.DSMT4">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42200" y="3509433"/>
                        <a:ext cx="711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4" name="Object 14"/>
          <p:cNvGraphicFramePr>
            <a:graphicFrameLocks noChangeAspect="1"/>
          </p:cNvGraphicFramePr>
          <p:nvPr/>
        </p:nvGraphicFramePr>
        <p:xfrm>
          <a:off x="609600" y="4787900"/>
          <a:ext cx="952500" cy="469900"/>
        </p:xfrm>
        <a:graphic>
          <a:graphicData uri="http://schemas.openxmlformats.org/presentationml/2006/ole">
            <mc:AlternateContent xmlns:mc="http://schemas.openxmlformats.org/markup-compatibility/2006">
              <mc:Choice xmlns:v="urn:schemas-microsoft-com:vml" Requires="v">
                <p:oleObj spid="_x0000_s46158" name="Equation" r:id="rId13" imgW="952200" imgH="469800" progId="Equation.DSMT4">
                  <p:embed/>
                </p:oleObj>
              </mc:Choice>
              <mc:Fallback>
                <p:oleObj name="Equation" r:id="rId13" imgW="952200" imgH="469800" progId="Equation.DSMT4">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4787900"/>
                        <a:ext cx="952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6" name="Object 16"/>
          <p:cNvGraphicFramePr>
            <a:graphicFrameLocks noChangeAspect="1"/>
          </p:cNvGraphicFramePr>
          <p:nvPr>
            <p:extLst>
              <p:ext uri="{D42A27DB-BD31-4B8C-83A1-F6EECF244321}">
                <p14:modId xmlns:p14="http://schemas.microsoft.com/office/powerpoint/2010/main" val="1342367668"/>
              </p:ext>
            </p:extLst>
          </p:nvPr>
        </p:nvGraphicFramePr>
        <p:xfrm>
          <a:off x="2032000" y="4065588"/>
          <a:ext cx="4622800" cy="1752600"/>
        </p:xfrm>
        <a:graphic>
          <a:graphicData uri="http://schemas.openxmlformats.org/presentationml/2006/ole">
            <mc:AlternateContent xmlns:mc="http://schemas.openxmlformats.org/markup-compatibility/2006">
              <mc:Choice xmlns:v="urn:schemas-microsoft-com:vml" Requires="v">
                <p:oleObj spid="_x0000_s46159" name="Equation" r:id="rId15" imgW="4622760" imgH="1752480" progId="Equation.DSMT4">
                  <p:embed/>
                </p:oleObj>
              </mc:Choice>
              <mc:Fallback>
                <p:oleObj name="Equation" r:id="rId15" imgW="4622760" imgH="1752480" progId="Equation.DSMT4">
                  <p:embed/>
                  <p:pic>
                    <p:nvPicPr>
                      <p:cNvPr id="0" name="Picture 16"/>
                      <p:cNvPicPr>
                        <a:picLocks noChangeAspect="1" noChangeArrowheads="1"/>
                      </p:cNvPicPr>
                      <p:nvPr/>
                    </p:nvPicPr>
                    <p:blipFill>
                      <a:blip r:embed="rId16"/>
                      <a:srcRect/>
                      <a:stretch>
                        <a:fillRect/>
                      </a:stretch>
                    </p:blipFill>
                    <p:spPr bwMode="auto">
                      <a:xfrm>
                        <a:off x="2032000" y="4065588"/>
                        <a:ext cx="4622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Applications of Series</a:t>
            </a:r>
          </a:p>
        </p:txBody>
      </p:sp>
      <p:sp>
        <p:nvSpPr>
          <p:cNvPr id="3" name="Content Placeholder 2"/>
          <p:cNvSpPr>
            <a:spLocks noGrp="1"/>
          </p:cNvSpPr>
          <p:nvPr>
            <p:ph idx="1"/>
          </p:nvPr>
        </p:nvSpPr>
        <p:spPr/>
        <p:txBody>
          <a:bodyPr/>
          <a:lstStyle/>
          <a:p>
            <a:r>
              <a:rPr lang="en-US" dirty="0"/>
              <a:t>The equation </a:t>
            </a:r>
            <a:r>
              <a:rPr lang="en-US" i="1" dirty="0" err="1"/>
              <a:t>e</a:t>
            </a:r>
            <a:r>
              <a:rPr lang="en-US" i="1" baseline="30000" dirty="0" err="1"/>
              <a:t>i</a:t>
            </a:r>
            <a:r>
              <a:rPr lang="el-GR" i="1" baseline="30000" dirty="0">
                <a:latin typeface="Cambria Math" panose="02040503050406030204" pitchFamily="18" charset="0"/>
                <a:ea typeface="Cambria Math" panose="02040503050406030204" pitchFamily="18" charset="0"/>
                <a:sym typeface="Euclid Symbol"/>
              </a:rPr>
              <a:t>θ</a:t>
            </a:r>
            <a:r>
              <a:rPr lang="en-US" dirty="0"/>
              <a:t> </a:t>
            </a:r>
            <a:r>
              <a:rPr lang="en-US" dirty="0">
                <a:latin typeface="Symbol" pitchFamily="18" charset="2"/>
              </a:rPr>
              <a:t>=</a:t>
            </a:r>
            <a:r>
              <a:rPr lang="en-US" dirty="0"/>
              <a:t> cos</a:t>
            </a:r>
            <a:r>
              <a:rPr lang="el-GR" i="1" dirty="0">
                <a:latin typeface="Cambria Math" panose="02040503050406030204" pitchFamily="18" charset="0"/>
                <a:ea typeface="Cambria Math" panose="02040503050406030204" pitchFamily="18" charset="0"/>
              </a:rPr>
              <a:t>θ</a:t>
            </a:r>
            <a:r>
              <a:rPr lang="en-US" dirty="0"/>
              <a:t> + </a:t>
            </a:r>
            <a:r>
              <a:rPr lang="en-US" i="1" dirty="0" err="1"/>
              <a:t>i</a:t>
            </a:r>
            <a:r>
              <a:rPr lang="en-US" dirty="0"/>
              <a:t> sin</a:t>
            </a:r>
            <a:r>
              <a:rPr lang="el-GR" i="1" dirty="0">
                <a:latin typeface="Cambria Math" panose="02040503050406030204" pitchFamily="18" charset="0"/>
                <a:ea typeface="Cambria Math" panose="02040503050406030204" pitchFamily="18" charset="0"/>
              </a:rPr>
              <a:t>θ</a:t>
            </a:r>
            <a:r>
              <a:rPr lang="en-US" dirty="0"/>
              <a:t> is called </a:t>
            </a:r>
            <a:r>
              <a:rPr lang="en-US" b="1" dirty="0"/>
              <a:t>Euler’s formula</a:t>
            </a:r>
            <a:r>
              <a:rPr lang="en-US" dirty="0"/>
              <a:t>, which allows us to relate the constants </a:t>
            </a:r>
            <a:r>
              <a:rPr lang="en-US" i="1" dirty="0"/>
              <a:t>e</a:t>
            </a:r>
            <a:r>
              <a:rPr lang="en-US" dirty="0"/>
              <a:t>, </a:t>
            </a:r>
            <a:r>
              <a:rPr lang="en-US" i="1" dirty="0"/>
              <a:t>i</a:t>
            </a:r>
            <a:r>
              <a:rPr lang="en-US" dirty="0"/>
              <a:t>, and </a:t>
            </a:r>
            <a:r>
              <a:rPr lang="el-GR" i="1" dirty="0">
                <a:latin typeface="Cambria Math" panose="02040503050406030204" pitchFamily="18" charset="0"/>
                <a:ea typeface="Cambria Math" panose="02040503050406030204" pitchFamily="18" charset="0"/>
              </a:rPr>
              <a:t>π</a:t>
            </a:r>
            <a:r>
              <a:rPr lang="en-US" dirty="0"/>
              <a:t> with the equation </a:t>
            </a:r>
            <a:r>
              <a:rPr lang="en-US" i="1" dirty="0" err="1"/>
              <a:t>e</a:t>
            </a:r>
            <a:r>
              <a:rPr lang="en-US" i="1" baseline="30000" dirty="0" err="1"/>
              <a:t>i</a:t>
            </a:r>
            <a:r>
              <a:rPr lang="el-GR" i="1" baseline="30000" dirty="0">
                <a:latin typeface="Cambria Math" panose="02040503050406030204" pitchFamily="18" charset="0"/>
                <a:ea typeface="Cambria Math" panose="02040503050406030204" pitchFamily="18" charset="0"/>
                <a:sym typeface="Euclid Symbol"/>
              </a:rPr>
              <a:t>π</a:t>
            </a:r>
            <a:r>
              <a:rPr lang="en-US" dirty="0"/>
              <a:t> </a:t>
            </a:r>
            <a:r>
              <a:rPr lang="en-US" dirty="0">
                <a:latin typeface="Symbol" pitchFamily="18" charset="2"/>
              </a:rPr>
              <a:t>=</a:t>
            </a:r>
            <a:r>
              <a:rPr lang="en-US" dirty="0"/>
              <a:t> cos</a:t>
            </a:r>
            <a:r>
              <a:rPr lang="el-GR" i="1" dirty="0">
                <a:latin typeface="Cambria Math" panose="02040503050406030204" pitchFamily="18" charset="0"/>
                <a:ea typeface="Cambria Math" panose="02040503050406030204" pitchFamily="18" charset="0"/>
              </a:rPr>
              <a:t>π</a:t>
            </a:r>
            <a:r>
              <a:rPr lang="en-US" dirty="0"/>
              <a:t> </a:t>
            </a:r>
            <a:r>
              <a:rPr lang="en-US" dirty="0">
                <a:latin typeface="Symbol" pitchFamily="18" charset="2"/>
              </a:rPr>
              <a:t>+</a:t>
            </a:r>
            <a:r>
              <a:rPr lang="en-US" dirty="0"/>
              <a:t> </a:t>
            </a:r>
            <a:r>
              <a:rPr lang="en-US" i="1" dirty="0" err="1"/>
              <a:t>i</a:t>
            </a:r>
            <a:r>
              <a:rPr lang="en-US" dirty="0"/>
              <a:t> sin</a:t>
            </a:r>
            <a:r>
              <a:rPr lang="el-GR" i="1" dirty="0">
                <a:latin typeface="Cambria Math" panose="02040503050406030204" pitchFamily="18" charset="0"/>
                <a:ea typeface="Cambria Math" panose="02040503050406030204" pitchFamily="18" charset="0"/>
              </a:rPr>
              <a:t>π</a:t>
            </a:r>
            <a:r>
              <a:rPr lang="en-US" dirty="0"/>
              <a:t> </a:t>
            </a:r>
            <a:r>
              <a:rPr lang="en-US" dirty="0">
                <a:latin typeface="Symbol" pitchFamily="18" charset="2"/>
              </a:rPr>
              <a:t>=</a:t>
            </a:r>
            <a:r>
              <a:rPr lang="en-US" dirty="0"/>
              <a:t> </a:t>
            </a:r>
            <a:r>
              <a:rPr lang="en-US" dirty="0">
                <a:latin typeface="Symbol" pitchFamily="18" charset="2"/>
              </a:rPr>
              <a:t>-</a:t>
            </a:r>
            <a:r>
              <a:rPr lang="en-US" dirty="0"/>
              <a:t>1, or </a:t>
            </a:r>
            <a:br>
              <a:rPr lang="en-US" dirty="0"/>
            </a:br>
            <a:r>
              <a:rPr lang="en-US" i="1" dirty="0" err="1"/>
              <a:t>e</a:t>
            </a:r>
            <a:r>
              <a:rPr lang="en-US" i="1" baseline="30000" dirty="0" err="1"/>
              <a:t>i</a:t>
            </a:r>
            <a:r>
              <a:rPr lang="el-GR" i="1" baseline="30000" dirty="0">
                <a:latin typeface="Cambria Math" panose="02040503050406030204" pitchFamily="18" charset="0"/>
                <a:ea typeface="Cambria Math" panose="02040503050406030204" pitchFamily="18" charset="0"/>
                <a:sym typeface="Euclid Symbol"/>
              </a:rPr>
              <a:t>π</a:t>
            </a:r>
            <a:r>
              <a:rPr lang="en-US" dirty="0"/>
              <a:t> </a:t>
            </a:r>
            <a:r>
              <a:rPr lang="en-US" dirty="0">
                <a:latin typeface="Symbol" pitchFamily="18" charset="2"/>
              </a:rPr>
              <a:t>+</a:t>
            </a:r>
            <a:r>
              <a:rPr lang="en-US" dirty="0"/>
              <a:t> 1 = 0 called </a:t>
            </a:r>
            <a:r>
              <a:rPr lang="en-US" b="1" dirty="0"/>
              <a:t>Euler’s identity</a:t>
            </a:r>
            <a:r>
              <a:rPr lang="en-US" dirty="0"/>
              <a:t>. It also allows us to now define the value of </a:t>
            </a:r>
            <a:r>
              <a:rPr lang="en-US" i="1" dirty="0"/>
              <a:t>e</a:t>
            </a:r>
            <a:r>
              <a:rPr lang="en-US" i="1" baseline="30000" dirty="0"/>
              <a:t>z</a:t>
            </a:r>
            <a:r>
              <a:rPr lang="en-US" dirty="0"/>
              <a:t> for any complex number </a:t>
            </a:r>
            <a:endParaRPr lang="en-US" i="1" dirty="0"/>
          </a:p>
          <a:p>
            <a:r>
              <a:rPr lang="en-US" i="1" dirty="0"/>
              <a:t>z </a:t>
            </a:r>
            <a:r>
              <a:rPr lang="en-US" dirty="0"/>
              <a:t>= </a:t>
            </a:r>
            <a:r>
              <a:rPr lang="en-US" i="1" dirty="0"/>
              <a:t>x</a:t>
            </a:r>
            <a:r>
              <a:rPr lang="en-US" dirty="0"/>
              <a:t> </a:t>
            </a:r>
            <a:r>
              <a:rPr lang="en-US" dirty="0">
                <a:latin typeface="Symbol" pitchFamily="18" charset="2"/>
              </a:rPr>
              <a:t>+</a:t>
            </a:r>
            <a:r>
              <a:rPr lang="en-US" dirty="0"/>
              <a:t> </a:t>
            </a:r>
            <a:r>
              <a:rPr lang="en-US" i="1" dirty="0" err="1"/>
              <a:t>iy</a:t>
            </a:r>
            <a:r>
              <a:rPr lang="en-US" dirty="0"/>
              <a:t>, as follows.</a:t>
            </a:r>
          </a:p>
          <a:p>
            <a:endParaRPr lang="en-US" dirty="0"/>
          </a:p>
          <a:p>
            <a:endParaRPr lang="en-US" dirty="0"/>
          </a:p>
        </p:txBody>
      </p:sp>
      <p:graphicFrame>
        <p:nvGraphicFramePr>
          <p:cNvPr id="3074" name="Object 2"/>
          <p:cNvGraphicFramePr>
            <a:graphicFrameLocks noChangeAspect="1"/>
          </p:cNvGraphicFramePr>
          <p:nvPr>
            <p:extLst>
              <p:ext uri="{D42A27DB-BD31-4B8C-83A1-F6EECF244321}">
                <p14:modId xmlns:p14="http://schemas.microsoft.com/office/powerpoint/2010/main" val="4247584039"/>
              </p:ext>
            </p:extLst>
          </p:nvPr>
        </p:nvGraphicFramePr>
        <p:xfrm>
          <a:off x="2133600" y="4267200"/>
          <a:ext cx="1257300" cy="381000"/>
        </p:xfrm>
        <a:graphic>
          <a:graphicData uri="http://schemas.openxmlformats.org/presentationml/2006/ole">
            <mc:AlternateContent xmlns:mc="http://schemas.openxmlformats.org/markup-compatibility/2006">
              <mc:Choice xmlns:v="urn:schemas-microsoft-com:vml" Requires="v">
                <p:oleObj spid="_x0000_s3101" name="Equation" r:id="rId3" imgW="1257120" imgH="380880" progId="Equation.DSMT4">
                  <p:embed/>
                </p:oleObj>
              </mc:Choice>
              <mc:Fallback>
                <p:oleObj name="Equation" r:id="rId3" imgW="1257120" imgH="380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267200"/>
                        <a:ext cx="1257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extLst>
              <p:ext uri="{D42A27DB-BD31-4B8C-83A1-F6EECF244321}">
                <p14:modId xmlns:p14="http://schemas.microsoft.com/office/powerpoint/2010/main" val="2034102435"/>
              </p:ext>
            </p:extLst>
          </p:nvPr>
        </p:nvGraphicFramePr>
        <p:xfrm>
          <a:off x="3429000" y="4267200"/>
          <a:ext cx="939800" cy="381000"/>
        </p:xfrm>
        <a:graphic>
          <a:graphicData uri="http://schemas.openxmlformats.org/presentationml/2006/ole">
            <mc:AlternateContent xmlns:mc="http://schemas.openxmlformats.org/markup-compatibility/2006">
              <mc:Choice xmlns:v="urn:schemas-microsoft-com:vml" Requires="v">
                <p:oleObj spid="_x0000_s3102" name="Equation" r:id="rId5" imgW="939600" imgH="380880" progId="Equation.DSMT4">
                  <p:embed/>
                </p:oleObj>
              </mc:Choice>
              <mc:Fallback>
                <p:oleObj name="Equation" r:id="rId5" imgW="939600" imgH="380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267200"/>
                        <a:ext cx="939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extLst>
              <p:ext uri="{D42A27DB-BD31-4B8C-83A1-F6EECF244321}">
                <p14:modId xmlns:p14="http://schemas.microsoft.com/office/powerpoint/2010/main" val="427409447"/>
              </p:ext>
            </p:extLst>
          </p:nvPr>
        </p:nvGraphicFramePr>
        <p:xfrm>
          <a:off x="4419600" y="4267200"/>
          <a:ext cx="2641600" cy="482600"/>
        </p:xfrm>
        <a:graphic>
          <a:graphicData uri="http://schemas.openxmlformats.org/presentationml/2006/ole">
            <mc:AlternateContent xmlns:mc="http://schemas.openxmlformats.org/markup-compatibility/2006">
              <mc:Choice xmlns:v="urn:schemas-microsoft-com:vml" Requires="v">
                <p:oleObj spid="_x0000_s3103" name="Equation" r:id="rId7" imgW="2641320" imgH="482400" progId="Equation.DSMT4">
                  <p:embed/>
                </p:oleObj>
              </mc:Choice>
              <mc:Fallback>
                <p:oleObj name="Equation" r:id="rId7" imgW="2641320" imgH="482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4267200"/>
                        <a:ext cx="2641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Express </a:t>
            </a:r>
            <a:r>
              <a:rPr lang="en-US" i="1" dirty="0" err="1"/>
              <a:t>e</a:t>
            </a:r>
            <a:r>
              <a:rPr lang="en-US" i="1" baseline="30000" dirty="0" err="1"/>
              <a:t>i</a:t>
            </a:r>
            <a:r>
              <a:rPr lang="el-GR" i="1" baseline="30000" dirty="0">
                <a:latin typeface="Cambria Math" panose="02040503050406030204" pitchFamily="18" charset="0"/>
                <a:ea typeface="Cambria Math" panose="02040503050406030204" pitchFamily="18" charset="0"/>
                <a:sym typeface="Euclid Symbol"/>
              </a:rPr>
              <a:t>π </a:t>
            </a:r>
            <a:r>
              <a:rPr lang="en-US" baseline="30000" dirty="0">
                <a:latin typeface="+mj-lt"/>
                <a:sym typeface="Euclid Symbol"/>
              </a:rPr>
              <a:t>/4</a:t>
            </a:r>
            <a:r>
              <a:rPr lang="en-US" dirty="0"/>
              <a:t> and </a:t>
            </a:r>
            <a:r>
              <a:rPr lang="en-US" i="1" dirty="0"/>
              <a:t>e</a:t>
            </a:r>
            <a:r>
              <a:rPr lang="en-US" baseline="30000" dirty="0"/>
              <a:t>1</a:t>
            </a:r>
            <a:r>
              <a:rPr lang="en-US" baseline="30000" dirty="0">
                <a:latin typeface="Symbol" pitchFamily="18" charset="2"/>
              </a:rPr>
              <a:t>-</a:t>
            </a:r>
            <a:r>
              <a:rPr lang="en-US" baseline="30000" dirty="0"/>
              <a:t>3</a:t>
            </a:r>
            <a:r>
              <a:rPr lang="en-US" i="1" baseline="30000" dirty="0"/>
              <a:t>i</a:t>
            </a:r>
            <a:r>
              <a:rPr lang="el-GR" i="1" baseline="30000" dirty="0">
                <a:latin typeface="Cambria Math" panose="02040503050406030204" pitchFamily="18" charset="0"/>
                <a:ea typeface="Cambria Math" panose="02040503050406030204" pitchFamily="18" charset="0"/>
                <a:sym typeface="Euclid Symbol"/>
              </a:rPr>
              <a:t>π</a:t>
            </a:r>
            <a:r>
              <a:rPr lang="en-US" dirty="0"/>
              <a:t> in the form </a:t>
            </a:r>
            <a:r>
              <a:rPr lang="en-US" i="1" dirty="0"/>
              <a:t>x</a:t>
            </a:r>
            <a:r>
              <a:rPr lang="en-US" dirty="0"/>
              <a:t> </a:t>
            </a:r>
            <a:r>
              <a:rPr lang="en-US" dirty="0">
                <a:latin typeface="Symbol" pitchFamily="18" charset="2"/>
              </a:rPr>
              <a:t>+</a:t>
            </a:r>
            <a:r>
              <a:rPr lang="en-US" dirty="0"/>
              <a:t> </a:t>
            </a:r>
            <a:r>
              <a:rPr lang="en-US" i="1" dirty="0"/>
              <a:t>iy</a:t>
            </a:r>
            <a:r>
              <a:rPr lang="en-US" dirty="0"/>
              <a:t>.</a:t>
            </a:r>
          </a:p>
          <a:p>
            <a:r>
              <a:rPr lang="en-US" b="1" dirty="0"/>
              <a:t>Solution</a:t>
            </a:r>
          </a:p>
        </p:txBody>
      </p:sp>
      <p:graphicFrame>
        <p:nvGraphicFramePr>
          <p:cNvPr id="4099" name="Object 3"/>
          <p:cNvGraphicFramePr>
            <a:graphicFrameLocks noChangeAspect="1"/>
          </p:cNvGraphicFramePr>
          <p:nvPr>
            <p:extLst>
              <p:ext uri="{D42A27DB-BD31-4B8C-83A1-F6EECF244321}">
                <p14:modId xmlns:p14="http://schemas.microsoft.com/office/powerpoint/2010/main" val="3237778012"/>
              </p:ext>
            </p:extLst>
          </p:nvPr>
        </p:nvGraphicFramePr>
        <p:xfrm>
          <a:off x="908050" y="2609850"/>
          <a:ext cx="596900" cy="393700"/>
        </p:xfrm>
        <a:graphic>
          <a:graphicData uri="http://schemas.openxmlformats.org/presentationml/2006/ole">
            <mc:AlternateContent xmlns:mc="http://schemas.openxmlformats.org/markup-compatibility/2006">
              <mc:Choice xmlns:v="urn:schemas-microsoft-com:vml" Requires="v">
                <p:oleObj spid="_x0000_s4161" name="Equation" r:id="rId3" imgW="596880" imgH="393480" progId="Equation.DSMT4">
                  <p:embed/>
                </p:oleObj>
              </mc:Choice>
              <mc:Fallback>
                <p:oleObj name="Equation" r:id="rId3" imgW="596880" imgH="393480" progId="Equation.DSMT4">
                  <p:embed/>
                  <p:pic>
                    <p:nvPicPr>
                      <p:cNvPr id="0" name="Picture 3"/>
                      <p:cNvPicPr>
                        <a:picLocks noChangeAspect="1" noChangeArrowheads="1"/>
                      </p:cNvPicPr>
                      <p:nvPr/>
                    </p:nvPicPr>
                    <p:blipFill>
                      <a:blip r:embed="rId4"/>
                      <a:srcRect/>
                      <a:stretch>
                        <a:fillRect/>
                      </a:stretch>
                    </p:blipFill>
                    <p:spPr bwMode="auto">
                      <a:xfrm>
                        <a:off x="908050" y="2609850"/>
                        <a:ext cx="596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extLst>
              <p:ext uri="{D42A27DB-BD31-4B8C-83A1-F6EECF244321}">
                <p14:modId xmlns:p14="http://schemas.microsoft.com/office/powerpoint/2010/main" val="161595242"/>
              </p:ext>
            </p:extLst>
          </p:nvPr>
        </p:nvGraphicFramePr>
        <p:xfrm>
          <a:off x="1485900" y="2438400"/>
          <a:ext cx="2933700" cy="939800"/>
        </p:xfrm>
        <a:graphic>
          <a:graphicData uri="http://schemas.openxmlformats.org/presentationml/2006/ole">
            <mc:AlternateContent xmlns:mc="http://schemas.openxmlformats.org/markup-compatibility/2006">
              <mc:Choice xmlns:v="urn:schemas-microsoft-com:vml" Requires="v">
                <p:oleObj spid="_x0000_s4162" name="Equation" r:id="rId5" imgW="2933640" imgH="939600" progId="Equation.DSMT4">
                  <p:embed/>
                </p:oleObj>
              </mc:Choice>
              <mc:Fallback>
                <p:oleObj name="Equation" r:id="rId5" imgW="2933640" imgH="939600" progId="Equation.DSMT4">
                  <p:embed/>
                  <p:pic>
                    <p:nvPicPr>
                      <p:cNvPr id="0" name="Picture 4"/>
                      <p:cNvPicPr>
                        <a:picLocks noChangeAspect="1" noChangeArrowheads="1"/>
                      </p:cNvPicPr>
                      <p:nvPr/>
                    </p:nvPicPr>
                    <p:blipFill>
                      <a:blip r:embed="rId6"/>
                      <a:srcRect/>
                      <a:stretch>
                        <a:fillRect/>
                      </a:stretch>
                    </p:blipFill>
                    <p:spPr bwMode="auto">
                      <a:xfrm>
                        <a:off x="1485900" y="2438400"/>
                        <a:ext cx="2933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extLst>
              <p:ext uri="{D42A27DB-BD31-4B8C-83A1-F6EECF244321}">
                <p14:modId xmlns:p14="http://schemas.microsoft.com/office/powerpoint/2010/main" val="756844316"/>
              </p:ext>
            </p:extLst>
          </p:nvPr>
        </p:nvGraphicFramePr>
        <p:xfrm>
          <a:off x="4495800" y="2362200"/>
          <a:ext cx="1727200" cy="914400"/>
        </p:xfrm>
        <a:graphic>
          <a:graphicData uri="http://schemas.openxmlformats.org/presentationml/2006/ole">
            <mc:AlternateContent xmlns:mc="http://schemas.openxmlformats.org/markup-compatibility/2006">
              <mc:Choice xmlns:v="urn:schemas-microsoft-com:vml" Requires="v">
                <p:oleObj spid="_x0000_s4163" name="Equation" r:id="rId7" imgW="1726920" imgH="914400" progId="Equation.DSMT4">
                  <p:embed/>
                </p:oleObj>
              </mc:Choice>
              <mc:Fallback>
                <p:oleObj name="Equation" r:id="rId7" imgW="1726920" imgH="914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2362200"/>
                        <a:ext cx="172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p:cNvGraphicFramePr>
            <a:graphicFrameLocks noChangeAspect="1"/>
          </p:cNvGraphicFramePr>
          <p:nvPr>
            <p:extLst>
              <p:ext uri="{D42A27DB-BD31-4B8C-83A1-F6EECF244321}">
                <p14:modId xmlns:p14="http://schemas.microsoft.com/office/powerpoint/2010/main" val="868593826"/>
              </p:ext>
            </p:extLst>
          </p:nvPr>
        </p:nvGraphicFramePr>
        <p:xfrm>
          <a:off x="908050" y="3752850"/>
          <a:ext cx="736600" cy="381000"/>
        </p:xfrm>
        <a:graphic>
          <a:graphicData uri="http://schemas.openxmlformats.org/presentationml/2006/ole">
            <mc:AlternateContent xmlns:mc="http://schemas.openxmlformats.org/markup-compatibility/2006">
              <mc:Choice xmlns:v="urn:schemas-microsoft-com:vml" Requires="v">
                <p:oleObj spid="_x0000_s4164" name="Equation" r:id="rId9" imgW="736560" imgH="380880" progId="Equation.DSMT4">
                  <p:embed/>
                </p:oleObj>
              </mc:Choice>
              <mc:Fallback>
                <p:oleObj name="Equation" r:id="rId9" imgW="736560" imgH="380880" progId="Equation.DSMT4">
                  <p:embed/>
                  <p:pic>
                    <p:nvPicPr>
                      <p:cNvPr id="0" name="Picture 8"/>
                      <p:cNvPicPr>
                        <a:picLocks noChangeAspect="1" noChangeArrowheads="1"/>
                      </p:cNvPicPr>
                      <p:nvPr/>
                    </p:nvPicPr>
                    <p:blipFill>
                      <a:blip r:embed="rId10"/>
                      <a:srcRect/>
                      <a:stretch>
                        <a:fillRect/>
                      </a:stretch>
                    </p:blipFill>
                    <p:spPr bwMode="auto">
                      <a:xfrm>
                        <a:off x="908050" y="3752850"/>
                        <a:ext cx="736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p:cNvGraphicFramePr>
            <a:graphicFrameLocks noChangeAspect="1"/>
          </p:cNvGraphicFramePr>
          <p:nvPr>
            <p:extLst>
              <p:ext uri="{D42A27DB-BD31-4B8C-83A1-F6EECF244321}">
                <p14:modId xmlns:p14="http://schemas.microsoft.com/office/powerpoint/2010/main" val="454028979"/>
              </p:ext>
            </p:extLst>
          </p:nvPr>
        </p:nvGraphicFramePr>
        <p:xfrm>
          <a:off x="1651000" y="3727450"/>
          <a:ext cx="4089400" cy="558800"/>
        </p:xfrm>
        <a:graphic>
          <a:graphicData uri="http://schemas.openxmlformats.org/presentationml/2006/ole">
            <mc:AlternateContent xmlns:mc="http://schemas.openxmlformats.org/markup-compatibility/2006">
              <mc:Choice xmlns:v="urn:schemas-microsoft-com:vml" Requires="v">
                <p:oleObj spid="_x0000_s4165" name="Equation" r:id="rId11" imgW="4089240" imgH="558720" progId="Equation.DSMT4">
                  <p:embed/>
                </p:oleObj>
              </mc:Choice>
              <mc:Fallback>
                <p:oleObj name="Equation" r:id="rId11" imgW="4089240" imgH="558720" progId="Equation.DSMT4">
                  <p:embed/>
                  <p:pic>
                    <p:nvPicPr>
                      <p:cNvPr id="0" name="Picture 9"/>
                      <p:cNvPicPr>
                        <a:picLocks noChangeAspect="1" noChangeArrowheads="1"/>
                      </p:cNvPicPr>
                      <p:nvPr/>
                    </p:nvPicPr>
                    <p:blipFill>
                      <a:blip r:embed="rId12"/>
                      <a:srcRect/>
                      <a:stretch>
                        <a:fillRect/>
                      </a:stretch>
                    </p:blipFill>
                    <p:spPr bwMode="auto">
                      <a:xfrm>
                        <a:off x="1651000" y="3727450"/>
                        <a:ext cx="4089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 name="Object 10"/>
          <p:cNvGraphicFramePr>
            <a:graphicFrameLocks noChangeAspect="1"/>
          </p:cNvGraphicFramePr>
          <p:nvPr/>
        </p:nvGraphicFramePr>
        <p:xfrm>
          <a:off x="5719233" y="3887612"/>
          <a:ext cx="698500" cy="241300"/>
        </p:xfrm>
        <a:graphic>
          <a:graphicData uri="http://schemas.openxmlformats.org/presentationml/2006/ole">
            <mc:AlternateContent xmlns:mc="http://schemas.openxmlformats.org/markup-compatibility/2006">
              <mc:Choice xmlns:v="urn:schemas-microsoft-com:vml" Requires="v">
                <p:oleObj spid="_x0000_s4166" name="Equation" r:id="rId13" imgW="698400" imgH="241200" progId="Equation.DSMT4">
                  <p:embed/>
                </p:oleObj>
              </mc:Choice>
              <mc:Fallback>
                <p:oleObj name="Equation" r:id="rId13" imgW="698400" imgH="24120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9233" y="3887612"/>
                        <a:ext cx="6985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Using Series</a:t>
            </a:r>
          </a:p>
        </p:txBody>
      </p:sp>
      <p:sp>
        <p:nvSpPr>
          <p:cNvPr id="3" name="Content Placeholder 2"/>
          <p:cNvSpPr>
            <a:spLocks noGrp="1"/>
          </p:cNvSpPr>
          <p:nvPr>
            <p:ph idx="1"/>
          </p:nvPr>
        </p:nvSpPr>
        <p:spPr/>
        <p:txBody>
          <a:bodyPr/>
          <a:lstStyle/>
          <a:p>
            <a:r>
              <a:rPr lang="en-US" dirty="0"/>
              <a:t>We have previously found and used linear approximations such as 				 which is valid for </a:t>
            </a:r>
            <a:r>
              <a:rPr lang="en-US" i="1" dirty="0"/>
              <a:t>x</a:t>
            </a:r>
            <a:r>
              <a:rPr lang="en-US" dirty="0"/>
              <a:t> </a:t>
            </a:r>
            <a:r>
              <a:rPr lang="en-US" dirty="0">
                <a:sym typeface="Symbol"/>
              </a:rPr>
              <a:t></a:t>
            </a:r>
            <a:r>
              <a:rPr lang="en-US" dirty="0"/>
              <a:t> 0. The Taylor series for 			 about </a:t>
            </a:r>
            <a:r>
              <a:rPr lang="en-US" i="1" dirty="0"/>
              <a:t>x</a:t>
            </a:r>
            <a:r>
              <a:rPr lang="en-US" dirty="0"/>
              <a:t> </a:t>
            </a:r>
            <a:r>
              <a:rPr lang="en-US" dirty="0">
                <a:latin typeface="Symbol" pitchFamily="18" charset="2"/>
              </a:rPr>
              <a:t>=</a:t>
            </a:r>
            <a:r>
              <a:rPr lang="en-US" dirty="0"/>
              <a:t> 0, where </a:t>
            </a:r>
            <a:r>
              <a:rPr lang="en-US" i="1" dirty="0"/>
              <a:t>m</a:t>
            </a:r>
            <a:r>
              <a:rPr lang="en-US" dirty="0"/>
              <a:t> represents any fixed constant, is called the </a:t>
            </a:r>
            <a:r>
              <a:rPr lang="en-US" b="1" dirty="0"/>
              <a:t>binomial series</a:t>
            </a:r>
            <a:r>
              <a:rPr lang="en-US" dirty="0"/>
              <a:t> expansion of 	        it is a generalization of formulas like				with many uses, and we are now ready to derive it.</a:t>
            </a:r>
          </a:p>
        </p:txBody>
      </p:sp>
      <p:graphicFrame>
        <p:nvGraphicFramePr>
          <p:cNvPr id="5123" name="Object 3"/>
          <p:cNvGraphicFramePr>
            <a:graphicFrameLocks noChangeAspect="1"/>
          </p:cNvGraphicFramePr>
          <p:nvPr/>
        </p:nvGraphicFramePr>
        <p:xfrm>
          <a:off x="4030133" y="1686278"/>
          <a:ext cx="2870200" cy="546100"/>
        </p:xfrm>
        <a:graphic>
          <a:graphicData uri="http://schemas.openxmlformats.org/presentationml/2006/ole">
            <mc:AlternateContent xmlns:mc="http://schemas.openxmlformats.org/markup-compatibility/2006">
              <mc:Choice xmlns:v="urn:schemas-microsoft-com:vml" Requires="v">
                <p:oleObj spid="_x0000_s5159" name="Equation" r:id="rId3" imgW="2869920" imgH="545760" progId="Equation.DSMT4">
                  <p:embed/>
                </p:oleObj>
              </mc:Choice>
              <mc:Fallback>
                <p:oleObj name="Equation" r:id="rId3" imgW="2869920" imgH="5457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133" y="1686278"/>
                        <a:ext cx="28702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5623278" y="2125134"/>
          <a:ext cx="2095500" cy="533400"/>
        </p:xfrm>
        <a:graphic>
          <a:graphicData uri="http://schemas.openxmlformats.org/presentationml/2006/ole">
            <mc:AlternateContent xmlns:mc="http://schemas.openxmlformats.org/markup-compatibility/2006">
              <mc:Choice xmlns:v="urn:schemas-microsoft-com:vml" Requires="v">
                <p:oleObj spid="_x0000_s5160" name="Equation" r:id="rId5" imgW="2095200" imgH="533160" progId="Equation.DSMT4">
                  <p:embed/>
                </p:oleObj>
              </mc:Choice>
              <mc:Fallback>
                <p:oleObj name="Equation" r:id="rId5" imgW="2095200" imgH="533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3278" y="2125134"/>
                        <a:ext cx="2095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6309078" y="2971800"/>
          <a:ext cx="1181100" cy="533400"/>
        </p:xfrm>
        <a:graphic>
          <a:graphicData uri="http://schemas.openxmlformats.org/presentationml/2006/ole">
            <mc:AlternateContent xmlns:mc="http://schemas.openxmlformats.org/markup-compatibility/2006">
              <mc:Choice xmlns:v="urn:schemas-microsoft-com:vml" Requires="v">
                <p:oleObj spid="_x0000_s5161" name="Equation" r:id="rId7" imgW="1180800" imgH="533160" progId="Equation.DSMT4">
                  <p:embed/>
                </p:oleObj>
              </mc:Choice>
              <mc:Fallback>
                <p:oleObj name="Equation" r:id="rId7" imgW="1180800" imgH="533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9078" y="2971800"/>
                        <a:ext cx="1181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4996745" y="3385256"/>
          <a:ext cx="2755900" cy="546100"/>
        </p:xfrm>
        <a:graphic>
          <a:graphicData uri="http://schemas.openxmlformats.org/presentationml/2006/ole">
            <mc:AlternateContent xmlns:mc="http://schemas.openxmlformats.org/markup-compatibility/2006">
              <mc:Choice xmlns:v="urn:schemas-microsoft-com:vml" Requires="v">
                <p:oleObj spid="_x0000_s5162" name="Equation" r:id="rId9" imgW="2755800" imgH="545760" progId="Equation.DSMT4">
                  <p:embed/>
                </p:oleObj>
              </mc:Choice>
              <mc:Fallback>
                <p:oleObj name="Equation" r:id="rId9" imgW="2755800" imgH="5457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6745" y="3385256"/>
                        <a:ext cx="27559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Using Series</a:t>
            </a:r>
          </a:p>
        </p:txBody>
      </p:sp>
      <p:graphicFrame>
        <p:nvGraphicFramePr>
          <p:cNvPr id="6147" name="Object 3"/>
          <p:cNvGraphicFramePr>
            <a:graphicFrameLocks noChangeAspect="1"/>
          </p:cNvGraphicFramePr>
          <p:nvPr/>
        </p:nvGraphicFramePr>
        <p:xfrm>
          <a:off x="457200" y="1295400"/>
          <a:ext cx="5118100" cy="927100"/>
        </p:xfrm>
        <a:graphic>
          <a:graphicData uri="http://schemas.openxmlformats.org/presentationml/2006/ole">
            <mc:AlternateContent xmlns:mc="http://schemas.openxmlformats.org/markup-compatibility/2006">
              <mc:Choice xmlns:v="urn:schemas-microsoft-com:vml" Requires="v">
                <p:oleObj spid="_x0000_s6183" name="Equation" r:id="rId3" imgW="5117760" imgH="927000" progId="Equation.DSMT4">
                  <p:embed/>
                </p:oleObj>
              </mc:Choice>
              <mc:Fallback>
                <p:oleObj name="Equation" r:id="rId3" imgW="5117760" imgH="927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5118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457200" y="2277534"/>
          <a:ext cx="5397500" cy="876300"/>
        </p:xfrm>
        <a:graphic>
          <a:graphicData uri="http://schemas.openxmlformats.org/presentationml/2006/ole">
            <mc:AlternateContent xmlns:mc="http://schemas.openxmlformats.org/markup-compatibility/2006">
              <mc:Choice xmlns:v="urn:schemas-microsoft-com:vml" Requires="v">
                <p:oleObj spid="_x0000_s6184" name="Equation" r:id="rId5" imgW="5397480" imgH="876240" progId="Equation.DSMT4">
                  <p:embed/>
                </p:oleObj>
              </mc:Choice>
              <mc:Fallback>
                <p:oleObj name="Equation" r:id="rId5" imgW="5397480" imgH="876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277534"/>
                        <a:ext cx="5397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457200" y="3249789"/>
          <a:ext cx="7658100" cy="876300"/>
        </p:xfrm>
        <a:graphic>
          <a:graphicData uri="http://schemas.openxmlformats.org/presentationml/2006/ole">
            <mc:AlternateContent xmlns:mc="http://schemas.openxmlformats.org/markup-compatibility/2006">
              <mc:Choice xmlns:v="urn:schemas-microsoft-com:vml" Requires="v">
                <p:oleObj spid="_x0000_s6185" name="Equation" r:id="rId7" imgW="7657920" imgH="876240" progId="Equation.DSMT4">
                  <p:embed/>
                </p:oleObj>
              </mc:Choice>
              <mc:Fallback>
                <p:oleObj name="Equation" r:id="rId7" imgW="7657920" imgH="876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249789"/>
                        <a:ext cx="7658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457200" y="4267200"/>
          <a:ext cx="5207000" cy="1562100"/>
        </p:xfrm>
        <a:graphic>
          <a:graphicData uri="http://schemas.openxmlformats.org/presentationml/2006/ole">
            <mc:AlternateContent xmlns:mc="http://schemas.openxmlformats.org/markup-compatibility/2006">
              <mc:Choice xmlns:v="urn:schemas-microsoft-com:vml" Requires="v">
                <p:oleObj spid="_x0000_s6186" name="Equation" r:id="rId9" imgW="5206680" imgH="1562040" progId="Equation.DSMT4">
                  <p:embed/>
                </p:oleObj>
              </mc:Choice>
              <mc:Fallback>
                <p:oleObj name="Equation" r:id="rId9" imgW="5206680" imgH="15620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267200"/>
                        <a:ext cx="52070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Using Series</a:t>
            </a:r>
          </a:p>
        </p:txBody>
      </p:sp>
      <p:sp>
        <p:nvSpPr>
          <p:cNvPr id="3" name="Content Placeholder 2"/>
          <p:cNvSpPr>
            <a:spLocks noGrp="1"/>
          </p:cNvSpPr>
          <p:nvPr>
            <p:ph idx="1"/>
          </p:nvPr>
        </p:nvSpPr>
        <p:spPr/>
        <p:txBody>
          <a:bodyPr/>
          <a:lstStyle/>
          <a:p>
            <a:r>
              <a:rPr lang="en-US" dirty="0"/>
              <a:t>In general,</a:t>
            </a:r>
          </a:p>
          <a:p>
            <a:endParaRPr lang="en-US" dirty="0"/>
          </a:p>
          <a:p>
            <a:endParaRPr lang="en-US" dirty="0"/>
          </a:p>
          <a:p>
            <a:r>
              <a:rPr lang="en-US" dirty="0"/>
              <a:t>We can now extend the meaning of the binomial coefficient by defining, for any real number </a:t>
            </a:r>
            <a:r>
              <a:rPr lang="en-US" i="1" dirty="0"/>
              <a:t>m</a:t>
            </a:r>
            <a:r>
              <a:rPr lang="en-US" dirty="0"/>
              <a:t> and nonnegative integer </a:t>
            </a:r>
            <a:r>
              <a:rPr lang="en-US" i="1" dirty="0"/>
              <a:t>n</a:t>
            </a:r>
            <a:r>
              <a:rPr lang="en-US" dirty="0"/>
              <a:t>,</a:t>
            </a:r>
            <a:r>
              <a:rPr lang="en-US" i="1" dirty="0"/>
              <a:t> </a:t>
            </a:r>
            <a:endParaRPr lang="en-US" dirty="0"/>
          </a:p>
          <a:p>
            <a:endParaRPr lang="en-US" dirty="0"/>
          </a:p>
        </p:txBody>
      </p:sp>
      <p:graphicFrame>
        <p:nvGraphicFramePr>
          <p:cNvPr id="7170" name="Object 2"/>
          <p:cNvGraphicFramePr>
            <a:graphicFrameLocks noChangeAspect="1"/>
          </p:cNvGraphicFramePr>
          <p:nvPr/>
        </p:nvGraphicFramePr>
        <p:xfrm>
          <a:off x="1371600" y="1828800"/>
          <a:ext cx="1651000" cy="927100"/>
        </p:xfrm>
        <a:graphic>
          <a:graphicData uri="http://schemas.openxmlformats.org/presentationml/2006/ole">
            <mc:AlternateContent xmlns:mc="http://schemas.openxmlformats.org/markup-compatibility/2006">
              <mc:Choice xmlns:v="urn:schemas-microsoft-com:vml" Requires="v">
                <p:oleObj spid="_x0000_s7216" name="Equation" r:id="rId3" imgW="1650960" imgH="927000" progId="Equation.DSMT4">
                  <p:embed/>
                </p:oleObj>
              </mc:Choice>
              <mc:Fallback>
                <p:oleObj name="Equation" r:id="rId3" imgW="165096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828800"/>
                        <a:ext cx="1651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noChangeAspect="1"/>
          </p:cNvGraphicFramePr>
          <p:nvPr>
            <p:extLst>
              <p:ext uri="{D42A27DB-BD31-4B8C-83A1-F6EECF244321}">
                <p14:modId xmlns:p14="http://schemas.microsoft.com/office/powerpoint/2010/main" val="3796689576"/>
              </p:ext>
            </p:extLst>
          </p:nvPr>
        </p:nvGraphicFramePr>
        <p:xfrm>
          <a:off x="3108325" y="1870075"/>
          <a:ext cx="4648200" cy="901700"/>
        </p:xfrm>
        <a:graphic>
          <a:graphicData uri="http://schemas.openxmlformats.org/presentationml/2006/ole">
            <mc:AlternateContent xmlns:mc="http://schemas.openxmlformats.org/markup-compatibility/2006">
              <mc:Choice xmlns:v="urn:schemas-microsoft-com:vml" Requires="v">
                <p:oleObj spid="_x0000_s7217" name="Equation" r:id="rId5" imgW="4647960" imgH="901440" progId="Equation.DSMT4">
                  <p:embed/>
                </p:oleObj>
              </mc:Choice>
              <mc:Fallback>
                <p:oleObj name="Equation" r:id="rId5" imgW="4647960" imgH="901440" progId="Equation.DSMT4">
                  <p:embed/>
                  <p:pic>
                    <p:nvPicPr>
                      <p:cNvPr id="0" name="Picture 3"/>
                      <p:cNvPicPr>
                        <a:picLocks noChangeAspect="1" noChangeArrowheads="1"/>
                      </p:cNvPicPr>
                      <p:nvPr/>
                    </p:nvPicPr>
                    <p:blipFill>
                      <a:blip r:embed="rId6"/>
                      <a:srcRect/>
                      <a:stretch>
                        <a:fillRect/>
                      </a:stretch>
                    </p:blipFill>
                    <p:spPr bwMode="auto">
                      <a:xfrm>
                        <a:off x="3108325" y="1870075"/>
                        <a:ext cx="4648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548502469"/>
              </p:ext>
            </p:extLst>
          </p:nvPr>
        </p:nvGraphicFramePr>
        <p:xfrm>
          <a:off x="1758950" y="4235450"/>
          <a:ext cx="1231900" cy="1016000"/>
        </p:xfrm>
        <a:graphic>
          <a:graphicData uri="http://schemas.openxmlformats.org/presentationml/2006/ole">
            <mc:AlternateContent xmlns:mc="http://schemas.openxmlformats.org/markup-compatibility/2006">
              <mc:Choice xmlns:v="urn:schemas-microsoft-com:vml" Requires="v">
                <p:oleObj spid="_x0000_s7218" name="Equation" r:id="rId7" imgW="1231560" imgH="1015920" progId="Equation.DSMT4">
                  <p:embed/>
                </p:oleObj>
              </mc:Choice>
              <mc:Fallback>
                <p:oleObj name="Equation" r:id="rId7" imgW="1231560" imgH="1015920" progId="Equation.DSMT4">
                  <p:embed/>
                  <p:pic>
                    <p:nvPicPr>
                      <p:cNvPr id="0" name="Picture 5"/>
                      <p:cNvPicPr>
                        <a:picLocks noChangeAspect="1" noChangeArrowheads="1"/>
                      </p:cNvPicPr>
                      <p:nvPr/>
                    </p:nvPicPr>
                    <p:blipFill>
                      <a:blip r:embed="rId8"/>
                      <a:srcRect/>
                      <a:stretch>
                        <a:fillRect/>
                      </a:stretch>
                    </p:blipFill>
                    <p:spPr bwMode="auto">
                      <a:xfrm>
                        <a:off x="1758950" y="4235450"/>
                        <a:ext cx="1231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2774454084"/>
              </p:ext>
            </p:extLst>
          </p:nvPr>
        </p:nvGraphicFramePr>
        <p:xfrm>
          <a:off x="3282950" y="4235450"/>
          <a:ext cx="1358900" cy="1016000"/>
        </p:xfrm>
        <a:graphic>
          <a:graphicData uri="http://schemas.openxmlformats.org/presentationml/2006/ole">
            <mc:AlternateContent xmlns:mc="http://schemas.openxmlformats.org/markup-compatibility/2006">
              <mc:Choice xmlns:v="urn:schemas-microsoft-com:vml" Requires="v">
                <p:oleObj spid="_x0000_s7219" name="Equation" r:id="rId9" imgW="1358640" imgH="1015920" progId="Equation.DSMT4">
                  <p:embed/>
                </p:oleObj>
              </mc:Choice>
              <mc:Fallback>
                <p:oleObj name="Equation" r:id="rId9" imgW="1358640" imgH="1015920" progId="Equation.DSMT4">
                  <p:embed/>
                  <p:pic>
                    <p:nvPicPr>
                      <p:cNvPr id="0" name="Picture 6"/>
                      <p:cNvPicPr>
                        <a:picLocks noChangeAspect="1" noChangeArrowheads="1"/>
                      </p:cNvPicPr>
                      <p:nvPr/>
                    </p:nvPicPr>
                    <p:blipFill>
                      <a:blip r:embed="rId10"/>
                      <a:srcRect/>
                      <a:stretch>
                        <a:fillRect/>
                      </a:stretch>
                    </p:blipFill>
                    <p:spPr bwMode="auto">
                      <a:xfrm>
                        <a:off x="3282950" y="4235450"/>
                        <a:ext cx="13589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extLst>
              <p:ext uri="{D42A27DB-BD31-4B8C-83A1-F6EECF244321}">
                <p14:modId xmlns:p14="http://schemas.microsoft.com/office/powerpoint/2010/main" val="1549770346"/>
              </p:ext>
            </p:extLst>
          </p:nvPr>
        </p:nvGraphicFramePr>
        <p:xfrm>
          <a:off x="4903788" y="4235450"/>
          <a:ext cx="2476500" cy="1016000"/>
        </p:xfrm>
        <a:graphic>
          <a:graphicData uri="http://schemas.openxmlformats.org/presentationml/2006/ole">
            <mc:AlternateContent xmlns:mc="http://schemas.openxmlformats.org/markup-compatibility/2006">
              <mc:Choice xmlns:v="urn:schemas-microsoft-com:vml" Requires="v">
                <p:oleObj spid="_x0000_s7220" name="Equation" r:id="rId11" imgW="2476440" imgH="1015920" progId="Equation.DSMT4">
                  <p:embed/>
                </p:oleObj>
              </mc:Choice>
              <mc:Fallback>
                <p:oleObj name="Equation" r:id="rId11" imgW="2476440" imgH="1015920" progId="Equation.DSMT4">
                  <p:embed/>
                  <p:pic>
                    <p:nvPicPr>
                      <p:cNvPr id="0" name="Picture 7"/>
                      <p:cNvPicPr>
                        <a:picLocks noChangeAspect="1" noChangeArrowheads="1"/>
                      </p:cNvPicPr>
                      <p:nvPr/>
                    </p:nvPicPr>
                    <p:blipFill>
                      <a:blip r:embed="rId12"/>
                      <a:srcRect/>
                      <a:stretch>
                        <a:fillRect/>
                      </a:stretch>
                    </p:blipFill>
                    <p:spPr bwMode="auto">
                      <a:xfrm>
                        <a:off x="4903788" y="4235450"/>
                        <a:ext cx="2476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1559</Words>
  <Application>Microsoft Office PowerPoint</Application>
  <PresentationFormat>On-screen Show (4:3)</PresentationFormat>
  <Paragraphs>184</Paragraphs>
  <Slides>45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4" baseType="lpstr">
      <vt:lpstr>Arial</vt:lpstr>
      <vt:lpstr>Cambria Math</vt:lpstr>
      <vt:lpstr>Calibri</vt:lpstr>
      <vt:lpstr>Euclid Symbol</vt:lpstr>
      <vt:lpstr>Symbol</vt:lpstr>
      <vt:lpstr>Sakkal Majalla</vt:lpstr>
      <vt:lpstr>Office Theme</vt:lpstr>
      <vt:lpstr>MathType 6.0 Equation</vt:lpstr>
      <vt:lpstr>Equation</vt:lpstr>
      <vt:lpstr>Section 10.9</vt:lpstr>
      <vt:lpstr>TOPICS</vt:lpstr>
      <vt:lpstr>Further Applications of Series</vt:lpstr>
      <vt:lpstr>Further Applications of Series</vt:lpstr>
      <vt:lpstr>Further Applications of Series</vt:lpstr>
      <vt:lpstr>Example 1</vt:lpstr>
      <vt:lpstr>Applications Using Series</vt:lpstr>
      <vt:lpstr>Applications Using Series</vt:lpstr>
      <vt:lpstr>Applications Using Series</vt:lpstr>
      <vt:lpstr>Applications Using Series</vt:lpstr>
      <vt:lpstr>Definition: Binomial Series</vt:lpstr>
      <vt:lpstr>Applications Using Series</vt:lpstr>
      <vt:lpstr>Applications Using Series</vt:lpstr>
      <vt:lpstr>Example 2</vt:lpstr>
      <vt:lpstr>Example 2a (cont.)</vt:lpstr>
      <vt:lpstr>Example 2 (cont.)</vt:lpstr>
      <vt:lpstr>Example 2b (cont.)</vt:lpstr>
      <vt:lpstr>Example 3</vt:lpstr>
      <vt:lpstr>Example 3 (cont.)</vt:lpstr>
      <vt:lpstr>Example 3 (cont.)</vt:lpstr>
      <vt:lpstr>Applications Using Series</vt:lpstr>
      <vt:lpstr>Example 4</vt:lpstr>
      <vt:lpstr>Example 4 (cont.)</vt:lpstr>
      <vt:lpstr>Example 4 (cont.)</vt:lpstr>
      <vt:lpstr>Example 4 (cont.)</vt:lpstr>
      <vt:lpstr>Example 4 (cont.)</vt:lpstr>
      <vt:lpstr>Example 4 (cont.)</vt:lpstr>
      <vt:lpstr>Fourier Series</vt:lpstr>
      <vt:lpstr>Fourier Series</vt:lpstr>
      <vt:lpstr>Fourier Series</vt:lpstr>
      <vt:lpstr>Fourier Series</vt:lpstr>
      <vt:lpstr>Fourier Series</vt:lpstr>
      <vt:lpstr>Fourier Series</vt:lpstr>
      <vt:lpstr>Fourier Series</vt:lpstr>
      <vt:lpstr>Fourier Series</vt:lpstr>
      <vt:lpstr>Definition: Fourier Coefficients and Fourier Series</vt:lpstr>
      <vt:lpstr>Definition: Fourier Coefficients and Fourier Series</vt:lpstr>
      <vt:lpstr>Fourier Series</vt:lpstr>
      <vt:lpstr>Example 5</vt:lpstr>
      <vt:lpstr>Example 5 (cont.)</vt:lpstr>
      <vt:lpstr>Example 5 (cont.)</vt:lpstr>
      <vt:lpstr>Example 5 (cont.)</vt:lpstr>
      <vt:lpstr>Summary of Common Taylor Series</vt:lpstr>
      <vt:lpstr>Summary of Common Taylor Series</vt:lpstr>
      <vt:lpstr>Summary of Common Taylor Series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Learning;Kim Cumbie</dc:creator>
  <cp:lastModifiedBy>Daniel Breuer</cp:lastModifiedBy>
  <cp:revision>301</cp:revision>
  <dcterms:created xsi:type="dcterms:W3CDTF">2013-04-26T14:43:13Z</dcterms:created>
  <dcterms:modified xsi:type="dcterms:W3CDTF">2018-09-18T15:58:32Z</dcterms:modified>
</cp:coreProperties>
</file>