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0" autoAdjust="0"/>
    <p:restoredTop sz="94660"/>
  </p:normalViewPr>
  <p:slideViewPr>
    <p:cSldViewPr>
      <p:cViewPr varScale="1">
        <p:scale>
          <a:sx n="107" d="100"/>
          <a:sy n="107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11.1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Three-Dimensional Cartesian Space 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the equation </a:t>
            </a:r>
            <a:r>
              <a:rPr lang="en-US" i="1" dirty="0"/>
              <a:t>z</a:t>
            </a:r>
            <a:r>
              <a:rPr lang="en-US" dirty="0"/>
              <a:t> = 0 defines the </a:t>
            </a:r>
            <a:r>
              <a:rPr lang="en-US" i="1" dirty="0"/>
              <a:t>xy</a:t>
            </a:r>
            <a:r>
              <a:rPr lang="en-US" dirty="0"/>
              <a:t>-plane and the equation </a:t>
            </a:r>
            <a:r>
              <a:rPr lang="en-US" i="1" dirty="0"/>
              <a:t>y</a:t>
            </a:r>
            <a:r>
              <a:rPr lang="en-US" dirty="0"/>
              <a:t> = 0 defines the </a:t>
            </a:r>
            <a:r>
              <a:rPr lang="en-US" i="1" dirty="0"/>
              <a:t>xz</a:t>
            </a:r>
            <a:r>
              <a:rPr lang="en-US" dirty="0"/>
              <a:t>-plane (see Figure 3).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2"/>
            <a:ext cx="3931920" cy="35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76800" y="3581400"/>
            <a:ext cx="29072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3</a:t>
            </a:r>
          </a:p>
          <a:p>
            <a:pPr algn="ctr"/>
            <a:r>
              <a:rPr lang="en-US" sz="2800" b="1" dirty="0"/>
              <a:t> </a:t>
            </a:r>
            <a:r>
              <a:rPr lang="en-US" sz="2800" dirty="0"/>
              <a:t>Coordinate Planes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4572000"/>
          </a:xfrm>
        </p:spPr>
        <p:txBody>
          <a:bodyPr/>
          <a:lstStyle/>
          <a:p>
            <a:pPr marL="465138" indent="-465138"/>
            <a:r>
              <a:rPr lang="en-US" b="1" dirty="0"/>
              <a:t>a.	</a:t>
            </a:r>
            <a:r>
              <a:rPr lang="en-US" dirty="0"/>
              <a:t>The graph of the equation </a:t>
            </a:r>
            <a:r>
              <a:rPr lang="en-US" i="1" dirty="0"/>
              <a:t>y</a:t>
            </a:r>
            <a:r>
              <a:rPr lang="en-US" dirty="0"/>
              <a:t> = 1 is the plane consisting of all those points whose </a:t>
            </a:r>
            <a:br>
              <a:rPr lang="en-US" dirty="0"/>
            </a:br>
            <a:r>
              <a:rPr lang="en-US" i="1" dirty="0"/>
              <a:t>y</a:t>
            </a:r>
            <a:r>
              <a:rPr lang="en-US" dirty="0"/>
              <a:t>-coordinate is 1. It is parallel to the </a:t>
            </a:r>
            <a:r>
              <a:rPr lang="en-US" i="1" dirty="0"/>
              <a:t>xz</a:t>
            </a:r>
            <a:r>
              <a:rPr lang="en-US" dirty="0"/>
              <a:t>-plane (</a:t>
            </a:r>
            <a:r>
              <a:rPr lang="en-US" i="1" dirty="0"/>
              <a:t>y</a:t>
            </a:r>
            <a:r>
              <a:rPr lang="en-US" dirty="0"/>
              <a:t> = 0), and is shown in Figure 4.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265" y="1753255"/>
            <a:ext cx="4023360" cy="310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0963" y="5029200"/>
            <a:ext cx="23894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4</a:t>
            </a:r>
          </a:p>
          <a:p>
            <a:pPr algn="ctr"/>
            <a:r>
              <a:rPr lang="en-US" sz="2800" dirty="0"/>
              <a:t>Graph of </a:t>
            </a:r>
            <a:r>
              <a:rPr lang="en-US" sz="2800" i="1" dirty="0"/>
              <a:t>y</a:t>
            </a:r>
            <a:r>
              <a:rPr lang="en-US" sz="2800" dirty="0"/>
              <a:t> = 1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4572000"/>
          </a:xfrm>
        </p:spPr>
        <p:txBody>
          <a:bodyPr/>
          <a:lstStyle/>
          <a:p>
            <a:pPr marL="465138" indent="-465138"/>
            <a:r>
              <a:rPr lang="en-US" b="1" dirty="0"/>
              <a:t>b.	</a:t>
            </a:r>
            <a:r>
              <a:rPr lang="en-US" dirty="0"/>
              <a:t>The region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defined by the compound inequality 1 ≤ </a:t>
            </a:r>
            <a:r>
              <a:rPr lang="en-US" i="1" dirty="0"/>
              <a:t>z</a:t>
            </a:r>
            <a:r>
              <a:rPr lang="en-US" dirty="0"/>
              <a:t> &lt; 3 consists of all those points between the two planes </a:t>
            </a:r>
            <a:r>
              <a:rPr lang="en-US" i="1" dirty="0"/>
              <a:t>z</a:t>
            </a:r>
            <a:r>
              <a:rPr lang="en-US" dirty="0"/>
              <a:t> = 1 and </a:t>
            </a:r>
            <a:r>
              <a:rPr lang="en-US" i="1" dirty="0"/>
              <a:t>z</a:t>
            </a:r>
            <a:r>
              <a:rPr lang="en-US" dirty="0"/>
              <a:t> = 3, with those points comprising the plane </a:t>
            </a:r>
            <a:r>
              <a:rPr lang="en-US" i="1" dirty="0"/>
              <a:t>z</a:t>
            </a:r>
            <a:r>
              <a:rPr lang="en-US" dirty="0"/>
              <a:t> = 1 included (see Figure 5).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09400"/>
            <a:ext cx="4114800" cy="27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4648200"/>
            <a:ext cx="4114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Figure 5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Graph of the Region Defined by 1 ≤ </a:t>
            </a:r>
            <a:r>
              <a:rPr lang="en-US" sz="2800" i="1" dirty="0"/>
              <a:t>z</a:t>
            </a:r>
            <a:r>
              <a:rPr lang="en-US" sz="2800" dirty="0"/>
              <a:t> &lt; 3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03434"/>
            <a:ext cx="4114800" cy="390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4572000"/>
          </a:xfrm>
        </p:spPr>
        <p:txBody>
          <a:bodyPr/>
          <a:lstStyle/>
          <a:p>
            <a:pPr marL="465138" indent="-465138"/>
            <a:r>
              <a:rPr lang="en-US" b="1" dirty="0"/>
              <a:t>c.	</a:t>
            </a:r>
            <a:r>
              <a:rPr lang="en-US" dirty="0"/>
              <a:t>Those points satisfying the three relations </a:t>
            </a:r>
            <a:r>
              <a:rPr lang="en-US" i="1" dirty="0"/>
              <a:t>x</a:t>
            </a:r>
            <a:r>
              <a:rPr lang="en-US" dirty="0"/>
              <a:t> ≥ 0, </a:t>
            </a:r>
            <a:r>
              <a:rPr lang="en-US" i="1" dirty="0"/>
              <a:t>y</a:t>
            </a:r>
            <a:r>
              <a:rPr lang="en-US" dirty="0"/>
              <a:t> = 0, and </a:t>
            </a:r>
            <a:r>
              <a:rPr lang="en-US" i="1" dirty="0"/>
              <a:t>z</a:t>
            </a:r>
            <a:r>
              <a:rPr lang="en-US" dirty="0"/>
              <a:t> ≥ 0 constitute the first quadrant of the </a:t>
            </a:r>
            <a:br>
              <a:rPr lang="en-US" dirty="0"/>
            </a:br>
            <a:r>
              <a:rPr lang="en-US" i="1" dirty="0" err="1"/>
              <a:t>xz</a:t>
            </a:r>
            <a:r>
              <a:rPr lang="en-US" dirty="0"/>
              <a:t>-­plane, as shown </a:t>
            </a:r>
            <a:br>
              <a:rPr lang="en-US" dirty="0"/>
            </a:br>
            <a:r>
              <a:rPr lang="en-US" dirty="0"/>
              <a:t>in Figure 6.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724400"/>
            <a:ext cx="46842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6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First Quadrant of  the </a:t>
            </a:r>
            <a:r>
              <a:rPr lang="en-US" sz="2800" i="1" dirty="0"/>
              <a:t>xz</a:t>
            </a:r>
            <a:r>
              <a:rPr lang="en-US" sz="2800" dirty="0"/>
              <a:t>-Plane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4572000"/>
          </a:xfrm>
        </p:spPr>
        <p:txBody>
          <a:bodyPr/>
          <a:lstStyle/>
          <a:p>
            <a:pPr marL="465138" indent="-465138"/>
            <a:r>
              <a:rPr lang="en-US" b="1" dirty="0"/>
              <a:t>d.	</a:t>
            </a:r>
            <a:r>
              <a:rPr lang="en-US" dirty="0"/>
              <a:t>Those points satisfying the two equations </a:t>
            </a:r>
            <a:r>
              <a:rPr lang="en-US" i="1" dirty="0"/>
              <a:t>x</a:t>
            </a:r>
            <a:r>
              <a:rPr lang="en-US" dirty="0"/>
              <a:t> = 1 and </a:t>
            </a:r>
            <a:r>
              <a:rPr lang="en-US" i="1" dirty="0"/>
              <a:t>z</a:t>
            </a:r>
            <a:r>
              <a:rPr lang="en-US" dirty="0"/>
              <a:t> = 2 lie at the intersection of two planes, and constitute a line parallel to the </a:t>
            </a:r>
            <a:br>
              <a:rPr lang="en-US" dirty="0"/>
            </a:br>
            <a:r>
              <a:rPr lang="en-US" i="1" dirty="0"/>
              <a:t>y­-</a:t>
            </a:r>
            <a:r>
              <a:rPr lang="en-US" dirty="0"/>
              <a:t>axis (see Figure 7).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" y="1389529"/>
            <a:ext cx="3749040" cy="345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4724400"/>
            <a:ext cx="402336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Figure 7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Intersection of the Planes </a:t>
            </a:r>
          </a:p>
          <a:p>
            <a:pPr algn="ctr"/>
            <a:r>
              <a:rPr lang="en-US" sz="2800" i="1" dirty="0"/>
              <a:t>x</a:t>
            </a:r>
            <a:r>
              <a:rPr lang="en-US" sz="2800" dirty="0"/>
              <a:t> = 1 and </a:t>
            </a:r>
            <a:r>
              <a:rPr lang="en-US" sz="2800" i="1" dirty="0"/>
              <a:t>z</a:t>
            </a:r>
            <a:r>
              <a:rPr lang="en-US" sz="2800" dirty="0"/>
              <a:t> = 2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/>
            <a:r>
              <a:rPr lang="en-US" b="1" dirty="0"/>
              <a:t>e.	</a:t>
            </a:r>
            <a:r>
              <a:rPr lang="en-US" dirty="0"/>
              <a:t>In the </a:t>
            </a:r>
            <a:r>
              <a:rPr lang="en-US" i="1" dirty="0"/>
              <a:t>yz</a:t>
            </a:r>
            <a:r>
              <a:rPr lang="en-US" dirty="0"/>
              <a:t>-plane, the graph of the equation </a:t>
            </a:r>
            <a:r>
              <a:rPr lang="en-US" i="1" dirty="0"/>
              <a:t>y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= 0 consists of all those points for which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y</a:t>
            </a:r>
            <a:r>
              <a:rPr lang="en-US" dirty="0"/>
              <a:t>.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, the graph of the equation </a:t>
            </a:r>
            <a:r>
              <a:rPr lang="en-US" i="1" dirty="0"/>
              <a:t>y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= 0 still consists of all those points for which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y</a:t>
            </a:r>
            <a:r>
              <a:rPr lang="en-US" dirty="0"/>
              <a:t>; that is, those points for which the third coordinate is the negative of the second coordinate. But since </a:t>
            </a:r>
            <a:r>
              <a:rPr lang="en-US" i="1" dirty="0"/>
              <a:t>x</a:t>
            </a:r>
            <a:r>
              <a:rPr lang="en-US" dirty="0"/>
              <a:t> doesn’t appear in the equation, there is no constraint at all on the first coordinate.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80160"/>
            <a:ext cx="4114800" cy="4572000"/>
          </a:xfrm>
        </p:spPr>
        <p:txBody>
          <a:bodyPr>
            <a:normAutofit/>
          </a:bodyPr>
          <a:lstStyle/>
          <a:p>
            <a:r>
              <a:rPr lang="en-US" dirty="0"/>
              <a:t>Thus the graph of </a:t>
            </a:r>
            <a:r>
              <a:rPr lang="en-US" i="1" dirty="0"/>
              <a:t>y</a:t>
            </a:r>
            <a:r>
              <a:rPr lang="en-US" dirty="0"/>
              <a:t> + </a:t>
            </a:r>
            <a:r>
              <a:rPr lang="en-US" i="1" dirty="0"/>
              <a:t>z</a:t>
            </a:r>
            <a:r>
              <a:rPr lang="en-US" dirty="0"/>
              <a:t> = 0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consists of all those points of the form </a:t>
            </a:r>
          </a:p>
          <a:p>
            <a:r>
              <a:rPr lang="en-US" dirty="0"/>
              <a:t>	 	             these </a:t>
            </a:r>
          </a:p>
          <a:p>
            <a:r>
              <a:rPr lang="en-US" dirty="0"/>
              <a:t>points form the plane illustrated in Figure 8.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4114800" cy="352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5105400"/>
            <a:ext cx="396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8</a:t>
            </a:r>
            <a:r>
              <a:rPr lang="en-US" sz="2800" dirty="0"/>
              <a:t> Graph of </a:t>
            </a:r>
            <a:r>
              <a:rPr lang="en-US" sz="2800" i="1" dirty="0"/>
              <a:t>y</a:t>
            </a:r>
            <a:r>
              <a:rPr lang="en-US" sz="2800" dirty="0"/>
              <a:t> + </a:t>
            </a:r>
            <a:r>
              <a:rPr lang="en-US" sz="2800" i="1" dirty="0"/>
              <a:t>z</a:t>
            </a:r>
            <a:r>
              <a:rPr lang="en-US" sz="2800" dirty="0"/>
              <a:t> = 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59313" y="2624138"/>
            <a:ext cx="2768600" cy="609600"/>
            <a:chOff x="4659313" y="2624138"/>
            <a:chExt cx="2768600" cy="609600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2287971"/>
                </p:ext>
              </p:extLst>
            </p:nvPr>
          </p:nvGraphicFramePr>
          <p:xfrm>
            <a:off x="4659313" y="2624138"/>
            <a:ext cx="27686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Equation" r:id="rId4" imgW="2768400" imgH="609480" progId="Equation.DSMT4">
                    <p:embed/>
                  </p:oleObj>
                </mc:Choice>
                <mc:Fallback>
                  <p:oleObj name="Equation" r:id="rId4" imgW="2768400" imgH="6094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9313" y="2624138"/>
                          <a:ext cx="27686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6816055" y="2683778"/>
              <a:ext cx="4523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36609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ℝ</a:t>
              </a:r>
              <a:endParaRPr lang="en-US" sz="2800" dirty="0">
                <a:solidFill>
                  <a:srgbClr val="366092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projection</a:t>
            </a:r>
            <a:r>
              <a:rPr lang="en-US" dirty="0"/>
              <a:t> of a point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onto a plane is the point in that plane closest to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. The projection of the points constituting a given object onto a coordinate plane is often useful in helping to visualize or better understand the object.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projections of the following points and objects onto the indicated planes. </a:t>
            </a:r>
          </a:p>
          <a:p>
            <a:pPr marL="465138" indent="-465138"/>
            <a:r>
              <a:rPr lang="en-US" b="1" dirty="0"/>
              <a:t>a.	</a:t>
            </a:r>
            <a:r>
              <a:rPr lang="en-US" dirty="0"/>
              <a:t>Projection of </a:t>
            </a:r>
            <a:r>
              <a:rPr lang="en-US" dirty="0">
                <a:solidFill>
                  <a:srgbClr val="0000FF"/>
                </a:solidFill>
              </a:rPr>
              <a:t>(3, −2, 7)</a:t>
            </a:r>
            <a:r>
              <a:rPr lang="en-US" dirty="0"/>
              <a:t> onto the three coordinate planes. </a:t>
            </a:r>
          </a:p>
          <a:p>
            <a:pPr marL="465138" indent="-465138"/>
            <a:r>
              <a:rPr lang="en-US" b="1" dirty="0"/>
              <a:t>b.	</a:t>
            </a:r>
            <a:r>
              <a:rPr lang="en-US" dirty="0"/>
              <a:t>Projection of </a:t>
            </a:r>
            <a:r>
              <a:rPr lang="en-US" dirty="0">
                <a:solidFill>
                  <a:srgbClr val="0000FF"/>
                </a:solidFill>
              </a:rPr>
              <a:t>(3, −2, 7)</a:t>
            </a:r>
            <a:r>
              <a:rPr lang="en-US" dirty="0"/>
              <a:t> onto the plane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5</a:t>
            </a:r>
            <a:r>
              <a:rPr lang="en-US" dirty="0"/>
              <a:t>. </a:t>
            </a:r>
          </a:p>
          <a:p>
            <a:pPr marL="465138" indent="-465138"/>
            <a:r>
              <a:rPr lang="en-US" b="1" dirty="0"/>
              <a:t>c.	</a:t>
            </a:r>
            <a:r>
              <a:rPr lang="en-US" dirty="0"/>
              <a:t>Projection of the plane defined by the equation </a:t>
            </a:r>
            <a:r>
              <a:rPr lang="en-US" i="1" dirty="0">
                <a:solidFill>
                  <a:srgbClr val="0000FF"/>
                </a:solidFill>
              </a:rPr>
              <a:t>y </a:t>
            </a:r>
            <a:r>
              <a:rPr lang="en-US" dirty="0">
                <a:solidFill>
                  <a:srgbClr val="0000FF"/>
                </a:solidFill>
              </a:rPr>
              <a:t>+ </a:t>
            </a:r>
            <a:r>
              <a:rPr lang="en-US" i="1" dirty="0">
                <a:solidFill>
                  <a:srgbClr val="0000FF"/>
                </a:solidFill>
              </a:rPr>
              <a:t>z </a:t>
            </a:r>
            <a:r>
              <a:rPr lang="en-US" dirty="0">
                <a:solidFill>
                  <a:srgbClr val="0000FF"/>
                </a:solidFill>
              </a:rPr>
              <a:t>= 0 </a:t>
            </a:r>
            <a:r>
              <a:rPr lang="en-US" dirty="0"/>
              <a:t>onto the </a:t>
            </a:r>
            <a:r>
              <a:rPr lang="en-US" i="1" dirty="0"/>
              <a:t>yz</a:t>
            </a:r>
            <a:r>
              <a:rPr lang="en-US" dirty="0"/>
              <a:t>‑plane.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 </a:t>
            </a:r>
          </a:p>
          <a:p>
            <a:pPr marL="465138" indent="-465138"/>
            <a:r>
              <a:rPr lang="en-US" b="1" dirty="0"/>
              <a:t>a.	</a:t>
            </a:r>
            <a:r>
              <a:rPr lang="en-US" dirty="0"/>
              <a:t>The projection of </a:t>
            </a:r>
            <a:r>
              <a:rPr lang="en-US" dirty="0">
                <a:solidFill>
                  <a:srgbClr val="0000FF"/>
                </a:solidFill>
              </a:rPr>
              <a:t>(3, −2, 7)</a:t>
            </a:r>
            <a:r>
              <a:rPr lang="en-US" dirty="0"/>
              <a:t> onto the </a:t>
            </a:r>
            <a:r>
              <a:rPr lang="en-US" i="1" dirty="0"/>
              <a:t>xy</a:t>
            </a:r>
            <a:r>
              <a:rPr lang="en-US" dirty="0"/>
              <a:t>-plane is </a:t>
            </a:r>
            <a:r>
              <a:rPr lang="en-US" dirty="0">
                <a:solidFill>
                  <a:srgbClr val="FF0000"/>
                </a:solidFill>
              </a:rPr>
              <a:t>(3, −2, 0)</a:t>
            </a:r>
            <a:r>
              <a:rPr lang="en-US" dirty="0"/>
              <a:t>.</a:t>
            </a:r>
          </a:p>
          <a:p>
            <a:pPr marL="465138" indent="-465138"/>
            <a:r>
              <a:rPr lang="en-US" dirty="0"/>
              <a:t>	The projection of </a:t>
            </a:r>
            <a:r>
              <a:rPr lang="en-US" dirty="0">
                <a:solidFill>
                  <a:srgbClr val="0000FF"/>
                </a:solidFill>
              </a:rPr>
              <a:t>(3, −2, 7) </a:t>
            </a:r>
            <a:r>
              <a:rPr lang="en-US" dirty="0"/>
              <a:t>onto the </a:t>
            </a:r>
            <a:r>
              <a:rPr lang="en-US" i="1" dirty="0"/>
              <a:t>yz</a:t>
            </a:r>
            <a:r>
              <a:rPr lang="en-US" dirty="0"/>
              <a:t>-plane is </a:t>
            </a:r>
            <a:r>
              <a:rPr lang="en-US" dirty="0">
                <a:solidFill>
                  <a:srgbClr val="FF0000"/>
                </a:solidFill>
              </a:rPr>
              <a:t>(0, −2, 7)</a:t>
            </a:r>
            <a:r>
              <a:rPr lang="en-US" dirty="0"/>
              <a:t>.</a:t>
            </a:r>
          </a:p>
          <a:p>
            <a:pPr marL="465138" indent="-465138"/>
            <a:r>
              <a:rPr lang="en-US" dirty="0"/>
              <a:t>	The projection of </a:t>
            </a:r>
            <a:r>
              <a:rPr lang="en-US" dirty="0">
                <a:solidFill>
                  <a:srgbClr val="0000FF"/>
                </a:solidFill>
              </a:rPr>
              <a:t>(3, −2, 7) </a:t>
            </a:r>
            <a:r>
              <a:rPr lang="en-US" dirty="0"/>
              <a:t>onto the </a:t>
            </a:r>
            <a:r>
              <a:rPr lang="en-US" i="1" dirty="0"/>
              <a:t>xz</a:t>
            </a:r>
            <a:r>
              <a:rPr lang="en-US" dirty="0"/>
              <a:t>-plane is </a:t>
            </a:r>
            <a:r>
              <a:rPr lang="en-US" dirty="0">
                <a:solidFill>
                  <a:srgbClr val="FF0000"/>
                </a:solidFill>
              </a:rPr>
              <a:t>(3, 0, 7)</a:t>
            </a:r>
            <a:r>
              <a:rPr lang="en-US" dirty="0"/>
              <a:t>.</a:t>
            </a:r>
          </a:p>
          <a:p>
            <a:pPr marL="465138" indent="-465138"/>
            <a:r>
              <a:rPr lang="en-US" b="1" dirty="0"/>
              <a:t>b.	</a:t>
            </a:r>
            <a:r>
              <a:rPr lang="en-US" dirty="0"/>
              <a:t>The projection of </a:t>
            </a:r>
            <a:r>
              <a:rPr lang="en-US" dirty="0">
                <a:solidFill>
                  <a:srgbClr val="0000FF"/>
                </a:solidFill>
              </a:rPr>
              <a:t>(3, −2, 7) </a:t>
            </a:r>
            <a:r>
              <a:rPr lang="en-US" dirty="0"/>
              <a:t>onto the plane </a:t>
            </a:r>
            <a:r>
              <a:rPr lang="en-US" i="1" dirty="0"/>
              <a:t>y</a:t>
            </a:r>
            <a:r>
              <a:rPr lang="en-US" dirty="0"/>
              <a:t> = 5 is </a:t>
            </a:r>
            <a:r>
              <a:rPr lang="en-US" dirty="0">
                <a:solidFill>
                  <a:srgbClr val="FF0000"/>
                </a:solidFill>
              </a:rPr>
              <a:t>(3, 5, 7)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>
              <a:buFont typeface="+mj-lt"/>
              <a:buAutoNum type="arabicPeriod"/>
            </a:pPr>
            <a:r>
              <a:rPr lang="en-US" dirty="0"/>
              <a:t>Cartesian coordinates in three dimensions</a:t>
            </a:r>
          </a:p>
          <a:p>
            <a:pPr marL="465138" indent="-465138">
              <a:buFont typeface="+mj-lt"/>
              <a:buAutoNum type="arabicPeriod"/>
            </a:pPr>
            <a:r>
              <a:rPr lang="en-US" dirty="0"/>
              <a:t>Distance in three dimensions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465138"/>
            <a:r>
              <a:rPr lang="en-US" b="1" dirty="0"/>
              <a:t>c.	</a:t>
            </a:r>
            <a:r>
              <a:rPr lang="en-US" dirty="0"/>
              <a:t>The projection of the graph (in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) of the equation </a:t>
            </a:r>
            <a:r>
              <a:rPr lang="en-US" i="1" dirty="0"/>
              <a:t>y</a:t>
            </a:r>
            <a:r>
              <a:rPr lang="en-US" dirty="0"/>
              <a:t> + </a:t>
            </a:r>
            <a:r>
              <a:rPr lang="en-US" i="1" dirty="0"/>
              <a:t>z</a:t>
            </a:r>
            <a:r>
              <a:rPr lang="en-US" dirty="0"/>
              <a:t> = 0 onto the </a:t>
            </a:r>
            <a:r>
              <a:rPr lang="en-US" i="1" dirty="0"/>
              <a:t>yz</a:t>
            </a:r>
            <a:r>
              <a:rPr lang="en-US" dirty="0"/>
              <a:t>-plane is the line in the </a:t>
            </a:r>
            <a:r>
              <a:rPr lang="en-US" i="1" dirty="0"/>
              <a:t>yz</a:t>
            </a:r>
            <a:r>
              <a:rPr lang="en-US" dirty="0"/>
              <a:t>-plane illustrated in Figure 8.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4114800" cy="352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5267980"/>
            <a:ext cx="396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8</a:t>
            </a:r>
            <a:r>
              <a:rPr lang="en-US" sz="2800" dirty="0"/>
              <a:t> Graph of </a:t>
            </a:r>
            <a:r>
              <a:rPr lang="en-US" sz="2800" i="1" dirty="0"/>
              <a:t>y</a:t>
            </a:r>
            <a:r>
              <a:rPr lang="en-US" sz="2800" dirty="0"/>
              <a:t> + </a:t>
            </a:r>
            <a:r>
              <a:rPr lang="en-US" sz="2800" i="1" dirty="0"/>
              <a:t>z</a:t>
            </a:r>
            <a:r>
              <a:rPr lang="en-US" sz="2800" dirty="0"/>
              <a:t> = 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 the equation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= 1</a:t>
            </a:r>
            <a:r>
              <a:rPr lang="en-US" dirty="0"/>
              <a:t>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. 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In the </a:t>
            </a:r>
            <a:r>
              <a:rPr lang="en-US" i="1" dirty="0"/>
              <a:t>xy</a:t>
            </a:r>
            <a:r>
              <a:rPr lang="en-US" dirty="0"/>
              <a:t>-plane, the graph of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= 1 consists of all those points 1 unit from the origin (a circle of radius 1). To graph this equation in three‑dimensional space, the only adjustment we need make is to note that the </a:t>
            </a:r>
            <a:br>
              <a:rPr lang="en-US" dirty="0"/>
            </a:br>
            <a:r>
              <a:rPr lang="en-US" i="1" dirty="0"/>
              <a:t>z­</a:t>
            </a:r>
            <a:r>
              <a:rPr lang="en-US" dirty="0"/>
              <a:t>-coordinate of any given solution point is irrelevant. That is,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will be a solution of the equation if and only if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= 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100" y="1211791"/>
            <a:ext cx="3931920" cy="427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572000"/>
          </a:xfrm>
        </p:spPr>
        <p:txBody>
          <a:bodyPr/>
          <a:lstStyle/>
          <a:p>
            <a:r>
              <a:rPr lang="en-US" dirty="0"/>
              <a:t>So the graph is a cylinder of radius 1 whose axis is the </a:t>
            </a:r>
            <a:r>
              <a:rPr lang="en-US" i="1" dirty="0"/>
              <a:t>z</a:t>
            </a:r>
            <a:r>
              <a:rPr lang="en-US" dirty="0"/>
              <a:t>-axis; in other words, all points for which </a:t>
            </a:r>
            <a:r>
              <a:rPr lang="en-US" i="1" dirty="0"/>
              <a:t>x</a:t>
            </a:r>
            <a:r>
              <a:rPr lang="en-US" baseline="30000" dirty="0"/>
              <a:t>2 </a:t>
            </a:r>
            <a:r>
              <a:rPr lang="en-US" dirty="0"/>
              <a:t>+ </a:t>
            </a:r>
            <a:r>
              <a:rPr lang="en-US" i="1" dirty="0"/>
              <a:t>y</a:t>
            </a:r>
            <a:r>
              <a:rPr lang="en-US" baseline="30000" dirty="0"/>
              <a:t>2 </a:t>
            </a:r>
            <a:r>
              <a:rPr lang="en-US" dirty="0"/>
              <a:t>= 1, without regard to the value of the </a:t>
            </a:r>
            <a:br>
              <a:rPr lang="en-US" dirty="0"/>
            </a:br>
            <a:r>
              <a:rPr lang="en-US" i="1" dirty="0"/>
              <a:t>z­</a:t>
            </a:r>
            <a:r>
              <a:rPr lang="en-US" dirty="0"/>
              <a:t>-coordinate. Figure 9 depicts the graph.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4560" y="5486400"/>
            <a:ext cx="4407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9 </a:t>
            </a:r>
            <a:r>
              <a:rPr lang="en-US" sz="2800" dirty="0"/>
              <a:t>Cylinder of Radius 1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in Three Dimensions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rectangular nature of the three-dimensional coordinate system just introduced allows us to easily extend our two-dimensional distance formula. Two points 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) and (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baseline="-25000" dirty="0"/>
              <a:t>2</a:t>
            </a:r>
            <a:r>
              <a:rPr lang="en-US" dirty="0"/>
              <a:t>) in space, with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≠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 ≠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, and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 ≠ </a:t>
            </a:r>
            <a:r>
              <a:rPr lang="en-US" i="1" dirty="0"/>
              <a:t>z</a:t>
            </a:r>
            <a:r>
              <a:rPr lang="en-US" baseline="-25000" dirty="0"/>
              <a:t>2</a:t>
            </a:r>
            <a:r>
              <a:rPr lang="en-US" dirty="0"/>
              <a:t>, can always be taken to define diagonally opposite corners of a box whose sides are parallel to the coordinate axes, as illustrated in Figure 10a.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in Three Dimensions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71016"/>
            <a:ext cx="8229600" cy="30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4648200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(a)</a:t>
            </a:r>
            <a:r>
              <a:rPr lang="en-US" sz="2000" dirty="0"/>
              <a:t> Distance in Three Dimensions 	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0560" y="4648200"/>
            <a:ext cx="420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(b)</a:t>
            </a:r>
            <a:r>
              <a:rPr lang="en-US" sz="2000" dirty="0"/>
              <a:t> Applying the Pythagorean Theorem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0480" y="5257800"/>
            <a:ext cx="1463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10 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in Three Dimensions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two-dimensional distance formula (Pythagorean Theorem), the length of the dashed red line in Figure 10a is 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933700" y="2743200"/>
          <a:ext cx="3276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3276360" imgH="660240" progId="Equation.DSMT4">
                  <p:embed/>
                </p:oleObj>
              </mc:Choice>
              <mc:Fallback>
                <p:oleObj name="Equation" r:id="rId3" imgW="3276360" imgH="660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2743200"/>
                        <a:ext cx="32766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in Three Dimensions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Applying the Pythagorean Theorem again, this time to the right triangle whose hypotenuse is the line segment joining 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baseline="-25000" dirty="0"/>
              <a:t>1</a:t>
            </a:r>
            <a:r>
              <a:rPr lang="en-US" dirty="0"/>
              <a:t>) to (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baseline="-25000" dirty="0"/>
              <a:t>2</a:t>
            </a:r>
            <a:r>
              <a:rPr lang="en-US" dirty="0"/>
              <a:t>) as shown in Figure 10b, we see that the </a:t>
            </a:r>
            <a:r>
              <a:rPr lang="en-US" b="1" dirty="0"/>
              <a:t>distance</a:t>
            </a:r>
            <a:r>
              <a:rPr lang="en-US" dirty="0"/>
              <a:t> between the two points is 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428750" y="3314700"/>
          <a:ext cx="62865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3" imgW="6286320" imgH="1790640" progId="Equation.DSMT4">
                  <p:embed/>
                </p:oleObj>
              </mc:Choice>
              <mc:Fallback>
                <p:oleObj name="Equation" r:id="rId3" imgW="6286320" imgH="1790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314700"/>
                        <a:ext cx="62865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distance between the points </a:t>
            </a:r>
            <a:r>
              <a:rPr lang="en-US" dirty="0">
                <a:solidFill>
                  <a:srgbClr val="0000FF"/>
                </a:solidFill>
              </a:rPr>
              <a:t>(−2, 5, 1)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(3, 0, −1)</a:t>
            </a:r>
            <a:r>
              <a:rPr lang="en-US" dirty="0"/>
              <a:t>.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Applying the previous formula, the distance is as follows: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762000" y="3886200"/>
          <a:ext cx="4749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3" imgW="4749480" imgH="711000" progId="Equation.DSMT4">
                  <p:embed/>
                </p:oleObj>
              </mc:Choice>
              <mc:Fallback>
                <p:oleObj name="Equation" r:id="rId3" imgW="4749480" imgH="711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6200"/>
                        <a:ext cx="4749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5638800" y="4038600"/>
          <a:ext cx="93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5" imgW="939600" imgH="444240" progId="Equation.DSMT4">
                  <p:embed/>
                </p:oleObj>
              </mc:Choice>
              <mc:Fallback>
                <p:oleObj name="Equation" r:id="rId5" imgW="93960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038600"/>
                        <a:ext cx="939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6705600" y="4038600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7" imgW="914400" imgH="444240" progId="Equation.DSMT4">
                  <p:embed/>
                </p:oleObj>
              </mc:Choice>
              <mc:Fallback>
                <p:oleObj name="Equation" r:id="rId7" imgW="91440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038600"/>
                        <a:ext cx="91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an equation whose graph is the sphere of radius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centered at the point </a:t>
            </a:r>
            <a:r>
              <a:rPr lang="en-US" dirty="0">
                <a:solidFill>
                  <a:srgbClr val="0000FF"/>
                </a:solidFill>
              </a:rPr>
              <a:t>(2, 3, −1)</a:t>
            </a:r>
            <a:r>
              <a:rPr lang="en-US" dirty="0"/>
              <a:t>.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We seek an equation in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and </a:t>
            </a:r>
            <a:r>
              <a:rPr lang="en-US" i="1" dirty="0"/>
              <a:t>z</a:t>
            </a:r>
            <a:r>
              <a:rPr lang="en-US" dirty="0"/>
              <a:t> that describes all those points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that are 2 units from (2, 3, −1). So using the distance formula, we need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or, squaring both sides,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000250" y="4165600"/>
          <a:ext cx="5143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3" imgW="5143320" imgH="711000" progId="Equation.DSMT4">
                  <p:embed/>
                </p:oleObj>
              </mc:Choice>
              <mc:Fallback>
                <p:oleObj name="Equation" r:id="rId3" imgW="5143320" imgH="71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4165600"/>
                        <a:ext cx="5143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400300" y="5410200"/>
          <a:ext cx="434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4343400" imgH="533160" progId="Equation.DSMT4">
                  <p:embed/>
                </p:oleObj>
              </mc:Choice>
              <mc:Fallback>
                <p:oleObj name="Equation" r:id="rId5" imgW="434340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5410200"/>
                        <a:ext cx="434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 of such a sphere is shown in Figure 11.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40767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53000" y="3313093"/>
            <a:ext cx="3657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Figure 11</a:t>
            </a:r>
            <a:r>
              <a:rPr lang="en-US" sz="2800" dirty="0"/>
              <a:t> Sphere of Radius 2 Centered at (2, 3, −1)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Cartesian Coordinates in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Cartesian three-dimensional space</a:t>
            </a:r>
            <a:r>
              <a:rPr lang="en-US" dirty="0"/>
              <a:t>, denoted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or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dirty="0">
                <a:sym typeface="Symbol"/>
              </a:rPr>
              <a:t>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dirty="0">
                <a:sym typeface="Symbol"/>
              </a:rPr>
              <a:t>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dirty="0"/>
              <a:t>, is a natural extension of the Cartesian plane, and is constructed by adding a third coordinate axis, the </a:t>
            </a:r>
            <a:r>
              <a:rPr lang="en-US" i="1" dirty="0"/>
              <a:t>z</a:t>
            </a:r>
            <a:r>
              <a:rPr lang="en-US" dirty="0"/>
              <a:t>‑axis, perpendicular to the plane defined by the </a:t>
            </a:r>
            <a:r>
              <a:rPr lang="en-US" i="1" dirty="0"/>
              <a:t>x</a:t>
            </a:r>
            <a:r>
              <a:rPr lang="en-US" dirty="0"/>
              <a:t>‑ and </a:t>
            </a:r>
            <a:r>
              <a:rPr lang="en-US" i="1" dirty="0"/>
              <a:t>y</a:t>
            </a:r>
            <a:r>
              <a:rPr lang="en-US" dirty="0"/>
              <a:t>‑axes. In doing so, we are immediately faced with the choice of deciding which of the two directions away from the origin should correspond to positive </a:t>
            </a:r>
            <a:br>
              <a:rPr lang="en-US" dirty="0"/>
            </a:br>
            <a:r>
              <a:rPr lang="en-US" i="1" dirty="0"/>
              <a:t>z­</a:t>
            </a:r>
            <a:r>
              <a:rPr lang="en-US" dirty="0"/>
              <a:t>-values.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generally, the graph of the equation </a:t>
            </a:r>
          </a:p>
          <a:p>
            <a:r>
              <a:rPr lang="en-US" dirty="0"/>
              <a:t>				           is a sphere of radius </a:t>
            </a:r>
            <a:r>
              <a:rPr lang="en-US" i="1" dirty="0"/>
              <a:t>r</a:t>
            </a:r>
          </a:p>
          <a:p>
            <a:r>
              <a:rPr lang="en-US" dirty="0"/>
              <a:t>centered at the point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).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71500" y="1752600"/>
          <a:ext cx="4381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3" imgW="4381200" imgH="533160" progId="Equation.DSMT4">
                  <p:embed/>
                </p:oleObj>
              </mc:Choice>
              <mc:Fallback>
                <p:oleObj name="Equation" r:id="rId3" imgW="438120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752600"/>
                        <a:ext cx="4381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77440"/>
            <a:ext cx="3557711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usual choice is called a </a:t>
            </a:r>
            <a:r>
              <a:rPr lang="en-US" b="1" dirty="0"/>
              <a:t>right-handed rectangular coordinate system</a:t>
            </a:r>
            <a:r>
              <a:rPr lang="en-US" dirty="0"/>
              <a:t>, as shown in Figure 1.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3468023"/>
            <a:ext cx="475488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Figure 1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/>
              <a:t>Right-Handed Rectangular Coordinate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 reflects the fact that if you curl the fingers of your right hand from the positive </a:t>
            </a:r>
            <a:r>
              <a:rPr lang="en-US" i="1" dirty="0"/>
              <a:t>x</a:t>
            </a:r>
            <a:r>
              <a:rPr lang="en-US" dirty="0"/>
              <a:t>-axis toward the positive </a:t>
            </a:r>
            <a:r>
              <a:rPr lang="en-US" i="1" dirty="0"/>
              <a:t>y</a:t>
            </a:r>
            <a:r>
              <a:rPr lang="en-US" dirty="0"/>
              <a:t>-axis, your thumb will point in the direction of the positive </a:t>
            </a:r>
            <a:r>
              <a:rPr lang="en-US" i="1" dirty="0"/>
              <a:t>z</a:t>
            </a:r>
            <a:r>
              <a:rPr lang="en-US" dirty="0"/>
              <a:t>-axis. We can orient the axes on the page in any way that is convenient for a given drawing, but all three-dimensional coordinate drawings in this text will be based on a right-handed system. (If we had chosen to make the positive </a:t>
            </a:r>
            <a:r>
              <a:rPr lang="en-US" i="1" dirty="0"/>
              <a:t>z</a:t>
            </a:r>
            <a:r>
              <a:rPr lang="en-US" dirty="0"/>
              <a:t>-axis point down, the result would have been a </a:t>
            </a:r>
            <a:r>
              <a:rPr lang="en-US" b="1" dirty="0"/>
              <a:t>left-handed rectangular coordinate system</a:t>
            </a:r>
            <a:r>
              <a:rPr lang="en-US" dirty="0"/>
              <a:t>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Points in three-dimensional Cartesian space correspond to ordered triples, just as points in the plane correspond to ordered pairs. For instance, the triple (</a:t>
            </a:r>
            <a:r>
              <a:rPr lang="en-US" i="1" dirty="0"/>
              <a:t>a</a:t>
            </a:r>
            <a:r>
              <a:rPr lang="en-US" dirty="0"/>
              <a:t>, 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is the unique point in space reached by beginning at the origin (0, 0, 0) and traveling </a:t>
            </a:r>
            <a:r>
              <a:rPr lang="en-US" i="1" dirty="0"/>
              <a:t>a</a:t>
            </a:r>
            <a:r>
              <a:rPr lang="en-US" dirty="0"/>
              <a:t> units along the </a:t>
            </a:r>
            <a:r>
              <a:rPr lang="en-US" i="1" dirty="0"/>
              <a:t>x</a:t>
            </a:r>
            <a:r>
              <a:rPr lang="en-US" dirty="0"/>
              <a:t>-axis, then </a:t>
            </a:r>
            <a:r>
              <a:rPr lang="en-US" i="1" dirty="0"/>
              <a:t>b</a:t>
            </a:r>
            <a:r>
              <a:rPr lang="en-US" dirty="0"/>
              <a:t> units parallel to the </a:t>
            </a:r>
            <a:r>
              <a:rPr lang="en-US" i="1" dirty="0"/>
              <a:t>y</a:t>
            </a:r>
            <a:r>
              <a:rPr lang="en-US" dirty="0"/>
              <a:t>-axis, and finally </a:t>
            </a:r>
            <a:r>
              <a:rPr lang="en-US" i="1" dirty="0"/>
              <a:t>c</a:t>
            </a:r>
            <a:r>
              <a:rPr lang="en-US" dirty="0"/>
              <a:t> units parallel to the </a:t>
            </a:r>
            <a:r>
              <a:rPr lang="en-US" i="1" dirty="0"/>
              <a:t>z</a:t>
            </a:r>
            <a:r>
              <a:rPr lang="en-US" dirty="0"/>
              <a:t>-axis.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Figure 2, the triple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depicts a point with three positive coordinates.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46577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3352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Figure 2 </a:t>
            </a:r>
          </a:p>
          <a:p>
            <a:pPr algn="ctr"/>
            <a:r>
              <a:rPr lang="en-US" sz="2800" dirty="0"/>
              <a:t>Point in Three­-Dimensional Cartesian Space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points with three positive coordinates constitute the portion of space called the </a:t>
            </a:r>
            <a:r>
              <a:rPr lang="en-US" b="1" dirty="0"/>
              <a:t>first octant</a:t>
            </a:r>
            <a:r>
              <a:rPr lang="en-US" dirty="0"/>
              <a:t>, with the other seven octants similarly bordered by the three coordinate planes meeting at the origin.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Coordinates in Three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three </a:t>
            </a:r>
            <a:r>
              <a:rPr lang="en-US" b="1" dirty="0"/>
              <a:t>coordinate planes</a:t>
            </a:r>
            <a:r>
              <a:rPr lang="en-US" dirty="0"/>
              <a:t> are frequently identified as the </a:t>
            </a:r>
            <a:r>
              <a:rPr lang="en-US" b="1" i="1" dirty="0"/>
              <a:t>xy</a:t>
            </a:r>
            <a:r>
              <a:rPr lang="en-US" b="1" dirty="0"/>
              <a:t>‑plane</a:t>
            </a:r>
            <a:r>
              <a:rPr lang="en-US" dirty="0"/>
              <a:t>, the </a:t>
            </a:r>
            <a:r>
              <a:rPr lang="en-US" b="1" i="1" dirty="0"/>
              <a:t>yz</a:t>
            </a:r>
            <a:r>
              <a:rPr lang="en-US" b="1" dirty="0"/>
              <a:t>‑plane</a:t>
            </a:r>
            <a:r>
              <a:rPr lang="en-US" dirty="0"/>
              <a:t>, and the </a:t>
            </a:r>
            <a:r>
              <a:rPr lang="en-US" b="1" i="1" dirty="0"/>
              <a:t>xz</a:t>
            </a:r>
            <a:r>
              <a:rPr lang="en-US" b="1" dirty="0"/>
              <a:t>‑plane</a:t>
            </a:r>
            <a:r>
              <a:rPr lang="en-US" dirty="0"/>
              <a:t>; they are, as you would expect, the planes defined by the two axes lying in them. For instance, the </a:t>
            </a:r>
            <a:r>
              <a:rPr lang="en-US" i="1" dirty="0"/>
              <a:t>yz</a:t>
            </a:r>
            <a:r>
              <a:rPr lang="en-US" dirty="0"/>
              <a:t>-plane is the plane containing the </a:t>
            </a:r>
            <a:r>
              <a:rPr lang="en-US" i="1" dirty="0"/>
              <a:t>y</a:t>
            </a:r>
            <a:r>
              <a:rPr lang="en-US" dirty="0"/>
              <a:t>-axis and the </a:t>
            </a:r>
            <a:r>
              <a:rPr lang="en-US" i="1" dirty="0"/>
              <a:t>z</a:t>
            </a:r>
            <a:r>
              <a:rPr lang="en-US" dirty="0"/>
              <a:t>-axis, and consists of all those points whose </a:t>
            </a:r>
            <a:r>
              <a:rPr lang="en-US" i="1" dirty="0"/>
              <a:t>x</a:t>
            </a:r>
            <a:r>
              <a:rPr lang="en-US" dirty="0"/>
              <a:t>-coordinate is 0. In fact, this property completely characterizes the </a:t>
            </a:r>
            <a:r>
              <a:rPr lang="en-US" i="1" dirty="0"/>
              <a:t>yz</a:t>
            </a:r>
            <a:r>
              <a:rPr lang="en-US" dirty="0"/>
              <a:t>-plane: the graph of the equation </a:t>
            </a:r>
            <a:r>
              <a:rPr lang="en-US" i="1" dirty="0"/>
              <a:t>x</a:t>
            </a:r>
            <a:r>
              <a:rPr lang="en-US" dirty="0"/>
              <a:t> = 0 is the </a:t>
            </a:r>
            <a:r>
              <a:rPr lang="en-US" i="1" dirty="0"/>
              <a:t>yz</a:t>
            </a:r>
            <a:r>
              <a:rPr lang="en-US" dirty="0"/>
              <a:t>-plane, since the graph of </a:t>
            </a:r>
            <a:r>
              <a:rPr lang="en-US" i="1" dirty="0"/>
              <a:t>x</a:t>
            </a:r>
            <a:r>
              <a:rPr lang="en-US" dirty="0"/>
              <a:t> = 0 consists of all those points in space with an </a:t>
            </a:r>
            <a:r>
              <a:rPr lang="en-US" i="1" dirty="0"/>
              <a:t>x</a:t>
            </a:r>
            <a:r>
              <a:rPr lang="en-US" dirty="0"/>
              <a:t>-coordinate of 0.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1076</Words>
  <Application>Microsoft Office PowerPoint</Application>
  <PresentationFormat>On-screen Show (4:3)</PresentationFormat>
  <Paragraphs>102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Calibri</vt:lpstr>
      <vt:lpstr>Symbol</vt:lpstr>
      <vt:lpstr>Office Theme</vt:lpstr>
      <vt:lpstr>Equation</vt:lpstr>
      <vt:lpstr>Section 11.1</vt:lpstr>
      <vt:lpstr>TOPICS</vt:lpstr>
      <vt:lpstr>Cartesian Coordinates in Three Dimensions</vt:lpstr>
      <vt:lpstr>Cartesian Coordinates in Three Dimensions</vt:lpstr>
      <vt:lpstr>Cartesian Coordinates in Three Dimensions</vt:lpstr>
      <vt:lpstr>Cartesian Coordinates in Three Dimensions</vt:lpstr>
      <vt:lpstr>Cartesian Coordinates in Three Dimensions</vt:lpstr>
      <vt:lpstr>Cartesian Coordinates in Three Dimensions</vt:lpstr>
      <vt:lpstr>Cartesian Coordinates in Three Dimensions</vt:lpstr>
      <vt:lpstr>Cartesian Coordinates in Three Dimensions</vt:lpstr>
      <vt:lpstr>Example 1 </vt:lpstr>
      <vt:lpstr>Example 1 (cont.)</vt:lpstr>
      <vt:lpstr>Example 1 (cont.)</vt:lpstr>
      <vt:lpstr>Example 1 (cont.)</vt:lpstr>
      <vt:lpstr>Example 1 (cont.)</vt:lpstr>
      <vt:lpstr>Example 1 (cont.)</vt:lpstr>
      <vt:lpstr>Cartesian Coordinates in Three Dimensions</vt:lpstr>
      <vt:lpstr>Example 2</vt:lpstr>
      <vt:lpstr>Example 2 (cont.)</vt:lpstr>
      <vt:lpstr>Example 2 (cont.)</vt:lpstr>
      <vt:lpstr>Example 3 </vt:lpstr>
      <vt:lpstr>Example 3 (cont.)</vt:lpstr>
      <vt:lpstr>Distance in Three Dimensions </vt:lpstr>
      <vt:lpstr>Distance in Three Dimensions </vt:lpstr>
      <vt:lpstr>Distance in Three Dimensions </vt:lpstr>
      <vt:lpstr>Distance in Three Dimensions </vt:lpstr>
      <vt:lpstr>Example 4 </vt:lpstr>
      <vt:lpstr>Example 5 </vt:lpstr>
      <vt:lpstr>Example 5 (cont.)</vt:lpstr>
      <vt:lpstr>Example 5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X.X</dc:title>
  <dc:creator>Kim Cumbie</dc:creator>
  <cp:lastModifiedBy>Daniel Breuer</cp:lastModifiedBy>
  <cp:revision>41</cp:revision>
  <dcterms:created xsi:type="dcterms:W3CDTF">2013-04-26T14:43:13Z</dcterms:created>
  <dcterms:modified xsi:type="dcterms:W3CDTF">2018-09-18T11:18:20Z</dcterms:modified>
</cp:coreProperties>
</file>