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sldIdLst>
    <p:sldId id="256" r:id="rId2"/>
    <p:sldId id="258" r:id="rId3"/>
    <p:sldId id="259" r:id="rId4"/>
    <p:sldId id="260" r:id="rId5"/>
    <p:sldId id="288" r:id="rId6"/>
    <p:sldId id="289" r:id="rId7"/>
    <p:sldId id="290" r:id="rId8"/>
    <p:sldId id="291" r:id="rId9"/>
    <p:sldId id="292" r:id="rId10"/>
    <p:sldId id="293" r:id="rId11"/>
    <p:sldId id="294" r:id="rId12"/>
    <p:sldId id="295" r:id="rId13"/>
    <p:sldId id="296" r:id="rId14"/>
    <p:sldId id="310" r:id="rId15"/>
    <p:sldId id="261" r:id="rId16"/>
    <p:sldId id="262" r:id="rId17"/>
    <p:sldId id="312" r:id="rId18"/>
    <p:sldId id="263" r:id="rId19"/>
    <p:sldId id="264" r:id="rId20"/>
    <p:sldId id="265" r:id="rId21"/>
    <p:sldId id="266" r:id="rId22"/>
    <p:sldId id="267" r:id="rId23"/>
    <p:sldId id="268" r:id="rId24"/>
    <p:sldId id="269" r:id="rId25"/>
    <p:sldId id="270" r:id="rId26"/>
    <p:sldId id="309" r:id="rId27"/>
    <p:sldId id="298" r:id="rId28"/>
    <p:sldId id="299" r:id="rId29"/>
    <p:sldId id="300" r:id="rId30"/>
    <p:sldId id="302" r:id="rId31"/>
    <p:sldId id="303" r:id="rId32"/>
    <p:sldId id="304" r:id="rId33"/>
    <p:sldId id="272" r:id="rId34"/>
    <p:sldId id="273" r:id="rId35"/>
    <p:sldId id="274" r:id="rId36"/>
    <p:sldId id="276" r:id="rId37"/>
    <p:sldId id="275" r:id="rId38"/>
    <p:sldId id="305" r:id="rId39"/>
    <p:sldId id="306" r:id="rId40"/>
    <p:sldId id="277" r:id="rId41"/>
    <p:sldId id="278" r:id="rId42"/>
    <p:sldId id="311" r:id="rId43"/>
    <p:sldId id="279" r:id="rId44"/>
    <p:sldId id="307" r:id="rId45"/>
    <p:sldId id="308" r:id="rId46"/>
    <p:sldId id="280" r:id="rId47"/>
    <p:sldId id="281" r:id="rId48"/>
    <p:sldId id="282" r:id="rId49"/>
    <p:sldId id="283" r:id="rId50"/>
    <p:sldId id="284" r:id="rId51"/>
    <p:sldId id="285" r:id="rId52"/>
    <p:sldId id="286" r:id="rId53"/>
    <p:sldId id="287" r:id="rId54"/>
  </p:sldIdLst>
  <p:sldSz cx="9144000" cy="6858000" type="screen4x3"/>
  <p:notesSz cx="6858000" cy="9144000"/>
  <p:embeddedFontLst>
    <p:embeddedFont>
      <p:font typeface="Calibri" panose="020F0502020204030204" pitchFamily="34" charset="0"/>
      <p:regular r:id="rId56"/>
      <p:bold r:id="rId57"/>
      <p:italic r:id="rId58"/>
      <p:boldItalic r:id="rId59"/>
    </p:embeddedFont>
    <p:embeddedFont>
      <p:font typeface="Cambria Math" panose="02040503050406030204" pitchFamily="18"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FFFFCC"/>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81" autoAdjust="0"/>
    <p:restoredTop sz="94660"/>
  </p:normalViewPr>
  <p:slideViewPr>
    <p:cSldViewPr>
      <p:cViewPr varScale="1">
        <p:scale>
          <a:sx n="107" d="100"/>
          <a:sy n="107" d="100"/>
        </p:scale>
        <p:origin x="14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 Id="rId9" Type="http://schemas.openxmlformats.org/officeDocument/2006/relationships/image" Target="../media/image7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5" Type="http://schemas.openxmlformats.org/officeDocument/2006/relationships/image" Target="../media/image83.wmf"/><Relationship Id="rId4" Type="http://schemas.openxmlformats.org/officeDocument/2006/relationships/image" Target="../media/image8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4" Type="http://schemas.openxmlformats.org/officeDocument/2006/relationships/image" Target="../media/image9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4" Type="http://schemas.openxmlformats.org/officeDocument/2006/relationships/image" Target="../media/image10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0.wmf"/><Relationship Id="rId7" Type="http://schemas.openxmlformats.org/officeDocument/2006/relationships/image" Target="../media/image114.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1.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4.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4" Type="http://schemas.openxmlformats.org/officeDocument/2006/relationships/image" Target="../media/image129.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35.wmf"/><Relationship Id="rId5" Type="http://schemas.openxmlformats.org/officeDocument/2006/relationships/image" Target="../media/image134.wmf"/><Relationship Id="rId4" Type="http://schemas.openxmlformats.org/officeDocument/2006/relationships/image" Target="../media/image1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291858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png"/><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7.png"/><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3.wmf"/><Relationship Id="rId5" Type="http://schemas.openxmlformats.org/officeDocument/2006/relationships/oleObject" Target="../embeddings/oleObject18.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7.wmf"/><Relationship Id="rId5" Type="http://schemas.openxmlformats.org/officeDocument/2006/relationships/oleObject" Target="../embeddings/oleObject22.bin"/><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image" Target="../media/image35.wmf"/><Relationship Id="rId1" Type="http://schemas.openxmlformats.org/officeDocument/2006/relationships/vmlDrawing" Target="../drawings/vmlDrawing12.vml"/><Relationship Id="rId6" Type="http://schemas.openxmlformats.org/officeDocument/2006/relationships/image" Target="../media/image30.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7.bin"/><Relationship Id="rId14" Type="http://schemas.openxmlformats.org/officeDocument/2006/relationships/image" Target="../media/image34.wmf"/></Relationships>
</file>

<file path=ppt/slides/_rels/slide2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7.wmf"/><Relationship Id="rId5" Type="http://schemas.openxmlformats.org/officeDocument/2006/relationships/oleObject" Target="../embeddings/oleObject32.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4.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1.wmf"/><Relationship Id="rId5" Type="http://schemas.openxmlformats.org/officeDocument/2006/relationships/oleObject" Target="../embeddings/oleObject36.bin"/><Relationship Id="rId4" Type="http://schemas.openxmlformats.org/officeDocument/2006/relationships/image" Target="../media/image40.wmf"/></Relationships>
</file>

<file path=ppt/slides/_rels/slide25.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4.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4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3.bin"/><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9.wmf"/><Relationship Id="rId5" Type="http://schemas.openxmlformats.org/officeDocument/2006/relationships/oleObject" Target="../embeddings/oleObject44.bin"/><Relationship Id="rId4" Type="http://schemas.openxmlformats.org/officeDocument/2006/relationships/image" Target="../media/image48.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1.wmf"/></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5.wmf"/><Relationship Id="rId5" Type="http://schemas.openxmlformats.org/officeDocument/2006/relationships/oleObject" Target="../embeddings/oleObject47.bin"/><Relationship Id="rId4" Type="http://schemas.openxmlformats.org/officeDocument/2006/relationships/image" Target="../media/image54.wmf"/></Relationships>
</file>

<file path=ppt/slides/_rels/slide33.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7.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51.bin"/><Relationship Id="rId14" Type="http://schemas.openxmlformats.org/officeDocument/2006/relationships/image" Target="../media/image61.wmf"/></Relationships>
</file>

<file path=ppt/slides/_rels/slide34.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59.bin"/><Relationship Id="rId18" Type="http://schemas.openxmlformats.org/officeDocument/2006/relationships/image" Target="../media/image69.wmf"/><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66.wmf"/><Relationship Id="rId17" Type="http://schemas.openxmlformats.org/officeDocument/2006/relationships/oleObject" Target="../embeddings/oleObject61.bin"/><Relationship Id="rId2" Type="http://schemas.openxmlformats.org/officeDocument/2006/relationships/slideLayout" Target="../slideLayouts/slideLayout2.xml"/><Relationship Id="rId16" Type="http://schemas.openxmlformats.org/officeDocument/2006/relationships/image" Target="../media/image68.wmf"/><Relationship Id="rId1" Type="http://schemas.openxmlformats.org/officeDocument/2006/relationships/vmlDrawing" Target="../drawings/vmlDrawing20.vml"/><Relationship Id="rId6" Type="http://schemas.openxmlformats.org/officeDocument/2006/relationships/image" Target="../media/image63.w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7.bin"/><Relationship Id="rId14" Type="http://schemas.openxmlformats.org/officeDocument/2006/relationships/image" Target="../media/image67.wmf"/></Relationships>
</file>

<file path=ppt/slides/_rels/slide35.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67.bin"/><Relationship Id="rId18" Type="http://schemas.openxmlformats.org/officeDocument/2006/relationships/image" Target="../media/image77.wmf"/><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74.wmf"/><Relationship Id="rId17" Type="http://schemas.openxmlformats.org/officeDocument/2006/relationships/oleObject" Target="../embeddings/oleObject69.bin"/><Relationship Id="rId2" Type="http://schemas.openxmlformats.org/officeDocument/2006/relationships/slideLayout" Target="../slideLayouts/slideLayout2.xml"/><Relationship Id="rId16" Type="http://schemas.openxmlformats.org/officeDocument/2006/relationships/image" Target="../media/image76.wmf"/><Relationship Id="rId20" Type="http://schemas.openxmlformats.org/officeDocument/2006/relationships/image" Target="../media/image78.wmf"/><Relationship Id="rId1" Type="http://schemas.openxmlformats.org/officeDocument/2006/relationships/vmlDrawing" Target="../drawings/vmlDrawing21.vml"/><Relationship Id="rId6" Type="http://schemas.openxmlformats.org/officeDocument/2006/relationships/image" Target="../media/image71.wmf"/><Relationship Id="rId11" Type="http://schemas.openxmlformats.org/officeDocument/2006/relationships/oleObject" Target="../embeddings/oleObject66.bin"/><Relationship Id="rId5" Type="http://schemas.openxmlformats.org/officeDocument/2006/relationships/oleObject" Target="../embeddings/oleObject63.bin"/><Relationship Id="rId15" Type="http://schemas.openxmlformats.org/officeDocument/2006/relationships/oleObject" Target="../embeddings/oleObject68.bin"/><Relationship Id="rId10" Type="http://schemas.openxmlformats.org/officeDocument/2006/relationships/image" Target="../media/image73.wmf"/><Relationship Id="rId19" Type="http://schemas.openxmlformats.org/officeDocument/2006/relationships/oleObject" Target="../embeddings/oleObject70.bin"/><Relationship Id="rId4" Type="http://schemas.openxmlformats.org/officeDocument/2006/relationships/image" Target="../media/image70.wmf"/><Relationship Id="rId9" Type="http://schemas.openxmlformats.org/officeDocument/2006/relationships/oleObject" Target="../embeddings/oleObject65.bin"/><Relationship Id="rId14" Type="http://schemas.openxmlformats.org/officeDocument/2006/relationships/image" Target="../media/image75.wmf"/></Relationships>
</file>

<file path=ppt/slides/_rels/slide36.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0.w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74.bin"/></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84.wmf"/><Relationship Id="rId4" Type="http://schemas.openxmlformats.org/officeDocument/2006/relationships/oleObject" Target="../embeddings/oleObject76.bin"/></Relationships>
</file>

<file path=ppt/slides/_rels/slide38.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7.wmf"/><Relationship Id="rId5" Type="http://schemas.openxmlformats.org/officeDocument/2006/relationships/oleObject" Target="../embeddings/oleObject78.bin"/><Relationship Id="rId4" Type="http://schemas.openxmlformats.org/officeDocument/2006/relationships/image" Target="../media/image8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90.png"/><Relationship Id="rId4" Type="http://schemas.openxmlformats.org/officeDocument/2006/relationships/image" Target="../media/image8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2.wmf"/><Relationship Id="rId5" Type="http://schemas.openxmlformats.org/officeDocument/2006/relationships/oleObject" Target="../embeddings/oleObject82.bin"/><Relationship Id="rId4" Type="http://schemas.openxmlformats.org/officeDocument/2006/relationships/image" Target="../media/image91.wmf"/></Relationships>
</file>

<file path=ppt/slides/_rels/slide41.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83.bin"/><Relationship Id="rId7"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94.wmf"/><Relationship Id="rId5" Type="http://schemas.openxmlformats.org/officeDocument/2006/relationships/oleObject" Target="../embeddings/oleObject84.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86.bin"/></Relationships>
</file>

<file path=ppt/slides/_rels/slide42.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87.bin"/><Relationship Id="rId7"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98.wmf"/><Relationship Id="rId5" Type="http://schemas.openxmlformats.org/officeDocument/2006/relationships/oleObject" Target="../embeddings/oleObject88.bin"/><Relationship Id="rId10" Type="http://schemas.openxmlformats.org/officeDocument/2006/relationships/image" Target="../media/image100.wmf"/><Relationship Id="rId4" Type="http://schemas.openxmlformats.org/officeDocument/2006/relationships/image" Target="../media/image97.wmf"/><Relationship Id="rId9" Type="http://schemas.openxmlformats.org/officeDocument/2006/relationships/oleObject" Target="../embeddings/oleObject90.bin"/></Relationships>
</file>

<file path=ppt/slides/_rels/slide43.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96.bin"/><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105.wmf"/><Relationship Id="rId2" Type="http://schemas.openxmlformats.org/officeDocument/2006/relationships/slideLayout" Target="../slideLayouts/slideLayout2.xml"/><Relationship Id="rId16" Type="http://schemas.openxmlformats.org/officeDocument/2006/relationships/image" Target="../media/image107.wmf"/><Relationship Id="rId1" Type="http://schemas.openxmlformats.org/officeDocument/2006/relationships/vmlDrawing" Target="../drawings/vmlDrawing29.vml"/><Relationship Id="rId6" Type="http://schemas.openxmlformats.org/officeDocument/2006/relationships/image" Target="../media/image102.wmf"/><Relationship Id="rId11" Type="http://schemas.openxmlformats.org/officeDocument/2006/relationships/oleObject" Target="../embeddings/oleObject95.bin"/><Relationship Id="rId5" Type="http://schemas.openxmlformats.org/officeDocument/2006/relationships/oleObject" Target="../embeddings/oleObject92.bin"/><Relationship Id="rId15" Type="http://schemas.openxmlformats.org/officeDocument/2006/relationships/oleObject" Target="../embeddings/oleObject97.bin"/><Relationship Id="rId10" Type="http://schemas.openxmlformats.org/officeDocument/2006/relationships/image" Target="../media/image104.wmf"/><Relationship Id="rId4" Type="http://schemas.openxmlformats.org/officeDocument/2006/relationships/image" Target="../media/image101.wmf"/><Relationship Id="rId9" Type="http://schemas.openxmlformats.org/officeDocument/2006/relationships/oleObject" Target="../embeddings/oleObject94.bin"/><Relationship Id="rId14" Type="http://schemas.openxmlformats.org/officeDocument/2006/relationships/image" Target="../media/image106.wmf"/></Relationships>
</file>

<file path=ppt/slides/_rels/slide44.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oleObject" Target="../embeddings/oleObject103.bin"/><Relationship Id="rId3" Type="http://schemas.openxmlformats.org/officeDocument/2006/relationships/oleObject" Target="../embeddings/oleObject98.bin"/><Relationship Id="rId7" Type="http://schemas.openxmlformats.org/officeDocument/2006/relationships/oleObject" Target="../embeddings/oleObject100.bin"/><Relationship Id="rId12" Type="http://schemas.openxmlformats.org/officeDocument/2006/relationships/image" Target="../media/image112.wmf"/><Relationship Id="rId2" Type="http://schemas.openxmlformats.org/officeDocument/2006/relationships/slideLayout" Target="../slideLayouts/slideLayout2.xml"/><Relationship Id="rId16" Type="http://schemas.openxmlformats.org/officeDocument/2006/relationships/image" Target="../media/image114.wmf"/><Relationship Id="rId1" Type="http://schemas.openxmlformats.org/officeDocument/2006/relationships/vmlDrawing" Target="../drawings/vmlDrawing30.vml"/><Relationship Id="rId6" Type="http://schemas.openxmlformats.org/officeDocument/2006/relationships/image" Target="../media/image109.wmf"/><Relationship Id="rId11" Type="http://schemas.openxmlformats.org/officeDocument/2006/relationships/oleObject" Target="../embeddings/oleObject102.bin"/><Relationship Id="rId5" Type="http://schemas.openxmlformats.org/officeDocument/2006/relationships/oleObject" Target="../embeddings/oleObject99.bin"/><Relationship Id="rId15" Type="http://schemas.openxmlformats.org/officeDocument/2006/relationships/oleObject" Target="../embeddings/oleObject104.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101.bin"/><Relationship Id="rId14" Type="http://schemas.openxmlformats.org/officeDocument/2006/relationships/image" Target="../media/image113.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15.wmf"/></Relationships>
</file>

<file path=ppt/slides/_rels/slide46.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oleObject" Target="../embeddings/oleObject106.bin"/><Relationship Id="rId7"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17.wmf"/><Relationship Id="rId5" Type="http://schemas.openxmlformats.org/officeDocument/2006/relationships/oleObject" Target="../embeddings/oleObject107.bin"/><Relationship Id="rId4" Type="http://schemas.openxmlformats.org/officeDocument/2006/relationships/image" Target="../media/image116.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20.wmf"/><Relationship Id="rId5" Type="http://schemas.openxmlformats.org/officeDocument/2006/relationships/oleObject" Target="../embeddings/oleObject110.bin"/><Relationship Id="rId4" Type="http://schemas.openxmlformats.org/officeDocument/2006/relationships/image" Target="../media/image119.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122.png"/><Relationship Id="rId4" Type="http://schemas.openxmlformats.org/officeDocument/2006/relationships/image" Target="../media/image121.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23.wmf"/><Relationship Id="rId5" Type="http://schemas.openxmlformats.org/officeDocument/2006/relationships/oleObject" Target="../embeddings/oleObject113.bin"/><Relationship Id="rId4" Type="http://schemas.openxmlformats.org/officeDocument/2006/relationships/image" Target="../media/image121.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14.bin"/><Relationship Id="rId7" Type="http://schemas.openxmlformats.org/officeDocument/2006/relationships/image" Target="../media/image121.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115.bin"/><Relationship Id="rId5" Type="http://schemas.openxmlformats.org/officeDocument/2006/relationships/image" Target="../media/image125.png"/><Relationship Id="rId4" Type="http://schemas.openxmlformats.org/officeDocument/2006/relationships/image" Target="../media/image124.wmf"/></Relationships>
</file>

<file path=ppt/slides/_rels/slide51.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16.bin"/><Relationship Id="rId7"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27.wmf"/><Relationship Id="rId5" Type="http://schemas.openxmlformats.org/officeDocument/2006/relationships/oleObject" Target="../embeddings/oleObject117.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19.bin"/></Relationships>
</file>

<file path=ppt/slides/_rels/slide52.xml.rels><?xml version="1.0" encoding="UTF-8" standalone="yes"?>
<Relationships xmlns="http://schemas.openxmlformats.org/package/2006/relationships"><Relationship Id="rId8" Type="http://schemas.openxmlformats.org/officeDocument/2006/relationships/image" Target="../media/image132.wmf"/><Relationship Id="rId13" Type="http://schemas.openxmlformats.org/officeDocument/2006/relationships/oleObject" Target="../embeddings/oleObject125.bin"/><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134.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31.wmf"/><Relationship Id="rId11" Type="http://schemas.openxmlformats.org/officeDocument/2006/relationships/oleObject" Target="../embeddings/oleObject124.bin"/><Relationship Id="rId5" Type="http://schemas.openxmlformats.org/officeDocument/2006/relationships/oleObject" Target="../embeddings/oleObject121.bin"/><Relationship Id="rId10" Type="http://schemas.openxmlformats.org/officeDocument/2006/relationships/image" Target="../media/image133.wmf"/><Relationship Id="rId4" Type="http://schemas.openxmlformats.org/officeDocument/2006/relationships/image" Target="../media/image130.wmf"/><Relationship Id="rId9" Type="http://schemas.openxmlformats.org/officeDocument/2006/relationships/oleObject" Target="../embeddings/oleObject123.bin"/><Relationship Id="rId14" Type="http://schemas.openxmlformats.org/officeDocument/2006/relationships/image" Target="../media/image135.wmf"/></Relationships>
</file>

<file path=ppt/slides/_rels/slide53.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11.2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Vectors and Vector Algebra</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a:t>
            </a:r>
          </a:p>
        </p:txBody>
      </p:sp>
      <p:sp>
        <p:nvSpPr>
          <p:cNvPr id="3" name="Content Placeholder 2"/>
          <p:cNvSpPr>
            <a:spLocks noGrp="1"/>
          </p:cNvSpPr>
          <p:nvPr>
            <p:ph idx="1"/>
          </p:nvPr>
        </p:nvSpPr>
        <p:spPr/>
        <p:txBody>
          <a:bodyPr>
            <a:normAutofit/>
          </a:bodyPr>
          <a:lstStyle/>
          <a:p>
            <a:r>
              <a:rPr lang="en-US" dirty="0"/>
              <a:t>For the purposes of calculus, we often need an algebraic way of describing specific vectors in </a:t>
            </a:r>
            <a:r>
              <a:rPr lang="en-US" dirty="0">
                <a:latin typeface="Cambria Math" panose="02040503050406030204" pitchFamily="18" charset="0"/>
                <a:ea typeface="Cambria Math" panose="02040503050406030204" pitchFamily="18" charset="0"/>
              </a:rPr>
              <a:t>ℝ</a:t>
            </a:r>
            <a:r>
              <a:rPr lang="en-US" baseline="30000" dirty="0"/>
              <a:t>2</a:t>
            </a:r>
            <a:r>
              <a:rPr lang="en-US" dirty="0"/>
              <a:t> and </a:t>
            </a:r>
            <a:r>
              <a:rPr lang="en-US" dirty="0">
                <a:latin typeface="Cambria Math" panose="02040503050406030204" pitchFamily="18" charset="0"/>
                <a:ea typeface="Cambria Math" panose="02040503050406030204" pitchFamily="18" charset="0"/>
              </a:rPr>
              <a:t>ℝ</a:t>
            </a:r>
            <a:r>
              <a:rPr lang="en-US" baseline="30000" dirty="0"/>
              <a:t>3</a:t>
            </a:r>
            <a:r>
              <a:rPr lang="en-US" dirty="0"/>
              <a:t>, a way that lends itself to such operations as integration and differentiation. The </a:t>
            </a:r>
            <a:r>
              <a:rPr lang="en-US" i="1" dirty="0"/>
              <a:t>component form </a:t>
            </a:r>
            <a:r>
              <a:rPr lang="en-US" dirty="0"/>
              <a:t>of a vector satisfies that need. If a vector </a:t>
            </a:r>
            <a:r>
              <a:rPr lang="en-US" b="1" dirty="0"/>
              <a:t>u</a:t>
            </a:r>
            <a:r>
              <a:rPr lang="en-US" dirty="0"/>
              <a:t> is depicted with the origin as its initial point, the vector is said to be in </a:t>
            </a:r>
            <a:r>
              <a:rPr lang="en-US" b="1" dirty="0"/>
              <a:t>standard position</a:t>
            </a:r>
            <a:r>
              <a:rPr lang="en-US" dirty="0"/>
              <a:t>. If we are working within the context of the plane </a:t>
            </a:r>
            <a:r>
              <a:rPr lang="en-US" dirty="0">
                <a:latin typeface="Cambria Math" panose="02040503050406030204" pitchFamily="18" charset="0"/>
                <a:ea typeface="Cambria Math" panose="02040503050406030204" pitchFamily="18" charset="0"/>
              </a:rPr>
              <a:t>ℝ</a:t>
            </a:r>
            <a:r>
              <a:rPr lang="en-US" baseline="30000" dirty="0"/>
              <a:t>2</a:t>
            </a:r>
            <a:r>
              <a:rPr lang="en-US" dirty="0"/>
              <a:t>, then the terminal point  corresponds to an ordered pair (</a:t>
            </a:r>
            <a:r>
              <a:rPr lang="en-US" i="1" dirty="0"/>
              <a:t>u</a:t>
            </a:r>
            <a:r>
              <a:rPr lang="en-US" baseline="-25000" dirty="0"/>
              <a:t>1</a:t>
            </a:r>
            <a:r>
              <a:rPr lang="en-US" dirty="0"/>
              <a:t>, </a:t>
            </a:r>
            <a:r>
              <a:rPr lang="en-US" i="1" dirty="0"/>
              <a:t>u</a:t>
            </a:r>
            <a:r>
              <a:rPr lang="en-US" baseline="-25000" dirty="0"/>
              <a:t>2</a:t>
            </a:r>
            <a:r>
              <a:rPr lang="en-US" dirty="0"/>
              <a:t>) and the </a:t>
            </a:r>
            <a:r>
              <a:rPr lang="en-US" b="1" dirty="0"/>
              <a:t>component form </a:t>
            </a:r>
            <a:r>
              <a:rPr lang="en-US" dirty="0"/>
              <a:t>of </a:t>
            </a:r>
            <a:r>
              <a:rPr lang="en-US" b="1" dirty="0"/>
              <a:t>u</a:t>
            </a:r>
            <a:r>
              <a:rPr lang="en-US" dirty="0"/>
              <a:t> is </a:t>
            </a:r>
          </a:p>
        </p:txBody>
      </p:sp>
      <p:graphicFrame>
        <p:nvGraphicFramePr>
          <p:cNvPr id="583685" name="Object 5"/>
          <p:cNvGraphicFramePr>
            <a:graphicFrameLocks noChangeAspect="1"/>
          </p:cNvGraphicFramePr>
          <p:nvPr>
            <p:extLst>
              <p:ext uri="{D42A27DB-BD31-4B8C-83A1-F6EECF244321}">
                <p14:modId xmlns:p14="http://schemas.microsoft.com/office/powerpoint/2010/main" val="4015197476"/>
              </p:ext>
            </p:extLst>
          </p:nvPr>
        </p:nvGraphicFramePr>
        <p:xfrm>
          <a:off x="4102100" y="5144858"/>
          <a:ext cx="1079500" cy="495300"/>
        </p:xfrm>
        <a:graphic>
          <a:graphicData uri="http://schemas.openxmlformats.org/presentationml/2006/ole">
            <mc:AlternateContent xmlns:mc="http://schemas.openxmlformats.org/markup-compatibility/2006">
              <mc:Choice xmlns:v="urn:schemas-microsoft-com:vml" Requires="v">
                <p:oleObj spid="_x0000_s583720" name="Equation" r:id="rId3" imgW="1079280" imgH="495000" progId="Equation.DSMT4">
                  <p:embed/>
                </p:oleObj>
              </mc:Choice>
              <mc:Fallback>
                <p:oleObj name="Equation" r:id="rId3" imgW="1079280" imgH="4950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5144858"/>
                        <a:ext cx="1079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a:t>
            </a:r>
          </a:p>
        </p:txBody>
      </p:sp>
      <p:sp>
        <p:nvSpPr>
          <p:cNvPr id="3" name="Content Placeholder 2"/>
          <p:cNvSpPr>
            <a:spLocks noGrp="1"/>
          </p:cNvSpPr>
          <p:nvPr>
            <p:ph idx="1"/>
          </p:nvPr>
        </p:nvSpPr>
        <p:spPr/>
        <p:txBody>
          <a:bodyPr/>
          <a:lstStyle/>
          <a:p>
            <a:r>
              <a:rPr lang="en-US" dirty="0"/>
              <a:t>Figure 2 is an illustration of </a:t>
            </a:r>
            <a:br>
              <a:rPr lang="en-US" dirty="0"/>
            </a:br>
            <a:r>
              <a:rPr lang="en-US" dirty="0"/>
              <a:t>the  vector</a:t>
            </a:r>
          </a:p>
          <a:p>
            <a:pPr>
              <a:lnSpc>
                <a:spcPct val="150000"/>
              </a:lnSpc>
            </a:pPr>
            <a:endParaRPr lang="en-US" dirty="0"/>
          </a:p>
          <a:p>
            <a:r>
              <a:rPr lang="en-US" dirty="0"/>
              <a:t>in standard position in the </a:t>
            </a:r>
            <a:br>
              <a:rPr lang="en-US" dirty="0"/>
            </a:br>
            <a:r>
              <a:rPr lang="en-US" dirty="0"/>
              <a:t>plane.</a:t>
            </a:r>
          </a:p>
        </p:txBody>
      </p:sp>
      <p:graphicFrame>
        <p:nvGraphicFramePr>
          <p:cNvPr id="584707" name="Object 3"/>
          <p:cNvGraphicFramePr>
            <a:graphicFrameLocks noChangeAspect="1"/>
          </p:cNvGraphicFramePr>
          <p:nvPr/>
        </p:nvGraphicFramePr>
        <p:xfrm>
          <a:off x="1752600" y="2247900"/>
          <a:ext cx="1511300" cy="495300"/>
        </p:xfrm>
        <a:graphic>
          <a:graphicData uri="http://schemas.openxmlformats.org/presentationml/2006/ole">
            <mc:AlternateContent xmlns:mc="http://schemas.openxmlformats.org/markup-compatibility/2006">
              <mc:Choice xmlns:v="urn:schemas-microsoft-com:vml" Requires="v">
                <p:oleObj spid="_x0000_s584721" name="Equation" r:id="rId3" imgW="1511280" imgH="495000" progId="Equation.DSMT4">
                  <p:embed/>
                </p:oleObj>
              </mc:Choice>
              <mc:Fallback>
                <p:oleObj name="Equation" r:id="rId3" imgW="151128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47900"/>
                        <a:ext cx="1511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4998765" y="5572780"/>
            <a:ext cx="3566160" cy="523220"/>
          </a:xfrm>
          <a:prstGeom prst="rect">
            <a:avLst/>
          </a:prstGeom>
        </p:spPr>
        <p:txBody>
          <a:bodyPr wrap="square">
            <a:spAutoFit/>
          </a:bodyPr>
          <a:lstStyle/>
          <a:p>
            <a:r>
              <a:rPr lang="en-US" sz="2800" b="1" dirty="0"/>
              <a:t>Figure 2 </a:t>
            </a:r>
            <a:r>
              <a:rPr lang="en-US" sz="2800" dirty="0"/>
              <a:t>Vector </a:t>
            </a:r>
            <a:r>
              <a:rPr lang="en-US" sz="2800" b="1" dirty="0"/>
              <a:t>u</a:t>
            </a:r>
            <a:r>
              <a:rPr lang="en-US" sz="2800" dirty="0"/>
              <a:t> in </a:t>
            </a:r>
            <a:r>
              <a:rPr lang="en-US" sz="2800" dirty="0">
                <a:latin typeface="Cambria Math" panose="02040503050406030204" pitchFamily="18" charset="0"/>
                <a:ea typeface="Cambria Math" panose="02040503050406030204" pitchFamily="18" charset="0"/>
              </a:rPr>
              <a:t>ℝ</a:t>
            </a:r>
            <a:r>
              <a:rPr lang="en-US" sz="2800" baseline="30000" dirty="0"/>
              <a:t>2 </a:t>
            </a:r>
            <a:r>
              <a:rPr lang="en-US" sz="2800" dirty="0"/>
              <a:t>  </a:t>
            </a:r>
            <a:r>
              <a:rPr lang="en-US" sz="2800" b="1" dirty="0"/>
              <a:t> </a:t>
            </a:r>
          </a:p>
        </p:txBody>
      </p:sp>
      <p:pic>
        <p:nvPicPr>
          <p:cNvPr id="584711" name="Picture 7"/>
          <p:cNvPicPr>
            <a:picLocks noChangeAspect="1" noChangeArrowheads="1"/>
          </p:cNvPicPr>
          <p:nvPr/>
        </p:nvPicPr>
        <p:blipFill>
          <a:blip r:embed="rId5" cstate="print"/>
          <a:srcRect/>
          <a:stretch>
            <a:fillRect/>
          </a:stretch>
        </p:blipFill>
        <p:spPr bwMode="auto">
          <a:xfrm>
            <a:off x="5181600" y="1203408"/>
            <a:ext cx="2926080" cy="428299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a:t>
            </a:r>
          </a:p>
        </p:txBody>
      </p:sp>
      <p:sp>
        <p:nvSpPr>
          <p:cNvPr id="3" name="Content Placeholder 2"/>
          <p:cNvSpPr>
            <a:spLocks noGrp="1"/>
          </p:cNvSpPr>
          <p:nvPr>
            <p:ph idx="1"/>
          </p:nvPr>
        </p:nvSpPr>
        <p:spPr/>
        <p:txBody>
          <a:bodyPr/>
          <a:lstStyle/>
          <a:p>
            <a:r>
              <a:rPr lang="en-US" dirty="0"/>
              <a:t>Similarly, if the context is </a:t>
            </a:r>
            <a:r>
              <a:rPr lang="en-US" dirty="0">
                <a:latin typeface="Cambria Math" panose="02040503050406030204" pitchFamily="18" charset="0"/>
                <a:ea typeface="Cambria Math" panose="02040503050406030204" pitchFamily="18" charset="0"/>
              </a:rPr>
              <a:t>ℝ</a:t>
            </a:r>
            <a:r>
              <a:rPr lang="en-US" baseline="30000" dirty="0"/>
              <a:t>3</a:t>
            </a:r>
            <a:r>
              <a:rPr lang="en-US" dirty="0"/>
              <a:t>, the terminal point corresponds to an ordered triple (</a:t>
            </a:r>
            <a:r>
              <a:rPr lang="en-US" i="1" dirty="0"/>
              <a:t>u</a:t>
            </a:r>
            <a:r>
              <a:rPr lang="en-US" baseline="-25000" dirty="0"/>
              <a:t>1</a:t>
            </a:r>
            <a:r>
              <a:rPr lang="en-US" dirty="0"/>
              <a:t>,</a:t>
            </a:r>
            <a:r>
              <a:rPr lang="en-US" i="1" dirty="0"/>
              <a:t>u</a:t>
            </a:r>
            <a:r>
              <a:rPr lang="en-US" baseline="-25000" dirty="0"/>
              <a:t>2</a:t>
            </a:r>
            <a:r>
              <a:rPr lang="en-US" dirty="0"/>
              <a:t> ,</a:t>
            </a:r>
            <a:r>
              <a:rPr lang="en-US" i="1" dirty="0"/>
              <a:t>u</a:t>
            </a:r>
            <a:r>
              <a:rPr lang="en-US" baseline="-25000" dirty="0"/>
              <a:t>3</a:t>
            </a:r>
            <a:r>
              <a:rPr lang="en-US" dirty="0"/>
              <a:t> ) and the component form of </a:t>
            </a:r>
            <a:r>
              <a:rPr lang="en-US" b="1" dirty="0"/>
              <a:t>u </a:t>
            </a:r>
            <a:r>
              <a:rPr lang="en-US" dirty="0"/>
              <a:t>is </a:t>
            </a:r>
          </a:p>
          <a:p>
            <a:endParaRPr lang="en-US" b="1" dirty="0"/>
          </a:p>
          <a:p>
            <a:r>
              <a:rPr lang="en-US" dirty="0"/>
              <a:t>Figure 3 shows such a vector </a:t>
            </a:r>
            <a:r>
              <a:rPr lang="en-US" b="1" dirty="0"/>
              <a:t>u </a:t>
            </a:r>
            <a:r>
              <a:rPr lang="en-US" dirty="0"/>
              <a:t>in </a:t>
            </a:r>
            <a:r>
              <a:rPr lang="en-US" dirty="0">
                <a:latin typeface="Cambria Math" panose="02040503050406030204" pitchFamily="18" charset="0"/>
                <a:ea typeface="Cambria Math" panose="02040503050406030204" pitchFamily="18" charset="0"/>
              </a:rPr>
              <a:t>ℝ</a:t>
            </a:r>
            <a:r>
              <a:rPr lang="en-US" baseline="30000" dirty="0"/>
              <a:t>3</a:t>
            </a:r>
            <a:r>
              <a:rPr lang="en-US" dirty="0"/>
              <a:t>,     </a:t>
            </a:r>
          </a:p>
          <a:p>
            <a:r>
              <a:rPr lang="en-US" dirty="0"/>
              <a:t>again in standard position.</a:t>
            </a:r>
          </a:p>
        </p:txBody>
      </p:sp>
      <p:graphicFrame>
        <p:nvGraphicFramePr>
          <p:cNvPr id="585731" name="Object 3"/>
          <p:cNvGraphicFramePr>
            <a:graphicFrameLocks noChangeAspect="1"/>
          </p:cNvGraphicFramePr>
          <p:nvPr/>
        </p:nvGraphicFramePr>
        <p:xfrm>
          <a:off x="3422650" y="2667000"/>
          <a:ext cx="2019300" cy="495300"/>
        </p:xfrm>
        <a:graphic>
          <a:graphicData uri="http://schemas.openxmlformats.org/presentationml/2006/ole">
            <mc:AlternateContent xmlns:mc="http://schemas.openxmlformats.org/markup-compatibility/2006">
              <mc:Choice xmlns:v="urn:schemas-microsoft-com:vml" Requires="v">
                <p:oleObj spid="_x0000_s585762" name="Equation" r:id="rId3" imgW="2019240" imgH="495000" progId="Equation.DSMT4">
                  <p:embed/>
                </p:oleObj>
              </mc:Choice>
              <mc:Fallback>
                <p:oleObj name="Equation" r:id="rId3" imgW="201924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2650" y="2667000"/>
                        <a:ext cx="201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29200" y="2667000"/>
            <a:ext cx="3962491" cy="2305050"/>
          </a:xfrm>
          <a:prstGeom prst="rect">
            <a:avLst/>
          </a:prstGeom>
          <a:noFill/>
          <a:ln w="9525">
            <a:noFill/>
            <a:miter lim="800000"/>
            <a:headEnd/>
            <a:tailEnd/>
          </a:ln>
        </p:spPr>
      </p:pic>
      <p:sp>
        <p:nvSpPr>
          <p:cNvPr id="12" name="Rectangle 11"/>
          <p:cNvSpPr/>
          <p:nvPr/>
        </p:nvSpPr>
        <p:spPr>
          <a:xfrm>
            <a:off x="4998765" y="5115580"/>
            <a:ext cx="3566160" cy="523220"/>
          </a:xfrm>
          <a:prstGeom prst="rect">
            <a:avLst/>
          </a:prstGeom>
        </p:spPr>
        <p:txBody>
          <a:bodyPr wrap="square">
            <a:spAutoFit/>
          </a:bodyPr>
          <a:lstStyle/>
          <a:p>
            <a:r>
              <a:rPr lang="en-US" sz="2800" b="1" dirty="0"/>
              <a:t>Figure 3 </a:t>
            </a:r>
            <a:r>
              <a:rPr lang="en-US" sz="2800" dirty="0"/>
              <a:t>Vector </a:t>
            </a:r>
            <a:r>
              <a:rPr lang="en-US" sz="2800" b="1" dirty="0"/>
              <a:t>u</a:t>
            </a:r>
            <a:r>
              <a:rPr lang="en-US" sz="2800" dirty="0"/>
              <a:t> in </a:t>
            </a:r>
            <a:r>
              <a:rPr lang="en-US" sz="2800" dirty="0">
                <a:latin typeface="Cambria Math" panose="02040503050406030204" pitchFamily="18" charset="0"/>
                <a:ea typeface="Cambria Math" panose="02040503050406030204" pitchFamily="18" charset="0"/>
              </a:rPr>
              <a:t>ℝ</a:t>
            </a:r>
            <a:r>
              <a:rPr lang="en-US" sz="2800" baseline="30000" dirty="0"/>
              <a:t>3</a:t>
            </a:r>
            <a:r>
              <a:rPr lang="en-US" sz="2800" dirty="0"/>
              <a:t>  </a:t>
            </a:r>
            <a:r>
              <a:rPr lang="en-US" sz="2800" b="1"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a:t>
            </a:r>
          </a:p>
        </p:txBody>
      </p:sp>
      <p:sp>
        <p:nvSpPr>
          <p:cNvPr id="3" name="Content Placeholder 2"/>
          <p:cNvSpPr>
            <a:spLocks noGrp="1"/>
          </p:cNvSpPr>
          <p:nvPr>
            <p:ph idx="1"/>
          </p:nvPr>
        </p:nvSpPr>
        <p:spPr/>
        <p:txBody>
          <a:bodyPr/>
          <a:lstStyle/>
          <a:p>
            <a:r>
              <a:rPr lang="en-US" dirty="0"/>
              <a:t>More generally, if a given vector is shown with its initial point somewhere other than the origin, the component form of a vector still represents the distances traveled, parallel to the coordinate axes, from the initial point to the terminal point.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5791200" y="1295400"/>
            <a:ext cx="2995724" cy="3733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Vector Terminology and Notation</a:t>
            </a:r>
          </a:p>
        </p:txBody>
      </p:sp>
      <p:sp>
        <p:nvSpPr>
          <p:cNvPr id="3" name="Content Placeholder 2"/>
          <p:cNvSpPr>
            <a:spLocks noGrp="1"/>
          </p:cNvSpPr>
          <p:nvPr>
            <p:ph idx="1"/>
          </p:nvPr>
        </p:nvSpPr>
        <p:spPr>
          <a:xfrm>
            <a:off x="457200" y="1143000"/>
            <a:ext cx="5715000" cy="4572000"/>
          </a:xfrm>
        </p:spPr>
        <p:txBody>
          <a:bodyPr>
            <a:normAutofit/>
          </a:bodyPr>
          <a:lstStyle/>
          <a:p>
            <a:r>
              <a:rPr lang="en-US" dirty="0"/>
              <a:t>Figure 4 shows two depictions of the vector 		     one in standard</a:t>
            </a:r>
            <a:r>
              <a:rPr lang="en-US" b="1" dirty="0"/>
              <a:t> </a:t>
            </a:r>
            <a:r>
              <a:rPr lang="en-US" dirty="0"/>
              <a:t>position and the other with initial point</a:t>
            </a:r>
            <a:r>
              <a:rPr lang="en-US" i="1" dirty="0"/>
              <a:t> R </a:t>
            </a:r>
            <a:r>
              <a:rPr lang="en-US" dirty="0"/>
              <a:t>and terminal point </a:t>
            </a:r>
            <a:r>
              <a:rPr lang="en-US" i="1" dirty="0"/>
              <a:t>S</a:t>
            </a:r>
            <a:r>
              <a:rPr lang="en-US" dirty="0"/>
              <a:t>. But the length of </a:t>
            </a:r>
            <a:r>
              <a:rPr lang="en-US" b="1" dirty="0"/>
              <a:t>u</a:t>
            </a:r>
            <a:r>
              <a:rPr lang="en-US" dirty="0"/>
              <a:t> is unchanged, and the distance formula tells us that</a:t>
            </a:r>
          </a:p>
        </p:txBody>
      </p:sp>
      <p:graphicFrame>
        <p:nvGraphicFramePr>
          <p:cNvPr id="586754" name="Object 2"/>
          <p:cNvGraphicFramePr>
            <a:graphicFrameLocks noChangeAspect="1"/>
          </p:cNvGraphicFramePr>
          <p:nvPr/>
        </p:nvGraphicFramePr>
        <p:xfrm>
          <a:off x="1600200" y="1600200"/>
          <a:ext cx="2019300" cy="495300"/>
        </p:xfrm>
        <a:graphic>
          <a:graphicData uri="http://schemas.openxmlformats.org/presentationml/2006/ole">
            <mc:AlternateContent xmlns:mc="http://schemas.openxmlformats.org/markup-compatibility/2006">
              <mc:Choice xmlns:v="urn:schemas-microsoft-com:vml" Requires="v">
                <p:oleObj spid="_x0000_s626718" name="Equation" r:id="rId4" imgW="2019240" imgH="495000" progId="Equation.DSMT4">
                  <p:embed/>
                </p:oleObj>
              </mc:Choice>
              <mc:Fallback>
                <p:oleObj name="Equation" r:id="rId4" imgW="2019240" imgH="4950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600200"/>
                        <a:ext cx="201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5" name="Object 3"/>
          <p:cNvGraphicFramePr>
            <a:graphicFrameLocks noChangeAspect="1"/>
          </p:cNvGraphicFramePr>
          <p:nvPr/>
        </p:nvGraphicFramePr>
        <p:xfrm>
          <a:off x="1974850" y="4038600"/>
          <a:ext cx="2552700" cy="584200"/>
        </p:xfrm>
        <a:graphic>
          <a:graphicData uri="http://schemas.openxmlformats.org/presentationml/2006/ole">
            <mc:AlternateContent xmlns:mc="http://schemas.openxmlformats.org/markup-compatibility/2006">
              <mc:Choice xmlns:v="urn:schemas-microsoft-com:vml" Requires="v">
                <p:oleObj spid="_x0000_s626719" name="Equation" r:id="rId6" imgW="2552400" imgH="583920" progId="Equation.DSMT4">
                  <p:embed/>
                </p:oleObj>
              </mc:Choice>
              <mc:Fallback>
                <p:oleObj name="Equation" r:id="rId6" imgW="2552400" imgH="58392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4850" y="4038600"/>
                        <a:ext cx="2552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630945" y="51816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noAutofit/>
          </a:bodyPr>
          <a:lstStyle/>
          <a:p>
            <a:r>
              <a:rPr lang="en-US" dirty="0"/>
              <a:t>Find </a:t>
            </a:r>
            <a:r>
              <a:rPr lang="en-US" b="1" dirty="0"/>
              <a:t>a.</a:t>
            </a:r>
            <a:r>
              <a:rPr lang="en-US" dirty="0"/>
              <a:t> the component form and </a:t>
            </a:r>
            <a:r>
              <a:rPr lang="en-US" b="1" dirty="0"/>
              <a:t>b.</a:t>
            </a:r>
            <a:r>
              <a:rPr lang="en-US" dirty="0"/>
              <a:t> the length of the vector </a:t>
            </a:r>
            <a:r>
              <a:rPr lang="en-US" b="1" dirty="0"/>
              <a:t>u</a:t>
            </a:r>
            <a:r>
              <a:rPr lang="en-US" dirty="0"/>
              <a:t> in </a:t>
            </a:r>
            <a:r>
              <a:rPr lang="en-US" dirty="0">
                <a:latin typeface="Cambria Math" panose="02040503050406030204" pitchFamily="18" charset="0"/>
                <a:ea typeface="Cambria Math" panose="02040503050406030204" pitchFamily="18" charset="0"/>
              </a:rPr>
              <a:t>ℝ</a:t>
            </a:r>
            <a:r>
              <a:rPr lang="en-US" baseline="30000" dirty="0"/>
              <a:t>3</a:t>
            </a:r>
            <a:r>
              <a:rPr lang="en-US" dirty="0"/>
              <a:t> with initial point </a:t>
            </a:r>
            <a:r>
              <a:rPr lang="en-US" dirty="0">
                <a:solidFill>
                  <a:srgbClr val="0000FF"/>
                </a:solidFill>
              </a:rPr>
              <a:t>(−1, 3, 2) </a:t>
            </a:r>
            <a:r>
              <a:rPr lang="en-US" dirty="0"/>
              <a:t>and terminal point </a:t>
            </a:r>
            <a:r>
              <a:rPr lang="en-US" dirty="0">
                <a:solidFill>
                  <a:srgbClr val="0000FF"/>
                </a:solidFill>
              </a:rPr>
              <a:t>(0, 1, −5)</a:t>
            </a:r>
            <a:r>
              <a:rPr lang="en-US" dirty="0"/>
              <a:t>.</a:t>
            </a:r>
          </a:p>
          <a:p>
            <a:r>
              <a:rPr lang="en-US" b="1" dirty="0"/>
              <a:t>Solution</a:t>
            </a:r>
          </a:p>
          <a:p>
            <a:pPr marL="463550" indent="-463550"/>
            <a:r>
              <a:rPr lang="en-US" b="1" dirty="0"/>
              <a:t>a.</a:t>
            </a:r>
            <a:r>
              <a:rPr lang="en-US" dirty="0"/>
              <a:t>	The first component of </a:t>
            </a:r>
            <a:r>
              <a:rPr lang="en-US" b="1" dirty="0"/>
              <a:t>u</a:t>
            </a:r>
            <a:r>
              <a:rPr lang="en-US" dirty="0"/>
              <a:t> is the difference between the </a:t>
            </a:r>
            <a:r>
              <a:rPr lang="en-US" i="1" dirty="0"/>
              <a:t>x</a:t>
            </a:r>
            <a:r>
              <a:rPr lang="en-US" dirty="0"/>
              <a:t>-coordinates of the initial and terminal points, or 0 − (−1) = 1; note that the order of subtraction matters, since we are looking for the signed distance we must travel in the </a:t>
            </a:r>
            <a:r>
              <a:rPr lang="en-US" i="1" dirty="0"/>
              <a:t>x</a:t>
            </a:r>
            <a:r>
              <a:rPr lang="en-US" dirty="0"/>
              <a:t>-direction to take us from the initial point to the terminal point.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 (cont.)</a:t>
            </a:r>
          </a:p>
        </p:txBody>
      </p:sp>
      <p:sp>
        <p:nvSpPr>
          <p:cNvPr id="3" name="Content Placeholder 2"/>
          <p:cNvSpPr>
            <a:spLocks noGrp="1"/>
          </p:cNvSpPr>
          <p:nvPr>
            <p:ph idx="1"/>
          </p:nvPr>
        </p:nvSpPr>
        <p:spPr/>
        <p:txBody>
          <a:bodyPr/>
          <a:lstStyle/>
          <a:p>
            <a:r>
              <a:rPr lang="en-US" dirty="0"/>
              <a:t>In similar fashion, the second component of </a:t>
            </a:r>
            <a:r>
              <a:rPr lang="en-US" b="1" dirty="0"/>
              <a:t>u</a:t>
            </a:r>
            <a:r>
              <a:rPr lang="en-US" dirty="0"/>
              <a:t> is the difference in the </a:t>
            </a:r>
            <a:r>
              <a:rPr lang="en-US" i="1" dirty="0"/>
              <a:t>y</a:t>
            </a:r>
            <a:r>
              <a:rPr lang="en-US" dirty="0"/>
              <a:t>-coordinates, 1 − 3 = −2, and the third component is the difference in the </a:t>
            </a:r>
            <a:r>
              <a:rPr lang="en-US" i="1" dirty="0"/>
              <a:t>z</a:t>
            </a:r>
            <a:r>
              <a:rPr lang="en-US" dirty="0"/>
              <a:t>-coordinates, 	</a:t>
            </a:r>
          </a:p>
          <a:p>
            <a:r>
              <a:rPr lang="en-US" dirty="0"/>
              <a:t>−5 −(−2) = −3.  So</a:t>
            </a:r>
          </a:p>
          <a:p>
            <a:pPr>
              <a:tabLst>
                <a:tab pos="463550" algn="l"/>
              </a:tabLst>
            </a:pPr>
            <a:r>
              <a:rPr lang="en-US" b="1" dirty="0"/>
              <a:t>	</a:t>
            </a:r>
          </a:p>
        </p:txBody>
      </p:sp>
      <p:graphicFrame>
        <p:nvGraphicFramePr>
          <p:cNvPr id="544770" name="Object 2"/>
          <p:cNvGraphicFramePr>
            <a:graphicFrameLocks noChangeAspect="1"/>
          </p:cNvGraphicFramePr>
          <p:nvPr>
            <p:extLst>
              <p:ext uri="{D42A27DB-BD31-4B8C-83A1-F6EECF244321}">
                <p14:modId xmlns:p14="http://schemas.microsoft.com/office/powerpoint/2010/main" val="958660538"/>
              </p:ext>
            </p:extLst>
          </p:nvPr>
        </p:nvGraphicFramePr>
        <p:xfrm>
          <a:off x="3115130" y="2695122"/>
          <a:ext cx="1917700" cy="482600"/>
        </p:xfrm>
        <a:graphic>
          <a:graphicData uri="http://schemas.openxmlformats.org/presentationml/2006/ole">
            <mc:AlternateContent xmlns:mc="http://schemas.openxmlformats.org/markup-compatibility/2006">
              <mc:Choice xmlns:v="urn:schemas-microsoft-com:vml" Requires="v">
                <p:oleObj spid="_x0000_s544826" name="Equation" r:id="rId3" imgW="1917360" imgH="482400" progId="Equation.DSMT4">
                  <p:embed/>
                </p:oleObj>
              </mc:Choice>
              <mc:Fallback>
                <p:oleObj name="Equation" r:id="rId3" imgW="1917360" imgH="482400" progId="Equation.DSMT4">
                  <p:embed/>
                  <p:pic>
                    <p:nvPicPr>
                      <p:cNvPr id="0" name="Picture 2"/>
                      <p:cNvPicPr>
                        <a:picLocks noChangeAspect="1" noChangeArrowheads="1"/>
                      </p:cNvPicPr>
                      <p:nvPr/>
                    </p:nvPicPr>
                    <p:blipFill>
                      <a:blip r:embed="rId4"/>
                      <a:srcRect/>
                      <a:stretch>
                        <a:fillRect/>
                      </a:stretch>
                    </p:blipFill>
                    <p:spPr bwMode="auto">
                      <a:xfrm>
                        <a:off x="3115130" y="2695122"/>
                        <a:ext cx="191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4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 (cont.)</a:t>
            </a:r>
          </a:p>
        </p:txBody>
      </p:sp>
      <p:sp>
        <p:nvSpPr>
          <p:cNvPr id="3" name="Content Placeholder 2"/>
          <p:cNvSpPr>
            <a:spLocks noGrp="1"/>
          </p:cNvSpPr>
          <p:nvPr>
            <p:ph idx="1"/>
          </p:nvPr>
        </p:nvSpPr>
        <p:spPr/>
        <p:txBody>
          <a:bodyPr/>
          <a:lstStyle/>
          <a:p>
            <a:pPr>
              <a:tabLst>
                <a:tab pos="463550" algn="l"/>
              </a:tabLst>
            </a:pPr>
            <a:r>
              <a:rPr lang="en-US" b="1" dirty="0"/>
              <a:t>b.	</a:t>
            </a:r>
          </a:p>
        </p:txBody>
      </p:sp>
      <p:graphicFrame>
        <p:nvGraphicFramePr>
          <p:cNvPr id="544771" name="Object 3"/>
          <p:cNvGraphicFramePr>
            <a:graphicFrameLocks noChangeAspect="1"/>
          </p:cNvGraphicFramePr>
          <p:nvPr>
            <p:extLst>
              <p:ext uri="{D42A27DB-BD31-4B8C-83A1-F6EECF244321}">
                <p14:modId xmlns:p14="http://schemas.microsoft.com/office/powerpoint/2010/main" val="2601934932"/>
              </p:ext>
            </p:extLst>
          </p:nvPr>
        </p:nvGraphicFramePr>
        <p:xfrm>
          <a:off x="965200" y="1342486"/>
          <a:ext cx="2159000" cy="520700"/>
        </p:xfrm>
        <a:graphic>
          <a:graphicData uri="http://schemas.openxmlformats.org/presentationml/2006/ole">
            <mc:AlternateContent xmlns:mc="http://schemas.openxmlformats.org/markup-compatibility/2006">
              <mc:Choice xmlns:v="urn:schemas-microsoft-com:vml" Requires="v">
                <p:oleObj spid="_x0000_s628754" name="Equation" r:id="rId3" imgW="2158920" imgH="520560" progId="Equation.DSMT4">
                  <p:embed/>
                </p:oleObj>
              </mc:Choice>
              <mc:Fallback>
                <p:oleObj name="Equation" r:id="rId3" imgW="2158920" imgH="5205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1342486"/>
                        <a:ext cx="2159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4772" name="Object 4"/>
          <p:cNvGraphicFramePr>
            <a:graphicFrameLocks noChangeAspect="1"/>
          </p:cNvGraphicFramePr>
          <p:nvPr>
            <p:extLst>
              <p:ext uri="{D42A27DB-BD31-4B8C-83A1-F6EECF244321}">
                <p14:modId xmlns:p14="http://schemas.microsoft.com/office/powerpoint/2010/main" val="3265858515"/>
              </p:ext>
            </p:extLst>
          </p:nvPr>
        </p:nvGraphicFramePr>
        <p:xfrm>
          <a:off x="1304216" y="1953858"/>
          <a:ext cx="2984500" cy="647700"/>
        </p:xfrm>
        <a:graphic>
          <a:graphicData uri="http://schemas.openxmlformats.org/presentationml/2006/ole">
            <mc:AlternateContent xmlns:mc="http://schemas.openxmlformats.org/markup-compatibility/2006">
              <mc:Choice xmlns:v="urn:schemas-microsoft-com:vml" Requires="v">
                <p:oleObj spid="_x0000_s628755" name="Equation" r:id="rId5" imgW="2984400" imgH="647640" progId="Equation.DSMT4">
                  <p:embed/>
                </p:oleObj>
              </mc:Choice>
              <mc:Fallback>
                <p:oleObj name="Equation" r:id="rId5" imgW="2984400" imgH="647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4216" y="1953858"/>
                        <a:ext cx="2984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4773" name="Object 5"/>
          <p:cNvGraphicFramePr>
            <a:graphicFrameLocks noChangeAspect="1"/>
          </p:cNvGraphicFramePr>
          <p:nvPr>
            <p:extLst>
              <p:ext uri="{D42A27DB-BD31-4B8C-83A1-F6EECF244321}">
                <p14:modId xmlns:p14="http://schemas.microsoft.com/office/powerpoint/2010/main" val="3834243838"/>
              </p:ext>
            </p:extLst>
          </p:nvPr>
        </p:nvGraphicFramePr>
        <p:xfrm>
          <a:off x="1306158" y="2753958"/>
          <a:ext cx="1701800" cy="444500"/>
        </p:xfrm>
        <a:graphic>
          <a:graphicData uri="http://schemas.openxmlformats.org/presentationml/2006/ole">
            <mc:AlternateContent xmlns:mc="http://schemas.openxmlformats.org/markup-compatibility/2006">
              <mc:Choice xmlns:v="urn:schemas-microsoft-com:vml" Requires="v">
                <p:oleObj spid="_x0000_s628756" name="Equation" r:id="rId7" imgW="1701720" imgH="444240" progId="Equation.DSMT4">
                  <p:embed/>
                </p:oleObj>
              </mc:Choice>
              <mc:Fallback>
                <p:oleObj name="Equation" r:id="rId7" imgW="1701720" imgH="4442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6158" y="2753958"/>
                        <a:ext cx="1701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4774" name="Object 6"/>
          <p:cNvGraphicFramePr>
            <a:graphicFrameLocks noChangeAspect="1"/>
          </p:cNvGraphicFramePr>
          <p:nvPr>
            <p:extLst>
              <p:ext uri="{D42A27DB-BD31-4B8C-83A1-F6EECF244321}">
                <p14:modId xmlns:p14="http://schemas.microsoft.com/office/powerpoint/2010/main" val="15735473"/>
              </p:ext>
            </p:extLst>
          </p:nvPr>
        </p:nvGraphicFramePr>
        <p:xfrm>
          <a:off x="3111500" y="2755900"/>
          <a:ext cx="927100" cy="444500"/>
        </p:xfrm>
        <a:graphic>
          <a:graphicData uri="http://schemas.openxmlformats.org/presentationml/2006/ole">
            <mc:AlternateContent xmlns:mc="http://schemas.openxmlformats.org/markup-compatibility/2006">
              <mc:Choice xmlns:v="urn:schemas-microsoft-com:vml" Requires="v">
                <p:oleObj spid="_x0000_s628757" name="Equation" r:id="rId9" imgW="927000" imgH="444240" progId="Equation.DSMT4">
                  <p:embed/>
                </p:oleObj>
              </mc:Choice>
              <mc:Fallback>
                <p:oleObj name="Equation" r:id="rId9" imgW="927000" imgH="4442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1500" y="2755900"/>
                        <a:ext cx="927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1919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4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47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4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a:t>
            </a:r>
          </a:p>
        </p:txBody>
      </p:sp>
      <p:sp>
        <p:nvSpPr>
          <p:cNvPr id="3" name="Content Placeholder 2"/>
          <p:cNvSpPr>
            <a:spLocks noGrp="1"/>
          </p:cNvSpPr>
          <p:nvPr>
            <p:ph idx="1"/>
          </p:nvPr>
        </p:nvSpPr>
        <p:spPr/>
        <p:txBody>
          <a:bodyPr/>
          <a:lstStyle/>
          <a:p>
            <a:r>
              <a:rPr lang="en-US" dirty="0"/>
              <a:t>We have previously solved many problems involving velocity, but to this point we have only been concerned with the velocity of an object moving forward and backward along a line. Even when considering a thrown object, we have sought merely to determine its </a:t>
            </a:r>
            <a:r>
              <a:rPr lang="en-US" i="1" dirty="0"/>
              <a:t>vertical</a:t>
            </a:r>
            <a:r>
              <a:rPr lang="en-US" dirty="0"/>
              <a:t> velocity, without regard to any horizontal motion it may or may not have. We are now in a position to consider the total velocity of an object.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A ball is shot by a slingshot into the air with an initial velocity that has a vertical component of </a:t>
            </a:r>
            <a:r>
              <a:rPr lang="en-US" dirty="0">
                <a:solidFill>
                  <a:srgbClr val="0000FF"/>
                </a:solidFill>
              </a:rPr>
              <a:t>64 ft/s</a:t>
            </a:r>
            <a:r>
              <a:rPr lang="en-US" dirty="0"/>
              <a:t> and a horizontal component of </a:t>
            </a:r>
            <a:r>
              <a:rPr lang="en-US" dirty="0">
                <a:solidFill>
                  <a:srgbClr val="0000FF"/>
                </a:solidFill>
              </a:rPr>
              <a:t>10 ft/s</a:t>
            </a:r>
            <a:r>
              <a:rPr lang="en-US" dirty="0"/>
              <a:t>. Determine </a:t>
            </a:r>
            <a:r>
              <a:rPr lang="en-US" b="1" dirty="0"/>
              <a:t>a.</a:t>
            </a:r>
            <a:r>
              <a:rPr lang="en-US" dirty="0"/>
              <a:t> its velocity at time </a:t>
            </a:r>
            <a:r>
              <a:rPr lang="en-US" i="1" dirty="0"/>
              <a:t>t</a:t>
            </a:r>
            <a:r>
              <a:rPr lang="en-US" dirty="0"/>
              <a:t>, </a:t>
            </a:r>
            <a:r>
              <a:rPr lang="en-US" b="1" dirty="0"/>
              <a:t>b.</a:t>
            </a:r>
            <a:r>
              <a:rPr lang="en-US" dirty="0"/>
              <a:t> the magnitude of its velocity at the highest point of its arc, and </a:t>
            </a:r>
            <a:r>
              <a:rPr lang="en-US" b="1" dirty="0"/>
              <a:t>c.</a:t>
            </a:r>
            <a:r>
              <a:rPr lang="en-US" dirty="0"/>
              <a:t> the magnitude of its velocity just at the moment it hits the ground. (Ignore air resistance, and assume the initial height of the ball is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Vector terminology and notation</a:t>
            </a:r>
          </a:p>
          <a:p>
            <a:pPr marL="514350" indent="-514350">
              <a:buFont typeface="+mj-lt"/>
              <a:buAutoNum type="arabicPeriod"/>
            </a:pPr>
            <a:r>
              <a:rPr lang="en-US" dirty="0"/>
              <a:t>Vector algebra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b="1" dirty="0"/>
              <a:t>Solution</a:t>
            </a:r>
          </a:p>
          <a:p>
            <a:r>
              <a:rPr lang="en-US" dirty="0"/>
              <a:t>We can consider the context of this problem to be </a:t>
            </a:r>
            <a:r>
              <a:rPr lang="en-US" dirty="0">
                <a:latin typeface="Cambria Math" panose="02040503050406030204" pitchFamily="18" charset="0"/>
                <a:ea typeface="Cambria Math" panose="02040503050406030204" pitchFamily="18" charset="0"/>
              </a:rPr>
              <a:t>ℝ</a:t>
            </a:r>
            <a:r>
              <a:rPr lang="en-US" baseline="30000" dirty="0"/>
              <a:t>2</a:t>
            </a:r>
            <a:r>
              <a:rPr lang="en-US" dirty="0"/>
              <a:t>,   with the positive </a:t>
            </a:r>
            <a:r>
              <a:rPr lang="en-US" i="1" dirty="0"/>
              <a:t>y</a:t>
            </a:r>
            <a:r>
              <a:rPr lang="en-US" dirty="0"/>
              <a:t>-axis pointing straight up and the positive </a:t>
            </a:r>
            <a:r>
              <a:rPr lang="en-US" i="1" dirty="0"/>
              <a:t>x</a:t>
            </a:r>
            <a:r>
              <a:rPr lang="en-US" dirty="0"/>
              <a:t>-axis pointing in the direction of the horizontal motion of the ball. So if we denote the vertical and horizontal components of the velocity by 	    and respectively, we seek the velocity vector</a:t>
            </a:r>
          </a:p>
        </p:txBody>
      </p:sp>
      <p:graphicFrame>
        <p:nvGraphicFramePr>
          <p:cNvPr id="545795" name="Object 3"/>
          <p:cNvGraphicFramePr>
            <a:graphicFrameLocks noChangeAspect="1"/>
          </p:cNvGraphicFramePr>
          <p:nvPr/>
        </p:nvGraphicFramePr>
        <p:xfrm>
          <a:off x="6488575" y="3543300"/>
          <a:ext cx="736600" cy="495300"/>
        </p:xfrm>
        <a:graphic>
          <a:graphicData uri="http://schemas.openxmlformats.org/presentationml/2006/ole">
            <mc:AlternateContent xmlns:mc="http://schemas.openxmlformats.org/markup-compatibility/2006">
              <mc:Choice xmlns:v="urn:schemas-microsoft-com:vml" Requires="v">
                <p:oleObj spid="_x0000_s545845" name="Equation" r:id="rId3" imgW="736560" imgH="495000" progId="Equation.DSMT4">
                  <p:embed/>
                </p:oleObj>
              </mc:Choice>
              <mc:Fallback>
                <p:oleObj name="Equation" r:id="rId3" imgW="73656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8575" y="3543300"/>
                        <a:ext cx="736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5796" name="Object 4"/>
          <p:cNvGraphicFramePr>
            <a:graphicFrameLocks noChangeAspect="1"/>
          </p:cNvGraphicFramePr>
          <p:nvPr/>
        </p:nvGraphicFramePr>
        <p:xfrm>
          <a:off x="7860175" y="3546675"/>
          <a:ext cx="838200" cy="469900"/>
        </p:xfrm>
        <a:graphic>
          <a:graphicData uri="http://schemas.openxmlformats.org/presentationml/2006/ole">
            <mc:AlternateContent xmlns:mc="http://schemas.openxmlformats.org/markup-compatibility/2006">
              <mc:Choice xmlns:v="urn:schemas-microsoft-com:vml" Requires="v">
                <p:oleObj spid="_x0000_s545846" name="Equation" r:id="rId5" imgW="838080" imgH="469800" progId="Equation.DSMT4">
                  <p:embed/>
                </p:oleObj>
              </mc:Choice>
              <mc:Fallback>
                <p:oleObj name="Equation" r:id="rId5" imgW="83808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0175" y="3546675"/>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5797" name="Object 5"/>
          <p:cNvGraphicFramePr>
            <a:graphicFrameLocks noChangeAspect="1"/>
          </p:cNvGraphicFramePr>
          <p:nvPr/>
        </p:nvGraphicFramePr>
        <p:xfrm>
          <a:off x="533400" y="4419600"/>
          <a:ext cx="2857500" cy="571500"/>
        </p:xfrm>
        <a:graphic>
          <a:graphicData uri="http://schemas.openxmlformats.org/presentationml/2006/ole">
            <mc:AlternateContent xmlns:mc="http://schemas.openxmlformats.org/markup-compatibility/2006">
              <mc:Choice xmlns:v="urn:schemas-microsoft-com:vml" Requires="v">
                <p:oleObj spid="_x0000_s545847" name="Equation" r:id="rId7" imgW="2857320" imgH="571320" progId="Equation.DSMT4">
                  <p:embed/>
                </p:oleObj>
              </mc:Choice>
              <mc:Fallback>
                <p:oleObj name="Equation" r:id="rId7" imgW="2857320" imgH="571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419600"/>
                        <a:ext cx="2857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19200"/>
            <a:ext cx="8229600" cy="4572000"/>
          </a:xfrm>
        </p:spPr>
        <p:txBody>
          <a:bodyPr>
            <a:normAutofit lnSpcReduction="10000"/>
          </a:bodyPr>
          <a:lstStyle/>
          <a:p>
            <a:pPr marL="463550" indent="-463550"/>
            <a:r>
              <a:rPr lang="en-US" b="1" dirty="0"/>
              <a:t>a.	</a:t>
            </a:r>
            <a:r>
              <a:rPr lang="en-US" dirty="0"/>
              <a:t>Recall that, in general, the vertical velocity at time </a:t>
            </a:r>
            <a:r>
              <a:rPr lang="en-US" i="1" dirty="0"/>
              <a:t>t</a:t>
            </a:r>
            <a:r>
              <a:rPr lang="en-US" dirty="0"/>
              <a:t> of an object with initial vertical velocity      is 	          		          where </a:t>
            </a:r>
            <a:r>
              <a:rPr lang="en-US" i="1" dirty="0"/>
              <a:t>g</a:t>
            </a:r>
            <a:r>
              <a:rPr lang="en-US" dirty="0"/>
              <a:t> is the acceleration due to gravity. The initial vertical velocity is given in terms of feet and seconds, so we use 		     and </a:t>
            </a:r>
          </a:p>
          <a:p>
            <a:pPr marL="463550" indent="-463550"/>
            <a:r>
              <a:rPr lang="en-US" dirty="0"/>
              <a:t>	hence 			     The ball has an initial horizontal velocity of 		and this remains constant during the flight of the ball, so 		    (we ignore any 	slight decrease in velocity that air resistance might cause during the short flight). 	This gives us the total velocity vector.</a:t>
            </a:r>
          </a:p>
        </p:txBody>
      </p:sp>
      <p:graphicFrame>
        <p:nvGraphicFramePr>
          <p:cNvPr id="546818" name="Object 2"/>
          <p:cNvGraphicFramePr>
            <a:graphicFrameLocks noChangeAspect="1"/>
          </p:cNvGraphicFramePr>
          <p:nvPr/>
        </p:nvGraphicFramePr>
        <p:xfrm>
          <a:off x="1001358" y="2048199"/>
          <a:ext cx="2070100" cy="495300"/>
        </p:xfrm>
        <a:graphic>
          <a:graphicData uri="http://schemas.openxmlformats.org/presentationml/2006/ole">
            <mc:AlternateContent xmlns:mc="http://schemas.openxmlformats.org/markup-compatibility/2006">
              <mc:Choice xmlns:v="urn:schemas-microsoft-com:vml" Requires="v">
                <p:oleObj spid="_x0000_s546923" name="Equation" r:id="rId3" imgW="2070000" imgH="495000" progId="Equation.DSMT4">
                  <p:embed/>
                </p:oleObj>
              </mc:Choice>
              <mc:Fallback>
                <p:oleObj name="Equation" r:id="rId3" imgW="207000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358" y="2048199"/>
                        <a:ext cx="2070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6819" name="Object 3"/>
          <p:cNvGraphicFramePr>
            <a:graphicFrameLocks noChangeAspect="1"/>
          </p:cNvGraphicFramePr>
          <p:nvPr/>
        </p:nvGraphicFramePr>
        <p:xfrm>
          <a:off x="6735500" y="1724950"/>
          <a:ext cx="304800" cy="431800"/>
        </p:xfrm>
        <a:graphic>
          <a:graphicData uri="http://schemas.openxmlformats.org/presentationml/2006/ole">
            <mc:AlternateContent xmlns:mc="http://schemas.openxmlformats.org/markup-compatibility/2006">
              <mc:Choice xmlns:v="urn:schemas-microsoft-com:vml" Requires="v">
                <p:oleObj spid="_x0000_s546924" name="Equation" r:id="rId5" imgW="304560" imgH="431640" progId="Equation.DSMT4">
                  <p:embed/>
                </p:oleObj>
              </mc:Choice>
              <mc:Fallback>
                <p:oleObj name="Equation" r:id="rId5" imgW="30456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500" y="1724950"/>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6820" name="Object 4"/>
          <p:cNvGraphicFramePr>
            <a:graphicFrameLocks noChangeAspect="1"/>
          </p:cNvGraphicFramePr>
          <p:nvPr/>
        </p:nvGraphicFramePr>
        <p:xfrm>
          <a:off x="5486400" y="2811833"/>
          <a:ext cx="1841500" cy="469900"/>
        </p:xfrm>
        <a:graphic>
          <a:graphicData uri="http://schemas.openxmlformats.org/presentationml/2006/ole">
            <mc:AlternateContent xmlns:mc="http://schemas.openxmlformats.org/markup-compatibility/2006">
              <mc:Choice xmlns:v="urn:schemas-microsoft-com:vml" Requires="v">
                <p:oleObj spid="_x0000_s546925" name="Equation" r:id="rId7" imgW="1841400" imgH="469800" progId="Equation.DSMT4">
                  <p:embed/>
                </p:oleObj>
              </mc:Choice>
              <mc:Fallback>
                <p:oleObj name="Equation" r:id="rId7" imgW="184140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2811833"/>
                        <a:ext cx="184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6821" name="Object 5"/>
          <p:cNvGraphicFramePr>
            <a:graphicFrameLocks noChangeAspect="1"/>
          </p:cNvGraphicFramePr>
          <p:nvPr/>
        </p:nvGraphicFramePr>
        <p:xfrm>
          <a:off x="1981200" y="3293000"/>
          <a:ext cx="2501900" cy="495300"/>
        </p:xfrm>
        <a:graphic>
          <a:graphicData uri="http://schemas.openxmlformats.org/presentationml/2006/ole">
            <mc:AlternateContent xmlns:mc="http://schemas.openxmlformats.org/markup-compatibility/2006">
              <mc:Choice xmlns:v="urn:schemas-microsoft-com:vml" Requires="v">
                <p:oleObj spid="_x0000_s546926" name="Equation" r:id="rId9" imgW="2501640" imgH="495000" progId="Equation.DSMT4">
                  <p:embed/>
                </p:oleObj>
              </mc:Choice>
              <mc:Fallback>
                <p:oleObj name="Equation" r:id="rId9" imgW="2501640" imgH="495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3293000"/>
                        <a:ext cx="2501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6822" name="Object 6"/>
          <p:cNvGraphicFramePr>
            <a:graphicFrameLocks noChangeAspect="1"/>
          </p:cNvGraphicFramePr>
          <p:nvPr>
            <p:extLst>
              <p:ext uri="{D42A27DB-BD31-4B8C-83A1-F6EECF244321}">
                <p14:modId xmlns:p14="http://schemas.microsoft.com/office/powerpoint/2010/main" val="3590340127"/>
              </p:ext>
            </p:extLst>
          </p:nvPr>
        </p:nvGraphicFramePr>
        <p:xfrm>
          <a:off x="4073325" y="3688331"/>
          <a:ext cx="1054100" cy="431800"/>
        </p:xfrm>
        <a:graphic>
          <a:graphicData uri="http://schemas.openxmlformats.org/presentationml/2006/ole">
            <mc:AlternateContent xmlns:mc="http://schemas.openxmlformats.org/markup-compatibility/2006">
              <mc:Choice xmlns:v="urn:schemas-microsoft-com:vml" Requires="v">
                <p:oleObj spid="_x0000_s546927" name="Equation" r:id="rId11" imgW="1054080" imgH="431640" progId="Equation.DSMT4">
                  <p:embed/>
                </p:oleObj>
              </mc:Choice>
              <mc:Fallback>
                <p:oleObj name="Equation" r:id="rId11" imgW="1054080" imgH="4316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3325" y="3688331"/>
                        <a:ext cx="1054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6823" name="Object 7"/>
          <p:cNvGraphicFramePr>
            <a:graphicFrameLocks noChangeAspect="1"/>
          </p:cNvGraphicFramePr>
          <p:nvPr/>
        </p:nvGraphicFramePr>
        <p:xfrm>
          <a:off x="6781800" y="4073325"/>
          <a:ext cx="1422400" cy="469900"/>
        </p:xfrm>
        <a:graphic>
          <a:graphicData uri="http://schemas.openxmlformats.org/presentationml/2006/ole">
            <mc:AlternateContent xmlns:mc="http://schemas.openxmlformats.org/markup-compatibility/2006">
              <mc:Choice xmlns:v="urn:schemas-microsoft-com:vml" Requires="v">
                <p:oleObj spid="_x0000_s546928" name="Equation" r:id="rId13" imgW="1422360" imgH="469800" progId="Equation.DSMT4">
                  <p:embed/>
                </p:oleObj>
              </mc:Choice>
              <mc:Fallback>
                <p:oleObj name="Equation" r:id="rId13" imgW="1422360" imgH="469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81800" y="4073325"/>
                        <a:ext cx="142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6824" name="Object 8"/>
          <p:cNvGraphicFramePr>
            <a:graphicFrameLocks noChangeAspect="1"/>
          </p:cNvGraphicFramePr>
          <p:nvPr>
            <p:extLst>
              <p:ext uri="{D42A27DB-BD31-4B8C-83A1-F6EECF244321}">
                <p14:modId xmlns:p14="http://schemas.microsoft.com/office/powerpoint/2010/main" val="894164693"/>
              </p:ext>
            </p:extLst>
          </p:nvPr>
        </p:nvGraphicFramePr>
        <p:xfrm>
          <a:off x="3187700" y="5535705"/>
          <a:ext cx="3035300" cy="469900"/>
        </p:xfrm>
        <a:graphic>
          <a:graphicData uri="http://schemas.openxmlformats.org/presentationml/2006/ole">
            <mc:AlternateContent xmlns:mc="http://schemas.openxmlformats.org/markup-compatibility/2006">
              <mc:Choice xmlns:v="urn:schemas-microsoft-com:vml" Requires="v">
                <p:oleObj spid="_x0000_s546929" name="Equation" r:id="rId15" imgW="3035160" imgH="469800" progId="Equation.DSMT4">
                  <p:embed/>
                </p:oleObj>
              </mc:Choice>
              <mc:Fallback>
                <p:oleObj name="Equation" r:id="rId15" imgW="3035160" imgH="469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7700" y="5535705"/>
                        <a:ext cx="303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pPr marL="463550" indent="-463550"/>
            <a:r>
              <a:rPr lang="en-US" b="1" dirty="0"/>
              <a:t>b.	</a:t>
            </a:r>
            <a:r>
              <a:rPr lang="en-US" dirty="0"/>
              <a:t>We find the time when the ball reaches its highest point just as we have in the past: it is that time when 		namely </a:t>
            </a:r>
            <a:r>
              <a:rPr lang="en-US" i="1" dirty="0"/>
              <a:t>t</a:t>
            </a:r>
            <a:r>
              <a:rPr lang="en-US" dirty="0"/>
              <a:t> = 2. But the ball still has nonzero horizontal velocity at time </a:t>
            </a:r>
            <a:r>
              <a:rPr lang="en-US" i="1" dirty="0"/>
              <a:t>t</a:t>
            </a:r>
            <a:r>
              <a:rPr lang="en-US" dirty="0"/>
              <a:t> = 2, and the magnitude of the total velocity at that time is</a:t>
            </a:r>
          </a:p>
        </p:txBody>
      </p:sp>
      <p:graphicFrame>
        <p:nvGraphicFramePr>
          <p:cNvPr id="547843" name="Object 3"/>
          <p:cNvGraphicFramePr>
            <a:graphicFrameLocks noChangeAspect="1"/>
          </p:cNvGraphicFramePr>
          <p:nvPr/>
        </p:nvGraphicFramePr>
        <p:xfrm>
          <a:off x="1905000" y="2194850"/>
          <a:ext cx="1333500" cy="495300"/>
        </p:xfrm>
        <a:graphic>
          <a:graphicData uri="http://schemas.openxmlformats.org/presentationml/2006/ole">
            <mc:AlternateContent xmlns:mc="http://schemas.openxmlformats.org/markup-compatibility/2006">
              <mc:Choice xmlns:v="urn:schemas-microsoft-com:vml" Requires="v">
                <p:oleObj spid="_x0000_s547900" name="Equation" r:id="rId3" imgW="1333440" imgH="495000" progId="Equation.DSMT4">
                  <p:embed/>
                </p:oleObj>
              </mc:Choice>
              <mc:Fallback>
                <p:oleObj name="Equation" r:id="rId3" imgW="133344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194850"/>
                        <a:ext cx="1333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7845" name="Object 5"/>
          <p:cNvGraphicFramePr>
            <a:graphicFrameLocks noChangeAspect="1"/>
          </p:cNvGraphicFramePr>
          <p:nvPr/>
        </p:nvGraphicFramePr>
        <p:xfrm>
          <a:off x="1752600" y="3735742"/>
          <a:ext cx="2095500" cy="520700"/>
        </p:xfrm>
        <a:graphic>
          <a:graphicData uri="http://schemas.openxmlformats.org/presentationml/2006/ole">
            <mc:AlternateContent xmlns:mc="http://schemas.openxmlformats.org/markup-compatibility/2006">
              <mc:Choice xmlns:v="urn:schemas-microsoft-com:vml" Requires="v">
                <p:oleObj spid="_x0000_s547901" name="Equation" r:id="rId5" imgW="2095200" imgH="520560" progId="Equation.DSMT4">
                  <p:embed/>
                </p:oleObj>
              </mc:Choice>
              <mc:Fallback>
                <p:oleObj name="Equation" r:id="rId5" imgW="2095200" imgH="5205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735742"/>
                        <a:ext cx="2095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7846" name="Object 6"/>
          <p:cNvGraphicFramePr>
            <a:graphicFrameLocks noChangeAspect="1"/>
          </p:cNvGraphicFramePr>
          <p:nvPr/>
        </p:nvGraphicFramePr>
        <p:xfrm>
          <a:off x="4038600" y="3651774"/>
          <a:ext cx="1676400" cy="495300"/>
        </p:xfrm>
        <a:graphic>
          <a:graphicData uri="http://schemas.openxmlformats.org/presentationml/2006/ole">
            <mc:AlternateContent xmlns:mc="http://schemas.openxmlformats.org/markup-compatibility/2006">
              <mc:Choice xmlns:v="urn:schemas-microsoft-com:vml" Requires="v">
                <p:oleObj spid="_x0000_s547902" name="Equation" r:id="rId7" imgW="1676160" imgH="495000" progId="Equation.DSMT4">
                  <p:embed/>
                </p:oleObj>
              </mc:Choice>
              <mc:Fallback>
                <p:oleObj name="Equation" r:id="rId7" imgW="1676160" imgH="4950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651774"/>
                        <a:ext cx="167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7847" name="Object 7"/>
          <p:cNvGraphicFramePr>
            <a:graphicFrameLocks noChangeAspect="1"/>
          </p:cNvGraphicFramePr>
          <p:nvPr/>
        </p:nvGraphicFramePr>
        <p:xfrm>
          <a:off x="5778500" y="3781610"/>
          <a:ext cx="1308100" cy="431800"/>
        </p:xfrm>
        <a:graphic>
          <a:graphicData uri="http://schemas.openxmlformats.org/presentationml/2006/ole">
            <mc:AlternateContent xmlns:mc="http://schemas.openxmlformats.org/markup-compatibility/2006">
              <mc:Choice xmlns:v="urn:schemas-microsoft-com:vml" Requires="v">
                <p:oleObj spid="_x0000_s547903" name="Equation" r:id="rId9" imgW="1307880" imgH="431640" progId="Equation.DSMT4">
                  <p:embed/>
                </p:oleObj>
              </mc:Choice>
              <mc:Fallback>
                <p:oleObj name="Equation" r:id="rId9" imgW="1307880" imgH="4316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8500" y="3781610"/>
                        <a:ext cx="1308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78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78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7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pPr marL="463550" indent="-463550"/>
            <a:r>
              <a:rPr lang="en-US" b="1" dirty="0"/>
              <a:t>c.</a:t>
            </a:r>
            <a:r>
              <a:rPr lang="en-US" dirty="0"/>
              <a:t>	We have solved enough problems involving objects moving under the influence of gravity alone to know that if it takes 2 seconds for the ball to reach its apex, it will take another 2 seconds for it to return to the ground (we are making the assumption that the ball’s initial height is 0). But we can confirm that fact and gain a useful expression for the ball’s position at time</a:t>
            </a:r>
            <a:r>
              <a:rPr lang="en-US" i="1" dirty="0"/>
              <a:t> t </a:t>
            </a:r>
            <a:r>
              <a:rPr lang="en-US" dirty="0"/>
              <a:t>by applying the knowledge that position is the antiderivative of velocity.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2c (cont.)</a:t>
            </a:r>
          </a:p>
        </p:txBody>
      </p:sp>
      <p:sp>
        <p:nvSpPr>
          <p:cNvPr id="3" name="Content Placeholder 2"/>
          <p:cNvSpPr>
            <a:spLocks noGrp="1"/>
          </p:cNvSpPr>
          <p:nvPr>
            <p:ph idx="1"/>
          </p:nvPr>
        </p:nvSpPr>
        <p:spPr/>
        <p:txBody>
          <a:bodyPr/>
          <a:lstStyle/>
          <a:p>
            <a:pPr marL="463550" indent="-463550"/>
            <a:r>
              <a:rPr lang="en-US" dirty="0"/>
              <a:t>	Taking the components one at a time, the ball’s horizontal position (relative to its initial position, which we can take to be the origin), is 	            (note that our assumption about the ball’s initial position leads to a constant of integration of 0). Similarly, the ball’s vertical position is 							(again, the constant of integration is 0). And as we suspected, 	              implies </a:t>
            </a:r>
            <a:r>
              <a:rPr lang="en-US" i="1" dirty="0"/>
              <a:t>t</a:t>
            </a:r>
            <a:r>
              <a:rPr lang="en-US" dirty="0"/>
              <a:t> = 0 and </a:t>
            </a:r>
            <a:r>
              <a:rPr lang="en-US" i="1" dirty="0"/>
              <a:t>t</a:t>
            </a:r>
            <a:r>
              <a:rPr lang="en-US" dirty="0"/>
              <a:t> = 4. </a:t>
            </a:r>
          </a:p>
        </p:txBody>
      </p:sp>
      <p:graphicFrame>
        <p:nvGraphicFramePr>
          <p:cNvPr id="548866" name="Object 2"/>
          <p:cNvGraphicFramePr>
            <a:graphicFrameLocks noChangeAspect="1"/>
          </p:cNvGraphicFramePr>
          <p:nvPr/>
        </p:nvGraphicFramePr>
        <p:xfrm>
          <a:off x="6477000" y="2133600"/>
          <a:ext cx="1727200" cy="609600"/>
        </p:xfrm>
        <a:graphic>
          <a:graphicData uri="http://schemas.openxmlformats.org/presentationml/2006/ole">
            <mc:AlternateContent xmlns:mc="http://schemas.openxmlformats.org/markup-compatibility/2006">
              <mc:Choice xmlns:v="urn:schemas-microsoft-com:vml" Requires="v">
                <p:oleObj spid="_x0000_s548908" name="Equation" r:id="rId3" imgW="1726920" imgH="609480" progId="Equation.DSMT4">
                  <p:embed/>
                </p:oleObj>
              </mc:Choice>
              <mc:Fallback>
                <p:oleObj name="Equation" r:id="rId3" imgW="172692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133600"/>
                        <a:ext cx="172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8867" name="Object 3"/>
          <p:cNvGraphicFramePr>
            <a:graphicFrameLocks noChangeAspect="1"/>
          </p:cNvGraphicFramePr>
          <p:nvPr/>
        </p:nvGraphicFramePr>
        <p:xfrm>
          <a:off x="955875" y="3828325"/>
          <a:ext cx="4140200" cy="609600"/>
        </p:xfrm>
        <a:graphic>
          <a:graphicData uri="http://schemas.openxmlformats.org/presentationml/2006/ole">
            <mc:AlternateContent xmlns:mc="http://schemas.openxmlformats.org/markup-compatibility/2006">
              <mc:Choice xmlns:v="urn:schemas-microsoft-com:vml" Requires="v">
                <p:oleObj spid="_x0000_s548909" name="Equation" r:id="rId5" imgW="4140000" imgH="609480" progId="Equation.DSMT4">
                  <p:embed/>
                </p:oleObj>
              </mc:Choice>
              <mc:Fallback>
                <p:oleObj name="Equation" r:id="rId5" imgW="4140000" imgH="609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875" y="3828325"/>
                        <a:ext cx="4140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8868" name="Object 4"/>
          <p:cNvGraphicFramePr>
            <a:graphicFrameLocks noChangeAspect="1"/>
          </p:cNvGraphicFramePr>
          <p:nvPr/>
        </p:nvGraphicFramePr>
        <p:xfrm>
          <a:off x="6536616" y="4311126"/>
          <a:ext cx="2171700" cy="381000"/>
        </p:xfrm>
        <a:graphic>
          <a:graphicData uri="http://schemas.openxmlformats.org/presentationml/2006/ole">
            <mc:AlternateContent xmlns:mc="http://schemas.openxmlformats.org/markup-compatibility/2006">
              <mc:Choice xmlns:v="urn:schemas-microsoft-com:vml" Requires="v">
                <p:oleObj spid="_x0000_s548910" name="Equation" r:id="rId7" imgW="2171520" imgH="380880" progId="Equation.DSMT4">
                  <p:embed/>
                </p:oleObj>
              </mc:Choice>
              <mc:Fallback>
                <p:oleObj name="Equation" r:id="rId7" imgW="2171520" imgH="3808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6616" y="4311126"/>
                        <a:ext cx="2171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2c (cont.)</a:t>
            </a:r>
          </a:p>
        </p:txBody>
      </p:sp>
      <p:sp>
        <p:nvSpPr>
          <p:cNvPr id="3" name="Content Placeholder 2"/>
          <p:cNvSpPr>
            <a:spLocks noGrp="1"/>
          </p:cNvSpPr>
          <p:nvPr>
            <p:ph idx="1"/>
          </p:nvPr>
        </p:nvSpPr>
        <p:spPr>
          <a:xfrm>
            <a:off x="457200" y="1280160"/>
            <a:ext cx="8229600" cy="4815840"/>
          </a:xfrm>
        </p:spPr>
        <p:txBody>
          <a:bodyPr>
            <a:normAutofit/>
          </a:bodyPr>
          <a:lstStyle/>
          <a:p>
            <a:pPr marL="1588" indent="-1588"/>
            <a:r>
              <a:rPr lang="en-US" dirty="0"/>
              <a:t>To find the magnitude of the ball’s velocity just as it hits the ground, we compute the following:</a:t>
            </a:r>
          </a:p>
          <a:p>
            <a:pPr marL="463550" indent="-463550"/>
            <a:endParaRPr lang="en-US" dirty="0"/>
          </a:p>
          <a:p>
            <a:pPr marL="463550" indent="-463550"/>
            <a:endParaRPr lang="en-US" dirty="0"/>
          </a:p>
          <a:p>
            <a:pPr marL="463550" indent="-463550"/>
            <a:endParaRPr lang="en-US" dirty="0"/>
          </a:p>
          <a:p>
            <a:pPr marL="463550" indent="-463550"/>
            <a:r>
              <a:rPr lang="en-US" dirty="0"/>
              <a:t>	</a:t>
            </a:r>
          </a:p>
        </p:txBody>
      </p:sp>
      <p:graphicFrame>
        <p:nvGraphicFramePr>
          <p:cNvPr id="549894" name="Object 6"/>
          <p:cNvGraphicFramePr>
            <a:graphicFrameLocks noChangeAspect="1"/>
          </p:cNvGraphicFramePr>
          <p:nvPr/>
        </p:nvGraphicFramePr>
        <p:xfrm>
          <a:off x="1066800" y="2427642"/>
          <a:ext cx="3124200" cy="622300"/>
        </p:xfrm>
        <a:graphic>
          <a:graphicData uri="http://schemas.openxmlformats.org/presentationml/2006/ole">
            <mc:AlternateContent xmlns:mc="http://schemas.openxmlformats.org/markup-compatibility/2006">
              <mc:Choice xmlns:v="urn:schemas-microsoft-com:vml" Requires="v">
                <p:oleObj spid="_x0000_s549964" name="Equation" r:id="rId3" imgW="3124080" imgH="622080" progId="Equation.DSMT4">
                  <p:embed/>
                </p:oleObj>
              </mc:Choice>
              <mc:Fallback>
                <p:oleObj name="Equation" r:id="rId3" imgW="3124080" imgH="62208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27642"/>
                        <a:ext cx="3124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9895" name="Object 7"/>
          <p:cNvGraphicFramePr>
            <a:graphicFrameLocks noChangeAspect="1"/>
          </p:cNvGraphicFramePr>
          <p:nvPr/>
        </p:nvGraphicFramePr>
        <p:xfrm>
          <a:off x="1861074" y="3177990"/>
          <a:ext cx="1701800" cy="520700"/>
        </p:xfrm>
        <a:graphic>
          <a:graphicData uri="http://schemas.openxmlformats.org/presentationml/2006/ole">
            <mc:AlternateContent xmlns:mc="http://schemas.openxmlformats.org/markup-compatibility/2006">
              <mc:Choice xmlns:v="urn:schemas-microsoft-com:vml" Requires="v">
                <p:oleObj spid="_x0000_s549965" name="Equation" r:id="rId5" imgW="1701720" imgH="520560" progId="Equation.DSMT4">
                  <p:embed/>
                </p:oleObj>
              </mc:Choice>
              <mc:Fallback>
                <p:oleObj name="Equation" r:id="rId5" imgW="1701720" imgH="52056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1074" y="3177990"/>
                        <a:ext cx="1701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9896" name="Object 8"/>
          <p:cNvGraphicFramePr>
            <a:graphicFrameLocks noChangeAspect="1"/>
          </p:cNvGraphicFramePr>
          <p:nvPr/>
        </p:nvGraphicFramePr>
        <p:xfrm>
          <a:off x="1839558" y="3804174"/>
          <a:ext cx="2311400" cy="647700"/>
        </p:xfrm>
        <a:graphic>
          <a:graphicData uri="http://schemas.openxmlformats.org/presentationml/2006/ole">
            <mc:AlternateContent xmlns:mc="http://schemas.openxmlformats.org/markup-compatibility/2006">
              <mc:Choice xmlns:v="urn:schemas-microsoft-com:vml" Requires="v">
                <p:oleObj spid="_x0000_s549966" name="Equation" r:id="rId7" imgW="2311200" imgH="647640" progId="Equation.DSMT4">
                  <p:embed/>
                </p:oleObj>
              </mc:Choice>
              <mc:Fallback>
                <p:oleObj name="Equation" r:id="rId7" imgW="2311200" imgH="64764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9558" y="3804174"/>
                        <a:ext cx="2311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9897" name="Object 9"/>
          <p:cNvGraphicFramePr>
            <a:graphicFrameLocks noChangeAspect="1"/>
          </p:cNvGraphicFramePr>
          <p:nvPr/>
        </p:nvGraphicFramePr>
        <p:xfrm>
          <a:off x="1835674" y="4680844"/>
          <a:ext cx="1435100" cy="444500"/>
        </p:xfrm>
        <a:graphic>
          <a:graphicData uri="http://schemas.openxmlformats.org/presentationml/2006/ole">
            <mc:AlternateContent xmlns:mc="http://schemas.openxmlformats.org/markup-compatibility/2006">
              <mc:Choice xmlns:v="urn:schemas-microsoft-com:vml" Requires="v">
                <p:oleObj spid="_x0000_s549967" name="Equation" r:id="rId9" imgW="1434960" imgH="444240" progId="Equation.DSMT4">
                  <p:embed/>
                </p:oleObj>
              </mc:Choice>
              <mc:Fallback>
                <p:oleObj name="Equation" r:id="rId9" imgW="1434960" imgH="44424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674" y="4680844"/>
                        <a:ext cx="1435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9898" name="Object 10"/>
          <p:cNvGraphicFramePr>
            <a:graphicFrameLocks noChangeAspect="1"/>
          </p:cNvGraphicFramePr>
          <p:nvPr/>
        </p:nvGraphicFramePr>
        <p:xfrm>
          <a:off x="3314700" y="4749800"/>
          <a:ext cx="1485900" cy="431800"/>
        </p:xfrm>
        <a:graphic>
          <a:graphicData uri="http://schemas.openxmlformats.org/presentationml/2006/ole">
            <mc:AlternateContent xmlns:mc="http://schemas.openxmlformats.org/markup-compatibility/2006">
              <mc:Choice xmlns:v="urn:schemas-microsoft-com:vml" Requires="v">
                <p:oleObj spid="_x0000_s549968" name="Equation" r:id="rId11" imgW="1485720" imgH="431640" progId="Equation.DSMT4">
                  <p:embed/>
                </p:oleObj>
              </mc:Choice>
              <mc:Fallback>
                <p:oleObj name="Equation" r:id="rId11" imgW="1485720" imgH="43164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14700" y="4749800"/>
                        <a:ext cx="1485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8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98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98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98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9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2c (cont.)</a:t>
            </a:r>
          </a:p>
        </p:txBody>
      </p:sp>
      <p:sp>
        <p:nvSpPr>
          <p:cNvPr id="3" name="Content Placeholder 2"/>
          <p:cNvSpPr>
            <a:spLocks noGrp="1"/>
          </p:cNvSpPr>
          <p:nvPr>
            <p:ph idx="1"/>
          </p:nvPr>
        </p:nvSpPr>
        <p:spPr>
          <a:xfrm>
            <a:off x="457200" y="1280160"/>
            <a:ext cx="4648200" cy="4815840"/>
          </a:xfrm>
        </p:spPr>
        <p:txBody>
          <a:bodyPr>
            <a:normAutofit/>
          </a:bodyPr>
          <a:lstStyle/>
          <a:p>
            <a:pPr marL="1588" indent="-1588"/>
            <a:r>
              <a:rPr lang="en-US" dirty="0"/>
              <a:t>	Making use of what we have discovered about the ball’s horizontal and vertical position at time </a:t>
            </a:r>
            <a:r>
              <a:rPr lang="en-US" i="1" dirty="0"/>
              <a:t>t</a:t>
            </a:r>
            <a:r>
              <a:rPr lang="en-US" dirty="0"/>
              <a:t>, the graph of the parametrically defined path    </a:t>
            </a:r>
            <a:r>
              <a:rPr lang="en-US" i="1" dirty="0"/>
              <a:t>x</a:t>
            </a:r>
            <a:r>
              <a:rPr lang="en-US" dirty="0"/>
              <a:t> = 10</a:t>
            </a:r>
            <a:r>
              <a:rPr lang="en-US" i="1" dirty="0"/>
              <a:t>t</a:t>
            </a:r>
            <a:r>
              <a:rPr lang="en-US" dirty="0"/>
              <a:t> and 			   over the interval 	        appears in Figure 5.</a:t>
            </a:r>
          </a:p>
        </p:txBody>
      </p:sp>
      <p:graphicFrame>
        <p:nvGraphicFramePr>
          <p:cNvPr id="549892" name="Object 4"/>
          <p:cNvGraphicFramePr>
            <a:graphicFrameLocks noChangeAspect="1"/>
          </p:cNvGraphicFramePr>
          <p:nvPr>
            <p:extLst>
              <p:ext uri="{D42A27DB-BD31-4B8C-83A1-F6EECF244321}">
                <p14:modId xmlns:p14="http://schemas.microsoft.com/office/powerpoint/2010/main" val="2686524834"/>
              </p:ext>
            </p:extLst>
          </p:nvPr>
        </p:nvGraphicFramePr>
        <p:xfrm>
          <a:off x="3016250" y="3890963"/>
          <a:ext cx="1181100" cy="482600"/>
        </p:xfrm>
        <a:graphic>
          <a:graphicData uri="http://schemas.openxmlformats.org/presentationml/2006/ole">
            <mc:AlternateContent xmlns:mc="http://schemas.openxmlformats.org/markup-compatibility/2006">
              <mc:Choice xmlns:v="urn:schemas-microsoft-com:vml" Requires="v">
                <p:oleObj spid="_x0000_s614430" name="Equation" r:id="rId3" imgW="1180800" imgH="482400" progId="Equation.DSMT4">
                  <p:embed/>
                </p:oleObj>
              </mc:Choice>
              <mc:Fallback>
                <p:oleObj name="Equation" r:id="rId3" imgW="1180800" imgH="482400" progId="Equation.DSMT4">
                  <p:embed/>
                  <p:pic>
                    <p:nvPicPr>
                      <p:cNvPr id="0" name="Object 4"/>
                      <p:cNvPicPr>
                        <a:picLocks noChangeAspect="1" noChangeArrowheads="1"/>
                      </p:cNvPicPr>
                      <p:nvPr/>
                    </p:nvPicPr>
                    <p:blipFill>
                      <a:blip r:embed="rId4"/>
                      <a:srcRect/>
                      <a:stretch>
                        <a:fillRect/>
                      </a:stretch>
                    </p:blipFill>
                    <p:spPr bwMode="auto">
                      <a:xfrm>
                        <a:off x="3016250" y="3890963"/>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9893" name="Object 5"/>
          <p:cNvGraphicFramePr>
            <a:graphicFrameLocks noChangeAspect="1"/>
          </p:cNvGraphicFramePr>
          <p:nvPr/>
        </p:nvGraphicFramePr>
        <p:xfrm>
          <a:off x="2226384" y="3441700"/>
          <a:ext cx="2171700" cy="444500"/>
        </p:xfrm>
        <a:graphic>
          <a:graphicData uri="http://schemas.openxmlformats.org/presentationml/2006/ole">
            <mc:AlternateContent xmlns:mc="http://schemas.openxmlformats.org/markup-compatibility/2006">
              <mc:Choice xmlns:v="urn:schemas-microsoft-com:vml" Requires="v">
                <p:oleObj spid="_x0000_s614431" name="Equation" r:id="rId5" imgW="2171520" imgH="444240" progId="Equation.DSMT4">
                  <p:embed/>
                </p:oleObj>
              </mc:Choice>
              <mc:Fallback>
                <p:oleObj name="Equation" r:id="rId5" imgW="2171520" imgH="4442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6384" y="3441700"/>
                        <a:ext cx="2171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 name="Group 10"/>
          <p:cNvGrpSpPr/>
          <p:nvPr/>
        </p:nvGrpSpPr>
        <p:grpSpPr>
          <a:xfrm>
            <a:off x="5029200" y="1367280"/>
            <a:ext cx="3816109" cy="4423920"/>
            <a:chOff x="2362200" y="1585700"/>
            <a:chExt cx="3816109" cy="4423920"/>
          </a:xfrm>
        </p:grpSpPr>
        <p:sp>
          <p:nvSpPr>
            <p:cNvPr id="12" name="Rectangle 11"/>
            <p:cNvSpPr/>
            <p:nvPr/>
          </p:nvSpPr>
          <p:spPr>
            <a:xfrm>
              <a:off x="2362200" y="5486400"/>
              <a:ext cx="3816109" cy="523220"/>
            </a:xfrm>
            <a:prstGeom prst="rect">
              <a:avLst/>
            </a:prstGeom>
          </p:spPr>
          <p:txBody>
            <a:bodyPr wrap="none">
              <a:spAutoFit/>
            </a:bodyPr>
            <a:lstStyle/>
            <a:p>
              <a:r>
                <a:rPr lang="en-US" sz="2800" b="1" dirty="0"/>
                <a:t>Figure 5 </a:t>
              </a:r>
              <a:r>
                <a:rPr lang="en-US" sz="2800" dirty="0"/>
                <a:t>Flight of the Ball</a:t>
              </a:r>
              <a:endParaRPr lang="en-US" sz="2800" b="1" dirty="0"/>
            </a:p>
          </p:txBody>
        </p:sp>
        <p:pic>
          <p:nvPicPr>
            <p:cNvPr id="13"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24200" y="1585700"/>
              <a:ext cx="2438400" cy="3848313"/>
            </a:xfrm>
            <a:prstGeom prst="rect">
              <a:avLst/>
            </a:prstGeom>
            <a:noFill/>
            <a:ln w="9525">
              <a:noFill/>
              <a:miter lim="800000"/>
              <a:headEnd/>
              <a:tailEnd/>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a:t>
            </a:r>
          </a:p>
        </p:txBody>
      </p:sp>
      <p:sp>
        <p:nvSpPr>
          <p:cNvPr id="3" name="Content Placeholder 2"/>
          <p:cNvSpPr>
            <a:spLocks noGrp="1"/>
          </p:cNvSpPr>
          <p:nvPr>
            <p:ph idx="1"/>
          </p:nvPr>
        </p:nvSpPr>
        <p:spPr/>
        <p:txBody>
          <a:bodyPr>
            <a:noAutofit/>
          </a:bodyPr>
          <a:lstStyle/>
          <a:p>
            <a:r>
              <a:rPr lang="en-US" dirty="0"/>
              <a:t>Consider a kayaker paddling in a straight line on a perfectly calm, still lake. In the absence of any other motion, we can describe her velocity as a vector </a:t>
            </a:r>
            <a:r>
              <a:rPr lang="en-US" b="1" dirty="0"/>
              <a:t>v</a:t>
            </a:r>
            <a:r>
              <a:rPr lang="en-US" dirty="0"/>
              <a:t>, where |</a:t>
            </a:r>
            <a:r>
              <a:rPr lang="en-US" b="1" dirty="0"/>
              <a:t>v</a:t>
            </a:r>
            <a:r>
              <a:rPr lang="en-US" dirty="0"/>
              <a:t>| is her still-water speed and the direction of </a:t>
            </a:r>
            <a:r>
              <a:rPr lang="en-US" b="1" dirty="0"/>
              <a:t>v</a:t>
            </a:r>
            <a:r>
              <a:rPr lang="en-US" dirty="0"/>
              <a:t> is her direction of travel. If she were to begin paddling faster and double her speed, her direction would be unchanged but her speed would be twice as much. We represent her new velocity vector as 2</a:t>
            </a:r>
            <a:r>
              <a:rPr lang="en-US" b="1" dirty="0"/>
              <a:t>v</a:t>
            </a:r>
            <a:r>
              <a:rPr lang="en-US" dirty="0"/>
              <a:t>, an example of </a:t>
            </a:r>
            <a:r>
              <a:rPr lang="en-US" b="1" dirty="0"/>
              <a:t>scalar multiplication</a:t>
            </a:r>
            <a:r>
              <a:rPr lang="en-US" dirty="0"/>
              <a:t>—the product of a scalar and a vector.  Note that the magnitude of 2</a:t>
            </a:r>
            <a:r>
              <a:rPr lang="en-US" b="1" dirty="0"/>
              <a:t>v</a:t>
            </a:r>
            <a:r>
              <a:rPr lang="en-US" dirty="0"/>
              <a:t> is two times the magnitude of </a:t>
            </a:r>
            <a:r>
              <a:rPr lang="en-US" b="1" dirty="0"/>
              <a:t>v</a:t>
            </a:r>
            <a:r>
              <a:rPr lang="en-US" dirty="0"/>
              <a:t>; that is, </a:t>
            </a:r>
          </a:p>
        </p:txBody>
      </p:sp>
      <p:graphicFrame>
        <p:nvGraphicFramePr>
          <p:cNvPr id="587779" name="Object 3"/>
          <p:cNvGraphicFramePr>
            <a:graphicFrameLocks noChangeAspect="1"/>
          </p:cNvGraphicFramePr>
          <p:nvPr/>
        </p:nvGraphicFramePr>
        <p:xfrm>
          <a:off x="3903663" y="5587115"/>
          <a:ext cx="1409700" cy="469900"/>
        </p:xfrm>
        <a:graphic>
          <a:graphicData uri="http://schemas.openxmlformats.org/presentationml/2006/ole">
            <mc:AlternateContent xmlns:mc="http://schemas.openxmlformats.org/markup-compatibility/2006">
              <mc:Choice xmlns:v="urn:schemas-microsoft-com:vml" Requires="v">
                <p:oleObj spid="_x0000_s587793" name="Equation" r:id="rId3" imgW="1409400" imgH="469800" progId="Equation.DSMT4">
                  <p:embed/>
                </p:oleObj>
              </mc:Choice>
              <mc:Fallback>
                <p:oleObj name="Equation" r:id="rId3" imgW="14094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663" y="5587115"/>
                        <a:ext cx="1409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a:t>
            </a:r>
          </a:p>
        </p:txBody>
      </p:sp>
      <p:sp>
        <p:nvSpPr>
          <p:cNvPr id="3" name="Content Placeholder 2"/>
          <p:cNvSpPr>
            <a:spLocks noGrp="1"/>
          </p:cNvSpPr>
          <p:nvPr>
            <p:ph idx="1"/>
          </p:nvPr>
        </p:nvSpPr>
        <p:spPr>
          <a:xfrm>
            <a:off x="457200" y="1066800"/>
            <a:ext cx="8229600" cy="4572000"/>
          </a:xfrm>
        </p:spPr>
        <p:txBody>
          <a:bodyPr/>
          <a:lstStyle/>
          <a:p>
            <a:r>
              <a:rPr lang="en-US" dirty="0"/>
              <a:t>Now imagine the same kayaker paddling on a river with her original velocity </a:t>
            </a:r>
            <a:r>
              <a:rPr lang="en-US" b="1" dirty="0"/>
              <a:t>v</a:t>
            </a:r>
            <a:r>
              <a:rPr lang="en-US" dirty="0"/>
              <a:t>. If the water in the river is flowing with velocity </a:t>
            </a:r>
            <a:r>
              <a:rPr lang="en-US" b="1" dirty="0"/>
              <a:t>w</a:t>
            </a:r>
            <a:r>
              <a:rPr lang="en-US" dirty="0"/>
              <a:t>, we represent her overall velocity with the </a:t>
            </a:r>
            <a:r>
              <a:rPr lang="en-US" b="1" dirty="0"/>
              <a:t>vector sum v + w</a:t>
            </a:r>
            <a:r>
              <a:rPr lang="en-US" dirty="0"/>
              <a:t>, a new vector whose magnitude and direction are a combination of the magnitudes and directions of the individual vectors (see Figure 6). This is an example of </a:t>
            </a:r>
            <a:r>
              <a:rPr lang="en-US" b="1" dirty="0"/>
              <a:t>vector</a:t>
            </a:r>
            <a:br>
              <a:rPr lang="en-US" b="1" dirty="0"/>
            </a:br>
            <a:r>
              <a:rPr lang="en-US" b="1" dirty="0"/>
              <a:t>addition</a:t>
            </a:r>
            <a:r>
              <a:rPr lang="en-US" dirty="0"/>
              <a:t>.</a:t>
            </a:r>
          </a:p>
        </p:txBody>
      </p:sp>
      <p:grpSp>
        <p:nvGrpSpPr>
          <p:cNvPr id="7" name="Group 6"/>
          <p:cNvGrpSpPr/>
          <p:nvPr/>
        </p:nvGrpSpPr>
        <p:grpSpPr>
          <a:xfrm>
            <a:off x="4055933" y="3810000"/>
            <a:ext cx="4783267" cy="2265130"/>
            <a:chOff x="3962400" y="3744490"/>
            <a:chExt cx="4783267" cy="2265130"/>
          </a:xfrm>
        </p:grpSpPr>
        <p:sp>
          <p:nvSpPr>
            <p:cNvPr id="5" name="Rectangle 4"/>
            <p:cNvSpPr/>
            <p:nvPr/>
          </p:nvSpPr>
          <p:spPr>
            <a:xfrm>
              <a:off x="5715000" y="5486400"/>
              <a:ext cx="1451808" cy="523220"/>
            </a:xfrm>
            <a:prstGeom prst="rect">
              <a:avLst/>
            </a:prstGeom>
          </p:spPr>
          <p:txBody>
            <a:bodyPr wrap="none">
              <a:spAutoFit/>
            </a:bodyPr>
            <a:lstStyle/>
            <a:p>
              <a:r>
                <a:rPr lang="en-US" sz="2800" b="1" dirty="0"/>
                <a:t>Figure 6 </a:t>
              </a:r>
            </a:p>
          </p:txBody>
        </p:sp>
        <p:pic>
          <p:nvPicPr>
            <p:cNvPr id="607233" name="Picture 1"/>
            <p:cNvPicPr>
              <a:picLocks noChangeAspect="1" noChangeArrowheads="1"/>
            </p:cNvPicPr>
            <p:nvPr/>
          </p:nvPicPr>
          <p:blipFill>
            <a:blip r:embed="rId2" cstate="print"/>
            <a:srcRect/>
            <a:stretch>
              <a:fillRect/>
            </a:stretch>
          </p:blipFill>
          <p:spPr bwMode="auto">
            <a:xfrm>
              <a:off x="3962400" y="3744490"/>
              <a:ext cx="4783267" cy="1818109"/>
            </a:xfrm>
            <a:prstGeom prst="rect">
              <a:avLst/>
            </a:prstGeom>
            <a:noFill/>
            <a:ln w="9525">
              <a:noFill/>
              <a:miter lim="800000"/>
              <a:headEnd/>
              <a:tailEnd/>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a:t>
            </a:r>
          </a:p>
        </p:txBody>
      </p:sp>
      <p:sp>
        <p:nvSpPr>
          <p:cNvPr id="3" name="Content Placeholder 2"/>
          <p:cNvSpPr>
            <a:spLocks noGrp="1"/>
          </p:cNvSpPr>
          <p:nvPr>
            <p:ph idx="1"/>
          </p:nvPr>
        </p:nvSpPr>
        <p:spPr/>
        <p:txBody>
          <a:bodyPr/>
          <a:lstStyle/>
          <a:p>
            <a:r>
              <a:rPr lang="en-US" dirty="0"/>
              <a:t>As just one specific example, if she were to paddle upriver at a pace exactly matching the water’s flow rate, then </a:t>
            </a:r>
            <a:r>
              <a:rPr lang="en-US" b="1" dirty="0"/>
              <a:t>v</a:t>
            </a:r>
            <a:r>
              <a:rPr lang="en-US" dirty="0"/>
              <a:t> and </a:t>
            </a:r>
            <a:r>
              <a:rPr lang="en-US" b="1" dirty="0"/>
              <a:t>w</a:t>
            </a:r>
            <a:r>
              <a:rPr lang="en-US" dirty="0"/>
              <a:t> would cancel each other out and we would write </a:t>
            </a:r>
            <a:r>
              <a:rPr lang="en-US" b="1" dirty="0"/>
              <a:t>v + w = 0</a:t>
            </a:r>
            <a:r>
              <a:rPr lang="en-US" dirty="0"/>
              <a:t>, or </a:t>
            </a:r>
            <a:r>
              <a:rPr lang="en-US" b="1" dirty="0"/>
              <a:t>v = </a:t>
            </a:r>
            <a:r>
              <a:rPr lang="en-US" b="1" dirty="0">
                <a:latin typeface="Symbol" pitchFamily="18" charset="2"/>
              </a:rPr>
              <a:t>-</a:t>
            </a:r>
            <a:r>
              <a:rPr lang="en-US" b="1" dirty="0"/>
              <a:t>w</a:t>
            </a:r>
            <a:r>
              <a:rPr lang="en-US" dirty="0"/>
              <a:t>. In this case, </a:t>
            </a:r>
            <a:r>
              <a:rPr lang="en-US" b="1" dirty="0"/>
              <a:t>v</a:t>
            </a:r>
            <a:r>
              <a:rPr lang="en-US" dirty="0"/>
              <a:t> is the </a:t>
            </a:r>
            <a:r>
              <a:rPr lang="en-US" b="1" dirty="0"/>
              <a:t>additive inverse </a:t>
            </a:r>
            <a:r>
              <a:rPr lang="en-US" dirty="0"/>
              <a:t>of the vector </a:t>
            </a:r>
            <a:r>
              <a:rPr lang="en-US" b="1" dirty="0"/>
              <a:t>w</a:t>
            </a:r>
            <a:r>
              <a:rPr lang="en-US" dirty="0"/>
              <a:t>, which is equivalent to the product of the scalar </a:t>
            </a:r>
            <a:r>
              <a:rPr lang="en-US" dirty="0">
                <a:latin typeface="Symbol" pitchFamily="18" charset="2"/>
              </a:rPr>
              <a:t>-</a:t>
            </a:r>
            <a:r>
              <a:rPr lang="en-US" dirty="0"/>
              <a:t>1 and the vector </a:t>
            </a:r>
            <a:r>
              <a:rPr lang="en-US" b="1" dirty="0"/>
              <a:t>w</a:t>
            </a:r>
            <a:r>
              <a:rPr lang="en-US"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 and Vector Algebra</a:t>
            </a:r>
          </a:p>
        </p:txBody>
      </p:sp>
      <p:sp>
        <p:nvSpPr>
          <p:cNvPr id="3" name="Content Placeholder 2"/>
          <p:cNvSpPr>
            <a:spLocks noGrp="1"/>
          </p:cNvSpPr>
          <p:nvPr>
            <p:ph idx="1"/>
          </p:nvPr>
        </p:nvSpPr>
        <p:spPr/>
        <p:txBody>
          <a:bodyPr>
            <a:noAutofit/>
          </a:bodyPr>
          <a:lstStyle/>
          <a:p>
            <a:r>
              <a:rPr lang="en-US" dirty="0"/>
              <a:t>Many quantities are defined primarily by their size. For example, length, area, mass, price, and temperature are fully determined by a single number; such numbers, representing only magnitude, are called </a:t>
            </a:r>
            <a:r>
              <a:rPr lang="en-US" b="1" dirty="0"/>
              <a:t>scalars</a:t>
            </a:r>
            <a:r>
              <a:rPr lang="en-US" dirty="0"/>
              <a:t>. Other quantities, however, cannot be adequately described by a number alone. Force and velocity, for instance, possess both a </a:t>
            </a:r>
            <a:r>
              <a:rPr lang="en-US" i="1" dirty="0"/>
              <a:t>magnitude</a:t>
            </a:r>
            <a:r>
              <a:rPr lang="en-US" dirty="0"/>
              <a:t> and a </a:t>
            </a:r>
            <a:r>
              <a:rPr lang="en-US" i="1" dirty="0"/>
              <a:t>direction</a:t>
            </a:r>
            <a:r>
              <a:rPr lang="en-US" dirty="0"/>
              <a:t>, and a complete description of these quantities must include both.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a:t>
            </a:r>
          </a:p>
        </p:txBody>
      </p:sp>
      <p:sp>
        <p:nvSpPr>
          <p:cNvPr id="3" name="Content Placeholder 2"/>
          <p:cNvSpPr>
            <a:spLocks noGrp="1"/>
          </p:cNvSpPr>
          <p:nvPr>
            <p:ph idx="1"/>
          </p:nvPr>
        </p:nvSpPr>
        <p:spPr>
          <a:xfrm>
            <a:off x="457200" y="1280160"/>
            <a:ext cx="5410200" cy="4572000"/>
          </a:xfrm>
        </p:spPr>
        <p:txBody>
          <a:bodyPr>
            <a:normAutofit lnSpcReduction="10000"/>
          </a:bodyPr>
          <a:lstStyle/>
          <a:p>
            <a:r>
              <a:rPr lang="en-US" dirty="0"/>
              <a:t>Figure 7 depicts two vectors </a:t>
            </a:r>
            <a:r>
              <a:rPr lang="en-US" b="1" dirty="0"/>
              <a:t>v</a:t>
            </a:r>
            <a:r>
              <a:rPr lang="en-US" dirty="0"/>
              <a:t> and </a:t>
            </a:r>
            <a:r>
              <a:rPr lang="en-US" b="1" dirty="0"/>
              <a:t>w</a:t>
            </a:r>
            <a:r>
              <a:rPr lang="en-US" dirty="0"/>
              <a:t> in red and then illustrates two new vectors 2</a:t>
            </a:r>
            <a:r>
              <a:rPr lang="en-US" b="1" dirty="0"/>
              <a:t>v</a:t>
            </a:r>
            <a:r>
              <a:rPr lang="en-US" dirty="0"/>
              <a:t> and </a:t>
            </a:r>
            <a:r>
              <a:rPr lang="en-US" b="1" dirty="0"/>
              <a:t>v</a:t>
            </a:r>
            <a:r>
              <a:rPr lang="en-US" dirty="0"/>
              <a:t> + </a:t>
            </a:r>
            <a:r>
              <a:rPr lang="en-US" b="1" dirty="0"/>
              <a:t>w</a:t>
            </a:r>
            <a:r>
              <a:rPr lang="en-US" dirty="0"/>
              <a:t>, shown in blue. One typical way of graphically constructing a sum like </a:t>
            </a:r>
            <a:r>
              <a:rPr lang="en-US" b="1" dirty="0"/>
              <a:t>v</a:t>
            </a:r>
            <a:r>
              <a:rPr lang="en-US" dirty="0"/>
              <a:t> + </a:t>
            </a:r>
            <a:r>
              <a:rPr lang="en-US" b="1" dirty="0"/>
              <a:t>w</a:t>
            </a:r>
            <a:r>
              <a:rPr lang="en-US" dirty="0"/>
              <a:t> is to place </a:t>
            </a:r>
            <a:r>
              <a:rPr lang="en-US" b="1" dirty="0"/>
              <a:t>v</a:t>
            </a:r>
            <a:r>
              <a:rPr lang="en-US" dirty="0"/>
              <a:t> somewhere in space, draw </a:t>
            </a:r>
            <a:r>
              <a:rPr lang="en-US" b="1" dirty="0"/>
              <a:t>w</a:t>
            </a:r>
            <a:r>
              <a:rPr lang="en-US" dirty="0"/>
              <a:t> so that its initial point coincides with the terminal point of </a:t>
            </a:r>
            <a:r>
              <a:rPr lang="en-US" b="1" dirty="0"/>
              <a:t>v</a:t>
            </a:r>
            <a:r>
              <a:rPr lang="en-US" dirty="0"/>
              <a:t>, and then draw the </a:t>
            </a:r>
            <a:r>
              <a:rPr lang="en-US" b="1" dirty="0"/>
              <a:t>resultant vector        v</a:t>
            </a:r>
            <a:r>
              <a:rPr lang="en-US" dirty="0"/>
              <a:t> + </a:t>
            </a:r>
            <a:r>
              <a:rPr lang="en-US" b="1" dirty="0"/>
              <a:t>w</a:t>
            </a:r>
            <a:r>
              <a:rPr lang="en-US" dirty="0"/>
              <a:t> from the initial point of </a:t>
            </a:r>
            <a:r>
              <a:rPr lang="en-US" b="1" dirty="0"/>
              <a:t>v</a:t>
            </a:r>
            <a:r>
              <a:rPr lang="en-US" dirty="0"/>
              <a:t> to the terminal point of </a:t>
            </a:r>
            <a:r>
              <a:rPr lang="en-US" b="1" dirty="0"/>
              <a:t>w</a:t>
            </a:r>
            <a:r>
              <a:rPr lang="en-US" dirty="0"/>
              <a:t>.</a:t>
            </a:r>
          </a:p>
        </p:txBody>
      </p:sp>
      <p:sp>
        <p:nvSpPr>
          <p:cNvPr id="5" name="Rectangle 4"/>
          <p:cNvSpPr/>
          <p:nvPr/>
        </p:nvSpPr>
        <p:spPr>
          <a:xfrm>
            <a:off x="5410200" y="4953000"/>
            <a:ext cx="3673891" cy="523220"/>
          </a:xfrm>
          <a:prstGeom prst="rect">
            <a:avLst/>
          </a:prstGeom>
        </p:spPr>
        <p:txBody>
          <a:bodyPr wrap="none">
            <a:spAutoFit/>
          </a:bodyPr>
          <a:lstStyle/>
          <a:p>
            <a:r>
              <a:rPr lang="en-US" sz="2800" b="1" dirty="0"/>
              <a:t>Figure 7 </a:t>
            </a:r>
            <a:r>
              <a:rPr lang="en-US" sz="2800" dirty="0"/>
              <a:t>Vector Algebra</a:t>
            </a:r>
            <a:r>
              <a:rPr lang="en-US" sz="2800" b="1" dirty="0"/>
              <a:t> </a:t>
            </a:r>
          </a:p>
        </p:txBody>
      </p:sp>
      <p:pic>
        <p:nvPicPr>
          <p:cNvPr id="604161" name="Picture 1"/>
          <p:cNvPicPr>
            <a:picLocks noChangeAspect="1" noChangeArrowheads="1"/>
          </p:cNvPicPr>
          <p:nvPr/>
        </p:nvPicPr>
        <p:blipFill>
          <a:blip r:embed="rId2" cstate="print"/>
          <a:srcRect/>
          <a:stretch>
            <a:fillRect/>
          </a:stretch>
        </p:blipFill>
        <p:spPr bwMode="auto">
          <a:xfrm>
            <a:off x="5776277" y="1905000"/>
            <a:ext cx="3079214" cy="2971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a:t>
            </a:r>
          </a:p>
        </p:txBody>
      </p:sp>
      <p:sp>
        <p:nvSpPr>
          <p:cNvPr id="3" name="Content Placeholder 2"/>
          <p:cNvSpPr>
            <a:spLocks noGrp="1"/>
          </p:cNvSpPr>
          <p:nvPr>
            <p:ph idx="1"/>
          </p:nvPr>
        </p:nvSpPr>
        <p:spPr/>
        <p:txBody>
          <a:bodyPr/>
          <a:lstStyle/>
          <a:p>
            <a:r>
              <a:rPr lang="en-US" dirty="0"/>
              <a:t>Alternatively, </a:t>
            </a:r>
            <a:r>
              <a:rPr lang="en-US" b="1" dirty="0"/>
              <a:t>w</a:t>
            </a:r>
            <a:r>
              <a:rPr lang="en-US" dirty="0"/>
              <a:t> can be drawn first and </a:t>
            </a:r>
            <a:r>
              <a:rPr lang="en-US" b="1" dirty="0"/>
              <a:t>v</a:t>
            </a:r>
            <a:r>
              <a:rPr lang="en-US" dirty="0"/>
              <a:t> second—the fact that the resultant vector is the same is an  illustration of the </a:t>
            </a:r>
            <a:r>
              <a:rPr lang="en-US" b="1" dirty="0"/>
              <a:t>Parallelogram Law </a:t>
            </a:r>
            <a:r>
              <a:rPr lang="en-US" dirty="0"/>
              <a:t>of vector addition, also known as the Commutative Property.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a:t>
            </a:r>
          </a:p>
        </p:txBody>
      </p:sp>
      <p:sp>
        <p:nvSpPr>
          <p:cNvPr id="3" name="Content Placeholder 2"/>
          <p:cNvSpPr>
            <a:spLocks noGrp="1"/>
          </p:cNvSpPr>
          <p:nvPr>
            <p:ph idx="1"/>
          </p:nvPr>
        </p:nvSpPr>
        <p:spPr/>
        <p:txBody>
          <a:bodyPr/>
          <a:lstStyle/>
          <a:p>
            <a:r>
              <a:rPr lang="en-US" dirty="0"/>
              <a:t>In terms of vector components, multiplication by a scalar </a:t>
            </a:r>
            <a:r>
              <a:rPr lang="en-US" i="1" dirty="0"/>
              <a:t>a</a:t>
            </a:r>
            <a:r>
              <a:rPr lang="en-US" dirty="0"/>
              <a:t> corresponds to multiplying each component of a vector by </a:t>
            </a:r>
            <a:r>
              <a:rPr lang="en-US" i="1" dirty="0"/>
              <a:t>a</a:t>
            </a:r>
            <a:r>
              <a:rPr lang="en-US" dirty="0"/>
              <a:t>, and addition of two vectors corresponds to adding the respective components of the vectors. So in </a:t>
            </a:r>
            <a:r>
              <a:rPr lang="en-US" dirty="0">
                <a:latin typeface="Cambria Math" panose="02040503050406030204" pitchFamily="18" charset="0"/>
                <a:ea typeface="Cambria Math" panose="02040503050406030204" pitchFamily="18" charset="0"/>
              </a:rPr>
              <a:t>ℝ</a:t>
            </a:r>
            <a:r>
              <a:rPr lang="en-US" baseline="30000" dirty="0"/>
              <a:t>3</a:t>
            </a:r>
            <a:r>
              <a:rPr lang="en-US" dirty="0"/>
              <a:t>,</a:t>
            </a:r>
          </a:p>
          <a:p>
            <a:endParaRPr lang="en-US" dirty="0"/>
          </a:p>
          <a:p>
            <a:r>
              <a:rPr lang="en-US" dirty="0"/>
              <a:t>and</a:t>
            </a:r>
          </a:p>
          <a:p>
            <a:endParaRPr lang="en-US" dirty="0"/>
          </a:p>
        </p:txBody>
      </p:sp>
      <p:graphicFrame>
        <p:nvGraphicFramePr>
          <p:cNvPr id="590851" name="Object 3"/>
          <p:cNvGraphicFramePr>
            <a:graphicFrameLocks noChangeAspect="1"/>
          </p:cNvGraphicFramePr>
          <p:nvPr/>
        </p:nvGraphicFramePr>
        <p:xfrm>
          <a:off x="2419350" y="3657600"/>
          <a:ext cx="3924300" cy="495300"/>
        </p:xfrm>
        <a:graphic>
          <a:graphicData uri="http://schemas.openxmlformats.org/presentationml/2006/ole">
            <mc:AlternateContent xmlns:mc="http://schemas.openxmlformats.org/markup-compatibility/2006">
              <mc:Choice xmlns:v="urn:schemas-microsoft-com:vml" Requires="v">
                <p:oleObj spid="_x0000_s590887" name="Equation" r:id="rId3" imgW="3924000" imgH="495000" progId="Equation.DSMT4">
                  <p:embed/>
                </p:oleObj>
              </mc:Choice>
              <mc:Fallback>
                <p:oleObj name="Equation" r:id="rId3" imgW="392400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3657600"/>
                        <a:ext cx="3924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0852" name="Object 4"/>
          <p:cNvGraphicFramePr>
            <a:graphicFrameLocks noChangeAspect="1"/>
          </p:cNvGraphicFramePr>
          <p:nvPr/>
        </p:nvGraphicFramePr>
        <p:xfrm>
          <a:off x="1111250" y="4800600"/>
          <a:ext cx="6705600" cy="495300"/>
        </p:xfrm>
        <a:graphic>
          <a:graphicData uri="http://schemas.openxmlformats.org/presentationml/2006/ole">
            <mc:AlternateContent xmlns:mc="http://schemas.openxmlformats.org/markup-compatibility/2006">
              <mc:Choice xmlns:v="urn:schemas-microsoft-com:vml" Requires="v">
                <p:oleObj spid="_x0000_s590888" name="Equation" r:id="rId5" imgW="6705360" imgH="495000" progId="Equation.DSMT4">
                  <p:embed/>
                </p:oleObj>
              </mc:Choice>
              <mc:Fallback>
                <p:oleObj name="Equation" r:id="rId5" imgW="6705360" imgH="49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0" y="4800600"/>
                        <a:ext cx="6705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0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0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Scalar Multiplication and Vector Addition</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457200" y="1280160"/>
            <a:ext cx="8229600" cy="4558171"/>
          </a:xfrm>
          <a:prstGeom prst="rect">
            <a:avLst/>
          </a:prstGeom>
          <a:solidFill>
            <a:srgbClr val="FFFFCC"/>
          </a:solidFill>
          <a:ln w="28575">
            <a:solidFill>
              <a:schemeClr val="tx1"/>
            </a:solidFill>
          </a:ln>
        </p:spPr>
        <p:txBody>
          <a:bodyPr>
            <a:spAutoFit/>
          </a:bodyPr>
          <a:lstStyle/>
          <a:p>
            <a:pPr lvl="0" algn="ctr">
              <a:spcBef>
                <a:spcPct val="20000"/>
              </a:spcBef>
              <a:defRPr/>
            </a:pPr>
            <a:r>
              <a:rPr lang="en-US" sz="2700" b="1" dirty="0"/>
              <a:t>Properties of Scalar Multiplication and Vector Addition </a:t>
            </a:r>
          </a:p>
          <a:p>
            <a:pPr lvl="0">
              <a:spcBef>
                <a:spcPct val="20000"/>
              </a:spcBef>
              <a:defRPr/>
            </a:pPr>
            <a:r>
              <a:rPr lang="en-US" sz="2800" dirty="0"/>
              <a:t>Assume </a:t>
            </a:r>
            <a:r>
              <a:rPr lang="en-US" sz="2800" b="1" dirty="0"/>
              <a:t>u</a:t>
            </a:r>
            <a:r>
              <a:rPr lang="en-US" sz="2800" dirty="0"/>
              <a:t>, </a:t>
            </a:r>
            <a:r>
              <a:rPr lang="en-US" sz="2800" b="1" dirty="0"/>
              <a:t>v</a:t>
            </a:r>
            <a:r>
              <a:rPr lang="en-US" sz="2800" dirty="0"/>
              <a:t>, and </a:t>
            </a:r>
            <a:r>
              <a:rPr lang="en-US" sz="2800" b="1" dirty="0"/>
              <a:t>w</a:t>
            </a:r>
            <a:r>
              <a:rPr lang="en-US" sz="2800" dirty="0"/>
              <a:t> represent vectors, while </a:t>
            </a:r>
            <a:r>
              <a:rPr lang="en-US" sz="2800" i="1" dirty="0"/>
              <a:t>a</a:t>
            </a:r>
            <a:r>
              <a:rPr lang="en-US" sz="2800" dirty="0"/>
              <a:t> and </a:t>
            </a:r>
            <a:r>
              <a:rPr lang="en-US" sz="2800" i="1" dirty="0"/>
              <a:t>b</a:t>
            </a:r>
            <a:r>
              <a:rPr lang="en-US" sz="2800" dirty="0"/>
              <a:t> represent scalars. Then the following properties hold.</a:t>
            </a:r>
          </a:p>
          <a:p>
            <a:pPr lvl="0">
              <a:spcBef>
                <a:spcPct val="20000"/>
              </a:spcBef>
            </a:pPr>
            <a:endParaRPr lang="en-US" sz="2800" dirty="0"/>
          </a:p>
          <a:p>
            <a:pPr lvl="0">
              <a:spcBef>
                <a:spcPct val="20000"/>
              </a:spcBef>
            </a:pPr>
            <a:endParaRPr lang="en-US" sz="2800" dirty="0"/>
          </a:p>
          <a:p>
            <a:pPr lvl="0">
              <a:spcBef>
                <a:spcPct val="20000"/>
              </a:spcBef>
            </a:pPr>
            <a:endParaRPr lang="en-US" sz="2800" dirty="0"/>
          </a:p>
          <a:p>
            <a:pPr lvl="0">
              <a:spcBef>
                <a:spcPct val="20000"/>
              </a:spcBef>
            </a:pPr>
            <a:endParaRPr lang="en-US" sz="2800" dirty="0"/>
          </a:p>
          <a:p>
            <a:pPr lvl="0">
              <a:spcBef>
                <a:spcPct val="20000"/>
              </a:spcBef>
            </a:pPr>
            <a:endParaRPr lang="en-US" sz="2800" dirty="0"/>
          </a:p>
          <a:p>
            <a:pPr lvl="0">
              <a:spcBef>
                <a:spcPct val="20000"/>
              </a:spcBef>
            </a:pPr>
            <a:endParaRPr kumimoji="0" lang="en-US" sz="280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Table 5"/>
          <p:cNvGraphicFramePr>
            <a:graphicFrameLocks noGrp="1"/>
          </p:cNvGraphicFramePr>
          <p:nvPr/>
        </p:nvGraphicFramePr>
        <p:xfrm>
          <a:off x="685800" y="2764716"/>
          <a:ext cx="7772400" cy="2971799"/>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4843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Scalar Multiplication Properties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Vector Addition Properties</a:t>
                      </a:r>
                    </a:p>
                  </a:txBody>
                  <a:tcPr/>
                </a:tc>
                <a:extLst>
                  <a:ext uri="{0D108BD9-81ED-4DB2-BD59-A6C34878D82A}">
                    <a16:rowId xmlns:a16="http://schemas.microsoft.com/office/drawing/2014/main" val="10000"/>
                  </a:ext>
                </a:extLst>
              </a:tr>
              <a:tr h="484394">
                <a:tc>
                  <a:txBody>
                    <a:bodyPr/>
                    <a:lstStyle/>
                    <a:p>
                      <a:endParaRPr lang="en-US" dirty="0"/>
                    </a:p>
                  </a:txBody>
                  <a:tcPr/>
                </a:tc>
                <a:tc>
                  <a:txBody>
                    <a:bodyPr/>
                    <a:lstStyle/>
                    <a:p>
                      <a:r>
                        <a:rPr lang="en-US" sz="2400" b="1" dirty="0">
                          <a:solidFill>
                            <a:schemeClr val="tx1"/>
                          </a:solidFill>
                        </a:rPr>
                        <a:t>u</a:t>
                      </a:r>
                      <a:r>
                        <a:rPr lang="en-US" sz="2400" dirty="0">
                          <a:solidFill>
                            <a:schemeClr val="tx1"/>
                          </a:solidFill>
                        </a:rPr>
                        <a:t> + </a:t>
                      </a:r>
                      <a:r>
                        <a:rPr lang="en-US" sz="2400" b="1" dirty="0">
                          <a:solidFill>
                            <a:schemeClr val="tx1"/>
                          </a:solidFill>
                        </a:rPr>
                        <a:t>v</a:t>
                      </a:r>
                      <a:r>
                        <a:rPr lang="en-US" sz="2400" dirty="0">
                          <a:solidFill>
                            <a:schemeClr val="tx1"/>
                          </a:solidFill>
                        </a:rPr>
                        <a:t> = </a:t>
                      </a:r>
                      <a:r>
                        <a:rPr lang="en-US" sz="2400" b="1" dirty="0">
                          <a:solidFill>
                            <a:schemeClr val="tx1"/>
                          </a:solidFill>
                        </a:rPr>
                        <a:t>v</a:t>
                      </a:r>
                      <a:r>
                        <a:rPr lang="en-US" sz="2400" dirty="0">
                          <a:solidFill>
                            <a:schemeClr val="tx1"/>
                          </a:solidFill>
                        </a:rPr>
                        <a:t> + </a:t>
                      </a:r>
                      <a:r>
                        <a:rPr lang="en-US" sz="2400" b="1" dirty="0">
                          <a:solidFill>
                            <a:schemeClr val="tx1"/>
                          </a:solidFill>
                        </a:rPr>
                        <a:t>u</a:t>
                      </a:r>
                    </a:p>
                  </a:txBody>
                  <a:tcPr/>
                </a:tc>
                <a:extLst>
                  <a:ext uri="{0D108BD9-81ED-4DB2-BD59-A6C34878D82A}">
                    <a16:rowId xmlns:a16="http://schemas.microsoft.com/office/drawing/2014/main" val="10001"/>
                  </a:ext>
                </a:extLst>
              </a:tr>
              <a:tr h="5651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484394">
                <a:tc>
                  <a:txBody>
                    <a:bodyPr/>
                    <a:lstStyle/>
                    <a:p>
                      <a:endParaRPr lang="en-US" dirty="0"/>
                    </a:p>
                  </a:txBody>
                  <a:tcPr/>
                </a:tc>
                <a:tc>
                  <a:txBody>
                    <a:bodyPr/>
                    <a:lstStyle/>
                    <a:p>
                      <a:r>
                        <a:rPr lang="en-US" sz="2400" b="1" dirty="0">
                          <a:solidFill>
                            <a:schemeClr val="tx1"/>
                          </a:solidFill>
                        </a:rPr>
                        <a:t>u</a:t>
                      </a:r>
                      <a:r>
                        <a:rPr lang="en-US" sz="2400" dirty="0">
                          <a:solidFill>
                            <a:schemeClr val="tx1"/>
                          </a:solidFill>
                        </a:rPr>
                        <a:t> + </a:t>
                      </a:r>
                      <a:r>
                        <a:rPr lang="en-US" sz="2400" b="1" dirty="0">
                          <a:solidFill>
                            <a:schemeClr val="tx1"/>
                          </a:solidFill>
                        </a:rPr>
                        <a:t>0</a:t>
                      </a:r>
                      <a:r>
                        <a:rPr lang="en-US" sz="2400" dirty="0">
                          <a:solidFill>
                            <a:schemeClr val="tx1"/>
                          </a:solidFill>
                        </a:rPr>
                        <a:t> = </a:t>
                      </a:r>
                      <a:r>
                        <a:rPr lang="en-US" sz="2400" b="1" dirty="0">
                          <a:solidFill>
                            <a:schemeClr val="tx1"/>
                          </a:solidFill>
                        </a:rPr>
                        <a:t>u</a:t>
                      </a:r>
                    </a:p>
                  </a:txBody>
                  <a:tcPr/>
                </a:tc>
                <a:extLst>
                  <a:ext uri="{0D108BD9-81ED-4DB2-BD59-A6C34878D82A}">
                    <a16:rowId xmlns:a16="http://schemas.microsoft.com/office/drawing/2014/main" val="10003"/>
                  </a:ext>
                </a:extLst>
              </a:tr>
              <a:tr h="4843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baseline="0" dirty="0">
                          <a:solidFill>
                            <a:schemeClr val="dk1"/>
                          </a:solidFill>
                          <a:latin typeface="+mn-lt"/>
                          <a:ea typeface="+mn-ea"/>
                          <a:cs typeface="+mn-cs"/>
                        </a:rPr>
                        <a:t>1</a:t>
                      </a:r>
                      <a:r>
                        <a:rPr lang="pl-PL" sz="2400" b="0" i="0" kern="1200" baseline="0" dirty="0">
                          <a:solidFill>
                            <a:schemeClr val="dk1"/>
                          </a:solidFill>
                          <a:latin typeface="+mn-lt"/>
                          <a:ea typeface="+mn-ea"/>
                          <a:cs typeface="+mn-cs"/>
                        </a:rPr>
                        <a:t> </a:t>
                      </a:r>
                      <a:r>
                        <a:rPr lang="pl-PL" sz="2400" b="1" i="0" kern="1200" baseline="0" dirty="0">
                          <a:solidFill>
                            <a:schemeClr val="dk1"/>
                          </a:solidFill>
                          <a:latin typeface="+mn-lt"/>
                          <a:ea typeface="+mn-ea"/>
                          <a:cs typeface="+mn-cs"/>
                        </a:rPr>
                        <a:t>u</a:t>
                      </a:r>
                      <a:r>
                        <a:rPr lang="pl-PL" sz="2400" b="0" i="0" kern="1200" baseline="0" dirty="0">
                          <a:solidFill>
                            <a:schemeClr val="dk1"/>
                          </a:solidFill>
                          <a:latin typeface="+mn-lt"/>
                          <a:ea typeface="+mn-ea"/>
                          <a:cs typeface="+mn-cs"/>
                        </a:rPr>
                        <a:t> = </a:t>
                      </a:r>
                      <a:r>
                        <a:rPr lang="pl-PL" sz="2400" b="1" i="0" kern="1200" baseline="0" dirty="0">
                          <a:solidFill>
                            <a:schemeClr val="dk1"/>
                          </a:solidFill>
                          <a:latin typeface="+mn-lt"/>
                          <a:ea typeface="+mn-ea"/>
                          <a:cs typeface="+mn-cs"/>
                        </a:rPr>
                        <a:t>u</a:t>
                      </a:r>
                      <a:r>
                        <a:rPr lang="pl-PL" sz="2400" b="0" i="0" kern="1200" baseline="0" dirty="0">
                          <a:solidFill>
                            <a:schemeClr val="dk1"/>
                          </a:solidFill>
                          <a:latin typeface="+mn-lt"/>
                          <a:ea typeface="+mn-ea"/>
                          <a:cs typeface="+mn-cs"/>
                        </a:rPr>
                        <a:t>, 0 </a:t>
                      </a:r>
                      <a:r>
                        <a:rPr lang="pl-PL" sz="2400" b="1" i="0" kern="1200" baseline="0" dirty="0">
                          <a:solidFill>
                            <a:schemeClr val="dk1"/>
                          </a:solidFill>
                          <a:latin typeface="+mn-lt"/>
                          <a:ea typeface="+mn-ea"/>
                          <a:cs typeface="+mn-cs"/>
                        </a:rPr>
                        <a:t>u</a:t>
                      </a:r>
                      <a:r>
                        <a:rPr lang="pl-PL" sz="2400" b="0" i="0" kern="1200" baseline="0" dirty="0">
                          <a:solidFill>
                            <a:schemeClr val="dk1"/>
                          </a:solidFill>
                          <a:latin typeface="+mn-lt"/>
                          <a:ea typeface="+mn-ea"/>
                          <a:cs typeface="+mn-cs"/>
                        </a:rPr>
                        <a:t> = </a:t>
                      </a:r>
                      <a:r>
                        <a:rPr lang="pl-PL" sz="2400" b="1" i="0" kern="1200" baseline="0" dirty="0">
                          <a:solidFill>
                            <a:schemeClr val="dk1"/>
                          </a:solidFill>
                          <a:latin typeface="+mn-lt"/>
                          <a:ea typeface="+mn-ea"/>
                          <a:cs typeface="+mn-cs"/>
                        </a:rPr>
                        <a:t>0</a:t>
                      </a:r>
                      <a:r>
                        <a:rPr lang="pl-PL" sz="2400" b="0" i="0" kern="1200" baseline="0" dirty="0">
                          <a:solidFill>
                            <a:schemeClr val="dk1"/>
                          </a:solidFill>
                          <a:latin typeface="+mn-lt"/>
                          <a:ea typeface="+mn-ea"/>
                          <a:cs typeface="+mn-cs"/>
                        </a:rPr>
                        <a:t>, and </a:t>
                      </a:r>
                      <a:r>
                        <a:rPr lang="pl-PL" sz="2400" b="0" i="1" kern="1200" baseline="0" dirty="0">
                          <a:solidFill>
                            <a:schemeClr val="dk1"/>
                          </a:solidFill>
                          <a:latin typeface="+mn-lt"/>
                          <a:ea typeface="+mn-ea"/>
                          <a:cs typeface="+mn-cs"/>
                        </a:rPr>
                        <a:t>a</a:t>
                      </a:r>
                      <a:r>
                        <a:rPr lang="en-US" sz="2400" b="0" i="0" kern="1200" baseline="0" dirty="0">
                          <a:solidFill>
                            <a:schemeClr val="dk1"/>
                          </a:solidFill>
                          <a:latin typeface="+mn-lt"/>
                          <a:ea typeface="+mn-ea"/>
                          <a:cs typeface="+mn-cs"/>
                        </a:rPr>
                        <a:t> </a:t>
                      </a:r>
                      <a:r>
                        <a:rPr lang="pl-PL" sz="2400" b="1" i="0" kern="1200" baseline="0" dirty="0">
                          <a:solidFill>
                            <a:schemeClr val="dk1"/>
                          </a:solidFill>
                          <a:latin typeface="+mn-lt"/>
                          <a:ea typeface="+mn-ea"/>
                          <a:cs typeface="+mn-cs"/>
                        </a:rPr>
                        <a:t>0</a:t>
                      </a:r>
                      <a:r>
                        <a:rPr lang="pl-PL" sz="2400" b="0" i="0" kern="1200" baseline="0" dirty="0">
                          <a:solidFill>
                            <a:schemeClr val="dk1"/>
                          </a:solidFill>
                          <a:latin typeface="+mn-lt"/>
                          <a:ea typeface="+mn-ea"/>
                          <a:cs typeface="+mn-cs"/>
                        </a:rPr>
                        <a:t> = </a:t>
                      </a:r>
                      <a:r>
                        <a:rPr lang="pl-PL" sz="2400" b="1" i="0" kern="1200" baseline="0" dirty="0">
                          <a:solidFill>
                            <a:schemeClr val="dk1"/>
                          </a:solidFill>
                          <a:latin typeface="+mn-lt"/>
                          <a:ea typeface="+mn-ea"/>
                          <a:cs typeface="+mn-cs"/>
                        </a:rPr>
                        <a:t>0</a:t>
                      </a:r>
                    </a:p>
                  </a:txBody>
                  <a:tcPr/>
                </a:tc>
                <a:tc>
                  <a:txBody>
                    <a:bodyPr/>
                    <a:lstStyle/>
                    <a:p>
                      <a:endParaRPr lang="en-US" dirty="0"/>
                    </a:p>
                  </a:txBody>
                  <a:tcPr/>
                </a:tc>
                <a:extLst>
                  <a:ext uri="{0D108BD9-81ED-4DB2-BD59-A6C34878D82A}">
                    <a16:rowId xmlns:a16="http://schemas.microsoft.com/office/drawing/2014/main" val="10004"/>
                  </a:ext>
                </a:extLst>
              </a:tr>
              <a:tr h="46909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551938" name="Object 2"/>
          <p:cNvGraphicFramePr>
            <a:graphicFrameLocks noChangeAspect="1"/>
          </p:cNvGraphicFramePr>
          <p:nvPr/>
        </p:nvGraphicFramePr>
        <p:xfrm>
          <a:off x="762000" y="3263391"/>
          <a:ext cx="2209800" cy="419100"/>
        </p:xfrm>
        <a:graphic>
          <a:graphicData uri="http://schemas.openxmlformats.org/presentationml/2006/ole">
            <mc:AlternateContent xmlns:mc="http://schemas.openxmlformats.org/markup-compatibility/2006">
              <mc:Choice xmlns:v="urn:schemas-microsoft-com:vml" Requires="v">
                <p:oleObj spid="_x0000_s552022" name="Equation" r:id="rId3" imgW="2209680" imgH="419040" progId="Equation.DSMT4">
                  <p:embed/>
                </p:oleObj>
              </mc:Choice>
              <mc:Fallback>
                <p:oleObj name="Equation" r:id="rId3" imgW="220968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63391"/>
                        <a:ext cx="220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1939" name="Object 3"/>
          <p:cNvGraphicFramePr>
            <a:graphicFrameLocks noChangeAspect="1"/>
          </p:cNvGraphicFramePr>
          <p:nvPr/>
        </p:nvGraphicFramePr>
        <p:xfrm>
          <a:off x="762000" y="3831516"/>
          <a:ext cx="2209800" cy="419100"/>
        </p:xfrm>
        <a:graphic>
          <a:graphicData uri="http://schemas.openxmlformats.org/presentationml/2006/ole">
            <mc:AlternateContent xmlns:mc="http://schemas.openxmlformats.org/markup-compatibility/2006">
              <mc:Choice xmlns:v="urn:schemas-microsoft-com:vml" Requires="v">
                <p:oleObj spid="_x0000_s552023" name="Equation" r:id="rId5" imgW="2209680" imgH="419040" progId="Equation.DSMT4">
                  <p:embed/>
                </p:oleObj>
              </mc:Choice>
              <mc:Fallback>
                <p:oleObj name="Equation" r:id="rId5" imgW="220968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831516"/>
                        <a:ext cx="220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1940" name="Object 4"/>
          <p:cNvGraphicFramePr>
            <a:graphicFrameLocks noChangeAspect="1"/>
          </p:cNvGraphicFramePr>
          <p:nvPr/>
        </p:nvGraphicFramePr>
        <p:xfrm>
          <a:off x="762000" y="4364916"/>
          <a:ext cx="2755900" cy="431800"/>
        </p:xfrm>
        <a:graphic>
          <a:graphicData uri="http://schemas.openxmlformats.org/presentationml/2006/ole">
            <mc:AlternateContent xmlns:mc="http://schemas.openxmlformats.org/markup-compatibility/2006">
              <mc:Choice xmlns:v="urn:schemas-microsoft-com:vml" Requires="v">
                <p:oleObj spid="_x0000_s552024" name="Equation" r:id="rId7" imgW="2755800" imgH="431640" progId="Equation.DSMT4">
                  <p:embed/>
                </p:oleObj>
              </mc:Choice>
              <mc:Fallback>
                <p:oleObj name="Equation" r:id="rId7" imgW="275580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364916"/>
                        <a:ext cx="2755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1941" name="Object 5"/>
          <p:cNvGraphicFramePr>
            <a:graphicFrameLocks noChangeAspect="1"/>
          </p:cNvGraphicFramePr>
          <p:nvPr/>
        </p:nvGraphicFramePr>
        <p:xfrm>
          <a:off x="800100" y="5304716"/>
          <a:ext cx="1257300" cy="431800"/>
        </p:xfrm>
        <a:graphic>
          <a:graphicData uri="http://schemas.openxmlformats.org/presentationml/2006/ole">
            <mc:AlternateContent xmlns:mc="http://schemas.openxmlformats.org/markup-compatibility/2006">
              <mc:Choice xmlns:v="urn:schemas-microsoft-com:vml" Requires="v">
                <p:oleObj spid="_x0000_s552025" name="Equation" r:id="rId9" imgW="1257120" imgH="431640" progId="Equation.DSMT4">
                  <p:embed/>
                </p:oleObj>
              </mc:Choice>
              <mc:Fallback>
                <p:oleObj name="Equation" r:id="rId9" imgW="1257120" imgH="4316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 y="5304716"/>
                        <a:ext cx="1257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1942" name="Object 6"/>
          <p:cNvGraphicFramePr>
            <a:graphicFrameLocks noChangeAspect="1"/>
          </p:cNvGraphicFramePr>
          <p:nvPr/>
        </p:nvGraphicFramePr>
        <p:xfrm>
          <a:off x="4953000" y="3831516"/>
          <a:ext cx="2895600" cy="419100"/>
        </p:xfrm>
        <a:graphic>
          <a:graphicData uri="http://schemas.openxmlformats.org/presentationml/2006/ole">
            <mc:AlternateContent xmlns:mc="http://schemas.openxmlformats.org/markup-compatibility/2006">
              <mc:Choice xmlns:v="urn:schemas-microsoft-com:vml" Requires="v">
                <p:oleObj spid="_x0000_s552026" name="Equation" r:id="rId11" imgW="2895480" imgH="419040" progId="Equation.DSMT4">
                  <p:embed/>
                </p:oleObj>
              </mc:Choice>
              <mc:Fallback>
                <p:oleObj name="Equation" r:id="rId11" imgW="2895480" imgH="419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3831516"/>
                        <a:ext cx="2895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1943" name="Object 7"/>
          <p:cNvGraphicFramePr>
            <a:graphicFrameLocks noChangeAspect="1"/>
          </p:cNvGraphicFramePr>
          <p:nvPr/>
        </p:nvGraphicFramePr>
        <p:xfrm>
          <a:off x="4953000" y="4822116"/>
          <a:ext cx="1435100" cy="419100"/>
        </p:xfrm>
        <a:graphic>
          <a:graphicData uri="http://schemas.openxmlformats.org/presentationml/2006/ole">
            <mc:AlternateContent xmlns:mc="http://schemas.openxmlformats.org/markup-compatibility/2006">
              <mc:Choice xmlns:v="urn:schemas-microsoft-com:vml" Requires="v">
                <p:oleObj spid="_x0000_s552027" name="Equation" r:id="rId13" imgW="1434960" imgH="419040" progId="Equation.DSMT4">
                  <p:embed/>
                </p:oleObj>
              </mc:Choice>
              <mc:Fallback>
                <p:oleObj name="Equation" r:id="rId13" imgW="1434960" imgH="4190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4822116"/>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Let		      and 		    Find the following.</a:t>
            </a:r>
          </a:p>
          <a:p>
            <a:pPr marL="463550" indent="-463550">
              <a:lnSpc>
                <a:spcPct val="200000"/>
              </a:lnSpc>
              <a:tabLst>
                <a:tab pos="2292350" algn="l"/>
                <a:tab pos="2743200" algn="l"/>
                <a:tab pos="4121150" algn="l"/>
                <a:tab pos="4572000" algn="l"/>
              </a:tabLst>
            </a:pPr>
            <a:r>
              <a:rPr lang="pl-PL" b="1" dirty="0"/>
              <a:t>a.</a:t>
            </a:r>
            <a:r>
              <a:rPr lang="en-US" b="1" dirty="0"/>
              <a:t>	</a:t>
            </a:r>
            <a:r>
              <a:rPr lang="pl-PL" dirty="0">
                <a:solidFill>
                  <a:srgbClr val="0000FF"/>
                </a:solidFill>
              </a:rPr>
              <a:t>2</a:t>
            </a:r>
            <a:r>
              <a:rPr lang="pl-PL" b="1" dirty="0">
                <a:solidFill>
                  <a:srgbClr val="0000FF"/>
                </a:solidFill>
              </a:rPr>
              <a:t>u</a:t>
            </a:r>
            <a:r>
              <a:rPr lang="pl-PL" dirty="0">
                <a:solidFill>
                  <a:srgbClr val="0000FF"/>
                </a:solidFill>
              </a:rPr>
              <a:t> + </a:t>
            </a:r>
            <a:r>
              <a:rPr lang="pl-PL" b="1" dirty="0">
                <a:solidFill>
                  <a:srgbClr val="0000FF"/>
                </a:solidFill>
              </a:rPr>
              <a:t>v</a:t>
            </a:r>
            <a:r>
              <a:rPr lang="pl-PL" dirty="0">
                <a:solidFill>
                  <a:srgbClr val="0000FF"/>
                </a:solidFill>
              </a:rPr>
              <a:t> </a:t>
            </a:r>
            <a:r>
              <a:rPr lang="en-US" dirty="0"/>
              <a:t>	</a:t>
            </a:r>
            <a:r>
              <a:rPr lang="pl-PL" b="1" dirty="0"/>
              <a:t>b.</a:t>
            </a:r>
            <a:r>
              <a:rPr lang="en-US" dirty="0"/>
              <a:t>	</a:t>
            </a:r>
            <a:r>
              <a:rPr lang="pl-PL" b="1" dirty="0">
                <a:solidFill>
                  <a:srgbClr val="0000FF"/>
                </a:solidFill>
              </a:rPr>
              <a:t>v</a:t>
            </a:r>
            <a:r>
              <a:rPr lang="pl-PL" dirty="0">
                <a:solidFill>
                  <a:srgbClr val="0000FF"/>
                </a:solidFill>
              </a:rPr>
              <a:t> </a:t>
            </a:r>
            <a:r>
              <a:rPr lang="pl-PL" dirty="0">
                <a:solidFill>
                  <a:srgbClr val="0000FF"/>
                </a:solidFill>
                <a:latin typeface="Symbol" pitchFamily="18" charset="2"/>
              </a:rPr>
              <a:t>-</a:t>
            </a:r>
            <a:r>
              <a:rPr lang="pl-PL" dirty="0">
                <a:solidFill>
                  <a:srgbClr val="0000FF"/>
                </a:solidFill>
              </a:rPr>
              <a:t> </a:t>
            </a:r>
            <a:r>
              <a:rPr lang="pl-PL" b="1" dirty="0">
                <a:solidFill>
                  <a:srgbClr val="0000FF"/>
                </a:solidFill>
              </a:rPr>
              <a:t>u</a:t>
            </a:r>
            <a:r>
              <a:rPr lang="pl-PL" dirty="0">
                <a:solidFill>
                  <a:srgbClr val="0000FF"/>
                </a:solidFill>
              </a:rPr>
              <a:t> </a:t>
            </a:r>
            <a:r>
              <a:rPr lang="en-US" dirty="0"/>
              <a:t>	</a:t>
            </a:r>
            <a:r>
              <a:rPr lang="pl-PL" b="1" dirty="0"/>
              <a:t>c.</a:t>
            </a:r>
            <a:r>
              <a:rPr lang="en-US" dirty="0"/>
              <a:t>	</a:t>
            </a:r>
          </a:p>
          <a:p>
            <a:pPr marL="463550" indent="-463550">
              <a:tabLst>
                <a:tab pos="2292350" algn="l"/>
                <a:tab pos="2743200" algn="l"/>
                <a:tab pos="4121150" algn="l"/>
                <a:tab pos="4572000" algn="l"/>
              </a:tabLst>
            </a:pPr>
            <a:r>
              <a:rPr lang="en-US" b="1" dirty="0"/>
              <a:t>Solution</a:t>
            </a:r>
          </a:p>
          <a:p>
            <a:pPr marL="463550" indent="-463550">
              <a:tabLst>
                <a:tab pos="2292350" algn="l"/>
                <a:tab pos="2743200" algn="l"/>
                <a:tab pos="4121150" algn="l"/>
                <a:tab pos="4572000" algn="l"/>
              </a:tabLst>
            </a:pPr>
            <a:r>
              <a:rPr lang="en-US" b="1" dirty="0"/>
              <a:t>a.			</a:t>
            </a:r>
          </a:p>
        </p:txBody>
      </p:sp>
      <p:graphicFrame>
        <p:nvGraphicFramePr>
          <p:cNvPr id="552962" name="Object 2"/>
          <p:cNvGraphicFramePr>
            <a:graphicFrameLocks noChangeAspect="1"/>
          </p:cNvGraphicFramePr>
          <p:nvPr/>
        </p:nvGraphicFramePr>
        <p:xfrm>
          <a:off x="5029200" y="1981200"/>
          <a:ext cx="800100" cy="927100"/>
        </p:xfrm>
        <a:graphic>
          <a:graphicData uri="http://schemas.openxmlformats.org/presentationml/2006/ole">
            <mc:AlternateContent xmlns:mc="http://schemas.openxmlformats.org/markup-compatibility/2006">
              <mc:Choice xmlns:v="urn:schemas-microsoft-com:vml" Requires="v">
                <p:oleObj spid="_x0000_s553075" name="Equation" r:id="rId3" imgW="799920" imgH="927000" progId="Equation.DSMT4">
                  <p:embed/>
                </p:oleObj>
              </mc:Choice>
              <mc:Fallback>
                <p:oleObj name="Equation" r:id="rId3" imgW="79992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981200"/>
                        <a:ext cx="800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3" name="Object 3"/>
          <p:cNvGraphicFramePr>
            <a:graphicFrameLocks noChangeAspect="1"/>
          </p:cNvGraphicFramePr>
          <p:nvPr/>
        </p:nvGraphicFramePr>
        <p:xfrm>
          <a:off x="1066800" y="1330125"/>
          <a:ext cx="1739900" cy="469900"/>
        </p:xfrm>
        <a:graphic>
          <a:graphicData uri="http://schemas.openxmlformats.org/presentationml/2006/ole">
            <mc:AlternateContent xmlns:mc="http://schemas.openxmlformats.org/markup-compatibility/2006">
              <mc:Choice xmlns:v="urn:schemas-microsoft-com:vml" Requires="v">
                <p:oleObj spid="_x0000_s553076" name="Equation" r:id="rId5" imgW="1739880" imgH="469800" progId="Equation.DSMT4">
                  <p:embed/>
                </p:oleObj>
              </mc:Choice>
              <mc:Fallback>
                <p:oleObj name="Equation" r:id="rId5" imgW="17398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330125"/>
                        <a:ext cx="173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4" name="Object 4"/>
          <p:cNvGraphicFramePr>
            <a:graphicFrameLocks noChangeAspect="1"/>
          </p:cNvGraphicFramePr>
          <p:nvPr/>
        </p:nvGraphicFramePr>
        <p:xfrm>
          <a:off x="3475300" y="1336875"/>
          <a:ext cx="1816100" cy="469900"/>
        </p:xfrm>
        <a:graphic>
          <a:graphicData uri="http://schemas.openxmlformats.org/presentationml/2006/ole">
            <mc:AlternateContent xmlns:mc="http://schemas.openxmlformats.org/markup-compatibility/2006">
              <mc:Choice xmlns:v="urn:schemas-microsoft-com:vml" Requires="v">
                <p:oleObj spid="_x0000_s553077" name="Equation" r:id="rId7" imgW="1815840" imgH="469800" progId="Equation.DSMT4">
                  <p:embed/>
                </p:oleObj>
              </mc:Choice>
              <mc:Fallback>
                <p:oleObj name="Equation" r:id="rId7" imgW="181584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5300" y="1336875"/>
                        <a:ext cx="1816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6" name="Object 6"/>
          <p:cNvGraphicFramePr>
            <a:graphicFrameLocks noChangeAspect="1"/>
          </p:cNvGraphicFramePr>
          <p:nvPr/>
        </p:nvGraphicFramePr>
        <p:xfrm>
          <a:off x="984250" y="3394075"/>
          <a:ext cx="889000" cy="381000"/>
        </p:xfrm>
        <a:graphic>
          <a:graphicData uri="http://schemas.openxmlformats.org/presentationml/2006/ole">
            <mc:AlternateContent xmlns:mc="http://schemas.openxmlformats.org/markup-compatibility/2006">
              <mc:Choice xmlns:v="urn:schemas-microsoft-com:vml" Requires="v">
                <p:oleObj spid="_x0000_s553078" name="Equation" r:id="rId9" imgW="888840" imgH="380880" progId="Equation.DSMT4">
                  <p:embed/>
                </p:oleObj>
              </mc:Choice>
              <mc:Fallback>
                <p:oleObj name="Equation" r:id="rId9" imgW="88884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250" y="3394075"/>
                        <a:ext cx="889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7" name="Object 7"/>
          <p:cNvGraphicFramePr>
            <a:graphicFrameLocks noChangeAspect="1"/>
          </p:cNvGraphicFramePr>
          <p:nvPr/>
        </p:nvGraphicFramePr>
        <p:xfrm>
          <a:off x="1905000" y="3329650"/>
          <a:ext cx="3187700" cy="469900"/>
        </p:xfrm>
        <a:graphic>
          <a:graphicData uri="http://schemas.openxmlformats.org/presentationml/2006/ole">
            <mc:AlternateContent xmlns:mc="http://schemas.openxmlformats.org/markup-compatibility/2006">
              <mc:Choice xmlns:v="urn:schemas-microsoft-com:vml" Requires="v">
                <p:oleObj spid="_x0000_s553079" name="Equation" r:id="rId11" imgW="3187440" imgH="469800" progId="Equation.DSMT4">
                  <p:embed/>
                </p:oleObj>
              </mc:Choice>
              <mc:Fallback>
                <p:oleObj name="Equation" r:id="rId11" imgW="318744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3329650"/>
                        <a:ext cx="318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8" name="Object 8"/>
          <p:cNvGraphicFramePr>
            <a:graphicFrameLocks noChangeAspect="1"/>
          </p:cNvGraphicFramePr>
          <p:nvPr/>
        </p:nvGraphicFramePr>
        <p:xfrm>
          <a:off x="1905000" y="3909350"/>
          <a:ext cx="3009900" cy="469900"/>
        </p:xfrm>
        <a:graphic>
          <a:graphicData uri="http://schemas.openxmlformats.org/presentationml/2006/ole">
            <mc:AlternateContent xmlns:mc="http://schemas.openxmlformats.org/markup-compatibility/2006">
              <mc:Choice xmlns:v="urn:schemas-microsoft-com:vml" Requires="v">
                <p:oleObj spid="_x0000_s553080" name="Equation" r:id="rId13" imgW="3009600" imgH="469800" progId="Equation.DSMT4">
                  <p:embed/>
                </p:oleObj>
              </mc:Choice>
              <mc:Fallback>
                <p:oleObj name="Equation" r:id="rId13" imgW="3009600" imgH="469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00" y="3909350"/>
                        <a:ext cx="300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69" name="Object 9"/>
          <p:cNvGraphicFramePr>
            <a:graphicFrameLocks noChangeAspect="1"/>
          </p:cNvGraphicFramePr>
          <p:nvPr/>
        </p:nvGraphicFramePr>
        <p:xfrm>
          <a:off x="1893425" y="4495800"/>
          <a:ext cx="3429000" cy="533400"/>
        </p:xfrm>
        <a:graphic>
          <a:graphicData uri="http://schemas.openxmlformats.org/presentationml/2006/ole">
            <mc:AlternateContent xmlns:mc="http://schemas.openxmlformats.org/markup-compatibility/2006">
              <mc:Choice xmlns:v="urn:schemas-microsoft-com:vml" Requires="v">
                <p:oleObj spid="_x0000_s553081" name="Equation" r:id="rId15" imgW="3429000" imgH="533160" progId="Equation.DSMT4">
                  <p:embed/>
                </p:oleObj>
              </mc:Choice>
              <mc:Fallback>
                <p:oleObj name="Equation" r:id="rId15" imgW="3429000" imgH="5331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93425" y="4495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70" name="Object 10"/>
          <p:cNvGraphicFramePr>
            <a:graphicFrameLocks noChangeAspect="1"/>
          </p:cNvGraphicFramePr>
          <p:nvPr/>
        </p:nvGraphicFramePr>
        <p:xfrm>
          <a:off x="5410200" y="4525963"/>
          <a:ext cx="1714500" cy="469900"/>
        </p:xfrm>
        <a:graphic>
          <a:graphicData uri="http://schemas.openxmlformats.org/presentationml/2006/ole">
            <mc:AlternateContent xmlns:mc="http://schemas.openxmlformats.org/markup-compatibility/2006">
              <mc:Choice xmlns:v="urn:schemas-microsoft-com:vml" Requires="v">
                <p:oleObj spid="_x0000_s553082" name="Equation" r:id="rId17" imgW="1714320" imgH="469800" progId="Equation.DSMT4">
                  <p:embed/>
                </p:oleObj>
              </mc:Choice>
              <mc:Fallback>
                <p:oleObj name="Equation" r:id="rId17" imgW="1714320" imgH="4698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10200" y="4525963"/>
                        <a:ext cx="171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2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marL="463550" indent="-463550"/>
            <a:r>
              <a:rPr lang="en-US" b="1" dirty="0"/>
              <a:t>b.	</a:t>
            </a:r>
          </a:p>
          <a:p>
            <a:pPr marL="463550" indent="-463550">
              <a:lnSpc>
                <a:spcPct val="200000"/>
              </a:lnSpc>
            </a:pPr>
            <a:r>
              <a:rPr lang="en-US" b="1" dirty="0"/>
              <a:t>c.</a:t>
            </a:r>
          </a:p>
          <a:p>
            <a:pPr marL="463550" indent="-463550">
              <a:lnSpc>
                <a:spcPct val="150000"/>
              </a:lnSpc>
            </a:pPr>
            <a:endParaRPr lang="en-US" b="1" dirty="0"/>
          </a:p>
          <a:p>
            <a:pPr marL="463550" indent="-463550">
              <a:lnSpc>
                <a:spcPct val="200000"/>
              </a:lnSpc>
            </a:pPr>
            <a:r>
              <a:rPr lang="en-US" dirty="0"/>
              <a:t>(Note that this is indeed equal to </a:t>
            </a:r>
            <a:r>
              <a:rPr lang="en-US" b="1" dirty="0"/>
              <a:t>	</a:t>
            </a:r>
          </a:p>
        </p:txBody>
      </p:sp>
      <p:graphicFrame>
        <p:nvGraphicFramePr>
          <p:cNvPr id="553988" name="Object 4"/>
          <p:cNvGraphicFramePr>
            <a:graphicFrameLocks noChangeAspect="1"/>
          </p:cNvGraphicFramePr>
          <p:nvPr/>
        </p:nvGraphicFramePr>
        <p:xfrm>
          <a:off x="5380300" y="3810000"/>
          <a:ext cx="2895600" cy="533400"/>
        </p:xfrm>
        <a:graphic>
          <a:graphicData uri="http://schemas.openxmlformats.org/presentationml/2006/ole">
            <mc:AlternateContent xmlns:mc="http://schemas.openxmlformats.org/markup-compatibility/2006">
              <mc:Choice xmlns:v="urn:schemas-microsoft-com:vml" Requires="v">
                <p:oleObj spid="_x0000_s554115" name="Equation" r:id="rId3" imgW="2895480" imgH="533160" progId="Equation.DSMT4">
                  <p:embed/>
                </p:oleObj>
              </mc:Choice>
              <mc:Fallback>
                <p:oleObj name="Equation" r:id="rId3" imgW="2895480" imgH="5331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300" y="3810000"/>
                        <a:ext cx="289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89" name="Object 5"/>
          <p:cNvGraphicFramePr>
            <a:graphicFrameLocks noChangeAspect="1"/>
          </p:cNvGraphicFramePr>
          <p:nvPr/>
        </p:nvGraphicFramePr>
        <p:xfrm>
          <a:off x="991417" y="1981200"/>
          <a:ext cx="800100" cy="927100"/>
        </p:xfrm>
        <a:graphic>
          <a:graphicData uri="http://schemas.openxmlformats.org/presentationml/2006/ole">
            <mc:AlternateContent xmlns:mc="http://schemas.openxmlformats.org/markup-compatibility/2006">
              <mc:Choice xmlns:v="urn:schemas-microsoft-com:vml" Requires="v">
                <p:oleObj spid="_x0000_s554116" name="Equation" r:id="rId5" imgW="799920" imgH="927000" progId="Equation.DSMT4">
                  <p:embed/>
                </p:oleObj>
              </mc:Choice>
              <mc:Fallback>
                <p:oleObj name="Equation" r:id="rId5" imgW="799920" imgH="9270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417" y="1981200"/>
                        <a:ext cx="800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0" name="Object 6"/>
          <p:cNvGraphicFramePr>
            <a:graphicFrameLocks noChangeAspect="1"/>
          </p:cNvGraphicFramePr>
          <p:nvPr/>
        </p:nvGraphicFramePr>
        <p:xfrm>
          <a:off x="1828800" y="1981200"/>
          <a:ext cx="2108200" cy="927100"/>
        </p:xfrm>
        <a:graphic>
          <a:graphicData uri="http://schemas.openxmlformats.org/presentationml/2006/ole">
            <mc:AlternateContent xmlns:mc="http://schemas.openxmlformats.org/markup-compatibility/2006">
              <mc:Choice xmlns:v="urn:schemas-microsoft-com:vml" Requires="v">
                <p:oleObj spid="_x0000_s554117" name="Equation" r:id="rId7" imgW="2108160" imgH="927000" progId="Equation.DSMT4">
                  <p:embed/>
                </p:oleObj>
              </mc:Choice>
              <mc:Fallback>
                <p:oleObj name="Equation" r:id="rId7" imgW="2108160" imgH="9270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981200"/>
                        <a:ext cx="2108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1" name="Object 7"/>
          <p:cNvGraphicFramePr>
            <a:graphicFrameLocks noChangeAspect="1"/>
          </p:cNvGraphicFramePr>
          <p:nvPr/>
        </p:nvGraphicFramePr>
        <p:xfrm>
          <a:off x="3973975" y="2168325"/>
          <a:ext cx="1803400" cy="533400"/>
        </p:xfrm>
        <a:graphic>
          <a:graphicData uri="http://schemas.openxmlformats.org/presentationml/2006/ole">
            <mc:AlternateContent xmlns:mc="http://schemas.openxmlformats.org/markup-compatibility/2006">
              <mc:Choice xmlns:v="urn:schemas-microsoft-com:vml" Requires="v">
                <p:oleObj spid="_x0000_s554118" name="Equation" r:id="rId9" imgW="1803240" imgH="533160" progId="Equation.DSMT4">
                  <p:embed/>
                </p:oleObj>
              </mc:Choice>
              <mc:Fallback>
                <p:oleObj name="Equation" r:id="rId9" imgW="1803240" imgH="5331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3975" y="2168325"/>
                        <a:ext cx="180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3" name="Object 9"/>
          <p:cNvGraphicFramePr>
            <a:graphicFrameLocks noChangeAspect="1"/>
          </p:cNvGraphicFramePr>
          <p:nvPr/>
        </p:nvGraphicFramePr>
        <p:xfrm>
          <a:off x="5825925" y="2039075"/>
          <a:ext cx="3022600" cy="660400"/>
        </p:xfrm>
        <a:graphic>
          <a:graphicData uri="http://schemas.openxmlformats.org/presentationml/2006/ole">
            <mc:AlternateContent xmlns:mc="http://schemas.openxmlformats.org/markup-compatibility/2006">
              <mc:Choice xmlns:v="urn:schemas-microsoft-com:vml" Requires="v">
                <p:oleObj spid="_x0000_s554119" name="Equation" r:id="rId11" imgW="3022560" imgH="660240" progId="Equation.DSMT4">
                  <p:embed/>
                </p:oleObj>
              </mc:Choice>
              <mc:Fallback>
                <p:oleObj name="Equation" r:id="rId11" imgW="3022560" imgH="66024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5925" y="2039075"/>
                        <a:ext cx="3022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4" name="Object 10"/>
          <p:cNvGraphicFramePr>
            <a:graphicFrameLocks noChangeAspect="1"/>
          </p:cNvGraphicFramePr>
          <p:nvPr/>
        </p:nvGraphicFramePr>
        <p:xfrm>
          <a:off x="1828800" y="3013275"/>
          <a:ext cx="749300" cy="444500"/>
        </p:xfrm>
        <a:graphic>
          <a:graphicData uri="http://schemas.openxmlformats.org/presentationml/2006/ole">
            <mc:AlternateContent xmlns:mc="http://schemas.openxmlformats.org/markup-compatibility/2006">
              <mc:Choice xmlns:v="urn:schemas-microsoft-com:vml" Requires="v">
                <p:oleObj spid="_x0000_s554120" name="Equation" r:id="rId13" imgW="749160" imgH="444240" progId="Equation.DSMT4">
                  <p:embed/>
                </p:oleObj>
              </mc:Choice>
              <mc:Fallback>
                <p:oleObj name="Equation" r:id="rId13" imgW="749160" imgH="44424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3013275"/>
                        <a:ext cx="749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5" name="Object 11"/>
          <p:cNvGraphicFramePr>
            <a:graphicFrameLocks noChangeAspect="1"/>
          </p:cNvGraphicFramePr>
          <p:nvPr/>
        </p:nvGraphicFramePr>
        <p:xfrm>
          <a:off x="984250" y="1435100"/>
          <a:ext cx="698500" cy="241300"/>
        </p:xfrm>
        <a:graphic>
          <a:graphicData uri="http://schemas.openxmlformats.org/presentationml/2006/ole">
            <mc:AlternateContent xmlns:mc="http://schemas.openxmlformats.org/markup-compatibility/2006">
              <mc:Choice xmlns:v="urn:schemas-microsoft-com:vml" Requires="v">
                <p:oleObj spid="_x0000_s554121" name="Equation" r:id="rId15" imgW="698400" imgH="241200" progId="Equation.DSMT4">
                  <p:embed/>
                </p:oleObj>
              </mc:Choice>
              <mc:Fallback>
                <p:oleObj name="Equation" r:id="rId15" imgW="698400" imgH="24120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4250" y="1435100"/>
                        <a:ext cx="6985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6" name="Object 12"/>
          <p:cNvGraphicFramePr>
            <a:graphicFrameLocks noChangeAspect="1"/>
          </p:cNvGraphicFramePr>
          <p:nvPr/>
        </p:nvGraphicFramePr>
        <p:xfrm>
          <a:off x="1706300" y="1318550"/>
          <a:ext cx="2984500" cy="469900"/>
        </p:xfrm>
        <a:graphic>
          <a:graphicData uri="http://schemas.openxmlformats.org/presentationml/2006/ole">
            <mc:AlternateContent xmlns:mc="http://schemas.openxmlformats.org/markup-compatibility/2006">
              <mc:Choice xmlns:v="urn:schemas-microsoft-com:vml" Requires="v">
                <p:oleObj spid="_x0000_s554122" name="Equation" r:id="rId17" imgW="2984400" imgH="469800" progId="Equation.DSMT4">
                  <p:embed/>
                </p:oleObj>
              </mc:Choice>
              <mc:Fallback>
                <p:oleObj name="Equation" r:id="rId17" imgW="2984400" imgH="46980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06300" y="1318550"/>
                        <a:ext cx="298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997" name="Object 13"/>
          <p:cNvGraphicFramePr>
            <a:graphicFrameLocks noChangeAspect="1"/>
          </p:cNvGraphicFramePr>
          <p:nvPr/>
        </p:nvGraphicFramePr>
        <p:xfrm>
          <a:off x="4724400" y="1318550"/>
          <a:ext cx="1701800" cy="469900"/>
        </p:xfrm>
        <a:graphic>
          <a:graphicData uri="http://schemas.openxmlformats.org/presentationml/2006/ole">
            <mc:AlternateContent xmlns:mc="http://schemas.openxmlformats.org/markup-compatibility/2006">
              <mc:Choice xmlns:v="urn:schemas-microsoft-com:vml" Requires="v">
                <p:oleObj spid="_x0000_s554123" name="Equation" r:id="rId19" imgW="1701720" imgH="469800" progId="Equation.DSMT4">
                  <p:embed/>
                </p:oleObj>
              </mc:Choice>
              <mc:Fallback>
                <p:oleObj name="Equation" r:id="rId19" imgW="1701720" imgH="469800" progId="Equation.DSMT4">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24400" y="1318550"/>
                        <a:ext cx="1701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9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9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9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39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39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539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399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3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Given the two vectors 		  and 		       in </a:t>
            </a:r>
            <a:r>
              <a:rPr lang="en-US" dirty="0">
                <a:latin typeface="Cambria Math" panose="02040503050406030204" pitchFamily="18" charset="0"/>
                <a:ea typeface="Cambria Math" panose="02040503050406030204" pitchFamily="18" charset="0"/>
              </a:rPr>
              <a:t>ℝ</a:t>
            </a:r>
            <a:r>
              <a:rPr lang="en-US" baseline="30000" dirty="0"/>
              <a:t>2</a:t>
            </a:r>
            <a:r>
              <a:rPr lang="en-US" dirty="0"/>
              <a:t>, graphically depict </a:t>
            </a:r>
            <a:r>
              <a:rPr lang="en-US" dirty="0">
                <a:latin typeface="Symbol" pitchFamily="18" charset="2"/>
              </a:rPr>
              <a:t>-</a:t>
            </a:r>
            <a:r>
              <a:rPr lang="en-US" dirty="0"/>
              <a:t>2</a:t>
            </a:r>
            <a:r>
              <a:rPr lang="en-US" b="1" dirty="0"/>
              <a:t>v</a:t>
            </a:r>
            <a:r>
              <a:rPr lang="en-US" dirty="0"/>
              <a:t> and </a:t>
            </a:r>
            <a:r>
              <a:rPr lang="en-US" b="1" dirty="0"/>
              <a:t>u</a:t>
            </a:r>
            <a:r>
              <a:rPr lang="en-US" dirty="0"/>
              <a:t> </a:t>
            </a:r>
            <a:r>
              <a:rPr lang="en-US" dirty="0">
                <a:latin typeface="Symbol" pitchFamily="18" charset="2"/>
              </a:rPr>
              <a:t>-</a:t>
            </a:r>
            <a:r>
              <a:rPr lang="en-US" dirty="0"/>
              <a:t> </a:t>
            </a:r>
            <a:r>
              <a:rPr lang="en-US" b="1" dirty="0"/>
              <a:t>v</a:t>
            </a:r>
            <a:r>
              <a:rPr lang="en-US" dirty="0"/>
              <a:t>.</a:t>
            </a:r>
          </a:p>
          <a:p>
            <a:r>
              <a:rPr lang="en-US" b="1" dirty="0"/>
              <a:t>Solution</a:t>
            </a:r>
          </a:p>
          <a:p>
            <a:r>
              <a:rPr lang="en-US" dirty="0"/>
              <a:t>In terms of components,</a:t>
            </a:r>
          </a:p>
          <a:p>
            <a:endParaRPr lang="en-US" dirty="0"/>
          </a:p>
          <a:p>
            <a:endParaRPr lang="en-US" dirty="0"/>
          </a:p>
          <a:p>
            <a:endParaRPr lang="en-US" dirty="0"/>
          </a:p>
        </p:txBody>
      </p:sp>
      <p:graphicFrame>
        <p:nvGraphicFramePr>
          <p:cNvPr id="556034" name="Object 2"/>
          <p:cNvGraphicFramePr>
            <a:graphicFrameLocks noChangeAspect="1"/>
          </p:cNvGraphicFramePr>
          <p:nvPr/>
        </p:nvGraphicFramePr>
        <p:xfrm>
          <a:off x="3756025" y="1337030"/>
          <a:ext cx="1473200" cy="469900"/>
        </p:xfrm>
        <a:graphic>
          <a:graphicData uri="http://schemas.openxmlformats.org/presentationml/2006/ole">
            <mc:AlternateContent xmlns:mc="http://schemas.openxmlformats.org/markup-compatibility/2006">
              <mc:Choice xmlns:v="urn:schemas-microsoft-com:vml" Requires="v">
                <p:oleObj spid="_x0000_s556121" name="Equation" r:id="rId3" imgW="1473120" imgH="469800" progId="Equation.DSMT4">
                  <p:embed/>
                </p:oleObj>
              </mc:Choice>
              <mc:Fallback>
                <p:oleObj name="Equation" r:id="rId3" imgW="14731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6025" y="1337030"/>
                        <a:ext cx="147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6035" name="Object 3"/>
          <p:cNvGraphicFramePr>
            <a:graphicFrameLocks noChangeAspect="1"/>
          </p:cNvGraphicFramePr>
          <p:nvPr/>
        </p:nvGraphicFramePr>
        <p:xfrm>
          <a:off x="5930900" y="1330125"/>
          <a:ext cx="1460500" cy="469900"/>
        </p:xfrm>
        <a:graphic>
          <a:graphicData uri="http://schemas.openxmlformats.org/presentationml/2006/ole">
            <mc:AlternateContent xmlns:mc="http://schemas.openxmlformats.org/markup-compatibility/2006">
              <mc:Choice xmlns:v="urn:schemas-microsoft-com:vml" Requires="v">
                <p:oleObj spid="_x0000_s556122" name="Equation" r:id="rId5" imgW="1460160" imgH="469800" progId="Equation.DSMT4">
                  <p:embed/>
                </p:oleObj>
              </mc:Choice>
              <mc:Fallback>
                <p:oleObj name="Equation" r:id="rId5" imgW="14601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0900" y="1330125"/>
                        <a:ext cx="1460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6039" name="Object 7"/>
          <p:cNvGraphicFramePr>
            <a:graphicFrameLocks noChangeAspect="1"/>
          </p:cNvGraphicFramePr>
          <p:nvPr/>
        </p:nvGraphicFramePr>
        <p:xfrm>
          <a:off x="2752725" y="3217863"/>
          <a:ext cx="3568700" cy="469900"/>
        </p:xfrm>
        <a:graphic>
          <a:graphicData uri="http://schemas.openxmlformats.org/presentationml/2006/ole">
            <mc:AlternateContent xmlns:mc="http://schemas.openxmlformats.org/markup-compatibility/2006">
              <mc:Choice xmlns:v="urn:schemas-microsoft-com:vml" Requires="v">
                <p:oleObj spid="_x0000_s556123" name="Equation" r:id="rId7" imgW="3568680" imgH="469800" progId="Equation.DSMT4">
                  <p:embed/>
                </p:oleObj>
              </mc:Choice>
              <mc:Fallback>
                <p:oleObj name="Equation" r:id="rId7" imgW="3568680" imgH="4698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2725" y="3217863"/>
                        <a:ext cx="356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6040" name="Object 8"/>
          <p:cNvGraphicFramePr>
            <a:graphicFrameLocks noChangeAspect="1"/>
          </p:cNvGraphicFramePr>
          <p:nvPr/>
        </p:nvGraphicFramePr>
        <p:xfrm>
          <a:off x="4015450" y="3839900"/>
          <a:ext cx="558800" cy="304800"/>
        </p:xfrm>
        <a:graphic>
          <a:graphicData uri="http://schemas.openxmlformats.org/presentationml/2006/ole">
            <mc:AlternateContent xmlns:mc="http://schemas.openxmlformats.org/markup-compatibility/2006">
              <mc:Choice xmlns:v="urn:schemas-microsoft-com:vml" Requires="v">
                <p:oleObj spid="_x0000_s556124" name="Equation" r:id="rId9" imgW="558720" imgH="304560" progId="Equation.DSMT4">
                  <p:embed/>
                </p:oleObj>
              </mc:Choice>
              <mc:Fallback>
                <p:oleObj name="Equation" r:id="rId9" imgW="558720" imgH="30456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5450" y="3839900"/>
                        <a:ext cx="55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6041" name="Object 9"/>
          <p:cNvGraphicFramePr>
            <a:graphicFrameLocks noChangeAspect="1"/>
          </p:cNvGraphicFramePr>
          <p:nvPr/>
        </p:nvGraphicFramePr>
        <p:xfrm>
          <a:off x="2165350" y="4337050"/>
          <a:ext cx="4584700" cy="469900"/>
        </p:xfrm>
        <a:graphic>
          <a:graphicData uri="http://schemas.openxmlformats.org/presentationml/2006/ole">
            <mc:AlternateContent xmlns:mc="http://schemas.openxmlformats.org/markup-compatibility/2006">
              <mc:Choice xmlns:v="urn:schemas-microsoft-com:vml" Requires="v">
                <p:oleObj spid="_x0000_s556125" name="Equation" r:id="rId11" imgW="4584600" imgH="469800" progId="Equation.DSMT4">
                  <p:embed/>
                </p:oleObj>
              </mc:Choice>
              <mc:Fallback>
                <p:oleObj name="Equation" r:id="rId11" imgW="4584600" imgH="46980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5350" y="4337050"/>
                        <a:ext cx="458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60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60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6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Figure 8 is a depiction of </a:t>
            </a:r>
            <a:r>
              <a:rPr lang="en-US" b="1" dirty="0"/>
              <a:t>u</a:t>
            </a:r>
            <a:r>
              <a:rPr lang="en-US" dirty="0"/>
              <a:t>,</a:t>
            </a:r>
            <a:br>
              <a:rPr lang="en-US" dirty="0"/>
            </a:br>
            <a:r>
              <a:rPr lang="en-US" b="1" dirty="0"/>
              <a:t>v</a:t>
            </a:r>
            <a:r>
              <a:rPr lang="en-US" dirty="0"/>
              <a:t>, </a:t>
            </a:r>
            <a:r>
              <a:rPr lang="en-US" dirty="0">
                <a:latin typeface="Symbol" pitchFamily="18" charset="2"/>
              </a:rPr>
              <a:t>-</a:t>
            </a:r>
            <a:r>
              <a:rPr lang="en-US" b="1" dirty="0"/>
              <a:t>v</a:t>
            </a:r>
            <a:r>
              <a:rPr lang="en-US" dirty="0"/>
              <a:t>, </a:t>
            </a:r>
            <a:r>
              <a:rPr lang="en-US" dirty="0">
                <a:latin typeface="Symbol" pitchFamily="18" charset="2"/>
              </a:rPr>
              <a:t>-</a:t>
            </a:r>
            <a:r>
              <a:rPr lang="en-US" dirty="0"/>
              <a:t>2 </a:t>
            </a:r>
            <a:r>
              <a:rPr lang="en-US" b="1" dirty="0"/>
              <a:t>v</a:t>
            </a:r>
            <a:r>
              <a:rPr lang="en-US" dirty="0"/>
              <a:t>, and </a:t>
            </a:r>
            <a:r>
              <a:rPr lang="en-US" b="1" dirty="0"/>
              <a:t>u</a:t>
            </a:r>
            <a:r>
              <a:rPr lang="en-US" dirty="0"/>
              <a:t> </a:t>
            </a:r>
            <a:r>
              <a:rPr lang="en-US" dirty="0">
                <a:latin typeface="Symbol" pitchFamily="18" charset="2"/>
              </a:rPr>
              <a:t>-</a:t>
            </a:r>
            <a:r>
              <a:rPr lang="en-US" dirty="0"/>
              <a:t> </a:t>
            </a:r>
            <a:r>
              <a:rPr lang="en-US" b="1" dirty="0"/>
              <a:t>v</a:t>
            </a:r>
            <a:r>
              <a:rPr lang="en-US" dirty="0"/>
              <a:t>. Note that	</a:t>
            </a:r>
          </a:p>
          <a:p>
            <a:endParaRPr lang="en-US" dirty="0"/>
          </a:p>
        </p:txBody>
      </p:sp>
      <p:grpSp>
        <p:nvGrpSpPr>
          <p:cNvPr id="7" name="Group 6"/>
          <p:cNvGrpSpPr/>
          <p:nvPr/>
        </p:nvGrpSpPr>
        <p:grpSpPr>
          <a:xfrm>
            <a:off x="5524500" y="1315435"/>
            <a:ext cx="3162300" cy="4617985"/>
            <a:chOff x="2819400" y="1315435"/>
            <a:chExt cx="3162300" cy="4617985"/>
          </a:xfrm>
        </p:grpSpPr>
        <p:sp>
          <p:nvSpPr>
            <p:cNvPr id="5" name="Rectangle 4"/>
            <p:cNvSpPr/>
            <p:nvPr/>
          </p:nvSpPr>
          <p:spPr>
            <a:xfrm>
              <a:off x="3729792" y="5410200"/>
              <a:ext cx="1451808" cy="523220"/>
            </a:xfrm>
            <a:prstGeom prst="rect">
              <a:avLst/>
            </a:prstGeom>
          </p:spPr>
          <p:txBody>
            <a:bodyPr wrap="none">
              <a:spAutoFit/>
            </a:bodyPr>
            <a:lstStyle/>
            <a:p>
              <a:r>
                <a:rPr lang="en-US" sz="2800" b="1" dirty="0"/>
                <a:t>Figure 8 </a:t>
              </a:r>
            </a:p>
          </p:txBody>
        </p:sp>
        <p:pic>
          <p:nvPicPr>
            <p:cNvPr id="60928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0" y="1315435"/>
              <a:ext cx="3162300" cy="4170965"/>
            </a:xfrm>
            <a:prstGeom prst="rect">
              <a:avLst/>
            </a:prstGeom>
            <a:noFill/>
            <a:ln w="9525">
              <a:noFill/>
              <a:miter lim="800000"/>
              <a:headEnd/>
              <a:tailEnd/>
            </a:ln>
          </p:spPr>
        </p:pic>
      </p:grpSp>
      <p:graphicFrame>
        <p:nvGraphicFramePr>
          <p:cNvPr id="4" name="Object 1"/>
          <p:cNvGraphicFramePr>
            <a:graphicFrameLocks noChangeAspect="1"/>
          </p:cNvGraphicFramePr>
          <p:nvPr/>
        </p:nvGraphicFramePr>
        <p:xfrm>
          <a:off x="511884" y="2228330"/>
          <a:ext cx="1993900" cy="469900"/>
        </p:xfrm>
        <a:graphic>
          <a:graphicData uri="http://schemas.openxmlformats.org/presentationml/2006/ole">
            <mc:AlternateContent xmlns:mc="http://schemas.openxmlformats.org/markup-compatibility/2006">
              <mc:Choice xmlns:v="urn:schemas-microsoft-com:vml" Requires="v">
                <p:oleObj spid="_x0000_s609295" name="Equation" r:id="rId4" imgW="1993680" imgH="469800" progId="Equation.DSMT4">
                  <p:embed/>
                </p:oleObj>
              </mc:Choice>
              <mc:Fallback>
                <p:oleObj name="Equation" r:id="rId4" imgW="1993680" imgH="4698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84" y="2228330"/>
                        <a:ext cx="199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a:t>
            </a:r>
          </a:p>
        </p:txBody>
      </p:sp>
      <p:sp>
        <p:nvSpPr>
          <p:cNvPr id="3" name="Content Placeholder 2"/>
          <p:cNvSpPr>
            <a:spLocks noGrp="1"/>
          </p:cNvSpPr>
          <p:nvPr>
            <p:ph idx="1"/>
          </p:nvPr>
        </p:nvSpPr>
        <p:spPr/>
        <p:txBody>
          <a:bodyPr>
            <a:normAutofit/>
          </a:bodyPr>
          <a:lstStyle/>
          <a:p>
            <a:r>
              <a:rPr lang="en-US" dirty="0"/>
              <a:t>We can use vector operations to easily describe points between two given points. For instance, given the two points (</a:t>
            </a:r>
            <a:r>
              <a:rPr lang="en-US" i="1" dirty="0"/>
              <a:t>a</a:t>
            </a:r>
            <a:r>
              <a:rPr lang="en-US" baseline="-25000" dirty="0"/>
              <a:t>1</a:t>
            </a:r>
            <a:r>
              <a:rPr lang="en-US" dirty="0"/>
              <a:t>, </a:t>
            </a:r>
            <a:r>
              <a:rPr lang="en-US" i="1" dirty="0"/>
              <a:t>a</a:t>
            </a:r>
            <a:r>
              <a:rPr lang="en-US" baseline="-25000" dirty="0"/>
              <a:t>2</a:t>
            </a:r>
            <a:r>
              <a:rPr lang="en-US" dirty="0"/>
              <a:t> , </a:t>
            </a:r>
            <a:r>
              <a:rPr lang="en-US" i="1" dirty="0"/>
              <a:t>a</a:t>
            </a:r>
            <a:r>
              <a:rPr lang="en-US" baseline="-25000" dirty="0"/>
              <a:t>3</a:t>
            </a:r>
            <a:r>
              <a:rPr lang="en-US" dirty="0"/>
              <a:t> ) and (</a:t>
            </a:r>
            <a:r>
              <a:rPr lang="en-US" i="1" dirty="0"/>
              <a:t>b</a:t>
            </a:r>
            <a:r>
              <a:rPr lang="en-US" baseline="-25000" dirty="0"/>
              <a:t>1</a:t>
            </a:r>
            <a:r>
              <a:rPr lang="en-US" dirty="0"/>
              <a:t>, </a:t>
            </a:r>
            <a:r>
              <a:rPr lang="en-US" i="1" dirty="0"/>
              <a:t>b</a:t>
            </a:r>
            <a:r>
              <a:rPr lang="en-US" baseline="-25000" dirty="0"/>
              <a:t>2</a:t>
            </a:r>
            <a:r>
              <a:rPr lang="en-US" dirty="0"/>
              <a:t> , </a:t>
            </a:r>
            <a:r>
              <a:rPr lang="en-US" i="1" dirty="0"/>
              <a:t>b</a:t>
            </a:r>
            <a:r>
              <a:rPr lang="en-US" baseline="-25000" dirty="0"/>
              <a:t>3</a:t>
            </a:r>
            <a:r>
              <a:rPr lang="en-US" dirty="0"/>
              <a:t> ) in </a:t>
            </a:r>
            <a:r>
              <a:rPr lang="en-US" dirty="0">
                <a:latin typeface="Cambria Math" panose="02040503050406030204" pitchFamily="18" charset="0"/>
                <a:ea typeface="Cambria Math" panose="02040503050406030204" pitchFamily="18" charset="0"/>
              </a:rPr>
              <a:t>ℝ</a:t>
            </a:r>
            <a:r>
              <a:rPr lang="en-US" baseline="30000" dirty="0"/>
              <a:t>3</a:t>
            </a:r>
            <a:r>
              <a:rPr lang="en-US" dirty="0"/>
              <a:t>, the vector  </a:t>
            </a:r>
          </a:p>
          <a:p>
            <a:endParaRPr lang="en-US" dirty="0"/>
          </a:p>
          <a:p>
            <a:r>
              <a:rPr lang="en-US" dirty="0"/>
              <a:t>is the directed line segment from (</a:t>
            </a:r>
            <a:r>
              <a:rPr lang="en-US" i="1" dirty="0"/>
              <a:t>a</a:t>
            </a:r>
            <a:r>
              <a:rPr lang="en-US" baseline="-25000" dirty="0"/>
              <a:t>1</a:t>
            </a:r>
            <a:r>
              <a:rPr lang="en-US" dirty="0"/>
              <a:t>, </a:t>
            </a:r>
            <a:r>
              <a:rPr lang="en-US" i="1" dirty="0"/>
              <a:t>a</a:t>
            </a:r>
            <a:r>
              <a:rPr lang="en-US" baseline="-25000" dirty="0"/>
              <a:t>2</a:t>
            </a:r>
            <a:r>
              <a:rPr lang="en-US" dirty="0"/>
              <a:t> , </a:t>
            </a:r>
            <a:r>
              <a:rPr lang="en-US" i="1" dirty="0"/>
              <a:t>a</a:t>
            </a:r>
            <a:r>
              <a:rPr lang="en-US" baseline="-25000" dirty="0"/>
              <a:t>3</a:t>
            </a:r>
            <a:r>
              <a:rPr lang="en-US" dirty="0"/>
              <a:t> ) to (</a:t>
            </a:r>
            <a:r>
              <a:rPr lang="en-US" i="1" dirty="0"/>
              <a:t>b</a:t>
            </a:r>
            <a:r>
              <a:rPr lang="en-US" baseline="-25000" dirty="0"/>
              <a:t>1</a:t>
            </a:r>
            <a:r>
              <a:rPr lang="en-US" dirty="0"/>
              <a:t>, </a:t>
            </a:r>
            <a:r>
              <a:rPr lang="en-US" i="1" dirty="0"/>
              <a:t>b</a:t>
            </a:r>
            <a:r>
              <a:rPr lang="en-US" baseline="-25000" dirty="0"/>
              <a:t>2</a:t>
            </a:r>
            <a:r>
              <a:rPr lang="en-US" dirty="0"/>
              <a:t> , </a:t>
            </a:r>
            <a:r>
              <a:rPr lang="en-US" i="1" dirty="0"/>
              <a:t>b</a:t>
            </a:r>
            <a:r>
              <a:rPr lang="en-US" baseline="-25000" dirty="0"/>
              <a:t>3</a:t>
            </a:r>
            <a:r>
              <a:rPr lang="en-US" dirty="0"/>
              <a:t>), so if we place the initial point of 	    at 		     its terminal point will lie halfway between (</a:t>
            </a:r>
            <a:r>
              <a:rPr lang="en-US" i="1" dirty="0"/>
              <a:t>a</a:t>
            </a:r>
            <a:r>
              <a:rPr lang="en-US" baseline="-25000" dirty="0"/>
              <a:t>1</a:t>
            </a:r>
            <a:r>
              <a:rPr lang="en-US" dirty="0"/>
              <a:t>, </a:t>
            </a:r>
            <a:r>
              <a:rPr lang="en-US" i="1" dirty="0"/>
              <a:t>a</a:t>
            </a:r>
            <a:r>
              <a:rPr lang="en-US" baseline="-25000" dirty="0"/>
              <a:t>2</a:t>
            </a:r>
            <a:r>
              <a:rPr lang="en-US" dirty="0"/>
              <a:t> , </a:t>
            </a:r>
            <a:r>
              <a:rPr lang="en-US" i="1" dirty="0"/>
              <a:t>a</a:t>
            </a:r>
            <a:r>
              <a:rPr lang="en-US" baseline="-25000" dirty="0"/>
              <a:t>3</a:t>
            </a:r>
            <a:r>
              <a:rPr lang="en-US" dirty="0"/>
              <a:t> ) and (</a:t>
            </a:r>
            <a:r>
              <a:rPr lang="en-US" i="1" dirty="0"/>
              <a:t>b</a:t>
            </a:r>
            <a:r>
              <a:rPr lang="en-US" baseline="-25000" dirty="0"/>
              <a:t>1</a:t>
            </a:r>
            <a:r>
              <a:rPr lang="en-US" dirty="0"/>
              <a:t>, </a:t>
            </a:r>
            <a:r>
              <a:rPr lang="en-US" i="1" dirty="0"/>
              <a:t>b</a:t>
            </a:r>
            <a:r>
              <a:rPr lang="en-US" baseline="-25000" dirty="0"/>
              <a:t>2</a:t>
            </a:r>
            <a:r>
              <a:rPr lang="en-US" dirty="0"/>
              <a:t> , </a:t>
            </a:r>
            <a:r>
              <a:rPr lang="en-US" i="1" dirty="0"/>
              <a:t>b</a:t>
            </a:r>
            <a:r>
              <a:rPr lang="en-US" baseline="-25000" dirty="0"/>
              <a:t>3</a:t>
            </a:r>
            <a:r>
              <a:rPr lang="en-US" dirty="0"/>
              <a:t> ). </a:t>
            </a:r>
          </a:p>
        </p:txBody>
      </p:sp>
      <p:graphicFrame>
        <p:nvGraphicFramePr>
          <p:cNvPr id="591875" name="Object 3"/>
          <p:cNvGraphicFramePr>
            <a:graphicFrameLocks noChangeAspect="1"/>
          </p:cNvGraphicFramePr>
          <p:nvPr/>
        </p:nvGraphicFramePr>
        <p:xfrm>
          <a:off x="2736850" y="2667000"/>
          <a:ext cx="3771900" cy="495300"/>
        </p:xfrm>
        <a:graphic>
          <a:graphicData uri="http://schemas.openxmlformats.org/presentationml/2006/ole">
            <mc:AlternateContent xmlns:mc="http://schemas.openxmlformats.org/markup-compatibility/2006">
              <mc:Choice xmlns:v="urn:schemas-microsoft-com:vml" Requires="v">
                <p:oleObj spid="_x0000_s591925" name="Equation" r:id="rId3" imgW="3771720" imgH="495000" progId="Equation.DSMT4">
                  <p:embed/>
                </p:oleObj>
              </mc:Choice>
              <mc:Fallback>
                <p:oleObj name="Equation" r:id="rId3" imgW="377172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850" y="2667000"/>
                        <a:ext cx="3771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6" name="Object 4"/>
          <p:cNvGraphicFramePr>
            <a:graphicFrameLocks noChangeAspect="1"/>
          </p:cNvGraphicFramePr>
          <p:nvPr/>
        </p:nvGraphicFramePr>
        <p:xfrm>
          <a:off x="5890550" y="3657600"/>
          <a:ext cx="393700" cy="444500"/>
        </p:xfrm>
        <a:graphic>
          <a:graphicData uri="http://schemas.openxmlformats.org/presentationml/2006/ole">
            <mc:AlternateContent xmlns:mc="http://schemas.openxmlformats.org/markup-compatibility/2006">
              <mc:Choice xmlns:v="urn:schemas-microsoft-com:vml" Requires="v">
                <p:oleObj spid="_x0000_s591926" name="Equation" r:id="rId5" imgW="393480" imgH="444240" progId="Equation.DSMT4">
                  <p:embed/>
                </p:oleObj>
              </mc:Choice>
              <mc:Fallback>
                <p:oleObj name="Equation" r:id="rId5" imgW="393480" imgH="444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0550" y="3657600"/>
                        <a:ext cx="393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7" name="Object 5"/>
          <p:cNvGraphicFramePr>
            <a:graphicFrameLocks noChangeAspect="1"/>
          </p:cNvGraphicFramePr>
          <p:nvPr/>
        </p:nvGraphicFramePr>
        <p:xfrm>
          <a:off x="6717175" y="3611300"/>
          <a:ext cx="1524000" cy="495300"/>
        </p:xfrm>
        <a:graphic>
          <a:graphicData uri="http://schemas.openxmlformats.org/presentationml/2006/ole">
            <mc:AlternateContent xmlns:mc="http://schemas.openxmlformats.org/markup-compatibility/2006">
              <mc:Choice xmlns:v="urn:schemas-microsoft-com:vml" Requires="v">
                <p:oleObj spid="_x0000_s591927" name="Equation" r:id="rId7" imgW="1523880" imgH="495000" progId="Equation.DSMT4">
                  <p:embed/>
                </p:oleObj>
              </mc:Choice>
              <mc:Fallback>
                <p:oleObj name="Equation" r:id="rId7" imgW="1523880" imgH="495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7175" y="3611300"/>
                        <a:ext cx="1524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a:t>
            </a:r>
          </a:p>
        </p:txBody>
      </p:sp>
      <p:sp>
        <p:nvSpPr>
          <p:cNvPr id="3" name="Content Placeholder 2"/>
          <p:cNvSpPr>
            <a:spLocks noGrp="1"/>
          </p:cNvSpPr>
          <p:nvPr>
            <p:ph idx="1"/>
          </p:nvPr>
        </p:nvSpPr>
        <p:spPr>
          <a:xfrm>
            <a:off x="457200" y="1280160"/>
            <a:ext cx="4648200" cy="4572000"/>
          </a:xfrm>
        </p:spPr>
        <p:txBody>
          <a:bodyPr/>
          <a:lstStyle/>
          <a:p>
            <a:r>
              <a:rPr lang="en-US" dirty="0"/>
              <a:t>If we draw the vector 		             in standard position, the vector relationship shown in Figure 9 is the result.</a:t>
            </a:r>
          </a:p>
        </p:txBody>
      </p:sp>
      <p:graphicFrame>
        <p:nvGraphicFramePr>
          <p:cNvPr id="592898" name="Object 2"/>
          <p:cNvGraphicFramePr>
            <a:graphicFrameLocks noChangeAspect="1"/>
          </p:cNvGraphicFramePr>
          <p:nvPr/>
        </p:nvGraphicFramePr>
        <p:xfrm>
          <a:off x="533400" y="1729450"/>
          <a:ext cx="1943100" cy="495300"/>
        </p:xfrm>
        <a:graphic>
          <a:graphicData uri="http://schemas.openxmlformats.org/presentationml/2006/ole">
            <mc:AlternateContent xmlns:mc="http://schemas.openxmlformats.org/markup-compatibility/2006">
              <mc:Choice xmlns:v="urn:schemas-microsoft-com:vml" Requires="v">
                <p:oleObj spid="_x0000_s592912" name="Equation" r:id="rId3" imgW="1942920" imgH="495000" progId="Equation.DSMT4">
                  <p:embed/>
                </p:oleObj>
              </mc:Choice>
              <mc:Fallback>
                <p:oleObj name="Equation" r:id="rId3" imgW="194292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29450"/>
                        <a:ext cx="1943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5410200" y="1447800"/>
            <a:ext cx="3362325" cy="4485620"/>
            <a:chOff x="5410200" y="1447800"/>
            <a:chExt cx="3362325" cy="4485620"/>
          </a:xfrm>
        </p:grpSpPr>
        <p:sp>
          <p:nvSpPr>
            <p:cNvPr id="6" name="Rectangle 5"/>
            <p:cNvSpPr/>
            <p:nvPr/>
          </p:nvSpPr>
          <p:spPr>
            <a:xfrm>
              <a:off x="6400800" y="5410200"/>
              <a:ext cx="1451808" cy="523220"/>
            </a:xfrm>
            <a:prstGeom prst="rect">
              <a:avLst/>
            </a:prstGeom>
          </p:spPr>
          <p:txBody>
            <a:bodyPr wrap="none">
              <a:spAutoFit/>
            </a:bodyPr>
            <a:lstStyle/>
            <a:p>
              <a:r>
                <a:rPr lang="en-US" sz="2800" b="1" dirty="0"/>
                <a:t>Figure 9 </a:t>
              </a:r>
            </a:p>
          </p:txBody>
        </p:sp>
        <p:pic>
          <p:nvPicPr>
            <p:cNvPr id="59289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10200" y="1447800"/>
              <a:ext cx="3362325" cy="3905250"/>
            </a:xfrm>
            <a:prstGeom prst="rect">
              <a:avLst/>
            </a:prstGeom>
            <a:noFill/>
            <a:ln w="9525">
              <a:noFill/>
              <a:miter lim="800000"/>
              <a:headEnd/>
              <a:tailEnd/>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 and Vector Algebra</a:t>
            </a:r>
          </a:p>
        </p:txBody>
      </p:sp>
      <p:sp>
        <p:nvSpPr>
          <p:cNvPr id="3" name="Content Placeholder 2"/>
          <p:cNvSpPr>
            <a:spLocks noGrp="1"/>
          </p:cNvSpPr>
          <p:nvPr>
            <p:ph idx="1"/>
          </p:nvPr>
        </p:nvSpPr>
        <p:spPr/>
        <p:txBody>
          <a:bodyPr/>
          <a:lstStyle/>
          <a:p>
            <a:r>
              <a:rPr lang="en-US" dirty="0"/>
              <a:t>Such </a:t>
            </a:r>
            <a:r>
              <a:rPr lang="en-US" i="1" dirty="0"/>
              <a:t>directed magnitudes</a:t>
            </a:r>
            <a:r>
              <a:rPr lang="en-US" dirty="0"/>
              <a:t> are called </a:t>
            </a:r>
            <a:r>
              <a:rPr lang="en-US" b="1" dirty="0"/>
              <a:t>vectors</a:t>
            </a:r>
            <a:r>
              <a:rPr lang="en-US" dirty="0"/>
              <a:t>. In this section, we will study the terminology and algebraic operations of vectors, with the immediate goal of using them to describe curves and surfaces in space.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Given 		       and 		 determine the coordinates of the point</a:t>
            </a:r>
          </a:p>
          <a:p>
            <a:pPr marL="514350" indent="-514350"/>
            <a:r>
              <a:rPr lang="en-US" b="1" dirty="0"/>
              <a:t>a.</a:t>
            </a:r>
            <a:r>
              <a:rPr lang="en-US" dirty="0"/>
              <a:t>	halfway between</a:t>
            </a:r>
            <a:r>
              <a:rPr lang="en-US" i="1" dirty="0"/>
              <a:t> P </a:t>
            </a:r>
            <a:r>
              <a:rPr lang="en-US" dirty="0"/>
              <a:t>and </a:t>
            </a:r>
            <a:r>
              <a:rPr lang="en-US" i="1" dirty="0"/>
              <a:t>Q</a:t>
            </a:r>
            <a:r>
              <a:rPr lang="en-US" dirty="0"/>
              <a:t>. </a:t>
            </a:r>
          </a:p>
          <a:p>
            <a:pPr marL="514350" indent="-514350"/>
            <a:r>
              <a:rPr lang="en-US" b="1" dirty="0"/>
              <a:t>b.</a:t>
            </a:r>
            <a:r>
              <a:rPr lang="en-US" dirty="0"/>
              <a:t>	one quarter of the way from </a:t>
            </a:r>
            <a:r>
              <a:rPr lang="en-US" i="1" dirty="0"/>
              <a:t>P</a:t>
            </a:r>
            <a:r>
              <a:rPr lang="en-US" dirty="0"/>
              <a:t> to </a:t>
            </a:r>
            <a:r>
              <a:rPr lang="en-US" i="1" dirty="0"/>
              <a:t>Q</a:t>
            </a:r>
            <a:r>
              <a:rPr lang="en-US" dirty="0"/>
              <a:t>.</a:t>
            </a:r>
          </a:p>
        </p:txBody>
      </p:sp>
      <p:graphicFrame>
        <p:nvGraphicFramePr>
          <p:cNvPr id="557058" name="Object 2"/>
          <p:cNvGraphicFramePr>
            <a:graphicFrameLocks noChangeAspect="1"/>
          </p:cNvGraphicFramePr>
          <p:nvPr/>
        </p:nvGraphicFramePr>
        <p:xfrm>
          <a:off x="1435100" y="1360488"/>
          <a:ext cx="1460500" cy="469900"/>
        </p:xfrm>
        <a:graphic>
          <a:graphicData uri="http://schemas.openxmlformats.org/presentationml/2006/ole">
            <mc:AlternateContent xmlns:mc="http://schemas.openxmlformats.org/markup-compatibility/2006">
              <mc:Choice xmlns:v="urn:schemas-microsoft-com:vml" Requires="v">
                <p:oleObj spid="_x0000_s557088" name="Equation" r:id="rId3" imgW="1460160" imgH="469800" progId="Equation.DSMT4">
                  <p:embed/>
                </p:oleObj>
              </mc:Choice>
              <mc:Fallback>
                <p:oleObj name="Equation" r:id="rId3" imgW="14601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1360488"/>
                        <a:ext cx="1460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7059" name="Object 3"/>
          <p:cNvGraphicFramePr>
            <a:graphicFrameLocks noChangeAspect="1"/>
          </p:cNvGraphicFramePr>
          <p:nvPr/>
        </p:nvGraphicFramePr>
        <p:xfrm>
          <a:off x="3575050" y="1341438"/>
          <a:ext cx="1587500" cy="469900"/>
        </p:xfrm>
        <a:graphic>
          <a:graphicData uri="http://schemas.openxmlformats.org/presentationml/2006/ole">
            <mc:AlternateContent xmlns:mc="http://schemas.openxmlformats.org/markup-compatibility/2006">
              <mc:Choice xmlns:v="urn:schemas-microsoft-com:vml" Requires="v">
                <p:oleObj spid="_x0000_s557089" name="Equation" r:id="rId5" imgW="1587240" imgH="469800" progId="Equation.DSMT4">
                  <p:embed/>
                </p:oleObj>
              </mc:Choice>
              <mc:Fallback>
                <p:oleObj name="Equation" r:id="rId5" imgW="15872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050" y="1341438"/>
                        <a:ext cx="158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ormAutofit lnSpcReduction="10000"/>
          </a:bodyPr>
          <a:lstStyle/>
          <a:p>
            <a:r>
              <a:rPr lang="en-US" b="1" dirty="0"/>
              <a:t>Solution</a:t>
            </a:r>
          </a:p>
          <a:p>
            <a:pPr marL="347663" indent="-347663"/>
            <a:r>
              <a:rPr lang="en-US" b="1" dirty="0"/>
              <a:t>a</a:t>
            </a:r>
            <a:r>
              <a:rPr lang="en-US" dirty="0"/>
              <a:t>. Using the reasoning illustrated in Figure 9, the point halfway between </a:t>
            </a:r>
            <a:r>
              <a:rPr lang="en-US" i="1" dirty="0"/>
              <a:t>P</a:t>
            </a:r>
            <a:r>
              <a:rPr lang="en-US" dirty="0"/>
              <a:t> and </a:t>
            </a:r>
            <a:r>
              <a:rPr lang="en-US" i="1" dirty="0"/>
              <a:t>Q</a:t>
            </a:r>
            <a:r>
              <a:rPr lang="en-US" dirty="0"/>
              <a:t> is the terminal point (in standard position) of the vector</a:t>
            </a:r>
          </a:p>
          <a:p>
            <a:pPr marL="514350" indent="-514350">
              <a:buAutoNum type="alphaLcPeriod"/>
            </a:pPr>
            <a:endParaRPr lang="en-US" dirty="0"/>
          </a:p>
          <a:p>
            <a:endParaRPr lang="en-US" dirty="0"/>
          </a:p>
          <a:p>
            <a:endParaRPr lang="en-US" dirty="0"/>
          </a:p>
          <a:p>
            <a:endParaRPr lang="en-US" dirty="0"/>
          </a:p>
          <a:p>
            <a:pPr marL="511175"/>
            <a:r>
              <a:rPr lang="en-US" dirty="0"/>
              <a:t>that is, the point </a:t>
            </a:r>
          </a:p>
          <a:p>
            <a:r>
              <a:rPr lang="en-US" dirty="0"/>
              <a:t>		        		  	</a:t>
            </a:r>
          </a:p>
        </p:txBody>
      </p:sp>
      <p:graphicFrame>
        <p:nvGraphicFramePr>
          <p:cNvPr id="558083" name="Object 3"/>
          <p:cNvGraphicFramePr>
            <a:graphicFrameLocks noChangeAspect="1"/>
          </p:cNvGraphicFramePr>
          <p:nvPr>
            <p:extLst>
              <p:ext uri="{D42A27DB-BD31-4B8C-83A1-F6EECF244321}">
                <p14:modId xmlns:p14="http://schemas.microsoft.com/office/powerpoint/2010/main" val="3277864609"/>
              </p:ext>
            </p:extLst>
          </p:nvPr>
        </p:nvGraphicFramePr>
        <p:xfrm>
          <a:off x="3516084" y="4844140"/>
          <a:ext cx="1117600" cy="495300"/>
        </p:xfrm>
        <a:graphic>
          <a:graphicData uri="http://schemas.openxmlformats.org/presentationml/2006/ole">
            <mc:AlternateContent xmlns:mc="http://schemas.openxmlformats.org/markup-compatibility/2006">
              <mc:Choice xmlns:v="urn:schemas-microsoft-com:vml" Requires="v">
                <p:oleObj spid="_x0000_s558163" name="Equation" r:id="rId3" imgW="1117440" imgH="495000" progId="Equation.DSMT4">
                  <p:embed/>
                </p:oleObj>
              </mc:Choice>
              <mc:Fallback>
                <p:oleObj name="Equation" r:id="rId3" imgW="111744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084" y="4844140"/>
                        <a:ext cx="1117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8088" name="Object 8"/>
          <p:cNvGraphicFramePr>
            <a:graphicFrameLocks noChangeAspect="1"/>
          </p:cNvGraphicFramePr>
          <p:nvPr>
            <p:extLst>
              <p:ext uri="{D42A27DB-BD31-4B8C-83A1-F6EECF244321}">
                <p14:modId xmlns:p14="http://schemas.microsoft.com/office/powerpoint/2010/main" val="2174157726"/>
              </p:ext>
            </p:extLst>
          </p:nvPr>
        </p:nvGraphicFramePr>
        <p:xfrm>
          <a:off x="2209800" y="3004454"/>
          <a:ext cx="4800600" cy="838200"/>
        </p:xfrm>
        <a:graphic>
          <a:graphicData uri="http://schemas.openxmlformats.org/presentationml/2006/ole">
            <mc:AlternateContent xmlns:mc="http://schemas.openxmlformats.org/markup-compatibility/2006">
              <mc:Choice xmlns:v="urn:schemas-microsoft-com:vml" Requires="v">
                <p:oleObj spid="_x0000_s558164" name="Equation" r:id="rId5" imgW="4800600" imgH="838080" progId="Equation.DSMT4">
                  <p:embed/>
                </p:oleObj>
              </mc:Choice>
              <mc:Fallback>
                <p:oleObj name="Equation" r:id="rId5" imgW="4800600" imgH="83808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004454"/>
                        <a:ext cx="480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8089" name="Object 9"/>
          <p:cNvGraphicFramePr>
            <a:graphicFrameLocks noChangeAspect="1"/>
          </p:cNvGraphicFramePr>
          <p:nvPr>
            <p:extLst>
              <p:ext uri="{D42A27DB-BD31-4B8C-83A1-F6EECF244321}">
                <p14:modId xmlns:p14="http://schemas.microsoft.com/office/powerpoint/2010/main" val="3577937645"/>
              </p:ext>
            </p:extLst>
          </p:nvPr>
        </p:nvGraphicFramePr>
        <p:xfrm>
          <a:off x="2144488" y="3897084"/>
          <a:ext cx="3441700" cy="927100"/>
        </p:xfrm>
        <a:graphic>
          <a:graphicData uri="http://schemas.openxmlformats.org/presentationml/2006/ole">
            <mc:AlternateContent xmlns:mc="http://schemas.openxmlformats.org/markup-compatibility/2006">
              <mc:Choice xmlns:v="urn:schemas-microsoft-com:vml" Requires="v">
                <p:oleObj spid="_x0000_s558165" name="Equation" r:id="rId7" imgW="3441600" imgH="927000" progId="Equation.DSMT4">
                  <p:embed/>
                </p:oleObj>
              </mc:Choice>
              <mc:Fallback>
                <p:oleObj name="Equation" r:id="rId7" imgW="3441600" imgH="92700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4488" y="3897084"/>
                        <a:ext cx="3441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8090" name="Object 10"/>
          <p:cNvGraphicFramePr>
            <a:graphicFrameLocks noChangeAspect="1"/>
          </p:cNvGraphicFramePr>
          <p:nvPr>
            <p:extLst>
              <p:ext uri="{D42A27DB-BD31-4B8C-83A1-F6EECF244321}">
                <p14:modId xmlns:p14="http://schemas.microsoft.com/office/powerpoint/2010/main" val="3177153025"/>
              </p:ext>
            </p:extLst>
          </p:nvPr>
        </p:nvGraphicFramePr>
        <p:xfrm>
          <a:off x="5617030" y="3886198"/>
          <a:ext cx="1587500" cy="927100"/>
        </p:xfrm>
        <a:graphic>
          <a:graphicData uri="http://schemas.openxmlformats.org/presentationml/2006/ole">
            <mc:AlternateContent xmlns:mc="http://schemas.openxmlformats.org/markup-compatibility/2006">
              <mc:Choice xmlns:v="urn:schemas-microsoft-com:vml" Requires="v">
                <p:oleObj spid="_x0000_s558166" name="Equation" r:id="rId9" imgW="1587240" imgH="927000" progId="Equation.DSMT4">
                  <p:embed/>
                </p:oleObj>
              </mc:Choice>
              <mc:Fallback>
                <p:oleObj name="Equation" r:id="rId9" imgW="1587240" imgH="92700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7030" y="3886198"/>
                        <a:ext cx="1587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0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80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80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8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 (cont.)</a:t>
            </a:r>
          </a:p>
        </p:txBody>
      </p:sp>
      <p:sp>
        <p:nvSpPr>
          <p:cNvPr id="3" name="Content Placeholder 2"/>
          <p:cNvSpPr>
            <a:spLocks noGrp="1"/>
          </p:cNvSpPr>
          <p:nvPr>
            <p:ph idx="1"/>
          </p:nvPr>
        </p:nvSpPr>
        <p:spPr/>
        <p:txBody>
          <a:bodyPr/>
          <a:lstStyle/>
          <a:p>
            <a:r>
              <a:rPr lang="en-US" dirty="0"/>
              <a:t>Note that if we define vectors                       and </a:t>
            </a:r>
          </a:p>
          <a:p>
            <a:r>
              <a:rPr lang="en-US" dirty="0"/>
              <a:t>                         then we have just calculated </a:t>
            </a:r>
          </a:p>
          <a:p>
            <a:r>
              <a:rPr lang="en-US" dirty="0"/>
              <a:t>or </a:t>
            </a:r>
          </a:p>
        </p:txBody>
      </p:sp>
      <p:graphicFrame>
        <p:nvGraphicFramePr>
          <p:cNvPr id="4" name="Object 3"/>
          <p:cNvGraphicFramePr>
            <a:graphicFrameLocks noChangeAspect="1"/>
          </p:cNvGraphicFramePr>
          <p:nvPr>
            <p:extLst>
              <p:ext uri="{D42A27DB-BD31-4B8C-83A1-F6EECF244321}">
                <p14:modId xmlns:p14="http://schemas.microsoft.com/office/powerpoint/2010/main" val="917440744"/>
              </p:ext>
            </p:extLst>
          </p:nvPr>
        </p:nvGraphicFramePr>
        <p:xfrm>
          <a:off x="4887686" y="1328056"/>
          <a:ext cx="1739900" cy="469900"/>
        </p:xfrm>
        <a:graphic>
          <a:graphicData uri="http://schemas.openxmlformats.org/presentationml/2006/ole">
            <mc:AlternateContent xmlns:mc="http://schemas.openxmlformats.org/markup-compatibility/2006">
              <mc:Choice xmlns:v="urn:schemas-microsoft-com:vml" Requires="v">
                <p:oleObj spid="_x0000_s627762" name="Equation" r:id="rId3" imgW="1739900" imgH="469900" progId="Equation.DSMT4">
                  <p:embed/>
                </p:oleObj>
              </mc:Choice>
              <mc:Fallback>
                <p:oleObj name="Equation" r:id="rId3" imgW="1739900" imgH="469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7686" y="1328056"/>
                        <a:ext cx="1739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64318085"/>
              </p:ext>
            </p:extLst>
          </p:nvPr>
        </p:nvGraphicFramePr>
        <p:xfrm>
          <a:off x="533400" y="1828800"/>
          <a:ext cx="1917700" cy="469900"/>
        </p:xfrm>
        <a:graphic>
          <a:graphicData uri="http://schemas.openxmlformats.org/presentationml/2006/ole">
            <mc:AlternateContent xmlns:mc="http://schemas.openxmlformats.org/markup-compatibility/2006">
              <mc:Choice xmlns:v="urn:schemas-microsoft-com:vml" Requires="v">
                <p:oleObj spid="_x0000_s627763" name="Equation" r:id="rId5" imgW="1917700" imgH="469900" progId="Equation.DSMT4">
                  <p:embed/>
                </p:oleObj>
              </mc:Choice>
              <mc:Fallback>
                <p:oleObj name="Equation" r:id="rId5" imgW="1917700" imgH="4699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828800"/>
                        <a:ext cx="191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57468691"/>
              </p:ext>
            </p:extLst>
          </p:nvPr>
        </p:nvGraphicFramePr>
        <p:xfrm>
          <a:off x="6781800" y="1828800"/>
          <a:ext cx="1803400" cy="469900"/>
        </p:xfrm>
        <a:graphic>
          <a:graphicData uri="http://schemas.openxmlformats.org/presentationml/2006/ole">
            <mc:AlternateContent xmlns:mc="http://schemas.openxmlformats.org/markup-compatibility/2006">
              <mc:Choice xmlns:v="urn:schemas-microsoft-com:vml" Requires="v">
                <p:oleObj spid="_x0000_s627764" name="Equation" r:id="rId7" imgW="1803400" imgH="469900" progId="Equation.DSMT4">
                  <p:embed/>
                </p:oleObj>
              </mc:Choice>
              <mc:Fallback>
                <p:oleObj name="Equation" r:id="rId7" imgW="1803400" imgH="4699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1828800"/>
                        <a:ext cx="180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50320895"/>
              </p:ext>
            </p:extLst>
          </p:nvPr>
        </p:nvGraphicFramePr>
        <p:xfrm>
          <a:off x="990600" y="2362200"/>
          <a:ext cx="1295400" cy="469900"/>
        </p:xfrm>
        <a:graphic>
          <a:graphicData uri="http://schemas.openxmlformats.org/presentationml/2006/ole">
            <mc:AlternateContent xmlns:mc="http://schemas.openxmlformats.org/markup-compatibility/2006">
              <mc:Choice xmlns:v="urn:schemas-microsoft-com:vml" Requires="v">
                <p:oleObj spid="_x0000_s627765" name="Equation" r:id="rId9" imgW="1295400" imgH="469900" progId="Equation.DSMT4">
                  <p:embed/>
                </p:oleObj>
              </mc:Choice>
              <mc:Fallback>
                <p:oleObj name="Equation" r:id="rId9" imgW="1295400" imgH="4699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362200"/>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40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95400"/>
            <a:ext cx="8229600" cy="4572000"/>
          </a:xfrm>
        </p:spPr>
        <p:txBody>
          <a:bodyPr>
            <a:normAutofit/>
          </a:bodyPr>
          <a:lstStyle/>
          <a:p>
            <a:pPr marL="461963" indent="-461963">
              <a:tabLst>
                <a:tab pos="461963" algn="l"/>
              </a:tabLst>
            </a:pPr>
            <a:r>
              <a:rPr lang="en-US" b="1" dirty="0"/>
              <a:t>b.	</a:t>
            </a:r>
            <a:r>
              <a:rPr lang="en-US" dirty="0"/>
              <a:t>Similarly, the point one quarter of the way from </a:t>
            </a:r>
            <a:r>
              <a:rPr lang="en-US" i="1" dirty="0"/>
              <a:t>P</a:t>
            </a:r>
            <a:r>
              <a:rPr lang="en-US" dirty="0"/>
              <a:t> to </a:t>
            </a:r>
            <a:r>
              <a:rPr lang="en-US" i="1" dirty="0"/>
              <a:t>Q</a:t>
            </a:r>
            <a:r>
              <a:rPr lang="en-US" dirty="0"/>
              <a:t> corresponds to the terminal point of the vector </a:t>
            </a:r>
          </a:p>
          <a:p>
            <a:pPr marL="461963" indent="-461963">
              <a:tabLst>
                <a:tab pos="461963" algn="l"/>
              </a:tabLst>
            </a:pPr>
            <a:r>
              <a:rPr lang="en-US" dirty="0"/>
              <a:t>			       or 	       The vector is </a:t>
            </a:r>
            <a:endParaRPr lang="en-US" b="1" dirty="0"/>
          </a:p>
          <a:p>
            <a:pPr>
              <a:tabLst>
                <a:tab pos="461963" algn="l"/>
              </a:tabLst>
            </a:pPr>
            <a:endParaRPr lang="en-US" b="1" dirty="0"/>
          </a:p>
          <a:p>
            <a:pPr>
              <a:tabLst>
                <a:tab pos="461963" algn="l"/>
              </a:tabLst>
            </a:pPr>
            <a:endParaRPr lang="en-US" b="1" dirty="0"/>
          </a:p>
          <a:p>
            <a:pPr>
              <a:tabLst>
                <a:tab pos="461963" algn="l"/>
              </a:tabLst>
            </a:pPr>
            <a:endParaRPr lang="en-US" b="1" dirty="0"/>
          </a:p>
          <a:p>
            <a:pPr>
              <a:tabLst>
                <a:tab pos="461963" algn="l"/>
              </a:tabLst>
            </a:pPr>
            <a:endParaRPr lang="en-US" b="1" dirty="0"/>
          </a:p>
          <a:p>
            <a:pPr>
              <a:tabLst>
                <a:tab pos="461963" algn="l"/>
              </a:tabLst>
            </a:pPr>
            <a:endParaRPr lang="en-US" sz="2000" dirty="0"/>
          </a:p>
          <a:p>
            <a:pPr>
              <a:tabLst>
                <a:tab pos="461963" algn="l"/>
              </a:tabLst>
            </a:pPr>
            <a:r>
              <a:rPr lang="en-US" dirty="0"/>
              <a:t>	and the point is </a:t>
            </a:r>
          </a:p>
        </p:txBody>
      </p:sp>
      <p:graphicFrame>
        <p:nvGraphicFramePr>
          <p:cNvPr id="559108" name="Object 4"/>
          <p:cNvGraphicFramePr>
            <a:graphicFrameLocks noChangeAspect="1"/>
          </p:cNvGraphicFramePr>
          <p:nvPr/>
        </p:nvGraphicFramePr>
        <p:xfrm>
          <a:off x="3300413" y="5213350"/>
          <a:ext cx="1409700" cy="495300"/>
        </p:xfrm>
        <a:graphic>
          <a:graphicData uri="http://schemas.openxmlformats.org/presentationml/2006/ole">
            <mc:AlternateContent xmlns:mc="http://schemas.openxmlformats.org/markup-compatibility/2006">
              <mc:Choice xmlns:v="urn:schemas-microsoft-com:vml" Requires="v">
                <p:oleObj spid="_x0000_s559207" name="Equation" r:id="rId3" imgW="1409400" imgH="495000" progId="Equation.DSMT4">
                  <p:embed/>
                </p:oleObj>
              </mc:Choice>
              <mc:Fallback>
                <p:oleObj name="Equation" r:id="rId3" imgW="1409400" imgH="4950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413" y="5213350"/>
                        <a:ext cx="1409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0" name="Object 6"/>
          <p:cNvGraphicFramePr>
            <a:graphicFrameLocks noChangeAspect="1"/>
          </p:cNvGraphicFramePr>
          <p:nvPr/>
        </p:nvGraphicFramePr>
        <p:xfrm>
          <a:off x="3124200" y="3048000"/>
          <a:ext cx="3530600" cy="838200"/>
        </p:xfrm>
        <a:graphic>
          <a:graphicData uri="http://schemas.openxmlformats.org/presentationml/2006/ole">
            <mc:AlternateContent xmlns:mc="http://schemas.openxmlformats.org/markup-compatibility/2006">
              <mc:Choice xmlns:v="urn:schemas-microsoft-com:vml" Requires="v">
                <p:oleObj spid="_x0000_s559208" name="Equation" r:id="rId5" imgW="3530520" imgH="838080" progId="Equation.DSMT4">
                  <p:embed/>
                </p:oleObj>
              </mc:Choice>
              <mc:Fallback>
                <p:oleObj name="Equation" r:id="rId5" imgW="3530520" imgH="8380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048000"/>
                        <a:ext cx="353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1" name="Object 7"/>
          <p:cNvGraphicFramePr>
            <a:graphicFrameLocks noChangeAspect="1"/>
          </p:cNvGraphicFramePr>
          <p:nvPr/>
        </p:nvGraphicFramePr>
        <p:xfrm>
          <a:off x="1409700" y="4037552"/>
          <a:ext cx="3619500" cy="927100"/>
        </p:xfrm>
        <a:graphic>
          <a:graphicData uri="http://schemas.openxmlformats.org/presentationml/2006/ole">
            <mc:AlternateContent xmlns:mc="http://schemas.openxmlformats.org/markup-compatibility/2006">
              <mc:Choice xmlns:v="urn:schemas-microsoft-com:vml" Requires="v">
                <p:oleObj spid="_x0000_s559209" name="Equation" r:id="rId7" imgW="3619440" imgH="927000" progId="Equation.DSMT4">
                  <p:embed/>
                </p:oleObj>
              </mc:Choice>
              <mc:Fallback>
                <p:oleObj name="Equation" r:id="rId7" imgW="3619440" imgH="9270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700" y="4037552"/>
                        <a:ext cx="3619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2" name="Object 8"/>
          <p:cNvGraphicFramePr>
            <a:graphicFrameLocks noChangeAspect="1"/>
          </p:cNvGraphicFramePr>
          <p:nvPr/>
        </p:nvGraphicFramePr>
        <p:xfrm>
          <a:off x="5156200" y="4035610"/>
          <a:ext cx="1854200" cy="927100"/>
        </p:xfrm>
        <a:graphic>
          <a:graphicData uri="http://schemas.openxmlformats.org/presentationml/2006/ole">
            <mc:AlternateContent xmlns:mc="http://schemas.openxmlformats.org/markup-compatibility/2006">
              <mc:Choice xmlns:v="urn:schemas-microsoft-com:vml" Requires="v">
                <p:oleObj spid="_x0000_s559210" name="Equation" r:id="rId9" imgW="1854000" imgH="927000" progId="Equation.DSMT4">
                  <p:embed/>
                </p:oleObj>
              </mc:Choice>
              <mc:Fallback>
                <p:oleObj name="Equation" r:id="rId9" imgW="1854000" imgH="9270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6200" y="4035610"/>
                        <a:ext cx="1854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3" name="Object 9"/>
          <p:cNvGraphicFramePr>
            <a:graphicFrameLocks noChangeAspect="1"/>
          </p:cNvGraphicFramePr>
          <p:nvPr/>
        </p:nvGraphicFramePr>
        <p:xfrm>
          <a:off x="1769400" y="3066125"/>
          <a:ext cx="1320800" cy="838200"/>
        </p:xfrm>
        <a:graphic>
          <a:graphicData uri="http://schemas.openxmlformats.org/presentationml/2006/ole">
            <mc:AlternateContent xmlns:mc="http://schemas.openxmlformats.org/markup-compatibility/2006">
              <mc:Choice xmlns:v="urn:schemas-microsoft-com:vml" Requires="v">
                <p:oleObj spid="_x0000_s559211" name="Equation" r:id="rId11" imgW="1320480" imgH="838080" progId="Equation.DSMT4">
                  <p:embed/>
                </p:oleObj>
              </mc:Choice>
              <mc:Fallback>
                <p:oleObj name="Equation" r:id="rId11" imgW="1320480" imgH="83808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9400" y="3066125"/>
                        <a:ext cx="132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4" name="Object 10"/>
          <p:cNvGraphicFramePr>
            <a:graphicFrameLocks noChangeAspect="1"/>
          </p:cNvGraphicFramePr>
          <p:nvPr/>
        </p:nvGraphicFramePr>
        <p:xfrm>
          <a:off x="1024816" y="2273300"/>
          <a:ext cx="1816100" cy="469900"/>
        </p:xfrm>
        <a:graphic>
          <a:graphicData uri="http://schemas.openxmlformats.org/presentationml/2006/ole">
            <mc:AlternateContent xmlns:mc="http://schemas.openxmlformats.org/markup-compatibility/2006">
              <mc:Choice xmlns:v="urn:schemas-microsoft-com:vml" Requires="v">
                <p:oleObj spid="_x0000_s559212" name="Equation" r:id="rId13" imgW="1815840" imgH="469800" progId="Equation.DSMT4">
                  <p:embed/>
                </p:oleObj>
              </mc:Choice>
              <mc:Fallback>
                <p:oleObj name="Equation" r:id="rId13" imgW="1815840" imgH="46980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4816" y="2273300"/>
                        <a:ext cx="1816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9115" name="Object 11"/>
          <p:cNvGraphicFramePr>
            <a:graphicFrameLocks noChangeAspect="1"/>
          </p:cNvGraphicFramePr>
          <p:nvPr/>
        </p:nvGraphicFramePr>
        <p:xfrm>
          <a:off x="3403600" y="2298346"/>
          <a:ext cx="1244600" cy="444500"/>
        </p:xfrm>
        <a:graphic>
          <a:graphicData uri="http://schemas.openxmlformats.org/presentationml/2006/ole">
            <mc:AlternateContent xmlns:mc="http://schemas.openxmlformats.org/markup-compatibility/2006">
              <mc:Choice xmlns:v="urn:schemas-microsoft-com:vml" Requires="v">
                <p:oleObj spid="_x0000_s559213" name="Equation" r:id="rId15" imgW="1244520" imgH="444240" progId="Equation.DSMT4">
                  <p:embed/>
                </p:oleObj>
              </mc:Choice>
              <mc:Fallback>
                <p:oleObj name="Equation" r:id="rId15" imgW="1244520" imgH="44424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03600" y="2298346"/>
                        <a:ext cx="1244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9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9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9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91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910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a:t>
            </a:r>
          </a:p>
        </p:txBody>
      </p:sp>
      <p:sp>
        <p:nvSpPr>
          <p:cNvPr id="3" name="Content Placeholder 2"/>
          <p:cNvSpPr>
            <a:spLocks noGrp="1"/>
          </p:cNvSpPr>
          <p:nvPr>
            <p:ph idx="1"/>
          </p:nvPr>
        </p:nvSpPr>
        <p:spPr/>
        <p:txBody>
          <a:bodyPr>
            <a:normAutofit/>
          </a:bodyPr>
          <a:lstStyle/>
          <a:p>
            <a:r>
              <a:rPr lang="en-US" dirty="0"/>
              <a:t>A vector of length 1 is called a </a:t>
            </a:r>
            <a:r>
              <a:rPr lang="en-US" b="1" dirty="0"/>
              <a:t>unit vector</a:t>
            </a:r>
            <a:r>
              <a:rPr lang="en-US" dirty="0"/>
              <a:t>. The two unit vectors 	      and                in </a:t>
            </a:r>
            <a:r>
              <a:rPr lang="en-US" dirty="0">
                <a:latin typeface="Cambria Math" panose="02040503050406030204" pitchFamily="18" charset="0"/>
                <a:ea typeface="Cambria Math" panose="02040503050406030204" pitchFamily="18" charset="0"/>
              </a:rPr>
              <a:t>ℝ</a:t>
            </a:r>
            <a:r>
              <a:rPr lang="en-US" baseline="30000" dirty="0"/>
              <a:t>2</a:t>
            </a:r>
            <a:r>
              <a:rPr lang="en-US" dirty="0"/>
              <a:t>, and the three unit vectors 			         and                     in </a:t>
            </a:r>
            <a:r>
              <a:rPr lang="en-US" dirty="0">
                <a:latin typeface="Cambria Math" panose="02040503050406030204" pitchFamily="18" charset="0"/>
                <a:ea typeface="Cambria Math" panose="02040503050406030204" pitchFamily="18" charset="0"/>
              </a:rPr>
              <a:t>ℝ</a:t>
            </a:r>
            <a:r>
              <a:rPr lang="en-US" baseline="30000" dirty="0"/>
              <a:t>3</a:t>
            </a:r>
            <a:r>
              <a:rPr lang="en-US" dirty="0"/>
              <a:t> are useful in describing other vectors, and are called the </a:t>
            </a:r>
            <a:r>
              <a:rPr lang="en-US" b="1" dirty="0"/>
              <a:t>standard basis vectors</a:t>
            </a:r>
            <a:r>
              <a:rPr lang="en-US" dirty="0"/>
              <a:t>. For instance, note that an arbitrary vector 		        in </a:t>
            </a:r>
            <a:r>
              <a:rPr lang="en-US" dirty="0">
                <a:latin typeface="Cambria Math" panose="02040503050406030204" pitchFamily="18" charset="0"/>
                <a:ea typeface="Cambria Math" panose="02040503050406030204" pitchFamily="18" charset="0"/>
              </a:rPr>
              <a:t>ℝ</a:t>
            </a:r>
            <a:r>
              <a:rPr lang="en-US" baseline="30000" dirty="0"/>
              <a:t>3</a:t>
            </a:r>
            <a:r>
              <a:rPr lang="en-US" dirty="0"/>
              <a:t> can be written as a </a:t>
            </a:r>
            <a:r>
              <a:rPr lang="en-US" i="1" dirty="0"/>
              <a:t>linear combination </a:t>
            </a:r>
            <a:r>
              <a:rPr lang="en-US" dirty="0"/>
              <a:t>of the standard basis vectors:</a:t>
            </a:r>
          </a:p>
        </p:txBody>
      </p:sp>
      <p:graphicFrame>
        <p:nvGraphicFramePr>
          <p:cNvPr id="593922" name="Object 2"/>
          <p:cNvGraphicFramePr>
            <a:graphicFrameLocks noChangeAspect="1"/>
          </p:cNvGraphicFramePr>
          <p:nvPr/>
        </p:nvGraphicFramePr>
        <p:xfrm>
          <a:off x="1676400" y="1755051"/>
          <a:ext cx="1143000" cy="469900"/>
        </p:xfrm>
        <a:graphic>
          <a:graphicData uri="http://schemas.openxmlformats.org/presentationml/2006/ole">
            <mc:AlternateContent xmlns:mc="http://schemas.openxmlformats.org/markup-compatibility/2006">
              <mc:Choice xmlns:v="urn:schemas-microsoft-com:vml" Requires="v">
                <p:oleObj spid="_x0000_s594047" name="Equation" r:id="rId3" imgW="1143000" imgH="469800" progId="Equation.DSMT4">
                  <p:embed/>
                </p:oleObj>
              </mc:Choice>
              <mc:Fallback>
                <p:oleObj name="Equation" r:id="rId3" imgW="11430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755051"/>
                        <a:ext cx="114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3" name="Object 3"/>
          <p:cNvGraphicFramePr>
            <a:graphicFrameLocks noChangeAspect="1"/>
          </p:cNvGraphicFramePr>
          <p:nvPr/>
        </p:nvGraphicFramePr>
        <p:xfrm>
          <a:off x="3452150" y="1752600"/>
          <a:ext cx="1168400" cy="469900"/>
        </p:xfrm>
        <a:graphic>
          <a:graphicData uri="http://schemas.openxmlformats.org/presentationml/2006/ole">
            <mc:AlternateContent xmlns:mc="http://schemas.openxmlformats.org/markup-compatibility/2006">
              <mc:Choice xmlns:v="urn:schemas-microsoft-com:vml" Requires="v">
                <p:oleObj spid="_x0000_s594048" name="Equation" r:id="rId5" imgW="1168200" imgH="469800" progId="Equation.DSMT4">
                  <p:embed/>
                </p:oleObj>
              </mc:Choice>
              <mc:Fallback>
                <p:oleObj name="Equation" r:id="rId5" imgW="116820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150" y="1752600"/>
                        <a:ext cx="116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5" name="Object 5"/>
          <p:cNvGraphicFramePr>
            <a:graphicFrameLocks noChangeAspect="1"/>
          </p:cNvGraphicFramePr>
          <p:nvPr/>
        </p:nvGraphicFramePr>
        <p:xfrm>
          <a:off x="1676400" y="2186650"/>
          <a:ext cx="1536700" cy="469900"/>
        </p:xfrm>
        <a:graphic>
          <a:graphicData uri="http://schemas.openxmlformats.org/presentationml/2006/ole">
            <mc:AlternateContent xmlns:mc="http://schemas.openxmlformats.org/markup-compatibility/2006">
              <mc:Choice xmlns:v="urn:schemas-microsoft-com:vml" Requires="v">
                <p:oleObj spid="_x0000_s594049" name="Equation" r:id="rId7" imgW="1536480" imgH="469800" progId="Equation.DSMT4">
                  <p:embed/>
                </p:oleObj>
              </mc:Choice>
              <mc:Fallback>
                <p:oleObj name="Equation" r:id="rId7" imgW="153648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186650"/>
                        <a:ext cx="1536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6" name="Object 6"/>
          <p:cNvGraphicFramePr>
            <a:graphicFrameLocks noChangeAspect="1"/>
          </p:cNvGraphicFramePr>
          <p:nvPr/>
        </p:nvGraphicFramePr>
        <p:xfrm>
          <a:off x="3276600" y="2163500"/>
          <a:ext cx="1562100" cy="469900"/>
        </p:xfrm>
        <a:graphic>
          <a:graphicData uri="http://schemas.openxmlformats.org/presentationml/2006/ole">
            <mc:AlternateContent xmlns:mc="http://schemas.openxmlformats.org/markup-compatibility/2006">
              <mc:Choice xmlns:v="urn:schemas-microsoft-com:vml" Requires="v">
                <p:oleObj spid="_x0000_s594050" name="Equation" r:id="rId9" imgW="1562040" imgH="469800" progId="Equation.DSMT4">
                  <p:embed/>
                </p:oleObj>
              </mc:Choice>
              <mc:Fallback>
                <p:oleObj name="Equation" r:id="rId9" imgW="156204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2163500"/>
                        <a:ext cx="156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7" name="Object 7"/>
          <p:cNvGraphicFramePr>
            <a:graphicFrameLocks noChangeAspect="1"/>
          </p:cNvGraphicFramePr>
          <p:nvPr/>
        </p:nvGraphicFramePr>
        <p:xfrm>
          <a:off x="5562600" y="2173950"/>
          <a:ext cx="1524000" cy="469900"/>
        </p:xfrm>
        <a:graphic>
          <a:graphicData uri="http://schemas.openxmlformats.org/presentationml/2006/ole">
            <mc:AlternateContent xmlns:mc="http://schemas.openxmlformats.org/markup-compatibility/2006">
              <mc:Choice xmlns:v="urn:schemas-microsoft-com:vml" Requires="v">
                <p:oleObj spid="_x0000_s594051" name="Equation" r:id="rId11" imgW="1523880" imgH="469800" progId="Equation.DSMT4">
                  <p:embed/>
                </p:oleObj>
              </mc:Choice>
              <mc:Fallback>
                <p:oleObj name="Equation" r:id="rId11" imgW="152388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2173950"/>
                        <a:ext cx="152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9" name="Object 9"/>
          <p:cNvGraphicFramePr>
            <a:graphicFrameLocks noChangeAspect="1"/>
          </p:cNvGraphicFramePr>
          <p:nvPr/>
        </p:nvGraphicFramePr>
        <p:xfrm>
          <a:off x="2851674" y="3452150"/>
          <a:ext cx="1917700" cy="495300"/>
        </p:xfrm>
        <a:graphic>
          <a:graphicData uri="http://schemas.openxmlformats.org/presentationml/2006/ole">
            <mc:AlternateContent xmlns:mc="http://schemas.openxmlformats.org/markup-compatibility/2006">
              <mc:Choice xmlns:v="urn:schemas-microsoft-com:vml" Requires="v">
                <p:oleObj spid="_x0000_s594052" name="Equation" r:id="rId13" imgW="1917360" imgH="495000" progId="Equation.DSMT4">
                  <p:embed/>
                </p:oleObj>
              </mc:Choice>
              <mc:Fallback>
                <p:oleObj name="Equation" r:id="rId13" imgW="1917360" imgH="4950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1674" y="3452150"/>
                        <a:ext cx="1917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31" name="Object 11"/>
          <p:cNvGraphicFramePr>
            <a:graphicFrameLocks noChangeAspect="1"/>
          </p:cNvGraphicFramePr>
          <p:nvPr/>
        </p:nvGraphicFramePr>
        <p:xfrm>
          <a:off x="774700" y="4648200"/>
          <a:ext cx="7493000" cy="469900"/>
        </p:xfrm>
        <a:graphic>
          <a:graphicData uri="http://schemas.openxmlformats.org/presentationml/2006/ole">
            <mc:AlternateContent xmlns:mc="http://schemas.openxmlformats.org/markup-compatibility/2006">
              <mc:Choice xmlns:v="urn:schemas-microsoft-com:vml" Requires="v">
                <p:oleObj spid="_x0000_s594053" name="Equation" r:id="rId15" imgW="7492680" imgH="469800" progId="Equation.DSMT4">
                  <p:embed/>
                </p:oleObj>
              </mc:Choice>
              <mc:Fallback>
                <p:oleObj name="Equation" r:id="rId15" imgW="7492680" imgH="46980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4700" y="4648200"/>
                        <a:ext cx="7493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Algebra</a:t>
            </a:r>
          </a:p>
        </p:txBody>
      </p:sp>
      <p:sp>
        <p:nvSpPr>
          <p:cNvPr id="3" name="Content Placeholder 2"/>
          <p:cNvSpPr>
            <a:spLocks noGrp="1"/>
          </p:cNvSpPr>
          <p:nvPr>
            <p:ph idx="1"/>
          </p:nvPr>
        </p:nvSpPr>
        <p:spPr/>
        <p:txBody>
          <a:bodyPr/>
          <a:lstStyle/>
          <a:p>
            <a:r>
              <a:rPr lang="en-US" dirty="0"/>
              <a:t>In other applications, it is convenient to work with a unit vector that has the same direction as a given vector </a:t>
            </a:r>
            <a:r>
              <a:rPr lang="en-US" b="1" dirty="0"/>
              <a:t>v</a:t>
            </a:r>
            <a:r>
              <a:rPr lang="en-US" dirty="0"/>
              <a:t>, and the product of </a:t>
            </a:r>
            <a:r>
              <a:rPr lang="en-US" b="1" dirty="0"/>
              <a:t>v </a:t>
            </a:r>
            <a:r>
              <a:rPr lang="en-US" dirty="0"/>
              <a:t>with the reciprocal of its length (assuming its length is nonzero) gives us such a unit vector.</a:t>
            </a:r>
          </a:p>
        </p:txBody>
      </p:sp>
      <p:graphicFrame>
        <p:nvGraphicFramePr>
          <p:cNvPr id="594946" name="Object 2"/>
          <p:cNvGraphicFramePr>
            <a:graphicFrameLocks noChangeAspect="1"/>
          </p:cNvGraphicFramePr>
          <p:nvPr/>
        </p:nvGraphicFramePr>
        <p:xfrm>
          <a:off x="3479800" y="3657600"/>
          <a:ext cx="2184400" cy="1079500"/>
        </p:xfrm>
        <a:graphic>
          <a:graphicData uri="http://schemas.openxmlformats.org/presentationml/2006/ole">
            <mc:AlternateContent xmlns:mc="http://schemas.openxmlformats.org/markup-compatibility/2006">
              <mc:Choice xmlns:v="urn:schemas-microsoft-com:vml" Requires="v">
                <p:oleObj spid="_x0000_s594960" name="Equation" r:id="rId3" imgW="2184120" imgH="1079280" progId="Equation.DSMT4">
                  <p:embed/>
                </p:oleObj>
              </mc:Choice>
              <mc:Fallback>
                <p:oleObj name="Equation" r:id="rId3" imgW="2184120" imgH="1079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800" y="3657600"/>
                        <a:ext cx="21844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4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lstStyle/>
          <a:p>
            <a:r>
              <a:rPr lang="en-US" dirty="0"/>
              <a:t>Let </a:t>
            </a:r>
          </a:p>
          <a:p>
            <a:pPr marL="463550" indent="-463550"/>
            <a:r>
              <a:rPr lang="en-US" b="1" dirty="0"/>
              <a:t>a.</a:t>
            </a:r>
            <a:r>
              <a:rPr lang="en-US" dirty="0"/>
              <a:t>	Express </a:t>
            </a:r>
            <a:r>
              <a:rPr lang="en-US" b="1" dirty="0"/>
              <a:t>u</a:t>
            </a:r>
            <a:r>
              <a:rPr lang="en-US" dirty="0"/>
              <a:t> as a linear combination of the standard basis vectors of </a:t>
            </a:r>
            <a:r>
              <a:rPr lang="en-US" dirty="0">
                <a:latin typeface="Cambria Math" panose="02040503050406030204" pitchFamily="18" charset="0"/>
                <a:ea typeface="Cambria Math" panose="02040503050406030204" pitchFamily="18" charset="0"/>
              </a:rPr>
              <a:t>ℝ</a:t>
            </a:r>
            <a:r>
              <a:rPr lang="en-US" baseline="30000" dirty="0"/>
              <a:t>3</a:t>
            </a:r>
            <a:r>
              <a:rPr lang="en-US" dirty="0"/>
              <a:t>.</a:t>
            </a:r>
          </a:p>
          <a:p>
            <a:pPr marL="463550" indent="-463550"/>
            <a:r>
              <a:rPr lang="en-US" b="1" dirty="0"/>
              <a:t>b.</a:t>
            </a:r>
            <a:r>
              <a:rPr lang="en-US" dirty="0"/>
              <a:t>	Express </a:t>
            </a:r>
            <a:r>
              <a:rPr lang="en-US" b="1" dirty="0"/>
              <a:t>u</a:t>
            </a:r>
            <a:r>
              <a:rPr lang="en-US" dirty="0"/>
              <a:t> as a product of its magnitude and a vector pointing in the same direction.</a:t>
            </a:r>
          </a:p>
          <a:p>
            <a:pPr marL="463550" indent="-463550"/>
            <a:r>
              <a:rPr lang="en-US" b="1" dirty="0"/>
              <a:t>Solution</a:t>
            </a:r>
          </a:p>
          <a:p>
            <a:pPr marL="463550" indent="-463550"/>
            <a:r>
              <a:rPr lang="pl-PL" b="1" dirty="0"/>
              <a:t>a.</a:t>
            </a:r>
            <a:r>
              <a:rPr lang="en-US" dirty="0"/>
              <a:t>	</a:t>
            </a:r>
            <a:r>
              <a:rPr lang="pl-PL" b="1" dirty="0">
                <a:solidFill>
                  <a:srgbClr val="0000FF"/>
                </a:solidFill>
              </a:rPr>
              <a:t>u</a:t>
            </a:r>
            <a:r>
              <a:rPr lang="pl-PL" dirty="0">
                <a:solidFill>
                  <a:srgbClr val="0000FF"/>
                </a:solidFill>
              </a:rPr>
              <a:t> </a:t>
            </a:r>
            <a:r>
              <a:rPr lang="pl-PL" dirty="0">
                <a:solidFill>
                  <a:srgbClr val="FF0000"/>
                </a:solidFill>
              </a:rPr>
              <a:t>= 3</a:t>
            </a:r>
            <a:r>
              <a:rPr lang="pl-PL" b="1" dirty="0">
                <a:solidFill>
                  <a:srgbClr val="FF0000"/>
                </a:solidFill>
              </a:rPr>
              <a:t>i</a:t>
            </a:r>
            <a:r>
              <a:rPr lang="pl-PL" dirty="0">
                <a:solidFill>
                  <a:srgbClr val="FF0000"/>
                </a:solidFill>
              </a:rPr>
              <a:t> </a:t>
            </a:r>
            <a:r>
              <a:rPr lang="pl-PL" dirty="0">
                <a:solidFill>
                  <a:srgbClr val="FF0000"/>
                </a:solidFill>
                <a:latin typeface="Symbol" pitchFamily="18" charset="2"/>
              </a:rPr>
              <a:t>-</a:t>
            </a:r>
            <a:r>
              <a:rPr lang="pl-PL" dirty="0">
                <a:solidFill>
                  <a:srgbClr val="FF0000"/>
                </a:solidFill>
              </a:rPr>
              <a:t> 2</a:t>
            </a:r>
            <a:r>
              <a:rPr lang="pl-PL" b="1" dirty="0">
                <a:solidFill>
                  <a:srgbClr val="FF0000"/>
                </a:solidFill>
              </a:rPr>
              <a:t>j</a:t>
            </a:r>
            <a:r>
              <a:rPr lang="pl-PL" dirty="0">
                <a:solidFill>
                  <a:srgbClr val="FF0000"/>
                </a:solidFill>
              </a:rPr>
              <a:t> + 4</a:t>
            </a:r>
            <a:r>
              <a:rPr lang="pl-PL" b="1" dirty="0">
                <a:solidFill>
                  <a:srgbClr val="FF0000"/>
                </a:solidFill>
              </a:rPr>
              <a:t>k</a:t>
            </a:r>
          </a:p>
          <a:p>
            <a:pPr marL="463550" indent="-463550"/>
            <a:r>
              <a:rPr lang="en-US" b="1" dirty="0"/>
              <a:t>b.</a:t>
            </a:r>
            <a:r>
              <a:rPr lang="en-US" dirty="0"/>
              <a:t>	</a:t>
            </a:r>
          </a:p>
        </p:txBody>
      </p:sp>
      <p:graphicFrame>
        <p:nvGraphicFramePr>
          <p:cNvPr id="560130" name="Object 2"/>
          <p:cNvGraphicFramePr>
            <a:graphicFrameLocks noChangeAspect="1"/>
          </p:cNvGraphicFramePr>
          <p:nvPr>
            <p:extLst>
              <p:ext uri="{D42A27DB-BD31-4B8C-83A1-F6EECF244321}">
                <p14:modId xmlns:p14="http://schemas.microsoft.com/office/powerpoint/2010/main" val="718364511"/>
              </p:ext>
            </p:extLst>
          </p:nvPr>
        </p:nvGraphicFramePr>
        <p:xfrm>
          <a:off x="1058636" y="1350239"/>
          <a:ext cx="1866900" cy="469900"/>
        </p:xfrm>
        <a:graphic>
          <a:graphicData uri="http://schemas.openxmlformats.org/presentationml/2006/ole">
            <mc:AlternateContent xmlns:mc="http://schemas.openxmlformats.org/markup-compatibility/2006">
              <mc:Choice xmlns:v="urn:schemas-microsoft-com:vml" Requires="v">
                <p:oleObj spid="_x0000_s560181" name="Equation" r:id="rId3" imgW="1866600" imgH="469800" progId="Equation.DSMT4">
                  <p:embed/>
                </p:oleObj>
              </mc:Choice>
              <mc:Fallback>
                <p:oleObj name="Equation" r:id="rId3" imgW="18666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636" y="1350239"/>
                        <a:ext cx="186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0132" name="Object 4"/>
          <p:cNvGraphicFramePr>
            <a:graphicFrameLocks noChangeAspect="1"/>
          </p:cNvGraphicFramePr>
          <p:nvPr/>
        </p:nvGraphicFramePr>
        <p:xfrm>
          <a:off x="982663" y="4724400"/>
          <a:ext cx="2260600" cy="520700"/>
        </p:xfrm>
        <a:graphic>
          <a:graphicData uri="http://schemas.openxmlformats.org/presentationml/2006/ole">
            <mc:AlternateContent xmlns:mc="http://schemas.openxmlformats.org/markup-compatibility/2006">
              <mc:Choice xmlns:v="urn:schemas-microsoft-com:vml" Requires="v">
                <p:oleObj spid="_x0000_s560182" name="Equation" r:id="rId5" imgW="2260440" imgH="520560" progId="Equation.DSMT4">
                  <p:embed/>
                </p:oleObj>
              </mc:Choice>
              <mc:Fallback>
                <p:oleObj name="Equation" r:id="rId5" imgW="2260440" imgH="520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663" y="4724400"/>
                        <a:ext cx="2260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0133" name="Object 5"/>
          <p:cNvGraphicFramePr>
            <a:graphicFrameLocks noChangeAspect="1"/>
          </p:cNvGraphicFramePr>
          <p:nvPr/>
        </p:nvGraphicFramePr>
        <p:xfrm>
          <a:off x="3263900" y="4727236"/>
          <a:ext cx="927100" cy="444500"/>
        </p:xfrm>
        <a:graphic>
          <a:graphicData uri="http://schemas.openxmlformats.org/presentationml/2006/ole">
            <mc:AlternateContent xmlns:mc="http://schemas.openxmlformats.org/markup-compatibility/2006">
              <mc:Choice xmlns:v="urn:schemas-microsoft-com:vml" Requires="v">
                <p:oleObj spid="_x0000_s560183" name="Equation" r:id="rId7" imgW="927000" imgH="444240" progId="Equation.DSMT4">
                  <p:embed/>
                </p:oleObj>
              </mc:Choice>
              <mc:Fallback>
                <p:oleObj name="Equation" r:id="rId7" imgW="92700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3900" y="4727236"/>
                        <a:ext cx="927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0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0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p:txBody>
          <a:bodyPr/>
          <a:lstStyle/>
          <a:p>
            <a:r>
              <a:rPr lang="en-US" dirty="0"/>
              <a:t>The vector 				is a unit vector pointing </a:t>
            </a:r>
          </a:p>
          <a:p>
            <a:pPr>
              <a:lnSpc>
                <a:spcPct val="150000"/>
              </a:lnSpc>
            </a:pPr>
            <a:r>
              <a:rPr lang="en-US" dirty="0"/>
              <a:t>in the same direction as </a:t>
            </a:r>
            <a:r>
              <a:rPr lang="en-US" b="1" dirty="0"/>
              <a:t>u</a:t>
            </a:r>
            <a:r>
              <a:rPr lang="en-US" dirty="0"/>
              <a:t>, and we can write </a:t>
            </a:r>
          </a:p>
        </p:txBody>
      </p:sp>
      <p:graphicFrame>
        <p:nvGraphicFramePr>
          <p:cNvPr id="561154" name="Object 2"/>
          <p:cNvGraphicFramePr>
            <a:graphicFrameLocks noChangeAspect="1"/>
          </p:cNvGraphicFramePr>
          <p:nvPr/>
        </p:nvGraphicFramePr>
        <p:xfrm>
          <a:off x="2163500" y="1108275"/>
          <a:ext cx="2921000" cy="965200"/>
        </p:xfrm>
        <a:graphic>
          <a:graphicData uri="http://schemas.openxmlformats.org/presentationml/2006/ole">
            <mc:AlternateContent xmlns:mc="http://schemas.openxmlformats.org/markup-compatibility/2006">
              <mc:Choice xmlns:v="urn:schemas-microsoft-com:vml" Requires="v">
                <p:oleObj spid="_x0000_s561182" name="Equation" r:id="rId3" imgW="2920680" imgH="965160" progId="Equation.DSMT4">
                  <p:embed/>
                </p:oleObj>
              </mc:Choice>
              <mc:Fallback>
                <p:oleObj name="Equation" r:id="rId3" imgW="2920680" imgH="965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3500" y="1108275"/>
                        <a:ext cx="2921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1155" name="Object 3"/>
          <p:cNvGraphicFramePr>
            <a:graphicFrameLocks noChangeAspect="1"/>
          </p:cNvGraphicFramePr>
          <p:nvPr/>
        </p:nvGraphicFramePr>
        <p:xfrm>
          <a:off x="2260600" y="2597150"/>
          <a:ext cx="4203700" cy="952500"/>
        </p:xfrm>
        <a:graphic>
          <a:graphicData uri="http://schemas.openxmlformats.org/presentationml/2006/ole">
            <mc:AlternateContent xmlns:mc="http://schemas.openxmlformats.org/markup-compatibility/2006">
              <mc:Choice xmlns:v="urn:schemas-microsoft-com:vml" Requires="v">
                <p:oleObj spid="_x0000_s561183" name="Equation" r:id="rId5" imgW="4203360" imgH="952200" progId="Equation.DSMT4">
                  <p:embed/>
                </p:oleObj>
              </mc:Choice>
              <mc:Fallback>
                <p:oleObj name="Equation" r:id="rId5" imgW="420336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0600" y="2597150"/>
                        <a:ext cx="4203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1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a:t>
            </a:r>
          </a:p>
        </p:txBody>
      </p:sp>
      <p:sp>
        <p:nvSpPr>
          <p:cNvPr id="3" name="Content Placeholder 2"/>
          <p:cNvSpPr>
            <a:spLocks noGrp="1"/>
          </p:cNvSpPr>
          <p:nvPr>
            <p:ph idx="1"/>
          </p:nvPr>
        </p:nvSpPr>
        <p:spPr/>
        <p:txBody>
          <a:bodyPr/>
          <a:lstStyle/>
          <a:p>
            <a:r>
              <a:rPr lang="en-US" dirty="0"/>
              <a:t>A ten‑pound weight (a force) is suspended from two ropes, as shown in Figure 10. The ropes are of different lengths, so the tensions (also forces) 		   in the ropes are unequal. Given the measured angles shown in the figure, determine the tension vectors.</a:t>
            </a:r>
          </a:p>
        </p:txBody>
      </p:sp>
      <p:graphicFrame>
        <p:nvGraphicFramePr>
          <p:cNvPr id="562178" name="Object 2"/>
          <p:cNvGraphicFramePr>
            <a:graphicFrameLocks noChangeAspect="1"/>
          </p:cNvGraphicFramePr>
          <p:nvPr/>
        </p:nvGraphicFramePr>
        <p:xfrm>
          <a:off x="5873750" y="2209800"/>
          <a:ext cx="1206500" cy="431800"/>
        </p:xfrm>
        <a:graphic>
          <a:graphicData uri="http://schemas.openxmlformats.org/presentationml/2006/ole">
            <mc:AlternateContent xmlns:mc="http://schemas.openxmlformats.org/markup-compatibility/2006">
              <mc:Choice xmlns:v="urn:schemas-microsoft-com:vml" Requires="v">
                <p:oleObj spid="_x0000_s562192" name="Equation" r:id="rId3" imgW="1206360" imgH="431640" progId="Equation.DSMT4">
                  <p:embed/>
                </p:oleObj>
              </mc:Choice>
              <mc:Fallback>
                <p:oleObj name="Equation" r:id="rId3" imgW="120636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0" y="2209800"/>
                        <a:ext cx="120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oup 7"/>
          <p:cNvGrpSpPr/>
          <p:nvPr/>
        </p:nvGrpSpPr>
        <p:grpSpPr>
          <a:xfrm>
            <a:off x="2209800" y="3417425"/>
            <a:ext cx="5583215" cy="2592195"/>
            <a:chOff x="2209800" y="3417425"/>
            <a:chExt cx="5583215" cy="2592195"/>
          </a:xfrm>
        </p:grpSpPr>
        <p:sp>
          <p:nvSpPr>
            <p:cNvPr id="6" name="Rectangle 5"/>
            <p:cNvSpPr/>
            <p:nvPr/>
          </p:nvSpPr>
          <p:spPr>
            <a:xfrm>
              <a:off x="3429000" y="5486400"/>
              <a:ext cx="4364015" cy="523220"/>
            </a:xfrm>
            <a:prstGeom prst="rect">
              <a:avLst/>
            </a:prstGeom>
          </p:spPr>
          <p:txBody>
            <a:bodyPr wrap="none">
              <a:spAutoFit/>
            </a:bodyPr>
            <a:lstStyle/>
            <a:p>
              <a:r>
                <a:rPr lang="en-US" sz="2800" b="1" dirty="0"/>
                <a:t>Figure 10 </a:t>
              </a:r>
              <a:r>
                <a:rPr lang="en-US" sz="2800" dirty="0"/>
                <a:t>Suspended Weight</a:t>
              </a:r>
              <a:endParaRPr lang="en-US" sz="2800" b="1" dirty="0"/>
            </a:p>
          </p:txBody>
        </p:sp>
        <p:pic>
          <p:nvPicPr>
            <p:cNvPr id="4" name="Picture 3"/>
            <p:cNvPicPr>
              <a:picLocks noChangeAspect="1" noChangeArrowheads="1"/>
            </p:cNvPicPr>
            <p:nvPr/>
          </p:nvPicPr>
          <p:blipFill>
            <a:blip r:embed="rId5" cstate="print"/>
            <a:srcRect/>
            <a:stretch>
              <a:fillRect/>
            </a:stretch>
          </p:blipFill>
          <p:spPr bwMode="auto">
            <a:xfrm>
              <a:off x="2209800" y="3417425"/>
              <a:ext cx="4572000" cy="2143125"/>
            </a:xfrm>
            <a:prstGeom prst="rect">
              <a:avLst/>
            </a:prstGeom>
            <a:noFill/>
            <a:ln w="9525">
              <a:noFill/>
              <a:miter lim="800000"/>
              <a:headEnd/>
              <a:tailEnd/>
            </a:ln>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b="1" dirty="0"/>
              <a:t>Solution</a:t>
            </a:r>
          </a:p>
          <a:p>
            <a:r>
              <a:rPr lang="en-US" dirty="0"/>
              <a:t>First, an important note of caution. Diagrams like Figure 10 are often used to illustrate such problems, but the diagram can be very misleading if interpreted incorrectly. The magnitudes of the two tensions typically </a:t>
            </a:r>
            <a:r>
              <a:rPr lang="en-US" i="1" dirty="0"/>
              <a:t>don’t</a:t>
            </a:r>
            <a:r>
              <a:rPr lang="en-US" dirty="0"/>
              <a:t> correspond to the lengths of the ropes in the diagram. But we can still use the picture as the basis for what physicists and engineers call a </a:t>
            </a:r>
            <a:r>
              <a:rPr lang="en-US" i="1" dirty="0"/>
              <a:t>force diagram</a:t>
            </a:r>
            <a:r>
              <a:rPr lang="en-US" dirty="0"/>
              <a:t>, which will allow us to determine </a:t>
            </a:r>
          </a:p>
        </p:txBody>
      </p:sp>
      <p:graphicFrame>
        <p:nvGraphicFramePr>
          <p:cNvPr id="563204" name="Object 4"/>
          <p:cNvGraphicFramePr>
            <a:graphicFrameLocks noChangeAspect="1"/>
          </p:cNvGraphicFramePr>
          <p:nvPr/>
        </p:nvGraphicFramePr>
        <p:xfrm>
          <a:off x="7457890" y="3145716"/>
          <a:ext cx="1206500" cy="431800"/>
        </p:xfrm>
        <a:graphic>
          <a:graphicData uri="http://schemas.openxmlformats.org/presentationml/2006/ole">
            <mc:AlternateContent xmlns:mc="http://schemas.openxmlformats.org/markup-compatibility/2006">
              <mc:Choice xmlns:v="urn:schemas-microsoft-com:vml" Requires="v">
                <p:oleObj spid="_x0000_s563232" name="Equation" r:id="rId3" imgW="1206360" imgH="431640" progId="Equation.DSMT4">
                  <p:embed/>
                </p:oleObj>
              </mc:Choice>
              <mc:Fallback>
                <p:oleObj name="Equation" r:id="rId3" imgW="1206360" imgH="4316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7890" y="3145716"/>
                        <a:ext cx="120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05" name="Object 5"/>
          <p:cNvGraphicFramePr>
            <a:graphicFrameLocks noChangeAspect="1"/>
          </p:cNvGraphicFramePr>
          <p:nvPr/>
        </p:nvGraphicFramePr>
        <p:xfrm>
          <a:off x="6619875" y="4854575"/>
          <a:ext cx="1295400" cy="431800"/>
        </p:xfrm>
        <a:graphic>
          <a:graphicData uri="http://schemas.openxmlformats.org/presentationml/2006/ole">
            <mc:AlternateContent xmlns:mc="http://schemas.openxmlformats.org/markup-compatibility/2006">
              <mc:Choice xmlns:v="urn:schemas-microsoft-com:vml" Requires="v">
                <p:oleObj spid="_x0000_s563233" name="Equation" r:id="rId5" imgW="1295280" imgH="431640" progId="Equation.DSMT4">
                  <p:embed/>
                </p:oleObj>
              </mc:Choice>
              <mc:Fallback>
                <p:oleObj name="Equation" r:id="rId5" imgW="1295280" imgH="431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9875" y="4854575"/>
                        <a:ext cx="1295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a:t>
            </a:r>
          </a:p>
        </p:txBody>
      </p:sp>
      <p:sp>
        <p:nvSpPr>
          <p:cNvPr id="3" name="Content Placeholder 2"/>
          <p:cNvSpPr>
            <a:spLocks noGrp="1"/>
          </p:cNvSpPr>
          <p:nvPr>
            <p:ph idx="1"/>
          </p:nvPr>
        </p:nvSpPr>
        <p:spPr/>
        <p:txBody>
          <a:bodyPr>
            <a:noAutofit/>
          </a:bodyPr>
          <a:lstStyle/>
          <a:p>
            <a:r>
              <a:rPr lang="en-US" dirty="0"/>
              <a:t>We will work with vectors in the setting of </a:t>
            </a:r>
            <a:r>
              <a:rPr lang="en-US" dirty="0">
                <a:latin typeface="Cambria Math" panose="02040503050406030204" pitchFamily="18" charset="0"/>
                <a:ea typeface="Cambria Math" panose="02040503050406030204" pitchFamily="18" charset="0"/>
              </a:rPr>
              <a:t>ℝ</a:t>
            </a:r>
            <a:r>
              <a:rPr lang="en-US" baseline="30000" dirty="0"/>
              <a:t>2</a:t>
            </a:r>
            <a:r>
              <a:rPr lang="en-US" dirty="0"/>
              <a:t> and </a:t>
            </a:r>
            <a:r>
              <a:rPr lang="en-US" dirty="0">
                <a:latin typeface="Cambria Math" panose="02040503050406030204" pitchFamily="18" charset="0"/>
                <a:ea typeface="Cambria Math" panose="02040503050406030204" pitchFamily="18" charset="0"/>
              </a:rPr>
              <a:t>ℝ</a:t>
            </a:r>
            <a:r>
              <a:rPr lang="en-US" baseline="30000" dirty="0"/>
              <a:t>3</a:t>
            </a:r>
            <a:r>
              <a:rPr lang="en-US" dirty="0"/>
              <a:t>, but the study of vectors in general constitutes an enormous area of mathematics, and vectors are easily generalized into spaces of any dimension. In two- and three-dimensional space, vectors are often depicted as </a:t>
            </a:r>
            <a:r>
              <a:rPr lang="en-US" b="1" dirty="0"/>
              <a:t>directed line segments </a:t>
            </a:r>
            <a:r>
              <a:rPr lang="en-US" dirty="0"/>
              <a:t>(informally, “arrows”). Such a directed line segment begins at an </a:t>
            </a:r>
            <a:r>
              <a:rPr lang="en-US" b="1" dirty="0"/>
              <a:t>initial point</a:t>
            </a:r>
            <a:r>
              <a:rPr lang="en-US" b="1" i="1" dirty="0"/>
              <a:t> </a:t>
            </a:r>
            <a:r>
              <a:rPr lang="en-US" i="1" dirty="0"/>
              <a:t>P </a:t>
            </a:r>
            <a:r>
              <a:rPr lang="en-US" dirty="0"/>
              <a:t>and ends at a </a:t>
            </a:r>
            <a:r>
              <a:rPr lang="en-US" b="1" dirty="0"/>
              <a:t>terminal point </a:t>
            </a:r>
            <a:r>
              <a:rPr lang="en-US" i="1" dirty="0"/>
              <a:t>Q</a:t>
            </a:r>
            <a:r>
              <a:rPr lang="en-US" dirty="0"/>
              <a:t>, and the notation       is used to refer to the vector. </a:t>
            </a:r>
          </a:p>
        </p:txBody>
      </p:sp>
      <p:graphicFrame>
        <p:nvGraphicFramePr>
          <p:cNvPr id="579588" name="Object 4"/>
          <p:cNvGraphicFramePr>
            <a:graphicFrameLocks noChangeAspect="1"/>
          </p:cNvGraphicFramePr>
          <p:nvPr>
            <p:extLst>
              <p:ext uri="{D42A27DB-BD31-4B8C-83A1-F6EECF244321}">
                <p14:modId xmlns:p14="http://schemas.microsoft.com/office/powerpoint/2010/main" val="1993107744"/>
              </p:ext>
            </p:extLst>
          </p:nvPr>
        </p:nvGraphicFramePr>
        <p:xfrm>
          <a:off x="7017218" y="4387758"/>
          <a:ext cx="444500" cy="317500"/>
        </p:xfrm>
        <a:graphic>
          <a:graphicData uri="http://schemas.openxmlformats.org/presentationml/2006/ole">
            <mc:AlternateContent xmlns:mc="http://schemas.openxmlformats.org/markup-compatibility/2006">
              <mc:Choice xmlns:v="urn:schemas-microsoft-com:vml" Requires="v">
                <p:oleObj spid="_x0000_s579619" name="Equation" r:id="rId3" imgW="444240" imgH="317160" progId="Equation.DSMT4">
                  <p:embed/>
                </p:oleObj>
              </mc:Choice>
              <mc:Fallback>
                <p:oleObj name="Equation" r:id="rId3" imgW="444240" imgH="317160" progId="Equation.DSMT4">
                  <p:embed/>
                  <p:pic>
                    <p:nvPicPr>
                      <p:cNvPr id="0" name="Picture 4"/>
                      <p:cNvPicPr>
                        <a:picLocks noChangeAspect="1" noChangeArrowheads="1"/>
                      </p:cNvPicPr>
                      <p:nvPr/>
                    </p:nvPicPr>
                    <p:blipFill>
                      <a:blip r:embed="rId4"/>
                      <a:srcRect/>
                      <a:stretch>
                        <a:fillRect/>
                      </a:stretch>
                    </p:blipFill>
                    <p:spPr bwMode="auto">
                      <a:xfrm>
                        <a:off x="7017218" y="4387758"/>
                        <a:ext cx="4445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Arrow Connector 4">
            <a:extLst>
              <a:ext uri="{FF2B5EF4-FFF2-40B4-BE49-F238E27FC236}">
                <a16:creationId xmlns:a16="http://schemas.microsoft.com/office/drawing/2014/main" id="{9357BFA9-0548-4C85-A072-FDDDADFB7EC9}"/>
              </a:ext>
            </a:extLst>
          </p:cNvPr>
          <p:cNvCxnSpPr>
            <a:cxnSpLocks/>
          </p:cNvCxnSpPr>
          <p:nvPr/>
        </p:nvCxnSpPr>
        <p:spPr>
          <a:xfrm>
            <a:off x="7050750" y="4343400"/>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In Figure 11, the ten-pound weight is shown as the vector 	           and the components of the two tension vectors 	          can be determined using trigonometry.</a:t>
            </a:r>
          </a:p>
        </p:txBody>
      </p:sp>
      <p:graphicFrame>
        <p:nvGraphicFramePr>
          <p:cNvPr id="564227" name="Object 3"/>
          <p:cNvGraphicFramePr>
            <a:graphicFrameLocks noChangeAspect="1"/>
          </p:cNvGraphicFramePr>
          <p:nvPr/>
        </p:nvGraphicFramePr>
        <p:xfrm>
          <a:off x="1524000" y="4331825"/>
          <a:ext cx="1638300" cy="469900"/>
        </p:xfrm>
        <a:graphic>
          <a:graphicData uri="http://schemas.openxmlformats.org/presentationml/2006/ole">
            <mc:AlternateContent xmlns:mc="http://schemas.openxmlformats.org/markup-compatibility/2006">
              <mc:Choice xmlns:v="urn:schemas-microsoft-com:vml" Requires="v">
                <p:oleObj spid="_x0000_s564256" name="Equation" r:id="rId3" imgW="1638000" imgH="469800" progId="Equation.DSMT4">
                  <p:embed/>
                </p:oleObj>
              </mc:Choice>
              <mc:Fallback>
                <p:oleObj name="Equation" r:id="rId3" imgW="16380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331825"/>
                        <a:ext cx="163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2714625" y="1295400"/>
            <a:ext cx="4448175" cy="2580620"/>
            <a:chOff x="2714625" y="1295400"/>
            <a:chExt cx="4448175" cy="2580620"/>
          </a:xfrm>
        </p:grpSpPr>
        <p:sp>
          <p:nvSpPr>
            <p:cNvPr id="7" name="Rectangle 6"/>
            <p:cNvSpPr/>
            <p:nvPr/>
          </p:nvSpPr>
          <p:spPr>
            <a:xfrm>
              <a:off x="3276600" y="3352800"/>
              <a:ext cx="3816301" cy="523220"/>
            </a:xfrm>
            <a:prstGeom prst="rect">
              <a:avLst/>
            </a:prstGeom>
          </p:spPr>
          <p:txBody>
            <a:bodyPr wrap="none">
              <a:spAutoFit/>
            </a:bodyPr>
            <a:lstStyle/>
            <a:p>
              <a:r>
                <a:rPr lang="en-US" sz="2800" b="1" dirty="0"/>
                <a:t>Figure 11 </a:t>
              </a:r>
              <a:r>
                <a:rPr lang="en-US" sz="2800" dirty="0"/>
                <a:t>Force Diagram</a:t>
              </a:r>
              <a:r>
                <a:rPr lang="en-US" sz="2800" b="1" dirty="0"/>
                <a:t> </a:t>
              </a:r>
            </a:p>
          </p:txBody>
        </p:sp>
        <p:pic>
          <p:nvPicPr>
            <p:cNvPr id="564229" name="Picture 5"/>
            <p:cNvPicPr>
              <a:picLocks noChangeAspect="1" noChangeArrowheads="1"/>
            </p:cNvPicPr>
            <p:nvPr/>
          </p:nvPicPr>
          <p:blipFill>
            <a:blip r:embed="rId5" cstate="print"/>
            <a:srcRect r="15856" b="19101"/>
            <a:stretch>
              <a:fillRect/>
            </a:stretch>
          </p:blipFill>
          <p:spPr bwMode="auto">
            <a:xfrm>
              <a:off x="2714625" y="1295400"/>
              <a:ext cx="4448175" cy="2057400"/>
            </a:xfrm>
            <a:prstGeom prst="rect">
              <a:avLst/>
            </a:prstGeom>
            <a:noFill/>
            <a:ln w="9525">
              <a:noFill/>
              <a:miter lim="800000"/>
              <a:headEnd/>
              <a:tailEnd/>
            </a:ln>
          </p:spPr>
        </p:pic>
      </p:grpSp>
      <p:graphicFrame>
        <p:nvGraphicFramePr>
          <p:cNvPr id="4" name="Object 5"/>
          <p:cNvGraphicFramePr>
            <a:graphicFrameLocks noChangeAspect="1"/>
          </p:cNvGraphicFramePr>
          <p:nvPr/>
        </p:nvGraphicFramePr>
        <p:xfrm>
          <a:off x="2832100" y="4771316"/>
          <a:ext cx="1206500" cy="431800"/>
        </p:xfrm>
        <a:graphic>
          <a:graphicData uri="http://schemas.openxmlformats.org/presentationml/2006/ole">
            <mc:AlternateContent xmlns:mc="http://schemas.openxmlformats.org/markup-compatibility/2006">
              <mc:Choice xmlns:v="urn:schemas-microsoft-com:vml" Requires="v">
                <p:oleObj spid="_x0000_s564257" name="Equation" r:id="rId6" imgW="1206360" imgH="431640" progId="Equation.DSMT4">
                  <p:embed/>
                </p:oleObj>
              </mc:Choice>
              <mc:Fallback>
                <p:oleObj name="Equation" r:id="rId6" imgW="1206360" imgH="4316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2100" y="4771316"/>
                        <a:ext cx="120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Because the weight is stationary in space, the three forces acting on it must have a vector sum of zero. That is, 		       or</a:t>
            </a:r>
          </a:p>
        </p:txBody>
      </p:sp>
      <p:graphicFrame>
        <p:nvGraphicFramePr>
          <p:cNvPr id="565251" name="Object 3"/>
          <p:cNvGraphicFramePr>
            <a:graphicFrameLocks noChangeAspect="1"/>
          </p:cNvGraphicFramePr>
          <p:nvPr/>
        </p:nvGraphicFramePr>
        <p:xfrm>
          <a:off x="931863" y="3747209"/>
          <a:ext cx="1930400" cy="431800"/>
        </p:xfrm>
        <a:graphic>
          <a:graphicData uri="http://schemas.openxmlformats.org/presentationml/2006/ole">
            <mc:AlternateContent xmlns:mc="http://schemas.openxmlformats.org/markup-compatibility/2006">
              <mc:Choice xmlns:v="urn:schemas-microsoft-com:vml" Requires="v">
                <p:oleObj spid="_x0000_s565308" name="Equation" r:id="rId3" imgW="1930320" imgH="431640" progId="Equation.DSMT4">
                  <p:embed/>
                </p:oleObj>
              </mc:Choice>
              <mc:Fallback>
                <p:oleObj name="Equation" r:id="rId3" imgW="1930320" imgH="4316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63" y="3747209"/>
                        <a:ext cx="1930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5253" name="Object 5"/>
          <p:cNvGraphicFramePr>
            <a:graphicFrameLocks noChangeAspect="1"/>
          </p:cNvGraphicFramePr>
          <p:nvPr/>
        </p:nvGraphicFramePr>
        <p:xfrm>
          <a:off x="501650" y="4419600"/>
          <a:ext cx="8331200" cy="1130300"/>
        </p:xfrm>
        <a:graphic>
          <a:graphicData uri="http://schemas.openxmlformats.org/presentationml/2006/ole">
            <mc:AlternateContent xmlns:mc="http://schemas.openxmlformats.org/markup-compatibility/2006">
              <mc:Choice xmlns:v="urn:schemas-microsoft-com:vml" Requires="v">
                <p:oleObj spid="_x0000_s565309" name="Equation" r:id="rId5" imgW="8331120" imgH="1130040" progId="Equation.DSMT4">
                  <p:embed/>
                </p:oleObj>
              </mc:Choice>
              <mc:Fallback>
                <p:oleObj name="Equation" r:id="rId5" imgW="8331120" imgH="11300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650" y="4419600"/>
                        <a:ext cx="83312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5254" name="Object 6"/>
          <p:cNvGraphicFramePr>
            <a:graphicFrameLocks noChangeAspect="1"/>
          </p:cNvGraphicFramePr>
          <p:nvPr/>
        </p:nvGraphicFramePr>
        <p:xfrm>
          <a:off x="2667000" y="1600200"/>
          <a:ext cx="4025900" cy="546100"/>
        </p:xfrm>
        <a:graphic>
          <a:graphicData uri="http://schemas.openxmlformats.org/presentationml/2006/ole">
            <mc:AlternateContent xmlns:mc="http://schemas.openxmlformats.org/markup-compatibility/2006">
              <mc:Choice xmlns:v="urn:schemas-microsoft-com:vml" Requires="v">
                <p:oleObj spid="_x0000_s565310" name="Equation" r:id="rId7" imgW="4025880" imgH="545760" progId="Equation.DSMT4">
                  <p:embed/>
                </p:oleObj>
              </mc:Choice>
              <mc:Fallback>
                <p:oleObj name="Equation" r:id="rId7" imgW="4025880" imgH="5457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1600200"/>
                        <a:ext cx="40259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5255" name="Object 7"/>
          <p:cNvGraphicFramePr>
            <a:graphicFrameLocks noChangeAspect="1"/>
          </p:cNvGraphicFramePr>
          <p:nvPr/>
        </p:nvGraphicFramePr>
        <p:xfrm>
          <a:off x="2667000" y="2209800"/>
          <a:ext cx="3810000" cy="546100"/>
        </p:xfrm>
        <a:graphic>
          <a:graphicData uri="http://schemas.openxmlformats.org/presentationml/2006/ole">
            <mc:AlternateContent xmlns:mc="http://schemas.openxmlformats.org/markup-compatibility/2006">
              <mc:Choice xmlns:v="urn:schemas-microsoft-com:vml" Requires="v">
                <p:oleObj spid="_x0000_s565311" name="Equation" r:id="rId9" imgW="3809880" imgH="545760" progId="Equation.DSMT4">
                  <p:embed/>
                </p:oleObj>
              </mc:Choice>
              <mc:Fallback>
                <p:oleObj name="Equation" r:id="rId9" imgW="3809880" imgH="5457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2209800"/>
                        <a:ext cx="3810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5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52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5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r>
              <a:rPr lang="en-US" dirty="0"/>
              <a:t>Equating the components individually leads to the following system of equations.</a:t>
            </a:r>
          </a:p>
          <a:p>
            <a:endParaRPr lang="en-US" dirty="0"/>
          </a:p>
          <a:p>
            <a:endParaRPr lang="en-US" dirty="0"/>
          </a:p>
          <a:p>
            <a:endParaRPr lang="en-US" dirty="0"/>
          </a:p>
          <a:p>
            <a:r>
              <a:rPr lang="en-US" dirty="0"/>
              <a:t>Solving this system for 	   and       , left as an exercise, results in</a:t>
            </a:r>
          </a:p>
        </p:txBody>
      </p:sp>
      <p:graphicFrame>
        <p:nvGraphicFramePr>
          <p:cNvPr id="566275" name="Object 3"/>
          <p:cNvGraphicFramePr>
            <a:graphicFrameLocks noChangeAspect="1"/>
          </p:cNvGraphicFramePr>
          <p:nvPr>
            <p:extLst>
              <p:ext uri="{D42A27DB-BD31-4B8C-83A1-F6EECF244321}">
                <p14:modId xmlns:p14="http://schemas.microsoft.com/office/powerpoint/2010/main" val="3135366063"/>
              </p:ext>
            </p:extLst>
          </p:nvPr>
        </p:nvGraphicFramePr>
        <p:xfrm>
          <a:off x="3886200" y="3733800"/>
          <a:ext cx="431800" cy="495300"/>
        </p:xfrm>
        <a:graphic>
          <a:graphicData uri="http://schemas.openxmlformats.org/presentationml/2006/ole">
            <mc:AlternateContent xmlns:mc="http://schemas.openxmlformats.org/markup-compatibility/2006">
              <mc:Choice xmlns:v="urn:schemas-microsoft-com:vml" Requires="v">
                <p:oleObj spid="_x0000_s566360" name="Equation" r:id="rId3" imgW="431640" imgH="495000" progId="Equation.DSMT4">
                  <p:embed/>
                </p:oleObj>
              </mc:Choice>
              <mc:Fallback>
                <p:oleObj name="Equation" r:id="rId3" imgW="43164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733800"/>
                        <a:ext cx="43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6276" name="Object 4"/>
          <p:cNvGraphicFramePr>
            <a:graphicFrameLocks noChangeAspect="1"/>
          </p:cNvGraphicFramePr>
          <p:nvPr>
            <p:extLst>
              <p:ext uri="{D42A27DB-BD31-4B8C-83A1-F6EECF244321}">
                <p14:modId xmlns:p14="http://schemas.microsoft.com/office/powerpoint/2010/main" val="1755703827"/>
              </p:ext>
            </p:extLst>
          </p:nvPr>
        </p:nvGraphicFramePr>
        <p:xfrm>
          <a:off x="5105400" y="3733800"/>
          <a:ext cx="431800" cy="495300"/>
        </p:xfrm>
        <a:graphic>
          <a:graphicData uri="http://schemas.openxmlformats.org/presentationml/2006/ole">
            <mc:AlternateContent xmlns:mc="http://schemas.openxmlformats.org/markup-compatibility/2006">
              <mc:Choice xmlns:v="urn:schemas-microsoft-com:vml" Requires="v">
                <p:oleObj spid="_x0000_s566361" name="Equation" r:id="rId5" imgW="431640" imgH="495000" progId="Equation.DSMT4">
                  <p:embed/>
                </p:oleObj>
              </mc:Choice>
              <mc:Fallback>
                <p:oleObj name="Equation" r:id="rId5" imgW="431640" imgH="49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733800"/>
                        <a:ext cx="43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6278" name="Object 6"/>
          <p:cNvGraphicFramePr>
            <a:graphicFrameLocks noChangeAspect="1"/>
          </p:cNvGraphicFramePr>
          <p:nvPr/>
        </p:nvGraphicFramePr>
        <p:xfrm>
          <a:off x="2679700" y="2438400"/>
          <a:ext cx="3949700" cy="495300"/>
        </p:xfrm>
        <a:graphic>
          <a:graphicData uri="http://schemas.openxmlformats.org/presentationml/2006/ole">
            <mc:AlternateContent xmlns:mc="http://schemas.openxmlformats.org/markup-compatibility/2006">
              <mc:Choice xmlns:v="urn:schemas-microsoft-com:vml" Requires="v">
                <p:oleObj spid="_x0000_s566362" name="Equation" r:id="rId7" imgW="3949560" imgH="495000" progId="Equation.DSMT4">
                  <p:embed/>
                </p:oleObj>
              </mc:Choice>
              <mc:Fallback>
                <p:oleObj name="Equation" r:id="rId7" imgW="3949560" imgH="4950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9700" y="2438400"/>
                        <a:ext cx="3949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6279" name="Object 7"/>
          <p:cNvGraphicFramePr>
            <a:graphicFrameLocks noChangeAspect="1"/>
          </p:cNvGraphicFramePr>
          <p:nvPr/>
        </p:nvGraphicFramePr>
        <p:xfrm>
          <a:off x="2438400" y="3048000"/>
          <a:ext cx="4191000" cy="495300"/>
        </p:xfrm>
        <a:graphic>
          <a:graphicData uri="http://schemas.openxmlformats.org/presentationml/2006/ole">
            <mc:AlternateContent xmlns:mc="http://schemas.openxmlformats.org/markup-compatibility/2006">
              <mc:Choice xmlns:v="urn:schemas-microsoft-com:vml" Requires="v">
                <p:oleObj spid="_x0000_s566363" name="Equation" r:id="rId9" imgW="4190760" imgH="495000" progId="Equation.DSMT4">
                  <p:embed/>
                </p:oleObj>
              </mc:Choice>
              <mc:Fallback>
                <p:oleObj name="Equation" r:id="rId9" imgW="4190760" imgH="4950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3048000"/>
                        <a:ext cx="419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6280" name="Object 8"/>
          <p:cNvGraphicFramePr>
            <a:graphicFrameLocks noChangeAspect="1"/>
          </p:cNvGraphicFramePr>
          <p:nvPr>
            <p:extLst>
              <p:ext uri="{D42A27DB-BD31-4B8C-83A1-F6EECF244321}">
                <p14:modId xmlns:p14="http://schemas.microsoft.com/office/powerpoint/2010/main" val="1305520771"/>
              </p:ext>
            </p:extLst>
          </p:nvPr>
        </p:nvGraphicFramePr>
        <p:xfrm>
          <a:off x="3282950" y="4794250"/>
          <a:ext cx="2438400" cy="482600"/>
        </p:xfrm>
        <a:graphic>
          <a:graphicData uri="http://schemas.openxmlformats.org/presentationml/2006/ole">
            <mc:AlternateContent xmlns:mc="http://schemas.openxmlformats.org/markup-compatibility/2006">
              <mc:Choice xmlns:v="urn:schemas-microsoft-com:vml" Requires="v">
                <p:oleObj spid="_x0000_s566364" name="Equation" r:id="rId11" imgW="2438280" imgH="482400" progId="Equation.DSMT4">
                  <p:embed/>
                </p:oleObj>
              </mc:Choice>
              <mc:Fallback>
                <p:oleObj name="Equation" r:id="rId11" imgW="2438280" imgH="482400" progId="Equation.DSMT4">
                  <p:embed/>
                  <p:pic>
                    <p:nvPicPr>
                      <p:cNvPr id="0" name="Picture 8"/>
                      <p:cNvPicPr>
                        <a:picLocks noChangeAspect="1" noChangeArrowheads="1"/>
                      </p:cNvPicPr>
                      <p:nvPr/>
                    </p:nvPicPr>
                    <p:blipFill>
                      <a:blip r:embed="rId12"/>
                      <a:srcRect/>
                      <a:stretch>
                        <a:fillRect/>
                      </a:stretch>
                    </p:blipFill>
                    <p:spPr bwMode="auto">
                      <a:xfrm>
                        <a:off x="3282950" y="4794250"/>
                        <a:ext cx="2438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6281" name="Object 9"/>
          <p:cNvGraphicFramePr>
            <a:graphicFrameLocks noChangeAspect="1"/>
          </p:cNvGraphicFramePr>
          <p:nvPr>
            <p:extLst>
              <p:ext uri="{D42A27DB-BD31-4B8C-83A1-F6EECF244321}">
                <p14:modId xmlns:p14="http://schemas.microsoft.com/office/powerpoint/2010/main" val="3925867784"/>
              </p:ext>
            </p:extLst>
          </p:nvPr>
        </p:nvGraphicFramePr>
        <p:xfrm>
          <a:off x="3282950" y="5403850"/>
          <a:ext cx="2247900" cy="482600"/>
        </p:xfrm>
        <a:graphic>
          <a:graphicData uri="http://schemas.openxmlformats.org/presentationml/2006/ole">
            <mc:AlternateContent xmlns:mc="http://schemas.openxmlformats.org/markup-compatibility/2006">
              <mc:Choice xmlns:v="urn:schemas-microsoft-com:vml" Requires="v">
                <p:oleObj spid="_x0000_s566365" name="Equation" r:id="rId13" imgW="2247840" imgH="482400" progId="Equation.DSMT4">
                  <p:embed/>
                </p:oleObj>
              </mc:Choice>
              <mc:Fallback>
                <p:oleObj name="Equation" r:id="rId13" imgW="2247840" imgH="482400" progId="Equation.DSMT4">
                  <p:embed/>
                  <p:pic>
                    <p:nvPicPr>
                      <p:cNvPr id="0" name="Picture 9"/>
                      <p:cNvPicPr>
                        <a:picLocks noChangeAspect="1" noChangeArrowheads="1"/>
                      </p:cNvPicPr>
                      <p:nvPr/>
                    </p:nvPicPr>
                    <p:blipFill>
                      <a:blip r:embed="rId14"/>
                      <a:srcRect/>
                      <a:stretch>
                        <a:fillRect/>
                      </a:stretch>
                    </p:blipFill>
                    <p:spPr bwMode="auto">
                      <a:xfrm>
                        <a:off x="3282950" y="5403850"/>
                        <a:ext cx="2247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6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6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62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62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62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6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a:xfrm>
            <a:off x="457200" y="1280160"/>
            <a:ext cx="5410200" cy="4572000"/>
          </a:xfrm>
        </p:spPr>
        <p:txBody>
          <a:bodyPr/>
          <a:lstStyle/>
          <a:p>
            <a:r>
              <a:rPr lang="en-US" dirty="0"/>
              <a:t>Figure 12 contains an accurate depiction of the three forces in this problem, with the lengths of the vectors in the diagram corresponding to their relative magnitudes.</a:t>
            </a:r>
          </a:p>
        </p:txBody>
      </p:sp>
      <p:sp>
        <p:nvSpPr>
          <p:cNvPr id="5" name="Rectangle 4"/>
          <p:cNvSpPr/>
          <p:nvPr/>
        </p:nvSpPr>
        <p:spPr>
          <a:xfrm>
            <a:off x="3886200" y="5410200"/>
            <a:ext cx="5327805" cy="523220"/>
          </a:xfrm>
          <a:prstGeom prst="rect">
            <a:avLst/>
          </a:prstGeom>
        </p:spPr>
        <p:txBody>
          <a:bodyPr wrap="none">
            <a:spAutoFit/>
          </a:bodyPr>
          <a:lstStyle/>
          <a:p>
            <a:r>
              <a:rPr lang="en-US" sz="2800" b="1" dirty="0"/>
              <a:t>Figure 12 </a:t>
            </a:r>
            <a:r>
              <a:rPr lang="en-US" sz="2800" dirty="0"/>
              <a:t>Accurate Vector Diagram</a:t>
            </a:r>
            <a:r>
              <a:rPr lang="en-US" sz="2800" b="1" dirty="0"/>
              <a:t> </a:t>
            </a:r>
          </a:p>
        </p:txBody>
      </p:sp>
      <p:pic>
        <p:nvPicPr>
          <p:cNvPr id="614402" name="Picture 2"/>
          <p:cNvPicPr>
            <a:picLocks noChangeAspect="1" noChangeArrowheads="1"/>
          </p:cNvPicPr>
          <p:nvPr/>
        </p:nvPicPr>
        <p:blipFill>
          <a:blip r:embed="rId2" cstate="print"/>
          <a:srcRect/>
          <a:stretch>
            <a:fillRect/>
          </a:stretch>
        </p:blipFill>
        <p:spPr bwMode="auto">
          <a:xfrm>
            <a:off x="5867400" y="1143000"/>
            <a:ext cx="2349115" cy="4267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a:t>
            </a:r>
          </a:p>
        </p:txBody>
      </p:sp>
      <p:sp>
        <p:nvSpPr>
          <p:cNvPr id="3" name="Content Placeholder 2"/>
          <p:cNvSpPr>
            <a:spLocks noGrp="1"/>
          </p:cNvSpPr>
          <p:nvPr>
            <p:ph idx="1"/>
          </p:nvPr>
        </p:nvSpPr>
        <p:spPr/>
        <p:txBody>
          <a:bodyPr>
            <a:normAutofit/>
          </a:bodyPr>
          <a:lstStyle/>
          <a:p>
            <a:r>
              <a:rPr lang="en-US" dirty="0"/>
              <a:t>A subtle but very important point, though, is that a vector is characterized </a:t>
            </a:r>
            <a:r>
              <a:rPr lang="en-US" i="1" dirty="0"/>
              <a:t>entirely</a:t>
            </a:r>
            <a:r>
              <a:rPr lang="en-US" dirty="0"/>
              <a:t> by its direction and magnitude, not by its initial and terminal points. That is, for a specific pair of points </a:t>
            </a:r>
            <a:r>
              <a:rPr lang="en-US" i="1" dirty="0"/>
              <a:t>P</a:t>
            </a:r>
            <a:r>
              <a:rPr lang="en-US" dirty="0"/>
              <a:t> and </a:t>
            </a:r>
            <a:r>
              <a:rPr lang="en-US" i="1" dirty="0"/>
              <a:t>Q</a:t>
            </a:r>
            <a:r>
              <a:rPr lang="en-US" dirty="0"/>
              <a:t>,       is only one way of depicting the vector it represents. We will use boldface letters to denote vectors in general, and an expression such as              means that </a:t>
            </a:r>
            <a:r>
              <a:rPr lang="en-US" b="1" dirty="0"/>
              <a:t>u</a:t>
            </a:r>
            <a:r>
              <a:rPr lang="en-US" dirty="0"/>
              <a:t> is a vector whose length and direction is the same as that of the directed line segment       (when handwriting, the notation     instead of </a:t>
            </a:r>
            <a:r>
              <a:rPr lang="en-US" b="1" dirty="0"/>
              <a:t>u</a:t>
            </a:r>
            <a:r>
              <a:rPr lang="en-US" dirty="0"/>
              <a:t> is common).</a:t>
            </a:r>
          </a:p>
        </p:txBody>
      </p:sp>
      <p:graphicFrame>
        <p:nvGraphicFramePr>
          <p:cNvPr id="580610" name="Object 2"/>
          <p:cNvGraphicFramePr>
            <a:graphicFrameLocks noChangeAspect="1"/>
          </p:cNvGraphicFramePr>
          <p:nvPr>
            <p:extLst>
              <p:ext uri="{D42A27DB-BD31-4B8C-83A1-F6EECF244321}">
                <p14:modId xmlns:p14="http://schemas.microsoft.com/office/powerpoint/2010/main" val="2354165420"/>
              </p:ext>
            </p:extLst>
          </p:nvPr>
        </p:nvGraphicFramePr>
        <p:xfrm>
          <a:off x="6096000" y="2682130"/>
          <a:ext cx="444500" cy="317500"/>
        </p:xfrm>
        <a:graphic>
          <a:graphicData uri="http://schemas.openxmlformats.org/presentationml/2006/ole">
            <mc:AlternateContent xmlns:mc="http://schemas.openxmlformats.org/markup-compatibility/2006">
              <mc:Choice xmlns:v="urn:schemas-microsoft-com:vml" Requires="v">
                <p:oleObj spid="_x0000_s580667" name="Equation" r:id="rId3" imgW="444240" imgH="317160" progId="Equation.DSMT4">
                  <p:embed/>
                </p:oleObj>
              </mc:Choice>
              <mc:Fallback>
                <p:oleObj name="Equation" r:id="rId3" imgW="444240" imgH="317160" progId="Equation.DSMT4">
                  <p:embed/>
                  <p:pic>
                    <p:nvPicPr>
                      <p:cNvPr id="0" name="Picture 2"/>
                      <p:cNvPicPr>
                        <a:picLocks noChangeAspect="1" noChangeArrowheads="1"/>
                      </p:cNvPicPr>
                      <p:nvPr/>
                    </p:nvPicPr>
                    <p:blipFill>
                      <a:blip r:embed="rId4"/>
                      <a:srcRect/>
                      <a:stretch>
                        <a:fillRect/>
                      </a:stretch>
                    </p:blipFill>
                    <p:spPr bwMode="auto">
                      <a:xfrm>
                        <a:off x="6096000" y="2682130"/>
                        <a:ext cx="4445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11" name="Object 3"/>
          <p:cNvGraphicFramePr>
            <a:graphicFrameLocks noChangeAspect="1"/>
          </p:cNvGraphicFramePr>
          <p:nvPr>
            <p:extLst>
              <p:ext uri="{D42A27DB-BD31-4B8C-83A1-F6EECF244321}">
                <p14:modId xmlns:p14="http://schemas.microsoft.com/office/powerpoint/2010/main" val="266221193"/>
              </p:ext>
            </p:extLst>
          </p:nvPr>
        </p:nvGraphicFramePr>
        <p:xfrm>
          <a:off x="3334870" y="3967630"/>
          <a:ext cx="939800" cy="317500"/>
        </p:xfrm>
        <a:graphic>
          <a:graphicData uri="http://schemas.openxmlformats.org/presentationml/2006/ole">
            <mc:AlternateContent xmlns:mc="http://schemas.openxmlformats.org/markup-compatibility/2006">
              <mc:Choice xmlns:v="urn:schemas-microsoft-com:vml" Requires="v">
                <p:oleObj spid="_x0000_s580668" name="Equation" r:id="rId5" imgW="939600" imgH="317160" progId="Equation.DSMT4">
                  <p:embed/>
                </p:oleObj>
              </mc:Choice>
              <mc:Fallback>
                <p:oleObj name="Equation" r:id="rId5" imgW="939600" imgH="317160" progId="Equation.DSMT4">
                  <p:embed/>
                  <p:pic>
                    <p:nvPicPr>
                      <p:cNvPr id="0" name="Picture 3"/>
                      <p:cNvPicPr>
                        <a:picLocks noChangeAspect="1" noChangeArrowheads="1"/>
                      </p:cNvPicPr>
                      <p:nvPr/>
                    </p:nvPicPr>
                    <p:blipFill>
                      <a:blip r:embed="rId6"/>
                      <a:srcRect/>
                      <a:stretch>
                        <a:fillRect/>
                      </a:stretch>
                    </p:blipFill>
                    <p:spPr bwMode="auto">
                      <a:xfrm>
                        <a:off x="3334870" y="3967630"/>
                        <a:ext cx="939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12" name="Object 4"/>
          <p:cNvGraphicFramePr>
            <a:graphicFrameLocks noChangeAspect="1"/>
          </p:cNvGraphicFramePr>
          <p:nvPr>
            <p:extLst>
              <p:ext uri="{D42A27DB-BD31-4B8C-83A1-F6EECF244321}">
                <p14:modId xmlns:p14="http://schemas.microsoft.com/office/powerpoint/2010/main" val="1070901961"/>
              </p:ext>
            </p:extLst>
          </p:nvPr>
        </p:nvGraphicFramePr>
        <p:xfrm>
          <a:off x="3746500" y="4818998"/>
          <a:ext cx="444500" cy="317500"/>
        </p:xfrm>
        <a:graphic>
          <a:graphicData uri="http://schemas.openxmlformats.org/presentationml/2006/ole">
            <mc:AlternateContent xmlns:mc="http://schemas.openxmlformats.org/markup-compatibility/2006">
              <mc:Choice xmlns:v="urn:schemas-microsoft-com:vml" Requires="v">
                <p:oleObj spid="_x0000_s580669" name="Equation" r:id="rId7" imgW="444240" imgH="317160" progId="Equation.DSMT4">
                  <p:embed/>
                </p:oleObj>
              </mc:Choice>
              <mc:Fallback>
                <p:oleObj name="Equation" r:id="rId7" imgW="444240" imgH="317160" progId="Equation.DSMT4">
                  <p:embed/>
                  <p:pic>
                    <p:nvPicPr>
                      <p:cNvPr id="0" name="Picture 4"/>
                      <p:cNvPicPr>
                        <a:picLocks noChangeAspect="1" noChangeArrowheads="1"/>
                      </p:cNvPicPr>
                      <p:nvPr/>
                    </p:nvPicPr>
                    <p:blipFill>
                      <a:blip r:embed="rId8"/>
                      <a:srcRect/>
                      <a:stretch>
                        <a:fillRect/>
                      </a:stretch>
                    </p:blipFill>
                    <p:spPr bwMode="auto">
                      <a:xfrm>
                        <a:off x="3746500" y="4818998"/>
                        <a:ext cx="4445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14" name="Object 6"/>
          <p:cNvGraphicFramePr>
            <a:graphicFrameLocks noChangeAspect="1"/>
          </p:cNvGraphicFramePr>
          <p:nvPr>
            <p:extLst>
              <p:ext uri="{D42A27DB-BD31-4B8C-83A1-F6EECF244321}">
                <p14:modId xmlns:p14="http://schemas.microsoft.com/office/powerpoint/2010/main" val="3404260365"/>
              </p:ext>
            </p:extLst>
          </p:nvPr>
        </p:nvGraphicFramePr>
        <p:xfrm>
          <a:off x="1896035" y="5303370"/>
          <a:ext cx="203200" cy="241300"/>
        </p:xfrm>
        <a:graphic>
          <a:graphicData uri="http://schemas.openxmlformats.org/presentationml/2006/ole">
            <mc:AlternateContent xmlns:mc="http://schemas.openxmlformats.org/markup-compatibility/2006">
              <mc:Choice xmlns:v="urn:schemas-microsoft-com:vml" Requires="v">
                <p:oleObj spid="_x0000_s580670" name="Equation" r:id="rId9" imgW="203040" imgH="241200" progId="Equation.DSMT4">
                  <p:embed/>
                </p:oleObj>
              </mc:Choice>
              <mc:Fallback>
                <p:oleObj name="Equation" r:id="rId9" imgW="203040" imgH="241200" progId="Equation.DSMT4">
                  <p:embed/>
                  <p:pic>
                    <p:nvPicPr>
                      <p:cNvPr id="0" name="Picture 6"/>
                      <p:cNvPicPr>
                        <a:picLocks noChangeAspect="1" noChangeArrowheads="1"/>
                      </p:cNvPicPr>
                      <p:nvPr/>
                    </p:nvPicPr>
                    <p:blipFill>
                      <a:blip r:embed="rId10"/>
                      <a:srcRect/>
                      <a:stretch>
                        <a:fillRect/>
                      </a:stretch>
                    </p:blipFill>
                    <p:spPr bwMode="auto">
                      <a:xfrm>
                        <a:off x="1896035" y="5303370"/>
                        <a:ext cx="203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Arrow Connector 7">
            <a:extLst>
              <a:ext uri="{FF2B5EF4-FFF2-40B4-BE49-F238E27FC236}">
                <a16:creationId xmlns:a16="http://schemas.microsoft.com/office/drawing/2014/main" id="{B65E1CE7-71E9-4BF7-84D6-6C7F9334E065}"/>
              </a:ext>
            </a:extLst>
          </p:cNvPr>
          <p:cNvCxnSpPr>
            <a:cxnSpLocks/>
          </p:cNvCxnSpPr>
          <p:nvPr/>
        </p:nvCxnSpPr>
        <p:spPr>
          <a:xfrm>
            <a:off x="6131860" y="2650207"/>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E1969F-6C6A-4CB3-B46B-ECC71516A275}"/>
              </a:ext>
            </a:extLst>
          </p:cNvPr>
          <p:cNvCxnSpPr>
            <a:cxnSpLocks/>
          </p:cNvCxnSpPr>
          <p:nvPr/>
        </p:nvCxnSpPr>
        <p:spPr>
          <a:xfrm>
            <a:off x="3873505" y="3935505"/>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DEAD357-EF9C-4B4E-BFB9-40B034123F9E}"/>
              </a:ext>
            </a:extLst>
          </p:cNvPr>
          <p:cNvCxnSpPr>
            <a:cxnSpLocks/>
          </p:cNvCxnSpPr>
          <p:nvPr/>
        </p:nvCxnSpPr>
        <p:spPr>
          <a:xfrm>
            <a:off x="3778625" y="4791635"/>
            <a:ext cx="392575"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94172DD-1271-47A2-A166-30076D201244}"/>
              </a:ext>
            </a:extLst>
          </p:cNvPr>
          <p:cNvCxnSpPr>
            <a:cxnSpLocks/>
          </p:cNvCxnSpPr>
          <p:nvPr/>
        </p:nvCxnSpPr>
        <p:spPr>
          <a:xfrm>
            <a:off x="1916546" y="5266765"/>
            <a:ext cx="158784" cy="0"/>
          </a:xfrm>
          <a:prstGeom prst="straightConnector1">
            <a:avLst/>
          </a:prstGeom>
          <a:ln>
            <a:solidFill>
              <a:srgbClr val="36609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a:t>
            </a:r>
          </a:p>
        </p:txBody>
      </p:sp>
      <p:sp>
        <p:nvSpPr>
          <p:cNvPr id="9" name="Content Placeholder 8"/>
          <p:cNvSpPr>
            <a:spLocks noGrp="1"/>
          </p:cNvSpPr>
          <p:nvPr>
            <p:ph idx="1"/>
          </p:nvPr>
        </p:nvSpPr>
        <p:spPr/>
        <p:txBody>
          <a:bodyPr/>
          <a:lstStyle/>
          <a:p>
            <a:r>
              <a:rPr lang="en-US" dirty="0"/>
              <a:t>Figure 1 illustrates five different</a:t>
            </a:r>
            <a:br>
              <a:rPr lang="en-US" dirty="0"/>
            </a:br>
            <a:r>
              <a:rPr lang="en-US" dirty="0"/>
              <a:t>ways of depicting the one vector</a:t>
            </a:r>
            <a:br>
              <a:rPr lang="en-US" dirty="0"/>
            </a:br>
            <a:r>
              <a:rPr lang="en-US" b="1" dirty="0"/>
              <a:t>u</a:t>
            </a:r>
            <a:r>
              <a:rPr lang="en-US" dirty="0"/>
              <a:t>—each of the five arrows is </a:t>
            </a:r>
            <a:br>
              <a:rPr lang="en-US" dirty="0"/>
            </a:br>
            <a:r>
              <a:rPr lang="en-US" dirty="0"/>
              <a:t>simply a translation of the </a:t>
            </a:r>
            <a:br>
              <a:rPr lang="en-US" dirty="0"/>
            </a:br>
            <a:r>
              <a:rPr lang="en-US" dirty="0"/>
              <a:t>directed line segment from </a:t>
            </a:r>
            <a:br>
              <a:rPr lang="en-US" dirty="0"/>
            </a:br>
            <a:r>
              <a:rPr lang="en-US" dirty="0"/>
              <a:t>the point </a:t>
            </a:r>
            <a:r>
              <a:rPr lang="en-US" i="1" dirty="0"/>
              <a:t>P</a:t>
            </a:r>
            <a:r>
              <a:rPr lang="en-US" dirty="0"/>
              <a:t> to the point </a:t>
            </a:r>
            <a:r>
              <a:rPr lang="en-US" i="1" dirty="0"/>
              <a:t>Q</a:t>
            </a:r>
            <a:r>
              <a:rPr lang="en-US" dirty="0"/>
              <a:t>.</a:t>
            </a:r>
          </a:p>
          <a:p>
            <a:endParaRPr lang="en-US" dirty="0"/>
          </a:p>
        </p:txBody>
      </p:sp>
      <p:sp>
        <p:nvSpPr>
          <p:cNvPr id="5" name="Rectangle 4"/>
          <p:cNvSpPr/>
          <p:nvPr/>
        </p:nvSpPr>
        <p:spPr>
          <a:xfrm>
            <a:off x="4343400" y="4572000"/>
            <a:ext cx="4644926" cy="954107"/>
          </a:xfrm>
          <a:prstGeom prst="rect">
            <a:avLst/>
          </a:prstGeom>
        </p:spPr>
        <p:txBody>
          <a:bodyPr wrap="none">
            <a:spAutoFit/>
          </a:bodyPr>
          <a:lstStyle/>
          <a:p>
            <a:pPr algn="ctr"/>
            <a:r>
              <a:rPr lang="en-US" sz="2800" b="1" dirty="0"/>
              <a:t>Figure 1 </a:t>
            </a:r>
          </a:p>
          <a:p>
            <a:pPr algn="ctr"/>
            <a:r>
              <a:rPr lang="en-US" sz="2800" dirty="0"/>
              <a:t>Five Depictions of the Vector </a:t>
            </a:r>
            <a:r>
              <a:rPr lang="en-US" sz="2800" b="1" dirty="0"/>
              <a:t>u</a:t>
            </a:r>
          </a:p>
        </p:txBody>
      </p:sp>
      <p:pic>
        <p:nvPicPr>
          <p:cNvPr id="589825" name="Picture 1"/>
          <p:cNvPicPr>
            <a:picLocks noChangeAspect="1" noChangeArrowheads="1"/>
          </p:cNvPicPr>
          <p:nvPr/>
        </p:nvPicPr>
        <p:blipFill>
          <a:blip r:embed="rId2" cstate="print"/>
          <a:srcRect/>
          <a:stretch>
            <a:fillRect/>
          </a:stretch>
        </p:blipFill>
        <p:spPr bwMode="auto">
          <a:xfrm>
            <a:off x="5267325" y="1447800"/>
            <a:ext cx="3114675" cy="29241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a:t>
            </a:r>
          </a:p>
        </p:txBody>
      </p:sp>
      <p:sp>
        <p:nvSpPr>
          <p:cNvPr id="3" name="Content Placeholder 2"/>
          <p:cNvSpPr>
            <a:spLocks noGrp="1"/>
          </p:cNvSpPr>
          <p:nvPr>
            <p:ph idx="1"/>
          </p:nvPr>
        </p:nvSpPr>
        <p:spPr/>
        <p:txBody>
          <a:bodyPr>
            <a:normAutofit/>
          </a:bodyPr>
          <a:lstStyle/>
          <a:p>
            <a:r>
              <a:rPr lang="en-US" dirty="0"/>
              <a:t>Since vectors are characterized entirely by length and direction, we say that two vectors </a:t>
            </a:r>
            <a:r>
              <a:rPr lang="en-US" b="1" dirty="0"/>
              <a:t>u</a:t>
            </a:r>
            <a:r>
              <a:rPr lang="en-US" dirty="0"/>
              <a:t> and </a:t>
            </a:r>
            <a:r>
              <a:rPr lang="en-US" b="1" dirty="0"/>
              <a:t>v</a:t>
            </a:r>
            <a:r>
              <a:rPr lang="en-US" dirty="0"/>
              <a:t> with the same length and the same direction are </a:t>
            </a:r>
            <a:r>
              <a:rPr lang="en-US" b="1" dirty="0"/>
              <a:t>equal</a:t>
            </a:r>
            <a:r>
              <a:rPr lang="en-US" dirty="0"/>
              <a:t> (no matter where they might actually be depicted, if they are graphed) and we write </a:t>
            </a:r>
            <a:r>
              <a:rPr lang="en-US" b="1" dirty="0"/>
              <a:t>u</a:t>
            </a:r>
            <a:r>
              <a:rPr lang="en-US" dirty="0"/>
              <a:t> </a:t>
            </a:r>
            <a:r>
              <a:rPr lang="en-US" dirty="0">
                <a:latin typeface="Symbol" pitchFamily="18" charset="2"/>
              </a:rPr>
              <a:t>=</a:t>
            </a:r>
            <a:r>
              <a:rPr lang="en-US" dirty="0"/>
              <a:t> </a:t>
            </a:r>
            <a:r>
              <a:rPr lang="en-US" b="1" dirty="0"/>
              <a:t>v</a:t>
            </a:r>
            <a:r>
              <a:rPr lang="en-US" dirty="0"/>
              <a:t>. The </a:t>
            </a:r>
            <a:r>
              <a:rPr lang="en-US" b="1" dirty="0"/>
              <a:t>length</a:t>
            </a:r>
            <a:r>
              <a:rPr lang="en-US" dirty="0"/>
              <a:t> of a vector, also called its </a:t>
            </a:r>
            <a:r>
              <a:rPr lang="en-US" b="1" dirty="0"/>
              <a:t>magnitude</a:t>
            </a:r>
            <a:r>
              <a:rPr lang="en-US" dirty="0"/>
              <a:t> or </a:t>
            </a:r>
            <a:r>
              <a:rPr lang="en-US" b="1" dirty="0"/>
              <a:t>norm</a:t>
            </a:r>
            <a:r>
              <a:rPr lang="en-US" dirty="0"/>
              <a:t>, is denoted     or       —we will soon see that the distance formula allows us to easily find the lengths of vectors in </a:t>
            </a:r>
            <a:r>
              <a:rPr lang="en-US" dirty="0">
                <a:latin typeface="Cambria Math" panose="02040503050406030204" pitchFamily="18" charset="0"/>
                <a:ea typeface="Cambria Math" panose="02040503050406030204" pitchFamily="18" charset="0"/>
              </a:rPr>
              <a:t>ℝ</a:t>
            </a:r>
            <a:r>
              <a:rPr lang="en-US" baseline="30000" dirty="0"/>
              <a:t>2</a:t>
            </a:r>
            <a:r>
              <a:rPr lang="en-US" dirty="0"/>
              <a:t> and </a:t>
            </a:r>
            <a:r>
              <a:rPr lang="en-US" dirty="0">
                <a:latin typeface="Cambria Math" panose="02040503050406030204" pitchFamily="18" charset="0"/>
                <a:ea typeface="Cambria Math" panose="02040503050406030204" pitchFamily="18" charset="0"/>
              </a:rPr>
              <a:t>ℝ</a:t>
            </a:r>
            <a:r>
              <a:rPr lang="en-US" baseline="30000" dirty="0"/>
              <a:t>3</a:t>
            </a:r>
            <a:r>
              <a:rPr lang="en-US" dirty="0"/>
              <a:t>.  And in keeping with our prior use of the word, the length of a vector is always nonnegative. </a:t>
            </a:r>
          </a:p>
        </p:txBody>
      </p:sp>
      <p:graphicFrame>
        <p:nvGraphicFramePr>
          <p:cNvPr id="581634" name="Object 2"/>
          <p:cNvGraphicFramePr>
            <a:graphicFrameLocks noChangeAspect="1"/>
          </p:cNvGraphicFramePr>
          <p:nvPr/>
        </p:nvGraphicFramePr>
        <p:xfrm>
          <a:off x="7137400" y="3463925"/>
          <a:ext cx="317500" cy="469900"/>
        </p:xfrm>
        <a:graphic>
          <a:graphicData uri="http://schemas.openxmlformats.org/presentationml/2006/ole">
            <mc:AlternateContent xmlns:mc="http://schemas.openxmlformats.org/markup-compatibility/2006">
              <mc:Choice xmlns:v="urn:schemas-microsoft-com:vml" Requires="v">
                <p:oleObj spid="_x0000_s581678" name="Equation" r:id="rId3" imgW="317160" imgH="469800" progId="Equation.DSMT4">
                  <p:embed/>
                </p:oleObj>
              </mc:Choice>
              <mc:Fallback>
                <p:oleObj name="Equation" r:id="rId3" imgW="3171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7400" y="3463925"/>
                        <a:ext cx="31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5" name="Object 3"/>
          <p:cNvGraphicFramePr>
            <a:graphicFrameLocks noChangeAspect="1"/>
          </p:cNvGraphicFramePr>
          <p:nvPr/>
        </p:nvGraphicFramePr>
        <p:xfrm>
          <a:off x="7842250" y="3475038"/>
          <a:ext cx="419100" cy="469900"/>
        </p:xfrm>
        <a:graphic>
          <a:graphicData uri="http://schemas.openxmlformats.org/presentationml/2006/ole">
            <mc:AlternateContent xmlns:mc="http://schemas.openxmlformats.org/markup-compatibility/2006">
              <mc:Choice xmlns:v="urn:schemas-microsoft-com:vml" Requires="v">
                <p:oleObj spid="_x0000_s581679" name="Equation" r:id="rId5" imgW="419040" imgH="469800" progId="Equation.DSMT4">
                  <p:embed/>
                </p:oleObj>
              </mc:Choice>
              <mc:Fallback>
                <p:oleObj name="Equation" r:id="rId5" imgW="4190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2250" y="3475038"/>
                        <a:ext cx="419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Terminology and Notation</a:t>
            </a:r>
          </a:p>
        </p:txBody>
      </p:sp>
      <p:sp>
        <p:nvSpPr>
          <p:cNvPr id="3" name="Content Placeholder 2"/>
          <p:cNvSpPr>
            <a:spLocks noGrp="1"/>
          </p:cNvSpPr>
          <p:nvPr>
            <p:ph idx="1"/>
          </p:nvPr>
        </p:nvSpPr>
        <p:spPr/>
        <p:txBody>
          <a:bodyPr/>
          <a:lstStyle/>
          <a:p>
            <a:r>
              <a:rPr lang="en-US" dirty="0"/>
              <a:t>The only vector with a length of 0 is the </a:t>
            </a:r>
            <a:r>
              <a:rPr lang="en-US" b="1" dirty="0"/>
              <a:t>zero vector</a:t>
            </a:r>
            <a:r>
              <a:rPr lang="en-US" dirty="0"/>
              <a:t>, denoted </a:t>
            </a:r>
            <a:r>
              <a:rPr lang="en-US" b="1" dirty="0"/>
              <a:t>0</a:t>
            </a:r>
            <a:r>
              <a:rPr lang="en-US" dirty="0"/>
              <a:t>. We write 	     and note that 	       for every vector </a:t>
            </a:r>
          </a:p>
        </p:txBody>
      </p:sp>
      <p:graphicFrame>
        <p:nvGraphicFramePr>
          <p:cNvPr id="582658" name="Object 2"/>
          <p:cNvGraphicFramePr>
            <a:graphicFrameLocks noChangeAspect="1"/>
          </p:cNvGraphicFramePr>
          <p:nvPr/>
        </p:nvGraphicFramePr>
        <p:xfrm>
          <a:off x="3575450" y="1792950"/>
          <a:ext cx="927100" cy="469900"/>
        </p:xfrm>
        <a:graphic>
          <a:graphicData uri="http://schemas.openxmlformats.org/presentationml/2006/ole">
            <mc:AlternateContent xmlns:mc="http://schemas.openxmlformats.org/markup-compatibility/2006">
              <mc:Choice xmlns:v="urn:schemas-microsoft-com:vml" Requires="v">
                <p:oleObj spid="_x0000_s582700" name="Equation" r:id="rId3" imgW="927000" imgH="469800" progId="Equation.DSMT4">
                  <p:embed/>
                </p:oleObj>
              </mc:Choice>
              <mc:Fallback>
                <p:oleObj name="Equation" r:id="rId3" imgW="9270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450" y="1792950"/>
                        <a:ext cx="927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59" name="Object 3"/>
          <p:cNvGraphicFramePr>
            <a:graphicFrameLocks noChangeAspect="1"/>
          </p:cNvGraphicFramePr>
          <p:nvPr/>
        </p:nvGraphicFramePr>
        <p:xfrm>
          <a:off x="6629400" y="1775750"/>
          <a:ext cx="825500" cy="469900"/>
        </p:xfrm>
        <a:graphic>
          <a:graphicData uri="http://schemas.openxmlformats.org/presentationml/2006/ole">
            <mc:AlternateContent xmlns:mc="http://schemas.openxmlformats.org/markup-compatibility/2006">
              <mc:Choice xmlns:v="urn:schemas-microsoft-com:vml" Requires="v">
                <p:oleObj spid="_x0000_s582701" name="Equation" r:id="rId5" imgW="825480" imgH="469800" progId="Equation.DSMT4">
                  <p:embed/>
                </p:oleObj>
              </mc:Choice>
              <mc:Fallback>
                <p:oleObj name="Equation" r:id="rId5" imgW="8254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775750"/>
                        <a:ext cx="825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60" name="Object 4"/>
          <p:cNvGraphicFramePr>
            <a:graphicFrameLocks noChangeAspect="1"/>
          </p:cNvGraphicFramePr>
          <p:nvPr/>
        </p:nvGraphicFramePr>
        <p:xfrm>
          <a:off x="2408500" y="2251275"/>
          <a:ext cx="800100" cy="304800"/>
        </p:xfrm>
        <a:graphic>
          <a:graphicData uri="http://schemas.openxmlformats.org/presentationml/2006/ole">
            <mc:AlternateContent xmlns:mc="http://schemas.openxmlformats.org/markup-compatibility/2006">
              <mc:Choice xmlns:v="urn:schemas-microsoft-com:vml" Requires="v">
                <p:oleObj spid="_x0000_s582702" name="Equation" r:id="rId7" imgW="799920" imgH="304560" progId="Equation.DSMT4">
                  <p:embed/>
                </p:oleObj>
              </mc:Choice>
              <mc:Fallback>
                <p:oleObj name="Equation" r:id="rId7" imgW="799920" imgH="3045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8500" y="2251275"/>
                        <a:ext cx="800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5131</TotalTime>
  <Words>2124</Words>
  <Application>Microsoft Office PowerPoint</Application>
  <PresentationFormat>On-screen Show (4:3)</PresentationFormat>
  <Paragraphs>195</Paragraphs>
  <Slides>53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0" baseType="lpstr">
      <vt:lpstr>Arial</vt:lpstr>
      <vt:lpstr>Cambria Math</vt:lpstr>
      <vt:lpstr>Calibri</vt:lpstr>
      <vt:lpstr>Symbol</vt:lpstr>
      <vt:lpstr>Office Theme</vt:lpstr>
      <vt:lpstr>MathType 6.0 Equation</vt:lpstr>
      <vt:lpstr>Equation</vt:lpstr>
      <vt:lpstr>Section 11.2</vt:lpstr>
      <vt:lpstr>TOPICS</vt:lpstr>
      <vt:lpstr>Vectors and Vector Algebra</vt:lpstr>
      <vt:lpstr>Vectors and Vector Algebra</vt:lpstr>
      <vt:lpstr>Vector Terminology and Notation</vt:lpstr>
      <vt:lpstr>Vector Terminology and Notation</vt:lpstr>
      <vt:lpstr>Vector Terminology and Notation</vt:lpstr>
      <vt:lpstr>Vector Terminology and Notation</vt:lpstr>
      <vt:lpstr>Vector Terminology and Notation</vt:lpstr>
      <vt:lpstr>Vector Terminology and Notation</vt:lpstr>
      <vt:lpstr>Vector Terminology and Notation</vt:lpstr>
      <vt:lpstr>Vector Terminology and Notation</vt:lpstr>
      <vt:lpstr>Vector Terminology and Notation</vt:lpstr>
      <vt:lpstr>Vector Terminology and Notation</vt:lpstr>
      <vt:lpstr>Example 1</vt:lpstr>
      <vt:lpstr>Example 1a (cont.)</vt:lpstr>
      <vt:lpstr>Example 1a (cont.)</vt:lpstr>
      <vt:lpstr>Vector Terminology and Notation</vt:lpstr>
      <vt:lpstr>Example 2</vt:lpstr>
      <vt:lpstr>Example 2 (cont.)</vt:lpstr>
      <vt:lpstr>Example 2 (cont.)</vt:lpstr>
      <vt:lpstr>Example 2 (cont.)</vt:lpstr>
      <vt:lpstr>Example 2 (cont.)</vt:lpstr>
      <vt:lpstr>Example 2c (cont.)</vt:lpstr>
      <vt:lpstr>Example 2c (cont.)</vt:lpstr>
      <vt:lpstr>Example 2c (cont.)</vt:lpstr>
      <vt:lpstr>Vector Algebra</vt:lpstr>
      <vt:lpstr>Vector Algebra</vt:lpstr>
      <vt:lpstr>Vector Algebra</vt:lpstr>
      <vt:lpstr>Vector Algebra</vt:lpstr>
      <vt:lpstr>Vector Algebra</vt:lpstr>
      <vt:lpstr>Vector Algebra</vt:lpstr>
      <vt:lpstr>Theorem: Properties of Scalar Multiplication and Vector Addition</vt:lpstr>
      <vt:lpstr>Example 3</vt:lpstr>
      <vt:lpstr>Example 3 (cont.)</vt:lpstr>
      <vt:lpstr>Example 4</vt:lpstr>
      <vt:lpstr>Example 4 (cont.)</vt:lpstr>
      <vt:lpstr>Vector Algebra</vt:lpstr>
      <vt:lpstr>Vector Algebra</vt:lpstr>
      <vt:lpstr>Example 5</vt:lpstr>
      <vt:lpstr>Example 5 (cont.)</vt:lpstr>
      <vt:lpstr>Example 5a (cont.)</vt:lpstr>
      <vt:lpstr>Example 5 (cont.)</vt:lpstr>
      <vt:lpstr>Vector Algebra</vt:lpstr>
      <vt:lpstr>Vector Algebra</vt:lpstr>
      <vt:lpstr>Example 6</vt:lpstr>
      <vt:lpstr>Example 6b (cont.)</vt:lpstr>
      <vt:lpstr>Example 7</vt:lpstr>
      <vt:lpstr>Example 7 (cont.)</vt:lpstr>
      <vt:lpstr>Example 7 (cont.)</vt:lpstr>
      <vt:lpstr>Example 7 (cont.)</vt:lpstr>
      <vt:lpstr>Example 7 (cont.)</vt:lpstr>
      <vt:lpstr>Example 7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 Systems;Kim Cumbie</dc:creator>
  <cp:lastModifiedBy>Daniel Breuer</cp:lastModifiedBy>
  <cp:revision>692</cp:revision>
  <dcterms:created xsi:type="dcterms:W3CDTF">2013-04-26T14:43:13Z</dcterms:created>
  <dcterms:modified xsi:type="dcterms:W3CDTF">2018-09-18T11:50:27Z</dcterms:modified>
</cp:coreProperties>
</file>