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96" r:id="rId20"/>
    <p:sldId id="278" r:id="rId21"/>
    <p:sldId id="279" r:id="rId22"/>
    <p:sldId id="280" r:id="rId23"/>
    <p:sldId id="281" r:id="rId24"/>
    <p:sldId id="282" r:id="rId25"/>
    <p:sldId id="283" r:id="rId26"/>
    <p:sldId id="284" r:id="rId27"/>
    <p:sldId id="285" r:id="rId28"/>
    <p:sldId id="287" r:id="rId29"/>
    <p:sldId id="288" r:id="rId30"/>
    <p:sldId id="289" r:id="rId31"/>
    <p:sldId id="290" r:id="rId32"/>
    <p:sldId id="291" r:id="rId33"/>
    <p:sldId id="292" r:id="rId34"/>
    <p:sldId id="293" r:id="rId35"/>
    <p:sldId id="294" r:id="rId36"/>
    <p:sldId id="295" r:id="rId37"/>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
      <p:font typeface="Euclid Math Two" panose="02050601010101010101" pitchFamily="18" charset="2"/>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12" autoAdjust="0"/>
    <p:restoredTop sz="94660"/>
  </p:normalViewPr>
  <p:slideViewPr>
    <p:cSldViewPr>
      <p:cViewPr varScale="1">
        <p:scale>
          <a:sx n="107" d="100"/>
          <a:sy n="107" d="100"/>
        </p:scale>
        <p:origin x="132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8.wmf"/><Relationship Id="rId7" Type="http://schemas.openxmlformats.org/officeDocument/2006/relationships/image" Target="../media/image72.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5" Type="http://schemas.openxmlformats.org/officeDocument/2006/relationships/image" Target="../media/image90.wmf"/><Relationship Id="rId4" Type="http://schemas.openxmlformats.org/officeDocument/2006/relationships/image" Target="../media/image8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4" Type="http://schemas.openxmlformats.org/officeDocument/2006/relationships/image" Target="../media/image9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oleObject" Target="../embeddings/oleObject21.bin"/><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7.bin"/><Relationship Id="rId18" Type="http://schemas.openxmlformats.org/officeDocument/2006/relationships/image" Target="../media/image31.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8.wmf"/><Relationship Id="rId17"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image" Target="../media/image30.wmf"/><Relationship Id="rId1" Type="http://schemas.openxmlformats.org/officeDocument/2006/relationships/vmlDrawing" Target="../drawings/vmlDrawing9.vml"/><Relationship Id="rId6" Type="http://schemas.openxmlformats.org/officeDocument/2006/relationships/image" Target="../media/image25.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oleObject" Target="../embeddings/oleObject28.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5.bin"/><Relationship Id="rId14" Type="http://schemas.openxmlformats.org/officeDocument/2006/relationships/image" Target="../media/image2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wmf"/><Relationship Id="rId5" Type="http://schemas.openxmlformats.org/officeDocument/2006/relationships/oleObject" Target="../embeddings/oleObject31.bin"/><Relationship Id="rId4" Type="http://schemas.openxmlformats.org/officeDocument/2006/relationships/image" Target="../media/image32.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8.png"/><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3.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0.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9.bin"/></Relationships>
</file>

<file path=ppt/slides/_rels/slide18.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5.wmf"/><Relationship Id="rId5" Type="http://schemas.openxmlformats.org/officeDocument/2006/relationships/oleObject" Target="../embeddings/oleObject42.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4.bin"/></Relationships>
</file>

<file path=ppt/slides/_rels/slide19.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9.wmf"/><Relationship Id="rId5" Type="http://schemas.openxmlformats.org/officeDocument/2006/relationships/oleObject" Target="../embeddings/oleObject46.bin"/><Relationship Id="rId4" Type="http://schemas.openxmlformats.org/officeDocument/2006/relationships/image" Target="../media/image4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2.wmf"/><Relationship Id="rId5" Type="http://schemas.openxmlformats.org/officeDocument/2006/relationships/oleObject" Target="../embeddings/oleObject49.bin"/><Relationship Id="rId4" Type="http://schemas.openxmlformats.org/officeDocument/2006/relationships/image" Target="../media/image51.wmf"/></Relationships>
</file>

<file path=ppt/slides/_rels/slide21.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5.wmf"/><Relationship Id="rId11" Type="http://schemas.openxmlformats.org/officeDocument/2006/relationships/image" Target="../media/image58.png"/><Relationship Id="rId5" Type="http://schemas.openxmlformats.org/officeDocument/2006/relationships/oleObject" Target="../embeddings/oleObject52.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4.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62.png"/><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6.bin"/><Relationship Id="rId5" Type="http://schemas.openxmlformats.org/officeDocument/2006/relationships/image" Target="../media/image59.wmf"/><Relationship Id="rId4" Type="http://schemas.openxmlformats.org/officeDocument/2006/relationships/oleObject" Target="../embeddings/oleObject55.bin"/><Relationship Id="rId9" Type="http://schemas.openxmlformats.org/officeDocument/2006/relationships/image" Target="../media/image6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4.wmf"/><Relationship Id="rId5" Type="http://schemas.openxmlformats.org/officeDocument/2006/relationships/oleObject" Target="../embeddings/oleObject59.bin"/><Relationship Id="rId4" Type="http://schemas.openxmlformats.org/officeDocument/2006/relationships/image" Target="../media/image6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5.wmf"/></Relationships>
</file>

<file path=ppt/slides/_rels/slide26.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66.bin"/><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70.wmf"/><Relationship Id="rId2" Type="http://schemas.openxmlformats.org/officeDocument/2006/relationships/slideLayout" Target="../slideLayouts/slideLayout2.xml"/><Relationship Id="rId16" Type="http://schemas.openxmlformats.org/officeDocument/2006/relationships/image" Target="../media/image72.wmf"/><Relationship Id="rId1" Type="http://schemas.openxmlformats.org/officeDocument/2006/relationships/vmlDrawing" Target="../drawings/vmlDrawing20.vml"/><Relationship Id="rId6" Type="http://schemas.openxmlformats.org/officeDocument/2006/relationships/image" Target="../media/image67.wmf"/><Relationship Id="rId11" Type="http://schemas.openxmlformats.org/officeDocument/2006/relationships/oleObject" Target="../embeddings/oleObject65.bin"/><Relationship Id="rId5" Type="http://schemas.openxmlformats.org/officeDocument/2006/relationships/oleObject" Target="../embeddings/oleObject62.bin"/><Relationship Id="rId15" Type="http://schemas.openxmlformats.org/officeDocument/2006/relationships/oleObject" Target="../embeddings/oleObject67.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64.bin"/><Relationship Id="rId14" Type="http://schemas.openxmlformats.org/officeDocument/2006/relationships/image" Target="../media/image71.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image" Target="../media/image77.png"/><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69.bin"/><Relationship Id="rId11" Type="http://schemas.openxmlformats.org/officeDocument/2006/relationships/image" Target="../media/image76.wmf"/><Relationship Id="rId5" Type="http://schemas.openxmlformats.org/officeDocument/2006/relationships/image" Target="../media/image73.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7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78.wmf"/></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79.wmf"/><Relationship Id="rId4" Type="http://schemas.openxmlformats.org/officeDocument/2006/relationships/oleObject" Target="../embeddings/oleObject7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3.wmf"/><Relationship Id="rId5" Type="http://schemas.openxmlformats.org/officeDocument/2006/relationships/oleObject" Target="../embeddings/oleObject75.bin"/><Relationship Id="rId4" Type="http://schemas.openxmlformats.org/officeDocument/2006/relationships/image" Target="../media/image82.wmf"/></Relationships>
</file>

<file path=ppt/slides/_rels/slide3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90.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7.wmf"/><Relationship Id="rId11" Type="http://schemas.openxmlformats.org/officeDocument/2006/relationships/oleObject" Target="../embeddings/oleObject81.bin"/><Relationship Id="rId5" Type="http://schemas.openxmlformats.org/officeDocument/2006/relationships/oleObject" Target="../embeddings/oleObject78.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80.bin"/></Relationships>
</file>

<file path=ppt/slides/_rels/slide3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93.wmf"/><Relationship Id="rId5" Type="http://schemas.openxmlformats.org/officeDocument/2006/relationships/oleObject" Target="../embeddings/oleObject83.bin"/><Relationship Id="rId10" Type="http://schemas.openxmlformats.org/officeDocument/2006/relationships/image" Target="../media/image95.wmf"/><Relationship Id="rId4" Type="http://schemas.openxmlformats.org/officeDocument/2006/relationships/image" Target="../media/image92.wmf"/><Relationship Id="rId9" Type="http://schemas.openxmlformats.org/officeDocument/2006/relationships/oleObject" Target="../embeddings/oleObject8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13.bin"/><Relationship Id="rId18" Type="http://schemas.openxmlformats.org/officeDocument/2006/relationships/image" Target="../media/image16.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3.wmf"/><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15.wmf"/><Relationship Id="rId1" Type="http://schemas.openxmlformats.org/officeDocument/2006/relationships/vmlDrawing" Target="../drawings/vmlDrawing3.vml"/><Relationship Id="rId6" Type="http://schemas.openxmlformats.org/officeDocument/2006/relationships/image" Target="../media/image10.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1.bin"/><Relationship Id="rId14" Type="http://schemas.openxmlformats.org/officeDocument/2006/relationships/image" Target="../media/image1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0.png"/><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11.3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The Dot Product</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Dot Product and the Angle between Two Vectors</a:t>
            </a:r>
          </a:p>
        </p:txBody>
      </p:sp>
      <p:sp>
        <p:nvSpPr>
          <p:cNvPr id="3" name="Content Placeholder 2"/>
          <p:cNvSpPr>
            <a:spLocks noGrp="1"/>
          </p:cNvSpPr>
          <p:nvPr>
            <p:ph idx="1"/>
          </p:nvPr>
        </p:nvSpPr>
        <p:spPr>
          <a:xfrm>
            <a:off x="457200" y="1280160"/>
            <a:ext cx="8229600" cy="3539430"/>
          </a:xfrm>
          <a:solidFill>
            <a:srgbClr val="FFFFCC"/>
          </a:solidFill>
          <a:ln w="28575">
            <a:solidFill>
              <a:srgbClr val="000000"/>
            </a:solidFill>
          </a:ln>
        </p:spPr>
        <p:txBody>
          <a:bodyPr>
            <a:spAutoFit/>
          </a:bodyPr>
          <a:lstStyle/>
          <a:p>
            <a:pPr algn="ctr"/>
            <a:r>
              <a:rPr lang="en-US" b="1" dirty="0">
                <a:solidFill>
                  <a:schemeClr val="tx1"/>
                </a:solidFill>
              </a:rPr>
              <a:t>Proof  (cont.)</a:t>
            </a:r>
          </a:p>
          <a:p>
            <a:r>
              <a:rPr lang="en-US" dirty="0">
                <a:solidFill>
                  <a:schemeClr val="tx1"/>
                </a:solidFill>
              </a:rPr>
              <a:t>Since the dot product of a vector with itself is the square of the norm of the vector, we can also write</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50178" name="Object 2"/>
          <p:cNvGraphicFramePr>
            <a:graphicFrameLocks noChangeAspect="1"/>
          </p:cNvGraphicFramePr>
          <p:nvPr/>
        </p:nvGraphicFramePr>
        <p:xfrm>
          <a:off x="2419350" y="2743200"/>
          <a:ext cx="4305300" cy="1727200"/>
        </p:xfrm>
        <a:graphic>
          <a:graphicData uri="http://schemas.openxmlformats.org/presentationml/2006/ole">
            <mc:AlternateContent xmlns:mc="http://schemas.openxmlformats.org/markup-compatibility/2006">
              <mc:Choice xmlns:v="urn:schemas-microsoft-com:vml" Requires="v">
                <p:oleObj spid="_x0000_s50187" name="Equation" r:id="rId3" imgW="4305240" imgH="1726920" progId="Equation.DSMT4">
                  <p:embed/>
                </p:oleObj>
              </mc:Choice>
              <mc:Fallback>
                <p:oleObj name="Equation" r:id="rId3" imgW="4305240" imgH="1726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2743200"/>
                        <a:ext cx="43053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Dot Product and the Angle between Two Vectors</a:t>
            </a:r>
          </a:p>
        </p:txBody>
      </p:sp>
      <p:sp>
        <p:nvSpPr>
          <p:cNvPr id="3" name="Content Placeholder 2"/>
          <p:cNvSpPr>
            <a:spLocks noGrp="1"/>
          </p:cNvSpPr>
          <p:nvPr>
            <p:ph idx="1"/>
          </p:nvPr>
        </p:nvSpPr>
        <p:spPr>
          <a:xfrm>
            <a:off x="457200" y="1280160"/>
            <a:ext cx="8229600" cy="3151632"/>
          </a:xfrm>
          <a:solidFill>
            <a:srgbClr val="FFFFCC"/>
          </a:solidFill>
          <a:ln w="28575">
            <a:solidFill>
              <a:srgbClr val="000000"/>
            </a:solidFill>
          </a:ln>
        </p:spPr>
        <p:txBody>
          <a:bodyPr>
            <a:spAutoFit/>
          </a:bodyPr>
          <a:lstStyle/>
          <a:p>
            <a:pPr algn="ctr"/>
            <a:r>
              <a:rPr lang="en-US" b="1" dirty="0">
                <a:solidFill>
                  <a:schemeClr val="tx1"/>
                </a:solidFill>
              </a:rPr>
              <a:t>Proof  (cont.)</a:t>
            </a:r>
          </a:p>
          <a:p>
            <a:r>
              <a:rPr lang="en-US" dirty="0">
                <a:solidFill>
                  <a:schemeClr val="tx1"/>
                </a:solidFill>
              </a:rPr>
              <a:t>Equating these two different ways of expressing	         and canceling like terms, we obtain</a:t>
            </a:r>
          </a:p>
          <a:p>
            <a:pPr>
              <a:lnSpc>
                <a:spcPct val="150000"/>
              </a:lnSpc>
            </a:pPr>
            <a:endParaRPr lang="en-US" dirty="0">
              <a:solidFill>
                <a:schemeClr val="tx1"/>
              </a:solidFill>
            </a:endParaRPr>
          </a:p>
          <a:p>
            <a:r>
              <a:rPr lang="en-US" dirty="0">
                <a:solidFill>
                  <a:schemeClr val="tx1"/>
                </a:solidFill>
              </a:rPr>
              <a:t>which, once we divide both sides by </a:t>
            </a:r>
            <a:r>
              <a:rPr lang="en-US" dirty="0">
                <a:solidFill>
                  <a:schemeClr val="tx1"/>
                </a:solidFill>
                <a:latin typeface="Symbol" pitchFamily="18" charset="2"/>
              </a:rPr>
              <a:t>-</a:t>
            </a:r>
            <a:r>
              <a:rPr lang="en-US" dirty="0">
                <a:solidFill>
                  <a:schemeClr val="tx1"/>
                </a:solidFill>
              </a:rPr>
              <a:t>2, is the desired result.</a:t>
            </a:r>
          </a:p>
        </p:txBody>
      </p:sp>
      <p:graphicFrame>
        <p:nvGraphicFramePr>
          <p:cNvPr id="51202" name="Object 2"/>
          <p:cNvGraphicFramePr>
            <a:graphicFrameLocks noChangeAspect="1"/>
          </p:cNvGraphicFramePr>
          <p:nvPr/>
        </p:nvGraphicFramePr>
        <p:xfrm>
          <a:off x="7531100" y="1752600"/>
          <a:ext cx="927100" cy="533400"/>
        </p:xfrm>
        <a:graphic>
          <a:graphicData uri="http://schemas.openxmlformats.org/presentationml/2006/ole">
            <mc:AlternateContent xmlns:mc="http://schemas.openxmlformats.org/markup-compatibility/2006">
              <mc:Choice xmlns:v="urn:schemas-microsoft-com:vml" Requires="v">
                <p:oleObj spid="_x0000_s51220" name="Equation" r:id="rId3" imgW="927000" imgH="533160" progId="Equation.DSMT4">
                  <p:embed/>
                </p:oleObj>
              </mc:Choice>
              <mc:Fallback>
                <p:oleObj name="Equation" r:id="rId3" imgW="92700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1100" y="1752600"/>
                        <a:ext cx="927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3" name="Object 3"/>
          <p:cNvGraphicFramePr>
            <a:graphicFrameLocks noChangeAspect="1"/>
          </p:cNvGraphicFramePr>
          <p:nvPr>
            <p:extLst>
              <p:ext uri="{D42A27DB-BD31-4B8C-83A1-F6EECF244321}">
                <p14:modId xmlns:p14="http://schemas.microsoft.com/office/powerpoint/2010/main" val="264390307"/>
              </p:ext>
            </p:extLst>
          </p:nvPr>
        </p:nvGraphicFramePr>
        <p:xfrm>
          <a:off x="2870200" y="2889250"/>
          <a:ext cx="3403600" cy="482600"/>
        </p:xfrm>
        <a:graphic>
          <a:graphicData uri="http://schemas.openxmlformats.org/presentationml/2006/ole">
            <mc:AlternateContent xmlns:mc="http://schemas.openxmlformats.org/markup-compatibility/2006">
              <mc:Choice xmlns:v="urn:schemas-microsoft-com:vml" Requires="v">
                <p:oleObj spid="_x0000_s51221" name="Equation" r:id="rId5" imgW="3403440" imgH="482400" progId="Equation.DSMT4">
                  <p:embed/>
                </p:oleObj>
              </mc:Choice>
              <mc:Fallback>
                <p:oleObj name="Equation" r:id="rId5" imgW="3403440" imgH="482400" progId="Equation.DSMT4">
                  <p:embed/>
                  <p:pic>
                    <p:nvPicPr>
                      <p:cNvPr id="0" name="Picture 3"/>
                      <p:cNvPicPr>
                        <a:picLocks noChangeAspect="1" noChangeArrowheads="1"/>
                      </p:cNvPicPr>
                      <p:nvPr/>
                    </p:nvPicPr>
                    <p:blipFill>
                      <a:blip r:embed="rId6"/>
                      <a:srcRect/>
                      <a:stretch>
                        <a:fillRect/>
                      </a:stretch>
                    </p:blipFill>
                    <p:spPr bwMode="auto">
                      <a:xfrm>
                        <a:off x="2870200" y="2889250"/>
                        <a:ext cx="340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noAutofit/>
          </a:bodyPr>
          <a:lstStyle/>
          <a:p>
            <a:r>
              <a:rPr lang="en-US" dirty="0"/>
              <a:t>Find the angle between the vectors		        and </a:t>
            </a:r>
          </a:p>
          <a:p>
            <a:pPr>
              <a:spcBef>
                <a:spcPts val="0"/>
              </a:spcBef>
            </a:pPr>
            <a:endParaRPr lang="en-US" dirty="0"/>
          </a:p>
          <a:p>
            <a:r>
              <a:rPr lang="en-US" b="1" dirty="0"/>
              <a:t>Solution</a:t>
            </a:r>
          </a:p>
          <a:p>
            <a:r>
              <a:rPr lang="en-US" dirty="0"/>
              <a:t>We begin by determining that</a:t>
            </a:r>
          </a:p>
          <a:p>
            <a:pPr>
              <a:spcBef>
                <a:spcPts val="0"/>
              </a:spcBef>
            </a:pPr>
            <a:r>
              <a:rPr lang="en-US" dirty="0"/>
              <a:t>					         and then</a:t>
            </a:r>
          </a:p>
          <a:p>
            <a:endParaRPr lang="en-US" dirty="0"/>
          </a:p>
          <a:p>
            <a:pPr>
              <a:lnSpc>
                <a:spcPct val="150000"/>
              </a:lnSpc>
              <a:spcBef>
                <a:spcPts val="1200"/>
              </a:spcBef>
            </a:pPr>
            <a:endParaRPr lang="en-US" dirty="0"/>
          </a:p>
          <a:p>
            <a:pPr>
              <a:spcBef>
                <a:spcPts val="1200"/>
              </a:spcBef>
            </a:pPr>
            <a:r>
              <a:rPr lang="en-US" dirty="0"/>
              <a:t>Therefore					or approximately </a:t>
            </a:r>
            <a:r>
              <a:rPr lang="en-US" dirty="0">
                <a:solidFill>
                  <a:srgbClr val="FF0000"/>
                </a:solidFill>
              </a:rPr>
              <a:t>100.3°</a:t>
            </a:r>
            <a:r>
              <a:rPr lang="en-US" dirty="0"/>
              <a:t>.</a:t>
            </a:r>
          </a:p>
        </p:txBody>
      </p:sp>
      <p:graphicFrame>
        <p:nvGraphicFramePr>
          <p:cNvPr id="59394" name="Object 2"/>
          <p:cNvGraphicFramePr>
            <a:graphicFrameLocks noChangeAspect="1"/>
          </p:cNvGraphicFramePr>
          <p:nvPr/>
        </p:nvGraphicFramePr>
        <p:xfrm>
          <a:off x="5715000" y="1312680"/>
          <a:ext cx="1752600" cy="469900"/>
        </p:xfrm>
        <a:graphic>
          <a:graphicData uri="http://schemas.openxmlformats.org/presentationml/2006/ole">
            <mc:AlternateContent xmlns:mc="http://schemas.openxmlformats.org/markup-compatibility/2006">
              <mc:Choice xmlns:v="urn:schemas-microsoft-com:vml" Requires="v">
                <p:oleObj spid="_x0000_s59467" name="Equation" r:id="rId3" imgW="1752480" imgH="469800" progId="Equation.DSMT4">
                  <p:embed/>
                </p:oleObj>
              </mc:Choice>
              <mc:Fallback>
                <p:oleObj name="Equation" r:id="rId3" imgW="17524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12680"/>
                        <a:ext cx="1752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5" name="Object 3"/>
          <p:cNvGraphicFramePr>
            <a:graphicFrameLocks noChangeAspect="1"/>
          </p:cNvGraphicFramePr>
          <p:nvPr/>
        </p:nvGraphicFramePr>
        <p:xfrm>
          <a:off x="537980" y="1751350"/>
          <a:ext cx="1854200" cy="469900"/>
        </p:xfrm>
        <a:graphic>
          <a:graphicData uri="http://schemas.openxmlformats.org/presentationml/2006/ole">
            <mc:AlternateContent xmlns:mc="http://schemas.openxmlformats.org/markup-compatibility/2006">
              <mc:Choice xmlns:v="urn:schemas-microsoft-com:vml" Requires="v">
                <p:oleObj spid="_x0000_s59468" name="Equation" r:id="rId5" imgW="1854000" imgH="469800" progId="Equation.DSMT4">
                  <p:embed/>
                </p:oleObj>
              </mc:Choice>
              <mc:Fallback>
                <p:oleObj name="Equation" r:id="rId5" imgW="185400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980" y="1751350"/>
                        <a:ext cx="1854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6" name="Object 4"/>
          <p:cNvGraphicFramePr>
            <a:graphicFrameLocks noChangeAspect="1"/>
          </p:cNvGraphicFramePr>
          <p:nvPr/>
        </p:nvGraphicFramePr>
        <p:xfrm>
          <a:off x="609600" y="3216640"/>
          <a:ext cx="5168900" cy="469900"/>
        </p:xfrm>
        <a:graphic>
          <a:graphicData uri="http://schemas.openxmlformats.org/presentationml/2006/ole">
            <mc:AlternateContent xmlns:mc="http://schemas.openxmlformats.org/markup-compatibility/2006">
              <mc:Choice xmlns:v="urn:schemas-microsoft-com:vml" Requires="v">
                <p:oleObj spid="_x0000_s59469" name="Equation" r:id="rId7" imgW="5168880" imgH="469800" progId="Equation.DSMT4">
                  <p:embed/>
                </p:oleObj>
              </mc:Choice>
              <mc:Fallback>
                <p:oleObj name="Equation" r:id="rId7" imgW="516888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216640"/>
                        <a:ext cx="516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8" name="Object 6"/>
          <p:cNvGraphicFramePr>
            <a:graphicFrameLocks noChangeAspect="1"/>
          </p:cNvGraphicFramePr>
          <p:nvPr>
            <p:extLst>
              <p:ext uri="{D42A27DB-BD31-4B8C-83A1-F6EECF244321}">
                <p14:modId xmlns:p14="http://schemas.microsoft.com/office/powerpoint/2010/main" val="4078893988"/>
              </p:ext>
            </p:extLst>
          </p:nvPr>
        </p:nvGraphicFramePr>
        <p:xfrm>
          <a:off x="2029743" y="4872941"/>
          <a:ext cx="3924300" cy="965200"/>
        </p:xfrm>
        <a:graphic>
          <a:graphicData uri="http://schemas.openxmlformats.org/presentationml/2006/ole">
            <mc:AlternateContent xmlns:mc="http://schemas.openxmlformats.org/markup-compatibility/2006">
              <mc:Choice xmlns:v="urn:schemas-microsoft-com:vml" Requires="v">
                <p:oleObj spid="_x0000_s59470" name="Equation" r:id="rId9" imgW="3924000" imgH="965160" progId="Equation.DSMT4">
                  <p:embed/>
                </p:oleObj>
              </mc:Choice>
              <mc:Fallback>
                <p:oleObj name="Equation" r:id="rId9" imgW="3924000" imgH="965160" progId="Equation.DSMT4">
                  <p:embed/>
                  <p:pic>
                    <p:nvPicPr>
                      <p:cNvPr id="0" name="Picture 6"/>
                      <p:cNvPicPr>
                        <a:picLocks noChangeAspect="1" noChangeArrowheads="1"/>
                      </p:cNvPicPr>
                      <p:nvPr/>
                    </p:nvPicPr>
                    <p:blipFill>
                      <a:blip r:embed="rId10"/>
                      <a:srcRect/>
                      <a:stretch>
                        <a:fillRect/>
                      </a:stretch>
                    </p:blipFill>
                    <p:spPr bwMode="auto">
                      <a:xfrm>
                        <a:off x="2029743" y="4872941"/>
                        <a:ext cx="39243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9" name="Object 7"/>
          <p:cNvGraphicFramePr>
            <a:graphicFrameLocks noChangeAspect="1"/>
          </p:cNvGraphicFramePr>
          <p:nvPr>
            <p:extLst>
              <p:ext uri="{D42A27DB-BD31-4B8C-83A1-F6EECF244321}">
                <p14:modId xmlns:p14="http://schemas.microsoft.com/office/powerpoint/2010/main" val="84298957"/>
              </p:ext>
            </p:extLst>
          </p:nvPr>
        </p:nvGraphicFramePr>
        <p:xfrm>
          <a:off x="736600" y="4116388"/>
          <a:ext cx="749300" cy="317500"/>
        </p:xfrm>
        <a:graphic>
          <a:graphicData uri="http://schemas.openxmlformats.org/presentationml/2006/ole">
            <mc:AlternateContent xmlns:mc="http://schemas.openxmlformats.org/markup-compatibility/2006">
              <mc:Choice xmlns:v="urn:schemas-microsoft-com:vml" Requires="v">
                <p:oleObj spid="_x0000_s59471" name="Equation" r:id="rId11" imgW="749160" imgH="317160" progId="Equation.DSMT4">
                  <p:embed/>
                </p:oleObj>
              </mc:Choice>
              <mc:Fallback>
                <p:oleObj name="Equation" r:id="rId11" imgW="749160" imgH="317160" progId="Equation.DSMT4">
                  <p:embed/>
                  <p:pic>
                    <p:nvPicPr>
                      <p:cNvPr id="0" name="Picture 7"/>
                      <p:cNvPicPr>
                        <a:picLocks noChangeAspect="1" noChangeArrowheads="1"/>
                      </p:cNvPicPr>
                      <p:nvPr/>
                    </p:nvPicPr>
                    <p:blipFill>
                      <a:blip r:embed="rId12"/>
                      <a:srcRect/>
                      <a:stretch>
                        <a:fillRect/>
                      </a:stretch>
                    </p:blipFill>
                    <p:spPr bwMode="auto">
                      <a:xfrm>
                        <a:off x="736600" y="4116388"/>
                        <a:ext cx="749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0" name="Object 8"/>
          <p:cNvGraphicFramePr>
            <a:graphicFrameLocks noChangeAspect="1"/>
          </p:cNvGraphicFramePr>
          <p:nvPr/>
        </p:nvGraphicFramePr>
        <p:xfrm>
          <a:off x="1524000" y="3856220"/>
          <a:ext cx="965200" cy="952500"/>
        </p:xfrm>
        <a:graphic>
          <a:graphicData uri="http://schemas.openxmlformats.org/presentationml/2006/ole">
            <mc:AlternateContent xmlns:mc="http://schemas.openxmlformats.org/markup-compatibility/2006">
              <mc:Choice xmlns:v="urn:schemas-microsoft-com:vml" Requires="v">
                <p:oleObj spid="_x0000_s59472" name="Equation" r:id="rId13" imgW="965160" imgH="952200" progId="Equation.DSMT4">
                  <p:embed/>
                </p:oleObj>
              </mc:Choice>
              <mc:Fallback>
                <p:oleObj name="Equation" r:id="rId13" imgW="965160" imgH="9522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3856220"/>
                        <a:ext cx="965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1" name="Object 9"/>
          <p:cNvGraphicFramePr>
            <a:graphicFrameLocks noChangeAspect="1"/>
          </p:cNvGraphicFramePr>
          <p:nvPr/>
        </p:nvGraphicFramePr>
        <p:xfrm>
          <a:off x="2590800" y="3844770"/>
          <a:ext cx="4025900" cy="1079500"/>
        </p:xfrm>
        <a:graphic>
          <a:graphicData uri="http://schemas.openxmlformats.org/presentationml/2006/ole">
            <mc:AlternateContent xmlns:mc="http://schemas.openxmlformats.org/markup-compatibility/2006">
              <mc:Choice xmlns:v="urn:schemas-microsoft-com:vml" Requires="v">
                <p:oleObj spid="_x0000_s59473" name="Equation" r:id="rId15" imgW="4025880" imgH="1079280" progId="Equation.DSMT4">
                  <p:embed/>
                </p:oleObj>
              </mc:Choice>
              <mc:Fallback>
                <p:oleObj name="Equation" r:id="rId15" imgW="4025880" imgH="10792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90800" y="3844770"/>
                        <a:ext cx="4025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2" name="Object 10"/>
          <p:cNvGraphicFramePr>
            <a:graphicFrameLocks noChangeAspect="1"/>
          </p:cNvGraphicFramePr>
          <p:nvPr/>
        </p:nvGraphicFramePr>
        <p:xfrm>
          <a:off x="6721840" y="3841230"/>
          <a:ext cx="1651000" cy="889000"/>
        </p:xfrm>
        <a:graphic>
          <a:graphicData uri="http://schemas.openxmlformats.org/presentationml/2006/ole">
            <mc:AlternateContent xmlns:mc="http://schemas.openxmlformats.org/markup-compatibility/2006">
              <mc:Choice xmlns:v="urn:schemas-microsoft-com:vml" Requires="v">
                <p:oleObj spid="_x0000_s59474" name="Equation" r:id="rId17" imgW="1650960" imgH="888840" progId="Equation.DSMT4">
                  <p:embed/>
                </p:oleObj>
              </mc:Choice>
              <mc:Fallback>
                <p:oleObj name="Equation" r:id="rId17" imgW="1650960" imgH="88884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21840" y="3841230"/>
                        <a:ext cx="1651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3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4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4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4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a:t>
            </a:r>
          </a:p>
        </p:txBody>
      </p:sp>
      <p:sp>
        <p:nvSpPr>
          <p:cNvPr id="3" name="Content Placeholder 2"/>
          <p:cNvSpPr>
            <a:spLocks noGrp="1"/>
          </p:cNvSpPr>
          <p:nvPr>
            <p:ph idx="1"/>
          </p:nvPr>
        </p:nvSpPr>
        <p:spPr/>
        <p:txBody>
          <a:bodyPr/>
          <a:lstStyle/>
          <a:p>
            <a:r>
              <a:rPr lang="en-US" dirty="0"/>
              <a:t>By definition, the angle </a:t>
            </a:r>
            <a:r>
              <a:rPr lang="el-GR" i="1" dirty="0">
                <a:latin typeface="Cambria Math" panose="02040503050406030204" pitchFamily="18" charset="0"/>
                <a:ea typeface="Cambria Math" panose="02040503050406030204" pitchFamily="18" charset="0"/>
              </a:rPr>
              <a:t>θ</a:t>
            </a:r>
            <a:r>
              <a:rPr lang="en-US" dirty="0"/>
              <a:t> in the formula		    lies in the interval [0,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 Since 		   for all nonzero vectors </a:t>
            </a:r>
            <a:r>
              <a:rPr lang="en-US" b="1" dirty="0"/>
              <a:t>u</a:t>
            </a:r>
            <a:r>
              <a:rPr lang="en-US" dirty="0"/>
              <a:t> and </a:t>
            </a:r>
            <a:r>
              <a:rPr lang="en-US" b="1" dirty="0"/>
              <a:t>v</a:t>
            </a:r>
            <a:r>
              <a:rPr lang="en-US" dirty="0"/>
              <a:t>, the sign of </a:t>
            </a:r>
            <a:r>
              <a:rPr lang="en-US" b="1" dirty="0"/>
              <a:t>u</a:t>
            </a:r>
            <a:r>
              <a:rPr lang="en-US" dirty="0"/>
              <a:t> ⋅ </a:t>
            </a:r>
            <a:r>
              <a:rPr lang="en-US" b="1" dirty="0"/>
              <a:t>v</a:t>
            </a:r>
            <a:r>
              <a:rPr lang="en-US" dirty="0"/>
              <a:t> will thus always be the same as the sign of cos</a:t>
            </a:r>
            <a:r>
              <a:rPr lang="el-GR" i="1" dirty="0">
                <a:latin typeface="Cambria Math" panose="02040503050406030204" pitchFamily="18" charset="0"/>
                <a:ea typeface="Cambria Math" panose="02040503050406030204" pitchFamily="18" charset="0"/>
              </a:rPr>
              <a:t>θ</a:t>
            </a:r>
            <a:r>
              <a:rPr lang="en-US" dirty="0"/>
              <a:t>. Specifically, we note the following:</a:t>
            </a:r>
          </a:p>
        </p:txBody>
      </p:sp>
      <p:graphicFrame>
        <p:nvGraphicFramePr>
          <p:cNvPr id="60418" name="Object 2"/>
          <p:cNvGraphicFramePr>
            <a:graphicFrameLocks noChangeAspect="1"/>
          </p:cNvGraphicFramePr>
          <p:nvPr>
            <p:extLst>
              <p:ext uri="{D42A27DB-BD31-4B8C-83A1-F6EECF244321}">
                <p14:modId xmlns:p14="http://schemas.microsoft.com/office/powerpoint/2010/main" val="2411878922"/>
              </p:ext>
            </p:extLst>
          </p:nvPr>
        </p:nvGraphicFramePr>
        <p:xfrm>
          <a:off x="6342530" y="1328270"/>
          <a:ext cx="2235200" cy="482600"/>
        </p:xfrm>
        <a:graphic>
          <a:graphicData uri="http://schemas.openxmlformats.org/presentationml/2006/ole">
            <mc:AlternateContent xmlns:mc="http://schemas.openxmlformats.org/markup-compatibility/2006">
              <mc:Choice xmlns:v="urn:schemas-microsoft-com:vml" Requires="v">
                <p:oleObj spid="_x0000_s60436" name="Equation" r:id="rId3" imgW="2234880" imgH="482400" progId="Equation.DSMT4">
                  <p:embed/>
                </p:oleObj>
              </mc:Choice>
              <mc:Fallback>
                <p:oleObj name="Equation" r:id="rId3" imgW="2234880" imgH="482400" progId="Equation.DSMT4">
                  <p:embed/>
                  <p:pic>
                    <p:nvPicPr>
                      <p:cNvPr id="0" name="Picture 2"/>
                      <p:cNvPicPr>
                        <a:picLocks noChangeAspect="1" noChangeArrowheads="1"/>
                      </p:cNvPicPr>
                      <p:nvPr/>
                    </p:nvPicPr>
                    <p:blipFill>
                      <a:blip r:embed="rId4"/>
                      <a:srcRect/>
                      <a:stretch>
                        <a:fillRect/>
                      </a:stretch>
                    </p:blipFill>
                    <p:spPr bwMode="auto">
                      <a:xfrm>
                        <a:off x="6342530" y="1328270"/>
                        <a:ext cx="2235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19" name="Object 3"/>
          <p:cNvGraphicFramePr>
            <a:graphicFrameLocks noChangeAspect="1"/>
          </p:cNvGraphicFramePr>
          <p:nvPr>
            <p:extLst>
              <p:ext uri="{D42A27DB-BD31-4B8C-83A1-F6EECF244321}">
                <p14:modId xmlns:p14="http://schemas.microsoft.com/office/powerpoint/2010/main" val="3737033353"/>
              </p:ext>
            </p:extLst>
          </p:nvPr>
        </p:nvGraphicFramePr>
        <p:xfrm>
          <a:off x="5065060" y="1757085"/>
          <a:ext cx="1143000" cy="469900"/>
        </p:xfrm>
        <a:graphic>
          <a:graphicData uri="http://schemas.openxmlformats.org/presentationml/2006/ole">
            <mc:AlternateContent xmlns:mc="http://schemas.openxmlformats.org/markup-compatibility/2006">
              <mc:Choice xmlns:v="urn:schemas-microsoft-com:vml" Requires="v">
                <p:oleObj spid="_x0000_s60437" name="Equation" r:id="rId5" imgW="1143000" imgH="469800" progId="Equation.DSMT4">
                  <p:embed/>
                </p:oleObj>
              </mc:Choice>
              <mc:Fallback>
                <p:oleObj name="Equation" r:id="rId5" imgW="114300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5060" y="1757085"/>
                        <a:ext cx="1143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a:t>
            </a:r>
          </a:p>
        </p:txBody>
      </p:sp>
      <p:sp>
        <p:nvSpPr>
          <p:cNvPr id="3" name="Content Placeholder 2"/>
          <p:cNvSpPr>
            <a:spLocks noGrp="1"/>
          </p:cNvSpPr>
          <p:nvPr>
            <p:ph idx="1"/>
          </p:nvPr>
        </p:nvSpPr>
        <p:spPr/>
        <p:txBody>
          <a:bodyPr anchor="b"/>
          <a:lstStyle/>
          <a:p>
            <a:r>
              <a:rPr lang="en-US" dirty="0"/>
              <a:t>Vectors for which		 are called </a:t>
            </a:r>
            <a:r>
              <a:rPr lang="en-US" i="1" dirty="0"/>
              <a:t>orthogonal</a:t>
            </a:r>
            <a:r>
              <a:rPr lang="en-US" dirty="0"/>
              <a:t> or </a:t>
            </a:r>
            <a:r>
              <a:rPr lang="en-US" i="1" dirty="0"/>
              <a:t>perpendicular</a:t>
            </a:r>
            <a:r>
              <a:rPr lang="en-US" dirty="0"/>
              <a:t>, and the zero vector </a:t>
            </a:r>
            <a:r>
              <a:rPr lang="en-US" b="1" dirty="0"/>
              <a:t>0</a:t>
            </a:r>
            <a:r>
              <a:rPr lang="en-US" dirty="0"/>
              <a:t> is considered to be orthogonal to every vector.</a:t>
            </a:r>
          </a:p>
        </p:txBody>
      </p:sp>
      <p:pic>
        <p:nvPicPr>
          <p:cNvPr id="61443" name="Picture 3"/>
          <p:cNvPicPr>
            <a:picLocks noChangeAspect="1" noChangeArrowheads="1"/>
          </p:cNvPicPr>
          <p:nvPr/>
        </p:nvPicPr>
        <p:blipFill>
          <a:blip r:embed="rId3" cstate="print"/>
          <a:srcRect/>
          <a:stretch>
            <a:fillRect/>
          </a:stretch>
        </p:blipFill>
        <p:spPr bwMode="auto">
          <a:xfrm>
            <a:off x="4419600" y="1295400"/>
            <a:ext cx="4389120" cy="3040655"/>
          </a:xfrm>
          <a:prstGeom prst="rect">
            <a:avLst/>
          </a:prstGeom>
          <a:noFill/>
          <a:ln w="9525">
            <a:noFill/>
            <a:miter lim="800000"/>
            <a:headEnd/>
            <a:tailEnd/>
          </a:ln>
        </p:spPr>
      </p:pic>
      <p:sp>
        <p:nvSpPr>
          <p:cNvPr id="8" name="Rectangle 7"/>
          <p:cNvSpPr/>
          <p:nvPr/>
        </p:nvSpPr>
        <p:spPr>
          <a:xfrm>
            <a:off x="5562600" y="3972580"/>
            <a:ext cx="2031325" cy="523220"/>
          </a:xfrm>
          <a:prstGeom prst="rect">
            <a:avLst/>
          </a:prstGeom>
        </p:spPr>
        <p:txBody>
          <a:bodyPr wrap="none">
            <a:spAutoFit/>
          </a:bodyPr>
          <a:lstStyle/>
          <a:p>
            <a:r>
              <a:rPr lang="en-US" sz="2800" b="1" dirty="0"/>
              <a:t>Figure 2	</a:t>
            </a:r>
          </a:p>
        </p:txBody>
      </p:sp>
      <p:graphicFrame>
        <p:nvGraphicFramePr>
          <p:cNvPr id="61444" name="Object 4"/>
          <p:cNvGraphicFramePr>
            <a:graphicFrameLocks noChangeAspect="1"/>
          </p:cNvGraphicFramePr>
          <p:nvPr>
            <p:extLst>
              <p:ext uri="{D42A27DB-BD31-4B8C-83A1-F6EECF244321}">
                <p14:modId xmlns:p14="http://schemas.microsoft.com/office/powerpoint/2010/main" val="1717565251"/>
              </p:ext>
            </p:extLst>
          </p:nvPr>
        </p:nvGraphicFramePr>
        <p:xfrm>
          <a:off x="3108325" y="4551363"/>
          <a:ext cx="1104900" cy="431800"/>
        </p:xfrm>
        <a:graphic>
          <a:graphicData uri="http://schemas.openxmlformats.org/presentationml/2006/ole">
            <mc:AlternateContent xmlns:mc="http://schemas.openxmlformats.org/markup-compatibility/2006">
              <mc:Choice xmlns:v="urn:schemas-microsoft-com:vml" Requires="v">
                <p:oleObj spid="_x0000_s61480" name="Equation" r:id="rId4" imgW="1104840" imgH="431640" progId="Equation.DSMT4">
                  <p:embed/>
                </p:oleObj>
              </mc:Choice>
              <mc:Fallback>
                <p:oleObj name="Equation" r:id="rId4" imgW="1104840" imgH="431640" progId="Equation.DSMT4">
                  <p:embed/>
                  <p:pic>
                    <p:nvPicPr>
                      <p:cNvPr id="0" name="Picture 4"/>
                      <p:cNvPicPr>
                        <a:picLocks noChangeAspect="1" noChangeArrowheads="1"/>
                      </p:cNvPicPr>
                      <p:nvPr/>
                    </p:nvPicPr>
                    <p:blipFill>
                      <a:blip r:embed="rId5"/>
                      <a:srcRect/>
                      <a:stretch>
                        <a:fillRect/>
                      </a:stretch>
                    </p:blipFill>
                    <p:spPr bwMode="auto">
                      <a:xfrm>
                        <a:off x="3108325" y="4551363"/>
                        <a:ext cx="1104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5" name="Object 5"/>
          <p:cNvGraphicFramePr>
            <a:graphicFrameLocks noChangeAspect="1"/>
          </p:cNvGraphicFramePr>
          <p:nvPr>
            <p:extLst>
              <p:ext uri="{D42A27DB-BD31-4B8C-83A1-F6EECF244321}">
                <p14:modId xmlns:p14="http://schemas.microsoft.com/office/powerpoint/2010/main" val="2397491774"/>
              </p:ext>
            </p:extLst>
          </p:nvPr>
        </p:nvGraphicFramePr>
        <p:xfrm>
          <a:off x="571500" y="1530350"/>
          <a:ext cx="3352800" cy="825500"/>
        </p:xfrm>
        <a:graphic>
          <a:graphicData uri="http://schemas.openxmlformats.org/presentationml/2006/ole">
            <mc:AlternateContent xmlns:mc="http://schemas.openxmlformats.org/markup-compatibility/2006">
              <mc:Choice xmlns:v="urn:schemas-microsoft-com:vml" Requires="v">
                <p:oleObj spid="_x0000_s61481" name="Equation" r:id="rId6" imgW="3352680" imgH="825480" progId="Equation.DSMT4">
                  <p:embed/>
                </p:oleObj>
              </mc:Choice>
              <mc:Fallback>
                <p:oleObj name="Equation" r:id="rId6" imgW="3352680" imgH="825480" progId="Equation.DSMT4">
                  <p:embed/>
                  <p:pic>
                    <p:nvPicPr>
                      <p:cNvPr id="0" name="Picture 5"/>
                      <p:cNvPicPr>
                        <a:picLocks noChangeAspect="1" noChangeArrowheads="1"/>
                      </p:cNvPicPr>
                      <p:nvPr/>
                    </p:nvPicPr>
                    <p:blipFill>
                      <a:blip r:embed="rId7"/>
                      <a:srcRect/>
                      <a:stretch>
                        <a:fillRect/>
                      </a:stretch>
                    </p:blipFill>
                    <p:spPr bwMode="auto">
                      <a:xfrm>
                        <a:off x="571500" y="1530350"/>
                        <a:ext cx="3352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6" name="Object 6"/>
          <p:cNvGraphicFramePr>
            <a:graphicFrameLocks noChangeAspect="1"/>
          </p:cNvGraphicFramePr>
          <p:nvPr>
            <p:extLst>
              <p:ext uri="{D42A27DB-BD31-4B8C-83A1-F6EECF244321}">
                <p14:modId xmlns:p14="http://schemas.microsoft.com/office/powerpoint/2010/main" val="624637594"/>
              </p:ext>
            </p:extLst>
          </p:nvPr>
        </p:nvGraphicFramePr>
        <p:xfrm>
          <a:off x="577850" y="2520950"/>
          <a:ext cx="2857500" cy="825500"/>
        </p:xfrm>
        <a:graphic>
          <a:graphicData uri="http://schemas.openxmlformats.org/presentationml/2006/ole">
            <mc:AlternateContent xmlns:mc="http://schemas.openxmlformats.org/markup-compatibility/2006">
              <mc:Choice xmlns:v="urn:schemas-microsoft-com:vml" Requires="v">
                <p:oleObj spid="_x0000_s61482" name="Equation" r:id="rId8" imgW="2857320" imgH="825480" progId="Equation.DSMT4">
                  <p:embed/>
                </p:oleObj>
              </mc:Choice>
              <mc:Fallback>
                <p:oleObj name="Equation" r:id="rId8" imgW="2857320" imgH="825480" progId="Equation.DSMT4">
                  <p:embed/>
                  <p:pic>
                    <p:nvPicPr>
                      <p:cNvPr id="0" name="Picture 6"/>
                      <p:cNvPicPr>
                        <a:picLocks noChangeAspect="1" noChangeArrowheads="1"/>
                      </p:cNvPicPr>
                      <p:nvPr/>
                    </p:nvPicPr>
                    <p:blipFill>
                      <a:blip r:embed="rId9"/>
                      <a:srcRect/>
                      <a:stretch>
                        <a:fillRect/>
                      </a:stretch>
                    </p:blipFill>
                    <p:spPr bwMode="auto">
                      <a:xfrm>
                        <a:off x="577850" y="2520950"/>
                        <a:ext cx="2857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7" name="Object 7"/>
          <p:cNvGraphicFramePr>
            <a:graphicFrameLocks noChangeAspect="1"/>
          </p:cNvGraphicFramePr>
          <p:nvPr>
            <p:extLst>
              <p:ext uri="{D42A27DB-BD31-4B8C-83A1-F6EECF244321}">
                <p14:modId xmlns:p14="http://schemas.microsoft.com/office/powerpoint/2010/main" val="3482923843"/>
              </p:ext>
            </p:extLst>
          </p:nvPr>
        </p:nvGraphicFramePr>
        <p:xfrm>
          <a:off x="565150" y="3435350"/>
          <a:ext cx="3403600" cy="825500"/>
        </p:xfrm>
        <a:graphic>
          <a:graphicData uri="http://schemas.openxmlformats.org/presentationml/2006/ole">
            <mc:AlternateContent xmlns:mc="http://schemas.openxmlformats.org/markup-compatibility/2006">
              <mc:Choice xmlns:v="urn:schemas-microsoft-com:vml" Requires="v">
                <p:oleObj spid="_x0000_s61483" name="Equation" r:id="rId10" imgW="3403440" imgH="825480" progId="Equation.DSMT4">
                  <p:embed/>
                </p:oleObj>
              </mc:Choice>
              <mc:Fallback>
                <p:oleObj name="Equation" r:id="rId10" imgW="3403440" imgH="825480" progId="Equation.DSMT4">
                  <p:embed/>
                  <p:pic>
                    <p:nvPicPr>
                      <p:cNvPr id="0" name="Picture 7"/>
                      <p:cNvPicPr>
                        <a:picLocks noChangeAspect="1" noChangeArrowheads="1"/>
                      </p:cNvPicPr>
                      <p:nvPr/>
                    </p:nvPicPr>
                    <p:blipFill>
                      <a:blip r:embed="rId11"/>
                      <a:srcRect/>
                      <a:stretch>
                        <a:fillRect/>
                      </a:stretch>
                    </p:blipFill>
                    <p:spPr bwMode="auto">
                      <a:xfrm>
                        <a:off x="565150" y="3435350"/>
                        <a:ext cx="3403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Orthogonal Vectors</a:t>
            </a:r>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a:solidFill>
                  <a:srgbClr val="000000"/>
                </a:solidFill>
              </a:rPr>
              <a:t>Orthogonal Vectors</a:t>
            </a:r>
          </a:p>
          <a:p>
            <a:r>
              <a:rPr lang="en-US" dirty="0">
                <a:solidFill>
                  <a:srgbClr val="000000"/>
                </a:solidFill>
              </a:rPr>
              <a:t>Two vectors </a:t>
            </a:r>
            <a:r>
              <a:rPr lang="en-US" b="1" dirty="0">
                <a:solidFill>
                  <a:srgbClr val="000000"/>
                </a:solidFill>
              </a:rPr>
              <a:t>u</a:t>
            </a:r>
            <a:r>
              <a:rPr lang="en-US" dirty="0">
                <a:solidFill>
                  <a:srgbClr val="000000"/>
                </a:solidFill>
              </a:rPr>
              <a:t> and </a:t>
            </a:r>
            <a:r>
              <a:rPr lang="en-US" b="1" dirty="0">
                <a:solidFill>
                  <a:srgbClr val="000000"/>
                </a:solidFill>
              </a:rPr>
              <a:t>v</a:t>
            </a:r>
            <a:r>
              <a:rPr lang="en-US" dirty="0">
                <a:solidFill>
                  <a:srgbClr val="000000"/>
                </a:solidFill>
              </a:rPr>
              <a:t> are </a:t>
            </a:r>
            <a:r>
              <a:rPr lang="en-US" b="1" dirty="0">
                <a:solidFill>
                  <a:srgbClr val="C00000"/>
                </a:solidFill>
              </a:rPr>
              <a:t>orthogonal</a:t>
            </a:r>
            <a:r>
              <a:rPr lang="en-US" dirty="0">
                <a:solidFill>
                  <a:srgbClr val="000000"/>
                </a:solidFill>
              </a:rPr>
              <a:t>, or </a:t>
            </a:r>
            <a:r>
              <a:rPr lang="en-US" b="1" dirty="0">
                <a:solidFill>
                  <a:srgbClr val="C00000"/>
                </a:solidFill>
              </a:rPr>
              <a:t>perpendicular</a:t>
            </a:r>
            <a:r>
              <a:rPr lang="en-US" dirty="0">
                <a:solidFill>
                  <a:srgbClr val="000000"/>
                </a:solidFill>
              </a:rPr>
              <a:t>, if </a:t>
            </a:r>
            <a:r>
              <a:rPr lang="en-US" b="1" dirty="0">
                <a:solidFill>
                  <a:srgbClr val="000000"/>
                </a:solidFill>
              </a:rPr>
              <a:t>u</a:t>
            </a:r>
            <a:r>
              <a:rPr lang="en-US" dirty="0">
                <a:solidFill>
                  <a:srgbClr val="000000"/>
                </a:solidFill>
              </a:rPr>
              <a:t> </a:t>
            </a:r>
            <a:r>
              <a:rPr lang="en-US" dirty="0">
                <a:solidFill>
                  <a:srgbClr val="000000"/>
                </a:solidFill>
                <a:sym typeface="Symbol"/>
              </a:rPr>
              <a:t> </a:t>
            </a:r>
            <a:r>
              <a:rPr lang="en-US" b="1" dirty="0">
                <a:solidFill>
                  <a:srgbClr val="000000"/>
                </a:solidFill>
              </a:rPr>
              <a:t>v </a:t>
            </a:r>
            <a:r>
              <a:rPr lang="en-US" dirty="0">
                <a:solidFill>
                  <a:srgbClr val="000000"/>
                </a:solidFill>
              </a:rPr>
              <a:t>= 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a:t>
            </a:r>
          </a:p>
        </p:txBody>
      </p:sp>
      <p:sp>
        <p:nvSpPr>
          <p:cNvPr id="3" name="Content Placeholder 2"/>
          <p:cNvSpPr>
            <a:spLocks noGrp="1"/>
          </p:cNvSpPr>
          <p:nvPr>
            <p:ph idx="1"/>
          </p:nvPr>
        </p:nvSpPr>
        <p:spPr/>
        <p:txBody>
          <a:bodyPr/>
          <a:lstStyle/>
          <a:p>
            <a:r>
              <a:rPr lang="en-US" dirty="0"/>
              <a:t>Another synonym for orthogonal is </a:t>
            </a:r>
            <a:r>
              <a:rPr lang="en-US" b="1" dirty="0"/>
              <a:t>normal</a:t>
            </a:r>
            <a:r>
              <a:rPr lang="en-US" dirty="0"/>
              <a:t>, often used when discussing lines or planes. For example, a vector </a:t>
            </a:r>
            <a:r>
              <a:rPr lang="en-US" b="1" dirty="0"/>
              <a:t>u</a:t>
            </a:r>
            <a:r>
              <a:rPr lang="en-US" dirty="0"/>
              <a:t> is said to be normal to a given plane if </a:t>
            </a:r>
            <a:r>
              <a:rPr lang="en-US" b="1" dirty="0"/>
              <a:t>u</a:t>
            </a:r>
            <a:r>
              <a:rPr lang="en-US" dirty="0"/>
              <a:t> </a:t>
            </a:r>
            <a:r>
              <a:rPr lang="en-US" dirty="0">
                <a:sym typeface="Symbol"/>
              </a:rPr>
              <a:t></a:t>
            </a:r>
            <a:r>
              <a:rPr lang="en-US" dirty="0"/>
              <a:t> </a:t>
            </a:r>
            <a:r>
              <a:rPr lang="en-US" b="1" dirty="0"/>
              <a:t>v</a:t>
            </a:r>
            <a:r>
              <a:rPr lang="en-US" dirty="0"/>
              <a:t> = 0 for every vector </a:t>
            </a:r>
            <a:r>
              <a:rPr lang="en-US" b="1" dirty="0"/>
              <a:t>v</a:t>
            </a:r>
            <a:r>
              <a:rPr lang="en-US" dirty="0"/>
              <a:t> in the plane.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p:txBody>
          <a:bodyPr/>
          <a:lstStyle/>
          <a:p>
            <a:r>
              <a:rPr lang="en-US" dirty="0"/>
              <a:t>Determine </a:t>
            </a:r>
            <a:r>
              <a:rPr lang="en-US" i="1" dirty="0"/>
              <a:t>k</a:t>
            </a:r>
            <a:r>
              <a:rPr lang="en-US" dirty="0"/>
              <a:t> so that the vectors		         and 		  are orthogonal.</a:t>
            </a:r>
          </a:p>
          <a:p>
            <a:r>
              <a:rPr lang="en-US" b="1" dirty="0"/>
              <a:t>Solution</a:t>
            </a:r>
          </a:p>
          <a:p>
            <a:endParaRPr lang="en-US" dirty="0"/>
          </a:p>
          <a:p>
            <a:r>
              <a:rPr lang="en-US" dirty="0"/>
              <a:t>The two vectors are orthogonal if and only if 6 </a:t>
            </a:r>
            <a:r>
              <a:rPr lang="en-US" dirty="0">
                <a:latin typeface="Symbol" pitchFamily="18" charset="2"/>
              </a:rPr>
              <a:t>-</a:t>
            </a:r>
            <a:r>
              <a:rPr lang="en-US" dirty="0"/>
              <a:t> 3</a:t>
            </a:r>
            <a:r>
              <a:rPr lang="en-US" i="1" dirty="0"/>
              <a:t>k</a:t>
            </a:r>
            <a:r>
              <a:rPr lang="en-US" dirty="0"/>
              <a:t> = 0, that is, when </a:t>
            </a:r>
            <a:r>
              <a:rPr lang="en-US" i="1" dirty="0">
                <a:solidFill>
                  <a:srgbClr val="FF0000"/>
                </a:solidFill>
              </a:rPr>
              <a:t>k</a:t>
            </a:r>
            <a:r>
              <a:rPr lang="en-US" dirty="0">
                <a:solidFill>
                  <a:srgbClr val="FF0000"/>
                </a:solidFill>
              </a:rPr>
              <a:t> = 2</a:t>
            </a:r>
            <a:r>
              <a:rPr lang="en-US" dirty="0"/>
              <a:t>.</a:t>
            </a:r>
          </a:p>
        </p:txBody>
      </p:sp>
      <p:graphicFrame>
        <p:nvGraphicFramePr>
          <p:cNvPr id="62466" name="Object 2"/>
          <p:cNvGraphicFramePr>
            <a:graphicFrameLocks noChangeAspect="1"/>
          </p:cNvGraphicFramePr>
          <p:nvPr/>
        </p:nvGraphicFramePr>
        <p:xfrm>
          <a:off x="5232400" y="1310390"/>
          <a:ext cx="1473200" cy="469900"/>
        </p:xfrm>
        <a:graphic>
          <a:graphicData uri="http://schemas.openxmlformats.org/presentationml/2006/ole">
            <mc:AlternateContent xmlns:mc="http://schemas.openxmlformats.org/markup-compatibility/2006">
              <mc:Choice xmlns:v="urn:schemas-microsoft-com:vml" Requires="v">
                <p:oleObj spid="_x0000_s62512" name="Equation" r:id="rId3" imgW="1473120" imgH="469800" progId="Equation.DSMT4">
                  <p:embed/>
                </p:oleObj>
              </mc:Choice>
              <mc:Fallback>
                <p:oleObj name="Equation" r:id="rId3" imgW="14731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400" y="1310390"/>
                        <a:ext cx="1473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7" name="Object 3"/>
          <p:cNvGraphicFramePr>
            <a:graphicFrameLocks noChangeAspect="1"/>
          </p:cNvGraphicFramePr>
          <p:nvPr/>
        </p:nvGraphicFramePr>
        <p:xfrm>
          <a:off x="533400" y="1737610"/>
          <a:ext cx="1028700" cy="469900"/>
        </p:xfrm>
        <a:graphic>
          <a:graphicData uri="http://schemas.openxmlformats.org/presentationml/2006/ole">
            <mc:AlternateContent xmlns:mc="http://schemas.openxmlformats.org/markup-compatibility/2006">
              <mc:Choice xmlns:v="urn:schemas-microsoft-com:vml" Requires="v">
                <p:oleObj spid="_x0000_s62513" name="Equation" r:id="rId5" imgW="1028520" imgH="469800" progId="Equation.DSMT4">
                  <p:embed/>
                </p:oleObj>
              </mc:Choice>
              <mc:Fallback>
                <p:oleObj name="Equation" r:id="rId5" imgW="102852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737610"/>
                        <a:ext cx="102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9" name="Object 5"/>
          <p:cNvGraphicFramePr>
            <a:graphicFrameLocks noChangeAspect="1"/>
          </p:cNvGraphicFramePr>
          <p:nvPr/>
        </p:nvGraphicFramePr>
        <p:xfrm>
          <a:off x="1752600" y="2743200"/>
          <a:ext cx="2628900" cy="469900"/>
        </p:xfrm>
        <a:graphic>
          <a:graphicData uri="http://schemas.openxmlformats.org/presentationml/2006/ole">
            <mc:AlternateContent xmlns:mc="http://schemas.openxmlformats.org/markup-compatibility/2006">
              <mc:Choice xmlns:v="urn:schemas-microsoft-com:vml" Requires="v">
                <p:oleObj spid="_x0000_s62514" name="Equation" r:id="rId7" imgW="2628720" imgH="469800" progId="Equation.DSMT4">
                  <p:embed/>
                </p:oleObj>
              </mc:Choice>
              <mc:Fallback>
                <p:oleObj name="Equation" r:id="rId7" imgW="262872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2743200"/>
                        <a:ext cx="262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0" name="Object 6"/>
          <p:cNvGraphicFramePr>
            <a:graphicFrameLocks noChangeAspect="1"/>
          </p:cNvGraphicFramePr>
          <p:nvPr/>
        </p:nvGraphicFramePr>
        <p:xfrm>
          <a:off x="4419600" y="2819400"/>
          <a:ext cx="1841500" cy="304800"/>
        </p:xfrm>
        <a:graphic>
          <a:graphicData uri="http://schemas.openxmlformats.org/presentationml/2006/ole">
            <mc:AlternateContent xmlns:mc="http://schemas.openxmlformats.org/markup-compatibility/2006">
              <mc:Choice xmlns:v="urn:schemas-microsoft-com:vml" Requires="v">
                <p:oleObj spid="_x0000_s62515" name="Equation" r:id="rId9" imgW="1841400" imgH="304560" progId="Equation.DSMT4">
                  <p:embed/>
                </p:oleObj>
              </mc:Choice>
              <mc:Fallback>
                <p:oleObj name="Equation" r:id="rId9" imgW="1841400" imgH="3045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2819400"/>
                        <a:ext cx="1841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1" name="Object 7"/>
          <p:cNvGraphicFramePr>
            <a:graphicFrameLocks noChangeAspect="1"/>
          </p:cNvGraphicFramePr>
          <p:nvPr/>
        </p:nvGraphicFramePr>
        <p:xfrm>
          <a:off x="6324600" y="2804410"/>
          <a:ext cx="1143000" cy="304800"/>
        </p:xfrm>
        <a:graphic>
          <a:graphicData uri="http://schemas.openxmlformats.org/presentationml/2006/ole">
            <mc:AlternateContent xmlns:mc="http://schemas.openxmlformats.org/markup-compatibility/2006">
              <mc:Choice xmlns:v="urn:schemas-microsoft-com:vml" Requires="v">
                <p:oleObj spid="_x0000_s62516" name="Equation" r:id="rId11" imgW="1143000" imgH="304560" progId="Equation.DSMT4">
                  <p:embed/>
                </p:oleObj>
              </mc:Choice>
              <mc:Fallback>
                <p:oleObj name="Equation" r:id="rId11" imgW="1143000" imgH="3045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4600" y="280441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4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4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Describe the set of all vectors orthogonal to </a:t>
            </a:r>
            <a:r>
              <a:rPr lang="en-US" b="1" dirty="0"/>
              <a:t>j</a:t>
            </a:r>
            <a:r>
              <a:rPr lang="en-US" dirty="0"/>
              <a:t>.</a:t>
            </a:r>
          </a:p>
          <a:p>
            <a:r>
              <a:rPr lang="en-US" b="1" dirty="0"/>
              <a:t>Solution</a:t>
            </a:r>
          </a:p>
          <a:p>
            <a:r>
              <a:rPr lang="en-US" dirty="0"/>
              <a:t>We seek all vectors	   such that			in other words, the solution set of the equation 				  Since this reduces to </a:t>
            </a:r>
            <a:r>
              <a:rPr lang="en-US" i="1" dirty="0"/>
              <a:t>b</a:t>
            </a:r>
            <a:r>
              <a:rPr lang="en-US" dirty="0"/>
              <a:t> = 0, all vectors of the form	    are orthogonal to </a:t>
            </a:r>
            <a:r>
              <a:rPr lang="en-US" b="1" dirty="0"/>
              <a:t>j</a:t>
            </a:r>
            <a:r>
              <a:rPr lang="en-US" dirty="0"/>
              <a:t>. When graphed in standard position, these are all the vectors that lie in the </a:t>
            </a:r>
            <a:r>
              <a:rPr lang="en-US" i="1" dirty="0"/>
              <a:t>xz</a:t>
            </a:r>
            <a:r>
              <a:rPr lang="en-US" dirty="0"/>
              <a:t>-plane.</a:t>
            </a:r>
          </a:p>
        </p:txBody>
      </p:sp>
      <p:graphicFrame>
        <p:nvGraphicFramePr>
          <p:cNvPr id="63490" name="Object 2"/>
          <p:cNvGraphicFramePr>
            <a:graphicFrameLocks noChangeAspect="1"/>
          </p:cNvGraphicFramePr>
          <p:nvPr/>
        </p:nvGraphicFramePr>
        <p:xfrm>
          <a:off x="3352800" y="2347210"/>
          <a:ext cx="1054100" cy="469900"/>
        </p:xfrm>
        <a:graphic>
          <a:graphicData uri="http://schemas.openxmlformats.org/presentationml/2006/ole">
            <mc:AlternateContent xmlns:mc="http://schemas.openxmlformats.org/markup-compatibility/2006">
              <mc:Choice xmlns:v="urn:schemas-microsoft-com:vml" Requires="v">
                <p:oleObj spid="_x0000_s63526" name="Equation" r:id="rId3" imgW="1054080" imgH="469800" progId="Equation.DSMT4">
                  <p:embed/>
                </p:oleObj>
              </mc:Choice>
              <mc:Fallback>
                <p:oleObj name="Equation" r:id="rId3" imgW="10540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347210"/>
                        <a:ext cx="1054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1" name="Object 3"/>
          <p:cNvGraphicFramePr>
            <a:graphicFrameLocks noChangeAspect="1"/>
          </p:cNvGraphicFramePr>
          <p:nvPr>
            <p:extLst>
              <p:ext uri="{D42A27DB-BD31-4B8C-83A1-F6EECF244321}">
                <p14:modId xmlns:p14="http://schemas.microsoft.com/office/powerpoint/2010/main" val="1552451240"/>
              </p:ext>
            </p:extLst>
          </p:nvPr>
        </p:nvGraphicFramePr>
        <p:xfrm>
          <a:off x="5854700" y="2353992"/>
          <a:ext cx="1917700" cy="469900"/>
        </p:xfrm>
        <a:graphic>
          <a:graphicData uri="http://schemas.openxmlformats.org/presentationml/2006/ole">
            <mc:AlternateContent xmlns:mc="http://schemas.openxmlformats.org/markup-compatibility/2006">
              <mc:Choice xmlns:v="urn:schemas-microsoft-com:vml" Requires="v">
                <p:oleObj spid="_x0000_s63527" name="Equation" r:id="rId5" imgW="1917360" imgH="469800" progId="Equation.DSMT4">
                  <p:embed/>
                </p:oleObj>
              </mc:Choice>
              <mc:Fallback>
                <p:oleObj name="Equation" r:id="rId5" imgW="19173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4700" y="2353992"/>
                        <a:ext cx="191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2" name="Object 4"/>
          <p:cNvGraphicFramePr>
            <a:graphicFrameLocks noChangeAspect="1"/>
          </p:cNvGraphicFramePr>
          <p:nvPr/>
        </p:nvGraphicFramePr>
        <p:xfrm>
          <a:off x="533400" y="3194050"/>
          <a:ext cx="2819400" cy="469900"/>
        </p:xfrm>
        <a:graphic>
          <a:graphicData uri="http://schemas.openxmlformats.org/presentationml/2006/ole">
            <mc:AlternateContent xmlns:mc="http://schemas.openxmlformats.org/markup-compatibility/2006">
              <mc:Choice xmlns:v="urn:schemas-microsoft-com:vml" Requires="v">
                <p:oleObj spid="_x0000_s63528" name="Equation" r:id="rId7" imgW="2819160" imgH="469800" progId="Equation.DSMT4">
                  <p:embed/>
                </p:oleObj>
              </mc:Choice>
              <mc:Fallback>
                <p:oleObj name="Equation" r:id="rId7" imgW="281916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194050"/>
                        <a:ext cx="2819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3" name="Object 5"/>
          <p:cNvGraphicFramePr>
            <a:graphicFrameLocks noChangeAspect="1"/>
          </p:cNvGraphicFramePr>
          <p:nvPr>
            <p:extLst>
              <p:ext uri="{D42A27DB-BD31-4B8C-83A1-F6EECF244321}">
                <p14:modId xmlns:p14="http://schemas.microsoft.com/office/powerpoint/2010/main" val="3917011761"/>
              </p:ext>
            </p:extLst>
          </p:nvPr>
        </p:nvGraphicFramePr>
        <p:xfrm>
          <a:off x="3371850" y="3608388"/>
          <a:ext cx="1041400" cy="482600"/>
        </p:xfrm>
        <a:graphic>
          <a:graphicData uri="http://schemas.openxmlformats.org/presentationml/2006/ole">
            <mc:AlternateContent xmlns:mc="http://schemas.openxmlformats.org/markup-compatibility/2006">
              <mc:Choice xmlns:v="urn:schemas-microsoft-com:vml" Requires="v">
                <p:oleObj spid="_x0000_s63529" name="Equation" r:id="rId9" imgW="1041120" imgH="482400" progId="Equation.DSMT4">
                  <p:embed/>
                </p:oleObj>
              </mc:Choice>
              <mc:Fallback>
                <p:oleObj name="Equation" r:id="rId9" imgW="1041120" imgH="482400" progId="Equation.DSMT4">
                  <p:embed/>
                  <p:pic>
                    <p:nvPicPr>
                      <p:cNvPr id="0" name="Picture 5"/>
                      <p:cNvPicPr>
                        <a:picLocks noChangeAspect="1" noChangeArrowheads="1"/>
                      </p:cNvPicPr>
                      <p:nvPr/>
                    </p:nvPicPr>
                    <p:blipFill>
                      <a:blip r:embed="rId10"/>
                      <a:srcRect/>
                      <a:stretch>
                        <a:fillRect/>
                      </a:stretch>
                    </p:blipFill>
                    <p:spPr bwMode="auto">
                      <a:xfrm>
                        <a:off x="3371850" y="3608388"/>
                        <a:ext cx="1041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Definition: Direction Cosines and Direction Angles</a:t>
            </a:r>
          </a:p>
        </p:txBody>
      </p:sp>
      <p:sp>
        <p:nvSpPr>
          <p:cNvPr id="3" name="Content Placeholder 2"/>
          <p:cNvSpPr>
            <a:spLocks noGrp="1"/>
          </p:cNvSpPr>
          <p:nvPr>
            <p:ph idx="1"/>
          </p:nvPr>
        </p:nvSpPr>
        <p:spPr/>
        <p:txBody>
          <a:bodyPr/>
          <a:lstStyle/>
          <a:p>
            <a:r>
              <a:rPr lang="en-US" dirty="0"/>
              <a:t>Given a nonzero vector </a:t>
            </a:r>
            <a:r>
              <a:rPr lang="en-US" b="1" dirty="0"/>
              <a:t>u</a:t>
            </a:r>
            <a:r>
              <a:rPr lang="en-US" dirty="0"/>
              <a:t> and the three standard basis vectors </a:t>
            </a:r>
            <a:r>
              <a:rPr lang="en-US" b="1" dirty="0" err="1"/>
              <a:t>i</a:t>
            </a:r>
            <a:r>
              <a:rPr lang="en-US" dirty="0"/>
              <a:t>, </a:t>
            </a:r>
            <a:r>
              <a:rPr lang="en-US" b="1" dirty="0"/>
              <a:t>j</a:t>
            </a:r>
            <a:r>
              <a:rPr lang="en-US" dirty="0"/>
              <a:t>, and </a:t>
            </a:r>
            <a:r>
              <a:rPr lang="en-US" b="1" dirty="0"/>
              <a:t>k</a:t>
            </a:r>
            <a:r>
              <a:rPr lang="en-US" dirty="0"/>
              <a:t>, the </a:t>
            </a:r>
            <a:r>
              <a:rPr lang="en-US" b="1" dirty="0"/>
              <a:t>direction cosines</a:t>
            </a:r>
            <a:r>
              <a:rPr lang="en-US" dirty="0"/>
              <a:t> of </a:t>
            </a:r>
            <a:r>
              <a:rPr lang="en-US" b="1" dirty="0"/>
              <a:t>u</a:t>
            </a:r>
            <a:r>
              <a:rPr lang="en-US" dirty="0"/>
              <a:t> with respect to each standard basis vector are</a:t>
            </a:r>
          </a:p>
          <a:p>
            <a:endParaRPr lang="en-US" dirty="0"/>
          </a:p>
          <a:p>
            <a:endParaRPr lang="en-US" dirty="0"/>
          </a:p>
          <a:p>
            <a:endParaRPr lang="en-US" dirty="0"/>
          </a:p>
          <a:p>
            <a:r>
              <a:rPr lang="en-US" dirty="0"/>
              <a:t>and the corresponding </a:t>
            </a:r>
            <a:r>
              <a:rPr lang="en-US" b="1" dirty="0"/>
              <a:t>direction angles</a:t>
            </a:r>
            <a:r>
              <a:rPr lang="en-US" dirty="0"/>
              <a:t>                       of </a:t>
            </a:r>
            <a:r>
              <a:rPr lang="en-US" b="1" dirty="0"/>
              <a:t>u</a:t>
            </a:r>
            <a:r>
              <a:rPr lang="en-US" dirty="0"/>
              <a:t> are obtained from the direction cosines. </a:t>
            </a:r>
            <a:endParaRPr lang="en-US" dirty="0">
              <a:solidFill>
                <a:schemeClr val="accent5">
                  <a:lumMod val="50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634628497"/>
              </p:ext>
            </p:extLst>
          </p:nvPr>
        </p:nvGraphicFramePr>
        <p:xfrm>
          <a:off x="431800" y="2819400"/>
          <a:ext cx="2679700" cy="952500"/>
        </p:xfrm>
        <a:graphic>
          <a:graphicData uri="http://schemas.openxmlformats.org/presentationml/2006/ole">
            <mc:AlternateContent xmlns:mc="http://schemas.openxmlformats.org/markup-compatibility/2006">
              <mc:Choice xmlns:v="urn:schemas-microsoft-com:vml" Requires="v">
                <p:oleObj spid="_x0000_s81950" name="Equation" r:id="rId3" imgW="2679480" imgH="952200" progId="Equation.DSMT4">
                  <p:embed/>
                </p:oleObj>
              </mc:Choice>
              <mc:Fallback>
                <p:oleObj name="Equation" r:id="rId3" imgW="2679480" imgH="952200" progId="Equation.DSMT4">
                  <p:embed/>
                  <p:pic>
                    <p:nvPicPr>
                      <p:cNvPr id="0" name=""/>
                      <p:cNvPicPr/>
                      <p:nvPr/>
                    </p:nvPicPr>
                    <p:blipFill>
                      <a:blip r:embed="rId4"/>
                      <a:stretch>
                        <a:fillRect/>
                      </a:stretch>
                    </p:blipFill>
                    <p:spPr>
                      <a:xfrm>
                        <a:off x="431800" y="2819400"/>
                        <a:ext cx="2679700" cy="9525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93254993"/>
              </p:ext>
            </p:extLst>
          </p:nvPr>
        </p:nvGraphicFramePr>
        <p:xfrm>
          <a:off x="6335805" y="4267200"/>
          <a:ext cx="1714500" cy="381000"/>
        </p:xfrm>
        <a:graphic>
          <a:graphicData uri="http://schemas.openxmlformats.org/presentationml/2006/ole">
            <mc:AlternateContent xmlns:mc="http://schemas.openxmlformats.org/markup-compatibility/2006">
              <mc:Choice xmlns:v="urn:schemas-microsoft-com:vml" Requires="v">
                <p:oleObj spid="_x0000_s81951" name="Equation" r:id="rId5" imgW="1714320" imgH="380880" progId="Equation.DSMT4">
                  <p:embed/>
                </p:oleObj>
              </mc:Choice>
              <mc:Fallback>
                <p:oleObj name="Equation" r:id="rId5" imgW="1714320" imgH="380880" progId="Equation.DSMT4">
                  <p:embed/>
                  <p:pic>
                    <p:nvPicPr>
                      <p:cNvPr id="0" name=""/>
                      <p:cNvPicPr/>
                      <p:nvPr/>
                    </p:nvPicPr>
                    <p:blipFill>
                      <a:blip r:embed="rId6"/>
                      <a:stretch>
                        <a:fillRect/>
                      </a:stretch>
                    </p:blipFill>
                    <p:spPr>
                      <a:xfrm>
                        <a:off x="6335805" y="4267200"/>
                        <a:ext cx="1714500" cy="381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74212620"/>
              </p:ext>
            </p:extLst>
          </p:nvPr>
        </p:nvGraphicFramePr>
        <p:xfrm>
          <a:off x="3263900" y="2819400"/>
          <a:ext cx="5219700" cy="952500"/>
        </p:xfrm>
        <a:graphic>
          <a:graphicData uri="http://schemas.openxmlformats.org/presentationml/2006/ole">
            <mc:AlternateContent xmlns:mc="http://schemas.openxmlformats.org/markup-compatibility/2006">
              <mc:Choice xmlns:v="urn:schemas-microsoft-com:vml" Requires="v">
                <p:oleObj spid="_x0000_s81952" name="Equation" r:id="rId7" imgW="5219640" imgH="952200" progId="Equation.DSMT4">
                  <p:embed/>
                </p:oleObj>
              </mc:Choice>
              <mc:Fallback>
                <p:oleObj name="Equation" r:id="rId7" imgW="5219640" imgH="952200" progId="Equation.DSMT4">
                  <p:embed/>
                  <p:pic>
                    <p:nvPicPr>
                      <p:cNvPr id="0" name=""/>
                      <p:cNvPicPr/>
                      <p:nvPr/>
                    </p:nvPicPr>
                    <p:blipFill>
                      <a:blip r:embed="rId8"/>
                      <a:stretch>
                        <a:fillRect/>
                      </a:stretch>
                    </p:blipFill>
                    <p:spPr>
                      <a:xfrm>
                        <a:off x="3263900" y="2819400"/>
                        <a:ext cx="5219700" cy="952500"/>
                      </a:xfrm>
                      <a:prstGeom prst="rect">
                        <a:avLst/>
                      </a:prstGeom>
                    </p:spPr>
                  </p:pic>
                </p:oleObj>
              </mc:Fallback>
            </mc:AlternateContent>
          </a:graphicData>
        </a:graphic>
      </p:graphicFrame>
    </p:spTree>
    <p:extLst>
      <p:ext uri="{BB962C8B-B14F-4D97-AF65-F5344CB8AC3E}">
        <p14:creationId xmlns:p14="http://schemas.microsoft.com/office/powerpoint/2010/main" val="350387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465138" indent="-465138">
              <a:buAutoNum type="arabicPeriod"/>
            </a:pPr>
            <a:r>
              <a:rPr lang="en-US" dirty="0"/>
              <a:t>The dot product and its properties</a:t>
            </a:r>
          </a:p>
          <a:p>
            <a:pPr marL="514350" indent="-514350">
              <a:buAutoNum type="arabicPeriod"/>
            </a:pPr>
            <a:r>
              <a:rPr lang="en-US" dirty="0"/>
              <a:t>Applications of the dot product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r>
              <a:rPr lang="en-US" dirty="0"/>
              <a:t>Find the direction angles of the vector </a:t>
            </a:r>
          </a:p>
          <a:p>
            <a:r>
              <a:rPr lang="en-US" b="1" dirty="0"/>
              <a:t>Solution </a:t>
            </a:r>
          </a:p>
        </p:txBody>
      </p:sp>
      <p:graphicFrame>
        <p:nvGraphicFramePr>
          <p:cNvPr id="66562" name="Object 2"/>
          <p:cNvGraphicFramePr>
            <a:graphicFrameLocks noChangeAspect="1"/>
          </p:cNvGraphicFramePr>
          <p:nvPr/>
        </p:nvGraphicFramePr>
        <p:xfrm>
          <a:off x="6100580" y="1313930"/>
          <a:ext cx="1320800" cy="469900"/>
        </p:xfrm>
        <a:graphic>
          <a:graphicData uri="http://schemas.openxmlformats.org/presentationml/2006/ole">
            <mc:AlternateContent xmlns:mc="http://schemas.openxmlformats.org/markup-compatibility/2006">
              <mc:Choice xmlns:v="urn:schemas-microsoft-com:vml" Requires="v">
                <p:oleObj spid="_x0000_s66592" name="Equation" r:id="rId3" imgW="1320480" imgH="469800" progId="Equation.DSMT4">
                  <p:embed/>
                </p:oleObj>
              </mc:Choice>
              <mc:Fallback>
                <p:oleObj name="Equation" r:id="rId3" imgW="13204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580" y="1313930"/>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3" name="Object 3"/>
          <p:cNvGraphicFramePr>
            <a:graphicFrameLocks noChangeAspect="1"/>
          </p:cNvGraphicFramePr>
          <p:nvPr/>
        </p:nvGraphicFramePr>
        <p:xfrm>
          <a:off x="3429000" y="2349500"/>
          <a:ext cx="2286000" cy="546100"/>
        </p:xfrm>
        <a:graphic>
          <a:graphicData uri="http://schemas.openxmlformats.org/presentationml/2006/ole">
            <mc:AlternateContent xmlns:mc="http://schemas.openxmlformats.org/markup-compatibility/2006">
              <mc:Choice xmlns:v="urn:schemas-microsoft-com:vml" Requires="v">
                <p:oleObj spid="_x0000_s66593" name="Equation" r:id="rId5" imgW="2286000" imgH="545760" progId="Equation.DSMT4">
                  <p:embed/>
                </p:oleObj>
              </mc:Choice>
              <mc:Fallback>
                <p:oleObj name="Equation" r:id="rId5" imgW="2286000" imgH="545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349500"/>
                        <a:ext cx="2286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4" name="Object 4"/>
          <p:cNvGraphicFramePr>
            <a:graphicFrameLocks noChangeAspect="1"/>
          </p:cNvGraphicFramePr>
          <p:nvPr>
            <p:extLst>
              <p:ext uri="{D42A27DB-BD31-4B8C-83A1-F6EECF244321}">
                <p14:modId xmlns:p14="http://schemas.microsoft.com/office/powerpoint/2010/main" val="245233081"/>
              </p:ext>
            </p:extLst>
          </p:nvPr>
        </p:nvGraphicFramePr>
        <p:xfrm>
          <a:off x="1568450" y="3232150"/>
          <a:ext cx="6007100" cy="876300"/>
        </p:xfrm>
        <a:graphic>
          <a:graphicData uri="http://schemas.openxmlformats.org/presentationml/2006/ole">
            <mc:AlternateContent xmlns:mc="http://schemas.openxmlformats.org/markup-compatibility/2006">
              <mc:Choice xmlns:v="urn:schemas-microsoft-com:vml" Requires="v">
                <p:oleObj spid="_x0000_s66594" name="Equation" r:id="rId7" imgW="6006960" imgH="876240" progId="Equation.DSMT4">
                  <p:embed/>
                </p:oleObj>
              </mc:Choice>
              <mc:Fallback>
                <p:oleObj name="Equation" r:id="rId7" imgW="6006960" imgH="876240" progId="Equation.DSMT4">
                  <p:embed/>
                  <p:pic>
                    <p:nvPicPr>
                      <p:cNvPr id="0" name="Picture 4"/>
                      <p:cNvPicPr>
                        <a:picLocks noChangeAspect="1" noChangeArrowheads="1"/>
                      </p:cNvPicPr>
                      <p:nvPr/>
                    </p:nvPicPr>
                    <p:blipFill>
                      <a:blip r:embed="rId8"/>
                      <a:srcRect/>
                      <a:stretch>
                        <a:fillRect/>
                      </a:stretch>
                    </p:blipFill>
                    <p:spPr bwMode="auto">
                      <a:xfrm>
                        <a:off x="1568450" y="3232150"/>
                        <a:ext cx="6007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4789003"/>
          </a:xfrm>
        </p:spPr>
        <p:txBody>
          <a:bodyPr>
            <a:spAutoFit/>
          </a:bodyPr>
          <a:lstStyle/>
          <a:p>
            <a:r>
              <a:rPr lang="en-US" dirty="0"/>
              <a:t>Hence, the direction angles are as follows:</a:t>
            </a:r>
          </a:p>
          <a:p>
            <a:endParaRPr lang="en-US" dirty="0"/>
          </a:p>
          <a:p>
            <a:endParaRPr lang="en-US" dirty="0"/>
          </a:p>
          <a:p>
            <a:endParaRPr lang="en-US" dirty="0"/>
          </a:p>
          <a:p>
            <a:pPr>
              <a:lnSpc>
                <a:spcPct val="150000"/>
              </a:lnSpc>
            </a:pPr>
            <a:endParaRPr lang="en-US" dirty="0"/>
          </a:p>
          <a:p>
            <a:endParaRPr lang="en-US" dirty="0"/>
          </a:p>
          <a:p>
            <a:endParaRPr lang="en-US" dirty="0"/>
          </a:p>
          <a:p>
            <a:r>
              <a:rPr lang="en-US" dirty="0"/>
              <a:t>These angles and the vector		are shown in Figure 3.</a:t>
            </a:r>
          </a:p>
        </p:txBody>
      </p:sp>
      <p:graphicFrame>
        <p:nvGraphicFramePr>
          <p:cNvPr id="67586" name="Object 2"/>
          <p:cNvGraphicFramePr>
            <a:graphicFrameLocks noChangeAspect="1"/>
          </p:cNvGraphicFramePr>
          <p:nvPr>
            <p:extLst>
              <p:ext uri="{D42A27DB-BD31-4B8C-83A1-F6EECF244321}">
                <p14:modId xmlns:p14="http://schemas.microsoft.com/office/powerpoint/2010/main" val="2930892591"/>
              </p:ext>
            </p:extLst>
          </p:nvPr>
        </p:nvGraphicFramePr>
        <p:xfrm>
          <a:off x="1098550" y="1835150"/>
          <a:ext cx="3454400" cy="939800"/>
        </p:xfrm>
        <a:graphic>
          <a:graphicData uri="http://schemas.openxmlformats.org/presentationml/2006/ole">
            <mc:AlternateContent xmlns:mc="http://schemas.openxmlformats.org/markup-compatibility/2006">
              <mc:Choice xmlns:v="urn:schemas-microsoft-com:vml" Requires="v">
                <p:oleObj spid="_x0000_s67626" name="Equation" r:id="rId3" imgW="3454200" imgH="939600" progId="Equation.DSMT4">
                  <p:embed/>
                </p:oleObj>
              </mc:Choice>
              <mc:Fallback>
                <p:oleObj name="Equation" r:id="rId3" imgW="3454200" imgH="939600" progId="Equation.DSMT4">
                  <p:embed/>
                  <p:pic>
                    <p:nvPicPr>
                      <p:cNvPr id="0" name="Picture 2"/>
                      <p:cNvPicPr>
                        <a:picLocks noChangeAspect="1" noChangeArrowheads="1"/>
                      </p:cNvPicPr>
                      <p:nvPr/>
                    </p:nvPicPr>
                    <p:blipFill>
                      <a:blip r:embed="rId4"/>
                      <a:srcRect/>
                      <a:stretch>
                        <a:fillRect/>
                      </a:stretch>
                    </p:blipFill>
                    <p:spPr bwMode="auto">
                      <a:xfrm>
                        <a:off x="1098550" y="1835150"/>
                        <a:ext cx="3454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7" name="Object 3"/>
          <p:cNvGraphicFramePr>
            <a:graphicFrameLocks noChangeAspect="1"/>
          </p:cNvGraphicFramePr>
          <p:nvPr>
            <p:extLst>
              <p:ext uri="{D42A27DB-BD31-4B8C-83A1-F6EECF244321}">
                <p14:modId xmlns:p14="http://schemas.microsoft.com/office/powerpoint/2010/main" val="448680709"/>
              </p:ext>
            </p:extLst>
          </p:nvPr>
        </p:nvGraphicFramePr>
        <p:xfrm>
          <a:off x="1003300" y="2978150"/>
          <a:ext cx="3644900" cy="939800"/>
        </p:xfrm>
        <a:graphic>
          <a:graphicData uri="http://schemas.openxmlformats.org/presentationml/2006/ole">
            <mc:AlternateContent xmlns:mc="http://schemas.openxmlformats.org/markup-compatibility/2006">
              <mc:Choice xmlns:v="urn:schemas-microsoft-com:vml" Requires="v">
                <p:oleObj spid="_x0000_s67627" name="Equation" r:id="rId5" imgW="3644640" imgH="939600" progId="Equation.DSMT4">
                  <p:embed/>
                </p:oleObj>
              </mc:Choice>
              <mc:Fallback>
                <p:oleObj name="Equation" r:id="rId5" imgW="3644640" imgH="939600" progId="Equation.DSMT4">
                  <p:embed/>
                  <p:pic>
                    <p:nvPicPr>
                      <p:cNvPr id="0" name="Picture 3"/>
                      <p:cNvPicPr>
                        <a:picLocks noChangeAspect="1" noChangeArrowheads="1"/>
                      </p:cNvPicPr>
                      <p:nvPr/>
                    </p:nvPicPr>
                    <p:blipFill>
                      <a:blip r:embed="rId6"/>
                      <a:srcRect/>
                      <a:stretch>
                        <a:fillRect/>
                      </a:stretch>
                    </p:blipFill>
                    <p:spPr bwMode="auto">
                      <a:xfrm>
                        <a:off x="1003300" y="2978150"/>
                        <a:ext cx="3644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8" name="Object 4"/>
          <p:cNvGraphicFramePr>
            <a:graphicFrameLocks noChangeAspect="1"/>
          </p:cNvGraphicFramePr>
          <p:nvPr>
            <p:extLst>
              <p:ext uri="{D42A27DB-BD31-4B8C-83A1-F6EECF244321}">
                <p14:modId xmlns:p14="http://schemas.microsoft.com/office/powerpoint/2010/main" val="2466368136"/>
              </p:ext>
            </p:extLst>
          </p:nvPr>
        </p:nvGraphicFramePr>
        <p:xfrm>
          <a:off x="1111250" y="4083050"/>
          <a:ext cx="3429000" cy="939800"/>
        </p:xfrm>
        <a:graphic>
          <a:graphicData uri="http://schemas.openxmlformats.org/presentationml/2006/ole">
            <mc:AlternateContent xmlns:mc="http://schemas.openxmlformats.org/markup-compatibility/2006">
              <mc:Choice xmlns:v="urn:schemas-microsoft-com:vml" Requires="v">
                <p:oleObj spid="_x0000_s67628" name="Equation" r:id="rId7" imgW="3429000" imgH="939600" progId="Equation.DSMT4">
                  <p:embed/>
                </p:oleObj>
              </mc:Choice>
              <mc:Fallback>
                <p:oleObj name="Equation" r:id="rId7" imgW="3429000" imgH="939600" progId="Equation.DSMT4">
                  <p:embed/>
                  <p:pic>
                    <p:nvPicPr>
                      <p:cNvPr id="0" name="Picture 4"/>
                      <p:cNvPicPr>
                        <a:picLocks noChangeAspect="1" noChangeArrowheads="1"/>
                      </p:cNvPicPr>
                      <p:nvPr/>
                    </p:nvPicPr>
                    <p:blipFill>
                      <a:blip r:embed="rId8"/>
                      <a:srcRect/>
                      <a:stretch>
                        <a:fillRect/>
                      </a:stretch>
                    </p:blipFill>
                    <p:spPr bwMode="auto">
                      <a:xfrm>
                        <a:off x="1111250" y="4083050"/>
                        <a:ext cx="3429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9" name="Object 5"/>
          <p:cNvGraphicFramePr>
            <a:graphicFrameLocks noChangeAspect="1"/>
          </p:cNvGraphicFramePr>
          <p:nvPr/>
        </p:nvGraphicFramePr>
        <p:xfrm>
          <a:off x="4711700" y="5108940"/>
          <a:ext cx="1231900" cy="469900"/>
        </p:xfrm>
        <a:graphic>
          <a:graphicData uri="http://schemas.openxmlformats.org/presentationml/2006/ole">
            <mc:AlternateContent xmlns:mc="http://schemas.openxmlformats.org/markup-compatibility/2006">
              <mc:Choice xmlns:v="urn:schemas-microsoft-com:vml" Requires="v">
                <p:oleObj spid="_x0000_s67629" name="Equation" r:id="rId9" imgW="1231560" imgH="469800" progId="Equation.DSMT4">
                  <p:embed/>
                </p:oleObj>
              </mc:Choice>
              <mc:Fallback>
                <p:oleObj name="Equation" r:id="rId9" imgW="123156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1700" y="5108940"/>
                        <a:ext cx="123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7590" name="Picture 6"/>
          <p:cNvPicPr>
            <a:picLocks noChangeAspect="1" noChangeArrowheads="1"/>
          </p:cNvPicPr>
          <p:nvPr/>
        </p:nvPicPr>
        <p:blipFill>
          <a:blip r:embed="rId11" cstate="print"/>
          <a:srcRect/>
          <a:stretch>
            <a:fillRect/>
          </a:stretch>
        </p:blipFill>
        <p:spPr bwMode="auto">
          <a:xfrm>
            <a:off x="5181600" y="1752600"/>
            <a:ext cx="3474720" cy="3145051"/>
          </a:xfrm>
          <a:prstGeom prst="rect">
            <a:avLst/>
          </a:prstGeom>
          <a:noFill/>
          <a:ln w="9525">
            <a:noFill/>
            <a:miter lim="800000"/>
            <a:headEnd/>
            <a:tailEnd/>
          </a:ln>
        </p:spPr>
      </p:pic>
      <p:sp>
        <p:nvSpPr>
          <p:cNvPr id="9" name="Rectangle 8"/>
          <p:cNvSpPr/>
          <p:nvPr/>
        </p:nvSpPr>
        <p:spPr>
          <a:xfrm>
            <a:off x="6781800" y="4495800"/>
            <a:ext cx="1370055" cy="523220"/>
          </a:xfrm>
          <a:prstGeom prst="rect">
            <a:avLst/>
          </a:prstGeom>
        </p:spPr>
        <p:txBody>
          <a:bodyPr wrap="none">
            <a:spAutoFit/>
          </a:bodyPr>
          <a:lstStyle/>
          <a:p>
            <a:r>
              <a:rPr lang="en-US" sz="2800" b="1" dirty="0"/>
              <a:t>Figure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a:t>
            </a:r>
          </a:p>
        </p:txBody>
      </p:sp>
      <p:sp>
        <p:nvSpPr>
          <p:cNvPr id="3" name="Content Placeholder 2"/>
          <p:cNvSpPr>
            <a:spLocks noGrp="1"/>
          </p:cNvSpPr>
          <p:nvPr>
            <p:ph idx="1"/>
          </p:nvPr>
        </p:nvSpPr>
        <p:spPr/>
        <p:txBody>
          <a:bodyPr/>
          <a:lstStyle/>
          <a:p>
            <a:r>
              <a:rPr lang="en-US" dirty="0"/>
              <a:t>In many vector applications, a key step involves writing one vector </a:t>
            </a:r>
            <a:r>
              <a:rPr lang="en-US" b="1" dirty="0"/>
              <a:t>u</a:t>
            </a:r>
            <a:r>
              <a:rPr lang="en-US" dirty="0"/>
              <a:t> as a sum of two vectors, one of which is parallel to another vector </a:t>
            </a:r>
            <a:r>
              <a:rPr lang="en-US" b="1" dirty="0"/>
              <a:t>v</a:t>
            </a:r>
            <a:r>
              <a:rPr lang="en-US" dirty="0"/>
              <a:t> and the other of which is orthogonal to </a:t>
            </a:r>
            <a:r>
              <a:rPr lang="en-US" b="1" dirty="0"/>
              <a:t>v</a:t>
            </a:r>
            <a:r>
              <a:rPr lang="en-US" dirty="0"/>
              <a:t>. We call the first vector the </a:t>
            </a:r>
            <a:r>
              <a:rPr lang="en-US" b="1" dirty="0"/>
              <a:t>projection of u onto v</a:t>
            </a:r>
            <a:r>
              <a:rPr lang="en-US" dirty="0"/>
              <a:t> and give it the name proj</a:t>
            </a:r>
            <a:r>
              <a:rPr lang="en-US" b="1" baseline="-25000" dirty="0"/>
              <a:t>v</a:t>
            </a:r>
            <a:r>
              <a:rPr lang="en-US" b="1" dirty="0"/>
              <a:t>u</a:t>
            </a:r>
            <a:r>
              <a:rPr lang="en-US" dirty="0"/>
              <a:t>. Once we determine proj</a:t>
            </a:r>
            <a:r>
              <a:rPr lang="en-US" b="1" baseline="-25000" dirty="0"/>
              <a:t>v</a:t>
            </a:r>
            <a:r>
              <a:rPr lang="en-US" b="1" dirty="0"/>
              <a:t>u</a:t>
            </a:r>
            <a:r>
              <a:rPr lang="en-US" dirty="0"/>
              <a:t>, it is easy to determine the second (orthogonal) vector.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a:t>
            </a:r>
          </a:p>
        </p:txBody>
      </p:sp>
      <p:sp>
        <p:nvSpPr>
          <p:cNvPr id="3" name="Content Placeholder 2"/>
          <p:cNvSpPr>
            <a:spLocks noGrp="1"/>
          </p:cNvSpPr>
          <p:nvPr>
            <p:ph idx="1"/>
          </p:nvPr>
        </p:nvSpPr>
        <p:spPr>
          <a:xfrm>
            <a:off x="4572000" y="1280160"/>
            <a:ext cx="4114800" cy="4572000"/>
          </a:xfrm>
        </p:spPr>
        <p:txBody>
          <a:bodyPr/>
          <a:lstStyle/>
          <a:p>
            <a:r>
              <a:rPr lang="en-US" dirty="0"/>
              <a:t>Figure 4 is an illustration of vectors </a:t>
            </a:r>
            <a:r>
              <a:rPr lang="en-US" b="1" dirty="0"/>
              <a:t>u</a:t>
            </a:r>
            <a:r>
              <a:rPr lang="en-US" dirty="0"/>
              <a:t> and </a:t>
            </a:r>
            <a:r>
              <a:rPr lang="en-US" b="1" dirty="0"/>
              <a:t>v</a:t>
            </a:r>
            <a:r>
              <a:rPr lang="en-US" dirty="0"/>
              <a:t> and the decomposition of </a:t>
            </a:r>
            <a:r>
              <a:rPr lang="en-US" b="1" dirty="0"/>
              <a:t>u</a:t>
            </a:r>
            <a:r>
              <a:rPr lang="en-US" dirty="0"/>
              <a:t> into such a sum in the case where		           From trigonometry, we know that			      and the dot product formula also tells us that</a:t>
            </a:r>
          </a:p>
        </p:txBody>
      </p:sp>
      <p:pic>
        <p:nvPicPr>
          <p:cNvPr id="68610" name="Picture 2"/>
          <p:cNvPicPr>
            <a:picLocks noChangeAspect="1" noChangeArrowheads="1"/>
          </p:cNvPicPr>
          <p:nvPr/>
        </p:nvPicPr>
        <p:blipFill>
          <a:blip r:embed="rId3" cstate="print"/>
          <a:srcRect/>
          <a:stretch>
            <a:fillRect/>
          </a:stretch>
        </p:blipFill>
        <p:spPr bwMode="auto">
          <a:xfrm>
            <a:off x="457200" y="1309688"/>
            <a:ext cx="4114800" cy="2403000"/>
          </a:xfrm>
          <a:prstGeom prst="rect">
            <a:avLst/>
          </a:prstGeom>
          <a:noFill/>
          <a:ln w="9525">
            <a:noFill/>
            <a:miter lim="800000"/>
            <a:headEnd/>
            <a:tailEnd/>
          </a:ln>
        </p:spPr>
      </p:pic>
      <p:sp>
        <p:nvSpPr>
          <p:cNvPr id="7" name="Rectangle 6"/>
          <p:cNvSpPr/>
          <p:nvPr/>
        </p:nvSpPr>
        <p:spPr>
          <a:xfrm>
            <a:off x="457200" y="3733800"/>
            <a:ext cx="4114800" cy="954107"/>
          </a:xfrm>
          <a:prstGeom prst="rect">
            <a:avLst/>
          </a:prstGeom>
        </p:spPr>
        <p:txBody>
          <a:bodyPr>
            <a:spAutoFit/>
          </a:bodyPr>
          <a:lstStyle/>
          <a:p>
            <a:pPr algn="ctr"/>
            <a:r>
              <a:rPr lang="en-US" sz="2800" b="1" dirty="0"/>
              <a:t>Figure 4 </a:t>
            </a:r>
          </a:p>
          <a:p>
            <a:pPr algn="ctr"/>
            <a:r>
              <a:rPr lang="en-US" sz="2800" dirty="0"/>
              <a:t>Projection of </a:t>
            </a:r>
            <a:r>
              <a:rPr lang="en-US" sz="2800" b="1" dirty="0"/>
              <a:t>u </a:t>
            </a:r>
            <a:r>
              <a:rPr lang="en-US" sz="2800" dirty="0"/>
              <a:t>onto</a:t>
            </a:r>
            <a:r>
              <a:rPr lang="en-US" sz="2800" b="1" dirty="0"/>
              <a:t> v</a:t>
            </a:r>
            <a:endParaRPr lang="en-US" sz="2800" b="1" i="1" dirty="0"/>
          </a:p>
        </p:txBody>
      </p:sp>
      <p:graphicFrame>
        <p:nvGraphicFramePr>
          <p:cNvPr id="68611" name="Object 3"/>
          <p:cNvGraphicFramePr>
            <a:graphicFrameLocks noChangeAspect="1"/>
          </p:cNvGraphicFramePr>
          <p:nvPr>
            <p:extLst>
              <p:ext uri="{D42A27DB-BD31-4B8C-83A1-F6EECF244321}">
                <p14:modId xmlns:p14="http://schemas.microsoft.com/office/powerpoint/2010/main" val="1530810865"/>
              </p:ext>
            </p:extLst>
          </p:nvPr>
        </p:nvGraphicFramePr>
        <p:xfrm>
          <a:off x="5600700" y="3043238"/>
          <a:ext cx="1701800" cy="431800"/>
        </p:xfrm>
        <a:graphic>
          <a:graphicData uri="http://schemas.openxmlformats.org/presentationml/2006/ole">
            <mc:AlternateContent xmlns:mc="http://schemas.openxmlformats.org/markup-compatibility/2006">
              <mc:Choice xmlns:v="urn:schemas-microsoft-com:vml" Requires="v">
                <p:oleObj spid="_x0000_s68638" name="Equation" r:id="rId4" imgW="1701720" imgH="431640" progId="Equation.DSMT4">
                  <p:embed/>
                </p:oleObj>
              </mc:Choice>
              <mc:Fallback>
                <p:oleObj name="Equation" r:id="rId4" imgW="1701720" imgH="431640" progId="Equation.DSMT4">
                  <p:embed/>
                  <p:pic>
                    <p:nvPicPr>
                      <p:cNvPr id="0" name="Picture 3"/>
                      <p:cNvPicPr>
                        <a:picLocks noChangeAspect="1" noChangeArrowheads="1"/>
                      </p:cNvPicPr>
                      <p:nvPr/>
                    </p:nvPicPr>
                    <p:blipFill>
                      <a:blip r:embed="rId5"/>
                      <a:srcRect/>
                      <a:stretch>
                        <a:fillRect/>
                      </a:stretch>
                    </p:blipFill>
                    <p:spPr bwMode="auto">
                      <a:xfrm>
                        <a:off x="5600700" y="3043238"/>
                        <a:ext cx="1701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2" name="Object 4"/>
          <p:cNvGraphicFramePr>
            <a:graphicFrameLocks noChangeAspect="1"/>
          </p:cNvGraphicFramePr>
          <p:nvPr>
            <p:extLst>
              <p:ext uri="{D42A27DB-BD31-4B8C-83A1-F6EECF244321}">
                <p14:modId xmlns:p14="http://schemas.microsoft.com/office/powerpoint/2010/main" val="3773745566"/>
              </p:ext>
            </p:extLst>
          </p:nvPr>
        </p:nvGraphicFramePr>
        <p:xfrm>
          <a:off x="5343525" y="3868738"/>
          <a:ext cx="2438400" cy="482600"/>
        </p:xfrm>
        <a:graphic>
          <a:graphicData uri="http://schemas.openxmlformats.org/presentationml/2006/ole">
            <mc:AlternateContent xmlns:mc="http://schemas.openxmlformats.org/markup-compatibility/2006">
              <mc:Choice xmlns:v="urn:schemas-microsoft-com:vml" Requires="v">
                <p:oleObj spid="_x0000_s68639" name="Equation" r:id="rId6" imgW="2438280" imgH="482400" progId="Equation.DSMT4">
                  <p:embed/>
                </p:oleObj>
              </mc:Choice>
              <mc:Fallback>
                <p:oleObj name="Equation" r:id="rId6" imgW="2438280" imgH="482400" progId="Equation.DSMT4">
                  <p:embed/>
                  <p:pic>
                    <p:nvPicPr>
                      <p:cNvPr id="0" name="Picture 4"/>
                      <p:cNvPicPr>
                        <a:picLocks noChangeAspect="1" noChangeArrowheads="1"/>
                      </p:cNvPicPr>
                      <p:nvPr/>
                    </p:nvPicPr>
                    <p:blipFill>
                      <a:blip r:embed="rId7"/>
                      <a:srcRect/>
                      <a:stretch>
                        <a:fillRect/>
                      </a:stretch>
                    </p:blipFill>
                    <p:spPr bwMode="auto">
                      <a:xfrm>
                        <a:off x="5343525" y="3868738"/>
                        <a:ext cx="2438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3" name="Object 5"/>
          <p:cNvGraphicFramePr>
            <a:graphicFrameLocks noChangeAspect="1"/>
          </p:cNvGraphicFramePr>
          <p:nvPr>
            <p:extLst>
              <p:ext uri="{D42A27DB-BD31-4B8C-83A1-F6EECF244321}">
                <p14:modId xmlns:p14="http://schemas.microsoft.com/office/powerpoint/2010/main" val="976060482"/>
              </p:ext>
            </p:extLst>
          </p:nvPr>
        </p:nvGraphicFramePr>
        <p:xfrm>
          <a:off x="5772150" y="5029200"/>
          <a:ext cx="1854200" cy="952500"/>
        </p:xfrm>
        <a:graphic>
          <a:graphicData uri="http://schemas.openxmlformats.org/presentationml/2006/ole">
            <mc:AlternateContent xmlns:mc="http://schemas.openxmlformats.org/markup-compatibility/2006">
              <mc:Choice xmlns:v="urn:schemas-microsoft-com:vml" Requires="v">
                <p:oleObj spid="_x0000_s68640" name="Equation" r:id="rId8" imgW="1854000" imgH="952200" progId="Equation.DSMT4">
                  <p:embed/>
                </p:oleObj>
              </mc:Choice>
              <mc:Fallback>
                <p:oleObj name="Equation" r:id="rId8" imgW="1854000" imgH="952200" progId="Equation.DSMT4">
                  <p:embed/>
                  <p:pic>
                    <p:nvPicPr>
                      <p:cNvPr id="0" name="Picture 5"/>
                      <p:cNvPicPr>
                        <a:picLocks noChangeAspect="1" noChangeArrowheads="1"/>
                      </p:cNvPicPr>
                      <p:nvPr/>
                    </p:nvPicPr>
                    <p:blipFill>
                      <a:blip r:embed="rId9"/>
                      <a:srcRect/>
                      <a:stretch>
                        <a:fillRect/>
                      </a:stretch>
                    </p:blipFill>
                    <p:spPr bwMode="auto">
                      <a:xfrm>
                        <a:off x="5772150" y="5029200"/>
                        <a:ext cx="1854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a:t>
            </a:r>
          </a:p>
        </p:txBody>
      </p:sp>
      <p:sp>
        <p:nvSpPr>
          <p:cNvPr id="3" name="Content Placeholder 2"/>
          <p:cNvSpPr>
            <a:spLocks noGrp="1"/>
          </p:cNvSpPr>
          <p:nvPr>
            <p:ph idx="1"/>
          </p:nvPr>
        </p:nvSpPr>
        <p:spPr/>
        <p:txBody>
          <a:bodyPr/>
          <a:lstStyle/>
          <a:p>
            <a:r>
              <a:rPr lang="en-US" dirty="0"/>
              <a:t>so,</a:t>
            </a:r>
          </a:p>
          <a:p>
            <a:pPr>
              <a:lnSpc>
                <a:spcPct val="150000"/>
              </a:lnSpc>
            </a:pPr>
            <a:endParaRPr lang="en-US" dirty="0"/>
          </a:p>
          <a:p>
            <a:r>
              <a:rPr lang="en-US" dirty="0"/>
              <a:t>To construct the vector proj</a:t>
            </a:r>
            <a:r>
              <a:rPr lang="en-US" b="1" baseline="-25000" dirty="0"/>
              <a:t>v</a:t>
            </a:r>
            <a:r>
              <a:rPr lang="en-US" b="1" dirty="0"/>
              <a:t>u</a:t>
            </a:r>
            <a:r>
              <a:rPr lang="en-US" dirty="0"/>
              <a:t>, we multiply the magnitude |proj</a:t>
            </a:r>
            <a:r>
              <a:rPr lang="en-US" b="1" baseline="-25000" dirty="0"/>
              <a:t>v</a:t>
            </a:r>
            <a:r>
              <a:rPr lang="en-US" b="1" dirty="0"/>
              <a:t>u</a:t>
            </a:r>
            <a:r>
              <a:rPr lang="en-US" dirty="0"/>
              <a:t>| by a unit vector pointing in the same direction as </a:t>
            </a:r>
            <a:r>
              <a:rPr lang="en-US" b="1" dirty="0"/>
              <a:t>v</a:t>
            </a:r>
            <a:r>
              <a:rPr lang="en-US" dirty="0"/>
              <a:t>:</a:t>
            </a:r>
          </a:p>
        </p:txBody>
      </p:sp>
      <p:graphicFrame>
        <p:nvGraphicFramePr>
          <p:cNvPr id="69634" name="Object 2"/>
          <p:cNvGraphicFramePr>
            <a:graphicFrameLocks noChangeAspect="1"/>
          </p:cNvGraphicFramePr>
          <p:nvPr/>
        </p:nvGraphicFramePr>
        <p:xfrm>
          <a:off x="2921000" y="1485900"/>
          <a:ext cx="3302000" cy="952500"/>
        </p:xfrm>
        <a:graphic>
          <a:graphicData uri="http://schemas.openxmlformats.org/presentationml/2006/ole">
            <mc:AlternateContent xmlns:mc="http://schemas.openxmlformats.org/markup-compatibility/2006">
              <mc:Choice xmlns:v="urn:schemas-microsoft-com:vml" Requires="v">
                <p:oleObj spid="_x0000_s69656" name="Equation" r:id="rId3" imgW="3301920" imgH="952200" progId="Equation.DSMT4">
                  <p:embed/>
                </p:oleObj>
              </mc:Choice>
              <mc:Fallback>
                <p:oleObj name="Equation" r:id="rId3" imgW="330192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0" y="1485900"/>
                        <a:ext cx="330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5" name="Object 3"/>
          <p:cNvGraphicFramePr>
            <a:graphicFrameLocks noChangeAspect="1"/>
          </p:cNvGraphicFramePr>
          <p:nvPr>
            <p:extLst>
              <p:ext uri="{D42A27DB-BD31-4B8C-83A1-F6EECF244321}">
                <p14:modId xmlns:p14="http://schemas.microsoft.com/office/powerpoint/2010/main" val="908831015"/>
              </p:ext>
            </p:extLst>
          </p:nvPr>
        </p:nvGraphicFramePr>
        <p:xfrm>
          <a:off x="2425700" y="4006850"/>
          <a:ext cx="4292600" cy="1193800"/>
        </p:xfrm>
        <a:graphic>
          <a:graphicData uri="http://schemas.openxmlformats.org/presentationml/2006/ole">
            <mc:AlternateContent xmlns:mc="http://schemas.openxmlformats.org/markup-compatibility/2006">
              <mc:Choice xmlns:v="urn:schemas-microsoft-com:vml" Requires="v">
                <p:oleObj spid="_x0000_s69657" name="Equation" r:id="rId5" imgW="4292280" imgH="1193760" progId="Equation.DSMT4">
                  <p:embed/>
                </p:oleObj>
              </mc:Choice>
              <mc:Fallback>
                <p:oleObj name="Equation" r:id="rId5" imgW="4292280" imgH="1193760" progId="Equation.DSMT4">
                  <p:embed/>
                  <p:pic>
                    <p:nvPicPr>
                      <p:cNvPr id="0" name="Picture 3"/>
                      <p:cNvPicPr>
                        <a:picLocks noChangeAspect="1" noChangeArrowheads="1"/>
                      </p:cNvPicPr>
                      <p:nvPr/>
                    </p:nvPicPr>
                    <p:blipFill>
                      <a:blip r:embed="rId6"/>
                      <a:srcRect/>
                      <a:stretch>
                        <a:fillRect/>
                      </a:stretch>
                    </p:blipFill>
                    <p:spPr bwMode="auto">
                      <a:xfrm>
                        <a:off x="2425700" y="4006850"/>
                        <a:ext cx="42926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a:t>
            </a:r>
          </a:p>
        </p:txBody>
      </p:sp>
      <p:sp>
        <p:nvSpPr>
          <p:cNvPr id="3" name="Content Placeholder 2"/>
          <p:cNvSpPr>
            <a:spLocks noGrp="1"/>
          </p:cNvSpPr>
          <p:nvPr>
            <p:ph idx="1"/>
          </p:nvPr>
        </p:nvSpPr>
        <p:spPr/>
        <p:txBody>
          <a:bodyPr/>
          <a:lstStyle/>
          <a:p>
            <a:r>
              <a:rPr lang="en-US" dirty="0"/>
              <a:t>The same formula also applies if		  but in this case </a:t>
            </a:r>
            <a:r>
              <a:rPr lang="en-US" b="1" dirty="0"/>
              <a:t>u</a:t>
            </a:r>
            <a:r>
              <a:rPr lang="en-US" dirty="0"/>
              <a:t> ⋅ </a:t>
            </a:r>
            <a:r>
              <a:rPr lang="en-US" b="1" dirty="0"/>
              <a:t>v</a:t>
            </a:r>
            <a:r>
              <a:rPr lang="en-US" dirty="0"/>
              <a:t> is negative and hence proj</a:t>
            </a:r>
            <a:r>
              <a:rPr lang="en-US" b="1" baseline="-25000" dirty="0"/>
              <a:t>v</a:t>
            </a:r>
            <a:r>
              <a:rPr lang="en-US" b="1" dirty="0"/>
              <a:t>u</a:t>
            </a:r>
            <a:r>
              <a:rPr lang="en-US" dirty="0"/>
              <a:t> points in the opposite direction of </a:t>
            </a:r>
            <a:r>
              <a:rPr lang="en-US" b="1" dirty="0"/>
              <a:t>v</a:t>
            </a:r>
            <a:r>
              <a:rPr lang="en-US" dirty="0"/>
              <a:t>.</a:t>
            </a:r>
          </a:p>
          <a:p>
            <a:r>
              <a:rPr lang="en-US" dirty="0"/>
              <a:t>Notice that the derivation above makes no mention of the dimensionality of the space—it is valid in both </a:t>
            </a:r>
            <a:r>
              <a:rPr lang="en-US" dirty="0">
                <a:latin typeface="Cambria Math" panose="02040503050406030204" pitchFamily="18" charset="0"/>
                <a:ea typeface="Cambria Math" panose="02040503050406030204" pitchFamily="18" charset="0"/>
              </a:rPr>
              <a:t>ℝ</a:t>
            </a:r>
            <a:r>
              <a:rPr lang="en-US" baseline="30000" dirty="0"/>
              <a:t>2</a:t>
            </a:r>
            <a:r>
              <a:rPr lang="en-US" dirty="0"/>
              <a:t> and </a:t>
            </a:r>
            <a:r>
              <a:rPr lang="en-US" dirty="0">
                <a:latin typeface="Cambria Math" panose="02040503050406030204" pitchFamily="18" charset="0"/>
                <a:ea typeface="Cambria Math" panose="02040503050406030204" pitchFamily="18" charset="0"/>
              </a:rPr>
              <a:t>ℝ</a:t>
            </a:r>
            <a:r>
              <a:rPr lang="en-US" baseline="30000" dirty="0"/>
              <a:t>3</a:t>
            </a:r>
            <a:r>
              <a:rPr lang="en-US" dirty="0"/>
              <a:t>.</a:t>
            </a:r>
          </a:p>
        </p:txBody>
      </p:sp>
      <p:graphicFrame>
        <p:nvGraphicFramePr>
          <p:cNvPr id="70658" name="Object 2"/>
          <p:cNvGraphicFramePr>
            <a:graphicFrameLocks noChangeAspect="1"/>
          </p:cNvGraphicFramePr>
          <p:nvPr>
            <p:extLst>
              <p:ext uri="{D42A27DB-BD31-4B8C-83A1-F6EECF244321}">
                <p14:modId xmlns:p14="http://schemas.microsoft.com/office/powerpoint/2010/main" val="2045201219"/>
              </p:ext>
            </p:extLst>
          </p:nvPr>
        </p:nvGraphicFramePr>
        <p:xfrm>
          <a:off x="5289550" y="1354138"/>
          <a:ext cx="1752600" cy="431800"/>
        </p:xfrm>
        <a:graphic>
          <a:graphicData uri="http://schemas.openxmlformats.org/presentationml/2006/ole">
            <mc:AlternateContent xmlns:mc="http://schemas.openxmlformats.org/markup-compatibility/2006">
              <mc:Choice xmlns:v="urn:schemas-microsoft-com:vml" Requires="v">
                <p:oleObj spid="_x0000_s70667" name="Equation" r:id="rId3" imgW="1752480" imgH="431640" progId="Equation.DSMT4">
                  <p:embed/>
                </p:oleObj>
              </mc:Choice>
              <mc:Fallback>
                <p:oleObj name="Equation" r:id="rId3" imgW="1752480" imgH="431640" progId="Equation.DSMT4">
                  <p:embed/>
                  <p:pic>
                    <p:nvPicPr>
                      <p:cNvPr id="0" name="Picture 2"/>
                      <p:cNvPicPr>
                        <a:picLocks noChangeAspect="1" noChangeArrowheads="1"/>
                      </p:cNvPicPr>
                      <p:nvPr/>
                    </p:nvPicPr>
                    <p:blipFill>
                      <a:blip r:embed="rId4"/>
                      <a:srcRect/>
                      <a:stretch>
                        <a:fillRect/>
                      </a:stretch>
                    </p:blipFill>
                    <p:spPr bwMode="auto">
                      <a:xfrm>
                        <a:off x="5289550" y="1354138"/>
                        <a:ext cx="1752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p:txBody>
          <a:bodyPr/>
          <a:lstStyle/>
          <a:p>
            <a:r>
              <a:rPr lang="en-US" dirty="0"/>
              <a:t>Let					     Express </a:t>
            </a:r>
            <a:r>
              <a:rPr lang="en-US" b="1" dirty="0"/>
              <a:t>u</a:t>
            </a:r>
            <a:r>
              <a:rPr lang="en-US" dirty="0"/>
              <a:t> as a sum of two vectors, one parallel to </a:t>
            </a:r>
            <a:r>
              <a:rPr lang="en-US" b="1" dirty="0"/>
              <a:t>v</a:t>
            </a:r>
            <a:r>
              <a:rPr lang="en-US" dirty="0"/>
              <a:t> and one perpendicular to </a:t>
            </a:r>
            <a:r>
              <a:rPr lang="en-US" b="1" dirty="0"/>
              <a:t>v</a:t>
            </a:r>
            <a:r>
              <a:rPr lang="en-US" dirty="0"/>
              <a:t>.</a:t>
            </a:r>
          </a:p>
          <a:p>
            <a:r>
              <a:rPr lang="en-US" b="1" dirty="0"/>
              <a:t>Solution</a:t>
            </a:r>
          </a:p>
          <a:p>
            <a:r>
              <a:rPr lang="en-US" dirty="0"/>
              <a:t>The projection of </a:t>
            </a:r>
            <a:r>
              <a:rPr lang="en-US" b="1" dirty="0"/>
              <a:t>u</a:t>
            </a:r>
            <a:r>
              <a:rPr lang="en-US" dirty="0"/>
              <a:t> onto </a:t>
            </a:r>
            <a:r>
              <a:rPr lang="en-US" b="1" dirty="0"/>
              <a:t>v</a:t>
            </a:r>
            <a:r>
              <a:rPr lang="en-US" dirty="0"/>
              <a:t> is the first vector we seek (the one parallel to </a:t>
            </a:r>
            <a:r>
              <a:rPr lang="en-US" b="1" dirty="0"/>
              <a:t>v</a:t>
            </a:r>
            <a:r>
              <a:rPr lang="en-US" dirty="0"/>
              <a:t>), and since 							 		  and</a:t>
            </a:r>
          </a:p>
        </p:txBody>
      </p:sp>
      <p:graphicFrame>
        <p:nvGraphicFramePr>
          <p:cNvPr id="71682" name="Object 2"/>
          <p:cNvGraphicFramePr>
            <a:graphicFrameLocks noChangeAspect="1"/>
          </p:cNvGraphicFramePr>
          <p:nvPr>
            <p:extLst>
              <p:ext uri="{D42A27DB-BD31-4B8C-83A1-F6EECF244321}">
                <p14:modId xmlns:p14="http://schemas.microsoft.com/office/powerpoint/2010/main" val="761214436"/>
              </p:ext>
            </p:extLst>
          </p:nvPr>
        </p:nvGraphicFramePr>
        <p:xfrm>
          <a:off x="1066800" y="1338944"/>
          <a:ext cx="4330700" cy="469900"/>
        </p:xfrm>
        <a:graphic>
          <a:graphicData uri="http://schemas.openxmlformats.org/presentationml/2006/ole">
            <mc:AlternateContent xmlns:mc="http://schemas.openxmlformats.org/markup-compatibility/2006">
              <mc:Choice xmlns:v="urn:schemas-microsoft-com:vml" Requires="v">
                <p:oleObj spid="_x0000_s71746" name="Equation" r:id="rId3" imgW="4330440" imgH="469800" progId="Equation.DSMT4">
                  <p:embed/>
                </p:oleObj>
              </mc:Choice>
              <mc:Fallback>
                <p:oleObj name="Equation" r:id="rId3" imgW="43304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38944"/>
                        <a:ext cx="433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3" name="Object 3"/>
          <p:cNvGraphicFramePr>
            <a:graphicFrameLocks noChangeAspect="1"/>
          </p:cNvGraphicFramePr>
          <p:nvPr/>
        </p:nvGraphicFramePr>
        <p:xfrm>
          <a:off x="566920" y="4038600"/>
          <a:ext cx="5575300" cy="469900"/>
        </p:xfrm>
        <a:graphic>
          <a:graphicData uri="http://schemas.openxmlformats.org/presentationml/2006/ole">
            <mc:AlternateContent xmlns:mc="http://schemas.openxmlformats.org/markup-compatibility/2006">
              <mc:Choice xmlns:v="urn:schemas-microsoft-com:vml" Requires="v">
                <p:oleObj spid="_x0000_s71747" name="Equation" r:id="rId5" imgW="5574960" imgH="469800" progId="Equation.DSMT4">
                  <p:embed/>
                </p:oleObj>
              </mc:Choice>
              <mc:Fallback>
                <p:oleObj name="Equation" r:id="rId5" imgW="55749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920" y="4038600"/>
                        <a:ext cx="557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4" name="Object 4"/>
          <p:cNvGraphicFramePr>
            <a:graphicFrameLocks noChangeAspect="1"/>
          </p:cNvGraphicFramePr>
          <p:nvPr/>
        </p:nvGraphicFramePr>
        <p:xfrm>
          <a:off x="6794500" y="3990090"/>
          <a:ext cx="1358900" cy="520700"/>
        </p:xfrm>
        <a:graphic>
          <a:graphicData uri="http://schemas.openxmlformats.org/presentationml/2006/ole">
            <mc:AlternateContent xmlns:mc="http://schemas.openxmlformats.org/markup-compatibility/2006">
              <mc:Choice xmlns:v="urn:schemas-microsoft-com:vml" Requires="v">
                <p:oleObj spid="_x0000_s71748" name="Equation" r:id="rId7" imgW="1358640" imgH="520560" progId="Equation.DSMT4">
                  <p:embed/>
                </p:oleObj>
              </mc:Choice>
              <mc:Fallback>
                <p:oleObj name="Equation" r:id="rId7" imgW="1358640" imgH="5205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4500" y="3990090"/>
                        <a:ext cx="1358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6" name="Object 6"/>
          <p:cNvGraphicFramePr>
            <a:graphicFrameLocks noChangeAspect="1"/>
          </p:cNvGraphicFramePr>
          <p:nvPr/>
        </p:nvGraphicFramePr>
        <p:xfrm>
          <a:off x="1219200" y="5029200"/>
          <a:ext cx="876300" cy="431800"/>
        </p:xfrm>
        <a:graphic>
          <a:graphicData uri="http://schemas.openxmlformats.org/presentationml/2006/ole">
            <mc:AlternateContent xmlns:mc="http://schemas.openxmlformats.org/markup-compatibility/2006">
              <mc:Choice xmlns:v="urn:schemas-microsoft-com:vml" Requires="v">
                <p:oleObj spid="_x0000_s71749" name="Equation" r:id="rId9" imgW="876240" imgH="431640" progId="Equation.DSMT4">
                  <p:embed/>
                </p:oleObj>
              </mc:Choice>
              <mc:Fallback>
                <p:oleObj name="Equation" r:id="rId9" imgW="876240" imgH="4316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5029200"/>
                        <a:ext cx="876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7" name="Object 7"/>
          <p:cNvGraphicFramePr>
            <a:graphicFrameLocks noChangeAspect="1"/>
          </p:cNvGraphicFramePr>
          <p:nvPr>
            <p:extLst>
              <p:ext uri="{D42A27DB-BD31-4B8C-83A1-F6EECF244321}">
                <p14:modId xmlns:p14="http://schemas.microsoft.com/office/powerpoint/2010/main" val="3245894432"/>
              </p:ext>
            </p:extLst>
          </p:nvPr>
        </p:nvGraphicFramePr>
        <p:xfrm>
          <a:off x="2216150" y="4648200"/>
          <a:ext cx="1435100" cy="1193800"/>
        </p:xfrm>
        <a:graphic>
          <a:graphicData uri="http://schemas.openxmlformats.org/presentationml/2006/ole">
            <mc:AlternateContent xmlns:mc="http://schemas.openxmlformats.org/markup-compatibility/2006">
              <mc:Choice xmlns:v="urn:schemas-microsoft-com:vml" Requires="v">
                <p:oleObj spid="_x0000_s71750" name="Equation" r:id="rId11" imgW="1434960" imgH="1193760" progId="Equation.DSMT4">
                  <p:embed/>
                </p:oleObj>
              </mc:Choice>
              <mc:Fallback>
                <p:oleObj name="Equation" r:id="rId11" imgW="1434960" imgH="1193760" progId="Equation.DSMT4">
                  <p:embed/>
                  <p:pic>
                    <p:nvPicPr>
                      <p:cNvPr id="0" name="Picture 7"/>
                      <p:cNvPicPr>
                        <a:picLocks noChangeAspect="1" noChangeArrowheads="1"/>
                      </p:cNvPicPr>
                      <p:nvPr/>
                    </p:nvPicPr>
                    <p:blipFill>
                      <a:blip r:embed="rId12"/>
                      <a:srcRect/>
                      <a:stretch>
                        <a:fillRect/>
                      </a:stretch>
                    </p:blipFill>
                    <p:spPr bwMode="auto">
                      <a:xfrm>
                        <a:off x="2216150" y="4648200"/>
                        <a:ext cx="14351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8" name="Object 8"/>
          <p:cNvGraphicFramePr>
            <a:graphicFrameLocks noChangeAspect="1"/>
          </p:cNvGraphicFramePr>
          <p:nvPr/>
        </p:nvGraphicFramePr>
        <p:xfrm>
          <a:off x="3702570" y="4815590"/>
          <a:ext cx="1993900" cy="838200"/>
        </p:xfrm>
        <a:graphic>
          <a:graphicData uri="http://schemas.openxmlformats.org/presentationml/2006/ole">
            <mc:AlternateContent xmlns:mc="http://schemas.openxmlformats.org/markup-compatibility/2006">
              <mc:Choice xmlns:v="urn:schemas-microsoft-com:vml" Requires="v">
                <p:oleObj spid="_x0000_s71751" name="Equation" r:id="rId13" imgW="1993680" imgH="838080" progId="Equation.DSMT4">
                  <p:embed/>
                </p:oleObj>
              </mc:Choice>
              <mc:Fallback>
                <p:oleObj name="Equation" r:id="rId13" imgW="199368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2570" y="4815590"/>
                        <a:ext cx="199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9" name="Object 9"/>
          <p:cNvGraphicFramePr>
            <a:graphicFrameLocks noChangeAspect="1"/>
          </p:cNvGraphicFramePr>
          <p:nvPr/>
        </p:nvGraphicFramePr>
        <p:xfrm>
          <a:off x="5753100" y="4784360"/>
          <a:ext cx="2247900" cy="927100"/>
        </p:xfrm>
        <a:graphic>
          <a:graphicData uri="http://schemas.openxmlformats.org/presentationml/2006/ole">
            <mc:AlternateContent xmlns:mc="http://schemas.openxmlformats.org/markup-compatibility/2006">
              <mc:Choice xmlns:v="urn:schemas-microsoft-com:vml" Requires="v">
                <p:oleObj spid="_x0000_s71752" name="Equation" r:id="rId15" imgW="2247840" imgH="927000" progId="Equation.DSMT4">
                  <p:embed/>
                </p:oleObj>
              </mc:Choice>
              <mc:Fallback>
                <p:oleObj name="Equation" r:id="rId15" imgW="2247840" imgH="9270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53100" y="4784360"/>
                        <a:ext cx="22479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6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6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6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6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6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6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dirty="0"/>
              <a:t>By the construction of proj</a:t>
            </a:r>
            <a:r>
              <a:rPr lang="en-US" b="1" baseline="-25000" dirty="0"/>
              <a:t>v</a:t>
            </a:r>
            <a:r>
              <a:rPr lang="en-US" b="1" dirty="0"/>
              <a:t>u</a:t>
            </a:r>
            <a:r>
              <a:rPr lang="en-US" dirty="0"/>
              <a:t>, </a:t>
            </a:r>
            <a:r>
              <a:rPr lang="en-US" b="1" dirty="0"/>
              <a:t>u</a:t>
            </a:r>
            <a:r>
              <a:rPr lang="en-US" dirty="0"/>
              <a:t> </a:t>
            </a:r>
            <a:r>
              <a:rPr lang="en-US" dirty="0">
                <a:latin typeface="Symbol" pitchFamily="18" charset="2"/>
              </a:rPr>
              <a:t>-</a:t>
            </a:r>
            <a:r>
              <a:rPr lang="en-US" dirty="0"/>
              <a:t> proj</a:t>
            </a:r>
            <a:r>
              <a:rPr lang="en-US" b="1" baseline="-25000" dirty="0"/>
              <a:t>v</a:t>
            </a:r>
            <a:r>
              <a:rPr lang="en-US" b="1" dirty="0"/>
              <a:t>u</a:t>
            </a:r>
            <a:r>
              <a:rPr lang="en-US" dirty="0"/>
              <a:t> is guaranteed to be perpendicular to </a:t>
            </a:r>
            <a:r>
              <a:rPr lang="en-US" b="1" dirty="0"/>
              <a:t>v</a:t>
            </a:r>
            <a:r>
              <a:rPr lang="en-US" dirty="0"/>
              <a:t>.</a:t>
            </a:r>
          </a:p>
          <a:p>
            <a:endParaRPr lang="en-US" dirty="0"/>
          </a:p>
          <a:p>
            <a:endParaRPr lang="en-US" dirty="0"/>
          </a:p>
          <a:p>
            <a:endParaRPr lang="en-US" dirty="0"/>
          </a:p>
          <a:p>
            <a:endParaRPr lang="en-US" dirty="0"/>
          </a:p>
          <a:p>
            <a:pPr>
              <a:lnSpc>
                <a:spcPct val="250000"/>
              </a:lnSpc>
            </a:pPr>
            <a:endParaRPr lang="en-US" dirty="0"/>
          </a:p>
          <a:p>
            <a:r>
              <a:rPr lang="en-US" dirty="0"/>
              <a:t>As verification, note that </a:t>
            </a:r>
          </a:p>
        </p:txBody>
      </p:sp>
      <p:pic>
        <p:nvPicPr>
          <p:cNvPr id="72706" name="Picture 2"/>
          <p:cNvPicPr>
            <a:picLocks noChangeAspect="1" noChangeArrowheads="1"/>
          </p:cNvPicPr>
          <p:nvPr/>
        </p:nvPicPr>
        <p:blipFill>
          <a:blip r:embed="rId3" cstate="print"/>
          <a:srcRect/>
          <a:stretch>
            <a:fillRect/>
          </a:stretch>
        </p:blipFill>
        <p:spPr bwMode="auto">
          <a:xfrm>
            <a:off x="4572000" y="1868018"/>
            <a:ext cx="3840480" cy="346598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6 (cont.)</a:t>
            </a:r>
          </a:p>
        </p:txBody>
      </p:sp>
      <p:sp>
        <p:nvSpPr>
          <p:cNvPr id="7" name="Rectangle 6"/>
          <p:cNvSpPr/>
          <p:nvPr/>
        </p:nvSpPr>
        <p:spPr>
          <a:xfrm>
            <a:off x="7315200" y="4734580"/>
            <a:ext cx="1370055" cy="523220"/>
          </a:xfrm>
          <a:prstGeom prst="rect">
            <a:avLst/>
          </a:prstGeom>
        </p:spPr>
        <p:txBody>
          <a:bodyPr wrap="none">
            <a:spAutoFit/>
          </a:bodyPr>
          <a:lstStyle/>
          <a:p>
            <a:r>
              <a:rPr lang="en-US" sz="2800" b="1" dirty="0"/>
              <a:t>Figure 5</a:t>
            </a:r>
          </a:p>
        </p:txBody>
      </p:sp>
      <p:graphicFrame>
        <p:nvGraphicFramePr>
          <p:cNvPr id="72708" name="Object 4"/>
          <p:cNvGraphicFramePr>
            <a:graphicFrameLocks noChangeAspect="1"/>
          </p:cNvGraphicFramePr>
          <p:nvPr/>
        </p:nvGraphicFramePr>
        <p:xfrm>
          <a:off x="4203700" y="5441430"/>
          <a:ext cx="3721100" cy="495300"/>
        </p:xfrm>
        <a:graphic>
          <a:graphicData uri="http://schemas.openxmlformats.org/presentationml/2006/ole">
            <mc:AlternateContent xmlns:mc="http://schemas.openxmlformats.org/markup-compatibility/2006">
              <mc:Choice xmlns:v="urn:schemas-microsoft-com:vml" Requires="v">
                <p:oleObj spid="_x0000_s72744" name="Equation" r:id="rId4" imgW="3720960" imgH="495000" progId="Equation.DSMT4">
                  <p:embed/>
                </p:oleObj>
              </mc:Choice>
              <mc:Fallback>
                <p:oleObj name="Equation" r:id="rId4" imgW="3720960" imgH="495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3700" y="5441430"/>
                        <a:ext cx="372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9" name="Object 5"/>
          <p:cNvGraphicFramePr>
            <a:graphicFrameLocks noChangeAspect="1"/>
          </p:cNvGraphicFramePr>
          <p:nvPr/>
        </p:nvGraphicFramePr>
        <p:xfrm>
          <a:off x="548640" y="2514600"/>
          <a:ext cx="1371600" cy="431800"/>
        </p:xfrm>
        <a:graphic>
          <a:graphicData uri="http://schemas.openxmlformats.org/presentationml/2006/ole">
            <mc:AlternateContent xmlns:mc="http://schemas.openxmlformats.org/markup-compatibility/2006">
              <mc:Choice xmlns:v="urn:schemas-microsoft-com:vml" Requires="v">
                <p:oleObj spid="_x0000_s72745" name="Equation" r:id="rId6" imgW="1371600" imgH="431640" progId="Equation.DSMT4">
                  <p:embed/>
                </p:oleObj>
              </mc:Choice>
              <mc:Fallback>
                <p:oleObj name="Equation" r:id="rId6" imgW="1371600" imgH="4316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2514600"/>
                        <a:ext cx="1371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0" name="Object 6"/>
          <p:cNvGraphicFramePr>
            <a:graphicFrameLocks noChangeAspect="1"/>
          </p:cNvGraphicFramePr>
          <p:nvPr/>
        </p:nvGraphicFramePr>
        <p:xfrm>
          <a:off x="548640" y="3124200"/>
          <a:ext cx="3695700" cy="927100"/>
        </p:xfrm>
        <a:graphic>
          <a:graphicData uri="http://schemas.openxmlformats.org/presentationml/2006/ole">
            <mc:AlternateContent xmlns:mc="http://schemas.openxmlformats.org/markup-compatibility/2006">
              <mc:Choice xmlns:v="urn:schemas-microsoft-com:vml" Requires="v">
                <p:oleObj spid="_x0000_s72746" name="Equation" r:id="rId8" imgW="3695400" imgH="927000" progId="Equation.DSMT4">
                  <p:embed/>
                </p:oleObj>
              </mc:Choice>
              <mc:Fallback>
                <p:oleObj name="Equation" r:id="rId8" imgW="3695400" imgH="9270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 y="3124200"/>
                        <a:ext cx="3695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1" name="Object 7"/>
          <p:cNvGraphicFramePr>
            <a:graphicFrameLocks noChangeAspect="1"/>
          </p:cNvGraphicFramePr>
          <p:nvPr/>
        </p:nvGraphicFramePr>
        <p:xfrm>
          <a:off x="548640" y="4114800"/>
          <a:ext cx="2108200" cy="927100"/>
        </p:xfrm>
        <a:graphic>
          <a:graphicData uri="http://schemas.openxmlformats.org/presentationml/2006/ole">
            <mc:AlternateContent xmlns:mc="http://schemas.openxmlformats.org/markup-compatibility/2006">
              <mc:Choice xmlns:v="urn:schemas-microsoft-com:vml" Requires="v">
                <p:oleObj spid="_x0000_s72747" name="Equation" r:id="rId10" imgW="2108160" imgH="927000" progId="Equation.DSMT4">
                  <p:embed/>
                </p:oleObj>
              </mc:Choice>
              <mc:Fallback>
                <p:oleObj name="Equation" r:id="rId10" imgW="2108160" imgH="9270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640" y="4114800"/>
                        <a:ext cx="2108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7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7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a:t>
            </a:r>
          </a:p>
        </p:txBody>
      </p:sp>
      <p:sp>
        <p:nvSpPr>
          <p:cNvPr id="3" name="Content Placeholder 2"/>
          <p:cNvSpPr>
            <a:spLocks noGrp="1"/>
          </p:cNvSpPr>
          <p:nvPr>
            <p:ph idx="1"/>
          </p:nvPr>
        </p:nvSpPr>
        <p:spPr/>
        <p:txBody>
          <a:bodyPr>
            <a:normAutofit/>
          </a:bodyPr>
          <a:lstStyle/>
          <a:p>
            <a:r>
              <a:rPr lang="en-US" sz="2600" dirty="0"/>
              <a:t>Recall that the work </a:t>
            </a:r>
            <a:r>
              <a:rPr lang="en-US" sz="2600" i="1" dirty="0"/>
              <a:t>W</a:t>
            </a:r>
            <a:r>
              <a:rPr lang="en-US" sz="2600" dirty="0"/>
              <a:t> performed in applying a force </a:t>
            </a:r>
            <a:r>
              <a:rPr lang="en-US" sz="2600" i="1" dirty="0"/>
              <a:t>F</a:t>
            </a:r>
            <a:r>
              <a:rPr lang="en-US" sz="2600" dirty="0"/>
              <a:t> over a distance </a:t>
            </a:r>
            <a:r>
              <a:rPr lang="en-US" sz="2600" i="1" dirty="0"/>
              <a:t>d</a:t>
            </a:r>
            <a:r>
              <a:rPr lang="en-US" sz="2600" dirty="0"/>
              <a:t> is given by </a:t>
            </a:r>
            <a:r>
              <a:rPr lang="en-US" sz="2600" i="1" dirty="0"/>
              <a:t>W</a:t>
            </a:r>
            <a:r>
              <a:rPr lang="en-US" sz="2600" dirty="0"/>
              <a:t>= </a:t>
            </a:r>
            <a:r>
              <a:rPr lang="en-US" sz="2600" i="1" dirty="0" err="1"/>
              <a:t>Fd</a:t>
            </a:r>
            <a:r>
              <a:rPr lang="en-US" sz="2600" dirty="0"/>
              <a:t> and assumes that </a:t>
            </a:r>
            <a:r>
              <a:rPr lang="en-US" sz="2600" i="1" dirty="0"/>
              <a:t>F</a:t>
            </a:r>
            <a:r>
              <a:rPr lang="en-US" sz="2600" dirty="0"/>
              <a:t> is applied in the direction of motion (along which </a:t>
            </a:r>
            <a:r>
              <a:rPr lang="en-US" sz="2600" i="1" dirty="0"/>
              <a:t>d</a:t>
            </a:r>
            <a:r>
              <a:rPr lang="en-US" sz="2600" dirty="0"/>
              <a:t> is measured). More generally, if the force applied is represented by the vector </a:t>
            </a:r>
            <a:r>
              <a:rPr lang="en-US" sz="2600" b="1" dirty="0"/>
              <a:t>F</a:t>
            </a:r>
            <a:r>
              <a:rPr lang="en-US" sz="2600" dirty="0"/>
              <a:t> and the direction of motion by the vector </a:t>
            </a:r>
            <a:r>
              <a:rPr lang="en-US" sz="2600" b="1" dirty="0"/>
              <a:t>D</a:t>
            </a:r>
            <a:r>
              <a:rPr lang="en-US" sz="2600" dirty="0"/>
              <a:t>, then the amount of work </a:t>
            </a:r>
            <a:r>
              <a:rPr lang="en-US" sz="2600" i="1" dirty="0"/>
              <a:t>W</a:t>
            </a:r>
            <a:r>
              <a:rPr lang="en-US" sz="2600" dirty="0"/>
              <a:t> done is equal to the portion of the force applied in the direction of </a:t>
            </a:r>
            <a:r>
              <a:rPr lang="en-US" sz="2600" b="1" dirty="0"/>
              <a:t>D</a:t>
            </a:r>
            <a:r>
              <a:rPr lang="en-US" sz="2600" dirty="0"/>
              <a:t> multiplied by the length of </a:t>
            </a:r>
            <a:r>
              <a:rPr lang="en-US" sz="2600" b="1" dirty="0"/>
              <a:t>D</a:t>
            </a:r>
            <a:r>
              <a:rPr lang="en-US" sz="2600" dirty="0"/>
              <a:t>: </a:t>
            </a:r>
            <a:r>
              <a:rPr lang="en-US" sz="2600" i="1" dirty="0"/>
              <a:t>W</a:t>
            </a:r>
            <a:r>
              <a:rPr lang="en-US" sz="2600" dirty="0"/>
              <a:t> = |proj</a:t>
            </a:r>
            <a:r>
              <a:rPr lang="en-US" sz="2600" b="1" baseline="-25000" dirty="0"/>
              <a:t>D</a:t>
            </a:r>
            <a:r>
              <a:rPr lang="en-US" sz="2600" b="1" dirty="0"/>
              <a:t>F</a:t>
            </a:r>
            <a:r>
              <a:rPr lang="en-US" sz="2600" dirty="0"/>
              <a:t>||</a:t>
            </a:r>
            <a:r>
              <a:rPr lang="en-US" sz="2600" b="1" dirty="0"/>
              <a:t>D</a:t>
            </a:r>
            <a:r>
              <a:rPr lang="en-US" sz="2600" dirty="0"/>
              <a:t>|. This leads to the following:</a:t>
            </a:r>
          </a:p>
        </p:txBody>
      </p:sp>
      <p:graphicFrame>
        <p:nvGraphicFramePr>
          <p:cNvPr id="73730" name="Object 2"/>
          <p:cNvGraphicFramePr>
            <a:graphicFrameLocks noChangeAspect="1"/>
          </p:cNvGraphicFramePr>
          <p:nvPr/>
        </p:nvGraphicFramePr>
        <p:xfrm>
          <a:off x="2501900" y="4762500"/>
          <a:ext cx="4140200" cy="952500"/>
        </p:xfrm>
        <a:graphic>
          <a:graphicData uri="http://schemas.openxmlformats.org/presentationml/2006/ole">
            <mc:AlternateContent xmlns:mc="http://schemas.openxmlformats.org/markup-compatibility/2006">
              <mc:Choice xmlns:v="urn:schemas-microsoft-com:vml" Requires="v">
                <p:oleObj spid="_x0000_s73740" name="Equation" r:id="rId3" imgW="4140000" imgH="952200" progId="Equation.DSMT4">
                  <p:embed/>
                </p:oleObj>
              </mc:Choice>
              <mc:Fallback>
                <p:oleObj name="Equation" r:id="rId3" imgW="414000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900" y="4762500"/>
                        <a:ext cx="4140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the Dot Product</a:t>
            </a:r>
          </a:p>
        </p:txBody>
      </p:sp>
      <p:sp>
        <p:nvSpPr>
          <p:cNvPr id="3" name="Content Placeholder 2"/>
          <p:cNvSpPr>
            <a:spLocks noGrp="1"/>
          </p:cNvSpPr>
          <p:nvPr>
            <p:ph idx="1"/>
          </p:nvPr>
        </p:nvSpPr>
        <p:spPr>
          <a:xfrm>
            <a:off x="4572000" y="1280160"/>
            <a:ext cx="4114800" cy="4572000"/>
          </a:xfrm>
        </p:spPr>
        <p:txBody>
          <a:bodyPr/>
          <a:lstStyle/>
          <a:p>
            <a:r>
              <a:rPr lang="en-US" dirty="0"/>
              <a:t>Figure 6 illustrates how work is related to a representative force vector and direction vector. Note that by our dot product formula, </a:t>
            </a:r>
          </a:p>
          <a:p>
            <a:pPr>
              <a:lnSpc>
                <a:spcPct val="150000"/>
              </a:lnSpc>
            </a:pPr>
            <a:endParaRPr lang="en-US" dirty="0"/>
          </a:p>
          <a:p>
            <a:r>
              <a:rPr lang="en-US" dirty="0"/>
              <a:t>a formula often seen in physics texts. </a:t>
            </a:r>
          </a:p>
        </p:txBody>
      </p:sp>
      <p:pic>
        <p:nvPicPr>
          <p:cNvPr id="74754" name="Picture 2"/>
          <p:cNvPicPr>
            <a:picLocks noChangeAspect="1" noChangeArrowheads="1"/>
          </p:cNvPicPr>
          <p:nvPr/>
        </p:nvPicPr>
        <p:blipFill>
          <a:blip r:embed="rId3" cstate="print"/>
          <a:srcRect/>
          <a:stretch>
            <a:fillRect/>
          </a:stretch>
        </p:blipFill>
        <p:spPr bwMode="auto">
          <a:xfrm>
            <a:off x="457200" y="1390682"/>
            <a:ext cx="4114800" cy="2266918"/>
          </a:xfrm>
          <a:prstGeom prst="rect">
            <a:avLst/>
          </a:prstGeom>
          <a:noFill/>
          <a:ln w="9525">
            <a:noFill/>
            <a:miter lim="800000"/>
            <a:headEnd/>
            <a:tailEnd/>
          </a:ln>
        </p:spPr>
      </p:pic>
      <p:sp>
        <p:nvSpPr>
          <p:cNvPr id="5" name="Rectangle 4"/>
          <p:cNvSpPr/>
          <p:nvPr/>
        </p:nvSpPr>
        <p:spPr>
          <a:xfrm>
            <a:off x="304800" y="3733800"/>
            <a:ext cx="4114800" cy="954107"/>
          </a:xfrm>
          <a:prstGeom prst="rect">
            <a:avLst/>
          </a:prstGeom>
        </p:spPr>
        <p:txBody>
          <a:bodyPr>
            <a:spAutoFit/>
          </a:bodyPr>
          <a:lstStyle/>
          <a:p>
            <a:pPr algn="ctr"/>
            <a:r>
              <a:rPr lang="en-US" sz="2800" b="1" dirty="0"/>
              <a:t>Figure 6 </a:t>
            </a:r>
          </a:p>
          <a:p>
            <a:pPr algn="ctr"/>
            <a:r>
              <a:rPr lang="en-US" sz="2800" dirty="0"/>
              <a:t>Projection of </a:t>
            </a:r>
            <a:r>
              <a:rPr lang="en-US" sz="2800" b="1" dirty="0"/>
              <a:t>F </a:t>
            </a:r>
            <a:r>
              <a:rPr lang="en-US" sz="2800" dirty="0"/>
              <a:t>onto</a:t>
            </a:r>
            <a:r>
              <a:rPr lang="en-US" sz="2800" b="1" dirty="0"/>
              <a:t> D</a:t>
            </a:r>
            <a:endParaRPr lang="en-US" sz="2800" dirty="0"/>
          </a:p>
        </p:txBody>
      </p:sp>
      <p:graphicFrame>
        <p:nvGraphicFramePr>
          <p:cNvPr id="74755" name="Object 3"/>
          <p:cNvGraphicFramePr>
            <a:graphicFrameLocks noChangeAspect="1"/>
          </p:cNvGraphicFramePr>
          <p:nvPr>
            <p:extLst>
              <p:ext uri="{D42A27DB-BD31-4B8C-83A1-F6EECF244321}">
                <p14:modId xmlns:p14="http://schemas.microsoft.com/office/powerpoint/2010/main" val="258296605"/>
              </p:ext>
            </p:extLst>
          </p:nvPr>
        </p:nvGraphicFramePr>
        <p:xfrm>
          <a:off x="5092700" y="4032250"/>
          <a:ext cx="2984500" cy="482600"/>
        </p:xfrm>
        <a:graphic>
          <a:graphicData uri="http://schemas.openxmlformats.org/presentationml/2006/ole">
            <mc:AlternateContent xmlns:mc="http://schemas.openxmlformats.org/markup-compatibility/2006">
              <mc:Choice xmlns:v="urn:schemas-microsoft-com:vml" Requires="v">
                <p:oleObj spid="_x0000_s74764" name="Equation" r:id="rId4" imgW="2984400" imgH="482400" progId="Equation.DSMT4">
                  <p:embed/>
                </p:oleObj>
              </mc:Choice>
              <mc:Fallback>
                <p:oleObj name="Equation" r:id="rId4" imgW="2984400" imgH="482400" progId="Equation.DSMT4">
                  <p:embed/>
                  <p:pic>
                    <p:nvPicPr>
                      <p:cNvPr id="0" name="Picture 3"/>
                      <p:cNvPicPr>
                        <a:picLocks noChangeAspect="1" noChangeArrowheads="1"/>
                      </p:cNvPicPr>
                      <p:nvPr/>
                    </p:nvPicPr>
                    <p:blipFill>
                      <a:blip r:embed="rId5"/>
                      <a:srcRect/>
                      <a:stretch>
                        <a:fillRect/>
                      </a:stretch>
                    </p:blipFill>
                    <p:spPr bwMode="auto">
                      <a:xfrm>
                        <a:off x="5092700" y="4032250"/>
                        <a:ext cx="298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Dot Product and Its Properties</a:t>
            </a:r>
          </a:p>
        </p:txBody>
      </p:sp>
      <p:sp>
        <p:nvSpPr>
          <p:cNvPr id="3" name="Content Placeholder 2"/>
          <p:cNvSpPr>
            <a:spLocks noGrp="1"/>
          </p:cNvSpPr>
          <p:nvPr>
            <p:ph idx="1"/>
          </p:nvPr>
        </p:nvSpPr>
        <p:spPr/>
        <p:txBody>
          <a:bodyPr/>
          <a:lstStyle/>
          <a:p>
            <a:r>
              <a:rPr lang="en-US" dirty="0"/>
              <a:t>The dot product takes its name from the notation typically used for the operation, but it also goes by the names </a:t>
            </a:r>
            <a:r>
              <a:rPr lang="en-US" i="1" dirty="0"/>
              <a:t>scalar product</a:t>
            </a:r>
            <a:r>
              <a:rPr lang="en-US" dirty="0"/>
              <a:t> (because the result is a scalar) and </a:t>
            </a:r>
            <a:r>
              <a:rPr lang="en-US" i="1" dirty="0"/>
              <a:t>inner product</a:t>
            </a:r>
            <a:r>
              <a:rPr lang="en-US" dirty="0"/>
              <a:t> (in contrast to an operation called </a:t>
            </a:r>
            <a:r>
              <a:rPr lang="en-US" i="1" dirty="0"/>
              <a:t>outer product</a:t>
            </a:r>
            <a:r>
              <a:rPr lang="en-US" dirty="0"/>
              <a:t> seen in other areas of mathematics). We will be concerned with the dot product of pairs of vectors in </a:t>
            </a:r>
            <a:r>
              <a:rPr lang="en-US" dirty="0">
                <a:latin typeface="Cambria Math" panose="02040503050406030204" pitchFamily="18" charset="0"/>
                <a:ea typeface="Cambria Math" panose="02040503050406030204" pitchFamily="18" charset="0"/>
                <a:sym typeface="Euclid Math Two"/>
              </a:rPr>
              <a:t>ℝ</a:t>
            </a:r>
            <a:r>
              <a:rPr lang="en-US" baseline="30000" dirty="0"/>
              <a:t>2</a:t>
            </a:r>
            <a:r>
              <a:rPr lang="en-US" dirty="0"/>
              <a:t> and </a:t>
            </a:r>
            <a:r>
              <a:rPr lang="en-US" dirty="0">
                <a:latin typeface="Cambria Math" panose="02040503050406030204" pitchFamily="18" charset="0"/>
                <a:ea typeface="Cambria Math" panose="02040503050406030204" pitchFamily="18" charset="0"/>
                <a:sym typeface="Euclid Math Two"/>
              </a:rPr>
              <a:t>ℝ</a:t>
            </a:r>
            <a:r>
              <a:rPr lang="en-US" baseline="30000" dirty="0"/>
              <a:t>3</a:t>
            </a:r>
            <a:r>
              <a:rPr 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t>
            </a:r>
          </a:p>
        </p:txBody>
      </p:sp>
      <p:sp>
        <p:nvSpPr>
          <p:cNvPr id="3" name="Content Placeholder 2"/>
          <p:cNvSpPr>
            <a:spLocks noGrp="1"/>
          </p:cNvSpPr>
          <p:nvPr>
            <p:ph idx="1"/>
          </p:nvPr>
        </p:nvSpPr>
        <p:spPr>
          <a:xfrm>
            <a:off x="4572000" y="1280160"/>
            <a:ext cx="4114800" cy="4572000"/>
          </a:xfrm>
        </p:spPr>
        <p:txBody>
          <a:bodyPr/>
          <a:lstStyle/>
          <a:p>
            <a:r>
              <a:rPr lang="en-US" dirty="0"/>
              <a:t>A boat and trailer, which together weigh </a:t>
            </a:r>
            <a:r>
              <a:rPr lang="en-US" dirty="0">
                <a:solidFill>
                  <a:srgbClr val="0000FF"/>
                </a:solidFill>
              </a:rPr>
              <a:t>650</a:t>
            </a:r>
            <a:r>
              <a:rPr lang="en-US" dirty="0"/>
              <a:t> pounds, are to be pulled up a boat ramp that has an incline of </a:t>
            </a:r>
            <a:r>
              <a:rPr lang="en-US" dirty="0">
                <a:solidFill>
                  <a:srgbClr val="0000FF"/>
                </a:solidFill>
              </a:rPr>
              <a:t>30°</a:t>
            </a:r>
            <a:r>
              <a:rPr lang="en-US" dirty="0"/>
              <a:t>. What force is required to merely prevent the boat and trailer from rolling down the ramp?</a:t>
            </a:r>
          </a:p>
        </p:txBody>
      </p:sp>
      <p:pic>
        <p:nvPicPr>
          <p:cNvPr id="75778" name="Picture 2"/>
          <p:cNvPicPr>
            <a:picLocks noChangeAspect="1" noChangeArrowheads="1"/>
          </p:cNvPicPr>
          <p:nvPr/>
        </p:nvPicPr>
        <p:blipFill>
          <a:blip r:embed="rId2" cstate="print"/>
          <a:srcRect/>
          <a:stretch>
            <a:fillRect/>
          </a:stretch>
        </p:blipFill>
        <p:spPr bwMode="auto">
          <a:xfrm>
            <a:off x="457200" y="1447800"/>
            <a:ext cx="4114800" cy="2252312"/>
          </a:xfrm>
          <a:prstGeom prst="rect">
            <a:avLst/>
          </a:prstGeom>
          <a:noFill/>
          <a:ln w="9525">
            <a:noFill/>
            <a:miter lim="800000"/>
            <a:headEnd/>
            <a:tailEnd/>
          </a:ln>
        </p:spPr>
      </p:pic>
      <p:sp>
        <p:nvSpPr>
          <p:cNvPr id="5" name="Rectangle 4"/>
          <p:cNvSpPr/>
          <p:nvPr/>
        </p:nvSpPr>
        <p:spPr>
          <a:xfrm>
            <a:off x="1676400" y="3886200"/>
            <a:ext cx="1447800" cy="523220"/>
          </a:xfrm>
          <a:prstGeom prst="rect">
            <a:avLst/>
          </a:prstGeom>
        </p:spPr>
        <p:txBody>
          <a:bodyPr wrap="square">
            <a:spAutoFit/>
          </a:bodyPr>
          <a:lstStyle/>
          <a:p>
            <a:r>
              <a:rPr lang="en-US" sz="2800" b="1" dirty="0"/>
              <a:t>Figure 7</a:t>
            </a:r>
            <a:endParaRPr lang="en-US" sz="2800" b="1"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b="1" dirty="0"/>
              <a:t>Solution</a:t>
            </a:r>
          </a:p>
          <a:p>
            <a:r>
              <a:rPr lang="en-US" dirty="0"/>
              <a:t>To gain some insight into this problem, note that the force that would be required to hold the boat and trailer up off the ground is 650 pounds. But the ramp supports a portion of the weight all by itself—we only need to supply the force needed to counteract the component of the weight that lies in the direction of the ramp.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280160"/>
            <a:ext cx="8229600" cy="4401205"/>
          </a:xfrm>
        </p:spPr>
        <p:txBody>
          <a:bodyPr>
            <a:spAutoFit/>
          </a:bodyPr>
          <a:lstStyle/>
          <a:p>
            <a:r>
              <a:rPr lang="en-US" dirty="0"/>
              <a:t>We start by defining		     a vector which represents the magnitude and direction of the boat and trailer weight. To find the component of </a:t>
            </a:r>
            <a:r>
              <a:rPr lang="en-US" b="1" dirty="0"/>
              <a:t>F</a:t>
            </a:r>
            <a:r>
              <a:rPr lang="en-US" dirty="0"/>
              <a:t> parallel to the direction of the ramp, we need a vector </a:t>
            </a:r>
            <a:r>
              <a:rPr lang="en-US" b="1" dirty="0"/>
              <a:t>v</a:t>
            </a:r>
            <a:r>
              <a:rPr lang="en-US" dirty="0"/>
              <a:t> pointing down the ramp. The length of </a:t>
            </a:r>
            <a:r>
              <a:rPr lang="en-US" b="1" dirty="0"/>
              <a:t>v</a:t>
            </a:r>
            <a:r>
              <a:rPr lang="en-US" dirty="0"/>
              <a:t> is immaterial, since the component of </a:t>
            </a:r>
            <a:r>
              <a:rPr lang="en-US" b="1" dirty="0"/>
              <a:t>F</a:t>
            </a:r>
            <a:r>
              <a:rPr lang="en-US" dirty="0"/>
              <a:t> pointing in the direction of </a:t>
            </a:r>
            <a:r>
              <a:rPr lang="en-US" b="1" dirty="0"/>
              <a:t>v</a:t>
            </a:r>
            <a:r>
              <a:rPr lang="en-US" dirty="0"/>
              <a:t> is independent of |</a:t>
            </a:r>
            <a:r>
              <a:rPr lang="en-US" b="1" dirty="0"/>
              <a:t>v</a:t>
            </a:r>
            <a:r>
              <a:rPr lang="en-US" dirty="0"/>
              <a:t>| (you should check this assertion for yourself). Given that the incline of the ramp is 30°, we know that </a:t>
            </a:r>
            <a:r>
              <a:rPr lang="en-US" b="1" dirty="0"/>
              <a:t>v</a:t>
            </a:r>
            <a:r>
              <a:rPr lang="en-US" dirty="0"/>
              <a:t> must be some scalar multiple of		       we will keep things simple and just let </a:t>
            </a:r>
            <a:r>
              <a:rPr lang="en-US" b="1" dirty="0"/>
              <a:t>v</a:t>
            </a:r>
            <a:r>
              <a:rPr lang="en-US" dirty="0"/>
              <a:t> be </a:t>
            </a:r>
          </a:p>
        </p:txBody>
      </p:sp>
      <p:graphicFrame>
        <p:nvGraphicFramePr>
          <p:cNvPr id="76802" name="Object 2"/>
          <p:cNvGraphicFramePr>
            <a:graphicFrameLocks noChangeAspect="1"/>
          </p:cNvGraphicFramePr>
          <p:nvPr/>
        </p:nvGraphicFramePr>
        <p:xfrm>
          <a:off x="3520190" y="1310390"/>
          <a:ext cx="1943100" cy="469900"/>
        </p:xfrm>
        <a:graphic>
          <a:graphicData uri="http://schemas.openxmlformats.org/presentationml/2006/ole">
            <mc:AlternateContent xmlns:mc="http://schemas.openxmlformats.org/markup-compatibility/2006">
              <mc:Choice xmlns:v="urn:schemas-microsoft-com:vml" Requires="v">
                <p:oleObj spid="_x0000_s76832" name="Equation" r:id="rId3" imgW="1942920" imgH="469800" progId="Equation.DSMT4">
                  <p:embed/>
                </p:oleObj>
              </mc:Choice>
              <mc:Fallback>
                <p:oleObj name="Equation" r:id="rId3" imgW="19429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190" y="1310390"/>
                        <a:ext cx="194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3" name="Object 3"/>
          <p:cNvGraphicFramePr>
            <a:graphicFrameLocks noChangeAspect="1"/>
          </p:cNvGraphicFramePr>
          <p:nvPr>
            <p:extLst>
              <p:ext uri="{D42A27DB-BD31-4B8C-83A1-F6EECF244321}">
                <p14:modId xmlns:p14="http://schemas.microsoft.com/office/powerpoint/2010/main" val="3667058961"/>
              </p:ext>
            </p:extLst>
          </p:nvPr>
        </p:nvGraphicFramePr>
        <p:xfrm>
          <a:off x="7010400" y="4648200"/>
          <a:ext cx="1562100" cy="520700"/>
        </p:xfrm>
        <a:graphic>
          <a:graphicData uri="http://schemas.openxmlformats.org/presentationml/2006/ole">
            <mc:AlternateContent xmlns:mc="http://schemas.openxmlformats.org/markup-compatibility/2006">
              <mc:Choice xmlns:v="urn:schemas-microsoft-com:vml" Requires="v">
                <p:oleObj spid="_x0000_s76833" name="Equation" r:id="rId5" imgW="1562040" imgH="520560" progId="Equation.DSMT4">
                  <p:embed/>
                </p:oleObj>
              </mc:Choice>
              <mc:Fallback>
                <p:oleObj name="Equation" r:id="rId5" imgW="1562040" imgH="520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4648200"/>
                        <a:ext cx="1562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4" name="Object 4"/>
          <p:cNvGraphicFramePr>
            <a:graphicFrameLocks noChangeAspect="1"/>
          </p:cNvGraphicFramePr>
          <p:nvPr>
            <p:extLst>
              <p:ext uri="{D42A27DB-BD31-4B8C-83A1-F6EECF244321}">
                <p14:modId xmlns:p14="http://schemas.microsoft.com/office/powerpoint/2010/main" val="2599691935"/>
              </p:ext>
            </p:extLst>
          </p:nvPr>
        </p:nvGraphicFramePr>
        <p:xfrm>
          <a:off x="6781800" y="5105400"/>
          <a:ext cx="1536700" cy="520700"/>
        </p:xfrm>
        <a:graphic>
          <a:graphicData uri="http://schemas.openxmlformats.org/presentationml/2006/ole">
            <mc:AlternateContent xmlns:mc="http://schemas.openxmlformats.org/markup-compatibility/2006">
              <mc:Choice xmlns:v="urn:schemas-microsoft-com:vml" Requires="v">
                <p:oleObj spid="_x0000_s76834" name="Equation" r:id="rId7" imgW="1536480" imgH="520560" progId="Equation.DSMT4">
                  <p:embed/>
                </p:oleObj>
              </mc:Choice>
              <mc:Fallback>
                <p:oleObj name="Equation" r:id="rId7" imgW="1536480" imgH="5205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5105400"/>
                        <a:ext cx="1536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267200" y="1280160"/>
            <a:ext cx="4389120" cy="4572000"/>
          </a:xfrm>
        </p:spPr>
        <p:txBody>
          <a:bodyPr/>
          <a:lstStyle/>
          <a:p>
            <a:r>
              <a:rPr lang="en-US" dirty="0"/>
              <a:t>Figure 8 is an illustration of </a:t>
            </a:r>
            <a:r>
              <a:rPr lang="en-US" b="1" dirty="0"/>
              <a:t>F</a:t>
            </a:r>
            <a:r>
              <a:rPr lang="en-US" dirty="0"/>
              <a:t> and a positive scalar multiple of </a:t>
            </a:r>
            <a:r>
              <a:rPr lang="en-US" b="1" dirty="0"/>
              <a:t>v</a:t>
            </a:r>
            <a:r>
              <a:rPr lang="en-US" dirty="0"/>
              <a:t> (the vector </a:t>
            </a:r>
            <a:r>
              <a:rPr lang="en-US" b="1" dirty="0"/>
              <a:t>v</a:t>
            </a:r>
            <a:r>
              <a:rPr lang="en-US" dirty="0"/>
              <a:t> as we have defined it is too short to show up in the diagram so we have graphed 100 </a:t>
            </a:r>
            <a:r>
              <a:rPr lang="en-US" b="1" dirty="0"/>
              <a:t>v</a:t>
            </a:r>
            <a:r>
              <a:rPr lang="en-US" dirty="0"/>
              <a:t>). </a:t>
            </a:r>
          </a:p>
        </p:txBody>
      </p:sp>
      <p:pic>
        <p:nvPicPr>
          <p:cNvPr id="77826" name="Picture 2"/>
          <p:cNvPicPr>
            <a:picLocks noChangeAspect="1" noChangeArrowheads="1"/>
          </p:cNvPicPr>
          <p:nvPr/>
        </p:nvPicPr>
        <p:blipFill>
          <a:blip r:embed="rId2" cstate="print"/>
          <a:srcRect/>
          <a:stretch>
            <a:fillRect/>
          </a:stretch>
        </p:blipFill>
        <p:spPr bwMode="auto">
          <a:xfrm>
            <a:off x="1021080" y="1152526"/>
            <a:ext cx="2560320" cy="4814800"/>
          </a:xfrm>
          <a:prstGeom prst="rect">
            <a:avLst/>
          </a:prstGeom>
          <a:noFill/>
          <a:ln w="9525">
            <a:noFill/>
            <a:miter lim="800000"/>
            <a:headEnd/>
            <a:tailEnd/>
          </a:ln>
        </p:spPr>
      </p:pic>
      <p:sp>
        <p:nvSpPr>
          <p:cNvPr id="7" name="Rectangle 6"/>
          <p:cNvSpPr/>
          <p:nvPr/>
        </p:nvSpPr>
        <p:spPr>
          <a:xfrm>
            <a:off x="3962400" y="4572000"/>
            <a:ext cx="4389120" cy="1384995"/>
          </a:xfrm>
          <a:prstGeom prst="rect">
            <a:avLst/>
          </a:prstGeom>
        </p:spPr>
        <p:txBody>
          <a:bodyPr>
            <a:spAutoFit/>
          </a:bodyPr>
          <a:lstStyle/>
          <a:p>
            <a:pPr algn="ctr"/>
            <a:r>
              <a:rPr lang="en-US" sz="2800" b="1" dirty="0"/>
              <a:t>Figure 8 </a:t>
            </a:r>
          </a:p>
          <a:p>
            <a:pPr algn="ctr"/>
            <a:r>
              <a:rPr lang="en-US" sz="2800" dirty="0"/>
              <a:t>Projection of Weight onto the Ramp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143000"/>
            <a:ext cx="8229600" cy="5090624"/>
          </a:xfrm>
        </p:spPr>
        <p:txBody>
          <a:bodyPr>
            <a:spAutoFit/>
          </a:bodyPr>
          <a:lstStyle/>
          <a:p>
            <a:r>
              <a:rPr lang="en-US" dirty="0"/>
              <a:t>We now compute the magnitude of the projection of </a:t>
            </a:r>
            <a:r>
              <a:rPr lang="en-US" b="1" dirty="0"/>
              <a:t>F</a:t>
            </a:r>
            <a:r>
              <a:rPr lang="en-US" dirty="0"/>
              <a:t> in the direction of </a:t>
            </a:r>
            <a:r>
              <a:rPr lang="en-US" b="1" dirty="0"/>
              <a:t>v</a:t>
            </a:r>
            <a:r>
              <a:rPr lang="en-US" dirty="0"/>
              <a:t>.</a:t>
            </a:r>
          </a:p>
          <a:p>
            <a:pPr>
              <a:spcBef>
                <a:spcPts val="0"/>
              </a:spcBef>
            </a:pPr>
            <a:endParaRPr lang="en-US" dirty="0"/>
          </a:p>
          <a:p>
            <a:pPr>
              <a:spcBef>
                <a:spcPts val="0"/>
              </a:spcBef>
            </a:pPr>
            <a:endParaRPr lang="en-US" dirty="0"/>
          </a:p>
          <a:p>
            <a:r>
              <a:rPr lang="en-US" dirty="0"/>
              <a:t>This is the answer to our question: we must supply 325 pounds of force to keep the boat and trailer from rolling down the ramp—any force greater than 325 pounds will pull the boat and trailer up the ramp. Note that in this problem, we only care about |proj</a:t>
            </a:r>
            <a:r>
              <a:rPr lang="en-US" b="1" baseline="-25000" dirty="0"/>
              <a:t>v</a:t>
            </a:r>
            <a:r>
              <a:rPr lang="en-US" b="1" dirty="0"/>
              <a:t>F</a:t>
            </a:r>
            <a:r>
              <a:rPr lang="en-US" dirty="0"/>
              <a:t>|, the </a:t>
            </a:r>
            <a:r>
              <a:rPr lang="en-US" i="1" dirty="0"/>
              <a:t>magnitude</a:t>
            </a:r>
            <a:r>
              <a:rPr lang="en-US" dirty="0"/>
              <a:t> of the component of </a:t>
            </a:r>
            <a:r>
              <a:rPr lang="en-US" b="1" dirty="0"/>
              <a:t>F</a:t>
            </a:r>
            <a:r>
              <a:rPr lang="en-US" dirty="0"/>
              <a:t> in the direction of </a:t>
            </a:r>
            <a:r>
              <a:rPr lang="en-US" b="1" dirty="0"/>
              <a:t>v</a:t>
            </a:r>
            <a:r>
              <a:rPr lang="en-US" dirty="0"/>
              <a:t>, not the actual vector proj</a:t>
            </a:r>
            <a:r>
              <a:rPr lang="en-US" b="1" baseline="-25000" dirty="0"/>
              <a:t>v</a:t>
            </a:r>
            <a:r>
              <a:rPr lang="en-US" b="1" dirty="0"/>
              <a:t>F</a:t>
            </a:r>
            <a:r>
              <a:rPr lang="en-US" dirty="0"/>
              <a:t>.</a:t>
            </a:r>
          </a:p>
        </p:txBody>
      </p:sp>
      <p:graphicFrame>
        <p:nvGraphicFramePr>
          <p:cNvPr id="78851" name="Object 3"/>
          <p:cNvGraphicFramePr>
            <a:graphicFrameLocks noChangeAspect="1"/>
          </p:cNvGraphicFramePr>
          <p:nvPr/>
        </p:nvGraphicFramePr>
        <p:xfrm>
          <a:off x="762000" y="2299990"/>
          <a:ext cx="965200" cy="495300"/>
        </p:xfrm>
        <a:graphic>
          <a:graphicData uri="http://schemas.openxmlformats.org/presentationml/2006/ole">
            <mc:AlternateContent xmlns:mc="http://schemas.openxmlformats.org/markup-compatibility/2006">
              <mc:Choice xmlns:v="urn:schemas-microsoft-com:vml" Requires="v">
                <p:oleObj spid="_x0000_s78896" name="Equation" r:id="rId3" imgW="965160" imgH="495000" progId="Equation.DSMT4">
                  <p:embed/>
                </p:oleObj>
              </mc:Choice>
              <mc:Fallback>
                <p:oleObj name="Equation" r:id="rId3" imgW="96516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99990"/>
                        <a:ext cx="965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2" name="Object 4"/>
          <p:cNvGraphicFramePr>
            <a:graphicFrameLocks noChangeAspect="1"/>
          </p:cNvGraphicFramePr>
          <p:nvPr/>
        </p:nvGraphicFramePr>
        <p:xfrm>
          <a:off x="1828800" y="2116360"/>
          <a:ext cx="850900" cy="952500"/>
        </p:xfrm>
        <a:graphic>
          <a:graphicData uri="http://schemas.openxmlformats.org/presentationml/2006/ole">
            <mc:AlternateContent xmlns:mc="http://schemas.openxmlformats.org/markup-compatibility/2006">
              <mc:Choice xmlns:v="urn:schemas-microsoft-com:vml" Requires="v">
                <p:oleObj spid="_x0000_s78897" name="Equation" r:id="rId5" imgW="850680" imgH="952200" progId="Equation.DSMT4">
                  <p:embed/>
                </p:oleObj>
              </mc:Choice>
              <mc:Fallback>
                <p:oleObj name="Equation" r:id="rId5" imgW="850680" imgH="952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116360"/>
                        <a:ext cx="850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3" name="Object 5"/>
          <p:cNvGraphicFramePr>
            <a:graphicFrameLocks noChangeAspect="1"/>
          </p:cNvGraphicFramePr>
          <p:nvPr/>
        </p:nvGraphicFramePr>
        <p:xfrm>
          <a:off x="2832100" y="1920240"/>
          <a:ext cx="3263900" cy="1092200"/>
        </p:xfrm>
        <a:graphic>
          <a:graphicData uri="http://schemas.openxmlformats.org/presentationml/2006/ole">
            <mc:AlternateContent xmlns:mc="http://schemas.openxmlformats.org/markup-compatibility/2006">
              <mc:Choice xmlns:v="urn:schemas-microsoft-com:vml" Requires="v">
                <p:oleObj spid="_x0000_s78898" name="Equation" r:id="rId7" imgW="3263760" imgH="1091880" progId="Equation.DSMT4">
                  <p:embed/>
                </p:oleObj>
              </mc:Choice>
              <mc:Fallback>
                <p:oleObj name="Equation" r:id="rId7" imgW="3263760" imgH="1091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2100" y="1920240"/>
                        <a:ext cx="32639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4" name="Object 6"/>
          <p:cNvGraphicFramePr>
            <a:graphicFrameLocks noChangeAspect="1"/>
          </p:cNvGraphicFramePr>
          <p:nvPr/>
        </p:nvGraphicFramePr>
        <p:xfrm>
          <a:off x="6197600" y="2101370"/>
          <a:ext cx="889000" cy="838200"/>
        </p:xfrm>
        <a:graphic>
          <a:graphicData uri="http://schemas.openxmlformats.org/presentationml/2006/ole">
            <mc:AlternateContent xmlns:mc="http://schemas.openxmlformats.org/markup-compatibility/2006">
              <mc:Choice xmlns:v="urn:schemas-microsoft-com:vml" Requires="v">
                <p:oleObj spid="_x0000_s78899" name="Equation" r:id="rId9" imgW="888840" imgH="838080" progId="Equation.DSMT4">
                  <p:embed/>
                </p:oleObj>
              </mc:Choice>
              <mc:Fallback>
                <p:oleObj name="Equation" r:id="rId9" imgW="88884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7600" y="2101370"/>
                        <a:ext cx="88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5" name="Object 7"/>
          <p:cNvGraphicFramePr>
            <a:graphicFrameLocks noChangeAspect="1"/>
          </p:cNvGraphicFramePr>
          <p:nvPr>
            <p:extLst>
              <p:ext uri="{D42A27DB-BD31-4B8C-83A1-F6EECF244321}">
                <p14:modId xmlns:p14="http://schemas.microsoft.com/office/powerpoint/2010/main" val="854511913"/>
              </p:ext>
            </p:extLst>
          </p:nvPr>
        </p:nvGraphicFramePr>
        <p:xfrm>
          <a:off x="7165975" y="2376488"/>
          <a:ext cx="812800" cy="292100"/>
        </p:xfrm>
        <a:graphic>
          <a:graphicData uri="http://schemas.openxmlformats.org/presentationml/2006/ole">
            <mc:AlternateContent xmlns:mc="http://schemas.openxmlformats.org/markup-compatibility/2006">
              <mc:Choice xmlns:v="urn:schemas-microsoft-com:vml" Requires="v">
                <p:oleObj spid="_x0000_s78900" name="Equation" r:id="rId11" imgW="812520" imgH="291960" progId="Equation.DSMT4">
                  <p:embed/>
                </p:oleObj>
              </mc:Choice>
              <mc:Fallback>
                <p:oleObj name="Equation" r:id="rId11" imgW="812520" imgH="291960" progId="Equation.DSMT4">
                  <p:embed/>
                  <p:pic>
                    <p:nvPicPr>
                      <p:cNvPr id="0" name="Picture 7"/>
                      <p:cNvPicPr>
                        <a:picLocks noChangeAspect="1" noChangeArrowheads="1"/>
                      </p:cNvPicPr>
                      <p:nvPr/>
                    </p:nvPicPr>
                    <p:blipFill>
                      <a:blip r:embed="rId12"/>
                      <a:srcRect/>
                      <a:stretch>
                        <a:fillRect/>
                      </a:stretch>
                    </p:blipFill>
                    <p:spPr bwMode="auto">
                      <a:xfrm>
                        <a:off x="7165975" y="2376488"/>
                        <a:ext cx="812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t>
            </a:r>
          </a:p>
        </p:txBody>
      </p:sp>
      <p:sp>
        <p:nvSpPr>
          <p:cNvPr id="3" name="Content Placeholder 2"/>
          <p:cNvSpPr>
            <a:spLocks noGrp="1"/>
          </p:cNvSpPr>
          <p:nvPr>
            <p:ph idx="1"/>
          </p:nvPr>
        </p:nvSpPr>
        <p:spPr>
          <a:xfrm>
            <a:off x="4572000" y="1280160"/>
            <a:ext cx="4114800" cy="4572000"/>
          </a:xfrm>
        </p:spPr>
        <p:txBody>
          <a:bodyPr/>
          <a:lstStyle/>
          <a:p>
            <a:r>
              <a:rPr lang="en-US" dirty="0"/>
              <a:t>A child pulls a wagon along a sidewalk, exerting a force of </a:t>
            </a:r>
            <a:r>
              <a:rPr lang="en-US" dirty="0">
                <a:solidFill>
                  <a:srgbClr val="0000FF"/>
                </a:solidFill>
              </a:rPr>
              <a:t>70</a:t>
            </a:r>
            <a:r>
              <a:rPr lang="en-US" dirty="0"/>
              <a:t> newtons on the handle of the wagon. The handle of the wagon is at an angle of </a:t>
            </a:r>
            <a:r>
              <a:rPr lang="en-US" dirty="0">
                <a:solidFill>
                  <a:srgbClr val="0000FF"/>
                </a:solidFill>
              </a:rPr>
              <a:t>40°</a:t>
            </a:r>
            <a:r>
              <a:rPr lang="en-US" dirty="0"/>
              <a:t> to the horizontal. If he pulls the wagon a distance of </a:t>
            </a:r>
            <a:r>
              <a:rPr lang="en-US" dirty="0">
                <a:solidFill>
                  <a:srgbClr val="0000FF"/>
                </a:solidFill>
              </a:rPr>
              <a:t>20</a:t>
            </a:r>
            <a:r>
              <a:rPr lang="en-US" dirty="0"/>
              <a:t> meters, how much work has been done?</a:t>
            </a:r>
          </a:p>
        </p:txBody>
      </p:sp>
      <p:pic>
        <p:nvPicPr>
          <p:cNvPr id="79874" name="Picture 2"/>
          <p:cNvPicPr>
            <a:picLocks noChangeAspect="1" noChangeArrowheads="1"/>
          </p:cNvPicPr>
          <p:nvPr/>
        </p:nvPicPr>
        <p:blipFill>
          <a:blip r:embed="rId2" cstate="print"/>
          <a:srcRect/>
          <a:stretch>
            <a:fillRect/>
          </a:stretch>
        </p:blipFill>
        <p:spPr bwMode="auto">
          <a:xfrm>
            <a:off x="457200" y="1447800"/>
            <a:ext cx="4114800" cy="2931509"/>
          </a:xfrm>
          <a:prstGeom prst="rect">
            <a:avLst/>
          </a:prstGeom>
          <a:noFill/>
          <a:ln w="9525">
            <a:noFill/>
            <a:miter lim="800000"/>
            <a:headEnd/>
            <a:tailEnd/>
          </a:ln>
        </p:spPr>
      </p:pic>
      <p:sp>
        <p:nvSpPr>
          <p:cNvPr id="5" name="Rectangle 4"/>
          <p:cNvSpPr/>
          <p:nvPr/>
        </p:nvSpPr>
        <p:spPr>
          <a:xfrm>
            <a:off x="1676400" y="4495800"/>
            <a:ext cx="1370055" cy="523220"/>
          </a:xfrm>
          <a:prstGeom prst="rect">
            <a:avLst/>
          </a:prstGeom>
        </p:spPr>
        <p:txBody>
          <a:bodyPr wrap="none">
            <a:spAutoFit/>
          </a:bodyPr>
          <a:lstStyle/>
          <a:p>
            <a:r>
              <a:rPr lang="en-US" sz="2800" b="1" dirty="0"/>
              <a:t>Figure 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b="1" dirty="0"/>
              <a:t>Solution</a:t>
            </a:r>
          </a:p>
          <a:p>
            <a:r>
              <a:rPr lang="en-US" dirty="0"/>
              <a:t>We start by defining the force and distance vectors.</a:t>
            </a:r>
          </a:p>
          <a:p>
            <a:pPr>
              <a:lnSpc>
                <a:spcPct val="150000"/>
              </a:lnSpc>
            </a:pPr>
            <a:endParaRPr lang="en-US" dirty="0"/>
          </a:p>
          <a:p>
            <a:r>
              <a:rPr lang="en-US" dirty="0"/>
              <a:t>The calculation of the work done is now straightforward.</a:t>
            </a:r>
          </a:p>
        </p:txBody>
      </p:sp>
      <p:graphicFrame>
        <p:nvGraphicFramePr>
          <p:cNvPr id="80898" name="Object 2"/>
          <p:cNvGraphicFramePr>
            <a:graphicFrameLocks noChangeAspect="1"/>
          </p:cNvGraphicFramePr>
          <p:nvPr/>
        </p:nvGraphicFramePr>
        <p:xfrm>
          <a:off x="1682750" y="2438400"/>
          <a:ext cx="5778500" cy="469900"/>
        </p:xfrm>
        <a:graphic>
          <a:graphicData uri="http://schemas.openxmlformats.org/presentationml/2006/ole">
            <mc:AlternateContent xmlns:mc="http://schemas.openxmlformats.org/markup-compatibility/2006">
              <mc:Choice xmlns:v="urn:schemas-microsoft-com:vml" Requires="v">
                <p:oleObj spid="_x0000_s80935" name="Equation" r:id="rId3" imgW="5778360" imgH="469800" progId="Equation.DSMT4">
                  <p:embed/>
                </p:oleObj>
              </mc:Choice>
              <mc:Fallback>
                <p:oleObj name="Equation" r:id="rId3" imgW="57783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0" y="2438400"/>
                        <a:ext cx="5778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0" name="Object 4"/>
          <p:cNvGraphicFramePr>
            <a:graphicFrameLocks noChangeAspect="1"/>
          </p:cNvGraphicFramePr>
          <p:nvPr/>
        </p:nvGraphicFramePr>
        <p:xfrm>
          <a:off x="990600" y="4267200"/>
          <a:ext cx="1219200" cy="279400"/>
        </p:xfrm>
        <a:graphic>
          <a:graphicData uri="http://schemas.openxmlformats.org/presentationml/2006/ole">
            <mc:AlternateContent xmlns:mc="http://schemas.openxmlformats.org/markup-compatibility/2006">
              <mc:Choice xmlns:v="urn:schemas-microsoft-com:vml" Requires="v">
                <p:oleObj spid="_x0000_s80936" name="Equation" r:id="rId5" imgW="1218960" imgH="279360" progId="Equation.DSMT4">
                  <p:embed/>
                </p:oleObj>
              </mc:Choice>
              <mc:Fallback>
                <p:oleObj name="Equation" r:id="rId5" imgW="1218960" imgH="2793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267200"/>
                        <a:ext cx="1219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1" name="Object 5"/>
          <p:cNvGraphicFramePr>
            <a:graphicFrameLocks noChangeAspect="1"/>
          </p:cNvGraphicFramePr>
          <p:nvPr/>
        </p:nvGraphicFramePr>
        <p:xfrm>
          <a:off x="2269760" y="4176010"/>
          <a:ext cx="4064000" cy="469900"/>
        </p:xfrm>
        <a:graphic>
          <a:graphicData uri="http://schemas.openxmlformats.org/presentationml/2006/ole">
            <mc:AlternateContent xmlns:mc="http://schemas.openxmlformats.org/markup-compatibility/2006">
              <mc:Choice xmlns:v="urn:schemas-microsoft-com:vml" Requires="v">
                <p:oleObj spid="_x0000_s80937" name="Equation" r:id="rId7" imgW="4063680" imgH="469800" progId="Equation.DSMT4">
                  <p:embed/>
                </p:oleObj>
              </mc:Choice>
              <mc:Fallback>
                <p:oleObj name="Equation" r:id="rId7" imgW="406368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9760" y="4176010"/>
                        <a:ext cx="406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2" name="Object 6"/>
          <p:cNvGraphicFramePr>
            <a:graphicFrameLocks noChangeAspect="1"/>
          </p:cNvGraphicFramePr>
          <p:nvPr/>
        </p:nvGraphicFramePr>
        <p:xfrm>
          <a:off x="6354580" y="4267200"/>
          <a:ext cx="1714500" cy="292100"/>
        </p:xfrm>
        <a:graphic>
          <a:graphicData uri="http://schemas.openxmlformats.org/presentationml/2006/ole">
            <mc:AlternateContent xmlns:mc="http://schemas.openxmlformats.org/markup-compatibility/2006">
              <mc:Choice xmlns:v="urn:schemas-microsoft-com:vml" Requires="v">
                <p:oleObj spid="_x0000_s80938" name="Equation" r:id="rId9" imgW="1714320" imgH="291960" progId="Equation.DSMT4">
                  <p:embed/>
                </p:oleObj>
              </mc:Choice>
              <mc:Fallback>
                <p:oleObj name="Equation" r:id="rId9" imgW="171432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4580" y="4267200"/>
                        <a:ext cx="1714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9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9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Dot Product</a:t>
            </a:r>
          </a:p>
        </p:txBody>
      </p:sp>
      <p:sp>
        <p:nvSpPr>
          <p:cNvPr id="3" name="Content Placeholder 2"/>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pPr algn="ctr"/>
            <a:r>
              <a:rPr lang="en-US" b="1" dirty="0">
                <a:solidFill>
                  <a:srgbClr val="000000"/>
                </a:solidFill>
              </a:rPr>
              <a:t>Dot Product</a:t>
            </a:r>
          </a:p>
          <a:p>
            <a:r>
              <a:rPr lang="en-US" dirty="0">
                <a:solidFill>
                  <a:srgbClr val="000000"/>
                </a:solidFill>
              </a:rPr>
              <a:t>Given two vectors						 the </a:t>
            </a:r>
            <a:r>
              <a:rPr lang="en-US" b="1" dirty="0">
                <a:solidFill>
                  <a:srgbClr val="C00000"/>
                </a:solidFill>
              </a:rPr>
              <a:t>dot product</a:t>
            </a:r>
            <a:r>
              <a:rPr lang="en-US" dirty="0">
                <a:solidFill>
                  <a:srgbClr val="000000"/>
                </a:solidFill>
              </a:rPr>
              <a:t> </a:t>
            </a:r>
            <a:r>
              <a:rPr lang="en-US" b="1" dirty="0">
                <a:solidFill>
                  <a:srgbClr val="000000"/>
                </a:solidFill>
              </a:rPr>
              <a:t>u</a:t>
            </a:r>
            <a:r>
              <a:rPr lang="en-US" dirty="0">
                <a:solidFill>
                  <a:srgbClr val="000000"/>
                </a:solidFill>
              </a:rPr>
              <a:t> ⋅ </a:t>
            </a:r>
            <a:r>
              <a:rPr lang="en-US" b="1" dirty="0">
                <a:solidFill>
                  <a:srgbClr val="000000"/>
                </a:solidFill>
              </a:rPr>
              <a:t>v</a:t>
            </a:r>
            <a:r>
              <a:rPr lang="en-US" dirty="0">
                <a:solidFill>
                  <a:srgbClr val="000000"/>
                </a:solidFill>
              </a:rPr>
              <a:t> of the two vectors is the scalar defined by</a:t>
            </a:r>
          </a:p>
          <a:p>
            <a:endParaRPr lang="en-US" dirty="0">
              <a:solidFill>
                <a:srgbClr val="000000"/>
              </a:solidFill>
            </a:endParaRPr>
          </a:p>
          <a:p>
            <a:r>
              <a:rPr lang="en-US" dirty="0">
                <a:solidFill>
                  <a:srgbClr val="000000"/>
                </a:solidFill>
              </a:rPr>
              <a:t>A similar formula defines the dot product of two vectors in </a:t>
            </a:r>
            <a:r>
              <a:rPr lang="en-US" dirty="0">
                <a:solidFill>
                  <a:schemeClr val="tx1"/>
                </a:solidFill>
                <a:latin typeface="Cambria Math" panose="02040503050406030204" pitchFamily="18" charset="0"/>
                <a:ea typeface="Cambria Math" panose="02040503050406030204" pitchFamily="18" charset="0"/>
              </a:rPr>
              <a:t>ℝ</a:t>
            </a:r>
            <a:r>
              <a:rPr lang="en-US" baseline="30000" dirty="0">
                <a:solidFill>
                  <a:srgbClr val="000000"/>
                </a:solidFill>
              </a:rPr>
              <a:t>2</a:t>
            </a:r>
            <a:r>
              <a:rPr lang="en-US" dirty="0">
                <a:solidFill>
                  <a:srgbClr val="000000"/>
                </a:solidFill>
              </a:rPr>
              <a:t>.</a:t>
            </a:r>
          </a:p>
        </p:txBody>
      </p:sp>
      <p:graphicFrame>
        <p:nvGraphicFramePr>
          <p:cNvPr id="44034" name="Object 2"/>
          <p:cNvGraphicFramePr>
            <a:graphicFrameLocks noChangeAspect="1"/>
          </p:cNvGraphicFramePr>
          <p:nvPr/>
        </p:nvGraphicFramePr>
        <p:xfrm>
          <a:off x="3215390" y="1813810"/>
          <a:ext cx="4660900" cy="495300"/>
        </p:xfrm>
        <a:graphic>
          <a:graphicData uri="http://schemas.openxmlformats.org/presentationml/2006/ole">
            <mc:AlternateContent xmlns:mc="http://schemas.openxmlformats.org/markup-compatibility/2006">
              <mc:Choice xmlns:v="urn:schemas-microsoft-com:vml" Requires="v">
                <p:oleObj spid="_x0000_s44052" name="Equation" r:id="rId3" imgW="4660560" imgH="495000" progId="Equation.DSMT4">
                  <p:embed/>
                </p:oleObj>
              </mc:Choice>
              <mc:Fallback>
                <p:oleObj name="Equation" r:id="rId3" imgW="466056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390" y="1813810"/>
                        <a:ext cx="4660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5" name="Object 3"/>
          <p:cNvGraphicFramePr>
            <a:graphicFrameLocks noChangeAspect="1"/>
          </p:cNvGraphicFramePr>
          <p:nvPr/>
        </p:nvGraphicFramePr>
        <p:xfrm>
          <a:off x="2952750" y="3124200"/>
          <a:ext cx="3238500" cy="431800"/>
        </p:xfrm>
        <a:graphic>
          <a:graphicData uri="http://schemas.openxmlformats.org/presentationml/2006/ole">
            <mc:AlternateContent xmlns:mc="http://schemas.openxmlformats.org/markup-compatibility/2006">
              <mc:Choice xmlns:v="urn:schemas-microsoft-com:vml" Requires="v">
                <p:oleObj spid="_x0000_s44053" name="Equation" r:id="rId5" imgW="3238200" imgH="431640" progId="Equation.DSMT4">
                  <p:embed/>
                </p:oleObj>
              </mc:Choice>
              <mc:Fallback>
                <p:oleObj name="Equation" r:id="rId5" imgW="323820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750" y="3124200"/>
                        <a:ext cx="3238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Evaluate each of the following dot products.</a:t>
            </a:r>
          </a:p>
          <a:p>
            <a:endParaRPr lang="en-US" dirty="0"/>
          </a:p>
          <a:p>
            <a:pPr>
              <a:lnSpc>
                <a:spcPct val="200000"/>
              </a:lnSpc>
            </a:pPr>
            <a:endParaRPr lang="en-US" dirty="0"/>
          </a:p>
          <a:p>
            <a:endParaRPr lang="en-US" dirty="0"/>
          </a:p>
          <a:p>
            <a:r>
              <a:rPr lang="en-US" b="1" dirty="0"/>
              <a:t>Solution</a:t>
            </a:r>
          </a:p>
          <a:p>
            <a:endParaRPr lang="en-US" dirty="0"/>
          </a:p>
        </p:txBody>
      </p:sp>
      <p:graphicFrame>
        <p:nvGraphicFramePr>
          <p:cNvPr id="45058" name="Object 2"/>
          <p:cNvGraphicFramePr>
            <a:graphicFrameLocks noChangeAspect="1"/>
          </p:cNvGraphicFramePr>
          <p:nvPr/>
        </p:nvGraphicFramePr>
        <p:xfrm>
          <a:off x="548640" y="1905000"/>
          <a:ext cx="3060700" cy="1638300"/>
        </p:xfrm>
        <a:graphic>
          <a:graphicData uri="http://schemas.openxmlformats.org/presentationml/2006/ole">
            <mc:AlternateContent xmlns:mc="http://schemas.openxmlformats.org/markup-compatibility/2006">
              <mc:Choice xmlns:v="urn:schemas-microsoft-com:vml" Requires="v">
                <p:oleObj spid="_x0000_s45106" name="Equation" r:id="rId3" imgW="3060360" imgH="1638000" progId="Equation.DSMT4">
                  <p:embed/>
                </p:oleObj>
              </mc:Choice>
              <mc:Fallback>
                <p:oleObj name="Equation" r:id="rId3" imgW="3060360" imgH="1638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905000"/>
                        <a:ext cx="30607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2" name="Object 6"/>
          <p:cNvGraphicFramePr>
            <a:graphicFrameLocks noChangeAspect="1"/>
          </p:cNvGraphicFramePr>
          <p:nvPr/>
        </p:nvGraphicFramePr>
        <p:xfrm>
          <a:off x="548640" y="4419600"/>
          <a:ext cx="2882900" cy="469900"/>
        </p:xfrm>
        <a:graphic>
          <a:graphicData uri="http://schemas.openxmlformats.org/presentationml/2006/ole">
            <mc:AlternateContent xmlns:mc="http://schemas.openxmlformats.org/markup-compatibility/2006">
              <mc:Choice xmlns:v="urn:schemas-microsoft-com:vml" Requires="v">
                <p:oleObj spid="_x0000_s45107" name="Equation" r:id="rId5" imgW="2882880" imgH="469800" progId="Equation.DSMT4">
                  <p:embed/>
                </p:oleObj>
              </mc:Choice>
              <mc:Fallback>
                <p:oleObj name="Equation" r:id="rId5" imgW="2882880" imgH="4698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4419600"/>
                        <a:ext cx="288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3" name="Object 7"/>
          <p:cNvGraphicFramePr>
            <a:graphicFrameLocks noChangeAspect="1"/>
          </p:cNvGraphicFramePr>
          <p:nvPr/>
        </p:nvGraphicFramePr>
        <p:xfrm>
          <a:off x="3581400" y="4404610"/>
          <a:ext cx="3695700" cy="469900"/>
        </p:xfrm>
        <a:graphic>
          <a:graphicData uri="http://schemas.openxmlformats.org/presentationml/2006/ole">
            <mc:AlternateContent xmlns:mc="http://schemas.openxmlformats.org/markup-compatibility/2006">
              <mc:Choice xmlns:v="urn:schemas-microsoft-com:vml" Requires="v">
                <p:oleObj spid="_x0000_s45108" name="Equation" r:id="rId7" imgW="3695400" imgH="469800" progId="Equation.DSMT4">
                  <p:embed/>
                </p:oleObj>
              </mc:Choice>
              <mc:Fallback>
                <p:oleObj name="Equation" r:id="rId7" imgW="3695400" imgH="4698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4404610"/>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4" name="Object 8"/>
          <p:cNvGraphicFramePr>
            <a:graphicFrameLocks noChangeAspect="1"/>
          </p:cNvGraphicFramePr>
          <p:nvPr/>
        </p:nvGraphicFramePr>
        <p:xfrm>
          <a:off x="3581400" y="5029200"/>
          <a:ext cx="2006600" cy="292100"/>
        </p:xfrm>
        <a:graphic>
          <a:graphicData uri="http://schemas.openxmlformats.org/presentationml/2006/ole">
            <mc:AlternateContent xmlns:mc="http://schemas.openxmlformats.org/markup-compatibility/2006">
              <mc:Choice xmlns:v="urn:schemas-microsoft-com:vml" Requires="v">
                <p:oleObj spid="_x0000_s45109" name="Equation" r:id="rId9" imgW="2006280" imgH="291960" progId="Equation.DSMT4">
                  <p:embed/>
                </p:oleObj>
              </mc:Choice>
              <mc:Fallback>
                <p:oleObj name="Equation" r:id="rId9" imgW="2006280" imgH="29196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5029200"/>
                        <a:ext cx="200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5" name="Object 9"/>
          <p:cNvGraphicFramePr>
            <a:graphicFrameLocks noChangeAspect="1"/>
          </p:cNvGraphicFramePr>
          <p:nvPr/>
        </p:nvGraphicFramePr>
        <p:xfrm>
          <a:off x="3581400" y="5486400"/>
          <a:ext cx="469900" cy="292100"/>
        </p:xfrm>
        <a:graphic>
          <a:graphicData uri="http://schemas.openxmlformats.org/presentationml/2006/ole">
            <mc:AlternateContent xmlns:mc="http://schemas.openxmlformats.org/markup-compatibility/2006">
              <mc:Choice xmlns:v="urn:schemas-microsoft-com:vml" Requires="v">
                <p:oleObj spid="_x0000_s45110" name="Equation" r:id="rId11" imgW="469800" imgH="291960" progId="Equation.DSMT4">
                  <p:embed/>
                </p:oleObj>
              </mc:Choice>
              <mc:Fallback>
                <p:oleObj name="Equation" r:id="rId11" imgW="469800" imgH="29196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5486400"/>
                        <a:ext cx="46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0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0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graphicFrame>
        <p:nvGraphicFramePr>
          <p:cNvPr id="46086" name="Object 6"/>
          <p:cNvGraphicFramePr>
            <a:graphicFrameLocks noChangeAspect="1"/>
          </p:cNvGraphicFramePr>
          <p:nvPr/>
        </p:nvGraphicFramePr>
        <p:xfrm>
          <a:off x="548640" y="1463040"/>
          <a:ext cx="2273300" cy="469900"/>
        </p:xfrm>
        <a:graphic>
          <a:graphicData uri="http://schemas.openxmlformats.org/presentationml/2006/ole">
            <mc:AlternateContent xmlns:mc="http://schemas.openxmlformats.org/markup-compatibility/2006">
              <mc:Choice xmlns:v="urn:schemas-microsoft-com:vml" Requires="v">
                <p:oleObj spid="_x0000_s46158" name="Equation" r:id="rId3" imgW="2273040" imgH="469800" progId="Equation.DSMT4">
                  <p:embed/>
                </p:oleObj>
              </mc:Choice>
              <mc:Fallback>
                <p:oleObj name="Equation" r:id="rId3" imgW="2273040" imgH="4698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463040"/>
                        <a:ext cx="2273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7" name="Object 7"/>
          <p:cNvGraphicFramePr>
            <a:graphicFrameLocks noChangeAspect="1"/>
          </p:cNvGraphicFramePr>
          <p:nvPr/>
        </p:nvGraphicFramePr>
        <p:xfrm>
          <a:off x="2895600" y="1492770"/>
          <a:ext cx="2501900" cy="469900"/>
        </p:xfrm>
        <a:graphic>
          <a:graphicData uri="http://schemas.openxmlformats.org/presentationml/2006/ole">
            <mc:AlternateContent xmlns:mc="http://schemas.openxmlformats.org/markup-compatibility/2006">
              <mc:Choice xmlns:v="urn:schemas-microsoft-com:vml" Requires="v">
                <p:oleObj spid="_x0000_s46159" name="Equation" r:id="rId5" imgW="2501640" imgH="469800" progId="Equation.DSMT4">
                  <p:embed/>
                </p:oleObj>
              </mc:Choice>
              <mc:Fallback>
                <p:oleObj name="Equation" r:id="rId5" imgW="2501640" imgH="4698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1492770"/>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8" name="Object 8"/>
          <p:cNvGraphicFramePr>
            <a:graphicFrameLocks noChangeAspect="1"/>
          </p:cNvGraphicFramePr>
          <p:nvPr/>
        </p:nvGraphicFramePr>
        <p:xfrm>
          <a:off x="5471410" y="1568970"/>
          <a:ext cx="977900" cy="292100"/>
        </p:xfrm>
        <a:graphic>
          <a:graphicData uri="http://schemas.openxmlformats.org/presentationml/2006/ole">
            <mc:AlternateContent xmlns:mc="http://schemas.openxmlformats.org/markup-compatibility/2006">
              <mc:Choice xmlns:v="urn:schemas-microsoft-com:vml" Requires="v">
                <p:oleObj spid="_x0000_s46160" name="Equation" r:id="rId7" imgW="977760" imgH="291960" progId="Equation.DSMT4">
                  <p:embed/>
                </p:oleObj>
              </mc:Choice>
              <mc:Fallback>
                <p:oleObj name="Equation" r:id="rId7" imgW="977760" imgH="29196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1410" y="1568970"/>
                        <a:ext cx="977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9" name="Object 9"/>
          <p:cNvGraphicFramePr>
            <a:graphicFrameLocks noChangeAspect="1"/>
          </p:cNvGraphicFramePr>
          <p:nvPr/>
        </p:nvGraphicFramePr>
        <p:xfrm>
          <a:off x="6538210" y="1568970"/>
          <a:ext cx="685800" cy="279400"/>
        </p:xfrm>
        <a:graphic>
          <a:graphicData uri="http://schemas.openxmlformats.org/presentationml/2006/ole">
            <mc:AlternateContent xmlns:mc="http://schemas.openxmlformats.org/markup-compatibility/2006">
              <mc:Choice xmlns:v="urn:schemas-microsoft-com:vml" Requires="v">
                <p:oleObj spid="_x0000_s46161" name="Equation" r:id="rId9" imgW="685800" imgH="279360" progId="Equation.DSMT4">
                  <p:embed/>
                </p:oleObj>
              </mc:Choice>
              <mc:Fallback>
                <p:oleObj name="Equation" r:id="rId9" imgW="685800" imgH="27936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8210" y="1568970"/>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0" name="Object 10"/>
          <p:cNvGraphicFramePr>
            <a:graphicFrameLocks noChangeAspect="1"/>
          </p:cNvGraphicFramePr>
          <p:nvPr/>
        </p:nvGraphicFramePr>
        <p:xfrm>
          <a:off x="548640" y="2209800"/>
          <a:ext cx="3035300" cy="469900"/>
        </p:xfrm>
        <a:graphic>
          <a:graphicData uri="http://schemas.openxmlformats.org/presentationml/2006/ole">
            <mc:AlternateContent xmlns:mc="http://schemas.openxmlformats.org/markup-compatibility/2006">
              <mc:Choice xmlns:v="urn:schemas-microsoft-com:vml" Requires="v">
                <p:oleObj spid="_x0000_s46162" name="Equation" r:id="rId11" imgW="3035160" imgH="469800" progId="Equation.DSMT4">
                  <p:embed/>
                </p:oleObj>
              </mc:Choice>
              <mc:Fallback>
                <p:oleObj name="Equation" r:id="rId11" imgW="3035160" imgH="46980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 y="2209800"/>
                        <a:ext cx="303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1" name="Object 11"/>
          <p:cNvGraphicFramePr>
            <a:graphicFrameLocks noChangeAspect="1"/>
          </p:cNvGraphicFramePr>
          <p:nvPr/>
        </p:nvGraphicFramePr>
        <p:xfrm>
          <a:off x="3657600" y="2209800"/>
          <a:ext cx="3848100" cy="469900"/>
        </p:xfrm>
        <a:graphic>
          <a:graphicData uri="http://schemas.openxmlformats.org/presentationml/2006/ole">
            <mc:AlternateContent xmlns:mc="http://schemas.openxmlformats.org/markup-compatibility/2006">
              <mc:Choice xmlns:v="urn:schemas-microsoft-com:vml" Requires="v">
                <p:oleObj spid="_x0000_s46163" name="Equation" r:id="rId13" imgW="3848040" imgH="469800" progId="Equation.DSMT4">
                  <p:embed/>
                </p:oleObj>
              </mc:Choice>
              <mc:Fallback>
                <p:oleObj name="Equation" r:id="rId13" imgW="3848040" imgH="46980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7600" y="2209800"/>
                        <a:ext cx="384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2" name="Object 12"/>
          <p:cNvGraphicFramePr>
            <a:graphicFrameLocks noChangeAspect="1"/>
          </p:cNvGraphicFramePr>
          <p:nvPr/>
        </p:nvGraphicFramePr>
        <p:xfrm>
          <a:off x="3657600" y="2819400"/>
          <a:ext cx="1460500" cy="279400"/>
        </p:xfrm>
        <a:graphic>
          <a:graphicData uri="http://schemas.openxmlformats.org/presentationml/2006/ole">
            <mc:AlternateContent xmlns:mc="http://schemas.openxmlformats.org/markup-compatibility/2006">
              <mc:Choice xmlns:v="urn:schemas-microsoft-com:vml" Requires="v">
                <p:oleObj spid="_x0000_s46164" name="Equation" r:id="rId15" imgW="1460160" imgH="279360" progId="Equation.DSMT4">
                  <p:embed/>
                </p:oleObj>
              </mc:Choice>
              <mc:Fallback>
                <p:oleObj name="Equation" r:id="rId15" imgW="1460160" imgH="279360" progId="Equation.DSMT4">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57600" y="2819400"/>
                        <a:ext cx="146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93" name="Object 13"/>
          <p:cNvGraphicFramePr>
            <a:graphicFrameLocks noChangeAspect="1"/>
          </p:cNvGraphicFramePr>
          <p:nvPr/>
        </p:nvGraphicFramePr>
        <p:xfrm>
          <a:off x="3657600" y="3352800"/>
          <a:ext cx="482600" cy="292100"/>
        </p:xfrm>
        <a:graphic>
          <a:graphicData uri="http://schemas.openxmlformats.org/presentationml/2006/ole">
            <mc:AlternateContent xmlns:mc="http://schemas.openxmlformats.org/markup-compatibility/2006">
              <mc:Choice xmlns:v="urn:schemas-microsoft-com:vml" Requires="v">
                <p:oleObj spid="_x0000_s46165" name="Equation" r:id="rId17" imgW="482400" imgH="291960" progId="Equation.DSMT4">
                  <p:embed/>
                </p:oleObj>
              </mc:Choice>
              <mc:Fallback>
                <p:oleObj name="Equation" r:id="rId17" imgW="482400" imgH="291960" progId="Equation.DSMT4">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57600" y="3352800"/>
                        <a:ext cx="48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the Dot Product</a:t>
            </a:r>
          </a:p>
        </p:txBody>
      </p:sp>
      <p:sp>
        <p:nvSpPr>
          <p:cNvPr id="3" name="Content Placeholder 2"/>
          <p:cNvSpPr>
            <a:spLocks noGrp="1"/>
          </p:cNvSpPr>
          <p:nvPr>
            <p:ph idx="1"/>
          </p:nvPr>
        </p:nvSpPr>
        <p:spPr>
          <a:xfrm>
            <a:off x="457200" y="1280160"/>
            <a:ext cx="8229600" cy="3539430"/>
          </a:xfrm>
          <a:solidFill>
            <a:srgbClr val="FFFFCC"/>
          </a:solidFill>
          <a:ln w="28575">
            <a:solidFill>
              <a:srgbClr val="000000"/>
            </a:solidFill>
          </a:ln>
        </p:spPr>
        <p:txBody>
          <a:bodyPr>
            <a:spAutoFit/>
          </a:bodyPr>
          <a:lstStyle/>
          <a:p>
            <a:pPr algn="ctr"/>
            <a:r>
              <a:rPr lang="en-US" b="1" dirty="0">
                <a:solidFill>
                  <a:schemeClr val="tx1"/>
                </a:solidFill>
              </a:rPr>
              <a:t>Properties of the Dot Product</a:t>
            </a:r>
          </a:p>
          <a:p>
            <a:r>
              <a:rPr lang="en-US" dirty="0">
                <a:solidFill>
                  <a:schemeClr val="tx1"/>
                </a:solidFill>
              </a:rPr>
              <a:t>Assume </a:t>
            </a:r>
            <a:r>
              <a:rPr lang="en-US" b="1" dirty="0">
                <a:solidFill>
                  <a:schemeClr val="tx1"/>
                </a:solidFill>
              </a:rPr>
              <a:t>u</a:t>
            </a:r>
            <a:r>
              <a:rPr lang="en-US" dirty="0">
                <a:solidFill>
                  <a:schemeClr val="tx1"/>
                </a:solidFill>
              </a:rPr>
              <a:t>, </a:t>
            </a:r>
            <a:r>
              <a:rPr lang="en-US" b="1" dirty="0">
                <a:solidFill>
                  <a:schemeClr val="tx1"/>
                </a:solidFill>
              </a:rPr>
              <a:t>v</a:t>
            </a:r>
            <a:r>
              <a:rPr lang="en-US" dirty="0">
                <a:solidFill>
                  <a:schemeClr val="tx1"/>
                </a:solidFill>
              </a:rPr>
              <a:t>, and </a:t>
            </a:r>
            <a:r>
              <a:rPr lang="en-US" b="1" dirty="0">
                <a:solidFill>
                  <a:schemeClr val="tx1"/>
                </a:solidFill>
              </a:rPr>
              <a:t>w</a:t>
            </a:r>
            <a:r>
              <a:rPr lang="en-US" dirty="0">
                <a:solidFill>
                  <a:schemeClr val="tx1"/>
                </a:solidFill>
              </a:rPr>
              <a:t> represent vectors and that </a:t>
            </a:r>
            <a:r>
              <a:rPr lang="en-US" i="1" dirty="0">
                <a:solidFill>
                  <a:schemeClr val="tx1"/>
                </a:solidFill>
              </a:rPr>
              <a:t>a</a:t>
            </a:r>
            <a:r>
              <a:rPr lang="en-US" dirty="0">
                <a:solidFill>
                  <a:schemeClr val="tx1"/>
                </a:solidFill>
              </a:rPr>
              <a:t> represents a scalar. Then the following properties hold.</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47106" name="Object 2"/>
          <p:cNvGraphicFramePr>
            <a:graphicFrameLocks noChangeAspect="1"/>
          </p:cNvGraphicFramePr>
          <p:nvPr/>
        </p:nvGraphicFramePr>
        <p:xfrm>
          <a:off x="1035050" y="2959100"/>
          <a:ext cx="7073900" cy="1612900"/>
        </p:xfrm>
        <a:graphic>
          <a:graphicData uri="http://schemas.openxmlformats.org/presentationml/2006/ole">
            <mc:AlternateContent xmlns:mc="http://schemas.openxmlformats.org/markup-compatibility/2006">
              <mc:Choice xmlns:v="urn:schemas-microsoft-com:vml" Requires="v">
                <p:oleObj spid="_x0000_s47115" name="Equation" r:id="rId3" imgW="7073640" imgH="1612800" progId="Equation.DSMT4">
                  <p:embed/>
                </p:oleObj>
              </mc:Choice>
              <mc:Fallback>
                <p:oleObj name="Equation" r:id="rId3" imgW="7073640" imgH="1612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050" y="2959100"/>
                        <a:ext cx="70739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Dot Product and the Angle between Two Vectors</a:t>
            </a:r>
          </a:p>
        </p:txBody>
      </p:sp>
      <p:sp>
        <p:nvSpPr>
          <p:cNvPr id="3" name="Content Placeholder 2"/>
          <p:cNvSpPr>
            <a:spLocks noGrp="1"/>
          </p:cNvSpPr>
          <p:nvPr>
            <p:ph idx="1"/>
          </p:nvPr>
        </p:nvSpPr>
        <p:spPr>
          <a:xfrm>
            <a:off x="457200" y="2941189"/>
            <a:ext cx="8229600" cy="2850011"/>
          </a:xfrm>
          <a:solidFill>
            <a:srgbClr val="FFFFCC"/>
          </a:solidFill>
          <a:ln w="28575">
            <a:solidFill>
              <a:srgbClr val="000000"/>
            </a:solidFill>
          </a:ln>
        </p:spPr>
        <p:txBody>
          <a:bodyPr>
            <a:spAutoFit/>
          </a:bodyPr>
          <a:lstStyle/>
          <a:p>
            <a:pPr algn="ctr"/>
            <a:r>
              <a:rPr lang="en-US" b="1" dirty="0">
                <a:solidFill>
                  <a:schemeClr val="tx1"/>
                </a:solidFill>
              </a:rPr>
              <a:t>Dot Product and the Angle between Two Vectors</a:t>
            </a:r>
          </a:p>
          <a:p>
            <a:r>
              <a:rPr lang="en-US" dirty="0">
                <a:solidFill>
                  <a:schemeClr val="tx1"/>
                </a:solidFill>
              </a:rPr>
              <a:t>If two nonzero vectors </a:t>
            </a:r>
            <a:r>
              <a:rPr lang="en-US" b="1" dirty="0">
                <a:solidFill>
                  <a:schemeClr val="tx1"/>
                </a:solidFill>
              </a:rPr>
              <a:t>u</a:t>
            </a:r>
            <a:r>
              <a:rPr lang="en-US" dirty="0">
                <a:solidFill>
                  <a:schemeClr val="tx1"/>
                </a:solidFill>
              </a:rPr>
              <a:t> and </a:t>
            </a:r>
            <a:r>
              <a:rPr lang="en-US" b="1" dirty="0">
                <a:solidFill>
                  <a:schemeClr val="tx1"/>
                </a:solidFill>
              </a:rPr>
              <a:t>v</a:t>
            </a:r>
            <a:r>
              <a:rPr lang="en-US" dirty="0">
                <a:solidFill>
                  <a:schemeClr val="tx1"/>
                </a:solidFill>
              </a:rPr>
              <a:t> are depicted so that their initial points coincide, and if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represents the smaller of the two angles formed by </a:t>
            </a:r>
            <a:r>
              <a:rPr lang="en-US" b="1" dirty="0">
                <a:solidFill>
                  <a:schemeClr val="tx1"/>
                </a:solidFill>
              </a:rPr>
              <a:t>u</a:t>
            </a:r>
            <a:r>
              <a:rPr lang="en-US" dirty="0">
                <a:solidFill>
                  <a:schemeClr val="tx1"/>
                </a:solidFill>
              </a:rPr>
              <a:t> and </a:t>
            </a:r>
            <a:r>
              <a:rPr lang="en-US" b="1" dirty="0">
                <a:solidFill>
                  <a:schemeClr val="tx1"/>
                </a:solidFill>
              </a:rPr>
              <a:t>v</a:t>
            </a:r>
            <a:r>
              <a:rPr lang="en-US" dirty="0">
                <a:solidFill>
                  <a:schemeClr val="tx1"/>
                </a:solidFill>
              </a:rPr>
              <a:t> (so that 0 ≤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 </a:t>
            </a:r>
            <a:r>
              <a:rPr lang="el-GR" i="1" dirty="0">
                <a:solidFill>
                  <a:schemeClr val="tx1"/>
                </a:solidFill>
                <a:latin typeface="Cambria Math" panose="02040503050406030204" pitchFamily="18" charset="0"/>
                <a:ea typeface="Cambria Math" panose="02040503050406030204" pitchFamily="18" charset="0"/>
              </a:rPr>
              <a:t>π</a:t>
            </a:r>
            <a:r>
              <a:rPr lang="en-US" i="1" dirty="0">
                <a:solidFill>
                  <a:schemeClr val="tx1"/>
                </a:solidFill>
                <a:latin typeface="Cambria Math" panose="02040503050406030204" pitchFamily="18" charset="0"/>
                <a:ea typeface="Cambria Math" panose="02040503050406030204" pitchFamily="18" charset="0"/>
              </a:rPr>
              <a:t> </a:t>
            </a:r>
            <a:r>
              <a:rPr lang="en-US" dirty="0">
                <a:solidFill>
                  <a:schemeClr val="tx1"/>
                </a:solidFill>
              </a:rPr>
              <a:t>), then</a:t>
            </a:r>
          </a:p>
          <a:p>
            <a:endParaRPr lang="en-US" dirty="0">
              <a:solidFill>
                <a:schemeClr val="tx1"/>
              </a:solidFill>
            </a:endParaRPr>
          </a:p>
        </p:txBody>
      </p:sp>
      <p:graphicFrame>
        <p:nvGraphicFramePr>
          <p:cNvPr id="48130" name="Object 2"/>
          <p:cNvGraphicFramePr>
            <a:graphicFrameLocks noChangeAspect="1"/>
          </p:cNvGraphicFramePr>
          <p:nvPr>
            <p:extLst>
              <p:ext uri="{D42A27DB-BD31-4B8C-83A1-F6EECF244321}">
                <p14:modId xmlns:p14="http://schemas.microsoft.com/office/powerpoint/2010/main" val="3439811451"/>
              </p:ext>
            </p:extLst>
          </p:nvPr>
        </p:nvGraphicFramePr>
        <p:xfrm>
          <a:off x="3422650" y="5083175"/>
          <a:ext cx="2298700" cy="482600"/>
        </p:xfrm>
        <a:graphic>
          <a:graphicData uri="http://schemas.openxmlformats.org/presentationml/2006/ole">
            <mc:AlternateContent xmlns:mc="http://schemas.openxmlformats.org/markup-compatibility/2006">
              <mc:Choice xmlns:v="urn:schemas-microsoft-com:vml" Requires="v">
                <p:oleObj spid="_x0000_s48139" name="Equation" r:id="rId3" imgW="2298600" imgH="482400" progId="Equation.DSMT4">
                  <p:embed/>
                </p:oleObj>
              </mc:Choice>
              <mc:Fallback>
                <p:oleObj name="Equation" r:id="rId3" imgW="2298600" imgH="482400" progId="Equation.DSMT4">
                  <p:embed/>
                  <p:pic>
                    <p:nvPicPr>
                      <p:cNvPr id="0" name="Picture 2"/>
                      <p:cNvPicPr>
                        <a:picLocks noChangeAspect="1" noChangeArrowheads="1"/>
                      </p:cNvPicPr>
                      <p:nvPr/>
                    </p:nvPicPr>
                    <p:blipFill>
                      <a:blip r:embed="rId4"/>
                      <a:srcRect/>
                      <a:stretch>
                        <a:fillRect/>
                      </a:stretch>
                    </p:blipFill>
                    <p:spPr bwMode="auto">
                      <a:xfrm>
                        <a:off x="3422650" y="5083175"/>
                        <a:ext cx="229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57200" y="1280160"/>
            <a:ext cx="8229600" cy="1384995"/>
          </a:xfrm>
          <a:prstGeom prst="rect">
            <a:avLst/>
          </a:prstGeom>
        </p:spPr>
        <p:txBody>
          <a:bodyPr>
            <a:spAutoFit/>
          </a:bodyPr>
          <a:lstStyle/>
          <a:p>
            <a:r>
              <a:rPr lang="en-US" sz="2800" dirty="0">
                <a:solidFill>
                  <a:srgbClr val="366092"/>
                </a:solidFill>
              </a:rPr>
              <a:t>The following theorem shows how the dot product can be used to quickly determine the angle between</a:t>
            </a:r>
          </a:p>
          <a:p>
            <a:r>
              <a:rPr lang="en-US" sz="2800" dirty="0">
                <a:solidFill>
                  <a:srgbClr val="366092"/>
                </a:solidFill>
              </a:rPr>
              <a:t>any two vectors in </a:t>
            </a:r>
            <a:r>
              <a:rPr lang="en-US" sz="2800" dirty="0">
                <a:solidFill>
                  <a:srgbClr val="366092"/>
                </a:solidFill>
                <a:latin typeface="Cambria Math" panose="02040503050406030204" pitchFamily="18" charset="0"/>
                <a:ea typeface="Cambria Math" panose="02040503050406030204" pitchFamily="18" charset="0"/>
              </a:rPr>
              <a:t>ℝ</a:t>
            </a:r>
            <a:r>
              <a:rPr lang="en-US" sz="2800" baseline="30000" dirty="0">
                <a:solidFill>
                  <a:srgbClr val="366092"/>
                </a:solidFill>
              </a:rPr>
              <a:t>2</a:t>
            </a:r>
            <a:r>
              <a:rPr lang="en-US" sz="2800" dirty="0">
                <a:solidFill>
                  <a:srgbClr val="366092"/>
                </a:solidFill>
              </a:rPr>
              <a:t> or </a:t>
            </a:r>
            <a:r>
              <a:rPr lang="en-US" sz="2800" dirty="0">
                <a:solidFill>
                  <a:srgbClr val="366092"/>
                </a:solidFill>
                <a:latin typeface="Cambria Math" panose="02040503050406030204" pitchFamily="18" charset="0"/>
                <a:ea typeface="Cambria Math" panose="02040503050406030204" pitchFamily="18" charset="0"/>
              </a:rPr>
              <a:t>ℝ</a:t>
            </a:r>
            <a:r>
              <a:rPr lang="en-US" sz="2800" baseline="30000" dirty="0">
                <a:solidFill>
                  <a:srgbClr val="366092"/>
                </a:solidFill>
              </a:rPr>
              <a:t>3</a:t>
            </a:r>
            <a:r>
              <a:rPr lang="en-US" sz="2800" dirty="0">
                <a:solidFill>
                  <a:srgbClr val="366092"/>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Dot Product and the Angle between Two Vectors</a:t>
            </a:r>
          </a:p>
        </p:txBody>
      </p:sp>
      <p:sp>
        <p:nvSpPr>
          <p:cNvPr id="3" name="Content Placeholder 2"/>
          <p:cNvSpPr>
            <a:spLocks noGrp="1"/>
          </p:cNvSpPr>
          <p:nvPr>
            <p:ph idx="1"/>
          </p:nvPr>
        </p:nvSpPr>
        <p:spPr>
          <a:xfrm>
            <a:off x="457200" y="1280160"/>
            <a:ext cx="8229600" cy="4487382"/>
          </a:xfrm>
          <a:solidFill>
            <a:srgbClr val="FFFFCC"/>
          </a:solidFill>
          <a:ln w="28575">
            <a:solidFill>
              <a:srgbClr val="000000"/>
            </a:solidFill>
          </a:ln>
        </p:spPr>
        <p:txBody>
          <a:bodyPr>
            <a:spAutoFit/>
          </a:bodyPr>
          <a:lstStyle/>
          <a:p>
            <a:pPr algn="ctr"/>
            <a:r>
              <a:rPr lang="en-US" b="1" dirty="0">
                <a:solidFill>
                  <a:schemeClr val="tx1"/>
                </a:solidFill>
              </a:rPr>
              <a:t>Proof </a:t>
            </a:r>
          </a:p>
          <a:p>
            <a:r>
              <a:rPr lang="en-US" dirty="0">
                <a:solidFill>
                  <a:schemeClr val="tx1"/>
                </a:solidFill>
              </a:rPr>
              <a:t>Given </a:t>
            </a:r>
            <a:r>
              <a:rPr lang="en-US" b="1" dirty="0">
                <a:solidFill>
                  <a:schemeClr val="tx1"/>
                </a:solidFill>
              </a:rPr>
              <a:t>u</a:t>
            </a:r>
            <a:r>
              <a:rPr lang="en-US" dirty="0">
                <a:solidFill>
                  <a:schemeClr val="tx1"/>
                </a:solidFill>
              </a:rPr>
              <a:t> and </a:t>
            </a:r>
            <a:r>
              <a:rPr lang="en-US" b="1" dirty="0">
                <a:solidFill>
                  <a:schemeClr val="tx1"/>
                </a:solidFill>
              </a:rPr>
              <a:t>v</a:t>
            </a:r>
            <a:r>
              <a:rPr lang="en-US" dirty="0">
                <a:solidFill>
                  <a:schemeClr val="tx1"/>
                </a:solidFill>
              </a:rPr>
              <a:t> placed so that their initial points coincide, construct </a:t>
            </a:r>
            <a:r>
              <a:rPr lang="en-US" b="1" dirty="0">
                <a:solidFill>
                  <a:schemeClr val="tx1"/>
                </a:solidFill>
              </a:rPr>
              <a:t>u</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b="1" dirty="0">
                <a:solidFill>
                  <a:schemeClr val="tx1"/>
                </a:solidFill>
              </a:rPr>
              <a:t>v</a:t>
            </a:r>
            <a:r>
              <a:rPr lang="en-US" dirty="0">
                <a:solidFill>
                  <a:schemeClr val="tx1"/>
                </a:solidFill>
              </a:rPr>
              <a:t> as shown in Figure 1. Then by the Law of Cosines,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49154" name="Object 2"/>
          <p:cNvGraphicFramePr>
            <a:graphicFrameLocks noChangeAspect="1"/>
          </p:cNvGraphicFramePr>
          <p:nvPr>
            <p:extLst>
              <p:ext uri="{D42A27DB-BD31-4B8C-83A1-F6EECF244321}">
                <p14:modId xmlns:p14="http://schemas.microsoft.com/office/powerpoint/2010/main" val="552263912"/>
              </p:ext>
            </p:extLst>
          </p:nvPr>
        </p:nvGraphicFramePr>
        <p:xfrm>
          <a:off x="4114800" y="4025900"/>
          <a:ext cx="4343400" cy="558800"/>
        </p:xfrm>
        <a:graphic>
          <a:graphicData uri="http://schemas.openxmlformats.org/presentationml/2006/ole">
            <mc:AlternateContent xmlns:mc="http://schemas.openxmlformats.org/markup-compatibility/2006">
              <mc:Choice xmlns:v="urn:schemas-microsoft-com:vml" Requires="v">
                <p:oleObj spid="_x0000_s49163" name="Equation" r:id="rId3" imgW="4343400" imgH="558720" progId="Equation.DSMT4">
                  <p:embed/>
                </p:oleObj>
              </mc:Choice>
              <mc:Fallback>
                <p:oleObj name="Equation" r:id="rId3" imgW="4343400" imgH="558720" progId="Equation.DSMT4">
                  <p:embed/>
                  <p:pic>
                    <p:nvPicPr>
                      <p:cNvPr id="0" name="Picture 2"/>
                      <p:cNvPicPr>
                        <a:picLocks noChangeAspect="1" noChangeArrowheads="1"/>
                      </p:cNvPicPr>
                      <p:nvPr/>
                    </p:nvPicPr>
                    <p:blipFill>
                      <a:blip r:embed="rId4"/>
                      <a:srcRect/>
                      <a:stretch>
                        <a:fillRect/>
                      </a:stretch>
                    </p:blipFill>
                    <p:spPr bwMode="auto">
                      <a:xfrm>
                        <a:off x="4114800" y="4025900"/>
                        <a:ext cx="4343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9155"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400" y="3145682"/>
            <a:ext cx="3383280" cy="2387420"/>
          </a:xfrm>
          <a:prstGeom prst="rect">
            <a:avLst/>
          </a:prstGeom>
          <a:noFill/>
          <a:ln w="9525">
            <a:noFill/>
            <a:miter lim="800000"/>
            <a:headEnd/>
            <a:tailEnd/>
          </a:ln>
        </p:spPr>
      </p:pic>
      <p:sp>
        <p:nvSpPr>
          <p:cNvPr id="8" name="Rectangle 7"/>
          <p:cNvSpPr/>
          <p:nvPr/>
        </p:nvSpPr>
        <p:spPr>
          <a:xfrm>
            <a:off x="2362200" y="5181600"/>
            <a:ext cx="1370055" cy="523220"/>
          </a:xfrm>
          <a:prstGeom prst="rect">
            <a:avLst/>
          </a:prstGeom>
        </p:spPr>
        <p:txBody>
          <a:bodyPr wrap="none">
            <a:spAutoFit/>
          </a:bodyPr>
          <a:lstStyle/>
          <a:p>
            <a:r>
              <a:rPr lang="en-US" sz="2800" b="1" dirty="0"/>
              <a:t>Figure 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TotalTime>
  <Words>1202</Words>
  <Application>Microsoft Office PowerPoint</Application>
  <PresentationFormat>On-screen Show (4:3)</PresentationFormat>
  <Paragraphs>152</Paragraphs>
  <Slides>36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4" baseType="lpstr">
      <vt:lpstr>Arial</vt:lpstr>
      <vt:lpstr>Cambria Math</vt:lpstr>
      <vt:lpstr>Calibri</vt:lpstr>
      <vt:lpstr>Euclid Math Two</vt:lpstr>
      <vt:lpstr>Symbol</vt:lpstr>
      <vt:lpstr>Office Theme</vt:lpstr>
      <vt:lpstr>Equation</vt:lpstr>
      <vt:lpstr>MathType 6.0 Equation</vt:lpstr>
      <vt:lpstr>Section 11.3</vt:lpstr>
      <vt:lpstr>TOPICS</vt:lpstr>
      <vt:lpstr>The Dot Product and Its Properties</vt:lpstr>
      <vt:lpstr>Definition: Dot Product</vt:lpstr>
      <vt:lpstr>Example 1</vt:lpstr>
      <vt:lpstr>Example 1 (cont.)</vt:lpstr>
      <vt:lpstr>Theorem: Properties of the Dot Product</vt:lpstr>
      <vt:lpstr>Theorem: Dot Product and the Angle between Two Vectors</vt:lpstr>
      <vt:lpstr>Theorem: Dot Product and the Angle between Two Vectors</vt:lpstr>
      <vt:lpstr>Theorem: Dot Product and the Angle between Two Vectors</vt:lpstr>
      <vt:lpstr>Theorem: Dot Product and the Angle between Two Vectors</vt:lpstr>
      <vt:lpstr>Example 2 </vt:lpstr>
      <vt:lpstr>Applications of the Dot Product</vt:lpstr>
      <vt:lpstr>Applications of the Dot Product</vt:lpstr>
      <vt:lpstr>Definition: Orthogonal Vectors</vt:lpstr>
      <vt:lpstr>Applications of the Dot Product</vt:lpstr>
      <vt:lpstr>Example 3 </vt:lpstr>
      <vt:lpstr>Example 4 </vt:lpstr>
      <vt:lpstr>Definition: Direction Cosines and Direction Angles</vt:lpstr>
      <vt:lpstr>Example 5 </vt:lpstr>
      <vt:lpstr>Example 5 (cont.)</vt:lpstr>
      <vt:lpstr>Applications of the Dot Product</vt:lpstr>
      <vt:lpstr>Applications of the Dot Product</vt:lpstr>
      <vt:lpstr>Applications of the Dot Product</vt:lpstr>
      <vt:lpstr>Applications of the Dot Product</vt:lpstr>
      <vt:lpstr>Example 6 </vt:lpstr>
      <vt:lpstr>Example 6 (cont.)</vt:lpstr>
      <vt:lpstr>Applications of the Dot Product</vt:lpstr>
      <vt:lpstr>Applications of the Dot Product</vt:lpstr>
      <vt:lpstr>Example 7 </vt:lpstr>
      <vt:lpstr>Example 7 (cont.)</vt:lpstr>
      <vt:lpstr>Example 7 (cont.)</vt:lpstr>
      <vt:lpstr>Example 7 (cont.)</vt:lpstr>
      <vt:lpstr>Example 7 (cont.)</vt:lpstr>
      <vt:lpstr>Example 8 </vt:lpstr>
      <vt:lpstr>Example 8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X.X</dc:title>
  <dc:creator>Kim Cumbie</dc:creator>
  <cp:lastModifiedBy>Daniel Breuer</cp:lastModifiedBy>
  <cp:revision>94</cp:revision>
  <dcterms:created xsi:type="dcterms:W3CDTF">2013-04-26T14:43:13Z</dcterms:created>
  <dcterms:modified xsi:type="dcterms:W3CDTF">2018-09-18T12:02:01Z</dcterms:modified>
</cp:coreProperties>
</file>