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fntdata" ContentType="application/x-fontdata"/>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8" r:id="rId3"/>
    <p:sldId id="325" r:id="rId4"/>
    <p:sldId id="326" r:id="rId5"/>
    <p:sldId id="298" r:id="rId6"/>
    <p:sldId id="299" r:id="rId7"/>
    <p:sldId id="294" r:id="rId8"/>
    <p:sldId id="327" r:id="rId9"/>
    <p:sldId id="328" r:id="rId10"/>
    <p:sldId id="300" r:id="rId11"/>
    <p:sldId id="301" r:id="rId12"/>
    <p:sldId id="329" r:id="rId13"/>
    <p:sldId id="302" r:id="rId14"/>
    <p:sldId id="303" r:id="rId15"/>
    <p:sldId id="304" r:id="rId16"/>
    <p:sldId id="305" r:id="rId17"/>
    <p:sldId id="330" r:id="rId18"/>
    <p:sldId id="332" r:id="rId19"/>
    <p:sldId id="333" r:id="rId20"/>
    <p:sldId id="334" r:id="rId21"/>
    <p:sldId id="335" r:id="rId22"/>
    <p:sldId id="336" r:id="rId23"/>
    <p:sldId id="306" r:id="rId24"/>
    <p:sldId id="307" r:id="rId25"/>
    <p:sldId id="308" r:id="rId26"/>
    <p:sldId id="309" r:id="rId27"/>
    <p:sldId id="310" r:id="rId28"/>
    <p:sldId id="311" r:id="rId29"/>
    <p:sldId id="313" r:id="rId30"/>
    <p:sldId id="314" r:id="rId31"/>
    <p:sldId id="315" r:id="rId32"/>
    <p:sldId id="316" r:id="rId33"/>
    <p:sldId id="317" r:id="rId34"/>
    <p:sldId id="319" r:id="rId35"/>
    <p:sldId id="320" r:id="rId36"/>
    <p:sldId id="321" r:id="rId37"/>
    <p:sldId id="322" r:id="rId38"/>
    <p:sldId id="323" r:id="rId39"/>
    <p:sldId id="324" r:id="rId40"/>
  </p:sldIdLst>
  <p:sldSz cx="9144000" cy="6858000" type="screen4x3"/>
  <p:notesSz cx="6858000" cy="9144000"/>
  <p:embeddedFontLst>
    <p:embeddedFont>
      <p:font typeface="Calibri" panose="020F0502020204030204" pitchFamily="34" charset="0"/>
      <p:regular r:id="rId41"/>
      <p:bold r:id="rId42"/>
      <p:italic r:id="rId43"/>
      <p:boldItalic r:id="rId44"/>
    </p:embeddedFont>
    <p:embeddedFont>
      <p:font typeface="Cambria Math" panose="02040503050406030204" pitchFamily="18" charset="0"/>
      <p:regular r:id="rId45"/>
    </p:embeddedFont>
    <p:embeddedFont>
      <p:font typeface="Euclid Symbol" panose="05050102010706020507" pitchFamily="18" charset="2"/>
      <p:regular r:id="rId46"/>
      <p:bold r:id="rId47"/>
      <p:italic r:id="rId48"/>
      <p:boldItalic r:id="rId4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366092"/>
    <a:srgbClr val="FFFFCC"/>
    <a:srgbClr val="0000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1" d="100"/>
          <a:sy n="101" d="100"/>
        </p:scale>
        <p:origin x="1230"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5.fntdata"/><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4.fntdata"/><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3.fntdata"/><Relationship Id="rId48" Type="http://schemas.openxmlformats.org/officeDocument/2006/relationships/font" Target="fonts/font8.fntdata"/><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6.fntdata"/><Relationship Id="rId20" Type="http://schemas.openxmlformats.org/officeDocument/2006/relationships/slide" Target="slides/slide19.xml"/><Relationship Id="rId41"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9.fntdata"/></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image" Target="../media/image26.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31.wmf"/><Relationship Id="rId1" Type="http://schemas.openxmlformats.org/officeDocument/2006/relationships/image" Target="../media/image30.wmf"/><Relationship Id="rId6" Type="http://schemas.openxmlformats.org/officeDocument/2006/relationships/image" Target="../media/image35.wmf"/><Relationship Id="rId5" Type="http://schemas.openxmlformats.org/officeDocument/2006/relationships/image" Target="../media/image34.wmf"/><Relationship Id="rId4" Type="http://schemas.openxmlformats.org/officeDocument/2006/relationships/image" Target="../media/image33.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37.wmf"/><Relationship Id="rId1" Type="http://schemas.openxmlformats.org/officeDocument/2006/relationships/image" Target="../media/image36.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image" Target="../media/image39.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image" Target="../media/image42.wmf"/><Relationship Id="rId1" Type="http://schemas.openxmlformats.org/officeDocument/2006/relationships/image" Target="../media/image41.wmf"/><Relationship Id="rId4" Type="http://schemas.openxmlformats.org/officeDocument/2006/relationships/image" Target="../media/image44.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46.wmf"/><Relationship Id="rId1" Type="http://schemas.openxmlformats.org/officeDocument/2006/relationships/image" Target="../media/image45.w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49.wmf"/><Relationship Id="rId1" Type="http://schemas.openxmlformats.org/officeDocument/2006/relationships/image" Target="../media/image48.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image" Target="../media/image51.wmf"/><Relationship Id="rId1" Type="http://schemas.openxmlformats.org/officeDocument/2006/relationships/image" Target="../media/image50.wmf"/><Relationship Id="rId4" Type="http://schemas.openxmlformats.org/officeDocument/2006/relationships/image" Target="../media/image53.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54.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56.wmf"/><Relationship Id="rId1" Type="http://schemas.openxmlformats.org/officeDocument/2006/relationships/image" Target="../media/image55.w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59.wmf"/><Relationship Id="rId2" Type="http://schemas.openxmlformats.org/officeDocument/2006/relationships/image" Target="../media/image58.wmf"/><Relationship Id="rId1" Type="http://schemas.openxmlformats.org/officeDocument/2006/relationships/image" Target="../media/image56.wmf"/><Relationship Id="rId5" Type="http://schemas.openxmlformats.org/officeDocument/2006/relationships/image" Target="../media/image61.wmf"/><Relationship Id="rId4" Type="http://schemas.openxmlformats.org/officeDocument/2006/relationships/image" Target="../media/image60.w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64.wmf"/><Relationship Id="rId2" Type="http://schemas.openxmlformats.org/officeDocument/2006/relationships/image" Target="../media/image63.wmf"/><Relationship Id="rId1" Type="http://schemas.openxmlformats.org/officeDocument/2006/relationships/image" Target="../media/image62.wmf"/></Relationships>
</file>

<file path=ppt/drawings/_rels/vmlDrawing23.vml.rels><?xml version="1.0" encoding="UTF-8" standalone="yes"?>
<Relationships xmlns="http://schemas.openxmlformats.org/package/2006/relationships"><Relationship Id="rId2" Type="http://schemas.openxmlformats.org/officeDocument/2006/relationships/image" Target="../media/image66.wmf"/><Relationship Id="rId1" Type="http://schemas.openxmlformats.org/officeDocument/2006/relationships/image" Target="../media/image65.wmf"/></Relationships>
</file>

<file path=ppt/drawings/_rels/vmlDrawing24.vml.rels><?xml version="1.0" encoding="UTF-8" standalone="yes"?>
<Relationships xmlns="http://schemas.openxmlformats.org/package/2006/relationships"><Relationship Id="rId3" Type="http://schemas.openxmlformats.org/officeDocument/2006/relationships/image" Target="../media/image69.wmf"/><Relationship Id="rId2" Type="http://schemas.openxmlformats.org/officeDocument/2006/relationships/image" Target="../media/image68.wmf"/><Relationship Id="rId1" Type="http://schemas.openxmlformats.org/officeDocument/2006/relationships/image" Target="../media/image67.wmf"/></Relationships>
</file>

<file path=ppt/drawings/_rels/vmlDrawing25.vml.rels><?xml version="1.0" encoding="UTF-8" standalone="yes"?>
<Relationships xmlns="http://schemas.openxmlformats.org/package/2006/relationships"><Relationship Id="rId3" Type="http://schemas.openxmlformats.org/officeDocument/2006/relationships/image" Target="../media/image72.wmf"/><Relationship Id="rId2" Type="http://schemas.openxmlformats.org/officeDocument/2006/relationships/image" Target="../media/image71.wmf"/><Relationship Id="rId1" Type="http://schemas.openxmlformats.org/officeDocument/2006/relationships/image" Target="../media/image70.wmf"/></Relationships>
</file>

<file path=ppt/drawings/_rels/vmlDrawing26.vml.rels><?xml version="1.0" encoding="UTF-8" standalone="yes"?>
<Relationships xmlns="http://schemas.openxmlformats.org/package/2006/relationships"><Relationship Id="rId3" Type="http://schemas.openxmlformats.org/officeDocument/2006/relationships/image" Target="../media/image75.wmf"/><Relationship Id="rId2" Type="http://schemas.openxmlformats.org/officeDocument/2006/relationships/image" Target="../media/image74.wmf"/><Relationship Id="rId1" Type="http://schemas.openxmlformats.org/officeDocument/2006/relationships/image" Target="../media/image73.wmf"/></Relationships>
</file>

<file path=ppt/drawings/_rels/vmlDrawing27.vml.rels><?xml version="1.0" encoding="UTF-8" standalone="yes"?>
<Relationships xmlns="http://schemas.openxmlformats.org/package/2006/relationships"><Relationship Id="rId2" Type="http://schemas.openxmlformats.org/officeDocument/2006/relationships/image" Target="../media/image77.wmf"/><Relationship Id="rId1" Type="http://schemas.openxmlformats.org/officeDocument/2006/relationships/image" Target="../media/image76.w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78.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7.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10.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2.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14.wmf"/><Relationship Id="rId5" Type="http://schemas.openxmlformats.org/officeDocument/2006/relationships/image" Target="../media/image18.wmf"/><Relationship Id="rId4" Type="http://schemas.openxmlformats.org/officeDocument/2006/relationships/image" Target="../media/image17.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image" Target="../media/image20.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image" Target="../media/image23.wmf"/></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Title 1"/>
          <p:cNvSpPr>
            <a:spLocks noGrp="1"/>
          </p:cNvSpPr>
          <p:nvPr userDrawn="1">
            <p:ph type="ctrTitle"/>
          </p:nvPr>
        </p:nvSpPr>
        <p:spPr>
          <a:xfrm>
            <a:off x="685800" y="2133600"/>
            <a:ext cx="7772400" cy="1470025"/>
          </a:xfrm>
          <a:prstGeom prst="rect">
            <a:avLst/>
          </a:prstGeom>
        </p:spPr>
        <p:txBody>
          <a:bodyPr/>
          <a:lstStyle/>
          <a:p>
            <a:pPr eaLnBrk="1" hangingPunct="1"/>
            <a:r>
              <a:rPr lang="en-US" dirty="0">
                <a:solidFill>
                  <a:srgbClr val="004786"/>
                </a:solidFill>
                <a:latin typeface="Arial" charset="0"/>
                <a:cs typeface="Arial" charset="0"/>
              </a:rPr>
              <a:t>Section X.X</a:t>
            </a:r>
          </a:p>
        </p:txBody>
      </p:sp>
      <p:sp>
        <p:nvSpPr>
          <p:cNvPr id="13" name="Subtitle 2"/>
          <p:cNvSpPr>
            <a:spLocks noGrp="1"/>
          </p:cNvSpPr>
          <p:nvPr userDrawn="1">
            <p:ph type="subTitle" idx="1"/>
          </p:nvPr>
        </p:nvSpPr>
        <p:spPr>
          <a:xfrm>
            <a:off x="1371600" y="3505200"/>
            <a:ext cx="6400800" cy="1752600"/>
          </a:xfrm>
          <a:prstGeom prst="rect">
            <a:avLst/>
          </a:prstGeom>
        </p:spPr>
        <p:txBody>
          <a:bodyPr rtlCol="0">
            <a:normAutofit/>
          </a:bodyPr>
          <a:lstStyle/>
          <a:p>
            <a:pPr eaLnBrk="1" fontAlgn="auto" hangingPunct="1">
              <a:spcAft>
                <a:spcPts val="0"/>
              </a:spcAft>
              <a:buFont typeface="Arial" pitchFamily="34" charset="0"/>
              <a:buNone/>
              <a:defRPr/>
            </a:pPr>
            <a:r>
              <a:rPr lang="en-US" b="1" i="1" dirty="0">
                <a:solidFill>
                  <a:srgbClr val="004786"/>
                </a:solidFill>
                <a:latin typeface="Arial" pitchFamily="34" charset="0"/>
                <a:cs typeface="Arial" pitchFamily="34" charset="0"/>
              </a:rPr>
              <a:t>Section Title</a:t>
            </a:r>
          </a:p>
          <a:p>
            <a:pPr eaLnBrk="1" fontAlgn="auto" hangingPunct="1">
              <a:spcAft>
                <a:spcPts val="0"/>
              </a:spcAft>
              <a:buFont typeface="Arial" pitchFamily="34" charset="0"/>
              <a:buNone/>
              <a:defRPr/>
            </a:pPr>
            <a:endParaRPr lang="en-US"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45683"/>
            <a:ext cx="1828649" cy="457162"/>
          </a:xfrm>
          <a:prstGeom prst="rect">
            <a:avLst/>
          </a:prstGeom>
        </p:spPr>
      </p:pic>
      <p:sp>
        <p:nvSpPr>
          <p:cNvPr id="15" name="TextBox 5"/>
          <p:cNvSpPr txBox="1">
            <a:spLocks noChangeArrowheads="1"/>
          </p:cNvSpPr>
          <p:nvPr userDrawn="1"/>
        </p:nvSpPr>
        <p:spPr bwMode="auto">
          <a:xfrm>
            <a:off x="6164283" y="5856514"/>
            <a:ext cx="2819400" cy="646331"/>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spTree>
    <p:extLst>
      <p:ext uri="{BB962C8B-B14F-4D97-AF65-F5344CB8AC3E}">
        <p14:creationId xmlns:p14="http://schemas.microsoft.com/office/powerpoint/2010/main" val="3103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12" name="Straight Connector 11"/>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3"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4" name="Straight Connector 13"/>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6" name="TextBox 5"/>
          <p:cNvSpPr txBox="1">
            <a:spLocks noChangeArrowheads="1"/>
          </p:cNvSpPr>
          <p:nvPr userDrawn="1"/>
        </p:nvSpPr>
        <p:spPr bwMode="auto">
          <a:xfrm>
            <a:off x="6164283" y="5856514"/>
            <a:ext cx="2819400" cy="646331"/>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spTree>
    <p:extLst>
      <p:ext uri="{BB962C8B-B14F-4D97-AF65-F5344CB8AC3E}">
        <p14:creationId xmlns:p14="http://schemas.microsoft.com/office/powerpoint/2010/main" val="15416598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6.wmf"/><Relationship Id="rId3" Type="http://schemas.openxmlformats.org/officeDocument/2006/relationships/oleObject" Target="../embeddings/oleObject12.bin"/><Relationship Id="rId7" Type="http://schemas.openxmlformats.org/officeDocument/2006/relationships/oleObject" Target="../embeddings/oleObject14.bin"/><Relationship Id="rId12" Type="http://schemas.openxmlformats.org/officeDocument/2006/relationships/image" Target="../media/image18.w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15.wmf"/><Relationship Id="rId11" Type="http://schemas.openxmlformats.org/officeDocument/2006/relationships/oleObject" Target="../embeddings/oleObject16.bin"/><Relationship Id="rId5" Type="http://schemas.openxmlformats.org/officeDocument/2006/relationships/oleObject" Target="../embeddings/oleObject13.bin"/><Relationship Id="rId10" Type="http://schemas.openxmlformats.org/officeDocument/2006/relationships/image" Target="../media/image17.wmf"/><Relationship Id="rId4" Type="http://schemas.openxmlformats.org/officeDocument/2006/relationships/image" Target="../media/image14.wmf"/><Relationship Id="rId9" Type="http://schemas.openxmlformats.org/officeDocument/2006/relationships/oleObject" Target="../embeddings/oleObject15.bin"/></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19.w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21.wmf"/><Relationship Id="rId5" Type="http://schemas.openxmlformats.org/officeDocument/2006/relationships/oleObject" Target="../embeddings/oleObject19.bin"/><Relationship Id="rId4" Type="http://schemas.openxmlformats.org/officeDocument/2006/relationships/image" Target="../media/image20.wmf"/></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24.wmf"/><Relationship Id="rId5" Type="http://schemas.openxmlformats.org/officeDocument/2006/relationships/oleObject" Target="../embeddings/oleObject21.bin"/><Relationship Id="rId4" Type="http://schemas.openxmlformats.org/officeDocument/2006/relationships/image" Target="../media/image23.wmf"/></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27.wmf"/><Relationship Id="rId5" Type="http://schemas.openxmlformats.org/officeDocument/2006/relationships/oleObject" Target="../embeddings/oleObject23.bin"/><Relationship Id="rId4" Type="http://schemas.openxmlformats.org/officeDocument/2006/relationships/image" Target="../media/image26.wmf"/></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image" Target="../media/image29.wmf"/></Relationships>
</file>

<file path=ppt/slides/_rels/slide22.xml.rels><?xml version="1.0" encoding="UTF-8" standalone="yes"?>
<Relationships xmlns="http://schemas.openxmlformats.org/package/2006/relationships"><Relationship Id="rId8" Type="http://schemas.openxmlformats.org/officeDocument/2006/relationships/image" Target="../media/image32.wmf"/><Relationship Id="rId13" Type="http://schemas.openxmlformats.org/officeDocument/2006/relationships/oleObject" Target="../embeddings/oleObject30.bin"/><Relationship Id="rId3" Type="http://schemas.openxmlformats.org/officeDocument/2006/relationships/oleObject" Target="../embeddings/oleObject25.bin"/><Relationship Id="rId7" Type="http://schemas.openxmlformats.org/officeDocument/2006/relationships/oleObject" Target="../embeddings/oleObject27.bin"/><Relationship Id="rId12" Type="http://schemas.openxmlformats.org/officeDocument/2006/relationships/image" Target="../media/image34.wmf"/><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31.wmf"/><Relationship Id="rId11" Type="http://schemas.openxmlformats.org/officeDocument/2006/relationships/oleObject" Target="../embeddings/oleObject29.bin"/><Relationship Id="rId5" Type="http://schemas.openxmlformats.org/officeDocument/2006/relationships/oleObject" Target="../embeddings/oleObject26.bin"/><Relationship Id="rId10" Type="http://schemas.openxmlformats.org/officeDocument/2006/relationships/image" Target="../media/image33.wmf"/><Relationship Id="rId4" Type="http://schemas.openxmlformats.org/officeDocument/2006/relationships/image" Target="../media/image30.wmf"/><Relationship Id="rId9" Type="http://schemas.openxmlformats.org/officeDocument/2006/relationships/oleObject" Target="../embeddings/oleObject28.bin"/><Relationship Id="rId14" Type="http://schemas.openxmlformats.org/officeDocument/2006/relationships/image" Target="../media/image35.wmf"/></Relationships>
</file>

<file path=ppt/slides/_rels/slide23.xml.rels><?xml version="1.0" encoding="UTF-8" standalone="yes"?>
<Relationships xmlns="http://schemas.openxmlformats.org/package/2006/relationships"><Relationship Id="rId8" Type="http://schemas.openxmlformats.org/officeDocument/2006/relationships/image" Target="../media/image38.wmf"/><Relationship Id="rId3" Type="http://schemas.openxmlformats.org/officeDocument/2006/relationships/oleObject" Target="../embeddings/oleObject31.bin"/><Relationship Id="rId7" Type="http://schemas.openxmlformats.org/officeDocument/2006/relationships/oleObject" Target="../embeddings/oleObject33.bin"/><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37.wmf"/><Relationship Id="rId5" Type="http://schemas.openxmlformats.org/officeDocument/2006/relationships/oleObject" Target="../embeddings/oleObject32.bin"/><Relationship Id="rId4" Type="http://schemas.openxmlformats.org/officeDocument/2006/relationships/image" Target="../media/image36.w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40.wmf"/><Relationship Id="rId5" Type="http://schemas.openxmlformats.org/officeDocument/2006/relationships/oleObject" Target="../embeddings/oleObject35.bin"/><Relationship Id="rId4" Type="http://schemas.openxmlformats.org/officeDocument/2006/relationships/image" Target="../media/image39.wmf"/></Relationships>
</file>

<file path=ppt/slides/_rels/slide25.xml.rels><?xml version="1.0" encoding="UTF-8" standalone="yes"?>
<Relationships xmlns="http://schemas.openxmlformats.org/package/2006/relationships"><Relationship Id="rId8" Type="http://schemas.openxmlformats.org/officeDocument/2006/relationships/image" Target="../media/image43.wmf"/><Relationship Id="rId3" Type="http://schemas.openxmlformats.org/officeDocument/2006/relationships/oleObject" Target="../embeddings/oleObject36.bin"/><Relationship Id="rId7" Type="http://schemas.openxmlformats.org/officeDocument/2006/relationships/oleObject" Target="../embeddings/oleObject38.bin"/><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image" Target="../media/image42.wmf"/><Relationship Id="rId5" Type="http://schemas.openxmlformats.org/officeDocument/2006/relationships/oleObject" Target="../embeddings/oleObject37.bin"/><Relationship Id="rId10" Type="http://schemas.openxmlformats.org/officeDocument/2006/relationships/image" Target="../media/image44.wmf"/><Relationship Id="rId4" Type="http://schemas.openxmlformats.org/officeDocument/2006/relationships/image" Target="../media/image41.wmf"/><Relationship Id="rId9" Type="http://schemas.openxmlformats.org/officeDocument/2006/relationships/oleObject" Target="../embeddings/oleObject39.bin"/></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image" Target="../media/image46.wmf"/><Relationship Id="rId5" Type="http://schemas.openxmlformats.org/officeDocument/2006/relationships/oleObject" Target="../embeddings/oleObject41.bin"/><Relationship Id="rId4" Type="http://schemas.openxmlformats.org/officeDocument/2006/relationships/image" Target="../media/image45.wmf"/></Relationships>
</file>

<file path=ppt/slides/_rels/slide2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image" Target="../media/image49.wmf"/><Relationship Id="rId5" Type="http://schemas.openxmlformats.org/officeDocument/2006/relationships/oleObject" Target="../embeddings/oleObject43.bin"/><Relationship Id="rId4" Type="http://schemas.openxmlformats.org/officeDocument/2006/relationships/image" Target="../media/image48.wmf"/></Relationships>
</file>

<file path=ppt/slides/_rels/slide29.xml.rels><?xml version="1.0" encoding="UTF-8" standalone="yes"?>
<Relationships xmlns="http://schemas.openxmlformats.org/package/2006/relationships"><Relationship Id="rId8" Type="http://schemas.openxmlformats.org/officeDocument/2006/relationships/image" Target="../media/image52.wmf"/><Relationship Id="rId3" Type="http://schemas.openxmlformats.org/officeDocument/2006/relationships/oleObject" Target="../embeddings/oleObject44.bin"/><Relationship Id="rId7" Type="http://schemas.openxmlformats.org/officeDocument/2006/relationships/oleObject" Target="../embeddings/oleObject46.bin"/><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image" Target="../media/image51.wmf"/><Relationship Id="rId5" Type="http://schemas.openxmlformats.org/officeDocument/2006/relationships/oleObject" Target="../embeddings/oleObject45.bin"/><Relationship Id="rId10" Type="http://schemas.openxmlformats.org/officeDocument/2006/relationships/image" Target="../media/image53.wmf"/><Relationship Id="rId4" Type="http://schemas.openxmlformats.org/officeDocument/2006/relationships/image" Target="../media/image50.wmf"/><Relationship Id="rId9" Type="http://schemas.openxmlformats.org/officeDocument/2006/relationships/oleObject" Target="../embeddings/oleObject47.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slideLayout" Target="../slideLayouts/slideLayout2.xml"/><Relationship Id="rId1" Type="http://schemas.openxmlformats.org/officeDocument/2006/relationships/vmlDrawing" Target="../drawings/vmlDrawing19.vml"/><Relationship Id="rId4" Type="http://schemas.openxmlformats.org/officeDocument/2006/relationships/image" Target="../media/image54.wmf"/></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49.bin"/><Relationship Id="rId7" Type="http://schemas.openxmlformats.org/officeDocument/2006/relationships/image" Target="../media/image57.png"/><Relationship Id="rId2" Type="http://schemas.openxmlformats.org/officeDocument/2006/relationships/slideLayout" Target="../slideLayouts/slideLayout2.xml"/><Relationship Id="rId1" Type="http://schemas.openxmlformats.org/officeDocument/2006/relationships/vmlDrawing" Target="../drawings/vmlDrawing20.vml"/><Relationship Id="rId6" Type="http://schemas.openxmlformats.org/officeDocument/2006/relationships/image" Target="../media/image56.wmf"/><Relationship Id="rId5" Type="http://schemas.openxmlformats.org/officeDocument/2006/relationships/oleObject" Target="../embeddings/oleObject50.bin"/><Relationship Id="rId4" Type="http://schemas.openxmlformats.org/officeDocument/2006/relationships/image" Target="../media/image55.wmf"/></Relationships>
</file>

<file path=ppt/slides/_rels/slide32.xml.rels><?xml version="1.0" encoding="UTF-8" standalone="yes"?>
<Relationships xmlns="http://schemas.openxmlformats.org/package/2006/relationships"><Relationship Id="rId8" Type="http://schemas.openxmlformats.org/officeDocument/2006/relationships/image" Target="../media/image59.wmf"/><Relationship Id="rId3" Type="http://schemas.openxmlformats.org/officeDocument/2006/relationships/oleObject" Target="../embeddings/oleObject51.bin"/><Relationship Id="rId7" Type="http://schemas.openxmlformats.org/officeDocument/2006/relationships/oleObject" Target="../embeddings/oleObject53.bin"/><Relationship Id="rId12" Type="http://schemas.openxmlformats.org/officeDocument/2006/relationships/image" Target="../media/image61.wmf"/><Relationship Id="rId2" Type="http://schemas.openxmlformats.org/officeDocument/2006/relationships/slideLayout" Target="../slideLayouts/slideLayout2.xml"/><Relationship Id="rId1" Type="http://schemas.openxmlformats.org/officeDocument/2006/relationships/vmlDrawing" Target="../drawings/vmlDrawing21.vml"/><Relationship Id="rId6" Type="http://schemas.openxmlformats.org/officeDocument/2006/relationships/image" Target="../media/image58.wmf"/><Relationship Id="rId11" Type="http://schemas.openxmlformats.org/officeDocument/2006/relationships/oleObject" Target="../embeddings/oleObject55.bin"/><Relationship Id="rId5" Type="http://schemas.openxmlformats.org/officeDocument/2006/relationships/oleObject" Target="../embeddings/oleObject52.bin"/><Relationship Id="rId10" Type="http://schemas.openxmlformats.org/officeDocument/2006/relationships/image" Target="../media/image60.wmf"/><Relationship Id="rId4" Type="http://schemas.openxmlformats.org/officeDocument/2006/relationships/image" Target="../media/image56.wmf"/><Relationship Id="rId9" Type="http://schemas.openxmlformats.org/officeDocument/2006/relationships/oleObject" Target="../embeddings/oleObject54.bin"/></Relationships>
</file>

<file path=ppt/slides/_rels/slide33.xml.rels><?xml version="1.0" encoding="UTF-8" standalone="yes"?>
<Relationships xmlns="http://schemas.openxmlformats.org/package/2006/relationships"><Relationship Id="rId8" Type="http://schemas.openxmlformats.org/officeDocument/2006/relationships/image" Target="../media/image64.wmf"/><Relationship Id="rId3" Type="http://schemas.openxmlformats.org/officeDocument/2006/relationships/oleObject" Target="../embeddings/oleObject56.bin"/><Relationship Id="rId7" Type="http://schemas.openxmlformats.org/officeDocument/2006/relationships/oleObject" Target="../embeddings/oleObject58.bin"/><Relationship Id="rId2" Type="http://schemas.openxmlformats.org/officeDocument/2006/relationships/slideLayout" Target="../slideLayouts/slideLayout2.xml"/><Relationship Id="rId1" Type="http://schemas.openxmlformats.org/officeDocument/2006/relationships/vmlDrawing" Target="../drawings/vmlDrawing22.vml"/><Relationship Id="rId6" Type="http://schemas.openxmlformats.org/officeDocument/2006/relationships/image" Target="../media/image63.wmf"/><Relationship Id="rId5" Type="http://schemas.openxmlformats.org/officeDocument/2006/relationships/oleObject" Target="../embeddings/oleObject57.bin"/><Relationship Id="rId4" Type="http://schemas.openxmlformats.org/officeDocument/2006/relationships/image" Target="../media/image62.wmf"/></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59.bin"/><Relationship Id="rId2" Type="http://schemas.openxmlformats.org/officeDocument/2006/relationships/slideLayout" Target="../slideLayouts/slideLayout2.xml"/><Relationship Id="rId1" Type="http://schemas.openxmlformats.org/officeDocument/2006/relationships/vmlDrawing" Target="../drawings/vmlDrawing23.vml"/><Relationship Id="rId6" Type="http://schemas.openxmlformats.org/officeDocument/2006/relationships/image" Target="../media/image66.wmf"/><Relationship Id="rId5" Type="http://schemas.openxmlformats.org/officeDocument/2006/relationships/oleObject" Target="../embeddings/oleObject60.bin"/><Relationship Id="rId4" Type="http://schemas.openxmlformats.org/officeDocument/2006/relationships/image" Target="../media/image65.wmf"/></Relationships>
</file>

<file path=ppt/slides/_rels/slide35.xml.rels><?xml version="1.0" encoding="UTF-8" standalone="yes"?>
<Relationships xmlns="http://schemas.openxmlformats.org/package/2006/relationships"><Relationship Id="rId8" Type="http://schemas.openxmlformats.org/officeDocument/2006/relationships/image" Target="../media/image69.wmf"/><Relationship Id="rId3" Type="http://schemas.openxmlformats.org/officeDocument/2006/relationships/oleObject" Target="../embeddings/oleObject61.bin"/><Relationship Id="rId7" Type="http://schemas.openxmlformats.org/officeDocument/2006/relationships/oleObject" Target="../embeddings/oleObject63.bin"/><Relationship Id="rId2" Type="http://schemas.openxmlformats.org/officeDocument/2006/relationships/slideLayout" Target="../slideLayouts/slideLayout2.xml"/><Relationship Id="rId1" Type="http://schemas.openxmlformats.org/officeDocument/2006/relationships/vmlDrawing" Target="../drawings/vmlDrawing24.vml"/><Relationship Id="rId6" Type="http://schemas.openxmlformats.org/officeDocument/2006/relationships/image" Target="../media/image68.wmf"/><Relationship Id="rId5" Type="http://schemas.openxmlformats.org/officeDocument/2006/relationships/oleObject" Target="../embeddings/oleObject62.bin"/><Relationship Id="rId4" Type="http://schemas.openxmlformats.org/officeDocument/2006/relationships/image" Target="../media/image67.wmf"/></Relationships>
</file>

<file path=ppt/slides/_rels/slide36.xml.rels><?xml version="1.0" encoding="UTF-8" standalone="yes"?>
<Relationships xmlns="http://schemas.openxmlformats.org/package/2006/relationships"><Relationship Id="rId8" Type="http://schemas.openxmlformats.org/officeDocument/2006/relationships/image" Target="../media/image72.wmf"/><Relationship Id="rId3" Type="http://schemas.openxmlformats.org/officeDocument/2006/relationships/oleObject" Target="../embeddings/oleObject64.bin"/><Relationship Id="rId7" Type="http://schemas.openxmlformats.org/officeDocument/2006/relationships/oleObject" Target="../embeddings/oleObject66.bin"/><Relationship Id="rId2" Type="http://schemas.openxmlformats.org/officeDocument/2006/relationships/slideLayout" Target="../slideLayouts/slideLayout2.xml"/><Relationship Id="rId1" Type="http://schemas.openxmlformats.org/officeDocument/2006/relationships/vmlDrawing" Target="../drawings/vmlDrawing25.vml"/><Relationship Id="rId6" Type="http://schemas.openxmlformats.org/officeDocument/2006/relationships/image" Target="../media/image71.wmf"/><Relationship Id="rId5" Type="http://schemas.openxmlformats.org/officeDocument/2006/relationships/oleObject" Target="../embeddings/oleObject65.bin"/><Relationship Id="rId4" Type="http://schemas.openxmlformats.org/officeDocument/2006/relationships/image" Target="../media/image70.wmf"/></Relationships>
</file>

<file path=ppt/slides/_rels/slide37.xml.rels><?xml version="1.0" encoding="UTF-8" standalone="yes"?>
<Relationships xmlns="http://schemas.openxmlformats.org/package/2006/relationships"><Relationship Id="rId8" Type="http://schemas.openxmlformats.org/officeDocument/2006/relationships/image" Target="../media/image75.wmf"/><Relationship Id="rId3" Type="http://schemas.openxmlformats.org/officeDocument/2006/relationships/oleObject" Target="../embeddings/oleObject67.bin"/><Relationship Id="rId7" Type="http://schemas.openxmlformats.org/officeDocument/2006/relationships/oleObject" Target="../embeddings/oleObject69.bin"/><Relationship Id="rId2" Type="http://schemas.openxmlformats.org/officeDocument/2006/relationships/slideLayout" Target="../slideLayouts/slideLayout2.xml"/><Relationship Id="rId1" Type="http://schemas.openxmlformats.org/officeDocument/2006/relationships/vmlDrawing" Target="../drawings/vmlDrawing26.vml"/><Relationship Id="rId6" Type="http://schemas.openxmlformats.org/officeDocument/2006/relationships/image" Target="../media/image74.wmf"/><Relationship Id="rId5" Type="http://schemas.openxmlformats.org/officeDocument/2006/relationships/oleObject" Target="../embeddings/oleObject68.bin"/><Relationship Id="rId4" Type="http://schemas.openxmlformats.org/officeDocument/2006/relationships/image" Target="../media/image73.wmf"/></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70.bin"/><Relationship Id="rId2" Type="http://schemas.openxmlformats.org/officeDocument/2006/relationships/slideLayout" Target="../slideLayouts/slideLayout2.xml"/><Relationship Id="rId1" Type="http://schemas.openxmlformats.org/officeDocument/2006/relationships/vmlDrawing" Target="../drawings/vmlDrawing27.vml"/><Relationship Id="rId6" Type="http://schemas.openxmlformats.org/officeDocument/2006/relationships/image" Target="../media/image77.wmf"/><Relationship Id="rId5" Type="http://schemas.openxmlformats.org/officeDocument/2006/relationships/oleObject" Target="../embeddings/oleObject71.bin"/><Relationship Id="rId4" Type="http://schemas.openxmlformats.org/officeDocument/2006/relationships/image" Target="../media/image76.wmf"/></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72.bin"/><Relationship Id="rId2" Type="http://schemas.openxmlformats.org/officeDocument/2006/relationships/slideLayout" Target="../slideLayouts/slideLayout2.xml"/><Relationship Id="rId1" Type="http://schemas.openxmlformats.org/officeDocument/2006/relationships/vmlDrawing" Target="../drawings/vmlDrawing28.vml"/><Relationship Id="rId4" Type="http://schemas.openxmlformats.org/officeDocument/2006/relationships/image" Target="../media/image78.wmf"/></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wmf"/><Relationship Id="rId5" Type="http://schemas.openxmlformats.org/officeDocument/2006/relationships/oleObject" Target="../embeddings/oleObject2.bin"/><Relationship Id="rId4" Type="http://schemas.openxmlformats.org/officeDocument/2006/relationships/image" Target="../media/image2.wmf"/></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3.bin"/><Relationship Id="rId7"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5.wmf"/><Relationship Id="rId5" Type="http://schemas.openxmlformats.org/officeDocument/2006/relationships/oleObject" Target="../embeddings/oleObject4.bin"/><Relationship Id="rId4" Type="http://schemas.openxmlformats.org/officeDocument/2006/relationships/image" Target="../media/image4.w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oleObject" Target="../embeddings/oleObject5.bin"/><Relationship Id="rId7"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8.wmf"/><Relationship Id="rId5" Type="http://schemas.openxmlformats.org/officeDocument/2006/relationships/oleObject" Target="../embeddings/oleObject6.bin"/><Relationship Id="rId4" Type="http://schemas.openxmlformats.org/officeDocument/2006/relationships/image" Target="../media/image7.w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1.wmf"/><Relationship Id="rId5" Type="http://schemas.openxmlformats.org/officeDocument/2006/relationships/oleObject" Target="../embeddings/oleObject9.bin"/><Relationship Id="rId4" Type="http://schemas.openxmlformats.org/officeDocument/2006/relationships/image" Target="../media/image10.w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3.wmf"/><Relationship Id="rId5" Type="http://schemas.openxmlformats.org/officeDocument/2006/relationships/oleObject" Target="../embeddings/oleObject11.bin"/><Relationship Id="rId4" Type="http://schemas.openxmlformats.org/officeDocument/2006/relationships/image" Target="../media/image12.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ctrTitle"/>
          </p:nvPr>
        </p:nvSpPr>
        <p:spPr>
          <a:xfrm>
            <a:off x="685800" y="2133600"/>
            <a:ext cx="7772400" cy="1470025"/>
          </a:xfrm>
          <a:prstGeom prst="rect">
            <a:avLst/>
          </a:prstGeom>
        </p:spPr>
        <p:txBody>
          <a:bodyPr/>
          <a:lstStyle/>
          <a:p>
            <a:pPr eaLnBrk="1" hangingPunct="1"/>
            <a:r>
              <a:rPr lang="en-US" dirty="0">
                <a:solidFill>
                  <a:srgbClr val="004786"/>
                </a:solidFill>
                <a:latin typeface="Arial" charset="0"/>
                <a:cs typeface="Arial" charset="0"/>
              </a:rPr>
              <a:t>Section 12.1</a:t>
            </a:r>
          </a:p>
        </p:txBody>
      </p:sp>
      <p:sp>
        <p:nvSpPr>
          <p:cNvPr id="10" name="Subtitle 2"/>
          <p:cNvSpPr>
            <a:spLocks noGrp="1"/>
          </p:cNvSpPr>
          <p:nvPr>
            <p:ph type="subTitle" idx="4294967295"/>
          </p:nvPr>
        </p:nvSpPr>
        <p:spPr>
          <a:xfrm>
            <a:off x="1371600" y="3505200"/>
            <a:ext cx="6400800" cy="1752600"/>
          </a:xfrm>
          <a:prstGeom prst="rect">
            <a:avLst/>
          </a:prstGeom>
        </p:spPr>
        <p:txBody>
          <a:bodyPr rtlCol="0">
            <a:normAutofit/>
          </a:bodyPr>
          <a:lstStyle/>
          <a:p>
            <a:pPr algn="ctr">
              <a:buNone/>
            </a:pPr>
            <a:r>
              <a:rPr lang="en-US" b="1" i="1" dirty="0">
                <a:solidFill>
                  <a:schemeClr val="tx2"/>
                </a:solidFill>
              </a:rPr>
              <a:t>Vector-Valued Functions </a:t>
            </a:r>
            <a:endParaRPr lang="en-US" b="1" i="1" dirty="0">
              <a:solidFill>
                <a:schemeClr val="tx2"/>
              </a:solidFill>
              <a:latin typeface="Arial" pitchFamily="34" charset="0"/>
              <a:cs typeface="Arial" pitchFamily="34" charset="0"/>
            </a:endParaRPr>
          </a:p>
          <a:p>
            <a:pPr eaLnBrk="1" fontAlgn="auto" hangingPunct="1">
              <a:spcAft>
                <a:spcPts val="0"/>
              </a:spcAft>
              <a:buNone/>
              <a:defRPr/>
            </a:pPr>
            <a:endParaRPr lang="en-US" b="1" i="1" dirty="0"/>
          </a:p>
        </p:txBody>
      </p:sp>
    </p:spTree>
    <p:extLst>
      <p:ext uri="{BB962C8B-B14F-4D97-AF65-F5344CB8AC3E}">
        <p14:creationId xmlns:p14="http://schemas.microsoft.com/office/powerpoint/2010/main" val="37750620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a:t>
            </a:r>
          </a:p>
        </p:txBody>
      </p:sp>
      <p:sp>
        <p:nvSpPr>
          <p:cNvPr id="3" name="Content Placeholder 2"/>
          <p:cNvSpPr>
            <a:spLocks noGrp="1"/>
          </p:cNvSpPr>
          <p:nvPr>
            <p:ph idx="1"/>
          </p:nvPr>
        </p:nvSpPr>
        <p:spPr/>
        <p:txBody>
          <a:bodyPr/>
          <a:lstStyle/>
          <a:p>
            <a:r>
              <a:rPr lang="en-US" dirty="0"/>
              <a:t>Given                                                             find </a:t>
            </a:r>
          </a:p>
          <a:p>
            <a:pPr>
              <a:spcBef>
                <a:spcPts val="2400"/>
              </a:spcBef>
            </a:pPr>
            <a:r>
              <a:rPr lang="en-US" b="1" dirty="0"/>
              <a:t>Solution </a:t>
            </a:r>
          </a:p>
          <a:p>
            <a:endParaRPr lang="en-US" dirty="0"/>
          </a:p>
        </p:txBody>
      </p:sp>
      <p:graphicFrame>
        <p:nvGraphicFramePr>
          <p:cNvPr id="99330" name="Object 2"/>
          <p:cNvGraphicFramePr>
            <a:graphicFrameLocks noChangeAspect="1"/>
          </p:cNvGraphicFramePr>
          <p:nvPr/>
        </p:nvGraphicFramePr>
        <p:xfrm>
          <a:off x="1476934" y="1101803"/>
          <a:ext cx="4749800" cy="927100"/>
        </p:xfrm>
        <a:graphic>
          <a:graphicData uri="http://schemas.openxmlformats.org/presentationml/2006/ole">
            <mc:AlternateContent xmlns:mc="http://schemas.openxmlformats.org/markup-compatibility/2006">
              <mc:Choice xmlns:v="urn:schemas-microsoft-com:vml" Requires="v">
                <p:oleObj spid="_x0000_s99377" name="Equation" r:id="rId3" imgW="4749480" imgH="927000" progId="Equation.DSMT4">
                  <p:embed/>
                </p:oleObj>
              </mc:Choice>
              <mc:Fallback>
                <p:oleObj name="Equation" r:id="rId3" imgW="4749480" imgH="9270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6934" y="1101803"/>
                        <a:ext cx="47498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9331" name="Object 3"/>
          <p:cNvGraphicFramePr>
            <a:graphicFrameLocks noChangeAspect="1"/>
          </p:cNvGraphicFramePr>
          <p:nvPr/>
        </p:nvGraphicFramePr>
        <p:xfrm>
          <a:off x="6972300" y="1318752"/>
          <a:ext cx="1104900" cy="571500"/>
        </p:xfrm>
        <a:graphic>
          <a:graphicData uri="http://schemas.openxmlformats.org/presentationml/2006/ole">
            <mc:AlternateContent xmlns:mc="http://schemas.openxmlformats.org/markup-compatibility/2006">
              <mc:Choice xmlns:v="urn:schemas-microsoft-com:vml" Requires="v">
                <p:oleObj spid="_x0000_s99378" name="Equation" r:id="rId5" imgW="1104840" imgH="571320" progId="Equation.DSMT4">
                  <p:embed/>
                </p:oleObj>
              </mc:Choice>
              <mc:Fallback>
                <p:oleObj name="Equation" r:id="rId5" imgW="1104840" imgH="57132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72300" y="1318752"/>
                        <a:ext cx="11049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9334" name="Object 6"/>
          <p:cNvGraphicFramePr>
            <a:graphicFrameLocks noChangeAspect="1"/>
          </p:cNvGraphicFramePr>
          <p:nvPr>
            <p:extLst>
              <p:ext uri="{D42A27DB-BD31-4B8C-83A1-F6EECF244321}">
                <p14:modId xmlns:p14="http://schemas.microsoft.com/office/powerpoint/2010/main" val="1747529785"/>
              </p:ext>
            </p:extLst>
          </p:nvPr>
        </p:nvGraphicFramePr>
        <p:xfrm>
          <a:off x="2095500" y="3867150"/>
          <a:ext cx="1473200" cy="482600"/>
        </p:xfrm>
        <a:graphic>
          <a:graphicData uri="http://schemas.openxmlformats.org/presentationml/2006/ole">
            <mc:AlternateContent xmlns:mc="http://schemas.openxmlformats.org/markup-compatibility/2006">
              <mc:Choice xmlns:v="urn:schemas-microsoft-com:vml" Requires="v">
                <p:oleObj spid="_x0000_s99379" name="Equation" r:id="rId7" imgW="1473120" imgH="482400" progId="Equation.DSMT4">
                  <p:embed/>
                </p:oleObj>
              </mc:Choice>
              <mc:Fallback>
                <p:oleObj name="Equation" r:id="rId7" imgW="1473120" imgH="482400" progId="Equation.DSMT4">
                  <p:embed/>
                  <p:pic>
                    <p:nvPicPr>
                      <p:cNvPr id="0" name="Picture 6"/>
                      <p:cNvPicPr>
                        <a:picLocks noChangeAspect="1" noChangeArrowheads="1"/>
                      </p:cNvPicPr>
                      <p:nvPr/>
                    </p:nvPicPr>
                    <p:blipFill>
                      <a:blip r:embed="rId8"/>
                      <a:srcRect/>
                      <a:stretch>
                        <a:fillRect/>
                      </a:stretch>
                    </p:blipFill>
                    <p:spPr bwMode="auto">
                      <a:xfrm>
                        <a:off x="2095500" y="3867150"/>
                        <a:ext cx="14732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9335" name="Object 7"/>
          <p:cNvGraphicFramePr>
            <a:graphicFrameLocks noChangeAspect="1"/>
          </p:cNvGraphicFramePr>
          <p:nvPr/>
        </p:nvGraphicFramePr>
        <p:xfrm>
          <a:off x="1020096" y="2895600"/>
          <a:ext cx="1016000" cy="571500"/>
        </p:xfrm>
        <a:graphic>
          <a:graphicData uri="http://schemas.openxmlformats.org/presentationml/2006/ole">
            <mc:AlternateContent xmlns:mc="http://schemas.openxmlformats.org/markup-compatibility/2006">
              <mc:Choice xmlns:v="urn:schemas-microsoft-com:vml" Requires="v">
                <p:oleObj spid="_x0000_s99380" name="Equation" r:id="rId9" imgW="1015920" imgH="571320" progId="Equation.DSMT4">
                  <p:embed/>
                </p:oleObj>
              </mc:Choice>
              <mc:Fallback>
                <p:oleObj name="Equation" r:id="rId9" imgW="1015920" imgH="571320" progId="Equation.DSMT4">
                  <p:embed/>
                  <p:pic>
                    <p:nvPicPr>
                      <p:cNvPr id="0"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20096" y="2895600"/>
                        <a:ext cx="10160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9336" name="Object 8"/>
          <p:cNvGraphicFramePr>
            <a:graphicFrameLocks noChangeAspect="1"/>
          </p:cNvGraphicFramePr>
          <p:nvPr>
            <p:extLst>
              <p:ext uri="{D42A27DB-BD31-4B8C-83A1-F6EECF244321}">
                <p14:modId xmlns:p14="http://schemas.microsoft.com/office/powerpoint/2010/main" val="1788813821"/>
              </p:ext>
            </p:extLst>
          </p:nvPr>
        </p:nvGraphicFramePr>
        <p:xfrm>
          <a:off x="2093913" y="2660650"/>
          <a:ext cx="5969000" cy="990600"/>
        </p:xfrm>
        <a:graphic>
          <a:graphicData uri="http://schemas.openxmlformats.org/presentationml/2006/ole">
            <mc:AlternateContent xmlns:mc="http://schemas.openxmlformats.org/markup-compatibility/2006">
              <mc:Choice xmlns:v="urn:schemas-microsoft-com:vml" Requires="v">
                <p:oleObj spid="_x0000_s99381" name="Equation" r:id="rId11" imgW="5968800" imgH="990360" progId="Equation.DSMT4">
                  <p:embed/>
                </p:oleObj>
              </mc:Choice>
              <mc:Fallback>
                <p:oleObj name="Equation" r:id="rId11" imgW="5968800" imgH="990360" progId="Equation.DSMT4">
                  <p:embed/>
                  <p:pic>
                    <p:nvPicPr>
                      <p:cNvPr id="0" name="Picture 8"/>
                      <p:cNvPicPr>
                        <a:picLocks noChangeAspect="1" noChangeArrowheads="1"/>
                      </p:cNvPicPr>
                      <p:nvPr/>
                    </p:nvPicPr>
                    <p:blipFill>
                      <a:blip r:embed="rId12"/>
                      <a:srcRect/>
                      <a:stretch>
                        <a:fillRect/>
                      </a:stretch>
                    </p:blipFill>
                    <p:spPr bwMode="auto">
                      <a:xfrm>
                        <a:off x="2093913" y="2660650"/>
                        <a:ext cx="59690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93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933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93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Continuity of Vector Functions</a:t>
            </a:r>
          </a:p>
        </p:txBody>
      </p:sp>
      <p:sp>
        <p:nvSpPr>
          <p:cNvPr id="3" name="Content Placeholder 2"/>
          <p:cNvSpPr>
            <a:spLocks noGrp="1"/>
          </p:cNvSpPr>
          <p:nvPr>
            <p:ph idx="1"/>
          </p:nvPr>
        </p:nvSpPr>
        <p:spPr>
          <a:xfrm>
            <a:off x="457200" y="1280160"/>
            <a:ext cx="8229600" cy="1979003"/>
          </a:xfrm>
          <a:solidFill>
            <a:srgbClr val="FFFFCC"/>
          </a:solidFill>
          <a:ln w="28575">
            <a:solidFill>
              <a:schemeClr val="tx1"/>
            </a:solidFill>
          </a:ln>
        </p:spPr>
        <p:txBody>
          <a:bodyPr>
            <a:spAutoFit/>
          </a:bodyPr>
          <a:lstStyle/>
          <a:p>
            <a:pPr algn="ctr"/>
            <a:r>
              <a:rPr lang="en-US" b="1" dirty="0">
                <a:solidFill>
                  <a:schemeClr val="tx1"/>
                </a:solidFill>
              </a:rPr>
              <a:t>Continuity of Vector Functions</a:t>
            </a:r>
          </a:p>
          <a:p>
            <a:r>
              <a:rPr lang="en-US" dirty="0">
                <a:solidFill>
                  <a:schemeClr val="tx1"/>
                </a:solidFill>
              </a:rPr>
              <a:t>A vector-valued function </a:t>
            </a:r>
            <a:r>
              <a:rPr lang="en-US" b="1" dirty="0">
                <a:solidFill>
                  <a:schemeClr val="tx1"/>
                </a:solidFill>
              </a:rPr>
              <a:t>r</a:t>
            </a:r>
            <a:r>
              <a:rPr lang="en-US" dirty="0">
                <a:solidFill>
                  <a:schemeClr val="tx1"/>
                </a:solidFill>
              </a:rPr>
              <a:t>(</a:t>
            </a:r>
            <a:r>
              <a:rPr lang="en-US" i="1" dirty="0">
                <a:solidFill>
                  <a:schemeClr val="tx1"/>
                </a:solidFill>
              </a:rPr>
              <a:t>t</a:t>
            </a:r>
            <a:r>
              <a:rPr lang="en-US" dirty="0">
                <a:solidFill>
                  <a:schemeClr val="tx1"/>
                </a:solidFill>
              </a:rPr>
              <a:t>) is </a:t>
            </a:r>
            <a:r>
              <a:rPr lang="en-US" b="1" dirty="0">
                <a:solidFill>
                  <a:srgbClr val="C00000"/>
                </a:solidFill>
              </a:rPr>
              <a:t>continuous at </a:t>
            </a:r>
            <a:r>
              <a:rPr lang="en-US" b="1" i="1" dirty="0">
                <a:solidFill>
                  <a:srgbClr val="C00000"/>
                </a:solidFill>
              </a:rPr>
              <a:t>t</a:t>
            </a:r>
            <a:r>
              <a:rPr lang="en-US" b="1" dirty="0">
                <a:solidFill>
                  <a:srgbClr val="C00000"/>
                </a:solidFill>
              </a:rPr>
              <a:t> </a:t>
            </a:r>
            <a:r>
              <a:rPr lang="en-US" dirty="0">
                <a:solidFill>
                  <a:srgbClr val="C00000"/>
                </a:solidFill>
                <a:latin typeface="Symbol" pitchFamily="82" charset="2"/>
              </a:rPr>
              <a:t>=</a:t>
            </a:r>
            <a:r>
              <a:rPr lang="en-US" b="1" dirty="0">
                <a:solidFill>
                  <a:srgbClr val="C00000"/>
                </a:solidFill>
              </a:rPr>
              <a:t> </a:t>
            </a:r>
            <a:r>
              <a:rPr lang="en-US" b="1" i="1" dirty="0">
                <a:solidFill>
                  <a:srgbClr val="C00000"/>
                </a:solidFill>
              </a:rPr>
              <a:t>a</a:t>
            </a:r>
            <a:r>
              <a:rPr lang="en-US" dirty="0">
                <a:solidFill>
                  <a:schemeClr val="tx1"/>
                </a:solidFill>
              </a:rPr>
              <a:t> if </a:t>
            </a:r>
          </a:p>
          <a:p>
            <a:pPr>
              <a:spcBef>
                <a:spcPts val="0"/>
              </a:spcBef>
            </a:pPr>
            <a:r>
              <a:rPr lang="en-US" dirty="0">
                <a:solidFill>
                  <a:schemeClr val="tx1"/>
                </a:solidFill>
              </a:rPr>
              <a:t>                          The function is said to be </a:t>
            </a:r>
            <a:r>
              <a:rPr lang="en-US" b="1" dirty="0">
                <a:solidFill>
                  <a:srgbClr val="C00000"/>
                </a:solidFill>
              </a:rPr>
              <a:t>continuous on </a:t>
            </a:r>
          </a:p>
          <a:p>
            <a:pPr>
              <a:spcBef>
                <a:spcPts val="600"/>
              </a:spcBef>
            </a:pPr>
            <a:r>
              <a:rPr lang="en-US" b="1" dirty="0">
                <a:solidFill>
                  <a:srgbClr val="C00000"/>
                </a:solidFill>
              </a:rPr>
              <a:t>the interval </a:t>
            </a:r>
            <a:r>
              <a:rPr lang="en-US" b="1" i="1" dirty="0">
                <a:solidFill>
                  <a:srgbClr val="C00000"/>
                </a:solidFill>
              </a:rPr>
              <a:t>I</a:t>
            </a:r>
            <a:r>
              <a:rPr lang="en-US" dirty="0">
                <a:solidFill>
                  <a:schemeClr val="tx1"/>
                </a:solidFill>
              </a:rPr>
              <a:t> if it is continuous at each point of </a:t>
            </a:r>
            <a:r>
              <a:rPr lang="en-US" i="1" dirty="0">
                <a:solidFill>
                  <a:schemeClr val="tx1"/>
                </a:solidFill>
              </a:rPr>
              <a:t>I</a:t>
            </a:r>
            <a:r>
              <a:rPr lang="en-US" dirty="0">
                <a:solidFill>
                  <a:schemeClr val="tx1"/>
                </a:solidFill>
              </a:rPr>
              <a:t>.</a:t>
            </a:r>
          </a:p>
        </p:txBody>
      </p:sp>
      <p:graphicFrame>
        <p:nvGraphicFramePr>
          <p:cNvPr id="100354" name="Object 2"/>
          <p:cNvGraphicFramePr>
            <a:graphicFrameLocks noChangeAspect="1"/>
          </p:cNvGraphicFramePr>
          <p:nvPr/>
        </p:nvGraphicFramePr>
        <p:xfrm>
          <a:off x="548148" y="2239296"/>
          <a:ext cx="2019300" cy="571500"/>
        </p:xfrm>
        <a:graphic>
          <a:graphicData uri="http://schemas.openxmlformats.org/presentationml/2006/ole">
            <mc:AlternateContent xmlns:mc="http://schemas.openxmlformats.org/markup-compatibility/2006">
              <mc:Choice xmlns:v="urn:schemas-microsoft-com:vml" Requires="v">
                <p:oleObj spid="_x0000_s100363" name="Equation" r:id="rId3" imgW="2019240" imgH="571320" progId="Equation.DSMT4">
                  <p:embed/>
                </p:oleObj>
              </mc:Choice>
              <mc:Fallback>
                <p:oleObj name="Equation" r:id="rId3" imgW="2019240" imgH="57132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148" y="2239296"/>
                        <a:ext cx="20193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Vector Functions and Space Curves</a:t>
            </a:r>
          </a:p>
        </p:txBody>
      </p:sp>
      <p:sp>
        <p:nvSpPr>
          <p:cNvPr id="3" name="Content Placeholder 2"/>
          <p:cNvSpPr>
            <a:spLocks noGrp="1"/>
          </p:cNvSpPr>
          <p:nvPr>
            <p:ph idx="1"/>
          </p:nvPr>
        </p:nvSpPr>
        <p:spPr/>
        <p:txBody>
          <a:bodyPr/>
          <a:lstStyle/>
          <a:p>
            <a:r>
              <a:rPr lang="en-US" dirty="0"/>
              <a:t>In parallel with the definition of limit, a vector function is continuous at a given point </a:t>
            </a:r>
            <a:r>
              <a:rPr lang="en-US" i="1" dirty="0"/>
              <a:t>a </a:t>
            </a:r>
            <a:r>
              <a:rPr lang="en-US" dirty="0"/>
              <a:t>if and only if each of its component functions is continuous at </a:t>
            </a:r>
            <a:r>
              <a:rPr lang="en-US" i="1" dirty="0"/>
              <a:t>a</a:t>
            </a:r>
            <a:r>
              <a:rPr lang="en-US" dirty="0"/>
              <a:t>. We use this fact as the motivation for the following definition, given our intuitive sense that a curve represents a continuous collection of points.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Space Curves </a:t>
            </a:r>
          </a:p>
        </p:txBody>
      </p:sp>
      <p:sp>
        <p:nvSpPr>
          <p:cNvPr id="3" name="Content Placeholder 2"/>
          <p:cNvSpPr>
            <a:spLocks noGrp="1"/>
          </p:cNvSpPr>
          <p:nvPr>
            <p:ph idx="1"/>
          </p:nvPr>
        </p:nvSpPr>
        <p:spPr>
          <a:xfrm>
            <a:off x="457200" y="1280160"/>
            <a:ext cx="8229600" cy="3194721"/>
          </a:xfrm>
          <a:solidFill>
            <a:srgbClr val="FFFFCC"/>
          </a:solidFill>
          <a:ln w="28575">
            <a:solidFill>
              <a:schemeClr val="tx1"/>
            </a:solidFill>
          </a:ln>
        </p:spPr>
        <p:txBody>
          <a:bodyPr>
            <a:spAutoFit/>
          </a:bodyPr>
          <a:lstStyle/>
          <a:p>
            <a:pPr algn="ctr"/>
            <a:r>
              <a:rPr lang="en-US" b="1" dirty="0">
                <a:solidFill>
                  <a:schemeClr val="tx1"/>
                </a:solidFill>
              </a:rPr>
              <a:t>Space Curves </a:t>
            </a:r>
          </a:p>
          <a:p>
            <a:r>
              <a:rPr lang="en-US" dirty="0">
                <a:solidFill>
                  <a:schemeClr val="tx1"/>
                </a:solidFill>
              </a:rPr>
              <a:t>Given functions </a:t>
            </a:r>
            <a:r>
              <a:rPr lang="en-US" i="1" dirty="0">
                <a:solidFill>
                  <a:schemeClr val="tx1"/>
                </a:solidFill>
              </a:rPr>
              <a:t>f</a:t>
            </a:r>
            <a:r>
              <a:rPr lang="en-US" dirty="0">
                <a:solidFill>
                  <a:schemeClr val="tx1"/>
                </a:solidFill>
              </a:rPr>
              <a:t>, </a:t>
            </a:r>
            <a:r>
              <a:rPr lang="en-US" i="1" dirty="0">
                <a:solidFill>
                  <a:schemeClr val="tx1"/>
                </a:solidFill>
              </a:rPr>
              <a:t>g</a:t>
            </a:r>
            <a:r>
              <a:rPr lang="en-US" dirty="0">
                <a:solidFill>
                  <a:schemeClr val="tx1"/>
                </a:solidFill>
              </a:rPr>
              <a:t>, and </a:t>
            </a:r>
            <a:r>
              <a:rPr lang="en-US" i="1" dirty="0">
                <a:solidFill>
                  <a:schemeClr val="tx1"/>
                </a:solidFill>
              </a:rPr>
              <a:t>h</a:t>
            </a:r>
            <a:r>
              <a:rPr lang="en-US" dirty="0">
                <a:solidFill>
                  <a:schemeClr val="tx1"/>
                </a:solidFill>
              </a:rPr>
              <a:t>, each continuous on an interval </a:t>
            </a:r>
            <a:r>
              <a:rPr lang="en-US" i="1" dirty="0">
                <a:solidFill>
                  <a:schemeClr val="tx1"/>
                </a:solidFill>
              </a:rPr>
              <a:t>I</a:t>
            </a:r>
            <a:r>
              <a:rPr lang="en-US" dirty="0">
                <a:solidFill>
                  <a:schemeClr val="tx1"/>
                </a:solidFill>
              </a:rPr>
              <a:t>, the set </a:t>
            </a:r>
            <a:r>
              <a:rPr lang="en-US" i="1" dirty="0">
                <a:solidFill>
                  <a:schemeClr val="tx1"/>
                </a:solidFill>
              </a:rPr>
              <a:t>C</a:t>
            </a:r>
            <a:r>
              <a:rPr lang="en-US" dirty="0">
                <a:solidFill>
                  <a:schemeClr val="tx1"/>
                </a:solidFill>
              </a:rPr>
              <a:t> of points traced out by the vector function                                                     is said to be a </a:t>
            </a:r>
            <a:r>
              <a:rPr lang="en-US" b="1" dirty="0">
                <a:solidFill>
                  <a:srgbClr val="C00000"/>
                </a:solidFill>
              </a:rPr>
              <a:t>space curve</a:t>
            </a:r>
            <a:r>
              <a:rPr lang="en-US" dirty="0">
                <a:solidFill>
                  <a:schemeClr val="tx1"/>
                </a:solidFill>
              </a:rPr>
              <a:t> (or simply a </a:t>
            </a:r>
            <a:r>
              <a:rPr lang="en-US" b="1" dirty="0">
                <a:solidFill>
                  <a:srgbClr val="C00000"/>
                </a:solidFill>
              </a:rPr>
              <a:t>curve</a:t>
            </a:r>
            <a:r>
              <a:rPr lang="en-US" dirty="0">
                <a:solidFill>
                  <a:schemeClr val="tx1"/>
                </a:solidFill>
              </a:rPr>
              <a:t>) in </a:t>
            </a:r>
            <a:r>
              <a:rPr lang="en-US" dirty="0">
                <a:solidFill>
                  <a:schemeClr val="tx1"/>
                </a:solidFill>
                <a:latin typeface="Cambria Math" panose="02040503050406030204" pitchFamily="18" charset="0"/>
                <a:ea typeface="Cambria Math" panose="02040503050406030204" pitchFamily="18" charset="0"/>
              </a:rPr>
              <a:t>ℝ</a:t>
            </a:r>
            <a:r>
              <a:rPr lang="en-US" baseline="30000" dirty="0">
                <a:solidFill>
                  <a:schemeClr val="tx1"/>
                </a:solidFill>
              </a:rPr>
              <a:t>3</a:t>
            </a:r>
            <a:r>
              <a:rPr lang="en-US" dirty="0">
                <a:solidFill>
                  <a:schemeClr val="tx1"/>
                </a:solidFill>
              </a:rPr>
              <a:t>. </a:t>
            </a:r>
            <a:r>
              <a:rPr lang="en-US" i="1" dirty="0">
                <a:solidFill>
                  <a:schemeClr val="tx1"/>
                </a:solidFill>
              </a:rPr>
              <a:t>C</a:t>
            </a:r>
            <a:r>
              <a:rPr lang="en-US" dirty="0">
                <a:solidFill>
                  <a:schemeClr val="tx1"/>
                </a:solidFill>
              </a:rPr>
              <a:t> is also defined by the parametric equations </a:t>
            </a:r>
            <a:r>
              <a:rPr lang="en-US" i="1" dirty="0">
                <a:solidFill>
                  <a:schemeClr val="tx1"/>
                </a:solidFill>
              </a:rPr>
              <a:t>x</a:t>
            </a:r>
            <a:r>
              <a:rPr lang="en-US" dirty="0">
                <a:solidFill>
                  <a:schemeClr val="tx1"/>
                </a:solidFill>
              </a:rPr>
              <a:t> = </a:t>
            </a:r>
            <a:r>
              <a:rPr lang="en-US" i="1" dirty="0">
                <a:solidFill>
                  <a:schemeClr val="tx1"/>
                </a:solidFill>
              </a:rPr>
              <a:t>f</a:t>
            </a:r>
            <a:r>
              <a:rPr lang="en-US" dirty="0">
                <a:solidFill>
                  <a:schemeClr val="tx1"/>
                </a:solidFill>
              </a:rPr>
              <a:t> (</a:t>
            </a:r>
            <a:r>
              <a:rPr lang="en-US" i="1" dirty="0">
                <a:solidFill>
                  <a:schemeClr val="tx1"/>
                </a:solidFill>
              </a:rPr>
              <a:t>t</a:t>
            </a:r>
            <a:r>
              <a:rPr lang="en-US" dirty="0">
                <a:solidFill>
                  <a:schemeClr val="tx1"/>
                </a:solidFill>
              </a:rPr>
              <a:t>), </a:t>
            </a:r>
            <a:r>
              <a:rPr lang="en-US" i="1" dirty="0">
                <a:solidFill>
                  <a:schemeClr val="tx1"/>
                </a:solidFill>
              </a:rPr>
              <a:t>y</a:t>
            </a:r>
            <a:r>
              <a:rPr lang="en-US" dirty="0">
                <a:solidFill>
                  <a:schemeClr val="tx1"/>
                </a:solidFill>
              </a:rPr>
              <a:t> </a:t>
            </a:r>
            <a:r>
              <a:rPr lang="en-US" dirty="0">
                <a:solidFill>
                  <a:schemeClr val="tx1"/>
                </a:solidFill>
                <a:latin typeface="Symbol" pitchFamily="82" charset="2"/>
              </a:rPr>
              <a:t>=</a:t>
            </a:r>
            <a:r>
              <a:rPr lang="en-US" dirty="0">
                <a:solidFill>
                  <a:schemeClr val="tx1"/>
                </a:solidFill>
              </a:rPr>
              <a:t> </a:t>
            </a:r>
            <a:r>
              <a:rPr lang="en-US" i="1" dirty="0">
                <a:solidFill>
                  <a:schemeClr val="tx1"/>
                </a:solidFill>
              </a:rPr>
              <a:t>g</a:t>
            </a:r>
            <a:r>
              <a:rPr lang="en-US" dirty="0">
                <a:solidFill>
                  <a:schemeClr val="tx1"/>
                </a:solidFill>
              </a:rPr>
              <a:t>(</a:t>
            </a:r>
            <a:r>
              <a:rPr lang="en-US" i="1" dirty="0">
                <a:solidFill>
                  <a:schemeClr val="tx1"/>
                </a:solidFill>
              </a:rPr>
              <a:t>t</a:t>
            </a:r>
            <a:r>
              <a:rPr lang="en-US" dirty="0">
                <a:solidFill>
                  <a:schemeClr val="tx1"/>
                </a:solidFill>
              </a:rPr>
              <a:t>), and </a:t>
            </a:r>
          </a:p>
          <a:p>
            <a:pPr>
              <a:spcBef>
                <a:spcPts val="0"/>
              </a:spcBef>
            </a:pPr>
            <a:r>
              <a:rPr lang="en-US" i="1" dirty="0">
                <a:solidFill>
                  <a:schemeClr val="tx1"/>
                </a:solidFill>
              </a:rPr>
              <a:t>z </a:t>
            </a:r>
            <a:r>
              <a:rPr lang="en-US" dirty="0">
                <a:solidFill>
                  <a:schemeClr val="tx1"/>
                </a:solidFill>
                <a:latin typeface="Symbol" pitchFamily="82" charset="2"/>
              </a:rPr>
              <a:t>=</a:t>
            </a:r>
            <a:r>
              <a:rPr lang="en-US" dirty="0">
                <a:solidFill>
                  <a:schemeClr val="tx1"/>
                </a:solidFill>
              </a:rPr>
              <a:t> </a:t>
            </a:r>
            <a:r>
              <a:rPr lang="en-US" i="1" dirty="0">
                <a:solidFill>
                  <a:schemeClr val="tx1"/>
                </a:solidFill>
              </a:rPr>
              <a:t>h</a:t>
            </a:r>
            <a:r>
              <a:rPr lang="en-US" dirty="0">
                <a:solidFill>
                  <a:schemeClr val="tx1"/>
                </a:solidFill>
              </a:rPr>
              <a:t>(</a:t>
            </a:r>
            <a:r>
              <a:rPr lang="en-US" i="1" dirty="0">
                <a:solidFill>
                  <a:schemeClr val="tx1"/>
                </a:solidFill>
              </a:rPr>
              <a:t>t</a:t>
            </a:r>
            <a:r>
              <a:rPr lang="en-US" dirty="0">
                <a:solidFill>
                  <a:schemeClr val="tx1"/>
                </a:solidFill>
              </a:rPr>
              <a:t>) for </a:t>
            </a:r>
            <a:r>
              <a:rPr lang="en-US" i="1" dirty="0">
                <a:solidFill>
                  <a:schemeClr val="tx1"/>
                </a:solidFill>
              </a:rPr>
              <a:t>t </a:t>
            </a:r>
            <a:r>
              <a:rPr lang="en-US" dirty="0">
                <a:solidFill>
                  <a:schemeClr val="tx1"/>
                </a:solidFill>
                <a:latin typeface="Symbol" pitchFamily="82" charset="2"/>
                <a:sym typeface="Symbol"/>
              </a:rPr>
              <a:t></a:t>
            </a:r>
            <a:r>
              <a:rPr lang="en-US" i="1" dirty="0">
                <a:solidFill>
                  <a:schemeClr val="tx1"/>
                </a:solidFill>
                <a:sym typeface="Symbol"/>
              </a:rPr>
              <a:t> </a:t>
            </a:r>
            <a:r>
              <a:rPr lang="en-US" i="1" dirty="0">
                <a:solidFill>
                  <a:schemeClr val="tx1"/>
                </a:solidFill>
              </a:rPr>
              <a:t>I</a:t>
            </a:r>
            <a:r>
              <a:rPr lang="en-US" dirty="0">
                <a:solidFill>
                  <a:schemeClr val="tx1"/>
                </a:solidFill>
              </a:rPr>
              <a:t>. </a:t>
            </a:r>
          </a:p>
        </p:txBody>
      </p:sp>
      <p:graphicFrame>
        <p:nvGraphicFramePr>
          <p:cNvPr id="101379" name="Object 3"/>
          <p:cNvGraphicFramePr>
            <a:graphicFrameLocks noChangeAspect="1"/>
          </p:cNvGraphicFramePr>
          <p:nvPr/>
        </p:nvGraphicFramePr>
        <p:xfrm>
          <a:off x="1898445" y="2664952"/>
          <a:ext cx="3352800" cy="520700"/>
        </p:xfrm>
        <a:graphic>
          <a:graphicData uri="http://schemas.openxmlformats.org/presentationml/2006/ole">
            <mc:AlternateContent xmlns:mc="http://schemas.openxmlformats.org/markup-compatibility/2006">
              <mc:Choice xmlns:v="urn:schemas-microsoft-com:vml" Requires="v">
                <p:oleObj spid="_x0000_s101397" name="Equation" r:id="rId3" imgW="3352680" imgH="520560" progId="Equation.DSMT4">
                  <p:embed/>
                </p:oleObj>
              </mc:Choice>
              <mc:Fallback>
                <p:oleObj name="Equation" r:id="rId3" imgW="3352680" imgH="52056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98445" y="2664952"/>
                        <a:ext cx="3352800"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1380" name="Object 4"/>
          <p:cNvGraphicFramePr>
            <a:graphicFrameLocks noChangeAspect="1"/>
          </p:cNvGraphicFramePr>
          <p:nvPr/>
        </p:nvGraphicFramePr>
        <p:xfrm>
          <a:off x="5336822" y="2764504"/>
          <a:ext cx="660400" cy="330200"/>
        </p:xfrm>
        <a:graphic>
          <a:graphicData uri="http://schemas.openxmlformats.org/presentationml/2006/ole">
            <mc:AlternateContent xmlns:mc="http://schemas.openxmlformats.org/markup-compatibility/2006">
              <mc:Choice xmlns:v="urn:schemas-microsoft-com:vml" Requires="v">
                <p:oleObj spid="_x0000_s101398" name="Equation" r:id="rId5" imgW="660240" imgH="330120" progId="Equation.DSMT4">
                  <p:embed/>
                </p:oleObj>
              </mc:Choice>
              <mc:Fallback>
                <p:oleObj name="Equation" r:id="rId5" imgW="660240" imgH="33012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6822" y="2764504"/>
                        <a:ext cx="660400" cy="33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a:t>
            </a:r>
          </a:p>
        </p:txBody>
      </p:sp>
      <p:sp>
        <p:nvSpPr>
          <p:cNvPr id="3" name="Content Placeholder 2"/>
          <p:cNvSpPr>
            <a:spLocks noGrp="1"/>
          </p:cNvSpPr>
          <p:nvPr>
            <p:ph idx="1"/>
          </p:nvPr>
        </p:nvSpPr>
        <p:spPr>
          <a:xfrm>
            <a:off x="457200" y="1280160"/>
            <a:ext cx="8229600" cy="4918269"/>
          </a:xfrm>
        </p:spPr>
        <p:txBody>
          <a:bodyPr>
            <a:spAutoFit/>
          </a:bodyPr>
          <a:lstStyle/>
          <a:p>
            <a:r>
              <a:rPr lang="en-US" dirty="0"/>
              <a:t>The intersection of the cylinder </a:t>
            </a:r>
            <a:r>
              <a:rPr lang="en-US" i="1" dirty="0">
                <a:solidFill>
                  <a:srgbClr val="0000FF"/>
                </a:solidFill>
              </a:rPr>
              <a:t>x</a:t>
            </a:r>
            <a:r>
              <a:rPr lang="en-US" baseline="30000" dirty="0">
                <a:solidFill>
                  <a:srgbClr val="0000FF"/>
                </a:solidFill>
              </a:rPr>
              <a:t>2</a:t>
            </a:r>
            <a:r>
              <a:rPr lang="en-US" dirty="0">
                <a:solidFill>
                  <a:srgbClr val="0000FF"/>
                </a:solidFill>
              </a:rPr>
              <a:t> </a:t>
            </a:r>
            <a:r>
              <a:rPr lang="en-US" dirty="0">
                <a:solidFill>
                  <a:srgbClr val="0000FF"/>
                </a:solidFill>
                <a:latin typeface="Symbol" pitchFamily="82" charset="2"/>
              </a:rPr>
              <a:t>+</a:t>
            </a:r>
            <a:r>
              <a:rPr lang="en-US" dirty="0">
                <a:solidFill>
                  <a:srgbClr val="0000FF"/>
                </a:solidFill>
              </a:rPr>
              <a:t> </a:t>
            </a:r>
            <a:r>
              <a:rPr lang="en-US" i="1" dirty="0">
                <a:solidFill>
                  <a:srgbClr val="0000FF"/>
                </a:solidFill>
              </a:rPr>
              <a:t>y</a:t>
            </a:r>
            <a:r>
              <a:rPr lang="en-US" baseline="30000" dirty="0">
                <a:solidFill>
                  <a:srgbClr val="0000FF"/>
                </a:solidFill>
              </a:rPr>
              <a:t>2</a:t>
            </a:r>
            <a:r>
              <a:rPr lang="en-US" dirty="0">
                <a:solidFill>
                  <a:srgbClr val="0000FF"/>
                </a:solidFill>
              </a:rPr>
              <a:t> = 4</a:t>
            </a:r>
            <a:r>
              <a:rPr lang="en-US" dirty="0"/>
              <a:t> and the plane </a:t>
            </a:r>
            <a:r>
              <a:rPr lang="en-US" i="1" dirty="0">
                <a:solidFill>
                  <a:srgbClr val="0000FF"/>
                </a:solidFill>
              </a:rPr>
              <a:t>x</a:t>
            </a:r>
            <a:r>
              <a:rPr lang="en-US" dirty="0">
                <a:solidFill>
                  <a:srgbClr val="0000FF"/>
                </a:solidFill>
              </a:rPr>
              <a:t> </a:t>
            </a:r>
            <a:r>
              <a:rPr lang="en-US" dirty="0">
                <a:solidFill>
                  <a:srgbClr val="0000FF"/>
                </a:solidFill>
                <a:latin typeface="Symbol" pitchFamily="82" charset="2"/>
              </a:rPr>
              <a:t>+</a:t>
            </a:r>
            <a:r>
              <a:rPr lang="en-US" dirty="0">
                <a:solidFill>
                  <a:srgbClr val="0000FF"/>
                </a:solidFill>
              </a:rPr>
              <a:t> </a:t>
            </a:r>
            <a:r>
              <a:rPr lang="en-US" i="1" dirty="0">
                <a:solidFill>
                  <a:srgbClr val="0000FF"/>
                </a:solidFill>
              </a:rPr>
              <a:t>z</a:t>
            </a:r>
            <a:r>
              <a:rPr lang="en-US" dirty="0">
                <a:solidFill>
                  <a:srgbClr val="0000FF"/>
                </a:solidFill>
              </a:rPr>
              <a:t> </a:t>
            </a:r>
            <a:r>
              <a:rPr lang="en-US" dirty="0">
                <a:solidFill>
                  <a:srgbClr val="0000FF"/>
                </a:solidFill>
                <a:latin typeface="Symbol" pitchFamily="82" charset="2"/>
              </a:rPr>
              <a:t>=</a:t>
            </a:r>
            <a:r>
              <a:rPr lang="en-US" dirty="0">
                <a:solidFill>
                  <a:srgbClr val="0000FF"/>
                </a:solidFill>
              </a:rPr>
              <a:t> 2</a:t>
            </a:r>
            <a:r>
              <a:rPr lang="en-US" dirty="0"/>
              <a:t> is shown in Figure 2. Describe this curve in terms of a vector function </a:t>
            </a:r>
            <a:r>
              <a:rPr lang="en-US" b="1" dirty="0"/>
              <a:t>r</a:t>
            </a:r>
            <a:r>
              <a:rPr lang="en-US" dirty="0"/>
              <a:t>(</a:t>
            </a:r>
            <a:r>
              <a:rPr lang="en-US" i="1" dirty="0"/>
              <a:t>t</a:t>
            </a:r>
            <a:r>
              <a:rPr lang="en-US" dirty="0"/>
              <a:t>). </a:t>
            </a:r>
          </a:p>
          <a:p>
            <a:pPr>
              <a:spcBef>
                <a:spcPts val="0"/>
              </a:spcBef>
            </a:pPr>
            <a:r>
              <a:rPr lang="en-US" b="1" dirty="0"/>
              <a:t>Solution </a:t>
            </a:r>
          </a:p>
          <a:p>
            <a:pPr>
              <a:spcBef>
                <a:spcPts val="0"/>
              </a:spcBef>
            </a:pPr>
            <a:r>
              <a:rPr lang="en-US" dirty="0"/>
              <a:t>In order to introduce a </a:t>
            </a:r>
          </a:p>
          <a:p>
            <a:pPr>
              <a:spcBef>
                <a:spcPts val="0"/>
              </a:spcBef>
            </a:pPr>
            <a:r>
              <a:rPr lang="en-US" dirty="0"/>
              <a:t>parameter </a:t>
            </a:r>
            <a:r>
              <a:rPr lang="en-US" i="1" dirty="0"/>
              <a:t>t</a:t>
            </a:r>
            <a:r>
              <a:rPr lang="en-US" dirty="0"/>
              <a:t>, we can use the </a:t>
            </a:r>
          </a:p>
          <a:p>
            <a:pPr>
              <a:spcBef>
                <a:spcPts val="0"/>
              </a:spcBef>
            </a:pPr>
            <a:r>
              <a:rPr lang="en-US" dirty="0"/>
              <a:t>fact that the circle </a:t>
            </a:r>
            <a:r>
              <a:rPr lang="en-US" i="1" dirty="0"/>
              <a:t>x</a:t>
            </a:r>
            <a:r>
              <a:rPr lang="en-US" baseline="30000" dirty="0"/>
              <a:t>2</a:t>
            </a:r>
            <a:r>
              <a:rPr lang="en-US" dirty="0"/>
              <a:t> </a:t>
            </a:r>
            <a:r>
              <a:rPr lang="en-US" dirty="0">
                <a:latin typeface="Symbol" pitchFamily="82" charset="2"/>
              </a:rPr>
              <a:t>+</a:t>
            </a:r>
            <a:r>
              <a:rPr lang="en-US" dirty="0"/>
              <a:t> </a:t>
            </a:r>
            <a:r>
              <a:rPr lang="en-US" i="1" dirty="0"/>
              <a:t>y</a:t>
            </a:r>
            <a:r>
              <a:rPr lang="en-US" baseline="30000" dirty="0"/>
              <a:t>2</a:t>
            </a:r>
            <a:r>
              <a:rPr lang="en-US" dirty="0"/>
              <a:t> </a:t>
            </a:r>
            <a:r>
              <a:rPr lang="en-US" dirty="0">
                <a:latin typeface="Symbol" pitchFamily="82" charset="2"/>
              </a:rPr>
              <a:t>=</a:t>
            </a:r>
            <a:r>
              <a:rPr lang="en-US" dirty="0"/>
              <a:t> 4 </a:t>
            </a:r>
          </a:p>
          <a:p>
            <a:pPr>
              <a:spcBef>
                <a:spcPts val="0"/>
              </a:spcBef>
            </a:pPr>
            <a:r>
              <a:rPr lang="en-US" dirty="0"/>
              <a:t>in the </a:t>
            </a:r>
            <a:r>
              <a:rPr lang="en-US" i="1" dirty="0"/>
              <a:t>xy</a:t>
            </a:r>
            <a:r>
              <a:rPr lang="en-US" dirty="0"/>
              <a:t>-plane corresponds </a:t>
            </a:r>
          </a:p>
          <a:p>
            <a:pPr>
              <a:spcBef>
                <a:spcPts val="0"/>
              </a:spcBef>
            </a:pPr>
            <a:r>
              <a:rPr lang="en-US" dirty="0"/>
              <a:t>to the parametric equations </a:t>
            </a:r>
          </a:p>
          <a:p>
            <a:pPr>
              <a:spcBef>
                <a:spcPts val="0"/>
              </a:spcBef>
            </a:pPr>
            <a:r>
              <a:rPr lang="en-US" i="1" dirty="0"/>
              <a:t>x</a:t>
            </a:r>
            <a:r>
              <a:rPr lang="en-US" dirty="0"/>
              <a:t> = 2 cos </a:t>
            </a:r>
            <a:r>
              <a:rPr lang="en-US" i="1" dirty="0"/>
              <a:t>t</a:t>
            </a:r>
            <a:r>
              <a:rPr lang="en-US" dirty="0"/>
              <a:t> and </a:t>
            </a:r>
            <a:r>
              <a:rPr lang="en-US" i="1" dirty="0"/>
              <a:t>y</a:t>
            </a:r>
            <a:r>
              <a:rPr lang="en-US" dirty="0"/>
              <a:t> = 2 sin </a:t>
            </a:r>
            <a:r>
              <a:rPr lang="en-US" i="1" dirty="0"/>
              <a:t>t</a:t>
            </a:r>
            <a:r>
              <a:rPr lang="en-US" dirty="0"/>
              <a:t>, </a:t>
            </a:r>
          </a:p>
          <a:p>
            <a:pPr>
              <a:spcBef>
                <a:spcPts val="0"/>
              </a:spcBef>
            </a:pPr>
            <a:r>
              <a:rPr lang="en-US" dirty="0"/>
              <a:t>0 ≤ </a:t>
            </a:r>
            <a:r>
              <a:rPr lang="en-US" i="1" dirty="0"/>
              <a:t>t</a:t>
            </a:r>
            <a:r>
              <a:rPr lang="en-US" dirty="0"/>
              <a:t> ≤ 2</a:t>
            </a:r>
            <a:r>
              <a:rPr lang="el-GR" i="1" dirty="0">
                <a:latin typeface="Cambria Math" panose="02040503050406030204" pitchFamily="18" charset="0"/>
                <a:ea typeface="Cambria Math" panose="02040503050406030204" pitchFamily="18" charset="0"/>
                <a:sym typeface="Euclid Symbol"/>
              </a:rPr>
              <a:t>π</a:t>
            </a:r>
            <a:r>
              <a:rPr lang="en-US" dirty="0"/>
              <a:t>. </a:t>
            </a:r>
          </a:p>
        </p:txBody>
      </p:sp>
      <p:pic>
        <p:nvPicPr>
          <p:cNvPr id="4"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562475" y="2209800"/>
            <a:ext cx="4352925" cy="3600450"/>
          </a:xfrm>
          <a:prstGeom prst="rect">
            <a:avLst/>
          </a:prstGeom>
          <a:noFill/>
          <a:ln w="9525">
            <a:noFill/>
            <a:miter lim="800000"/>
            <a:headEnd/>
            <a:tailEnd/>
          </a:ln>
        </p:spPr>
      </p:pic>
      <p:sp>
        <p:nvSpPr>
          <p:cNvPr id="5" name="Rectangle 4"/>
          <p:cNvSpPr/>
          <p:nvPr/>
        </p:nvSpPr>
        <p:spPr>
          <a:xfrm>
            <a:off x="7545345" y="5481935"/>
            <a:ext cx="1370055" cy="523220"/>
          </a:xfrm>
          <a:prstGeom prst="rect">
            <a:avLst/>
          </a:prstGeom>
        </p:spPr>
        <p:txBody>
          <a:bodyPr wrap="none">
            <a:spAutoFit/>
          </a:bodyPr>
          <a:lstStyle/>
          <a:p>
            <a:r>
              <a:rPr lang="en-US" sz="2800" b="1" dirty="0"/>
              <a:t>Figure 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(cont.)</a:t>
            </a:r>
          </a:p>
        </p:txBody>
      </p:sp>
      <p:sp>
        <p:nvSpPr>
          <p:cNvPr id="3" name="Content Placeholder 2"/>
          <p:cNvSpPr>
            <a:spLocks noGrp="1"/>
          </p:cNvSpPr>
          <p:nvPr>
            <p:ph idx="1"/>
          </p:nvPr>
        </p:nvSpPr>
        <p:spPr>
          <a:xfrm>
            <a:off x="457200" y="1280160"/>
            <a:ext cx="8229600" cy="3711785"/>
          </a:xfrm>
        </p:spPr>
        <p:txBody>
          <a:bodyPr>
            <a:spAutoFit/>
          </a:bodyPr>
          <a:lstStyle/>
          <a:p>
            <a:r>
              <a:rPr lang="en-US" dirty="0"/>
              <a:t>These equations also describe the cylinder </a:t>
            </a:r>
            <a:r>
              <a:rPr lang="en-US" i="1" dirty="0"/>
              <a:t>x</a:t>
            </a:r>
            <a:r>
              <a:rPr lang="en-US" baseline="30000" dirty="0"/>
              <a:t>2</a:t>
            </a:r>
            <a:r>
              <a:rPr lang="en-US" dirty="0"/>
              <a:t> </a:t>
            </a:r>
            <a:r>
              <a:rPr lang="en-US" dirty="0">
                <a:latin typeface="Symbol" pitchFamily="82" charset="2"/>
              </a:rPr>
              <a:t>+</a:t>
            </a:r>
            <a:r>
              <a:rPr lang="en-US" dirty="0"/>
              <a:t> </a:t>
            </a:r>
            <a:r>
              <a:rPr lang="en-US" i="1" dirty="0"/>
              <a:t>y</a:t>
            </a:r>
            <a:r>
              <a:rPr lang="en-US" baseline="30000" dirty="0"/>
              <a:t>2</a:t>
            </a:r>
            <a:r>
              <a:rPr lang="en-US" dirty="0"/>
              <a:t> = 4 in </a:t>
            </a:r>
            <a:r>
              <a:rPr lang="en-US" dirty="0">
                <a:latin typeface="Cambria Math" panose="02040503050406030204" pitchFamily="18" charset="0"/>
                <a:ea typeface="Cambria Math" panose="02040503050406030204" pitchFamily="18" charset="0"/>
              </a:rPr>
              <a:t>ℝ</a:t>
            </a:r>
            <a:r>
              <a:rPr lang="en-US" baseline="30000" dirty="0"/>
              <a:t>3</a:t>
            </a:r>
            <a:r>
              <a:rPr lang="en-US" dirty="0"/>
              <a:t>, since there is no restriction on </a:t>
            </a:r>
            <a:r>
              <a:rPr lang="en-US" i="1" dirty="0"/>
              <a:t>z</a:t>
            </a:r>
            <a:r>
              <a:rPr lang="en-US" dirty="0"/>
              <a:t>. Now, we can make the substitution </a:t>
            </a:r>
            <a:r>
              <a:rPr lang="en-US" i="1" dirty="0"/>
              <a:t>z</a:t>
            </a:r>
            <a:r>
              <a:rPr lang="en-US" dirty="0"/>
              <a:t> = 2 </a:t>
            </a:r>
            <a:r>
              <a:rPr lang="en-US" dirty="0">
                <a:latin typeface="Symbol" pitchFamily="82" charset="2"/>
              </a:rPr>
              <a:t>-</a:t>
            </a:r>
            <a:r>
              <a:rPr lang="en-US" dirty="0"/>
              <a:t> </a:t>
            </a:r>
            <a:r>
              <a:rPr lang="en-US" i="1" dirty="0"/>
              <a:t>x</a:t>
            </a:r>
            <a:r>
              <a:rPr lang="en-US" dirty="0"/>
              <a:t> = 2 </a:t>
            </a:r>
            <a:r>
              <a:rPr lang="en-US" dirty="0">
                <a:latin typeface="Symbol" pitchFamily="82" charset="2"/>
              </a:rPr>
              <a:t>-</a:t>
            </a:r>
            <a:r>
              <a:rPr lang="en-US" dirty="0"/>
              <a:t> 2 cos </a:t>
            </a:r>
            <a:r>
              <a:rPr lang="en-US" i="1" dirty="0"/>
              <a:t>t</a:t>
            </a:r>
            <a:r>
              <a:rPr lang="en-US" dirty="0"/>
              <a:t> to describe the values of </a:t>
            </a:r>
            <a:r>
              <a:rPr lang="en-US" i="1" dirty="0"/>
              <a:t>z</a:t>
            </a:r>
            <a:r>
              <a:rPr lang="en-US" dirty="0"/>
              <a:t> on the plane </a:t>
            </a:r>
            <a:r>
              <a:rPr lang="en-US" i="1" dirty="0"/>
              <a:t>x</a:t>
            </a:r>
            <a:r>
              <a:rPr lang="en-US" dirty="0"/>
              <a:t> </a:t>
            </a:r>
            <a:r>
              <a:rPr lang="en-US" dirty="0">
                <a:latin typeface="Symbol" pitchFamily="82" charset="2"/>
              </a:rPr>
              <a:t>+</a:t>
            </a:r>
            <a:r>
              <a:rPr lang="en-US" dirty="0"/>
              <a:t> </a:t>
            </a:r>
            <a:r>
              <a:rPr lang="en-US" i="1" dirty="0"/>
              <a:t>z</a:t>
            </a:r>
            <a:r>
              <a:rPr lang="en-US" dirty="0"/>
              <a:t> = 2 restricted to points also on the cylinder. Thus, the function </a:t>
            </a:r>
          </a:p>
          <a:p>
            <a:endParaRPr lang="en-US" dirty="0"/>
          </a:p>
          <a:p>
            <a:r>
              <a:rPr lang="en-US" dirty="0"/>
              <a:t>describes the space curve defined by the intersection of the two surfaces. </a:t>
            </a:r>
          </a:p>
        </p:txBody>
      </p:sp>
      <p:graphicFrame>
        <p:nvGraphicFramePr>
          <p:cNvPr id="102403" name="Object 3"/>
          <p:cNvGraphicFramePr>
            <a:graphicFrameLocks noChangeAspect="1"/>
          </p:cNvGraphicFramePr>
          <p:nvPr/>
        </p:nvGraphicFramePr>
        <p:xfrm>
          <a:off x="1219200" y="3551904"/>
          <a:ext cx="4406900" cy="469900"/>
        </p:xfrm>
        <a:graphic>
          <a:graphicData uri="http://schemas.openxmlformats.org/presentationml/2006/ole">
            <mc:AlternateContent xmlns:mc="http://schemas.openxmlformats.org/markup-compatibility/2006">
              <mc:Choice xmlns:v="urn:schemas-microsoft-com:vml" Requires="v">
                <p:oleObj spid="_x0000_s102421" name="Equation" r:id="rId3" imgW="4406760" imgH="469800" progId="Equation.DSMT4">
                  <p:embed/>
                </p:oleObj>
              </mc:Choice>
              <mc:Fallback>
                <p:oleObj name="Equation" r:id="rId3" imgW="4406760" imgH="46980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3551904"/>
                        <a:ext cx="44069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404" name="Object 4"/>
          <p:cNvGraphicFramePr>
            <a:graphicFrameLocks noChangeAspect="1"/>
          </p:cNvGraphicFramePr>
          <p:nvPr>
            <p:extLst>
              <p:ext uri="{D42A27DB-BD31-4B8C-83A1-F6EECF244321}">
                <p14:modId xmlns:p14="http://schemas.microsoft.com/office/powerpoint/2010/main" val="1054073669"/>
              </p:ext>
            </p:extLst>
          </p:nvPr>
        </p:nvGraphicFramePr>
        <p:xfrm>
          <a:off x="5695950" y="3557588"/>
          <a:ext cx="1409700" cy="482600"/>
        </p:xfrm>
        <a:graphic>
          <a:graphicData uri="http://schemas.openxmlformats.org/presentationml/2006/ole">
            <mc:AlternateContent xmlns:mc="http://schemas.openxmlformats.org/markup-compatibility/2006">
              <mc:Choice xmlns:v="urn:schemas-microsoft-com:vml" Requires="v">
                <p:oleObj spid="_x0000_s102422" name="Equation" r:id="rId5" imgW="1409400" imgH="482400" progId="Equation.DSMT4">
                  <p:embed/>
                </p:oleObj>
              </mc:Choice>
              <mc:Fallback>
                <p:oleObj name="Equation" r:id="rId5" imgW="1409400" imgH="482400" progId="Equation.DSMT4">
                  <p:embed/>
                  <p:pic>
                    <p:nvPicPr>
                      <p:cNvPr id="0" name="Picture 4"/>
                      <p:cNvPicPr>
                        <a:picLocks noChangeAspect="1" noChangeArrowheads="1"/>
                      </p:cNvPicPr>
                      <p:nvPr/>
                    </p:nvPicPr>
                    <p:blipFill>
                      <a:blip r:embed="rId6"/>
                      <a:srcRect/>
                      <a:stretch>
                        <a:fillRect/>
                      </a:stretch>
                    </p:blipFill>
                    <p:spPr bwMode="auto">
                      <a:xfrm>
                        <a:off x="5695950" y="3557588"/>
                        <a:ext cx="14097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0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40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(cont.)</a:t>
            </a:r>
          </a:p>
        </p:txBody>
      </p:sp>
      <p:sp>
        <p:nvSpPr>
          <p:cNvPr id="3" name="Content Placeholder 2"/>
          <p:cNvSpPr>
            <a:spLocks noGrp="1"/>
          </p:cNvSpPr>
          <p:nvPr>
            <p:ph idx="1"/>
          </p:nvPr>
        </p:nvSpPr>
        <p:spPr/>
        <p:txBody>
          <a:bodyPr/>
          <a:lstStyle/>
          <a:p>
            <a:r>
              <a:rPr lang="en-US" dirty="0"/>
              <a:t>The curve is traced out in the direction of increasing parameter as indicated in Figure 3.</a:t>
            </a:r>
          </a:p>
          <a:p>
            <a:endParaRPr lang="en-US" dirty="0"/>
          </a:p>
        </p:txBody>
      </p:sp>
      <p:pic>
        <p:nvPicPr>
          <p:cNvPr id="103426"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200400" y="2194593"/>
            <a:ext cx="3094673" cy="3240405"/>
          </a:xfrm>
          <a:prstGeom prst="rect">
            <a:avLst/>
          </a:prstGeom>
          <a:noFill/>
          <a:ln w="9525">
            <a:noFill/>
            <a:miter lim="800000"/>
            <a:headEnd/>
            <a:tailEnd/>
          </a:ln>
        </p:spPr>
      </p:pic>
      <p:sp>
        <p:nvSpPr>
          <p:cNvPr id="5" name="Rectangle 4"/>
          <p:cNvSpPr/>
          <p:nvPr/>
        </p:nvSpPr>
        <p:spPr>
          <a:xfrm>
            <a:off x="4419600" y="5481935"/>
            <a:ext cx="1370055" cy="523220"/>
          </a:xfrm>
          <a:prstGeom prst="rect">
            <a:avLst/>
          </a:prstGeom>
        </p:spPr>
        <p:txBody>
          <a:bodyPr wrap="none">
            <a:spAutoFit/>
          </a:bodyPr>
          <a:lstStyle/>
          <a:p>
            <a:r>
              <a:rPr lang="en-US" sz="2800" b="1" dirty="0"/>
              <a:t>Figure 3</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Differentiation and Integration of Space Curves</a:t>
            </a:r>
          </a:p>
        </p:txBody>
      </p:sp>
      <p:sp>
        <p:nvSpPr>
          <p:cNvPr id="3" name="Content Placeholder 2"/>
          <p:cNvSpPr>
            <a:spLocks noGrp="1"/>
          </p:cNvSpPr>
          <p:nvPr>
            <p:ph idx="1"/>
          </p:nvPr>
        </p:nvSpPr>
        <p:spPr/>
        <p:txBody>
          <a:bodyPr/>
          <a:lstStyle/>
          <a:p>
            <a:r>
              <a:rPr lang="en-US" dirty="0"/>
              <a:t>Our definition of the derivative of a vector function </a:t>
            </a:r>
            <a:br>
              <a:rPr lang="en-US" dirty="0"/>
            </a:br>
            <a:r>
              <a:rPr lang="en-US" dirty="0"/>
              <a:t>                                         is the same as the derivative of a scalar function:</a:t>
            </a:r>
          </a:p>
        </p:txBody>
      </p:sp>
      <p:graphicFrame>
        <p:nvGraphicFramePr>
          <p:cNvPr id="133122" name="Object 2"/>
          <p:cNvGraphicFramePr>
            <a:graphicFrameLocks noChangeAspect="1"/>
          </p:cNvGraphicFramePr>
          <p:nvPr/>
        </p:nvGraphicFramePr>
        <p:xfrm>
          <a:off x="548640" y="1737852"/>
          <a:ext cx="3238500" cy="520700"/>
        </p:xfrm>
        <a:graphic>
          <a:graphicData uri="http://schemas.openxmlformats.org/presentationml/2006/ole">
            <mc:AlternateContent xmlns:mc="http://schemas.openxmlformats.org/markup-compatibility/2006">
              <mc:Choice xmlns:v="urn:schemas-microsoft-com:vml" Requires="v">
                <p:oleObj spid="_x0000_s133140" name="Equation" r:id="rId3" imgW="3238200" imgH="520560" progId="Equation.DSMT4">
                  <p:embed/>
                </p:oleObj>
              </mc:Choice>
              <mc:Fallback>
                <p:oleObj name="Equation" r:id="rId3" imgW="3238200" imgH="52056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 y="1737852"/>
                        <a:ext cx="3238500"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3123" name="Object 3"/>
          <p:cNvGraphicFramePr>
            <a:graphicFrameLocks noChangeAspect="1"/>
          </p:cNvGraphicFramePr>
          <p:nvPr>
            <p:extLst>
              <p:ext uri="{D42A27DB-BD31-4B8C-83A1-F6EECF244321}">
                <p14:modId xmlns:p14="http://schemas.microsoft.com/office/powerpoint/2010/main" val="2985083848"/>
              </p:ext>
            </p:extLst>
          </p:nvPr>
        </p:nvGraphicFramePr>
        <p:xfrm>
          <a:off x="2393950" y="2654300"/>
          <a:ext cx="4356100" cy="901700"/>
        </p:xfrm>
        <a:graphic>
          <a:graphicData uri="http://schemas.openxmlformats.org/presentationml/2006/ole">
            <mc:AlternateContent xmlns:mc="http://schemas.openxmlformats.org/markup-compatibility/2006">
              <mc:Choice xmlns:v="urn:schemas-microsoft-com:vml" Requires="v">
                <p:oleObj spid="_x0000_s133141" name="Equation" r:id="rId5" imgW="4356000" imgH="901440" progId="Equation.DSMT4">
                  <p:embed/>
                </p:oleObj>
              </mc:Choice>
              <mc:Fallback>
                <p:oleObj name="Equation" r:id="rId5" imgW="4356000" imgH="901440" progId="Equation.DSMT4">
                  <p:embed/>
                  <p:pic>
                    <p:nvPicPr>
                      <p:cNvPr id="0" name="Picture 3"/>
                      <p:cNvPicPr>
                        <a:picLocks noChangeAspect="1" noChangeArrowheads="1"/>
                      </p:cNvPicPr>
                      <p:nvPr/>
                    </p:nvPicPr>
                    <p:blipFill>
                      <a:blip r:embed="rId6"/>
                      <a:srcRect/>
                      <a:stretch>
                        <a:fillRect/>
                      </a:stretch>
                    </p:blipFill>
                    <p:spPr bwMode="auto">
                      <a:xfrm>
                        <a:off x="2393950" y="2654300"/>
                        <a:ext cx="4356100"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Differentiation and Integration of Space Curves</a:t>
            </a:r>
          </a:p>
        </p:txBody>
      </p:sp>
      <p:sp>
        <p:nvSpPr>
          <p:cNvPr id="3" name="Content Placeholder 2"/>
          <p:cNvSpPr>
            <a:spLocks noGrp="1"/>
          </p:cNvSpPr>
          <p:nvPr>
            <p:ph idx="1"/>
          </p:nvPr>
        </p:nvSpPr>
        <p:spPr>
          <a:xfrm>
            <a:off x="457200" y="1280160"/>
            <a:ext cx="8229600" cy="1815882"/>
          </a:xfrm>
        </p:spPr>
        <p:txBody>
          <a:bodyPr>
            <a:spAutoFit/>
          </a:bodyPr>
          <a:lstStyle/>
          <a:p>
            <a:r>
              <a:rPr lang="en-US" dirty="0"/>
              <a:t>The geometric meaning of this limit is also familiar. Figure 4 depicts a curve </a:t>
            </a:r>
            <a:r>
              <a:rPr lang="en-US" i="1" dirty="0"/>
              <a:t>C</a:t>
            </a:r>
            <a:r>
              <a:rPr lang="en-US" dirty="0"/>
              <a:t> defined by </a:t>
            </a:r>
            <a:r>
              <a:rPr lang="en-US" b="1" dirty="0"/>
              <a:t>r</a:t>
            </a:r>
            <a:r>
              <a:rPr lang="en-US" dirty="0"/>
              <a:t> and two vectors </a:t>
            </a:r>
            <a:r>
              <a:rPr lang="en-US" b="1" dirty="0"/>
              <a:t>r</a:t>
            </a:r>
            <a:r>
              <a:rPr lang="en-US" dirty="0"/>
              <a:t>(</a:t>
            </a:r>
            <a:r>
              <a:rPr lang="en-US" i="1" dirty="0"/>
              <a:t>t</a:t>
            </a:r>
            <a:r>
              <a:rPr lang="en-US" dirty="0"/>
              <a:t>) and </a:t>
            </a:r>
            <a:r>
              <a:rPr lang="en-US" b="1" dirty="0"/>
              <a:t>r</a:t>
            </a:r>
            <a:r>
              <a:rPr lang="en-US" dirty="0"/>
              <a:t>(</a:t>
            </a:r>
            <a:r>
              <a:rPr lang="en-US" i="1" dirty="0"/>
              <a:t>t</a:t>
            </a:r>
            <a:r>
              <a:rPr lang="en-US" dirty="0"/>
              <a:t> </a:t>
            </a:r>
            <a:r>
              <a:rPr lang="en-US" dirty="0">
                <a:latin typeface="Symbol" pitchFamily="82" charset="2"/>
              </a:rPr>
              <a:t>+</a:t>
            </a:r>
            <a:r>
              <a:rPr lang="en-US" dirty="0"/>
              <a:t> </a:t>
            </a:r>
            <a:r>
              <a:rPr lang="en-US" dirty="0">
                <a:sym typeface="Symbol" panose="05050102010706020507" pitchFamily="18" charset="2"/>
              </a:rPr>
              <a:t></a:t>
            </a:r>
            <a:r>
              <a:rPr lang="en-US" i="1" dirty="0"/>
              <a:t>t</a:t>
            </a:r>
            <a:r>
              <a:rPr lang="en-US" dirty="0"/>
              <a:t>) for a fixed </a:t>
            </a:r>
            <a:r>
              <a:rPr lang="en-US" i="1" dirty="0"/>
              <a:t>t</a:t>
            </a:r>
            <a:r>
              <a:rPr lang="en-US" dirty="0"/>
              <a:t> and one particular value of </a:t>
            </a:r>
            <a:r>
              <a:rPr lang="en-US" dirty="0">
                <a:sym typeface="Symbol" panose="05050102010706020507" pitchFamily="18" charset="2"/>
              </a:rPr>
              <a:t></a:t>
            </a:r>
            <a:r>
              <a:rPr lang="en-US" i="1" dirty="0"/>
              <a:t>t</a:t>
            </a:r>
            <a:r>
              <a:rPr lang="en-US" dirty="0"/>
              <a:t>. </a:t>
            </a:r>
          </a:p>
        </p:txBody>
      </p:sp>
      <p:pic>
        <p:nvPicPr>
          <p:cNvPr id="135171" name="Picture 3"/>
          <p:cNvPicPr>
            <a:picLocks noChangeAspect="1" noChangeArrowheads="1"/>
          </p:cNvPicPr>
          <p:nvPr/>
        </p:nvPicPr>
        <p:blipFill>
          <a:blip r:embed="rId2" cstate="print">
            <a:clrChange>
              <a:clrFrom>
                <a:srgbClr val="FFFFFF"/>
              </a:clrFrom>
              <a:clrTo>
                <a:srgbClr val="FFFFFF">
                  <a:alpha val="0"/>
                </a:srgbClr>
              </a:clrTo>
            </a:clrChange>
            <a:lum bright="-20000"/>
          </a:blip>
          <a:srcRect/>
          <a:stretch>
            <a:fillRect/>
          </a:stretch>
        </p:blipFill>
        <p:spPr bwMode="auto">
          <a:xfrm>
            <a:off x="276225" y="2961354"/>
            <a:ext cx="8591550" cy="3105150"/>
          </a:xfrm>
          <a:prstGeom prst="rect">
            <a:avLst/>
          </a:prstGeom>
          <a:noFill/>
          <a:ln w="9525">
            <a:noFill/>
            <a:miter lim="800000"/>
            <a:headEnd/>
            <a:tailEnd/>
          </a:ln>
        </p:spPr>
      </p:pic>
      <p:sp>
        <p:nvSpPr>
          <p:cNvPr id="6" name="Rectangle 5"/>
          <p:cNvSpPr/>
          <p:nvPr/>
        </p:nvSpPr>
        <p:spPr>
          <a:xfrm>
            <a:off x="3505200" y="5562600"/>
            <a:ext cx="1370055" cy="523220"/>
          </a:xfrm>
          <a:prstGeom prst="rect">
            <a:avLst/>
          </a:prstGeom>
        </p:spPr>
        <p:txBody>
          <a:bodyPr wrap="none">
            <a:spAutoFit/>
          </a:bodyPr>
          <a:lstStyle/>
          <a:p>
            <a:r>
              <a:rPr lang="en-US" sz="2800" b="1" dirty="0"/>
              <a:t>Figure 4</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182880"/>
            <a:ext cx="8229600" cy="914400"/>
          </a:xfrm>
        </p:spPr>
        <p:txBody>
          <a:bodyPr/>
          <a:lstStyle/>
          <a:p>
            <a:r>
              <a:rPr lang="en-US" dirty="0"/>
              <a:t>Differentiation and Integration of Space Curves</a:t>
            </a:r>
          </a:p>
        </p:txBody>
      </p:sp>
      <p:sp>
        <p:nvSpPr>
          <p:cNvPr id="5" name="Content Placeholder 2"/>
          <p:cNvSpPr>
            <a:spLocks noGrp="1"/>
          </p:cNvSpPr>
          <p:nvPr>
            <p:ph idx="1"/>
          </p:nvPr>
        </p:nvSpPr>
        <p:spPr>
          <a:xfrm>
            <a:off x="457200" y="1280160"/>
            <a:ext cx="8229600" cy="3539430"/>
          </a:xfrm>
        </p:spPr>
        <p:txBody>
          <a:bodyPr>
            <a:spAutoFit/>
          </a:bodyPr>
          <a:lstStyle/>
          <a:p>
            <a:r>
              <a:rPr lang="en-US" dirty="0"/>
              <a:t>The numerator of the difference quotient, </a:t>
            </a:r>
            <a:br>
              <a:rPr lang="en-US" dirty="0"/>
            </a:br>
            <a:r>
              <a:rPr lang="en-US" b="1" dirty="0"/>
              <a:t>r</a:t>
            </a:r>
            <a:r>
              <a:rPr lang="en-US" dirty="0"/>
              <a:t> (</a:t>
            </a:r>
            <a:r>
              <a:rPr lang="en-US" i="1" dirty="0"/>
              <a:t>t</a:t>
            </a:r>
            <a:r>
              <a:rPr lang="en-US" dirty="0"/>
              <a:t> </a:t>
            </a:r>
            <a:r>
              <a:rPr lang="en-US" dirty="0">
                <a:latin typeface="Symbol" pitchFamily="82" charset="2"/>
              </a:rPr>
              <a:t>+</a:t>
            </a:r>
            <a:r>
              <a:rPr lang="en-US" dirty="0"/>
              <a:t> </a:t>
            </a:r>
            <a:r>
              <a:rPr lang="en-US" dirty="0">
                <a:sym typeface="Symbol" panose="05050102010706020507" pitchFamily="18" charset="2"/>
              </a:rPr>
              <a:t></a:t>
            </a:r>
            <a:r>
              <a:rPr lang="en-US" i="1" dirty="0"/>
              <a:t>t</a:t>
            </a:r>
            <a:r>
              <a:rPr lang="en-US" dirty="0"/>
              <a:t>) </a:t>
            </a:r>
            <a:r>
              <a:rPr lang="en-US" dirty="0">
                <a:latin typeface="Symbol" pitchFamily="82" charset="2"/>
              </a:rPr>
              <a:t>-</a:t>
            </a:r>
            <a:r>
              <a:rPr lang="en-US" dirty="0"/>
              <a:t> </a:t>
            </a:r>
            <a:r>
              <a:rPr lang="en-US" b="1" dirty="0"/>
              <a:t>r</a:t>
            </a:r>
            <a:r>
              <a:rPr lang="en-US" dirty="0"/>
              <a:t> (</a:t>
            </a:r>
            <a:r>
              <a:rPr lang="en-US" i="1" dirty="0"/>
              <a:t>t</a:t>
            </a:r>
            <a:r>
              <a:rPr lang="en-US" dirty="0"/>
              <a:t>), is referred to as a secant vector, and dividing </a:t>
            </a:r>
            <a:r>
              <a:rPr lang="en-US" b="1" dirty="0"/>
              <a:t>r</a:t>
            </a:r>
            <a:r>
              <a:rPr lang="en-US" dirty="0"/>
              <a:t> (</a:t>
            </a:r>
            <a:r>
              <a:rPr lang="en-US" i="1" dirty="0"/>
              <a:t>t</a:t>
            </a:r>
            <a:r>
              <a:rPr lang="en-US" dirty="0"/>
              <a:t> </a:t>
            </a:r>
            <a:r>
              <a:rPr lang="en-US" dirty="0">
                <a:latin typeface="Symbol" pitchFamily="82" charset="2"/>
              </a:rPr>
              <a:t>+</a:t>
            </a:r>
            <a:r>
              <a:rPr lang="en-US" dirty="0"/>
              <a:t> </a:t>
            </a:r>
            <a:r>
              <a:rPr lang="en-US" dirty="0">
                <a:sym typeface="Symbol" panose="05050102010706020507" pitchFamily="18" charset="2"/>
              </a:rPr>
              <a:t></a:t>
            </a:r>
            <a:r>
              <a:rPr lang="en-US" i="1" dirty="0"/>
              <a:t>t</a:t>
            </a:r>
            <a:r>
              <a:rPr lang="en-US" dirty="0"/>
              <a:t>) </a:t>
            </a:r>
            <a:r>
              <a:rPr lang="en-US" dirty="0">
                <a:latin typeface="Symbol" pitchFamily="82" charset="2"/>
              </a:rPr>
              <a:t>-</a:t>
            </a:r>
            <a:r>
              <a:rPr lang="en-US" dirty="0"/>
              <a:t> </a:t>
            </a:r>
            <a:r>
              <a:rPr lang="en-US" b="1" dirty="0"/>
              <a:t>r</a:t>
            </a:r>
            <a:r>
              <a:rPr lang="en-US" dirty="0"/>
              <a:t> (</a:t>
            </a:r>
            <a:r>
              <a:rPr lang="en-US" i="1" dirty="0"/>
              <a:t>t</a:t>
            </a:r>
            <a:r>
              <a:rPr lang="en-US" dirty="0"/>
              <a:t>) by </a:t>
            </a:r>
            <a:r>
              <a:rPr lang="en-US" dirty="0">
                <a:sym typeface="Symbol" panose="05050102010706020507" pitchFamily="18" charset="2"/>
              </a:rPr>
              <a:t></a:t>
            </a:r>
            <a:r>
              <a:rPr lang="en-US" i="1" dirty="0"/>
              <a:t>t</a:t>
            </a:r>
            <a:r>
              <a:rPr lang="en-US" dirty="0"/>
              <a:t> produces either a vector pointing in the same direction as </a:t>
            </a:r>
            <a:r>
              <a:rPr lang="en-US" b="1" dirty="0"/>
              <a:t>r</a:t>
            </a:r>
            <a:r>
              <a:rPr lang="en-US" dirty="0"/>
              <a:t> (</a:t>
            </a:r>
            <a:r>
              <a:rPr lang="en-US" i="1" dirty="0"/>
              <a:t>t</a:t>
            </a:r>
            <a:r>
              <a:rPr lang="en-US" dirty="0"/>
              <a:t> </a:t>
            </a:r>
            <a:r>
              <a:rPr lang="en-US" dirty="0">
                <a:latin typeface="Symbol" pitchFamily="82" charset="2"/>
              </a:rPr>
              <a:t>+</a:t>
            </a:r>
            <a:r>
              <a:rPr lang="en-US" dirty="0"/>
              <a:t> </a:t>
            </a:r>
            <a:r>
              <a:rPr lang="en-US" dirty="0">
                <a:sym typeface="Symbol" panose="05050102010706020507" pitchFamily="18" charset="2"/>
              </a:rPr>
              <a:t></a:t>
            </a:r>
            <a:r>
              <a:rPr lang="en-US" i="1" dirty="0"/>
              <a:t>t</a:t>
            </a:r>
            <a:r>
              <a:rPr lang="en-US" dirty="0"/>
              <a:t>) </a:t>
            </a:r>
            <a:r>
              <a:rPr lang="en-US" dirty="0">
                <a:latin typeface="Symbol" pitchFamily="82" charset="2"/>
              </a:rPr>
              <a:t>-</a:t>
            </a:r>
            <a:r>
              <a:rPr lang="en-US" dirty="0"/>
              <a:t> </a:t>
            </a:r>
            <a:r>
              <a:rPr lang="en-US" b="1" dirty="0"/>
              <a:t>r</a:t>
            </a:r>
            <a:r>
              <a:rPr lang="en-US" dirty="0"/>
              <a:t> (</a:t>
            </a:r>
            <a:r>
              <a:rPr lang="en-US" i="1" dirty="0"/>
              <a:t>t</a:t>
            </a:r>
            <a:r>
              <a:rPr lang="en-US" dirty="0"/>
              <a:t>) if </a:t>
            </a:r>
            <a:r>
              <a:rPr lang="en-US" dirty="0">
                <a:sym typeface="Symbol" panose="05050102010706020507" pitchFamily="18" charset="2"/>
              </a:rPr>
              <a:t></a:t>
            </a:r>
            <a:r>
              <a:rPr lang="en-US" i="1" dirty="0"/>
              <a:t>t</a:t>
            </a:r>
            <a:r>
              <a:rPr lang="en-US" dirty="0"/>
              <a:t> is positive or in the opposite direction if </a:t>
            </a:r>
            <a:r>
              <a:rPr lang="en-US" dirty="0">
                <a:sym typeface="Symbol" panose="05050102010706020507" pitchFamily="18" charset="2"/>
              </a:rPr>
              <a:t></a:t>
            </a:r>
            <a:r>
              <a:rPr lang="en-US" i="1" dirty="0"/>
              <a:t>t</a:t>
            </a:r>
            <a:r>
              <a:rPr lang="en-US" dirty="0"/>
              <a:t> is negative. In either case, if </a:t>
            </a:r>
            <a:r>
              <a:rPr lang="en-US" dirty="0">
                <a:sym typeface="Symbol" panose="05050102010706020507" pitchFamily="18" charset="2"/>
              </a:rPr>
              <a:t></a:t>
            </a:r>
            <a:r>
              <a:rPr lang="en-US" i="1" dirty="0"/>
              <a:t>t</a:t>
            </a:r>
            <a:r>
              <a:rPr lang="en-US" dirty="0"/>
              <a:t> is small enough, the result is a vector approximately parallel to the line tangent to the curve </a:t>
            </a:r>
            <a:r>
              <a:rPr lang="en-US" i="1" dirty="0"/>
              <a:t>C</a:t>
            </a:r>
            <a:r>
              <a:rPr lang="en-US" dirty="0"/>
              <a:t>, provided the tangent line exists.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Topics</a:t>
            </a:r>
          </a:p>
        </p:txBody>
      </p:sp>
      <p:sp>
        <p:nvSpPr>
          <p:cNvPr id="3" name="Content Placeholder 2"/>
          <p:cNvSpPr>
            <a:spLocks noGrp="1"/>
          </p:cNvSpPr>
          <p:nvPr>
            <p:ph idx="1"/>
          </p:nvPr>
        </p:nvSpPr>
        <p:spPr/>
        <p:txBody>
          <a:bodyPr/>
          <a:lstStyle/>
          <a:p>
            <a:pPr marL="514350" indent="-514350">
              <a:buFont typeface="+mj-lt"/>
              <a:buAutoNum type="arabicPeriod"/>
            </a:pPr>
            <a:r>
              <a:rPr lang="en-US" dirty="0"/>
              <a:t>Vector functions and space curves</a:t>
            </a:r>
          </a:p>
          <a:p>
            <a:pPr marL="514350" indent="-514350">
              <a:buFont typeface="+mj-lt"/>
              <a:buAutoNum type="arabicPeriod"/>
            </a:pPr>
            <a:r>
              <a:rPr lang="en-US" dirty="0"/>
              <a:t>Differentiation and integration of space curves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182880"/>
            <a:ext cx="8229600" cy="914400"/>
          </a:xfrm>
        </p:spPr>
        <p:txBody>
          <a:bodyPr/>
          <a:lstStyle/>
          <a:p>
            <a:r>
              <a:rPr lang="en-US" dirty="0"/>
              <a:t>Differentiation and Integration of Space Curves</a:t>
            </a:r>
          </a:p>
        </p:txBody>
      </p:sp>
      <p:sp>
        <p:nvSpPr>
          <p:cNvPr id="5" name="Content Placeholder 2"/>
          <p:cNvSpPr>
            <a:spLocks noGrp="1"/>
          </p:cNvSpPr>
          <p:nvPr>
            <p:ph idx="1"/>
          </p:nvPr>
        </p:nvSpPr>
        <p:spPr>
          <a:xfrm>
            <a:off x="457200" y="1280160"/>
            <a:ext cx="8229600" cy="2246769"/>
          </a:xfrm>
        </p:spPr>
        <p:txBody>
          <a:bodyPr>
            <a:spAutoFit/>
          </a:bodyPr>
          <a:lstStyle/>
          <a:p>
            <a:r>
              <a:rPr lang="en-US" dirty="0"/>
              <a:t>Further, the difference quotient vector has the same orientation as </a:t>
            </a:r>
            <a:r>
              <a:rPr lang="en-US" i="1" dirty="0"/>
              <a:t>C</a:t>
            </a:r>
            <a:r>
              <a:rPr lang="en-US" dirty="0"/>
              <a:t>, in the sense that it points in the direction of increasing </a:t>
            </a:r>
            <a:r>
              <a:rPr lang="en-US" i="1" dirty="0"/>
              <a:t>t</a:t>
            </a:r>
            <a:r>
              <a:rPr lang="en-US" dirty="0"/>
              <a:t>. The approximation becomes exact as </a:t>
            </a:r>
            <a:r>
              <a:rPr lang="en-US" dirty="0">
                <a:sym typeface="Symbol" panose="05050102010706020507" pitchFamily="18" charset="2"/>
              </a:rPr>
              <a:t></a:t>
            </a:r>
            <a:r>
              <a:rPr lang="en-US" i="1" dirty="0"/>
              <a:t>t </a:t>
            </a:r>
            <a:r>
              <a:rPr lang="en-US" dirty="0">
                <a:sym typeface="Symbol"/>
              </a:rPr>
              <a:t></a:t>
            </a:r>
            <a:r>
              <a:rPr lang="en-US" dirty="0"/>
              <a:t> 0, assuming </a:t>
            </a:r>
            <a:r>
              <a:rPr lang="en-US" b="1" dirty="0"/>
              <a:t>r</a:t>
            </a:r>
            <a:r>
              <a:rPr lang="en-US" dirty="0">
                <a:sym typeface="Symbol"/>
              </a:rPr>
              <a:t></a:t>
            </a:r>
            <a:r>
              <a:rPr lang="en-US" dirty="0"/>
              <a:t>(</a:t>
            </a:r>
            <a:r>
              <a:rPr lang="en-US" i="1" dirty="0"/>
              <a:t>t</a:t>
            </a:r>
            <a:r>
              <a:rPr lang="en-US" dirty="0"/>
              <a:t>) </a:t>
            </a:r>
            <a:r>
              <a:rPr lang="en-US" dirty="0">
                <a:sym typeface="Symbol"/>
              </a:rPr>
              <a:t></a:t>
            </a:r>
            <a:r>
              <a:rPr lang="en-US" dirty="0"/>
              <a:t> </a:t>
            </a:r>
            <a:r>
              <a:rPr lang="en-US" b="1" dirty="0"/>
              <a:t>0</a:t>
            </a:r>
            <a:r>
              <a:rPr lang="en-US" dirty="0"/>
              <a:t>, so we call </a:t>
            </a:r>
            <a:r>
              <a:rPr lang="en-US" b="1" dirty="0"/>
              <a:t>r</a:t>
            </a:r>
            <a:r>
              <a:rPr lang="en-US" dirty="0">
                <a:sym typeface="Symbol"/>
              </a:rPr>
              <a:t></a:t>
            </a:r>
            <a:r>
              <a:rPr lang="en-US" dirty="0"/>
              <a:t>(</a:t>
            </a:r>
            <a:r>
              <a:rPr lang="en-US" i="1" dirty="0"/>
              <a:t>t</a:t>
            </a:r>
            <a:r>
              <a:rPr lang="en-US" dirty="0"/>
              <a:t>) the </a:t>
            </a:r>
            <a:r>
              <a:rPr lang="en-US" b="1" dirty="0"/>
              <a:t>tangent vector</a:t>
            </a:r>
            <a:r>
              <a:rPr lang="en-US" dirty="0"/>
              <a:t> to </a:t>
            </a:r>
            <a:r>
              <a:rPr lang="en-US" i="1" dirty="0"/>
              <a:t>C</a:t>
            </a:r>
            <a:r>
              <a:rPr lang="en-US" dirty="0"/>
              <a:t> in this case.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182880"/>
            <a:ext cx="8229600" cy="914400"/>
          </a:xfrm>
        </p:spPr>
        <p:txBody>
          <a:bodyPr/>
          <a:lstStyle/>
          <a:p>
            <a:r>
              <a:rPr lang="en-US" dirty="0"/>
              <a:t>Differentiation and Integration of Space Curves</a:t>
            </a:r>
          </a:p>
        </p:txBody>
      </p:sp>
      <p:sp>
        <p:nvSpPr>
          <p:cNvPr id="5" name="Content Placeholder 2"/>
          <p:cNvSpPr>
            <a:spLocks noGrp="1"/>
          </p:cNvSpPr>
          <p:nvPr>
            <p:ph idx="1"/>
          </p:nvPr>
        </p:nvSpPr>
        <p:spPr>
          <a:xfrm>
            <a:off x="457200" y="1280160"/>
            <a:ext cx="8229600" cy="954107"/>
          </a:xfrm>
        </p:spPr>
        <p:txBody>
          <a:bodyPr>
            <a:spAutoFit/>
          </a:bodyPr>
          <a:lstStyle/>
          <a:p>
            <a:r>
              <a:rPr lang="en-US" dirty="0"/>
              <a:t>As with limits, differentiation of </a:t>
            </a:r>
            <a:br>
              <a:rPr lang="en-US" dirty="0"/>
            </a:br>
            <a:r>
              <a:rPr lang="en-US" dirty="0"/>
              <a:t>can be determined component by component. </a:t>
            </a:r>
          </a:p>
        </p:txBody>
      </p:sp>
      <p:graphicFrame>
        <p:nvGraphicFramePr>
          <p:cNvPr id="136194" name="Object 2"/>
          <p:cNvGraphicFramePr>
            <a:graphicFrameLocks noChangeAspect="1"/>
          </p:cNvGraphicFramePr>
          <p:nvPr/>
        </p:nvGraphicFramePr>
        <p:xfrm>
          <a:off x="5166852" y="1310148"/>
          <a:ext cx="3238500" cy="520700"/>
        </p:xfrm>
        <a:graphic>
          <a:graphicData uri="http://schemas.openxmlformats.org/presentationml/2006/ole">
            <mc:AlternateContent xmlns:mc="http://schemas.openxmlformats.org/markup-compatibility/2006">
              <mc:Choice xmlns:v="urn:schemas-microsoft-com:vml" Requires="v">
                <p:oleObj spid="_x0000_s136203" name="Equation" r:id="rId3" imgW="3238200" imgH="520560" progId="Equation.DSMT4">
                  <p:embed/>
                </p:oleObj>
              </mc:Choice>
              <mc:Fallback>
                <p:oleObj name="Equation" r:id="rId3" imgW="3238200" imgH="52056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66852" y="1310148"/>
                        <a:ext cx="3238500"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182880"/>
            <a:ext cx="8229600" cy="914400"/>
          </a:xfrm>
        </p:spPr>
        <p:txBody>
          <a:bodyPr/>
          <a:lstStyle/>
          <a:p>
            <a:r>
              <a:rPr lang="en-US" dirty="0"/>
              <a:t>Differentiation and Integration of Space Curves</a:t>
            </a:r>
          </a:p>
        </p:txBody>
      </p:sp>
      <p:sp>
        <p:nvSpPr>
          <p:cNvPr id="5" name="Content Placeholder 2"/>
          <p:cNvSpPr>
            <a:spLocks noGrp="1"/>
          </p:cNvSpPr>
          <p:nvPr>
            <p:ph idx="1"/>
          </p:nvPr>
        </p:nvSpPr>
        <p:spPr>
          <a:xfrm>
            <a:off x="457200" y="1280160"/>
            <a:ext cx="8229600" cy="523220"/>
          </a:xfrm>
        </p:spPr>
        <p:txBody>
          <a:bodyPr>
            <a:spAutoFit/>
          </a:bodyPr>
          <a:lstStyle/>
          <a:p>
            <a:r>
              <a:rPr lang="en-US" dirty="0"/>
              <a:t>This follows from the fact that</a:t>
            </a:r>
          </a:p>
        </p:txBody>
      </p:sp>
      <p:graphicFrame>
        <p:nvGraphicFramePr>
          <p:cNvPr id="137223" name="Object 7"/>
          <p:cNvGraphicFramePr>
            <a:graphicFrameLocks noChangeAspect="1"/>
          </p:cNvGraphicFramePr>
          <p:nvPr/>
        </p:nvGraphicFramePr>
        <p:xfrm>
          <a:off x="609600" y="1981200"/>
          <a:ext cx="571500" cy="419100"/>
        </p:xfrm>
        <a:graphic>
          <a:graphicData uri="http://schemas.openxmlformats.org/presentationml/2006/ole">
            <mc:AlternateContent xmlns:mc="http://schemas.openxmlformats.org/markup-compatibility/2006">
              <mc:Choice xmlns:v="urn:schemas-microsoft-com:vml" Requires="v">
                <p:oleObj spid="_x0000_s137277" name="Equation" r:id="rId3" imgW="571320" imgH="419040" progId="Equation.DSMT4">
                  <p:embed/>
                </p:oleObj>
              </mc:Choice>
              <mc:Fallback>
                <p:oleObj name="Equation" r:id="rId3" imgW="571320" imgH="419040" progId="Equation.DSMT4">
                  <p:embed/>
                  <p:pic>
                    <p:nvPicPr>
                      <p:cNvPr id="0"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1981200"/>
                        <a:ext cx="5715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7224" name="Object 8"/>
          <p:cNvGraphicFramePr>
            <a:graphicFrameLocks noChangeAspect="1"/>
          </p:cNvGraphicFramePr>
          <p:nvPr>
            <p:extLst>
              <p:ext uri="{D42A27DB-BD31-4B8C-83A1-F6EECF244321}">
                <p14:modId xmlns:p14="http://schemas.microsoft.com/office/powerpoint/2010/main" val="3383344974"/>
              </p:ext>
            </p:extLst>
          </p:nvPr>
        </p:nvGraphicFramePr>
        <p:xfrm>
          <a:off x="1262063" y="1763713"/>
          <a:ext cx="2565400" cy="787400"/>
        </p:xfrm>
        <a:graphic>
          <a:graphicData uri="http://schemas.openxmlformats.org/presentationml/2006/ole">
            <mc:AlternateContent xmlns:mc="http://schemas.openxmlformats.org/markup-compatibility/2006">
              <mc:Choice xmlns:v="urn:schemas-microsoft-com:vml" Requires="v">
                <p:oleObj spid="_x0000_s137278" name="Equation" r:id="rId5" imgW="2565360" imgH="787320" progId="Equation.DSMT4">
                  <p:embed/>
                </p:oleObj>
              </mc:Choice>
              <mc:Fallback>
                <p:oleObj name="Equation" r:id="rId5" imgW="2565360" imgH="787320" progId="Equation.DSMT4">
                  <p:embed/>
                  <p:pic>
                    <p:nvPicPr>
                      <p:cNvPr id="0" name="Picture 8"/>
                      <p:cNvPicPr>
                        <a:picLocks noChangeAspect="1" noChangeArrowheads="1"/>
                      </p:cNvPicPr>
                      <p:nvPr/>
                    </p:nvPicPr>
                    <p:blipFill>
                      <a:blip r:embed="rId6"/>
                      <a:srcRect/>
                      <a:stretch>
                        <a:fillRect/>
                      </a:stretch>
                    </p:blipFill>
                    <p:spPr bwMode="auto">
                      <a:xfrm>
                        <a:off x="1262063" y="1763713"/>
                        <a:ext cx="2565400" cy="78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7225" name="Object 9"/>
          <p:cNvGraphicFramePr>
            <a:graphicFrameLocks noChangeAspect="1"/>
          </p:cNvGraphicFramePr>
          <p:nvPr>
            <p:extLst>
              <p:ext uri="{D42A27DB-BD31-4B8C-83A1-F6EECF244321}">
                <p14:modId xmlns:p14="http://schemas.microsoft.com/office/powerpoint/2010/main" val="4111008527"/>
              </p:ext>
            </p:extLst>
          </p:nvPr>
        </p:nvGraphicFramePr>
        <p:xfrm>
          <a:off x="1270000" y="2619375"/>
          <a:ext cx="6858000" cy="838200"/>
        </p:xfrm>
        <a:graphic>
          <a:graphicData uri="http://schemas.openxmlformats.org/presentationml/2006/ole">
            <mc:AlternateContent xmlns:mc="http://schemas.openxmlformats.org/markup-compatibility/2006">
              <mc:Choice xmlns:v="urn:schemas-microsoft-com:vml" Requires="v">
                <p:oleObj spid="_x0000_s137279" name="Equation" r:id="rId7" imgW="6858000" imgH="838080" progId="Equation.DSMT4">
                  <p:embed/>
                </p:oleObj>
              </mc:Choice>
              <mc:Fallback>
                <p:oleObj name="Equation" r:id="rId7" imgW="6858000" imgH="838080" progId="Equation.DSMT4">
                  <p:embed/>
                  <p:pic>
                    <p:nvPicPr>
                      <p:cNvPr id="0" name="Picture 9"/>
                      <p:cNvPicPr>
                        <a:picLocks noChangeAspect="1" noChangeArrowheads="1"/>
                      </p:cNvPicPr>
                      <p:nvPr/>
                    </p:nvPicPr>
                    <p:blipFill>
                      <a:blip r:embed="rId8"/>
                      <a:srcRect/>
                      <a:stretch>
                        <a:fillRect/>
                      </a:stretch>
                    </p:blipFill>
                    <p:spPr bwMode="auto">
                      <a:xfrm>
                        <a:off x="1270000" y="2619375"/>
                        <a:ext cx="6858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7226" name="Object 10"/>
          <p:cNvGraphicFramePr>
            <a:graphicFrameLocks noChangeAspect="1"/>
          </p:cNvGraphicFramePr>
          <p:nvPr>
            <p:extLst>
              <p:ext uri="{D42A27DB-BD31-4B8C-83A1-F6EECF244321}">
                <p14:modId xmlns:p14="http://schemas.microsoft.com/office/powerpoint/2010/main" val="940929094"/>
              </p:ext>
            </p:extLst>
          </p:nvPr>
        </p:nvGraphicFramePr>
        <p:xfrm>
          <a:off x="1276350" y="3516313"/>
          <a:ext cx="7086600" cy="914400"/>
        </p:xfrm>
        <a:graphic>
          <a:graphicData uri="http://schemas.openxmlformats.org/presentationml/2006/ole">
            <mc:AlternateContent xmlns:mc="http://schemas.openxmlformats.org/markup-compatibility/2006">
              <mc:Choice xmlns:v="urn:schemas-microsoft-com:vml" Requires="v">
                <p:oleObj spid="_x0000_s137280" name="Equation" r:id="rId9" imgW="7086600" imgH="914400" progId="Equation.DSMT4">
                  <p:embed/>
                </p:oleObj>
              </mc:Choice>
              <mc:Fallback>
                <p:oleObj name="Equation" r:id="rId9" imgW="7086600" imgH="914400" progId="Equation.DSMT4">
                  <p:embed/>
                  <p:pic>
                    <p:nvPicPr>
                      <p:cNvPr id="0" name="Picture 10"/>
                      <p:cNvPicPr>
                        <a:picLocks noChangeAspect="1" noChangeArrowheads="1"/>
                      </p:cNvPicPr>
                      <p:nvPr/>
                    </p:nvPicPr>
                    <p:blipFill>
                      <a:blip r:embed="rId10"/>
                      <a:srcRect/>
                      <a:stretch>
                        <a:fillRect/>
                      </a:stretch>
                    </p:blipFill>
                    <p:spPr bwMode="auto">
                      <a:xfrm>
                        <a:off x="1276350" y="3516313"/>
                        <a:ext cx="70866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7227" name="Object 11"/>
          <p:cNvGraphicFramePr>
            <a:graphicFrameLocks noChangeAspect="1"/>
          </p:cNvGraphicFramePr>
          <p:nvPr>
            <p:extLst>
              <p:ext uri="{D42A27DB-BD31-4B8C-83A1-F6EECF244321}">
                <p14:modId xmlns:p14="http://schemas.microsoft.com/office/powerpoint/2010/main" val="2444802289"/>
              </p:ext>
            </p:extLst>
          </p:nvPr>
        </p:nvGraphicFramePr>
        <p:xfrm>
          <a:off x="1073150" y="4486275"/>
          <a:ext cx="8039100" cy="914400"/>
        </p:xfrm>
        <a:graphic>
          <a:graphicData uri="http://schemas.openxmlformats.org/presentationml/2006/ole">
            <mc:AlternateContent xmlns:mc="http://schemas.openxmlformats.org/markup-compatibility/2006">
              <mc:Choice xmlns:v="urn:schemas-microsoft-com:vml" Requires="v">
                <p:oleObj spid="_x0000_s137281" name="Equation" r:id="rId11" imgW="8038800" imgH="914400" progId="Equation.DSMT4">
                  <p:embed/>
                </p:oleObj>
              </mc:Choice>
              <mc:Fallback>
                <p:oleObj name="Equation" r:id="rId11" imgW="8038800" imgH="914400" progId="Equation.DSMT4">
                  <p:embed/>
                  <p:pic>
                    <p:nvPicPr>
                      <p:cNvPr id="0" name="Picture 11"/>
                      <p:cNvPicPr>
                        <a:picLocks noChangeAspect="1" noChangeArrowheads="1"/>
                      </p:cNvPicPr>
                      <p:nvPr/>
                    </p:nvPicPr>
                    <p:blipFill>
                      <a:blip r:embed="rId12"/>
                      <a:srcRect/>
                      <a:stretch>
                        <a:fillRect/>
                      </a:stretch>
                    </p:blipFill>
                    <p:spPr bwMode="auto">
                      <a:xfrm>
                        <a:off x="1073150" y="4486275"/>
                        <a:ext cx="80391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7228" name="Object 12"/>
          <p:cNvGraphicFramePr>
            <a:graphicFrameLocks noChangeAspect="1"/>
          </p:cNvGraphicFramePr>
          <p:nvPr/>
        </p:nvGraphicFramePr>
        <p:xfrm>
          <a:off x="1270000" y="5486400"/>
          <a:ext cx="2616200" cy="469900"/>
        </p:xfrm>
        <a:graphic>
          <a:graphicData uri="http://schemas.openxmlformats.org/presentationml/2006/ole">
            <mc:AlternateContent xmlns:mc="http://schemas.openxmlformats.org/markup-compatibility/2006">
              <mc:Choice xmlns:v="urn:schemas-microsoft-com:vml" Requires="v">
                <p:oleObj spid="_x0000_s137282" name="Equation" r:id="rId13" imgW="2616120" imgH="469800" progId="Equation.DSMT4">
                  <p:embed/>
                </p:oleObj>
              </mc:Choice>
              <mc:Fallback>
                <p:oleObj name="Equation" r:id="rId13" imgW="2616120" imgH="469800" progId="Equation.DSMT4">
                  <p:embed/>
                  <p:pic>
                    <p:nvPicPr>
                      <p:cNvPr id="0" name="Picture 1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270000" y="5486400"/>
                        <a:ext cx="26162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72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72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72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72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72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72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a:t>
            </a:r>
          </a:p>
        </p:txBody>
      </p:sp>
      <p:sp>
        <p:nvSpPr>
          <p:cNvPr id="3" name="Content Placeholder 2"/>
          <p:cNvSpPr>
            <a:spLocks noGrp="1"/>
          </p:cNvSpPr>
          <p:nvPr>
            <p:ph idx="1"/>
          </p:nvPr>
        </p:nvSpPr>
        <p:spPr/>
        <p:txBody>
          <a:bodyPr/>
          <a:lstStyle/>
          <a:p>
            <a:r>
              <a:rPr lang="en-US" dirty="0"/>
              <a:t>Given                                                         find </a:t>
            </a:r>
          </a:p>
          <a:p>
            <a:r>
              <a:rPr lang="en-US" b="1" dirty="0"/>
              <a:t>Solution</a:t>
            </a:r>
          </a:p>
          <a:p>
            <a:r>
              <a:rPr lang="en-US" dirty="0"/>
              <a:t>We have                                              over the same interval 1 ≤ </a:t>
            </a:r>
            <a:r>
              <a:rPr lang="en-US" i="1" dirty="0"/>
              <a:t>t </a:t>
            </a:r>
            <a:r>
              <a:rPr lang="en-US" dirty="0"/>
              <a:t>≤ 3.  </a:t>
            </a:r>
          </a:p>
        </p:txBody>
      </p:sp>
      <p:graphicFrame>
        <p:nvGraphicFramePr>
          <p:cNvPr id="104450" name="Object 2"/>
          <p:cNvGraphicFramePr>
            <a:graphicFrameLocks noChangeAspect="1"/>
          </p:cNvGraphicFramePr>
          <p:nvPr/>
        </p:nvGraphicFramePr>
        <p:xfrm>
          <a:off x="1475248" y="1295400"/>
          <a:ext cx="4406900" cy="571500"/>
        </p:xfrm>
        <a:graphic>
          <a:graphicData uri="http://schemas.openxmlformats.org/presentationml/2006/ole">
            <mc:AlternateContent xmlns:mc="http://schemas.openxmlformats.org/markup-compatibility/2006">
              <mc:Choice xmlns:v="urn:schemas-microsoft-com:vml" Requires="v">
                <p:oleObj spid="_x0000_s104477" name="Equation" r:id="rId3" imgW="4406760" imgH="571320" progId="Equation.DSMT4">
                  <p:embed/>
                </p:oleObj>
              </mc:Choice>
              <mc:Fallback>
                <p:oleObj name="Equation" r:id="rId3" imgW="4406760" imgH="57132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5248" y="1295400"/>
                        <a:ext cx="44069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4451" name="Object 3"/>
          <p:cNvGraphicFramePr>
            <a:graphicFrameLocks noChangeAspect="1"/>
          </p:cNvGraphicFramePr>
          <p:nvPr/>
        </p:nvGraphicFramePr>
        <p:xfrm>
          <a:off x="6658896" y="1310148"/>
          <a:ext cx="749300" cy="469900"/>
        </p:xfrm>
        <a:graphic>
          <a:graphicData uri="http://schemas.openxmlformats.org/presentationml/2006/ole">
            <mc:AlternateContent xmlns:mc="http://schemas.openxmlformats.org/markup-compatibility/2006">
              <mc:Choice xmlns:v="urn:schemas-microsoft-com:vml" Requires="v">
                <p:oleObj spid="_x0000_s104478" name="Equation" r:id="rId5" imgW="749160" imgH="469800" progId="Equation.DSMT4">
                  <p:embed/>
                </p:oleObj>
              </mc:Choice>
              <mc:Fallback>
                <p:oleObj name="Equation" r:id="rId5" imgW="749160" imgH="4698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58896" y="1310148"/>
                        <a:ext cx="7493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4452" name="Object 4"/>
          <p:cNvGraphicFramePr>
            <a:graphicFrameLocks noChangeAspect="1"/>
          </p:cNvGraphicFramePr>
          <p:nvPr/>
        </p:nvGraphicFramePr>
        <p:xfrm>
          <a:off x="1915652" y="2300748"/>
          <a:ext cx="3479800" cy="571500"/>
        </p:xfrm>
        <a:graphic>
          <a:graphicData uri="http://schemas.openxmlformats.org/presentationml/2006/ole">
            <mc:AlternateContent xmlns:mc="http://schemas.openxmlformats.org/markup-compatibility/2006">
              <mc:Choice xmlns:v="urn:schemas-microsoft-com:vml" Requires="v">
                <p:oleObj spid="_x0000_s104479" name="Equation" r:id="rId7" imgW="3479760" imgH="571320" progId="Equation.DSMT4">
                  <p:embed/>
                </p:oleObj>
              </mc:Choice>
              <mc:Fallback>
                <p:oleObj name="Equation" r:id="rId7" imgW="3479760" imgH="57132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15652" y="2300748"/>
                        <a:ext cx="34798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44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Differentiability and Smoothness of Space Curves</a:t>
            </a:r>
          </a:p>
        </p:txBody>
      </p:sp>
      <p:sp>
        <p:nvSpPr>
          <p:cNvPr id="3" name="Content Placeholder 2"/>
          <p:cNvSpPr>
            <a:spLocks noGrp="1"/>
          </p:cNvSpPr>
          <p:nvPr>
            <p:ph idx="1"/>
          </p:nvPr>
        </p:nvSpPr>
        <p:spPr>
          <a:xfrm>
            <a:off x="457200" y="1280160"/>
            <a:ext cx="8229600" cy="3194721"/>
          </a:xfrm>
          <a:solidFill>
            <a:srgbClr val="FFFFCC"/>
          </a:solidFill>
          <a:ln w="28575">
            <a:solidFill>
              <a:schemeClr val="tx1"/>
            </a:solidFill>
          </a:ln>
        </p:spPr>
        <p:txBody>
          <a:bodyPr>
            <a:spAutoFit/>
          </a:bodyPr>
          <a:lstStyle/>
          <a:p>
            <a:pPr algn="ctr"/>
            <a:r>
              <a:rPr lang="en-US" b="1" dirty="0">
                <a:solidFill>
                  <a:schemeClr val="tx1"/>
                </a:solidFill>
              </a:rPr>
              <a:t>Differentiability and Smoothness of Space Curves</a:t>
            </a:r>
          </a:p>
          <a:p>
            <a:r>
              <a:rPr lang="en-US" dirty="0">
                <a:solidFill>
                  <a:schemeClr val="tx1"/>
                </a:solidFill>
              </a:rPr>
              <a:t>A vector function                                          is </a:t>
            </a:r>
            <a:r>
              <a:rPr lang="en-US" b="1" dirty="0">
                <a:solidFill>
                  <a:srgbClr val="C00000"/>
                </a:solidFill>
              </a:rPr>
              <a:t>differentiable at</a:t>
            </a:r>
            <a:r>
              <a:rPr lang="en-US" dirty="0">
                <a:solidFill>
                  <a:srgbClr val="C00000"/>
                </a:solidFill>
              </a:rPr>
              <a:t> </a:t>
            </a:r>
            <a:r>
              <a:rPr lang="en-US" b="1" i="1" dirty="0">
                <a:solidFill>
                  <a:srgbClr val="C00000"/>
                </a:solidFill>
              </a:rPr>
              <a:t>t</a:t>
            </a:r>
            <a:r>
              <a:rPr lang="en-US" b="1" baseline="-25000" dirty="0">
                <a:solidFill>
                  <a:srgbClr val="C00000"/>
                </a:solidFill>
              </a:rPr>
              <a:t>0</a:t>
            </a:r>
            <a:r>
              <a:rPr lang="en-US" dirty="0">
                <a:solidFill>
                  <a:schemeClr val="tx1"/>
                </a:solidFill>
              </a:rPr>
              <a:t> if </a:t>
            </a:r>
            <a:r>
              <a:rPr lang="en-US" i="1" dirty="0">
                <a:solidFill>
                  <a:schemeClr val="tx1"/>
                </a:solidFill>
              </a:rPr>
              <a:t>f</a:t>
            </a:r>
            <a:r>
              <a:rPr lang="en-US" dirty="0">
                <a:solidFill>
                  <a:schemeClr val="tx1"/>
                </a:solidFill>
              </a:rPr>
              <a:t>, </a:t>
            </a:r>
            <a:r>
              <a:rPr lang="en-US" i="1" dirty="0">
                <a:solidFill>
                  <a:schemeClr val="tx1"/>
                </a:solidFill>
              </a:rPr>
              <a:t>g</a:t>
            </a:r>
            <a:r>
              <a:rPr lang="en-US" dirty="0">
                <a:solidFill>
                  <a:schemeClr val="tx1"/>
                </a:solidFill>
              </a:rPr>
              <a:t>, and </a:t>
            </a:r>
            <a:r>
              <a:rPr lang="en-US" i="1" dirty="0">
                <a:solidFill>
                  <a:schemeClr val="tx1"/>
                </a:solidFill>
              </a:rPr>
              <a:t>h</a:t>
            </a:r>
            <a:r>
              <a:rPr lang="en-US" dirty="0">
                <a:solidFill>
                  <a:schemeClr val="tx1"/>
                </a:solidFill>
              </a:rPr>
              <a:t> are each differentiable at </a:t>
            </a:r>
            <a:r>
              <a:rPr lang="en-US" i="1" dirty="0">
                <a:solidFill>
                  <a:schemeClr val="tx1"/>
                </a:solidFill>
              </a:rPr>
              <a:t>t</a:t>
            </a:r>
            <a:r>
              <a:rPr lang="en-US" baseline="-25000" dirty="0">
                <a:solidFill>
                  <a:schemeClr val="tx1"/>
                </a:solidFill>
              </a:rPr>
              <a:t>0</a:t>
            </a:r>
            <a:r>
              <a:rPr lang="en-US" dirty="0">
                <a:solidFill>
                  <a:schemeClr val="tx1"/>
                </a:solidFill>
              </a:rPr>
              <a:t>. The curve </a:t>
            </a:r>
            <a:r>
              <a:rPr lang="en-US" i="1" dirty="0">
                <a:solidFill>
                  <a:schemeClr val="tx1"/>
                </a:solidFill>
              </a:rPr>
              <a:t>C</a:t>
            </a:r>
            <a:r>
              <a:rPr lang="en-US" dirty="0">
                <a:solidFill>
                  <a:schemeClr val="tx1"/>
                </a:solidFill>
              </a:rPr>
              <a:t> defined by </a:t>
            </a:r>
            <a:r>
              <a:rPr lang="en-US" b="1" dirty="0">
                <a:solidFill>
                  <a:schemeClr val="tx1"/>
                </a:solidFill>
              </a:rPr>
              <a:t>r</a:t>
            </a:r>
            <a:r>
              <a:rPr lang="en-US" dirty="0">
                <a:solidFill>
                  <a:schemeClr val="tx1"/>
                </a:solidFill>
              </a:rPr>
              <a:t> is </a:t>
            </a:r>
            <a:r>
              <a:rPr lang="en-US" b="1" dirty="0">
                <a:solidFill>
                  <a:srgbClr val="C00000"/>
                </a:solidFill>
              </a:rPr>
              <a:t>smooth at </a:t>
            </a:r>
            <a:r>
              <a:rPr lang="en-US" b="1" i="1" dirty="0">
                <a:solidFill>
                  <a:srgbClr val="C00000"/>
                </a:solidFill>
              </a:rPr>
              <a:t>t</a:t>
            </a:r>
            <a:r>
              <a:rPr lang="en-US" b="1" baseline="-25000" dirty="0">
                <a:solidFill>
                  <a:srgbClr val="C00000"/>
                </a:solidFill>
              </a:rPr>
              <a:t>0</a:t>
            </a:r>
            <a:r>
              <a:rPr lang="en-US" dirty="0">
                <a:solidFill>
                  <a:schemeClr val="tx1"/>
                </a:solidFill>
              </a:rPr>
              <a:t> if </a:t>
            </a:r>
            <a:r>
              <a:rPr lang="en-US" b="1" dirty="0">
                <a:solidFill>
                  <a:schemeClr val="tx1"/>
                </a:solidFill>
              </a:rPr>
              <a:t>r</a:t>
            </a:r>
            <a:r>
              <a:rPr lang="en-US" dirty="0">
                <a:solidFill>
                  <a:schemeClr val="tx1"/>
                </a:solidFill>
              </a:rPr>
              <a:t>′ is a continuous function at </a:t>
            </a:r>
            <a:r>
              <a:rPr lang="en-US" i="1" dirty="0">
                <a:solidFill>
                  <a:schemeClr val="tx1"/>
                </a:solidFill>
              </a:rPr>
              <a:t>t</a:t>
            </a:r>
            <a:r>
              <a:rPr lang="en-US" baseline="-25000" dirty="0">
                <a:solidFill>
                  <a:schemeClr val="tx1"/>
                </a:solidFill>
              </a:rPr>
              <a:t>0</a:t>
            </a:r>
            <a:r>
              <a:rPr lang="en-US" dirty="0">
                <a:solidFill>
                  <a:schemeClr val="tx1"/>
                </a:solidFill>
              </a:rPr>
              <a:t> and                    This is equivalent to </a:t>
            </a:r>
            <a:r>
              <a:rPr lang="en-US" i="1" dirty="0">
                <a:solidFill>
                  <a:schemeClr val="tx1"/>
                </a:solidFill>
              </a:rPr>
              <a:t>f</a:t>
            </a:r>
            <a:r>
              <a:rPr lang="en-US" dirty="0">
                <a:solidFill>
                  <a:schemeClr val="tx1"/>
                </a:solidFill>
              </a:rPr>
              <a:t> ′, </a:t>
            </a:r>
            <a:r>
              <a:rPr lang="en-US" i="1" dirty="0">
                <a:solidFill>
                  <a:schemeClr val="tx1"/>
                </a:solidFill>
              </a:rPr>
              <a:t>g</a:t>
            </a:r>
            <a:r>
              <a:rPr lang="en-US" dirty="0">
                <a:solidFill>
                  <a:schemeClr val="tx1"/>
                </a:solidFill>
              </a:rPr>
              <a:t> ′, and </a:t>
            </a:r>
            <a:r>
              <a:rPr lang="en-US" i="1" dirty="0">
                <a:solidFill>
                  <a:schemeClr val="tx1"/>
                </a:solidFill>
              </a:rPr>
              <a:t>h</a:t>
            </a:r>
            <a:r>
              <a:rPr lang="en-US" dirty="0">
                <a:solidFill>
                  <a:schemeClr val="tx1"/>
                </a:solidFill>
              </a:rPr>
              <a:t> ′ all being continuous at </a:t>
            </a:r>
            <a:r>
              <a:rPr lang="en-US" i="1" dirty="0">
                <a:solidFill>
                  <a:schemeClr val="tx1"/>
                </a:solidFill>
              </a:rPr>
              <a:t>t</a:t>
            </a:r>
            <a:r>
              <a:rPr lang="en-US" baseline="-25000" dirty="0">
                <a:solidFill>
                  <a:schemeClr val="tx1"/>
                </a:solidFill>
              </a:rPr>
              <a:t>0</a:t>
            </a:r>
            <a:r>
              <a:rPr lang="en-US" dirty="0">
                <a:solidFill>
                  <a:schemeClr val="tx1"/>
                </a:solidFill>
              </a:rPr>
              <a:t> and not simultaneously 0 at </a:t>
            </a:r>
            <a:r>
              <a:rPr lang="en-US" i="1" dirty="0">
                <a:solidFill>
                  <a:schemeClr val="tx1"/>
                </a:solidFill>
              </a:rPr>
              <a:t>t</a:t>
            </a:r>
            <a:r>
              <a:rPr lang="en-US" baseline="-25000" dirty="0">
                <a:solidFill>
                  <a:schemeClr val="tx1"/>
                </a:solidFill>
              </a:rPr>
              <a:t>0</a:t>
            </a:r>
            <a:r>
              <a:rPr lang="en-US" dirty="0">
                <a:solidFill>
                  <a:schemeClr val="tx1"/>
                </a:solidFill>
              </a:rPr>
              <a:t>.</a:t>
            </a:r>
          </a:p>
        </p:txBody>
      </p:sp>
      <p:graphicFrame>
        <p:nvGraphicFramePr>
          <p:cNvPr id="105474" name="Object 2"/>
          <p:cNvGraphicFramePr>
            <a:graphicFrameLocks noChangeAspect="1"/>
          </p:cNvGraphicFramePr>
          <p:nvPr/>
        </p:nvGraphicFramePr>
        <p:xfrm>
          <a:off x="3138312" y="1828800"/>
          <a:ext cx="3238500" cy="520700"/>
        </p:xfrm>
        <a:graphic>
          <a:graphicData uri="http://schemas.openxmlformats.org/presentationml/2006/ole">
            <mc:AlternateContent xmlns:mc="http://schemas.openxmlformats.org/markup-compatibility/2006">
              <mc:Choice xmlns:v="urn:schemas-microsoft-com:vml" Requires="v">
                <p:oleObj spid="_x0000_s105492" name="Equation" r:id="rId3" imgW="3238200" imgH="520560" progId="Equation.DSMT4">
                  <p:embed/>
                </p:oleObj>
              </mc:Choice>
              <mc:Fallback>
                <p:oleObj name="Equation" r:id="rId3" imgW="3238200" imgH="52056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8312" y="1828800"/>
                        <a:ext cx="3238500"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5475" name="Object 3"/>
          <p:cNvGraphicFramePr>
            <a:graphicFrameLocks noChangeAspect="1"/>
          </p:cNvGraphicFramePr>
          <p:nvPr/>
        </p:nvGraphicFramePr>
        <p:xfrm>
          <a:off x="4862052" y="3100848"/>
          <a:ext cx="1371600" cy="495300"/>
        </p:xfrm>
        <a:graphic>
          <a:graphicData uri="http://schemas.openxmlformats.org/presentationml/2006/ole">
            <mc:AlternateContent xmlns:mc="http://schemas.openxmlformats.org/markup-compatibility/2006">
              <mc:Choice xmlns:v="urn:schemas-microsoft-com:vml" Requires="v">
                <p:oleObj spid="_x0000_s105493" name="Equation" r:id="rId5" imgW="1371600" imgH="495000" progId="Equation.DSMT4">
                  <p:embed/>
                </p:oleObj>
              </mc:Choice>
              <mc:Fallback>
                <p:oleObj name="Equation" r:id="rId5" imgW="1371600" imgH="4950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62052" y="3100848"/>
                        <a:ext cx="13716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a:t>
            </a:r>
          </a:p>
        </p:txBody>
      </p:sp>
      <p:sp>
        <p:nvSpPr>
          <p:cNvPr id="3" name="Content Placeholder 2"/>
          <p:cNvSpPr>
            <a:spLocks noGrp="1"/>
          </p:cNvSpPr>
          <p:nvPr>
            <p:ph idx="1"/>
          </p:nvPr>
        </p:nvSpPr>
        <p:spPr>
          <a:xfrm>
            <a:off x="457200" y="1280160"/>
            <a:ext cx="8229600" cy="3579441"/>
          </a:xfrm>
        </p:spPr>
        <p:txBody>
          <a:bodyPr>
            <a:spAutoFit/>
          </a:bodyPr>
          <a:lstStyle/>
          <a:p>
            <a:r>
              <a:rPr lang="en-US" dirty="0"/>
              <a:t>Find the vector form of an equation for the line tangent to the helix traced out by                                    at the </a:t>
            </a:r>
          </a:p>
          <a:p>
            <a:pPr>
              <a:spcBef>
                <a:spcPts val="1200"/>
              </a:spcBef>
            </a:pPr>
            <a:r>
              <a:rPr lang="en-US" dirty="0"/>
              <a:t>point                            </a:t>
            </a:r>
          </a:p>
          <a:p>
            <a:pPr>
              <a:spcBef>
                <a:spcPts val="1800"/>
              </a:spcBef>
            </a:pPr>
            <a:r>
              <a:rPr lang="en-US" b="1" dirty="0"/>
              <a:t>Solution</a:t>
            </a:r>
          </a:p>
          <a:p>
            <a:r>
              <a:rPr lang="en-US" dirty="0"/>
              <a:t>Since the </a:t>
            </a:r>
            <a:r>
              <a:rPr lang="en-US" i="1" dirty="0"/>
              <a:t>z</a:t>
            </a:r>
            <a:r>
              <a:rPr lang="en-US" dirty="0"/>
              <a:t>‑component of </a:t>
            </a:r>
            <a:r>
              <a:rPr lang="en-US" b="1" dirty="0"/>
              <a:t>r</a:t>
            </a:r>
            <a:r>
              <a:rPr lang="en-US" dirty="0"/>
              <a:t> is simply </a:t>
            </a:r>
            <a:r>
              <a:rPr lang="en-US" i="1" dirty="0"/>
              <a:t>t</a:t>
            </a:r>
            <a:r>
              <a:rPr lang="en-US" dirty="0"/>
              <a:t>, the given point on the helix corresponds to the parameter value </a:t>
            </a:r>
          </a:p>
          <a:p>
            <a:pPr>
              <a:spcBef>
                <a:spcPts val="0"/>
              </a:spcBef>
            </a:pPr>
            <a:r>
              <a:rPr lang="en-US" dirty="0"/>
              <a:t>(and, as a check, we note that</a:t>
            </a:r>
          </a:p>
        </p:txBody>
      </p:sp>
      <p:graphicFrame>
        <p:nvGraphicFramePr>
          <p:cNvPr id="106498" name="Object 2"/>
          <p:cNvGraphicFramePr>
            <a:graphicFrameLocks noChangeAspect="1"/>
          </p:cNvGraphicFramePr>
          <p:nvPr/>
        </p:nvGraphicFramePr>
        <p:xfrm>
          <a:off x="4267200" y="1752600"/>
          <a:ext cx="2717800" cy="469900"/>
        </p:xfrm>
        <a:graphic>
          <a:graphicData uri="http://schemas.openxmlformats.org/presentationml/2006/ole">
            <mc:AlternateContent xmlns:mc="http://schemas.openxmlformats.org/markup-compatibility/2006">
              <mc:Choice xmlns:v="urn:schemas-microsoft-com:vml" Requires="v">
                <p:oleObj spid="_x0000_s106534" name="Equation" r:id="rId3" imgW="2717640" imgH="469800" progId="Equation.DSMT4">
                  <p:embed/>
                </p:oleObj>
              </mc:Choice>
              <mc:Fallback>
                <p:oleObj name="Equation" r:id="rId3" imgW="2717640" imgH="4698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7200" y="1752600"/>
                        <a:ext cx="27178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6499" name="Object 3"/>
          <p:cNvGraphicFramePr>
            <a:graphicFrameLocks noChangeAspect="1"/>
          </p:cNvGraphicFramePr>
          <p:nvPr>
            <p:extLst>
              <p:ext uri="{D42A27DB-BD31-4B8C-83A1-F6EECF244321}">
                <p14:modId xmlns:p14="http://schemas.microsoft.com/office/powerpoint/2010/main" val="322594546"/>
              </p:ext>
            </p:extLst>
          </p:nvPr>
        </p:nvGraphicFramePr>
        <p:xfrm>
          <a:off x="1406525" y="2085975"/>
          <a:ext cx="2057400" cy="939800"/>
        </p:xfrm>
        <a:graphic>
          <a:graphicData uri="http://schemas.openxmlformats.org/presentationml/2006/ole">
            <mc:AlternateContent xmlns:mc="http://schemas.openxmlformats.org/markup-compatibility/2006">
              <mc:Choice xmlns:v="urn:schemas-microsoft-com:vml" Requires="v">
                <p:oleObj spid="_x0000_s106535" name="Equation" r:id="rId5" imgW="2057400" imgH="939600" progId="Equation.DSMT4">
                  <p:embed/>
                </p:oleObj>
              </mc:Choice>
              <mc:Fallback>
                <p:oleObj name="Equation" r:id="rId5" imgW="2057400" imgH="939600" progId="Equation.DSMT4">
                  <p:embed/>
                  <p:pic>
                    <p:nvPicPr>
                      <p:cNvPr id="0" name="Picture 3"/>
                      <p:cNvPicPr>
                        <a:picLocks noChangeAspect="1" noChangeArrowheads="1"/>
                      </p:cNvPicPr>
                      <p:nvPr/>
                    </p:nvPicPr>
                    <p:blipFill>
                      <a:blip r:embed="rId6"/>
                      <a:srcRect/>
                      <a:stretch>
                        <a:fillRect/>
                      </a:stretch>
                    </p:blipFill>
                    <p:spPr bwMode="auto">
                      <a:xfrm>
                        <a:off x="1406525" y="2085975"/>
                        <a:ext cx="20574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6500" name="Object 4"/>
          <p:cNvGraphicFramePr>
            <a:graphicFrameLocks noChangeAspect="1"/>
          </p:cNvGraphicFramePr>
          <p:nvPr>
            <p:extLst>
              <p:ext uri="{D42A27DB-BD31-4B8C-83A1-F6EECF244321}">
                <p14:modId xmlns:p14="http://schemas.microsoft.com/office/powerpoint/2010/main" val="3551517887"/>
              </p:ext>
            </p:extLst>
          </p:nvPr>
        </p:nvGraphicFramePr>
        <p:xfrm>
          <a:off x="7567613" y="3962400"/>
          <a:ext cx="1054100" cy="431800"/>
        </p:xfrm>
        <a:graphic>
          <a:graphicData uri="http://schemas.openxmlformats.org/presentationml/2006/ole">
            <mc:AlternateContent xmlns:mc="http://schemas.openxmlformats.org/markup-compatibility/2006">
              <mc:Choice xmlns:v="urn:schemas-microsoft-com:vml" Requires="v">
                <p:oleObj spid="_x0000_s106536" name="Equation" r:id="rId7" imgW="1054080" imgH="431640" progId="Equation.DSMT4">
                  <p:embed/>
                </p:oleObj>
              </mc:Choice>
              <mc:Fallback>
                <p:oleObj name="Equation" r:id="rId7" imgW="1054080" imgH="431640" progId="Equation.DSMT4">
                  <p:embed/>
                  <p:pic>
                    <p:nvPicPr>
                      <p:cNvPr id="0" name="Picture 4"/>
                      <p:cNvPicPr>
                        <a:picLocks noChangeAspect="1" noChangeArrowheads="1"/>
                      </p:cNvPicPr>
                      <p:nvPr/>
                    </p:nvPicPr>
                    <p:blipFill>
                      <a:blip r:embed="rId8"/>
                      <a:srcRect/>
                      <a:stretch>
                        <a:fillRect/>
                      </a:stretch>
                    </p:blipFill>
                    <p:spPr bwMode="auto">
                      <a:xfrm>
                        <a:off x="7567613" y="3962400"/>
                        <a:ext cx="10541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6501" name="Object 5"/>
          <p:cNvGraphicFramePr>
            <a:graphicFrameLocks noChangeAspect="1"/>
          </p:cNvGraphicFramePr>
          <p:nvPr>
            <p:extLst>
              <p:ext uri="{D42A27DB-BD31-4B8C-83A1-F6EECF244321}">
                <p14:modId xmlns:p14="http://schemas.microsoft.com/office/powerpoint/2010/main" val="3709857139"/>
              </p:ext>
            </p:extLst>
          </p:nvPr>
        </p:nvGraphicFramePr>
        <p:xfrm>
          <a:off x="492125" y="4800600"/>
          <a:ext cx="4216400" cy="533400"/>
        </p:xfrm>
        <a:graphic>
          <a:graphicData uri="http://schemas.openxmlformats.org/presentationml/2006/ole">
            <mc:AlternateContent xmlns:mc="http://schemas.openxmlformats.org/markup-compatibility/2006">
              <mc:Choice xmlns:v="urn:schemas-microsoft-com:vml" Requires="v">
                <p:oleObj spid="_x0000_s106537" name="Equation" r:id="rId9" imgW="4216320" imgH="533160" progId="Equation.DSMT4">
                  <p:embed/>
                </p:oleObj>
              </mc:Choice>
              <mc:Fallback>
                <p:oleObj name="Equation" r:id="rId9" imgW="4216320" imgH="533160" progId="Equation.DSMT4">
                  <p:embed/>
                  <p:pic>
                    <p:nvPicPr>
                      <p:cNvPr id="0" name="Picture 5"/>
                      <p:cNvPicPr>
                        <a:picLocks noChangeAspect="1" noChangeArrowheads="1"/>
                      </p:cNvPicPr>
                      <p:nvPr/>
                    </p:nvPicPr>
                    <p:blipFill>
                      <a:blip r:embed="rId10"/>
                      <a:srcRect/>
                      <a:stretch>
                        <a:fillRect/>
                      </a:stretch>
                    </p:blipFill>
                    <p:spPr bwMode="auto">
                      <a:xfrm>
                        <a:off x="492125" y="4800600"/>
                        <a:ext cx="4216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650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65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(cont.) </a:t>
            </a:r>
          </a:p>
        </p:txBody>
      </p:sp>
      <p:sp>
        <p:nvSpPr>
          <p:cNvPr id="3" name="Content Placeholder 2"/>
          <p:cNvSpPr>
            <a:spLocks noGrp="1"/>
          </p:cNvSpPr>
          <p:nvPr>
            <p:ph idx="1"/>
          </p:nvPr>
        </p:nvSpPr>
        <p:spPr>
          <a:xfrm>
            <a:off x="457200" y="1280160"/>
            <a:ext cx="8229600" cy="3847207"/>
          </a:xfrm>
        </p:spPr>
        <p:txBody>
          <a:bodyPr>
            <a:spAutoFit/>
          </a:bodyPr>
          <a:lstStyle/>
          <a:p>
            <a:r>
              <a:rPr lang="en-US" dirty="0"/>
              <a:t>The direction vector for the tangent line at this point is</a:t>
            </a:r>
          </a:p>
          <a:p>
            <a:endParaRPr lang="en-US" dirty="0"/>
          </a:p>
          <a:p>
            <a:endParaRPr lang="en-US" dirty="0"/>
          </a:p>
          <a:p>
            <a:r>
              <a:rPr lang="en-US" dirty="0"/>
              <a:t>so the tangent line in vector form is</a:t>
            </a:r>
          </a:p>
          <a:p>
            <a:endParaRPr lang="en-US" dirty="0"/>
          </a:p>
          <a:p>
            <a:endParaRPr lang="en-US" dirty="0"/>
          </a:p>
          <a:p>
            <a:pPr>
              <a:spcBef>
                <a:spcPts val="2400"/>
              </a:spcBef>
            </a:pPr>
            <a:r>
              <a:rPr lang="en-US" dirty="0"/>
              <a:t>where </a:t>
            </a:r>
            <a:r>
              <a:rPr lang="en-US" i="1" dirty="0"/>
              <a:t>t</a:t>
            </a:r>
            <a:r>
              <a:rPr lang="en-US" dirty="0"/>
              <a:t> is an element of </a:t>
            </a:r>
            <a:r>
              <a:rPr lang="en-US" dirty="0">
                <a:latin typeface="Cambria Math" panose="02040503050406030204" pitchFamily="18" charset="0"/>
                <a:ea typeface="Cambria Math" panose="02040503050406030204" pitchFamily="18" charset="0"/>
              </a:rPr>
              <a:t>ℝ</a:t>
            </a:r>
            <a:r>
              <a:rPr lang="en-US" dirty="0"/>
              <a:t>.</a:t>
            </a:r>
          </a:p>
        </p:txBody>
      </p:sp>
      <p:graphicFrame>
        <p:nvGraphicFramePr>
          <p:cNvPr id="107526" name="Object 6"/>
          <p:cNvGraphicFramePr>
            <a:graphicFrameLocks noChangeAspect="1"/>
          </p:cNvGraphicFramePr>
          <p:nvPr>
            <p:extLst>
              <p:ext uri="{D42A27DB-BD31-4B8C-83A1-F6EECF244321}">
                <p14:modId xmlns:p14="http://schemas.microsoft.com/office/powerpoint/2010/main" val="4221790311"/>
              </p:ext>
            </p:extLst>
          </p:nvPr>
        </p:nvGraphicFramePr>
        <p:xfrm>
          <a:off x="1371600" y="1849438"/>
          <a:ext cx="6400800" cy="939800"/>
        </p:xfrm>
        <a:graphic>
          <a:graphicData uri="http://schemas.openxmlformats.org/presentationml/2006/ole">
            <mc:AlternateContent xmlns:mc="http://schemas.openxmlformats.org/markup-compatibility/2006">
              <mc:Choice xmlns:v="urn:schemas-microsoft-com:vml" Requires="v">
                <p:oleObj spid="_x0000_s107546" name="Equation" r:id="rId3" imgW="6400800" imgH="939600" progId="Equation.DSMT4">
                  <p:embed/>
                </p:oleObj>
              </mc:Choice>
              <mc:Fallback>
                <p:oleObj name="Equation" r:id="rId3" imgW="6400800" imgH="939600" progId="Equation.DSMT4">
                  <p:embed/>
                  <p:pic>
                    <p:nvPicPr>
                      <p:cNvPr id="0" name="Picture 6"/>
                      <p:cNvPicPr>
                        <a:picLocks noChangeAspect="1" noChangeArrowheads="1"/>
                      </p:cNvPicPr>
                      <p:nvPr/>
                    </p:nvPicPr>
                    <p:blipFill>
                      <a:blip r:embed="rId4"/>
                      <a:srcRect/>
                      <a:stretch>
                        <a:fillRect/>
                      </a:stretch>
                    </p:blipFill>
                    <p:spPr bwMode="auto">
                      <a:xfrm>
                        <a:off x="1371600" y="1849438"/>
                        <a:ext cx="64008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7527" name="Object 7"/>
          <p:cNvGraphicFramePr>
            <a:graphicFrameLocks noChangeAspect="1"/>
          </p:cNvGraphicFramePr>
          <p:nvPr>
            <p:extLst>
              <p:ext uri="{D42A27DB-BD31-4B8C-83A1-F6EECF244321}">
                <p14:modId xmlns:p14="http://schemas.microsoft.com/office/powerpoint/2010/main" val="2924046439"/>
              </p:ext>
            </p:extLst>
          </p:nvPr>
        </p:nvGraphicFramePr>
        <p:xfrm>
          <a:off x="203200" y="3511550"/>
          <a:ext cx="8877300" cy="939800"/>
        </p:xfrm>
        <a:graphic>
          <a:graphicData uri="http://schemas.openxmlformats.org/presentationml/2006/ole">
            <mc:AlternateContent xmlns:mc="http://schemas.openxmlformats.org/markup-compatibility/2006">
              <mc:Choice xmlns:v="urn:schemas-microsoft-com:vml" Requires="v">
                <p:oleObj spid="_x0000_s107547" name="Equation" r:id="rId5" imgW="8877240" imgH="939600" progId="Equation.DSMT4">
                  <p:embed/>
                </p:oleObj>
              </mc:Choice>
              <mc:Fallback>
                <p:oleObj name="Equation" r:id="rId5" imgW="8877240" imgH="939600" progId="Equation.DSMT4">
                  <p:embed/>
                  <p:pic>
                    <p:nvPicPr>
                      <p:cNvPr id="0" name="Picture 7"/>
                      <p:cNvPicPr>
                        <a:picLocks noChangeAspect="1" noChangeArrowheads="1"/>
                      </p:cNvPicPr>
                      <p:nvPr/>
                    </p:nvPicPr>
                    <p:blipFill>
                      <a:blip r:embed="rId6"/>
                      <a:srcRect/>
                      <a:stretch>
                        <a:fillRect/>
                      </a:stretch>
                    </p:blipFill>
                    <p:spPr bwMode="auto">
                      <a:xfrm>
                        <a:off x="203200" y="3511550"/>
                        <a:ext cx="88773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75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752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(cont.) </a:t>
            </a:r>
          </a:p>
        </p:txBody>
      </p:sp>
      <p:sp>
        <p:nvSpPr>
          <p:cNvPr id="3" name="Content Placeholder 2"/>
          <p:cNvSpPr>
            <a:spLocks noGrp="1"/>
          </p:cNvSpPr>
          <p:nvPr>
            <p:ph idx="1"/>
          </p:nvPr>
        </p:nvSpPr>
        <p:spPr>
          <a:xfrm>
            <a:off x="457200" y="1280160"/>
            <a:ext cx="8229600" cy="954107"/>
          </a:xfrm>
        </p:spPr>
        <p:txBody>
          <a:bodyPr>
            <a:spAutoFit/>
          </a:bodyPr>
          <a:lstStyle/>
          <a:p>
            <a:r>
              <a:rPr lang="en-US" dirty="0"/>
              <a:t>Figure 5 is an illustration of the helix and, in blue, the tangent line we just found.</a:t>
            </a:r>
          </a:p>
        </p:txBody>
      </p:sp>
      <p:pic>
        <p:nvPicPr>
          <p:cNvPr id="108548" name="Picture 4"/>
          <p:cNvPicPr>
            <a:picLocks noChangeAspect="1" noChangeArrowheads="1"/>
          </p:cNvPicPr>
          <p:nvPr/>
        </p:nvPicPr>
        <p:blipFill>
          <a:blip r:embed="rId2" cstate="print"/>
          <a:srcRect/>
          <a:stretch>
            <a:fillRect/>
          </a:stretch>
        </p:blipFill>
        <p:spPr bwMode="auto">
          <a:xfrm>
            <a:off x="4581525" y="1905000"/>
            <a:ext cx="4105275" cy="3438525"/>
          </a:xfrm>
          <a:prstGeom prst="rect">
            <a:avLst/>
          </a:prstGeom>
          <a:noFill/>
          <a:ln w="9525">
            <a:noFill/>
            <a:miter lim="800000"/>
            <a:headEnd/>
            <a:tailEnd/>
          </a:ln>
        </p:spPr>
      </p:pic>
      <p:sp>
        <p:nvSpPr>
          <p:cNvPr id="7" name="Rectangle 6"/>
          <p:cNvSpPr/>
          <p:nvPr/>
        </p:nvSpPr>
        <p:spPr>
          <a:xfrm>
            <a:off x="6858000" y="5181600"/>
            <a:ext cx="1370055" cy="523220"/>
          </a:xfrm>
          <a:prstGeom prst="rect">
            <a:avLst/>
          </a:prstGeom>
        </p:spPr>
        <p:txBody>
          <a:bodyPr wrap="none">
            <a:spAutoFit/>
          </a:bodyPr>
          <a:lstStyle/>
          <a:p>
            <a:r>
              <a:rPr lang="en-US" sz="2800" b="1" dirty="0"/>
              <a:t>Figure 5</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Theorem: Differentiation Rules for Vector Functions</a:t>
            </a:r>
          </a:p>
        </p:txBody>
      </p:sp>
      <p:sp>
        <p:nvSpPr>
          <p:cNvPr id="3" name="Content Placeholder 2"/>
          <p:cNvSpPr>
            <a:spLocks noGrp="1"/>
          </p:cNvSpPr>
          <p:nvPr>
            <p:ph idx="1"/>
          </p:nvPr>
        </p:nvSpPr>
        <p:spPr>
          <a:xfrm>
            <a:off x="457200" y="1280160"/>
            <a:ext cx="8229600" cy="4663440"/>
          </a:xfrm>
          <a:solidFill>
            <a:srgbClr val="FFFFCC"/>
          </a:solidFill>
          <a:ln w="28575">
            <a:solidFill>
              <a:schemeClr val="tx1"/>
            </a:solidFill>
          </a:ln>
        </p:spPr>
        <p:txBody>
          <a:bodyPr>
            <a:noAutofit/>
          </a:bodyPr>
          <a:lstStyle/>
          <a:p>
            <a:pPr algn="ctr"/>
            <a:r>
              <a:rPr lang="en-US" b="1" dirty="0">
                <a:solidFill>
                  <a:schemeClr val="tx1"/>
                </a:solidFill>
              </a:rPr>
              <a:t>Differentiation Rules for Vector Functions</a:t>
            </a:r>
          </a:p>
          <a:p>
            <a:r>
              <a:rPr lang="en-US" dirty="0">
                <a:solidFill>
                  <a:schemeClr val="tx1"/>
                </a:solidFill>
              </a:rPr>
              <a:t>Assume that </a:t>
            </a:r>
            <a:r>
              <a:rPr lang="en-US" b="1" dirty="0">
                <a:solidFill>
                  <a:schemeClr val="tx1"/>
                </a:solidFill>
              </a:rPr>
              <a:t>u </a:t>
            </a:r>
            <a:r>
              <a:rPr lang="en-US" dirty="0">
                <a:solidFill>
                  <a:schemeClr val="tx1"/>
                </a:solidFill>
              </a:rPr>
              <a:t>and </a:t>
            </a:r>
            <a:r>
              <a:rPr lang="en-US" b="1" dirty="0">
                <a:solidFill>
                  <a:schemeClr val="tx1"/>
                </a:solidFill>
              </a:rPr>
              <a:t>v</a:t>
            </a:r>
            <a:r>
              <a:rPr lang="en-US" dirty="0">
                <a:solidFill>
                  <a:schemeClr val="tx1"/>
                </a:solidFill>
              </a:rPr>
              <a:t> are differentiable vector functions, </a:t>
            </a:r>
            <a:r>
              <a:rPr lang="en-US" b="1" dirty="0">
                <a:solidFill>
                  <a:schemeClr val="tx1"/>
                </a:solidFill>
              </a:rPr>
              <a:t>C</a:t>
            </a:r>
            <a:r>
              <a:rPr lang="en-US" dirty="0">
                <a:solidFill>
                  <a:schemeClr val="tx1"/>
                </a:solidFill>
              </a:rPr>
              <a:t> is a constant vector, </a:t>
            </a:r>
            <a:r>
              <a:rPr lang="en-US" i="1" dirty="0">
                <a:solidFill>
                  <a:schemeClr val="tx1"/>
                </a:solidFill>
              </a:rPr>
              <a:t>f </a:t>
            </a:r>
            <a:r>
              <a:rPr lang="en-US" dirty="0">
                <a:solidFill>
                  <a:schemeClr val="tx1"/>
                </a:solidFill>
              </a:rPr>
              <a:t>is a differentiable scalar function, and </a:t>
            </a:r>
            <a:r>
              <a:rPr lang="en-US" i="1" dirty="0">
                <a:solidFill>
                  <a:schemeClr val="tx1"/>
                </a:solidFill>
              </a:rPr>
              <a:t>c</a:t>
            </a:r>
            <a:r>
              <a:rPr lang="en-US" dirty="0">
                <a:solidFill>
                  <a:schemeClr val="tx1"/>
                </a:solidFill>
              </a:rPr>
              <a:t> is a scalar. Then the following rules apply.</a:t>
            </a:r>
          </a:p>
        </p:txBody>
      </p:sp>
      <p:graphicFrame>
        <p:nvGraphicFramePr>
          <p:cNvPr id="4" name="Content Placeholder 3"/>
          <p:cNvGraphicFramePr>
            <a:graphicFrameLocks/>
          </p:cNvGraphicFramePr>
          <p:nvPr/>
        </p:nvGraphicFramePr>
        <p:xfrm>
          <a:off x="457200" y="3505200"/>
          <a:ext cx="8229600" cy="156972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98960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1" kern="1200" baseline="0" dirty="0">
                          <a:solidFill>
                            <a:schemeClr val="tx1"/>
                          </a:solidFill>
                          <a:latin typeface="+mn-lt"/>
                          <a:ea typeface="+mn-ea"/>
                          <a:cs typeface="+mn-cs"/>
                        </a:rPr>
                        <a:t>Constant Vector Rule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en-US" sz="28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58011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1" kern="1200" baseline="0" dirty="0">
                          <a:solidFill>
                            <a:schemeClr val="tx1"/>
                          </a:solidFill>
                          <a:latin typeface="+mn-lt"/>
                          <a:ea typeface="+mn-ea"/>
                          <a:cs typeface="+mn-cs"/>
                        </a:rPr>
                        <a:t>Scalar Multiple Rules	</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en-US" sz="2800" b="0" dirty="0">
                        <a:solidFill>
                          <a:schemeClr val="tx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graphicFrame>
        <p:nvGraphicFramePr>
          <p:cNvPr id="109570" name="Object 2"/>
          <p:cNvGraphicFramePr>
            <a:graphicFrameLocks noChangeAspect="1"/>
          </p:cNvGraphicFramePr>
          <p:nvPr/>
        </p:nvGraphicFramePr>
        <p:xfrm>
          <a:off x="3797712" y="3384756"/>
          <a:ext cx="1155700" cy="838200"/>
        </p:xfrm>
        <a:graphic>
          <a:graphicData uri="http://schemas.openxmlformats.org/presentationml/2006/ole">
            <mc:AlternateContent xmlns:mc="http://schemas.openxmlformats.org/markup-compatibility/2006">
              <mc:Choice xmlns:v="urn:schemas-microsoft-com:vml" Requires="v">
                <p:oleObj spid="_x0000_s109588" name="Equation" r:id="rId3" imgW="1155600" imgH="838080" progId="Equation.DSMT4">
                  <p:embed/>
                </p:oleObj>
              </mc:Choice>
              <mc:Fallback>
                <p:oleObj name="Equation" r:id="rId3" imgW="1155600" imgH="83808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97712" y="3384756"/>
                        <a:ext cx="11557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9571" name="Object 3"/>
          <p:cNvGraphicFramePr>
            <a:graphicFrameLocks noChangeAspect="1"/>
          </p:cNvGraphicFramePr>
          <p:nvPr/>
        </p:nvGraphicFramePr>
        <p:xfrm>
          <a:off x="3810000" y="4267200"/>
          <a:ext cx="4775200" cy="1676400"/>
        </p:xfrm>
        <a:graphic>
          <a:graphicData uri="http://schemas.openxmlformats.org/presentationml/2006/ole">
            <mc:AlternateContent xmlns:mc="http://schemas.openxmlformats.org/markup-compatibility/2006">
              <mc:Choice xmlns:v="urn:schemas-microsoft-com:vml" Requires="v">
                <p:oleObj spid="_x0000_s109589" name="Equation" r:id="rId5" imgW="4775040" imgH="1676160" progId="Equation.DSMT4">
                  <p:embed/>
                </p:oleObj>
              </mc:Choice>
              <mc:Fallback>
                <p:oleObj name="Equation" r:id="rId5" imgW="4775040" imgH="167616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0" y="4267200"/>
                        <a:ext cx="47752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Theorem: Differentiation Rules for Vector Functions</a:t>
            </a:r>
          </a:p>
        </p:txBody>
      </p:sp>
      <p:sp>
        <p:nvSpPr>
          <p:cNvPr id="3" name="Content Placeholder 2"/>
          <p:cNvSpPr>
            <a:spLocks noGrp="1"/>
          </p:cNvSpPr>
          <p:nvPr>
            <p:ph idx="1"/>
          </p:nvPr>
        </p:nvSpPr>
        <p:spPr>
          <a:xfrm>
            <a:off x="457200" y="1280160"/>
            <a:ext cx="8229600" cy="4663440"/>
          </a:xfrm>
          <a:solidFill>
            <a:srgbClr val="FFFFCC"/>
          </a:solidFill>
          <a:ln w="28575">
            <a:solidFill>
              <a:schemeClr val="tx1"/>
            </a:solidFill>
          </a:ln>
        </p:spPr>
        <p:txBody>
          <a:bodyPr>
            <a:noAutofit/>
          </a:bodyPr>
          <a:lstStyle/>
          <a:p>
            <a:pPr algn="ctr"/>
            <a:r>
              <a:rPr lang="en-US" b="1" dirty="0">
                <a:solidFill>
                  <a:schemeClr val="tx1"/>
                </a:solidFill>
              </a:rPr>
              <a:t>Differentiation Rules for Vector Functions (cont.)</a:t>
            </a:r>
          </a:p>
          <a:p>
            <a:endParaRPr lang="en-US" dirty="0">
              <a:solidFill>
                <a:schemeClr val="tx1"/>
              </a:solidFill>
            </a:endParaRPr>
          </a:p>
        </p:txBody>
      </p:sp>
      <p:graphicFrame>
        <p:nvGraphicFramePr>
          <p:cNvPr id="7" name="Content Placeholder 3"/>
          <p:cNvGraphicFramePr>
            <a:graphicFrameLocks/>
          </p:cNvGraphicFramePr>
          <p:nvPr/>
        </p:nvGraphicFramePr>
        <p:xfrm>
          <a:off x="457200" y="1905000"/>
          <a:ext cx="8229600" cy="3789943"/>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10668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1" kern="1200" baseline="0" dirty="0">
                          <a:solidFill>
                            <a:schemeClr val="tx1"/>
                          </a:solidFill>
                          <a:latin typeface="+mn-lt"/>
                          <a:ea typeface="+mn-ea"/>
                          <a:cs typeface="+mn-cs"/>
                        </a:rPr>
                        <a:t>Sum/Difference Rules</a:t>
                      </a:r>
                      <a:r>
                        <a:rPr lang="en-US" sz="2800" b="0" kern="1200" baseline="0" dirty="0">
                          <a:solidFill>
                            <a:schemeClr val="tx1"/>
                          </a:solidFill>
                          <a:latin typeface="+mn-lt"/>
                          <a:ea typeface="+mn-ea"/>
                          <a:cs typeface="+mn-cs"/>
                        </a:rPr>
                        <a: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en-US" sz="28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9144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1" kern="1200" baseline="0" dirty="0">
                          <a:solidFill>
                            <a:schemeClr val="tx1"/>
                          </a:solidFill>
                          <a:latin typeface="+mn-lt"/>
                          <a:ea typeface="+mn-ea"/>
                          <a:cs typeface="+mn-cs"/>
                        </a:rPr>
                        <a:t>Dot Product Rule</a:t>
                      </a:r>
                      <a:r>
                        <a:rPr lang="en-US" sz="2800" b="0" kern="1200" baseline="0" dirty="0">
                          <a:solidFill>
                            <a:schemeClr val="tx1"/>
                          </a:solidFill>
                          <a:latin typeface="+mn-lt"/>
                          <a:ea typeface="+mn-ea"/>
                          <a:cs typeface="+mn-cs"/>
                        </a:rPr>
                        <a:t>	</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en-US" sz="2800" b="0" dirty="0">
                        <a:solidFill>
                          <a:schemeClr val="tx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71146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1" kern="1200" baseline="0" dirty="0">
                          <a:solidFill>
                            <a:schemeClr val="tx1"/>
                          </a:solidFill>
                          <a:latin typeface="+mn-lt"/>
                          <a:ea typeface="+mn-ea"/>
                          <a:cs typeface="+mn-cs"/>
                        </a:rPr>
                        <a:t>Cross Product Rule	</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en-US" sz="2800" b="0" dirty="0">
                        <a:solidFill>
                          <a:schemeClr val="tx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71146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800" b="1" kern="1200" baseline="0" dirty="0">
                        <a:solidFill>
                          <a:schemeClr val="tx1"/>
                        </a:solidFill>
                        <a:latin typeface="+mn-lt"/>
                        <a:ea typeface="+mn-ea"/>
                        <a:cs typeface="+mn-cs"/>
                      </a:endParaRPr>
                    </a:p>
                    <a:p>
                      <a:pPr marL="0" marR="0" indent="0" algn="l" defTabSz="914400" rtl="0" eaLnBrk="1" fontAlgn="auto" latinLnBrk="0" hangingPunct="1">
                        <a:lnSpc>
                          <a:spcPct val="100000"/>
                        </a:lnSpc>
                        <a:spcBef>
                          <a:spcPts val="1200"/>
                        </a:spcBef>
                        <a:spcAft>
                          <a:spcPts val="0"/>
                        </a:spcAft>
                        <a:buClrTx/>
                        <a:buSzTx/>
                        <a:buFontTx/>
                        <a:buNone/>
                        <a:tabLst/>
                        <a:defRPr/>
                      </a:pPr>
                      <a:r>
                        <a:rPr lang="en-US" sz="2800" b="1" kern="1200" baseline="0" dirty="0">
                          <a:solidFill>
                            <a:schemeClr val="tx1"/>
                          </a:solidFill>
                          <a:latin typeface="+mn-lt"/>
                          <a:ea typeface="+mn-ea"/>
                          <a:cs typeface="+mn-cs"/>
                        </a:rPr>
                        <a:t>Chain Rule	</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en-US" sz="2800" b="0" dirty="0">
                        <a:solidFill>
                          <a:schemeClr val="tx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aphicFrame>
        <p:nvGraphicFramePr>
          <p:cNvPr id="110596" name="Object 4"/>
          <p:cNvGraphicFramePr>
            <a:graphicFrameLocks noChangeAspect="1"/>
          </p:cNvGraphicFramePr>
          <p:nvPr/>
        </p:nvGraphicFramePr>
        <p:xfrm>
          <a:off x="3810000" y="1828800"/>
          <a:ext cx="4241800" cy="838200"/>
        </p:xfrm>
        <a:graphic>
          <a:graphicData uri="http://schemas.openxmlformats.org/presentationml/2006/ole">
            <mc:AlternateContent xmlns:mc="http://schemas.openxmlformats.org/markup-compatibility/2006">
              <mc:Choice xmlns:v="urn:schemas-microsoft-com:vml" Requires="v">
                <p:oleObj spid="_x0000_s110632" name="Equation" r:id="rId3" imgW="4241520" imgH="838080" progId="Equation.DSMT4">
                  <p:embed/>
                </p:oleObj>
              </mc:Choice>
              <mc:Fallback>
                <p:oleObj name="Equation" r:id="rId3" imgW="4241520" imgH="838080" progId="Equation.DSMT4">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1828800"/>
                        <a:ext cx="42418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0597" name="Object 5"/>
          <p:cNvGraphicFramePr>
            <a:graphicFrameLocks noChangeAspect="1"/>
          </p:cNvGraphicFramePr>
          <p:nvPr/>
        </p:nvGraphicFramePr>
        <p:xfrm>
          <a:off x="3810000" y="2813050"/>
          <a:ext cx="4813300" cy="787400"/>
        </p:xfrm>
        <a:graphic>
          <a:graphicData uri="http://schemas.openxmlformats.org/presentationml/2006/ole">
            <mc:AlternateContent xmlns:mc="http://schemas.openxmlformats.org/markup-compatibility/2006">
              <mc:Choice xmlns:v="urn:schemas-microsoft-com:vml" Requires="v">
                <p:oleObj spid="_x0000_s110633" name="Equation" r:id="rId5" imgW="4813200" imgH="787320" progId="Equation.DSMT4">
                  <p:embed/>
                </p:oleObj>
              </mc:Choice>
              <mc:Fallback>
                <p:oleObj name="Equation" r:id="rId5" imgW="4813200" imgH="787320" progId="Equation.DSMT4">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0" y="2813050"/>
                        <a:ext cx="4813300" cy="78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0598" name="Object 6"/>
          <p:cNvGraphicFramePr>
            <a:graphicFrameLocks noChangeAspect="1"/>
          </p:cNvGraphicFramePr>
          <p:nvPr/>
        </p:nvGraphicFramePr>
        <p:xfrm>
          <a:off x="3810000" y="3634248"/>
          <a:ext cx="4241800" cy="1409700"/>
        </p:xfrm>
        <a:graphic>
          <a:graphicData uri="http://schemas.openxmlformats.org/presentationml/2006/ole">
            <mc:AlternateContent xmlns:mc="http://schemas.openxmlformats.org/markup-compatibility/2006">
              <mc:Choice xmlns:v="urn:schemas-microsoft-com:vml" Requires="v">
                <p:oleObj spid="_x0000_s110634" name="Equation" r:id="rId7" imgW="4241520" imgH="1409400" progId="Equation.DSMT4">
                  <p:embed/>
                </p:oleObj>
              </mc:Choice>
              <mc:Fallback>
                <p:oleObj name="Equation" r:id="rId7" imgW="4241520" imgH="1409400" progId="Equation.DSMT4">
                  <p:embed/>
                  <p:pic>
                    <p:nvPicPr>
                      <p:cNvPr id="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10000" y="3634248"/>
                        <a:ext cx="4241800" cy="140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0599" name="Object 7"/>
          <p:cNvGraphicFramePr>
            <a:graphicFrameLocks noChangeAspect="1"/>
          </p:cNvGraphicFramePr>
          <p:nvPr/>
        </p:nvGraphicFramePr>
        <p:xfrm>
          <a:off x="3810000" y="5105400"/>
          <a:ext cx="4025900" cy="838200"/>
        </p:xfrm>
        <a:graphic>
          <a:graphicData uri="http://schemas.openxmlformats.org/presentationml/2006/ole">
            <mc:AlternateContent xmlns:mc="http://schemas.openxmlformats.org/markup-compatibility/2006">
              <mc:Choice xmlns:v="urn:schemas-microsoft-com:vml" Requires="v">
                <p:oleObj spid="_x0000_s110635" name="Equation" r:id="rId9" imgW="4025880" imgH="838080" progId="Equation.DSMT4">
                  <p:embed/>
                </p:oleObj>
              </mc:Choice>
              <mc:Fallback>
                <p:oleObj name="Equation" r:id="rId9" imgW="4025880" imgH="838080" progId="Equation.DSMT4">
                  <p:embed/>
                  <p:pic>
                    <p:nvPicPr>
                      <p:cNvPr id="0"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10000" y="5105400"/>
                        <a:ext cx="40259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Vector Functions and Space Curves</a:t>
            </a:r>
          </a:p>
        </p:txBody>
      </p:sp>
      <p:sp>
        <p:nvSpPr>
          <p:cNvPr id="3" name="Content Placeholder 2"/>
          <p:cNvSpPr>
            <a:spLocks noGrp="1"/>
          </p:cNvSpPr>
          <p:nvPr>
            <p:ph idx="1"/>
          </p:nvPr>
        </p:nvSpPr>
        <p:spPr>
          <a:xfrm>
            <a:off x="457200" y="1280160"/>
            <a:ext cx="8229600" cy="3108543"/>
          </a:xfrm>
        </p:spPr>
        <p:txBody>
          <a:bodyPr>
            <a:spAutoFit/>
          </a:bodyPr>
          <a:lstStyle/>
          <a:p>
            <a:pPr>
              <a:spcBef>
                <a:spcPts val="0"/>
              </a:spcBef>
            </a:pPr>
            <a:r>
              <a:rPr lang="en-US" dirty="0"/>
              <a:t>A </a:t>
            </a:r>
            <a:r>
              <a:rPr lang="en-US" b="1" dirty="0"/>
              <a:t>vector-valued</a:t>
            </a:r>
            <a:r>
              <a:rPr lang="en-US" dirty="0"/>
              <a:t> (or simply </a:t>
            </a:r>
            <a:r>
              <a:rPr lang="en-US" b="1" dirty="0"/>
              <a:t>vector</a:t>
            </a:r>
            <a:r>
              <a:rPr lang="en-US" dirty="0"/>
              <a:t>) </a:t>
            </a:r>
            <a:r>
              <a:rPr lang="en-US" b="1" dirty="0"/>
              <a:t>function</a:t>
            </a:r>
            <a:r>
              <a:rPr lang="en-US" dirty="0"/>
              <a:t> on a domain </a:t>
            </a:r>
            <a:r>
              <a:rPr lang="en-US" i="1" dirty="0"/>
              <a:t>D</a:t>
            </a:r>
            <a:r>
              <a:rPr lang="en-US" dirty="0"/>
              <a:t> is a function that assigns a vector to each element of </a:t>
            </a:r>
            <a:r>
              <a:rPr lang="en-US" i="1" dirty="0"/>
              <a:t>D</a:t>
            </a:r>
            <a:r>
              <a:rPr lang="en-US" dirty="0"/>
              <a:t>. For our current purposes, the domain </a:t>
            </a:r>
            <a:r>
              <a:rPr lang="en-US" i="1" dirty="0"/>
              <a:t>D</a:t>
            </a:r>
            <a:r>
              <a:rPr lang="en-US" dirty="0"/>
              <a:t> can be taken to be an interval </a:t>
            </a:r>
            <a:r>
              <a:rPr lang="en-US" i="1" dirty="0"/>
              <a:t>I</a:t>
            </a:r>
            <a:r>
              <a:rPr lang="en-US" dirty="0"/>
              <a:t> of real numbers, and the vectors assigned to each </a:t>
            </a:r>
            <a:r>
              <a:rPr lang="en-US" i="1" dirty="0"/>
              <a:t>t</a:t>
            </a:r>
            <a:r>
              <a:rPr lang="en-US" dirty="0"/>
              <a:t> </a:t>
            </a:r>
            <a:r>
              <a:rPr lang="en-US" dirty="0">
                <a:sym typeface="Symbol"/>
              </a:rPr>
              <a:t></a:t>
            </a:r>
            <a:r>
              <a:rPr lang="en-US" dirty="0"/>
              <a:t> </a:t>
            </a:r>
            <a:r>
              <a:rPr lang="en-US" i="1" dirty="0"/>
              <a:t>I</a:t>
            </a:r>
            <a:r>
              <a:rPr lang="en-US" dirty="0"/>
              <a:t> are position vectors in </a:t>
            </a:r>
            <a:r>
              <a:rPr lang="en-US" dirty="0">
                <a:latin typeface="Cambria Math" panose="02040503050406030204" pitchFamily="18" charset="0"/>
                <a:ea typeface="Cambria Math" panose="02040503050406030204" pitchFamily="18" charset="0"/>
              </a:rPr>
              <a:t>ℝ</a:t>
            </a:r>
            <a:r>
              <a:rPr lang="en-US" baseline="30000" dirty="0"/>
              <a:t>3</a:t>
            </a:r>
            <a:r>
              <a:rPr lang="en-US" dirty="0"/>
              <a:t> (recall that a position vector is one whose initial point is the origin).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Theorem: Differentiation Rules for Vector Functions</a:t>
            </a:r>
          </a:p>
        </p:txBody>
      </p:sp>
      <p:sp>
        <p:nvSpPr>
          <p:cNvPr id="6" name="Content Placeholder 2"/>
          <p:cNvSpPr>
            <a:spLocks noGrp="1"/>
          </p:cNvSpPr>
          <p:nvPr>
            <p:ph idx="1"/>
          </p:nvPr>
        </p:nvSpPr>
        <p:spPr>
          <a:xfrm>
            <a:off x="457200" y="1280160"/>
            <a:ext cx="8229600" cy="4663440"/>
          </a:xfrm>
          <a:solidFill>
            <a:srgbClr val="FFFFCC"/>
          </a:solidFill>
          <a:ln w="28575">
            <a:solidFill>
              <a:schemeClr val="tx1"/>
            </a:solidFill>
          </a:ln>
        </p:spPr>
        <p:txBody>
          <a:bodyPr>
            <a:noAutofit/>
          </a:bodyPr>
          <a:lstStyle/>
          <a:p>
            <a:pPr algn="ctr"/>
            <a:r>
              <a:rPr lang="en-US" sz="2600" b="1" dirty="0">
                <a:solidFill>
                  <a:schemeClr val="tx1"/>
                </a:solidFill>
              </a:rPr>
              <a:t>Proof</a:t>
            </a:r>
          </a:p>
          <a:p>
            <a:r>
              <a:rPr lang="en-US" sz="2600" dirty="0">
                <a:solidFill>
                  <a:schemeClr val="tx1"/>
                </a:solidFill>
              </a:rPr>
              <a:t>We will prove the Cross Product Rule</a:t>
            </a:r>
            <a:endParaRPr lang="en-US" sz="2600" b="1" dirty="0">
              <a:solidFill>
                <a:schemeClr val="tx1"/>
              </a:solidFill>
            </a:endParaRPr>
          </a:p>
          <a:p>
            <a:endParaRPr lang="en-US" sz="2600" dirty="0">
              <a:solidFill>
                <a:schemeClr val="tx1"/>
              </a:solidFill>
            </a:endParaRPr>
          </a:p>
        </p:txBody>
      </p:sp>
      <p:graphicFrame>
        <p:nvGraphicFramePr>
          <p:cNvPr id="111618" name="Object 2"/>
          <p:cNvGraphicFramePr>
            <a:graphicFrameLocks noChangeAspect="1"/>
          </p:cNvGraphicFramePr>
          <p:nvPr/>
        </p:nvGraphicFramePr>
        <p:xfrm>
          <a:off x="668338" y="2170779"/>
          <a:ext cx="7835900" cy="3771900"/>
        </p:xfrm>
        <a:graphic>
          <a:graphicData uri="http://schemas.openxmlformats.org/presentationml/2006/ole">
            <mc:AlternateContent xmlns:mc="http://schemas.openxmlformats.org/markup-compatibility/2006">
              <mc:Choice xmlns:v="urn:schemas-microsoft-com:vml" Requires="v">
                <p:oleObj spid="_x0000_s111627" name="Equation" r:id="rId3" imgW="7835760" imgH="3771720" progId="Equation.DSMT4">
                  <p:embed/>
                </p:oleObj>
              </mc:Choice>
              <mc:Fallback>
                <p:oleObj name="Equation" r:id="rId3" imgW="7835760" imgH="377172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8338" y="2170779"/>
                        <a:ext cx="7835900" cy="377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 </a:t>
            </a:r>
          </a:p>
        </p:txBody>
      </p:sp>
      <p:sp>
        <p:nvSpPr>
          <p:cNvPr id="3" name="Content Placeholder 2"/>
          <p:cNvSpPr>
            <a:spLocks noGrp="1"/>
          </p:cNvSpPr>
          <p:nvPr>
            <p:ph idx="1"/>
          </p:nvPr>
        </p:nvSpPr>
        <p:spPr>
          <a:xfrm>
            <a:off x="457200" y="1280160"/>
            <a:ext cx="8229600" cy="3539430"/>
          </a:xfrm>
        </p:spPr>
        <p:txBody>
          <a:bodyPr>
            <a:spAutoFit/>
          </a:bodyPr>
          <a:lstStyle/>
          <a:p>
            <a:r>
              <a:rPr lang="en-US" dirty="0"/>
              <a:t>Assume </a:t>
            </a:r>
            <a:r>
              <a:rPr lang="en-US" b="1" dirty="0"/>
              <a:t>r</a:t>
            </a:r>
            <a:r>
              <a:rPr lang="en-US" dirty="0"/>
              <a:t>(</a:t>
            </a:r>
            <a:r>
              <a:rPr lang="en-US" i="1" dirty="0"/>
              <a:t>t</a:t>
            </a:r>
            <a:r>
              <a:rPr lang="en-US" dirty="0"/>
              <a:t>) is a differentiable vector function of constant magnitude—geometrically, a vector function that traces out a curve on a sphere centered at the origin, as shown in Figure 6. </a:t>
            </a:r>
          </a:p>
          <a:p>
            <a:pPr>
              <a:spcBef>
                <a:spcPts val="0"/>
              </a:spcBef>
            </a:pPr>
            <a:r>
              <a:rPr lang="en-US" dirty="0"/>
              <a:t>Show that                          for all </a:t>
            </a:r>
            <a:r>
              <a:rPr lang="en-US" i="1" dirty="0"/>
              <a:t>t</a:t>
            </a:r>
            <a:r>
              <a:rPr lang="en-US" dirty="0"/>
              <a:t>. </a:t>
            </a:r>
          </a:p>
          <a:p>
            <a:pPr>
              <a:spcBef>
                <a:spcPts val="0"/>
              </a:spcBef>
            </a:pPr>
            <a:r>
              <a:rPr lang="en-US" dirty="0"/>
              <a:t>In words, this means </a:t>
            </a:r>
            <a:r>
              <a:rPr lang="en-US" b="1" dirty="0"/>
              <a:t>r</a:t>
            </a:r>
            <a:r>
              <a:rPr lang="en-US" dirty="0"/>
              <a:t>(</a:t>
            </a:r>
            <a:r>
              <a:rPr lang="en-US" i="1" dirty="0"/>
              <a:t>t</a:t>
            </a:r>
            <a:r>
              <a:rPr lang="en-US" dirty="0"/>
              <a:t>) and its </a:t>
            </a:r>
          </a:p>
          <a:p>
            <a:pPr>
              <a:spcBef>
                <a:spcPts val="0"/>
              </a:spcBef>
            </a:pPr>
            <a:r>
              <a:rPr lang="en-US" dirty="0"/>
              <a:t>tangent vector </a:t>
            </a:r>
            <a:r>
              <a:rPr lang="en-US" b="1" dirty="0"/>
              <a:t>r</a:t>
            </a:r>
            <a:r>
              <a:rPr lang="en-US" b="1" dirty="0">
                <a:sym typeface="Symbol"/>
              </a:rPr>
              <a:t></a:t>
            </a:r>
            <a:r>
              <a:rPr lang="en-US" dirty="0"/>
              <a:t>(</a:t>
            </a:r>
            <a:r>
              <a:rPr lang="en-US" i="1" dirty="0"/>
              <a:t>t</a:t>
            </a:r>
            <a:r>
              <a:rPr lang="en-US" dirty="0"/>
              <a:t>) are always </a:t>
            </a:r>
          </a:p>
          <a:p>
            <a:pPr>
              <a:spcBef>
                <a:spcPts val="0"/>
              </a:spcBef>
            </a:pPr>
            <a:r>
              <a:rPr lang="en-US" dirty="0"/>
              <a:t>orthogonal if          is constant.</a:t>
            </a:r>
          </a:p>
        </p:txBody>
      </p:sp>
      <p:graphicFrame>
        <p:nvGraphicFramePr>
          <p:cNvPr id="112642" name="Object 2"/>
          <p:cNvGraphicFramePr>
            <a:graphicFrameLocks noChangeAspect="1"/>
          </p:cNvGraphicFramePr>
          <p:nvPr/>
        </p:nvGraphicFramePr>
        <p:xfrm>
          <a:off x="2143978" y="3030792"/>
          <a:ext cx="1854200" cy="469900"/>
        </p:xfrm>
        <a:graphic>
          <a:graphicData uri="http://schemas.openxmlformats.org/presentationml/2006/ole">
            <mc:AlternateContent xmlns:mc="http://schemas.openxmlformats.org/markup-compatibility/2006">
              <mc:Choice xmlns:v="urn:schemas-microsoft-com:vml" Requires="v">
                <p:oleObj spid="_x0000_s112660" name="Equation" r:id="rId3" imgW="1854000" imgH="469800" progId="Equation.DSMT4">
                  <p:embed/>
                </p:oleObj>
              </mc:Choice>
              <mc:Fallback>
                <p:oleObj name="Equation" r:id="rId3" imgW="1854000" imgH="4698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43978" y="3030792"/>
                        <a:ext cx="18542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2643" name="Object 3"/>
          <p:cNvGraphicFramePr>
            <a:graphicFrameLocks noChangeAspect="1"/>
          </p:cNvGraphicFramePr>
          <p:nvPr/>
        </p:nvGraphicFramePr>
        <p:xfrm>
          <a:off x="2478548" y="4267200"/>
          <a:ext cx="660400" cy="520700"/>
        </p:xfrm>
        <a:graphic>
          <a:graphicData uri="http://schemas.openxmlformats.org/presentationml/2006/ole">
            <mc:AlternateContent xmlns:mc="http://schemas.openxmlformats.org/markup-compatibility/2006">
              <mc:Choice xmlns:v="urn:schemas-microsoft-com:vml" Requires="v">
                <p:oleObj spid="_x0000_s112661" name="Equation" r:id="rId5" imgW="660240" imgH="520560" progId="Equation.DSMT4">
                  <p:embed/>
                </p:oleObj>
              </mc:Choice>
              <mc:Fallback>
                <p:oleObj name="Equation" r:id="rId5" imgW="660240" imgH="52056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78548" y="4267200"/>
                        <a:ext cx="660400"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12644" name="Picture 4"/>
          <p:cNvPicPr>
            <a:picLocks noChangeAspect="1" noChangeArrowheads="1"/>
          </p:cNvPicPr>
          <p:nvPr/>
        </p:nvPicPr>
        <p:blipFill>
          <a:blip r:embed="rId7" cstate="print">
            <a:clrChange>
              <a:clrFrom>
                <a:srgbClr val="FFFFFF"/>
              </a:clrFrom>
              <a:clrTo>
                <a:srgbClr val="FFFFFF">
                  <a:alpha val="0"/>
                </a:srgbClr>
              </a:clrTo>
            </a:clrChange>
            <a:lum bright="-10000"/>
          </a:blip>
          <a:srcRect/>
          <a:stretch>
            <a:fillRect/>
          </a:stretch>
        </p:blipFill>
        <p:spPr bwMode="auto">
          <a:xfrm>
            <a:off x="5562600" y="2590800"/>
            <a:ext cx="3486150" cy="3423578"/>
          </a:xfrm>
          <a:prstGeom prst="rect">
            <a:avLst/>
          </a:prstGeom>
          <a:noFill/>
          <a:ln w="9525">
            <a:noFill/>
            <a:miter lim="800000"/>
            <a:headEnd/>
            <a:tailEnd/>
          </a:ln>
        </p:spPr>
      </p:pic>
      <p:sp>
        <p:nvSpPr>
          <p:cNvPr id="7" name="Rectangle 6"/>
          <p:cNvSpPr/>
          <p:nvPr/>
        </p:nvSpPr>
        <p:spPr>
          <a:xfrm>
            <a:off x="685800" y="5125155"/>
            <a:ext cx="6172200" cy="954107"/>
          </a:xfrm>
          <a:prstGeom prst="rect">
            <a:avLst/>
          </a:prstGeom>
        </p:spPr>
        <p:txBody>
          <a:bodyPr wrap="square">
            <a:spAutoFit/>
          </a:bodyPr>
          <a:lstStyle/>
          <a:p>
            <a:pPr algn="ctr"/>
            <a:r>
              <a:rPr lang="en-US" sz="2800" b="1" dirty="0"/>
              <a:t>Figure 6</a:t>
            </a:r>
          </a:p>
          <a:p>
            <a:pPr algn="ctr"/>
            <a:r>
              <a:rPr lang="en-US" sz="2800" dirty="0"/>
              <a:t>Vector Function of Constant Magnitude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 (cont.) </a:t>
            </a:r>
          </a:p>
        </p:txBody>
      </p:sp>
      <p:sp>
        <p:nvSpPr>
          <p:cNvPr id="3" name="Content Placeholder 2"/>
          <p:cNvSpPr>
            <a:spLocks noGrp="1"/>
          </p:cNvSpPr>
          <p:nvPr>
            <p:ph idx="1"/>
          </p:nvPr>
        </p:nvSpPr>
        <p:spPr>
          <a:xfrm>
            <a:off x="457200" y="1280160"/>
            <a:ext cx="8229600" cy="4573560"/>
          </a:xfrm>
        </p:spPr>
        <p:txBody>
          <a:bodyPr>
            <a:spAutoFit/>
          </a:bodyPr>
          <a:lstStyle/>
          <a:p>
            <a:r>
              <a:rPr lang="en-US" b="1" dirty="0"/>
              <a:t>Solution</a:t>
            </a:r>
          </a:p>
          <a:p>
            <a:r>
              <a:rPr lang="en-US" dirty="0"/>
              <a:t>Recall that                                 so the fact that           is constant means</a:t>
            </a:r>
          </a:p>
          <a:p>
            <a:endParaRPr lang="en-US" dirty="0"/>
          </a:p>
          <a:p>
            <a:endParaRPr lang="en-US" dirty="0"/>
          </a:p>
          <a:p>
            <a:r>
              <a:rPr lang="en-US" dirty="0"/>
              <a:t>On the other hand, the Dot Product Rule tells us that</a:t>
            </a:r>
          </a:p>
          <a:p>
            <a:endParaRPr lang="en-US" dirty="0"/>
          </a:p>
          <a:p>
            <a:endParaRPr lang="en-US" dirty="0"/>
          </a:p>
          <a:p>
            <a:r>
              <a:rPr lang="en-US" dirty="0"/>
              <a:t>and therefore</a:t>
            </a:r>
          </a:p>
        </p:txBody>
      </p:sp>
      <p:graphicFrame>
        <p:nvGraphicFramePr>
          <p:cNvPr id="112643" name="Object 3"/>
          <p:cNvGraphicFramePr>
            <a:graphicFrameLocks noChangeAspect="1"/>
          </p:cNvGraphicFramePr>
          <p:nvPr/>
        </p:nvGraphicFramePr>
        <p:xfrm>
          <a:off x="7035800" y="1823293"/>
          <a:ext cx="660400" cy="520700"/>
        </p:xfrm>
        <a:graphic>
          <a:graphicData uri="http://schemas.openxmlformats.org/presentationml/2006/ole">
            <mc:AlternateContent xmlns:mc="http://schemas.openxmlformats.org/markup-compatibility/2006">
              <mc:Choice xmlns:v="urn:schemas-microsoft-com:vml" Requires="v">
                <p:oleObj spid="_x0000_s113712" name="Equation" r:id="rId3" imgW="660240" imgH="520560" progId="Equation.DSMT4">
                  <p:embed/>
                </p:oleObj>
              </mc:Choice>
              <mc:Fallback>
                <p:oleObj name="Equation" r:id="rId3" imgW="660240" imgH="520560" progId="Equation.DSMT4">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35800" y="1823293"/>
                        <a:ext cx="660400"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3668" name="Object 4"/>
          <p:cNvGraphicFramePr>
            <a:graphicFrameLocks noChangeAspect="1"/>
          </p:cNvGraphicFramePr>
          <p:nvPr/>
        </p:nvGraphicFramePr>
        <p:xfrm>
          <a:off x="2164645" y="1737852"/>
          <a:ext cx="2463800" cy="596900"/>
        </p:xfrm>
        <a:graphic>
          <a:graphicData uri="http://schemas.openxmlformats.org/presentationml/2006/ole">
            <mc:AlternateContent xmlns:mc="http://schemas.openxmlformats.org/markup-compatibility/2006">
              <mc:Choice xmlns:v="urn:schemas-microsoft-com:vml" Requires="v">
                <p:oleObj spid="_x0000_s113713" name="Equation" r:id="rId5" imgW="2463480" imgH="596880" progId="Equation.DSMT4">
                  <p:embed/>
                </p:oleObj>
              </mc:Choice>
              <mc:Fallback>
                <p:oleObj name="Equation" r:id="rId5" imgW="2463480" imgH="59688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64645" y="1737852"/>
                        <a:ext cx="24638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3669" name="Object 5"/>
          <p:cNvGraphicFramePr>
            <a:graphicFrameLocks noChangeAspect="1"/>
          </p:cNvGraphicFramePr>
          <p:nvPr/>
        </p:nvGraphicFramePr>
        <p:xfrm>
          <a:off x="2533650" y="2819400"/>
          <a:ext cx="4076700" cy="838200"/>
        </p:xfrm>
        <a:graphic>
          <a:graphicData uri="http://schemas.openxmlformats.org/presentationml/2006/ole">
            <mc:AlternateContent xmlns:mc="http://schemas.openxmlformats.org/markup-compatibility/2006">
              <mc:Choice xmlns:v="urn:schemas-microsoft-com:vml" Requires="v">
                <p:oleObj spid="_x0000_s113714" name="Equation" r:id="rId7" imgW="4076640" imgH="838080" progId="Equation.DSMT4">
                  <p:embed/>
                </p:oleObj>
              </mc:Choice>
              <mc:Fallback>
                <p:oleObj name="Equation" r:id="rId7" imgW="4076640" imgH="83808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33650" y="2819400"/>
                        <a:ext cx="40767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3670" name="Object 6"/>
          <p:cNvGraphicFramePr>
            <a:graphicFrameLocks noChangeAspect="1"/>
          </p:cNvGraphicFramePr>
          <p:nvPr/>
        </p:nvGraphicFramePr>
        <p:xfrm>
          <a:off x="984250" y="4360608"/>
          <a:ext cx="7175500" cy="838200"/>
        </p:xfrm>
        <a:graphic>
          <a:graphicData uri="http://schemas.openxmlformats.org/presentationml/2006/ole">
            <mc:AlternateContent xmlns:mc="http://schemas.openxmlformats.org/markup-compatibility/2006">
              <mc:Choice xmlns:v="urn:schemas-microsoft-com:vml" Requires="v">
                <p:oleObj spid="_x0000_s113715" name="Equation" r:id="rId9" imgW="7175160" imgH="838080" progId="Equation.DSMT4">
                  <p:embed/>
                </p:oleObj>
              </mc:Choice>
              <mc:Fallback>
                <p:oleObj name="Equation" r:id="rId9" imgW="7175160" imgH="83808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84250" y="4360608"/>
                        <a:ext cx="71755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3671" name="Object 7"/>
          <p:cNvGraphicFramePr>
            <a:graphicFrameLocks noChangeAspect="1"/>
          </p:cNvGraphicFramePr>
          <p:nvPr/>
        </p:nvGraphicFramePr>
        <p:xfrm>
          <a:off x="2614152" y="5334000"/>
          <a:ext cx="1943100" cy="469900"/>
        </p:xfrm>
        <a:graphic>
          <a:graphicData uri="http://schemas.openxmlformats.org/presentationml/2006/ole">
            <mc:AlternateContent xmlns:mc="http://schemas.openxmlformats.org/markup-compatibility/2006">
              <mc:Choice xmlns:v="urn:schemas-microsoft-com:vml" Requires="v">
                <p:oleObj spid="_x0000_s113716" name="Equation" r:id="rId11" imgW="1942920" imgH="469800" progId="Equation.DSMT4">
                  <p:embed/>
                </p:oleObj>
              </mc:Choice>
              <mc:Fallback>
                <p:oleObj name="Equation" r:id="rId11" imgW="1942920" imgH="469800" progId="Equation.DSMT4">
                  <p:embed/>
                  <p:pic>
                    <p:nvPicPr>
                      <p:cNvPr id="0"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614152" y="5334000"/>
                        <a:ext cx="19431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366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367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36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Indefinite and Definite Integrals of Vector Functions</a:t>
            </a:r>
          </a:p>
        </p:txBody>
      </p:sp>
      <p:sp>
        <p:nvSpPr>
          <p:cNvPr id="3" name="Content Placeholder 2"/>
          <p:cNvSpPr>
            <a:spLocks noGrp="1"/>
          </p:cNvSpPr>
          <p:nvPr>
            <p:ph idx="1"/>
          </p:nvPr>
        </p:nvSpPr>
        <p:spPr>
          <a:xfrm>
            <a:off x="457200" y="1280160"/>
            <a:ext cx="8229600" cy="3625608"/>
          </a:xfrm>
          <a:solidFill>
            <a:srgbClr val="FFFFCC"/>
          </a:solidFill>
          <a:ln w="28575">
            <a:solidFill>
              <a:schemeClr val="tx1"/>
            </a:solidFill>
          </a:ln>
        </p:spPr>
        <p:txBody>
          <a:bodyPr>
            <a:spAutoFit/>
          </a:bodyPr>
          <a:lstStyle/>
          <a:p>
            <a:pPr algn="ctr"/>
            <a:r>
              <a:rPr lang="en-US" b="1" dirty="0">
                <a:solidFill>
                  <a:schemeClr val="tx1"/>
                </a:solidFill>
              </a:rPr>
              <a:t>Indefinite and Definite Integrals of Vector Functions</a:t>
            </a:r>
          </a:p>
          <a:p>
            <a:r>
              <a:rPr lang="en-US" dirty="0">
                <a:solidFill>
                  <a:schemeClr val="tx1"/>
                </a:solidFill>
              </a:rPr>
              <a:t>Given a vector function                                            the </a:t>
            </a:r>
            <a:r>
              <a:rPr lang="en-US" b="1" dirty="0">
                <a:solidFill>
                  <a:srgbClr val="C00000"/>
                </a:solidFill>
              </a:rPr>
              <a:t>indefinite integral</a:t>
            </a:r>
            <a:r>
              <a:rPr lang="en-US" dirty="0">
                <a:solidFill>
                  <a:schemeClr val="tx1"/>
                </a:solidFill>
              </a:rPr>
              <a:t> of </a:t>
            </a:r>
            <a:r>
              <a:rPr lang="en-US" b="1" dirty="0">
                <a:solidFill>
                  <a:schemeClr val="tx1"/>
                </a:solidFill>
              </a:rPr>
              <a:t>r</a:t>
            </a:r>
            <a:r>
              <a:rPr lang="en-US" dirty="0">
                <a:solidFill>
                  <a:schemeClr val="tx1"/>
                </a:solidFill>
              </a:rPr>
              <a:t> with respect to </a:t>
            </a:r>
            <a:r>
              <a:rPr lang="en-US" i="1" dirty="0">
                <a:solidFill>
                  <a:schemeClr val="tx1"/>
                </a:solidFill>
              </a:rPr>
              <a:t>t</a:t>
            </a:r>
            <a:r>
              <a:rPr lang="en-US" dirty="0">
                <a:solidFill>
                  <a:schemeClr val="tx1"/>
                </a:solidFill>
              </a:rPr>
              <a:t> is the family of all vector functions whose derivative is </a:t>
            </a:r>
            <a:r>
              <a:rPr lang="en-US" b="1" dirty="0">
                <a:solidFill>
                  <a:schemeClr val="tx1"/>
                </a:solidFill>
              </a:rPr>
              <a:t>r</a:t>
            </a:r>
            <a:r>
              <a:rPr lang="en-US" dirty="0">
                <a:solidFill>
                  <a:schemeClr val="tx1"/>
                </a:solidFill>
              </a:rPr>
              <a:t>, denoted </a:t>
            </a:r>
          </a:p>
          <a:p>
            <a:pPr>
              <a:spcBef>
                <a:spcPts val="0"/>
              </a:spcBef>
            </a:pPr>
            <a:r>
              <a:rPr lang="en-US" dirty="0">
                <a:solidFill>
                  <a:schemeClr val="tx1"/>
                </a:solidFill>
              </a:rPr>
              <a:t>               If </a:t>
            </a:r>
            <a:r>
              <a:rPr lang="en-US" b="1" dirty="0">
                <a:solidFill>
                  <a:schemeClr val="tx1"/>
                </a:solidFill>
              </a:rPr>
              <a:t>R</a:t>
            </a:r>
            <a:r>
              <a:rPr lang="en-US" dirty="0">
                <a:solidFill>
                  <a:schemeClr val="tx1"/>
                </a:solidFill>
              </a:rPr>
              <a:t> is a particular antiderivative of </a:t>
            </a:r>
            <a:r>
              <a:rPr lang="en-US" b="1" dirty="0">
                <a:solidFill>
                  <a:schemeClr val="tx1"/>
                </a:solidFill>
              </a:rPr>
              <a:t>r</a:t>
            </a:r>
            <a:r>
              <a:rPr lang="en-US" dirty="0">
                <a:solidFill>
                  <a:schemeClr val="tx1"/>
                </a:solidFill>
              </a:rPr>
              <a:t>, then</a:t>
            </a:r>
          </a:p>
          <a:p>
            <a:pPr>
              <a:spcBef>
                <a:spcPts val="0"/>
              </a:spcBef>
            </a:pPr>
            <a:endParaRPr lang="en-US" dirty="0">
              <a:solidFill>
                <a:schemeClr val="tx1"/>
              </a:solidFill>
            </a:endParaRPr>
          </a:p>
          <a:p>
            <a:pPr>
              <a:spcBef>
                <a:spcPts val="0"/>
              </a:spcBef>
            </a:pPr>
            <a:endParaRPr lang="en-US" dirty="0">
              <a:solidFill>
                <a:schemeClr val="tx1"/>
              </a:solidFill>
            </a:endParaRPr>
          </a:p>
          <a:p>
            <a:pPr>
              <a:spcBef>
                <a:spcPts val="0"/>
              </a:spcBef>
            </a:pPr>
            <a:r>
              <a:rPr lang="en-US" dirty="0">
                <a:solidFill>
                  <a:schemeClr val="tx1"/>
                </a:solidFill>
              </a:rPr>
              <a:t>where </a:t>
            </a:r>
            <a:r>
              <a:rPr lang="en-US" b="1" dirty="0">
                <a:solidFill>
                  <a:schemeClr val="tx1"/>
                </a:solidFill>
              </a:rPr>
              <a:t>C </a:t>
            </a:r>
            <a:r>
              <a:rPr lang="en-US" dirty="0">
                <a:solidFill>
                  <a:schemeClr val="tx1"/>
                </a:solidFill>
              </a:rPr>
              <a:t>represents an arbitrary constant vector.</a:t>
            </a:r>
            <a:r>
              <a:rPr lang="en-US" b="1" dirty="0">
                <a:solidFill>
                  <a:schemeClr val="tx1"/>
                </a:solidFill>
              </a:rPr>
              <a:t> </a:t>
            </a:r>
            <a:endParaRPr lang="en-US" dirty="0">
              <a:solidFill>
                <a:schemeClr val="tx1"/>
              </a:solidFill>
            </a:endParaRPr>
          </a:p>
        </p:txBody>
      </p:sp>
      <p:graphicFrame>
        <p:nvGraphicFramePr>
          <p:cNvPr id="114690" name="Object 2"/>
          <p:cNvGraphicFramePr>
            <a:graphicFrameLocks noChangeAspect="1"/>
          </p:cNvGraphicFramePr>
          <p:nvPr/>
        </p:nvGraphicFramePr>
        <p:xfrm>
          <a:off x="3257550" y="3717004"/>
          <a:ext cx="2628900" cy="596900"/>
        </p:xfrm>
        <a:graphic>
          <a:graphicData uri="http://schemas.openxmlformats.org/presentationml/2006/ole">
            <mc:AlternateContent xmlns:mc="http://schemas.openxmlformats.org/markup-compatibility/2006">
              <mc:Choice xmlns:v="urn:schemas-microsoft-com:vml" Requires="v">
                <p:oleObj spid="_x0000_s114717" name="Equation" r:id="rId3" imgW="2628720" imgH="596880" progId="Equation.DSMT4">
                  <p:embed/>
                </p:oleObj>
              </mc:Choice>
              <mc:Fallback>
                <p:oleObj name="Equation" r:id="rId3" imgW="2628720" imgH="59688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57550" y="3717004"/>
                        <a:ext cx="26289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4691" name="Object 3"/>
          <p:cNvGraphicFramePr>
            <a:graphicFrameLocks noChangeAspect="1"/>
          </p:cNvGraphicFramePr>
          <p:nvPr/>
        </p:nvGraphicFramePr>
        <p:xfrm>
          <a:off x="4041423" y="1814052"/>
          <a:ext cx="3352800" cy="520700"/>
        </p:xfrm>
        <a:graphic>
          <a:graphicData uri="http://schemas.openxmlformats.org/presentationml/2006/ole">
            <mc:AlternateContent xmlns:mc="http://schemas.openxmlformats.org/markup-compatibility/2006">
              <mc:Choice xmlns:v="urn:schemas-microsoft-com:vml" Requires="v">
                <p:oleObj spid="_x0000_s114718" name="Equation" r:id="rId5" imgW="3352680" imgH="520560" progId="Equation.DSMT4">
                  <p:embed/>
                </p:oleObj>
              </mc:Choice>
              <mc:Fallback>
                <p:oleObj name="Equation" r:id="rId5" imgW="3352680" imgH="52056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41423" y="1814052"/>
                        <a:ext cx="3352800"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4692" name="Object 4"/>
          <p:cNvGraphicFramePr>
            <a:graphicFrameLocks noChangeAspect="1"/>
          </p:cNvGraphicFramePr>
          <p:nvPr/>
        </p:nvGraphicFramePr>
        <p:xfrm>
          <a:off x="501444" y="3060700"/>
          <a:ext cx="1168400" cy="596900"/>
        </p:xfrm>
        <a:graphic>
          <a:graphicData uri="http://schemas.openxmlformats.org/presentationml/2006/ole">
            <mc:AlternateContent xmlns:mc="http://schemas.openxmlformats.org/markup-compatibility/2006">
              <mc:Choice xmlns:v="urn:schemas-microsoft-com:vml" Requires="v">
                <p:oleObj spid="_x0000_s114719" name="Equation" r:id="rId7" imgW="1168200" imgH="596880" progId="Equation.DSMT4">
                  <p:embed/>
                </p:oleObj>
              </mc:Choice>
              <mc:Fallback>
                <p:oleObj name="Equation" r:id="rId7" imgW="1168200" imgH="59688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1444" y="3060700"/>
                        <a:ext cx="11684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Indefinite and Definite Integrals of Vector Functions</a:t>
            </a:r>
          </a:p>
        </p:txBody>
      </p:sp>
      <p:sp>
        <p:nvSpPr>
          <p:cNvPr id="3" name="Content Placeholder 2"/>
          <p:cNvSpPr>
            <a:spLocks noGrp="1"/>
          </p:cNvSpPr>
          <p:nvPr>
            <p:ph idx="1"/>
          </p:nvPr>
        </p:nvSpPr>
        <p:spPr>
          <a:xfrm>
            <a:off x="457200" y="1280160"/>
            <a:ext cx="8229600" cy="4358640"/>
          </a:xfrm>
          <a:solidFill>
            <a:srgbClr val="FFFFCC"/>
          </a:solidFill>
          <a:ln w="28575">
            <a:solidFill>
              <a:schemeClr val="tx1"/>
            </a:solidFill>
          </a:ln>
        </p:spPr>
        <p:txBody>
          <a:bodyPr>
            <a:noAutofit/>
          </a:bodyPr>
          <a:lstStyle/>
          <a:p>
            <a:pPr algn="ctr"/>
            <a:r>
              <a:rPr lang="en-US" b="1" dirty="0">
                <a:solidFill>
                  <a:schemeClr val="tx1"/>
                </a:solidFill>
              </a:rPr>
              <a:t>Indefinite and Definite Integrals of Vector Functions (cont.)</a:t>
            </a:r>
            <a:endParaRPr lang="en-US" dirty="0">
              <a:solidFill>
                <a:schemeClr val="tx1"/>
              </a:solidFill>
            </a:endParaRPr>
          </a:p>
          <a:p>
            <a:r>
              <a:rPr lang="en-US" dirty="0">
                <a:solidFill>
                  <a:schemeClr val="tx1"/>
                </a:solidFill>
              </a:rPr>
              <a:t>If </a:t>
            </a:r>
            <a:r>
              <a:rPr lang="en-US" i="1" dirty="0">
                <a:solidFill>
                  <a:schemeClr val="tx1"/>
                </a:solidFill>
              </a:rPr>
              <a:t>f</a:t>
            </a:r>
            <a:r>
              <a:rPr lang="en-US" dirty="0">
                <a:solidFill>
                  <a:schemeClr val="tx1"/>
                </a:solidFill>
              </a:rPr>
              <a:t>, </a:t>
            </a:r>
            <a:r>
              <a:rPr lang="en-US" i="1" dirty="0">
                <a:solidFill>
                  <a:schemeClr val="tx1"/>
                </a:solidFill>
              </a:rPr>
              <a:t>g</a:t>
            </a:r>
            <a:r>
              <a:rPr lang="en-US" dirty="0">
                <a:solidFill>
                  <a:schemeClr val="tx1"/>
                </a:solidFill>
              </a:rPr>
              <a:t>, and </a:t>
            </a:r>
            <a:r>
              <a:rPr lang="en-US" i="1" dirty="0">
                <a:solidFill>
                  <a:schemeClr val="tx1"/>
                </a:solidFill>
              </a:rPr>
              <a:t>h</a:t>
            </a:r>
            <a:r>
              <a:rPr lang="en-US" dirty="0">
                <a:solidFill>
                  <a:schemeClr val="tx1"/>
                </a:solidFill>
              </a:rPr>
              <a:t> are all integrable functions over an interval [</a:t>
            </a:r>
            <a:r>
              <a:rPr lang="en-US" i="1" dirty="0">
                <a:solidFill>
                  <a:schemeClr val="tx1"/>
                </a:solidFill>
              </a:rPr>
              <a:t>a</a:t>
            </a:r>
            <a:r>
              <a:rPr lang="en-US" dirty="0">
                <a:solidFill>
                  <a:schemeClr val="tx1"/>
                </a:solidFill>
              </a:rPr>
              <a:t>, </a:t>
            </a:r>
            <a:r>
              <a:rPr lang="en-US" i="1" dirty="0">
                <a:solidFill>
                  <a:schemeClr val="tx1"/>
                </a:solidFill>
              </a:rPr>
              <a:t>b</a:t>
            </a:r>
            <a:r>
              <a:rPr lang="en-US" dirty="0">
                <a:solidFill>
                  <a:schemeClr val="tx1"/>
                </a:solidFill>
              </a:rPr>
              <a:t>], then the </a:t>
            </a:r>
            <a:r>
              <a:rPr lang="en-US" b="1" dirty="0">
                <a:solidFill>
                  <a:srgbClr val="C00000"/>
                </a:solidFill>
              </a:rPr>
              <a:t>definite integral</a:t>
            </a:r>
            <a:r>
              <a:rPr lang="en-US" dirty="0">
                <a:solidFill>
                  <a:schemeClr val="tx1"/>
                </a:solidFill>
              </a:rPr>
              <a:t> of </a:t>
            </a:r>
            <a:r>
              <a:rPr lang="en-US" b="1" dirty="0">
                <a:solidFill>
                  <a:schemeClr val="tx1"/>
                </a:solidFill>
              </a:rPr>
              <a:t>r</a:t>
            </a:r>
            <a:r>
              <a:rPr lang="en-US" dirty="0">
                <a:solidFill>
                  <a:schemeClr val="tx1"/>
                </a:solidFill>
              </a:rPr>
              <a:t> from </a:t>
            </a:r>
            <a:r>
              <a:rPr lang="en-US" i="1" dirty="0">
                <a:solidFill>
                  <a:schemeClr val="tx1"/>
                </a:solidFill>
              </a:rPr>
              <a:t>a</a:t>
            </a:r>
            <a:r>
              <a:rPr lang="en-US" dirty="0">
                <a:solidFill>
                  <a:schemeClr val="tx1"/>
                </a:solidFill>
              </a:rPr>
              <a:t> to </a:t>
            </a:r>
            <a:r>
              <a:rPr lang="en-US" i="1" dirty="0">
                <a:solidFill>
                  <a:schemeClr val="tx1"/>
                </a:solidFill>
              </a:rPr>
              <a:t>b</a:t>
            </a:r>
            <a:r>
              <a:rPr lang="en-US" dirty="0">
                <a:solidFill>
                  <a:schemeClr val="tx1"/>
                </a:solidFill>
              </a:rPr>
              <a:t> </a:t>
            </a:r>
          </a:p>
          <a:p>
            <a:pPr>
              <a:spcBef>
                <a:spcPts val="1200"/>
              </a:spcBef>
            </a:pPr>
            <a:r>
              <a:rPr lang="en-US" dirty="0">
                <a:solidFill>
                  <a:schemeClr val="tx1"/>
                </a:solidFill>
              </a:rPr>
              <a:t>is denoted                 and</a:t>
            </a:r>
          </a:p>
          <a:p>
            <a:endParaRPr lang="en-US" dirty="0">
              <a:solidFill>
                <a:schemeClr val="tx1"/>
              </a:solidFill>
            </a:endParaRPr>
          </a:p>
        </p:txBody>
      </p:sp>
      <p:graphicFrame>
        <p:nvGraphicFramePr>
          <p:cNvPr id="115716" name="Object 4"/>
          <p:cNvGraphicFramePr>
            <a:graphicFrameLocks noChangeAspect="1"/>
          </p:cNvGraphicFramePr>
          <p:nvPr/>
        </p:nvGraphicFramePr>
        <p:xfrm>
          <a:off x="2133600" y="3124200"/>
          <a:ext cx="1244600" cy="698500"/>
        </p:xfrm>
        <a:graphic>
          <a:graphicData uri="http://schemas.openxmlformats.org/presentationml/2006/ole">
            <mc:AlternateContent xmlns:mc="http://schemas.openxmlformats.org/markup-compatibility/2006">
              <mc:Choice xmlns:v="urn:schemas-microsoft-com:vml" Requires="v">
                <p:oleObj spid="_x0000_s116756" name="Equation" r:id="rId3" imgW="1244520" imgH="698400" progId="Equation.DSMT4">
                  <p:embed/>
                </p:oleObj>
              </mc:Choice>
              <mc:Fallback>
                <p:oleObj name="Equation" r:id="rId3" imgW="1244520" imgH="698400"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3124200"/>
                        <a:ext cx="1244600"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5717" name="Object 5"/>
          <p:cNvGraphicFramePr>
            <a:graphicFrameLocks noChangeAspect="1"/>
          </p:cNvGraphicFramePr>
          <p:nvPr/>
        </p:nvGraphicFramePr>
        <p:xfrm>
          <a:off x="1066800" y="3975100"/>
          <a:ext cx="6070600" cy="1587500"/>
        </p:xfrm>
        <a:graphic>
          <a:graphicData uri="http://schemas.openxmlformats.org/presentationml/2006/ole">
            <mc:AlternateContent xmlns:mc="http://schemas.openxmlformats.org/markup-compatibility/2006">
              <mc:Choice xmlns:v="urn:schemas-microsoft-com:vml" Requires="v">
                <p:oleObj spid="_x0000_s116757" name="Equation" r:id="rId5" imgW="6070320" imgH="1587240" progId="Equation.DSMT4">
                  <p:embed/>
                </p:oleObj>
              </mc:Choice>
              <mc:Fallback>
                <p:oleObj name="Equation" r:id="rId5" imgW="6070320" imgH="1587240" progId="Equation.DSMT4">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6800" y="3975100"/>
                        <a:ext cx="6070600" cy="158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Indefinite and Definite Integrals of Vector Functions</a:t>
            </a:r>
          </a:p>
        </p:txBody>
      </p:sp>
      <p:sp>
        <p:nvSpPr>
          <p:cNvPr id="3" name="Content Placeholder 2"/>
          <p:cNvSpPr>
            <a:spLocks noGrp="1"/>
          </p:cNvSpPr>
          <p:nvPr>
            <p:ph idx="1"/>
          </p:nvPr>
        </p:nvSpPr>
        <p:spPr>
          <a:xfrm>
            <a:off x="457200" y="1280160"/>
            <a:ext cx="8229600" cy="3977640"/>
          </a:xfrm>
          <a:solidFill>
            <a:srgbClr val="FFFFCC"/>
          </a:solidFill>
          <a:ln w="28575">
            <a:solidFill>
              <a:schemeClr val="tx1"/>
            </a:solidFill>
          </a:ln>
        </p:spPr>
        <p:txBody>
          <a:bodyPr>
            <a:noAutofit/>
          </a:bodyPr>
          <a:lstStyle/>
          <a:p>
            <a:pPr algn="ctr"/>
            <a:r>
              <a:rPr lang="en-US" b="1" dirty="0">
                <a:solidFill>
                  <a:schemeClr val="tx1"/>
                </a:solidFill>
              </a:rPr>
              <a:t>Indefinite and Definite Integrals of Vector Functions (cont.)</a:t>
            </a:r>
            <a:endParaRPr lang="en-US" dirty="0">
              <a:solidFill>
                <a:schemeClr val="tx1"/>
              </a:solidFill>
            </a:endParaRPr>
          </a:p>
          <a:p>
            <a:r>
              <a:rPr lang="en-US" dirty="0">
                <a:solidFill>
                  <a:schemeClr val="tx1"/>
                </a:solidFill>
              </a:rPr>
              <a:t>Using alternate notation,        </a:t>
            </a:r>
          </a:p>
          <a:p>
            <a:pPr>
              <a:spcBef>
                <a:spcPts val="0"/>
              </a:spcBef>
            </a:pPr>
            <a:r>
              <a:rPr lang="en-US" dirty="0">
                <a:solidFill>
                  <a:schemeClr val="tx1"/>
                </a:solidFill>
              </a:rPr>
              <a:t>we have</a:t>
            </a:r>
          </a:p>
          <a:p>
            <a:endParaRPr lang="en-US" dirty="0">
              <a:solidFill>
                <a:schemeClr val="tx1"/>
              </a:solidFill>
            </a:endParaRPr>
          </a:p>
          <a:p>
            <a:pPr>
              <a:spcBef>
                <a:spcPts val="0"/>
              </a:spcBef>
            </a:pPr>
            <a:endParaRPr lang="en-US" dirty="0">
              <a:solidFill>
                <a:schemeClr val="tx1"/>
              </a:solidFill>
            </a:endParaRPr>
          </a:p>
          <a:p>
            <a:pPr>
              <a:spcBef>
                <a:spcPts val="0"/>
              </a:spcBef>
            </a:pPr>
            <a:r>
              <a:rPr lang="en-US" dirty="0">
                <a:solidFill>
                  <a:schemeClr val="tx1"/>
                </a:solidFill>
              </a:rPr>
              <a:t>If </a:t>
            </a:r>
            <a:r>
              <a:rPr lang="en-US" b="1" dirty="0">
                <a:solidFill>
                  <a:schemeClr val="tx1"/>
                </a:solidFill>
              </a:rPr>
              <a:t>R</a:t>
            </a:r>
            <a:r>
              <a:rPr lang="en-US" dirty="0">
                <a:solidFill>
                  <a:schemeClr val="tx1"/>
                </a:solidFill>
              </a:rPr>
              <a:t> is again a particular antiderivative of </a:t>
            </a:r>
            <a:r>
              <a:rPr lang="en-US" b="1" dirty="0">
                <a:solidFill>
                  <a:schemeClr val="tx1"/>
                </a:solidFill>
              </a:rPr>
              <a:t>r</a:t>
            </a:r>
            <a:r>
              <a:rPr lang="en-US" dirty="0">
                <a:solidFill>
                  <a:schemeClr val="tx1"/>
                </a:solidFill>
              </a:rPr>
              <a:t>, then </a:t>
            </a:r>
          </a:p>
        </p:txBody>
      </p:sp>
      <p:graphicFrame>
        <p:nvGraphicFramePr>
          <p:cNvPr id="117764" name="Object 4"/>
          <p:cNvGraphicFramePr>
            <a:graphicFrameLocks noChangeAspect="1"/>
          </p:cNvGraphicFramePr>
          <p:nvPr/>
        </p:nvGraphicFramePr>
        <p:xfrm>
          <a:off x="4222544" y="2241344"/>
          <a:ext cx="3822700" cy="469900"/>
        </p:xfrm>
        <a:graphic>
          <a:graphicData uri="http://schemas.openxmlformats.org/presentationml/2006/ole">
            <mc:AlternateContent xmlns:mc="http://schemas.openxmlformats.org/markup-compatibility/2006">
              <mc:Choice xmlns:v="urn:schemas-microsoft-com:vml" Requires="v">
                <p:oleObj spid="_x0000_s117791" name="Equation" r:id="rId3" imgW="3822480" imgH="469800" progId="Equation.DSMT4">
                  <p:embed/>
                </p:oleObj>
              </mc:Choice>
              <mc:Fallback>
                <p:oleObj name="Equation" r:id="rId3" imgW="3822480" imgH="469800" progId="Equation.DSMT4">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22544" y="2241344"/>
                        <a:ext cx="38227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7765" name="Object 5"/>
          <p:cNvGraphicFramePr>
            <a:graphicFrameLocks noChangeAspect="1"/>
          </p:cNvGraphicFramePr>
          <p:nvPr/>
        </p:nvGraphicFramePr>
        <p:xfrm>
          <a:off x="914400" y="3149600"/>
          <a:ext cx="7277100" cy="800100"/>
        </p:xfrm>
        <a:graphic>
          <a:graphicData uri="http://schemas.openxmlformats.org/presentationml/2006/ole">
            <mc:AlternateContent xmlns:mc="http://schemas.openxmlformats.org/markup-compatibility/2006">
              <mc:Choice xmlns:v="urn:schemas-microsoft-com:vml" Requires="v">
                <p:oleObj spid="_x0000_s117792" name="Equation" r:id="rId5" imgW="7277040" imgH="799920" progId="Equation.DSMT4">
                  <p:embed/>
                </p:oleObj>
              </mc:Choice>
              <mc:Fallback>
                <p:oleObj name="Equation" r:id="rId5" imgW="7277040" imgH="799920" progId="Equation.DSMT4">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4400" y="3149600"/>
                        <a:ext cx="7277100"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7766" name="Object 6"/>
          <p:cNvGraphicFramePr>
            <a:graphicFrameLocks noChangeAspect="1"/>
          </p:cNvGraphicFramePr>
          <p:nvPr/>
        </p:nvGraphicFramePr>
        <p:xfrm>
          <a:off x="3276600" y="4483100"/>
          <a:ext cx="3276600" cy="698500"/>
        </p:xfrm>
        <a:graphic>
          <a:graphicData uri="http://schemas.openxmlformats.org/presentationml/2006/ole">
            <mc:AlternateContent xmlns:mc="http://schemas.openxmlformats.org/markup-compatibility/2006">
              <mc:Choice xmlns:v="urn:schemas-microsoft-com:vml" Requires="v">
                <p:oleObj spid="_x0000_s117793" name="Equation" r:id="rId7" imgW="3276360" imgH="698400" progId="Equation.DSMT4">
                  <p:embed/>
                </p:oleObj>
              </mc:Choice>
              <mc:Fallback>
                <p:oleObj name="Equation" r:id="rId7" imgW="3276360" imgH="698400" progId="Equation.DSMT4">
                  <p:embed/>
                  <p:pic>
                    <p:nvPicPr>
                      <p:cNvPr id="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76600" y="4483100"/>
                        <a:ext cx="3276600"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7 </a:t>
            </a:r>
          </a:p>
        </p:txBody>
      </p:sp>
      <p:sp>
        <p:nvSpPr>
          <p:cNvPr id="3" name="Content Placeholder 2"/>
          <p:cNvSpPr>
            <a:spLocks noGrp="1"/>
          </p:cNvSpPr>
          <p:nvPr>
            <p:ph idx="1"/>
          </p:nvPr>
        </p:nvSpPr>
        <p:spPr>
          <a:xfrm>
            <a:off x="457200" y="1280160"/>
            <a:ext cx="8229600" cy="4573560"/>
          </a:xfrm>
        </p:spPr>
        <p:txBody>
          <a:bodyPr>
            <a:spAutoFit/>
          </a:bodyPr>
          <a:lstStyle/>
          <a:p>
            <a:r>
              <a:rPr lang="en-US" dirty="0"/>
              <a:t>A ball is shot by a slingshot into the air with an initial velocity vector                                 measured in ft</a:t>
            </a:r>
            <a:r>
              <a:rPr lang="en-US" dirty="0">
                <a:latin typeface="Symbol" pitchFamily="82" charset="2"/>
              </a:rPr>
              <a:t>/</a:t>
            </a:r>
            <a:r>
              <a:rPr lang="en-US" dirty="0"/>
              <a:t>s. Determine its velocity </a:t>
            </a:r>
            <a:r>
              <a:rPr lang="en-US" b="1" dirty="0"/>
              <a:t>v</a:t>
            </a:r>
            <a:r>
              <a:rPr lang="en-US" dirty="0"/>
              <a:t> and its position </a:t>
            </a:r>
            <a:r>
              <a:rPr lang="en-US" b="1" dirty="0"/>
              <a:t>r</a:t>
            </a:r>
            <a:r>
              <a:rPr lang="en-US" dirty="0"/>
              <a:t> as functions of time </a:t>
            </a:r>
            <a:r>
              <a:rPr lang="en-US" i="1" dirty="0"/>
              <a:t>t</a:t>
            </a:r>
            <a:r>
              <a:rPr lang="en-US" dirty="0"/>
              <a:t>. Find the position of the ball at 2 seconds and 4 seconds.</a:t>
            </a:r>
          </a:p>
          <a:p>
            <a:r>
              <a:rPr lang="en-US" b="1" dirty="0"/>
              <a:t>Solution</a:t>
            </a:r>
          </a:p>
          <a:p>
            <a:r>
              <a:rPr lang="en-US" dirty="0"/>
              <a:t>We begin with the fact that the acceleration of the ball is given by the vector                                 reflecting the fact that the Earth’s gravity is pulling it (and every other object) in the negative </a:t>
            </a:r>
            <a:r>
              <a:rPr lang="en-US" i="1" dirty="0"/>
              <a:t>z</a:t>
            </a:r>
            <a:r>
              <a:rPr lang="en-US" dirty="0"/>
              <a:t>‑direction at a rate of  </a:t>
            </a:r>
          </a:p>
        </p:txBody>
      </p:sp>
      <p:graphicFrame>
        <p:nvGraphicFramePr>
          <p:cNvPr id="118786" name="Object 2"/>
          <p:cNvGraphicFramePr>
            <a:graphicFrameLocks noChangeAspect="1"/>
          </p:cNvGraphicFramePr>
          <p:nvPr/>
        </p:nvGraphicFramePr>
        <p:xfrm>
          <a:off x="2755900" y="1757970"/>
          <a:ext cx="2501900" cy="469900"/>
        </p:xfrm>
        <a:graphic>
          <a:graphicData uri="http://schemas.openxmlformats.org/presentationml/2006/ole">
            <mc:AlternateContent xmlns:mc="http://schemas.openxmlformats.org/markup-compatibility/2006">
              <mc:Choice xmlns:v="urn:schemas-microsoft-com:vml" Requires="v">
                <p:oleObj spid="_x0000_s118813" name="Equation" r:id="rId3" imgW="2501640" imgH="469800" progId="Equation.DSMT4">
                  <p:embed/>
                </p:oleObj>
              </mc:Choice>
              <mc:Fallback>
                <p:oleObj name="Equation" r:id="rId3" imgW="2501640" imgH="4698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55900" y="1757970"/>
                        <a:ext cx="25019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8787" name="Object 3"/>
          <p:cNvGraphicFramePr>
            <a:graphicFrameLocks noChangeAspect="1"/>
          </p:cNvGraphicFramePr>
          <p:nvPr/>
        </p:nvGraphicFramePr>
        <p:xfrm>
          <a:off x="3749322" y="4473222"/>
          <a:ext cx="2476500" cy="469900"/>
        </p:xfrm>
        <a:graphic>
          <a:graphicData uri="http://schemas.openxmlformats.org/presentationml/2006/ole">
            <mc:AlternateContent xmlns:mc="http://schemas.openxmlformats.org/markup-compatibility/2006">
              <mc:Choice xmlns:v="urn:schemas-microsoft-com:vml" Requires="v">
                <p:oleObj spid="_x0000_s118814" name="Equation" r:id="rId5" imgW="2476440" imgH="469800" progId="Equation.DSMT4">
                  <p:embed/>
                </p:oleObj>
              </mc:Choice>
              <mc:Fallback>
                <p:oleObj name="Equation" r:id="rId5" imgW="2476440" imgH="4698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49322" y="4473222"/>
                        <a:ext cx="24765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8788" name="Object 4"/>
          <p:cNvGraphicFramePr>
            <a:graphicFrameLocks noChangeAspect="1"/>
          </p:cNvGraphicFramePr>
          <p:nvPr/>
        </p:nvGraphicFramePr>
        <p:xfrm>
          <a:off x="7086600" y="5302044"/>
          <a:ext cx="1181100" cy="495300"/>
        </p:xfrm>
        <a:graphic>
          <a:graphicData uri="http://schemas.openxmlformats.org/presentationml/2006/ole">
            <mc:AlternateContent xmlns:mc="http://schemas.openxmlformats.org/markup-compatibility/2006">
              <mc:Choice xmlns:v="urn:schemas-microsoft-com:vml" Requires="v">
                <p:oleObj spid="_x0000_s118815" name="Equation" r:id="rId7" imgW="1180800" imgH="495000" progId="Equation.DSMT4">
                  <p:embed/>
                </p:oleObj>
              </mc:Choice>
              <mc:Fallback>
                <p:oleObj name="Equation" r:id="rId7" imgW="1180800" imgH="49500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86600" y="5302044"/>
                        <a:ext cx="11811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878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87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7 (cont.)</a:t>
            </a:r>
          </a:p>
        </p:txBody>
      </p:sp>
      <p:sp>
        <p:nvSpPr>
          <p:cNvPr id="3" name="Content Placeholder 2"/>
          <p:cNvSpPr>
            <a:spLocks noGrp="1"/>
          </p:cNvSpPr>
          <p:nvPr>
            <p:ph idx="1"/>
          </p:nvPr>
        </p:nvSpPr>
        <p:spPr>
          <a:xfrm>
            <a:off x="457200" y="1280160"/>
            <a:ext cx="8229600" cy="3167021"/>
          </a:xfrm>
        </p:spPr>
        <p:txBody>
          <a:bodyPr>
            <a:spAutoFit/>
          </a:bodyPr>
          <a:lstStyle/>
          <a:p>
            <a:r>
              <a:rPr lang="en-US" dirty="0"/>
              <a:t>So the ball’s velocity vector is the indefinite integral of </a:t>
            </a:r>
            <a:r>
              <a:rPr lang="en-US" b="1" dirty="0"/>
              <a:t>a</a:t>
            </a:r>
            <a:r>
              <a:rPr lang="en-US" dirty="0"/>
              <a:t>:</a:t>
            </a:r>
          </a:p>
          <a:p>
            <a:endParaRPr lang="en-US" dirty="0"/>
          </a:p>
          <a:p>
            <a:r>
              <a:rPr lang="en-US" dirty="0"/>
              <a:t>Since we are given its velocity at time </a:t>
            </a:r>
            <a:r>
              <a:rPr lang="en-US" i="1" dirty="0"/>
              <a:t>t</a:t>
            </a:r>
            <a:r>
              <a:rPr lang="en-US" dirty="0"/>
              <a:t> = 0,</a:t>
            </a:r>
          </a:p>
          <a:p>
            <a:endParaRPr lang="en-US" dirty="0"/>
          </a:p>
          <a:p>
            <a:pPr>
              <a:spcBef>
                <a:spcPts val="1800"/>
              </a:spcBef>
            </a:pPr>
            <a:r>
              <a:rPr lang="en-US" dirty="0"/>
              <a:t>so </a:t>
            </a:r>
          </a:p>
        </p:txBody>
      </p:sp>
      <p:graphicFrame>
        <p:nvGraphicFramePr>
          <p:cNvPr id="125954" name="Object 2"/>
          <p:cNvGraphicFramePr>
            <a:graphicFrameLocks noChangeAspect="1"/>
          </p:cNvGraphicFramePr>
          <p:nvPr/>
        </p:nvGraphicFramePr>
        <p:xfrm>
          <a:off x="2343150" y="2133600"/>
          <a:ext cx="4457700" cy="596900"/>
        </p:xfrm>
        <a:graphic>
          <a:graphicData uri="http://schemas.openxmlformats.org/presentationml/2006/ole">
            <mc:AlternateContent xmlns:mc="http://schemas.openxmlformats.org/markup-compatibility/2006">
              <mc:Choice xmlns:v="urn:schemas-microsoft-com:vml" Requires="v">
                <p:oleObj spid="_x0000_s125981" name="Equation" r:id="rId3" imgW="4457520" imgH="596880" progId="Equation.DSMT4">
                  <p:embed/>
                </p:oleObj>
              </mc:Choice>
              <mc:Fallback>
                <p:oleObj name="Equation" r:id="rId3" imgW="4457520" imgH="59688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43150" y="2133600"/>
                        <a:ext cx="44577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5955" name="Object 3"/>
          <p:cNvGraphicFramePr>
            <a:graphicFrameLocks noChangeAspect="1"/>
          </p:cNvGraphicFramePr>
          <p:nvPr/>
        </p:nvGraphicFramePr>
        <p:xfrm>
          <a:off x="603250" y="3340100"/>
          <a:ext cx="7937500" cy="469900"/>
        </p:xfrm>
        <a:graphic>
          <a:graphicData uri="http://schemas.openxmlformats.org/presentationml/2006/ole">
            <mc:AlternateContent xmlns:mc="http://schemas.openxmlformats.org/markup-compatibility/2006">
              <mc:Choice xmlns:v="urn:schemas-microsoft-com:vml" Requires="v">
                <p:oleObj spid="_x0000_s125982" name="Equation" r:id="rId5" imgW="7937280" imgH="469800" progId="Equation.DSMT4">
                  <p:embed/>
                </p:oleObj>
              </mc:Choice>
              <mc:Fallback>
                <p:oleObj name="Equation" r:id="rId5" imgW="7937280" imgH="4698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3250" y="3340100"/>
                        <a:ext cx="79375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5956" name="Object 4"/>
          <p:cNvGraphicFramePr>
            <a:graphicFrameLocks noChangeAspect="1"/>
          </p:cNvGraphicFramePr>
          <p:nvPr/>
        </p:nvGraphicFramePr>
        <p:xfrm>
          <a:off x="929148" y="3949700"/>
          <a:ext cx="3429000" cy="469900"/>
        </p:xfrm>
        <a:graphic>
          <a:graphicData uri="http://schemas.openxmlformats.org/presentationml/2006/ole">
            <mc:AlternateContent xmlns:mc="http://schemas.openxmlformats.org/markup-compatibility/2006">
              <mc:Choice xmlns:v="urn:schemas-microsoft-com:vml" Requires="v">
                <p:oleObj spid="_x0000_s125983" name="Equation" r:id="rId7" imgW="3429000" imgH="469800" progId="Equation.DSMT4">
                  <p:embed/>
                </p:oleObj>
              </mc:Choice>
              <mc:Fallback>
                <p:oleObj name="Equation" r:id="rId7" imgW="3429000" imgH="46980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29148" y="3949700"/>
                        <a:ext cx="34290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59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595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59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7 (cont.)</a:t>
            </a:r>
          </a:p>
        </p:txBody>
      </p:sp>
      <p:sp>
        <p:nvSpPr>
          <p:cNvPr id="3" name="Content Placeholder 2"/>
          <p:cNvSpPr>
            <a:spLocks noGrp="1"/>
          </p:cNvSpPr>
          <p:nvPr>
            <p:ph idx="1"/>
          </p:nvPr>
        </p:nvSpPr>
        <p:spPr/>
        <p:txBody>
          <a:bodyPr/>
          <a:lstStyle/>
          <a:p>
            <a:r>
              <a:rPr lang="en-US" dirty="0"/>
              <a:t>If we let </a:t>
            </a:r>
            <a:r>
              <a:rPr lang="en-US" b="1" dirty="0"/>
              <a:t>r</a:t>
            </a:r>
            <a:r>
              <a:rPr lang="en-US" dirty="0"/>
              <a:t> denote the ball’s position vector, then </a:t>
            </a:r>
          </a:p>
          <a:p>
            <a:endParaRPr lang="en-US" dirty="0"/>
          </a:p>
          <a:p>
            <a:r>
              <a:rPr lang="en-US" dirty="0"/>
              <a:t>We can locate the origin of the coordinate system wherever convenient, so we may as well specify that the ball’s position at time </a:t>
            </a:r>
            <a:r>
              <a:rPr lang="en-US" i="1" dirty="0"/>
              <a:t>t</a:t>
            </a:r>
            <a:r>
              <a:rPr lang="en-US" dirty="0"/>
              <a:t> = 0 is the origin, meaning </a:t>
            </a:r>
          </a:p>
          <a:p>
            <a:pPr>
              <a:spcBef>
                <a:spcPts val="0"/>
              </a:spcBef>
            </a:pPr>
            <a:r>
              <a:rPr lang="en-US" dirty="0"/>
              <a:t>                      We previously determined that the ball reaches its maximum height when </a:t>
            </a:r>
            <a:r>
              <a:rPr lang="en-US" i="1" dirty="0"/>
              <a:t>t</a:t>
            </a:r>
            <a:r>
              <a:rPr lang="en-US" dirty="0"/>
              <a:t> = 2 and lands on the ground when </a:t>
            </a:r>
            <a:r>
              <a:rPr lang="en-US" i="1" dirty="0"/>
              <a:t>t</a:t>
            </a:r>
            <a:r>
              <a:rPr lang="en-US" dirty="0"/>
              <a:t> = 4, and its position at these times is given by the following definite integrals of its velocity.</a:t>
            </a:r>
          </a:p>
        </p:txBody>
      </p:sp>
      <p:graphicFrame>
        <p:nvGraphicFramePr>
          <p:cNvPr id="126978" name="Object 2"/>
          <p:cNvGraphicFramePr>
            <a:graphicFrameLocks noChangeAspect="1"/>
          </p:cNvGraphicFramePr>
          <p:nvPr/>
        </p:nvGraphicFramePr>
        <p:xfrm>
          <a:off x="1695450" y="1812004"/>
          <a:ext cx="5753100" cy="596900"/>
        </p:xfrm>
        <a:graphic>
          <a:graphicData uri="http://schemas.openxmlformats.org/presentationml/2006/ole">
            <mc:AlternateContent xmlns:mc="http://schemas.openxmlformats.org/markup-compatibility/2006">
              <mc:Choice xmlns:v="urn:schemas-microsoft-com:vml" Requires="v">
                <p:oleObj spid="_x0000_s126996" name="Equation" r:id="rId3" imgW="5752800" imgH="596880" progId="Equation.DSMT4">
                  <p:embed/>
                </p:oleObj>
              </mc:Choice>
              <mc:Fallback>
                <p:oleObj name="Equation" r:id="rId3" imgW="5752800" imgH="59688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5450" y="1812004"/>
                        <a:ext cx="57531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6979" name="Object 3"/>
          <p:cNvGraphicFramePr>
            <a:graphicFrameLocks noChangeAspect="1"/>
          </p:cNvGraphicFramePr>
          <p:nvPr/>
        </p:nvGraphicFramePr>
        <p:xfrm>
          <a:off x="533400" y="3610896"/>
          <a:ext cx="1701800" cy="469900"/>
        </p:xfrm>
        <a:graphic>
          <a:graphicData uri="http://schemas.openxmlformats.org/presentationml/2006/ole">
            <mc:AlternateContent xmlns:mc="http://schemas.openxmlformats.org/markup-compatibility/2006">
              <mc:Choice xmlns:v="urn:schemas-microsoft-com:vml" Requires="v">
                <p:oleObj spid="_x0000_s126997" name="Equation" r:id="rId5" imgW="1701720" imgH="469800" progId="Equation.DSMT4">
                  <p:embed/>
                </p:oleObj>
              </mc:Choice>
              <mc:Fallback>
                <p:oleObj name="Equation" r:id="rId5" imgW="1701720" imgH="4698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 y="3610896"/>
                        <a:ext cx="17018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697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69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7 (cont.)</a:t>
            </a:r>
          </a:p>
        </p:txBody>
      </p:sp>
      <p:sp>
        <p:nvSpPr>
          <p:cNvPr id="3" name="Content Placeholder 2"/>
          <p:cNvSpPr>
            <a:spLocks noGrp="1"/>
          </p:cNvSpPr>
          <p:nvPr>
            <p:ph idx="1"/>
          </p:nvPr>
        </p:nvSpPr>
        <p:spPr/>
        <p:txBody>
          <a:bodyPr/>
          <a:lstStyle/>
          <a:p>
            <a:endParaRPr lang="en-US" dirty="0"/>
          </a:p>
          <a:p>
            <a:endParaRPr lang="en-US" dirty="0"/>
          </a:p>
          <a:p>
            <a:endParaRPr lang="en-US" dirty="0"/>
          </a:p>
          <a:p>
            <a:r>
              <a:rPr lang="en-US" dirty="0"/>
              <a:t>In words, the ball has traveled </a:t>
            </a:r>
            <a:r>
              <a:rPr lang="en-US" dirty="0">
                <a:solidFill>
                  <a:srgbClr val="FF0000"/>
                </a:solidFill>
              </a:rPr>
              <a:t>20 feet</a:t>
            </a:r>
            <a:r>
              <a:rPr lang="en-US" dirty="0"/>
              <a:t> horizontally when it reaches its maximum height of </a:t>
            </a:r>
            <a:r>
              <a:rPr lang="en-US" dirty="0">
                <a:solidFill>
                  <a:srgbClr val="FF0000"/>
                </a:solidFill>
              </a:rPr>
              <a:t>64 feet</a:t>
            </a:r>
            <a:r>
              <a:rPr lang="en-US" dirty="0"/>
              <a:t>, and has traveled </a:t>
            </a:r>
            <a:r>
              <a:rPr lang="en-US" dirty="0">
                <a:solidFill>
                  <a:srgbClr val="FF0000"/>
                </a:solidFill>
              </a:rPr>
              <a:t>40 feet</a:t>
            </a:r>
            <a:r>
              <a:rPr lang="en-US" dirty="0"/>
              <a:t> horizontally when it lands.</a:t>
            </a:r>
          </a:p>
        </p:txBody>
      </p:sp>
      <p:graphicFrame>
        <p:nvGraphicFramePr>
          <p:cNvPr id="128002" name="Object 2"/>
          <p:cNvGraphicFramePr>
            <a:graphicFrameLocks noChangeAspect="1"/>
          </p:cNvGraphicFramePr>
          <p:nvPr/>
        </p:nvGraphicFramePr>
        <p:xfrm>
          <a:off x="1860550" y="1333500"/>
          <a:ext cx="5422900" cy="1485900"/>
        </p:xfrm>
        <a:graphic>
          <a:graphicData uri="http://schemas.openxmlformats.org/presentationml/2006/ole">
            <mc:AlternateContent xmlns:mc="http://schemas.openxmlformats.org/markup-compatibility/2006">
              <mc:Choice xmlns:v="urn:schemas-microsoft-com:vml" Requires="v">
                <p:oleObj spid="_x0000_s128011" name="Equation" r:id="rId3" imgW="5422680" imgH="1485720" progId="Equation.DSMT4">
                  <p:embed/>
                </p:oleObj>
              </mc:Choice>
              <mc:Fallback>
                <p:oleObj name="Equation" r:id="rId3" imgW="5422680" imgH="148572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60550" y="1333500"/>
                        <a:ext cx="5422900" cy="148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Vector Functions and Space Curves</a:t>
            </a:r>
          </a:p>
        </p:txBody>
      </p:sp>
      <p:sp>
        <p:nvSpPr>
          <p:cNvPr id="3" name="Content Placeholder 2"/>
          <p:cNvSpPr>
            <a:spLocks noGrp="1"/>
          </p:cNvSpPr>
          <p:nvPr>
            <p:ph idx="1"/>
          </p:nvPr>
        </p:nvSpPr>
        <p:spPr>
          <a:xfrm>
            <a:off x="457200" y="1280160"/>
            <a:ext cx="8229600" cy="3884140"/>
          </a:xfrm>
        </p:spPr>
        <p:txBody>
          <a:bodyPr>
            <a:spAutoFit/>
          </a:bodyPr>
          <a:lstStyle/>
          <a:p>
            <a:r>
              <a:rPr lang="en-US" dirty="0"/>
              <a:t>If </a:t>
            </a:r>
            <a:r>
              <a:rPr lang="en-US" i="1" dirty="0"/>
              <a:t>f</a:t>
            </a:r>
            <a:r>
              <a:rPr lang="en-US" dirty="0"/>
              <a:t>, </a:t>
            </a:r>
            <a:r>
              <a:rPr lang="en-US" i="1" dirty="0"/>
              <a:t>g</a:t>
            </a:r>
            <a:r>
              <a:rPr lang="en-US" dirty="0"/>
              <a:t>, and </a:t>
            </a:r>
            <a:r>
              <a:rPr lang="en-US" i="1" dirty="0"/>
              <a:t>h</a:t>
            </a:r>
            <a:r>
              <a:rPr lang="en-US" dirty="0"/>
              <a:t> are all real-valued (or scalar) functions defined on </a:t>
            </a:r>
            <a:r>
              <a:rPr lang="en-US" i="1" dirty="0"/>
              <a:t>I</a:t>
            </a:r>
            <a:r>
              <a:rPr lang="en-US" dirty="0"/>
              <a:t>, then</a:t>
            </a:r>
          </a:p>
          <a:p>
            <a:endParaRPr lang="en-US" dirty="0"/>
          </a:p>
          <a:p>
            <a:r>
              <a:rPr lang="en-US" dirty="0"/>
              <a:t>is such a vector-valued function, and </a:t>
            </a:r>
            <a:r>
              <a:rPr lang="en-US" i="1" dirty="0"/>
              <a:t>f</a:t>
            </a:r>
            <a:r>
              <a:rPr lang="en-US" dirty="0"/>
              <a:t>, </a:t>
            </a:r>
            <a:r>
              <a:rPr lang="en-US" i="1" dirty="0"/>
              <a:t>g</a:t>
            </a:r>
            <a:r>
              <a:rPr lang="en-US" dirty="0"/>
              <a:t>, and </a:t>
            </a:r>
            <a:r>
              <a:rPr lang="en-US" i="1" dirty="0"/>
              <a:t>h</a:t>
            </a:r>
            <a:r>
              <a:rPr lang="en-US" dirty="0"/>
              <a:t>, are its </a:t>
            </a:r>
            <a:r>
              <a:rPr lang="en-US" b="1" dirty="0"/>
              <a:t>component functions. </a:t>
            </a:r>
            <a:r>
              <a:rPr lang="en-US" dirty="0"/>
              <a:t>The equations</a:t>
            </a:r>
          </a:p>
          <a:p>
            <a:endParaRPr lang="en-US" dirty="0"/>
          </a:p>
          <a:p>
            <a:r>
              <a:rPr lang="en-US" dirty="0"/>
              <a:t>are parametric equations describing the same points in space as the vector function </a:t>
            </a:r>
            <a:r>
              <a:rPr lang="en-US" b="1" dirty="0"/>
              <a:t>r</a:t>
            </a:r>
            <a:r>
              <a:rPr lang="en-US" dirty="0"/>
              <a:t>(</a:t>
            </a:r>
            <a:r>
              <a:rPr lang="en-US" i="1" dirty="0"/>
              <a:t>t</a:t>
            </a:r>
            <a:r>
              <a:rPr lang="en-US" dirty="0"/>
              <a:t>).</a:t>
            </a:r>
          </a:p>
        </p:txBody>
      </p:sp>
      <p:graphicFrame>
        <p:nvGraphicFramePr>
          <p:cNvPr id="130050" name="Object 2"/>
          <p:cNvGraphicFramePr>
            <a:graphicFrameLocks noChangeAspect="1"/>
          </p:cNvGraphicFramePr>
          <p:nvPr/>
        </p:nvGraphicFramePr>
        <p:xfrm>
          <a:off x="1308100" y="3674396"/>
          <a:ext cx="6527800" cy="469900"/>
        </p:xfrm>
        <a:graphic>
          <a:graphicData uri="http://schemas.openxmlformats.org/presentationml/2006/ole">
            <mc:AlternateContent xmlns:mc="http://schemas.openxmlformats.org/markup-compatibility/2006">
              <mc:Choice xmlns:v="urn:schemas-microsoft-com:vml" Requires="v">
                <p:oleObj spid="_x0000_s130068" name="Equation" r:id="rId3" imgW="6527520" imgH="469800" progId="Equation.DSMT4">
                  <p:embed/>
                </p:oleObj>
              </mc:Choice>
              <mc:Fallback>
                <p:oleObj name="Equation" r:id="rId3" imgW="6527520" imgH="4698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08100" y="3674396"/>
                        <a:ext cx="65278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0051" name="Object 3"/>
          <p:cNvGraphicFramePr>
            <a:graphicFrameLocks noChangeAspect="1"/>
          </p:cNvGraphicFramePr>
          <p:nvPr/>
        </p:nvGraphicFramePr>
        <p:xfrm>
          <a:off x="1365250" y="2209800"/>
          <a:ext cx="6413500" cy="520700"/>
        </p:xfrm>
        <a:graphic>
          <a:graphicData uri="http://schemas.openxmlformats.org/presentationml/2006/ole">
            <mc:AlternateContent xmlns:mc="http://schemas.openxmlformats.org/markup-compatibility/2006">
              <mc:Choice xmlns:v="urn:schemas-microsoft-com:vml" Requires="v">
                <p:oleObj spid="_x0000_s130069" name="Equation" r:id="rId5" imgW="6413400" imgH="520560" progId="Equation.DSMT4">
                  <p:embed/>
                </p:oleObj>
              </mc:Choice>
              <mc:Fallback>
                <p:oleObj name="Equation" r:id="rId5" imgW="6413400" imgH="52056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65250" y="2209800"/>
                        <a:ext cx="6413500"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00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005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a:t>
            </a:r>
          </a:p>
        </p:txBody>
      </p:sp>
      <p:sp>
        <p:nvSpPr>
          <p:cNvPr id="3" name="Content Placeholder 2"/>
          <p:cNvSpPr>
            <a:spLocks noGrp="1"/>
          </p:cNvSpPr>
          <p:nvPr>
            <p:ph idx="1"/>
          </p:nvPr>
        </p:nvSpPr>
        <p:spPr>
          <a:xfrm>
            <a:off x="457200" y="1280160"/>
            <a:ext cx="4572000" cy="4572000"/>
          </a:xfrm>
        </p:spPr>
        <p:txBody>
          <a:bodyPr>
            <a:normAutofit/>
          </a:bodyPr>
          <a:lstStyle/>
          <a:p>
            <a:r>
              <a:rPr lang="en-US" dirty="0"/>
              <a:t>The vector function                                                               </a:t>
            </a:r>
          </a:p>
          <a:p>
            <a:r>
              <a:rPr lang="en-US" dirty="0"/>
              <a:t>                         describes the </a:t>
            </a:r>
            <a:r>
              <a:rPr lang="en-US" i="1" dirty="0"/>
              <a:t>helix</a:t>
            </a:r>
            <a:r>
              <a:rPr lang="en-US" dirty="0"/>
              <a:t> shown in red in </a:t>
            </a:r>
          </a:p>
          <a:p>
            <a:pPr>
              <a:spcBef>
                <a:spcPts val="0"/>
              </a:spcBef>
            </a:pPr>
            <a:r>
              <a:rPr lang="en-US" dirty="0"/>
              <a:t>Figure 1. Note that </a:t>
            </a:r>
            <a:r>
              <a:rPr lang="en-US" i="1" dirty="0"/>
              <a:t>x</a:t>
            </a:r>
            <a:r>
              <a:rPr lang="en-US" baseline="30000" dirty="0"/>
              <a:t>2</a:t>
            </a:r>
            <a:r>
              <a:rPr lang="en-US" dirty="0"/>
              <a:t> </a:t>
            </a:r>
            <a:r>
              <a:rPr lang="en-US" dirty="0">
                <a:latin typeface="Symbol" pitchFamily="82" charset="2"/>
              </a:rPr>
              <a:t>+</a:t>
            </a:r>
            <a:r>
              <a:rPr lang="en-US" dirty="0"/>
              <a:t> </a:t>
            </a:r>
            <a:r>
              <a:rPr lang="en-US" i="1" dirty="0"/>
              <a:t>y</a:t>
            </a:r>
            <a:r>
              <a:rPr lang="en-US" baseline="30000" dirty="0"/>
              <a:t>2</a:t>
            </a:r>
            <a:r>
              <a:rPr lang="en-US" dirty="0"/>
              <a:t> = 1, where </a:t>
            </a:r>
            <a:r>
              <a:rPr lang="en-US" i="1" dirty="0"/>
              <a:t>x</a:t>
            </a:r>
            <a:r>
              <a:rPr lang="en-US" dirty="0"/>
              <a:t> = cos </a:t>
            </a:r>
            <a:r>
              <a:rPr lang="en-US" i="1" dirty="0"/>
              <a:t>t</a:t>
            </a:r>
            <a:r>
              <a:rPr lang="en-US" dirty="0"/>
              <a:t> and </a:t>
            </a:r>
            <a:r>
              <a:rPr lang="en-US" i="1" dirty="0"/>
              <a:t>y</a:t>
            </a:r>
            <a:r>
              <a:rPr lang="en-US" dirty="0"/>
              <a:t> = sin </a:t>
            </a:r>
            <a:r>
              <a:rPr lang="en-US" i="1" dirty="0"/>
              <a:t>t</a:t>
            </a:r>
            <a:r>
              <a:rPr lang="en-US" dirty="0"/>
              <a:t>, so the points of the helix all reside on the cylinder of radius 1 shown in blue. </a:t>
            </a:r>
          </a:p>
        </p:txBody>
      </p:sp>
      <p:graphicFrame>
        <p:nvGraphicFramePr>
          <p:cNvPr id="97282" name="Object 2"/>
          <p:cNvGraphicFramePr>
            <a:graphicFrameLocks noChangeAspect="1"/>
          </p:cNvGraphicFramePr>
          <p:nvPr/>
        </p:nvGraphicFramePr>
        <p:xfrm>
          <a:off x="3458496" y="1329404"/>
          <a:ext cx="2832100" cy="469900"/>
        </p:xfrm>
        <a:graphic>
          <a:graphicData uri="http://schemas.openxmlformats.org/presentationml/2006/ole">
            <mc:AlternateContent xmlns:mc="http://schemas.openxmlformats.org/markup-compatibility/2006">
              <mc:Choice xmlns:v="urn:schemas-microsoft-com:vml" Requires="v">
                <p:oleObj spid="_x0000_s97300" name="Equation" r:id="rId3" imgW="2831760" imgH="469800" progId="Equation.DSMT4">
                  <p:embed/>
                </p:oleObj>
              </mc:Choice>
              <mc:Fallback>
                <p:oleObj name="Equation" r:id="rId3" imgW="2831760" imgH="4698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58496" y="1329404"/>
                        <a:ext cx="28321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7283" name="Object 3"/>
          <p:cNvGraphicFramePr>
            <a:graphicFrameLocks noChangeAspect="1"/>
          </p:cNvGraphicFramePr>
          <p:nvPr>
            <p:extLst>
              <p:ext uri="{D42A27DB-BD31-4B8C-83A1-F6EECF244321}">
                <p14:modId xmlns:p14="http://schemas.microsoft.com/office/powerpoint/2010/main" val="1879338677"/>
              </p:ext>
            </p:extLst>
          </p:nvPr>
        </p:nvGraphicFramePr>
        <p:xfrm>
          <a:off x="517525" y="1809750"/>
          <a:ext cx="1968500" cy="482600"/>
        </p:xfrm>
        <a:graphic>
          <a:graphicData uri="http://schemas.openxmlformats.org/presentationml/2006/ole">
            <mc:AlternateContent xmlns:mc="http://schemas.openxmlformats.org/markup-compatibility/2006">
              <mc:Choice xmlns:v="urn:schemas-microsoft-com:vml" Requires="v">
                <p:oleObj spid="_x0000_s97301" name="Equation" r:id="rId5" imgW="1968480" imgH="482400" progId="Equation.DSMT4">
                  <p:embed/>
                </p:oleObj>
              </mc:Choice>
              <mc:Fallback>
                <p:oleObj name="Equation" r:id="rId5" imgW="1968480" imgH="482400" progId="Equation.DSMT4">
                  <p:embed/>
                  <p:pic>
                    <p:nvPicPr>
                      <p:cNvPr id="0" name="Picture 3"/>
                      <p:cNvPicPr>
                        <a:picLocks noChangeAspect="1" noChangeArrowheads="1"/>
                      </p:cNvPicPr>
                      <p:nvPr/>
                    </p:nvPicPr>
                    <p:blipFill>
                      <a:blip r:embed="rId6"/>
                      <a:srcRect/>
                      <a:stretch>
                        <a:fillRect/>
                      </a:stretch>
                    </p:blipFill>
                    <p:spPr bwMode="auto">
                      <a:xfrm>
                        <a:off x="517525" y="1809750"/>
                        <a:ext cx="19685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8" name="Group 7"/>
          <p:cNvGrpSpPr/>
          <p:nvPr/>
        </p:nvGrpSpPr>
        <p:grpSpPr>
          <a:xfrm>
            <a:off x="4876800" y="1600200"/>
            <a:ext cx="4086225" cy="4404955"/>
            <a:chOff x="4876800" y="1600200"/>
            <a:chExt cx="4086225" cy="4404955"/>
          </a:xfrm>
        </p:grpSpPr>
        <p:pic>
          <p:nvPicPr>
            <p:cNvPr id="97284" name="Picture 4"/>
            <p:cNvPicPr>
              <a:picLocks noChangeAspect="1" noChangeArrowheads="1"/>
            </p:cNvPicPr>
            <p:nvPr/>
          </p:nvPicPr>
          <p:blipFill>
            <a:blip r:embed="rId7" cstate="print">
              <a:clrChange>
                <a:clrFrom>
                  <a:srgbClr val="FFFFFF"/>
                </a:clrFrom>
                <a:clrTo>
                  <a:srgbClr val="FFFFFF">
                    <a:alpha val="0"/>
                  </a:srgbClr>
                </a:clrTo>
              </a:clrChange>
              <a:lum bright="-10000"/>
            </a:blip>
            <a:srcRect b="9333"/>
            <a:stretch>
              <a:fillRect/>
            </a:stretch>
          </p:blipFill>
          <p:spPr bwMode="auto">
            <a:xfrm>
              <a:off x="4876800" y="1600200"/>
              <a:ext cx="4086225" cy="3886200"/>
            </a:xfrm>
            <a:prstGeom prst="rect">
              <a:avLst/>
            </a:prstGeom>
            <a:noFill/>
            <a:ln w="9525">
              <a:noFill/>
              <a:miter lim="800000"/>
              <a:headEnd/>
              <a:tailEnd/>
            </a:ln>
          </p:spPr>
        </p:pic>
        <p:sp>
          <p:nvSpPr>
            <p:cNvPr id="7" name="Rectangle 6"/>
            <p:cNvSpPr/>
            <p:nvPr/>
          </p:nvSpPr>
          <p:spPr>
            <a:xfrm>
              <a:off x="6190401" y="5481935"/>
              <a:ext cx="2173159" cy="523220"/>
            </a:xfrm>
            <a:prstGeom prst="rect">
              <a:avLst/>
            </a:prstGeom>
          </p:spPr>
          <p:txBody>
            <a:bodyPr wrap="none">
              <a:spAutoFit/>
            </a:bodyPr>
            <a:lstStyle/>
            <a:p>
              <a:r>
                <a:rPr lang="en-US" sz="2800" b="1" dirty="0"/>
                <a:t>Figure 1 </a:t>
              </a:r>
              <a:r>
                <a:rPr lang="en-US" sz="2800" dirty="0"/>
                <a:t>Helix</a:t>
              </a: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(cont.) </a:t>
            </a:r>
          </a:p>
        </p:txBody>
      </p:sp>
      <p:sp>
        <p:nvSpPr>
          <p:cNvPr id="3" name="Content Placeholder 2"/>
          <p:cNvSpPr>
            <a:spLocks noGrp="1"/>
          </p:cNvSpPr>
          <p:nvPr>
            <p:ph idx="1"/>
          </p:nvPr>
        </p:nvSpPr>
        <p:spPr/>
        <p:txBody>
          <a:bodyPr>
            <a:normAutofit/>
          </a:bodyPr>
          <a:lstStyle/>
          <a:p>
            <a:r>
              <a:rPr lang="en-US" dirty="0"/>
              <a:t>The third parametric equation, </a:t>
            </a:r>
            <a:r>
              <a:rPr lang="en-US" i="1" dirty="0"/>
              <a:t>z</a:t>
            </a:r>
            <a:r>
              <a:rPr lang="en-US" dirty="0"/>
              <a:t> = </a:t>
            </a:r>
            <a:r>
              <a:rPr lang="en-US" i="1" dirty="0"/>
              <a:t>t</a:t>
            </a:r>
            <a:r>
              <a:rPr lang="en-US" dirty="0"/>
              <a:t>, tells us that the position vector </a:t>
            </a:r>
            <a:r>
              <a:rPr lang="en-US" b="1" dirty="0"/>
              <a:t>r</a:t>
            </a:r>
            <a:r>
              <a:rPr lang="en-US" dirty="0"/>
              <a:t>(</a:t>
            </a:r>
            <a:r>
              <a:rPr lang="en-US" i="1" dirty="0"/>
              <a:t>t</a:t>
            </a:r>
            <a:r>
              <a:rPr lang="en-US" dirty="0"/>
              <a:t>) travels “up” the helix (in the direction of the positive </a:t>
            </a:r>
            <a:r>
              <a:rPr lang="en-US" i="1" dirty="0"/>
              <a:t>z</a:t>
            </a:r>
            <a:r>
              <a:rPr lang="en-US" dirty="0"/>
              <a:t>‑axis) as </a:t>
            </a:r>
            <a:r>
              <a:rPr lang="en-US" i="1" dirty="0"/>
              <a:t>t</a:t>
            </a:r>
            <a:r>
              <a:rPr lang="en-US" dirty="0"/>
              <a:t> increases. We often indicate the direction of increasing values of the parameter with arrows, as shown. If the third component of </a:t>
            </a:r>
            <a:r>
              <a:rPr lang="en-US" b="1" dirty="0"/>
              <a:t>r</a:t>
            </a:r>
            <a:r>
              <a:rPr lang="en-US" dirty="0"/>
              <a:t>(</a:t>
            </a:r>
            <a:r>
              <a:rPr lang="en-US" i="1" dirty="0"/>
              <a:t>t</a:t>
            </a:r>
            <a:r>
              <a:rPr lang="en-US" dirty="0"/>
              <a:t>) were instead </a:t>
            </a:r>
            <a:r>
              <a:rPr lang="en-US" dirty="0">
                <a:latin typeface="Symbol" pitchFamily="82" charset="2"/>
              </a:rPr>
              <a:t>-</a:t>
            </a:r>
            <a:r>
              <a:rPr lang="en-US" i="1" dirty="0"/>
              <a:t>t</a:t>
            </a:r>
            <a:r>
              <a:rPr lang="en-US" dirty="0"/>
              <a:t>, the orientation of the helix would be downward and the arrows on the helix would be reversed.</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Limits of Vector Functions</a:t>
            </a:r>
          </a:p>
        </p:txBody>
      </p:sp>
      <p:sp>
        <p:nvSpPr>
          <p:cNvPr id="3" name="Content Placeholder 2"/>
          <p:cNvSpPr>
            <a:spLocks noGrp="1"/>
          </p:cNvSpPr>
          <p:nvPr>
            <p:ph idx="1"/>
          </p:nvPr>
        </p:nvSpPr>
        <p:spPr>
          <a:xfrm>
            <a:off x="457200" y="1280160"/>
            <a:ext cx="8229600" cy="3215640"/>
          </a:xfrm>
          <a:solidFill>
            <a:srgbClr val="FFFFCC"/>
          </a:solidFill>
          <a:ln w="28575">
            <a:solidFill>
              <a:schemeClr val="tx1"/>
            </a:solidFill>
          </a:ln>
        </p:spPr>
        <p:txBody>
          <a:bodyPr>
            <a:noAutofit/>
          </a:bodyPr>
          <a:lstStyle/>
          <a:p>
            <a:pPr algn="ctr"/>
            <a:r>
              <a:rPr lang="en-US" b="1" dirty="0">
                <a:solidFill>
                  <a:schemeClr val="tx1"/>
                </a:solidFill>
              </a:rPr>
              <a:t>Limits of Vector Functions</a:t>
            </a:r>
          </a:p>
          <a:p>
            <a:r>
              <a:rPr lang="en-US" dirty="0">
                <a:solidFill>
                  <a:schemeClr val="tx1"/>
                </a:solidFill>
              </a:rPr>
              <a:t>Let                                          be a vector function and </a:t>
            </a:r>
            <a:r>
              <a:rPr lang="en-US" b="1" dirty="0">
                <a:solidFill>
                  <a:schemeClr val="tx1"/>
                </a:solidFill>
              </a:rPr>
              <a:t>L</a:t>
            </a:r>
            <a:r>
              <a:rPr lang="en-US" dirty="0">
                <a:solidFill>
                  <a:schemeClr val="tx1"/>
                </a:solidFill>
              </a:rPr>
              <a:t> a fixed vector. We say that </a:t>
            </a:r>
            <a:r>
              <a:rPr lang="en-US" b="1" dirty="0">
                <a:solidFill>
                  <a:schemeClr val="tx1"/>
                </a:solidFill>
              </a:rPr>
              <a:t>r</a:t>
            </a:r>
            <a:r>
              <a:rPr lang="en-US" dirty="0">
                <a:solidFill>
                  <a:schemeClr val="tx1"/>
                </a:solidFill>
              </a:rPr>
              <a:t> has </a:t>
            </a:r>
            <a:r>
              <a:rPr lang="en-US" b="1" dirty="0">
                <a:solidFill>
                  <a:srgbClr val="C00000"/>
                </a:solidFill>
              </a:rPr>
              <a:t>limit L</a:t>
            </a:r>
            <a:r>
              <a:rPr lang="en-US" dirty="0">
                <a:solidFill>
                  <a:schemeClr val="tx1"/>
                </a:solidFill>
              </a:rPr>
              <a:t> as </a:t>
            </a:r>
            <a:r>
              <a:rPr lang="en-US" i="1" dirty="0">
                <a:solidFill>
                  <a:schemeClr val="tx1"/>
                </a:solidFill>
              </a:rPr>
              <a:t>t</a:t>
            </a:r>
            <a:r>
              <a:rPr lang="en-US" dirty="0">
                <a:solidFill>
                  <a:schemeClr val="tx1"/>
                </a:solidFill>
              </a:rPr>
              <a:t> approaches </a:t>
            </a:r>
            <a:r>
              <a:rPr lang="en-US" i="1" dirty="0">
                <a:solidFill>
                  <a:schemeClr val="tx1"/>
                </a:solidFill>
              </a:rPr>
              <a:t>a</a:t>
            </a:r>
            <a:r>
              <a:rPr lang="en-US" dirty="0">
                <a:solidFill>
                  <a:schemeClr val="tx1"/>
                </a:solidFill>
              </a:rPr>
              <a:t>, and write                      if for every number </a:t>
            </a:r>
            <a:r>
              <a:rPr lang="el-GR" i="1" dirty="0">
                <a:solidFill>
                  <a:schemeClr val="tx1"/>
                </a:solidFill>
                <a:latin typeface="Cambria Math" panose="02040503050406030204" pitchFamily="18" charset="0"/>
                <a:ea typeface="Cambria Math" panose="02040503050406030204" pitchFamily="18" charset="0"/>
                <a:sym typeface="Euclid Symbol"/>
              </a:rPr>
              <a:t>ε</a:t>
            </a:r>
            <a:r>
              <a:rPr lang="en-US" dirty="0">
                <a:solidFill>
                  <a:schemeClr val="tx1"/>
                </a:solidFill>
              </a:rPr>
              <a:t> &gt; 0 there is </a:t>
            </a:r>
          </a:p>
          <a:p>
            <a:r>
              <a:rPr lang="en-US" dirty="0">
                <a:solidFill>
                  <a:schemeClr val="tx1"/>
                </a:solidFill>
              </a:rPr>
              <a:t>a number </a:t>
            </a:r>
            <a:r>
              <a:rPr lang="el-GR" i="1" dirty="0">
                <a:solidFill>
                  <a:schemeClr val="tx1"/>
                </a:solidFill>
                <a:latin typeface="Cambria Math" panose="02040503050406030204" pitchFamily="18" charset="0"/>
                <a:ea typeface="Cambria Math" panose="02040503050406030204" pitchFamily="18" charset="0"/>
                <a:sym typeface="Euclid Symbol"/>
              </a:rPr>
              <a:t>δ</a:t>
            </a:r>
            <a:r>
              <a:rPr lang="en-US" dirty="0">
                <a:solidFill>
                  <a:schemeClr val="tx1"/>
                </a:solidFill>
              </a:rPr>
              <a:t> &gt; 0 such that</a:t>
            </a:r>
          </a:p>
        </p:txBody>
      </p:sp>
      <p:graphicFrame>
        <p:nvGraphicFramePr>
          <p:cNvPr id="40966" name="Object 6"/>
          <p:cNvGraphicFramePr>
            <a:graphicFrameLocks noChangeAspect="1"/>
          </p:cNvGraphicFramePr>
          <p:nvPr/>
        </p:nvGraphicFramePr>
        <p:xfrm>
          <a:off x="1073856" y="1814052"/>
          <a:ext cx="3238500" cy="520700"/>
        </p:xfrm>
        <a:graphic>
          <a:graphicData uri="http://schemas.openxmlformats.org/presentationml/2006/ole">
            <mc:AlternateContent xmlns:mc="http://schemas.openxmlformats.org/markup-compatibility/2006">
              <mc:Choice xmlns:v="urn:schemas-microsoft-com:vml" Requires="v">
                <p:oleObj spid="_x0000_s40993" name="Equation" r:id="rId3" imgW="3238200" imgH="520560" progId="Equation.DSMT4">
                  <p:embed/>
                </p:oleObj>
              </mc:Choice>
              <mc:Fallback>
                <p:oleObj name="Equation" r:id="rId3" imgW="3238200" imgH="520560" progId="Equation.DSMT4">
                  <p:embed/>
                  <p:pic>
                    <p:nvPicPr>
                      <p:cNvPr id="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3856" y="1814052"/>
                        <a:ext cx="3238500"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967" name="Object 7"/>
          <p:cNvGraphicFramePr>
            <a:graphicFrameLocks noChangeAspect="1"/>
          </p:cNvGraphicFramePr>
          <p:nvPr/>
        </p:nvGraphicFramePr>
        <p:xfrm>
          <a:off x="1995948" y="2667000"/>
          <a:ext cx="1638300" cy="571500"/>
        </p:xfrm>
        <a:graphic>
          <a:graphicData uri="http://schemas.openxmlformats.org/presentationml/2006/ole">
            <mc:AlternateContent xmlns:mc="http://schemas.openxmlformats.org/markup-compatibility/2006">
              <mc:Choice xmlns:v="urn:schemas-microsoft-com:vml" Requires="v">
                <p:oleObj spid="_x0000_s40994" name="Equation" r:id="rId5" imgW="1638000" imgH="571320" progId="Equation.DSMT4">
                  <p:embed/>
                </p:oleObj>
              </mc:Choice>
              <mc:Fallback>
                <p:oleObj name="Equation" r:id="rId5" imgW="1638000" imgH="571320" progId="Equation.DSMT4">
                  <p:embed/>
                  <p:pic>
                    <p:nvPicPr>
                      <p:cNvPr id="0"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95948" y="2667000"/>
                        <a:ext cx="16383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968" name="Object 8"/>
          <p:cNvGraphicFramePr>
            <a:graphicFrameLocks noChangeAspect="1"/>
          </p:cNvGraphicFramePr>
          <p:nvPr>
            <p:extLst>
              <p:ext uri="{D42A27DB-BD31-4B8C-83A1-F6EECF244321}">
                <p14:modId xmlns:p14="http://schemas.microsoft.com/office/powerpoint/2010/main" val="3679420789"/>
              </p:ext>
            </p:extLst>
          </p:nvPr>
        </p:nvGraphicFramePr>
        <p:xfrm>
          <a:off x="2355850" y="3790950"/>
          <a:ext cx="4432300" cy="558800"/>
        </p:xfrm>
        <a:graphic>
          <a:graphicData uri="http://schemas.openxmlformats.org/presentationml/2006/ole">
            <mc:AlternateContent xmlns:mc="http://schemas.openxmlformats.org/markup-compatibility/2006">
              <mc:Choice xmlns:v="urn:schemas-microsoft-com:vml" Requires="v">
                <p:oleObj spid="_x0000_s40995" name="Equation" r:id="rId7" imgW="4431960" imgH="558720" progId="Equation.DSMT4">
                  <p:embed/>
                </p:oleObj>
              </mc:Choice>
              <mc:Fallback>
                <p:oleObj name="Equation" r:id="rId7" imgW="4431960" imgH="558720" progId="Equation.DSMT4">
                  <p:embed/>
                  <p:pic>
                    <p:nvPicPr>
                      <p:cNvPr id="0" name="Picture 8"/>
                      <p:cNvPicPr>
                        <a:picLocks noChangeAspect="1" noChangeArrowheads="1"/>
                      </p:cNvPicPr>
                      <p:nvPr/>
                    </p:nvPicPr>
                    <p:blipFill>
                      <a:blip r:embed="rId8"/>
                      <a:srcRect/>
                      <a:stretch>
                        <a:fillRect/>
                      </a:stretch>
                    </p:blipFill>
                    <p:spPr bwMode="auto">
                      <a:xfrm>
                        <a:off x="2355850" y="3790950"/>
                        <a:ext cx="4432300"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Vector Functions and Space Curves</a:t>
            </a:r>
          </a:p>
        </p:txBody>
      </p:sp>
      <p:sp>
        <p:nvSpPr>
          <p:cNvPr id="3" name="Content Placeholder 2"/>
          <p:cNvSpPr>
            <a:spLocks noGrp="1"/>
          </p:cNvSpPr>
          <p:nvPr>
            <p:ph idx="1"/>
          </p:nvPr>
        </p:nvSpPr>
        <p:spPr/>
        <p:txBody>
          <a:bodyPr/>
          <a:lstStyle/>
          <a:p>
            <a:r>
              <a:rPr lang="en-US" dirty="0"/>
              <a:t>As with scalar functions, this definition means that the vector </a:t>
            </a:r>
            <a:r>
              <a:rPr lang="en-US" b="1" dirty="0"/>
              <a:t>r</a:t>
            </a:r>
            <a:r>
              <a:rPr lang="en-US" dirty="0"/>
              <a:t>(</a:t>
            </a:r>
            <a:r>
              <a:rPr lang="en-US" i="1" dirty="0"/>
              <a:t>t</a:t>
            </a:r>
            <a:r>
              <a:rPr lang="en-US" dirty="0"/>
              <a:t>) approaches the fixed vector </a:t>
            </a:r>
            <a:r>
              <a:rPr lang="en-US" b="1" dirty="0"/>
              <a:t>L</a:t>
            </a:r>
            <a:r>
              <a:rPr lang="en-US" dirty="0"/>
              <a:t> as </a:t>
            </a:r>
            <a:r>
              <a:rPr lang="en-US" i="1" dirty="0"/>
              <a:t>t</a:t>
            </a:r>
            <a:r>
              <a:rPr lang="en-US" dirty="0"/>
              <a:t> gets closer to the fixed number </a:t>
            </a:r>
            <a:r>
              <a:rPr lang="en-US" i="1" dirty="0"/>
              <a:t>a</a:t>
            </a:r>
            <a:r>
              <a:rPr lang="en-US" dirty="0"/>
              <a:t>. If                         then</a:t>
            </a:r>
          </a:p>
          <a:p>
            <a:endParaRPr lang="en-US" dirty="0"/>
          </a:p>
          <a:p>
            <a:endParaRPr lang="en-US" dirty="0"/>
          </a:p>
          <a:p>
            <a:endParaRPr lang="en-US" dirty="0"/>
          </a:p>
          <a:p>
            <a:r>
              <a:rPr lang="en-US" dirty="0"/>
              <a:t>and this in turn is equivalent to each of the three summands under the radical approaching 0 as </a:t>
            </a:r>
            <a:r>
              <a:rPr lang="en-US" i="1" dirty="0"/>
              <a:t>t</a:t>
            </a:r>
            <a:r>
              <a:rPr lang="en-US" dirty="0"/>
              <a:t> </a:t>
            </a:r>
            <a:r>
              <a:rPr lang="en-US" dirty="0">
                <a:sym typeface="Symbol"/>
              </a:rPr>
              <a:t></a:t>
            </a:r>
            <a:r>
              <a:rPr lang="en-US" dirty="0"/>
              <a:t> </a:t>
            </a:r>
            <a:r>
              <a:rPr lang="en-US" i="1" dirty="0"/>
              <a:t>a</a:t>
            </a:r>
            <a:r>
              <a:rPr lang="en-US" dirty="0"/>
              <a:t>.</a:t>
            </a:r>
          </a:p>
        </p:txBody>
      </p:sp>
      <p:graphicFrame>
        <p:nvGraphicFramePr>
          <p:cNvPr id="131074" name="Object 2"/>
          <p:cNvGraphicFramePr>
            <a:graphicFrameLocks noChangeAspect="1"/>
          </p:cNvGraphicFramePr>
          <p:nvPr/>
        </p:nvGraphicFramePr>
        <p:xfrm>
          <a:off x="4114800" y="2163096"/>
          <a:ext cx="1905000" cy="495300"/>
        </p:xfrm>
        <a:graphic>
          <a:graphicData uri="http://schemas.openxmlformats.org/presentationml/2006/ole">
            <mc:AlternateContent xmlns:mc="http://schemas.openxmlformats.org/markup-compatibility/2006">
              <mc:Choice xmlns:v="urn:schemas-microsoft-com:vml" Requires="v">
                <p:oleObj spid="_x0000_s131093" name="Equation" r:id="rId3" imgW="1904760" imgH="495000" progId="Equation.DSMT4">
                  <p:embed/>
                </p:oleObj>
              </mc:Choice>
              <mc:Fallback>
                <p:oleObj name="Equation" r:id="rId3" imgW="1904760" imgH="4950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2163096"/>
                        <a:ext cx="19050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1076" name="Object 4"/>
          <p:cNvGraphicFramePr>
            <a:graphicFrameLocks noChangeAspect="1"/>
          </p:cNvGraphicFramePr>
          <p:nvPr/>
        </p:nvGraphicFramePr>
        <p:xfrm>
          <a:off x="1263650" y="2762250"/>
          <a:ext cx="6616700" cy="1333500"/>
        </p:xfrm>
        <a:graphic>
          <a:graphicData uri="http://schemas.openxmlformats.org/presentationml/2006/ole">
            <mc:AlternateContent xmlns:mc="http://schemas.openxmlformats.org/markup-compatibility/2006">
              <mc:Choice xmlns:v="urn:schemas-microsoft-com:vml" Requires="v">
                <p:oleObj spid="_x0000_s131094" name="Equation" r:id="rId5" imgW="6616440" imgH="1333440" progId="Equation.DSMT4">
                  <p:embed/>
                </p:oleObj>
              </mc:Choice>
              <mc:Fallback>
                <p:oleObj name="Equation" r:id="rId5" imgW="6616440" imgH="133344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63650" y="2762250"/>
                        <a:ext cx="6616700" cy="133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107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Vector Functions and Space Curves</a:t>
            </a:r>
          </a:p>
        </p:txBody>
      </p:sp>
      <p:sp>
        <p:nvSpPr>
          <p:cNvPr id="3" name="Content Placeholder 2"/>
          <p:cNvSpPr>
            <a:spLocks noGrp="1"/>
          </p:cNvSpPr>
          <p:nvPr>
            <p:ph idx="1"/>
          </p:nvPr>
        </p:nvSpPr>
        <p:spPr/>
        <p:txBody>
          <a:bodyPr/>
          <a:lstStyle/>
          <a:p>
            <a:r>
              <a:rPr lang="en-US" dirty="0"/>
              <a:t>That is,</a:t>
            </a:r>
          </a:p>
          <a:p>
            <a:endParaRPr lang="en-US" dirty="0"/>
          </a:p>
          <a:p>
            <a:endParaRPr lang="en-US" dirty="0"/>
          </a:p>
          <a:p>
            <a:r>
              <a:rPr lang="en-US" dirty="0"/>
              <a:t>and hence</a:t>
            </a:r>
          </a:p>
        </p:txBody>
      </p:sp>
      <p:graphicFrame>
        <p:nvGraphicFramePr>
          <p:cNvPr id="132098" name="Object 2"/>
          <p:cNvGraphicFramePr>
            <a:graphicFrameLocks noChangeAspect="1"/>
          </p:cNvGraphicFramePr>
          <p:nvPr>
            <p:extLst>
              <p:ext uri="{D42A27DB-BD31-4B8C-83A1-F6EECF244321}">
                <p14:modId xmlns:p14="http://schemas.microsoft.com/office/powerpoint/2010/main" val="518347522"/>
              </p:ext>
            </p:extLst>
          </p:nvPr>
        </p:nvGraphicFramePr>
        <p:xfrm>
          <a:off x="666750" y="1866900"/>
          <a:ext cx="7810500" cy="723900"/>
        </p:xfrm>
        <a:graphic>
          <a:graphicData uri="http://schemas.openxmlformats.org/presentationml/2006/ole">
            <mc:AlternateContent xmlns:mc="http://schemas.openxmlformats.org/markup-compatibility/2006">
              <mc:Choice xmlns:v="urn:schemas-microsoft-com:vml" Requires="v">
                <p:oleObj spid="_x0000_s132116" name="Equation" r:id="rId3" imgW="7810200" imgH="723600" progId="Equation.DSMT4">
                  <p:embed/>
                </p:oleObj>
              </mc:Choice>
              <mc:Fallback>
                <p:oleObj name="Equation" r:id="rId3" imgW="7810200" imgH="7236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750" y="1866900"/>
                        <a:ext cx="7810500" cy="72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2099" name="Object 3"/>
          <p:cNvGraphicFramePr>
            <a:graphicFrameLocks noChangeAspect="1"/>
          </p:cNvGraphicFramePr>
          <p:nvPr/>
        </p:nvGraphicFramePr>
        <p:xfrm>
          <a:off x="1974850" y="3467100"/>
          <a:ext cx="5194300" cy="723900"/>
        </p:xfrm>
        <a:graphic>
          <a:graphicData uri="http://schemas.openxmlformats.org/presentationml/2006/ole">
            <mc:AlternateContent xmlns:mc="http://schemas.openxmlformats.org/markup-compatibility/2006">
              <mc:Choice xmlns:v="urn:schemas-microsoft-com:vml" Requires="v">
                <p:oleObj spid="_x0000_s132117" name="Equation" r:id="rId5" imgW="5194080" imgH="723600" progId="Equation.DSMT4">
                  <p:embed/>
                </p:oleObj>
              </mc:Choice>
              <mc:Fallback>
                <p:oleObj name="Equation" r:id="rId5" imgW="5194080" imgH="7236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74850" y="3467100"/>
                        <a:ext cx="5194300" cy="72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209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20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2028</TotalTime>
  <Words>1801</Words>
  <Application>Microsoft Office PowerPoint</Application>
  <PresentationFormat>On-screen Show (4:3)</PresentationFormat>
  <Paragraphs>174</Paragraphs>
  <Slides>39</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2</vt:i4>
      </vt:variant>
      <vt:variant>
        <vt:lpstr>Slide Titles</vt:lpstr>
      </vt:variant>
      <vt:variant>
        <vt:i4>39</vt:i4>
      </vt:variant>
    </vt:vector>
  </HeadingPairs>
  <TitlesOfParts>
    <vt:vector size="47" baseType="lpstr">
      <vt:lpstr>Arial</vt:lpstr>
      <vt:lpstr>Cambria Math</vt:lpstr>
      <vt:lpstr>Calibri</vt:lpstr>
      <vt:lpstr>Euclid Symbol</vt:lpstr>
      <vt:lpstr>Symbol</vt:lpstr>
      <vt:lpstr>Office Theme</vt:lpstr>
      <vt:lpstr>Equation</vt:lpstr>
      <vt:lpstr>MathType 6.0 Equation</vt:lpstr>
      <vt:lpstr>Section 12.1</vt:lpstr>
      <vt:lpstr>Topics</vt:lpstr>
      <vt:lpstr>Vector Functions and Space Curves</vt:lpstr>
      <vt:lpstr>Vector Functions and Space Curves</vt:lpstr>
      <vt:lpstr>Example 1 </vt:lpstr>
      <vt:lpstr>Example 1 (cont.) </vt:lpstr>
      <vt:lpstr>Definition: Limits of Vector Functions</vt:lpstr>
      <vt:lpstr>Vector Functions and Space Curves</vt:lpstr>
      <vt:lpstr>Vector Functions and Space Curves</vt:lpstr>
      <vt:lpstr>Example 2 </vt:lpstr>
      <vt:lpstr>Definition: Continuity of Vector Functions</vt:lpstr>
      <vt:lpstr>Vector Functions and Space Curves</vt:lpstr>
      <vt:lpstr>Definition: Space Curves </vt:lpstr>
      <vt:lpstr>Example 3</vt:lpstr>
      <vt:lpstr>Example 3 (cont.)</vt:lpstr>
      <vt:lpstr>Example 3 (cont.)</vt:lpstr>
      <vt:lpstr>Differentiation and Integration of Space Curves</vt:lpstr>
      <vt:lpstr>Differentiation and Integration of Space Curves</vt:lpstr>
      <vt:lpstr>Differentiation and Integration of Space Curves</vt:lpstr>
      <vt:lpstr>Differentiation and Integration of Space Curves</vt:lpstr>
      <vt:lpstr>Differentiation and Integration of Space Curves</vt:lpstr>
      <vt:lpstr>Differentiation and Integration of Space Curves</vt:lpstr>
      <vt:lpstr>Example 4 </vt:lpstr>
      <vt:lpstr>Definition: Differentiability and Smoothness of Space Curves</vt:lpstr>
      <vt:lpstr>Example 5 </vt:lpstr>
      <vt:lpstr>Example 5 (cont.) </vt:lpstr>
      <vt:lpstr>Example 5 (cont.) </vt:lpstr>
      <vt:lpstr>Theorem: Differentiation Rules for Vector Functions</vt:lpstr>
      <vt:lpstr>Theorem: Differentiation Rules for Vector Functions</vt:lpstr>
      <vt:lpstr>Theorem: Differentiation Rules for Vector Functions</vt:lpstr>
      <vt:lpstr>Example 6 </vt:lpstr>
      <vt:lpstr>Example 6 (cont.) </vt:lpstr>
      <vt:lpstr>Definition: Indefinite and Definite Integrals of Vector Functions</vt:lpstr>
      <vt:lpstr>Definition: Indefinite and Definite Integrals of Vector Functions</vt:lpstr>
      <vt:lpstr>Definition: Indefinite and Definite Integrals of Vector Functions</vt:lpstr>
      <vt:lpstr>Example 7 </vt:lpstr>
      <vt:lpstr>Example 7 (cont.)</vt:lpstr>
      <vt:lpstr>Example 7 (cont.)</vt:lpstr>
      <vt:lpstr>Example 7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Calculus</dc:title>
  <dc:creator>Hawkes Learning Systems</dc:creator>
  <cp:lastModifiedBy>Daniel Breuer</cp:lastModifiedBy>
  <cp:revision>360</cp:revision>
  <dcterms:created xsi:type="dcterms:W3CDTF">2013-04-26T14:43:13Z</dcterms:created>
  <dcterms:modified xsi:type="dcterms:W3CDTF">2018-09-18T16:27:13Z</dcterms:modified>
</cp:coreProperties>
</file>