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9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0" r:id="rId19"/>
    <p:sldId id="281" r:id="rId20"/>
    <p:sldId id="282" r:id="rId21"/>
    <p:sldId id="283" r:id="rId22"/>
    <p:sldId id="284" r:id="rId23"/>
    <p:sldId id="273" r:id="rId24"/>
    <p:sldId id="274" r:id="rId25"/>
    <p:sldId id="275" r:id="rId26"/>
    <p:sldId id="276" r:id="rId27"/>
    <p:sldId id="277" r:id="rId28"/>
    <p:sldId id="278" r:id="rId2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mbria Math" panose="02040503050406030204" pitchFamily="18" charset="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42" autoAdjust="0"/>
    <p:restoredTop sz="94660"/>
  </p:normalViewPr>
  <p:slideViewPr>
    <p:cSldViewPr>
      <p:cViewPr varScale="1">
        <p:scale>
          <a:sx n="107" d="100"/>
          <a:sy n="107" d="100"/>
        </p:scale>
        <p:origin x="125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4" Type="http://schemas.openxmlformats.org/officeDocument/2006/relationships/image" Target="../media/image47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4" Type="http://schemas.openxmlformats.org/officeDocument/2006/relationships/image" Target="../media/image55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 userDrawn="1">
            <p:ph type="ctrTitle"/>
          </p:nvPr>
        </p:nvSpPr>
        <p:spPr>
          <a:xfrm>
            <a:off x="685800" y="2133600"/>
            <a:ext cx="7772400" cy="147002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4786"/>
                </a:solidFill>
                <a:latin typeface="Arial" charset="0"/>
                <a:cs typeface="Arial" charset="0"/>
              </a:rPr>
              <a:t>Section X.X</a:t>
            </a: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1"/>
          </p:nvPr>
        </p:nvSpPr>
        <p:spPr>
          <a:xfrm>
            <a:off x="1371600" y="3505200"/>
            <a:ext cx="6400800" cy="1752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i="1" dirty="0">
                <a:solidFill>
                  <a:srgbClr val="004786"/>
                </a:solidFill>
                <a:latin typeface="Arial" pitchFamily="34" charset="0"/>
                <a:cs typeface="Arial" pitchFamily="34" charset="0"/>
              </a:rPr>
              <a:t>Section Title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45683"/>
            <a:ext cx="1828649" cy="457162"/>
          </a:xfrm>
          <a:prstGeom prst="rect">
            <a:avLst/>
          </a:prstGeom>
        </p:spPr>
      </p:pic>
      <p:sp>
        <p:nvSpPr>
          <p:cNvPr id="15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2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5.png"/><Relationship Id="rId4" Type="http://schemas.openxmlformats.org/officeDocument/2006/relationships/image" Target="../media/image2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6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2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3.png"/><Relationship Id="rId4" Type="http://schemas.openxmlformats.org/officeDocument/2006/relationships/image" Target="../media/image32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3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8.png"/><Relationship Id="rId4" Type="http://schemas.openxmlformats.org/officeDocument/2006/relationships/image" Target="../media/image37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3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4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40.png"/><Relationship Id="rId4" Type="http://schemas.openxmlformats.org/officeDocument/2006/relationships/image" Target="../media/image43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47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4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48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49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47.bin"/><Relationship Id="rId10" Type="http://schemas.openxmlformats.org/officeDocument/2006/relationships/image" Target="../media/image55.wmf"/><Relationship Id="rId4" Type="http://schemas.openxmlformats.org/officeDocument/2006/relationships/image" Target="../media/image52.wmf"/><Relationship Id="rId9" Type="http://schemas.openxmlformats.org/officeDocument/2006/relationships/oleObject" Target="../embeddings/oleObject49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56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12" Type="http://schemas.openxmlformats.org/officeDocument/2006/relationships/image" Target="../media/image6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60.wmf"/><Relationship Id="rId11" Type="http://schemas.openxmlformats.org/officeDocument/2006/relationships/oleObject" Target="../embeddings/oleObject57.bin"/><Relationship Id="rId5" Type="http://schemas.openxmlformats.org/officeDocument/2006/relationships/oleObject" Target="../embeddings/oleObject54.bin"/><Relationship Id="rId10" Type="http://schemas.openxmlformats.org/officeDocument/2006/relationships/image" Target="../media/image62.wmf"/><Relationship Id="rId4" Type="http://schemas.openxmlformats.org/officeDocument/2006/relationships/image" Target="../media/image59.wmf"/><Relationship Id="rId9" Type="http://schemas.openxmlformats.org/officeDocument/2006/relationships/oleObject" Target="../embeddings/oleObject56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4786"/>
                </a:solidFill>
                <a:latin typeface="Arial" charset="0"/>
                <a:cs typeface="Arial" charset="0"/>
              </a:rPr>
              <a:t>Section 12.2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5200"/>
            <a:ext cx="6400800" cy="1752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algn="ctr">
              <a:buNone/>
            </a:pPr>
            <a:r>
              <a:rPr lang="en-US" b="1" i="1" dirty="0">
                <a:solidFill>
                  <a:schemeClr val="tx2"/>
                </a:solidFill>
              </a:rPr>
              <a:t>Arc Length and the Unit Tangent Vector</a:t>
            </a:r>
          </a:p>
        </p:txBody>
      </p:sp>
    </p:spTree>
    <p:extLst>
      <p:ext uri="{BB962C8B-B14F-4D97-AF65-F5344CB8AC3E}">
        <p14:creationId xmlns:p14="http://schemas.microsoft.com/office/powerpoint/2010/main" val="3775062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Reparametrize the helix				   with respect to arc length.</a:t>
            </a:r>
          </a:p>
          <a:p>
            <a:r>
              <a:rPr lang="en-US" b="1" dirty="0"/>
              <a:t>Solution</a:t>
            </a:r>
          </a:p>
          <a:p>
            <a:r>
              <a:rPr lang="en-US" dirty="0"/>
              <a:t>We first make the cosmetic reparametrization </a:t>
            </a:r>
            <a:br>
              <a:rPr lang="en-US" dirty="0"/>
            </a:br>
            <a:r>
              <a:rPr lang="en-US" dirty="0"/>
              <a:t>			       so that we can use </a:t>
            </a:r>
            <a:r>
              <a:rPr lang="en-US" i="1" dirty="0"/>
              <a:t>t</a:t>
            </a:r>
            <a:r>
              <a:rPr lang="en-US" dirty="0"/>
              <a:t> as a variable upper limit of integration. Any point on the helix can be used as a reference point, so we choose </a:t>
            </a:r>
            <a:br>
              <a:rPr lang="en-US" dirty="0"/>
            </a:br>
            <a:r>
              <a:rPr lang="en-US" i="1" dirty="0"/>
              <a:t>u</a:t>
            </a:r>
            <a:r>
              <a:rPr lang="en-US" dirty="0"/>
              <a:t> = 0.</a:t>
            </a:r>
          </a:p>
        </p:txBody>
      </p:sp>
      <p:graphicFrame>
        <p:nvGraphicFramePr>
          <p:cNvPr id="133122" name="Object 2"/>
          <p:cNvGraphicFramePr>
            <a:graphicFrameLocks noChangeAspect="1"/>
          </p:cNvGraphicFramePr>
          <p:nvPr/>
        </p:nvGraphicFramePr>
        <p:xfrm>
          <a:off x="4038600" y="1325036"/>
          <a:ext cx="30480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1" name="Equation" r:id="rId3" imgW="3047760" imgH="495000" progId="Equation.DSMT4">
                  <p:embed/>
                </p:oleObj>
              </mc:Choice>
              <mc:Fallback>
                <p:oleObj name="Equation" r:id="rId3" imgW="3047760" imgH="4950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325036"/>
                        <a:ext cx="30480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23" name="Object 3"/>
          <p:cNvGraphicFramePr>
            <a:graphicFrameLocks noChangeAspect="1"/>
          </p:cNvGraphicFramePr>
          <p:nvPr/>
        </p:nvGraphicFramePr>
        <p:xfrm>
          <a:off x="533400" y="3181350"/>
          <a:ext cx="32258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2" name="Equation" r:id="rId5" imgW="3225600" imgH="495000" progId="Equation.DSMT4">
                  <p:embed/>
                </p:oleObj>
              </mc:Choice>
              <mc:Fallback>
                <p:oleObj name="Equation" r:id="rId5" imgW="3225600" imgH="4950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181350"/>
                        <a:ext cx="32258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24" name="Object 4"/>
          <p:cNvGraphicFramePr>
            <a:graphicFrameLocks noChangeAspect="1"/>
          </p:cNvGraphicFramePr>
          <p:nvPr/>
        </p:nvGraphicFramePr>
        <p:xfrm>
          <a:off x="2127250" y="4724400"/>
          <a:ext cx="48895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3" name="Equation" r:id="rId7" imgW="4889160" imgH="939600" progId="Equation.DSMT4">
                  <p:embed/>
                </p:oleObj>
              </mc:Choice>
              <mc:Fallback>
                <p:oleObj name="Equation" r:id="rId7" imgW="4889160" imgH="939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250" y="4724400"/>
                        <a:ext cx="48895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This confirms that the arc length of the helix between 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= 0 and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= 4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π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is			  as we found in Example 1. Solving		       for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yields		  so the parametrization </a:t>
            </a:r>
            <a:r>
              <a:rPr lang="en-US" dirty="0"/>
              <a:t>of the curve with respect to arc length is</a:t>
            </a:r>
          </a:p>
        </p:txBody>
      </p:sp>
      <p:graphicFrame>
        <p:nvGraphicFramePr>
          <p:cNvPr id="1341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8116236"/>
              </p:ext>
            </p:extLst>
          </p:nvPr>
        </p:nvGraphicFramePr>
        <p:xfrm>
          <a:off x="3072716" y="1704072"/>
          <a:ext cx="2184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98" name="Equation" r:id="rId3" imgW="2184120" imgH="533160" progId="Equation.DSMT4">
                  <p:embed/>
                </p:oleObj>
              </mc:Choice>
              <mc:Fallback>
                <p:oleObj name="Equation" r:id="rId3" imgW="2184120" imgH="5331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2716" y="1704072"/>
                        <a:ext cx="2184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47" name="Object 3"/>
          <p:cNvGraphicFramePr>
            <a:graphicFrameLocks noChangeAspect="1"/>
          </p:cNvGraphicFramePr>
          <p:nvPr/>
        </p:nvGraphicFramePr>
        <p:xfrm>
          <a:off x="3306580" y="2178570"/>
          <a:ext cx="1371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99" name="Equation" r:id="rId5" imgW="1371600" imgH="457200" progId="Equation.DSMT4">
                  <p:embed/>
                </p:oleObj>
              </mc:Choice>
              <mc:Fallback>
                <p:oleObj name="Equation" r:id="rId5" imgW="1371600" imgH="457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6580" y="2178570"/>
                        <a:ext cx="13716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48" name="Object 4"/>
          <p:cNvGraphicFramePr>
            <a:graphicFrameLocks noChangeAspect="1"/>
          </p:cNvGraphicFramePr>
          <p:nvPr/>
        </p:nvGraphicFramePr>
        <p:xfrm>
          <a:off x="6400800" y="2179820"/>
          <a:ext cx="1524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00" name="Equation" r:id="rId7" imgW="1523880" imgH="457200" progId="Equation.DSMT4">
                  <p:embed/>
                </p:oleObj>
              </mc:Choice>
              <mc:Fallback>
                <p:oleObj name="Equation" r:id="rId7" imgW="1523880" imgH="4572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2179820"/>
                        <a:ext cx="1524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49" name="Object 5"/>
          <p:cNvGraphicFramePr>
            <a:graphicFrameLocks noChangeAspect="1"/>
          </p:cNvGraphicFramePr>
          <p:nvPr/>
        </p:nvGraphicFramePr>
        <p:xfrm>
          <a:off x="2330450" y="3390900"/>
          <a:ext cx="44831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01" name="Equation" r:id="rId9" imgW="4483080" imgH="952200" progId="Equation.DSMT4">
                  <p:embed/>
                </p:oleObj>
              </mc:Choice>
              <mc:Fallback>
                <p:oleObj name="Equation" r:id="rId9" imgW="4483080" imgH="9522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0450" y="3390900"/>
                        <a:ext cx="44831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This tells us, for instance, that the points 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mark off locations that are 1 unit from each other traveling along the helix (see Figure 2).</a:t>
            </a:r>
          </a:p>
        </p:txBody>
      </p:sp>
      <p:graphicFrame>
        <p:nvGraphicFramePr>
          <p:cNvPr id="1351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5991177"/>
              </p:ext>
            </p:extLst>
          </p:nvPr>
        </p:nvGraphicFramePr>
        <p:xfrm>
          <a:off x="635000" y="1879600"/>
          <a:ext cx="4381500" cy="309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83" name="Equation" r:id="rId3" imgW="4381200" imgH="3098520" progId="Equation.DSMT4">
                  <p:embed/>
                </p:oleObj>
              </mc:Choice>
              <mc:Fallback>
                <p:oleObj name="Equation" r:id="rId3" imgW="4381200" imgH="30985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1879600"/>
                        <a:ext cx="4381500" cy="309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51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4920" y="1905002"/>
            <a:ext cx="3840480" cy="2686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310133" y="4495800"/>
            <a:ext cx="1370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Unit Tangent Vector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613571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Unit Tangent Vector</a:t>
            </a:r>
          </a:p>
          <a:p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b="1" dirty="0">
                <a:solidFill>
                  <a:srgbClr val="C00000"/>
                </a:solidFill>
              </a:rPr>
              <a:t>unit tangent vector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T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t</a:t>
            </a:r>
            <a:r>
              <a:rPr lang="en-US" dirty="0">
                <a:solidFill>
                  <a:srgbClr val="000000"/>
                </a:solidFill>
              </a:rPr>
              <a:t>) of a smooth curve </a:t>
            </a:r>
            <a:r>
              <a:rPr lang="en-US" b="1" dirty="0">
                <a:solidFill>
                  <a:srgbClr val="000000"/>
                </a:solidFill>
              </a:rPr>
              <a:t>r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t</a:t>
            </a:r>
            <a:r>
              <a:rPr lang="en-US" dirty="0">
                <a:solidFill>
                  <a:srgbClr val="000000"/>
                </a:solidFill>
              </a:rPr>
              <a:t>) is   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000000"/>
                </a:solidFill>
              </a:rPr>
              <a:t>		  Note that if </a:t>
            </a:r>
            <a:r>
              <a:rPr lang="en-US" i="1" dirty="0">
                <a:solidFill>
                  <a:srgbClr val="000000"/>
                </a:solidFill>
              </a:rPr>
              <a:t>s</a:t>
            </a:r>
            <a:r>
              <a:rPr lang="en-US" dirty="0">
                <a:solidFill>
                  <a:srgbClr val="000000"/>
                </a:solidFill>
              </a:rPr>
              <a:t> is the arc length parameter </a:t>
            </a:r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rgbClr val="000000"/>
                </a:solidFill>
              </a:rPr>
              <a:t>for the curve, then</a:t>
            </a:r>
          </a:p>
          <a:p>
            <a:pPr>
              <a:lnSpc>
                <a:spcPct val="200000"/>
              </a:lnSpc>
            </a:pP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So, at any given point, </a:t>
            </a:r>
            <a:r>
              <a:rPr lang="en-US" i="1" dirty="0">
                <a:solidFill>
                  <a:srgbClr val="000000"/>
                </a:solidFill>
              </a:rPr>
              <a:t>the rate of change of a curve with respect to the arc length parameter is the unit tangent vector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</p:txBody>
      </p:sp>
      <p:graphicFrame>
        <p:nvGraphicFramePr>
          <p:cNvPr id="136194" name="Object 2"/>
          <p:cNvGraphicFramePr>
            <a:graphicFrameLocks noChangeAspect="1"/>
          </p:cNvGraphicFramePr>
          <p:nvPr/>
        </p:nvGraphicFramePr>
        <p:xfrm>
          <a:off x="550890" y="2184400"/>
          <a:ext cx="18415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20" name="Equation" r:id="rId3" imgW="1841400" imgH="1015920" progId="Equation.DSMT4">
                  <p:embed/>
                </p:oleObj>
              </mc:Choice>
              <mc:Fallback>
                <p:oleObj name="Equation" r:id="rId3" imgW="1841400" imgH="10159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90" y="2184400"/>
                        <a:ext cx="18415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195" name="Object 3"/>
          <p:cNvGraphicFramePr>
            <a:graphicFrameLocks noChangeAspect="1"/>
          </p:cNvGraphicFramePr>
          <p:nvPr/>
        </p:nvGraphicFramePr>
        <p:xfrm>
          <a:off x="2152650" y="3505200"/>
          <a:ext cx="48387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21" name="Equation" r:id="rId5" imgW="4838400" imgH="1015920" progId="Equation.DSMT4">
                  <p:embed/>
                </p:oleObj>
              </mc:Choice>
              <mc:Fallback>
                <p:oleObj name="Equation" r:id="rId5" imgW="4838400" imgH="10159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650" y="3505200"/>
                        <a:ext cx="48387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the unit tangent vector for the curve defined by</a:t>
            </a:r>
            <a:br>
              <a:rPr lang="en-US" dirty="0"/>
            </a:br>
            <a:r>
              <a:rPr lang="en-US" dirty="0"/>
              <a:t>			          over the interval [0, 2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π</a:t>
            </a:r>
            <a:r>
              <a:rPr lang="en-US" dirty="0"/>
              <a:t>].</a:t>
            </a:r>
          </a:p>
          <a:p>
            <a:r>
              <a:rPr lang="en-US" b="1" dirty="0"/>
              <a:t>Solution </a:t>
            </a:r>
          </a:p>
        </p:txBody>
      </p:sp>
      <p:graphicFrame>
        <p:nvGraphicFramePr>
          <p:cNvPr id="137218" name="Object 2"/>
          <p:cNvGraphicFramePr>
            <a:graphicFrameLocks noChangeAspect="1"/>
          </p:cNvGraphicFramePr>
          <p:nvPr/>
        </p:nvGraphicFramePr>
        <p:xfrm>
          <a:off x="593016" y="1733374"/>
          <a:ext cx="3390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71" name="Equation" r:id="rId3" imgW="3390840" imgH="469800" progId="Equation.DSMT4">
                  <p:embed/>
                </p:oleObj>
              </mc:Choice>
              <mc:Fallback>
                <p:oleObj name="Equation" r:id="rId3" imgW="3390840" imgH="469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016" y="1733374"/>
                        <a:ext cx="33909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20" name="Object 4"/>
          <p:cNvGraphicFramePr>
            <a:graphicFrameLocks noChangeAspect="1"/>
          </p:cNvGraphicFramePr>
          <p:nvPr/>
        </p:nvGraphicFramePr>
        <p:xfrm>
          <a:off x="829040" y="2895600"/>
          <a:ext cx="4064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72" name="Equation" r:id="rId5" imgW="4063680" imgH="469800" progId="Equation.DSMT4">
                  <p:embed/>
                </p:oleObj>
              </mc:Choice>
              <mc:Fallback>
                <p:oleObj name="Equation" r:id="rId5" imgW="406368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040" y="2895600"/>
                        <a:ext cx="4064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21" name="Object 5"/>
          <p:cNvGraphicFramePr>
            <a:graphicFrameLocks noChangeAspect="1"/>
          </p:cNvGraphicFramePr>
          <p:nvPr/>
        </p:nvGraphicFramePr>
        <p:xfrm>
          <a:off x="685800" y="3657600"/>
          <a:ext cx="78359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73" name="Equation" r:id="rId7" imgW="7835760" imgH="647640" progId="Equation.DSMT4">
                  <p:embed/>
                </p:oleObj>
              </mc:Choice>
              <mc:Fallback>
                <p:oleObj name="Equation" r:id="rId7" imgW="7835760" imgH="6476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657600"/>
                        <a:ext cx="78359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22" name="Object 6"/>
          <p:cNvGraphicFramePr>
            <a:graphicFrameLocks noChangeAspect="1"/>
          </p:cNvGraphicFramePr>
          <p:nvPr/>
        </p:nvGraphicFramePr>
        <p:xfrm>
          <a:off x="830080" y="4572000"/>
          <a:ext cx="70485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74" name="Equation" r:id="rId9" imgW="7048440" imgH="1015920" progId="Equation.DSMT4">
                  <p:embed/>
                </p:oleObj>
              </mc:Choice>
              <mc:Fallback>
                <p:oleObj name="Equation" r:id="rId9" imgW="7048440" imgH="101592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080" y="4572000"/>
                        <a:ext cx="70485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Figure 3 is an illustration of the curve </a:t>
            </a:r>
            <a:r>
              <a:rPr lang="en-US" b="1" dirty="0"/>
              <a:t>r</a:t>
            </a:r>
            <a:r>
              <a:rPr lang="en-US" dirty="0"/>
              <a:t> and</a:t>
            </a:r>
          </a:p>
        </p:txBody>
      </p:sp>
      <p:graphicFrame>
        <p:nvGraphicFramePr>
          <p:cNvPr id="1382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2907904"/>
              </p:ext>
            </p:extLst>
          </p:nvPr>
        </p:nvGraphicFramePr>
        <p:xfrm>
          <a:off x="6746875" y="1316038"/>
          <a:ext cx="1193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55" name="Equation" r:id="rId3" imgW="1193760" imgH="482400" progId="Equation.DSMT4">
                  <p:embed/>
                </p:oleObj>
              </mc:Choice>
              <mc:Fallback>
                <p:oleObj name="Equation" r:id="rId3" imgW="1193760" imgH="482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6875" y="1316038"/>
                        <a:ext cx="11938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20945" y="1828800"/>
            <a:ext cx="34671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895600" y="5486400"/>
            <a:ext cx="1370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3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the unit tangent vector for the curve in the plane defined by</a:t>
            </a:r>
          </a:p>
          <a:p>
            <a:endParaRPr lang="en-US" dirty="0"/>
          </a:p>
          <a:p>
            <a:r>
              <a:rPr lang="en-US" b="1" dirty="0"/>
              <a:t>Solution</a:t>
            </a:r>
          </a:p>
          <a:p>
            <a:r>
              <a:rPr lang="en-US" dirty="0"/>
              <a:t>This is an easy task:			       so</a:t>
            </a:r>
            <a:br>
              <a:rPr lang="en-US" dirty="0"/>
            </a:br>
            <a:r>
              <a:rPr lang="en-US" dirty="0"/>
              <a:t>				  The point of this example is simply to illustrate the general fact that if |</a:t>
            </a:r>
            <a:r>
              <a:rPr lang="en-US" b="1" dirty="0"/>
              <a:t>r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)| is constant, then </a:t>
            </a:r>
            <a:r>
              <a:rPr lang="en-US" b="1" dirty="0"/>
              <a:t>r</a:t>
            </a:r>
            <a:r>
              <a:rPr lang="en-US" dirty="0"/>
              <a:t> and </a:t>
            </a:r>
            <a:r>
              <a:rPr lang="en-US" b="1" dirty="0"/>
              <a:t>r</a:t>
            </a:r>
            <a:r>
              <a:rPr lang="en-US" dirty="0"/>
              <a:t>′ are orthogonal at every point of the curve. </a:t>
            </a:r>
          </a:p>
        </p:txBody>
      </p:sp>
      <p:graphicFrame>
        <p:nvGraphicFramePr>
          <p:cNvPr id="139266" name="Object 2"/>
          <p:cNvGraphicFramePr>
            <a:graphicFrameLocks noChangeAspect="1"/>
          </p:cNvGraphicFramePr>
          <p:nvPr/>
        </p:nvGraphicFramePr>
        <p:xfrm>
          <a:off x="3289300" y="2273300"/>
          <a:ext cx="2565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05" name="Equation" r:id="rId3" imgW="2565360" imgH="469800" progId="Equation.DSMT4">
                  <p:embed/>
                </p:oleObj>
              </mc:Choice>
              <mc:Fallback>
                <p:oleObj name="Equation" r:id="rId3" imgW="2565360" imgH="469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9300" y="2273300"/>
                        <a:ext cx="25654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67" name="Object 3"/>
          <p:cNvGraphicFramePr>
            <a:graphicFrameLocks noChangeAspect="1"/>
          </p:cNvGraphicFramePr>
          <p:nvPr/>
        </p:nvGraphicFramePr>
        <p:xfrm>
          <a:off x="3543300" y="3283990"/>
          <a:ext cx="2933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06" name="Equation" r:id="rId5" imgW="2933640" imgH="469800" progId="Equation.DSMT4">
                  <p:embed/>
                </p:oleObj>
              </mc:Choice>
              <mc:Fallback>
                <p:oleObj name="Equation" r:id="rId5" imgW="293364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3300" y="3283990"/>
                        <a:ext cx="2933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68" name="Object 4"/>
          <p:cNvGraphicFramePr>
            <a:graphicFrameLocks noChangeAspect="1"/>
          </p:cNvGraphicFramePr>
          <p:nvPr/>
        </p:nvGraphicFramePr>
        <p:xfrm>
          <a:off x="586490" y="3670300"/>
          <a:ext cx="36195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07" name="Equation" r:id="rId7" imgW="3619440" imgH="520560" progId="Equation.DSMT4">
                  <p:embed/>
                </p:oleObj>
              </mc:Choice>
              <mc:Fallback>
                <p:oleObj name="Equation" r:id="rId7" imgW="3619440" imgH="5205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490" y="3670300"/>
                        <a:ext cx="36195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Figure 4 depicts the unit tangent vector at the point </a:t>
            </a:r>
          </a:p>
        </p:txBody>
      </p:sp>
      <p:graphicFrame>
        <p:nvGraphicFramePr>
          <p:cNvPr id="1402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0084785"/>
              </p:ext>
            </p:extLst>
          </p:nvPr>
        </p:nvGraphicFramePr>
        <p:xfrm>
          <a:off x="544513" y="1768475"/>
          <a:ext cx="1130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03" name="Equation" r:id="rId3" imgW="1130040" imgH="431640" progId="Equation.DSMT4">
                  <p:embed/>
                </p:oleObj>
              </mc:Choice>
              <mc:Fallback>
                <p:oleObj name="Equation" r:id="rId3" imgW="1130040" imgH="431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3" y="1768475"/>
                        <a:ext cx="11303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029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8920" y="1894313"/>
            <a:ext cx="3566160" cy="39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105400" y="5496580"/>
            <a:ext cx="1370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4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Projectile 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If we let </a:t>
            </a:r>
            <a:r>
              <a:rPr lang="en-US" b="1" dirty="0"/>
              <a:t>r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denote the position of an object at time </a:t>
            </a:r>
            <a:r>
              <a:rPr lang="en-US" i="1" dirty="0"/>
              <a:t>t</a:t>
            </a:r>
            <a:r>
              <a:rPr lang="en-US" dirty="0"/>
              <a:t>, then its velocity and acceleration are, respectively, </a:t>
            </a:r>
            <a:br>
              <a:rPr lang="en-US" dirty="0"/>
            </a:br>
            <a:r>
              <a:rPr lang="en-US" b="1" dirty="0"/>
              <a:t>v</a:t>
            </a:r>
            <a:r>
              <a:rPr lang="en-US" dirty="0"/>
              <a:t> = </a:t>
            </a:r>
            <a:r>
              <a:rPr lang="en-US" b="1" dirty="0"/>
              <a:t>r</a:t>
            </a:r>
            <a:r>
              <a:rPr lang="en-US" b="1" dirty="0">
                <a:sym typeface="Symbol"/>
              </a:rPr>
              <a:t>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and </a:t>
            </a:r>
            <a:r>
              <a:rPr lang="en-US" b="1" dirty="0"/>
              <a:t>a</a:t>
            </a:r>
            <a:r>
              <a:rPr lang="en-US" dirty="0"/>
              <a:t> = </a:t>
            </a:r>
            <a:r>
              <a:rPr lang="en-US" b="1" dirty="0"/>
              <a:t>r</a:t>
            </a:r>
            <a:r>
              <a:rPr lang="en-US" b="1" dirty="0">
                <a:sym typeface="Symbol"/>
              </a:rPr>
              <a:t> 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). Newton’s Second Law of Motion, </a:t>
            </a:r>
            <a:r>
              <a:rPr lang="en-US" b="1" dirty="0"/>
              <a:t>F</a:t>
            </a:r>
            <a:r>
              <a:rPr lang="en-US" dirty="0"/>
              <a:t> = </a:t>
            </a:r>
            <a:r>
              <a:rPr lang="en-US" i="1" dirty="0"/>
              <a:t>m</a:t>
            </a:r>
            <a:r>
              <a:rPr lang="en-US" i="1" baseline="30000" dirty="0"/>
              <a:t> </a:t>
            </a:r>
            <a:r>
              <a:rPr lang="en-US" b="1" dirty="0"/>
              <a:t>a</a:t>
            </a:r>
            <a:r>
              <a:rPr lang="en-US" dirty="0"/>
              <a:t>, tells us that the sum of the forces acting on an object is equal to the product of its mass </a:t>
            </a:r>
            <a:r>
              <a:rPr lang="en-US" i="1" dirty="0"/>
              <a:t>m</a:t>
            </a:r>
            <a:r>
              <a:rPr lang="en-US" dirty="0"/>
              <a:t> and its acceleration </a:t>
            </a:r>
            <a:r>
              <a:rPr lang="en-US" b="1" dirty="0"/>
              <a:t>a</a:t>
            </a:r>
            <a:r>
              <a:rPr lang="en-US" dirty="0"/>
              <a:t>; if gravity is the only force present, then </a:t>
            </a:r>
            <a:r>
              <a:rPr lang="en-US" b="1" dirty="0"/>
              <a:t>F</a:t>
            </a:r>
            <a:r>
              <a:rPr lang="en-US" dirty="0"/>
              <a:t> = </a:t>
            </a:r>
            <a:r>
              <a:rPr lang="en-US" dirty="0">
                <a:latin typeface="Symbol" pitchFamily="18" charset="2"/>
              </a:rPr>
              <a:t>-</a:t>
            </a:r>
            <a:r>
              <a:rPr lang="en-US" i="1" dirty="0"/>
              <a:t>mg</a:t>
            </a:r>
            <a:r>
              <a:rPr lang="en-US" i="1" baseline="30000" dirty="0"/>
              <a:t> </a:t>
            </a:r>
            <a:r>
              <a:rPr lang="en-US" b="1" dirty="0"/>
              <a:t>j</a:t>
            </a:r>
            <a:r>
              <a:rPr lang="en-US" dirty="0"/>
              <a:t>, where </a:t>
            </a:r>
            <a:r>
              <a:rPr lang="en-US" i="1" dirty="0"/>
              <a:t>g</a:t>
            </a:r>
            <a:r>
              <a:rPr lang="en-US" dirty="0"/>
              <a:t> is either 9.8 m/s</a:t>
            </a:r>
            <a:r>
              <a:rPr lang="en-US" baseline="30000" dirty="0"/>
              <a:t>2</a:t>
            </a:r>
            <a:r>
              <a:rPr lang="en-US" dirty="0"/>
              <a:t> or 32 ft/s</a:t>
            </a:r>
            <a:r>
              <a:rPr lang="en-US" baseline="30000" dirty="0"/>
              <a:t>2</a:t>
            </a:r>
            <a:r>
              <a:rPr lang="en-US" dirty="0"/>
              <a:t> and </a:t>
            </a:r>
            <a:r>
              <a:rPr lang="en-US" b="1" dirty="0"/>
              <a:t>j</a:t>
            </a:r>
            <a:r>
              <a:rPr lang="en-US" dirty="0"/>
              <a:t> is the unit vector pointing in the positive </a:t>
            </a:r>
            <a:r>
              <a:rPr lang="en-US" i="1" dirty="0"/>
              <a:t>y</a:t>
            </a:r>
            <a:r>
              <a:rPr lang="en-US" dirty="0"/>
              <a:t>‑direction (away from the Earth’s center). That is, −</a:t>
            </a:r>
            <a:r>
              <a:rPr lang="en-US" i="1" dirty="0"/>
              <a:t>mg</a:t>
            </a:r>
            <a:r>
              <a:rPr lang="en-US" baseline="30000" dirty="0"/>
              <a:t> </a:t>
            </a:r>
            <a:r>
              <a:rPr lang="en-US" b="1" dirty="0"/>
              <a:t>j</a:t>
            </a:r>
            <a:r>
              <a:rPr lang="en-US" dirty="0"/>
              <a:t> = </a:t>
            </a:r>
            <a:r>
              <a:rPr lang="en-US" i="1" dirty="0"/>
              <a:t>m</a:t>
            </a:r>
            <a:r>
              <a:rPr lang="en-US" b="1" dirty="0"/>
              <a:t>r</a:t>
            </a:r>
            <a:r>
              <a:rPr lang="en-US" b="1" dirty="0">
                <a:sym typeface="Symbol"/>
              </a:rPr>
              <a:t>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or, canceling </a:t>
            </a:r>
            <a:r>
              <a:rPr lang="en-US" i="1" dirty="0"/>
              <a:t>m</a:t>
            </a:r>
            <a:r>
              <a:rPr lang="en-US" dirty="0"/>
              <a:t> from both sides, −</a:t>
            </a:r>
            <a:r>
              <a:rPr lang="en-US" i="1" dirty="0"/>
              <a:t>g</a:t>
            </a:r>
            <a:r>
              <a:rPr lang="en-US" dirty="0"/>
              <a:t> </a:t>
            </a:r>
            <a:r>
              <a:rPr lang="en-US" b="1" dirty="0"/>
              <a:t>j</a:t>
            </a:r>
            <a:r>
              <a:rPr lang="en-US" dirty="0"/>
              <a:t> = </a:t>
            </a:r>
            <a:r>
              <a:rPr lang="en-US" b="1" dirty="0"/>
              <a:t>r</a:t>
            </a:r>
            <a:r>
              <a:rPr lang="en-US" b="1" dirty="0">
                <a:sym typeface="Symbol"/>
              </a:rPr>
              <a:t> 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Projectile 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set up our coordinate system so that the object moves in the </a:t>
            </a:r>
            <a:r>
              <a:rPr lang="en-US" i="1" dirty="0"/>
              <a:t>xy</a:t>
            </a:r>
            <a:r>
              <a:rPr lang="en-US" dirty="0"/>
              <a:t>-plane, as illustrated in Figure 5, and if the object has initial velocity </a:t>
            </a:r>
            <a:r>
              <a:rPr lang="en-US" b="1" dirty="0"/>
              <a:t>v</a:t>
            </a:r>
            <a:r>
              <a:rPr lang="en-US" baseline="-25000" dirty="0"/>
              <a:t>0</a:t>
            </a:r>
            <a:r>
              <a:rPr lang="en-US" dirty="0"/>
              <a:t> and initial position </a:t>
            </a:r>
            <a:r>
              <a:rPr lang="en-US" b="1" dirty="0"/>
              <a:t>r</a:t>
            </a:r>
            <a:r>
              <a:rPr lang="en-US" baseline="-25000" dirty="0"/>
              <a:t>0</a:t>
            </a:r>
            <a:r>
              <a:rPr lang="en-US" dirty="0"/>
              <a:t>, then we determine </a:t>
            </a:r>
            <a:r>
              <a:rPr lang="en-US" b="1" dirty="0"/>
              <a:t>r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by solving the following initial value problem.</a:t>
            </a:r>
          </a:p>
        </p:txBody>
      </p:sp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124200"/>
            <a:ext cx="3657600" cy="2273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029200" y="5410200"/>
            <a:ext cx="39652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5 </a:t>
            </a:r>
            <a:r>
              <a:rPr lang="en-US" sz="2800" dirty="0"/>
              <a:t>Projectile Motion</a:t>
            </a:r>
          </a:p>
        </p:txBody>
      </p:sp>
      <p:graphicFrame>
        <p:nvGraphicFramePr>
          <p:cNvPr id="153603" name="Object 3"/>
          <p:cNvGraphicFramePr>
            <a:graphicFrameLocks noChangeAspect="1"/>
          </p:cNvGraphicFramePr>
          <p:nvPr/>
        </p:nvGraphicFramePr>
        <p:xfrm>
          <a:off x="1219200" y="3746500"/>
          <a:ext cx="34163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6" name="Equation" r:id="rId4" imgW="3416040" imgH="1054080" progId="Equation.DSMT4">
                  <p:embed/>
                </p:oleObj>
              </mc:Choice>
              <mc:Fallback>
                <p:oleObj name="Equation" r:id="rId4" imgW="3416040" imgH="1054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746500"/>
                        <a:ext cx="341630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5138" indent="-465138">
              <a:buFont typeface="+mj-lt"/>
              <a:buAutoNum type="arabicPeriod"/>
            </a:pPr>
            <a:r>
              <a:rPr lang="en-US" dirty="0"/>
              <a:t>Arc length</a:t>
            </a:r>
          </a:p>
          <a:p>
            <a:pPr marL="465138" indent="-465138">
              <a:buFont typeface="+mj-lt"/>
              <a:buAutoNum type="arabicPeriod"/>
            </a:pPr>
            <a:r>
              <a:rPr lang="en-US" dirty="0"/>
              <a:t>The unit tangent vector</a:t>
            </a:r>
          </a:p>
          <a:p>
            <a:pPr marL="465138" indent="-465138">
              <a:buFont typeface="+mj-lt"/>
              <a:buAutoNum type="arabicPeriod"/>
            </a:pPr>
            <a:r>
              <a:rPr lang="en-US" dirty="0"/>
              <a:t>Projectile motion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Projectile 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Integrating once and making use of the initial velocity results in the velocity vector</a:t>
            </a:r>
          </a:p>
          <a:p>
            <a:endParaRPr lang="en-US" dirty="0"/>
          </a:p>
          <a:p>
            <a:r>
              <a:rPr lang="en-US" dirty="0"/>
              <a:t>and integrating a second time and using the initial position gives us</a:t>
            </a:r>
          </a:p>
        </p:txBody>
      </p:sp>
      <p:graphicFrame>
        <p:nvGraphicFramePr>
          <p:cNvPr id="154626" name="Object 2"/>
          <p:cNvGraphicFramePr>
            <a:graphicFrameLocks noChangeAspect="1"/>
          </p:cNvGraphicFramePr>
          <p:nvPr/>
        </p:nvGraphicFramePr>
        <p:xfrm>
          <a:off x="3371850" y="2286000"/>
          <a:ext cx="2400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52" name="Equation" r:id="rId3" imgW="2400120" imgH="469800" progId="Equation.DSMT4">
                  <p:embed/>
                </p:oleObj>
              </mc:Choice>
              <mc:Fallback>
                <p:oleObj name="Equation" r:id="rId3" imgW="2400120" imgH="469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1850" y="2286000"/>
                        <a:ext cx="24003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627" name="Object 3"/>
          <p:cNvGraphicFramePr>
            <a:graphicFrameLocks noChangeAspect="1"/>
          </p:cNvGraphicFramePr>
          <p:nvPr/>
        </p:nvGraphicFramePr>
        <p:xfrm>
          <a:off x="2901950" y="3657600"/>
          <a:ext cx="3340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53" name="Equation" r:id="rId5" imgW="3340080" imgH="838080" progId="Equation.DSMT4">
                  <p:embed/>
                </p:oleObj>
              </mc:Choice>
              <mc:Fallback>
                <p:oleObj name="Equation" r:id="rId5" imgW="3340080" imgH="838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1950" y="3657600"/>
                        <a:ext cx="3340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Projectile 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Often, it is more natural to express the initial velocity of a projectile in terms of its magnitude (or speed) </a:t>
            </a:r>
            <a:r>
              <a:rPr lang="en-US" i="1" dirty="0"/>
              <a:t>v</a:t>
            </a:r>
            <a:r>
              <a:rPr lang="en-US" baseline="-25000" dirty="0"/>
              <a:t>0</a:t>
            </a:r>
            <a:r>
              <a:rPr lang="en-US" dirty="0"/>
              <a:t> and the angle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θ</a:t>
            </a:r>
            <a:r>
              <a:rPr lang="en-US" dirty="0"/>
              <a:t>  shown in Figure 5, in which case 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1556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7590679"/>
              </p:ext>
            </p:extLst>
          </p:nvPr>
        </p:nvGraphicFramePr>
        <p:xfrm>
          <a:off x="544513" y="2586038"/>
          <a:ext cx="2832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63" name="Equation" r:id="rId3" imgW="2831760" imgH="482400" progId="Equation.DSMT4">
                  <p:embed/>
                </p:oleObj>
              </mc:Choice>
              <mc:Fallback>
                <p:oleObj name="Equation" r:id="rId3" imgW="2831760" imgH="482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3" y="2586038"/>
                        <a:ext cx="28321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2743200"/>
            <a:ext cx="3657600" cy="2273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724400" y="5029200"/>
            <a:ext cx="39652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5 </a:t>
            </a:r>
            <a:r>
              <a:rPr lang="en-US" sz="2800" dirty="0"/>
              <a:t>Projectile Motion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Projectile 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also express </a:t>
            </a:r>
            <a:r>
              <a:rPr lang="en-US" b="1" dirty="0"/>
              <a:t>r</a:t>
            </a:r>
            <a:r>
              <a:rPr lang="en-US" baseline="-25000" dirty="0"/>
              <a:t>0</a:t>
            </a:r>
            <a:r>
              <a:rPr lang="en-US" dirty="0"/>
              <a:t> in component form as</a:t>
            </a:r>
            <a:br>
              <a:rPr lang="en-US" dirty="0"/>
            </a:br>
            <a:r>
              <a:rPr lang="en-US" dirty="0"/>
              <a:t>then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parametric equations corresponding to this vector function are as follows:</a:t>
            </a:r>
          </a:p>
        </p:txBody>
      </p:sp>
      <p:graphicFrame>
        <p:nvGraphicFramePr>
          <p:cNvPr id="156674" name="Object 2"/>
          <p:cNvGraphicFramePr>
            <a:graphicFrameLocks noChangeAspect="1"/>
          </p:cNvGraphicFramePr>
          <p:nvPr/>
        </p:nvGraphicFramePr>
        <p:xfrm>
          <a:off x="6736830" y="1296650"/>
          <a:ext cx="11684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27" name="Equation" r:id="rId3" imgW="1168200" imgH="495000" progId="Equation.DSMT4">
                  <p:embed/>
                </p:oleObj>
              </mc:Choice>
              <mc:Fallback>
                <p:oleObj name="Equation" r:id="rId3" imgW="1168200" imgH="4950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6830" y="1296650"/>
                        <a:ext cx="11684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0714247"/>
              </p:ext>
            </p:extLst>
          </p:nvPr>
        </p:nvGraphicFramePr>
        <p:xfrm>
          <a:off x="1174750" y="2203450"/>
          <a:ext cx="63627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28" name="Equation" r:id="rId5" imgW="6362640" imgH="939600" progId="Equation.DSMT4">
                  <p:embed/>
                </p:oleObj>
              </mc:Choice>
              <mc:Fallback>
                <p:oleObj name="Equation" r:id="rId5" imgW="6362640" imgH="939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" y="2203450"/>
                        <a:ext cx="63627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643230"/>
              </p:ext>
            </p:extLst>
          </p:nvPr>
        </p:nvGraphicFramePr>
        <p:xfrm>
          <a:off x="1771650" y="3225800"/>
          <a:ext cx="62357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29" name="Equation" r:id="rId7" imgW="6235560" imgH="939600" progId="Equation.DSMT4">
                  <p:embed/>
                </p:oleObj>
              </mc:Choice>
              <mc:Fallback>
                <p:oleObj name="Equation" r:id="rId7" imgW="6235560" imgH="939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1650" y="3225800"/>
                        <a:ext cx="62357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6561683"/>
              </p:ext>
            </p:extLst>
          </p:nvPr>
        </p:nvGraphicFramePr>
        <p:xfrm>
          <a:off x="825500" y="5111750"/>
          <a:ext cx="74930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30" name="Equation" r:id="rId9" imgW="7492680" imgH="825480" progId="Equation.DSMT4">
                  <p:embed/>
                </p:oleObj>
              </mc:Choice>
              <mc:Fallback>
                <p:oleObj name="Equation" r:id="rId9" imgW="7492680" imgH="8254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0" y="5111750"/>
                        <a:ext cx="74930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the vector function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for a projectile’s motion, find formulas for its maximum height and the time at which it reaches that height.</a:t>
            </a:r>
          </a:p>
          <a:p>
            <a:r>
              <a:rPr lang="en-US" b="1" dirty="0"/>
              <a:t>Solution</a:t>
            </a:r>
          </a:p>
          <a:p>
            <a:r>
              <a:rPr lang="en-US" dirty="0"/>
              <a:t>A projectile reaches its maximum height when the vertical component of its velocity is 0. </a:t>
            </a:r>
          </a:p>
        </p:txBody>
      </p:sp>
      <p:graphicFrame>
        <p:nvGraphicFramePr>
          <p:cNvPr id="1413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340464"/>
              </p:ext>
            </p:extLst>
          </p:nvPr>
        </p:nvGraphicFramePr>
        <p:xfrm>
          <a:off x="1193800" y="1822450"/>
          <a:ext cx="6756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27" name="Equation" r:id="rId3" imgW="6756120" imgH="939600" progId="Equation.DSMT4">
                  <p:embed/>
                </p:oleObj>
              </mc:Choice>
              <mc:Fallback>
                <p:oleObj name="Equation" r:id="rId3" imgW="6756120" imgH="939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1822450"/>
                        <a:ext cx="67564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Since						       the formula for the time at which it reaches its maximum height is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At that time, the vertical component of </a:t>
            </a:r>
            <a:r>
              <a:rPr lang="en-US" b="1" dirty="0"/>
              <a:t>r </a:t>
            </a:r>
            <a:r>
              <a:rPr lang="en-US" dirty="0"/>
              <a:t>is</a:t>
            </a:r>
          </a:p>
        </p:txBody>
      </p:sp>
      <p:graphicFrame>
        <p:nvGraphicFramePr>
          <p:cNvPr id="1423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242748"/>
              </p:ext>
            </p:extLst>
          </p:nvPr>
        </p:nvGraphicFramePr>
        <p:xfrm>
          <a:off x="1333500" y="1303338"/>
          <a:ext cx="5257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77" name="Equation" r:id="rId3" imgW="5257800" imgH="482400" progId="Equation.DSMT4">
                  <p:embed/>
                </p:oleObj>
              </mc:Choice>
              <mc:Fallback>
                <p:oleObj name="Equation" r:id="rId3" imgW="5257800" imgH="482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" y="1303338"/>
                        <a:ext cx="52578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5273152"/>
              </p:ext>
            </p:extLst>
          </p:nvPr>
        </p:nvGraphicFramePr>
        <p:xfrm>
          <a:off x="3771900" y="2292350"/>
          <a:ext cx="16002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78" name="Equation" r:id="rId5" imgW="1600200" imgH="888840" progId="Equation.DSMT4">
                  <p:embed/>
                </p:oleObj>
              </mc:Choice>
              <mc:Fallback>
                <p:oleObj name="Equation" r:id="rId5" imgW="1600200" imgH="8888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1900" y="2292350"/>
                        <a:ext cx="16002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359167"/>
              </p:ext>
            </p:extLst>
          </p:nvPr>
        </p:nvGraphicFramePr>
        <p:xfrm>
          <a:off x="457200" y="3886200"/>
          <a:ext cx="8229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79" name="Equation" r:id="rId7" imgW="8229600" imgH="1066680" progId="Equation.DSMT4">
                  <p:embed/>
                </p:oleObj>
              </mc:Choice>
              <mc:Fallback>
                <p:oleObj name="Equation" r:id="rId7" imgW="8229600" imgH="10666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886200"/>
                        <a:ext cx="82296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bullet is shot from a rifle with a muzzle velocity of 170 m/s at a 30° angle of elevation. The bullet leaves the rifle at a height 2 m above the ground. Assuming the surrounding terrain is flat and level, how far does the bullet travel, and with what speed does it hit the ground?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412480" cy="4572000"/>
          </a:xfrm>
        </p:spPr>
        <p:txBody>
          <a:bodyPr/>
          <a:lstStyle/>
          <a:p>
            <a:r>
              <a:rPr lang="en-US" b="1" dirty="0"/>
              <a:t>Solution</a:t>
            </a:r>
          </a:p>
          <a:p>
            <a:r>
              <a:rPr lang="en-US" dirty="0"/>
              <a:t>We can determine the time </a:t>
            </a:r>
            <a:r>
              <a:rPr lang="en-US" i="1" dirty="0"/>
              <a:t>t</a:t>
            </a:r>
            <a:r>
              <a:rPr lang="en-US" dirty="0"/>
              <a:t> at which the bullet lands by solving the quadratic equation </a:t>
            </a:r>
          </a:p>
        </p:txBody>
      </p:sp>
      <p:graphicFrame>
        <p:nvGraphicFramePr>
          <p:cNvPr id="1433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5671570"/>
              </p:ext>
            </p:extLst>
          </p:nvPr>
        </p:nvGraphicFramePr>
        <p:xfrm>
          <a:off x="5010150" y="2270125"/>
          <a:ext cx="38227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5" name="Equation" r:id="rId3" imgW="3822480" imgH="495000" progId="Equation.DSMT4">
                  <p:embed/>
                </p:oleObj>
              </mc:Choice>
              <mc:Fallback>
                <p:oleObj name="Equation" r:id="rId3" imgW="3822480" imgH="4950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0150" y="2270125"/>
                        <a:ext cx="38227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4" name="Object 4"/>
          <p:cNvGraphicFramePr>
            <a:graphicFrameLocks noChangeAspect="1"/>
          </p:cNvGraphicFramePr>
          <p:nvPr/>
        </p:nvGraphicFramePr>
        <p:xfrm>
          <a:off x="609600" y="2971800"/>
          <a:ext cx="4686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6" name="Equation" r:id="rId5" imgW="4686120" imgH="838080" progId="Equation.DSMT4">
                  <p:embed/>
                </p:oleObj>
              </mc:Choice>
              <mc:Fallback>
                <p:oleObj name="Equation" r:id="rId5" imgW="4686120" imgH="8380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971800"/>
                        <a:ext cx="4686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5" name="Object 5"/>
          <p:cNvGraphicFramePr>
            <a:graphicFrameLocks noChangeAspect="1"/>
          </p:cNvGraphicFramePr>
          <p:nvPr/>
        </p:nvGraphicFramePr>
        <p:xfrm>
          <a:off x="2286000" y="3886200"/>
          <a:ext cx="6248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7" name="Equation" r:id="rId7" imgW="6248160" imgH="838080" progId="Equation.DSMT4">
                  <p:embed/>
                </p:oleObj>
              </mc:Choice>
              <mc:Fallback>
                <p:oleObj name="Equation" r:id="rId7" imgW="6248160" imgH="838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886200"/>
                        <a:ext cx="6248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0666886"/>
              </p:ext>
            </p:extLst>
          </p:nvPr>
        </p:nvGraphicFramePr>
        <p:xfrm>
          <a:off x="4601980" y="4876800"/>
          <a:ext cx="2222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8" name="Equation" r:id="rId9" imgW="2222280" imgH="330120" progId="Equation.DSMT4">
                  <p:embed/>
                </p:oleObj>
              </mc:Choice>
              <mc:Fallback>
                <p:oleObj name="Equation" r:id="rId9" imgW="2222280" imgH="33012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1980" y="4876800"/>
                        <a:ext cx="22225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second solution for </a:t>
            </a:r>
            <a:r>
              <a:rPr lang="en-US" i="1" dirty="0"/>
              <a:t>t</a:t>
            </a:r>
            <a:r>
              <a:rPr lang="en-US" dirty="0"/>
              <a:t> is the value we seek (the first solution is a time before the rifle is fired), and the horizontal distance 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-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baseline="-25000" dirty="0"/>
              <a:t>0</a:t>
            </a:r>
            <a:r>
              <a:rPr lang="en-US" dirty="0"/>
              <a:t> the bullet has traveled over that time is as follows:</a:t>
            </a:r>
          </a:p>
        </p:txBody>
      </p:sp>
      <p:graphicFrame>
        <p:nvGraphicFramePr>
          <p:cNvPr id="1443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871475"/>
              </p:ext>
            </p:extLst>
          </p:nvPr>
        </p:nvGraphicFramePr>
        <p:xfrm>
          <a:off x="2940050" y="3206750"/>
          <a:ext cx="2641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26" name="Equation" r:id="rId3" imgW="2641320" imgH="482400" progId="Equation.DSMT4">
                  <p:embed/>
                </p:oleObj>
              </mc:Choice>
              <mc:Fallback>
                <p:oleObj name="Equation" r:id="rId3" imgW="2641320" imgH="482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0050" y="3206750"/>
                        <a:ext cx="2641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88" name="Object 4"/>
          <p:cNvGraphicFramePr>
            <a:graphicFrameLocks noChangeAspect="1"/>
          </p:cNvGraphicFramePr>
          <p:nvPr/>
        </p:nvGraphicFramePr>
        <p:xfrm>
          <a:off x="3810000" y="3886200"/>
          <a:ext cx="23749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27" name="Equation" r:id="rId5" imgW="2374560" imgH="914400" progId="Equation.DSMT4">
                  <p:embed/>
                </p:oleObj>
              </mc:Choice>
              <mc:Fallback>
                <p:oleObj name="Equation" r:id="rId5" imgW="2374560" imgH="914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886200"/>
                        <a:ext cx="23749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8125099"/>
              </p:ext>
            </p:extLst>
          </p:nvPr>
        </p:nvGraphicFramePr>
        <p:xfrm>
          <a:off x="3810000" y="4965700"/>
          <a:ext cx="1371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28" name="Equation" r:id="rId7" imgW="1371600" imgH="291960" progId="Equation.DSMT4">
                  <p:embed/>
                </p:oleObj>
              </mc:Choice>
              <mc:Fallback>
                <p:oleObj name="Equation" r:id="rId7" imgW="1371600" imgH="291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965700"/>
                        <a:ext cx="1371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As always, the speed of an object is the absolute value of its velocity, so using the fact that</a:t>
            </a:r>
            <a:br>
              <a:rPr lang="en-US" dirty="0"/>
            </a:br>
            <a:r>
              <a:rPr lang="en-US" dirty="0"/>
              <a:t>			        the speed of the bullet when it lands is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or just slightly greater than the speed with which it left the rifle.</a:t>
            </a:r>
          </a:p>
        </p:txBody>
      </p:sp>
      <p:graphicFrame>
        <p:nvGraphicFramePr>
          <p:cNvPr id="145410" name="Object 2"/>
          <p:cNvGraphicFramePr>
            <a:graphicFrameLocks noChangeAspect="1"/>
          </p:cNvGraphicFramePr>
          <p:nvPr/>
        </p:nvGraphicFramePr>
        <p:xfrm>
          <a:off x="5725758" y="1746078"/>
          <a:ext cx="1854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76" name="Equation" r:id="rId3" imgW="1854000" imgH="469800" progId="Equation.DSMT4">
                  <p:embed/>
                </p:oleObj>
              </mc:Choice>
              <mc:Fallback>
                <p:oleObj name="Equation" r:id="rId3" imgW="1854000" imgH="469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5758" y="1746078"/>
                        <a:ext cx="18542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1331080"/>
              </p:ext>
            </p:extLst>
          </p:nvPr>
        </p:nvGraphicFramePr>
        <p:xfrm>
          <a:off x="533400" y="2171700"/>
          <a:ext cx="33655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77" name="Equation" r:id="rId5" imgW="3365280" imgH="482400" progId="Equation.DSMT4">
                  <p:embed/>
                </p:oleObj>
              </mc:Choice>
              <mc:Fallback>
                <p:oleObj name="Equation" r:id="rId5" imgW="3365280" imgH="482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171700"/>
                        <a:ext cx="33655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13" name="Object 5"/>
          <p:cNvGraphicFramePr>
            <a:graphicFrameLocks noChangeAspect="1"/>
          </p:cNvGraphicFramePr>
          <p:nvPr/>
        </p:nvGraphicFramePr>
        <p:xfrm>
          <a:off x="831850" y="3060700"/>
          <a:ext cx="74803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78" name="Equation" r:id="rId7" imgW="7480080" imgH="596880" progId="Equation.DSMT4">
                  <p:embed/>
                </p:oleObj>
              </mc:Choice>
              <mc:Fallback>
                <p:oleObj name="Equation" r:id="rId7" imgW="7480080" imgH="5968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850" y="3060700"/>
                        <a:ext cx="74803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2006751"/>
              </p:ext>
            </p:extLst>
          </p:nvPr>
        </p:nvGraphicFramePr>
        <p:xfrm>
          <a:off x="2219325" y="3636963"/>
          <a:ext cx="57023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79" name="Equation" r:id="rId9" imgW="5702040" imgH="1104840" progId="Equation.DSMT4">
                  <p:embed/>
                </p:oleObj>
              </mc:Choice>
              <mc:Fallback>
                <p:oleObj name="Equation" r:id="rId9" imgW="5702040" imgH="11048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9325" y="3636963"/>
                        <a:ext cx="5702300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15" name="Object 7"/>
          <p:cNvGraphicFramePr>
            <a:graphicFrameLocks noChangeAspect="1"/>
          </p:cNvGraphicFramePr>
          <p:nvPr/>
        </p:nvGraphicFramePr>
        <p:xfrm>
          <a:off x="2226040" y="4803100"/>
          <a:ext cx="1866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80" name="Equation" r:id="rId11" imgW="1866600" imgH="431640" progId="Equation.DSMT4">
                  <p:embed/>
                </p:oleObj>
              </mc:Choice>
              <mc:Fallback>
                <p:oleObj name="Equation" r:id="rId11" imgW="1866600" imgH="4316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6040" y="4803100"/>
                        <a:ext cx="18669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Arc Length of Space Curves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625608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Arc Length of Space Curves</a:t>
            </a:r>
          </a:p>
          <a:p>
            <a:r>
              <a:rPr lang="en-US" dirty="0">
                <a:solidFill>
                  <a:srgbClr val="000000"/>
                </a:solidFill>
              </a:rPr>
              <a:t>Suppose a curve 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 is defined over the interval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 ≤ </a:t>
            </a:r>
            <a:r>
              <a:rPr lang="en-US" i="1" dirty="0">
                <a:solidFill>
                  <a:srgbClr val="000000"/>
                </a:solidFill>
              </a:rPr>
              <a:t>t</a:t>
            </a:r>
            <a:r>
              <a:rPr lang="en-US" dirty="0">
                <a:solidFill>
                  <a:srgbClr val="000000"/>
                </a:solidFill>
              </a:rPr>
              <a:t> ≤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 by the position vector				  or, equivalently, by the parametric equations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 =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t</a:t>
            </a:r>
            <a:r>
              <a:rPr lang="en-US" dirty="0">
                <a:solidFill>
                  <a:srgbClr val="000000"/>
                </a:solidFill>
              </a:rPr>
              <a:t>),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i="1" dirty="0">
                <a:solidFill>
                  <a:srgbClr val="000000"/>
                </a:solidFill>
              </a:rPr>
              <a:t>y</a:t>
            </a:r>
            <a:r>
              <a:rPr lang="en-US" dirty="0">
                <a:solidFill>
                  <a:srgbClr val="000000"/>
                </a:solidFill>
              </a:rPr>
              <a:t> = </a:t>
            </a:r>
            <a:r>
              <a:rPr lang="en-US" i="1" dirty="0">
                <a:solidFill>
                  <a:srgbClr val="000000"/>
                </a:solidFill>
              </a:rPr>
              <a:t>g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t</a:t>
            </a:r>
            <a:r>
              <a:rPr lang="en-US" dirty="0">
                <a:solidFill>
                  <a:srgbClr val="000000"/>
                </a:solidFill>
              </a:rPr>
              <a:t>), and </a:t>
            </a:r>
            <a:r>
              <a:rPr lang="en-US" i="1" dirty="0">
                <a:solidFill>
                  <a:srgbClr val="000000"/>
                </a:solidFill>
              </a:rPr>
              <a:t>z</a:t>
            </a:r>
            <a:r>
              <a:rPr lang="en-US" dirty="0">
                <a:solidFill>
                  <a:srgbClr val="000000"/>
                </a:solidFill>
              </a:rPr>
              <a:t> = </a:t>
            </a:r>
            <a:r>
              <a:rPr lang="en-US" i="1" dirty="0">
                <a:solidFill>
                  <a:srgbClr val="000000"/>
                </a:solidFill>
              </a:rPr>
              <a:t>h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t</a:t>
            </a:r>
            <a:r>
              <a:rPr lang="en-US" dirty="0">
                <a:solidFill>
                  <a:srgbClr val="000000"/>
                </a:solidFill>
              </a:rPr>
              <a:t>). Suppose further that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 ′, </a:t>
            </a:r>
            <a:r>
              <a:rPr lang="en-US" i="1" dirty="0">
                <a:solidFill>
                  <a:srgbClr val="000000"/>
                </a:solidFill>
              </a:rPr>
              <a:t>g</a:t>
            </a:r>
            <a:r>
              <a:rPr lang="en-US" dirty="0">
                <a:solidFill>
                  <a:srgbClr val="000000"/>
                </a:solidFill>
              </a:rPr>
              <a:t>′, and </a:t>
            </a:r>
            <a:r>
              <a:rPr lang="en-US" i="1" dirty="0">
                <a:solidFill>
                  <a:srgbClr val="000000"/>
                </a:solidFill>
              </a:rPr>
              <a:t>h</a:t>
            </a:r>
            <a:r>
              <a:rPr lang="en-US" dirty="0">
                <a:solidFill>
                  <a:srgbClr val="000000"/>
                </a:solidFill>
              </a:rPr>
              <a:t>′ are all continuous on [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] and that 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 is traced out just once over the interval, except possibly for a finite number of self-intersections. </a:t>
            </a:r>
          </a:p>
        </p:txBody>
      </p:sp>
      <p:graphicFrame>
        <p:nvGraphicFramePr>
          <p:cNvPr id="126978" name="Object 2"/>
          <p:cNvGraphicFramePr>
            <a:graphicFrameLocks noChangeAspect="1"/>
          </p:cNvGraphicFramePr>
          <p:nvPr/>
        </p:nvGraphicFramePr>
        <p:xfrm>
          <a:off x="3771900" y="2239780"/>
          <a:ext cx="32385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91" name="Equation" r:id="rId3" imgW="3238200" imgH="520560" progId="Equation.DSMT4">
                  <p:embed/>
                </p:oleObj>
              </mc:Choice>
              <mc:Fallback>
                <p:oleObj name="Equation" r:id="rId3" imgW="3238200" imgH="5205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1900" y="2239780"/>
                        <a:ext cx="32385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Arc Length of Space Curves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11040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 wrap="square">
            <a:no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Arc Length of Space Curves (cont.)</a:t>
            </a:r>
          </a:p>
          <a:p>
            <a:r>
              <a:rPr lang="en-US" dirty="0">
                <a:solidFill>
                  <a:srgbClr val="000000"/>
                </a:solidFill>
              </a:rPr>
              <a:t>Then the </a:t>
            </a:r>
            <a:r>
              <a:rPr lang="en-US" b="1" dirty="0">
                <a:solidFill>
                  <a:srgbClr val="C00000"/>
                </a:solidFill>
              </a:rPr>
              <a:t>arc length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L</a:t>
            </a:r>
            <a:r>
              <a:rPr lang="en-US" dirty="0">
                <a:solidFill>
                  <a:srgbClr val="000000"/>
                </a:solidFill>
              </a:rPr>
              <a:t> of 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 is given by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Since					 the above is equivalent </a:t>
            </a:r>
          </a:p>
          <a:p>
            <a:r>
              <a:rPr lang="en-US" dirty="0">
                <a:solidFill>
                  <a:srgbClr val="000000"/>
                </a:solidFill>
              </a:rPr>
              <a:t>to </a:t>
            </a:r>
          </a:p>
        </p:txBody>
      </p:sp>
      <p:graphicFrame>
        <p:nvGraphicFramePr>
          <p:cNvPr id="1280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5098885"/>
              </p:ext>
            </p:extLst>
          </p:nvPr>
        </p:nvGraphicFramePr>
        <p:xfrm>
          <a:off x="1771650" y="2413000"/>
          <a:ext cx="5600700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42" name="Equation" r:id="rId3" imgW="5600520" imgH="2031840" progId="Equation.DSMT4">
                  <p:embed/>
                </p:oleObj>
              </mc:Choice>
              <mc:Fallback>
                <p:oleObj name="Equation" r:id="rId3" imgW="5600520" imgH="20318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1650" y="2413000"/>
                        <a:ext cx="5600700" cy="203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04" name="Object 4"/>
          <p:cNvGraphicFramePr>
            <a:graphicFrameLocks noChangeAspect="1"/>
          </p:cNvGraphicFramePr>
          <p:nvPr/>
        </p:nvGraphicFramePr>
        <p:xfrm>
          <a:off x="1402830" y="4570750"/>
          <a:ext cx="37592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43" name="Equation" r:id="rId5" imgW="3759120" imgH="520560" progId="Equation.DSMT4">
                  <p:embed/>
                </p:oleObj>
              </mc:Choice>
              <mc:Fallback>
                <p:oleObj name="Equation" r:id="rId5" imgW="3759120" imgH="5205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2830" y="4570750"/>
                        <a:ext cx="37592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05" name="Object 5"/>
          <p:cNvGraphicFramePr>
            <a:graphicFrameLocks noChangeAspect="1"/>
          </p:cNvGraphicFramePr>
          <p:nvPr/>
        </p:nvGraphicFramePr>
        <p:xfrm>
          <a:off x="930640" y="4981730"/>
          <a:ext cx="19939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44" name="Equation" r:id="rId7" imgW="1993680" imgH="698400" progId="Equation.DSMT4">
                  <p:embed/>
                </p:oleObj>
              </mc:Choice>
              <mc:Fallback>
                <p:oleObj name="Equation" r:id="rId7" imgW="1993680" imgH="6984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640" y="4981730"/>
                        <a:ext cx="19939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the arc length of the portion of the helix</a:t>
            </a:r>
            <a:br>
              <a:rPr lang="en-US" dirty="0"/>
            </a:br>
            <a:r>
              <a:rPr lang="en-US" dirty="0"/>
              <a:t>			      over the interval [0, 4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π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/>
              <a:t>].</a:t>
            </a:r>
          </a:p>
          <a:p>
            <a:r>
              <a:rPr lang="en-US" b="1" dirty="0"/>
              <a:t>Solution</a:t>
            </a:r>
          </a:p>
          <a:p>
            <a:r>
              <a:rPr lang="en-US" dirty="0"/>
              <a:t>The given interval defines</a:t>
            </a:r>
            <a:br>
              <a:rPr lang="en-US" dirty="0"/>
            </a:br>
            <a:r>
              <a:rPr lang="en-US" dirty="0"/>
              <a:t>two coils of the helix as </a:t>
            </a:r>
            <a:br>
              <a:rPr lang="en-US" dirty="0"/>
            </a:br>
            <a:r>
              <a:rPr lang="en-US" dirty="0"/>
              <a:t>shown in Figure 1, </a:t>
            </a:r>
            <a:br>
              <a:rPr lang="en-US" dirty="0"/>
            </a:br>
            <a:r>
              <a:rPr lang="en-US" dirty="0"/>
              <a:t>beginning at the point </a:t>
            </a:r>
            <a:br>
              <a:rPr lang="en-US" dirty="0"/>
            </a:br>
            <a:r>
              <a:rPr lang="en-US" dirty="0"/>
              <a:t>(1, 0, 0) and ending at the</a:t>
            </a:r>
            <a:br>
              <a:rPr lang="en-US" dirty="0"/>
            </a:br>
            <a:r>
              <a:rPr lang="en-US" dirty="0"/>
              <a:t> point (1, 2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π</a:t>
            </a:r>
            <a:r>
              <a:rPr lang="en-US" dirty="0"/>
              <a:t>, 0).</a:t>
            </a:r>
          </a:p>
        </p:txBody>
      </p:sp>
      <p:graphicFrame>
        <p:nvGraphicFramePr>
          <p:cNvPr id="129026" name="Object 2"/>
          <p:cNvGraphicFramePr>
            <a:graphicFrameLocks noChangeAspect="1"/>
          </p:cNvGraphicFramePr>
          <p:nvPr/>
        </p:nvGraphicFramePr>
        <p:xfrm>
          <a:off x="609600" y="1737610"/>
          <a:ext cx="30480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9" name="Equation" r:id="rId3" imgW="3047760" imgH="495000" progId="Equation.DSMT4">
                  <p:embed/>
                </p:oleObj>
              </mc:Choice>
              <mc:Fallback>
                <p:oleObj name="Equation" r:id="rId3" imgW="3047760" imgH="4950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737610"/>
                        <a:ext cx="30480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9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2819400"/>
            <a:ext cx="4480560" cy="2603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974853" y="5486400"/>
            <a:ext cx="1370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arc length of this curve is as follows:</a:t>
            </a:r>
          </a:p>
        </p:txBody>
      </p:sp>
      <p:graphicFrame>
        <p:nvGraphicFramePr>
          <p:cNvPr id="1300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6393984"/>
              </p:ext>
            </p:extLst>
          </p:nvPr>
        </p:nvGraphicFramePr>
        <p:xfrm>
          <a:off x="1022350" y="2381250"/>
          <a:ext cx="21082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03" name="Equation" r:id="rId3" imgW="2108160" imgH="736560" progId="Equation.DSMT4">
                  <p:embed/>
                </p:oleObj>
              </mc:Choice>
              <mc:Fallback>
                <p:oleObj name="Equation" r:id="rId3" imgW="2108160" imgH="7365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2350" y="2381250"/>
                        <a:ext cx="21082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8261375"/>
              </p:ext>
            </p:extLst>
          </p:nvPr>
        </p:nvGraphicFramePr>
        <p:xfrm>
          <a:off x="3189288" y="2133600"/>
          <a:ext cx="49276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04" name="Equation" r:id="rId5" imgW="4927320" imgH="1104840" progId="Equation.DSMT4">
                  <p:embed/>
                </p:oleObj>
              </mc:Choice>
              <mc:Fallback>
                <p:oleObj name="Equation" r:id="rId5" imgW="4927320" imgH="11048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9288" y="2133600"/>
                        <a:ext cx="4927600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875506"/>
              </p:ext>
            </p:extLst>
          </p:nvPr>
        </p:nvGraphicFramePr>
        <p:xfrm>
          <a:off x="1284288" y="3354388"/>
          <a:ext cx="25527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05" name="Equation" r:id="rId7" imgW="2552400" imgH="1104840" progId="Equation.DSMT4">
                  <p:embed/>
                </p:oleObj>
              </mc:Choice>
              <mc:Fallback>
                <p:oleObj name="Equation" r:id="rId7" imgW="2552400" imgH="11048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4288" y="3354388"/>
                        <a:ext cx="2552700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8213684"/>
              </p:ext>
            </p:extLst>
          </p:nvPr>
        </p:nvGraphicFramePr>
        <p:xfrm>
          <a:off x="3910013" y="3689350"/>
          <a:ext cx="11430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06" name="Equation" r:id="rId9" imgW="1143000" imgH="444240" progId="Equation.DSMT4">
                  <p:embed/>
                </p:oleObj>
              </mc:Choice>
              <mc:Fallback>
                <p:oleObj name="Equation" r:id="rId9" imgW="1143000" imgH="4442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0013" y="3689350"/>
                        <a:ext cx="11430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 Length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often use </a:t>
            </a:r>
            <a:r>
              <a:rPr lang="en-US" i="1" dirty="0"/>
              <a:t>t</a:t>
            </a:r>
            <a:r>
              <a:rPr lang="en-US" dirty="0"/>
              <a:t> as the symbol for the parameter in defining a curve, since the curves in many applications arise as functions of time. But curves can be reparametrized as convenient, and when studying the pure geometry of a curve it often makes sense to replace the original parameter with the </a:t>
            </a:r>
            <a:r>
              <a:rPr lang="en-US" b="1" dirty="0"/>
              <a:t>arc length parameter</a:t>
            </a:r>
            <a:r>
              <a:rPr lang="en-US" dirty="0"/>
              <a:t> </a:t>
            </a:r>
            <a:r>
              <a:rPr lang="en-US" i="1" dirty="0"/>
              <a:t>s</a:t>
            </a:r>
            <a:r>
              <a:rPr lang="en-US" dirty="0"/>
              <a:t>. After doing so, we say the curve is </a:t>
            </a:r>
            <a:r>
              <a:rPr lang="en-US" b="1" dirty="0"/>
              <a:t>parametrized with respect to arc length</a:t>
            </a:r>
            <a:r>
              <a:rPr lang="en-US" dirty="0"/>
              <a:t>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 Length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The arc length parameter is defined by the arc length formula.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r>
              <a:rPr lang="en-US" dirty="0"/>
              <a:t>In this formula, we assume that the curve is parametrized in terms of </a:t>
            </a:r>
            <a:r>
              <a:rPr lang="en-US" i="1" dirty="0"/>
              <a:t>u</a:t>
            </a:r>
            <a:r>
              <a:rPr lang="en-US" dirty="0"/>
              <a:t>, and that</a:t>
            </a:r>
            <a:br>
              <a:rPr lang="en-US" dirty="0"/>
            </a:br>
            <a:r>
              <a:rPr lang="en-US" dirty="0"/>
              <a:t>			         is a conveniently chosen reference point from which to measure arc length. Then </a:t>
            </a:r>
            <a:r>
              <a:rPr lang="en-US" i="1" dirty="0"/>
              <a:t>s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is the length of the curve between </a:t>
            </a:r>
            <a:r>
              <a:rPr lang="en-US" i="1" dirty="0"/>
              <a:t>u</a:t>
            </a:r>
            <a:r>
              <a:rPr lang="en-US" dirty="0"/>
              <a:t> = </a:t>
            </a:r>
            <a:r>
              <a:rPr lang="en-US" i="1" dirty="0"/>
              <a:t>t</a:t>
            </a:r>
            <a:r>
              <a:rPr lang="en-US" baseline="-25000" dirty="0"/>
              <a:t>0</a:t>
            </a:r>
            <a:r>
              <a:rPr lang="en-US" dirty="0"/>
              <a:t> and </a:t>
            </a:r>
            <a:br>
              <a:rPr lang="en-US" dirty="0"/>
            </a:br>
            <a:r>
              <a:rPr lang="en-US" i="1" dirty="0"/>
              <a:t>u</a:t>
            </a:r>
            <a:r>
              <a:rPr lang="en-US" dirty="0"/>
              <a:t> = </a:t>
            </a:r>
            <a:r>
              <a:rPr lang="en-US" i="1" dirty="0"/>
              <a:t>t</a:t>
            </a:r>
            <a:r>
              <a:rPr lang="en-US" dirty="0"/>
              <a:t>, and by the Fundamental Theorem of Calculus,</a:t>
            </a:r>
          </a:p>
        </p:txBody>
      </p:sp>
      <p:graphicFrame>
        <p:nvGraphicFramePr>
          <p:cNvPr id="131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5684595"/>
              </p:ext>
            </p:extLst>
          </p:nvPr>
        </p:nvGraphicFramePr>
        <p:xfrm>
          <a:off x="1016000" y="1905000"/>
          <a:ext cx="71120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37" name="Equation" r:id="rId3" imgW="7111800" imgH="1104840" progId="Equation.DSMT4">
                  <p:embed/>
                </p:oleObj>
              </mc:Choice>
              <mc:Fallback>
                <p:oleObj name="Equation" r:id="rId3" imgW="7111800" imgH="11048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0" y="1905000"/>
                        <a:ext cx="7112000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139652"/>
              </p:ext>
            </p:extLst>
          </p:nvPr>
        </p:nvGraphicFramePr>
        <p:xfrm>
          <a:off x="565880" y="3853130"/>
          <a:ext cx="33274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38" name="Equation" r:id="rId5" imgW="3327120" imgH="444240" progId="Equation.DSMT4">
                  <p:embed/>
                </p:oleObj>
              </mc:Choice>
              <mc:Fallback>
                <p:oleObj name="Equation" r:id="rId5" imgW="3327120" imgH="4442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880" y="3853130"/>
                        <a:ext cx="33274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3781912"/>
              </p:ext>
            </p:extLst>
          </p:nvPr>
        </p:nvGraphicFramePr>
        <p:xfrm>
          <a:off x="517525" y="5567784"/>
          <a:ext cx="18923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39" name="Equation" r:id="rId7" imgW="1892160" imgH="444240" progId="Equation.DSMT4">
                  <p:embed/>
                </p:oleObj>
              </mc:Choice>
              <mc:Fallback>
                <p:oleObj name="Equation" r:id="rId7" imgW="1892160" imgH="4442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25" y="5567784"/>
                        <a:ext cx="18923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 Length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Another advantage of the arc length parameter is evident if we are able to write </a:t>
            </a:r>
            <a:r>
              <a:rPr lang="en-US" i="1" dirty="0"/>
              <a:t>t</a:t>
            </a:r>
            <a:r>
              <a:rPr lang="en-US" dirty="0"/>
              <a:t> as a function of </a:t>
            </a:r>
            <a:r>
              <a:rPr lang="en-US" i="1" dirty="0"/>
              <a:t>s</a:t>
            </a:r>
            <a:r>
              <a:rPr lang="en-US" dirty="0"/>
              <a:t>, for then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endParaRPr lang="en-US" dirty="0"/>
          </a:p>
          <a:p>
            <a:r>
              <a:rPr lang="en-US" dirty="0"/>
              <a:t>and the arc length of the curve between two points </a:t>
            </a:r>
            <a:br>
              <a:rPr lang="en-US" dirty="0"/>
            </a:br>
            <a:r>
              <a:rPr lang="en-US" b="1" dirty="0"/>
              <a:t>r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)) and </a:t>
            </a:r>
            <a:r>
              <a:rPr lang="en-US" b="1" dirty="0"/>
              <a:t>r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(</a:t>
            </a:r>
            <a:r>
              <a:rPr lang="en-US" i="1" dirty="0"/>
              <a:t>b</a:t>
            </a:r>
            <a:r>
              <a:rPr lang="en-US" dirty="0"/>
              <a:t>)) is thus</a:t>
            </a:r>
          </a:p>
        </p:txBody>
      </p:sp>
      <p:graphicFrame>
        <p:nvGraphicFramePr>
          <p:cNvPr id="152578" name="Object 2"/>
          <p:cNvGraphicFramePr>
            <a:graphicFrameLocks noChangeAspect="1"/>
          </p:cNvGraphicFramePr>
          <p:nvPr/>
        </p:nvGraphicFramePr>
        <p:xfrm>
          <a:off x="1003300" y="2819400"/>
          <a:ext cx="71374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04" name="Equation" r:id="rId3" imgW="7137360" imgH="1054080" progId="Equation.DSMT4">
                  <p:embed/>
                </p:oleObj>
              </mc:Choice>
              <mc:Fallback>
                <p:oleObj name="Equation" r:id="rId3" imgW="7137360" imgH="10540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2819400"/>
                        <a:ext cx="713740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79" name="Object 3"/>
          <p:cNvGraphicFramePr>
            <a:graphicFrameLocks noChangeAspect="1"/>
          </p:cNvGraphicFramePr>
          <p:nvPr/>
        </p:nvGraphicFramePr>
        <p:xfrm>
          <a:off x="2698750" y="4953000"/>
          <a:ext cx="37465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05" name="Equation" r:id="rId5" imgW="3746160" imgH="927000" progId="Equation.DSMT4">
                  <p:embed/>
                </p:oleObj>
              </mc:Choice>
              <mc:Fallback>
                <p:oleObj name="Equation" r:id="rId5" imgW="3746160" imgH="9270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750" y="4953000"/>
                        <a:ext cx="37465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974</TotalTime>
  <Words>773</Words>
  <Application>Microsoft Office PowerPoint</Application>
  <PresentationFormat>On-screen Show (4:3)</PresentationFormat>
  <Paragraphs>119</Paragraphs>
  <Slides>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Cambria Math</vt:lpstr>
      <vt:lpstr>Calibri</vt:lpstr>
      <vt:lpstr>Symbol</vt:lpstr>
      <vt:lpstr>Office Theme</vt:lpstr>
      <vt:lpstr>Equation</vt:lpstr>
      <vt:lpstr>MathType 6.0 Equation</vt:lpstr>
      <vt:lpstr>Section 12.2</vt:lpstr>
      <vt:lpstr>TOPICS</vt:lpstr>
      <vt:lpstr>Definition: Arc Length of Space Curves</vt:lpstr>
      <vt:lpstr>Definition: Arc Length of Space Curves</vt:lpstr>
      <vt:lpstr>Example 1 </vt:lpstr>
      <vt:lpstr>Example 1 (cont.)</vt:lpstr>
      <vt:lpstr>Arc Length</vt:lpstr>
      <vt:lpstr>Arc Length</vt:lpstr>
      <vt:lpstr>Arc Length</vt:lpstr>
      <vt:lpstr>Example 2 </vt:lpstr>
      <vt:lpstr>Example 2 (cont.)</vt:lpstr>
      <vt:lpstr>Example 2 (cont.)</vt:lpstr>
      <vt:lpstr>Definition: Unit Tangent Vector</vt:lpstr>
      <vt:lpstr>Example 3 </vt:lpstr>
      <vt:lpstr>Example 3 (cont.)</vt:lpstr>
      <vt:lpstr>Example 4 </vt:lpstr>
      <vt:lpstr>Example 4 (cont.)</vt:lpstr>
      <vt:lpstr>Projectile Motion</vt:lpstr>
      <vt:lpstr>Projectile Motion</vt:lpstr>
      <vt:lpstr>Projectile Motion</vt:lpstr>
      <vt:lpstr>Projectile Motion</vt:lpstr>
      <vt:lpstr>Projectile Motion</vt:lpstr>
      <vt:lpstr>Example 5 </vt:lpstr>
      <vt:lpstr>Example 5 (cont.)</vt:lpstr>
      <vt:lpstr>Example 6 </vt:lpstr>
      <vt:lpstr>Example 6 (cont.)</vt:lpstr>
      <vt:lpstr>Example 6 (cont.)</vt:lpstr>
      <vt:lpstr>Example 6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Calculus</dc:title>
  <dc:creator>Hawkes Learning Systems</dc:creator>
  <cp:lastModifiedBy>Daniel Breuer</cp:lastModifiedBy>
  <cp:revision>155</cp:revision>
  <dcterms:created xsi:type="dcterms:W3CDTF">2013-04-26T14:43:13Z</dcterms:created>
  <dcterms:modified xsi:type="dcterms:W3CDTF">2018-09-18T16:31:06Z</dcterms:modified>
</cp:coreProperties>
</file>