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8" r:id="rId3"/>
    <p:sldId id="259" r:id="rId4"/>
    <p:sldId id="260" r:id="rId5"/>
    <p:sldId id="286" r:id="rId6"/>
    <p:sldId id="261" r:id="rId7"/>
    <p:sldId id="262" r:id="rId8"/>
    <p:sldId id="263" r:id="rId9"/>
    <p:sldId id="264" r:id="rId10"/>
    <p:sldId id="265" r:id="rId11"/>
    <p:sldId id="287" r:id="rId12"/>
    <p:sldId id="288" r:id="rId13"/>
    <p:sldId id="266" r:id="rId14"/>
    <p:sldId id="267" r:id="rId15"/>
    <p:sldId id="268" r:id="rId16"/>
    <p:sldId id="269" r:id="rId17"/>
    <p:sldId id="270" r:id="rId18"/>
    <p:sldId id="306" r:id="rId19"/>
    <p:sldId id="271" r:id="rId20"/>
    <p:sldId id="272" r:id="rId21"/>
    <p:sldId id="273" r:id="rId22"/>
    <p:sldId id="274" r:id="rId23"/>
    <p:sldId id="289" r:id="rId24"/>
    <p:sldId id="275" r:id="rId25"/>
    <p:sldId id="276" r:id="rId26"/>
    <p:sldId id="290" r:id="rId27"/>
    <p:sldId id="291" r:id="rId28"/>
    <p:sldId id="292" r:id="rId29"/>
    <p:sldId id="293" r:id="rId30"/>
    <p:sldId id="277" r:id="rId31"/>
    <p:sldId id="278" r:id="rId32"/>
    <p:sldId id="300" r:id="rId33"/>
    <p:sldId id="279" r:id="rId34"/>
    <p:sldId id="280" r:id="rId35"/>
    <p:sldId id="281" r:id="rId36"/>
    <p:sldId id="301" r:id="rId37"/>
    <p:sldId id="294" r:id="rId38"/>
    <p:sldId id="295" r:id="rId39"/>
    <p:sldId id="282" r:id="rId40"/>
    <p:sldId id="283" r:id="rId41"/>
    <p:sldId id="284" r:id="rId42"/>
    <p:sldId id="308" r:id="rId43"/>
    <p:sldId id="309" r:id="rId44"/>
    <p:sldId id="310" r:id="rId45"/>
    <p:sldId id="302" r:id="rId46"/>
    <p:sldId id="303" r:id="rId47"/>
    <p:sldId id="304" r:id="rId48"/>
    <p:sldId id="305" r:id="rId49"/>
  </p:sldIdLst>
  <p:sldSz cx="9144000" cy="6858000" type="screen4x3"/>
  <p:notesSz cx="6858000" cy="9144000"/>
  <p:embeddedFontLst>
    <p:embeddedFont>
      <p:font typeface="Calibri" panose="020F0502020204030204" pitchFamily="34" charset="0"/>
      <p:regular r:id="rId51"/>
      <p:bold r:id="rId52"/>
      <p:italic r:id="rId53"/>
      <p:boldItalic r:id="rId54"/>
    </p:embeddedFont>
    <p:embeddedFont>
      <p:font typeface="Cambria Math" panose="02040503050406030204" pitchFamily="18"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66092"/>
    <a:srgbClr val="FFFFCC"/>
    <a:srgbClr val="0000FF"/>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1" autoAdjust="0"/>
    <p:restoredTop sz="94660"/>
  </p:normalViewPr>
  <p:slideViewPr>
    <p:cSldViewPr>
      <p:cViewPr varScale="1">
        <p:scale>
          <a:sx n="107" d="100"/>
          <a:sy n="107"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5" Type="http://schemas.openxmlformats.org/officeDocument/2006/relationships/image" Target="../media/image79.wmf"/><Relationship Id="rId4" Type="http://schemas.openxmlformats.org/officeDocument/2006/relationships/image" Target="../media/image7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wmf"/><Relationship Id="rId4" Type="http://schemas.openxmlformats.org/officeDocument/2006/relationships/image" Target="../media/image8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4" Type="http://schemas.openxmlformats.org/officeDocument/2006/relationships/image" Target="../media/image8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 Id="rId4" Type="http://schemas.openxmlformats.org/officeDocument/2006/relationships/image" Target="../media/image9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5" Type="http://schemas.openxmlformats.org/officeDocument/2006/relationships/image" Target="../media/image102.wmf"/><Relationship Id="rId4" Type="http://schemas.openxmlformats.org/officeDocument/2006/relationships/image" Target="../media/image10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4" Type="http://schemas.openxmlformats.org/officeDocument/2006/relationships/image" Target="../media/image10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4" Type="http://schemas.openxmlformats.org/officeDocument/2006/relationships/image" Target="../media/image117.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67608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3.bin"/><Relationship Id="rId14" Type="http://schemas.openxmlformats.org/officeDocument/2006/relationships/image" Target="../media/image28.wmf"/></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5" Type="http://schemas.openxmlformats.org/officeDocument/2006/relationships/oleObject" Target="../embeddings/oleObject27.bin"/><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30.bin"/><Relationship Id="rId4" Type="http://schemas.openxmlformats.org/officeDocument/2006/relationships/image" Target="../media/image32.wmf"/></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11" Type="http://schemas.openxmlformats.org/officeDocument/2006/relationships/image" Target="../media/image39.png"/><Relationship Id="rId5" Type="http://schemas.openxmlformats.org/officeDocument/2006/relationships/oleObject" Target="../embeddings/oleObject33.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7.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9.bin"/></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5.wmf"/><Relationship Id="rId11" Type="http://schemas.openxmlformats.org/officeDocument/2006/relationships/image" Target="../media/image48.png"/><Relationship Id="rId5" Type="http://schemas.openxmlformats.org/officeDocument/2006/relationships/oleObject" Target="../embeddings/oleObject41.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1.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3.wmf"/><Relationship Id="rId5" Type="http://schemas.openxmlformats.org/officeDocument/2006/relationships/oleObject" Target="../embeddings/oleObject47.bin"/><Relationship Id="rId4" Type="http://schemas.openxmlformats.org/officeDocument/2006/relationships/image" Target="../media/image52.wmf"/></Relationships>
</file>

<file path=ppt/slides/_rels/slide25.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5.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1.bin"/><Relationship Id="rId14" Type="http://schemas.openxmlformats.org/officeDocument/2006/relationships/image" Target="../media/image59.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4.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1.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7.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5.wmf"/></Relationships>
</file>

<file path=ppt/slides/_rels/slide28.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7.wmf"/><Relationship Id="rId5" Type="http://schemas.openxmlformats.org/officeDocument/2006/relationships/oleObject" Target="../embeddings/oleObject61.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1.wmf"/><Relationship Id="rId5" Type="http://schemas.openxmlformats.org/officeDocument/2006/relationships/oleObject" Target="../embeddings/oleObject65.bin"/><Relationship Id="rId4" Type="http://schemas.openxmlformats.org/officeDocument/2006/relationships/image" Target="../media/image7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4.wmf"/><Relationship Id="rId5" Type="http://schemas.openxmlformats.org/officeDocument/2006/relationships/oleObject" Target="../embeddings/oleObject68.bin"/><Relationship Id="rId4" Type="http://schemas.openxmlformats.org/officeDocument/2006/relationships/image" Target="../media/image7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6.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2.bin"/></Relationships>
</file>

<file path=ppt/slides/_rels/slide34.x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1.wmf"/><Relationship Id="rId5" Type="http://schemas.openxmlformats.org/officeDocument/2006/relationships/oleObject" Target="../embeddings/oleObject75.bin"/><Relationship Id="rId10" Type="http://schemas.openxmlformats.org/officeDocument/2006/relationships/image" Target="../media/image83.wmf"/><Relationship Id="rId4" Type="http://schemas.openxmlformats.org/officeDocument/2006/relationships/image" Target="../media/image80.wmf"/><Relationship Id="rId9" Type="http://schemas.openxmlformats.org/officeDocument/2006/relationships/oleObject" Target="../embeddings/oleObject77.bin"/></Relationships>
</file>

<file path=ppt/slides/_rels/slide35.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85.wmf"/><Relationship Id="rId5" Type="http://schemas.openxmlformats.org/officeDocument/2006/relationships/oleObject" Target="../embeddings/oleObject79.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81.bin"/></Relationships>
</file>

<file path=ppt/slides/_rels/slide36.x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89.wmf"/><Relationship Id="rId5" Type="http://schemas.openxmlformats.org/officeDocument/2006/relationships/oleObject" Target="../embeddings/oleObject83.bin"/><Relationship Id="rId10" Type="http://schemas.openxmlformats.org/officeDocument/2006/relationships/image" Target="../media/image91.wmf"/><Relationship Id="rId4" Type="http://schemas.openxmlformats.org/officeDocument/2006/relationships/image" Target="../media/image88.wmf"/><Relationship Id="rId9" Type="http://schemas.openxmlformats.org/officeDocument/2006/relationships/oleObject" Target="../embeddings/oleObject8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3.wmf"/><Relationship Id="rId5" Type="http://schemas.openxmlformats.org/officeDocument/2006/relationships/oleObject" Target="../embeddings/oleObject87.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89.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7.wmf"/><Relationship Id="rId5" Type="http://schemas.openxmlformats.org/officeDocument/2006/relationships/oleObject" Target="../embeddings/oleObject91.bin"/><Relationship Id="rId4" Type="http://schemas.openxmlformats.org/officeDocument/2006/relationships/image" Target="../media/image96.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02.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9.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01.wmf"/><Relationship Id="rId4" Type="http://schemas.openxmlformats.org/officeDocument/2006/relationships/image" Target="../media/image98.wmf"/><Relationship Id="rId9" Type="http://schemas.openxmlformats.org/officeDocument/2006/relationships/oleObject" Target="../embeddings/oleObject95.bin"/></Relationships>
</file>

<file path=ppt/slides/_rels/slide41.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04.wmf"/><Relationship Id="rId5" Type="http://schemas.openxmlformats.org/officeDocument/2006/relationships/oleObject" Target="../embeddings/oleObject98.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00.bin"/></Relationships>
</file>

<file path=ppt/slides/_rels/slide42.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1.bin"/><Relationship Id="rId7"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08.wmf"/><Relationship Id="rId5" Type="http://schemas.openxmlformats.org/officeDocument/2006/relationships/oleObject" Target="../embeddings/oleObject102.bin"/><Relationship Id="rId4" Type="http://schemas.openxmlformats.org/officeDocument/2006/relationships/image" Target="../media/image10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04.bin"/><Relationship Id="rId7" Type="http://schemas.openxmlformats.org/officeDocument/2006/relationships/image" Target="../media/image112.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11.wmf"/><Relationship Id="rId5" Type="http://schemas.openxmlformats.org/officeDocument/2006/relationships/oleObject" Target="../embeddings/oleObject105.bin"/><Relationship Id="rId4" Type="http://schemas.openxmlformats.org/officeDocument/2006/relationships/image" Target="../media/image11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13.wmf"/></Relationships>
</file>

<file path=ppt/slides/_rels/slide45.xml.rels><?xml version="1.0" encoding="UTF-8" standalone="yes"?>
<Relationships xmlns="http://schemas.openxmlformats.org/package/2006/relationships"><Relationship Id="rId8" Type="http://schemas.openxmlformats.org/officeDocument/2006/relationships/image" Target="../media/image116.wmf"/><Relationship Id="rId3" Type="http://schemas.openxmlformats.org/officeDocument/2006/relationships/oleObject" Target="../embeddings/oleObject107.bin"/><Relationship Id="rId7"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15.wmf"/><Relationship Id="rId5" Type="http://schemas.openxmlformats.org/officeDocument/2006/relationships/oleObject" Target="../embeddings/oleObject108.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0.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19.wmf"/><Relationship Id="rId5" Type="http://schemas.openxmlformats.org/officeDocument/2006/relationships/oleObject" Target="../embeddings/oleObject112.bin"/><Relationship Id="rId4" Type="http://schemas.openxmlformats.org/officeDocument/2006/relationships/image" Target="../media/image118.wmf"/></Relationships>
</file>

<file path=ppt/slides/_rels/slide47.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113.bin"/><Relationship Id="rId7"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121.wmf"/><Relationship Id="rId5" Type="http://schemas.openxmlformats.org/officeDocument/2006/relationships/oleObject" Target="../embeddings/oleObject114.bin"/><Relationship Id="rId4" Type="http://schemas.openxmlformats.org/officeDocument/2006/relationships/image" Target="../media/image120.wmf"/></Relationships>
</file>

<file path=ppt/slides/_rels/slide48.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oleObject" Target="../embeddings/oleObject116.bin"/><Relationship Id="rId7" Type="http://schemas.openxmlformats.org/officeDocument/2006/relationships/oleObject" Target="../embeddings/oleObject118.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24.wmf"/><Relationship Id="rId5" Type="http://schemas.openxmlformats.org/officeDocument/2006/relationships/oleObject" Target="../embeddings/oleObject117.bin"/><Relationship Id="rId4" Type="http://schemas.openxmlformats.org/officeDocument/2006/relationships/image" Target="../media/image12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6.wmf"/><Relationship Id="rId5" Type="http://schemas.openxmlformats.org/officeDocument/2006/relationships/oleObject" Target="../embeddings/oleObject15.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12.3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The Unit Normal and Binormal Vectors, Curvature, and Torsion</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Osculating, Normal, and Rectifying Planes</a:t>
            </a:r>
          </a:p>
        </p:txBody>
      </p:sp>
      <p:sp>
        <p:nvSpPr>
          <p:cNvPr id="3" name="Content Placeholder 2"/>
          <p:cNvSpPr>
            <a:spLocks noGrp="1"/>
          </p:cNvSpPr>
          <p:nvPr>
            <p:ph idx="1"/>
          </p:nvPr>
        </p:nvSpPr>
        <p:spPr>
          <a:xfrm>
            <a:off x="457200" y="1280160"/>
            <a:ext cx="8229600" cy="4584845"/>
          </a:xfrm>
          <a:solidFill>
            <a:srgbClr val="FFFFCC"/>
          </a:solidFill>
          <a:ln w="28575">
            <a:solidFill>
              <a:schemeClr val="tx1"/>
            </a:solidFill>
          </a:ln>
        </p:spPr>
        <p:txBody>
          <a:bodyPr wrap="square">
            <a:spAutoFit/>
          </a:bodyPr>
          <a:lstStyle/>
          <a:p>
            <a:pPr algn="ctr"/>
            <a:r>
              <a:rPr lang="en-US" b="1" dirty="0">
                <a:solidFill>
                  <a:schemeClr val="tx1"/>
                </a:solidFill>
              </a:rPr>
              <a:t>Osculating, Normal, and Rectifying Planes</a:t>
            </a:r>
            <a:endParaRPr lang="en-US" dirty="0">
              <a:solidFill>
                <a:schemeClr val="tx1"/>
              </a:solidFill>
            </a:endParaRPr>
          </a:p>
          <a:p>
            <a:pPr>
              <a:lnSpc>
                <a:spcPts val="3100"/>
              </a:lnSpc>
            </a:pPr>
            <a:r>
              <a:rPr lang="en-US" dirty="0">
                <a:solidFill>
                  <a:schemeClr val="tx1"/>
                </a:solidFill>
              </a:rPr>
              <a:t>Given a vector function </a:t>
            </a:r>
            <a:r>
              <a:rPr lang="en-US" b="1" dirty="0">
                <a:solidFill>
                  <a:schemeClr val="tx1"/>
                </a:solidFill>
              </a:rPr>
              <a:t>r</a:t>
            </a:r>
            <a:r>
              <a:rPr lang="en-US" dirty="0">
                <a:solidFill>
                  <a:schemeClr val="tx1"/>
                </a:solidFill>
              </a:rPr>
              <a:t> and its associated tangent, normal, and binormal vector functions </a:t>
            </a:r>
            <a:r>
              <a:rPr lang="en-US" b="1" dirty="0">
                <a:solidFill>
                  <a:schemeClr val="tx1"/>
                </a:solidFill>
              </a:rPr>
              <a:t>T</a:t>
            </a:r>
            <a:r>
              <a:rPr lang="en-US" dirty="0">
                <a:solidFill>
                  <a:schemeClr val="tx1"/>
                </a:solidFill>
              </a:rPr>
              <a:t>, </a:t>
            </a:r>
            <a:r>
              <a:rPr lang="en-US" b="1" dirty="0">
                <a:solidFill>
                  <a:schemeClr val="tx1"/>
                </a:solidFill>
              </a:rPr>
              <a:t>N</a:t>
            </a:r>
            <a:r>
              <a:rPr lang="en-US" dirty="0">
                <a:solidFill>
                  <a:schemeClr val="tx1"/>
                </a:solidFill>
              </a:rPr>
              <a:t>, and </a:t>
            </a:r>
            <a:r>
              <a:rPr lang="en-US" b="1" dirty="0">
                <a:solidFill>
                  <a:schemeClr val="tx1"/>
                </a:solidFill>
              </a:rPr>
              <a:t>B</a:t>
            </a:r>
            <a:r>
              <a:rPr lang="en-US" dirty="0">
                <a:solidFill>
                  <a:schemeClr val="tx1"/>
                </a:solidFill>
              </a:rPr>
              <a:t>, the </a:t>
            </a:r>
            <a:r>
              <a:rPr lang="en-US" b="1" dirty="0">
                <a:solidFill>
                  <a:srgbClr val="C00000"/>
                </a:solidFill>
              </a:rPr>
              <a:t>osculating plane</a:t>
            </a:r>
            <a:r>
              <a:rPr lang="en-US" dirty="0">
                <a:solidFill>
                  <a:srgbClr val="C00000"/>
                </a:solidFill>
              </a:rPr>
              <a:t> </a:t>
            </a:r>
            <a:r>
              <a:rPr lang="en-US" dirty="0">
                <a:solidFill>
                  <a:schemeClr val="tx1"/>
                </a:solidFill>
              </a:rPr>
              <a:t>at a particular point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is the plane containing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the vectors </a:t>
            </a:r>
            <a:r>
              <a:rPr lang="en-US" b="1" dirty="0">
                <a:solidFill>
                  <a:schemeClr val="tx1"/>
                </a:solidFill>
              </a:rPr>
              <a:t>T</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a:t>
            </a:r>
            <a:r>
              <a:rPr lang="en-US" b="1" dirty="0">
                <a:solidFill>
                  <a:schemeClr val="tx1"/>
                </a:solidFill>
              </a:rPr>
              <a:t>N</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The name comes from the Latin word </a:t>
            </a:r>
            <a:r>
              <a:rPr lang="en-US" i="1" dirty="0">
                <a:solidFill>
                  <a:schemeClr val="tx1"/>
                </a:solidFill>
              </a:rPr>
              <a:t>osculari</a:t>
            </a:r>
            <a:r>
              <a:rPr lang="en-US" dirty="0">
                <a:solidFill>
                  <a:schemeClr val="tx1"/>
                </a:solidFill>
              </a:rPr>
              <a:t>, meaning “to kiss,” and indicates that the plane just touches (or kisses) the curve at the point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Similarly, the </a:t>
            </a:r>
            <a:r>
              <a:rPr lang="en-US" b="1" dirty="0">
                <a:solidFill>
                  <a:srgbClr val="C00000"/>
                </a:solidFill>
              </a:rPr>
              <a:t>normal plane</a:t>
            </a:r>
            <a:r>
              <a:rPr lang="en-US" dirty="0">
                <a:solidFill>
                  <a:schemeClr val="tx1"/>
                </a:solidFill>
              </a:rPr>
              <a:t> at the point contains </a:t>
            </a:r>
            <a:r>
              <a:rPr lang="en-US" b="1" dirty="0">
                <a:solidFill>
                  <a:schemeClr val="tx1"/>
                </a:solidFill>
              </a:rPr>
              <a:t>r</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the vectors </a:t>
            </a:r>
            <a:r>
              <a:rPr lang="en-US" b="1" dirty="0">
                <a:solidFill>
                  <a:schemeClr val="tx1"/>
                </a:solidFill>
              </a:rPr>
              <a:t>N</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a:t>
            </a:r>
            <a:r>
              <a:rPr lang="en-US" b="1" dirty="0">
                <a:solidFill>
                  <a:schemeClr val="tx1"/>
                </a:solidFill>
              </a:rPr>
              <a:t>B</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while the </a:t>
            </a:r>
            <a:r>
              <a:rPr lang="en-US" b="1" dirty="0">
                <a:solidFill>
                  <a:srgbClr val="C00000"/>
                </a:solidFill>
              </a:rPr>
              <a:t>rectifying plane</a:t>
            </a:r>
            <a:r>
              <a:rPr lang="en-US" dirty="0">
                <a:solidFill>
                  <a:schemeClr val="tx1"/>
                </a:solidFill>
              </a:rPr>
              <a:t> contains the vectors </a:t>
            </a:r>
            <a:r>
              <a:rPr lang="en-US" b="1" dirty="0">
                <a:solidFill>
                  <a:schemeClr val="tx1"/>
                </a:solidFill>
              </a:rPr>
              <a:t>B</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 and </a:t>
            </a:r>
            <a:r>
              <a:rPr lang="en-US" b="1" dirty="0">
                <a:solidFill>
                  <a:schemeClr val="tx1"/>
                </a:solidFill>
              </a:rPr>
              <a:t>T</a:t>
            </a:r>
            <a:r>
              <a:rPr lang="en-US" dirty="0">
                <a:solidFill>
                  <a:schemeClr val="tx1"/>
                </a:solidFill>
              </a:rPr>
              <a:t>(</a:t>
            </a:r>
            <a:r>
              <a:rPr lang="en-US" i="1" dirty="0">
                <a:solidFill>
                  <a:schemeClr val="tx1"/>
                </a:solidFill>
              </a:rPr>
              <a:t>t</a:t>
            </a:r>
            <a:r>
              <a:rPr lang="en-US" baseline="-25000" dirty="0">
                <a:solidFill>
                  <a:schemeClr val="tx1"/>
                </a:solidFill>
              </a:rPr>
              <a:t>0</a:t>
            </a:r>
            <a:r>
              <a:rPr lang="en-US" dirty="0">
                <a:solidFill>
                  <a:schemeClr val="tx1"/>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410200" y="2209800"/>
            <a:ext cx="3541460" cy="3667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The Unit Normal and Binormal Vectors</a:t>
            </a:r>
          </a:p>
        </p:txBody>
      </p:sp>
      <p:sp>
        <p:nvSpPr>
          <p:cNvPr id="3" name="Content Placeholder 2"/>
          <p:cNvSpPr>
            <a:spLocks noGrp="1"/>
          </p:cNvSpPr>
          <p:nvPr>
            <p:ph idx="1"/>
          </p:nvPr>
        </p:nvSpPr>
        <p:spPr>
          <a:xfrm>
            <a:off x="457200" y="1280160"/>
            <a:ext cx="8229600" cy="3539430"/>
          </a:xfrm>
        </p:spPr>
        <p:txBody>
          <a:bodyPr>
            <a:noAutofit/>
          </a:bodyPr>
          <a:lstStyle/>
          <a:p>
            <a:r>
              <a:rPr lang="en-US" dirty="0"/>
              <a:t>Figure 2 illustrates the relationships of the osculating, normal, and rectifying planes to the underlying curve. The tangent, normal, and binormal</a:t>
            </a:r>
            <a:br>
              <a:rPr lang="en-US" dirty="0"/>
            </a:br>
            <a:r>
              <a:rPr lang="en-US" dirty="0"/>
              <a:t>vectors are again colored red, blue,</a:t>
            </a:r>
            <a:br>
              <a:rPr lang="en-US" dirty="0"/>
            </a:br>
            <a:r>
              <a:rPr lang="en-US" dirty="0"/>
              <a:t>and green, respectively. Note that </a:t>
            </a:r>
            <a:br>
              <a:rPr lang="en-US" dirty="0"/>
            </a:br>
            <a:r>
              <a:rPr lang="en-US" dirty="0"/>
              <a:t>the osculating plane can be </a:t>
            </a:r>
            <a:br>
              <a:rPr lang="en-US" dirty="0"/>
            </a:br>
            <a:r>
              <a:rPr lang="en-US" dirty="0"/>
              <a:t>characterized entirely by the </a:t>
            </a:r>
            <a:br>
              <a:rPr lang="en-US" dirty="0"/>
            </a:br>
            <a:r>
              <a:rPr lang="en-US" dirty="0"/>
              <a:t>fact that it contains the point </a:t>
            </a:r>
            <a:br>
              <a:rPr lang="en-US" dirty="0"/>
            </a:br>
            <a:r>
              <a:rPr lang="en-US" b="1" dirty="0"/>
              <a:t>r</a:t>
            </a:r>
            <a:r>
              <a:rPr lang="en-US" dirty="0"/>
              <a:t>(</a:t>
            </a:r>
            <a:r>
              <a:rPr lang="en-US" i="1" dirty="0"/>
              <a:t>t</a:t>
            </a:r>
            <a:r>
              <a:rPr lang="en-US" baseline="-25000" dirty="0"/>
              <a:t>0</a:t>
            </a:r>
            <a:r>
              <a:rPr lang="en-US" dirty="0"/>
              <a:t>) and is normal to </a:t>
            </a:r>
            <a:r>
              <a:rPr lang="en-US" b="1" dirty="0"/>
              <a:t>B</a:t>
            </a:r>
            <a:r>
              <a:rPr lang="en-US" dirty="0"/>
              <a:t>(</a:t>
            </a:r>
            <a:r>
              <a:rPr lang="en-US" i="1" dirty="0"/>
              <a:t>t</a:t>
            </a:r>
            <a:r>
              <a:rPr lang="en-US" baseline="-25000" dirty="0"/>
              <a:t>0</a:t>
            </a:r>
            <a:r>
              <a:rPr lang="en-US" dirty="0"/>
              <a:t>), so the</a:t>
            </a:r>
            <a:br>
              <a:rPr lang="en-US" dirty="0"/>
            </a:br>
            <a:r>
              <a:rPr lang="en-US" dirty="0"/>
              <a:t> osculating plane has been colored</a:t>
            </a:r>
            <a:br>
              <a:rPr lang="en-US" dirty="0"/>
            </a:br>
            <a:r>
              <a:rPr lang="en-US" dirty="0"/>
              <a:t> green in the figure. </a:t>
            </a:r>
          </a:p>
        </p:txBody>
      </p:sp>
      <p:sp>
        <p:nvSpPr>
          <p:cNvPr id="5" name="Rectangle 4"/>
          <p:cNvSpPr/>
          <p:nvPr/>
        </p:nvSpPr>
        <p:spPr>
          <a:xfrm>
            <a:off x="6096000" y="549658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Normal and Binormal Vectors</a:t>
            </a:r>
          </a:p>
        </p:txBody>
      </p:sp>
      <p:sp>
        <p:nvSpPr>
          <p:cNvPr id="3" name="Content Placeholder 2"/>
          <p:cNvSpPr>
            <a:spLocks noGrp="1"/>
          </p:cNvSpPr>
          <p:nvPr>
            <p:ph idx="1"/>
          </p:nvPr>
        </p:nvSpPr>
        <p:spPr/>
        <p:txBody>
          <a:bodyPr/>
          <a:lstStyle/>
          <a:p>
            <a:r>
              <a:rPr lang="en-US" dirty="0"/>
              <a:t>Similarly, the normal plane is normal to </a:t>
            </a:r>
            <a:r>
              <a:rPr lang="en-US" b="1" dirty="0"/>
              <a:t>T</a:t>
            </a:r>
            <a:r>
              <a:rPr lang="en-US" dirty="0"/>
              <a:t>(</a:t>
            </a:r>
            <a:r>
              <a:rPr lang="en-US" i="1" dirty="0"/>
              <a:t>t</a:t>
            </a:r>
            <a:r>
              <a:rPr lang="en-US" baseline="-25000" dirty="0"/>
              <a:t>0</a:t>
            </a:r>
            <a:r>
              <a:rPr lang="en-US" dirty="0"/>
              <a:t>) so is colored red, and the rectifying plane is normal to </a:t>
            </a:r>
            <a:r>
              <a:rPr lang="en-US" b="1" dirty="0"/>
              <a:t>N</a:t>
            </a:r>
            <a:r>
              <a:rPr lang="en-US" dirty="0"/>
              <a:t>(</a:t>
            </a:r>
            <a:r>
              <a:rPr lang="en-US" i="1" dirty="0"/>
              <a:t>t</a:t>
            </a:r>
            <a:r>
              <a:rPr lang="en-US" baseline="-25000" dirty="0"/>
              <a:t>0</a:t>
            </a:r>
            <a:r>
              <a:rPr lang="en-US" dirty="0"/>
              <a:t>) and is colored blue.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Use the results of Example 1 to determine equations for the osculating, normal, and rectifying planes associated with the helix </a:t>
            </a:r>
          </a:p>
          <a:p>
            <a:r>
              <a:rPr lang="en-US" b="1" dirty="0"/>
              <a:t>Solution</a:t>
            </a:r>
          </a:p>
          <a:p>
            <a:r>
              <a:rPr lang="en-US" dirty="0"/>
              <a:t>Recall that the equation 				       describes all the points (</a:t>
            </a:r>
            <a:r>
              <a:rPr lang="en-US" i="1" dirty="0"/>
              <a:t>x</a:t>
            </a:r>
            <a:r>
              <a:rPr lang="en-US" dirty="0"/>
              <a:t>, </a:t>
            </a:r>
            <a:r>
              <a:rPr lang="en-US" i="1" dirty="0"/>
              <a:t>y</a:t>
            </a:r>
            <a:r>
              <a:rPr lang="en-US" dirty="0"/>
              <a:t>, </a:t>
            </a:r>
            <a:r>
              <a:rPr lang="en-US" i="1" dirty="0"/>
              <a:t>z</a:t>
            </a:r>
            <a:r>
              <a:rPr lang="en-US" dirty="0"/>
              <a:t>) of a plane containing the particular point (</a:t>
            </a:r>
            <a:r>
              <a:rPr lang="en-US" i="1" dirty="0"/>
              <a:t>x</a:t>
            </a:r>
            <a:r>
              <a:rPr lang="en-US" baseline="-25000" dirty="0"/>
              <a:t>0</a:t>
            </a:r>
            <a:r>
              <a:rPr lang="en-US" dirty="0"/>
              <a:t>, </a:t>
            </a:r>
            <a:r>
              <a:rPr lang="en-US" i="1" dirty="0"/>
              <a:t>y</a:t>
            </a:r>
            <a:r>
              <a:rPr lang="en-US" baseline="-25000" dirty="0"/>
              <a:t>0</a:t>
            </a:r>
            <a:r>
              <a:rPr lang="en-US" dirty="0"/>
              <a:t>, </a:t>
            </a:r>
            <a:r>
              <a:rPr lang="en-US" i="1" dirty="0"/>
              <a:t>z</a:t>
            </a:r>
            <a:r>
              <a:rPr lang="en-US" baseline="-25000" dirty="0"/>
              <a:t>0</a:t>
            </a:r>
            <a:r>
              <a:rPr lang="en-US" dirty="0"/>
              <a:t>), where </a:t>
            </a:r>
            <a:r>
              <a:rPr lang="en-US" b="1" dirty="0"/>
              <a:t>n</a:t>
            </a:r>
            <a:r>
              <a:rPr lang="en-US" dirty="0"/>
              <a:t> is normal to the plane. </a:t>
            </a:r>
          </a:p>
        </p:txBody>
      </p:sp>
      <p:graphicFrame>
        <p:nvGraphicFramePr>
          <p:cNvPr id="583682" name="Object 2"/>
          <p:cNvGraphicFramePr>
            <a:graphicFrameLocks noChangeAspect="1"/>
          </p:cNvGraphicFramePr>
          <p:nvPr/>
        </p:nvGraphicFramePr>
        <p:xfrm>
          <a:off x="4191000" y="2185988"/>
          <a:ext cx="2755900" cy="469900"/>
        </p:xfrm>
        <a:graphic>
          <a:graphicData uri="http://schemas.openxmlformats.org/presentationml/2006/ole">
            <mc:AlternateContent xmlns:mc="http://schemas.openxmlformats.org/markup-compatibility/2006">
              <mc:Choice xmlns:v="urn:schemas-microsoft-com:vml" Requires="v">
                <p:oleObj spid="_x0000_s583702" name="Equation" r:id="rId3" imgW="2755800" imgH="469800" progId="Equation.DSMT4">
                  <p:embed/>
                </p:oleObj>
              </mc:Choice>
              <mc:Fallback>
                <p:oleObj name="Equation" r:id="rId3" imgW="27558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185988"/>
                        <a:ext cx="275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683" name="Object 3"/>
          <p:cNvGraphicFramePr>
            <a:graphicFrameLocks noChangeAspect="1"/>
          </p:cNvGraphicFramePr>
          <p:nvPr/>
        </p:nvGraphicFramePr>
        <p:xfrm>
          <a:off x="4073325" y="3188825"/>
          <a:ext cx="3721100" cy="495300"/>
        </p:xfrm>
        <a:graphic>
          <a:graphicData uri="http://schemas.openxmlformats.org/presentationml/2006/ole">
            <mc:AlternateContent xmlns:mc="http://schemas.openxmlformats.org/markup-compatibility/2006">
              <mc:Choice xmlns:v="urn:schemas-microsoft-com:vml" Requires="v">
                <p:oleObj spid="_x0000_s583703" name="Equation" r:id="rId5" imgW="3720960" imgH="495000" progId="Equation.DSMT4">
                  <p:embed/>
                </p:oleObj>
              </mc:Choice>
              <mc:Fallback>
                <p:oleObj name="Equation" r:id="rId5" imgW="372096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325" y="3188825"/>
                        <a:ext cx="372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6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8229600" cy="4832092"/>
          </a:xfrm>
        </p:spPr>
        <p:txBody>
          <a:bodyPr>
            <a:noAutofit/>
          </a:bodyPr>
          <a:lstStyle/>
          <a:p>
            <a:r>
              <a:rPr lang="en-US" dirty="0"/>
              <a:t>So the osculating, normal, and rectifying planes passing through the point (cos </a:t>
            </a:r>
            <a:r>
              <a:rPr lang="en-US" i="1" dirty="0"/>
              <a:t>t</a:t>
            </a:r>
            <a:r>
              <a:rPr lang="en-US" dirty="0"/>
              <a:t>, sin </a:t>
            </a:r>
            <a:r>
              <a:rPr lang="en-US" i="1" dirty="0"/>
              <a:t>t, t</a:t>
            </a:r>
            <a:r>
              <a:rPr lang="en-US" dirty="0"/>
              <a:t>) are described by the equations:</a:t>
            </a:r>
          </a:p>
          <a:p>
            <a:endParaRPr lang="en-US" dirty="0"/>
          </a:p>
          <a:p>
            <a:endParaRPr lang="en-US" dirty="0"/>
          </a:p>
          <a:p>
            <a:endParaRPr lang="en-US" dirty="0"/>
          </a:p>
          <a:p>
            <a:endParaRPr lang="en-US" dirty="0"/>
          </a:p>
          <a:p>
            <a:pPr>
              <a:lnSpc>
                <a:spcPts val="3200"/>
              </a:lnSpc>
              <a:spcBef>
                <a:spcPts val="1200"/>
              </a:spcBef>
            </a:pPr>
            <a:r>
              <a:rPr lang="en-US" dirty="0"/>
              <a:t>(Note that in order to simplify the equations, we have used appropriately chosen multiples of </a:t>
            </a:r>
            <a:r>
              <a:rPr lang="en-US" b="1" dirty="0"/>
              <a:t>B</a:t>
            </a:r>
            <a:r>
              <a:rPr lang="en-US" dirty="0"/>
              <a:t> and </a:t>
            </a:r>
            <a:r>
              <a:rPr lang="en-US" b="1" dirty="0"/>
              <a:t>T</a:t>
            </a:r>
            <a:r>
              <a:rPr lang="en-US" dirty="0"/>
              <a:t> for the normal vector </a:t>
            </a:r>
            <a:r>
              <a:rPr lang="en-US" b="1" dirty="0"/>
              <a:t>n</a:t>
            </a:r>
            <a:r>
              <a:rPr lang="en-US" dirty="0"/>
              <a:t>.)</a:t>
            </a:r>
          </a:p>
        </p:txBody>
      </p:sp>
      <p:graphicFrame>
        <p:nvGraphicFramePr>
          <p:cNvPr id="584710" name="Object 6"/>
          <p:cNvGraphicFramePr>
            <a:graphicFrameLocks noChangeAspect="1"/>
          </p:cNvGraphicFramePr>
          <p:nvPr/>
        </p:nvGraphicFramePr>
        <p:xfrm>
          <a:off x="533400" y="2590800"/>
          <a:ext cx="8305800" cy="469900"/>
        </p:xfrm>
        <a:graphic>
          <a:graphicData uri="http://schemas.openxmlformats.org/presentationml/2006/ole">
            <mc:AlternateContent xmlns:mc="http://schemas.openxmlformats.org/markup-compatibility/2006">
              <mc:Choice xmlns:v="urn:schemas-microsoft-com:vml" Requires="v">
                <p:oleObj spid="_x0000_s584770" name="Equation" r:id="rId3" imgW="8305560" imgH="469800" progId="Equation.DSMT4">
                  <p:embed/>
                </p:oleObj>
              </mc:Choice>
              <mc:Fallback>
                <p:oleObj name="Equation" r:id="rId3" imgW="8305560" imgH="4698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830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1" name="Object 7"/>
          <p:cNvGraphicFramePr>
            <a:graphicFrameLocks noChangeAspect="1"/>
          </p:cNvGraphicFramePr>
          <p:nvPr/>
        </p:nvGraphicFramePr>
        <p:xfrm>
          <a:off x="533400" y="3429000"/>
          <a:ext cx="8267700" cy="469900"/>
        </p:xfrm>
        <a:graphic>
          <a:graphicData uri="http://schemas.openxmlformats.org/presentationml/2006/ole">
            <mc:AlternateContent xmlns:mc="http://schemas.openxmlformats.org/markup-compatibility/2006">
              <mc:Choice xmlns:v="urn:schemas-microsoft-com:vml" Requires="v">
                <p:oleObj spid="_x0000_s584771" name="Equation" r:id="rId5" imgW="8267400" imgH="469800" progId="Equation.DSMT4">
                  <p:embed/>
                </p:oleObj>
              </mc:Choice>
              <mc:Fallback>
                <p:oleObj name="Equation" r:id="rId5" imgW="8267400" imgH="46980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429000"/>
                        <a:ext cx="8267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2" name="Object 8"/>
          <p:cNvGraphicFramePr>
            <a:graphicFrameLocks noChangeAspect="1"/>
          </p:cNvGraphicFramePr>
          <p:nvPr/>
        </p:nvGraphicFramePr>
        <p:xfrm>
          <a:off x="533400" y="4191000"/>
          <a:ext cx="8382000" cy="469900"/>
        </p:xfrm>
        <a:graphic>
          <a:graphicData uri="http://schemas.openxmlformats.org/presentationml/2006/ole">
            <mc:AlternateContent xmlns:mc="http://schemas.openxmlformats.org/markup-compatibility/2006">
              <mc:Choice xmlns:v="urn:schemas-microsoft-com:vml" Requires="v">
                <p:oleObj spid="_x0000_s584772" name="Equation" r:id="rId7" imgW="8381880" imgH="469800" progId="Equation.DSMT4">
                  <p:embed/>
                </p:oleObj>
              </mc:Choice>
              <mc:Fallback>
                <p:oleObj name="Equation" r:id="rId7" imgW="8381880" imgH="469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191000"/>
                        <a:ext cx="838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3" name="Object 9"/>
          <p:cNvGraphicFramePr>
            <a:graphicFrameLocks noChangeAspect="1"/>
          </p:cNvGraphicFramePr>
          <p:nvPr/>
        </p:nvGraphicFramePr>
        <p:xfrm>
          <a:off x="7315200" y="3016770"/>
          <a:ext cx="1511300" cy="381000"/>
        </p:xfrm>
        <a:graphic>
          <a:graphicData uri="http://schemas.openxmlformats.org/presentationml/2006/ole">
            <mc:AlternateContent xmlns:mc="http://schemas.openxmlformats.org/markup-compatibility/2006">
              <mc:Choice xmlns:v="urn:schemas-microsoft-com:vml" Requires="v">
                <p:oleObj spid="_x0000_s584773" name="Equation" r:id="rId9" imgW="1511280" imgH="380880" progId="Equation.DSMT4">
                  <p:embed/>
                </p:oleObj>
              </mc:Choice>
              <mc:Fallback>
                <p:oleObj name="Equation" r:id="rId9" imgW="1511280" imgH="38088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3016770"/>
                        <a:ext cx="1511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4" name="Object 10"/>
          <p:cNvGraphicFramePr>
            <a:graphicFrameLocks noChangeAspect="1"/>
          </p:cNvGraphicFramePr>
          <p:nvPr>
            <p:extLst>
              <p:ext uri="{D42A27DB-BD31-4B8C-83A1-F6EECF244321}">
                <p14:modId xmlns:p14="http://schemas.microsoft.com/office/powerpoint/2010/main" val="3771959223"/>
              </p:ext>
            </p:extLst>
          </p:nvPr>
        </p:nvGraphicFramePr>
        <p:xfrm>
          <a:off x="7327900" y="3822700"/>
          <a:ext cx="1485900" cy="381000"/>
        </p:xfrm>
        <a:graphic>
          <a:graphicData uri="http://schemas.openxmlformats.org/presentationml/2006/ole">
            <mc:AlternateContent xmlns:mc="http://schemas.openxmlformats.org/markup-compatibility/2006">
              <mc:Choice xmlns:v="urn:schemas-microsoft-com:vml" Requires="v">
                <p:oleObj spid="_x0000_s584774" name="Equation" r:id="rId11" imgW="1485720" imgH="380880" progId="Equation.DSMT4">
                  <p:embed/>
                </p:oleObj>
              </mc:Choice>
              <mc:Fallback>
                <p:oleObj name="Equation" r:id="rId11" imgW="1485720" imgH="380880" progId="Equation.DSMT4">
                  <p:embed/>
                  <p:pic>
                    <p:nvPicPr>
                      <p:cNvPr id="0" name="Picture 10"/>
                      <p:cNvPicPr>
                        <a:picLocks noChangeAspect="1" noChangeArrowheads="1"/>
                      </p:cNvPicPr>
                      <p:nvPr/>
                    </p:nvPicPr>
                    <p:blipFill>
                      <a:blip r:embed="rId12"/>
                      <a:srcRect/>
                      <a:stretch>
                        <a:fillRect/>
                      </a:stretch>
                    </p:blipFill>
                    <p:spPr bwMode="auto">
                      <a:xfrm>
                        <a:off x="7327900" y="3822700"/>
                        <a:ext cx="1485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5" name="Object 11"/>
          <p:cNvGraphicFramePr>
            <a:graphicFrameLocks noChangeAspect="1"/>
          </p:cNvGraphicFramePr>
          <p:nvPr/>
        </p:nvGraphicFramePr>
        <p:xfrm>
          <a:off x="7315200" y="4660900"/>
          <a:ext cx="1193800" cy="292100"/>
        </p:xfrm>
        <a:graphic>
          <a:graphicData uri="http://schemas.openxmlformats.org/presentationml/2006/ole">
            <mc:AlternateContent xmlns:mc="http://schemas.openxmlformats.org/markup-compatibility/2006">
              <mc:Choice xmlns:v="urn:schemas-microsoft-com:vml" Requires="v">
                <p:oleObj spid="_x0000_s584775" name="Equation" r:id="rId13" imgW="1193760" imgH="291960" progId="Equation.DSMT4">
                  <p:embed/>
                </p:oleObj>
              </mc:Choice>
              <mc:Fallback>
                <p:oleObj name="Equation" r:id="rId13" imgW="1193760" imgH="29196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4660900"/>
                        <a:ext cx="1193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47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47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47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47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47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The equations we have found are equations in the variables </a:t>
            </a:r>
            <a:r>
              <a:rPr lang="en-US" i="1" dirty="0"/>
              <a:t>x</a:t>
            </a:r>
            <a:r>
              <a:rPr lang="en-US" dirty="0"/>
              <a:t>, </a:t>
            </a:r>
            <a:r>
              <a:rPr lang="en-US" i="1" dirty="0"/>
              <a:t>y</a:t>
            </a:r>
            <a:r>
              <a:rPr lang="en-US" dirty="0"/>
              <a:t>, and </a:t>
            </a:r>
            <a:r>
              <a:rPr lang="en-US" i="1" dirty="0"/>
              <a:t>z</a:t>
            </a:r>
            <a:r>
              <a:rPr lang="en-US" dirty="0"/>
              <a:t> and in the parameter </a:t>
            </a:r>
            <a:r>
              <a:rPr lang="en-US" i="1" dirty="0"/>
              <a:t>t</a:t>
            </a:r>
            <a:r>
              <a:rPr lang="en-US" dirty="0"/>
              <a:t>, so they describe the planes of the </a:t>
            </a:r>
            <a:r>
              <a:rPr lang="en-US" b="1" dirty="0"/>
              <a:t>TNB</a:t>
            </a:r>
            <a:r>
              <a:rPr lang="en-US" dirty="0"/>
              <a:t> system at each point </a:t>
            </a:r>
            <a:r>
              <a:rPr lang="en-US" b="1" dirty="0"/>
              <a:t>r</a:t>
            </a:r>
            <a:r>
              <a:rPr lang="en-US" dirty="0"/>
              <a:t>(</a:t>
            </a:r>
            <a:r>
              <a:rPr lang="en-US" i="1" dirty="0"/>
              <a:t>t</a:t>
            </a:r>
            <a:r>
              <a:rPr lang="en-US" dirty="0"/>
              <a:t>) of the helix. For instance, the planes at the specific point where </a:t>
            </a:r>
            <a:r>
              <a:rPr lang="en-US" i="1" dirty="0"/>
              <a:t>t</a:t>
            </a:r>
            <a:r>
              <a:rPr lang="en-US" dirty="0"/>
              <a:t> = </a:t>
            </a:r>
            <a:r>
              <a:rPr lang="el-GR" i="1" dirty="0">
                <a:latin typeface="Cambria Math" panose="02040503050406030204" pitchFamily="18" charset="0"/>
                <a:ea typeface="Cambria Math" panose="02040503050406030204" pitchFamily="18" charset="0"/>
              </a:rPr>
              <a:t>π</a:t>
            </a:r>
            <a:r>
              <a:rPr lang="en-US" dirty="0"/>
              <a:t>, namely (−1,0, </a:t>
            </a:r>
            <a:r>
              <a:rPr lang="el-GR" i="1" dirty="0">
                <a:latin typeface="Cambria Math" panose="02040503050406030204" pitchFamily="18" charset="0"/>
                <a:ea typeface="Cambria Math" panose="02040503050406030204" pitchFamily="18" charset="0"/>
              </a:rPr>
              <a:t>π</a:t>
            </a:r>
            <a:r>
              <a:rPr lang="en-US" dirty="0"/>
              <a:t>), are as follows:</a:t>
            </a:r>
          </a:p>
          <a:p>
            <a:endParaRPr lang="en-US" dirty="0"/>
          </a:p>
        </p:txBody>
      </p:sp>
      <p:graphicFrame>
        <p:nvGraphicFramePr>
          <p:cNvPr id="585731" name="Object 3"/>
          <p:cNvGraphicFramePr>
            <a:graphicFrameLocks noChangeAspect="1"/>
          </p:cNvGraphicFramePr>
          <p:nvPr>
            <p:extLst>
              <p:ext uri="{D42A27DB-BD31-4B8C-83A1-F6EECF244321}">
                <p14:modId xmlns:p14="http://schemas.microsoft.com/office/powerpoint/2010/main" val="3858299132"/>
              </p:ext>
            </p:extLst>
          </p:nvPr>
        </p:nvGraphicFramePr>
        <p:xfrm>
          <a:off x="431800" y="3714750"/>
          <a:ext cx="8547100" cy="482600"/>
        </p:xfrm>
        <a:graphic>
          <a:graphicData uri="http://schemas.openxmlformats.org/presentationml/2006/ole">
            <mc:AlternateContent xmlns:mc="http://schemas.openxmlformats.org/markup-compatibility/2006">
              <mc:Choice xmlns:v="urn:schemas-microsoft-com:vml" Requires="v">
                <p:oleObj spid="_x0000_s585761" name="Equation" r:id="rId3" imgW="8546760" imgH="482400" progId="Equation.DSMT4">
                  <p:embed/>
                </p:oleObj>
              </mc:Choice>
              <mc:Fallback>
                <p:oleObj name="Equation" r:id="rId3" imgW="8546760" imgH="482400" progId="Equation.DSMT4">
                  <p:embed/>
                  <p:pic>
                    <p:nvPicPr>
                      <p:cNvPr id="0" name="Picture 3"/>
                      <p:cNvPicPr>
                        <a:picLocks noChangeAspect="1" noChangeArrowheads="1"/>
                      </p:cNvPicPr>
                      <p:nvPr/>
                    </p:nvPicPr>
                    <p:blipFill>
                      <a:blip r:embed="rId4"/>
                      <a:srcRect/>
                      <a:stretch>
                        <a:fillRect/>
                      </a:stretch>
                    </p:blipFill>
                    <p:spPr bwMode="auto">
                      <a:xfrm>
                        <a:off x="431800" y="3714750"/>
                        <a:ext cx="8547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2" name="Object 4"/>
          <p:cNvGraphicFramePr>
            <a:graphicFrameLocks noChangeAspect="1"/>
          </p:cNvGraphicFramePr>
          <p:nvPr>
            <p:extLst>
              <p:ext uri="{D42A27DB-BD31-4B8C-83A1-F6EECF244321}">
                <p14:modId xmlns:p14="http://schemas.microsoft.com/office/powerpoint/2010/main" val="1103600832"/>
              </p:ext>
            </p:extLst>
          </p:nvPr>
        </p:nvGraphicFramePr>
        <p:xfrm>
          <a:off x="431800" y="4324350"/>
          <a:ext cx="8636000" cy="482600"/>
        </p:xfrm>
        <a:graphic>
          <a:graphicData uri="http://schemas.openxmlformats.org/presentationml/2006/ole">
            <mc:AlternateContent xmlns:mc="http://schemas.openxmlformats.org/markup-compatibility/2006">
              <mc:Choice xmlns:v="urn:schemas-microsoft-com:vml" Requires="v">
                <p:oleObj spid="_x0000_s585762" name="Equation" r:id="rId5" imgW="8635680" imgH="482400" progId="Equation.DSMT4">
                  <p:embed/>
                </p:oleObj>
              </mc:Choice>
              <mc:Fallback>
                <p:oleObj name="Equation" r:id="rId5" imgW="8635680" imgH="482400" progId="Equation.DSMT4">
                  <p:embed/>
                  <p:pic>
                    <p:nvPicPr>
                      <p:cNvPr id="0" name="Picture 4"/>
                      <p:cNvPicPr>
                        <a:picLocks noChangeAspect="1" noChangeArrowheads="1"/>
                      </p:cNvPicPr>
                      <p:nvPr/>
                    </p:nvPicPr>
                    <p:blipFill>
                      <a:blip r:embed="rId6"/>
                      <a:srcRect/>
                      <a:stretch>
                        <a:fillRect/>
                      </a:stretch>
                    </p:blipFill>
                    <p:spPr bwMode="auto">
                      <a:xfrm>
                        <a:off x="431800" y="4324350"/>
                        <a:ext cx="8636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5733" name="Object 5"/>
          <p:cNvGraphicFramePr>
            <a:graphicFrameLocks noChangeAspect="1"/>
          </p:cNvGraphicFramePr>
          <p:nvPr>
            <p:extLst>
              <p:ext uri="{D42A27DB-BD31-4B8C-83A1-F6EECF244321}">
                <p14:modId xmlns:p14="http://schemas.microsoft.com/office/powerpoint/2010/main" val="1431597847"/>
              </p:ext>
            </p:extLst>
          </p:nvPr>
        </p:nvGraphicFramePr>
        <p:xfrm>
          <a:off x="431800" y="4933950"/>
          <a:ext cx="7912100" cy="482600"/>
        </p:xfrm>
        <a:graphic>
          <a:graphicData uri="http://schemas.openxmlformats.org/presentationml/2006/ole">
            <mc:AlternateContent xmlns:mc="http://schemas.openxmlformats.org/markup-compatibility/2006">
              <mc:Choice xmlns:v="urn:schemas-microsoft-com:vml" Requires="v">
                <p:oleObj spid="_x0000_s585763" name="Equation" r:id="rId7" imgW="7912080" imgH="482400" progId="Equation.DSMT4">
                  <p:embed/>
                </p:oleObj>
              </mc:Choice>
              <mc:Fallback>
                <p:oleObj name="Equation" r:id="rId7" imgW="7912080" imgH="482400" progId="Equation.DSMT4">
                  <p:embed/>
                  <p:pic>
                    <p:nvPicPr>
                      <p:cNvPr id="0" name="Picture 5"/>
                      <p:cNvPicPr>
                        <a:picLocks noChangeAspect="1" noChangeArrowheads="1"/>
                      </p:cNvPicPr>
                      <p:nvPr/>
                    </p:nvPicPr>
                    <p:blipFill>
                      <a:blip r:embed="rId8"/>
                      <a:srcRect/>
                      <a:stretch>
                        <a:fillRect/>
                      </a:stretch>
                    </p:blipFill>
                    <p:spPr bwMode="auto">
                      <a:xfrm>
                        <a:off x="431800" y="4933950"/>
                        <a:ext cx="7912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7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57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5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Given the helix 			     as the base curve, find a parametric description of a ribbon of width 1 centered on the curve. Then, do the same for a circular tube of diameter 1 centered on the curve.</a:t>
            </a:r>
          </a:p>
          <a:p>
            <a:r>
              <a:rPr lang="en-US" b="1" dirty="0"/>
              <a:t>Solution</a:t>
            </a:r>
          </a:p>
          <a:p>
            <a:r>
              <a:rPr lang="en-US" dirty="0"/>
              <a:t>At any point </a:t>
            </a:r>
            <a:r>
              <a:rPr lang="en-US" b="1" dirty="0"/>
              <a:t>r</a:t>
            </a:r>
            <a:r>
              <a:rPr lang="en-US" dirty="0"/>
              <a:t>(</a:t>
            </a:r>
            <a:r>
              <a:rPr lang="en-US" i="1" dirty="0"/>
              <a:t>t</a:t>
            </a:r>
            <a:r>
              <a:rPr lang="en-US" dirty="0"/>
              <a:t>) on the helix, the line segment parametrized by 				     is a segment of length 1 centered at </a:t>
            </a:r>
            <a:r>
              <a:rPr lang="en-US" b="1" dirty="0"/>
              <a:t>r</a:t>
            </a:r>
            <a:r>
              <a:rPr lang="en-US" dirty="0"/>
              <a:t>(</a:t>
            </a:r>
            <a:r>
              <a:rPr lang="en-US" i="1" dirty="0"/>
              <a:t>t</a:t>
            </a:r>
            <a:r>
              <a:rPr lang="en-US" dirty="0"/>
              <a:t>) and running in the direction of </a:t>
            </a:r>
            <a:r>
              <a:rPr lang="en-US" b="1" dirty="0"/>
              <a:t>N</a:t>
            </a:r>
            <a:r>
              <a:rPr lang="en-US" dirty="0"/>
              <a:t>(</a:t>
            </a:r>
            <a:r>
              <a:rPr lang="en-US" i="1" dirty="0"/>
              <a:t>t</a:t>
            </a:r>
            <a:r>
              <a:rPr lang="en-US" dirty="0"/>
              <a:t>).</a:t>
            </a:r>
          </a:p>
        </p:txBody>
      </p:sp>
      <p:graphicFrame>
        <p:nvGraphicFramePr>
          <p:cNvPr id="586754" name="Object 2"/>
          <p:cNvGraphicFramePr>
            <a:graphicFrameLocks noChangeAspect="1"/>
          </p:cNvGraphicFramePr>
          <p:nvPr/>
        </p:nvGraphicFramePr>
        <p:xfrm>
          <a:off x="2769765" y="1321885"/>
          <a:ext cx="2667000" cy="469900"/>
        </p:xfrm>
        <a:graphic>
          <a:graphicData uri="http://schemas.openxmlformats.org/presentationml/2006/ole">
            <mc:AlternateContent xmlns:mc="http://schemas.openxmlformats.org/markup-compatibility/2006">
              <mc:Choice xmlns:v="urn:schemas-microsoft-com:vml" Requires="v">
                <p:oleObj spid="_x0000_s586784" name="Equation" r:id="rId3" imgW="2666880" imgH="469800" progId="Equation.DSMT4">
                  <p:embed/>
                </p:oleObj>
              </mc:Choice>
              <mc:Fallback>
                <p:oleObj name="Equation" r:id="rId3" imgW="26668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9765" y="1321885"/>
                        <a:ext cx="266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5" name="Object 3"/>
          <p:cNvGraphicFramePr>
            <a:graphicFrameLocks noChangeAspect="1"/>
          </p:cNvGraphicFramePr>
          <p:nvPr/>
        </p:nvGraphicFramePr>
        <p:xfrm>
          <a:off x="4800600" y="4038600"/>
          <a:ext cx="1549400" cy="495300"/>
        </p:xfrm>
        <a:graphic>
          <a:graphicData uri="http://schemas.openxmlformats.org/presentationml/2006/ole">
            <mc:AlternateContent xmlns:mc="http://schemas.openxmlformats.org/markup-compatibility/2006">
              <mc:Choice xmlns:v="urn:schemas-microsoft-com:vml" Requires="v">
                <p:oleObj spid="_x0000_s586785" name="Equation" r:id="rId5" imgW="1549080" imgH="495000" progId="Equation.DSMT4">
                  <p:embed/>
                </p:oleObj>
              </mc:Choice>
              <mc:Fallback>
                <p:oleObj name="Equation" r:id="rId5" imgW="154908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038600"/>
                        <a:ext cx="1549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6" name="Object 4"/>
          <p:cNvGraphicFramePr>
            <a:graphicFrameLocks noChangeAspect="1"/>
          </p:cNvGraphicFramePr>
          <p:nvPr/>
        </p:nvGraphicFramePr>
        <p:xfrm>
          <a:off x="2960225" y="4080075"/>
          <a:ext cx="1778000" cy="469900"/>
        </p:xfrm>
        <a:graphic>
          <a:graphicData uri="http://schemas.openxmlformats.org/presentationml/2006/ole">
            <mc:AlternateContent xmlns:mc="http://schemas.openxmlformats.org/markup-compatibility/2006">
              <mc:Choice xmlns:v="urn:schemas-microsoft-com:vml" Requires="v">
                <p:oleObj spid="_x0000_s586786" name="Equation" r:id="rId7" imgW="1777680" imgH="469800" progId="Equation.DSMT4">
                  <p:embed/>
                </p:oleObj>
              </mc:Choice>
              <mc:Fallback>
                <p:oleObj name="Equation" r:id="rId7" imgW="17776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0225" y="4080075"/>
                        <a:ext cx="177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67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6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5791200" cy="4572000"/>
          </a:xfrm>
        </p:spPr>
        <p:txBody>
          <a:bodyPr>
            <a:normAutofit/>
          </a:bodyPr>
          <a:lstStyle/>
          <a:p>
            <a:r>
              <a:rPr lang="en-US" sz="3000" dirty="0"/>
              <a:t>So the position vectors		        with 		     and          for some interval </a:t>
            </a:r>
            <a:r>
              <a:rPr lang="en-US" sz="3000" i="1" dirty="0"/>
              <a:t>I</a:t>
            </a:r>
            <a:r>
              <a:rPr lang="en-US" sz="3000" dirty="0"/>
              <a:t>, define all the points over a length of the desired ribbon. For example, Figure 3 illustrates the ribbon over 	       one full twist of the helix. </a:t>
            </a:r>
          </a:p>
        </p:txBody>
      </p:sp>
      <p:graphicFrame>
        <p:nvGraphicFramePr>
          <p:cNvPr id="587778" name="Object 2"/>
          <p:cNvGraphicFramePr>
            <a:graphicFrameLocks noChangeAspect="1"/>
          </p:cNvGraphicFramePr>
          <p:nvPr/>
        </p:nvGraphicFramePr>
        <p:xfrm>
          <a:off x="4134250" y="1383175"/>
          <a:ext cx="1663700" cy="444500"/>
        </p:xfrm>
        <a:graphic>
          <a:graphicData uri="http://schemas.openxmlformats.org/presentationml/2006/ole">
            <mc:AlternateContent xmlns:mc="http://schemas.openxmlformats.org/markup-compatibility/2006">
              <mc:Choice xmlns:v="urn:schemas-microsoft-com:vml" Requires="v">
                <p:oleObj spid="_x0000_s587818" name="Equation" r:id="rId3" imgW="1663560" imgH="444240" progId="Equation.DSMT4">
                  <p:embed/>
                </p:oleObj>
              </mc:Choice>
              <mc:Fallback>
                <p:oleObj name="Equation" r:id="rId3" imgW="16635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4250" y="1383175"/>
                        <a:ext cx="1663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79" name="Object 3"/>
          <p:cNvGraphicFramePr>
            <a:graphicFrameLocks noChangeAspect="1"/>
          </p:cNvGraphicFramePr>
          <p:nvPr/>
        </p:nvGraphicFramePr>
        <p:xfrm>
          <a:off x="1339850" y="1805650"/>
          <a:ext cx="1346200" cy="457200"/>
        </p:xfrm>
        <a:graphic>
          <a:graphicData uri="http://schemas.openxmlformats.org/presentationml/2006/ole">
            <mc:AlternateContent xmlns:mc="http://schemas.openxmlformats.org/markup-compatibility/2006">
              <mc:Choice xmlns:v="urn:schemas-microsoft-com:vml" Requires="v">
                <p:oleObj spid="_x0000_s587819" name="Equation" r:id="rId5" imgW="1346040" imgH="457200" progId="Equation.DSMT4">
                  <p:embed/>
                </p:oleObj>
              </mc:Choice>
              <mc:Fallback>
                <p:oleObj name="Equation" r:id="rId5" imgW="134604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9850" y="1805650"/>
                        <a:ext cx="134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80" name="Object 4"/>
          <p:cNvGraphicFramePr>
            <a:graphicFrameLocks noChangeAspect="1"/>
          </p:cNvGraphicFramePr>
          <p:nvPr/>
        </p:nvGraphicFramePr>
        <p:xfrm>
          <a:off x="3504075" y="1880262"/>
          <a:ext cx="546100" cy="279400"/>
        </p:xfrm>
        <a:graphic>
          <a:graphicData uri="http://schemas.openxmlformats.org/presentationml/2006/ole">
            <mc:AlternateContent xmlns:mc="http://schemas.openxmlformats.org/markup-compatibility/2006">
              <mc:Choice xmlns:v="urn:schemas-microsoft-com:vml" Requires="v">
                <p:oleObj spid="_x0000_s587820" name="Equation" r:id="rId7" imgW="545760" imgH="279360" progId="Equation.DSMT4">
                  <p:embed/>
                </p:oleObj>
              </mc:Choice>
              <mc:Fallback>
                <p:oleObj name="Equation" r:id="rId7" imgW="54576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4075" y="1880262"/>
                        <a:ext cx="54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7781" name="Object 5"/>
          <p:cNvGraphicFramePr>
            <a:graphicFrameLocks noChangeAspect="1"/>
          </p:cNvGraphicFramePr>
          <p:nvPr>
            <p:extLst>
              <p:ext uri="{D42A27DB-BD31-4B8C-83A1-F6EECF244321}">
                <p14:modId xmlns:p14="http://schemas.microsoft.com/office/powerpoint/2010/main" val="2816393607"/>
              </p:ext>
            </p:extLst>
          </p:nvPr>
        </p:nvGraphicFramePr>
        <p:xfrm>
          <a:off x="2378978" y="3638550"/>
          <a:ext cx="1524000" cy="482600"/>
        </p:xfrm>
        <a:graphic>
          <a:graphicData uri="http://schemas.openxmlformats.org/presentationml/2006/ole">
            <mc:AlternateContent xmlns:mc="http://schemas.openxmlformats.org/markup-compatibility/2006">
              <mc:Choice xmlns:v="urn:schemas-microsoft-com:vml" Requires="v">
                <p:oleObj spid="_x0000_s587821" name="Equation" r:id="rId9" imgW="1523880" imgH="482400" progId="Equation.DSMT4">
                  <p:embed/>
                </p:oleObj>
              </mc:Choice>
              <mc:Fallback>
                <p:oleObj name="Equation" r:id="rId9" imgW="1523880" imgH="482400" progId="Equation.DSMT4">
                  <p:embed/>
                  <p:pic>
                    <p:nvPicPr>
                      <p:cNvPr id="0" name="Picture 5"/>
                      <p:cNvPicPr>
                        <a:picLocks noChangeAspect="1" noChangeArrowheads="1"/>
                      </p:cNvPicPr>
                      <p:nvPr/>
                    </p:nvPicPr>
                    <p:blipFill>
                      <a:blip r:embed="rId10"/>
                      <a:srcRect/>
                      <a:stretch>
                        <a:fillRect/>
                      </a:stretch>
                    </p:blipFill>
                    <p:spPr bwMode="auto">
                      <a:xfrm>
                        <a:off x="2378978" y="3638550"/>
                        <a:ext cx="152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 name="Group 14"/>
          <p:cNvGrpSpPr/>
          <p:nvPr/>
        </p:nvGrpSpPr>
        <p:grpSpPr>
          <a:xfrm>
            <a:off x="6248400" y="1219200"/>
            <a:ext cx="2714345" cy="4790420"/>
            <a:chOff x="6248400" y="1219200"/>
            <a:chExt cx="2714345" cy="4790420"/>
          </a:xfrm>
        </p:grpSpPr>
        <p:sp>
          <p:nvSpPr>
            <p:cNvPr id="13" name="Rectangle 12"/>
            <p:cNvSpPr/>
            <p:nvPr/>
          </p:nvSpPr>
          <p:spPr>
            <a:xfrm>
              <a:off x="6477000" y="5486400"/>
              <a:ext cx="2485745" cy="523220"/>
            </a:xfrm>
            <a:prstGeom prst="rect">
              <a:avLst/>
            </a:prstGeom>
          </p:spPr>
          <p:txBody>
            <a:bodyPr wrap="none">
              <a:spAutoFit/>
            </a:bodyPr>
            <a:lstStyle/>
            <a:p>
              <a:r>
                <a:rPr lang="en-US" sz="2800" b="1" dirty="0"/>
                <a:t>Figure 3 </a:t>
              </a:r>
              <a:r>
                <a:rPr lang="en-US" sz="2800" dirty="0"/>
                <a:t>Ribbon</a:t>
              </a:r>
              <a:endParaRPr lang="en-US" sz="2800" b="1" dirty="0"/>
            </a:p>
          </p:txBody>
        </p:sp>
        <p:pic>
          <p:nvPicPr>
            <p:cNvPr id="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248400" y="1219200"/>
              <a:ext cx="2497667" cy="4191000"/>
            </a:xfrm>
            <a:prstGeom prst="rect">
              <a:avLst/>
            </a:prstGeom>
            <a:noFill/>
            <a:ln w="9525">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noAutofit/>
          </a:bodyPr>
          <a:lstStyle/>
          <a:p>
            <a:r>
              <a:rPr lang="en-US" dirty="0"/>
              <a:t>As we know, the position vector 		         	                   defines a circle of diameter 1 centered at the origin of the </a:t>
            </a:r>
            <a:r>
              <a:rPr lang="en-US" i="1" dirty="0"/>
              <a:t>xy</a:t>
            </a:r>
            <a:r>
              <a:rPr lang="en-US" dirty="0"/>
              <a:t>-plane. It does this by tracing out the terminal points of the vectors 		    	  for </a:t>
            </a:r>
          </a:p>
          <a:p>
            <a:r>
              <a:rPr lang="en-US" dirty="0"/>
              <a:t>We can describe a tube of diameter 1 centered on the helix </a:t>
            </a:r>
            <a:r>
              <a:rPr lang="en-US" b="1" dirty="0"/>
              <a:t>r</a:t>
            </a:r>
            <a:r>
              <a:rPr lang="en-US" dirty="0"/>
              <a:t>(</a:t>
            </a:r>
            <a:r>
              <a:rPr lang="en-US" i="1" dirty="0"/>
              <a:t>t</a:t>
            </a:r>
            <a:r>
              <a:rPr lang="en-US" dirty="0"/>
              <a:t>), for any fixed </a:t>
            </a:r>
            <a:r>
              <a:rPr lang="en-US" i="1" dirty="0"/>
              <a:t>t</a:t>
            </a:r>
            <a:r>
              <a:rPr lang="en-US" dirty="0"/>
              <a:t>, by constructing a circle centered at </a:t>
            </a:r>
            <a:r>
              <a:rPr lang="en-US" b="1" dirty="0"/>
              <a:t>r</a:t>
            </a:r>
            <a:r>
              <a:rPr lang="en-US" dirty="0"/>
              <a:t>(</a:t>
            </a:r>
            <a:r>
              <a:rPr lang="en-US" i="1" dirty="0"/>
              <a:t>t</a:t>
            </a:r>
            <a:r>
              <a:rPr lang="en-US" dirty="0"/>
              <a:t>) in the </a:t>
            </a:r>
            <a:r>
              <a:rPr lang="en-US" b="1" dirty="0"/>
              <a:t>NB</a:t>
            </a:r>
            <a:r>
              <a:rPr lang="en-US" dirty="0"/>
              <a:t>‑plane (the normal plane). In other words, the vector </a:t>
            </a:r>
            <a:r>
              <a:rPr lang="en-US" b="1" dirty="0"/>
              <a:t>N</a:t>
            </a:r>
            <a:r>
              <a:rPr lang="en-US" dirty="0"/>
              <a:t> plays the role of </a:t>
            </a:r>
            <a:r>
              <a:rPr lang="en-US" b="1" dirty="0"/>
              <a:t>i</a:t>
            </a:r>
            <a:r>
              <a:rPr lang="en-US" dirty="0"/>
              <a:t> and the vector </a:t>
            </a:r>
            <a:r>
              <a:rPr lang="en-US" b="1" dirty="0"/>
              <a:t>B</a:t>
            </a:r>
            <a:r>
              <a:rPr lang="en-US" dirty="0"/>
              <a:t> plays the role of </a:t>
            </a:r>
            <a:r>
              <a:rPr lang="en-US" b="1" dirty="0"/>
              <a:t>j</a:t>
            </a:r>
            <a:r>
              <a:rPr lang="en-US" dirty="0"/>
              <a:t>.</a:t>
            </a:r>
          </a:p>
          <a:p>
            <a:endParaRPr lang="en-US" dirty="0"/>
          </a:p>
        </p:txBody>
      </p:sp>
      <p:graphicFrame>
        <p:nvGraphicFramePr>
          <p:cNvPr id="631810" name="Object 2"/>
          <p:cNvGraphicFramePr>
            <a:graphicFrameLocks noChangeAspect="1"/>
          </p:cNvGraphicFramePr>
          <p:nvPr/>
        </p:nvGraphicFramePr>
        <p:xfrm>
          <a:off x="5191125" y="1354138"/>
          <a:ext cx="1816100" cy="444500"/>
        </p:xfrm>
        <a:graphic>
          <a:graphicData uri="http://schemas.openxmlformats.org/presentationml/2006/ole">
            <mc:AlternateContent xmlns:mc="http://schemas.openxmlformats.org/markup-compatibility/2006">
              <mc:Choice xmlns:v="urn:schemas-microsoft-com:vml" Requires="v">
                <p:oleObj spid="_x0000_s631850" name="Equation" r:id="rId3" imgW="1815840" imgH="444240" progId="Equation.DSMT4">
                  <p:embed/>
                </p:oleObj>
              </mc:Choice>
              <mc:Fallback>
                <p:oleObj name="Equation" r:id="rId3" imgW="181584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25" y="1354138"/>
                        <a:ext cx="1816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1" name="Object 3"/>
          <p:cNvGraphicFramePr>
            <a:graphicFrameLocks noChangeAspect="1"/>
          </p:cNvGraphicFramePr>
          <p:nvPr>
            <p:extLst>
              <p:ext uri="{D42A27DB-BD31-4B8C-83A1-F6EECF244321}">
                <p14:modId xmlns:p14="http://schemas.microsoft.com/office/powerpoint/2010/main" val="2764183977"/>
              </p:ext>
            </p:extLst>
          </p:nvPr>
        </p:nvGraphicFramePr>
        <p:xfrm>
          <a:off x="7043956" y="1352550"/>
          <a:ext cx="1574800" cy="482600"/>
        </p:xfrm>
        <a:graphic>
          <a:graphicData uri="http://schemas.openxmlformats.org/presentationml/2006/ole">
            <mc:AlternateContent xmlns:mc="http://schemas.openxmlformats.org/markup-compatibility/2006">
              <mc:Choice xmlns:v="urn:schemas-microsoft-com:vml" Requires="v">
                <p:oleObj spid="_x0000_s631851" name="Equation" r:id="rId5" imgW="1574640" imgH="482400" progId="Equation.DSMT4">
                  <p:embed/>
                </p:oleObj>
              </mc:Choice>
              <mc:Fallback>
                <p:oleObj name="Equation" r:id="rId5" imgW="1574640" imgH="482400" progId="Equation.DSMT4">
                  <p:embed/>
                  <p:pic>
                    <p:nvPicPr>
                      <p:cNvPr id="0" name="Picture 3"/>
                      <p:cNvPicPr>
                        <a:picLocks noChangeAspect="1" noChangeArrowheads="1"/>
                      </p:cNvPicPr>
                      <p:nvPr/>
                    </p:nvPicPr>
                    <p:blipFill>
                      <a:blip r:embed="rId6"/>
                      <a:srcRect/>
                      <a:stretch>
                        <a:fillRect/>
                      </a:stretch>
                    </p:blipFill>
                    <p:spPr bwMode="auto">
                      <a:xfrm>
                        <a:off x="7043956" y="1352550"/>
                        <a:ext cx="1574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2" name="Object 4"/>
          <p:cNvGraphicFramePr>
            <a:graphicFrameLocks noChangeAspect="1"/>
          </p:cNvGraphicFramePr>
          <p:nvPr/>
        </p:nvGraphicFramePr>
        <p:xfrm>
          <a:off x="3584575" y="2611175"/>
          <a:ext cx="2514600" cy="457200"/>
        </p:xfrm>
        <a:graphic>
          <a:graphicData uri="http://schemas.openxmlformats.org/presentationml/2006/ole">
            <mc:AlternateContent xmlns:mc="http://schemas.openxmlformats.org/markup-compatibility/2006">
              <mc:Choice xmlns:v="urn:schemas-microsoft-com:vml" Requires="v">
                <p:oleObj spid="_x0000_s631852" name="Equation" r:id="rId7" imgW="2514600" imgH="457200" progId="Equation.DSMT4">
                  <p:embed/>
                </p:oleObj>
              </mc:Choice>
              <mc:Fallback>
                <p:oleObj name="Equation" r:id="rId7" imgW="2514600" imgH="457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4575" y="2611175"/>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1813" name="Object 5"/>
          <p:cNvGraphicFramePr>
            <a:graphicFrameLocks noChangeAspect="1"/>
          </p:cNvGraphicFramePr>
          <p:nvPr>
            <p:extLst>
              <p:ext uri="{D42A27DB-BD31-4B8C-83A1-F6EECF244321}">
                <p14:modId xmlns:p14="http://schemas.microsoft.com/office/powerpoint/2010/main" val="1665236081"/>
              </p:ext>
            </p:extLst>
          </p:nvPr>
        </p:nvGraphicFramePr>
        <p:xfrm>
          <a:off x="6655033" y="2606675"/>
          <a:ext cx="1549400" cy="482600"/>
        </p:xfrm>
        <a:graphic>
          <a:graphicData uri="http://schemas.openxmlformats.org/presentationml/2006/ole">
            <mc:AlternateContent xmlns:mc="http://schemas.openxmlformats.org/markup-compatibility/2006">
              <mc:Choice xmlns:v="urn:schemas-microsoft-com:vml" Requires="v">
                <p:oleObj spid="_x0000_s631853" name="Equation" r:id="rId9" imgW="1549080" imgH="482400" progId="Equation.DSMT4">
                  <p:embed/>
                </p:oleObj>
              </mc:Choice>
              <mc:Fallback>
                <p:oleObj name="Equation" r:id="rId9" imgW="1549080" imgH="482400" progId="Equation.DSMT4">
                  <p:embed/>
                  <p:pic>
                    <p:nvPicPr>
                      <p:cNvPr id="0" name="Picture 5"/>
                      <p:cNvPicPr>
                        <a:picLocks noChangeAspect="1" noChangeArrowheads="1"/>
                      </p:cNvPicPr>
                      <p:nvPr/>
                    </p:nvPicPr>
                    <p:blipFill>
                      <a:blip r:embed="rId10"/>
                      <a:srcRect/>
                      <a:stretch>
                        <a:fillRect/>
                      </a:stretch>
                    </p:blipFill>
                    <p:spPr bwMode="auto">
                      <a:xfrm>
                        <a:off x="6655033" y="2606675"/>
                        <a:ext cx="154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6096000" cy="4739640"/>
          </a:xfrm>
        </p:spPr>
        <p:txBody>
          <a:bodyPr>
            <a:normAutofit/>
          </a:bodyPr>
          <a:lstStyle/>
          <a:p>
            <a:r>
              <a:rPr lang="en-US" dirty="0"/>
              <a:t>So the tubular surface consists of all those points of the form 			 					        	 and 	     for some interval </a:t>
            </a:r>
            <a:r>
              <a:rPr lang="en-US" i="1" dirty="0"/>
              <a:t>I</a:t>
            </a:r>
            <a:r>
              <a:rPr lang="en-US" dirty="0"/>
              <a:t>. Figure 4 is an illustration of this surface for	</a:t>
            </a:r>
          </a:p>
        </p:txBody>
      </p:sp>
      <p:graphicFrame>
        <p:nvGraphicFramePr>
          <p:cNvPr id="588802" name="Object 2"/>
          <p:cNvGraphicFramePr>
            <a:graphicFrameLocks noChangeAspect="1"/>
          </p:cNvGraphicFramePr>
          <p:nvPr/>
        </p:nvGraphicFramePr>
        <p:xfrm>
          <a:off x="568125" y="2168325"/>
          <a:ext cx="4673600" cy="495300"/>
        </p:xfrm>
        <a:graphic>
          <a:graphicData uri="http://schemas.openxmlformats.org/presentationml/2006/ole">
            <mc:AlternateContent xmlns:mc="http://schemas.openxmlformats.org/markup-compatibility/2006">
              <mc:Choice xmlns:v="urn:schemas-microsoft-com:vml" Requires="v">
                <p:oleObj spid="_x0000_s588842" name="Equation" r:id="rId3" imgW="4673520" imgH="495000" progId="Equation.DSMT4">
                  <p:embed/>
                </p:oleObj>
              </mc:Choice>
              <mc:Fallback>
                <p:oleObj name="Equation" r:id="rId3" imgW="467352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125" y="2168325"/>
                        <a:ext cx="4673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3" name="Object 3"/>
          <p:cNvGraphicFramePr>
            <a:graphicFrameLocks noChangeAspect="1"/>
          </p:cNvGraphicFramePr>
          <p:nvPr>
            <p:extLst>
              <p:ext uri="{D42A27DB-BD31-4B8C-83A1-F6EECF244321}">
                <p14:modId xmlns:p14="http://schemas.microsoft.com/office/powerpoint/2010/main" val="1848182558"/>
              </p:ext>
            </p:extLst>
          </p:nvPr>
        </p:nvGraphicFramePr>
        <p:xfrm>
          <a:off x="5270500" y="2189163"/>
          <a:ext cx="1447800" cy="482600"/>
        </p:xfrm>
        <a:graphic>
          <a:graphicData uri="http://schemas.openxmlformats.org/presentationml/2006/ole">
            <mc:AlternateContent xmlns:mc="http://schemas.openxmlformats.org/markup-compatibility/2006">
              <mc:Choice xmlns:v="urn:schemas-microsoft-com:vml" Requires="v">
                <p:oleObj spid="_x0000_s588843" name="Equation" r:id="rId5" imgW="1447560" imgH="482400" progId="Equation.DSMT4">
                  <p:embed/>
                </p:oleObj>
              </mc:Choice>
              <mc:Fallback>
                <p:oleObj name="Equation" r:id="rId5" imgW="1447560" imgH="482400" progId="Equation.DSMT4">
                  <p:embed/>
                  <p:pic>
                    <p:nvPicPr>
                      <p:cNvPr id="0" name="Picture 3"/>
                      <p:cNvPicPr>
                        <a:picLocks noChangeAspect="1" noChangeArrowheads="1"/>
                      </p:cNvPicPr>
                      <p:nvPr/>
                    </p:nvPicPr>
                    <p:blipFill>
                      <a:blip r:embed="rId6"/>
                      <a:srcRect/>
                      <a:stretch>
                        <a:fillRect/>
                      </a:stretch>
                    </p:blipFill>
                    <p:spPr bwMode="auto">
                      <a:xfrm>
                        <a:off x="5270500" y="2189163"/>
                        <a:ext cx="144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4" name="Object 4"/>
          <p:cNvGraphicFramePr>
            <a:graphicFrameLocks noChangeAspect="1"/>
          </p:cNvGraphicFramePr>
          <p:nvPr/>
        </p:nvGraphicFramePr>
        <p:xfrm>
          <a:off x="1143000" y="2681133"/>
          <a:ext cx="571500" cy="292100"/>
        </p:xfrm>
        <a:graphic>
          <a:graphicData uri="http://schemas.openxmlformats.org/presentationml/2006/ole">
            <mc:AlternateContent xmlns:mc="http://schemas.openxmlformats.org/markup-compatibility/2006">
              <mc:Choice xmlns:v="urn:schemas-microsoft-com:vml" Requires="v">
                <p:oleObj spid="_x0000_s588844" name="Equation" r:id="rId7" imgW="571320" imgH="291960" progId="Equation.DSMT4">
                  <p:embed/>
                </p:oleObj>
              </mc:Choice>
              <mc:Fallback>
                <p:oleObj name="Equation" r:id="rId7" imgW="57132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681133"/>
                        <a:ext cx="571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8805" name="Object 5"/>
          <p:cNvGraphicFramePr>
            <a:graphicFrameLocks noChangeAspect="1"/>
          </p:cNvGraphicFramePr>
          <p:nvPr>
            <p:extLst>
              <p:ext uri="{D42A27DB-BD31-4B8C-83A1-F6EECF244321}">
                <p14:modId xmlns:p14="http://schemas.microsoft.com/office/powerpoint/2010/main" val="3305265713"/>
              </p:ext>
            </p:extLst>
          </p:nvPr>
        </p:nvGraphicFramePr>
        <p:xfrm>
          <a:off x="5162550" y="3040063"/>
          <a:ext cx="1498600" cy="482600"/>
        </p:xfrm>
        <a:graphic>
          <a:graphicData uri="http://schemas.openxmlformats.org/presentationml/2006/ole">
            <mc:AlternateContent xmlns:mc="http://schemas.openxmlformats.org/markup-compatibility/2006">
              <mc:Choice xmlns:v="urn:schemas-microsoft-com:vml" Requires="v">
                <p:oleObj spid="_x0000_s588845" name="Equation" r:id="rId9" imgW="1498320" imgH="482400" progId="Equation.DSMT4">
                  <p:embed/>
                </p:oleObj>
              </mc:Choice>
              <mc:Fallback>
                <p:oleObj name="Equation" r:id="rId9" imgW="1498320" imgH="482400" progId="Equation.DSMT4">
                  <p:embed/>
                  <p:pic>
                    <p:nvPicPr>
                      <p:cNvPr id="0" name="Picture 5"/>
                      <p:cNvPicPr>
                        <a:picLocks noChangeAspect="1" noChangeArrowheads="1"/>
                      </p:cNvPicPr>
                      <p:nvPr/>
                    </p:nvPicPr>
                    <p:blipFill>
                      <a:blip r:embed="rId10"/>
                      <a:srcRect/>
                      <a:stretch>
                        <a:fillRect/>
                      </a:stretch>
                    </p:blipFill>
                    <p:spPr bwMode="auto">
                      <a:xfrm>
                        <a:off x="5162550" y="3040063"/>
                        <a:ext cx="1498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 name="Group 11"/>
          <p:cNvGrpSpPr/>
          <p:nvPr/>
        </p:nvGrpSpPr>
        <p:grpSpPr>
          <a:xfrm>
            <a:off x="6810375" y="1315105"/>
            <a:ext cx="2257425" cy="4399895"/>
            <a:chOff x="6810375" y="1533525"/>
            <a:chExt cx="2257425" cy="4399895"/>
          </a:xfrm>
        </p:grpSpPr>
        <p:sp>
          <p:nvSpPr>
            <p:cNvPr id="9" name="Rectangle 8"/>
            <p:cNvSpPr/>
            <p:nvPr/>
          </p:nvSpPr>
          <p:spPr>
            <a:xfrm>
              <a:off x="6858000" y="5410200"/>
              <a:ext cx="2160528" cy="523220"/>
            </a:xfrm>
            <a:prstGeom prst="rect">
              <a:avLst/>
            </a:prstGeom>
          </p:spPr>
          <p:txBody>
            <a:bodyPr wrap="none">
              <a:spAutoFit/>
            </a:bodyPr>
            <a:lstStyle/>
            <a:p>
              <a:r>
                <a:rPr lang="en-US" sz="2800" b="1" dirty="0"/>
                <a:t>Figure 4 </a:t>
              </a:r>
              <a:r>
                <a:rPr lang="en-US" sz="2800" dirty="0"/>
                <a:t>Tube</a:t>
              </a:r>
              <a:endParaRPr lang="en-US" sz="2800" b="1" dirty="0"/>
            </a:p>
          </p:txBody>
        </p:sp>
        <p:pic>
          <p:nvPicPr>
            <p:cNvPr id="588807" name="Picture 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6810375" y="1533525"/>
              <a:ext cx="2257425" cy="3648075"/>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unit normal and binormal vectors </a:t>
            </a:r>
          </a:p>
          <a:p>
            <a:pPr marL="514350" indent="-514350">
              <a:buFont typeface="+mj-lt"/>
              <a:buAutoNum type="arabicPeriod"/>
            </a:pPr>
            <a:r>
              <a:rPr lang="en-US" dirty="0"/>
              <a:t>Curvature and torsion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a:xfrm>
            <a:off x="457200" y="1280160"/>
            <a:ext cx="5943600" cy="4572000"/>
          </a:xfrm>
        </p:spPr>
        <p:txBody>
          <a:bodyPr>
            <a:noAutofit/>
          </a:bodyPr>
          <a:lstStyle/>
          <a:p>
            <a:r>
              <a:rPr lang="en-US" dirty="0"/>
              <a:t>The three vectors </a:t>
            </a:r>
            <a:r>
              <a:rPr lang="en-US" b="1" dirty="0"/>
              <a:t>T</a:t>
            </a:r>
            <a:r>
              <a:rPr lang="en-US" dirty="0"/>
              <a:t>, </a:t>
            </a:r>
            <a:r>
              <a:rPr lang="en-US" b="1" dirty="0"/>
              <a:t>N</a:t>
            </a:r>
            <a:r>
              <a:rPr lang="en-US" dirty="0"/>
              <a:t>, and </a:t>
            </a:r>
            <a:r>
              <a:rPr lang="en-US" b="1" dirty="0"/>
              <a:t>B</a:t>
            </a:r>
            <a:r>
              <a:rPr lang="en-US" dirty="0"/>
              <a:t> give us one way to describe the behavior of a curve</a:t>
            </a:r>
            <a:r>
              <a:rPr lang="en-US" b="1" dirty="0"/>
              <a:t> r</a:t>
            </a:r>
            <a:r>
              <a:rPr lang="en-US" dirty="0"/>
              <a:t>(</a:t>
            </a:r>
            <a:r>
              <a:rPr lang="en-US" i="1" dirty="0"/>
              <a:t>t</a:t>
            </a:r>
            <a:r>
              <a:rPr lang="en-US" dirty="0"/>
              <a:t>), but they only indirectly tell us something about its relative “twistiness.” The two curves in Figure 6, for instance, are qualitatively different in several ways. The red curve (a portion of a helix) appears to be consistently turning in toward the </a:t>
            </a:r>
            <a:r>
              <a:rPr lang="en-US" i="1" dirty="0"/>
              <a:t>z</a:t>
            </a:r>
            <a:r>
              <a:rPr lang="en-US" dirty="0"/>
              <a:t>-axis and, at the same time, changing in all three coordinate directions. </a:t>
            </a:r>
          </a:p>
        </p:txBody>
      </p:sp>
      <p:grpSp>
        <p:nvGrpSpPr>
          <p:cNvPr id="7" name="Group 6"/>
          <p:cNvGrpSpPr/>
          <p:nvPr/>
        </p:nvGrpSpPr>
        <p:grpSpPr>
          <a:xfrm>
            <a:off x="6248400" y="1600200"/>
            <a:ext cx="2814653" cy="4104620"/>
            <a:chOff x="6248400" y="1600200"/>
            <a:chExt cx="2814653" cy="4104620"/>
          </a:xfrm>
        </p:grpSpPr>
        <p:sp>
          <p:nvSpPr>
            <p:cNvPr id="5" name="Rectangle 4"/>
            <p:cNvSpPr/>
            <p:nvPr/>
          </p:nvSpPr>
          <p:spPr>
            <a:xfrm>
              <a:off x="7088145" y="5181600"/>
              <a:ext cx="1370055" cy="523220"/>
            </a:xfrm>
            <a:prstGeom prst="rect">
              <a:avLst/>
            </a:prstGeom>
          </p:spPr>
          <p:txBody>
            <a:bodyPr wrap="none">
              <a:spAutoFit/>
            </a:bodyPr>
            <a:lstStyle/>
            <a:p>
              <a:r>
                <a:rPr lang="en-US" sz="2800" b="1" dirty="0"/>
                <a:t>Figure 6</a:t>
              </a:r>
            </a:p>
          </p:txBody>
        </p:sp>
        <p:pic>
          <p:nvPicPr>
            <p:cNvPr id="6051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48400" y="1600200"/>
              <a:ext cx="2814653" cy="3276600"/>
            </a:xfrm>
            <a:prstGeom prst="rect">
              <a:avLst/>
            </a:prstGeom>
            <a:noFill/>
            <a:ln w="9525">
              <a:noFill/>
              <a:miter lim="800000"/>
              <a:headEnd/>
              <a:tailEnd/>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r>
              <a:rPr lang="en-US" dirty="0"/>
              <a:t>The blue curve, on the other hand, appears to have segments that are comparatively straight and the curve seems to lie entirely in one plane. </a:t>
            </a:r>
            <a:r>
              <a:rPr lang="en-US" i="1" dirty="0"/>
              <a:t>Curvature</a:t>
            </a:r>
            <a:r>
              <a:rPr lang="en-US" dirty="0"/>
              <a:t> and </a:t>
            </a:r>
            <a:r>
              <a:rPr lang="en-US" i="1" dirty="0"/>
              <a:t>torsion</a:t>
            </a:r>
            <a:r>
              <a:rPr lang="en-US" dirty="0"/>
              <a:t> are scalar quantities that capture these characteristics of a curve.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r>
              <a:rPr lang="en-US" b="1" dirty="0"/>
              <a:t> </a:t>
            </a:r>
            <a:r>
              <a:rPr lang="en-US" dirty="0"/>
              <a:t>Curvature </a:t>
            </a:r>
          </a:p>
        </p:txBody>
      </p:sp>
      <p:sp>
        <p:nvSpPr>
          <p:cNvPr id="3" name="Content Placeholder 2"/>
          <p:cNvSpPr>
            <a:spLocks noGrp="1"/>
          </p:cNvSpPr>
          <p:nvPr>
            <p:ph idx="1"/>
          </p:nvPr>
        </p:nvSpPr>
        <p:spPr>
          <a:xfrm>
            <a:off x="457200" y="1280160"/>
            <a:ext cx="8229600" cy="2936188"/>
          </a:xfrm>
          <a:solidFill>
            <a:srgbClr val="FFFFCC"/>
          </a:solidFill>
          <a:ln w="28575">
            <a:solidFill>
              <a:schemeClr val="tx1"/>
            </a:solidFill>
          </a:ln>
        </p:spPr>
        <p:txBody>
          <a:bodyPr>
            <a:spAutoFit/>
          </a:bodyPr>
          <a:lstStyle/>
          <a:p>
            <a:pPr algn="ctr"/>
            <a:r>
              <a:rPr lang="en-US" b="1" dirty="0">
                <a:solidFill>
                  <a:schemeClr val="tx1"/>
                </a:solidFill>
              </a:rPr>
              <a:t>Curvature</a:t>
            </a:r>
          </a:p>
          <a:p>
            <a:r>
              <a:rPr lang="en-US" dirty="0">
                <a:solidFill>
                  <a:schemeClr val="tx1"/>
                </a:solidFill>
              </a:rPr>
              <a:t>The </a:t>
            </a:r>
            <a:r>
              <a:rPr lang="en-US" b="1" dirty="0">
                <a:solidFill>
                  <a:srgbClr val="C00000"/>
                </a:solidFill>
              </a:rPr>
              <a:t>curvature</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κ</a:t>
            </a:r>
            <a:r>
              <a:rPr lang="en-US" dirty="0">
                <a:solidFill>
                  <a:schemeClr val="tx1"/>
                </a:solidFill>
              </a:rPr>
              <a:t> (kappa) of a curve at any given point is the magnitude of the rate of change of its unit tangent vector </a:t>
            </a:r>
            <a:r>
              <a:rPr lang="en-US" b="1" dirty="0">
                <a:solidFill>
                  <a:schemeClr val="tx1"/>
                </a:solidFill>
              </a:rPr>
              <a:t>T</a:t>
            </a:r>
            <a:r>
              <a:rPr lang="en-US" dirty="0">
                <a:solidFill>
                  <a:schemeClr val="tx1"/>
                </a:solidFill>
              </a:rPr>
              <a:t> with respect to the arc length parameter </a:t>
            </a:r>
            <a:r>
              <a:rPr lang="en-US" i="1" dirty="0">
                <a:solidFill>
                  <a:schemeClr val="tx1"/>
                </a:solidFill>
              </a:rPr>
              <a:t>s</a:t>
            </a:r>
            <a:r>
              <a:rPr lang="en-US" dirty="0">
                <a:solidFill>
                  <a:schemeClr val="tx1"/>
                </a:solidFill>
              </a:rPr>
              <a:t>. </a:t>
            </a:r>
          </a:p>
          <a:p>
            <a:endParaRPr lang="en-US" dirty="0">
              <a:solidFill>
                <a:schemeClr val="tx1"/>
              </a:solidFill>
            </a:endParaRPr>
          </a:p>
          <a:p>
            <a:endParaRPr lang="en-US" dirty="0">
              <a:solidFill>
                <a:schemeClr val="tx1"/>
              </a:solidFill>
            </a:endParaRPr>
          </a:p>
        </p:txBody>
      </p:sp>
      <p:graphicFrame>
        <p:nvGraphicFramePr>
          <p:cNvPr id="590850" name="Object 2"/>
          <p:cNvGraphicFramePr>
            <a:graphicFrameLocks noChangeAspect="1"/>
          </p:cNvGraphicFramePr>
          <p:nvPr>
            <p:extLst>
              <p:ext uri="{D42A27DB-BD31-4B8C-83A1-F6EECF244321}">
                <p14:modId xmlns:p14="http://schemas.microsoft.com/office/powerpoint/2010/main" val="47102493"/>
              </p:ext>
            </p:extLst>
          </p:nvPr>
        </p:nvGraphicFramePr>
        <p:xfrm>
          <a:off x="3956050" y="3194050"/>
          <a:ext cx="1117600" cy="939800"/>
        </p:xfrm>
        <a:graphic>
          <a:graphicData uri="http://schemas.openxmlformats.org/presentationml/2006/ole">
            <mc:AlternateContent xmlns:mc="http://schemas.openxmlformats.org/markup-compatibility/2006">
              <mc:Choice xmlns:v="urn:schemas-microsoft-com:vml" Requires="v">
                <p:oleObj spid="_x0000_s590861" name="Equation" r:id="rId3" imgW="1117440" imgH="939600" progId="Equation.DSMT4">
                  <p:embed/>
                </p:oleObj>
              </mc:Choice>
              <mc:Fallback>
                <p:oleObj name="Equation" r:id="rId3" imgW="1117440" imgH="939600" progId="Equation.DSMT4">
                  <p:embed/>
                  <p:pic>
                    <p:nvPicPr>
                      <p:cNvPr id="0" name="Picture 2"/>
                      <p:cNvPicPr>
                        <a:picLocks noChangeAspect="1" noChangeArrowheads="1"/>
                      </p:cNvPicPr>
                      <p:nvPr/>
                    </p:nvPicPr>
                    <p:blipFill>
                      <a:blip r:embed="rId4"/>
                      <a:srcRect/>
                      <a:stretch>
                        <a:fillRect/>
                      </a:stretch>
                    </p:blipFill>
                    <p:spPr bwMode="auto">
                      <a:xfrm>
                        <a:off x="3956050" y="3194050"/>
                        <a:ext cx="111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r>
              <a:rPr lang="en-US" dirty="0"/>
              <a:t>Informally, the more </a:t>
            </a:r>
            <a:r>
              <a:rPr lang="en-US" b="1" dirty="0"/>
              <a:t>T</a:t>
            </a:r>
            <a:r>
              <a:rPr lang="en-US" dirty="0"/>
              <a:t> changes for every unit change of arc length, the greater the curvature. In practice, if the unit tangent vector for a curve </a:t>
            </a:r>
            <a:r>
              <a:rPr lang="en-US" b="1" dirty="0"/>
              <a:t>r</a:t>
            </a:r>
            <a:r>
              <a:rPr lang="en-US" dirty="0"/>
              <a:t>(</a:t>
            </a:r>
            <a:r>
              <a:rPr lang="en-US" i="1" dirty="0"/>
              <a:t>t</a:t>
            </a:r>
            <a:r>
              <a:rPr lang="en-US" dirty="0"/>
              <a:t>) is known as a function of some parameter other than arc length, the following variation is convenient.</a:t>
            </a:r>
          </a:p>
          <a:p>
            <a:endParaRPr lang="en-US" dirty="0"/>
          </a:p>
        </p:txBody>
      </p:sp>
      <p:graphicFrame>
        <p:nvGraphicFramePr>
          <p:cNvPr id="607234" name="Object 2"/>
          <p:cNvGraphicFramePr>
            <a:graphicFrameLocks noChangeAspect="1"/>
          </p:cNvGraphicFramePr>
          <p:nvPr>
            <p:extLst>
              <p:ext uri="{D42A27DB-BD31-4B8C-83A1-F6EECF244321}">
                <p14:modId xmlns:p14="http://schemas.microsoft.com/office/powerpoint/2010/main" val="1586378676"/>
              </p:ext>
            </p:extLst>
          </p:nvPr>
        </p:nvGraphicFramePr>
        <p:xfrm>
          <a:off x="2146300" y="3721100"/>
          <a:ext cx="4826000" cy="1117600"/>
        </p:xfrm>
        <a:graphic>
          <a:graphicData uri="http://schemas.openxmlformats.org/presentationml/2006/ole">
            <mc:AlternateContent xmlns:mc="http://schemas.openxmlformats.org/markup-compatibility/2006">
              <mc:Choice xmlns:v="urn:schemas-microsoft-com:vml" Requires="v">
                <p:oleObj spid="_x0000_s607244" name="Equation" r:id="rId3" imgW="4825800" imgH="1117440" progId="Equation.DSMT4">
                  <p:embed/>
                </p:oleObj>
              </mc:Choice>
              <mc:Fallback>
                <p:oleObj name="Equation" r:id="rId3" imgW="4825800" imgH="1117440" progId="Equation.DSMT4">
                  <p:embed/>
                  <p:pic>
                    <p:nvPicPr>
                      <p:cNvPr id="0" name="Picture 2"/>
                      <p:cNvPicPr>
                        <a:picLocks noChangeAspect="1" noChangeArrowheads="1"/>
                      </p:cNvPicPr>
                      <p:nvPr/>
                    </p:nvPicPr>
                    <p:blipFill>
                      <a:blip r:embed="rId4"/>
                      <a:srcRect/>
                      <a:stretch>
                        <a:fillRect/>
                      </a:stretch>
                    </p:blipFill>
                    <p:spPr bwMode="auto">
                      <a:xfrm>
                        <a:off x="2146300" y="3721100"/>
                        <a:ext cx="48260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7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Determine the curvature of </a:t>
            </a:r>
            <a:r>
              <a:rPr lang="en-US" b="1" dirty="0"/>
              <a:t>a.</a:t>
            </a:r>
            <a:r>
              <a:rPr lang="en-US" dirty="0"/>
              <a:t> a line and </a:t>
            </a:r>
            <a:r>
              <a:rPr lang="en-US" b="1" dirty="0"/>
              <a:t>b.</a:t>
            </a:r>
            <a:r>
              <a:rPr lang="en-US" dirty="0"/>
              <a:t> the circle</a:t>
            </a:r>
          </a:p>
          <a:p>
            <a:endParaRPr lang="en-US" dirty="0"/>
          </a:p>
          <a:p>
            <a:r>
              <a:rPr lang="en-US" b="1" dirty="0"/>
              <a:t>Solution</a:t>
            </a:r>
          </a:p>
          <a:p>
            <a:pPr marL="463550" indent="-463550"/>
            <a:r>
              <a:rPr lang="en-US" b="1" dirty="0"/>
              <a:t>a.</a:t>
            </a:r>
            <a:r>
              <a:rPr lang="en-US" dirty="0"/>
              <a:t>	For any line (in </a:t>
            </a:r>
            <a:r>
              <a:rPr lang="en-US" dirty="0">
                <a:latin typeface="Cambria Math" panose="02040503050406030204" pitchFamily="18" charset="0"/>
                <a:ea typeface="Cambria Math" panose="02040503050406030204" pitchFamily="18" charset="0"/>
              </a:rPr>
              <a:t>ℝ</a:t>
            </a:r>
            <a:r>
              <a:rPr lang="en-US" baseline="30000" dirty="0"/>
              <a:t>2</a:t>
            </a:r>
            <a:r>
              <a:rPr lang="en-US" dirty="0"/>
              <a:t> or </a:t>
            </a:r>
            <a:r>
              <a:rPr lang="en-US" dirty="0">
                <a:latin typeface="Cambria Math" panose="02040503050406030204" pitchFamily="18" charset="0"/>
                <a:ea typeface="Cambria Math" panose="02040503050406030204" pitchFamily="18" charset="0"/>
              </a:rPr>
              <a:t>ℝ</a:t>
            </a:r>
            <a:r>
              <a:rPr lang="en-US" baseline="30000" dirty="0"/>
              <a:t>3</a:t>
            </a:r>
            <a:r>
              <a:rPr lang="en-US" dirty="0"/>
              <a:t>), the unit tangent vector </a:t>
            </a:r>
            <a:r>
              <a:rPr lang="en-US" b="1" dirty="0"/>
              <a:t>T</a:t>
            </a:r>
            <a:r>
              <a:rPr lang="en-US" dirty="0"/>
              <a:t> is a constant vector (pointing in the direction of the line), so </a:t>
            </a:r>
          </a:p>
        </p:txBody>
      </p:sp>
      <p:graphicFrame>
        <p:nvGraphicFramePr>
          <p:cNvPr id="591874" name="Object 2"/>
          <p:cNvGraphicFramePr>
            <a:graphicFrameLocks noChangeAspect="1"/>
          </p:cNvGraphicFramePr>
          <p:nvPr/>
        </p:nvGraphicFramePr>
        <p:xfrm>
          <a:off x="556550" y="1752600"/>
          <a:ext cx="3225800" cy="469900"/>
        </p:xfrm>
        <a:graphic>
          <a:graphicData uri="http://schemas.openxmlformats.org/presentationml/2006/ole">
            <mc:AlternateContent xmlns:mc="http://schemas.openxmlformats.org/markup-compatibility/2006">
              <mc:Choice xmlns:v="urn:schemas-microsoft-com:vml" Requires="v">
                <p:oleObj spid="_x0000_s591899" name="Equation" r:id="rId3" imgW="3225600" imgH="469800" progId="Equation.DSMT4">
                  <p:embed/>
                </p:oleObj>
              </mc:Choice>
              <mc:Fallback>
                <p:oleObj name="Equation" r:id="rId3" imgW="3225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50" y="1752600"/>
                        <a:ext cx="322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76" name="Object 4"/>
          <p:cNvGraphicFramePr>
            <a:graphicFrameLocks noChangeAspect="1"/>
          </p:cNvGraphicFramePr>
          <p:nvPr>
            <p:extLst>
              <p:ext uri="{D42A27DB-BD31-4B8C-83A1-F6EECF244321}">
                <p14:modId xmlns:p14="http://schemas.microsoft.com/office/powerpoint/2010/main" val="1880714618"/>
              </p:ext>
            </p:extLst>
          </p:nvPr>
        </p:nvGraphicFramePr>
        <p:xfrm>
          <a:off x="2214563" y="3714750"/>
          <a:ext cx="1460500" cy="482600"/>
        </p:xfrm>
        <a:graphic>
          <a:graphicData uri="http://schemas.openxmlformats.org/presentationml/2006/ole">
            <mc:AlternateContent xmlns:mc="http://schemas.openxmlformats.org/markup-compatibility/2006">
              <mc:Choice xmlns:v="urn:schemas-microsoft-com:vml" Requires="v">
                <p:oleObj spid="_x0000_s591900" name="Equation" r:id="rId5" imgW="1460160" imgH="482400" progId="Equation.DSMT4">
                  <p:embed/>
                </p:oleObj>
              </mc:Choice>
              <mc:Fallback>
                <p:oleObj name="Equation" r:id="rId5" imgW="1460160" imgH="482400" progId="Equation.DSMT4">
                  <p:embed/>
                  <p:pic>
                    <p:nvPicPr>
                      <p:cNvPr id="0" name="Picture 4"/>
                      <p:cNvPicPr>
                        <a:picLocks noChangeAspect="1" noChangeArrowheads="1"/>
                      </p:cNvPicPr>
                      <p:nvPr/>
                    </p:nvPicPr>
                    <p:blipFill>
                      <a:blip r:embed="rId6"/>
                      <a:srcRect/>
                      <a:stretch>
                        <a:fillRect/>
                      </a:stretch>
                    </p:blipFill>
                    <p:spPr bwMode="auto">
                      <a:xfrm>
                        <a:off x="2214563" y="3714750"/>
                        <a:ext cx="1460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1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pPr marL="463550" indent="-463550"/>
            <a:r>
              <a:rPr lang="en-US" b="1" dirty="0"/>
              <a:t>b.</a:t>
            </a:r>
            <a:r>
              <a:rPr lang="en-US" dirty="0"/>
              <a:t>					    and</a:t>
            </a:r>
          </a:p>
          <a:p>
            <a:pPr marL="463550" indent="-463550"/>
            <a:r>
              <a:rPr lang="en-US" dirty="0"/>
              <a:t>	These lead to 				 and the curvature is as follows:</a:t>
            </a:r>
          </a:p>
          <a:p>
            <a:endParaRPr lang="en-US" dirty="0"/>
          </a:p>
          <a:p>
            <a:endParaRPr lang="en-US" dirty="0"/>
          </a:p>
          <a:p>
            <a:endParaRPr lang="en-US" dirty="0"/>
          </a:p>
          <a:p>
            <a:pPr marL="461963"/>
            <a:r>
              <a:rPr lang="en-US" dirty="0"/>
              <a:t>Note that a circle of larger radius </a:t>
            </a:r>
            <a:r>
              <a:rPr lang="en-US" i="1" dirty="0"/>
              <a:t>a</a:t>
            </a:r>
            <a:r>
              <a:rPr lang="en-US" dirty="0"/>
              <a:t> thus has smaller curvature </a:t>
            </a:r>
            <a:r>
              <a:rPr lang="el-GR" i="1" dirty="0">
                <a:latin typeface="Cambria Math" panose="02040503050406030204" pitchFamily="18" charset="0"/>
                <a:ea typeface="Cambria Math" panose="02040503050406030204" pitchFamily="18" charset="0"/>
              </a:rPr>
              <a:t>κ</a:t>
            </a:r>
            <a:r>
              <a:rPr lang="en-US" dirty="0"/>
              <a:t>.</a:t>
            </a:r>
          </a:p>
        </p:txBody>
      </p:sp>
      <p:graphicFrame>
        <p:nvGraphicFramePr>
          <p:cNvPr id="592899" name="Object 3"/>
          <p:cNvGraphicFramePr>
            <a:graphicFrameLocks noChangeAspect="1"/>
          </p:cNvGraphicFramePr>
          <p:nvPr/>
        </p:nvGraphicFramePr>
        <p:xfrm>
          <a:off x="1025325" y="1337137"/>
          <a:ext cx="3454400" cy="469900"/>
        </p:xfrm>
        <a:graphic>
          <a:graphicData uri="http://schemas.openxmlformats.org/presentationml/2006/ole">
            <mc:AlternateContent xmlns:mc="http://schemas.openxmlformats.org/markup-compatibility/2006">
              <mc:Choice xmlns:v="urn:schemas-microsoft-com:vml" Requires="v">
                <p:oleObj spid="_x0000_s592959" name="Equation" r:id="rId3" imgW="3454200" imgH="469800" progId="Equation.DSMT4">
                  <p:embed/>
                </p:oleObj>
              </mc:Choice>
              <mc:Fallback>
                <p:oleObj name="Equation" r:id="rId3" imgW="345420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325" y="1337137"/>
                        <a:ext cx="3454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0" name="Object 4"/>
          <p:cNvGraphicFramePr>
            <a:graphicFrameLocks noChangeAspect="1"/>
          </p:cNvGraphicFramePr>
          <p:nvPr/>
        </p:nvGraphicFramePr>
        <p:xfrm>
          <a:off x="5175050" y="1306975"/>
          <a:ext cx="1295400" cy="533400"/>
        </p:xfrm>
        <a:graphic>
          <a:graphicData uri="http://schemas.openxmlformats.org/presentationml/2006/ole">
            <mc:AlternateContent xmlns:mc="http://schemas.openxmlformats.org/markup-compatibility/2006">
              <mc:Choice xmlns:v="urn:schemas-microsoft-com:vml" Requires="v">
                <p:oleObj spid="_x0000_s592960" name="Equation" r:id="rId5" imgW="1295280" imgH="533160" progId="Equation.DSMT4">
                  <p:embed/>
                </p:oleObj>
              </mc:Choice>
              <mc:Fallback>
                <p:oleObj name="Equation" r:id="rId5" imgW="129528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050" y="1306975"/>
                        <a:ext cx="1295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1" name="Object 5"/>
          <p:cNvGraphicFramePr>
            <a:graphicFrameLocks noChangeAspect="1"/>
          </p:cNvGraphicFramePr>
          <p:nvPr/>
        </p:nvGraphicFramePr>
        <p:xfrm>
          <a:off x="3036688" y="1864187"/>
          <a:ext cx="3022600" cy="469900"/>
        </p:xfrm>
        <a:graphic>
          <a:graphicData uri="http://schemas.openxmlformats.org/presentationml/2006/ole">
            <mc:AlternateContent xmlns:mc="http://schemas.openxmlformats.org/markup-compatibility/2006">
              <mc:Choice xmlns:v="urn:schemas-microsoft-com:vml" Requires="v">
                <p:oleObj spid="_x0000_s592961" name="Equation" r:id="rId7" imgW="3022560" imgH="469800" progId="Equation.DSMT4">
                  <p:embed/>
                </p:oleObj>
              </mc:Choice>
              <mc:Fallback>
                <p:oleObj name="Equation" r:id="rId7" imgW="3022560" imgH="469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6688" y="1864187"/>
                        <a:ext cx="3022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2" name="Object 6"/>
          <p:cNvGraphicFramePr>
            <a:graphicFrameLocks noChangeAspect="1"/>
          </p:cNvGraphicFramePr>
          <p:nvPr>
            <p:extLst>
              <p:ext uri="{D42A27DB-BD31-4B8C-83A1-F6EECF244321}">
                <p14:modId xmlns:p14="http://schemas.microsoft.com/office/powerpoint/2010/main" val="64184539"/>
              </p:ext>
            </p:extLst>
          </p:nvPr>
        </p:nvGraphicFramePr>
        <p:xfrm>
          <a:off x="2203450" y="3011488"/>
          <a:ext cx="1447800" cy="1117600"/>
        </p:xfrm>
        <a:graphic>
          <a:graphicData uri="http://schemas.openxmlformats.org/presentationml/2006/ole">
            <mc:AlternateContent xmlns:mc="http://schemas.openxmlformats.org/markup-compatibility/2006">
              <mc:Choice xmlns:v="urn:schemas-microsoft-com:vml" Requires="v">
                <p:oleObj spid="_x0000_s592962" name="Equation" r:id="rId9" imgW="1447560" imgH="1117440" progId="Equation.DSMT4">
                  <p:embed/>
                </p:oleObj>
              </mc:Choice>
              <mc:Fallback>
                <p:oleObj name="Equation" r:id="rId9" imgW="1447560" imgH="1117440" progId="Equation.DSMT4">
                  <p:embed/>
                  <p:pic>
                    <p:nvPicPr>
                      <p:cNvPr id="0" name="Picture 6"/>
                      <p:cNvPicPr>
                        <a:picLocks noChangeAspect="1" noChangeArrowheads="1"/>
                      </p:cNvPicPr>
                      <p:nvPr/>
                    </p:nvPicPr>
                    <p:blipFill>
                      <a:blip r:embed="rId10"/>
                      <a:srcRect/>
                      <a:stretch>
                        <a:fillRect/>
                      </a:stretch>
                    </p:blipFill>
                    <p:spPr bwMode="auto">
                      <a:xfrm>
                        <a:off x="2203450" y="3011488"/>
                        <a:ext cx="14478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3" name="Object 7"/>
          <p:cNvGraphicFramePr>
            <a:graphicFrameLocks noChangeAspect="1"/>
          </p:cNvGraphicFramePr>
          <p:nvPr/>
        </p:nvGraphicFramePr>
        <p:xfrm>
          <a:off x="3669175" y="3024850"/>
          <a:ext cx="2768600" cy="939800"/>
        </p:xfrm>
        <a:graphic>
          <a:graphicData uri="http://schemas.openxmlformats.org/presentationml/2006/ole">
            <mc:AlternateContent xmlns:mc="http://schemas.openxmlformats.org/markup-compatibility/2006">
              <mc:Choice xmlns:v="urn:schemas-microsoft-com:vml" Requires="v">
                <p:oleObj spid="_x0000_s592963" name="Equation" r:id="rId11" imgW="2768400" imgH="939600" progId="Equation.DSMT4">
                  <p:embed/>
                </p:oleObj>
              </mc:Choice>
              <mc:Fallback>
                <p:oleObj name="Equation" r:id="rId11" imgW="2768400" imgH="939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9175" y="3024850"/>
                        <a:ext cx="2768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2904" name="Object 8"/>
          <p:cNvGraphicFramePr>
            <a:graphicFrameLocks noChangeAspect="1"/>
          </p:cNvGraphicFramePr>
          <p:nvPr/>
        </p:nvGraphicFramePr>
        <p:xfrm>
          <a:off x="6477000" y="3124200"/>
          <a:ext cx="546100" cy="838200"/>
        </p:xfrm>
        <a:graphic>
          <a:graphicData uri="http://schemas.openxmlformats.org/presentationml/2006/ole">
            <mc:AlternateContent xmlns:mc="http://schemas.openxmlformats.org/markup-compatibility/2006">
              <mc:Choice xmlns:v="urn:schemas-microsoft-com:vml" Requires="v">
                <p:oleObj spid="_x0000_s592964" name="Equation" r:id="rId13" imgW="545760" imgH="838080" progId="Equation.DSMT4">
                  <p:embed/>
                </p:oleObj>
              </mc:Choice>
              <mc:Fallback>
                <p:oleObj name="Equation" r:id="rId13" imgW="545760" imgH="8380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3124200"/>
                        <a:ext cx="546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9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29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29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r>
              <a:rPr lang="en-US" dirty="0"/>
              <a:t>Since </a:t>
            </a:r>
            <a:r>
              <a:rPr lang="el-GR" i="1" dirty="0">
                <a:latin typeface="Cambria Math" panose="02040503050406030204" pitchFamily="18" charset="0"/>
                <a:ea typeface="Cambria Math" panose="02040503050406030204" pitchFamily="18" charset="0"/>
              </a:rPr>
              <a:t>κ</a:t>
            </a:r>
            <a:r>
              <a:rPr lang="en-US" dirty="0"/>
              <a:t>  is a measure of the rate of change of </a:t>
            </a:r>
            <a:r>
              <a:rPr lang="en-US" b="1" dirty="0"/>
              <a:t>T</a:t>
            </a:r>
            <a:r>
              <a:rPr lang="en-US" dirty="0"/>
              <a:t> (with respect to arc length), and since </a:t>
            </a:r>
            <a:r>
              <a:rPr lang="en-US" b="1" dirty="0"/>
              <a:t>T</a:t>
            </a:r>
            <a:r>
              <a:rPr lang="en-US" b="1" dirty="0">
                <a:sym typeface="Symbol"/>
              </a:rPr>
              <a:t></a:t>
            </a:r>
            <a:r>
              <a:rPr lang="en-US" dirty="0"/>
              <a:t> points in the direction of </a:t>
            </a:r>
            <a:r>
              <a:rPr lang="en-US" b="1" dirty="0"/>
              <a:t>N</a:t>
            </a:r>
            <a:r>
              <a:rPr lang="en-US" dirty="0"/>
              <a:t>, it isn’t surprising that </a:t>
            </a:r>
            <a:r>
              <a:rPr lang="el-GR" i="1" dirty="0">
                <a:latin typeface="Cambria Math" panose="02040503050406030204" pitchFamily="18" charset="0"/>
                <a:ea typeface="Cambria Math" panose="02040503050406030204" pitchFamily="18" charset="0"/>
              </a:rPr>
              <a:t>κ</a:t>
            </a:r>
            <a:r>
              <a:rPr lang="en-US" dirty="0"/>
              <a:t>  and </a:t>
            </a:r>
            <a:r>
              <a:rPr lang="en-US" b="1" dirty="0"/>
              <a:t>N</a:t>
            </a:r>
            <a:r>
              <a:rPr lang="en-US" dirty="0"/>
              <a:t> have a connection. Specifically, since </a:t>
            </a:r>
          </a:p>
          <a:p>
            <a:endParaRPr lang="en-US" dirty="0"/>
          </a:p>
          <a:p>
            <a:endParaRPr lang="en-US" dirty="0"/>
          </a:p>
          <a:p>
            <a:endParaRPr lang="en-US" dirty="0"/>
          </a:p>
        </p:txBody>
      </p:sp>
      <p:graphicFrame>
        <p:nvGraphicFramePr>
          <p:cNvPr id="608258" name="Object 2"/>
          <p:cNvGraphicFramePr>
            <a:graphicFrameLocks noChangeAspect="1"/>
          </p:cNvGraphicFramePr>
          <p:nvPr>
            <p:extLst>
              <p:ext uri="{D42A27DB-BD31-4B8C-83A1-F6EECF244321}">
                <p14:modId xmlns:p14="http://schemas.microsoft.com/office/powerpoint/2010/main" val="3368019653"/>
              </p:ext>
            </p:extLst>
          </p:nvPr>
        </p:nvGraphicFramePr>
        <p:xfrm>
          <a:off x="4819650" y="2566988"/>
          <a:ext cx="2286000" cy="558800"/>
        </p:xfrm>
        <a:graphic>
          <a:graphicData uri="http://schemas.openxmlformats.org/presentationml/2006/ole">
            <mc:AlternateContent xmlns:mc="http://schemas.openxmlformats.org/markup-compatibility/2006">
              <mc:Choice xmlns:v="urn:schemas-microsoft-com:vml" Requires="v">
                <p:oleObj spid="_x0000_s608317" name="Equation" r:id="rId3" imgW="2286000" imgH="558720" progId="Equation.DSMT4">
                  <p:embed/>
                </p:oleObj>
              </mc:Choice>
              <mc:Fallback>
                <p:oleObj name="Equation" r:id="rId3" imgW="2286000" imgH="558720" progId="Equation.DSMT4">
                  <p:embed/>
                  <p:pic>
                    <p:nvPicPr>
                      <p:cNvPr id="0" name="Picture 2"/>
                      <p:cNvPicPr>
                        <a:picLocks noChangeAspect="1" noChangeArrowheads="1"/>
                      </p:cNvPicPr>
                      <p:nvPr/>
                    </p:nvPicPr>
                    <p:blipFill>
                      <a:blip r:embed="rId4"/>
                      <a:srcRect/>
                      <a:stretch>
                        <a:fillRect/>
                      </a:stretch>
                    </p:blipFill>
                    <p:spPr bwMode="auto">
                      <a:xfrm>
                        <a:off x="4819650" y="2566988"/>
                        <a:ext cx="2286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3" name="Object 7"/>
          <p:cNvGraphicFramePr>
            <a:graphicFrameLocks noChangeAspect="1"/>
          </p:cNvGraphicFramePr>
          <p:nvPr>
            <p:extLst>
              <p:ext uri="{D42A27DB-BD31-4B8C-83A1-F6EECF244321}">
                <p14:modId xmlns:p14="http://schemas.microsoft.com/office/powerpoint/2010/main" val="3236687821"/>
              </p:ext>
            </p:extLst>
          </p:nvPr>
        </p:nvGraphicFramePr>
        <p:xfrm>
          <a:off x="1174750" y="3275013"/>
          <a:ext cx="3962400" cy="1168400"/>
        </p:xfrm>
        <a:graphic>
          <a:graphicData uri="http://schemas.openxmlformats.org/presentationml/2006/ole">
            <mc:AlternateContent xmlns:mc="http://schemas.openxmlformats.org/markup-compatibility/2006">
              <mc:Choice xmlns:v="urn:schemas-microsoft-com:vml" Requires="v">
                <p:oleObj spid="_x0000_s608318" name="Equation" r:id="rId5" imgW="3962160" imgH="1168200" progId="Equation.DSMT4">
                  <p:embed/>
                </p:oleObj>
              </mc:Choice>
              <mc:Fallback>
                <p:oleObj name="Equation" r:id="rId5" imgW="3962160" imgH="1168200" progId="Equation.DSMT4">
                  <p:embed/>
                  <p:pic>
                    <p:nvPicPr>
                      <p:cNvPr id="0" name="Picture 7"/>
                      <p:cNvPicPr>
                        <a:picLocks noChangeAspect="1" noChangeArrowheads="1"/>
                      </p:cNvPicPr>
                      <p:nvPr/>
                    </p:nvPicPr>
                    <p:blipFill>
                      <a:blip r:embed="rId6"/>
                      <a:srcRect/>
                      <a:stretch>
                        <a:fillRect/>
                      </a:stretch>
                    </p:blipFill>
                    <p:spPr bwMode="auto">
                      <a:xfrm>
                        <a:off x="1174750" y="3275013"/>
                        <a:ext cx="39624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4" name="Object 8"/>
          <p:cNvGraphicFramePr>
            <a:graphicFrameLocks noChangeAspect="1"/>
          </p:cNvGraphicFramePr>
          <p:nvPr>
            <p:extLst>
              <p:ext uri="{D42A27DB-BD31-4B8C-83A1-F6EECF244321}">
                <p14:modId xmlns:p14="http://schemas.microsoft.com/office/powerpoint/2010/main" val="2918904373"/>
              </p:ext>
            </p:extLst>
          </p:nvPr>
        </p:nvGraphicFramePr>
        <p:xfrm>
          <a:off x="5257800" y="3275013"/>
          <a:ext cx="2971800" cy="1168400"/>
        </p:xfrm>
        <a:graphic>
          <a:graphicData uri="http://schemas.openxmlformats.org/presentationml/2006/ole">
            <mc:AlternateContent xmlns:mc="http://schemas.openxmlformats.org/markup-compatibility/2006">
              <mc:Choice xmlns:v="urn:schemas-microsoft-com:vml" Requires="v">
                <p:oleObj spid="_x0000_s608319" name="Equation" r:id="rId7" imgW="2971800" imgH="1168200" progId="Equation.DSMT4">
                  <p:embed/>
                </p:oleObj>
              </mc:Choice>
              <mc:Fallback>
                <p:oleObj name="Equation" r:id="rId7" imgW="2971800" imgH="1168200" progId="Equation.DSMT4">
                  <p:embed/>
                  <p:pic>
                    <p:nvPicPr>
                      <p:cNvPr id="0" name="Picture 8"/>
                      <p:cNvPicPr>
                        <a:picLocks noChangeAspect="1" noChangeArrowheads="1"/>
                      </p:cNvPicPr>
                      <p:nvPr/>
                    </p:nvPicPr>
                    <p:blipFill>
                      <a:blip r:embed="rId8"/>
                      <a:srcRect/>
                      <a:stretch>
                        <a:fillRect/>
                      </a:stretch>
                    </p:blipFill>
                    <p:spPr bwMode="auto">
                      <a:xfrm>
                        <a:off x="5257800" y="3275013"/>
                        <a:ext cx="29718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5" name="Object 9"/>
          <p:cNvGraphicFramePr>
            <a:graphicFrameLocks noChangeAspect="1"/>
          </p:cNvGraphicFramePr>
          <p:nvPr>
            <p:extLst>
              <p:ext uri="{D42A27DB-BD31-4B8C-83A1-F6EECF244321}">
                <p14:modId xmlns:p14="http://schemas.microsoft.com/office/powerpoint/2010/main" val="2671800537"/>
              </p:ext>
            </p:extLst>
          </p:nvPr>
        </p:nvGraphicFramePr>
        <p:xfrm>
          <a:off x="1428750" y="4635500"/>
          <a:ext cx="2298700" cy="927100"/>
        </p:xfrm>
        <a:graphic>
          <a:graphicData uri="http://schemas.openxmlformats.org/presentationml/2006/ole">
            <mc:AlternateContent xmlns:mc="http://schemas.openxmlformats.org/markup-compatibility/2006">
              <mc:Choice xmlns:v="urn:schemas-microsoft-com:vml" Requires="v">
                <p:oleObj spid="_x0000_s608320" name="Equation" r:id="rId9" imgW="2298600" imgH="927000" progId="Equation.DSMT4">
                  <p:embed/>
                </p:oleObj>
              </mc:Choice>
              <mc:Fallback>
                <p:oleObj name="Equation" r:id="rId9" imgW="2298600" imgH="927000" progId="Equation.DSMT4">
                  <p:embed/>
                  <p:pic>
                    <p:nvPicPr>
                      <p:cNvPr id="0" name="Picture 9"/>
                      <p:cNvPicPr>
                        <a:picLocks noChangeAspect="1" noChangeArrowheads="1"/>
                      </p:cNvPicPr>
                      <p:nvPr/>
                    </p:nvPicPr>
                    <p:blipFill>
                      <a:blip r:embed="rId10"/>
                      <a:srcRect/>
                      <a:stretch>
                        <a:fillRect/>
                      </a:stretch>
                    </p:blipFill>
                    <p:spPr bwMode="auto">
                      <a:xfrm>
                        <a:off x="1428750" y="4635500"/>
                        <a:ext cx="2298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8266" name="Object 10"/>
          <p:cNvGraphicFramePr>
            <a:graphicFrameLocks noChangeAspect="1"/>
          </p:cNvGraphicFramePr>
          <p:nvPr>
            <p:extLst>
              <p:ext uri="{D42A27DB-BD31-4B8C-83A1-F6EECF244321}">
                <p14:modId xmlns:p14="http://schemas.microsoft.com/office/powerpoint/2010/main" val="3605375215"/>
              </p:ext>
            </p:extLst>
          </p:nvPr>
        </p:nvGraphicFramePr>
        <p:xfrm>
          <a:off x="3790950" y="4660900"/>
          <a:ext cx="1130300" cy="838200"/>
        </p:xfrm>
        <a:graphic>
          <a:graphicData uri="http://schemas.openxmlformats.org/presentationml/2006/ole">
            <mc:AlternateContent xmlns:mc="http://schemas.openxmlformats.org/markup-compatibility/2006">
              <mc:Choice xmlns:v="urn:schemas-microsoft-com:vml" Requires="v">
                <p:oleObj spid="_x0000_s608321" name="Equation" r:id="rId11" imgW="1130040" imgH="838080" progId="Equation.DSMT4">
                  <p:embed/>
                </p:oleObj>
              </mc:Choice>
              <mc:Fallback>
                <p:oleObj name="Equation" r:id="rId11" imgW="1130040" imgH="838080" progId="Equation.DSMT4">
                  <p:embed/>
                  <p:pic>
                    <p:nvPicPr>
                      <p:cNvPr id="0" name="Picture 10"/>
                      <p:cNvPicPr>
                        <a:picLocks noChangeAspect="1" noChangeArrowheads="1"/>
                      </p:cNvPicPr>
                      <p:nvPr/>
                    </p:nvPicPr>
                    <p:blipFill>
                      <a:blip r:embed="rId12"/>
                      <a:srcRect/>
                      <a:stretch>
                        <a:fillRect/>
                      </a:stretch>
                    </p:blipFill>
                    <p:spPr bwMode="auto">
                      <a:xfrm>
                        <a:off x="3790950" y="4660900"/>
                        <a:ext cx="113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82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82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82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8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r>
              <a:rPr lang="en-US" dirty="0"/>
              <a:t>Written in the form</a:t>
            </a:r>
          </a:p>
          <a:p>
            <a:endParaRPr lang="en-US" dirty="0"/>
          </a:p>
          <a:p>
            <a:endParaRPr lang="en-US" dirty="0"/>
          </a:p>
          <a:p>
            <a:r>
              <a:rPr lang="en-US" dirty="0"/>
              <a:t>this is one of the </a:t>
            </a:r>
            <a:r>
              <a:rPr lang="en-US" b="1" dirty="0"/>
              <a:t>Frenet-Serret formulas</a:t>
            </a:r>
            <a:r>
              <a:rPr lang="en-US" dirty="0"/>
              <a:t> that relate the derivatives of </a:t>
            </a:r>
            <a:r>
              <a:rPr lang="en-US" b="1" dirty="0"/>
              <a:t>T</a:t>
            </a:r>
            <a:r>
              <a:rPr lang="en-US" dirty="0"/>
              <a:t>, </a:t>
            </a:r>
            <a:r>
              <a:rPr lang="en-US" b="1" dirty="0"/>
              <a:t>N</a:t>
            </a:r>
            <a:r>
              <a:rPr lang="en-US" dirty="0"/>
              <a:t>, and </a:t>
            </a:r>
            <a:r>
              <a:rPr lang="en-US" b="1" dirty="0"/>
              <a:t>B</a:t>
            </a:r>
            <a:r>
              <a:rPr lang="en-US" dirty="0"/>
              <a:t> to the vectors themselves.</a:t>
            </a:r>
          </a:p>
        </p:txBody>
      </p:sp>
      <p:graphicFrame>
        <p:nvGraphicFramePr>
          <p:cNvPr id="609282" name="Object 2"/>
          <p:cNvGraphicFramePr>
            <a:graphicFrameLocks noChangeAspect="1"/>
          </p:cNvGraphicFramePr>
          <p:nvPr>
            <p:extLst>
              <p:ext uri="{D42A27DB-BD31-4B8C-83A1-F6EECF244321}">
                <p14:modId xmlns:p14="http://schemas.microsoft.com/office/powerpoint/2010/main" val="1069518915"/>
              </p:ext>
            </p:extLst>
          </p:nvPr>
        </p:nvGraphicFramePr>
        <p:xfrm>
          <a:off x="3721100" y="1828800"/>
          <a:ext cx="1295400" cy="838200"/>
        </p:xfrm>
        <a:graphic>
          <a:graphicData uri="http://schemas.openxmlformats.org/presentationml/2006/ole">
            <mc:AlternateContent xmlns:mc="http://schemas.openxmlformats.org/markup-compatibility/2006">
              <mc:Choice xmlns:v="urn:schemas-microsoft-com:vml" Requires="v">
                <p:oleObj spid="_x0000_s609292" name="Equation" r:id="rId3" imgW="1295280" imgH="838080" progId="Equation.DSMT4">
                  <p:embed/>
                </p:oleObj>
              </mc:Choice>
              <mc:Fallback>
                <p:oleObj name="Equation" r:id="rId3" imgW="1295280" imgH="838080" progId="Equation.DSMT4">
                  <p:embed/>
                  <p:pic>
                    <p:nvPicPr>
                      <p:cNvPr id="0" name="Picture 2"/>
                      <p:cNvPicPr>
                        <a:picLocks noChangeAspect="1" noChangeArrowheads="1"/>
                      </p:cNvPicPr>
                      <p:nvPr/>
                    </p:nvPicPr>
                    <p:blipFill>
                      <a:blip r:embed="rId4"/>
                      <a:srcRect/>
                      <a:stretch>
                        <a:fillRect/>
                      </a:stretch>
                    </p:blipFill>
                    <p:spPr bwMode="auto">
                      <a:xfrm>
                        <a:off x="3721100" y="1828800"/>
                        <a:ext cx="129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2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r>
              <a:rPr lang="en-US" dirty="0"/>
              <a:t>To find the corresponding formula for </a:t>
            </a:r>
            <a:r>
              <a:rPr lang="en-US" i="1" dirty="0"/>
              <a:t>d</a:t>
            </a:r>
            <a:r>
              <a:rPr lang="en-US" b="1" dirty="0"/>
              <a:t>B</a:t>
            </a:r>
            <a:r>
              <a:rPr lang="en-US" dirty="0"/>
              <a:t>/</a:t>
            </a:r>
            <a:r>
              <a:rPr lang="en-US" i="1" dirty="0"/>
              <a:t>ds</a:t>
            </a:r>
            <a:r>
              <a:rPr lang="en-US" dirty="0"/>
              <a:t>, we note first that </a:t>
            </a:r>
            <a:r>
              <a:rPr lang="en-US" i="1" dirty="0"/>
              <a:t>d</a:t>
            </a:r>
            <a:r>
              <a:rPr lang="en-US" b="1" dirty="0"/>
              <a:t>B</a:t>
            </a:r>
            <a:r>
              <a:rPr lang="en-US" dirty="0"/>
              <a:t>/</a:t>
            </a:r>
            <a:r>
              <a:rPr lang="en-US" i="1" dirty="0"/>
              <a:t>ds</a:t>
            </a:r>
            <a:r>
              <a:rPr lang="en-US" dirty="0"/>
              <a:t> must be orthogonal to </a:t>
            </a:r>
            <a:r>
              <a:rPr lang="en-US" b="1" dirty="0"/>
              <a:t>B</a:t>
            </a:r>
            <a:r>
              <a:rPr lang="en-US" dirty="0"/>
              <a:t> since </a:t>
            </a:r>
            <a:r>
              <a:rPr lang="en-US" b="1" dirty="0"/>
              <a:t>B</a:t>
            </a:r>
            <a:r>
              <a:rPr lang="en-US" dirty="0"/>
              <a:t> has constant length. At the same time,</a:t>
            </a:r>
          </a:p>
        </p:txBody>
      </p:sp>
      <p:graphicFrame>
        <p:nvGraphicFramePr>
          <p:cNvPr id="610307" name="Object 3"/>
          <p:cNvGraphicFramePr>
            <a:graphicFrameLocks noChangeAspect="1"/>
          </p:cNvGraphicFramePr>
          <p:nvPr/>
        </p:nvGraphicFramePr>
        <p:xfrm>
          <a:off x="1911750" y="2930325"/>
          <a:ext cx="2171700" cy="838200"/>
        </p:xfrm>
        <a:graphic>
          <a:graphicData uri="http://schemas.openxmlformats.org/presentationml/2006/ole">
            <mc:AlternateContent xmlns:mc="http://schemas.openxmlformats.org/markup-compatibility/2006">
              <mc:Choice xmlns:v="urn:schemas-microsoft-com:vml" Requires="v">
                <p:oleObj spid="_x0000_s610351" name="Equation" r:id="rId3" imgW="2171520" imgH="838080" progId="Equation.DSMT4">
                  <p:embed/>
                </p:oleObj>
              </mc:Choice>
              <mc:Fallback>
                <p:oleObj name="Equation" r:id="rId3" imgW="217152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750" y="2930325"/>
                        <a:ext cx="217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8" name="Object 4"/>
          <p:cNvGraphicFramePr>
            <a:graphicFrameLocks noChangeAspect="1"/>
          </p:cNvGraphicFramePr>
          <p:nvPr/>
        </p:nvGraphicFramePr>
        <p:xfrm>
          <a:off x="4114800" y="2907175"/>
          <a:ext cx="3225800" cy="927100"/>
        </p:xfrm>
        <a:graphic>
          <a:graphicData uri="http://schemas.openxmlformats.org/presentationml/2006/ole">
            <mc:AlternateContent xmlns:mc="http://schemas.openxmlformats.org/markup-compatibility/2006">
              <mc:Choice xmlns:v="urn:schemas-microsoft-com:vml" Requires="v">
                <p:oleObj spid="_x0000_s610352" name="Equation" r:id="rId5" imgW="3225600" imgH="927000" progId="Equation.DSMT4">
                  <p:embed/>
                </p:oleObj>
              </mc:Choice>
              <mc:Fallback>
                <p:oleObj name="Equation" r:id="rId5" imgW="3225600" imgH="927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907175"/>
                        <a:ext cx="3225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9" name="Object 5"/>
          <p:cNvGraphicFramePr>
            <a:graphicFrameLocks noChangeAspect="1"/>
          </p:cNvGraphicFramePr>
          <p:nvPr>
            <p:extLst>
              <p:ext uri="{D42A27DB-BD31-4B8C-83A1-F6EECF244321}">
                <p14:modId xmlns:p14="http://schemas.microsoft.com/office/powerpoint/2010/main" val="780754139"/>
              </p:ext>
            </p:extLst>
          </p:nvPr>
        </p:nvGraphicFramePr>
        <p:xfrm>
          <a:off x="2478088" y="3830638"/>
          <a:ext cx="3136900" cy="1219200"/>
        </p:xfrm>
        <a:graphic>
          <a:graphicData uri="http://schemas.openxmlformats.org/presentationml/2006/ole">
            <mc:AlternateContent xmlns:mc="http://schemas.openxmlformats.org/markup-compatibility/2006">
              <mc:Choice xmlns:v="urn:schemas-microsoft-com:vml" Requires="v">
                <p:oleObj spid="_x0000_s610353" name="Equation" r:id="rId7" imgW="3136680" imgH="1218960" progId="Equation.DSMT4">
                  <p:embed/>
                </p:oleObj>
              </mc:Choice>
              <mc:Fallback>
                <p:oleObj name="Equation" r:id="rId7" imgW="3136680" imgH="1218960" progId="Equation.DSMT4">
                  <p:embed/>
                  <p:pic>
                    <p:nvPicPr>
                      <p:cNvPr id="0" name="Picture 5"/>
                      <p:cNvPicPr>
                        <a:picLocks noChangeAspect="1" noChangeArrowheads="1"/>
                      </p:cNvPicPr>
                      <p:nvPr/>
                    </p:nvPicPr>
                    <p:blipFill>
                      <a:blip r:embed="rId8"/>
                      <a:srcRect/>
                      <a:stretch>
                        <a:fillRect/>
                      </a:stretch>
                    </p:blipFill>
                    <p:spPr bwMode="auto">
                      <a:xfrm>
                        <a:off x="2478088" y="3830638"/>
                        <a:ext cx="31369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nvGraphicFramePr>
        <p:xfrm>
          <a:off x="5703425" y="3992300"/>
          <a:ext cx="1371600" cy="838200"/>
        </p:xfrm>
        <a:graphic>
          <a:graphicData uri="http://schemas.openxmlformats.org/presentationml/2006/ole">
            <mc:AlternateContent xmlns:mc="http://schemas.openxmlformats.org/markup-compatibility/2006">
              <mc:Choice xmlns:v="urn:schemas-microsoft-com:vml" Requires="v">
                <p:oleObj spid="_x0000_s610354" name="Equation" r:id="rId9" imgW="1371600" imgH="838080" progId="Equation.DSMT4">
                  <p:embed/>
                </p:oleObj>
              </mc:Choice>
              <mc:Fallback>
                <p:oleObj name="Equation" r:id="rId9" imgW="137160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3425" y="3992300"/>
                        <a:ext cx="1371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eft Brace 7">
            <a:extLst>
              <a:ext uri="{FF2B5EF4-FFF2-40B4-BE49-F238E27FC236}">
                <a16:creationId xmlns:a16="http://schemas.microsoft.com/office/drawing/2014/main" id="{A5CE396F-02A2-4FA3-B4E7-F6B0F33E15B5}"/>
              </a:ext>
            </a:extLst>
          </p:cNvPr>
          <p:cNvSpPr/>
          <p:nvPr/>
        </p:nvSpPr>
        <p:spPr>
          <a:xfrm rot="16200000">
            <a:off x="3449170" y="4323230"/>
            <a:ext cx="152400" cy="68580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r>
              <a:rPr lang="en-US" dirty="0"/>
              <a:t>So </a:t>
            </a:r>
            <a:r>
              <a:rPr lang="en-US" i="1" dirty="0"/>
              <a:t>d</a:t>
            </a:r>
            <a:r>
              <a:rPr lang="en-US" b="1" dirty="0"/>
              <a:t>B</a:t>
            </a:r>
            <a:r>
              <a:rPr lang="en-US" dirty="0"/>
              <a:t>/</a:t>
            </a:r>
            <a:r>
              <a:rPr lang="en-US" i="1" dirty="0"/>
              <a:t>ds</a:t>
            </a:r>
            <a:r>
              <a:rPr lang="en-US" dirty="0"/>
              <a:t> is also orthogonal to </a:t>
            </a:r>
            <a:r>
              <a:rPr lang="en-US" b="1" dirty="0"/>
              <a:t>T</a:t>
            </a:r>
            <a:r>
              <a:rPr lang="en-US" dirty="0"/>
              <a:t> (and, incidentally, to </a:t>
            </a:r>
            <a:r>
              <a:rPr lang="en-US" i="1" dirty="0"/>
              <a:t>d</a:t>
            </a:r>
            <a:r>
              <a:rPr lang="en-US" b="1" dirty="0"/>
              <a:t>N/</a:t>
            </a:r>
            <a:r>
              <a:rPr lang="en-US" i="1" dirty="0"/>
              <a:t>ds</a:t>
            </a:r>
            <a:r>
              <a:rPr lang="en-US" dirty="0"/>
              <a:t>). Since </a:t>
            </a:r>
            <a:r>
              <a:rPr lang="en-US" i="1" dirty="0"/>
              <a:t>d</a:t>
            </a:r>
            <a:r>
              <a:rPr lang="en-US" b="1" dirty="0"/>
              <a:t>B</a:t>
            </a:r>
            <a:r>
              <a:rPr lang="en-US" dirty="0"/>
              <a:t>/</a:t>
            </a:r>
            <a:r>
              <a:rPr lang="en-US" i="1" dirty="0"/>
              <a:t>ds</a:t>
            </a:r>
            <a:r>
              <a:rPr lang="en-US" dirty="0"/>
              <a:t> is orthogonal to both </a:t>
            </a:r>
            <a:r>
              <a:rPr lang="en-US" b="1" dirty="0"/>
              <a:t>B</a:t>
            </a:r>
            <a:r>
              <a:rPr lang="en-US" dirty="0"/>
              <a:t> and </a:t>
            </a:r>
            <a:r>
              <a:rPr lang="en-US" b="1" dirty="0"/>
              <a:t>T</a:t>
            </a:r>
            <a:r>
              <a:rPr lang="en-US" dirty="0"/>
              <a:t>, it must be a multiple of </a:t>
            </a:r>
            <a:r>
              <a:rPr lang="en-US" b="1" dirty="0"/>
              <a:t>N</a:t>
            </a:r>
            <a:r>
              <a:rPr lang="en-US" dirty="0"/>
              <a:t>, and we define the </a:t>
            </a:r>
            <a:r>
              <a:rPr lang="en-US" i="1" dirty="0"/>
              <a:t>torsion </a:t>
            </a:r>
            <a:r>
              <a:rPr lang="el-GR" i="1" dirty="0">
                <a:latin typeface="Cambria Math" panose="02040503050406030204" pitchFamily="18" charset="0"/>
                <a:ea typeface="Cambria Math" panose="02040503050406030204" pitchFamily="18" charset="0"/>
              </a:rPr>
              <a:t>τ</a:t>
            </a:r>
            <a:r>
              <a:rPr lang="en-US" i="1" dirty="0"/>
              <a:t> </a:t>
            </a:r>
            <a:r>
              <a:rPr lang="en-US" dirty="0"/>
              <a:t>of the curve on that basis.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Normal and Binormal Vectors</a:t>
            </a:r>
          </a:p>
        </p:txBody>
      </p:sp>
      <p:sp>
        <p:nvSpPr>
          <p:cNvPr id="3" name="Content Placeholder 2"/>
          <p:cNvSpPr>
            <a:spLocks noGrp="1"/>
          </p:cNvSpPr>
          <p:nvPr>
            <p:ph idx="1"/>
          </p:nvPr>
        </p:nvSpPr>
        <p:spPr/>
        <p:txBody>
          <a:bodyPr>
            <a:noAutofit/>
          </a:bodyPr>
          <a:lstStyle/>
          <a:p>
            <a:r>
              <a:rPr lang="en-US" dirty="0"/>
              <a:t>By design, the unit tangent vector </a:t>
            </a:r>
            <a:r>
              <a:rPr lang="en-US" b="1" dirty="0"/>
              <a:t>T</a:t>
            </a:r>
            <a:r>
              <a:rPr lang="en-US" dirty="0"/>
              <a:t>(</a:t>
            </a:r>
            <a:r>
              <a:rPr lang="en-US" i="1" dirty="0"/>
              <a:t>t</a:t>
            </a:r>
            <a:r>
              <a:rPr lang="en-US" dirty="0"/>
              <a:t>) corresponding to a smooth curve </a:t>
            </a:r>
            <a:r>
              <a:rPr lang="en-US" b="1" dirty="0"/>
              <a:t>r</a:t>
            </a:r>
            <a:r>
              <a:rPr lang="en-US" dirty="0"/>
              <a:t>(</a:t>
            </a:r>
            <a:r>
              <a:rPr lang="en-US" i="1" dirty="0"/>
              <a:t>t</a:t>
            </a:r>
            <a:r>
              <a:rPr lang="en-US" dirty="0"/>
              <a:t>) has constant length, so we know that 		 at every </a:t>
            </a:r>
            <a:r>
              <a:rPr lang="en-US" i="1" dirty="0"/>
              <a:t>t</a:t>
            </a:r>
            <a:r>
              <a:rPr lang="en-US" dirty="0"/>
              <a:t> for which 	exists—that is, </a:t>
            </a:r>
            <a:r>
              <a:rPr lang="en-US" b="1" dirty="0"/>
              <a:t>T</a:t>
            </a:r>
            <a:r>
              <a:rPr lang="en-US" dirty="0"/>
              <a:t> and </a:t>
            </a:r>
            <a:r>
              <a:rPr lang="en-US" b="1" dirty="0"/>
              <a:t>T</a:t>
            </a:r>
            <a:r>
              <a:rPr lang="en-US" dirty="0"/>
              <a:t>′ are orthogonal vectors. For the remainder of this chapter we will be interested only in curves which are not only smooth, but for which </a:t>
            </a:r>
            <a:r>
              <a:rPr lang="en-US" b="1" dirty="0"/>
              <a:t>T</a:t>
            </a:r>
            <a:r>
              <a:rPr lang="en-US" dirty="0"/>
              <a:t> is also smooth, so we can assume </a:t>
            </a:r>
            <a:r>
              <a:rPr lang="en-US" b="1" dirty="0"/>
              <a:t>T</a:t>
            </a:r>
            <a:r>
              <a:rPr lang="en-US" dirty="0"/>
              <a:t>′ is continuous and 	       for all </a:t>
            </a:r>
            <a:r>
              <a:rPr lang="en-US" i="1" dirty="0"/>
              <a:t>t</a:t>
            </a:r>
            <a:r>
              <a:rPr lang="en-US" dirty="0"/>
              <a:t>. Under this assumption, we have the following definitions.</a:t>
            </a:r>
          </a:p>
        </p:txBody>
      </p:sp>
      <p:graphicFrame>
        <p:nvGraphicFramePr>
          <p:cNvPr id="568321" name="Object 1"/>
          <p:cNvGraphicFramePr>
            <a:graphicFrameLocks noChangeAspect="1"/>
          </p:cNvGraphicFramePr>
          <p:nvPr/>
        </p:nvGraphicFramePr>
        <p:xfrm>
          <a:off x="1219200" y="2232950"/>
          <a:ext cx="1193800" cy="330200"/>
        </p:xfrm>
        <a:graphic>
          <a:graphicData uri="http://schemas.openxmlformats.org/presentationml/2006/ole">
            <mc:AlternateContent xmlns:mc="http://schemas.openxmlformats.org/markup-compatibility/2006">
              <mc:Choice xmlns:v="urn:schemas-microsoft-com:vml" Requires="v">
                <p:oleObj spid="_x0000_s568351" name="Equation" r:id="rId3" imgW="1193760" imgH="330120" progId="Equation.DSMT4">
                  <p:embed/>
                </p:oleObj>
              </mc:Choice>
              <mc:Fallback>
                <p:oleObj name="Equation" r:id="rId3" imgW="1193760" imgH="33012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232950"/>
                        <a:ext cx="11938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2" name="Object 2"/>
          <p:cNvGraphicFramePr>
            <a:graphicFrameLocks noChangeAspect="1"/>
          </p:cNvGraphicFramePr>
          <p:nvPr/>
        </p:nvGraphicFramePr>
        <p:xfrm>
          <a:off x="5280950" y="2175075"/>
          <a:ext cx="736600" cy="469900"/>
        </p:xfrm>
        <a:graphic>
          <a:graphicData uri="http://schemas.openxmlformats.org/presentationml/2006/ole">
            <mc:AlternateContent xmlns:mc="http://schemas.openxmlformats.org/markup-compatibility/2006">
              <mc:Choice xmlns:v="urn:schemas-microsoft-com:vml" Requires="v">
                <p:oleObj spid="_x0000_s568352" name="Equation" r:id="rId5" imgW="736560" imgH="469800" progId="Equation.DSMT4">
                  <p:embed/>
                </p:oleObj>
              </mc:Choice>
              <mc:Fallback>
                <p:oleObj name="Equation" r:id="rId5" imgW="73656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950" y="2175075"/>
                        <a:ext cx="73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8323" name="Object 3"/>
          <p:cNvGraphicFramePr>
            <a:graphicFrameLocks noChangeAspect="1"/>
          </p:cNvGraphicFramePr>
          <p:nvPr/>
        </p:nvGraphicFramePr>
        <p:xfrm>
          <a:off x="5257800" y="3898592"/>
          <a:ext cx="1257300" cy="469900"/>
        </p:xfrm>
        <a:graphic>
          <a:graphicData uri="http://schemas.openxmlformats.org/presentationml/2006/ole">
            <mc:AlternateContent xmlns:mc="http://schemas.openxmlformats.org/markup-compatibility/2006">
              <mc:Choice xmlns:v="urn:schemas-microsoft-com:vml" Requires="v">
                <p:oleObj spid="_x0000_s568353" name="Equation" r:id="rId7" imgW="1257120" imgH="469800" progId="Equation.DSMT4">
                  <p:embed/>
                </p:oleObj>
              </mc:Choice>
              <mc:Fallback>
                <p:oleObj name="Equation" r:id="rId7" imgW="1257120" imgH="469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3898592"/>
                        <a:ext cx="125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Torsion</a:t>
            </a:r>
          </a:p>
        </p:txBody>
      </p:sp>
      <p:sp>
        <p:nvSpPr>
          <p:cNvPr id="3" name="Content Placeholder 2"/>
          <p:cNvSpPr>
            <a:spLocks noGrp="1"/>
          </p:cNvSpPr>
          <p:nvPr>
            <p:ph idx="1"/>
          </p:nvPr>
        </p:nvSpPr>
        <p:spPr>
          <a:xfrm>
            <a:off x="457200" y="1280160"/>
            <a:ext cx="8229600" cy="4487382"/>
          </a:xfrm>
          <a:solidFill>
            <a:srgbClr val="FFFFCC"/>
          </a:solidFill>
          <a:ln w="28575">
            <a:solidFill>
              <a:schemeClr val="tx1"/>
            </a:solidFill>
          </a:ln>
        </p:spPr>
        <p:txBody>
          <a:bodyPr>
            <a:spAutoFit/>
          </a:bodyPr>
          <a:lstStyle/>
          <a:p>
            <a:pPr algn="ctr"/>
            <a:r>
              <a:rPr lang="en-US" b="1" dirty="0">
                <a:solidFill>
                  <a:schemeClr val="tx1"/>
                </a:solidFill>
              </a:rPr>
              <a:t>Torsion</a:t>
            </a:r>
          </a:p>
          <a:p>
            <a:r>
              <a:rPr lang="en-US" dirty="0">
                <a:solidFill>
                  <a:schemeClr val="tx1"/>
                </a:solidFill>
              </a:rPr>
              <a:t>The </a:t>
            </a:r>
            <a:r>
              <a:rPr lang="en-US" b="1" dirty="0">
                <a:solidFill>
                  <a:srgbClr val="C00000"/>
                </a:solidFill>
              </a:rPr>
              <a:t>torsion</a:t>
            </a:r>
            <a:r>
              <a:rPr lang="en-US" b="1"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rPr>
              <a:t>τ</a:t>
            </a:r>
            <a:r>
              <a:rPr lang="en-US" dirty="0">
                <a:solidFill>
                  <a:schemeClr val="tx1"/>
                </a:solidFill>
                <a:latin typeface="Symbol" pitchFamily="18" charset="2"/>
              </a:rPr>
              <a:t> </a:t>
            </a:r>
            <a:r>
              <a:rPr lang="en-US" dirty="0">
                <a:solidFill>
                  <a:schemeClr val="tx1"/>
                </a:solidFill>
              </a:rPr>
              <a:t>(tau) of a curve at any given point is defined by the relationship</a:t>
            </a:r>
          </a:p>
          <a:p>
            <a:endParaRPr lang="en-US" dirty="0">
              <a:solidFill>
                <a:schemeClr val="tx1"/>
              </a:solidFill>
            </a:endParaRPr>
          </a:p>
          <a:p>
            <a:endParaRPr lang="en-US" dirty="0">
              <a:solidFill>
                <a:schemeClr val="tx1"/>
              </a:solidFill>
            </a:endParaRPr>
          </a:p>
          <a:p>
            <a:r>
              <a:rPr lang="en-US" dirty="0">
                <a:solidFill>
                  <a:schemeClr val="tx1"/>
                </a:solidFill>
              </a:rPr>
              <a:t>Taking advantage of one of the properties of the dot product,</a:t>
            </a:r>
          </a:p>
          <a:p>
            <a:endParaRPr lang="en-US" dirty="0">
              <a:solidFill>
                <a:schemeClr val="tx1"/>
              </a:solidFill>
            </a:endParaRPr>
          </a:p>
          <a:p>
            <a:endParaRPr lang="en-US" dirty="0">
              <a:solidFill>
                <a:schemeClr val="tx1"/>
              </a:solidFill>
            </a:endParaRPr>
          </a:p>
        </p:txBody>
      </p:sp>
      <p:graphicFrame>
        <p:nvGraphicFramePr>
          <p:cNvPr id="593922" name="Object 2"/>
          <p:cNvGraphicFramePr>
            <a:graphicFrameLocks noChangeAspect="1"/>
          </p:cNvGraphicFramePr>
          <p:nvPr>
            <p:extLst>
              <p:ext uri="{D42A27DB-BD31-4B8C-83A1-F6EECF244321}">
                <p14:modId xmlns:p14="http://schemas.microsoft.com/office/powerpoint/2010/main" val="2310419978"/>
              </p:ext>
            </p:extLst>
          </p:nvPr>
        </p:nvGraphicFramePr>
        <p:xfrm>
          <a:off x="2603500" y="2832100"/>
          <a:ext cx="1460500" cy="838200"/>
        </p:xfrm>
        <a:graphic>
          <a:graphicData uri="http://schemas.openxmlformats.org/presentationml/2006/ole">
            <mc:AlternateContent xmlns:mc="http://schemas.openxmlformats.org/markup-compatibility/2006">
              <mc:Choice xmlns:v="urn:schemas-microsoft-com:vml" Requires="v">
                <p:oleObj spid="_x0000_s593958" name="Equation" r:id="rId3" imgW="1460160" imgH="838080" progId="Equation.DSMT4">
                  <p:embed/>
                </p:oleObj>
              </mc:Choice>
              <mc:Fallback>
                <p:oleObj name="Equation" r:id="rId3" imgW="1460160" imgH="838080" progId="Equation.DSMT4">
                  <p:embed/>
                  <p:pic>
                    <p:nvPicPr>
                      <p:cNvPr id="0" name="Picture 2"/>
                      <p:cNvPicPr>
                        <a:picLocks noChangeAspect="1" noChangeArrowheads="1"/>
                      </p:cNvPicPr>
                      <p:nvPr/>
                    </p:nvPicPr>
                    <p:blipFill>
                      <a:blip r:embed="rId4"/>
                      <a:srcRect/>
                      <a:stretch>
                        <a:fillRect/>
                      </a:stretch>
                    </p:blipFill>
                    <p:spPr bwMode="auto">
                      <a:xfrm>
                        <a:off x="2603500" y="2832100"/>
                        <a:ext cx="1460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3" name="Object 3"/>
          <p:cNvGraphicFramePr>
            <a:graphicFrameLocks noChangeAspect="1"/>
          </p:cNvGraphicFramePr>
          <p:nvPr/>
        </p:nvGraphicFramePr>
        <p:xfrm>
          <a:off x="4419600" y="3127575"/>
          <a:ext cx="3505200" cy="279400"/>
        </p:xfrm>
        <a:graphic>
          <a:graphicData uri="http://schemas.openxmlformats.org/presentationml/2006/ole">
            <mc:AlternateContent xmlns:mc="http://schemas.openxmlformats.org/markup-compatibility/2006">
              <mc:Choice xmlns:v="urn:schemas-microsoft-com:vml" Requires="v">
                <p:oleObj spid="_x0000_s593959" name="Equation" r:id="rId5" imgW="3504960" imgH="279360" progId="Equation.DSMT4">
                  <p:embed/>
                </p:oleObj>
              </mc:Choice>
              <mc:Fallback>
                <p:oleObj name="Equation" r:id="rId5" imgW="350496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127575"/>
                        <a:ext cx="3505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24" name="Object 4"/>
          <p:cNvGraphicFramePr>
            <a:graphicFrameLocks noChangeAspect="1"/>
          </p:cNvGraphicFramePr>
          <p:nvPr>
            <p:extLst>
              <p:ext uri="{D42A27DB-BD31-4B8C-83A1-F6EECF244321}">
                <p14:modId xmlns:p14="http://schemas.microsoft.com/office/powerpoint/2010/main" val="1380676240"/>
              </p:ext>
            </p:extLst>
          </p:nvPr>
        </p:nvGraphicFramePr>
        <p:xfrm>
          <a:off x="3295650" y="4603750"/>
          <a:ext cx="2768600" cy="1016000"/>
        </p:xfrm>
        <a:graphic>
          <a:graphicData uri="http://schemas.openxmlformats.org/presentationml/2006/ole">
            <mc:AlternateContent xmlns:mc="http://schemas.openxmlformats.org/markup-compatibility/2006">
              <mc:Choice xmlns:v="urn:schemas-microsoft-com:vml" Requires="v">
                <p:oleObj spid="_x0000_s593960" name="Equation" r:id="rId7" imgW="2768400" imgH="1015920" progId="Equation.DSMT4">
                  <p:embed/>
                </p:oleObj>
              </mc:Choice>
              <mc:Fallback>
                <p:oleObj name="Equation" r:id="rId7" imgW="2768400" imgH="1015920" progId="Equation.DSMT4">
                  <p:embed/>
                  <p:pic>
                    <p:nvPicPr>
                      <p:cNvPr id="0" name="Picture 4"/>
                      <p:cNvPicPr>
                        <a:picLocks noChangeAspect="1" noChangeArrowheads="1"/>
                      </p:cNvPicPr>
                      <p:nvPr/>
                    </p:nvPicPr>
                    <p:blipFill>
                      <a:blip r:embed="rId8"/>
                      <a:srcRect/>
                      <a:stretch>
                        <a:fillRect/>
                      </a:stretch>
                    </p:blipFill>
                    <p:spPr bwMode="auto">
                      <a:xfrm>
                        <a:off x="3295650" y="4603750"/>
                        <a:ext cx="2768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Brace 6">
            <a:extLst>
              <a:ext uri="{FF2B5EF4-FFF2-40B4-BE49-F238E27FC236}">
                <a16:creationId xmlns:a16="http://schemas.microsoft.com/office/drawing/2014/main" id="{8A10DF45-6B59-414B-8D2E-7F7CD749DFAD}"/>
              </a:ext>
            </a:extLst>
          </p:cNvPr>
          <p:cNvSpPr/>
          <p:nvPr/>
        </p:nvSpPr>
        <p:spPr>
          <a:xfrm rot="16200000">
            <a:off x="4259730" y="4994835"/>
            <a:ext cx="152400" cy="525930"/>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Frenet-Serret Formulas</a:t>
            </a:r>
          </a:p>
        </p:txBody>
      </p:sp>
      <p:sp>
        <p:nvSpPr>
          <p:cNvPr id="3" name="Content Placeholder 2"/>
          <p:cNvSpPr>
            <a:spLocks noGrp="1"/>
          </p:cNvSpPr>
          <p:nvPr>
            <p:ph idx="1"/>
          </p:nvPr>
        </p:nvSpPr>
        <p:spPr>
          <a:xfrm>
            <a:off x="457200" y="1280160"/>
            <a:ext cx="8229600" cy="2936188"/>
          </a:xfrm>
          <a:solidFill>
            <a:srgbClr val="FFFFCC"/>
          </a:solidFill>
          <a:ln w="28575">
            <a:solidFill>
              <a:schemeClr val="tx1"/>
            </a:solidFill>
          </a:ln>
        </p:spPr>
        <p:txBody>
          <a:bodyPr>
            <a:spAutoFit/>
          </a:bodyPr>
          <a:lstStyle/>
          <a:p>
            <a:pPr algn="ctr"/>
            <a:r>
              <a:rPr lang="en-US" b="1" dirty="0">
                <a:solidFill>
                  <a:schemeClr val="tx1"/>
                </a:solidFill>
              </a:rPr>
              <a:t>The Frenet-Serret Formulas</a:t>
            </a:r>
          </a:p>
          <a:p>
            <a:r>
              <a:rPr lang="en-US" dirty="0">
                <a:solidFill>
                  <a:schemeClr val="tx1"/>
                </a:solidFill>
              </a:rPr>
              <a:t>Given a curve </a:t>
            </a:r>
            <a:r>
              <a:rPr lang="en-US" b="1" dirty="0">
                <a:solidFill>
                  <a:schemeClr val="tx1"/>
                </a:solidFill>
              </a:rPr>
              <a:t>r</a:t>
            </a:r>
            <a:r>
              <a:rPr lang="en-US" dirty="0">
                <a:solidFill>
                  <a:schemeClr val="tx1"/>
                </a:solidFill>
              </a:rPr>
              <a:t> and associated unit tangent, normal, and binormal vectors </a:t>
            </a:r>
            <a:r>
              <a:rPr lang="en-US" b="1" dirty="0">
                <a:solidFill>
                  <a:schemeClr val="tx1"/>
                </a:solidFill>
              </a:rPr>
              <a:t>T</a:t>
            </a:r>
            <a:r>
              <a:rPr lang="en-US" dirty="0">
                <a:solidFill>
                  <a:schemeClr val="tx1"/>
                </a:solidFill>
              </a:rPr>
              <a:t>, </a:t>
            </a:r>
            <a:r>
              <a:rPr lang="en-US" b="1" dirty="0">
                <a:solidFill>
                  <a:schemeClr val="tx1"/>
                </a:solidFill>
              </a:rPr>
              <a:t>N</a:t>
            </a:r>
            <a:r>
              <a:rPr lang="en-US" dirty="0">
                <a:solidFill>
                  <a:schemeClr val="tx1"/>
                </a:solidFill>
              </a:rPr>
              <a:t>, and </a:t>
            </a:r>
            <a:r>
              <a:rPr lang="en-US" b="1" dirty="0">
                <a:solidFill>
                  <a:schemeClr val="tx1"/>
                </a:solidFill>
              </a:rPr>
              <a:t>B</a:t>
            </a:r>
            <a:r>
              <a:rPr lang="en-US" dirty="0">
                <a:solidFill>
                  <a:schemeClr val="tx1"/>
                </a:solidFill>
              </a:rPr>
              <a:t>, we have the following:</a:t>
            </a:r>
          </a:p>
          <a:p>
            <a:endParaRPr lang="en-US" dirty="0">
              <a:solidFill>
                <a:schemeClr val="tx1"/>
              </a:solidFill>
            </a:endParaRPr>
          </a:p>
          <a:p>
            <a:endParaRPr lang="en-US" dirty="0">
              <a:solidFill>
                <a:schemeClr val="tx1"/>
              </a:solidFill>
            </a:endParaRPr>
          </a:p>
        </p:txBody>
      </p:sp>
      <p:graphicFrame>
        <p:nvGraphicFramePr>
          <p:cNvPr id="594946" name="Object 2"/>
          <p:cNvGraphicFramePr>
            <a:graphicFrameLocks noChangeAspect="1"/>
          </p:cNvGraphicFramePr>
          <p:nvPr>
            <p:extLst>
              <p:ext uri="{D42A27DB-BD31-4B8C-83A1-F6EECF244321}">
                <p14:modId xmlns:p14="http://schemas.microsoft.com/office/powerpoint/2010/main" val="598303855"/>
              </p:ext>
            </p:extLst>
          </p:nvPr>
        </p:nvGraphicFramePr>
        <p:xfrm>
          <a:off x="1384300" y="3241675"/>
          <a:ext cx="6299200" cy="838200"/>
        </p:xfrm>
        <a:graphic>
          <a:graphicData uri="http://schemas.openxmlformats.org/presentationml/2006/ole">
            <mc:AlternateContent xmlns:mc="http://schemas.openxmlformats.org/markup-compatibility/2006">
              <mc:Choice xmlns:v="urn:schemas-microsoft-com:vml" Requires="v">
                <p:oleObj spid="_x0000_s594967" name="Equation" r:id="rId3" imgW="6298920" imgH="838080" progId="Equation.DSMT4">
                  <p:embed/>
                </p:oleObj>
              </mc:Choice>
              <mc:Fallback>
                <p:oleObj name="Equation" r:id="rId3" imgW="6298920" imgH="838080" progId="Equation.DSMT4">
                  <p:embed/>
                  <p:pic>
                    <p:nvPicPr>
                      <p:cNvPr id="0" name="Picture 2"/>
                      <p:cNvPicPr>
                        <a:picLocks noChangeAspect="1" noChangeArrowheads="1"/>
                      </p:cNvPicPr>
                      <p:nvPr/>
                    </p:nvPicPr>
                    <p:blipFill>
                      <a:blip r:embed="rId4"/>
                      <a:srcRect/>
                      <a:stretch>
                        <a:fillRect/>
                      </a:stretch>
                    </p:blipFill>
                    <p:spPr bwMode="auto">
                      <a:xfrm>
                        <a:off x="1384300" y="3241675"/>
                        <a:ext cx="6299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47769392"/>
              </p:ext>
            </p:extLst>
          </p:nvPr>
        </p:nvGraphicFramePr>
        <p:xfrm>
          <a:off x="1676400" y="4419600"/>
          <a:ext cx="6438900" cy="1422400"/>
        </p:xfrm>
        <a:graphic>
          <a:graphicData uri="http://schemas.openxmlformats.org/presentationml/2006/ole">
            <mc:AlternateContent xmlns:mc="http://schemas.openxmlformats.org/markup-compatibility/2006">
              <mc:Choice xmlns:v="urn:schemas-microsoft-com:vml" Requires="v">
                <p:oleObj spid="_x0000_s594968" name="Equation" r:id="rId5" imgW="6438600" imgH="1422360" progId="Equation.DSMT4">
                  <p:embed/>
                </p:oleObj>
              </mc:Choice>
              <mc:Fallback>
                <p:oleObj name="Equation" r:id="rId5" imgW="6438600" imgH="1422360" progId="Equation.DSMT4">
                  <p:embed/>
                  <p:pic>
                    <p:nvPicPr>
                      <p:cNvPr id="0" name=""/>
                      <p:cNvPicPr/>
                      <p:nvPr/>
                    </p:nvPicPr>
                    <p:blipFill>
                      <a:blip r:embed="rId6"/>
                      <a:stretch>
                        <a:fillRect/>
                      </a:stretch>
                    </p:blipFill>
                    <p:spPr>
                      <a:xfrm>
                        <a:off x="1676400" y="4419600"/>
                        <a:ext cx="6438900" cy="1422400"/>
                      </a:xfrm>
                      <a:prstGeom prst="rect">
                        <a:avLst/>
                      </a:prstGeom>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a:t>
            </a:r>
          </a:p>
        </p:txBody>
      </p:sp>
      <p:sp>
        <p:nvSpPr>
          <p:cNvPr id="5" name="Content Placeholder 2"/>
          <p:cNvSpPr txBox="1">
            <a:spLocks/>
          </p:cNvSpPr>
          <p:nvPr/>
        </p:nvSpPr>
        <p:spPr>
          <a:xfrm>
            <a:off x="457200" y="1280160"/>
            <a:ext cx="8229600" cy="4663440"/>
          </a:xfrm>
          <a:prstGeom prst="rect">
            <a:avLst/>
          </a:prstGeom>
        </p:spPr>
        <p:txBody>
          <a:bodyPr>
            <a:normAutofit/>
          </a:bodyPr>
          <a:lstStyle/>
          <a:p>
            <a:pPr>
              <a:lnSpc>
                <a:spcPct val="110000"/>
              </a:lnSpc>
            </a:pPr>
            <a:r>
              <a:rPr lang="en-US" sz="2800" dirty="0">
                <a:solidFill>
                  <a:srgbClr val="366092"/>
                </a:solidFill>
              </a:rPr>
              <a:t>Geometrically, the curvature </a:t>
            </a:r>
            <a:r>
              <a:rPr lang="el-GR" sz="2800" i="1" dirty="0">
                <a:solidFill>
                  <a:srgbClr val="366092"/>
                </a:solidFill>
                <a:latin typeface="Cambria Math" panose="02040503050406030204" pitchFamily="18" charset="0"/>
                <a:ea typeface="Cambria Math" panose="02040503050406030204" pitchFamily="18" charset="0"/>
              </a:rPr>
              <a:t>κ</a:t>
            </a:r>
            <a:r>
              <a:rPr lang="en-US" sz="2800" dirty="0">
                <a:solidFill>
                  <a:srgbClr val="366092"/>
                </a:solidFill>
              </a:rPr>
              <a:t>  tells us the rate at which a curve is bending in the osculating plane (the </a:t>
            </a:r>
            <a:r>
              <a:rPr lang="en-US" sz="2800" b="1" dirty="0">
                <a:solidFill>
                  <a:srgbClr val="366092"/>
                </a:solidFill>
              </a:rPr>
              <a:t>TN­</a:t>
            </a:r>
            <a:r>
              <a:rPr lang="en-US" sz="2800" dirty="0">
                <a:solidFill>
                  <a:srgbClr val="366092"/>
                </a:solidFill>
              </a:rPr>
              <a:t>-plane), while the torsion </a:t>
            </a:r>
            <a:r>
              <a:rPr lang="el-GR" sz="2800" i="1" dirty="0">
                <a:solidFill>
                  <a:srgbClr val="366092"/>
                </a:solidFill>
                <a:latin typeface="Cambria Math" panose="02040503050406030204" pitchFamily="18" charset="0"/>
                <a:ea typeface="Cambria Math" panose="02040503050406030204" pitchFamily="18" charset="0"/>
              </a:rPr>
              <a:t>τ</a:t>
            </a:r>
            <a:r>
              <a:rPr lang="en-US" sz="2800" dirty="0">
                <a:solidFill>
                  <a:srgbClr val="366092"/>
                </a:solidFill>
              </a:rPr>
              <a:t>  tells us the rate at which the curve is twisting out of the osculating plane.</a:t>
            </a:r>
            <a:endParaRPr kumimoji="0" lang="en-US" sz="280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Calculate the curvature and torsion functions for the helix</a:t>
            </a:r>
          </a:p>
          <a:p>
            <a:endParaRPr lang="en-US" b="1" dirty="0"/>
          </a:p>
          <a:p>
            <a:r>
              <a:rPr lang="en-US" b="1" dirty="0"/>
              <a:t>Solution</a:t>
            </a:r>
          </a:p>
          <a:p>
            <a:r>
              <a:rPr lang="en-US" dirty="0"/>
              <a:t>We could divide 	       by 	to determine </a:t>
            </a:r>
            <a:r>
              <a:rPr lang="el-GR" i="1" dirty="0">
                <a:latin typeface="Cambria Math" panose="02040503050406030204" pitchFamily="18" charset="0"/>
                <a:ea typeface="Cambria Math" panose="02040503050406030204" pitchFamily="18" charset="0"/>
              </a:rPr>
              <a:t>κ</a:t>
            </a:r>
            <a:r>
              <a:rPr lang="en-US" dirty="0"/>
              <a:t>, as we did in Example 4, but since our only formula for </a:t>
            </a:r>
            <a:r>
              <a:rPr lang="el-GR" i="1" dirty="0">
                <a:latin typeface="Cambria Math" panose="02040503050406030204" pitchFamily="18" charset="0"/>
                <a:ea typeface="Cambria Math" panose="02040503050406030204" pitchFamily="18" charset="0"/>
              </a:rPr>
              <a:t>τ</a:t>
            </a:r>
            <a:r>
              <a:rPr lang="en-US" dirty="0"/>
              <a:t> so far requires knowing the arc length parameter, we will use the 	         formulation of curvature. The first step is determining </a:t>
            </a:r>
            <a:r>
              <a:rPr lang="en-US" i="1" dirty="0"/>
              <a:t>s</a:t>
            </a:r>
            <a:r>
              <a:rPr lang="en-US" dirty="0"/>
              <a:t>(</a:t>
            </a:r>
            <a:r>
              <a:rPr lang="en-US" i="1" dirty="0"/>
              <a:t>t</a:t>
            </a:r>
            <a:r>
              <a:rPr lang="en-US" dirty="0"/>
              <a:t>).</a:t>
            </a:r>
          </a:p>
        </p:txBody>
      </p:sp>
      <p:graphicFrame>
        <p:nvGraphicFramePr>
          <p:cNvPr id="595970" name="Object 2"/>
          <p:cNvGraphicFramePr>
            <a:graphicFrameLocks noChangeAspect="1"/>
          </p:cNvGraphicFramePr>
          <p:nvPr/>
        </p:nvGraphicFramePr>
        <p:xfrm>
          <a:off x="3187700" y="2209800"/>
          <a:ext cx="2755900" cy="469900"/>
        </p:xfrm>
        <a:graphic>
          <a:graphicData uri="http://schemas.openxmlformats.org/presentationml/2006/ole">
            <mc:AlternateContent xmlns:mc="http://schemas.openxmlformats.org/markup-compatibility/2006">
              <mc:Choice xmlns:v="urn:schemas-microsoft-com:vml" Requires="v">
                <p:oleObj spid="_x0000_s596025" name="Equation" r:id="rId3" imgW="2755800" imgH="469800" progId="Equation.DSMT4">
                  <p:embed/>
                </p:oleObj>
              </mc:Choice>
              <mc:Fallback>
                <p:oleObj name="Equation" r:id="rId3" imgW="27558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7700" y="2209800"/>
                        <a:ext cx="275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1" name="Object 3"/>
          <p:cNvGraphicFramePr>
            <a:graphicFrameLocks noChangeAspect="1"/>
          </p:cNvGraphicFramePr>
          <p:nvPr/>
        </p:nvGraphicFramePr>
        <p:xfrm>
          <a:off x="2907175" y="3276600"/>
          <a:ext cx="838200" cy="533400"/>
        </p:xfrm>
        <a:graphic>
          <a:graphicData uri="http://schemas.openxmlformats.org/presentationml/2006/ole">
            <mc:AlternateContent xmlns:mc="http://schemas.openxmlformats.org/markup-compatibility/2006">
              <mc:Choice xmlns:v="urn:schemas-microsoft-com:vml" Requires="v">
                <p:oleObj spid="_x0000_s596026" name="Equation" r:id="rId5" imgW="838080" imgH="533160" progId="Equation.DSMT4">
                  <p:embed/>
                </p:oleObj>
              </mc:Choice>
              <mc:Fallback>
                <p:oleObj name="Equation" r:id="rId5" imgW="83808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175" y="3276600"/>
                        <a:ext cx="83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2" name="Object 4"/>
          <p:cNvGraphicFramePr>
            <a:graphicFrameLocks noChangeAspect="1"/>
          </p:cNvGraphicFramePr>
          <p:nvPr/>
        </p:nvGraphicFramePr>
        <p:xfrm>
          <a:off x="4277250" y="3276600"/>
          <a:ext cx="774700" cy="533400"/>
        </p:xfrm>
        <a:graphic>
          <a:graphicData uri="http://schemas.openxmlformats.org/presentationml/2006/ole">
            <mc:AlternateContent xmlns:mc="http://schemas.openxmlformats.org/markup-compatibility/2006">
              <mc:Choice xmlns:v="urn:schemas-microsoft-com:vml" Requires="v">
                <p:oleObj spid="_x0000_s596027" name="Equation" r:id="rId7" imgW="774360" imgH="533160" progId="Equation.DSMT4">
                  <p:embed/>
                </p:oleObj>
              </mc:Choice>
              <mc:Fallback>
                <p:oleObj name="Equation" r:id="rId7" imgW="774360" imgH="5331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7250" y="3276600"/>
                        <a:ext cx="774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3" name="Object 5"/>
          <p:cNvGraphicFramePr>
            <a:graphicFrameLocks noChangeAspect="1"/>
          </p:cNvGraphicFramePr>
          <p:nvPr/>
        </p:nvGraphicFramePr>
        <p:xfrm>
          <a:off x="1101525" y="4572000"/>
          <a:ext cx="965200" cy="495300"/>
        </p:xfrm>
        <a:graphic>
          <a:graphicData uri="http://schemas.openxmlformats.org/presentationml/2006/ole">
            <mc:AlternateContent xmlns:mc="http://schemas.openxmlformats.org/markup-compatibility/2006">
              <mc:Choice xmlns:v="urn:schemas-microsoft-com:vml" Requires="v">
                <p:oleObj spid="_x0000_s596028" name="Equation" r:id="rId9" imgW="965160" imgH="495000" progId="Equation.DSMT4">
                  <p:embed/>
                </p:oleObj>
              </mc:Choice>
              <mc:Fallback>
                <p:oleObj name="Equation" r:id="rId9" imgW="96516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1525" y="4572000"/>
                        <a:ext cx="965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5974" name="Object 6"/>
          <p:cNvGraphicFramePr>
            <a:graphicFrameLocks noChangeAspect="1"/>
          </p:cNvGraphicFramePr>
          <p:nvPr/>
        </p:nvGraphicFramePr>
        <p:xfrm>
          <a:off x="1009650" y="5329238"/>
          <a:ext cx="7594600" cy="698500"/>
        </p:xfrm>
        <a:graphic>
          <a:graphicData uri="http://schemas.openxmlformats.org/presentationml/2006/ole">
            <mc:AlternateContent xmlns:mc="http://schemas.openxmlformats.org/markup-compatibility/2006">
              <mc:Choice xmlns:v="urn:schemas-microsoft-com:vml" Requires="v">
                <p:oleObj spid="_x0000_s596029" name="Equation" r:id="rId11" imgW="7594560" imgH="698400" progId="Equation.DSMT4">
                  <p:embed/>
                </p:oleObj>
              </mc:Choice>
              <mc:Fallback>
                <p:oleObj name="Equation" r:id="rId11" imgW="7594560" imgH="698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650" y="5329238"/>
                        <a:ext cx="7594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959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5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59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5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Hence, 		and, from Example 1, we have the</a:t>
            </a:r>
            <a:br>
              <a:rPr lang="en-US" dirty="0"/>
            </a:br>
            <a:r>
              <a:rPr lang="en-US" dirty="0"/>
              <a:t>following:</a:t>
            </a:r>
          </a:p>
        </p:txBody>
      </p:sp>
      <p:graphicFrame>
        <p:nvGraphicFramePr>
          <p:cNvPr id="596995" name="Object 3"/>
          <p:cNvGraphicFramePr>
            <a:graphicFrameLocks noChangeAspect="1"/>
          </p:cNvGraphicFramePr>
          <p:nvPr/>
        </p:nvGraphicFramePr>
        <p:xfrm>
          <a:off x="1600200" y="1256345"/>
          <a:ext cx="1676400" cy="520700"/>
        </p:xfrm>
        <a:graphic>
          <a:graphicData uri="http://schemas.openxmlformats.org/presentationml/2006/ole">
            <mc:AlternateContent xmlns:mc="http://schemas.openxmlformats.org/markup-compatibility/2006">
              <mc:Choice xmlns:v="urn:schemas-microsoft-com:vml" Requires="v">
                <p:oleObj spid="_x0000_s597036" name="Equation" r:id="rId3" imgW="1676160" imgH="520560" progId="Equation.DSMT4">
                  <p:embed/>
                </p:oleObj>
              </mc:Choice>
              <mc:Fallback>
                <p:oleObj name="Equation" r:id="rId3" imgW="167616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256345"/>
                        <a:ext cx="1676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6997" name="Object 5"/>
          <p:cNvGraphicFramePr>
            <a:graphicFrameLocks noChangeAspect="1"/>
          </p:cNvGraphicFramePr>
          <p:nvPr/>
        </p:nvGraphicFramePr>
        <p:xfrm>
          <a:off x="1916575" y="2286000"/>
          <a:ext cx="5791200" cy="952500"/>
        </p:xfrm>
        <a:graphic>
          <a:graphicData uri="http://schemas.openxmlformats.org/presentationml/2006/ole">
            <mc:AlternateContent xmlns:mc="http://schemas.openxmlformats.org/markup-compatibility/2006">
              <mc:Choice xmlns:v="urn:schemas-microsoft-com:vml" Requires="v">
                <p:oleObj spid="_x0000_s597037" name="Equation" r:id="rId5" imgW="5790960" imgH="952200" progId="Equation.DSMT4">
                  <p:embed/>
                </p:oleObj>
              </mc:Choice>
              <mc:Fallback>
                <p:oleObj name="Equation" r:id="rId5" imgW="5790960" imgH="9522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6575" y="2286000"/>
                        <a:ext cx="5791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6998" name="Object 6"/>
          <p:cNvGraphicFramePr>
            <a:graphicFrameLocks noChangeAspect="1"/>
          </p:cNvGraphicFramePr>
          <p:nvPr/>
        </p:nvGraphicFramePr>
        <p:xfrm>
          <a:off x="1905000" y="3382700"/>
          <a:ext cx="5562600" cy="952500"/>
        </p:xfrm>
        <a:graphic>
          <a:graphicData uri="http://schemas.openxmlformats.org/presentationml/2006/ole">
            <mc:AlternateContent xmlns:mc="http://schemas.openxmlformats.org/markup-compatibility/2006">
              <mc:Choice xmlns:v="urn:schemas-microsoft-com:vml" Requires="v">
                <p:oleObj spid="_x0000_s597038" name="Equation" r:id="rId7" imgW="5562360" imgH="952200" progId="Equation.DSMT4">
                  <p:embed/>
                </p:oleObj>
              </mc:Choice>
              <mc:Fallback>
                <p:oleObj name="Equation" r:id="rId7" imgW="5562360" imgH="952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382700"/>
                        <a:ext cx="556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6999" name="Object 7"/>
          <p:cNvGraphicFramePr>
            <a:graphicFrameLocks noChangeAspect="1"/>
          </p:cNvGraphicFramePr>
          <p:nvPr/>
        </p:nvGraphicFramePr>
        <p:xfrm>
          <a:off x="1921400" y="4484225"/>
          <a:ext cx="5765800" cy="952500"/>
        </p:xfrm>
        <a:graphic>
          <a:graphicData uri="http://schemas.openxmlformats.org/presentationml/2006/ole">
            <mc:AlternateContent xmlns:mc="http://schemas.openxmlformats.org/markup-compatibility/2006">
              <mc:Choice xmlns:v="urn:schemas-microsoft-com:vml" Requires="v">
                <p:oleObj spid="_x0000_s597039" name="Equation" r:id="rId9" imgW="5765760" imgH="952200" progId="Equation.DSMT4">
                  <p:embed/>
                </p:oleObj>
              </mc:Choice>
              <mc:Fallback>
                <p:oleObj name="Equation" r:id="rId9" imgW="5765760" imgH="952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1400" y="4484225"/>
                        <a:ext cx="576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6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69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6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Now we can proceed to find the curvature </a:t>
            </a:r>
            <a:r>
              <a:rPr lang="el-GR" i="1" dirty="0">
                <a:latin typeface="Cambria Math" panose="02040503050406030204" pitchFamily="18" charset="0"/>
                <a:ea typeface="Cambria Math" panose="02040503050406030204" pitchFamily="18" charset="0"/>
              </a:rPr>
              <a:t>κ</a:t>
            </a:r>
            <a:r>
              <a:rPr lang="en-US" dirty="0"/>
              <a:t> and torsion </a:t>
            </a:r>
            <a:r>
              <a:rPr lang="el-GR" i="1" dirty="0">
                <a:latin typeface="Cambria Math" panose="02040503050406030204" pitchFamily="18" charset="0"/>
                <a:ea typeface="Cambria Math" panose="02040503050406030204" pitchFamily="18" charset="0"/>
              </a:rPr>
              <a:t>τ</a:t>
            </a:r>
            <a:r>
              <a:rPr lang="en-US" dirty="0"/>
              <a:t>.</a:t>
            </a:r>
          </a:p>
          <a:p>
            <a:endParaRPr lang="en-US" dirty="0"/>
          </a:p>
        </p:txBody>
      </p:sp>
      <p:graphicFrame>
        <p:nvGraphicFramePr>
          <p:cNvPr id="598023" name="Object 7"/>
          <p:cNvGraphicFramePr>
            <a:graphicFrameLocks noChangeAspect="1"/>
          </p:cNvGraphicFramePr>
          <p:nvPr>
            <p:extLst>
              <p:ext uri="{D42A27DB-BD31-4B8C-83A1-F6EECF244321}">
                <p14:modId xmlns:p14="http://schemas.microsoft.com/office/powerpoint/2010/main" val="3928890292"/>
              </p:ext>
            </p:extLst>
          </p:nvPr>
        </p:nvGraphicFramePr>
        <p:xfrm>
          <a:off x="1663700" y="2216150"/>
          <a:ext cx="1117600" cy="939800"/>
        </p:xfrm>
        <a:graphic>
          <a:graphicData uri="http://schemas.openxmlformats.org/presentationml/2006/ole">
            <mc:AlternateContent xmlns:mc="http://schemas.openxmlformats.org/markup-compatibility/2006">
              <mc:Choice xmlns:v="urn:schemas-microsoft-com:vml" Requires="v">
                <p:oleObj spid="_x0000_s598071" name="Equation" r:id="rId3" imgW="1117440" imgH="939600" progId="Equation.DSMT4">
                  <p:embed/>
                </p:oleObj>
              </mc:Choice>
              <mc:Fallback>
                <p:oleObj name="Equation" r:id="rId3" imgW="1117440" imgH="939600" progId="Equation.DSMT4">
                  <p:embed/>
                  <p:pic>
                    <p:nvPicPr>
                      <p:cNvPr id="0" name="Picture 7"/>
                      <p:cNvPicPr>
                        <a:picLocks noChangeAspect="1" noChangeArrowheads="1"/>
                      </p:cNvPicPr>
                      <p:nvPr/>
                    </p:nvPicPr>
                    <p:blipFill>
                      <a:blip r:embed="rId4"/>
                      <a:srcRect/>
                      <a:stretch>
                        <a:fillRect/>
                      </a:stretch>
                    </p:blipFill>
                    <p:spPr bwMode="auto">
                      <a:xfrm>
                        <a:off x="1663700" y="2216150"/>
                        <a:ext cx="111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4" name="Object 8"/>
          <p:cNvGraphicFramePr>
            <a:graphicFrameLocks noChangeAspect="1"/>
          </p:cNvGraphicFramePr>
          <p:nvPr/>
        </p:nvGraphicFramePr>
        <p:xfrm>
          <a:off x="2832100" y="2191983"/>
          <a:ext cx="5168900" cy="1003300"/>
        </p:xfrm>
        <a:graphic>
          <a:graphicData uri="http://schemas.openxmlformats.org/presentationml/2006/ole">
            <mc:AlternateContent xmlns:mc="http://schemas.openxmlformats.org/markup-compatibility/2006">
              <mc:Choice xmlns:v="urn:schemas-microsoft-com:vml" Requires="v">
                <p:oleObj spid="_x0000_s598072" name="Equation" r:id="rId5" imgW="5168880" imgH="1002960" progId="Equation.DSMT4">
                  <p:embed/>
                </p:oleObj>
              </mc:Choice>
              <mc:Fallback>
                <p:oleObj name="Equation" r:id="rId5" imgW="5168880" imgH="100296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2191983"/>
                        <a:ext cx="5168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5" name="Object 9"/>
          <p:cNvGraphicFramePr>
            <a:graphicFrameLocks noChangeAspect="1"/>
          </p:cNvGraphicFramePr>
          <p:nvPr>
            <p:extLst>
              <p:ext uri="{D42A27DB-BD31-4B8C-83A1-F6EECF244321}">
                <p14:modId xmlns:p14="http://schemas.microsoft.com/office/powerpoint/2010/main" val="1205903383"/>
              </p:ext>
            </p:extLst>
          </p:nvPr>
        </p:nvGraphicFramePr>
        <p:xfrm>
          <a:off x="2860675" y="3371850"/>
          <a:ext cx="4445000" cy="1130300"/>
        </p:xfrm>
        <a:graphic>
          <a:graphicData uri="http://schemas.openxmlformats.org/presentationml/2006/ole">
            <mc:AlternateContent xmlns:mc="http://schemas.openxmlformats.org/markup-compatibility/2006">
              <mc:Choice xmlns:v="urn:schemas-microsoft-com:vml" Requires="v">
                <p:oleObj spid="_x0000_s598073" name="Equation" r:id="rId7" imgW="4444920" imgH="1130040" progId="Equation.DSMT4">
                  <p:embed/>
                </p:oleObj>
              </mc:Choice>
              <mc:Fallback>
                <p:oleObj name="Equation" r:id="rId7" imgW="4444920" imgH="1130040" progId="Equation.DSMT4">
                  <p:embed/>
                  <p:pic>
                    <p:nvPicPr>
                      <p:cNvPr id="0" name="Picture 9"/>
                      <p:cNvPicPr>
                        <a:picLocks noChangeAspect="1" noChangeArrowheads="1"/>
                      </p:cNvPicPr>
                      <p:nvPr/>
                    </p:nvPicPr>
                    <p:blipFill>
                      <a:blip r:embed="rId8"/>
                      <a:srcRect/>
                      <a:stretch>
                        <a:fillRect/>
                      </a:stretch>
                    </p:blipFill>
                    <p:spPr bwMode="auto">
                      <a:xfrm>
                        <a:off x="2860675" y="3371850"/>
                        <a:ext cx="4445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8026" name="Object 10"/>
          <p:cNvGraphicFramePr>
            <a:graphicFrameLocks noChangeAspect="1"/>
          </p:cNvGraphicFramePr>
          <p:nvPr/>
        </p:nvGraphicFramePr>
        <p:xfrm>
          <a:off x="2865438" y="4648200"/>
          <a:ext cx="520700" cy="838200"/>
        </p:xfrm>
        <a:graphic>
          <a:graphicData uri="http://schemas.openxmlformats.org/presentationml/2006/ole">
            <mc:AlternateContent xmlns:mc="http://schemas.openxmlformats.org/markup-compatibility/2006">
              <mc:Choice xmlns:v="urn:schemas-microsoft-com:vml" Requires="v">
                <p:oleObj spid="_x0000_s598074" name="Equation" r:id="rId9" imgW="520560" imgH="838080" progId="Equation.DSMT4">
                  <p:embed/>
                </p:oleObj>
              </mc:Choice>
              <mc:Fallback>
                <p:oleObj name="Equation" r:id="rId9" imgW="520560" imgH="83808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5438" y="464820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80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80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8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8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graphicFrame>
        <p:nvGraphicFramePr>
          <p:cNvPr id="624644" name="Object 4"/>
          <p:cNvGraphicFramePr>
            <a:graphicFrameLocks noChangeAspect="1"/>
          </p:cNvGraphicFramePr>
          <p:nvPr>
            <p:extLst>
              <p:ext uri="{D42A27DB-BD31-4B8C-83A1-F6EECF244321}">
                <p14:modId xmlns:p14="http://schemas.microsoft.com/office/powerpoint/2010/main" val="1628315287"/>
              </p:ext>
            </p:extLst>
          </p:nvPr>
        </p:nvGraphicFramePr>
        <p:xfrm>
          <a:off x="914400" y="1458913"/>
          <a:ext cx="1600200" cy="838200"/>
        </p:xfrm>
        <a:graphic>
          <a:graphicData uri="http://schemas.openxmlformats.org/presentationml/2006/ole">
            <mc:AlternateContent xmlns:mc="http://schemas.openxmlformats.org/markup-compatibility/2006">
              <mc:Choice xmlns:v="urn:schemas-microsoft-com:vml" Requires="v">
                <p:oleObj spid="_x0000_s624692" name="Equation" r:id="rId3" imgW="1600200" imgH="838080" progId="Equation.DSMT4">
                  <p:embed/>
                </p:oleObj>
              </mc:Choice>
              <mc:Fallback>
                <p:oleObj name="Equation" r:id="rId3" imgW="1600200" imgH="838080" progId="Equation.DSMT4">
                  <p:embed/>
                  <p:pic>
                    <p:nvPicPr>
                      <p:cNvPr id="0" name="Picture 4"/>
                      <p:cNvPicPr>
                        <a:picLocks noChangeAspect="1" noChangeArrowheads="1"/>
                      </p:cNvPicPr>
                      <p:nvPr/>
                    </p:nvPicPr>
                    <p:blipFill>
                      <a:blip r:embed="rId4"/>
                      <a:srcRect/>
                      <a:stretch>
                        <a:fillRect/>
                      </a:stretch>
                    </p:blipFill>
                    <p:spPr bwMode="auto">
                      <a:xfrm>
                        <a:off x="914400" y="1458913"/>
                        <a:ext cx="160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5" name="Object 5"/>
          <p:cNvGraphicFramePr>
            <a:graphicFrameLocks noChangeAspect="1"/>
          </p:cNvGraphicFramePr>
          <p:nvPr>
            <p:extLst>
              <p:ext uri="{D42A27DB-BD31-4B8C-83A1-F6EECF244321}">
                <p14:modId xmlns:p14="http://schemas.microsoft.com/office/powerpoint/2010/main" val="3193810346"/>
              </p:ext>
            </p:extLst>
          </p:nvPr>
        </p:nvGraphicFramePr>
        <p:xfrm>
          <a:off x="1193800" y="2422525"/>
          <a:ext cx="6819900" cy="939800"/>
        </p:xfrm>
        <a:graphic>
          <a:graphicData uri="http://schemas.openxmlformats.org/presentationml/2006/ole">
            <mc:AlternateContent xmlns:mc="http://schemas.openxmlformats.org/markup-compatibility/2006">
              <mc:Choice xmlns:v="urn:schemas-microsoft-com:vml" Requires="v">
                <p:oleObj spid="_x0000_s624693" name="Equation" r:id="rId5" imgW="6819840" imgH="939600" progId="Equation.DSMT4">
                  <p:embed/>
                </p:oleObj>
              </mc:Choice>
              <mc:Fallback>
                <p:oleObj name="Equation" r:id="rId5" imgW="6819840" imgH="939600" progId="Equation.DSMT4">
                  <p:embed/>
                  <p:pic>
                    <p:nvPicPr>
                      <p:cNvPr id="0" name="Picture 5"/>
                      <p:cNvPicPr>
                        <a:picLocks noChangeAspect="1" noChangeArrowheads="1"/>
                      </p:cNvPicPr>
                      <p:nvPr/>
                    </p:nvPicPr>
                    <p:blipFill>
                      <a:blip r:embed="rId6"/>
                      <a:srcRect/>
                      <a:stretch>
                        <a:fillRect/>
                      </a:stretch>
                    </p:blipFill>
                    <p:spPr bwMode="auto">
                      <a:xfrm>
                        <a:off x="1193800" y="2422525"/>
                        <a:ext cx="6819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6" name="Object 6"/>
          <p:cNvGraphicFramePr>
            <a:graphicFrameLocks noChangeAspect="1"/>
          </p:cNvGraphicFramePr>
          <p:nvPr>
            <p:extLst>
              <p:ext uri="{D42A27DB-BD31-4B8C-83A1-F6EECF244321}">
                <p14:modId xmlns:p14="http://schemas.microsoft.com/office/powerpoint/2010/main" val="1203979929"/>
              </p:ext>
            </p:extLst>
          </p:nvPr>
        </p:nvGraphicFramePr>
        <p:xfrm>
          <a:off x="1176338" y="3452813"/>
          <a:ext cx="1765300" cy="939800"/>
        </p:xfrm>
        <a:graphic>
          <a:graphicData uri="http://schemas.openxmlformats.org/presentationml/2006/ole">
            <mc:AlternateContent xmlns:mc="http://schemas.openxmlformats.org/markup-compatibility/2006">
              <mc:Choice xmlns:v="urn:schemas-microsoft-com:vml" Requires="v">
                <p:oleObj spid="_x0000_s624694" name="Equation" r:id="rId7" imgW="1765080" imgH="939600" progId="Equation.DSMT4">
                  <p:embed/>
                </p:oleObj>
              </mc:Choice>
              <mc:Fallback>
                <p:oleObj name="Equation" r:id="rId7" imgW="1765080" imgH="939600" progId="Equation.DSMT4">
                  <p:embed/>
                  <p:pic>
                    <p:nvPicPr>
                      <p:cNvPr id="0" name="Picture 6"/>
                      <p:cNvPicPr>
                        <a:picLocks noChangeAspect="1" noChangeArrowheads="1"/>
                      </p:cNvPicPr>
                      <p:nvPr/>
                    </p:nvPicPr>
                    <p:blipFill>
                      <a:blip r:embed="rId8"/>
                      <a:srcRect/>
                      <a:stretch>
                        <a:fillRect/>
                      </a:stretch>
                    </p:blipFill>
                    <p:spPr bwMode="auto">
                      <a:xfrm>
                        <a:off x="1176338" y="3452813"/>
                        <a:ext cx="1765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4647" name="Object 7"/>
          <p:cNvGraphicFramePr>
            <a:graphicFrameLocks noChangeAspect="1"/>
          </p:cNvGraphicFramePr>
          <p:nvPr/>
        </p:nvGraphicFramePr>
        <p:xfrm>
          <a:off x="1176168" y="4495800"/>
          <a:ext cx="520700" cy="838200"/>
        </p:xfrm>
        <a:graphic>
          <a:graphicData uri="http://schemas.openxmlformats.org/presentationml/2006/ole">
            <mc:AlternateContent xmlns:mc="http://schemas.openxmlformats.org/markup-compatibility/2006">
              <mc:Choice xmlns:v="urn:schemas-microsoft-com:vml" Requires="v">
                <p:oleObj spid="_x0000_s624695" name="Equation" r:id="rId9" imgW="520560" imgH="838080" progId="Equation.DSMT4">
                  <p:embed/>
                </p:oleObj>
              </mc:Choice>
              <mc:Fallback>
                <p:oleObj name="Equation" r:id="rId9" imgW="52056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6168" y="4495800"/>
                        <a:ext cx="52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4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normAutofit/>
          </a:bodyPr>
          <a:lstStyle/>
          <a:p>
            <a:r>
              <a:rPr lang="en-US" dirty="0"/>
              <a:t>For practical purposes, it is highly desirable to have a variety of formulas for </a:t>
            </a:r>
            <a:r>
              <a:rPr lang="en-US" b="1" dirty="0"/>
              <a:t>T</a:t>
            </a:r>
            <a:r>
              <a:rPr lang="en-US" dirty="0"/>
              <a:t>, </a:t>
            </a:r>
            <a:r>
              <a:rPr lang="en-US" b="1" dirty="0"/>
              <a:t>N</a:t>
            </a:r>
            <a:r>
              <a:rPr lang="en-US" dirty="0"/>
              <a:t>, </a:t>
            </a:r>
            <a:r>
              <a:rPr lang="en-US" b="1" dirty="0"/>
              <a:t>B</a:t>
            </a:r>
            <a:r>
              <a:rPr lang="en-US" dirty="0"/>
              <a:t>, </a:t>
            </a:r>
            <a:r>
              <a:rPr lang="el-GR" i="1" dirty="0">
                <a:latin typeface="Cambria Math" panose="02040503050406030204" pitchFamily="18" charset="0"/>
                <a:ea typeface="Cambria Math" panose="02040503050406030204" pitchFamily="18" charset="0"/>
              </a:rPr>
              <a:t>κ</a:t>
            </a:r>
            <a:r>
              <a:rPr lang="en-US" dirty="0"/>
              <a:t>, and </a:t>
            </a:r>
            <a:r>
              <a:rPr lang="el-GR" i="1" dirty="0">
                <a:latin typeface="Cambria Math" panose="02040503050406030204" pitchFamily="18" charset="0"/>
                <a:ea typeface="Cambria Math" panose="02040503050406030204" pitchFamily="18" charset="0"/>
              </a:rPr>
              <a:t>τ</a:t>
            </a:r>
            <a:r>
              <a:rPr lang="en-US" dirty="0"/>
              <a:t>. One key step in finding other formulas is to note the facts below about </a:t>
            </a:r>
            <a:r>
              <a:rPr lang="en-US" b="1" dirty="0"/>
              <a:t>r</a:t>
            </a:r>
            <a:r>
              <a:rPr lang="en-US" dirty="0"/>
              <a:t>′ and </a:t>
            </a:r>
            <a:r>
              <a:rPr lang="en-US" b="1" dirty="0"/>
              <a:t>r</a:t>
            </a:r>
            <a:r>
              <a:rPr lang="en-US" dirty="0"/>
              <a:t>′′. Since </a:t>
            </a:r>
            <a:r>
              <a:rPr lang="en-US" b="1" dirty="0"/>
              <a:t>r</a:t>
            </a:r>
            <a:r>
              <a:rPr lang="en-US" dirty="0"/>
              <a:t>′ and </a:t>
            </a:r>
            <a:r>
              <a:rPr lang="en-US" b="1" dirty="0"/>
              <a:t>r</a:t>
            </a:r>
            <a:r>
              <a:rPr lang="en-US" dirty="0"/>
              <a:t>′′ often have the physical  meaning of velocity and acceleration, respectively, we include the alternate labels </a:t>
            </a:r>
            <a:r>
              <a:rPr lang="en-US" b="1" dirty="0"/>
              <a:t>v</a:t>
            </a:r>
            <a:r>
              <a:rPr lang="en-US" dirty="0"/>
              <a:t> and </a:t>
            </a:r>
            <a:r>
              <a:rPr lang="en-US" b="1" dirty="0"/>
              <a:t>a</a:t>
            </a:r>
            <a:r>
              <a:rPr lang="en-US" dirty="0"/>
              <a:t>. The variable </a:t>
            </a:r>
            <a:r>
              <a:rPr lang="en-US" i="1" dirty="0"/>
              <a:t>s</a:t>
            </a:r>
            <a:r>
              <a:rPr lang="en-US" dirty="0"/>
              <a:t> denotes the arc length parameter, as usual, and all  prime notation indicates differentiation with respect </a:t>
            </a:r>
            <a:br>
              <a:rPr lang="en-US" dirty="0"/>
            </a:br>
            <a:r>
              <a:rPr lang="en-US" dirty="0"/>
              <a:t>to </a:t>
            </a:r>
            <a:r>
              <a:rPr lang="en-US" i="1" dirty="0"/>
              <a:t>t</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Curvature and Torsion </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611332" name="Object 4"/>
          <p:cNvGraphicFramePr>
            <a:graphicFrameLocks noChangeAspect="1"/>
          </p:cNvGraphicFramePr>
          <p:nvPr>
            <p:extLst>
              <p:ext uri="{D42A27DB-BD31-4B8C-83A1-F6EECF244321}">
                <p14:modId xmlns:p14="http://schemas.microsoft.com/office/powerpoint/2010/main" val="2813504503"/>
              </p:ext>
            </p:extLst>
          </p:nvPr>
        </p:nvGraphicFramePr>
        <p:xfrm>
          <a:off x="1928813" y="1244600"/>
          <a:ext cx="5283200" cy="1473200"/>
        </p:xfrm>
        <a:graphic>
          <a:graphicData uri="http://schemas.openxmlformats.org/presentationml/2006/ole">
            <mc:AlternateContent xmlns:mc="http://schemas.openxmlformats.org/markup-compatibility/2006">
              <mc:Choice xmlns:v="urn:schemas-microsoft-com:vml" Requires="v">
                <p:oleObj spid="_x0000_s611381" name="Equation" r:id="rId3" imgW="5283000" imgH="1473120" progId="Equation.DSMT4">
                  <p:embed/>
                </p:oleObj>
              </mc:Choice>
              <mc:Fallback>
                <p:oleObj name="Equation" r:id="rId3" imgW="5283000" imgH="1473120" progId="Equation.DSMT4">
                  <p:embed/>
                  <p:pic>
                    <p:nvPicPr>
                      <p:cNvPr id="0" name="Picture 4"/>
                      <p:cNvPicPr>
                        <a:picLocks noChangeAspect="1" noChangeArrowheads="1"/>
                      </p:cNvPicPr>
                      <p:nvPr/>
                    </p:nvPicPr>
                    <p:blipFill>
                      <a:blip r:embed="rId4"/>
                      <a:srcRect/>
                      <a:stretch>
                        <a:fillRect/>
                      </a:stretch>
                    </p:blipFill>
                    <p:spPr bwMode="auto">
                      <a:xfrm>
                        <a:off x="1928813" y="1244600"/>
                        <a:ext cx="52832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4" name="Object 6"/>
          <p:cNvGraphicFramePr>
            <a:graphicFrameLocks noChangeAspect="1"/>
          </p:cNvGraphicFramePr>
          <p:nvPr>
            <p:extLst>
              <p:ext uri="{D42A27DB-BD31-4B8C-83A1-F6EECF244321}">
                <p14:modId xmlns:p14="http://schemas.microsoft.com/office/powerpoint/2010/main" val="875520958"/>
              </p:ext>
            </p:extLst>
          </p:nvPr>
        </p:nvGraphicFramePr>
        <p:xfrm>
          <a:off x="1940953" y="2717800"/>
          <a:ext cx="3657600" cy="939800"/>
        </p:xfrm>
        <a:graphic>
          <a:graphicData uri="http://schemas.openxmlformats.org/presentationml/2006/ole">
            <mc:AlternateContent xmlns:mc="http://schemas.openxmlformats.org/markup-compatibility/2006">
              <mc:Choice xmlns:v="urn:schemas-microsoft-com:vml" Requires="v">
                <p:oleObj spid="_x0000_s611382" name="Equation" r:id="rId5" imgW="3657600" imgH="939600" progId="Equation.DSMT4">
                  <p:embed/>
                </p:oleObj>
              </mc:Choice>
              <mc:Fallback>
                <p:oleObj name="Equation" r:id="rId5" imgW="3657600" imgH="939600" progId="Equation.DSMT4">
                  <p:embed/>
                  <p:pic>
                    <p:nvPicPr>
                      <p:cNvPr id="0" name="Picture 6"/>
                      <p:cNvPicPr>
                        <a:picLocks noChangeAspect="1" noChangeArrowheads="1"/>
                      </p:cNvPicPr>
                      <p:nvPr/>
                    </p:nvPicPr>
                    <p:blipFill>
                      <a:blip r:embed="rId6"/>
                      <a:srcRect/>
                      <a:stretch>
                        <a:fillRect/>
                      </a:stretch>
                    </p:blipFill>
                    <p:spPr bwMode="auto">
                      <a:xfrm>
                        <a:off x="1940953" y="2717800"/>
                        <a:ext cx="3657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5" name="Object 7"/>
          <p:cNvGraphicFramePr>
            <a:graphicFrameLocks noChangeAspect="1"/>
          </p:cNvGraphicFramePr>
          <p:nvPr>
            <p:extLst>
              <p:ext uri="{D42A27DB-BD31-4B8C-83A1-F6EECF244321}">
                <p14:modId xmlns:p14="http://schemas.microsoft.com/office/powerpoint/2010/main" val="2077108511"/>
              </p:ext>
            </p:extLst>
          </p:nvPr>
        </p:nvGraphicFramePr>
        <p:xfrm>
          <a:off x="2169460" y="3708400"/>
          <a:ext cx="4140200" cy="939800"/>
        </p:xfrm>
        <a:graphic>
          <a:graphicData uri="http://schemas.openxmlformats.org/presentationml/2006/ole">
            <mc:AlternateContent xmlns:mc="http://schemas.openxmlformats.org/markup-compatibility/2006">
              <mc:Choice xmlns:v="urn:schemas-microsoft-com:vml" Requires="v">
                <p:oleObj spid="_x0000_s611383" name="Equation" r:id="rId7" imgW="4140000" imgH="939600" progId="Equation.DSMT4">
                  <p:embed/>
                </p:oleObj>
              </mc:Choice>
              <mc:Fallback>
                <p:oleObj name="Equation" r:id="rId7" imgW="4140000" imgH="939600" progId="Equation.DSMT4">
                  <p:embed/>
                  <p:pic>
                    <p:nvPicPr>
                      <p:cNvPr id="0" name="Picture 7"/>
                      <p:cNvPicPr>
                        <a:picLocks noChangeAspect="1" noChangeArrowheads="1"/>
                      </p:cNvPicPr>
                      <p:nvPr/>
                    </p:nvPicPr>
                    <p:blipFill>
                      <a:blip r:embed="rId8"/>
                      <a:srcRect/>
                      <a:stretch>
                        <a:fillRect/>
                      </a:stretch>
                    </p:blipFill>
                    <p:spPr bwMode="auto">
                      <a:xfrm>
                        <a:off x="2169460" y="3708400"/>
                        <a:ext cx="414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6" name="Object 8"/>
          <p:cNvGraphicFramePr>
            <a:graphicFrameLocks noChangeAspect="1"/>
          </p:cNvGraphicFramePr>
          <p:nvPr>
            <p:extLst>
              <p:ext uri="{D42A27DB-BD31-4B8C-83A1-F6EECF244321}">
                <p14:modId xmlns:p14="http://schemas.microsoft.com/office/powerpoint/2010/main" val="182601593"/>
              </p:ext>
            </p:extLst>
          </p:nvPr>
        </p:nvGraphicFramePr>
        <p:xfrm>
          <a:off x="2171700" y="4762500"/>
          <a:ext cx="2209800" cy="1028700"/>
        </p:xfrm>
        <a:graphic>
          <a:graphicData uri="http://schemas.openxmlformats.org/presentationml/2006/ole">
            <mc:AlternateContent xmlns:mc="http://schemas.openxmlformats.org/markup-compatibility/2006">
              <mc:Choice xmlns:v="urn:schemas-microsoft-com:vml" Requires="v">
                <p:oleObj spid="_x0000_s611384" name="Equation" r:id="rId9" imgW="2209680" imgH="1028520" progId="Equation.DSMT4">
                  <p:embed/>
                </p:oleObj>
              </mc:Choice>
              <mc:Fallback>
                <p:oleObj name="Equation" r:id="rId9" imgW="2209680" imgH="1028520" progId="Equation.DSMT4">
                  <p:embed/>
                  <p:pic>
                    <p:nvPicPr>
                      <p:cNvPr id="0" name="Picture 8"/>
                      <p:cNvPicPr>
                        <a:picLocks noChangeAspect="1" noChangeArrowheads="1"/>
                      </p:cNvPicPr>
                      <p:nvPr/>
                    </p:nvPicPr>
                    <p:blipFill>
                      <a:blip r:embed="rId10"/>
                      <a:srcRect/>
                      <a:stretch>
                        <a:fillRect/>
                      </a:stretch>
                    </p:blipFill>
                    <p:spPr bwMode="auto">
                      <a:xfrm>
                        <a:off x="2171700" y="4762500"/>
                        <a:ext cx="2209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eft Brace 7">
            <a:extLst>
              <a:ext uri="{FF2B5EF4-FFF2-40B4-BE49-F238E27FC236}">
                <a16:creationId xmlns:a16="http://schemas.microsoft.com/office/drawing/2014/main" id="{0C76512E-2D64-42EE-BCF3-4A6A453E32EF}"/>
              </a:ext>
            </a:extLst>
          </p:cNvPr>
          <p:cNvSpPr/>
          <p:nvPr/>
        </p:nvSpPr>
        <p:spPr>
          <a:xfrm rot="16200000">
            <a:off x="3971899" y="1932054"/>
            <a:ext cx="120332" cy="65928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9" name="Left Brace 8">
            <a:extLst>
              <a:ext uri="{FF2B5EF4-FFF2-40B4-BE49-F238E27FC236}">
                <a16:creationId xmlns:a16="http://schemas.microsoft.com/office/drawing/2014/main" id="{84AD975A-36DE-40D8-9418-13D194BB566F}"/>
              </a:ext>
            </a:extLst>
          </p:cNvPr>
          <p:cNvSpPr/>
          <p:nvPr/>
        </p:nvSpPr>
        <p:spPr>
          <a:xfrm rot="16200000">
            <a:off x="4715969" y="1940327"/>
            <a:ext cx="120332" cy="65928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10" name="Left Brace 9">
            <a:extLst>
              <a:ext uri="{FF2B5EF4-FFF2-40B4-BE49-F238E27FC236}">
                <a16:creationId xmlns:a16="http://schemas.microsoft.com/office/drawing/2014/main" id="{C753A4C8-0FFA-40DA-95AF-B527230842C3}"/>
              </a:ext>
            </a:extLst>
          </p:cNvPr>
          <p:cNvSpPr/>
          <p:nvPr/>
        </p:nvSpPr>
        <p:spPr>
          <a:xfrm rot="16200000">
            <a:off x="5766894" y="1701399"/>
            <a:ext cx="120332" cy="76200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11" name="Left Brace 10">
            <a:extLst>
              <a:ext uri="{FF2B5EF4-FFF2-40B4-BE49-F238E27FC236}">
                <a16:creationId xmlns:a16="http://schemas.microsoft.com/office/drawing/2014/main" id="{2D512598-E9EB-498B-8DDF-F616A4ECCDD5}"/>
              </a:ext>
            </a:extLst>
          </p:cNvPr>
          <p:cNvSpPr/>
          <p:nvPr/>
        </p:nvSpPr>
        <p:spPr>
          <a:xfrm rot="16200000">
            <a:off x="2483009" y="5176904"/>
            <a:ext cx="139382" cy="228600"/>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
        <p:nvSpPr>
          <p:cNvPr id="12" name="Left Brace 11">
            <a:extLst>
              <a:ext uri="{FF2B5EF4-FFF2-40B4-BE49-F238E27FC236}">
                <a16:creationId xmlns:a16="http://schemas.microsoft.com/office/drawing/2014/main" id="{33883B06-88FC-45C7-9DBA-A517335A76AF}"/>
              </a:ext>
            </a:extLst>
          </p:cNvPr>
          <p:cNvSpPr/>
          <p:nvPr/>
        </p:nvSpPr>
        <p:spPr>
          <a:xfrm rot="16200000">
            <a:off x="3629371" y="5000971"/>
            <a:ext cx="139381" cy="831476"/>
          </a:xfrm>
          <a:prstGeom prst="lef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13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1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Tangential and Normal Components of Acceleration</a:t>
            </a:r>
          </a:p>
        </p:txBody>
      </p:sp>
      <p:sp>
        <p:nvSpPr>
          <p:cNvPr id="3" name="Content Placeholder 2"/>
          <p:cNvSpPr>
            <a:spLocks noGrp="1"/>
          </p:cNvSpPr>
          <p:nvPr>
            <p:ph idx="1"/>
          </p:nvPr>
        </p:nvSpPr>
        <p:spPr>
          <a:xfrm>
            <a:off x="457200" y="1143000"/>
            <a:ext cx="8229600" cy="4745915"/>
          </a:xfrm>
          <a:solidFill>
            <a:srgbClr val="FFFFCC"/>
          </a:solidFill>
          <a:ln w="28575">
            <a:solidFill>
              <a:schemeClr val="tx1"/>
            </a:solidFill>
          </a:ln>
        </p:spPr>
        <p:txBody>
          <a:bodyPr>
            <a:spAutoFit/>
          </a:bodyPr>
          <a:lstStyle/>
          <a:p>
            <a:pPr algn="ctr"/>
            <a:r>
              <a:rPr lang="en-US" b="1" dirty="0">
                <a:solidFill>
                  <a:schemeClr val="tx1"/>
                </a:solidFill>
              </a:rPr>
              <a:t>Tangential and Normal Components of Acceleration</a:t>
            </a:r>
          </a:p>
          <a:p>
            <a:r>
              <a:rPr lang="en-US" dirty="0">
                <a:solidFill>
                  <a:schemeClr val="tx1"/>
                </a:solidFill>
              </a:rPr>
              <a:t>The </a:t>
            </a:r>
            <a:r>
              <a:rPr lang="en-US" b="1" dirty="0">
                <a:solidFill>
                  <a:srgbClr val="C00000"/>
                </a:solidFill>
              </a:rPr>
              <a:t>tangential</a:t>
            </a:r>
            <a:r>
              <a:rPr lang="en-US" dirty="0">
                <a:solidFill>
                  <a:schemeClr val="tx1"/>
                </a:solidFill>
              </a:rPr>
              <a:t> and </a:t>
            </a:r>
            <a:r>
              <a:rPr lang="en-US" b="1" dirty="0">
                <a:solidFill>
                  <a:srgbClr val="C00000"/>
                </a:solidFill>
              </a:rPr>
              <a:t>normal components of acceleration</a:t>
            </a:r>
            <a:r>
              <a:rPr lang="en-US" dirty="0">
                <a:solidFill>
                  <a:schemeClr val="tx1"/>
                </a:solidFill>
              </a:rPr>
              <a:t> of an object with position function </a:t>
            </a:r>
            <a:r>
              <a:rPr lang="en-US" b="1" dirty="0">
                <a:solidFill>
                  <a:schemeClr val="tx1"/>
                </a:solidFill>
              </a:rPr>
              <a:t>r</a:t>
            </a:r>
            <a:r>
              <a:rPr lang="en-US" dirty="0">
                <a:solidFill>
                  <a:schemeClr val="tx1"/>
                </a:solidFill>
              </a:rPr>
              <a:t>(</a:t>
            </a:r>
            <a:r>
              <a:rPr lang="en-US" i="1" dirty="0">
                <a:solidFill>
                  <a:schemeClr val="tx1"/>
                </a:solidFill>
              </a:rPr>
              <a:t>t</a:t>
            </a:r>
            <a:r>
              <a:rPr lang="en-US" dirty="0">
                <a:solidFill>
                  <a:schemeClr val="tx1"/>
                </a:solidFill>
              </a:rPr>
              <a:t>) are defined, respectively, as</a:t>
            </a:r>
          </a:p>
          <a:p>
            <a:pPr algn="ctr"/>
            <a:r>
              <a:rPr lang="en-US" dirty="0">
                <a:solidFill>
                  <a:schemeClr val="tx1"/>
                </a:solidFill>
              </a:rPr>
              <a:t> </a:t>
            </a:r>
          </a:p>
          <a:p>
            <a:r>
              <a:rPr lang="en-US" dirty="0">
                <a:solidFill>
                  <a:schemeClr val="tx1"/>
                </a:solidFill>
              </a:rPr>
              <a:t>where s denotes the arc length parameter of the curve and </a:t>
            </a:r>
            <a:r>
              <a:rPr lang="el-GR" i="1" dirty="0">
                <a:solidFill>
                  <a:schemeClr val="tx1"/>
                </a:solidFill>
                <a:latin typeface="Cambria Math" panose="02040503050406030204" pitchFamily="18" charset="0"/>
                <a:ea typeface="Cambria Math" panose="02040503050406030204" pitchFamily="18" charset="0"/>
              </a:rPr>
              <a:t>κ</a:t>
            </a:r>
            <a:r>
              <a:rPr lang="en-US" dirty="0">
                <a:solidFill>
                  <a:schemeClr val="tx1"/>
                </a:solidFill>
              </a:rPr>
              <a:t> is its curvature. Thus, we can write                               </a:t>
            </a:r>
            <a:r>
              <a:rPr lang="en-US" b="1" i="1" dirty="0">
                <a:solidFill>
                  <a:schemeClr val="tx1"/>
                </a:solidFill>
              </a:rPr>
              <a:t>a</a:t>
            </a:r>
            <a:r>
              <a:rPr lang="en-US" dirty="0">
                <a:solidFill>
                  <a:schemeClr val="tx1"/>
                </a:solidFill>
              </a:rPr>
              <a:t> = </a:t>
            </a:r>
            <a:r>
              <a:rPr lang="en-US" i="1" dirty="0">
                <a:solidFill>
                  <a:schemeClr val="tx1"/>
                </a:solidFill>
              </a:rPr>
              <a:t>a</a:t>
            </a:r>
            <a:r>
              <a:rPr lang="en-US" baseline="-25000" dirty="0">
                <a:solidFill>
                  <a:schemeClr val="tx1"/>
                </a:solidFill>
              </a:rPr>
              <a:t>T</a:t>
            </a:r>
            <a:r>
              <a:rPr lang="en-US" dirty="0">
                <a:solidFill>
                  <a:schemeClr val="tx1"/>
                </a:solidFill>
              </a:rPr>
              <a:t> </a:t>
            </a:r>
            <a:r>
              <a:rPr lang="en-US" b="1" dirty="0">
                <a:solidFill>
                  <a:schemeClr val="tx1"/>
                </a:solidFill>
              </a:rPr>
              <a:t>T</a:t>
            </a:r>
            <a:r>
              <a:rPr lang="en-US" dirty="0">
                <a:solidFill>
                  <a:schemeClr val="tx1"/>
                </a:solidFill>
              </a:rPr>
              <a:t> + </a:t>
            </a:r>
            <a:r>
              <a:rPr lang="en-US" i="1" dirty="0">
                <a:solidFill>
                  <a:schemeClr val="tx1"/>
                </a:solidFill>
              </a:rPr>
              <a:t>a</a:t>
            </a:r>
            <a:r>
              <a:rPr lang="en-US" i="1" baseline="-25000" dirty="0">
                <a:solidFill>
                  <a:schemeClr val="tx1"/>
                </a:solidFill>
              </a:rPr>
              <a:t>N</a:t>
            </a:r>
            <a:r>
              <a:rPr lang="en-US" dirty="0">
                <a:solidFill>
                  <a:schemeClr val="tx1"/>
                </a:solidFill>
              </a:rPr>
              <a:t> </a:t>
            </a:r>
            <a:r>
              <a:rPr lang="en-US" b="1" dirty="0">
                <a:solidFill>
                  <a:schemeClr val="tx1"/>
                </a:solidFill>
              </a:rPr>
              <a:t>N</a:t>
            </a:r>
            <a:r>
              <a:rPr lang="en-US" dirty="0">
                <a:solidFill>
                  <a:schemeClr val="tx1"/>
                </a:solidFill>
              </a:rPr>
              <a:t>, and use the fact that </a:t>
            </a:r>
            <a:r>
              <a:rPr lang="en-US" b="1" dirty="0">
                <a:solidFill>
                  <a:schemeClr val="tx1"/>
                </a:solidFill>
              </a:rPr>
              <a:t>T</a:t>
            </a:r>
            <a:r>
              <a:rPr lang="en-US" dirty="0">
                <a:solidFill>
                  <a:schemeClr val="tx1"/>
                </a:solidFill>
              </a:rPr>
              <a:t> and </a:t>
            </a:r>
            <a:r>
              <a:rPr lang="en-US" b="1" dirty="0">
                <a:solidFill>
                  <a:schemeClr val="tx1"/>
                </a:solidFill>
              </a:rPr>
              <a:t>N</a:t>
            </a:r>
            <a:r>
              <a:rPr lang="en-US" dirty="0">
                <a:solidFill>
                  <a:schemeClr val="tx1"/>
                </a:solidFill>
              </a:rPr>
              <a:t> are orthogonal to note</a:t>
            </a:r>
          </a:p>
          <a:p>
            <a:endParaRPr lang="en-US" dirty="0">
              <a:solidFill>
                <a:schemeClr val="tx1"/>
              </a:solidFill>
            </a:endParaRPr>
          </a:p>
        </p:txBody>
      </p:sp>
      <p:graphicFrame>
        <p:nvGraphicFramePr>
          <p:cNvPr id="599042" name="Object 2"/>
          <p:cNvGraphicFramePr>
            <a:graphicFrameLocks noChangeAspect="1"/>
          </p:cNvGraphicFramePr>
          <p:nvPr>
            <p:extLst>
              <p:ext uri="{D42A27DB-BD31-4B8C-83A1-F6EECF244321}">
                <p14:modId xmlns:p14="http://schemas.microsoft.com/office/powerpoint/2010/main" val="2711070045"/>
              </p:ext>
            </p:extLst>
          </p:nvPr>
        </p:nvGraphicFramePr>
        <p:xfrm>
          <a:off x="2717800" y="3033713"/>
          <a:ext cx="3708400" cy="558800"/>
        </p:xfrm>
        <a:graphic>
          <a:graphicData uri="http://schemas.openxmlformats.org/presentationml/2006/ole">
            <mc:AlternateContent xmlns:mc="http://schemas.openxmlformats.org/markup-compatibility/2006">
              <mc:Choice xmlns:v="urn:schemas-microsoft-com:vml" Requires="v">
                <p:oleObj spid="_x0000_s599065" name="Equation" r:id="rId3" imgW="3708360" imgH="558720" progId="Equation.DSMT4">
                  <p:embed/>
                </p:oleObj>
              </mc:Choice>
              <mc:Fallback>
                <p:oleObj name="Equation" r:id="rId3" imgW="3708360" imgH="558720" progId="Equation.DSMT4">
                  <p:embed/>
                  <p:pic>
                    <p:nvPicPr>
                      <p:cNvPr id="0" name="Picture 2"/>
                      <p:cNvPicPr>
                        <a:picLocks noChangeAspect="1" noChangeArrowheads="1"/>
                      </p:cNvPicPr>
                      <p:nvPr/>
                    </p:nvPicPr>
                    <p:blipFill>
                      <a:blip r:embed="rId4"/>
                      <a:srcRect/>
                      <a:stretch>
                        <a:fillRect/>
                      </a:stretch>
                    </p:blipFill>
                    <p:spPr bwMode="auto">
                      <a:xfrm>
                        <a:off x="2717800" y="3033713"/>
                        <a:ext cx="3708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4" name="Object 4"/>
          <p:cNvGraphicFramePr>
            <a:graphicFrameLocks noChangeAspect="1"/>
          </p:cNvGraphicFramePr>
          <p:nvPr/>
        </p:nvGraphicFramePr>
        <p:xfrm>
          <a:off x="3556000" y="5249863"/>
          <a:ext cx="2032000" cy="533400"/>
        </p:xfrm>
        <a:graphic>
          <a:graphicData uri="http://schemas.openxmlformats.org/presentationml/2006/ole">
            <mc:AlternateContent xmlns:mc="http://schemas.openxmlformats.org/markup-compatibility/2006">
              <mc:Choice xmlns:v="urn:schemas-microsoft-com:vml" Requires="v">
                <p:oleObj spid="_x0000_s599066" name="Equation" r:id="rId5" imgW="2031840" imgH="533160" progId="Equation.DSMT4">
                  <p:embed/>
                </p:oleObj>
              </mc:Choice>
              <mc:Fallback>
                <p:oleObj name="Equation" r:id="rId5" imgW="2031840" imgH="5331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0" y="5249863"/>
                        <a:ext cx="203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Unit Normal and Binormal Vectors</a:t>
            </a:r>
          </a:p>
        </p:txBody>
      </p:sp>
      <p:sp>
        <p:nvSpPr>
          <p:cNvPr id="3" name="Content Placeholder 2"/>
          <p:cNvSpPr>
            <a:spLocks noGrp="1"/>
          </p:cNvSpPr>
          <p:nvPr>
            <p:ph idx="1"/>
          </p:nvPr>
        </p:nvSpPr>
        <p:spPr>
          <a:xfrm>
            <a:off x="457200" y="1280161"/>
            <a:ext cx="8229600" cy="3902607"/>
          </a:xfrm>
          <a:solidFill>
            <a:srgbClr val="FFFFCC"/>
          </a:solidFill>
          <a:ln w="28575">
            <a:solidFill>
              <a:schemeClr val="tx1"/>
            </a:solidFill>
          </a:ln>
        </p:spPr>
        <p:txBody>
          <a:bodyPr wrap="square">
            <a:spAutoFit/>
          </a:bodyPr>
          <a:lstStyle/>
          <a:p>
            <a:pPr algn="ctr"/>
            <a:r>
              <a:rPr lang="en-US" b="1" dirty="0">
                <a:solidFill>
                  <a:schemeClr val="tx1"/>
                </a:solidFill>
              </a:rPr>
              <a:t>Unit Normal and Binormal Vectors</a:t>
            </a:r>
          </a:p>
          <a:p>
            <a:r>
              <a:rPr lang="en-US" dirty="0">
                <a:solidFill>
                  <a:schemeClr val="tx1"/>
                </a:solidFill>
              </a:rPr>
              <a:t>The </a:t>
            </a:r>
            <a:r>
              <a:rPr lang="en-US" b="1" dirty="0">
                <a:solidFill>
                  <a:srgbClr val="C00000"/>
                </a:solidFill>
              </a:rPr>
              <a:t>unit normal vector N</a:t>
            </a:r>
            <a:r>
              <a:rPr lang="en-US" dirty="0">
                <a:solidFill>
                  <a:srgbClr val="C00000"/>
                </a:solidFill>
              </a:rPr>
              <a:t>(</a:t>
            </a:r>
            <a:r>
              <a:rPr lang="en-US" i="1" dirty="0">
                <a:solidFill>
                  <a:srgbClr val="C00000"/>
                </a:solidFill>
              </a:rPr>
              <a:t>t</a:t>
            </a:r>
            <a:r>
              <a:rPr lang="en-US" dirty="0">
                <a:solidFill>
                  <a:srgbClr val="C00000"/>
                </a:solidFill>
              </a:rPr>
              <a:t>) </a:t>
            </a:r>
            <a:r>
              <a:rPr lang="en-US" dirty="0">
                <a:solidFill>
                  <a:schemeClr val="tx1"/>
                </a:solidFill>
              </a:rPr>
              <a:t>of a smooth curve </a:t>
            </a:r>
            <a:r>
              <a:rPr lang="en-US" b="1" dirty="0">
                <a:solidFill>
                  <a:schemeClr val="tx1"/>
                </a:solidFill>
              </a:rPr>
              <a:t>r</a:t>
            </a:r>
            <a:r>
              <a:rPr lang="en-US" dirty="0">
                <a:solidFill>
                  <a:schemeClr val="tx1"/>
                </a:solidFill>
              </a:rPr>
              <a:t>(</a:t>
            </a:r>
            <a:r>
              <a:rPr lang="en-US" i="1" dirty="0">
                <a:solidFill>
                  <a:schemeClr val="tx1"/>
                </a:solidFill>
              </a:rPr>
              <a:t>t</a:t>
            </a:r>
            <a:r>
              <a:rPr lang="en-US" dirty="0">
                <a:solidFill>
                  <a:schemeClr val="tx1"/>
                </a:solidFill>
              </a:rPr>
              <a:t>) is defined as</a:t>
            </a:r>
          </a:p>
          <a:p>
            <a:endParaRPr lang="en-US" dirty="0">
              <a:solidFill>
                <a:schemeClr val="tx1"/>
              </a:solidFill>
            </a:endParaRPr>
          </a:p>
          <a:p>
            <a:endParaRPr lang="en-US" dirty="0">
              <a:solidFill>
                <a:schemeClr val="tx1"/>
              </a:solidFill>
            </a:endParaRPr>
          </a:p>
          <a:p>
            <a:pPr>
              <a:lnSpc>
                <a:spcPct val="150000"/>
              </a:lnSpc>
            </a:pPr>
            <a:r>
              <a:rPr lang="en-US" dirty="0">
                <a:solidFill>
                  <a:schemeClr val="tx1"/>
                </a:solidFill>
              </a:rPr>
              <a:t>and the </a:t>
            </a:r>
            <a:r>
              <a:rPr lang="en-US" b="1" dirty="0">
                <a:solidFill>
                  <a:srgbClr val="C00000"/>
                </a:solidFill>
              </a:rPr>
              <a:t>unit binormal vector</a:t>
            </a:r>
            <a:r>
              <a:rPr lang="en-US" dirty="0">
                <a:solidFill>
                  <a:srgbClr val="C00000"/>
                </a:solidFill>
              </a:rPr>
              <a:t> </a:t>
            </a:r>
            <a:r>
              <a:rPr lang="en-US" b="1" dirty="0">
                <a:solidFill>
                  <a:srgbClr val="C00000"/>
                </a:solidFill>
              </a:rPr>
              <a:t>B</a:t>
            </a:r>
            <a:r>
              <a:rPr lang="en-US" dirty="0">
                <a:solidFill>
                  <a:srgbClr val="C00000"/>
                </a:solidFill>
              </a:rPr>
              <a:t>(</a:t>
            </a:r>
            <a:r>
              <a:rPr lang="en-US" i="1" dirty="0">
                <a:solidFill>
                  <a:srgbClr val="C00000"/>
                </a:solidFill>
              </a:rPr>
              <a:t>t</a:t>
            </a:r>
            <a:r>
              <a:rPr lang="en-US" dirty="0">
                <a:solidFill>
                  <a:srgbClr val="C00000"/>
                </a:solidFill>
              </a:rPr>
              <a:t>) </a:t>
            </a:r>
            <a:r>
              <a:rPr lang="en-US" dirty="0">
                <a:solidFill>
                  <a:schemeClr val="tx1"/>
                </a:solidFill>
              </a:rPr>
              <a:t>as</a:t>
            </a:r>
          </a:p>
          <a:p>
            <a:endParaRPr lang="en-US" dirty="0">
              <a:solidFill>
                <a:schemeClr val="tx1"/>
              </a:solidFill>
            </a:endParaRPr>
          </a:p>
          <a:p>
            <a:endParaRPr lang="en-US" sz="800" dirty="0">
              <a:solidFill>
                <a:schemeClr val="tx1"/>
              </a:solidFill>
            </a:endParaRPr>
          </a:p>
        </p:txBody>
      </p:sp>
      <p:graphicFrame>
        <p:nvGraphicFramePr>
          <p:cNvPr id="578562" name="Object 2"/>
          <p:cNvGraphicFramePr>
            <a:graphicFrameLocks noChangeAspect="1"/>
          </p:cNvGraphicFramePr>
          <p:nvPr/>
        </p:nvGraphicFramePr>
        <p:xfrm>
          <a:off x="3276600" y="2743200"/>
          <a:ext cx="1955800" cy="1041400"/>
        </p:xfrm>
        <a:graphic>
          <a:graphicData uri="http://schemas.openxmlformats.org/presentationml/2006/ole">
            <mc:AlternateContent xmlns:mc="http://schemas.openxmlformats.org/markup-compatibility/2006">
              <mc:Choice xmlns:v="urn:schemas-microsoft-com:vml" Requires="v">
                <p:oleObj spid="_x0000_s578582" name="Equation" r:id="rId3" imgW="1955520" imgH="1041120" progId="Equation.DSMT4">
                  <p:embed/>
                </p:oleObj>
              </mc:Choice>
              <mc:Fallback>
                <p:oleObj name="Equation" r:id="rId3" imgW="1955520" imgH="10411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43200"/>
                        <a:ext cx="1955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3" name="Object 3"/>
          <p:cNvGraphicFramePr>
            <a:graphicFrameLocks noChangeAspect="1"/>
          </p:cNvGraphicFramePr>
          <p:nvPr/>
        </p:nvGraphicFramePr>
        <p:xfrm>
          <a:off x="3276600" y="4561242"/>
          <a:ext cx="2552700" cy="469900"/>
        </p:xfrm>
        <a:graphic>
          <a:graphicData uri="http://schemas.openxmlformats.org/presentationml/2006/ole">
            <mc:AlternateContent xmlns:mc="http://schemas.openxmlformats.org/markup-compatibility/2006">
              <mc:Choice xmlns:v="urn:schemas-microsoft-com:vml" Requires="v">
                <p:oleObj spid="_x0000_s578583" name="Equation" r:id="rId5" imgW="2552400" imgH="469800" progId="Equation.DSMT4">
                  <p:embed/>
                </p:oleObj>
              </mc:Choice>
              <mc:Fallback>
                <p:oleObj name="Equation" r:id="rId5" imgW="25524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561242"/>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Find the tangential and normal components of acceleration of an object whose position function is the spiral </a:t>
            </a:r>
          </a:p>
          <a:p>
            <a:r>
              <a:rPr lang="en-US" b="1" dirty="0"/>
              <a:t>Solution</a:t>
            </a:r>
          </a:p>
          <a:p>
            <a:r>
              <a:rPr lang="en-US" dirty="0"/>
              <a:t>We will need both 	        and 	    so we first find these vectors.</a:t>
            </a:r>
          </a:p>
        </p:txBody>
      </p:sp>
      <p:graphicFrame>
        <p:nvGraphicFramePr>
          <p:cNvPr id="600066" name="Object 2"/>
          <p:cNvGraphicFramePr>
            <a:graphicFrameLocks noChangeAspect="1"/>
          </p:cNvGraphicFramePr>
          <p:nvPr/>
        </p:nvGraphicFramePr>
        <p:xfrm>
          <a:off x="1383175" y="2175075"/>
          <a:ext cx="3111500" cy="469900"/>
        </p:xfrm>
        <a:graphic>
          <a:graphicData uri="http://schemas.openxmlformats.org/presentationml/2006/ole">
            <mc:AlternateContent xmlns:mc="http://schemas.openxmlformats.org/markup-compatibility/2006">
              <mc:Choice xmlns:v="urn:schemas-microsoft-com:vml" Requires="v">
                <p:oleObj spid="_x0000_s600117" name="Equation" r:id="rId3" imgW="3111480" imgH="469800" progId="Equation.DSMT4">
                  <p:embed/>
                </p:oleObj>
              </mc:Choice>
              <mc:Fallback>
                <p:oleObj name="Equation" r:id="rId3" imgW="31114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175" y="2175075"/>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7" name="Object 3"/>
          <p:cNvGraphicFramePr>
            <a:graphicFrameLocks noChangeAspect="1"/>
          </p:cNvGraphicFramePr>
          <p:nvPr/>
        </p:nvGraphicFramePr>
        <p:xfrm>
          <a:off x="3241875" y="3200400"/>
          <a:ext cx="660400" cy="469900"/>
        </p:xfrm>
        <a:graphic>
          <a:graphicData uri="http://schemas.openxmlformats.org/presentationml/2006/ole">
            <mc:AlternateContent xmlns:mc="http://schemas.openxmlformats.org/markup-compatibility/2006">
              <mc:Choice xmlns:v="urn:schemas-microsoft-com:vml" Requires="v">
                <p:oleObj spid="_x0000_s600118" name="Equation" r:id="rId5" imgW="660240" imgH="469800" progId="Equation.DSMT4">
                  <p:embed/>
                </p:oleObj>
              </mc:Choice>
              <mc:Fallback>
                <p:oleObj name="Equation" r:id="rId5" imgW="6602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1875" y="3200400"/>
                        <a:ext cx="66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8" name="Object 4"/>
          <p:cNvGraphicFramePr>
            <a:graphicFrameLocks noChangeAspect="1"/>
          </p:cNvGraphicFramePr>
          <p:nvPr/>
        </p:nvGraphicFramePr>
        <p:xfrm>
          <a:off x="4548850" y="3205625"/>
          <a:ext cx="838200" cy="469900"/>
        </p:xfrm>
        <a:graphic>
          <a:graphicData uri="http://schemas.openxmlformats.org/presentationml/2006/ole">
            <mc:AlternateContent xmlns:mc="http://schemas.openxmlformats.org/markup-compatibility/2006">
              <mc:Choice xmlns:v="urn:schemas-microsoft-com:vml" Requires="v">
                <p:oleObj spid="_x0000_s600119" name="Equation" r:id="rId7" imgW="838080" imgH="469800" progId="Equation.DSMT4">
                  <p:embed/>
                </p:oleObj>
              </mc:Choice>
              <mc:Fallback>
                <p:oleObj name="Equation" r:id="rId7" imgW="8380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8850" y="3205625"/>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0" name="Object 6"/>
          <p:cNvGraphicFramePr>
            <a:graphicFrameLocks noChangeAspect="1"/>
          </p:cNvGraphicFramePr>
          <p:nvPr/>
        </p:nvGraphicFramePr>
        <p:xfrm>
          <a:off x="1600200" y="4273950"/>
          <a:ext cx="4902200" cy="469900"/>
        </p:xfrm>
        <a:graphic>
          <a:graphicData uri="http://schemas.openxmlformats.org/presentationml/2006/ole">
            <mc:AlternateContent xmlns:mc="http://schemas.openxmlformats.org/markup-compatibility/2006">
              <mc:Choice xmlns:v="urn:schemas-microsoft-com:vml" Requires="v">
                <p:oleObj spid="_x0000_s600120" name="Equation" r:id="rId9" imgW="4902120" imgH="469800" progId="Equation.DSMT4">
                  <p:embed/>
                </p:oleObj>
              </mc:Choice>
              <mc:Fallback>
                <p:oleObj name="Equation" r:id="rId9" imgW="490212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273950"/>
                        <a:ext cx="4902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1" name="Object 7"/>
          <p:cNvGraphicFramePr>
            <a:graphicFrameLocks noChangeAspect="1"/>
          </p:cNvGraphicFramePr>
          <p:nvPr/>
        </p:nvGraphicFramePr>
        <p:xfrm>
          <a:off x="1600200" y="4876800"/>
          <a:ext cx="5575300" cy="469900"/>
        </p:xfrm>
        <a:graphic>
          <a:graphicData uri="http://schemas.openxmlformats.org/presentationml/2006/ole">
            <mc:AlternateContent xmlns:mc="http://schemas.openxmlformats.org/markup-compatibility/2006">
              <mc:Choice xmlns:v="urn:schemas-microsoft-com:vml" Requires="v">
                <p:oleObj spid="_x0000_s600121" name="Equation" r:id="rId11" imgW="5574960" imgH="469800" progId="Equation.DSMT4">
                  <p:embed/>
                </p:oleObj>
              </mc:Choice>
              <mc:Fallback>
                <p:oleObj name="Equation" r:id="rId11" imgW="5574960" imgH="469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876800"/>
                        <a:ext cx="557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00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00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00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0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Next,</a:t>
            </a:r>
          </a:p>
          <a:p>
            <a:endParaRPr lang="en-US" dirty="0"/>
          </a:p>
          <a:p>
            <a:endParaRPr lang="en-US" dirty="0"/>
          </a:p>
          <a:p>
            <a:endParaRPr lang="en-US" dirty="0"/>
          </a:p>
          <a:p>
            <a:endParaRPr lang="en-US" dirty="0"/>
          </a:p>
          <a:p>
            <a:r>
              <a:rPr lang="en-US" dirty="0"/>
              <a:t>so</a:t>
            </a:r>
          </a:p>
          <a:p>
            <a:endParaRPr lang="en-US" dirty="0"/>
          </a:p>
          <a:p>
            <a:endParaRPr lang="en-US" dirty="0"/>
          </a:p>
          <a:p>
            <a:endParaRPr lang="en-US" dirty="0"/>
          </a:p>
        </p:txBody>
      </p:sp>
      <p:graphicFrame>
        <p:nvGraphicFramePr>
          <p:cNvPr id="601091" name="Object 3"/>
          <p:cNvGraphicFramePr>
            <a:graphicFrameLocks noChangeAspect="1"/>
          </p:cNvGraphicFramePr>
          <p:nvPr>
            <p:extLst>
              <p:ext uri="{D42A27DB-BD31-4B8C-83A1-F6EECF244321}">
                <p14:modId xmlns:p14="http://schemas.microsoft.com/office/powerpoint/2010/main" val="534440366"/>
              </p:ext>
            </p:extLst>
          </p:nvPr>
        </p:nvGraphicFramePr>
        <p:xfrm>
          <a:off x="2509370" y="4318000"/>
          <a:ext cx="2501900" cy="939800"/>
        </p:xfrm>
        <a:graphic>
          <a:graphicData uri="http://schemas.openxmlformats.org/presentationml/2006/ole">
            <mc:AlternateContent xmlns:mc="http://schemas.openxmlformats.org/markup-compatibility/2006">
              <mc:Choice xmlns:v="urn:schemas-microsoft-com:vml" Requires="v">
                <p:oleObj spid="_x0000_s601133" name="Equation" r:id="rId3" imgW="2501640" imgH="939600" progId="Equation.DSMT4">
                  <p:embed/>
                </p:oleObj>
              </mc:Choice>
              <mc:Fallback>
                <p:oleObj name="Equation" r:id="rId3" imgW="250164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9370" y="4318000"/>
                        <a:ext cx="2501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4" name="Object 6"/>
          <p:cNvGraphicFramePr>
            <a:graphicFrameLocks noChangeAspect="1"/>
          </p:cNvGraphicFramePr>
          <p:nvPr>
            <p:extLst>
              <p:ext uri="{D42A27DB-BD31-4B8C-83A1-F6EECF244321}">
                <p14:modId xmlns:p14="http://schemas.microsoft.com/office/powerpoint/2010/main" val="3916766500"/>
              </p:ext>
            </p:extLst>
          </p:nvPr>
        </p:nvGraphicFramePr>
        <p:xfrm>
          <a:off x="2170113" y="1885950"/>
          <a:ext cx="1739900" cy="558800"/>
        </p:xfrm>
        <a:graphic>
          <a:graphicData uri="http://schemas.openxmlformats.org/presentationml/2006/ole">
            <mc:AlternateContent xmlns:mc="http://schemas.openxmlformats.org/markup-compatibility/2006">
              <mc:Choice xmlns:v="urn:schemas-microsoft-com:vml" Requires="v">
                <p:oleObj spid="_x0000_s601134" name="Equation" r:id="rId5" imgW="1739880" imgH="558720" progId="Equation.DSMT4">
                  <p:embed/>
                </p:oleObj>
              </mc:Choice>
              <mc:Fallback>
                <p:oleObj name="Equation" r:id="rId5" imgW="1739880" imgH="558720" progId="Equation.DSMT4">
                  <p:embed/>
                  <p:pic>
                    <p:nvPicPr>
                      <p:cNvPr id="0" name="Picture 6"/>
                      <p:cNvPicPr>
                        <a:picLocks noChangeAspect="1" noChangeArrowheads="1"/>
                      </p:cNvPicPr>
                      <p:nvPr/>
                    </p:nvPicPr>
                    <p:blipFill>
                      <a:blip r:embed="rId6"/>
                      <a:srcRect/>
                      <a:stretch>
                        <a:fillRect/>
                      </a:stretch>
                    </p:blipFill>
                    <p:spPr bwMode="auto">
                      <a:xfrm>
                        <a:off x="2170113" y="1885950"/>
                        <a:ext cx="17399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5" name="Object 7"/>
          <p:cNvGraphicFramePr>
            <a:graphicFrameLocks noChangeAspect="1"/>
          </p:cNvGraphicFramePr>
          <p:nvPr>
            <p:extLst>
              <p:ext uri="{D42A27DB-BD31-4B8C-83A1-F6EECF244321}">
                <p14:modId xmlns:p14="http://schemas.microsoft.com/office/powerpoint/2010/main" val="896904413"/>
              </p:ext>
            </p:extLst>
          </p:nvPr>
        </p:nvGraphicFramePr>
        <p:xfrm>
          <a:off x="2882248" y="2527300"/>
          <a:ext cx="4965700" cy="673100"/>
        </p:xfrm>
        <a:graphic>
          <a:graphicData uri="http://schemas.openxmlformats.org/presentationml/2006/ole">
            <mc:AlternateContent xmlns:mc="http://schemas.openxmlformats.org/markup-compatibility/2006">
              <mc:Choice xmlns:v="urn:schemas-microsoft-com:vml" Requires="v">
                <p:oleObj spid="_x0000_s601135" name="Equation" r:id="rId7" imgW="4965480" imgH="672840" progId="Equation.DSMT4">
                  <p:embed/>
                </p:oleObj>
              </mc:Choice>
              <mc:Fallback>
                <p:oleObj name="Equation" r:id="rId7" imgW="4965480" imgH="672840" progId="Equation.DSMT4">
                  <p:embed/>
                  <p:pic>
                    <p:nvPicPr>
                      <p:cNvPr id="0" name="Picture 7"/>
                      <p:cNvPicPr>
                        <a:picLocks noChangeAspect="1" noChangeArrowheads="1"/>
                      </p:cNvPicPr>
                      <p:nvPr/>
                    </p:nvPicPr>
                    <p:blipFill>
                      <a:blip r:embed="rId8"/>
                      <a:srcRect/>
                      <a:stretch>
                        <a:fillRect/>
                      </a:stretch>
                    </p:blipFill>
                    <p:spPr bwMode="auto">
                      <a:xfrm>
                        <a:off x="2882248" y="2527300"/>
                        <a:ext cx="49657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6" name="Object 8"/>
          <p:cNvGraphicFramePr>
            <a:graphicFrameLocks noChangeAspect="1"/>
          </p:cNvGraphicFramePr>
          <p:nvPr>
            <p:extLst>
              <p:ext uri="{D42A27DB-BD31-4B8C-83A1-F6EECF244321}">
                <p14:modId xmlns:p14="http://schemas.microsoft.com/office/powerpoint/2010/main" val="867187079"/>
              </p:ext>
            </p:extLst>
          </p:nvPr>
        </p:nvGraphicFramePr>
        <p:xfrm>
          <a:off x="2887103" y="3314700"/>
          <a:ext cx="1282700" cy="495300"/>
        </p:xfrm>
        <a:graphic>
          <a:graphicData uri="http://schemas.openxmlformats.org/presentationml/2006/ole">
            <mc:AlternateContent xmlns:mc="http://schemas.openxmlformats.org/markup-compatibility/2006">
              <mc:Choice xmlns:v="urn:schemas-microsoft-com:vml" Requires="v">
                <p:oleObj spid="_x0000_s601136" name="Equation" r:id="rId9" imgW="1282680" imgH="495000" progId="Equation.DSMT4">
                  <p:embed/>
                </p:oleObj>
              </mc:Choice>
              <mc:Fallback>
                <p:oleObj name="Equation" r:id="rId9" imgW="1282680" imgH="495000" progId="Equation.DSMT4">
                  <p:embed/>
                  <p:pic>
                    <p:nvPicPr>
                      <p:cNvPr id="0" name="Picture 8"/>
                      <p:cNvPicPr>
                        <a:picLocks noChangeAspect="1" noChangeArrowheads="1"/>
                      </p:cNvPicPr>
                      <p:nvPr/>
                    </p:nvPicPr>
                    <p:blipFill>
                      <a:blip r:embed="rId10"/>
                      <a:srcRect/>
                      <a:stretch>
                        <a:fillRect/>
                      </a:stretch>
                    </p:blipFill>
                    <p:spPr bwMode="auto">
                      <a:xfrm>
                        <a:off x="2887103" y="3314700"/>
                        <a:ext cx="1282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1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10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10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1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Using the relation 			 to determine </a:t>
            </a:r>
            <a:r>
              <a:rPr lang="en-US" i="1" dirty="0"/>
              <a:t>a</a:t>
            </a:r>
            <a:r>
              <a:rPr lang="en-US" i="1" baseline="-25000" dirty="0"/>
              <a:t>N</a:t>
            </a:r>
            <a:r>
              <a:rPr lang="en-US" dirty="0"/>
              <a:t> saves us the step of finding </a:t>
            </a:r>
            <a:r>
              <a:rPr lang="el-GR" i="1" dirty="0">
                <a:latin typeface="Cambria Math" panose="02040503050406030204" pitchFamily="18" charset="0"/>
                <a:ea typeface="Cambria Math" panose="02040503050406030204" pitchFamily="18" charset="0"/>
              </a:rPr>
              <a:t>κ</a:t>
            </a:r>
            <a:r>
              <a:rPr lang="en-US" dirty="0"/>
              <a:t>, and from above (after simplification) we find </a:t>
            </a:r>
          </a:p>
          <a:p>
            <a:endParaRPr lang="en-US" dirty="0"/>
          </a:p>
        </p:txBody>
      </p:sp>
      <p:graphicFrame>
        <p:nvGraphicFramePr>
          <p:cNvPr id="601092" name="Object 4"/>
          <p:cNvGraphicFramePr>
            <a:graphicFrameLocks noChangeAspect="1"/>
          </p:cNvGraphicFramePr>
          <p:nvPr/>
        </p:nvGraphicFramePr>
        <p:xfrm>
          <a:off x="3170500" y="1250430"/>
          <a:ext cx="1955800" cy="533400"/>
        </p:xfrm>
        <a:graphic>
          <a:graphicData uri="http://schemas.openxmlformats.org/presentationml/2006/ole">
            <mc:AlternateContent xmlns:mc="http://schemas.openxmlformats.org/markup-compatibility/2006">
              <mc:Choice xmlns:v="urn:schemas-microsoft-com:vml" Requires="v">
                <p:oleObj spid="_x0000_s642087" name="Equation" r:id="rId3" imgW="1955520" imgH="533160" progId="Equation.DSMT4">
                  <p:embed/>
                </p:oleObj>
              </mc:Choice>
              <mc:Fallback>
                <p:oleObj name="Equation" r:id="rId3" imgW="1955520" imgH="5331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0500" y="1250430"/>
                        <a:ext cx="195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3" name="Object 5"/>
          <p:cNvGraphicFramePr>
            <a:graphicFrameLocks noChangeAspect="1"/>
          </p:cNvGraphicFramePr>
          <p:nvPr/>
        </p:nvGraphicFramePr>
        <p:xfrm>
          <a:off x="3795090" y="2087380"/>
          <a:ext cx="2476500" cy="571500"/>
        </p:xfrm>
        <a:graphic>
          <a:graphicData uri="http://schemas.openxmlformats.org/presentationml/2006/ole">
            <mc:AlternateContent xmlns:mc="http://schemas.openxmlformats.org/markup-compatibility/2006">
              <mc:Choice xmlns:v="urn:schemas-microsoft-com:vml" Requires="v">
                <p:oleObj spid="_x0000_s642088" name="Equation" r:id="rId5" imgW="2476440" imgH="571320" progId="Equation.DSMT4">
                  <p:embed/>
                </p:oleObj>
              </mc:Choice>
              <mc:Fallback>
                <p:oleObj name="Equation" r:id="rId5" imgW="2476440" imgH="57132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090" y="2087380"/>
                        <a:ext cx="2476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2056" name="Object 8"/>
          <p:cNvGraphicFramePr>
            <a:graphicFrameLocks noChangeAspect="1"/>
          </p:cNvGraphicFramePr>
          <p:nvPr/>
        </p:nvGraphicFramePr>
        <p:xfrm>
          <a:off x="2400300" y="2825750"/>
          <a:ext cx="4343400" cy="990600"/>
        </p:xfrm>
        <a:graphic>
          <a:graphicData uri="http://schemas.openxmlformats.org/presentationml/2006/ole">
            <mc:AlternateContent xmlns:mc="http://schemas.openxmlformats.org/markup-compatibility/2006">
              <mc:Choice xmlns:v="urn:schemas-microsoft-com:vml" Requires="v">
                <p:oleObj spid="_x0000_s642089" name="Equation" r:id="rId7" imgW="4343400" imgH="990360" progId="Equation.DSMT4">
                  <p:embed/>
                </p:oleObj>
              </mc:Choice>
              <mc:Fallback>
                <p:oleObj name="Equation" r:id="rId7" imgW="4343400" imgH="99036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300" y="2825750"/>
                        <a:ext cx="4343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4764381"/>
          </a:xfrm>
        </p:spPr>
        <p:txBody>
          <a:bodyPr>
            <a:spAutoFit/>
          </a:bodyPr>
          <a:lstStyle/>
          <a:p>
            <a:r>
              <a:rPr lang="en-US" sz="3000" dirty="0"/>
              <a:t>Figure 7 depicts the curve over the interval</a:t>
            </a:r>
            <a:br>
              <a:rPr lang="en-US" sz="3000" dirty="0"/>
            </a:br>
            <a:r>
              <a:rPr lang="en-US" sz="3000" dirty="0"/>
              <a:t>with the tangential and normal components of      drawn in red and blue, respectively,</a:t>
            </a:r>
            <a:br>
              <a:rPr lang="en-US" sz="3000" dirty="0"/>
            </a:br>
            <a:r>
              <a:rPr lang="en-US" sz="3000" dirty="0"/>
              <a:t>at four points. Note that the normal</a:t>
            </a:r>
            <a:br>
              <a:rPr lang="en-US" sz="3000" dirty="0"/>
            </a:br>
            <a:r>
              <a:rPr lang="en-US" sz="3000" dirty="0"/>
              <a:t>components are significantly larger</a:t>
            </a:r>
            <a:br>
              <a:rPr lang="en-US" sz="3000" dirty="0"/>
            </a:br>
            <a:r>
              <a:rPr lang="en-US" sz="3000" dirty="0"/>
              <a:t>than the tangential components</a:t>
            </a:r>
            <a:br>
              <a:rPr lang="en-US" sz="3000" dirty="0"/>
            </a:br>
            <a:r>
              <a:rPr lang="en-US" sz="3000" dirty="0"/>
              <a:t>in magnitude (and grow as </a:t>
            </a:r>
            <a:r>
              <a:rPr lang="en-US" sz="3000" i="1" dirty="0"/>
              <a:t>t</a:t>
            </a:r>
            <a:r>
              <a:rPr lang="en-US" sz="3000" dirty="0"/>
              <a:t> </a:t>
            </a:r>
            <a:br>
              <a:rPr lang="en-US" sz="3000" dirty="0"/>
            </a:br>
            <a:r>
              <a:rPr lang="en-US" sz="3000" dirty="0"/>
              <a:t>grows), indicating that most of </a:t>
            </a:r>
            <a:br>
              <a:rPr lang="en-US" sz="3000" dirty="0"/>
            </a:br>
            <a:r>
              <a:rPr lang="en-US" sz="3000" dirty="0"/>
              <a:t>the acceleration is directed inward.</a:t>
            </a:r>
          </a:p>
          <a:p>
            <a:endParaRPr lang="en-US" dirty="0"/>
          </a:p>
        </p:txBody>
      </p:sp>
      <p:graphicFrame>
        <p:nvGraphicFramePr>
          <p:cNvPr id="602116" name="Object 4"/>
          <p:cNvGraphicFramePr>
            <a:graphicFrameLocks noChangeAspect="1"/>
          </p:cNvGraphicFramePr>
          <p:nvPr>
            <p:extLst>
              <p:ext uri="{D42A27DB-BD31-4B8C-83A1-F6EECF244321}">
                <p14:modId xmlns:p14="http://schemas.microsoft.com/office/powerpoint/2010/main" val="646895491"/>
              </p:ext>
            </p:extLst>
          </p:nvPr>
        </p:nvGraphicFramePr>
        <p:xfrm>
          <a:off x="7222222" y="1346200"/>
          <a:ext cx="1524000" cy="482600"/>
        </p:xfrm>
        <a:graphic>
          <a:graphicData uri="http://schemas.openxmlformats.org/presentationml/2006/ole">
            <mc:AlternateContent xmlns:mc="http://schemas.openxmlformats.org/markup-compatibility/2006">
              <mc:Choice xmlns:v="urn:schemas-microsoft-com:vml" Requires="v">
                <p:oleObj spid="_x0000_s643082" name="Equation" r:id="rId3" imgW="1523880" imgH="482400" progId="Equation.DSMT4">
                  <p:embed/>
                </p:oleObj>
              </mc:Choice>
              <mc:Fallback>
                <p:oleObj name="Equation" r:id="rId3" imgW="1523880" imgH="482400" progId="Equation.DSMT4">
                  <p:embed/>
                  <p:pic>
                    <p:nvPicPr>
                      <p:cNvPr id="0" name=""/>
                      <p:cNvPicPr>
                        <a:picLocks noChangeAspect="1" noChangeArrowheads="1"/>
                      </p:cNvPicPr>
                      <p:nvPr/>
                    </p:nvPicPr>
                    <p:blipFill>
                      <a:blip r:embed="rId4"/>
                      <a:srcRect/>
                      <a:stretch>
                        <a:fillRect/>
                      </a:stretch>
                    </p:blipFill>
                    <p:spPr bwMode="auto">
                      <a:xfrm>
                        <a:off x="7222222" y="1346200"/>
                        <a:ext cx="1524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7" name="Object 5"/>
          <p:cNvGraphicFramePr>
            <a:graphicFrameLocks noChangeAspect="1"/>
          </p:cNvGraphicFramePr>
          <p:nvPr>
            <p:extLst>
              <p:ext uri="{D42A27DB-BD31-4B8C-83A1-F6EECF244321}">
                <p14:modId xmlns:p14="http://schemas.microsoft.com/office/powerpoint/2010/main" val="3371733255"/>
              </p:ext>
            </p:extLst>
          </p:nvPr>
        </p:nvGraphicFramePr>
        <p:xfrm>
          <a:off x="7831970" y="1866667"/>
          <a:ext cx="266700" cy="292100"/>
        </p:xfrm>
        <a:graphic>
          <a:graphicData uri="http://schemas.openxmlformats.org/presentationml/2006/ole">
            <mc:AlternateContent xmlns:mc="http://schemas.openxmlformats.org/markup-compatibility/2006">
              <mc:Choice xmlns:v="urn:schemas-microsoft-com:vml" Requires="v">
                <p:oleObj spid="_x0000_s643083" name="Equation" r:id="rId5" imgW="266400" imgH="291960" progId="Equation.DSMT4">
                  <p:embed/>
                </p:oleObj>
              </mc:Choice>
              <mc:Fallback>
                <p:oleObj name="Equation" r:id="rId5" imgW="266400" imgH="291960" progId="Equation.DSMT4">
                  <p:embed/>
                  <p:pic>
                    <p:nvPicPr>
                      <p:cNvPr id="0" name=""/>
                      <p:cNvPicPr>
                        <a:picLocks noChangeAspect="1" noChangeArrowheads="1"/>
                      </p:cNvPicPr>
                      <p:nvPr/>
                    </p:nvPicPr>
                    <p:blipFill>
                      <a:blip r:embed="rId6"/>
                      <a:srcRect/>
                      <a:stretch>
                        <a:fillRect/>
                      </a:stretch>
                    </p:blipFill>
                    <p:spPr bwMode="auto">
                      <a:xfrm>
                        <a:off x="7831970" y="1866667"/>
                        <a:ext cx="266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6586876" y="5496580"/>
            <a:ext cx="1370055" cy="523220"/>
          </a:xfrm>
          <a:prstGeom prst="rect">
            <a:avLst/>
          </a:prstGeom>
        </p:spPr>
        <p:txBody>
          <a:bodyPr wrap="none">
            <a:spAutoFit/>
          </a:bodyPr>
          <a:lstStyle/>
          <a:p>
            <a:r>
              <a:rPr lang="en-US" sz="2800" b="1" dirty="0"/>
              <a:t>Figure 7</a:t>
            </a:r>
          </a:p>
        </p:txBody>
      </p:sp>
      <p:pic>
        <p:nvPicPr>
          <p:cNvPr id="60211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20076" y="2362200"/>
            <a:ext cx="3319124" cy="3124200"/>
          </a:xfrm>
          <a:prstGeom prst="rect">
            <a:avLst/>
          </a:prstGeom>
          <a:noFill/>
          <a:ln w="9525">
            <a:noFill/>
            <a:miter lim="800000"/>
            <a:headEnd/>
            <a:tailEnd/>
          </a:ln>
        </p:spPr>
      </p:pic>
    </p:spTree>
    <p:extLst>
      <p:ext uri="{BB962C8B-B14F-4D97-AF65-F5344CB8AC3E}">
        <p14:creationId xmlns:p14="http://schemas.microsoft.com/office/powerpoint/2010/main" val="1145471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a:xfrm>
            <a:off x="457200" y="1280160"/>
            <a:ext cx="8229600" cy="1902059"/>
          </a:xfrm>
        </p:spPr>
        <p:txBody>
          <a:bodyPr>
            <a:spAutoFit/>
          </a:bodyPr>
          <a:lstStyle/>
          <a:p>
            <a:r>
              <a:rPr lang="en-US" dirty="0"/>
              <a:t>(</a:t>
            </a:r>
            <a:r>
              <a:rPr lang="en-US" b="1" dirty="0"/>
              <a:t>Note</a:t>
            </a:r>
            <a:r>
              <a:rPr lang="en-US" dirty="0"/>
              <a:t>: These are not the unit tangent and unit normal vectors. They are those vectors scaled whose sum represents   .)</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86932090"/>
              </p:ext>
            </p:extLst>
          </p:nvPr>
        </p:nvGraphicFramePr>
        <p:xfrm>
          <a:off x="2133600" y="2222800"/>
          <a:ext cx="294677" cy="322741"/>
        </p:xfrm>
        <a:graphic>
          <a:graphicData uri="http://schemas.openxmlformats.org/presentationml/2006/ole">
            <mc:AlternateContent xmlns:mc="http://schemas.openxmlformats.org/markup-compatibility/2006">
              <mc:Choice xmlns:v="urn:schemas-microsoft-com:vml" Requires="v">
                <p:oleObj spid="_x0000_s644102" name="Equation" r:id="rId3" imgW="266400" imgH="291960" progId="Equation.DSMT4">
                  <p:embed/>
                </p:oleObj>
              </mc:Choice>
              <mc:Fallback>
                <p:oleObj name="Equation" r:id="rId3" imgW="266400" imgH="291960" progId="Equation.DSMT4">
                  <p:embed/>
                  <p:pic>
                    <p:nvPicPr>
                      <p:cNvPr id="0" name=""/>
                      <p:cNvPicPr/>
                      <p:nvPr/>
                    </p:nvPicPr>
                    <p:blipFill>
                      <a:blip r:embed="rId4"/>
                      <a:stretch>
                        <a:fillRect/>
                      </a:stretch>
                    </p:blipFill>
                    <p:spPr>
                      <a:xfrm>
                        <a:off x="2133600" y="2222800"/>
                        <a:ext cx="294677" cy="322741"/>
                      </a:xfrm>
                      <a:prstGeom prst="rect">
                        <a:avLst/>
                      </a:prstGeom>
                    </p:spPr>
                  </p:pic>
                </p:oleObj>
              </mc:Fallback>
            </mc:AlternateContent>
          </a:graphicData>
        </a:graphic>
      </p:graphicFrame>
    </p:spTree>
    <p:extLst>
      <p:ext uri="{BB962C8B-B14F-4D97-AF65-F5344CB8AC3E}">
        <p14:creationId xmlns:p14="http://schemas.microsoft.com/office/powerpoint/2010/main" val="2952319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Space Curve Definitions and Formulas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6898783"/>
              </p:ext>
            </p:extLst>
          </p:nvPr>
        </p:nvGraphicFramePr>
        <p:xfrm>
          <a:off x="457200" y="1279525"/>
          <a:ext cx="8229600" cy="4724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a:t>
                      </a:r>
                    </a:p>
                  </a:txBody>
                  <a:tcPr/>
                </a:tc>
                <a:tc hMerge="1">
                  <a:txBody>
                    <a:bodyPr/>
                    <a:lstStyle/>
                    <a:p>
                      <a:endParaRPr lang="en-US" dirty="0"/>
                    </a:p>
                  </a:txBody>
                  <a:tcPr/>
                </a:tc>
                <a:extLst>
                  <a:ext uri="{0D108BD9-81ED-4DB2-BD59-A6C34878D82A}">
                    <a16:rowId xmlns:a16="http://schemas.microsoft.com/office/drawing/2014/main" val="10000"/>
                  </a:ext>
                </a:extLst>
              </a:tr>
              <a:tr h="915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Unit Tangent Vector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Unit Normal Vector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Unit Binormal Vector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t>Arc Length Parameter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000" dirty="0"/>
                    </a:p>
                  </a:txBody>
                  <a:tcPr anchor="ctr"/>
                </a:tc>
                <a:extLst>
                  <a:ext uri="{0D108BD9-81ED-4DB2-BD59-A6C34878D82A}">
                    <a16:rowId xmlns:a16="http://schemas.microsoft.com/office/drawing/2014/main" val="10004"/>
                  </a:ext>
                </a:extLst>
              </a:tr>
            </a:tbl>
          </a:graphicData>
        </a:graphic>
      </p:graphicFrame>
      <p:graphicFrame>
        <p:nvGraphicFramePr>
          <p:cNvPr id="625666" name="Object 2"/>
          <p:cNvGraphicFramePr>
            <a:graphicFrameLocks noChangeAspect="1"/>
          </p:cNvGraphicFramePr>
          <p:nvPr/>
        </p:nvGraphicFramePr>
        <p:xfrm>
          <a:off x="4686300" y="1771650"/>
          <a:ext cx="1435100" cy="812800"/>
        </p:xfrm>
        <a:graphic>
          <a:graphicData uri="http://schemas.openxmlformats.org/presentationml/2006/ole">
            <mc:AlternateContent xmlns:mc="http://schemas.openxmlformats.org/markup-compatibility/2006">
              <mc:Choice xmlns:v="urn:schemas-microsoft-com:vml" Requires="v">
                <p:oleObj spid="_x0000_s625706" name="Equation" r:id="rId3" imgW="1434960" imgH="812520" progId="Equation.DSMT4">
                  <p:embed/>
                </p:oleObj>
              </mc:Choice>
              <mc:Fallback>
                <p:oleObj name="Equation" r:id="rId3" imgW="1434960" imgH="812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771650"/>
                        <a:ext cx="14351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67" name="Object 3"/>
          <p:cNvGraphicFramePr>
            <a:graphicFrameLocks noChangeAspect="1"/>
          </p:cNvGraphicFramePr>
          <p:nvPr>
            <p:extLst>
              <p:ext uri="{D42A27DB-BD31-4B8C-83A1-F6EECF244321}">
                <p14:modId xmlns:p14="http://schemas.microsoft.com/office/powerpoint/2010/main" val="3833956726"/>
              </p:ext>
            </p:extLst>
          </p:nvPr>
        </p:nvGraphicFramePr>
        <p:xfrm>
          <a:off x="4687425" y="2895600"/>
          <a:ext cx="2616200" cy="863600"/>
        </p:xfrm>
        <a:graphic>
          <a:graphicData uri="http://schemas.openxmlformats.org/presentationml/2006/ole">
            <mc:AlternateContent xmlns:mc="http://schemas.openxmlformats.org/markup-compatibility/2006">
              <mc:Choice xmlns:v="urn:schemas-microsoft-com:vml" Requires="v">
                <p:oleObj spid="_x0000_s625707" name="Equation" r:id="rId5" imgW="2616120" imgH="863280" progId="Equation.DSMT4">
                  <p:embed/>
                </p:oleObj>
              </mc:Choice>
              <mc:Fallback>
                <p:oleObj name="Equation" r:id="rId5" imgW="2616120" imgH="863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425" y="2895600"/>
                        <a:ext cx="2616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68" name="Object 4"/>
          <p:cNvGraphicFramePr>
            <a:graphicFrameLocks noChangeAspect="1"/>
          </p:cNvGraphicFramePr>
          <p:nvPr>
            <p:extLst>
              <p:ext uri="{D42A27DB-BD31-4B8C-83A1-F6EECF244321}">
                <p14:modId xmlns:p14="http://schemas.microsoft.com/office/powerpoint/2010/main" val="3461937686"/>
              </p:ext>
            </p:extLst>
          </p:nvPr>
        </p:nvGraphicFramePr>
        <p:xfrm>
          <a:off x="4697505" y="4014788"/>
          <a:ext cx="3035300" cy="876300"/>
        </p:xfrm>
        <a:graphic>
          <a:graphicData uri="http://schemas.openxmlformats.org/presentationml/2006/ole">
            <mc:AlternateContent xmlns:mc="http://schemas.openxmlformats.org/markup-compatibility/2006">
              <mc:Choice xmlns:v="urn:schemas-microsoft-com:vml" Requires="v">
                <p:oleObj spid="_x0000_s625708" name="Equation" r:id="rId7" imgW="3035160" imgH="876240" progId="Equation.DSMT4">
                  <p:embed/>
                </p:oleObj>
              </mc:Choice>
              <mc:Fallback>
                <p:oleObj name="Equation" r:id="rId7" imgW="3035160" imgH="876240" progId="Equation.DSMT4">
                  <p:embed/>
                  <p:pic>
                    <p:nvPicPr>
                      <p:cNvPr id="0" name="Picture 4"/>
                      <p:cNvPicPr>
                        <a:picLocks noChangeAspect="1" noChangeArrowheads="1"/>
                      </p:cNvPicPr>
                      <p:nvPr/>
                    </p:nvPicPr>
                    <p:blipFill>
                      <a:blip r:embed="rId8"/>
                      <a:srcRect/>
                      <a:stretch>
                        <a:fillRect/>
                      </a:stretch>
                    </p:blipFill>
                    <p:spPr bwMode="auto">
                      <a:xfrm>
                        <a:off x="4697505" y="4014788"/>
                        <a:ext cx="3035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5669" name="Object 5"/>
          <p:cNvGraphicFramePr>
            <a:graphicFrameLocks noChangeAspect="1"/>
          </p:cNvGraphicFramePr>
          <p:nvPr/>
        </p:nvGraphicFramePr>
        <p:xfrm>
          <a:off x="4648200" y="5142375"/>
          <a:ext cx="3886200" cy="660400"/>
        </p:xfrm>
        <a:graphic>
          <a:graphicData uri="http://schemas.openxmlformats.org/presentationml/2006/ole">
            <mc:AlternateContent xmlns:mc="http://schemas.openxmlformats.org/markup-compatibility/2006">
              <mc:Choice xmlns:v="urn:schemas-microsoft-com:vml" Requires="v">
                <p:oleObj spid="_x0000_s625709" name="Equation" r:id="rId9" imgW="3886200" imgH="660240" progId="Equation.DSMT4">
                  <p:embed/>
                </p:oleObj>
              </mc:Choice>
              <mc:Fallback>
                <p:oleObj name="Equation" r:id="rId9" imgW="3886200" imgH="6602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5142375"/>
                        <a:ext cx="3886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Space Curve Definitions and Formulas</a:t>
            </a:r>
          </a:p>
        </p:txBody>
      </p:sp>
      <p:graphicFrame>
        <p:nvGraphicFramePr>
          <p:cNvPr id="4" name="Content Placeholder 3"/>
          <p:cNvGraphicFramePr>
            <a:graphicFrameLocks noGrp="1"/>
          </p:cNvGraphicFramePr>
          <p:nvPr>
            <p:ph idx="1"/>
          </p:nvPr>
        </p:nvGraphicFramePr>
        <p:xfrm>
          <a:off x="457200" y="1279525"/>
          <a:ext cx="8229600" cy="3124835"/>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 (cont.)</a:t>
                      </a:r>
                    </a:p>
                  </a:txBody>
                  <a:tcPr/>
                </a:tc>
                <a:tc hMerge="1">
                  <a:txBody>
                    <a:bodyPr/>
                    <a:lstStyle/>
                    <a:p>
                      <a:endParaRPr lang="en-US" dirty="0"/>
                    </a:p>
                  </a:txBody>
                  <a:tcPr/>
                </a:tc>
                <a:extLst>
                  <a:ext uri="{0D108BD9-81ED-4DB2-BD59-A6C34878D82A}">
                    <a16:rowId xmlns:a16="http://schemas.microsoft.com/office/drawing/2014/main" val="10000"/>
                  </a:ext>
                </a:extLst>
              </a:tr>
              <a:tr h="534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Osculating Plane</a:t>
                      </a:r>
                      <a:endParaRPr lang="en-US" sz="2400" dirty="0"/>
                    </a:p>
                  </a:txBody>
                  <a:tcPr anchor="ctr"/>
                </a:tc>
                <a:tc>
                  <a:txBody>
                    <a:bodyPr/>
                    <a:lstStyle/>
                    <a:p>
                      <a:r>
                        <a:rPr lang="en-US" sz="2400" dirty="0">
                          <a:solidFill>
                            <a:schemeClr val="tx1"/>
                          </a:solidFill>
                        </a:rPr>
                        <a:t>Spanned by </a:t>
                      </a:r>
                      <a:r>
                        <a:rPr lang="en-US" sz="2400" b="1" dirty="0">
                          <a:solidFill>
                            <a:schemeClr val="tx1"/>
                          </a:solidFill>
                        </a:rPr>
                        <a:t>T and N</a:t>
                      </a:r>
                      <a:endParaRPr lang="en-US" sz="2400" dirty="0"/>
                    </a:p>
                  </a:txBody>
                  <a:tcPr anchor="ctr"/>
                </a:tc>
                <a:extLst>
                  <a:ext uri="{0D108BD9-81ED-4DB2-BD59-A6C34878D82A}">
                    <a16:rowId xmlns:a16="http://schemas.microsoft.com/office/drawing/2014/main" val="10001"/>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Normal Plane</a:t>
                      </a:r>
                      <a:endParaRPr lang="en-US" sz="2400" dirty="0"/>
                    </a:p>
                  </a:txBody>
                  <a:tcPr anchor="ctr"/>
                </a:tc>
                <a:tc>
                  <a:txBody>
                    <a:bodyPr/>
                    <a:lstStyle/>
                    <a:p>
                      <a:r>
                        <a:rPr lang="en-US" sz="2400" dirty="0">
                          <a:solidFill>
                            <a:schemeClr val="tx1"/>
                          </a:solidFill>
                        </a:rPr>
                        <a:t>Spanned by </a:t>
                      </a:r>
                      <a:r>
                        <a:rPr lang="en-US" sz="2400" b="1" dirty="0">
                          <a:solidFill>
                            <a:schemeClr val="tx1"/>
                          </a:solidFill>
                        </a:rPr>
                        <a:t>N and B</a:t>
                      </a:r>
                      <a:endParaRPr lang="en-US" sz="2400" dirty="0"/>
                    </a:p>
                  </a:txBody>
                  <a:tcPr anchor="ctr"/>
                </a:tc>
                <a:extLst>
                  <a:ext uri="{0D108BD9-81ED-4DB2-BD59-A6C34878D82A}">
                    <a16:rowId xmlns:a16="http://schemas.microsoft.com/office/drawing/2014/main" val="10002"/>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Rectifying Plane</a:t>
                      </a:r>
                      <a:endParaRPr lang="en-US" sz="2400" dirty="0"/>
                    </a:p>
                  </a:txBody>
                  <a:tcPr anchor="ctr"/>
                </a:tc>
                <a:tc>
                  <a:txBody>
                    <a:bodyPr/>
                    <a:lstStyle/>
                    <a:p>
                      <a:r>
                        <a:rPr lang="en-US" sz="2400" dirty="0">
                          <a:solidFill>
                            <a:schemeClr val="tx1"/>
                          </a:solidFill>
                        </a:rPr>
                        <a:t>Spanned by </a:t>
                      </a:r>
                      <a:r>
                        <a:rPr lang="en-US" sz="2400" b="1" dirty="0">
                          <a:solidFill>
                            <a:schemeClr val="tx1"/>
                          </a:solidFill>
                        </a:rPr>
                        <a:t>B and T</a:t>
                      </a:r>
                      <a:endParaRPr lang="en-US" sz="2400" dirty="0"/>
                    </a:p>
                  </a:txBody>
                  <a:tcPr anchor="ctr"/>
                </a:tc>
                <a:extLst>
                  <a:ext uri="{0D108BD9-81ED-4DB2-BD59-A6C34878D82A}">
                    <a16:rowId xmlns:a16="http://schemas.microsoft.com/office/drawing/2014/main" val="10003"/>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Velocity</a:t>
                      </a:r>
                    </a:p>
                  </a:txBody>
                  <a:tcPr anchor="ctr"/>
                </a:tc>
                <a:tc>
                  <a:txBody>
                    <a:bodyPr/>
                    <a:lstStyle/>
                    <a:p>
                      <a:endParaRPr lang="en-US" sz="2400" dirty="0"/>
                    </a:p>
                  </a:txBody>
                  <a:tcPr anchor="ctr"/>
                </a:tc>
                <a:extLst>
                  <a:ext uri="{0D108BD9-81ED-4DB2-BD59-A6C34878D82A}">
                    <a16:rowId xmlns:a16="http://schemas.microsoft.com/office/drawing/2014/main" val="10004"/>
                  </a:ext>
                </a:extLst>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Acceleration</a:t>
                      </a:r>
                      <a:endParaRPr lang="en-US" sz="2400" dirty="0">
                        <a:solidFill>
                          <a:schemeClr val="tx1"/>
                        </a:solidFill>
                      </a:endParaRPr>
                    </a:p>
                  </a:txBody>
                  <a:tcPr anchor="ctr"/>
                </a:tc>
                <a:tc>
                  <a:txBody>
                    <a:bodyPr/>
                    <a:lstStyle/>
                    <a:p>
                      <a:endParaRPr lang="en-US" sz="2400" dirty="0"/>
                    </a:p>
                  </a:txBody>
                  <a:tcPr anchor="ctr"/>
                </a:tc>
                <a:extLst>
                  <a:ext uri="{0D108BD9-81ED-4DB2-BD59-A6C34878D82A}">
                    <a16:rowId xmlns:a16="http://schemas.microsoft.com/office/drawing/2014/main" val="10005"/>
                  </a:ext>
                </a:extLst>
              </a:tr>
            </a:tbl>
          </a:graphicData>
        </a:graphic>
      </p:graphicFrame>
      <p:graphicFrame>
        <p:nvGraphicFramePr>
          <p:cNvPr id="627718" name="Object 6"/>
          <p:cNvGraphicFramePr>
            <a:graphicFrameLocks noChangeAspect="1"/>
          </p:cNvGraphicFramePr>
          <p:nvPr/>
        </p:nvGraphicFramePr>
        <p:xfrm>
          <a:off x="4114800" y="3360738"/>
          <a:ext cx="2133600" cy="419100"/>
        </p:xfrm>
        <a:graphic>
          <a:graphicData uri="http://schemas.openxmlformats.org/presentationml/2006/ole">
            <mc:AlternateContent xmlns:mc="http://schemas.openxmlformats.org/markup-compatibility/2006">
              <mc:Choice xmlns:v="urn:schemas-microsoft-com:vml" Requires="v">
                <p:oleObj spid="_x0000_s627740" name="Equation" r:id="rId3" imgW="2133360" imgH="419040" progId="Equation.DSMT4">
                  <p:embed/>
                </p:oleObj>
              </mc:Choice>
              <mc:Fallback>
                <p:oleObj name="Equation" r:id="rId3" imgW="2133360" imgH="41904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360738"/>
                        <a:ext cx="2133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7719" name="Object 7"/>
          <p:cNvGraphicFramePr>
            <a:graphicFrameLocks noChangeAspect="1"/>
          </p:cNvGraphicFramePr>
          <p:nvPr>
            <p:extLst>
              <p:ext uri="{D42A27DB-BD31-4B8C-83A1-F6EECF244321}">
                <p14:modId xmlns:p14="http://schemas.microsoft.com/office/powerpoint/2010/main" val="2984845316"/>
              </p:ext>
            </p:extLst>
          </p:nvPr>
        </p:nvGraphicFramePr>
        <p:xfrm>
          <a:off x="4143000" y="3874903"/>
          <a:ext cx="4152900" cy="495300"/>
        </p:xfrm>
        <a:graphic>
          <a:graphicData uri="http://schemas.openxmlformats.org/presentationml/2006/ole">
            <mc:AlternateContent xmlns:mc="http://schemas.openxmlformats.org/markup-compatibility/2006">
              <mc:Choice xmlns:v="urn:schemas-microsoft-com:vml" Requires="v">
                <p:oleObj spid="_x0000_s627741" name="Equation" r:id="rId5" imgW="4152600" imgH="495000" progId="Equation.DSMT4">
                  <p:embed/>
                </p:oleObj>
              </mc:Choice>
              <mc:Fallback>
                <p:oleObj name="Equation" r:id="rId5" imgW="4152600" imgH="495000" progId="Equation.DSMT4">
                  <p:embed/>
                  <p:pic>
                    <p:nvPicPr>
                      <p:cNvPr id="0" name="Picture 7"/>
                      <p:cNvPicPr>
                        <a:picLocks noChangeAspect="1" noChangeArrowheads="1"/>
                      </p:cNvPicPr>
                      <p:nvPr/>
                    </p:nvPicPr>
                    <p:blipFill>
                      <a:blip r:embed="rId6"/>
                      <a:srcRect/>
                      <a:stretch>
                        <a:fillRect/>
                      </a:stretch>
                    </p:blipFill>
                    <p:spPr bwMode="auto">
                      <a:xfrm>
                        <a:off x="4143000" y="3874903"/>
                        <a:ext cx="4152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Space Curve Definitions and Formulas</a:t>
            </a:r>
          </a:p>
        </p:txBody>
      </p:sp>
      <p:graphicFrame>
        <p:nvGraphicFramePr>
          <p:cNvPr id="4" name="Content Placeholder 3"/>
          <p:cNvGraphicFramePr>
            <a:graphicFrameLocks noGrp="1"/>
          </p:cNvGraphicFramePr>
          <p:nvPr>
            <p:ph idx="1"/>
          </p:nvPr>
        </p:nvGraphicFramePr>
        <p:xfrm>
          <a:off x="457200" y="1279525"/>
          <a:ext cx="8229600" cy="4299585"/>
        </p:xfrm>
        <a:graphic>
          <a:graphicData uri="http://schemas.openxmlformats.org/drawingml/2006/table">
            <a:tbl>
              <a:tblPr firstRow="1" bandRow="1">
                <a:tableStyleId>{5C22544A-7EE6-4342-B048-85BDC9FD1C3A}</a:tableStyleId>
              </a:tblPr>
              <a:tblGrid>
                <a:gridCol w="3072986">
                  <a:extLst>
                    <a:ext uri="{9D8B030D-6E8A-4147-A177-3AD203B41FA5}">
                      <a16:colId xmlns:a16="http://schemas.microsoft.com/office/drawing/2014/main" val="20000"/>
                    </a:ext>
                  </a:extLst>
                </a:gridCol>
                <a:gridCol w="5156614">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 (cont.)</a:t>
                      </a:r>
                    </a:p>
                  </a:txBody>
                  <a:tcPr/>
                </a:tc>
                <a:tc hMerge="1">
                  <a:txBody>
                    <a:bodyPr/>
                    <a:lstStyle/>
                    <a:p>
                      <a:endParaRPr lang="en-US" dirty="0"/>
                    </a:p>
                  </a:txBody>
                  <a:tcPr/>
                </a:tc>
                <a:extLst>
                  <a:ext uri="{0D108BD9-81ED-4DB2-BD59-A6C34878D82A}">
                    <a16:rowId xmlns:a16="http://schemas.microsoft.com/office/drawing/2014/main" val="10000"/>
                  </a:ext>
                </a:extLst>
              </a:tr>
              <a:tr h="1143635">
                <a:tc>
                  <a:txBody>
                    <a:bodyPr/>
                    <a:lstStyle/>
                    <a:p>
                      <a:pPr algn="l">
                        <a:lnSpc>
                          <a:spcPct val="100000"/>
                        </a:lnSpc>
                      </a:pPr>
                      <a:r>
                        <a:rPr lang="en-US" sz="2400" b="1" dirty="0"/>
                        <a:t>Tangential Component</a:t>
                      </a:r>
                    </a:p>
                  </a:txBody>
                  <a:tcPr anchor="ctr"/>
                </a:tc>
                <a:tc>
                  <a:txBody>
                    <a:bodyPr/>
                    <a:lstStyle/>
                    <a:p>
                      <a:endParaRPr lang="en-US" sz="2400" dirty="0"/>
                    </a:p>
                  </a:txBody>
                  <a:tcPr anchor="ctr" anchorCtr="1"/>
                </a:tc>
                <a:extLst>
                  <a:ext uri="{0D108BD9-81ED-4DB2-BD59-A6C34878D82A}">
                    <a16:rowId xmlns:a16="http://schemas.microsoft.com/office/drawing/2014/main" val="10001"/>
                  </a:ext>
                </a:extLst>
              </a:tr>
              <a:tr h="1128395">
                <a:tc>
                  <a:txBody>
                    <a:bodyPr/>
                    <a:lstStyle/>
                    <a:p>
                      <a:pPr algn="l">
                        <a:lnSpc>
                          <a:spcPct val="100000"/>
                        </a:lnSpc>
                      </a:pPr>
                      <a:r>
                        <a:rPr lang="en-US" sz="2400" b="1" dirty="0"/>
                        <a:t>Normal Component</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2"/>
                  </a:ext>
                </a:extLst>
              </a:tr>
              <a:tr h="1570355">
                <a:tc>
                  <a:txBody>
                    <a:bodyPr/>
                    <a:lstStyle/>
                    <a:p>
                      <a:pPr>
                        <a:lnSpc>
                          <a:spcPct val="100000"/>
                        </a:lnSpc>
                      </a:pPr>
                      <a:r>
                        <a:rPr lang="en-US" sz="2400" b="1" dirty="0"/>
                        <a:t>Third Derivative</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3"/>
                  </a:ext>
                </a:extLst>
              </a:tr>
            </a:tbl>
          </a:graphicData>
        </a:graphic>
      </p:graphicFrame>
      <p:graphicFrame>
        <p:nvGraphicFramePr>
          <p:cNvPr id="628742" name="Object 6"/>
          <p:cNvGraphicFramePr>
            <a:graphicFrameLocks noChangeAspect="1"/>
          </p:cNvGraphicFramePr>
          <p:nvPr/>
        </p:nvGraphicFramePr>
        <p:xfrm>
          <a:off x="3714750" y="1981200"/>
          <a:ext cx="1231900" cy="812800"/>
        </p:xfrm>
        <a:graphic>
          <a:graphicData uri="http://schemas.openxmlformats.org/presentationml/2006/ole">
            <mc:AlternateContent xmlns:mc="http://schemas.openxmlformats.org/markup-compatibility/2006">
              <mc:Choice xmlns:v="urn:schemas-microsoft-com:vml" Requires="v">
                <p:oleObj spid="_x0000_s628775" name="Equation" r:id="rId3" imgW="1231560" imgH="812520" progId="Equation.DSMT4">
                  <p:embed/>
                </p:oleObj>
              </mc:Choice>
              <mc:Fallback>
                <p:oleObj name="Equation" r:id="rId3" imgW="1231560" imgH="81252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1981200"/>
                        <a:ext cx="12319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8743" name="Object 7"/>
          <p:cNvGraphicFramePr>
            <a:graphicFrameLocks noChangeAspect="1"/>
          </p:cNvGraphicFramePr>
          <p:nvPr/>
        </p:nvGraphicFramePr>
        <p:xfrm>
          <a:off x="3714750" y="3048000"/>
          <a:ext cx="1473200" cy="850900"/>
        </p:xfrm>
        <a:graphic>
          <a:graphicData uri="http://schemas.openxmlformats.org/presentationml/2006/ole">
            <mc:AlternateContent xmlns:mc="http://schemas.openxmlformats.org/markup-compatibility/2006">
              <mc:Choice xmlns:v="urn:schemas-microsoft-com:vml" Requires="v">
                <p:oleObj spid="_x0000_s628776" name="Equation" r:id="rId5" imgW="1473120" imgH="850680" progId="Equation.DSMT4">
                  <p:embed/>
                </p:oleObj>
              </mc:Choice>
              <mc:Fallback>
                <p:oleObj name="Equation" r:id="rId5" imgW="1473120" imgH="85068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3048000"/>
                        <a:ext cx="14732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8744" name="Object 8"/>
          <p:cNvGraphicFramePr>
            <a:graphicFrameLocks noChangeAspect="1"/>
          </p:cNvGraphicFramePr>
          <p:nvPr>
            <p:extLst>
              <p:ext uri="{D42A27DB-BD31-4B8C-83A1-F6EECF244321}">
                <p14:modId xmlns:p14="http://schemas.microsoft.com/office/powerpoint/2010/main" val="890436652"/>
              </p:ext>
            </p:extLst>
          </p:nvPr>
        </p:nvGraphicFramePr>
        <p:xfrm>
          <a:off x="3771900" y="4171950"/>
          <a:ext cx="4343400" cy="1270000"/>
        </p:xfrm>
        <a:graphic>
          <a:graphicData uri="http://schemas.openxmlformats.org/presentationml/2006/ole">
            <mc:AlternateContent xmlns:mc="http://schemas.openxmlformats.org/markup-compatibility/2006">
              <mc:Choice xmlns:v="urn:schemas-microsoft-com:vml" Requires="v">
                <p:oleObj spid="_x0000_s628777" name="Equation" r:id="rId7" imgW="4343400" imgH="1269720" progId="Equation.DSMT4">
                  <p:embed/>
                </p:oleObj>
              </mc:Choice>
              <mc:Fallback>
                <p:oleObj name="Equation" r:id="rId7" imgW="4343400" imgH="1269720" progId="Equation.DSMT4">
                  <p:embed/>
                  <p:pic>
                    <p:nvPicPr>
                      <p:cNvPr id="0" name="Picture 8"/>
                      <p:cNvPicPr>
                        <a:picLocks noChangeAspect="1" noChangeArrowheads="1"/>
                      </p:cNvPicPr>
                      <p:nvPr/>
                    </p:nvPicPr>
                    <p:blipFill>
                      <a:blip r:embed="rId8"/>
                      <a:srcRect/>
                      <a:stretch>
                        <a:fillRect/>
                      </a:stretch>
                    </p:blipFill>
                    <p:spPr bwMode="auto">
                      <a:xfrm>
                        <a:off x="3771900" y="4171950"/>
                        <a:ext cx="43434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 Summary of Space Curve Definitions and Formulas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2952695"/>
              </p:ext>
            </p:extLst>
          </p:nvPr>
        </p:nvGraphicFramePr>
        <p:xfrm>
          <a:off x="457200" y="1279525"/>
          <a:ext cx="8229600" cy="4587875"/>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105400">
                  <a:extLst>
                    <a:ext uri="{9D8B030D-6E8A-4147-A177-3AD203B41FA5}">
                      <a16:colId xmlns:a16="http://schemas.microsoft.com/office/drawing/2014/main" val="20001"/>
                    </a:ext>
                  </a:extLst>
                </a:gridCol>
              </a:tblGrid>
              <a:tr h="370840">
                <a:tc gridSpan="2">
                  <a:txBody>
                    <a:bodyPr/>
                    <a:lstStyle/>
                    <a:p>
                      <a:pPr algn="ctr"/>
                      <a:r>
                        <a:rPr lang="en-US" sz="2400" dirty="0"/>
                        <a:t>Summary of Space Curve Definitions and Formulas (cont.)</a:t>
                      </a:r>
                    </a:p>
                  </a:txBody>
                  <a:tcPr/>
                </a:tc>
                <a:tc hMerge="1">
                  <a:txBody>
                    <a:bodyPr/>
                    <a:lstStyle/>
                    <a:p>
                      <a:endParaRPr lang="en-US" dirty="0"/>
                    </a:p>
                  </a:txBody>
                  <a:tcPr/>
                </a:tc>
                <a:extLst>
                  <a:ext uri="{0D108BD9-81ED-4DB2-BD59-A6C34878D82A}">
                    <a16:rowId xmlns:a16="http://schemas.microsoft.com/office/drawing/2014/main" val="10000"/>
                  </a:ext>
                </a:extLst>
              </a:tr>
              <a:tr h="1158875">
                <a:tc>
                  <a:txBody>
                    <a:bodyPr/>
                    <a:lstStyle/>
                    <a:p>
                      <a:pPr>
                        <a:lnSpc>
                          <a:spcPct val="100000"/>
                        </a:lnSpc>
                      </a:pPr>
                      <a:r>
                        <a:rPr lang="en-US" sz="2400" b="1" dirty="0"/>
                        <a:t>Curvature</a:t>
                      </a:r>
                    </a:p>
                  </a:txBody>
                  <a:tcPr anchor="ctr"/>
                </a:tc>
                <a:tc>
                  <a:txBody>
                    <a:bodyPr/>
                    <a:lstStyle/>
                    <a:p>
                      <a:endParaRPr lang="en-US" sz="2400" dirty="0"/>
                    </a:p>
                  </a:txBody>
                  <a:tcPr anchor="ctr" anchorCtr="1"/>
                </a:tc>
                <a:extLst>
                  <a:ext uri="{0D108BD9-81ED-4DB2-BD59-A6C34878D82A}">
                    <a16:rowId xmlns:a16="http://schemas.microsoft.com/office/drawing/2014/main" val="10001"/>
                  </a:ext>
                </a:extLst>
              </a:tr>
              <a:tr h="1143000">
                <a:tc>
                  <a:txBody>
                    <a:bodyPr/>
                    <a:lstStyle/>
                    <a:p>
                      <a:pPr algn="l">
                        <a:lnSpc>
                          <a:spcPct val="100000"/>
                        </a:lnSpc>
                      </a:pPr>
                      <a:r>
                        <a:rPr lang="en-US" sz="2400" b="1" dirty="0"/>
                        <a:t>Torsion</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2"/>
                  </a:ext>
                </a:extLst>
              </a:tr>
              <a:tr h="1828800">
                <a:tc>
                  <a:txBody>
                    <a:bodyPr/>
                    <a:lstStyle/>
                    <a:p>
                      <a:pPr>
                        <a:lnSpc>
                          <a:spcPct val="100000"/>
                        </a:lnSpc>
                      </a:pPr>
                      <a:r>
                        <a:rPr lang="en-US" sz="2400" b="1" dirty="0"/>
                        <a:t>Frenet-Serret Formulas</a:t>
                      </a:r>
                      <a:endParaRPr lang="en-US" sz="2400" dirty="0"/>
                    </a:p>
                  </a:txBody>
                  <a:tcPr anchor="ctr"/>
                </a:tc>
                <a:tc>
                  <a:txBody>
                    <a:bodyPr/>
                    <a:lstStyle/>
                    <a:p>
                      <a:endParaRPr lang="en-US" sz="2400" dirty="0"/>
                    </a:p>
                  </a:txBody>
                  <a:tcPr anchor="ctr" anchorCtr="1"/>
                </a:tc>
                <a:extLst>
                  <a:ext uri="{0D108BD9-81ED-4DB2-BD59-A6C34878D82A}">
                    <a16:rowId xmlns:a16="http://schemas.microsoft.com/office/drawing/2014/main" val="10003"/>
                  </a:ext>
                </a:extLst>
              </a:tr>
            </a:tbl>
          </a:graphicData>
        </a:graphic>
      </p:graphicFrame>
      <p:graphicFrame>
        <p:nvGraphicFramePr>
          <p:cNvPr id="629765" name="Object 5"/>
          <p:cNvGraphicFramePr>
            <a:graphicFrameLocks noChangeAspect="1"/>
          </p:cNvGraphicFramePr>
          <p:nvPr>
            <p:extLst>
              <p:ext uri="{D42A27DB-BD31-4B8C-83A1-F6EECF244321}">
                <p14:modId xmlns:p14="http://schemas.microsoft.com/office/powerpoint/2010/main" val="4241055760"/>
              </p:ext>
            </p:extLst>
          </p:nvPr>
        </p:nvGraphicFramePr>
        <p:xfrm>
          <a:off x="4032250" y="1876425"/>
          <a:ext cx="2692400" cy="927100"/>
        </p:xfrm>
        <a:graphic>
          <a:graphicData uri="http://schemas.openxmlformats.org/presentationml/2006/ole">
            <mc:AlternateContent xmlns:mc="http://schemas.openxmlformats.org/markup-compatibility/2006">
              <mc:Choice xmlns:v="urn:schemas-microsoft-com:vml" Requires="v">
                <p:oleObj spid="_x0000_s629798" name="Equation" r:id="rId3" imgW="2692080" imgH="927000" progId="Equation.DSMT4">
                  <p:embed/>
                </p:oleObj>
              </mc:Choice>
              <mc:Fallback>
                <p:oleObj name="Equation" r:id="rId3" imgW="2692080" imgH="927000" progId="Equation.DSMT4">
                  <p:embed/>
                  <p:pic>
                    <p:nvPicPr>
                      <p:cNvPr id="0" name="Picture 5"/>
                      <p:cNvPicPr>
                        <a:picLocks noChangeAspect="1" noChangeArrowheads="1"/>
                      </p:cNvPicPr>
                      <p:nvPr/>
                    </p:nvPicPr>
                    <p:blipFill>
                      <a:blip r:embed="rId4"/>
                      <a:srcRect/>
                      <a:stretch>
                        <a:fillRect/>
                      </a:stretch>
                    </p:blipFill>
                    <p:spPr bwMode="auto">
                      <a:xfrm>
                        <a:off x="4032250" y="1876425"/>
                        <a:ext cx="269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9766" name="Object 6"/>
          <p:cNvGraphicFramePr>
            <a:graphicFrameLocks noChangeAspect="1"/>
          </p:cNvGraphicFramePr>
          <p:nvPr>
            <p:extLst>
              <p:ext uri="{D42A27DB-BD31-4B8C-83A1-F6EECF244321}">
                <p14:modId xmlns:p14="http://schemas.microsoft.com/office/powerpoint/2010/main" val="2206526564"/>
              </p:ext>
            </p:extLst>
          </p:nvPr>
        </p:nvGraphicFramePr>
        <p:xfrm>
          <a:off x="4057650" y="2989263"/>
          <a:ext cx="2959100" cy="927100"/>
        </p:xfrm>
        <a:graphic>
          <a:graphicData uri="http://schemas.openxmlformats.org/presentationml/2006/ole">
            <mc:AlternateContent xmlns:mc="http://schemas.openxmlformats.org/markup-compatibility/2006">
              <mc:Choice xmlns:v="urn:schemas-microsoft-com:vml" Requires="v">
                <p:oleObj spid="_x0000_s629799" name="Equation" r:id="rId5" imgW="2958840" imgH="927000" progId="Equation.DSMT4">
                  <p:embed/>
                </p:oleObj>
              </mc:Choice>
              <mc:Fallback>
                <p:oleObj name="Equation" r:id="rId5" imgW="2958840" imgH="927000" progId="Equation.DSMT4">
                  <p:embed/>
                  <p:pic>
                    <p:nvPicPr>
                      <p:cNvPr id="0" name="Picture 6"/>
                      <p:cNvPicPr>
                        <a:picLocks noChangeAspect="1" noChangeArrowheads="1"/>
                      </p:cNvPicPr>
                      <p:nvPr/>
                    </p:nvPicPr>
                    <p:blipFill>
                      <a:blip r:embed="rId6"/>
                      <a:srcRect/>
                      <a:stretch>
                        <a:fillRect/>
                      </a:stretch>
                    </p:blipFill>
                    <p:spPr bwMode="auto">
                      <a:xfrm>
                        <a:off x="4057650" y="2989263"/>
                        <a:ext cx="2959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9767" name="Object 7"/>
          <p:cNvGraphicFramePr>
            <a:graphicFrameLocks noChangeAspect="1"/>
          </p:cNvGraphicFramePr>
          <p:nvPr>
            <p:extLst>
              <p:ext uri="{D42A27DB-BD31-4B8C-83A1-F6EECF244321}">
                <p14:modId xmlns:p14="http://schemas.microsoft.com/office/powerpoint/2010/main" val="1506737101"/>
              </p:ext>
            </p:extLst>
          </p:nvPr>
        </p:nvGraphicFramePr>
        <p:xfrm>
          <a:off x="3975100" y="4224338"/>
          <a:ext cx="3606800" cy="1549400"/>
        </p:xfrm>
        <a:graphic>
          <a:graphicData uri="http://schemas.openxmlformats.org/presentationml/2006/ole">
            <mc:AlternateContent xmlns:mc="http://schemas.openxmlformats.org/markup-compatibility/2006">
              <mc:Choice xmlns:v="urn:schemas-microsoft-com:vml" Requires="v">
                <p:oleObj spid="_x0000_s629800" name="Equation" r:id="rId7" imgW="3606480" imgH="1549080" progId="Equation.DSMT4">
                  <p:embed/>
                </p:oleObj>
              </mc:Choice>
              <mc:Fallback>
                <p:oleObj name="Equation" r:id="rId7" imgW="3606480" imgH="1549080" progId="Equation.DSMT4">
                  <p:embed/>
                  <p:pic>
                    <p:nvPicPr>
                      <p:cNvPr id="0" name="Picture 7"/>
                      <p:cNvPicPr>
                        <a:picLocks noChangeAspect="1" noChangeArrowheads="1"/>
                      </p:cNvPicPr>
                      <p:nvPr/>
                    </p:nvPicPr>
                    <p:blipFill>
                      <a:blip r:embed="rId8"/>
                      <a:srcRect/>
                      <a:stretch>
                        <a:fillRect/>
                      </a:stretch>
                    </p:blipFill>
                    <p:spPr bwMode="auto">
                      <a:xfrm>
                        <a:off x="3975100" y="4224338"/>
                        <a:ext cx="360680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Normal and Binormal Vectors</a:t>
            </a:r>
          </a:p>
        </p:txBody>
      </p:sp>
      <p:sp>
        <p:nvSpPr>
          <p:cNvPr id="3" name="Content Placeholder 2"/>
          <p:cNvSpPr>
            <a:spLocks noGrp="1"/>
          </p:cNvSpPr>
          <p:nvPr>
            <p:ph idx="1"/>
          </p:nvPr>
        </p:nvSpPr>
        <p:spPr/>
        <p:txBody>
          <a:bodyPr/>
          <a:lstStyle/>
          <a:p>
            <a:r>
              <a:rPr lang="en-US" dirty="0"/>
              <a:t>Since </a:t>
            </a:r>
            <a:r>
              <a:rPr lang="en-US" b="1" dirty="0"/>
              <a:t>T</a:t>
            </a:r>
            <a:r>
              <a:rPr lang="en-US" dirty="0"/>
              <a:t> and </a:t>
            </a:r>
            <a:r>
              <a:rPr lang="en-US" b="1" dirty="0"/>
              <a:t>N</a:t>
            </a:r>
            <a:r>
              <a:rPr lang="en-US" dirty="0"/>
              <a:t> are both unit vectors, </a:t>
            </a:r>
            <a:r>
              <a:rPr lang="en-US" b="1" dirty="0"/>
              <a:t>B</a:t>
            </a:r>
            <a:r>
              <a:rPr lang="en-US" dirty="0"/>
              <a:t> is as well, and the three vectors </a:t>
            </a:r>
            <a:r>
              <a:rPr lang="en-US" b="1" dirty="0"/>
              <a:t>T</a:t>
            </a:r>
            <a:r>
              <a:rPr lang="en-US" dirty="0"/>
              <a:t>, </a:t>
            </a:r>
            <a:r>
              <a:rPr lang="en-US" b="1" dirty="0"/>
              <a:t>N</a:t>
            </a:r>
            <a:r>
              <a:rPr lang="en-US" dirty="0"/>
              <a:t>, and </a:t>
            </a:r>
            <a:r>
              <a:rPr lang="en-US" b="1" dirty="0"/>
              <a:t>B</a:t>
            </a:r>
            <a:r>
              <a:rPr lang="en-US" dirty="0"/>
              <a:t> (in that order) form a right-handed orthogonal system of vectors at every point on the curve defined by </a:t>
            </a:r>
            <a:r>
              <a:rPr lang="en-US" b="1" dirty="0"/>
              <a:t>r</a:t>
            </a:r>
            <a:r>
              <a:rPr lang="en-US" dirty="0"/>
              <a:t>. This is called the </a:t>
            </a:r>
            <a:r>
              <a:rPr lang="en-US" b="1" dirty="0"/>
              <a:t>TNB</a:t>
            </a:r>
            <a:r>
              <a:rPr lang="en-US" dirty="0"/>
              <a:t> frame of reference for the curve, or the </a:t>
            </a:r>
            <a:r>
              <a:rPr lang="en-US" b="1" dirty="0"/>
              <a:t>Frenet-Serret </a:t>
            </a:r>
            <a:r>
              <a:rPr lang="en-US" dirty="0"/>
              <a:t>frame.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Find the unit tangent, normal, and binormal vectors for the helix defined by the vector function </a:t>
            </a:r>
            <a:endParaRPr lang="en-US" b="1" dirty="0"/>
          </a:p>
          <a:p>
            <a:r>
              <a:rPr lang="en-US" b="1" dirty="0"/>
              <a:t>Solution</a:t>
            </a:r>
            <a:endParaRPr lang="en-US" dirty="0"/>
          </a:p>
        </p:txBody>
      </p:sp>
      <p:graphicFrame>
        <p:nvGraphicFramePr>
          <p:cNvPr id="579586" name="Object 2"/>
          <p:cNvGraphicFramePr>
            <a:graphicFrameLocks noChangeAspect="1"/>
          </p:cNvGraphicFramePr>
          <p:nvPr/>
        </p:nvGraphicFramePr>
        <p:xfrm>
          <a:off x="6337300" y="1733550"/>
          <a:ext cx="2755900" cy="469900"/>
        </p:xfrm>
        <a:graphic>
          <a:graphicData uri="http://schemas.openxmlformats.org/presentationml/2006/ole">
            <mc:AlternateContent xmlns:mc="http://schemas.openxmlformats.org/markup-compatibility/2006">
              <mc:Choice xmlns:v="urn:schemas-microsoft-com:vml" Requires="v">
                <p:oleObj spid="_x0000_s579638" name="Equation" r:id="rId3" imgW="2755800" imgH="469800" progId="Equation.DSMT4">
                  <p:embed/>
                </p:oleObj>
              </mc:Choice>
              <mc:Fallback>
                <p:oleObj name="Equation" r:id="rId3" imgW="27558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1733550"/>
                        <a:ext cx="275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88" name="Object 4"/>
          <p:cNvGraphicFramePr>
            <a:graphicFrameLocks noChangeAspect="1"/>
          </p:cNvGraphicFramePr>
          <p:nvPr/>
        </p:nvGraphicFramePr>
        <p:xfrm>
          <a:off x="548640" y="2895600"/>
          <a:ext cx="3035300" cy="469900"/>
        </p:xfrm>
        <a:graphic>
          <a:graphicData uri="http://schemas.openxmlformats.org/presentationml/2006/ole">
            <mc:AlternateContent xmlns:mc="http://schemas.openxmlformats.org/markup-compatibility/2006">
              <mc:Choice xmlns:v="urn:schemas-microsoft-com:vml" Requires="v">
                <p:oleObj spid="_x0000_s579639" name="Equation" r:id="rId5" imgW="3035160" imgH="469800" progId="Equation.DSMT4">
                  <p:embed/>
                </p:oleObj>
              </mc:Choice>
              <mc:Fallback>
                <p:oleObj name="Equation" r:id="rId5" imgW="303516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2895600"/>
                        <a:ext cx="303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0" name="Object 6"/>
          <p:cNvGraphicFramePr>
            <a:graphicFrameLocks noChangeAspect="1"/>
          </p:cNvGraphicFramePr>
          <p:nvPr/>
        </p:nvGraphicFramePr>
        <p:xfrm>
          <a:off x="548640" y="3470475"/>
          <a:ext cx="1765300" cy="1041400"/>
        </p:xfrm>
        <a:graphic>
          <a:graphicData uri="http://schemas.openxmlformats.org/presentationml/2006/ole">
            <mc:AlternateContent xmlns:mc="http://schemas.openxmlformats.org/markup-compatibility/2006">
              <mc:Choice xmlns:v="urn:schemas-microsoft-com:vml" Requires="v">
                <p:oleObj spid="_x0000_s579640" name="Equation" r:id="rId7" imgW="1765080" imgH="1041120" progId="Equation.DSMT4">
                  <p:embed/>
                </p:oleObj>
              </mc:Choice>
              <mc:Fallback>
                <p:oleObj name="Equation" r:id="rId7" imgW="1765080" imgH="10411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3470475"/>
                        <a:ext cx="17653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1" name="Object 7"/>
          <p:cNvGraphicFramePr>
            <a:graphicFrameLocks noChangeAspect="1"/>
          </p:cNvGraphicFramePr>
          <p:nvPr/>
        </p:nvGraphicFramePr>
        <p:xfrm>
          <a:off x="2362200" y="3475300"/>
          <a:ext cx="3581400" cy="1155700"/>
        </p:xfrm>
        <a:graphic>
          <a:graphicData uri="http://schemas.openxmlformats.org/presentationml/2006/ole">
            <mc:AlternateContent xmlns:mc="http://schemas.openxmlformats.org/markup-compatibility/2006">
              <mc:Choice xmlns:v="urn:schemas-microsoft-com:vml" Requires="v">
                <p:oleObj spid="_x0000_s579641" name="Equation" r:id="rId9" imgW="3581280" imgH="1155600" progId="Equation.DSMT4">
                  <p:embed/>
                </p:oleObj>
              </mc:Choice>
              <mc:Fallback>
                <p:oleObj name="Equation" r:id="rId9" imgW="3581280" imgH="11556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475300"/>
                        <a:ext cx="3581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9592" name="Object 8"/>
          <p:cNvGraphicFramePr>
            <a:graphicFrameLocks noChangeAspect="1"/>
          </p:cNvGraphicFramePr>
          <p:nvPr/>
        </p:nvGraphicFramePr>
        <p:xfrm>
          <a:off x="5985075" y="3535100"/>
          <a:ext cx="2857500" cy="889000"/>
        </p:xfrm>
        <a:graphic>
          <a:graphicData uri="http://schemas.openxmlformats.org/presentationml/2006/ole">
            <mc:AlternateContent xmlns:mc="http://schemas.openxmlformats.org/markup-compatibility/2006">
              <mc:Choice xmlns:v="urn:schemas-microsoft-com:vml" Requires="v">
                <p:oleObj spid="_x0000_s579642" name="Equation" r:id="rId11" imgW="2857320" imgH="888840" progId="Equation.DSMT4">
                  <p:embed/>
                </p:oleObj>
              </mc:Choice>
              <mc:Fallback>
                <p:oleObj name="Equation" r:id="rId11" imgW="2857320" imgH="8888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85075" y="3535100"/>
                        <a:ext cx="28575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95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95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95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9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We can now use </a:t>
            </a:r>
            <a:r>
              <a:rPr lang="en-US" b="1" dirty="0"/>
              <a:t>T </a:t>
            </a:r>
            <a:r>
              <a:rPr lang="en-US" dirty="0"/>
              <a:t>to determine</a:t>
            </a:r>
          </a:p>
          <a:p>
            <a:endParaRPr lang="en-US" dirty="0"/>
          </a:p>
          <a:p>
            <a:endParaRPr lang="en-US" dirty="0"/>
          </a:p>
          <a:p>
            <a:endParaRPr lang="en-US" dirty="0"/>
          </a:p>
          <a:p>
            <a:endParaRPr lang="en-US" dirty="0"/>
          </a:p>
          <a:p>
            <a:endParaRPr lang="en-US" dirty="0"/>
          </a:p>
          <a:p>
            <a:endParaRPr lang="en-US" dirty="0"/>
          </a:p>
        </p:txBody>
      </p:sp>
      <p:graphicFrame>
        <p:nvGraphicFramePr>
          <p:cNvPr id="580614" name="Object 6"/>
          <p:cNvGraphicFramePr>
            <a:graphicFrameLocks noChangeAspect="1"/>
          </p:cNvGraphicFramePr>
          <p:nvPr>
            <p:extLst>
              <p:ext uri="{D42A27DB-BD31-4B8C-83A1-F6EECF244321}">
                <p14:modId xmlns:p14="http://schemas.microsoft.com/office/powerpoint/2010/main" val="987258357"/>
              </p:ext>
            </p:extLst>
          </p:nvPr>
        </p:nvGraphicFramePr>
        <p:xfrm>
          <a:off x="1798990" y="2286000"/>
          <a:ext cx="1854200" cy="1041400"/>
        </p:xfrm>
        <a:graphic>
          <a:graphicData uri="http://schemas.openxmlformats.org/presentationml/2006/ole">
            <mc:AlternateContent xmlns:mc="http://schemas.openxmlformats.org/markup-compatibility/2006">
              <mc:Choice xmlns:v="urn:schemas-microsoft-com:vml" Requires="v">
                <p:oleObj spid="_x0000_s580647" name="Equation" r:id="rId3" imgW="1854000" imgH="1041120" progId="Equation.DSMT4">
                  <p:embed/>
                </p:oleObj>
              </mc:Choice>
              <mc:Fallback>
                <p:oleObj name="Equation" r:id="rId3" imgW="1854000" imgH="104112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990" y="2286000"/>
                        <a:ext cx="1854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5" name="Object 7"/>
          <p:cNvGraphicFramePr>
            <a:graphicFrameLocks noChangeAspect="1"/>
          </p:cNvGraphicFramePr>
          <p:nvPr/>
        </p:nvGraphicFramePr>
        <p:xfrm>
          <a:off x="3733800" y="1905000"/>
          <a:ext cx="3886200" cy="1778000"/>
        </p:xfrm>
        <a:graphic>
          <a:graphicData uri="http://schemas.openxmlformats.org/presentationml/2006/ole">
            <mc:AlternateContent xmlns:mc="http://schemas.openxmlformats.org/markup-compatibility/2006">
              <mc:Choice xmlns:v="urn:schemas-microsoft-com:vml" Requires="v">
                <p:oleObj spid="_x0000_s580648" name="Equation" r:id="rId5" imgW="3886200" imgH="1777680" progId="Equation.DSMT4">
                  <p:embed/>
                </p:oleObj>
              </mc:Choice>
              <mc:Fallback>
                <p:oleObj name="Equation" r:id="rId5" imgW="3886200" imgH="177768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1905000"/>
                        <a:ext cx="38862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0616" name="Object 8"/>
          <p:cNvGraphicFramePr>
            <a:graphicFrameLocks noChangeAspect="1"/>
          </p:cNvGraphicFramePr>
          <p:nvPr/>
        </p:nvGraphicFramePr>
        <p:xfrm>
          <a:off x="3733800" y="3733800"/>
          <a:ext cx="2603500" cy="469900"/>
        </p:xfrm>
        <a:graphic>
          <a:graphicData uri="http://schemas.openxmlformats.org/presentationml/2006/ole">
            <mc:AlternateContent xmlns:mc="http://schemas.openxmlformats.org/markup-compatibility/2006">
              <mc:Choice xmlns:v="urn:schemas-microsoft-com:vml" Requires="v">
                <p:oleObj spid="_x0000_s580649" name="Equation" r:id="rId7" imgW="2603160" imgH="469800" progId="Equation.DSMT4">
                  <p:embed/>
                </p:oleObj>
              </mc:Choice>
              <mc:Fallback>
                <p:oleObj name="Equation" r:id="rId7" imgW="2603160" imgH="46980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733800"/>
                        <a:ext cx="2603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6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0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and then</a:t>
            </a:r>
          </a:p>
          <a:p>
            <a:endParaRPr lang="en-US" dirty="0"/>
          </a:p>
          <a:p>
            <a:endParaRPr lang="en-US" dirty="0"/>
          </a:p>
          <a:p>
            <a:endParaRPr lang="en-US" dirty="0"/>
          </a:p>
          <a:p>
            <a:endParaRPr lang="en-US" dirty="0"/>
          </a:p>
          <a:p>
            <a:endParaRPr lang="en-US" dirty="0"/>
          </a:p>
          <a:p>
            <a:endParaRPr lang="en-US" dirty="0"/>
          </a:p>
        </p:txBody>
      </p:sp>
      <p:graphicFrame>
        <p:nvGraphicFramePr>
          <p:cNvPr id="581635" name="Object 3"/>
          <p:cNvGraphicFramePr>
            <a:graphicFrameLocks noChangeAspect="1"/>
          </p:cNvGraphicFramePr>
          <p:nvPr/>
        </p:nvGraphicFramePr>
        <p:xfrm>
          <a:off x="590550" y="2260600"/>
          <a:ext cx="2463800" cy="469900"/>
        </p:xfrm>
        <a:graphic>
          <a:graphicData uri="http://schemas.openxmlformats.org/presentationml/2006/ole">
            <mc:AlternateContent xmlns:mc="http://schemas.openxmlformats.org/markup-compatibility/2006">
              <mc:Choice xmlns:v="urn:schemas-microsoft-com:vml" Requires="v">
                <p:oleObj spid="_x0000_s581675" name="Equation" r:id="rId3" imgW="2463480" imgH="469800" progId="Equation.DSMT4">
                  <p:embed/>
                </p:oleObj>
              </mc:Choice>
              <mc:Fallback>
                <p:oleObj name="Equation" r:id="rId3" imgW="246348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260600"/>
                        <a:ext cx="2463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6" name="Object 4"/>
          <p:cNvGraphicFramePr>
            <a:graphicFrameLocks noChangeAspect="1"/>
          </p:cNvGraphicFramePr>
          <p:nvPr/>
        </p:nvGraphicFramePr>
        <p:xfrm>
          <a:off x="3143770" y="1505470"/>
          <a:ext cx="3276600" cy="2019300"/>
        </p:xfrm>
        <a:graphic>
          <a:graphicData uri="http://schemas.openxmlformats.org/presentationml/2006/ole">
            <mc:AlternateContent xmlns:mc="http://schemas.openxmlformats.org/markup-compatibility/2006">
              <mc:Choice xmlns:v="urn:schemas-microsoft-com:vml" Requires="v">
                <p:oleObj spid="_x0000_s581676" name="Equation" r:id="rId5" imgW="3276360" imgH="2019240" progId="Equation.DSMT4">
                  <p:embed/>
                </p:oleObj>
              </mc:Choice>
              <mc:Fallback>
                <p:oleObj name="Equation" r:id="rId5" imgW="3276360" imgH="2019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770" y="1505470"/>
                        <a:ext cx="32766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7" name="Object 5"/>
          <p:cNvGraphicFramePr>
            <a:graphicFrameLocks noChangeAspect="1"/>
          </p:cNvGraphicFramePr>
          <p:nvPr/>
        </p:nvGraphicFramePr>
        <p:xfrm>
          <a:off x="3143770" y="3695700"/>
          <a:ext cx="4368800" cy="1028700"/>
        </p:xfrm>
        <a:graphic>
          <a:graphicData uri="http://schemas.openxmlformats.org/presentationml/2006/ole">
            <mc:AlternateContent xmlns:mc="http://schemas.openxmlformats.org/markup-compatibility/2006">
              <mc:Choice xmlns:v="urn:schemas-microsoft-com:vml" Requires="v">
                <p:oleObj spid="_x0000_s581677" name="Equation" r:id="rId7" imgW="4368600" imgH="1028520" progId="Equation.DSMT4">
                  <p:embed/>
                </p:oleObj>
              </mc:Choice>
              <mc:Fallback>
                <p:oleObj name="Equation" r:id="rId7" imgW="4368600" imgH="10285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770" y="3695700"/>
                        <a:ext cx="43688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8" name="Object 6"/>
          <p:cNvGraphicFramePr>
            <a:graphicFrameLocks noChangeAspect="1"/>
          </p:cNvGraphicFramePr>
          <p:nvPr/>
        </p:nvGraphicFramePr>
        <p:xfrm>
          <a:off x="3143770" y="4826000"/>
          <a:ext cx="3022600" cy="889000"/>
        </p:xfrm>
        <a:graphic>
          <a:graphicData uri="http://schemas.openxmlformats.org/presentationml/2006/ole">
            <mc:AlternateContent xmlns:mc="http://schemas.openxmlformats.org/markup-compatibility/2006">
              <mc:Choice xmlns:v="urn:schemas-microsoft-com:vml" Requires="v">
                <p:oleObj spid="_x0000_s581678" name="Equation" r:id="rId9" imgW="3022560" imgH="888840" progId="Equation.DSMT4">
                  <p:embed/>
                </p:oleObj>
              </mc:Choice>
              <mc:Fallback>
                <p:oleObj name="Equation" r:id="rId9" imgW="3022560" imgH="8888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770" y="4826000"/>
                        <a:ext cx="3022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6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6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1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6629400" cy="4572000"/>
          </a:xfrm>
        </p:spPr>
        <p:txBody>
          <a:bodyPr/>
          <a:lstStyle/>
          <a:p>
            <a:r>
              <a:rPr lang="en-US" dirty="0"/>
              <a:t>Figure 1 illustrates the helix and the </a:t>
            </a:r>
            <a:r>
              <a:rPr lang="en-US" b="1" dirty="0"/>
              <a:t>TNB</a:t>
            </a:r>
            <a:r>
              <a:rPr lang="en-US" dirty="0"/>
              <a:t> frame at five points on the helix. Note that the </a:t>
            </a:r>
            <a:r>
              <a:rPr lang="en-US" b="1" dirty="0"/>
              <a:t>T</a:t>
            </a:r>
            <a:r>
              <a:rPr lang="en-US" dirty="0"/>
              <a:t> vectors (in red) always point in the direction of the curve, while the </a:t>
            </a:r>
            <a:r>
              <a:rPr lang="en-US" b="1" dirty="0"/>
              <a:t>N</a:t>
            </a:r>
            <a:r>
              <a:rPr lang="en-US" dirty="0"/>
              <a:t> and </a:t>
            </a:r>
            <a:r>
              <a:rPr lang="en-US" b="1" dirty="0"/>
              <a:t>B</a:t>
            </a:r>
            <a:r>
              <a:rPr lang="en-US" dirty="0"/>
              <a:t> vectors (in blue and green, respectively) are both orthogonal to the curve at each point. Note also that the </a:t>
            </a:r>
            <a:r>
              <a:rPr lang="en-US" b="1" dirty="0"/>
              <a:t>T</a:t>
            </a:r>
            <a:r>
              <a:rPr lang="en-US" dirty="0"/>
              <a:t>, </a:t>
            </a:r>
            <a:r>
              <a:rPr lang="en-US" b="1" dirty="0"/>
              <a:t>N</a:t>
            </a:r>
            <a:r>
              <a:rPr lang="en-US" dirty="0"/>
              <a:t>, and </a:t>
            </a:r>
            <a:r>
              <a:rPr lang="en-US" b="1" dirty="0"/>
              <a:t>B</a:t>
            </a:r>
            <a:r>
              <a:rPr lang="en-US" dirty="0"/>
              <a:t> vectors form a right-hand system.</a:t>
            </a:r>
          </a:p>
        </p:txBody>
      </p:sp>
      <p:grpSp>
        <p:nvGrpSpPr>
          <p:cNvPr id="7" name="Group 6"/>
          <p:cNvGrpSpPr/>
          <p:nvPr/>
        </p:nvGrpSpPr>
        <p:grpSpPr>
          <a:xfrm>
            <a:off x="7010400" y="1122556"/>
            <a:ext cx="1626524" cy="4887064"/>
            <a:chOff x="7010400" y="1122556"/>
            <a:chExt cx="1626524" cy="4887064"/>
          </a:xfrm>
        </p:grpSpPr>
        <p:sp>
          <p:nvSpPr>
            <p:cNvPr id="5" name="Rectangle 4"/>
            <p:cNvSpPr/>
            <p:nvPr/>
          </p:nvSpPr>
          <p:spPr>
            <a:xfrm>
              <a:off x="7239000" y="5486400"/>
              <a:ext cx="1370055" cy="523220"/>
            </a:xfrm>
            <a:prstGeom prst="rect">
              <a:avLst/>
            </a:prstGeom>
          </p:spPr>
          <p:txBody>
            <a:bodyPr wrap="none">
              <a:spAutoFit/>
            </a:bodyPr>
            <a:lstStyle/>
            <a:p>
              <a:r>
                <a:rPr lang="en-US" sz="2800" b="1" dirty="0"/>
                <a:t>Figure 1</a:t>
              </a:r>
            </a:p>
          </p:txBody>
        </p:sp>
        <p:pic>
          <p:nvPicPr>
            <p:cNvPr id="5898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10400" y="1122556"/>
              <a:ext cx="1626524" cy="4363844"/>
            </a:xfrm>
            <a:prstGeom prst="rect">
              <a:avLst/>
            </a:prstGeom>
            <a:noFill/>
            <a:ln w="9525">
              <a:noFill/>
              <a:miter lim="800000"/>
              <a:headEnd/>
              <a:tailEnd/>
            </a:ln>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5630</TotalTime>
  <Words>1690</Words>
  <Application>Microsoft Office PowerPoint</Application>
  <PresentationFormat>On-screen Show (4:3)</PresentationFormat>
  <Paragraphs>185</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5" baseType="lpstr">
      <vt:lpstr>Arial</vt:lpstr>
      <vt:lpstr>Cambria Math</vt:lpstr>
      <vt:lpstr>Calibri</vt:lpstr>
      <vt:lpstr>Symbol</vt:lpstr>
      <vt:lpstr>Office Theme</vt:lpstr>
      <vt:lpstr>Equation</vt:lpstr>
      <vt:lpstr>MathType 6.0 Equation</vt:lpstr>
      <vt:lpstr>Section 12.3</vt:lpstr>
      <vt:lpstr>TOPICS</vt:lpstr>
      <vt:lpstr>The Unit Normal and Binormal Vectors</vt:lpstr>
      <vt:lpstr>Definition: Unit Normal and Binormal Vectors</vt:lpstr>
      <vt:lpstr>The Unit Normal and Binormal Vectors</vt:lpstr>
      <vt:lpstr>Example 1</vt:lpstr>
      <vt:lpstr>Example 1 (cont.)</vt:lpstr>
      <vt:lpstr>Example 1 (cont.)</vt:lpstr>
      <vt:lpstr>Example 1 (cont.)</vt:lpstr>
      <vt:lpstr>Definition: Osculating, Normal, and Rectifying Planes</vt:lpstr>
      <vt:lpstr>The Unit Normal and Binormal Vectors</vt:lpstr>
      <vt:lpstr>The Unit Normal and Binormal Vectors</vt:lpstr>
      <vt:lpstr>Example 2</vt:lpstr>
      <vt:lpstr>Example 2 (cont.)</vt:lpstr>
      <vt:lpstr>Example 2 (cont.)</vt:lpstr>
      <vt:lpstr>Example 3</vt:lpstr>
      <vt:lpstr>Example 3 (cont.)</vt:lpstr>
      <vt:lpstr>Example 3 (cont.)</vt:lpstr>
      <vt:lpstr>Example 3 (cont.)</vt:lpstr>
      <vt:lpstr>Curvature and Torsion </vt:lpstr>
      <vt:lpstr>Curvature and Torsion </vt:lpstr>
      <vt:lpstr>Definition: Curvature </vt:lpstr>
      <vt:lpstr>Curvature and Torsion </vt:lpstr>
      <vt:lpstr>Example 4</vt:lpstr>
      <vt:lpstr>Example 4 (cont.)</vt:lpstr>
      <vt:lpstr>Curvature and Torsion </vt:lpstr>
      <vt:lpstr>Curvature and Torsion </vt:lpstr>
      <vt:lpstr>Curvature and Torsion </vt:lpstr>
      <vt:lpstr>Curvature and Torsion </vt:lpstr>
      <vt:lpstr>Definition: Torsion</vt:lpstr>
      <vt:lpstr>Theorem: The Frenet-Serret Formulas</vt:lpstr>
      <vt:lpstr>Curvature and Torsion</vt:lpstr>
      <vt:lpstr>Example 5</vt:lpstr>
      <vt:lpstr>Example 5 (cont.)</vt:lpstr>
      <vt:lpstr>Example 5 (cont.)</vt:lpstr>
      <vt:lpstr>Example 5 (cont.)</vt:lpstr>
      <vt:lpstr>Curvature and Torsion </vt:lpstr>
      <vt:lpstr>Curvature and Torsion </vt:lpstr>
      <vt:lpstr>Definition: Tangential and Normal Components of Acceleration</vt:lpstr>
      <vt:lpstr>Example 6</vt:lpstr>
      <vt:lpstr>Example 6 (cont.)</vt:lpstr>
      <vt:lpstr>Example 6 (cont.)</vt:lpstr>
      <vt:lpstr>Example 6 (cont.)</vt:lpstr>
      <vt:lpstr>Example 6 (cont.)</vt:lpstr>
      <vt:lpstr>Table 1: Summary of Space Curve Definitions and Formulas</vt:lpstr>
      <vt:lpstr>Table 1: Summary of Space Curve Definitions and Formulas</vt:lpstr>
      <vt:lpstr>Table 1: Summary of Space Curve Definitions and Formulas</vt:lpstr>
      <vt:lpstr>Table 1: Summary of Space Curve Definitions and Formulas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 Systems</dc:creator>
  <cp:lastModifiedBy>Daniel Breuer</cp:lastModifiedBy>
  <cp:revision>740</cp:revision>
  <dcterms:created xsi:type="dcterms:W3CDTF">2013-04-26T14:43:13Z</dcterms:created>
  <dcterms:modified xsi:type="dcterms:W3CDTF">2018-09-18T17:01:39Z</dcterms:modified>
</cp:coreProperties>
</file>