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97" r:id="rId4"/>
    <p:sldId id="305" r:id="rId5"/>
    <p:sldId id="306" r:id="rId6"/>
    <p:sldId id="307" r:id="rId7"/>
    <p:sldId id="291" r:id="rId8"/>
    <p:sldId id="294" r:id="rId9"/>
    <p:sldId id="295" r:id="rId10"/>
    <p:sldId id="299" r:id="rId11"/>
    <p:sldId id="296" r:id="rId12"/>
    <p:sldId id="265" r:id="rId13"/>
    <p:sldId id="29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Ebrima" panose="020000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6609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60"/>
  </p:normalViewPr>
  <p:slideViewPr>
    <p:cSldViewPr>
      <p:cViewPr varScale="1">
        <p:scale>
          <a:sx n="101" d="100"/>
          <a:sy n="101" d="100"/>
        </p:scale>
        <p:origin x="6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12.4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Planetary Motion and Kepler’s Laws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09888" y="1143000"/>
            <a:ext cx="3529012" cy="4635500"/>
            <a:chOff x="2909888" y="1143000"/>
            <a:chExt cx="3529012" cy="4635500"/>
          </a:xfrm>
        </p:grpSpPr>
        <p:pic>
          <p:nvPicPr>
            <p:cNvPr id="542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1785"/>
            <a:stretch>
              <a:fillRect/>
            </a:stretch>
          </p:blipFill>
          <p:spPr bwMode="auto">
            <a:xfrm>
              <a:off x="2909888" y="1143000"/>
              <a:ext cx="3324225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3249" name="Object 1"/>
            <p:cNvGraphicFramePr>
              <a:graphicFrameLocks noChangeAspect="1"/>
            </p:cNvGraphicFramePr>
            <p:nvPr/>
          </p:nvGraphicFramePr>
          <p:xfrm>
            <a:off x="2971800" y="5334000"/>
            <a:ext cx="34671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3" name="Equation" r:id="rId4" imgW="3466800" imgH="444240" progId="Equation.DSMT4">
                    <p:embed/>
                  </p:oleObj>
                </mc:Choice>
                <mc:Fallback>
                  <p:oleObj name="Equation" r:id="rId4" imgW="3466800" imgH="44424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5334000"/>
                          <a:ext cx="346710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58643"/>
              </p:ext>
            </p:extLst>
          </p:nvPr>
        </p:nvGraphicFramePr>
        <p:xfrm>
          <a:off x="615950" y="1333500"/>
          <a:ext cx="81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2" name="Equation" r:id="rId3" imgW="812520" imgH="939600" progId="Equation.DSMT4">
                  <p:embed/>
                </p:oleObj>
              </mc:Choice>
              <mc:Fallback>
                <p:oleObj name="Equation" r:id="rId3" imgW="81252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333500"/>
                        <a:ext cx="812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312325"/>
              </p:ext>
            </p:extLst>
          </p:nvPr>
        </p:nvGraphicFramePr>
        <p:xfrm>
          <a:off x="1549400" y="2373153"/>
          <a:ext cx="609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3" name="Equation" r:id="rId5" imgW="6095880" imgH="990360" progId="Equation.DSMT4">
                  <p:embed/>
                </p:oleObj>
              </mc:Choice>
              <mc:Fallback>
                <p:oleObj name="Equation" r:id="rId5" imgW="6095880" imgH="990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373153"/>
                        <a:ext cx="609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59526"/>
              </p:ext>
            </p:extLst>
          </p:nvPr>
        </p:nvGraphicFramePr>
        <p:xfrm>
          <a:off x="622300" y="3670300"/>
          <a:ext cx="787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Equation" r:id="rId7" imgW="787320" imgH="939600" progId="Equation.DSMT4">
                  <p:embed/>
                </p:oleObj>
              </mc:Choice>
              <mc:Fallback>
                <p:oleObj name="Equation" r:id="rId7" imgW="78732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670300"/>
                        <a:ext cx="787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98374"/>
              </p:ext>
            </p:extLst>
          </p:nvPr>
        </p:nvGraphicFramePr>
        <p:xfrm>
          <a:off x="1555750" y="4729480"/>
          <a:ext cx="6934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5" name="Equation" r:id="rId9" imgW="6933960" imgH="990360" progId="Equation.DSMT4">
                  <p:embed/>
                </p:oleObj>
              </mc:Choice>
              <mc:Fallback>
                <p:oleObj name="Equation" r:id="rId9" imgW="693396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729480"/>
                        <a:ext cx="6934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186305"/>
              </p:ext>
            </p:extLst>
          </p:nvPr>
        </p:nvGraphicFramePr>
        <p:xfrm>
          <a:off x="1549400" y="1306513"/>
          <a:ext cx="3251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6" name="Equation" r:id="rId11" imgW="3251160" imgH="1002960" progId="Equation.DSMT4">
                  <p:embed/>
                </p:oleObj>
              </mc:Choice>
              <mc:Fallback>
                <p:oleObj name="Equation" r:id="rId11" imgW="3251160" imgH="1002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06513"/>
                        <a:ext cx="3251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04865"/>
              </p:ext>
            </p:extLst>
          </p:nvPr>
        </p:nvGraphicFramePr>
        <p:xfrm>
          <a:off x="1555750" y="3651250"/>
          <a:ext cx="426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7" name="Equation" r:id="rId13" imgW="4267080" imgH="1002960" progId="Equation.DSMT4">
                  <p:embed/>
                </p:oleObj>
              </mc:Choice>
              <mc:Fallback>
                <p:oleObj name="Equation" r:id="rId13" imgW="4267080" imgH="1002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651250"/>
                        <a:ext cx="426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Kepler’s Laws of Planetary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Kepler’s Laws of Planetary Motion</a:t>
            </a:r>
          </a:p>
          <a:p>
            <a:pPr marL="463550" indent="-463550"/>
            <a:r>
              <a:rPr lang="en-US" b="1" dirty="0">
                <a:solidFill>
                  <a:schemeClr val="tx1"/>
                </a:solidFill>
              </a:rPr>
              <a:t>1.	</a:t>
            </a:r>
            <a:r>
              <a:rPr lang="en-US" dirty="0">
                <a:solidFill>
                  <a:schemeClr val="tx1"/>
                </a:solidFill>
              </a:rPr>
              <a:t>Each planet revolves around the sun in an elliptical orbit, with the sun at one focus of the ellipse.</a:t>
            </a:r>
          </a:p>
          <a:p>
            <a:pPr marL="463550" indent="-463550"/>
            <a:r>
              <a:rPr lang="en-US" b="1" dirty="0">
                <a:solidFill>
                  <a:schemeClr val="tx1"/>
                </a:solidFill>
              </a:rPr>
              <a:t>2.	</a:t>
            </a:r>
            <a:r>
              <a:rPr lang="en-US" dirty="0">
                <a:solidFill>
                  <a:schemeClr val="tx1"/>
                </a:solidFill>
              </a:rPr>
              <a:t>A line segment between the sun and a given planet sweeps out equal areas of the ellipse over equal periods of time.</a:t>
            </a:r>
          </a:p>
          <a:p>
            <a:pPr marL="463550" indent="-463550"/>
            <a:r>
              <a:rPr lang="en-US" b="1" dirty="0">
                <a:solidFill>
                  <a:schemeClr val="tx1"/>
                </a:solidFill>
              </a:rPr>
              <a:t>3.</a:t>
            </a:r>
            <a:r>
              <a:rPr lang="en-US" dirty="0">
                <a:solidFill>
                  <a:schemeClr val="tx1"/>
                </a:solidFill>
              </a:rPr>
              <a:t>	The ratio of the square of the period of one revolution of a planet and the cube of the length of the semimajor axis of its orbit is a constant independent of the planet.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Kepler’s Laws of Planetary Motion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Kepler’s Laws of Planetary Motion (cont.)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	Figure 2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5649" y="1909025"/>
            <a:ext cx="4132703" cy="374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Motion in polar coordinates</a:t>
            </a:r>
          </a:p>
          <a:p>
            <a:pPr marL="514350" indent="-514350">
              <a:buAutoNum type="arabicPeriod"/>
            </a:pPr>
            <a:r>
              <a:rPr lang="en-US" dirty="0"/>
              <a:t>Kepler’s Laws of Planetary Motion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we will be discussing the movement of planets over time, we assume the polar variables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cs typeface="Ebrima" pitchFamily="2" charset="0"/>
              </a:rPr>
              <a:t>θ</a:t>
            </a:r>
            <a:r>
              <a:rPr lang="en-US" dirty="0"/>
              <a:t>  are both functions of </a:t>
            </a:r>
            <a:r>
              <a:rPr lang="en-US" i="1" dirty="0"/>
              <a:t>t</a:t>
            </a:r>
            <a:r>
              <a:rPr lang="en-US" dirty="0"/>
              <a:t>. Using vector notation, then, we describe a generic curve </a:t>
            </a:r>
            <a:r>
              <a:rPr lang="en-US" i="1" dirty="0"/>
              <a:t>C</a:t>
            </a:r>
            <a:r>
              <a:rPr lang="en-US" dirty="0"/>
              <a:t> in the </a:t>
            </a:r>
            <a:r>
              <a:rPr lang="en-US" i="1" dirty="0"/>
              <a:t>xy</a:t>
            </a:r>
            <a:r>
              <a:rPr lang="en-US" dirty="0"/>
              <a:t>-plane by the vector function</a:t>
            </a:r>
          </a:p>
          <a:p>
            <a:endParaRPr lang="en-US" dirty="0"/>
          </a:p>
          <a:p>
            <a:r>
              <a:rPr lang="en-US" dirty="0"/>
              <a:t>where we define 					   and, because we will soon find it useful, we define 						  a unit vector perpendicular to </a:t>
            </a:r>
            <a:r>
              <a:rPr lang="en-US" b="1" dirty="0"/>
              <a:t>u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89178"/>
              </p:ext>
            </p:extLst>
          </p:nvPr>
        </p:nvGraphicFramePr>
        <p:xfrm>
          <a:off x="1073150" y="3422650"/>
          <a:ext cx="6997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Equation" r:id="rId3" imgW="6997680" imgH="609480" progId="Equation.DSMT4">
                  <p:embed/>
                </p:oleObj>
              </mc:Choice>
              <mc:Fallback>
                <p:oleObj name="Equation" r:id="rId3" imgW="6997680" imgH="609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422650"/>
                        <a:ext cx="6997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723903"/>
              </p:ext>
            </p:extLst>
          </p:nvPr>
        </p:nvGraphicFramePr>
        <p:xfrm>
          <a:off x="3009900" y="3990975"/>
          <a:ext cx="415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tion" r:id="rId5" imgW="4152600" imgH="609480" progId="Equation.DSMT4">
                  <p:embed/>
                </p:oleObj>
              </mc:Choice>
              <mc:Fallback>
                <p:oleObj name="Equation" r:id="rId5" imgW="415260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3990975"/>
                        <a:ext cx="4152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3401"/>
              </p:ext>
            </p:extLst>
          </p:nvPr>
        </p:nvGraphicFramePr>
        <p:xfrm>
          <a:off x="590550" y="4838700"/>
          <a:ext cx="464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7" imgW="4647960" imgH="609480" progId="Equation.DSMT4">
                  <p:embed/>
                </p:oleObj>
              </mc:Choice>
              <mc:Fallback>
                <p:oleObj name="Equation" r:id="rId7" imgW="4647960" imgH="60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838700"/>
                        <a:ext cx="464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position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of an object, its velocity </a:t>
            </a:r>
            <a:r>
              <a:rPr lang="en-US" b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018674" y="2286000"/>
          <a:ext cx="609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Equation" r:id="rId3" imgW="609480" imgH="469800" progId="Equation.DSMT4">
                  <p:embed/>
                </p:oleObj>
              </mc:Choice>
              <mc:Fallback>
                <p:oleObj name="Equation" r:id="rId3" imgW="6094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674" y="2286000"/>
                        <a:ext cx="609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03201"/>
              </p:ext>
            </p:extLst>
          </p:nvPr>
        </p:nvGraphicFramePr>
        <p:xfrm>
          <a:off x="1701800" y="2863850"/>
          <a:ext cx="668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0" name="Equation" r:id="rId5" imgW="6680160" imgH="609480" progId="Equation.DSMT4">
                  <p:embed/>
                </p:oleObj>
              </mc:Choice>
              <mc:Fallback>
                <p:oleObj name="Equation" r:id="rId5" imgW="6680160" imgH="609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863850"/>
                        <a:ext cx="6680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82101"/>
              </p:ext>
            </p:extLst>
          </p:nvPr>
        </p:nvGraphicFramePr>
        <p:xfrm>
          <a:off x="1739900" y="3575050"/>
          <a:ext cx="4051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name="Equation" r:id="rId7" imgW="4051080" imgH="482400" progId="Equation.DSMT4">
                  <p:embed/>
                </p:oleObj>
              </mc:Choice>
              <mc:Fallback>
                <p:oleObj name="Equation" r:id="rId7" imgW="405108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575050"/>
                        <a:ext cx="4051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1693863" y="2298032"/>
          <a:ext cx="408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Equation" r:id="rId9" imgW="4089240" imgH="469800" progId="Equation.DSMT4">
                  <p:embed/>
                </p:oleObj>
              </mc:Choice>
              <mc:Fallback>
                <p:oleObj name="Equation" r:id="rId9" imgW="40892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298032"/>
                        <a:ext cx="4089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its acceleration </a:t>
            </a:r>
            <a:r>
              <a:rPr lang="en-US" b="1" dirty="0"/>
              <a:t>a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</a:t>
            </a: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512129"/>
              </p:ext>
            </p:extLst>
          </p:nvPr>
        </p:nvGraphicFramePr>
        <p:xfrm>
          <a:off x="571500" y="1831975"/>
          <a:ext cx="54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5" name="Equation" r:id="rId3" imgW="545760" imgH="431640" progId="Equation.DSMT4">
                  <p:embed/>
                </p:oleObj>
              </mc:Choice>
              <mc:Fallback>
                <p:oleObj name="Equation" r:id="rId3" imgW="54576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831975"/>
                        <a:ext cx="546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590060"/>
              </p:ext>
            </p:extLst>
          </p:nvPr>
        </p:nvGraphicFramePr>
        <p:xfrm>
          <a:off x="1143000" y="2430463"/>
          <a:ext cx="50815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6" name="Equation" r:id="rId5" imgW="4991040" imgH="457200" progId="Equation.DSMT4">
                  <p:embed/>
                </p:oleObj>
              </mc:Choice>
              <mc:Fallback>
                <p:oleObj name="Equation" r:id="rId5" imgW="499104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0463"/>
                        <a:ext cx="50815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209324"/>
              </p:ext>
            </p:extLst>
          </p:nvPr>
        </p:nvGraphicFramePr>
        <p:xfrm>
          <a:off x="1143000" y="3581400"/>
          <a:ext cx="7467480" cy="6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7" name="Equation" r:id="rId7" imgW="7467480" imgH="660240" progId="Equation.DSMT4">
                  <p:embed/>
                </p:oleObj>
              </mc:Choice>
              <mc:Fallback>
                <p:oleObj name="Equation" r:id="rId7" imgW="7467480" imgH="660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7467480" cy="66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92416"/>
              </p:ext>
            </p:extLst>
          </p:nvPr>
        </p:nvGraphicFramePr>
        <p:xfrm>
          <a:off x="1143000" y="1844040"/>
          <a:ext cx="648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8" name="Equation" r:id="rId9" imgW="6489360" imgH="431640" progId="Equation.DSMT4">
                  <p:embed/>
                </p:oleObj>
              </mc:Choice>
              <mc:Fallback>
                <p:oleObj name="Equation" r:id="rId9" imgW="648936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44040"/>
                        <a:ext cx="6489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166318"/>
              </p:ext>
            </p:extLst>
          </p:nvPr>
        </p:nvGraphicFramePr>
        <p:xfrm>
          <a:off x="1295400" y="2895600"/>
          <a:ext cx="7505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Equation" r:id="rId11" imgW="7505640" imgH="558720" progId="Equation.DSMT4">
                  <p:embed/>
                </p:oleObj>
              </mc:Choice>
              <mc:Fallback>
                <p:oleObj name="Equation" r:id="rId11" imgW="75056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5400" y="2895600"/>
                        <a:ext cx="75057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Omitting the argument </a:t>
            </a:r>
            <a:r>
              <a:rPr lang="en-US" i="1" dirty="0"/>
              <a:t>t</a:t>
            </a:r>
            <a:r>
              <a:rPr lang="en-US" dirty="0"/>
              <a:t>, we summarize the above as follows:</a:t>
            </a: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2184400" y="2436813"/>
          <a:ext cx="850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Equation" r:id="rId3" imgW="850680" imgH="330120" progId="Equation.DSMT4">
                  <p:embed/>
                </p:oleObj>
              </mc:Choice>
              <mc:Fallback>
                <p:oleObj name="Equation" r:id="rId3" imgW="85068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436813"/>
                        <a:ext cx="850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922938"/>
              </p:ext>
            </p:extLst>
          </p:nvPr>
        </p:nvGraphicFramePr>
        <p:xfrm>
          <a:off x="2190750" y="2868613"/>
          <a:ext cx="205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Equation" r:id="rId5" imgW="2057400" imgH="431640" progId="Equation.DSMT4">
                  <p:embed/>
                </p:oleObj>
              </mc:Choice>
              <mc:Fallback>
                <p:oleObj name="Equation" r:id="rId5" imgW="20574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2868613"/>
                        <a:ext cx="205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51944"/>
              </p:ext>
            </p:extLst>
          </p:nvPr>
        </p:nvGraphicFramePr>
        <p:xfrm>
          <a:off x="2184400" y="3395663"/>
          <a:ext cx="4813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5" name="Equation" r:id="rId7" imgW="4813200" imgH="685800" progId="Equation.DSMT4">
                  <p:embed/>
                </p:oleObj>
              </mc:Choice>
              <mc:Fallback>
                <p:oleObj name="Equation" r:id="rId7" imgW="481320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395663"/>
                        <a:ext cx="4813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terms of the vectors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describe the velocity and acceleration vectors of a particle whose position function is </a:t>
            </a:r>
          </a:p>
          <a:p>
            <a:endParaRPr lang="en-US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724150" y="4864100"/>
          <a:ext cx="369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3" imgW="3695400" imgH="622080" progId="Equation.DSMT4">
                  <p:embed/>
                </p:oleObj>
              </mc:Choice>
              <mc:Fallback>
                <p:oleObj name="Equation" r:id="rId3" imgW="3695400" imgH="622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864100"/>
                        <a:ext cx="3695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63669"/>
              </p:ext>
            </p:extLst>
          </p:nvPr>
        </p:nvGraphicFramePr>
        <p:xfrm>
          <a:off x="2559050" y="1974850"/>
          <a:ext cx="372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5" imgW="3720960" imgH="609480" progId="Equation.DSMT4">
                  <p:embed/>
                </p:oleObj>
              </mc:Choice>
              <mc:Fallback>
                <p:oleObj name="Equation" r:id="rId5" imgW="3720960" imgH="60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974850"/>
                        <a:ext cx="372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293972" y="2706129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Equation" r:id="rId7" imgW="558720" imgH="304560" progId="Equation.DSMT4">
                  <p:embed/>
                </p:oleObj>
              </mc:Choice>
              <mc:Fallback>
                <p:oleObj name="Equation" r:id="rId7" imgW="55872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972" y="2706129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48795"/>
              </p:ext>
            </p:extLst>
          </p:nvPr>
        </p:nvGraphicFramePr>
        <p:xfrm>
          <a:off x="2444750" y="3206750"/>
          <a:ext cx="4254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Equation" r:id="rId9" imgW="4254480" imgH="609480" progId="Equation.DSMT4">
                  <p:embed/>
                </p:oleObj>
              </mc:Choice>
              <mc:Fallback>
                <p:oleObj name="Equation" r:id="rId9" imgW="4254480" imgH="60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3206750"/>
                        <a:ext cx="4254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Using polar notation, the function </a:t>
            </a:r>
          </a:p>
          <a:p>
            <a:endParaRPr lang="en-US" i="1" dirty="0"/>
          </a:p>
          <a:p>
            <a:r>
              <a:rPr lang="en-US" dirty="0"/>
              <a:t>where		     and</a:t>
            </a:r>
          </a:p>
          <a:p>
            <a:r>
              <a:rPr lang="en-US" dirty="0"/>
              <a:t>So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975862"/>
              </p:ext>
            </p:extLst>
          </p:nvPr>
        </p:nvGraphicFramePr>
        <p:xfrm>
          <a:off x="1905000" y="2292350"/>
          <a:ext cx="533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Equation" r:id="rId3" imgW="5333760" imgH="609480" progId="Equation.DSMT4">
                  <p:embed/>
                </p:oleObj>
              </mc:Choice>
              <mc:Fallback>
                <p:oleObj name="Equation" r:id="rId3" imgW="533376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92350"/>
                        <a:ext cx="533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625600" y="2864556"/>
          <a:ext cx="104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1" name="Equation" r:id="rId5" imgW="1041120" imgH="469800" progId="Equation.DSMT4">
                  <p:embed/>
                </p:oleObj>
              </mc:Choice>
              <mc:Fallback>
                <p:oleObj name="Equation" r:id="rId5" imgW="10411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864556"/>
                        <a:ext cx="1041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88675"/>
              </p:ext>
            </p:extLst>
          </p:nvPr>
        </p:nvGraphicFramePr>
        <p:xfrm>
          <a:off x="3467100" y="2863850"/>
          <a:ext cx="133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Equation" r:id="rId7" imgW="1333440" imgH="495000" progId="Equation.DSMT4">
                  <p:embed/>
                </p:oleObj>
              </mc:Choice>
              <mc:Fallback>
                <p:oleObj name="Equation" r:id="rId7" imgW="133344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863850"/>
                        <a:ext cx="133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251882"/>
              </p:ext>
            </p:extLst>
          </p:nvPr>
        </p:nvGraphicFramePr>
        <p:xfrm>
          <a:off x="3098800" y="3740150"/>
          <a:ext cx="29464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Equation" r:id="rId9" imgW="2946240" imgH="1688760" progId="Equation.DSMT4">
                  <p:embed/>
                </p:oleObj>
              </mc:Choice>
              <mc:Fallback>
                <p:oleObj name="Equation" r:id="rId9" imgW="2946240" imgH="1688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740150"/>
                        <a:ext cx="29464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Figure 1 is a graph of the particle’s path over the time interval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3 ≤ </a:t>
            </a:r>
            <a:r>
              <a:rPr lang="en-US" i="1" dirty="0"/>
              <a:t>t</a:t>
            </a:r>
            <a:r>
              <a:rPr lang="en-US" dirty="0"/>
              <a:t> ≤ 3 with its velocity and acceleration vectors </a:t>
            </a:r>
            <a:r>
              <a:rPr lang="en-US" b="1" dirty="0"/>
              <a:t>v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dirty="0"/>
              <a:t> shown in red and blue, respectively, at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546100" y="4648200"/>
          <a:ext cx="749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9" name="Equation" r:id="rId3" imgW="749160" imgH="444240" progId="Equation.DSMT4">
                  <p:embed/>
                </p:oleObj>
              </mc:Choice>
              <mc:Fallback>
                <p:oleObj name="Equation" r:id="rId3" imgW="74916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4648200"/>
                        <a:ext cx="749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3914"/>
              </p:ext>
            </p:extLst>
          </p:nvPr>
        </p:nvGraphicFramePr>
        <p:xfrm>
          <a:off x="1030288" y="1841500"/>
          <a:ext cx="368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0" name="Equation" r:id="rId5" imgW="3682800" imgH="469800" progId="Equation.DSMT4">
                  <p:embed/>
                </p:oleObj>
              </mc:Choice>
              <mc:Fallback>
                <p:oleObj name="Equation" r:id="rId5" imgW="36828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841500"/>
                        <a:ext cx="368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08843"/>
              </p:ext>
            </p:extLst>
          </p:nvPr>
        </p:nvGraphicFramePr>
        <p:xfrm>
          <a:off x="1017588" y="2405063"/>
          <a:ext cx="4813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name="Equation" r:id="rId7" imgW="4813200" imgH="685800" progId="Equation.DSMT4">
                  <p:embed/>
                </p:oleObj>
              </mc:Choice>
              <mc:Fallback>
                <p:oleObj name="Equation" r:id="rId7" imgW="481320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405063"/>
                        <a:ext cx="4813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5846763" y="2501900"/>
          <a:ext cx="226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2" name="Equation" r:id="rId9" imgW="2260440" imgH="469800" progId="Equation.DSMT4">
                  <p:embed/>
                </p:oleObj>
              </mc:Choice>
              <mc:Fallback>
                <p:oleObj name="Equation" r:id="rId9" imgW="22604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2501900"/>
                        <a:ext cx="2260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238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Ebrima</vt:lpstr>
      <vt:lpstr>Cambria Math</vt:lpstr>
      <vt:lpstr>Calibri</vt:lpstr>
      <vt:lpstr>Symbol</vt:lpstr>
      <vt:lpstr>Office Theme</vt:lpstr>
      <vt:lpstr>MathType 6.0 Equation</vt:lpstr>
      <vt:lpstr>Equation</vt:lpstr>
      <vt:lpstr>Section 12.4</vt:lpstr>
      <vt:lpstr>TOPICS</vt:lpstr>
      <vt:lpstr>Motion in Polar Coordinates</vt:lpstr>
      <vt:lpstr>Motion in Polar Coordinates</vt:lpstr>
      <vt:lpstr>Motion in Polar Coordinates</vt:lpstr>
      <vt:lpstr>Motion in Polar Coordinates</vt:lpstr>
      <vt:lpstr>Example 1</vt:lpstr>
      <vt:lpstr>Example 1 (cont.)</vt:lpstr>
      <vt:lpstr>Example 1 (cont.)</vt:lpstr>
      <vt:lpstr>Example 1 (cont.)</vt:lpstr>
      <vt:lpstr>Example 1 (cont.)</vt:lpstr>
      <vt:lpstr>Theorem: Kepler’s Laws of Planetary Motion</vt:lpstr>
      <vt:lpstr>Theorem: Kepler’s Laws of Planetary Motion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 Systems</dc:creator>
  <cp:lastModifiedBy>Daniel Breuer</cp:lastModifiedBy>
  <cp:revision>291</cp:revision>
  <dcterms:created xsi:type="dcterms:W3CDTF">2013-04-26T14:43:13Z</dcterms:created>
  <dcterms:modified xsi:type="dcterms:W3CDTF">2018-09-19T12:35:36Z</dcterms:modified>
</cp:coreProperties>
</file>