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0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2" r:id="rId18"/>
    <p:sldId id="272" r:id="rId19"/>
    <p:sldId id="303"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5" r:id="rId34"/>
    <p:sldId id="287" r:id="rId35"/>
    <p:sldId id="305" r:id="rId36"/>
    <p:sldId id="306" r:id="rId37"/>
    <p:sldId id="290" r:id="rId38"/>
    <p:sldId id="291" r:id="rId39"/>
    <p:sldId id="292" r:id="rId40"/>
    <p:sldId id="293" r:id="rId41"/>
    <p:sldId id="294" r:id="rId42"/>
    <p:sldId id="295" r:id="rId43"/>
    <p:sldId id="296" r:id="rId44"/>
    <p:sldId id="297" r:id="rId45"/>
    <p:sldId id="298"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Euclid Math Two" panose="02050601010101010101" pitchFamily="18" charset="2"/>
      <p:regular r:id="rId52"/>
      <p:bold r:id="rId53"/>
    </p:embeddedFont>
    <p:embeddedFont>
      <p:font typeface="Ti86pc" panose="020B0609020003040203" pitchFamily="49"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2" autoAdjust="0"/>
    <p:restoredTop sz="94660"/>
  </p:normalViewPr>
  <p:slideViewPr>
    <p:cSldViewPr>
      <p:cViewPr varScale="1">
        <p:scale>
          <a:sx n="107" d="100"/>
          <a:sy n="107" d="100"/>
        </p:scale>
        <p:origin x="12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4.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11" Type="http://schemas.openxmlformats.org/officeDocument/2006/relationships/image" Target="../media/image18.wmf"/><Relationship Id="rId5" Type="http://schemas.openxmlformats.org/officeDocument/2006/relationships/image" Target="../media/image19.png"/><Relationship Id="rId10" Type="http://schemas.openxmlformats.org/officeDocument/2006/relationships/oleObject" Target="../embeddings/oleObject14.bin"/><Relationship Id="rId4" Type="http://schemas.openxmlformats.org/officeDocument/2006/relationships/image" Target="../media/image15.wmf"/><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6.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9.bin"/><Relationship Id="rId5" Type="http://schemas.openxmlformats.org/officeDocument/2006/relationships/image" Target="../media/image36.w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0.wmf"/><Relationship Id="rId5" Type="http://schemas.openxmlformats.org/officeDocument/2006/relationships/oleObject" Target="../embeddings/oleObject31.bin"/><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1.w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4.w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0.wmf"/><Relationship Id="rId5" Type="http://schemas.openxmlformats.org/officeDocument/2006/relationships/oleObject" Target="../embeddings/oleObject36.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4.wmf"/><Relationship Id="rId5" Type="http://schemas.openxmlformats.org/officeDocument/2006/relationships/oleObject" Target="../embeddings/oleObject40.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2.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7.wmf"/></Relationships>
</file>

<file path=ppt/slides/_rels/slide4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9.wmf"/><Relationship Id="rId5" Type="http://schemas.openxmlformats.org/officeDocument/2006/relationships/oleObject" Target="../embeddings/oleObject45.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7.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3.wmf"/><Relationship Id="rId5" Type="http://schemas.openxmlformats.org/officeDocument/2006/relationships/oleObject" Target="../embeddings/oleObject49.bin"/><Relationship Id="rId4" Type="http://schemas.openxmlformats.org/officeDocument/2006/relationships/image" Target="../media/image6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64.wmf"/></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65.wmf"/><Relationship Id="rId4" Type="http://schemas.openxmlformats.org/officeDocument/2006/relationships/oleObject" Target="../embeddings/oleObject5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Functions of Several Variables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Interior Points, Boundary Points, and Open and Closed Regions </a:t>
            </a:r>
          </a:p>
        </p:txBody>
      </p:sp>
      <p:sp>
        <p:nvSpPr>
          <p:cNvPr id="3" name="Content Placeholder 2"/>
          <p:cNvSpPr>
            <a:spLocks noGrp="1"/>
          </p:cNvSpPr>
          <p:nvPr>
            <p:ph idx="1"/>
          </p:nvPr>
        </p:nvSpPr>
        <p:spPr>
          <a:xfrm>
            <a:off x="457200" y="1280160"/>
            <a:ext cx="8229600" cy="4663440"/>
          </a:xfrm>
          <a:solidFill>
            <a:srgbClr val="FFFFCC"/>
          </a:solidFill>
          <a:ln w="28575">
            <a:solidFill>
              <a:srgbClr val="000000"/>
            </a:solidFill>
          </a:ln>
        </p:spPr>
        <p:txBody>
          <a:bodyPr>
            <a:noAutofit/>
          </a:bodyPr>
          <a:lstStyle/>
          <a:p>
            <a:pPr algn="ctr"/>
            <a:r>
              <a:rPr lang="en-US" b="1" dirty="0">
                <a:solidFill>
                  <a:srgbClr val="000000"/>
                </a:solidFill>
              </a:rPr>
              <a:t>Interior Points, Boundary Points, and Open and Closed Regions </a:t>
            </a:r>
          </a:p>
          <a:p>
            <a:pPr>
              <a:spcBef>
                <a:spcPts val="0"/>
              </a:spcBef>
            </a:pPr>
            <a:r>
              <a:rPr lang="en-US" dirty="0">
                <a:solidFill>
                  <a:srgbClr val="000000"/>
                </a:solidFill>
              </a:rPr>
              <a:t>Let </a:t>
            </a:r>
            <a:r>
              <a:rPr lang="en-US" i="1" dirty="0">
                <a:solidFill>
                  <a:srgbClr val="000000"/>
                </a:solidFill>
              </a:rPr>
              <a:t>R</a:t>
            </a:r>
            <a:r>
              <a:rPr lang="en-US" dirty="0">
                <a:solidFill>
                  <a:srgbClr val="000000"/>
                </a:solidFill>
              </a:rPr>
              <a:t> be a region of the Cartesian</a:t>
            </a:r>
            <a:br>
              <a:rPr lang="en-US" dirty="0">
                <a:solidFill>
                  <a:srgbClr val="000000"/>
                </a:solidFill>
              </a:rPr>
            </a:br>
            <a:r>
              <a:rPr lang="en-US" dirty="0">
                <a:solidFill>
                  <a:srgbClr val="000000"/>
                </a:solidFill>
              </a:rPr>
              <a:t>plane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A point		      is </a:t>
            </a:r>
            <a:br>
              <a:rPr lang="en-US" dirty="0">
                <a:solidFill>
                  <a:srgbClr val="000000"/>
                </a:solidFill>
              </a:rPr>
            </a:br>
            <a:r>
              <a:rPr lang="en-US" dirty="0">
                <a:solidFill>
                  <a:srgbClr val="000000"/>
                </a:solidFill>
              </a:rPr>
              <a:t>said to be an </a:t>
            </a:r>
            <a:r>
              <a:rPr lang="en-US" b="1" dirty="0">
                <a:solidFill>
                  <a:srgbClr val="C00000"/>
                </a:solidFill>
              </a:rPr>
              <a:t>interior point</a:t>
            </a:r>
            <a:r>
              <a:rPr lang="en-US" dirty="0">
                <a:solidFill>
                  <a:srgbClr val="000000"/>
                </a:solidFill>
              </a:rPr>
              <a:t> of </a:t>
            </a:r>
            <a:r>
              <a:rPr lang="en-US" i="1" dirty="0">
                <a:solidFill>
                  <a:srgbClr val="000000"/>
                </a:solidFill>
              </a:rPr>
              <a:t>R</a:t>
            </a:r>
            <a:r>
              <a:rPr lang="en-US" dirty="0">
                <a:solidFill>
                  <a:srgbClr val="000000"/>
                </a:solidFill>
              </a:rPr>
              <a:t> </a:t>
            </a:r>
            <a:br>
              <a:rPr lang="en-US" dirty="0">
                <a:solidFill>
                  <a:srgbClr val="000000"/>
                </a:solidFill>
              </a:rPr>
            </a:br>
            <a:r>
              <a:rPr lang="en-US" dirty="0">
                <a:solidFill>
                  <a:srgbClr val="000000"/>
                </a:solidFill>
              </a:rPr>
              <a:t>if, for some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all points </a:t>
            </a:r>
            <a:br>
              <a:rPr lang="en-US" dirty="0">
                <a:solidFill>
                  <a:srgbClr val="000000"/>
                </a:solidFill>
              </a:rPr>
            </a:br>
            <a:r>
              <a:rPr lang="en-US" dirty="0">
                <a:solidFill>
                  <a:srgbClr val="000000"/>
                </a:solidFill>
              </a:rPr>
              <a:t>within a distance of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from</a:t>
            </a:r>
            <a:br>
              <a:rPr lang="en-US" dirty="0">
                <a:solidFill>
                  <a:srgbClr val="000000"/>
                </a:solidFill>
              </a:rPr>
            </a:br>
            <a:r>
              <a:rPr lang="en-US" dirty="0">
                <a:solidFill>
                  <a:srgbClr val="000000"/>
                </a:solidFill>
              </a:rPr>
              <a:t>are also elements of </a:t>
            </a:r>
            <a:r>
              <a:rPr lang="en-US" i="1" dirty="0">
                <a:solidFill>
                  <a:srgbClr val="000000"/>
                </a:solidFill>
              </a:rPr>
              <a:t>R</a:t>
            </a:r>
            <a:r>
              <a:rPr lang="en-US" dirty="0">
                <a:solidFill>
                  <a:srgbClr val="000000"/>
                </a:solidFill>
              </a:rPr>
              <a:t>—that is,</a:t>
            </a:r>
            <a:br>
              <a:rPr lang="en-US" dirty="0">
                <a:solidFill>
                  <a:srgbClr val="000000"/>
                </a:solidFill>
              </a:rPr>
            </a:br>
            <a:r>
              <a:rPr lang="en-US" dirty="0">
                <a:solidFill>
                  <a:srgbClr val="000000"/>
                </a:solidFill>
              </a:rPr>
              <a:t>		   where </a:t>
            </a:r>
          </a:p>
        </p:txBody>
      </p:sp>
      <p:pic>
        <p:nvPicPr>
          <p:cNvPr id="1587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16880" y="1845578"/>
            <a:ext cx="3017520" cy="2926766"/>
          </a:xfrm>
          <a:prstGeom prst="rect">
            <a:avLst/>
          </a:prstGeom>
          <a:noFill/>
          <a:ln w="9525">
            <a:noFill/>
            <a:miter lim="800000"/>
            <a:headEnd/>
            <a:tailEnd/>
          </a:ln>
        </p:spPr>
      </p:pic>
      <p:graphicFrame>
        <p:nvGraphicFramePr>
          <p:cNvPr id="158723" name="Object 3"/>
          <p:cNvGraphicFramePr>
            <a:graphicFrameLocks noChangeAspect="1"/>
          </p:cNvGraphicFramePr>
          <p:nvPr>
            <p:extLst>
              <p:ext uri="{D42A27DB-BD31-4B8C-83A1-F6EECF244321}">
                <p14:modId xmlns:p14="http://schemas.microsoft.com/office/powerpoint/2010/main" val="169891741"/>
              </p:ext>
            </p:extLst>
          </p:nvPr>
        </p:nvGraphicFramePr>
        <p:xfrm>
          <a:off x="3124200" y="2599189"/>
          <a:ext cx="1524000" cy="495300"/>
        </p:xfrm>
        <a:graphic>
          <a:graphicData uri="http://schemas.openxmlformats.org/presentationml/2006/ole">
            <mc:AlternateContent xmlns:mc="http://schemas.openxmlformats.org/markup-compatibility/2006">
              <mc:Choice xmlns:v="urn:schemas-microsoft-com:vml" Requires="v">
                <p:oleObj spid="_x0000_s158771" name="Equation" r:id="rId4" imgW="1523880" imgH="495000" progId="Equation.DSMT4">
                  <p:embed/>
                </p:oleObj>
              </mc:Choice>
              <mc:Fallback>
                <p:oleObj name="Equation" r:id="rId4" imgW="152388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599189"/>
                        <a:ext cx="152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106036622"/>
              </p:ext>
            </p:extLst>
          </p:nvPr>
        </p:nvGraphicFramePr>
        <p:xfrm>
          <a:off x="4419600" y="3833648"/>
          <a:ext cx="1016000" cy="495300"/>
        </p:xfrm>
        <a:graphic>
          <a:graphicData uri="http://schemas.openxmlformats.org/presentationml/2006/ole">
            <mc:AlternateContent xmlns:mc="http://schemas.openxmlformats.org/markup-compatibility/2006">
              <mc:Choice xmlns:v="urn:schemas-microsoft-com:vml" Requires="v">
                <p:oleObj spid="_x0000_s158772" name="Equation" r:id="rId6" imgW="1015920" imgH="495000" progId="Equation.DSMT4">
                  <p:embed/>
                </p:oleObj>
              </mc:Choice>
              <mc:Fallback>
                <p:oleObj name="Equation" r:id="rId6" imgW="101592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833648"/>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5" name="Object 5"/>
          <p:cNvGraphicFramePr>
            <a:graphicFrameLocks noChangeAspect="1"/>
          </p:cNvGraphicFramePr>
          <p:nvPr>
            <p:extLst>
              <p:ext uri="{D42A27DB-BD31-4B8C-83A1-F6EECF244321}">
                <p14:modId xmlns:p14="http://schemas.microsoft.com/office/powerpoint/2010/main" val="1173642466"/>
              </p:ext>
            </p:extLst>
          </p:nvPr>
        </p:nvGraphicFramePr>
        <p:xfrm>
          <a:off x="508000" y="4722648"/>
          <a:ext cx="2070100" cy="482600"/>
        </p:xfrm>
        <a:graphic>
          <a:graphicData uri="http://schemas.openxmlformats.org/presentationml/2006/ole">
            <mc:AlternateContent xmlns:mc="http://schemas.openxmlformats.org/markup-compatibility/2006">
              <mc:Choice xmlns:v="urn:schemas-microsoft-com:vml" Requires="v">
                <p:oleObj spid="_x0000_s158773" name="Equation" r:id="rId8" imgW="2070000" imgH="482400" progId="Equation.DSMT4">
                  <p:embed/>
                </p:oleObj>
              </mc:Choice>
              <mc:Fallback>
                <p:oleObj name="Equation" r:id="rId8" imgW="2070000" imgH="482400" progId="Equation.DSMT4">
                  <p:embed/>
                  <p:pic>
                    <p:nvPicPr>
                      <p:cNvPr id="0" name="Picture 5"/>
                      <p:cNvPicPr>
                        <a:picLocks noChangeAspect="1" noChangeArrowheads="1"/>
                      </p:cNvPicPr>
                      <p:nvPr/>
                    </p:nvPicPr>
                    <p:blipFill>
                      <a:blip r:embed="rId9"/>
                      <a:srcRect/>
                      <a:stretch>
                        <a:fillRect/>
                      </a:stretch>
                    </p:blipFill>
                    <p:spPr bwMode="auto">
                      <a:xfrm>
                        <a:off x="508000" y="4722648"/>
                        <a:ext cx="207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extLst>
              <p:ext uri="{D42A27DB-BD31-4B8C-83A1-F6EECF244321}">
                <p14:modId xmlns:p14="http://schemas.microsoft.com/office/powerpoint/2010/main" val="162336199"/>
              </p:ext>
            </p:extLst>
          </p:nvPr>
        </p:nvGraphicFramePr>
        <p:xfrm>
          <a:off x="1403350" y="5113789"/>
          <a:ext cx="6337300" cy="838200"/>
        </p:xfrm>
        <a:graphic>
          <a:graphicData uri="http://schemas.openxmlformats.org/presentationml/2006/ole">
            <mc:AlternateContent xmlns:mc="http://schemas.openxmlformats.org/markup-compatibility/2006">
              <mc:Choice xmlns:v="urn:schemas-microsoft-com:vml" Requires="v">
                <p:oleObj spid="_x0000_s158774" name="Equation" r:id="rId10" imgW="6337080" imgH="838080" progId="Equation.DSMT4">
                  <p:embed/>
                </p:oleObj>
              </mc:Choice>
              <mc:Fallback>
                <p:oleObj name="Equation" r:id="rId10" imgW="6337080" imgH="838080" progId="Equation.DSMT4">
                  <p:embed/>
                  <p:pic>
                    <p:nvPicPr>
                      <p:cNvPr id="0" name="Picture 6"/>
                      <p:cNvPicPr>
                        <a:picLocks noChangeAspect="1" noChangeArrowheads="1"/>
                      </p:cNvPicPr>
                      <p:nvPr/>
                    </p:nvPicPr>
                    <p:blipFill>
                      <a:blip r:embed="rId11"/>
                      <a:srcRect/>
                      <a:stretch>
                        <a:fillRect/>
                      </a:stretch>
                    </p:blipFill>
                    <p:spPr bwMode="auto">
                      <a:xfrm>
                        <a:off x="1403350" y="5113789"/>
                        <a:ext cx="633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867400" y="4664978"/>
            <a:ext cx="2170018" cy="523220"/>
          </a:xfrm>
          <a:prstGeom prst="rect">
            <a:avLst/>
          </a:prstGeom>
        </p:spPr>
        <p:txBody>
          <a:bodyPr wrap="none">
            <a:spAutoFit/>
          </a:bodyPr>
          <a:lstStyle/>
          <a:p>
            <a:r>
              <a:rPr lang="en-US" sz="2800" b="1" dirty="0"/>
              <a:t>Interior Point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Interior Points, Boundary Points, and Open and Closed Regions </a:t>
            </a:r>
          </a:p>
        </p:txBody>
      </p:sp>
      <p:sp>
        <p:nvSpPr>
          <p:cNvPr id="3" name="Content Placeholder 2"/>
          <p:cNvSpPr>
            <a:spLocks noGrp="1"/>
          </p:cNvSpPr>
          <p:nvPr>
            <p:ph idx="1"/>
          </p:nvPr>
        </p:nvSpPr>
        <p:spPr>
          <a:xfrm>
            <a:off x="457200" y="1143001"/>
            <a:ext cx="8229600" cy="4800600"/>
          </a:xfrm>
          <a:solidFill>
            <a:srgbClr val="FFFFCC"/>
          </a:solidFill>
          <a:ln w="28575">
            <a:solidFill>
              <a:srgbClr val="000000"/>
            </a:solidFill>
          </a:ln>
        </p:spPr>
        <p:txBody>
          <a:bodyPr wrap="square">
            <a:noAutofit/>
          </a:bodyPr>
          <a:lstStyle/>
          <a:p>
            <a:pPr algn="ctr"/>
            <a:r>
              <a:rPr lang="en-US" b="1" dirty="0">
                <a:solidFill>
                  <a:srgbClr val="000000"/>
                </a:solidFill>
              </a:rPr>
              <a:t>Interior Points, Boundary Points, and Open and Closed Regions  (cont.)</a:t>
            </a:r>
          </a:p>
          <a:p>
            <a:r>
              <a:rPr lang="en-US" dirty="0">
                <a:solidFill>
                  <a:srgbClr val="000000"/>
                </a:solidFill>
              </a:rPr>
              <a:t>(a set of the form		    is </a:t>
            </a:r>
            <a:br>
              <a:rPr lang="en-US" dirty="0">
                <a:solidFill>
                  <a:srgbClr val="000000"/>
                </a:solidFill>
              </a:rPr>
            </a:br>
            <a:r>
              <a:rPr lang="en-US" dirty="0">
                <a:solidFill>
                  <a:srgbClr val="000000"/>
                </a:solidFill>
              </a:rPr>
              <a:t>called an </a:t>
            </a:r>
            <a:r>
              <a:rPr lang="en-US" b="1" dirty="0">
                <a:solidFill>
                  <a:srgbClr val="000000"/>
                </a:solidFill>
              </a:rPr>
              <a:t>open disk of radius </a:t>
            </a:r>
            <a:r>
              <a:rPr lang="el-GR" i="1" dirty="0">
                <a:solidFill>
                  <a:srgbClr val="000000"/>
                </a:solidFill>
                <a:latin typeface="Cambria Math" panose="02040503050406030204" pitchFamily="18" charset="0"/>
                <a:ea typeface="Cambria Math" panose="02040503050406030204" pitchFamily="18" charset="0"/>
              </a:rPr>
              <a:t>ε</a:t>
            </a:r>
            <a:r>
              <a:rPr lang="en-US" i="1" dirty="0">
                <a:solidFill>
                  <a:srgbClr val="000000"/>
                </a:solidFill>
                <a:latin typeface="Cambria Math" panose="02040503050406030204" pitchFamily="18" charset="0"/>
                <a:ea typeface="Cambria Math" panose="02040503050406030204" pitchFamily="18" charset="0"/>
              </a:rPr>
              <a:t> </a:t>
            </a:r>
            <a:r>
              <a:rPr lang="en-US" dirty="0">
                <a:solidFill>
                  <a:srgbClr val="000000"/>
                </a:solidFill>
              </a:rPr>
              <a:t>).</a:t>
            </a:r>
            <a:br>
              <a:rPr lang="en-US" dirty="0">
                <a:solidFill>
                  <a:srgbClr val="000000"/>
                </a:solidFill>
              </a:rPr>
            </a:br>
            <a:r>
              <a:rPr lang="en-US" dirty="0">
                <a:solidFill>
                  <a:srgbClr val="000000"/>
                </a:solidFill>
              </a:rPr>
              <a:t>A point 	      is said to be a </a:t>
            </a:r>
            <a:br>
              <a:rPr lang="en-US" dirty="0">
                <a:solidFill>
                  <a:srgbClr val="000000"/>
                </a:solidFill>
              </a:rPr>
            </a:br>
            <a:r>
              <a:rPr lang="en-US" b="1" dirty="0">
                <a:solidFill>
                  <a:srgbClr val="C00000"/>
                </a:solidFill>
              </a:rPr>
              <a:t>boundary point</a:t>
            </a:r>
            <a:r>
              <a:rPr lang="en-US" dirty="0">
                <a:solidFill>
                  <a:srgbClr val="000000"/>
                </a:solidFill>
              </a:rPr>
              <a:t> of </a:t>
            </a:r>
            <a:r>
              <a:rPr lang="en-US" i="1" dirty="0">
                <a:solidFill>
                  <a:srgbClr val="000000"/>
                </a:solidFill>
              </a:rPr>
              <a:t>R</a:t>
            </a:r>
            <a:r>
              <a:rPr lang="en-US" dirty="0">
                <a:solidFill>
                  <a:srgbClr val="000000"/>
                </a:solidFill>
              </a:rPr>
              <a:t> if, for every</a:t>
            </a:r>
            <a:br>
              <a:rPr lang="en-US" dirty="0">
                <a:solidFill>
                  <a:srgbClr val="000000"/>
                </a:solidFill>
              </a:rPr>
            </a:b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contains both </a:t>
            </a:r>
            <a:br>
              <a:rPr lang="en-US" dirty="0">
                <a:solidFill>
                  <a:srgbClr val="000000"/>
                </a:solidFill>
              </a:rPr>
            </a:br>
            <a:r>
              <a:rPr lang="en-US" dirty="0">
                <a:solidFill>
                  <a:srgbClr val="000000"/>
                </a:solidFill>
              </a:rPr>
              <a:t>points that lie in </a:t>
            </a:r>
            <a:r>
              <a:rPr lang="en-US" i="1" dirty="0">
                <a:solidFill>
                  <a:srgbClr val="000000"/>
                </a:solidFill>
              </a:rPr>
              <a:t>R</a:t>
            </a:r>
            <a:r>
              <a:rPr lang="en-US" dirty="0">
                <a:solidFill>
                  <a:srgbClr val="000000"/>
                </a:solidFill>
              </a:rPr>
              <a:t> and points </a:t>
            </a:r>
            <a:br>
              <a:rPr lang="en-US" dirty="0">
                <a:solidFill>
                  <a:srgbClr val="000000"/>
                </a:solidFill>
              </a:rPr>
            </a:br>
            <a:r>
              <a:rPr lang="en-US" dirty="0">
                <a:solidFill>
                  <a:srgbClr val="000000"/>
                </a:solidFill>
              </a:rPr>
              <a:t>that lie outside </a:t>
            </a:r>
            <a:r>
              <a:rPr lang="en-US" i="1" dirty="0">
                <a:solidFill>
                  <a:srgbClr val="000000"/>
                </a:solidFill>
              </a:rPr>
              <a:t>R</a:t>
            </a:r>
            <a:r>
              <a:rPr lang="en-US" dirty="0">
                <a:solidFill>
                  <a:srgbClr val="000000"/>
                </a:solidFill>
              </a:rPr>
              <a:t>—note that </a:t>
            </a:r>
            <a:br>
              <a:rPr lang="en-US" dirty="0">
                <a:solidFill>
                  <a:srgbClr val="000000"/>
                </a:solidFill>
              </a:rPr>
            </a:br>
            <a:r>
              <a:rPr lang="en-US" dirty="0">
                <a:solidFill>
                  <a:srgbClr val="000000"/>
                </a:solidFill>
              </a:rPr>
              <a:t>	  can be a boundary point</a:t>
            </a:r>
            <a:br>
              <a:rPr lang="en-US" dirty="0">
                <a:solidFill>
                  <a:srgbClr val="000000"/>
                </a:solidFill>
              </a:rPr>
            </a:br>
            <a:r>
              <a:rPr lang="en-US" dirty="0">
                <a:solidFill>
                  <a:srgbClr val="000000"/>
                </a:solidFill>
              </a:rPr>
              <a:t>of </a:t>
            </a:r>
            <a:r>
              <a:rPr lang="en-US" i="1" dirty="0">
                <a:solidFill>
                  <a:srgbClr val="000000"/>
                </a:solidFill>
              </a:rPr>
              <a:t>R</a:t>
            </a:r>
            <a:r>
              <a:rPr lang="en-US" dirty="0">
                <a:solidFill>
                  <a:srgbClr val="000000"/>
                </a:solidFill>
              </a:rPr>
              <a:t> without being an element of </a:t>
            </a:r>
            <a:r>
              <a:rPr lang="en-US" i="1" dirty="0">
                <a:solidFill>
                  <a:srgbClr val="000000"/>
                </a:solidFill>
              </a:rPr>
              <a:t>R</a:t>
            </a:r>
            <a:r>
              <a:rPr lang="en-US" dirty="0">
                <a:solidFill>
                  <a:srgbClr val="000000"/>
                </a:solidFill>
              </a:rPr>
              <a:t> itself.</a:t>
            </a:r>
          </a:p>
        </p:txBody>
      </p:sp>
      <p:graphicFrame>
        <p:nvGraphicFramePr>
          <p:cNvPr id="159750" name="Object 6"/>
          <p:cNvGraphicFramePr>
            <a:graphicFrameLocks noChangeAspect="1"/>
          </p:cNvGraphicFramePr>
          <p:nvPr>
            <p:extLst>
              <p:ext uri="{D42A27DB-BD31-4B8C-83A1-F6EECF244321}">
                <p14:modId xmlns:p14="http://schemas.microsoft.com/office/powerpoint/2010/main" val="3743683669"/>
              </p:ext>
            </p:extLst>
          </p:nvPr>
        </p:nvGraphicFramePr>
        <p:xfrm>
          <a:off x="3105150" y="2150378"/>
          <a:ext cx="1397000" cy="482600"/>
        </p:xfrm>
        <a:graphic>
          <a:graphicData uri="http://schemas.openxmlformats.org/presentationml/2006/ole">
            <mc:AlternateContent xmlns:mc="http://schemas.openxmlformats.org/markup-compatibility/2006">
              <mc:Choice xmlns:v="urn:schemas-microsoft-com:vml" Requires="v">
                <p:oleObj spid="_x0000_s159795" name="Equation" r:id="rId3" imgW="1396800" imgH="482400" progId="Equation.DSMT4">
                  <p:embed/>
                </p:oleObj>
              </mc:Choice>
              <mc:Fallback>
                <p:oleObj name="Equation" r:id="rId3" imgW="1396800" imgH="482400" progId="Equation.DSMT4">
                  <p:embed/>
                  <p:pic>
                    <p:nvPicPr>
                      <p:cNvPr id="0" name="Picture 6"/>
                      <p:cNvPicPr>
                        <a:picLocks noChangeAspect="1" noChangeArrowheads="1"/>
                      </p:cNvPicPr>
                      <p:nvPr/>
                    </p:nvPicPr>
                    <p:blipFill>
                      <a:blip r:embed="rId4"/>
                      <a:srcRect/>
                      <a:stretch>
                        <a:fillRect/>
                      </a:stretch>
                    </p:blipFill>
                    <p:spPr bwMode="auto">
                      <a:xfrm>
                        <a:off x="3105150" y="2150378"/>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975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10200" y="1925159"/>
            <a:ext cx="3017520" cy="2890681"/>
          </a:xfrm>
          <a:prstGeom prst="rect">
            <a:avLst/>
          </a:prstGeom>
          <a:noFill/>
          <a:ln w="9525">
            <a:noFill/>
            <a:miter lim="800000"/>
            <a:headEnd/>
            <a:tailEnd/>
          </a:ln>
        </p:spPr>
      </p:pic>
      <p:sp>
        <p:nvSpPr>
          <p:cNvPr id="13" name="Rectangle 12"/>
          <p:cNvSpPr/>
          <p:nvPr/>
        </p:nvSpPr>
        <p:spPr>
          <a:xfrm>
            <a:off x="5704857" y="4699933"/>
            <a:ext cx="2495107" cy="954107"/>
          </a:xfrm>
          <a:prstGeom prst="rect">
            <a:avLst/>
          </a:prstGeom>
        </p:spPr>
        <p:txBody>
          <a:bodyPr wrap="none">
            <a:spAutoFit/>
          </a:bodyPr>
          <a:lstStyle/>
          <a:p>
            <a:pPr algn="ctr"/>
            <a:r>
              <a:rPr lang="en-US" sz="2800" b="1" dirty="0"/>
              <a:t>Boundary Point</a:t>
            </a:r>
          </a:p>
          <a:p>
            <a:pPr algn="ctr"/>
            <a:r>
              <a:rPr lang="en-US" sz="2800" b="1" dirty="0"/>
              <a:t>Figure 3</a:t>
            </a:r>
          </a:p>
        </p:txBody>
      </p:sp>
      <p:graphicFrame>
        <p:nvGraphicFramePr>
          <p:cNvPr id="159752" name="Object 8"/>
          <p:cNvGraphicFramePr>
            <a:graphicFrameLocks noChangeAspect="1"/>
          </p:cNvGraphicFramePr>
          <p:nvPr/>
        </p:nvGraphicFramePr>
        <p:xfrm>
          <a:off x="1737610" y="2987040"/>
          <a:ext cx="1016000" cy="495300"/>
        </p:xfrm>
        <a:graphic>
          <a:graphicData uri="http://schemas.openxmlformats.org/presentationml/2006/ole">
            <mc:AlternateContent xmlns:mc="http://schemas.openxmlformats.org/markup-compatibility/2006">
              <mc:Choice xmlns:v="urn:schemas-microsoft-com:vml" Requires="v">
                <p:oleObj spid="_x0000_s159796" name="Equation" r:id="rId6" imgW="1015920" imgH="495000" progId="Equation.DSMT4">
                  <p:embed/>
                </p:oleObj>
              </mc:Choice>
              <mc:Fallback>
                <p:oleObj name="Equation" r:id="rId6" imgW="1015920" imgH="4950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7610" y="2987040"/>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3" name="Object 9"/>
          <p:cNvGraphicFramePr>
            <a:graphicFrameLocks noChangeAspect="1"/>
          </p:cNvGraphicFramePr>
          <p:nvPr>
            <p:extLst>
              <p:ext uri="{D42A27DB-BD31-4B8C-83A1-F6EECF244321}">
                <p14:modId xmlns:p14="http://schemas.microsoft.com/office/powerpoint/2010/main" val="2519963336"/>
              </p:ext>
            </p:extLst>
          </p:nvPr>
        </p:nvGraphicFramePr>
        <p:xfrm>
          <a:off x="1344161" y="3819292"/>
          <a:ext cx="1397000" cy="482600"/>
        </p:xfrm>
        <a:graphic>
          <a:graphicData uri="http://schemas.openxmlformats.org/presentationml/2006/ole">
            <mc:AlternateContent xmlns:mc="http://schemas.openxmlformats.org/markup-compatibility/2006">
              <mc:Choice xmlns:v="urn:schemas-microsoft-com:vml" Requires="v">
                <p:oleObj spid="_x0000_s159797" name="Equation" r:id="rId8" imgW="1396800" imgH="482400" progId="Equation.DSMT4">
                  <p:embed/>
                </p:oleObj>
              </mc:Choice>
              <mc:Fallback>
                <p:oleObj name="Equation" r:id="rId8" imgW="1396800" imgH="482400" progId="Equation.DSMT4">
                  <p:embed/>
                  <p:pic>
                    <p:nvPicPr>
                      <p:cNvPr id="0" name="Picture 9"/>
                      <p:cNvPicPr>
                        <a:picLocks noChangeAspect="1" noChangeArrowheads="1"/>
                      </p:cNvPicPr>
                      <p:nvPr/>
                    </p:nvPicPr>
                    <p:blipFill>
                      <a:blip r:embed="rId9"/>
                      <a:srcRect/>
                      <a:stretch>
                        <a:fillRect/>
                      </a:stretch>
                    </p:blipFill>
                    <p:spPr bwMode="auto">
                      <a:xfrm>
                        <a:off x="1344161" y="3819292"/>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4" name="Object 10"/>
          <p:cNvGraphicFramePr>
            <a:graphicFrameLocks noChangeAspect="1"/>
          </p:cNvGraphicFramePr>
          <p:nvPr/>
        </p:nvGraphicFramePr>
        <p:xfrm>
          <a:off x="502170" y="5082540"/>
          <a:ext cx="1016000" cy="495300"/>
        </p:xfrm>
        <a:graphic>
          <a:graphicData uri="http://schemas.openxmlformats.org/presentationml/2006/ole">
            <mc:AlternateContent xmlns:mc="http://schemas.openxmlformats.org/markup-compatibility/2006">
              <mc:Choice xmlns:v="urn:schemas-microsoft-com:vml" Requires="v">
                <p:oleObj spid="_x0000_s159798" name="Equation" r:id="rId10" imgW="1015920" imgH="495000" progId="Equation.DSMT4">
                  <p:embed/>
                </p:oleObj>
              </mc:Choice>
              <mc:Fallback>
                <p:oleObj name="Equation" r:id="rId10" imgW="1015920" imgH="49500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170" y="5082540"/>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Interior Points, Boundary Points, and Open and Closed Regions </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Interior Points, Boundary Points, and Open and Closed Regions  (cont.)</a:t>
            </a:r>
          </a:p>
          <a:p>
            <a:r>
              <a:rPr lang="en-US" dirty="0">
                <a:solidFill>
                  <a:srgbClr val="000000"/>
                </a:solidFill>
              </a:rPr>
              <a:t>A region </a:t>
            </a:r>
            <a:r>
              <a:rPr lang="en-US" i="1" dirty="0">
                <a:solidFill>
                  <a:srgbClr val="000000"/>
                </a:solidFill>
              </a:rPr>
              <a:t>R</a:t>
            </a:r>
            <a:r>
              <a:rPr lang="en-US" dirty="0">
                <a:solidFill>
                  <a:srgbClr val="000000"/>
                </a:solidFill>
              </a:rPr>
              <a:t> is </a:t>
            </a:r>
            <a:r>
              <a:rPr lang="en-US" b="1" dirty="0">
                <a:solidFill>
                  <a:srgbClr val="C00000"/>
                </a:solidFill>
              </a:rPr>
              <a:t>open</a:t>
            </a:r>
            <a:r>
              <a:rPr lang="en-US" dirty="0">
                <a:solidFill>
                  <a:srgbClr val="000000"/>
                </a:solidFill>
              </a:rPr>
              <a:t> if every point in </a:t>
            </a:r>
            <a:r>
              <a:rPr lang="en-US" i="1" dirty="0">
                <a:solidFill>
                  <a:srgbClr val="000000"/>
                </a:solidFill>
              </a:rPr>
              <a:t>R</a:t>
            </a:r>
            <a:r>
              <a:rPr lang="en-US" dirty="0">
                <a:solidFill>
                  <a:srgbClr val="000000"/>
                </a:solidFill>
              </a:rPr>
              <a:t> is an interior point, while </a:t>
            </a:r>
            <a:r>
              <a:rPr lang="en-US" i="1" dirty="0">
                <a:solidFill>
                  <a:srgbClr val="000000"/>
                </a:solidFill>
              </a:rPr>
              <a:t>R</a:t>
            </a:r>
            <a:r>
              <a:rPr lang="en-US" dirty="0">
                <a:solidFill>
                  <a:srgbClr val="000000"/>
                </a:solidFill>
              </a:rPr>
              <a:t> is </a:t>
            </a:r>
            <a:r>
              <a:rPr lang="en-US" b="1" dirty="0">
                <a:solidFill>
                  <a:srgbClr val="C00000"/>
                </a:solidFill>
              </a:rPr>
              <a:t>closed</a:t>
            </a:r>
            <a:r>
              <a:rPr lang="en-US" dirty="0">
                <a:solidFill>
                  <a:srgbClr val="000000"/>
                </a:solidFill>
              </a:rPr>
              <a:t> if it contains all of its boundary points. Figure 3b illustrates a typical interior point and boundary point of a region.</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4114800"/>
            <a:ext cx="1508760" cy="1511885"/>
          </a:xfrm>
          <a:prstGeom prst="rect">
            <a:avLst/>
          </a:prstGeom>
          <a:noFill/>
          <a:ln w="9525">
            <a:noFill/>
            <a:miter lim="800000"/>
            <a:headEnd/>
            <a:tailEnd/>
          </a:ln>
        </p:spPr>
      </p:pic>
      <p:pic>
        <p:nvPicPr>
          <p:cNvPr id="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53000" y="4148071"/>
            <a:ext cx="1508760" cy="1445341"/>
          </a:xfrm>
          <a:prstGeom prst="rect">
            <a:avLst/>
          </a:prstGeom>
          <a:noFill/>
          <a:ln w="9525">
            <a:noFill/>
            <a:miter lim="800000"/>
            <a:headEnd/>
            <a:tailEnd/>
          </a:ln>
        </p:spPr>
      </p:pic>
      <p:sp>
        <p:nvSpPr>
          <p:cNvPr id="6" name="Rectangle 5"/>
          <p:cNvSpPr/>
          <p:nvPr/>
        </p:nvSpPr>
        <p:spPr>
          <a:xfrm>
            <a:off x="1537820" y="5562600"/>
            <a:ext cx="1456296" cy="369332"/>
          </a:xfrm>
          <a:prstGeom prst="rect">
            <a:avLst/>
          </a:prstGeom>
        </p:spPr>
        <p:txBody>
          <a:bodyPr wrap="none">
            <a:spAutoFit/>
          </a:bodyPr>
          <a:lstStyle/>
          <a:p>
            <a:r>
              <a:rPr lang="en-US" b="1" dirty="0"/>
              <a:t>Interior Point</a:t>
            </a:r>
          </a:p>
        </p:txBody>
      </p:sp>
      <p:sp>
        <p:nvSpPr>
          <p:cNvPr id="7" name="Rectangle 6"/>
          <p:cNvSpPr/>
          <p:nvPr/>
        </p:nvSpPr>
        <p:spPr>
          <a:xfrm>
            <a:off x="5726430" y="5562600"/>
            <a:ext cx="1667443" cy="369332"/>
          </a:xfrm>
          <a:prstGeom prst="rect">
            <a:avLst/>
          </a:prstGeom>
        </p:spPr>
        <p:txBody>
          <a:bodyPr wrap="none">
            <a:spAutoFit/>
          </a:bodyPr>
          <a:lstStyle/>
          <a:p>
            <a:pPr algn="ctr"/>
            <a:r>
              <a:rPr lang="en-US" b="1" dirty="0"/>
              <a:t>Boundary Point</a:t>
            </a:r>
          </a:p>
        </p:txBody>
      </p:sp>
      <p:sp>
        <p:nvSpPr>
          <p:cNvPr id="8" name="Rectangle 7"/>
          <p:cNvSpPr/>
          <p:nvPr/>
        </p:nvSpPr>
        <p:spPr>
          <a:xfrm>
            <a:off x="3705555" y="5562600"/>
            <a:ext cx="1362617" cy="461665"/>
          </a:xfrm>
          <a:prstGeom prst="rect">
            <a:avLst/>
          </a:prstGeom>
        </p:spPr>
        <p:txBody>
          <a:bodyPr wrap="none">
            <a:spAutoFit/>
          </a:bodyPr>
          <a:lstStyle/>
          <a:p>
            <a:pPr algn="ctr"/>
            <a:r>
              <a:rPr lang="en-US" sz="2400" b="1" dirty="0"/>
              <a:t>Figure 3b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Bounded and Unbounded Regions </a:t>
            </a:r>
          </a:p>
        </p:txBody>
      </p:sp>
      <p:sp>
        <p:nvSpPr>
          <p:cNvPr id="3" name="Content Placeholder 2"/>
          <p:cNvSpPr>
            <a:spLocks noGrp="1"/>
          </p:cNvSpPr>
          <p:nvPr>
            <p:ph idx="1"/>
          </p:nvPr>
        </p:nvSpPr>
        <p:spPr>
          <a:xfrm>
            <a:off x="457200" y="2438400"/>
            <a:ext cx="8229600" cy="2332946"/>
          </a:xfrm>
          <a:solidFill>
            <a:srgbClr val="FFFFCC"/>
          </a:solidFill>
          <a:ln w="28575">
            <a:solidFill>
              <a:srgbClr val="000000"/>
            </a:solidFill>
          </a:ln>
        </p:spPr>
        <p:txBody>
          <a:bodyPr>
            <a:spAutoFit/>
          </a:bodyPr>
          <a:lstStyle/>
          <a:p>
            <a:pPr algn="ctr"/>
            <a:r>
              <a:rPr lang="en-US" b="1" dirty="0">
                <a:solidFill>
                  <a:srgbClr val="000000"/>
                </a:solidFill>
              </a:rPr>
              <a:t>Bounded and Unbounded Regions </a:t>
            </a:r>
          </a:p>
          <a:p>
            <a:r>
              <a:rPr lang="en-US" dirty="0">
                <a:solidFill>
                  <a:srgbClr val="000000"/>
                </a:solidFill>
              </a:rPr>
              <a:t>Let </a:t>
            </a:r>
            <a:r>
              <a:rPr lang="en-US" i="1" dirty="0">
                <a:solidFill>
                  <a:srgbClr val="000000"/>
                </a:solidFill>
              </a:rPr>
              <a:t>R</a:t>
            </a:r>
            <a:r>
              <a:rPr lang="en-US" dirty="0">
                <a:solidFill>
                  <a:srgbClr val="000000"/>
                </a:solidFill>
              </a:rPr>
              <a:t> be a region of the Cartesian plane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a:t>
            </a:r>
            <a:r>
              <a:rPr lang="en-US" i="1" dirty="0">
                <a:solidFill>
                  <a:srgbClr val="000000"/>
                </a:solidFill>
              </a:rPr>
              <a:t>R</a:t>
            </a:r>
            <a:r>
              <a:rPr lang="en-US" dirty="0">
                <a:solidFill>
                  <a:srgbClr val="000000"/>
                </a:solidFill>
              </a:rPr>
              <a:t> is said to be </a:t>
            </a:r>
            <a:r>
              <a:rPr lang="en-US" b="1" dirty="0">
                <a:solidFill>
                  <a:srgbClr val="C00000"/>
                </a:solidFill>
              </a:rPr>
              <a:t>bounded</a:t>
            </a:r>
            <a:r>
              <a:rPr lang="en-US" dirty="0">
                <a:solidFill>
                  <a:srgbClr val="000000"/>
                </a:solidFill>
              </a:rPr>
              <a:t> if, for some </a:t>
            </a:r>
            <a:r>
              <a:rPr lang="en-US" i="1" dirty="0">
                <a:solidFill>
                  <a:srgbClr val="000000"/>
                </a:solidFill>
              </a:rPr>
              <a:t>d</a:t>
            </a:r>
            <a:r>
              <a:rPr lang="en-US" dirty="0">
                <a:solidFill>
                  <a:srgbClr val="000000"/>
                </a:solidFill>
              </a:rPr>
              <a:t> &gt; 0,		          that is, every point of </a:t>
            </a:r>
            <a:r>
              <a:rPr lang="en-US" i="1" dirty="0">
                <a:solidFill>
                  <a:srgbClr val="000000"/>
                </a:solidFill>
              </a:rPr>
              <a:t>R</a:t>
            </a:r>
            <a:r>
              <a:rPr lang="en-US" dirty="0">
                <a:solidFill>
                  <a:srgbClr val="000000"/>
                </a:solidFill>
              </a:rPr>
              <a:t> is within </a:t>
            </a:r>
            <a:r>
              <a:rPr lang="en-US" i="1" dirty="0">
                <a:solidFill>
                  <a:srgbClr val="000000"/>
                </a:solidFill>
              </a:rPr>
              <a:t>d</a:t>
            </a:r>
            <a:r>
              <a:rPr lang="en-US" dirty="0">
                <a:solidFill>
                  <a:srgbClr val="000000"/>
                </a:solidFill>
              </a:rPr>
              <a:t> units of the origin. A region for which no such </a:t>
            </a:r>
            <a:r>
              <a:rPr lang="en-US" i="1" dirty="0">
                <a:solidFill>
                  <a:srgbClr val="000000"/>
                </a:solidFill>
              </a:rPr>
              <a:t>d</a:t>
            </a:r>
            <a:r>
              <a:rPr lang="en-US" dirty="0">
                <a:solidFill>
                  <a:srgbClr val="000000"/>
                </a:solidFill>
              </a:rPr>
              <a:t> exists is </a:t>
            </a:r>
            <a:r>
              <a:rPr lang="en-US" b="1" dirty="0">
                <a:solidFill>
                  <a:srgbClr val="C00000"/>
                </a:solidFill>
              </a:rPr>
              <a:t>unbounded</a:t>
            </a:r>
            <a:r>
              <a:rPr lang="en-US" dirty="0">
                <a:solidFill>
                  <a:srgbClr val="000000"/>
                </a:solidFill>
              </a:rPr>
              <a:t>.</a:t>
            </a:r>
          </a:p>
        </p:txBody>
      </p:sp>
      <p:graphicFrame>
        <p:nvGraphicFramePr>
          <p:cNvPr id="161794" name="Object 2"/>
          <p:cNvGraphicFramePr>
            <a:graphicFrameLocks noChangeAspect="1"/>
          </p:cNvGraphicFramePr>
          <p:nvPr/>
        </p:nvGraphicFramePr>
        <p:xfrm>
          <a:off x="4978400" y="3414260"/>
          <a:ext cx="1803400" cy="469900"/>
        </p:xfrm>
        <a:graphic>
          <a:graphicData uri="http://schemas.openxmlformats.org/presentationml/2006/ole">
            <mc:AlternateContent xmlns:mc="http://schemas.openxmlformats.org/markup-compatibility/2006">
              <mc:Choice xmlns:v="urn:schemas-microsoft-com:vml" Requires="v">
                <p:oleObj spid="_x0000_s161805" name="Equation" r:id="rId3" imgW="1803240" imgH="469800" progId="Equation.DSMT4">
                  <p:embed/>
                </p:oleObj>
              </mc:Choice>
              <mc:Fallback>
                <p:oleObj name="Equation" r:id="rId3" imgW="18032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3414260"/>
                        <a:ext cx="180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a:xfrm>
            <a:off x="457200" y="1280160"/>
            <a:ext cx="8229600" cy="954107"/>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Similarly, we extend the idea of a </a:t>
            </a:r>
            <a:r>
              <a:rPr kumimoji="0" lang="en-US" sz="2800" b="0" i="1" u="none" strike="noStrike" kern="1200" cap="none" spc="0" normalizeH="0" baseline="0" noProof="0" dirty="0">
                <a:ln>
                  <a:noFill/>
                </a:ln>
                <a:solidFill>
                  <a:srgbClr val="366092"/>
                </a:solidFill>
                <a:effectLst/>
                <a:uLnTx/>
                <a:uFillTx/>
                <a:latin typeface="+mn-lt"/>
                <a:ea typeface="+mn-ea"/>
                <a:cs typeface="+mn-cs"/>
              </a:rPr>
              <a:t>bounded interval</a:t>
            </a:r>
            <a:r>
              <a:rPr kumimoji="0" lang="en-US" sz="2800" b="0" i="0" u="none" strike="noStrike" kern="1200" cap="none" spc="0" normalizeH="0" baseline="0" noProof="0" dirty="0">
                <a:ln>
                  <a:noFill/>
                </a:ln>
                <a:solidFill>
                  <a:srgbClr val="366092"/>
                </a:solidFill>
                <a:effectLst/>
                <a:uLnTx/>
                <a:uFillTx/>
                <a:latin typeface="+mn-lt"/>
                <a:ea typeface="+mn-ea"/>
                <a:cs typeface="+mn-cs"/>
              </a:rPr>
              <a:t> to a </a:t>
            </a:r>
            <a:r>
              <a:rPr kumimoji="0" lang="en-US" sz="2800" b="0" i="1" u="none" strike="noStrike" kern="1200" cap="none" spc="0" normalizeH="0" baseline="0" noProof="0" dirty="0">
                <a:ln>
                  <a:noFill/>
                </a:ln>
                <a:solidFill>
                  <a:srgbClr val="366092"/>
                </a:solidFill>
                <a:effectLst/>
                <a:uLnTx/>
                <a:uFillTx/>
                <a:latin typeface="+mn-lt"/>
                <a:ea typeface="+mn-ea"/>
                <a:cs typeface="+mn-cs"/>
              </a:rPr>
              <a:t>bounded region</a:t>
            </a:r>
            <a:r>
              <a:rPr kumimoji="0" lang="en-US" sz="2800" b="0" i="0" u="none" strike="noStrike" kern="1200" cap="none" spc="0" normalizeH="0" baseline="0" noProof="0" dirty="0">
                <a:ln>
                  <a:noFill/>
                </a:ln>
                <a:solidFill>
                  <a:srgbClr val="366092"/>
                </a:solidFill>
                <a:effectLst/>
                <a:uLnTx/>
                <a:uFillTx/>
                <a:latin typeface="+mn-lt"/>
                <a:ea typeface="+mn-ea"/>
                <a:cs typeface="+mn-cs"/>
              </a:rPr>
              <a:t> with the following definition.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rmAutofit/>
          </a:bodyPr>
          <a:lstStyle/>
          <a:p>
            <a:r>
              <a:rPr lang="en-US" dirty="0"/>
              <a:t>The domain		 	   found in part a. of Example 1 is closed, as it contains all of its boundary points—namely, the points of the curve </a:t>
            </a:r>
            <a:r>
              <a:rPr lang="en-US" i="1" dirty="0"/>
              <a:t>y</a:t>
            </a:r>
            <a:r>
              <a:rPr lang="en-US" baseline="30000" dirty="0"/>
              <a:t>2</a:t>
            </a:r>
            <a:r>
              <a:rPr lang="en-US" dirty="0"/>
              <a:t> </a:t>
            </a:r>
            <a:r>
              <a:rPr lang="en-US" dirty="0">
                <a:latin typeface="Symbol" pitchFamily="18" charset="2"/>
              </a:rPr>
              <a:t>-</a:t>
            </a:r>
            <a:r>
              <a:rPr lang="en-US" dirty="0"/>
              <a:t> </a:t>
            </a:r>
            <a:r>
              <a:rPr lang="en-US" i="1" dirty="0"/>
              <a:t>x</a:t>
            </a:r>
            <a:r>
              <a:rPr lang="en-US" dirty="0"/>
              <a:t> = 0.</a:t>
            </a:r>
          </a:p>
          <a:p>
            <a:r>
              <a:rPr lang="en-US" dirty="0"/>
              <a:t>On the other hand, the domain			  of Example 1 part b. is open.</a:t>
            </a:r>
          </a:p>
          <a:p>
            <a:endParaRPr lang="en-US" dirty="0"/>
          </a:p>
        </p:txBody>
      </p:sp>
      <p:graphicFrame>
        <p:nvGraphicFramePr>
          <p:cNvPr id="162818" name="Object 2"/>
          <p:cNvGraphicFramePr>
            <a:graphicFrameLocks noChangeAspect="1"/>
          </p:cNvGraphicFramePr>
          <p:nvPr/>
        </p:nvGraphicFramePr>
        <p:xfrm>
          <a:off x="2379690" y="1295400"/>
          <a:ext cx="1981200" cy="584200"/>
        </p:xfrm>
        <a:graphic>
          <a:graphicData uri="http://schemas.openxmlformats.org/presentationml/2006/ole">
            <mc:AlternateContent xmlns:mc="http://schemas.openxmlformats.org/markup-compatibility/2006">
              <mc:Choice xmlns:v="urn:schemas-microsoft-com:vml" Requires="v">
                <p:oleObj spid="_x0000_s162840" name="Equation" r:id="rId3" imgW="1981080" imgH="583920" progId="Equation.DSMT4">
                  <p:embed/>
                </p:oleObj>
              </mc:Choice>
              <mc:Fallback>
                <p:oleObj name="Equation" r:id="rId3" imgW="198108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90" y="1295400"/>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5210330" y="2635770"/>
          <a:ext cx="1841500" cy="584200"/>
        </p:xfrm>
        <a:graphic>
          <a:graphicData uri="http://schemas.openxmlformats.org/presentationml/2006/ole">
            <mc:AlternateContent xmlns:mc="http://schemas.openxmlformats.org/markup-compatibility/2006">
              <mc:Choice xmlns:v="urn:schemas-microsoft-com:vml" Requires="v">
                <p:oleObj spid="_x0000_s162841" name="Equation" r:id="rId5" imgW="1841400" imgH="583920" progId="Equation.DSMT4">
                  <p:embed/>
                </p:oleObj>
              </mc:Choice>
              <mc:Fallback>
                <p:oleObj name="Equation" r:id="rId5" imgW="1841400" imgH="583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0330" y="2635770"/>
                        <a:ext cx="184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4789003"/>
          </a:xfrm>
        </p:spPr>
        <p:txBody>
          <a:bodyPr>
            <a:spAutoFit/>
          </a:bodyPr>
          <a:lstStyle/>
          <a:p>
            <a:r>
              <a:rPr lang="en-US" dirty="0"/>
              <a:t>Any point	         in the </a:t>
            </a:r>
            <a:br>
              <a:rPr lang="en-US" dirty="0"/>
            </a:br>
            <a:r>
              <a:rPr lang="en-US" dirty="0"/>
              <a:t>domain lies some positive </a:t>
            </a:r>
            <a:br>
              <a:rPr lang="en-US" dirty="0"/>
            </a:br>
            <a:r>
              <a:rPr lang="en-US" dirty="0"/>
              <a:t>distance </a:t>
            </a:r>
            <a:r>
              <a:rPr lang="en-US" i="1" dirty="0"/>
              <a:t>d</a:t>
            </a:r>
            <a:r>
              <a:rPr lang="en-US" dirty="0"/>
              <a:t> away from the </a:t>
            </a:r>
            <a:br>
              <a:rPr lang="en-US" dirty="0"/>
            </a:br>
            <a:r>
              <a:rPr lang="en-US" dirty="0"/>
              <a:t>line </a:t>
            </a:r>
            <a:r>
              <a:rPr lang="en-US" i="1" dirty="0"/>
              <a:t>y</a:t>
            </a:r>
            <a:r>
              <a:rPr lang="en-US" dirty="0"/>
              <a:t> = </a:t>
            </a:r>
            <a:r>
              <a:rPr lang="en-US" i="1" dirty="0"/>
              <a:t>x</a:t>
            </a:r>
            <a:r>
              <a:rPr lang="en-US" dirty="0"/>
              <a:t>, so </a:t>
            </a:r>
          </a:p>
          <a:p>
            <a:pPr>
              <a:lnSpc>
                <a:spcPct val="150000"/>
              </a:lnSpc>
            </a:pPr>
            <a:endParaRPr lang="en-US" dirty="0"/>
          </a:p>
          <a:p>
            <a:r>
              <a:rPr lang="en-US" dirty="0"/>
              <a:t>as depicted in Figure 4 for </a:t>
            </a:r>
            <a:br>
              <a:rPr lang="en-US" dirty="0"/>
            </a:br>
            <a:r>
              <a:rPr lang="en-US" dirty="0"/>
              <a:t>the point (1, 2). The boundary</a:t>
            </a:r>
            <a:br>
              <a:rPr lang="en-US" dirty="0"/>
            </a:br>
            <a:r>
              <a:rPr lang="en-US" dirty="0"/>
              <a:t>of the domain		</a:t>
            </a:r>
            <a:br>
              <a:rPr lang="en-US" dirty="0"/>
            </a:br>
            <a:r>
              <a:rPr lang="en-US" dirty="0"/>
              <a:t>is the line </a:t>
            </a:r>
            <a:r>
              <a:rPr lang="en-US" i="1" dirty="0"/>
              <a:t>y</a:t>
            </a:r>
            <a:r>
              <a:rPr lang="en-US" dirty="0"/>
              <a:t> = </a:t>
            </a:r>
            <a:r>
              <a:rPr lang="en-US" i="1" dirty="0"/>
              <a:t>x</a:t>
            </a:r>
            <a:r>
              <a:rPr lang="en-US" dirty="0"/>
              <a:t>, which in this</a:t>
            </a:r>
            <a:br>
              <a:rPr lang="en-US" dirty="0"/>
            </a:br>
            <a:r>
              <a:rPr lang="en-US" dirty="0"/>
              <a:t>case is not a part of the domain. </a:t>
            </a:r>
          </a:p>
        </p:txBody>
      </p:sp>
      <p:pic>
        <p:nvPicPr>
          <p:cNvPr id="163842" name="Picture 2"/>
          <p:cNvPicPr>
            <a:picLocks noChangeAspect="1" noChangeArrowheads="1"/>
          </p:cNvPicPr>
          <p:nvPr/>
        </p:nvPicPr>
        <p:blipFill>
          <a:blip r:embed="rId3" cstate="print"/>
          <a:srcRect/>
          <a:stretch>
            <a:fillRect/>
          </a:stretch>
        </p:blipFill>
        <p:spPr bwMode="auto">
          <a:xfrm>
            <a:off x="4953000" y="1219200"/>
            <a:ext cx="3657600" cy="3734279"/>
          </a:xfrm>
          <a:prstGeom prst="rect">
            <a:avLst/>
          </a:prstGeom>
          <a:noFill/>
          <a:ln w="9525">
            <a:noFill/>
            <a:miter lim="800000"/>
            <a:headEnd/>
            <a:tailEnd/>
          </a:ln>
        </p:spPr>
      </p:pic>
      <p:sp>
        <p:nvSpPr>
          <p:cNvPr id="7" name="Rectangle 6"/>
          <p:cNvSpPr/>
          <p:nvPr/>
        </p:nvSpPr>
        <p:spPr>
          <a:xfrm>
            <a:off x="5943600" y="5182079"/>
            <a:ext cx="1451808" cy="523220"/>
          </a:xfrm>
          <a:prstGeom prst="rect">
            <a:avLst/>
          </a:prstGeom>
        </p:spPr>
        <p:txBody>
          <a:bodyPr wrap="none">
            <a:spAutoFit/>
          </a:bodyPr>
          <a:lstStyle/>
          <a:p>
            <a:r>
              <a:rPr lang="en-US" sz="2800" b="1" dirty="0"/>
              <a:t>Figure 4 </a:t>
            </a:r>
          </a:p>
        </p:txBody>
      </p:sp>
      <p:graphicFrame>
        <p:nvGraphicFramePr>
          <p:cNvPr id="163843" name="Object 3"/>
          <p:cNvGraphicFramePr>
            <a:graphicFrameLocks noChangeAspect="1"/>
          </p:cNvGraphicFramePr>
          <p:nvPr/>
        </p:nvGraphicFramePr>
        <p:xfrm>
          <a:off x="2027420" y="1303520"/>
          <a:ext cx="1016000" cy="495300"/>
        </p:xfrm>
        <a:graphic>
          <a:graphicData uri="http://schemas.openxmlformats.org/presentationml/2006/ole">
            <mc:AlternateContent xmlns:mc="http://schemas.openxmlformats.org/markup-compatibility/2006">
              <mc:Choice xmlns:v="urn:schemas-microsoft-com:vml" Requires="v">
                <p:oleObj spid="_x0000_s163876" name="Equation" r:id="rId4" imgW="1015920" imgH="495000" progId="Equation.DSMT4">
                  <p:embed/>
                </p:oleObj>
              </mc:Choice>
              <mc:Fallback>
                <p:oleObj name="Equation" r:id="rId4" imgW="101592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420" y="1303520"/>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4" name="Object 4"/>
          <p:cNvGraphicFramePr>
            <a:graphicFrameLocks noChangeAspect="1"/>
          </p:cNvGraphicFramePr>
          <p:nvPr/>
        </p:nvGraphicFramePr>
        <p:xfrm>
          <a:off x="914400" y="3170420"/>
          <a:ext cx="3848100" cy="584200"/>
        </p:xfrm>
        <a:graphic>
          <a:graphicData uri="http://schemas.openxmlformats.org/presentationml/2006/ole">
            <mc:AlternateContent xmlns:mc="http://schemas.openxmlformats.org/markup-compatibility/2006">
              <mc:Choice xmlns:v="urn:schemas-microsoft-com:vml" Requires="v">
                <p:oleObj spid="_x0000_s163877" name="Equation" r:id="rId6" imgW="3848040" imgH="583920" progId="Equation.DSMT4">
                  <p:embed/>
                </p:oleObj>
              </mc:Choice>
              <mc:Fallback>
                <p:oleObj name="Equation" r:id="rId6" imgW="3848040" imgH="5839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170420"/>
                        <a:ext cx="3848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5" name="Object 5"/>
          <p:cNvGraphicFramePr>
            <a:graphicFrameLocks noChangeAspect="1"/>
          </p:cNvGraphicFramePr>
          <p:nvPr/>
        </p:nvGraphicFramePr>
        <p:xfrm>
          <a:off x="2667000" y="4643620"/>
          <a:ext cx="1841500" cy="584200"/>
        </p:xfrm>
        <a:graphic>
          <a:graphicData uri="http://schemas.openxmlformats.org/presentationml/2006/ole">
            <mc:AlternateContent xmlns:mc="http://schemas.openxmlformats.org/markup-compatibility/2006">
              <mc:Choice xmlns:v="urn:schemas-microsoft-com:vml" Requires="v">
                <p:oleObj spid="_x0000_s163878" name="Equation" r:id="rId8" imgW="1841400" imgH="583920" progId="Equation.DSMT4">
                  <p:embed/>
                </p:oleObj>
              </mc:Choice>
              <mc:Fallback>
                <p:oleObj name="Equation" r:id="rId8" imgW="1841400" imgH="5839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643620"/>
                        <a:ext cx="184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Both of the domains of Example 1 are unbounded, as they contain points arbitrarily far away from the origin. In contrast, any set		    provides a simple example of a bounded region, as by definition it consists only of points within some fixed distance of the origin. </a:t>
            </a:r>
          </a:p>
        </p:txBody>
      </p:sp>
      <p:graphicFrame>
        <p:nvGraphicFramePr>
          <p:cNvPr id="164866" name="Object 2"/>
          <p:cNvGraphicFramePr>
            <a:graphicFrameLocks noChangeAspect="1"/>
          </p:cNvGraphicFramePr>
          <p:nvPr>
            <p:extLst>
              <p:ext uri="{D42A27DB-BD31-4B8C-83A1-F6EECF244321}">
                <p14:modId xmlns:p14="http://schemas.microsoft.com/office/powerpoint/2010/main" val="2322847448"/>
              </p:ext>
            </p:extLst>
          </p:nvPr>
        </p:nvGraphicFramePr>
        <p:xfrm>
          <a:off x="3333750" y="2173288"/>
          <a:ext cx="1130300" cy="482600"/>
        </p:xfrm>
        <a:graphic>
          <a:graphicData uri="http://schemas.openxmlformats.org/presentationml/2006/ole">
            <mc:AlternateContent xmlns:mc="http://schemas.openxmlformats.org/markup-compatibility/2006">
              <mc:Choice xmlns:v="urn:schemas-microsoft-com:vml" Requires="v">
                <p:oleObj spid="_x0000_s164877" name="Equation" r:id="rId3" imgW="1130040" imgH="482400" progId="Equation.DSMT4">
                  <p:embed/>
                </p:oleObj>
              </mc:Choice>
              <mc:Fallback>
                <p:oleObj name="Equation" r:id="rId3" imgW="1130040" imgH="482400" progId="Equation.DSMT4">
                  <p:embed/>
                  <p:pic>
                    <p:nvPicPr>
                      <p:cNvPr id="0" name="Picture 2"/>
                      <p:cNvPicPr>
                        <a:picLocks noChangeAspect="1" noChangeArrowheads="1"/>
                      </p:cNvPicPr>
                      <p:nvPr/>
                    </p:nvPicPr>
                    <p:blipFill>
                      <a:blip r:embed="rId4"/>
                      <a:srcRect/>
                      <a:stretch>
                        <a:fillRect/>
                      </a:stretch>
                    </p:blipFill>
                    <p:spPr bwMode="auto">
                      <a:xfrm>
                        <a:off x="3333750" y="2173288"/>
                        <a:ext cx="1130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a:t>
            </a:r>
          </a:p>
        </p:txBody>
      </p:sp>
      <p:sp>
        <p:nvSpPr>
          <p:cNvPr id="3" name="Content Placeholder 2"/>
          <p:cNvSpPr>
            <a:spLocks noGrp="1"/>
          </p:cNvSpPr>
          <p:nvPr>
            <p:ph idx="1"/>
          </p:nvPr>
        </p:nvSpPr>
        <p:spPr/>
        <p:txBody>
          <a:bodyPr/>
          <a:lstStyle/>
          <a:p>
            <a:r>
              <a:rPr lang="en-US" dirty="0"/>
              <a:t>Given a function </a:t>
            </a:r>
            <a:r>
              <a:rPr lang="en-US" i="1" dirty="0"/>
              <a:t>f</a:t>
            </a:r>
            <a:r>
              <a:rPr lang="en-US" dirty="0"/>
              <a:t>(</a:t>
            </a:r>
            <a:r>
              <a:rPr lang="en-US" i="1" dirty="0"/>
              <a:t>x</a:t>
            </a:r>
            <a:r>
              <a:rPr lang="en-US" dirty="0"/>
              <a:t>, </a:t>
            </a:r>
            <a:r>
              <a:rPr lang="en-US" i="1" dirty="0"/>
              <a:t>y</a:t>
            </a:r>
            <a:r>
              <a:rPr lang="en-US" dirty="0"/>
              <a:t>) that maps its domain </a:t>
            </a:r>
            <a:r>
              <a:rPr lang="en-US" i="1" dirty="0"/>
              <a:t>D</a:t>
            </a:r>
            <a:r>
              <a:rPr lang="en-US" dirty="0"/>
              <a:t> into </a:t>
            </a:r>
            <a:r>
              <a:rPr lang="en-US" dirty="0">
                <a:latin typeface="Cambria Math" panose="02040503050406030204" pitchFamily="18" charset="0"/>
                <a:ea typeface="Cambria Math" panose="02040503050406030204" pitchFamily="18" charset="0"/>
              </a:rPr>
              <a:t>ℝ</a:t>
            </a:r>
            <a:r>
              <a:rPr lang="en-US" dirty="0"/>
              <a:t>, we frequently desire a way to visualize its features. The two most common methods of doing so are the subject of the next definition.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Graphs and Contour Maps of Functions of Two Variables </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algn="ctr"/>
            <a:r>
              <a:rPr lang="en-US" b="1" dirty="0">
                <a:solidFill>
                  <a:srgbClr val="000000"/>
                </a:solidFill>
              </a:rPr>
              <a:t>Graphs and Contour Maps of Functions of Two Variables </a:t>
            </a:r>
          </a:p>
          <a:p>
            <a:r>
              <a:rPr lang="en-US" dirty="0">
                <a:solidFill>
                  <a:srgbClr val="000000"/>
                </a:solidFill>
              </a:rPr>
              <a:t>The set of ordered triples				        in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is called the </a:t>
            </a:r>
            <a:r>
              <a:rPr lang="en-US" b="1" dirty="0">
                <a:solidFill>
                  <a:srgbClr val="C00000"/>
                </a:solidFill>
              </a:rPr>
              <a:t>graph</a:t>
            </a:r>
            <a:r>
              <a:rPr lang="en-US" dirty="0">
                <a:solidFill>
                  <a:srgbClr val="000000"/>
                </a:solidFill>
              </a:rPr>
              <a:t> of the function </a:t>
            </a:r>
            <a:r>
              <a:rPr lang="en-US" i="1" dirty="0">
                <a:solidFill>
                  <a:srgbClr val="000000"/>
                </a:solidFill>
              </a:rPr>
              <a:t>f</a:t>
            </a:r>
            <a:r>
              <a:rPr lang="en-US" dirty="0">
                <a:solidFill>
                  <a:srgbClr val="000000"/>
                </a:solidFill>
              </a:rPr>
              <a:t> : </a:t>
            </a:r>
            <a:r>
              <a:rPr lang="en-US" i="1" dirty="0">
                <a:solidFill>
                  <a:srgbClr val="000000"/>
                </a:solidFill>
              </a:rPr>
              <a:t>D</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rgbClr val="000000"/>
                </a:solidFill>
                <a:latin typeface="Cambria Math" panose="02040503050406030204" pitchFamily="18" charset="0"/>
                <a:ea typeface="Cambria Math" panose="02040503050406030204" pitchFamily="18" charset="0"/>
              </a:rPr>
              <a:t>ℝ</a:t>
            </a:r>
            <a:r>
              <a:rPr lang="en-US" dirty="0">
                <a:solidFill>
                  <a:srgbClr val="000000"/>
                </a:solidFill>
              </a:rPr>
              <a:t>—equivalently, the graph of </a:t>
            </a:r>
            <a:r>
              <a:rPr lang="en-US" i="1" dirty="0">
                <a:solidFill>
                  <a:srgbClr val="000000"/>
                </a:solidFill>
              </a:rPr>
              <a:t>f</a:t>
            </a:r>
            <a:r>
              <a:rPr lang="en-US" dirty="0">
                <a:solidFill>
                  <a:srgbClr val="000000"/>
                </a:solidFill>
              </a:rPr>
              <a:t> is the set of all points </a:t>
            </a:r>
            <a:br>
              <a:rPr lang="en-US" dirty="0">
                <a:solidFill>
                  <a:srgbClr val="000000"/>
                </a:solidFill>
              </a:rPr>
            </a:b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solving the equation </a:t>
            </a:r>
            <a:r>
              <a:rPr lang="en-US" i="1" dirty="0">
                <a:solidFill>
                  <a:srgbClr val="000000"/>
                </a:solidFill>
              </a:rPr>
              <a:t>z</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The set of points in </a:t>
            </a:r>
            <a:r>
              <a:rPr lang="en-US" i="1" dirty="0">
                <a:solidFill>
                  <a:srgbClr val="000000"/>
                </a:solidFill>
              </a:rPr>
              <a:t>D</a:t>
            </a:r>
            <a:r>
              <a:rPr lang="en-US" dirty="0">
                <a:solidFill>
                  <a:srgbClr val="000000"/>
                </a:solidFill>
              </a:rPr>
              <a:t> for which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c</a:t>
            </a:r>
            <a:r>
              <a:rPr lang="en-US" dirty="0">
                <a:solidFill>
                  <a:srgbClr val="000000"/>
                </a:solidFill>
              </a:rPr>
              <a:t>, for some fixed constant </a:t>
            </a:r>
            <a:r>
              <a:rPr lang="en-US" i="1" dirty="0">
                <a:solidFill>
                  <a:srgbClr val="000000"/>
                </a:solidFill>
              </a:rPr>
              <a:t>c</a:t>
            </a:r>
            <a:r>
              <a:rPr lang="en-US" dirty="0">
                <a:solidFill>
                  <a:srgbClr val="000000"/>
                </a:solidFill>
              </a:rPr>
              <a:t>, is called a </a:t>
            </a:r>
            <a:r>
              <a:rPr lang="en-US" b="1" dirty="0">
                <a:solidFill>
                  <a:srgbClr val="C00000"/>
                </a:solidFill>
              </a:rPr>
              <a:t>contour</a:t>
            </a:r>
            <a:r>
              <a:rPr lang="en-US" dirty="0">
                <a:solidFill>
                  <a:srgbClr val="000000"/>
                </a:solidFill>
              </a:rPr>
              <a:t> (or </a:t>
            </a:r>
            <a:r>
              <a:rPr lang="en-US" b="1" dirty="0">
                <a:solidFill>
                  <a:srgbClr val="C00000"/>
                </a:solidFill>
              </a:rPr>
              <a:t>level curve</a:t>
            </a:r>
            <a:r>
              <a:rPr lang="en-US" dirty="0">
                <a:solidFill>
                  <a:srgbClr val="000000"/>
                </a:solidFill>
              </a:rPr>
              <a:t>) of </a:t>
            </a:r>
            <a:r>
              <a:rPr lang="en-US" i="1" dirty="0">
                <a:solidFill>
                  <a:srgbClr val="000000"/>
                </a:solidFill>
              </a:rPr>
              <a:t>f</a:t>
            </a:r>
            <a:r>
              <a:rPr lang="en-US" dirty="0">
                <a:solidFill>
                  <a:srgbClr val="000000"/>
                </a:solidFill>
              </a:rPr>
              <a:t>, and a collection of such contours is called a </a:t>
            </a:r>
            <a:r>
              <a:rPr lang="en-US" b="1" dirty="0">
                <a:solidFill>
                  <a:srgbClr val="C00000"/>
                </a:solidFill>
              </a:rPr>
              <a:t>contour map</a:t>
            </a:r>
            <a:r>
              <a:rPr lang="en-US" dirty="0">
                <a:solidFill>
                  <a:srgbClr val="000000"/>
                </a:solidFill>
              </a:rPr>
              <a:t>. </a:t>
            </a:r>
          </a:p>
        </p:txBody>
      </p:sp>
      <p:graphicFrame>
        <p:nvGraphicFramePr>
          <p:cNvPr id="165890" name="Object 2"/>
          <p:cNvGraphicFramePr>
            <a:graphicFrameLocks noChangeAspect="1"/>
          </p:cNvGraphicFramePr>
          <p:nvPr>
            <p:extLst>
              <p:ext uri="{D42A27DB-BD31-4B8C-83A1-F6EECF244321}">
                <p14:modId xmlns:p14="http://schemas.microsoft.com/office/powerpoint/2010/main" val="590668391"/>
              </p:ext>
            </p:extLst>
          </p:nvPr>
        </p:nvGraphicFramePr>
        <p:xfrm>
          <a:off x="4353810" y="2240393"/>
          <a:ext cx="3175000" cy="419100"/>
        </p:xfrm>
        <a:graphic>
          <a:graphicData uri="http://schemas.openxmlformats.org/presentationml/2006/ole">
            <mc:AlternateContent xmlns:mc="http://schemas.openxmlformats.org/markup-compatibility/2006">
              <mc:Choice xmlns:v="urn:schemas-microsoft-com:vml" Requires="v">
                <p:oleObj spid="_x0000_s165901" name="Equation" r:id="rId3" imgW="3174840" imgH="419040" progId="Equation.DSMT4">
                  <p:embed/>
                </p:oleObj>
              </mc:Choice>
              <mc:Fallback>
                <p:oleObj name="Equation" r:id="rId3" imgW="317484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810" y="2240393"/>
                        <a:ext cx="3175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a:t>
            </a:r>
          </a:p>
        </p:txBody>
      </p:sp>
      <p:sp>
        <p:nvSpPr>
          <p:cNvPr id="3" name="Content Placeholder 2"/>
          <p:cNvSpPr>
            <a:spLocks noGrp="1"/>
          </p:cNvSpPr>
          <p:nvPr>
            <p:ph idx="1"/>
          </p:nvPr>
        </p:nvSpPr>
        <p:spPr/>
        <p:txBody>
          <a:bodyPr/>
          <a:lstStyle/>
          <a:p>
            <a:r>
              <a:rPr lang="en-US" dirty="0"/>
              <a:t>Graphing a two-variable function </a:t>
            </a:r>
            <a:r>
              <a:rPr lang="en-US" i="1" dirty="0"/>
              <a:t>f</a:t>
            </a:r>
            <a:r>
              <a:rPr lang="en-US" dirty="0"/>
              <a:t>(</a:t>
            </a:r>
            <a:r>
              <a:rPr lang="en-US" i="1" dirty="0"/>
              <a:t>x</a:t>
            </a:r>
            <a:r>
              <a:rPr lang="en-US" dirty="0"/>
              <a:t>, </a:t>
            </a:r>
            <a:r>
              <a:rPr lang="en-US" i="1" dirty="0"/>
              <a:t>y</a:t>
            </a:r>
            <a:r>
              <a:rPr lang="en-US" dirty="0"/>
              <a:t>) in </a:t>
            </a:r>
            <a:r>
              <a:rPr lang="en-US" dirty="0">
                <a:latin typeface="Cambria Math" panose="02040503050406030204" pitchFamily="18" charset="0"/>
                <a:ea typeface="Cambria Math" panose="02040503050406030204" pitchFamily="18" charset="0"/>
              </a:rPr>
              <a:t>ℝ</a:t>
            </a:r>
            <a:r>
              <a:rPr lang="en-US" baseline="30000" dirty="0"/>
              <a:t>3</a:t>
            </a:r>
            <a:r>
              <a:rPr lang="en-US" dirty="0"/>
              <a:t> is the natural analog of graphing a single-variable function </a:t>
            </a:r>
            <a:r>
              <a:rPr lang="en-US" i="1" dirty="0"/>
              <a:t>f</a:t>
            </a:r>
            <a:r>
              <a:rPr lang="en-US" dirty="0"/>
              <a:t>(</a:t>
            </a:r>
            <a:r>
              <a:rPr lang="en-US" i="1" dirty="0"/>
              <a:t>x</a:t>
            </a:r>
            <a:r>
              <a:rPr lang="en-US" dirty="0"/>
              <a:t>) in </a:t>
            </a:r>
            <a:r>
              <a:rPr lang="en-US" dirty="0">
                <a:latin typeface="Cambria Math" panose="02040503050406030204" pitchFamily="18" charset="0"/>
                <a:ea typeface="Cambria Math" panose="02040503050406030204" pitchFamily="18" charset="0"/>
              </a:rPr>
              <a:t>ℝ</a:t>
            </a:r>
            <a:r>
              <a:rPr lang="en-US" baseline="30000" dirty="0"/>
              <a:t>2</a:t>
            </a:r>
            <a:r>
              <a:rPr lang="en-US" dirty="0"/>
              <a:t>. Surfaces in </a:t>
            </a:r>
            <a:r>
              <a:rPr lang="en-US" dirty="0">
                <a:latin typeface="Cambria Math" panose="02040503050406030204" pitchFamily="18" charset="0"/>
                <a:ea typeface="Cambria Math" panose="02040503050406030204" pitchFamily="18" charset="0"/>
              </a:rPr>
              <a:t>ℝ</a:t>
            </a:r>
            <a:r>
              <a:rPr lang="en-US" baseline="30000" dirty="0"/>
              <a:t>3</a:t>
            </a:r>
            <a:r>
              <a:rPr lang="en-US" dirty="0"/>
              <a:t> can serve as examples of graphs of two-variable functions, though we may have to restrict our attention to a portion of the surface in order to represent it as a function.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Real-valued functions of two variables</a:t>
            </a:r>
          </a:p>
          <a:p>
            <a:pPr marL="514350" indent="-514350">
              <a:buFont typeface="+mj-lt"/>
              <a:buAutoNum type="arabicPeriod"/>
            </a:pPr>
            <a:r>
              <a:rPr lang="en-US" dirty="0"/>
              <a:t>Graphs and contour maps</a:t>
            </a:r>
          </a:p>
          <a:p>
            <a:pPr marL="514350" indent="-514350">
              <a:buFont typeface="+mj-lt"/>
              <a:buAutoNum type="arabicPeriod"/>
            </a:pPr>
            <a:r>
              <a:rPr lang="en-US" dirty="0"/>
              <a:t>Functions of three or more variables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Write the half of the sphere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z</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9</a:t>
            </a:r>
            <a:r>
              <a:rPr lang="en-US" dirty="0"/>
              <a:t> above the </a:t>
            </a:r>
            <a:r>
              <a:rPr lang="en-US" i="1" dirty="0"/>
              <a:t>xy</a:t>
            </a:r>
            <a:r>
              <a:rPr lang="en-US" dirty="0"/>
              <a:t>-plane as a function of </a:t>
            </a:r>
            <a:r>
              <a:rPr lang="en-US" i="1" dirty="0"/>
              <a:t>x</a:t>
            </a:r>
            <a:r>
              <a:rPr lang="en-US" dirty="0"/>
              <a:t> and </a:t>
            </a:r>
            <a:r>
              <a:rPr lang="en-US" i="1" dirty="0"/>
              <a:t>y</a:t>
            </a:r>
            <a:r>
              <a:rPr lang="en-US" dirty="0"/>
              <a:t>. </a:t>
            </a:r>
          </a:p>
          <a:p>
            <a:r>
              <a:rPr lang="en-US" b="1" dirty="0"/>
              <a:t>Solution </a:t>
            </a:r>
          </a:p>
          <a:p>
            <a:r>
              <a:rPr lang="en-US" dirty="0"/>
              <a:t>Solving the equation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a:t>
            </a:r>
            <a:r>
              <a:rPr lang="en-US" i="1" dirty="0"/>
              <a:t>z</a:t>
            </a:r>
            <a:r>
              <a:rPr lang="en-US" baseline="30000" dirty="0"/>
              <a:t>2</a:t>
            </a:r>
            <a:r>
              <a:rPr lang="en-US" dirty="0"/>
              <a:t> </a:t>
            </a:r>
            <a:r>
              <a:rPr lang="en-US" dirty="0">
                <a:latin typeface="Symbol" pitchFamily="82" charset="2"/>
              </a:rPr>
              <a:t>=</a:t>
            </a:r>
            <a:r>
              <a:rPr lang="en-US" dirty="0"/>
              <a:t> 9 for </a:t>
            </a:r>
            <a:r>
              <a:rPr lang="en-US" i="1" dirty="0"/>
              <a:t>z</a:t>
            </a:r>
            <a:r>
              <a:rPr lang="en-US" dirty="0"/>
              <a:t>, we must choose whether to use the negative or positive root. The positive root corresponds to the hemisphere above the </a:t>
            </a:r>
            <a:r>
              <a:rPr lang="en-US" i="1" dirty="0"/>
              <a:t>xy</a:t>
            </a:r>
            <a:r>
              <a:rPr lang="en-US" dirty="0"/>
              <a:t>-plane, so we define </a:t>
            </a:r>
          </a:p>
        </p:txBody>
      </p:sp>
      <p:graphicFrame>
        <p:nvGraphicFramePr>
          <p:cNvPr id="166914" name="Object 2"/>
          <p:cNvGraphicFramePr>
            <a:graphicFrameLocks noChangeAspect="1"/>
          </p:cNvGraphicFramePr>
          <p:nvPr/>
        </p:nvGraphicFramePr>
        <p:xfrm>
          <a:off x="4386263" y="4015308"/>
          <a:ext cx="3111500" cy="508000"/>
        </p:xfrm>
        <a:graphic>
          <a:graphicData uri="http://schemas.openxmlformats.org/presentationml/2006/ole">
            <mc:AlternateContent xmlns:mc="http://schemas.openxmlformats.org/markup-compatibility/2006">
              <mc:Choice xmlns:v="urn:schemas-microsoft-com:vml" Requires="v">
                <p:oleObj spid="_x0000_s166925" name="Equation" r:id="rId3" imgW="3111480" imgH="507960" progId="Equation.DSMT4">
                  <p:embed/>
                </p:oleObj>
              </mc:Choice>
              <mc:Fallback>
                <p:oleObj name="Equation" r:id="rId3" imgW="31114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4015308"/>
                        <a:ext cx="3111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6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graph of </a:t>
            </a:r>
            <a:r>
              <a:rPr lang="en-US" i="1" dirty="0"/>
              <a:t>f</a:t>
            </a:r>
            <a:r>
              <a:rPr lang="en-US" dirty="0"/>
              <a:t> is shown in </a:t>
            </a:r>
            <a:br>
              <a:rPr lang="en-US" dirty="0"/>
            </a:br>
            <a:r>
              <a:rPr lang="en-US" dirty="0"/>
              <a:t>Figure 5; note that the domain</a:t>
            </a:r>
            <a:br>
              <a:rPr lang="en-US" dirty="0"/>
            </a:br>
            <a:r>
              <a:rPr lang="en-US" dirty="0"/>
              <a:t>of </a:t>
            </a:r>
            <a:r>
              <a:rPr lang="en-US" i="1" dirty="0"/>
              <a:t>f</a:t>
            </a:r>
            <a:r>
              <a:rPr lang="en-US" dirty="0"/>
              <a:t> is the region</a:t>
            </a:r>
            <a:br>
              <a:rPr lang="en-US" dirty="0"/>
            </a:br>
            <a:r>
              <a:rPr lang="en-US" dirty="0"/>
              <a:t>in the </a:t>
            </a:r>
            <a:r>
              <a:rPr lang="en-US" i="1" dirty="0"/>
              <a:t>xy</a:t>
            </a:r>
            <a:r>
              <a:rPr lang="en-US" dirty="0"/>
              <a:t>-plane. </a:t>
            </a:r>
          </a:p>
        </p:txBody>
      </p:sp>
      <p:pic>
        <p:nvPicPr>
          <p:cNvPr id="167938" name="Picture 2"/>
          <p:cNvPicPr>
            <a:picLocks noChangeAspect="1" noChangeArrowheads="1"/>
          </p:cNvPicPr>
          <p:nvPr/>
        </p:nvPicPr>
        <p:blipFill>
          <a:blip r:embed="rId3" cstate="print"/>
          <a:srcRect/>
          <a:stretch>
            <a:fillRect/>
          </a:stretch>
        </p:blipFill>
        <p:spPr bwMode="auto">
          <a:xfrm>
            <a:off x="5029200" y="1371600"/>
            <a:ext cx="3657600" cy="3514828"/>
          </a:xfrm>
          <a:prstGeom prst="rect">
            <a:avLst/>
          </a:prstGeom>
          <a:noFill/>
          <a:ln w="9525">
            <a:noFill/>
            <a:miter lim="800000"/>
            <a:headEnd/>
            <a:tailEnd/>
          </a:ln>
        </p:spPr>
      </p:pic>
      <p:sp>
        <p:nvSpPr>
          <p:cNvPr id="7" name="Rectangle 6"/>
          <p:cNvSpPr/>
          <p:nvPr/>
        </p:nvSpPr>
        <p:spPr>
          <a:xfrm>
            <a:off x="6324600" y="4876800"/>
            <a:ext cx="1370055" cy="523220"/>
          </a:xfrm>
          <a:prstGeom prst="rect">
            <a:avLst/>
          </a:prstGeom>
        </p:spPr>
        <p:txBody>
          <a:bodyPr wrap="none">
            <a:spAutoFit/>
          </a:bodyPr>
          <a:lstStyle/>
          <a:p>
            <a:r>
              <a:rPr lang="en-US" sz="2800" b="1" dirty="0"/>
              <a:t>Figure 5</a:t>
            </a:r>
          </a:p>
        </p:txBody>
      </p:sp>
      <p:graphicFrame>
        <p:nvGraphicFramePr>
          <p:cNvPr id="167939" name="Object 3"/>
          <p:cNvGraphicFramePr>
            <a:graphicFrameLocks noChangeAspect="1"/>
          </p:cNvGraphicFramePr>
          <p:nvPr/>
        </p:nvGraphicFramePr>
        <p:xfrm>
          <a:off x="2946920" y="2186690"/>
          <a:ext cx="2438400" cy="508000"/>
        </p:xfrm>
        <a:graphic>
          <a:graphicData uri="http://schemas.openxmlformats.org/presentationml/2006/ole">
            <mc:AlternateContent xmlns:mc="http://schemas.openxmlformats.org/markup-compatibility/2006">
              <mc:Choice xmlns:v="urn:schemas-microsoft-com:vml" Requires="v">
                <p:oleObj spid="_x0000_s167950" name="Equation" r:id="rId4" imgW="2438280" imgH="507960" progId="Equation.DSMT4">
                  <p:embed/>
                </p:oleObj>
              </mc:Choice>
              <mc:Fallback>
                <p:oleObj name="Equation" r:id="rId4" imgW="243828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920" y="2186690"/>
                        <a:ext cx="2438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The quadric equation 9</a:t>
            </a:r>
            <a:r>
              <a:rPr lang="en-US" i="1" dirty="0"/>
              <a:t>x</a:t>
            </a:r>
            <a:r>
              <a:rPr lang="en-US" baseline="30000" dirty="0"/>
              <a:t>2</a:t>
            </a:r>
            <a:r>
              <a:rPr lang="en-US" dirty="0"/>
              <a:t> </a:t>
            </a:r>
            <a:r>
              <a:rPr lang="en-US" dirty="0">
                <a:latin typeface="Symbol" pitchFamily="82" charset="2"/>
              </a:rPr>
              <a:t>+</a:t>
            </a:r>
            <a:r>
              <a:rPr lang="en-US" dirty="0"/>
              <a:t> 4</a:t>
            </a:r>
            <a:r>
              <a:rPr lang="en-US" i="1" dirty="0"/>
              <a:t>y</a:t>
            </a:r>
            <a:r>
              <a:rPr lang="en-US" baseline="30000" dirty="0"/>
              <a:t>2</a:t>
            </a:r>
            <a:r>
              <a:rPr lang="en-US" dirty="0"/>
              <a:t> </a:t>
            </a:r>
            <a:r>
              <a:rPr lang="en-US" dirty="0">
                <a:latin typeface="Symbol" pitchFamily="18" charset="2"/>
              </a:rPr>
              <a:t>-</a:t>
            </a:r>
            <a:r>
              <a:rPr lang="en-US" dirty="0"/>
              <a:t> </a:t>
            </a:r>
            <a:r>
              <a:rPr lang="en-US" i="1" dirty="0"/>
              <a:t>z</a:t>
            </a:r>
            <a:r>
              <a:rPr lang="en-US" dirty="0"/>
              <a:t> = 0 defines a surface called an elliptic paraboloid, and its graph appears in Figure 6. The equation also defines </a:t>
            </a:r>
            <a:r>
              <a:rPr lang="en-US" i="1" dirty="0"/>
              <a:t>z</a:t>
            </a:r>
            <a:r>
              <a:rPr lang="en-US" dirty="0"/>
              <a:t> as a function of </a:t>
            </a:r>
            <a:r>
              <a:rPr lang="en-US" i="1" dirty="0"/>
              <a:t>x</a:t>
            </a:r>
            <a:r>
              <a:rPr lang="en-US" dirty="0"/>
              <a:t> and </a:t>
            </a:r>
            <a:r>
              <a:rPr lang="en-US" i="1" dirty="0"/>
              <a:t>y</a:t>
            </a:r>
            <a:r>
              <a:rPr lang="en-US" dirty="0"/>
              <a:t>, namely </a:t>
            </a:r>
          </a:p>
        </p:txBody>
      </p:sp>
      <p:graphicFrame>
        <p:nvGraphicFramePr>
          <p:cNvPr id="168963" name="Object 3"/>
          <p:cNvGraphicFramePr>
            <a:graphicFrameLocks noChangeAspect="1"/>
          </p:cNvGraphicFramePr>
          <p:nvPr>
            <p:extLst>
              <p:ext uri="{D42A27DB-BD31-4B8C-83A1-F6EECF244321}">
                <p14:modId xmlns:p14="http://schemas.microsoft.com/office/powerpoint/2010/main" val="3303377321"/>
              </p:ext>
            </p:extLst>
          </p:nvPr>
        </p:nvGraphicFramePr>
        <p:xfrm>
          <a:off x="2965450" y="3327400"/>
          <a:ext cx="3213100" cy="482600"/>
        </p:xfrm>
        <a:graphic>
          <a:graphicData uri="http://schemas.openxmlformats.org/presentationml/2006/ole">
            <mc:AlternateContent xmlns:mc="http://schemas.openxmlformats.org/markup-compatibility/2006">
              <mc:Choice xmlns:v="urn:schemas-microsoft-com:vml" Requires="v">
                <p:oleObj spid="_x0000_s168975" name="Equation" r:id="rId3" imgW="3213000" imgH="482400" progId="Equation.DSMT4">
                  <p:embed/>
                </p:oleObj>
              </mc:Choice>
              <mc:Fallback>
                <p:oleObj name="Equation" r:id="rId3" imgW="321300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450" y="3327400"/>
                        <a:ext cx="321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pic>
        <p:nvPicPr>
          <p:cNvPr id="169986" name="Picture 2"/>
          <p:cNvPicPr>
            <a:picLocks noChangeAspect="1" noChangeArrowheads="1"/>
          </p:cNvPicPr>
          <p:nvPr/>
        </p:nvPicPr>
        <p:blipFill>
          <a:blip r:embed="rId2" cstate="print"/>
          <a:srcRect/>
          <a:stretch>
            <a:fillRect/>
          </a:stretch>
        </p:blipFill>
        <p:spPr bwMode="auto">
          <a:xfrm>
            <a:off x="1097280" y="1183977"/>
            <a:ext cx="6949440" cy="4302423"/>
          </a:xfrm>
          <a:prstGeom prst="rect">
            <a:avLst/>
          </a:prstGeom>
          <a:noFill/>
          <a:ln w="9525">
            <a:noFill/>
            <a:miter lim="800000"/>
            <a:headEnd/>
            <a:tailEnd/>
          </a:ln>
        </p:spPr>
      </p:pic>
      <p:sp>
        <p:nvSpPr>
          <p:cNvPr id="6" name="Rectangle 5"/>
          <p:cNvSpPr/>
          <p:nvPr/>
        </p:nvSpPr>
        <p:spPr>
          <a:xfrm>
            <a:off x="2133600" y="5334000"/>
            <a:ext cx="1370055" cy="523220"/>
          </a:xfrm>
          <a:prstGeom prst="rect">
            <a:avLst/>
          </a:prstGeom>
        </p:spPr>
        <p:txBody>
          <a:bodyPr wrap="none">
            <a:spAutoFit/>
          </a:bodyPr>
          <a:lstStyle/>
          <a:p>
            <a:r>
              <a:rPr lang="en-US" sz="2800" b="1" dirty="0">
                <a:solidFill>
                  <a:srgbClr val="000000"/>
                </a:solidFill>
              </a:rPr>
              <a:t>Figure 6</a:t>
            </a:r>
          </a:p>
        </p:txBody>
      </p:sp>
      <p:sp>
        <p:nvSpPr>
          <p:cNvPr id="7" name="Rectangle 6"/>
          <p:cNvSpPr/>
          <p:nvPr/>
        </p:nvSpPr>
        <p:spPr>
          <a:xfrm>
            <a:off x="5640345" y="5344180"/>
            <a:ext cx="1370055" cy="523220"/>
          </a:xfrm>
          <a:prstGeom prst="rect">
            <a:avLst/>
          </a:prstGeom>
        </p:spPr>
        <p:txBody>
          <a:bodyPr wrap="none">
            <a:spAutoFit/>
          </a:bodyPr>
          <a:lstStyle/>
          <a:p>
            <a:r>
              <a:rPr lang="en-US" sz="2800" b="1" dirty="0">
                <a:solidFill>
                  <a:srgbClr val="000000"/>
                </a:solidFill>
              </a:rPr>
              <a:t>Figure 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3625608"/>
          </a:xfrm>
        </p:spPr>
        <p:txBody>
          <a:bodyPr>
            <a:spAutoFit/>
          </a:bodyPr>
          <a:lstStyle/>
          <a:p>
            <a:r>
              <a:rPr lang="en-US" dirty="0"/>
              <a:t>For this particular function, a contour map, such as shown in Figure 7, is also very instructive. The nine specific contours in Figure 7 correspond to the nine traces in Figure 6, which are all depictions of intersections of the surface with planes parallel to the </a:t>
            </a:r>
            <a:r>
              <a:rPr lang="en-US" i="1" dirty="0"/>
              <a:t>xy</a:t>
            </a:r>
            <a:r>
              <a:rPr lang="en-US" dirty="0"/>
              <a:t>-plane. Specifically, the nine contours and traces correspond to the equations </a:t>
            </a:r>
          </a:p>
          <a:p>
            <a:endParaRPr lang="en-US" dirty="0"/>
          </a:p>
        </p:txBody>
      </p:sp>
      <p:graphicFrame>
        <p:nvGraphicFramePr>
          <p:cNvPr id="171010" name="Object 2"/>
          <p:cNvGraphicFramePr>
            <a:graphicFrameLocks noChangeAspect="1"/>
          </p:cNvGraphicFramePr>
          <p:nvPr>
            <p:extLst>
              <p:ext uri="{D42A27DB-BD31-4B8C-83A1-F6EECF244321}">
                <p14:modId xmlns:p14="http://schemas.microsoft.com/office/powerpoint/2010/main" val="3968380947"/>
              </p:ext>
            </p:extLst>
          </p:nvPr>
        </p:nvGraphicFramePr>
        <p:xfrm>
          <a:off x="1803400" y="4495800"/>
          <a:ext cx="5537200" cy="495300"/>
        </p:xfrm>
        <a:graphic>
          <a:graphicData uri="http://schemas.openxmlformats.org/presentationml/2006/ole">
            <mc:AlternateContent xmlns:mc="http://schemas.openxmlformats.org/markup-compatibility/2006">
              <mc:Choice xmlns:v="urn:schemas-microsoft-com:vml" Requires="v">
                <p:oleObj spid="_x0000_s171023" name="Equation" r:id="rId3" imgW="5537160" imgH="495000" progId="Equation.DSMT4">
                  <p:embed/>
                </p:oleObj>
              </mc:Choice>
              <mc:Fallback>
                <p:oleObj name="Equation" r:id="rId3" imgW="5537160" imgH="495000" progId="Equation.DSMT4">
                  <p:embed/>
                  <p:pic>
                    <p:nvPicPr>
                      <p:cNvPr id="0" name="Picture 2"/>
                      <p:cNvPicPr>
                        <a:picLocks noChangeAspect="1" noChangeArrowheads="1"/>
                      </p:cNvPicPr>
                      <p:nvPr/>
                    </p:nvPicPr>
                    <p:blipFill>
                      <a:blip r:embed="rId4"/>
                      <a:srcRect/>
                      <a:stretch>
                        <a:fillRect/>
                      </a:stretch>
                    </p:blipFill>
                    <p:spPr bwMode="auto">
                      <a:xfrm>
                        <a:off x="1803400" y="4495800"/>
                        <a:ext cx="5537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classification of this quadric surface as an elliptic paraboloid reflects the fact that each contour in the </a:t>
            </a:r>
            <a:br>
              <a:rPr lang="en-US" dirty="0"/>
            </a:br>
            <a:r>
              <a:rPr lang="en-US" i="1" dirty="0"/>
              <a:t>xy</a:t>
            </a:r>
            <a:r>
              <a:rPr lang="en-US" dirty="0"/>
              <a:t>-plane is an ellipse, namely 9</a:t>
            </a:r>
            <a:r>
              <a:rPr lang="en-US" i="1" dirty="0"/>
              <a:t>x</a:t>
            </a:r>
            <a:r>
              <a:rPr lang="en-US" baseline="30000" dirty="0"/>
              <a:t>2</a:t>
            </a:r>
            <a:r>
              <a:rPr lang="en-US" dirty="0"/>
              <a:t> </a:t>
            </a:r>
            <a:r>
              <a:rPr lang="en-US" dirty="0">
                <a:latin typeface="Symbol" pitchFamily="82" charset="2"/>
              </a:rPr>
              <a:t>+</a:t>
            </a:r>
            <a:r>
              <a:rPr lang="en-US" dirty="0"/>
              <a:t> 4</a:t>
            </a:r>
            <a:r>
              <a:rPr lang="en-US" i="1" dirty="0"/>
              <a:t>y</a:t>
            </a:r>
            <a:r>
              <a:rPr lang="en-US" baseline="30000" dirty="0"/>
              <a:t>2</a:t>
            </a:r>
            <a:r>
              <a:rPr lang="en-US" dirty="0"/>
              <a:t> = </a:t>
            </a:r>
            <a:r>
              <a:rPr lang="en-US" i="1" dirty="0"/>
              <a:t>c</a:t>
            </a:r>
            <a:r>
              <a:rPr lang="en-US" dirty="0"/>
              <a:t> for some constant </a:t>
            </a:r>
            <a:r>
              <a:rPr lang="en-US" i="1" dirty="0"/>
              <a:t>c</a:t>
            </a:r>
            <a:r>
              <a:rPr lang="en-US" dirty="0"/>
              <a:t>. </a:t>
            </a:r>
          </a:p>
          <a:p>
            <a:endParaRPr lang="en-US" dirty="0"/>
          </a:p>
          <a:p>
            <a:r>
              <a:rPr lang="en-US" dirty="0"/>
              <a:t>For example, with c = 1,</a:t>
            </a:r>
          </a:p>
          <a:p>
            <a:endParaRPr lang="en-US" dirty="0"/>
          </a:p>
          <a:p>
            <a:r>
              <a:rPr lang="en-US" dirty="0"/>
              <a:t>                   9</a:t>
            </a:r>
            <a:r>
              <a:rPr lang="en-US" i="1" dirty="0"/>
              <a:t>x</a:t>
            </a:r>
            <a:r>
              <a:rPr lang="en-US" baseline="30000" dirty="0"/>
              <a:t>2</a:t>
            </a:r>
            <a:r>
              <a:rPr lang="en-US" dirty="0"/>
              <a:t> </a:t>
            </a:r>
            <a:r>
              <a:rPr lang="en-US" dirty="0">
                <a:latin typeface="Symbol" pitchFamily="82" charset="2"/>
              </a:rPr>
              <a:t>+</a:t>
            </a:r>
            <a:r>
              <a:rPr lang="en-US" dirty="0"/>
              <a:t> 4</a:t>
            </a:r>
            <a:r>
              <a:rPr lang="en-US" i="1" dirty="0"/>
              <a:t>y</a:t>
            </a:r>
            <a:r>
              <a:rPr lang="en-US" baseline="30000" dirty="0"/>
              <a:t>2</a:t>
            </a:r>
            <a:r>
              <a:rPr lang="en-US" dirty="0"/>
              <a:t> = 1      or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47692041"/>
              </p:ext>
            </p:extLst>
          </p:nvPr>
        </p:nvGraphicFramePr>
        <p:xfrm>
          <a:off x="5257800" y="4410635"/>
          <a:ext cx="2336800" cy="1485900"/>
        </p:xfrm>
        <a:graphic>
          <a:graphicData uri="http://schemas.openxmlformats.org/presentationml/2006/ole">
            <mc:AlternateContent xmlns:mc="http://schemas.openxmlformats.org/markup-compatibility/2006">
              <mc:Choice xmlns:v="urn:schemas-microsoft-com:vml" Requires="v">
                <p:oleObj spid="_x0000_s197643" name="Equation" r:id="rId3" imgW="2336760" imgH="1485720" progId="Equation.DSMT4">
                  <p:embed/>
                </p:oleObj>
              </mc:Choice>
              <mc:Fallback>
                <p:oleObj name="Equation" r:id="rId3" imgW="2336760" imgH="1485720" progId="Equation.DSMT4">
                  <p:embed/>
                  <p:pic>
                    <p:nvPicPr>
                      <p:cNvPr id="0" name=""/>
                      <p:cNvPicPr/>
                      <p:nvPr/>
                    </p:nvPicPr>
                    <p:blipFill>
                      <a:blip r:embed="rId4"/>
                      <a:stretch>
                        <a:fillRect/>
                      </a:stretch>
                    </p:blipFill>
                    <p:spPr>
                      <a:xfrm>
                        <a:off x="5257800" y="4410635"/>
                        <a:ext cx="2336800" cy="148590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832092"/>
          </a:xfrm>
        </p:spPr>
        <p:txBody>
          <a:bodyPr>
            <a:noAutofit/>
          </a:bodyPr>
          <a:lstStyle/>
          <a:p>
            <a:r>
              <a:rPr lang="en-US" dirty="0"/>
              <a:t>The surface defined by the </a:t>
            </a:r>
            <a:br>
              <a:rPr lang="en-US" dirty="0"/>
            </a:br>
            <a:r>
              <a:rPr lang="en-US" dirty="0"/>
              <a:t>function 			   is</a:t>
            </a:r>
            <a:br>
              <a:rPr lang="en-US" dirty="0"/>
            </a:br>
            <a:r>
              <a:rPr lang="en-US" dirty="0"/>
              <a:t>shown in Figure 8. As we </a:t>
            </a:r>
            <a:br>
              <a:rPr lang="en-US" dirty="0"/>
            </a:br>
            <a:r>
              <a:rPr lang="en-US" dirty="0"/>
              <a:t>determined in Example 1, </a:t>
            </a:r>
            <a:br>
              <a:rPr lang="en-US" dirty="0"/>
            </a:br>
            <a:r>
              <a:rPr lang="en-US" dirty="0"/>
              <a:t>the domain of </a:t>
            </a:r>
            <a:r>
              <a:rPr lang="en-US" i="1" dirty="0"/>
              <a:t>g</a:t>
            </a:r>
            <a:r>
              <a:rPr lang="en-US" dirty="0"/>
              <a:t> is the region </a:t>
            </a:r>
            <a:br>
              <a:rPr lang="en-US" dirty="0"/>
            </a:br>
            <a:r>
              <a:rPr lang="en-US" dirty="0"/>
              <a:t>		</a:t>
            </a:r>
          </a:p>
        </p:txBody>
      </p:sp>
      <p:pic>
        <p:nvPicPr>
          <p:cNvPr id="172034" name="Picture 2"/>
          <p:cNvPicPr>
            <a:picLocks noChangeAspect="1" noChangeArrowheads="1"/>
          </p:cNvPicPr>
          <p:nvPr/>
        </p:nvPicPr>
        <p:blipFill>
          <a:blip r:embed="rId3" cstate="print"/>
          <a:srcRect/>
          <a:stretch>
            <a:fillRect/>
          </a:stretch>
        </p:blipFill>
        <p:spPr bwMode="auto">
          <a:xfrm>
            <a:off x="4953000" y="1371600"/>
            <a:ext cx="3657600" cy="2626340"/>
          </a:xfrm>
          <a:prstGeom prst="rect">
            <a:avLst/>
          </a:prstGeom>
          <a:noFill/>
          <a:ln w="9525">
            <a:noFill/>
            <a:miter lim="800000"/>
            <a:headEnd/>
            <a:tailEnd/>
          </a:ln>
        </p:spPr>
      </p:pic>
      <p:sp>
        <p:nvSpPr>
          <p:cNvPr id="10" name="Rectangle 9"/>
          <p:cNvSpPr/>
          <p:nvPr/>
        </p:nvSpPr>
        <p:spPr>
          <a:xfrm>
            <a:off x="6019800" y="4114800"/>
            <a:ext cx="1451808" cy="523220"/>
          </a:xfrm>
          <a:prstGeom prst="rect">
            <a:avLst/>
          </a:prstGeom>
        </p:spPr>
        <p:txBody>
          <a:bodyPr wrap="none">
            <a:spAutoFit/>
          </a:bodyPr>
          <a:lstStyle/>
          <a:p>
            <a:r>
              <a:rPr lang="en-US" sz="2800" b="1" dirty="0"/>
              <a:t>Figure 8 </a:t>
            </a:r>
          </a:p>
        </p:txBody>
      </p:sp>
      <p:graphicFrame>
        <p:nvGraphicFramePr>
          <p:cNvPr id="172036" name="Object 4"/>
          <p:cNvGraphicFramePr>
            <a:graphicFrameLocks noChangeAspect="1"/>
          </p:cNvGraphicFramePr>
          <p:nvPr/>
        </p:nvGraphicFramePr>
        <p:xfrm>
          <a:off x="1841500" y="1752600"/>
          <a:ext cx="2501900" cy="469900"/>
        </p:xfrm>
        <a:graphic>
          <a:graphicData uri="http://schemas.openxmlformats.org/presentationml/2006/ole">
            <mc:AlternateContent xmlns:mc="http://schemas.openxmlformats.org/markup-compatibility/2006">
              <mc:Choice xmlns:v="urn:schemas-microsoft-com:vml" Requires="v">
                <p:oleObj spid="_x0000_s172058" name="Equation" r:id="rId4" imgW="2501640" imgH="469800" progId="Equation.DSMT4">
                  <p:embed/>
                </p:oleObj>
              </mc:Choice>
              <mc:Fallback>
                <p:oleObj name="Equation" r:id="rId4" imgW="250164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0" y="175260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nvGraphicFramePr>
        <p:xfrm>
          <a:off x="554220" y="3477693"/>
          <a:ext cx="1778000" cy="419100"/>
        </p:xfrm>
        <a:graphic>
          <a:graphicData uri="http://schemas.openxmlformats.org/presentationml/2006/ole">
            <mc:AlternateContent xmlns:mc="http://schemas.openxmlformats.org/markup-compatibility/2006">
              <mc:Choice xmlns:v="urn:schemas-microsoft-com:vml" Requires="v">
                <p:oleObj spid="_x0000_s172059" name="Equation" r:id="rId6" imgW="1777680" imgH="419040" progId="Equation.DSMT4">
                  <p:embed/>
                </p:oleObj>
              </mc:Choice>
              <mc:Fallback>
                <p:oleObj name="Equation" r:id="rId6" imgW="1777680" imgH="4190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220" y="3477693"/>
                        <a:ext cx="1778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Although the illustration of the surface may not convey the fact that the range of </a:t>
            </a:r>
            <a:r>
              <a:rPr lang="en-US" i="1" dirty="0"/>
              <a:t>g</a:t>
            </a:r>
            <a:r>
              <a:rPr lang="en-US" dirty="0"/>
              <a:t> is the entire set of real numbers, note that		    as we consider points (</a:t>
            </a:r>
            <a:r>
              <a:rPr lang="en-US" i="1" dirty="0"/>
              <a:t>x</a:t>
            </a:r>
            <a:r>
              <a:rPr lang="en-US" dirty="0"/>
              <a:t>, </a:t>
            </a:r>
            <a:r>
              <a:rPr lang="en-US" i="1" dirty="0"/>
              <a:t>y</a:t>
            </a:r>
            <a:r>
              <a:rPr lang="en-US" dirty="0"/>
              <a:t>) in the domain closer and closer to the boundary line </a:t>
            </a:r>
            <a:r>
              <a:rPr lang="en-US" i="1" dirty="0"/>
              <a:t>y</a:t>
            </a:r>
            <a:r>
              <a:rPr lang="en-US" dirty="0"/>
              <a:t> = </a:t>
            </a:r>
            <a:r>
              <a:rPr lang="en-US" i="1" dirty="0"/>
              <a:t>x</a:t>
            </a:r>
            <a:r>
              <a:rPr lang="en-US" dirty="0"/>
              <a:t>, and		  as we consider points (</a:t>
            </a:r>
            <a:r>
              <a:rPr lang="en-US" i="1" dirty="0"/>
              <a:t>x</a:t>
            </a:r>
            <a:r>
              <a:rPr lang="en-US" dirty="0"/>
              <a:t>, </a:t>
            </a:r>
            <a:r>
              <a:rPr lang="en-US" i="1" dirty="0"/>
              <a:t>y</a:t>
            </a:r>
            <a:r>
              <a:rPr lang="en-US" dirty="0"/>
              <a:t>) for which </a:t>
            </a:r>
            <a:r>
              <a:rPr lang="en-US" i="1" dirty="0"/>
              <a:t>y</a:t>
            </a:r>
            <a:r>
              <a:rPr lang="en-US" dirty="0"/>
              <a:t> </a:t>
            </a:r>
            <a:r>
              <a:rPr lang="en-US" dirty="0">
                <a:latin typeface="Symbol" pitchFamily="18" charset="2"/>
              </a:rPr>
              <a:t>-</a:t>
            </a:r>
            <a:r>
              <a:rPr lang="en-US" dirty="0"/>
              <a:t> </a:t>
            </a:r>
            <a:r>
              <a:rPr lang="en-US" i="1" dirty="0"/>
              <a:t>x</a:t>
            </a:r>
            <a:r>
              <a:rPr lang="en-US" dirty="0"/>
              <a:t> gets larger and larger. We will later return to the matter of limits of multivariable functions. </a:t>
            </a:r>
          </a:p>
        </p:txBody>
      </p:sp>
      <p:graphicFrame>
        <p:nvGraphicFramePr>
          <p:cNvPr id="173058" name="Object 2"/>
          <p:cNvGraphicFramePr>
            <a:graphicFrameLocks noChangeAspect="1"/>
          </p:cNvGraphicFramePr>
          <p:nvPr/>
        </p:nvGraphicFramePr>
        <p:xfrm>
          <a:off x="3397770" y="2164830"/>
          <a:ext cx="1905000" cy="469900"/>
        </p:xfrm>
        <a:graphic>
          <a:graphicData uri="http://schemas.openxmlformats.org/presentationml/2006/ole">
            <mc:AlternateContent xmlns:mc="http://schemas.openxmlformats.org/markup-compatibility/2006">
              <mc:Choice xmlns:v="urn:schemas-microsoft-com:vml" Requires="v">
                <p:oleObj spid="_x0000_s173082" name="Equation" r:id="rId3" imgW="1904760" imgH="469800" progId="Equation.DSMT4">
                  <p:embed/>
                </p:oleObj>
              </mc:Choice>
              <mc:Fallback>
                <p:oleObj name="Equation" r:id="rId3" imgW="19047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770" y="2164830"/>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59" name="Object 3"/>
          <p:cNvGraphicFramePr>
            <a:graphicFrameLocks noChangeAspect="1"/>
          </p:cNvGraphicFramePr>
          <p:nvPr/>
        </p:nvGraphicFramePr>
        <p:xfrm>
          <a:off x="2590800" y="3003030"/>
          <a:ext cx="1701800" cy="469900"/>
        </p:xfrm>
        <a:graphic>
          <a:graphicData uri="http://schemas.openxmlformats.org/presentationml/2006/ole">
            <mc:AlternateContent xmlns:mc="http://schemas.openxmlformats.org/markup-compatibility/2006">
              <mc:Choice xmlns:v="urn:schemas-microsoft-com:vml" Requires="v">
                <p:oleObj spid="_x0000_s173083" name="Equation" r:id="rId5" imgW="1701720" imgH="469800" progId="Equation.DSMT4">
                  <p:embed/>
                </p:oleObj>
              </mc:Choice>
              <mc:Fallback>
                <p:oleObj name="Equation" r:id="rId5" imgW="17017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003030"/>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Since </a:t>
            </a:r>
            <a:r>
              <a:rPr lang="en-US" i="1" dirty="0"/>
              <a:t>g</a:t>
            </a:r>
            <a:r>
              <a:rPr lang="en-US" dirty="0"/>
              <a:t>(</a:t>
            </a:r>
            <a:r>
              <a:rPr lang="en-US" i="1" dirty="0"/>
              <a:t>x</a:t>
            </a:r>
            <a:r>
              <a:rPr lang="en-US" dirty="0"/>
              <a:t>, </a:t>
            </a:r>
            <a:r>
              <a:rPr lang="en-US" i="1" dirty="0"/>
              <a:t>y</a:t>
            </a:r>
            <a:r>
              <a:rPr lang="en-US" dirty="0"/>
              <a:t>) is constant along</a:t>
            </a:r>
            <a:br>
              <a:rPr lang="en-US" dirty="0"/>
            </a:br>
            <a:r>
              <a:rPr lang="en-US" dirty="0"/>
              <a:t>lines of slope 1, every contour</a:t>
            </a:r>
            <a:br>
              <a:rPr lang="en-US" dirty="0"/>
            </a:br>
            <a:r>
              <a:rPr lang="en-US" dirty="0"/>
              <a:t>map of the function will look </a:t>
            </a:r>
            <a:br>
              <a:rPr lang="en-US" dirty="0"/>
            </a:br>
            <a:r>
              <a:rPr lang="en-US" dirty="0"/>
              <a:t>something like Figure 9, which</a:t>
            </a:r>
            <a:br>
              <a:rPr lang="en-US" dirty="0"/>
            </a:br>
            <a:r>
              <a:rPr lang="en-US" dirty="0"/>
              <a:t>shows level curves for values</a:t>
            </a:r>
            <a:br>
              <a:rPr lang="en-US" dirty="0"/>
            </a:br>
            <a:r>
              <a:rPr lang="en-US" dirty="0"/>
              <a:t>of </a:t>
            </a:r>
            <a:r>
              <a:rPr lang="en-US" i="1" dirty="0"/>
              <a:t>c</a:t>
            </a:r>
            <a:r>
              <a:rPr lang="en-US" dirty="0"/>
              <a:t> from </a:t>
            </a:r>
            <a:r>
              <a:rPr lang="en-US" dirty="0">
                <a:latin typeface="Symbol" pitchFamily="18" charset="2"/>
              </a:rPr>
              <a:t>-</a:t>
            </a:r>
            <a:r>
              <a:rPr lang="en-US" dirty="0"/>
              <a:t>5 to 1 in increments</a:t>
            </a:r>
            <a:br>
              <a:rPr lang="en-US" dirty="0"/>
            </a:br>
            <a:r>
              <a:rPr lang="en-US" dirty="0"/>
              <a:t>of      Note how the contour </a:t>
            </a:r>
            <a:br>
              <a:rPr lang="en-US" dirty="0"/>
            </a:br>
            <a:r>
              <a:rPr lang="en-US" dirty="0"/>
              <a:t>lines “bunch up” as </a:t>
            </a:r>
            <a:r>
              <a:rPr lang="en-US" i="1" dirty="0"/>
              <a:t>c</a:t>
            </a:r>
            <a:r>
              <a:rPr lang="en-US" dirty="0"/>
              <a:t> </a:t>
            </a:r>
            <a:r>
              <a:rPr lang="en-US" dirty="0">
                <a:sym typeface="Symbol"/>
              </a:rPr>
              <a:t></a:t>
            </a:r>
            <a:r>
              <a:rPr lang="en-US" dirty="0"/>
              <a:t> </a:t>
            </a:r>
            <a:r>
              <a:rPr lang="en-US" dirty="0">
                <a:latin typeface="Symbol" pitchFamily="18" charset="2"/>
              </a:rPr>
              <a:t>-</a:t>
            </a:r>
            <a:r>
              <a:rPr lang="en-US" dirty="0">
                <a:sym typeface="Symbol"/>
              </a:rPr>
              <a:t></a:t>
            </a:r>
            <a:r>
              <a:rPr lang="en-US" dirty="0"/>
              <a:t>. </a:t>
            </a:r>
          </a:p>
        </p:txBody>
      </p:sp>
      <p:pic>
        <p:nvPicPr>
          <p:cNvPr id="174082" name="Picture 2"/>
          <p:cNvPicPr>
            <a:picLocks noChangeAspect="1" noChangeArrowheads="1"/>
          </p:cNvPicPr>
          <p:nvPr/>
        </p:nvPicPr>
        <p:blipFill>
          <a:blip r:embed="rId3" cstate="print"/>
          <a:srcRect/>
          <a:stretch>
            <a:fillRect/>
          </a:stretch>
        </p:blipFill>
        <p:spPr bwMode="auto">
          <a:xfrm>
            <a:off x="5029200" y="1371600"/>
            <a:ext cx="3657600" cy="3946577"/>
          </a:xfrm>
          <a:prstGeom prst="rect">
            <a:avLst/>
          </a:prstGeom>
          <a:noFill/>
          <a:ln w="9525">
            <a:noFill/>
            <a:miter lim="800000"/>
            <a:headEnd/>
            <a:tailEnd/>
          </a:ln>
        </p:spPr>
      </p:pic>
      <p:sp>
        <p:nvSpPr>
          <p:cNvPr id="8" name="Rectangle 7"/>
          <p:cNvSpPr/>
          <p:nvPr/>
        </p:nvSpPr>
        <p:spPr>
          <a:xfrm>
            <a:off x="6096000" y="5410200"/>
            <a:ext cx="1370055" cy="523220"/>
          </a:xfrm>
          <a:prstGeom prst="rect">
            <a:avLst/>
          </a:prstGeom>
        </p:spPr>
        <p:txBody>
          <a:bodyPr wrap="none">
            <a:spAutoFit/>
          </a:bodyPr>
          <a:lstStyle/>
          <a:p>
            <a:r>
              <a:rPr lang="en-US" sz="2800" b="1" dirty="0"/>
              <a:t>Figure 9</a:t>
            </a:r>
          </a:p>
        </p:txBody>
      </p:sp>
      <p:graphicFrame>
        <p:nvGraphicFramePr>
          <p:cNvPr id="174084" name="Object 4"/>
          <p:cNvGraphicFramePr>
            <a:graphicFrameLocks noChangeAspect="1"/>
          </p:cNvGraphicFramePr>
          <p:nvPr/>
        </p:nvGraphicFramePr>
        <p:xfrm>
          <a:off x="975610" y="3898900"/>
          <a:ext cx="292100" cy="444500"/>
        </p:xfrm>
        <a:graphic>
          <a:graphicData uri="http://schemas.openxmlformats.org/presentationml/2006/ole">
            <mc:AlternateContent xmlns:mc="http://schemas.openxmlformats.org/markup-compatibility/2006">
              <mc:Choice xmlns:v="urn:schemas-microsoft-com:vml" Requires="v">
                <p:oleObj spid="_x0000_s174095" name="Equation" r:id="rId4" imgW="291960" imgH="444240" progId="Equation.DSMT4">
                  <p:embed/>
                </p:oleObj>
              </mc:Choice>
              <mc:Fallback>
                <p:oleObj name="Equation" r:id="rId4" imgW="291960" imgH="444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10" y="3898900"/>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a:xfrm>
            <a:off x="457200" y="1280160"/>
            <a:ext cx="8229600" cy="4315027"/>
          </a:xfrm>
        </p:spPr>
        <p:txBody>
          <a:bodyPr>
            <a:spAutoFit/>
          </a:bodyPr>
          <a:lstStyle/>
          <a:p>
            <a:r>
              <a:rPr lang="en-US" dirty="0"/>
              <a:t>Just as a curve in </a:t>
            </a:r>
            <a:r>
              <a:rPr lang="en-US" dirty="0">
                <a:latin typeface="Cambria Math" panose="02040503050406030204" pitchFamily="18" charset="0"/>
                <a:ea typeface="Cambria Math" panose="02040503050406030204" pitchFamily="18" charset="0"/>
              </a:rPr>
              <a:t>ℝ</a:t>
            </a:r>
            <a:r>
              <a:rPr lang="en-US" baseline="30000" dirty="0"/>
              <a:t>2</a:t>
            </a:r>
            <a:r>
              <a:rPr lang="en-US" dirty="0"/>
              <a:t> may represent a function </a:t>
            </a:r>
            <a:r>
              <a:rPr lang="en-US" i="1" dirty="0"/>
              <a:t>x</a:t>
            </a:r>
            <a:r>
              <a:rPr lang="en-US" dirty="0"/>
              <a:t> </a:t>
            </a:r>
            <a:r>
              <a:rPr lang="en-US" dirty="0">
                <a:latin typeface="Symbol" pitchFamily="82" charset="2"/>
              </a:rPr>
              <a:t>=</a:t>
            </a:r>
            <a:r>
              <a:rPr lang="en-US" dirty="0"/>
              <a:t> </a:t>
            </a:r>
            <a:r>
              <a:rPr lang="en-US" i="1" dirty="0"/>
              <a:t>f</a:t>
            </a:r>
            <a:r>
              <a:rPr lang="en-US" dirty="0"/>
              <a:t>(</a:t>
            </a:r>
            <a:r>
              <a:rPr lang="en-US" i="1" dirty="0"/>
              <a:t>y</a:t>
            </a:r>
            <a:r>
              <a:rPr lang="en-US" dirty="0"/>
              <a:t>), a surface in </a:t>
            </a:r>
            <a:r>
              <a:rPr lang="en-US" dirty="0">
                <a:latin typeface="Cambria Math" panose="02040503050406030204" pitchFamily="18" charset="0"/>
                <a:ea typeface="Cambria Math" panose="02040503050406030204" pitchFamily="18" charset="0"/>
              </a:rPr>
              <a:t>ℝ</a:t>
            </a:r>
            <a:r>
              <a:rPr lang="en-US" baseline="30000" dirty="0"/>
              <a:t>3</a:t>
            </a:r>
            <a:r>
              <a:rPr lang="en-US" dirty="0"/>
              <a:t> may represent a function of two variables other than </a:t>
            </a:r>
            <a:r>
              <a:rPr lang="en-US" i="1" dirty="0"/>
              <a:t>x</a:t>
            </a:r>
            <a:r>
              <a:rPr lang="en-US" dirty="0"/>
              <a:t> and </a:t>
            </a:r>
            <a:r>
              <a:rPr lang="en-US" i="1" dirty="0"/>
              <a:t>y</a:t>
            </a:r>
            <a:r>
              <a:rPr lang="en-US" dirty="0"/>
              <a:t>.</a:t>
            </a:r>
          </a:p>
          <a:p>
            <a:r>
              <a:rPr lang="en-US" dirty="0"/>
              <a:t>Express the planar surface </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3</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a:t>
            </a:r>
            <a:r>
              <a:rPr lang="en-US" dirty="0"/>
              <a:t> as a function of two variables other than the pair </a:t>
            </a:r>
            <a:r>
              <a:rPr lang="en-US" i="1" dirty="0"/>
              <a:t>x</a:t>
            </a:r>
            <a:r>
              <a:rPr lang="en-US" dirty="0"/>
              <a:t> and </a:t>
            </a:r>
            <a:r>
              <a:rPr lang="en-US" i="1" dirty="0"/>
              <a:t>y</a:t>
            </a:r>
            <a:r>
              <a:rPr lang="en-US" dirty="0"/>
              <a:t>.</a:t>
            </a:r>
          </a:p>
          <a:p>
            <a:r>
              <a:rPr lang="en-US" b="1" dirty="0"/>
              <a:t>Solution</a:t>
            </a:r>
          </a:p>
          <a:p>
            <a:r>
              <a:rPr lang="en-US" dirty="0"/>
              <a:t>Expressing the surface as a function of </a:t>
            </a:r>
            <a:r>
              <a:rPr lang="en-US" i="1" dirty="0"/>
              <a:t>y</a:t>
            </a:r>
            <a:r>
              <a:rPr lang="en-US" dirty="0"/>
              <a:t> and </a:t>
            </a:r>
            <a:r>
              <a:rPr lang="en-US" i="1" dirty="0"/>
              <a:t>z</a:t>
            </a:r>
            <a:r>
              <a:rPr lang="en-US" dirty="0"/>
              <a:t> is very easily done.</a:t>
            </a:r>
          </a:p>
          <a:p>
            <a:endParaRPr lang="en-US" dirty="0"/>
          </a:p>
        </p:txBody>
      </p:sp>
      <p:graphicFrame>
        <p:nvGraphicFramePr>
          <p:cNvPr id="175107" name="Object 3"/>
          <p:cNvGraphicFramePr>
            <a:graphicFrameLocks noChangeAspect="1"/>
          </p:cNvGraphicFramePr>
          <p:nvPr/>
        </p:nvGraphicFramePr>
        <p:xfrm>
          <a:off x="2921000" y="4940300"/>
          <a:ext cx="3302000" cy="469900"/>
        </p:xfrm>
        <a:graphic>
          <a:graphicData uri="http://schemas.openxmlformats.org/presentationml/2006/ole">
            <mc:AlternateContent xmlns:mc="http://schemas.openxmlformats.org/markup-compatibility/2006">
              <mc:Choice xmlns:v="urn:schemas-microsoft-com:vml" Requires="v">
                <p:oleObj spid="_x0000_s175118" name="Equation" r:id="rId3" imgW="3301920" imgH="469800" progId="Equation.DSMT4">
                  <p:embed/>
                </p:oleObj>
              </mc:Choice>
              <mc:Fallback>
                <p:oleObj name="Equation" r:id="rId3" imgW="33019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4940300"/>
                        <a:ext cx="330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Functions of Two Variables</a:t>
            </a:r>
          </a:p>
        </p:txBody>
      </p:sp>
      <p:sp>
        <p:nvSpPr>
          <p:cNvPr id="3" name="Content Placeholder 2"/>
          <p:cNvSpPr>
            <a:spLocks noGrp="1"/>
          </p:cNvSpPr>
          <p:nvPr>
            <p:ph idx="1"/>
          </p:nvPr>
        </p:nvSpPr>
        <p:spPr>
          <a:xfrm>
            <a:off x="457200" y="1280160"/>
            <a:ext cx="8229600" cy="4401205"/>
          </a:xfrm>
        </p:spPr>
        <p:txBody>
          <a:bodyPr>
            <a:spAutoFit/>
          </a:bodyPr>
          <a:lstStyle/>
          <a:p>
            <a:r>
              <a:rPr lang="en-US" dirty="0"/>
              <a:t>We begin with functions that map </a:t>
            </a:r>
            <a:r>
              <a:rPr lang="en-US" dirty="0">
                <a:latin typeface="Cambria Math" panose="02040503050406030204" pitchFamily="18" charset="0"/>
                <a:ea typeface="Cambria Math" panose="02040503050406030204" pitchFamily="18" charset="0"/>
              </a:rPr>
              <a:t>ℝ</a:t>
            </a:r>
            <a:r>
              <a:rPr lang="en-US" baseline="30000" dirty="0"/>
              <a:t>2</a:t>
            </a:r>
            <a:r>
              <a:rPr lang="en-US" dirty="0"/>
              <a:t> into </a:t>
            </a:r>
            <a:r>
              <a:rPr lang="en-US" dirty="0">
                <a:latin typeface="Cambria Math" panose="02040503050406030204" pitchFamily="18" charset="0"/>
                <a:ea typeface="Cambria Math" panose="02040503050406030204" pitchFamily="18" charset="0"/>
              </a:rPr>
              <a:t>ℝ</a:t>
            </a:r>
            <a:r>
              <a:rPr lang="en-US" dirty="0"/>
              <a:t> as these functions can (at least in principle) be easily described geometrically and will serve to introduce all of the relevant ideas.  The new material in this chapter is primarily a shift in how we think about and work with multivariable functions. For example, we will view the surface area formula </a:t>
            </a:r>
            <a:r>
              <a:rPr lang="en-US" i="1" dirty="0"/>
              <a:t>A</a:t>
            </a:r>
            <a:r>
              <a:rPr lang="en-US" dirty="0"/>
              <a:t> </a:t>
            </a:r>
            <a:r>
              <a:rPr lang="en-US" dirty="0">
                <a:latin typeface="Symbol" pitchFamily="82"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rh</a:t>
            </a:r>
            <a:r>
              <a:rPr lang="en-US" dirty="0"/>
              <a:t> </a:t>
            </a:r>
            <a:r>
              <a:rPr lang="en-US" dirty="0">
                <a:latin typeface="Symbol" pitchFamily="82"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dirty="0"/>
              <a:t> as defining a function </a:t>
            </a:r>
            <a:r>
              <a:rPr lang="en-US" i="1" dirty="0"/>
              <a:t>A</a:t>
            </a:r>
            <a:r>
              <a:rPr lang="en-US" dirty="0"/>
              <a:t> in the variables </a:t>
            </a:r>
            <a:r>
              <a:rPr lang="en-US" i="1" dirty="0"/>
              <a:t>r</a:t>
            </a:r>
            <a:r>
              <a:rPr lang="en-US" dirty="0"/>
              <a:t> and </a:t>
            </a:r>
            <a:r>
              <a:rPr lang="en-US" i="1" dirty="0"/>
              <a:t>h</a:t>
            </a:r>
            <a:r>
              <a:rPr lang="en-US" dirty="0"/>
              <a:t> and the quadric surface 9</a:t>
            </a:r>
            <a:r>
              <a:rPr lang="en-US" i="1" dirty="0"/>
              <a:t>x</a:t>
            </a:r>
            <a:r>
              <a:rPr lang="en-US" baseline="30000" dirty="0"/>
              <a:t>2</a:t>
            </a:r>
            <a:r>
              <a:rPr lang="en-US" dirty="0"/>
              <a:t> </a:t>
            </a:r>
            <a:r>
              <a:rPr lang="en-US" dirty="0">
                <a:latin typeface="Symbol" pitchFamily="82" charset="2"/>
              </a:rPr>
              <a:t>+</a:t>
            </a:r>
            <a:r>
              <a:rPr lang="en-US" dirty="0"/>
              <a:t> 4</a:t>
            </a:r>
            <a:r>
              <a:rPr lang="en-US" i="1" dirty="0"/>
              <a:t>y</a:t>
            </a:r>
            <a:r>
              <a:rPr lang="en-US" baseline="30000" dirty="0"/>
              <a:t>2</a:t>
            </a:r>
            <a:r>
              <a:rPr lang="en-US" dirty="0"/>
              <a:t> </a:t>
            </a:r>
            <a:r>
              <a:rPr lang="en-US" dirty="0">
                <a:latin typeface="Symbol" pitchFamily="18" charset="2"/>
              </a:rPr>
              <a:t>-</a:t>
            </a:r>
            <a:r>
              <a:rPr lang="en-US" dirty="0"/>
              <a:t> </a:t>
            </a:r>
            <a:r>
              <a:rPr lang="en-US" i="1" dirty="0"/>
              <a:t>z</a:t>
            </a:r>
            <a:r>
              <a:rPr lang="en-US" dirty="0"/>
              <a:t> </a:t>
            </a:r>
            <a:r>
              <a:rPr lang="en-US" dirty="0">
                <a:latin typeface="Symbol" pitchFamily="82" charset="2"/>
              </a:rPr>
              <a:t>=</a:t>
            </a:r>
            <a:r>
              <a:rPr lang="en-US" dirty="0"/>
              <a:t> 0 as defining a function </a:t>
            </a:r>
            <a:r>
              <a:rPr lang="en-US" i="1" dirty="0"/>
              <a:t>z</a:t>
            </a:r>
            <a:r>
              <a:rPr lang="en-US" dirty="0"/>
              <a:t> in the variables </a:t>
            </a:r>
            <a:r>
              <a:rPr lang="en-US" i="1" dirty="0"/>
              <a:t>x</a:t>
            </a:r>
            <a:r>
              <a:rPr lang="en-US" dirty="0"/>
              <a:t> and </a:t>
            </a:r>
            <a:r>
              <a:rPr lang="en-US" i="1" dirty="0"/>
              <a:t>y</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Expressing the surface as a function of </a:t>
            </a:r>
            <a:r>
              <a:rPr lang="en-US" i="1" dirty="0"/>
              <a:t>x</a:t>
            </a:r>
            <a:r>
              <a:rPr lang="en-US" dirty="0"/>
              <a:t> and </a:t>
            </a:r>
            <a:r>
              <a:rPr lang="en-US" i="1" dirty="0"/>
              <a:t>z</a:t>
            </a:r>
            <a:r>
              <a:rPr lang="en-US" dirty="0"/>
              <a:t> is almost as easy.</a:t>
            </a:r>
          </a:p>
          <a:p>
            <a:endParaRPr lang="en-US" dirty="0"/>
          </a:p>
          <a:p>
            <a:r>
              <a:rPr lang="en-US" dirty="0"/>
              <a:t>The graph of both functions is the </a:t>
            </a:r>
            <a:br>
              <a:rPr lang="en-US" dirty="0"/>
            </a:br>
            <a:r>
              <a:rPr lang="en-US" dirty="0"/>
              <a:t>plane shown in Figure 10 (only the </a:t>
            </a:r>
            <a:br>
              <a:rPr lang="en-US" dirty="0"/>
            </a:br>
            <a:r>
              <a:rPr lang="en-US" dirty="0"/>
              <a:t>portion in the first octant is shown). </a:t>
            </a:r>
            <a:br>
              <a:rPr lang="en-US" dirty="0"/>
            </a:br>
            <a:r>
              <a:rPr lang="en-US" dirty="0"/>
              <a:t>In graphing </a:t>
            </a:r>
            <a:r>
              <a:rPr lang="en-US" i="1" dirty="0"/>
              <a:t>f</a:t>
            </a:r>
            <a:r>
              <a:rPr lang="en-US" dirty="0"/>
              <a:t> the value of the function </a:t>
            </a:r>
            <a:br>
              <a:rPr lang="en-US" dirty="0"/>
            </a:br>
            <a:r>
              <a:rPr lang="en-US" dirty="0"/>
              <a:t>is used as the </a:t>
            </a:r>
            <a:r>
              <a:rPr lang="en-US" i="1" dirty="0"/>
              <a:t>x</a:t>
            </a:r>
            <a:r>
              <a:rPr lang="en-US" dirty="0"/>
              <a:t>-component and in </a:t>
            </a:r>
            <a:br>
              <a:rPr lang="en-US" dirty="0"/>
            </a:br>
            <a:r>
              <a:rPr lang="en-US" dirty="0"/>
              <a:t>graphing </a:t>
            </a:r>
            <a:r>
              <a:rPr lang="en-US" i="1" dirty="0"/>
              <a:t>g</a:t>
            </a:r>
            <a:r>
              <a:rPr lang="en-US" dirty="0"/>
              <a:t> the value of the function </a:t>
            </a:r>
            <a:br>
              <a:rPr lang="en-US" dirty="0"/>
            </a:br>
            <a:r>
              <a:rPr lang="en-US" dirty="0"/>
              <a:t>corresponds to the </a:t>
            </a:r>
            <a:r>
              <a:rPr lang="en-US" i="1" dirty="0"/>
              <a:t>y</a:t>
            </a:r>
            <a:r>
              <a:rPr lang="en-US" dirty="0"/>
              <a:t>-component.</a:t>
            </a:r>
          </a:p>
        </p:txBody>
      </p:sp>
      <p:pic>
        <p:nvPicPr>
          <p:cNvPr id="17613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0200" y="2413575"/>
            <a:ext cx="3657600" cy="3301425"/>
          </a:xfrm>
          <a:prstGeom prst="rect">
            <a:avLst/>
          </a:prstGeom>
          <a:noFill/>
          <a:ln w="9525">
            <a:noFill/>
            <a:miter lim="800000"/>
            <a:headEnd/>
            <a:tailEnd/>
          </a:ln>
        </p:spPr>
      </p:pic>
      <p:sp>
        <p:nvSpPr>
          <p:cNvPr id="8" name="Rectangle 7"/>
          <p:cNvSpPr/>
          <p:nvPr/>
        </p:nvSpPr>
        <p:spPr>
          <a:xfrm>
            <a:off x="6524403" y="5496580"/>
            <a:ext cx="1552797" cy="523220"/>
          </a:xfrm>
          <a:prstGeom prst="rect">
            <a:avLst/>
          </a:prstGeom>
        </p:spPr>
        <p:txBody>
          <a:bodyPr wrap="none">
            <a:spAutoFit/>
          </a:bodyPr>
          <a:lstStyle/>
          <a:p>
            <a:r>
              <a:rPr lang="en-US" sz="2800" b="1" dirty="0"/>
              <a:t>Figure 10</a:t>
            </a:r>
          </a:p>
        </p:txBody>
      </p:sp>
      <p:graphicFrame>
        <p:nvGraphicFramePr>
          <p:cNvPr id="196609" name="Object 1"/>
          <p:cNvGraphicFramePr>
            <a:graphicFrameLocks noChangeAspect="1"/>
          </p:cNvGraphicFramePr>
          <p:nvPr/>
        </p:nvGraphicFramePr>
        <p:xfrm>
          <a:off x="2590800" y="1981200"/>
          <a:ext cx="3225800" cy="838200"/>
        </p:xfrm>
        <a:graphic>
          <a:graphicData uri="http://schemas.openxmlformats.org/presentationml/2006/ole">
            <mc:AlternateContent xmlns:mc="http://schemas.openxmlformats.org/markup-compatibility/2006">
              <mc:Choice xmlns:v="urn:schemas-microsoft-com:vml" Requires="v">
                <p:oleObj spid="_x0000_s196620" name="Equation" r:id="rId4" imgW="3225600" imgH="838080" progId="Equation.DSMT4">
                  <p:embed/>
                </p:oleObj>
              </mc:Choice>
              <mc:Fallback>
                <p:oleObj name="Equation" r:id="rId4" imgW="3225600" imgH="8380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981200"/>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t>
            </a:r>
          </a:p>
        </p:txBody>
      </p:sp>
      <p:sp>
        <p:nvSpPr>
          <p:cNvPr id="5" name="Content Placeholder 4"/>
          <p:cNvSpPr>
            <a:spLocks noGrp="1"/>
          </p:cNvSpPr>
          <p:nvPr>
            <p:ph idx="1"/>
          </p:nvPr>
        </p:nvSpPr>
        <p:spPr>
          <a:xfrm>
            <a:off x="457200" y="1280160"/>
            <a:ext cx="8229600" cy="2677656"/>
          </a:xfrm>
          <a:ln w="28575">
            <a:solidFill>
              <a:srgbClr val="FF0000"/>
            </a:solidFill>
          </a:ln>
        </p:spPr>
        <p:txBody>
          <a:bodyPr>
            <a:spAutoFit/>
          </a:bodyPr>
          <a:lstStyle/>
          <a:p>
            <a:r>
              <a:rPr lang="en-US" dirty="0">
                <a:solidFill>
                  <a:srgbClr val="000000"/>
                </a:solidFill>
              </a:rPr>
              <a:t>Computer algebra systems, such as </a:t>
            </a:r>
            <a:r>
              <a:rPr lang="en-US" i="1" dirty="0">
                <a:solidFill>
                  <a:srgbClr val="000000"/>
                </a:solidFill>
              </a:rPr>
              <a:t>Mathematica</a:t>
            </a:r>
            <a:r>
              <a:rPr lang="en-US" dirty="0">
                <a:solidFill>
                  <a:srgbClr val="000000"/>
                </a:solidFill>
              </a:rPr>
              <a:t>, are very useful in constructing both graphs and contour maps; most of them have built‑in commands to generate such images. For instance, the command to plot the function from Example 5 in </a:t>
            </a:r>
            <a:r>
              <a:rPr lang="en-US" i="1" dirty="0">
                <a:solidFill>
                  <a:srgbClr val="000000"/>
                </a:solidFill>
              </a:rPr>
              <a:t>Mathematica</a:t>
            </a:r>
            <a:r>
              <a:rPr lang="en-US" dirty="0">
                <a:solidFill>
                  <a:srgbClr val="000000"/>
                </a:solidFill>
              </a:rPr>
              <a:t> is </a:t>
            </a:r>
            <a:r>
              <a:rPr lang="en-US" dirty="0">
                <a:solidFill>
                  <a:srgbClr val="000000"/>
                </a:solidFill>
                <a:latin typeface="Ti86pc" pitchFamily="49" charset="0"/>
              </a:rPr>
              <a:t>Plot3D</a:t>
            </a:r>
            <a:r>
              <a:rPr lang="en-US" dirty="0">
                <a:solidFill>
                  <a:srgbClr val="000000"/>
                </a:solidFill>
              </a:rPr>
              <a:t> and its basic use is shown in Figure 11.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(cont.) </a:t>
            </a:r>
          </a:p>
        </p:txBody>
      </p:sp>
      <p:sp>
        <p:nvSpPr>
          <p:cNvPr id="5" name="Content Placeholder 4"/>
          <p:cNvSpPr>
            <a:spLocks noGrp="1"/>
          </p:cNvSpPr>
          <p:nvPr>
            <p:ph idx="1"/>
          </p:nvPr>
        </p:nvSpPr>
        <p:spPr>
          <a:xfrm>
            <a:off x="457200" y="1280160"/>
            <a:ext cx="8229600" cy="4572000"/>
          </a:xfrm>
          <a:ln w="28575">
            <a:solidFill>
              <a:srgbClr val="FF0000"/>
            </a:solidFill>
          </a:ln>
        </p:spPr>
        <p:txBody>
          <a:bodyPr>
            <a:spAutoFit/>
          </a:bodyPr>
          <a:lstStyle/>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pic>
        <p:nvPicPr>
          <p:cNvPr id="177154" name="Picture 2"/>
          <p:cNvPicPr>
            <a:picLocks noChangeAspect="1" noChangeArrowheads="1"/>
          </p:cNvPicPr>
          <p:nvPr/>
        </p:nvPicPr>
        <p:blipFill>
          <a:blip r:embed="rId2" cstate="print"/>
          <a:srcRect b="3733"/>
          <a:stretch>
            <a:fillRect/>
          </a:stretch>
        </p:blipFill>
        <p:spPr bwMode="auto">
          <a:xfrm>
            <a:off x="1143000" y="1371600"/>
            <a:ext cx="6858000" cy="3929900"/>
          </a:xfrm>
          <a:prstGeom prst="rect">
            <a:avLst/>
          </a:prstGeom>
          <a:noFill/>
          <a:ln w="9525">
            <a:noFill/>
            <a:miter lim="800000"/>
            <a:headEnd/>
            <a:tailEnd/>
          </a:ln>
        </p:spPr>
      </p:pic>
      <p:sp>
        <p:nvSpPr>
          <p:cNvPr id="6" name="Rectangle 5"/>
          <p:cNvSpPr/>
          <p:nvPr/>
        </p:nvSpPr>
        <p:spPr>
          <a:xfrm>
            <a:off x="3795602" y="5334000"/>
            <a:ext cx="1552797" cy="523220"/>
          </a:xfrm>
          <a:prstGeom prst="rect">
            <a:avLst/>
          </a:prstGeom>
        </p:spPr>
        <p:txBody>
          <a:bodyPr wrap="none">
            <a:spAutoFit/>
          </a:bodyPr>
          <a:lstStyle/>
          <a:p>
            <a:r>
              <a:rPr lang="en-US" sz="2800" b="1" dirty="0"/>
              <a:t>Figure 11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(cont.) </a:t>
            </a:r>
          </a:p>
        </p:txBody>
      </p:sp>
      <p:sp>
        <p:nvSpPr>
          <p:cNvPr id="5" name="Content Placeholder 4"/>
          <p:cNvSpPr>
            <a:spLocks noGrp="1"/>
          </p:cNvSpPr>
          <p:nvPr>
            <p:ph idx="1"/>
          </p:nvPr>
        </p:nvSpPr>
        <p:spPr>
          <a:xfrm>
            <a:off x="457200" y="1280160"/>
            <a:ext cx="8229600" cy="3108543"/>
          </a:xfrm>
          <a:ln w="28575">
            <a:solidFill>
              <a:srgbClr val="FF0000"/>
            </a:solidFill>
          </a:ln>
        </p:spPr>
        <p:txBody>
          <a:bodyPr>
            <a:spAutoFit/>
          </a:bodyPr>
          <a:lstStyle/>
          <a:p>
            <a:r>
              <a:rPr lang="en-US" dirty="0">
                <a:solidFill>
                  <a:srgbClr val="000000"/>
                </a:solidFill>
              </a:rPr>
              <a:t>Contour maps can be constructed with the </a:t>
            </a:r>
            <a:r>
              <a:rPr lang="en-US" dirty="0">
                <a:solidFill>
                  <a:srgbClr val="000000"/>
                </a:solidFill>
                <a:latin typeface="Ti86pc" pitchFamily="49" charset="0"/>
              </a:rPr>
              <a:t>ContourPlot</a:t>
            </a:r>
            <a:r>
              <a:rPr lang="en-US" dirty="0">
                <a:solidFill>
                  <a:srgbClr val="000000"/>
                </a:solidFill>
              </a:rPr>
              <a:t> command, as shown in Figure 12, where we plot the nine specific contours of the elliptic paraboloid from Example 4. Both commands have many options allowing the user to refine the image as desired, which is what has been done to create Figures 8 and 7, respectively.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(cont.) </a:t>
            </a:r>
          </a:p>
        </p:txBody>
      </p:sp>
      <p:sp>
        <p:nvSpPr>
          <p:cNvPr id="5" name="Content Placeholder 4"/>
          <p:cNvSpPr>
            <a:spLocks noGrp="1"/>
          </p:cNvSpPr>
          <p:nvPr>
            <p:ph idx="1"/>
          </p:nvPr>
        </p:nvSpPr>
        <p:spPr>
          <a:xfrm>
            <a:off x="457200" y="1280160"/>
            <a:ext cx="8229600" cy="4659737"/>
          </a:xfrm>
          <a:ln w="28575">
            <a:solidFill>
              <a:srgbClr val="FF0000"/>
            </a:solidFill>
          </a:ln>
        </p:spPr>
        <p:txBody>
          <a:bodyPr>
            <a:spAutoFit/>
          </a:bodyPr>
          <a:lstStyle/>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6" name="Rectangle 5"/>
          <p:cNvSpPr/>
          <p:nvPr/>
        </p:nvSpPr>
        <p:spPr>
          <a:xfrm>
            <a:off x="3795602" y="5420380"/>
            <a:ext cx="1552797" cy="523220"/>
          </a:xfrm>
          <a:prstGeom prst="rect">
            <a:avLst/>
          </a:prstGeom>
        </p:spPr>
        <p:txBody>
          <a:bodyPr wrap="none">
            <a:spAutoFit/>
          </a:bodyPr>
          <a:lstStyle/>
          <a:p>
            <a:r>
              <a:rPr lang="en-US" sz="2800" b="1" dirty="0"/>
              <a:t>Figure 12</a:t>
            </a:r>
          </a:p>
        </p:txBody>
      </p:sp>
      <p:pic>
        <p:nvPicPr>
          <p:cNvPr id="178178" name="Picture 2"/>
          <p:cNvPicPr>
            <a:picLocks noChangeAspect="1" noChangeArrowheads="1"/>
          </p:cNvPicPr>
          <p:nvPr/>
        </p:nvPicPr>
        <p:blipFill>
          <a:blip r:embed="rId2" cstate="print"/>
          <a:srcRect/>
          <a:stretch>
            <a:fillRect/>
          </a:stretch>
        </p:blipFill>
        <p:spPr bwMode="auto">
          <a:xfrm>
            <a:off x="1783080" y="1358025"/>
            <a:ext cx="5486400" cy="413564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a:t>
            </a:r>
          </a:p>
        </p:txBody>
      </p:sp>
      <p:sp>
        <p:nvSpPr>
          <p:cNvPr id="3" name="Content Placeholder 2"/>
          <p:cNvSpPr>
            <a:spLocks noGrp="1"/>
          </p:cNvSpPr>
          <p:nvPr>
            <p:ph idx="1"/>
          </p:nvPr>
        </p:nvSpPr>
        <p:spPr/>
        <p:txBody>
          <a:bodyPr/>
          <a:lstStyle/>
          <a:p>
            <a:r>
              <a:rPr lang="en-US" dirty="0"/>
              <a:t>Contour maps also appear in nonmathematical settings, for example in topographical maps (Figure 13) and maps of lines of constant temperature (</a:t>
            </a:r>
            <a:r>
              <a:rPr lang="en-US" i="1" dirty="0"/>
              <a:t>isotherms</a:t>
            </a:r>
            <a:r>
              <a:rPr lang="en-US" dirty="0"/>
              <a:t>) (Figure 14) or constant pressure (</a:t>
            </a:r>
            <a:r>
              <a:rPr lang="en-US" i="1" dirty="0"/>
              <a:t>isobars</a:t>
            </a:r>
            <a:r>
              <a:rPr lang="en-US" dirty="0"/>
              <a:t>) in weather reports.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a:t>
            </a:r>
          </a:p>
        </p:txBody>
      </p:sp>
      <p:pic>
        <p:nvPicPr>
          <p:cNvPr id="198658" name="Picture 2"/>
          <p:cNvPicPr>
            <a:picLocks noChangeAspect="1" noChangeArrowheads="1"/>
          </p:cNvPicPr>
          <p:nvPr/>
        </p:nvPicPr>
        <p:blipFill>
          <a:blip r:embed="rId2" cstate="print"/>
          <a:srcRect/>
          <a:stretch>
            <a:fillRect/>
          </a:stretch>
        </p:blipFill>
        <p:spPr bwMode="auto">
          <a:xfrm>
            <a:off x="457200" y="1280160"/>
            <a:ext cx="8229600" cy="3732513"/>
          </a:xfrm>
          <a:prstGeom prst="rect">
            <a:avLst/>
          </a:prstGeom>
          <a:noFill/>
          <a:ln w="9525">
            <a:noFill/>
            <a:miter lim="800000"/>
            <a:headEnd/>
            <a:tailEnd/>
          </a:ln>
        </p:spPr>
      </p:pic>
      <p:sp>
        <p:nvSpPr>
          <p:cNvPr id="5" name="Rectangle 4"/>
          <p:cNvSpPr/>
          <p:nvPr/>
        </p:nvSpPr>
        <p:spPr>
          <a:xfrm>
            <a:off x="1219200" y="5181600"/>
            <a:ext cx="1552797" cy="523220"/>
          </a:xfrm>
          <a:prstGeom prst="rect">
            <a:avLst/>
          </a:prstGeom>
        </p:spPr>
        <p:txBody>
          <a:bodyPr wrap="none">
            <a:spAutoFit/>
          </a:bodyPr>
          <a:lstStyle/>
          <a:p>
            <a:r>
              <a:rPr lang="en-US" sz="2800" b="1" dirty="0"/>
              <a:t>Figure 13</a:t>
            </a:r>
          </a:p>
        </p:txBody>
      </p:sp>
      <p:sp>
        <p:nvSpPr>
          <p:cNvPr id="6" name="Rectangle 5"/>
          <p:cNvSpPr/>
          <p:nvPr/>
        </p:nvSpPr>
        <p:spPr>
          <a:xfrm>
            <a:off x="5562600" y="5181600"/>
            <a:ext cx="1552797" cy="523220"/>
          </a:xfrm>
          <a:prstGeom prst="rect">
            <a:avLst/>
          </a:prstGeom>
        </p:spPr>
        <p:txBody>
          <a:bodyPr wrap="none">
            <a:spAutoFit/>
          </a:bodyPr>
          <a:lstStyle/>
          <a:p>
            <a:r>
              <a:rPr lang="en-US" sz="2800" b="1" dirty="0"/>
              <a:t>Figure 14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Three or More Variables </a:t>
            </a:r>
          </a:p>
        </p:txBody>
      </p:sp>
      <p:sp>
        <p:nvSpPr>
          <p:cNvPr id="3" name="Content Placeholder 2"/>
          <p:cNvSpPr>
            <a:spLocks noGrp="1"/>
          </p:cNvSpPr>
          <p:nvPr>
            <p:ph idx="1"/>
          </p:nvPr>
        </p:nvSpPr>
        <p:spPr/>
        <p:txBody>
          <a:bodyPr/>
          <a:lstStyle/>
          <a:p>
            <a:r>
              <a:rPr lang="en-US" dirty="0"/>
              <a:t>As the number of variables in the definition of a function increases, our ability to represent the function with pictures deteriorates. For a function </a:t>
            </a:r>
            <a:r>
              <a:rPr lang="en-US" i="1" dirty="0"/>
              <a:t>f</a:t>
            </a:r>
            <a:r>
              <a:rPr lang="en-US" dirty="0"/>
              <a:t>(</a:t>
            </a:r>
            <a:r>
              <a:rPr lang="en-US" i="1" dirty="0"/>
              <a:t>x</a:t>
            </a:r>
            <a:r>
              <a:rPr lang="en-US" dirty="0"/>
              <a:t>, </a:t>
            </a:r>
            <a:r>
              <a:rPr lang="en-US" i="1" dirty="0"/>
              <a:t>y</a:t>
            </a:r>
            <a:r>
              <a:rPr lang="en-US" dirty="0"/>
              <a:t>, </a:t>
            </a:r>
            <a:r>
              <a:rPr lang="en-US" i="1" dirty="0"/>
              <a:t>z</a:t>
            </a:r>
            <a:r>
              <a:rPr lang="en-US" dirty="0"/>
              <a:t>) of three variables, the analog of a level curve (or contour) is a </a:t>
            </a:r>
            <a:r>
              <a:rPr lang="en-US" b="1" dirty="0"/>
              <a:t>level surface</a:t>
            </a:r>
            <a:r>
              <a:rPr lang="en-US" dirty="0"/>
              <a:t>—that is, the collection of points in </a:t>
            </a:r>
            <a:r>
              <a:rPr lang="en-US" dirty="0">
                <a:latin typeface="Cambria Math" panose="02040503050406030204" pitchFamily="18" charset="0"/>
                <a:ea typeface="Cambria Math" panose="02040503050406030204" pitchFamily="18" charset="0"/>
              </a:rPr>
              <a:t>ℝ</a:t>
            </a:r>
            <a:r>
              <a:rPr lang="en-US" baseline="30000" dirty="0"/>
              <a:t>3</a:t>
            </a:r>
            <a:r>
              <a:rPr lang="en-US" dirty="0"/>
              <a:t> for which </a:t>
            </a:r>
            <a:r>
              <a:rPr lang="en-US" i="1" dirty="0"/>
              <a:t>f</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for some constant </a:t>
            </a:r>
            <a:r>
              <a:rPr lang="en-US" i="1" dirty="0"/>
              <a:t>c</a:t>
            </a:r>
            <a:r>
              <a:rPr lang="en-US"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Three or More Variables </a:t>
            </a:r>
          </a:p>
        </p:txBody>
      </p:sp>
      <p:sp>
        <p:nvSpPr>
          <p:cNvPr id="3" name="Content Placeholder 2"/>
          <p:cNvSpPr>
            <a:spLocks noGrp="1"/>
          </p:cNvSpPr>
          <p:nvPr>
            <p:ph idx="1"/>
          </p:nvPr>
        </p:nvSpPr>
        <p:spPr/>
        <p:txBody>
          <a:bodyPr/>
          <a:lstStyle/>
          <a:p>
            <a:r>
              <a:rPr lang="en-US" dirty="0"/>
              <a:t>In principle, we can readily show any level surface of </a:t>
            </a:r>
            <a:br>
              <a:rPr lang="en-US" dirty="0"/>
            </a:br>
            <a:r>
              <a:rPr lang="en-US" i="1" dirty="0"/>
              <a:t>f</a:t>
            </a:r>
            <a:r>
              <a:rPr lang="en-US" dirty="0"/>
              <a:t>(</a:t>
            </a:r>
            <a:r>
              <a:rPr lang="en-US" i="1" dirty="0"/>
              <a:t>x</a:t>
            </a:r>
            <a:r>
              <a:rPr lang="en-US" dirty="0"/>
              <a:t>, </a:t>
            </a:r>
            <a:r>
              <a:rPr lang="en-US" i="1" dirty="0"/>
              <a:t>y</a:t>
            </a:r>
            <a:r>
              <a:rPr lang="en-US" dirty="0"/>
              <a:t>, </a:t>
            </a:r>
            <a:r>
              <a:rPr lang="en-US" i="1" dirty="0"/>
              <a:t>z</a:t>
            </a:r>
            <a:r>
              <a:rPr lang="en-US" dirty="0"/>
              <a:t>) but a complete depiction would consist of </a:t>
            </a:r>
            <a:r>
              <a:rPr lang="en-US" i="1" dirty="0"/>
              <a:t>all</a:t>
            </a:r>
            <a:r>
              <a:rPr lang="en-US" dirty="0"/>
              <a:t> level surfaces at once, and such an image would almost certainly be impossible to interpret. Even worse, an illustration of the graph of a function </a:t>
            </a:r>
            <a:r>
              <a:rPr lang="en-US" i="1" dirty="0"/>
              <a:t>f</a:t>
            </a:r>
            <a:r>
              <a:rPr lang="en-US" dirty="0"/>
              <a:t>(</a:t>
            </a:r>
            <a:r>
              <a:rPr lang="en-US" i="1" dirty="0"/>
              <a:t>x</a:t>
            </a:r>
            <a:r>
              <a:rPr lang="en-US" dirty="0"/>
              <a:t>, </a:t>
            </a:r>
            <a:r>
              <a:rPr lang="en-US" i="1" dirty="0"/>
              <a:t>y</a:t>
            </a:r>
            <a:r>
              <a:rPr lang="en-US" dirty="0"/>
              <a:t>, </a:t>
            </a:r>
            <a:r>
              <a:rPr lang="en-US" i="1" dirty="0"/>
              <a:t>z</a:t>
            </a:r>
            <a:r>
              <a:rPr lang="en-US" dirty="0"/>
              <a:t>), which consists of all 4-tuples of the form (</a:t>
            </a:r>
            <a:r>
              <a:rPr lang="en-US" i="1" dirty="0"/>
              <a:t>x</a:t>
            </a:r>
            <a:r>
              <a:rPr lang="en-US" dirty="0"/>
              <a:t>, </a:t>
            </a:r>
            <a:r>
              <a:rPr lang="en-US" i="1" dirty="0"/>
              <a:t>y</a:t>
            </a:r>
            <a:r>
              <a:rPr lang="en-US" dirty="0"/>
              <a:t>, </a:t>
            </a:r>
            <a:r>
              <a:rPr lang="en-US" i="1" dirty="0"/>
              <a:t>z</a:t>
            </a:r>
            <a:r>
              <a:rPr lang="en-US" dirty="0"/>
              <a:t>, </a:t>
            </a:r>
            <a:r>
              <a:rPr lang="en-US" i="1" dirty="0"/>
              <a:t>f</a:t>
            </a:r>
            <a:r>
              <a:rPr lang="en-US" dirty="0"/>
              <a:t>(</a:t>
            </a:r>
            <a:r>
              <a:rPr lang="en-US" i="1" dirty="0"/>
              <a:t>x</a:t>
            </a:r>
            <a:r>
              <a:rPr lang="en-US" dirty="0"/>
              <a:t>, </a:t>
            </a:r>
            <a:r>
              <a:rPr lang="en-US" i="1" dirty="0"/>
              <a:t>y</a:t>
            </a:r>
            <a:r>
              <a:rPr lang="en-US" dirty="0"/>
              <a:t>, </a:t>
            </a:r>
            <a:r>
              <a:rPr lang="en-US" i="1" dirty="0"/>
              <a:t>z</a:t>
            </a:r>
            <a:r>
              <a:rPr lang="en-US" dirty="0"/>
              <a:t>)), would require an ability to draw in </a:t>
            </a:r>
            <a:r>
              <a:rPr lang="en-US" dirty="0">
                <a:latin typeface="Cambria Math" panose="02040503050406030204" pitchFamily="18" charset="0"/>
                <a:ea typeface="Cambria Math" panose="02040503050406030204" pitchFamily="18" charset="0"/>
              </a:rPr>
              <a:t>ℝ</a:t>
            </a:r>
            <a:r>
              <a:rPr lang="en-US" baseline="30000" dirty="0"/>
              <a:t>4</a:t>
            </a:r>
            <a:r>
              <a:rPr lang="en-US"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a:t>
            </a:r>
            <a:r>
              <a:rPr lang="en-US" i="1" dirty="0"/>
              <a:t>n</a:t>
            </a:r>
            <a:r>
              <a:rPr lang="en-US" dirty="0"/>
              <a:t> Variables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Real-Valued Functions of </a:t>
            </a:r>
            <a:r>
              <a:rPr lang="en-US" b="1" i="1" dirty="0">
                <a:solidFill>
                  <a:srgbClr val="000000"/>
                </a:solidFill>
              </a:rPr>
              <a:t>n</a:t>
            </a:r>
            <a:r>
              <a:rPr lang="en-US" b="1" dirty="0">
                <a:solidFill>
                  <a:srgbClr val="000000"/>
                </a:solidFill>
              </a:rPr>
              <a:t> Variables</a:t>
            </a:r>
          </a:p>
          <a:p>
            <a:r>
              <a:rPr lang="en-US" dirty="0">
                <a:solidFill>
                  <a:srgbClr val="000000"/>
                </a:solidFill>
              </a:rPr>
              <a:t>A </a:t>
            </a:r>
            <a:r>
              <a:rPr lang="en-US" b="1" dirty="0">
                <a:solidFill>
                  <a:srgbClr val="C00000"/>
                </a:solidFill>
              </a:rPr>
              <a:t>real-valued function </a:t>
            </a:r>
            <a:r>
              <a:rPr lang="en-US" b="1" i="1" dirty="0">
                <a:solidFill>
                  <a:srgbClr val="C00000"/>
                </a:solidFill>
              </a:rPr>
              <a:t>f</a:t>
            </a:r>
            <a:r>
              <a:rPr lang="en-US" b="1" dirty="0">
                <a:solidFill>
                  <a:srgbClr val="C00000"/>
                </a:solidFill>
              </a:rPr>
              <a:t> of </a:t>
            </a:r>
            <a:r>
              <a:rPr lang="en-US" b="1" i="1" dirty="0">
                <a:solidFill>
                  <a:srgbClr val="C00000"/>
                </a:solidFill>
              </a:rPr>
              <a:t>n</a:t>
            </a:r>
            <a:r>
              <a:rPr lang="en-US" b="1" dirty="0">
                <a:solidFill>
                  <a:srgbClr val="C00000"/>
                </a:solidFill>
              </a:rPr>
              <a:t> (real) variables</a:t>
            </a:r>
            <a:br>
              <a:rPr lang="en-US" b="1" dirty="0">
                <a:solidFill>
                  <a:srgbClr val="000000"/>
                </a:solidFill>
              </a:rPr>
            </a:br>
            <a:r>
              <a:rPr lang="en-US" b="1" dirty="0">
                <a:solidFill>
                  <a:srgbClr val="000000"/>
                </a:solidFill>
              </a:rPr>
              <a:t>	          </a:t>
            </a:r>
            <a:r>
              <a:rPr lang="en-US" dirty="0">
                <a:solidFill>
                  <a:srgbClr val="000000"/>
                </a:solidFill>
              </a:rPr>
              <a:t>is a function that returns a real number denoted		         for each ordered </a:t>
            </a:r>
            <a:r>
              <a:rPr lang="en-US" i="1" dirty="0">
                <a:solidFill>
                  <a:srgbClr val="000000"/>
                </a:solidFill>
              </a:rPr>
              <a:t>n</a:t>
            </a:r>
            <a:r>
              <a:rPr lang="en-US" dirty="0">
                <a:solidFill>
                  <a:srgbClr val="000000"/>
                </a:solidFill>
              </a:rPr>
              <a:t>-tuple 			 in a </a:t>
            </a:r>
            <a:r>
              <a:rPr lang="en-US" b="1" dirty="0">
                <a:solidFill>
                  <a:srgbClr val="C00000"/>
                </a:solidFill>
              </a:rPr>
              <a:t>domain</a:t>
            </a:r>
            <a:r>
              <a:rPr lang="en-US" dirty="0">
                <a:solidFill>
                  <a:srgbClr val="000000"/>
                </a:solidFill>
              </a:rPr>
              <a:t> </a:t>
            </a:r>
            <a:r>
              <a:rPr lang="en-US" i="1" dirty="0">
                <a:solidFill>
                  <a:srgbClr val="000000"/>
                </a:solidFill>
              </a:rPr>
              <a:t>D</a:t>
            </a:r>
            <a:r>
              <a:rPr lang="en-US" dirty="0">
                <a:solidFill>
                  <a:srgbClr val="000000"/>
                </a:solidFill>
              </a:rPr>
              <a:t> </a:t>
            </a:r>
            <a:r>
              <a:rPr lang="en-US" dirty="0">
                <a:solidFill>
                  <a:srgbClr val="000000"/>
                </a:solidFill>
                <a:sym typeface="Symbol" panose="05050102010706020507" pitchFamily="18" charset="2"/>
              </a:rPr>
              <a:t></a:t>
            </a:r>
            <a:r>
              <a:rPr lang="en-US" dirty="0">
                <a:solidFill>
                  <a:srgbClr val="000000"/>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The </a:t>
            </a:r>
            <a:r>
              <a:rPr lang="en-US" b="1" dirty="0">
                <a:solidFill>
                  <a:srgbClr val="C00000"/>
                </a:solidFill>
              </a:rPr>
              <a:t>range</a:t>
            </a:r>
            <a:r>
              <a:rPr lang="en-US" dirty="0">
                <a:solidFill>
                  <a:srgbClr val="000000"/>
                </a:solidFill>
              </a:rPr>
              <a:t> of </a:t>
            </a:r>
            <a:r>
              <a:rPr lang="en-US" i="1" dirty="0">
                <a:solidFill>
                  <a:srgbClr val="000000"/>
                </a:solidFill>
              </a:rPr>
              <a:t>f</a:t>
            </a:r>
            <a:r>
              <a:rPr lang="en-US" dirty="0">
                <a:solidFill>
                  <a:srgbClr val="000000"/>
                </a:solidFill>
              </a:rPr>
              <a:t> is the set of real numbers</a:t>
            </a:r>
          </a:p>
        </p:txBody>
      </p:sp>
      <p:graphicFrame>
        <p:nvGraphicFramePr>
          <p:cNvPr id="180226" name="Object 2"/>
          <p:cNvGraphicFramePr>
            <a:graphicFrameLocks noChangeAspect="1"/>
          </p:cNvGraphicFramePr>
          <p:nvPr>
            <p:extLst>
              <p:ext uri="{D42A27DB-BD31-4B8C-83A1-F6EECF244321}">
                <p14:modId xmlns:p14="http://schemas.microsoft.com/office/powerpoint/2010/main" val="1412400164"/>
              </p:ext>
            </p:extLst>
          </p:nvPr>
        </p:nvGraphicFramePr>
        <p:xfrm>
          <a:off x="551330" y="2294965"/>
          <a:ext cx="1612900" cy="431800"/>
        </p:xfrm>
        <a:graphic>
          <a:graphicData uri="http://schemas.openxmlformats.org/presentationml/2006/ole">
            <mc:AlternateContent xmlns:mc="http://schemas.openxmlformats.org/markup-compatibility/2006">
              <mc:Choice xmlns:v="urn:schemas-microsoft-com:vml" Requires="v">
                <p:oleObj spid="_x0000_s180274" name="Equation" r:id="rId3" imgW="1612800" imgH="431640" progId="Equation.DSMT4">
                  <p:embed/>
                </p:oleObj>
              </mc:Choice>
              <mc:Fallback>
                <p:oleObj name="Equation" r:id="rId3" imgW="1612800" imgH="431640" progId="Equation.DSMT4">
                  <p:embed/>
                  <p:pic>
                    <p:nvPicPr>
                      <p:cNvPr id="0" name="Picture 2"/>
                      <p:cNvPicPr>
                        <a:picLocks noChangeAspect="1" noChangeArrowheads="1"/>
                      </p:cNvPicPr>
                      <p:nvPr/>
                    </p:nvPicPr>
                    <p:blipFill>
                      <a:blip r:embed="rId4"/>
                      <a:srcRect/>
                      <a:stretch>
                        <a:fillRect/>
                      </a:stretch>
                    </p:blipFill>
                    <p:spPr bwMode="auto">
                      <a:xfrm>
                        <a:off x="551330" y="2294965"/>
                        <a:ext cx="161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2914458325"/>
              </p:ext>
            </p:extLst>
          </p:nvPr>
        </p:nvGraphicFramePr>
        <p:xfrm>
          <a:off x="1905000" y="2710330"/>
          <a:ext cx="1981200" cy="431800"/>
        </p:xfrm>
        <a:graphic>
          <a:graphicData uri="http://schemas.openxmlformats.org/presentationml/2006/ole">
            <mc:AlternateContent xmlns:mc="http://schemas.openxmlformats.org/markup-compatibility/2006">
              <mc:Choice xmlns:v="urn:schemas-microsoft-com:vml" Requires="v">
                <p:oleObj spid="_x0000_s180275" name="Equation" r:id="rId5" imgW="1981080" imgH="431640" progId="Equation.DSMT4">
                  <p:embed/>
                </p:oleObj>
              </mc:Choice>
              <mc:Fallback>
                <p:oleObj name="Equation" r:id="rId5" imgW="1981080" imgH="431640" progId="Equation.DSMT4">
                  <p:embed/>
                  <p:pic>
                    <p:nvPicPr>
                      <p:cNvPr id="0" name="Picture 3"/>
                      <p:cNvPicPr>
                        <a:picLocks noChangeAspect="1" noChangeArrowheads="1"/>
                      </p:cNvPicPr>
                      <p:nvPr/>
                    </p:nvPicPr>
                    <p:blipFill>
                      <a:blip r:embed="rId6"/>
                      <a:srcRect/>
                      <a:stretch>
                        <a:fillRect/>
                      </a:stretch>
                    </p:blipFill>
                    <p:spPr bwMode="auto">
                      <a:xfrm>
                        <a:off x="1905000" y="2710330"/>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extLst>
              <p:ext uri="{D42A27DB-BD31-4B8C-83A1-F6EECF244321}">
                <p14:modId xmlns:p14="http://schemas.microsoft.com/office/powerpoint/2010/main" val="2238808233"/>
              </p:ext>
            </p:extLst>
          </p:nvPr>
        </p:nvGraphicFramePr>
        <p:xfrm>
          <a:off x="573740" y="3145120"/>
          <a:ext cx="1752600" cy="431800"/>
        </p:xfrm>
        <a:graphic>
          <a:graphicData uri="http://schemas.openxmlformats.org/presentationml/2006/ole">
            <mc:AlternateContent xmlns:mc="http://schemas.openxmlformats.org/markup-compatibility/2006">
              <mc:Choice xmlns:v="urn:schemas-microsoft-com:vml" Requires="v">
                <p:oleObj spid="_x0000_s180276" name="Equation" r:id="rId7" imgW="1752480" imgH="431640" progId="Equation.DSMT4">
                  <p:embed/>
                </p:oleObj>
              </mc:Choice>
              <mc:Fallback>
                <p:oleObj name="Equation" r:id="rId7" imgW="1752480" imgH="431640" progId="Equation.DSMT4">
                  <p:embed/>
                  <p:pic>
                    <p:nvPicPr>
                      <p:cNvPr id="0" name="Picture 4"/>
                      <p:cNvPicPr>
                        <a:picLocks noChangeAspect="1" noChangeArrowheads="1"/>
                      </p:cNvPicPr>
                      <p:nvPr/>
                    </p:nvPicPr>
                    <p:blipFill>
                      <a:blip r:embed="rId8"/>
                      <a:srcRect/>
                      <a:stretch>
                        <a:fillRect/>
                      </a:stretch>
                    </p:blipFill>
                    <p:spPr bwMode="auto">
                      <a:xfrm>
                        <a:off x="573740" y="3145120"/>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extLst>
              <p:ext uri="{D42A27DB-BD31-4B8C-83A1-F6EECF244321}">
                <p14:modId xmlns:p14="http://schemas.microsoft.com/office/powerpoint/2010/main" val="12707118"/>
              </p:ext>
            </p:extLst>
          </p:nvPr>
        </p:nvGraphicFramePr>
        <p:xfrm>
          <a:off x="3429000" y="3574398"/>
          <a:ext cx="4572000" cy="431800"/>
        </p:xfrm>
        <a:graphic>
          <a:graphicData uri="http://schemas.openxmlformats.org/presentationml/2006/ole">
            <mc:AlternateContent xmlns:mc="http://schemas.openxmlformats.org/markup-compatibility/2006">
              <mc:Choice xmlns:v="urn:schemas-microsoft-com:vml" Requires="v">
                <p:oleObj spid="_x0000_s180277" name="Equation" r:id="rId9" imgW="4572000" imgH="431640" progId="Equation.DSMT4">
                  <p:embed/>
                </p:oleObj>
              </mc:Choice>
              <mc:Fallback>
                <p:oleObj name="Equation" r:id="rId9" imgW="4572000" imgH="431640" progId="Equation.DSMT4">
                  <p:embed/>
                  <p:pic>
                    <p:nvPicPr>
                      <p:cNvPr id="0" name="Picture 5"/>
                      <p:cNvPicPr>
                        <a:picLocks noChangeAspect="1" noChangeArrowheads="1"/>
                      </p:cNvPicPr>
                      <p:nvPr/>
                    </p:nvPicPr>
                    <p:blipFill>
                      <a:blip r:embed="rId10"/>
                      <a:srcRect/>
                      <a:stretch>
                        <a:fillRect/>
                      </a:stretch>
                    </p:blipFill>
                    <p:spPr bwMode="auto">
                      <a:xfrm>
                        <a:off x="3429000" y="3574398"/>
                        <a:ext cx="4572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Two Variables</a:t>
            </a:r>
          </a:p>
        </p:txBody>
      </p:sp>
      <p:sp>
        <p:nvSpPr>
          <p:cNvPr id="3" name="Content Placeholder 2"/>
          <p:cNvSpPr>
            <a:spLocks noGrp="1"/>
          </p:cNvSpPr>
          <p:nvPr>
            <p:ph idx="1"/>
          </p:nvPr>
        </p:nvSpPr>
        <p:spPr>
          <a:solidFill>
            <a:srgbClr val="FFFFCC"/>
          </a:solidFill>
          <a:ln w="28575">
            <a:solidFill>
              <a:srgbClr val="000000"/>
            </a:solidFill>
          </a:ln>
        </p:spPr>
        <p:txBody>
          <a:bodyPr>
            <a:spAutoFit/>
          </a:bodyPr>
          <a:lstStyle/>
          <a:p>
            <a:pPr algn="ctr"/>
            <a:r>
              <a:rPr lang="en-US" b="1" dirty="0">
                <a:solidFill>
                  <a:srgbClr val="000000"/>
                </a:solidFill>
              </a:rPr>
              <a:t>Real-Valued Functions of Two Variables</a:t>
            </a:r>
          </a:p>
          <a:p>
            <a:r>
              <a:rPr lang="en-US" dirty="0">
                <a:solidFill>
                  <a:srgbClr val="000000"/>
                </a:solidFill>
              </a:rPr>
              <a:t>A </a:t>
            </a:r>
            <a:r>
              <a:rPr lang="en-US" b="1" dirty="0">
                <a:solidFill>
                  <a:srgbClr val="000000"/>
                </a:solidFill>
              </a:rPr>
              <a:t>real-valued function </a:t>
            </a:r>
            <a:r>
              <a:rPr lang="en-US" b="1" i="1" dirty="0">
                <a:solidFill>
                  <a:srgbClr val="000000"/>
                </a:solidFill>
              </a:rPr>
              <a:t>f</a:t>
            </a:r>
            <a:r>
              <a:rPr lang="en-US" b="1" dirty="0">
                <a:solidFill>
                  <a:srgbClr val="000000"/>
                </a:solidFill>
              </a:rPr>
              <a:t> of two (real) variables</a:t>
            </a:r>
            <a:r>
              <a:rPr lang="en-US" dirty="0">
                <a:solidFill>
                  <a:srgbClr val="000000"/>
                </a:solidFill>
              </a:rPr>
              <a:t> is a function that returns a real number denoted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for each ordered pair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in a </a:t>
            </a:r>
            <a:r>
              <a:rPr lang="en-US" b="1" dirty="0">
                <a:solidFill>
                  <a:srgbClr val="C00000"/>
                </a:solidFill>
              </a:rPr>
              <a:t>domain</a:t>
            </a:r>
            <a:r>
              <a:rPr lang="en-US" dirty="0">
                <a:solidFill>
                  <a:srgbClr val="000000"/>
                </a:solidFill>
              </a:rPr>
              <a:t> </a:t>
            </a:r>
            <a:r>
              <a:rPr lang="en-US" i="1" dirty="0">
                <a:solidFill>
                  <a:srgbClr val="000000"/>
                </a:solidFill>
              </a:rPr>
              <a:t>D</a:t>
            </a:r>
            <a:r>
              <a:rPr lang="en-US" dirty="0">
                <a:solidFill>
                  <a:srgbClr val="000000"/>
                </a:solidFill>
              </a:rPr>
              <a:t> </a:t>
            </a:r>
            <a:r>
              <a:rPr lang="en-US" dirty="0">
                <a:solidFill>
                  <a:srgbClr val="000000"/>
                </a:solidFill>
                <a:ea typeface="Cambria Math" panose="02040503050406030204" pitchFamily="18" charset="0"/>
                <a:sym typeface="Symbol" panose="05050102010706020507" pitchFamily="18" charset="2"/>
              </a:rPr>
              <a:t></a:t>
            </a:r>
            <a:r>
              <a:rPr lang="en-US" dirty="0">
                <a:solidFill>
                  <a:srgbClr val="000000"/>
                </a:solidFill>
              </a:rPr>
              <a:t>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The </a:t>
            </a:r>
            <a:r>
              <a:rPr lang="en-US" b="1" dirty="0">
                <a:solidFill>
                  <a:srgbClr val="C00000"/>
                </a:solidFill>
              </a:rPr>
              <a:t>range</a:t>
            </a:r>
            <a:r>
              <a:rPr lang="en-US" dirty="0">
                <a:solidFill>
                  <a:srgbClr val="000000"/>
                </a:solidFill>
              </a:rPr>
              <a:t> of </a:t>
            </a:r>
            <a:r>
              <a:rPr lang="en-US" i="1" dirty="0">
                <a:solidFill>
                  <a:srgbClr val="000000"/>
                </a:solidFill>
              </a:rPr>
              <a:t>f</a:t>
            </a:r>
            <a:r>
              <a:rPr lang="en-US" dirty="0">
                <a:solidFill>
                  <a:srgbClr val="000000"/>
                </a:solidFill>
              </a:rPr>
              <a:t> is the set of real numbers			         If the domain of </a:t>
            </a:r>
            <a:r>
              <a:rPr lang="en-US" i="1" dirty="0">
                <a:solidFill>
                  <a:srgbClr val="000000"/>
                </a:solidFill>
              </a:rPr>
              <a:t>f</a:t>
            </a:r>
            <a:r>
              <a:rPr lang="en-US" dirty="0">
                <a:solidFill>
                  <a:srgbClr val="000000"/>
                </a:solidFill>
              </a:rPr>
              <a:t> is not explicitly stated, it is assumed to be all ordered pairs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for which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is a well-defined real number. In the equation form </a:t>
            </a:r>
            <a:r>
              <a:rPr lang="en-US" i="1" dirty="0">
                <a:solidFill>
                  <a:srgbClr val="000000"/>
                </a:solidFill>
              </a:rPr>
              <a:t>z</a:t>
            </a:r>
            <a:r>
              <a:rPr lang="en-US" dirty="0">
                <a:solidFill>
                  <a:srgbClr val="000000"/>
                </a:solidFill>
              </a:rPr>
              <a:t> </a:t>
            </a:r>
            <a:r>
              <a:rPr lang="en-US" dirty="0">
                <a:solidFill>
                  <a:srgbClr val="000000"/>
                </a:solidFill>
                <a:latin typeface="Symbol" pitchFamily="82"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are referred to as the </a:t>
            </a:r>
            <a:r>
              <a:rPr lang="en-US" b="1" dirty="0">
                <a:solidFill>
                  <a:srgbClr val="C00000"/>
                </a:solidFill>
              </a:rPr>
              <a:t>independent variables</a:t>
            </a:r>
            <a:r>
              <a:rPr lang="en-US" dirty="0">
                <a:solidFill>
                  <a:srgbClr val="000000"/>
                </a:solidFill>
              </a:rPr>
              <a:t> and </a:t>
            </a:r>
            <a:r>
              <a:rPr lang="en-US" i="1" dirty="0">
                <a:solidFill>
                  <a:srgbClr val="000000"/>
                </a:solidFill>
              </a:rPr>
              <a:t>z</a:t>
            </a:r>
            <a:r>
              <a:rPr lang="en-US" dirty="0">
                <a:solidFill>
                  <a:srgbClr val="000000"/>
                </a:solidFill>
              </a:rPr>
              <a:t> as the </a:t>
            </a:r>
            <a:r>
              <a:rPr lang="en-US" b="1" dirty="0">
                <a:solidFill>
                  <a:srgbClr val="C00000"/>
                </a:solidFill>
              </a:rPr>
              <a:t>dependent variable</a:t>
            </a:r>
            <a:r>
              <a:rPr lang="en-US" dirty="0">
                <a:solidFill>
                  <a:srgbClr val="000000"/>
                </a:solidFill>
              </a:rPr>
              <a:t>.</a:t>
            </a:r>
          </a:p>
        </p:txBody>
      </p:sp>
      <p:graphicFrame>
        <p:nvGraphicFramePr>
          <p:cNvPr id="152578" name="Object 2"/>
          <p:cNvGraphicFramePr>
            <a:graphicFrameLocks noChangeAspect="1"/>
          </p:cNvGraphicFramePr>
          <p:nvPr/>
        </p:nvGraphicFramePr>
        <p:xfrm>
          <a:off x="4812050" y="3062990"/>
          <a:ext cx="2730500" cy="584200"/>
        </p:xfrm>
        <a:graphic>
          <a:graphicData uri="http://schemas.openxmlformats.org/presentationml/2006/ole">
            <mc:AlternateContent xmlns:mc="http://schemas.openxmlformats.org/markup-compatibility/2006">
              <mc:Choice xmlns:v="urn:schemas-microsoft-com:vml" Requires="v">
                <p:oleObj spid="_x0000_s152590" name="Equation" r:id="rId3" imgW="2730240" imgH="583920" progId="Equation.DSMT4">
                  <p:embed/>
                </p:oleObj>
              </mc:Choice>
              <mc:Fallback>
                <p:oleObj name="Equation" r:id="rId3" imgW="273024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050" y="3062990"/>
                        <a:ext cx="2730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a:t>
            </a:r>
            <a:r>
              <a:rPr lang="en-US" i="1" dirty="0"/>
              <a:t>n</a:t>
            </a:r>
            <a:r>
              <a:rPr lang="en-US" dirty="0"/>
              <a:t> Variables</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algn="ctr"/>
            <a:r>
              <a:rPr lang="en-US" b="1" dirty="0">
                <a:solidFill>
                  <a:srgbClr val="000000"/>
                </a:solidFill>
              </a:rPr>
              <a:t>Real-Valued Functions of </a:t>
            </a:r>
            <a:r>
              <a:rPr lang="en-US" b="1" i="1" dirty="0">
                <a:solidFill>
                  <a:srgbClr val="000000"/>
                </a:solidFill>
              </a:rPr>
              <a:t>n</a:t>
            </a:r>
            <a:r>
              <a:rPr lang="en-US" b="1" dirty="0">
                <a:solidFill>
                  <a:srgbClr val="000000"/>
                </a:solidFill>
              </a:rPr>
              <a:t> Variables (cont.)</a:t>
            </a:r>
          </a:p>
          <a:p>
            <a:r>
              <a:rPr lang="en-US" b="1" dirty="0">
                <a:solidFill>
                  <a:srgbClr val="000000"/>
                </a:solidFill>
              </a:rPr>
              <a:t>Important:</a:t>
            </a:r>
            <a:r>
              <a:rPr lang="en-US" dirty="0">
                <a:solidFill>
                  <a:srgbClr val="000000"/>
                </a:solidFill>
              </a:rPr>
              <a:t> In order to simplify notation, it is common to denote an ordered </a:t>
            </a:r>
            <a:r>
              <a:rPr lang="en-US" i="1" dirty="0">
                <a:solidFill>
                  <a:srgbClr val="000000"/>
                </a:solidFill>
              </a:rPr>
              <a:t>n</a:t>
            </a:r>
            <a:r>
              <a:rPr lang="en-US" dirty="0">
                <a:solidFill>
                  <a:srgbClr val="000000"/>
                </a:solidFill>
              </a:rPr>
              <a:t>-tuple		         as simply </a:t>
            </a:r>
            <a:r>
              <a:rPr lang="en-US" i="1" dirty="0">
                <a:solidFill>
                  <a:srgbClr val="000000"/>
                </a:solidFill>
              </a:rPr>
              <a:t>x</a:t>
            </a:r>
            <a:r>
              <a:rPr lang="en-US" dirty="0">
                <a:solidFill>
                  <a:srgbClr val="000000"/>
                </a:solidFill>
              </a:rPr>
              <a:t>; context tells us whether </a:t>
            </a:r>
            <a:r>
              <a:rPr lang="en-US" i="1" dirty="0">
                <a:solidFill>
                  <a:srgbClr val="000000"/>
                </a:solidFill>
              </a:rPr>
              <a:t>x</a:t>
            </a:r>
            <a:r>
              <a:rPr lang="en-US" dirty="0">
                <a:solidFill>
                  <a:srgbClr val="000000"/>
                </a:solidFill>
              </a:rPr>
              <a:t> refers to a single real variable, that is,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rgbClr val="000000"/>
                </a:solidFill>
              </a:rPr>
              <a:t>, or whether</a:t>
            </a:r>
            <a:br>
              <a:rPr lang="en-US" dirty="0">
                <a:solidFill>
                  <a:srgbClr val="000000"/>
                </a:solidFill>
              </a:rPr>
            </a:br>
            <a:r>
              <a:rPr lang="en-US" dirty="0">
                <a:solidFill>
                  <a:srgbClr val="000000"/>
                </a:solidFill>
              </a:rPr>
              <a:t>and refers to an element of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Note the correlation with the notation used for position vectors: the point</a:t>
            </a:r>
            <a:br>
              <a:rPr lang="en-US" dirty="0">
                <a:solidFill>
                  <a:srgbClr val="000000"/>
                </a:solidFill>
              </a:rPr>
            </a:br>
            <a:r>
              <a:rPr lang="en-US" dirty="0">
                <a:solidFill>
                  <a:srgbClr val="000000"/>
                </a:solidFill>
              </a:rPr>
              <a:t>		       corresponds to the terminal point of the position vector</a:t>
            </a:r>
          </a:p>
        </p:txBody>
      </p:sp>
      <p:graphicFrame>
        <p:nvGraphicFramePr>
          <p:cNvPr id="181254" name="Object 6"/>
          <p:cNvGraphicFramePr>
            <a:graphicFrameLocks noChangeAspect="1"/>
          </p:cNvGraphicFramePr>
          <p:nvPr>
            <p:extLst>
              <p:ext uri="{D42A27DB-BD31-4B8C-83A1-F6EECF244321}">
                <p14:modId xmlns:p14="http://schemas.microsoft.com/office/powerpoint/2010/main" val="3374060582"/>
              </p:ext>
            </p:extLst>
          </p:nvPr>
        </p:nvGraphicFramePr>
        <p:xfrm>
          <a:off x="4876800" y="2292818"/>
          <a:ext cx="1752600" cy="431800"/>
        </p:xfrm>
        <a:graphic>
          <a:graphicData uri="http://schemas.openxmlformats.org/presentationml/2006/ole">
            <mc:AlternateContent xmlns:mc="http://schemas.openxmlformats.org/markup-compatibility/2006">
              <mc:Choice xmlns:v="urn:schemas-microsoft-com:vml" Requires="v">
                <p:oleObj spid="_x0000_s181302" name="Equation" r:id="rId3" imgW="1752480" imgH="431640" progId="Equation.DSMT4">
                  <p:embed/>
                </p:oleObj>
              </mc:Choice>
              <mc:Fallback>
                <p:oleObj name="Equation" r:id="rId3" imgW="1752480" imgH="431640" progId="Equation.DSMT4">
                  <p:embed/>
                  <p:pic>
                    <p:nvPicPr>
                      <p:cNvPr id="0" name="Picture 6"/>
                      <p:cNvPicPr>
                        <a:picLocks noChangeAspect="1" noChangeArrowheads="1"/>
                      </p:cNvPicPr>
                      <p:nvPr/>
                    </p:nvPicPr>
                    <p:blipFill>
                      <a:blip r:embed="rId4"/>
                      <a:srcRect/>
                      <a:stretch>
                        <a:fillRect/>
                      </a:stretch>
                    </p:blipFill>
                    <p:spPr bwMode="auto">
                      <a:xfrm>
                        <a:off x="4876800" y="2292818"/>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5" name="Object 7"/>
          <p:cNvGraphicFramePr>
            <a:graphicFrameLocks noChangeAspect="1"/>
          </p:cNvGraphicFramePr>
          <p:nvPr>
            <p:extLst>
              <p:ext uri="{D42A27DB-BD31-4B8C-83A1-F6EECF244321}">
                <p14:modId xmlns:p14="http://schemas.microsoft.com/office/powerpoint/2010/main" val="751482028"/>
              </p:ext>
            </p:extLst>
          </p:nvPr>
        </p:nvGraphicFramePr>
        <p:xfrm>
          <a:off x="5664200" y="3145213"/>
          <a:ext cx="2260600" cy="431800"/>
        </p:xfrm>
        <a:graphic>
          <a:graphicData uri="http://schemas.openxmlformats.org/presentationml/2006/ole">
            <mc:AlternateContent xmlns:mc="http://schemas.openxmlformats.org/markup-compatibility/2006">
              <mc:Choice xmlns:v="urn:schemas-microsoft-com:vml" Requires="v">
                <p:oleObj spid="_x0000_s181303" name="Equation" r:id="rId5" imgW="2260440" imgH="431640" progId="Equation.DSMT4">
                  <p:embed/>
                </p:oleObj>
              </mc:Choice>
              <mc:Fallback>
                <p:oleObj name="Equation" r:id="rId5" imgW="2260440" imgH="431640" progId="Equation.DSMT4">
                  <p:embed/>
                  <p:pic>
                    <p:nvPicPr>
                      <p:cNvPr id="0" name="Picture 7"/>
                      <p:cNvPicPr>
                        <a:picLocks noChangeAspect="1" noChangeArrowheads="1"/>
                      </p:cNvPicPr>
                      <p:nvPr/>
                    </p:nvPicPr>
                    <p:blipFill>
                      <a:blip r:embed="rId6"/>
                      <a:srcRect/>
                      <a:stretch>
                        <a:fillRect/>
                      </a:stretch>
                    </p:blipFill>
                    <p:spPr bwMode="auto">
                      <a:xfrm>
                        <a:off x="5664200" y="3145213"/>
                        <a:ext cx="226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6" name="Object 8"/>
          <p:cNvGraphicFramePr>
            <a:graphicFrameLocks noChangeAspect="1"/>
          </p:cNvGraphicFramePr>
          <p:nvPr>
            <p:extLst>
              <p:ext uri="{D42A27DB-BD31-4B8C-83A1-F6EECF244321}">
                <p14:modId xmlns:p14="http://schemas.microsoft.com/office/powerpoint/2010/main" val="2057317379"/>
              </p:ext>
            </p:extLst>
          </p:nvPr>
        </p:nvGraphicFramePr>
        <p:xfrm>
          <a:off x="558800" y="4426418"/>
          <a:ext cx="2260600" cy="431800"/>
        </p:xfrm>
        <a:graphic>
          <a:graphicData uri="http://schemas.openxmlformats.org/presentationml/2006/ole">
            <mc:AlternateContent xmlns:mc="http://schemas.openxmlformats.org/markup-compatibility/2006">
              <mc:Choice xmlns:v="urn:schemas-microsoft-com:vml" Requires="v">
                <p:oleObj spid="_x0000_s181304" name="Equation" r:id="rId7" imgW="2260440" imgH="431640" progId="Equation.DSMT4">
                  <p:embed/>
                </p:oleObj>
              </mc:Choice>
              <mc:Fallback>
                <p:oleObj name="Equation" r:id="rId7" imgW="2260440" imgH="431640" progId="Equation.DSMT4">
                  <p:embed/>
                  <p:pic>
                    <p:nvPicPr>
                      <p:cNvPr id="0" name="Picture 8"/>
                      <p:cNvPicPr>
                        <a:picLocks noChangeAspect="1" noChangeArrowheads="1"/>
                      </p:cNvPicPr>
                      <p:nvPr/>
                    </p:nvPicPr>
                    <p:blipFill>
                      <a:blip r:embed="rId8"/>
                      <a:srcRect/>
                      <a:stretch>
                        <a:fillRect/>
                      </a:stretch>
                    </p:blipFill>
                    <p:spPr bwMode="auto">
                      <a:xfrm>
                        <a:off x="558800" y="4426418"/>
                        <a:ext cx="226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7" name="Object 9"/>
          <p:cNvGraphicFramePr>
            <a:graphicFrameLocks noChangeAspect="1"/>
          </p:cNvGraphicFramePr>
          <p:nvPr>
            <p:extLst>
              <p:ext uri="{D42A27DB-BD31-4B8C-83A1-F6EECF244321}">
                <p14:modId xmlns:p14="http://schemas.microsoft.com/office/powerpoint/2010/main" val="2944100129"/>
              </p:ext>
            </p:extLst>
          </p:nvPr>
        </p:nvGraphicFramePr>
        <p:xfrm>
          <a:off x="3390900" y="4849813"/>
          <a:ext cx="2324100" cy="431800"/>
        </p:xfrm>
        <a:graphic>
          <a:graphicData uri="http://schemas.openxmlformats.org/presentationml/2006/ole">
            <mc:AlternateContent xmlns:mc="http://schemas.openxmlformats.org/markup-compatibility/2006">
              <mc:Choice xmlns:v="urn:schemas-microsoft-com:vml" Requires="v">
                <p:oleObj spid="_x0000_s181305" name="Equation" r:id="rId9" imgW="2323800" imgH="431640" progId="Equation.DSMT4">
                  <p:embed/>
                </p:oleObj>
              </mc:Choice>
              <mc:Fallback>
                <p:oleObj name="Equation" r:id="rId9" imgW="2323800" imgH="431640" progId="Equation.DSMT4">
                  <p:embed/>
                  <p:pic>
                    <p:nvPicPr>
                      <p:cNvPr id="0" name="Picture 9"/>
                      <p:cNvPicPr>
                        <a:picLocks noChangeAspect="1" noChangeArrowheads="1"/>
                      </p:cNvPicPr>
                      <p:nvPr/>
                    </p:nvPicPr>
                    <p:blipFill>
                      <a:blip r:embed="rId10"/>
                      <a:srcRect/>
                      <a:stretch>
                        <a:fillRect/>
                      </a:stretch>
                    </p:blipFill>
                    <p:spPr bwMode="auto">
                      <a:xfrm>
                        <a:off x="3390900" y="4849813"/>
                        <a:ext cx="232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a:t>
            </a:r>
            <a:r>
              <a:rPr lang="en-US" i="1" dirty="0"/>
              <a:t>n</a:t>
            </a:r>
            <a:r>
              <a:rPr lang="en-US" dirty="0"/>
              <a:t> Variables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Real-Valued Functions of </a:t>
            </a:r>
            <a:r>
              <a:rPr lang="en-US" b="1" i="1" dirty="0">
                <a:solidFill>
                  <a:srgbClr val="000000"/>
                </a:solidFill>
              </a:rPr>
              <a:t>n</a:t>
            </a:r>
            <a:r>
              <a:rPr lang="en-US" b="1" dirty="0">
                <a:solidFill>
                  <a:srgbClr val="000000"/>
                </a:solidFill>
              </a:rPr>
              <a:t> Variables (cont.)</a:t>
            </a:r>
          </a:p>
          <a:p>
            <a:r>
              <a:rPr lang="en-US" dirty="0">
                <a:solidFill>
                  <a:srgbClr val="000000"/>
                </a:solidFill>
              </a:rPr>
              <a:t>In practice, we typically use notation like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and </a:t>
            </a:r>
            <a:br>
              <a:rPr lang="en-US" dirty="0">
                <a:solidFill>
                  <a:srgbClr val="000000"/>
                </a:solidFill>
              </a:rPr>
            </a:b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for functions whose domains are subsets of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or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and the notation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where</a:t>
            </a:r>
            <a:br>
              <a:rPr lang="en-US" dirty="0">
                <a:solidFill>
                  <a:srgbClr val="000000"/>
                </a:solidFill>
              </a:rPr>
            </a:br>
            <a:r>
              <a:rPr lang="en-US" dirty="0">
                <a:solidFill>
                  <a:srgbClr val="000000"/>
                </a:solidFill>
              </a:rPr>
              <a:t>when discussing a generic function </a:t>
            </a:r>
            <a:r>
              <a:rPr lang="en-US" i="1" dirty="0">
                <a:solidFill>
                  <a:srgbClr val="000000"/>
                </a:solidFill>
              </a:rPr>
              <a:t>f</a:t>
            </a:r>
            <a:r>
              <a:rPr lang="en-US" dirty="0">
                <a:solidFill>
                  <a:srgbClr val="000000"/>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rgbClr val="000000"/>
                </a:solidFill>
              </a:rPr>
              <a:t> with </a:t>
            </a:r>
            <a:r>
              <a:rPr lang="en-US" i="1" dirty="0">
                <a:solidFill>
                  <a:srgbClr val="000000"/>
                </a:solidFill>
              </a:rPr>
              <a:t>n</a:t>
            </a:r>
            <a:r>
              <a:rPr lang="en-US" dirty="0">
                <a:solidFill>
                  <a:srgbClr val="000000"/>
                </a:solidFill>
              </a:rPr>
              <a:t> an unspecified positive integer.</a:t>
            </a:r>
          </a:p>
        </p:txBody>
      </p:sp>
      <p:graphicFrame>
        <p:nvGraphicFramePr>
          <p:cNvPr id="182278" name="Object 6"/>
          <p:cNvGraphicFramePr>
            <a:graphicFrameLocks noChangeAspect="1"/>
          </p:cNvGraphicFramePr>
          <p:nvPr>
            <p:extLst>
              <p:ext uri="{D42A27DB-BD31-4B8C-83A1-F6EECF244321}">
                <p14:modId xmlns:p14="http://schemas.microsoft.com/office/powerpoint/2010/main" val="3933461509"/>
              </p:ext>
            </p:extLst>
          </p:nvPr>
        </p:nvGraphicFramePr>
        <p:xfrm>
          <a:off x="5702300" y="2719295"/>
          <a:ext cx="2374900" cy="431800"/>
        </p:xfrm>
        <a:graphic>
          <a:graphicData uri="http://schemas.openxmlformats.org/presentationml/2006/ole">
            <mc:AlternateContent xmlns:mc="http://schemas.openxmlformats.org/markup-compatibility/2006">
              <mc:Choice xmlns:v="urn:schemas-microsoft-com:vml" Requires="v">
                <p:oleObj spid="_x0000_s182290" name="Equation" r:id="rId3" imgW="2374560" imgH="431640" progId="Equation.DSMT4">
                  <p:embed/>
                </p:oleObj>
              </mc:Choice>
              <mc:Fallback>
                <p:oleObj name="Equation" r:id="rId3" imgW="2374560" imgH="431640" progId="Equation.DSMT4">
                  <p:embed/>
                  <p:pic>
                    <p:nvPicPr>
                      <p:cNvPr id="0" name="Picture 6"/>
                      <p:cNvPicPr>
                        <a:picLocks noChangeAspect="1" noChangeArrowheads="1"/>
                      </p:cNvPicPr>
                      <p:nvPr/>
                    </p:nvPicPr>
                    <p:blipFill>
                      <a:blip r:embed="rId4"/>
                      <a:srcRect/>
                      <a:stretch>
                        <a:fillRect/>
                      </a:stretch>
                    </p:blipFill>
                    <p:spPr bwMode="auto">
                      <a:xfrm>
                        <a:off x="5702300" y="2719295"/>
                        <a:ext cx="237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Interior Points, Boundary Points, Open and Closed Regions, and Boundedness in </a:t>
            </a:r>
            <a:r>
              <a:rPr lang="en-US" dirty="0" err="1">
                <a:latin typeface="Cambria Math" panose="02040503050406030204" pitchFamily="18" charset="0"/>
                <a:ea typeface="Cambria Math" panose="02040503050406030204" pitchFamily="18" charset="0"/>
                <a:sym typeface="Euclid Math Two"/>
              </a:rPr>
              <a:t>ℝ</a:t>
            </a:r>
            <a:r>
              <a:rPr lang="en-US" i="1" baseline="30000" dirty="0" err="1"/>
              <a:t>n</a:t>
            </a:r>
            <a:endParaRPr lang="en-US" i="1" baseline="30000" dirty="0"/>
          </a:p>
        </p:txBody>
      </p:sp>
      <p:sp>
        <p:nvSpPr>
          <p:cNvPr id="3" name="Content Placeholder 2"/>
          <p:cNvSpPr>
            <a:spLocks noGrp="1"/>
          </p:cNvSpPr>
          <p:nvPr>
            <p:ph idx="1"/>
          </p:nvPr>
        </p:nvSpPr>
        <p:spPr>
          <a:xfrm>
            <a:off x="457200" y="1280160"/>
            <a:ext cx="8229600" cy="4663440"/>
          </a:xfrm>
          <a:solidFill>
            <a:srgbClr val="FFFFCC"/>
          </a:solidFill>
          <a:ln w="28575">
            <a:solidFill>
              <a:srgbClr val="000000"/>
            </a:solidFill>
          </a:ln>
        </p:spPr>
        <p:txBody>
          <a:bodyPr>
            <a:noAutofit/>
          </a:bodyPr>
          <a:lstStyle/>
          <a:p>
            <a:pPr algn="ctr"/>
            <a:r>
              <a:rPr lang="en-US" b="1" dirty="0">
                <a:solidFill>
                  <a:srgbClr val="000000"/>
                </a:solidFill>
              </a:rPr>
              <a:t>Interior Points, Boundary Points, Open and Closed Regions, and Boundedness in </a:t>
            </a:r>
            <a:r>
              <a:rPr lang="en-US" dirty="0" err="1">
                <a:solidFill>
                  <a:schemeClr val="tx1"/>
                </a:solidFill>
                <a:latin typeface="Cambria Math" panose="02040503050406030204" pitchFamily="18" charset="0"/>
                <a:ea typeface="Cambria Math" panose="02040503050406030204" pitchFamily="18" charset="0"/>
              </a:rPr>
              <a:t>ℝ</a:t>
            </a:r>
            <a:r>
              <a:rPr lang="en-US" b="1" i="1" baseline="30000" dirty="0" err="1">
                <a:solidFill>
                  <a:srgbClr val="000000"/>
                </a:solidFill>
              </a:rPr>
              <a:t>n</a:t>
            </a:r>
            <a:endParaRPr lang="en-US" b="1" i="1" baseline="30000" dirty="0">
              <a:solidFill>
                <a:srgbClr val="000000"/>
              </a:solidFill>
            </a:endParaRPr>
          </a:p>
          <a:p>
            <a:r>
              <a:rPr lang="en-US" dirty="0">
                <a:solidFill>
                  <a:srgbClr val="000000"/>
                </a:solidFill>
              </a:rPr>
              <a:t>Let </a:t>
            </a:r>
            <a:r>
              <a:rPr lang="en-US" i="1" dirty="0">
                <a:solidFill>
                  <a:srgbClr val="000000"/>
                </a:solidFill>
              </a:rPr>
              <a:t>R</a:t>
            </a:r>
            <a:r>
              <a:rPr lang="en-US" dirty="0">
                <a:solidFill>
                  <a:srgbClr val="000000"/>
                </a:solidFill>
              </a:rPr>
              <a:t> be a region (i.e., a subset) of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A point </a:t>
            </a:r>
            <a:br>
              <a:rPr lang="en-US" dirty="0">
                <a:solidFill>
                  <a:srgbClr val="000000"/>
                </a:solidFill>
              </a:rPr>
            </a:br>
            <a:r>
              <a:rPr lang="en-US" dirty="0">
                <a:solidFill>
                  <a:srgbClr val="000000"/>
                </a:solidFill>
              </a:rPr>
              <a:t>			   is said to be an </a:t>
            </a:r>
            <a:r>
              <a:rPr lang="en-US" b="1" dirty="0">
                <a:solidFill>
                  <a:srgbClr val="C00000"/>
                </a:solidFill>
              </a:rPr>
              <a:t>interior point</a:t>
            </a:r>
            <a:r>
              <a:rPr lang="en-US" dirty="0">
                <a:solidFill>
                  <a:srgbClr val="000000"/>
                </a:solidFill>
              </a:rPr>
              <a:t> of </a:t>
            </a:r>
            <a:r>
              <a:rPr lang="en-US" i="1" dirty="0">
                <a:solidFill>
                  <a:srgbClr val="000000"/>
                </a:solidFill>
              </a:rPr>
              <a:t>R</a:t>
            </a:r>
            <a:r>
              <a:rPr lang="en-US" dirty="0">
                <a:solidFill>
                  <a:srgbClr val="000000"/>
                </a:solidFill>
              </a:rPr>
              <a:t> if, for some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all points within a distance of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from </a:t>
            </a:r>
            <a:r>
              <a:rPr lang="en-US" i="1" dirty="0">
                <a:solidFill>
                  <a:srgbClr val="000000"/>
                </a:solidFill>
              </a:rPr>
              <a:t>p</a:t>
            </a:r>
            <a:r>
              <a:rPr lang="en-US" dirty="0">
                <a:solidFill>
                  <a:srgbClr val="000000"/>
                </a:solidFill>
              </a:rPr>
              <a:t> are also elements of </a:t>
            </a:r>
            <a:r>
              <a:rPr lang="en-US" i="1" dirty="0">
                <a:solidFill>
                  <a:srgbClr val="000000"/>
                </a:solidFill>
              </a:rPr>
              <a:t>R</a:t>
            </a:r>
            <a:r>
              <a:rPr lang="en-US" dirty="0">
                <a:solidFill>
                  <a:srgbClr val="000000"/>
                </a:solidFill>
              </a:rPr>
              <a:t>—that is,	  	        where</a:t>
            </a:r>
          </a:p>
          <a:p>
            <a:endParaRPr lang="en-US" dirty="0">
              <a:solidFill>
                <a:srgbClr val="000000"/>
              </a:solidFill>
            </a:endParaRPr>
          </a:p>
          <a:p>
            <a:r>
              <a:rPr lang="en-US" dirty="0">
                <a:solidFill>
                  <a:srgbClr val="000000"/>
                </a:solidFill>
              </a:rPr>
              <a:t>and |</a:t>
            </a:r>
            <a:r>
              <a:rPr lang="en-US" i="1" dirty="0">
                <a:solidFill>
                  <a:srgbClr val="000000"/>
                </a:solidFill>
              </a:rPr>
              <a:t>p</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q</a:t>
            </a:r>
            <a:r>
              <a:rPr lang="en-US" dirty="0">
                <a:solidFill>
                  <a:srgbClr val="000000"/>
                </a:solidFill>
              </a:rPr>
              <a:t>| denotes the Euclidean distance between </a:t>
            </a:r>
            <a:r>
              <a:rPr lang="en-US" i="1" dirty="0">
                <a:solidFill>
                  <a:srgbClr val="000000"/>
                </a:solidFill>
              </a:rPr>
              <a:t>p</a:t>
            </a:r>
            <a:r>
              <a:rPr lang="en-US" dirty="0">
                <a:solidFill>
                  <a:srgbClr val="000000"/>
                </a:solidFill>
              </a:rPr>
              <a:t> and </a:t>
            </a:r>
            <a:r>
              <a:rPr lang="en-US" i="1" dirty="0">
                <a:solidFill>
                  <a:srgbClr val="000000"/>
                </a:solidFill>
              </a:rPr>
              <a:t>q</a:t>
            </a:r>
            <a:r>
              <a:rPr lang="en-US" dirty="0">
                <a:solidFill>
                  <a:srgbClr val="000000"/>
                </a:solidFill>
              </a:rPr>
              <a:t>:</a:t>
            </a:r>
          </a:p>
        </p:txBody>
      </p:sp>
      <p:graphicFrame>
        <p:nvGraphicFramePr>
          <p:cNvPr id="183298" name="Object 2"/>
          <p:cNvGraphicFramePr>
            <a:graphicFrameLocks noChangeAspect="1"/>
          </p:cNvGraphicFramePr>
          <p:nvPr>
            <p:extLst>
              <p:ext uri="{D42A27DB-BD31-4B8C-83A1-F6EECF244321}">
                <p14:modId xmlns:p14="http://schemas.microsoft.com/office/powerpoint/2010/main" val="1519021907"/>
              </p:ext>
            </p:extLst>
          </p:nvPr>
        </p:nvGraphicFramePr>
        <p:xfrm>
          <a:off x="571500" y="2691280"/>
          <a:ext cx="2857500" cy="482600"/>
        </p:xfrm>
        <a:graphic>
          <a:graphicData uri="http://schemas.openxmlformats.org/presentationml/2006/ole">
            <mc:AlternateContent xmlns:mc="http://schemas.openxmlformats.org/markup-compatibility/2006">
              <mc:Choice xmlns:v="urn:schemas-microsoft-com:vml" Requires="v">
                <p:oleObj spid="_x0000_s183342" name="Equation" r:id="rId3" imgW="2857320" imgH="482400" progId="Equation.DSMT4">
                  <p:embed/>
                </p:oleObj>
              </mc:Choice>
              <mc:Fallback>
                <p:oleObj name="Equation" r:id="rId3" imgW="2857320" imgH="482400" progId="Equation.DSMT4">
                  <p:embed/>
                  <p:pic>
                    <p:nvPicPr>
                      <p:cNvPr id="0" name="Picture 2"/>
                      <p:cNvPicPr>
                        <a:picLocks noChangeAspect="1" noChangeArrowheads="1"/>
                      </p:cNvPicPr>
                      <p:nvPr/>
                    </p:nvPicPr>
                    <p:blipFill>
                      <a:blip r:embed="rId4"/>
                      <a:srcRect/>
                      <a:stretch>
                        <a:fillRect/>
                      </a:stretch>
                    </p:blipFill>
                    <p:spPr bwMode="auto">
                      <a:xfrm>
                        <a:off x="571500" y="269128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extLst>
              <p:ext uri="{D42A27DB-BD31-4B8C-83A1-F6EECF244321}">
                <p14:modId xmlns:p14="http://schemas.microsoft.com/office/powerpoint/2010/main" val="3271950145"/>
              </p:ext>
            </p:extLst>
          </p:nvPr>
        </p:nvGraphicFramePr>
        <p:xfrm>
          <a:off x="5118100" y="3548530"/>
          <a:ext cx="1511300" cy="482600"/>
        </p:xfrm>
        <a:graphic>
          <a:graphicData uri="http://schemas.openxmlformats.org/presentationml/2006/ole">
            <mc:AlternateContent xmlns:mc="http://schemas.openxmlformats.org/markup-compatibility/2006">
              <mc:Choice xmlns:v="urn:schemas-microsoft-com:vml" Requires="v">
                <p:oleObj spid="_x0000_s183343" name="Equation" r:id="rId5" imgW="1511280" imgH="482400" progId="Equation.DSMT4">
                  <p:embed/>
                </p:oleObj>
              </mc:Choice>
              <mc:Fallback>
                <p:oleObj name="Equation" r:id="rId5" imgW="1511280" imgH="482400" progId="Equation.DSMT4">
                  <p:embed/>
                  <p:pic>
                    <p:nvPicPr>
                      <p:cNvPr id="0" name="Picture 3"/>
                      <p:cNvPicPr>
                        <a:picLocks noChangeAspect="1" noChangeArrowheads="1"/>
                      </p:cNvPicPr>
                      <p:nvPr/>
                    </p:nvPicPr>
                    <p:blipFill>
                      <a:blip r:embed="rId6"/>
                      <a:srcRect/>
                      <a:stretch>
                        <a:fillRect/>
                      </a:stretch>
                    </p:blipFill>
                    <p:spPr bwMode="auto">
                      <a:xfrm>
                        <a:off x="5118100" y="3548530"/>
                        <a:ext cx="1511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0" name="Object 4"/>
          <p:cNvGraphicFramePr>
            <a:graphicFrameLocks noChangeAspect="1"/>
          </p:cNvGraphicFramePr>
          <p:nvPr>
            <p:extLst>
              <p:ext uri="{D42A27DB-BD31-4B8C-83A1-F6EECF244321}">
                <p14:modId xmlns:p14="http://schemas.microsoft.com/office/powerpoint/2010/main" val="1270055090"/>
              </p:ext>
            </p:extLst>
          </p:nvPr>
        </p:nvGraphicFramePr>
        <p:xfrm>
          <a:off x="2724150" y="4051300"/>
          <a:ext cx="3695700" cy="533400"/>
        </p:xfrm>
        <a:graphic>
          <a:graphicData uri="http://schemas.openxmlformats.org/presentationml/2006/ole">
            <mc:AlternateContent xmlns:mc="http://schemas.openxmlformats.org/markup-compatibility/2006">
              <mc:Choice xmlns:v="urn:schemas-microsoft-com:vml" Requires="v">
                <p:oleObj spid="_x0000_s183344" name="Equation" r:id="rId7" imgW="3695400" imgH="533160" progId="Equation.DSMT4">
                  <p:embed/>
                </p:oleObj>
              </mc:Choice>
              <mc:Fallback>
                <p:oleObj name="Equation" r:id="rId7" imgW="3695400" imgH="533160" progId="Equation.DSMT4">
                  <p:embed/>
                  <p:pic>
                    <p:nvPicPr>
                      <p:cNvPr id="0" name="Picture 4"/>
                      <p:cNvPicPr>
                        <a:picLocks noChangeAspect="1" noChangeArrowheads="1"/>
                      </p:cNvPicPr>
                      <p:nvPr/>
                    </p:nvPicPr>
                    <p:blipFill>
                      <a:blip r:embed="rId8"/>
                      <a:srcRect/>
                      <a:stretch>
                        <a:fillRect/>
                      </a:stretch>
                    </p:blipFill>
                    <p:spPr bwMode="auto">
                      <a:xfrm>
                        <a:off x="2724150" y="405130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1" name="Object 5"/>
          <p:cNvGraphicFramePr>
            <a:graphicFrameLocks noChangeAspect="1"/>
          </p:cNvGraphicFramePr>
          <p:nvPr>
            <p:extLst>
              <p:ext uri="{D42A27DB-BD31-4B8C-83A1-F6EECF244321}">
                <p14:modId xmlns:p14="http://schemas.microsoft.com/office/powerpoint/2010/main" val="1016103966"/>
              </p:ext>
            </p:extLst>
          </p:nvPr>
        </p:nvGraphicFramePr>
        <p:xfrm>
          <a:off x="1428750" y="5276850"/>
          <a:ext cx="6286500" cy="520700"/>
        </p:xfrm>
        <a:graphic>
          <a:graphicData uri="http://schemas.openxmlformats.org/presentationml/2006/ole">
            <mc:AlternateContent xmlns:mc="http://schemas.openxmlformats.org/markup-compatibility/2006">
              <mc:Choice xmlns:v="urn:schemas-microsoft-com:vml" Requires="v">
                <p:oleObj spid="_x0000_s183345" name="Equation" r:id="rId9" imgW="6286320" imgH="520560" progId="Equation.DSMT4">
                  <p:embed/>
                </p:oleObj>
              </mc:Choice>
              <mc:Fallback>
                <p:oleObj name="Equation" r:id="rId9" imgW="6286320" imgH="520560" progId="Equation.DSMT4">
                  <p:embed/>
                  <p:pic>
                    <p:nvPicPr>
                      <p:cNvPr id="0" name="Picture 5"/>
                      <p:cNvPicPr>
                        <a:picLocks noChangeAspect="1" noChangeArrowheads="1"/>
                      </p:cNvPicPr>
                      <p:nvPr/>
                    </p:nvPicPr>
                    <p:blipFill>
                      <a:blip r:embed="rId10"/>
                      <a:srcRect/>
                      <a:stretch>
                        <a:fillRect/>
                      </a:stretch>
                    </p:blipFill>
                    <p:spPr bwMode="auto">
                      <a:xfrm>
                        <a:off x="1428750" y="5276850"/>
                        <a:ext cx="6286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4385590" y="4061480"/>
            <a:ext cx="575799" cy="523220"/>
          </a:xfrm>
          <a:prstGeom prst="rect">
            <a:avLst/>
          </a:prstGeom>
        </p:spPr>
        <p:txBody>
          <a:bodyPr wrap="none">
            <a:spAutoFit/>
          </a:bodyPr>
          <a:lstStyle/>
          <a:p>
            <a:r>
              <a:rPr lang="en-US" sz="2800" dirty="0" err="1">
                <a:solidFill>
                  <a:srgbClr val="0000FF"/>
                </a:solidFill>
                <a:latin typeface="Cambria Math" panose="02040503050406030204" pitchFamily="18" charset="0"/>
                <a:ea typeface="Cambria Math" panose="02040503050406030204" pitchFamily="18" charset="0"/>
              </a:rPr>
              <a:t>ℝ</a:t>
            </a:r>
            <a:r>
              <a:rPr lang="en-US" sz="2800" i="1" baseline="30000" dirty="0" err="1">
                <a:solidFill>
                  <a:srgbClr val="0000FF"/>
                </a:solidFill>
              </a:rPr>
              <a:t>n</a:t>
            </a:r>
            <a:endParaRPr lang="en-US" sz="2800" dirty="0">
              <a:solidFill>
                <a:srgbClr val="0000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Interior Points, Boundary Points, Open and Closed Regions, and Boundedness in </a:t>
            </a:r>
            <a:r>
              <a:rPr lang="en-US" dirty="0" err="1">
                <a:latin typeface="Cambria Math" panose="02040503050406030204" pitchFamily="18" charset="0"/>
                <a:ea typeface="Cambria Math" panose="02040503050406030204" pitchFamily="18" charset="0"/>
                <a:sym typeface="Euclid Math Two"/>
              </a:rPr>
              <a:t>ℝ</a:t>
            </a:r>
            <a:r>
              <a:rPr lang="en-US" baseline="30000" dirty="0" err="1"/>
              <a:t>n</a:t>
            </a:r>
            <a:endParaRPr lang="en-US" baseline="30000" dirty="0"/>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pPr algn="ctr"/>
            <a:r>
              <a:rPr lang="en-US" b="1" dirty="0">
                <a:solidFill>
                  <a:srgbClr val="000000"/>
                </a:solidFill>
              </a:rPr>
              <a:t>Interior Points, Boundary Points, Open and Closed Regions, and Boundedness in </a:t>
            </a:r>
            <a:r>
              <a:rPr lang="en-US" b="1" dirty="0" err="1">
                <a:solidFill>
                  <a:srgbClr val="000000"/>
                </a:solidFill>
                <a:latin typeface="Cambria Math" panose="02040503050406030204" pitchFamily="18" charset="0"/>
                <a:ea typeface="Cambria Math" panose="02040503050406030204" pitchFamily="18" charset="0"/>
                <a:sym typeface="Euclid Math Two"/>
              </a:rPr>
              <a:t>ℝ</a:t>
            </a:r>
            <a:r>
              <a:rPr lang="en-US" b="1" i="1" baseline="30000" dirty="0" err="1">
                <a:solidFill>
                  <a:srgbClr val="000000"/>
                </a:solidFill>
              </a:rPr>
              <a:t>n</a:t>
            </a:r>
            <a:r>
              <a:rPr lang="en-US" b="1" i="1" baseline="30000" dirty="0">
                <a:solidFill>
                  <a:srgbClr val="000000"/>
                </a:solidFill>
              </a:rPr>
              <a:t>  </a:t>
            </a:r>
            <a:r>
              <a:rPr lang="en-US" b="1" dirty="0">
                <a:solidFill>
                  <a:srgbClr val="000000"/>
                </a:solidFill>
              </a:rPr>
              <a:t>(cont.)</a:t>
            </a:r>
          </a:p>
          <a:p>
            <a:r>
              <a:rPr lang="en-US" dirty="0">
                <a:solidFill>
                  <a:srgbClr val="000000"/>
                </a:solidFill>
              </a:rPr>
              <a:t>(a set of the form 	         is called an </a:t>
            </a:r>
            <a:r>
              <a:rPr lang="en-US" b="1" i="1" dirty="0">
                <a:solidFill>
                  <a:srgbClr val="C00000"/>
                </a:solidFill>
              </a:rPr>
              <a:t>n</a:t>
            </a:r>
            <a:r>
              <a:rPr lang="en-US" b="1" dirty="0">
                <a:solidFill>
                  <a:srgbClr val="C00000"/>
                </a:solidFill>
              </a:rPr>
              <a:t>-dimensional open ball of radius</a:t>
            </a:r>
            <a:r>
              <a:rPr lang="en-US" b="1" dirty="0">
                <a:solidFill>
                  <a:srgbClr val="000000"/>
                </a:solidFill>
              </a:rPr>
              <a:t> </a:t>
            </a:r>
            <a:r>
              <a:rPr lang="el-GR" i="1" dirty="0">
                <a:solidFill>
                  <a:srgbClr val="000000"/>
                </a:solidFill>
                <a:latin typeface="Cambria Math" panose="02040503050406030204" pitchFamily="18" charset="0"/>
                <a:ea typeface="Cambria Math" panose="02040503050406030204" pitchFamily="18" charset="0"/>
              </a:rPr>
              <a:t>ε</a:t>
            </a:r>
            <a:r>
              <a:rPr lang="en-US" i="1" dirty="0">
                <a:solidFill>
                  <a:srgbClr val="000000"/>
                </a:solidFill>
                <a:latin typeface="Cambria Math" panose="02040503050406030204" pitchFamily="18" charset="0"/>
                <a:ea typeface="Cambria Math" panose="02040503050406030204" pitchFamily="18" charset="0"/>
              </a:rPr>
              <a:t> </a:t>
            </a:r>
            <a:r>
              <a:rPr lang="en-US" dirty="0">
                <a:solidFill>
                  <a:srgbClr val="000000"/>
                </a:solidFill>
              </a:rPr>
              <a:t>). A point </a:t>
            </a:r>
            <a:r>
              <a:rPr lang="en-US" i="1" dirty="0">
                <a:solidFill>
                  <a:srgbClr val="000000"/>
                </a:solidFill>
              </a:rPr>
              <a:t>p</a:t>
            </a:r>
            <a:r>
              <a:rPr lang="en-US" dirty="0">
                <a:solidFill>
                  <a:srgbClr val="000000"/>
                </a:solidFill>
              </a:rPr>
              <a:t> is said to be a </a:t>
            </a:r>
            <a:r>
              <a:rPr lang="en-US" b="1" dirty="0">
                <a:solidFill>
                  <a:srgbClr val="C00000"/>
                </a:solidFill>
              </a:rPr>
              <a:t>boundary point</a:t>
            </a:r>
            <a:r>
              <a:rPr lang="en-US" dirty="0">
                <a:solidFill>
                  <a:srgbClr val="000000"/>
                </a:solidFill>
              </a:rPr>
              <a:t> of </a:t>
            </a:r>
            <a:r>
              <a:rPr lang="en-US" i="1" dirty="0">
                <a:solidFill>
                  <a:srgbClr val="000000"/>
                </a:solidFill>
              </a:rPr>
              <a:t>R</a:t>
            </a:r>
            <a:r>
              <a:rPr lang="en-US" dirty="0">
                <a:solidFill>
                  <a:srgbClr val="000000"/>
                </a:solidFill>
              </a:rPr>
              <a:t> if, for every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contains both points that lie in </a:t>
            </a:r>
            <a:r>
              <a:rPr lang="en-US" i="1" dirty="0">
                <a:solidFill>
                  <a:srgbClr val="000000"/>
                </a:solidFill>
              </a:rPr>
              <a:t>R</a:t>
            </a:r>
            <a:r>
              <a:rPr lang="en-US" dirty="0">
                <a:solidFill>
                  <a:srgbClr val="000000"/>
                </a:solidFill>
              </a:rPr>
              <a:t> and points that lie outside </a:t>
            </a:r>
            <a:r>
              <a:rPr lang="en-US" i="1" dirty="0">
                <a:solidFill>
                  <a:srgbClr val="000000"/>
                </a:solidFill>
              </a:rPr>
              <a:t>R</a:t>
            </a:r>
            <a:r>
              <a:rPr lang="en-US" dirty="0">
                <a:solidFill>
                  <a:srgbClr val="000000"/>
                </a:solidFill>
              </a:rPr>
              <a:t>. The region </a:t>
            </a:r>
            <a:r>
              <a:rPr lang="en-US" i="1" dirty="0">
                <a:solidFill>
                  <a:srgbClr val="000000"/>
                </a:solidFill>
              </a:rPr>
              <a:t>R</a:t>
            </a:r>
            <a:r>
              <a:rPr lang="en-US" dirty="0">
                <a:solidFill>
                  <a:srgbClr val="000000"/>
                </a:solidFill>
              </a:rPr>
              <a:t> is said to be </a:t>
            </a:r>
            <a:r>
              <a:rPr lang="en-US" b="1" dirty="0">
                <a:solidFill>
                  <a:srgbClr val="C00000"/>
                </a:solidFill>
              </a:rPr>
              <a:t>open</a:t>
            </a:r>
            <a:r>
              <a:rPr lang="en-US" dirty="0">
                <a:solidFill>
                  <a:srgbClr val="000000"/>
                </a:solidFill>
              </a:rPr>
              <a:t> if every point in </a:t>
            </a:r>
            <a:r>
              <a:rPr lang="en-US" i="1" dirty="0">
                <a:solidFill>
                  <a:srgbClr val="000000"/>
                </a:solidFill>
              </a:rPr>
              <a:t>R</a:t>
            </a:r>
            <a:r>
              <a:rPr lang="en-US" dirty="0">
                <a:solidFill>
                  <a:srgbClr val="000000"/>
                </a:solidFill>
              </a:rPr>
              <a:t> is an interior point, and </a:t>
            </a:r>
            <a:r>
              <a:rPr lang="en-US" i="1" dirty="0">
                <a:solidFill>
                  <a:srgbClr val="000000"/>
                </a:solidFill>
              </a:rPr>
              <a:t>R</a:t>
            </a:r>
            <a:r>
              <a:rPr lang="en-US" dirty="0">
                <a:solidFill>
                  <a:srgbClr val="000000"/>
                </a:solidFill>
              </a:rPr>
              <a:t> is said to be </a:t>
            </a:r>
            <a:r>
              <a:rPr lang="en-US" b="1" dirty="0">
                <a:solidFill>
                  <a:srgbClr val="C00000"/>
                </a:solidFill>
              </a:rPr>
              <a:t>closed</a:t>
            </a:r>
            <a:r>
              <a:rPr lang="en-US" dirty="0">
                <a:solidFill>
                  <a:srgbClr val="000000"/>
                </a:solidFill>
              </a:rPr>
              <a:t> if it contains all of its boundary points.</a:t>
            </a:r>
          </a:p>
        </p:txBody>
      </p:sp>
      <p:graphicFrame>
        <p:nvGraphicFramePr>
          <p:cNvPr id="184326" name="Object 6"/>
          <p:cNvGraphicFramePr>
            <a:graphicFrameLocks noChangeAspect="1"/>
          </p:cNvGraphicFramePr>
          <p:nvPr>
            <p:extLst>
              <p:ext uri="{D42A27DB-BD31-4B8C-83A1-F6EECF244321}">
                <p14:modId xmlns:p14="http://schemas.microsoft.com/office/powerpoint/2010/main" val="464317706"/>
              </p:ext>
            </p:extLst>
          </p:nvPr>
        </p:nvGraphicFramePr>
        <p:xfrm>
          <a:off x="3106738" y="2249488"/>
          <a:ext cx="838200" cy="482600"/>
        </p:xfrm>
        <a:graphic>
          <a:graphicData uri="http://schemas.openxmlformats.org/presentationml/2006/ole">
            <mc:AlternateContent xmlns:mc="http://schemas.openxmlformats.org/markup-compatibility/2006">
              <mc:Choice xmlns:v="urn:schemas-microsoft-com:vml" Requires="v">
                <p:oleObj spid="_x0000_s184348" name="Equation" r:id="rId3" imgW="838080" imgH="482400" progId="Equation.DSMT4">
                  <p:embed/>
                </p:oleObj>
              </mc:Choice>
              <mc:Fallback>
                <p:oleObj name="Equation" r:id="rId3" imgW="838080" imgH="482400" progId="Equation.DSMT4">
                  <p:embed/>
                  <p:pic>
                    <p:nvPicPr>
                      <p:cNvPr id="0" name="Picture 6"/>
                      <p:cNvPicPr>
                        <a:picLocks noChangeAspect="1" noChangeArrowheads="1"/>
                      </p:cNvPicPr>
                      <p:nvPr/>
                    </p:nvPicPr>
                    <p:blipFill>
                      <a:blip r:embed="rId4"/>
                      <a:srcRect/>
                      <a:stretch>
                        <a:fillRect/>
                      </a:stretch>
                    </p:blipFill>
                    <p:spPr bwMode="auto">
                      <a:xfrm>
                        <a:off x="3106738" y="2249488"/>
                        <a:ext cx="83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p:cNvGraphicFramePr>
            <a:graphicFrameLocks noChangeAspect="1"/>
          </p:cNvGraphicFramePr>
          <p:nvPr>
            <p:extLst>
              <p:ext uri="{D42A27DB-BD31-4B8C-83A1-F6EECF244321}">
                <p14:modId xmlns:p14="http://schemas.microsoft.com/office/powerpoint/2010/main" val="3753584494"/>
              </p:ext>
            </p:extLst>
          </p:nvPr>
        </p:nvGraphicFramePr>
        <p:xfrm>
          <a:off x="6153150" y="3124200"/>
          <a:ext cx="838200" cy="482600"/>
        </p:xfrm>
        <a:graphic>
          <a:graphicData uri="http://schemas.openxmlformats.org/presentationml/2006/ole">
            <mc:AlternateContent xmlns:mc="http://schemas.openxmlformats.org/markup-compatibility/2006">
              <mc:Choice xmlns:v="urn:schemas-microsoft-com:vml" Requires="v">
                <p:oleObj spid="_x0000_s184349" name="Equation" r:id="rId5" imgW="838080" imgH="482400" progId="Equation.DSMT4">
                  <p:embed/>
                </p:oleObj>
              </mc:Choice>
              <mc:Fallback>
                <p:oleObj name="Equation" r:id="rId5" imgW="838080" imgH="482400" progId="Equation.DSMT4">
                  <p:embed/>
                  <p:pic>
                    <p:nvPicPr>
                      <p:cNvPr id="0" name="Picture 7"/>
                      <p:cNvPicPr>
                        <a:picLocks noChangeAspect="1" noChangeArrowheads="1"/>
                      </p:cNvPicPr>
                      <p:nvPr/>
                    </p:nvPicPr>
                    <p:blipFill>
                      <a:blip r:embed="rId6"/>
                      <a:srcRect/>
                      <a:stretch>
                        <a:fillRect/>
                      </a:stretch>
                    </p:blipFill>
                    <p:spPr bwMode="auto">
                      <a:xfrm>
                        <a:off x="6153150" y="3124200"/>
                        <a:ext cx="83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Interior Points, Boundary Points, Open and Closed Regions, and Boundedness in </a:t>
            </a:r>
            <a:r>
              <a:rPr lang="en-US" dirty="0" err="1">
                <a:latin typeface="Cambria Math" panose="02040503050406030204" pitchFamily="18" charset="0"/>
                <a:ea typeface="Cambria Math" panose="02040503050406030204" pitchFamily="18" charset="0"/>
                <a:sym typeface="Euclid Math Two"/>
              </a:rPr>
              <a:t>ℝ</a:t>
            </a:r>
            <a:r>
              <a:rPr lang="en-US" baseline="30000" dirty="0" err="1"/>
              <a:t>n</a:t>
            </a:r>
            <a:endParaRPr lang="en-US" baseline="30000" dirty="0"/>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Interior Points, Boundary Points, Open and Closed Regions, and Boundedness in </a:t>
            </a:r>
            <a:r>
              <a:rPr lang="en-US" b="1" dirty="0" err="1">
                <a:solidFill>
                  <a:srgbClr val="000000"/>
                </a:solidFill>
                <a:latin typeface="Cambria Math" panose="02040503050406030204" pitchFamily="18" charset="0"/>
                <a:ea typeface="Cambria Math" panose="02040503050406030204" pitchFamily="18" charset="0"/>
                <a:sym typeface="Euclid Math Two"/>
              </a:rPr>
              <a:t>ℝ</a:t>
            </a:r>
            <a:r>
              <a:rPr lang="en-US" b="1" i="1" baseline="30000" dirty="0" err="1">
                <a:solidFill>
                  <a:srgbClr val="000000"/>
                </a:solidFill>
              </a:rPr>
              <a:t>n</a:t>
            </a:r>
            <a:r>
              <a:rPr lang="en-US" b="1" i="1" baseline="30000" dirty="0">
                <a:solidFill>
                  <a:srgbClr val="000000"/>
                </a:solidFill>
              </a:rPr>
              <a:t>  </a:t>
            </a:r>
            <a:r>
              <a:rPr lang="en-US" b="1" dirty="0">
                <a:solidFill>
                  <a:srgbClr val="000000"/>
                </a:solidFill>
              </a:rPr>
              <a:t>(cont.)</a:t>
            </a:r>
          </a:p>
          <a:p>
            <a:r>
              <a:rPr lang="en-US" dirty="0">
                <a:solidFill>
                  <a:srgbClr val="000000"/>
                </a:solidFill>
              </a:rPr>
              <a:t>Finally, </a:t>
            </a:r>
            <a:r>
              <a:rPr lang="en-US" i="1" dirty="0">
                <a:solidFill>
                  <a:srgbClr val="000000"/>
                </a:solidFill>
              </a:rPr>
              <a:t>R</a:t>
            </a:r>
            <a:r>
              <a:rPr lang="en-US" dirty="0">
                <a:solidFill>
                  <a:srgbClr val="000000"/>
                </a:solidFill>
              </a:rPr>
              <a:t> is said to be </a:t>
            </a:r>
            <a:r>
              <a:rPr lang="en-US" b="1" dirty="0">
                <a:solidFill>
                  <a:srgbClr val="C00000"/>
                </a:solidFill>
              </a:rPr>
              <a:t>bounded</a:t>
            </a:r>
            <a:r>
              <a:rPr lang="en-US" dirty="0">
                <a:solidFill>
                  <a:srgbClr val="000000"/>
                </a:solidFill>
              </a:rPr>
              <a:t> if, for some </a:t>
            </a:r>
            <a:r>
              <a:rPr lang="en-US" i="1" dirty="0">
                <a:solidFill>
                  <a:srgbClr val="000000"/>
                </a:solidFill>
              </a:rPr>
              <a:t>d</a:t>
            </a:r>
            <a:r>
              <a:rPr lang="en-US" dirty="0">
                <a:solidFill>
                  <a:srgbClr val="000000"/>
                </a:solidFill>
              </a:rPr>
              <a:t> &gt; 0, 	  	        that is, every point of </a:t>
            </a:r>
            <a:r>
              <a:rPr lang="en-US" i="1" dirty="0">
                <a:solidFill>
                  <a:srgbClr val="000000"/>
                </a:solidFill>
              </a:rPr>
              <a:t>R</a:t>
            </a:r>
            <a:r>
              <a:rPr lang="en-US" dirty="0">
                <a:solidFill>
                  <a:srgbClr val="000000"/>
                </a:solidFill>
              </a:rPr>
              <a:t> is within </a:t>
            </a:r>
            <a:r>
              <a:rPr lang="en-US" i="1" dirty="0">
                <a:solidFill>
                  <a:srgbClr val="000000"/>
                </a:solidFill>
              </a:rPr>
              <a:t>d</a:t>
            </a:r>
            <a:r>
              <a:rPr lang="en-US" dirty="0">
                <a:solidFill>
                  <a:srgbClr val="000000"/>
                </a:solidFill>
              </a:rPr>
              <a:t> units of the origin of </a:t>
            </a:r>
            <a:r>
              <a:rPr lang="en-US" dirty="0" err="1">
                <a:solidFill>
                  <a:srgbClr val="000000"/>
                </a:solidFill>
                <a:latin typeface="Cambria Math" panose="02040503050406030204" pitchFamily="18" charset="0"/>
                <a:ea typeface="Cambria Math" panose="02040503050406030204" pitchFamily="18" charset="0"/>
                <a:sym typeface="Euclid Math Two"/>
              </a:rPr>
              <a:t>ℝ</a:t>
            </a:r>
            <a:r>
              <a:rPr lang="en-US" i="1" baseline="30000" dirty="0" err="1">
                <a:solidFill>
                  <a:srgbClr val="000000"/>
                </a:solidFill>
              </a:rPr>
              <a:t>n</a:t>
            </a:r>
            <a:r>
              <a:rPr lang="en-US" dirty="0">
                <a:solidFill>
                  <a:srgbClr val="000000"/>
                </a:solidFill>
              </a:rPr>
              <a:t>. If no such </a:t>
            </a:r>
            <a:r>
              <a:rPr lang="en-US" i="1" dirty="0">
                <a:solidFill>
                  <a:srgbClr val="000000"/>
                </a:solidFill>
              </a:rPr>
              <a:t>d</a:t>
            </a:r>
            <a:r>
              <a:rPr lang="en-US" dirty="0">
                <a:solidFill>
                  <a:srgbClr val="000000"/>
                </a:solidFill>
              </a:rPr>
              <a:t> exists, </a:t>
            </a:r>
            <a:r>
              <a:rPr lang="en-US" i="1" dirty="0">
                <a:solidFill>
                  <a:srgbClr val="000000"/>
                </a:solidFill>
              </a:rPr>
              <a:t>R</a:t>
            </a:r>
            <a:r>
              <a:rPr lang="en-US" dirty="0">
                <a:solidFill>
                  <a:srgbClr val="000000"/>
                </a:solidFill>
              </a:rPr>
              <a:t> is </a:t>
            </a:r>
            <a:r>
              <a:rPr lang="en-US" b="1" dirty="0">
                <a:solidFill>
                  <a:srgbClr val="C00000"/>
                </a:solidFill>
              </a:rPr>
              <a:t>unbounded</a:t>
            </a:r>
            <a:r>
              <a:rPr lang="en-US" dirty="0">
                <a:solidFill>
                  <a:srgbClr val="000000"/>
                </a:solidFill>
              </a:rPr>
              <a:t>.</a:t>
            </a:r>
          </a:p>
        </p:txBody>
      </p:sp>
      <p:graphicFrame>
        <p:nvGraphicFramePr>
          <p:cNvPr id="185348" name="Object 4"/>
          <p:cNvGraphicFramePr>
            <a:graphicFrameLocks noChangeAspect="1"/>
          </p:cNvGraphicFramePr>
          <p:nvPr/>
        </p:nvGraphicFramePr>
        <p:xfrm>
          <a:off x="564630" y="2681990"/>
          <a:ext cx="1498600" cy="469900"/>
        </p:xfrm>
        <a:graphic>
          <a:graphicData uri="http://schemas.openxmlformats.org/presentationml/2006/ole">
            <mc:AlternateContent xmlns:mc="http://schemas.openxmlformats.org/markup-compatibility/2006">
              <mc:Choice xmlns:v="urn:schemas-microsoft-com:vml" Requires="v">
                <p:oleObj spid="_x0000_s185359" name="Equation" r:id="rId3" imgW="1498320" imgH="469800" progId="Equation.DSMT4">
                  <p:embed/>
                </p:oleObj>
              </mc:Choice>
              <mc:Fallback>
                <p:oleObj name="Equation" r:id="rId3" imgW="149832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30" y="2681990"/>
                        <a:ext cx="149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function</a:t>
            </a:r>
            <a:br>
              <a:rPr lang="en-US" dirty="0"/>
            </a:br>
            <a:r>
              <a:rPr lang="en-US" dirty="0"/>
              <a:t>returns the distance between </a:t>
            </a:r>
            <a:br>
              <a:rPr lang="en-US" dirty="0"/>
            </a:br>
            <a:r>
              <a:rPr lang="en-US" dirty="0"/>
              <a:t>each ordered triple (</a:t>
            </a:r>
            <a:r>
              <a:rPr lang="en-US" i="1" dirty="0"/>
              <a:t>x</a:t>
            </a:r>
            <a:r>
              <a:rPr lang="en-US" dirty="0"/>
              <a:t>, </a:t>
            </a:r>
            <a:r>
              <a:rPr lang="en-US" i="1" dirty="0"/>
              <a:t>y</a:t>
            </a:r>
            <a:r>
              <a:rPr lang="en-US" dirty="0"/>
              <a:t>, </a:t>
            </a:r>
            <a:r>
              <a:rPr lang="en-US" i="1" dirty="0"/>
              <a:t>z</a:t>
            </a:r>
            <a:r>
              <a:rPr lang="en-US" dirty="0"/>
              <a:t>) and</a:t>
            </a:r>
            <a:br>
              <a:rPr lang="en-US" dirty="0"/>
            </a:br>
            <a:r>
              <a:rPr lang="en-US" dirty="0"/>
              <a:t>the origin. Thus, its level </a:t>
            </a:r>
            <a:br>
              <a:rPr lang="en-US" dirty="0"/>
            </a:br>
            <a:r>
              <a:rPr lang="en-US" dirty="0"/>
              <a:t>surfaces consist of all the </a:t>
            </a:r>
            <a:br>
              <a:rPr lang="en-US" dirty="0"/>
            </a:br>
            <a:r>
              <a:rPr lang="en-US" dirty="0"/>
              <a:t>nested spheres centered at </a:t>
            </a:r>
            <a:br>
              <a:rPr lang="en-US" dirty="0"/>
            </a:br>
            <a:r>
              <a:rPr lang="en-US" dirty="0"/>
              <a:t>the origin. Figure 15 shows, </a:t>
            </a:r>
            <a:br>
              <a:rPr lang="en-US" dirty="0"/>
            </a:br>
            <a:r>
              <a:rPr lang="en-US" dirty="0"/>
              <a:t>in a cut-out diagram, level </a:t>
            </a:r>
            <a:br>
              <a:rPr lang="en-US" dirty="0"/>
            </a:br>
            <a:r>
              <a:rPr lang="en-US" dirty="0"/>
              <a:t>surfaces of the function </a:t>
            </a:r>
            <a:br>
              <a:rPr lang="en-US" dirty="0"/>
            </a:br>
            <a:r>
              <a:rPr lang="en-US" dirty="0"/>
              <a:t>corresponding to the three</a:t>
            </a:r>
            <a:br>
              <a:rPr lang="en-US" dirty="0"/>
            </a:br>
            <a:r>
              <a:rPr lang="en-US" dirty="0"/>
              <a:t>level values 1, 2, and 4. 	</a:t>
            </a:r>
          </a:p>
        </p:txBody>
      </p:sp>
      <p:pic>
        <p:nvPicPr>
          <p:cNvPr id="186371" name="Picture 3"/>
          <p:cNvPicPr>
            <a:picLocks noChangeAspect="1" noChangeArrowheads="1"/>
          </p:cNvPicPr>
          <p:nvPr/>
        </p:nvPicPr>
        <p:blipFill>
          <a:blip r:embed="rId3" cstate="print"/>
          <a:srcRect/>
          <a:stretch>
            <a:fillRect/>
          </a:stretch>
        </p:blipFill>
        <p:spPr bwMode="auto">
          <a:xfrm>
            <a:off x="5029200" y="1371600"/>
            <a:ext cx="3657600" cy="4107509"/>
          </a:xfrm>
          <a:prstGeom prst="rect">
            <a:avLst/>
          </a:prstGeom>
          <a:noFill/>
          <a:ln w="9525">
            <a:noFill/>
            <a:miter lim="800000"/>
            <a:headEnd/>
            <a:tailEnd/>
          </a:ln>
        </p:spPr>
      </p:pic>
      <p:sp>
        <p:nvSpPr>
          <p:cNvPr id="8" name="Rectangle 7"/>
          <p:cNvSpPr/>
          <p:nvPr/>
        </p:nvSpPr>
        <p:spPr>
          <a:xfrm>
            <a:off x="6400800" y="5486400"/>
            <a:ext cx="1552797" cy="523220"/>
          </a:xfrm>
          <a:prstGeom prst="rect">
            <a:avLst/>
          </a:prstGeom>
        </p:spPr>
        <p:txBody>
          <a:bodyPr wrap="none">
            <a:spAutoFit/>
          </a:bodyPr>
          <a:lstStyle/>
          <a:p>
            <a:r>
              <a:rPr lang="en-US" sz="2800" b="1" dirty="0"/>
              <a:t>Figure 15</a:t>
            </a:r>
          </a:p>
        </p:txBody>
      </p:sp>
      <p:graphicFrame>
        <p:nvGraphicFramePr>
          <p:cNvPr id="186372" name="Object 4"/>
          <p:cNvGraphicFramePr>
            <a:graphicFrameLocks noChangeAspect="1"/>
          </p:cNvGraphicFramePr>
          <p:nvPr/>
        </p:nvGraphicFramePr>
        <p:xfrm>
          <a:off x="2376853" y="1266825"/>
          <a:ext cx="3429000" cy="508000"/>
        </p:xfrm>
        <a:graphic>
          <a:graphicData uri="http://schemas.openxmlformats.org/presentationml/2006/ole">
            <mc:AlternateContent xmlns:mc="http://schemas.openxmlformats.org/markup-compatibility/2006">
              <mc:Choice xmlns:v="urn:schemas-microsoft-com:vml" Requires="v">
                <p:oleObj spid="_x0000_s186383" name="Equation" r:id="rId4" imgW="3429000" imgH="507960" progId="Equation.DSMT4">
                  <p:embed/>
                </p:oleObj>
              </mc:Choice>
              <mc:Fallback>
                <p:oleObj name="Equation" r:id="rId4" imgW="3429000" imgH="507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6853" y="1266825"/>
                        <a:ext cx="3429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Determine the domain and range of each of the given functions, and evaluate each at the point </a:t>
            </a:r>
            <a:r>
              <a:rPr lang="en-US" dirty="0">
                <a:solidFill>
                  <a:srgbClr val="0000FF"/>
                </a:solidFill>
              </a:rPr>
              <a:t>(1, 2)</a:t>
            </a:r>
            <a:r>
              <a:rPr lang="en-US" dirty="0"/>
              <a:t>.</a:t>
            </a:r>
          </a:p>
          <a:p>
            <a:endParaRPr lang="en-US" dirty="0"/>
          </a:p>
        </p:txBody>
      </p:sp>
      <p:graphicFrame>
        <p:nvGraphicFramePr>
          <p:cNvPr id="153602" name="Object 2"/>
          <p:cNvGraphicFramePr>
            <a:graphicFrameLocks noChangeAspect="1"/>
          </p:cNvGraphicFramePr>
          <p:nvPr/>
        </p:nvGraphicFramePr>
        <p:xfrm>
          <a:off x="548640" y="2400300"/>
          <a:ext cx="2959100" cy="1257300"/>
        </p:xfrm>
        <a:graphic>
          <a:graphicData uri="http://schemas.openxmlformats.org/presentationml/2006/ole">
            <mc:AlternateContent xmlns:mc="http://schemas.openxmlformats.org/markup-compatibility/2006">
              <mc:Choice xmlns:v="urn:schemas-microsoft-com:vml" Requires="v">
                <p:oleObj spid="_x0000_s153613" name="Equation" r:id="rId3" imgW="2958840" imgH="1257120" progId="Equation.DSMT4">
                  <p:embed/>
                </p:oleObj>
              </mc:Choice>
              <mc:Fallback>
                <p:oleObj name="Equation" r:id="rId3" imgW="2958840" imgH="12571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400300"/>
                        <a:ext cx="2959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In order for </a:t>
            </a:r>
            <a:r>
              <a:rPr lang="en-US" i="1" dirty="0"/>
              <a:t>f</a:t>
            </a:r>
            <a:r>
              <a:rPr lang="en-US" dirty="0"/>
              <a:t>(</a:t>
            </a:r>
            <a:r>
              <a:rPr lang="en-US" i="1" dirty="0"/>
              <a:t>x</a:t>
            </a:r>
            <a:r>
              <a:rPr lang="en-US" dirty="0"/>
              <a:t>, </a:t>
            </a:r>
            <a:r>
              <a:rPr lang="en-US" i="1" dirty="0"/>
              <a:t>y</a:t>
            </a:r>
            <a:r>
              <a:rPr lang="en-US" dirty="0"/>
              <a:t>) to be a</a:t>
            </a:r>
            <a:br>
              <a:rPr lang="en-US" dirty="0"/>
            </a:br>
            <a:r>
              <a:rPr lang="en-US" dirty="0"/>
              <a:t>real number, we need </a:t>
            </a:r>
            <a:br>
              <a:rPr lang="en-US" dirty="0"/>
            </a:br>
            <a:r>
              <a:rPr lang="en-US" i="1" dirty="0"/>
              <a:t>y</a:t>
            </a:r>
            <a:r>
              <a:rPr lang="en-US" baseline="30000" dirty="0"/>
              <a:t>2</a:t>
            </a:r>
            <a:r>
              <a:rPr lang="en-US" dirty="0"/>
              <a:t> </a:t>
            </a:r>
            <a:r>
              <a:rPr lang="en-US" dirty="0">
                <a:latin typeface="Symbol" pitchFamily="18" charset="2"/>
              </a:rPr>
              <a:t>-</a:t>
            </a:r>
            <a:r>
              <a:rPr lang="en-US" dirty="0"/>
              <a:t> </a:t>
            </a:r>
            <a:r>
              <a:rPr lang="en-US" i="1" dirty="0"/>
              <a:t>x</a:t>
            </a:r>
            <a:r>
              <a:rPr lang="en-US" dirty="0"/>
              <a:t> ≥ 0. This inequality</a:t>
            </a:r>
            <a:br>
              <a:rPr lang="en-US" dirty="0"/>
            </a:br>
            <a:r>
              <a:rPr lang="en-US" dirty="0"/>
              <a:t>then defines the domain</a:t>
            </a:r>
            <a:br>
              <a:rPr lang="en-US" dirty="0"/>
            </a:br>
            <a:r>
              <a:rPr lang="en-US" dirty="0"/>
              <a:t>of </a:t>
            </a:r>
            <a:r>
              <a:rPr lang="en-US" i="1" dirty="0"/>
              <a:t>f</a:t>
            </a:r>
            <a:r>
              <a:rPr lang="en-US" dirty="0"/>
              <a:t>,</a:t>
            </a:r>
            <a:br>
              <a:rPr lang="en-US" dirty="0"/>
            </a:br>
            <a:r>
              <a:rPr lang="en-US" dirty="0"/>
              <a:t>which is depicted as the</a:t>
            </a:r>
            <a:br>
              <a:rPr lang="en-US" dirty="0"/>
            </a:br>
            <a:r>
              <a:rPr lang="en-US" dirty="0"/>
              <a:t>shaded region in </a:t>
            </a:r>
            <a:br>
              <a:rPr lang="en-US" dirty="0"/>
            </a:br>
            <a:r>
              <a:rPr lang="en-US" dirty="0"/>
              <a:t>Figure 1. </a:t>
            </a:r>
          </a:p>
        </p:txBody>
      </p:sp>
      <p:pic>
        <p:nvPicPr>
          <p:cNvPr id="154627" name="Picture 3"/>
          <p:cNvPicPr>
            <a:picLocks noChangeAspect="1" noChangeArrowheads="1"/>
          </p:cNvPicPr>
          <p:nvPr/>
        </p:nvPicPr>
        <p:blipFill>
          <a:blip r:embed="rId3" cstate="print"/>
          <a:srcRect/>
          <a:stretch>
            <a:fillRect/>
          </a:stretch>
        </p:blipFill>
        <p:spPr bwMode="auto">
          <a:xfrm>
            <a:off x="4648200" y="1524000"/>
            <a:ext cx="4114800" cy="4067321"/>
          </a:xfrm>
          <a:prstGeom prst="rect">
            <a:avLst/>
          </a:prstGeom>
          <a:noFill/>
          <a:ln w="9525">
            <a:noFill/>
            <a:miter lim="800000"/>
            <a:headEnd/>
            <a:tailEnd/>
          </a:ln>
        </p:spPr>
      </p:pic>
      <p:sp>
        <p:nvSpPr>
          <p:cNvPr id="6" name="Rectangle 5"/>
          <p:cNvSpPr/>
          <p:nvPr/>
        </p:nvSpPr>
        <p:spPr>
          <a:xfrm>
            <a:off x="5943600" y="5572780"/>
            <a:ext cx="1370055" cy="523220"/>
          </a:xfrm>
          <a:prstGeom prst="rect">
            <a:avLst/>
          </a:prstGeom>
        </p:spPr>
        <p:txBody>
          <a:bodyPr wrap="none">
            <a:spAutoFit/>
          </a:bodyPr>
          <a:lstStyle/>
          <a:p>
            <a:r>
              <a:rPr lang="en-US" sz="2800" b="1" dirty="0"/>
              <a:t>Figure 1</a:t>
            </a:r>
          </a:p>
        </p:txBody>
      </p:sp>
      <p:graphicFrame>
        <p:nvGraphicFramePr>
          <p:cNvPr id="154628" name="Object 4"/>
          <p:cNvGraphicFramePr>
            <a:graphicFrameLocks noChangeAspect="1"/>
          </p:cNvGraphicFramePr>
          <p:nvPr>
            <p:extLst>
              <p:ext uri="{D42A27DB-BD31-4B8C-83A1-F6EECF244321}">
                <p14:modId xmlns:p14="http://schemas.microsoft.com/office/powerpoint/2010/main" val="3993905246"/>
              </p:ext>
            </p:extLst>
          </p:nvPr>
        </p:nvGraphicFramePr>
        <p:xfrm>
          <a:off x="1658938" y="3486150"/>
          <a:ext cx="2628900" cy="609600"/>
        </p:xfrm>
        <a:graphic>
          <a:graphicData uri="http://schemas.openxmlformats.org/presentationml/2006/ole">
            <mc:AlternateContent xmlns:mc="http://schemas.openxmlformats.org/markup-compatibility/2006">
              <mc:Choice xmlns:v="urn:schemas-microsoft-com:vml" Requires="v">
                <p:oleObj spid="_x0000_s154639" name="Equation" r:id="rId4" imgW="2628720" imgH="609480" progId="Equation.DSMT4">
                  <p:embed/>
                </p:oleObj>
              </mc:Choice>
              <mc:Fallback>
                <p:oleObj name="Equation" r:id="rId4" imgW="2628720" imgH="609480" progId="Equation.DSMT4">
                  <p:embed/>
                  <p:pic>
                    <p:nvPicPr>
                      <p:cNvPr id="0" name="Picture 4"/>
                      <p:cNvPicPr>
                        <a:picLocks noChangeAspect="1" noChangeArrowheads="1"/>
                      </p:cNvPicPr>
                      <p:nvPr/>
                    </p:nvPicPr>
                    <p:blipFill>
                      <a:blip r:embed="rId5"/>
                      <a:srcRect/>
                      <a:stretch>
                        <a:fillRect/>
                      </a:stretch>
                    </p:blipFill>
                    <p:spPr bwMode="auto">
                      <a:xfrm>
                        <a:off x="1658938" y="3486150"/>
                        <a:ext cx="2628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 </a:t>
            </a:r>
          </a:p>
        </p:txBody>
      </p:sp>
      <p:sp>
        <p:nvSpPr>
          <p:cNvPr id="3" name="Content Placeholder 2"/>
          <p:cNvSpPr>
            <a:spLocks noGrp="1"/>
          </p:cNvSpPr>
          <p:nvPr>
            <p:ph idx="1"/>
          </p:nvPr>
        </p:nvSpPr>
        <p:spPr/>
        <p:txBody>
          <a:bodyPr/>
          <a:lstStyle/>
          <a:p>
            <a:r>
              <a:rPr lang="en-US" dirty="0"/>
              <a:t>All nonnegative real numbers are possible outputs of </a:t>
            </a:r>
            <a:r>
              <a:rPr lang="en-US" i="1" dirty="0"/>
              <a:t>f</a:t>
            </a:r>
            <a:r>
              <a:rPr lang="en-US" dirty="0"/>
              <a:t>, so the range of </a:t>
            </a:r>
            <a:r>
              <a:rPr lang="en-US" i="1" dirty="0"/>
              <a:t>f</a:t>
            </a:r>
            <a:r>
              <a:rPr lang="en-US" dirty="0"/>
              <a:t> is the interval </a:t>
            </a:r>
            <a:r>
              <a:rPr lang="en-US" dirty="0">
                <a:solidFill>
                  <a:srgbClr val="FF0000"/>
                </a:solidFill>
              </a:rPr>
              <a:t>[0, </a:t>
            </a:r>
            <a:r>
              <a:rPr lang="en-US" dirty="0">
                <a:solidFill>
                  <a:srgbClr val="FF0000"/>
                </a:solidFill>
                <a:sym typeface="Symbol"/>
              </a:rPr>
              <a:t></a:t>
            </a:r>
            <a:r>
              <a:rPr lang="en-US" dirty="0">
                <a:solidFill>
                  <a:srgbClr val="FF0000"/>
                </a:solidFill>
              </a:rPr>
              <a:t>). </a:t>
            </a:r>
            <a:r>
              <a:rPr lang="en-US" dirty="0"/>
              <a:t>And since </a:t>
            </a:r>
            <a:br>
              <a:rPr lang="en-US" dirty="0"/>
            </a:br>
            <a:r>
              <a:rPr lang="en-US" dirty="0"/>
              <a:t>(1, 2) </a:t>
            </a:r>
            <a:r>
              <a:rPr lang="en-US" dirty="0">
                <a:sym typeface="Symbol"/>
              </a:rPr>
              <a:t> </a:t>
            </a:r>
            <a:r>
              <a:rPr lang="en-US" i="1" dirty="0"/>
              <a:t>D</a:t>
            </a:r>
            <a:r>
              <a:rPr lang="en-US" dirty="0"/>
              <a:t>, </a:t>
            </a:r>
            <a:r>
              <a:rPr lang="en-US" i="1" dirty="0"/>
              <a:t>f</a:t>
            </a:r>
            <a:r>
              <a:rPr lang="en-US" dirty="0"/>
              <a:t> can be evaluated at the ordered pair and </a:t>
            </a:r>
          </a:p>
        </p:txBody>
      </p:sp>
      <p:graphicFrame>
        <p:nvGraphicFramePr>
          <p:cNvPr id="155650" name="Object 2"/>
          <p:cNvGraphicFramePr>
            <a:graphicFrameLocks noChangeAspect="1"/>
          </p:cNvGraphicFramePr>
          <p:nvPr>
            <p:extLst>
              <p:ext uri="{D42A27DB-BD31-4B8C-83A1-F6EECF244321}">
                <p14:modId xmlns:p14="http://schemas.microsoft.com/office/powerpoint/2010/main" val="1043973410"/>
              </p:ext>
            </p:extLst>
          </p:nvPr>
        </p:nvGraphicFramePr>
        <p:xfrm>
          <a:off x="555625" y="2660650"/>
          <a:ext cx="3136900" cy="584200"/>
        </p:xfrm>
        <a:graphic>
          <a:graphicData uri="http://schemas.openxmlformats.org/presentationml/2006/ole">
            <mc:AlternateContent xmlns:mc="http://schemas.openxmlformats.org/markup-compatibility/2006">
              <mc:Choice xmlns:v="urn:schemas-microsoft-com:vml" Requires="v">
                <p:oleObj spid="_x0000_s155661" name="Equation" r:id="rId3" imgW="3136680" imgH="583920" progId="Equation.DSMT4">
                  <p:embed/>
                </p:oleObj>
              </mc:Choice>
              <mc:Fallback>
                <p:oleObj name="Equation" r:id="rId3" imgW="3136680" imgH="583920" progId="Equation.DSMT4">
                  <p:embed/>
                  <p:pic>
                    <p:nvPicPr>
                      <p:cNvPr id="0" name="Picture 2"/>
                      <p:cNvPicPr>
                        <a:picLocks noChangeAspect="1" noChangeArrowheads="1"/>
                      </p:cNvPicPr>
                      <p:nvPr/>
                    </p:nvPicPr>
                    <p:blipFill>
                      <a:blip r:embed="rId4"/>
                      <a:srcRect/>
                      <a:stretch>
                        <a:fillRect/>
                      </a:stretch>
                    </p:blipFill>
                    <p:spPr bwMode="auto">
                      <a:xfrm>
                        <a:off x="555625" y="2660650"/>
                        <a:ext cx="3136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a:xfrm>
            <a:off x="457200" y="1280160"/>
            <a:ext cx="8229600" cy="4832092"/>
          </a:xfrm>
        </p:spPr>
        <p:txBody>
          <a:bodyPr>
            <a:spAutoFit/>
          </a:bodyPr>
          <a:lstStyle/>
          <a:p>
            <a:pPr marL="465138" indent="-465138"/>
            <a:r>
              <a:rPr lang="en-US" b="1" dirty="0"/>
              <a:t>b.	</a:t>
            </a:r>
            <a:r>
              <a:rPr lang="en-US" dirty="0"/>
              <a:t>For </a:t>
            </a:r>
            <a:r>
              <a:rPr lang="en-US" i="1" dirty="0"/>
              <a:t>g</a:t>
            </a:r>
            <a:r>
              <a:rPr lang="en-US" dirty="0"/>
              <a:t>(</a:t>
            </a:r>
            <a:r>
              <a:rPr lang="en-US" i="1" dirty="0"/>
              <a:t>x</a:t>
            </a:r>
            <a:r>
              <a:rPr lang="en-US" dirty="0"/>
              <a:t>, </a:t>
            </a:r>
            <a:r>
              <a:rPr lang="en-US" i="1" dirty="0"/>
              <a:t>y</a:t>
            </a:r>
            <a:r>
              <a:rPr lang="en-US" dirty="0"/>
              <a:t>) to be a real </a:t>
            </a:r>
            <a:br>
              <a:rPr lang="en-US" dirty="0"/>
            </a:br>
            <a:r>
              <a:rPr lang="en-US" dirty="0"/>
              <a:t>number, we require </a:t>
            </a:r>
            <a:br>
              <a:rPr lang="en-US" dirty="0"/>
            </a:br>
            <a:r>
              <a:rPr lang="en-US" i="1" dirty="0"/>
              <a:t>y</a:t>
            </a:r>
            <a:r>
              <a:rPr lang="en-US" dirty="0"/>
              <a:t> </a:t>
            </a:r>
            <a:r>
              <a:rPr lang="en-US" i="1" dirty="0">
                <a:latin typeface="Symbol" pitchFamily="18" charset="2"/>
              </a:rPr>
              <a:t>-</a:t>
            </a:r>
            <a:r>
              <a:rPr lang="en-US" dirty="0"/>
              <a:t> </a:t>
            </a:r>
            <a:r>
              <a:rPr lang="en-US" i="1" dirty="0"/>
              <a:t>x</a:t>
            </a:r>
            <a:r>
              <a:rPr lang="en-US" dirty="0"/>
              <a:t> &gt; 0, so the domain</a:t>
            </a:r>
            <a:br>
              <a:rPr lang="en-US" dirty="0"/>
            </a:br>
            <a:r>
              <a:rPr lang="en-US" dirty="0"/>
              <a:t>of </a:t>
            </a:r>
            <a:r>
              <a:rPr lang="en-US" i="1" dirty="0"/>
              <a:t>g</a:t>
            </a:r>
            <a:r>
              <a:rPr lang="en-US" dirty="0"/>
              <a:t> consists of the part</a:t>
            </a:r>
            <a:br>
              <a:rPr lang="en-US" dirty="0"/>
            </a:br>
            <a:r>
              <a:rPr lang="en-US" dirty="0"/>
              <a:t>of the </a:t>
            </a:r>
            <a:r>
              <a:rPr lang="en-US" i="1" dirty="0"/>
              <a:t>xy</a:t>
            </a:r>
            <a:r>
              <a:rPr lang="en-US" dirty="0"/>
              <a:t>-plane above </a:t>
            </a:r>
            <a:br>
              <a:rPr lang="en-US" dirty="0"/>
            </a:br>
            <a:r>
              <a:rPr lang="en-US" dirty="0"/>
              <a:t>the line </a:t>
            </a:r>
            <a:r>
              <a:rPr lang="en-US" i="1" dirty="0"/>
              <a:t>y</a:t>
            </a:r>
            <a:r>
              <a:rPr lang="en-US" dirty="0"/>
              <a:t> = </a:t>
            </a:r>
            <a:r>
              <a:rPr lang="en-US" i="1" dirty="0"/>
              <a:t>x</a:t>
            </a:r>
            <a:r>
              <a:rPr lang="en-US" dirty="0"/>
              <a:t>, </a:t>
            </a:r>
            <a:br>
              <a:rPr lang="en-US" dirty="0"/>
            </a:br>
            <a:r>
              <a:rPr lang="en-US" dirty="0"/>
              <a:t>			    as </a:t>
            </a:r>
            <a:br>
              <a:rPr lang="en-US" dirty="0"/>
            </a:br>
            <a:r>
              <a:rPr lang="en-US" dirty="0"/>
              <a:t>shown in Figure 2—we</a:t>
            </a:r>
            <a:br>
              <a:rPr lang="en-US" dirty="0"/>
            </a:br>
            <a:r>
              <a:rPr lang="en-US" dirty="0"/>
              <a:t>use a dashed line to </a:t>
            </a:r>
            <a:br>
              <a:rPr lang="en-US" dirty="0"/>
            </a:br>
            <a:r>
              <a:rPr lang="en-US" dirty="0"/>
              <a:t>indicate that the line </a:t>
            </a:r>
            <a:r>
              <a:rPr lang="en-US" i="1" dirty="0"/>
              <a:t>y</a:t>
            </a:r>
            <a:r>
              <a:rPr lang="en-US" dirty="0"/>
              <a:t> = </a:t>
            </a:r>
            <a:r>
              <a:rPr lang="en-US" i="1" dirty="0"/>
              <a:t>x</a:t>
            </a:r>
            <a:br>
              <a:rPr lang="en-US" i="1" dirty="0"/>
            </a:br>
            <a:r>
              <a:rPr lang="en-US" dirty="0"/>
              <a:t>is not included in the domain. </a:t>
            </a:r>
          </a:p>
        </p:txBody>
      </p:sp>
      <p:pic>
        <p:nvPicPr>
          <p:cNvPr id="156674" name="Picture 2"/>
          <p:cNvPicPr>
            <a:picLocks noChangeAspect="1" noChangeArrowheads="1"/>
          </p:cNvPicPr>
          <p:nvPr/>
        </p:nvPicPr>
        <p:blipFill>
          <a:blip r:embed="rId3" cstate="print"/>
          <a:srcRect/>
          <a:stretch>
            <a:fillRect/>
          </a:stretch>
        </p:blipFill>
        <p:spPr bwMode="auto">
          <a:xfrm>
            <a:off x="4648200" y="1066800"/>
            <a:ext cx="4114800" cy="4191792"/>
          </a:xfrm>
          <a:prstGeom prst="rect">
            <a:avLst/>
          </a:prstGeom>
          <a:noFill/>
          <a:ln w="9525">
            <a:noFill/>
            <a:miter lim="800000"/>
            <a:headEnd/>
            <a:tailEnd/>
          </a:ln>
        </p:spPr>
      </p:pic>
      <p:sp>
        <p:nvSpPr>
          <p:cNvPr id="7" name="Rectangle 6"/>
          <p:cNvSpPr/>
          <p:nvPr/>
        </p:nvSpPr>
        <p:spPr>
          <a:xfrm>
            <a:off x="5867400" y="5410200"/>
            <a:ext cx="1451808" cy="523220"/>
          </a:xfrm>
          <a:prstGeom prst="rect">
            <a:avLst/>
          </a:prstGeom>
        </p:spPr>
        <p:txBody>
          <a:bodyPr wrap="none">
            <a:spAutoFit/>
          </a:bodyPr>
          <a:lstStyle/>
          <a:p>
            <a:r>
              <a:rPr lang="en-US" sz="2800" b="1" dirty="0"/>
              <a:t>Figure 2 </a:t>
            </a:r>
          </a:p>
        </p:txBody>
      </p:sp>
      <p:graphicFrame>
        <p:nvGraphicFramePr>
          <p:cNvPr id="156675" name="Object 3"/>
          <p:cNvGraphicFramePr>
            <a:graphicFrameLocks noChangeAspect="1"/>
          </p:cNvGraphicFramePr>
          <p:nvPr>
            <p:extLst>
              <p:ext uri="{D42A27DB-BD31-4B8C-83A1-F6EECF244321}">
                <p14:modId xmlns:p14="http://schemas.microsoft.com/office/powerpoint/2010/main" val="937733445"/>
              </p:ext>
            </p:extLst>
          </p:nvPr>
        </p:nvGraphicFramePr>
        <p:xfrm>
          <a:off x="996950" y="3811588"/>
          <a:ext cx="2501900" cy="609600"/>
        </p:xfrm>
        <a:graphic>
          <a:graphicData uri="http://schemas.openxmlformats.org/presentationml/2006/ole">
            <mc:AlternateContent xmlns:mc="http://schemas.openxmlformats.org/markup-compatibility/2006">
              <mc:Choice xmlns:v="urn:schemas-microsoft-com:vml" Requires="v">
                <p:oleObj spid="_x0000_s156686" name="Equation" r:id="rId4" imgW="2501640" imgH="609480" progId="Equation.DSMT4">
                  <p:embed/>
                </p:oleObj>
              </mc:Choice>
              <mc:Fallback>
                <p:oleObj name="Equation" r:id="rId4" imgW="2501640" imgH="609480" progId="Equation.DSMT4">
                  <p:embed/>
                  <p:pic>
                    <p:nvPicPr>
                      <p:cNvPr id="0" name="Picture 3"/>
                      <p:cNvPicPr>
                        <a:picLocks noChangeAspect="1" noChangeArrowheads="1"/>
                      </p:cNvPicPr>
                      <p:nvPr/>
                    </p:nvPicPr>
                    <p:blipFill>
                      <a:blip r:embed="rId5"/>
                      <a:srcRect/>
                      <a:stretch>
                        <a:fillRect/>
                      </a:stretch>
                    </p:blipFill>
                    <p:spPr bwMode="auto">
                      <a:xfrm>
                        <a:off x="996950" y="3811588"/>
                        <a:ext cx="2501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1b (cont.) </a:t>
            </a:r>
          </a:p>
        </p:txBody>
      </p:sp>
      <p:sp>
        <p:nvSpPr>
          <p:cNvPr id="3" name="Content Placeholder 2"/>
          <p:cNvSpPr>
            <a:spLocks noGrp="1"/>
          </p:cNvSpPr>
          <p:nvPr>
            <p:ph idx="1"/>
          </p:nvPr>
        </p:nvSpPr>
        <p:spPr/>
        <p:txBody>
          <a:bodyPr/>
          <a:lstStyle/>
          <a:p>
            <a:r>
              <a:rPr lang="en-US" dirty="0"/>
              <a:t>Every real number can be written in the form ln(</a:t>
            </a:r>
            <a:r>
              <a:rPr lang="en-US" i="1" dirty="0"/>
              <a:t>y</a:t>
            </a:r>
            <a:r>
              <a:rPr lang="en-US" dirty="0"/>
              <a:t> − </a:t>
            </a:r>
            <a:r>
              <a:rPr lang="en-US" i="1" dirty="0"/>
              <a:t>x</a:t>
            </a:r>
            <a:r>
              <a:rPr lang="en-US" dirty="0"/>
              <a:t>) for some </a:t>
            </a:r>
            <a:r>
              <a:rPr lang="en-US" i="1" dirty="0"/>
              <a:t>x</a:t>
            </a:r>
            <a:r>
              <a:rPr lang="en-US" dirty="0"/>
              <a:t> and some </a:t>
            </a:r>
            <a:r>
              <a:rPr lang="en-US" i="1" dirty="0"/>
              <a:t>y</a:t>
            </a:r>
            <a:r>
              <a:rPr lang="en-US" dirty="0"/>
              <a:t> in the domain, so the range of </a:t>
            </a:r>
            <a:r>
              <a:rPr lang="en-US" i="1" dirty="0"/>
              <a:t>g</a:t>
            </a:r>
            <a:r>
              <a:rPr lang="en-US" dirty="0"/>
              <a:t> is </a:t>
            </a:r>
            <a:r>
              <a:rPr lang="en-US" dirty="0">
                <a:latin typeface="Cambria Math" panose="02040503050406030204" pitchFamily="18" charset="0"/>
                <a:ea typeface="Cambria Math" panose="02040503050406030204" pitchFamily="18" charset="0"/>
              </a:rPr>
              <a:t>ℝ</a:t>
            </a:r>
            <a:r>
              <a:rPr lang="en-US" dirty="0"/>
              <a:t>. Finally, </a:t>
            </a:r>
          </a:p>
        </p:txBody>
      </p:sp>
      <p:graphicFrame>
        <p:nvGraphicFramePr>
          <p:cNvPr id="157698" name="Object 2"/>
          <p:cNvGraphicFramePr>
            <a:graphicFrameLocks noChangeAspect="1"/>
          </p:cNvGraphicFramePr>
          <p:nvPr>
            <p:extLst>
              <p:ext uri="{D42A27DB-BD31-4B8C-83A1-F6EECF244321}">
                <p14:modId xmlns:p14="http://schemas.microsoft.com/office/powerpoint/2010/main" val="1079928711"/>
              </p:ext>
            </p:extLst>
          </p:nvPr>
        </p:nvGraphicFramePr>
        <p:xfrm>
          <a:off x="2400300" y="2190005"/>
          <a:ext cx="3009900" cy="482600"/>
        </p:xfrm>
        <a:graphic>
          <a:graphicData uri="http://schemas.openxmlformats.org/presentationml/2006/ole">
            <mc:AlternateContent xmlns:mc="http://schemas.openxmlformats.org/markup-compatibility/2006">
              <mc:Choice xmlns:v="urn:schemas-microsoft-com:vml" Requires="v">
                <p:oleObj spid="_x0000_s157709" name="Equation" r:id="rId3" imgW="3009600" imgH="482400" progId="Equation.DSMT4">
                  <p:embed/>
                </p:oleObj>
              </mc:Choice>
              <mc:Fallback>
                <p:oleObj name="Equation" r:id="rId3" imgW="3009600" imgH="482400" progId="Equation.DSMT4">
                  <p:embed/>
                  <p:pic>
                    <p:nvPicPr>
                      <p:cNvPr id="0" name="Picture 2"/>
                      <p:cNvPicPr>
                        <a:picLocks noChangeAspect="1" noChangeArrowheads="1"/>
                      </p:cNvPicPr>
                      <p:nvPr/>
                    </p:nvPicPr>
                    <p:blipFill>
                      <a:blip r:embed="rId4"/>
                      <a:srcRect/>
                      <a:stretch>
                        <a:fillRect/>
                      </a:stretch>
                    </p:blipFill>
                    <p:spPr bwMode="auto">
                      <a:xfrm>
                        <a:off x="2400300" y="2190005"/>
                        <a:ext cx="3009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1608</Words>
  <Application>Microsoft Office PowerPoint</Application>
  <PresentationFormat>On-screen Show (4:3)</PresentationFormat>
  <Paragraphs>153</Paragraphs>
  <Slides>45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Arial</vt:lpstr>
      <vt:lpstr>Euclid Math Two</vt:lpstr>
      <vt:lpstr>Ti86pc</vt:lpstr>
      <vt:lpstr>Cambria Math</vt:lpstr>
      <vt:lpstr>Calibri</vt:lpstr>
      <vt:lpstr>Symbol</vt:lpstr>
      <vt:lpstr>Office Theme</vt:lpstr>
      <vt:lpstr>Equation</vt:lpstr>
      <vt:lpstr>MathType 6.0 Equation</vt:lpstr>
      <vt:lpstr>Section 13.1</vt:lpstr>
      <vt:lpstr>TOPICS</vt:lpstr>
      <vt:lpstr>Real-Valued Functions of Two Variables</vt:lpstr>
      <vt:lpstr>Definition: Real-Valued Functions of Two Variables</vt:lpstr>
      <vt:lpstr>Example 1 </vt:lpstr>
      <vt:lpstr>Example 1 (cont.) </vt:lpstr>
      <vt:lpstr>Example 1a (cont.) </vt:lpstr>
      <vt:lpstr>Example 1 (cont.) </vt:lpstr>
      <vt:lpstr>Example 1b (cont.) </vt:lpstr>
      <vt:lpstr>Definition: Interior Points, Boundary Points, and Open and Closed Regions </vt:lpstr>
      <vt:lpstr>Definition: Interior Points, Boundary Points, and Open and Closed Regions </vt:lpstr>
      <vt:lpstr>Definition: Interior Points, Boundary Points, and Open and Closed Regions </vt:lpstr>
      <vt:lpstr>Definition: Bounded and Unbounded Regions </vt:lpstr>
      <vt:lpstr>Example 2</vt:lpstr>
      <vt:lpstr>Example 2 (cont.)</vt:lpstr>
      <vt:lpstr>Example 2 (cont.)</vt:lpstr>
      <vt:lpstr>Graphs and Contour Maps</vt:lpstr>
      <vt:lpstr>Definition: Graphs and Contour Maps of Functions of Two Variables </vt:lpstr>
      <vt:lpstr>Graphs and Contour Maps</vt:lpstr>
      <vt:lpstr>Example 3 </vt:lpstr>
      <vt:lpstr>Example 3 (cont.)</vt:lpstr>
      <vt:lpstr>Example 4 </vt:lpstr>
      <vt:lpstr>Example 4 (cont.)</vt:lpstr>
      <vt:lpstr>Example 4 (cont.)</vt:lpstr>
      <vt:lpstr>Example 4 (cont.)</vt:lpstr>
      <vt:lpstr>Example 5 </vt:lpstr>
      <vt:lpstr>Example 5 (cont.)</vt:lpstr>
      <vt:lpstr>Example 5 (cont.)</vt:lpstr>
      <vt:lpstr>Example 6 </vt:lpstr>
      <vt:lpstr>Example 6 (cont.)</vt:lpstr>
      <vt:lpstr>Technology Note </vt:lpstr>
      <vt:lpstr>Technology Note (cont.) </vt:lpstr>
      <vt:lpstr>Technology Note (cont.) </vt:lpstr>
      <vt:lpstr>Technology Note (cont.) </vt:lpstr>
      <vt:lpstr>Graphs and Contour Maps</vt:lpstr>
      <vt:lpstr>Graphs and Contour Maps</vt:lpstr>
      <vt:lpstr>Functions of Three or More Variables </vt:lpstr>
      <vt:lpstr>Functions of Three or More Variables </vt:lpstr>
      <vt:lpstr>Definition: Real-Valued Functions of n Variables</vt:lpstr>
      <vt:lpstr>Definition: Real-Valued Functions of n Variables</vt:lpstr>
      <vt:lpstr>Definition: Real-Valued Functions of n Variables</vt:lpstr>
      <vt:lpstr>Definition: Interior Points, Boundary Points, Open and Closed Regions, and Boundedness in ℝn</vt:lpstr>
      <vt:lpstr>Definition: Interior Points, Boundary Points, Open and Closed Regions, and Boundedness in ℝn</vt:lpstr>
      <vt:lpstr>Definition: Interior Points, Boundary Points, Open and Closed Regions, and Boundedness in ℝn</vt:lpstr>
      <vt:lpstr>Example 7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212</cp:revision>
  <dcterms:created xsi:type="dcterms:W3CDTF">2013-04-26T14:43:13Z</dcterms:created>
  <dcterms:modified xsi:type="dcterms:W3CDTF">2018-09-19T13:37:42Z</dcterms:modified>
</cp:coreProperties>
</file>