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19" r:id="rId4"/>
    <p:sldId id="294" r:id="rId5"/>
    <p:sldId id="295" r:id="rId6"/>
    <p:sldId id="320" r:id="rId7"/>
    <p:sldId id="321" r:id="rId8"/>
    <p:sldId id="296" r:id="rId9"/>
    <p:sldId id="299" r:id="rId10"/>
    <p:sldId id="297" r:id="rId11"/>
    <p:sldId id="298" r:id="rId12"/>
    <p:sldId id="322" r:id="rId13"/>
    <p:sldId id="300" r:id="rId14"/>
    <p:sldId id="301" r:id="rId15"/>
    <p:sldId id="302" r:id="rId16"/>
    <p:sldId id="303" r:id="rId17"/>
    <p:sldId id="304" r:id="rId18"/>
    <p:sldId id="305" r:id="rId19"/>
    <p:sldId id="306" r:id="rId20"/>
    <p:sldId id="307" r:id="rId21"/>
    <p:sldId id="308" r:id="rId22"/>
    <p:sldId id="309" r:id="rId23"/>
    <p:sldId id="323" r:id="rId24"/>
    <p:sldId id="324" r:id="rId25"/>
    <p:sldId id="312" r:id="rId26"/>
    <p:sldId id="313" r:id="rId27"/>
    <p:sldId id="314" r:id="rId28"/>
    <p:sldId id="315" r:id="rId29"/>
    <p:sldId id="316" r:id="rId30"/>
    <p:sldId id="317" r:id="rId31"/>
    <p:sldId id="318"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Euclid Math Two" panose="02050601010101010101" pitchFamily="18" charset="2"/>
      <p:regular r:id="rId38"/>
      <p:bold r:id="rId39"/>
    </p:embeddedFont>
    <p:embeddedFont>
      <p:font typeface="Euclid Symbol" panose="05050102010706020507" pitchFamily="18" charset="2"/>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8.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25.bin"/><Relationship Id="rId4" Type="http://schemas.openxmlformats.org/officeDocument/2006/relationships/image" Target="../media/image26.wmf"/></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8.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33.bin"/><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8.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8.bin"/><Relationship Id="rId14" Type="http://schemas.openxmlformats.org/officeDocument/2006/relationships/image" Target="../media/image4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4.png"/><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7.wmf"/><Relationship Id="rId5" Type="http://schemas.openxmlformats.org/officeDocument/2006/relationships/oleObject" Target="../embeddings/oleObject44.bin"/><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8.wmf"/></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0.wmf"/><Relationship Id="rId5" Type="http://schemas.openxmlformats.org/officeDocument/2006/relationships/oleObject" Target="../embeddings/oleObject47.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Limits and Continuity of Multivariable Functions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lstStyle/>
          <a:p>
            <a:r>
              <a:rPr lang="en-US" dirty="0"/>
              <a:t>The first path is along the </a:t>
            </a:r>
            <a:r>
              <a:rPr lang="en-US" i="1" dirty="0"/>
              <a:t>x</a:t>
            </a:r>
            <a:r>
              <a:rPr lang="en-US" dirty="0"/>
              <a:t>-axis, where </a:t>
            </a:r>
            <a:r>
              <a:rPr lang="en-US" i="1" dirty="0"/>
              <a:t>y</a:t>
            </a:r>
            <a:r>
              <a:rPr lang="en-US" dirty="0"/>
              <a:t> </a:t>
            </a:r>
            <a:r>
              <a:rPr lang="en-US" dirty="0">
                <a:latin typeface="Symbol" pitchFamily="82" charset="2"/>
              </a:rPr>
              <a:t>=</a:t>
            </a:r>
            <a:r>
              <a:rPr lang="en-US" dirty="0"/>
              <a:t> 0.</a:t>
            </a:r>
          </a:p>
          <a:p>
            <a:endParaRPr lang="en-US" dirty="0"/>
          </a:p>
          <a:p>
            <a:endParaRPr lang="en-US" dirty="0"/>
          </a:p>
          <a:p>
            <a:pPr>
              <a:spcBef>
                <a:spcPts val="1200"/>
              </a:spcBef>
            </a:pPr>
            <a:r>
              <a:rPr lang="en-US" dirty="0"/>
              <a:t>But if we approach (0,0) along the </a:t>
            </a:r>
            <a:r>
              <a:rPr lang="en-US" i="1" dirty="0"/>
              <a:t>y</a:t>
            </a:r>
            <a:r>
              <a:rPr lang="en-US" dirty="0"/>
              <a:t>-axis, where </a:t>
            </a:r>
            <a:r>
              <a:rPr lang="en-US" i="1" dirty="0"/>
              <a:t>x</a:t>
            </a:r>
            <a:r>
              <a:rPr lang="en-US" dirty="0"/>
              <a:t> = 0, we see</a:t>
            </a:r>
          </a:p>
          <a:p>
            <a:endParaRPr lang="en-US" dirty="0"/>
          </a:p>
        </p:txBody>
      </p:sp>
      <p:graphicFrame>
        <p:nvGraphicFramePr>
          <p:cNvPr id="131074" name="Object 2"/>
          <p:cNvGraphicFramePr>
            <a:graphicFrameLocks noChangeAspect="1"/>
          </p:cNvGraphicFramePr>
          <p:nvPr>
            <p:extLst>
              <p:ext uri="{D42A27DB-BD31-4B8C-83A1-F6EECF244321}">
                <p14:modId xmlns:p14="http://schemas.microsoft.com/office/powerpoint/2010/main" val="836198178"/>
              </p:ext>
            </p:extLst>
          </p:nvPr>
        </p:nvGraphicFramePr>
        <p:xfrm>
          <a:off x="2667000" y="1760538"/>
          <a:ext cx="3810000" cy="1155700"/>
        </p:xfrm>
        <a:graphic>
          <a:graphicData uri="http://schemas.openxmlformats.org/presentationml/2006/ole">
            <mc:AlternateContent xmlns:mc="http://schemas.openxmlformats.org/markup-compatibility/2006">
              <mc:Choice xmlns:v="urn:schemas-microsoft-com:vml" Requires="v">
                <p:oleObj spid="_x0000_s131104" name="Equation" r:id="rId3" imgW="3809880" imgH="1155600" progId="Equation.DSMT4">
                  <p:embed/>
                </p:oleObj>
              </mc:Choice>
              <mc:Fallback>
                <p:oleObj name="Equation" r:id="rId3" imgW="3809880" imgH="1155600" progId="Equation.DSMT4">
                  <p:embed/>
                  <p:pic>
                    <p:nvPicPr>
                      <p:cNvPr id="0" name="Picture 2"/>
                      <p:cNvPicPr>
                        <a:picLocks noChangeAspect="1" noChangeArrowheads="1"/>
                      </p:cNvPicPr>
                      <p:nvPr/>
                    </p:nvPicPr>
                    <p:blipFill>
                      <a:blip r:embed="rId4"/>
                      <a:srcRect/>
                      <a:stretch>
                        <a:fillRect/>
                      </a:stretch>
                    </p:blipFill>
                    <p:spPr bwMode="auto">
                      <a:xfrm>
                        <a:off x="2667000" y="1760538"/>
                        <a:ext cx="3810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extLst>
              <p:ext uri="{D42A27DB-BD31-4B8C-83A1-F6EECF244321}">
                <p14:modId xmlns:p14="http://schemas.microsoft.com/office/powerpoint/2010/main" val="4209177469"/>
              </p:ext>
            </p:extLst>
          </p:nvPr>
        </p:nvGraphicFramePr>
        <p:xfrm>
          <a:off x="2273300" y="3803650"/>
          <a:ext cx="4597400" cy="1155700"/>
        </p:xfrm>
        <a:graphic>
          <a:graphicData uri="http://schemas.openxmlformats.org/presentationml/2006/ole">
            <mc:AlternateContent xmlns:mc="http://schemas.openxmlformats.org/markup-compatibility/2006">
              <mc:Choice xmlns:v="urn:schemas-microsoft-com:vml" Requires="v">
                <p:oleObj spid="_x0000_s131105" name="Equation" r:id="rId5" imgW="4597200" imgH="1155600" progId="Equation.DSMT4">
                  <p:embed/>
                </p:oleObj>
              </mc:Choice>
              <mc:Fallback>
                <p:oleObj name="Equation" r:id="rId5" imgW="4597200" imgH="1155600" progId="Equation.DSMT4">
                  <p:embed/>
                  <p:pic>
                    <p:nvPicPr>
                      <p:cNvPr id="0" name="Picture 3"/>
                      <p:cNvPicPr>
                        <a:picLocks noChangeAspect="1" noChangeArrowheads="1"/>
                      </p:cNvPicPr>
                      <p:nvPr/>
                    </p:nvPicPr>
                    <p:blipFill>
                      <a:blip r:embed="rId6"/>
                      <a:srcRect/>
                      <a:stretch>
                        <a:fillRect/>
                      </a:stretch>
                    </p:blipFill>
                    <p:spPr bwMode="auto">
                      <a:xfrm>
                        <a:off x="2273300" y="3803650"/>
                        <a:ext cx="4597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lstStyle/>
          <a:p>
            <a:pPr>
              <a:spcBef>
                <a:spcPts val="0"/>
              </a:spcBef>
            </a:pPr>
            <a:r>
              <a:rPr lang="en-US" dirty="0"/>
              <a:t>These two facts alone are sufficient to tell us that the limit at (0,0) </a:t>
            </a:r>
            <a:r>
              <a:rPr lang="en-US" dirty="0">
                <a:solidFill>
                  <a:srgbClr val="FF0000"/>
                </a:solidFill>
              </a:rPr>
              <a:t>does not exist</a:t>
            </a:r>
            <a:r>
              <a:rPr lang="en-US" dirty="0"/>
              <a:t>, since limits are unique—the limit cannot depend on how the points approach (0,0). Figure 1 is a graph of the function </a:t>
            </a:r>
            <a:r>
              <a:rPr lang="en-US" i="1" dirty="0"/>
              <a:t>f</a:t>
            </a:r>
            <a:r>
              <a:rPr lang="en-US" dirty="0"/>
              <a:t>(</a:t>
            </a:r>
            <a:r>
              <a:rPr lang="en-US" i="1" dirty="0"/>
              <a:t>x</a:t>
            </a:r>
            <a:r>
              <a:rPr lang="en-US" dirty="0"/>
              <a:t>,</a:t>
            </a:r>
            <a:r>
              <a:rPr lang="en-US" i="1" dirty="0"/>
              <a:t>y</a:t>
            </a:r>
            <a:r>
              <a:rPr lang="en-US" dirty="0"/>
              <a:t>), and reflects the fact that </a:t>
            </a:r>
            <a:r>
              <a:rPr lang="en-US" i="1" dirty="0"/>
              <a:t>f</a:t>
            </a:r>
            <a:r>
              <a:rPr lang="en-US" dirty="0"/>
              <a:t> has a </a:t>
            </a:r>
          </a:p>
          <a:p>
            <a:pPr>
              <a:spcBef>
                <a:spcPts val="0"/>
              </a:spcBef>
            </a:pPr>
            <a:r>
              <a:rPr lang="en-US" dirty="0"/>
              <a:t>constant value of 1 along the </a:t>
            </a:r>
          </a:p>
          <a:p>
            <a:pPr>
              <a:spcBef>
                <a:spcPts val="0"/>
              </a:spcBef>
            </a:pPr>
            <a:r>
              <a:rPr lang="en-US" i="1" dirty="0"/>
              <a:t>x</a:t>
            </a:r>
            <a:r>
              <a:rPr lang="en-US" dirty="0"/>
              <a:t>-axis and a constant value of </a:t>
            </a:r>
          </a:p>
          <a:p>
            <a:pPr>
              <a:spcBef>
                <a:spcPts val="0"/>
              </a:spcBef>
            </a:pPr>
            <a:r>
              <a:rPr lang="en-US" dirty="0">
                <a:latin typeface="Symbol" pitchFamily="82" charset="2"/>
              </a:rPr>
              <a:t>-</a:t>
            </a:r>
            <a:r>
              <a:rPr lang="en-US" dirty="0"/>
              <a:t>1 along the </a:t>
            </a:r>
            <a:r>
              <a:rPr lang="en-US" i="1" dirty="0"/>
              <a:t>y</a:t>
            </a:r>
            <a:r>
              <a:rPr lang="en-US" dirty="0"/>
              <a:t>-axis. </a:t>
            </a:r>
          </a:p>
        </p:txBody>
      </p:sp>
      <p:pic>
        <p:nvPicPr>
          <p:cNvPr id="14950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95800" y="3202554"/>
            <a:ext cx="4480560" cy="2741046"/>
          </a:xfrm>
          <a:prstGeom prst="rect">
            <a:avLst/>
          </a:prstGeom>
          <a:noFill/>
          <a:ln w="9525">
            <a:noFill/>
            <a:miter lim="800000"/>
            <a:headEnd/>
            <a:tailEnd/>
          </a:ln>
        </p:spPr>
      </p:pic>
      <p:sp>
        <p:nvSpPr>
          <p:cNvPr id="5" name="Rectangle 4"/>
          <p:cNvSpPr/>
          <p:nvPr/>
        </p:nvSpPr>
        <p:spPr>
          <a:xfrm>
            <a:off x="4268745" y="542038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a:t>
            </a:r>
          </a:p>
        </p:txBody>
      </p:sp>
      <p:sp>
        <p:nvSpPr>
          <p:cNvPr id="3" name="Content Placeholder 2"/>
          <p:cNvSpPr>
            <a:spLocks noGrp="1"/>
          </p:cNvSpPr>
          <p:nvPr>
            <p:ph idx="1"/>
          </p:nvPr>
        </p:nvSpPr>
        <p:spPr>
          <a:xfrm>
            <a:off x="457200" y="1280160"/>
            <a:ext cx="8229600" cy="2850011"/>
          </a:xfrm>
        </p:spPr>
        <p:txBody>
          <a:bodyPr>
            <a:spAutoFit/>
          </a:bodyPr>
          <a:lstStyle/>
          <a:p>
            <a:r>
              <a:rPr lang="en-US" dirty="0"/>
              <a:t>Whenever it can be shown that a function </a:t>
            </a:r>
            <a:r>
              <a:rPr lang="en-US" i="1" dirty="0"/>
              <a:t>f </a:t>
            </a:r>
            <a:r>
              <a:rPr lang="en-US" dirty="0"/>
              <a:t>(</a:t>
            </a:r>
            <a:r>
              <a:rPr lang="en-US" i="1" dirty="0"/>
              <a:t>x</a:t>
            </a:r>
            <a:r>
              <a:rPr lang="en-US" dirty="0"/>
              <a:t>, </a:t>
            </a:r>
            <a:r>
              <a:rPr lang="en-US" i="1" dirty="0"/>
              <a:t>y</a:t>
            </a:r>
            <a:r>
              <a:rPr lang="en-US" dirty="0"/>
              <a:t>) has two different limiting values as (</a:t>
            </a:r>
            <a:r>
              <a:rPr lang="en-US" i="1" dirty="0"/>
              <a:t>x</a:t>
            </a:r>
            <a:r>
              <a:rPr lang="en-US" dirty="0"/>
              <a:t>, </a:t>
            </a:r>
            <a:r>
              <a:rPr lang="en-US" i="1" dirty="0"/>
              <a:t>y</a:t>
            </a:r>
            <a:r>
              <a:rPr lang="en-US" dirty="0"/>
              <a:t>) approaches (</a:t>
            </a:r>
            <a:r>
              <a:rPr lang="en-US" i="1" dirty="0"/>
              <a:t>x</a:t>
            </a:r>
            <a:r>
              <a:rPr lang="en-US" baseline="-25000" dirty="0"/>
              <a:t>0</a:t>
            </a:r>
            <a:r>
              <a:rPr lang="en-US" dirty="0"/>
              <a:t>, </a:t>
            </a:r>
            <a:r>
              <a:rPr lang="en-US" i="1" dirty="0"/>
              <a:t>y</a:t>
            </a:r>
            <a:r>
              <a:rPr lang="en-US" baseline="-25000" dirty="0"/>
              <a:t>0</a:t>
            </a:r>
            <a:r>
              <a:rPr lang="en-US" dirty="0"/>
              <a:t>) </a:t>
            </a:r>
          </a:p>
          <a:p>
            <a:r>
              <a:rPr lang="en-US" dirty="0"/>
              <a:t>along two different paths, we know that</a:t>
            </a:r>
          </a:p>
          <a:p>
            <a:r>
              <a:rPr lang="en-US" dirty="0"/>
              <a:t>does not exist. To prove that a limit </a:t>
            </a:r>
            <a:r>
              <a:rPr lang="en-US" i="1" dirty="0"/>
              <a:t>does </a:t>
            </a:r>
            <a:r>
              <a:rPr lang="en-US" dirty="0"/>
              <a:t>exist, and to actually evaluate that limit, we can employ extensions of the limit laws.</a:t>
            </a:r>
          </a:p>
        </p:txBody>
      </p:sp>
      <p:graphicFrame>
        <p:nvGraphicFramePr>
          <p:cNvPr id="143361" name="Object 1"/>
          <p:cNvGraphicFramePr>
            <a:graphicFrameLocks noChangeAspect="1"/>
          </p:cNvGraphicFramePr>
          <p:nvPr>
            <p:extLst>
              <p:ext uri="{D42A27DB-BD31-4B8C-83A1-F6EECF244321}">
                <p14:modId xmlns:p14="http://schemas.microsoft.com/office/powerpoint/2010/main" val="2892380620"/>
              </p:ext>
            </p:extLst>
          </p:nvPr>
        </p:nvGraphicFramePr>
        <p:xfrm>
          <a:off x="6362700" y="2266950"/>
          <a:ext cx="2324100" cy="635000"/>
        </p:xfrm>
        <a:graphic>
          <a:graphicData uri="http://schemas.openxmlformats.org/presentationml/2006/ole">
            <mc:AlternateContent xmlns:mc="http://schemas.openxmlformats.org/markup-compatibility/2006">
              <mc:Choice xmlns:v="urn:schemas-microsoft-com:vml" Requires="v">
                <p:oleObj spid="_x0000_s143376" name="Equation" r:id="rId3" imgW="2323800" imgH="634680" progId="Equation.DSMT4">
                  <p:embed/>
                </p:oleObj>
              </mc:Choice>
              <mc:Fallback>
                <p:oleObj name="Equation" r:id="rId3" imgW="2323800" imgH="634680" progId="Equation.DSMT4">
                  <p:embed/>
                  <p:pic>
                    <p:nvPicPr>
                      <p:cNvPr id="0" name="Picture 1"/>
                      <p:cNvPicPr>
                        <a:picLocks noChangeAspect="1" noChangeArrowheads="1"/>
                      </p:cNvPicPr>
                      <p:nvPr/>
                    </p:nvPicPr>
                    <p:blipFill>
                      <a:blip r:embed="rId4"/>
                      <a:srcRect/>
                      <a:stretch>
                        <a:fillRect/>
                      </a:stretch>
                    </p:blipFill>
                    <p:spPr bwMode="auto">
                      <a:xfrm>
                        <a:off x="6362700" y="2266950"/>
                        <a:ext cx="2324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Extended Limit Laws</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a:solidFill>
                  <a:schemeClr val="tx1"/>
                </a:solidFill>
              </a:rPr>
              <a:t>Extended Limit Laws</a:t>
            </a:r>
          </a:p>
          <a:p>
            <a:r>
              <a:rPr lang="en-US" dirty="0">
                <a:solidFill>
                  <a:schemeClr val="tx1"/>
                </a:solidFill>
              </a:rPr>
              <a:t>Let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be two real-valued functions of </a:t>
            </a:r>
            <a:r>
              <a:rPr lang="en-US" i="1" dirty="0">
                <a:solidFill>
                  <a:schemeClr val="tx1"/>
                </a:solidFill>
              </a:rPr>
              <a:t>n</a:t>
            </a:r>
            <a:r>
              <a:rPr lang="en-US" dirty="0">
                <a:solidFill>
                  <a:schemeClr val="tx1"/>
                </a:solidFill>
              </a:rPr>
              <a:t> variables such that both                and                exist, where </a:t>
            </a:r>
            <a:r>
              <a:rPr lang="en-US" i="1" dirty="0">
                <a:solidFill>
                  <a:schemeClr val="tx1"/>
                </a:solidFill>
              </a:rPr>
              <a:t>c</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a:t>
            </a:r>
          </a:p>
          <a:p>
            <a:r>
              <a:rPr lang="en-US" dirty="0">
                <a:solidFill>
                  <a:schemeClr val="tx1"/>
                </a:solidFill>
              </a:rPr>
              <a:t>is a fixed point. Let </a:t>
            </a:r>
            <a:r>
              <a:rPr lang="en-US" i="1" dirty="0">
                <a:solidFill>
                  <a:schemeClr val="tx1"/>
                </a:solidFill>
              </a:rPr>
              <a:t>k</a:t>
            </a:r>
            <a:r>
              <a:rPr lang="en-US" dirty="0">
                <a:solidFill>
                  <a:schemeClr val="tx1"/>
                </a:solidFill>
              </a:rPr>
              <a:t> be a fixed real number. Then the following laws hold.</a:t>
            </a:r>
          </a:p>
          <a:p>
            <a:r>
              <a:rPr lang="en-US" b="1" dirty="0">
                <a:solidFill>
                  <a:schemeClr val="tx1"/>
                </a:solidFill>
              </a:rPr>
              <a:t>Sum/Difference Law	</a:t>
            </a:r>
          </a:p>
          <a:p>
            <a:endParaRPr lang="en-US" b="1" dirty="0">
              <a:solidFill>
                <a:schemeClr val="tx1"/>
              </a:solidFill>
            </a:endParaRPr>
          </a:p>
          <a:p>
            <a:r>
              <a:rPr lang="en-US" b="1" dirty="0">
                <a:solidFill>
                  <a:schemeClr val="tx1"/>
                </a:solidFill>
              </a:rPr>
              <a:t>Constant Multiple Law</a:t>
            </a:r>
            <a:r>
              <a:rPr lang="en-US" b="1" dirty="0"/>
              <a:t>	</a:t>
            </a:r>
          </a:p>
          <a:p>
            <a:endParaRPr lang="en-US" dirty="0">
              <a:solidFill>
                <a:schemeClr val="tx1"/>
              </a:solidFill>
            </a:endParaRPr>
          </a:p>
        </p:txBody>
      </p:sp>
      <p:graphicFrame>
        <p:nvGraphicFramePr>
          <p:cNvPr id="133122" name="Object 2"/>
          <p:cNvGraphicFramePr>
            <a:graphicFrameLocks noChangeAspect="1"/>
          </p:cNvGraphicFramePr>
          <p:nvPr/>
        </p:nvGraphicFramePr>
        <p:xfrm>
          <a:off x="2696496" y="2233152"/>
          <a:ext cx="1143000" cy="571500"/>
        </p:xfrm>
        <a:graphic>
          <a:graphicData uri="http://schemas.openxmlformats.org/presentationml/2006/ole">
            <mc:AlternateContent xmlns:mc="http://schemas.openxmlformats.org/markup-compatibility/2006">
              <mc:Choice xmlns:v="urn:schemas-microsoft-com:vml" Requires="v">
                <p:oleObj spid="_x0000_s133182" name="Equation" r:id="rId3" imgW="1143000" imgH="571320" progId="Equation.DSMT4">
                  <p:embed/>
                </p:oleObj>
              </mc:Choice>
              <mc:Fallback>
                <p:oleObj name="Equation" r:id="rId3" imgW="11430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496" y="2233152"/>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nvGraphicFramePr>
        <p:xfrm>
          <a:off x="4572000" y="2227008"/>
          <a:ext cx="1130300" cy="571500"/>
        </p:xfrm>
        <a:graphic>
          <a:graphicData uri="http://schemas.openxmlformats.org/presentationml/2006/ole">
            <mc:AlternateContent xmlns:mc="http://schemas.openxmlformats.org/markup-compatibility/2006">
              <mc:Choice xmlns:v="urn:schemas-microsoft-com:vml" Requires="v">
                <p:oleObj spid="_x0000_s133183" name="Equation" r:id="rId5" imgW="1130040" imgH="571320" progId="Equation.DSMT4">
                  <p:embed/>
                </p:oleObj>
              </mc:Choice>
              <mc:Fallback>
                <p:oleObj name="Equation" r:id="rId5" imgW="113004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227008"/>
                        <a:ext cx="1130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4" name="Object 4"/>
          <p:cNvGraphicFramePr>
            <a:graphicFrameLocks noChangeAspect="1"/>
          </p:cNvGraphicFramePr>
          <p:nvPr/>
        </p:nvGraphicFramePr>
        <p:xfrm>
          <a:off x="2971800" y="4127500"/>
          <a:ext cx="5283200" cy="596900"/>
        </p:xfrm>
        <a:graphic>
          <a:graphicData uri="http://schemas.openxmlformats.org/presentationml/2006/ole">
            <mc:AlternateContent xmlns:mc="http://schemas.openxmlformats.org/markup-compatibility/2006">
              <mc:Choice xmlns:v="urn:schemas-microsoft-com:vml" Requires="v">
                <p:oleObj spid="_x0000_s133184" name="Equation" r:id="rId7" imgW="5283000" imgH="596880" progId="Equation.DSMT4">
                  <p:embed/>
                </p:oleObj>
              </mc:Choice>
              <mc:Fallback>
                <p:oleObj name="Equation" r:id="rId7" imgW="5283000" imgH="596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127500"/>
                        <a:ext cx="5283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5" name="Object 5"/>
          <p:cNvGraphicFramePr>
            <a:graphicFrameLocks noChangeAspect="1"/>
          </p:cNvGraphicFramePr>
          <p:nvPr/>
        </p:nvGraphicFramePr>
        <p:xfrm>
          <a:off x="2952750" y="5194300"/>
          <a:ext cx="3238500" cy="596900"/>
        </p:xfrm>
        <a:graphic>
          <a:graphicData uri="http://schemas.openxmlformats.org/presentationml/2006/ole">
            <mc:AlternateContent xmlns:mc="http://schemas.openxmlformats.org/markup-compatibility/2006">
              <mc:Choice xmlns:v="urn:schemas-microsoft-com:vml" Requires="v">
                <p:oleObj spid="_x0000_s133185" name="Equation" r:id="rId9" imgW="3238200" imgH="596880" progId="Equation.DSMT4">
                  <p:embed/>
                </p:oleObj>
              </mc:Choice>
              <mc:Fallback>
                <p:oleObj name="Equation" r:id="rId9" imgW="3238200" imgH="596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2750" y="5194300"/>
                        <a:ext cx="3238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Extended Limit Laws (cont.)</a:t>
            </a:r>
          </a:p>
        </p:txBody>
      </p:sp>
      <p:sp>
        <p:nvSpPr>
          <p:cNvPr id="3" name="Content Placeholder 2"/>
          <p:cNvSpPr>
            <a:spLocks noGrp="1"/>
          </p:cNvSpPr>
          <p:nvPr>
            <p:ph idx="1"/>
          </p:nvPr>
        </p:nvSpPr>
        <p:spPr>
          <a:xfrm>
            <a:off x="457200" y="1280160"/>
            <a:ext cx="8229600" cy="4358640"/>
          </a:xfrm>
          <a:solidFill>
            <a:srgbClr val="FFFFCC"/>
          </a:solidFill>
          <a:ln w="28575">
            <a:solidFill>
              <a:schemeClr val="tx1"/>
            </a:solidFill>
          </a:ln>
        </p:spPr>
        <p:txBody>
          <a:bodyPr>
            <a:noAutofit/>
          </a:bodyPr>
          <a:lstStyle/>
          <a:p>
            <a:pPr algn="ctr"/>
            <a:r>
              <a:rPr lang="en-US" b="1" dirty="0">
                <a:solidFill>
                  <a:schemeClr val="tx1"/>
                </a:solidFill>
              </a:rPr>
              <a:t>Extended Limit Laws (cont.)</a:t>
            </a:r>
          </a:p>
          <a:p>
            <a:r>
              <a:rPr lang="en-US" b="1" dirty="0">
                <a:solidFill>
                  <a:schemeClr val="tx1"/>
                </a:solidFill>
              </a:rPr>
              <a:t>Product Law	</a:t>
            </a:r>
          </a:p>
          <a:p>
            <a:r>
              <a:rPr lang="en-US" b="1" dirty="0">
                <a:solidFill>
                  <a:schemeClr val="tx1"/>
                </a:solidFill>
              </a:rPr>
              <a:t>	</a:t>
            </a:r>
          </a:p>
          <a:p>
            <a:r>
              <a:rPr lang="en-US" b="1" dirty="0">
                <a:solidFill>
                  <a:schemeClr val="tx1"/>
                </a:solidFill>
              </a:rPr>
              <a:t>Quotient Law</a:t>
            </a:r>
          </a:p>
          <a:p>
            <a:endParaRPr lang="en-US" b="1" dirty="0">
              <a:solidFill>
                <a:schemeClr val="tx1"/>
              </a:solidFill>
            </a:endParaRPr>
          </a:p>
          <a:p>
            <a:r>
              <a:rPr lang="en-US" b="1" dirty="0">
                <a:solidFill>
                  <a:schemeClr val="tx1"/>
                </a:solidFill>
              </a:rPr>
              <a:t>Rational Power Law	</a:t>
            </a:r>
          </a:p>
          <a:p>
            <a:r>
              <a:rPr lang="en-US" b="1" dirty="0">
                <a:solidFill>
                  <a:schemeClr val="tx1"/>
                </a:solidFill>
              </a:rPr>
              <a:t>	</a:t>
            </a:r>
          </a:p>
          <a:p>
            <a:r>
              <a:rPr lang="en-US" b="1" dirty="0">
                <a:solidFill>
                  <a:schemeClr val="tx1"/>
                </a:solidFill>
              </a:rPr>
              <a:t>	</a:t>
            </a:r>
          </a:p>
          <a:p>
            <a:endParaRPr lang="en-US" dirty="0">
              <a:solidFill>
                <a:schemeClr val="tx1"/>
              </a:solidFill>
            </a:endParaRPr>
          </a:p>
        </p:txBody>
      </p:sp>
      <p:graphicFrame>
        <p:nvGraphicFramePr>
          <p:cNvPr id="134150" name="Object 6"/>
          <p:cNvGraphicFramePr>
            <a:graphicFrameLocks noChangeAspect="1"/>
          </p:cNvGraphicFramePr>
          <p:nvPr/>
        </p:nvGraphicFramePr>
        <p:xfrm>
          <a:off x="2692400" y="1828800"/>
          <a:ext cx="4851400" cy="596900"/>
        </p:xfrm>
        <a:graphic>
          <a:graphicData uri="http://schemas.openxmlformats.org/presentationml/2006/ole">
            <mc:AlternateContent xmlns:mc="http://schemas.openxmlformats.org/markup-compatibility/2006">
              <mc:Choice xmlns:v="urn:schemas-microsoft-com:vml" Requires="v">
                <p:oleObj spid="_x0000_s134210" name="Equation" r:id="rId3" imgW="4851360" imgH="596880" progId="Equation.DSMT4">
                  <p:embed/>
                </p:oleObj>
              </mc:Choice>
              <mc:Fallback>
                <p:oleObj name="Equation" r:id="rId3" imgW="4851360" imgH="5968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1828800"/>
                        <a:ext cx="4851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1" name="Object 7"/>
          <p:cNvGraphicFramePr>
            <a:graphicFrameLocks noChangeAspect="1"/>
          </p:cNvGraphicFramePr>
          <p:nvPr/>
        </p:nvGraphicFramePr>
        <p:xfrm>
          <a:off x="2692400" y="2514600"/>
          <a:ext cx="5994400" cy="1181100"/>
        </p:xfrm>
        <a:graphic>
          <a:graphicData uri="http://schemas.openxmlformats.org/presentationml/2006/ole">
            <mc:AlternateContent xmlns:mc="http://schemas.openxmlformats.org/markup-compatibility/2006">
              <mc:Choice xmlns:v="urn:schemas-microsoft-com:vml" Requires="v">
                <p:oleObj spid="_x0000_s134211" name="Equation" r:id="rId5" imgW="5994360" imgH="1180800" progId="Equation.DSMT4">
                  <p:embed/>
                </p:oleObj>
              </mc:Choice>
              <mc:Fallback>
                <p:oleObj name="Equation" r:id="rId5" imgW="5994360" imgH="11808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2400" y="2514600"/>
                        <a:ext cx="59944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2" name="Object 8"/>
          <p:cNvGraphicFramePr>
            <a:graphicFrameLocks noChangeAspect="1"/>
          </p:cNvGraphicFramePr>
          <p:nvPr/>
        </p:nvGraphicFramePr>
        <p:xfrm>
          <a:off x="3619500" y="3708400"/>
          <a:ext cx="3848100" cy="787400"/>
        </p:xfrm>
        <a:graphic>
          <a:graphicData uri="http://schemas.openxmlformats.org/presentationml/2006/ole">
            <mc:AlternateContent xmlns:mc="http://schemas.openxmlformats.org/markup-compatibility/2006">
              <mc:Choice xmlns:v="urn:schemas-microsoft-com:vml" Requires="v">
                <p:oleObj spid="_x0000_s134212" name="Equation" r:id="rId7" imgW="3848040" imgH="787320" progId="Equation.DSMT4">
                  <p:embed/>
                </p:oleObj>
              </mc:Choice>
              <mc:Fallback>
                <p:oleObj name="Equation" r:id="rId7" imgW="3848040" imgH="78732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00" y="3708400"/>
                        <a:ext cx="38481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3" name="Object 9"/>
          <p:cNvGraphicFramePr>
            <a:graphicFrameLocks noChangeAspect="1"/>
          </p:cNvGraphicFramePr>
          <p:nvPr/>
        </p:nvGraphicFramePr>
        <p:xfrm>
          <a:off x="3619500" y="4601496"/>
          <a:ext cx="4572000" cy="571500"/>
        </p:xfrm>
        <a:graphic>
          <a:graphicData uri="http://schemas.openxmlformats.org/presentationml/2006/ole">
            <mc:AlternateContent xmlns:mc="http://schemas.openxmlformats.org/markup-compatibility/2006">
              <mc:Choice xmlns:v="urn:schemas-microsoft-com:vml" Requires="v">
                <p:oleObj spid="_x0000_s134213" name="Equation" r:id="rId9" imgW="4572000" imgH="571320" progId="Equation.DSMT4">
                  <p:embed/>
                </p:oleObj>
              </mc:Choice>
              <mc:Fallback>
                <p:oleObj name="Equation" r:id="rId9" imgW="4572000" imgH="57132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9500" y="4601496"/>
                        <a:ext cx="457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457200" y="4267200"/>
            <a:ext cx="3840480" cy="954107"/>
          </a:xfrm>
          <a:prstGeom prst="rect">
            <a:avLst/>
          </a:prstGeom>
        </p:spPr>
        <p:txBody>
          <a:bodyPr wrap="square">
            <a:spAutoFit/>
          </a:bodyPr>
          <a:lstStyle/>
          <a:p>
            <a:r>
              <a:rPr lang="en-US" sz="2800" dirty="0"/>
              <a:t>(</a:t>
            </a:r>
            <a:r>
              <a:rPr lang="en-US" sz="2800" i="1" dirty="0"/>
              <a:t>a </a:t>
            </a:r>
            <a:r>
              <a:rPr lang="en-US" sz="2800" dirty="0"/>
              <a:t>and </a:t>
            </a:r>
            <a:r>
              <a:rPr lang="en-US" sz="2800" i="1" dirty="0"/>
              <a:t>b</a:t>
            </a:r>
            <a:r>
              <a:rPr lang="en-US" sz="2800" dirty="0"/>
              <a:t> nonzero integers with no common factor)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Each of the limits below can be evaluated by employing limit laws and the sort of algebraic manipulation.</a:t>
            </a:r>
          </a:p>
        </p:txBody>
      </p:sp>
      <p:graphicFrame>
        <p:nvGraphicFramePr>
          <p:cNvPr id="135172" name="Object 4"/>
          <p:cNvGraphicFramePr>
            <a:graphicFrameLocks noChangeAspect="1"/>
          </p:cNvGraphicFramePr>
          <p:nvPr>
            <p:extLst>
              <p:ext uri="{D42A27DB-BD31-4B8C-83A1-F6EECF244321}">
                <p14:modId xmlns:p14="http://schemas.microsoft.com/office/powerpoint/2010/main" val="3692495730"/>
              </p:ext>
            </p:extLst>
          </p:nvPr>
        </p:nvGraphicFramePr>
        <p:xfrm>
          <a:off x="548148" y="2298700"/>
          <a:ext cx="2857500" cy="990600"/>
        </p:xfrm>
        <a:graphic>
          <a:graphicData uri="http://schemas.openxmlformats.org/presentationml/2006/ole">
            <mc:AlternateContent xmlns:mc="http://schemas.openxmlformats.org/markup-compatibility/2006">
              <mc:Choice xmlns:v="urn:schemas-microsoft-com:vml" Requires="v">
                <p:oleObj spid="_x0000_s135220" name="Equation" r:id="rId3" imgW="2857320" imgH="990360" progId="Equation.DSMT4">
                  <p:embed/>
                </p:oleObj>
              </mc:Choice>
              <mc:Fallback>
                <p:oleObj name="Equation" r:id="rId3" imgW="2857320" imgH="990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148" y="2298700"/>
                        <a:ext cx="2857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3" name="Object 5"/>
          <p:cNvGraphicFramePr>
            <a:graphicFrameLocks noChangeAspect="1"/>
          </p:cNvGraphicFramePr>
          <p:nvPr>
            <p:extLst>
              <p:ext uri="{D42A27DB-BD31-4B8C-83A1-F6EECF244321}">
                <p14:modId xmlns:p14="http://schemas.microsoft.com/office/powerpoint/2010/main" val="1990675362"/>
              </p:ext>
            </p:extLst>
          </p:nvPr>
        </p:nvGraphicFramePr>
        <p:xfrm>
          <a:off x="1371600" y="3403600"/>
          <a:ext cx="4635500" cy="1092200"/>
        </p:xfrm>
        <a:graphic>
          <a:graphicData uri="http://schemas.openxmlformats.org/presentationml/2006/ole">
            <mc:AlternateContent xmlns:mc="http://schemas.openxmlformats.org/markup-compatibility/2006">
              <mc:Choice xmlns:v="urn:schemas-microsoft-com:vml" Requires="v">
                <p:oleObj spid="_x0000_s135221" name="Equation" r:id="rId5" imgW="4635360" imgH="1091880" progId="Equation.DSMT4">
                  <p:embed/>
                </p:oleObj>
              </mc:Choice>
              <mc:Fallback>
                <p:oleObj name="Equation" r:id="rId5" imgW="4635360" imgH="1091880" progId="Equation.DSMT4">
                  <p:embed/>
                  <p:pic>
                    <p:nvPicPr>
                      <p:cNvPr id="0" name="Picture 5"/>
                      <p:cNvPicPr>
                        <a:picLocks noChangeAspect="1" noChangeArrowheads="1"/>
                      </p:cNvPicPr>
                      <p:nvPr/>
                    </p:nvPicPr>
                    <p:blipFill>
                      <a:blip r:embed="rId6"/>
                      <a:srcRect/>
                      <a:stretch>
                        <a:fillRect/>
                      </a:stretch>
                    </p:blipFill>
                    <p:spPr bwMode="auto">
                      <a:xfrm>
                        <a:off x="1371600" y="3403600"/>
                        <a:ext cx="4635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4" name="Object 6"/>
          <p:cNvGraphicFramePr>
            <a:graphicFrameLocks noChangeAspect="1"/>
          </p:cNvGraphicFramePr>
          <p:nvPr>
            <p:extLst>
              <p:ext uri="{D42A27DB-BD31-4B8C-83A1-F6EECF244321}">
                <p14:modId xmlns:p14="http://schemas.microsoft.com/office/powerpoint/2010/main" val="1841933782"/>
              </p:ext>
            </p:extLst>
          </p:nvPr>
        </p:nvGraphicFramePr>
        <p:xfrm>
          <a:off x="6248400" y="3435350"/>
          <a:ext cx="2489200" cy="990600"/>
        </p:xfrm>
        <a:graphic>
          <a:graphicData uri="http://schemas.openxmlformats.org/presentationml/2006/ole">
            <mc:AlternateContent xmlns:mc="http://schemas.openxmlformats.org/markup-compatibility/2006">
              <mc:Choice xmlns:v="urn:schemas-microsoft-com:vml" Requires="v">
                <p:oleObj spid="_x0000_s135222" name="Equation" r:id="rId7" imgW="2489040" imgH="990360" progId="Equation.DSMT4">
                  <p:embed/>
                </p:oleObj>
              </mc:Choice>
              <mc:Fallback>
                <p:oleObj name="Equation" r:id="rId7" imgW="2489040" imgH="9903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435350"/>
                        <a:ext cx="248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Note that canceling the common factor of </a:t>
            </a:r>
            <a:r>
              <a:rPr lang="en-US" i="1" dirty="0"/>
              <a:t>x</a:t>
            </a:r>
            <a:r>
              <a:rPr lang="en-US" dirty="0"/>
              <a:t> </a:t>
            </a:r>
            <a:r>
              <a:rPr lang="en-US" dirty="0">
                <a:latin typeface="Symbol" pitchFamily="82" charset="2"/>
              </a:rPr>
              <a:t>-</a:t>
            </a:r>
            <a:r>
              <a:rPr lang="en-US" dirty="0"/>
              <a:t> </a:t>
            </a:r>
            <a:r>
              <a:rPr lang="en-US" i="1" dirty="0"/>
              <a:t>y</a:t>
            </a:r>
            <a:r>
              <a:rPr lang="en-US" dirty="0"/>
              <a:t> is legitimate since the factor is 0 only when </a:t>
            </a:r>
            <a:r>
              <a:rPr lang="en-US" i="1" dirty="0"/>
              <a:t>x</a:t>
            </a:r>
            <a:r>
              <a:rPr lang="en-US" dirty="0"/>
              <a:t> </a:t>
            </a:r>
            <a:r>
              <a:rPr lang="en-US" dirty="0">
                <a:latin typeface="Symbol" pitchFamily="82" charset="2"/>
              </a:rPr>
              <a:t>=</a:t>
            </a:r>
            <a:r>
              <a:rPr lang="en-US" dirty="0"/>
              <a:t> </a:t>
            </a:r>
            <a:r>
              <a:rPr lang="en-US" i="1" dirty="0"/>
              <a:t>y</a:t>
            </a:r>
            <a:r>
              <a:rPr lang="en-US" dirty="0"/>
              <a:t>, and the line </a:t>
            </a:r>
            <a:r>
              <a:rPr lang="en-US" i="1" dirty="0"/>
              <a:t>x</a:t>
            </a:r>
            <a:r>
              <a:rPr lang="en-US" dirty="0"/>
              <a:t> </a:t>
            </a:r>
            <a:r>
              <a:rPr lang="en-US" dirty="0">
                <a:latin typeface="Symbol" pitchFamily="82" charset="2"/>
              </a:rPr>
              <a:t>=</a:t>
            </a:r>
            <a:r>
              <a:rPr lang="en-US" dirty="0"/>
              <a:t> </a:t>
            </a:r>
            <a:r>
              <a:rPr lang="en-US" i="1" dirty="0"/>
              <a:t>y</a:t>
            </a:r>
            <a:r>
              <a:rPr lang="en-US" dirty="0"/>
              <a:t> is not in the domain of the function.</a:t>
            </a:r>
          </a:p>
        </p:txBody>
      </p:sp>
      <p:graphicFrame>
        <p:nvGraphicFramePr>
          <p:cNvPr id="136195" name="Object 3"/>
          <p:cNvGraphicFramePr>
            <a:graphicFrameLocks noChangeAspect="1"/>
          </p:cNvGraphicFramePr>
          <p:nvPr/>
        </p:nvGraphicFramePr>
        <p:xfrm>
          <a:off x="1295400" y="1403556"/>
          <a:ext cx="4076700" cy="1104900"/>
        </p:xfrm>
        <a:graphic>
          <a:graphicData uri="http://schemas.openxmlformats.org/presentationml/2006/ole">
            <mc:AlternateContent xmlns:mc="http://schemas.openxmlformats.org/markup-compatibility/2006">
              <mc:Choice xmlns:v="urn:schemas-microsoft-com:vml" Requires="v">
                <p:oleObj spid="_x0000_s136240" name="Equation" r:id="rId3" imgW="4076640" imgH="1104840" progId="Equation.DSMT4">
                  <p:embed/>
                </p:oleObj>
              </mc:Choice>
              <mc:Fallback>
                <p:oleObj name="Equation" r:id="rId3" imgW="4076640" imgH="11048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03556"/>
                        <a:ext cx="4076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6" name="Object 4"/>
          <p:cNvGraphicFramePr>
            <a:graphicFrameLocks noChangeAspect="1"/>
          </p:cNvGraphicFramePr>
          <p:nvPr/>
        </p:nvGraphicFramePr>
        <p:xfrm>
          <a:off x="1295400" y="2622550"/>
          <a:ext cx="5626100" cy="711200"/>
        </p:xfrm>
        <a:graphic>
          <a:graphicData uri="http://schemas.openxmlformats.org/presentationml/2006/ole">
            <mc:AlternateContent xmlns:mc="http://schemas.openxmlformats.org/markup-compatibility/2006">
              <mc:Choice xmlns:v="urn:schemas-microsoft-com:vml" Requires="v">
                <p:oleObj spid="_x0000_s136241" name="Equation" r:id="rId5" imgW="5626080" imgH="711000" progId="Equation.DSMT4">
                  <p:embed/>
                </p:oleObj>
              </mc:Choice>
              <mc:Fallback>
                <p:oleObj name="Equation" r:id="rId5" imgW="5626080" imgH="711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622550"/>
                        <a:ext cx="56261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1295400" y="3446208"/>
          <a:ext cx="4978400" cy="749300"/>
        </p:xfrm>
        <a:graphic>
          <a:graphicData uri="http://schemas.openxmlformats.org/presentationml/2006/ole">
            <mc:AlternateContent xmlns:mc="http://schemas.openxmlformats.org/markup-compatibility/2006">
              <mc:Choice xmlns:v="urn:schemas-microsoft-com:vml" Requires="v">
                <p:oleObj spid="_x0000_s136242" name="Equation" r:id="rId7" imgW="4978080" imgH="749160" progId="Equation.DSMT4">
                  <p:embed/>
                </p:oleObj>
              </mc:Choice>
              <mc:Fallback>
                <p:oleObj name="Equation" r:id="rId7" imgW="4978080" imgH="749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3446208"/>
                        <a:ext cx="4978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 </a:t>
            </a:r>
          </a:p>
        </p:txBody>
      </p:sp>
      <p:sp>
        <p:nvSpPr>
          <p:cNvPr id="3" name="Content Placeholder 2"/>
          <p:cNvSpPr>
            <a:spLocks noGrp="1"/>
          </p:cNvSpPr>
          <p:nvPr>
            <p:ph idx="1"/>
          </p:nvPr>
        </p:nvSpPr>
        <p:spPr/>
        <p:txBody>
          <a:bodyPr/>
          <a:lstStyle/>
          <a:p>
            <a:endParaRPr lang="en-US" b="1" dirty="0"/>
          </a:p>
          <a:p>
            <a:r>
              <a:rPr lang="en-US" b="1" dirty="0"/>
              <a:t> </a:t>
            </a:r>
            <a:endParaRPr lang="en-US" dirty="0"/>
          </a:p>
        </p:txBody>
      </p:sp>
      <p:graphicFrame>
        <p:nvGraphicFramePr>
          <p:cNvPr id="137219" name="Object 3"/>
          <p:cNvGraphicFramePr>
            <a:graphicFrameLocks noChangeAspect="1"/>
          </p:cNvGraphicFramePr>
          <p:nvPr/>
        </p:nvGraphicFramePr>
        <p:xfrm>
          <a:off x="685800" y="1219200"/>
          <a:ext cx="3314700" cy="977900"/>
        </p:xfrm>
        <a:graphic>
          <a:graphicData uri="http://schemas.openxmlformats.org/presentationml/2006/ole">
            <mc:AlternateContent xmlns:mc="http://schemas.openxmlformats.org/markup-compatibility/2006">
              <mc:Choice xmlns:v="urn:schemas-microsoft-com:vml" Requires="v">
                <p:oleObj spid="_x0000_s137279" name="Equation" r:id="rId3" imgW="3314520" imgH="977760" progId="Equation.DSMT4">
                  <p:embed/>
                </p:oleObj>
              </mc:Choice>
              <mc:Fallback>
                <p:oleObj name="Equation" r:id="rId3" imgW="3314520" imgH="9777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3314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0" name="Object 4"/>
          <p:cNvGraphicFramePr>
            <a:graphicFrameLocks noChangeAspect="1"/>
          </p:cNvGraphicFramePr>
          <p:nvPr>
            <p:extLst>
              <p:ext uri="{D42A27DB-BD31-4B8C-83A1-F6EECF244321}">
                <p14:modId xmlns:p14="http://schemas.microsoft.com/office/powerpoint/2010/main" val="4062288609"/>
              </p:ext>
            </p:extLst>
          </p:nvPr>
        </p:nvGraphicFramePr>
        <p:xfrm>
          <a:off x="1181100" y="2309813"/>
          <a:ext cx="7302500" cy="1092200"/>
        </p:xfrm>
        <a:graphic>
          <a:graphicData uri="http://schemas.openxmlformats.org/presentationml/2006/ole">
            <mc:AlternateContent xmlns:mc="http://schemas.openxmlformats.org/markup-compatibility/2006">
              <mc:Choice xmlns:v="urn:schemas-microsoft-com:vml" Requires="v">
                <p:oleObj spid="_x0000_s137280" name="Equation" r:id="rId5" imgW="7302240" imgH="1091880" progId="Equation.DSMT4">
                  <p:embed/>
                </p:oleObj>
              </mc:Choice>
              <mc:Fallback>
                <p:oleObj name="Equation" r:id="rId5" imgW="7302240" imgH="1091880" progId="Equation.DSMT4">
                  <p:embed/>
                  <p:pic>
                    <p:nvPicPr>
                      <p:cNvPr id="0" name="Picture 4"/>
                      <p:cNvPicPr>
                        <a:picLocks noChangeAspect="1" noChangeArrowheads="1"/>
                      </p:cNvPicPr>
                      <p:nvPr/>
                    </p:nvPicPr>
                    <p:blipFill>
                      <a:blip r:embed="rId6"/>
                      <a:srcRect/>
                      <a:stretch>
                        <a:fillRect/>
                      </a:stretch>
                    </p:blipFill>
                    <p:spPr bwMode="auto">
                      <a:xfrm>
                        <a:off x="1181100" y="2309813"/>
                        <a:ext cx="7302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1143000" y="3519948"/>
          <a:ext cx="4813300" cy="1117600"/>
        </p:xfrm>
        <a:graphic>
          <a:graphicData uri="http://schemas.openxmlformats.org/presentationml/2006/ole">
            <mc:AlternateContent xmlns:mc="http://schemas.openxmlformats.org/markup-compatibility/2006">
              <mc:Choice xmlns:v="urn:schemas-microsoft-com:vml" Requires="v">
                <p:oleObj spid="_x0000_s137281" name="Equation" r:id="rId7" imgW="4813200" imgH="1117440" progId="Equation.DSMT4">
                  <p:embed/>
                </p:oleObj>
              </mc:Choice>
              <mc:Fallback>
                <p:oleObj name="Equation" r:id="rId7" imgW="4813200" imgH="1117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519948"/>
                        <a:ext cx="48133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1143000" y="4726860"/>
          <a:ext cx="6083300" cy="1079500"/>
        </p:xfrm>
        <a:graphic>
          <a:graphicData uri="http://schemas.openxmlformats.org/presentationml/2006/ole">
            <mc:AlternateContent xmlns:mc="http://schemas.openxmlformats.org/markup-compatibility/2006">
              <mc:Choice xmlns:v="urn:schemas-microsoft-com:vml" Requires="v">
                <p:oleObj spid="_x0000_s137282" name="Equation" r:id="rId9" imgW="6083280" imgH="1079280" progId="Equation.DSMT4">
                  <p:embed/>
                </p:oleObj>
              </mc:Choice>
              <mc:Fallback>
                <p:oleObj name="Equation" r:id="rId9" imgW="6083280" imgH="1079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4726860"/>
                        <a:ext cx="6083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2b (cont.) </a:t>
            </a:r>
          </a:p>
        </p:txBody>
      </p:sp>
      <p:sp>
        <p:nvSpPr>
          <p:cNvPr id="3" name="Content Placeholder 2"/>
          <p:cNvSpPr>
            <a:spLocks noGrp="1"/>
          </p:cNvSpPr>
          <p:nvPr>
            <p:ph idx="1"/>
          </p:nvPr>
        </p:nvSpPr>
        <p:spPr/>
        <p:txBody>
          <a:bodyPr/>
          <a:lstStyle/>
          <a:p>
            <a:endParaRPr lang="en-US" dirty="0"/>
          </a:p>
          <a:p>
            <a:endParaRPr lang="en-US" dirty="0"/>
          </a:p>
          <a:p>
            <a:r>
              <a:rPr lang="en-US" dirty="0"/>
              <a:t>Note that, again, the common factor is nonzero on the domain of the function, which consists of all points for which </a:t>
            </a:r>
            <a:r>
              <a:rPr lang="en-US" i="1" dirty="0"/>
              <a:t>x </a:t>
            </a:r>
            <a:r>
              <a:rPr lang="en-US" dirty="0">
                <a:latin typeface="Symbol" pitchFamily="82" charset="2"/>
              </a:rPr>
              <a:t>+</a:t>
            </a:r>
            <a:r>
              <a:rPr lang="en-US" dirty="0"/>
              <a:t> 3 </a:t>
            </a:r>
            <a:r>
              <a:rPr lang="en-US" dirty="0">
                <a:sym typeface="Symbol"/>
              </a:rPr>
              <a:t></a:t>
            </a:r>
            <a:r>
              <a:rPr lang="en-US" dirty="0"/>
              <a:t> </a:t>
            </a:r>
            <a:r>
              <a:rPr lang="en-US" i="1" dirty="0"/>
              <a:t>y</a:t>
            </a:r>
            <a:r>
              <a:rPr lang="en-US" dirty="0"/>
              <a:t>.</a:t>
            </a:r>
          </a:p>
        </p:txBody>
      </p:sp>
      <p:graphicFrame>
        <p:nvGraphicFramePr>
          <p:cNvPr id="137218" name="Object 2"/>
          <p:cNvGraphicFramePr>
            <a:graphicFrameLocks noChangeAspect="1"/>
          </p:cNvGraphicFramePr>
          <p:nvPr/>
        </p:nvGraphicFramePr>
        <p:xfrm>
          <a:off x="1447800" y="1447800"/>
          <a:ext cx="4521200" cy="838200"/>
        </p:xfrm>
        <a:graphic>
          <a:graphicData uri="http://schemas.openxmlformats.org/presentationml/2006/ole">
            <mc:AlternateContent xmlns:mc="http://schemas.openxmlformats.org/markup-compatibility/2006">
              <mc:Choice xmlns:v="urn:schemas-microsoft-com:vml" Requires="v">
                <p:oleObj spid="_x0000_s138257" name="Equation" r:id="rId3" imgW="4520880" imgH="838080" progId="Equation.DSMT4">
                  <p:embed/>
                </p:oleObj>
              </mc:Choice>
              <mc:Fallback>
                <p:oleObj name="Equation" r:id="rId3" imgW="452088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447800"/>
                        <a:ext cx="452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Find                             if the limit exists.</a:t>
            </a:r>
          </a:p>
          <a:p>
            <a:pPr>
              <a:spcBef>
                <a:spcPts val="1200"/>
              </a:spcBef>
            </a:pPr>
            <a:r>
              <a:rPr lang="en-US" b="1" dirty="0"/>
              <a:t>Solution</a:t>
            </a:r>
          </a:p>
          <a:p>
            <a:r>
              <a:rPr lang="en-US" dirty="0"/>
              <a:t>As with each of the previous examples, the numerator and denominator of the function both go to 0 as (</a:t>
            </a:r>
            <a:r>
              <a:rPr lang="en-US" i="1" dirty="0"/>
              <a:t>x</a:t>
            </a:r>
            <a:r>
              <a:rPr lang="en-US" dirty="0"/>
              <a:t>, </a:t>
            </a:r>
            <a:r>
              <a:rPr lang="en-US" i="1" dirty="0"/>
              <a:t>y</a:t>
            </a:r>
            <a:r>
              <a:rPr lang="en-US" dirty="0"/>
              <a:t>)</a:t>
            </a:r>
            <a:r>
              <a:rPr lang="en-US" i="1" dirty="0"/>
              <a:t> </a:t>
            </a:r>
            <a:r>
              <a:rPr lang="en-US" dirty="0"/>
              <a:t>approaches (0, 0), which does not allow us to immediately evaluate the limit (if it exists). On the other hand, we cannot immediately conclude that the limit does not exist, as we did in Example 1, since</a:t>
            </a:r>
          </a:p>
        </p:txBody>
      </p:sp>
      <p:graphicFrame>
        <p:nvGraphicFramePr>
          <p:cNvPr id="139266" name="Object 2"/>
          <p:cNvGraphicFramePr>
            <a:graphicFrameLocks noChangeAspect="1"/>
          </p:cNvGraphicFramePr>
          <p:nvPr/>
        </p:nvGraphicFramePr>
        <p:xfrm>
          <a:off x="1242552" y="1113504"/>
          <a:ext cx="2247900" cy="939800"/>
        </p:xfrm>
        <a:graphic>
          <a:graphicData uri="http://schemas.openxmlformats.org/presentationml/2006/ole">
            <mc:AlternateContent xmlns:mc="http://schemas.openxmlformats.org/markup-compatibility/2006">
              <mc:Choice xmlns:v="urn:schemas-microsoft-com:vml" Requires="v">
                <p:oleObj spid="_x0000_s139296" name="Equation" r:id="rId3" imgW="2247840" imgH="939600" progId="Equation.DSMT4">
                  <p:embed/>
                </p:oleObj>
              </mc:Choice>
              <mc:Fallback>
                <p:oleObj name="Equation" r:id="rId3" imgW="224784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552" y="1113504"/>
                        <a:ext cx="2247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7" name="Object 3"/>
          <p:cNvGraphicFramePr>
            <a:graphicFrameLocks noChangeAspect="1"/>
          </p:cNvGraphicFramePr>
          <p:nvPr/>
        </p:nvGraphicFramePr>
        <p:xfrm>
          <a:off x="1174750" y="4940300"/>
          <a:ext cx="6794500" cy="1079500"/>
        </p:xfrm>
        <a:graphic>
          <a:graphicData uri="http://schemas.openxmlformats.org/presentationml/2006/ole">
            <mc:AlternateContent xmlns:mc="http://schemas.openxmlformats.org/markup-compatibility/2006">
              <mc:Choice xmlns:v="urn:schemas-microsoft-com:vml" Requires="v">
                <p:oleObj spid="_x0000_s139297" name="Equation" r:id="rId5" imgW="6794280" imgH="1079280" progId="Equation.DSMT4">
                  <p:embed/>
                </p:oleObj>
              </mc:Choice>
              <mc:Fallback>
                <p:oleObj name="Equation" r:id="rId5" imgW="6794280" imgH="1079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0" y="4940300"/>
                        <a:ext cx="6794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Limits of multivariable functions, and their evaluation</a:t>
            </a:r>
          </a:p>
          <a:p>
            <a:pPr marL="514350" indent="-514350">
              <a:buFont typeface="+mj-lt"/>
              <a:buAutoNum type="arabicPeriod"/>
            </a:pPr>
            <a:r>
              <a:rPr lang="en-US" dirty="0"/>
              <a:t>Continuity of multivariable functions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r>
              <a:rPr lang="en-US" dirty="0"/>
              <a:t>Remember that this does not tell us that the limit of the function at (0,0) </a:t>
            </a:r>
            <a:r>
              <a:rPr lang="en-US" i="1" dirty="0"/>
              <a:t>is</a:t>
            </a:r>
            <a:r>
              <a:rPr lang="en-US" dirty="0"/>
              <a:t> 0, since the limit along some other approach may be different, but it does tell us that if the limit </a:t>
            </a:r>
            <a:r>
              <a:rPr lang="en-US" i="1" dirty="0"/>
              <a:t>does</a:t>
            </a:r>
            <a:r>
              <a:rPr lang="en-US" dirty="0"/>
              <a:t> exist, it must be 0.</a:t>
            </a:r>
          </a:p>
          <a:p>
            <a:r>
              <a:rPr lang="en-US" dirty="0"/>
              <a:t>So suppose we wish to demonstrate that, given </a:t>
            </a:r>
            <a:r>
              <a:rPr lang="el-GR" i="1" dirty="0">
                <a:latin typeface="Cambria Math" panose="02040503050406030204" pitchFamily="18" charset="0"/>
                <a:ea typeface="Cambria Math" panose="02040503050406030204" pitchFamily="18" charset="0"/>
                <a:sym typeface="Euclid Symbol"/>
              </a:rPr>
              <a:t>ε</a:t>
            </a:r>
            <a:r>
              <a:rPr lang="en-US" dirty="0"/>
              <a:t> &gt; 0, we can find a </a:t>
            </a:r>
            <a:r>
              <a:rPr lang="el-GR" i="1" dirty="0">
                <a:latin typeface="Cambria Math" panose="02040503050406030204" pitchFamily="18" charset="0"/>
                <a:ea typeface="Cambria Math" panose="02040503050406030204" pitchFamily="18" charset="0"/>
                <a:sym typeface="Euclid Symbol"/>
              </a:rPr>
              <a:t>δ</a:t>
            </a:r>
            <a:r>
              <a:rPr lang="en-US" dirty="0"/>
              <a:t> &gt; 0 so that</a:t>
            </a:r>
          </a:p>
        </p:txBody>
      </p:sp>
      <p:graphicFrame>
        <p:nvGraphicFramePr>
          <p:cNvPr id="140290" name="Object 2"/>
          <p:cNvGraphicFramePr>
            <a:graphicFrameLocks noChangeAspect="1"/>
          </p:cNvGraphicFramePr>
          <p:nvPr>
            <p:extLst>
              <p:ext uri="{D42A27DB-BD31-4B8C-83A1-F6EECF244321}">
                <p14:modId xmlns:p14="http://schemas.microsoft.com/office/powerpoint/2010/main" val="811984985"/>
              </p:ext>
            </p:extLst>
          </p:nvPr>
        </p:nvGraphicFramePr>
        <p:xfrm>
          <a:off x="1524000" y="4108450"/>
          <a:ext cx="6096000" cy="558800"/>
        </p:xfrm>
        <a:graphic>
          <a:graphicData uri="http://schemas.openxmlformats.org/presentationml/2006/ole">
            <mc:AlternateContent xmlns:mc="http://schemas.openxmlformats.org/markup-compatibility/2006">
              <mc:Choice xmlns:v="urn:schemas-microsoft-com:vml" Requires="v">
                <p:oleObj spid="_x0000_s140305" name="Equation" r:id="rId3" imgW="6095880" imgH="558720" progId="Equation.DSMT4">
                  <p:embed/>
                </p:oleObj>
              </mc:Choice>
              <mc:Fallback>
                <p:oleObj name="Equation" r:id="rId3" imgW="6095880" imgH="558720" progId="Equation.DSMT4">
                  <p:embed/>
                  <p:pic>
                    <p:nvPicPr>
                      <p:cNvPr id="0" name="Picture 2"/>
                      <p:cNvPicPr>
                        <a:picLocks noChangeAspect="1" noChangeArrowheads="1"/>
                      </p:cNvPicPr>
                      <p:nvPr/>
                    </p:nvPicPr>
                    <p:blipFill>
                      <a:blip r:embed="rId4"/>
                      <a:srcRect/>
                      <a:stretch>
                        <a:fillRect/>
                      </a:stretch>
                    </p:blipFill>
                    <p:spPr bwMode="auto">
                      <a:xfrm>
                        <a:off x="1524000" y="4108450"/>
                        <a:ext cx="6096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r>
              <a:rPr lang="en-US" dirty="0"/>
              <a:t>Then since </a:t>
            </a:r>
            <a:r>
              <a:rPr lang="es-ES" i="1" dirty="0"/>
              <a:t>x</a:t>
            </a:r>
            <a:r>
              <a:rPr lang="es-ES" baseline="30000" dirty="0"/>
              <a:t>2</a:t>
            </a:r>
            <a:r>
              <a:rPr lang="es-ES" dirty="0"/>
              <a:t> ≤ </a:t>
            </a:r>
            <a:r>
              <a:rPr lang="es-ES" i="1" dirty="0"/>
              <a:t>x</a:t>
            </a:r>
            <a:r>
              <a:rPr lang="es-ES" baseline="30000" dirty="0"/>
              <a:t>2</a:t>
            </a:r>
            <a:r>
              <a:rPr lang="es-ES" dirty="0"/>
              <a:t> </a:t>
            </a:r>
            <a:r>
              <a:rPr lang="es-ES" dirty="0">
                <a:latin typeface="Symbol" pitchFamily="82" charset="2"/>
              </a:rPr>
              <a:t>+</a:t>
            </a:r>
            <a:r>
              <a:rPr lang="es-ES" dirty="0"/>
              <a:t> </a:t>
            </a:r>
            <a:r>
              <a:rPr lang="es-ES" i="1" dirty="0"/>
              <a:t>y</a:t>
            </a:r>
            <a:r>
              <a:rPr lang="es-ES" baseline="30000" dirty="0"/>
              <a:t>2</a:t>
            </a:r>
            <a:r>
              <a:rPr lang="es-ES" dirty="0"/>
              <a:t> and </a:t>
            </a:r>
            <a:r>
              <a:rPr lang="es-ES" i="1" dirty="0"/>
              <a:t>y</a:t>
            </a:r>
            <a:r>
              <a:rPr lang="es-ES" baseline="30000" dirty="0"/>
              <a:t>2</a:t>
            </a:r>
            <a:r>
              <a:rPr lang="es-ES" dirty="0"/>
              <a:t> ≤ </a:t>
            </a:r>
            <a:r>
              <a:rPr lang="es-ES" i="1" dirty="0"/>
              <a:t>x</a:t>
            </a:r>
            <a:r>
              <a:rPr lang="es-ES" baseline="30000" dirty="0"/>
              <a:t>2</a:t>
            </a:r>
            <a:r>
              <a:rPr lang="es-ES" dirty="0"/>
              <a:t> </a:t>
            </a:r>
            <a:r>
              <a:rPr lang="es-ES" dirty="0">
                <a:latin typeface="Symbol" pitchFamily="82" charset="2"/>
              </a:rPr>
              <a:t>+</a:t>
            </a:r>
            <a:r>
              <a:rPr lang="es-ES" dirty="0"/>
              <a:t> </a:t>
            </a:r>
            <a:r>
              <a:rPr lang="es-ES" i="1" dirty="0"/>
              <a:t>y</a:t>
            </a:r>
            <a:r>
              <a:rPr lang="es-ES" baseline="30000" dirty="0"/>
              <a:t>2</a:t>
            </a:r>
            <a:r>
              <a:rPr lang="es-ES" dirty="0"/>
              <a:t>, </a:t>
            </a:r>
          </a:p>
          <a:p>
            <a:endParaRPr lang="es-ES" dirty="0"/>
          </a:p>
          <a:p>
            <a:endParaRPr lang="es-ES" dirty="0"/>
          </a:p>
          <a:p>
            <a:pPr>
              <a:spcBef>
                <a:spcPts val="1800"/>
              </a:spcBef>
            </a:pPr>
            <a:r>
              <a:rPr lang="en-US" dirty="0"/>
              <a:t>The condition                               means that </a:t>
            </a:r>
          </a:p>
          <a:p>
            <a:pPr>
              <a:spcBef>
                <a:spcPts val="0"/>
              </a:spcBef>
            </a:pPr>
            <a:r>
              <a:rPr lang="en-US" dirty="0"/>
              <a:t>so if we let</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and hence</a:t>
            </a:r>
          </a:p>
        </p:txBody>
      </p:sp>
      <p:graphicFrame>
        <p:nvGraphicFramePr>
          <p:cNvPr id="141315" name="Object 3"/>
          <p:cNvGraphicFramePr>
            <a:graphicFrameLocks noChangeAspect="1"/>
          </p:cNvGraphicFramePr>
          <p:nvPr/>
        </p:nvGraphicFramePr>
        <p:xfrm>
          <a:off x="958850" y="1814052"/>
          <a:ext cx="7226300" cy="1028700"/>
        </p:xfrm>
        <a:graphic>
          <a:graphicData uri="http://schemas.openxmlformats.org/presentationml/2006/ole">
            <mc:AlternateContent xmlns:mc="http://schemas.openxmlformats.org/markup-compatibility/2006">
              <mc:Choice xmlns:v="urn:schemas-microsoft-com:vml" Requires="v">
                <p:oleObj spid="_x0000_s141405" name="Equation" r:id="rId3" imgW="7226280" imgH="1028520" progId="Equation.DSMT4">
                  <p:embed/>
                </p:oleObj>
              </mc:Choice>
              <mc:Fallback>
                <p:oleObj name="Equation" r:id="rId3" imgW="7226280" imgH="1028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1814052"/>
                        <a:ext cx="7226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4"/>
          <p:cNvGraphicFramePr>
            <a:graphicFrameLocks noChangeAspect="1"/>
          </p:cNvGraphicFramePr>
          <p:nvPr>
            <p:extLst>
              <p:ext uri="{D42A27DB-BD31-4B8C-83A1-F6EECF244321}">
                <p14:modId xmlns:p14="http://schemas.microsoft.com/office/powerpoint/2010/main" val="2083067603"/>
              </p:ext>
            </p:extLst>
          </p:nvPr>
        </p:nvGraphicFramePr>
        <p:xfrm>
          <a:off x="2540000" y="2978150"/>
          <a:ext cx="2501900" cy="558800"/>
        </p:xfrm>
        <a:graphic>
          <a:graphicData uri="http://schemas.openxmlformats.org/presentationml/2006/ole">
            <mc:AlternateContent xmlns:mc="http://schemas.openxmlformats.org/markup-compatibility/2006">
              <mc:Choice xmlns:v="urn:schemas-microsoft-com:vml" Requires="v">
                <p:oleObj spid="_x0000_s141406" name="Equation" r:id="rId5" imgW="2501640" imgH="558720" progId="Equation.DSMT4">
                  <p:embed/>
                </p:oleObj>
              </mc:Choice>
              <mc:Fallback>
                <p:oleObj name="Equation" r:id="rId5" imgW="2501640" imgH="558720" progId="Equation.DSMT4">
                  <p:embed/>
                  <p:pic>
                    <p:nvPicPr>
                      <p:cNvPr id="0" name="Picture 4"/>
                      <p:cNvPicPr>
                        <a:picLocks noChangeAspect="1" noChangeArrowheads="1"/>
                      </p:cNvPicPr>
                      <p:nvPr/>
                    </p:nvPicPr>
                    <p:blipFill>
                      <a:blip r:embed="rId6"/>
                      <a:srcRect/>
                      <a:stretch>
                        <a:fillRect/>
                      </a:stretch>
                    </p:blipFill>
                    <p:spPr bwMode="auto">
                      <a:xfrm>
                        <a:off x="2540000" y="2978150"/>
                        <a:ext cx="2501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extLst>
              <p:ext uri="{D42A27DB-BD31-4B8C-83A1-F6EECF244321}">
                <p14:modId xmlns:p14="http://schemas.microsoft.com/office/powerpoint/2010/main" val="3600813021"/>
              </p:ext>
            </p:extLst>
          </p:nvPr>
        </p:nvGraphicFramePr>
        <p:xfrm>
          <a:off x="6686550" y="2908300"/>
          <a:ext cx="1892300" cy="558800"/>
        </p:xfrm>
        <a:graphic>
          <a:graphicData uri="http://schemas.openxmlformats.org/presentationml/2006/ole">
            <mc:AlternateContent xmlns:mc="http://schemas.openxmlformats.org/markup-compatibility/2006">
              <mc:Choice xmlns:v="urn:schemas-microsoft-com:vml" Requires="v">
                <p:oleObj spid="_x0000_s141407" name="Equation" r:id="rId7" imgW="1892160" imgH="558720" progId="Equation.DSMT4">
                  <p:embed/>
                </p:oleObj>
              </mc:Choice>
              <mc:Fallback>
                <p:oleObj name="Equation" r:id="rId7" imgW="1892160" imgH="558720" progId="Equation.DSMT4">
                  <p:embed/>
                  <p:pic>
                    <p:nvPicPr>
                      <p:cNvPr id="0" name="Picture 5"/>
                      <p:cNvPicPr>
                        <a:picLocks noChangeAspect="1" noChangeArrowheads="1"/>
                      </p:cNvPicPr>
                      <p:nvPr/>
                    </p:nvPicPr>
                    <p:blipFill>
                      <a:blip r:embed="rId8"/>
                      <a:srcRect/>
                      <a:stretch>
                        <a:fillRect/>
                      </a:stretch>
                    </p:blipFill>
                    <p:spPr bwMode="auto">
                      <a:xfrm>
                        <a:off x="6686550" y="2908300"/>
                        <a:ext cx="189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2553648497"/>
              </p:ext>
            </p:extLst>
          </p:nvPr>
        </p:nvGraphicFramePr>
        <p:xfrm>
          <a:off x="2160588" y="3468688"/>
          <a:ext cx="1206500" cy="431800"/>
        </p:xfrm>
        <a:graphic>
          <a:graphicData uri="http://schemas.openxmlformats.org/presentationml/2006/ole">
            <mc:AlternateContent xmlns:mc="http://schemas.openxmlformats.org/markup-compatibility/2006">
              <mc:Choice xmlns:v="urn:schemas-microsoft-com:vml" Requires="v">
                <p:oleObj spid="_x0000_s141408" name="Equation" r:id="rId9" imgW="1206360" imgH="431640" progId="Equation.DSMT4">
                  <p:embed/>
                </p:oleObj>
              </mc:Choice>
              <mc:Fallback>
                <p:oleObj name="Equation" r:id="rId9" imgW="1206360" imgH="431640" progId="Equation.DSMT4">
                  <p:embed/>
                  <p:pic>
                    <p:nvPicPr>
                      <p:cNvPr id="0" name="Picture 6"/>
                      <p:cNvPicPr>
                        <a:picLocks noChangeAspect="1" noChangeArrowheads="1"/>
                      </p:cNvPicPr>
                      <p:nvPr/>
                    </p:nvPicPr>
                    <p:blipFill>
                      <a:blip r:embed="rId10"/>
                      <a:srcRect/>
                      <a:stretch>
                        <a:fillRect/>
                      </a:stretch>
                    </p:blipFill>
                    <p:spPr bwMode="auto">
                      <a:xfrm>
                        <a:off x="2160588" y="3468688"/>
                        <a:ext cx="1206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9" name="Object 7"/>
          <p:cNvGraphicFramePr>
            <a:graphicFrameLocks noChangeAspect="1"/>
          </p:cNvGraphicFramePr>
          <p:nvPr>
            <p:extLst>
              <p:ext uri="{D42A27DB-BD31-4B8C-83A1-F6EECF244321}">
                <p14:modId xmlns:p14="http://schemas.microsoft.com/office/powerpoint/2010/main" val="2989981277"/>
              </p:ext>
            </p:extLst>
          </p:nvPr>
        </p:nvGraphicFramePr>
        <p:xfrm>
          <a:off x="514350" y="3930650"/>
          <a:ext cx="8115300" cy="1016000"/>
        </p:xfrm>
        <a:graphic>
          <a:graphicData uri="http://schemas.openxmlformats.org/presentationml/2006/ole">
            <mc:AlternateContent xmlns:mc="http://schemas.openxmlformats.org/markup-compatibility/2006">
              <mc:Choice xmlns:v="urn:schemas-microsoft-com:vml" Requires="v">
                <p:oleObj spid="_x0000_s141409" name="Equation" r:id="rId11" imgW="8115120" imgH="1015920" progId="Equation.DSMT4">
                  <p:embed/>
                </p:oleObj>
              </mc:Choice>
              <mc:Fallback>
                <p:oleObj name="Equation" r:id="rId11" imgW="8115120" imgH="1015920" progId="Equation.DSMT4">
                  <p:embed/>
                  <p:pic>
                    <p:nvPicPr>
                      <p:cNvPr id="0" name="Picture 7"/>
                      <p:cNvPicPr>
                        <a:picLocks noChangeAspect="1" noChangeArrowheads="1"/>
                      </p:cNvPicPr>
                      <p:nvPr/>
                    </p:nvPicPr>
                    <p:blipFill>
                      <a:blip r:embed="rId12"/>
                      <a:srcRect/>
                      <a:stretch>
                        <a:fillRect/>
                      </a:stretch>
                    </p:blipFill>
                    <p:spPr bwMode="auto">
                      <a:xfrm>
                        <a:off x="514350" y="3930650"/>
                        <a:ext cx="8115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20" name="Object 8"/>
          <p:cNvGraphicFramePr>
            <a:graphicFrameLocks noChangeAspect="1"/>
          </p:cNvGraphicFramePr>
          <p:nvPr>
            <p:extLst>
              <p:ext uri="{D42A27DB-BD31-4B8C-83A1-F6EECF244321}">
                <p14:modId xmlns:p14="http://schemas.microsoft.com/office/powerpoint/2010/main" val="692549754"/>
              </p:ext>
            </p:extLst>
          </p:nvPr>
        </p:nvGraphicFramePr>
        <p:xfrm>
          <a:off x="2044700" y="4897438"/>
          <a:ext cx="2717800" cy="939800"/>
        </p:xfrm>
        <a:graphic>
          <a:graphicData uri="http://schemas.openxmlformats.org/presentationml/2006/ole">
            <mc:AlternateContent xmlns:mc="http://schemas.openxmlformats.org/markup-compatibility/2006">
              <mc:Choice xmlns:v="urn:schemas-microsoft-com:vml" Requires="v">
                <p:oleObj spid="_x0000_s141410" name="Equation" r:id="rId13" imgW="2717640" imgH="939600" progId="Equation.DSMT4">
                  <p:embed/>
                </p:oleObj>
              </mc:Choice>
              <mc:Fallback>
                <p:oleObj name="Equation" r:id="rId13" imgW="2717640" imgH="939600" progId="Equation.DSMT4">
                  <p:embed/>
                  <p:pic>
                    <p:nvPicPr>
                      <p:cNvPr id="0" name="Picture 8"/>
                      <p:cNvPicPr>
                        <a:picLocks noChangeAspect="1" noChangeArrowheads="1"/>
                      </p:cNvPicPr>
                      <p:nvPr/>
                    </p:nvPicPr>
                    <p:blipFill>
                      <a:blip r:embed="rId14"/>
                      <a:srcRect/>
                      <a:stretch>
                        <a:fillRect/>
                      </a:stretch>
                    </p:blipFill>
                    <p:spPr bwMode="auto">
                      <a:xfrm>
                        <a:off x="2044700" y="4897438"/>
                        <a:ext cx="2717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3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1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1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 </a:t>
            </a:r>
          </a:p>
        </p:txBody>
      </p:sp>
      <p:sp>
        <p:nvSpPr>
          <p:cNvPr id="3" name="Content Placeholder 2"/>
          <p:cNvSpPr>
            <a:spLocks noGrp="1"/>
          </p:cNvSpPr>
          <p:nvPr>
            <p:ph idx="1"/>
          </p:nvPr>
        </p:nvSpPr>
        <p:spPr/>
        <p:txBody>
          <a:bodyPr/>
          <a:lstStyle/>
          <a:p>
            <a:r>
              <a:rPr lang="en-US" dirty="0"/>
              <a:t>A graph of the function                               is shown in Figure 2.</a:t>
            </a:r>
          </a:p>
        </p:txBody>
      </p:sp>
      <p:graphicFrame>
        <p:nvGraphicFramePr>
          <p:cNvPr id="142338" name="Object 2"/>
          <p:cNvGraphicFramePr>
            <a:graphicFrameLocks noChangeAspect="1"/>
          </p:cNvGraphicFramePr>
          <p:nvPr/>
        </p:nvGraphicFramePr>
        <p:xfrm>
          <a:off x="3955844" y="1113504"/>
          <a:ext cx="2336800" cy="939800"/>
        </p:xfrm>
        <a:graphic>
          <a:graphicData uri="http://schemas.openxmlformats.org/presentationml/2006/ole">
            <mc:AlternateContent xmlns:mc="http://schemas.openxmlformats.org/markup-compatibility/2006">
              <mc:Choice xmlns:v="urn:schemas-microsoft-com:vml" Requires="v">
                <p:oleObj spid="_x0000_s142353" name="Equation" r:id="rId3" imgW="2336760" imgH="939600" progId="Equation.DSMT4">
                  <p:embed/>
                </p:oleObj>
              </mc:Choice>
              <mc:Fallback>
                <p:oleObj name="Equation" r:id="rId3" imgW="233676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844" y="1113504"/>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2339" name="Picture 3"/>
          <p:cNvPicPr>
            <a:picLocks noChangeAspect="1" noChangeArrowheads="1"/>
          </p:cNvPicPr>
          <p:nvPr/>
        </p:nvPicPr>
        <p:blipFill>
          <a:blip r:embed="rId5" cstate="print"/>
          <a:srcRect/>
          <a:stretch>
            <a:fillRect/>
          </a:stretch>
        </p:blipFill>
        <p:spPr bwMode="auto">
          <a:xfrm>
            <a:off x="1452563" y="2305050"/>
            <a:ext cx="6238875" cy="2647950"/>
          </a:xfrm>
          <a:prstGeom prst="rect">
            <a:avLst/>
          </a:prstGeom>
          <a:noFill/>
          <a:ln w="9525">
            <a:noFill/>
            <a:miter lim="800000"/>
            <a:headEnd/>
            <a:tailEnd/>
          </a:ln>
        </p:spPr>
      </p:pic>
      <p:sp>
        <p:nvSpPr>
          <p:cNvPr id="6" name="Rectangle 5"/>
          <p:cNvSpPr/>
          <p:nvPr/>
        </p:nvSpPr>
        <p:spPr>
          <a:xfrm>
            <a:off x="3733800" y="50292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600"/>
              <a:t>Continuity </a:t>
            </a:r>
            <a:r>
              <a:rPr lang="en-US" sz="2600" dirty="0"/>
              <a:t>of a function of </a:t>
            </a:r>
            <a:r>
              <a:rPr lang="en-US" sz="2600" i="1" dirty="0"/>
              <a:t>n </a:t>
            </a:r>
            <a:r>
              <a:rPr lang="en-US" sz="2600" dirty="0"/>
              <a:t>variables at a point requires that the limit exist at that point and that the limit value is the same as the function value.</a:t>
            </a:r>
          </a:p>
        </p:txBody>
      </p:sp>
      <p:sp>
        <p:nvSpPr>
          <p:cNvPr id="5" name="Title 1"/>
          <p:cNvSpPr>
            <a:spLocks noGrp="1"/>
          </p:cNvSpPr>
          <p:nvPr>
            <p:ph type="title"/>
          </p:nvPr>
        </p:nvSpPr>
        <p:spPr>
          <a:xfrm>
            <a:off x="457200" y="182880"/>
            <a:ext cx="8229600" cy="914400"/>
          </a:xfrm>
        </p:spPr>
        <p:txBody>
          <a:bodyPr/>
          <a:lstStyle/>
          <a:p>
            <a:r>
              <a:rPr lang="en-US" dirty="0"/>
              <a:t>Definition: Continuity of a Multivariable Function at a Point</a:t>
            </a:r>
          </a:p>
        </p:txBody>
      </p:sp>
      <p:sp>
        <p:nvSpPr>
          <p:cNvPr id="6" name="Content Placeholder 2"/>
          <p:cNvSpPr txBox="1">
            <a:spLocks/>
          </p:cNvSpPr>
          <p:nvPr/>
        </p:nvSpPr>
        <p:spPr>
          <a:xfrm>
            <a:off x="457200" y="2672679"/>
            <a:ext cx="8229600" cy="3194721"/>
          </a:xfrm>
          <a:prstGeom prst="rect">
            <a:avLst/>
          </a:prstGeom>
          <a:solidFill>
            <a:srgbClr val="FFFFCC"/>
          </a:solidFill>
          <a:ln w="28575">
            <a:solidFill>
              <a:schemeClr val="tx1"/>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Continuity of a Multivariable Function at a Point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Given a function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a:rPr>
              <a:t> </a:t>
            </a:r>
            <a:r>
              <a:rPr kumimoji="0" lang="en-US" sz="2800" b="0" i="0" u="none" strike="noStrike" kern="1200" cap="none" spc="0" normalizeH="0" baseline="0" noProof="0" dirty="0">
                <a:ln>
                  <a:noFill/>
                </a:ln>
                <a:solidFill>
                  <a:schemeClr val="tx1"/>
                </a:solidFill>
                <a:effectLst/>
                <a:uLnTx/>
                <a:uFillTx/>
                <a:latin typeface="Cambria Math" panose="02040503050406030204" pitchFamily="18" charset="0"/>
                <a:ea typeface="Cambria Math" panose="02040503050406030204" pitchFamily="18" charset="0"/>
                <a:sym typeface="Symbol"/>
              </a:rPr>
              <a:t>ℝ</a:t>
            </a:r>
            <a:r>
              <a:rPr kumimoji="0" lang="en-US" sz="2800" b="0" i="0" u="none" strike="noStrike" kern="1200" cap="none" spc="0" normalizeH="0" baseline="0" noProof="0" dirty="0">
                <a:ln>
                  <a:noFill/>
                </a:ln>
                <a:solidFill>
                  <a:schemeClr val="tx1"/>
                </a:solidFill>
                <a:effectLst/>
                <a:uLnTx/>
                <a:uFillTx/>
                <a:latin typeface="+mn-lt"/>
                <a:ea typeface="+mn-ea"/>
                <a:cs typeface="+mn-cs"/>
              </a:rPr>
              <a:t> and a point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rPr>
              <a:t> </a:t>
            </a:r>
            <a:r>
              <a:rPr kumimoji="0" lang="en-US" sz="2800" b="0" i="0" u="none" strike="noStrike" kern="1200" cap="none" spc="0" normalizeH="0" baseline="0" noProof="0" dirty="0">
                <a:ln>
                  <a:noFill/>
                </a:ln>
                <a:solidFill>
                  <a:schemeClr val="tx1"/>
                </a:solidFill>
                <a:effectLst/>
                <a:uLnTx/>
                <a:uFillTx/>
                <a:sym typeface="Symbol" panose="05050102010706020507" pitchFamily="18" charset="2"/>
              </a:rPr>
              <a:t></a:t>
            </a:r>
            <a:r>
              <a:rPr kumimoji="0" lang="en-US" sz="2800" b="0" i="0" u="none" strike="noStrike" kern="1200" cap="none" spc="0" normalizeH="0" baseline="0" noProof="0" dirty="0">
                <a:ln>
                  <a:noFill/>
                </a:ln>
                <a:solidFill>
                  <a:schemeClr val="tx1"/>
                </a:solidFill>
                <a:effectLst/>
                <a:uLnTx/>
                <a:uFillTx/>
                <a:sym typeface="Symbol"/>
              </a:rPr>
              <a:t>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where </a:t>
            </a:r>
          </a:p>
          <a:p>
            <a:pPr lvl="0">
              <a:defRPr/>
            </a:pP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latin typeface="Cambria Math" panose="02040503050406030204" pitchFamily="18" charset="0"/>
                <a:ea typeface="Cambria Math" panose="02040503050406030204" pitchFamily="18" charset="0"/>
                <a:sym typeface="Symbol"/>
              </a:rPr>
              <a:t>ℝ</a:t>
            </a:r>
            <a:r>
              <a:rPr kumimoji="0" lang="en-US" sz="2800" b="0" i="1" u="none" strike="noStrike" kern="1200" cap="none" spc="0" normalizeH="0" baseline="30000" noProof="0" dirty="0">
                <a:ln>
                  <a:noFill/>
                </a:ln>
                <a:solidFill>
                  <a:schemeClr val="tx1"/>
                </a:solidFill>
                <a:effectLst/>
                <a:uLnTx/>
                <a:uFillTx/>
                <a:latin typeface="+mn-lt"/>
                <a:ea typeface="+mn-ea"/>
                <a:cs typeface="+mn-cs"/>
              </a:rPr>
              <a:t>n</a:t>
            </a:r>
            <a:r>
              <a:rPr kumimoji="0" lang="en-US" sz="2800" b="0" i="0" u="none" strike="noStrike" kern="1200" cap="none" spc="0" normalizeH="0" baseline="0" noProof="0" dirty="0">
                <a:ln>
                  <a:noFill/>
                </a:ln>
                <a:solidFill>
                  <a:schemeClr val="tx1"/>
                </a:solidFill>
                <a:effectLst/>
                <a:uLnTx/>
                <a:uFillTx/>
                <a:latin typeface="+mn-lt"/>
                <a:ea typeface="+mn-ea"/>
                <a:cs typeface="+mn-cs"/>
              </a:rPr>
              <a:t>, we say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is </a:t>
            </a:r>
            <a:r>
              <a:rPr kumimoji="0" lang="en-US" sz="2800" b="1" i="0" u="none" strike="noStrike" kern="1200" cap="none" spc="0" normalizeH="0" baseline="0" noProof="0" dirty="0">
                <a:ln>
                  <a:noFill/>
                </a:ln>
                <a:solidFill>
                  <a:srgbClr val="C00000"/>
                </a:solidFill>
                <a:effectLst/>
                <a:uLnTx/>
                <a:uFillTx/>
                <a:latin typeface="+mn-lt"/>
                <a:ea typeface="+mn-ea"/>
                <a:cs typeface="+mn-cs"/>
              </a:rPr>
              <a:t>continuous at </a:t>
            </a:r>
            <a:r>
              <a:rPr kumimoji="0" lang="en-US" sz="2800" b="1" i="1" u="none" strike="noStrike" kern="1200" cap="none" spc="0" normalizeH="0" baseline="0" noProof="0" dirty="0">
                <a:ln>
                  <a:noFill/>
                </a:ln>
                <a:solidFill>
                  <a:srgbClr val="C00000"/>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if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Note that, as in the one-variable case, continuity of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at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requires that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be defined at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though </a:t>
            </a:r>
            <a:r>
              <a:rPr kumimoji="0" lang="en-US" sz="2800" b="0" i="1" u="none" strike="noStrike" kern="1200" cap="none" spc="0" normalizeH="0" baseline="0" noProof="0" dirty="0">
                <a:ln>
                  <a:noFill/>
                </a:ln>
                <a:solidFill>
                  <a:schemeClr val="tx1"/>
                </a:solidFill>
                <a:effectLst/>
                <a:uLnTx/>
                <a:uFillTx/>
                <a:latin typeface="+mn-lt"/>
                <a:ea typeface="+mn-ea"/>
                <a:cs typeface="+mn-cs"/>
              </a:rPr>
              <a:t>c</a:t>
            </a:r>
            <a:r>
              <a:rPr kumimoji="0" lang="en-US" sz="2800" b="0" i="0" u="none" strike="noStrike" kern="1200" cap="none" spc="0" normalizeH="0" baseline="0" noProof="0" dirty="0">
                <a:ln>
                  <a:noFill/>
                </a:ln>
                <a:solidFill>
                  <a:schemeClr val="tx1"/>
                </a:solidFill>
                <a:effectLst/>
                <a:uLnTx/>
                <a:uFillTx/>
                <a:latin typeface="+mn-lt"/>
                <a:ea typeface="+mn-ea"/>
                <a:cs typeface="+mn-cs"/>
              </a:rPr>
              <a:t> does not have to be an interior point of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 We say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is </a:t>
            </a:r>
            <a:r>
              <a:rPr kumimoji="0" lang="en-US" sz="2800" b="1" i="0" u="none" strike="noStrike" kern="1200" cap="none" spc="0" normalizeH="0" baseline="0" noProof="0" dirty="0">
                <a:ln>
                  <a:noFill/>
                </a:ln>
                <a:solidFill>
                  <a:srgbClr val="C00000"/>
                </a:solidFill>
                <a:effectLst/>
                <a:uLnTx/>
                <a:uFillTx/>
                <a:latin typeface="+mn-lt"/>
                <a:ea typeface="+mn-ea"/>
                <a:cs typeface="+mn-cs"/>
              </a:rPr>
              <a:t>continuous</a:t>
            </a:r>
            <a:r>
              <a:rPr kumimoji="0" lang="en-US" sz="2800" b="0" i="0" u="none" strike="noStrike" kern="1200" cap="none" spc="0" normalizeH="0" baseline="0" noProof="0" dirty="0">
                <a:ln>
                  <a:noFill/>
                </a:ln>
                <a:solidFill>
                  <a:schemeClr val="tx1"/>
                </a:solidFill>
                <a:effectLst/>
                <a:uLnTx/>
                <a:uFillTx/>
                <a:latin typeface="+mn-lt"/>
                <a:ea typeface="+mn-ea"/>
                <a:cs typeface="+mn-cs"/>
              </a:rPr>
              <a:t> if </a:t>
            </a:r>
            <a:r>
              <a:rPr kumimoji="0" lang="en-US" sz="2800" b="0" i="1" u="none" strike="noStrike" kern="1200" cap="none" spc="0" normalizeH="0" baseline="0" noProof="0" dirty="0">
                <a:ln>
                  <a:noFill/>
                </a:ln>
                <a:solidFill>
                  <a:schemeClr val="tx1"/>
                </a:solidFill>
                <a:effectLst/>
                <a:uLnTx/>
                <a:uFillTx/>
                <a:latin typeface="+mn-lt"/>
                <a:ea typeface="+mn-ea"/>
                <a:cs typeface="+mn-cs"/>
              </a:rPr>
              <a:t>f</a:t>
            </a:r>
            <a:r>
              <a:rPr kumimoji="0" lang="en-US" sz="2800" b="0" i="0" u="none" strike="noStrike" kern="1200" cap="none" spc="0" normalizeH="0" baseline="0" noProof="0" dirty="0">
                <a:ln>
                  <a:noFill/>
                </a:ln>
                <a:solidFill>
                  <a:schemeClr val="tx1"/>
                </a:solidFill>
                <a:effectLst/>
                <a:uLnTx/>
                <a:uFillTx/>
                <a:latin typeface="+mn-lt"/>
                <a:ea typeface="+mn-ea"/>
                <a:cs typeface="+mn-cs"/>
              </a:rPr>
              <a:t> is continuous at every point in its domain </a:t>
            </a:r>
            <a:r>
              <a:rPr kumimoji="0" lang="en-US" sz="2800" b="0" i="1" u="none" strike="noStrike" kern="1200" cap="none" spc="0" normalizeH="0" baseline="0" noProof="0" dirty="0">
                <a:ln>
                  <a:noFill/>
                </a:ln>
                <a:solidFill>
                  <a:schemeClr val="tx1"/>
                </a:solidFill>
                <a:effectLst/>
                <a:uLnTx/>
                <a:uFillTx/>
                <a:latin typeface="+mn-lt"/>
                <a:ea typeface="+mn-ea"/>
                <a:cs typeface="+mn-cs"/>
              </a:rPr>
              <a:t>D</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0000"/>
              </a:lnSpc>
              <a:spcBef>
                <a:spcPct val="20000"/>
              </a:spcBef>
              <a:defRPr/>
            </a:pPr>
            <a:r>
              <a:rPr lang="en-US" dirty="0"/>
              <a:t>Properties of Continuous Functions</a:t>
            </a:r>
          </a:p>
        </p:txBody>
      </p:sp>
      <p:sp>
        <p:nvSpPr>
          <p:cNvPr id="3" name="Content Placeholder 2"/>
          <p:cNvSpPr>
            <a:spLocks noGrp="1"/>
          </p:cNvSpPr>
          <p:nvPr>
            <p:ph idx="1"/>
          </p:nvPr>
        </p:nvSpPr>
        <p:spPr/>
        <p:txBody>
          <a:bodyPr>
            <a:normAutofit/>
          </a:bodyPr>
          <a:lstStyle/>
          <a:p>
            <a:r>
              <a:rPr lang="en-US" dirty="0"/>
              <a:t>Also as in the single-variable case, the extended limit laws mean that the basic algebraic combinations of continuous functions are all continuous</a:t>
            </a:r>
          </a:p>
        </p:txBody>
      </p:sp>
      <p:sp>
        <p:nvSpPr>
          <p:cNvPr id="4" name="Content Placeholder 2"/>
          <p:cNvSpPr txBox="1">
            <a:spLocks/>
          </p:cNvSpPr>
          <p:nvPr/>
        </p:nvSpPr>
        <p:spPr>
          <a:xfrm>
            <a:off x="457200" y="2708784"/>
            <a:ext cx="8229600" cy="1772793"/>
          </a:xfrm>
          <a:prstGeom prst="rect">
            <a:avLst/>
          </a:prstGeom>
          <a:solidFill>
            <a:srgbClr val="FFFFCC"/>
          </a:solidFill>
          <a:ln w="28575">
            <a:solidFill>
              <a:schemeClr val="tx1"/>
            </a:solidFill>
          </a:ln>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Properties of Continuous Functions</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Sums, differences, constant multiples, products, quotients, and rational powers of continuous functions are continuous at all points where they are mutually defined.</a:t>
            </a:r>
          </a:p>
        </p:txBody>
      </p:sp>
      <p:sp>
        <p:nvSpPr>
          <p:cNvPr id="5" name="Content Placeholder 2"/>
          <p:cNvSpPr txBox="1">
            <a:spLocks/>
          </p:cNvSpPr>
          <p:nvPr/>
        </p:nvSpPr>
        <p:spPr>
          <a:xfrm>
            <a:off x="457200" y="4498538"/>
            <a:ext cx="8229600" cy="1384995"/>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In particular, this means that polynomial and rational functions of </a:t>
            </a:r>
            <a:r>
              <a:rPr kumimoji="0" lang="en-US" sz="2800" b="0" i="1" u="none" strike="noStrike" kern="1200" cap="none" spc="0" normalizeH="0" baseline="0" noProof="0" dirty="0">
                <a:ln>
                  <a:noFill/>
                </a:ln>
                <a:solidFill>
                  <a:srgbClr val="366092"/>
                </a:solidFill>
                <a:effectLst/>
                <a:uLnTx/>
                <a:uFillTx/>
                <a:latin typeface="+mn-lt"/>
                <a:ea typeface="+mn-ea"/>
                <a:cs typeface="+mn-cs"/>
              </a:rPr>
              <a:t>n </a:t>
            </a:r>
            <a:r>
              <a:rPr kumimoji="0" lang="en-US" sz="2800" b="0" i="0" u="none" strike="noStrike" kern="1200" cap="none" spc="0" normalizeH="0" baseline="0" noProof="0" dirty="0">
                <a:ln>
                  <a:noFill/>
                </a:ln>
                <a:solidFill>
                  <a:srgbClr val="366092"/>
                </a:solidFill>
                <a:effectLst/>
                <a:uLnTx/>
                <a:uFillTx/>
                <a:latin typeface="+mn-lt"/>
                <a:ea typeface="+mn-ea"/>
                <a:cs typeface="+mn-cs"/>
              </a:rPr>
              <a:t>variables are continuous at all points of their domain.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Determine where each of the following functions is continuous.</a:t>
            </a:r>
          </a:p>
        </p:txBody>
      </p:sp>
      <p:graphicFrame>
        <p:nvGraphicFramePr>
          <p:cNvPr id="145410" name="Object 2"/>
          <p:cNvGraphicFramePr>
            <a:graphicFrameLocks noChangeAspect="1"/>
          </p:cNvGraphicFramePr>
          <p:nvPr/>
        </p:nvGraphicFramePr>
        <p:xfrm>
          <a:off x="548640" y="2286000"/>
          <a:ext cx="4749800" cy="1943100"/>
        </p:xfrm>
        <a:graphic>
          <a:graphicData uri="http://schemas.openxmlformats.org/presentationml/2006/ole">
            <mc:AlternateContent xmlns:mc="http://schemas.openxmlformats.org/markup-compatibility/2006">
              <mc:Choice xmlns:v="urn:schemas-microsoft-com:vml" Requires="v">
                <p:oleObj spid="_x0000_s145425" name="Equation" r:id="rId3" imgW="4749480" imgH="1942920" progId="Equation.DSMT4">
                  <p:embed/>
                </p:oleObj>
              </mc:Choice>
              <mc:Fallback>
                <p:oleObj name="Equation" r:id="rId3" imgW="4749480" imgH="1942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6000"/>
                        <a:ext cx="4749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a:t>
            </a:r>
          </a:p>
          <a:p>
            <a:pPr marL="457200" indent="-457200"/>
            <a:r>
              <a:rPr lang="en-US" b="1" dirty="0"/>
              <a:t>a. 	</a:t>
            </a:r>
            <a:r>
              <a:rPr lang="en-US" dirty="0"/>
              <a:t>Since </a:t>
            </a:r>
            <a:r>
              <a:rPr lang="en-US" i="1" dirty="0"/>
              <a:t>f </a:t>
            </a:r>
            <a:r>
              <a:rPr lang="en-US" dirty="0"/>
              <a:t>is a rational function (of three variables), it is continuous everywhere it is defined, and the only points not in the domain of </a:t>
            </a:r>
            <a:r>
              <a:rPr lang="en-US" i="1" dirty="0"/>
              <a:t>f</a:t>
            </a:r>
            <a:r>
              <a:rPr lang="en-US" dirty="0"/>
              <a:t> are those for which </a:t>
            </a:r>
          </a:p>
          <a:p>
            <a:pPr marL="457200" indent="-457200">
              <a:spcBef>
                <a:spcPts val="0"/>
              </a:spcBef>
            </a:pPr>
            <a:r>
              <a:rPr lang="en-US" i="1" dirty="0"/>
              <a:t>	x</a:t>
            </a:r>
            <a:r>
              <a:rPr lang="en-US" baseline="30000" dirty="0"/>
              <a:t>2</a:t>
            </a:r>
            <a:r>
              <a:rPr lang="en-US" dirty="0"/>
              <a:t> </a:t>
            </a:r>
            <a:r>
              <a:rPr lang="en-US" dirty="0">
                <a:latin typeface="Symbol" pitchFamily="82" charset="2"/>
              </a:rPr>
              <a:t>+</a:t>
            </a:r>
            <a:r>
              <a:rPr lang="en-US" dirty="0"/>
              <a:t> </a:t>
            </a:r>
            <a:r>
              <a:rPr lang="en-US" i="1" dirty="0"/>
              <a:t>y</a:t>
            </a:r>
            <a:r>
              <a:rPr lang="en-US" baseline="30000" dirty="0"/>
              <a:t>2</a:t>
            </a:r>
            <a:r>
              <a:rPr lang="en-US" dirty="0"/>
              <a:t> </a:t>
            </a:r>
            <a:r>
              <a:rPr lang="en-US" dirty="0">
                <a:latin typeface="Symbol" pitchFamily="82" charset="2"/>
              </a:rPr>
              <a:t>+</a:t>
            </a:r>
            <a:r>
              <a:rPr lang="en-US" dirty="0"/>
              <a:t> </a:t>
            </a:r>
            <a:r>
              <a:rPr lang="en-US" i="1" dirty="0"/>
              <a:t>z</a:t>
            </a:r>
            <a:r>
              <a:rPr lang="en-US" baseline="30000" dirty="0"/>
              <a:t>2</a:t>
            </a:r>
            <a:r>
              <a:rPr lang="en-US" dirty="0"/>
              <a:t> </a:t>
            </a:r>
            <a:r>
              <a:rPr lang="en-US" dirty="0">
                <a:latin typeface="Symbol" pitchFamily="82" charset="2"/>
              </a:rPr>
              <a:t>=</a:t>
            </a:r>
            <a:r>
              <a:rPr lang="en-US" dirty="0"/>
              <a:t> 9. In words, </a:t>
            </a:r>
            <a:r>
              <a:rPr lang="en-US" i="1" dirty="0"/>
              <a:t>f</a:t>
            </a:r>
            <a:r>
              <a:rPr lang="en-US" dirty="0"/>
              <a:t> is continuous on </a:t>
            </a:r>
            <a:r>
              <a:rPr lang="en-US" dirty="0">
                <a:solidFill>
                  <a:srgbClr val="FF0000"/>
                </a:solidFill>
              </a:rPr>
              <a:t>all of </a:t>
            </a:r>
            <a:r>
              <a:rPr lang="en-US" dirty="0">
                <a:solidFill>
                  <a:srgbClr val="FF0000"/>
                </a:solidFill>
                <a:latin typeface="Cambria Math" panose="02040503050406030204" pitchFamily="18" charset="0"/>
                <a:ea typeface="Cambria Math" panose="02040503050406030204" pitchFamily="18" charset="0"/>
              </a:rPr>
              <a:t>ℝ</a:t>
            </a:r>
            <a:r>
              <a:rPr lang="en-US" baseline="30000" dirty="0">
                <a:solidFill>
                  <a:srgbClr val="FF0000"/>
                </a:solidFill>
              </a:rPr>
              <a:t>3</a:t>
            </a:r>
            <a:r>
              <a:rPr lang="en-US" dirty="0">
                <a:solidFill>
                  <a:srgbClr val="FF0000"/>
                </a:solidFill>
              </a:rPr>
              <a:t> except for the points on the sphere of radius 3 centered at the origin</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marL="457200" indent="-457200"/>
            <a:r>
              <a:rPr lang="en-US" b="1" dirty="0"/>
              <a:t>b. 	</a:t>
            </a:r>
            <a:r>
              <a:rPr lang="en-US" dirty="0"/>
              <a:t>The function </a:t>
            </a:r>
            <a:r>
              <a:rPr lang="en-US" i="1" dirty="0"/>
              <a:t>g </a:t>
            </a:r>
            <a:r>
              <a:rPr lang="en-US" dirty="0"/>
              <a:t>is a sum of a polynomial function and a rational function, and the rational portion is defined everywhere (1 </a:t>
            </a:r>
            <a:r>
              <a:rPr lang="en-US" dirty="0">
                <a:latin typeface="Symbol" pitchFamily="82" charset="2"/>
              </a:rPr>
              <a:t>+</a:t>
            </a:r>
            <a:r>
              <a:rPr lang="en-US" dirty="0"/>
              <a:t> </a:t>
            </a:r>
            <a:r>
              <a:rPr lang="en-US" i="1" dirty="0"/>
              <a:t>x</a:t>
            </a:r>
            <a:r>
              <a:rPr lang="en-US" baseline="30000" dirty="0"/>
              <a:t>2</a:t>
            </a:r>
            <a:r>
              <a:rPr lang="en-US" i="1" dirty="0"/>
              <a:t>y</a:t>
            </a:r>
            <a:r>
              <a:rPr lang="en-US" baseline="30000" dirty="0"/>
              <a:t>4</a:t>
            </a:r>
            <a:r>
              <a:rPr lang="en-US" dirty="0"/>
              <a:t> </a:t>
            </a:r>
            <a:r>
              <a:rPr lang="en-US" dirty="0">
                <a:sym typeface="Symbol"/>
              </a:rPr>
              <a:t></a:t>
            </a:r>
            <a:r>
              <a:rPr lang="en-US" dirty="0"/>
              <a:t> 0 for all </a:t>
            </a:r>
            <a:r>
              <a:rPr lang="en-US" i="1" dirty="0"/>
              <a:t>x</a:t>
            </a:r>
            <a:r>
              <a:rPr lang="en-US" dirty="0"/>
              <a:t> and </a:t>
            </a:r>
            <a:r>
              <a:rPr lang="en-US" i="1" dirty="0"/>
              <a:t>y</a:t>
            </a:r>
            <a:r>
              <a:rPr lang="en-US" dirty="0"/>
              <a:t>). So </a:t>
            </a:r>
            <a:r>
              <a:rPr lang="en-US" i="1" dirty="0"/>
              <a:t>g</a:t>
            </a:r>
            <a:r>
              <a:rPr lang="en-US" dirty="0"/>
              <a:t> is continuous on </a:t>
            </a:r>
            <a:r>
              <a:rPr lang="en-US" dirty="0">
                <a:solidFill>
                  <a:srgbClr val="FF0000"/>
                </a:solidFill>
              </a:rPr>
              <a:t>all of </a:t>
            </a:r>
            <a:r>
              <a:rPr lang="en-US" dirty="0">
                <a:solidFill>
                  <a:srgbClr val="FF0000"/>
                </a:solidFill>
                <a:latin typeface="Cambria Math" panose="02040503050406030204" pitchFamily="18" charset="0"/>
                <a:ea typeface="Cambria Math" panose="02040503050406030204" pitchFamily="18" charset="0"/>
              </a:rPr>
              <a:t>ℝ</a:t>
            </a:r>
            <a:r>
              <a:rPr lang="en-US" baseline="30000" dirty="0">
                <a:solidFill>
                  <a:srgbClr val="FF0000"/>
                </a:solidFill>
              </a:rPr>
              <a:t>2</a:t>
            </a:r>
            <a:r>
              <a:rPr lang="en-U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813625"/>
          </a:xfrm>
        </p:spPr>
        <p:txBody>
          <a:bodyPr>
            <a:spAutoFit/>
          </a:bodyPr>
          <a:lstStyle/>
          <a:p>
            <a:r>
              <a:rPr lang="en-US" dirty="0"/>
              <a:t>If possible, extend the definition of the function </a:t>
            </a:r>
          </a:p>
          <a:p>
            <a:r>
              <a:rPr lang="en-US" dirty="0"/>
              <a:t>                              in order to make it continuous </a:t>
            </a:r>
          </a:p>
          <a:p>
            <a:pPr>
              <a:spcBef>
                <a:spcPts val="1200"/>
              </a:spcBef>
            </a:pPr>
            <a:r>
              <a:rPr lang="en-US" dirty="0"/>
              <a:t>everywhere.</a:t>
            </a:r>
          </a:p>
          <a:p>
            <a:r>
              <a:rPr lang="en-US" b="1" dirty="0"/>
              <a:t>Solution</a:t>
            </a:r>
          </a:p>
          <a:p>
            <a:r>
              <a:rPr lang="en-US" dirty="0"/>
              <a:t>The domain of the rational function </a:t>
            </a:r>
            <a:r>
              <a:rPr lang="en-US" i="1" dirty="0"/>
              <a:t>f </a:t>
            </a:r>
            <a:r>
              <a:rPr lang="en-US" dirty="0"/>
              <a:t>is all of </a:t>
            </a:r>
            <a:r>
              <a:rPr lang="en-US" dirty="0">
                <a:latin typeface="Cambria Math" panose="02040503050406030204" pitchFamily="18" charset="0"/>
                <a:ea typeface="Cambria Math" panose="02040503050406030204" pitchFamily="18" charset="0"/>
              </a:rPr>
              <a:t>ℝ</a:t>
            </a:r>
            <a:r>
              <a:rPr lang="en-US" baseline="30000" dirty="0"/>
              <a:t>2</a:t>
            </a:r>
            <a:r>
              <a:rPr lang="en-US" dirty="0"/>
              <a:t> except for the origin, and we found in Example 3 that </a:t>
            </a:r>
          </a:p>
          <a:p>
            <a:pPr>
              <a:spcBef>
                <a:spcPts val="0"/>
              </a:spcBef>
            </a:pPr>
            <a:endParaRPr lang="en-US" dirty="0"/>
          </a:p>
          <a:p>
            <a:pPr>
              <a:spcBef>
                <a:spcPts val="0"/>
              </a:spcBef>
            </a:pPr>
            <a:endParaRPr lang="en-US" dirty="0"/>
          </a:p>
          <a:p>
            <a:pPr>
              <a:spcBef>
                <a:spcPts val="0"/>
              </a:spcBef>
            </a:pPr>
            <a:r>
              <a:rPr lang="en-US" dirty="0"/>
              <a:t>So if we define </a:t>
            </a:r>
            <a:r>
              <a:rPr lang="en-US" i="1" dirty="0"/>
              <a:t>f</a:t>
            </a:r>
            <a:r>
              <a:rPr lang="en-US" dirty="0"/>
              <a:t>(0,0) to be 0 (and to have the original value otherwise), </a:t>
            </a:r>
            <a:r>
              <a:rPr lang="en-US" i="1" dirty="0"/>
              <a:t>f</a:t>
            </a:r>
            <a:r>
              <a:rPr lang="en-US" dirty="0"/>
              <a:t> is continuous everywhere.</a:t>
            </a:r>
          </a:p>
        </p:txBody>
      </p:sp>
      <p:graphicFrame>
        <p:nvGraphicFramePr>
          <p:cNvPr id="146434" name="Object 2"/>
          <p:cNvGraphicFramePr>
            <a:graphicFrameLocks noChangeAspect="1"/>
          </p:cNvGraphicFramePr>
          <p:nvPr/>
        </p:nvGraphicFramePr>
        <p:xfrm>
          <a:off x="3206750" y="4239340"/>
          <a:ext cx="2730500" cy="939800"/>
        </p:xfrm>
        <a:graphic>
          <a:graphicData uri="http://schemas.openxmlformats.org/presentationml/2006/ole">
            <mc:AlternateContent xmlns:mc="http://schemas.openxmlformats.org/markup-compatibility/2006">
              <mc:Choice xmlns:v="urn:schemas-microsoft-com:vml" Requires="v">
                <p:oleObj spid="_x0000_s146464" name="Equation" r:id="rId3" imgW="2730240" imgH="939600" progId="Equation.DSMT4">
                  <p:embed/>
                </p:oleObj>
              </mc:Choice>
              <mc:Fallback>
                <p:oleObj name="Equation" r:id="rId3" imgW="2730240" imgH="939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0" y="4239340"/>
                        <a:ext cx="2730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5" name="Object 3"/>
          <p:cNvGraphicFramePr>
            <a:graphicFrameLocks noChangeAspect="1"/>
          </p:cNvGraphicFramePr>
          <p:nvPr/>
        </p:nvGraphicFramePr>
        <p:xfrm>
          <a:off x="548640" y="1653460"/>
          <a:ext cx="2336800" cy="939800"/>
        </p:xfrm>
        <a:graphic>
          <a:graphicData uri="http://schemas.openxmlformats.org/presentationml/2006/ole">
            <mc:AlternateContent xmlns:mc="http://schemas.openxmlformats.org/markup-compatibility/2006">
              <mc:Choice xmlns:v="urn:schemas-microsoft-com:vml" Requires="v">
                <p:oleObj spid="_x0000_s146465" name="Equation" r:id="rId5" imgW="2336760" imgH="939600" progId="Equation.DSMT4">
                  <p:embed/>
                </p:oleObj>
              </mc:Choice>
              <mc:Fallback>
                <p:oleObj name="Equation" r:id="rId5" imgW="2336760" imgH="939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1653460"/>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6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“A Composition of Continuous Functions Is Continuous”</a:t>
            </a:r>
          </a:p>
        </p:txBody>
      </p:sp>
      <p:sp>
        <p:nvSpPr>
          <p:cNvPr id="3" name="Content Placeholder 2"/>
          <p:cNvSpPr>
            <a:spLocks noGrp="1"/>
          </p:cNvSpPr>
          <p:nvPr>
            <p:ph idx="1"/>
          </p:nvPr>
        </p:nvSpPr>
        <p:spPr>
          <a:xfrm>
            <a:off x="457200" y="2438400"/>
            <a:ext cx="8229600" cy="2332946"/>
          </a:xfrm>
          <a:solidFill>
            <a:srgbClr val="FFFFCC"/>
          </a:solidFill>
          <a:ln w="28575">
            <a:solidFill>
              <a:schemeClr val="tx1"/>
            </a:solidFill>
          </a:ln>
        </p:spPr>
        <p:txBody>
          <a:bodyPr>
            <a:spAutoFit/>
          </a:bodyPr>
          <a:lstStyle/>
          <a:p>
            <a:pPr algn="ctr"/>
            <a:r>
              <a:rPr lang="en-US" b="1" dirty="0">
                <a:solidFill>
                  <a:schemeClr val="tx1"/>
                </a:solidFill>
              </a:rPr>
              <a:t>“A Composition of Continuous Functions Is Continuous”</a:t>
            </a:r>
            <a:endParaRPr lang="en-US" dirty="0">
              <a:solidFill>
                <a:schemeClr val="tx1"/>
              </a:solidFill>
            </a:endParaRPr>
          </a:p>
          <a:p>
            <a:r>
              <a:rPr lang="en-US" dirty="0">
                <a:solidFill>
                  <a:schemeClr val="tx1"/>
                </a:solidFill>
              </a:rPr>
              <a:t>Assume that </a:t>
            </a:r>
            <a:r>
              <a:rPr lang="en-US" i="1" dirty="0">
                <a:solidFill>
                  <a:schemeClr val="tx1"/>
                </a:solidFill>
              </a:rPr>
              <a:t>f</a:t>
            </a:r>
            <a:r>
              <a:rPr lang="en-US" dirty="0">
                <a:solidFill>
                  <a:schemeClr val="tx1"/>
                </a:solidFill>
              </a:rPr>
              <a:t> : </a:t>
            </a:r>
            <a:r>
              <a:rPr lang="en-US" i="1" dirty="0">
                <a:solidFill>
                  <a:schemeClr val="tx1"/>
                </a:solidFill>
              </a:rPr>
              <a:t>D</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where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and </a:t>
            </a:r>
            <a:r>
              <a:rPr lang="en-US" i="1" dirty="0">
                <a:solidFill>
                  <a:schemeClr val="tx1"/>
                </a:solidFill>
              </a:rPr>
              <a:t>g</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If </a:t>
            </a:r>
            <a:r>
              <a:rPr lang="en-US" i="1" dirty="0">
                <a:solidFill>
                  <a:schemeClr val="tx1"/>
                </a:solidFill>
              </a:rPr>
              <a:t>f</a:t>
            </a:r>
            <a:r>
              <a:rPr lang="en-US" dirty="0">
                <a:solidFill>
                  <a:schemeClr val="tx1"/>
                </a:solidFill>
              </a:rPr>
              <a:t> is continuous at </a:t>
            </a:r>
            <a:r>
              <a:rPr lang="en-US" i="1" dirty="0">
                <a:solidFill>
                  <a:schemeClr val="tx1"/>
                </a:solidFill>
              </a:rPr>
              <a:t>c</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a:t>
            </a:r>
            <a:r>
              <a:rPr lang="en-US" i="1" dirty="0">
                <a:solidFill>
                  <a:schemeClr val="tx1"/>
                </a:solidFill>
              </a:rPr>
              <a:t>D</a:t>
            </a:r>
            <a:r>
              <a:rPr lang="en-US" dirty="0">
                <a:solidFill>
                  <a:schemeClr val="tx1"/>
                </a:solidFill>
              </a:rPr>
              <a:t> and </a:t>
            </a:r>
            <a:r>
              <a:rPr lang="en-US" i="1" dirty="0">
                <a:solidFill>
                  <a:schemeClr val="tx1"/>
                </a:solidFill>
              </a:rPr>
              <a:t>g</a:t>
            </a:r>
            <a:r>
              <a:rPr lang="en-US" dirty="0">
                <a:solidFill>
                  <a:schemeClr val="tx1"/>
                </a:solidFill>
              </a:rPr>
              <a:t> is continuous at </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then </a:t>
            </a:r>
            <a:r>
              <a:rPr lang="en-US" i="1" dirty="0">
                <a:solidFill>
                  <a:schemeClr val="tx1"/>
                </a:solidFill>
              </a:rPr>
              <a:t>g</a:t>
            </a:r>
            <a:r>
              <a:rPr lang="en-US" dirty="0">
                <a:solidFill>
                  <a:schemeClr val="tx1"/>
                </a:solidFill>
              </a:rPr>
              <a:t> </a:t>
            </a:r>
            <a:r>
              <a:rPr lang="en-US" dirty="0">
                <a:solidFill>
                  <a:schemeClr val="tx1"/>
                </a:solidFill>
                <a:latin typeface="Cambria Math" panose="02040503050406030204" pitchFamily="18" charset="0"/>
                <a:ea typeface="Cambria Math" panose="02040503050406030204" pitchFamily="18" charset="0"/>
                <a:sym typeface="Symbol" panose="05050102010706020507" pitchFamily="18" charset="2"/>
              </a:rPr>
              <a:t>∘</a:t>
            </a:r>
            <a:r>
              <a:rPr lang="en-US" dirty="0">
                <a:solidFill>
                  <a:schemeClr val="tx1"/>
                </a:solidFill>
              </a:rPr>
              <a:t> </a:t>
            </a:r>
            <a:r>
              <a:rPr lang="en-US" i="1" dirty="0">
                <a:solidFill>
                  <a:schemeClr val="tx1"/>
                </a:solidFill>
              </a:rPr>
              <a:t>f</a:t>
            </a:r>
            <a:r>
              <a:rPr lang="en-US" dirty="0">
                <a:solidFill>
                  <a:schemeClr val="tx1"/>
                </a:solidFill>
              </a:rPr>
              <a:t> is continuous at </a:t>
            </a:r>
            <a:r>
              <a:rPr lang="en-US" i="1" dirty="0">
                <a:solidFill>
                  <a:schemeClr val="tx1"/>
                </a:solidFill>
              </a:rPr>
              <a:t>c</a:t>
            </a:r>
            <a:r>
              <a:rPr lang="en-US" dirty="0">
                <a:solidFill>
                  <a:schemeClr val="tx1"/>
                </a:solidFill>
              </a:rPr>
              <a:t>.</a:t>
            </a:r>
          </a:p>
        </p:txBody>
      </p:sp>
      <p:sp>
        <p:nvSpPr>
          <p:cNvPr id="4" name="Content Placeholder 2"/>
          <p:cNvSpPr txBox="1">
            <a:spLocks/>
          </p:cNvSpPr>
          <p:nvPr/>
        </p:nvSpPr>
        <p:spPr>
          <a:xfrm>
            <a:off x="457200" y="1280160"/>
            <a:ext cx="8229600" cy="45720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One last property remains to be extended to the multivariable arena: continuity of composite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a:t>
            </a:r>
          </a:p>
        </p:txBody>
      </p:sp>
      <p:sp>
        <p:nvSpPr>
          <p:cNvPr id="3" name="Content Placeholder 2"/>
          <p:cNvSpPr>
            <a:spLocks noGrp="1"/>
          </p:cNvSpPr>
          <p:nvPr>
            <p:ph idx="1"/>
          </p:nvPr>
        </p:nvSpPr>
        <p:spPr/>
        <p:txBody>
          <a:bodyPr/>
          <a:lstStyle/>
          <a:p>
            <a:r>
              <a:rPr lang="en-US" dirty="0"/>
              <a:t>Informally, we say that </a:t>
            </a:r>
            <a:r>
              <a:rPr lang="en-US" i="1" dirty="0"/>
              <a:t>L </a:t>
            </a:r>
            <a:r>
              <a:rPr lang="en-US" dirty="0"/>
              <a:t>is the limit of a function </a:t>
            </a:r>
            <a:r>
              <a:rPr lang="en-US" i="1" dirty="0"/>
              <a:t>f</a:t>
            </a:r>
            <a:r>
              <a:rPr lang="en-US" dirty="0"/>
              <a:t> at a particular point if, as the argument of </a:t>
            </a:r>
            <a:r>
              <a:rPr lang="en-US" i="1" dirty="0"/>
              <a:t>f</a:t>
            </a:r>
            <a:r>
              <a:rPr lang="en-US" dirty="0"/>
              <a:t> approaches the point, the value of </a:t>
            </a:r>
            <a:r>
              <a:rPr lang="en-US" i="1" dirty="0"/>
              <a:t>f</a:t>
            </a:r>
            <a:r>
              <a:rPr lang="en-US" dirty="0"/>
              <a:t> approaches </a:t>
            </a:r>
            <a:r>
              <a:rPr lang="en-US" i="1" dirty="0"/>
              <a:t>L</a:t>
            </a:r>
            <a:r>
              <a:rPr 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a:t>
            </a:r>
          </a:p>
        </p:txBody>
      </p:sp>
      <p:sp>
        <p:nvSpPr>
          <p:cNvPr id="3" name="Content Placeholder 2"/>
          <p:cNvSpPr>
            <a:spLocks noGrp="1"/>
          </p:cNvSpPr>
          <p:nvPr>
            <p:ph idx="1"/>
          </p:nvPr>
        </p:nvSpPr>
        <p:spPr/>
        <p:txBody>
          <a:bodyPr/>
          <a:lstStyle/>
          <a:p>
            <a:pPr marL="457200" indent="-457200"/>
            <a:r>
              <a:rPr lang="en-US" b="1" dirty="0"/>
              <a:t>a. 	</a:t>
            </a:r>
            <a:r>
              <a:rPr lang="en-US" dirty="0"/>
              <a:t>The function                                   is continuous everywhere, as it is the composition of a polynomial function and an exponential function.</a:t>
            </a:r>
          </a:p>
          <a:p>
            <a:pPr marL="457200" indent="-457200"/>
            <a:r>
              <a:rPr lang="en-US" b="1" dirty="0"/>
              <a:t>	</a:t>
            </a:r>
            <a:endParaRPr lang="en-US" dirty="0"/>
          </a:p>
        </p:txBody>
      </p:sp>
      <p:graphicFrame>
        <p:nvGraphicFramePr>
          <p:cNvPr id="147458" name="Object 2"/>
          <p:cNvGraphicFramePr>
            <a:graphicFrameLocks noChangeAspect="1"/>
          </p:cNvGraphicFramePr>
          <p:nvPr/>
        </p:nvGraphicFramePr>
        <p:xfrm>
          <a:off x="2880852" y="1245972"/>
          <a:ext cx="2768600" cy="533400"/>
        </p:xfrm>
        <a:graphic>
          <a:graphicData uri="http://schemas.openxmlformats.org/presentationml/2006/ole">
            <mc:AlternateContent xmlns:mc="http://schemas.openxmlformats.org/markup-compatibility/2006">
              <mc:Choice xmlns:v="urn:schemas-microsoft-com:vml" Requires="v">
                <p:oleObj spid="_x0000_s147473" name="Equation" r:id="rId3" imgW="2768400" imgH="533160" progId="Equation.DSMT4">
                  <p:embed/>
                </p:oleObj>
              </mc:Choice>
              <mc:Fallback>
                <p:oleObj name="Equation" r:id="rId3" imgW="276840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852" y="1245972"/>
                        <a:ext cx="2768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pPr marL="457200" indent="-457200"/>
            <a:r>
              <a:rPr lang="en-US" b="1" dirty="0"/>
              <a:t>b. 	</a:t>
            </a:r>
            <a:r>
              <a:rPr lang="en-US" dirty="0"/>
              <a:t>The function                                                 shown in Figure 3, is the composition of the rational function </a:t>
            </a:r>
          </a:p>
          <a:p>
            <a:pPr marL="457200" indent="-457200">
              <a:spcBef>
                <a:spcPts val="0"/>
              </a:spcBef>
            </a:pPr>
            <a:r>
              <a:rPr lang="en-US" dirty="0"/>
              <a:t>	                 and the arctangent function. The function </a:t>
            </a:r>
            <a:r>
              <a:rPr lang="en-US" i="1" dirty="0"/>
              <a:t>g</a:t>
            </a:r>
            <a:r>
              <a:rPr lang="en-US" dirty="0"/>
              <a:t> is continuous for all (</a:t>
            </a:r>
            <a:r>
              <a:rPr lang="en-US" i="1" dirty="0"/>
              <a:t>x</a:t>
            </a:r>
            <a:r>
              <a:rPr lang="en-US" dirty="0"/>
              <a:t>,</a:t>
            </a:r>
            <a:r>
              <a:rPr lang="en-US" i="1" dirty="0"/>
              <a:t>y</a:t>
            </a:r>
            <a:r>
              <a:rPr lang="en-US" dirty="0"/>
              <a:t>) </a:t>
            </a:r>
            <a:r>
              <a:rPr lang="en-US" dirty="0">
                <a:sym typeface="Symbol"/>
              </a:rPr>
              <a:t></a:t>
            </a:r>
            <a:r>
              <a:rPr lang="en-US" dirty="0">
                <a:latin typeface="Cambria Math" panose="02040503050406030204" pitchFamily="18" charset="0"/>
                <a:ea typeface="Cambria Math" panose="02040503050406030204" pitchFamily="18" charset="0"/>
                <a:sym typeface="Euclid Math Two"/>
              </a:rPr>
              <a:t>ℝ</a:t>
            </a:r>
            <a:r>
              <a:rPr lang="en-US" baseline="30000" dirty="0"/>
              <a:t>2</a:t>
            </a:r>
            <a:r>
              <a:rPr lang="en-US" dirty="0"/>
              <a:t> except the line </a:t>
            </a:r>
            <a:r>
              <a:rPr lang="en-US" i="1" dirty="0"/>
              <a:t>x</a:t>
            </a:r>
            <a:r>
              <a:rPr lang="en-US" dirty="0"/>
              <a:t> </a:t>
            </a:r>
            <a:r>
              <a:rPr lang="en-US" dirty="0">
                <a:latin typeface="Symbol" pitchFamily="82" charset="2"/>
              </a:rPr>
              <a:t>=</a:t>
            </a:r>
            <a:r>
              <a:rPr lang="en-US" dirty="0"/>
              <a:t> </a:t>
            </a:r>
            <a:r>
              <a:rPr lang="en-US" i="1" dirty="0"/>
              <a:t>y</a:t>
            </a:r>
            <a:r>
              <a:rPr lang="en-US" dirty="0"/>
              <a:t>, since the rational function                 is continuous everywhere </a:t>
            </a:r>
            <a:r>
              <a:rPr lang="en-US" i="1" dirty="0"/>
              <a:t>x</a:t>
            </a:r>
            <a:r>
              <a:rPr lang="en-US" dirty="0"/>
              <a:t> </a:t>
            </a:r>
            <a:r>
              <a:rPr lang="en-US" dirty="0">
                <a:sym typeface="Symbol"/>
              </a:rPr>
              <a:t></a:t>
            </a:r>
            <a:r>
              <a:rPr lang="en-US" dirty="0"/>
              <a:t> </a:t>
            </a:r>
            <a:r>
              <a:rPr lang="en-US" i="1" dirty="0"/>
              <a:t>y</a:t>
            </a:r>
            <a:r>
              <a:rPr lang="en-US" dirty="0"/>
              <a:t> </a:t>
            </a:r>
          </a:p>
          <a:p>
            <a:pPr marL="457200">
              <a:spcBef>
                <a:spcPts val="0"/>
              </a:spcBef>
            </a:pPr>
            <a:r>
              <a:rPr lang="en-US" dirty="0"/>
              <a:t>and the arctangent </a:t>
            </a:r>
          </a:p>
          <a:p>
            <a:pPr marL="457200">
              <a:spcBef>
                <a:spcPts val="0"/>
              </a:spcBef>
            </a:pPr>
            <a:r>
              <a:rPr lang="en-US" dirty="0"/>
              <a:t>function is continuous </a:t>
            </a:r>
          </a:p>
          <a:p>
            <a:pPr marL="457200">
              <a:spcBef>
                <a:spcPts val="0"/>
              </a:spcBef>
            </a:pPr>
            <a:r>
              <a:rPr lang="en-US" dirty="0"/>
              <a:t>on all of </a:t>
            </a:r>
            <a:r>
              <a:rPr lang="en-US" dirty="0">
                <a:latin typeface="Cambria Math" panose="02040503050406030204" pitchFamily="18" charset="0"/>
                <a:ea typeface="Cambria Math" panose="02040503050406030204" pitchFamily="18" charset="0"/>
              </a:rPr>
              <a:t>ℝ</a:t>
            </a:r>
            <a:r>
              <a:rPr lang="en-US" dirty="0"/>
              <a:t>.</a:t>
            </a:r>
          </a:p>
        </p:txBody>
      </p:sp>
      <p:graphicFrame>
        <p:nvGraphicFramePr>
          <p:cNvPr id="147459" name="Object 3"/>
          <p:cNvGraphicFramePr>
            <a:graphicFrameLocks noChangeAspect="1"/>
          </p:cNvGraphicFramePr>
          <p:nvPr/>
        </p:nvGraphicFramePr>
        <p:xfrm>
          <a:off x="2863644" y="1292940"/>
          <a:ext cx="3848100" cy="546100"/>
        </p:xfrm>
        <a:graphic>
          <a:graphicData uri="http://schemas.openxmlformats.org/presentationml/2006/ole">
            <mc:AlternateContent xmlns:mc="http://schemas.openxmlformats.org/markup-compatibility/2006">
              <mc:Choice xmlns:v="urn:schemas-microsoft-com:vml" Requires="v">
                <p:oleObj spid="_x0000_s148528" name="Equation" r:id="rId3" imgW="3848040" imgH="545760" progId="Equation.DSMT4">
                  <p:embed/>
                </p:oleObj>
              </mc:Choice>
              <mc:Fallback>
                <p:oleObj name="Equation" r:id="rId3" imgW="3848040" imgH="5457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644" y="1292940"/>
                        <a:ext cx="3848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0" name="Object 4"/>
          <p:cNvGraphicFramePr>
            <a:graphicFrameLocks noChangeAspect="1"/>
          </p:cNvGraphicFramePr>
          <p:nvPr/>
        </p:nvGraphicFramePr>
        <p:xfrm>
          <a:off x="990600" y="2177844"/>
          <a:ext cx="1282700" cy="469900"/>
        </p:xfrm>
        <a:graphic>
          <a:graphicData uri="http://schemas.openxmlformats.org/presentationml/2006/ole">
            <mc:AlternateContent xmlns:mc="http://schemas.openxmlformats.org/markup-compatibility/2006">
              <mc:Choice xmlns:v="urn:schemas-microsoft-com:vml" Requires="v">
                <p:oleObj spid="_x0000_s148529" name="Equation" r:id="rId5" imgW="1282680" imgH="469800" progId="Equation.DSMT4">
                  <p:embed/>
                </p:oleObj>
              </mc:Choice>
              <mc:Fallback>
                <p:oleObj name="Equation" r:id="rId5" imgW="1282680" imgH="4698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177844"/>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62" name="Object 6"/>
          <p:cNvGraphicFramePr>
            <a:graphicFrameLocks noChangeAspect="1"/>
          </p:cNvGraphicFramePr>
          <p:nvPr/>
        </p:nvGraphicFramePr>
        <p:xfrm>
          <a:off x="4800600" y="3030792"/>
          <a:ext cx="1282700" cy="469900"/>
        </p:xfrm>
        <a:graphic>
          <a:graphicData uri="http://schemas.openxmlformats.org/presentationml/2006/ole">
            <mc:AlternateContent xmlns:mc="http://schemas.openxmlformats.org/markup-compatibility/2006">
              <mc:Choice xmlns:v="urn:schemas-microsoft-com:vml" Requires="v">
                <p:oleObj spid="_x0000_s148530" name="Equation" r:id="rId7" imgW="1282680" imgH="469800" progId="Equation.DSMT4">
                  <p:embed/>
                </p:oleObj>
              </mc:Choice>
              <mc:Fallback>
                <p:oleObj name="Equation" r:id="rId7" imgW="1282680" imgH="469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030792"/>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8486"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47160" y="3406786"/>
            <a:ext cx="5120640" cy="2438814"/>
          </a:xfrm>
          <a:prstGeom prst="rect">
            <a:avLst/>
          </a:prstGeom>
          <a:noFill/>
          <a:ln w="9525">
            <a:noFill/>
            <a:miter lim="800000"/>
            <a:headEnd/>
            <a:tailEnd/>
          </a:ln>
        </p:spPr>
      </p:pic>
      <p:sp>
        <p:nvSpPr>
          <p:cNvPr id="9" name="Rectangle 8"/>
          <p:cNvSpPr/>
          <p:nvPr/>
        </p:nvSpPr>
        <p:spPr>
          <a:xfrm>
            <a:off x="7467600" y="5486400"/>
            <a:ext cx="1370055" cy="523220"/>
          </a:xfrm>
          <a:prstGeom prst="rect">
            <a:avLst/>
          </a:prstGeom>
        </p:spPr>
        <p:txBody>
          <a:bodyPr wrap="none">
            <a:spAutoFit/>
          </a:bodyPr>
          <a:lstStyle/>
          <a:p>
            <a:r>
              <a:rPr lang="en-US" sz="2800" b="1" dirty="0"/>
              <a:t>Figure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 of a Real-Valued Function of </a:t>
            </a:r>
            <a:r>
              <a:rPr lang="en-US" i="1" dirty="0"/>
              <a:t>n</a:t>
            </a:r>
            <a:r>
              <a:rPr lang="en-US" dirty="0"/>
              <a:t> Variables</a:t>
            </a:r>
          </a:p>
        </p:txBody>
      </p:sp>
      <p:sp>
        <p:nvSpPr>
          <p:cNvPr id="3" name="Content Placeholder 2"/>
          <p:cNvSpPr>
            <a:spLocks noGrp="1"/>
          </p:cNvSpPr>
          <p:nvPr>
            <p:ph idx="1"/>
          </p:nvPr>
        </p:nvSpPr>
        <p:spPr>
          <a:xfrm>
            <a:off x="457200" y="1280160"/>
            <a:ext cx="8229600" cy="3797963"/>
          </a:xfrm>
          <a:solidFill>
            <a:srgbClr val="FFFFCC"/>
          </a:solidFill>
          <a:ln w="28575">
            <a:solidFill>
              <a:schemeClr val="tx1"/>
            </a:solidFill>
          </a:ln>
        </p:spPr>
        <p:txBody>
          <a:bodyPr>
            <a:spAutoFit/>
          </a:bodyPr>
          <a:lstStyle/>
          <a:p>
            <a:pPr algn="ctr"/>
            <a:r>
              <a:rPr lang="en-US" b="1" dirty="0">
                <a:solidFill>
                  <a:schemeClr val="tx1"/>
                </a:solidFill>
              </a:rPr>
              <a:t>Limit of a Real-Valued Function of </a:t>
            </a:r>
            <a:r>
              <a:rPr lang="en-US" b="1" i="1" dirty="0">
                <a:solidFill>
                  <a:schemeClr val="tx1"/>
                </a:solidFill>
              </a:rPr>
              <a:t>n </a:t>
            </a:r>
            <a:r>
              <a:rPr lang="en-US" b="1" dirty="0">
                <a:solidFill>
                  <a:schemeClr val="tx1"/>
                </a:solidFill>
              </a:rPr>
              <a:t>Variables</a:t>
            </a:r>
          </a:p>
          <a:p>
            <a:r>
              <a:rPr lang="en-US" dirty="0">
                <a:solidFill>
                  <a:schemeClr val="tx1"/>
                </a:solidFill>
              </a:rPr>
              <a:t>Let </a:t>
            </a:r>
            <a:r>
              <a:rPr lang="en-US" i="1" dirty="0">
                <a:solidFill>
                  <a:schemeClr val="tx1"/>
                </a:solidFill>
              </a:rPr>
              <a:t>f </a:t>
            </a:r>
            <a:r>
              <a:rPr lang="en-US" dirty="0">
                <a:solidFill>
                  <a:schemeClr val="tx1"/>
                </a:solidFill>
              </a:rPr>
              <a:t>be a function mapping its domain </a:t>
            </a:r>
            <a:r>
              <a:rPr lang="en-US" i="1" dirty="0">
                <a:solidFill>
                  <a:schemeClr val="tx1"/>
                </a:solidFill>
              </a:rPr>
              <a:t>D</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into </a:t>
            </a:r>
            <a:r>
              <a:rPr lang="en-US" dirty="0">
                <a:solidFill>
                  <a:schemeClr val="tx1"/>
                </a:solidFill>
                <a:latin typeface="Cambria Math" panose="02040503050406030204" pitchFamily="18" charset="0"/>
                <a:ea typeface="Cambria Math" panose="02040503050406030204" pitchFamily="18" charset="0"/>
              </a:rPr>
              <a:t>ℝ</a:t>
            </a:r>
            <a:r>
              <a:rPr lang="en-US" dirty="0">
                <a:solidFill>
                  <a:schemeClr val="tx1"/>
                </a:solidFill>
              </a:rPr>
              <a:t>, and let                              be a point in either </a:t>
            </a:r>
            <a:r>
              <a:rPr lang="en-US" i="1" dirty="0">
                <a:solidFill>
                  <a:schemeClr val="tx1"/>
                </a:solidFill>
              </a:rPr>
              <a:t>D</a:t>
            </a:r>
            <a:r>
              <a:rPr lang="en-US" dirty="0">
                <a:solidFill>
                  <a:schemeClr val="tx1"/>
                </a:solidFill>
              </a:rPr>
              <a:t> or the boundary of </a:t>
            </a:r>
            <a:r>
              <a:rPr lang="en-US" i="1" dirty="0">
                <a:solidFill>
                  <a:schemeClr val="tx1"/>
                </a:solidFill>
              </a:rPr>
              <a:t>D</a:t>
            </a:r>
            <a:r>
              <a:rPr lang="en-US" dirty="0">
                <a:solidFill>
                  <a:schemeClr val="tx1"/>
                </a:solidFill>
              </a:rPr>
              <a:t>. We say that the </a:t>
            </a:r>
            <a:r>
              <a:rPr lang="en-US" b="1" dirty="0">
                <a:solidFill>
                  <a:srgbClr val="C00000"/>
                </a:solidFill>
              </a:rPr>
              <a:t>limit of </a:t>
            </a:r>
            <a:r>
              <a:rPr lang="en-US" b="1" i="1" dirty="0">
                <a:solidFill>
                  <a:srgbClr val="C00000"/>
                </a:solidFill>
              </a:rPr>
              <a:t>f</a:t>
            </a:r>
            <a:r>
              <a:rPr lang="en-US" b="1" dirty="0">
                <a:solidFill>
                  <a:srgbClr val="C00000"/>
                </a:solidFill>
              </a:rPr>
              <a:t> as </a:t>
            </a:r>
            <a:r>
              <a:rPr lang="en-US" b="1" i="1" dirty="0">
                <a:solidFill>
                  <a:srgbClr val="C00000"/>
                </a:solidFill>
              </a:rPr>
              <a:t>x</a:t>
            </a:r>
            <a:r>
              <a:rPr lang="en-US" b="1" dirty="0">
                <a:solidFill>
                  <a:srgbClr val="C00000"/>
                </a:solidFill>
              </a:rPr>
              <a:t> approaches </a:t>
            </a:r>
            <a:r>
              <a:rPr lang="en-US" b="1" i="1" dirty="0">
                <a:solidFill>
                  <a:srgbClr val="C00000"/>
                </a:solidFill>
              </a:rPr>
              <a:t>c</a:t>
            </a:r>
            <a:r>
              <a:rPr lang="en-US" b="1" dirty="0">
                <a:solidFill>
                  <a:srgbClr val="C00000"/>
                </a:solidFill>
              </a:rPr>
              <a:t> is </a:t>
            </a:r>
            <a:r>
              <a:rPr lang="en-US" b="1" i="1" dirty="0">
                <a:solidFill>
                  <a:srgbClr val="C00000"/>
                </a:solidFill>
              </a:rPr>
              <a:t>L</a:t>
            </a:r>
            <a:r>
              <a:rPr lang="en-US" dirty="0">
                <a:solidFill>
                  <a:schemeClr val="tx1"/>
                </a:solidFill>
              </a:rPr>
              <a:t>, and write </a:t>
            </a:r>
          </a:p>
          <a:p>
            <a:endParaRPr lang="en-US" b="1" dirty="0">
              <a:solidFill>
                <a:schemeClr val="tx1"/>
              </a:solidFill>
            </a:endParaRPr>
          </a:p>
          <a:p>
            <a:r>
              <a:rPr lang="en-US" dirty="0">
                <a:solidFill>
                  <a:schemeClr val="tx1"/>
                </a:solidFill>
              </a:rPr>
              <a:t>if for every real number </a:t>
            </a:r>
            <a:r>
              <a:rPr lang="el-GR" i="1" dirty="0">
                <a:solidFill>
                  <a:schemeClr val="tx1"/>
                </a:solidFill>
                <a:latin typeface="Cambria Math" panose="02040503050406030204" pitchFamily="18" charset="0"/>
                <a:ea typeface="Cambria Math" panose="02040503050406030204" pitchFamily="18" charset="0"/>
                <a:sym typeface="Euclid Symbol"/>
              </a:rPr>
              <a:t>ε</a:t>
            </a:r>
            <a:r>
              <a:rPr lang="en-US" dirty="0">
                <a:solidFill>
                  <a:schemeClr val="tx1"/>
                </a:solidFill>
              </a:rPr>
              <a:t> &gt; 0 there is a number </a:t>
            </a:r>
            <a:r>
              <a:rPr lang="el-GR" i="1" dirty="0">
                <a:solidFill>
                  <a:schemeClr val="tx1"/>
                </a:solidFill>
                <a:latin typeface="Cambria Math" panose="02040503050406030204" pitchFamily="18" charset="0"/>
                <a:ea typeface="Cambria Math" panose="02040503050406030204" pitchFamily="18" charset="0"/>
                <a:sym typeface="Euclid Symbol"/>
              </a:rPr>
              <a:t>δ</a:t>
            </a:r>
            <a:r>
              <a:rPr lang="en-US" dirty="0">
                <a:solidFill>
                  <a:schemeClr val="tx1"/>
                </a:solidFill>
              </a:rPr>
              <a:t> &gt; 0 such that                       whenever </a:t>
            </a:r>
            <a:r>
              <a:rPr lang="en-US" i="1" dirty="0">
                <a:solidFill>
                  <a:schemeClr val="tx1"/>
                </a:solidFill>
              </a:rPr>
              <a:t>x</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D</a:t>
            </a:r>
            <a:r>
              <a:rPr lang="en-US" dirty="0">
                <a:solidFill>
                  <a:schemeClr val="tx1"/>
                </a:solidFill>
              </a:rPr>
              <a:t> and  </a:t>
            </a:r>
          </a:p>
        </p:txBody>
      </p:sp>
      <p:graphicFrame>
        <p:nvGraphicFramePr>
          <p:cNvPr id="40970" name="Object 10"/>
          <p:cNvGraphicFramePr>
            <a:graphicFrameLocks noChangeAspect="1"/>
          </p:cNvGraphicFramePr>
          <p:nvPr>
            <p:extLst>
              <p:ext uri="{D42A27DB-BD31-4B8C-83A1-F6EECF244321}">
                <p14:modId xmlns:p14="http://schemas.microsoft.com/office/powerpoint/2010/main" val="285762237"/>
              </p:ext>
            </p:extLst>
          </p:nvPr>
        </p:nvGraphicFramePr>
        <p:xfrm>
          <a:off x="1676400" y="2270125"/>
          <a:ext cx="2209800" cy="482600"/>
        </p:xfrm>
        <a:graphic>
          <a:graphicData uri="http://schemas.openxmlformats.org/presentationml/2006/ole">
            <mc:AlternateContent xmlns:mc="http://schemas.openxmlformats.org/markup-compatibility/2006">
              <mc:Choice xmlns:v="urn:schemas-microsoft-com:vml" Requires="v">
                <p:oleObj spid="_x0000_s41040" name="Equation" r:id="rId3" imgW="2209680" imgH="482400" progId="Equation.DSMT4">
                  <p:embed/>
                </p:oleObj>
              </mc:Choice>
              <mc:Fallback>
                <p:oleObj name="Equation" r:id="rId3" imgW="2209680" imgH="482400" progId="Equation.DSMT4">
                  <p:embed/>
                  <p:pic>
                    <p:nvPicPr>
                      <p:cNvPr id="0" name="Picture 10"/>
                      <p:cNvPicPr>
                        <a:picLocks noChangeAspect="1" noChangeArrowheads="1"/>
                      </p:cNvPicPr>
                      <p:nvPr/>
                    </p:nvPicPr>
                    <p:blipFill>
                      <a:blip r:embed="rId4"/>
                      <a:srcRect/>
                      <a:stretch>
                        <a:fillRect/>
                      </a:stretch>
                    </p:blipFill>
                    <p:spPr bwMode="auto">
                      <a:xfrm>
                        <a:off x="1676400" y="2270125"/>
                        <a:ext cx="2209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1" name="Object 11"/>
          <p:cNvGraphicFramePr>
            <a:graphicFrameLocks noChangeAspect="1"/>
          </p:cNvGraphicFramePr>
          <p:nvPr/>
        </p:nvGraphicFramePr>
        <p:xfrm>
          <a:off x="3714750" y="3543300"/>
          <a:ext cx="1714500" cy="571500"/>
        </p:xfrm>
        <a:graphic>
          <a:graphicData uri="http://schemas.openxmlformats.org/presentationml/2006/ole">
            <mc:AlternateContent xmlns:mc="http://schemas.openxmlformats.org/markup-compatibility/2006">
              <mc:Choice xmlns:v="urn:schemas-microsoft-com:vml" Requires="v">
                <p:oleObj spid="_x0000_s41041" name="Equation" r:id="rId5" imgW="1714320" imgH="571320" progId="Equation.DSMT4">
                  <p:embed/>
                </p:oleObj>
              </mc:Choice>
              <mc:Fallback>
                <p:oleObj name="Equation" r:id="rId5" imgW="1714320" imgH="57132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3543300"/>
                        <a:ext cx="1714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2" name="Object 12"/>
          <p:cNvGraphicFramePr>
            <a:graphicFrameLocks noChangeAspect="1"/>
          </p:cNvGraphicFramePr>
          <p:nvPr>
            <p:extLst>
              <p:ext uri="{D42A27DB-BD31-4B8C-83A1-F6EECF244321}">
                <p14:modId xmlns:p14="http://schemas.microsoft.com/office/powerpoint/2010/main" val="1536961995"/>
              </p:ext>
            </p:extLst>
          </p:nvPr>
        </p:nvGraphicFramePr>
        <p:xfrm>
          <a:off x="1916113" y="4521200"/>
          <a:ext cx="1790700" cy="558800"/>
        </p:xfrm>
        <a:graphic>
          <a:graphicData uri="http://schemas.openxmlformats.org/presentationml/2006/ole">
            <mc:AlternateContent xmlns:mc="http://schemas.openxmlformats.org/markup-compatibility/2006">
              <mc:Choice xmlns:v="urn:schemas-microsoft-com:vml" Requires="v">
                <p:oleObj spid="_x0000_s41042" name="Equation" r:id="rId7" imgW="1790640" imgH="558720" progId="Equation.DSMT4">
                  <p:embed/>
                </p:oleObj>
              </mc:Choice>
              <mc:Fallback>
                <p:oleObj name="Equation" r:id="rId7" imgW="1790640" imgH="558720" progId="Equation.DSMT4">
                  <p:embed/>
                  <p:pic>
                    <p:nvPicPr>
                      <p:cNvPr id="0" name="Picture 12"/>
                      <p:cNvPicPr>
                        <a:picLocks noChangeAspect="1" noChangeArrowheads="1"/>
                      </p:cNvPicPr>
                      <p:nvPr/>
                    </p:nvPicPr>
                    <p:blipFill>
                      <a:blip r:embed="rId8"/>
                      <a:srcRect/>
                      <a:stretch>
                        <a:fillRect/>
                      </a:stretch>
                    </p:blipFill>
                    <p:spPr bwMode="auto">
                      <a:xfrm>
                        <a:off x="1916113" y="4521200"/>
                        <a:ext cx="1790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3" name="Object 13"/>
          <p:cNvGraphicFramePr>
            <a:graphicFrameLocks noChangeAspect="1"/>
          </p:cNvGraphicFramePr>
          <p:nvPr>
            <p:extLst>
              <p:ext uri="{D42A27DB-BD31-4B8C-83A1-F6EECF244321}">
                <p14:modId xmlns:p14="http://schemas.microsoft.com/office/powerpoint/2010/main" val="2664472030"/>
              </p:ext>
            </p:extLst>
          </p:nvPr>
        </p:nvGraphicFramePr>
        <p:xfrm>
          <a:off x="6718300" y="4565650"/>
          <a:ext cx="1905000" cy="482600"/>
        </p:xfrm>
        <a:graphic>
          <a:graphicData uri="http://schemas.openxmlformats.org/presentationml/2006/ole">
            <mc:AlternateContent xmlns:mc="http://schemas.openxmlformats.org/markup-compatibility/2006">
              <mc:Choice xmlns:v="urn:schemas-microsoft-com:vml" Requires="v">
                <p:oleObj spid="_x0000_s41043" name="Equation" r:id="rId9" imgW="1904760" imgH="482400" progId="Equation.DSMT4">
                  <p:embed/>
                </p:oleObj>
              </mc:Choice>
              <mc:Fallback>
                <p:oleObj name="Equation" r:id="rId9" imgW="1904760" imgH="482400" progId="Equation.DSMT4">
                  <p:embed/>
                  <p:pic>
                    <p:nvPicPr>
                      <p:cNvPr id="0" name="Picture 13"/>
                      <p:cNvPicPr>
                        <a:picLocks noChangeAspect="1" noChangeArrowheads="1"/>
                      </p:cNvPicPr>
                      <p:nvPr/>
                    </p:nvPicPr>
                    <p:blipFill>
                      <a:blip r:embed="rId10"/>
                      <a:srcRect/>
                      <a:stretch>
                        <a:fillRect/>
                      </a:stretch>
                    </p:blipFill>
                    <p:spPr bwMode="auto">
                      <a:xfrm>
                        <a:off x="6718300" y="4565650"/>
                        <a:ext cx="1905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Limit of a Real-Valued Function of </a:t>
            </a:r>
            <a:r>
              <a:rPr lang="en-US" i="1" dirty="0"/>
              <a:t>n</a:t>
            </a:r>
            <a:r>
              <a:rPr lang="en-US" dirty="0"/>
              <a:t> Variables</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chemeClr val="tx1"/>
                </a:solidFill>
              </a:rPr>
              <a:t>Limit of a Real-Valued Function of </a:t>
            </a:r>
            <a:r>
              <a:rPr lang="en-US" b="1" i="1" dirty="0">
                <a:solidFill>
                  <a:schemeClr val="tx1"/>
                </a:solidFill>
              </a:rPr>
              <a:t>n </a:t>
            </a:r>
            <a:r>
              <a:rPr lang="en-US" b="1" dirty="0">
                <a:solidFill>
                  <a:schemeClr val="tx1"/>
                </a:solidFill>
              </a:rPr>
              <a:t>Variables (cont.)</a:t>
            </a:r>
          </a:p>
          <a:p>
            <a:r>
              <a:rPr lang="en-US" dirty="0">
                <a:solidFill>
                  <a:schemeClr val="tx1"/>
                </a:solidFill>
              </a:rPr>
              <a:t>Recall that the notation           denotes the Euclidean distance between two points </a:t>
            </a:r>
            <a:r>
              <a:rPr lang="en-US" i="1" dirty="0">
                <a:solidFill>
                  <a:schemeClr val="tx1"/>
                </a:solidFill>
              </a:rPr>
              <a:t>x</a:t>
            </a:r>
            <a:r>
              <a:rPr lang="en-US" dirty="0">
                <a:solidFill>
                  <a:schemeClr val="tx1"/>
                </a:solidFill>
              </a:rPr>
              <a:t> and </a:t>
            </a:r>
            <a:r>
              <a:rPr lang="en-US" i="1" dirty="0">
                <a:solidFill>
                  <a:schemeClr val="tx1"/>
                </a:solidFill>
              </a:rPr>
              <a:t>c</a:t>
            </a:r>
            <a:r>
              <a:rPr lang="en-US" dirty="0">
                <a:solidFill>
                  <a:schemeClr val="tx1"/>
                </a:solidFill>
              </a:rPr>
              <a:t> in </a:t>
            </a:r>
            <a:r>
              <a:rPr lang="en-US" dirty="0" err="1">
                <a:solidFill>
                  <a:schemeClr val="tx1"/>
                </a:solidFill>
                <a:latin typeface="Cambria Math" panose="02040503050406030204" pitchFamily="18" charset="0"/>
                <a:ea typeface="Cambria Math" panose="02040503050406030204" pitchFamily="18" charset="0"/>
              </a:rPr>
              <a:t>ℝ</a:t>
            </a:r>
            <a:r>
              <a:rPr lang="en-US" i="1" baseline="30000" dirty="0" err="1">
                <a:solidFill>
                  <a:schemeClr val="tx1"/>
                </a:solidFill>
              </a:rPr>
              <a:t>n</a:t>
            </a:r>
            <a:r>
              <a:rPr lang="en-US" dirty="0">
                <a:solidFill>
                  <a:schemeClr val="tx1"/>
                </a:solidFill>
              </a:rPr>
              <a:t>, so if </a:t>
            </a:r>
          </a:p>
          <a:p>
            <a:pPr>
              <a:spcBef>
                <a:spcPts val="0"/>
              </a:spcBef>
            </a:pPr>
            <a:r>
              <a:rPr lang="en-US" dirty="0">
                <a:solidFill>
                  <a:schemeClr val="tx1"/>
                </a:solidFill>
              </a:rPr>
              <a:t>                                 then</a:t>
            </a:r>
          </a:p>
          <a:p>
            <a:pPr>
              <a:spcBef>
                <a:spcPts val="0"/>
              </a:spcBef>
            </a:pPr>
            <a:endParaRPr lang="en-US" dirty="0">
              <a:solidFill>
                <a:schemeClr val="tx1"/>
              </a:solidFill>
            </a:endParaRPr>
          </a:p>
          <a:p>
            <a:pPr>
              <a:spcBef>
                <a:spcPts val="0"/>
              </a:spcBef>
            </a:pPr>
            <a:endParaRPr lang="en-US" dirty="0">
              <a:solidFill>
                <a:schemeClr val="tx1"/>
              </a:solidFill>
            </a:endParaRPr>
          </a:p>
        </p:txBody>
      </p:sp>
      <p:graphicFrame>
        <p:nvGraphicFramePr>
          <p:cNvPr id="129026" name="Object 2"/>
          <p:cNvGraphicFramePr>
            <a:graphicFrameLocks noChangeAspect="1"/>
          </p:cNvGraphicFramePr>
          <p:nvPr/>
        </p:nvGraphicFramePr>
        <p:xfrm>
          <a:off x="3977148" y="1828800"/>
          <a:ext cx="800100" cy="469900"/>
        </p:xfrm>
        <a:graphic>
          <a:graphicData uri="http://schemas.openxmlformats.org/presentationml/2006/ole">
            <mc:AlternateContent xmlns:mc="http://schemas.openxmlformats.org/markup-compatibility/2006">
              <mc:Choice xmlns:v="urn:schemas-microsoft-com:vml" Requires="v">
                <p:oleObj spid="_x0000_s129071" name="Equation" r:id="rId3" imgW="799920" imgH="469800" progId="Equation.DSMT4">
                  <p:embed/>
                </p:oleObj>
              </mc:Choice>
              <mc:Fallback>
                <p:oleObj name="Equation" r:id="rId3" imgW="7999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148" y="1828800"/>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extLst>
              <p:ext uri="{D42A27DB-BD31-4B8C-83A1-F6EECF244321}">
                <p14:modId xmlns:p14="http://schemas.microsoft.com/office/powerpoint/2010/main" val="2923398150"/>
              </p:ext>
            </p:extLst>
          </p:nvPr>
        </p:nvGraphicFramePr>
        <p:xfrm>
          <a:off x="609600" y="2692400"/>
          <a:ext cx="2438400" cy="482600"/>
        </p:xfrm>
        <a:graphic>
          <a:graphicData uri="http://schemas.openxmlformats.org/presentationml/2006/ole">
            <mc:AlternateContent xmlns:mc="http://schemas.openxmlformats.org/markup-compatibility/2006">
              <mc:Choice xmlns:v="urn:schemas-microsoft-com:vml" Requires="v">
                <p:oleObj spid="_x0000_s129072" name="Equation" r:id="rId5" imgW="2438280" imgH="482400" progId="Equation.DSMT4">
                  <p:embed/>
                </p:oleObj>
              </mc:Choice>
              <mc:Fallback>
                <p:oleObj name="Equation" r:id="rId5" imgW="2438280" imgH="482400" progId="Equation.DSMT4">
                  <p:embed/>
                  <p:pic>
                    <p:nvPicPr>
                      <p:cNvPr id="0" name="Picture 3"/>
                      <p:cNvPicPr>
                        <a:picLocks noChangeAspect="1" noChangeArrowheads="1"/>
                      </p:cNvPicPr>
                      <p:nvPr/>
                    </p:nvPicPr>
                    <p:blipFill>
                      <a:blip r:embed="rId6"/>
                      <a:srcRect/>
                      <a:stretch>
                        <a:fillRect/>
                      </a:stretch>
                    </p:blipFill>
                    <p:spPr bwMode="auto">
                      <a:xfrm>
                        <a:off x="609600" y="2692400"/>
                        <a:ext cx="2438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extLst>
              <p:ext uri="{D42A27DB-BD31-4B8C-83A1-F6EECF244321}">
                <p14:modId xmlns:p14="http://schemas.microsoft.com/office/powerpoint/2010/main" val="172596530"/>
              </p:ext>
            </p:extLst>
          </p:nvPr>
        </p:nvGraphicFramePr>
        <p:xfrm>
          <a:off x="1320800" y="3295650"/>
          <a:ext cx="6502400" cy="673100"/>
        </p:xfrm>
        <a:graphic>
          <a:graphicData uri="http://schemas.openxmlformats.org/presentationml/2006/ole">
            <mc:AlternateContent xmlns:mc="http://schemas.openxmlformats.org/markup-compatibility/2006">
              <mc:Choice xmlns:v="urn:schemas-microsoft-com:vml" Requires="v">
                <p:oleObj spid="_x0000_s129073" name="Equation" r:id="rId7" imgW="6502320" imgH="672840" progId="Equation.DSMT4">
                  <p:embed/>
                </p:oleObj>
              </mc:Choice>
              <mc:Fallback>
                <p:oleObj name="Equation" r:id="rId7" imgW="6502320" imgH="672840" progId="Equation.DSMT4">
                  <p:embed/>
                  <p:pic>
                    <p:nvPicPr>
                      <p:cNvPr id="0" name="Picture 4"/>
                      <p:cNvPicPr>
                        <a:picLocks noChangeAspect="1" noChangeArrowheads="1"/>
                      </p:cNvPicPr>
                      <p:nvPr/>
                    </p:nvPicPr>
                    <p:blipFill>
                      <a:blip r:embed="rId8"/>
                      <a:srcRect/>
                      <a:stretch>
                        <a:fillRect/>
                      </a:stretch>
                    </p:blipFill>
                    <p:spPr bwMode="auto">
                      <a:xfrm>
                        <a:off x="1320800" y="3295650"/>
                        <a:ext cx="65024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a:t>
            </a:r>
          </a:p>
        </p:txBody>
      </p:sp>
      <p:sp>
        <p:nvSpPr>
          <p:cNvPr id="3" name="Content Placeholder 2"/>
          <p:cNvSpPr>
            <a:spLocks noGrp="1"/>
          </p:cNvSpPr>
          <p:nvPr>
            <p:ph idx="1"/>
          </p:nvPr>
        </p:nvSpPr>
        <p:spPr>
          <a:xfrm>
            <a:off x="457200" y="1280160"/>
            <a:ext cx="8229600" cy="3970318"/>
          </a:xfrm>
        </p:spPr>
        <p:txBody>
          <a:bodyPr>
            <a:spAutoFit/>
          </a:bodyPr>
          <a:lstStyle/>
          <a:p>
            <a:r>
              <a:rPr lang="en-US" dirty="0"/>
              <a:t>Just as with the original definition of limit, the above definition contains some subtle points worth highlighting. First, it is important to note that </a:t>
            </a:r>
            <a:r>
              <a:rPr lang="en-US" i="1" dirty="0"/>
              <a:t>f </a:t>
            </a:r>
            <a:r>
              <a:rPr lang="en-US" dirty="0"/>
              <a:t>isn’t necessarily defined at the point </a:t>
            </a:r>
            <a:r>
              <a:rPr lang="en-US" i="1" dirty="0"/>
              <a:t>c</a:t>
            </a:r>
            <a:r>
              <a:rPr lang="en-US" dirty="0"/>
              <a:t>, since the domain of </a:t>
            </a:r>
            <a:r>
              <a:rPr lang="en-US" i="1" dirty="0"/>
              <a:t>f</a:t>
            </a:r>
            <a:r>
              <a:rPr lang="en-US" dirty="0"/>
              <a:t> may not contain all</a:t>
            </a:r>
            <a:r>
              <a:rPr lang="en-US" i="1" dirty="0"/>
              <a:t> </a:t>
            </a:r>
            <a:r>
              <a:rPr lang="en-US" dirty="0"/>
              <a:t>of its boundary points. But by stipulation, if </a:t>
            </a:r>
            <a:r>
              <a:rPr lang="en-US" i="1" dirty="0"/>
              <a:t>c </a:t>
            </a:r>
            <a:r>
              <a:rPr lang="en-US" dirty="0"/>
              <a:t>is not in the domain </a:t>
            </a:r>
            <a:r>
              <a:rPr lang="en-US" i="1" dirty="0"/>
              <a:t>D</a:t>
            </a:r>
            <a:r>
              <a:rPr lang="en-US" dirty="0"/>
              <a:t> of </a:t>
            </a:r>
            <a:r>
              <a:rPr lang="en-US" i="1" dirty="0"/>
              <a:t>f</a:t>
            </a:r>
            <a:r>
              <a:rPr lang="en-US" dirty="0"/>
              <a:t>, </a:t>
            </a:r>
            <a:r>
              <a:rPr lang="en-US" i="1" dirty="0"/>
              <a:t>c</a:t>
            </a:r>
            <a:r>
              <a:rPr lang="en-US" dirty="0"/>
              <a:t> is an</a:t>
            </a:r>
            <a:r>
              <a:rPr lang="en-US" i="1" dirty="0"/>
              <a:t> </a:t>
            </a:r>
            <a:r>
              <a:rPr lang="en-US" dirty="0"/>
              <a:t>element of the boundary of </a:t>
            </a:r>
            <a:r>
              <a:rPr lang="en-US" i="1" dirty="0"/>
              <a:t>D </a:t>
            </a:r>
            <a:r>
              <a:rPr lang="en-US" dirty="0"/>
              <a:t>and thus there are elements of </a:t>
            </a:r>
            <a:r>
              <a:rPr lang="en-US" i="1" dirty="0"/>
              <a:t>D</a:t>
            </a:r>
            <a:r>
              <a:rPr lang="en-US" dirty="0"/>
              <a:t> arbitrarily close to </a:t>
            </a:r>
            <a:r>
              <a:rPr lang="en-US" i="1" dirty="0"/>
              <a:t>c</a:t>
            </a:r>
            <a:r>
              <a:rPr lang="en-US" dirty="0"/>
              <a:t>—that is sufficient for us to discuss the limit of </a:t>
            </a:r>
            <a:r>
              <a:rPr lang="en-US" i="1" dirty="0"/>
              <a:t>f</a:t>
            </a:r>
            <a:r>
              <a:rPr lang="en-US" dirty="0"/>
              <a:t> at </a:t>
            </a:r>
            <a:r>
              <a:rPr lang="en-US" i="1" dirty="0"/>
              <a:t>c</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of Multivariable Functions, and Their</a:t>
            </a:r>
            <a:br>
              <a:rPr lang="en-US" dirty="0"/>
            </a:br>
            <a:r>
              <a:rPr lang="en-US" dirty="0"/>
              <a:t>Evaluation</a:t>
            </a:r>
          </a:p>
        </p:txBody>
      </p:sp>
      <p:sp>
        <p:nvSpPr>
          <p:cNvPr id="3" name="Content Placeholder 2"/>
          <p:cNvSpPr>
            <a:spLocks noGrp="1"/>
          </p:cNvSpPr>
          <p:nvPr>
            <p:ph idx="1"/>
          </p:nvPr>
        </p:nvSpPr>
        <p:spPr>
          <a:xfrm>
            <a:off x="457200" y="1280160"/>
            <a:ext cx="8229600" cy="2677656"/>
          </a:xfrm>
        </p:spPr>
        <p:txBody>
          <a:bodyPr>
            <a:spAutoFit/>
          </a:bodyPr>
          <a:lstStyle/>
          <a:p>
            <a:r>
              <a:rPr lang="en-US" dirty="0"/>
              <a:t>Second, and in contrast</a:t>
            </a:r>
            <a:r>
              <a:rPr lang="en-US" i="1" dirty="0"/>
              <a:t> </a:t>
            </a:r>
            <a:r>
              <a:rPr lang="en-US" dirty="0"/>
              <a:t>to</a:t>
            </a:r>
            <a:r>
              <a:rPr lang="en-US" i="1" dirty="0"/>
              <a:t> </a:t>
            </a:r>
            <a:r>
              <a:rPr lang="en-US" dirty="0"/>
              <a:t>the one-variable case, there are many paths along which we can imagine a variable </a:t>
            </a:r>
            <a:r>
              <a:rPr lang="en-US" i="1" dirty="0"/>
              <a:t>x </a:t>
            </a:r>
            <a:r>
              <a:rPr lang="en-US" dirty="0"/>
              <a:t>approaching the fixed point </a:t>
            </a:r>
            <a:r>
              <a:rPr lang="en-US" i="1" dirty="0"/>
              <a:t>c</a:t>
            </a:r>
            <a:r>
              <a:rPr lang="en-US" dirty="0"/>
              <a:t> in </a:t>
            </a:r>
            <a:r>
              <a:rPr lang="en-US" dirty="0" err="1">
                <a:latin typeface="Cambria Math" panose="02040503050406030204" pitchFamily="18" charset="0"/>
                <a:ea typeface="Cambria Math" panose="02040503050406030204" pitchFamily="18" charset="0"/>
              </a:rPr>
              <a:t>ℝ</a:t>
            </a:r>
            <a:r>
              <a:rPr lang="en-US" i="1" baseline="30000" dirty="0" err="1"/>
              <a:t>n</a:t>
            </a:r>
            <a:r>
              <a:rPr lang="en-US" dirty="0"/>
              <a:t>, when </a:t>
            </a:r>
            <a:r>
              <a:rPr lang="en-US" i="1" dirty="0"/>
              <a:t>n</a:t>
            </a:r>
            <a:r>
              <a:rPr lang="en-US" dirty="0"/>
              <a:t> ≥ 2. As we will see in the following examples, this latitude leads to both interesting results and the opportunity to use some new reasoning techniques.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Determine whether the function</a:t>
            </a:r>
          </a:p>
          <a:p>
            <a:endParaRPr lang="en-US" dirty="0"/>
          </a:p>
          <a:p>
            <a:endParaRPr lang="en-US" dirty="0"/>
          </a:p>
          <a:p>
            <a:r>
              <a:rPr lang="en-US" dirty="0"/>
              <a:t>has a limit at the point (0,0). (Note that </a:t>
            </a:r>
            <a:r>
              <a:rPr lang="en-US" i="1" dirty="0"/>
              <a:t>f </a:t>
            </a:r>
            <a:r>
              <a:rPr lang="en-US" dirty="0"/>
              <a:t>is not defined at (0,0).)</a:t>
            </a:r>
          </a:p>
        </p:txBody>
      </p:sp>
      <p:graphicFrame>
        <p:nvGraphicFramePr>
          <p:cNvPr id="130051" name="Object 3"/>
          <p:cNvGraphicFramePr>
            <a:graphicFrameLocks noChangeAspect="1"/>
          </p:cNvGraphicFramePr>
          <p:nvPr/>
        </p:nvGraphicFramePr>
        <p:xfrm>
          <a:off x="3403600" y="1879600"/>
          <a:ext cx="2336800" cy="939800"/>
        </p:xfrm>
        <a:graphic>
          <a:graphicData uri="http://schemas.openxmlformats.org/presentationml/2006/ole">
            <mc:AlternateContent xmlns:mc="http://schemas.openxmlformats.org/markup-compatibility/2006">
              <mc:Choice xmlns:v="urn:schemas-microsoft-com:vml" Requires="v">
                <p:oleObj spid="_x0000_s130066" name="Equation" r:id="rId3" imgW="2336760" imgH="939600" progId="Equation.DSMT4">
                  <p:embed/>
                </p:oleObj>
              </mc:Choice>
              <mc:Fallback>
                <p:oleObj name="Equation" r:id="rId3" imgW="233676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879600"/>
                        <a:ext cx="2336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 </a:t>
            </a:r>
          </a:p>
        </p:txBody>
      </p:sp>
      <p:sp>
        <p:nvSpPr>
          <p:cNvPr id="3" name="Content Placeholder 2"/>
          <p:cNvSpPr>
            <a:spLocks noGrp="1"/>
          </p:cNvSpPr>
          <p:nvPr>
            <p:ph idx="1"/>
          </p:nvPr>
        </p:nvSpPr>
        <p:spPr/>
        <p:txBody>
          <a:bodyPr/>
          <a:lstStyle/>
          <a:p>
            <a:r>
              <a:rPr lang="en-US" b="1" dirty="0"/>
              <a:t>Solution</a:t>
            </a:r>
          </a:p>
          <a:p>
            <a:r>
              <a:rPr lang="en-US" dirty="0"/>
              <a:t>We want to determine </a:t>
            </a:r>
          </a:p>
          <a:p>
            <a:endParaRPr lang="en-US" dirty="0"/>
          </a:p>
          <a:p>
            <a:endParaRPr lang="en-US" dirty="0"/>
          </a:p>
          <a:p>
            <a:r>
              <a:rPr lang="en-US" dirty="0"/>
              <a:t>if it exists, but we can quickly decide no such limit is possible if we consider just two specific paths by which the variable point (</a:t>
            </a:r>
            <a:r>
              <a:rPr lang="en-US" i="1" dirty="0"/>
              <a:t>x</a:t>
            </a:r>
            <a:r>
              <a:rPr lang="en-US" dirty="0"/>
              <a:t>,</a:t>
            </a:r>
            <a:r>
              <a:rPr lang="en-US" i="1" dirty="0"/>
              <a:t>y</a:t>
            </a:r>
            <a:r>
              <a:rPr lang="en-US" dirty="0"/>
              <a:t>) can approach (0,0). </a:t>
            </a:r>
          </a:p>
          <a:p>
            <a:endParaRPr lang="en-US" dirty="0"/>
          </a:p>
        </p:txBody>
      </p:sp>
      <p:graphicFrame>
        <p:nvGraphicFramePr>
          <p:cNvPr id="130052" name="Object 4"/>
          <p:cNvGraphicFramePr>
            <a:graphicFrameLocks noChangeAspect="1"/>
          </p:cNvGraphicFramePr>
          <p:nvPr/>
        </p:nvGraphicFramePr>
        <p:xfrm>
          <a:off x="3448050" y="2362200"/>
          <a:ext cx="2247900" cy="939800"/>
        </p:xfrm>
        <a:graphic>
          <a:graphicData uri="http://schemas.openxmlformats.org/presentationml/2006/ole">
            <mc:AlternateContent xmlns:mc="http://schemas.openxmlformats.org/markup-compatibility/2006">
              <mc:Choice xmlns:v="urn:schemas-microsoft-com:vml" Requires="v">
                <p:oleObj spid="_x0000_s132114" name="Equation" r:id="rId3" imgW="2247840" imgH="939600" progId="Equation.DSMT4">
                  <p:embed/>
                </p:oleObj>
              </mc:Choice>
              <mc:Fallback>
                <p:oleObj name="Equation" r:id="rId3" imgW="2247840" imgH="939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2362200"/>
                        <a:ext cx="2247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2530</TotalTime>
  <Words>1417</Words>
  <Application>Microsoft Office PowerPoint</Application>
  <PresentationFormat>On-screen Show (4:3)</PresentationFormat>
  <Paragraphs>142</Paragraphs>
  <Slides>31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0" baseType="lpstr">
      <vt:lpstr>Arial</vt:lpstr>
      <vt:lpstr>Euclid Math Two</vt:lpstr>
      <vt:lpstr>Cambria Math</vt:lpstr>
      <vt:lpstr>Calibri</vt:lpstr>
      <vt:lpstr>Euclid Symbol</vt:lpstr>
      <vt:lpstr>Symbol</vt:lpstr>
      <vt:lpstr>Office Theme</vt:lpstr>
      <vt:lpstr>MathType 6.0 Equation</vt:lpstr>
      <vt:lpstr>Equation</vt:lpstr>
      <vt:lpstr>Section 13.2</vt:lpstr>
      <vt:lpstr>Topics</vt:lpstr>
      <vt:lpstr>Limits of Multivariable Functions, and Their Evaluation</vt:lpstr>
      <vt:lpstr>Definition: Limit of a Real-Valued Function of n Variables</vt:lpstr>
      <vt:lpstr>Definition: Limit of a Real-Valued Function of n Variables</vt:lpstr>
      <vt:lpstr>Limits of Multivariable Functions, and Their Evaluation</vt:lpstr>
      <vt:lpstr>Limits of Multivariable Functions, and Their Evaluation</vt:lpstr>
      <vt:lpstr>Example 1 </vt:lpstr>
      <vt:lpstr>Example 1 (cont.) </vt:lpstr>
      <vt:lpstr>Example 1 (cont.) </vt:lpstr>
      <vt:lpstr>Example 1 (cont.) </vt:lpstr>
      <vt:lpstr>Limits of Multivariable Functions, and Their Evaluation</vt:lpstr>
      <vt:lpstr>Theorem: Extended Limit Laws</vt:lpstr>
      <vt:lpstr>Theorem: Extended Limit Laws (cont.)</vt:lpstr>
      <vt:lpstr>Example 2 </vt:lpstr>
      <vt:lpstr>Example 2a (cont.) </vt:lpstr>
      <vt:lpstr>Example 2 (cont.) </vt:lpstr>
      <vt:lpstr>Example 2b (cont.) </vt:lpstr>
      <vt:lpstr>Example 3</vt:lpstr>
      <vt:lpstr>Example 3 (cont.) </vt:lpstr>
      <vt:lpstr>Example 3 (cont.) </vt:lpstr>
      <vt:lpstr>Example 3 (cont.) </vt:lpstr>
      <vt:lpstr>Definition: Continuity of a Multivariable Function at a Point</vt:lpstr>
      <vt:lpstr>Properties of Continuous Functions</vt:lpstr>
      <vt:lpstr>Example 4 </vt:lpstr>
      <vt:lpstr>Example 4 (cont.)</vt:lpstr>
      <vt:lpstr>Example 4 (cont.)</vt:lpstr>
      <vt:lpstr>Example 5 </vt:lpstr>
      <vt:lpstr>Theorem: “A Composition of Continuous Functions Is Continuous”</vt:lpstr>
      <vt:lpstr>Example 6 </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377</cp:revision>
  <dcterms:created xsi:type="dcterms:W3CDTF">2013-04-26T14:43:13Z</dcterms:created>
  <dcterms:modified xsi:type="dcterms:W3CDTF">2018-09-19T20:14:07Z</dcterms:modified>
</cp:coreProperties>
</file>