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0"/>
  </p:notesMasterIdLst>
  <p:sldIdLst>
    <p:sldId id="256" r:id="rId2"/>
    <p:sldId id="258" r:id="rId3"/>
    <p:sldId id="302" r:id="rId4"/>
    <p:sldId id="261" r:id="rId5"/>
    <p:sldId id="311" r:id="rId6"/>
    <p:sldId id="262" r:id="rId7"/>
    <p:sldId id="309" r:id="rId8"/>
    <p:sldId id="310" r:id="rId9"/>
    <p:sldId id="263" r:id="rId10"/>
    <p:sldId id="264" r:id="rId11"/>
    <p:sldId id="265" r:id="rId12"/>
    <p:sldId id="266" r:id="rId13"/>
    <p:sldId id="267" r:id="rId14"/>
    <p:sldId id="268" r:id="rId15"/>
    <p:sldId id="270" r:id="rId16"/>
    <p:sldId id="271" r:id="rId17"/>
    <p:sldId id="272" r:id="rId18"/>
    <p:sldId id="273" r:id="rId19"/>
    <p:sldId id="274" r:id="rId20"/>
    <p:sldId id="276" r:id="rId21"/>
    <p:sldId id="277" r:id="rId22"/>
    <p:sldId id="278" r:id="rId23"/>
    <p:sldId id="279" r:id="rId24"/>
    <p:sldId id="280" r:id="rId25"/>
    <p:sldId id="281" r:id="rId26"/>
    <p:sldId id="283" r:id="rId27"/>
    <p:sldId id="282" r:id="rId28"/>
    <p:sldId id="284" r:id="rId29"/>
    <p:sldId id="306" r:id="rId30"/>
    <p:sldId id="285" r:id="rId31"/>
    <p:sldId id="286" r:id="rId32"/>
    <p:sldId id="287" r:id="rId33"/>
    <p:sldId id="288" r:id="rId34"/>
    <p:sldId id="289" r:id="rId35"/>
    <p:sldId id="290" r:id="rId36"/>
    <p:sldId id="307" r:id="rId37"/>
    <p:sldId id="308" r:id="rId38"/>
    <p:sldId id="291" r:id="rId39"/>
    <p:sldId id="292" r:id="rId40"/>
    <p:sldId id="293" r:id="rId41"/>
    <p:sldId id="294" r:id="rId42"/>
    <p:sldId id="295" r:id="rId43"/>
    <p:sldId id="296" r:id="rId44"/>
    <p:sldId id="297" r:id="rId45"/>
    <p:sldId id="298" r:id="rId46"/>
    <p:sldId id="299" r:id="rId47"/>
    <p:sldId id="300" r:id="rId48"/>
    <p:sldId id="313" r:id="rId49"/>
  </p:sldIdLst>
  <p:sldSz cx="9144000" cy="6858000" type="screen4x3"/>
  <p:notesSz cx="6858000" cy="9144000"/>
  <p:embeddedFontLst>
    <p:embeddedFont>
      <p:font typeface="Calibri" panose="020F0502020204030204" pitchFamily="34" charset="0"/>
      <p:regular r:id="rId51"/>
      <p:bold r:id="rId52"/>
      <p:italic r:id="rId53"/>
      <p:boldItalic r:id="rId54"/>
    </p:embeddedFont>
    <p:embeddedFont>
      <p:font typeface="Cambria Math" panose="02040503050406030204" pitchFamily="18" charset="0"/>
      <p:regular r:id="rId55"/>
    </p:embeddedFont>
    <p:embeddedFont>
      <p:font typeface="Ti83pc" panose="020B0609020003040203" pitchFamily="49"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66092"/>
    <a:srgbClr val="FFFFCC"/>
    <a:srgbClr val="000000"/>
    <a:srgbClr val="004786"/>
    <a:srgbClr val="FFFF99"/>
    <a:srgbClr val="000099"/>
    <a:srgbClr val="008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77" autoAdjust="0"/>
    <p:restoredTop sz="94660"/>
  </p:normalViewPr>
  <p:slideViewPr>
    <p:cSldViewPr>
      <p:cViewPr varScale="1">
        <p:scale>
          <a:sx n="107" d="100"/>
          <a:sy n="107" d="100"/>
        </p:scale>
        <p:origin x="11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image" Target="../media/image68.wmf"/><Relationship Id="rId7" Type="http://schemas.openxmlformats.org/officeDocument/2006/relationships/image" Target="../media/image72.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6" Type="http://schemas.openxmlformats.org/officeDocument/2006/relationships/image" Target="../media/image86.wmf"/><Relationship Id="rId5" Type="http://schemas.openxmlformats.org/officeDocument/2006/relationships/image" Target="../media/image85.wmf"/><Relationship Id="rId4" Type="http://schemas.openxmlformats.org/officeDocument/2006/relationships/image" Target="../media/image84.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6" Type="http://schemas.openxmlformats.org/officeDocument/2006/relationships/image" Target="../media/image92.wmf"/><Relationship Id="rId5" Type="http://schemas.openxmlformats.org/officeDocument/2006/relationships/image" Target="../media/image91.wmf"/><Relationship Id="rId4" Type="http://schemas.openxmlformats.org/officeDocument/2006/relationships/image" Target="../media/image90.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5" Type="http://schemas.openxmlformats.org/officeDocument/2006/relationships/image" Target="../media/image99.wmf"/><Relationship Id="rId4" Type="http://schemas.openxmlformats.org/officeDocument/2006/relationships/image" Target="../media/image98.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image" Target="../media/image101.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04.wmf"/><Relationship Id="rId1" Type="http://schemas.openxmlformats.org/officeDocument/2006/relationships/image" Target="../media/image103.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05.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9/19/2018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2502360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11.bin"/><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8.wmf"/><Relationship Id="rId5" Type="http://schemas.openxmlformats.org/officeDocument/2006/relationships/oleObject" Target="../embeddings/oleObject14.bin"/><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0.png"/><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2.png"/><Relationship Id="rId4" Type="http://schemas.openxmlformats.org/officeDocument/2006/relationships/image" Target="../media/image21.wmf"/></Relationships>
</file>

<file path=ppt/slides/_rels/slide14.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4.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27.bin"/><Relationship Id="rId18" Type="http://schemas.openxmlformats.org/officeDocument/2006/relationships/image" Target="../media/image35.wmf"/><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32.wmf"/><Relationship Id="rId17" Type="http://schemas.openxmlformats.org/officeDocument/2006/relationships/oleObject" Target="../embeddings/oleObject29.bin"/><Relationship Id="rId2" Type="http://schemas.openxmlformats.org/officeDocument/2006/relationships/slideLayout" Target="../slideLayouts/slideLayout2.xml"/><Relationship Id="rId16" Type="http://schemas.openxmlformats.org/officeDocument/2006/relationships/image" Target="../media/image34.wmf"/><Relationship Id="rId1" Type="http://schemas.openxmlformats.org/officeDocument/2006/relationships/vmlDrawing" Target="../drawings/vmlDrawing11.vml"/><Relationship Id="rId6" Type="http://schemas.openxmlformats.org/officeDocument/2006/relationships/image" Target="../media/image29.wmf"/><Relationship Id="rId11" Type="http://schemas.openxmlformats.org/officeDocument/2006/relationships/oleObject" Target="../embeddings/oleObject26.bin"/><Relationship Id="rId5" Type="http://schemas.openxmlformats.org/officeDocument/2006/relationships/oleObject" Target="../embeddings/oleObject23.bin"/><Relationship Id="rId15" Type="http://schemas.openxmlformats.org/officeDocument/2006/relationships/oleObject" Target="../embeddings/oleObject28.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25.bin"/><Relationship Id="rId14" Type="http://schemas.openxmlformats.org/officeDocument/2006/relationships/image" Target="../media/image33.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35.bin"/><Relationship Id="rId18" Type="http://schemas.openxmlformats.org/officeDocument/2006/relationships/image" Target="../media/image43.wmf"/><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40.wmf"/><Relationship Id="rId17" Type="http://schemas.openxmlformats.org/officeDocument/2006/relationships/oleObject" Target="../embeddings/oleObject37.bin"/><Relationship Id="rId2" Type="http://schemas.openxmlformats.org/officeDocument/2006/relationships/slideLayout" Target="../slideLayouts/slideLayout2.xml"/><Relationship Id="rId16" Type="http://schemas.openxmlformats.org/officeDocument/2006/relationships/image" Target="../media/image42.wmf"/><Relationship Id="rId1" Type="http://schemas.openxmlformats.org/officeDocument/2006/relationships/vmlDrawing" Target="../drawings/vmlDrawing12.vml"/><Relationship Id="rId6" Type="http://schemas.openxmlformats.org/officeDocument/2006/relationships/image" Target="../media/image37.wmf"/><Relationship Id="rId11" Type="http://schemas.openxmlformats.org/officeDocument/2006/relationships/oleObject" Target="../embeddings/oleObject34.bin"/><Relationship Id="rId5" Type="http://schemas.openxmlformats.org/officeDocument/2006/relationships/oleObject" Target="../embeddings/oleObject31.bin"/><Relationship Id="rId15" Type="http://schemas.openxmlformats.org/officeDocument/2006/relationships/oleObject" Target="../embeddings/oleObject36.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33.bin"/><Relationship Id="rId14" Type="http://schemas.openxmlformats.org/officeDocument/2006/relationships/image" Target="../media/image41.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5.wmf"/><Relationship Id="rId5" Type="http://schemas.openxmlformats.org/officeDocument/2006/relationships/oleObject" Target="../embeddings/oleObject39.bin"/><Relationship Id="rId4" Type="http://schemas.openxmlformats.org/officeDocument/2006/relationships/image" Target="../media/image44.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0.bin"/><Relationship Id="rId7"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7.wmf"/><Relationship Id="rId5" Type="http://schemas.openxmlformats.org/officeDocument/2006/relationships/oleObject" Target="../embeddings/oleObject41.bin"/><Relationship Id="rId4" Type="http://schemas.openxmlformats.org/officeDocument/2006/relationships/image" Target="../media/image4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9.wmf"/></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2.wmf"/><Relationship Id="rId5" Type="http://schemas.openxmlformats.org/officeDocument/2006/relationships/oleObject" Target="../embeddings/oleObject44.bin"/><Relationship Id="rId4" Type="http://schemas.openxmlformats.org/officeDocument/2006/relationships/image" Target="../media/image51.wmf"/></Relationships>
</file>

<file path=ppt/slides/_rels/slide23.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4.wmf"/><Relationship Id="rId5" Type="http://schemas.openxmlformats.org/officeDocument/2006/relationships/oleObject" Target="../embeddings/oleObject46.bin"/><Relationship Id="rId4" Type="http://schemas.openxmlformats.org/officeDocument/2006/relationships/image" Target="../media/image53.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7.wmf"/><Relationship Id="rId5" Type="http://schemas.openxmlformats.org/officeDocument/2006/relationships/oleObject" Target="../embeddings/oleObject49.bin"/><Relationship Id="rId4" Type="http://schemas.openxmlformats.org/officeDocument/2006/relationships/image" Target="../media/image56.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9.wmf"/><Relationship Id="rId5" Type="http://schemas.openxmlformats.org/officeDocument/2006/relationships/oleObject" Target="../embeddings/oleObject51.bin"/><Relationship Id="rId4" Type="http://schemas.openxmlformats.org/officeDocument/2006/relationships/image" Target="../media/image58.wmf"/></Relationships>
</file>

<file path=ppt/slides/_rels/slide26.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1.wmf"/><Relationship Id="rId5" Type="http://schemas.openxmlformats.org/officeDocument/2006/relationships/oleObject" Target="../embeddings/oleObject53.bin"/><Relationship Id="rId4" Type="http://schemas.openxmlformats.org/officeDocument/2006/relationships/image" Target="../media/image60.wmf"/></Relationships>
</file>

<file path=ppt/slides/_rels/slide27.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64.wmf"/><Relationship Id="rId5" Type="http://schemas.openxmlformats.org/officeDocument/2006/relationships/oleObject" Target="../embeddings/oleObject56.bin"/><Relationship Id="rId4" Type="http://schemas.openxmlformats.org/officeDocument/2006/relationships/image" Target="../media/image63.wmf"/></Relationships>
</file>

<file path=ppt/slides/_rels/slide28.x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oleObject" Target="../embeddings/oleObject63.bin"/><Relationship Id="rId18" Type="http://schemas.openxmlformats.org/officeDocument/2006/relationships/image" Target="../media/image73.wmf"/><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70.wmf"/><Relationship Id="rId17" Type="http://schemas.openxmlformats.org/officeDocument/2006/relationships/oleObject" Target="../embeddings/oleObject65.bin"/><Relationship Id="rId2" Type="http://schemas.openxmlformats.org/officeDocument/2006/relationships/slideLayout" Target="../slideLayouts/slideLayout2.xml"/><Relationship Id="rId16" Type="http://schemas.openxmlformats.org/officeDocument/2006/relationships/image" Target="../media/image72.wmf"/><Relationship Id="rId1" Type="http://schemas.openxmlformats.org/officeDocument/2006/relationships/vmlDrawing" Target="../drawings/vmlDrawing22.vml"/><Relationship Id="rId6" Type="http://schemas.openxmlformats.org/officeDocument/2006/relationships/image" Target="../media/image67.wmf"/><Relationship Id="rId11" Type="http://schemas.openxmlformats.org/officeDocument/2006/relationships/oleObject" Target="../embeddings/oleObject62.bin"/><Relationship Id="rId5" Type="http://schemas.openxmlformats.org/officeDocument/2006/relationships/oleObject" Target="../embeddings/oleObject59.bin"/><Relationship Id="rId15" Type="http://schemas.openxmlformats.org/officeDocument/2006/relationships/oleObject" Target="../embeddings/oleObject64.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61.bin"/><Relationship Id="rId14" Type="http://schemas.openxmlformats.org/officeDocument/2006/relationships/image" Target="../media/image71.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74.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75.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77.wmf"/><Relationship Id="rId5" Type="http://schemas.openxmlformats.org/officeDocument/2006/relationships/oleObject" Target="../embeddings/oleObject69.bin"/><Relationship Id="rId4" Type="http://schemas.openxmlformats.org/officeDocument/2006/relationships/image" Target="../media/image76.wmf"/></Relationships>
</file>

<file path=ppt/slides/_rels/slide33.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oleObject" Target="../embeddings/oleObject70.bin"/><Relationship Id="rId7"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79.wmf"/><Relationship Id="rId5" Type="http://schemas.openxmlformats.org/officeDocument/2006/relationships/oleObject" Target="../embeddings/oleObject71.bin"/><Relationship Id="rId4" Type="http://schemas.openxmlformats.org/officeDocument/2006/relationships/image" Target="../media/image78.wmf"/></Relationships>
</file>

<file path=ppt/slides/_rels/slide34.x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oleObject" Target="../embeddings/oleObject78.bin"/><Relationship Id="rId3" Type="http://schemas.openxmlformats.org/officeDocument/2006/relationships/oleObject" Target="../embeddings/oleObject73.bin"/><Relationship Id="rId7" Type="http://schemas.openxmlformats.org/officeDocument/2006/relationships/oleObject" Target="../embeddings/oleObject75.bin"/><Relationship Id="rId12"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82.wmf"/><Relationship Id="rId11" Type="http://schemas.openxmlformats.org/officeDocument/2006/relationships/oleObject" Target="../embeddings/oleObject77.bin"/><Relationship Id="rId5" Type="http://schemas.openxmlformats.org/officeDocument/2006/relationships/oleObject" Target="../embeddings/oleObject74.bin"/><Relationship Id="rId10" Type="http://schemas.openxmlformats.org/officeDocument/2006/relationships/image" Target="../media/image84.wmf"/><Relationship Id="rId4" Type="http://schemas.openxmlformats.org/officeDocument/2006/relationships/image" Target="../media/image81.wmf"/><Relationship Id="rId9" Type="http://schemas.openxmlformats.org/officeDocument/2006/relationships/oleObject" Target="../embeddings/oleObject76.bin"/><Relationship Id="rId14" Type="http://schemas.openxmlformats.org/officeDocument/2006/relationships/image" Target="../media/image86.wmf"/></Relationships>
</file>

<file path=ppt/slides/_rels/slide35.xml.rels><?xml version="1.0" encoding="UTF-8" standalone="yes"?>
<Relationships xmlns="http://schemas.openxmlformats.org/package/2006/relationships"><Relationship Id="rId8" Type="http://schemas.openxmlformats.org/officeDocument/2006/relationships/image" Target="../media/image89.wmf"/><Relationship Id="rId13" Type="http://schemas.openxmlformats.org/officeDocument/2006/relationships/oleObject" Target="../embeddings/oleObject84.bin"/><Relationship Id="rId3" Type="http://schemas.openxmlformats.org/officeDocument/2006/relationships/oleObject" Target="../embeddings/oleObject79.bin"/><Relationship Id="rId7" Type="http://schemas.openxmlformats.org/officeDocument/2006/relationships/oleObject" Target="../embeddings/oleObject81.bin"/><Relationship Id="rId12" Type="http://schemas.openxmlformats.org/officeDocument/2006/relationships/image" Target="../media/image91.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88.wmf"/><Relationship Id="rId11" Type="http://schemas.openxmlformats.org/officeDocument/2006/relationships/oleObject" Target="../embeddings/oleObject83.bin"/><Relationship Id="rId5" Type="http://schemas.openxmlformats.org/officeDocument/2006/relationships/oleObject" Target="../embeddings/oleObject80.bin"/><Relationship Id="rId10" Type="http://schemas.openxmlformats.org/officeDocument/2006/relationships/image" Target="../media/image90.wmf"/><Relationship Id="rId4" Type="http://schemas.openxmlformats.org/officeDocument/2006/relationships/image" Target="../media/image87.wmf"/><Relationship Id="rId9" Type="http://schemas.openxmlformats.org/officeDocument/2006/relationships/oleObject" Target="../embeddings/oleObject82.bin"/><Relationship Id="rId14" Type="http://schemas.openxmlformats.org/officeDocument/2006/relationships/image" Target="../media/image92.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93.wmf"/></Relationships>
</file>

<file path=ppt/slides/_rels/slide3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oleObject" Target="../embeddings/oleObject86.bin"/><Relationship Id="rId7" Type="http://schemas.openxmlformats.org/officeDocument/2006/relationships/oleObject" Target="../embeddings/oleObject88.bin"/><Relationship Id="rId12" Type="http://schemas.openxmlformats.org/officeDocument/2006/relationships/image" Target="../media/image99.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96.wmf"/><Relationship Id="rId11" Type="http://schemas.openxmlformats.org/officeDocument/2006/relationships/oleObject" Target="../embeddings/oleObject90.bin"/><Relationship Id="rId5" Type="http://schemas.openxmlformats.org/officeDocument/2006/relationships/oleObject" Target="../embeddings/oleObject87.bin"/><Relationship Id="rId10" Type="http://schemas.openxmlformats.org/officeDocument/2006/relationships/image" Target="../media/image98.wmf"/><Relationship Id="rId4" Type="http://schemas.openxmlformats.org/officeDocument/2006/relationships/image" Target="../media/image95.wmf"/><Relationship Id="rId9" Type="http://schemas.openxmlformats.org/officeDocument/2006/relationships/oleObject" Target="../embeddings/oleObject89.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100.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02.wmf"/><Relationship Id="rId5" Type="http://schemas.openxmlformats.org/officeDocument/2006/relationships/oleObject" Target="../embeddings/oleObject93.bin"/><Relationship Id="rId4" Type="http://schemas.openxmlformats.org/officeDocument/2006/relationships/image" Target="../media/image101.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04.wmf"/><Relationship Id="rId5" Type="http://schemas.openxmlformats.org/officeDocument/2006/relationships/oleObject" Target="../embeddings/oleObject95.bin"/><Relationship Id="rId4" Type="http://schemas.openxmlformats.org/officeDocument/2006/relationships/image" Target="../media/image103.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06.wmf"/><Relationship Id="rId5" Type="http://schemas.openxmlformats.org/officeDocument/2006/relationships/oleObject" Target="../embeddings/oleObject97.bin"/><Relationship Id="rId4" Type="http://schemas.openxmlformats.org/officeDocument/2006/relationships/image" Target="../media/image10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107.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09.wmf"/><Relationship Id="rId5" Type="http://schemas.openxmlformats.org/officeDocument/2006/relationships/oleObject" Target="../embeddings/oleObject100.bin"/><Relationship Id="rId4" Type="http://schemas.openxmlformats.org/officeDocument/2006/relationships/image" Target="../media/image108.wm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oleObject" Target="../embeddings/oleObject8.bin"/><Relationship Id="rId4" Type="http://schemas.openxmlformats.org/officeDocument/2006/relationships/image" Target="../media/image10.wmf"/><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13.3</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Partial Derivatives</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b="1" dirty="0"/>
              <a:t>Solution</a:t>
            </a:r>
          </a:p>
          <a:p>
            <a:r>
              <a:rPr lang="en-US" dirty="0"/>
              <a:t>We treat </a:t>
            </a:r>
            <a:r>
              <a:rPr lang="en-US" i="1" dirty="0"/>
              <a:t>y</a:t>
            </a:r>
            <a:r>
              <a:rPr lang="en-US" dirty="0"/>
              <a:t> as a constant in order to find the partial derivative </a:t>
            </a:r>
            <a:r>
              <a:rPr lang="en-US" i="1" dirty="0"/>
              <a:t>f</a:t>
            </a:r>
            <a:r>
              <a:rPr lang="en-US" i="1" baseline="-25000" dirty="0"/>
              <a:t>x</a:t>
            </a:r>
            <a:r>
              <a:rPr lang="en-US" dirty="0"/>
              <a:t> .</a:t>
            </a:r>
          </a:p>
          <a:p>
            <a:endParaRPr lang="en-US" dirty="0"/>
          </a:p>
          <a:p>
            <a:pPr>
              <a:spcBef>
                <a:spcPts val="0"/>
              </a:spcBef>
            </a:pPr>
            <a:r>
              <a:rPr lang="en-US" dirty="0"/>
              <a:t>Similarly, we treat </a:t>
            </a:r>
            <a:r>
              <a:rPr lang="en-US" i="1" dirty="0"/>
              <a:t>x</a:t>
            </a:r>
            <a:r>
              <a:rPr lang="en-US" dirty="0"/>
              <a:t> as a constant to find </a:t>
            </a:r>
            <a:r>
              <a:rPr lang="en-US" i="1" dirty="0"/>
              <a:t>f</a:t>
            </a:r>
            <a:r>
              <a:rPr lang="en-US" i="1" baseline="-25000" dirty="0"/>
              <a:t>y</a:t>
            </a:r>
            <a:r>
              <a:rPr lang="en-US" dirty="0"/>
              <a:t> .</a:t>
            </a:r>
          </a:p>
          <a:p>
            <a:endParaRPr lang="en-US" dirty="0"/>
          </a:p>
          <a:p>
            <a:pPr>
              <a:spcBef>
                <a:spcPts val="0"/>
              </a:spcBef>
            </a:pPr>
            <a:r>
              <a:rPr lang="en-US" dirty="0"/>
              <a:t>Evaluating these two partial derivatives at the point (1,1) gives us</a:t>
            </a:r>
          </a:p>
          <a:p>
            <a:endParaRPr lang="en-US" dirty="0"/>
          </a:p>
        </p:txBody>
      </p:sp>
      <p:graphicFrame>
        <p:nvGraphicFramePr>
          <p:cNvPr id="610306" name="Object 2"/>
          <p:cNvGraphicFramePr>
            <a:graphicFrameLocks noChangeAspect="1"/>
          </p:cNvGraphicFramePr>
          <p:nvPr/>
        </p:nvGraphicFramePr>
        <p:xfrm>
          <a:off x="2362200" y="2717800"/>
          <a:ext cx="3505200" cy="482600"/>
        </p:xfrm>
        <a:graphic>
          <a:graphicData uri="http://schemas.openxmlformats.org/presentationml/2006/ole">
            <mc:AlternateContent xmlns:mc="http://schemas.openxmlformats.org/markup-compatibility/2006">
              <mc:Choice xmlns:v="urn:schemas-microsoft-com:vml" Requires="v">
                <p:oleObj spid="_x0000_s610395" name="Equation" r:id="rId3" imgW="3504960" imgH="482400" progId="Equation.DSMT4">
                  <p:embed/>
                </p:oleObj>
              </mc:Choice>
              <mc:Fallback>
                <p:oleObj name="Equation" r:id="rId3" imgW="350496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717800"/>
                        <a:ext cx="3505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07" name="Object 3"/>
          <p:cNvGraphicFramePr>
            <a:graphicFrameLocks noChangeAspect="1"/>
          </p:cNvGraphicFramePr>
          <p:nvPr/>
        </p:nvGraphicFramePr>
        <p:xfrm>
          <a:off x="2438400" y="3684494"/>
          <a:ext cx="3314700" cy="508000"/>
        </p:xfrm>
        <a:graphic>
          <a:graphicData uri="http://schemas.openxmlformats.org/presentationml/2006/ole">
            <mc:AlternateContent xmlns:mc="http://schemas.openxmlformats.org/markup-compatibility/2006">
              <mc:Choice xmlns:v="urn:schemas-microsoft-com:vml" Requires="v">
                <p:oleObj spid="_x0000_s610396" name="Equation" r:id="rId5" imgW="3314520" imgH="507960" progId="Equation.DSMT4">
                  <p:embed/>
                </p:oleObj>
              </mc:Choice>
              <mc:Fallback>
                <p:oleObj name="Equation" r:id="rId5" imgW="3314520" imgH="5079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3684494"/>
                        <a:ext cx="33147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10" name="Object 6"/>
          <p:cNvGraphicFramePr>
            <a:graphicFrameLocks noChangeAspect="1"/>
          </p:cNvGraphicFramePr>
          <p:nvPr>
            <p:extLst>
              <p:ext uri="{D42A27DB-BD31-4B8C-83A1-F6EECF244321}">
                <p14:modId xmlns:p14="http://schemas.microsoft.com/office/powerpoint/2010/main" val="3933078559"/>
              </p:ext>
            </p:extLst>
          </p:nvPr>
        </p:nvGraphicFramePr>
        <p:xfrm>
          <a:off x="1625600" y="4849584"/>
          <a:ext cx="6019800" cy="1168400"/>
        </p:xfrm>
        <a:graphic>
          <a:graphicData uri="http://schemas.openxmlformats.org/presentationml/2006/ole">
            <mc:AlternateContent xmlns:mc="http://schemas.openxmlformats.org/markup-compatibility/2006">
              <mc:Choice xmlns:v="urn:schemas-microsoft-com:vml" Requires="v">
                <p:oleObj spid="_x0000_s610397" name="Equation" r:id="rId7" imgW="6019560" imgH="1168200" progId="Equation.DSMT4">
                  <p:embed/>
                </p:oleObj>
              </mc:Choice>
              <mc:Fallback>
                <p:oleObj name="Equation" r:id="rId7" imgW="6019560" imgH="1168200" progId="Equation.DSMT4">
                  <p:embed/>
                  <p:pic>
                    <p:nvPicPr>
                      <p:cNvPr id="0" name="Picture 6"/>
                      <p:cNvPicPr>
                        <a:picLocks noChangeAspect="1" noChangeArrowheads="1"/>
                      </p:cNvPicPr>
                      <p:nvPr/>
                    </p:nvPicPr>
                    <p:blipFill>
                      <a:blip r:embed="rId8"/>
                      <a:srcRect/>
                      <a:stretch>
                        <a:fillRect/>
                      </a:stretch>
                    </p:blipFill>
                    <p:spPr bwMode="auto">
                      <a:xfrm>
                        <a:off x="1625600" y="4849584"/>
                        <a:ext cx="60198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0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03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0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8229600" cy="4287328"/>
          </a:xfrm>
        </p:spPr>
        <p:txBody>
          <a:bodyPr>
            <a:spAutoFit/>
          </a:bodyPr>
          <a:lstStyle/>
          <a:p>
            <a:r>
              <a:rPr lang="en-US" dirty="0"/>
              <a:t>To determine the two tangent lines with these respective slopes, we also need to know</a:t>
            </a:r>
          </a:p>
          <a:p>
            <a:endParaRPr lang="en-US" dirty="0"/>
          </a:p>
          <a:p>
            <a:pPr>
              <a:spcBef>
                <a:spcPts val="1800"/>
              </a:spcBef>
            </a:pPr>
            <a:r>
              <a:rPr lang="en-US" dirty="0"/>
              <a:t>so the corresponding point on the surface </a:t>
            </a:r>
            <a:r>
              <a:rPr lang="en-US" i="1" dirty="0"/>
              <a:t>z</a:t>
            </a:r>
            <a:r>
              <a:rPr lang="en-US" dirty="0"/>
              <a:t> </a:t>
            </a:r>
            <a:r>
              <a:rPr lang="en-US" dirty="0">
                <a:latin typeface="Symbol" pitchFamily="18" charset="2"/>
              </a:rPr>
              <a:t>=</a:t>
            </a:r>
            <a:r>
              <a:rPr lang="en-US" dirty="0"/>
              <a:t> </a:t>
            </a:r>
            <a:r>
              <a:rPr lang="en-US" i="1" dirty="0"/>
              <a:t>f</a:t>
            </a:r>
            <a:r>
              <a:rPr lang="en-US" dirty="0"/>
              <a:t>(</a:t>
            </a:r>
            <a:r>
              <a:rPr lang="en-US" i="1" dirty="0"/>
              <a:t>x</a:t>
            </a:r>
            <a:r>
              <a:rPr lang="en-US" dirty="0"/>
              <a:t>, </a:t>
            </a:r>
            <a:r>
              <a:rPr lang="en-US" i="1" dirty="0"/>
              <a:t>y</a:t>
            </a:r>
            <a:r>
              <a:rPr lang="en-US" dirty="0"/>
              <a:t>), is (1,1,−3).  This means </a:t>
            </a:r>
            <a:r>
              <a:rPr lang="en-US" i="1" dirty="0"/>
              <a:t>L</a:t>
            </a:r>
            <a:r>
              <a:rPr lang="en-US" baseline="-25000" dirty="0"/>
              <a:t>1</a:t>
            </a:r>
            <a:r>
              <a:rPr lang="en-US" dirty="0"/>
              <a:t> contains the point (1,1,−3) and has slope, in the plane </a:t>
            </a:r>
            <a:r>
              <a:rPr lang="en-US" i="1" dirty="0"/>
              <a:t>y</a:t>
            </a:r>
            <a:r>
              <a:rPr lang="en-US" dirty="0"/>
              <a:t> </a:t>
            </a:r>
            <a:r>
              <a:rPr lang="en-US" dirty="0">
                <a:latin typeface="Symbol" pitchFamily="18" charset="2"/>
              </a:rPr>
              <a:t>=</a:t>
            </a:r>
            <a:r>
              <a:rPr lang="en-US" dirty="0"/>
              <a:t> 1, equal to </a:t>
            </a:r>
            <a:r>
              <a:rPr lang="en-US" i="1" dirty="0"/>
              <a:t>f</a:t>
            </a:r>
            <a:r>
              <a:rPr lang="en-US" i="1" baseline="-25000" dirty="0"/>
              <a:t>x</a:t>
            </a:r>
            <a:r>
              <a:rPr lang="en-US" dirty="0"/>
              <a:t>(1,1) </a:t>
            </a:r>
            <a:r>
              <a:rPr lang="en-US" dirty="0">
                <a:latin typeface="Symbol" pitchFamily="18" charset="2"/>
              </a:rPr>
              <a:t>=</a:t>
            </a:r>
            <a:r>
              <a:rPr lang="en-US" dirty="0"/>
              <a:t> −4.  One way of expressing this fact is that 	        is a direction vector for </a:t>
            </a:r>
            <a:r>
              <a:rPr lang="en-US" i="1" dirty="0"/>
              <a:t>L</a:t>
            </a:r>
            <a:r>
              <a:rPr lang="en-US" baseline="-25000" dirty="0"/>
              <a:t>1</a:t>
            </a:r>
            <a:r>
              <a:rPr lang="en-US" dirty="0"/>
              <a:t>; that is, the line changes −4 units in the </a:t>
            </a:r>
            <a:r>
              <a:rPr lang="en-US" i="1" dirty="0"/>
              <a:t>z</a:t>
            </a:r>
            <a:r>
              <a:rPr lang="en-US" dirty="0"/>
              <a:t>‑direction for every change of 1 unit in the </a:t>
            </a:r>
            <a:r>
              <a:rPr lang="en-US" i="1" dirty="0"/>
              <a:t>x</a:t>
            </a:r>
            <a:r>
              <a:rPr lang="en-US" dirty="0"/>
              <a:t>‑direction. </a:t>
            </a:r>
          </a:p>
        </p:txBody>
      </p:sp>
      <p:graphicFrame>
        <p:nvGraphicFramePr>
          <p:cNvPr id="611330" name="Object 2"/>
          <p:cNvGraphicFramePr>
            <a:graphicFrameLocks noChangeAspect="1"/>
          </p:cNvGraphicFramePr>
          <p:nvPr/>
        </p:nvGraphicFramePr>
        <p:xfrm>
          <a:off x="1524000" y="2286000"/>
          <a:ext cx="6045200" cy="533400"/>
        </p:xfrm>
        <a:graphic>
          <a:graphicData uri="http://schemas.openxmlformats.org/presentationml/2006/ole">
            <mc:AlternateContent xmlns:mc="http://schemas.openxmlformats.org/markup-compatibility/2006">
              <mc:Choice xmlns:v="urn:schemas-microsoft-com:vml" Requires="v">
                <p:oleObj spid="_x0000_s611388" name="Equation" r:id="rId3" imgW="6045120" imgH="533160" progId="Equation.DSMT4">
                  <p:embed/>
                </p:oleObj>
              </mc:Choice>
              <mc:Fallback>
                <p:oleObj name="Equation" r:id="rId3" imgW="6045120" imgH="533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86000"/>
                        <a:ext cx="6045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1331" name="Object 3"/>
          <p:cNvGraphicFramePr>
            <a:graphicFrameLocks noChangeAspect="1"/>
          </p:cNvGraphicFramePr>
          <p:nvPr/>
        </p:nvGraphicFramePr>
        <p:xfrm>
          <a:off x="5368725" y="4214150"/>
          <a:ext cx="1231900" cy="469900"/>
        </p:xfrm>
        <a:graphic>
          <a:graphicData uri="http://schemas.openxmlformats.org/presentationml/2006/ole">
            <mc:AlternateContent xmlns:mc="http://schemas.openxmlformats.org/markup-compatibility/2006">
              <mc:Choice xmlns:v="urn:schemas-microsoft-com:vml" Requires="v">
                <p:oleObj spid="_x0000_s611389" name="Equation" r:id="rId5" imgW="1231560" imgH="469800" progId="Equation.DSMT4">
                  <p:embed/>
                </p:oleObj>
              </mc:Choice>
              <mc:Fallback>
                <p:oleObj name="Equation" r:id="rId5" imgW="123156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8725" y="4214150"/>
                        <a:ext cx="123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13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1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8229600" cy="4572000"/>
          </a:xfrm>
        </p:spPr>
        <p:txBody>
          <a:bodyPr>
            <a:noAutofit/>
          </a:bodyPr>
          <a:lstStyle/>
          <a:p>
            <a:r>
              <a:rPr lang="en-US" sz="2600" dirty="0"/>
              <a:t>So a vector equation for the tangent line is</a:t>
            </a:r>
          </a:p>
          <a:p>
            <a:endParaRPr lang="en-US" sz="2600" dirty="0"/>
          </a:p>
          <a:p>
            <a:endParaRPr lang="en-US" sz="2600" dirty="0"/>
          </a:p>
          <a:p>
            <a:pPr>
              <a:spcBef>
                <a:spcPts val="0"/>
              </a:spcBef>
            </a:pPr>
            <a:r>
              <a:rPr lang="en-US" sz="2600" dirty="0"/>
              <a:t>Figure 4 illustrates the curve </a:t>
            </a:r>
            <a:br>
              <a:rPr lang="en-US" sz="2600" dirty="0"/>
            </a:br>
            <a:r>
              <a:rPr lang="en-US" sz="2600" i="1" dirty="0"/>
              <a:t>z</a:t>
            </a:r>
            <a:r>
              <a:rPr lang="en-US" sz="2600" dirty="0"/>
              <a:t> = </a:t>
            </a:r>
            <a:r>
              <a:rPr lang="en-US" sz="2600" i="1" dirty="0"/>
              <a:t>f</a:t>
            </a:r>
            <a:r>
              <a:rPr lang="en-US" sz="2600" dirty="0"/>
              <a:t>(</a:t>
            </a:r>
            <a:r>
              <a:rPr lang="en-US" sz="2600" i="1" dirty="0"/>
              <a:t>x</a:t>
            </a:r>
            <a:r>
              <a:rPr lang="en-US" sz="2600" dirty="0"/>
              <a:t>, 1) in black and the line </a:t>
            </a:r>
            <a:r>
              <a:rPr lang="en-US" sz="2600" i="1" dirty="0"/>
              <a:t>L</a:t>
            </a:r>
            <a:r>
              <a:rPr lang="en-US" sz="2600" baseline="-25000" dirty="0"/>
              <a:t>1</a:t>
            </a:r>
            <a:r>
              <a:rPr lang="en-US" sz="2600" dirty="0"/>
              <a:t> in </a:t>
            </a:r>
            <a:br>
              <a:rPr lang="en-US" sz="2600" dirty="0"/>
            </a:br>
            <a:r>
              <a:rPr lang="en-US" sz="2600" dirty="0"/>
              <a:t>red. Note that the shape of the curve </a:t>
            </a:r>
            <a:br>
              <a:rPr lang="en-US" sz="2600" dirty="0"/>
            </a:br>
            <a:r>
              <a:rPr lang="en-US" sz="2600" dirty="0"/>
              <a:t>is consistent with a cubic function, </a:t>
            </a:r>
            <a:br>
              <a:rPr lang="en-US" sz="2600" dirty="0"/>
            </a:br>
            <a:r>
              <a:rPr lang="en-US" sz="2600" dirty="0"/>
              <a:t>and </a:t>
            </a:r>
            <a:r>
              <a:rPr lang="en-US" sz="2600" i="1" dirty="0"/>
              <a:t>f</a:t>
            </a:r>
            <a:r>
              <a:rPr lang="en-US" sz="2600" dirty="0"/>
              <a:t>(</a:t>
            </a:r>
            <a:r>
              <a:rPr lang="en-US" sz="2600" i="1" dirty="0"/>
              <a:t>x</a:t>
            </a:r>
            <a:r>
              <a:rPr lang="en-US" sz="2600" dirty="0"/>
              <a:t>,1) is indeed a cubic function </a:t>
            </a:r>
            <a:br>
              <a:rPr lang="en-US" sz="2600" dirty="0"/>
            </a:br>
            <a:r>
              <a:rPr lang="en-US" sz="2600" dirty="0"/>
              <a:t>in </a:t>
            </a:r>
            <a:r>
              <a:rPr lang="en-US" sz="2600" i="1" dirty="0"/>
              <a:t>x</a:t>
            </a:r>
            <a:r>
              <a:rPr lang="en-US" sz="2600" dirty="0"/>
              <a:t>. </a:t>
            </a:r>
          </a:p>
        </p:txBody>
      </p:sp>
      <p:graphicFrame>
        <p:nvGraphicFramePr>
          <p:cNvPr id="612354" name="Object 2"/>
          <p:cNvGraphicFramePr>
            <a:graphicFrameLocks noChangeAspect="1"/>
          </p:cNvGraphicFramePr>
          <p:nvPr>
            <p:extLst>
              <p:ext uri="{D42A27DB-BD31-4B8C-83A1-F6EECF244321}">
                <p14:modId xmlns:p14="http://schemas.microsoft.com/office/powerpoint/2010/main" val="2232207847"/>
              </p:ext>
            </p:extLst>
          </p:nvPr>
        </p:nvGraphicFramePr>
        <p:xfrm>
          <a:off x="527050" y="1962150"/>
          <a:ext cx="5956300" cy="482600"/>
        </p:xfrm>
        <a:graphic>
          <a:graphicData uri="http://schemas.openxmlformats.org/presentationml/2006/ole">
            <mc:AlternateContent xmlns:mc="http://schemas.openxmlformats.org/markup-compatibility/2006">
              <mc:Choice xmlns:v="urn:schemas-microsoft-com:vml" Requires="v">
                <p:oleObj spid="_x0000_s612383" name="Equation" r:id="rId3" imgW="5956200" imgH="482400" progId="Equation.DSMT4">
                  <p:embed/>
                </p:oleObj>
              </mc:Choice>
              <mc:Fallback>
                <p:oleObj name="Equation" r:id="rId3" imgW="5956200" imgH="482400" progId="Equation.DSMT4">
                  <p:embed/>
                  <p:pic>
                    <p:nvPicPr>
                      <p:cNvPr id="0" name="Picture 2"/>
                      <p:cNvPicPr>
                        <a:picLocks noChangeAspect="1" noChangeArrowheads="1"/>
                      </p:cNvPicPr>
                      <p:nvPr/>
                    </p:nvPicPr>
                    <p:blipFill>
                      <a:blip r:embed="rId4"/>
                      <a:srcRect/>
                      <a:stretch>
                        <a:fillRect/>
                      </a:stretch>
                    </p:blipFill>
                    <p:spPr bwMode="auto">
                      <a:xfrm>
                        <a:off x="527050" y="1962150"/>
                        <a:ext cx="5956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5474825" y="2273030"/>
            <a:ext cx="3570562" cy="3799820"/>
            <a:chOff x="5474825" y="2133600"/>
            <a:chExt cx="3570562" cy="3799820"/>
          </a:xfrm>
        </p:grpSpPr>
        <p:sp>
          <p:nvSpPr>
            <p:cNvPr id="6" name="Rectangle 5"/>
            <p:cNvSpPr/>
            <p:nvPr/>
          </p:nvSpPr>
          <p:spPr>
            <a:xfrm>
              <a:off x="6705600" y="5410200"/>
              <a:ext cx="1370055" cy="523220"/>
            </a:xfrm>
            <a:prstGeom prst="rect">
              <a:avLst/>
            </a:prstGeom>
          </p:spPr>
          <p:txBody>
            <a:bodyPr wrap="none">
              <a:spAutoFit/>
            </a:bodyPr>
            <a:lstStyle/>
            <a:p>
              <a:r>
                <a:rPr lang="en-US" sz="2800" b="1" dirty="0"/>
                <a:t>Figure 4</a:t>
              </a:r>
            </a:p>
          </p:txBody>
        </p:sp>
        <p:pic>
          <p:nvPicPr>
            <p:cNvPr id="4" name="Picture 3"/>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5474825" y="2133600"/>
              <a:ext cx="3570562" cy="326231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2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8229600" cy="4572000"/>
          </a:xfrm>
        </p:spPr>
        <p:txBody>
          <a:bodyPr>
            <a:normAutofit/>
          </a:bodyPr>
          <a:lstStyle/>
          <a:p>
            <a:r>
              <a:rPr lang="en-US" dirty="0"/>
              <a:t>Similar reasoning leads to the following vector equation for the tangent line </a:t>
            </a:r>
            <a:r>
              <a:rPr lang="en-US" i="1" dirty="0"/>
              <a:t>L</a:t>
            </a:r>
            <a:r>
              <a:rPr lang="en-US" baseline="-25000" dirty="0"/>
              <a:t>2</a:t>
            </a:r>
            <a:r>
              <a:rPr lang="en-US" dirty="0"/>
              <a:t>. </a:t>
            </a:r>
          </a:p>
          <a:p>
            <a:endParaRPr lang="en-US" dirty="0"/>
          </a:p>
          <a:p>
            <a:r>
              <a:rPr lang="en-US" dirty="0"/>
              <a:t>The curve </a:t>
            </a:r>
            <a:r>
              <a:rPr lang="en-US" i="1" dirty="0"/>
              <a:t>z</a:t>
            </a:r>
            <a:r>
              <a:rPr lang="en-US" dirty="0"/>
              <a:t> </a:t>
            </a:r>
            <a:r>
              <a:rPr lang="en-US" dirty="0">
                <a:latin typeface="Symbol" pitchFamily="18" charset="2"/>
              </a:rPr>
              <a:t>=</a:t>
            </a:r>
            <a:r>
              <a:rPr lang="en-US" dirty="0"/>
              <a:t> </a:t>
            </a:r>
            <a:r>
              <a:rPr lang="en-US" i="1" dirty="0"/>
              <a:t>f</a:t>
            </a:r>
            <a:r>
              <a:rPr lang="en-US" dirty="0"/>
              <a:t>(1, </a:t>
            </a:r>
            <a:r>
              <a:rPr lang="en-US" i="1" dirty="0"/>
              <a:t>y</a:t>
            </a:r>
            <a:r>
              <a:rPr lang="en-US" dirty="0"/>
              <a:t>) and the line </a:t>
            </a:r>
            <a:r>
              <a:rPr lang="en-US" i="1" dirty="0"/>
              <a:t>L</a:t>
            </a:r>
            <a:r>
              <a:rPr lang="en-US" baseline="-25000" dirty="0"/>
              <a:t>2</a:t>
            </a:r>
            <a:r>
              <a:rPr lang="en-US" dirty="0"/>
              <a:t> </a:t>
            </a:r>
            <a:br>
              <a:rPr lang="en-US" dirty="0"/>
            </a:br>
            <a:r>
              <a:rPr lang="en-US" dirty="0"/>
              <a:t>are shown in Figure 5; note that </a:t>
            </a:r>
            <a:br>
              <a:rPr lang="en-US" dirty="0"/>
            </a:br>
            <a:r>
              <a:rPr lang="en-US" dirty="0"/>
              <a:t>the shape of the curve is consistent </a:t>
            </a:r>
            <a:br>
              <a:rPr lang="en-US" dirty="0"/>
            </a:br>
            <a:r>
              <a:rPr lang="en-US" dirty="0"/>
              <a:t>with a quadratic function, which </a:t>
            </a:r>
            <a:br>
              <a:rPr lang="en-US" dirty="0"/>
            </a:br>
            <a:r>
              <a:rPr lang="en-US" dirty="0"/>
              <a:t>is exactly the case for </a:t>
            </a:r>
            <a:r>
              <a:rPr lang="en-US" i="1" dirty="0"/>
              <a:t>f</a:t>
            </a:r>
            <a:r>
              <a:rPr lang="en-US" dirty="0"/>
              <a:t>(1, </a:t>
            </a:r>
            <a:r>
              <a:rPr lang="en-US" i="1" dirty="0"/>
              <a:t>y</a:t>
            </a:r>
            <a:r>
              <a:rPr lang="en-US" dirty="0"/>
              <a:t>).</a:t>
            </a:r>
          </a:p>
        </p:txBody>
      </p:sp>
      <p:graphicFrame>
        <p:nvGraphicFramePr>
          <p:cNvPr id="613378" name="Object 2"/>
          <p:cNvGraphicFramePr>
            <a:graphicFrameLocks noChangeAspect="1"/>
          </p:cNvGraphicFramePr>
          <p:nvPr>
            <p:extLst>
              <p:ext uri="{D42A27DB-BD31-4B8C-83A1-F6EECF244321}">
                <p14:modId xmlns:p14="http://schemas.microsoft.com/office/powerpoint/2010/main" val="737735102"/>
              </p:ext>
            </p:extLst>
          </p:nvPr>
        </p:nvGraphicFramePr>
        <p:xfrm>
          <a:off x="571500" y="2266950"/>
          <a:ext cx="5448300" cy="482600"/>
        </p:xfrm>
        <a:graphic>
          <a:graphicData uri="http://schemas.openxmlformats.org/presentationml/2006/ole">
            <mc:AlternateContent xmlns:mc="http://schemas.openxmlformats.org/markup-compatibility/2006">
              <mc:Choice xmlns:v="urn:schemas-microsoft-com:vml" Requires="v">
                <p:oleObj spid="_x0000_s613407" name="Equation" r:id="rId3" imgW="5448240" imgH="482400" progId="Equation.DSMT4">
                  <p:embed/>
                </p:oleObj>
              </mc:Choice>
              <mc:Fallback>
                <p:oleObj name="Equation" r:id="rId3" imgW="5448240" imgH="482400" progId="Equation.DSMT4">
                  <p:embed/>
                  <p:pic>
                    <p:nvPicPr>
                      <p:cNvPr id="0" name="Picture 2"/>
                      <p:cNvPicPr>
                        <a:picLocks noChangeAspect="1" noChangeArrowheads="1"/>
                      </p:cNvPicPr>
                      <p:nvPr/>
                    </p:nvPicPr>
                    <p:blipFill>
                      <a:blip r:embed="rId4"/>
                      <a:srcRect/>
                      <a:stretch>
                        <a:fillRect/>
                      </a:stretch>
                    </p:blipFill>
                    <p:spPr bwMode="auto">
                      <a:xfrm>
                        <a:off x="571500" y="2266950"/>
                        <a:ext cx="5448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5715000" y="2235380"/>
            <a:ext cx="3352800" cy="3840915"/>
            <a:chOff x="5715000" y="2235380"/>
            <a:chExt cx="3352800" cy="3840915"/>
          </a:xfrm>
        </p:grpSpPr>
        <p:sp>
          <p:nvSpPr>
            <p:cNvPr id="6" name="Rectangle 5"/>
            <p:cNvSpPr/>
            <p:nvPr/>
          </p:nvSpPr>
          <p:spPr>
            <a:xfrm>
              <a:off x="6781800" y="5553075"/>
              <a:ext cx="1370055" cy="523220"/>
            </a:xfrm>
            <a:prstGeom prst="rect">
              <a:avLst/>
            </a:prstGeom>
          </p:spPr>
          <p:txBody>
            <a:bodyPr wrap="none">
              <a:spAutoFit/>
            </a:bodyPr>
            <a:lstStyle/>
            <a:p>
              <a:r>
                <a:rPr lang="en-US" sz="2800" b="1" dirty="0"/>
                <a:t>Figure 5</a:t>
              </a:r>
            </a:p>
          </p:txBody>
        </p:sp>
        <p:pic>
          <p:nvPicPr>
            <p:cNvPr id="4" name="Picture 3"/>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5715000" y="2235380"/>
              <a:ext cx="3352800" cy="347962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3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lstStyle/>
          <a:p>
            <a:r>
              <a:rPr lang="en-US" dirty="0"/>
              <a:t>Assuming </a:t>
            </a:r>
            <a:r>
              <a:rPr lang="en-US" i="1" dirty="0"/>
              <a:t>x</a:t>
            </a:r>
            <a:r>
              <a:rPr lang="en-US" dirty="0"/>
              <a:t>, </a:t>
            </a:r>
            <a:r>
              <a:rPr lang="en-US" i="1" dirty="0"/>
              <a:t>y</a:t>
            </a:r>
            <a:r>
              <a:rPr lang="en-US" dirty="0"/>
              <a:t>, and </a:t>
            </a:r>
            <a:r>
              <a:rPr lang="en-US" i="1" dirty="0"/>
              <a:t>z</a:t>
            </a:r>
            <a:r>
              <a:rPr lang="en-US" dirty="0"/>
              <a:t> are independent variables, find the three partial derivatives of the function</a:t>
            </a:r>
          </a:p>
          <a:p>
            <a:endParaRPr lang="en-US" dirty="0"/>
          </a:p>
          <a:p>
            <a:r>
              <a:rPr lang="en-US" b="1" dirty="0"/>
              <a:t>Solution </a:t>
            </a:r>
          </a:p>
          <a:p>
            <a:r>
              <a:rPr lang="en-US" dirty="0"/>
              <a:t>To find </a:t>
            </a:r>
            <a:r>
              <a:rPr lang="en-US" i="1" dirty="0" err="1"/>
              <a:t>f</a:t>
            </a:r>
            <a:r>
              <a:rPr lang="en-US" i="1" baseline="-25000" dirty="0" err="1"/>
              <a:t>x</a:t>
            </a:r>
            <a:r>
              <a:rPr lang="en-US" dirty="0"/>
              <a:t> , we treat </a:t>
            </a:r>
            <a:r>
              <a:rPr lang="en-US" i="1" dirty="0"/>
              <a:t>y</a:t>
            </a:r>
            <a:r>
              <a:rPr lang="en-US" dirty="0"/>
              <a:t> and </a:t>
            </a:r>
            <a:r>
              <a:rPr lang="en-US" i="1" dirty="0"/>
              <a:t>z</a:t>
            </a:r>
            <a:r>
              <a:rPr lang="en-US" dirty="0"/>
              <a:t> as constant and differentiate </a:t>
            </a:r>
            <a:r>
              <a:rPr lang="en-US" i="1" dirty="0"/>
              <a:t>f</a:t>
            </a:r>
            <a:r>
              <a:rPr lang="en-US" dirty="0"/>
              <a:t> with respect to </a:t>
            </a:r>
            <a:r>
              <a:rPr lang="en-US" i="1" dirty="0"/>
              <a:t>x</a:t>
            </a:r>
            <a:r>
              <a:rPr lang="en-US" dirty="0"/>
              <a:t>. </a:t>
            </a:r>
          </a:p>
          <a:p>
            <a:endParaRPr lang="en-US" dirty="0"/>
          </a:p>
        </p:txBody>
      </p:sp>
      <p:graphicFrame>
        <p:nvGraphicFramePr>
          <p:cNvPr id="614402" name="Object 2"/>
          <p:cNvGraphicFramePr>
            <a:graphicFrameLocks noChangeAspect="1"/>
          </p:cNvGraphicFramePr>
          <p:nvPr/>
        </p:nvGraphicFramePr>
        <p:xfrm>
          <a:off x="544975" y="2133600"/>
          <a:ext cx="4457700" cy="571500"/>
        </p:xfrm>
        <a:graphic>
          <a:graphicData uri="http://schemas.openxmlformats.org/presentationml/2006/ole">
            <mc:AlternateContent xmlns:mc="http://schemas.openxmlformats.org/markup-compatibility/2006">
              <mc:Choice xmlns:v="urn:schemas-microsoft-com:vml" Requires="v">
                <p:oleObj spid="_x0000_s614507" name="Equation" r:id="rId3" imgW="4457520" imgH="571320" progId="Equation.DSMT4">
                  <p:embed/>
                </p:oleObj>
              </mc:Choice>
              <mc:Fallback>
                <p:oleObj name="Equation" r:id="rId3" imgW="445752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75" y="2133600"/>
                        <a:ext cx="4457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92033711"/>
              </p:ext>
            </p:extLst>
          </p:nvPr>
        </p:nvGraphicFramePr>
        <p:xfrm>
          <a:off x="1447800" y="4330700"/>
          <a:ext cx="1333500" cy="469900"/>
        </p:xfrm>
        <a:graphic>
          <a:graphicData uri="http://schemas.openxmlformats.org/presentationml/2006/ole">
            <mc:AlternateContent xmlns:mc="http://schemas.openxmlformats.org/markup-compatibility/2006">
              <mc:Choice xmlns:v="urn:schemas-microsoft-com:vml" Requires="v">
                <p:oleObj spid="_x0000_s614508" name="Equation" r:id="rId5" imgW="1333500" imgH="469900" progId="Equation.DSMT4">
                  <p:embed/>
                </p:oleObj>
              </mc:Choice>
              <mc:Fallback>
                <p:oleObj name="Equation" r:id="rId5" imgW="1333500" imgH="4699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4330700"/>
                        <a:ext cx="1333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34819657"/>
              </p:ext>
            </p:extLst>
          </p:nvPr>
        </p:nvGraphicFramePr>
        <p:xfrm>
          <a:off x="2819400" y="4191000"/>
          <a:ext cx="3835400" cy="838200"/>
        </p:xfrm>
        <a:graphic>
          <a:graphicData uri="http://schemas.openxmlformats.org/presentationml/2006/ole">
            <mc:AlternateContent xmlns:mc="http://schemas.openxmlformats.org/markup-compatibility/2006">
              <mc:Choice xmlns:v="urn:schemas-microsoft-com:vml" Requires="v">
                <p:oleObj spid="_x0000_s614509" name="Equation" r:id="rId7" imgW="3835400" imgH="838200" progId="Equation.DSMT4">
                  <p:embed/>
                </p:oleObj>
              </mc:Choice>
              <mc:Fallback>
                <p:oleObj name="Equation" r:id="rId7" imgW="3835400" imgH="8382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4191000"/>
                        <a:ext cx="383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03952356"/>
              </p:ext>
            </p:extLst>
          </p:nvPr>
        </p:nvGraphicFramePr>
        <p:xfrm>
          <a:off x="2819400" y="5041900"/>
          <a:ext cx="2654300" cy="901700"/>
        </p:xfrm>
        <a:graphic>
          <a:graphicData uri="http://schemas.openxmlformats.org/presentationml/2006/ole">
            <mc:AlternateContent xmlns:mc="http://schemas.openxmlformats.org/markup-compatibility/2006">
              <mc:Choice xmlns:v="urn:schemas-microsoft-com:vml" Requires="v">
                <p:oleObj spid="_x0000_s614510" name="Equation" r:id="rId9" imgW="2654300" imgH="901700" progId="Equation.DSMT4">
                  <p:embed/>
                </p:oleObj>
              </mc:Choice>
              <mc:Fallback>
                <p:oleObj name="Equation" r:id="rId9" imgW="2654300" imgH="90170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5041900"/>
                        <a:ext cx="26543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41679945"/>
              </p:ext>
            </p:extLst>
          </p:nvPr>
        </p:nvGraphicFramePr>
        <p:xfrm>
          <a:off x="5562600" y="5029200"/>
          <a:ext cx="2362200" cy="838200"/>
        </p:xfrm>
        <a:graphic>
          <a:graphicData uri="http://schemas.openxmlformats.org/presentationml/2006/ole">
            <mc:AlternateContent xmlns:mc="http://schemas.openxmlformats.org/markup-compatibility/2006">
              <mc:Choice xmlns:v="urn:schemas-microsoft-com:vml" Requires="v">
                <p:oleObj spid="_x0000_s614511" name="Equation" r:id="rId11" imgW="2362200" imgH="838200" progId="Equation.DSMT4">
                  <p:embed/>
                </p:oleObj>
              </mc:Choice>
              <mc:Fallback>
                <p:oleObj name="Equation" r:id="rId11" imgW="2362200" imgH="838200"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2600" y="5029200"/>
                        <a:ext cx="236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Holding </a:t>
            </a:r>
            <a:r>
              <a:rPr lang="en-US" i="1" dirty="0"/>
              <a:t>x</a:t>
            </a:r>
            <a:r>
              <a:rPr lang="en-US" dirty="0"/>
              <a:t> and </a:t>
            </a:r>
            <a:r>
              <a:rPr lang="en-US" i="1" dirty="0"/>
              <a:t>z</a:t>
            </a:r>
            <a:r>
              <a:rPr lang="en-US" dirty="0"/>
              <a:t> constant, we find </a:t>
            </a:r>
          </a:p>
          <a:p>
            <a:endParaRPr lang="en-US" dirty="0"/>
          </a:p>
          <a:p>
            <a:endParaRPr lang="en-US" dirty="0"/>
          </a:p>
          <a:p>
            <a:endParaRPr lang="en-US" dirty="0"/>
          </a:p>
          <a:p>
            <a:endParaRPr lang="en-US" dirty="0"/>
          </a:p>
          <a:p>
            <a:pPr>
              <a:spcBef>
                <a:spcPts val="0"/>
              </a:spcBef>
            </a:pPr>
            <a:r>
              <a:rPr lang="en-US" dirty="0"/>
              <a:t>and holding </a:t>
            </a:r>
            <a:r>
              <a:rPr lang="en-US" i="1" dirty="0"/>
              <a:t>x</a:t>
            </a:r>
            <a:r>
              <a:rPr lang="en-US" dirty="0"/>
              <a:t> and </a:t>
            </a:r>
            <a:r>
              <a:rPr lang="en-US" i="1" dirty="0"/>
              <a:t>y</a:t>
            </a:r>
            <a:r>
              <a:rPr lang="en-US" dirty="0"/>
              <a:t> constant gives us </a:t>
            </a:r>
          </a:p>
        </p:txBody>
      </p:sp>
      <p:graphicFrame>
        <p:nvGraphicFramePr>
          <p:cNvPr id="616452" name="Object 4"/>
          <p:cNvGraphicFramePr>
            <a:graphicFrameLocks noChangeAspect="1"/>
          </p:cNvGraphicFramePr>
          <p:nvPr/>
        </p:nvGraphicFramePr>
        <p:xfrm>
          <a:off x="1143000" y="2092125"/>
          <a:ext cx="1333500" cy="495300"/>
        </p:xfrm>
        <a:graphic>
          <a:graphicData uri="http://schemas.openxmlformats.org/presentationml/2006/ole">
            <mc:AlternateContent xmlns:mc="http://schemas.openxmlformats.org/markup-compatibility/2006">
              <mc:Choice xmlns:v="urn:schemas-microsoft-com:vml" Requires="v">
                <p:oleObj spid="_x0000_s616684" name="Equation" r:id="rId3" imgW="1333440" imgH="495000" progId="Equation.DSMT4">
                  <p:embed/>
                </p:oleObj>
              </mc:Choice>
              <mc:Fallback>
                <p:oleObj name="Equation" r:id="rId3" imgW="1333440" imgH="4950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092125"/>
                        <a:ext cx="1333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53" name="Object 5"/>
          <p:cNvGraphicFramePr>
            <a:graphicFrameLocks noChangeAspect="1"/>
          </p:cNvGraphicFramePr>
          <p:nvPr/>
        </p:nvGraphicFramePr>
        <p:xfrm>
          <a:off x="2514600" y="1898250"/>
          <a:ext cx="3835400" cy="901700"/>
        </p:xfrm>
        <a:graphic>
          <a:graphicData uri="http://schemas.openxmlformats.org/presentationml/2006/ole">
            <mc:AlternateContent xmlns:mc="http://schemas.openxmlformats.org/markup-compatibility/2006">
              <mc:Choice xmlns:v="urn:schemas-microsoft-com:vml" Requires="v">
                <p:oleObj spid="_x0000_s616685" name="Equation" r:id="rId5" imgW="3835080" imgH="901440" progId="Equation.DSMT4">
                  <p:embed/>
                </p:oleObj>
              </mc:Choice>
              <mc:Fallback>
                <p:oleObj name="Equation" r:id="rId5" imgW="3835080" imgH="90144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1898250"/>
                        <a:ext cx="38354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54" name="Object 6"/>
          <p:cNvGraphicFramePr>
            <a:graphicFrameLocks noChangeAspect="1"/>
          </p:cNvGraphicFramePr>
          <p:nvPr/>
        </p:nvGraphicFramePr>
        <p:xfrm>
          <a:off x="2507850" y="2900425"/>
          <a:ext cx="2984500" cy="901700"/>
        </p:xfrm>
        <a:graphic>
          <a:graphicData uri="http://schemas.openxmlformats.org/presentationml/2006/ole">
            <mc:AlternateContent xmlns:mc="http://schemas.openxmlformats.org/markup-compatibility/2006">
              <mc:Choice xmlns:v="urn:schemas-microsoft-com:vml" Requires="v">
                <p:oleObj spid="_x0000_s616686" name="Equation" r:id="rId7" imgW="2984400" imgH="901440" progId="Equation.DSMT4">
                  <p:embed/>
                </p:oleObj>
              </mc:Choice>
              <mc:Fallback>
                <p:oleObj name="Equation" r:id="rId7" imgW="2984400" imgH="90144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7850" y="2900425"/>
                        <a:ext cx="2984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55" name="Object 7"/>
          <p:cNvGraphicFramePr>
            <a:graphicFrameLocks noChangeAspect="1"/>
          </p:cNvGraphicFramePr>
          <p:nvPr/>
        </p:nvGraphicFramePr>
        <p:xfrm>
          <a:off x="5523375" y="2908300"/>
          <a:ext cx="2794000" cy="901700"/>
        </p:xfrm>
        <a:graphic>
          <a:graphicData uri="http://schemas.openxmlformats.org/presentationml/2006/ole">
            <mc:AlternateContent xmlns:mc="http://schemas.openxmlformats.org/markup-compatibility/2006">
              <mc:Choice xmlns:v="urn:schemas-microsoft-com:vml" Requires="v">
                <p:oleObj spid="_x0000_s616687" name="Equation" r:id="rId9" imgW="2793960" imgH="901440" progId="Equation.DSMT4">
                  <p:embed/>
                </p:oleObj>
              </mc:Choice>
              <mc:Fallback>
                <p:oleObj name="Equation" r:id="rId9" imgW="2793960" imgH="90144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3375" y="2908300"/>
                        <a:ext cx="2794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56" name="Object 8"/>
          <p:cNvGraphicFramePr>
            <a:graphicFrameLocks noChangeAspect="1"/>
          </p:cNvGraphicFramePr>
          <p:nvPr/>
        </p:nvGraphicFramePr>
        <p:xfrm>
          <a:off x="838200" y="4472650"/>
          <a:ext cx="1320800" cy="469900"/>
        </p:xfrm>
        <a:graphic>
          <a:graphicData uri="http://schemas.openxmlformats.org/presentationml/2006/ole">
            <mc:AlternateContent xmlns:mc="http://schemas.openxmlformats.org/markup-compatibility/2006">
              <mc:Choice xmlns:v="urn:schemas-microsoft-com:vml" Requires="v">
                <p:oleObj spid="_x0000_s616688" name="Equation" r:id="rId11" imgW="1320480" imgH="469800" progId="Equation.DSMT4">
                  <p:embed/>
                </p:oleObj>
              </mc:Choice>
              <mc:Fallback>
                <p:oleObj name="Equation" r:id="rId11" imgW="1320480" imgH="4698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200" y="4472650"/>
                        <a:ext cx="1320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57" name="Object 9"/>
          <p:cNvGraphicFramePr>
            <a:graphicFrameLocks noChangeAspect="1"/>
          </p:cNvGraphicFramePr>
          <p:nvPr/>
        </p:nvGraphicFramePr>
        <p:xfrm>
          <a:off x="2198225" y="4273950"/>
          <a:ext cx="3822700" cy="838200"/>
        </p:xfrm>
        <a:graphic>
          <a:graphicData uri="http://schemas.openxmlformats.org/presentationml/2006/ole">
            <mc:AlternateContent xmlns:mc="http://schemas.openxmlformats.org/markup-compatibility/2006">
              <mc:Choice xmlns:v="urn:schemas-microsoft-com:vml" Requires="v">
                <p:oleObj spid="_x0000_s616689" name="Equation" r:id="rId13" imgW="3822480" imgH="838080" progId="Equation.DSMT4">
                  <p:embed/>
                </p:oleObj>
              </mc:Choice>
              <mc:Fallback>
                <p:oleObj name="Equation" r:id="rId13" imgW="3822480" imgH="83808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98225" y="4273950"/>
                        <a:ext cx="3822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58" name="Object 10"/>
          <p:cNvGraphicFramePr>
            <a:graphicFrameLocks noChangeAspect="1"/>
          </p:cNvGraphicFramePr>
          <p:nvPr/>
        </p:nvGraphicFramePr>
        <p:xfrm>
          <a:off x="2191475" y="5132637"/>
          <a:ext cx="3314700" cy="901700"/>
        </p:xfrm>
        <a:graphic>
          <a:graphicData uri="http://schemas.openxmlformats.org/presentationml/2006/ole">
            <mc:AlternateContent xmlns:mc="http://schemas.openxmlformats.org/markup-compatibility/2006">
              <mc:Choice xmlns:v="urn:schemas-microsoft-com:vml" Requires="v">
                <p:oleObj spid="_x0000_s616690" name="Equation" r:id="rId15" imgW="3314520" imgH="901440" progId="Equation.DSMT4">
                  <p:embed/>
                </p:oleObj>
              </mc:Choice>
              <mc:Fallback>
                <p:oleObj name="Equation" r:id="rId15" imgW="3314520" imgH="90144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91475" y="5132637"/>
                        <a:ext cx="3314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59" name="Object 11"/>
          <p:cNvGraphicFramePr>
            <a:graphicFrameLocks noChangeAspect="1"/>
          </p:cNvGraphicFramePr>
          <p:nvPr/>
        </p:nvGraphicFramePr>
        <p:xfrm>
          <a:off x="5527875" y="5127812"/>
          <a:ext cx="3086100" cy="838200"/>
        </p:xfrm>
        <a:graphic>
          <a:graphicData uri="http://schemas.openxmlformats.org/presentationml/2006/ole">
            <mc:AlternateContent xmlns:mc="http://schemas.openxmlformats.org/markup-compatibility/2006">
              <mc:Choice xmlns:v="urn:schemas-microsoft-com:vml" Requires="v">
                <p:oleObj spid="_x0000_s616691" name="Equation" r:id="rId17" imgW="3085920" imgH="838080" progId="Equation.DSMT4">
                  <p:embed/>
                </p:oleObj>
              </mc:Choice>
              <mc:Fallback>
                <p:oleObj name="Equation" r:id="rId17" imgW="3085920" imgH="83808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27875" y="5127812"/>
                        <a:ext cx="3086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64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64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64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64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64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64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64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6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a:xfrm>
            <a:off x="457200" y="1280160"/>
            <a:ext cx="8229600" cy="4663440"/>
          </a:xfrm>
        </p:spPr>
        <p:txBody>
          <a:bodyPr>
            <a:normAutofit lnSpcReduction="10000"/>
          </a:bodyPr>
          <a:lstStyle/>
          <a:p>
            <a:r>
              <a:rPr lang="en-US" dirty="0"/>
              <a:t>Given the equation </a:t>
            </a:r>
            <a:r>
              <a:rPr lang="en-US" i="1" dirty="0">
                <a:solidFill>
                  <a:srgbClr val="0000FF"/>
                </a:solidFill>
              </a:rPr>
              <a:t>z</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4</a:t>
            </a:r>
            <a:r>
              <a:rPr lang="en-US" i="1" dirty="0">
                <a:solidFill>
                  <a:srgbClr val="0000FF"/>
                </a:solidFill>
              </a:rPr>
              <a:t>x</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5</a:t>
            </a:r>
            <a:r>
              <a:rPr lang="en-US" i="1" dirty="0">
                <a:solidFill>
                  <a:srgbClr val="0000FF"/>
                </a:solidFill>
              </a:rPr>
              <a:t>y</a:t>
            </a:r>
            <a:r>
              <a:rPr lang="en-US" baseline="30000" dirty="0">
                <a:solidFill>
                  <a:srgbClr val="0000FF"/>
                </a:solidFill>
              </a:rPr>
              <a:t>2</a:t>
            </a:r>
            <a:r>
              <a:rPr lang="en-US" dirty="0">
                <a:solidFill>
                  <a:srgbClr val="0000FF"/>
                </a:solidFill>
              </a:rPr>
              <a:t> = 0</a:t>
            </a:r>
            <a:r>
              <a:rPr lang="en-US" dirty="0"/>
              <a:t>, determine </a:t>
            </a:r>
            <a:r>
              <a:rPr lang="en-US" i="1" dirty="0"/>
              <a:t>z</a:t>
            </a:r>
            <a:r>
              <a:rPr lang="en-US" i="1" baseline="-25000" dirty="0"/>
              <a:t>x</a:t>
            </a:r>
            <a:r>
              <a:rPr lang="en-US" dirty="0"/>
              <a:t> and </a:t>
            </a:r>
            <a:r>
              <a:rPr lang="en-US" i="1" dirty="0"/>
              <a:t>z</a:t>
            </a:r>
            <a:r>
              <a:rPr lang="en-US" i="1" baseline="-25000" dirty="0"/>
              <a:t>y</a:t>
            </a:r>
            <a:r>
              <a:rPr lang="en-US" dirty="0"/>
              <a:t> wherever they exist.</a:t>
            </a:r>
          </a:p>
          <a:p>
            <a:r>
              <a:rPr lang="en-US" b="1" dirty="0"/>
              <a:t>Solution</a:t>
            </a:r>
          </a:p>
          <a:p>
            <a:r>
              <a:rPr lang="en-US" dirty="0"/>
              <a:t>This equation is the equation of an elliptic cone, and in a global sense the equation doesn’t define a function of </a:t>
            </a:r>
            <a:r>
              <a:rPr lang="en-US" i="1" dirty="0"/>
              <a:t>x</a:t>
            </a:r>
            <a:r>
              <a:rPr lang="en-US" dirty="0"/>
              <a:t> and </a:t>
            </a:r>
            <a:r>
              <a:rPr lang="en-US" i="1" dirty="0"/>
              <a:t>y</a:t>
            </a:r>
            <a:r>
              <a:rPr lang="en-US" dirty="0"/>
              <a:t>. But the equation does define </a:t>
            </a:r>
            <a:r>
              <a:rPr lang="en-US" i="1" dirty="0"/>
              <a:t>z</a:t>
            </a:r>
            <a:r>
              <a:rPr lang="en-US" dirty="0"/>
              <a:t> as a function of </a:t>
            </a:r>
            <a:r>
              <a:rPr lang="en-US" i="1" dirty="0"/>
              <a:t>x</a:t>
            </a:r>
            <a:r>
              <a:rPr lang="en-US" dirty="0"/>
              <a:t> and </a:t>
            </a:r>
            <a:r>
              <a:rPr lang="en-US" i="1" dirty="0"/>
              <a:t>y</a:t>
            </a:r>
            <a:r>
              <a:rPr lang="en-US" dirty="0"/>
              <a:t> in a neighborhood of every point on the surface. To find the partial derivatives </a:t>
            </a:r>
            <a:r>
              <a:rPr lang="en-US" i="1" dirty="0" err="1"/>
              <a:t>z</a:t>
            </a:r>
            <a:r>
              <a:rPr lang="en-US" i="1" baseline="-25000" dirty="0" err="1"/>
              <a:t>x</a:t>
            </a:r>
            <a:r>
              <a:rPr lang="en-US" dirty="0"/>
              <a:t> and </a:t>
            </a:r>
            <a:r>
              <a:rPr lang="en-US" i="1" dirty="0" err="1"/>
              <a:t>z</a:t>
            </a:r>
            <a:r>
              <a:rPr lang="en-US" i="1" baseline="-25000" dirty="0" err="1"/>
              <a:t>y</a:t>
            </a:r>
            <a:r>
              <a:rPr lang="en-US" dirty="0"/>
              <a:t> , we treat </a:t>
            </a:r>
            <a:r>
              <a:rPr lang="en-US" i="1" dirty="0"/>
              <a:t>z</a:t>
            </a:r>
            <a:r>
              <a:rPr lang="en-US" dirty="0"/>
              <a:t> as, respectively, a differentiable function in </a:t>
            </a:r>
            <a:r>
              <a:rPr lang="en-US" i="1" dirty="0"/>
              <a:t>x</a:t>
            </a:r>
            <a:r>
              <a:rPr lang="en-US" dirty="0"/>
              <a:t> and then </a:t>
            </a:r>
            <a:r>
              <a:rPr lang="en-US" i="1" dirty="0"/>
              <a:t>y</a:t>
            </a:r>
            <a:r>
              <a:rPr lang="en-US" dirty="0"/>
              <a:t> and implicitly differentiate with respect to each of the two variables.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8229600" cy="4663440"/>
          </a:xfrm>
        </p:spPr>
        <p:txBody>
          <a:bodyPr>
            <a:normAutofit/>
          </a:bodyPr>
          <a:lstStyle/>
          <a:p>
            <a:r>
              <a:rPr lang="en-US" dirty="0"/>
              <a:t>With respect to </a:t>
            </a:r>
            <a:r>
              <a:rPr lang="en-US" i="1" dirty="0"/>
              <a:t>x:</a:t>
            </a:r>
          </a:p>
          <a:p>
            <a:br>
              <a:rPr lang="en-US" i="1" dirty="0"/>
            </a:br>
            <a:br>
              <a:rPr lang="en-US" i="1" dirty="0"/>
            </a:br>
            <a:r>
              <a:rPr lang="en-US" dirty="0"/>
              <a:t>With respect to </a:t>
            </a:r>
            <a:r>
              <a:rPr lang="en-US" i="1" dirty="0"/>
              <a:t>y:</a:t>
            </a:r>
          </a:p>
          <a:p>
            <a:br>
              <a:rPr lang="en-US" dirty="0"/>
            </a:br>
            <a:br>
              <a:rPr lang="en-US" dirty="0"/>
            </a:br>
            <a:r>
              <a:rPr lang="en-US" dirty="0"/>
              <a:t>At any point (</a:t>
            </a:r>
            <a:r>
              <a:rPr lang="en-US" i="1" dirty="0"/>
              <a:t>x</a:t>
            </a:r>
            <a:r>
              <a:rPr lang="en-US" dirty="0"/>
              <a:t>, </a:t>
            </a:r>
            <a:r>
              <a:rPr lang="en-US" i="1" dirty="0"/>
              <a:t>y</a:t>
            </a:r>
            <a:r>
              <a:rPr lang="en-US" dirty="0"/>
              <a:t>, </a:t>
            </a:r>
            <a:r>
              <a:rPr lang="en-US" i="1" dirty="0"/>
              <a:t>z</a:t>
            </a:r>
            <a:r>
              <a:rPr lang="en-US" dirty="0"/>
              <a:t>) on the surface </a:t>
            </a:r>
            <a:r>
              <a:rPr lang="en-US" i="1" dirty="0"/>
              <a:t>z</a:t>
            </a:r>
            <a:r>
              <a:rPr lang="en-US" baseline="30000" dirty="0"/>
              <a:t>2</a:t>
            </a:r>
            <a:r>
              <a:rPr lang="en-US" dirty="0"/>
              <a:t> </a:t>
            </a:r>
            <a:r>
              <a:rPr lang="en-US" dirty="0">
                <a:latin typeface="Symbol" pitchFamily="18" charset="2"/>
              </a:rPr>
              <a:t>-</a:t>
            </a:r>
            <a:r>
              <a:rPr lang="en-US" dirty="0"/>
              <a:t> 4</a:t>
            </a:r>
            <a:r>
              <a:rPr lang="en-US" i="1" dirty="0"/>
              <a:t>x</a:t>
            </a:r>
            <a:r>
              <a:rPr lang="en-US" baseline="30000" dirty="0"/>
              <a:t>2</a:t>
            </a:r>
            <a:r>
              <a:rPr lang="en-US" dirty="0"/>
              <a:t> </a:t>
            </a:r>
            <a:r>
              <a:rPr lang="en-US" dirty="0">
                <a:latin typeface="Symbol" pitchFamily="18" charset="2"/>
              </a:rPr>
              <a:t>-</a:t>
            </a:r>
            <a:r>
              <a:rPr lang="en-US" dirty="0"/>
              <a:t> 5</a:t>
            </a:r>
            <a:r>
              <a:rPr lang="en-US" i="1" dirty="0"/>
              <a:t>y</a:t>
            </a:r>
            <a:r>
              <a:rPr lang="en-US" baseline="30000" dirty="0"/>
              <a:t>2</a:t>
            </a:r>
            <a:r>
              <a:rPr lang="en-US" dirty="0"/>
              <a:t> = 0 where </a:t>
            </a:r>
            <a:r>
              <a:rPr lang="en-US" i="1" dirty="0"/>
              <a:t>z</a:t>
            </a:r>
            <a:r>
              <a:rPr lang="en-US" dirty="0"/>
              <a:t> is locally a differentiable function in </a:t>
            </a:r>
            <a:r>
              <a:rPr lang="en-US" i="1" dirty="0"/>
              <a:t>x</a:t>
            </a:r>
            <a:r>
              <a:rPr lang="en-US" dirty="0"/>
              <a:t> and </a:t>
            </a:r>
            <a:r>
              <a:rPr lang="en-US" i="1" dirty="0"/>
              <a:t>y</a:t>
            </a:r>
            <a:r>
              <a:rPr lang="en-US" dirty="0"/>
              <a:t> individually, the rate of change of </a:t>
            </a:r>
            <a:r>
              <a:rPr lang="en-US" i="1" dirty="0"/>
              <a:t>z</a:t>
            </a:r>
            <a:r>
              <a:rPr lang="en-US" dirty="0"/>
              <a:t> in the </a:t>
            </a:r>
            <a:r>
              <a:rPr lang="en-US" i="1" dirty="0"/>
              <a:t>x</a:t>
            </a:r>
            <a:r>
              <a:rPr lang="en-US" dirty="0"/>
              <a:t>‑direction is 4</a:t>
            </a:r>
            <a:r>
              <a:rPr lang="en-US" i="1" dirty="0"/>
              <a:t>x</a:t>
            </a:r>
            <a:r>
              <a:rPr lang="en-US" dirty="0"/>
              <a:t>/</a:t>
            </a:r>
            <a:r>
              <a:rPr lang="en-US" i="1" dirty="0"/>
              <a:t>z</a:t>
            </a:r>
            <a:r>
              <a:rPr lang="en-US" dirty="0"/>
              <a:t> and the rate of change in the </a:t>
            </a:r>
            <a:r>
              <a:rPr lang="en-US" i="1" dirty="0"/>
              <a:t>y</a:t>
            </a:r>
            <a:r>
              <a:rPr lang="en-US" dirty="0"/>
              <a:t>‑direction is 5</a:t>
            </a:r>
            <a:r>
              <a:rPr lang="en-US" i="1" dirty="0"/>
              <a:t>y</a:t>
            </a:r>
            <a:r>
              <a:rPr lang="en-US" dirty="0"/>
              <a:t>/</a:t>
            </a:r>
            <a:r>
              <a:rPr lang="en-US" i="1" dirty="0"/>
              <a:t>z</a:t>
            </a:r>
            <a:r>
              <a:rPr lang="en-US" dirty="0"/>
              <a:t>.</a:t>
            </a:r>
            <a:endParaRPr lang="en-US" i="1" dirty="0"/>
          </a:p>
        </p:txBody>
      </p:sp>
      <p:graphicFrame>
        <p:nvGraphicFramePr>
          <p:cNvPr id="618500" name="Object 4"/>
          <p:cNvGraphicFramePr>
            <a:graphicFrameLocks noChangeAspect="1"/>
          </p:cNvGraphicFramePr>
          <p:nvPr>
            <p:extLst>
              <p:ext uri="{D42A27DB-BD31-4B8C-83A1-F6EECF244321}">
                <p14:modId xmlns:p14="http://schemas.microsoft.com/office/powerpoint/2010/main" val="3413576694"/>
              </p:ext>
            </p:extLst>
          </p:nvPr>
        </p:nvGraphicFramePr>
        <p:xfrm>
          <a:off x="593912" y="1752600"/>
          <a:ext cx="2628900" cy="838200"/>
        </p:xfrm>
        <a:graphic>
          <a:graphicData uri="http://schemas.openxmlformats.org/presentationml/2006/ole">
            <mc:AlternateContent xmlns:mc="http://schemas.openxmlformats.org/markup-compatibility/2006">
              <mc:Choice xmlns:v="urn:schemas-microsoft-com:vml" Requires="v">
                <p:oleObj spid="_x0000_s618740" name="Equation" r:id="rId3" imgW="2628720" imgH="838080" progId="Equation.DSMT4">
                  <p:embed/>
                </p:oleObj>
              </mc:Choice>
              <mc:Fallback>
                <p:oleObj name="Equation" r:id="rId3" imgW="2628720" imgH="83808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912" y="1752600"/>
                        <a:ext cx="2628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8501" name="Object 5"/>
          <p:cNvGraphicFramePr>
            <a:graphicFrameLocks noChangeAspect="1"/>
          </p:cNvGraphicFramePr>
          <p:nvPr>
            <p:extLst>
              <p:ext uri="{D42A27DB-BD31-4B8C-83A1-F6EECF244321}">
                <p14:modId xmlns:p14="http://schemas.microsoft.com/office/powerpoint/2010/main" val="1792059977"/>
              </p:ext>
            </p:extLst>
          </p:nvPr>
        </p:nvGraphicFramePr>
        <p:xfrm>
          <a:off x="3276600" y="1752600"/>
          <a:ext cx="1168400" cy="838200"/>
        </p:xfrm>
        <a:graphic>
          <a:graphicData uri="http://schemas.openxmlformats.org/presentationml/2006/ole">
            <mc:AlternateContent xmlns:mc="http://schemas.openxmlformats.org/markup-compatibility/2006">
              <mc:Choice xmlns:v="urn:schemas-microsoft-com:vml" Requires="v">
                <p:oleObj spid="_x0000_s618741" name="Equation" r:id="rId5" imgW="1168200" imgH="838080" progId="Equation.DSMT4">
                  <p:embed/>
                </p:oleObj>
              </mc:Choice>
              <mc:Fallback>
                <p:oleObj name="Equation" r:id="rId5" imgW="1168200" imgH="838080" progId="Equation.DSMT4">
                  <p:embed/>
                  <p:pic>
                    <p:nvPicPr>
                      <p:cNvPr id="0" name="Picture 5"/>
                      <p:cNvPicPr>
                        <a:picLocks noChangeAspect="1" noChangeArrowheads="1"/>
                      </p:cNvPicPr>
                      <p:nvPr/>
                    </p:nvPicPr>
                    <p:blipFill>
                      <a:blip r:embed="rId6"/>
                      <a:srcRect/>
                      <a:stretch>
                        <a:fillRect/>
                      </a:stretch>
                    </p:blipFill>
                    <p:spPr bwMode="auto">
                      <a:xfrm>
                        <a:off x="3276600" y="1752600"/>
                        <a:ext cx="116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8502" name="Object 6"/>
          <p:cNvGraphicFramePr>
            <a:graphicFrameLocks noChangeAspect="1"/>
          </p:cNvGraphicFramePr>
          <p:nvPr>
            <p:extLst>
              <p:ext uri="{D42A27DB-BD31-4B8C-83A1-F6EECF244321}">
                <p14:modId xmlns:p14="http://schemas.microsoft.com/office/powerpoint/2010/main" val="2196864874"/>
              </p:ext>
            </p:extLst>
          </p:nvPr>
        </p:nvGraphicFramePr>
        <p:xfrm>
          <a:off x="4495800" y="1981200"/>
          <a:ext cx="2476500" cy="431800"/>
        </p:xfrm>
        <a:graphic>
          <a:graphicData uri="http://schemas.openxmlformats.org/presentationml/2006/ole">
            <mc:AlternateContent xmlns:mc="http://schemas.openxmlformats.org/markup-compatibility/2006">
              <mc:Choice xmlns:v="urn:schemas-microsoft-com:vml" Requires="v">
                <p:oleObj spid="_x0000_s618742" name="Equation" r:id="rId7" imgW="2476440" imgH="431640" progId="Equation.DSMT4">
                  <p:embed/>
                </p:oleObj>
              </mc:Choice>
              <mc:Fallback>
                <p:oleObj name="Equation" r:id="rId7" imgW="2476440" imgH="43164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1981200"/>
                        <a:ext cx="2476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8503" name="Object 7"/>
          <p:cNvGraphicFramePr>
            <a:graphicFrameLocks noChangeAspect="1"/>
          </p:cNvGraphicFramePr>
          <p:nvPr>
            <p:extLst>
              <p:ext uri="{D42A27DB-BD31-4B8C-83A1-F6EECF244321}">
                <p14:modId xmlns:p14="http://schemas.microsoft.com/office/powerpoint/2010/main" val="2614553617"/>
              </p:ext>
            </p:extLst>
          </p:nvPr>
        </p:nvGraphicFramePr>
        <p:xfrm>
          <a:off x="7150100" y="1752600"/>
          <a:ext cx="1727200" cy="838200"/>
        </p:xfrm>
        <a:graphic>
          <a:graphicData uri="http://schemas.openxmlformats.org/presentationml/2006/ole">
            <mc:AlternateContent xmlns:mc="http://schemas.openxmlformats.org/markup-compatibility/2006">
              <mc:Choice xmlns:v="urn:schemas-microsoft-com:vml" Requires="v">
                <p:oleObj spid="_x0000_s618743" name="Equation" r:id="rId9" imgW="1726920" imgH="838080" progId="Equation.DSMT4">
                  <p:embed/>
                </p:oleObj>
              </mc:Choice>
              <mc:Fallback>
                <p:oleObj name="Equation" r:id="rId9" imgW="1726920" imgH="838080" progId="Equation.DSMT4">
                  <p:embed/>
                  <p:pic>
                    <p:nvPicPr>
                      <p:cNvPr id="0" name="Picture 7"/>
                      <p:cNvPicPr>
                        <a:picLocks noChangeAspect="1" noChangeArrowheads="1"/>
                      </p:cNvPicPr>
                      <p:nvPr/>
                    </p:nvPicPr>
                    <p:blipFill>
                      <a:blip r:embed="rId10"/>
                      <a:srcRect/>
                      <a:stretch>
                        <a:fillRect/>
                      </a:stretch>
                    </p:blipFill>
                    <p:spPr bwMode="auto">
                      <a:xfrm>
                        <a:off x="7150100" y="1752600"/>
                        <a:ext cx="172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8504" name="Object 8"/>
          <p:cNvGraphicFramePr>
            <a:graphicFrameLocks noChangeAspect="1"/>
          </p:cNvGraphicFramePr>
          <p:nvPr>
            <p:extLst>
              <p:ext uri="{D42A27DB-BD31-4B8C-83A1-F6EECF244321}">
                <p14:modId xmlns:p14="http://schemas.microsoft.com/office/powerpoint/2010/main" val="3554683251"/>
              </p:ext>
            </p:extLst>
          </p:nvPr>
        </p:nvGraphicFramePr>
        <p:xfrm>
          <a:off x="563282" y="3124200"/>
          <a:ext cx="2641600" cy="901700"/>
        </p:xfrm>
        <a:graphic>
          <a:graphicData uri="http://schemas.openxmlformats.org/presentationml/2006/ole">
            <mc:AlternateContent xmlns:mc="http://schemas.openxmlformats.org/markup-compatibility/2006">
              <mc:Choice xmlns:v="urn:schemas-microsoft-com:vml" Requires="v">
                <p:oleObj spid="_x0000_s618744" name="Equation" r:id="rId11" imgW="2641320" imgH="901440" progId="Equation.DSMT4">
                  <p:embed/>
                </p:oleObj>
              </mc:Choice>
              <mc:Fallback>
                <p:oleObj name="Equation" r:id="rId11" imgW="2641320" imgH="90144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3282" y="3124200"/>
                        <a:ext cx="2641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8505" name="Object 9"/>
          <p:cNvGraphicFramePr>
            <a:graphicFrameLocks noChangeAspect="1"/>
          </p:cNvGraphicFramePr>
          <p:nvPr>
            <p:extLst>
              <p:ext uri="{D42A27DB-BD31-4B8C-83A1-F6EECF244321}">
                <p14:modId xmlns:p14="http://schemas.microsoft.com/office/powerpoint/2010/main" val="3133563818"/>
              </p:ext>
            </p:extLst>
          </p:nvPr>
        </p:nvGraphicFramePr>
        <p:xfrm>
          <a:off x="3269129" y="3124200"/>
          <a:ext cx="1168400" cy="901700"/>
        </p:xfrm>
        <a:graphic>
          <a:graphicData uri="http://schemas.openxmlformats.org/presentationml/2006/ole">
            <mc:AlternateContent xmlns:mc="http://schemas.openxmlformats.org/markup-compatibility/2006">
              <mc:Choice xmlns:v="urn:schemas-microsoft-com:vml" Requires="v">
                <p:oleObj spid="_x0000_s618745" name="Equation" r:id="rId13" imgW="1168200" imgH="901440" progId="Equation.DSMT4">
                  <p:embed/>
                </p:oleObj>
              </mc:Choice>
              <mc:Fallback>
                <p:oleObj name="Equation" r:id="rId13" imgW="1168200" imgH="90144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69129" y="3124200"/>
                        <a:ext cx="11684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8506" name="Object 10"/>
          <p:cNvGraphicFramePr>
            <a:graphicFrameLocks noChangeAspect="1"/>
          </p:cNvGraphicFramePr>
          <p:nvPr>
            <p:extLst>
              <p:ext uri="{D42A27DB-BD31-4B8C-83A1-F6EECF244321}">
                <p14:modId xmlns:p14="http://schemas.microsoft.com/office/powerpoint/2010/main" val="1492813649"/>
              </p:ext>
            </p:extLst>
          </p:nvPr>
        </p:nvGraphicFramePr>
        <p:xfrm>
          <a:off x="4495800" y="3352800"/>
          <a:ext cx="2641600" cy="469900"/>
        </p:xfrm>
        <a:graphic>
          <a:graphicData uri="http://schemas.openxmlformats.org/presentationml/2006/ole">
            <mc:AlternateContent xmlns:mc="http://schemas.openxmlformats.org/markup-compatibility/2006">
              <mc:Choice xmlns:v="urn:schemas-microsoft-com:vml" Requires="v">
                <p:oleObj spid="_x0000_s618746" name="Equation" r:id="rId15" imgW="2641320" imgH="469800" progId="Equation.DSMT4">
                  <p:embed/>
                </p:oleObj>
              </mc:Choice>
              <mc:Fallback>
                <p:oleObj name="Equation" r:id="rId15" imgW="2641320" imgH="46980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95800" y="3352800"/>
                        <a:ext cx="264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8507" name="Object 11"/>
          <p:cNvGraphicFramePr>
            <a:graphicFrameLocks noChangeAspect="1"/>
          </p:cNvGraphicFramePr>
          <p:nvPr>
            <p:extLst>
              <p:ext uri="{D42A27DB-BD31-4B8C-83A1-F6EECF244321}">
                <p14:modId xmlns:p14="http://schemas.microsoft.com/office/powerpoint/2010/main" val="1677693257"/>
              </p:ext>
            </p:extLst>
          </p:nvPr>
        </p:nvGraphicFramePr>
        <p:xfrm>
          <a:off x="7162800" y="3124200"/>
          <a:ext cx="1701800" cy="838200"/>
        </p:xfrm>
        <a:graphic>
          <a:graphicData uri="http://schemas.openxmlformats.org/presentationml/2006/ole">
            <mc:AlternateContent xmlns:mc="http://schemas.openxmlformats.org/markup-compatibility/2006">
              <mc:Choice xmlns:v="urn:schemas-microsoft-com:vml" Requires="v">
                <p:oleObj spid="_x0000_s618747" name="Equation" r:id="rId17" imgW="1701720" imgH="838080" progId="Equation.DSMT4">
                  <p:embed/>
                </p:oleObj>
              </mc:Choice>
              <mc:Fallback>
                <p:oleObj name="Equation" r:id="rId17" imgW="1701720" imgH="838080" progId="Equation.DSMT4">
                  <p:embed/>
                  <p:pic>
                    <p:nvPicPr>
                      <p:cNvPr id="0" name="Picture 11"/>
                      <p:cNvPicPr>
                        <a:picLocks noChangeAspect="1" noChangeArrowheads="1"/>
                      </p:cNvPicPr>
                      <p:nvPr/>
                    </p:nvPicPr>
                    <p:blipFill>
                      <a:blip r:embed="rId18"/>
                      <a:srcRect/>
                      <a:stretch>
                        <a:fillRect/>
                      </a:stretch>
                    </p:blipFill>
                    <p:spPr bwMode="auto">
                      <a:xfrm>
                        <a:off x="7162800" y="3124200"/>
                        <a:ext cx="1701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85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85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85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85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85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850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850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850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As an example, the point (2, −2, 6) lies on the surface and the partial derivatives at that point are</a:t>
            </a:r>
          </a:p>
          <a:p>
            <a:endParaRPr lang="en-US" dirty="0"/>
          </a:p>
          <a:p>
            <a:pPr algn="ctr"/>
            <a:r>
              <a:rPr lang="en-US" dirty="0"/>
              <a:t>and</a:t>
            </a:r>
          </a:p>
          <a:p>
            <a:endParaRPr lang="en-US" dirty="0"/>
          </a:p>
          <a:p>
            <a:r>
              <a:rPr lang="en-US" dirty="0"/>
              <a:t>The formulas found are not defined where </a:t>
            </a:r>
            <a:r>
              <a:rPr lang="en-US" i="1" dirty="0"/>
              <a:t>z</a:t>
            </a:r>
            <a:r>
              <a:rPr lang="en-US" dirty="0"/>
              <a:t> </a:t>
            </a:r>
            <a:r>
              <a:rPr lang="en-US" dirty="0">
                <a:latin typeface="Symbol" pitchFamily="18" charset="2"/>
              </a:rPr>
              <a:t>=</a:t>
            </a:r>
            <a:r>
              <a:rPr lang="en-US" dirty="0"/>
              <a:t> 0, which in this example corresponds to the one point on the surface where </a:t>
            </a:r>
            <a:r>
              <a:rPr lang="en-US" i="1" dirty="0"/>
              <a:t>z</a:t>
            </a:r>
            <a:r>
              <a:rPr lang="en-US" dirty="0"/>
              <a:t> is not locally a differentiable function of </a:t>
            </a:r>
            <a:r>
              <a:rPr lang="en-US" i="1" dirty="0"/>
              <a:t>x</a:t>
            </a:r>
            <a:r>
              <a:rPr lang="en-US" dirty="0"/>
              <a:t> or of </a:t>
            </a:r>
            <a:r>
              <a:rPr lang="en-US" i="1" dirty="0"/>
              <a:t>y</a:t>
            </a:r>
            <a:r>
              <a:rPr lang="en-US" dirty="0"/>
              <a:t>.</a:t>
            </a:r>
          </a:p>
        </p:txBody>
      </p:sp>
      <p:graphicFrame>
        <p:nvGraphicFramePr>
          <p:cNvPr id="619522" name="Object 2"/>
          <p:cNvGraphicFramePr>
            <a:graphicFrameLocks noChangeAspect="1"/>
          </p:cNvGraphicFramePr>
          <p:nvPr>
            <p:extLst>
              <p:ext uri="{D42A27DB-BD31-4B8C-83A1-F6EECF244321}">
                <p14:modId xmlns:p14="http://schemas.microsoft.com/office/powerpoint/2010/main" val="3559141179"/>
              </p:ext>
            </p:extLst>
          </p:nvPr>
        </p:nvGraphicFramePr>
        <p:xfrm>
          <a:off x="1981200" y="2563584"/>
          <a:ext cx="2108200" cy="838200"/>
        </p:xfrm>
        <a:graphic>
          <a:graphicData uri="http://schemas.openxmlformats.org/presentationml/2006/ole">
            <mc:AlternateContent xmlns:mc="http://schemas.openxmlformats.org/markup-compatibility/2006">
              <mc:Choice xmlns:v="urn:schemas-microsoft-com:vml" Requires="v">
                <p:oleObj spid="_x0000_s619582" name="Equation" r:id="rId3" imgW="2108160" imgH="838080" progId="Equation.DSMT4">
                  <p:embed/>
                </p:oleObj>
              </mc:Choice>
              <mc:Fallback>
                <p:oleObj name="Equation" r:id="rId3" imgW="210816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563584"/>
                        <a:ext cx="210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9523" name="Object 3"/>
          <p:cNvGraphicFramePr>
            <a:graphicFrameLocks noChangeAspect="1"/>
          </p:cNvGraphicFramePr>
          <p:nvPr>
            <p:extLst>
              <p:ext uri="{D42A27DB-BD31-4B8C-83A1-F6EECF244321}">
                <p14:modId xmlns:p14="http://schemas.microsoft.com/office/powerpoint/2010/main" val="3925708782"/>
              </p:ext>
            </p:extLst>
          </p:nvPr>
        </p:nvGraphicFramePr>
        <p:xfrm>
          <a:off x="4978400" y="2563584"/>
          <a:ext cx="2413000" cy="838200"/>
        </p:xfrm>
        <a:graphic>
          <a:graphicData uri="http://schemas.openxmlformats.org/presentationml/2006/ole">
            <mc:AlternateContent xmlns:mc="http://schemas.openxmlformats.org/markup-compatibility/2006">
              <mc:Choice xmlns:v="urn:schemas-microsoft-com:vml" Requires="v">
                <p:oleObj spid="_x0000_s619583" name="Equation" r:id="rId5" imgW="2412720" imgH="838080" progId="Equation.DSMT4">
                  <p:embed/>
                </p:oleObj>
              </mc:Choice>
              <mc:Fallback>
                <p:oleObj name="Equation" r:id="rId5" imgW="241272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8400" y="2563584"/>
                        <a:ext cx="2413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95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95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8229600" cy="4572000"/>
          </a:xfrm>
        </p:spPr>
        <p:txBody>
          <a:bodyPr>
            <a:normAutofit/>
          </a:bodyPr>
          <a:lstStyle/>
          <a:p>
            <a:r>
              <a:rPr lang="en-US" dirty="0"/>
              <a:t>Figure 6 is an illustration of the surface </a:t>
            </a:r>
            <a:br>
              <a:rPr lang="en-US" dirty="0"/>
            </a:br>
            <a:r>
              <a:rPr lang="en-US" dirty="0"/>
              <a:t>and, in black, the curve that results from </a:t>
            </a:r>
            <a:br>
              <a:rPr lang="en-US" dirty="0"/>
            </a:br>
            <a:r>
              <a:rPr lang="en-US" dirty="0"/>
              <a:t>fixing </a:t>
            </a:r>
            <a:r>
              <a:rPr lang="en-US" i="1" dirty="0"/>
              <a:t>x</a:t>
            </a:r>
            <a:r>
              <a:rPr lang="en-US" dirty="0"/>
              <a:t> </a:t>
            </a:r>
            <a:r>
              <a:rPr lang="en-US" dirty="0">
                <a:latin typeface="Symbol" pitchFamily="18" charset="2"/>
              </a:rPr>
              <a:t>=</a:t>
            </a:r>
            <a:r>
              <a:rPr lang="en-US" dirty="0"/>
              <a:t> 2; the point (2, −2, 6) is shown </a:t>
            </a:r>
            <a:br>
              <a:rPr lang="en-US" dirty="0"/>
            </a:br>
            <a:r>
              <a:rPr lang="en-US" dirty="0"/>
              <a:t>in green and the line tangent to the </a:t>
            </a:r>
            <a:br>
              <a:rPr lang="en-US" dirty="0"/>
            </a:br>
            <a:r>
              <a:rPr lang="en-US" dirty="0"/>
              <a:t>point in the plane </a:t>
            </a:r>
            <a:r>
              <a:rPr lang="en-US" i="1" dirty="0"/>
              <a:t>x</a:t>
            </a:r>
            <a:r>
              <a:rPr lang="en-US" dirty="0"/>
              <a:t> </a:t>
            </a:r>
            <a:r>
              <a:rPr lang="en-US" dirty="0">
                <a:latin typeface="Symbol" pitchFamily="18" charset="2"/>
              </a:rPr>
              <a:t>=</a:t>
            </a:r>
            <a:r>
              <a:rPr lang="en-US" dirty="0"/>
              <a:t> 2 is shown in </a:t>
            </a:r>
            <a:br>
              <a:rPr lang="en-US" dirty="0"/>
            </a:br>
            <a:r>
              <a:rPr lang="en-US" dirty="0"/>
              <a:t>red—this tangent line has slope        </a:t>
            </a:r>
            <a:br>
              <a:rPr lang="en-US" dirty="0"/>
            </a:br>
            <a:r>
              <a:rPr lang="en-US" dirty="0"/>
              <a:t>If we had chosen instead to work </a:t>
            </a:r>
            <a:br>
              <a:rPr lang="en-US" dirty="0"/>
            </a:br>
            <a:r>
              <a:rPr lang="en-US" dirty="0"/>
              <a:t>with the point (2, −2, −6) on the </a:t>
            </a:r>
            <a:br>
              <a:rPr lang="en-US" dirty="0"/>
            </a:br>
            <a:r>
              <a:rPr lang="en-US" dirty="0"/>
              <a:t>surface, the slope of the tangent </a:t>
            </a:r>
            <a:br>
              <a:rPr lang="en-US" dirty="0"/>
            </a:br>
            <a:r>
              <a:rPr lang="en-US" dirty="0"/>
              <a:t>line in the plane </a:t>
            </a:r>
            <a:r>
              <a:rPr lang="en-US" i="1" dirty="0"/>
              <a:t>x</a:t>
            </a:r>
            <a:r>
              <a:rPr lang="en-US" dirty="0"/>
              <a:t> </a:t>
            </a:r>
            <a:r>
              <a:rPr lang="en-US" dirty="0">
                <a:latin typeface="Symbol" pitchFamily="18" charset="2"/>
              </a:rPr>
              <a:t>=</a:t>
            </a:r>
            <a:r>
              <a:rPr lang="en-US" dirty="0"/>
              <a:t> 2 would be </a:t>
            </a:r>
          </a:p>
          <a:p>
            <a:endParaRPr lang="en-US" dirty="0"/>
          </a:p>
        </p:txBody>
      </p:sp>
      <p:graphicFrame>
        <p:nvGraphicFramePr>
          <p:cNvPr id="620546" name="Object 2"/>
          <p:cNvGraphicFramePr>
            <a:graphicFrameLocks noChangeAspect="1"/>
          </p:cNvGraphicFramePr>
          <p:nvPr/>
        </p:nvGraphicFramePr>
        <p:xfrm>
          <a:off x="5131547" y="3442447"/>
          <a:ext cx="520700" cy="444500"/>
        </p:xfrm>
        <a:graphic>
          <a:graphicData uri="http://schemas.openxmlformats.org/presentationml/2006/ole">
            <mc:AlternateContent xmlns:mc="http://schemas.openxmlformats.org/markup-compatibility/2006">
              <mc:Choice xmlns:v="urn:schemas-microsoft-com:vml" Requires="v">
                <p:oleObj spid="_x0000_s620604" name="Equation" r:id="rId3" imgW="520560" imgH="444240" progId="Equation.DSMT4">
                  <p:embed/>
                </p:oleObj>
              </mc:Choice>
              <mc:Fallback>
                <p:oleObj name="Equation" r:id="rId3" imgW="52056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1547" y="3442447"/>
                        <a:ext cx="520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0547" name="Object 3"/>
          <p:cNvGraphicFramePr>
            <a:graphicFrameLocks noChangeAspect="1"/>
          </p:cNvGraphicFramePr>
          <p:nvPr/>
        </p:nvGraphicFramePr>
        <p:xfrm>
          <a:off x="5130800" y="5165938"/>
          <a:ext cx="279400" cy="444500"/>
        </p:xfrm>
        <a:graphic>
          <a:graphicData uri="http://schemas.openxmlformats.org/presentationml/2006/ole">
            <mc:AlternateContent xmlns:mc="http://schemas.openxmlformats.org/markup-compatibility/2006">
              <mc:Choice xmlns:v="urn:schemas-microsoft-com:vml" Requires="v">
                <p:oleObj spid="_x0000_s620605" name="Equation" r:id="rId5" imgW="279360" imgH="444240" progId="Equation.DSMT4">
                  <p:embed/>
                </p:oleObj>
              </mc:Choice>
              <mc:Fallback>
                <p:oleObj name="Equation" r:id="rId5" imgW="279360" imgH="444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0800" y="5165938"/>
                        <a:ext cx="279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8"/>
          <p:cNvGrpSpPr/>
          <p:nvPr/>
        </p:nvGrpSpPr>
        <p:grpSpPr>
          <a:xfrm>
            <a:off x="5867400" y="1066800"/>
            <a:ext cx="3114675" cy="4866620"/>
            <a:chOff x="5867400" y="1066800"/>
            <a:chExt cx="3114675" cy="4866620"/>
          </a:xfrm>
        </p:grpSpPr>
        <p:sp>
          <p:nvSpPr>
            <p:cNvPr id="7" name="Rectangle 6"/>
            <p:cNvSpPr/>
            <p:nvPr/>
          </p:nvSpPr>
          <p:spPr>
            <a:xfrm>
              <a:off x="6858000" y="5410200"/>
              <a:ext cx="1370055" cy="523220"/>
            </a:xfrm>
            <a:prstGeom prst="rect">
              <a:avLst/>
            </a:prstGeom>
          </p:spPr>
          <p:txBody>
            <a:bodyPr wrap="none">
              <a:spAutoFit/>
            </a:bodyPr>
            <a:lstStyle/>
            <a:p>
              <a:r>
                <a:rPr lang="en-US" sz="2800" b="1" dirty="0"/>
                <a:t>Figure 6</a:t>
              </a:r>
            </a:p>
          </p:txBody>
        </p:sp>
        <p:pic>
          <p:nvPicPr>
            <p:cNvPr id="4" name="Picture 4"/>
            <p:cNvPicPr>
              <a:picLocks noChangeAspect="1" noChangeArrowheads="1"/>
            </p:cNvPicPr>
            <p:nvPr/>
          </p:nvPicPr>
          <p:blipFill>
            <a:blip r:embed="rId7" cstate="print">
              <a:clrChange>
                <a:clrFrom>
                  <a:srgbClr val="FFFFFF"/>
                </a:clrFrom>
                <a:clrTo>
                  <a:srgbClr val="FFFFFF">
                    <a:alpha val="0"/>
                  </a:srgbClr>
                </a:clrTo>
              </a:clrChange>
              <a:lum bright="-10000"/>
            </a:blip>
            <a:srcRect/>
            <a:stretch>
              <a:fillRect/>
            </a:stretch>
          </p:blipFill>
          <p:spPr bwMode="auto">
            <a:xfrm>
              <a:off x="5867400" y="1066800"/>
              <a:ext cx="3114675" cy="4381500"/>
            </a:xfrm>
            <a:prstGeom prst="rect">
              <a:avLst/>
            </a:prstGeom>
            <a:noFill/>
            <a:ln w="9525">
              <a:noFill/>
              <a:miter lim="800000"/>
              <a:headEnd/>
              <a:tailEnd/>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Evaluation and interpretation of partial derivatives  </a:t>
            </a:r>
          </a:p>
          <a:p>
            <a:pPr marL="514350" indent="-514350">
              <a:buAutoNum type="arabicPeriod" startAt="2"/>
            </a:pPr>
            <a:r>
              <a:rPr lang="en-US" dirty="0"/>
              <a:t>Higher‑order and mixed partial derivatives</a:t>
            </a:r>
          </a:p>
          <a:p>
            <a:pPr marL="514350" indent="-514350">
              <a:buAutoNum type="arabicPeriod" startAt="2"/>
            </a:pPr>
            <a:r>
              <a:rPr lang="en-US" dirty="0"/>
              <a:t>Differentiability and continuity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noFill/>
          <a:ln w="28575">
            <a:solidFill>
              <a:srgbClr val="FF0000"/>
            </a:solidFill>
          </a:ln>
        </p:spPr>
        <p:txBody>
          <a:bodyPr>
            <a:normAutofit lnSpcReduction="10000"/>
          </a:bodyPr>
          <a:lstStyle/>
          <a:p>
            <a:pPr algn="ctr"/>
            <a:r>
              <a:rPr lang="en-US" b="1" dirty="0">
                <a:solidFill>
                  <a:schemeClr val="tx1"/>
                </a:solidFill>
              </a:rPr>
              <a:t>Technology Note</a:t>
            </a:r>
          </a:p>
          <a:p>
            <a:r>
              <a:rPr lang="en-US" dirty="0">
                <a:solidFill>
                  <a:schemeClr val="tx1"/>
                </a:solidFill>
              </a:rPr>
              <a:t>The syntax of the commands used by a computer algebra system to evaluate partial derivatives often reflects the underlying mathematics. For instance, the command in </a:t>
            </a:r>
            <a:r>
              <a:rPr lang="en-US" i="1" dirty="0">
                <a:solidFill>
                  <a:schemeClr val="tx1"/>
                </a:solidFill>
              </a:rPr>
              <a:t>Mathematica</a:t>
            </a:r>
            <a:r>
              <a:rPr lang="en-US" dirty="0">
                <a:solidFill>
                  <a:schemeClr val="tx1"/>
                </a:solidFill>
              </a:rPr>
              <a:t> is </a:t>
            </a:r>
            <a:r>
              <a:rPr lang="en-US" dirty="0">
                <a:solidFill>
                  <a:schemeClr val="tx1"/>
                </a:solidFill>
                <a:latin typeface="Ti83pc" pitchFamily="2" charset="0"/>
              </a:rPr>
              <a:t>D</a:t>
            </a:r>
            <a:r>
              <a:rPr lang="en-US" dirty="0">
                <a:solidFill>
                  <a:schemeClr val="tx1"/>
                </a:solidFill>
              </a:rPr>
              <a:t>, the same as for ordinary differentiation, and we obtain the desired partial derivatives by specifying which variable to differentiate with respect to. The three partial derivatives of the function 				         of Example 2 can be found using </a:t>
            </a:r>
            <a:r>
              <a:rPr lang="en-US" i="1" dirty="0">
                <a:solidFill>
                  <a:schemeClr val="tx1"/>
                </a:solidFill>
              </a:rPr>
              <a:t>Mathematica</a:t>
            </a:r>
            <a:r>
              <a:rPr lang="en-US" dirty="0">
                <a:solidFill>
                  <a:schemeClr val="tx1"/>
                </a:solidFill>
              </a:rPr>
              <a:t>, as shown in Figure 7.</a:t>
            </a:r>
          </a:p>
        </p:txBody>
      </p:sp>
      <p:graphicFrame>
        <p:nvGraphicFramePr>
          <p:cNvPr id="628738" name="Object 2"/>
          <p:cNvGraphicFramePr>
            <a:graphicFrameLocks noChangeAspect="1"/>
          </p:cNvGraphicFramePr>
          <p:nvPr/>
        </p:nvGraphicFramePr>
        <p:xfrm>
          <a:off x="4343400" y="4373300"/>
          <a:ext cx="4368800" cy="571500"/>
        </p:xfrm>
        <a:graphic>
          <a:graphicData uri="http://schemas.openxmlformats.org/presentationml/2006/ole">
            <mc:AlternateContent xmlns:mc="http://schemas.openxmlformats.org/markup-compatibility/2006">
              <mc:Choice xmlns:v="urn:schemas-microsoft-com:vml" Requires="v">
                <p:oleObj spid="_x0000_s628767" name="Equation" r:id="rId3" imgW="4368600" imgH="571320" progId="Equation.DSMT4">
                  <p:embed/>
                </p:oleObj>
              </mc:Choice>
              <mc:Fallback>
                <p:oleObj name="Equation" r:id="rId3" imgW="436860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373300"/>
                        <a:ext cx="4368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4663440"/>
          </a:xfrm>
          <a:ln w="28575">
            <a:solidFill>
              <a:srgbClr val="FF0000"/>
            </a:solidFill>
          </a:ln>
        </p:spPr>
        <p:txBody>
          <a:bodyPr>
            <a:noAutofit/>
          </a:bodyPr>
          <a:lstStyle/>
          <a:p>
            <a:pPr algn="ctr"/>
            <a:r>
              <a:rPr lang="en-US" b="1" dirty="0">
                <a:solidFill>
                  <a:schemeClr val="tx1"/>
                </a:solidFill>
              </a:rPr>
              <a:t>Technology Note (cont.)</a:t>
            </a:r>
          </a:p>
        </p:txBody>
      </p:sp>
      <p:grpSp>
        <p:nvGrpSpPr>
          <p:cNvPr id="7" name="Group 6"/>
          <p:cNvGrpSpPr/>
          <p:nvPr/>
        </p:nvGrpSpPr>
        <p:grpSpPr>
          <a:xfrm>
            <a:off x="2057400" y="1827776"/>
            <a:ext cx="5291853" cy="4081099"/>
            <a:chOff x="2057400" y="1827776"/>
            <a:chExt cx="5291853" cy="4081099"/>
          </a:xfrm>
        </p:grpSpPr>
        <p:pic>
          <p:nvPicPr>
            <p:cNvPr id="644097" name="Picture 1"/>
            <p:cNvPicPr>
              <a:picLocks noChangeAspect="1" noChangeArrowheads="1"/>
            </p:cNvPicPr>
            <p:nvPr/>
          </p:nvPicPr>
          <p:blipFill>
            <a:blip r:embed="rId2" cstate="print">
              <a:clrChange>
                <a:clrFrom>
                  <a:srgbClr val="FFFFFF"/>
                </a:clrFrom>
                <a:clrTo>
                  <a:srgbClr val="FFFFFF">
                    <a:alpha val="0"/>
                  </a:srgbClr>
                </a:clrTo>
              </a:clrChange>
              <a:lum bright="-20000"/>
            </a:blip>
            <a:srcRect/>
            <a:stretch>
              <a:fillRect/>
            </a:stretch>
          </p:blipFill>
          <p:spPr bwMode="auto">
            <a:xfrm>
              <a:off x="2057400" y="1827776"/>
              <a:ext cx="5291853" cy="3693349"/>
            </a:xfrm>
            <a:prstGeom prst="rect">
              <a:avLst/>
            </a:prstGeom>
            <a:noFill/>
            <a:ln w="9525">
              <a:noFill/>
              <a:miter lim="800000"/>
              <a:headEnd/>
              <a:tailEnd/>
            </a:ln>
          </p:spPr>
        </p:pic>
        <p:sp>
          <p:nvSpPr>
            <p:cNvPr id="6" name="Rectangle 5"/>
            <p:cNvSpPr/>
            <p:nvPr/>
          </p:nvSpPr>
          <p:spPr>
            <a:xfrm>
              <a:off x="3962400" y="5385655"/>
              <a:ext cx="1370055" cy="523220"/>
            </a:xfrm>
            <a:prstGeom prst="rect">
              <a:avLst/>
            </a:prstGeom>
          </p:spPr>
          <p:txBody>
            <a:bodyPr wrap="none">
              <a:spAutoFit/>
            </a:bodyPr>
            <a:lstStyle/>
            <a:p>
              <a:r>
                <a:rPr lang="en-US" sz="2800" b="1" dirty="0"/>
                <a:t>Figure 7</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p:txBody>
          <a:bodyPr/>
          <a:lstStyle/>
          <a:p>
            <a:r>
              <a:rPr lang="en-US" dirty="0"/>
              <a:t>In general, the density</a:t>
            </a:r>
            <a:r>
              <a:rPr lang="en-US" i="1" dirty="0"/>
              <a:t> </a:t>
            </a:r>
            <a:r>
              <a:rPr lang="el-GR" i="1" dirty="0">
                <a:latin typeface="Cambria Math" panose="02040503050406030204" pitchFamily="18" charset="0"/>
                <a:ea typeface="Cambria Math" panose="02040503050406030204" pitchFamily="18" charset="0"/>
              </a:rPr>
              <a:t>ρ</a:t>
            </a:r>
            <a:r>
              <a:rPr lang="en-US" i="1" dirty="0"/>
              <a:t> </a:t>
            </a:r>
            <a:r>
              <a:rPr lang="en-US" dirty="0"/>
              <a:t>of an object is related to its mass </a:t>
            </a:r>
            <a:r>
              <a:rPr lang="en-US" i="1" dirty="0"/>
              <a:t>m</a:t>
            </a:r>
            <a:r>
              <a:rPr lang="en-US" dirty="0"/>
              <a:t> and volume </a:t>
            </a:r>
            <a:r>
              <a:rPr lang="en-US" i="1" dirty="0"/>
              <a:t>v</a:t>
            </a:r>
            <a:r>
              <a:rPr lang="en-US" dirty="0"/>
              <a:t> by </a:t>
            </a:r>
            <a:r>
              <a:rPr lang="el-GR" i="1" dirty="0">
                <a:latin typeface="Cambria Math" panose="02040503050406030204" pitchFamily="18" charset="0"/>
                <a:ea typeface="Cambria Math" panose="02040503050406030204" pitchFamily="18" charset="0"/>
              </a:rPr>
              <a:t>ρ</a:t>
            </a:r>
            <a:r>
              <a:rPr lang="en-US" dirty="0">
                <a:latin typeface="Symbol" pitchFamily="18" charset="2"/>
              </a:rPr>
              <a:t> </a:t>
            </a:r>
            <a:r>
              <a:rPr lang="en-US" dirty="0"/>
              <a:t>= </a:t>
            </a:r>
            <a:r>
              <a:rPr lang="en-US" i="1" dirty="0"/>
              <a:t>m</a:t>
            </a:r>
            <a:r>
              <a:rPr lang="en-US" dirty="0"/>
              <a:t>/</a:t>
            </a:r>
            <a:r>
              <a:rPr lang="en-US" i="1" dirty="0"/>
              <a:t>v</a:t>
            </a:r>
            <a:r>
              <a:rPr lang="en-US" dirty="0"/>
              <a:t>. If we let </a:t>
            </a:r>
            <a:r>
              <a:rPr lang="en-US" dirty="0">
                <a:sym typeface="Symbol"/>
              </a:rPr>
              <a:t></a:t>
            </a:r>
            <a:r>
              <a:rPr lang="en-US" i="1" dirty="0"/>
              <a:t>m</a:t>
            </a:r>
            <a:r>
              <a:rPr lang="en-US" dirty="0"/>
              <a:t> denote the possible error in measurement of mass, then the corresponding propagated error in density </a:t>
            </a:r>
            <a:r>
              <a:rPr lang="en-US" dirty="0">
                <a:sym typeface="Symbol"/>
              </a:rPr>
              <a:t></a:t>
            </a:r>
            <a:r>
              <a:rPr lang="el-GR" i="1" dirty="0">
                <a:latin typeface="Cambria Math" panose="02040503050406030204" pitchFamily="18" charset="0"/>
                <a:ea typeface="Cambria Math" panose="02040503050406030204" pitchFamily="18" charset="0"/>
              </a:rPr>
              <a:t>ρ</a:t>
            </a:r>
            <a:r>
              <a:rPr lang="en-US" dirty="0"/>
              <a:t> is</a:t>
            </a:r>
          </a:p>
          <a:p>
            <a:endParaRPr lang="en-US" dirty="0"/>
          </a:p>
          <a:p>
            <a:endParaRPr lang="en-US" dirty="0"/>
          </a:p>
          <a:p>
            <a:r>
              <a:rPr lang="en-US" dirty="0"/>
              <a:t>Similarly, a possible error </a:t>
            </a:r>
            <a:r>
              <a:rPr lang="en-US" dirty="0">
                <a:sym typeface="Symbol"/>
              </a:rPr>
              <a:t></a:t>
            </a:r>
            <a:r>
              <a:rPr lang="en-US" i="1" dirty="0"/>
              <a:t>v</a:t>
            </a:r>
            <a:r>
              <a:rPr lang="en-US" dirty="0"/>
              <a:t> in the measurement of volume leads to propagated error in density of</a:t>
            </a:r>
          </a:p>
        </p:txBody>
      </p:sp>
      <p:graphicFrame>
        <p:nvGraphicFramePr>
          <p:cNvPr id="630786" name="Object 2"/>
          <p:cNvGraphicFramePr>
            <a:graphicFrameLocks noChangeAspect="1"/>
          </p:cNvGraphicFramePr>
          <p:nvPr>
            <p:extLst>
              <p:ext uri="{D42A27DB-BD31-4B8C-83A1-F6EECF244321}">
                <p14:modId xmlns:p14="http://schemas.microsoft.com/office/powerpoint/2010/main" val="2727424201"/>
              </p:ext>
            </p:extLst>
          </p:nvPr>
        </p:nvGraphicFramePr>
        <p:xfrm>
          <a:off x="1651000" y="3200400"/>
          <a:ext cx="5410200" cy="838200"/>
        </p:xfrm>
        <a:graphic>
          <a:graphicData uri="http://schemas.openxmlformats.org/presentationml/2006/ole">
            <mc:AlternateContent xmlns:mc="http://schemas.openxmlformats.org/markup-compatibility/2006">
              <mc:Choice xmlns:v="urn:schemas-microsoft-com:vml" Requires="v">
                <p:oleObj spid="_x0000_s630844" name="Equation" r:id="rId3" imgW="5410080" imgH="838080" progId="Equation.DSMT4">
                  <p:embed/>
                </p:oleObj>
              </mc:Choice>
              <mc:Fallback>
                <p:oleObj name="Equation" r:id="rId3" imgW="5410080" imgH="838080" progId="Equation.DSMT4">
                  <p:embed/>
                  <p:pic>
                    <p:nvPicPr>
                      <p:cNvPr id="0" name="Picture 2"/>
                      <p:cNvPicPr>
                        <a:picLocks noChangeAspect="1" noChangeArrowheads="1"/>
                      </p:cNvPicPr>
                      <p:nvPr/>
                    </p:nvPicPr>
                    <p:blipFill>
                      <a:blip r:embed="rId4"/>
                      <a:srcRect/>
                      <a:stretch>
                        <a:fillRect/>
                      </a:stretch>
                    </p:blipFill>
                    <p:spPr bwMode="auto">
                      <a:xfrm>
                        <a:off x="1651000" y="3200400"/>
                        <a:ext cx="541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0787" name="Object 3"/>
          <p:cNvGraphicFramePr>
            <a:graphicFrameLocks noChangeAspect="1"/>
          </p:cNvGraphicFramePr>
          <p:nvPr>
            <p:extLst>
              <p:ext uri="{D42A27DB-BD31-4B8C-83A1-F6EECF244321}">
                <p14:modId xmlns:p14="http://schemas.microsoft.com/office/powerpoint/2010/main" val="758673604"/>
              </p:ext>
            </p:extLst>
          </p:nvPr>
        </p:nvGraphicFramePr>
        <p:xfrm>
          <a:off x="1816100" y="5124450"/>
          <a:ext cx="5740400" cy="838200"/>
        </p:xfrm>
        <a:graphic>
          <a:graphicData uri="http://schemas.openxmlformats.org/presentationml/2006/ole">
            <mc:AlternateContent xmlns:mc="http://schemas.openxmlformats.org/markup-compatibility/2006">
              <mc:Choice xmlns:v="urn:schemas-microsoft-com:vml" Requires="v">
                <p:oleObj spid="_x0000_s630845" name="Equation" r:id="rId5" imgW="5740200" imgH="838080" progId="Equation.DSMT4">
                  <p:embed/>
                </p:oleObj>
              </mc:Choice>
              <mc:Fallback>
                <p:oleObj name="Equation" r:id="rId5" imgW="5740200" imgH="838080" progId="Equation.DSMT4">
                  <p:embed/>
                  <p:pic>
                    <p:nvPicPr>
                      <p:cNvPr id="0" name="Picture 3"/>
                      <p:cNvPicPr>
                        <a:picLocks noChangeAspect="1" noChangeArrowheads="1"/>
                      </p:cNvPicPr>
                      <p:nvPr/>
                    </p:nvPicPr>
                    <p:blipFill>
                      <a:blip r:embed="rId6"/>
                      <a:srcRect/>
                      <a:stretch>
                        <a:fillRect/>
                      </a:stretch>
                    </p:blipFill>
                    <p:spPr bwMode="auto">
                      <a:xfrm>
                        <a:off x="1816100" y="5124450"/>
                        <a:ext cx="574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07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0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If both </a:t>
            </a:r>
            <a:r>
              <a:rPr lang="en-US" i="1" dirty="0"/>
              <a:t>m</a:t>
            </a:r>
            <a:r>
              <a:rPr lang="en-US" dirty="0"/>
              <a:t> and </a:t>
            </a:r>
            <a:r>
              <a:rPr lang="en-US" i="1" dirty="0"/>
              <a:t>v</a:t>
            </a:r>
            <a:r>
              <a:rPr lang="en-US" dirty="0"/>
              <a:t> are subject to measurement error, the formula for the propagated error in density must reflect that fact. One common approach in such cases is to assume that the combined effect is approximately the square root of the sum of the squares of the individual errors.</a:t>
            </a:r>
          </a:p>
        </p:txBody>
      </p:sp>
      <p:graphicFrame>
        <p:nvGraphicFramePr>
          <p:cNvPr id="631811" name="Object 3"/>
          <p:cNvGraphicFramePr>
            <a:graphicFrameLocks noChangeAspect="1"/>
          </p:cNvGraphicFramePr>
          <p:nvPr>
            <p:extLst>
              <p:ext uri="{D42A27DB-BD31-4B8C-83A1-F6EECF244321}">
                <p14:modId xmlns:p14="http://schemas.microsoft.com/office/powerpoint/2010/main" val="1099548014"/>
              </p:ext>
            </p:extLst>
          </p:nvPr>
        </p:nvGraphicFramePr>
        <p:xfrm>
          <a:off x="977900" y="4543425"/>
          <a:ext cx="469900" cy="368300"/>
        </p:xfrm>
        <a:graphic>
          <a:graphicData uri="http://schemas.openxmlformats.org/presentationml/2006/ole">
            <mc:AlternateContent xmlns:mc="http://schemas.openxmlformats.org/markup-compatibility/2006">
              <mc:Choice xmlns:v="urn:schemas-microsoft-com:vml" Requires="v">
                <p:oleObj spid="_x0000_s631898" name="Equation" r:id="rId3" imgW="469800" imgH="368280" progId="Equation.DSMT4">
                  <p:embed/>
                </p:oleObj>
              </mc:Choice>
              <mc:Fallback>
                <p:oleObj name="Equation" r:id="rId3" imgW="469800" imgH="368280" progId="Equation.DSMT4">
                  <p:embed/>
                  <p:pic>
                    <p:nvPicPr>
                      <p:cNvPr id="0" name="Picture 3"/>
                      <p:cNvPicPr>
                        <a:picLocks noChangeAspect="1" noChangeArrowheads="1"/>
                      </p:cNvPicPr>
                      <p:nvPr/>
                    </p:nvPicPr>
                    <p:blipFill>
                      <a:blip r:embed="rId4"/>
                      <a:srcRect/>
                      <a:stretch>
                        <a:fillRect/>
                      </a:stretch>
                    </p:blipFill>
                    <p:spPr bwMode="auto">
                      <a:xfrm>
                        <a:off x="977900" y="4543425"/>
                        <a:ext cx="4699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1812" name="Object 4"/>
          <p:cNvGraphicFramePr>
            <a:graphicFrameLocks noChangeAspect="1"/>
          </p:cNvGraphicFramePr>
          <p:nvPr>
            <p:extLst>
              <p:ext uri="{D42A27DB-BD31-4B8C-83A1-F6EECF244321}">
                <p14:modId xmlns:p14="http://schemas.microsoft.com/office/powerpoint/2010/main" val="4010497105"/>
              </p:ext>
            </p:extLst>
          </p:nvPr>
        </p:nvGraphicFramePr>
        <p:xfrm>
          <a:off x="1465263" y="4119563"/>
          <a:ext cx="3568700" cy="1104900"/>
        </p:xfrm>
        <a:graphic>
          <a:graphicData uri="http://schemas.openxmlformats.org/presentationml/2006/ole">
            <mc:AlternateContent xmlns:mc="http://schemas.openxmlformats.org/markup-compatibility/2006">
              <mc:Choice xmlns:v="urn:schemas-microsoft-com:vml" Requires="v">
                <p:oleObj spid="_x0000_s631899" name="Equation" r:id="rId5" imgW="3568680" imgH="1104840" progId="Equation.DSMT4">
                  <p:embed/>
                </p:oleObj>
              </mc:Choice>
              <mc:Fallback>
                <p:oleObj name="Equation" r:id="rId5" imgW="3568680" imgH="1104840" progId="Equation.DSMT4">
                  <p:embed/>
                  <p:pic>
                    <p:nvPicPr>
                      <p:cNvPr id="0" name="Picture 4"/>
                      <p:cNvPicPr>
                        <a:picLocks noChangeAspect="1" noChangeArrowheads="1"/>
                      </p:cNvPicPr>
                      <p:nvPr/>
                    </p:nvPicPr>
                    <p:blipFill>
                      <a:blip r:embed="rId6"/>
                      <a:srcRect/>
                      <a:stretch>
                        <a:fillRect/>
                      </a:stretch>
                    </p:blipFill>
                    <p:spPr bwMode="auto">
                      <a:xfrm>
                        <a:off x="1465263" y="4119563"/>
                        <a:ext cx="35687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1813" name="Object 5"/>
          <p:cNvGraphicFramePr>
            <a:graphicFrameLocks noChangeAspect="1"/>
          </p:cNvGraphicFramePr>
          <p:nvPr>
            <p:extLst>
              <p:ext uri="{D42A27DB-BD31-4B8C-83A1-F6EECF244321}">
                <p14:modId xmlns:p14="http://schemas.microsoft.com/office/powerpoint/2010/main" val="2188894666"/>
              </p:ext>
            </p:extLst>
          </p:nvPr>
        </p:nvGraphicFramePr>
        <p:xfrm>
          <a:off x="5046663" y="4114800"/>
          <a:ext cx="3086100" cy="1104900"/>
        </p:xfrm>
        <a:graphic>
          <a:graphicData uri="http://schemas.openxmlformats.org/presentationml/2006/ole">
            <mc:AlternateContent xmlns:mc="http://schemas.openxmlformats.org/markup-compatibility/2006">
              <mc:Choice xmlns:v="urn:schemas-microsoft-com:vml" Requires="v">
                <p:oleObj spid="_x0000_s631900" name="Equation" r:id="rId7" imgW="3085920" imgH="1104840" progId="Equation.DSMT4">
                  <p:embed/>
                </p:oleObj>
              </mc:Choice>
              <mc:Fallback>
                <p:oleObj name="Equation" r:id="rId7" imgW="3085920" imgH="1104840" progId="Equation.DSMT4">
                  <p:embed/>
                  <p:pic>
                    <p:nvPicPr>
                      <p:cNvPr id="0" name="Picture 5"/>
                      <p:cNvPicPr>
                        <a:picLocks noChangeAspect="1" noChangeArrowheads="1"/>
                      </p:cNvPicPr>
                      <p:nvPr/>
                    </p:nvPicPr>
                    <p:blipFill>
                      <a:blip r:embed="rId8"/>
                      <a:srcRect/>
                      <a:stretch>
                        <a:fillRect/>
                      </a:stretch>
                    </p:blipFill>
                    <p:spPr bwMode="auto">
                      <a:xfrm>
                        <a:off x="5046663" y="4114800"/>
                        <a:ext cx="30861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18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18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1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In order to express the relationship in terms of relative error, this is often expressed as</a:t>
            </a:r>
          </a:p>
        </p:txBody>
      </p:sp>
      <p:graphicFrame>
        <p:nvGraphicFramePr>
          <p:cNvPr id="632836" name="Object 4"/>
          <p:cNvGraphicFramePr>
            <a:graphicFrameLocks noChangeAspect="1"/>
          </p:cNvGraphicFramePr>
          <p:nvPr>
            <p:extLst>
              <p:ext uri="{D42A27DB-BD31-4B8C-83A1-F6EECF244321}">
                <p14:modId xmlns:p14="http://schemas.microsoft.com/office/powerpoint/2010/main" val="1745364311"/>
              </p:ext>
            </p:extLst>
          </p:nvPr>
        </p:nvGraphicFramePr>
        <p:xfrm>
          <a:off x="2665413" y="2697163"/>
          <a:ext cx="533400" cy="901700"/>
        </p:xfrm>
        <a:graphic>
          <a:graphicData uri="http://schemas.openxmlformats.org/presentationml/2006/ole">
            <mc:AlternateContent xmlns:mc="http://schemas.openxmlformats.org/markup-compatibility/2006">
              <mc:Choice xmlns:v="urn:schemas-microsoft-com:vml" Requires="v">
                <p:oleObj spid="_x0000_s632896" name="Equation" r:id="rId3" imgW="533160" imgH="901440" progId="Equation.DSMT4">
                  <p:embed/>
                </p:oleObj>
              </mc:Choice>
              <mc:Fallback>
                <p:oleObj name="Equation" r:id="rId3" imgW="533160" imgH="901440" progId="Equation.DSMT4">
                  <p:embed/>
                  <p:pic>
                    <p:nvPicPr>
                      <p:cNvPr id="0" name="Picture 4"/>
                      <p:cNvPicPr>
                        <a:picLocks noChangeAspect="1" noChangeArrowheads="1"/>
                      </p:cNvPicPr>
                      <p:nvPr/>
                    </p:nvPicPr>
                    <p:blipFill>
                      <a:blip r:embed="rId4"/>
                      <a:srcRect/>
                      <a:stretch>
                        <a:fillRect/>
                      </a:stretch>
                    </p:blipFill>
                    <p:spPr bwMode="auto">
                      <a:xfrm>
                        <a:off x="2665413" y="2697163"/>
                        <a:ext cx="5334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2837" name="Object 5"/>
          <p:cNvGraphicFramePr>
            <a:graphicFrameLocks noChangeAspect="1"/>
          </p:cNvGraphicFramePr>
          <p:nvPr>
            <p:extLst>
              <p:ext uri="{D42A27DB-BD31-4B8C-83A1-F6EECF244321}">
                <p14:modId xmlns:p14="http://schemas.microsoft.com/office/powerpoint/2010/main" val="3707623778"/>
              </p:ext>
            </p:extLst>
          </p:nvPr>
        </p:nvGraphicFramePr>
        <p:xfrm>
          <a:off x="3225800" y="2508250"/>
          <a:ext cx="2921000" cy="1104900"/>
        </p:xfrm>
        <a:graphic>
          <a:graphicData uri="http://schemas.openxmlformats.org/presentationml/2006/ole">
            <mc:AlternateContent xmlns:mc="http://schemas.openxmlformats.org/markup-compatibility/2006">
              <mc:Choice xmlns:v="urn:schemas-microsoft-com:vml" Requires="v">
                <p:oleObj spid="_x0000_s632897" name="Equation" r:id="rId5" imgW="2920680" imgH="1104840" progId="Equation.DSMT4">
                  <p:embed/>
                </p:oleObj>
              </mc:Choice>
              <mc:Fallback>
                <p:oleObj name="Equation" r:id="rId5" imgW="2920680" imgH="1104840" progId="Equation.DSMT4">
                  <p:embed/>
                  <p:pic>
                    <p:nvPicPr>
                      <p:cNvPr id="0" name="Picture 5"/>
                      <p:cNvPicPr>
                        <a:picLocks noChangeAspect="1" noChangeArrowheads="1"/>
                      </p:cNvPicPr>
                      <p:nvPr/>
                    </p:nvPicPr>
                    <p:blipFill>
                      <a:blip r:embed="rId6"/>
                      <a:srcRect/>
                      <a:stretch>
                        <a:fillRect/>
                      </a:stretch>
                    </p:blipFill>
                    <p:spPr bwMode="auto">
                      <a:xfrm>
                        <a:off x="3225800" y="2508250"/>
                        <a:ext cx="29210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28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2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and Mixed Partial Derivatives</a:t>
            </a:r>
          </a:p>
        </p:txBody>
      </p:sp>
      <p:sp>
        <p:nvSpPr>
          <p:cNvPr id="3" name="Content Placeholder 2"/>
          <p:cNvSpPr>
            <a:spLocks noGrp="1"/>
          </p:cNvSpPr>
          <p:nvPr>
            <p:ph idx="1"/>
          </p:nvPr>
        </p:nvSpPr>
        <p:spPr/>
        <p:txBody>
          <a:bodyPr/>
          <a:lstStyle/>
          <a:p>
            <a:r>
              <a:rPr lang="en-US" dirty="0"/>
              <a:t>If the partial derivatives of a function </a:t>
            </a:r>
            <a:r>
              <a:rPr lang="en-US" i="1" dirty="0"/>
              <a:t>f</a:t>
            </a:r>
            <a:r>
              <a:rPr lang="en-US" dirty="0"/>
              <a:t>(</a:t>
            </a:r>
            <a:r>
              <a:rPr lang="en-US" i="1" dirty="0"/>
              <a:t>x</a:t>
            </a:r>
            <a:r>
              <a:rPr lang="en-US" dirty="0"/>
              <a:t>, </a:t>
            </a:r>
            <a:r>
              <a:rPr lang="en-US" i="1" dirty="0"/>
              <a:t>y</a:t>
            </a:r>
            <a:r>
              <a:rPr lang="en-US" dirty="0"/>
              <a:t>) exist, they are also functions of </a:t>
            </a:r>
            <a:r>
              <a:rPr lang="en-US" i="1" dirty="0"/>
              <a:t>x</a:t>
            </a:r>
            <a:r>
              <a:rPr lang="en-US" dirty="0"/>
              <a:t> and </a:t>
            </a:r>
            <a:r>
              <a:rPr lang="en-US" i="1" dirty="0"/>
              <a:t>y</a:t>
            </a:r>
            <a:r>
              <a:rPr lang="en-US" dirty="0"/>
              <a:t>, so it is natural to investigate their own partial derivatives in turn. We use any of the following to denote the four possible </a:t>
            </a:r>
            <a:r>
              <a:rPr lang="en-US" b="1" dirty="0"/>
              <a:t>second-order partial derivatives </a:t>
            </a:r>
            <a:r>
              <a:rPr lang="en-US" dirty="0"/>
              <a:t>of</a:t>
            </a:r>
            <a:r>
              <a:rPr lang="en-US" b="1" dirty="0"/>
              <a:t> </a:t>
            </a:r>
            <a:r>
              <a:rPr lang="en-US" i="1" dirty="0"/>
              <a:t>z </a:t>
            </a:r>
            <a:r>
              <a:rPr lang="en-US" dirty="0">
                <a:latin typeface="Symbol" pitchFamily="18" charset="2"/>
              </a:rPr>
              <a:t>=</a:t>
            </a:r>
            <a:r>
              <a:rPr lang="en-US" dirty="0"/>
              <a:t> </a:t>
            </a:r>
            <a:r>
              <a:rPr lang="en-US" i="1" dirty="0"/>
              <a:t>f</a:t>
            </a:r>
            <a:r>
              <a:rPr lang="en-US" dirty="0"/>
              <a:t>(</a:t>
            </a:r>
            <a:r>
              <a:rPr lang="en-US" i="1" dirty="0"/>
              <a:t>x</a:t>
            </a:r>
            <a:r>
              <a:rPr lang="en-US" dirty="0"/>
              <a:t>, </a:t>
            </a:r>
            <a:r>
              <a:rPr lang="en-US" i="1" dirty="0"/>
              <a:t>y</a:t>
            </a:r>
            <a:r>
              <a:rPr lang="en-US" dirty="0"/>
              <a:t>). </a:t>
            </a:r>
          </a:p>
        </p:txBody>
      </p:sp>
      <p:graphicFrame>
        <p:nvGraphicFramePr>
          <p:cNvPr id="633859" name="Object 3"/>
          <p:cNvGraphicFramePr>
            <a:graphicFrameLocks noChangeAspect="1"/>
          </p:cNvGraphicFramePr>
          <p:nvPr>
            <p:extLst>
              <p:ext uri="{D42A27DB-BD31-4B8C-83A1-F6EECF244321}">
                <p14:modId xmlns:p14="http://schemas.microsoft.com/office/powerpoint/2010/main" val="3795928717"/>
              </p:ext>
            </p:extLst>
          </p:nvPr>
        </p:nvGraphicFramePr>
        <p:xfrm>
          <a:off x="736600" y="4794250"/>
          <a:ext cx="7747000" cy="952500"/>
        </p:xfrm>
        <a:graphic>
          <a:graphicData uri="http://schemas.openxmlformats.org/presentationml/2006/ole">
            <mc:AlternateContent xmlns:mc="http://schemas.openxmlformats.org/markup-compatibility/2006">
              <mc:Choice xmlns:v="urn:schemas-microsoft-com:vml" Requires="v">
                <p:oleObj spid="_x0000_s633921" name="Equation" r:id="rId3" imgW="7746840" imgH="952200" progId="Equation.DSMT4">
                  <p:embed/>
                </p:oleObj>
              </mc:Choice>
              <mc:Fallback>
                <p:oleObj name="Equation" r:id="rId3" imgW="7746840" imgH="952200" progId="Equation.DSMT4">
                  <p:embed/>
                  <p:pic>
                    <p:nvPicPr>
                      <p:cNvPr id="0" name="Picture 3"/>
                      <p:cNvPicPr>
                        <a:picLocks noChangeAspect="1" noChangeArrowheads="1"/>
                      </p:cNvPicPr>
                      <p:nvPr/>
                    </p:nvPicPr>
                    <p:blipFill>
                      <a:blip r:embed="rId4"/>
                      <a:srcRect/>
                      <a:stretch>
                        <a:fillRect/>
                      </a:stretch>
                    </p:blipFill>
                    <p:spPr bwMode="auto">
                      <a:xfrm>
                        <a:off x="736600" y="4794250"/>
                        <a:ext cx="7747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3860" name="Object 4"/>
          <p:cNvGraphicFramePr>
            <a:graphicFrameLocks noChangeAspect="1"/>
          </p:cNvGraphicFramePr>
          <p:nvPr>
            <p:extLst>
              <p:ext uri="{D42A27DB-BD31-4B8C-83A1-F6EECF244321}">
                <p14:modId xmlns:p14="http://schemas.microsoft.com/office/powerpoint/2010/main" val="1302036583"/>
              </p:ext>
            </p:extLst>
          </p:nvPr>
        </p:nvGraphicFramePr>
        <p:xfrm>
          <a:off x="857250" y="3683000"/>
          <a:ext cx="7353300" cy="952500"/>
        </p:xfrm>
        <a:graphic>
          <a:graphicData uri="http://schemas.openxmlformats.org/presentationml/2006/ole">
            <mc:AlternateContent xmlns:mc="http://schemas.openxmlformats.org/markup-compatibility/2006">
              <mc:Choice xmlns:v="urn:schemas-microsoft-com:vml" Requires="v">
                <p:oleObj spid="_x0000_s633922" name="Equation" r:id="rId5" imgW="7353000" imgH="952200" progId="Equation.DSMT4">
                  <p:embed/>
                </p:oleObj>
              </mc:Choice>
              <mc:Fallback>
                <p:oleObj name="Equation" r:id="rId5" imgW="7353000" imgH="952200" progId="Equation.DSMT4">
                  <p:embed/>
                  <p:pic>
                    <p:nvPicPr>
                      <p:cNvPr id="0" name="Picture 4"/>
                      <p:cNvPicPr>
                        <a:picLocks noChangeAspect="1" noChangeArrowheads="1"/>
                      </p:cNvPicPr>
                      <p:nvPr/>
                    </p:nvPicPr>
                    <p:blipFill>
                      <a:blip r:embed="rId6"/>
                      <a:srcRect/>
                      <a:stretch>
                        <a:fillRect/>
                      </a:stretch>
                    </p:blipFill>
                    <p:spPr bwMode="auto">
                      <a:xfrm>
                        <a:off x="857250" y="3683000"/>
                        <a:ext cx="7353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38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3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and Mixed Partial Derivatives</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r>
              <a:rPr lang="en-US" dirty="0"/>
              <a:t>The partial derivatives </a:t>
            </a:r>
            <a:r>
              <a:rPr lang="en-US" i="1" dirty="0"/>
              <a:t>f</a:t>
            </a:r>
            <a:r>
              <a:rPr lang="en-US" i="1" baseline="-25000" dirty="0"/>
              <a:t>xy</a:t>
            </a:r>
            <a:r>
              <a:rPr lang="en-US" dirty="0"/>
              <a:t> and </a:t>
            </a:r>
            <a:r>
              <a:rPr lang="en-US" i="1" dirty="0"/>
              <a:t>f</a:t>
            </a:r>
            <a:r>
              <a:rPr lang="en-US" i="1" baseline="-25000" dirty="0"/>
              <a:t>yx</a:t>
            </a:r>
            <a:r>
              <a:rPr lang="en-US" dirty="0"/>
              <a:t> are called </a:t>
            </a:r>
            <a:r>
              <a:rPr lang="en-US" b="1" dirty="0"/>
              <a:t>mixed partial derivatives</a:t>
            </a:r>
            <a:r>
              <a:rPr lang="en-US" dirty="0"/>
              <a:t>, since they are differentiated with respect to more than one variable. Note how the order of the differentiation relates to the notation so that, for instance,</a:t>
            </a:r>
          </a:p>
        </p:txBody>
      </p:sp>
      <p:graphicFrame>
        <p:nvGraphicFramePr>
          <p:cNvPr id="634883" name="Object 3"/>
          <p:cNvGraphicFramePr>
            <a:graphicFrameLocks noChangeAspect="1"/>
          </p:cNvGraphicFramePr>
          <p:nvPr/>
        </p:nvGraphicFramePr>
        <p:xfrm>
          <a:off x="2514600" y="5105400"/>
          <a:ext cx="3873500" cy="939800"/>
        </p:xfrm>
        <a:graphic>
          <a:graphicData uri="http://schemas.openxmlformats.org/presentationml/2006/ole">
            <mc:AlternateContent xmlns:mc="http://schemas.openxmlformats.org/markup-compatibility/2006">
              <mc:Choice xmlns:v="urn:schemas-microsoft-com:vml" Requires="v">
                <p:oleObj spid="_x0000_s634973" name="Equation" r:id="rId3" imgW="3873240" imgH="939600" progId="Equation.DSMT4">
                  <p:embed/>
                </p:oleObj>
              </mc:Choice>
              <mc:Fallback>
                <p:oleObj name="Equation" r:id="rId3" imgW="3873240" imgH="9396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5105400"/>
                        <a:ext cx="3873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884" name="Object 4"/>
          <p:cNvGraphicFramePr>
            <a:graphicFrameLocks noChangeAspect="1"/>
          </p:cNvGraphicFramePr>
          <p:nvPr>
            <p:extLst>
              <p:ext uri="{D42A27DB-BD31-4B8C-83A1-F6EECF244321}">
                <p14:modId xmlns:p14="http://schemas.microsoft.com/office/powerpoint/2010/main" val="663360724"/>
              </p:ext>
            </p:extLst>
          </p:nvPr>
        </p:nvGraphicFramePr>
        <p:xfrm>
          <a:off x="673100" y="1212850"/>
          <a:ext cx="7721600" cy="990600"/>
        </p:xfrm>
        <a:graphic>
          <a:graphicData uri="http://schemas.openxmlformats.org/presentationml/2006/ole">
            <mc:AlternateContent xmlns:mc="http://schemas.openxmlformats.org/markup-compatibility/2006">
              <mc:Choice xmlns:v="urn:schemas-microsoft-com:vml" Requires="v">
                <p:oleObj spid="_x0000_s634974" name="Equation" r:id="rId5" imgW="7721280" imgH="990360" progId="Equation.DSMT4">
                  <p:embed/>
                </p:oleObj>
              </mc:Choice>
              <mc:Fallback>
                <p:oleObj name="Equation" r:id="rId5" imgW="7721280" imgH="990360" progId="Equation.DSMT4">
                  <p:embed/>
                  <p:pic>
                    <p:nvPicPr>
                      <p:cNvPr id="0" name="Picture 4"/>
                      <p:cNvPicPr>
                        <a:picLocks noChangeAspect="1" noChangeArrowheads="1"/>
                      </p:cNvPicPr>
                      <p:nvPr/>
                    </p:nvPicPr>
                    <p:blipFill>
                      <a:blip r:embed="rId6"/>
                      <a:srcRect/>
                      <a:stretch>
                        <a:fillRect/>
                      </a:stretch>
                    </p:blipFill>
                    <p:spPr bwMode="auto">
                      <a:xfrm>
                        <a:off x="673100" y="1212850"/>
                        <a:ext cx="7721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885" name="Object 5"/>
          <p:cNvGraphicFramePr>
            <a:graphicFrameLocks noChangeAspect="1"/>
          </p:cNvGraphicFramePr>
          <p:nvPr>
            <p:extLst>
              <p:ext uri="{D42A27DB-BD31-4B8C-83A1-F6EECF244321}">
                <p14:modId xmlns:p14="http://schemas.microsoft.com/office/powerpoint/2010/main" val="952264119"/>
              </p:ext>
            </p:extLst>
          </p:nvPr>
        </p:nvGraphicFramePr>
        <p:xfrm>
          <a:off x="812800" y="2332038"/>
          <a:ext cx="7366000" cy="990600"/>
        </p:xfrm>
        <a:graphic>
          <a:graphicData uri="http://schemas.openxmlformats.org/presentationml/2006/ole">
            <mc:AlternateContent xmlns:mc="http://schemas.openxmlformats.org/markup-compatibility/2006">
              <mc:Choice xmlns:v="urn:schemas-microsoft-com:vml" Requires="v">
                <p:oleObj spid="_x0000_s634975" name="Equation" r:id="rId7" imgW="7365960" imgH="990360" progId="Equation.DSMT4">
                  <p:embed/>
                </p:oleObj>
              </mc:Choice>
              <mc:Fallback>
                <p:oleObj name="Equation" r:id="rId7" imgW="7365960" imgH="990360" progId="Equation.DSMT4">
                  <p:embed/>
                  <p:pic>
                    <p:nvPicPr>
                      <p:cNvPr id="0" name="Picture 5"/>
                      <p:cNvPicPr>
                        <a:picLocks noChangeAspect="1" noChangeArrowheads="1"/>
                      </p:cNvPicPr>
                      <p:nvPr/>
                    </p:nvPicPr>
                    <p:blipFill>
                      <a:blip r:embed="rId8"/>
                      <a:srcRect/>
                      <a:stretch>
                        <a:fillRect/>
                      </a:stretch>
                    </p:blipFill>
                    <p:spPr bwMode="auto">
                      <a:xfrm>
                        <a:off x="812800" y="2332038"/>
                        <a:ext cx="736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8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a:t>
            </a:r>
          </a:p>
        </p:txBody>
      </p:sp>
      <p:sp>
        <p:nvSpPr>
          <p:cNvPr id="3" name="Content Placeholder 2"/>
          <p:cNvSpPr>
            <a:spLocks noGrp="1"/>
          </p:cNvSpPr>
          <p:nvPr>
            <p:ph idx="1"/>
          </p:nvPr>
        </p:nvSpPr>
        <p:spPr/>
        <p:txBody>
          <a:bodyPr/>
          <a:lstStyle/>
          <a:p>
            <a:r>
              <a:rPr lang="en-US" dirty="0"/>
              <a:t>Determine the second-order partial derivatives of </a:t>
            </a:r>
          </a:p>
          <a:p>
            <a:endParaRPr lang="en-US" dirty="0"/>
          </a:p>
          <a:p>
            <a:r>
              <a:rPr lang="en-US" b="1" dirty="0"/>
              <a:t>Solution</a:t>
            </a:r>
          </a:p>
          <a:p>
            <a:r>
              <a:rPr lang="en-US" dirty="0"/>
              <a:t>We first find</a:t>
            </a:r>
          </a:p>
          <a:p>
            <a:pPr algn="ctr"/>
            <a:r>
              <a:rPr lang="en-US" dirty="0"/>
              <a:t>and</a:t>
            </a:r>
          </a:p>
          <a:p>
            <a:r>
              <a:rPr lang="en-US" dirty="0"/>
              <a:t>and then proceed to determine the second-order partial derivatives.</a:t>
            </a:r>
          </a:p>
          <a:p>
            <a:endParaRPr lang="en-US" dirty="0"/>
          </a:p>
        </p:txBody>
      </p:sp>
      <p:graphicFrame>
        <p:nvGraphicFramePr>
          <p:cNvPr id="635906" name="Object 2"/>
          <p:cNvGraphicFramePr>
            <a:graphicFrameLocks noChangeAspect="1"/>
          </p:cNvGraphicFramePr>
          <p:nvPr/>
        </p:nvGraphicFramePr>
        <p:xfrm>
          <a:off x="556550" y="1724625"/>
          <a:ext cx="3022600" cy="558800"/>
        </p:xfrm>
        <a:graphic>
          <a:graphicData uri="http://schemas.openxmlformats.org/presentationml/2006/ole">
            <mc:AlternateContent xmlns:mc="http://schemas.openxmlformats.org/markup-compatibility/2006">
              <mc:Choice xmlns:v="urn:schemas-microsoft-com:vml" Requires="v">
                <p:oleObj spid="_x0000_s635993" name="Equation" r:id="rId3" imgW="3022560" imgH="558720" progId="Equation.DSMT4">
                  <p:embed/>
                </p:oleObj>
              </mc:Choice>
              <mc:Fallback>
                <p:oleObj name="Equation" r:id="rId3" imgW="3022560" imgH="5587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550" y="1724625"/>
                        <a:ext cx="30226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5907" name="Object 3"/>
          <p:cNvGraphicFramePr>
            <a:graphicFrameLocks noChangeAspect="1"/>
          </p:cNvGraphicFramePr>
          <p:nvPr/>
        </p:nvGraphicFramePr>
        <p:xfrm>
          <a:off x="1765300" y="3257550"/>
          <a:ext cx="2362200" cy="546100"/>
        </p:xfrm>
        <a:graphic>
          <a:graphicData uri="http://schemas.openxmlformats.org/presentationml/2006/ole">
            <mc:AlternateContent xmlns:mc="http://schemas.openxmlformats.org/markup-compatibility/2006">
              <mc:Choice xmlns:v="urn:schemas-microsoft-com:vml" Requires="v">
                <p:oleObj spid="_x0000_s635994" name="Equation" r:id="rId5" imgW="2361960" imgH="545760" progId="Equation.DSMT4">
                  <p:embed/>
                </p:oleObj>
              </mc:Choice>
              <mc:Fallback>
                <p:oleObj name="Equation" r:id="rId5" imgW="2361960" imgH="5457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5300" y="3257550"/>
                        <a:ext cx="23622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5908" name="Object 4"/>
          <p:cNvGraphicFramePr>
            <a:graphicFrameLocks noChangeAspect="1"/>
          </p:cNvGraphicFramePr>
          <p:nvPr/>
        </p:nvGraphicFramePr>
        <p:xfrm>
          <a:off x="5072063" y="3241675"/>
          <a:ext cx="2870200" cy="584200"/>
        </p:xfrm>
        <a:graphic>
          <a:graphicData uri="http://schemas.openxmlformats.org/presentationml/2006/ole">
            <mc:AlternateContent xmlns:mc="http://schemas.openxmlformats.org/markup-compatibility/2006">
              <mc:Choice xmlns:v="urn:schemas-microsoft-com:vml" Requires="v">
                <p:oleObj spid="_x0000_s635995" name="Equation" r:id="rId7" imgW="2869920" imgH="583920" progId="Equation.DSMT4">
                  <p:embed/>
                </p:oleObj>
              </mc:Choice>
              <mc:Fallback>
                <p:oleObj name="Equation" r:id="rId7" imgW="2869920" imgH="58392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2063" y="3241675"/>
                        <a:ext cx="287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590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59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636935" name="Object 7"/>
          <p:cNvGraphicFramePr>
            <a:graphicFrameLocks noChangeAspect="1"/>
          </p:cNvGraphicFramePr>
          <p:nvPr/>
        </p:nvGraphicFramePr>
        <p:xfrm>
          <a:off x="685800" y="1519175"/>
          <a:ext cx="3149600" cy="838200"/>
        </p:xfrm>
        <a:graphic>
          <a:graphicData uri="http://schemas.openxmlformats.org/presentationml/2006/ole">
            <mc:AlternateContent xmlns:mc="http://schemas.openxmlformats.org/markup-compatibility/2006">
              <mc:Choice xmlns:v="urn:schemas-microsoft-com:vml" Requires="v">
                <p:oleObj spid="_x0000_s637167" name="Equation" r:id="rId3" imgW="3149280" imgH="838080" progId="Equation.DSMT4">
                  <p:embed/>
                </p:oleObj>
              </mc:Choice>
              <mc:Fallback>
                <p:oleObj name="Equation" r:id="rId3" imgW="3149280" imgH="83808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519175"/>
                        <a:ext cx="314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936" name="Object 8"/>
          <p:cNvGraphicFramePr>
            <a:graphicFrameLocks noChangeAspect="1"/>
          </p:cNvGraphicFramePr>
          <p:nvPr/>
        </p:nvGraphicFramePr>
        <p:xfrm>
          <a:off x="3863050" y="1646500"/>
          <a:ext cx="1320800" cy="520700"/>
        </p:xfrm>
        <a:graphic>
          <a:graphicData uri="http://schemas.openxmlformats.org/presentationml/2006/ole">
            <mc:AlternateContent xmlns:mc="http://schemas.openxmlformats.org/markup-compatibility/2006">
              <mc:Choice xmlns:v="urn:schemas-microsoft-com:vml" Requires="v">
                <p:oleObj spid="_x0000_s637168" name="Equation" r:id="rId5" imgW="1320480" imgH="520560" progId="Equation.DSMT4">
                  <p:embed/>
                </p:oleObj>
              </mc:Choice>
              <mc:Fallback>
                <p:oleObj name="Equation" r:id="rId5" imgW="1320480" imgH="52056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3050" y="1646500"/>
                        <a:ext cx="1320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937" name="Object 9"/>
          <p:cNvGraphicFramePr>
            <a:graphicFrameLocks noChangeAspect="1"/>
          </p:cNvGraphicFramePr>
          <p:nvPr/>
        </p:nvGraphicFramePr>
        <p:xfrm>
          <a:off x="679450" y="2479675"/>
          <a:ext cx="3162300" cy="901700"/>
        </p:xfrm>
        <a:graphic>
          <a:graphicData uri="http://schemas.openxmlformats.org/presentationml/2006/ole">
            <mc:AlternateContent xmlns:mc="http://schemas.openxmlformats.org/markup-compatibility/2006">
              <mc:Choice xmlns:v="urn:schemas-microsoft-com:vml" Requires="v">
                <p:oleObj spid="_x0000_s637169" name="Equation" r:id="rId7" imgW="3162240" imgH="901440" progId="Equation.DSMT4">
                  <p:embed/>
                </p:oleObj>
              </mc:Choice>
              <mc:Fallback>
                <p:oleObj name="Equation" r:id="rId7" imgW="3162240" imgH="901440" progId="Equation.DSMT4">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450" y="2479675"/>
                        <a:ext cx="31623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938" name="Object 10"/>
          <p:cNvGraphicFramePr>
            <a:graphicFrameLocks noChangeAspect="1"/>
          </p:cNvGraphicFramePr>
          <p:nvPr/>
        </p:nvGraphicFramePr>
        <p:xfrm>
          <a:off x="3854450" y="2597150"/>
          <a:ext cx="3606800" cy="520700"/>
        </p:xfrm>
        <a:graphic>
          <a:graphicData uri="http://schemas.openxmlformats.org/presentationml/2006/ole">
            <mc:AlternateContent xmlns:mc="http://schemas.openxmlformats.org/markup-compatibility/2006">
              <mc:Choice xmlns:v="urn:schemas-microsoft-com:vml" Requires="v">
                <p:oleObj spid="_x0000_s637170" name="Equation" r:id="rId9" imgW="3606480" imgH="520560" progId="Equation.DSMT4">
                  <p:embed/>
                </p:oleObj>
              </mc:Choice>
              <mc:Fallback>
                <p:oleObj name="Equation" r:id="rId9" imgW="3606480" imgH="520560" progId="Equation.DSMT4">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4450" y="2597150"/>
                        <a:ext cx="3606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939" name="Object 11"/>
          <p:cNvGraphicFramePr>
            <a:graphicFrameLocks noChangeAspect="1"/>
          </p:cNvGraphicFramePr>
          <p:nvPr/>
        </p:nvGraphicFramePr>
        <p:xfrm>
          <a:off x="679450" y="3489325"/>
          <a:ext cx="3657600" cy="838200"/>
        </p:xfrm>
        <a:graphic>
          <a:graphicData uri="http://schemas.openxmlformats.org/presentationml/2006/ole">
            <mc:AlternateContent xmlns:mc="http://schemas.openxmlformats.org/markup-compatibility/2006">
              <mc:Choice xmlns:v="urn:schemas-microsoft-com:vml" Requires="v">
                <p:oleObj spid="_x0000_s637171" name="Equation" r:id="rId11" imgW="3657600" imgH="838080" progId="Equation.DSMT4">
                  <p:embed/>
                </p:oleObj>
              </mc:Choice>
              <mc:Fallback>
                <p:oleObj name="Equation" r:id="rId11" imgW="3657600" imgH="838080" progId="Equation.DSMT4">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9450" y="3489325"/>
                        <a:ext cx="365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940" name="Object 12"/>
          <p:cNvGraphicFramePr>
            <a:graphicFrameLocks noChangeAspect="1"/>
          </p:cNvGraphicFramePr>
          <p:nvPr/>
        </p:nvGraphicFramePr>
        <p:xfrm>
          <a:off x="4354513" y="3605213"/>
          <a:ext cx="3606800" cy="520700"/>
        </p:xfrm>
        <a:graphic>
          <a:graphicData uri="http://schemas.openxmlformats.org/presentationml/2006/ole">
            <mc:AlternateContent xmlns:mc="http://schemas.openxmlformats.org/markup-compatibility/2006">
              <mc:Choice xmlns:v="urn:schemas-microsoft-com:vml" Requires="v">
                <p:oleObj spid="_x0000_s637172" name="Equation" r:id="rId13" imgW="3606480" imgH="520560" progId="Equation.DSMT4">
                  <p:embed/>
                </p:oleObj>
              </mc:Choice>
              <mc:Fallback>
                <p:oleObj name="Equation" r:id="rId13" imgW="3606480" imgH="520560" progId="Equation.DSMT4">
                  <p:embed/>
                  <p:pic>
                    <p:nvPicPr>
                      <p:cNvPr id="0"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54513" y="3605213"/>
                        <a:ext cx="3606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941" name="Object 13"/>
          <p:cNvGraphicFramePr>
            <a:graphicFrameLocks noChangeAspect="1"/>
          </p:cNvGraphicFramePr>
          <p:nvPr/>
        </p:nvGraphicFramePr>
        <p:xfrm>
          <a:off x="673100" y="4438650"/>
          <a:ext cx="3670300" cy="901700"/>
        </p:xfrm>
        <a:graphic>
          <a:graphicData uri="http://schemas.openxmlformats.org/presentationml/2006/ole">
            <mc:AlternateContent xmlns:mc="http://schemas.openxmlformats.org/markup-compatibility/2006">
              <mc:Choice xmlns:v="urn:schemas-microsoft-com:vml" Requires="v">
                <p:oleObj spid="_x0000_s637173" name="Equation" r:id="rId15" imgW="3670200" imgH="901440" progId="Equation.DSMT4">
                  <p:embed/>
                </p:oleObj>
              </mc:Choice>
              <mc:Fallback>
                <p:oleObj name="Equation" r:id="rId15" imgW="3670200" imgH="901440" progId="Equation.DSMT4">
                  <p:embed/>
                  <p:pic>
                    <p:nvPicPr>
                      <p:cNvPr id="0" name="Picture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3100" y="4438650"/>
                        <a:ext cx="36703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942" name="Object 14"/>
          <p:cNvGraphicFramePr>
            <a:graphicFrameLocks noChangeAspect="1"/>
          </p:cNvGraphicFramePr>
          <p:nvPr/>
        </p:nvGraphicFramePr>
        <p:xfrm>
          <a:off x="4366550" y="4537275"/>
          <a:ext cx="4089400" cy="520700"/>
        </p:xfrm>
        <a:graphic>
          <a:graphicData uri="http://schemas.openxmlformats.org/presentationml/2006/ole">
            <mc:AlternateContent xmlns:mc="http://schemas.openxmlformats.org/markup-compatibility/2006">
              <mc:Choice xmlns:v="urn:schemas-microsoft-com:vml" Requires="v">
                <p:oleObj spid="_x0000_s637174" name="Equation" r:id="rId17" imgW="4089240" imgH="520560" progId="Equation.DSMT4">
                  <p:embed/>
                </p:oleObj>
              </mc:Choice>
              <mc:Fallback>
                <p:oleObj name="Equation" r:id="rId17" imgW="4089240" imgH="520560" progId="Equation.DSMT4">
                  <p:embed/>
                  <p:pic>
                    <p:nvPicPr>
                      <p:cNvPr id="0" name="Picture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66550" y="4537275"/>
                        <a:ext cx="40894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69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69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69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69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69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69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6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and Mixed Partial Derivatives</a:t>
            </a:r>
          </a:p>
        </p:txBody>
      </p:sp>
      <p:sp>
        <p:nvSpPr>
          <p:cNvPr id="3" name="Content Placeholder 2"/>
          <p:cNvSpPr>
            <a:spLocks noGrp="1"/>
          </p:cNvSpPr>
          <p:nvPr>
            <p:ph idx="1"/>
          </p:nvPr>
        </p:nvSpPr>
        <p:spPr/>
        <p:txBody>
          <a:bodyPr/>
          <a:lstStyle/>
          <a:p>
            <a:r>
              <a:rPr lang="en-US" dirty="0"/>
              <a:t>It is no coincidence that </a:t>
            </a:r>
            <a:r>
              <a:rPr lang="en-US" i="1" dirty="0"/>
              <a:t>f</a:t>
            </a:r>
            <a:r>
              <a:rPr lang="en-US" i="1" baseline="-25000" dirty="0"/>
              <a:t>xy</a:t>
            </a:r>
            <a:r>
              <a:rPr lang="en-US" dirty="0"/>
              <a:t> </a:t>
            </a:r>
            <a:r>
              <a:rPr lang="en-US" dirty="0">
                <a:latin typeface="Symbol" pitchFamily="18" charset="2"/>
              </a:rPr>
              <a:t>=</a:t>
            </a:r>
            <a:r>
              <a:rPr lang="en-US" dirty="0"/>
              <a:t> </a:t>
            </a:r>
            <a:r>
              <a:rPr lang="en-US" i="1" dirty="0"/>
              <a:t>f</a:t>
            </a:r>
            <a:r>
              <a:rPr lang="en-US" i="1" baseline="-25000" dirty="0"/>
              <a:t>yx</a:t>
            </a:r>
            <a:r>
              <a:rPr lang="en-US" dirty="0"/>
              <a:t> in Example 5—as it turns out, this will always be the case if </a:t>
            </a:r>
            <a:r>
              <a:rPr lang="en-US" i="1" dirty="0"/>
              <a:t>f</a:t>
            </a:r>
            <a:r>
              <a:rPr lang="en-US" dirty="0"/>
              <a:t>(</a:t>
            </a:r>
            <a:r>
              <a:rPr lang="en-US" i="1" dirty="0"/>
              <a:t>x</a:t>
            </a:r>
            <a:r>
              <a:rPr lang="en-US" dirty="0"/>
              <a:t>, </a:t>
            </a:r>
            <a:r>
              <a:rPr lang="en-US" i="1" dirty="0"/>
              <a:t>y</a:t>
            </a:r>
            <a:r>
              <a:rPr lang="en-US" dirty="0"/>
              <a:t>) satisfies the fairly lenient conditions of the following theorem, discovered by the French mathematician Alexis Clairaut (1713–1765).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and Interpretation of Partial Derivatives</a:t>
            </a:r>
          </a:p>
        </p:txBody>
      </p:sp>
      <p:sp>
        <p:nvSpPr>
          <p:cNvPr id="3" name="Content Placeholder 2"/>
          <p:cNvSpPr>
            <a:spLocks noGrp="1"/>
          </p:cNvSpPr>
          <p:nvPr>
            <p:ph idx="1"/>
          </p:nvPr>
        </p:nvSpPr>
        <p:spPr>
          <a:xfrm>
            <a:off x="457200" y="1143000"/>
            <a:ext cx="8229600" cy="4876800"/>
          </a:xfrm>
        </p:spPr>
        <p:txBody>
          <a:bodyPr>
            <a:normAutofit/>
          </a:bodyPr>
          <a:lstStyle/>
          <a:p>
            <a:r>
              <a:rPr lang="en-US" dirty="0"/>
              <a:t>Suppose (</a:t>
            </a:r>
            <a:r>
              <a:rPr lang="en-US" i="1" dirty="0"/>
              <a:t>a, b</a:t>
            </a:r>
            <a:r>
              <a:rPr lang="en-US" dirty="0"/>
              <a:t>) is a point in the domain of a real-valued function </a:t>
            </a:r>
            <a:r>
              <a:rPr lang="en-US" i="1" dirty="0"/>
              <a:t>z</a:t>
            </a:r>
            <a:r>
              <a:rPr lang="en-US" dirty="0"/>
              <a:t> </a:t>
            </a:r>
            <a:r>
              <a:rPr lang="en-US" dirty="0">
                <a:latin typeface="Symbol" pitchFamily="18" charset="2"/>
              </a:rPr>
              <a:t>=</a:t>
            </a:r>
            <a:r>
              <a:rPr lang="en-US" dirty="0"/>
              <a:t> </a:t>
            </a:r>
            <a:r>
              <a:rPr lang="en-US" i="1" dirty="0"/>
              <a:t>f</a:t>
            </a:r>
            <a:r>
              <a:rPr lang="en-US" dirty="0"/>
              <a:t>(</a:t>
            </a:r>
            <a:r>
              <a:rPr lang="en-US" i="1" dirty="0"/>
              <a:t>x</a:t>
            </a:r>
            <a:r>
              <a:rPr lang="en-US" dirty="0"/>
              <a:t>, </a:t>
            </a:r>
            <a:r>
              <a:rPr lang="en-US" i="1" dirty="0"/>
              <a:t>y</a:t>
            </a:r>
            <a:r>
              <a:rPr lang="en-US" dirty="0"/>
              <a:t>). The intersection of the plane </a:t>
            </a:r>
            <a:r>
              <a:rPr lang="en-US" i="1" dirty="0"/>
              <a:t>y</a:t>
            </a:r>
            <a:r>
              <a:rPr lang="en-US" dirty="0"/>
              <a:t> </a:t>
            </a:r>
            <a:r>
              <a:rPr lang="en-US" dirty="0">
                <a:latin typeface="Symbol" pitchFamily="18" charset="2"/>
              </a:rPr>
              <a:t>=</a:t>
            </a:r>
            <a:r>
              <a:rPr lang="en-US" dirty="0"/>
              <a:t> </a:t>
            </a:r>
            <a:r>
              <a:rPr lang="en-US" i="1" dirty="0"/>
              <a:t>b</a:t>
            </a:r>
            <a:r>
              <a:rPr lang="en-US" dirty="0"/>
              <a:t> and the graph of </a:t>
            </a:r>
            <a:r>
              <a:rPr lang="en-US" i="1" dirty="0"/>
              <a:t>z</a:t>
            </a:r>
            <a:r>
              <a:rPr lang="en-US" dirty="0"/>
              <a:t> </a:t>
            </a:r>
            <a:r>
              <a:rPr lang="en-US" dirty="0">
                <a:latin typeface="Symbol" pitchFamily="18" charset="2"/>
              </a:rPr>
              <a:t>=</a:t>
            </a:r>
            <a:r>
              <a:rPr lang="en-US" dirty="0"/>
              <a:t> </a:t>
            </a:r>
            <a:r>
              <a:rPr lang="en-US" i="1" dirty="0"/>
              <a:t>f</a:t>
            </a:r>
            <a:r>
              <a:rPr lang="en-US" dirty="0"/>
              <a:t>(</a:t>
            </a:r>
            <a:r>
              <a:rPr lang="en-US" i="1" dirty="0"/>
              <a:t>x</a:t>
            </a:r>
            <a:r>
              <a:rPr lang="en-US" dirty="0"/>
              <a:t>, </a:t>
            </a:r>
            <a:r>
              <a:rPr lang="en-US" i="1" dirty="0"/>
              <a:t>y</a:t>
            </a:r>
            <a:r>
              <a:rPr lang="en-US" dirty="0"/>
              <a:t>) is the</a:t>
            </a:r>
            <a:br>
              <a:rPr lang="en-US" dirty="0"/>
            </a:br>
            <a:r>
              <a:rPr lang="en-US" dirty="0"/>
              <a:t>graph of the one-variable function</a:t>
            </a:r>
            <a:br>
              <a:rPr lang="en-US" dirty="0"/>
            </a:br>
            <a:r>
              <a:rPr lang="en-US" i="1" dirty="0"/>
              <a:t>z</a:t>
            </a:r>
            <a:r>
              <a:rPr lang="en-US" dirty="0"/>
              <a:t> </a:t>
            </a:r>
            <a:r>
              <a:rPr lang="en-US" dirty="0">
                <a:latin typeface="Symbol" pitchFamily="18" charset="2"/>
              </a:rPr>
              <a:t>=</a:t>
            </a:r>
            <a:r>
              <a:rPr lang="en-US" dirty="0"/>
              <a:t> </a:t>
            </a:r>
            <a:r>
              <a:rPr lang="en-US" i="1" dirty="0"/>
              <a:t>f</a:t>
            </a:r>
            <a:r>
              <a:rPr lang="en-US" dirty="0"/>
              <a:t>(</a:t>
            </a:r>
            <a:r>
              <a:rPr lang="en-US" i="1" dirty="0"/>
              <a:t>x</a:t>
            </a:r>
            <a:r>
              <a:rPr lang="en-US" dirty="0"/>
              <a:t>, </a:t>
            </a:r>
            <a:r>
              <a:rPr lang="en-US" i="1" dirty="0"/>
              <a:t>b</a:t>
            </a:r>
            <a:r>
              <a:rPr lang="en-US" dirty="0"/>
              <a:t>) in the plane </a:t>
            </a:r>
            <a:r>
              <a:rPr lang="en-US" i="1" dirty="0"/>
              <a:t>y</a:t>
            </a:r>
            <a:r>
              <a:rPr lang="en-US" dirty="0"/>
              <a:t> </a:t>
            </a:r>
            <a:r>
              <a:rPr lang="en-US" dirty="0">
                <a:latin typeface="Symbol" pitchFamily="18" charset="2"/>
              </a:rPr>
              <a:t>=</a:t>
            </a:r>
            <a:r>
              <a:rPr lang="en-US" dirty="0"/>
              <a:t> </a:t>
            </a:r>
            <a:r>
              <a:rPr lang="en-US" i="1" dirty="0"/>
              <a:t>b</a:t>
            </a:r>
            <a:r>
              <a:rPr lang="en-US" dirty="0"/>
              <a:t>, as</a:t>
            </a:r>
            <a:br>
              <a:rPr lang="en-US" dirty="0"/>
            </a:br>
            <a:r>
              <a:rPr lang="en-US" dirty="0"/>
              <a:t>shown in Figure 1. If the function</a:t>
            </a:r>
            <a:br>
              <a:rPr lang="en-US" dirty="0"/>
            </a:br>
            <a:r>
              <a:rPr lang="en-US" i="1" dirty="0"/>
              <a:t>f</a:t>
            </a:r>
            <a:r>
              <a:rPr lang="en-US" dirty="0"/>
              <a:t>(</a:t>
            </a:r>
            <a:r>
              <a:rPr lang="en-US" i="1" dirty="0"/>
              <a:t>x</a:t>
            </a:r>
            <a:r>
              <a:rPr lang="en-US" dirty="0"/>
              <a:t>, </a:t>
            </a:r>
            <a:r>
              <a:rPr lang="en-US" i="1" dirty="0"/>
              <a:t>b</a:t>
            </a:r>
            <a:r>
              <a:rPr lang="en-US" dirty="0"/>
              <a:t>) is differentiable in the </a:t>
            </a:r>
            <a:br>
              <a:rPr lang="en-US" dirty="0"/>
            </a:br>
            <a:r>
              <a:rPr lang="en-US" dirty="0"/>
              <a:t>variable </a:t>
            </a:r>
            <a:r>
              <a:rPr lang="en-US" i="1" dirty="0"/>
              <a:t>x</a:t>
            </a:r>
            <a:r>
              <a:rPr lang="en-US" dirty="0"/>
              <a:t> at the point </a:t>
            </a:r>
            <a:r>
              <a:rPr lang="en-US" i="1" dirty="0"/>
              <a:t>x</a:t>
            </a:r>
            <a:r>
              <a:rPr lang="en-US" dirty="0"/>
              <a:t> </a:t>
            </a:r>
            <a:r>
              <a:rPr lang="en-US" dirty="0">
                <a:latin typeface="Symbol" pitchFamily="18" charset="2"/>
              </a:rPr>
              <a:t>=</a:t>
            </a:r>
            <a:r>
              <a:rPr lang="en-US" dirty="0"/>
              <a:t> </a:t>
            </a:r>
            <a:r>
              <a:rPr lang="en-US" i="1" dirty="0"/>
              <a:t>a</a:t>
            </a:r>
            <a:r>
              <a:rPr lang="en-US" dirty="0"/>
              <a:t>, then</a:t>
            </a:r>
            <a:br>
              <a:rPr lang="en-US" dirty="0"/>
            </a:br>
            <a:r>
              <a:rPr lang="en-US" dirty="0"/>
              <a:t>the limit of the following difference</a:t>
            </a:r>
            <a:br>
              <a:rPr lang="en-US" dirty="0"/>
            </a:br>
            <a:r>
              <a:rPr lang="en-US" dirty="0"/>
              <a:t>quotient exists and we define it as</a:t>
            </a:r>
            <a:br>
              <a:rPr lang="en-US" dirty="0"/>
            </a:br>
            <a:r>
              <a:rPr lang="en-US" dirty="0"/>
              <a:t>one of two </a:t>
            </a:r>
            <a:r>
              <a:rPr lang="en-US" i="1" dirty="0"/>
              <a:t>partial derivatives</a:t>
            </a:r>
            <a:r>
              <a:rPr lang="en-US" dirty="0"/>
              <a:t>. </a:t>
            </a:r>
          </a:p>
        </p:txBody>
      </p:sp>
      <p:pic>
        <p:nvPicPr>
          <p:cNvPr id="656386"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486400" y="2124075"/>
            <a:ext cx="3409950" cy="3667125"/>
          </a:xfrm>
          <a:prstGeom prst="rect">
            <a:avLst/>
          </a:prstGeom>
          <a:noFill/>
          <a:ln w="9525">
            <a:noFill/>
            <a:miter lim="800000"/>
            <a:headEnd/>
            <a:tailEnd/>
          </a:ln>
        </p:spPr>
      </p:pic>
      <p:sp>
        <p:nvSpPr>
          <p:cNvPr id="5" name="Rectangle 4"/>
          <p:cNvSpPr/>
          <p:nvPr/>
        </p:nvSpPr>
        <p:spPr>
          <a:xfrm>
            <a:off x="6705600" y="5534680"/>
            <a:ext cx="1370055" cy="523220"/>
          </a:xfrm>
          <a:prstGeom prst="rect">
            <a:avLst/>
          </a:prstGeom>
        </p:spPr>
        <p:txBody>
          <a:bodyPr wrap="none">
            <a:spAutoFit/>
          </a:bodyPr>
          <a:lstStyle/>
          <a:p>
            <a:r>
              <a:rPr lang="en-US" sz="2800" b="1" dirty="0"/>
              <a:t>Figure 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Clairaut’s Theorem</a:t>
            </a:r>
          </a:p>
        </p:txBody>
      </p:sp>
      <p:sp>
        <p:nvSpPr>
          <p:cNvPr id="3" name="Content Placeholder 2"/>
          <p:cNvSpPr>
            <a:spLocks noGrp="1"/>
          </p:cNvSpPr>
          <p:nvPr>
            <p:ph idx="1"/>
          </p:nvPr>
        </p:nvSpPr>
        <p:spPr>
          <a:xfrm>
            <a:off x="457200" y="1280160"/>
            <a:ext cx="8229600" cy="2419124"/>
          </a:xfrm>
          <a:solidFill>
            <a:srgbClr val="FFFFCC"/>
          </a:solidFill>
          <a:ln w="28575">
            <a:solidFill>
              <a:schemeClr val="tx1"/>
            </a:solidFill>
          </a:ln>
        </p:spPr>
        <p:txBody>
          <a:bodyPr wrap="square">
            <a:spAutoFit/>
          </a:bodyPr>
          <a:lstStyle/>
          <a:p>
            <a:pPr algn="ctr"/>
            <a:r>
              <a:rPr lang="en-US" b="1" dirty="0">
                <a:solidFill>
                  <a:schemeClr val="tx1"/>
                </a:solidFill>
              </a:rPr>
              <a:t>Clairaut’s Theorem</a:t>
            </a:r>
          </a:p>
          <a:p>
            <a:r>
              <a:rPr lang="en-US" dirty="0">
                <a:solidFill>
                  <a:schemeClr val="tx1"/>
                </a:solidFill>
              </a:rPr>
              <a:t>If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and the partial derivatives </a:t>
            </a:r>
            <a:r>
              <a:rPr lang="en-US" i="1" dirty="0">
                <a:solidFill>
                  <a:schemeClr val="tx1"/>
                </a:solidFill>
              </a:rPr>
              <a:t>f</a:t>
            </a:r>
            <a:r>
              <a:rPr lang="en-US" i="1" baseline="-25000" dirty="0">
                <a:solidFill>
                  <a:schemeClr val="tx1"/>
                </a:solidFill>
              </a:rPr>
              <a:t>x</a:t>
            </a:r>
            <a:r>
              <a:rPr lang="en-US" dirty="0">
                <a:solidFill>
                  <a:schemeClr val="tx1"/>
                </a:solidFill>
              </a:rPr>
              <a:t> , </a:t>
            </a:r>
            <a:r>
              <a:rPr lang="en-US" i="1" dirty="0">
                <a:solidFill>
                  <a:schemeClr val="tx1"/>
                </a:solidFill>
              </a:rPr>
              <a:t>f</a:t>
            </a:r>
            <a:r>
              <a:rPr lang="en-US" i="1" baseline="-25000" dirty="0">
                <a:solidFill>
                  <a:schemeClr val="tx1"/>
                </a:solidFill>
              </a:rPr>
              <a:t>y</a:t>
            </a:r>
            <a:r>
              <a:rPr lang="en-US" dirty="0">
                <a:solidFill>
                  <a:schemeClr val="tx1"/>
                </a:solidFill>
              </a:rPr>
              <a:t> , </a:t>
            </a:r>
            <a:r>
              <a:rPr lang="en-US" i="1" dirty="0">
                <a:solidFill>
                  <a:schemeClr val="tx1"/>
                </a:solidFill>
              </a:rPr>
              <a:t>f</a:t>
            </a:r>
            <a:r>
              <a:rPr lang="en-US" i="1" baseline="-25000" dirty="0">
                <a:solidFill>
                  <a:schemeClr val="tx1"/>
                </a:solidFill>
              </a:rPr>
              <a:t>xy</a:t>
            </a:r>
            <a:r>
              <a:rPr lang="en-US" dirty="0">
                <a:solidFill>
                  <a:schemeClr val="tx1"/>
                </a:solidFill>
              </a:rPr>
              <a:t>, and </a:t>
            </a:r>
            <a:r>
              <a:rPr lang="en-US" i="1" dirty="0">
                <a:solidFill>
                  <a:schemeClr val="tx1"/>
                </a:solidFill>
              </a:rPr>
              <a:t>f</a:t>
            </a:r>
            <a:r>
              <a:rPr lang="en-US" i="1" baseline="-25000" dirty="0">
                <a:solidFill>
                  <a:schemeClr val="tx1"/>
                </a:solidFill>
              </a:rPr>
              <a:t>yx</a:t>
            </a:r>
            <a:r>
              <a:rPr lang="en-US" dirty="0">
                <a:solidFill>
                  <a:schemeClr val="tx1"/>
                </a:solidFill>
              </a:rPr>
              <a:t> are all defined on an open region containing the point (</a:t>
            </a:r>
            <a:r>
              <a:rPr lang="en-US" i="1" dirty="0">
                <a:solidFill>
                  <a:schemeClr val="tx1"/>
                </a:solidFill>
              </a:rPr>
              <a:t>a</a:t>
            </a:r>
            <a:r>
              <a:rPr lang="en-US" dirty="0">
                <a:solidFill>
                  <a:schemeClr val="tx1"/>
                </a:solidFill>
              </a:rPr>
              <a:t>,</a:t>
            </a:r>
            <a:r>
              <a:rPr lang="en-US" i="1" dirty="0">
                <a:solidFill>
                  <a:schemeClr val="tx1"/>
                </a:solidFill>
              </a:rPr>
              <a:t>b</a:t>
            </a:r>
            <a:r>
              <a:rPr lang="en-US" dirty="0">
                <a:solidFill>
                  <a:schemeClr val="tx1"/>
                </a:solidFill>
              </a:rPr>
              <a:t>) and if </a:t>
            </a:r>
            <a:r>
              <a:rPr lang="en-US" i="1" dirty="0">
                <a:solidFill>
                  <a:schemeClr val="tx1"/>
                </a:solidFill>
              </a:rPr>
              <a:t>f</a:t>
            </a:r>
            <a:r>
              <a:rPr lang="en-US" i="1" baseline="-25000" dirty="0">
                <a:solidFill>
                  <a:schemeClr val="tx1"/>
                </a:solidFill>
              </a:rPr>
              <a:t>xy</a:t>
            </a:r>
            <a:r>
              <a:rPr lang="en-US" dirty="0">
                <a:solidFill>
                  <a:schemeClr val="tx1"/>
                </a:solidFill>
              </a:rPr>
              <a:t> and </a:t>
            </a:r>
            <a:r>
              <a:rPr lang="en-US" i="1" dirty="0">
                <a:solidFill>
                  <a:schemeClr val="tx1"/>
                </a:solidFill>
              </a:rPr>
              <a:t>f</a:t>
            </a:r>
            <a:r>
              <a:rPr lang="en-US" i="1" baseline="-25000" dirty="0">
                <a:solidFill>
                  <a:schemeClr val="tx1"/>
                </a:solidFill>
              </a:rPr>
              <a:t>yx</a:t>
            </a:r>
            <a:r>
              <a:rPr lang="en-US" dirty="0">
                <a:solidFill>
                  <a:schemeClr val="tx1"/>
                </a:solidFill>
              </a:rPr>
              <a:t> are continuous at (</a:t>
            </a:r>
            <a:r>
              <a:rPr lang="en-US" i="1" dirty="0">
                <a:solidFill>
                  <a:schemeClr val="tx1"/>
                </a:solidFill>
              </a:rPr>
              <a:t>a</a:t>
            </a:r>
            <a:r>
              <a:rPr lang="en-US" dirty="0">
                <a:solidFill>
                  <a:schemeClr val="tx1"/>
                </a:solidFill>
              </a:rPr>
              <a:t>,</a:t>
            </a:r>
            <a:r>
              <a:rPr lang="en-US" i="1" dirty="0">
                <a:solidFill>
                  <a:schemeClr val="tx1"/>
                </a:solidFill>
              </a:rPr>
              <a:t>b</a:t>
            </a:r>
            <a:r>
              <a:rPr lang="en-US" dirty="0">
                <a:solidFill>
                  <a:schemeClr val="tx1"/>
                </a:solidFill>
              </a:rPr>
              <a:t>) then </a:t>
            </a:r>
          </a:p>
          <a:p>
            <a:endParaRPr lang="en-US" dirty="0">
              <a:solidFill>
                <a:schemeClr val="tx1"/>
              </a:solidFill>
            </a:endParaRPr>
          </a:p>
        </p:txBody>
      </p:sp>
      <p:graphicFrame>
        <p:nvGraphicFramePr>
          <p:cNvPr id="637954" name="Object 2"/>
          <p:cNvGraphicFramePr>
            <a:graphicFrameLocks noChangeAspect="1"/>
          </p:cNvGraphicFramePr>
          <p:nvPr/>
        </p:nvGraphicFramePr>
        <p:xfrm>
          <a:off x="533400" y="3180625"/>
          <a:ext cx="2717800" cy="495300"/>
        </p:xfrm>
        <a:graphic>
          <a:graphicData uri="http://schemas.openxmlformats.org/presentationml/2006/ole">
            <mc:AlternateContent xmlns:mc="http://schemas.openxmlformats.org/markup-compatibility/2006">
              <mc:Choice xmlns:v="urn:schemas-microsoft-com:vml" Requires="v">
                <p:oleObj spid="_x0000_s637983" name="Equation" r:id="rId3" imgW="2717640" imgH="495000" progId="Equation.DSMT4">
                  <p:embed/>
                </p:oleObj>
              </mc:Choice>
              <mc:Fallback>
                <p:oleObj name="Equation" r:id="rId3" imgW="271764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80625"/>
                        <a:ext cx="2717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t>
            </a:r>
          </a:p>
        </p:txBody>
      </p:sp>
      <p:sp>
        <p:nvSpPr>
          <p:cNvPr id="3" name="Content Placeholder 2"/>
          <p:cNvSpPr>
            <a:spLocks noGrp="1"/>
          </p:cNvSpPr>
          <p:nvPr>
            <p:ph idx="1"/>
          </p:nvPr>
        </p:nvSpPr>
        <p:spPr/>
        <p:txBody>
          <a:bodyPr/>
          <a:lstStyle/>
          <a:p>
            <a:r>
              <a:rPr lang="en-US" dirty="0"/>
              <a:t>Given 				find </a:t>
            </a:r>
            <a:r>
              <a:rPr lang="en-US" i="1" dirty="0"/>
              <a:t>z</a:t>
            </a:r>
            <a:r>
              <a:rPr lang="en-US" i="1" baseline="-25000" dirty="0"/>
              <a:t>yx</a:t>
            </a:r>
            <a:r>
              <a:rPr lang="en-US" i="1" dirty="0"/>
              <a:t> .</a:t>
            </a:r>
          </a:p>
          <a:p>
            <a:pPr>
              <a:spcBef>
                <a:spcPts val="1800"/>
              </a:spcBef>
            </a:pPr>
            <a:r>
              <a:rPr lang="en-US" b="1" dirty="0"/>
              <a:t>Solution</a:t>
            </a:r>
          </a:p>
          <a:p>
            <a:r>
              <a:rPr lang="en-US" dirty="0"/>
              <a:t>If we think about the partial derivatives of </a:t>
            </a:r>
            <a:r>
              <a:rPr lang="en-US" i="1" dirty="0"/>
              <a:t>f</a:t>
            </a:r>
            <a:r>
              <a:rPr lang="en-US" dirty="0"/>
              <a:t>, without actually determining what they are, we can fairly quickly decide that </a:t>
            </a:r>
          </a:p>
          <a:p>
            <a:r>
              <a:rPr lang="en-US" dirty="0"/>
              <a:t>(1) both </a:t>
            </a:r>
            <a:r>
              <a:rPr lang="en-US" i="1" dirty="0"/>
              <a:t>z</a:t>
            </a:r>
            <a:r>
              <a:rPr lang="en-US" i="1" baseline="-25000" dirty="0"/>
              <a:t>x</a:t>
            </a:r>
            <a:r>
              <a:rPr lang="en-US" dirty="0"/>
              <a:t> and </a:t>
            </a:r>
            <a:r>
              <a:rPr lang="en-US" i="1" dirty="0"/>
              <a:t>z</a:t>
            </a:r>
            <a:r>
              <a:rPr lang="en-US" i="1" baseline="-25000" dirty="0"/>
              <a:t>y</a:t>
            </a:r>
            <a:r>
              <a:rPr lang="en-US" dirty="0"/>
              <a:t> exist everywhere and </a:t>
            </a:r>
          </a:p>
          <a:p>
            <a:r>
              <a:rPr lang="en-US" dirty="0"/>
              <a:t>(2) </a:t>
            </a:r>
            <a:r>
              <a:rPr lang="en-US" i="1" dirty="0"/>
              <a:t>z</a:t>
            </a:r>
            <a:r>
              <a:rPr lang="en-US" i="1" baseline="-25000" dirty="0"/>
              <a:t>x</a:t>
            </a:r>
            <a:r>
              <a:rPr lang="en-US" dirty="0"/>
              <a:t> is significantly easier to compute than </a:t>
            </a:r>
            <a:r>
              <a:rPr lang="en-US" i="1" dirty="0"/>
              <a:t>z</a:t>
            </a:r>
            <a:r>
              <a:rPr lang="en-US" i="1" baseline="-25000" dirty="0"/>
              <a:t>y</a:t>
            </a:r>
            <a:r>
              <a:rPr lang="en-US" dirty="0"/>
              <a:t> . </a:t>
            </a:r>
          </a:p>
        </p:txBody>
      </p:sp>
      <p:graphicFrame>
        <p:nvGraphicFramePr>
          <p:cNvPr id="638978" name="Object 2"/>
          <p:cNvGraphicFramePr>
            <a:graphicFrameLocks noChangeAspect="1"/>
          </p:cNvGraphicFramePr>
          <p:nvPr/>
        </p:nvGraphicFramePr>
        <p:xfrm>
          <a:off x="1482525" y="1089950"/>
          <a:ext cx="2425700" cy="939800"/>
        </p:xfrm>
        <a:graphic>
          <a:graphicData uri="http://schemas.openxmlformats.org/presentationml/2006/ole">
            <mc:AlternateContent xmlns:mc="http://schemas.openxmlformats.org/markup-compatibility/2006">
              <mc:Choice xmlns:v="urn:schemas-microsoft-com:vml" Requires="v">
                <p:oleObj spid="_x0000_s639007" name="Equation" r:id="rId3" imgW="2425680" imgH="939600" progId="Equation.DSMT4">
                  <p:embed/>
                </p:oleObj>
              </mc:Choice>
              <mc:Fallback>
                <p:oleObj name="Equation" r:id="rId3" imgW="2425680" imgH="939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525" y="1089950"/>
                        <a:ext cx="2425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r>
              <a:rPr lang="en-US" dirty="0"/>
              <a:t>In fact, there really is no concern about the existence or continuity of any partial derivative of any order (with respect to either variable): polynomials are never a cause for concern, and all derivatives of the second term will contain fractions whose denominators are powers of </a:t>
            </a:r>
            <a:r>
              <a:rPr lang="en-US" i="1" dirty="0"/>
              <a:t>y</a:t>
            </a:r>
            <a:r>
              <a:rPr lang="en-US" baseline="30000" dirty="0"/>
              <a:t>2</a:t>
            </a:r>
            <a:r>
              <a:rPr lang="en-US" dirty="0"/>
              <a:t> + 3, which can never be 0.</a:t>
            </a:r>
          </a:p>
          <a:p>
            <a:r>
              <a:rPr lang="en-US" dirty="0"/>
              <a:t>So since the two mixed second-order partial derivatives will be equal, we will compute </a:t>
            </a:r>
            <a:r>
              <a:rPr lang="en-US" i="1" dirty="0"/>
              <a:t>z</a:t>
            </a:r>
            <a:r>
              <a:rPr lang="en-US" i="1" baseline="-25000" dirty="0"/>
              <a:t>xy</a:t>
            </a:r>
            <a:r>
              <a:rPr lang="en-US" dirty="0"/>
              <a:t> instead of </a:t>
            </a:r>
            <a:r>
              <a:rPr lang="en-US" i="1" dirty="0"/>
              <a:t>z</a:t>
            </a:r>
            <a:r>
              <a:rPr lang="en-US" i="1" baseline="-25000" dirty="0"/>
              <a:t>yx</a:t>
            </a:r>
            <a:r>
              <a:rPr lang="en-US" dirty="0"/>
              <a:t> .</a:t>
            </a:r>
          </a:p>
        </p:txBody>
      </p:sp>
      <p:graphicFrame>
        <p:nvGraphicFramePr>
          <p:cNvPr id="640003" name="Object 3"/>
          <p:cNvGraphicFramePr>
            <a:graphicFrameLocks noChangeAspect="1"/>
          </p:cNvGraphicFramePr>
          <p:nvPr/>
        </p:nvGraphicFramePr>
        <p:xfrm>
          <a:off x="2756647" y="5181600"/>
          <a:ext cx="1308100" cy="469900"/>
        </p:xfrm>
        <a:graphic>
          <a:graphicData uri="http://schemas.openxmlformats.org/presentationml/2006/ole">
            <mc:AlternateContent xmlns:mc="http://schemas.openxmlformats.org/markup-compatibility/2006">
              <mc:Choice xmlns:v="urn:schemas-microsoft-com:vml" Requires="v">
                <p:oleObj spid="_x0000_s640061" name="Equation" r:id="rId3" imgW="1307880" imgH="469800" progId="Equation.DSMT4">
                  <p:embed/>
                </p:oleObj>
              </mc:Choice>
              <mc:Fallback>
                <p:oleObj name="Equation" r:id="rId3" imgW="130788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6647" y="5181600"/>
                        <a:ext cx="1308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0004" name="Object 4"/>
          <p:cNvGraphicFramePr>
            <a:graphicFrameLocks noChangeAspect="1"/>
          </p:cNvGraphicFramePr>
          <p:nvPr/>
        </p:nvGraphicFramePr>
        <p:xfrm>
          <a:off x="4329953" y="5181600"/>
          <a:ext cx="1854200" cy="508000"/>
        </p:xfrm>
        <a:graphic>
          <a:graphicData uri="http://schemas.openxmlformats.org/presentationml/2006/ole">
            <mc:AlternateContent xmlns:mc="http://schemas.openxmlformats.org/markup-compatibility/2006">
              <mc:Choice xmlns:v="urn:schemas-microsoft-com:vml" Requires="v">
                <p:oleObj spid="_x0000_s640062" name="Equation" r:id="rId5" imgW="1854000" imgH="507960" progId="Equation.DSMT4">
                  <p:embed/>
                </p:oleObj>
              </mc:Choice>
              <mc:Fallback>
                <p:oleObj name="Equation" r:id="rId5" imgW="1854000" imgH="507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9953" y="5181600"/>
                        <a:ext cx="1854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00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0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a:t>
            </a:r>
          </a:p>
        </p:txBody>
      </p:sp>
      <p:sp>
        <p:nvSpPr>
          <p:cNvPr id="3" name="Content Placeholder 2"/>
          <p:cNvSpPr>
            <a:spLocks noGrp="1"/>
          </p:cNvSpPr>
          <p:nvPr>
            <p:ph idx="1"/>
          </p:nvPr>
        </p:nvSpPr>
        <p:spPr/>
        <p:txBody>
          <a:bodyPr/>
          <a:lstStyle/>
          <a:p>
            <a:r>
              <a:rPr lang="en-US" dirty="0"/>
              <a:t>Given the function 				          compute </a:t>
            </a:r>
            <a:r>
              <a:rPr lang="en-US" i="1" dirty="0">
                <a:solidFill>
                  <a:srgbClr val="0000FF"/>
                </a:solidFill>
              </a:rPr>
              <a:t>f</a:t>
            </a:r>
            <a:r>
              <a:rPr lang="en-US" i="1" baseline="-25000" dirty="0">
                <a:solidFill>
                  <a:srgbClr val="0000FF"/>
                </a:solidFill>
              </a:rPr>
              <a:t>zxyz</a:t>
            </a:r>
            <a:r>
              <a:rPr lang="en-US" dirty="0"/>
              <a:t> and </a:t>
            </a:r>
            <a:r>
              <a:rPr lang="en-US" i="1" dirty="0">
                <a:solidFill>
                  <a:srgbClr val="0000FF"/>
                </a:solidFill>
              </a:rPr>
              <a:t>f</a:t>
            </a:r>
            <a:r>
              <a:rPr lang="en-US" i="1" baseline="-25000" dirty="0">
                <a:solidFill>
                  <a:srgbClr val="0000FF"/>
                </a:solidFill>
              </a:rPr>
              <a:t>yxzz</a:t>
            </a:r>
            <a:r>
              <a:rPr lang="en-US" dirty="0"/>
              <a:t> .</a:t>
            </a:r>
          </a:p>
          <a:p>
            <a:r>
              <a:rPr lang="en-US" b="1" dirty="0"/>
              <a:t>Solution</a:t>
            </a:r>
          </a:p>
          <a:p>
            <a:r>
              <a:rPr lang="en-US" dirty="0"/>
              <a:t>Just for the purpose of illustration, the two mixed partial derivatives can also be written as shown below.</a:t>
            </a:r>
          </a:p>
          <a:p>
            <a:pPr algn="ctr">
              <a:lnSpc>
                <a:spcPct val="200000"/>
              </a:lnSpc>
            </a:pPr>
            <a:r>
              <a:rPr lang="en-US" dirty="0"/>
              <a:t>and</a:t>
            </a:r>
          </a:p>
        </p:txBody>
      </p:sp>
      <p:graphicFrame>
        <p:nvGraphicFramePr>
          <p:cNvPr id="641026" name="Object 2"/>
          <p:cNvGraphicFramePr>
            <a:graphicFrameLocks noChangeAspect="1"/>
          </p:cNvGraphicFramePr>
          <p:nvPr/>
        </p:nvGraphicFramePr>
        <p:xfrm>
          <a:off x="3251200" y="1319213"/>
          <a:ext cx="4914900" cy="482600"/>
        </p:xfrm>
        <a:graphic>
          <a:graphicData uri="http://schemas.openxmlformats.org/presentationml/2006/ole">
            <mc:AlternateContent xmlns:mc="http://schemas.openxmlformats.org/markup-compatibility/2006">
              <mc:Choice xmlns:v="urn:schemas-microsoft-com:vml" Requires="v">
                <p:oleObj spid="_x0000_s641113" name="Equation" r:id="rId3" imgW="4914720" imgH="482400" progId="Equation.DSMT4">
                  <p:embed/>
                </p:oleObj>
              </mc:Choice>
              <mc:Fallback>
                <p:oleObj name="Equation" r:id="rId3" imgW="491472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200" y="1319213"/>
                        <a:ext cx="4914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1027" name="Object 3"/>
          <p:cNvGraphicFramePr>
            <a:graphicFrameLocks noChangeAspect="1"/>
          </p:cNvGraphicFramePr>
          <p:nvPr/>
        </p:nvGraphicFramePr>
        <p:xfrm>
          <a:off x="1752600" y="3810000"/>
          <a:ext cx="2298700" cy="939800"/>
        </p:xfrm>
        <a:graphic>
          <a:graphicData uri="http://schemas.openxmlformats.org/presentationml/2006/ole">
            <mc:AlternateContent xmlns:mc="http://schemas.openxmlformats.org/markup-compatibility/2006">
              <mc:Choice xmlns:v="urn:schemas-microsoft-com:vml" Requires="v">
                <p:oleObj spid="_x0000_s641114" name="Equation" r:id="rId5" imgW="2298600" imgH="939600" progId="Equation.DSMT4">
                  <p:embed/>
                </p:oleObj>
              </mc:Choice>
              <mc:Fallback>
                <p:oleObj name="Equation" r:id="rId5" imgW="2298600" imgH="939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810000"/>
                        <a:ext cx="2298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1028" name="Object 4"/>
          <p:cNvGraphicFramePr>
            <a:graphicFrameLocks noChangeAspect="1"/>
          </p:cNvGraphicFramePr>
          <p:nvPr/>
        </p:nvGraphicFramePr>
        <p:xfrm>
          <a:off x="5151700" y="3810000"/>
          <a:ext cx="2095500" cy="939800"/>
        </p:xfrm>
        <a:graphic>
          <a:graphicData uri="http://schemas.openxmlformats.org/presentationml/2006/ole">
            <mc:AlternateContent xmlns:mc="http://schemas.openxmlformats.org/markup-compatibility/2006">
              <mc:Choice xmlns:v="urn:schemas-microsoft-com:vml" Requires="v">
                <p:oleObj spid="_x0000_s641115" name="Equation" r:id="rId7" imgW="2095200" imgH="939600" progId="Equation.DSMT4">
                  <p:embed/>
                </p:oleObj>
              </mc:Choice>
              <mc:Fallback>
                <p:oleObj name="Equation" r:id="rId7" imgW="2095200" imgH="939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1700" y="3810000"/>
                        <a:ext cx="2095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410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lstStyle/>
          <a:p>
            <a:r>
              <a:rPr lang="en-US" dirty="0"/>
              <a:t>We find the derivatives as follows.</a:t>
            </a:r>
          </a:p>
        </p:txBody>
      </p:sp>
      <p:graphicFrame>
        <p:nvGraphicFramePr>
          <p:cNvPr id="642051" name="Object 3"/>
          <p:cNvGraphicFramePr>
            <a:graphicFrameLocks noChangeAspect="1"/>
          </p:cNvGraphicFramePr>
          <p:nvPr/>
        </p:nvGraphicFramePr>
        <p:xfrm>
          <a:off x="838200" y="2225875"/>
          <a:ext cx="533400" cy="469900"/>
        </p:xfrm>
        <a:graphic>
          <a:graphicData uri="http://schemas.openxmlformats.org/presentationml/2006/ole">
            <mc:AlternateContent xmlns:mc="http://schemas.openxmlformats.org/markup-compatibility/2006">
              <mc:Choice xmlns:v="urn:schemas-microsoft-com:vml" Requires="v">
                <p:oleObj spid="_x0000_s642225" name="Equation" r:id="rId3" imgW="533160" imgH="469800" progId="Equation.DSMT4">
                  <p:embed/>
                </p:oleObj>
              </mc:Choice>
              <mc:Fallback>
                <p:oleObj name="Equation" r:id="rId3" imgW="53316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225875"/>
                        <a:ext cx="533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2052" name="Object 4"/>
          <p:cNvGraphicFramePr>
            <a:graphicFrameLocks noChangeAspect="1"/>
          </p:cNvGraphicFramePr>
          <p:nvPr/>
        </p:nvGraphicFramePr>
        <p:xfrm>
          <a:off x="1435100" y="1967375"/>
          <a:ext cx="1917700" cy="939800"/>
        </p:xfrm>
        <a:graphic>
          <a:graphicData uri="http://schemas.openxmlformats.org/presentationml/2006/ole">
            <mc:AlternateContent xmlns:mc="http://schemas.openxmlformats.org/markup-compatibility/2006">
              <mc:Choice xmlns:v="urn:schemas-microsoft-com:vml" Requires="v">
                <p:oleObj spid="_x0000_s642226" name="Equation" r:id="rId5" imgW="1917360" imgH="939600" progId="Equation.DSMT4">
                  <p:embed/>
                </p:oleObj>
              </mc:Choice>
              <mc:Fallback>
                <p:oleObj name="Equation" r:id="rId5" imgW="1917360" imgH="9396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5100" y="1967375"/>
                        <a:ext cx="1917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2053" name="Object 5"/>
          <p:cNvGraphicFramePr>
            <a:graphicFrameLocks noChangeAspect="1"/>
          </p:cNvGraphicFramePr>
          <p:nvPr/>
        </p:nvGraphicFramePr>
        <p:xfrm>
          <a:off x="3394275" y="1967375"/>
          <a:ext cx="4889500" cy="939800"/>
        </p:xfrm>
        <a:graphic>
          <a:graphicData uri="http://schemas.openxmlformats.org/presentationml/2006/ole">
            <mc:AlternateContent xmlns:mc="http://schemas.openxmlformats.org/markup-compatibility/2006">
              <mc:Choice xmlns:v="urn:schemas-microsoft-com:vml" Requires="v">
                <p:oleObj spid="_x0000_s642227" name="Equation" r:id="rId7" imgW="4889160" imgH="939600" progId="Equation.DSMT4">
                  <p:embed/>
                </p:oleObj>
              </mc:Choice>
              <mc:Fallback>
                <p:oleObj name="Equation" r:id="rId7" imgW="4889160" imgH="9396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4275" y="1967375"/>
                        <a:ext cx="4889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2054" name="Object 6"/>
          <p:cNvGraphicFramePr>
            <a:graphicFrameLocks noChangeAspect="1"/>
          </p:cNvGraphicFramePr>
          <p:nvPr/>
        </p:nvGraphicFramePr>
        <p:xfrm>
          <a:off x="2014475" y="3022600"/>
          <a:ext cx="3911600" cy="939800"/>
        </p:xfrm>
        <a:graphic>
          <a:graphicData uri="http://schemas.openxmlformats.org/presentationml/2006/ole">
            <mc:AlternateContent xmlns:mc="http://schemas.openxmlformats.org/markup-compatibility/2006">
              <mc:Choice xmlns:v="urn:schemas-microsoft-com:vml" Requires="v">
                <p:oleObj spid="_x0000_s642228" name="Equation" r:id="rId9" imgW="3911400" imgH="939600" progId="Equation.DSMT4">
                  <p:embed/>
                </p:oleObj>
              </mc:Choice>
              <mc:Fallback>
                <p:oleObj name="Equation" r:id="rId9" imgW="3911400" imgH="9396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4475" y="3022600"/>
                        <a:ext cx="3911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2055" name="Object 7"/>
          <p:cNvGraphicFramePr>
            <a:graphicFrameLocks noChangeAspect="1"/>
          </p:cNvGraphicFramePr>
          <p:nvPr/>
        </p:nvGraphicFramePr>
        <p:xfrm>
          <a:off x="2019300" y="4066250"/>
          <a:ext cx="4838700" cy="838200"/>
        </p:xfrm>
        <a:graphic>
          <a:graphicData uri="http://schemas.openxmlformats.org/presentationml/2006/ole">
            <mc:AlternateContent xmlns:mc="http://schemas.openxmlformats.org/markup-compatibility/2006">
              <mc:Choice xmlns:v="urn:schemas-microsoft-com:vml" Requires="v">
                <p:oleObj spid="_x0000_s642229" name="Equation" r:id="rId11" imgW="4838400" imgH="838080" progId="Equation.DSMT4">
                  <p:embed/>
                </p:oleObj>
              </mc:Choice>
              <mc:Fallback>
                <p:oleObj name="Equation" r:id="rId11" imgW="483840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19300" y="4066250"/>
                        <a:ext cx="4838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2056" name="Object 8"/>
          <p:cNvGraphicFramePr>
            <a:graphicFrameLocks noChangeAspect="1"/>
          </p:cNvGraphicFramePr>
          <p:nvPr/>
        </p:nvGraphicFramePr>
        <p:xfrm>
          <a:off x="2014475" y="5003800"/>
          <a:ext cx="4495800" cy="482600"/>
        </p:xfrm>
        <a:graphic>
          <a:graphicData uri="http://schemas.openxmlformats.org/presentationml/2006/ole">
            <mc:AlternateContent xmlns:mc="http://schemas.openxmlformats.org/markup-compatibility/2006">
              <mc:Choice xmlns:v="urn:schemas-microsoft-com:vml" Requires="v">
                <p:oleObj spid="_x0000_s642230" name="Equation" r:id="rId13" imgW="4495680" imgH="482400" progId="Equation.DSMT4">
                  <p:embed/>
                </p:oleObj>
              </mc:Choice>
              <mc:Fallback>
                <p:oleObj name="Equation" r:id="rId13" imgW="4495680" imgH="4824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14475" y="5003800"/>
                        <a:ext cx="4495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2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20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643075" name="Object 3"/>
          <p:cNvGraphicFramePr>
            <a:graphicFrameLocks noChangeAspect="1"/>
          </p:cNvGraphicFramePr>
          <p:nvPr/>
        </p:nvGraphicFramePr>
        <p:xfrm>
          <a:off x="990600" y="1798900"/>
          <a:ext cx="533400" cy="469900"/>
        </p:xfrm>
        <a:graphic>
          <a:graphicData uri="http://schemas.openxmlformats.org/presentationml/2006/ole">
            <mc:AlternateContent xmlns:mc="http://schemas.openxmlformats.org/markup-compatibility/2006">
              <mc:Choice xmlns:v="urn:schemas-microsoft-com:vml" Requires="v">
                <p:oleObj spid="_x0000_s643249" name="Equation" r:id="rId3" imgW="533160" imgH="469800" progId="Equation.DSMT4">
                  <p:embed/>
                </p:oleObj>
              </mc:Choice>
              <mc:Fallback>
                <p:oleObj name="Equation" r:id="rId3" imgW="53316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798900"/>
                        <a:ext cx="533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3076" name="Object 4"/>
          <p:cNvGraphicFramePr>
            <a:graphicFrameLocks noChangeAspect="1"/>
          </p:cNvGraphicFramePr>
          <p:nvPr/>
        </p:nvGraphicFramePr>
        <p:xfrm>
          <a:off x="1588625" y="1530750"/>
          <a:ext cx="1714500" cy="876300"/>
        </p:xfrm>
        <a:graphic>
          <a:graphicData uri="http://schemas.openxmlformats.org/presentationml/2006/ole">
            <mc:AlternateContent xmlns:mc="http://schemas.openxmlformats.org/markup-compatibility/2006">
              <mc:Choice xmlns:v="urn:schemas-microsoft-com:vml" Requires="v">
                <p:oleObj spid="_x0000_s643250" name="Equation" r:id="rId5" imgW="1714320" imgH="876240" progId="Equation.DSMT4">
                  <p:embed/>
                </p:oleObj>
              </mc:Choice>
              <mc:Fallback>
                <p:oleObj name="Equation" r:id="rId5" imgW="1714320" imgH="8762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625" y="1530750"/>
                        <a:ext cx="1714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3077" name="Object 5"/>
          <p:cNvGraphicFramePr>
            <a:graphicFrameLocks noChangeAspect="1"/>
          </p:cNvGraphicFramePr>
          <p:nvPr/>
        </p:nvGraphicFramePr>
        <p:xfrm>
          <a:off x="3334475" y="1535575"/>
          <a:ext cx="4940300" cy="876300"/>
        </p:xfrm>
        <a:graphic>
          <a:graphicData uri="http://schemas.openxmlformats.org/presentationml/2006/ole">
            <mc:AlternateContent xmlns:mc="http://schemas.openxmlformats.org/markup-compatibility/2006">
              <mc:Choice xmlns:v="urn:schemas-microsoft-com:vml" Requires="v">
                <p:oleObj spid="_x0000_s643251" name="Equation" r:id="rId7" imgW="4940280" imgH="876240" progId="Equation.DSMT4">
                  <p:embed/>
                </p:oleObj>
              </mc:Choice>
              <mc:Fallback>
                <p:oleObj name="Equation" r:id="rId7" imgW="4940280" imgH="876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4475" y="1535575"/>
                        <a:ext cx="4940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3078" name="Object 6"/>
          <p:cNvGraphicFramePr>
            <a:graphicFrameLocks noChangeAspect="1"/>
          </p:cNvGraphicFramePr>
          <p:nvPr/>
        </p:nvGraphicFramePr>
        <p:xfrm>
          <a:off x="1870275" y="2521350"/>
          <a:ext cx="3517900" cy="876300"/>
        </p:xfrm>
        <a:graphic>
          <a:graphicData uri="http://schemas.openxmlformats.org/presentationml/2006/ole">
            <mc:AlternateContent xmlns:mc="http://schemas.openxmlformats.org/markup-compatibility/2006">
              <mc:Choice xmlns:v="urn:schemas-microsoft-com:vml" Requires="v">
                <p:oleObj spid="_x0000_s643252" name="Equation" r:id="rId9" imgW="3517560" imgH="876240" progId="Equation.DSMT4">
                  <p:embed/>
                </p:oleObj>
              </mc:Choice>
              <mc:Fallback>
                <p:oleObj name="Equation" r:id="rId9" imgW="3517560" imgH="8762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70275" y="2521350"/>
                        <a:ext cx="3517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3079" name="Object 7"/>
          <p:cNvGraphicFramePr>
            <a:graphicFrameLocks noChangeAspect="1"/>
          </p:cNvGraphicFramePr>
          <p:nvPr/>
        </p:nvGraphicFramePr>
        <p:xfrm>
          <a:off x="1886675" y="3505200"/>
          <a:ext cx="4838700" cy="838200"/>
        </p:xfrm>
        <a:graphic>
          <a:graphicData uri="http://schemas.openxmlformats.org/presentationml/2006/ole">
            <mc:AlternateContent xmlns:mc="http://schemas.openxmlformats.org/markup-compatibility/2006">
              <mc:Choice xmlns:v="urn:schemas-microsoft-com:vml" Requires="v">
                <p:oleObj spid="_x0000_s643253" name="Equation" r:id="rId11" imgW="4838400" imgH="838080" progId="Equation.DSMT4">
                  <p:embed/>
                </p:oleObj>
              </mc:Choice>
              <mc:Fallback>
                <p:oleObj name="Equation" r:id="rId11" imgW="483840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86675" y="3505200"/>
                        <a:ext cx="4838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3080" name="Object 8"/>
          <p:cNvGraphicFramePr>
            <a:graphicFrameLocks noChangeAspect="1"/>
          </p:cNvGraphicFramePr>
          <p:nvPr/>
        </p:nvGraphicFramePr>
        <p:xfrm>
          <a:off x="1881850" y="4454325"/>
          <a:ext cx="4495800" cy="482600"/>
        </p:xfrm>
        <a:graphic>
          <a:graphicData uri="http://schemas.openxmlformats.org/presentationml/2006/ole">
            <mc:AlternateContent xmlns:mc="http://schemas.openxmlformats.org/markup-compatibility/2006">
              <mc:Choice xmlns:v="urn:schemas-microsoft-com:vml" Requires="v">
                <p:oleObj spid="_x0000_s643254" name="Equation" r:id="rId13" imgW="4495680" imgH="482400" progId="Equation.DSMT4">
                  <p:embed/>
                </p:oleObj>
              </mc:Choice>
              <mc:Fallback>
                <p:oleObj name="Equation" r:id="rId13" imgW="4495680" imgH="4824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81850" y="4454325"/>
                        <a:ext cx="4495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30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30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30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and Mixed Partial Derivatives</a:t>
            </a:r>
          </a:p>
        </p:txBody>
      </p:sp>
      <p:sp>
        <p:nvSpPr>
          <p:cNvPr id="3" name="Content Placeholder 2"/>
          <p:cNvSpPr>
            <a:spLocks noGrp="1"/>
          </p:cNvSpPr>
          <p:nvPr>
            <p:ph idx="1"/>
          </p:nvPr>
        </p:nvSpPr>
        <p:spPr/>
        <p:txBody>
          <a:bodyPr/>
          <a:lstStyle/>
          <a:p>
            <a:r>
              <a:rPr lang="en-US" dirty="0"/>
              <a:t>Since so many mathematical models involve functions of more than one variable, it’s not surprising that equations relating the partial derivatives of functions are common; such equations are called </a:t>
            </a:r>
            <a:r>
              <a:rPr lang="en-US" b="1" dirty="0"/>
              <a:t>partial differential equations</a:t>
            </a:r>
            <a:r>
              <a:rPr lang="en-US" dirty="0"/>
              <a:t>. Entire texts are devoted to the subject of solving partial differential equations, so we will merely introduce them here.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and Mixed Partial Derivatives</a:t>
            </a:r>
          </a:p>
        </p:txBody>
      </p:sp>
      <p:sp>
        <p:nvSpPr>
          <p:cNvPr id="3" name="Content Placeholder 2"/>
          <p:cNvSpPr>
            <a:spLocks noGrp="1"/>
          </p:cNvSpPr>
          <p:nvPr>
            <p:ph idx="1"/>
          </p:nvPr>
        </p:nvSpPr>
        <p:spPr/>
        <p:txBody>
          <a:bodyPr>
            <a:normAutofit/>
          </a:bodyPr>
          <a:lstStyle/>
          <a:p>
            <a:r>
              <a:rPr lang="en-US" dirty="0"/>
              <a:t>Examples include </a:t>
            </a:r>
            <a:r>
              <a:rPr lang="en-US" b="1" dirty="0"/>
              <a:t>wave equations </a:t>
            </a:r>
            <a:r>
              <a:rPr lang="en-US" dirty="0"/>
              <a:t>such as </a:t>
            </a:r>
            <a:r>
              <a:rPr lang="en-US" i="1" dirty="0"/>
              <a:t>u</a:t>
            </a:r>
            <a:r>
              <a:rPr lang="en-US" i="1" baseline="-25000" dirty="0"/>
              <a:t>tt</a:t>
            </a:r>
            <a:r>
              <a:rPr lang="en-US" dirty="0"/>
              <a:t> = </a:t>
            </a:r>
            <a:r>
              <a:rPr lang="en-US" i="1" dirty="0"/>
              <a:t>c</a:t>
            </a:r>
            <a:r>
              <a:rPr lang="en-US" baseline="30000" dirty="0"/>
              <a:t>2</a:t>
            </a:r>
            <a:r>
              <a:rPr lang="en-US" i="1" dirty="0"/>
              <a:t>u</a:t>
            </a:r>
            <a:r>
              <a:rPr lang="en-US" i="1" baseline="-25000" dirty="0"/>
              <a:t>xx</a:t>
            </a:r>
            <a:r>
              <a:rPr lang="en-US" dirty="0"/>
              <a:t> (discussed below), </a:t>
            </a:r>
            <a:r>
              <a:rPr lang="en-US" b="1" dirty="0"/>
              <a:t>Laplace’s equation</a:t>
            </a:r>
            <a:r>
              <a:rPr lang="en-US" dirty="0"/>
              <a:t> </a:t>
            </a:r>
            <a:r>
              <a:rPr lang="en-US" i="1" dirty="0"/>
              <a:t>f</a:t>
            </a:r>
            <a:r>
              <a:rPr lang="en-US" i="1" baseline="-25000" dirty="0"/>
              <a:t>xx</a:t>
            </a:r>
            <a:r>
              <a:rPr lang="en-US" dirty="0"/>
              <a:t> </a:t>
            </a:r>
            <a:r>
              <a:rPr lang="en-US" dirty="0">
                <a:latin typeface="Symbol" pitchFamily="82" charset="2"/>
              </a:rPr>
              <a:t>+</a:t>
            </a:r>
            <a:r>
              <a:rPr lang="en-US" dirty="0"/>
              <a:t> </a:t>
            </a:r>
            <a:r>
              <a:rPr lang="en-US" i="1" dirty="0"/>
              <a:t>f</a:t>
            </a:r>
            <a:r>
              <a:rPr lang="en-US" i="1" baseline="-25000" dirty="0"/>
              <a:t>yy</a:t>
            </a:r>
            <a:r>
              <a:rPr lang="en-US" dirty="0"/>
              <a:t> </a:t>
            </a:r>
            <a:r>
              <a:rPr lang="en-US" dirty="0">
                <a:latin typeface="Symbol" pitchFamily="82" charset="2"/>
              </a:rPr>
              <a:t>+</a:t>
            </a:r>
            <a:r>
              <a:rPr lang="en-US" dirty="0"/>
              <a:t> </a:t>
            </a:r>
            <a:r>
              <a:rPr lang="en-US" i="1" dirty="0"/>
              <a:t>f</a:t>
            </a:r>
            <a:r>
              <a:rPr lang="en-US" i="1" baseline="-25000" dirty="0"/>
              <a:t>zz</a:t>
            </a:r>
            <a:r>
              <a:rPr lang="en-US" dirty="0"/>
              <a:t> </a:t>
            </a:r>
            <a:r>
              <a:rPr lang="en-US" dirty="0">
                <a:latin typeface="Symbol" pitchFamily="18" charset="2"/>
              </a:rPr>
              <a:t>=</a:t>
            </a:r>
            <a:r>
              <a:rPr lang="en-US" dirty="0"/>
              <a:t> 0 (used in solving problems in electromagnetism, gravitation, and fluid dynamics), and the </a:t>
            </a:r>
            <a:r>
              <a:rPr lang="en-US" b="1" dirty="0"/>
              <a:t>Black‑Scholes equation</a:t>
            </a:r>
            <a:r>
              <a:rPr lang="en-US" dirty="0"/>
              <a:t> 				        (used in modeling prices of stock options, and for which Robert Merton and Myron Scholes were awarded the Nobel Prize in Economics in 1997).</a:t>
            </a:r>
          </a:p>
        </p:txBody>
      </p:sp>
      <p:graphicFrame>
        <p:nvGraphicFramePr>
          <p:cNvPr id="660482" name="Object 2"/>
          <p:cNvGraphicFramePr>
            <a:graphicFrameLocks noChangeAspect="1"/>
          </p:cNvGraphicFramePr>
          <p:nvPr>
            <p:extLst>
              <p:ext uri="{D42A27DB-BD31-4B8C-83A1-F6EECF244321}">
                <p14:modId xmlns:p14="http://schemas.microsoft.com/office/powerpoint/2010/main" val="2546853623"/>
              </p:ext>
            </p:extLst>
          </p:nvPr>
        </p:nvGraphicFramePr>
        <p:xfrm>
          <a:off x="1885950" y="3048000"/>
          <a:ext cx="3822700" cy="469900"/>
        </p:xfrm>
        <a:graphic>
          <a:graphicData uri="http://schemas.openxmlformats.org/presentationml/2006/ole">
            <mc:AlternateContent xmlns:mc="http://schemas.openxmlformats.org/markup-compatibility/2006">
              <mc:Choice xmlns:v="urn:schemas-microsoft-com:vml" Requires="v">
                <p:oleObj spid="_x0000_s660511" name="Equation" r:id="rId3" imgW="3822480" imgH="469800" progId="Equation.DSMT4">
                  <p:embed/>
                </p:oleObj>
              </mc:Choice>
              <mc:Fallback>
                <p:oleObj name="Equation" r:id="rId3" imgW="3822480" imgH="469800" progId="Equation.DSMT4">
                  <p:embed/>
                  <p:pic>
                    <p:nvPicPr>
                      <p:cNvPr id="0" name="Picture 2"/>
                      <p:cNvPicPr>
                        <a:picLocks noChangeAspect="1" noChangeArrowheads="1"/>
                      </p:cNvPicPr>
                      <p:nvPr/>
                    </p:nvPicPr>
                    <p:blipFill>
                      <a:blip r:embed="rId4"/>
                      <a:srcRect/>
                      <a:stretch>
                        <a:fillRect/>
                      </a:stretch>
                    </p:blipFill>
                    <p:spPr bwMode="auto">
                      <a:xfrm>
                        <a:off x="1885950" y="3048000"/>
                        <a:ext cx="382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a:t>
            </a:r>
          </a:p>
        </p:txBody>
      </p:sp>
      <p:sp>
        <p:nvSpPr>
          <p:cNvPr id="3" name="Content Placeholder 2"/>
          <p:cNvSpPr>
            <a:spLocks noGrp="1"/>
          </p:cNvSpPr>
          <p:nvPr>
            <p:ph idx="1"/>
          </p:nvPr>
        </p:nvSpPr>
        <p:spPr>
          <a:xfrm>
            <a:off x="457200" y="1280160"/>
            <a:ext cx="8229600" cy="4572000"/>
          </a:xfrm>
        </p:spPr>
        <p:txBody>
          <a:bodyPr>
            <a:normAutofit/>
          </a:bodyPr>
          <a:lstStyle/>
          <a:p>
            <a:r>
              <a:rPr lang="en-US" dirty="0"/>
              <a:t>The wave equation </a:t>
            </a:r>
            <a:r>
              <a:rPr lang="en-US" i="1" dirty="0"/>
              <a:t>u</a:t>
            </a:r>
            <a:r>
              <a:rPr lang="en-US" i="1" baseline="-25000" dirty="0"/>
              <a:t>tt</a:t>
            </a:r>
            <a:r>
              <a:rPr lang="en-US" dirty="0"/>
              <a:t> = </a:t>
            </a:r>
            <a:r>
              <a:rPr lang="en-US" i="1" dirty="0"/>
              <a:t>c</a:t>
            </a:r>
            <a:r>
              <a:rPr lang="en-US" baseline="30000" dirty="0"/>
              <a:t>2</a:t>
            </a:r>
            <a:r>
              <a:rPr lang="en-US" i="1" dirty="0"/>
              <a:t>u</a:t>
            </a:r>
            <a:r>
              <a:rPr lang="en-US" i="1" baseline="-25000" dirty="0"/>
              <a:t>xx</a:t>
            </a:r>
            <a:r>
              <a:rPr lang="en-US" dirty="0"/>
              <a:t> models the motion of a waveform as it travels along a string—the function       </a:t>
            </a:r>
            <a:r>
              <a:rPr lang="en-US" i="1" dirty="0"/>
              <a:t>u</a:t>
            </a:r>
            <a:r>
              <a:rPr lang="en-US" dirty="0"/>
              <a:t>(</a:t>
            </a:r>
            <a:r>
              <a:rPr lang="en-US" i="1" dirty="0"/>
              <a:t>x</a:t>
            </a:r>
            <a:r>
              <a:rPr lang="en-US" dirty="0"/>
              <a:t>, </a:t>
            </a:r>
            <a:r>
              <a:rPr lang="en-US" i="1" dirty="0"/>
              <a:t>t</a:t>
            </a:r>
            <a:r>
              <a:rPr lang="en-US" dirty="0"/>
              <a:t>) is the displacement of a point </a:t>
            </a:r>
            <a:r>
              <a:rPr lang="en-US" i="1" dirty="0"/>
              <a:t>x</a:t>
            </a:r>
            <a:r>
              <a:rPr lang="en-US" dirty="0"/>
              <a:t> units from one end of the string at time </a:t>
            </a:r>
            <a:r>
              <a:rPr lang="en-US" i="1" dirty="0"/>
              <a:t>t</a:t>
            </a:r>
            <a:r>
              <a:rPr lang="en-US" dirty="0"/>
              <a:t>, and the constant </a:t>
            </a:r>
            <a:r>
              <a:rPr lang="en-US" i="1" dirty="0"/>
              <a:t>c</a:t>
            </a:r>
            <a:r>
              <a:rPr lang="en-US" dirty="0"/>
              <a:t> is determined by physical characteristics such as the density of the string and its tension 			      (see Figure 8 for a snapshot at 				    one particular moment </a:t>
            </a:r>
            <a:r>
              <a:rPr lang="en-US" i="1" dirty="0"/>
              <a:t>t</a:t>
            </a:r>
            <a:r>
              <a:rPr lang="en-US" dirty="0"/>
              <a:t>).</a:t>
            </a:r>
          </a:p>
          <a:p>
            <a:endParaRPr lang="en-US" dirty="0"/>
          </a:p>
          <a:p>
            <a:endParaRPr lang="en-US" dirty="0"/>
          </a:p>
        </p:txBody>
      </p:sp>
      <p:grpSp>
        <p:nvGrpSpPr>
          <p:cNvPr id="7" name="Group 6"/>
          <p:cNvGrpSpPr/>
          <p:nvPr/>
        </p:nvGrpSpPr>
        <p:grpSpPr>
          <a:xfrm>
            <a:off x="5029200" y="3768525"/>
            <a:ext cx="3811539" cy="2241095"/>
            <a:chOff x="5029200" y="3768525"/>
            <a:chExt cx="3811539" cy="2241095"/>
          </a:xfrm>
        </p:grpSpPr>
        <p:pic>
          <p:nvPicPr>
            <p:cNvPr id="654337"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029200" y="3768525"/>
              <a:ext cx="3811539" cy="1828800"/>
            </a:xfrm>
            <a:prstGeom prst="rect">
              <a:avLst/>
            </a:prstGeom>
            <a:noFill/>
            <a:ln w="9525">
              <a:noFill/>
              <a:miter lim="800000"/>
              <a:headEnd/>
              <a:tailEnd/>
            </a:ln>
          </p:spPr>
        </p:pic>
        <p:sp>
          <p:nvSpPr>
            <p:cNvPr id="6" name="Rectangle 5"/>
            <p:cNvSpPr/>
            <p:nvPr/>
          </p:nvSpPr>
          <p:spPr>
            <a:xfrm>
              <a:off x="6096000" y="5486400"/>
              <a:ext cx="1370055" cy="523220"/>
            </a:xfrm>
            <a:prstGeom prst="rect">
              <a:avLst/>
            </a:prstGeom>
          </p:spPr>
          <p:txBody>
            <a:bodyPr wrap="none">
              <a:spAutoFit/>
            </a:bodyPr>
            <a:lstStyle/>
            <a:p>
              <a:r>
                <a:rPr lang="en-US" sz="2800" b="1" dirty="0"/>
                <a:t>Figure 8</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p:txBody>
          <a:bodyPr/>
          <a:lstStyle/>
          <a:p>
            <a:r>
              <a:rPr lang="en-US" dirty="0"/>
              <a:t>Show that the function </a:t>
            </a:r>
            <a:r>
              <a:rPr lang="en-US" i="1" dirty="0">
                <a:solidFill>
                  <a:srgbClr val="0000FF"/>
                </a:solidFill>
              </a:rPr>
              <a:t>u</a:t>
            </a:r>
            <a:r>
              <a:rPr lang="en-US" dirty="0">
                <a:solidFill>
                  <a:srgbClr val="0000FF"/>
                </a:solidFill>
              </a:rPr>
              <a:t>(</a:t>
            </a:r>
            <a:r>
              <a:rPr lang="en-US" i="1" dirty="0">
                <a:solidFill>
                  <a:srgbClr val="0000FF"/>
                </a:solidFill>
              </a:rPr>
              <a:t>x</a:t>
            </a:r>
            <a:r>
              <a:rPr lang="en-US" dirty="0">
                <a:solidFill>
                  <a:srgbClr val="0000FF"/>
                </a:solidFill>
              </a:rPr>
              <a:t>, </a:t>
            </a:r>
            <a:r>
              <a:rPr lang="en-US" i="1" dirty="0">
                <a:solidFill>
                  <a:srgbClr val="0000FF"/>
                </a:solidFill>
              </a:rPr>
              <a:t>t</a:t>
            </a:r>
            <a:r>
              <a:rPr lang="en-US" dirty="0">
                <a:solidFill>
                  <a:srgbClr val="0000FF"/>
                </a:solidFill>
              </a:rPr>
              <a:t>) = sin(</a:t>
            </a:r>
            <a:r>
              <a:rPr lang="en-US" i="1" dirty="0">
                <a:solidFill>
                  <a:srgbClr val="0000FF"/>
                </a:solidFill>
              </a:rPr>
              <a:t>x</a:t>
            </a:r>
            <a:r>
              <a:rPr lang="en-US" dirty="0">
                <a:solidFill>
                  <a:srgbClr val="0000FF"/>
                </a:solidFill>
              </a:rPr>
              <a:t> – </a:t>
            </a:r>
            <a:r>
              <a:rPr lang="en-US" i="1" dirty="0">
                <a:solidFill>
                  <a:srgbClr val="0000FF"/>
                </a:solidFill>
              </a:rPr>
              <a:t>ct</a:t>
            </a:r>
            <a:r>
              <a:rPr lang="en-US" dirty="0">
                <a:solidFill>
                  <a:srgbClr val="0000FF"/>
                </a:solidFill>
              </a:rPr>
              <a:t>) </a:t>
            </a:r>
            <a:r>
              <a:rPr lang="en-US" dirty="0"/>
              <a:t>is a solution of </a:t>
            </a:r>
            <a:r>
              <a:rPr lang="en-US" i="1" dirty="0">
                <a:solidFill>
                  <a:srgbClr val="0000FF"/>
                </a:solidFill>
              </a:rPr>
              <a:t>u</a:t>
            </a:r>
            <a:r>
              <a:rPr lang="en-US" i="1" baseline="-25000" dirty="0">
                <a:solidFill>
                  <a:srgbClr val="0000FF"/>
                </a:solidFill>
              </a:rPr>
              <a:t>tt</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a:t>
            </a:r>
            <a:r>
              <a:rPr lang="en-US" i="1" dirty="0">
                <a:solidFill>
                  <a:srgbClr val="0000FF"/>
                </a:solidFill>
              </a:rPr>
              <a:t>c</a:t>
            </a:r>
            <a:r>
              <a:rPr lang="en-US" baseline="30000" dirty="0">
                <a:solidFill>
                  <a:srgbClr val="0000FF"/>
                </a:solidFill>
              </a:rPr>
              <a:t>2</a:t>
            </a:r>
            <a:r>
              <a:rPr lang="en-US" i="1" dirty="0">
                <a:solidFill>
                  <a:srgbClr val="0000FF"/>
                </a:solidFill>
              </a:rPr>
              <a:t>u</a:t>
            </a:r>
            <a:r>
              <a:rPr lang="en-US" i="1" baseline="-25000" dirty="0">
                <a:solidFill>
                  <a:srgbClr val="0000FF"/>
                </a:solidFill>
              </a:rPr>
              <a:t>xx</a:t>
            </a:r>
            <a:r>
              <a:rPr lang="en-US" dirty="0"/>
              <a:t> .</a:t>
            </a:r>
          </a:p>
          <a:p>
            <a:r>
              <a:rPr lang="en-US" b="1" dirty="0"/>
              <a:t>Solution</a:t>
            </a:r>
          </a:p>
          <a:p>
            <a:r>
              <a:rPr lang="en-US" dirty="0"/>
              <a:t>Given </a:t>
            </a:r>
          </a:p>
          <a:p>
            <a:pPr algn="ctr"/>
            <a:r>
              <a:rPr lang="en-US" dirty="0"/>
              <a:t>and </a:t>
            </a:r>
          </a:p>
          <a:p>
            <a:r>
              <a:rPr lang="en-US" dirty="0"/>
              <a:t>and</a:t>
            </a:r>
          </a:p>
          <a:p>
            <a:pPr algn="ctr"/>
            <a:r>
              <a:rPr lang="en-US" dirty="0"/>
              <a:t>and </a:t>
            </a:r>
          </a:p>
          <a:p>
            <a:pPr>
              <a:lnSpc>
                <a:spcPct val="150000"/>
              </a:lnSpc>
            </a:pPr>
            <a:r>
              <a:rPr lang="en-US" dirty="0"/>
              <a:t>so it is indeed the case that </a:t>
            </a:r>
            <a:r>
              <a:rPr lang="en-US" i="1" dirty="0">
                <a:solidFill>
                  <a:srgbClr val="FF0000"/>
                </a:solidFill>
              </a:rPr>
              <a:t>u</a:t>
            </a:r>
            <a:r>
              <a:rPr lang="en-US" i="1" baseline="-25000" dirty="0">
                <a:solidFill>
                  <a:srgbClr val="FF0000"/>
                </a:solidFill>
              </a:rPr>
              <a:t>tt</a:t>
            </a:r>
            <a:r>
              <a:rPr lang="en-US" dirty="0">
                <a:solidFill>
                  <a:srgbClr val="FF0000"/>
                </a:solidFill>
              </a:rPr>
              <a:t> </a:t>
            </a:r>
            <a:r>
              <a:rPr lang="en-US" dirty="0">
                <a:solidFill>
                  <a:srgbClr val="FF0000"/>
                </a:solidFill>
                <a:latin typeface="Symbol" pitchFamily="18" charset="2"/>
              </a:rPr>
              <a:t>=</a:t>
            </a:r>
            <a:r>
              <a:rPr lang="en-US" dirty="0">
                <a:solidFill>
                  <a:srgbClr val="FF0000"/>
                </a:solidFill>
              </a:rPr>
              <a:t> </a:t>
            </a:r>
            <a:r>
              <a:rPr lang="en-US" i="1" dirty="0">
                <a:solidFill>
                  <a:srgbClr val="FF0000"/>
                </a:solidFill>
              </a:rPr>
              <a:t>c</a:t>
            </a:r>
            <a:r>
              <a:rPr lang="en-US" baseline="30000" dirty="0">
                <a:solidFill>
                  <a:srgbClr val="FF0000"/>
                </a:solidFill>
              </a:rPr>
              <a:t>2</a:t>
            </a:r>
            <a:r>
              <a:rPr lang="en-US" i="1" dirty="0">
                <a:solidFill>
                  <a:srgbClr val="FF0000"/>
                </a:solidFill>
              </a:rPr>
              <a:t>u</a:t>
            </a:r>
            <a:r>
              <a:rPr lang="en-US" i="1" baseline="-25000" dirty="0">
                <a:solidFill>
                  <a:srgbClr val="FF0000"/>
                </a:solidFill>
              </a:rPr>
              <a:t>xx</a:t>
            </a:r>
            <a:r>
              <a:rPr lang="en-US" dirty="0"/>
              <a:t> .</a:t>
            </a:r>
          </a:p>
        </p:txBody>
      </p:sp>
      <p:graphicFrame>
        <p:nvGraphicFramePr>
          <p:cNvPr id="645122" name="Object 2"/>
          <p:cNvGraphicFramePr>
            <a:graphicFrameLocks noChangeAspect="1"/>
          </p:cNvGraphicFramePr>
          <p:nvPr/>
        </p:nvGraphicFramePr>
        <p:xfrm>
          <a:off x="1474788" y="2782888"/>
          <a:ext cx="2819400" cy="469900"/>
        </p:xfrm>
        <a:graphic>
          <a:graphicData uri="http://schemas.openxmlformats.org/presentationml/2006/ole">
            <mc:AlternateContent xmlns:mc="http://schemas.openxmlformats.org/markup-compatibility/2006">
              <mc:Choice xmlns:v="urn:schemas-microsoft-com:vml" Requires="v">
                <p:oleObj spid="_x0000_s645267" name="Equation" r:id="rId3" imgW="2819160" imgH="469800" progId="Equation.DSMT4">
                  <p:embed/>
                </p:oleObj>
              </mc:Choice>
              <mc:Fallback>
                <p:oleObj name="Equation" r:id="rId3" imgW="28191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4788" y="2782888"/>
                        <a:ext cx="2819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23" name="Object 3"/>
          <p:cNvGraphicFramePr>
            <a:graphicFrameLocks noChangeAspect="1"/>
          </p:cNvGraphicFramePr>
          <p:nvPr/>
        </p:nvGraphicFramePr>
        <p:xfrm>
          <a:off x="1981200" y="3287050"/>
          <a:ext cx="2197100" cy="469900"/>
        </p:xfrm>
        <a:graphic>
          <a:graphicData uri="http://schemas.openxmlformats.org/presentationml/2006/ole">
            <mc:AlternateContent xmlns:mc="http://schemas.openxmlformats.org/markup-compatibility/2006">
              <mc:Choice xmlns:v="urn:schemas-microsoft-com:vml" Requires="v">
                <p:oleObj spid="_x0000_s645268" name="Equation" r:id="rId5" imgW="2197080" imgH="469800" progId="Equation.DSMT4">
                  <p:embed/>
                </p:oleObj>
              </mc:Choice>
              <mc:Fallback>
                <p:oleObj name="Equation" r:id="rId5" imgW="219708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287050"/>
                        <a:ext cx="2197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24" name="Object 4"/>
          <p:cNvGraphicFramePr>
            <a:graphicFrameLocks noChangeAspect="1"/>
          </p:cNvGraphicFramePr>
          <p:nvPr/>
        </p:nvGraphicFramePr>
        <p:xfrm>
          <a:off x="5029200" y="3275475"/>
          <a:ext cx="2552700" cy="469900"/>
        </p:xfrm>
        <a:graphic>
          <a:graphicData uri="http://schemas.openxmlformats.org/presentationml/2006/ole">
            <mc:AlternateContent xmlns:mc="http://schemas.openxmlformats.org/markup-compatibility/2006">
              <mc:Choice xmlns:v="urn:schemas-microsoft-com:vml" Requires="v">
                <p:oleObj spid="_x0000_s645269" name="Equation" r:id="rId7" imgW="2552400" imgH="469800" progId="Equation.DSMT4">
                  <p:embed/>
                </p:oleObj>
              </mc:Choice>
              <mc:Fallback>
                <p:oleObj name="Equation" r:id="rId7" imgW="255240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3275475"/>
                        <a:ext cx="255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25" name="Object 5"/>
          <p:cNvGraphicFramePr>
            <a:graphicFrameLocks noChangeAspect="1"/>
          </p:cNvGraphicFramePr>
          <p:nvPr/>
        </p:nvGraphicFramePr>
        <p:xfrm>
          <a:off x="1676400" y="4307550"/>
          <a:ext cx="2438400" cy="469900"/>
        </p:xfrm>
        <a:graphic>
          <a:graphicData uri="http://schemas.openxmlformats.org/presentationml/2006/ole">
            <mc:AlternateContent xmlns:mc="http://schemas.openxmlformats.org/markup-compatibility/2006">
              <mc:Choice xmlns:v="urn:schemas-microsoft-com:vml" Requires="v">
                <p:oleObj spid="_x0000_s645270" name="Equation" r:id="rId9" imgW="2438280" imgH="469800" progId="Equation.DSMT4">
                  <p:embed/>
                </p:oleObj>
              </mc:Choice>
              <mc:Fallback>
                <p:oleObj name="Equation" r:id="rId9" imgW="2438280" imgH="469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4307550"/>
                        <a:ext cx="243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26" name="Object 6"/>
          <p:cNvGraphicFramePr>
            <a:graphicFrameLocks noChangeAspect="1"/>
          </p:cNvGraphicFramePr>
          <p:nvPr/>
        </p:nvGraphicFramePr>
        <p:xfrm>
          <a:off x="5063925" y="4294850"/>
          <a:ext cx="2794000" cy="482600"/>
        </p:xfrm>
        <a:graphic>
          <a:graphicData uri="http://schemas.openxmlformats.org/presentationml/2006/ole">
            <mc:AlternateContent xmlns:mc="http://schemas.openxmlformats.org/markup-compatibility/2006">
              <mc:Choice xmlns:v="urn:schemas-microsoft-com:vml" Requires="v">
                <p:oleObj spid="_x0000_s645271" name="Equation" r:id="rId11" imgW="2793960" imgH="482400" progId="Equation.DSMT4">
                  <p:embed/>
                </p:oleObj>
              </mc:Choice>
              <mc:Fallback>
                <p:oleObj name="Equation" r:id="rId11" imgW="2793960" imgH="4824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63925" y="4294850"/>
                        <a:ext cx="2794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5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51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51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451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Partial Derivative with Respect to </a:t>
            </a:r>
            <a:r>
              <a:rPr lang="en-US" i="1" dirty="0"/>
              <a:t>x </a:t>
            </a:r>
            <a:endParaRPr lang="en-US" dirty="0"/>
          </a:p>
        </p:txBody>
      </p:sp>
      <p:sp>
        <p:nvSpPr>
          <p:cNvPr id="3" name="Content Placeholder 2"/>
          <p:cNvSpPr>
            <a:spLocks noGrp="1"/>
          </p:cNvSpPr>
          <p:nvPr>
            <p:ph idx="1"/>
          </p:nvPr>
        </p:nvSpPr>
        <p:spPr>
          <a:xfrm>
            <a:off x="457200" y="1280160"/>
            <a:ext cx="8229600" cy="3022366"/>
          </a:xfrm>
          <a:solidFill>
            <a:srgbClr val="FFFFCC"/>
          </a:solidFill>
          <a:ln w="28575">
            <a:solidFill>
              <a:schemeClr val="tx1"/>
            </a:solidFill>
          </a:ln>
        </p:spPr>
        <p:txBody>
          <a:bodyPr>
            <a:spAutoFit/>
          </a:bodyPr>
          <a:lstStyle/>
          <a:p>
            <a:pPr algn="ctr"/>
            <a:r>
              <a:rPr lang="en-US" b="1" dirty="0">
                <a:solidFill>
                  <a:schemeClr val="tx1"/>
                </a:solidFill>
              </a:rPr>
              <a:t>Partial Derivative with Respect to </a:t>
            </a:r>
            <a:r>
              <a:rPr lang="en-US" b="1" i="1" dirty="0">
                <a:solidFill>
                  <a:schemeClr val="tx1"/>
                </a:solidFill>
              </a:rPr>
              <a:t>x</a:t>
            </a:r>
            <a:endParaRPr lang="en-US" b="1" dirty="0">
              <a:solidFill>
                <a:schemeClr val="tx1"/>
              </a:solidFill>
            </a:endParaRPr>
          </a:p>
          <a:p>
            <a:r>
              <a:rPr lang="en-US" dirty="0">
                <a:solidFill>
                  <a:schemeClr val="tx1"/>
                </a:solidFill>
              </a:rPr>
              <a:t>If the limit below exists, the </a:t>
            </a:r>
            <a:r>
              <a:rPr lang="en-US" b="1" dirty="0">
                <a:solidFill>
                  <a:srgbClr val="C00000"/>
                </a:solidFill>
              </a:rPr>
              <a:t>partial derivative of </a:t>
            </a:r>
            <a:r>
              <a:rPr lang="en-US" b="1" i="1" dirty="0">
                <a:solidFill>
                  <a:srgbClr val="C00000"/>
                </a:solidFill>
              </a:rPr>
              <a:t>f</a:t>
            </a:r>
            <a:r>
              <a:rPr lang="en-US" b="1" dirty="0">
                <a:solidFill>
                  <a:srgbClr val="C00000"/>
                </a:solidFill>
              </a:rPr>
              <a:t>(</a:t>
            </a:r>
            <a:r>
              <a:rPr lang="en-US" b="1" i="1" dirty="0">
                <a:solidFill>
                  <a:srgbClr val="C00000"/>
                </a:solidFill>
              </a:rPr>
              <a:t>x</a:t>
            </a:r>
            <a:r>
              <a:rPr lang="en-US" b="1" dirty="0">
                <a:solidFill>
                  <a:srgbClr val="C00000"/>
                </a:solidFill>
              </a:rPr>
              <a:t>, </a:t>
            </a:r>
            <a:r>
              <a:rPr lang="en-US" b="1" i="1" dirty="0">
                <a:solidFill>
                  <a:srgbClr val="C00000"/>
                </a:solidFill>
              </a:rPr>
              <a:t>y</a:t>
            </a:r>
            <a:r>
              <a:rPr lang="en-US" b="1" dirty="0">
                <a:solidFill>
                  <a:srgbClr val="C00000"/>
                </a:solidFill>
              </a:rPr>
              <a:t>) with respect to </a:t>
            </a:r>
            <a:r>
              <a:rPr lang="en-US" b="1" i="1" dirty="0">
                <a:solidFill>
                  <a:srgbClr val="C00000"/>
                </a:solidFill>
              </a:rPr>
              <a:t>x</a:t>
            </a:r>
            <a:r>
              <a:rPr lang="en-US" b="1" dirty="0">
                <a:solidFill>
                  <a:srgbClr val="C00000"/>
                </a:solidFill>
              </a:rPr>
              <a:t> at (</a:t>
            </a:r>
            <a:r>
              <a:rPr lang="en-US" b="1" i="1" dirty="0">
                <a:solidFill>
                  <a:srgbClr val="C00000"/>
                </a:solidFill>
              </a:rPr>
              <a:t>a</a:t>
            </a:r>
            <a:r>
              <a:rPr lang="en-US" b="1" dirty="0">
                <a:solidFill>
                  <a:srgbClr val="C00000"/>
                </a:solidFill>
              </a:rPr>
              <a:t>, </a:t>
            </a:r>
            <a:r>
              <a:rPr lang="en-US" b="1" i="1" dirty="0">
                <a:solidFill>
                  <a:srgbClr val="C00000"/>
                </a:solidFill>
              </a:rPr>
              <a:t>b</a:t>
            </a:r>
            <a:r>
              <a:rPr lang="en-US" b="1" dirty="0">
                <a:solidFill>
                  <a:srgbClr val="C00000"/>
                </a:solidFill>
              </a:rPr>
              <a:t>)</a:t>
            </a:r>
            <a:r>
              <a:rPr lang="en-US" dirty="0">
                <a:solidFill>
                  <a:schemeClr val="tx1"/>
                </a:solidFill>
              </a:rPr>
              <a:t> is</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607235" name="Object 3"/>
          <p:cNvGraphicFramePr>
            <a:graphicFrameLocks noChangeAspect="1"/>
          </p:cNvGraphicFramePr>
          <p:nvPr>
            <p:extLst>
              <p:ext uri="{D42A27DB-BD31-4B8C-83A1-F6EECF244321}">
                <p14:modId xmlns:p14="http://schemas.microsoft.com/office/powerpoint/2010/main" val="587164968"/>
              </p:ext>
            </p:extLst>
          </p:nvPr>
        </p:nvGraphicFramePr>
        <p:xfrm>
          <a:off x="1092200" y="2965450"/>
          <a:ext cx="6858000" cy="1054100"/>
        </p:xfrm>
        <a:graphic>
          <a:graphicData uri="http://schemas.openxmlformats.org/presentationml/2006/ole">
            <mc:AlternateContent xmlns:mc="http://schemas.openxmlformats.org/markup-compatibility/2006">
              <mc:Choice xmlns:v="urn:schemas-microsoft-com:vml" Requires="v">
                <p:oleObj spid="_x0000_s607264" name="Equation" r:id="rId3" imgW="6858000" imgH="1054080" progId="Equation.DSMT4">
                  <p:embed/>
                </p:oleObj>
              </mc:Choice>
              <mc:Fallback>
                <p:oleObj name="Equation" r:id="rId3" imgW="6858000" imgH="1054080" progId="Equation.DSMT4">
                  <p:embed/>
                  <p:pic>
                    <p:nvPicPr>
                      <p:cNvPr id="0" name="Picture 3"/>
                      <p:cNvPicPr>
                        <a:picLocks noChangeAspect="1" noChangeArrowheads="1"/>
                      </p:cNvPicPr>
                      <p:nvPr/>
                    </p:nvPicPr>
                    <p:blipFill>
                      <a:blip r:embed="rId4"/>
                      <a:srcRect/>
                      <a:stretch>
                        <a:fillRect/>
                      </a:stretch>
                    </p:blipFill>
                    <p:spPr bwMode="auto">
                      <a:xfrm>
                        <a:off x="1092200" y="2965450"/>
                        <a:ext cx="68580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Differentiability and Continuity</a:t>
            </a:r>
          </a:p>
        </p:txBody>
      </p:sp>
      <p:sp>
        <p:nvSpPr>
          <p:cNvPr id="3" name="Content Placeholder 2"/>
          <p:cNvSpPr>
            <a:spLocks noGrp="1"/>
          </p:cNvSpPr>
          <p:nvPr>
            <p:ph idx="1"/>
          </p:nvPr>
        </p:nvSpPr>
        <p:spPr/>
        <p:txBody>
          <a:bodyPr/>
          <a:lstStyle/>
          <a:p>
            <a:r>
              <a:rPr lang="en-US" dirty="0"/>
              <a:t>Before leaving this section, it is important to make one more observation: </a:t>
            </a:r>
            <a:r>
              <a:rPr lang="en-US" b="1" i="1" dirty="0"/>
              <a:t>The existence of the partial derivatives of a function does not necessarily mean the function is differentiable</a:t>
            </a:r>
            <a:r>
              <a:rPr lang="en-US" dirty="0"/>
              <a:t>. In fact, and in seeming contrast to the one-variable case, the existence of the partial derivatives at a point is not even sufficient to guarantee continuity at that point!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a:t>
            </a:r>
          </a:p>
        </p:txBody>
      </p:sp>
      <p:sp>
        <p:nvSpPr>
          <p:cNvPr id="3" name="Content Placeholder 2"/>
          <p:cNvSpPr>
            <a:spLocks noGrp="1"/>
          </p:cNvSpPr>
          <p:nvPr>
            <p:ph idx="1"/>
          </p:nvPr>
        </p:nvSpPr>
        <p:spPr/>
        <p:txBody>
          <a:bodyPr>
            <a:normAutofit lnSpcReduction="10000"/>
          </a:bodyPr>
          <a:lstStyle/>
          <a:p>
            <a:r>
              <a:rPr lang="en-US" dirty="0"/>
              <a:t>Define </a:t>
            </a:r>
            <a:r>
              <a:rPr lang="en-US" i="1" dirty="0"/>
              <a:t>f </a:t>
            </a:r>
            <a:r>
              <a:rPr lang="en-US" dirty="0"/>
              <a:t>: </a:t>
            </a:r>
            <a:r>
              <a:rPr lang="en-US" dirty="0">
                <a:latin typeface="Cambria Math" panose="02040503050406030204" pitchFamily="18" charset="0"/>
                <a:ea typeface="Cambria Math" panose="02040503050406030204" pitchFamily="18" charset="0"/>
                <a:sym typeface="Symbol" panose="05050102010706020507" pitchFamily="18" charset="2"/>
              </a:rPr>
              <a:t>ℝ</a:t>
            </a:r>
            <a:r>
              <a:rPr lang="en-US" baseline="30000" dirty="0"/>
              <a:t>2</a:t>
            </a:r>
            <a:r>
              <a:rPr lang="en-US" dirty="0">
                <a:sym typeface="Symbol" panose="05050102010706020507" pitchFamily="18" charset="2"/>
              </a:rPr>
              <a:t> </a:t>
            </a:r>
            <a:r>
              <a:rPr lang="en-US" dirty="0">
                <a:latin typeface="Cambria Math" panose="02040503050406030204" pitchFamily="18" charset="0"/>
                <a:ea typeface="Cambria Math" panose="02040503050406030204" pitchFamily="18" charset="0"/>
                <a:sym typeface="Symbol" panose="05050102010706020507" pitchFamily="18" charset="2"/>
              </a:rPr>
              <a:t>ℝ</a:t>
            </a:r>
            <a:r>
              <a:rPr lang="en-US" dirty="0"/>
              <a:t>	by</a:t>
            </a:r>
          </a:p>
          <a:p>
            <a:endParaRPr lang="en-US" i="1" dirty="0"/>
          </a:p>
          <a:p>
            <a:endParaRPr lang="en-US" i="1" dirty="0"/>
          </a:p>
          <a:p>
            <a:pPr>
              <a:lnSpc>
                <a:spcPct val="110000"/>
              </a:lnSpc>
            </a:pPr>
            <a:r>
              <a:rPr lang="en-US" dirty="0"/>
              <a:t>That is, </a:t>
            </a:r>
            <a:r>
              <a:rPr lang="en-US" i="1" dirty="0"/>
              <a:t>f</a:t>
            </a:r>
            <a:r>
              <a:rPr lang="en-US" dirty="0"/>
              <a:t>(</a:t>
            </a:r>
            <a:r>
              <a:rPr lang="en-US" i="1" dirty="0"/>
              <a:t>x</a:t>
            </a:r>
            <a:r>
              <a:rPr lang="en-US" dirty="0"/>
              <a:t>,</a:t>
            </a:r>
            <a:r>
              <a:rPr lang="en-US" i="1" dirty="0"/>
              <a:t>y</a:t>
            </a:r>
            <a:r>
              <a:rPr lang="en-US" dirty="0"/>
              <a:t>) </a:t>
            </a:r>
            <a:r>
              <a:rPr lang="en-US" dirty="0">
                <a:latin typeface="Symbol" pitchFamily="18" charset="2"/>
              </a:rPr>
              <a:t>=</a:t>
            </a:r>
            <a:r>
              <a:rPr lang="en-US" dirty="0"/>
              <a:t> 1 if (</a:t>
            </a:r>
            <a:r>
              <a:rPr lang="en-US" i="1" dirty="0"/>
              <a:t>x</a:t>
            </a:r>
            <a:r>
              <a:rPr lang="en-US" dirty="0"/>
              <a:t>, </a:t>
            </a:r>
            <a:r>
              <a:rPr lang="en-US" i="1" dirty="0"/>
              <a:t>y</a:t>
            </a:r>
            <a:r>
              <a:rPr lang="en-US" dirty="0"/>
              <a:t>) lies on either the </a:t>
            </a:r>
            <a:r>
              <a:rPr lang="en-US" i="1" dirty="0"/>
              <a:t>x</a:t>
            </a:r>
            <a:r>
              <a:rPr lang="en-US" dirty="0"/>
              <a:t>-axis or the </a:t>
            </a:r>
            <a:r>
              <a:rPr lang="en-US" i="1" dirty="0"/>
              <a:t>y</a:t>
            </a:r>
            <a:r>
              <a:rPr lang="en-US" dirty="0"/>
              <a:t>-axis, and </a:t>
            </a:r>
            <a:r>
              <a:rPr lang="en-US" i="1" dirty="0"/>
              <a:t>f</a:t>
            </a:r>
            <a:r>
              <a:rPr lang="en-US" dirty="0"/>
              <a:t>(</a:t>
            </a:r>
            <a:r>
              <a:rPr lang="en-US" i="1" dirty="0"/>
              <a:t>x</a:t>
            </a:r>
            <a:r>
              <a:rPr lang="en-US" dirty="0"/>
              <a:t>, </a:t>
            </a:r>
            <a:r>
              <a:rPr lang="en-US" i="1" dirty="0"/>
              <a:t>y</a:t>
            </a:r>
            <a:r>
              <a:rPr lang="en-US" dirty="0"/>
              <a:t>) </a:t>
            </a:r>
            <a:r>
              <a:rPr lang="en-US" dirty="0">
                <a:latin typeface="Symbol" pitchFamily="18" charset="2"/>
              </a:rPr>
              <a:t>=</a:t>
            </a:r>
            <a:r>
              <a:rPr lang="en-US" dirty="0"/>
              <a:t> 0 for all other points. Then            </a:t>
            </a:r>
            <a:r>
              <a:rPr lang="en-US" i="1" dirty="0"/>
              <a:t>f</a:t>
            </a:r>
            <a:r>
              <a:rPr lang="en-US" i="1" baseline="-25000" dirty="0"/>
              <a:t>x</a:t>
            </a:r>
            <a:r>
              <a:rPr lang="en-US" dirty="0"/>
              <a:t>(0, 0) </a:t>
            </a:r>
            <a:r>
              <a:rPr lang="en-US" dirty="0">
                <a:latin typeface="Symbol" pitchFamily="18" charset="2"/>
              </a:rPr>
              <a:t>=</a:t>
            </a:r>
            <a:r>
              <a:rPr lang="en-US" dirty="0"/>
              <a:t> 0 (</a:t>
            </a:r>
            <a:r>
              <a:rPr lang="en-US" i="1" dirty="0"/>
              <a:t>f</a:t>
            </a:r>
            <a:r>
              <a:rPr lang="en-US" dirty="0"/>
              <a:t> has the constant value 1 along the </a:t>
            </a:r>
            <a:r>
              <a:rPr lang="en-US" i="1" dirty="0"/>
              <a:t>x</a:t>
            </a:r>
            <a:r>
              <a:rPr lang="en-US" dirty="0"/>
              <a:t>-axis and hence the rate of change of </a:t>
            </a:r>
            <a:r>
              <a:rPr lang="en-US" i="1" dirty="0"/>
              <a:t>f</a:t>
            </a:r>
            <a:r>
              <a:rPr lang="en-US" dirty="0"/>
              <a:t> in the </a:t>
            </a:r>
            <a:r>
              <a:rPr lang="en-US" i="1" dirty="0"/>
              <a:t>x</a:t>
            </a:r>
            <a:r>
              <a:rPr lang="en-US" dirty="0"/>
              <a:t>‑direction is 0), and similarly </a:t>
            </a:r>
            <a:r>
              <a:rPr lang="en-US" i="1" dirty="0"/>
              <a:t>f</a:t>
            </a:r>
            <a:r>
              <a:rPr lang="en-US" i="1" baseline="-25000" dirty="0"/>
              <a:t>y</a:t>
            </a:r>
            <a:r>
              <a:rPr lang="en-US" dirty="0"/>
              <a:t>(0, 0) = 0. So although both partial derivatives of </a:t>
            </a:r>
            <a:r>
              <a:rPr lang="en-US" i="1" dirty="0"/>
              <a:t>f</a:t>
            </a:r>
            <a:r>
              <a:rPr lang="en-US" dirty="0"/>
              <a:t> exist at the origin, </a:t>
            </a:r>
            <a:r>
              <a:rPr lang="en-US" i="1" dirty="0"/>
              <a:t>f</a:t>
            </a:r>
            <a:r>
              <a:rPr lang="en-US" dirty="0"/>
              <a:t> is not continuous at the origin.</a:t>
            </a:r>
          </a:p>
        </p:txBody>
      </p:sp>
      <p:graphicFrame>
        <p:nvGraphicFramePr>
          <p:cNvPr id="646147" name="Object 3"/>
          <p:cNvGraphicFramePr>
            <a:graphicFrameLocks noChangeAspect="1"/>
          </p:cNvGraphicFramePr>
          <p:nvPr/>
        </p:nvGraphicFramePr>
        <p:xfrm>
          <a:off x="2743200" y="1727200"/>
          <a:ext cx="3225800" cy="1016000"/>
        </p:xfrm>
        <a:graphic>
          <a:graphicData uri="http://schemas.openxmlformats.org/presentationml/2006/ole">
            <mc:AlternateContent xmlns:mc="http://schemas.openxmlformats.org/markup-compatibility/2006">
              <mc:Choice xmlns:v="urn:schemas-microsoft-com:vml" Requires="v">
                <p:oleObj spid="_x0000_s646200" name="Equation" r:id="rId3" imgW="3225600" imgH="1015920" progId="Equation.DSMT4">
                  <p:embed/>
                </p:oleObj>
              </mc:Choice>
              <mc:Fallback>
                <p:oleObj name="Equation" r:id="rId3" imgW="3225600" imgH="10159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727200"/>
                        <a:ext cx="32258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Differentiability of Multivariable Functions</a:t>
            </a:r>
          </a:p>
        </p:txBody>
      </p:sp>
      <p:sp>
        <p:nvSpPr>
          <p:cNvPr id="3" name="Content Placeholder 2"/>
          <p:cNvSpPr>
            <a:spLocks noGrp="1"/>
          </p:cNvSpPr>
          <p:nvPr>
            <p:ph idx="1"/>
          </p:nvPr>
        </p:nvSpPr>
        <p:spPr>
          <a:xfrm>
            <a:off x="457200" y="1280160"/>
            <a:ext cx="8229600" cy="3797963"/>
          </a:xfrm>
          <a:solidFill>
            <a:srgbClr val="FFFFCC"/>
          </a:solidFill>
          <a:ln w="28575">
            <a:solidFill>
              <a:schemeClr val="tx1"/>
            </a:solidFill>
          </a:ln>
        </p:spPr>
        <p:txBody>
          <a:bodyPr>
            <a:spAutoFit/>
          </a:bodyPr>
          <a:lstStyle/>
          <a:p>
            <a:pPr algn="ctr"/>
            <a:r>
              <a:rPr lang="en-US" b="1" dirty="0">
                <a:solidFill>
                  <a:schemeClr val="tx1"/>
                </a:solidFill>
              </a:rPr>
              <a:t>Differentiability of Multivariable Functions</a:t>
            </a:r>
          </a:p>
          <a:p>
            <a:r>
              <a:rPr lang="en-US" dirty="0">
                <a:solidFill>
                  <a:schemeClr val="tx1"/>
                </a:solidFill>
              </a:rPr>
              <a:t>A function </a:t>
            </a:r>
            <a:r>
              <a:rPr lang="en-US" i="1" dirty="0">
                <a:solidFill>
                  <a:schemeClr val="tx1"/>
                </a:solidFill>
              </a:rPr>
              <a:t>f </a:t>
            </a:r>
            <a:r>
              <a:rPr lang="en-US" dirty="0">
                <a:solidFill>
                  <a:schemeClr val="tx1"/>
                </a:solidFill>
              </a:rPr>
              <a:t>: </a:t>
            </a:r>
            <a:r>
              <a:rPr lang="en-US" dirty="0">
                <a:solidFill>
                  <a:schemeClr val="tx1"/>
                </a:solidFill>
                <a:latin typeface="Cambria Math" panose="02040503050406030204" pitchFamily="18" charset="0"/>
                <a:ea typeface="Cambria Math" panose="02040503050406030204" pitchFamily="18" charset="0"/>
                <a:sym typeface="Symbol" panose="05050102010706020507" pitchFamily="18" charset="2"/>
              </a:rPr>
              <a:t>ℝ</a:t>
            </a:r>
            <a:r>
              <a:rPr lang="en-US" baseline="30000" dirty="0">
                <a:solidFill>
                  <a:schemeClr val="tx1"/>
                </a:solidFill>
              </a:rPr>
              <a:t>2</a:t>
            </a:r>
            <a:r>
              <a:rPr lang="en-US" dirty="0">
                <a:solidFill>
                  <a:schemeClr val="tx1"/>
                </a:solidFill>
              </a:rPr>
              <a:t> </a:t>
            </a:r>
            <a:r>
              <a:rPr lang="en-US" dirty="0">
                <a:solidFill>
                  <a:schemeClr val="tx1"/>
                </a:solidFill>
                <a:sym typeface="Symbol" panose="05050102010706020507" pitchFamily="18" charset="2"/>
              </a:rPr>
              <a:t> </a:t>
            </a:r>
            <a:r>
              <a:rPr lang="en-US" dirty="0">
                <a:solidFill>
                  <a:schemeClr val="tx1"/>
                </a:solidFill>
                <a:latin typeface="Cambria Math" panose="02040503050406030204" pitchFamily="18" charset="0"/>
                <a:ea typeface="Cambria Math" panose="02040503050406030204" pitchFamily="18" charset="0"/>
                <a:sym typeface="Symbol" panose="05050102010706020507" pitchFamily="18" charset="2"/>
              </a:rPr>
              <a:t>ℝ </a:t>
            </a:r>
            <a:r>
              <a:rPr lang="en-US" dirty="0">
                <a:solidFill>
                  <a:schemeClr val="tx1"/>
                </a:solidFill>
              </a:rPr>
              <a:t>is </a:t>
            </a:r>
            <a:r>
              <a:rPr lang="en-US" b="1" dirty="0">
                <a:solidFill>
                  <a:srgbClr val="C00000"/>
                </a:solidFill>
              </a:rPr>
              <a:t>differentiable</a:t>
            </a:r>
            <a:r>
              <a:rPr lang="en-US" dirty="0">
                <a:solidFill>
                  <a:schemeClr val="tx1"/>
                </a:solidFill>
              </a:rPr>
              <a:t>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if </a:t>
            </a:r>
            <a:r>
              <a:rPr lang="en-US" i="1" dirty="0">
                <a:solidFill>
                  <a:schemeClr val="tx1"/>
                </a:solidFill>
              </a:rPr>
              <a:t>f</a:t>
            </a:r>
            <a:r>
              <a:rPr lang="en-US" i="1" baseline="-25000" dirty="0">
                <a:solidFill>
                  <a:schemeClr val="tx1"/>
                </a:solidFill>
              </a:rPr>
              <a:t>x</a:t>
            </a:r>
            <a:r>
              <a:rPr lang="en-US" dirty="0">
                <a:solidFill>
                  <a:schemeClr val="tx1"/>
                </a:solidFill>
              </a:rPr>
              <a:t>(</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and </a:t>
            </a:r>
            <a:r>
              <a:rPr lang="en-US" i="1" dirty="0">
                <a:solidFill>
                  <a:schemeClr val="tx1"/>
                </a:solidFill>
              </a:rPr>
              <a:t>f</a:t>
            </a:r>
            <a:r>
              <a:rPr lang="en-US" i="1" baseline="-25000" dirty="0">
                <a:solidFill>
                  <a:schemeClr val="tx1"/>
                </a:solidFill>
              </a:rPr>
              <a:t>y</a:t>
            </a:r>
            <a:r>
              <a:rPr lang="en-US" dirty="0">
                <a:solidFill>
                  <a:schemeClr val="tx1"/>
                </a:solidFill>
              </a:rPr>
              <a:t>(</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exist and the increment 							          satisfies an equation of the form</a:t>
            </a:r>
          </a:p>
          <a:p>
            <a:endParaRPr lang="en-US" dirty="0">
              <a:solidFill>
                <a:schemeClr val="tx1"/>
              </a:solidFill>
            </a:endParaRPr>
          </a:p>
          <a:p>
            <a:r>
              <a:rPr lang="en-US" dirty="0">
                <a:solidFill>
                  <a:schemeClr val="tx1"/>
                </a:solidFill>
              </a:rPr>
              <a:t>where each of </a:t>
            </a:r>
            <a:r>
              <a:rPr lang="el-GR" i="1" dirty="0">
                <a:solidFill>
                  <a:schemeClr val="tx1"/>
                </a:solidFill>
                <a:latin typeface="Cambria Math" panose="02040503050406030204" pitchFamily="18" charset="0"/>
                <a:ea typeface="Cambria Math" panose="02040503050406030204" pitchFamily="18" charset="0"/>
              </a:rPr>
              <a:t>ε</a:t>
            </a:r>
            <a:r>
              <a:rPr lang="en-US" baseline="-25000" dirty="0">
                <a:solidFill>
                  <a:schemeClr val="tx1"/>
                </a:solidFill>
              </a:rPr>
              <a:t>1</a:t>
            </a:r>
            <a:r>
              <a:rPr lang="en-US" dirty="0">
                <a:solidFill>
                  <a:schemeClr val="tx1"/>
                </a:solidFill>
              </a:rPr>
              <a:t> and </a:t>
            </a:r>
            <a:r>
              <a:rPr lang="el-GR" i="1" dirty="0">
                <a:solidFill>
                  <a:schemeClr val="tx1"/>
                </a:solidFill>
                <a:latin typeface="Cambria Math" panose="02040503050406030204" pitchFamily="18" charset="0"/>
                <a:ea typeface="Cambria Math" panose="02040503050406030204" pitchFamily="18" charset="0"/>
              </a:rPr>
              <a:t>ε</a:t>
            </a:r>
            <a:r>
              <a:rPr lang="en-US" baseline="-25000" dirty="0">
                <a:solidFill>
                  <a:schemeClr val="tx1"/>
                </a:solidFill>
              </a:rPr>
              <a:t>2</a:t>
            </a:r>
            <a:r>
              <a:rPr lang="en-US" dirty="0">
                <a:solidFill>
                  <a:schemeClr val="tx1"/>
                </a:solidFill>
              </a:rPr>
              <a:t> approach 0 as both </a:t>
            </a:r>
            <a:r>
              <a:rPr lang="en-US" dirty="0">
                <a:solidFill>
                  <a:schemeClr val="tx1"/>
                </a:solidFill>
                <a:sym typeface="Symbol"/>
              </a:rPr>
              <a:t></a:t>
            </a:r>
            <a:r>
              <a:rPr lang="en-US" i="1" dirty="0">
                <a:solidFill>
                  <a:schemeClr val="tx1"/>
                </a:solidFill>
              </a:rPr>
              <a:t>x</a:t>
            </a:r>
            <a:r>
              <a:rPr lang="en-US" dirty="0">
                <a:solidFill>
                  <a:schemeClr val="tx1"/>
                </a:solidFill>
              </a:rPr>
              <a:t> and </a:t>
            </a:r>
            <a:r>
              <a:rPr lang="en-US" dirty="0">
                <a:solidFill>
                  <a:schemeClr val="tx1"/>
                </a:solidFill>
                <a:sym typeface="Symbol"/>
              </a:rPr>
              <a:t></a:t>
            </a:r>
            <a:r>
              <a:rPr lang="en-US" i="1" dirty="0">
                <a:solidFill>
                  <a:schemeClr val="tx1"/>
                </a:solidFill>
              </a:rPr>
              <a:t>y</a:t>
            </a:r>
            <a:r>
              <a:rPr lang="en-US" dirty="0">
                <a:solidFill>
                  <a:schemeClr val="tx1"/>
                </a:solidFill>
              </a:rPr>
              <a:t> approach 0.</a:t>
            </a:r>
          </a:p>
        </p:txBody>
      </p:sp>
      <p:graphicFrame>
        <p:nvGraphicFramePr>
          <p:cNvPr id="647171" name="Object 3"/>
          <p:cNvGraphicFramePr>
            <a:graphicFrameLocks noChangeAspect="1"/>
          </p:cNvGraphicFramePr>
          <p:nvPr/>
        </p:nvGraphicFramePr>
        <p:xfrm>
          <a:off x="533400" y="2701725"/>
          <a:ext cx="4368800" cy="469900"/>
        </p:xfrm>
        <a:graphic>
          <a:graphicData uri="http://schemas.openxmlformats.org/presentationml/2006/ole">
            <mc:AlternateContent xmlns:mc="http://schemas.openxmlformats.org/markup-compatibility/2006">
              <mc:Choice xmlns:v="urn:schemas-microsoft-com:vml" Requires="v">
                <p:oleObj spid="_x0000_s647253" name="Equation" r:id="rId3" imgW="4368600" imgH="469800" progId="Equation.DSMT4">
                  <p:embed/>
                </p:oleObj>
              </mc:Choice>
              <mc:Fallback>
                <p:oleObj name="Equation" r:id="rId3" imgW="436860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701725"/>
                        <a:ext cx="4368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7172" name="Object 4"/>
          <p:cNvGraphicFramePr>
            <a:graphicFrameLocks noChangeAspect="1"/>
          </p:cNvGraphicFramePr>
          <p:nvPr>
            <p:extLst>
              <p:ext uri="{D42A27DB-BD31-4B8C-83A1-F6EECF244321}">
                <p14:modId xmlns:p14="http://schemas.microsoft.com/office/powerpoint/2010/main" val="2181022590"/>
              </p:ext>
            </p:extLst>
          </p:nvPr>
        </p:nvGraphicFramePr>
        <p:xfrm>
          <a:off x="1625600" y="3576638"/>
          <a:ext cx="5994400" cy="495300"/>
        </p:xfrm>
        <a:graphic>
          <a:graphicData uri="http://schemas.openxmlformats.org/presentationml/2006/ole">
            <mc:AlternateContent xmlns:mc="http://schemas.openxmlformats.org/markup-compatibility/2006">
              <mc:Choice xmlns:v="urn:schemas-microsoft-com:vml" Requires="v">
                <p:oleObj spid="_x0000_s647254" name="Equation" r:id="rId5" imgW="5994360" imgH="495000" progId="Equation.DSMT4">
                  <p:embed/>
                </p:oleObj>
              </mc:Choice>
              <mc:Fallback>
                <p:oleObj name="Equation" r:id="rId5" imgW="5994360" imgH="495000" progId="Equation.DSMT4">
                  <p:embed/>
                  <p:pic>
                    <p:nvPicPr>
                      <p:cNvPr id="0" name="Picture 4"/>
                      <p:cNvPicPr>
                        <a:picLocks noChangeAspect="1" noChangeArrowheads="1"/>
                      </p:cNvPicPr>
                      <p:nvPr/>
                    </p:nvPicPr>
                    <p:blipFill>
                      <a:blip r:embed="rId6"/>
                      <a:srcRect/>
                      <a:stretch>
                        <a:fillRect/>
                      </a:stretch>
                    </p:blipFill>
                    <p:spPr bwMode="auto">
                      <a:xfrm>
                        <a:off x="1625600" y="3576638"/>
                        <a:ext cx="5994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Differentiability of Multivariable Functions</a:t>
            </a:r>
          </a:p>
        </p:txBody>
      </p:sp>
      <p:sp>
        <p:nvSpPr>
          <p:cNvPr id="3" name="Content Placeholder 2"/>
          <p:cNvSpPr>
            <a:spLocks noGrp="1"/>
          </p:cNvSpPr>
          <p:nvPr>
            <p:ph idx="1"/>
          </p:nvPr>
        </p:nvSpPr>
        <p:spPr>
          <a:xfrm>
            <a:off x="457200" y="1280161"/>
            <a:ext cx="8229600" cy="4587240"/>
          </a:xfrm>
          <a:solidFill>
            <a:srgbClr val="FFFFCC"/>
          </a:solidFill>
          <a:ln w="28575">
            <a:solidFill>
              <a:schemeClr val="tx1"/>
            </a:solidFill>
          </a:ln>
        </p:spPr>
        <p:txBody>
          <a:bodyPr>
            <a:noAutofit/>
          </a:bodyPr>
          <a:lstStyle/>
          <a:p>
            <a:pPr algn="ctr"/>
            <a:r>
              <a:rPr lang="en-US" b="1" dirty="0">
                <a:solidFill>
                  <a:schemeClr val="tx1"/>
                </a:solidFill>
              </a:rPr>
              <a:t>Differentiability of Multivariable Functions (cont.)</a:t>
            </a:r>
          </a:p>
          <a:p>
            <a:r>
              <a:rPr lang="en-US" dirty="0">
                <a:solidFill>
                  <a:schemeClr val="tx1"/>
                </a:solidFill>
              </a:rPr>
              <a:t>Differentiability of a function </a:t>
            </a:r>
            <a:r>
              <a:rPr lang="en-US" i="1" dirty="0">
                <a:solidFill>
                  <a:schemeClr val="tx1"/>
                </a:solidFill>
              </a:rPr>
              <a:t>f </a:t>
            </a:r>
            <a:r>
              <a:rPr lang="en-US" dirty="0">
                <a:solidFill>
                  <a:schemeClr val="tx1"/>
                </a:solidFill>
              </a:rPr>
              <a:t>: </a:t>
            </a:r>
            <a:r>
              <a:rPr lang="en-US" dirty="0">
                <a:solidFill>
                  <a:schemeClr val="tx1"/>
                </a:solidFill>
                <a:latin typeface="Cambria Math" panose="02040503050406030204" pitchFamily="18" charset="0"/>
                <a:ea typeface="Cambria Math" panose="02040503050406030204" pitchFamily="18" charset="0"/>
                <a:sym typeface="Symbol" panose="05050102010706020507" pitchFamily="18" charset="2"/>
              </a:rPr>
              <a:t>ℝ</a:t>
            </a:r>
            <a:r>
              <a:rPr lang="en-US" baseline="30000" dirty="0">
                <a:solidFill>
                  <a:schemeClr val="tx1"/>
                </a:solidFill>
              </a:rPr>
              <a:t>3</a:t>
            </a:r>
            <a:r>
              <a:rPr lang="en-US" dirty="0">
                <a:solidFill>
                  <a:schemeClr val="tx1"/>
                </a:solidFill>
              </a:rPr>
              <a:t> </a:t>
            </a:r>
            <a:r>
              <a:rPr lang="en-US" dirty="0">
                <a:solidFill>
                  <a:schemeClr val="tx1"/>
                </a:solidFill>
                <a:sym typeface="Symbol" panose="05050102010706020507" pitchFamily="18" charset="2"/>
              </a:rPr>
              <a:t> </a:t>
            </a:r>
            <a:r>
              <a:rPr lang="en-US" dirty="0">
                <a:solidFill>
                  <a:schemeClr val="tx1"/>
                </a:solidFill>
                <a:latin typeface="Cambria Math" panose="02040503050406030204" pitchFamily="18" charset="0"/>
                <a:ea typeface="Cambria Math" panose="02040503050406030204" pitchFamily="18" charset="0"/>
                <a:sym typeface="Symbol" panose="05050102010706020507" pitchFamily="18" charset="2"/>
              </a:rPr>
              <a:t>ℝ </a:t>
            </a:r>
            <a:r>
              <a:rPr lang="en-US" dirty="0">
                <a:solidFill>
                  <a:schemeClr val="tx1"/>
                </a:solidFill>
              </a:rPr>
              <a:t>at a point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a:t>
            </a:r>
            <a:r>
              <a:rPr lang="en-US" i="1" dirty="0">
                <a:solidFill>
                  <a:schemeClr val="tx1"/>
                </a:solidFill>
              </a:rPr>
              <a:t>c</a:t>
            </a:r>
            <a:r>
              <a:rPr lang="en-US" dirty="0">
                <a:solidFill>
                  <a:schemeClr val="tx1"/>
                </a:solidFill>
              </a:rPr>
              <a:t>) requires that </a:t>
            </a:r>
            <a:r>
              <a:rPr lang="en-US" i="1" dirty="0">
                <a:solidFill>
                  <a:schemeClr val="tx1"/>
                </a:solidFill>
              </a:rPr>
              <a:t>f</a:t>
            </a:r>
            <a:r>
              <a:rPr lang="en-US" i="1" baseline="-25000" dirty="0">
                <a:solidFill>
                  <a:schemeClr val="tx1"/>
                </a:solidFill>
              </a:rPr>
              <a:t>x</a:t>
            </a:r>
            <a:r>
              <a:rPr lang="en-US" dirty="0">
                <a:solidFill>
                  <a:schemeClr val="tx1"/>
                </a:solidFill>
              </a:rPr>
              <a:t>(</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a:t>
            </a:r>
            <a:r>
              <a:rPr lang="en-US" i="1" dirty="0">
                <a:solidFill>
                  <a:schemeClr val="tx1"/>
                </a:solidFill>
              </a:rPr>
              <a:t>c</a:t>
            </a:r>
            <a:r>
              <a:rPr lang="en-US" dirty="0">
                <a:solidFill>
                  <a:schemeClr val="tx1"/>
                </a:solidFill>
              </a:rPr>
              <a:t>), </a:t>
            </a:r>
            <a:r>
              <a:rPr lang="en-US" i="1" dirty="0">
                <a:solidFill>
                  <a:schemeClr val="tx1"/>
                </a:solidFill>
              </a:rPr>
              <a:t>f</a:t>
            </a:r>
            <a:r>
              <a:rPr lang="en-US" i="1" baseline="-25000" dirty="0">
                <a:solidFill>
                  <a:schemeClr val="tx1"/>
                </a:solidFill>
              </a:rPr>
              <a:t>y</a:t>
            </a:r>
            <a:r>
              <a:rPr lang="en-US" dirty="0">
                <a:solidFill>
                  <a:schemeClr val="tx1"/>
                </a:solidFill>
              </a:rPr>
              <a:t>(</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a:t>
            </a:r>
            <a:r>
              <a:rPr lang="en-US" i="1" dirty="0">
                <a:solidFill>
                  <a:schemeClr val="tx1"/>
                </a:solidFill>
              </a:rPr>
              <a:t>c</a:t>
            </a:r>
            <a:r>
              <a:rPr lang="en-US" dirty="0">
                <a:solidFill>
                  <a:schemeClr val="tx1"/>
                </a:solidFill>
              </a:rPr>
              <a:t>), and </a:t>
            </a:r>
            <a:r>
              <a:rPr lang="en-US" i="1" dirty="0">
                <a:solidFill>
                  <a:schemeClr val="tx1"/>
                </a:solidFill>
              </a:rPr>
              <a:t>f</a:t>
            </a:r>
            <a:r>
              <a:rPr lang="en-US" i="1" baseline="-25000" dirty="0">
                <a:solidFill>
                  <a:schemeClr val="tx1"/>
                </a:solidFill>
              </a:rPr>
              <a:t>z</a:t>
            </a:r>
            <a:r>
              <a:rPr lang="en-US" dirty="0">
                <a:solidFill>
                  <a:schemeClr val="tx1"/>
                </a:solidFill>
              </a:rPr>
              <a:t>(</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a:t>
            </a:r>
            <a:r>
              <a:rPr lang="en-US" i="1" dirty="0">
                <a:solidFill>
                  <a:schemeClr val="tx1"/>
                </a:solidFill>
              </a:rPr>
              <a:t>c</a:t>
            </a:r>
            <a:r>
              <a:rPr lang="en-US" dirty="0">
                <a:solidFill>
                  <a:schemeClr val="tx1"/>
                </a:solidFill>
              </a:rPr>
              <a:t>) exist and that the increment </a:t>
            </a:r>
            <a:r>
              <a:rPr lang="en-US" dirty="0">
                <a:solidFill>
                  <a:schemeClr val="tx1"/>
                </a:solidFill>
                <a:sym typeface="Symbol"/>
              </a:rPr>
              <a:t></a:t>
            </a:r>
            <a:r>
              <a:rPr lang="en-US" i="1" dirty="0">
                <a:solidFill>
                  <a:schemeClr val="tx1"/>
                </a:solidFill>
              </a:rPr>
              <a:t>f</a:t>
            </a:r>
            <a:r>
              <a:rPr lang="en-US" dirty="0">
                <a:solidFill>
                  <a:schemeClr val="tx1"/>
                </a:solidFill>
              </a:rPr>
              <a:t> satisfies</a:t>
            </a:r>
          </a:p>
          <a:p>
            <a:endParaRPr lang="en-US" dirty="0">
              <a:solidFill>
                <a:schemeClr val="tx1"/>
              </a:solidFill>
            </a:endParaRPr>
          </a:p>
          <a:p>
            <a:endParaRPr lang="en-US" dirty="0">
              <a:solidFill>
                <a:schemeClr val="tx1"/>
              </a:solidFill>
            </a:endParaRPr>
          </a:p>
          <a:p>
            <a:pPr>
              <a:spcBef>
                <a:spcPts val="0"/>
              </a:spcBef>
            </a:pPr>
            <a:r>
              <a:rPr lang="en-US" dirty="0">
                <a:solidFill>
                  <a:schemeClr val="tx1"/>
                </a:solidFill>
              </a:rPr>
              <a:t>where each of </a:t>
            </a:r>
            <a:r>
              <a:rPr lang="el-GR" i="1" dirty="0">
                <a:solidFill>
                  <a:schemeClr val="tx1"/>
                </a:solidFill>
                <a:latin typeface="Cambria Math" panose="02040503050406030204" pitchFamily="18" charset="0"/>
                <a:ea typeface="Cambria Math" panose="02040503050406030204" pitchFamily="18" charset="0"/>
              </a:rPr>
              <a:t>ε</a:t>
            </a:r>
            <a:r>
              <a:rPr lang="en-US" baseline="-25000" dirty="0">
                <a:solidFill>
                  <a:schemeClr val="tx1"/>
                </a:solidFill>
              </a:rPr>
              <a:t>1</a:t>
            </a:r>
            <a:r>
              <a:rPr lang="en-US" dirty="0">
                <a:solidFill>
                  <a:schemeClr val="tx1"/>
                </a:solidFill>
              </a:rPr>
              <a:t>, </a:t>
            </a:r>
            <a:r>
              <a:rPr lang="el-GR" i="1" dirty="0">
                <a:solidFill>
                  <a:schemeClr val="tx1"/>
                </a:solidFill>
                <a:latin typeface="Cambria Math" panose="02040503050406030204" pitchFamily="18" charset="0"/>
                <a:ea typeface="Cambria Math" panose="02040503050406030204" pitchFamily="18" charset="0"/>
              </a:rPr>
              <a:t>ε</a:t>
            </a:r>
            <a:r>
              <a:rPr lang="en-US" baseline="-25000" dirty="0">
                <a:solidFill>
                  <a:schemeClr val="tx1"/>
                </a:solidFill>
              </a:rPr>
              <a:t>2</a:t>
            </a:r>
            <a:r>
              <a:rPr lang="en-US" dirty="0">
                <a:solidFill>
                  <a:schemeClr val="tx1"/>
                </a:solidFill>
              </a:rPr>
              <a:t>, and </a:t>
            </a:r>
            <a:r>
              <a:rPr lang="el-GR" i="1" dirty="0">
                <a:solidFill>
                  <a:schemeClr val="tx1"/>
                </a:solidFill>
                <a:latin typeface="Cambria Math" panose="02040503050406030204" pitchFamily="18" charset="0"/>
                <a:ea typeface="Cambria Math" panose="02040503050406030204" pitchFamily="18" charset="0"/>
              </a:rPr>
              <a:t>ε</a:t>
            </a:r>
            <a:r>
              <a:rPr lang="en-US" baseline="-25000" dirty="0">
                <a:solidFill>
                  <a:schemeClr val="tx1"/>
                </a:solidFill>
              </a:rPr>
              <a:t>3</a:t>
            </a:r>
            <a:r>
              <a:rPr lang="en-US" dirty="0">
                <a:solidFill>
                  <a:schemeClr val="tx1"/>
                </a:solidFill>
              </a:rPr>
              <a:t> approach 0 as 			   	   	        Analogous statements apply for the differentiability of functions of more than three variables.</a:t>
            </a:r>
          </a:p>
        </p:txBody>
      </p:sp>
      <p:graphicFrame>
        <p:nvGraphicFramePr>
          <p:cNvPr id="648196" name="Object 4"/>
          <p:cNvGraphicFramePr>
            <a:graphicFrameLocks noChangeAspect="1"/>
          </p:cNvGraphicFramePr>
          <p:nvPr>
            <p:extLst>
              <p:ext uri="{D42A27DB-BD31-4B8C-83A1-F6EECF244321}">
                <p14:modId xmlns:p14="http://schemas.microsoft.com/office/powerpoint/2010/main" val="1864460692"/>
              </p:ext>
            </p:extLst>
          </p:nvPr>
        </p:nvGraphicFramePr>
        <p:xfrm>
          <a:off x="1220788" y="3117850"/>
          <a:ext cx="6654800" cy="1041400"/>
        </p:xfrm>
        <a:graphic>
          <a:graphicData uri="http://schemas.openxmlformats.org/presentationml/2006/ole">
            <mc:AlternateContent xmlns:mc="http://schemas.openxmlformats.org/markup-compatibility/2006">
              <mc:Choice xmlns:v="urn:schemas-microsoft-com:vml" Requires="v">
                <p:oleObj spid="_x0000_s648278" name="Equation" r:id="rId3" imgW="6654600" imgH="1041120" progId="Equation.DSMT4">
                  <p:embed/>
                </p:oleObj>
              </mc:Choice>
              <mc:Fallback>
                <p:oleObj name="Equation" r:id="rId3" imgW="6654600" imgH="1041120" progId="Equation.DSMT4">
                  <p:embed/>
                  <p:pic>
                    <p:nvPicPr>
                      <p:cNvPr id="0" name="Picture 4"/>
                      <p:cNvPicPr>
                        <a:picLocks noChangeAspect="1" noChangeArrowheads="1"/>
                      </p:cNvPicPr>
                      <p:nvPr/>
                    </p:nvPicPr>
                    <p:blipFill>
                      <a:blip r:embed="rId4"/>
                      <a:srcRect/>
                      <a:stretch>
                        <a:fillRect/>
                      </a:stretch>
                    </p:blipFill>
                    <p:spPr bwMode="auto">
                      <a:xfrm>
                        <a:off x="1220788" y="3117850"/>
                        <a:ext cx="66548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8197" name="Object 5"/>
          <p:cNvGraphicFramePr>
            <a:graphicFrameLocks noChangeAspect="1"/>
          </p:cNvGraphicFramePr>
          <p:nvPr/>
        </p:nvGraphicFramePr>
        <p:xfrm>
          <a:off x="533400" y="4572747"/>
          <a:ext cx="3238500" cy="469900"/>
        </p:xfrm>
        <a:graphic>
          <a:graphicData uri="http://schemas.openxmlformats.org/presentationml/2006/ole">
            <mc:AlternateContent xmlns:mc="http://schemas.openxmlformats.org/markup-compatibility/2006">
              <mc:Choice xmlns:v="urn:schemas-microsoft-com:vml" Requires="v">
                <p:oleObj spid="_x0000_s648279" name="Equation" r:id="rId5" imgW="3238200" imgH="469800" progId="Equation.DSMT4">
                  <p:embed/>
                </p:oleObj>
              </mc:Choice>
              <mc:Fallback>
                <p:oleObj name="Equation" r:id="rId5" imgW="3238200" imgH="4698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572747"/>
                        <a:ext cx="3238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Increment Theorem of Differentiability</a:t>
            </a:r>
          </a:p>
        </p:txBody>
      </p:sp>
      <p:sp>
        <p:nvSpPr>
          <p:cNvPr id="3" name="Content Placeholder 2"/>
          <p:cNvSpPr>
            <a:spLocks noGrp="1"/>
          </p:cNvSpPr>
          <p:nvPr>
            <p:ph idx="1"/>
          </p:nvPr>
        </p:nvSpPr>
        <p:spPr>
          <a:xfrm>
            <a:off x="457200" y="1280160"/>
            <a:ext cx="8229600" cy="3797963"/>
          </a:xfrm>
          <a:solidFill>
            <a:srgbClr val="FFFFCC"/>
          </a:solidFill>
          <a:ln w="28575">
            <a:solidFill>
              <a:schemeClr val="tx1"/>
            </a:solidFill>
          </a:ln>
        </p:spPr>
        <p:txBody>
          <a:bodyPr>
            <a:spAutoFit/>
          </a:bodyPr>
          <a:lstStyle/>
          <a:p>
            <a:pPr algn="ctr"/>
            <a:r>
              <a:rPr lang="en-US" b="1" dirty="0">
                <a:solidFill>
                  <a:schemeClr val="tx1"/>
                </a:solidFill>
              </a:rPr>
              <a:t>The Increment Theorem of Differentiability </a:t>
            </a:r>
          </a:p>
          <a:p>
            <a:r>
              <a:rPr lang="en-US" dirty="0">
                <a:solidFill>
                  <a:schemeClr val="tx1"/>
                </a:solidFill>
              </a:rPr>
              <a:t>If the partial derivatives of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exist throughout an open region </a:t>
            </a:r>
            <a:r>
              <a:rPr lang="en-US" i="1" dirty="0">
                <a:solidFill>
                  <a:schemeClr val="tx1"/>
                </a:solidFill>
              </a:rPr>
              <a:t>R</a:t>
            </a:r>
            <a:r>
              <a:rPr lang="en-US" dirty="0">
                <a:solidFill>
                  <a:schemeClr val="tx1"/>
                </a:solidFill>
              </a:rPr>
              <a:t> containing the point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and if </a:t>
            </a:r>
            <a:r>
              <a:rPr lang="en-US" i="1" dirty="0">
                <a:solidFill>
                  <a:schemeClr val="tx1"/>
                </a:solidFill>
              </a:rPr>
              <a:t>f</a:t>
            </a:r>
            <a:r>
              <a:rPr lang="en-US" i="1" baseline="-25000" dirty="0">
                <a:solidFill>
                  <a:schemeClr val="tx1"/>
                </a:solidFill>
              </a:rPr>
              <a:t>x</a:t>
            </a:r>
            <a:r>
              <a:rPr lang="en-US" dirty="0">
                <a:solidFill>
                  <a:schemeClr val="tx1"/>
                </a:solidFill>
              </a:rPr>
              <a:t> and      </a:t>
            </a:r>
            <a:r>
              <a:rPr lang="en-US" i="1" dirty="0">
                <a:solidFill>
                  <a:schemeClr val="tx1"/>
                </a:solidFill>
              </a:rPr>
              <a:t>f</a:t>
            </a:r>
            <a:r>
              <a:rPr lang="en-US" i="1" baseline="-25000" dirty="0">
                <a:solidFill>
                  <a:schemeClr val="tx1"/>
                </a:solidFill>
              </a:rPr>
              <a:t>y</a:t>
            </a:r>
            <a:r>
              <a:rPr lang="en-US" dirty="0">
                <a:solidFill>
                  <a:schemeClr val="tx1"/>
                </a:solidFill>
              </a:rPr>
              <a:t> are both continuous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then </a:t>
            </a:r>
            <a:r>
              <a:rPr lang="en-US" i="1" dirty="0">
                <a:solidFill>
                  <a:schemeClr val="tx1"/>
                </a:solidFill>
              </a:rPr>
              <a:t>f</a:t>
            </a:r>
            <a:r>
              <a:rPr lang="en-US" dirty="0">
                <a:solidFill>
                  <a:schemeClr val="tx1"/>
                </a:solidFill>
              </a:rPr>
              <a:t> is differentiable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That is, the increment </a:t>
            </a:r>
            <a:r>
              <a:rPr lang="en-US" dirty="0">
                <a:solidFill>
                  <a:schemeClr val="tx1"/>
                </a:solidFill>
                <a:sym typeface="Symbol"/>
              </a:rPr>
              <a:t></a:t>
            </a:r>
            <a:r>
              <a:rPr lang="en-US" i="1" dirty="0">
                <a:solidFill>
                  <a:schemeClr val="tx1"/>
                </a:solidFill>
              </a:rPr>
              <a:t>f</a:t>
            </a:r>
            <a:r>
              <a:rPr lang="en-US" dirty="0">
                <a:solidFill>
                  <a:schemeClr val="tx1"/>
                </a:solidFill>
              </a:rPr>
              <a:t>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can be written as</a:t>
            </a:r>
          </a:p>
          <a:p>
            <a:endParaRPr lang="en-US" dirty="0">
              <a:solidFill>
                <a:schemeClr val="tx1"/>
              </a:solidFill>
            </a:endParaRPr>
          </a:p>
          <a:p>
            <a:r>
              <a:rPr lang="en-US" dirty="0">
                <a:solidFill>
                  <a:schemeClr val="tx1"/>
                </a:solidFill>
              </a:rPr>
              <a:t>where each of </a:t>
            </a:r>
            <a:r>
              <a:rPr lang="el-GR" i="1" dirty="0">
                <a:solidFill>
                  <a:schemeClr val="tx1"/>
                </a:solidFill>
                <a:latin typeface="Cambria Math" panose="02040503050406030204" pitchFamily="18" charset="0"/>
                <a:ea typeface="Cambria Math" panose="02040503050406030204" pitchFamily="18" charset="0"/>
              </a:rPr>
              <a:t>ε</a:t>
            </a:r>
            <a:r>
              <a:rPr lang="en-US" baseline="-25000" dirty="0">
                <a:solidFill>
                  <a:schemeClr val="tx1"/>
                </a:solidFill>
              </a:rPr>
              <a:t>1</a:t>
            </a:r>
            <a:r>
              <a:rPr lang="en-US" dirty="0">
                <a:solidFill>
                  <a:schemeClr val="tx1"/>
                </a:solidFill>
              </a:rPr>
              <a:t> and </a:t>
            </a:r>
            <a:r>
              <a:rPr lang="el-GR" i="1" dirty="0">
                <a:solidFill>
                  <a:schemeClr val="tx1"/>
                </a:solidFill>
                <a:latin typeface="Cambria Math" panose="02040503050406030204" pitchFamily="18" charset="0"/>
                <a:ea typeface="Cambria Math" panose="02040503050406030204" pitchFamily="18" charset="0"/>
              </a:rPr>
              <a:t>ε</a:t>
            </a:r>
            <a:r>
              <a:rPr lang="en-US" baseline="-25000" dirty="0">
                <a:solidFill>
                  <a:schemeClr val="tx1"/>
                </a:solidFill>
              </a:rPr>
              <a:t>2</a:t>
            </a:r>
            <a:r>
              <a:rPr lang="en-US" dirty="0">
                <a:solidFill>
                  <a:schemeClr val="tx1"/>
                </a:solidFill>
              </a:rPr>
              <a:t>, approach 0 as 	</a:t>
            </a:r>
          </a:p>
        </p:txBody>
      </p:sp>
      <p:graphicFrame>
        <p:nvGraphicFramePr>
          <p:cNvPr id="649218" name="Object 2"/>
          <p:cNvGraphicFramePr>
            <a:graphicFrameLocks noChangeAspect="1"/>
          </p:cNvGraphicFramePr>
          <p:nvPr>
            <p:extLst>
              <p:ext uri="{D42A27DB-BD31-4B8C-83A1-F6EECF244321}">
                <p14:modId xmlns:p14="http://schemas.microsoft.com/office/powerpoint/2010/main" val="2358137848"/>
              </p:ext>
            </p:extLst>
          </p:nvPr>
        </p:nvGraphicFramePr>
        <p:xfrm>
          <a:off x="1549400" y="3930650"/>
          <a:ext cx="5994400" cy="495300"/>
        </p:xfrm>
        <a:graphic>
          <a:graphicData uri="http://schemas.openxmlformats.org/presentationml/2006/ole">
            <mc:AlternateContent xmlns:mc="http://schemas.openxmlformats.org/markup-compatibility/2006">
              <mc:Choice xmlns:v="urn:schemas-microsoft-com:vml" Requires="v">
                <p:oleObj spid="_x0000_s649276" name="Equation" r:id="rId3" imgW="5994360" imgH="495000" progId="Equation.DSMT4">
                  <p:embed/>
                </p:oleObj>
              </mc:Choice>
              <mc:Fallback>
                <p:oleObj name="Equation" r:id="rId3" imgW="5994360" imgH="495000" progId="Equation.DSMT4">
                  <p:embed/>
                  <p:pic>
                    <p:nvPicPr>
                      <p:cNvPr id="0" name="Picture 2"/>
                      <p:cNvPicPr>
                        <a:picLocks noChangeAspect="1" noChangeArrowheads="1"/>
                      </p:cNvPicPr>
                      <p:nvPr/>
                    </p:nvPicPr>
                    <p:blipFill>
                      <a:blip r:embed="rId4"/>
                      <a:srcRect/>
                      <a:stretch>
                        <a:fillRect/>
                      </a:stretch>
                    </p:blipFill>
                    <p:spPr bwMode="auto">
                      <a:xfrm>
                        <a:off x="1549400" y="3930650"/>
                        <a:ext cx="5994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9219" name="Object 3"/>
          <p:cNvGraphicFramePr>
            <a:graphicFrameLocks noChangeAspect="1"/>
          </p:cNvGraphicFramePr>
          <p:nvPr/>
        </p:nvGraphicFramePr>
        <p:xfrm>
          <a:off x="6202100" y="4577625"/>
          <a:ext cx="2463800" cy="469900"/>
        </p:xfrm>
        <a:graphic>
          <a:graphicData uri="http://schemas.openxmlformats.org/presentationml/2006/ole">
            <mc:AlternateContent xmlns:mc="http://schemas.openxmlformats.org/markup-compatibility/2006">
              <mc:Choice xmlns:v="urn:schemas-microsoft-com:vml" Requires="v">
                <p:oleObj spid="_x0000_s649277" name="Equation" r:id="rId5" imgW="2463480" imgH="469800" progId="Equation.DSMT4">
                  <p:embed/>
                </p:oleObj>
              </mc:Choice>
              <mc:Fallback>
                <p:oleObj name="Equation" r:id="rId5" imgW="246348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2100" y="4577625"/>
                        <a:ext cx="2463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Increment Theorem of Differentiability</a:t>
            </a:r>
          </a:p>
        </p:txBody>
      </p:sp>
      <p:sp>
        <p:nvSpPr>
          <p:cNvPr id="3" name="Content Placeholder 2"/>
          <p:cNvSpPr>
            <a:spLocks noGrp="1"/>
          </p:cNvSpPr>
          <p:nvPr>
            <p:ph idx="1"/>
          </p:nvPr>
        </p:nvSpPr>
        <p:spPr>
          <a:xfrm>
            <a:off x="457200" y="1280160"/>
            <a:ext cx="8229600" cy="2419124"/>
          </a:xfrm>
          <a:solidFill>
            <a:srgbClr val="FFFFCC"/>
          </a:solidFill>
          <a:ln w="28575">
            <a:solidFill>
              <a:schemeClr val="tx1"/>
            </a:solidFill>
          </a:ln>
        </p:spPr>
        <p:txBody>
          <a:bodyPr>
            <a:spAutoFit/>
          </a:bodyPr>
          <a:lstStyle/>
          <a:p>
            <a:pPr algn="ctr"/>
            <a:r>
              <a:rPr lang="en-US" b="1" dirty="0">
                <a:solidFill>
                  <a:schemeClr val="tx1"/>
                </a:solidFill>
              </a:rPr>
              <a:t>The Increment Theorem of Differentiability (cont.) </a:t>
            </a:r>
          </a:p>
          <a:p>
            <a:r>
              <a:rPr lang="en-US" dirty="0">
                <a:solidFill>
                  <a:schemeClr val="tx1"/>
                </a:solidFill>
              </a:rPr>
              <a:t>Hence, if the partial derivatives are continuous throughout </a:t>
            </a:r>
            <a:r>
              <a:rPr lang="en-US" i="1" dirty="0">
                <a:solidFill>
                  <a:schemeClr val="tx1"/>
                </a:solidFill>
              </a:rPr>
              <a:t>R</a:t>
            </a:r>
            <a:r>
              <a:rPr lang="en-US" dirty="0">
                <a:solidFill>
                  <a:schemeClr val="tx1"/>
                </a:solidFill>
              </a:rPr>
              <a:t>, </a:t>
            </a:r>
            <a:r>
              <a:rPr lang="en-US" i="1" dirty="0">
                <a:solidFill>
                  <a:schemeClr val="tx1"/>
                </a:solidFill>
              </a:rPr>
              <a:t>f</a:t>
            </a:r>
            <a:r>
              <a:rPr lang="en-US" dirty="0">
                <a:solidFill>
                  <a:schemeClr val="tx1"/>
                </a:solidFill>
              </a:rPr>
              <a:t> is differentiable on all of </a:t>
            </a:r>
            <a:r>
              <a:rPr lang="en-US" i="1" dirty="0">
                <a:solidFill>
                  <a:schemeClr val="tx1"/>
                </a:solidFill>
              </a:rPr>
              <a:t>R</a:t>
            </a:r>
            <a:r>
              <a:rPr lang="en-US" dirty="0">
                <a:solidFill>
                  <a:schemeClr val="tx1"/>
                </a:solidFill>
              </a:rPr>
              <a:t>.</a:t>
            </a:r>
          </a:p>
          <a:p>
            <a:r>
              <a:rPr lang="en-US" dirty="0">
                <a:solidFill>
                  <a:schemeClr val="tx1"/>
                </a:solidFill>
              </a:rPr>
              <a:t>Analogous statements apply to functions of three or more variables.</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Differentiability Implies Continuity</a:t>
            </a:r>
          </a:p>
        </p:txBody>
      </p:sp>
      <p:sp>
        <p:nvSpPr>
          <p:cNvPr id="3" name="Content Placeholder 2"/>
          <p:cNvSpPr>
            <a:spLocks noGrp="1"/>
          </p:cNvSpPr>
          <p:nvPr>
            <p:ph idx="1"/>
          </p:nvPr>
        </p:nvSpPr>
        <p:spPr>
          <a:xfrm>
            <a:off x="457200" y="3253228"/>
            <a:ext cx="8229600" cy="1471172"/>
          </a:xfrm>
          <a:solidFill>
            <a:srgbClr val="FFFFCC"/>
          </a:solidFill>
          <a:ln w="28575">
            <a:solidFill>
              <a:schemeClr val="tx1"/>
            </a:solidFill>
          </a:ln>
        </p:spPr>
        <p:txBody>
          <a:bodyPr>
            <a:spAutoFit/>
          </a:bodyPr>
          <a:lstStyle/>
          <a:p>
            <a:pPr algn="ctr"/>
            <a:r>
              <a:rPr lang="en-US" b="1" dirty="0">
                <a:solidFill>
                  <a:schemeClr val="tx1"/>
                </a:solidFill>
              </a:rPr>
              <a:t>Differentiability Implies Continuity </a:t>
            </a:r>
          </a:p>
          <a:p>
            <a:r>
              <a:rPr lang="en-US" dirty="0">
                <a:solidFill>
                  <a:schemeClr val="tx1"/>
                </a:solidFill>
              </a:rPr>
              <a:t>If </a:t>
            </a:r>
            <a:r>
              <a:rPr lang="en-US" i="1" dirty="0">
                <a:solidFill>
                  <a:schemeClr val="tx1"/>
                </a:solidFill>
              </a:rPr>
              <a:t>f</a:t>
            </a:r>
            <a:r>
              <a:rPr lang="en-US" dirty="0">
                <a:solidFill>
                  <a:schemeClr val="tx1"/>
                </a:solidFill>
              </a:rPr>
              <a:t> is differentiable at a point, then </a:t>
            </a:r>
            <a:r>
              <a:rPr lang="en-US" i="1" dirty="0">
                <a:solidFill>
                  <a:schemeClr val="tx1"/>
                </a:solidFill>
              </a:rPr>
              <a:t>f</a:t>
            </a:r>
            <a:r>
              <a:rPr lang="en-US" dirty="0">
                <a:solidFill>
                  <a:schemeClr val="tx1"/>
                </a:solidFill>
              </a:rPr>
              <a:t> is continuous at that point.</a:t>
            </a:r>
          </a:p>
        </p:txBody>
      </p:sp>
      <p:sp>
        <p:nvSpPr>
          <p:cNvPr id="6" name="Content Placeholder 2"/>
          <p:cNvSpPr txBox="1">
            <a:spLocks/>
          </p:cNvSpPr>
          <p:nvPr/>
        </p:nvSpPr>
        <p:spPr>
          <a:xfrm>
            <a:off x="457200" y="1280160"/>
            <a:ext cx="8229600" cy="1844040"/>
          </a:xfrm>
          <a:prstGeom prst="rect">
            <a:avLst/>
          </a:prstGeom>
        </p:spPr>
        <p:txBody>
          <a:bodyPr>
            <a:normAutofit/>
          </a:bodyPr>
          <a:lstStyle/>
          <a:p>
            <a:r>
              <a:rPr lang="en-US" sz="2800" dirty="0">
                <a:solidFill>
                  <a:srgbClr val="366092"/>
                </a:solidFill>
              </a:rPr>
              <a:t>Note that our increment-based definition of differentiability allows us to easily extend the important fact below from the one-variable to the multivariable case.</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Differentiability Implies Continuity</a:t>
            </a:r>
          </a:p>
        </p:txBody>
      </p:sp>
      <p:sp>
        <p:nvSpPr>
          <p:cNvPr id="3" name="Content Placeholder 2"/>
          <p:cNvSpPr>
            <a:spLocks noGrp="1"/>
          </p:cNvSpPr>
          <p:nvPr>
            <p:ph idx="1"/>
          </p:nvPr>
        </p:nvSpPr>
        <p:spPr>
          <a:xfrm>
            <a:off x="457200" y="1280160"/>
            <a:ext cx="8229600" cy="4587240"/>
          </a:xfrm>
          <a:solidFill>
            <a:srgbClr val="FFFFCC"/>
          </a:solidFill>
          <a:ln w="28575">
            <a:solidFill>
              <a:schemeClr val="tx1"/>
            </a:solidFill>
          </a:ln>
        </p:spPr>
        <p:txBody>
          <a:bodyPr wrap="square">
            <a:spAutoFit/>
          </a:bodyPr>
          <a:lstStyle/>
          <a:p>
            <a:pPr algn="ctr"/>
            <a:r>
              <a:rPr lang="en-US" b="1" dirty="0">
                <a:solidFill>
                  <a:schemeClr val="tx1"/>
                </a:solidFill>
              </a:rPr>
              <a:t>Proof</a:t>
            </a:r>
          </a:p>
          <a:p>
            <a:r>
              <a:rPr lang="en-US" dirty="0">
                <a:solidFill>
                  <a:schemeClr val="tx1"/>
                </a:solidFill>
              </a:rPr>
              <a:t>For convenience, we will prove the theorem in the two-variable case.</a:t>
            </a:r>
          </a:p>
          <a:p>
            <a:r>
              <a:rPr lang="en-US" dirty="0">
                <a:solidFill>
                  <a:schemeClr val="tx1"/>
                </a:solidFill>
              </a:rPr>
              <a:t>If </a:t>
            </a:r>
            <a:r>
              <a:rPr lang="en-US" i="1" dirty="0">
                <a:solidFill>
                  <a:schemeClr val="tx1"/>
                </a:solidFill>
              </a:rPr>
              <a:t>f</a:t>
            </a:r>
            <a:r>
              <a:rPr lang="en-US" dirty="0">
                <a:solidFill>
                  <a:schemeClr val="tx1"/>
                </a:solidFill>
              </a:rPr>
              <a:t> is differentiable at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then by definition the increment </a:t>
            </a:r>
            <a:r>
              <a:rPr lang="en-US" dirty="0">
                <a:solidFill>
                  <a:schemeClr val="tx1"/>
                </a:solidFill>
                <a:sym typeface="Symbol"/>
              </a:rPr>
              <a:t></a:t>
            </a:r>
            <a:r>
              <a:rPr lang="en-US" i="1" dirty="0">
                <a:solidFill>
                  <a:schemeClr val="tx1"/>
                </a:solidFill>
              </a:rPr>
              <a:t>f</a:t>
            </a:r>
            <a:r>
              <a:rPr lang="en-US" dirty="0">
                <a:solidFill>
                  <a:schemeClr val="tx1"/>
                </a:solidFill>
              </a:rPr>
              <a:t> can be written in such a way that</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650245" name="Object 5"/>
          <p:cNvGraphicFramePr>
            <a:graphicFrameLocks noChangeAspect="1"/>
          </p:cNvGraphicFramePr>
          <p:nvPr>
            <p:extLst>
              <p:ext uri="{D42A27DB-BD31-4B8C-83A1-F6EECF244321}">
                <p14:modId xmlns:p14="http://schemas.microsoft.com/office/powerpoint/2010/main" val="3641171647"/>
              </p:ext>
            </p:extLst>
          </p:nvPr>
        </p:nvGraphicFramePr>
        <p:xfrm>
          <a:off x="1047750" y="3816350"/>
          <a:ext cx="6946900" cy="1828800"/>
        </p:xfrm>
        <a:graphic>
          <a:graphicData uri="http://schemas.openxmlformats.org/presentationml/2006/ole">
            <mc:AlternateContent xmlns:mc="http://schemas.openxmlformats.org/markup-compatibility/2006">
              <mc:Choice xmlns:v="urn:schemas-microsoft-com:vml" Requires="v">
                <p:oleObj spid="_x0000_s650274" name="Equation" r:id="rId3" imgW="6946560" imgH="1828800" progId="Equation.DSMT4">
                  <p:embed/>
                </p:oleObj>
              </mc:Choice>
              <mc:Fallback>
                <p:oleObj name="Equation" r:id="rId3" imgW="6946560" imgH="1828800" progId="Equation.DSMT4">
                  <p:embed/>
                  <p:pic>
                    <p:nvPicPr>
                      <p:cNvPr id="0" name="Picture 5"/>
                      <p:cNvPicPr>
                        <a:picLocks noChangeAspect="1" noChangeArrowheads="1"/>
                      </p:cNvPicPr>
                      <p:nvPr/>
                    </p:nvPicPr>
                    <p:blipFill>
                      <a:blip r:embed="rId4"/>
                      <a:srcRect/>
                      <a:stretch>
                        <a:fillRect/>
                      </a:stretch>
                    </p:blipFill>
                    <p:spPr bwMode="auto">
                      <a:xfrm>
                        <a:off x="1047750" y="3816350"/>
                        <a:ext cx="69469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Differentiability Implies Continuity</a:t>
            </a:r>
          </a:p>
        </p:txBody>
      </p:sp>
      <p:sp>
        <p:nvSpPr>
          <p:cNvPr id="3" name="Content Placeholder 2"/>
          <p:cNvSpPr>
            <a:spLocks noGrp="1"/>
          </p:cNvSpPr>
          <p:nvPr>
            <p:ph idx="1"/>
          </p:nvPr>
        </p:nvSpPr>
        <p:spPr>
          <a:xfrm>
            <a:off x="457200" y="1280160"/>
            <a:ext cx="8229600" cy="3539430"/>
          </a:xfrm>
          <a:solidFill>
            <a:srgbClr val="FFFFCC"/>
          </a:solidFill>
          <a:ln w="28575">
            <a:solidFill>
              <a:schemeClr val="tx1"/>
            </a:solidFill>
          </a:ln>
        </p:spPr>
        <p:txBody>
          <a:bodyPr wrap="square">
            <a:spAutoFit/>
          </a:bodyPr>
          <a:lstStyle/>
          <a:p>
            <a:pPr algn="ctr"/>
            <a:r>
              <a:rPr lang="en-US" b="1" dirty="0">
                <a:solidFill>
                  <a:schemeClr val="tx1"/>
                </a:solidFill>
              </a:rPr>
              <a:t>Proof (cont.)</a:t>
            </a: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r>
              <a:rPr lang="en-US" dirty="0">
                <a:solidFill>
                  <a:schemeClr val="tx1"/>
                </a:solidFill>
              </a:rPr>
              <a:t>That is,                                                 as </a:t>
            </a:r>
            <a:r>
              <a:rPr lang="en-US" dirty="0">
                <a:solidFill>
                  <a:schemeClr val="tx1"/>
                </a:solidFill>
                <a:sym typeface="Symbol"/>
              </a:rPr>
              <a:t></a:t>
            </a:r>
            <a:r>
              <a:rPr lang="en-US" i="1" dirty="0">
                <a:solidFill>
                  <a:schemeClr val="tx1"/>
                </a:solidFill>
              </a:rPr>
              <a:t>x</a:t>
            </a:r>
            <a:r>
              <a:rPr lang="en-US" dirty="0">
                <a:solidFill>
                  <a:schemeClr val="tx1"/>
                </a:solidFill>
              </a:rPr>
              <a:t> </a:t>
            </a:r>
            <a:r>
              <a:rPr lang="en-US" dirty="0">
                <a:solidFill>
                  <a:schemeClr val="tx1"/>
                </a:solidFill>
                <a:sym typeface="Symbol"/>
              </a:rPr>
              <a:t></a:t>
            </a:r>
            <a:r>
              <a:rPr lang="en-US" dirty="0">
                <a:solidFill>
                  <a:schemeClr val="tx1"/>
                </a:solidFill>
              </a:rPr>
              <a:t> 0 and </a:t>
            </a:r>
            <a:br>
              <a:rPr lang="en-US" dirty="0">
                <a:solidFill>
                  <a:schemeClr val="tx1"/>
                </a:solidFill>
              </a:rPr>
            </a:br>
            <a:r>
              <a:rPr lang="en-US" dirty="0">
                <a:solidFill>
                  <a:schemeClr val="tx1"/>
                </a:solidFill>
                <a:sym typeface="Symbol"/>
              </a:rPr>
              <a:t> </a:t>
            </a:r>
            <a:r>
              <a:rPr lang="en-US" i="1" dirty="0">
                <a:solidFill>
                  <a:schemeClr val="tx1"/>
                </a:solidFill>
              </a:rPr>
              <a:t>y</a:t>
            </a:r>
            <a:r>
              <a:rPr lang="en-US" dirty="0">
                <a:solidFill>
                  <a:schemeClr val="tx1"/>
                </a:solidFill>
              </a:rPr>
              <a:t> </a:t>
            </a:r>
            <a:r>
              <a:rPr lang="en-US" dirty="0">
                <a:solidFill>
                  <a:schemeClr val="tx1"/>
                </a:solidFill>
                <a:sym typeface="Symbol"/>
              </a:rPr>
              <a:t></a:t>
            </a:r>
            <a:r>
              <a:rPr lang="en-US" dirty="0">
                <a:solidFill>
                  <a:schemeClr val="tx1"/>
                </a:solidFill>
              </a:rPr>
              <a:t> 0.</a:t>
            </a:r>
          </a:p>
        </p:txBody>
      </p:sp>
      <p:graphicFrame>
        <p:nvGraphicFramePr>
          <p:cNvPr id="650245" name="Object 5"/>
          <p:cNvGraphicFramePr>
            <a:graphicFrameLocks noChangeAspect="1"/>
          </p:cNvGraphicFramePr>
          <p:nvPr>
            <p:extLst>
              <p:ext uri="{D42A27DB-BD31-4B8C-83A1-F6EECF244321}">
                <p14:modId xmlns:p14="http://schemas.microsoft.com/office/powerpoint/2010/main" val="2275811130"/>
              </p:ext>
            </p:extLst>
          </p:nvPr>
        </p:nvGraphicFramePr>
        <p:xfrm>
          <a:off x="2076450" y="1968500"/>
          <a:ext cx="4889500" cy="1752600"/>
        </p:xfrm>
        <a:graphic>
          <a:graphicData uri="http://schemas.openxmlformats.org/presentationml/2006/ole">
            <mc:AlternateContent xmlns:mc="http://schemas.openxmlformats.org/markup-compatibility/2006">
              <mc:Choice xmlns:v="urn:schemas-microsoft-com:vml" Requires="v">
                <p:oleObj spid="_x0000_s678972" name="Equation" r:id="rId3" imgW="4889160" imgH="1752480" progId="Equation.DSMT4">
                  <p:embed/>
                </p:oleObj>
              </mc:Choice>
              <mc:Fallback>
                <p:oleObj name="Equation" r:id="rId3" imgW="4889160" imgH="1752480" progId="Equation.DSMT4">
                  <p:embed/>
                  <p:pic>
                    <p:nvPicPr>
                      <p:cNvPr id="0" name="Object 5"/>
                      <p:cNvPicPr>
                        <a:picLocks noChangeAspect="1" noChangeArrowheads="1"/>
                      </p:cNvPicPr>
                      <p:nvPr/>
                    </p:nvPicPr>
                    <p:blipFill>
                      <a:blip r:embed="rId4"/>
                      <a:srcRect/>
                      <a:stretch>
                        <a:fillRect/>
                      </a:stretch>
                    </p:blipFill>
                    <p:spPr bwMode="auto">
                      <a:xfrm>
                        <a:off x="2076450" y="1968500"/>
                        <a:ext cx="48895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8915" name="Object 3"/>
          <p:cNvGraphicFramePr>
            <a:graphicFrameLocks noChangeAspect="1"/>
          </p:cNvGraphicFramePr>
          <p:nvPr/>
        </p:nvGraphicFramePr>
        <p:xfrm>
          <a:off x="1638300" y="3899647"/>
          <a:ext cx="3848100" cy="469900"/>
        </p:xfrm>
        <a:graphic>
          <a:graphicData uri="http://schemas.openxmlformats.org/presentationml/2006/ole">
            <mc:AlternateContent xmlns:mc="http://schemas.openxmlformats.org/markup-compatibility/2006">
              <mc:Choice xmlns:v="urn:schemas-microsoft-com:vml" Requires="v">
                <p:oleObj spid="_x0000_s678973" name="Equation" r:id="rId5" imgW="3848040" imgH="469800" progId="Equation.DSMT4">
                  <p:embed/>
                </p:oleObj>
              </mc:Choice>
              <mc:Fallback>
                <p:oleObj name="Equation" r:id="rId5" imgW="384804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8300" y="3899647"/>
                        <a:ext cx="3848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and Interpretation of Partial Derivatives</a:t>
            </a:r>
          </a:p>
        </p:txBody>
      </p:sp>
      <p:sp>
        <p:nvSpPr>
          <p:cNvPr id="3" name="Content Placeholder 2"/>
          <p:cNvSpPr>
            <a:spLocks noGrp="1"/>
          </p:cNvSpPr>
          <p:nvPr>
            <p:ph idx="1"/>
          </p:nvPr>
        </p:nvSpPr>
        <p:spPr>
          <a:xfrm>
            <a:off x="457200" y="1280160"/>
            <a:ext cx="8229600" cy="4572000"/>
          </a:xfrm>
        </p:spPr>
        <p:txBody>
          <a:bodyPr/>
          <a:lstStyle/>
          <a:p>
            <a:r>
              <a:rPr lang="en-US" dirty="0"/>
              <a:t>Similarly, if we hold </a:t>
            </a:r>
            <a:r>
              <a:rPr lang="en-US" i="1" dirty="0"/>
              <a:t>x</a:t>
            </a:r>
            <a:r>
              <a:rPr lang="en-US" dirty="0"/>
              <a:t> fixed with the value </a:t>
            </a:r>
            <a:r>
              <a:rPr lang="en-US" i="1" dirty="0"/>
              <a:t>x</a:t>
            </a:r>
            <a:r>
              <a:rPr lang="en-US" dirty="0"/>
              <a:t> </a:t>
            </a:r>
            <a:r>
              <a:rPr lang="en-US" dirty="0">
                <a:latin typeface="Symbol" pitchFamily="18" charset="2"/>
              </a:rPr>
              <a:t>=</a:t>
            </a:r>
            <a:r>
              <a:rPr lang="en-US" dirty="0"/>
              <a:t> </a:t>
            </a:r>
            <a:r>
              <a:rPr lang="en-US" i="1" dirty="0"/>
              <a:t>a</a:t>
            </a:r>
            <a:r>
              <a:rPr lang="en-US" dirty="0"/>
              <a:t>, the graph of </a:t>
            </a:r>
            <a:r>
              <a:rPr lang="en-US" i="1" dirty="0"/>
              <a:t>z</a:t>
            </a:r>
            <a:r>
              <a:rPr lang="en-US" dirty="0"/>
              <a:t> </a:t>
            </a:r>
            <a:r>
              <a:rPr lang="en-US" dirty="0">
                <a:latin typeface="Symbol" pitchFamily="18" charset="2"/>
              </a:rPr>
              <a:t>=</a:t>
            </a:r>
            <a:r>
              <a:rPr lang="en-US" dirty="0"/>
              <a:t> </a:t>
            </a:r>
            <a:r>
              <a:rPr lang="en-US" i="1" dirty="0"/>
              <a:t>f</a:t>
            </a:r>
            <a:r>
              <a:rPr lang="en-US" dirty="0"/>
              <a:t>(</a:t>
            </a:r>
            <a:r>
              <a:rPr lang="en-US" i="1" dirty="0"/>
              <a:t>a</a:t>
            </a:r>
            <a:r>
              <a:rPr lang="en-US" dirty="0"/>
              <a:t>, </a:t>
            </a:r>
            <a:r>
              <a:rPr lang="en-US" i="1" dirty="0"/>
              <a:t>y</a:t>
            </a:r>
            <a:r>
              <a:rPr lang="en-US" dirty="0"/>
              <a:t>) in the plane </a:t>
            </a:r>
            <a:r>
              <a:rPr lang="en-US" i="1" dirty="0"/>
              <a:t>x</a:t>
            </a:r>
            <a:r>
              <a:rPr lang="en-US" dirty="0"/>
              <a:t> </a:t>
            </a:r>
            <a:r>
              <a:rPr lang="en-US" dirty="0">
                <a:latin typeface="Symbol" pitchFamily="18" charset="2"/>
              </a:rPr>
              <a:t>=</a:t>
            </a:r>
            <a:r>
              <a:rPr lang="en-US" dirty="0"/>
              <a:t> </a:t>
            </a:r>
            <a:r>
              <a:rPr lang="en-US" i="1" dirty="0"/>
              <a:t>a</a:t>
            </a:r>
            <a:r>
              <a:rPr lang="en-US" dirty="0"/>
              <a:t> is the graph of a function of a single variable </a:t>
            </a:r>
            <a:r>
              <a:rPr lang="en-US" i="1" dirty="0"/>
              <a:t>y</a:t>
            </a:r>
            <a:r>
              <a:rPr lang="en-US" dirty="0"/>
              <a:t> </a:t>
            </a:r>
            <a:br>
              <a:rPr lang="en-US" dirty="0"/>
            </a:br>
            <a:r>
              <a:rPr lang="en-US" dirty="0"/>
              <a:t>(see Figure 2). If it is differentiable </a:t>
            </a:r>
            <a:br>
              <a:rPr lang="en-US" dirty="0"/>
            </a:br>
            <a:r>
              <a:rPr lang="en-US" dirty="0"/>
              <a:t>in </a:t>
            </a:r>
            <a:r>
              <a:rPr lang="en-US" i="1" dirty="0"/>
              <a:t>y</a:t>
            </a:r>
            <a:r>
              <a:rPr lang="en-US" dirty="0"/>
              <a:t> at the point </a:t>
            </a:r>
            <a:r>
              <a:rPr lang="en-US" i="1" dirty="0"/>
              <a:t>y</a:t>
            </a:r>
            <a:r>
              <a:rPr lang="en-US" dirty="0"/>
              <a:t> </a:t>
            </a:r>
            <a:r>
              <a:rPr lang="en-US" dirty="0">
                <a:latin typeface="Symbol" pitchFamily="18" charset="2"/>
              </a:rPr>
              <a:t>=</a:t>
            </a:r>
            <a:r>
              <a:rPr lang="en-US" dirty="0"/>
              <a:t> </a:t>
            </a:r>
            <a:r>
              <a:rPr lang="en-US" i="1" dirty="0"/>
              <a:t>b</a:t>
            </a:r>
            <a:r>
              <a:rPr lang="en-US" dirty="0"/>
              <a:t>, the value </a:t>
            </a:r>
            <a:br>
              <a:rPr lang="en-US" dirty="0"/>
            </a:br>
            <a:r>
              <a:rPr lang="en-US" dirty="0"/>
              <a:t>of its derivative is the other </a:t>
            </a:r>
            <a:br>
              <a:rPr lang="en-US" dirty="0"/>
            </a:br>
            <a:r>
              <a:rPr lang="en-US" dirty="0"/>
              <a:t>partial derivative.</a:t>
            </a:r>
          </a:p>
          <a:p>
            <a:endParaRPr lang="en-US" dirty="0"/>
          </a:p>
        </p:txBody>
      </p:sp>
      <p:grpSp>
        <p:nvGrpSpPr>
          <p:cNvPr id="7" name="Group 6"/>
          <p:cNvGrpSpPr/>
          <p:nvPr/>
        </p:nvGrpSpPr>
        <p:grpSpPr>
          <a:xfrm>
            <a:off x="5486400" y="2049556"/>
            <a:ext cx="3343275" cy="4032997"/>
            <a:chOff x="5410200" y="1910603"/>
            <a:chExt cx="3343275" cy="4032997"/>
          </a:xfrm>
        </p:grpSpPr>
        <p:pic>
          <p:nvPicPr>
            <p:cNvPr id="5"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410200" y="1910603"/>
              <a:ext cx="3343275" cy="3638550"/>
            </a:xfrm>
            <a:prstGeom prst="rect">
              <a:avLst/>
            </a:prstGeom>
            <a:noFill/>
            <a:ln w="9525">
              <a:noFill/>
              <a:miter lim="800000"/>
              <a:headEnd/>
              <a:tailEnd/>
            </a:ln>
          </p:spPr>
        </p:pic>
        <p:sp>
          <p:nvSpPr>
            <p:cNvPr id="6" name="Rectangle 5"/>
            <p:cNvSpPr/>
            <p:nvPr/>
          </p:nvSpPr>
          <p:spPr>
            <a:xfrm>
              <a:off x="6347750" y="5420380"/>
              <a:ext cx="1370055" cy="523220"/>
            </a:xfrm>
            <a:prstGeom prst="rect">
              <a:avLst/>
            </a:prstGeom>
          </p:spPr>
          <p:txBody>
            <a:bodyPr wrap="none">
              <a:spAutoFit/>
            </a:bodyPr>
            <a:lstStyle/>
            <a:p>
              <a:r>
                <a:rPr lang="en-US" sz="2800" b="1" dirty="0"/>
                <a:t>Figure 2</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Partial Derivative with Respect to </a:t>
            </a:r>
            <a:r>
              <a:rPr lang="en-US" i="1" dirty="0"/>
              <a:t>y </a:t>
            </a:r>
            <a:endParaRPr lang="en-US" dirty="0"/>
          </a:p>
        </p:txBody>
      </p:sp>
      <p:sp>
        <p:nvSpPr>
          <p:cNvPr id="3" name="Content Placeholder 2"/>
          <p:cNvSpPr>
            <a:spLocks noGrp="1"/>
          </p:cNvSpPr>
          <p:nvPr>
            <p:ph idx="1"/>
          </p:nvPr>
        </p:nvSpPr>
        <p:spPr>
          <a:xfrm>
            <a:off x="457200" y="1280160"/>
            <a:ext cx="8229600" cy="3022366"/>
          </a:xfrm>
          <a:solidFill>
            <a:srgbClr val="FFFFCC"/>
          </a:solidFill>
          <a:ln w="28575">
            <a:solidFill>
              <a:schemeClr val="tx1"/>
            </a:solidFill>
          </a:ln>
        </p:spPr>
        <p:txBody>
          <a:bodyPr>
            <a:spAutoFit/>
          </a:bodyPr>
          <a:lstStyle/>
          <a:p>
            <a:pPr algn="ctr"/>
            <a:r>
              <a:rPr lang="en-US" b="1" dirty="0">
                <a:solidFill>
                  <a:schemeClr val="tx1"/>
                </a:solidFill>
              </a:rPr>
              <a:t>Partial Derivative with Respect to </a:t>
            </a:r>
            <a:r>
              <a:rPr lang="en-US" b="1" i="1" dirty="0">
                <a:solidFill>
                  <a:schemeClr val="tx1"/>
                </a:solidFill>
              </a:rPr>
              <a:t>y</a:t>
            </a:r>
            <a:endParaRPr lang="en-US" b="1" dirty="0">
              <a:solidFill>
                <a:schemeClr val="tx1"/>
              </a:solidFill>
            </a:endParaRPr>
          </a:p>
          <a:p>
            <a:r>
              <a:rPr lang="en-US" dirty="0">
                <a:solidFill>
                  <a:schemeClr val="tx1"/>
                </a:solidFill>
              </a:rPr>
              <a:t>If the limit below exists, the </a:t>
            </a:r>
            <a:r>
              <a:rPr lang="en-US" b="1" dirty="0">
                <a:solidFill>
                  <a:srgbClr val="C00000"/>
                </a:solidFill>
              </a:rPr>
              <a:t>partial derivative of </a:t>
            </a:r>
            <a:r>
              <a:rPr lang="en-US" b="1" i="1" dirty="0">
                <a:solidFill>
                  <a:srgbClr val="C00000"/>
                </a:solidFill>
              </a:rPr>
              <a:t>f</a:t>
            </a:r>
            <a:r>
              <a:rPr lang="en-US" dirty="0">
                <a:solidFill>
                  <a:srgbClr val="C00000"/>
                </a:solidFill>
              </a:rPr>
              <a:t>(</a:t>
            </a:r>
            <a:r>
              <a:rPr lang="en-US" b="1" i="1" dirty="0">
                <a:solidFill>
                  <a:srgbClr val="C00000"/>
                </a:solidFill>
              </a:rPr>
              <a:t>x</a:t>
            </a:r>
            <a:r>
              <a:rPr lang="en-US" b="1" dirty="0">
                <a:solidFill>
                  <a:srgbClr val="C00000"/>
                </a:solidFill>
              </a:rPr>
              <a:t>, </a:t>
            </a:r>
            <a:r>
              <a:rPr lang="en-US" b="1" i="1" dirty="0">
                <a:solidFill>
                  <a:srgbClr val="C00000"/>
                </a:solidFill>
              </a:rPr>
              <a:t>y</a:t>
            </a:r>
            <a:r>
              <a:rPr lang="en-US" dirty="0">
                <a:solidFill>
                  <a:srgbClr val="C00000"/>
                </a:solidFill>
              </a:rPr>
              <a:t>)</a:t>
            </a:r>
            <a:r>
              <a:rPr lang="en-US" b="1" dirty="0">
                <a:solidFill>
                  <a:srgbClr val="C00000"/>
                </a:solidFill>
              </a:rPr>
              <a:t> with respect to </a:t>
            </a:r>
            <a:r>
              <a:rPr lang="en-US" b="1" i="1" dirty="0">
                <a:solidFill>
                  <a:srgbClr val="C00000"/>
                </a:solidFill>
              </a:rPr>
              <a:t>y</a:t>
            </a:r>
            <a:r>
              <a:rPr lang="en-US" b="1" dirty="0">
                <a:solidFill>
                  <a:srgbClr val="C00000"/>
                </a:solidFill>
              </a:rPr>
              <a:t> at </a:t>
            </a:r>
            <a:r>
              <a:rPr lang="en-US" dirty="0">
                <a:solidFill>
                  <a:srgbClr val="C00000"/>
                </a:solidFill>
              </a:rPr>
              <a:t>(</a:t>
            </a:r>
            <a:r>
              <a:rPr lang="en-US" b="1" i="1" dirty="0">
                <a:solidFill>
                  <a:srgbClr val="C00000"/>
                </a:solidFill>
              </a:rPr>
              <a:t>a</a:t>
            </a:r>
            <a:r>
              <a:rPr lang="en-US" b="1" dirty="0">
                <a:solidFill>
                  <a:srgbClr val="C00000"/>
                </a:solidFill>
              </a:rPr>
              <a:t>, </a:t>
            </a:r>
            <a:r>
              <a:rPr lang="en-US" b="1" i="1" dirty="0">
                <a:solidFill>
                  <a:srgbClr val="C00000"/>
                </a:solidFill>
              </a:rPr>
              <a:t>b</a:t>
            </a:r>
            <a:r>
              <a:rPr lang="en-US" dirty="0">
                <a:solidFill>
                  <a:srgbClr val="C00000"/>
                </a:solidFill>
              </a:rPr>
              <a:t>)</a:t>
            </a:r>
            <a:r>
              <a:rPr lang="en-US" dirty="0">
                <a:solidFill>
                  <a:schemeClr val="tx1"/>
                </a:solidFill>
              </a:rPr>
              <a:t> is</a:t>
            </a:r>
          </a:p>
          <a:p>
            <a:endParaRPr lang="en-US" dirty="0">
              <a:solidFill>
                <a:schemeClr val="tx1"/>
              </a:solidFill>
            </a:endParaRPr>
          </a:p>
          <a:p>
            <a:endParaRPr lang="en-US" dirty="0">
              <a:solidFill>
                <a:schemeClr val="tx1"/>
              </a:solidFill>
            </a:endParaRPr>
          </a:p>
          <a:p>
            <a:endParaRPr lang="en-US" dirty="0"/>
          </a:p>
        </p:txBody>
      </p:sp>
      <p:graphicFrame>
        <p:nvGraphicFramePr>
          <p:cNvPr id="608258" name="Object 2"/>
          <p:cNvGraphicFramePr>
            <a:graphicFrameLocks noChangeAspect="1"/>
          </p:cNvGraphicFramePr>
          <p:nvPr/>
        </p:nvGraphicFramePr>
        <p:xfrm>
          <a:off x="1123950" y="2971800"/>
          <a:ext cx="6794500" cy="1066800"/>
        </p:xfrm>
        <a:graphic>
          <a:graphicData uri="http://schemas.openxmlformats.org/presentationml/2006/ole">
            <mc:AlternateContent xmlns:mc="http://schemas.openxmlformats.org/markup-compatibility/2006">
              <mc:Choice xmlns:v="urn:schemas-microsoft-com:vml" Requires="v">
                <p:oleObj spid="_x0000_s608287" name="Equation" r:id="rId3" imgW="6794280" imgH="1066680" progId="Equation.DSMT4">
                  <p:embed/>
                </p:oleObj>
              </mc:Choice>
              <mc:Fallback>
                <p:oleObj name="Equation" r:id="rId3" imgW="6794280" imgH="10666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950" y="2971800"/>
                        <a:ext cx="6794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and Interpretation of Partial Derivatives</a:t>
            </a:r>
          </a:p>
        </p:txBody>
      </p:sp>
      <p:sp>
        <p:nvSpPr>
          <p:cNvPr id="3" name="Content Placeholder 2"/>
          <p:cNvSpPr>
            <a:spLocks noGrp="1"/>
          </p:cNvSpPr>
          <p:nvPr>
            <p:ph idx="1"/>
          </p:nvPr>
        </p:nvSpPr>
        <p:spPr/>
        <p:txBody>
          <a:bodyPr>
            <a:normAutofit/>
          </a:bodyPr>
          <a:lstStyle/>
          <a:p>
            <a:r>
              <a:rPr lang="en-US" dirty="0"/>
              <a:t>Given the function </a:t>
            </a:r>
            <a:r>
              <a:rPr lang="en-US" i="1" dirty="0"/>
              <a:t>z</a:t>
            </a:r>
            <a:r>
              <a:rPr lang="en-US" dirty="0"/>
              <a:t> </a:t>
            </a:r>
            <a:r>
              <a:rPr lang="en-US" dirty="0">
                <a:latin typeface="Symbol" pitchFamily="18" charset="2"/>
              </a:rPr>
              <a:t>=</a:t>
            </a:r>
            <a:r>
              <a:rPr lang="en-US" dirty="0"/>
              <a:t> </a:t>
            </a:r>
            <a:r>
              <a:rPr lang="en-US" i="1" dirty="0"/>
              <a:t>f</a:t>
            </a:r>
            <a:r>
              <a:rPr lang="en-US" dirty="0"/>
              <a:t>(</a:t>
            </a:r>
            <a:r>
              <a:rPr lang="en-US" i="1" dirty="0"/>
              <a:t>x</a:t>
            </a:r>
            <a:r>
              <a:rPr lang="en-US" dirty="0"/>
              <a:t>, </a:t>
            </a:r>
            <a:r>
              <a:rPr lang="en-US" i="1" dirty="0"/>
              <a:t>y</a:t>
            </a:r>
            <a:r>
              <a:rPr lang="en-US" dirty="0"/>
              <a:t>), any of the following may be used to indicate the two partial derivatives.</a:t>
            </a:r>
          </a:p>
          <a:p>
            <a:endParaRPr lang="en-US" dirty="0"/>
          </a:p>
          <a:p>
            <a:endParaRPr lang="en-US" dirty="0"/>
          </a:p>
          <a:p>
            <a:endParaRPr lang="en-US" dirty="0"/>
          </a:p>
        </p:txBody>
      </p:sp>
      <p:graphicFrame>
        <p:nvGraphicFramePr>
          <p:cNvPr id="661507" name="Object 3"/>
          <p:cNvGraphicFramePr>
            <a:graphicFrameLocks noChangeAspect="1"/>
          </p:cNvGraphicFramePr>
          <p:nvPr>
            <p:extLst>
              <p:ext uri="{D42A27DB-BD31-4B8C-83A1-F6EECF244321}">
                <p14:modId xmlns:p14="http://schemas.microsoft.com/office/powerpoint/2010/main" val="910121140"/>
              </p:ext>
            </p:extLst>
          </p:nvPr>
        </p:nvGraphicFramePr>
        <p:xfrm>
          <a:off x="571500" y="2447925"/>
          <a:ext cx="7962900" cy="1270000"/>
        </p:xfrm>
        <a:graphic>
          <a:graphicData uri="http://schemas.openxmlformats.org/presentationml/2006/ole">
            <mc:AlternateContent xmlns:mc="http://schemas.openxmlformats.org/markup-compatibility/2006">
              <mc:Choice xmlns:v="urn:schemas-microsoft-com:vml" Requires="v">
                <p:oleObj spid="_x0000_s661565" name="Equation" r:id="rId3" imgW="7962840" imgH="1269720" progId="Equation.DSMT4">
                  <p:embed/>
                </p:oleObj>
              </mc:Choice>
              <mc:Fallback>
                <p:oleObj name="Equation" r:id="rId3" imgW="7962840" imgH="1269720" progId="Equation.DSMT4">
                  <p:embed/>
                  <p:pic>
                    <p:nvPicPr>
                      <p:cNvPr id="0" name="Picture 3"/>
                      <p:cNvPicPr>
                        <a:picLocks noChangeAspect="1" noChangeArrowheads="1"/>
                      </p:cNvPicPr>
                      <p:nvPr/>
                    </p:nvPicPr>
                    <p:blipFill>
                      <a:blip r:embed="rId4"/>
                      <a:srcRect/>
                      <a:stretch>
                        <a:fillRect/>
                      </a:stretch>
                    </p:blipFill>
                    <p:spPr bwMode="auto">
                      <a:xfrm>
                        <a:off x="571500" y="2447925"/>
                        <a:ext cx="79629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1508" name="Object 4"/>
          <p:cNvGraphicFramePr>
            <a:graphicFrameLocks noChangeAspect="1"/>
          </p:cNvGraphicFramePr>
          <p:nvPr>
            <p:extLst>
              <p:ext uri="{D42A27DB-BD31-4B8C-83A1-F6EECF244321}">
                <p14:modId xmlns:p14="http://schemas.microsoft.com/office/powerpoint/2010/main" val="3539811744"/>
              </p:ext>
            </p:extLst>
          </p:nvPr>
        </p:nvGraphicFramePr>
        <p:xfrm>
          <a:off x="609600" y="4356100"/>
          <a:ext cx="7988300" cy="1333500"/>
        </p:xfrm>
        <a:graphic>
          <a:graphicData uri="http://schemas.openxmlformats.org/presentationml/2006/ole">
            <mc:AlternateContent xmlns:mc="http://schemas.openxmlformats.org/markup-compatibility/2006">
              <mc:Choice xmlns:v="urn:schemas-microsoft-com:vml" Requires="v">
                <p:oleObj spid="_x0000_s661566" name="Equation" r:id="rId5" imgW="7988040" imgH="1333440" progId="Equation.DSMT4">
                  <p:embed/>
                </p:oleObj>
              </mc:Choice>
              <mc:Fallback>
                <p:oleObj name="Equation" r:id="rId5" imgW="7988040" imgH="1333440" progId="Equation.DSMT4">
                  <p:embed/>
                  <p:pic>
                    <p:nvPicPr>
                      <p:cNvPr id="0" name="Picture 4"/>
                      <p:cNvPicPr>
                        <a:picLocks noChangeAspect="1" noChangeArrowheads="1"/>
                      </p:cNvPicPr>
                      <p:nvPr/>
                    </p:nvPicPr>
                    <p:blipFill>
                      <a:blip r:embed="rId6"/>
                      <a:srcRect/>
                      <a:stretch>
                        <a:fillRect/>
                      </a:stretch>
                    </p:blipFill>
                    <p:spPr bwMode="auto">
                      <a:xfrm>
                        <a:off x="609600" y="4356100"/>
                        <a:ext cx="79883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1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and Interpretation of Partial Derivatives</a:t>
            </a:r>
          </a:p>
        </p:txBody>
      </p:sp>
      <p:sp>
        <p:nvSpPr>
          <p:cNvPr id="3" name="Content Placeholder 2"/>
          <p:cNvSpPr>
            <a:spLocks noGrp="1"/>
          </p:cNvSpPr>
          <p:nvPr>
            <p:ph idx="1"/>
          </p:nvPr>
        </p:nvSpPr>
        <p:spPr/>
        <p:txBody>
          <a:bodyPr/>
          <a:lstStyle/>
          <a:p>
            <a:r>
              <a:rPr lang="en-US" dirty="0"/>
              <a:t>To indicate the evaluation of one or the other partial derivative at a particular point (</a:t>
            </a:r>
            <a:r>
              <a:rPr lang="en-US" i="1" dirty="0"/>
              <a:t>a</a:t>
            </a:r>
            <a:r>
              <a:rPr lang="en-US" dirty="0"/>
              <a:t>, </a:t>
            </a:r>
            <a:r>
              <a:rPr lang="en-US" i="1" dirty="0"/>
              <a:t>b</a:t>
            </a:r>
            <a:r>
              <a:rPr lang="en-US" dirty="0"/>
              <a:t>), any of the following may be used.</a:t>
            </a:r>
          </a:p>
          <a:p>
            <a:endParaRPr lang="en-US" dirty="0"/>
          </a:p>
        </p:txBody>
      </p:sp>
      <p:graphicFrame>
        <p:nvGraphicFramePr>
          <p:cNvPr id="662530" name="Object 2"/>
          <p:cNvGraphicFramePr>
            <a:graphicFrameLocks noChangeAspect="1"/>
          </p:cNvGraphicFramePr>
          <p:nvPr/>
        </p:nvGraphicFramePr>
        <p:xfrm>
          <a:off x="1298575" y="2870200"/>
          <a:ext cx="6477000" cy="1016000"/>
        </p:xfrm>
        <a:graphic>
          <a:graphicData uri="http://schemas.openxmlformats.org/presentationml/2006/ole">
            <mc:AlternateContent xmlns:mc="http://schemas.openxmlformats.org/markup-compatibility/2006">
              <mc:Choice xmlns:v="urn:schemas-microsoft-com:vml" Requires="v">
                <p:oleObj spid="_x0000_s662588" name="Equation" r:id="rId3" imgW="6476760" imgH="1015920" progId="Equation.DSMT4">
                  <p:embed/>
                </p:oleObj>
              </mc:Choice>
              <mc:Fallback>
                <p:oleObj name="Equation" r:id="rId3" imgW="6476760" imgH="10159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8575" y="2870200"/>
                        <a:ext cx="6477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2531" name="Object 3"/>
          <p:cNvGraphicFramePr>
            <a:graphicFrameLocks noChangeAspect="1"/>
          </p:cNvGraphicFramePr>
          <p:nvPr/>
        </p:nvGraphicFramePr>
        <p:xfrm>
          <a:off x="1292225" y="4044950"/>
          <a:ext cx="6489700" cy="1066800"/>
        </p:xfrm>
        <a:graphic>
          <a:graphicData uri="http://schemas.openxmlformats.org/presentationml/2006/ole">
            <mc:AlternateContent xmlns:mc="http://schemas.openxmlformats.org/markup-compatibility/2006">
              <mc:Choice xmlns:v="urn:schemas-microsoft-com:vml" Requires="v">
                <p:oleObj spid="_x0000_s662589" name="Equation" r:id="rId5" imgW="6489360" imgH="1066680" progId="Equation.DSMT4">
                  <p:embed/>
                </p:oleObj>
              </mc:Choice>
              <mc:Fallback>
                <p:oleObj name="Equation" r:id="rId5" imgW="6489360" imgH="10666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2225" y="4044950"/>
                        <a:ext cx="64897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2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2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a:xfrm>
            <a:off x="457200" y="1280160"/>
            <a:ext cx="8229600" cy="4572000"/>
          </a:xfrm>
        </p:spPr>
        <p:txBody>
          <a:bodyPr/>
          <a:lstStyle/>
          <a:p>
            <a:r>
              <a:rPr lang="en-US" dirty="0"/>
              <a:t>Given the function                              		      determine 	           and 	         Then find equations for </a:t>
            </a:r>
            <a:r>
              <a:rPr lang="en-US" i="1" dirty="0"/>
              <a:t>L</a:t>
            </a:r>
            <a:r>
              <a:rPr lang="en-US" baseline="-25000" dirty="0"/>
              <a:t>1</a:t>
            </a:r>
            <a:r>
              <a:rPr lang="en-US" dirty="0"/>
              <a:t> and </a:t>
            </a:r>
            <a:r>
              <a:rPr lang="en-US" i="1" dirty="0"/>
              <a:t>L</a:t>
            </a:r>
            <a:r>
              <a:rPr lang="en-US" baseline="-25000" dirty="0"/>
              <a:t>2</a:t>
            </a:r>
            <a:r>
              <a:rPr lang="en-US" dirty="0"/>
              <a:t>, the lines tangent to the </a:t>
            </a:r>
            <a:br>
              <a:rPr lang="en-US" dirty="0"/>
            </a:br>
            <a:r>
              <a:rPr lang="en-US" dirty="0"/>
              <a:t>surface </a:t>
            </a:r>
            <a:r>
              <a:rPr lang="en-US" i="1" dirty="0"/>
              <a:t>z </a:t>
            </a:r>
            <a:r>
              <a:rPr lang="en-US" dirty="0">
                <a:latin typeface="Symbol" pitchFamily="82" charset="2"/>
              </a:rPr>
              <a:t>= </a:t>
            </a:r>
            <a:r>
              <a:rPr lang="en-US" i="1" dirty="0"/>
              <a:t>f</a:t>
            </a:r>
            <a:r>
              <a:rPr lang="en-US" dirty="0"/>
              <a:t>(</a:t>
            </a:r>
            <a:r>
              <a:rPr lang="en-US" i="1" dirty="0"/>
              <a:t>x</a:t>
            </a:r>
            <a:r>
              <a:rPr lang="en-US" dirty="0"/>
              <a:t>,</a:t>
            </a:r>
            <a:r>
              <a:rPr lang="en-US" i="1" dirty="0"/>
              <a:t>y</a:t>
            </a:r>
            <a:r>
              <a:rPr lang="en-US" dirty="0"/>
              <a:t>) at the point (1,1) </a:t>
            </a:r>
            <a:br>
              <a:rPr lang="en-US" dirty="0"/>
            </a:br>
            <a:r>
              <a:rPr lang="en-US" dirty="0"/>
              <a:t>and parallel to, respectively, the </a:t>
            </a:r>
            <a:br>
              <a:rPr lang="en-US" dirty="0"/>
            </a:br>
            <a:r>
              <a:rPr lang="en-US" i="1" dirty="0"/>
              <a:t>xz</a:t>
            </a:r>
            <a:r>
              <a:rPr lang="en-US" dirty="0"/>
              <a:t>-plane and the </a:t>
            </a:r>
            <a:r>
              <a:rPr lang="en-US" i="1" dirty="0"/>
              <a:t>yz</a:t>
            </a:r>
            <a:r>
              <a:rPr lang="en-US" dirty="0"/>
              <a:t>-plane </a:t>
            </a:r>
            <a:br>
              <a:rPr lang="en-US" dirty="0"/>
            </a:br>
            <a:r>
              <a:rPr lang="en-US" dirty="0"/>
              <a:t>(see Figure 3).</a:t>
            </a:r>
          </a:p>
        </p:txBody>
      </p:sp>
      <p:graphicFrame>
        <p:nvGraphicFramePr>
          <p:cNvPr id="609282" name="Object 2"/>
          <p:cNvGraphicFramePr>
            <a:graphicFrameLocks noChangeAspect="1"/>
          </p:cNvGraphicFramePr>
          <p:nvPr/>
        </p:nvGraphicFramePr>
        <p:xfrm>
          <a:off x="3265025" y="1318550"/>
          <a:ext cx="4127500" cy="482600"/>
        </p:xfrm>
        <a:graphic>
          <a:graphicData uri="http://schemas.openxmlformats.org/presentationml/2006/ole">
            <mc:AlternateContent xmlns:mc="http://schemas.openxmlformats.org/markup-compatibility/2006">
              <mc:Choice xmlns:v="urn:schemas-microsoft-com:vml" Requires="v">
                <p:oleObj spid="_x0000_s609373" name="Equation" r:id="rId3" imgW="4127400" imgH="482400" progId="Equation.DSMT4">
                  <p:embed/>
                </p:oleObj>
              </mc:Choice>
              <mc:Fallback>
                <p:oleObj name="Equation" r:id="rId3" imgW="412740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5025" y="1318550"/>
                        <a:ext cx="4127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9284" name="Object 4"/>
          <p:cNvGraphicFramePr>
            <a:graphicFrameLocks noChangeAspect="1"/>
          </p:cNvGraphicFramePr>
          <p:nvPr/>
        </p:nvGraphicFramePr>
        <p:xfrm>
          <a:off x="3863050" y="1752600"/>
          <a:ext cx="1104900" cy="495300"/>
        </p:xfrm>
        <a:graphic>
          <a:graphicData uri="http://schemas.openxmlformats.org/presentationml/2006/ole">
            <mc:AlternateContent xmlns:mc="http://schemas.openxmlformats.org/markup-compatibility/2006">
              <mc:Choice xmlns:v="urn:schemas-microsoft-com:vml" Requires="v">
                <p:oleObj spid="_x0000_s609374" name="Equation" r:id="rId5" imgW="1104840" imgH="495000" progId="Equation.DSMT4">
                  <p:embed/>
                </p:oleObj>
              </mc:Choice>
              <mc:Fallback>
                <p:oleObj name="Equation" r:id="rId5" imgW="1104840" imgH="4950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3050" y="1752600"/>
                        <a:ext cx="1104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9288" name="Object 8"/>
          <p:cNvGraphicFramePr>
            <a:graphicFrameLocks noChangeAspect="1"/>
          </p:cNvGraphicFramePr>
          <p:nvPr/>
        </p:nvGraphicFramePr>
        <p:xfrm>
          <a:off x="2122025" y="1787325"/>
          <a:ext cx="1016000" cy="469900"/>
        </p:xfrm>
        <a:graphic>
          <a:graphicData uri="http://schemas.openxmlformats.org/presentationml/2006/ole">
            <mc:AlternateContent xmlns:mc="http://schemas.openxmlformats.org/markup-compatibility/2006">
              <mc:Choice xmlns:v="urn:schemas-microsoft-com:vml" Requires="v">
                <p:oleObj spid="_x0000_s609375" name="Equation" r:id="rId7" imgW="1015920" imgH="469800" progId="Equation.DSMT4">
                  <p:embed/>
                </p:oleObj>
              </mc:Choice>
              <mc:Fallback>
                <p:oleObj name="Equation" r:id="rId7" imgW="1015920" imgH="46980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2025" y="1787325"/>
                        <a:ext cx="1016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2" name="Group 11"/>
          <p:cNvGrpSpPr/>
          <p:nvPr/>
        </p:nvGrpSpPr>
        <p:grpSpPr>
          <a:xfrm>
            <a:off x="5257800" y="2133600"/>
            <a:ext cx="3718636" cy="3886200"/>
            <a:chOff x="5257800" y="2133600"/>
            <a:chExt cx="3718636" cy="3886200"/>
          </a:xfrm>
        </p:grpSpPr>
        <p:sp>
          <p:nvSpPr>
            <p:cNvPr id="9" name="Rectangle 8"/>
            <p:cNvSpPr/>
            <p:nvPr/>
          </p:nvSpPr>
          <p:spPr>
            <a:xfrm>
              <a:off x="6705600" y="5496580"/>
              <a:ext cx="1370055" cy="523220"/>
            </a:xfrm>
            <a:prstGeom prst="rect">
              <a:avLst/>
            </a:prstGeom>
          </p:spPr>
          <p:txBody>
            <a:bodyPr wrap="none">
              <a:spAutoFit/>
            </a:bodyPr>
            <a:lstStyle/>
            <a:p>
              <a:r>
                <a:rPr lang="en-US" sz="2800" b="1" dirty="0"/>
                <a:t>Figure 3</a:t>
              </a:r>
            </a:p>
          </p:txBody>
        </p:sp>
        <p:pic>
          <p:nvPicPr>
            <p:cNvPr id="609289" name="Picture 9"/>
            <p:cNvPicPr>
              <a:picLocks noChangeAspect="1" noChangeArrowheads="1"/>
            </p:cNvPicPr>
            <p:nvPr/>
          </p:nvPicPr>
          <p:blipFill>
            <a:blip r:embed="rId9" cstate="print">
              <a:clrChange>
                <a:clrFrom>
                  <a:srgbClr val="FFFFFF"/>
                </a:clrFrom>
                <a:clrTo>
                  <a:srgbClr val="FFFFFF">
                    <a:alpha val="0"/>
                  </a:srgbClr>
                </a:clrTo>
              </a:clrChange>
              <a:lum bright="-10000"/>
            </a:blip>
            <a:srcRect/>
            <a:stretch>
              <a:fillRect/>
            </a:stretch>
          </p:blipFill>
          <p:spPr bwMode="auto">
            <a:xfrm>
              <a:off x="5257800" y="2133600"/>
              <a:ext cx="3718636" cy="3609975"/>
            </a:xfrm>
            <a:prstGeom prst="rect">
              <a:avLst/>
            </a:prstGeom>
            <a:noFill/>
            <a:ln w="9525">
              <a:noFill/>
              <a:miter lim="800000"/>
              <a:headEnd/>
              <a:tailEnd/>
            </a:ln>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5786</TotalTime>
  <Words>1988</Words>
  <Application>Microsoft Office PowerPoint</Application>
  <PresentationFormat>On-screen Show (4:3)</PresentationFormat>
  <Paragraphs>191</Paragraphs>
  <Slides>48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6" baseType="lpstr">
      <vt:lpstr>Arial</vt:lpstr>
      <vt:lpstr>Cambria Math</vt:lpstr>
      <vt:lpstr>Calibri</vt:lpstr>
      <vt:lpstr>Ti83pc</vt:lpstr>
      <vt:lpstr>Symbol</vt:lpstr>
      <vt:lpstr>Office Theme</vt:lpstr>
      <vt:lpstr>MathType 6.0 Equation</vt:lpstr>
      <vt:lpstr>Equation</vt:lpstr>
      <vt:lpstr>Section 13.3</vt:lpstr>
      <vt:lpstr>TOPICS</vt:lpstr>
      <vt:lpstr>Evaluation and Interpretation of Partial Derivatives</vt:lpstr>
      <vt:lpstr>Definition: Partial Derivative with Respect to x </vt:lpstr>
      <vt:lpstr>Evaluation and Interpretation of Partial Derivatives</vt:lpstr>
      <vt:lpstr>Definition: Partial Derivative with Respect to y </vt:lpstr>
      <vt:lpstr>Evaluation and Interpretation of Partial Derivatives</vt:lpstr>
      <vt:lpstr>Evaluation and Interpretation of Partial Derivatives</vt:lpstr>
      <vt:lpstr>Example 1</vt:lpstr>
      <vt:lpstr>Example 1 (cont.)</vt:lpstr>
      <vt:lpstr>Example 1 (cont.)</vt:lpstr>
      <vt:lpstr>Example 1 (cont.)</vt:lpstr>
      <vt:lpstr>Example 1 (cont.)</vt:lpstr>
      <vt:lpstr>Example 2</vt:lpstr>
      <vt:lpstr>Example 2 (cont.)</vt:lpstr>
      <vt:lpstr>Example 3</vt:lpstr>
      <vt:lpstr>Example 3 (cont.)</vt:lpstr>
      <vt:lpstr>Example 3 (cont.)</vt:lpstr>
      <vt:lpstr>Example 3 (cont.)</vt:lpstr>
      <vt:lpstr>Technology Note</vt:lpstr>
      <vt:lpstr>Technology Note</vt:lpstr>
      <vt:lpstr>Example 4</vt:lpstr>
      <vt:lpstr>Example 4 (cont.)</vt:lpstr>
      <vt:lpstr>Example 4 (cont.)</vt:lpstr>
      <vt:lpstr>Higher‑Order and Mixed Partial Derivatives</vt:lpstr>
      <vt:lpstr>Higher‑Order and Mixed Partial Derivatives</vt:lpstr>
      <vt:lpstr>Example 5</vt:lpstr>
      <vt:lpstr>Example 5 (cont.)</vt:lpstr>
      <vt:lpstr>Higher‑Order and Mixed Partial Derivatives</vt:lpstr>
      <vt:lpstr>Theorem: Clairaut’s Theorem</vt:lpstr>
      <vt:lpstr>Example 6</vt:lpstr>
      <vt:lpstr>Example 6 (cont.)</vt:lpstr>
      <vt:lpstr>Example 7</vt:lpstr>
      <vt:lpstr>Example 7 (cont.)</vt:lpstr>
      <vt:lpstr>Example 7 (cont.)</vt:lpstr>
      <vt:lpstr>Higher‑Order and Mixed Partial Derivatives</vt:lpstr>
      <vt:lpstr>Higher‑Order and Mixed Partial Derivatives</vt:lpstr>
      <vt:lpstr>Example 8</vt:lpstr>
      <vt:lpstr>Example 8 (cont.)</vt:lpstr>
      <vt:lpstr>Differentiability and Continuity</vt:lpstr>
      <vt:lpstr>Example 9</vt:lpstr>
      <vt:lpstr>Definition: Differentiability of Multivariable Functions</vt:lpstr>
      <vt:lpstr>Definition: Differentiability of Multivariable Functions</vt:lpstr>
      <vt:lpstr>Theorem: The Increment Theorem of Differentiability</vt:lpstr>
      <vt:lpstr>Theorem: The Increment Theorem of Differentiability</vt:lpstr>
      <vt:lpstr>Theorem: Differentiability Implies Continuity</vt:lpstr>
      <vt:lpstr>Theorem: Differentiability Implies Continuity</vt:lpstr>
      <vt:lpstr>Theorem: Differentiability Implies Continuity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 Systems</dc:creator>
  <cp:lastModifiedBy>Daniel Breuer</cp:lastModifiedBy>
  <cp:revision>766</cp:revision>
  <dcterms:created xsi:type="dcterms:W3CDTF">2013-04-26T14:43:13Z</dcterms:created>
  <dcterms:modified xsi:type="dcterms:W3CDTF">2018-09-19T20:24:38Z</dcterms:modified>
</cp:coreProperties>
</file>