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322" r:id="rId4"/>
    <p:sldId id="297" r:id="rId5"/>
    <p:sldId id="265" r:id="rId6"/>
    <p:sldId id="298" r:id="rId7"/>
    <p:sldId id="299" r:id="rId8"/>
    <p:sldId id="300" r:id="rId9"/>
    <p:sldId id="301" r:id="rId10"/>
    <p:sldId id="302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4" r:id="rId26"/>
    <p:sldId id="325" r:id="rId27"/>
    <p:sldId id="320" r:id="rId28"/>
    <p:sldId id="326" r:id="rId29"/>
    <p:sldId id="327" r:id="rId30"/>
    <p:sldId id="321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3660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4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13.4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Chain Rule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</a:t>
            </a:r>
            <a:r>
              <a:rPr lang="en-US" dirty="0"/>
              <a:t>, determine</a:t>
            </a:r>
            <a:r>
              <a:rPr lang="en-US" i="1" dirty="0"/>
              <a:t> dy/dx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Using the Chain Rule, we determine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as follows:</a:t>
            </a:r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774700" y="355017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55017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3962400" y="3733800"/>
          <a:ext cx="383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6" name="Equation" r:id="rId5" imgW="3835080" imgH="571320" progId="Equation.DSMT4">
                  <p:embed/>
                </p:oleObj>
              </mc:Choice>
              <mc:Fallback>
                <p:oleObj name="Equation" r:id="rId5" imgW="383508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3835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1346200" y="4419600"/>
          <a:ext cx="5740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Equation" r:id="rId7" imgW="5740200" imgH="634680" progId="Equation.DSMT4">
                  <p:embed/>
                </p:oleObj>
              </mc:Choice>
              <mc:Fallback>
                <p:oleObj name="Equation" r:id="rId7" imgW="574020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419600"/>
                        <a:ext cx="5740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346200" y="5092700"/>
          <a:ext cx="307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8" name="Equation" r:id="rId9" imgW="3073320" imgH="571320" progId="Equation.DSMT4">
                  <p:embed/>
                </p:oleObj>
              </mc:Choice>
              <mc:Fallback>
                <p:oleObj name="Equation" r:id="rId9" imgW="30733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5092700"/>
                        <a:ext cx="3073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346200" y="356641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9" name="Equation" r:id="rId11" imgW="2527200" imgH="838080" progId="Equation.DSMT4">
                  <p:embed/>
                </p:oleObj>
              </mc:Choice>
              <mc:Fallback>
                <p:oleObj name="Equation" r:id="rId11" imgW="2527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566410"/>
                        <a:ext cx="2527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953000" cy="4572000"/>
          </a:xfrm>
        </p:spPr>
        <p:txBody>
          <a:bodyPr>
            <a:noAutofit/>
          </a:bodyPr>
          <a:lstStyle/>
          <a:p>
            <a:r>
              <a:rPr lang="en-US" dirty="0"/>
              <a:t>Determine the rate of change with respect to </a:t>
            </a:r>
            <a:r>
              <a:rPr lang="en-US" i="1" dirty="0"/>
              <a:t>t</a:t>
            </a:r>
            <a:r>
              <a:rPr lang="en-US" dirty="0"/>
              <a:t> of the function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xy</a:t>
            </a:r>
            <a:r>
              <a:rPr lang="en-US" dirty="0"/>
              <a:t> along the Lissajous curve described parametrically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sin 2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cos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. Then calculate            at the specific points corresponding to </a:t>
            </a:r>
            <a:r>
              <a:rPr lang="en-US" i="1" dirty="0"/>
              <a:t>t</a:t>
            </a:r>
            <a:r>
              <a:rPr lang="en-US" dirty="0"/>
              <a:t> = 0 and </a:t>
            </a:r>
            <a:r>
              <a:rPr lang="en-US" i="1" dirty="0"/>
              <a:t>t </a:t>
            </a:r>
            <a:r>
              <a:rPr lang="en-US" dirty="0"/>
              <a:t>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 (see Figure 2).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930400" y="3483428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Equation" r:id="rId3" imgW="736560" imgH="469800" progId="Equation.DSMT4">
                  <p:embed/>
                </p:oleObj>
              </mc:Choice>
              <mc:Fallback>
                <p:oleObj name="Equation" r:id="rId3" imgW="7365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483428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451189" y="1371600"/>
            <a:ext cx="3540411" cy="4180820"/>
            <a:chOff x="5451189" y="1371600"/>
            <a:chExt cx="3540411" cy="4180820"/>
          </a:xfrm>
        </p:grpSpPr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2734"/>
            <a:stretch>
              <a:fillRect/>
            </a:stretch>
          </p:blipFill>
          <p:spPr bwMode="auto">
            <a:xfrm>
              <a:off x="5451189" y="1371600"/>
              <a:ext cx="3540411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412089" y="50292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2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Using the Chain Rule, we have the following.</a:t>
            </a: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2724150" y="3644900"/>
          <a:ext cx="412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3" imgW="4127400" imgH="469800" progId="Equation.DSMT4">
                  <p:embed/>
                </p:oleObj>
              </mc:Choice>
              <mc:Fallback>
                <p:oleObj name="Equation" r:id="rId3" imgW="41274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644900"/>
                        <a:ext cx="412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2012430" y="2590800"/>
          <a:ext cx="3073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5" imgW="3073320" imgH="901440" progId="Equation.DSMT4">
                  <p:embed/>
                </p:oleObj>
              </mc:Choice>
              <mc:Fallback>
                <p:oleObj name="Equation" r:id="rId5" imgW="307332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30" y="2590800"/>
                        <a:ext cx="3073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desired, we could now express  	        as a function of </a:t>
            </a:r>
            <a:r>
              <a:rPr lang="en-US" i="1" dirty="0"/>
              <a:t>t</a:t>
            </a:r>
            <a:r>
              <a:rPr lang="en-US" dirty="0"/>
              <a:t> alone, but the previous formula is sufficient to evaluate  	    at the two points where </a:t>
            </a:r>
            <a:r>
              <a:rPr lang="en-US" i="1" dirty="0"/>
              <a:t>t</a:t>
            </a:r>
            <a:r>
              <a:rPr lang="en-US" dirty="0"/>
              <a:t> = 0 and           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 These two points are, respectively, (0, 1) and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867400" y="1349830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Equation" r:id="rId3" imgW="736560" imgH="469800" progId="Equation.DSMT4">
                  <p:embed/>
                </p:oleObj>
              </mc:Choice>
              <mc:Fallback>
                <p:oleObj name="Equation" r:id="rId3" imgW="7365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49830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1905000" y="2198916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Equation" r:id="rId5" imgW="736560" imgH="469800" progId="Equation.DSMT4">
                  <p:embed/>
                </p:oleObj>
              </mc:Choice>
              <mc:Fallback>
                <p:oleObj name="Equation" r:id="rId5" imgW="7365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98916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548640" y="3117850"/>
          <a:ext cx="1422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quation" r:id="rId6" imgW="1422360" imgH="622080" progId="Equation.DSMT4">
                  <p:embed/>
                </p:oleObj>
              </mc:Choice>
              <mc:Fallback>
                <p:oleObj name="Equation" r:id="rId6" imgW="142236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117850"/>
                        <a:ext cx="1422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1041400" y="3873500"/>
          <a:ext cx="518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Equation" r:id="rId8" imgW="5181480" imgH="469800" progId="Equation.DSMT4">
                  <p:embed/>
                </p:oleObj>
              </mc:Choice>
              <mc:Fallback>
                <p:oleObj name="Equation" r:id="rId8" imgW="51814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73500"/>
                        <a:ext cx="518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52496"/>
              </p:ext>
            </p:extLst>
          </p:nvPr>
        </p:nvGraphicFramePr>
        <p:xfrm>
          <a:off x="1035050" y="4502150"/>
          <a:ext cx="666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7" name="Equation" r:id="rId10" imgW="6667200" imgH="990360" progId="Equation.DSMT4">
                  <p:embed/>
                </p:oleObj>
              </mc:Choice>
              <mc:Fallback>
                <p:oleObj name="Equation" r:id="rId10" imgW="6667200" imgH="990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502150"/>
                        <a:ext cx="6667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638800" cy="4572000"/>
          </a:xfrm>
        </p:spPr>
        <p:txBody>
          <a:bodyPr>
            <a:noAutofit/>
          </a:bodyPr>
          <a:lstStyle/>
          <a:p>
            <a:r>
              <a:rPr lang="en-US" dirty="0"/>
              <a:t>If we consider the 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  <a:r>
              <a:rPr lang="en-US" i="1" dirty="0"/>
              <a:t>,</a:t>
            </a:r>
            <a:r>
              <a:rPr lang="en-US" dirty="0"/>
              <a:t> then the two derivatives we just found correspond to the rates of change of a point traveling along the curve shown in Figure 3 at the two locations corresponding to </a:t>
            </a:r>
            <a:r>
              <a:rPr lang="en-US" i="1" dirty="0"/>
              <a:t>t</a:t>
            </a:r>
            <a:r>
              <a:rPr lang="en-US" dirty="0"/>
              <a:t> = 0 and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 Note how the signs of the derivatives reflect the fact that </a:t>
            </a:r>
            <a:r>
              <a:rPr lang="en-US" i="1" dirty="0"/>
              <a:t>z</a:t>
            </a:r>
            <a:r>
              <a:rPr lang="en-US" dirty="0"/>
              <a:t> is increasing along the curve when </a:t>
            </a:r>
            <a:br>
              <a:rPr lang="en-US" dirty="0"/>
            </a:br>
            <a:r>
              <a:rPr lang="en-US" i="1" dirty="0"/>
              <a:t>t</a:t>
            </a:r>
            <a:r>
              <a:rPr lang="en-US" dirty="0"/>
              <a:t> = 0, but decreasing along the curve when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667"/>
          <a:stretch>
            <a:fillRect/>
          </a:stretch>
        </p:blipFill>
        <p:spPr bwMode="auto">
          <a:xfrm>
            <a:off x="6091237" y="1762125"/>
            <a:ext cx="29765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05600" y="4876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3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Chain Rule (Case II)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 v</a:t>
            </a:r>
            <a:r>
              <a:rPr lang="en-US" dirty="0">
                <a:solidFill>
                  <a:schemeClr val="tx1"/>
                </a:solidFill>
              </a:rPr>
              <a:t>), is a differentiable function and if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),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), are both differentiable functions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then the composite function 			       is a differentiable function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041400" y="3746500"/>
          <a:ext cx="7061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Equation" r:id="rId3" imgW="7061040" imgH="901440" progId="Equation.DSMT4">
                  <p:embed/>
                </p:oleObj>
              </mc:Choice>
              <mc:Fallback>
                <p:oleObj name="Equation" r:id="rId3" imgW="706104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46500"/>
                        <a:ext cx="7061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667828" y="2654300"/>
          <a:ext cx="2997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Equation" r:id="rId5" imgW="2997000" imgH="545760" progId="Equation.DSMT4">
                  <p:embed/>
                </p:oleObj>
              </mc:Choice>
              <mc:Fallback>
                <p:oleObj name="Equation" r:id="rId5" imgW="2997000" imgH="545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828" y="2654300"/>
                        <a:ext cx="2997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+2</a:t>
            </a:r>
            <a:r>
              <a:rPr lang="en-US" i="1" baseline="30000" dirty="0">
                <a:solidFill>
                  <a:srgbClr val="0000FF"/>
                </a:solidFill>
              </a:rPr>
              <a:t>v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while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, determine </a:t>
            </a:r>
            <a:r>
              <a:rPr lang="en-US" dirty="0">
                <a:sym typeface="Symbol" panose="05050102010706020507" pitchFamily="18" charset="2"/>
              </a:rPr>
              <a:t></a:t>
            </a:r>
            <a:r>
              <a:rPr lang="en-US" i="1" dirty="0"/>
              <a:t>z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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dirty="0">
                <a:sym typeface="Symbol" panose="05050102010706020507" pitchFamily="18" charset="2"/>
              </a:rPr>
              <a:t></a:t>
            </a:r>
            <a:r>
              <a:rPr lang="en-US" i="1" dirty="0"/>
              <a:t>z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</a:t>
            </a:r>
            <a:r>
              <a:rPr lang="en-US" i="1" dirty="0"/>
              <a:t>y.</a:t>
            </a:r>
            <a:endParaRPr lang="en-US" b="1" dirty="0"/>
          </a:p>
          <a:p>
            <a:r>
              <a:rPr lang="en-US" b="1" dirty="0"/>
              <a:t>Solution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2883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A tree diagram is again useful in remembering and applying the Chain Rule, and Figure 4 illustrates the relevant relationships of the variables.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9775" y="1828800"/>
            <a:ext cx="2867025" cy="4028420"/>
            <a:chOff x="5819775" y="1828800"/>
            <a:chExt cx="2867025" cy="40284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1671"/>
            <a:stretch>
              <a:fillRect/>
            </a:stretch>
          </p:blipFill>
          <p:spPr bwMode="auto">
            <a:xfrm>
              <a:off x="5819775" y="1828800"/>
              <a:ext cx="2867025" cy="3460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629400" y="53340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4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to determine the derivative of the top variable with respect to either of the independent variables, multiply the derivatives along each appropriate path and add the resulting products.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209800" y="3200400"/>
          <a:ext cx="279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3" imgW="2793960" imgH="838080" progId="Equation.DSMT4">
                  <p:embed/>
                </p:oleObj>
              </mc:Choice>
              <mc:Fallback>
                <p:oleObj name="Equation" r:id="rId3" imgW="27939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79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677886" y="4229100"/>
          <a:ext cx="4102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5" imgW="4101840" imgH="571320" progId="Equation.DSMT4">
                  <p:embed/>
                </p:oleObj>
              </mc:Choice>
              <mc:Fallback>
                <p:oleObj name="Equation" r:id="rId5" imgW="41018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886" y="4229100"/>
                        <a:ext cx="4102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668588" y="4914900"/>
          <a:ext cx="2590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7" imgW="2590560" imgH="571320" progId="Equation.DSMT4">
                  <p:embed/>
                </p:oleObj>
              </mc:Choice>
              <mc:Fallback>
                <p:oleObj name="Equation" r:id="rId7" imgW="25905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914900"/>
                        <a:ext cx="2590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desired, we could now substitute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i="1" dirty="0"/>
              <a:t>y</a:t>
            </a:r>
            <a:r>
              <a:rPr lang="en-US" dirty="0"/>
              <a:t> and               </a:t>
            </a:r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to express each partial derivative explicitly in terms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057400" y="1447800"/>
          <a:ext cx="279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Equation" r:id="rId3" imgW="2793960" imgH="901440" progId="Equation.DSMT4">
                  <p:embed/>
                </p:oleObj>
              </mc:Choice>
              <mc:Fallback>
                <p:oleObj name="Equation" r:id="rId3" imgW="2793960" imgH="901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279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525486" y="2514600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Equation" r:id="rId5" imgW="3746160" imgH="571320" progId="Equation.DSMT4">
                  <p:embed/>
                </p:oleObj>
              </mc:Choice>
              <mc:Fallback>
                <p:oleObj name="Equation" r:id="rId5" imgW="37461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86" y="2514600"/>
                        <a:ext cx="374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2513013" y="3200400"/>
          <a:ext cx="247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7" imgW="2476440" imgH="571320" progId="Equation.DSMT4">
                  <p:embed/>
                </p:oleObj>
              </mc:Choice>
              <mc:Fallback>
                <p:oleObj name="Equation" r:id="rId7" imgW="247644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200400"/>
                        <a:ext cx="247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Chain Rule (General Case)</a:t>
            </a:r>
          </a:p>
          <a:p>
            <a:r>
              <a:rPr lang="en-US" dirty="0">
                <a:solidFill>
                  <a:schemeClr val="tx1"/>
                </a:solidFill>
              </a:rPr>
              <a:t>If 			   is a differentiable function of 			and if each variable 			       is a differentiable function of 		         then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is a differentiable function of 		 and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each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1, 2, …,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92430"/>
              </p:ext>
            </p:extLst>
          </p:nvPr>
        </p:nvGraphicFramePr>
        <p:xfrm>
          <a:off x="869950" y="1835150"/>
          <a:ext cx="251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6" name="Equation" r:id="rId3" imgW="2514600" imgH="482400" progId="Equation.DSMT4">
                  <p:embed/>
                </p:oleObj>
              </mc:Choice>
              <mc:Fallback>
                <p:oleObj name="Equation" r:id="rId3" imgW="25146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835150"/>
                        <a:ext cx="2514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8299"/>
              </p:ext>
            </p:extLst>
          </p:nvPr>
        </p:nvGraphicFramePr>
        <p:xfrm>
          <a:off x="577850" y="2286000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286000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86259"/>
              </p:ext>
            </p:extLst>
          </p:nvPr>
        </p:nvGraphicFramePr>
        <p:xfrm>
          <a:off x="5386388" y="2274888"/>
          <a:ext cx="2692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8" name="Equation" r:id="rId7" imgW="2692080" imgH="495000" progId="Equation.DSMT4">
                  <p:embed/>
                </p:oleObj>
              </mc:Choice>
              <mc:Fallback>
                <p:oleObj name="Equation" r:id="rId7" imgW="2692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274888"/>
                        <a:ext cx="2692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11919"/>
              </p:ext>
            </p:extLst>
          </p:nvPr>
        </p:nvGraphicFramePr>
        <p:xfrm>
          <a:off x="4895850" y="2725738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Equation" r:id="rId9" imgW="1688760" imgH="431640" progId="Equation.DSMT4">
                  <p:embed/>
                </p:oleObj>
              </mc:Choice>
              <mc:Fallback>
                <p:oleObj name="Equation" r:id="rId9" imgW="16887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725738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7312"/>
              </p:ext>
            </p:extLst>
          </p:nvPr>
        </p:nvGraphicFramePr>
        <p:xfrm>
          <a:off x="4324350" y="3146425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Equation" r:id="rId11" imgW="1574640" imgH="431640" progId="Equation.DSMT4">
                  <p:embed/>
                </p:oleObj>
              </mc:Choice>
              <mc:Fallback>
                <p:oleObj name="Equation" r:id="rId11" imgW="157464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146425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58261"/>
              </p:ext>
            </p:extLst>
          </p:nvPr>
        </p:nvGraphicFramePr>
        <p:xfrm>
          <a:off x="1911350" y="3697288"/>
          <a:ext cx="532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1" name="Equation" r:id="rId13" imgW="5321160" imgH="914400" progId="Equation.DSMT4">
                  <p:embed/>
                </p:oleObj>
              </mc:Choice>
              <mc:Fallback>
                <p:oleObj name="Equation" r:id="rId13" imgW="532116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697288"/>
                        <a:ext cx="532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Chain Rule and its proof</a:t>
            </a:r>
          </a:p>
          <a:p>
            <a:pPr marL="514350" indent="-514350">
              <a:buAutoNum type="arabicPeriod"/>
            </a:pPr>
            <a:r>
              <a:rPr lang="en-US" dirty="0"/>
              <a:t>Implicit differentiation via the Chain Rule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 = 2</a:t>
            </a:r>
            <a:r>
              <a:rPr lang="en-US" i="1" dirty="0">
                <a:solidFill>
                  <a:srgbClr val="0000FF"/>
                </a:solidFill>
              </a:rPr>
              <a:t>xy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z </a:t>
            </a:r>
            <a:r>
              <a:rPr lang="en-US" i="1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FF"/>
                </a:solidFill>
              </a:rPr>
              <a:t> yz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while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st</a:t>
            </a:r>
            <a:r>
              <a:rPr lang="en-US" dirty="0"/>
              <a:t>, determine </a:t>
            </a:r>
            <a:r>
              <a:rPr lang="en-US" i="1" dirty="0"/>
              <a:t>w</a:t>
            </a:r>
            <a:r>
              <a:rPr lang="en-US" i="1" baseline="-25000" dirty="0"/>
              <a:t>s</a:t>
            </a:r>
            <a:r>
              <a:rPr lang="en-US" dirty="0"/>
              <a:t> and</a:t>
            </a:r>
            <a:r>
              <a:rPr lang="en-US" i="1" dirty="0"/>
              <a:t> w</a:t>
            </a:r>
            <a:r>
              <a:rPr lang="en-US" i="1" baseline="-25000" dirty="0"/>
              <a:t>t</a:t>
            </a:r>
            <a:r>
              <a:rPr lang="en-US" dirty="0"/>
              <a:t> (answers may be left in terms of the intermediate and independent variables).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7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The relevant tree diagram appears in Figure 5, and we apply the same procedure as previously.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10200" y="2667000"/>
            <a:ext cx="2819400" cy="3276600"/>
            <a:chOff x="5410200" y="2667000"/>
            <a:chExt cx="2819400" cy="327660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5105"/>
            <a:stretch>
              <a:fillRect/>
            </a:stretch>
          </p:blipFill>
          <p:spPr bwMode="auto">
            <a:xfrm>
              <a:off x="5410200" y="2667000"/>
              <a:ext cx="2819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172200" y="54203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5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Hence,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343150" y="1371600"/>
          <a:ext cx="4178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0" name="Equation" r:id="rId3" imgW="4178160" imgH="901440" progId="Equation.DSMT4">
                  <p:embed/>
                </p:oleObj>
              </mc:Choice>
              <mc:Fallback>
                <p:oleObj name="Equation" r:id="rId3" imgW="41781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371600"/>
                        <a:ext cx="4178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363788" y="2451100"/>
          <a:ext cx="4165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Equation" r:id="rId5" imgW="4165560" imgH="901440" progId="Equation.DSMT4">
                  <p:embed/>
                </p:oleObj>
              </mc:Choice>
              <mc:Fallback>
                <p:oleObj name="Equation" r:id="rId5" imgW="4165560" imgH="901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2451100"/>
                        <a:ext cx="4165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857250" y="3886200"/>
          <a:ext cx="713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Equation" r:id="rId7" imgW="7137360" imgH="571320" progId="Equation.DSMT4">
                  <p:embed/>
                </p:oleObj>
              </mc:Choice>
              <mc:Fallback>
                <p:oleObj name="Equation" r:id="rId7" imgW="7137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886200"/>
                        <a:ext cx="713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857250" y="4876800"/>
          <a:ext cx="742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Equation" r:id="rId9" imgW="7429320" imgH="571320" progId="Equation.DSMT4">
                  <p:embed/>
                </p:oleObj>
              </mc:Choice>
              <mc:Fallback>
                <p:oleObj name="Equation" r:id="rId9" imgW="742932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876800"/>
                        <a:ext cx="742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		 has continuous second-order partial derivatives. If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uv</a:t>
            </a:r>
            <a:r>
              <a:rPr lang="en-US" dirty="0"/>
              <a:t>, determine </a:t>
            </a:r>
            <a:r>
              <a:rPr lang="en-US" i="1" dirty="0" err="1"/>
              <a:t>z</a:t>
            </a:r>
            <a:r>
              <a:rPr lang="en-US" i="1" baseline="-25000" dirty="0" err="1"/>
              <a:t>uu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by finding </a:t>
            </a:r>
            <a:r>
              <a:rPr lang="en-US" i="1" dirty="0"/>
              <a:t>z</a:t>
            </a:r>
            <a:r>
              <a:rPr lang="en-US" i="1" baseline="-25000" dirty="0"/>
              <a:t>u</a:t>
            </a:r>
            <a:r>
              <a:rPr lang="en-US" i="1" dirty="0"/>
              <a:t>.</a:t>
            </a:r>
            <a:endParaRPr 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828800" y="1317978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3" imgW="1485720" imgH="469800" progId="Equation.DSMT4">
                  <p:embed/>
                </p:oleObj>
              </mc:Choice>
              <mc:Fallback>
                <p:oleObj name="Equation" r:id="rId3" imgW="14857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17978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279650" y="3898900"/>
          <a:ext cx="4584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5" imgW="4584600" imgH="901440" progId="Equation.DSMT4">
                  <p:embed/>
                </p:oleObj>
              </mc:Choice>
              <mc:Fallback>
                <p:oleObj name="Equation" r:id="rId5" imgW="4584600" imgH="901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898900"/>
                        <a:ext cx="4584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knowing anything further about the function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i="1" baseline="-25000" dirty="0"/>
              <a:t>u</a:t>
            </a:r>
            <a:r>
              <a:rPr lang="en-US" dirty="0"/>
              <a:t> must be left in terms of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. However, we do know that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 are also functions of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, so we can differentiate with respect to </a:t>
            </a:r>
            <a:r>
              <a:rPr lang="en-US" i="1" dirty="0"/>
              <a:t>u</a:t>
            </a:r>
            <a:r>
              <a:rPr lang="en-US" dirty="0"/>
              <a:t> again to determine </a:t>
            </a:r>
            <a:r>
              <a:rPr lang="en-US" i="1" dirty="0"/>
              <a:t>z</a:t>
            </a:r>
            <a:r>
              <a:rPr lang="en-US" i="1" baseline="-25000" dirty="0"/>
              <a:t>uu</a:t>
            </a:r>
            <a:r>
              <a:rPr lang="en-US" dirty="0"/>
              <a:t>, making use of the equality of mixed partial derivatives along the 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27220" y="12192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3" imgW="3047760" imgH="838080" progId="Equation.DSMT4">
                  <p:embed/>
                </p:oleObj>
              </mc:Choice>
              <mc:Fallback>
                <p:oleObj name="Equation" r:id="rId3" imgW="30477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0" y="1219200"/>
                        <a:ext cx="304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903111" y="2133600"/>
          <a:ext cx="51181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8" name="Equation" r:id="rId5" imgW="5117760" imgH="2070000" progId="Equation.DSMT4">
                  <p:embed/>
                </p:oleObj>
              </mc:Choice>
              <mc:Fallback>
                <p:oleObj name="Equation" r:id="rId5" imgW="5117760" imgH="2070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11" y="2133600"/>
                        <a:ext cx="51181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891822" y="4305300"/>
          <a:ext cx="6172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9" name="Equation" r:id="rId7" imgW="6172200" imgH="571320" progId="Equation.DSMT4">
                  <p:embed/>
                </p:oleObj>
              </mc:Choice>
              <mc:Fallback>
                <p:oleObj name="Equation" r:id="rId7" imgW="61722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22" y="4305300"/>
                        <a:ext cx="6172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887589" y="5054600"/>
          <a:ext cx="4305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9" imgW="4305240" imgH="507960" progId="Equation.DSMT4">
                  <p:embed/>
                </p:oleObj>
              </mc:Choice>
              <mc:Fallback>
                <p:oleObj name="Equation" r:id="rId9" imgW="430524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89" y="5054600"/>
                        <a:ext cx="4305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3545590" y="1219200"/>
          <a:ext cx="462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11" imgW="4622760" imgH="838080" progId="Equation.DSMT4">
                  <p:embed/>
                </p:oleObj>
              </mc:Choice>
              <mc:Fallback>
                <p:oleObj name="Equation" r:id="rId11" imgW="4622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590" y="1219200"/>
                        <a:ext cx="462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 be an equation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(written so that all the terms appear on one side), and assume the equation implicitly defines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. Then if </a:t>
            </a:r>
            <a:r>
              <a:rPr lang="en-US" i="1" dirty="0"/>
              <a:t>F</a:t>
            </a:r>
            <a:r>
              <a:rPr lang="en-US" dirty="0"/>
              <a:t> is differentiable, differentiation with respect to </a:t>
            </a:r>
            <a:r>
              <a:rPr lang="en-US" i="1" dirty="0"/>
              <a:t>x</a:t>
            </a:r>
            <a:r>
              <a:rPr lang="en-US" dirty="0"/>
              <a:t> yields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447800" y="3365500"/>
          <a:ext cx="624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3" imgW="6248160" imgH="901440" progId="Equation.DSMT4">
                  <p:embed/>
                </p:oleObj>
              </mc:Choice>
              <mc:Fallback>
                <p:oleObj name="Equation" r:id="rId3" imgW="62481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65500"/>
                        <a:ext cx="624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= 1, solving for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gives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we are evaluating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at a point where      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 ≠ 0.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841750" y="1981200"/>
          <a:ext cx="1460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Equation" r:id="rId3" imgW="1460160" imgH="965160" progId="Equation.DSMT4">
                  <p:embed/>
                </p:oleObj>
              </mc:Choice>
              <mc:Fallback>
                <p:oleObj name="Equation" r:id="rId3" imgW="146016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981200"/>
                        <a:ext cx="14605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5486400" y="3521440"/>
          <a:ext cx="247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9" name="Equation" r:id="rId3" imgW="2476440" imgH="1015920" progId="Equation.DSMT4">
                  <p:embed/>
                </p:oleObj>
              </mc:Choice>
              <mc:Fallback>
                <p:oleObj name="Equation" r:id="rId3" imgW="2476440" imgH="1015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21440"/>
                        <a:ext cx="2476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, given that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Defining </a:t>
            </a:r>
            <a:r>
              <a:rPr lang="en-US" i="1" dirty="0"/>
              <a:t>				        </a:t>
            </a:r>
            <a:r>
              <a:rPr lang="en-US" dirty="0"/>
              <a:t>the equation has</a:t>
            </a:r>
            <a:br>
              <a:rPr lang="en-US" dirty="0"/>
            </a:br>
            <a:r>
              <a:rPr lang="en-US" dirty="0"/>
              <a:t>the form 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786188" y="1289050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Equation" r:id="rId5" imgW="2425680" imgH="482400" progId="Equation.DSMT4">
                  <p:embed/>
                </p:oleObj>
              </mc:Choice>
              <mc:Fallback>
                <p:oleObj name="Equation" r:id="rId5" imgW="24256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1289050"/>
                        <a:ext cx="2425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968500" y="2342445"/>
          <a:ext cx="3670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Equation" r:id="rId7" imgW="3670200" imgH="482400" progId="Equation.DSMT4">
                  <p:embed/>
                </p:oleObj>
              </mc:Choice>
              <mc:Fallback>
                <p:oleObj name="Equation" r:id="rId7" imgW="36702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342445"/>
                        <a:ext cx="3670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898130" y="277797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2" name="Equation" r:id="rId9" imgW="1562040" imgH="469800" progId="Equation.DSMT4">
                  <p:embed/>
                </p:oleObj>
              </mc:Choice>
              <mc:Fallback>
                <p:oleObj name="Equation" r:id="rId9" imgW="15620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130" y="277797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143000" y="35814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3" name="Equation" r:id="rId11" imgW="444240" imgH="838080" progId="Equation.DSMT4">
                  <p:embed/>
                </p:oleObj>
              </mc:Choice>
              <mc:Fallback>
                <p:oleObj name="Equation" r:id="rId11" imgW="4442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1663700" y="3581400"/>
          <a:ext cx="876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4" name="Equation" r:id="rId13" imgW="876240" imgH="965160" progId="Equation.DSMT4">
                  <p:embed/>
                </p:oleObj>
              </mc:Choice>
              <mc:Fallback>
                <p:oleObj name="Equation" r:id="rId13" imgW="876240" imgH="965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3581400"/>
                        <a:ext cx="876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2616200" y="3505200"/>
          <a:ext cx="279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5" name="Equation" r:id="rId15" imgW="2793960" imgH="1015920" progId="Equation.DSMT4">
                  <p:embed/>
                </p:oleObj>
              </mc:Choice>
              <mc:Fallback>
                <p:oleObj name="Equation" r:id="rId15" imgW="2793960" imgH="1015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2794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Implicit Function Theorem</a:t>
            </a:r>
            <a:r>
              <a:rPr lang="en-US" dirty="0"/>
              <a:t>, typically proved in an advanced calculus course, outlines conditions under which an equation is guaranteed to define one variable as a differentiable function of the others. In the two-variable case, the theorem states that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defined and has continuous partial derivatives in a neighborhood of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and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0 and 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≠ 0, then the equation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 defines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 near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F</a:t>
            </a:r>
            <a:r>
              <a:rPr lang="en-US" i="1" baseline="-25000" dirty="0"/>
              <a:t>x </a:t>
            </a:r>
            <a:r>
              <a:rPr lang="en-US" dirty="0"/>
              <a:t>/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three-variable case is similar: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is defined and has continuous partial derivatives in a neighborhood of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and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= 0 and 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≠ 0, then the equation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defines </a:t>
            </a:r>
            <a:r>
              <a:rPr lang="en-US" i="1" dirty="0"/>
              <a:t>z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and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641600" y="3683000"/>
          <a:ext cx="3860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Equation" r:id="rId3" imgW="3860640" imgH="965160" progId="Equation.DSMT4">
                  <p:embed/>
                </p:oleObj>
              </mc:Choice>
              <mc:Fallback>
                <p:oleObj name="Equation" r:id="rId3" imgW="386064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683000"/>
                        <a:ext cx="3860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Chain Rule, makes differentiating the composition of two functions of a single variable relatively easy. Recall that if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if the derivatives are all defined,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section, we extend the Chain Rule to handle the composition of functions when at least one of them depends on more than one variable.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505200" y="3197577"/>
          <a:ext cx="173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3" imgW="1739880" imgH="838080" progId="Equation.DSMT4">
                  <p:embed/>
                </p:oleObj>
              </mc:Choice>
              <mc:Fallback>
                <p:oleObj name="Equation" r:id="rId3" imgW="1739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97577"/>
                        <a:ext cx="173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28" name="Object 16"/>
          <p:cNvGraphicFramePr>
            <a:graphicFrameLocks noChangeAspect="1"/>
          </p:cNvGraphicFramePr>
          <p:nvPr/>
        </p:nvGraphicFramePr>
        <p:xfrm>
          <a:off x="5181600" y="4570750"/>
          <a:ext cx="165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" name="Equation" r:id="rId3" imgW="1650960" imgH="939600" progId="Equation.DSMT4">
                  <p:embed/>
                </p:oleObj>
              </mc:Choice>
              <mc:Fallback>
                <p:oleObj name="Equation" r:id="rId3" imgW="1650960" imgH="939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0750"/>
                        <a:ext cx="165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009900" y="3505200"/>
          <a:ext cx="2374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0" name="Equation" r:id="rId5" imgW="2374560" imgH="939600" progId="Equation.DSMT4">
                  <p:embed/>
                </p:oleObj>
              </mc:Choice>
              <mc:Fallback>
                <p:oleObj name="Equation" r:id="rId5" imgW="2374560" imgH="939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505200"/>
                        <a:ext cx="2374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, given that </a:t>
            </a:r>
          </a:p>
          <a:p>
            <a:r>
              <a:rPr lang="en-US" b="1"/>
              <a:t>Solution</a:t>
            </a:r>
            <a:endParaRPr lang="en-US" b="1" dirty="0"/>
          </a:p>
          <a:p>
            <a:r>
              <a:rPr lang="en-US" dirty="0"/>
              <a:t>Defining 				        the equation has </a:t>
            </a:r>
          </a:p>
          <a:p>
            <a:r>
              <a:rPr lang="en-US" dirty="0"/>
              <a:t>the form 		      Now we can find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4132810" y="1306513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1" name="Equation" r:id="rId7" imgW="2184120" imgH="444240" progId="Equation.DSMT4">
                  <p:embed/>
                </p:oleObj>
              </mc:Choice>
              <mc:Fallback>
                <p:oleObj name="Equation" r:id="rId7" imgW="218412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810" y="1306513"/>
                        <a:ext cx="218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1896533" y="2342445"/>
          <a:ext cx="370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2" name="Equation" r:id="rId9" imgW="3708360" imgH="482400" progId="Equation.DSMT4">
                  <p:embed/>
                </p:oleObj>
              </mc:Choice>
              <mc:Fallback>
                <p:oleObj name="Equation" r:id="rId9" imgW="370836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533" y="2342445"/>
                        <a:ext cx="370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1892300" y="2871611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3" name="Equation" r:id="rId11" imgW="1841400" imgH="469800" progId="Equation.DSMT4">
                  <p:embed/>
                </p:oleObj>
              </mc:Choice>
              <mc:Fallback>
                <p:oleObj name="Equation" r:id="rId11" imgW="18414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871611"/>
                        <a:ext cx="184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1676400" y="3505200"/>
          <a:ext cx="1231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4" name="Equation" r:id="rId13" imgW="1231560" imgH="927000" progId="Equation.DSMT4">
                  <p:embed/>
                </p:oleObj>
              </mc:Choice>
              <mc:Fallback>
                <p:oleObj name="Equation" r:id="rId13" imgW="1231560" imgH="9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1231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5" name="Object 13"/>
          <p:cNvGraphicFramePr>
            <a:graphicFrameLocks noChangeAspect="1"/>
          </p:cNvGraphicFramePr>
          <p:nvPr/>
        </p:nvGraphicFramePr>
        <p:xfrm>
          <a:off x="5486400" y="351894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5" name="Equation" r:id="rId15" imgW="2133360" imgH="939600" progId="Equation.DSMT4">
                  <p:embed/>
                </p:oleObj>
              </mc:Choice>
              <mc:Fallback>
                <p:oleObj name="Equation" r:id="rId15" imgW="213336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18940"/>
                        <a:ext cx="2133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6" name="Object 14"/>
          <p:cNvGraphicFramePr>
            <a:graphicFrameLocks noChangeAspect="1"/>
          </p:cNvGraphicFramePr>
          <p:nvPr/>
        </p:nvGraphicFramePr>
        <p:xfrm>
          <a:off x="1676400" y="4572000"/>
          <a:ext cx="1231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" name="Equation" r:id="rId17" imgW="1231560" imgH="965160" progId="Equation.DSMT4">
                  <p:embed/>
                </p:oleObj>
              </mc:Choice>
              <mc:Fallback>
                <p:oleObj name="Equation" r:id="rId17" imgW="1231560" imgH="965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0"/>
                        <a:ext cx="1231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2990850" y="4572000"/>
          <a:ext cx="2108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Equation" r:id="rId19" imgW="2108160" imgH="939600" progId="Equation.DSMT4">
                  <p:embed/>
                </p:oleObj>
              </mc:Choice>
              <mc:Fallback>
                <p:oleObj name="Equation" r:id="rId19" imgW="2108160" imgH="939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572000"/>
                        <a:ext cx="2108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and Its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will build toward a general statement of the Chain Rule by considering first the case of a function               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where both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are functions of another variable </a:t>
            </a:r>
            <a:r>
              <a:rPr lang="en-US" i="1" dirty="0"/>
              <a:t>x</a:t>
            </a:r>
            <a:r>
              <a:rPr lang="en-US" dirty="0"/>
              <a:t>, say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Then ultimately, </a:t>
            </a:r>
            <a:r>
              <a:rPr lang="en-US" i="1" dirty="0"/>
              <a:t>y</a:t>
            </a:r>
            <a:r>
              <a:rPr lang="en-US" dirty="0"/>
              <a:t> is a function of the single variable </a:t>
            </a:r>
            <a:r>
              <a:rPr lang="en-US" i="1" dirty="0"/>
              <a:t>x</a:t>
            </a:r>
            <a:r>
              <a:rPr lang="en-US" dirty="0"/>
              <a:t>, a fact which is apparent if we write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)); in this context, we often call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b="1" dirty="0"/>
              <a:t>intermediate variables</a:t>
            </a:r>
            <a:r>
              <a:rPr lang="en-US" dirty="0"/>
              <a:t> between the independent variable </a:t>
            </a:r>
            <a:r>
              <a:rPr lang="en-US" i="1" dirty="0"/>
              <a:t>x</a:t>
            </a:r>
            <a:r>
              <a:rPr lang="en-US" dirty="0"/>
              <a:t> and the dependent variable </a:t>
            </a:r>
            <a:r>
              <a:rPr lang="en-US" i="1" dirty="0"/>
              <a:t>y</a:t>
            </a:r>
            <a:r>
              <a:rPr lang="en-US" dirty="0"/>
              <a:t>. But the rate of change of </a:t>
            </a:r>
            <a:r>
              <a:rPr lang="en-US" i="1" dirty="0"/>
              <a:t>y</a:t>
            </a:r>
            <a:r>
              <a:rPr lang="en-US" dirty="0"/>
              <a:t> with respect to </a:t>
            </a:r>
            <a:r>
              <a:rPr lang="en-US" i="1" dirty="0"/>
              <a:t>x</a:t>
            </a:r>
            <a:r>
              <a:rPr lang="en-US" dirty="0"/>
              <a:t> has to reflect the fact that </a:t>
            </a:r>
            <a:r>
              <a:rPr lang="en-US" i="1" dirty="0"/>
              <a:t>y</a:t>
            </a:r>
            <a:r>
              <a:rPr lang="en-US" dirty="0"/>
              <a:t> is defined in terms of two functions of </a:t>
            </a:r>
            <a:r>
              <a:rPr lang="en-US" i="1" dirty="0"/>
              <a:t>x</a:t>
            </a:r>
            <a:r>
              <a:rPr lang="en-US" dirty="0"/>
              <a:t> that are independent of one another.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Chain Rule (Case I)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) is a differentiable function and if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are both differentiable functions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then the composite function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)), is a differentiable function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Alternatively, </a:t>
            </a:r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3117850" y="3733800"/>
          <a:ext cx="290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3" imgW="2908080" imgH="838080" progId="Equation.DSMT4">
                  <p:embed/>
                </p:oleObj>
              </mc:Choice>
              <mc:Fallback>
                <p:oleObj name="Equation" r:id="rId3" imgW="290808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3733800"/>
                        <a:ext cx="290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60450" y="5245100"/>
          <a:ext cx="7023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Equation" r:id="rId5" imgW="7022880" imgH="545760" progId="Equation.DSMT4">
                  <p:embed/>
                </p:oleObj>
              </mc:Choice>
              <mc:Fallback>
                <p:oleObj name="Equation" r:id="rId5" imgW="7022880" imgH="545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5245100"/>
                        <a:ext cx="7023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20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</a:t>
            </a:r>
          </a:p>
          <a:p>
            <a:r>
              <a:rPr lang="en-US" dirty="0">
                <a:solidFill>
                  <a:schemeClr val="tx1"/>
                </a:solidFill>
              </a:rPr>
              <a:t>The method of proof is identical in nature to the proof of the Chain Rule, but our increment-based definition of differentiability allows for a more elegant presentation.</a:t>
            </a:r>
          </a:p>
          <a:p>
            <a:r>
              <a:rPr lang="en-US" dirty="0">
                <a:solidFill>
                  <a:schemeClr val="tx1"/>
                </a:solidFill>
              </a:rPr>
              <a:t>By the definition of differentiability,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56470"/>
              </p:ext>
            </p:extLst>
          </p:nvPr>
        </p:nvGraphicFramePr>
        <p:xfrm>
          <a:off x="2400300" y="4191000"/>
          <a:ext cx="434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3" imgW="4343400" imgH="431640" progId="Equation.DSMT4">
                  <p:embed/>
                </p:oleObj>
              </mc:Choice>
              <mc:Fallback>
                <p:oleObj name="Equation" r:id="rId3" imgW="43434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191000"/>
                        <a:ext cx="4343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at any point where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is differentiable,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→ 0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→ 0 as (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) → (0,0). So the ratio of the increment Δ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to the increment Δ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Both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are continuous functions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since they are differentiable, and hence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→ 0 and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→ 0 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→ 0. So we can determine </a:t>
            </a:r>
            <a:r>
              <a:rPr lang="en-US" i="1" dirty="0">
                <a:solidFill>
                  <a:schemeClr val="tx1"/>
                </a:solidFill>
              </a:rPr>
              <a:t>dy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i="1" dirty="0">
                <a:solidFill>
                  <a:schemeClr val="tx1"/>
                </a:solidFill>
              </a:rPr>
              <a:t>dx</a:t>
            </a:r>
            <a:r>
              <a:rPr lang="en-US" dirty="0">
                <a:solidFill>
                  <a:schemeClr val="tx1"/>
                </a:solidFill>
              </a:rPr>
              <a:t> by letting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→ 0.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85600"/>
              </p:ext>
            </p:extLst>
          </p:nvPr>
        </p:nvGraphicFramePr>
        <p:xfrm>
          <a:off x="2095500" y="3282950"/>
          <a:ext cx="495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3" imgW="4952880" imgH="825480" progId="Equation.DSMT4">
                  <p:embed/>
                </p:oleObj>
              </mc:Choice>
              <mc:Fallback>
                <p:oleObj name="Equation" r:id="rId3" imgW="49528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282950"/>
                        <a:ext cx="4953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58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669817"/>
              </p:ext>
            </p:extLst>
          </p:nvPr>
        </p:nvGraphicFramePr>
        <p:xfrm>
          <a:off x="584200" y="1898650"/>
          <a:ext cx="7975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3" imgW="7975440" imgH="1981080" progId="Equation.DSMT4">
                  <p:embed/>
                </p:oleObj>
              </mc:Choice>
              <mc:Fallback>
                <p:oleObj name="Equation" r:id="rId3" imgW="7975440" imgH="1981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898650"/>
                        <a:ext cx="7975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and Its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562600" cy="4572000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dirty="0"/>
              <a:t>tree diagram</a:t>
            </a:r>
            <a:r>
              <a:rPr lang="en-US" dirty="0"/>
              <a:t>, such as the one shown in Figure 1, is a convenient way to remember the Chain Rule and determine how to apply it for any given set of independent, intermediate, and dependent variables. To use such a diagram, multiply the derivatives appearing along each path from top to bottom and then add the resulting products.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59404" y="1295400"/>
            <a:ext cx="2855996" cy="4561820"/>
            <a:chOff x="6059404" y="1295400"/>
            <a:chExt cx="2855996" cy="4561820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2757"/>
            <a:stretch>
              <a:fillRect/>
            </a:stretch>
          </p:blipFill>
          <p:spPr bwMode="auto">
            <a:xfrm>
              <a:off x="6059404" y="1295400"/>
              <a:ext cx="2855996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00" y="53340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1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1352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13.4</vt:lpstr>
      <vt:lpstr>TOPICS</vt:lpstr>
      <vt:lpstr>The Chain Rule</vt:lpstr>
      <vt:lpstr>The Chain Rule and Its Proof</vt:lpstr>
      <vt:lpstr>Theorem: The Chain Rule (Case I)</vt:lpstr>
      <vt:lpstr>Theorem: The Chain Rule (Case I)</vt:lpstr>
      <vt:lpstr>Theorem: The Chain Rule (Case I)</vt:lpstr>
      <vt:lpstr>Theorem: The Chain Rule (Case I)</vt:lpstr>
      <vt:lpstr>The Chain Rule and Its Proof</vt:lpstr>
      <vt:lpstr>Example 1</vt:lpstr>
      <vt:lpstr>Example 2</vt:lpstr>
      <vt:lpstr>Example 2 (cont.)</vt:lpstr>
      <vt:lpstr>Example 2 (cont.)</vt:lpstr>
      <vt:lpstr>Example 2 (cont.)</vt:lpstr>
      <vt:lpstr>Theorem: The Chain Rule (Case II)</vt:lpstr>
      <vt:lpstr>Example 3</vt:lpstr>
      <vt:lpstr>Example 3 (cont.)</vt:lpstr>
      <vt:lpstr>Example 3 (cont.)</vt:lpstr>
      <vt:lpstr>Theorem: The Chain Rule (General Case)</vt:lpstr>
      <vt:lpstr>Example 4</vt:lpstr>
      <vt:lpstr>Example 4 (cont.)</vt:lpstr>
      <vt:lpstr>Example 5</vt:lpstr>
      <vt:lpstr>Example 5 (cont.)</vt:lpstr>
      <vt:lpstr>Example 5 (cont.)</vt:lpstr>
      <vt:lpstr>Implicit Differentiation via the Chain Rule</vt:lpstr>
      <vt:lpstr>Implicit Differentiation via the Chain Rule</vt:lpstr>
      <vt:lpstr>Example 6</vt:lpstr>
      <vt:lpstr>Implicit Differentiation via the Chain Rule</vt:lpstr>
      <vt:lpstr>Implicit Differentiation via the Chain Rule</vt:lpstr>
      <vt:lpstr>Example 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 Systems</dc:creator>
  <cp:lastModifiedBy>Daniel Breuer</cp:lastModifiedBy>
  <cp:revision>403</cp:revision>
  <dcterms:created xsi:type="dcterms:W3CDTF">2013-04-26T14:43:13Z</dcterms:created>
  <dcterms:modified xsi:type="dcterms:W3CDTF">2018-09-19T21:30:09Z</dcterms:modified>
</cp:coreProperties>
</file>