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85" r:id="rId4"/>
    <p:sldId id="286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88" r:id="rId13"/>
    <p:sldId id="265" r:id="rId14"/>
    <p:sldId id="28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0" r:id="rId24"/>
    <p:sldId id="291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Euclid Symbol" panose="05050102010706020507" pitchFamily="18" charset="2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>
      <p:cViewPr varScale="1">
        <p:scale>
          <a:sx n="107" d="100"/>
          <a:sy n="107" d="100"/>
        </p:scale>
        <p:origin x="12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13.6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Tangent Planes and Differentials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2 is an illustration of the</a:t>
            </a:r>
            <a:br>
              <a:rPr lang="en-US" dirty="0"/>
            </a:br>
            <a:r>
              <a:rPr lang="en-US" dirty="0"/>
              <a:t>surface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15 and its </a:t>
            </a:r>
            <a:br>
              <a:rPr lang="en-US" dirty="0"/>
            </a:br>
            <a:r>
              <a:rPr lang="en-US" dirty="0"/>
              <a:t>tangent plane at the point </a:t>
            </a:r>
            <a:br>
              <a:rPr lang="en-US" dirty="0"/>
            </a:br>
            <a:r>
              <a:rPr lang="en-US" dirty="0"/>
              <a:t>(2, 1, 8) with tangent lines </a:t>
            </a:r>
            <a:br>
              <a:rPr lang="en-US" dirty="0"/>
            </a:br>
            <a:r>
              <a:rPr lang="en-US" dirty="0"/>
              <a:t>parallel to the </a:t>
            </a:r>
            <a:r>
              <a:rPr lang="en-US" i="1" dirty="0"/>
              <a:t>xz</a:t>
            </a:r>
            <a:r>
              <a:rPr lang="en-US" dirty="0"/>
              <a:t>-plane and</a:t>
            </a:r>
            <a:br>
              <a:rPr lang="en-US" dirty="0"/>
            </a:br>
            <a:r>
              <a:rPr lang="en-US" i="1" dirty="0"/>
              <a:t>yz</a:t>
            </a:r>
            <a:r>
              <a:rPr lang="en-US" dirty="0"/>
              <a:t>-plane shown as well. </a:t>
            </a: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99066"/>
            <a:ext cx="3657600" cy="385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707145" y="53340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3 is the same surface </a:t>
            </a:r>
            <a:br>
              <a:rPr lang="en-US" dirty="0"/>
            </a:br>
            <a:r>
              <a:rPr lang="en-US" dirty="0"/>
              <a:t>and tangent plane from a </a:t>
            </a:r>
            <a:br>
              <a:rPr lang="en-US" dirty="0"/>
            </a:br>
            <a:r>
              <a:rPr lang="en-US" dirty="0"/>
              <a:t>different perspective with the</a:t>
            </a:r>
            <a:br>
              <a:rPr lang="en-US" dirty="0"/>
            </a:br>
            <a:r>
              <a:rPr lang="en-US" dirty="0"/>
              <a:t>normal line through (2, 1, 8) </a:t>
            </a:r>
            <a:br>
              <a:rPr lang="en-US" dirty="0"/>
            </a:br>
            <a:r>
              <a:rPr lang="en-US" dirty="0"/>
              <a:t>shown. 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657600" cy="37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38800" y="52578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surfaces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are defined as graphs of functions of two variables, such as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 In this case, we can think of the surface as a level surface of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− </a:t>
            </a:r>
            <a:r>
              <a:rPr lang="en-US" i="1" dirty="0"/>
              <a:t>z</a:t>
            </a:r>
            <a:r>
              <a:rPr lang="en-US" dirty="0"/>
              <a:t>, so</a:t>
            </a:r>
            <a:br>
              <a:rPr lang="en-US" dirty="0"/>
            </a:br>
            <a:r>
              <a:rPr lang="en-US" dirty="0"/>
              <a:t>and the tangent plane at a point		  is described as follows.</a:t>
            </a:r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5765800" y="2601028"/>
          <a:ext cx="1892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6" name="Equation" r:id="rId3" imgW="1892160" imgH="520560" progId="Equation.DSMT4">
                  <p:embed/>
                </p:oleObj>
              </mc:Choice>
              <mc:Fallback>
                <p:oleObj name="Equation" r:id="rId3" imgW="18921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601028"/>
                        <a:ext cx="1892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5295900" y="3057160"/>
          <a:ext cx="166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7" name="Equation" r:id="rId5" imgW="1663560" imgH="444240" progId="Equation.DSMT4">
                  <p:embed/>
                </p:oleObj>
              </mc:Choice>
              <mc:Fallback>
                <p:oleObj name="Equation" r:id="rId5" imgW="16635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057160"/>
                        <a:ext cx="1663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914400" y="5334000"/>
          <a:ext cx="695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8" name="Equation" r:id="rId7" imgW="6959520" imgH="507960" progId="Equation.DSMT4">
                  <p:embed/>
                </p:oleObj>
              </mc:Choice>
              <mc:Fallback>
                <p:oleObj name="Equation" r:id="rId7" imgW="695952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695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/>
        </p:nvGraphicFramePr>
        <p:xfrm>
          <a:off x="2514600" y="4572000"/>
          <a:ext cx="5359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9" name="Equation" r:id="rId9" imgW="5359320" imgH="698400" progId="Equation.DSMT4">
                  <p:embed/>
                </p:oleObj>
              </mc:Choice>
              <mc:Fallback>
                <p:oleObj name="Equation" r:id="rId9" imgW="5359320" imgH="698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5359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/>
        </p:nvGraphicFramePr>
        <p:xfrm>
          <a:off x="3263900" y="3962400"/>
          <a:ext cx="461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0" name="Equation" r:id="rId11" imgW="4609800" imgH="495000" progId="Equation.DSMT4">
                  <p:embed/>
                </p:oleObj>
              </mc:Choice>
              <mc:Fallback>
                <p:oleObj name="Equation" r:id="rId11" imgW="460980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962400"/>
                        <a:ext cx="461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tangent plane at the point		     of the surface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If we define			         then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So						 and the tangent </a:t>
            </a:r>
          </a:p>
          <a:p>
            <a:pPr>
              <a:spcBef>
                <a:spcPts val="1200"/>
              </a:spcBef>
            </a:pPr>
            <a:r>
              <a:rPr lang="en-US" dirty="0"/>
              <a:t>plane is described by  </a:t>
            </a:r>
          </a:p>
        </p:txBody>
      </p:sp>
      <p:graphicFrame>
        <p:nvGraphicFramePr>
          <p:cNvPr id="204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94694"/>
              </p:ext>
            </p:extLst>
          </p:nvPr>
        </p:nvGraphicFramePr>
        <p:xfrm>
          <a:off x="6570663" y="1087438"/>
          <a:ext cx="1587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8" name="Equation" r:id="rId3" imgW="1587240" imgH="939600" progId="Equation.DSMT4">
                  <p:embed/>
                </p:oleObj>
              </mc:Choice>
              <mc:Fallback>
                <p:oleObj name="Equation" r:id="rId3" imgW="158724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1087438"/>
                        <a:ext cx="1587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209800" y="1752600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9" name="Equation" r:id="rId5" imgW="1714320" imgH="469800" progId="Equation.DSMT4">
                  <p:embed/>
                </p:oleObj>
              </mc:Choice>
              <mc:Fallback>
                <p:oleObj name="Equation" r:id="rId5" imgW="17143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52600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2355850" y="2813050"/>
          <a:ext cx="240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0" name="Equation" r:id="rId7" imgW="2400120" imgH="419040" progId="Equation.DSMT4">
                  <p:embed/>
                </p:oleObj>
              </mc:Choice>
              <mc:Fallback>
                <p:oleObj name="Equation" r:id="rId7" imgW="24001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2813050"/>
                        <a:ext cx="2400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1136650" y="3276600"/>
          <a:ext cx="687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1" name="Equation" r:id="rId9" imgW="6870600" imgH="495000" progId="Equation.DSMT4">
                  <p:embed/>
                </p:oleObj>
              </mc:Choice>
              <mc:Fallback>
                <p:oleObj name="Equation" r:id="rId9" imgW="68706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276600"/>
                        <a:ext cx="6870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085865"/>
              </p:ext>
            </p:extLst>
          </p:nvPr>
        </p:nvGraphicFramePr>
        <p:xfrm>
          <a:off x="936844" y="3748088"/>
          <a:ext cx="511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2" name="Equation" r:id="rId11" imgW="5117760" imgH="939600" progId="Equation.DSMT4">
                  <p:embed/>
                </p:oleObj>
              </mc:Choice>
              <mc:Fallback>
                <p:oleObj name="Equation" r:id="rId11" imgW="511776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844" y="3748088"/>
                        <a:ext cx="511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661412"/>
              </p:ext>
            </p:extLst>
          </p:nvPr>
        </p:nvGraphicFramePr>
        <p:xfrm>
          <a:off x="1549400" y="5021263"/>
          <a:ext cx="604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3" name="Equation" r:id="rId13" imgW="6045120" imgH="939600" progId="Equation.DSMT4">
                  <p:embed/>
                </p:oleObj>
              </mc:Choice>
              <mc:Fallback>
                <p:oleObj name="Equation" r:id="rId13" imgW="604512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21263"/>
                        <a:ext cx="6045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fact that </a:t>
            </a:r>
            <a:r>
              <a:rPr lang="en-US" dirty="0">
                <a:sym typeface="Symbol"/>
              </a:rPr>
              <a:t></a:t>
            </a:r>
            <a:r>
              <a:rPr lang="en-US" i="1" dirty="0"/>
              <a:t>F</a:t>
            </a:r>
            <a:r>
              <a:rPr lang="en-US" dirty="0"/>
              <a:t> is normal to the tangent of any smooth curve on the surface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 provides a convenient shortcut in solving certain types of problems.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004447"/>
          </a:xfrm>
        </p:spPr>
        <p:txBody>
          <a:bodyPr>
            <a:spAutoFit/>
          </a:bodyPr>
          <a:lstStyle/>
          <a:p>
            <a:r>
              <a:rPr lang="en-US" dirty="0"/>
              <a:t>Consider the curve C defined by the intersection of the surfaces		        and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4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. Find the parametric equations for the line tangent to </a:t>
            </a:r>
            <a:r>
              <a:rPr lang="en-US" i="1" dirty="0"/>
              <a:t>C</a:t>
            </a:r>
            <a:r>
              <a:rPr lang="en-US" dirty="0"/>
              <a:t> at the point </a:t>
            </a:r>
            <a:r>
              <a:rPr lang="en-US" dirty="0">
                <a:solidFill>
                  <a:srgbClr val="0000FF"/>
                </a:solidFill>
              </a:rPr>
              <a:t>(1, 1, 1)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b="1" dirty="0"/>
              <a:t>Solution </a:t>
            </a:r>
          </a:p>
          <a:p>
            <a:pPr>
              <a:spcBef>
                <a:spcPts val="0"/>
              </a:spcBef>
            </a:pPr>
            <a:r>
              <a:rPr lang="en-US" dirty="0"/>
              <a:t>The direct way of solving this problem would be to find a parametrization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of the curve </a:t>
            </a:r>
            <a:r>
              <a:rPr lang="en-US" i="1" dirty="0"/>
              <a:t>C</a:t>
            </a:r>
            <a:r>
              <a:rPr lang="en-US" dirty="0"/>
              <a:t>, determine </a:t>
            </a:r>
            <a:r>
              <a:rPr lang="en-US" b="1" dirty="0"/>
              <a:t>r</a:t>
            </a:r>
            <a:r>
              <a:rPr lang="en-US" dirty="0"/>
              <a:t>′ at the point (1, 1, 1) and then use the result as a direction vector for the tangent line. But we can shorten the process considerably by skipping the step of parametrizing </a:t>
            </a:r>
            <a:r>
              <a:rPr lang="en-US" i="1" dirty="0"/>
              <a:t>C</a:t>
            </a:r>
            <a:r>
              <a:rPr lang="en-US" dirty="0"/>
              <a:t>. </a:t>
            </a: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1782580" y="1707630"/>
          <a:ext cx="2082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7" name="Equation" r:id="rId3" imgW="2082600" imgH="571320" progId="Equation.DSMT4">
                  <p:embed/>
                </p:oleObj>
              </mc:Choice>
              <mc:Fallback>
                <p:oleObj name="Equation" r:id="rId3" imgW="20826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580" y="1707630"/>
                        <a:ext cx="2082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If we define				      and </a:t>
            </a:r>
            <a:br>
              <a:rPr lang="en-US" dirty="0"/>
            </a:br>
            <a:r>
              <a:rPr lang="en-US" dirty="0"/>
              <a:t>			        then </a:t>
            </a:r>
            <a:r>
              <a:rPr lang="en-US" i="1" dirty="0"/>
              <a:t>C</a:t>
            </a:r>
            <a:r>
              <a:rPr lang="en-US" dirty="0"/>
              <a:t> is the intersection of the level surfaces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0 and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4 and the point (1, 1, 1) lies on both surfaces. We know that </a:t>
            </a:r>
            <a:br>
              <a:rPr lang="en-US" dirty="0"/>
            </a:br>
            <a:r>
              <a:rPr lang="en-US" dirty="0">
                <a:sym typeface="Symbol"/>
              </a:rPr>
              <a:t></a:t>
            </a:r>
            <a:r>
              <a:rPr lang="en-US" i="1" dirty="0"/>
              <a:t>F</a:t>
            </a:r>
            <a:r>
              <a:rPr lang="en-US" dirty="0"/>
              <a:t>(1, 1, 1) is normal to the tangent of </a:t>
            </a:r>
            <a:r>
              <a:rPr lang="en-US" i="1" dirty="0"/>
              <a:t>C</a:t>
            </a:r>
            <a:r>
              <a:rPr lang="en-US" dirty="0"/>
              <a:t> at the point </a:t>
            </a:r>
            <a:br>
              <a:rPr lang="en-US" dirty="0"/>
            </a:br>
            <a:r>
              <a:rPr lang="en-US" dirty="0"/>
              <a:t>(1, 1, 1) since </a:t>
            </a:r>
            <a:r>
              <a:rPr lang="en-US" i="1" dirty="0"/>
              <a:t>C</a:t>
            </a:r>
            <a:r>
              <a:rPr lang="en-US" dirty="0"/>
              <a:t> is a curve on the surface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0. Likewise, </a:t>
            </a:r>
            <a:r>
              <a:rPr lang="en-US" dirty="0">
                <a:sym typeface="Symbol"/>
              </a:rPr>
              <a:t></a:t>
            </a:r>
            <a:r>
              <a:rPr lang="en-US" i="1" dirty="0"/>
              <a:t>G</a:t>
            </a:r>
            <a:r>
              <a:rPr lang="en-US" dirty="0"/>
              <a:t>(1, 1, 1) is normal to the tangent of </a:t>
            </a:r>
            <a:r>
              <a:rPr lang="en-US" i="1" dirty="0"/>
              <a:t>C</a:t>
            </a:r>
            <a:r>
              <a:rPr lang="en-US" dirty="0"/>
              <a:t> at </a:t>
            </a:r>
            <a:br>
              <a:rPr lang="en-US" dirty="0"/>
            </a:br>
            <a:r>
              <a:rPr lang="en-US" dirty="0"/>
              <a:t>(1, 1, 1) since </a:t>
            </a:r>
            <a:r>
              <a:rPr lang="en-US" i="1" dirty="0"/>
              <a:t>C</a:t>
            </a:r>
            <a:r>
              <a:rPr lang="en-US" dirty="0"/>
              <a:t> is a curve on the surface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4. So by the properties of the cross product, the vector </a:t>
            </a:r>
            <a:br>
              <a:rPr lang="en-US" dirty="0"/>
            </a:br>
            <a:r>
              <a:rPr lang="en-US" dirty="0"/>
              <a:t>				  must point in the direction of the desired tangent line. </a:t>
            </a: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2317230" y="1299980"/>
          <a:ext cx="317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3" name="Equation" r:id="rId3" imgW="3174840" imgH="482400" progId="Equation.DSMT4">
                  <p:embed/>
                </p:oleObj>
              </mc:Choice>
              <mc:Fallback>
                <p:oleObj name="Equation" r:id="rId3" imgW="31748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230" y="1299980"/>
                        <a:ext cx="317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533400" y="1736360"/>
          <a:ext cx="334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4" name="Equation" r:id="rId5" imgW="3340080" imgH="482400" progId="Equation.DSMT4">
                  <p:embed/>
                </p:oleObj>
              </mc:Choice>
              <mc:Fallback>
                <p:oleObj name="Equation" r:id="rId5" imgW="33400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36360"/>
                        <a:ext cx="3340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533400" y="5168900"/>
          <a:ext cx="3733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5" name="Equation" r:id="rId7" imgW="3733560" imgH="469800" progId="Equation.DSMT4">
                  <p:embed/>
                </p:oleObj>
              </mc:Choice>
              <mc:Fallback>
                <p:oleObj name="Equation" r:id="rId7" imgW="37335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8900"/>
                        <a:ext cx="3733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4 shows the surface </a:t>
            </a:r>
            <a:br>
              <a:rPr lang="en-US" dirty="0"/>
            </a:b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0 in blue, the </a:t>
            </a:r>
            <a:br>
              <a:rPr lang="en-US" dirty="0"/>
            </a:br>
            <a:r>
              <a:rPr lang="en-US" dirty="0"/>
              <a:t>surface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4 in red, </a:t>
            </a:r>
            <a:br>
              <a:rPr lang="en-US" dirty="0"/>
            </a:br>
            <a:r>
              <a:rPr lang="en-US" dirty="0"/>
              <a:t>and three unit vectors </a:t>
            </a:r>
            <a:br>
              <a:rPr lang="en-US" dirty="0"/>
            </a:br>
            <a:r>
              <a:rPr lang="en-US" dirty="0"/>
              <a:t>pointing in the directions of</a:t>
            </a:r>
            <a:br>
              <a:rPr lang="en-US" dirty="0"/>
            </a:br>
            <a:r>
              <a:rPr lang="en-US" dirty="0">
                <a:sym typeface="Symbol"/>
              </a:rPr>
              <a:t></a:t>
            </a:r>
            <a:r>
              <a:rPr lang="en-US" i="1" dirty="0"/>
              <a:t>F</a:t>
            </a:r>
            <a:r>
              <a:rPr lang="en-US" dirty="0"/>
              <a:t>(1, 1, 1), </a:t>
            </a:r>
            <a:r>
              <a:rPr lang="en-US" dirty="0">
                <a:sym typeface="Symbol"/>
              </a:rPr>
              <a:t></a:t>
            </a:r>
            <a:r>
              <a:rPr lang="en-US" i="1" dirty="0"/>
              <a:t>G</a:t>
            </a:r>
            <a:r>
              <a:rPr lang="en-US" dirty="0"/>
              <a:t>(1, 1, 1), and</a:t>
            </a:r>
            <a:br>
              <a:rPr lang="en-US" dirty="0"/>
            </a:br>
            <a:r>
              <a:rPr lang="en-US" b="1" dirty="0"/>
              <a:t>v</a:t>
            </a:r>
            <a:r>
              <a:rPr lang="en-US" dirty="0"/>
              <a:t> in red, blue, and black,</a:t>
            </a:r>
            <a:br>
              <a:rPr lang="en-US" dirty="0"/>
            </a:br>
            <a:r>
              <a:rPr lang="en-US" dirty="0"/>
              <a:t>respectively. 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2"/>
            <a:ext cx="3657600" cy="358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32096" y="5105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 </a:t>
            </a: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990600" y="4813300"/>
          <a:ext cx="342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6" name="Equation" r:id="rId4" imgW="3429000" imgH="1054080" progId="Equation.DSMT4">
                  <p:embed/>
                </p:oleObj>
              </mc:Choice>
              <mc:Fallback>
                <p:oleObj name="Equation" r:id="rId4" imgW="3429000" imgH="1054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13300"/>
                        <a:ext cx="34290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These lead to			        and 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Thus,			                 describes the line tangent to </a:t>
            </a:r>
            <a:r>
              <a:rPr lang="en-US" i="1" dirty="0"/>
              <a:t>C</a:t>
            </a:r>
            <a:r>
              <a:rPr lang="en-US" dirty="0"/>
              <a:t> at the point (1, 1, 1) giving us the parametric equations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6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, and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4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2499610" y="1310390"/>
          <a:ext cx="321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2" name="Equation" r:id="rId3" imgW="3213000" imgH="469800" progId="Equation.DSMT4">
                  <p:embed/>
                </p:oleObj>
              </mc:Choice>
              <mc:Fallback>
                <p:oleObj name="Equation" r:id="rId3" imgW="32130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610" y="1310390"/>
                        <a:ext cx="321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899" name="Object 3"/>
          <p:cNvGraphicFramePr>
            <a:graphicFrameLocks noChangeAspect="1"/>
          </p:cNvGraphicFramePr>
          <p:nvPr/>
        </p:nvGraphicFramePr>
        <p:xfrm>
          <a:off x="548640" y="1828800"/>
          <a:ext cx="293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3" name="Equation" r:id="rId5" imgW="2933640" imgH="469800" progId="Equation.DSMT4">
                  <p:embed/>
                </p:oleObj>
              </mc:Choice>
              <mc:Fallback>
                <p:oleObj name="Equation" r:id="rId5" imgW="2933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828800"/>
                        <a:ext cx="293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591070" y="2475250"/>
          <a:ext cx="84455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4" name="Equation" r:id="rId7" imgW="8445240" imgH="1562040" progId="Equation.DSMT4">
                  <p:embed/>
                </p:oleObj>
              </mc:Choice>
              <mc:Fallback>
                <p:oleObj name="Equation" r:id="rId7" imgW="8445240" imgH="1562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70" y="2475250"/>
                        <a:ext cx="84455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1440720" y="4117300"/>
          <a:ext cx="309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5" name="Equation" r:id="rId9" imgW="3098520" imgH="469800" progId="Equation.DSMT4">
                  <p:embed/>
                </p:oleObj>
              </mc:Choice>
              <mc:Fallback>
                <p:oleObj name="Equation" r:id="rId9" imgW="30985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720" y="4117300"/>
                        <a:ext cx="309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5 is an illustration of the curve </a:t>
            </a:r>
            <a:r>
              <a:rPr lang="en-US" i="1" dirty="0"/>
              <a:t>C</a:t>
            </a:r>
            <a:r>
              <a:rPr lang="en-US" dirty="0"/>
              <a:t> with its tangent line at (1, 1, 1).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160" y="2133601"/>
            <a:ext cx="4297680" cy="34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57600" y="5410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Tangent planes and normal 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Differentials and linear approximations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Linear Approximations and Total Differentials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Linear Approximations and Total Differentials</a:t>
            </a:r>
          </a:p>
          <a:p>
            <a:r>
              <a:rPr lang="en-US" dirty="0">
                <a:solidFill>
                  <a:srgbClr val="000000"/>
                </a:solidFill>
              </a:rPr>
              <a:t>Given a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 differentiable at the point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its </a:t>
            </a:r>
            <a:r>
              <a:rPr lang="en-US" b="1" dirty="0">
                <a:solidFill>
                  <a:srgbClr val="C00000"/>
                </a:solidFill>
              </a:rPr>
              <a:t>linear approximation</a:t>
            </a:r>
            <a:r>
              <a:rPr lang="en-US" dirty="0">
                <a:solidFill>
                  <a:srgbClr val="000000"/>
                </a:solidFill>
              </a:rPr>
              <a:t> (or </a:t>
            </a:r>
            <a:r>
              <a:rPr lang="en-US" b="1" dirty="0">
                <a:solidFill>
                  <a:srgbClr val="C00000"/>
                </a:solidFill>
              </a:rPr>
              <a:t>linearization</a:t>
            </a:r>
            <a:r>
              <a:rPr lang="en-US" dirty="0">
                <a:solidFill>
                  <a:srgbClr val="000000"/>
                </a:solidFill>
              </a:rPr>
              <a:t>)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is the function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577850" y="3302000"/>
          <a:ext cx="7988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7" name="Equation" r:id="rId3" imgW="7988040" imgH="507960" progId="Equation.DSMT4">
                  <p:embed/>
                </p:oleObj>
              </mc:Choice>
              <mc:Fallback>
                <p:oleObj name="Equation" r:id="rId3" imgW="798804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3302000"/>
                        <a:ext cx="7988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Linear Approximations and Total Differentials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Linear Approximations and Total Differentials (cont.)</a:t>
            </a:r>
          </a:p>
          <a:p>
            <a:r>
              <a:rPr lang="en-US" dirty="0">
                <a:solidFill>
                  <a:srgbClr val="000000"/>
                </a:solidFill>
              </a:rPr>
              <a:t>The (</a:t>
            </a:r>
            <a:r>
              <a:rPr lang="en-US" b="1" dirty="0">
                <a:solidFill>
                  <a:srgbClr val="C00000"/>
                </a:solidFill>
              </a:rPr>
              <a:t>total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differential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df</a:t>
            </a:r>
            <a:r>
              <a:rPr lang="en-US" dirty="0">
                <a:solidFill>
                  <a:srgbClr val="000000"/>
                </a:solidFill>
              </a:rPr>
              <a:t> at the point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is the change in the linearization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from the point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to the point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), where the differentials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 are independent variables. That is,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2235200" y="3695700"/>
          <a:ext cx="4673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2" name="Equation" r:id="rId3" imgW="4673520" imgH="1104840" progId="Equation.DSMT4">
                  <p:embed/>
                </p:oleObj>
              </mc:Choice>
              <mc:Fallback>
                <p:oleObj name="Equation" r:id="rId3" imgW="4673520" imgH="1104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3695700"/>
                        <a:ext cx="4673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Linear Approximations and Total Differentials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2074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Linear Approximations and Total Differentials (cont.)</a:t>
            </a:r>
          </a:p>
          <a:p>
            <a:r>
              <a:rPr lang="en-US" dirty="0">
                <a:solidFill>
                  <a:srgbClr val="000000"/>
                </a:solidFill>
              </a:rPr>
              <a:t>Using alternate notation, if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), the differential </a:t>
            </a:r>
            <a:r>
              <a:rPr lang="en-US" i="1" dirty="0">
                <a:solidFill>
                  <a:srgbClr val="000000"/>
                </a:solidFill>
              </a:rPr>
              <a:t>dz</a:t>
            </a:r>
            <a:r>
              <a:rPr lang="en-US" dirty="0">
                <a:solidFill>
                  <a:srgbClr val="000000"/>
                </a:solidFill>
              </a:rPr>
              <a:t> is a function of the differentials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 defined by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3244850" y="2978150"/>
          <a:ext cx="265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6" name="Equation" r:id="rId3" imgW="2654280" imgH="901440" progId="Equation.DSMT4">
                  <p:embed/>
                </p:oleObj>
              </mc:Choice>
              <mc:Fallback>
                <p:oleObj name="Equation" r:id="rId3" imgW="2654280" imgH="901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78150"/>
                        <a:ext cx="2654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 and Linear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other words, the linear approximation of the surface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at the point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 is obtained by expressing the tangent plane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as a function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1092200" y="2768600"/>
          <a:ext cx="695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7" name="Equation" r:id="rId3" imgW="6959520" imgH="507960" progId="Equation.DSMT4">
                  <p:embed/>
                </p:oleObj>
              </mc:Choice>
              <mc:Fallback>
                <p:oleObj name="Equation" r:id="rId3" imgW="69595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68600"/>
                        <a:ext cx="6959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1460500" y="4064000"/>
          <a:ext cx="622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8" name="Equation" r:id="rId5" imgW="6222960" imgH="507960" progId="Equation.DSMT4">
                  <p:embed/>
                </p:oleObj>
              </mc:Choice>
              <mc:Fallback>
                <p:oleObj name="Equation" r:id="rId5" imgW="622296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064000"/>
                        <a:ext cx="622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1661410" y="4755630"/>
          <a:ext cx="6921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9" name="Equation" r:id="rId7" imgW="6921360" imgH="507960" progId="Equation.DSMT4">
                  <p:embed/>
                </p:oleObj>
              </mc:Choice>
              <mc:Fallback>
                <p:oleObj name="Equation" r:id="rId7" imgW="692136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410" y="4755630"/>
                        <a:ext cx="6921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657600" cy="398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 and Linear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6 illustrates the </a:t>
            </a:r>
            <a:br>
              <a:rPr lang="en-US" dirty="0"/>
            </a:br>
            <a:r>
              <a:rPr lang="en-US" dirty="0"/>
              <a:t>relationship between a </a:t>
            </a:r>
            <a:br>
              <a:rPr lang="en-US" dirty="0"/>
            </a:br>
            <a:r>
              <a:rPr lang="en-US" dirty="0"/>
              <a:t>surface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its </a:t>
            </a:r>
            <a:br>
              <a:rPr lang="en-US" dirty="0"/>
            </a:br>
            <a:r>
              <a:rPr lang="en-US" dirty="0"/>
              <a:t>linearization 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the</a:t>
            </a:r>
            <a:br>
              <a:rPr lang="en-US" dirty="0"/>
            </a:br>
            <a:r>
              <a:rPr lang="en-US" dirty="0"/>
              <a:t>increments 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x,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</a:t>
            </a:r>
            <a:r>
              <a:rPr lang="en-US" i="1" dirty="0"/>
              <a:t>z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the differentials </a:t>
            </a:r>
            <a:r>
              <a:rPr lang="en-US" i="1" dirty="0"/>
              <a:t>dx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/>
              <a:t>dy</a:t>
            </a:r>
            <a:r>
              <a:rPr lang="en-US" dirty="0"/>
              <a:t>, and </a:t>
            </a:r>
            <a:r>
              <a:rPr lang="en-US" i="1" dirty="0"/>
              <a:t>dz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53340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					    Find </a:t>
            </a:r>
          </a:p>
          <a:p>
            <a:pPr>
              <a:tabLst>
                <a:tab pos="465138" algn="l"/>
              </a:tabLst>
            </a:pPr>
            <a:r>
              <a:rPr lang="en-US" b="1" dirty="0"/>
              <a:t>a.	</a:t>
            </a:r>
            <a:r>
              <a:rPr lang="en-US" dirty="0"/>
              <a:t>the differential </a:t>
            </a:r>
            <a:r>
              <a:rPr lang="en-US" i="1" dirty="0"/>
              <a:t>df</a:t>
            </a:r>
            <a:r>
              <a:rPr lang="en-US" dirty="0"/>
              <a:t> at an arbitrary point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and </a:t>
            </a:r>
          </a:p>
          <a:p>
            <a:pPr>
              <a:tabLst>
                <a:tab pos="465138" algn="l"/>
              </a:tabLst>
            </a:pPr>
            <a:r>
              <a:rPr lang="en-US" b="1" dirty="0"/>
              <a:t>b.</a:t>
            </a:r>
            <a:r>
              <a:rPr lang="en-US" dirty="0"/>
              <a:t>	the linearization of </a:t>
            </a:r>
            <a:r>
              <a:rPr lang="en-US" i="1" dirty="0"/>
              <a:t>f</a:t>
            </a:r>
            <a:r>
              <a:rPr lang="en-US" dirty="0"/>
              <a:t> at the point (2, 1).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Both the differential and linearization depend on the partial derivatives of </a:t>
            </a:r>
            <a:r>
              <a:rPr lang="en-US" i="1" dirty="0"/>
              <a:t>f</a:t>
            </a:r>
            <a:r>
              <a:rPr lang="en-US" dirty="0"/>
              <a:t>, so we begin with them.</a:t>
            </a:r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1066800" y="1234190"/>
          <a:ext cx="4305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0" name="Equation" r:id="rId3" imgW="4305240" imgH="533160" progId="Equation.DSMT4">
                  <p:embed/>
                </p:oleObj>
              </mc:Choice>
              <mc:Fallback>
                <p:oleObj name="Equation" r:id="rId3" imgW="430524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34190"/>
                        <a:ext cx="4305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1130300" y="4394200"/>
          <a:ext cx="6883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1" name="Equation" r:id="rId5" imgW="6883200" imgH="558720" progId="Equation.DSMT4">
                  <p:embed/>
                </p:oleObj>
              </mc:Choice>
              <mc:Fallback>
                <p:oleObj name="Equation" r:id="rId5" imgW="688320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394200"/>
                        <a:ext cx="6883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tabLst>
                <a:tab pos="465138" algn="l"/>
              </a:tabLst>
            </a:pPr>
            <a:r>
              <a:rPr lang="en-US" b="1" dirty="0"/>
              <a:t>b.	</a:t>
            </a:r>
            <a:r>
              <a:rPr lang="en-US" dirty="0"/>
              <a:t>The linearization of </a:t>
            </a:r>
            <a:r>
              <a:rPr lang="en-US" i="1" dirty="0"/>
              <a:t>f</a:t>
            </a:r>
            <a:r>
              <a:rPr lang="en-US" dirty="0"/>
              <a:t> at the point (2, 1) is the 	following function.</a:t>
            </a:r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69272"/>
              </p:ext>
            </p:extLst>
          </p:nvPr>
        </p:nvGraphicFramePr>
        <p:xfrm>
          <a:off x="568325" y="1365250"/>
          <a:ext cx="557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7" name="Equation" r:id="rId3" imgW="5574960" imgH="685800" progId="Equation.DSMT4">
                  <p:embed/>
                </p:oleObj>
              </mc:Choice>
              <mc:Fallback>
                <p:oleObj name="Equation" r:id="rId3" imgW="557496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365250"/>
                        <a:ext cx="557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1250950" y="3086100"/>
          <a:ext cx="6642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8" name="Equation" r:id="rId5" imgW="6642000" imgH="495000" progId="Equation.DSMT4">
                  <p:embed/>
                </p:oleObj>
              </mc:Choice>
              <mc:Fallback>
                <p:oleObj name="Equation" r:id="rId5" imgW="66420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086100"/>
                        <a:ext cx="6642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2213340" y="3657600"/>
          <a:ext cx="374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9" name="Equation" r:id="rId7" imgW="3746160" imgH="469800" progId="Equation.DSMT4">
                  <p:embed/>
                </p:oleObj>
              </mc:Choice>
              <mc:Fallback>
                <p:oleObj name="Equation" r:id="rId7" imgW="37461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340" y="3657600"/>
                        <a:ext cx="374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2213340" y="4307590"/>
          <a:ext cx="163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0" name="Equation" r:id="rId9" imgW="1638000" imgH="355320" progId="Equation.DSMT4">
                  <p:embed/>
                </p:oleObj>
              </mc:Choice>
              <mc:Fallback>
                <p:oleObj name="Equation" r:id="rId9" imgW="163800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340" y="4307590"/>
                        <a:ext cx="163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of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and its linearization (i.e., tangent plane) at the point (2, 1) are shown in Figure 7.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4680" y="2362200"/>
            <a:ext cx="2834640" cy="34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958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again the density formula		 If the mass </a:t>
            </a:r>
            <a:r>
              <a:rPr lang="en-US" i="1" dirty="0"/>
              <a:t>m</a:t>
            </a:r>
            <a:r>
              <a:rPr lang="en-US" dirty="0"/>
              <a:t> of an object is known to within 2% relative error and its volume </a:t>
            </a:r>
            <a:r>
              <a:rPr lang="en-US" i="1" dirty="0"/>
              <a:t>v</a:t>
            </a:r>
            <a:r>
              <a:rPr lang="en-US" dirty="0"/>
              <a:t> to within 5% relative error, find an upper bound on the relative error with which its density is known.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begin by finding </a:t>
            </a:r>
            <a:r>
              <a:rPr lang="en-US" i="1" dirty="0"/>
              <a:t>d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.</a:t>
            </a:r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78468"/>
              </p:ext>
            </p:extLst>
          </p:nvPr>
        </p:nvGraphicFramePr>
        <p:xfrm>
          <a:off x="5683250" y="1325563"/>
          <a:ext cx="1270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2" name="Equation" r:id="rId3" imgW="1269720" imgH="431640" progId="Equation.DSMT4">
                  <p:embed/>
                </p:oleObj>
              </mc:Choice>
              <mc:Fallback>
                <p:oleObj name="Equation" r:id="rId3" imgW="12697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1325563"/>
                        <a:ext cx="1270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007510"/>
              </p:ext>
            </p:extLst>
          </p:nvPr>
        </p:nvGraphicFramePr>
        <p:xfrm>
          <a:off x="2076450" y="4724400"/>
          <a:ext cx="499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3" name="Equation" r:id="rId5" imgW="4991040" imgH="838080" progId="Equation.DSMT4">
                  <p:embed/>
                </p:oleObj>
              </mc:Choice>
              <mc:Fallback>
                <p:oleObj name="Equation" r:id="rId5" imgW="49910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724400"/>
                        <a:ext cx="499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that the true mass of the object is approximately </a:t>
            </a:r>
            <a:r>
              <a:rPr lang="en-US" i="1" dirty="0"/>
              <a:t>m</a:t>
            </a:r>
            <a:r>
              <a:rPr lang="en-US" dirty="0"/>
              <a:t> ± </a:t>
            </a:r>
            <a:r>
              <a:rPr lang="en-US" i="1" dirty="0"/>
              <a:t>dm</a:t>
            </a:r>
            <a:r>
              <a:rPr lang="en-US" dirty="0"/>
              <a:t>, and the information we are given tells us that		           Similarly,</a:t>
            </a:r>
            <a:br>
              <a:rPr lang="en-US" dirty="0"/>
            </a:br>
            <a:r>
              <a:rPr lang="en-US" dirty="0"/>
              <a:t>and we seek an upper bound on the relative error</a:t>
            </a:r>
            <a:br>
              <a:rPr lang="en-US" dirty="0"/>
            </a:br>
            <a:r>
              <a:rPr lang="en-US" dirty="0"/>
              <a:t>Dividing the differential </a:t>
            </a:r>
            <a:r>
              <a:rPr lang="en-US" i="1" dirty="0"/>
              <a:t>d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i="1" dirty="0">
                <a:latin typeface="Euclid Symbol" pitchFamily="18" charset="2"/>
              </a:rPr>
              <a:t> </a:t>
            </a:r>
            <a:r>
              <a:rPr lang="en-US" dirty="0"/>
              <a:t>by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, we obtain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r>
              <a:rPr lang="en-US" dirty="0"/>
              <a:t>so by the Triangle Inequality we have the following.</a:t>
            </a:r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3154180" y="2163580"/>
          <a:ext cx="1841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9" name="Equation" r:id="rId3" imgW="1841400" imgH="495000" progId="Equation.DSMT4">
                  <p:embed/>
                </p:oleObj>
              </mc:Choice>
              <mc:Fallback>
                <p:oleObj name="Equation" r:id="rId3" imgW="18414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180" y="2163580"/>
                        <a:ext cx="1841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6516350" y="2163580"/>
          <a:ext cx="163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0" name="Equation" r:id="rId5" imgW="1638000" imgH="495000" progId="Equation.DSMT4">
                  <p:embed/>
                </p:oleObj>
              </mc:Choice>
              <mc:Fallback>
                <p:oleObj name="Equation" r:id="rId5" imgW="16380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350" y="2163580"/>
                        <a:ext cx="1638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992576"/>
              </p:ext>
            </p:extLst>
          </p:nvPr>
        </p:nvGraphicFramePr>
        <p:xfrm>
          <a:off x="7734300" y="25971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1" name="Equation" r:id="rId7" imgW="1041120" imgH="482400" progId="Equation.DSMT4">
                  <p:embed/>
                </p:oleObj>
              </mc:Choice>
              <mc:Fallback>
                <p:oleObj name="Equation" r:id="rId7" imgW="10411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2597150"/>
                        <a:ext cx="1041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58956"/>
              </p:ext>
            </p:extLst>
          </p:nvPr>
        </p:nvGraphicFramePr>
        <p:xfrm>
          <a:off x="1943100" y="3587750"/>
          <a:ext cx="5257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2" name="Equation" r:id="rId9" imgW="5257800" imgH="901440" progId="Equation.DSMT4">
                  <p:embed/>
                </p:oleObj>
              </mc:Choice>
              <mc:Fallback>
                <p:oleObj name="Equation" r:id="rId9" imgW="5257800" imgH="901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587750"/>
                        <a:ext cx="5257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035957"/>
              </p:ext>
            </p:extLst>
          </p:nvPr>
        </p:nvGraphicFramePr>
        <p:xfrm>
          <a:off x="1441450" y="4946650"/>
          <a:ext cx="6261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3" name="Equation" r:id="rId11" imgW="6260760" imgH="990360" progId="Equation.DSMT4">
                  <p:embed/>
                </p:oleObj>
              </mc:Choice>
              <mc:Fallback>
                <p:oleObj name="Equation" r:id="rId11" imgW="6260760" imgH="990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946650"/>
                        <a:ext cx="6261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16955"/>
            <a:ext cx="3474720" cy="300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gradient of a function of two variables always points in a direction normal to the function’s contour curves; the same reasoning applies to functions of any number of variables. For our present </a:t>
            </a:r>
            <a:br>
              <a:rPr lang="en-US" dirty="0"/>
            </a:br>
            <a:r>
              <a:rPr lang="en-US" dirty="0"/>
              <a:t>purposes, let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be a </a:t>
            </a:r>
            <a:br>
              <a:rPr lang="en-US" dirty="0"/>
            </a:br>
            <a:r>
              <a:rPr lang="en-US" dirty="0"/>
              <a:t>differentiable  function, and </a:t>
            </a:r>
            <a:br>
              <a:rPr lang="en-US" dirty="0"/>
            </a:br>
            <a:r>
              <a:rPr lang="en-US" dirty="0"/>
              <a:t>suppose </a:t>
            </a:r>
            <a:br>
              <a:rPr lang="en-US" dirty="0"/>
            </a:br>
            <a:r>
              <a:rPr lang="en-US" dirty="0"/>
              <a:t>is a smooth curve on a particular</a:t>
            </a:r>
            <a:br>
              <a:rPr lang="en-US" dirty="0"/>
            </a:br>
            <a:r>
              <a:rPr lang="en-US" dirty="0"/>
              <a:t>level surface of </a:t>
            </a:r>
            <a:r>
              <a:rPr lang="en-US" i="1" dirty="0"/>
              <a:t>F</a:t>
            </a:r>
            <a:r>
              <a:rPr lang="en-US" dirty="0"/>
              <a:t>, say </a:t>
            </a:r>
            <a:br>
              <a:rPr lang="en-US" dirty="0"/>
            </a:b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 (see Figure 1).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</a:t>
            </a:r>
          </a:p>
        </p:txBody>
      </p:sp>
      <p:graphicFrame>
        <p:nvGraphicFramePr>
          <p:cNvPr id="229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93849"/>
              </p:ext>
            </p:extLst>
          </p:nvPr>
        </p:nvGraphicFramePr>
        <p:xfrm>
          <a:off x="1828800" y="3886200"/>
          <a:ext cx="318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0" name="Equation" r:id="rId4" imgW="3187440" imgH="520560" progId="Equation.DSMT4">
                  <p:embed/>
                </p:oleObj>
              </mc:Choice>
              <mc:Fallback>
                <p:oleObj name="Equation" r:id="rId4" imgW="3187440" imgH="520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86200"/>
                        <a:ext cx="318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radius </a:t>
            </a:r>
            <a:r>
              <a:rPr lang="en-US" i="1" dirty="0"/>
              <a:t>r</a:t>
            </a:r>
            <a:r>
              <a:rPr lang="en-US" dirty="0"/>
              <a:t> of a right circular cylindrical oil drum is known to within 4% relative error and its height </a:t>
            </a:r>
            <a:r>
              <a:rPr lang="en-US" i="1" dirty="0"/>
              <a:t>h</a:t>
            </a:r>
            <a:r>
              <a:rPr lang="en-US" dirty="0"/>
              <a:t> to within 1% relative error. Find an upper bound on the relative error with which the drum’s volume </a:t>
            </a:r>
            <a:r>
              <a:rPr lang="en-US" i="1" dirty="0"/>
              <a:t>V</a:t>
            </a:r>
            <a:r>
              <a:rPr lang="en-US" dirty="0"/>
              <a:t> is known.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Beginning with the volume formula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i="1" dirty="0"/>
              <a:t>h</a:t>
            </a:r>
            <a:r>
              <a:rPr lang="en-US" dirty="0"/>
              <a:t>, we obtain</a:t>
            </a:r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006556"/>
              </p:ext>
            </p:extLst>
          </p:nvPr>
        </p:nvGraphicFramePr>
        <p:xfrm>
          <a:off x="1892300" y="4648200"/>
          <a:ext cx="535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9" name="Equation" r:id="rId3" imgW="5359320" imgH="838080" progId="Equation.DSMT4">
                  <p:embed/>
                </p:oleObj>
              </mc:Choice>
              <mc:Fallback>
                <p:oleObj name="Equation" r:id="rId3" imgW="53593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4648200"/>
                        <a:ext cx="535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so,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an error in the measurement of </a:t>
            </a:r>
            <a:r>
              <a:rPr lang="en-US" i="1" dirty="0"/>
              <a:t>r</a:t>
            </a:r>
            <a:r>
              <a:rPr lang="en-US" dirty="0"/>
              <a:t> has twice as much effect in the relative error of </a:t>
            </a:r>
            <a:r>
              <a:rPr lang="en-US" i="1" dirty="0"/>
              <a:t>V</a:t>
            </a:r>
            <a:r>
              <a:rPr lang="en-US" dirty="0"/>
              <a:t> as an error in the measurement of </a:t>
            </a:r>
            <a:r>
              <a:rPr lang="en-US" i="1" dirty="0"/>
              <a:t>h</a:t>
            </a:r>
            <a:r>
              <a:rPr lang="en-US" dirty="0"/>
              <a:t>. For the relative errors given, we can state that</a:t>
            </a:r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853414"/>
              </p:ext>
            </p:extLst>
          </p:nvPr>
        </p:nvGraphicFramePr>
        <p:xfrm>
          <a:off x="2025650" y="1784350"/>
          <a:ext cx="5092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4" name="Equation" r:id="rId3" imgW="5092560" imgH="888840" progId="Equation.DSMT4">
                  <p:embed/>
                </p:oleObj>
              </mc:Choice>
              <mc:Fallback>
                <p:oleObj name="Equation" r:id="rId3" imgW="509256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784350"/>
                        <a:ext cx="5092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1085850" y="4711700"/>
          <a:ext cx="6972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5" name="Equation" r:id="rId5" imgW="6972120" imgH="927000" progId="Equation.DSMT4">
                  <p:embed/>
                </p:oleObj>
              </mc:Choice>
              <mc:Fallback>
                <p:oleObj name="Equation" r:id="rId5" imgW="697212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4711700"/>
                        <a:ext cx="6972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linear approximation of the following function at the given point.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The linearization of </a:t>
            </a:r>
            <a:r>
              <a:rPr lang="en-US" i="1" dirty="0"/>
              <a:t>f</a:t>
            </a:r>
            <a:r>
              <a:rPr lang="en-US" dirty="0"/>
              <a:t> at (−2, 1, 0, 3) is given by the formula</a:t>
            </a:r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1193800" y="2209800"/>
          <a:ext cx="675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9" name="Equation" r:id="rId3" imgW="6756120" imgH="838080" progId="Equation.DSMT4">
                  <p:embed/>
                </p:oleObj>
              </mc:Choice>
              <mc:Fallback>
                <p:oleObj name="Equation" r:id="rId3" imgW="67561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209800"/>
                        <a:ext cx="675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774700" y="4419600"/>
          <a:ext cx="7759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0" name="Equation" r:id="rId5" imgW="7759440" imgH="1434960" progId="Equation.DSMT4">
                  <p:embed/>
                </p:oleObj>
              </mc:Choice>
              <mc:Fallback>
                <p:oleObj name="Equation" r:id="rId5" imgW="7759440" imgH="1434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4419600"/>
                        <a:ext cx="77597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calculate the following:</a:t>
            </a:r>
          </a:p>
        </p:txBody>
      </p:sp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1092200" y="1981200"/>
          <a:ext cx="7137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5" name="Equation" r:id="rId3" imgW="7137360" imgH="876240" progId="Equation.DSMT4">
                  <p:embed/>
                </p:oleObj>
              </mc:Choice>
              <mc:Fallback>
                <p:oleObj name="Equation" r:id="rId3" imgW="7137360" imgH="876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981200"/>
                        <a:ext cx="7137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2" name="Object 4"/>
          <p:cNvGraphicFramePr>
            <a:graphicFrameLocks noChangeAspect="1"/>
          </p:cNvGraphicFramePr>
          <p:nvPr/>
        </p:nvGraphicFramePr>
        <p:xfrm>
          <a:off x="990600" y="2895600"/>
          <a:ext cx="4584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6" name="Equation" r:id="rId5" imgW="4584600" imgH="1015920" progId="Equation.DSMT4">
                  <p:embed/>
                </p:oleObj>
              </mc:Choice>
              <mc:Fallback>
                <p:oleObj name="Equation" r:id="rId5" imgW="458460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45847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3" name="Object 5"/>
          <p:cNvGraphicFramePr>
            <a:graphicFrameLocks noChangeAspect="1"/>
          </p:cNvGraphicFramePr>
          <p:nvPr/>
        </p:nvGraphicFramePr>
        <p:xfrm>
          <a:off x="1051810" y="4191000"/>
          <a:ext cx="6934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7" name="Equation" r:id="rId7" imgW="6933960" imgH="711000" progId="Equation.DSMT4">
                  <p:embed/>
                </p:oleObj>
              </mc:Choice>
              <mc:Fallback>
                <p:oleObj name="Equation" r:id="rId7" imgW="6933960" imgH="71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810" y="4191000"/>
                        <a:ext cx="6934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1034320" y="4982980"/>
          <a:ext cx="6794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8" name="Equation" r:id="rId9" imgW="6794280" imgH="711000" progId="Equation.DSMT4">
                  <p:embed/>
                </p:oleObj>
              </mc:Choice>
              <mc:Fallback>
                <p:oleObj name="Equation" r:id="rId9" imgW="679428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320" y="4982980"/>
                        <a:ext cx="6794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Hence,</a:t>
            </a:r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1035050" y="1346200"/>
          <a:ext cx="7073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8" name="Equation" r:id="rId3" imgW="7073640" imgH="1015920" progId="Equation.DSMT4">
                  <p:embed/>
                </p:oleObj>
              </mc:Choice>
              <mc:Fallback>
                <p:oleObj name="Equation" r:id="rId3" imgW="7073640" imgH="1015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346200"/>
                        <a:ext cx="7073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1822450" y="3009900"/>
          <a:ext cx="549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9" name="Equation" r:id="rId5" imgW="5499000" imgH="838080" progId="Equation.DSMT4">
                  <p:embed/>
                </p:oleObj>
              </mc:Choice>
              <mc:Fallback>
                <p:oleObj name="Equation" r:id="rId5" imgW="54990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009900"/>
                        <a:ext cx="549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3488960" y="3886200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0" name="Equation" r:id="rId7" imgW="2743200" imgH="838080" progId="Equation.DSMT4">
                  <p:embed/>
                </p:oleObj>
              </mc:Choice>
              <mc:Fallback>
                <p:oleObj name="Equation" r:id="rId7" imgW="27432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960" y="3886200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18269"/>
          </a:xfrm>
        </p:spPr>
        <p:txBody>
          <a:bodyPr>
            <a:spAutoFit/>
          </a:bodyPr>
          <a:lstStyle/>
          <a:p>
            <a:r>
              <a:rPr lang="en-US" dirty="0"/>
              <a:t>Then, using the Chain Rule and gradient notation, we have the following.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In other words, the vector	  which we know is tangent to the curve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is orthogonal to </a:t>
            </a:r>
            <a:r>
              <a:rPr lang="en-US" dirty="0">
                <a:sym typeface="Symbol"/>
              </a:rPr>
              <a:t></a:t>
            </a:r>
            <a:r>
              <a:rPr lang="en-US" i="1" dirty="0"/>
              <a:t>F</a:t>
            </a:r>
            <a:r>
              <a:rPr lang="en-US" dirty="0"/>
              <a:t> at every point on the surface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</a:t>
            </a:r>
            <a:r>
              <a:rPr lang="en-US" i="1" dirty="0"/>
              <a:t>k</a:t>
            </a:r>
            <a:r>
              <a:rPr lang="en-US" dirty="0"/>
              <a:t>.</a:t>
            </a:r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4259080" y="2051375"/>
          <a:ext cx="257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8" name="Equation" r:id="rId3" imgW="2577960" imgH="838080" progId="Equation.DSMT4">
                  <p:embed/>
                </p:oleObj>
              </mc:Choice>
              <mc:Fallback>
                <p:oleObj name="Equation" r:id="rId3" imgW="25779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080" y="2051375"/>
                        <a:ext cx="2578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2247900" y="2985713"/>
          <a:ext cx="3975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9" name="Equation" r:id="rId5" imgW="3974760" imgH="495000" progId="Equation.DSMT4">
                  <p:embed/>
                </p:oleObj>
              </mc:Choice>
              <mc:Fallback>
                <p:oleObj name="Equation" r:id="rId5" imgW="39747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2985713"/>
                        <a:ext cx="3975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1600200" y="3577151"/>
          <a:ext cx="4622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0" name="Equation" r:id="rId7" imgW="4622760" imgH="571320" progId="Equation.DSMT4">
                  <p:embed/>
                </p:oleObj>
              </mc:Choice>
              <mc:Fallback>
                <p:oleObj name="Equation" r:id="rId7" imgW="462276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77151"/>
                        <a:ext cx="4622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/>
        </p:nvGraphicFramePr>
        <p:xfrm>
          <a:off x="4445000" y="4244788"/>
          <a:ext cx="177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1" name="Equation" r:id="rId9" imgW="1777680" imgH="469800" progId="Equation.DSMT4">
                  <p:embed/>
                </p:oleObj>
              </mc:Choice>
              <mc:Fallback>
                <p:oleObj name="Equation" r:id="rId9" imgW="17776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244788"/>
                        <a:ext cx="1778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7" name="Object 7"/>
          <p:cNvGraphicFramePr>
            <a:graphicFrameLocks noChangeAspect="1"/>
          </p:cNvGraphicFramePr>
          <p:nvPr/>
        </p:nvGraphicFramePr>
        <p:xfrm>
          <a:off x="4406900" y="4726690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2" name="Equation" r:id="rId11" imgW="774360" imgH="469800" progId="Equation.DSMT4">
                  <p:embed/>
                </p:oleObj>
              </mc:Choice>
              <mc:Fallback>
                <p:oleObj name="Equation" r:id="rId11" imgW="7743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4726690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Planes and Normal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that a plane is completely characterized by one of its points, say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0</a:t>
            </a:r>
            <a:r>
              <a:rPr lang="en-US" dirty="0"/>
              <a:t>), and a normal vector </a:t>
            </a:r>
            <a:r>
              <a:rPr lang="en-US" b="1" dirty="0"/>
              <a:t>n</a:t>
            </a:r>
            <a:r>
              <a:rPr lang="en-US" dirty="0"/>
              <a:t>, as each point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of the plane must then satisfy the equation</a:t>
            </a:r>
            <a:br>
              <a:rPr lang="en-US" dirty="0"/>
            </a:br>
            <a:r>
              <a:rPr lang="en-US" dirty="0"/>
              <a:t>Since		      is normal to the tangent vector</a:t>
            </a:r>
            <a:br>
              <a:rPr lang="en-US" dirty="0"/>
            </a:br>
            <a:r>
              <a:rPr lang="en-US" dirty="0"/>
              <a:t>at the point 				 for every smooth curve			  on the surface, we define the tangent plane to a surface and the normal line to the surface as follows.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1841"/>
              </p:ext>
            </p:extLst>
          </p:nvPr>
        </p:nvGraphicFramePr>
        <p:xfrm>
          <a:off x="1905000" y="2590800"/>
          <a:ext cx="387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1" name="Equation" r:id="rId3" imgW="3873240" imgH="495000" progId="Equation.DSMT4">
                  <p:embed/>
                </p:oleObj>
              </mc:Choice>
              <mc:Fallback>
                <p:oleObj name="Equation" r:id="rId3" imgW="387324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387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1476010" y="3065463"/>
          <a:ext cx="1257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2" name="Equation" r:id="rId5" imgW="1257120" imgH="444240" progId="Equation.DSMT4">
                  <p:embed/>
                </p:oleObj>
              </mc:Choice>
              <mc:Fallback>
                <p:oleObj name="Equation" r:id="rId5" imgW="12571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010" y="3065463"/>
                        <a:ext cx="1257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7442200" y="3018020"/>
          <a:ext cx="78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3" name="Equation" r:id="rId7" imgW="787320" imgH="495000" progId="Equation.DSMT4">
                  <p:embed/>
                </p:oleObj>
              </mc:Choice>
              <mc:Fallback>
                <p:oleObj name="Equation" r:id="rId7" imgW="7873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018020"/>
                        <a:ext cx="787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2384270" y="3486150"/>
          <a:ext cx="2705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4" name="Equation" r:id="rId9" imgW="2705040" imgH="444240" progId="Equation.DSMT4">
                  <p:embed/>
                </p:oleObj>
              </mc:Choice>
              <mc:Fallback>
                <p:oleObj name="Equation" r:id="rId9" imgW="270504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270" y="3486150"/>
                        <a:ext cx="2705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564630" y="3903663"/>
          <a:ext cx="281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5" name="Equation" r:id="rId11" imgW="2819160" imgH="419040" progId="Equation.DSMT4">
                  <p:embed/>
                </p:oleObj>
              </mc:Choice>
              <mc:Fallback>
                <p:oleObj name="Equation" r:id="rId11" imgW="281916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30" y="3903663"/>
                        <a:ext cx="2819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Tangent Plane and Normal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Tangent Plane and Normal Line</a:t>
            </a:r>
          </a:p>
          <a:p>
            <a:r>
              <a:rPr lang="en-US" dirty="0">
                <a:solidFill>
                  <a:srgbClr val="000000"/>
                </a:solidFill>
              </a:rPr>
              <a:t>Given a differentiable function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) the </a:t>
            </a:r>
            <a:r>
              <a:rPr lang="en-US" b="1" dirty="0">
                <a:solidFill>
                  <a:srgbClr val="C00000"/>
                </a:solidFill>
              </a:rPr>
              <a:t>tangent plane</a:t>
            </a:r>
            <a:r>
              <a:rPr lang="en-US" dirty="0">
                <a:solidFill>
                  <a:srgbClr val="000000"/>
                </a:solidFill>
              </a:rPr>
              <a:t> at the point		      on the level surface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           is described by the equation</a:t>
            </a:r>
          </a:p>
          <a:p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3211850" y="2271010"/>
          <a:ext cx="135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2" name="Equation" r:id="rId3" imgW="1358640" imgH="444240" progId="Equation.DSMT4">
                  <p:embed/>
                </p:oleObj>
              </mc:Choice>
              <mc:Fallback>
                <p:oleObj name="Equation" r:id="rId3" imgW="13586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850" y="2271010"/>
                        <a:ext cx="135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533400" y="2684280"/>
          <a:ext cx="176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3" name="Equation" r:id="rId5" imgW="1765080" imgH="469800" progId="Equation.DSMT4">
                  <p:embed/>
                </p:oleObj>
              </mc:Choice>
              <mc:Fallback>
                <p:oleObj name="Equation" r:id="rId5" imgW="17650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84280"/>
                        <a:ext cx="176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731950"/>
              </p:ext>
            </p:extLst>
          </p:nvPr>
        </p:nvGraphicFramePr>
        <p:xfrm>
          <a:off x="1784350" y="3314700"/>
          <a:ext cx="5575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4" name="Equation" r:id="rId7" imgW="5574960" imgH="495000" progId="Equation.DSMT4">
                  <p:embed/>
                </p:oleObj>
              </mc:Choice>
              <mc:Fallback>
                <p:oleObj name="Equation" r:id="rId7" imgW="55749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3314700"/>
                        <a:ext cx="5575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Tangent Plane and Normal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Tangent Plane and Normal Line (cont.)</a:t>
            </a:r>
          </a:p>
          <a:p>
            <a:r>
              <a:rPr lang="en-US" dirty="0">
                <a:solidFill>
                  <a:srgbClr val="000000"/>
                </a:solidFill>
              </a:rPr>
              <a:t>Similarly, since </a:t>
            </a:r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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normal to the surface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normal line</a:t>
            </a:r>
            <a:r>
              <a:rPr lang="en-US" dirty="0">
                <a:solidFill>
                  <a:srgbClr val="000000"/>
                </a:solidFill>
              </a:rPr>
              <a:t> to the surface at the point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is described by the vector function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parametrically by the following equations:</a:t>
            </a:r>
          </a:p>
          <a:p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99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0530"/>
              </p:ext>
            </p:extLst>
          </p:nvPr>
        </p:nvGraphicFramePr>
        <p:xfrm>
          <a:off x="1295400" y="4610100"/>
          <a:ext cx="6527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7" name="Equation" r:id="rId3" imgW="6527520" imgH="1104840" progId="Equation.DSMT4">
                  <p:embed/>
                </p:oleObj>
              </mc:Choice>
              <mc:Fallback>
                <p:oleObj name="Equation" r:id="rId3" imgW="6527520" imgH="1104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10100"/>
                        <a:ext cx="6527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85161"/>
              </p:ext>
            </p:extLst>
          </p:nvPr>
        </p:nvGraphicFramePr>
        <p:xfrm>
          <a:off x="1828800" y="3238500"/>
          <a:ext cx="5181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8" name="Equation" r:id="rId5" imgW="5181600" imgH="495300" progId="Equation.DSMT4">
                  <p:embed/>
                </p:oleObj>
              </mc:Choice>
              <mc:Fallback>
                <p:oleObj name="Equation" r:id="rId5" imgW="5181600" imgH="495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38500"/>
                        <a:ext cx="5181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204212"/>
              </p:ext>
            </p:extLst>
          </p:nvPr>
        </p:nvGraphicFramePr>
        <p:xfrm>
          <a:off x="6705600" y="1845929"/>
          <a:ext cx="186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9" name="Equation" r:id="rId7" imgW="1866900" imgH="469900" progId="Equation.DSMT4">
                  <p:embed/>
                </p:oleObj>
              </mc:Choice>
              <mc:Fallback>
                <p:oleObj name="Equation" r:id="rId7" imgW="18669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45929"/>
                        <a:ext cx="186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47017"/>
              </p:ext>
            </p:extLst>
          </p:nvPr>
        </p:nvGraphicFramePr>
        <p:xfrm>
          <a:off x="6781800" y="2277836"/>
          <a:ext cx="135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0" name="Equation" r:id="rId9" imgW="1358310" imgH="444307" progId="Equation.DSMT4">
                  <p:embed/>
                </p:oleObj>
              </mc:Choice>
              <mc:Fallback>
                <p:oleObj name="Equation" r:id="rId9" imgW="1358310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77836"/>
                        <a:ext cx="135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Determine the tangent plane and normal line at the point </a:t>
            </a:r>
            <a:r>
              <a:rPr lang="en-US" dirty="0">
                <a:solidFill>
                  <a:srgbClr val="0000FF"/>
                </a:solidFill>
              </a:rPr>
              <a:t>(2, 1, 8)</a:t>
            </a:r>
            <a:r>
              <a:rPr lang="en-US" dirty="0"/>
              <a:t> of the surface defined by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Solution </a:t>
            </a:r>
          </a:p>
          <a:p>
            <a:r>
              <a:rPr lang="en-US" dirty="0"/>
              <a:t>If we let				 then the graph of </a:t>
            </a:r>
            <a:br>
              <a:rPr lang="en-US" dirty="0"/>
            </a:br>
            <a:r>
              <a:rPr lang="en-US" dirty="0"/>
              <a:t>		       is a level surface of </a:t>
            </a:r>
            <a:r>
              <a:rPr lang="en-US" i="1" dirty="0"/>
              <a:t>F</a:t>
            </a:r>
            <a:r>
              <a:rPr lang="en-US" dirty="0"/>
              <a:t>. The first step in answering both questions is to determine the gradient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</p:txBody>
      </p:sp>
      <p:graphicFrame>
        <p:nvGraphicFramePr>
          <p:cNvPr id="200706" name="Object 2"/>
          <p:cNvGraphicFramePr>
            <a:graphicFrameLocks noChangeAspect="1"/>
          </p:cNvGraphicFramePr>
          <p:nvPr/>
        </p:nvGraphicFramePr>
        <p:xfrm>
          <a:off x="6202180" y="1752600"/>
          <a:ext cx="2387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0" name="Equation" r:id="rId3" imgW="2387520" imgH="444240" progId="Equation.DSMT4">
                  <p:embed/>
                </p:oleObj>
              </mc:Choice>
              <mc:Fallback>
                <p:oleObj name="Equation" r:id="rId3" imgW="238752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180" y="1752600"/>
                        <a:ext cx="2387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7" name="Object 3"/>
          <p:cNvGraphicFramePr>
            <a:graphicFrameLocks noChangeAspect="1"/>
          </p:cNvGraphicFramePr>
          <p:nvPr/>
        </p:nvGraphicFramePr>
        <p:xfrm>
          <a:off x="1816100" y="2818150"/>
          <a:ext cx="328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1" name="Equation" r:id="rId5" imgW="3288960" imgH="482400" progId="Equation.DSMT4">
                  <p:embed/>
                </p:oleObj>
              </mc:Choice>
              <mc:Fallback>
                <p:oleObj name="Equation" r:id="rId5" imgW="32889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818150"/>
                        <a:ext cx="328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8" name="Object 4"/>
          <p:cNvGraphicFramePr>
            <a:graphicFrameLocks noChangeAspect="1"/>
          </p:cNvGraphicFramePr>
          <p:nvPr/>
        </p:nvGraphicFramePr>
        <p:xfrm>
          <a:off x="533400" y="325911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2" name="Equation" r:id="rId7" imgW="2298600" imgH="444240" progId="Equation.DSMT4">
                  <p:embed/>
                </p:oleObj>
              </mc:Choice>
              <mc:Fallback>
                <p:oleObj name="Equation" r:id="rId7" imgW="22986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5911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3479800" y="4406900"/>
          <a:ext cx="218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3" name="Equation" r:id="rId9" imgW="2184120" imgH="469800" progId="Equation.DSMT4">
                  <p:embed/>
                </p:oleObj>
              </mc:Choice>
              <mc:Fallback>
                <p:oleObj name="Equation" r:id="rId9" imgW="21841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4406900"/>
                        <a:ext cx="218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particular,				     so the equation for the tangent plane at the point (2, 1, 8) is as follows: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Next, the vector equation for the normal line passing through (2, 1, 8) with direction vector		         is </a:t>
            </a:r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2439650" y="1325380"/>
          <a:ext cx="294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7" name="Equation" r:id="rId3" imgW="2946240" imgH="469800" progId="Equation.DSMT4">
                  <p:embed/>
                </p:oleObj>
              </mc:Choice>
              <mc:Fallback>
                <p:oleObj name="Equation" r:id="rId3" imgW="29462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650" y="1325380"/>
                        <a:ext cx="294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6096000" y="4727940"/>
          <a:ext cx="1485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8" name="Equation" r:id="rId5" imgW="1485720" imgH="469800" progId="Equation.DSMT4">
                  <p:embed/>
                </p:oleObj>
              </mc:Choice>
              <mc:Fallback>
                <p:oleObj name="Equation" r:id="rId5" imgW="14857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27940"/>
                        <a:ext cx="1485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5875"/>
              </p:ext>
            </p:extLst>
          </p:nvPr>
        </p:nvGraphicFramePr>
        <p:xfrm>
          <a:off x="1123950" y="5314950"/>
          <a:ext cx="689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9" name="Equation" r:id="rId7" imgW="6895800" imgH="482400" progId="Equation.DSMT4">
                  <p:embed/>
                </p:oleObj>
              </mc:Choice>
              <mc:Fallback>
                <p:oleObj name="Equation" r:id="rId7" imgW="68958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314950"/>
                        <a:ext cx="6896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2438400" y="2438400"/>
          <a:ext cx="419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0" name="Equation" r:id="rId9" imgW="4190760" imgH="469800" progId="Equation.DSMT4">
                  <p:embed/>
                </p:oleObj>
              </mc:Choice>
              <mc:Fallback>
                <p:oleObj name="Equation" r:id="rId9" imgW="41907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419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2362200" y="3035300"/>
          <a:ext cx="426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1" name="Equation" r:id="rId11" imgW="4267080" imgH="469800" progId="Equation.DSMT4">
                  <p:embed/>
                </p:oleObj>
              </mc:Choice>
              <mc:Fallback>
                <p:oleObj name="Equation" r:id="rId11" imgW="42670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35300"/>
                        <a:ext cx="426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601479"/>
              </p:ext>
            </p:extLst>
          </p:nvPr>
        </p:nvGraphicFramePr>
        <p:xfrm>
          <a:off x="4565650" y="3683000"/>
          <a:ext cx="2197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2" name="Equation" r:id="rId13" imgW="2197080" imgH="355320" progId="Equation.DSMT4">
                  <p:embed/>
                </p:oleObj>
              </mc:Choice>
              <mc:Fallback>
                <p:oleObj name="Equation" r:id="rId13" imgW="219708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683000"/>
                        <a:ext cx="2197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882</Words>
  <Application>Microsoft Office PowerPoint</Application>
  <PresentationFormat>On-screen Show (4:3)</PresentationFormat>
  <Paragraphs>131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Euclid Symbol</vt:lpstr>
      <vt:lpstr>Arial</vt:lpstr>
      <vt:lpstr>Cambria Math</vt:lpstr>
      <vt:lpstr>Calibri</vt:lpstr>
      <vt:lpstr>Symbol</vt:lpstr>
      <vt:lpstr>Office Theme</vt:lpstr>
      <vt:lpstr>Equation</vt:lpstr>
      <vt:lpstr>Section 13.6</vt:lpstr>
      <vt:lpstr>TOPICS</vt:lpstr>
      <vt:lpstr>Tangent Planes and Normal Lines</vt:lpstr>
      <vt:lpstr>Tangent Planes and Normal Lines</vt:lpstr>
      <vt:lpstr>Tangent Planes and Normal Lines</vt:lpstr>
      <vt:lpstr>Definition: Tangent Plane and Normal Line</vt:lpstr>
      <vt:lpstr>Definition: Tangent Plane and Normal Line</vt:lpstr>
      <vt:lpstr>Example 1</vt:lpstr>
      <vt:lpstr>Example 1 (cont.)</vt:lpstr>
      <vt:lpstr>Example 1 (cont.)</vt:lpstr>
      <vt:lpstr>Example 1 (cont.)</vt:lpstr>
      <vt:lpstr>Tangent Planes and Normal Lines</vt:lpstr>
      <vt:lpstr>Example 2 </vt:lpstr>
      <vt:lpstr>Tangent Planes and Normal Lines</vt:lpstr>
      <vt:lpstr>Example 3 </vt:lpstr>
      <vt:lpstr>Example 3 (cont.)</vt:lpstr>
      <vt:lpstr>Example 3 (cont.)</vt:lpstr>
      <vt:lpstr>Example 3 (cont.)</vt:lpstr>
      <vt:lpstr>Example 3 (cont.)</vt:lpstr>
      <vt:lpstr>Definition: Linear Approximations and Total Differentials</vt:lpstr>
      <vt:lpstr>Definition: Linear Approximations and Total Differentials</vt:lpstr>
      <vt:lpstr>Definition: Linear Approximations and Total Differentials</vt:lpstr>
      <vt:lpstr>Differentials and Linear Approximations</vt:lpstr>
      <vt:lpstr>Differentials and Linear Approximations</vt:lpstr>
      <vt:lpstr>Example 4 </vt:lpstr>
      <vt:lpstr>Example 4 (cont.)</vt:lpstr>
      <vt:lpstr>Example 4 (cont.)</vt:lpstr>
      <vt:lpstr>Example 5 </vt:lpstr>
      <vt:lpstr>Example 5 (cont.)</vt:lpstr>
      <vt:lpstr>Example 6</vt:lpstr>
      <vt:lpstr>Example 6 (cont.)</vt:lpstr>
      <vt:lpstr>Example 7 </vt:lpstr>
      <vt:lpstr>Example 7 (cont.)</vt:lpstr>
      <vt:lpstr>Example 7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 Systems</dc:creator>
  <cp:lastModifiedBy>Daniel Breuer</cp:lastModifiedBy>
  <cp:revision>243</cp:revision>
  <dcterms:created xsi:type="dcterms:W3CDTF">2013-04-26T14:43:13Z</dcterms:created>
  <dcterms:modified xsi:type="dcterms:W3CDTF">2018-09-19T21:48:14Z</dcterms:modified>
</cp:coreProperties>
</file>