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5" r:id="rId4"/>
    <p:sldId id="298" r:id="rId5"/>
    <p:sldId id="299"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3" r:id="rId38"/>
    <p:sldId id="334" r:id="rId39"/>
    <p:sldId id="335" r:id="rId40"/>
    <p:sldId id="332"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Cambria Math" panose="02040503050406030204" pitchFamily="18" charset="0"/>
      <p:regular r:id="rId59"/>
    </p:embeddedFont>
    <p:embeddedFont>
      <p:font typeface="Sakkal Majalla" panose="02000000000000000000" pitchFamily="2" charset="-78"/>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FFFF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8" autoAdjust="0"/>
    <p:restoredTop sz="94660"/>
  </p:normalViewPr>
  <p:slideViewPr>
    <p:cSldViewPr>
      <p:cViewPr varScale="1">
        <p:scale>
          <a:sx n="101" d="100"/>
          <a:sy n="101" d="100"/>
        </p:scale>
        <p:origin x="14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 Id="rId9"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11" Type="http://schemas.openxmlformats.org/officeDocument/2006/relationships/image" Target="../media/image21.png"/><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23.bin"/><Relationship Id="rId10" Type="http://schemas.openxmlformats.org/officeDocument/2006/relationships/oleObject" Target="../embeddings/oleObject26.bin"/><Relationship Id="rId4" Type="http://schemas.openxmlformats.org/officeDocument/2006/relationships/image" Target="../media/image25.wmf"/><Relationship Id="rId9"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29.wmf"/><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3.wmf"/><Relationship Id="rId5" Type="http://schemas.openxmlformats.org/officeDocument/2006/relationships/oleObject" Target="../embeddings/oleObject41.bin"/><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5.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49.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3.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3.bin"/><Relationship Id="rId1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61.bin"/><Relationship Id="rId18" Type="http://schemas.openxmlformats.org/officeDocument/2006/relationships/image" Target="../media/image65.wmf"/><Relationship Id="rId3" Type="http://schemas.openxmlformats.org/officeDocument/2006/relationships/oleObject" Target="../embeddings/oleObject56.bin"/><Relationship Id="rId21" Type="http://schemas.openxmlformats.org/officeDocument/2006/relationships/oleObject" Target="../embeddings/oleObject65.bin"/><Relationship Id="rId7" Type="http://schemas.openxmlformats.org/officeDocument/2006/relationships/oleObject" Target="../embeddings/oleObject58.bin"/><Relationship Id="rId12" Type="http://schemas.openxmlformats.org/officeDocument/2006/relationships/image" Target="../media/image62.w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9.vml"/><Relationship Id="rId6" Type="http://schemas.openxmlformats.org/officeDocument/2006/relationships/image" Target="../media/image59.wmf"/><Relationship Id="rId11" Type="http://schemas.openxmlformats.org/officeDocument/2006/relationships/oleObject" Target="../embeddings/oleObject60.bin"/><Relationship Id="rId24" Type="http://schemas.openxmlformats.org/officeDocument/2006/relationships/image" Target="../media/image68.wmf"/><Relationship Id="rId5" Type="http://schemas.openxmlformats.org/officeDocument/2006/relationships/oleObject" Target="../embeddings/oleObject57.bin"/><Relationship Id="rId15" Type="http://schemas.openxmlformats.org/officeDocument/2006/relationships/oleObject" Target="../embeddings/oleObject62.bin"/><Relationship Id="rId23" Type="http://schemas.openxmlformats.org/officeDocument/2006/relationships/oleObject" Target="../embeddings/oleObject66.bin"/><Relationship Id="rId10" Type="http://schemas.openxmlformats.org/officeDocument/2006/relationships/image" Target="../media/image61.wmf"/><Relationship Id="rId19" Type="http://schemas.openxmlformats.org/officeDocument/2006/relationships/oleObject" Target="../embeddings/oleObject64.bin"/><Relationship Id="rId4" Type="http://schemas.openxmlformats.org/officeDocument/2006/relationships/image" Target="../media/image58.wmf"/><Relationship Id="rId9" Type="http://schemas.openxmlformats.org/officeDocument/2006/relationships/oleObject" Target="../embeddings/oleObject59.bin"/><Relationship Id="rId14" Type="http://schemas.openxmlformats.org/officeDocument/2006/relationships/image" Target="../media/image63.wmf"/><Relationship Id="rId22" Type="http://schemas.openxmlformats.org/officeDocument/2006/relationships/image" Target="../media/image6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69.bin"/><Relationship Id="rId4"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2.wmf"/></Relationships>
</file>

<file path=ppt/slides/_rels/slide2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4.wmf"/><Relationship Id="rId5" Type="http://schemas.openxmlformats.org/officeDocument/2006/relationships/oleObject" Target="../embeddings/oleObject72.bin"/><Relationship Id="rId4" Type="http://schemas.openxmlformats.org/officeDocument/2006/relationships/image" Target="../media/image73.wmf"/></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image" Target="../media/image82.wmf"/><Relationship Id="rId1" Type="http://schemas.openxmlformats.org/officeDocument/2006/relationships/vmlDrawing" Target="../drawings/vmlDrawing24.vml"/><Relationship Id="rId6" Type="http://schemas.openxmlformats.org/officeDocument/2006/relationships/image" Target="../media/image77.wmf"/><Relationship Id="rId11" Type="http://schemas.openxmlformats.org/officeDocument/2006/relationships/oleObject" Target="../embeddings/oleObject78.bin"/><Relationship Id="rId5" Type="http://schemas.openxmlformats.org/officeDocument/2006/relationships/oleObject" Target="../embeddings/oleObject75.bin"/><Relationship Id="rId15" Type="http://schemas.openxmlformats.org/officeDocument/2006/relationships/oleObject" Target="../embeddings/oleObject80.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7.bin"/><Relationship Id="rId14" Type="http://schemas.openxmlformats.org/officeDocument/2006/relationships/image" Target="../media/image81.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84.png"/><Relationship Id="rId4" Type="http://schemas.openxmlformats.org/officeDocument/2006/relationships/image" Target="../media/image8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85.wmf"/></Relationships>
</file>

<file path=ppt/slides/_rels/slide32.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7.wmf"/><Relationship Id="rId5" Type="http://schemas.openxmlformats.org/officeDocument/2006/relationships/oleObject" Target="../embeddings/oleObject84.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6.bin"/></Relationships>
</file>

<file path=ppt/slides/_rels/slide33.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92.bin"/><Relationship Id="rId18" Type="http://schemas.openxmlformats.org/officeDocument/2006/relationships/image" Target="../media/image97.wmf"/><Relationship Id="rId3" Type="http://schemas.openxmlformats.org/officeDocument/2006/relationships/oleObject" Target="../embeddings/oleObject87.bin"/><Relationship Id="rId21" Type="http://schemas.openxmlformats.org/officeDocument/2006/relationships/image" Target="../media/image98.wmf"/><Relationship Id="rId7" Type="http://schemas.openxmlformats.org/officeDocument/2006/relationships/oleObject" Target="../embeddings/oleObject89.bin"/><Relationship Id="rId12" Type="http://schemas.openxmlformats.org/officeDocument/2006/relationships/image" Target="../media/image94.wmf"/><Relationship Id="rId17"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image" Target="../media/image96.wmf"/><Relationship Id="rId20" Type="http://schemas.openxmlformats.org/officeDocument/2006/relationships/oleObject" Target="../embeddings/oleObject96.bin"/><Relationship Id="rId1" Type="http://schemas.openxmlformats.org/officeDocument/2006/relationships/vmlDrawing" Target="../drawings/vmlDrawing28.vml"/><Relationship Id="rId6" Type="http://schemas.openxmlformats.org/officeDocument/2006/relationships/image" Target="../media/image91.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93.wmf"/><Relationship Id="rId19" Type="http://schemas.openxmlformats.org/officeDocument/2006/relationships/oleObject" Target="../embeddings/oleObject95.bin"/><Relationship Id="rId4" Type="http://schemas.openxmlformats.org/officeDocument/2006/relationships/image" Target="../media/image90.wmf"/><Relationship Id="rId9" Type="http://schemas.openxmlformats.org/officeDocument/2006/relationships/oleObject" Target="../embeddings/oleObject90.bin"/><Relationship Id="rId14" Type="http://schemas.openxmlformats.org/officeDocument/2006/relationships/image" Target="../media/image95.wmf"/></Relationships>
</file>

<file path=ppt/slides/_rels/slide34.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0.wmf"/><Relationship Id="rId5" Type="http://schemas.openxmlformats.org/officeDocument/2006/relationships/oleObject" Target="../embeddings/oleObject9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0.bin"/></Relationships>
</file>

<file path=ppt/slides/_rels/slide35.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04.wmf"/><Relationship Id="rId5" Type="http://schemas.openxmlformats.org/officeDocument/2006/relationships/oleObject" Target="../embeddings/oleObject102.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08.png"/><Relationship Id="rId4" Type="http://schemas.openxmlformats.org/officeDocument/2006/relationships/image" Target="../media/image10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0.wmf"/><Relationship Id="rId5" Type="http://schemas.openxmlformats.org/officeDocument/2006/relationships/oleObject" Target="../embeddings/oleObject107.bin"/><Relationship Id="rId4" Type="http://schemas.openxmlformats.org/officeDocument/2006/relationships/image" Target="../media/image109.wmf"/></Relationships>
</file>

<file path=ppt/slides/_rels/slide3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13.wmf"/><Relationship Id="rId5" Type="http://schemas.openxmlformats.org/officeDocument/2006/relationships/oleObject" Target="../embeddings/oleObject109.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1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7.wmf"/><Relationship Id="rId5" Type="http://schemas.openxmlformats.org/officeDocument/2006/relationships/oleObject" Target="../embeddings/oleObject113.bin"/><Relationship Id="rId4" Type="http://schemas.openxmlformats.org/officeDocument/2006/relationships/image" Target="../media/image116.wmf"/></Relationships>
</file>

<file path=ppt/slides/_rels/slide44.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0.wmf"/><Relationship Id="rId5" Type="http://schemas.openxmlformats.org/officeDocument/2006/relationships/oleObject" Target="../embeddings/oleObject116.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1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2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25.wmf"/><Relationship Id="rId5" Type="http://schemas.openxmlformats.org/officeDocument/2006/relationships/oleObject" Target="../embeddings/oleObject121.bin"/><Relationship Id="rId4" Type="http://schemas.openxmlformats.org/officeDocument/2006/relationships/image" Target="../media/image124.wmf"/></Relationships>
</file>

<file path=ppt/slides/_rels/slide47.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22.bin"/><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27.wmf"/><Relationship Id="rId5" Type="http://schemas.openxmlformats.org/officeDocument/2006/relationships/oleObject" Target="../embeddings/oleObject123.bin"/><Relationship Id="rId4" Type="http://schemas.openxmlformats.org/officeDocument/2006/relationships/image" Target="../media/image126.wmf"/></Relationships>
</file>

<file path=ppt/slides/_rels/slide4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30.wmf"/></Relationships>
</file>

<file path=ppt/slides/_rels/slide51.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32.wmf"/><Relationship Id="rId5" Type="http://schemas.openxmlformats.org/officeDocument/2006/relationships/oleObject" Target="../embeddings/oleObject127.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2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35.wmf"/></Relationships>
</file>

<file path=ppt/slides/_rels/slide5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1F497D"/>
                </a:solidFill>
              </a:rPr>
              <a:t>Extreme Values of Functions of Two Variables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Saddle Point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chemeClr val="tx1"/>
                </a:solidFill>
              </a:rPr>
              <a:t>Saddle Point </a:t>
            </a:r>
          </a:p>
          <a:p>
            <a:r>
              <a:rPr lang="en-US" dirty="0">
                <a:solidFill>
                  <a:schemeClr val="tx1"/>
                </a:solidFill>
              </a:rPr>
              <a:t>A differentiable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has a </a:t>
            </a:r>
            <a:r>
              <a:rPr lang="en-US" b="1" dirty="0">
                <a:solidFill>
                  <a:srgbClr val="C00000"/>
                </a:solidFill>
              </a:rPr>
              <a:t>saddle point</a:t>
            </a:r>
            <a:r>
              <a:rPr lang="en-US" dirty="0">
                <a:solidFill>
                  <a:schemeClr val="tx1"/>
                </a:solidFill>
              </a:rPr>
              <a:t> at a critical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dirty="0">
                <a:solidFill>
                  <a:schemeClr val="tx1"/>
                </a:solidFill>
              </a:rPr>
              <a:t> takes on values both larger and smaller than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every open neighborhood </a:t>
            </a:r>
            <a:br>
              <a:rPr lang="en-US" dirty="0">
                <a:solidFill>
                  <a:schemeClr val="tx1"/>
                </a:solidFill>
              </a:rPr>
            </a:br>
            <a:r>
              <a:rPr lang="en-US" dirty="0">
                <a:solidFill>
                  <a:schemeClr val="tx1"/>
                </a:solidFill>
              </a:rPr>
              <a:t>of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That is, if every </a:t>
            </a:r>
            <a:br>
              <a:rPr lang="en-US" dirty="0">
                <a:solidFill>
                  <a:schemeClr val="tx1"/>
                </a:solidFill>
              </a:rPr>
            </a:br>
            <a:r>
              <a:rPr lang="en-US" dirty="0">
                <a:solidFill>
                  <a:schemeClr val="tx1"/>
                </a:solidFill>
              </a:rPr>
              <a:t>open disk centered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br>
              <a:rPr lang="en-US" dirty="0">
                <a:solidFill>
                  <a:schemeClr val="tx1"/>
                </a:solidFill>
              </a:rPr>
            </a:br>
            <a:r>
              <a:rPr lang="en-US" dirty="0">
                <a:solidFill>
                  <a:schemeClr val="tx1"/>
                </a:solidFill>
              </a:rPr>
              <a:t>contains a point 	        with</a:t>
            </a:r>
          </a:p>
          <a:p>
            <a:r>
              <a:rPr lang="en-US" dirty="0">
                <a:solidFill>
                  <a:schemeClr val="tx1"/>
                </a:solidFill>
              </a:rPr>
              <a:t> 	  	         and a point </a:t>
            </a:r>
          </a:p>
          <a:p>
            <a:r>
              <a:rPr lang="en-US" dirty="0">
                <a:solidFill>
                  <a:schemeClr val="tx1"/>
                </a:solidFill>
              </a:rPr>
              <a:t>	 with </a:t>
            </a:r>
          </a:p>
        </p:txBody>
      </p:sp>
      <p:graphicFrame>
        <p:nvGraphicFramePr>
          <p:cNvPr id="99335" name="Object 7"/>
          <p:cNvGraphicFramePr>
            <a:graphicFrameLocks noChangeAspect="1"/>
          </p:cNvGraphicFramePr>
          <p:nvPr>
            <p:extLst>
              <p:ext uri="{D42A27DB-BD31-4B8C-83A1-F6EECF244321}">
                <p14:modId xmlns:p14="http://schemas.microsoft.com/office/powerpoint/2010/main" val="294111588"/>
              </p:ext>
            </p:extLst>
          </p:nvPr>
        </p:nvGraphicFramePr>
        <p:xfrm>
          <a:off x="2895600" y="3960283"/>
          <a:ext cx="977900" cy="495300"/>
        </p:xfrm>
        <a:graphic>
          <a:graphicData uri="http://schemas.openxmlformats.org/presentationml/2006/ole">
            <mc:AlternateContent xmlns:mc="http://schemas.openxmlformats.org/markup-compatibility/2006">
              <mc:Choice xmlns:v="urn:schemas-microsoft-com:vml" Requires="v">
                <p:oleObj spid="_x0000_s99406" name="Equation" r:id="rId3" imgW="977760" imgH="495000" progId="Equation.DSMT4">
                  <p:embed/>
                </p:oleObj>
              </mc:Choice>
              <mc:Fallback>
                <p:oleObj name="Equation" r:id="rId3" imgW="977760" imgH="4950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60283"/>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6" name="Object 8"/>
          <p:cNvGraphicFramePr>
            <a:graphicFrameLocks noChangeAspect="1"/>
          </p:cNvGraphicFramePr>
          <p:nvPr>
            <p:extLst>
              <p:ext uri="{D42A27DB-BD31-4B8C-83A1-F6EECF244321}">
                <p14:modId xmlns:p14="http://schemas.microsoft.com/office/powerpoint/2010/main" val="2424894237"/>
              </p:ext>
            </p:extLst>
          </p:nvPr>
        </p:nvGraphicFramePr>
        <p:xfrm>
          <a:off x="533400" y="4457700"/>
          <a:ext cx="1473200" cy="495300"/>
        </p:xfrm>
        <a:graphic>
          <a:graphicData uri="http://schemas.openxmlformats.org/presentationml/2006/ole">
            <mc:AlternateContent xmlns:mc="http://schemas.openxmlformats.org/markup-compatibility/2006">
              <mc:Choice xmlns:v="urn:schemas-microsoft-com:vml" Requires="v">
                <p:oleObj spid="_x0000_s99407" name="Equation" r:id="rId5" imgW="1473120" imgH="495000" progId="Equation.DSMT4">
                  <p:embed/>
                </p:oleObj>
              </mc:Choice>
              <mc:Fallback>
                <p:oleObj name="Equation" r:id="rId5" imgW="1473120" imgH="4950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457700"/>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7" name="Object 9"/>
          <p:cNvGraphicFramePr>
            <a:graphicFrameLocks noChangeAspect="1"/>
          </p:cNvGraphicFramePr>
          <p:nvPr>
            <p:extLst>
              <p:ext uri="{D42A27DB-BD31-4B8C-83A1-F6EECF244321}">
                <p14:modId xmlns:p14="http://schemas.microsoft.com/office/powerpoint/2010/main" val="1829643773"/>
              </p:ext>
            </p:extLst>
          </p:nvPr>
        </p:nvGraphicFramePr>
        <p:xfrm>
          <a:off x="533400" y="4974008"/>
          <a:ext cx="990600" cy="495300"/>
        </p:xfrm>
        <a:graphic>
          <a:graphicData uri="http://schemas.openxmlformats.org/presentationml/2006/ole">
            <mc:AlternateContent xmlns:mc="http://schemas.openxmlformats.org/markup-compatibility/2006">
              <mc:Choice xmlns:v="urn:schemas-microsoft-com:vml" Requires="v">
                <p:oleObj spid="_x0000_s99408" name="Equation" r:id="rId7" imgW="990360" imgH="495000" progId="Equation.DSMT4">
                  <p:embed/>
                </p:oleObj>
              </mc:Choice>
              <mc:Fallback>
                <p:oleObj name="Equation" r:id="rId7" imgW="990360" imgH="4950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974008"/>
                        <a:ext cx="990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8" name="Object 10"/>
          <p:cNvGraphicFramePr>
            <a:graphicFrameLocks noChangeAspect="1"/>
          </p:cNvGraphicFramePr>
          <p:nvPr>
            <p:extLst>
              <p:ext uri="{D42A27DB-BD31-4B8C-83A1-F6EECF244321}">
                <p14:modId xmlns:p14="http://schemas.microsoft.com/office/powerpoint/2010/main" val="1092831724"/>
              </p:ext>
            </p:extLst>
          </p:nvPr>
        </p:nvGraphicFramePr>
        <p:xfrm>
          <a:off x="2286000" y="4982554"/>
          <a:ext cx="2590800" cy="495300"/>
        </p:xfrm>
        <a:graphic>
          <a:graphicData uri="http://schemas.openxmlformats.org/presentationml/2006/ole">
            <mc:AlternateContent xmlns:mc="http://schemas.openxmlformats.org/markup-compatibility/2006">
              <mc:Choice xmlns:v="urn:schemas-microsoft-com:vml" Requires="v">
                <p:oleObj spid="_x0000_s99409" name="Equation" r:id="rId9" imgW="2590560" imgH="495000" progId="Equation.DSMT4">
                  <p:embed/>
                </p:oleObj>
              </mc:Choice>
              <mc:Fallback>
                <p:oleObj name="Equation" r:id="rId9" imgW="2590560" imgH="4950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982554"/>
                        <a:ext cx="259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11"/>
          <p:cNvPicPr>
            <a:picLocks noChangeAspect="1" noChangeArrowheads="1"/>
          </p:cNvPicPr>
          <p:nvPr/>
        </p:nvPicPr>
        <p:blipFill>
          <a:blip r:embed="rId11" cstate="print">
            <a:clrChange>
              <a:clrFrom>
                <a:srgbClr val="FEFEFE"/>
              </a:clrFrom>
              <a:clrTo>
                <a:srgbClr val="FEFEFE">
                  <a:alpha val="0"/>
                </a:srgbClr>
              </a:clrTo>
            </a:clrChange>
          </a:blip>
          <a:srcRect b="18220"/>
          <a:stretch>
            <a:fillRect/>
          </a:stretch>
        </p:blipFill>
        <p:spPr bwMode="auto">
          <a:xfrm>
            <a:off x="5214891" y="3081867"/>
            <a:ext cx="3471909" cy="2252133"/>
          </a:xfrm>
          <a:prstGeom prst="rect">
            <a:avLst/>
          </a:prstGeom>
          <a:noFill/>
          <a:ln w="9525">
            <a:noFill/>
            <a:miter lim="800000"/>
            <a:headEnd/>
            <a:tailEnd/>
          </a:ln>
        </p:spPr>
      </p:pic>
      <p:graphicFrame>
        <p:nvGraphicFramePr>
          <p:cNvPr id="99340" name="Object 12"/>
          <p:cNvGraphicFramePr>
            <a:graphicFrameLocks noChangeAspect="1"/>
          </p:cNvGraphicFramePr>
          <p:nvPr>
            <p:extLst>
              <p:ext uri="{D42A27DB-BD31-4B8C-83A1-F6EECF244321}">
                <p14:modId xmlns:p14="http://schemas.microsoft.com/office/powerpoint/2010/main" val="1516268081"/>
              </p:ext>
            </p:extLst>
          </p:nvPr>
        </p:nvGraphicFramePr>
        <p:xfrm>
          <a:off x="2070100" y="4466008"/>
          <a:ext cx="977900" cy="469900"/>
        </p:xfrm>
        <a:graphic>
          <a:graphicData uri="http://schemas.openxmlformats.org/presentationml/2006/ole">
            <mc:AlternateContent xmlns:mc="http://schemas.openxmlformats.org/markup-compatibility/2006">
              <mc:Choice xmlns:v="urn:schemas-microsoft-com:vml" Requires="v">
                <p:oleObj spid="_x0000_s99410" name="Equation" r:id="rId12" imgW="977760" imgH="469800" progId="Equation.DSMT4">
                  <p:embed/>
                </p:oleObj>
              </mc:Choice>
              <mc:Fallback>
                <p:oleObj name="Equation" r:id="rId12" imgW="977760" imgH="469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0100" y="4466008"/>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324600" y="5334000"/>
            <a:ext cx="1370055" cy="523220"/>
          </a:xfrm>
          <a:prstGeom prst="rect">
            <a:avLst/>
          </a:prstGeom>
        </p:spPr>
        <p:txBody>
          <a:bodyPr wrap="none">
            <a:spAutoFit/>
          </a:bodyPr>
          <a:lstStyle/>
          <a:p>
            <a:pPr algn="ctr"/>
            <a:r>
              <a:rPr lang="en-US" sz="2800" b="1" dirty="0"/>
              <a:t>Figure 3</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Find the relative extrema of the function</a:t>
            </a:r>
          </a:p>
          <a:p>
            <a:endParaRPr lang="en-US" dirty="0"/>
          </a:p>
          <a:p>
            <a:r>
              <a:rPr lang="en-US" b="1" dirty="0"/>
              <a:t>Solution</a:t>
            </a:r>
          </a:p>
          <a:p>
            <a:r>
              <a:rPr lang="en-US" dirty="0"/>
              <a:t>Since</a:t>
            </a:r>
            <a:r>
              <a:rPr lang="en-US" i="1" dirty="0"/>
              <a:t> f</a:t>
            </a:r>
            <a:r>
              <a:rPr lang="en-US" dirty="0"/>
              <a:t> is a polynomial, it is differentiable everywhere and the only critical points will be where both partial derivatives are 0. So we proceed to solve the equations</a:t>
            </a:r>
            <a:r>
              <a:rPr lang="en-US" i="1" dirty="0"/>
              <a:t> f</a:t>
            </a:r>
            <a:r>
              <a:rPr lang="en-US" i="1" baseline="-25000" dirty="0"/>
              <a:t>x</a:t>
            </a:r>
            <a:r>
              <a:rPr lang="en-US" dirty="0"/>
              <a:t> = 0 and </a:t>
            </a:r>
            <a:r>
              <a:rPr lang="en-US" i="1" dirty="0"/>
              <a:t>f</a:t>
            </a:r>
            <a:r>
              <a:rPr lang="en-US" i="1" baseline="-25000" dirty="0"/>
              <a:t>y</a:t>
            </a:r>
            <a:r>
              <a:rPr lang="en-US" dirty="0"/>
              <a:t> = 0.</a:t>
            </a:r>
          </a:p>
        </p:txBody>
      </p:sp>
      <p:graphicFrame>
        <p:nvGraphicFramePr>
          <p:cNvPr id="100354" name="Object 2"/>
          <p:cNvGraphicFramePr>
            <a:graphicFrameLocks noChangeAspect="1"/>
          </p:cNvGraphicFramePr>
          <p:nvPr/>
        </p:nvGraphicFramePr>
        <p:xfrm>
          <a:off x="2552700" y="1828800"/>
          <a:ext cx="4152900" cy="482600"/>
        </p:xfrm>
        <a:graphic>
          <a:graphicData uri="http://schemas.openxmlformats.org/presentationml/2006/ole">
            <mc:AlternateContent xmlns:mc="http://schemas.openxmlformats.org/markup-compatibility/2006">
              <mc:Choice xmlns:v="urn:schemas-microsoft-com:vml" Requires="v">
                <p:oleObj spid="_x0000_s100397" name="Equation" r:id="rId3" imgW="4152600" imgH="482400" progId="Equation.DSMT4">
                  <p:embed/>
                </p:oleObj>
              </mc:Choice>
              <mc:Fallback>
                <p:oleObj name="Equation" r:id="rId3" imgW="4152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828800"/>
                        <a:ext cx="415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nvGraphicFramePr>
        <p:xfrm>
          <a:off x="2654300" y="4707467"/>
          <a:ext cx="3822700" cy="431800"/>
        </p:xfrm>
        <a:graphic>
          <a:graphicData uri="http://schemas.openxmlformats.org/presentationml/2006/ole">
            <mc:AlternateContent xmlns:mc="http://schemas.openxmlformats.org/markup-compatibility/2006">
              <mc:Choice xmlns:v="urn:schemas-microsoft-com:vml" Requires="v">
                <p:oleObj spid="_x0000_s100398" name="Equation" r:id="rId5" imgW="3822480" imgH="431640" progId="Equation.DSMT4">
                  <p:embed/>
                </p:oleObj>
              </mc:Choice>
              <mc:Fallback>
                <p:oleObj name="Equation" r:id="rId5" imgW="382248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300" y="4707467"/>
                        <a:ext cx="3822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2668410" y="5245100"/>
          <a:ext cx="3581400" cy="469900"/>
        </p:xfrm>
        <a:graphic>
          <a:graphicData uri="http://schemas.openxmlformats.org/presentationml/2006/ole">
            <mc:AlternateContent xmlns:mc="http://schemas.openxmlformats.org/markup-compatibility/2006">
              <mc:Choice xmlns:v="urn:schemas-microsoft-com:vml" Requires="v">
                <p:oleObj spid="_x0000_s100399" name="Equation" r:id="rId7" imgW="3581280" imgH="469800" progId="Equation.DSMT4">
                  <p:embed/>
                </p:oleObj>
              </mc:Choice>
              <mc:Fallback>
                <p:oleObj name="Equation" r:id="rId7" imgW="35812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8410" y="5245100"/>
                        <a:ext cx="358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Hence the only candidate for a relative extremum is 	   but we don’t yet know if </a:t>
            </a:r>
            <a:r>
              <a:rPr lang="en-US" i="1" dirty="0"/>
              <a:t>f</a:t>
            </a:r>
            <a:r>
              <a:rPr lang="en-US" dirty="0"/>
              <a:t> has a local minimum, a local maximum, or a saddle point at 		   However, if we complete the square on the terms comprising </a:t>
            </a:r>
            <a:r>
              <a:rPr lang="en-US" i="1" dirty="0"/>
              <a:t>f</a:t>
            </a:r>
            <a:r>
              <a:rPr lang="en-US" dirty="0"/>
              <a:t>, we find 					 In this form, </a:t>
            </a:r>
            <a:r>
              <a:rPr lang="en-US" i="1" dirty="0"/>
              <a:t>f</a:t>
            </a:r>
            <a:r>
              <a:rPr lang="en-US" dirty="0"/>
              <a:t> takes on its minimum value of </a:t>
            </a:r>
            <a:r>
              <a:rPr lang="en-US" dirty="0">
                <a:latin typeface="Symbol" pitchFamily="18" charset="2"/>
                <a:cs typeface="Sakkal Majalla" pitchFamily="2" charset="-78"/>
              </a:rPr>
              <a:t>-</a:t>
            </a:r>
            <a:r>
              <a:rPr lang="en-US" dirty="0"/>
              <a:t>5 at the point 	     so </a:t>
            </a:r>
            <a:r>
              <a:rPr lang="en-US" i="1" dirty="0"/>
              <a:t>f</a:t>
            </a:r>
            <a:r>
              <a:rPr lang="en-US" dirty="0"/>
              <a:t> has a </a:t>
            </a:r>
            <a:r>
              <a:rPr lang="en-US" dirty="0">
                <a:solidFill>
                  <a:srgbClr val="FF0000"/>
                </a:solidFill>
              </a:rPr>
              <a:t>local minimum value of </a:t>
            </a:r>
            <a:r>
              <a:rPr lang="en-US" dirty="0">
                <a:solidFill>
                  <a:srgbClr val="FF0000"/>
                </a:solidFill>
                <a:latin typeface="Symbol" pitchFamily="18" charset="2"/>
              </a:rPr>
              <a:t>-</a:t>
            </a:r>
            <a:r>
              <a:rPr lang="en-US" dirty="0">
                <a:solidFill>
                  <a:srgbClr val="FF0000"/>
                </a:solidFill>
              </a:rPr>
              <a:t>5 at 	     </a:t>
            </a:r>
            <a:r>
              <a:rPr lang="en-US" dirty="0"/>
              <a:t>(In fact, </a:t>
            </a:r>
            <a:r>
              <a:rPr lang="en-US" dirty="0">
                <a:latin typeface="Symbol" pitchFamily="18" charset="2"/>
              </a:rPr>
              <a:t>-</a:t>
            </a:r>
            <a:r>
              <a:rPr lang="en-US" dirty="0"/>
              <a:t>5 is the global minimum value of </a:t>
            </a:r>
            <a:r>
              <a:rPr lang="en-US" i="1" dirty="0"/>
              <a:t>f</a:t>
            </a:r>
            <a:r>
              <a:rPr lang="en-US" dirty="0"/>
              <a:t>.)</a:t>
            </a:r>
          </a:p>
        </p:txBody>
      </p:sp>
      <p:graphicFrame>
        <p:nvGraphicFramePr>
          <p:cNvPr id="101380" name="Object 4"/>
          <p:cNvGraphicFramePr>
            <a:graphicFrameLocks noChangeAspect="1"/>
          </p:cNvGraphicFramePr>
          <p:nvPr/>
        </p:nvGraphicFramePr>
        <p:xfrm>
          <a:off x="571500" y="1744134"/>
          <a:ext cx="1028700" cy="469900"/>
        </p:xfrm>
        <a:graphic>
          <a:graphicData uri="http://schemas.openxmlformats.org/presentationml/2006/ole">
            <mc:AlternateContent xmlns:mc="http://schemas.openxmlformats.org/markup-compatibility/2006">
              <mc:Choice xmlns:v="urn:schemas-microsoft-com:vml" Requires="v">
                <p:oleObj spid="_x0000_s101453" name="Equation" r:id="rId3" imgW="1028520" imgH="469800" progId="Equation.DSMT4">
                  <p:embed/>
                </p:oleObj>
              </mc:Choice>
              <mc:Fallback>
                <p:oleObj name="Equation" r:id="rId3" imgW="102852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744134"/>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nvGraphicFramePr>
        <p:xfrm>
          <a:off x="6083300" y="2167467"/>
          <a:ext cx="1003300" cy="469900"/>
        </p:xfrm>
        <a:graphic>
          <a:graphicData uri="http://schemas.openxmlformats.org/presentationml/2006/ole">
            <mc:AlternateContent xmlns:mc="http://schemas.openxmlformats.org/markup-compatibility/2006">
              <mc:Choice xmlns:v="urn:schemas-microsoft-com:vml" Requires="v">
                <p:oleObj spid="_x0000_s101454" name="Equation" r:id="rId5" imgW="1002960" imgH="469800" progId="Equation.DSMT4">
                  <p:embed/>
                </p:oleObj>
              </mc:Choice>
              <mc:Fallback>
                <p:oleObj name="Equation" r:id="rId5" imgW="100296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2167467"/>
                        <a:ext cx="100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1701800" y="2971800"/>
          <a:ext cx="4241800" cy="533400"/>
        </p:xfrm>
        <a:graphic>
          <a:graphicData uri="http://schemas.openxmlformats.org/presentationml/2006/ole">
            <mc:AlternateContent xmlns:mc="http://schemas.openxmlformats.org/markup-compatibility/2006">
              <mc:Choice xmlns:v="urn:schemas-microsoft-com:vml" Requires="v">
                <p:oleObj spid="_x0000_s101455" name="Equation" r:id="rId7" imgW="4241520" imgH="533160" progId="Equation.DSMT4">
                  <p:embed/>
                </p:oleObj>
              </mc:Choice>
              <mc:Fallback>
                <p:oleObj name="Equation" r:id="rId7" imgW="4241520" imgH="5331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800" y="2971800"/>
                        <a:ext cx="424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5" name="Object 9"/>
          <p:cNvGraphicFramePr>
            <a:graphicFrameLocks noChangeAspect="1"/>
          </p:cNvGraphicFramePr>
          <p:nvPr/>
        </p:nvGraphicFramePr>
        <p:xfrm>
          <a:off x="7200900" y="3469922"/>
          <a:ext cx="1028700" cy="469900"/>
        </p:xfrm>
        <a:graphic>
          <a:graphicData uri="http://schemas.openxmlformats.org/presentationml/2006/ole">
            <mc:AlternateContent xmlns:mc="http://schemas.openxmlformats.org/markup-compatibility/2006">
              <mc:Choice xmlns:v="urn:schemas-microsoft-com:vml" Requires="v">
                <p:oleObj spid="_x0000_s101456" name="Equation" r:id="rId9" imgW="1028520" imgH="469800" progId="Equation.DSMT4">
                  <p:embed/>
                </p:oleObj>
              </mc:Choice>
              <mc:Fallback>
                <p:oleObj name="Equation" r:id="rId9" imgW="1028520" imgH="4698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3469922"/>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7" name="Object 11"/>
          <p:cNvGraphicFramePr>
            <a:graphicFrameLocks noChangeAspect="1"/>
          </p:cNvGraphicFramePr>
          <p:nvPr>
            <p:extLst>
              <p:ext uri="{D42A27DB-BD31-4B8C-83A1-F6EECF244321}">
                <p14:modId xmlns:p14="http://schemas.microsoft.com/office/powerpoint/2010/main" val="1561169679"/>
              </p:ext>
            </p:extLst>
          </p:nvPr>
        </p:nvGraphicFramePr>
        <p:xfrm>
          <a:off x="6235700" y="3898900"/>
          <a:ext cx="1028700" cy="482600"/>
        </p:xfrm>
        <a:graphic>
          <a:graphicData uri="http://schemas.openxmlformats.org/presentationml/2006/ole">
            <mc:AlternateContent xmlns:mc="http://schemas.openxmlformats.org/markup-compatibility/2006">
              <mc:Choice xmlns:v="urn:schemas-microsoft-com:vml" Requires="v">
                <p:oleObj spid="_x0000_s101457" name="Equation" r:id="rId10" imgW="1028520" imgH="482400" progId="Equation.DSMT4">
                  <p:embed/>
                </p:oleObj>
              </mc:Choice>
              <mc:Fallback>
                <p:oleObj name="Equation" r:id="rId10" imgW="1028520" imgH="482400" progId="Equation.DSMT4">
                  <p:embed/>
                  <p:pic>
                    <p:nvPicPr>
                      <p:cNvPr id="0" name="Picture 11"/>
                      <p:cNvPicPr>
                        <a:picLocks noChangeAspect="1" noChangeArrowheads="1"/>
                      </p:cNvPicPr>
                      <p:nvPr/>
                    </p:nvPicPr>
                    <p:blipFill>
                      <a:blip r:embed="rId11"/>
                      <a:srcRect/>
                      <a:stretch>
                        <a:fillRect/>
                      </a:stretch>
                    </p:blipFill>
                    <p:spPr bwMode="auto">
                      <a:xfrm>
                        <a:off x="6235700" y="3898900"/>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Find the relative extrema of the function</a:t>
            </a:r>
          </a:p>
          <a:p>
            <a:r>
              <a:rPr lang="en-US" b="1" dirty="0"/>
              <a:t>Solution</a:t>
            </a:r>
          </a:p>
          <a:p>
            <a:r>
              <a:rPr lang="en-US" dirty="0"/>
              <a:t>The partial derivatives are </a:t>
            </a:r>
            <a:r>
              <a:rPr lang="en-US" i="1" dirty="0"/>
              <a:t>f</a:t>
            </a:r>
            <a:r>
              <a:rPr lang="en-US" i="1" baseline="-25000" dirty="0"/>
              <a:t>x</a:t>
            </a:r>
            <a:r>
              <a:rPr lang="en-US" dirty="0"/>
              <a:t> = 2</a:t>
            </a:r>
            <a:r>
              <a:rPr lang="en-US" i="1" dirty="0"/>
              <a:t>x</a:t>
            </a:r>
            <a:r>
              <a:rPr lang="en-US" dirty="0"/>
              <a:t> and </a:t>
            </a:r>
            <a:r>
              <a:rPr lang="en-US" i="1" dirty="0"/>
              <a:t>f</a:t>
            </a:r>
            <a:r>
              <a:rPr lang="en-US" i="1" baseline="-25000" dirty="0"/>
              <a:t>y</a:t>
            </a:r>
            <a:r>
              <a:rPr lang="en-US" dirty="0"/>
              <a:t> = </a:t>
            </a:r>
            <a:r>
              <a:rPr lang="en-US" dirty="0">
                <a:latin typeface="Symbol" pitchFamily="18" charset="2"/>
              </a:rPr>
              <a:t>-</a:t>
            </a:r>
            <a:r>
              <a:rPr lang="en-US" dirty="0"/>
              <a:t>2</a:t>
            </a:r>
            <a:r>
              <a:rPr lang="en-US" i="1" dirty="0"/>
              <a:t>y</a:t>
            </a:r>
            <a:r>
              <a:rPr lang="en-US" dirty="0"/>
              <a:t>. They tell us that the only critical point is (0, 0).</a:t>
            </a:r>
          </a:p>
          <a:p>
            <a:r>
              <a:rPr lang="en-US" dirty="0"/>
              <a:t>Since 		          and 		         </a:t>
            </a:r>
            <a:r>
              <a:rPr lang="en-US" i="1" dirty="0"/>
              <a:t>f</a:t>
            </a:r>
            <a:r>
              <a:rPr lang="en-US" dirty="0"/>
              <a:t> takes on both</a:t>
            </a:r>
          </a:p>
        </p:txBody>
      </p:sp>
      <p:graphicFrame>
        <p:nvGraphicFramePr>
          <p:cNvPr id="102402" name="Object 2"/>
          <p:cNvGraphicFramePr>
            <a:graphicFrameLocks noChangeAspect="1"/>
          </p:cNvGraphicFramePr>
          <p:nvPr/>
        </p:nvGraphicFramePr>
        <p:xfrm>
          <a:off x="6502400" y="1295400"/>
          <a:ext cx="2336800" cy="482600"/>
        </p:xfrm>
        <a:graphic>
          <a:graphicData uri="http://schemas.openxmlformats.org/presentationml/2006/ole">
            <mc:AlternateContent xmlns:mc="http://schemas.openxmlformats.org/markup-compatibility/2006">
              <mc:Choice xmlns:v="urn:schemas-microsoft-com:vml" Requires="v">
                <p:oleObj spid="_x0000_s102444" name="Equation" r:id="rId3" imgW="2336760" imgH="482400" progId="Equation.DSMT4">
                  <p:embed/>
                </p:oleObj>
              </mc:Choice>
              <mc:Fallback>
                <p:oleObj name="Equation" r:id="rId3" imgW="23367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295400"/>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1435100" y="3262489"/>
          <a:ext cx="1612900" cy="482600"/>
        </p:xfrm>
        <a:graphic>
          <a:graphicData uri="http://schemas.openxmlformats.org/presentationml/2006/ole">
            <mc:AlternateContent xmlns:mc="http://schemas.openxmlformats.org/markup-compatibility/2006">
              <mc:Choice xmlns:v="urn:schemas-microsoft-com:vml" Requires="v">
                <p:oleObj spid="_x0000_s102445" name="Equation" r:id="rId5" imgW="1612800" imgH="482400" progId="Equation.DSMT4">
                  <p:embed/>
                </p:oleObj>
              </mc:Choice>
              <mc:Fallback>
                <p:oleObj name="Equation" r:id="rId5" imgW="16128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3262489"/>
                        <a:ext cx="161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814233" y="3262489"/>
          <a:ext cx="1943100" cy="482600"/>
        </p:xfrm>
        <a:graphic>
          <a:graphicData uri="http://schemas.openxmlformats.org/presentationml/2006/ole">
            <mc:AlternateContent xmlns:mc="http://schemas.openxmlformats.org/markup-compatibility/2006">
              <mc:Choice xmlns:v="urn:schemas-microsoft-com:vml" Requires="v">
                <p:oleObj spid="_x0000_s102446" name="Equation" r:id="rId7" imgW="1942920" imgH="482400" progId="Equation.DSMT4">
                  <p:embed/>
                </p:oleObj>
              </mc:Choice>
              <mc:Fallback>
                <p:oleObj name="Equation" r:id="rId7" imgW="194292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4233" y="3262489"/>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68488" y="3699933"/>
            <a:ext cx="5017911" cy="1815882"/>
          </a:xfrm>
          <a:prstGeom prst="rect">
            <a:avLst/>
          </a:prstGeom>
        </p:spPr>
        <p:txBody>
          <a:bodyPr wrap="square">
            <a:spAutoFit/>
          </a:bodyPr>
          <a:lstStyle/>
          <a:p>
            <a:r>
              <a:rPr lang="en-US" sz="2800" dirty="0">
                <a:solidFill>
                  <a:srgbClr val="1F497D"/>
                </a:solidFill>
              </a:rPr>
              <a:t>larger and smaller values than </a:t>
            </a:r>
          </a:p>
          <a:p>
            <a:r>
              <a:rPr lang="en-US" sz="2800" i="1" dirty="0">
                <a:solidFill>
                  <a:srgbClr val="1F497D"/>
                </a:solidFill>
              </a:rPr>
              <a:t>f</a:t>
            </a:r>
            <a:r>
              <a:rPr lang="en-US" sz="2800" dirty="0">
                <a:solidFill>
                  <a:srgbClr val="1F497D"/>
                </a:solidFill>
              </a:rPr>
              <a:t>(0,0) at points arbitrarily close </a:t>
            </a:r>
          </a:p>
          <a:p>
            <a:r>
              <a:rPr lang="en-US" sz="2800" dirty="0">
                <a:solidFill>
                  <a:srgbClr val="1F497D"/>
                </a:solidFill>
              </a:rPr>
              <a:t>to (0,0) and hence </a:t>
            </a:r>
            <a:r>
              <a:rPr lang="en-US" sz="2800" i="1" dirty="0">
                <a:solidFill>
                  <a:srgbClr val="1F497D"/>
                </a:solidFill>
              </a:rPr>
              <a:t>f</a:t>
            </a:r>
            <a:r>
              <a:rPr lang="en-US" sz="2800" dirty="0">
                <a:solidFill>
                  <a:srgbClr val="1F497D"/>
                </a:solidFill>
              </a:rPr>
              <a:t> has a </a:t>
            </a:r>
            <a:r>
              <a:rPr lang="en-US" sz="2800" dirty="0">
                <a:solidFill>
                  <a:srgbClr val="FF0000"/>
                </a:solidFill>
              </a:rPr>
              <a:t>saddle</a:t>
            </a:r>
          </a:p>
          <a:p>
            <a:r>
              <a:rPr lang="en-US" sz="2800" dirty="0">
                <a:solidFill>
                  <a:srgbClr val="FF0000"/>
                </a:solidFill>
              </a:rPr>
              <a:t>point at (0,0)  </a:t>
            </a:r>
            <a:r>
              <a:rPr lang="en-US" sz="2800" dirty="0">
                <a:solidFill>
                  <a:srgbClr val="1F497D"/>
                </a:solidFill>
              </a:rPr>
              <a:t>(see Figure 3).</a:t>
            </a:r>
          </a:p>
        </p:txBody>
      </p:sp>
      <p:grpSp>
        <p:nvGrpSpPr>
          <p:cNvPr id="10" name="Group 9"/>
          <p:cNvGrpSpPr/>
          <p:nvPr/>
        </p:nvGrpSpPr>
        <p:grpSpPr>
          <a:xfrm>
            <a:off x="6053091" y="3725334"/>
            <a:ext cx="2862309" cy="2294466"/>
            <a:chOff x="6053091" y="3725334"/>
            <a:chExt cx="2862309" cy="2294466"/>
          </a:xfrm>
        </p:grpSpPr>
        <p:pic>
          <p:nvPicPr>
            <p:cNvPr id="7" name="Picture 11"/>
            <p:cNvPicPr>
              <a:picLocks noChangeAspect="1" noChangeArrowheads="1"/>
            </p:cNvPicPr>
            <p:nvPr/>
          </p:nvPicPr>
          <p:blipFill>
            <a:blip r:embed="rId9" cstate="print">
              <a:clrChange>
                <a:clrFrom>
                  <a:srgbClr val="FEFEFE"/>
                </a:clrFrom>
                <a:clrTo>
                  <a:srgbClr val="FEFEFE">
                    <a:alpha val="0"/>
                  </a:srgbClr>
                </a:clrTo>
              </a:clrChange>
            </a:blip>
            <a:srcRect b="19076"/>
            <a:stretch>
              <a:fillRect/>
            </a:stretch>
          </p:blipFill>
          <p:spPr bwMode="auto">
            <a:xfrm>
              <a:off x="6053091" y="3725334"/>
              <a:ext cx="2862309" cy="1837266"/>
            </a:xfrm>
            <a:prstGeom prst="rect">
              <a:avLst/>
            </a:prstGeom>
            <a:noFill/>
            <a:ln w="9525">
              <a:noFill/>
              <a:miter lim="800000"/>
              <a:headEnd/>
              <a:tailEnd/>
            </a:ln>
          </p:spPr>
        </p:pic>
        <p:sp>
          <p:nvSpPr>
            <p:cNvPr id="9" name="Rectangle 8"/>
            <p:cNvSpPr/>
            <p:nvPr/>
          </p:nvSpPr>
          <p:spPr>
            <a:xfrm>
              <a:off x="6705600" y="5496580"/>
              <a:ext cx="1370055" cy="523220"/>
            </a:xfrm>
            <a:prstGeom prst="rect">
              <a:avLst/>
            </a:prstGeom>
          </p:spPr>
          <p:txBody>
            <a:bodyPr wrap="none">
              <a:spAutoFit/>
            </a:bodyPr>
            <a:lstStyle/>
            <a:p>
              <a:pPr algn="ctr"/>
              <a:r>
                <a:rPr lang="en-US" sz="2800" b="1" dirty="0"/>
                <a:t>Figure 3</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noAutofit/>
          </a:bodyPr>
          <a:lstStyle/>
          <a:p>
            <a:pPr algn="ctr"/>
            <a:r>
              <a:rPr lang="en-US" b="1" dirty="0">
                <a:solidFill>
                  <a:schemeClr val="tx1"/>
                </a:solidFill>
              </a:rPr>
              <a:t>Second Derivative Test</a:t>
            </a:r>
          </a:p>
          <a:p>
            <a:r>
              <a:rPr lang="en-US" dirty="0">
                <a:solidFill>
                  <a:schemeClr val="tx1"/>
                </a:solidFill>
              </a:rPr>
              <a:t>Assume the second partial derivatives of 	        are continuous on an open disk </a:t>
            </a:r>
            <a:r>
              <a:rPr lang="en-US" i="1" dirty="0">
                <a:solidFill>
                  <a:schemeClr val="tx1"/>
                </a:solidFill>
              </a:rPr>
              <a:t>D</a:t>
            </a:r>
            <a:r>
              <a:rPr lang="en-US" dirty="0">
                <a:solidFill>
                  <a:schemeClr val="tx1"/>
                </a:solidFill>
              </a:rPr>
              <a:t> centered at 	         and that 				   Then</a:t>
            </a:r>
          </a:p>
          <a:p>
            <a:pPr marL="514350" indent="-514350"/>
            <a:r>
              <a:rPr lang="en-US" b="1" dirty="0">
                <a:solidFill>
                  <a:schemeClr val="tx1"/>
                </a:solidFill>
              </a:rPr>
              <a:t>1.	</a:t>
            </a:r>
            <a:r>
              <a:rPr lang="en-US" i="1" dirty="0">
                <a:solidFill>
                  <a:schemeClr val="tx1"/>
                </a:solidFill>
              </a:rPr>
              <a:t>f</a:t>
            </a:r>
            <a:r>
              <a:rPr lang="en-US" dirty="0">
                <a:solidFill>
                  <a:schemeClr val="tx1"/>
                </a:solidFill>
              </a:rPr>
              <a:t> has a relative minimum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xx</a:t>
            </a:r>
            <a:r>
              <a:rPr lang="en-US" i="1" dirty="0">
                <a:solidFill>
                  <a:schemeClr val="tx1"/>
                </a:solidFill>
              </a:rPr>
              <a:t> </a:t>
            </a:r>
            <a:r>
              <a:rPr lang="en-US" dirty="0">
                <a:solidFill>
                  <a:schemeClr val="tx1"/>
                </a:solidFill>
              </a:rPr>
              <a:t>&gt; 0 and </a:t>
            </a:r>
          </a:p>
          <a:p>
            <a:pPr marL="514350" indent="-514350"/>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a:p>
            <a:pPr marL="514350" indent="-514350"/>
            <a:r>
              <a:rPr lang="en-US" b="1" dirty="0">
                <a:solidFill>
                  <a:schemeClr val="tx1"/>
                </a:solidFill>
              </a:rPr>
              <a:t>2.	</a:t>
            </a:r>
            <a:r>
              <a:rPr lang="en-US" i="1" dirty="0">
                <a:solidFill>
                  <a:schemeClr val="tx1"/>
                </a:solidFill>
              </a:rPr>
              <a:t>f</a:t>
            </a:r>
            <a:r>
              <a:rPr lang="en-US" dirty="0">
                <a:solidFill>
                  <a:schemeClr val="tx1"/>
                </a:solidFill>
              </a:rPr>
              <a:t> has a relative maximum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xx</a:t>
            </a:r>
            <a:r>
              <a:rPr lang="en-US" i="1" dirty="0">
                <a:solidFill>
                  <a:schemeClr val="tx1"/>
                </a:solidFill>
              </a:rPr>
              <a:t> </a:t>
            </a:r>
            <a:r>
              <a:rPr lang="en-US" dirty="0">
                <a:solidFill>
                  <a:schemeClr val="tx1"/>
                </a:solidFill>
              </a:rPr>
              <a:t>&lt; 0 and </a:t>
            </a:r>
          </a:p>
          <a:p>
            <a:pPr marL="514350" indent="-514350"/>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104455" name="Object 7"/>
          <p:cNvGraphicFramePr>
            <a:graphicFrameLocks noChangeAspect="1"/>
          </p:cNvGraphicFramePr>
          <p:nvPr/>
        </p:nvGraphicFramePr>
        <p:xfrm>
          <a:off x="6489700" y="1816100"/>
          <a:ext cx="977900" cy="469900"/>
        </p:xfrm>
        <a:graphic>
          <a:graphicData uri="http://schemas.openxmlformats.org/presentationml/2006/ole">
            <mc:AlternateContent xmlns:mc="http://schemas.openxmlformats.org/markup-compatibility/2006">
              <mc:Choice xmlns:v="urn:schemas-microsoft-com:vml" Requires="v">
                <p:oleObj spid="_x0000_s104525" name="Equation" r:id="rId3" imgW="977760" imgH="469800" progId="Equation.DSMT4">
                  <p:embed/>
                </p:oleObj>
              </mc:Choice>
              <mc:Fallback>
                <p:oleObj name="Equation" r:id="rId3" imgW="977760" imgH="469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18161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6714067" y="2273300"/>
          <a:ext cx="863600" cy="469900"/>
        </p:xfrm>
        <a:graphic>
          <a:graphicData uri="http://schemas.openxmlformats.org/presentationml/2006/ole">
            <mc:AlternateContent xmlns:mc="http://schemas.openxmlformats.org/markup-compatibility/2006">
              <mc:Choice xmlns:v="urn:schemas-microsoft-com:vml" Requires="v">
                <p:oleObj spid="_x0000_s104526" name="Equation" r:id="rId5" imgW="863280" imgH="469800" progId="Equation.DSMT4">
                  <p:embed/>
                </p:oleObj>
              </mc:Choice>
              <mc:Fallback>
                <p:oleObj name="Equation" r:id="rId5" imgW="863280" imgH="4698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4067" y="227330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nvGraphicFramePr>
        <p:xfrm>
          <a:off x="1261533" y="2700867"/>
          <a:ext cx="3022600" cy="495300"/>
        </p:xfrm>
        <a:graphic>
          <a:graphicData uri="http://schemas.openxmlformats.org/presentationml/2006/ole">
            <mc:AlternateContent xmlns:mc="http://schemas.openxmlformats.org/markup-compatibility/2006">
              <mc:Choice xmlns:v="urn:schemas-microsoft-com:vml" Requires="v">
                <p:oleObj spid="_x0000_s104527" name="Equation" r:id="rId7" imgW="3022560" imgH="495000" progId="Equation.DSMT4">
                  <p:embed/>
                </p:oleObj>
              </mc:Choice>
              <mc:Fallback>
                <p:oleObj name="Equation" r:id="rId7" imgW="3022560" imgH="4950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1533" y="2700867"/>
                        <a:ext cx="302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nvGraphicFramePr>
        <p:xfrm>
          <a:off x="1028700" y="3711222"/>
          <a:ext cx="1943100" cy="508000"/>
        </p:xfrm>
        <a:graphic>
          <a:graphicData uri="http://schemas.openxmlformats.org/presentationml/2006/ole">
            <mc:AlternateContent xmlns:mc="http://schemas.openxmlformats.org/markup-compatibility/2006">
              <mc:Choice xmlns:v="urn:schemas-microsoft-com:vml" Requires="v">
                <p:oleObj spid="_x0000_s104528" name="Equation" r:id="rId9" imgW="1942920" imgH="507960" progId="Equation.DSMT4">
                  <p:embed/>
                </p:oleObj>
              </mc:Choice>
              <mc:Fallback>
                <p:oleObj name="Equation" r:id="rId9" imgW="1942920" imgH="50796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700" y="3711222"/>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nvGraphicFramePr>
        <p:xfrm>
          <a:off x="1028700" y="4724400"/>
          <a:ext cx="1943100" cy="508000"/>
        </p:xfrm>
        <a:graphic>
          <a:graphicData uri="http://schemas.openxmlformats.org/presentationml/2006/ole">
            <mc:AlternateContent xmlns:mc="http://schemas.openxmlformats.org/markup-compatibility/2006">
              <mc:Choice xmlns:v="urn:schemas-microsoft-com:vml" Requires="v">
                <p:oleObj spid="_x0000_s104529" name="Equation" r:id="rId11" imgW="1942920" imgH="507960" progId="Equation.DSMT4">
                  <p:embed/>
                </p:oleObj>
              </mc:Choice>
              <mc:Fallback>
                <p:oleObj name="Equation" r:id="rId11" imgW="1942920" imgH="50796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700" y="4724400"/>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2225040"/>
          </a:xfrm>
          <a:solidFill>
            <a:srgbClr val="FFFFCC"/>
          </a:solidFill>
          <a:ln w="28575">
            <a:solidFill>
              <a:schemeClr val="tx1"/>
            </a:solidFill>
          </a:ln>
        </p:spPr>
        <p:txBody>
          <a:bodyPr>
            <a:noAutofit/>
          </a:bodyPr>
          <a:lstStyle/>
          <a:p>
            <a:pPr algn="ctr"/>
            <a:r>
              <a:rPr lang="en-US" b="1" dirty="0">
                <a:solidFill>
                  <a:schemeClr val="tx1"/>
                </a:solidFill>
              </a:rPr>
              <a:t>Second Derivative Test (cont.)</a:t>
            </a:r>
          </a:p>
          <a:p>
            <a:pPr marL="514350" indent="-514350"/>
            <a:r>
              <a:rPr lang="en-US" b="1" dirty="0">
                <a:solidFill>
                  <a:schemeClr val="tx1"/>
                </a:solidFill>
              </a:rPr>
              <a:t>3.	</a:t>
            </a:r>
            <a:r>
              <a:rPr lang="en-US" i="1" dirty="0">
                <a:solidFill>
                  <a:schemeClr val="tx1"/>
                </a:solidFill>
              </a:rPr>
              <a:t>f</a:t>
            </a:r>
            <a:r>
              <a:rPr lang="en-US" dirty="0">
                <a:solidFill>
                  <a:schemeClr val="tx1"/>
                </a:solidFill>
              </a:rPr>
              <a:t> has a saddle point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t>
            </a:r>
          </a:p>
          <a:p>
            <a:pPr marL="514350" indent="-514350"/>
            <a:r>
              <a:rPr lang="en-US" dirty="0">
                <a:solidFill>
                  <a:schemeClr val="tx1"/>
                </a:solidFill>
              </a:rPr>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a:p>
            <a:pPr marL="514350" indent="-514350"/>
            <a:r>
              <a:rPr lang="en-US" b="1" dirty="0">
                <a:solidFill>
                  <a:schemeClr val="tx1"/>
                </a:solidFill>
              </a:rPr>
              <a:t>4.	</a:t>
            </a:r>
            <a:r>
              <a:rPr lang="en-US" dirty="0">
                <a:solidFill>
                  <a:schemeClr val="tx1"/>
                </a:solidFill>
              </a:rPr>
              <a:t>the test is inconclusive if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105479" name="Object 7"/>
          <p:cNvGraphicFramePr>
            <a:graphicFrameLocks noChangeAspect="1"/>
          </p:cNvGraphicFramePr>
          <p:nvPr/>
        </p:nvGraphicFramePr>
        <p:xfrm>
          <a:off x="5448300" y="1828800"/>
          <a:ext cx="1943100" cy="508000"/>
        </p:xfrm>
        <a:graphic>
          <a:graphicData uri="http://schemas.openxmlformats.org/presentationml/2006/ole">
            <mc:AlternateContent xmlns:mc="http://schemas.openxmlformats.org/markup-compatibility/2006">
              <mc:Choice xmlns:v="urn:schemas-microsoft-com:vml" Requires="v">
                <p:oleObj spid="_x0000_s105507" name="Equation" r:id="rId3" imgW="1942920" imgH="507960" progId="Equation.DSMT4">
                  <p:embed/>
                </p:oleObj>
              </mc:Choice>
              <mc:Fallback>
                <p:oleObj name="Equation" r:id="rId3" imgW="1942920" imgH="50796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1828800"/>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nvGraphicFramePr>
        <p:xfrm>
          <a:off x="4696178" y="2864556"/>
          <a:ext cx="1955800" cy="508000"/>
        </p:xfrm>
        <a:graphic>
          <a:graphicData uri="http://schemas.openxmlformats.org/presentationml/2006/ole">
            <mc:AlternateContent xmlns:mc="http://schemas.openxmlformats.org/markup-compatibility/2006">
              <mc:Choice xmlns:v="urn:schemas-microsoft-com:vml" Requires="v">
                <p:oleObj spid="_x0000_s105508" name="Equation" r:id="rId5" imgW="1955520" imgH="507960" progId="Equation.DSMT4">
                  <p:embed/>
                </p:oleObj>
              </mc:Choice>
              <mc:Fallback>
                <p:oleObj name="Equation" r:id="rId5" imgW="1955520" imgH="5079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6178" y="2864556"/>
                        <a:ext cx="1955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3749040"/>
          </a:xfrm>
          <a:solidFill>
            <a:srgbClr val="FFFFCC"/>
          </a:solidFill>
          <a:ln w="28575">
            <a:solidFill>
              <a:schemeClr val="tx1"/>
            </a:solidFill>
          </a:ln>
        </p:spPr>
        <p:txBody>
          <a:bodyPr>
            <a:noAutofit/>
          </a:bodyPr>
          <a:lstStyle/>
          <a:p>
            <a:pPr algn="ctr"/>
            <a:r>
              <a:rPr lang="en-US" b="1" dirty="0">
                <a:solidFill>
                  <a:schemeClr val="tx1"/>
                </a:solidFill>
              </a:rPr>
              <a:t>Proof Sketch</a:t>
            </a:r>
          </a:p>
          <a:p>
            <a:r>
              <a:rPr lang="en-US" dirty="0">
                <a:solidFill>
                  <a:schemeClr val="tx1"/>
                </a:solidFill>
              </a:rPr>
              <a:t>While a complete proof of the theorem is best left for a class in advanced calculus, the basic idea can be presented here.</a:t>
            </a:r>
          </a:p>
          <a:p>
            <a:r>
              <a:rPr lang="en-US" dirty="0">
                <a:solidFill>
                  <a:schemeClr val="tx1"/>
                </a:solidFill>
              </a:rPr>
              <a:t>The assumption that the second partial derivatives of </a:t>
            </a:r>
            <a:r>
              <a:rPr lang="en-US" i="1" dirty="0">
                <a:solidFill>
                  <a:schemeClr val="tx1"/>
                </a:solidFill>
              </a:rPr>
              <a:t>f</a:t>
            </a:r>
            <a:r>
              <a:rPr lang="en-US" dirty="0">
                <a:solidFill>
                  <a:schemeClr val="tx1"/>
                </a:solidFill>
              </a:rPr>
              <a:t> are all continuous on </a:t>
            </a:r>
            <a:r>
              <a:rPr lang="en-US" i="1" dirty="0">
                <a:solidFill>
                  <a:schemeClr val="tx1"/>
                </a:solidFill>
              </a:rPr>
              <a:t>D</a:t>
            </a:r>
            <a:r>
              <a:rPr lang="en-US" dirty="0">
                <a:solidFill>
                  <a:schemeClr val="tx1"/>
                </a:solidFill>
              </a:rPr>
              <a:t> means that the first partial derivatives are differentiable and continuous, which in turn means that </a:t>
            </a:r>
            <a:r>
              <a:rPr lang="en-US" i="1" dirty="0">
                <a:solidFill>
                  <a:schemeClr val="tx1"/>
                </a:solidFill>
              </a:rPr>
              <a:t>f</a:t>
            </a:r>
            <a:r>
              <a:rPr lang="en-US" dirty="0">
                <a:solidFill>
                  <a:schemeClr val="tx1"/>
                </a:solidFill>
              </a:rPr>
              <a:t> is differentiable and continuous on </a:t>
            </a:r>
            <a:r>
              <a:rPr lang="en-US" i="1" dirty="0">
                <a:solidFill>
                  <a:schemeClr val="tx1"/>
                </a:solidFill>
              </a:rPr>
              <a:t>D</a:t>
            </a:r>
            <a:r>
              <a:rPr lang="en-US" dirty="0">
                <a:solidFill>
                  <a:schemeClr val="tx1"/>
                </a:solidFill>
              </a:rPr>
              <a:t>.</a:t>
            </a:r>
            <a:endParaRPr lang="en-US"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40538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And for any choice of sufficiently small positive real numbers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the line segment parametrized by</a:t>
            </a:r>
          </a:p>
          <a:p>
            <a:endParaRPr lang="en-US" b="1" dirty="0">
              <a:solidFill>
                <a:schemeClr val="tx1"/>
              </a:solidFill>
            </a:endParaRPr>
          </a:p>
          <a:p>
            <a:r>
              <a:rPr lang="en-US" dirty="0">
                <a:solidFill>
                  <a:schemeClr val="tx1"/>
                </a:solidFill>
              </a:rPr>
              <a:t>lies entirely in </a:t>
            </a:r>
            <a:r>
              <a:rPr lang="en-US" i="1" dirty="0">
                <a:solidFill>
                  <a:schemeClr val="tx1"/>
                </a:solidFill>
              </a:rPr>
              <a:t>D</a:t>
            </a:r>
            <a:r>
              <a:rPr lang="en-US" dirty="0">
                <a:solidFill>
                  <a:schemeClr val="tx1"/>
                </a:solidFill>
              </a:rPr>
              <a:t>. If we define </a:t>
            </a:r>
            <a:r>
              <a:rPr lang="en-US" i="1" dirty="0">
                <a:solidFill>
                  <a:schemeClr val="tx1"/>
                </a:solidFill>
              </a:rPr>
              <a:t>F</a:t>
            </a:r>
            <a:r>
              <a:rPr lang="en-US" dirty="0">
                <a:solidFill>
                  <a:schemeClr val="tx1"/>
                </a:solidFill>
              </a:rPr>
              <a:t> to be the restriction of </a:t>
            </a:r>
            <a:r>
              <a:rPr lang="en-US" i="1" dirty="0">
                <a:solidFill>
                  <a:schemeClr val="tx1"/>
                </a:solidFill>
              </a:rPr>
              <a:t>f</a:t>
            </a:r>
            <a:r>
              <a:rPr lang="en-US" dirty="0">
                <a:solidFill>
                  <a:schemeClr val="tx1"/>
                </a:solidFill>
              </a:rPr>
              <a:t> along the line segment with the formula 						         then by the Chain Rule</a:t>
            </a:r>
            <a:endParaRPr lang="en-US" b="1" dirty="0">
              <a:solidFill>
                <a:schemeClr val="tx1"/>
              </a:solidFill>
            </a:endParaRPr>
          </a:p>
        </p:txBody>
      </p:sp>
      <p:graphicFrame>
        <p:nvGraphicFramePr>
          <p:cNvPr id="107522" name="Object 2"/>
          <p:cNvGraphicFramePr>
            <a:graphicFrameLocks noChangeAspect="1"/>
          </p:cNvGraphicFramePr>
          <p:nvPr/>
        </p:nvGraphicFramePr>
        <p:xfrm>
          <a:off x="2159000" y="2819400"/>
          <a:ext cx="4826000" cy="368300"/>
        </p:xfrm>
        <a:graphic>
          <a:graphicData uri="http://schemas.openxmlformats.org/presentationml/2006/ole">
            <mc:AlternateContent xmlns:mc="http://schemas.openxmlformats.org/markup-compatibility/2006">
              <mc:Choice xmlns:v="urn:schemas-microsoft-com:vml" Requires="v">
                <p:oleObj spid="_x0000_s107564" name="Equation" r:id="rId3" imgW="4825800" imgH="368280" progId="Equation.DSMT4">
                  <p:embed/>
                </p:oleObj>
              </mc:Choice>
              <mc:Fallback>
                <p:oleObj name="Equation" r:id="rId3" imgW="4825800" imgH="368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2819400"/>
                        <a:ext cx="4826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546099" y="4137202"/>
          <a:ext cx="4330701" cy="469900"/>
        </p:xfrm>
        <a:graphic>
          <a:graphicData uri="http://schemas.openxmlformats.org/presentationml/2006/ole">
            <mc:AlternateContent xmlns:mc="http://schemas.openxmlformats.org/markup-compatibility/2006">
              <mc:Choice xmlns:v="urn:schemas-microsoft-com:vml" Requires="v">
                <p:oleObj spid="_x0000_s107565" name="Equation" r:id="rId5" imgW="4330440" imgH="469800" progId="Equation.DSMT4">
                  <p:embed/>
                </p:oleObj>
              </mc:Choice>
              <mc:Fallback>
                <p:oleObj name="Equation" r:id="rId5" imgW="43304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99" y="4137202"/>
                        <a:ext cx="433070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4" name="Object 4"/>
          <p:cNvGraphicFramePr>
            <a:graphicFrameLocks noChangeAspect="1"/>
          </p:cNvGraphicFramePr>
          <p:nvPr/>
        </p:nvGraphicFramePr>
        <p:xfrm>
          <a:off x="3416300" y="4686300"/>
          <a:ext cx="2311400" cy="495300"/>
        </p:xfrm>
        <a:graphic>
          <a:graphicData uri="http://schemas.openxmlformats.org/presentationml/2006/ole">
            <mc:AlternateContent xmlns:mc="http://schemas.openxmlformats.org/markup-compatibility/2006">
              <mc:Choice xmlns:v="urn:schemas-microsoft-com:vml" Requires="v">
                <p:oleObj spid="_x0000_s107566" name="Equation" r:id="rId7" imgW="2311200" imgH="495000" progId="Equation.DSMT4">
                  <p:embed/>
                </p:oleObj>
              </mc:Choice>
              <mc:Fallback>
                <p:oleObj name="Equation" r:id="rId7" imgW="231120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300" y="4686300"/>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The differentiability of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means      is differentiable and hence</a:t>
            </a:r>
            <a:endParaRPr lang="en-US" b="1" dirty="0">
              <a:solidFill>
                <a:schemeClr val="tx1"/>
              </a:solidFill>
            </a:endParaRPr>
          </a:p>
        </p:txBody>
      </p:sp>
      <p:graphicFrame>
        <p:nvGraphicFramePr>
          <p:cNvPr id="108549" name="Object 5"/>
          <p:cNvGraphicFramePr>
            <a:graphicFrameLocks noChangeAspect="1"/>
          </p:cNvGraphicFramePr>
          <p:nvPr/>
        </p:nvGraphicFramePr>
        <p:xfrm>
          <a:off x="6083300" y="1881011"/>
          <a:ext cx="317500" cy="317500"/>
        </p:xfrm>
        <a:graphic>
          <a:graphicData uri="http://schemas.openxmlformats.org/presentationml/2006/ole">
            <mc:AlternateContent xmlns:mc="http://schemas.openxmlformats.org/markup-compatibility/2006">
              <mc:Choice xmlns:v="urn:schemas-microsoft-com:vml" Requires="v">
                <p:oleObj spid="_x0000_s108577" name="Equation" r:id="rId3" imgW="317160" imgH="317160" progId="Equation.DSMT4">
                  <p:embed/>
                </p:oleObj>
              </mc:Choice>
              <mc:Fallback>
                <p:oleObj name="Equation" r:id="rId3" imgW="317160" imgH="3171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1881011"/>
                        <a:ext cx="317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0" name="Object 6"/>
          <p:cNvGraphicFramePr>
            <a:graphicFrameLocks noChangeAspect="1"/>
          </p:cNvGraphicFramePr>
          <p:nvPr/>
        </p:nvGraphicFramePr>
        <p:xfrm>
          <a:off x="596900" y="2832100"/>
          <a:ext cx="7950200" cy="1587500"/>
        </p:xfrm>
        <a:graphic>
          <a:graphicData uri="http://schemas.openxmlformats.org/presentationml/2006/ole">
            <mc:AlternateContent xmlns:mc="http://schemas.openxmlformats.org/markup-compatibility/2006">
              <mc:Choice xmlns:v="urn:schemas-microsoft-com:vml" Requires="v">
                <p:oleObj spid="_x0000_s108578" name="Equation" r:id="rId5" imgW="7949880" imgH="1587240" progId="Equation.DSMT4">
                  <p:embed/>
                </p:oleObj>
              </mc:Choice>
              <mc:Fallback>
                <p:oleObj name="Equation" r:id="rId5" imgW="7949880" imgH="15872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2832100"/>
                        <a:ext cx="7950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30632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We can apply Taylor’s Formula to the function </a:t>
            </a:r>
            <a:r>
              <a:rPr lang="en-US" i="1" dirty="0">
                <a:solidFill>
                  <a:schemeClr val="tx1"/>
                </a:solidFill>
              </a:rPr>
              <a:t>F</a:t>
            </a:r>
            <a:r>
              <a:rPr lang="en-US" dirty="0">
                <a:solidFill>
                  <a:schemeClr val="tx1"/>
                </a:solidFill>
              </a:rPr>
              <a:t>(</a:t>
            </a:r>
            <a:r>
              <a:rPr lang="en-US" i="1" dirty="0">
                <a:solidFill>
                  <a:schemeClr val="tx1"/>
                </a:solidFill>
              </a:rPr>
              <a:t>t</a:t>
            </a:r>
            <a:r>
              <a:rPr lang="en-US" dirty="0">
                <a:solidFill>
                  <a:schemeClr val="tx1"/>
                </a:solidFill>
              </a:rPr>
              <a:t>) on the interval [0, 1] to write</a:t>
            </a:r>
          </a:p>
          <a:p>
            <a:endParaRPr lang="en-US" b="1" dirty="0">
              <a:solidFill>
                <a:schemeClr val="tx1"/>
              </a:solidFill>
            </a:endParaRPr>
          </a:p>
          <a:p>
            <a:endParaRPr lang="en-US" b="1" dirty="0">
              <a:solidFill>
                <a:schemeClr val="tx1"/>
              </a:solidFill>
            </a:endParaRPr>
          </a:p>
          <a:p>
            <a:r>
              <a:rPr lang="en-US" dirty="0">
                <a:solidFill>
                  <a:schemeClr val="tx1"/>
                </a:solidFill>
              </a:rPr>
              <a:t>where </a:t>
            </a:r>
            <a:r>
              <a:rPr lang="en-US" i="1" dirty="0">
                <a:solidFill>
                  <a:schemeClr val="tx1"/>
                </a:solidFill>
              </a:rPr>
              <a:t>c</a:t>
            </a:r>
            <a:r>
              <a:rPr lang="en-US" dirty="0">
                <a:solidFill>
                  <a:schemeClr val="tx1"/>
                </a:solidFill>
              </a:rPr>
              <a:t> is some real number in (0, 1).</a:t>
            </a:r>
            <a:endParaRPr lang="en-US" b="1" dirty="0">
              <a:solidFill>
                <a:schemeClr val="tx1"/>
              </a:solidFill>
            </a:endParaRPr>
          </a:p>
        </p:txBody>
      </p:sp>
      <p:graphicFrame>
        <p:nvGraphicFramePr>
          <p:cNvPr id="109572" name="Object 4"/>
          <p:cNvGraphicFramePr>
            <a:graphicFrameLocks noChangeAspect="1"/>
          </p:cNvGraphicFramePr>
          <p:nvPr/>
        </p:nvGraphicFramePr>
        <p:xfrm>
          <a:off x="1612900" y="2895600"/>
          <a:ext cx="5918200" cy="876300"/>
        </p:xfrm>
        <a:graphic>
          <a:graphicData uri="http://schemas.openxmlformats.org/presentationml/2006/ole">
            <mc:AlternateContent xmlns:mc="http://schemas.openxmlformats.org/markup-compatibility/2006">
              <mc:Choice xmlns:v="urn:schemas-microsoft-com:vml" Requires="v">
                <p:oleObj spid="_x0000_s109586" name="Equation" r:id="rId3" imgW="5918040" imgH="876240" progId="Equation.DSMT4">
                  <p:embed/>
                </p:oleObj>
              </mc:Choice>
              <mc:Fallback>
                <p:oleObj name="Equation" r:id="rId3" imgW="591804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2895600"/>
                        <a:ext cx="5918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AutoNum type="arabicPeriod"/>
            </a:pPr>
            <a:r>
              <a:rPr lang="en-US" dirty="0"/>
              <a:t>Absolute and relative extrema</a:t>
            </a:r>
          </a:p>
          <a:p>
            <a:pPr marL="514350" indent="-514350">
              <a:buFontTx/>
              <a:buAutoNum type="arabicPeriod"/>
            </a:pPr>
            <a:r>
              <a:rPr lang="en-US" dirty="0"/>
              <a:t>Finding extrema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Expressing this back in terms of </a:t>
            </a:r>
            <a:r>
              <a:rPr lang="en-US" i="1" dirty="0">
                <a:solidFill>
                  <a:schemeClr val="tx1"/>
                </a:solidFill>
              </a:rPr>
              <a:t>f</a:t>
            </a:r>
            <a:r>
              <a:rPr lang="en-US" dirty="0">
                <a:solidFill>
                  <a:schemeClr val="tx1"/>
                </a:solidFill>
              </a:rPr>
              <a:t> ,</a:t>
            </a:r>
            <a:endParaRPr lang="en-US" b="1" dirty="0">
              <a:solidFill>
                <a:schemeClr val="tx1"/>
              </a:solidFill>
            </a:endParaRPr>
          </a:p>
        </p:txBody>
      </p:sp>
      <p:graphicFrame>
        <p:nvGraphicFramePr>
          <p:cNvPr id="110595" name="Object 3"/>
          <p:cNvGraphicFramePr>
            <a:graphicFrameLocks noChangeAspect="1"/>
          </p:cNvGraphicFramePr>
          <p:nvPr/>
        </p:nvGraphicFramePr>
        <p:xfrm>
          <a:off x="1098550" y="2438400"/>
          <a:ext cx="6946900" cy="1435100"/>
        </p:xfrm>
        <a:graphic>
          <a:graphicData uri="http://schemas.openxmlformats.org/presentationml/2006/ole">
            <mc:AlternateContent xmlns:mc="http://schemas.openxmlformats.org/markup-compatibility/2006">
              <mc:Choice xmlns:v="urn:schemas-microsoft-com:vml" Requires="v">
                <p:oleObj spid="_x0000_s110609" name="Equation" r:id="rId3" imgW="6946560" imgH="1434960" progId="Equation.DSMT4">
                  <p:embed/>
                </p:oleObj>
              </mc:Choice>
              <mc:Fallback>
                <p:oleObj name="Equation" r:id="rId3" imgW="6946560" imgH="1434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2438400"/>
                        <a:ext cx="69469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26060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Since 				     the change from 	      to 		       is thus</a:t>
            </a:r>
            <a:endParaRPr lang="en-US" b="1" dirty="0">
              <a:solidFill>
                <a:schemeClr val="tx1"/>
              </a:solidFill>
            </a:endParaRPr>
          </a:p>
        </p:txBody>
      </p:sp>
      <p:graphicFrame>
        <p:nvGraphicFramePr>
          <p:cNvPr id="111619" name="Object 3"/>
          <p:cNvGraphicFramePr>
            <a:graphicFrameLocks noChangeAspect="1"/>
          </p:cNvGraphicFramePr>
          <p:nvPr/>
        </p:nvGraphicFramePr>
        <p:xfrm>
          <a:off x="1447800" y="1840089"/>
          <a:ext cx="3048000" cy="495300"/>
        </p:xfrm>
        <a:graphic>
          <a:graphicData uri="http://schemas.openxmlformats.org/presentationml/2006/ole">
            <mc:AlternateContent xmlns:mc="http://schemas.openxmlformats.org/markup-compatibility/2006">
              <mc:Choice xmlns:v="urn:schemas-microsoft-com:vml" Requires="v">
                <p:oleObj spid="_x0000_s111675" name="Equation" r:id="rId3" imgW="3047760" imgH="495000" progId="Equation.DSMT4">
                  <p:embed/>
                </p:oleObj>
              </mc:Choice>
              <mc:Fallback>
                <p:oleObj name="Equation" r:id="rId3" imgW="304776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40089"/>
                        <a:ext cx="3048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nvGraphicFramePr>
        <p:xfrm>
          <a:off x="7099300" y="1828800"/>
          <a:ext cx="977900" cy="469900"/>
        </p:xfrm>
        <a:graphic>
          <a:graphicData uri="http://schemas.openxmlformats.org/presentationml/2006/ole">
            <mc:AlternateContent xmlns:mc="http://schemas.openxmlformats.org/markup-compatibility/2006">
              <mc:Choice xmlns:v="urn:schemas-microsoft-com:vml" Requires="v">
                <p:oleObj spid="_x0000_s111676" name="Equation" r:id="rId5" imgW="977760" imgH="469800" progId="Equation.DSMT4">
                  <p:embed/>
                </p:oleObj>
              </mc:Choice>
              <mc:Fallback>
                <p:oleObj name="Equation" r:id="rId5" imgW="9777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300" y="18288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nvGraphicFramePr>
        <p:xfrm>
          <a:off x="914400" y="2277534"/>
          <a:ext cx="1943100" cy="469900"/>
        </p:xfrm>
        <a:graphic>
          <a:graphicData uri="http://schemas.openxmlformats.org/presentationml/2006/ole">
            <mc:AlternateContent xmlns:mc="http://schemas.openxmlformats.org/markup-compatibility/2006">
              <mc:Choice xmlns:v="urn:schemas-microsoft-com:vml" Requires="v">
                <p:oleObj spid="_x0000_s111677" name="Equation" r:id="rId7" imgW="1942920" imgH="469800" progId="Equation.DSMT4">
                  <p:embed/>
                </p:oleObj>
              </mc:Choice>
              <mc:Fallback>
                <p:oleObj name="Equation" r:id="rId7" imgW="194292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277534"/>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nvGraphicFramePr>
        <p:xfrm>
          <a:off x="495300" y="2819400"/>
          <a:ext cx="8153400" cy="838200"/>
        </p:xfrm>
        <a:graphic>
          <a:graphicData uri="http://schemas.openxmlformats.org/presentationml/2006/ole">
            <mc:AlternateContent xmlns:mc="http://schemas.openxmlformats.org/markup-compatibility/2006">
              <mc:Choice xmlns:v="urn:schemas-microsoft-com:vml" Requires="v">
                <p:oleObj spid="_x0000_s111678" name="Equation" r:id="rId9" imgW="8153280" imgH="838080" progId="Equation.DSMT4">
                  <p:embed/>
                </p:oleObj>
              </mc:Choice>
              <mc:Fallback>
                <p:oleObj name="Equation" r:id="rId9" imgW="81532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 y="28194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chemeClr val="tx1"/>
                </a:solidFill>
              </a:rPr>
              <a:t>Proof Sketch (cont.)</a:t>
            </a:r>
          </a:p>
          <a:p>
            <a:pPr>
              <a:spcBef>
                <a:spcPts val="0"/>
              </a:spcBef>
            </a:pPr>
            <a:r>
              <a:rPr lang="en-US" dirty="0">
                <a:solidFill>
                  <a:schemeClr val="tx1"/>
                </a:solidFill>
              </a:rPr>
              <a:t>We are interested in the sign of 			    for all eligible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if the difference is always positive then </a:t>
            </a:r>
            <a:r>
              <a:rPr lang="en-US" i="1" dirty="0">
                <a:solidFill>
                  <a:schemeClr val="tx1"/>
                </a:solidFill>
              </a:rPr>
              <a:t>f</a:t>
            </a:r>
            <a:r>
              <a:rPr lang="en-US" dirty="0">
                <a:solidFill>
                  <a:schemeClr val="tx1"/>
                </a:solidFill>
              </a:rPr>
              <a:t> has a relative minimum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while if the difference is always negative then </a:t>
            </a:r>
            <a:r>
              <a:rPr lang="en-US" i="1" dirty="0">
                <a:solidFill>
                  <a:schemeClr val="tx1"/>
                </a:solidFill>
              </a:rPr>
              <a:t>f</a:t>
            </a:r>
            <a:r>
              <a:rPr lang="en-US" dirty="0">
                <a:solidFill>
                  <a:schemeClr val="tx1"/>
                </a:solidFill>
              </a:rPr>
              <a:t> has a relative maximum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the difference takes on both positive and negative values then </a:t>
            </a:r>
            <a:r>
              <a:rPr lang="en-US" i="1" dirty="0">
                <a:solidFill>
                  <a:schemeClr val="tx1"/>
                </a:solidFill>
              </a:rPr>
              <a:t>f</a:t>
            </a:r>
            <a:r>
              <a:rPr lang="en-US" dirty="0">
                <a:solidFill>
                  <a:schemeClr val="tx1"/>
                </a:solidFill>
              </a:rPr>
              <a:t> has a saddle point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So we examine the sign of the function</a:t>
            </a:r>
            <a:endParaRPr lang="en-US" b="1" dirty="0">
              <a:solidFill>
                <a:schemeClr val="tx1"/>
              </a:solidFill>
            </a:endParaRPr>
          </a:p>
        </p:txBody>
      </p:sp>
      <p:graphicFrame>
        <p:nvGraphicFramePr>
          <p:cNvPr id="113670" name="Object 6"/>
          <p:cNvGraphicFramePr>
            <a:graphicFrameLocks noChangeAspect="1"/>
          </p:cNvGraphicFramePr>
          <p:nvPr/>
        </p:nvGraphicFramePr>
        <p:xfrm>
          <a:off x="5181600" y="1741311"/>
          <a:ext cx="3200400" cy="469900"/>
        </p:xfrm>
        <a:graphic>
          <a:graphicData uri="http://schemas.openxmlformats.org/presentationml/2006/ole">
            <mc:AlternateContent xmlns:mc="http://schemas.openxmlformats.org/markup-compatibility/2006">
              <mc:Choice xmlns:v="urn:schemas-microsoft-com:vml" Requires="v">
                <p:oleObj spid="_x0000_s113699" name="Equation" r:id="rId3" imgW="3200400" imgH="469800" progId="Equation.DSMT4">
                  <p:embed/>
                </p:oleObj>
              </mc:Choice>
              <mc:Fallback>
                <p:oleObj name="Equation" r:id="rId3" imgW="3200400" imgH="469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41311"/>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1060450" y="4762500"/>
          <a:ext cx="7023100" cy="1104900"/>
        </p:xfrm>
        <a:graphic>
          <a:graphicData uri="http://schemas.openxmlformats.org/presentationml/2006/ole">
            <mc:AlternateContent xmlns:mc="http://schemas.openxmlformats.org/markup-compatibility/2006">
              <mc:Choice xmlns:v="urn:schemas-microsoft-com:vml" Requires="v">
                <p:oleObj spid="_x0000_s113700" name="Equation" r:id="rId5" imgW="7022880" imgH="1104840" progId="Equation.DSMT4">
                  <p:embed/>
                </p:oleObj>
              </mc:Choice>
              <mc:Fallback>
                <p:oleObj name="Equation" r:id="rId5" imgW="7022880" imgH="110484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4762500"/>
                        <a:ext cx="7023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algn="ctr"/>
            <a:r>
              <a:rPr lang="en-US" b="1" dirty="0">
                <a:solidFill>
                  <a:schemeClr val="tx1"/>
                </a:solidFill>
              </a:rPr>
              <a:t>Proof Sketch (cont.)</a:t>
            </a:r>
          </a:p>
          <a:p>
            <a:r>
              <a:rPr lang="en-US" dirty="0">
                <a:solidFill>
                  <a:schemeClr val="tx1"/>
                </a:solidFill>
              </a:rPr>
              <a:t>If 	          the continuity of the partial derivatives means that 	       and 	  will have the same sign for small enough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and we look specifically at</a:t>
            </a:r>
          </a:p>
          <a:p>
            <a:endParaRPr lang="en-US" b="1" dirty="0">
              <a:solidFill>
                <a:schemeClr val="tx1"/>
              </a:solidFill>
            </a:endParaRPr>
          </a:p>
          <a:p>
            <a:r>
              <a:rPr lang="en-US" dirty="0">
                <a:solidFill>
                  <a:schemeClr val="tx1"/>
                </a:solidFill>
              </a:rPr>
              <a:t>In the first two cases of the theorem we also know that 		so by completing the square we can write</a:t>
            </a:r>
            <a:endParaRPr lang="en-US" b="1" dirty="0">
              <a:solidFill>
                <a:schemeClr val="tx1"/>
              </a:solidFill>
            </a:endParaRPr>
          </a:p>
        </p:txBody>
      </p:sp>
      <p:graphicFrame>
        <p:nvGraphicFramePr>
          <p:cNvPr id="114692" name="Object 4"/>
          <p:cNvGraphicFramePr>
            <a:graphicFrameLocks noChangeAspect="1"/>
          </p:cNvGraphicFramePr>
          <p:nvPr/>
        </p:nvGraphicFramePr>
        <p:xfrm>
          <a:off x="863600" y="1828800"/>
          <a:ext cx="1270000" cy="469900"/>
        </p:xfrm>
        <a:graphic>
          <a:graphicData uri="http://schemas.openxmlformats.org/presentationml/2006/ole">
            <mc:AlternateContent xmlns:mc="http://schemas.openxmlformats.org/markup-compatibility/2006">
              <mc:Choice xmlns:v="urn:schemas-microsoft-com:vml" Requires="v">
                <p:oleObj spid="_x0000_s114776" name="Equation" r:id="rId3" imgW="1269720" imgH="469800" progId="Equation.DSMT4">
                  <p:embed/>
                </p:oleObj>
              </mc:Choice>
              <mc:Fallback>
                <p:oleObj name="Equation" r:id="rId3" imgW="126972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8288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2263422" y="2274711"/>
          <a:ext cx="647700" cy="469900"/>
        </p:xfrm>
        <a:graphic>
          <a:graphicData uri="http://schemas.openxmlformats.org/presentationml/2006/ole">
            <mc:AlternateContent xmlns:mc="http://schemas.openxmlformats.org/markup-compatibility/2006">
              <mc:Choice xmlns:v="urn:schemas-microsoft-com:vml" Requires="v">
                <p:oleObj spid="_x0000_s114777" name="Equation" r:id="rId5" imgW="647640" imgH="469800" progId="Equation.DSMT4">
                  <p:embed/>
                </p:oleObj>
              </mc:Choice>
              <mc:Fallback>
                <p:oleObj name="Equation" r:id="rId5" imgW="64764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422" y="2274711"/>
                        <a:ext cx="64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nvGraphicFramePr>
        <p:xfrm>
          <a:off x="3584223" y="2274888"/>
          <a:ext cx="673100" cy="469900"/>
        </p:xfrm>
        <a:graphic>
          <a:graphicData uri="http://schemas.openxmlformats.org/presentationml/2006/ole">
            <mc:AlternateContent xmlns:mc="http://schemas.openxmlformats.org/markup-compatibility/2006">
              <mc:Choice xmlns:v="urn:schemas-microsoft-com:vml" Requires="v">
                <p:oleObj spid="_x0000_s114778" name="Equation" r:id="rId7" imgW="672840" imgH="469800" progId="Equation.DSMT4">
                  <p:embed/>
                </p:oleObj>
              </mc:Choice>
              <mc:Fallback>
                <p:oleObj name="Equation" r:id="rId7" imgW="67284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223" y="2274888"/>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nvGraphicFramePr>
        <p:xfrm>
          <a:off x="1485900" y="3200400"/>
          <a:ext cx="6172200" cy="508000"/>
        </p:xfrm>
        <a:graphic>
          <a:graphicData uri="http://schemas.openxmlformats.org/presentationml/2006/ole">
            <mc:AlternateContent xmlns:mc="http://schemas.openxmlformats.org/markup-compatibility/2006">
              <mc:Choice xmlns:v="urn:schemas-microsoft-com:vml" Requires="v">
                <p:oleObj spid="_x0000_s114779" name="Equation" r:id="rId9" imgW="6172200" imgH="507960" progId="Equation.DSMT4">
                  <p:embed/>
                </p:oleObj>
              </mc:Choice>
              <mc:Fallback>
                <p:oleObj name="Equation" r:id="rId9" imgW="6172200" imgH="507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5900" y="3200400"/>
                        <a:ext cx="617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6" name="Object 8"/>
          <p:cNvGraphicFramePr>
            <a:graphicFrameLocks noChangeAspect="1"/>
          </p:cNvGraphicFramePr>
          <p:nvPr/>
        </p:nvGraphicFramePr>
        <p:xfrm>
          <a:off x="533400" y="4135967"/>
          <a:ext cx="1752600" cy="469900"/>
        </p:xfrm>
        <a:graphic>
          <a:graphicData uri="http://schemas.openxmlformats.org/presentationml/2006/ole">
            <mc:AlternateContent xmlns:mc="http://schemas.openxmlformats.org/markup-compatibility/2006">
              <mc:Choice xmlns:v="urn:schemas-microsoft-com:vml" Requires="v">
                <p:oleObj spid="_x0000_s114780" name="Equation" r:id="rId11" imgW="1752480" imgH="469800" progId="Equation.DSMT4">
                  <p:embed/>
                </p:oleObj>
              </mc:Choice>
              <mc:Fallback>
                <p:oleObj name="Equation" r:id="rId11" imgW="175248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135967"/>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7" name="Object 9"/>
          <p:cNvGraphicFramePr>
            <a:graphicFrameLocks noChangeAspect="1"/>
          </p:cNvGraphicFramePr>
          <p:nvPr/>
        </p:nvGraphicFramePr>
        <p:xfrm>
          <a:off x="819150" y="4667250"/>
          <a:ext cx="7505700" cy="952500"/>
        </p:xfrm>
        <a:graphic>
          <a:graphicData uri="http://schemas.openxmlformats.org/presentationml/2006/ole">
            <mc:AlternateContent xmlns:mc="http://schemas.openxmlformats.org/markup-compatibility/2006">
              <mc:Choice xmlns:v="urn:schemas-microsoft-com:vml" Requires="v">
                <p:oleObj spid="_x0000_s114781" name="Equation" r:id="rId13" imgW="7505640" imgH="952200" progId="Equation.DSMT4">
                  <p:embed/>
                </p:oleObj>
              </mc:Choice>
              <mc:Fallback>
                <p:oleObj name="Equation" r:id="rId13" imgW="7505640" imgH="9522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150" y="4667250"/>
                        <a:ext cx="750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marL="463550" indent="-463550" algn="ctr"/>
            <a:r>
              <a:rPr lang="en-US" b="1" dirty="0">
                <a:solidFill>
                  <a:schemeClr val="tx1"/>
                </a:solidFill>
              </a:rPr>
              <a:t>Proof Sketch (cont.)</a:t>
            </a:r>
          </a:p>
          <a:p>
            <a:pPr marL="463550" indent="-463550"/>
            <a:r>
              <a:rPr lang="en-US" b="1" dirty="0">
                <a:solidFill>
                  <a:schemeClr val="tx1"/>
                </a:solidFill>
              </a:rPr>
              <a:t>1.	</a:t>
            </a:r>
            <a:r>
              <a:rPr lang="en-US" dirty="0">
                <a:solidFill>
                  <a:schemeClr val="tx1"/>
                </a:solidFill>
              </a:rPr>
              <a:t>If 		         and 			        then 	   </a:t>
            </a:r>
          </a:p>
          <a:p>
            <a:pPr marL="463550" indent="-463550"/>
            <a:endParaRPr lang="en-US" sz="800" dirty="0">
              <a:solidFill>
                <a:schemeClr val="tx1"/>
              </a:solidFill>
            </a:endParaRPr>
          </a:p>
          <a:p>
            <a:pPr marL="463550" indent="-463550"/>
            <a:r>
              <a:rPr lang="en-US" dirty="0">
                <a:solidFill>
                  <a:schemeClr val="tx1"/>
                </a:solidFill>
              </a:rPr>
              <a:t>	and </a:t>
            </a:r>
            <a:r>
              <a:rPr lang="en-US" i="1" dirty="0">
                <a:solidFill>
                  <a:schemeClr val="tx1"/>
                </a:solidFill>
              </a:rPr>
              <a:t>f</a:t>
            </a:r>
            <a:r>
              <a:rPr lang="en-US" dirty="0">
                <a:solidFill>
                  <a:schemeClr val="tx1"/>
                </a:solidFill>
              </a:rPr>
              <a:t> has a relative minimum at </a:t>
            </a:r>
          </a:p>
          <a:p>
            <a:pPr marL="463550" indent="-463550"/>
            <a:r>
              <a:rPr lang="en-US" b="1" dirty="0">
                <a:solidFill>
                  <a:schemeClr val="tx1"/>
                </a:solidFill>
              </a:rPr>
              <a:t>2.	</a:t>
            </a:r>
            <a:r>
              <a:rPr lang="en-US" dirty="0">
                <a:solidFill>
                  <a:schemeClr val="tx1"/>
                </a:solidFill>
              </a:rPr>
              <a:t>If 		         and 			        then </a:t>
            </a:r>
          </a:p>
          <a:p>
            <a:pPr marL="463550" indent="-463550"/>
            <a:endParaRPr lang="en-US" sz="800" dirty="0">
              <a:solidFill>
                <a:schemeClr val="tx1"/>
              </a:solidFill>
            </a:endParaRPr>
          </a:p>
          <a:p>
            <a:pPr marL="463550" indent="-463550"/>
            <a:r>
              <a:rPr lang="en-US" dirty="0">
                <a:solidFill>
                  <a:schemeClr val="tx1"/>
                </a:solidFill>
              </a:rPr>
              <a:t>	and </a:t>
            </a:r>
            <a:r>
              <a:rPr lang="en-US" i="1" dirty="0">
                <a:solidFill>
                  <a:schemeClr val="tx1"/>
                </a:solidFill>
              </a:rPr>
              <a:t>f</a:t>
            </a:r>
            <a:r>
              <a:rPr lang="en-US" dirty="0">
                <a:solidFill>
                  <a:schemeClr val="tx1"/>
                </a:solidFill>
              </a:rPr>
              <a:t> has a relative maximum at </a:t>
            </a:r>
          </a:p>
          <a:p>
            <a:pPr marL="463550" indent="-463550"/>
            <a:r>
              <a:rPr lang="en-US" b="1" dirty="0">
                <a:solidFill>
                  <a:schemeClr val="tx1"/>
                </a:solidFill>
              </a:rPr>
              <a:t>3.	</a:t>
            </a:r>
            <a:r>
              <a:rPr lang="en-US" dirty="0">
                <a:solidFill>
                  <a:schemeClr val="tx1"/>
                </a:solidFill>
              </a:rPr>
              <a:t>If 				 it can be shown that </a:t>
            </a:r>
          </a:p>
          <a:p>
            <a:pPr marL="463550" indent="-463550"/>
            <a:endParaRPr lang="en-US" sz="500" dirty="0">
              <a:solidFill>
                <a:schemeClr val="tx1"/>
              </a:solidFill>
            </a:endParaRPr>
          </a:p>
          <a:p>
            <a:pPr marL="463550" indent="-463550"/>
            <a:r>
              <a:rPr lang="en-US" dirty="0">
                <a:solidFill>
                  <a:schemeClr val="tx1"/>
                </a:solidFill>
              </a:rPr>
              <a:t>	takes on both positive and negative values as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vary and hence </a:t>
            </a:r>
            <a:r>
              <a:rPr lang="en-US" i="1" dirty="0">
                <a:solidFill>
                  <a:schemeClr val="tx1"/>
                </a:solidFill>
              </a:rPr>
              <a:t>f</a:t>
            </a:r>
            <a:r>
              <a:rPr lang="en-US" dirty="0">
                <a:solidFill>
                  <a:schemeClr val="tx1"/>
                </a:solidFill>
              </a:rPr>
              <a:t> has a saddle point at</a:t>
            </a:r>
          </a:p>
        </p:txBody>
      </p:sp>
      <p:graphicFrame>
        <p:nvGraphicFramePr>
          <p:cNvPr id="115720" name="Object 8"/>
          <p:cNvGraphicFramePr>
            <a:graphicFrameLocks noChangeAspect="1"/>
          </p:cNvGraphicFramePr>
          <p:nvPr/>
        </p:nvGraphicFramePr>
        <p:xfrm>
          <a:off x="1320800" y="1828800"/>
          <a:ext cx="1651000" cy="469900"/>
        </p:xfrm>
        <a:graphic>
          <a:graphicData uri="http://schemas.openxmlformats.org/presentationml/2006/ole">
            <mc:AlternateContent xmlns:mc="http://schemas.openxmlformats.org/markup-compatibility/2006">
              <mc:Choice xmlns:v="urn:schemas-microsoft-com:vml" Requires="v">
                <p:oleObj spid="_x0000_s115874" name="Equation" r:id="rId3" imgW="1650960" imgH="469800" progId="Equation.DSMT4">
                  <p:embed/>
                </p:oleObj>
              </mc:Choice>
              <mc:Fallback>
                <p:oleObj name="Equation" r:id="rId3" imgW="1650960" imgH="4698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18288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1" name="Object 9"/>
          <p:cNvGraphicFramePr>
            <a:graphicFrameLocks noChangeAspect="1"/>
          </p:cNvGraphicFramePr>
          <p:nvPr/>
        </p:nvGraphicFramePr>
        <p:xfrm>
          <a:off x="3787422" y="1806222"/>
          <a:ext cx="2806700" cy="660400"/>
        </p:xfrm>
        <a:graphic>
          <a:graphicData uri="http://schemas.openxmlformats.org/presentationml/2006/ole">
            <mc:AlternateContent xmlns:mc="http://schemas.openxmlformats.org/markup-compatibility/2006">
              <mc:Choice xmlns:v="urn:schemas-microsoft-com:vml" Requires="v">
                <p:oleObj spid="_x0000_s115875" name="Equation" r:id="rId5" imgW="2806560" imgH="660240" progId="Equation.DSMT4">
                  <p:embed/>
                </p:oleObj>
              </mc:Choice>
              <mc:Fallback>
                <p:oleObj name="Equation" r:id="rId5" imgW="2806560" imgH="66024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422" y="1806222"/>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2" name="Object 10"/>
          <p:cNvGraphicFramePr>
            <a:graphicFrameLocks noChangeAspect="1"/>
          </p:cNvGraphicFramePr>
          <p:nvPr/>
        </p:nvGraphicFramePr>
        <p:xfrm>
          <a:off x="7453489" y="1848555"/>
          <a:ext cx="1168400" cy="469900"/>
        </p:xfrm>
        <a:graphic>
          <a:graphicData uri="http://schemas.openxmlformats.org/presentationml/2006/ole">
            <mc:AlternateContent xmlns:mc="http://schemas.openxmlformats.org/markup-compatibility/2006">
              <mc:Choice xmlns:v="urn:schemas-microsoft-com:vml" Requires="v">
                <p:oleObj spid="_x0000_s115876" name="Equation" r:id="rId7" imgW="1168200" imgH="469800" progId="Equation.DSMT4">
                  <p:embed/>
                </p:oleObj>
              </mc:Choice>
              <mc:Fallback>
                <p:oleObj name="Equation" r:id="rId7" imgW="1168200" imgH="46980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3489" y="1848555"/>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3" name="Object 11"/>
          <p:cNvGraphicFramePr>
            <a:graphicFrameLocks noChangeAspect="1"/>
          </p:cNvGraphicFramePr>
          <p:nvPr/>
        </p:nvGraphicFramePr>
        <p:xfrm>
          <a:off x="5692422" y="2490611"/>
          <a:ext cx="838200" cy="469900"/>
        </p:xfrm>
        <a:graphic>
          <a:graphicData uri="http://schemas.openxmlformats.org/presentationml/2006/ole">
            <mc:AlternateContent xmlns:mc="http://schemas.openxmlformats.org/markup-compatibility/2006">
              <mc:Choice xmlns:v="urn:schemas-microsoft-com:vml" Requires="v">
                <p:oleObj spid="_x0000_s115877" name="Equation" r:id="rId9" imgW="838080" imgH="469800" progId="Equation.DSMT4">
                  <p:embed/>
                </p:oleObj>
              </mc:Choice>
              <mc:Fallback>
                <p:oleObj name="Equation" r:id="rId9" imgW="838080" imgH="4698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2422" y="2490611"/>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4" name="Object 12"/>
          <p:cNvGraphicFramePr>
            <a:graphicFrameLocks noChangeAspect="1"/>
          </p:cNvGraphicFramePr>
          <p:nvPr/>
        </p:nvGraphicFramePr>
        <p:xfrm>
          <a:off x="1320800" y="3005667"/>
          <a:ext cx="1651000" cy="469900"/>
        </p:xfrm>
        <a:graphic>
          <a:graphicData uri="http://schemas.openxmlformats.org/presentationml/2006/ole">
            <mc:AlternateContent xmlns:mc="http://schemas.openxmlformats.org/markup-compatibility/2006">
              <mc:Choice xmlns:v="urn:schemas-microsoft-com:vml" Requires="v">
                <p:oleObj spid="_x0000_s115878" name="Equation" r:id="rId11" imgW="1650960" imgH="469800" progId="Equation.DSMT4">
                  <p:embed/>
                </p:oleObj>
              </mc:Choice>
              <mc:Fallback>
                <p:oleObj name="Equation" r:id="rId11" imgW="1650960" imgH="4698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0800" y="3005667"/>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5" name="Object 13"/>
          <p:cNvGraphicFramePr>
            <a:graphicFrameLocks noChangeAspect="1"/>
          </p:cNvGraphicFramePr>
          <p:nvPr/>
        </p:nvGraphicFramePr>
        <p:xfrm>
          <a:off x="3769078" y="2963333"/>
          <a:ext cx="2806700" cy="660400"/>
        </p:xfrm>
        <a:graphic>
          <a:graphicData uri="http://schemas.openxmlformats.org/presentationml/2006/ole">
            <mc:AlternateContent xmlns:mc="http://schemas.openxmlformats.org/markup-compatibility/2006">
              <mc:Choice xmlns:v="urn:schemas-microsoft-com:vml" Requires="v">
                <p:oleObj spid="_x0000_s115879" name="Equation" r:id="rId13" imgW="2806560" imgH="660240" progId="Equation.DSMT4">
                  <p:embed/>
                </p:oleObj>
              </mc:Choice>
              <mc:Fallback>
                <p:oleObj name="Equation" r:id="rId13" imgW="2806560" imgH="6602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9078" y="2963333"/>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6" name="Object 14"/>
          <p:cNvGraphicFramePr>
            <a:graphicFrameLocks noChangeAspect="1"/>
          </p:cNvGraphicFramePr>
          <p:nvPr/>
        </p:nvGraphicFramePr>
        <p:xfrm>
          <a:off x="7433734" y="3014133"/>
          <a:ext cx="1168400" cy="469900"/>
        </p:xfrm>
        <a:graphic>
          <a:graphicData uri="http://schemas.openxmlformats.org/presentationml/2006/ole">
            <mc:AlternateContent xmlns:mc="http://schemas.openxmlformats.org/markup-compatibility/2006">
              <mc:Choice xmlns:v="urn:schemas-microsoft-com:vml" Requires="v">
                <p:oleObj spid="_x0000_s115880" name="Equation" r:id="rId15" imgW="1168200" imgH="469800" progId="Equation.DSMT4">
                  <p:embed/>
                </p:oleObj>
              </mc:Choice>
              <mc:Fallback>
                <p:oleObj name="Equation" r:id="rId15" imgW="1168200" imgH="469800" progId="Equation.DSMT4">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33734" y="3014133"/>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7" name="Object 15"/>
          <p:cNvGraphicFramePr>
            <a:graphicFrameLocks noChangeAspect="1"/>
          </p:cNvGraphicFramePr>
          <p:nvPr/>
        </p:nvGraphicFramePr>
        <p:xfrm>
          <a:off x="5715000" y="3657600"/>
          <a:ext cx="838200" cy="469900"/>
        </p:xfrm>
        <a:graphic>
          <a:graphicData uri="http://schemas.openxmlformats.org/presentationml/2006/ole">
            <mc:AlternateContent xmlns:mc="http://schemas.openxmlformats.org/markup-compatibility/2006">
              <mc:Choice xmlns:v="urn:schemas-microsoft-com:vml" Requires="v">
                <p:oleObj spid="_x0000_s115881" name="Equation" r:id="rId17" imgW="838080" imgH="469800" progId="Equation.DSMT4">
                  <p:embed/>
                </p:oleObj>
              </mc:Choice>
              <mc:Fallback>
                <p:oleObj name="Equation" r:id="rId17" imgW="838080" imgH="469800" progId="Equation.DSMT4">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36576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8" name="Object 16"/>
          <p:cNvGraphicFramePr>
            <a:graphicFrameLocks noChangeAspect="1"/>
          </p:cNvGraphicFramePr>
          <p:nvPr/>
        </p:nvGraphicFramePr>
        <p:xfrm>
          <a:off x="1319389" y="4140200"/>
          <a:ext cx="2806700" cy="660400"/>
        </p:xfrm>
        <a:graphic>
          <a:graphicData uri="http://schemas.openxmlformats.org/presentationml/2006/ole">
            <mc:AlternateContent xmlns:mc="http://schemas.openxmlformats.org/markup-compatibility/2006">
              <mc:Choice xmlns:v="urn:schemas-microsoft-com:vml" Requires="v">
                <p:oleObj spid="_x0000_s115882" name="Equation" r:id="rId19" imgW="2806560" imgH="660240" progId="Equation.DSMT4">
                  <p:embed/>
                </p:oleObj>
              </mc:Choice>
              <mc:Fallback>
                <p:oleObj name="Equation" r:id="rId19" imgW="2806560" imgH="660240" progId="Equation.DSMT4">
                  <p:embed/>
                  <p:pic>
                    <p:nvPicPr>
                      <p:cNvPr id="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19389" y="4140200"/>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9" name="Object 17"/>
          <p:cNvGraphicFramePr>
            <a:graphicFrameLocks noChangeAspect="1"/>
          </p:cNvGraphicFramePr>
          <p:nvPr/>
        </p:nvGraphicFramePr>
        <p:xfrm>
          <a:off x="7353300" y="4178300"/>
          <a:ext cx="647700" cy="469900"/>
        </p:xfrm>
        <a:graphic>
          <a:graphicData uri="http://schemas.openxmlformats.org/presentationml/2006/ole">
            <mc:AlternateContent xmlns:mc="http://schemas.openxmlformats.org/markup-compatibility/2006">
              <mc:Choice xmlns:v="urn:schemas-microsoft-com:vml" Requires="v">
                <p:oleObj spid="_x0000_s115883" name="Equation" r:id="rId21" imgW="647640" imgH="469800" progId="Equation.DSMT4">
                  <p:embed/>
                </p:oleObj>
              </mc:Choice>
              <mc:Fallback>
                <p:oleObj name="Equation" r:id="rId21" imgW="647640" imgH="469800" progId="Equation.DSMT4">
                  <p:embed/>
                  <p:pic>
                    <p:nvPicPr>
                      <p:cNvPr id="0"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53300" y="4178300"/>
                        <a:ext cx="64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30" name="Object 18"/>
          <p:cNvGraphicFramePr>
            <a:graphicFrameLocks noChangeAspect="1"/>
          </p:cNvGraphicFramePr>
          <p:nvPr/>
        </p:nvGraphicFramePr>
        <p:xfrm>
          <a:off x="6781800" y="5191478"/>
          <a:ext cx="838200" cy="469900"/>
        </p:xfrm>
        <a:graphic>
          <a:graphicData uri="http://schemas.openxmlformats.org/presentationml/2006/ole">
            <mc:AlternateContent xmlns:mc="http://schemas.openxmlformats.org/markup-compatibility/2006">
              <mc:Choice xmlns:v="urn:schemas-microsoft-com:vml" Requires="v">
                <p:oleObj spid="_x0000_s115884" name="Equation" r:id="rId23" imgW="838080" imgH="469800" progId="Equation.DSMT4">
                  <p:embed/>
                </p:oleObj>
              </mc:Choice>
              <mc:Fallback>
                <p:oleObj name="Equation" r:id="rId23" imgW="838080" imgH="469800" progId="Equation.DSMT4">
                  <p:embed/>
                  <p:pic>
                    <p:nvPicPr>
                      <p:cNvPr id="0" name="Picture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81800" y="5191478"/>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2148840"/>
          </a:xfrm>
          <a:solidFill>
            <a:srgbClr val="FFFFCC"/>
          </a:solidFill>
          <a:ln w="28575">
            <a:solidFill>
              <a:schemeClr val="tx1"/>
            </a:solidFill>
          </a:ln>
        </p:spPr>
        <p:txBody>
          <a:bodyPr>
            <a:noAutofit/>
          </a:bodyPr>
          <a:lstStyle/>
          <a:p>
            <a:pPr marL="463550" indent="-463550" algn="ctr"/>
            <a:r>
              <a:rPr lang="en-US" b="1" dirty="0">
                <a:solidFill>
                  <a:schemeClr val="tx1"/>
                </a:solidFill>
              </a:rPr>
              <a:t>Proof Sketch (cont.)</a:t>
            </a:r>
          </a:p>
          <a:p>
            <a:pPr marL="463550" indent="-463550"/>
            <a:r>
              <a:rPr lang="en-US" b="1" dirty="0">
                <a:solidFill>
                  <a:schemeClr val="tx1"/>
                </a:solidFill>
              </a:rPr>
              <a:t>4.	</a:t>
            </a:r>
            <a:r>
              <a:rPr lang="en-US" dirty="0">
                <a:solidFill>
                  <a:schemeClr val="tx1"/>
                </a:solidFill>
              </a:rPr>
              <a:t> If 				 no conclusion can be drawn </a:t>
            </a:r>
          </a:p>
          <a:p>
            <a:pPr marL="463550" indent="-463550"/>
            <a:endParaRPr lang="en-US" sz="500" dirty="0">
              <a:solidFill>
                <a:schemeClr val="tx1"/>
              </a:solidFill>
            </a:endParaRPr>
          </a:p>
          <a:p>
            <a:pPr marL="463550" indent="-463550"/>
            <a:r>
              <a:rPr lang="en-US" dirty="0">
                <a:solidFill>
                  <a:schemeClr val="tx1"/>
                </a:solidFill>
              </a:rPr>
              <a:t>	and the critical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must by studied by other means.</a:t>
            </a:r>
          </a:p>
        </p:txBody>
      </p:sp>
      <p:graphicFrame>
        <p:nvGraphicFramePr>
          <p:cNvPr id="116749" name="Object 13"/>
          <p:cNvGraphicFramePr>
            <a:graphicFrameLocks noChangeAspect="1"/>
          </p:cNvGraphicFramePr>
          <p:nvPr/>
        </p:nvGraphicFramePr>
        <p:xfrm>
          <a:off x="1425222" y="1806222"/>
          <a:ext cx="2806700" cy="660400"/>
        </p:xfrm>
        <a:graphic>
          <a:graphicData uri="http://schemas.openxmlformats.org/presentationml/2006/ole">
            <mc:AlternateContent xmlns:mc="http://schemas.openxmlformats.org/markup-compatibility/2006">
              <mc:Choice xmlns:v="urn:schemas-microsoft-com:vml" Requires="v">
                <p:oleObj spid="_x0000_s116763" name="Equation" r:id="rId3" imgW="2806560" imgH="660240" progId="Equation.DSMT4">
                  <p:embed/>
                </p:oleObj>
              </mc:Choice>
              <mc:Fallback>
                <p:oleObj name="Equation" r:id="rId3" imgW="2806560" imgH="660240"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222" y="1806222"/>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p:txBody>
          <a:bodyPr/>
          <a:lstStyle/>
          <a:p>
            <a:r>
              <a:rPr lang="en-US" dirty="0"/>
              <a:t>The quantity 		called the </a:t>
            </a:r>
            <a:r>
              <a:rPr lang="en-US" b="1" dirty="0"/>
              <a:t>discriminant</a:t>
            </a:r>
            <a:r>
              <a:rPr lang="en-US" dirty="0"/>
              <a:t> or </a:t>
            </a:r>
            <a:r>
              <a:rPr lang="en-US" b="1" dirty="0"/>
              <a:t>Hessian</a:t>
            </a:r>
            <a:r>
              <a:rPr lang="en-US" dirty="0"/>
              <a:t> in this context, can be remembered as a determinant:</a:t>
            </a:r>
          </a:p>
        </p:txBody>
      </p:sp>
      <p:graphicFrame>
        <p:nvGraphicFramePr>
          <p:cNvPr id="117762" name="Object 2"/>
          <p:cNvGraphicFramePr>
            <a:graphicFrameLocks noChangeAspect="1"/>
          </p:cNvGraphicFramePr>
          <p:nvPr/>
        </p:nvGraphicFramePr>
        <p:xfrm>
          <a:off x="2537178" y="1332089"/>
          <a:ext cx="1524000" cy="508000"/>
        </p:xfrm>
        <a:graphic>
          <a:graphicData uri="http://schemas.openxmlformats.org/presentationml/2006/ole">
            <mc:AlternateContent xmlns:mc="http://schemas.openxmlformats.org/markup-compatibility/2006">
              <mc:Choice xmlns:v="urn:schemas-microsoft-com:vml" Requires="v">
                <p:oleObj spid="_x0000_s117790" name="Equation" r:id="rId3" imgW="1523880" imgH="507960" progId="Equation.DSMT4">
                  <p:embed/>
                </p:oleObj>
              </mc:Choice>
              <mc:Fallback>
                <p:oleObj name="Equation" r:id="rId3" imgW="15238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178" y="1332089"/>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nvGraphicFramePr>
        <p:xfrm>
          <a:off x="3035300" y="2901950"/>
          <a:ext cx="3073400" cy="1054100"/>
        </p:xfrm>
        <a:graphic>
          <a:graphicData uri="http://schemas.openxmlformats.org/presentationml/2006/ole">
            <mc:AlternateContent xmlns:mc="http://schemas.openxmlformats.org/markup-compatibility/2006">
              <mc:Choice xmlns:v="urn:schemas-microsoft-com:vml" Requires="v">
                <p:oleObj spid="_x0000_s117791" name="Equation" r:id="rId5" imgW="3073320" imgH="1054080" progId="Equation.DSMT4">
                  <p:embed/>
                </p:oleObj>
              </mc:Choice>
              <mc:Fallback>
                <p:oleObj name="Equation" r:id="rId5" imgW="3073320" imgH="1054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300" y="2901950"/>
                        <a:ext cx="3073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Use the Second Derivative Test to classify the critical points of</a:t>
            </a:r>
          </a:p>
          <a:p>
            <a:endParaRPr lang="en-US" dirty="0"/>
          </a:p>
          <a:p>
            <a:r>
              <a:rPr lang="en-US" b="1" dirty="0"/>
              <a:t>Solution</a:t>
            </a:r>
          </a:p>
          <a:p>
            <a:r>
              <a:rPr lang="en-US" dirty="0"/>
              <a:t>Since </a:t>
            </a:r>
            <a:r>
              <a:rPr lang="en-US" i="1" dirty="0"/>
              <a:t>f</a:t>
            </a:r>
            <a:r>
              <a:rPr lang="en-US" dirty="0"/>
              <a:t> is a polynomial function, we know ahead of time that its second partial derivatives are continuous everywhere, so the Second Derivative Test will apply. </a:t>
            </a:r>
          </a:p>
        </p:txBody>
      </p:sp>
      <p:graphicFrame>
        <p:nvGraphicFramePr>
          <p:cNvPr id="118786" name="Object 2"/>
          <p:cNvGraphicFramePr>
            <a:graphicFrameLocks noChangeAspect="1"/>
          </p:cNvGraphicFramePr>
          <p:nvPr/>
        </p:nvGraphicFramePr>
        <p:xfrm>
          <a:off x="2419350" y="2286000"/>
          <a:ext cx="4305300" cy="482600"/>
        </p:xfrm>
        <a:graphic>
          <a:graphicData uri="http://schemas.openxmlformats.org/presentationml/2006/ole">
            <mc:AlternateContent xmlns:mc="http://schemas.openxmlformats.org/markup-compatibility/2006">
              <mc:Choice xmlns:v="urn:schemas-microsoft-com:vml" Requires="v">
                <p:oleObj spid="_x0000_s118800" name="Equation" r:id="rId3" imgW="4305240" imgH="482400" progId="Equation.DSMT4">
                  <p:embed/>
                </p:oleObj>
              </mc:Choice>
              <mc:Fallback>
                <p:oleObj name="Equation" r:id="rId3" imgW="43052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2286000"/>
                        <a:ext cx="430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To start, we find the critical points of </a:t>
            </a:r>
            <a:r>
              <a:rPr lang="en-US" i="1" dirty="0"/>
              <a:t>f</a:t>
            </a:r>
            <a:r>
              <a:rPr lang="en-US" dirty="0"/>
              <a:t> by setting the first partial derivatives equal to 0.</a:t>
            </a:r>
          </a:p>
          <a:p>
            <a:endParaRPr lang="en-US" dirty="0"/>
          </a:p>
          <a:p>
            <a:endParaRPr lang="en-US" dirty="0"/>
          </a:p>
          <a:p>
            <a:r>
              <a:rPr lang="en-US" dirty="0"/>
              <a:t>The first equation implies </a:t>
            </a:r>
            <a:r>
              <a:rPr lang="en-US" i="1" dirty="0"/>
              <a:t>x</a:t>
            </a:r>
            <a:r>
              <a:rPr lang="en-US" dirty="0"/>
              <a:t> = </a:t>
            </a:r>
            <a:r>
              <a:rPr lang="en-US" i="1" dirty="0"/>
              <a:t>y</a:t>
            </a:r>
            <a:r>
              <a:rPr lang="en-US" dirty="0"/>
              <a:t>, and substituting this into the second equation results in</a:t>
            </a:r>
          </a:p>
        </p:txBody>
      </p:sp>
      <p:graphicFrame>
        <p:nvGraphicFramePr>
          <p:cNvPr id="119812" name="Object 4"/>
          <p:cNvGraphicFramePr>
            <a:graphicFrameLocks noChangeAspect="1"/>
          </p:cNvGraphicFramePr>
          <p:nvPr/>
        </p:nvGraphicFramePr>
        <p:xfrm>
          <a:off x="2901950" y="4254500"/>
          <a:ext cx="3340100" cy="469900"/>
        </p:xfrm>
        <a:graphic>
          <a:graphicData uri="http://schemas.openxmlformats.org/presentationml/2006/ole">
            <mc:AlternateContent xmlns:mc="http://schemas.openxmlformats.org/markup-compatibility/2006">
              <mc:Choice xmlns:v="urn:schemas-microsoft-com:vml" Requires="v">
                <p:oleObj spid="_x0000_s119854" name="Equation" r:id="rId3" imgW="3340080" imgH="469800" progId="Equation.DSMT4">
                  <p:embed/>
                </p:oleObj>
              </mc:Choice>
              <mc:Fallback>
                <p:oleObj name="Equation" r:id="rId3" imgW="334008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4254500"/>
                        <a:ext cx="334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3005667" y="2252133"/>
          <a:ext cx="2197100" cy="431800"/>
        </p:xfrm>
        <a:graphic>
          <a:graphicData uri="http://schemas.openxmlformats.org/presentationml/2006/ole">
            <mc:AlternateContent xmlns:mc="http://schemas.openxmlformats.org/markup-compatibility/2006">
              <mc:Choice xmlns:v="urn:schemas-microsoft-com:vml" Requires="v">
                <p:oleObj spid="_x0000_s119855" name="Equation" r:id="rId5" imgW="2197080" imgH="431640" progId="Equation.DSMT4">
                  <p:embed/>
                </p:oleObj>
              </mc:Choice>
              <mc:Fallback>
                <p:oleObj name="Equation" r:id="rId5" imgW="219708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667" y="2252133"/>
                        <a:ext cx="219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nvGraphicFramePr>
        <p:xfrm>
          <a:off x="3013428" y="2785533"/>
          <a:ext cx="3162300" cy="508000"/>
        </p:xfrm>
        <a:graphic>
          <a:graphicData uri="http://schemas.openxmlformats.org/presentationml/2006/ole">
            <mc:AlternateContent xmlns:mc="http://schemas.openxmlformats.org/markup-compatibility/2006">
              <mc:Choice xmlns:v="urn:schemas-microsoft-com:vml" Requires="v">
                <p:oleObj spid="_x0000_s119856" name="Equation" r:id="rId7" imgW="3162240" imgH="507960" progId="Equation.DSMT4">
                  <p:embed/>
                </p:oleObj>
              </mc:Choice>
              <mc:Fallback>
                <p:oleObj name="Equation" r:id="rId7" imgW="3162240" imgH="507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3428" y="2785533"/>
                        <a:ext cx="3162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Thus, </a:t>
            </a:r>
            <a:r>
              <a:rPr lang="en-US" i="1" dirty="0"/>
              <a:t>f</a:t>
            </a:r>
            <a:r>
              <a:rPr lang="en-US" dirty="0"/>
              <a:t> has two critical points, (0, 0) and (1, 1). To test them, we next determine the second partial derivatives.</a:t>
            </a:r>
          </a:p>
          <a:p>
            <a:endParaRPr lang="en-US" dirty="0"/>
          </a:p>
          <a:p>
            <a:r>
              <a:rPr lang="en-US" dirty="0"/>
              <a:t>Hence,</a:t>
            </a:r>
          </a:p>
        </p:txBody>
      </p:sp>
      <p:graphicFrame>
        <p:nvGraphicFramePr>
          <p:cNvPr id="120836" name="Object 4"/>
          <p:cNvGraphicFramePr>
            <a:graphicFrameLocks noChangeAspect="1"/>
          </p:cNvGraphicFramePr>
          <p:nvPr/>
        </p:nvGraphicFramePr>
        <p:xfrm>
          <a:off x="2254250" y="2806700"/>
          <a:ext cx="4635500" cy="469900"/>
        </p:xfrm>
        <a:graphic>
          <a:graphicData uri="http://schemas.openxmlformats.org/presentationml/2006/ole">
            <mc:AlternateContent xmlns:mc="http://schemas.openxmlformats.org/markup-compatibility/2006">
              <mc:Choice xmlns:v="urn:schemas-microsoft-com:vml" Requires="v">
                <p:oleObj spid="_x0000_s120937" name="Equation" r:id="rId3" imgW="4635360" imgH="469800" progId="Equation.DSMT4">
                  <p:embed/>
                </p:oleObj>
              </mc:Choice>
              <mc:Fallback>
                <p:oleObj name="Equation" r:id="rId3" imgW="463536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2806700"/>
                        <a:ext cx="463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0" name="Object 8"/>
          <p:cNvGraphicFramePr>
            <a:graphicFrameLocks noChangeAspect="1"/>
          </p:cNvGraphicFramePr>
          <p:nvPr/>
        </p:nvGraphicFramePr>
        <p:xfrm>
          <a:off x="1028357" y="3822357"/>
          <a:ext cx="2184400" cy="660400"/>
        </p:xfrm>
        <a:graphic>
          <a:graphicData uri="http://schemas.openxmlformats.org/presentationml/2006/ole">
            <mc:AlternateContent xmlns:mc="http://schemas.openxmlformats.org/markup-compatibility/2006">
              <mc:Choice xmlns:v="urn:schemas-microsoft-com:vml" Requires="v">
                <p:oleObj spid="_x0000_s120938" name="Equation" r:id="rId5" imgW="2184120" imgH="660240" progId="Equation.DSMT4">
                  <p:embed/>
                </p:oleObj>
              </mc:Choice>
              <mc:Fallback>
                <p:oleObj name="Equation" r:id="rId5" imgW="2184120" imgH="66024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357" y="3822357"/>
                        <a:ext cx="218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1" name="Object 9"/>
          <p:cNvGraphicFramePr>
            <a:graphicFrameLocks noChangeAspect="1"/>
          </p:cNvGraphicFramePr>
          <p:nvPr/>
        </p:nvGraphicFramePr>
        <p:xfrm>
          <a:off x="3276600" y="3812058"/>
          <a:ext cx="3352800" cy="533400"/>
        </p:xfrm>
        <a:graphic>
          <a:graphicData uri="http://schemas.openxmlformats.org/presentationml/2006/ole">
            <mc:AlternateContent xmlns:mc="http://schemas.openxmlformats.org/markup-compatibility/2006">
              <mc:Choice xmlns:v="urn:schemas-microsoft-com:vml" Requires="v">
                <p:oleObj spid="_x0000_s120939" name="Equation" r:id="rId7" imgW="3352680" imgH="533160" progId="Equation.DSMT4">
                  <p:embed/>
                </p:oleObj>
              </mc:Choice>
              <mc:Fallback>
                <p:oleObj name="Equation" r:id="rId7" imgW="3352680" imgH="53316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2058"/>
                        <a:ext cx="335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2" name="Object 10"/>
          <p:cNvGraphicFramePr>
            <a:graphicFrameLocks noChangeAspect="1"/>
          </p:cNvGraphicFramePr>
          <p:nvPr/>
        </p:nvGraphicFramePr>
        <p:xfrm>
          <a:off x="6693243" y="3950043"/>
          <a:ext cx="1168400" cy="304800"/>
        </p:xfrm>
        <a:graphic>
          <a:graphicData uri="http://schemas.openxmlformats.org/presentationml/2006/ole">
            <mc:AlternateContent xmlns:mc="http://schemas.openxmlformats.org/markup-compatibility/2006">
              <mc:Choice xmlns:v="urn:schemas-microsoft-com:vml" Requires="v">
                <p:oleObj spid="_x0000_s120940" name="Equation" r:id="rId9" imgW="1168200" imgH="304560" progId="Equation.DSMT4">
                  <p:embed/>
                </p:oleObj>
              </mc:Choice>
              <mc:Fallback>
                <p:oleObj name="Equation" r:id="rId9" imgW="1168200" imgH="30456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3243" y="3950043"/>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3" name="Object 11"/>
          <p:cNvGraphicFramePr>
            <a:graphicFrameLocks noChangeAspect="1"/>
          </p:cNvGraphicFramePr>
          <p:nvPr/>
        </p:nvGraphicFramePr>
        <p:xfrm>
          <a:off x="1052385" y="4609071"/>
          <a:ext cx="2159000" cy="660400"/>
        </p:xfrm>
        <a:graphic>
          <a:graphicData uri="http://schemas.openxmlformats.org/presentationml/2006/ole">
            <mc:AlternateContent xmlns:mc="http://schemas.openxmlformats.org/markup-compatibility/2006">
              <mc:Choice xmlns:v="urn:schemas-microsoft-com:vml" Requires="v">
                <p:oleObj spid="_x0000_s120941" name="Equation" r:id="rId11" imgW="2158920" imgH="660240" progId="Equation.DSMT4">
                  <p:embed/>
                </p:oleObj>
              </mc:Choice>
              <mc:Fallback>
                <p:oleObj name="Equation" r:id="rId11" imgW="2158920" imgH="66024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2385" y="4609071"/>
                        <a:ext cx="2159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4" name="Object 12"/>
          <p:cNvGraphicFramePr>
            <a:graphicFrameLocks noChangeAspect="1"/>
          </p:cNvGraphicFramePr>
          <p:nvPr/>
        </p:nvGraphicFramePr>
        <p:xfrm>
          <a:off x="3276600" y="4598772"/>
          <a:ext cx="3340100" cy="533400"/>
        </p:xfrm>
        <a:graphic>
          <a:graphicData uri="http://schemas.openxmlformats.org/presentationml/2006/ole">
            <mc:AlternateContent xmlns:mc="http://schemas.openxmlformats.org/markup-compatibility/2006">
              <mc:Choice xmlns:v="urn:schemas-microsoft-com:vml" Requires="v">
                <p:oleObj spid="_x0000_s120942" name="Equation" r:id="rId13" imgW="3340080" imgH="533160" progId="Equation.DSMT4">
                  <p:embed/>
                </p:oleObj>
              </mc:Choice>
              <mc:Fallback>
                <p:oleObj name="Equation" r:id="rId13" imgW="3340080" imgH="53316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4598772"/>
                        <a:ext cx="3340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5" name="Object 13"/>
          <p:cNvGraphicFramePr>
            <a:graphicFrameLocks noChangeAspect="1"/>
          </p:cNvGraphicFramePr>
          <p:nvPr/>
        </p:nvGraphicFramePr>
        <p:xfrm>
          <a:off x="6680886" y="4724400"/>
          <a:ext cx="1447800" cy="304800"/>
        </p:xfrm>
        <a:graphic>
          <a:graphicData uri="http://schemas.openxmlformats.org/presentationml/2006/ole">
            <mc:AlternateContent xmlns:mc="http://schemas.openxmlformats.org/markup-compatibility/2006">
              <mc:Choice xmlns:v="urn:schemas-microsoft-com:vml" Requires="v">
                <p:oleObj spid="_x0000_s120943" name="Equation" r:id="rId15" imgW="1447560" imgH="304560" progId="Equation.DSMT4">
                  <p:embed/>
                </p:oleObj>
              </mc:Choice>
              <mc:Fallback>
                <p:oleObj name="Equation" r:id="rId15" imgW="1447560" imgH="30456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0886" y="4724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8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8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8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08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08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0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and Relative (Local) Extrema </a:t>
            </a:r>
          </a:p>
        </p:txBody>
      </p:sp>
      <p:sp>
        <p:nvSpPr>
          <p:cNvPr id="3" name="Content Placeholder 2"/>
          <p:cNvSpPr>
            <a:spLocks noGrp="1"/>
          </p:cNvSpPr>
          <p:nvPr>
            <p:ph idx="1"/>
          </p:nvPr>
        </p:nvSpPr>
        <p:spPr>
          <a:xfrm>
            <a:off x="457200" y="1280160"/>
            <a:ext cx="8229600" cy="4206240"/>
          </a:xfrm>
          <a:solidFill>
            <a:srgbClr val="FFFFCC"/>
          </a:solidFill>
          <a:ln w="28575">
            <a:solidFill>
              <a:schemeClr val="tx1"/>
            </a:solidFill>
          </a:ln>
        </p:spPr>
        <p:txBody>
          <a:bodyPr>
            <a:noAutofit/>
          </a:bodyPr>
          <a:lstStyle/>
          <a:p>
            <a:pPr algn="ctr"/>
            <a:r>
              <a:rPr lang="en-US" b="1" dirty="0">
                <a:solidFill>
                  <a:schemeClr val="tx1"/>
                </a:solidFill>
              </a:rPr>
              <a:t>Absolute (Global) and Relative (Local) Extrema </a:t>
            </a:r>
          </a:p>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a domain </a:t>
            </a:r>
            <a:r>
              <a:rPr lang="en-US" i="1" dirty="0">
                <a:solidFill>
                  <a:schemeClr val="tx1"/>
                </a:solidFill>
              </a:rPr>
              <a:t>D</a:t>
            </a:r>
            <a:r>
              <a:rPr lang="en-US" dirty="0">
                <a:solidFill>
                  <a:schemeClr val="tx1"/>
                </a:solidFill>
              </a:rPr>
              <a:t>, we say </a:t>
            </a:r>
            <a:r>
              <a:rPr lang="en-US" i="1" dirty="0">
                <a:solidFill>
                  <a:schemeClr val="tx1"/>
                </a:solidFill>
              </a:rPr>
              <a:t>f</a:t>
            </a:r>
            <a:r>
              <a:rPr lang="en-US" dirty="0">
                <a:solidFill>
                  <a:schemeClr val="tx1"/>
                </a:solidFill>
              </a:rPr>
              <a:t> has an </a:t>
            </a:r>
            <a:r>
              <a:rPr lang="en-US" b="1" dirty="0">
                <a:solidFill>
                  <a:srgbClr val="C00000"/>
                </a:solidFill>
              </a:rPr>
              <a:t>absolute maximum</a:t>
            </a:r>
            <a:r>
              <a:rPr lang="en-US" dirty="0">
                <a:solidFill>
                  <a:srgbClr val="C00000"/>
                </a:solidFill>
              </a:rPr>
              <a:t> </a:t>
            </a:r>
            <a:r>
              <a:rPr lang="en-US" dirty="0">
                <a:solidFill>
                  <a:schemeClr val="tx1"/>
                </a:solidFill>
              </a:rPr>
              <a:t>(or </a:t>
            </a:r>
            <a:r>
              <a:rPr lang="en-US" b="1" dirty="0">
                <a:solidFill>
                  <a:srgbClr val="C00000"/>
                </a:solidFill>
              </a:rPr>
              <a:t>global maximum</a:t>
            </a:r>
            <a:r>
              <a:rPr lang="en-US" dirty="0">
                <a:solidFill>
                  <a:schemeClr val="tx1"/>
                </a:solidFill>
              </a:rPr>
              <a:t>) on </a:t>
            </a:r>
            <a:r>
              <a:rPr lang="en-US" i="1" dirty="0">
                <a:solidFill>
                  <a:schemeClr val="tx1"/>
                </a:solidFill>
              </a:rPr>
              <a:t>D</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for all 		   and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is consequently called the </a:t>
            </a:r>
            <a:r>
              <a:rPr lang="en-US" b="1" dirty="0">
                <a:solidFill>
                  <a:srgbClr val="C00000"/>
                </a:solidFill>
              </a:rPr>
              <a:t>maximum value</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chemeClr val="tx1"/>
                </a:solidFill>
              </a:rPr>
              <a:t>. </a:t>
            </a:r>
          </a:p>
          <a:p>
            <a:r>
              <a:rPr lang="en-US" dirty="0">
                <a:solidFill>
                  <a:schemeClr val="tx1"/>
                </a:solidFill>
              </a:rPr>
              <a:t>Similarly, if 			    for all 		we say </a:t>
            </a:r>
            <a:r>
              <a:rPr lang="en-US" i="1" dirty="0">
                <a:solidFill>
                  <a:schemeClr val="tx1"/>
                </a:solidFill>
              </a:rPr>
              <a:t>f</a:t>
            </a:r>
            <a:r>
              <a:rPr lang="en-US" dirty="0">
                <a:solidFill>
                  <a:schemeClr val="tx1"/>
                </a:solidFill>
              </a:rPr>
              <a:t> has an </a:t>
            </a:r>
            <a:r>
              <a:rPr lang="en-US" b="1" dirty="0">
                <a:solidFill>
                  <a:srgbClr val="C00000"/>
                </a:solidFill>
              </a:rPr>
              <a:t>absolute minimum</a:t>
            </a:r>
            <a:r>
              <a:rPr lang="en-US" dirty="0">
                <a:solidFill>
                  <a:srgbClr val="C00000"/>
                </a:solidFill>
              </a:rPr>
              <a:t> </a:t>
            </a:r>
            <a:r>
              <a:rPr lang="en-US" dirty="0">
                <a:solidFill>
                  <a:schemeClr val="tx1"/>
                </a:solidFill>
              </a:rPr>
              <a:t>(or </a:t>
            </a:r>
            <a:r>
              <a:rPr lang="en-US" b="1" dirty="0">
                <a:solidFill>
                  <a:srgbClr val="C00000"/>
                </a:solidFill>
              </a:rPr>
              <a:t>global minimum</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we call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 </a:t>
            </a:r>
            <a:r>
              <a:rPr lang="en-US" b="1" dirty="0">
                <a:solidFill>
                  <a:srgbClr val="C00000"/>
                </a:solidFill>
              </a:rPr>
              <a:t>minimum value</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chemeClr val="tx1"/>
                </a:solidFill>
              </a:rPr>
              <a:t>.</a:t>
            </a:r>
          </a:p>
        </p:txBody>
      </p:sp>
      <p:graphicFrame>
        <p:nvGraphicFramePr>
          <p:cNvPr id="59395" name="Object 3"/>
          <p:cNvGraphicFramePr>
            <a:graphicFrameLocks noChangeAspect="1"/>
          </p:cNvGraphicFramePr>
          <p:nvPr/>
        </p:nvGraphicFramePr>
        <p:xfrm>
          <a:off x="3467100" y="2678289"/>
          <a:ext cx="2247900" cy="469900"/>
        </p:xfrm>
        <a:graphic>
          <a:graphicData uri="http://schemas.openxmlformats.org/presentationml/2006/ole">
            <mc:AlternateContent xmlns:mc="http://schemas.openxmlformats.org/markup-compatibility/2006">
              <mc:Choice xmlns:v="urn:schemas-microsoft-com:vml" Requires="v">
                <p:oleObj spid="_x0000_s59452" name="Equation" r:id="rId3" imgW="2247840" imgH="469800" progId="Equation.DSMT4">
                  <p:embed/>
                </p:oleObj>
              </mc:Choice>
              <mc:Fallback>
                <p:oleObj name="Equation" r:id="rId3" imgW="22478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2678289"/>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nvGraphicFramePr>
        <p:xfrm>
          <a:off x="6781800" y="2678289"/>
          <a:ext cx="1371600" cy="469900"/>
        </p:xfrm>
        <a:graphic>
          <a:graphicData uri="http://schemas.openxmlformats.org/presentationml/2006/ole">
            <mc:AlternateContent xmlns:mc="http://schemas.openxmlformats.org/markup-compatibility/2006">
              <mc:Choice xmlns:v="urn:schemas-microsoft-com:vml" Requires="v">
                <p:oleObj spid="_x0000_s59453" name="Equation" r:id="rId5" imgW="1371600" imgH="469800" progId="Equation.DSMT4">
                  <p:embed/>
                </p:oleObj>
              </mc:Choice>
              <mc:Fallback>
                <p:oleObj name="Equation" r:id="rId5" imgW="13716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678289"/>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nvGraphicFramePr>
        <p:xfrm>
          <a:off x="2171700" y="4048478"/>
          <a:ext cx="2247900" cy="469900"/>
        </p:xfrm>
        <a:graphic>
          <a:graphicData uri="http://schemas.openxmlformats.org/presentationml/2006/ole">
            <mc:AlternateContent xmlns:mc="http://schemas.openxmlformats.org/markup-compatibility/2006">
              <mc:Choice xmlns:v="urn:schemas-microsoft-com:vml" Requires="v">
                <p:oleObj spid="_x0000_s59454" name="Equation" r:id="rId7" imgW="2247840" imgH="469800" progId="Equation.DSMT4">
                  <p:embed/>
                </p:oleObj>
              </mc:Choice>
              <mc:Fallback>
                <p:oleObj name="Equation" r:id="rId7" imgW="224784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700" y="4048478"/>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nvGraphicFramePr>
        <p:xfrm>
          <a:off x="5486400" y="4048478"/>
          <a:ext cx="1371600" cy="469900"/>
        </p:xfrm>
        <a:graphic>
          <a:graphicData uri="http://schemas.openxmlformats.org/presentationml/2006/ole">
            <mc:AlternateContent xmlns:mc="http://schemas.openxmlformats.org/markup-compatibility/2006">
              <mc:Choice xmlns:v="urn:schemas-microsoft-com:vml" Requires="v">
                <p:oleObj spid="_x0000_s59455" name="Equation" r:id="rId9" imgW="1371600" imgH="469800" progId="Equation.DSMT4">
                  <p:embed/>
                </p:oleObj>
              </mc:Choice>
              <mc:Fallback>
                <p:oleObj name="Equation" r:id="rId9" imgW="1371600" imgH="4698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048478"/>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Since 		 at (0, 0) (as well as at every other point), the Second Derivative Test tells us that </a:t>
            </a:r>
            <a:r>
              <a:rPr lang="en-US" i="1" dirty="0"/>
              <a:t>f</a:t>
            </a:r>
            <a:r>
              <a:rPr lang="en-US" dirty="0"/>
              <a:t> has a </a:t>
            </a:r>
            <a:r>
              <a:rPr lang="en-US" dirty="0">
                <a:solidFill>
                  <a:srgbClr val="FF0000"/>
                </a:solidFill>
              </a:rPr>
              <a:t>relative minimum</a:t>
            </a:r>
            <a:r>
              <a:rPr lang="en-US" dirty="0"/>
              <a:t> at (0, 0) note that the relative minimum value</a:t>
            </a:r>
          </a:p>
        </p:txBody>
      </p:sp>
      <p:graphicFrame>
        <p:nvGraphicFramePr>
          <p:cNvPr id="121861" name="Object 5"/>
          <p:cNvGraphicFramePr>
            <a:graphicFrameLocks noChangeAspect="1"/>
          </p:cNvGraphicFramePr>
          <p:nvPr/>
        </p:nvGraphicFramePr>
        <p:xfrm>
          <a:off x="1447800" y="1354667"/>
          <a:ext cx="914400" cy="431800"/>
        </p:xfrm>
        <a:graphic>
          <a:graphicData uri="http://schemas.openxmlformats.org/presentationml/2006/ole">
            <mc:AlternateContent xmlns:mc="http://schemas.openxmlformats.org/markup-compatibility/2006">
              <mc:Choice xmlns:v="urn:schemas-microsoft-com:vml" Requires="v">
                <p:oleObj spid="_x0000_s121875" name="Equation" r:id="rId3" imgW="914400" imgH="431640" progId="Equation.DSMT4">
                  <p:embed/>
                </p:oleObj>
              </mc:Choice>
              <mc:Fallback>
                <p:oleObj name="Equation" r:id="rId3" imgW="914400" imgH="4316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54667"/>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57200" y="2590800"/>
            <a:ext cx="4724400" cy="3108543"/>
          </a:xfrm>
          <a:prstGeom prst="rect">
            <a:avLst/>
          </a:prstGeom>
        </p:spPr>
        <p:txBody>
          <a:bodyPr wrap="square">
            <a:spAutoFit/>
          </a:bodyPr>
          <a:lstStyle/>
          <a:p>
            <a:r>
              <a:rPr lang="en-US" sz="2800" dirty="0">
                <a:solidFill>
                  <a:srgbClr val="366092"/>
                </a:solidFill>
              </a:rPr>
              <a:t>at this point is </a:t>
            </a:r>
            <a:r>
              <a:rPr lang="en-US" sz="2800" i="1" dirty="0">
                <a:solidFill>
                  <a:srgbClr val="366092"/>
                </a:solidFill>
              </a:rPr>
              <a:t>f</a:t>
            </a:r>
            <a:r>
              <a:rPr lang="en-US" sz="2800" dirty="0">
                <a:solidFill>
                  <a:srgbClr val="366092"/>
                </a:solidFill>
              </a:rPr>
              <a:t>(0, 0) = 0. And since the discriminant is negative at (1, 1) we conclude </a:t>
            </a:r>
            <a:r>
              <a:rPr lang="en-US" sz="2800" i="1" dirty="0">
                <a:solidFill>
                  <a:srgbClr val="366092"/>
                </a:solidFill>
              </a:rPr>
              <a:t>f</a:t>
            </a:r>
            <a:r>
              <a:rPr lang="en-US" sz="2800" dirty="0">
                <a:solidFill>
                  <a:srgbClr val="366092"/>
                </a:solidFill>
              </a:rPr>
              <a:t> has a </a:t>
            </a:r>
            <a:r>
              <a:rPr lang="en-US" sz="2800" dirty="0">
                <a:solidFill>
                  <a:srgbClr val="FF0000"/>
                </a:solidFill>
              </a:rPr>
              <a:t>saddle point </a:t>
            </a:r>
            <a:r>
              <a:rPr lang="en-US" sz="2800" dirty="0">
                <a:solidFill>
                  <a:srgbClr val="366092"/>
                </a:solidFill>
              </a:rPr>
              <a:t>at  (1, 1). A graph of this portion of </a:t>
            </a:r>
            <a:r>
              <a:rPr lang="en-US" sz="2800" i="1" dirty="0">
                <a:solidFill>
                  <a:srgbClr val="366092"/>
                </a:solidFill>
              </a:rPr>
              <a:t>f</a:t>
            </a:r>
            <a:r>
              <a:rPr lang="en-US" sz="2800" dirty="0">
                <a:solidFill>
                  <a:srgbClr val="366092"/>
                </a:solidFill>
              </a:rPr>
              <a:t>, with the two critical points identified, appears in Figure 4.</a:t>
            </a:r>
          </a:p>
        </p:txBody>
      </p:sp>
      <p:grpSp>
        <p:nvGrpSpPr>
          <p:cNvPr id="9" name="Group 8"/>
          <p:cNvGrpSpPr/>
          <p:nvPr/>
        </p:nvGrpSpPr>
        <p:grpSpPr>
          <a:xfrm>
            <a:off x="5486400" y="2635956"/>
            <a:ext cx="3200400" cy="3307644"/>
            <a:chOff x="5486400" y="2635956"/>
            <a:chExt cx="3200400" cy="3307644"/>
          </a:xfrm>
        </p:grpSpPr>
        <p:pic>
          <p:nvPicPr>
            <p:cNvPr id="121862" name="Picture 6"/>
            <p:cNvPicPr>
              <a:picLocks noChangeAspect="1" noChangeArrowheads="1"/>
            </p:cNvPicPr>
            <p:nvPr/>
          </p:nvPicPr>
          <p:blipFill>
            <a:blip r:embed="rId5" cstate="print">
              <a:clrChange>
                <a:clrFrom>
                  <a:srgbClr val="FEFEFE"/>
                </a:clrFrom>
                <a:clrTo>
                  <a:srgbClr val="FEFEFE">
                    <a:alpha val="0"/>
                  </a:srgbClr>
                </a:clrTo>
              </a:clrChange>
              <a:lum bright="-10000"/>
            </a:blip>
            <a:srcRect b="8471"/>
            <a:stretch>
              <a:fillRect/>
            </a:stretch>
          </p:blipFill>
          <p:spPr bwMode="auto">
            <a:xfrm>
              <a:off x="5486400" y="2635956"/>
              <a:ext cx="3200400" cy="3079044"/>
            </a:xfrm>
            <a:prstGeom prst="rect">
              <a:avLst/>
            </a:prstGeom>
            <a:noFill/>
            <a:ln w="9525">
              <a:noFill/>
              <a:miter lim="800000"/>
              <a:headEnd/>
              <a:tailEnd/>
            </a:ln>
          </p:spPr>
        </p:pic>
        <p:sp>
          <p:nvSpPr>
            <p:cNvPr id="7" name="Rectangle 6"/>
            <p:cNvSpPr/>
            <p:nvPr/>
          </p:nvSpPr>
          <p:spPr>
            <a:xfrm>
              <a:off x="6172200" y="5420380"/>
              <a:ext cx="1370055" cy="523220"/>
            </a:xfrm>
            <a:prstGeom prst="rect">
              <a:avLst/>
            </a:prstGeom>
          </p:spPr>
          <p:txBody>
            <a:bodyPr wrap="none">
              <a:spAutoFit/>
            </a:bodyPr>
            <a:lstStyle/>
            <a:p>
              <a:pPr algn="ctr"/>
              <a:r>
                <a:rPr lang="en-US" sz="2800" b="1" dirty="0"/>
                <a:t>Figure 4</a:t>
              </a:r>
              <a:endParaRPr lang="en-US" sz="2800"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Use the Second Derivative Test to classify the critical points of</a:t>
            </a:r>
          </a:p>
          <a:p>
            <a:endParaRPr lang="en-US" dirty="0"/>
          </a:p>
          <a:p>
            <a:r>
              <a:rPr lang="en-US" b="1" dirty="0"/>
              <a:t>Solution</a:t>
            </a:r>
          </a:p>
          <a:p>
            <a:r>
              <a:rPr lang="en-US" dirty="0"/>
              <a:t>Once again, </a:t>
            </a:r>
            <a:r>
              <a:rPr lang="en-US" i="1" dirty="0"/>
              <a:t>f</a:t>
            </a:r>
            <a:r>
              <a:rPr lang="en-US" dirty="0"/>
              <a:t> is a polynomial so we are assured that the Second Derivative Test will apply and that the only critical points will be those where the first partial derivatives are simultaneously equal to 0.</a:t>
            </a:r>
          </a:p>
        </p:txBody>
      </p:sp>
      <p:graphicFrame>
        <p:nvGraphicFramePr>
          <p:cNvPr id="122883" name="Object 3"/>
          <p:cNvGraphicFramePr>
            <a:graphicFrameLocks noChangeAspect="1"/>
          </p:cNvGraphicFramePr>
          <p:nvPr/>
        </p:nvGraphicFramePr>
        <p:xfrm>
          <a:off x="1555750" y="2286000"/>
          <a:ext cx="6032500" cy="482600"/>
        </p:xfrm>
        <a:graphic>
          <a:graphicData uri="http://schemas.openxmlformats.org/presentationml/2006/ole">
            <mc:AlternateContent xmlns:mc="http://schemas.openxmlformats.org/markup-compatibility/2006">
              <mc:Choice xmlns:v="urn:schemas-microsoft-com:vml" Requires="v">
                <p:oleObj spid="_x0000_s122897" name="Equation" r:id="rId3" imgW="6032160" imgH="482400" progId="Equation.DSMT4">
                  <p:embed/>
                </p:oleObj>
              </mc:Choice>
              <mc:Fallback>
                <p:oleObj name="Equation" r:id="rId3" imgW="603216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2286000"/>
                        <a:ext cx="603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 Those critical points are where</a:t>
            </a:r>
          </a:p>
          <a:p>
            <a:endParaRPr lang="en-US" dirty="0"/>
          </a:p>
          <a:p>
            <a:endParaRPr lang="en-US" dirty="0"/>
          </a:p>
          <a:p>
            <a:r>
              <a:rPr lang="en-US" dirty="0"/>
              <a:t>Both derivatives can be factored by grouping, and doing so will allow us to quickly identify the critical points.</a:t>
            </a:r>
          </a:p>
        </p:txBody>
      </p:sp>
      <p:graphicFrame>
        <p:nvGraphicFramePr>
          <p:cNvPr id="123909" name="Object 5"/>
          <p:cNvGraphicFramePr>
            <a:graphicFrameLocks noChangeAspect="1"/>
          </p:cNvGraphicFramePr>
          <p:nvPr/>
        </p:nvGraphicFramePr>
        <p:xfrm>
          <a:off x="1905000" y="1752600"/>
          <a:ext cx="3937000" cy="469900"/>
        </p:xfrm>
        <a:graphic>
          <a:graphicData uri="http://schemas.openxmlformats.org/presentationml/2006/ole">
            <mc:AlternateContent xmlns:mc="http://schemas.openxmlformats.org/markup-compatibility/2006">
              <mc:Choice xmlns:v="urn:schemas-microsoft-com:vml" Requires="v">
                <p:oleObj spid="_x0000_s123965" name="Equation" r:id="rId3" imgW="3936960" imgH="469800" progId="Equation.DSMT4">
                  <p:embed/>
                </p:oleObj>
              </mc:Choice>
              <mc:Fallback>
                <p:oleObj name="Equation" r:id="rId3" imgW="393696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393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1905000" y="2323071"/>
          <a:ext cx="5321300" cy="508000"/>
        </p:xfrm>
        <a:graphic>
          <a:graphicData uri="http://schemas.openxmlformats.org/presentationml/2006/ole">
            <mc:AlternateContent xmlns:mc="http://schemas.openxmlformats.org/markup-compatibility/2006">
              <mc:Choice xmlns:v="urn:schemas-microsoft-com:vml" Requires="v">
                <p:oleObj spid="_x0000_s123966" name="Equation" r:id="rId5" imgW="5321160" imgH="507960" progId="Equation.DSMT4">
                  <p:embed/>
                </p:oleObj>
              </mc:Choice>
              <mc:Fallback>
                <p:oleObj name="Equation" r:id="rId5" imgW="5321160" imgH="5079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323071"/>
                        <a:ext cx="5321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558114" y="4254843"/>
          <a:ext cx="6350000" cy="482600"/>
        </p:xfrm>
        <a:graphic>
          <a:graphicData uri="http://schemas.openxmlformats.org/presentationml/2006/ole">
            <mc:AlternateContent xmlns:mc="http://schemas.openxmlformats.org/markup-compatibility/2006">
              <mc:Choice xmlns:v="urn:schemas-microsoft-com:vml" Requires="v">
                <p:oleObj spid="_x0000_s123967" name="Equation" r:id="rId7" imgW="6349680" imgH="482400" progId="Equation.DSMT4">
                  <p:embed/>
                </p:oleObj>
              </mc:Choice>
              <mc:Fallback>
                <p:oleObj name="Equation" r:id="rId7" imgW="6349680" imgH="4824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114" y="4254843"/>
                        <a:ext cx="635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2" name="Object 8"/>
          <p:cNvGraphicFramePr>
            <a:graphicFrameLocks noChangeAspect="1"/>
          </p:cNvGraphicFramePr>
          <p:nvPr/>
        </p:nvGraphicFramePr>
        <p:xfrm>
          <a:off x="558114" y="4839729"/>
          <a:ext cx="8064500" cy="571500"/>
        </p:xfrm>
        <a:graphic>
          <a:graphicData uri="http://schemas.openxmlformats.org/presentationml/2006/ole">
            <mc:AlternateContent xmlns:mc="http://schemas.openxmlformats.org/markup-compatibility/2006">
              <mc:Choice xmlns:v="urn:schemas-microsoft-com:vml" Requires="v">
                <p:oleObj spid="_x0000_s123968" name="Equation" r:id="rId9" imgW="8064360" imgH="571320" progId="Equation.DSMT4">
                  <p:embed/>
                </p:oleObj>
              </mc:Choice>
              <mc:Fallback>
                <p:oleObj name="Equation" r:id="rId9" imgW="8064360" imgH="57132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114" y="4839729"/>
                        <a:ext cx="806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We will consider the three ways in which 	      and, for each solution, solve the corresponding equation</a:t>
            </a:r>
          </a:p>
          <a:p>
            <a:r>
              <a:rPr lang="en-US" dirty="0"/>
              <a:t>If </a:t>
            </a:r>
            <a:r>
              <a:rPr lang="en-US" i="1" dirty="0"/>
              <a:t>y</a:t>
            </a:r>
            <a:r>
              <a:rPr lang="en-US" dirty="0"/>
              <a:t> = 0, then	 			      and 	   implies   </a:t>
            </a:r>
            <a:r>
              <a:rPr lang="en-US" i="1" dirty="0"/>
              <a:t>x</a:t>
            </a:r>
            <a:r>
              <a:rPr lang="en-US" dirty="0"/>
              <a:t> = 2, </a:t>
            </a:r>
            <a:r>
              <a:rPr lang="en-US" dirty="0">
                <a:latin typeface="Symbol" pitchFamily="18" charset="2"/>
              </a:rPr>
              <a:t>-</a:t>
            </a:r>
            <a:r>
              <a:rPr lang="en-US" dirty="0"/>
              <a:t>1.</a:t>
            </a:r>
          </a:p>
          <a:p>
            <a:r>
              <a:rPr lang="en-US" dirty="0"/>
              <a:t>If </a:t>
            </a:r>
            <a:r>
              <a:rPr lang="en-US" i="1" dirty="0"/>
              <a:t>y</a:t>
            </a:r>
            <a:r>
              <a:rPr lang="en-US" dirty="0"/>
              <a:t> = 3, then 			   and 		implies      </a:t>
            </a:r>
            <a:r>
              <a:rPr lang="en-US" i="1" dirty="0"/>
              <a:t>x</a:t>
            </a:r>
            <a:r>
              <a:rPr lang="en-US" dirty="0"/>
              <a:t> = 2,  </a:t>
            </a:r>
            <a:r>
              <a:rPr lang="en-US" dirty="0">
                <a:latin typeface="Symbol" pitchFamily="18" charset="2"/>
              </a:rPr>
              <a:t>-</a:t>
            </a:r>
            <a:r>
              <a:rPr lang="en-US" dirty="0"/>
              <a:t>1.</a:t>
            </a:r>
          </a:p>
          <a:p>
            <a:r>
              <a:rPr lang="en-US" dirty="0"/>
              <a:t>If 	    then 			     and 		 implies</a:t>
            </a:r>
          </a:p>
        </p:txBody>
      </p:sp>
      <p:graphicFrame>
        <p:nvGraphicFramePr>
          <p:cNvPr id="124933" name="Object 5"/>
          <p:cNvGraphicFramePr>
            <a:graphicFrameLocks noChangeAspect="1"/>
          </p:cNvGraphicFramePr>
          <p:nvPr/>
        </p:nvGraphicFramePr>
        <p:xfrm>
          <a:off x="6499578" y="1351844"/>
          <a:ext cx="838200" cy="431800"/>
        </p:xfrm>
        <a:graphic>
          <a:graphicData uri="http://schemas.openxmlformats.org/presentationml/2006/ole">
            <mc:AlternateContent xmlns:mc="http://schemas.openxmlformats.org/markup-compatibility/2006">
              <mc:Choice xmlns:v="urn:schemas-microsoft-com:vml" Requires="v">
                <p:oleObj spid="_x0000_s125076" name="Equation" r:id="rId3" imgW="838080" imgH="431640" progId="Equation.DSMT4">
                  <p:embed/>
                </p:oleObj>
              </mc:Choice>
              <mc:Fallback>
                <p:oleObj name="Equation" r:id="rId3" imgW="838080" imgH="4316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78" y="1351844"/>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7590367" y="1786467"/>
          <a:ext cx="901700" cy="469900"/>
        </p:xfrm>
        <a:graphic>
          <a:graphicData uri="http://schemas.openxmlformats.org/presentationml/2006/ole">
            <mc:AlternateContent xmlns:mc="http://schemas.openxmlformats.org/markup-compatibility/2006">
              <mc:Choice xmlns:v="urn:schemas-microsoft-com:vml" Requires="v">
                <p:oleObj spid="_x0000_s125077" name="Equation" r:id="rId5" imgW="901440" imgH="469800" progId="Equation.DSMT4">
                  <p:embed/>
                </p:oleObj>
              </mc:Choice>
              <mc:Fallback>
                <p:oleObj name="Equation" r:id="rId5" imgW="90144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0367" y="1786467"/>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5" name="Object 7"/>
          <p:cNvGraphicFramePr>
            <a:graphicFrameLocks noChangeAspect="1"/>
          </p:cNvGraphicFramePr>
          <p:nvPr/>
        </p:nvGraphicFramePr>
        <p:xfrm>
          <a:off x="2463800" y="2286000"/>
          <a:ext cx="3098800" cy="495300"/>
        </p:xfrm>
        <a:graphic>
          <a:graphicData uri="http://schemas.openxmlformats.org/presentationml/2006/ole">
            <mc:AlternateContent xmlns:mc="http://schemas.openxmlformats.org/markup-compatibility/2006">
              <mc:Choice xmlns:v="urn:schemas-microsoft-com:vml" Requires="v">
                <p:oleObj spid="_x0000_s125078" name="Equation" r:id="rId7" imgW="3098520" imgH="495000" progId="Equation.DSMT4">
                  <p:embed/>
                </p:oleObj>
              </mc:Choice>
              <mc:Fallback>
                <p:oleObj name="Equation" r:id="rId7" imgW="3098520" imgH="4950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800" y="2286000"/>
                        <a:ext cx="3098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7" name="Object 9"/>
          <p:cNvGraphicFramePr>
            <a:graphicFrameLocks noChangeAspect="1"/>
          </p:cNvGraphicFramePr>
          <p:nvPr/>
        </p:nvGraphicFramePr>
        <p:xfrm>
          <a:off x="6254044" y="2306638"/>
          <a:ext cx="825500" cy="469900"/>
        </p:xfrm>
        <a:graphic>
          <a:graphicData uri="http://schemas.openxmlformats.org/presentationml/2006/ole">
            <mc:AlternateContent xmlns:mc="http://schemas.openxmlformats.org/markup-compatibility/2006">
              <mc:Choice xmlns:v="urn:schemas-microsoft-com:vml" Requires="v">
                <p:oleObj spid="_x0000_s125079" name="Equation" r:id="rId9" imgW="825480" imgH="469800" progId="Equation.DSMT4">
                  <p:embed/>
                </p:oleObj>
              </mc:Choice>
              <mc:Fallback>
                <p:oleObj name="Equation" r:id="rId9" imgW="825480" imgH="4698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4044" y="2306638"/>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8" name="Object 10"/>
          <p:cNvGraphicFramePr>
            <a:graphicFrameLocks noChangeAspect="1"/>
          </p:cNvGraphicFramePr>
          <p:nvPr/>
        </p:nvGraphicFramePr>
        <p:xfrm>
          <a:off x="2408767" y="3215217"/>
          <a:ext cx="2882900" cy="495300"/>
        </p:xfrm>
        <a:graphic>
          <a:graphicData uri="http://schemas.openxmlformats.org/presentationml/2006/ole">
            <mc:AlternateContent xmlns:mc="http://schemas.openxmlformats.org/markup-compatibility/2006">
              <mc:Choice xmlns:v="urn:schemas-microsoft-com:vml" Requires="v">
                <p:oleObj spid="_x0000_s125080" name="Equation" r:id="rId11" imgW="2882880" imgH="495000" progId="Equation.DSMT4">
                  <p:embed/>
                </p:oleObj>
              </mc:Choice>
              <mc:Fallback>
                <p:oleObj name="Equation" r:id="rId11" imgW="2882880" imgH="4950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8767" y="3215217"/>
                        <a:ext cx="2882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0" name="Object 12"/>
          <p:cNvGraphicFramePr>
            <a:graphicFrameLocks noChangeAspect="1"/>
          </p:cNvGraphicFramePr>
          <p:nvPr/>
        </p:nvGraphicFramePr>
        <p:xfrm>
          <a:off x="5978878" y="3252611"/>
          <a:ext cx="825500" cy="469900"/>
        </p:xfrm>
        <a:graphic>
          <a:graphicData uri="http://schemas.openxmlformats.org/presentationml/2006/ole">
            <mc:AlternateContent xmlns:mc="http://schemas.openxmlformats.org/markup-compatibility/2006">
              <mc:Choice xmlns:v="urn:schemas-microsoft-com:vml" Requires="v">
                <p:oleObj spid="_x0000_s125081" name="Equation" r:id="rId13" imgW="825480" imgH="469800" progId="Equation.DSMT4">
                  <p:embed/>
                </p:oleObj>
              </mc:Choice>
              <mc:Fallback>
                <p:oleObj name="Equation" r:id="rId13" imgW="825480" imgH="46980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8878" y="3252611"/>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1" name="Object 13"/>
          <p:cNvGraphicFramePr>
            <a:graphicFrameLocks noChangeAspect="1"/>
          </p:cNvGraphicFramePr>
          <p:nvPr/>
        </p:nvGraphicFramePr>
        <p:xfrm>
          <a:off x="872067" y="4137378"/>
          <a:ext cx="825500" cy="444500"/>
        </p:xfrm>
        <a:graphic>
          <a:graphicData uri="http://schemas.openxmlformats.org/presentationml/2006/ole">
            <mc:AlternateContent xmlns:mc="http://schemas.openxmlformats.org/markup-compatibility/2006">
              <mc:Choice xmlns:v="urn:schemas-microsoft-com:vml" Requires="v">
                <p:oleObj spid="_x0000_s125082" name="Equation" r:id="rId15" imgW="825480" imgH="444240" progId="Equation.DSMT4">
                  <p:embed/>
                </p:oleObj>
              </mc:Choice>
              <mc:Fallback>
                <p:oleObj name="Equation" r:id="rId15" imgW="825480" imgH="44424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67" y="4137378"/>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2" name="Object 14"/>
          <p:cNvGraphicFramePr>
            <a:graphicFrameLocks noChangeAspect="1"/>
          </p:cNvGraphicFramePr>
          <p:nvPr/>
        </p:nvGraphicFramePr>
        <p:xfrm>
          <a:off x="2616200" y="4126089"/>
          <a:ext cx="2794000" cy="508000"/>
        </p:xfrm>
        <a:graphic>
          <a:graphicData uri="http://schemas.openxmlformats.org/presentationml/2006/ole">
            <mc:AlternateContent xmlns:mc="http://schemas.openxmlformats.org/markup-compatibility/2006">
              <mc:Choice xmlns:v="urn:schemas-microsoft-com:vml" Requires="v">
                <p:oleObj spid="_x0000_s125083" name="Equation" r:id="rId17" imgW="2793960" imgH="507960" progId="Equation.DSMT4">
                  <p:embed/>
                </p:oleObj>
              </mc:Choice>
              <mc:Fallback>
                <p:oleObj name="Equation" r:id="rId17" imgW="2793960" imgH="50796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16200" y="4126089"/>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4" name="Object 16"/>
          <p:cNvGraphicFramePr>
            <a:graphicFrameLocks noChangeAspect="1"/>
          </p:cNvGraphicFramePr>
          <p:nvPr/>
        </p:nvGraphicFramePr>
        <p:xfrm>
          <a:off x="6142567" y="4178300"/>
          <a:ext cx="825500" cy="469900"/>
        </p:xfrm>
        <a:graphic>
          <a:graphicData uri="http://schemas.openxmlformats.org/presentationml/2006/ole">
            <mc:AlternateContent xmlns:mc="http://schemas.openxmlformats.org/markup-compatibility/2006">
              <mc:Choice xmlns:v="urn:schemas-microsoft-com:vml" Requires="v">
                <p:oleObj spid="_x0000_s125084" name="Equation" r:id="rId19" imgW="825480" imgH="469800" progId="Equation.DSMT4">
                  <p:embed/>
                </p:oleObj>
              </mc:Choice>
              <mc:Fallback>
                <p:oleObj name="Equation" r:id="rId19" imgW="825480" imgH="469800" progId="Equation.DSMT4">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2567" y="4178300"/>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5" name="Object 17"/>
          <p:cNvGraphicFramePr>
            <a:graphicFrameLocks noChangeAspect="1"/>
          </p:cNvGraphicFramePr>
          <p:nvPr/>
        </p:nvGraphicFramePr>
        <p:xfrm>
          <a:off x="1737078" y="4584700"/>
          <a:ext cx="800100" cy="444500"/>
        </p:xfrm>
        <a:graphic>
          <a:graphicData uri="http://schemas.openxmlformats.org/presentationml/2006/ole">
            <mc:AlternateContent xmlns:mc="http://schemas.openxmlformats.org/markup-compatibility/2006">
              <mc:Choice xmlns:v="urn:schemas-microsoft-com:vml" Requires="v">
                <p:oleObj spid="_x0000_s125085" name="Equation" r:id="rId20" imgW="799920" imgH="444240" progId="Equation.DSMT4">
                  <p:embed/>
                </p:oleObj>
              </mc:Choice>
              <mc:Fallback>
                <p:oleObj name="Equation" r:id="rId20" imgW="799920" imgH="444240" progId="Equation.DSMT4">
                  <p:embed/>
                  <p:pic>
                    <p:nvPicPr>
                      <p:cNvPr id="0"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7078" y="458470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9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9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9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So the five critical points are (−1, 0), (2,0), (−1, 3), (2, 3), and 	        The next step is to find the second partial derivatives, and again the factored form of each first derivative is handy.</a:t>
            </a:r>
          </a:p>
        </p:txBody>
      </p:sp>
      <p:graphicFrame>
        <p:nvGraphicFramePr>
          <p:cNvPr id="125954" name="Object 2"/>
          <p:cNvGraphicFramePr>
            <a:graphicFrameLocks noChangeAspect="1"/>
          </p:cNvGraphicFramePr>
          <p:nvPr/>
        </p:nvGraphicFramePr>
        <p:xfrm>
          <a:off x="1186744" y="1737078"/>
          <a:ext cx="825500" cy="495300"/>
        </p:xfrm>
        <a:graphic>
          <a:graphicData uri="http://schemas.openxmlformats.org/presentationml/2006/ole">
            <mc:AlternateContent xmlns:mc="http://schemas.openxmlformats.org/markup-compatibility/2006">
              <mc:Choice xmlns:v="urn:schemas-microsoft-com:vml" Requires="v">
                <p:oleObj spid="_x0000_s126011" name="Equation" r:id="rId3" imgW="825480" imgH="495000" progId="Equation.DSMT4">
                  <p:embed/>
                </p:oleObj>
              </mc:Choice>
              <mc:Fallback>
                <p:oleObj name="Equation" r:id="rId3" imgW="8254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744" y="1737078"/>
                        <a:ext cx="82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1155357" y="3200400"/>
          <a:ext cx="2235200" cy="469900"/>
        </p:xfrm>
        <a:graphic>
          <a:graphicData uri="http://schemas.openxmlformats.org/presentationml/2006/ole">
            <mc:AlternateContent xmlns:mc="http://schemas.openxmlformats.org/markup-compatibility/2006">
              <mc:Choice xmlns:v="urn:schemas-microsoft-com:vml" Requires="v">
                <p:oleObj spid="_x0000_s126012" name="Equation" r:id="rId5" imgW="2234880" imgH="469800" progId="Equation.DSMT4">
                  <p:embed/>
                </p:oleObj>
              </mc:Choice>
              <mc:Fallback>
                <p:oleObj name="Equation" r:id="rId5" imgW="22348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357" y="320040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1155357" y="3797643"/>
          <a:ext cx="6819900" cy="495300"/>
        </p:xfrm>
        <a:graphic>
          <a:graphicData uri="http://schemas.openxmlformats.org/presentationml/2006/ole">
            <mc:AlternateContent xmlns:mc="http://schemas.openxmlformats.org/markup-compatibility/2006">
              <mc:Choice xmlns:v="urn:schemas-microsoft-com:vml" Requires="v">
                <p:oleObj spid="_x0000_s126013" name="Equation" r:id="rId7" imgW="6819840" imgH="495000" progId="Equation.DSMT4">
                  <p:embed/>
                </p:oleObj>
              </mc:Choice>
              <mc:Fallback>
                <p:oleObj name="Equation" r:id="rId7" imgW="681984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357" y="3797643"/>
                        <a:ext cx="681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8" name="Object 6"/>
          <p:cNvGraphicFramePr>
            <a:graphicFrameLocks noChangeAspect="1"/>
          </p:cNvGraphicFramePr>
          <p:nvPr/>
        </p:nvGraphicFramePr>
        <p:xfrm>
          <a:off x="1155357" y="4380471"/>
          <a:ext cx="2768600" cy="495300"/>
        </p:xfrm>
        <a:graphic>
          <a:graphicData uri="http://schemas.openxmlformats.org/presentationml/2006/ole">
            <mc:AlternateContent xmlns:mc="http://schemas.openxmlformats.org/markup-compatibility/2006">
              <mc:Choice xmlns:v="urn:schemas-microsoft-com:vml" Requires="v">
                <p:oleObj spid="_x0000_s126014" name="Equation" r:id="rId9" imgW="2768400" imgH="495000" progId="Equation.DSMT4">
                  <p:embed/>
                </p:oleObj>
              </mc:Choice>
              <mc:Fallback>
                <p:oleObj name="Equation" r:id="rId9" imgW="276840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5357" y="4380471"/>
                        <a:ext cx="276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If we define 		 				        then</a:t>
            </a:r>
          </a:p>
          <a:p>
            <a:endParaRPr lang="en-US" dirty="0"/>
          </a:p>
          <a:p>
            <a:r>
              <a:rPr lang="en-US" dirty="0"/>
              <a:t>so </a:t>
            </a:r>
            <a:r>
              <a:rPr lang="en-US" i="1" dirty="0"/>
              <a:t>f</a:t>
            </a:r>
            <a:r>
              <a:rPr lang="en-US" dirty="0"/>
              <a:t> has a </a:t>
            </a:r>
            <a:r>
              <a:rPr lang="en-US" dirty="0">
                <a:solidFill>
                  <a:srgbClr val="FF0000"/>
                </a:solidFill>
              </a:rPr>
              <a:t>saddle point </a:t>
            </a:r>
            <a:r>
              <a:rPr lang="en-US" dirty="0"/>
              <a:t>at each of these four critical points. For the remaining critical point,</a:t>
            </a:r>
          </a:p>
          <a:p>
            <a:endParaRPr lang="en-US" dirty="0"/>
          </a:p>
          <a:p>
            <a:endParaRPr lang="en-US" dirty="0"/>
          </a:p>
          <a:p>
            <a:endParaRPr lang="en-US" sz="800" dirty="0"/>
          </a:p>
          <a:p>
            <a:r>
              <a:rPr lang="en-US" dirty="0"/>
              <a:t>so </a:t>
            </a:r>
            <a:r>
              <a:rPr lang="en-US" i="1" dirty="0"/>
              <a:t>f </a:t>
            </a:r>
            <a:r>
              <a:rPr lang="en-US" dirty="0"/>
              <a:t>has a </a:t>
            </a:r>
            <a:r>
              <a:rPr lang="en-US" dirty="0">
                <a:solidFill>
                  <a:srgbClr val="FF0000"/>
                </a:solidFill>
              </a:rPr>
              <a:t>relative maximum </a:t>
            </a:r>
            <a:r>
              <a:rPr lang="en-US" dirty="0"/>
              <a:t>at</a:t>
            </a:r>
          </a:p>
          <a:p>
            <a:endParaRPr lang="en-US" dirty="0"/>
          </a:p>
          <a:p>
            <a:endParaRPr lang="en-US" dirty="0"/>
          </a:p>
        </p:txBody>
      </p:sp>
      <p:graphicFrame>
        <p:nvGraphicFramePr>
          <p:cNvPr id="126978" name="Object 2"/>
          <p:cNvGraphicFramePr>
            <a:graphicFrameLocks noChangeAspect="1"/>
          </p:cNvGraphicFramePr>
          <p:nvPr>
            <p:extLst>
              <p:ext uri="{D42A27DB-BD31-4B8C-83A1-F6EECF244321}">
                <p14:modId xmlns:p14="http://schemas.microsoft.com/office/powerpoint/2010/main" val="4028197388"/>
              </p:ext>
            </p:extLst>
          </p:nvPr>
        </p:nvGraphicFramePr>
        <p:xfrm>
          <a:off x="2362200" y="1311922"/>
          <a:ext cx="5156200" cy="508000"/>
        </p:xfrm>
        <a:graphic>
          <a:graphicData uri="http://schemas.openxmlformats.org/presentationml/2006/ole">
            <mc:AlternateContent xmlns:mc="http://schemas.openxmlformats.org/markup-compatibility/2006">
              <mc:Choice xmlns:v="urn:schemas-microsoft-com:vml" Requires="v">
                <p:oleObj spid="_x0000_s127034" name="Equation" r:id="rId3" imgW="5155920" imgH="507960" progId="Equation.DSMT4">
                  <p:embed/>
                </p:oleObj>
              </mc:Choice>
              <mc:Fallback>
                <p:oleObj name="Equation" r:id="rId3" imgW="515592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11922"/>
                        <a:ext cx="5156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nvGraphicFramePr>
        <p:xfrm>
          <a:off x="1225550" y="1905000"/>
          <a:ext cx="6692900" cy="469900"/>
        </p:xfrm>
        <a:graphic>
          <a:graphicData uri="http://schemas.openxmlformats.org/presentationml/2006/ole">
            <mc:AlternateContent xmlns:mc="http://schemas.openxmlformats.org/markup-compatibility/2006">
              <mc:Choice xmlns:v="urn:schemas-microsoft-com:vml" Requires="v">
                <p:oleObj spid="_x0000_s127035" name="Equation" r:id="rId5" imgW="6692760" imgH="469800" progId="Equation.DSMT4">
                  <p:embed/>
                </p:oleObj>
              </mc:Choice>
              <mc:Fallback>
                <p:oleObj name="Equation" r:id="rId5" imgW="66927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50" y="1905000"/>
                        <a:ext cx="669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2945117480"/>
              </p:ext>
            </p:extLst>
          </p:nvPr>
        </p:nvGraphicFramePr>
        <p:xfrm>
          <a:off x="1358900" y="3333750"/>
          <a:ext cx="6426200" cy="939800"/>
        </p:xfrm>
        <a:graphic>
          <a:graphicData uri="http://schemas.openxmlformats.org/presentationml/2006/ole">
            <mc:AlternateContent xmlns:mc="http://schemas.openxmlformats.org/markup-compatibility/2006">
              <mc:Choice xmlns:v="urn:schemas-microsoft-com:vml" Requires="v">
                <p:oleObj spid="_x0000_s127036" name="Equation" r:id="rId7" imgW="6426000" imgH="939600" progId="Equation.DSMT4">
                  <p:embed/>
                </p:oleObj>
              </mc:Choice>
              <mc:Fallback>
                <p:oleObj name="Equation" r:id="rId7" imgW="6426000" imgH="939600" progId="Equation.DSMT4">
                  <p:embed/>
                  <p:pic>
                    <p:nvPicPr>
                      <p:cNvPr id="0" name="Picture 4"/>
                      <p:cNvPicPr>
                        <a:picLocks noChangeAspect="1" noChangeArrowheads="1"/>
                      </p:cNvPicPr>
                      <p:nvPr/>
                    </p:nvPicPr>
                    <p:blipFill>
                      <a:blip r:embed="rId8"/>
                      <a:srcRect/>
                      <a:stretch>
                        <a:fillRect/>
                      </a:stretch>
                    </p:blipFill>
                    <p:spPr bwMode="auto">
                      <a:xfrm>
                        <a:off x="1358900" y="3333750"/>
                        <a:ext cx="6426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5041900" y="4446411"/>
          <a:ext cx="825500" cy="495300"/>
        </p:xfrm>
        <a:graphic>
          <a:graphicData uri="http://schemas.openxmlformats.org/presentationml/2006/ole">
            <mc:AlternateContent xmlns:mc="http://schemas.openxmlformats.org/markup-compatibility/2006">
              <mc:Choice xmlns:v="urn:schemas-microsoft-com:vml" Requires="v">
                <p:oleObj spid="_x0000_s127037" name="Equation" r:id="rId9" imgW="825480" imgH="495000" progId="Equation.DSMT4">
                  <p:embed/>
                </p:oleObj>
              </mc:Choice>
              <mc:Fallback>
                <p:oleObj name="Equation" r:id="rId9" imgW="82548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1900" y="4446411"/>
                        <a:ext cx="82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343400" cy="4572000"/>
          </a:xfrm>
        </p:spPr>
        <p:txBody>
          <a:bodyPr/>
          <a:lstStyle/>
          <a:p>
            <a:r>
              <a:rPr lang="en-US" dirty="0"/>
              <a:t>Its relative maximum value is 		   A graph of </a:t>
            </a:r>
            <a:r>
              <a:rPr lang="en-US" i="1" dirty="0"/>
              <a:t>f</a:t>
            </a:r>
            <a:r>
              <a:rPr lang="en-US" dirty="0"/>
              <a:t> and these five critical points appears in Figure 5.</a:t>
            </a:r>
          </a:p>
        </p:txBody>
      </p:sp>
      <p:graphicFrame>
        <p:nvGraphicFramePr>
          <p:cNvPr id="129027" name="Object 3"/>
          <p:cNvGraphicFramePr>
            <a:graphicFrameLocks noChangeAspect="1"/>
          </p:cNvGraphicFramePr>
          <p:nvPr/>
        </p:nvGraphicFramePr>
        <p:xfrm>
          <a:off x="863600" y="1752600"/>
          <a:ext cx="1651000" cy="495300"/>
        </p:xfrm>
        <a:graphic>
          <a:graphicData uri="http://schemas.openxmlformats.org/presentationml/2006/ole">
            <mc:AlternateContent xmlns:mc="http://schemas.openxmlformats.org/markup-compatibility/2006">
              <mc:Choice xmlns:v="urn:schemas-microsoft-com:vml" Requires="v">
                <p:oleObj spid="_x0000_s129041" name="Equation" r:id="rId3" imgW="1650960" imgH="495000" progId="Equation.DSMT4">
                  <p:embed/>
                </p:oleObj>
              </mc:Choice>
              <mc:Fallback>
                <p:oleObj name="Equation" r:id="rId3" imgW="165096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75260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76800" y="1202311"/>
            <a:ext cx="3833900" cy="4426309"/>
            <a:chOff x="4876800" y="1202311"/>
            <a:chExt cx="3833900" cy="4426309"/>
          </a:xfrm>
        </p:grpSpPr>
        <p:pic>
          <p:nvPicPr>
            <p:cNvPr id="129028" name="Picture 4"/>
            <p:cNvPicPr>
              <a:picLocks noChangeAspect="1" noChangeArrowheads="1"/>
            </p:cNvPicPr>
            <p:nvPr/>
          </p:nvPicPr>
          <p:blipFill>
            <a:blip r:embed="rId5" cstate="print">
              <a:clrChange>
                <a:clrFrom>
                  <a:srgbClr val="FEFEFE"/>
                </a:clrFrom>
                <a:clrTo>
                  <a:srgbClr val="FEFEFE">
                    <a:alpha val="0"/>
                  </a:srgbClr>
                </a:clrTo>
              </a:clrChange>
            </a:blip>
            <a:srcRect b="9963"/>
            <a:stretch>
              <a:fillRect/>
            </a:stretch>
          </p:blipFill>
          <p:spPr bwMode="auto">
            <a:xfrm>
              <a:off x="4876800" y="1202311"/>
              <a:ext cx="3833900" cy="3826889"/>
            </a:xfrm>
            <a:prstGeom prst="rect">
              <a:avLst/>
            </a:prstGeom>
            <a:noFill/>
            <a:ln w="9525">
              <a:noFill/>
              <a:miter lim="800000"/>
              <a:headEnd/>
              <a:tailEnd/>
            </a:ln>
          </p:spPr>
        </p:pic>
        <p:sp>
          <p:nvSpPr>
            <p:cNvPr id="7" name="Rectangle 6"/>
            <p:cNvSpPr/>
            <p:nvPr/>
          </p:nvSpPr>
          <p:spPr>
            <a:xfrm>
              <a:off x="6324600" y="5105400"/>
              <a:ext cx="1370055" cy="523220"/>
            </a:xfrm>
            <a:prstGeom prst="rect">
              <a:avLst/>
            </a:prstGeom>
          </p:spPr>
          <p:txBody>
            <a:bodyPr wrap="none">
              <a:spAutoFit/>
            </a:bodyPr>
            <a:lstStyle/>
            <a:p>
              <a:pPr algn="ctr"/>
              <a:r>
                <a:rPr lang="en-US" sz="2800" b="1" dirty="0"/>
                <a:t>Figure 5</a:t>
              </a:r>
              <a:endParaRPr lang="en-US" sz="28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518160"/>
          </a:xfrm>
          <a:ln w="28575">
            <a:solidFill>
              <a:srgbClr val="FF0000"/>
            </a:solidFill>
          </a:ln>
        </p:spPr>
        <p:txBody>
          <a:bodyPr>
            <a:spAutoFit/>
          </a:bodyPr>
          <a:lstStyle/>
          <a:p>
            <a:pPr algn="ctr"/>
            <a:r>
              <a:rPr lang="en-US" b="1" dirty="0">
                <a:solidFill>
                  <a:schemeClr val="tx1"/>
                </a:solidFill>
              </a:rPr>
              <a:t>Technology Note</a:t>
            </a:r>
          </a:p>
          <a:p>
            <a:r>
              <a:rPr lang="en-US" dirty="0">
                <a:solidFill>
                  <a:schemeClr val="tx1"/>
                </a:solidFill>
              </a:rPr>
              <a:t>A computer algebra system such as </a:t>
            </a:r>
            <a:r>
              <a:rPr lang="en-US" i="1" dirty="0">
                <a:solidFill>
                  <a:schemeClr val="tx1"/>
                </a:solidFill>
              </a:rPr>
              <a:t>Mathematica</a:t>
            </a:r>
            <a:r>
              <a:rPr lang="en-US" dirty="0">
                <a:solidFill>
                  <a:schemeClr val="tx1"/>
                </a:solidFill>
              </a:rPr>
              <a:t> can be used to speed up the process of calculating the values of discriminants and second‑order partial derivatives; one way of doing so is shown in Figure 6. The built-in command </a:t>
            </a:r>
            <a:r>
              <a:rPr lang="en-US" b="1" dirty="0">
                <a:solidFill>
                  <a:schemeClr val="tx1"/>
                </a:solidFill>
              </a:rPr>
              <a:t>Evaluate</a:t>
            </a:r>
            <a:r>
              <a:rPr lang="en-US" dirty="0">
                <a:solidFill>
                  <a:schemeClr val="tx1"/>
                </a:solidFill>
              </a:rPr>
              <a:t> tells </a:t>
            </a:r>
            <a:r>
              <a:rPr lang="en-US" i="1" dirty="0">
                <a:solidFill>
                  <a:schemeClr val="tx1"/>
                </a:solidFill>
              </a:rPr>
              <a:t>Mathematica</a:t>
            </a:r>
            <a:r>
              <a:rPr lang="en-US" dirty="0">
                <a:solidFill>
                  <a:schemeClr val="tx1"/>
                </a:solidFill>
              </a:rPr>
              <a:t> to compute the expression inside the brackets immediately, which is often necessary when we define new functions in terms of old (in this case, the new functions are derivatives of existing functions).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2763834"/>
          </a:xfrm>
          <a:ln w="28575">
            <a:solidFill>
              <a:srgbClr val="FF0000"/>
            </a:solidFill>
          </a:ln>
        </p:spPr>
        <p:txBody>
          <a:bodyPr>
            <a:spAutoFit/>
          </a:bodyPr>
          <a:lstStyle/>
          <a:p>
            <a:pPr algn="ctr"/>
            <a:r>
              <a:rPr lang="en-US" b="1" dirty="0">
                <a:solidFill>
                  <a:schemeClr val="tx1"/>
                </a:solidFill>
              </a:rPr>
              <a:t>Technology Note (cont.)</a:t>
            </a:r>
          </a:p>
          <a:p>
            <a:r>
              <a:rPr lang="en-US" dirty="0">
                <a:solidFill>
                  <a:schemeClr val="tx1"/>
                </a:solidFill>
              </a:rPr>
              <a:t>Note the composition of the differentiation command </a:t>
            </a:r>
            <a:r>
              <a:rPr lang="en-US" b="1" dirty="0">
                <a:solidFill>
                  <a:schemeClr val="tx1"/>
                </a:solidFill>
              </a:rPr>
              <a:t>D</a:t>
            </a:r>
            <a:r>
              <a:rPr lang="en-US" dirty="0">
                <a:solidFill>
                  <a:schemeClr val="tx1"/>
                </a:solidFill>
              </a:rPr>
              <a:t> with itself, which is how we find	        and 	In Figure 6, the second‑order partial derivative functions have been given the names </a:t>
            </a:r>
            <a:r>
              <a:rPr lang="en-US" b="1" dirty="0">
                <a:solidFill>
                  <a:schemeClr val="tx1"/>
                </a:solidFill>
              </a:rPr>
              <a:t>fxx</a:t>
            </a:r>
            <a:r>
              <a:rPr lang="en-US" dirty="0">
                <a:solidFill>
                  <a:schemeClr val="tx1"/>
                </a:solidFill>
              </a:rPr>
              <a:t>, </a:t>
            </a:r>
            <a:r>
              <a:rPr lang="en-US" b="1" dirty="0">
                <a:solidFill>
                  <a:schemeClr val="tx1"/>
                </a:solidFill>
              </a:rPr>
              <a:t>fxy</a:t>
            </a:r>
            <a:r>
              <a:rPr lang="en-US" dirty="0">
                <a:solidFill>
                  <a:schemeClr val="tx1"/>
                </a:solidFill>
              </a:rPr>
              <a:t>, and </a:t>
            </a:r>
            <a:r>
              <a:rPr lang="en-US" b="1" dirty="0">
                <a:solidFill>
                  <a:schemeClr val="tx1"/>
                </a:solidFill>
              </a:rPr>
              <a:t>fyy</a:t>
            </a:r>
            <a:r>
              <a:rPr lang="en-US" dirty="0">
                <a:solidFill>
                  <a:schemeClr val="tx1"/>
                </a:solidFill>
              </a:rPr>
              <a:t>, and the discriminant function has been given the name </a:t>
            </a:r>
            <a:r>
              <a:rPr lang="en-US" b="1" dirty="0">
                <a:solidFill>
                  <a:schemeClr val="tx1"/>
                </a:solidFill>
              </a:rPr>
              <a:t>disc</a:t>
            </a:r>
            <a:r>
              <a:rPr lang="en-US" dirty="0">
                <a:solidFill>
                  <a:schemeClr val="tx1"/>
                </a:solidFill>
              </a:rPr>
              <a:t>.</a:t>
            </a:r>
          </a:p>
        </p:txBody>
      </p:sp>
      <p:graphicFrame>
        <p:nvGraphicFramePr>
          <p:cNvPr id="131074" name="Object 2"/>
          <p:cNvGraphicFramePr>
            <a:graphicFrameLocks noChangeAspect="1"/>
          </p:cNvGraphicFramePr>
          <p:nvPr/>
        </p:nvGraphicFramePr>
        <p:xfrm>
          <a:off x="5562600" y="2286000"/>
          <a:ext cx="990600" cy="469900"/>
        </p:xfrm>
        <a:graphic>
          <a:graphicData uri="http://schemas.openxmlformats.org/presentationml/2006/ole">
            <mc:AlternateContent xmlns:mc="http://schemas.openxmlformats.org/markup-compatibility/2006">
              <mc:Choice xmlns:v="urn:schemas-microsoft-com:vml" Requires="v">
                <p:oleObj spid="_x0000_s131102" name="Equation" r:id="rId3" imgW="990360" imgH="469800" progId="Equation.DSMT4">
                  <p:embed/>
                </p:oleObj>
              </mc:Choice>
              <mc:Fallback>
                <p:oleObj name="Equation" r:id="rId3" imgW="990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nvGraphicFramePr>
        <p:xfrm>
          <a:off x="7302500" y="2301523"/>
          <a:ext cx="469900" cy="469900"/>
        </p:xfrm>
        <a:graphic>
          <a:graphicData uri="http://schemas.openxmlformats.org/presentationml/2006/ole">
            <mc:AlternateContent xmlns:mc="http://schemas.openxmlformats.org/markup-compatibility/2006">
              <mc:Choice xmlns:v="urn:schemas-microsoft-com:vml" Requires="v">
                <p:oleObj spid="_x0000_s131103" name="Equation" r:id="rId5" imgW="469800" imgH="469800" progId="Equation.DSMT4">
                  <p:embed/>
                </p:oleObj>
              </mc:Choice>
              <mc:Fallback>
                <p:oleObj name="Equation" r:id="rId5" imgW="4698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2301523"/>
                        <a:ext cx="46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63440"/>
          </a:xfrm>
          <a:ln w="28575">
            <a:solidFill>
              <a:srgbClr val="FF0000"/>
            </a:solidFill>
          </a:ln>
        </p:spPr>
        <p:txBody>
          <a:bodyPr/>
          <a:lstStyle/>
          <a:p>
            <a:pPr algn="ctr"/>
            <a:r>
              <a:rPr lang="en-US" b="1" dirty="0">
                <a:solidFill>
                  <a:schemeClr val="tx1"/>
                </a:solidFill>
              </a:rPr>
              <a:t>Technology Note (cont.)</a:t>
            </a:r>
          </a:p>
        </p:txBody>
      </p:sp>
      <p:pic>
        <p:nvPicPr>
          <p:cNvPr id="132100" name="Picture 4"/>
          <p:cNvPicPr>
            <a:picLocks noChangeAspect="1" noChangeArrowheads="1"/>
          </p:cNvPicPr>
          <p:nvPr/>
        </p:nvPicPr>
        <p:blipFill>
          <a:blip r:embed="rId2" cstate="print">
            <a:clrChange>
              <a:clrFrom>
                <a:srgbClr val="FEFEFE"/>
              </a:clrFrom>
              <a:clrTo>
                <a:srgbClr val="FEFEFE">
                  <a:alpha val="0"/>
                </a:srgbClr>
              </a:clrTo>
            </a:clrChange>
          </a:blip>
          <a:srcRect b="5928"/>
          <a:stretch>
            <a:fillRect/>
          </a:stretch>
        </p:blipFill>
        <p:spPr bwMode="auto">
          <a:xfrm>
            <a:off x="2133600" y="1741252"/>
            <a:ext cx="4754880" cy="4046707"/>
          </a:xfrm>
          <a:prstGeom prst="rect">
            <a:avLst/>
          </a:prstGeom>
          <a:noFill/>
          <a:ln w="9525">
            <a:noFill/>
            <a:miter lim="800000"/>
            <a:headEnd/>
            <a:tailEnd/>
          </a:ln>
        </p:spPr>
      </p:pic>
      <p:sp>
        <p:nvSpPr>
          <p:cNvPr id="5" name="Rectangle 4"/>
          <p:cNvSpPr/>
          <p:nvPr/>
        </p:nvSpPr>
        <p:spPr>
          <a:xfrm>
            <a:off x="7162800" y="5334000"/>
            <a:ext cx="1370055" cy="523220"/>
          </a:xfrm>
          <a:prstGeom prst="rect">
            <a:avLst/>
          </a:prstGeom>
        </p:spPr>
        <p:txBody>
          <a:bodyPr wrap="none">
            <a:spAutoFit/>
          </a:bodyPr>
          <a:lstStyle/>
          <a:p>
            <a:pPr algn="ctr"/>
            <a:r>
              <a:rPr lang="en-US" sz="2800" b="1" dirty="0"/>
              <a:t>Figure 6</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and Relative (Local) Extrema  (cont.)</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pPr algn="ctr"/>
            <a:r>
              <a:rPr lang="en-US" b="1" dirty="0">
                <a:solidFill>
                  <a:schemeClr val="tx1"/>
                </a:solidFill>
              </a:rPr>
              <a:t>Absolute (Global) and Relative (Local) Extrema (cont.) </a:t>
            </a:r>
          </a:p>
          <a:p>
            <a:r>
              <a:rPr lang="en-US" dirty="0">
                <a:solidFill>
                  <a:schemeClr val="tx1"/>
                </a:solidFill>
              </a:rPr>
              <a:t>The function </a:t>
            </a:r>
            <a:r>
              <a:rPr lang="en-US" i="1" dirty="0">
                <a:solidFill>
                  <a:schemeClr val="tx1"/>
                </a:solidFill>
              </a:rPr>
              <a:t>f</a:t>
            </a:r>
            <a:r>
              <a:rPr lang="en-US" dirty="0">
                <a:solidFill>
                  <a:schemeClr val="tx1"/>
                </a:solidFill>
              </a:rPr>
              <a:t> has a </a:t>
            </a:r>
            <a:r>
              <a:rPr lang="en-US" b="1" dirty="0">
                <a:solidFill>
                  <a:srgbClr val="C00000"/>
                </a:solidFill>
              </a:rPr>
              <a:t>relative</a:t>
            </a:r>
            <a:r>
              <a:rPr lang="en-US" dirty="0">
                <a:solidFill>
                  <a:schemeClr val="tx1"/>
                </a:solidFill>
              </a:rPr>
              <a:t> (or </a:t>
            </a:r>
            <a:r>
              <a:rPr lang="en-US" b="1" dirty="0">
                <a:solidFill>
                  <a:srgbClr val="C00000"/>
                </a:solidFill>
              </a:rPr>
              <a:t>local</a:t>
            </a:r>
            <a:r>
              <a:rPr lang="en-US" dirty="0">
                <a:solidFill>
                  <a:schemeClr val="tx1"/>
                </a:solidFill>
              </a:rPr>
              <a:t>) </a:t>
            </a:r>
            <a:r>
              <a:rPr lang="en-US" b="1" dirty="0">
                <a:solidFill>
                  <a:srgbClr val="C00000"/>
                </a:solidFill>
              </a:rPr>
              <a:t>maximum</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for all domain points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in some open region containing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with </a:t>
            </a:r>
            <a:r>
              <a:rPr lang="en-US" b="1" dirty="0">
                <a:solidFill>
                  <a:srgbClr val="C00000"/>
                </a:solidFill>
              </a:rPr>
              <a:t>relative</a:t>
            </a:r>
            <a:r>
              <a:rPr lang="en-US" dirty="0">
                <a:solidFill>
                  <a:schemeClr val="tx1"/>
                </a:solidFill>
              </a:rPr>
              <a:t> (or </a:t>
            </a:r>
            <a:r>
              <a:rPr lang="en-US" b="1" dirty="0">
                <a:solidFill>
                  <a:srgbClr val="C00000"/>
                </a:solidFill>
              </a:rPr>
              <a:t>local</a:t>
            </a:r>
            <a:r>
              <a:rPr lang="en-US" dirty="0">
                <a:solidFill>
                  <a:schemeClr val="tx1"/>
                </a:solidFill>
              </a:rPr>
              <a:t>) </a:t>
            </a:r>
            <a:r>
              <a:rPr lang="en-US" b="1" dirty="0">
                <a:solidFill>
                  <a:srgbClr val="C00000"/>
                </a:solidFill>
              </a:rPr>
              <a:t>minimum</a:t>
            </a:r>
            <a:r>
              <a:rPr lang="en-US" dirty="0">
                <a:solidFill>
                  <a:schemeClr val="tx1"/>
                </a:solidFill>
              </a:rPr>
              <a:t> defined similarly but with the inequality reversed.</a:t>
            </a:r>
          </a:p>
        </p:txBody>
      </p:sp>
      <p:graphicFrame>
        <p:nvGraphicFramePr>
          <p:cNvPr id="92166" name="Object 6"/>
          <p:cNvGraphicFramePr>
            <a:graphicFrameLocks noChangeAspect="1"/>
          </p:cNvGraphicFramePr>
          <p:nvPr/>
        </p:nvGraphicFramePr>
        <p:xfrm>
          <a:off x="1672167" y="2262011"/>
          <a:ext cx="2247900" cy="469900"/>
        </p:xfrm>
        <a:graphic>
          <a:graphicData uri="http://schemas.openxmlformats.org/presentationml/2006/ole">
            <mc:AlternateContent xmlns:mc="http://schemas.openxmlformats.org/markup-compatibility/2006">
              <mc:Choice xmlns:v="urn:schemas-microsoft-com:vml" Requires="v">
                <p:oleObj spid="_x0000_s92180" name="Equation" r:id="rId3" imgW="2247840" imgH="469800" progId="Equation.DSMT4">
                  <p:embed/>
                </p:oleObj>
              </mc:Choice>
              <mc:Fallback>
                <p:oleObj name="Equation" r:id="rId3" imgW="2247840" imgH="469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167" y="2262011"/>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Extreme Value Theorem for Functions of Two Variables</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marL="463550" indent="-463550" algn="ctr"/>
            <a:r>
              <a:rPr lang="en-US" b="1" dirty="0">
                <a:solidFill>
                  <a:schemeClr val="tx1"/>
                </a:solidFill>
              </a:rPr>
              <a:t>The Extreme Value Theorem for Functions of Two Variables</a:t>
            </a:r>
          </a:p>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a continuous function defined on a closed and bounded region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a:t>
            </a:r>
            <a:r>
              <a:rPr lang="en-US" dirty="0">
                <a:solidFill>
                  <a:schemeClr val="tx1"/>
                </a:solidFill>
              </a:rPr>
              <a:t> then there exist points 	  and		 in </a:t>
            </a:r>
            <a:r>
              <a:rPr lang="en-US" i="1" dirty="0">
                <a:solidFill>
                  <a:schemeClr val="tx1"/>
                </a:solidFill>
              </a:rPr>
              <a:t>D</a:t>
            </a:r>
            <a:r>
              <a:rPr lang="en-US" dirty="0">
                <a:solidFill>
                  <a:schemeClr val="tx1"/>
                </a:solidFill>
              </a:rPr>
              <a:t> where </a:t>
            </a:r>
            <a:r>
              <a:rPr lang="en-US" i="1" dirty="0">
                <a:solidFill>
                  <a:schemeClr val="tx1"/>
                </a:solidFill>
              </a:rPr>
              <a:t>f</a:t>
            </a:r>
            <a:r>
              <a:rPr lang="en-US" dirty="0">
                <a:solidFill>
                  <a:schemeClr val="tx1"/>
                </a:solidFill>
              </a:rPr>
              <a:t> attains both its absolute maximum value 		  and absolute minimum value 		         (Recall that a region is </a:t>
            </a:r>
            <a:r>
              <a:rPr lang="en-US" i="1" dirty="0">
                <a:solidFill>
                  <a:schemeClr val="tx1"/>
                </a:solidFill>
              </a:rPr>
              <a:t>closed</a:t>
            </a:r>
            <a:r>
              <a:rPr lang="en-US" dirty="0">
                <a:solidFill>
                  <a:schemeClr val="tx1"/>
                </a:solidFill>
              </a:rPr>
              <a:t> if it contains all its boundary points;</a:t>
            </a:r>
            <a:br>
              <a:rPr lang="en-US" dirty="0">
                <a:solidFill>
                  <a:schemeClr val="tx1"/>
                </a:solidFill>
              </a:rPr>
            </a:br>
            <a:r>
              <a:rPr lang="en-US" dirty="0">
                <a:solidFill>
                  <a:schemeClr val="tx1"/>
                </a:solidFill>
              </a:rPr>
              <a:t>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 </a:t>
            </a:r>
            <a:r>
              <a:rPr lang="en-US" dirty="0">
                <a:solidFill>
                  <a:schemeClr val="tx1"/>
                </a:solidFill>
              </a:rPr>
              <a:t> is </a:t>
            </a:r>
            <a:r>
              <a:rPr lang="en-US" i="1" dirty="0">
                <a:solidFill>
                  <a:schemeClr val="tx1"/>
                </a:solidFill>
              </a:rPr>
              <a:t>bounded</a:t>
            </a:r>
            <a:r>
              <a:rPr lang="en-US" dirty="0">
                <a:solidFill>
                  <a:schemeClr val="tx1"/>
                </a:solidFill>
              </a:rPr>
              <a:t> if it is contained in a disk of some radius centered at the origin.) </a:t>
            </a:r>
          </a:p>
        </p:txBody>
      </p:sp>
      <p:graphicFrame>
        <p:nvGraphicFramePr>
          <p:cNvPr id="130052" name="Object 4"/>
          <p:cNvGraphicFramePr>
            <a:graphicFrameLocks noChangeAspect="1"/>
          </p:cNvGraphicFramePr>
          <p:nvPr/>
        </p:nvGraphicFramePr>
        <p:xfrm>
          <a:off x="598311" y="3115734"/>
          <a:ext cx="965200" cy="495300"/>
        </p:xfrm>
        <a:graphic>
          <a:graphicData uri="http://schemas.openxmlformats.org/presentationml/2006/ole">
            <mc:AlternateContent xmlns:mc="http://schemas.openxmlformats.org/markup-compatibility/2006">
              <mc:Choice xmlns:v="urn:schemas-microsoft-com:vml" Requires="v">
                <p:oleObj spid="_x0000_s130132" name="Equation" r:id="rId3" imgW="965160" imgH="495000" progId="Equation.DSMT4">
                  <p:embed/>
                </p:oleObj>
              </mc:Choice>
              <mc:Fallback>
                <p:oleObj name="Equation" r:id="rId3" imgW="96516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11" y="3115734"/>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2274711" y="3112911"/>
          <a:ext cx="977900" cy="495300"/>
        </p:xfrm>
        <a:graphic>
          <a:graphicData uri="http://schemas.openxmlformats.org/presentationml/2006/ole">
            <mc:AlternateContent xmlns:mc="http://schemas.openxmlformats.org/markup-compatibility/2006">
              <mc:Choice xmlns:v="urn:schemas-microsoft-com:vml" Requires="v">
                <p:oleObj spid="_x0000_s130133" name="Equation" r:id="rId5" imgW="977760" imgH="495000" progId="Equation.DSMT4">
                  <p:embed/>
                </p:oleObj>
              </mc:Choice>
              <mc:Fallback>
                <p:oleObj name="Equation" r:id="rId5" imgW="977760" imgH="495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711" y="3112911"/>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p:cNvGraphicFramePr>
            <a:graphicFrameLocks noChangeAspect="1"/>
          </p:cNvGraphicFramePr>
          <p:nvPr/>
        </p:nvGraphicFramePr>
        <p:xfrm>
          <a:off x="4265789" y="3532011"/>
          <a:ext cx="1841500" cy="495300"/>
        </p:xfrm>
        <a:graphic>
          <a:graphicData uri="http://schemas.openxmlformats.org/presentationml/2006/ole">
            <mc:AlternateContent xmlns:mc="http://schemas.openxmlformats.org/markup-compatibility/2006">
              <mc:Choice xmlns:v="urn:schemas-microsoft-com:vml" Requires="v">
                <p:oleObj spid="_x0000_s130134" name="Equation" r:id="rId7" imgW="1841400" imgH="495000" progId="Equation.DSMT4">
                  <p:embed/>
                </p:oleObj>
              </mc:Choice>
              <mc:Fallback>
                <p:oleObj name="Equation" r:id="rId7" imgW="1841400" imgH="495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5789" y="3532011"/>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5" name="Object 7"/>
          <p:cNvGraphicFramePr>
            <a:graphicFrameLocks noChangeAspect="1"/>
          </p:cNvGraphicFramePr>
          <p:nvPr/>
        </p:nvGraphicFramePr>
        <p:xfrm>
          <a:off x="2905478" y="3962400"/>
          <a:ext cx="1917700" cy="495300"/>
        </p:xfrm>
        <a:graphic>
          <a:graphicData uri="http://schemas.openxmlformats.org/presentationml/2006/ole">
            <mc:AlternateContent xmlns:mc="http://schemas.openxmlformats.org/markup-compatibility/2006">
              <mc:Choice xmlns:v="urn:schemas-microsoft-com:vml" Requires="v">
                <p:oleObj spid="_x0000_s130135" name="Equation" r:id="rId9" imgW="1917360" imgH="495000" progId="Equation.DSMT4">
                  <p:embed/>
                </p:oleObj>
              </mc:Choice>
              <mc:Fallback>
                <p:oleObj name="Equation" r:id="rId9" imgW="1917360" imgH="495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5478" y="3962400"/>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solidFill>
            <a:srgbClr val="FFFFCC"/>
          </a:solidFill>
          <a:ln w="28575">
            <a:solidFill>
              <a:srgbClr val="000000"/>
            </a:solidFill>
          </a:ln>
        </p:spPr>
        <p:txBody>
          <a:bodyPr>
            <a:noAutofit/>
          </a:bodyPr>
          <a:lstStyle/>
          <a:p>
            <a:pPr algn="ctr">
              <a:tabLst>
                <a:tab pos="1139825" algn="l"/>
              </a:tabLst>
            </a:pPr>
            <a:r>
              <a:rPr lang="en-US" b="1" dirty="0">
                <a:solidFill>
                  <a:srgbClr val="000000"/>
                </a:solidFill>
              </a:rPr>
              <a:t>Strategy for Finding Absolute Extrema</a:t>
            </a:r>
          </a:p>
          <a:p>
            <a:pPr>
              <a:tabLst>
                <a:tab pos="1139825" algn="l"/>
              </a:tabLst>
            </a:pPr>
            <a:r>
              <a:rPr lang="en-US" dirty="0">
                <a:solidFill>
                  <a:srgbClr val="000000"/>
                </a:solidFill>
              </a:rPr>
              <a:t>To find an absolute extrema of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on a closed and bounded region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  </a:t>
            </a:r>
            <a:r>
              <a:rPr lang="en-US" dirty="0">
                <a:solidFill>
                  <a:srgbClr val="000000"/>
                </a:solidFill>
              </a:rPr>
              <a:t>perform the following steps.</a:t>
            </a:r>
          </a:p>
          <a:p>
            <a:pPr>
              <a:tabLst>
                <a:tab pos="1139825" algn="l"/>
              </a:tabLst>
            </a:pPr>
            <a:r>
              <a:rPr lang="en-US" b="1" dirty="0">
                <a:solidFill>
                  <a:srgbClr val="000000"/>
                </a:solidFill>
              </a:rPr>
              <a:t>Step 1:	</a:t>
            </a:r>
            <a:r>
              <a:rPr lang="en-US" dirty="0">
                <a:solidFill>
                  <a:srgbClr val="000000"/>
                </a:solidFill>
              </a:rPr>
              <a:t>Find and classify the critical points of </a:t>
            </a:r>
            <a:r>
              <a:rPr lang="en-US" i="1" dirty="0">
                <a:solidFill>
                  <a:srgbClr val="000000"/>
                </a:solidFill>
              </a:rPr>
              <a:t>f</a:t>
            </a:r>
            <a:r>
              <a:rPr lang="en-US" dirty="0">
                <a:solidFill>
                  <a:srgbClr val="000000"/>
                </a:solidFill>
              </a:rPr>
              <a:t> on the 	interior of </a:t>
            </a:r>
            <a:r>
              <a:rPr lang="en-US" i="1" dirty="0">
                <a:solidFill>
                  <a:srgbClr val="000000"/>
                </a:solidFill>
              </a:rPr>
              <a:t>D</a:t>
            </a:r>
            <a:r>
              <a:rPr lang="en-US" dirty="0">
                <a:solidFill>
                  <a:srgbClr val="000000"/>
                </a:solidFill>
              </a:rPr>
              <a:t>. Calculate the value of </a:t>
            </a:r>
            <a:r>
              <a:rPr lang="en-US" i="1" dirty="0">
                <a:solidFill>
                  <a:srgbClr val="000000"/>
                </a:solidFill>
              </a:rPr>
              <a:t>f</a:t>
            </a:r>
            <a:r>
              <a:rPr lang="en-US" dirty="0">
                <a:solidFill>
                  <a:srgbClr val="000000"/>
                </a:solidFill>
              </a:rPr>
              <a:t> at each 	relative extrema.</a:t>
            </a:r>
          </a:p>
          <a:p>
            <a:pPr>
              <a:tabLst>
                <a:tab pos="1139825" algn="l"/>
              </a:tabLst>
            </a:pPr>
            <a:r>
              <a:rPr lang="en-US" b="1" dirty="0">
                <a:solidFill>
                  <a:srgbClr val="000000"/>
                </a:solidFill>
              </a:rPr>
              <a:t>Step 2:	</a:t>
            </a:r>
            <a:r>
              <a:rPr lang="en-US" dirty="0">
                <a:solidFill>
                  <a:srgbClr val="000000"/>
                </a:solidFill>
              </a:rPr>
              <a:t>Find the relative extrema of </a:t>
            </a:r>
            <a:r>
              <a:rPr lang="en-US" i="1" dirty="0">
                <a:solidFill>
                  <a:srgbClr val="000000"/>
                </a:solidFill>
              </a:rPr>
              <a:t>f</a:t>
            </a:r>
            <a:r>
              <a:rPr lang="en-US" dirty="0">
                <a:solidFill>
                  <a:srgbClr val="000000"/>
                </a:solidFill>
              </a:rPr>
              <a:t> on the boundary 	of </a:t>
            </a:r>
            <a:r>
              <a:rPr lang="en-US" i="1" dirty="0">
                <a:solidFill>
                  <a:srgbClr val="000000"/>
                </a:solidFill>
              </a:rPr>
              <a:t>D</a:t>
            </a:r>
            <a:r>
              <a:rPr lang="en-US" dirty="0">
                <a:solidFill>
                  <a:srgbClr val="000000"/>
                </a:solidFill>
              </a:rPr>
              <a:t>, and calculate the value of </a:t>
            </a:r>
            <a:r>
              <a:rPr lang="en-US" i="1" dirty="0">
                <a:solidFill>
                  <a:srgbClr val="000000"/>
                </a:solidFill>
              </a:rPr>
              <a:t>f</a:t>
            </a:r>
            <a:r>
              <a:rPr lang="en-US" dirty="0">
                <a:solidFill>
                  <a:srgbClr val="000000"/>
                </a:solidFill>
              </a:rPr>
              <a:t> at each such 	point. (We will see how this can be done in the 	next two examples.)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tabLst>
                <a:tab pos="1139825" algn="l"/>
              </a:tabLst>
            </a:pPr>
            <a:r>
              <a:rPr lang="en-US" b="1" dirty="0">
                <a:solidFill>
                  <a:srgbClr val="000000"/>
                </a:solidFill>
              </a:rPr>
              <a:t>Strategy for Finding Absolute Extrema (cont.)</a:t>
            </a:r>
          </a:p>
          <a:p>
            <a:pPr>
              <a:tabLst>
                <a:tab pos="1139825" algn="l"/>
              </a:tabLst>
            </a:pPr>
            <a:r>
              <a:rPr lang="en-US" b="1" dirty="0">
                <a:solidFill>
                  <a:srgbClr val="000000"/>
                </a:solidFill>
              </a:rPr>
              <a:t>Step 3:	</a:t>
            </a:r>
            <a:r>
              <a:rPr lang="en-US" dirty="0">
                <a:solidFill>
                  <a:srgbClr val="000000"/>
                </a:solidFill>
              </a:rPr>
              <a:t> Compare the values computed in the first two 	steps. The largest is the absolute maximum 	value 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 and the smallest is the absolute 	minimum value 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Find the absolute extrema of the function 						      on the triangular region </a:t>
            </a:r>
            <a:br>
              <a:rPr lang="en-US" dirty="0"/>
            </a:br>
            <a:r>
              <a:rPr lang="en-US" i="1" dirty="0"/>
              <a:t>D</a:t>
            </a:r>
            <a:r>
              <a:rPr lang="en-US" dirty="0"/>
              <a:t> </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 </a:t>
            </a:r>
            <a:r>
              <a:rPr lang="en-US" dirty="0"/>
              <a:t> with vertices (0, 0), (4, 0), and (0, 4).</a:t>
            </a:r>
          </a:p>
          <a:p>
            <a:r>
              <a:rPr lang="en-US" b="1" dirty="0"/>
              <a:t>Solution</a:t>
            </a:r>
          </a:p>
          <a:p>
            <a:r>
              <a:rPr lang="en-US" dirty="0"/>
              <a:t>We start by identifying all critical values of </a:t>
            </a:r>
            <a:r>
              <a:rPr lang="en-US" i="1" dirty="0"/>
              <a:t>f</a:t>
            </a:r>
            <a:r>
              <a:rPr lang="en-US" dirty="0"/>
              <a:t>, regardless of where they lie—we will then pick out those that lie in </a:t>
            </a:r>
            <a:r>
              <a:rPr lang="en-US" i="1" dirty="0"/>
              <a:t>D</a:t>
            </a:r>
            <a:r>
              <a:rPr lang="en-US" dirty="0"/>
              <a:t>.</a:t>
            </a:r>
          </a:p>
        </p:txBody>
      </p:sp>
      <p:graphicFrame>
        <p:nvGraphicFramePr>
          <p:cNvPr id="136194" name="Object 2"/>
          <p:cNvGraphicFramePr>
            <a:graphicFrameLocks noChangeAspect="1"/>
          </p:cNvGraphicFramePr>
          <p:nvPr/>
        </p:nvGraphicFramePr>
        <p:xfrm>
          <a:off x="533400" y="1741311"/>
          <a:ext cx="4089400" cy="482600"/>
        </p:xfrm>
        <a:graphic>
          <a:graphicData uri="http://schemas.openxmlformats.org/presentationml/2006/ole">
            <mc:AlternateContent xmlns:mc="http://schemas.openxmlformats.org/markup-compatibility/2006">
              <mc:Choice xmlns:v="urn:schemas-microsoft-com:vml" Requires="v">
                <p:oleObj spid="_x0000_s136250" name="Equation" r:id="rId3" imgW="4089240" imgH="482400" progId="Equation.DSMT4">
                  <p:embed/>
                </p:oleObj>
              </mc:Choice>
              <mc:Fallback>
                <p:oleObj name="Equation" r:id="rId3" imgW="40892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41311"/>
                        <a:ext cx="408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2635956" y="4332111"/>
          <a:ext cx="3835400" cy="431800"/>
        </p:xfrm>
        <a:graphic>
          <a:graphicData uri="http://schemas.openxmlformats.org/presentationml/2006/ole">
            <mc:AlternateContent xmlns:mc="http://schemas.openxmlformats.org/markup-compatibility/2006">
              <mc:Choice xmlns:v="urn:schemas-microsoft-com:vml" Requires="v">
                <p:oleObj spid="_x0000_s136251" name="Equation" r:id="rId5" imgW="3835080" imgH="431640" progId="Equation.DSMT4">
                  <p:embed/>
                </p:oleObj>
              </mc:Choice>
              <mc:Fallback>
                <p:oleObj name="Equation" r:id="rId5" imgW="3835080" imgH="4316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956" y="4332111"/>
                        <a:ext cx="383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nvGraphicFramePr>
        <p:xfrm>
          <a:off x="2673350" y="4940300"/>
          <a:ext cx="3797300" cy="469900"/>
        </p:xfrm>
        <a:graphic>
          <a:graphicData uri="http://schemas.openxmlformats.org/presentationml/2006/ole">
            <mc:AlternateContent xmlns:mc="http://schemas.openxmlformats.org/markup-compatibility/2006">
              <mc:Choice xmlns:v="urn:schemas-microsoft-com:vml" Requires="v">
                <p:oleObj spid="_x0000_s136252" name="Equation" r:id="rId7" imgW="3797280" imgH="469800" progId="Equation.DSMT4">
                  <p:embed/>
                </p:oleObj>
              </mc:Choice>
              <mc:Fallback>
                <p:oleObj name="Equation" r:id="rId7" imgW="379728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350" y="4940300"/>
                        <a:ext cx="379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6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As it turns out, </a:t>
            </a:r>
            <a:r>
              <a:rPr lang="en-US" i="1" dirty="0"/>
              <a:t>f</a:t>
            </a:r>
            <a:r>
              <a:rPr lang="en-US" dirty="0"/>
              <a:t> has a single critical point (2, 1), and it lies in the interior of </a:t>
            </a:r>
            <a:r>
              <a:rPr lang="en-US" i="1" dirty="0"/>
              <a:t>D</a:t>
            </a:r>
            <a:r>
              <a:rPr lang="en-US" dirty="0"/>
              <a:t>. Since 			 and 	    we have 			  everywhere and 	 everywhere, so </a:t>
            </a:r>
            <a:r>
              <a:rPr lang="en-US" i="1" dirty="0"/>
              <a:t>f</a:t>
            </a:r>
            <a:r>
              <a:rPr lang="en-US" dirty="0"/>
              <a:t> has a relative maximum at (2, 1). Its relative maximum value there is </a:t>
            </a:r>
            <a:r>
              <a:rPr lang="en-US" i="1" dirty="0"/>
              <a:t>f</a:t>
            </a:r>
            <a:r>
              <a:rPr lang="en-US" dirty="0"/>
              <a:t>(2, 1) = 13.</a:t>
            </a:r>
          </a:p>
          <a:p>
            <a:r>
              <a:rPr lang="en-US" dirty="0"/>
              <a:t>But we now have to compare the relative maximum value of </a:t>
            </a:r>
            <a:r>
              <a:rPr lang="en-US" i="1" dirty="0"/>
              <a:t>f </a:t>
            </a:r>
            <a:r>
              <a:rPr lang="en-US" dirty="0"/>
              <a:t>in the interior of </a:t>
            </a:r>
            <a:r>
              <a:rPr lang="en-US" i="1" dirty="0"/>
              <a:t>D</a:t>
            </a:r>
            <a:r>
              <a:rPr lang="en-US" dirty="0"/>
              <a:t> with any extreme values of </a:t>
            </a:r>
            <a:r>
              <a:rPr lang="en-US" i="1" dirty="0"/>
              <a:t>f</a:t>
            </a:r>
            <a:r>
              <a:rPr lang="en-US" dirty="0"/>
              <a:t> on the boundary of </a:t>
            </a:r>
            <a:r>
              <a:rPr lang="en-US" i="1" dirty="0"/>
              <a:t>D</a:t>
            </a:r>
            <a:r>
              <a:rPr lang="en-US" dirty="0"/>
              <a:t>, and we do so by considering the three sides of the triangular region one by one.</a:t>
            </a:r>
          </a:p>
        </p:txBody>
      </p:sp>
      <p:graphicFrame>
        <p:nvGraphicFramePr>
          <p:cNvPr id="137218" name="Object 2"/>
          <p:cNvGraphicFramePr>
            <a:graphicFrameLocks noChangeAspect="1"/>
          </p:cNvGraphicFramePr>
          <p:nvPr/>
        </p:nvGraphicFramePr>
        <p:xfrm>
          <a:off x="4742744" y="1775178"/>
          <a:ext cx="2222500" cy="469900"/>
        </p:xfrm>
        <a:graphic>
          <a:graphicData uri="http://schemas.openxmlformats.org/presentationml/2006/ole">
            <mc:AlternateContent xmlns:mc="http://schemas.openxmlformats.org/markup-compatibility/2006">
              <mc:Choice xmlns:v="urn:schemas-microsoft-com:vml" Requires="v">
                <p:oleObj spid="_x0000_s137275" name="Equation" r:id="rId3" imgW="2222280" imgH="469800" progId="Equation.DSMT4">
                  <p:embed/>
                </p:oleObj>
              </mc:Choice>
              <mc:Fallback>
                <p:oleObj name="Equation" r:id="rId3" imgW="2222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744" y="1775178"/>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7610122" y="1775178"/>
          <a:ext cx="1206500" cy="469900"/>
        </p:xfrm>
        <a:graphic>
          <a:graphicData uri="http://schemas.openxmlformats.org/presentationml/2006/ole">
            <mc:AlternateContent xmlns:mc="http://schemas.openxmlformats.org/markup-compatibility/2006">
              <mc:Choice xmlns:v="urn:schemas-microsoft-com:vml" Requires="v">
                <p:oleObj spid="_x0000_s137276" name="Equation" r:id="rId5" imgW="1206360" imgH="469800" progId="Equation.DSMT4">
                  <p:embed/>
                </p:oleObj>
              </mc:Choice>
              <mc:Fallback>
                <p:oleObj name="Equation" r:id="rId5" imgW="12063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122" y="1775178"/>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1803400" y="2178756"/>
          <a:ext cx="2463800" cy="508000"/>
        </p:xfrm>
        <a:graphic>
          <a:graphicData uri="http://schemas.openxmlformats.org/presentationml/2006/ole">
            <mc:AlternateContent xmlns:mc="http://schemas.openxmlformats.org/markup-compatibility/2006">
              <mc:Choice xmlns:v="urn:schemas-microsoft-com:vml" Requires="v">
                <p:oleObj spid="_x0000_s137277" name="Equation" r:id="rId7" imgW="2463480" imgH="507960" progId="Equation.DSMT4">
                  <p:embed/>
                </p:oleObj>
              </mc:Choice>
              <mc:Fallback>
                <p:oleObj name="Equation" r:id="rId7" imgW="2463480" imgH="507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400" y="2178756"/>
                        <a:ext cx="2463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6813550" y="2198688"/>
          <a:ext cx="914400" cy="431800"/>
        </p:xfrm>
        <a:graphic>
          <a:graphicData uri="http://schemas.openxmlformats.org/presentationml/2006/ole">
            <mc:AlternateContent xmlns:mc="http://schemas.openxmlformats.org/markup-compatibility/2006">
              <mc:Choice xmlns:v="urn:schemas-microsoft-com:vml" Requires="v">
                <p:oleObj spid="_x0000_s137278" name="Equation" r:id="rId9" imgW="914400" imgH="431640" progId="Equation.DSMT4">
                  <p:embed/>
                </p:oleObj>
              </mc:Choice>
              <mc:Fallback>
                <p:oleObj name="Equation" r:id="rId9" imgW="914400" imgH="431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3550" y="2198688"/>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Along </a:t>
            </a:r>
            <a:r>
              <a:rPr lang="en-US" i="1" dirty="0"/>
              <a:t>x</a:t>
            </a:r>
            <a:r>
              <a:rPr lang="en-US" dirty="0"/>
              <a:t> = 0, 0 ≤ </a:t>
            </a:r>
            <a:r>
              <a:rPr lang="en-US" i="1" dirty="0"/>
              <a:t>y</a:t>
            </a:r>
            <a:r>
              <a:rPr lang="en-US" dirty="0"/>
              <a:t> ≤ 4: </a:t>
            </a:r>
          </a:p>
          <a:p>
            <a:endParaRPr lang="en-US" dirty="0"/>
          </a:p>
          <a:p>
            <a:r>
              <a:rPr lang="en-US" dirty="0"/>
              <a:t>The critical point of this function of </a:t>
            </a:r>
            <a:r>
              <a:rPr lang="en-US" i="1" dirty="0"/>
              <a:t>y</a:t>
            </a:r>
            <a:r>
              <a:rPr lang="en-US" dirty="0"/>
              <a:t> on the </a:t>
            </a:r>
            <a:br>
              <a:rPr lang="en-US" dirty="0"/>
            </a:br>
            <a:r>
              <a:rPr lang="en-US" dirty="0"/>
              <a:t>interval [0, 4] is </a:t>
            </a:r>
            <a:r>
              <a:rPr lang="en-US" i="1" dirty="0"/>
              <a:t>y</a:t>
            </a:r>
            <a:r>
              <a:rPr lang="en-US" dirty="0"/>
              <a:t> = 1. But we also have to</a:t>
            </a:r>
            <a:br>
              <a:rPr lang="en-US" dirty="0"/>
            </a:br>
            <a:r>
              <a:rPr lang="en-US" dirty="0"/>
              <a:t>check the endpoints of [0, 4]. </a:t>
            </a:r>
            <a:br>
              <a:rPr lang="en-US" dirty="0"/>
            </a:br>
            <a:r>
              <a:rPr lang="en-US" dirty="0"/>
              <a:t>So we note that </a:t>
            </a:r>
            <a:r>
              <a:rPr lang="en-US" i="1" dirty="0"/>
              <a:t>f</a:t>
            </a:r>
            <a:r>
              <a:rPr lang="en-US" dirty="0"/>
              <a:t>(0, 0) = 8, </a:t>
            </a:r>
            <a:r>
              <a:rPr lang="en-US" i="1" dirty="0"/>
              <a:t>f</a:t>
            </a:r>
            <a:r>
              <a:rPr lang="en-US" dirty="0"/>
              <a:t>(0, 1) = 9, and </a:t>
            </a:r>
            <a:r>
              <a:rPr lang="en-US" i="1" dirty="0"/>
              <a:t>f</a:t>
            </a:r>
            <a:r>
              <a:rPr lang="en-US" dirty="0"/>
              <a:t>(0, 4) = 0.</a:t>
            </a:r>
          </a:p>
        </p:txBody>
      </p:sp>
      <p:graphicFrame>
        <p:nvGraphicFramePr>
          <p:cNvPr id="138242" name="Object 2"/>
          <p:cNvGraphicFramePr>
            <a:graphicFrameLocks noChangeAspect="1"/>
          </p:cNvGraphicFramePr>
          <p:nvPr/>
        </p:nvGraphicFramePr>
        <p:xfrm>
          <a:off x="3187700" y="1828800"/>
          <a:ext cx="2768600" cy="482600"/>
        </p:xfrm>
        <a:graphic>
          <a:graphicData uri="http://schemas.openxmlformats.org/presentationml/2006/ole">
            <mc:AlternateContent xmlns:mc="http://schemas.openxmlformats.org/markup-compatibility/2006">
              <mc:Choice xmlns:v="urn:schemas-microsoft-com:vml" Requires="v">
                <p:oleObj spid="_x0000_s138256" name="Equation" r:id="rId3" imgW="2768400" imgH="482400" progId="Equation.DSMT4">
                  <p:embed/>
                </p:oleObj>
              </mc:Choice>
              <mc:Fallback>
                <p:oleObj name="Equation" r:id="rId3" imgW="27684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828800"/>
                        <a:ext cx="276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Along </a:t>
            </a:r>
            <a:r>
              <a:rPr lang="en-US" i="1" dirty="0"/>
              <a:t>y</a:t>
            </a:r>
            <a:r>
              <a:rPr lang="en-US" dirty="0"/>
              <a:t> = 0, 0 ≤ </a:t>
            </a:r>
            <a:r>
              <a:rPr lang="en-US" i="1" dirty="0"/>
              <a:t>x</a:t>
            </a:r>
            <a:r>
              <a:rPr lang="en-US" dirty="0"/>
              <a:t> ≤ 4: </a:t>
            </a:r>
          </a:p>
          <a:p>
            <a:endParaRPr lang="en-US" dirty="0"/>
          </a:p>
          <a:p>
            <a:r>
              <a:rPr lang="en-US" dirty="0"/>
              <a:t>The critical point of this function of </a:t>
            </a:r>
            <a:r>
              <a:rPr lang="en-US" i="1" dirty="0"/>
              <a:t>x</a:t>
            </a:r>
            <a:r>
              <a:rPr lang="en-US" dirty="0"/>
              <a:t> on the interval   [0, 4] is </a:t>
            </a:r>
            <a:r>
              <a:rPr lang="en-US" i="1" dirty="0"/>
              <a:t>x</a:t>
            </a:r>
            <a:r>
              <a:rPr lang="en-US" dirty="0"/>
              <a:t> = 2. But again, we also have to evaluate </a:t>
            </a:r>
            <a:r>
              <a:rPr lang="en-US" i="1" dirty="0"/>
              <a:t>f</a:t>
            </a:r>
            <a:r>
              <a:rPr lang="en-US" dirty="0"/>
              <a:t> at the endpoints (one of which we have already done). So we note that </a:t>
            </a:r>
            <a:r>
              <a:rPr lang="en-US" i="1" dirty="0"/>
              <a:t>f</a:t>
            </a:r>
            <a:r>
              <a:rPr lang="en-US" dirty="0"/>
              <a:t>(2, 0) = 12 and </a:t>
            </a:r>
            <a:r>
              <a:rPr lang="en-US" i="1" dirty="0"/>
              <a:t>f</a:t>
            </a:r>
            <a:r>
              <a:rPr lang="en-US" dirty="0"/>
              <a:t>(4, 0) = 8.</a:t>
            </a:r>
          </a:p>
          <a:p>
            <a:r>
              <a:rPr lang="es-ES" dirty="0"/>
              <a:t>Along </a:t>
            </a:r>
            <a:r>
              <a:rPr lang="es-ES" i="1" dirty="0"/>
              <a:t>x</a:t>
            </a:r>
            <a:r>
              <a:rPr lang="es-ES" dirty="0"/>
              <a:t> + </a:t>
            </a:r>
            <a:r>
              <a:rPr lang="es-ES" i="1" dirty="0"/>
              <a:t>y</a:t>
            </a:r>
            <a:r>
              <a:rPr lang="es-ES" dirty="0"/>
              <a:t> = 4, </a:t>
            </a:r>
            <a:r>
              <a:rPr lang="es-ES" i="1" dirty="0"/>
              <a:t>x</a:t>
            </a:r>
            <a:r>
              <a:rPr lang="es-ES" dirty="0"/>
              <a:t> ≥ 0, </a:t>
            </a:r>
            <a:r>
              <a:rPr lang="es-ES" i="1" dirty="0"/>
              <a:t>y</a:t>
            </a:r>
            <a:r>
              <a:rPr lang="es-ES" dirty="0"/>
              <a:t> ≥ 0: Using </a:t>
            </a:r>
            <a:r>
              <a:rPr lang="es-ES" i="1" dirty="0"/>
              <a:t>y</a:t>
            </a:r>
            <a:r>
              <a:rPr lang="es-ES" dirty="0"/>
              <a:t> = 4 </a:t>
            </a:r>
            <a:r>
              <a:rPr lang="es-ES" dirty="0">
                <a:latin typeface="Symbol" pitchFamily="18" charset="2"/>
              </a:rPr>
              <a:t>-</a:t>
            </a:r>
            <a:r>
              <a:rPr lang="es-ES" dirty="0"/>
              <a:t> </a:t>
            </a:r>
            <a:r>
              <a:rPr lang="es-ES" i="1" dirty="0"/>
              <a:t>x</a:t>
            </a:r>
            <a:r>
              <a:rPr lang="es-ES" dirty="0"/>
              <a:t>,</a:t>
            </a:r>
            <a:endParaRPr lang="en-US" dirty="0"/>
          </a:p>
        </p:txBody>
      </p:sp>
      <p:graphicFrame>
        <p:nvGraphicFramePr>
          <p:cNvPr id="139267" name="Object 3"/>
          <p:cNvGraphicFramePr>
            <a:graphicFrameLocks noChangeAspect="1"/>
          </p:cNvGraphicFramePr>
          <p:nvPr/>
        </p:nvGraphicFramePr>
        <p:xfrm>
          <a:off x="3168650" y="1828800"/>
          <a:ext cx="2806700" cy="482600"/>
        </p:xfrm>
        <a:graphic>
          <a:graphicData uri="http://schemas.openxmlformats.org/presentationml/2006/ole">
            <mc:AlternateContent xmlns:mc="http://schemas.openxmlformats.org/markup-compatibility/2006">
              <mc:Choice xmlns:v="urn:schemas-microsoft-com:vml" Requires="v">
                <p:oleObj spid="_x0000_s139295" name="Equation" r:id="rId3" imgW="2806560" imgH="482400" progId="Equation.DSMT4">
                  <p:embed/>
                </p:oleObj>
              </mc:Choice>
              <mc:Fallback>
                <p:oleObj name="Equation" r:id="rId3" imgW="280656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828800"/>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672394" y="4679244"/>
          <a:ext cx="7708900" cy="533400"/>
        </p:xfrm>
        <a:graphic>
          <a:graphicData uri="http://schemas.openxmlformats.org/presentationml/2006/ole">
            <mc:AlternateContent xmlns:mc="http://schemas.openxmlformats.org/markup-compatibility/2006">
              <mc:Choice xmlns:v="urn:schemas-microsoft-com:vml" Requires="v">
                <p:oleObj spid="_x0000_s139296" name="Equation" r:id="rId5" imgW="7708680" imgH="533160" progId="Equation.DSMT4">
                  <p:embed/>
                </p:oleObj>
              </mc:Choice>
              <mc:Fallback>
                <p:oleObj name="Equation" r:id="rId5" imgW="770868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94" y="4679244"/>
                        <a:ext cx="7708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dirty="0"/>
              <a:t>Since we seek the critical point of </a:t>
            </a:r>
            <a:r>
              <a:rPr lang="en-US" i="1" dirty="0"/>
              <a:t>f</a:t>
            </a:r>
            <a:r>
              <a:rPr lang="en-US" dirty="0"/>
              <a:t> on this interval, we differentiate with respect to </a:t>
            </a:r>
            <a:r>
              <a:rPr lang="en-US" i="1" dirty="0"/>
              <a:t>x</a:t>
            </a:r>
            <a:r>
              <a:rPr lang="en-US" dirty="0"/>
              <a:t>, set the result equal to 0, and solve to obtain 	 The corresponding </a:t>
            </a:r>
            <a:r>
              <a:rPr lang="en-US" i="1" dirty="0"/>
              <a:t>y</a:t>
            </a:r>
            <a:r>
              <a:rPr lang="en-US" dirty="0"/>
              <a:t>-value is 	and we note that</a:t>
            </a:r>
          </a:p>
          <a:p>
            <a:r>
              <a:rPr lang="en-US" dirty="0"/>
              <a:t>Comparing the values obtained, we now know that the absolute maximum value of </a:t>
            </a:r>
            <a:r>
              <a:rPr lang="en-US" i="1" dirty="0"/>
              <a:t>f</a:t>
            </a:r>
            <a:r>
              <a:rPr lang="en-US" dirty="0"/>
              <a:t> on </a:t>
            </a:r>
            <a:r>
              <a:rPr lang="en-US" i="1" dirty="0"/>
              <a:t>D</a:t>
            </a:r>
            <a:r>
              <a:rPr lang="en-US" dirty="0"/>
              <a:t> is </a:t>
            </a:r>
            <a:r>
              <a:rPr lang="en-US" dirty="0">
                <a:solidFill>
                  <a:srgbClr val="FF0000"/>
                </a:solidFill>
              </a:rPr>
              <a:t>13</a:t>
            </a:r>
            <a:r>
              <a:rPr lang="en-US" dirty="0"/>
              <a:t> and occurs at </a:t>
            </a:r>
            <a:r>
              <a:rPr lang="en-US" dirty="0">
                <a:solidFill>
                  <a:srgbClr val="FF0000"/>
                </a:solidFill>
              </a:rPr>
              <a:t>(2, 1) </a:t>
            </a:r>
            <a:r>
              <a:rPr lang="en-US" dirty="0"/>
              <a:t>and that the absolute minimum value is </a:t>
            </a:r>
            <a:r>
              <a:rPr lang="en-US" dirty="0">
                <a:solidFill>
                  <a:srgbClr val="FF0000"/>
                </a:solidFill>
              </a:rPr>
              <a:t>0</a:t>
            </a:r>
            <a:r>
              <a:rPr lang="en-US" dirty="0"/>
              <a:t> and occurs at </a:t>
            </a:r>
            <a:r>
              <a:rPr lang="en-US" dirty="0">
                <a:solidFill>
                  <a:srgbClr val="FF0000"/>
                </a:solidFill>
              </a:rPr>
              <a:t>(0, 4).</a:t>
            </a:r>
          </a:p>
        </p:txBody>
      </p:sp>
      <p:graphicFrame>
        <p:nvGraphicFramePr>
          <p:cNvPr id="140290" name="Object 2"/>
          <p:cNvGraphicFramePr>
            <a:graphicFrameLocks noChangeAspect="1"/>
          </p:cNvGraphicFramePr>
          <p:nvPr/>
        </p:nvGraphicFramePr>
        <p:xfrm>
          <a:off x="3375378" y="2188633"/>
          <a:ext cx="812800" cy="444500"/>
        </p:xfrm>
        <a:graphic>
          <a:graphicData uri="http://schemas.openxmlformats.org/presentationml/2006/ole">
            <mc:AlternateContent xmlns:mc="http://schemas.openxmlformats.org/markup-compatibility/2006">
              <mc:Choice xmlns:v="urn:schemas-microsoft-com:vml" Requires="v">
                <p:oleObj spid="_x0000_s140332" name="Equation" r:id="rId3" imgW="812520" imgH="444240" progId="Equation.DSMT4">
                  <p:embed/>
                </p:oleObj>
              </mc:Choice>
              <mc:Fallback>
                <p:oleObj name="Equation" r:id="rId3" imgW="8125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378" y="2188633"/>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533400" y="2644422"/>
          <a:ext cx="825500" cy="444500"/>
        </p:xfrm>
        <a:graphic>
          <a:graphicData uri="http://schemas.openxmlformats.org/presentationml/2006/ole">
            <mc:AlternateContent xmlns:mc="http://schemas.openxmlformats.org/markup-compatibility/2006">
              <mc:Choice xmlns:v="urn:schemas-microsoft-com:vml" Requires="v">
                <p:oleObj spid="_x0000_s140333" name="Equation" r:id="rId5" imgW="825480" imgH="444240" progId="Equation.DSMT4">
                  <p:embed/>
                </p:oleObj>
              </mc:Choice>
              <mc:Fallback>
                <p:oleObj name="Equation" r:id="rId5" imgW="82548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44422"/>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nvGraphicFramePr>
        <p:xfrm>
          <a:off x="4010378" y="2590800"/>
          <a:ext cx="1651000" cy="495300"/>
        </p:xfrm>
        <a:graphic>
          <a:graphicData uri="http://schemas.openxmlformats.org/presentationml/2006/ole">
            <mc:AlternateContent xmlns:mc="http://schemas.openxmlformats.org/markup-compatibility/2006">
              <mc:Choice xmlns:v="urn:schemas-microsoft-com:vml" Requires="v">
                <p:oleObj spid="_x0000_s140334" name="Equation" r:id="rId7" imgW="1650960" imgH="495000" progId="Equation.DSMT4">
                  <p:embed/>
                </p:oleObj>
              </mc:Choice>
              <mc:Fallback>
                <p:oleObj name="Equation" r:id="rId7" imgW="165096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0378" y="259080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Figure 7 is an illustration of the surface </a:t>
            </a:r>
            <a:r>
              <a:rPr lang="en-US" i="1" dirty="0"/>
              <a:t>f</a:t>
            </a:r>
            <a:r>
              <a:rPr lang="en-US" dirty="0"/>
              <a:t> (in blue)</a:t>
            </a:r>
          </a:p>
        </p:txBody>
      </p:sp>
      <p:sp>
        <p:nvSpPr>
          <p:cNvPr id="5" name="Rectangle 4"/>
          <p:cNvSpPr/>
          <p:nvPr/>
        </p:nvSpPr>
        <p:spPr>
          <a:xfrm>
            <a:off x="445911" y="1752600"/>
            <a:ext cx="4572000" cy="2246769"/>
          </a:xfrm>
          <a:prstGeom prst="rect">
            <a:avLst/>
          </a:prstGeom>
        </p:spPr>
        <p:txBody>
          <a:bodyPr>
            <a:spAutoFit/>
          </a:bodyPr>
          <a:lstStyle/>
          <a:p>
            <a:r>
              <a:rPr lang="en-US" sz="2800" dirty="0">
                <a:solidFill>
                  <a:srgbClr val="366092"/>
                </a:solidFill>
              </a:rPr>
              <a:t>restricted to the domain </a:t>
            </a:r>
            <a:r>
              <a:rPr lang="en-US" sz="2800" i="1" dirty="0">
                <a:solidFill>
                  <a:srgbClr val="366092"/>
                </a:solidFill>
              </a:rPr>
              <a:t>D</a:t>
            </a:r>
            <a:r>
              <a:rPr lang="en-US" sz="2800" dirty="0">
                <a:solidFill>
                  <a:srgbClr val="366092"/>
                </a:solidFill>
              </a:rPr>
              <a:t> </a:t>
            </a:r>
            <a:br>
              <a:rPr lang="en-US" sz="2800" dirty="0">
                <a:solidFill>
                  <a:srgbClr val="366092"/>
                </a:solidFill>
              </a:rPr>
            </a:br>
            <a:r>
              <a:rPr lang="en-US" sz="2800" dirty="0">
                <a:solidFill>
                  <a:srgbClr val="366092"/>
                </a:solidFill>
              </a:rPr>
              <a:t>(in green), with the seven candidates for absolute extrema appearing as red points on the surface.</a:t>
            </a:r>
          </a:p>
        </p:txBody>
      </p:sp>
      <p:grpSp>
        <p:nvGrpSpPr>
          <p:cNvPr id="7" name="Group 6"/>
          <p:cNvGrpSpPr/>
          <p:nvPr/>
        </p:nvGrpSpPr>
        <p:grpSpPr>
          <a:xfrm>
            <a:off x="4572000" y="1889902"/>
            <a:ext cx="3900487" cy="4043518"/>
            <a:chOff x="4710113" y="1889902"/>
            <a:chExt cx="3900487" cy="4043518"/>
          </a:xfrm>
        </p:grpSpPr>
        <p:pic>
          <p:nvPicPr>
            <p:cNvPr id="141314" name="Picture 2"/>
            <p:cNvPicPr>
              <a:picLocks noChangeAspect="1" noChangeArrowheads="1"/>
            </p:cNvPicPr>
            <p:nvPr/>
          </p:nvPicPr>
          <p:blipFill>
            <a:blip r:embed="rId2" cstate="print">
              <a:clrChange>
                <a:clrFrom>
                  <a:srgbClr val="FEFEFE"/>
                </a:clrFrom>
                <a:clrTo>
                  <a:srgbClr val="FEFEFE">
                    <a:alpha val="0"/>
                  </a:srgbClr>
                </a:clrTo>
              </a:clrChange>
            </a:blip>
            <a:srcRect b="9399"/>
            <a:stretch>
              <a:fillRect/>
            </a:stretch>
          </p:blipFill>
          <p:spPr bwMode="auto">
            <a:xfrm>
              <a:off x="4710113" y="1889902"/>
              <a:ext cx="3900487" cy="3672698"/>
            </a:xfrm>
            <a:prstGeom prst="rect">
              <a:avLst/>
            </a:prstGeom>
            <a:noFill/>
            <a:ln w="9525">
              <a:noFill/>
              <a:miter lim="800000"/>
              <a:headEnd/>
              <a:tailEnd/>
            </a:ln>
          </p:spPr>
        </p:pic>
        <p:sp>
          <p:nvSpPr>
            <p:cNvPr id="6" name="Rectangle 5"/>
            <p:cNvSpPr/>
            <p:nvPr/>
          </p:nvSpPr>
          <p:spPr>
            <a:xfrm>
              <a:off x="5715000" y="5410200"/>
              <a:ext cx="1370055" cy="523220"/>
            </a:xfrm>
            <a:prstGeom prst="rect">
              <a:avLst/>
            </a:prstGeom>
          </p:spPr>
          <p:txBody>
            <a:bodyPr wrap="none">
              <a:spAutoFit/>
            </a:bodyPr>
            <a:lstStyle/>
            <a:p>
              <a:pPr algn="ctr"/>
              <a:r>
                <a:rPr lang="en-US" sz="2800" b="1" dirty="0"/>
                <a:t>Figure 7</a:t>
              </a:r>
              <a:endParaRPr lang="en-US" sz="2800"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A well-known parcel service specifies that packages in one rate category must be boxes whose length plus girth is no greater than 84 inches, where “length” is defined as the length of the longest side and “girth” is the perimeter of the parcel’s cross-section. What dimensions in this rate category maximize the volume of such a box? What is the maximum possible volume?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Relative Extrema</a:t>
            </a:r>
          </a:p>
        </p:txBody>
      </p:sp>
      <p:sp>
        <p:nvSpPr>
          <p:cNvPr id="3" name="Content Placeholder 2"/>
          <p:cNvSpPr>
            <a:spLocks noGrp="1"/>
          </p:cNvSpPr>
          <p:nvPr>
            <p:ph idx="1"/>
          </p:nvPr>
        </p:nvSpPr>
        <p:spPr/>
        <p:txBody>
          <a:bodyPr>
            <a:noAutofit/>
          </a:bodyPr>
          <a:lstStyle/>
          <a:p>
            <a:pPr>
              <a:spcBef>
                <a:spcPts val="400"/>
              </a:spcBef>
            </a:pPr>
            <a:r>
              <a:rPr lang="en-US" dirty="0"/>
              <a:t>Figure 1 is an illustration of a surface 		       on a domain </a:t>
            </a:r>
            <a:r>
              <a:rPr lang="en-US" i="1" dirty="0"/>
              <a:t>D</a:t>
            </a:r>
            <a:r>
              <a:rPr lang="en-US" dirty="0"/>
              <a:t> that has exactly one absolute maximum and one absolute minimum. For this relatively well-behaved function, it is clear that at each extreme point the  </a:t>
            </a:r>
          </a:p>
        </p:txBody>
      </p:sp>
      <p:graphicFrame>
        <p:nvGraphicFramePr>
          <p:cNvPr id="93186" name="Object 2"/>
          <p:cNvGraphicFramePr>
            <a:graphicFrameLocks noChangeAspect="1"/>
          </p:cNvGraphicFramePr>
          <p:nvPr/>
        </p:nvGraphicFramePr>
        <p:xfrm>
          <a:off x="5928078" y="1317978"/>
          <a:ext cx="1485900" cy="469900"/>
        </p:xfrm>
        <a:graphic>
          <a:graphicData uri="http://schemas.openxmlformats.org/presentationml/2006/ole">
            <mc:AlternateContent xmlns:mc="http://schemas.openxmlformats.org/markup-compatibility/2006">
              <mc:Choice xmlns:v="urn:schemas-microsoft-com:vml" Requires="v">
                <p:oleObj spid="_x0000_s93200" name="Equation" r:id="rId3" imgW="1485720" imgH="469800" progId="Equation.DSMT4">
                  <p:embed/>
                </p:oleObj>
              </mc:Choice>
              <mc:Fallback>
                <p:oleObj name="Equation" r:id="rId3" imgW="14857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078" y="1317978"/>
                        <a:ext cx="148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3025422"/>
            <a:ext cx="5105400" cy="2677656"/>
          </a:xfrm>
          <a:prstGeom prst="rect">
            <a:avLst/>
          </a:prstGeom>
        </p:spPr>
        <p:txBody>
          <a:bodyPr wrap="square">
            <a:spAutoFit/>
          </a:bodyPr>
          <a:lstStyle/>
          <a:p>
            <a:r>
              <a:rPr lang="en-US" sz="2800" dirty="0">
                <a:solidFill>
                  <a:srgbClr val="366092"/>
                </a:solidFill>
              </a:rPr>
              <a:t>tangent plane is horizontal—that is, parallel to the </a:t>
            </a:r>
            <a:r>
              <a:rPr lang="en-US" sz="2800" i="1" dirty="0">
                <a:solidFill>
                  <a:srgbClr val="366092"/>
                </a:solidFill>
              </a:rPr>
              <a:t>xy</a:t>
            </a:r>
            <a:r>
              <a:rPr lang="en-US" sz="2800" dirty="0">
                <a:solidFill>
                  <a:srgbClr val="366092"/>
                </a:solidFill>
              </a:rPr>
              <a:t>-plane. This is analogous to the fact that the tangent line, if it exists, is horizontal at an extreme point of a function of one variable.</a:t>
            </a:r>
          </a:p>
        </p:txBody>
      </p:sp>
      <p:grpSp>
        <p:nvGrpSpPr>
          <p:cNvPr id="8" name="Group 7"/>
          <p:cNvGrpSpPr/>
          <p:nvPr/>
        </p:nvGrpSpPr>
        <p:grpSpPr>
          <a:xfrm>
            <a:off x="5410200" y="3124200"/>
            <a:ext cx="3621254" cy="2809220"/>
            <a:chOff x="5410200" y="3124200"/>
            <a:chExt cx="3621254" cy="2809220"/>
          </a:xfrm>
        </p:grpSpPr>
        <p:pic>
          <p:nvPicPr>
            <p:cNvPr id="6" name="Picture 3"/>
            <p:cNvPicPr>
              <a:picLocks noChangeAspect="1" noChangeArrowheads="1"/>
            </p:cNvPicPr>
            <p:nvPr/>
          </p:nvPicPr>
          <p:blipFill>
            <a:blip r:embed="rId5" cstate="print">
              <a:clrChange>
                <a:clrFrom>
                  <a:srgbClr val="FEFEFE"/>
                </a:clrFrom>
                <a:clrTo>
                  <a:srgbClr val="FEFEFE">
                    <a:alpha val="0"/>
                  </a:srgbClr>
                </a:clrTo>
              </a:clrChange>
            </a:blip>
            <a:srcRect b="13889"/>
            <a:stretch>
              <a:fillRect/>
            </a:stretch>
          </p:blipFill>
          <p:spPr bwMode="auto">
            <a:xfrm>
              <a:off x="5410200" y="3124200"/>
              <a:ext cx="3621254" cy="2362200"/>
            </a:xfrm>
            <a:prstGeom prst="rect">
              <a:avLst/>
            </a:prstGeom>
            <a:noFill/>
            <a:ln w="9525">
              <a:noFill/>
              <a:miter lim="800000"/>
              <a:headEnd/>
              <a:tailEnd/>
            </a:ln>
          </p:spPr>
        </p:pic>
        <p:sp>
          <p:nvSpPr>
            <p:cNvPr id="7" name="Rectangle 6"/>
            <p:cNvSpPr/>
            <p:nvPr/>
          </p:nvSpPr>
          <p:spPr>
            <a:xfrm>
              <a:off x="6553200" y="5410200"/>
              <a:ext cx="1370055" cy="523220"/>
            </a:xfrm>
            <a:prstGeom prst="rect">
              <a:avLst/>
            </a:prstGeom>
          </p:spPr>
          <p:txBody>
            <a:bodyPr wrap="none">
              <a:spAutoFit/>
            </a:bodyPr>
            <a:lstStyle/>
            <a:p>
              <a:pPr algn="ctr"/>
              <a:r>
                <a:rPr lang="en-US" sz="2800" b="1" dirty="0"/>
                <a:t>Figure 1</a:t>
              </a:r>
              <a:endParaRPr lang="en-US" sz="28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rmAutofit/>
          </a:bodyPr>
          <a:lstStyle/>
          <a:p>
            <a:r>
              <a:rPr lang="en-US" b="1" dirty="0"/>
              <a:t>Solution</a:t>
            </a:r>
          </a:p>
          <a:p>
            <a:r>
              <a:rPr lang="en-US" dirty="0"/>
              <a:t>If we let </a:t>
            </a:r>
            <a:r>
              <a:rPr lang="en-US" i="1" dirty="0"/>
              <a:t>x</a:t>
            </a:r>
            <a:r>
              <a:rPr lang="en-US" dirty="0"/>
              <a:t> denote the box’s length and </a:t>
            </a:r>
            <a:r>
              <a:rPr lang="en-US" i="1" dirty="0"/>
              <a:t>y</a:t>
            </a:r>
            <a:r>
              <a:rPr lang="en-US" dirty="0"/>
              <a:t> and </a:t>
            </a:r>
            <a:r>
              <a:rPr lang="en-US" i="1" dirty="0"/>
              <a:t>z</a:t>
            </a:r>
            <a:r>
              <a:rPr lang="en-US" dirty="0"/>
              <a:t> the dimensions of the cross‑section, then we want to find the absolute maximum of the function </a:t>
            </a:r>
            <a:r>
              <a:rPr lang="en-US" i="1" dirty="0"/>
              <a:t>V</a:t>
            </a:r>
            <a:r>
              <a:rPr lang="en-US" dirty="0"/>
              <a:t> = </a:t>
            </a:r>
            <a:r>
              <a:rPr lang="en-US" i="1" dirty="0"/>
              <a:t>xyz</a:t>
            </a:r>
            <a:r>
              <a:rPr lang="en-US" dirty="0"/>
              <a:t> under the restriction that </a:t>
            </a:r>
            <a:r>
              <a:rPr lang="en-US" i="1" dirty="0"/>
              <a:t>x</a:t>
            </a:r>
            <a:r>
              <a:rPr lang="en-US" dirty="0"/>
              <a:t> + 2</a:t>
            </a:r>
            <a:r>
              <a:rPr lang="en-US" i="1" dirty="0"/>
              <a:t>y</a:t>
            </a:r>
            <a:r>
              <a:rPr lang="en-US" dirty="0"/>
              <a:t> + 2</a:t>
            </a:r>
            <a:r>
              <a:rPr lang="en-US" i="1" dirty="0"/>
              <a:t>z</a:t>
            </a:r>
            <a:r>
              <a:rPr lang="en-US" dirty="0"/>
              <a:t> = 84 (and </a:t>
            </a:r>
            <a:r>
              <a:rPr lang="en-US" i="1" dirty="0"/>
              <a:t>x</a:t>
            </a:r>
            <a:r>
              <a:rPr lang="en-US" dirty="0"/>
              <a:t>, </a:t>
            </a:r>
            <a:r>
              <a:rPr lang="en-US" i="1" dirty="0"/>
              <a:t>y</a:t>
            </a:r>
            <a:r>
              <a:rPr lang="en-US" dirty="0"/>
              <a:t>, </a:t>
            </a:r>
            <a:r>
              <a:rPr lang="en-US" i="1" dirty="0"/>
              <a:t>z</a:t>
            </a:r>
            <a:r>
              <a:rPr lang="en-US" dirty="0"/>
              <a:t> ≥</a:t>
            </a:r>
            <a:r>
              <a:rPr lang="en-US" i="1" dirty="0"/>
              <a:t> </a:t>
            </a:r>
            <a:r>
              <a:rPr lang="en-US" dirty="0"/>
              <a:t>0)</a:t>
            </a:r>
            <a:r>
              <a:rPr lang="en-US" i="1" dirty="0"/>
              <a:t>. Substituting x</a:t>
            </a:r>
            <a:r>
              <a:rPr lang="en-US" dirty="0"/>
              <a:t> = 84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2</a:t>
            </a:r>
            <a:r>
              <a:rPr lang="en-US" i="1" dirty="0"/>
              <a:t>z</a:t>
            </a:r>
            <a:r>
              <a:rPr lang="en-US" dirty="0"/>
              <a:t>, we can reduce this to finding the absolute maximum of </a:t>
            </a:r>
            <a:r>
              <a:rPr lang="en-US" i="1" dirty="0"/>
              <a:t>							   </a:t>
            </a:r>
            <a:r>
              <a:rPr lang="en-US" dirty="0"/>
              <a:t>on the region </a:t>
            </a:r>
            <a:r>
              <a:rPr lang="en-US" i="1" dirty="0"/>
              <a:t>D</a:t>
            </a:r>
            <a:r>
              <a:rPr lang="en-US" dirty="0"/>
              <a:t> in the </a:t>
            </a:r>
            <a:br>
              <a:rPr lang="en-US" dirty="0"/>
            </a:br>
            <a:r>
              <a:rPr lang="en-US" i="1" dirty="0"/>
              <a:t>yz</a:t>
            </a:r>
            <a:r>
              <a:rPr lang="en-US" dirty="0"/>
              <a:t>-plane defined by </a:t>
            </a:r>
            <a:r>
              <a:rPr lang="en-US" i="1" dirty="0"/>
              <a:t>y</a:t>
            </a:r>
            <a:r>
              <a:rPr lang="en-US" dirty="0"/>
              <a:t> ≥ 0, </a:t>
            </a:r>
            <a:r>
              <a:rPr lang="en-US" i="1" dirty="0"/>
              <a:t>z</a:t>
            </a:r>
            <a:r>
              <a:rPr lang="en-US" dirty="0"/>
              <a:t> ≥ 0, and 84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2</a:t>
            </a:r>
            <a:r>
              <a:rPr lang="en-US" i="1" dirty="0"/>
              <a:t>z</a:t>
            </a:r>
            <a:r>
              <a:rPr lang="en-US" dirty="0"/>
              <a:t> ≥ 0 (or     </a:t>
            </a:r>
            <a:r>
              <a:rPr lang="en-US" i="1" dirty="0"/>
              <a:t>y</a:t>
            </a:r>
            <a:r>
              <a:rPr lang="en-US" dirty="0"/>
              <a:t> + </a:t>
            </a:r>
            <a:r>
              <a:rPr lang="en-US" i="1" dirty="0"/>
              <a:t>z</a:t>
            </a:r>
            <a:r>
              <a:rPr lang="en-US" dirty="0"/>
              <a:t> ≤ 42).</a:t>
            </a:r>
          </a:p>
        </p:txBody>
      </p:sp>
      <p:graphicFrame>
        <p:nvGraphicFramePr>
          <p:cNvPr id="142338" name="Object 2"/>
          <p:cNvGraphicFramePr>
            <a:graphicFrameLocks noChangeAspect="1"/>
          </p:cNvGraphicFramePr>
          <p:nvPr/>
        </p:nvGraphicFramePr>
        <p:xfrm>
          <a:off x="543278" y="4394200"/>
          <a:ext cx="3822700" cy="482600"/>
        </p:xfrm>
        <a:graphic>
          <a:graphicData uri="http://schemas.openxmlformats.org/presentationml/2006/ole">
            <mc:AlternateContent xmlns:mc="http://schemas.openxmlformats.org/markup-compatibility/2006">
              <mc:Choice xmlns:v="urn:schemas-microsoft-com:vml" Requires="v">
                <p:oleObj spid="_x0000_s142352" name="Equation" r:id="rId3" imgW="3822480" imgH="482400" progId="Equation.DSMT4">
                  <p:embed/>
                </p:oleObj>
              </mc:Choice>
              <mc:Fallback>
                <p:oleObj name="Equation" r:id="rId3" imgW="3822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78" y="4394200"/>
                        <a:ext cx="382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We proceed as in Example 5, first identifying the critical points of </a:t>
            </a:r>
            <a:r>
              <a:rPr lang="en-US" i="1" dirty="0"/>
              <a:t>V.</a:t>
            </a:r>
            <a:endParaRPr lang="en-US" dirty="0"/>
          </a:p>
        </p:txBody>
      </p:sp>
      <p:graphicFrame>
        <p:nvGraphicFramePr>
          <p:cNvPr id="143364" name="Object 4"/>
          <p:cNvGraphicFramePr>
            <a:graphicFrameLocks noChangeAspect="1"/>
          </p:cNvGraphicFramePr>
          <p:nvPr/>
        </p:nvGraphicFramePr>
        <p:xfrm>
          <a:off x="1143000" y="2302934"/>
          <a:ext cx="6807200" cy="508000"/>
        </p:xfrm>
        <a:graphic>
          <a:graphicData uri="http://schemas.openxmlformats.org/presentationml/2006/ole">
            <mc:AlternateContent xmlns:mc="http://schemas.openxmlformats.org/markup-compatibility/2006">
              <mc:Choice xmlns:v="urn:schemas-microsoft-com:vml" Requires="v">
                <p:oleObj spid="_x0000_s143420" name="Equation" r:id="rId3" imgW="6806880" imgH="507960" progId="Equation.DSMT4">
                  <p:embed/>
                </p:oleObj>
              </mc:Choice>
              <mc:Fallback>
                <p:oleObj name="Equation" r:id="rId3" imgW="6806880" imgH="507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02934"/>
                        <a:ext cx="680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1115483" y="2906889"/>
          <a:ext cx="6845300" cy="482600"/>
        </p:xfrm>
        <a:graphic>
          <a:graphicData uri="http://schemas.openxmlformats.org/presentationml/2006/ole">
            <mc:AlternateContent xmlns:mc="http://schemas.openxmlformats.org/markup-compatibility/2006">
              <mc:Choice xmlns:v="urn:schemas-microsoft-com:vml" Requires="v">
                <p:oleObj spid="_x0000_s143421" name="Equation" r:id="rId5" imgW="6845040" imgH="482400" progId="Equation.DSMT4">
                  <p:embed/>
                </p:oleObj>
              </mc:Choice>
              <mc:Fallback>
                <p:oleObj name="Equation" r:id="rId5" imgW="6845040" imgH="482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483" y="2906889"/>
                        <a:ext cx="684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1539522" y="3651956"/>
          <a:ext cx="6210300" cy="431800"/>
        </p:xfrm>
        <a:graphic>
          <a:graphicData uri="http://schemas.openxmlformats.org/presentationml/2006/ole">
            <mc:AlternateContent xmlns:mc="http://schemas.openxmlformats.org/markup-compatibility/2006">
              <mc:Choice xmlns:v="urn:schemas-microsoft-com:vml" Requires="v">
                <p:oleObj spid="_x0000_s143422" name="Equation" r:id="rId7" imgW="6210000" imgH="431640" progId="Equation.DSMT4">
                  <p:embed/>
                </p:oleObj>
              </mc:Choice>
              <mc:Fallback>
                <p:oleObj name="Equation" r:id="rId7" imgW="621000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522" y="3651956"/>
                        <a:ext cx="6210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7" name="Object 7"/>
          <p:cNvGraphicFramePr>
            <a:graphicFrameLocks noChangeAspect="1"/>
          </p:cNvGraphicFramePr>
          <p:nvPr/>
        </p:nvGraphicFramePr>
        <p:xfrm>
          <a:off x="1580444" y="4178300"/>
          <a:ext cx="6146800" cy="469900"/>
        </p:xfrm>
        <a:graphic>
          <a:graphicData uri="http://schemas.openxmlformats.org/presentationml/2006/ole">
            <mc:AlternateContent xmlns:mc="http://schemas.openxmlformats.org/markup-compatibility/2006">
              <mc:Choice xmlns:v="urn:schemas-microsoft-com:vml" Requires="v">
                <p:oleObj spid="_x0000_s143423" name="Equation" r:id="rId9" imgW="6146640" imgH="469800" progId="Equation.DSMT4">
                  <p:embed/>
                </p:oleObj>
              </mc:Choice>
              <mc:Fallback>
                <p:oleObj name="Equation" r:id="rId9" imgW="614664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0444" y="4178300"/>
                        <a:ext cx="614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Autofit/>
          </a:bodyPr>
          <a:lstStyle/>
          <a:p>
            <a:r>
              <a:rPr lang="en-US" dirty="0"/>
              <a:t>The only remaining critical point satisfies the system   42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a:t>
            </a:r>
            <a:r>
              <a:rPr lang="en-US" i="1" dirty="0"/>
              <a:t>z</a:t>
            </a:r>
            <a:r>
              <a:rPr lang="en-US" dirty="0"/>
              <a:t> = 0 and 42 </a:t>
            </a:r>
            <a:r>
              <a:rPr lang="en-US" dirty="0">
                <a:latin typeface="Symbol" pitchFamily="18" charset="2"/>
              </a:rPr>
              <a:t>-</a:t>
            </a:r>
            <a:r>
              <a:rPr lang="en-US" dirty="0"/>
              <a:t> </a:t>
            </a:r>
            <a:r>
              <a:rPr lang="en-US" i="1" dirty="0"/>
              <a:t>y</a:t>
            </a:r>
            <a:r>
              <a:rPr lang="en-US" dirty="0"/>
              <a:t> </a:t>
            </a:r>
            <a:r>
              <a:rPr lang="en-US" dirty="0">
                <a:latin typeface="Symbol" pitchFamily="18" charset="2"/>
              </a:rPr>
              <a:t>- </a:t>
            </a:r>
            <a:r>
              <a:rPr lang="en-US" dirty="0"/>
              <a:t>2</a:t>
            </a:r>
            <a:r>
              <a:rPr lang="en-US" i="1" dirty="0"/>
              <a:t>z</a:t>
            </a:r>
            <a:r>
              <a:rPr lang="en-US" dirty="0"/>
              <a:t> = 0, giving us </a:t>
            </a:r>
            <a:r>
              <a:rPr lang="en-US" i="1" dirty="0"/>
              <a:t>y</a:t>
            </a:r>
            <a:r>
              <a:rPr lang="en-US" dirty="0"/>
              <a:t> = </a:t>
            </a:r>
            <a:r>
              <a:rPr lang="en-US" i="1" dirty="0"/>
              <a:t>z</a:t>
            </a:r>
            <a:r>
              <a:rPr lang="en-US" dirty="0"/>
              <a:t>. Making this substitution in either </a:t>
            </a:r>
            <a:r>
              <a:rPr lang="en-US" i="1" dirty="0"/>
              <a:t>V</a:t>
            </a:r>
            <a:r>
              <a:rPr lang="en-US" i="1" baseline="-25000" dirty="0"/>
              <a:t>y</a:t>
            </a:r>
            <a:r>
              <a:rPr lang="en-US" dirty="0"/>
              <a:t> = 0 or </a:t>
            </a:r>
            <a:r>
              <a:rPr lang="en-US" i="1" dirty="0"/>
              <a:t>V</a:t>
            </a:r>
            <a:r>
              <a:rPr lang="en-US" i="1" baseline="-25000" dirty="0"/>
              <a:t>z</a:t>
            </a:r>
            <a:r>
              <a:rPr lang="en-US" dirty="0"/>
              <a:t> = 0 leads to the last critical point (14, 14) so we calculate</a:t>
            </a:r>
          </a:p>
          <a:p>
            <a:endParaRPr lang="en-US" dirty="0"/>
          </a:p>
          <a:p>
            <a:endParaRPr lang="en-US" dirty="0"/>
          </a:p>
          <a:p>
            <a:r>
              <a:rPr lang="en-US" dirty="0"/>
              <a:t>It can be shown that  </a:t>
            </a:r>
            <a:r>
              <a:rPr lang="en-US" i="1" dirty="0"/>
              <a:t>V</a:t>
            </a:r>
            <a:r>
              <a:rPr lang="en-US" dirty="0"/>
              <a:t>(</a:t>
            </a:r>
            <a:r>
              <a:rPr lang="en-US" i="1" dirty="0"/>
              <a:t>y</a:t>
            </a:r>
            <a:r>
              <a:rPr lang="en-US" dirty="0"/>
              <a:t>, </a:t>
            </a:r>
            <a:r>
              <a:rPr lang="en-US" i="1" dirty="0"/>
              <a:t>z</a:t>
            </a:r>
            <a:r>
              <a:rPr lang="en-US" dirty="0"/>
              <a:t>) = 0 on each edge of the boundary </a:t>
            </a:r>
            <a:r>
              <a:rPr lang="en-US" i="1" dirty="0"/>
              <a:t>D</a:t>
            </a:r>
            <a:r>
              <a:rPr lang="en-US" dirty="0"/>
              <a:t> and that </a:t>
            </a:r>
            <a:r>
              <a:rPr lang="en-US" i="1" dirty="0"/>
              <a:t>V </a:t>
            </a:r>
            <a:r>
              <a:rPr lang="en-US" dirty="0"/>
              <a:t>has a relative (and hence absolute) maximum value at the point (14, 14).</a:t>
            </a:r>
          </a:p>
        </p:txBody>
      </p:sp>
      <p:graphicFrame>
        <p:nvGraphicFramePr>
          <p:cNvPr id="144386" name="Object 2"/>
          <p:cNvGraphicFramePr>
            <a:graphicFrameLocks noChangeAspect="1"/>
          </p:cNvGraphicFramePr>
          <p:nvPr>
            <p:extLst>
              <p:ext uri="{D42A27DB-BD31-4B8C-83A1-F6EECF244321}">
                <p14:modId xmlns:p14="http://schemas.microsoft.com/office/powerpoint/2010/main" val="4054468888"/>
              </p:ext>
            </p:extLst>
          </p:nvPr>
        </p:nvGraphicFramePr>
        <p:xfrm>
          <a:off x="1860550" y="3095625"/>
          <a:ext cx="5943600" cy="1092200"/>
        </p:xfrm>
        <a:graphic>
          <a:graphicData uri="http://schemas.openxmlformats.org/presentationml/2006/ole">
            <mc:AlternateContent xmlns:mc="http://schemas.openxmlformats.org/markup-compatibility/2006">
              <mc:Choice xmlns:v="urn:schemas-microsoft-com:vml" Requires="v">
                <p:oleObj spid="_x0000_s144400" name="Equation" r:id="rId3" imgW="5943600" imgH="1091880" progId="Equation.DSMT4">
                  <p:embed/>
                </p:oleObj>
              </mc:Choice>
              <mc:Fallback>
                <p:oleObj name="Equation" r:id="rId3" imgW="5943600" imgH="1091880" progId="Equation.DSMT4">
                  <p:embed/>
                  <p:pic>
                    <p:nvPicPr>
                      <p:cNvPr id="0" name="Picture 2"/>
                      <p:cNvPicPr>
                        <a:picLocks noChangeAspect="1" noChangeArrowheads="1"/>
                      </p:cNvPicPr>
                      <p:nvPr/>
                    </p:nvPicPr>
                    <p:blipFill>
                      <a:blip r:embed="rId4"/>
                      <a:srcRect/>
                      <a:stretch>
                        <a:fillRect/>
                      </a:stretch>
                    </p:blipFill>
                    <p:spPr bwMode="auto">
                      <a:xfrm>
                        <a:off x="1860550" y="3095625"/>
                        <a:ext cx="5943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Thus, the dimensions that maximize volume are a </a:t>
            </a:r>
            <a:r>
              <a:rPr lang="en-US" dirty="0">
                <a:solidFill>
                  <a:srgbClr val="FF0000"/>
                </a:solidFill>
              </a:rPr>
              <a:t>length of 28 inches</a:t>
            </a:r>
            <a:r>
              <a:rPr lang="en-US" dirty="0"/>
              <a:t> with a </a:t>
            </a:r>
            <a:r>
              <a:rPr lang="en-US" dirty="0">
                <a:solidFill>
                  <a:srgbClr val="FF0000"/>
                </a:solidFill>
              </a:rPr>
              <a:t>square cross-section of width</a:t>
            </a:r>
            <a:r>
              <a:rPr lang="en-US" dirty="0"/>
              <a:t> </a:t>
            </a:r>
          </a:p>
        </p:txBody>
      </p:sp>
      <p:sp>
        <p:nvSpPr>
          <p:cNvPr id="4" name="Rectangle 3"/>
          <p:cNvSpPr/>
          <p:nvPr/>
        </p:nvSpPr>
        <p:spPr>
          <a:xfrm>
            <a:off x="445911" y="2133600"/>
            <a:ext cx="4049889" cy="3108543"/>
          </a:xfrm>
          <a:prstGeom prst="rect">
            <a:avLst/>
          </a:prstGeom>
        </p:spPr>
        <p:txBody>
          <a:bodyPr wrap="square">
            <a:spAutoFit/>
          </a:bodyPr>
          <a:lstStyle/>
          <a:p>
            <a:r>
              <a:rPr lang="en-US" sz="2800" dirty="0">
                <a:solidFill>
                  <a:srgbClr val="FF0000"/>
                </a:solidFill>
              </a:rPr>
              <a:t>14 inches</a:t>
            </a:r>
            <a:r>
              <a:rPr lang="en-US" sz="2800" dirty="0">
                <a:solidFill>
                  <a:srgbClr val="366092"/>
                </a:solidFill>
              </a:rPr>
              <a:t>, and the maximum possible volume is </a:t>
            </a:r>
            <a:r>
              <a:rPr lang="en-US" sz="2800" dirty="0">
                <a:solidFill>
                  <a:srgbClr val="FF0000"/>
                </a:solidFill>
              </a:rPr>
              <a:t>5488 cubic inches</a:t>
            </a:r>
            <a:r>
              <a:rPr lang="en-US" sz="2800" dirty="0">
                <a:solidFill>
                  <a:srgbClr val="366092"/>
                </a:solidFill>
              </a:rPr>
              <a:t>. Figure 8 shows a graph of the function </a:t>
            </a:r>
            <a:r>
              <a:rPr lang="en-US" sz="2800" i="1" dirty="0">
                <a:solidFill>
                  <a:srgbClr val="366092"/>
                </a:solidFill>
              </a:rPr>
              <a:t>V</a:t>
            </a:r>
            <a:r>
              <a:rPr lang="en-US" sz="2800" dirty="0">
                <a:solidFill>
                  <a:srgbClr val="366092"/>
                </a:solidFill>
              </a:rPr>
              <a:t> over its triangular region of definition.</a:t>
            </a:r>
          </a:p>
        </p:txBody>
      </p:sp>
      <p:grpSp>
        <p:nvGrpSpPr>
          <p:cNvPr id="7" name="Group 6"/>
          <p:cNvGrpSpPr/>
          <p:nvPr/>
        </p:nvGrpSpPr>
        <p:grpSpPr>
          <a:xfrm>
            <a:off x="5105400" y="2358342"/>
            <a:ext cx="3200400" cy="3498878"/>
            <a:chOff x="5105400" y="2358342"/>
            <a:chExt cx="3200400" cy="3498878"/>
          </a:xfrm>
        </p:grpSpPr>
        <p:pic>
          <p:nvPicPr>
            <p:cNvPr id="145410" name="Picture 2"/>
            <p:cNvPicPr>
              <a:picLocks noChangeAspect="1" noChangeArrowheads="1"/>
            </p:cNvPicPr>
            <p:nvPr/>
          </p:nvPicPr>
          <p:blipFill>
            <a:blip r:embed="rId2" cstate="print">
              <a:clrChange>
                <a:clrFrom>
                  <a:srgbClr val="FEFEFE"/>
                </a:clrFrom>
                <a:clrTo>
                  <a:srgbClr val="FEFEFE">
                    <a:alpha val="0"/>
                  </a:srgbClr>
                </a:clrTo>
              </a:clrChange>
            </a:blip>
            <a:srcRect b="9080"/>
            <a:stretch>
              <a:fillRect/>
            </a:stretch>
          </p:blipFill>
          <p:spPr bwMode="auto">
            <a:xfrm>
              <a:off x="5105400" y="2358342"/>
              <a:ext cx="3200400" cy="3051858"/>
            </a:xfrm>
            <a:prstGeom prst="rect">
              <a:avLst/>
            </a:prstGeom>
            <a:noFill/>
            <a:ln w="9525">
              <a:noFill/>
              <a:miter lim="800000"/>
              <a:headEnd/>
              <a:tailEnd/>
            </a:ln>
          </p:spPr>
        </p:pic>
        <p:sp>
          <p:nvSpPr>
            <p:cNvPr id="6" name="Rectangle 5"/>
            <p:cNvSpPr/>
            <p:nvPr/>
          </p:nvSpPr>
          <p:spPr>
            <a:xfrm>
              <a:off x="5943600" y="5334000"/>
              <a:ext cx="1370055" cy="523220"/>
            </a:xfrm>
            <a:prstGeom prst="rect">
              <a:avLst/>
            </a:prstGeom>
          </p:spPr>
          <p:txBody>
            <a:bodyPr wrap="none">
              <a:spAutoFit/>
            </a:bodyPr>
            <a:lstStyle/>
            <a:p>
              <a:pPr algn="ctr"/>
              <a:r>
                <a:rPr lang="en-US" sz="2800" b="1" dirty="0"/>
                <a:t>Figure 8</a:t>
              </a:r>
              <a:endParaRPr lang="en-US" sz="2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Relative Extrema</a:t>
            </a:r>
          </a:p>
        </p:txBody>
      </p:sp>
      <p:sp>
        <p:nvSpPr>
          <p:cNvPr id="3" name="Content Placeholder 2"/>
          <p:cNvSpPr>
            <a:spLocks noGrp="1"/>
          </p:cNvSpPr>
          <p:nvPr>
            <p:ph idx="1"/>
          </p:nvPr>
        </p:nvSpPr>
        <p:spPr/>
        <p:txBody>
          <a:bodyPr>
            <a:noAutofit/>
          </a:bodyPr>
          <a:lstStyle/>
          <a:p>
            <a:pPr>
              <a:spcBef>
                <a:spcPts val="400"/>
              </a:spcBef>
            </a:pPr>
            <a:r>
              <a:rPr lang="en-US" dirty="0"/>
              <a:t>But as in the one-variable case, a function of two variables may have an extremum at a point without a tangent plane, as seen in Figure 2.</a:t>
            </a:r>
          </a:p>
        </p:txBody>
      </p:sp>
      <p:grpSp>
        <p:nvGrpSpPr>
          <p:cNvPr id="7" name="Group 6"/>
          <p:cNvGrpSpPr/>
          <p:nvPr/>
        </p:nvGrpSpPr>
        <p:grpSpPr>
          <a:xfrm>
            <a:off x="2495107" y="2895600"/>
            <a:ext cx="4153786" cy="2809220"/>
            <a:chOff x="2495107" y="2895600"/>
            <a:chExt cx="4153786" cy="2809220"/>
          </a:xfrm>
        </p:grpSpPr>
        <p:pic>
          <p:nvPicPr>
            <p:cNvPr id="5" name="Picture 4"/>
            <p:cNvPicPr>
              <a:picLocks noChangeAspect="1" noChangeArrowheads="1"/>
            </p:cNvPicPr>
            <p:nvPr/>
          </p:nvPicPr>
          <p:blipFill>
            <a:blip r:embed="rId2" cstate="print">
              <a:clrChange>
                <a:clrFrom>
                  <a:srgbClr val="FEFEFE"/>
                </a:clrFrom>
                <a:clrTo>
                  <a:srgbClr val="FEFEFE">
                    <a:alpha val="0"/>
                  </a:srgbClr>
                </a:clrTo>
              </a:clrChange>
            </a:blip>
            <a:srcRect b="19444"/>
            <a:stretch>
              <a:fillRect/>
            </a:stretch>
          </p:blipFill>
          <p:spPr bwMode="auto">
            <a:xfrm>
              <a:off x="2495107" y="2895600"/>
              <a:ext cx="4153786" cy="2209800"/>
            </a:xfrm>
            <a:prstGeom prst="rect">
              <a:avLst/>
            </a:prstGeom>
            <a:noFill/>
            <a:ln w="9525">
              <a:noFill/>
              <a:miter lim="800000"/>
              <a:headEnd/>
              <a:tailEnd/>
            </a:ln>
          </p:spPr>
        </p:pic>
        <p:sp>
          <p:nvSpPr>
            <p:cNvPr id="6" name="Rectangle 5"/>
            <p:cNvSpPr/>
            <p:nvPr/>
          </p:nvSpPr>
          <p:spPr>
            <a:xfrm>
              <a:off x="3962400" y="5181600"/>
              <a:ext cx="1370055" cy="523220"/>
            </a:xfrm>
            <a:prstGeom prst="rect">
              <a:avLst/>
            </a:prstGeom>
          </p:spPr>
          <p:txBody>
            <a:bodyPr wrap="none">
              <a:spAutoFit/>
            </a:bodyPr>
            <a:lstStyle/>
            <a:p>
              <a:pPr algn="ctr"/>
              <a:r>
                <a:rPr lang="en-US" sz="2800" b="1" dirty="0"/>
                <a:t>Figure 2</a:t>
              </a:r>
              <a:endParaRPr lang="en-US" sz="28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Critical Point</a:t>
            </a:r>
          </a:p>
        </p:txBody>
      </p:sp>
      <p:sp>
        <p:nvSpPr>
          <p:cNvPr id="3" name="Content Placeholder 2"/>
          <p:cNvSpPr>
            <a:spLocks noGrp="1"/>
          </p:cNvSpPr>
          <p:nvPr>
            <p:ph idx="1"/>
          </p:nvPr>
        </p:nvSpPr>
        <p:spPr>
          <a:xfrm>
            <a:off x="457200" y="1280160"/>
            <a:ext cx="8229600" cy="2377440"/>
          </a:xfrm>
          <a:solidFill>
            <a:srgbClr val="FFFFCC"/>
          </a:solidFill>
          <a:ln w="28575">
            <a:solidFill>
              <a:schemeClr val="tx1"/>
            </a:solidFill>
          </a:ln>
        </p:spPr>
        <p:txBody>
          <a:bodyPr>
            <a:noAutofit/>
          </a:bodyPr>
          <a:lstStyle/>
          <a:p>
            <a:pPr algn="ctr"/>
            <a:r>
              <a:rPr lang="en-US" b="1" dirty="0">
                <a:solidFill>
                  <a:schemeClr val="tx1"/>
                </a:solidFill>
              </a:rPr>
              <a:t>Critical Point</a:t>
            </a:r>
          </a:p>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domain </a:t>
            </a:r>
            <a:r>
              <a:rPr lang="en-US" i="1" dirty="0">
                <a:solidFill>
                  <a:schemeClr val="tx1"/>
                </a:solidFill>
              </a:rPr>
              <a:t>D</a:t>
            </a:r>
            <a:r>
              <a:rPr lang="en-US" dirty="0">
                <a:solidFill>
                  <a:schemeClr val="tx1"/>
                </a:solidFill>
              </a:rPr>
              <a:t>, an interior point 	        is a </a:t>
            </a:r>
            <a:r>
              <a:rPr lang="en-US" b="1" dirty="0">
                <a:solidFill>
                  <a:srgbClr val="C00000"/>
                </a:solidFill>
              </a:rPr>
              <a:t>critical point</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if 				   or if one or both of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do not exist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96259" name="Object 3"/>
          <p:cNvGraphicFramePr>
            <a:graphicFrameLocks noChangeAspect="1"/>
          </p:cNvGraphicFramePr>
          <p:nvPr/>
        </p:nvGraphicFramePr>
        <p:xfrm>
          <a:off x="2585156" y="2266245"/>
          <a:ext cx="1270000" cy="469900"/>
        </p:xfrm>
        <a:graphic>
          <a:graphicData uri="http://schemas.openxmlformats.org/presentationml/2006/ole">
            <mc:AlternateContent xmlns:mc="http://schemas.openxmlformats.org/markup-compatibility/2006">
              <mc:Choice xmlns:v="urn:schemas-microsoft-com:vml" Requires="v">
                <p:oleObj spid="_x0000_s96287" name="Equation" r:id="rId3" imgW="1269720" imgH="469800" progId="Equation.DSMT4">
                  <p:embed/>
                </p:oleObj>
              </mc:Choice>
              <mc:Fallback>
                <p:oleObj name="Equation" r:id="rId3" imgW="12697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156" y="2266245"/>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533400" y="2698044"/>
          <a:ext cx="2933700" cy="495300"/>
        </p:xfrm>
        <a:graphic>
          <a:graphicData uri="http://schemas.openxmlformats.org/presentationml/2006/ole">
            <mc:AlternateContent xmlns:mc="http://schemas.openxmlformats.org/markup-compatibility/2006">
              <mc:Choice xmlns:v="urn:schemas-microsoft-com:vml" Requires="v">
                <p:oleObj spid="_x0000_s96288" name="Equation" r:id="rId5" imgW="2933640" imgH="495000" progId="Equation.DSMT4">
                  <p:embed/>
                </p:oleObj>
              </mc:Choice>
              <mc:Fallback>
                <p:oleObj name="Equation" r:id="rId5" imgW="293364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98044"/>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Relative Extrema Are Critical Points</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noAutofit/>
          </a:bodyPr>
          <a:lstStyle/>
          <a:p>
            <a:pPr algn="ctr"/>
            <a:r>
              <a:rPr lang="en-US" b="1" dirty="0">
                <a:solidFill>
                  <a:schemeClr val="tx1"/>
                </a:solidFill>
              </a:rPr>
              <a:t>Relative Extrema Are Critical Points</a:t>
            </a:r>
          </a:p>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has a relative extremum at an interior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of its domain, and if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both exist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 0 =</a:t>
            </a:r>
            <a:r>
              <a:rPr lang="en-US" i="1" dirty="0">
                <a:solidFill>
                  <a:schemeClr val="tx1"/>
                </a:solidFill>
              </a:rPr>
              <a:t> 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Relative Extrema Are Critical Points</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pPr algn="ctr"/>
            <a:r>
              <a:rPr lang="en-US" b="1" dirty="0">
                <a:solidFill>
                  <a:schemeClr val="tx1"/>
                </a:solidFill>
              </a:rPr>
              <a:t>Proof</a:t>
            </a:r>
          </a:p>
          <a:p>
            <a:r>
              <a:rPr lang="en-US" dirty="0">
                <a:solidFill>
                  <a:schemeClr val="tx1"/>
                </a:solidFill>
              </a:rPr>
              <a:t>If we define the function of one variable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b</a:t>
            </a:r>
            <a:r>
              <a:rPr lang="en-US" dirty="0">
                <a:solidFill>
                  <a:schemeClr val="tx1"/>
                </a:solidFill>
              </a:rPr>
              <a:t>), then </a:t>
            </a:r>
            <a:r>
              <a:rPr lang="en-US" i="1" dirty="0">
                <a:solidFill>
                  <a:schemeClr val="tx1"/>
                </a:solidFill>
              </a:rPr>
              <a:t>g</a:t>
            </a:r>
            <a:r>
              <a:rPr lang="en-US" dirty="0">
                <a:solidFill>
                  <a:schemeClr val="tx1"/>
                </a:solidFill>
              </a:rPr>
              <a:t> has a relative extremum at </a:t>
            </a:r>
            <a:r>
              <a:rPr lang="en-US" i="1" dirty="0">
                <a:solidFill>
                  <a:schemeClr val="tx1"/>
                </a:solidFill>
              </a:rPr>
              <a:t>x</a:t>
            </a:r>
            <a:r>
              <a:rPr lang="en-US" dirty="0">
                <a:solidFill>
                  <a:schemeClr val="tx1"/>
                </a:solidFill>
              </a:rPr>
              <a:t> = </a:t>
            </a:r>
            <a:r>
              <a:rPr lang="en-US" i="1" dirty="0">
                <a:solidFill>
                  <a:schemeClr val="tx1"/>
                </a:solidFill>
              </a:rPr>
              <a:t>a</a:t>
            </a:r>
            <a:r>
              <a:rPr lang="en-US" dirty="0">
                <a:solidFill>
                  <a:schemeClr val="tx1"/>
                </a:solidFill>
              </a:rPr>
              <a:t> and so by Fermat’s Theorem (the single-variable version of this theorem) we know that    	      Since 		      		In similar fashion, defining 	           results in</a:t>
            </a:r>
          </a:p>
        </p:txBody>
      </p:sp>
      <p:graphicFrame>
        <p:nvGraphicFramePr>
          <p:cNvPr id="98306" name="Object 2"/>
          <p:cNvGraphicFramePr>
            <a:graphicFrameLocks noChangeAspect="1"/>
          </p:cNvGraphicFramePr>
          <p:nvPr/>
        </p:nvGraphicFramePr>
        <p:xfrm>
          <a:off x="4127500" y="3112911"/>
          <a:ext cx="1358900" cy="469900"/>
        </p:xfrm>
        <a:graphic>
          <a:graphicData uri="http://schemas.openxmlformats.org/presentationml/2006/ole">
            <mc:AlternateContent xmlns:mc="http://schemas.openxmlformats.org/markup-compatibility/2006">
              <mc:Choice xmlns:v="urn:schemas-microsoft-com:vml" Requires="v">
                <p:oleObj spid="_x0000_s98376" name="Equation" r:id="rId3" imgW="1358640" imgH="469800" progId="Equation.DSMT4">
                  <p:embed/>
                </p:oleObj>
              </mc:Choice>
              <mc:Fallback>
                <p:oleObj name="Equation" r:id="rId3" imgW="1358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3112911"/>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6440311" y="3112911"/>
          <a:ext cx="2235200" cy="469900"/>
        </p:xfrm>
        <a:graphic>
          <a:graphicData uri="http://schemas.openxmlformats.org/presentationml/2006/ole">
            <mc:AlternateContent xmlns:mc="http://schemas.openxmlformats.org/markup-compatibility/2006">
              <mc:Choice xmlns:v="urn:schemas-microsoft-com:vml" Requires="v">
                <p:oleObj spid="_x0000_s98377" name="Equation" r:id="rId5" imgW="2234880" imgH="469800" progId="Equation.DSMT4">
                  <p:embed/>
                </p:oleObj>
              </mc:Choice>
              <mc:Fallback>
                <p:oleObj name="Equation" r:id="rId5" imgW="2234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311" y="3112911"/>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533400" y="3557411"/>
          <a:ext cx="1651000" cy="469900"/>
        </p:xfrm>
        <a:graphic>
          <a:graphicData uri="http://schemas.openxmlformats.org/presentationml/2006/ole">
            <mc:AlternateContent xmlns:mc="http://schemas.openxmlformats.org/markup-compatibility/2006">
              <mc:Choice xmlns:v="urn:schemas-microsoft-com:vml" Requires="v">
                <p:oleObj spid="_x0000_s98378" name="Equation" r:id="rId7" imgW="1650960" imgH="469800" progId="Equation.DSMT4">
                  <p:embed/>
                </p:oleObj>
              </mc:Choice>
              <mc:Fallback>
                <p:oleObj name="Equation" r:id="rId7" imgW="16509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57411"/>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6286500" y="3560234"/>
          <a:ext cx="1943100" cy="469900"/>
        </p:xfrm>
        <a:graphic>
          <a:graphicData uri="http://schemas.openxmlformats.org/presentationml/2006/ole">
            <mc:AlternateContent xmlns:mc="http://schemas.openxmlformats.org/markup-compatibility/2006">
              <mc:Choice xmlns:v="urn:schemas-microsoft-com:vml" Requires="v">
                <p:oleObj spid="_x0000_s98379" name="Equation" r:id="rId9" imgW="1942920" imgH="469800" progId="Equation.DSMT4">
                  <p:embed/>
                </p:oleObj>
              </mc:Choice>
              <mc:Fallback>
                <p:oleObj name="Equation" r:id="rId9" imgW="194292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0" y="3560234"/>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1943100" y="3977922"/>
          <a:ext cx="2705100" cy="495300"/>
        </p:xfrm>
        <a:graphic>
          <a:graphicData uri="http://schemas.openxmlformats.org/presentationml/2006/ole">
            <mc:AlternateContent xmlns:mc="http://schemas.openxmlformats.org/markup-compatibility/2006">
              <mc:Choice xmlns:v="urn:schemas-microsoft-com:vml" Requires="v">
                <p:oleObj spid="_x0000_s98380" name="Equation" r:id="rId11" imgW="2705040" imgH="495000" progId="Equation.DSMT4">
                  <p:embed/>
                </p:oleObj>
              </mc:Choice>
              <mc:Fallback>
                <p:oleObj name="Equation" r:id="rId11" imgW="2705040" imgH="495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3977922"/>
                        <a:ext cx="270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1945</Words>
  <Application>Microsoft Office PowerPoint</Application>
  <PresentationFormat>On-screen Show (4:3)</PresentationFormat>
  <Paragraphs>218</Paragraphs>
  <Slides>53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1" baseType="lpstr">
      <vt:lpstr>Arial</vt:lpstr>
      <vt:lpstr>Cambria Math</vt:lpstr>
      <vt:lpstr>Calibri</vt:lpstr>
      <vt:lpstr>Symbol</vt:lpstr>
      <vt:lpstr>Sakkal Majalla</vt:lpstr>
      <vt:lpstr>Office Theme</vt:lpstr>
      <vt:lpstr>Equation</vt:lpstr>
      <vt:lpstr>MathType 6.0 Equation</vt:lpstr>
      <vt:lpstr>Section 13.7</vt:lpstr>
      <vt:lpstr>TOPICS</vt:lpstr>
      <vt:lpstr>Definition: Absolute (Global) and Relative (Local) Extrema </vt:lpstr>
      <vt:lpstr>Definition: Absolute (Global) and Relative (Local) Extrema  (cont.)</vt:lpstr>
      <vt:lpstr>Absolute and Relative Extrema</vt:lpstr>
      <vt:lpstr>Absolute and Relative Extrema</vt:lpstr>
      <vt:lpstr>Definition: Critical Point</vt:lpstr>
      <vt:lpstr>Theorem: Relative Extrema Are Critical Points</vt:lpstr>
      <vt:lpstr>Theorem: Relative Extrema Are Critical Points</vt:lpstr>
      <vt:lpstr>Definition: Saddle Point</vt:lpstr>
      <vt:lpstr>Example 1</vt:lpstr>
      <vt:lpstr>Example 1 (cont.)</vt:lpstr>
      <vt:lpstr>Example 2</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Theorem: Second Derivative Test</vt:lpstr>
      <vt:lpstr>Finding Extrema</vt:lpstr>
      <vt:lpstr>Example 3</vt:lpstr>
      <vt:lpstr>Example 3 (cont.)</vt:lpstr>
      <vt:lpstr>Example 3 (cont.)</vt:lpstr>
      <vt:lpstr>Example 3 (cont.)</vt:lpstr>
      <vt:lpstr>Example 4</vt:lpstr>
      <vt:lpstr>Example 4 (cont.)</vt:lpstr>
      <vt:lpstr>Example 4 (cont.)</vt:lpstr>
      <vt:lpstr>Example 4 (cont.)</vt:lpstr>
      <vt:lpstr>Example 4 (cont.)</vt:lpstr>
      <vt:lpstr>Example 4 (cont.)</vt:lpstr>
      <vt:lpstr>Technology Note</vt:lpstr>
      <vt:lpstr>Technology Note</vt:lpstr>
      <vt:lpstr>Technology Note</vt:lpstr>
      <vt:lpstr>Theorem: The Extreme Value Theorem for Functions of Two Variables</vt:lpstr>
      <vt:lpstr>Finding Extrema</vt:lpstr>
      <vt:lpstr>Finding Extrema</vt:lpstr>
      <vt:lpstr>Example 5</vt:lpstr>
      <vt:lpstr>Example 5 (cont.)</vt:lpstr>
      <vt:lpstr>Example 5 (cont.)</vt:lpstr>
      <vt:lpstr>Example 5 (cont.)</vt:lpstr>
      <vt:lpstr>Example 5 (cont.)</vt:lpstr>
      <vt:lpstr>Example 5 (cont.)</vt:lpstr>
      <vt:lpstr>Example 6</vt:lpstr>
      <vt:lpstr>Example 6 (cont.)</vt:lpstr>
      <vt:lpstr>Example 6 (cont.)</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619</cp:revision>
  <dcterms:created xsi:type="dcterms:W3CDTF">2013-04-26T14:43:13Z</dcterms:created>
  <dcterms:modified xsi:type="dcterms:W3CDTF">2018-09-19T21:51:26Z</dcterms:modified>
</cp:coreProperties>
</file>