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fntdata" ContentType="application/x-fontdata"/>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48"/>
  </p:notesMasterIdLst>
  <p:sldIdLst>
    <p:sldId id="256" r:id="rId2"/>
    <p:sldId id="258" r:id="rId3"/>
    <p:sldId id="284" r:id="rId4"/>
    <p:sldId id="285" r:id="rId5"/>
    <p:sldId id="286" r:id="rId6"/>
    <p:sldId id="287" r:id="rId7"/>
    <p:sldId id="288" r:id="rId8"/>
    <p:sldId id="289" r:id="rId9"/>
    <p:sldId id="290" r:id="rId10"/>
    <p:sldId id="291" r:id="rId11"/>
    <p:sldId id="259" r:id="rId12"/>
    <p:sldId id="260" r:id="rId13"/>
    <p:sldId id="283" r:id="rId14"/>
    <p:sldId id="292" r:id="rId15"/>
    <p:sldId id="293" r:id="rId16"/>
    <p:sldId id="294" r:id="rId17"/>
    <p:sldId id="296" r:id="rId18"/>
    <p:sldId id="295" r:id="rId19"/>
    <p:sldId id="297" r:id="rId20"/>
    <p:sldId id="298" r:id="rId21"/>
    <p:sldId id="261" r:id="rId22"/>
    <p:sldId id="262" r:id="rId23"/>
    <p:sldId id="263" r:id="rId24"/>
    <p:sldId id="264" r:id="rId25"/>
    <p:sldId id="265" r:id="rId26"/>
    <p:sldId id="266" r:id="rId27"/>
    <p:sldId id="267" r:id="rId28"/>
    <p:sldId id="268" r:id="rId29"/>
    <p:sldId id="300" r:id="rId30"/>
    <p:sldId id="301" r:id="rId31"/>
    <p:sldId id="303" r:id="rId32"/>
    <p:sldId id="270" r:id="rId33"/>
    <p:sldId id="271" r:id="rId34"/>
    <p:sldId id="272" r:id="rId35"/>
    <p:sldId id="273" r:id="rId36"/>
    <p:sldId id="274" r:id="rId37"/>
    <p:sldId id="275" r:id="rId38"/>
    <p:sldId id="276" r:id="rId39"/>
    <p:sldId id="277" r:id="rId40"/>
    <p:sldId id="278" r:id="rId41"/>
    <p:sldId id="279" r:id="rId42"/>
    <p:sldId id="280" r:id="rId43"/>
    <p:sldId id="281" r:id="rId44"/>
    <p:sldId id="282" r:id="rId45"/>
    <p:sldId id="304" r:id="rId46"/>
    <p:sldId id="305" r:id="rId47"/>
  </p:sldIdLst>
  <p:sldSz cx="9144000" cy="6858000" type="screen4x3"/>
  <p:notesSz cx="6858000" cy="9144000"/>
  <p:embeddedFontLst>
    <p:embeddedFont>
      <p:font typeface="Calibri" panose="020F0502020204030204" pitchFamily="34" charset="0"/>
      <p:regular r:id="rId49"/>
      <p:bold r:id="rId50"/>
      <p:italic r:id="rId51"/>
      <p:boldItalic r:id="rId52"/>
    </p:embeddedFont>
    <p:embeddedFont>
      <p:font typeface="Cambria Math" panose="02040503050406030204" pitchFamily="18" charset="0"/>
      <p:regular r:id="rId5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0000FF"/>
    <a:srgbClr val="366092"/>
    <a:srgbClr val="FFFFCC"/>
    <a:srgbClr val="000000"/>
    <a:srgbClr val="004786"/>
    <a:srgbClr val="FFFF99"/>
    <a:srgbClr val="000099"/>
    <a:srgbClr val="008080"/>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281" autoAdjust="0"/>
    <p:restoredTop sz="94660"/>
  </p:normalViewPr>
  <p:slideViewPr>
    <p:cSldViewPr>
      <p:cViewPr varScale="1">
        <p:scale>
          <a:sx n="107" d="100"/>
          <a:sy n="107" d="100"/>
        </p:scale>
        <p:origin x="1416"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font" Target="fonts/font2.fntdata"/><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5.fntdata"/><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font" Target="fonts/font3.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1.fntdata"/><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4.fntdata"/></Relationships>
</file>

<file path=ppt/drawings/_rels/vmlDrawing1.vml.rels><?xml version="1.0" encoding="UTF-8" standalone="yes"?>
<Relationships xmlns="http://schemas.openxmlformats.org/package/2006/relationships"><Relationship Id="rId8" Type="http://schemas.openxmlformats.org/officeDocument/2006/relationships/image" Target="../media/image9.wmf"/><Relationship Id="rId3" Type="http://schemas.openxmlformats.org/officeDocument/2006/relationships/image" Target="../media/image4.wmf"/><Relationship Id="rId7" Type="http://schemas.openxmlformats.org/officeDocument/2006/relationships/image" Target="../media/image8.wmf"/><Relationship Id="rId2" Type="http://schemas.openxmlformats.org/officeDocument/2006/relationships/image" Target="../media/image3.wmf"/><Relationship Id="rId1" Type="http://schemas.openxmlformats.org/officeDocument/2006/relationships/image" Target="../media/image2.wmf"/><Relationship Id="rId6" Type="http://schemas.openxmlformats.org/officeDocument/2006/relationships/image" Target="../media/image7.wmf"/><Relationship Id="rId5" Type="http://schemas.openxmlformats.org/officeDocument/2006/relationships/image" Target="../media/image6.wmf"/><Relationship Id="rId4" Type="http://schemas.openxmlformats.org/officeDocument/2006/relationships/image" Target="../media/image5.w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41.wmf"/><Relationship Id="rId1" Type="http://schemas.openxmlformats.org/officeDocument/2006/relationships/image" Target="../media/image40.w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43.wmf"/><Relationship Id="rId1" Type="http://schemas.openxmlformats.org/officeDocument/2006/relationships/image" Target="../media/image42.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44.wmf"/></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47.wmf"/><Relationship Id="rId1" Type="http://schemas.openxmlformats.org/officeDocument/2006/relationships/image" Target="../media/image46.w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50.wmf"/><Relationship Id="rId2" Type="http://schemas.openxmlformats.org/officeDocument/2006/relationships/image" Target="../media/image49.wmf"/><Relationship Id="rId1" Type="http://schemas.openxmlformats.org/officeDocument/2006/relationships/image" Target="../media/image48.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51.wmf"/></Relationships>
</file>

<file path=ppt/drawings/_rels/vmlDrawing16.vml.rels><?xml version="1.0" encoding="UTF-8" standalone="yes"?>
<Relationships xmlns="http://schemas.openxmlformats.org/package/2006/relationships"><Relationship Id="rId3" Type="http://schemas.openxmlformats.org/officeDocument/2006/relationships/image" Target="../media/image55.wmf"/><Relationship Id="rId7" Type="http://schemas.openxmlformats.org/officeDocument/2006/relationships/image" Target="../media/image59.wmf"/><Relationship Id="rId2" Type="http://schemas.openxmlformats.org/officeDocument/2006/relationships/image" Target="../media/image54.wmf"/><Relationship Id="rId1" Type="http://schemas.openxmlformats.org/officeDocument/2006/relationships/image" Target="../media/image53.wmf"/><Relationship Id="rId6" Type="http://schemas.openxmlformats.org/officeDocument/2006/relationships/image" Target="../media/image58.wmf"/><Relationship Id="rId5" Type="http://schemas.openxmlformats.org/officeDocument/2006/relationships/image" Target="../media/image57.wmf"/><Relationship Id="rId4" Type="http://schemas.openxmlformats.org/officeDocument/2006/relationships/image" Target="../media/image56.wmf"/></Relationships>
</file>

<file path=ppt/drawings/_rels/vmlDrawing17.vml.rels><?xml version="1.0" encoding="UTF-8" standalone="yes"?>
<Relationships xmlns="http://schemas.openxmlformats.org/package/2006/relationships"><Relationship Id="rId3" Type="http://schemas.openxmlformats.org/officeDocument/2006/relationships/image" Target="../media/image62.wmf"/><Relationship Id="rId7" Type="http://schemas.openxmlformats.org/officeDocument/2006/relationships/image" Target="../media/image66.wmf"/><Relationship Id="rId2" Type="http://schemas.openxmlformats.org/officeDocument/2006/relationships/image" Target="../media/image61.wmf"/><Relationship Id="rId1" Type="http://schemas.openxmlformats.org/officeDocument/2006/relationships/image" Target="../media/image60.wmf"/><Relationship Id="rId6" Type="http://schemas.openxmlformats.org/officeDocument/2006/relationships/image" Target="../media/image65.wmf"/><Relationship Id="rId5" Type="http://schemas.openxmlformats.org/officeDocument/2006/relationships/image" Target="../media/image64.wmf"/><Relationship Id="rId4" Type="http://schemas.openxmlformats.org/officeDocument/2006/relationships/image" Target="../media/image63.wmf"/></Relationships>
</file>

<file path=ppt/drawings/_rels/vmlDrawing18.vml.rels><?xml version="1.0" encoding="UTF-8" standalone="yes"?>
<Relationships xmlns="http://schemas.openxmlformats.org/package/2006/relationships"><Relationship Id="rId3" Type="http://schemas.openxmlformats.org/officeDocument/2006/relationships/image" Target="../media/image69.wmf"/><Relationship Id="rId2" Type="http://schemas.openxmlformats.org/officeDocument/2006/relationships/image" Target="../media/image68.wmf"/><Relationship Id="rId1" Type="http://schemas.openxmlformats.org/officeDocument/2006/relationships/image" Target="../media/image67.wmf"/></Relationships>
</file>

<file path=ppt/drawings/_rels/vmlDrawing19.vml.rels><?xml version="1.0" encoding="UTF-8" standalone="yes"?>
<Relationships xmlns="http://schemas.openxmlformats.org/package/2006/relationships"><Relationship Id="rId3" Type="http://schemas.openxmlformats.org/officeDocument/2006/relationships/image" Target="../media/image72.wmf"/><Relationship Id="rId2" Type="http://schemas.openxmlformats.org/officeDocument/2006/relationships/image" Target="../media/image71.wmf"/><Relationship Id="rId1" Type="http://schemas.openxmlformats.org/officeDocument/2006/relationships/image" Target="../media/image70.wmf"/><Relationship Id="rId6" Type="http://schemas.openxmlformats.org/officeDocument/2006/relationships/image" Target="../media/image75.wmf"/><Relationship Id="rId5" Type="http://schemas.openxmlformats.org/officeDocument/2006/relationships/image" Target="../media/image74.wmf"/><Relationship Id="rId4" Type="http://schemas.openxmlformats.org/officeDocument/2006/relationships/image" Target="../media/image73.wmf"/></Relationships>
</file>

<file path=ppt/drawings/_rels/vmlDrawing2.vml.rels><?xml version="1.0" encoding="UTF-8" standalone="yes"?>
<Relationships xmlns="http://schemas.openxmlformats.org/package/2006/relationships"><Relationship Id="rId8" Type="http://schemas.openxmlformats.org/officeDocument/2006/relationships/image" Target="../media/image19.wmf"/><Relationship Id="rId3" Type="http://schemas.openxmlformats.org/officeDocument/2006/relationships/image" Target="../media/image14.wmf"/><Relationship Id="rId7" Type="http://schemas.openxmlformats.org/officeDocument/2006/relationships/image" Target="../media/image18.wmf"/><Relationship Id="rId2" Type="http://schemas.openxmlformats.org/officeDocument/2006/relationships/image" Target="../media/image13.wmf"/><Relationship Id="rId1" Type="http://schemas.openxmlformats.org/officeDocument/2006/relationships/image" Target="../media/image12.wmf"/><Relationship Id="rId6" Type="http://schemas.openxmlformats.org/officeDocument/2006/relationships/image" Target="../media/image17.wmf"/><Relationship Id="rId5" Type="http://schemas.openxmlformats.org/officeDocument/2006/relationships/image" Target="../media/image16.wmf"/><Relationship Id="rId4" Type="http://schemas.openxmlformats.org/officeDocument/2006/relationships/image" Target="../media/image15.wmf"/></Relationships>
</file>

<file path=ppt/drawings/_rels/vmlDrawing20.vml.rels><?xml version="1.0" encoding="UTF-8" standalone="yes"?>
<Relationships xmlns="http://schemas.openxmlformats.org/package/2006/relationships"><Relationship Id="rId3" Type="http://schemas.openxmlformats.org/officeDocument/2006/relationships/image" Target="../media/image79.wmf"/><Relationship Id="rId2" Type="http://schemas.openxmlformats.org/officeDocument/2006/relationships/image" Target="../media/image78.wmf"/><Relationship Id="rId1" Type="http://schemas.openxmlformats.org/officeDocument/2006/relationships/image" Target="../media/image77.w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80.wmf"/></Relationships>
</file>

<file path=ppt/drawings/_rels/vmlDrawing22.vml.rels><?xml version="1.0" encoding="UTF-8" standalone="yes"?>
<Relationships xmlns="http://schemas.openxmlformats.org/package/2006/relationships"><Relationship Id="rId2" Type="http://schemas.openxmlformats.org/officeDocument/2006/relationships/image" Target="../media/image82.wmf"/><Relationship Id="rId1" Type="http://schemas.openxmlformats.org/officeDocument/2006/relationships/image" Target="../media/image81.wmf"/></Relationships>
</file>

<file path=ppt/drawings/_rels/vmlDrawing23.vml.rels><?xml version="1.0" encoding="UTF-8" standalone="yes"?>
<Relationships xmlns="http://schemas.openxmlformats.org/package/2006/relationships"><Relationship Id="rId8" Type="http://schemas.openxmlformats.org/officeDocument/2006/relationships/image" Target="../media/image91.wmf"/><Relationship Id="rId3" Type="http://schemas.openxmlformats.org/officeDocument/2006/relationships/image" Target="../media/image86.wmf"/><Relationship Id="rId7" Type="http://schemas.openxmlformats.org/officeDocument/2006/relationships/image" Target="../media/image90.wmf"/><Relationship Id="rId2" Type="http://schemas.openxmlformats.org/officeDocument/2006/relationships/image" Target="../media/image85.wmf"/><Relationship Id="rId1" Type="http://schemas.openxmlformats.org/officeDocument/2006/relationships/image" Target="../media/image84.wmf"/><Relationship Id="rId6" Type="http://schemas.openxmlformats.org/officeDocument/2006/relationships/image" Target="../media/image89.wmf"/><Relationship Id="rId5" Type="http://schemas.openxmlformats.org/officeDocument/2006/relationships/image" Target="../media/image88.wmf"/><Relationship Id="rId4" Type="http://schemas.openxmlformats.org/officeDocument/2006/relationships/image" Target="../media/image87.w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92.wmf"/></Relationships>
</file>

<file path=ppt/drawings/_rels/vmlDrawing25.vml.rels><?xml version="1.0" encoding="UTF-8" standalone="yes"?>
<Relationships xmlns="http://schemas.openxmlformats.org/package/2006/relationships"><Relationship Id="rId8" Type="http://schemas.openxmlformats.org/officeDocument/2006/relationships/image" Target="../media/image101.wmf"/><Relationship Id="rId3" Type="http://schemas.openxmlformats.org/officeDocument/2006/relationships/image" Target="../media/image96.wmf"/><Relationship Id="rId7" Type="http://schemas.openxmlformats.org/officeDocument/2006/relationships/image" Target="../media/image100.wmf"/><Relationship Id="rId2" Type="http://schemas.openxmlformats.org/officeDocument/2006/relationships/image" Target="../media/image95.wmf"/><Relationship Id="rId1" Type="http://schemas.openxmlformats.org/officeDocument/2006/relationships/image" Target="../media/image94.wmf"/><Relationship Id="rId6" Type="http://schemas.openxmlformats.org/officeDocument/2006/relationships/image" Target="../media/image99.wmf"/><Relationship Id="rId5" Type="http://schemas.openxmlformats.org/officeDocument/2006/relationships/image" Target="../media/image98.wmf"/><Relationship Id="rId4" Type="http://schemas.openxmlformats.org/officeDocument/2006/relationships/image" Target="../media/image97.w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104.wmf"/></Relationships>
</file>

<file path=ppt/drawings/_rels/vmlDrawing27.vml.rels><?xml version="1.0" encoding="UTF-8" standalone="yes"?>
<Relationships xmlns="http://schemas.openxmlformats.org/package/2006/relationships"><Relationship Id="rId3" Type="http://schemas.openxmlformats.org/officeDocument/2006/relationships/image" Target="../media/image107.wmf"/><Relationship Id="rId2" Type="http://schemas.openxmlformats.org/officeDocument/2006/relationships/image" Target="../media/image106.wmf"/><Relationship Id="rId1" Type="http://schemas.openxmlformats.org/officeDocument/2006/relationships/image" Target="../media/image105.wmf"/><Relationship Id="rId5" Type="http://schemas.openxmlformats.org/officeDocument/2006/relationships/image" Target="../media/image109.wmf"/><Relationship Id="rId4" Type="http://schemas.openxmlformats.org/officeDocument/2006/relationships/image" Target="../media/image108.wmf"/></Relationships>
</file>

<file path=ppt/drawings/_rels/vmlDrawing28.vml.rels><?xml version="1.0" encoding="UTF-8" standalone="yes"?>
<Relationships xmlns="http://schemas.openxmlformats.org/package/2006/relationships"><Relationship Id="rId2" Type="http://schemas.openxmlformats.org/officeDocument/2006/relationships/image" Target="../media/image112.wmf"/><Relationship Id="rId1" Type="http://schemas.openxmlformats.org/officeDocument/2006/relationships/image" Target="../media/image111.wmf"/></Relationships>
</file>

<file path=ppt/drawings/_rels/vmlDrawing29.vml.rels><?xml version="1.0" encoding="UTF-8" standalone="yes"?>
<Relationships xmlns="http://schemas.openxmlformats.org/package/2006/relationships"><Relationship Id="rId2" Type="http://schemas.openxmlformats.org/officeDocument/2006/relationships/image" Target="../media/image114.wmf"/><Relationship Id="rId1" Type="http://schemas.openxmlformats.org/officeDocument/2006/relationships/image" Target="../media/image113.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image" Target="../media/image20.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image" Target="../media/image22.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image" Target="../media/image24.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image" Target="../media/image27.wmf"/><Relationship Id="rId1" Type="http://schemas.openxmlformats.org/officeDocument/2006/relationships/image" Target="../media/image26.wmf"/><Relationship Id="rId4" Type="http://schemas.openxmlformats.org/officeDocument/2006/relationships/image" Target="../media/image29.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image" Target="../media/image31.wmf"/><Relationship Id="rId1" Type="http://schemas.openxmlformats.org/officeDocument/2006/relationships/image" Target="../media/image30.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6.w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38.wmf"/><Relationship Id="rId1" Type="http://schemas.openxmlformats.org/officeDocument/2006/relationships/image" Target="../media/image3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8C14D66-ABF5-4913-87E1-51DE239BD2C6}" type="datetimeFigureOut">
              <a:rPr lang="en-US" smtClean="0"/>
              <a:pPr/>
              <a:t>9/21/2018</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9DF456A-2978-4074-8D97-A2A7F4521536}" type="slidenum">
              <a:rPr lang="en-US" smtClean="0"/>
              <a:pPr/>
              <a:t>‹#›</a:t>
            </a:fld>
            <a:endParaRPr lang="en-US" dirty="0"/>
          </a:p>
        </p:txBody>
      </p:sp>
    </p:spTree>
    <p:extLst>
      <p:ext uri="{BB962C8B-B14F-4D97-AF65-F5344CB8AC3E}">
        <p14:creationId xmlns:p14="http://schemas.microsoft.com/office/powerpoint/2010/main" val="39291648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2" name="Title 1"/>
          <p:cNvSpPr>
            <a:spLocks noGrp="1"/>
          </p:cNvSpPr>
          <p:nvPr userDrawn="1">
            <p:ph type="ctrTitle"/>
          </p:nvPr>
        </p:nvSpPr>
        <p:spPr>
          <a:xfrm>
            <a:off x="685800" y="2133600"/>
            <a:ext cx="7772400" cy="1470025"/>
          </a:xfrm>
          <a:prstGeom prst="rect">
            <a:avLst/>
          </a:prstGeom>
        </p:spPr>
        <p:txBody>
          <a:bodyPr/>
          <a:lstStyle/>
          <a:p>
            <a:pPr eaLnBrk="1" hangingPunct="1"/>
            <a:r>
              <a:rPr lang="en-US" dirty="0">
                <a:solidFill>
                  <a:srgbClr val="004786"/>
                </a:solidFill>
                <a:latin typeface="Arial" charset="0"/>
                <a:cs typeface="Arial" charset="0"/>
              </a:rPr>
              <a:t>Section X.X</a:t>
            </a:r>
          </a:p>
        </p:txBody>
      </p:sp>
      <p:sp>
        <p:nvSpPr>
          <p:cNvPr id="13" name="Subtitle 2"/>
          <p:cNvSpPr>
            <a:spLocks noGrp="1"/>
          </p:cNvSpPr>
          <p:nvPr userDrawn="1">
            <p:ph type="subTitle" idx="1"/>
          </p:nvPr>
        </p:nvSpPr>
        <p:spPr>
          <a:xfrm>
            <a:off x="1371600" y="3505200"/>
            <a:ext cx="6400800" cy="1752600"/>
          </a:xfrm>
          <a:prstGeom prst="rect">
            <a:avLst/>
          </a:prstGeom>
        </p:spPr>
        <p:txBody>
          <a:bodyPr rtlCol="0">
            <a:normAutofit/>
          </a:bodyPr>
          <a:lstStyle/>
          <a:p>
            <a:pPr eaLnBrk="1" fontAlgn="auto" hangingPunct="1">
              <a:spcAft>
                <a:spcPts val="0"/>
              </a:spcAft>
              <a:buFont typeface="Arial" pitchFamily="34" charset="0"/>
              <a:buNone/>
              <a:defRPr/>
            </a:pPr>
            <a:r>
              <a:rPr lang="en-US" b="1" i="1" dirty="0">
                <a:solidFill>
                  <a:srgbClr val="004786"/>
                </a:solidFill>
                <a:latin typeface="Arial" pitchFamily="34" charset="0"/>
                <a:cs typeface="Arial" pitchFamily="34" charset="0"/>
              </a:rPr>
              <a:t>Section Title</a:t>
            </a:r>
          </a:p>
          <a:p>
            <a:pPr eaLnBrk="1" fontAlgn="auto" hangingPunct="1">
              <a:spcAft>
                <a:spcPts val="0"/>
              </a:spcAft>
              <a:buFont typeface="Arial" pitchFamily="34" charset="0"/>
              <a:buNone/>
              <a:defRPr/>
            </a:pPr>
            <a:endParaRPr lang="en-US" dirty="0"/>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45683"/>
            <a:ext cx="1828649" cy="457162"/>
          </a:xfrm>
          <a:prstGeom prst="rect">
            <a:avLst/>
          </a:prstGeom>
        </p:spPr>
      </p:pic>
      <p:sp>
        <p:nvSpPr>
          <p:cNvPr id="15" name="TextBox 5"/>
          <p:cNvSpPr txBox="1">
            <a:spLocks noChangeArrowheads="1"/>
          </p:cNvSpPr>
          <p:nvPr userDrawn="1"/>
        </p:nvSpPr>
        <p:spPr bwMode="auto">
          <a:xfrm>
            <a:off x="6164283" y="5856514"/>
            <a:ext cx="2819400" cy="646331"/>
          </a:xfrm>
          <a:prstGeom prst="rect">
            <a:avLst/>
          </a:prstGeom>
          <a:noFill/>
          <a:ln>
            <a:noFill/>
          </a:ln>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2D7D9F"/>
              </a:solidFill>
            </a:endParaRPr>
          </a:p>
          <a:p>
            <a:pPr eaLnBrk="1" hangingPunct="1"/>
            <a:r>
              <a:rPr lang="en-US" baseline="-25000" dirty="0">
                <a:solidFill>
                  <a:srgbClr val="2D7D9F"/>
                </a:solidFill>
              </a:rPr>
              <a:t>Copyright © by Hawkes Learning  </a:t>
            </a:r>
          </a:p>
          <a:p>
            <a:pPr eaLnBrk="1" hangingPunct="1"/>
            <a:r>
              <a:rPr lang="en-US" baseline="-25000" dirty="0">
                <a:solidFill>
                  <a:srgbClr val="2D7D9F"/>
                </a:solidFill>
              </a:rPr>
              <a:t>All rights reserved.</a:t>
            </a:r>
          </a:p>
        </p:txBody>
      </p:sp>
    </p:spTree>
    <p:extLst>
      <p:ext uri="{BB962C8B-B14F-4D97-AF65-F5344CB8AC3E}">
        <p14:creationId xmlns:p14="http://schemas.microsoft.com/office/powerpoint/2010/main" val="3103072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1" name="Title 1"/>
          <p:cNvSpPr>
            <a:spLocks noGrp="1"/>
          </p:cNvSpPr>
          <p:nvPr>
            <p:ph type="title"/>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12" name="Straight Connector 11"/>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3" name="Content Placeholder 2"/>
          <p:cNvSpPr>
            <a:spLocks noGrp="1"/>
          </p:cNvSpPr>
          <p:nvPr>
            <p:ph idx="1"/>
          </p:nvPr>
        </p:nvSpPr>
        <p:spPr>
          <a:xfrm>
            <a:off x="457200" y="1280160"/>
            <a:ext cx="82296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4" name="Straight Connector 13"/>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6" name="TextBox 5"/>
          <p:cNvSpPr txBox="1">
            <a:spLocks noChangeArrowheads="1"/>
          </p:cNvSpPr>
          <p:nvPr userDrawn="1"/>
        </p:nvSpPr>
        <p:spPr bwMode="auto">
          <a:xfrm>
            <a:off x="6164283" y="5856514"/>
            <a:ext cx="2819400" cy="646331"/>
          </a:xfrm>
          <a:prstGeom prst="rect">
            <a:avLst/>
          </a:prstGeom>
          <a:noFill/>
          <a:ln>
            <a:noFill/>
          </a:ln>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2D7D9F"/>
              </a:solidFill>
            </a:endParaRPr>
          </a:p>
          <a:p>
            <a:pPr eaLnBrk="1" hangingPunct="1"/>
            <a:r>
              <a:rPr lang="en-US" baseline="-25000" dirty="0">
                <a:solidFill>
                  <a:srgbClr val="2D7D9F"/>
                </a:solidFill>
              </a:rPr>
              <a:t>Copyright © by Hawkes Learning  </a:t>
            </a:r>
          </a:p>
          <a:p>
            <a:pPr eaLnBrk="1" hangingPunct="1"/>
            <a:r>
              <a:rPr lang="en-US" baseline="-25000" dirty="0">
                <a:solidFill>
                  <a:srgbClr val="2D7D9F"/>
                </a:solidFill>
              </a:rPr>
              <a:t>All rights reserved.</a:t>
            </a:r>
          </a:p>
        </p:txBody>
      </p:sp>
    </p:spTree>
    <p:extLst>
      <p:ext uri="{BB962C8B-B14F-4D97-AF65-F5344CB8AC3E}">
        <p14:creationId xmlns:p14="http://schemas.microsoft.com/office/powerpoint/2010/main" val="154165988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25.wmf"/><Relationship Id="rId5" Type="http://schemas.openxmlformats.org/officeDocument/2006/relationships/oleObject" Target="../embeddings/oleObject22.bin"/><Relationship Id="rId4" Type="http://schemas.openxmlformats.org/officeDocument/2006/relationships/image" Target="../media/image24.wmf"/></Relationships>
</file>

<file path=ppt/slides/_rels/slide12.xml.rels><?xml version="1.0" encoding="UTF-8" standalone="yes"?>
<Relationships xmlns="http://schemas.openxmlformats.org/package/2006/relationships"><Relationship Id="rId8" Type="http://schemas.openxmlformats.org/officeDocument/2006/relationships/image" Target="../media/image28.wmf"/><Relationship Id="rId3" Type="http://schemas.openxmlformats.org/officeDocument/2006/relationships/oleObject" Target="../embeddings/oleObject23.bin"/><Relationship Id="rId7" Type="http://schemas.openxmlformats.org/officeDocument/2006/relationships/oleObject" Target="../embeddings/oleObject25.bin"/><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27.wmf"/><Relationship Id="rId5" Type="http://schemas.openxmlformats.org/officeDocument/2006/relationships/oleObject" Target="../embeddings/oleObject24.bin"/><Relationship Id="rId10" Type="http://schemas.openxmlformats.org/officeDocument/2006/relationships/image" Target="../media/image29.wmf"/><Relationship Id="rId4" Type="http://schemas.openxmlformats.org/officeDocument/2006/relationships/image" Target="../media/image26.wmf"/><Relationship Id="rId9" Type="http://schemas.openxmlformats.org/officeDocument/2006/relationships/oleObject" Target="../embeddings/oleObject26.bin"/></Relationships>
</file>

<file path=ppt/slides/_rels/slide13.xml.rels><?xml version="1.0" encoding="UTF-8" standalone="yes"?>
<Relationships xmlns="http://schemas.openxmlformats.org/package/2006/relationships"><Relationship Id="rId8" Type="http://schemas.openxmlformats.org/officeDocument/2006/relationships/oleObject" Target="../embeddings/oleObject28.bin"/><Relationship Id="rId3" Type="http://schemas.openxmlformats.org/officeDocument/2006/relationships/image" Target="../media/image33.png"/><Relationship Id="rId7" Type="http://schemas.openxmlformats.org/officeDocument/2006/relationships/image" Target="../media/image30.wmf"/><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oleObject" Target="../embeddings/oleObject27.bin"/><Relationship Id="rId11" Type="http://schemas.openxmlformats.org/officeDocument/2006/relationships/image" Target="../media/image32.wmf"/><Relationship Id="rId5" Type="http://schemas.openxmlformats.org/officeDocument/2006/relationships/image" Target="../media/image35.png"/><Relationship Id="rId10" Type="http://schemas.openxmlformats.org/officeDocument/2006/relationships/oleObject" Target="../embeddings/oleObject29.bin"/><Relationship Id="rId4" Type="http://schemas.openxmlformats.org/officeDocument/2006/relationships/image" Target="../media/image34.png"/><Relationship Id="rId9" Type="http://schemas.openxmlformats.org/officeDocument/2006/relationships/image" Target="../media/image31.wmf"/></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30.bin"/><Relationship Id="rId2" Type="http://schemas.openxmlformats.org/officeDocument/2006/relationships/slideLayout" Target="../slideLayouts/slideLayout2.xml"/><Relationship Id="rId1" Type="http://schemas.openxmlformats.org/officeDocument/2006/relationships/vmlDrawing" Target="../drawings/vmlDrawing8.vml"/><Relationship Id="rId4" Type="http://schemas.openxmlformats.org/officeDocument/2006/relationships/image" Target="../media/image36.w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31.bin"/><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image" Target="../media/image38.wmf"/><Relationship Id="rId5" Type="http://schemas.openxmlformats.org/officeDocument/2006/relationships/oleObject" Target="../embeddings/oleObject32.bin"/><Relationship Id="rId4" Type="http://schemas.openxmlformats.org/officeDocument/2006/relationships/image" Target="../media/image37.wmf"/></Relationships>
</file>

<file path=ppt/slides/_rels/slide1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33.bin"/><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image" Target="../media/image41.wmf"/><Relationship Id="rId5" Type="http://schemas.openxmlformats.org/officeDocument/2006/relationships/oleObject" Target="../embeddings/oleObject34.bin"/><Relationship Id="rId4" Type="http://schemas.openxmlformats.org/officeDocument/2006/relationships/image" Target="../media/image40.wmf"/></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35.bin"/><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image" Target="../media/image43.wmf"/><Relationship Id="rId5" Type="http://schemas.openxmlformats.org/officeDocument/2006/relationships/oleObject" Target="../embeddings/oleObject36.bin"/><Relationship Id="rId4" Type="http://schemas.openxmlformats.org/officeDocument/2006/relationships/image" Target="../media/image42.w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37.bin"/><Relationship Id="rId2" Type="http://schemas.openxmlformats.org/officeDocument/2006/relationships/slideLayout" Target="../slideLayouts/slideLayout2.xml"/><Relationship Id="rId1" Type="http://schemas.openxmlformats.org/officeDocument/2006/relationships/vmlDrawing" Target="../drawings/vmlDrawing12.vml"/><Relationship Id="rId5" Type="http://schemas.openxmlformats.org/officeDocument/2006/relationships/image" Target="../media/image45.png"/><Relationship Id="rId4" Type="http://schemas.openxmlformats.org/officeDocument/2006/relationships/image" Target="../media/image44.wmf"/></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38.bin"/><Relationship Id="rId2" Type="http://schemas.openxmlformats.org/officeDocument/2006/relationships/slideLayout" Target="../slideLayouts/slideLayout2.xml"/><Relationship Id="rId1" Type="http://schemas.openxmlformats.org/officeDocument/2006/relationships/vmlDrawing" Target="../drawings/vmlDrawing13.vml"/><Relationship Id="rId6" Type="http://schemas.openxmlformats.org/officeDocument/2006/relationships/image" Target="../media/image47.wmf"/><Relationship Id="rId5" Type="http://schemas.openxmlformats.org/officeDocument/2006/relationships/oleObject" Target="../embeddings/oleObject39.bin"/><Relationship Id="rId4" Type="http://schemas.openxmlformats.org/officeDocument/2006/relationships/image" Target="../media/image46.wmf"/></Relationships>
</file>

<file path=ppt/slides/_rels/slide22.xml.rels><?xml version="1.0" encoding="UTF-8" standalone="yes"?>
<Relationships xmlns="http://schemas.openxmlformats.org/package/2006/relationships"><Relationship Id="rId8" Type="http://schemas.openxmlformats.org/officeDocument/2006/relationships/image" Target="../media/image50.wmf"/><Relationship Id="rId3" Type="http://schemas.openxmlformats.org/officeDocument/2006/relationships/oleObject" Target="../embeddings/oleObject40.bin"/><Relationship Id="rId7" Type="http://schemas.openxmlformats.org/officeDocument/2006/relationships/oleObject" Target="../embeddings/oleObject42.bin"/><Relationship Id="rId2" Type="http://schemas.openxmlformats.org/officeDocument/2006/relationships/slideLayout" Target="../slideLayouts/slideLayout2.xml"/><Relationship Id="rId1" Type="http://schemas.openxmlformats.org/officeDocument/2006/relationships/vmlDrawing" Target="../drawings/vmlDrawing14.vml"/><Relationship Id="rId6" Type="http://schemas.openxmlformats.org/officeDocument/2006/relationships/image" Target="../media/image49.wmf"/><Relationship Id="rId5" Type="http://schemas.openxmlformats.org/officeDocument/2006/relationships/oleObject" Target="../embeddings/oleObject41.bin"/><Relationship Id="rId4" Type="http://schemas.openxmlformats.org/officeDocument/2006/relationships/image" Target="../media/image48.wmf"/></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43.bin"/><Relationship Id="rId2" Type="http://schemas.openxmlformats.org/officeDocument/2006/relationships/slideLayout" Target="../slideLayouts/slideLayout2.xml"/><Relationship Id="rId1" Type="http://schemas.openxmlformats.org/officeDocument/2006/relationships/vmlDrawing" Target="../drawings/vmlDrawing15.vml"/><Relationship Id="rId5" Type="http://schemas.openxmlformats.org/officeDocument/2006/relationships/image" Target="../media/image52.png"/><Relationship Id="rId4" Type="http://schemas.openxmlformats.org/officeDocument/2006/relationships/image" Target="../media/image51.wmf"/></Relationships>
</file>

<file path=ppt/slides/_rels/slide24.xml.rels><?xml version="1.0" encoding="UTF-8" standalone="yes"?>
<Relationships xmlns="http://schemas.openxmlformats.org/package/2006/relationships"><Relationship Id="rId8" Type="http://schemas.openxmlformats.org/officeDocument/2006/relationships/image" Target="../media/image55.wmf"/><Relationship Id="rId13" Type="http://schemas.openxmlformats.org/officeDocument/2006/relationships/oleObject" Target="../embeddings/oleObject49.bin"/><Relationship Id="rId3" Type="http://schemas.openxmlformats.org/officeDocument/2006/relationships/oleObject" Target="../embeddings/oleObject44.bin"/><Relationship Id="rId7" Type="http://schemas.openxmlformats.org/officeDocument/2006/relationships/oleObject" Target="../embeddings/oleObject46.bin"/><Relationship Id="rId12" Type="http://schemas.openxmlformats.org/officeDocument/2006/relationships/image" Target="../media/image57.wmf"/><Relationship Id="rId2" Type="http://schemas.openxmlformats.org/officeDocument/2006/relationships/slideLayout" Target="../slideLayouts/slideLayout2.xml"/><Relationship Id="rId16" Type="http://schemas.openxmlformats.org/officeDocument/2006/relationships/image" Target="../media/image59.wmf"/><Relationship Id="rId1" Type="http://schemas.openxmlformats.org/officeDocument/2006/relationships/vmlDrawing" Target="../drawings/vmlDrawing16.vml"/><Relationship Id="rId6" Type="http://schemas.openxmlformats.org/officeDocument/2006/relationships/image" Target="../media/image54.wmf"/><Relationship Id="rId11" Type="http://schemas.openxmlformats.org/officeDocument/2006/relationships/oleObject" Target="../embeddings/oleObject48.bin"/><Relationship Id="rId5" Type="http://schemas.openxmlformats.org/officeDocument/2006/relationships/oleObject" Target="../embeddings/oleObject45.bin"/><Relationship Id="rId15" Type="http://schemas.openxmlformats.org/officeDocument/2006/relationships/oleObject" Target="../embeddings/oleObject50.bin"/><Relationship Id="rId10" Type="http://schemas.openxmlformats.org/officeDocument/2006/relationships/image" Target="../media/image56.wmf"/><Relationship Id="rId4" Type="http://schemas.openxmlformats.org/officeDocument/2006/relationships/image" Target="../media/image53.wmf"/><Relationship Id="rId9" Type="http://schemas.openxmlformats.org/officeDocument/2006/relationships/oleObject" Target="../embeddings/oleObject47.bin"/><Relationship Id="rId14" Type="http://schemas.openxmlformats.org/officeDocument/2006/relationships/image" Target="../media/image58.wm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image" Target="../media/image62.wmf"/><Relationship Id="rId13" Type="http://schemas.openxmlformats.org/officeDocument/2006/relationships/oleObject" Target="../embeddings/oleObject56.bin"/><Relationship Id="rId3" Type="http://schemas.openxmlformats.org/officeDocument/2006/relationships/oleObject" Target="../embeddings/oleObject51.bin"/><Relationship Id="rId7" Type="http://schemas.openxmlformats.org/officeDocument/2006/relationships/oleObject" Target="../embeddings/oleObject53.bin"/><Relationship Id="rId12" Type="http://schemas.openxmlformats.org/officeDocument/2006/relationships/image" Target="../media/image64.wmf"/><Relationship Id="rId2" Type="http://schemas.openxmlformats.org/officeDocument/2006/relationships/slideLayout" Target="../slideLayouts/slideLayout2.xml"/><Relationship Id="rId16" Type="http://schemas.openxmlformats.org/officeDocument/2006/relationships/image" Target="../media/image66.wmf"/><Relationship Id="rId1" Type="http://schemas.openxmlformats.org/officeDocument/2006/relationships/vmlDrawing" Target="../drawings/vmlDrawing17.vml"/><Relationship Id="rId6" Type="http://schemas.openxmlformats.org/officeDocument/2006/relationships/image" Target="../media/image61.wmf"/><Relationship Id="rId11" Type="http://schemas.openxmlformats.org/officeDocument/2006/relationships/oleObject" Target="../embeddings/oleObject55.bin"/><Relationship Id="rId5" Type="http://schemas.openxmlformats.org/officeDocument/2006/relationships/oleObject" Target="../embeddings/oleObject52.bin"/><Relationship Id="rId15" Type="http://schemas.openxmlformats.org/officeDocument/2006/relationships/oleObject" Target="../embeddings/oleObject57.bin"/><Relationship Id="rId10" Type="http://schemas.openxmlformats.org/officeDocument/2006/relationships/image" Target="../media/image63.wmf"/><Relationship Id="rId4" Type="http://schemas.openxmlformats.org/officeDocument/2006/relationships/image" Target="../media/image60.wmf"/><Relationship Id="rId9" Type="http://schemas.openxmlformats.org/officeDocument/2006/relationships/oleObject" Target="../embeddings/oleObject54.bin"/><Relationship Id="rId14" Type="http://schemas.openxmlformats.org/officeDocument/2006/relationships/image" Target="../media/image65.wmf"/></Relationships>
</file>

<file path=ppt/slides/_rels/slide27.xml.rels><?xml version="1.0" encoding="UTF-8" standalone="yes"?>
<Relationships xmlns="http://schemas.openxmlformats.org/package/2006/relationships"><Relationship Id="rId8" Type="http://schemas.openxmlformats.org/officeDocument/2006/relationships/image" Target="../media/image69.wmf"/><Relationship Id="rId3" Type="http://schemas.openxmlformats.org/officeDocument/2006/relationships/oleObject" Target="../embeddings/oleObject58.bin"/><Relationship Id="rId7" Type="http://schemas.openxmlformats.org/officeDocument/2006/relationships/oleObject" Target="../embeddings/oleObject60.bin"/><Relationship Id="rId2" Type="http://schemas.openxmlformats.org/officeDocument/2006/relationships/slideLayout" Target="../slideLayouts/slideLayout2.xml"/><Relationship Id="rId1" Type="http://schemas.openxmlformats.org/officeDocument/2006/relationships/vmlDrawing" Target="../drawings/vmlDrawing18.vml"/><Relationship Id="rId6" Type="http://schemas.openxmlformats.org/officeDocument/2006/relationships/image" Target="../media/image68.wmf"/><Relationship Id="rId5" Type="http://schemas.openxmlformats.org/officeDocument/2006/relationships/oleObject" Target="../embeddings/oleObject59.bin"/><Relationship Id="rId4" Type="http://schemas.openxmlformats.org/officeDocument/2006/relationships/image" Target="../media/image67.wmf"/></Relationships>
</file>

<file path=ppt/slides/_rels/slide28.xml.rels><?xml version="1.0" encoding="UTF-8" standalone="yes"?>
<Relationships xmlns="http://schemas.openxmlformats.org/package/2006/relationships"><Relationship Id="rId8" Type="http://schemas.openxmlformats.org/officeDocument/2006/relationships/image" Target="../media/image72.wmf"/><Relationship Id="rId13" Type="http://schemas.openxmlformats.org/officeDocument/2006/relationships/oleObject" Target="../embeddings/oleObject66.bin"/><Relationship Id="rId3" Type="http://schemas.openxmlformats.org/officeDocument/2006/relationships/oleObject" Target="../embeddings/oleObject61.bin"/><Relationship Id="rId7" Type="http://schemas.openxmlformats.org/officeDocument/2006/relationships/oleObject" Target="../embeddings/oleObject63.bin"/><Relationship Id="rId12" Type="http://schemas.openxmlformats.org/officeDocument/2006/relationships/image" Target="../media/image74.wmf"/><Relationship Id="rId2" Type="http://schemas.openxmlformats.org/officeDocument/2006/relationships/slideLayout" Target="../slideLayouts/slideLayout2.xml"/><Relationship Id="rId1" Type="http://schemas.openxmlformats.org/officeDocument/2006/relationships/vmlDrawing" Target="../drawings/vmlDrawing19.vml"/><Relationship Id="rId6" Type="http://schemas.openxmlformats.org/officeDocument/2006/relationships/image" Target="../media/image71.wmf"/><Relationship Id="rId11" Type="http://schemas.openxmlformats.org/officeDocument/2006/relationships/oleObject" Target="../embeddings/oleObject65.bin"/><Relationship Id="rId5" Type="http://schemas.openxmlformats.org/officeDocument/2006/relationships/oleObject" Target="../embeddings/oleObject62.bin"/><Relationship Id="rId10" Type="http://schemas.openxmlformats.org/officeDocument/2006/relationships/image" Target="../media/image73.wmf"/><Relationship Id="rId4" Type="http://schemas.openxmlformats.org/officeDocument/2006/relationships/image" Target="../media/image70.wmf"/><Relationship Id="rId9" Type="http://schemas.openxmlformats.org/officeDocument/2006/relationships/oleObject" Target="../embeddings/oleObject64.bin"/><Relationship Id="rId14" Type="http://schemas.openxmlformats.org/officeDocument/2006/relationships/image" Target="../media/image75.wmf"/></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image" Target="../media/image79.wmf"/><Relationship Id="rId3" Type="http://schemas.openxmlformats.org/officeDocument/2006/relationships/oleObject" Target="../embeddings/oleObject67.bin"/><Relationship Id="rId7" Type="http://schemas.openxmlformats.org/officeDocument/2006/relationships/oleObject" Target="../embeddings/oleObject69.bin"/><Relationship Id="rId2" Type="http://schemas.openxmlformats.org/officeDocument/2006/relationships/slideLayout" Target="../slideLayouts/slideLayout2.xml"/><Relationship Id="rId1" Type="http://schemas.openxmlformats.org/officeDocument/2006/relationships/vmlDrawing" Target="../drawings/vmlDrawing20.vml"/><Relationship Id="rId6" Type="http://schemas.openxmlformats.org/officeDocument/2006/relationships/image" Target="../media/image78.wmf"/><Relationship Id="rId5" Type="http://schemas.openxmlformats.org/officeDocument/2006/relationships/oleObject" Target="../embeddings/oleObject68.bin"/><Relationship Id="rId4" Type="http://schemas.openxmlformats.org/officeDocument/2006/relationships/image" Target="../media/image77.wmf"/></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70.bin"/><Relationship Id="rId2" Type="http://schemas.openxmlformats.org/officeDocument/2006/relationships/slideLayout" Target="../slideLayouts/slideLayout2.xml"/><Relationship Id="rId1" Type="http://schemas.openxmlformats.org/officeDocument/2006/relationships/vmlDrawing" Target="../drawings/vmlDrawing21.vml"/><Relationship Id="rId4" Type="http://schemas.openxmlformats.org/officeDocument/2006/relationships/image" Target="../media/image80.wmf"/></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71.bin"/><Relationship Id="rId7" Type="http://schemas.openxmlformats.org/officeDocument/2006/relationships/image" Target="../media/image83.png"/><Relationship Id="rId2" Type="http://schemas.openxmlformats.org/officeDocument/2006/relationships/slideLayout" Target="../slideLayouts/slideLayout2.xml"/><Relationship Id="rId1" Type="http://schemas.openxmlformats.org/officeDocument/2006/relationships/vmlDrawing" Target="../drawings/vmlDrawing22.vml"/><Relationship Id="rId6" Type="http://schemas.openxmlformats.org/officeDocument/2006/relationships/image" Target="../media/image82.wmf"/><Relationship Id="rId5" Type="http://schemas.openxmlformats.org/officeDocument/2006/relationships/oleObject" Target="../embeddings/oleObject72.bin"/><Relationship Id="rId4" Type="http://schemas.openxmlformats.org/officeDocument/2006/relationships/image" Target="../media/image81.wmf"/></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8" Type="http://schemas.openxmlformats.org/officeDocument/2006/relationships/image" Target="../media/image86.wmf"/><Relationship Id="rId13" Type="http://schemas.openxmlformats.org/officeDocument/2006/relationships/oleObject" Target="../embeddings/oleObject78.bin"/><Relationship Id="rId18" Type="http://schemas.openxmlformats.org/officeDocument/2006/relationships/image" Target="../media/image91.wmf"/><Relationship Id="rId3" Type="http://schemas.openxmlformats.org/officeDocument/2006/relationships/oleObject" Target="../embeddings/oleObject73.bin"/><Relationship Id="rId7" Type="http://schemas.openxmlformats.org/officeDocument/2006/relationships/oleObject" Target="../embeddings/oleObject75.bin"/><Relationship Id="rId12" Type="http://schemas.openxmlformats.org/officeDocument/2006/relationships/image" Target="../media/image88.wmf"/><Relationship Id="rId17" Type="http://schemas.openxmlformats.org/officeDocument/2006/relationships/oleObject" Target="../embeddings/oleObject80.bin"/><Relationship Id="rId2" Type="http://schemas.openxmlformats.org/officeDocument/2006/relationships/slideLayout" Target="../slideLayouts/slideLayout2.xml"/><Relationship Id="rId16" Type="http://schemas.openxmlformats.org/officeDocument/2006/relationships/image" Target="../media/image90.wmf"/><Relationship Id="rId1" Type="http://schemas.openxmlformats.org/officeDocument/2006/relationships/vmlDrawing" Target="../drawings/vmlDrawing23.vml"/><Relationship Id="rId6" Type="http://schemas.openxmlformats.org/officeDocument/2006/relationships/image" Target="../media/image85.wmf"/><Relationship Id="rId11" Type="http://schemas.openxmlformats.org/officeDocument/2006/relationships/oleObject" Target="../embeddings/oleObject77.bin"/><Relationship Id="rId5" Type="http://schemas.openxmlformats.org/officeDocument/2006/relationships/oleObject" Target="../embeddings/oleObject74.bin"/><Relationship Id="rId15" Type="http://schemas.openxmlformats.org/officeDocument/2006/relationships/oleObject" Target="../embeddings/oleObject79.bin"/><Relationship Id="rId10" Type="http://schemas.openxmlformats.org/officeDocument/2006/relationships/image" Target="../media/image87.wmf"/><Relationship Id="rId4" Type="http://schemas.openxmlformats.org/officeDocument/2006/relationships/image" Target="../media/image84.wmf"/><Relationship Id="rId9" Type="http://schemas.openxmlformats.org/officeDocument/2006/relationships/oleObject" Target="../embeddings/oleObject76.bin"/><Relationship Id="rId14" Type="http://schemas.openxmlformats.org/officeDocument/2006/relationships/image" Target="../media/image89.wmf"/></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81.bin"/><Relationship Id="rId2" Type="http://schemas.openxmlformats.org/officeDocument/2006/relationships/slideLayout" Target="../slideLayouts/slideLayout2.xml"/><Relationship Id="rId1" Type="http://schemas.openxmlformats.org/officeDocument/2006/relationships/vmlDrawing" Target="../drawings/vmlDrawing24.vml"/><Relationship Id="rId4" Type="http://schemas.openxmlformats.org/officeDocument/2006/relationships/image" Target="../media/image92.wmf"/></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9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4.wmf"/><Relationship Id="rId13" Type="http://schemas.openxmlformats.org/officeDocument/2006/relationships/oleObject" Target="../embeddings/oleObject6.bin"/><Relationship Id="rId18" Type="http://schemas.openxmlformats.org/officeDocument/2006/relationships/image" Target="../media/image9.wmf"/><Relationship Id="rId3" Type="http://schemas.openxmlformats.org/officeDocument/2006/relationships/oleObject" Target="../embeddings/oleObject1.bin"/><Relationship Id="rId7" Type="http://schemas.openxmlformats.org/officeDocument/2006/relationships/oleObject" Target="../embeddings/oleObject3.bin"/><Relationship Id="rId12" Type="http://schemas.openxmlformats.org/officeDocument/2006/relationships/image" Target="../media/image6.wmf"/><Relationship Id="rId17" Type="http://schemas.openxmlformats.org/officeDocument/2006/relationships/oleObject" Target="../embeddings/oleObject8.bin"/><Relationship Id="rId2" Type="http://schemas.openxmlformats.org/officeDocument/2006/relationships/slideLayout" Target="../slideLayouts/slideLayout2.xml"/><Relationship Id="rId16" Type="http://schemas.openxmlformats.org/officeDocument/2006/relationships/image" Target="../media/image8.wmf"/><Relationship Id="rId1" Type="http://schemas.openxmlformats.org/officeDocument/2006/relationships/vmlDrawing" Target="../drawings/vmlDrawing1.vml"/><Relationship Id="rId6" Type="http://schemas.openxmlformats.org/officeDocument/2006/relationships/image" Target="../media/image3.wmf"/><Relationship Id="rId11" Type="http://schemas.openxmlformats.org/officeDocument/2006/relationships/oleObject" Target="../embeddings/oleObject5.bin"/><Relationship Id="rId5" Type="http://schemas.openxmlformats.org/officeDocument/2006/relationships/oleObject" Target="../embeddings/oleObject2.bin"/><Relationship Id="rId15" Type="http://schemas.openxmlformats.org/officeDocument/2006/relationships/oleObject" Target="../embeddings/oleObject7.bin"/><Relationship Id="rId10" Type="http://schemas.openxmlformats.org/officeDocument/2006/relationships/image" Target="../media/image5.wmf"/><Relationship Id="rId4" Type="http://schemas.openxmlformats.org/officeDocument/2006/relationships/image" Target="../media/image2.wmf"/><Relationship Id="rId9" Type="http://schemas.openxmlformats.org/officeDocument/2006/relationships/oleObject" Target="../embeddings/oleObject4.bin"/><Relationship Id="rId14" Type="http://schemas.openxmlformats.org/officeDocument/2006/relationships/image" Target="../media/image7.wmf"/></Relationships>
</file>

<file path=ppt/slides/_rels/slide40.xml.rels><?xml version="1.0" encoding="UTF-8" standalone="yes"?>
<Relationships xmlns="http://schemas.openxmlformats.org/package/2006/relationships"><Relationship Id="rId8" Type="http://schemas.openxmlformats.org/officeDocument/2006/relationships/oleObject" Target="../embeddings/oleObject84.bin"/><Relationship Id="rId13" Type="http://schemas.openxmlformats.org/officeDocument/2006/relationships/image" Target="../media/image98.wmf"/><Relationship Id="rId18" Type="http://schemas.openxmlformats.org/officeDocument/2006/relationships/oleObject" Target="../embeddings/oleObject89.bin"/><Relationship Id="rId3" Type="http://schemas.openxmlformats.org/officeDocument/2006/relationships/image" Target="../media/image102.png"/><Relationship Id="rId7" Type="http://schemas.openxmlformats.org/officeDocument/2006/relationships/image" Target="../media/image95.wmf"/><Relationship Id="rId12" Type="http://schemas.openxmlformats.org/officeDocument/2006/relationships/oleObject" Target="../embeddings/oleObject86.bin"/><Relationship Id="rId17" Type="http://schemas.openxmlformats.org/officeDocument/2006/relationships/image" Target="../media/image100.wmf"/><Relationship Id="rId2" Type="http://schemas.openxmlformats.org/officeDocument/2006/relationships/slideLayout" Target="../slideLayouts/slideLayout2.xml"/><Relationship Id="rId16" Type="http://schemas.openxmlformats.org/officeDocument/2006/relationships/oleObject" Target="../embeddings/oleObject88.bin"/><Relationship Id="rId1" Type="http://schemas.openxmlformats.org/officeDocument/2006/relationships/vmlDrawing" Target="../drawings/vmlDrawing25.vml"/><Relationship Id="rId6" Type="http://schemas.openxmlformats.org/officeDocument/2006/relationships/oleObject" Target="../embeddings/oleObject83.bin"/><Relationship Id="rId11" Type="http://schemas.openxmlformats.org/officeDocument/2006/relationships/image" Target="../media/image97.wmf"/><Relationship Id="rId5" Type="http://schemas.openxmlformats.org/officeDocument/2006/relationships/image" Target="../media/image94.wmf"/><Relationship Id="rId15" Type="http://schemas.openxmlformats.org/officeDocument/2006/relationships/image" Target="../media/image99.wmf"/><Relationship Id="rId10" Type="http://schemas.openxmlformats.org/officeDocument/2006/relationships/oleObject" Target="../embeddings/oleObject85.bin"/><Relationship Id="rId19" Type="http://schemas.openxmlformats.org/officeDocument/2006/relationships/image" Target="../media/image101.wmf"/><Relationship Id="rId4" Type="http://schemas.openxmlformats.org/officeDocument/2006/relationships/oleObject" Target="../embeddings/oleObject82.bin"/><Relationship Id="rId9" Type="http://schemas.openxmlformats.org/officeDocument/2006/relationships/image" Target="../media/image96.wmf"/><Relationship Id="rId14" Type="http://schemas.openxmlformats.org/officeDocument/2006/relationships/oleObject" Target="../embeddings/oleObject87.bin"/></Relationships>
</file>

<file path=ppt/slides/_rels/slide41.xml.rels><?xml version="1.0" encoding="UTF-8" standalone="yes"?>
<Relationships xmlns="http://schemas.openxmlformats.org/package/2006/relationships"><Relationship Id="rId2" Type="http://schemas.openxmlformats.org/officeDocument/2006/relationships/image" Target="../media/image103.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90.bin"/><Relationship Id="rId2" Type="http://schemas.openxmlformats.org/officeDocument/2006/relationships/slideLayout" Target="../slideLayouts/slideLayout2.xml"/><Relationship Id="rId1" Type="http://schemas.openxmlformats.org/officeDocument/2006/relationships/vmlDrawing" Target="../drawings/vmlDrawing26.vml"/><Relationship Id="rId4" Type="http://schemas.openxmlformats.org/officeDocument/2006/relationships/image" Target="../media/image104.wmf"/></Relationships>
</file>

<file path=ppt/slides/_rels/slide43.xml.rels><?xml version="1.0" encoding="UTF-8" standalone="yes"?>
<Relationships xmlns="http://schemas.openxmlformats.org/package/2006/relationships"><Relationship Id="rId8" Type="http://schemas.openxmlformats.org/officeDocument/2006/relationships/image" Target="../media/image107.wmf"/><Relationship Id="rId3" Type="http://schemas.openxmlformats.org/officeDocument/2006/relationships/oleObject" Target="../embeddings/oleObject91.bin"/><Relationship Id="rId7" Type="http://schemas.openxmlformats.org/officeDocument/2006/relationships/oleObject" Target="../embeddings/oleObject93.bin"/><Relationship Id="rId12" Type="http://schemas.openxmlformats.org/officeDocument/2006/relationships/image" Target="../media/image109.wmf"/><Relationship Id="rId2" Type="http://schemas.openxmlformats.org/officeDocument/2006/relationships/slideLayout" Target="../slideLayouts/slideLayout2.xml"/><Relationship Id="rId1" Type="http://schemas.openxmlformats.org/officeDocument/2006/relationships/vmlDrawing" Target="../drawings/vmlDrawing27.vml"/><Relationship Id="rId6" Type="http://schemas.openxmlformats.org/officeDocument/2006/relationships/image" Target="../media/image106.wmf"/><Relationship Id="rId11" Type="http://schemas.openxmlformats.org/officeDocument/2006/relationships/oleObject" Target="../embeddings/oleObject95.bin"/><Relationship Id="rId5" Type="http://schemas.openxmlformats.org/officeDocument/2006/relationships/oleObject" Target="../embeddings/oleObject92.bin"/><Relationship Id="rId10" Type="http://schemas.openxmlformats.org/officeDocument/2006/relationships/image" Target="../media/image108.wmf"/><Relationship Id="rId4" Type="http://schemas.openxmlformats.org/officeDocument/2006/relationships/image" Target="../media/image105.wmf"/><Relationship Id="rId9" Type="http://schemas.openxmlformats.org/officeDocument/2006/relationships/oleObject" Target="../embeddings/oleObject94.bin"/></Relationships>
</file>

<file path=ppt/slides/_rels/slide44.xml.rels><?xml version="1.0" encoding="UTF-8" standalone="yes"?>
<Relationships xmlns="http://schemas.openxmlformats.org/package/2006/relationships"><Relationship Id="rId2" Type="http://schemas.openxmlformats.org/officeDocument/2006/relationships/image" Target="../media/image110.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oleObject" Target="../embeddings/oleObject96.bin"/><Relationship Id="rId2" Type="http://schemas.openxmlformats.org/officeDocument/2006/relationships/slideLayout" Target="../slideLayouts/slideLayout2.xml"/><Relationship Id="rId1" Type="http://schemas.openxmlformats.org/officeDocument/2006/relationships/vmlDrawing" Target="../drawings/vmlDrawing28.vml"/><Relationship Id="rId6" Type="http://schemas.openxmlformats.org/officeDocument/2006/relationships/image" Target="../media/image112.wmf"/><Relationship Id="rId5" Type="http://schemas.openxmlformats.org/officeDocument/2006/relationships/oleObject" Target="../embeddings/oleObject97.bin"/><Relationship Id="rId4" Type="http://schemas.openxmlformats.org/officeDocument/2006/relationships/image" Target="../media/image111.wmf"/></Relationships>
</file>

<file path=ppt/slides/_rels/slide46.xml.rels><?xml version="1.0" encoding="UTF-8" standalone="yes"?>
<Relationships xmlns="http://schemas.openxmlformats.org/package/2006/relationships"><Relationship Id="rId3" Type="http://schemas.openxmlformats.org/officeDocument/2006/relationships/oleObject" Target="../embeddings/oleObject98.bin"/><Relationship Id="rId7" Type="http://schemas.openxmlformats.org/officeDocument/2006/relationships/image" Target="../media/image115.png"/><Relationship Id="rId2" Type="http://schemas.openxmlformats.org/officeDocument/2006/relationships/slideLayout" Target="../slideLayouts/slideLayout2.xml"/><Relationship Id="rId1" Type="http://schemas.openxmlformats.org/officeDocument/2006/relationships/vmlDrawing" Target="../drawings/vmlDrawing29.vml"/><Relationship Id="rId6" Type="http://schemas.openxmlformats.org/officeDocument/2006/relationships/image" Target="../media/image114.wmf"/><Relationship Id="rId5" Type="http://schemas.openxmlformats.org/officeDocument/2006/relationships/oleObject" Target="../embeddings/oleObject99.bin"/><Relationship Id="rId4" Type="http://schemas.openxmlformats.org/officeDocument/2006/relationships/image" Target="../media/image113.wmf"/></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4.wmf"/><Relationship Id="rId13" Type="http://schemas.openxmlformats.org/officeDocument/2006/relationships/oleObject" Target="../embeddings/oleObject14.bin"/><Relationship Id="rId18" Type="http://schemas.openxmlformats.org/officeDocument/2006/relationships/image" Target="../media/image19.wmf"/><Relationship Id="rId3" Type="http://schemas.openxmlformats.org/officeDocument/2006/relationships/oleObject" Target="../embeddings/oleObject9.bin"/><Relationship Id="rId7" Type="http://schemas.openxmlformats.org/officeDocument/2006/relationships/oleObject" Target="../embeddings/oleObject11.bin"/><Relationship Id="rId12" Type="http://schemas.openxmlformats.org/officeDocument/2006/relationships/image" Target="../media/image16.wmf"/><Relationship Id="rId17" Type="http://schemas.openxmlformats.org/officeDocument/2006/relationships/oleObject" Target="../embeddings/oleObject16.bin"/><Relationship Id="rId2" Type="http://schemas.openxmlformats.org/officeDocument/2006/relationships/slideLayout" Target="../slideLayouts/slideLayout2.xml"/><Relationship Id="rId16" Type="http://schemas.openxmlformats.org/officeDocument/2006/relationships/image" Target="../media/image18.wmf"/><Relationship Id="rId1" Type="http://schemas.openxmlformats.org/officeDocument/2006/relationships/vmlDrawing" Target="../drawings/vmlDrawing2.vml"/><Relationship Id="rId6" Type="http://schemas.openxmlformats.org/officeDocument/2006/relationships/image" Target="../media/image13.wmf"/><Relationship Id="rId11" Type="http://schemas.openxmlformats.org/officeDocument/2006/relationships/oleObject" Target="../embeddings/oleObject13.bin"/><Relationship Id="rId5" Type="http://schemas.openxmlformats.org/officeDocument/2006/relationships/oleObject" Target="../embeddings/oleObject10.bin"/><Relationship Id="rId15" Type="http://schemas.openxmlformats.org/officeDocument/2006/relationships/oleObject" Target="../embeddings/oleObject15.bin"/><Relationship Id="rId10" Type="http://schemas.openxmlformats.org/officeDocument/2006/relationships/image" Target="../media/image15.wmf"/><Relationship Id="rId4" Type="http://schemas.openxmlformats.org/officeDocument/2006/relationships/image" Target="../media/image12.wmf"/><Relationship Id="rId9" Type="http://schemas.openxmlformats.org/officeDocument/2006/relationships/oleObject" Target="../embeddings/oleObject12.bin"/><Relationship Id="rId14" Type="http://schemas.openxmlformats.org/officeDocument/2006/relationships/image" Target="../media/image17.wmf"/></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21.wmf"/><Relationship Id="rId5" Type="http://schemas.openxmlformats.org/officeDocument/2006/relationships/oleObject" Target="../embeddings/oleObject18.bin"/><Relationship Id="rId4" Type="http://schemas.openxmlformats.org/officeDocument/2006/relationships/image" Target="../media/image20.wmf"/></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23.wmf"/><Relationship Id="rId5" Type="http://schemas.openxmlformats.org/officeDocument/2006/relationships/oleObject" Target="../embeddings/oleObject20.bin"/><Relationship Id="rId4" Type="http://schemas.openxmlformats.org/officeDocument/2006/relationships/image" Target="../media/image22.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ctrTitle"/>
          </p:nvPr>
        </p:nvSpPr>
        <p:spPr>
          <a:xfrm>
            <a:off x="685800" y="2133600"/>
            <a:ext cx="7772400" cy="1470025"/>
          </a:xfrm>
          <a:prstGeom prst="rect">
            <a:avLst/>
          </a:prstGeom>
        </p:spPr>
        <p:txBody>
          <a:bodyPr/>
          <a:lstStyle/>
          <a:p>
            <a:pPr eaLnBrk="1" hangingPunct="1"/>
            <a:r>
              <a:rPr lang="en-US" dirty="0">
                <a:solidFill>
                  <a:srgbClr val="004786"/>
                </a:solidFill>
                <a:latin typeface="Arial" charset="0"/>
                <a:cs typeface="Arial" charset="0"/>
              </a:rPr>
              <a:t>Section 14.1</a:t>
            </a:r>
          </a:p>
        </p:txBody>
      </p:sp>
      <p:sp>
        <p:nvSpPr>
          <p:cNvPr id="10" name="Subtitle 2"/>
          <p:cNvSpPr>
            <a:spLocks noGrp="1"/>
          </p:cNvSpPr>
          <p:nvPr>
            <p:ph type="subTitle" idx="4294967295"/>
          </p:nvPr>
        </p:nvSpPr>
        <p:spPr>
          <a:xfrm>
            <a:off x="1371600" y="3505200"/>
            <a:ext cx="6400800" cy="1752600"/>
          </a:xfrm>
          <a:prstGeom prst="rect">
            <a:avLst/>
          </a:prstGeom>
        </p:spPr>
        <p:txBody>
          <a:bodyPr rtlCol="0">
            <a:normAutofit/>
          </a:bodyPr>
          <a:lstStyle/>
          <a:p>
            <a:pPr algn="ctr">
              <a:buNone/>
            </a:pPr>
            <a:r>
              <a:rPr lang="en-US" b="1" i="1" dirty="0">
                <a:solidFill>
                  <a:schemeClr val="tx2"/>
                </a:solidFill>
              </a:rPr>
              <a:t>Double Integrals</a:t>
            </a:r>
            <a:endParaRPr lang="en-US" b="1" i="1" dirty="0">
              <a:solidFill>
                <a:schemeClr val="tx2"/>
              </a:solidFill>
              <a:latin typeface="Arial" pitchFamily="34" charset="0"/>
              <a:cs typeface="Arial" pitchFamily="34" charset="0"/>
            </a:endParaRPr>
          </a:p>
        </p:txBody>
      </p:sp>
    </p:spTree>
    <p:extLst>
      <p:ext uri="{BB962C8B-B14F-4D97-AF65-F5344CB8AC3E}">
        <p14:creationId xmlns:p14="http://schemas.microsoft.com/office/powerpoint/2010/main" val="37750620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Double Integrals and Riemann Sums</a:t>
            </a:r>
          </a:p>
        </p:txBody>
      </p:sp>
      <p:sp>
        <p:nvSpPr>
          <p:cNvPr id="3" name="Content Placeholder 2"/>
          <p:cNvSpPr>
            <a:spLocks noGrp="1"/>
          </p:cNvSpPr>
          <p:nvPr>
            <p:ph idx="1"/>
          </p:nvPr>
        </p:nvSpPr>
        <p:spPr/>
        <p:txBody>
          <a:bodyPr/>
          <a:lstStyle/>
          <a:p>
            <a:r>
              <a:rPr lang="en-US" dirty="0"/>
              <a:t>If all double Riemann sums converge to a common value as we consider partitions of smaller and smaller norm, we define the </a:t>
            </a:r>
            <a:r>
              <a:rPr lang="en-US" i="1" dirty="0"/>
              <a:t>double integral</a:t>
            </a:r>
            <a:r>
              <a:rPr lang="en-US" dirty="0"/>
              <a:t> of </a:t>
            </a:r>
            <a:r>
              <a:rPr lang="en-US" i="1" dirty="0"/>
              <a:t>f</a:t>
            </a:r>
            <a:r>
              <a:rPr lang="en-US" dirty="0"/>
              <a:t> over </a:t>
            </a:r>
            <a:r>
              <a:rPr lang="en-US" i="1" dirty="0"/>
              <a:t>R</a:t>
            </a:r>
            <a:r>
              <a:rPr lang="en-US" dirty="0"/>
              <a:t> to be that common value.</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 Double Integral </a:t>
            </a:r>
          </a:p>
        </p:txBody>
      </p:sp>
      <p:sp>
        <p:nvSpPr>
          <p:cNvPr id="3" name="Content Placeholder 2"/>
          <p:cNvSpPr>
            <a:spLocks noGrp="1"/>
          </p:cNvSpPr>
          <p:nvPr>
            <p:ph idx="1"/>
          </p:nvPr>
        </p:nvSpPr>
        <p:spPr>
          <a:xfrm>
            <a:off x="457200" y="1184475"/>
            <a:ext cx="8229600" cy="4745915"/>
          </a:xfrm>
          <a:solidFill>
            <a:srgbClr val="FFFFCC"/>
          </a:solidFill>
          <a:ln w="28575">
            <a:solidFill>
              <a:schemeClr val="tx1"/>
            </a:solidFill>
          </a:ln>
        </p:spPr>
        <p:txBody>
          <a:bodyPr>
            <a:spAutoFit/>
          </a:bodyPr>
          <a:lstStyle/>
          <a:p>
            <a:pPr algn="ctr"/>
            <a:r>
              <a:rPr lang="en-US" b="1" dirty="0">
                <a:solidFill>
                  <a:schemeClr val="tx1"/>
                </a:solidFill>
              </a:rPr>
              <a:t>Double Integral</a:t>
            </a:r>
          </a:p>
          <a:p>
            <a:r>
              <a:rPr lang="en-US" dirty="0">
                <a:solidFill>
                  <a:schemeClr val="tx1"/>
                </a:solidFill>
              </a:rPr>
              <a:t>Given a function </a:t>
            </a:r>
            <a:r>
              <a:rPr lang="en-US" i="1" dirty="0">
                <a:solidFill>
                  <a:schemeClr val="tx1"/>
                </a:solidFill>
              </a:rPr>
              <a:t>f</a:t>
            </a:r>
            <a:r>
              <a:rPr lang="en-US" dirty="0">
                <a:solidFill>
                  <a:schemeClr val="tx1"/>
                </a:solidFill>
              </a:rPr>
              <a:t>(</a:t>
            </a:r>
            <a:r>
              <a:rPr lang="en-US" i="1" dirty="0">
                <a:solidFill>
                  <a:schemeClr val="tx1"/>
                </a:solidFill>
              </a:rPr>
              <a:t>x</a:t>
            </a:r>
            <a:r>
              <a:rPr lang="en-US" dirty="0">
                <a:solidFill>
                  <a:schemeClr val="tx1"/>
                </a:solidFill>
              </a:rPr>
              <a:t>, </a:t>
            </a:r>
            <a:r>
              <a:rPr lang="en-US" i="1" dirty="0">
                <a:solidFill>
                  <a:schemeClr val="tx1"/>
                </a:solidFill>
              </a:rPr>
              <a:t>y</a:t>
            </a:r>
            <a:r>
              <a:rPr lang="en-US" dirty="0">
                <a:solidFill>
                  <a:schemeClr val="tx1"/>
                </a:solidFill>
              </a:rPr>
              <a:t>) defined on the region 			       we define the </a:t>
            </a:r>
            <a:r>
              <a:rPr lang="en-US" b="1" dirty="0">
                <a:solidFill>
                  <a:srgbClr val="C00000"/>
                </a:solidFill>
              </a:rPr>
              <a:t>double integral of </a:t>
            </a:r>
            <a:r>
              <a:rPr lang="en-US" b="1" i="1" dirty="0">
                <a:solidFill>
                  <a:srgbClr val="C00000"/>
                </a:solidFill>
              </a:rPr>
              <a:t>f</a:t>
            </a:r>
            <a:r>
              <a:rPr lang="en-US" b="1" dirty="0">
                <a:solidFill>
                  <a:srgbClr val="C00000"/>
                </a:solidFill>
              </a:rPr>
              <a:t> over </a:t>
            </a:r>
            <a:r>
              <a:rPr lang="en-US" b="1" i="1" dirty="0">
                <a:solidFill>
                  <a:srgbClr val="C00000"/>
                </a:solidFill>
              </a:rPr>
              <a:t>R</a:t>
            </a:r>
            <a:r>
              <a:rPr lang="en-US" b="1" dirty="0">
                <a:solidFill>
                  <a:schemeClr val="tx1"/>
                </a:solidFill>
              </a:rPr>
              <a:t> </a:t>
            </a:r>
            <a:r>
              <a:rPr lang="en-US" dirty="0">
                <a:solidFill>
                  <a:schemeClr val="tx1"/>
                </a:solidFill>
              </a:rPr>
              <a:t>to be the value </a:t>
            </a:r>
          </a:p>
          <a:p>
            <a:endParaRPr lang="en-US" dirty="0">
              <a:solidFill>
                <a:schemeClr val="tx1"/>
              </a:solidFill>
            </a:endParaRPr>
          </a:p>
          <a:p>
            <a:endParaRPr lang="en-US" dirty="0">
              <a:solidFill>
                <a:schemeClr val="tx1"/>
              </a:solidFill>
            </a:endParaRPr>
          </a:p>
          <a:p>
            <a:r>
              <a:rPr lang="en-US" dirty="0">
                <a:solidFill>
                  <a:schemeClr val="tx1"/>
                </a:solidFill>
              </a:rPr>
              <a:t>provided the limit exists. If the limit exists, we say </a:t>
            </a:r>
            <a:r>
              <a:rPr lang="en-US" i="1" dirty="0">
                <a:solidFill>
                  <a:schemeClr val="tx1"/>
                </a:solidFill>
              </a:rPr>
              <a:t>f</a:t>
            </a:r>
            <a:r>
              <a:rPr lang="en-US" dirty="0">
                <a:solidFill>
                  <a:schemeClr val="tx1"/>
                </a:solidFill>
              </a:rPr>
              <a:t> is </a:t>
            </a:r>
            <a:r>
              <a:rPr lang="en-US" b="1" dirty="0">
                <a:solidFill>
                  <a:srgbClr val="C00000"/>
                </a:solidFill>
              </a:rPr>
              <a:t>integrable</a:t>
            </a:r>
            <a:r>
              <a:rPr lang="en-US" dirty="0">
                <a:solidFill>
                  <a:schemeClr val="tx1"/>
                </a:solidFill>
              </a:rPr>
              <a:t> over </a:t>
            </a:r>
            <a:r>
              <a:rPr lang="en-US" i="1" dirty="0">
                <a:solidFill>
                  <a:schemeClr val="tx1"/>
                </a:solidFill>
              </a:rPr>
              <a:t>R</a:t>
            </a:r>
            <a:r>
              <a:rPr lang="en-US" dirty="0">
                <a:solidFill>
                  <a:schemeClr val="tx1"/>
                </a:solidFill>
              </a:rPr>
              <a:t>, and define the </a:t>
            </a:r>
            <a:r>
              <a:rPr lang="en-US" b="1" dirty="0">
                <a:solidFill>
                  <a:srgbClr val="C00000"/>
                </a:solidFill>
              </a:rPr>
              <a:t>signed volume</a:t>
            </a:r>
            <a:r>
              <a:rPr lang="en-US" dirty="0">
                <a:solidFill>
                  <a:srgbClr val="C00000"/>
                </a:solidFill>
              </a:rPr>
              <a:t> </a:t>
            </a:r>
            <a:r>
              <a:rPr lang="en-US" dirty="0">
                <a:solidFill>
                  <a:schemeClr val="tx1"/>
                </a:solidFill>
              </a:rPr>
              <a:t>between the surface </a:t>
            </a:r>
            <a:r>
              <a:rPr lang="en-US" i="1" dirty="0">
                <a:solidFill>
                  <a:schemeClr val="tx1"/>
                </a:solidFill>
              </a:rPr>
              <a:t>z</a:t>
            </a:r>
            <a:r>
              <a:rPr lang="en-US" dirty="0">
                <a:solidFill>
                  <a:schemeClr val="tx1"/>
                </a:solidFill>
              </a:rPr>
              <a:t> </a:t>
            </a:r>
            <a:r>
              <a:rPr lang="en-US" dirty="0">
                <a:solidFill>
                  <a:schemeClr val="tx1"/>
                </a:solidFill>
                <a:latin typeface="Symbol" pitchFamily="18" charset="2"/>
              </a:rPr>
              <a:t>=</a:t>
            </a:r>
            <a:r>
              <a:rPr lang="en-US" dirty="0">
                <a:solidFill>
                  <a:schemeClr val="tx1"/>
                </a:solidFill>
              </a:rPr>
              <a:t> </a:t>
            </a:r>
            <a:r>
              <a:rPr lang="en-US" i="1" dirty="0">
                <a:solidFill>
                  <a:schemeClr val="tx1"/>
                </a:solidFill>
              </a:rPr>
              <a:t>f</a:t>
            </a:r>
            <a:r>
              <a:rPr lang="en-US" dirty="0">
                <a:solidFill>
                  <a:schemeClr val="tx1"/>
                </a:solidFill>
              </a:rPr>
              <a:t>(</a:t>
            </a:r>
            <a:r>
              <a:rPr lang="en-US" i="1" dirty="0">
                <a:solidFill>
                  <a:schemeClr val="tx1"/>
                </a:solidFill>
              </a:rPr>
              <a:t>x</a:t>
            </a:r>
            <a:r>
              <a:rPr lang="en-US" dirty="0">
                <a:solidFill>
                  <a:schemeClr val="tx1"/>
                </a:solidFill>
              </a:rPr>
              <a:t>, </a:t>
            </a:r>
            <a:r>
              <a:rPr lang="en-US" i="1" dirty="0">
                <a:solidFill>
                  <a:schemeClr val="tx1"/>
                </a:solidFill>
              </a:rPr>
              <a:t>y</a:t>
            </a:r>
            <a:r>
              <a:rPr lang="en-US" dirty="0">
                <a:solidFill>
                  <a:schemeClr val="tx1"/>
                </a:solidFill>
              </a:rPr>
              <a:t>) and the </a:t>
            </a:r>
            <a:r>
              <a:rPr lang="en-US" i="1" dirty="0">
                <a:solidFill>
                  <a:schemeClr val="tx1"/>
                </a:solidFill>
              </a:rPr>
              <a:t>xy</a:t>
            </a:r>
            <a:r>
              <a:rPr lang="en-US" dirty="0">
                <a:solidFill>
                  <a:schemeClr val="tx1"/>
                </a:solidFill>
              </a:rPr>
              <a:t>‑plane over the region </a:t>
            </a:r>
            <a:r>
              <a:rPr lang="en-US" i="1" dirty="0">
                <a:solidFill>
                  <a:schemeClr val="tx1"/>
                </a:solidFill>
              </a:rPr>
              <a:t>R</a:t>
            </a:r>
            <a:r>
              <a:rPr lang="en-US" dirty="0">
                <a:solidFill>
                  <a:schemeClr val="tx1"/>
                </a:solidFill>
              </a:rPr>
              <a:t> to be the double integral. </a:t>
            </a:r>
          </a:p>
        </p:txBody>
      </p:sp>
      <p:graphicFrame>
        <p:nvGraphicFramePr>
          <p:cNvPr id="655362" name="Object 2"/>
          <p:cNvGraphicFramePr>
            <a:graphicFrameLocks noChangeAspect="1"/>
          </p:cNvGraphicFramePr>
          <p:nvPr/>
        </p:nvGraphicFramePr>
        <p:xfrm>
          <a:off x="533400" y="2173115"/>
          <a:ext cx="2349500" cy="469900"/>
        </p:xfrm>
        <a:graphic>
          <a:graphicData uri="http://schemas.openxmlformats.org/presentationml/2006/ole">
            <mc:AlternateContent xmlns:mc="http://schemas.openxmlformats.org/markup-compatibility/2006">
              <mc:Choice xmlns:v="urn:schemas-microsoft-com:vml" Requires="v">
                <p:oleObj spid="_x0000_s655388" name="Equation" r:id="rId3" imgW="2349360" imgH="469800" progId="Equation.DSMT4">
                  <p:embed/>
                </p:oleObj>
              </mc:Choice>
              <mc:Fallback>
                <p:oleObj name="Equation" r:id="rId3" imgW="2349360" imgH="46980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2173115"/>
                        <a:ext cx="23495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55363" name="Object 3"/>
          <p:cNvGraphicFramePr>
            <a:graphicFrameLocks noChangeAspect="1"/>
          </p:cNvGraphicFramePr>
          <p:nvPr>
            <p:extLst>
              <p:ext uri="{D42A27DB-BD31-4B8C-83A1-F6EECF244321}">
                <p14:modId xmlns:p14="http://schemas.microsoft.com/office/powerpoint/2010/main" val="483107922"/>
              </p:ext>
            </p:extLst>
          </p:nvPr>
        </p:nvGraphicFramePr>
        <p:xfrm>
          <a:off x="1638300" y="3076575"/>
          <a:ext cx="5803900" cy="990600"/>
        </p:xfrm>
        <a:graphic>
          <a:graphicData uri="http://schemas.openxmlformats.org/presentationml/2006/ole">
            <mc:AlternateContent xmlns:mc="http://schemas.openxmlformats.org/markup-compatibility/2006">
              <mc:Choice xmlns:v="urn:schemas-microsoft-com:vml" Requires="v">
                <p:oleObj spid="_x0000_s655389" name="Equation" r:id="rId5" imgW="5803560" imgH="990360" progId="Equation.DSMT4">
                  <p:embed/>
                </p:oleObj>
              </mc:Choice>
              <mc:Fallback>
                <p:oleObj name="Equation" r:id="rId5" imgW="5803560" imgH="99036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38300" y="3076575"/>
                        <a:ext cx="58039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a:t>
            </a:r>
          </a:p>
        </p:txBody>
      </p:sp>
      <p:sp>
        <p:nvSpPr>
          <p:cNvPr id="3" name="Content Placeholder 2"/>
          <p:cNvSpPr>
            <a:spLocks noGrp="1"/>
          </p:cNvSpPr>
          <p:nvPr>
            <p:ph idx="1"/>
          </p:nvPr>
        </p:nvSpPr>
        <p:spPr/>
        <p:txBody>
          <a:bodyPr/>
          <a:lstStyle/>
          <a:p>
            <a:r>
              <a:rPr lang="en-US" dirty="0"/>
              <a:t>Given the function 			     and the region </a:t>
            </a:r>
            <a:r>
              <a:rPr lang="en-US" i="1" dirty="0"/>
              <a:t>R</a:t>
            </a:r>
            <a:r>
              <a:rPr lang="en-US" dirty="0"/>
              <a:t> defined by </a:t>
            </a:r>
            <a:r>
              <a:rPr lang="en-US" i="1" dirty="0"/>
              <a:t>a</a:t>
            </a:r>
            <a:r>
              <a:rPr lang="en-US" dirty="0"/>
              <a:t> </a:t>
            </a:r>
            <a:r>
              <a:rPr lang="en-US" dirty="0">
                <a:latin typeface="Symbol" pitchFamily="18" charset="2"/>
              </a:rPr>
              <a:t>=</a:t>
            </a:r>
            <a:r>
              <a:rPr lang="en-US" dirty="0"/>
              <a:t> 1, 		and </a:t>
            </a:r>
            <a:r>
              <a:rPr lang="en-US" i="1" dirty="0"/>
              <a:t>d</a:t>
            </a:r>
            <a:r>
              <a:rPr lang="en-US" dirty="0"/>
              <a:t> </a:t>
            </a:r>
            <a:r>
              <a:rPr lang="en-US" dirty="0">
                <a:latin typeface="Symbol" pitchFamily="18" charset="2"/>
              </a:rPr>
              <a:t>=</a:t>
            </a:r>
            <a:r>
              <a:rPr lang="en-US" dirty="0"/>
              <a:t> 2, the Riemann sum approximations corresponding to </a:t>
            </a:r>
            <a:r>
              <a:rPr lang="en-US" i="1" dirty="0"/>
              <a:t>n</a:t>
            </a:r>
            <a:r>
              <a:rPr lang="en-US" dirty="0"/>
              <a:t> </a:t>
            </a:r>
            <a:r>
              <a:rPr lang="en-US" dirty="0">
                <a:latin typeface="Symbol" pitchFamily="18" charset="2"/>
              </a:rPr>
              <a:t>=</a:t>
            </a:r>
            <a:r>
              <a:rPr lang="en-US" dirty="0"/>
              <a:t> </a:t>
            </a:r>
            <a:r>
              <a:rPr lang="en-US" i="1" dirty="0"/>
              <a:t>m</a:t>
            </a:r>
            <a:r>
              <a:rPr lang="en-US" dirty="0"/>
              <a:t> </a:t>
            </a:r>
            <a:r>
              <a:rPr lang="en-US" dirty="0">
                <a:latin typeface="Symbol" pitchFamily="18" charset="2"/>
              </a:rPr>
              <a:t>=</a:t>
            </a:r>
            <a:r>
              <a:rPr lang="en-US" dirty="0"/>
              <a:t> 5, 10, and 20 equal partitions of each interval are as shown in Figure 3. </a:t>
            </a:r>
          </a:p>
          <a:p>
            <a:endParaRPr lang="en-US" dirty="0"/>
          </a:p>
          <a:p>
            <a:r>
              <a:rPr lang="en-US" dirty="0"/>
              <a:t>Note: The exact value is           .</a:t>
            </a:r>
          </a:p>
        </p:txBody>
      </p:sp>
      <p:graphicFrame>
        <p:nvGraphicFramePr>
          <p:cNvPr id="656386" name="Object 2"/>
          <p:cNvGraphicFramePr>
            <a:graphicFrameLocks noChangeAspect="1"/>
          </p:cNvGraphicFramePr>
          <p:nvPr/>
        </p:nvGraphicFramePr>
        <p:xfrm>
          <a:off x="3265025" y="1306975"/>
          <a:ext cx="3048000" cy="482600"/>
        </p:xfrm>
        <a:graphic>
          <a:graphicData uri="http://schemas.openxmlformats.org/presentationml/2006/ole">
            <mc:AlternateContent xmlns:mc="http://schemas.openxmlformats.org/markup-compatibility/2006">
              <mc:Choice xmlns:v="urn:schemas-microsoft-com:vml" Requires="v">
                <p:oleObj spid="_x0000_s656439" name="Equation" r:id="rId3" imgW="3047760" imgH="482400" progId="Equation.DSMT4">
                  <p:embed/>
                </p:oleObj>
              </mc:Choice>
              <mc:Fallback>
                <p:oleObj name="Equation" r:id="rId3" imgW="3047760" imgH="48240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65025" y="1306975"/>
                        <a:ext cx="30480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56387" name="Object 3"/>
          <p:cNvGraphicFramePr>
            <a:graphicFrameLocks noChangeAspect="1"/>
          </p:cNvGraphicFramePr>
          <p:nvPr/>
        </p:nvGraphicFramePr>
        <p:xfrm>
          <a:off x="3276600" y="1775750"/>
          <a:ext cx="825500" cy="444500"/>
        </p:xfrm>
        <a:graphic>
          <a:graphicData uri="http://schemas.openxmlformats.org/presentationml/2006/ole">
            <mc:AlternateContent xmlns:mc="http://schemas.openxmlformats.org/markup-compatibility/2006">
              <mc:Choice xmlns:v="urn:schemas-microsoft-com:vml" Requires="v">
                <p:oleObj spid="_x0000_s656440" name="Equation" r:id="rId5" imgW="825480" imgH="444240" progId="Equation.DSMT4">
                  <p:embed/>
                </p:oleObj>
              </mc:Choice>
              <mc:Fallback>
                <p:oleObj name="Equation" r:id="rId5" imgW="825480" imgH="44424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76600" y="1775750"/>
                        <a:ext cx="825500"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56388" name="Object 4"/>
          <p:cNvGraphicFramePr>
            <a:graphicFrameLocks noChangeAspect="1"/>
          </p:cNvGraphicFramePr>
          <p:nvPr/>
        </p:nvGraphicFramePr>
        <p:xfrm>
          <a:off x="4191000" y="1752600"/>
          <a:ext cx="800100" cy="444500"/>
        </p:xfrm>
        <a:graphic>
          <a:graphicData uri="http://schemas.openxmlformats.org/presentationml/2006/ole">
            <mc:AlternateContent xmlns:mc="http://schemas.openxmlformats.org/markup-compatibility/2006">
              <mc:Choice xmlns:v="urn:schemas-microsoft-com:vml" Requires="v">
                <p:oleObj spid="_x0000_s656441" name="Equation" r:id="rId7" imgW="799920" imgH="444240" progId="Equation.DSMT4">
                  <p:embed/>
                </p:oleObj>
              </mc:Choice>
              <mc:Fallback>
                <p:oleObj name="Equation" r:id="rId7" imgW="799920" imgH="444240" progId="Equation.DSMT4">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191000" y="1752600"/>
                        <a:ext cx="800100"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1136945762"/>
              </p:ext>
            </p:extLst>
          </p:nvPr>
        </p:nvGraphicFramePr>
        <p:xfrm>
          <a:off x="4038600" y="3886200"/>
          <a:ext cx="762000" cy="736600"/>
        </p:xfrm>
        <a:graphic>
          <a:graphicData uri="http://schemas.openxmlformats.org/presentationml/2006/ole">
            <mc:AlternateContent xmlns:mc="http://schemas.openxmlformats.org/markup-compatibility/2006">
              <mc:Choice xmlns:v="urn:schemas-microsoft-com:vml" Requires="v">
                <p:oleObj spid="_x0000_s656442" name="Equation" r:id="rId9" imgW="761760" imgH="736560" progId="Equation.DSMT4">
                  <p:embed/>
                </p:oleObj>
              </mc:Choice>
              <mc:Fallback>
                <p:oleObj name="Equation" r:id="rId9" imgW="761760" imgH="736560" progId="Equation.DSMT4">
                  <p:embed/>
                  <p:pic>
                    <p:nvPicPr>
                      <p:cNvPr id="0" name=""/>
                      <p:cNvPicPr/>
                      <p:nvPr/>
                    </p:nvPicPr>
                    <p:blipFill>
                      <a:blip r:embed="rId10"/>
                      <a:stretch>
                        <a:fillRect/>
                      </a:stretch>
                    </p:blipFill>
                    <p:spPr>
                      <a:xfrm>
                        <a:off x="4038600" y="3886200"/>
                        <a:ext cx="762000" cy="736600"/>
                      </a:xfrm>
                      <a:prstGeom prst="rect">
                        <a:avLst/>
                      </a:prstGeom>
                    </p:spPr>
                  </p:pic>
                </p:oleObj>
              </mc:Fallback>
            </mc:AlternateContent>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 (cont.)</a:t>
            </a:r>
          </a:p>
        </p:txBody>
      </p:sp>
      <p:sp>
        <p:nvSpPr>
          <p:cNvPr id="3" name="Content Placeholder 2"/>
          <p:cNvSpPr>
            <a:spLocks noGrp="1"/>
          </p:cNvSpPr>
          <p:nvPr>
            <p:ph idx="1"/>
          </p:nvPr>
        </p:nvSpPr>
        <p:spPr/>
        <p:txBody>
          <a:bodyPr/>
          <a:lstStyle/>
          <a:p>
            <a:endParaRPr lang="en-US" dirty="0"/>
          </a:p>
          <a:p>
            <a:endParaRPr lang="en-US" dirty="0"/>
          </a:p>
          <a:p>
            <a:endParaRPr lang="en-US" dirty="0"/>
          </a:p>
          <a:p>
            <a:endParaRPr lang="en-US" dirty="0"/>
          </a:p>
          <a:p>
            <a:endParaRPr lang="en-US" dirty="0"/>
          </a:p>
          <a:p>
            <a:endParaRPr lang="en-US" sz="2400" dirty="0"/>
          </a:p>
        </p:txBody>
      </p:sp>
      <p:pic>
        <p:nvPicPr>
          <p:cNvPr id="686082" name="Picture 2"/>
          <p:cNvPicPr>
            <a:picLocks noChangeAspect="1" noChangeArrowheads="1"/>
          </p:cNvPicPr>
          <p:nvPr/>
        </p:nvPicPr>
        <p:blipFill>
          <a:blip r:embed="rId3" cstate="print">
            <a:clrChange>
              <a:clrFrom>
                <a:srgbClr val="FFFFFF"/>
              </a:clrFrom>
              <a:clrTo>
                <a:srgbClr val="FFFFFF">
                  <a:alpha val="0"/>
                </a:srgbClr>
              </a:clrTo>
            </a:clrChange>
            <a:lum bright="-10000"/>
          </a:blip>
          <a:srcRect/>
          <a:stretch>
            <a:fillRect/>
          </a:stretch>
        </p:blipFill>
        <p:spPr bwMode="auto">
          <a:xfrm>
            <a:off x="152400" y="1295399"/>
            <a:ext cx="3020637" cy="2468880"/>
          </a:xfrm>
          <a:prstGeom prst="rect">
            <a:avLst/>
          </a:prstGeom>
          <a:noFill/>
          <a:ln w="9525">
            <a:noFill/>
            <a:miter lim="800000"/>
            <a:headEnd/>
            <a:tailEnd/>
          </a:ln>
        </p:spPr>
      </p:pic>
      <p:pic>
        <p:nvPicPr>
          <p:cNvPr id="686083" name="Picture 3"/>
          <p:cNvPicPr>
            <a:picLocks noChangeAspect="1" noChangeArrowheads="1"/>
          </p:cNvPicPr>
          <p:nvPr/>
        </p:nvPicPr>
        <p:blipFill>
          <a:blip r:embed="rId4" cstate="print">
            <a:clrChange>
              <a:clrFrom>
                <a:srgbClr val="FFFFFF"/>
              </a:clrFrom>
              <a:clrTo>
                <a:srgbClr val="FFFFFF">
                  <a:alpha val="0"/>
                </a:srgbClr>
              </a:clrTo>
            </a:clrChange>
            <a:lum bright="-10000"/>
          </a:blip>
          <a:srcRect/>
          <a:stretch>
            <a:fillRect/>
          </a:stretch>
        </p:blipFill>
        <p:spPr bwMode="auto">
          <a:xfrm>
            <a:off x="3200400" y="1295400"/>
            <a:ext cx="2993575" cy="2468880"/>
          </a:xfrm>
          <a:prstGeom prst="rect">
            <a:avLst/>
          </a:prstGeom>
          <a:noFill/>
          <a:ln w="9525">
            <a:noFill/>
            <a:miter lim="800000"/>
            <a:headEnd/>
            <a:tailEnd/>
          </a:ln>
        </p:spPr>
      </p:pic>
      <p:pic>
        <p:nvPicPr>
          <p:cNvPr id="686084" name="Picture 4"/>
          <p:cNvPicPr>
            <a:picLocks noChangeAspect="1" noChangeArrowheads="1"/>
          </p:cNvPicPr>
          <p:nvPr/>
        </p:nvPicPr>
        <p:blipFill>
          <a:blip r:embed="rId5" cstate="print">
            <a:clrChange>
              <a:clrFrom>
                <a:srgbClr val="FFFFFF"/>
              </a:clrFrom>
              <a:clrTo>
                <a:srgbClr val="FFFFFF">
                  <a:alpha val="0"/>
                </a:srgbClr>
              </a:clrTo>
            </a:clrChange>
            <a:lum bright="-10000"/>
          </a:blip>
          <a:srcRect/>
          <a:stretch>
            <a:fillRect/>
          </a:stretch>
        </p:blipFill>
        <p:spPr bwMode="auto">
          <a:xfrm>
            <a:off x="6096000" y="1295400"/>
            <a:ext cx="3015961" cy="2468880"/>
          </a:xfrm>
          <a:prstGeom prst="rect">
            <a:avLst/>
          </a:prstGeom>
          <a:noFill/>
          <a:ln w="9525">
            <a:noFill/>
            <a:miter lim="800000"/>
            <a:headEnd/>
            <a:tailEnd/>
          </a:ln>
        </p:spPr>
      </p:pic>
      <p:sp>
        <p:nvSpPr>
          <p:cNvPr id="7" name="Rectangle 6"/>
          <p:cNvSpPr/>
          <p:nvPr/>
        </p:nvSpPr>
        <p:spPr>
          <a:xfrm>
            <a:off x="3886200" y="5257800"/>
            <a:ext cx="1370055" cy="523220"/>
          </a:xfrm>
          <a:prstGeom prst="rect">
            <a:avLst/>
          </a:prstGeom>
        </p:spPr>
        <p:txBody>
          <a:bodyPr wrap="none">
            <a:spAutoFit/>
          </a:bodyPr>
          <a:lstStyle/>
          <a:p>
            <a:r>
              <a:rPr lang="en-US" sz="2800" b="1" dirty="0"/>
              <a:t>Figure 3</a:t>
            </a:r>
          </a:p>
        </p:txBody>
      </p:sp>
      <p:graphicFrame>
        <p:nvGraphicFramePr>
          <p:cNvPr id="686085" name="Object 5"/>
          <p:cNvGraphicFramePr>
            <a:graphicFrameLocks noChangeAspect="1"/>
          </p:cNvGraphicFramePr>
          <p:nvPr/>
        </p:nvGraphicFramePr>
        <p:xfrm>
          <a:off x="1887071" y="3693459"/>
          <a:ext cx="927100" cy="723900"/>
        </p:xfrm>
        <a:graphic>
          <a:graphicData uri="http://schemas.openxmlformats.org/presentationml/2006/ole">
            <mc:AlternateContent xmlns:mc="http://schemas.openxmlformats.org/markup-compatibility/2006">
              <mc:Choice xmlns:v="urn:schemas-microsoft-com:vml" Requires="v">
                <p:oleObj spid="_x0000_s686125" name="Equation" r:id="rId6" imgW="927000" imgH="723600" progId="Equation.DSMT4">
                  <p:embed/>
                </p:oleObj>
              </mc:Choice>
              <mc:Fallback>
                <p:oleObj name="Equation" r:id="rId6" imgW="927000" imgH="723600" progId="Equation.DSMT4">
                  <p:embed/>
                  <p:pic>
                    <p:nvPicPr>
                      <p:cNvPr id="0"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887071" y="3693459"/>
                        <a:ext cx="927100" cy="723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86086" name="Object 6"/>
          <p:cNvGraphicFramePr>
            <a:graphicFrameLocks noChangeAspect="1"/>
          </p:cNvGraphicFramePr>
          <p:nvPr/>
        </p:nvGraphicFramePr>
        <p:xfrm>
          <a:off x="4722907" y="3695700"/>
          <a:ext cx="1193800" cy="723900"/>
        </p:xfrm>
        <a:graphic>
          <a:graphicData uri="http://schemas.openxmlformats.org/presentationml/2006/ole">
            <mc:AlternateContent xmlns:mc="http://schemas.openxmlformats.org/markup-compatibility/2006">
              <mc:Choice xmlns:v="urn:schemas-microsoft-com:vml" Requires="v">
                <p:oleObj spid="_x0000_s686126" name="Equation" r:id="rId8" imgW="1193760" imgH="723600" progId="Equation.DSMT4">
                  <p:embed/>
                </p:oleObj>
              </mc:Choice>
              <mc:Fallback>
                <p:oleObj name="Equation" r:id="rId8" imgW="1193760" imgH="723600" progId="Equation.DSMT4">
                  <p:embed/>
                  <p:pic>
                    <p:nvPicPr>
                      <p:cNvPr id="0" name="Picture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722907" y="3695700"/>
                        <a:ext cx="1193800" cy="723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86087" name="Object 7"/>
          <p:cNvGraphicFramePr>
            <a:graphicFrameLocks noChangeAspect="1"/>
          </p:cNvGraphicFramePr>
          <p:nvPr/>
        </p:nvGraphicFramePr>
        <p:xfrm>
          <a:off x="7734300" y="3657600"/>
          <a:ext cx="1333500" cy="762000"/>
        </p:xfrm>
        <a:graphic>
          <a:graphicData uri="http://schemas.openxmlformats.org/presentationml/2006/ole">
            <mc:AlternateContent xmlns:mc="http://schemas.openxmlformats.org/markup-compatibility/2006">
              <mc:Choice xmlns:v="urn:schemas-microsoft-com:vml" Requires="v">
                <p:oleObj spid="_x0000_s686127" name="Equation" r:id="rId10" imgW="1333440" imgH="761760" progId="Equation.DSMT4">
                  <p:embed/>
                </p:oleObj>
              </mc:Choice>
              <mc:Fallback>
                <p:oleObj name="Equation" r:id="rId10" imgW="1333440" imgH="761760" progId="Equation.DSMT4">
                  <p:embed/>
                  <p:pic>
                    <p:nvPicPr>
                      <p:cNvPr id="0" name="Picture 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734300" y="3657600"/>
                        <a:ext cx="13335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5" name="Rectangle 14"/>
          <p:cNvSpPr/>
          <p:nvPr/>
        </p:nvSpPr>
        <p:spPr>
          <a:xfrm>
            <a:off x="98612" y="3810000"/>
            <a:ext cx="2590800" cy="1354217"/>
          </a:xfrm>
          <a:prstGeom prst="rect">
            <a:avLst/>
          </a:prstGeom>
        </p:spPr>
        <p:txBody>
          <a:bodyPr wrap="square">
            <a:spAutoFit/>
          </a:bodyPr>
          <a:lstStyle/>
          <a:p>
            <a:r>
              <a:rPr lang="en-US" sz="2400" dirty="0">
                <a:solidFill>
                  <a:srgbClr val="366092"/>
                </a:solidFill>
              </a:rPr>
              <a:t>Riemann sum</a:t>
            </a:r>
          </a:p>
          <a:p>
            <a:pPr>
              <a:spcBef>
                <a:spcPts val="1200"/>
              </a:spcBef>
            </a:pPr>
            <a:r>
              <a:rPr lang="en-US" sz="2400" dirty="0">
                <a:solidFill>
                  <a:srgbClr val="366092"/>
                </a:solidFill>
              </a:rPr>
              <a:t>Difference from exact value = 2.97</a:t>
            </a:r>
          </a:p>
        </p:txBody>
      </p:sp>
      <p:sp>
        <p:nvSpPr>
          <p:cNvPr id="16" name="Rectangle 15"/>
          <p:cNvSpPr/>
          <p:nvPr/>
        </p:nvSpPr>
        <p:spPr>
          <a:xfrm>
            <a:off x="2944906" y="3810000"/>
            <a:ext cx="2729753" cy="1354217"/>
          </a:xfrm>
          <a:prstGeom prst="rect">
            <a:avLst/>
          </a:prstGeom>
        </p:spPr>
        <p:txBody>
          <a:bodyPr wrap="square">
            <a:spAutoFit/>
          </a:bodyPr>
          <a:lstStyle/>
          <a:p>
            <a:r>
              <a:rPr lang="en-US" sz="2400" dirty="0">
                <a:solidFill>
                  <a:srgbClr val="366092"/>
                </a:solidFill>
              </a:rPr>
              <a:t>Riemann sum</a:t>
            </a:r>
          </a:p>
          <a:p>
            <a:pPr>
              <a:spcBef>
                <a:spcPts val="1200"/>
              </a:spcBef>
            </a:pPr>
            <a:r>
              <a:rPr lang="en-US" sz="2400" dirty="0">
                <a:solidFill>
                  <a:srgbClr val="366092"/>
                </a:solidFill>
              </a:rPr>
              <a:t>Difference from exact value </a:t>
            </a:r>
            <a:r>
              <a:rPr lang="en-US" sz="2400" dirty="0">
                <a:solidFill>
                  <a:srgbClr val="366092"/>
                </a:solidFill>
                <a:sym typeface="Symbol"/>
              </a:rPr>
              <a:t></a:t>
            </a:r>
            <a:r>
              <a:rPr lang="en-US" sz="2400" dirty="0">
                <a:solidFill>
                  <a:srgbClr val="366092"/>
                </a:solidFill>
              </a:rPr>
              <a:t> 1.460</a:t>
            </a:r>
          </a:p>
        </p:txBody>
      </p:sp>
      <p:sp>
        <p:nvSpPr>
          <p:cNvPr id="17" name="Rectangle 16"/>
          <p:cNvSpPr/>
          <p:nvPr/>
        </p:nvSpPr>
        <p:spPr>
          <a:xfrm>
            <a:off x="5943600" y="3756212"/>
            <a:ext cx="2743200" cy="1354217"/>
          </a:xfrm>
          <a:prstGeom prst="rect">
            <a:avLst/>
          </a:prstGeom>
        </p:spPr>
        <p:txBody>
          <a:bodyPr wrap="square">
            <a:spAutoFit/>
          </a:bodyPr>
          <a:lstStyle/>
          <a:p>
            <a:r>
              <a:rPr lang="en-US" sz="2400" dirty="0">
                <a:solidFill>
                  <a:srgbClr val="366092"/>
                </a:solidFill>
              </a:rPr>
              <a:t>Riemann sum</a:t>
            </a:r>
          </a:p>
          <a:p>
            <a:pPr>
              <a:spcBef>
                <a:spcPts val="1200"/>
              </a:spcBef>
            </a:pPr>
            <a:r>
              <a:rPr lang="en-US" sz="2400" dirty="0">
                <a:solidFill>
                  <a:srgbClr val="366092"/>
                </a:solidFill>
              </a:rPr>
              <a:t>Difference from exact value </a:t>
            </a:r>
            <a:r>
              <a:rPr lang="en-US" sz="2400" dirty="0">
                <a:solidFill>
                  <a:srgbClr val="366092"/>
                </a:solidFill>
                <a:sym typeface="Symbol"/>
              </a:rPr>
              <a:t></a:t>
            </a:r>
            <a:r>
              <a:rPr lang="en-US" sz="2400" dirty="0">
                <a:solidFill>
                  <a:srgbClr val="366092"/>
                </a:solidFill>
              </a:rPr>
              <a:t> 0.724</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Fubini’s Theorem</a:t>
            </a:r>
          </a:p>
        </p:txBody>
      </p:sp>
      <p:sp>
        <p:nvSpPr>
          <p:cNvPr id="3" name="Content Placeholder 2"/>
          <p:cNvSpPr>
            <a:spLocks noGrp="1"/>
          </p:cNvSpPr>
          <p:nvPr>
            <p:ph idx="1"/>
          </p:nvPr>
        </p:nvSpPr>
        <p:spPr/>
        <p:txBody>
          <a:bodyPr>
            <a:normAutofit/>
          </a:bodyPr>
          <a:lstStyle/>
          <a:p>
            <a:r>
              <a:rPr lang="en-US" dirty="0"/>
              <a:t>Clearly, we would prefer not to have to take limits of double Riemann sums to evaluate double integrals if there is an easier alternative. Further, while the approximations shown in Example 1 may make a fairly convincing argument that the Riemann sums converge to </a:t>
            </a:r>
            <a:r>
              <a:rPr lang="en-US" i="1" dirty="0"/>
              <a:t>some</a:t>
            </a:r>
            <a:r>
              <a:rPr lang="en-US" dirty="0"/>
              <a:t> value, there is nothing in the work presented to indicate that the value is </a:t>
            </a:r>
          </a:p>
        </p:txBody>
      </p:sp>
      <p:graphicFrame>
        <p:nvGraphicFramePr>
          <p:cNvPr id="702466" name="Object 2"/>
          <p:cNvGraphicFramePr>
            <a:graphicFrameLocks noChangeAspect="1"/>
          </p:cNvGraphicFramePr>
          <p:nvPr/>
        </p:nvGraphicFramePr>
        <p:xfrm>
          <a:off x="4530525" y="3909350"/>
          <a:ext cx="495300" cy="444500"/>
        </p:xfrm>
        <a:graphic>
          <a:graphicData uri="http://schemas.openxmlformats.org/presentationml/2006/ole">
            <mc:AlternateContent xmlns:mc="http://schemas.openxmlformats.org/markup-compatibility/2006">
              <mc:Choice xmlns:v="urn:schemas-microsoft-com:vml" Requires="v">
                <p:oleObj spid="_x0000_s702479" name="Equation" r:id="rId3" imgW="495000" imgH="444240" progId="Equation.DSMT4">
                  <p:embed/>
                </p:oleObj>
              </mc:Choice>
              <mc:Fallback>
                <p:oleObj name="Equation" r:id="rId3" imgW="495000" imgH="44424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30525" y="3909350"/>
                        <a:ext cx="495300"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Fubini’s Theorem</a:t>
            </a:r>
          </a:p>
        </p:txBody>
      </p:sp>
      <p:sp>
        <p:nvSpPr>
          <p:cNvPr id="3" name="Content Placeholder 2"/>
          <p:cNvSpPr>
            <a:spLocks noGrp="1"/>
          </p:cNvSpPr>
          <p:nvPr>
            <p:ph idx="1"/>
          </p:nvPr>
        </p:nvSpPr>
        <p:spPr/>
        <p:txBody>
          <a:bodyPr/>
          <a:lstStyle/>
          <a:p>
            <a:r>
              <a:rPr lang="en-US" dirty="0"/>
              <a:t>Fubini’s Theorem allows us to both avoid limits of Riemann sums and arrive at the exact value of a double integral, at least when we are able to find   antiderivatives of the integrand.  It does so by reducing the task of evaluating a double integral to the task of evaluating two single integrals consecutively.</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Fubini’s Theorem</a:t>
            </a:r>
          </a:p>
        </p:txBody>
      </p:sp>
      <p:sp>
        <p:nvSpPr>
          <p:cNvPr id="3" name="Content Placeholder 2"/>
          <p:cNvSpPr>
            <a:spLocks noGrp="1"/>
          </p:cNvSpPr>
          <p:nvPr>
            <p:ph idx="1"/>
          </p:nvPr>
        </p:nvSpPr>
        <p:spPr>
          <a:xfrm>
            <a:off x="457200" y="1295400"/>
            <a:ext cx="8229600" cy="4572000"/>
          </a:xfrm>
        </p:spPr>
        <p:txBody>
          <a:bodyPr>
            <a:normAutofit/>
          </a:bodyPr>
          <a:lstStyle/>
          <a:p>
            <a:r>
              <a:rPr lang="en-US" dirty="0"/>
              <a:t>The theorem, is based on the principle that the volume </a:t>
            </a:r>
            <a:r>
              <a:rPr lang="en-US" i="1" dirty="0"/>
              <a:t>V</a:t>
            </a:r>
            <a:r>
              <a:rPr lang="en-US" dirty="0"/>
              <a:t> of a solid is equal to the integral of its cross‑sectional areas over some interval. We first encountered this principle in the form 		      and </a:t>
            </a:r>
          </a:p>
          <a:p>
            <a:endParaRPr lang="en-US" dirty="0"/>
          </a:p>
        </p:txBody>
      </p:sp>
      <p:graphicFrame>
        <p:nvGraphicFramePr>
          <p:cNvPr id="703491" name="Object 3"/>
          <p:cNvGraphicFramePr>
            <a:graphicFrameLocks noChangeAspect="1"/>
          </p:cNvGraphicFramePr>
          <p:nvPr>
            <p:extLst>
              <p:ext uri="{D42A27DB-BD31-4B8C-83A1-F6EECF244321}">
                <p14:modId xmlns:p14="http://schemas.microsoft.com/office/powerpoint/2010/main" val="2864851857"/>
              </p:ext>
            </p:extLst>
          </p:nvPr>
        </p:nvGraphicFramePr>
        <p:xfrm>
          <a:off x="3581400" y="2590800"/>
          <a:ext cx="1841500" cy="609600"/>
        </p:xfrm>
        <a:graphic>
          <a:graphicData uri="http://schemas.openxmlformats.org/presentationml/2006/ole">
            <mc:AlternateContent xmlns:mc="http://schemas.openxmlformats.org/markup-compatibility/2006">
              <mc:Choice xmlns:v="urn:schemas-microsoft-com:vml" Requires="v">
                <p:oleObj spid="_x0000_s703519" name="Equation" r:id="rId3" imgW="1841400" imgH="609480" progId="Equation.DSMT4">
                  <p:embed/>
                </p:oleObj>
              </mc:Choice>
              <mc:Fallback>
                <p:oleObj name="Equation" r:id="rId3" imgW="1841400" imgH="609480" progId="Equation.DSMT4">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81400" y="2590800"/>
                        <a:ext cx="18415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03492" name="Object 4"/>
          <p:cNvGraphicFramePr>
            <a:graphicFrameLocks noChangeAspect="1"/>
          </p:cNvGraphicFramePr>
          <p:nvPr>
            <p:extLst>
              <p:ext uri="{D42A27DB-BD31-4B8C-83A1-F6EECF244321}">
                <p14:modId xmlns:p14="http://schemas.microsoft.com/office/powerpoint/2010/main" val="728791991"/>
              </p:ext>
            </p:extLst>
          </p:nvPr>
        </p:nvGraphicFramePr>
        <p:xfrm>
          <a:off x="6248400" y="2590800"/>
          <a:ext cx="1905000" cy="609600"/>
        </p:xfrm>
        <a:graphic>
          <a:graphicData uri="http://schemas.openxmlformats.org/presentationml/2006/ole">
            <mc:AlternateContent xmlns:mc="http://schemas.openxmlformats.org/markup-compatibility/2006">
              <mc:Choice xmlns:v="urn:schemas-microsoft-com:vml" Requires="v">
                <p:oleObj spid="_x0000_s703520" name="Equation" r:id="rId5" imgW="1904760" imgH="609480" progId="Equation.DSMT4">
                  <p:embed/>
                </p:oleObj>
              </mc:Choice>
              <mc:Fallback>
                <p:oleObj name="Equation" r:id="rId5" imgW="1904760" imgH="609480" progId="Equation.DSMT4">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48400" y="2590800"/>
                        <a:ext cx="19050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Fubini’s Theorem</a:t>
            </a:r>
          </a:p>
        </p:txBody>
      </p:sp>
      <p:sp>
        <p:nvSpPr>
          <p:cNvPr id="3" name="Content Placeholder 2"/>
          <p:cNvSpPr>
            <a:spLocks noGrp="1"/>
          </p:cNvSpPr>
          <p:nvPr>
            <p:ph idx="1"/>
          </p:nvPr>
        </p:nvSpPr>
        <p:spPr>
          <a:xfrm>
            <a:off x="457200" y="1280160"/>
            <a:ext cx="8229600" cy="4572000"/>
          </a:xfrm>
        </p:spPr>
        <p:txBody>
          <a:bodyPr/>
          <a:lstStyle/>
          <a:p>
            <a:r>
              <a:rPr lang="en-US" dirty="0"/>
              <a:t>Consider the solid bounded by the </a:t>
            </a:r>
            <a:r>
              <a:rPr lang="en-US" i="1" dirty="0"/>
              <a:t>xy</a:t>
            </a:r>
            <a:r>
              <a:rPr lang="en-US" dirty="0"/>
              <a:t>-plane and the surface </a:t>
            </a:r>
            <a:r>
              <a:rPr lang="en-US" i="1" dirty="0"/>
              <a:t>z</a:t>
            </a:r>
            <a:r>
              <a:rPr lang="en-US" dirty="0"/>
              <a:t> </a:t>
            </a:r>
            <a:r>
              <a:rPr lang="en-US" dirty="0">
                <a:latin typeface="Symbol" pitchFamily="18" charset="2"/>
              </a:rPr>
              <a:t>=</a:t>
            </a:r>
            <a:r>
              <a:rPr lang="en-US" dirty="0"/>
              <a:t> </a:t>
            </a:r>
            <a:r>
              <a:rPr lang="en-US" i="1" dirty="0"/>
              <a:t>f</a:t>
            </a:r>
            <a:r>
              <a:rPr lang="en-US" dirty="0"/>
              <a:t>(</a:t>
            </a:r>
            <a:r>
              <a:rPr lang="en-US" i="1" dirty="0"/>
              <a:t>x</a:t>
            </a:r>
            <a:r>
              <a:rPr lang="en-US" dirty="0"/>
              <a:t>, </a:t>
            </a:r>
            <a:r>
              <a:rPr lang="en-US" i="1" dirty="0"/>
              <a:t>y</a:t>
            </a:r>
            <a:r>
              <a:rPr lang="en-US" dirty="0"/>
              <a:t>) over a region </a:t>
            </a:r>
            <a:r>
              <a:rPr lang="en-US" i="1" dirty="0"/>
              <a:t>R</a:t>
            </a:r>
            <a:r>
              <a:rPr lang="en-US" dirty="0"/>
              <a:t>, but this time with an eye toward its cross‑sectional slices perpendicular to the </a:t>
            </a:r>
            <a:r>
              <a:rPr lang="en-US" i="1" dirty="0"/>
              <a:t>y</a:t>
            </a:r>
            <a:r>
              <a:rPr lang="en-US" dirty="0"/>
              <a:t>-axis—one of them, through </a:t>
            </a:r>
            <a:br>
              <a:rPr lang="en-US" dirty="0"/>
            </a:br>
            <a:r>
              <a:rPr lang="en-US" dirty="0"/>
              <a:t>the point </a:t>
            </a:r>
            <a:r>
              <a:rPr lang="en-US" i="1" dirty="0"/>
              <a:t>y</a:t>
            </a:r>
            <a:r>
              <a:rPr lang="en-US" dirty="0"/>
              <a:t> </a:t>
            </a:r>
            <a:r>
              <a:rPr lang="en-US" dirty="0">
                <a:latin typeface="Symbol" pitchFamily="18" charset="2"/>
              </a:rPr>
              <a:t>=</a:t>
            </a:r>
            <a:r>
              <a:rPr lang="en-US" dirty="0"/>
              <a:t> </a:t>
            </a:r>
            <a:r>
              <a:rPr lang="en-US" i="1" dirty="0"/>
              <a:t>y</a:t>
            </a:r>
            <a:r>
              <a:rPr lang="en-US" baseline="-25000" dirty="0"/>
              <a:t>0</a:t>
            </a:r>
            <a:r>
              <a:rPr lang="en-US" dirty="0"/>
              <a:t> , is shown in Figure 4.</a:t>
            </a:r>
          </a:p>
        </p:txBody>
      </p:sp>
      <p:grpSp>
        <p:nvGrpSpPr>
          <p:cNvPr id="6" name="Group 5"/>
          <p:cNvGrpSpPr/>
          <p:nvPr/>
        </p:nvGrpSpPr>
        <p:grpSpPr>
          <a:xfrm>
            <a:off x="4915351" y="2514600"/>
            <a:ext cx="4124760" cy="3505200"/>
            <a:chOff x="4915351" y="2514600"/>
            <a:chExt cx="4124760" cy="3505200"/>
          </a:xfrm>
        </p:grpSpPr>
        <p:pic>
          <p:nvPicPr>
            <p:cNvPr id="4" name="Picture 2"/>
            <p:cNvPicPr>
              <a:picLocks noChangeAspect="1" noChangeArrowheads="1"/>
            </p:cNvPicPr>
            <p:nvPr/>
          </p:nvPicPr>
          <p:blipFill>
            <a:blip r:embed="rId2" cstate="print">
              <a:clrChange>
                <a:clrFrom>
                  <a:srgbClr val="FFFFFF"/>
                </a:clrFrom>
                <a:clrTo>
                  <a:srgbClr val="FFFFFF">
                    <a:alpha val="0"/>
                  </a:srgbClr>
                </a:clrTo>
              </a:clrChange>
              <a:lum bright="-10000"/>
            </a:blip>
            <a:srcRect/>
            <a:stretch>
              <a:fillRect/>
            </a:stretch>
          </p:blipFill>
          <p:spPr bwMode="auto">
            <a:xfrm>
              <a:off x="4915351" y="2514600"/>
              <a:ext cx="4124760" cy="3124200"/>
            </a:xfrm>
            <a:prstGeom prst="rect">
              <a:avLst/>
            </a:prstGeom>
            <a:noFill/>
            <a:ln w="9525">
              <a:noFill/>
              <a:miter lim="800000"/>
              <a:headEnd/>
              <a:tailEnd/>
            </a:ln>
          </p:spPr>
        </p:pic>
        <p:sp>
          <p:nvSpPr>
            <p:cNvPr id="5" name="Rectangle 4"/>
            <p:cNvSpPr/>
            <p:nvPr/>
          </p:nvSpPr>
          <p:spPr>
            <a:xfrm>
              <a:off x="6173745" y="5496580"/>
              <a:ext cx="1370055" cy="523220"/>
            </a:xfrm>
            <a:prstGeom prst="rect">
              <a:avLst/>
            </a:prstGeom>
          </p:spPr>
          <p:txBody>
            <a:bodyPr wrap="none">
              <a:spAutoFit/>
            </a:bodyPr>
            <a:lstStyle/>
            <a:p>
              <a:r>
                <a:rPr lang="en-US" sz="2800" b="1" dirty="0"/>
                <a:t>Figure 4</a:t>
              </a:r>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Fubini’s Theorem</a:t>
            </a:r>
          </a:p>
        </p:txBody>
      </p:sp>
      <p:sp>
        <p:nvSpPr>
          <p:cNvPr id="3" name="Content Placeholder 2"/>
          <p:cNvSpPr>
            <a:spLocks noGrp="1"/>
          </p:cNvSpPr>
          <p:nvPr>
            <p:ph idx="1"/>
          </p:nvPr>
        </p:nvSpPr>
        <p:spPr/>
        <p:txBody>
          <a:bodyPr/>
          <a:lstStyle/>
          <a:p>
            <a:r>
              <a:rPr lang="en-US" dirty="0"/>
              <a:t>Then the volume of the solid is</a:t>
            </a:r>
          </a:p>
          <a:p>
            <a:endParaRPr lang="en-US" dirty="0"/>
          </a:p>
          <a:p>
            <a:endParaRPr lang="en-US" dirty="0"/>
          </a:p>
          <a:p>
            <a:r>
              <a:rPr lang="en-US" dirty="0"/>
              <a:t>But each cross-sectional area </a:t>
            </a:r>
            <a:r>
              <a:rPr lang="en-US" i="1" dirty="0"/>
              <a:t>A</a:t>
            </a:r>
            <a:r>
              <a:rPr lang="en-US" dirty="0"/>
              <a:t>(</a:t>
            </a:r>
            <a:r>
              <a:rPr lang="en-US" i="1" dirty="0"/>
              <a:t>y</a:t>
            </a:r>
            <a:r>
              <a:rPr lang="en-US" dirty="0"/>
              <a:t>) corresponds to the area between a function of </a:t>
            </a:r>
            <a:r>
              <a:rPr lang="en-US" i="1" dirty="0"/>
              <a:t>x</a:t>
            </a:r>
            <a:r>
              <a:rPr lang="en-US" dirty="0"/>
              <a:t> and the </a:t>
            </a:r>
            <a:r>
              <a:rPr lang="en-US" i="1" dirty="0"/>
              <a:t>xy</a:t>
            </a:r>
            <a:r>
              <a:rPr lang="en-US" dirty="0"/>
              <a:t>-plane over the interval [</a:t>
            </a:r>
            <a:r>
              <a:rPr lang="en-US" i="1" dirty="0"/>
              <a:t>a</a:t>
            </a:r>
            <a:r>
              <a:rPr lang="en-US" dirty="0"/>
              <a:t>, </a:t>
            </a:r>
            <a:r>
              <a:rPr lang="en-US" i="1" dirty="0"/>
              <a:t>b</a:t>
            </a:r>
            <a:r>
              <a:rPr lang="en-US" dirty="0"/>
              <a:t>]; for instance,</a:t>
            </a:r>
          </a:p>
        </p:txBody>
      </p:sp>
      <p:graphicFrame>
        <p:nvGraphicFramePr>
          <p:cNvPr id="704514" name="Object 2"/>
          <p:cNvGraphicFramePr>
            <a:graphicFrameLocks noChangeAspect="1"/>
          </p:cNvGraphicFramePr>
          <p:nvPr/>
        </p:nvGraphicFramePr>
        <p:xfrm>
          <a:off x="3124200" y="1981200"/>
          <a:ext cx="2044700" cy="698500"/>
        </p:xfrm>
        <a:graphic>
          <a:graphicData uri="http://schemas.openxmlformats.org/presentationml/2006/ole">
            <mc:AlternateContent xmlns:mc="http://schemas.openxmlformats.org/markup-compatibility/2006">
              <mc:Choice xmlns:v="urn:schemas-microsoft-com:vml" Requires="v">
                <p:oleObj spid="_x0000_s704540" name="Equation" r:id="rId3" imgW="2044440" imgH="698400" progId="Equation.DSMT4">
                  <p:embed/>
                </p:oleObj>
              </mc:Choice>
              <mc:Fallback>
                <p:oleObj name="Equation" r:id="rId3" imgW="2044440" imgH="69840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24200" y="1981200"/>
                        <a:ext cx="2044700" cy="698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04515" name="Object 3"/>
          <p:cNvGraphicFramePr>
            <a:graphicFrameLocks noChangeAspect="1"/>
          </p:cNvGraphicFramePr>
          <p:nvPr/>
        </p:nvGraphicFramePr>
        <p:xfrm>
          <a:off x="2895600" y="4343400"/>
          <a:ext cx="3035300" cy="698500"/>
        </p:xfrm>
        <a:graphic>
          <a:graphicData uri="http://schemas.openxmlformats.org/presentationml/2006/ole">
            <mc:AlternateContent xmlns:mc="http://schemas.openxmlformats.org/markup-compatibility/2006">
              <mc:Choice xmlns:v="urn:schemas-microsoft-com:vml" Requires="v">
                <p:oleObj spid="_x0000_s704541" name="Equation" r:id="rId5" imgW="3035160" imgH="698400" progId="Equation.DSMT4">
                  <p:embed/>
                </p:oleObj>
              </mc:Choice>
              <mc:Fallback>
                <p:oleObj name="Equation" r:id="rId5" imgW="3035160" imgH="69840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95600" y="4343400"/>
                        <a:ext cx="3035300" cy="698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045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045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Fubini’s Theorem</a:t>
            </a:r>
          </a:p>
        </p:txBody>
      </p:sp>
      <p:sp>
        <p:nvSpPr>
          <p:cNvPr id="3" name="Content Placeholder 2"/>
          <p:cNvSpPr>
            <a:spLocks noGrp="1"/>
          </p:cNvSpPr>
          <p:nvPr>
            <p:ph idx="1"/>
          </p:nvPr>
        </p:nvSpPr>
        <p:spPr/>
        <p:txBody>
          <a:bodyPr>
            <a:normAutofit/>
          </a:bodyPr>
          <a:lstStyle/>
          <a:p>
            <a:r>
              <a:rPr lang="en-US" dirty="0"/>
              <a:t>Hence,</a:t>
            </a:r>
          </a:p>
          <a:p>
            <a:endParaRPr lang="en-US" dirty="0"/>
          </a:p>
          <a:p>
            <a:endParaRPr lang="en-US" dirty="0"/>
          </a:p>
          <a:p>
            <a:endParaRPr lang="en-US" dirty="0"/>
          </a:p>
          <a:p>
            <a:r>
              <a:rPr lang="en-US" dirty="0"/>
              <a:t>Such an integral is called an </a:t>
            </a:r>
            <a:r>
              <a:rPr lang="en-US" b="1" dirty="0"/>
              <a:t>iterated</a:t>
            </a:r>
            <a:r>
              <a:rPr lang="en-US" dirty="0"/>
              <a:t> or </a:t>
            </a:r>
            <a:r>
              <a:rPr lang="en-US" b="1" dirty="0"/>
              <a:t>repeated integral</a:t>
            </a:r>
            <a:r>
              <a:rPr lang="en-US" dirty="0"/>
              <a:t>, and Fubini’s Theorem specifies conditions under which its value is equal to the double integral</a:t>
            </a:r>
          </a:p>
        </p:txBody>
      </p:sp>
      <p:graphicFrame>
        <p:nvGraphicFramePr>
          <p:cNvPr id="705538" name="Object 2"/>
          <p:cNvGraphicFramePr>
            <a:graphicFrameLocks noChangeAspect="1"/>
          </p:cNvGraphicFramePr>
          <p:nvPr>
            <p:extLst>
              <p:ext uri="{D42A27DB-BD31-4B8C-83A1-F6EECF244321}">
                <p14:modId xmlns:p14="http://schemas.microsoft.com/office/powerpoint/2010/main" val="3407444337"/>
              </p:ext>
            </p:extLst>
          </p:nvPr>
        </p:nvGraphicFramePr>
        <p:xfrm>
          <a:off x="755650" y="2032000"/>
          <a:ext cx="7848600" cy="1295400"/>
        </p:xfrm>
        <a:graphic>
          <a:graphicData uri="http://schemas.openxmlformats.org/presentationml/2006/ole">
            <mc:AlternateContent xmlns:mc="http://schemas.openxmlformats.org/markup-compatibility/2006">
              <mc:Choice xmlns:v="urn:schemas-microsoft-com:vml" Requires="v">
                <p:oleObj spid="_x0000_s705572" name="Equation" r:id="rId3" imgW="7848360" imgH="1295280" progId="Equation.DSMT4">
                  <p:embed/>
                </p:oleObj>
              </mc:Choice>
              <mc:Fallback>
                <p:oleObj name="Equation" r:id="rId3" imgW="7848360" imgH="1295280" progId="Equation.DSMT4">
                  <p:embed/>
                  <p:pic>
                    <p:nvPicPr>
                      <p:cNvPr id="0" name="Picture 2"/>
                      <p:cNvPicPr>
                        <a:picLocks noChangeAspect="1" noChangeArrowheads="1"/>
                      </p:cNvPicPr>
                      <p:nvPr/>
                    </p:nvPicPr>
                    <p:blipFill>
                      <a:blip r:embed="rId4"/>
                      <a:srcRect/>
                      <a:stretch>
                        <a:fillRect/>
                      </a:stretch>
                    </p:blipFill>
                    <p:spPr bwMode="auto">
                      <a:xfrm>
                        <a:off x="755650" y="2032000"/>
                        <a:ext cx="7848600"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05539" name="Object 3"/>
          <p:cNvGraphicFramePr>
            <a:graphicFrameLocks noChangeAspect="1"/>
          </p:cNvGraphicFramePr>
          <p:nvPr/>
        </p:nvGraphicFramePr>
        <p:xfrm>
          <a:off x="533400" y="4648200"/>
          <a:ext cx="1803400" cy="812800"/>
        </p:xfrm>
        <a:graphic>
          <a:graphicData uri="http://schemas.openxmlformats.org/presentationml/2006/ole">
            <mc:AlternateContent xmlns:mc="http://schemas.openxmlformats.org/markup-compatibility/2006">
              <mc:Choice xmlns:v="urn:schemas-microsoft-com:vml" Requires="v">
                <p:oleObj spid="_x0000_s705573" name="Equation" r:id="rId5" imgW="1803240" imgH="812520" progId="Equation.DSMT4">
                  <p:embed/>
                </p:oleObj>
              </mc:Choice>
              <mc:Fallback>
                <p:oleObj name="Equation" r:id="rId5" imgW="1803240" imgH="81252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3400" y="4648200"/>
                        <a:ext cx="1803400" cy="81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 name="Left Brace 3">
            <a:extLst>
              <a:ext uri="{FF2B5EF4-FFF2-40B4-BE49-F238E27FC236}">
                <a16:creationId xmlns:a16="http://schemas.microsoft.com/office/drawing/2014/main" id="{39CC3AE7-5459-4C19-A89E-893C6C405439}"/>
              </a:ext>
            </a:extLst>
          </p:cNvPr>
          <p:cNvSpPr/>
          <p:nvPr/>
        </p:nvSpPr>
        <p:spPr>
          <a:xfrm rot="16200000">
            <a:off x="4278405" y="1925170"/>
            <a:ext cx="228600" cy="1981200"/>
          </a:xfrm>
          <a:prstGeom prst="leftBrace">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0553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055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TOPICS</a:t>
            </a:r>
          </a:p>
        </p:txBody>
      </p:sp>
      <p:sp>
        <p:nvSpPr>
          <p:cNvPr id="3" name="Content Placeholder 2"/>
          <p:cNvSpPr>
            <a:spLocks noGrp="1"/>
          </p:cNvSpPr>
          <p:nvPr>
            <p:ph idx="1"/>
          </p:nvPr>
        </p:nvSpPr>
        <p:spPr/>
        <p:txBody>
          <a:bodyPr/>
          <a:lstStyle/>
          <a:p>
            <a:pPr marL="514350" indent="-514350">
              <a:buFont typeface="+mj-lt"/>
              <a:buAutoNum type="arabicPeriod"/>
            </a:pPr>
            <a:r>
              <a:rPr lang="en-US" dirty="0"/>
              <a:t>Double integrals and Riemann sums   </a:t>
            </a:r>
          </a:p>
          <a:p>
            <a:pPr marL="514350" indent="-514350">
              <a:buFont typeface="+mj-lt"/>
              <a:buAutoNum type="arabicPeriod"/>
            </a:pPr>
            <a:r>
              <a:rPr lang="en-US" dirty="0"/>
              <a:t>Fubini’s Theorem  </a:t>
            </a:r>
          </a:p>
          <a:p>
            <a:pPr marL="514350" indent="-514350"/>
            <a:r>
              <a:rPr lang="en-US" dirty="0"/>
              <a:t>3.	Double integrals over general bounded regions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Fubini’s Theorem</a:t>
            </a:r>
          </a:p>
        </p:txBody>
      </p:sp>
      <p:sp>
        <p:nvSpPr>
          <p:cNvPr id="3" name="Content Placeholder 2"/>
          <p:cNvSpPr>
            <a:spLocks noGrp="1"/>
          </p:cNvSpPr>
          <p:nvPr>
            <p:ph idx="1"/>
          </p:nvPr>
        </p:nvSpPr>
        <p:spPr>
          <a:xfrm>
            <a:off x="457200" y="1280160"/>
            <a:ext cx="8229600" cy="4572000"/>
          </a:xfrm>
        </p:spPr>
        <p:txBody>
          <a:bodyPr/>
          <a:lstStyle/>
          <a:p>
            <a:r>
              <a:rPr lang="en-US" dirty="0"/>
              <a:t>Before stating the theorem formally, </a:t>
            </a:r>
            <a:br>
              <a:rPr lang="en-US" dirty="0"/>
            </a:br>
            <a:r>
              <a:rPr lang="en-US" dirty="0"/>
              <a:t>note that we could just as well </a:t>
            </a:r>
            <a:br>
              <a:rPr lang="en-US" dirty="0"/>
            </a:br>
            <a:r>
              <a:rPr lang="en-US" dirty="0"/>
              <a:t>begin with cross‑sectional slices </a:t>
            </a:r>
            <a:br>
              <a:rPr lang="en-US" dirty="0"/>
            </a:br>
            <a:r>
              <a:rPr lang="en-US" dirty="0"/>
              <a:t>perpendicular to the </a:t>
            </a:r>
            <a:r>
              <a:rPr lang="en-US" i="1" dirty="0"/>
              <a:t>x</a:t>
            </a:r>
            <a:r>
              <a:rPr lang="en-US" dirty="0"/>
              <a:t>-axis, as </a:t>
            </a:r>
            <a:br>
              <a:rPr lang="en-US" dirty="0"/>
            </a:br>
            <a:r>
              <a:rPr lang="en-US" dirty="0"/>
              <a:t>shown in Figure 5, in which case </a:t>
            </a:r>
            <a:br>
              <a:rPr lang="en-US" dirty="0"/>
            </a:br>
            <a:r>
              <a:rPr lang="en-US" dirty="0"/>
              <a:t>we arrive at the following result:</a:t>
            </a:r>
          </a:p>
        </p:txBody>
      </p:sp>
      <p:graphicFrame>
        <p:nvGraphicFramePr>
          <p:cNvPr id="706562" name="Object 2"/>
          <p:cNvGraphicFramePr>
            <a:graphicFrameLocks noChangeAspect="1"/>
          </p:cNvGraphicFramePr>
          <p:nvPr>
            <p:extLst>
              <p:ext uri="{D42A27DB-BD31-4B8C-83A1-F6EECF244321}">
                <p14:modId xmlns:p14="http://schemas.microsoft.com/office/powerpoint/2010/main" val="338076440"/>
              </p:ext>
            </p:extLst>
          </p:nvPr>
        </p:nvGraphicFramePr>
        <p:xfrm>
          <a:off x="527050" y="4686300"/>
          <a:ext cx="7772400" cy="1295400"/>
        </p:xfrm>
        <a:graphic>
          <a:graphicData uri="http://schemas.openxmlformats.org/presentationml/2006/ole">
            <mc:AlternateContent xmlns:mc="http://schemas.openxmlformats.org/markup-compatibility/2006">
              <mc:Choice xmlns:v="urn:schemas-microsoft-com:vml" Requires="v">
                <p:oleObj spid="_x0000_s706579" name="Equation" r:id="rId3" imgW="7772400" imgH="1295280" progId="Equation.DSMT4">
                  <p:embed/>
                </p:oleObj>
              </mc:Choice>
              <mc:Fallback>
                <p:oleObj name="Equation" r:id="rId3" imgW="7772400" imgH="1295280" progId="Equation.DSMT4">
                  <p:embed/>
                  <p:pic>
                    <p:nvPicPr>
                      <p:cNvPr id="0" name="Picture 2"/>
                      <p:cNvPicPr>
                        <a:picLocks noChangeAspect="1" noChangeArrowheads="1"/>
                      </p:cNvPicPr>
                      <p:nvPr/>
                    </p:nvPicPr>
                    <p:blipFill>
                      <a:blip r:embed="rId4"/>
                      <a:srcRect/>
                      <a:stretch>
                        <a:fillRect/>
                      </a:stretch>
                    </p:blipFill>
                    <p:spPr bwMode="auto">
                      <a:xfrm>
                        <a:off x="527050" y="4686300"/>
                        <a:ext cx="7772400"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8" name="Group 7"/>
          <p:cNvGrpSpPr/>
          <p:nvPr/>
        </p:nvGrpSpPr>
        <p:grpSpPr>
          <a:xfrm>
            <a:off x="5410200" y="1343025"/>
            <a:ext cx="3611531" cy="3228975"/>
            <a:chOff x="5410200" y="1495425"/>
            <a:chExt cx="3611531" cy="3228975"/>
          </a:xfrm>
        </p:grpSpPr>
        <p:pic>
          <p:nvPicPr>
            <p:cNvPr id="706563" name="Picture 3"/>
            <p:cNvPicPr>
              <a:picLocks noChangeAspect="1" noChangeArrowheads="1"/>
            </p:cNvPicPr>
            <p:nvPr/>
          </p:nvPicPr>
          <p:blipFill>
            <a:blip r:embed="rId5" cstate="print">
              <a:clrChange>
                <a:clrFrom>
                  <a:srgbClr val="FFFFFF"/>
                </a:clrFrom>
                <a:clrTo>
                  <a:srgbClr val="FFFFFF">
                    <a:alpha val="0"/>
                  </a:srgbClr>
                </a:clrTo>
              </a:clrChange>
              <a:lum bright="-10000"/>
            </a:blip>
            <a:srcRect/>
            <a:stretch>
              <a:fillRect/>
            </a:stretch>
          </p:blipFill>
          <p:spPr bwMode="auto">
            <a:xfrm>
              <a:off x="5410200" y="1495425"/>
              <a:ext cx="3611531" cy="2924175"/>
            </a:xfrm>
            <a:prstGeom prst="rect">
              <a:avLst/>
            </a:prstGeom>
            <a:noFill/>
            <a:ln w="9525">
              <a:noFill/>
              <a:miter lim="800000"/>
              <a:headEnd/>
              <a:tailEnd/>
            </a:ln>
          </p:spPr>
        </p:pic>
        <p:sp>
          <p:nvSpPr>
            <p:cNvPr id="6" name="Rectangle 5"/>
            <p:cNvSpPr/>
            <p:nvPr/>
          </p:nvSpPr>
          <p:spPr>
            <a:xfrm>
              <a:off x="6553200" y="4201180"/>
              <a:ext cx="1370055" cy="523220"/>
            </a:xfrm>
            <a:prstGeom prst="rect">
              <a:avLst/>
            </a:prstGeom>
          </p:spPr>
          <p:txBody>
            <a:bodyPr wrap="none">
              <a:spAutoFit/>
            </a:bodyPr>
            <a:lstStyle/>
            <a:p>
              <a:r>
                <a:rPr lang="en-US" sz="2800" b="1" dirty="0"/>
                <a:t>Figure 5</a:t>
              </a:r>
            </a:p>
          </p:txBody>
        </p:sp>
      </p:grpSp>
      <p:sp>
        <p:nvSpPr>
          <p:cNvPr id="10" name="Left Brace 9">
            <a:extLst>
              <a:ext uri="{FF2B5EF4-FFF2-40B4-BE49-F238E27FC236}">
                <a16:creationId xmlns:a16="http://schemas.microsoft.com/office/drawing/2014/main" id="{F528F25F-2D38-40F6-85FE-ADC1E3490B10}"/>
              </a:ext>
            </a:extLst>
          </p:cNvPr>
          <p:cNvSpPr/>
          <p:nvPr/>
        </p:nvSpPr>
        <p:spPr>
          <a:xfrm rot="16200000">
            <a:off x="4043098" y="4567502"/>
            <a:ext cx="214286" cy="1998292"/>
          </a:xfrm>
          <a:prstGeom prst="leftBrace">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065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Theorem: Fubini’s Theorem</a:t>
            </a:r>
          </a:p>
        </p:txBody>
      </p:sp>
      <p:sp>
        <p:nvSpPr>
          <p:cNvPr id="3" name="Content Placeholder 2"/>
          <p:cNvSpPr>
            <a:spLocks noGrp="1"/>
          </p:cNvSpPr>
          <p:nvPr>
            <p:ph idx="1"/>
          </p:nvPr>
        </p:nvSpPr>
        <p:spPr>
          <a:xfrm>
            <a:off x="457200" y="1280160"/>
            <a:ext cx="8229600" cy="2505301"/>
          </a:xfrm>
          <a:solidFill>
            <a:srgbClr val="FFFFCC"/>
          </a:solidFill>
          <a:ln w="28575">
            <a:solidFill>
              <a:schemeClr val="tx1"/>
            </a:solidFill>
          </a:ln>
        </p:spPr>
        <p:txBody>
          <a:bodyPr>
            <a:spAutoFit/>
          </a:bodyPr>
          <a:lstStyle/>
          <a:p>
            <a:pPr algn="ctr"/>
            <a:r>
              <a:rPr lang="en-US" b="1" dirty="0">
                <a:solidFill>
                  <a:schemeClr val="tx1"/>
                </a:solidFill>
              </a:rPr>
              <a:t>Fubini’s Theorem</a:t>
            </a:r>
          </a:p>
          <a:p>
            <a:r>
              <a:rPr lang="en-US" dirty="0">
                <a:solidFill>
                  <a:schemeClr val="tx1"/>
                </a:solidFill>
              </a:rPr>
              <a:t>If </a:t>
            </a:r>
            <a:r>
              <a:rPr lang="en-US" i="1" dirty="0">
                <a:solidFill>
                  <a:schemeClr val="tx1"/>
                </a:solidFill>
              </a:rPr>
              <a:t>f</a:t>
            </a:r>
            <a:r>
              <a:rPr lang="en-US" dirty="0">
                <a:solidFill>
                  <a:schemeClr val="tx1"/>
                </a:solidFill>
              </a:rPr>
              <a:t>(</a:t>
            </a:r>
            <a:r>
              <a:rPr lang="en-US" i="1" dirty="0">
                <a:solidFill>
                  <a:schemeClr val="tx1"/>
                </a:solidFill>
              </a:rPr>
              <a:t>x</a:t>
            </a:r>
            <a:r>
              <a:rPr lang="en-US" dirty="0">
                <a:solidFill>
                  <a:schemeClr val="tx1"/>
                </a:solidFill>
              </a:rPr>
              <a:t>, </a:t>
            </a:r>
            <a:r>
              <a:rPr lang="en-US" i="1" dirty="0">
                <a:solidFill>
                  <a:schemeClr val="tx1"/>
                </a:solidFill>
              </a:rPr>
              <a:t>y</a:t>
            </a:r>
            <a:r>
              <a:rPr lang="en-US" dirty="0">
                <a:solidFill>
                  <a:schemeClr val="tx1"/>
                </a:solidFill>
              </a:rPr>
              <a:t>) is continuous on the region 			 then</a:t>
            </a:r>
          </a:p>
          <a:p>
            <a:endParaRPr lang="en-US" b="1" dirty="0">
              <a:solidFill>
                <a:schemeClr val="tx1"/>
              </a:solidFill>
            </a:endParaRPr>
          </a:p>
          <a:p>
            <a:endParaRPr lang="en-US" b="1" dirty="0">
              <a:solidFill>
                <a:schemeClr val="tx1"/>
              </a:solidFill>
            </a:endParaRPr>
          </a:p>
        </p:txBody>
      </p:sp>
      <p:graphicFrame>
        <p:nvGraphicFramePr>
          <p:cNvPr id="657410" name="Object 2"/>
          <p:cNvGraphicFramePr>
            <a:graphicFrameLocks noChangeAspect="1"/>
          </p:cNvGraphicFramePr>
          <p:nvPr/>
        </p:nvGraphicFramePr>
        <p:xfrm>
          <a:off x="990600" y="2743200"/>
          <a:ext cx="7277100" cy="889000"/>
        </p:xfrm>
        <a:graphic>
          <a:graphicData uri="http://schemas.openxmlformats.org/presentationml/2006/ole">
            <mc:AlternateContent xmlns:mc="http://schemas.openxmlformats.org/markup-compatibility/2006">
              <mc:Choice xmlns:v="urn:schemas-microsoft-com:vml" Requires="v">
                <p:oleObj spid="_x0000_s657436" name="Equation" r:id="rId3" imgW="7277040" imgH="888840" progId="Equation.DSMT4">
                  <p:embed/>
                </p:oleObj>
              </mc:Choice>
              <mc:Fallback>
                <p:oleObj name="Equation" r:id="rId3" imgW="7277040" imgH="88884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0" y="2743200"/>
                        <a:ext cx="7277100" cy="88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57411" name="Object 3"/>
          <p:cNvGraphicFramePr>
            <a:graphicFrameLocks noChangeAspect="1"/>
          </p:cNvGraphicFramePr>
          <p:nvPr/>
        </p:nvGraphicFramePr>
        <p:xfrm>
          <a:off x="5703425" y="1858700"/>
          <a:ext cx="2349500" cy="469900"/>
        </p:xfrm>
        <a:graphic>
          <a:graphicData uri="http://schemas.openxmlformats.org/presentationml/2006/ole">
            <mc:AlternateContent xmlns:mc="http://schemas.openxmlformats.org/markup-compatibility/2006">
              <mc:Choice xmlns:v="urn:schemas-microsoft-com:vml" Requires="v">
                <p:oleObj spid="_x0000_s657437" name="Equation" r:id="rId5" imgW="2349360" imgH="469800" progId="Equation.DSMT4">
                  <p:embed/>
                </p:oleObj>
              </mc:Choice>
              <mc:Fallback>
                <p:oleObj name="Equation" r:id="rId5" imgW="2349360" imgH="46980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03425" y="1858700"/>
                        <a:ext cx="23495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2</a:t>
            </a:r>
          </a:p>
        </p:txBody>
      </p:sp>
      <p:sp>
        <p:nvSpPr>
          <p:cNvPr id="3" name="Content Placeholder 2"/>
          <p:cNvSpPr>
            <a:spLocks noGrp="1"/>
          </p:cNvSpPr>
          <p:nvPr>
            <p:ph idx="1"/>
          </p:nvPr>
        </p:nvSpPr>
        <p:spPr>
          <a:xfrm>
            <a:off x="457200" y="1280160"/>
            <a:ext cx="8229600" cy="4832092"/>
          </a:xfrm>
        </p:spPr>
        <p:txBody>
          <a:bodyPr>
            <a:spAutoFit/>
          </a:bodyPr>
          <a:lstStyle/>
          <a:p>
            <a:r>
              <a:rPr lang="en-US" dirty="0"/>
              <a:t>Evaluate the double integral 			   where</a:t>
            </a:r>
          </a:p>
          <a:p>
            <a:pPr>
              <a:spcBef>
                <a:spcPts val="0"/>
              </a:spcBef>
            </a:pPr>
            <a:endParaRPr lang="en-US" dirty="0"/>
          </a:p>
          <a:p>
            <a:pPr>
              <a:spcBef>
                <a:spcPts val="0"/>
              </a:spcBef>
            </a:pPr>
            <a:r>
              <a:rPr lang="en-US" b="1" dirty="0"/>
              <a:t>Solution</a:t>
            </a:r>
          </a:p>
          <a:p>
            <a:pPr>
              <a:spcBef>
                <a:spcPts val="0"/>
              </a:spcBef>
            </a:pPr>
            <a:r>
              <a:rPr lang="en-US" dirty="0"/>
              <a:t>As Figure 6 indicates, the function 		             takes on both positive and negative values on the region </a:t>
            </a:r>
            <a:r>
              <a:rPr lang="en-US" i="1" dirty="0"/>
              <a:t>R</a:t>
            </a:r>
            <a:r>
              <a:rPr lang="en-US" dirty="0"/>
              <a:t> (that is, part of the surface lies above the </a:t>
            </a:r>
            <a:br>
              <a:rPr lang="en-US" dirty="0"/>
            </a:br>
            <a:r>
              <a:rPr lang="en-US" i="1" dirty="0"/>
              <a:t>xy</a:t>
            </a:r>
            <a:r>
              <a:rPr lang="en-US" dirty="0"/>
              <a:t>-plane, and part below). This doesn’t affect the procedure for evaluating the double integral, but keep in mind that double integrals represent </a:t>
            </a:r>
            <a:r>
              <a:rPr lang="en-US" i="1" dirty="0"/>
              <a:t>signed</a:t>
            </a:r>
            <a:r>
              <a:rPr lang="en-US" dirty="0"/>
              <a:t> volume, and it is entirely possible for the result to be positive, negative, or zero.</a:t>
            </a:r>
          </a:p>
        </p:txBody>
      </p:sp>
      <p:graphicFrame>
        <p:nvGraphicFramePr>
          <p:cNvPr id="658434" name="Object 2"/>
          <p:cNvGraphicFramePr>
            <a:graphicFrameLocks noChangeAspect="1"/>
          </p:cNvGraphicFramePr>
          <p:nvPr/>
        </p:nvGraphicFramePr>
        <p:xfrm>
          <a:off x="4648200" y="1237525"/>
          <a:ext cx="2451100" cy="812800"/>
        </p:xfrm>
        <a:graphic>
          <a:graphicData uri="http://schemas.openxmlformats.org/presentationml/2006/ole">
            <mc:AlternateContent xmlns:mc="http://schemas.openxmlformats.org/markup-compatibility/2006">
              <mc:Choice xmlns:v="urn:schemas-microsoft-com:vml" Requires="v">
                <p:oleObj spid="_x0000_s658473" name="Equation" r:id="rId3" imgW="2450880" imgH="812520" progId="Equation.DSMT4">
                  <p:embed/>
                </p:oleObj>
              </mc:Choice>
              <mc:Fallback>
                <p:oleObj name="Equation" r:id="rId3" imgW="2450880" imgH="81252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8200" y="1237525"/>
                        <a:ext cx="2451100" cy="81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58435" name="Object 3"/>
          <p:cNvGraphicFramePr>
            <a:graphicFrameLocks noChangeAspect="1"/>
          </p:cNvGraphicFramePr>
          <p:nvPr/>
        </p:nvGraphicFramePr>
        <p:xfrm>
          <a:off x="533400" y="1736147"/>
          <a:ext cx="2298700" cy="469900"/>
        </p:xfrm>
        <a:graphic>
          <a:graphicData uri="http://schemas.openxmlformats.org/presentationml/2006/ole">
            <mc:AlternateContent xmlns:mc="http://schemas.openxmlformats.org/markup-compatibility/2006">
              <mc:Choice xmlns:v="urn:schemas-microsoft-com:vml" Requires="v">
                <p:oleObj spid="_x0000_s658474" name="Equation" r:id="rId5" imgW="2298600" imgH="469800" progId="Equation.DSMT4">
                  <p:embed/>
                </p:oleObj>
              </mc:Choice>
              <mc:Fallback>
                <p:oleObj name="Equation" r:id="rId5" imgW="2298600" imgH="46980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3400" y="1736147"/>
                        <a:ext cx="22987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58436" name="Object 4"/>
          <p:cNvGraphicFramePr>
            <a:graphicFrameLocks noChangeAspect="1"/>
          </p:cNvGraphicFramePr>
          <p:nvPr/>
        </p:nvGraphicFramePr>
        <p:xfrm>
          <a:off x="5449794" y="2590800"/>
          <a:ext cx="2654300" cy="482600"/>
        </p:xfrm>
        <a:graphic>
          <a:graphicData uri="http://schemas.openxmlformats.org/presentationml/2006/ole">
            <mc:AlternateContent xmlns:mc="http://schemas.openxmlformats.org/markup-compatibility/2006">
              <mc:Choice xmlns:v="urn:schemas-microsoft-com:vml" Requires="v">
                <p:oleObj spid="_x0000_s658475" name="Equation" r:id="rId7" imgW="2654280" imgH="482400" progId="Equation.DSMT4">
                  <p:embed/>
                </p:oleObj>
              </mc:Choice>
              <mc:Fallback>
                <p:oleObj name="Equation" r:id="rId7" imgW="2654280" imgH="482400" progId="Equation.DSMT4">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449794" y="2590800"/>
                        <a:ext cx="26543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584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2 (cont.)</a:t>
            </a:r>
          </a:p>
        </p:txBody>
      </p:sp>
      <p:sp>
        <p:nvSpPr>
          <p:cNvPr id="3" name="Content Placeholder 2"/>
          <p:cNvSpPr>
            <a:spLocks noGrp="1"/>
          </p:cNvSpPr>
          <p:nvPr>
            <p:ph idx="1"/>
          </p:nvPr>
        </p:nvSpPr>
        <p:spPr>
          <a:xfrm>
            <a:off x="457200" y="1280160"/>
            <a:ext cx="8229600" cy="4718215"/>
          </a:xfrm>
        </p:spPr>
        <p:txBody>
          <a:bodyPr>
            <a:spAutoFit/>
          </a:bodyPr>
          <a:lstStyle/>
          <a:p>
            <a:r>
              <a:rPr lang="en-US" dirty="0"/>
              <a:t>By Fubini’s Theorem,</a:t>
            </a:r>
          </a:p>
          <a:p>
            <a:endParaRPr lang="en-US" dirty="0"/>
          </a:p>
          <a:p>
            <a:pPr>
              <a:spcBef>
                <a:spcPts val="1800"/>
              </a:spcBef>
            </a:pPr>
            <a:r>
              <a:rPr lang="en-US" dirty="0"/>
              <a:t>To evaluate such an iterated integral, we first evaluate the inner integral by finding an antiderivative of the integrand with </a:t>
            </a:r>
            <a:r>
              <a:rPr lang="en-US" i="1" dirty="0"/>
              <a:t>y</a:t>
            </a:r>
            <a:r>
              <a:rPr lang="en-US" dirty="0"/>
              <a:t> held fixed—remember, </a:t>
            </a:r>
            <a:br>
              <a:rPr lang="en-US" dirty="0"/>
            </a:br>
            <a:r>
              <a:rPr lang="en-US" dirty="0"/>
              <a:t>the inner integral represents a </a:t>
            </a:r>
            <a:br>
              <a:rPr lang="en-US" dirty="0"/>
            </a:br>
            <a:r>
              <a:rPr lang="en-US" dirty="0"/>
              <a:t>cross-sectional area </a:t>
            </a:r>
            <a:r>
              <a:rPr lang="en-US" i="1" dirty="0"/>
              <a:t>A</a:t>
            </a:r>
            <a:r>
              <a:rPr lang="en-US" dirty="0"/>
              <a:t>(</a:t>
            </a:r>
            <a:r>
              <a:rPr lang="en-US" i="1" dirty="0"/>
              <a:t>y</a:t>
            </a:r>
            <a:r>
              <a:rPr lang="en-US" dirty="0"/>
              <a:t>), such </a:t>
            </a:r>
            <a:br>
              <a:rPr lang="en-US" dirty="0"/>
            </a:br>
            <a:r>
              <a:rPr lang="en-US" dirty="0"/>
              <a:t>as shown in Figure 6, and </a:t>
            </a:r>
            <a:r>
              <a:rPr lang="en-US" i="1" dirty="0"/>
              <a:t>y</a:t>
            </a:r>
            <a:r>
              <a:rPr lang="en-US" dirty="0"/>
              <a:t> </a:t>
            </a:r>
            <a:br>
              <a:rPr lang="en-US" dirty="0"/>
            </a:br>
            <a:r>
              <a:rPr lang="en-US" dirty="0"/>
              <a:t>doesn’t vary until we integrate </a:t>
            </a:r>
            <a:br>
              <a:rPr lang="en-US" dirty="0"/>
            </a:br>
            <a:r>
              <a:rPr lang="en-US" i="1" dirty="0"/>
              <a:t>A</a:t>
            </a:r>
            <a:r>
              <a:rPr lang="en-US" dirty="0"/>
              <a:t>(</a:t>
            </a:r>
            <a:r>
              <a:rPr lang="en-US" i="1" dirty="0"/>
              <a:t>y</a:t>
            </a:r>
            <a:r>
              <a:rPr lang="en-US" dirty="0"/>
              <a:t>) over [0, 2] in the outer integral.</a:t>
            </a:r>
          </a:p>
        </p:txBody>
      </p:sp>
      <p:graphicFrame>
        <p:nvGraphicFramePr>
          <p:cNvPr id="659458" name="Object 2"/>
          <p:cNvGraphicFramePr>
            <a:graphicFrameLocks noChangeAspect="1"/>
          </p:cNvGraphicFramePr>
          <p:nvPr/>
        </p:nvGraphicFramePr>
        <p:xfrm>
          <a:off x="1689100" y="1739153"/>
          <a:ext cx="5765800" cy="889000"/>
        </p:xfrm>
        <a:graphic>
          <a:graphicData uri="http://schemas.openxmlformats.org/presentationml/2006/ole">
            <mc:AlternateContent xmlns:mc="http://schemas.openxmlformats.org/markup-compatibility/2006">
              <mc:Choice xmlns:v="urn:schemas-microsoft-com:vml" Requires="v">
                <p:oleObj spid="_x0000_s659471" name="Equation" r:id="rId3" imgW="5765760" imgH="888840" progId="Equation.DSMT4">
                  <p:embed/>
                </p:oleObj>
              </mc:Choice>
              <mc:Fallback>
                <p:oleObj name="Equation" r:id="rId3" imgW="5765760" imgH="88884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89100" y="1739153"/>
                        <a:ext cx="5765800" cy="88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 name="Rectangle 5"/>
          <p:cNvSpPr/>
          <p:nvPr/>
        </p:nvSpPr>
        <p:spPr>
          <a:xfrm>
            <a:off x="7545345" y="5599674"/>
            <a:ext cx="1370055" cy="523220"/>
          </a:xfrm>
          <a:prstGeom prst="rect">
            <a:avLst/>
          </a:prstGeom>
        </p:spPr>
        <p:txBody>
          <a:bodyPr wrap="none">
            <a:spAutoFit/>
          </a:bodyPr>
          <a:lstStyle/>
          <a:p>
            <a:r>
              <a:rPr lang="en-US" sz="2800" b="1" dirty="0"/>
              <a:t>Figure 6</a:t>
            </a:r>
          </a:p>
        </p:txBody>
      </p:sp>
      <p:pic>
        <p:nvPicPr>
          <p:cNvPr id="4" name="Picture 3"/>
          <p:cNvPicPr>
            <a:picLocks noChangeAspect="1" noChangeArrowheads="1"/>
          </p:cNvPicPr>
          <p:nvPr/>
        </p:nvPicPr>
        <p:blipFill>
          <a:blip r:embed="rId5" cstate="print">
            <a:clrChange>
              <a:clrFrom>
                <a:srgbClr val="FFFFFF"/>
              </a:clrFrom>
              <a:clrTo>
                <a:srgbClr val="FFFFFF">
                  <a:alpha val="0"/>
                </a:srgbClr>
              </a:clrTo>
            </a:clrChange>
            <a:lum bright="-10000"/>
          </a:blip>
          <a:srcRect/>
          <a:stretch>
            <a:fillRect/>
          </a:stretch>
        </p:blipFill>
        <p:spPr bwMode="auto">
          <a:xfrm>
            <a:off x="5029200" y="3505200"/>
            <a:ext cx="3895449" cy="23622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5945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2 (cont.)</a:t>
            </a:r>
          </a:p>
        </p:txBody>
      </p:sp>
      <p:sp>
        <p:nvSpPr>
          <p:cNvPr id="3" name="Content Placeholder 2"/>
          <p:cNvSpPr>
            <a:spLocks noGrp="1"/>
          </p:cNvSpPr>
          <p:nvPr>
            <p:ph idx="1"/>
          </p:nvPr>
        </p:nvSpPr>
        <p:spPr/>
        <p:txBody>
          <a:bodyPr/>
          <a:lstStyle/>
          <a:p>
            <a:r>
              <a:rPr lang="en-US" dirty="0"/>
              <a:t>In this respect, the evaluation of iterated integrals is much like partial differentiation, all but one of the variables is held fixed at each stage.</a:t>
            </a:r>
          </a:p>
        </p:txBody>
      </p:sp>
      <p:graphicFrame>
        <p:nvGraphicFramePr>
          <p:cNvPr id="666627" name="Object 3"/>
          <p:cNvGraphicFramePr>
            <a:graphicFrameLocks noChangeAspect="1"/>
          </p:cNvGraphicFramePr>
          <p:nvPr/>
        </p:nvGraphicFramePr>
        <p:xfrm>
          <a:off x="381000" y="2960225"/>
          <a:ext cx="2209800" cy="762000"/>
        </p:xfrm>
        <a:graphic>
          <a:graphicData uri="http://schemas.openxmlformats.org/presentationml/2006/ole">
            <mc:AlternateContent xmlns:mc="http://schemas.openxmlformats.org/markup-compatibility/2006">
              <mc:Choice xmlns:v="urn:schemas-microsoft-com:vml" Requires="v">
                <p:oleObj spid="_x0000_s666718" name="Equation" r:id="rId3" imgW="2209680" imgH="761760" progId="Equation.DSMT4">
                  <p:embed/>
                </p:oleObj>
              </mc:Choice>
              <mc:Fallback>
                <p:oleObj name="Equation" r:id="rId3" imgW="2209680" imgH="761760" progId="Equation.DSMT4">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2960225"/>
                        <a:ext cx="22098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66628" name="Object 4"/>
          <p:cNvGraphicFramePr>
            <a:graphicFrameLocks noChangeAspect="1"/>
          </p:cNvGraphicFramePr>
          <p:nvPr/>
        </p:nvGraphicFramePr>
        <p:xfrm>
          <a:off x="2613950" y="2903800"/>
          <a:ext cx="3073400" cy="647700"/>
        </p:xfrm>
        <a:graphic>
          <a:graphicData uri="http://schemas.openxmlformats.org/presentationml/2006/ole">
            <mc:AlternateContent xmlns:mc="http://schemas.openxmlformats.org/markup-compatibility/2006">
              <mc:Choice xmlns:v="urn:schemas-microsoft-com:vml" Requires="v">
                <p:oleObj spid="_x0000_s666719" name="Equation" r:id="rId5" imgW="3073320" imgH="647640" progId="Equation.DSMT4">
                  <p:embed/>
                </p:oleObj>
              </mc:Choice>
              <mc:Fallback>
                <p:oleObj name="Equation" r:id="rId5" imgW="3073320" imgH="647640" progId="Equation.DSMT4">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13950" y="2903800"/>
                        <a:ext cx="3073400"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66629" name="Object 5"/>
          <p:cNvGraphicFramePr>
            <a:graphicFrameLocks noChangeAspect="1"/>
          </p:cNvGraphicFramePr>
          <p:nvPr/>
        </p:nvGraphicFramePr>
        <p:xfrm>
          <a:off x="5715000" y="2895600"/>
          <a:ext cx="3111500" cy="647700"/>
        </p:xfrm>
        <a:graphic>
          <a:graphicData uri="http://schemas.openxmlformats.org/presentationml/2006/ole">
            <mc:AlternateContent xmlns:mc="http://schemas.openxmlformats.org/markup-compatibility/2006">
              <mc:Choice xmlns:v="urn:schemas-microsoft-com:vml" Requires="v">
                <p:oleObj spid="_x0000_s666720" name="Equation" r:id="rId7" imgW="3111480" imgH="647640" progId="Equation.DSMT4">
                  <p:embed/>
                </p:oleObj>
              </mc:Choice>
              <mc:Fallback>
                <p:oleObj name="Equation" r:id="rId7" imgW="3111480" imgH="647640" progId="Equation.DSMT4">
                  <p:embed/>
                  <p:pic>
                    <p:nvPicPr>
                      <p:cNvPr id="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715000" y="2895600"/>
                        <a:ext cx="3111500"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66630" name="Object 6"/>
          <p:cNvGraphicFramePr>
            <a:graphicFrameLocks noChangeAspect="1"/>
          </p:cNvGraphicFramePr>
          <p:nvPr/>
        </p:nvGraphicFramePr>
        <p:xfrm>
          <a:off x="2620700" y="3786850"/>
          <a:ext cx="2260600" cy="647700"/>
        </p:xfrm>
        <a:graphic>
          <a:graphicData uri="http://schemas.openxmlformats.org/presentationml/2006/ole">
            <mc:AlternateContent xmlns:mc="http://schemas.openxmlformats.org/markup-compatibility/2006">
              <mc:Choice xmlns:v="urn:schemas-microsoft-com:vml" Requires="v">
                <p:oleObj spid="_x0000_s666721" name="Equation" r:id="rId9" imgW="2260440" imgH="647640" progId="Equation.DSMT4">
                  <p:embed/>
                </p:oleObj>
              </mc:Choice>
              <mc:Fallback>
                <p:oleObj name="Equation" r:id="rId9" imgW="2260440" imgH="647640" progId="Equation.DSMT4">
                  <p:embed/>
                  <p:pic>
                    <p:nvPicPr>
                      <p:cNvPr id="0" name="Picture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620700" y="3786850"/>
                        <a:ext cx="2260600"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66631" name="Object 7"/>
          <p:cNvGraphicFramePr>
            <a:graphicFrameLocks noChangeAspect="1"/>
          </p:cNvGraphicFramePr>
          <p:nvPr/>
        </p:nvGraphicFramePr>
        <p:xfrm>
          <a:off x="4906700" y="3798425"/>
          <a:ext cx="1955800" cy="647700"/>
        </p:xfrm>
        <a:graphic>
          <a:graphicData uri="http://schemas.openxmlformats.org/presentationml/2006/ole">
            <mc:AlternateContent xmlns:mc="http://schemas.openxmlformats.org/markup-compatibility/2006">
              <mc:Choice xmlns:v="urn:schemas-microsoft-com:vml" Requires="v">
                <p:oleObj spid="_x0000_s666722" name="Equation" r:id="rId11" imgW="1955520" imgH="647640" progId="Equation.DSMT4">
                  <p:embed/>
                </p:oleObj>
              </mc:Choice>
              <mc:Fallback>
                <p:oleObj name="Equation" r:id="rId11" imgW="1955520" imgH="647640" progId="Equation.DSMT4">
                  <p:embed/>
                  <p:pic>
                    <p:nvPicPr>
                      <p:cNvPr id="0" name="Picture 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906700" y="3798425"/>
                        <a:ext cx="1955800"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66632" name="Object 8"/>
          <p:cNvGraphicFramePr>
            <a:graphicFrameLocks noChangeAspect="1"/>
          </p:cNvGraphicFramePr>
          <p:nvPr/>
        </p:nvGraphicFramePr>
        <p:xfrm>
          <a:off x="2613950" y="4548850"/>
          <a:ext cx="2273300" cy="444500"/>
        </p:xfrm>
        <a:graphic>
          <a:graphicData uri="http://schemas.openxmlformats.org/presentationml/2006/ole">
            <mc:AlternateContent xmlns:mc="http://schemas.openxmlformats.org/markup-compatibility/2006">
              <mc:Choice xmlns:v="urn:schemas-microsoft-com:vml" Requires="v">
                <p:oleObj spid="_x0000_s666723" name="Equation" r:id="rId13" imgW="2273040" imgH="444240" progId="Equation.DSMT4">
                  <p:embed/>
                </p:oleObj>
              </mc:Choice>
              <mc:Fallback>
                <p:oleObj name="Equation" r:id="rId13" imgW="2273040" imgH="444240" progId="Equation.DSMT4">
                  <p:embed/>
                  <p:pic>
                    <p:nvPicPr>
                      <p:cNvPr id="0" name="Picture 8"/>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613950" y="4548850"/>
                        <a:ext cx="2273300"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66633" name="Object 9"/>
          <p:cNvGraphicFramePr>
            <a:graphicFrameLocks noChangeAspect="1"/>
          </p:cNvGraphicFramePr>
          <p:nvPr/>
        </p:nvGraphicFramePr>
        <p:xfrm>
          <a:off x="4918275" y="4606725"/>
          <a:ext cx="457200" cy="279400"/>
        </p:xfrm>
        <a:graphic>
          <a:graphicData uri="http://schemas.openxmlformats.org/presentationml/2006/ole">
            <mc:AlternateContent xmlns:mc="http://schemas.openxmlformats.org/markup-compatibility/2006">
              <mc:Choice xmlns:v="urn:schemas-microsoft-com:vml" Requires="v">
                <p:oleObj spid="_x0000_s666724" name="Equation" r:id="rId15" imgW="457200" imgH="279360" progId="Equation.DSMT4">
                  <p:embed/>
                </p:oleObj>
              </mc:Choice>
              <mc:Fallback>
                <p:oleObj name="Equation" r:id="rId15" imgW="457200" imgH="279360" progId="Equation.DSMT4">
                  <p:embed/>
                  <p:pic>
                    <p:nvPicPr>
                      <p:cNvPr id="0" name="Picture 9"/>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918275" y="4606725"/>
                        <a:ext cx="4572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666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666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6662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6663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6663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6663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666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2 (cont.)</a:t>
            </a:r>
          </a:p>
        </p:txBody>
      </p:sp>
      <p:sp>
        <p:nvSpPr>
          <p:cNvPr id="3" name="Content Placeholder 2"/>
          <p:cNvSpPr>
            <a:spLocks noGrp="1"/>
          </p:cNvSpPr>
          <p:nvPr>
            <p:ph idx="1"/>
          </p:nvPr>
        </p:nvSpPr>
        <p:spPr/>
        <p:txBody>
          <a:bodyPr/>
          <a:lstStyle/>
          <a:p>
            <a:r>
              <a:rPr lang="en-US" dirty="0"/>
              <a:t>This result means that the volume between the </a:t>
            </a:r>
            <a:r>
              <a:rPr lang="en-US" i="1" dirty="0"/>
              <a:t>xy</a:t>
            </a:r>
            <a:r>
              <a:rPr lang="en-US" dirty="0"/>
              <a:t>-plane and the positive portion of </a:t>
            </a:r>
            <a:r>
              <a:rPr lang="en-US" i="1" dirty="0"/>
              <a:t>z</a:t>
            </a:r>
            <a:r>
              <a:rPr lang="en-US" dirty="0"/>
              <a:t> = 6</a:t>
            </a:r>
            <a:r>
              <a:rPr lang="en-US" i="1" dirty="0"/>
              <a:t>xy</a:t>
            </a:r>
            <a:r>
              <a:rPr lang="en-US" baseline="30000" dirty="0"/>
              <a:t>2</a:t>
            </a:r>
            <a:r>
              <a:rPr lang="en-US" dirty="0"/>
              <a:t> </a:t>
            </a:r>
            <a:r>
              <a:rPr lang="en-US" dirty="0">
                <a:latin typeface="Symbol" pitchFamily="18" charset="2"/>
              </a:rPr>
              <a:t>-</a:t>
            </a:r>
            <a:r>
              <a:rPr lang="en-US" dirty="0"/>
              <a:t> 4</a:t>
            </a:r>
            <a:r>
              <a:rPr lang="en-US" i="1" dirty="0"/>
              <a:t>y</a:t>
            </a:r>
            <a:r>
              <a:rPr lang="en-US" dirty="0"/>
              <a:t> has the same magnitude (but opposite sign) as the volume between the </a:t>
            </a:r>
            <a:r>
              <a:rPr lang="en-US" i="1" dirty="0"/>
              <a:t>xy</a:t>
            </a:r>
            <a:r>
              <a:rPr lang="en-US" dirty="0"/>
              <a:t>-plane and the negative portion of the surface. The result is the same if we choose to work with the alternative iterated integral, though the intermediate steps differ.</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2 (cont.)</a:t>
            </a:r>
          </a:p>
        </p:txBody>
      </p:sp>
      <p:sp>
        <p:nvSpPr>
          <p:cNvPr id="3" name="Content Placeholder 2"/>
          <p:cNvSpPr>
            <a:spLocks noGrp="1"/>
          </p:cNvSpPr>
          <p:nvPr>
            <p:ph idx="1"/>
          </p:nvPr>
        </p:nvSpPr>
        <p:spPr/>
        <p:txBody>
          <a:bodyPr/>
          <a:lstStyle/>
          <a:p>
            <a:endParaRPr lang="en-US" dirty="0"/>
          </a:p>
          <a:p>
            <a:endParaRPr lang="en-US" dirty="0"/>
          </a:p>
        </p:txBody>
      </p:sp>
      <p:graphicFrame>
        <p:nvGraphicFramePr>
          <p:cNvPr id="668675" name="Object 3"/>
          <p:cNvGraphicFramePr>
            <a:graphicFrameLocks noChangeAspect="1"/>
          </p:cNvGraphicFramePr>
          <p:nvPr/>
        </p:nvGraphicFramePr>
        <p:xfrm>
          <a:off x="533400" y="1524000"/>
          <a:ext cx="2209800" cy="762000"/>
        </p:xfrm>
        <a:graphic>
          <a:graphicData uri="http://schemas.openxmlformats.org/presentationml/2006/ole">
            <mc:AlternateContent xmlns:mc="http://schemas.openxmlformats.org/markup-compatibility/2006">
              <mc:Choice xmlns:v="urn:schemas-microsoft-com:vml" Requires="v">
                <p:oleObj spid="_x0000_s668766" name="Equation" r:id="rId3" imgW="2209680" imgH="761760" progId="Equation.DSMT4">
                  <p:embed/>
                </p:oleObj>
              </mc:Choice>
              <mc:Fallback>
                <p:oleObj name="Equation" r:id="rId3" imgW="2209680" imgH="761760" progId="Equation.DSMT4">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1524000"/>
                        <a:ext cx="22098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68676" name="Object 4"/>
          <p:cNvGraphicFramePr>
            <a:graphicFrameLocks noChangeAspect="1"/>
          </p:cNvGraphicFramePr>
          <p:nvPr/>
        </p:nvGraphicFramePr>
        <p:xfrm>
          <a:off x="2766350" y="1447800"/>
          <a:ext cx="3073400" cy="647700"/>
        </p:xfrm>
        <a:graphic>
          <a:graphicData uri="http://schemas.openxmlformats.org/presentationml/2006/ole">
            <mc:AlternateContent xmlns:mc="http://schemas.openxmlformats.org/markup-compatibility/2006">
              <mc:Choice xmlns:v="urn:schemas-microsoft-com:vml" Requires="v">
                <p:oleObj spid="_x0000_s668767" name="Equation" r:id="rId5" imgW="3073320" imgH="647640" progId="Equation.DSMT4">
                  <p:embed/>
                </p:oleObj>
              </mc:Choice>
              <mc:Fallback>
                <p:oleObj name="Equation" r:id="rId5" imgW="3073320" imgH="647640" progId="Equation.DSMT4">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66350" y="1447800"/>
                        <a:ext cx="3073400"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68677" name="Object 5"/>
          <p:cNvGraphicFramePr>
            <a:graphicFrameLocks noChangeAspect="1"/>
          </p:cNvGraphicFramePr>
          <p:nvPr/>
        </p:nvGraphicFramePr>
        <p:xfrm>
          <a:off x="5867400" y="1459375"/>
          <a:ext cx="2946400" cy="660400"/>
        </p:xfrm>
        <a:graphic>
          <a:graphicData uri="http://schemas.openxmlformats.org/presentationml/2006/ole">
            <mc:AlternateContent xmlns:mc="http://schemas.openxmlformats.org/markup-compatibility/2006">
              <mc:Choice xmlns:v="urn:schemas-microsoft-com:vml" Requires="v">
                <p:oleObj spid="_x0000_s668768" name="Equation" r:id="rId7" imgW="2946240" imgH="660240" progId="Equation.DSMT4">
                  <p:embed/>
                </p:oleObj>
              </mc:Choice>
              <mc:Fallback>
                <p:oleObj name="Equation" r:id="rId7" imgW="2946240" imgH="660240" progId="Equation.DSMT4">
                  <p:embed/>
                  <p:pic>
                    <p:nvPicPr>
                      <p:cNvPr id="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867400" y="1459375"/>
                        <a:ext cx="2946400" cy="66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68678" name="Object 6"/>
          <p:cNvGraphicFramePr>
            <a:graphicFrameLocks noChangeAspect="1"/>
          </p:cNvGraphicFramePr>
          <p:nvPr/>
        </p:nvGraphicFramePr>
        <p:xfrm>
          <a:off x="2766350" y="2380525"/>
          <a:ext cx="2108200" cy="647700"/>
        </p:xfrm>
        <a:graphic>
          <a:graphicData uri="http://schemas.openxmlformats.org/presentationml/2006/ole">
            <mc:AlternateContent xmlns:mc="http://schemas.openxmlformats.org/markup-compatibility/2006">
              <mc:Choice xmlns:v="urn:schemas-microsoft-com:vml" Requires="v">
                <p:oleObj spid="_x0000_s668769" name="Equation" r:id="rId9" imgW="2108160" imgH="647640" progId="Equation.DSMT4">
                  <p:embed/>
                </p:oleObj>
              </mc:Choice>
              <mc:Fallback>
                <p:oleObj name="Equation" r:id="rId9" imgW="2108160" imgH="647640" progId="Equation.DSMT4">
                  <p:embed/>
                  <p:pic>
                    <p:nvPicPr>
                      <p:cNvPr id="0" name="Picture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766350" y="2380525"/>
                        <a:ext cx="2108200"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68679" name="Object 7"/>
          <p:cNvGraphicFramePr>
            <a:graphicFrameLocks noChangeAspect="1"/>
          </p:cNvGraphicFramePr>
          <p:nvPr/>
        </p:nvGraphicFramePr>
        <p:xfrm>
          <a:off x="4906700" y="2396925"/>
          <a:ext cx="2006600" cy="622300"/>
        </p:xfrm>
        <a:graphic>
          <a:graphicData uri="http://schemas.openxmlformats.org/presentationml/2006/ole">
            <mc:AlternateContent xmlns:mc="http://schemas.openxmlformats.org/markup-compatibility/2006">
              <mc:Choice xmlns:v="urn:schemas-microsoft-com:vml" Requires="v">
                <p:oleObj spid="_x0000_s668770" name="Equation" r:id="rId11" imgW="2006280" imgH="622080" progId="Equation.DSMT4">
                  <p:embed/>
                </p:oleObj>
              </mc:Choice>
              <mc:Fallback>
                <p:oleObj name="Equation" r:id="rId11" imgW="2006280" imgH="622080" progId="Equation.DSMT4">
                  <p:embed/>
                  <p:pic>
                    <p:nvPicPr>
                      <p:cNvPr id="0" name="Picture 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906700" y="2396925"/>
                        <a:ext cx="2006600" cy="622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68680" name="Object 8"/>
          <p:cNvGraphicFramePr>
            <a:graphicFrameLocks noChangeAspect="1"/>
          </p:cNvGraphicFramePr>
          <p:nvPr/>
        </p:nvGraphicFramePr>
        <p:xfrm>
          <a:off x="2761525" y="3154100"/>
          <a:ext cx="2273300" cy="444500"/>
        </p:xfrm>
        <a:graphic>
          <a:graphicData uri="http://schemas.openxmlformats.org/presentationml/2006/ole">
            <mc:AlternateContent xmlns:mc="http://schemas.openxmlformats.org/markup-compatibility/2006">
              <mc:Choice xmlns:v="urn:schemas-microsoft-com:vml" Requires="v">
                <p:oleObj spid="_x0000_s668771" name="Equation" r:id="rId13" imgW="2273040" imgH="444240" progId="Equation.DSMT4">
                  <p:embed/>
                </p:oleObj>
              </mc:Choice>
              <mc:Fallback>
                <p:oleObj name="Equation" r:id="rId13" imgW="2273040" imgH="444240" progId="Equation.DSMT4">
                  <p:embed/>
                  <p:pic>
                    <p:nvPicPr>
                      <p:cNvPr id="0" name="Picture 8"/>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761525" y="3154100"/>
                        <a:ext cx="2273300"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68681" name="Object 9"/>
          <p:cNvGraphicFramePr>
            <a:graphicFrameLocks noChangeAspect="1"/>
          </p:cNvGraphicFramePr>
          <p:nvPr/>
        </p:nvGraphicFramePr>
        <p:xfrm>
          <a:off x="5070675" y="3218725"/>
          <a:ext cx="457200" cy="279400"/>
        </p:xfrm>
        <a:graphic>
          <a:graphicData uri="http://schemas.openxmlformats.org/presentationml/2006/ole">
            <mc:AlternateContent xmlns:mc="http://schemas.openxmlformats.org/markup-compatibility/2006">
              <mc:Choice xmlns:v="urn:schemas-microsoft-com:vml" Requires="v">
                <p:oleObj spid="_x0000_s668772" name="Equation" r:id="rId15" imgW="457200" imgH="279360" progId="Equation.DSMT4">
                  <p:embed/>
                </p:oleObj>
              </mc:Choice>
              <mc:Fallback>
                <p:oleObj name="Equation" r:id="rId15" imgW="457200" imgH="279360" progId="Equation.DSMT4">
                  <p:embed/>
                  <p:pic>
                    <p:nvPicPr>
                      <p:cNvPr id="0" name="Picture 9"/>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070675" y="3218725"/>
                        <a:ext cx="4572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6867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6867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6867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6867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6868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6868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3</a:t>
            </a:r>
          </a:p>
        </p:txBody>
      </p:sp>
      <p:sp>
        <p:nvSpPr>
          <p:cNvPr id="3" name="Content Placeholder 2"/>
          <p:cNvSpPr>
            <a:spLocks noGrp="1"/>
          </p:cNvSpPr>
          <p:nvPr>
            <p:ph idx="1"/>
          </p:nvPr>
        </p:nvSpPr>
        <p:spPr/>
        <p:txBody>
          <a:bodyPr/>
          <a:lstStyle/>
          <a:p>
            <a:r>
              <a:rPr lang="en-US" dirty="0"/>
              <a:t>Evaluate the double integral 			         where</a:t>
            </a:r>
          </a:p>
          <a:p>
            <a:endParaRPr lang="en-US" dirty="0"/>
          </a:p>
          <a:p>
            <a:pPr>
              <a:lnSpc>
                <a:spcPct val="150000"/>
              </a:lnSpc>
            </a:pPr>
            <a:r>
              <a:rPr lang="en-US" b="1" dirty="0"/>
              <a:t>Solution</a:t>
            </a:r>
          </a:p>
          <a:p>
            <a:r>
              <a:rPr lang="en-US" dirty="0"/>
              <a:t>By Fubini’s Theorem, </a:t>
            </a:r>
          </a:p>
        </p:txBody>
      </p:sp>
      <p:graphicFrame>
        <p:nvGraphicFramePr>
          <p:cNvPr id="669698" name="Object 2"/>
          <p:cNvGraphicFramePr>
            <a:graphicFrameLocks noChangeAspect="1"/>
          </p:cNvGraphicFramePr>
          <p:nvPr/>
        </p:nvGraphicFramePr>
        <p:xfrm>
          <a:off x="4648200" y="1286075"/>
          <a:ext cx="2882900" cy="812800"/>
        </p:xfrm>
        <a:graphic>
          <a:graphicData uri="http://schemas.openxmlformats.org/presentationml/2006/ole">
            <mc:AlternateContent xmlns:mc="http://schemas.openxmlformats.org/markup-compatibility/2006">
              <mc:Choice xmlns:v="urn:schemas-microsoft-com:vml" Requires="v">
                <p:oleObj spid="_x0000_s669737" name="Equation" r:id="rId3" imgW="2882880" imgH="812520" progId="Equation.DSMT4">
                  <p:embed/>
                </p:oleObj>
              </mc:Choice>
              <mc:Fallback>
                <p:oleObj name="Equation" r:id="rId3" imgW="2882880" imgH="81252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8200" y="1286075"/>
                        <a:ext cx="2882900" cy="81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69699" name="Object 3"/>
          <p:cNvGraphicFramePr>
            <a:graphicFrameLocks noChangeAspect="1"/>
          </p:cNvGraphicFramePr>
          <p:nvPr/>
        </p:nvGraphicFramePr>
        <p:xfrm>
          <a:off x="563300" y="1840375"/>
          <a:ext cx="2286000" cy="495300"/>
        </p:xfrm>
        <a:graphic>
          <a:graphicData uri="http://schemas.openxmlformats.org/presentationml/2006/ole">
            <mc:AlternateContent xmlns:mc="http://schemas.openxmlformats.org/markup-compatibility/2006">
              <mc:Choice xmlns:v="urn:schemas-microsoft-com:vml" Requires="v">
                <p:oleObj spid="_x0000_s669738" name="Equation" r:id="rId5" imgW="2286000" imgH="495000" progId="Equation.DSMT4">
                  <p:embed/>
                </p:oleObj>
              </mc:Choice>
              <mc:Fallback>
                <p:oleObj name="Equation" r:id="rId5" imgW="2286000" imgH="49500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3300" y="1840375"/>
                        <a:ext cx="22860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69700" name="Object 4"/>
          <p:cNvGraphicFramePr>
            <a:graphicFrameLocks noChangeAspect="1"/>
          </p:cNvGraphicFramePr>
          <p:nvPr/>
        </p:nvGraphicFramePr>
        <p:xfrm>
          <a:off x="1295400" y="3657600"/>
          <a:ext cx="6921500" cy="889000"/>
        </p:xfrm>
        <a:graphic>
          <a:graphicData uri="http://schemas.openxmlformats.org/presentationml/2006/ole">
            <mc:AlternateContent xmlns:mc="http://schemas.openxmlformats.org/markup-compatibility/2006">
              <mc:Choice xmlns:v="urn:schemas-microsoft-com:vml" Requires="v">
                <p:oleObj spid="_x0000_s669739" name="Equation" r:id="rId7" imgW="6921360" imgH="888840" progId="Equation.DSMT4">
                  <p:embed/>
                </p:oleObj>
              </mc:Choice>
              <mc:Fallback>
                <p:oleObj name="Equation" r:id="rId7" imgW="6921360" imgH="888840" progId="Equation.DSMT4">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95400" y="3657600"/>
                        <a:ext cx="6921500" cy="88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697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3 (cont.)</a:t>
            </a:r>
          </a:p>
        </p:txBody>
      </p:sp>
      <p:sp>
        <p:nvSpPr>
          <p:cNvPr id="3" name="Content Placeholder 2"/>
          <p:cNvSpPr>
            <a:spLocks noGrp="1"/>
          </p:cNvSpPr>
          <p:nvPr>
            <p:ph idx="1"/>
          </p:nvPr>
        </p:nvSpPr>
        <p:spPr/>
        <p:txBody>
          <a:bodyPr/>
          <a:lstStyle/>
          <a:p>
            <a:endParaRPr lang="en-US" dirty="0"/>
          </a:p>
          <a:p>
            <a:endParaRPr lang="en-US" dirty="0"/>
          </a:p>
        </p:txBody>
      </p:sp>
      <p:graphicFrame>
        <p:nvGraphicFramePr>
          <p:cNvPr id="670723" name="Object 3"/>
          <p:cNvGraphicFramePr>
            <a:graphicFrameLocks noChangeAspect="1"/>
          </p:cNvGraphicFramePr>
          <p:nvPr/>
        </p:nvGraphicFramePr>
        <p:xfrm>
          <a:off x="1089950" y="1154575"/>
          <a:ext cx="2603500" cy="762000"/>
        </p:xfrm>
        <a:graphic>
          <a:graphicData uri="http://schemas.openxmlformats.org/presentationml/2006/ole">
            <mc:AlternateContent xmlns:mc="http://schemas.openxmlformats.org/markup-compatibility/2006">
              <mc:Choice xmlns:v="urn:schemas-microsoft-com:vml" Requires="v">
                <p:oleObj spid="_x0000_s670807" name="Equation" r:id="rId3" imgW="2603160" imgH="761760" progId="Equation.DSMT4">
                  <p:embed/>
                </p:oleObj>
              </mc:Choice>
              <mc:Fallback>
                <p:oleObj name="Equation" r:id="rId3" imgW="2603160" imgH="761760" progId="Equation.DSMT4">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9950" y="1154575"/>
                        <a:ext cx="26035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70724" name="Object 4"/>
          <p:cNvGraphicFramePr>
            <a:graphicFrameLocks noChangeAspect="1"/>
          </p:cNvGraphicFramePr>
          <p:nvPr/>
        </p:nvGraphicFramePr>
        <p:xfrm>
          <a:off x="3732675" y="1096700"/>
          <a:ext cx="3746500" cy="698500"/>
        </p:xfrm>
        <a:graphic>
          <a:graphicData uri="http://schemas.openxmlformats.org/presentationml/2006/ole">
            <mc:AlternateContent xmlns:mc="http://schemas.openxmlformats.org/markup-compatibility/2006">
              <mc:Choice xmlns:v="urn:schemas-microsoft-com:vml" Requires="v">
                <p:oleObj spid="_x0000_s670808" name="Equation" r:id="rId5" imgW="3746160" imgH="698400" progId="Equation.DSMT4">
                  <p:embed/>
                </p:oleObj>
              </mc:Choice>
              <mc:Fallback>
                <p:oleObj name="Equation" r:id="rId5" imgW="3746160" imgH="698400" progId="Equation.DSMT4">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32675" y="1096700"/>
                        <a:ext cx="3746500" cy="698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70725" name="Object 5"/>
          <p:cNvGraphicFramePr>
            <a:graphicFrameLocks noChangeAspect="1"/>
          </p:cNvGraphicFramePr>
          <p:nvPr/>
        </p:nvGraphicFramePr>
        <p:xfrm>
          <a:off x="3715475" y="2011100"/>
          <a:ext cx="3886200" cy="1028700"/>
        </p:xfrm>
        <a:graphic>
          <a:graphicData uri="http://schemas.openxmlformats.org/presentationml/2006/ole">
            <mc:AlternateContent xmlns:mc="http://schemas.openxmlformats.org/markup-compatibility/2006">
              <mc:Choice xmlns:v="urn:schemas-microsoft-com:vml" Requires="v">
                <p:oleObj spid="_x0000_s670809" name="Equation" r:id="rId7" imgW="3886200" imgH="1028520" progId="Equation.DSMT4">
                  <p:embed/>
                </p:oleObj>
              </mc:Choice>
              <mc:Fallback>
                <p:oleObj name="Equation" r:id="rId7" imgW="3886200" imgH="1028520" progId="Equation.DSMT4">
                  <p:embed/>
                  <p:pic>
                    <p:nvPicPr>
                      <p:cNvPr id="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715475" y="2011100"/>
                        <a:ext cx="3886200" cy="102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70726" name="Object 6"/>
          <p:cNvGraphicFramePr>
            <a:graphicFrameLocks noChangeAspect="1"/>
          </p:cNvGraphicFramePr>
          <p:nvPr/>
        </p:nvGraphicFramePr>
        <p:xfrm>
          <a:off x="3715475" y="3135775"/>
          <a:ext cx="2679700" cy="863600"/>
        </p:xfrm>
        <a:graphic>
          <a:graphicData uri="http://schemas.openxmlformats.org/presentationml/2006/ole">
            <mc:AlternateContent xmlns:mc="http://schemas.openxmlformats.org/markup-compatibility/2006">
              <mc:Choice xmlns:v="urn:schemas-microsoft-com:vml" Requires="v">
                <p:oleObj spid="_x0000_s670810" name="Equation" r:id="rId9" imgW="2679480" imgH="863280" progId="Equation.DSMT4">
                  <p:embed/>
                </p:oleObj>
              </mc:Choice>
              <mc:Fallback>
                <p:oleObj name="Equation" r:id="rId9" imgW="2679480" imgH="863280" progId="Equation.DSMT4">
                  <p:embed/>
                  <p:pic>
                    <p:nvPicPr>
                      <p:cNvPr id="0" name="Picture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715475" y="3135775"/>
                        <a:ext cx="2679700" cy="86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70727" name="Object 7"/>
          <p:cNvGraphicFramePr>
            <a:graphicFrameLocks noChangeAspect="1"/>
          </p:cNvGraphicFramePr>
          <p:nvPr/>
        </p:nvGraphicFramePr>
        <p:xfrm>
          <a:off x="3722225" y="4109975"/>
          <a:ext cx="2159000" cy="1003300"/>
        </p:xfrm>
        <a:graphic>
          <a:graphicData uri="http://schemas.openxmlformats.org/presentationml/2006/ole">
            <mc:AlternateContent xmlns:mc="http://schemas.openxmlformats.org/markup-compatibility/2006">
              <mc:Choice xmlns:v="urn:schemas-microsoft-com:vml" Requires="v">
                <p:oleObj spid="_x0000_s670811" name="Equation" r:id="rId11" imgW="2158920" imgH="1002960" progId="Equation.DSMT4">
                  <p:embed/>
                </p:oleObj>
              </mc:Choice>
              <mc:Fallback>
                <p:oleObj name="Equation" r:id="rId11" imgW="2158920" imgH="1002960" progId="Equation.DSMT4">
                  <p:embed/>
                  <p:pic>
                    <p:nvPicPr>
                      <p:cNvPr id="0" name="Picture 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722225" y="4109975"/>
                        <a:ext cx="2159000" cy="1003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70728" name="Object 8"/>
          <p:cNvGraphicFramePr>
            <a:graphicFrameLocks noChangeAspect="1"/>
          </p:cNvGraphicFramePr>
          <p:nvPr>
            <p:extLst>
              <p:ext uri="{D42A27DB-BD31-4B8C-83A1-F6EECF244321}">
                <p14:modId xmlns:p14="http://schemas.microsoft.com/office/powerpoint/2010/main" val="3523988763"/>
              </p:ext>
            </p:extLst>
          </p:nvPr>
        </p:nvGraphicFramePr>
        <p:xfrm>
          <a:off x="3733800" y="5181600"/>
          <a:ext cx="4203700" cy="787400"/>
        </p:xfrm>
        <a:graphic>
          <a:graphicData uri="http://schemas.openxmlformats.org/presentationml/2006/ole">
            <mc:AlternateContent xmlns:mc="http://schemas.openxmlformats.org/markup-compatibility/2006">
              <mc:Choice xmlns:v="urn:schemas-microsoft-com:vml" Requires="v">
                <p:oleObj spid="_x0000_s670812" name="Equation" r:id="rId13" imgW="4203360" imgH="787320" progId="Equation.DSMT4">
                  <p:embed/>
                </p:oleObj>
              </mc:Choice>
              <mc:Fallback>
                <p:oleObj name="Equation" r:id="rId13" imgW="4203360" imgH="787320" progId="Equation.DSMT4">
                  <p:embed/>
                  <p:pic>
                    <p:nvPicPr>
                      <p:cNvPr id="0" name="Picture 8"/>
                      <p:cNvPicPr>
                        <a:picLocks noChangeAspect="1" noChangeArrowheads="1"/>
                      </p:cNvPicPr>
                      <p:nvPr/>
                    </p:nvPicPr>
                    <p:blipFill>
                      <a:blip r:embed="rId14"/>
                      <a:srcRect/>
                      <a:stretch>
                        <a:fillRect/>
                      </a:stretch>
                    </p:blipFill>
                    <p:spPr bwMode="auto">
                      <a:xfrm>
                        <a:off x="3733800" y="5181600"/>
                        <a:ext cx="4203700" cy="78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707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7072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7072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7072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707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Double Integrals over General Bounded Regions</a:t>
            </a:r>
          </a:p>
        </p:txBody>
      </p:sp>
      <p:sp>
        <p:nvSpPr>
          <p:cNvPr id="3" name="Content Placeholder 2"/>
          <p:cNvSpPr>
            <a:spLocks noGrp="1"/>
          </p:cNvSpPr>
          <p:nvPr>
            <p:ph idx="1"/>
          </p:nvPr>
        </p:nvSpPr>
        <p:spPr/>
        <p:txBody>
          <a:bodyPr/>
          <a:lstStyle/>
          <a:p>
            <a:r>
              <a:rPr lang="en-US" dirty="0"/>
              <a:t>In the examples we have encounter thus far, we have only integrated over a rectangular region but </a:t>
            </a:r>
            <a:r>
              <a:rPr lang="en-US" dirty="0" err="1"/>
              <a:t>Fubini’s</a:t>
            </a:r>
            <a:r>
              <a:rPr lang="en-US" dirty="0"/>
              <a:t> Theorem extends to double integrals over more general regions. In particular, the double integrals we need to evaluate can usually be expressed in one of the two forms shown in the following figures, where </a:t>
            </a:r>
            <a:r>
              <a:rPr lang="en-US" i="1" dirty="0"/>
              <a:t>g</a:t>
            </a:r>
            <a:r>
              <a:rPr lang="en-US" baseline="-25000" dirty="0"/>
              <a:t>1</a:t>
            </a:r>
            <a:r>
              <a:rPr lang="en-US" dirty="0"/>
              <a:t>(</a:t>
            </a:r>
            <a:r>
              <a:rPr lang="en-US" i="1" dirty="0"/>
              <a:t>x</a:t>
            </a:r>
            <a:r>
              <a:rPr lang="en-US" dirty="0"/>
              <a:t>), </a:t>
            </a:r>
            <a:r>
              <a:rPr lang="en-US" i="1" dirty="0"/>
              <a:t>g</a:t>
            </a:r>
            <a:r>
              <a:rPr lang="en-US" baseline="-25000" dirty="0"/>
              <a:t>2</a:t>
            </a:r>
            <a:r>
              <a:rPr lang="en-US" dirty="0"/>
              <a:t>(</a:t>
            </a:r>
            <a:r>
              <a:rPr lang="en-US" i="1" dirty="0"/>
              <a:t>x</a:t>
            </a:r>
            <a:r>
              <a:rPr lang="en-US" dirty="0"/>
              <a:t>),</a:t>
            </a:r>
            <a:r>
              <a:rPr lang="en-US" i="1" dirty="0"/>
              <a:t> h</a:t>
            </a:r>
            <a:r>
              <a:rPr lang="en-US" baseline="-25000" dirty="0"/>
              <a:t>1</a:t>
            </a:r>
            <a:r>
              <a:rPr lang="en-US" dirty="0"/>
              <a:t>(</a:t>
            </a:r>
            <a:r>
              <a:rPr lang="en-US" i="1" dirty="0"/>
              <a:t>y</a:t>
            </a:r>
            <a:r>
              <a:rPr lang="en-US" dirty="0"/>
              <a:t>), and </a:t>
            </a:r>
            <a:r>
              <a:rPr lang="en-US" i="1" dirty="0"/>
              <a:t>h</a:t>
            </a:r>
            <a:r>
              <a:rPr lang="en-US" baseline="-25000" dirty="0"/>
              <a:t>2</a:t>
            </a:r>
            <a:r>
              <a:rPr lang="en-US" dirty="0"/>
              <a:t>(</a:t>
            </a:r>
            <a:r>
              <a:rPr lang="en-US" i="1" dirty="0"/>
              <a:t>y</a:t>
            </a:r>
            <a:r>
              <a:rPr lang="en-US" dirty="0"/>
              <a:t>) all represent continuous functions defined on a bounded interval.</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Double Integrals</a:t>
            </a:r>
          </a:p>
        </p:txBody>
      </p:sp>
      <p:sp>
        <p:nvSpPr>
          <p:cNvPr id="3" name="Content Placeholder 2"/>
          <p:cNvSpPr>
            <a:spLocks noGrp="1"/>
          </p:cNvSpPr>
          <p:nvPr>
            <p:ph idx="1"/>
          </p:nvPr>
        </p:nvSpPr>
        <p:spPr>
          <a:xfrm>
            <a:off x="381000" y="1280160"/>
            <a:ext cx="8382000" cy="4572000"/>
          </a:xfrm>
        </p:spPr>
        <p:txBody>
          <a:bodyPr>
            <a:normAutofit/>
          </a:bodyPr>
          <a:lstStyle/>
          <a:p>
            <a:r>
              <a:rPr lang="en-US" dirty="0"/>
              <a:t>In this section, we extend the definition of integration to encompass </a:t>
            </a:r>
            <a:r>
              <a:rPr lang="en-US" i="1" dirty="0"/>
              <a:t>double integrals</a:t>
            </a:r>
            <a:r>
              <a:rPr lang="en-US" dirty="0"/>
              <a:t> over bounded regions of </a:t>
            </a:r>
            <a:r>
              <a:rPr lang="en-US" dirty="0">
                <a:latin typeface="Cambria Math" panose="02040503050406030204" pitchFamily="18" charset="0"/>
                <a:ea typeface="Cambria Math" panose="02040503050406030204" pitchFamily="18" charset="0"/>
              </a:rPr>
              <a:t>ℝ</a:t>
            </a:r>
            <a:r>
              <a:rPr lang="en-US" baseline="30000" dirty="0">
                <a:ea typeface="Cambria Math" panose="02040503050406030204" pitchFamily="18" charset="0"/>
              </a:rPr>
              <a:t>2</a:t>
            </a:r>
            <a:r>
              <a:rPr lang="en-US" dirty="0"/>
              <a:t>.     Just as the previous integrals had geometric interpretations as signed areas, the double integrals of this chapter can be interpreted as signed volumes. And just as the Fundamental Theorem of Calculus allowed us to evaluate single integrals without taking limits of Riemann sums, we will learn similar techniques that greatly simplify the evaluation of double integrals.</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Double Integrals over General Bounded Regions</a:t>
            </a:r>
          </a:p>
        </p:txBody>
      </p:sp>
      <p:sp>
        <p:nvSpPr>
          <p:cNvPr id="3" name="Content Placeholder 2"/>
          <p:cNvSpPr>
            <a:spLocks noGrp="1"/>
          </p:cNvSpPr>
          <p:nvPr>
            <p:ph idx="1"/>
          </p:nvPr>
        </p:nvSpPr>
        <p:spPr/>
        <p:txBody>
          <a:bodyPr/>
          <a:lstStyle/>
          <a:p>
            <a:endParaRPr lang="en-US" dirty="0"/>
          </a:p>
          <a:p>
            <a:endParaRPr lang="en-US" dirty="0"/>
          </a:p>
        </p:txBody>
      </p:sp>
      <p:grpSp>
        <p:nvGrpSpPr>
          <p:cNvPr id="7" name="Group 6"/>
          <p:cNvGrpSpPr/>
          <p:nvPr/>
        </p:nvGrpSpPr>
        <p:grpSpPr>
          <a:xfrm>
            <a:off x="334701" y="1353276"/>
            <a:ext cx="8451450" cy="4351544"/>
            <a:chOff x="334701" y="1353276"/>
            <a:chExt cx="8451450" cy="4351544"/>
          </a:xfrm>
        </p:grpSpPr>
        <p:pic>
          <p:nvPicPr>
            <p:cNvPr id="707586" name="Picture 2"/>
            <p:cNvPicPr>
              <a:picLocks noChangeAspect="1" noChangeArrowheads="1"/>
            </p:cNvPicPr>
            <p:nvPr/>
          </p:nvPicPr>
          <p:blipFill>
            <a:blip r:embed="rId2" cstate="print">
              <a:clrChange>
                <a:clrFrom>
                  <a:srgbClr val="FFFFFF"/>
                </a:clrFrom>
                <a:clrTo>
                  <a:srgbClr val="FFFFFF">
                    <a:alpha val="0"/>
                  </a:srgbClr>
                </a:clrTo>
              </a:clrChange>
              <a:lum bright="-10000"/>
            </a:blip>
            <a:srcRect/>
            <a:stretch>
              <a:fillRect/>
            </a:stretch>
          </p:blipFill>
          <p:spPr bwMode="auto">
            <a:xfrm>
              <a:off x="334701" y="1353276"/>
              <a:ext cx="8451450" cy="3308580"/>
            </a:xfrm>
            <a:prstGeom prst="rect">
              <a:avLst/>
            </a:prstGeom>
            <a:noFill/>
            <a:ln w="9525">
              <a:noFill/>
              <a:miter lim="800000"/>
              <a:headEnd/>
              <a:tailEnd/>
            </a:ln>
          </p:spPr>
        </p:pic>
        <p:sp>
          <p:nvSpPr>
            <p:cNvPr id="5" name="Rectangle 4"/>
            <p:cNvSpPr/>
            <p:nvPr/>
          </p:nvSpPr>
          <p:spPr>
            <a:xfrm>
              <a:off x="1524000" y="5181600"/>
              <a:ext cx="1370055" cy="523220"/>
            </a:xfrm>
            <a:prstGeom prst="rect">
              <a:avLst/>
            </a:prstGeom>
          </p:spPr>
          <p:txBody>
            <a:bodyPr wrap="none">
              <a:spAutoFit/>
            </a:bodyPr>
            <a:lstStyle/>
            <a:p>
              <a:r>
                <a:rPr lang="en-US" sz="2800" b="1" dirty="0"/>
                <a:t>Figure 8</a:t>
              </a:r>
            </a:p>
          </p:txBody>
        </p:sp>
        <p:sp>
          <p:nvSpPr>
            <p:cNvPr id="6" name="Rectangle 5"/>
            <p:cNvSpPr/>
            <p:nvPr/>
          </p:nvSpPr>
          <p:spPr>
            <a:xfrm>
              <a:off x="6402345" y="5181600"/>
              <a:ext cx="1370055" cy="523220"/>
            </a:xfrm>
            <a:prstGeom prst="rect">
              <a:avLst/>
            </a:prstGeom>
          </p:spPr>
          <p:txBody>
            <a:bodyPr wrap="none">
              <a:spAutoFit/>
            </a:bodyPr>
            <a:lstStyle/>
            <a:p>
              <a:r>
                <a:rPr lang="en-US" sz="2800" b="1" dirty="0"/>
                <a:t>Figure 9</a:t>
              </a:r>
            </a:p>
          </p:txBody>
        </p:sp>
      </p:gr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Double Integrals over General Bounded Regions</a:t>
            </a:r>
          </a:p>
        </p:txBody>
      </p:sp>
      <p:sp>
        <p:nvSpPr>
          <p:cNvPr id="3" name="Content Placeholder 2"/>
          <p:cNvSpPr>
            <a:spLocks noGrp="1"/>
          </p:cNvSpPr>
          <p:nvPr>
            <p:ph idx="1"/>
          </p:nvPr>
        </p:nvSpPr>
        <p:spPr/>
        <p:txBody>
          <a:bodyPr>
            <a:normAutofit/>
          </a:bodyPr>
          <a:lstStyle/>
          <a:p>
            <a:r>
              <a:rPr lang="en-US" dirty="0"/>
              <a:t>In Figure 8, the region </a:t>
            </a:r>
            <a:r>
              <a:rPr lang="en-US" i="1" dirty="0"/>
              <a:t>R</a:t>
            </a:r>
            <a:r>
              <a:rPr lang="en-US" dirty="0"/>
              <a:t> is defined by the inequalities 		        and </a:t>
            </a:r>
            <a:r>
              <a:rPr lang="en-US" i="1" dirty="0"/>
              <a:t>c</a:t>
            </a:r>
            <a:r>
              <a:rPr lang="en-US" dirty="0"/>
              <a:t> ≤ </a:t>
            </a:r>
            <a:r>
              <a:rPr lang="en-US" i="1" dirty="0"/>
              <a:t>y</a:t>
            </a:r>
            <a:r>
              <a:rPr lang="en-US" dirty="0"/>
              <a:t> ≤ </a:t>
            </a:r>
            <a:r>
              <a:rPr lang="en-US" i="1" dirty="0"/>
              <a:t>d</a:t>
            </a:r>
            <a:r>
              <a:rPr lang="en-US" dirty="0"/>
              <a:t>, so each cross-sectional </a:t>
            </a:r>
          </a:p>
          <a:p>
            <a:r>
              <a:rPr lang="en-US" dirty="0"/>
              <a:t>area is given by 				and the volume </a:t>
            </a:r>
          </a:p>
          <a:p>
            <a:r>
              <a:rPr lang="en-US" dirty="0"/>
              <a:t>of the bounded solid by </a:t>
            </a:r>
          </a:p>
          <a:p>
            <a:r>
              <a:rPr lang="en-US" dirty="0"/>
              <a:t>The situation shown in Figure 9 is similar, except that each cross-sectional area is a function of </a:t>
            </a:r>
            <a:r>
              <a:rPr lang="en-US" i="1" dirty="0"/>
              <a:t>x</a:t>
            </a:r>
            <a:r>
              <a:rPr lang="en-US" dirty="0"/>
              <a:t> and the order of integration is reversed.</a:t>
            </a:r>
          </a:p>
        </p:txBody>
      </p:sp>
      <p:graphicFrame>
        <p:nvGraphicFramePr>
          <p:cNvPr id="708610" name="Object 2"/>
          <p:cNvGraphicFramePr>
            <a:graphicFrameLocks noChangeAspect="1"/>
          </p:cNvGraphicFramePr>
          <p:nvPr/>
        </p:nvGraphicFramePr>
        <p:xfrm>
          <a:off x="544975" y="1752600"/>
          <a:ext cx="2362200" cy="469900"/>
        </p:xfrm>
        <a:graphic>
          <a:graphicData uri="http://schemas.openxmlformats.org/presentationml/2006/ole">
            <mc:AlternateContent xmlns:mc="http://schemas.openxmlformats.org/markup-compatibility/2006">
              <mc:Choice xmlns:v="urn:schemas-microsoft-com:vml" Requires="v">
                <p:oleObj spid="_x0000_s708649" name="Equation" r:id="rId3" imgW="2361960" imgH="469800" progId="Equation.DSMT4">
                  <p:embed/>
                </p:oleObj>
              </mc:Choice>
              <mc:Fallback>
                <p:oleObj name="Equation" r:id="rId3" imgW="2361960" imgH="46980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4975" y="1752600"/>
                        <a:ext cx="23622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08611" name="Object 3"/>
          <p:cNvGraphicFramePr>
            <a:graphicFrameLocks noChangeAspect="1"/>
          </p:cNvGraphicFramePr>
          <p:nvPr/>
        </p:nvGraphicFramePr>
        <p:xfrm>
          <a:off x="2819400" y="2122025"/>
          <a:ext cx="3048000" cy="774700"/>
        </p:xfrm>
        <a:graphic>
          <a:graphicData uri="http://schemas.openxmlformats.org/presentationml/2006/ole">
            <mc:AlternateContent xmlns:mc="http://schemas.openxmlformats.org/markup-compatibility/2006">
              <mc:Choice xmlns:v="urn:schemas-microsoft-com:vml" Requires="v">
                <p:oleObj spid="_x0000_s708650" name="Equation" r:id="rId5" imgW="3047760" imgH="774360" progId="Equation.DSMT4">
                  <p:embed/>
                </p:oleObj>
              </mc:Choice>
              <mc:Fallback>
                <p:oleObj name="Equation" r:id="rId5" imgW="3047760" imgH="77436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19400" y="2122025"/>
                        <a:ext cx="3048000" cy="77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08612" name="Object 4"/>
          <p:cNvGraphicFramePr>
            <a:graphicFrameLocks noChangeAspect="1"/>
          </p:cNvGraphicFramePr>
          <p:nvPr/>
        </p:nvGraphicFramePr>
        <p:xfrm>
          <a:off x="4025900" y="2676650"/>
          <a:ext cx="5118100" cy="774700"/>
        </p:xfrm>
        <a:graphic>
          <a:graphicData uri="http://schemas.openxmlformats.org/presentationml/2006/ole">
            <mc:AlternateContent xmlns:mc="http://schemas.openxmlformats.org/markup-compatibility/2006">
              <mc:Choice xmlns:v="urn:schemas-microsoft-com:vml" Requires="v">
                <p:oleObj spid="_x0000_s708651" name="Equation" r:id="rId7" imgW="5117760" imgH="774360" progId="Equation.DSMT4">
                  <p:embed/>
                </p:oleObj>
              </mc:Choice>
              <mc:Fallback>
                <p:oleObj name="Equation" r:id="rId7" imgW="5117760" imgH="774360" progId="Equation.DSMT4">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025900" y="2676650"/>
                        <a:ext cx="5118100" cy="77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4</a:t>
            </a:r>
          </a:p>
        </p:txBody>
      </p:sp>
      <p:sp>
        <p:nvSpPr>
          <p:cNvPr id="3" name="Content Placeholder 2"/>
          <p:cNvSpPr>
            <a:spLocks noGrp="1"/>
          </p:cNvSpPr>
          <p:nvPr>
            <p:ph idx="1"/>
          </p:nvPr>
        </p:nvSpPr>
        <p:spPr>
          <a:xfrm>
            <a:off x="457200" y="1280160"/>
            <a:ext cx="8229600" cy="4572000"/>
          </a:xfrm>
        </p:spPr>
        <p:txBody>
          <a:bodyPr>
            <a:normAutofit/>
          </a:bodyPr>
          <a:lstStyle/>
          <a:p>
            <a:r>
              <a:rPr lang="en-US" dirty="0"/>
              <a:t>Evaluate 	         over the region </a:t>
            </a:r>
            <a:r>
              <a:rPr lang="en-US" i="1" dirty="0"/>
              <a:t>R</a:t>
            </a:r>
            <a:r>
              <a:rPr lang="en-US" dirty="0"/>
              <a:t> bounded between </a:t>
            </a:r>
          </a:p>
          <a:p>
            <a:pPr>
              <a:lnSpc>
                <a:spcPct val="150000"/>
              </a:lnSpc>
            </a:pPr>
            <a:r>
              <a:rPr lang="es-ES" i="1" dirty="0">
                <a:solidFill>
                  <a:srgbClr val="0000FF"/>
                </a:solidFill>
              </a:rPr>
              <a:t>y</a:t>
            </a:r>
            <a:r>
              <a:rPr lang="es-ES" dirty="0">
                <a:solidFill>
                  <a:srgbClr val="0000FF"/>
                </a:solidFill>
              </a:rPr>
              <a:t> </a:t>
            </a:r>
            <a:r>
              <a:rPr lang="es-ES" dirty="0">
                <a:solidFill>
                  <a:srgbClr val="0000FF"/>
                </a:solidFill>
                <a:latin typeface="Symbol" pitchFamily="18" charset="2"/>
              </a:rPr>
              <a:t>=</a:t>
            </a:r>
            <a:r>
              <a:rPr lang="es-ES" dirty="0">
                <a:solidFill>
                  <a:srgbClr val="0000FF"/>
                </a:solidFill>
              </a:rPr>
              <a:t> 3</a:t>
            </a:r>
            <a:r>
              <a:rPr lang="es-ES" i="1" dirty="0">
                <a:solidFill>
                  <a:srgbClr val="0000FF"/>
                </a:solidFill>
              </a:rPr>
              <a:t>x</a:t>
            </a:r>
            <a:r>
              <a:rPr lang="es-ES" baseline="30000" dirty="0">
                <a:solidFill>
                  <a:srgbClr val="0000FF"/>
                </a:solidFill>
              </a:rPr>
              <a:t>2</a:t>
            </a:r>
            <a:r>
              <a:rPr lang="es-ES" dirty="0"/>
              <a:t> and </a:t>
            </a:r>
            <a:r>
              <a:rPr lang="es-ES" i="1" dirty="0">
                <a:solidFill>
                  <a:srgbClr val="0000FF"/>
                </a:solidFill>
              </a:rPr>
              <a:t>y</a:t>
            </a:r>
            <a:r>
              <a:rPr lang="es-ES" dirty="0">
                <a:solidFill>
                  <a:srgbClr val="0000FF"/>
                </a:solidFill>
              </a:rPr>
              <a:t> </a:t>
            </a:r>
            <a:r>
              <a:rPr lang="es-ES" dirty="0">
                <a:solidFill>
                  <a:srgbClr val="0000FF"/>
                </a:solidFill>
                <a:latin typeface="Symbol" pitchFamily="18" charset="2"/>
              </a:rPr>
              <a:t>=</a:t>
            </a:r>
            <a:r>
              <a:rPr lang="es-ES" dirty="0">
                <a:solidFill>
                  <a:srgbClr val="0000FF"/>
                </a:solidFill>
              </a:rPr>
              <a:t> 2 </a:t>
            </a:r>
            <a:r>
              <a:rPr lang="es-ES" dirty="0">
                <a:solidFill>
                  <a:srgbClr val="0000FF"/>
                </a:solidFill>
                <a:latin typeface="Symbol" pitchFamily="82" charset="2"/>
              </a:rPr>
              <a:t>+</a:t>
            </a:r>
            <a:r>
              <a:rPr lang="es-ES" dirty="0">
                <a:solidFill>
                  <a:srgbClr val="0000FF"/>
                </a:solidFill>
              </a:rPr>
              <a:t> </a:t>
            </a:r>
            <a:r>
              <a:rPr lang="es-ES" i="1" dirty="0">
                <a:solidFill>
                  <a:srgbClr val="0000FF"/>
                </a:solidFill>
              </a:rPr>
              <a:t>x</a:t>
            </a:r>
            <a:r>
              <a:rPr lang="es-ES" baseline="30000" dirty="0">
                <a:solidFill>
                  <a:srgbClr val="0000FF"/>
                </a:solidFill>
              </a:rPr>
              <a:t>2</a:t>
            </a:r>
            <a:r>
              <a:rPr lang="es-ES" dirty="0"/>
              <a:t>. </a:t>
            </a:r>
          </a:p>
          <a:p>
            <a:r>
              <a:rPr lang="en-US" b="1" dirty="0"/>
              <a:t>Solution </a:t>
            </a:r>
          </a:p>
          <a:p>
            <a:r>
              <a:rPr lang="en-US" dirty="0"/>
              <a:t>The first step is to sketch the region </a:t>
            </a:r>
            <a:r>
              <a:rPr lang="en-US" i="1" dirty="0"/>
              <a:t>R</a:t>
            </a:r>
            <a:r>
              <a:rPr lang="en-US" dirty="0"/>
              <a:t>, if a sketch is not provided. We use the sketch to decide on the order of integration and to determine the limits of integration. </a:t>
            </a:r>
          </a:p>
        </p:txBody>
      </p:sp>
      <p:graphicFrame>
        <p:nvGraphicFramePr>
          <p:cNvPr id="672770" name="Object 2"/>
          <p:cNvGraphicFramePr>
            <a:graphicFrameLocks noChangeAspect="1"/>
          </p:cNvGraphicFramePr>
          <p:nvPr/>
        </p:nvGraphicFramePr>
        <p:xfrm>
          <a:off x="1828800" y="1283825"/>
          <a:ext cx="1143000" cy="812800"/>
        </p:xfrm>
        <a:graphic>
          <a:graphicData uri="http://schemas.openxmlformats.org/presentationml/2006/ole">
            <mc:AlternateContent xmlns:mc="http://schemas.openxmlformats.org/markup-compatibility/2006">
              <mc:Choice xmlns:v="urn:schemas-microsoft-com:vml" Requires="v">
                <p:oleObj spid="_x0000_s672783" name="Equation" r:id="rId3" imgW="1143000" imgH="812520" progId="Equation.DSMT4">
                  <p:embed/>
                </p:oleObj>
              </mc:Choice>
              <mc:Fallback>
                <p:oleObj name="Equation" r:id="rId3" imgW="1143000" imgH="81252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8800" y="1283825"/>
                        <a:ext cx="1143000" cy="81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4 (cont.)</a:t>
            </a:r>
          </a:p>
        </p:txBody>
      </p:sp>
      <p:sp>
        <p:nvSpPr>
          <p:cNvPr id="3" name="Content Placeholder 2"/>
          <p:cNvSpPr>
            <a:spLocks noGrp="1"/>
          </p:cNvSpPr>
          <p:nvPr>
            <p:ph idx="1"/>
          </p:nvPr>
        </p:nvSpPr>
        <p:spPr>
          <a:xfrm>
            <a:off x="457200" y="1280160"/>
            <a:ext cx="8229600" cy="4210383"/>
          </a:xfrm>
        </p:spPr>
        <p:txBody>
          <a:bodyPr>
            <a:spAutoFit/>
          </a:bodyPr>
          <a:lstStyle/>
          <a:p>
            <a:r>
              <a:rPr lang="en-US" dirty="0"/>
              <a:t>Figure 10 shows the two parabolas defined </a:t>
            </a:r>
            <a:br>
              <a:rPr lang="en-US" dirty="0"/>
            </a:br>
            <a:r>
              <a:rPr lang="en-US" dirty="0"/>
              <a:t>by the boundary equations; note that the </a:t>
            </a:r>
            <a:br>
              <a:rPr lang="en-US" dirty="0"/>
            </a:br>
            <a:r>
              <a:rPr lang="en-US" dirty="0"/>
              <a:t>curves intersect at </a:t>
            </a:r>
          </a:p>
          <a:p>
            <a:r>
              <a:rPr lang="en-US" dirty="0"/>
              <a:t>The shape of </a:t>
            </a:r>
            <a:r>
              <a:rPr lang="en-US" i="1" dirty="0"/>
              <a:t>R </a:t>
            </a:r>
            <a:r>
              <a:rPr lang="en-US" dirty="0"/>
              <a:t>guides us to set up the </a:t>
            </a:r>
            <a:br>
              <a:rPr lang="en-US" dirty="0"/>
            </a:br>
            <a:r>
              <a:rPr lang="en-US" dirty="0"/>
              <a:t>iterated integral in the form </a:t>
            </a:r>
          </a:p>
          <a:p>
            <a:pPr>
              <a:spcBef>
                <a:spcPts val="1200"/>
              </a:spcBef>
            </a:pPr>
            <a:r>
              <a:rPr lang="en-US" dirty="0"/>
              <a:t>because we can easily define cross‑sections </a:t>
            </a:r>
            <a:br>
              <a:rPr lang="en-US" dirty="0"/>
            </a:br>
            <a:r>
              <a:rPr lang="en-US" dirty="0"/>
              <a:t>through </a:t>
            </a:r>
            <a:r>
              <a:rPr lang="en-US" i="1" dirty="0"/>
              <a:t>R</a:t>
            </a:r>
            <a:r>
              <a:rPr lang="en-US" dirty="0"/>
              <a:t> (such as the one shown in red) </a:t>
            </a:r>
            <a:br>
              <a:rPr lang="en-US" dirty="0"/>
            </a:br>
            <a:r>
              <a:rPr lang="en-US" dirty="0"/>
              <a:t>as line segments with lower bound </a:t>
            </a:r>
            <a:r>
              <a:rPr lang="en-US" i="1" dirty="0"/>
              <a:t>g</a:t>
            </a:r>
            <a:r>
              <a:rPr lang="en-US" baseline="-25000" dirty="0"/>
              <a:t>1</a:t>
            </a:r>
            <a:r>
              <a:rPr lang="en-US" dirty="0"/>
              <a:t>(</a:t>
            </a:r>
            <a:r>
              <a:rPr lang="en-US" i="1" dirty="0"/>
              <a:t>x</a:t>
            </a:r>
            <a:r>
              <a:rPr lang="en-US" dirty="0"/>
              <a:t>) </a:t>
            </a:r>
            <a:br>
              <a:rPr lang="en-US" dirty="0"/>
            </a:br>
            <a:r>
              <a:rPr lang="en-US" dirty="0"/>
              <a:t>and upper bound </a:t>
            </a:r>
            <a:r>
              <a:rPr lang="en-US" i="1" dirty="0"/>
              <a:t>g</a:t>
            </a:r>
            <a:r>
              <a:rPr lang="en-US" baseline="-25000" dirty="0"/>
              <a:t>2</a:t>
            </a:r>
            <a:r>
              <a:rPr lang="en-US" dirty="0"/>
              <a:t>(</a:t>
            </a:r>
            <a:r>
              <a:rPr lang="en-US" i="1" dirty="0"/>
              <a:t>x</a:t>
            </a:r>
            <a:r>
              <a:rPr lang="en-US" dirty="0"/>
              <a:t>). </a:t>
            </a:r>
          </a:p>
        </p:txBody>
      </p:sp>
      <p:graphicFrame>
        <p:nvGraphicFramePr>
          <p:cNvPr id="673794" name="Object 2"/>
          <p:cNvGraphicFramePr>
            <a:graphicFrameLocks noChangeAspect="1"/>
          </p:cNvGraphicFramePr>
          <p:nvPr/>
        </p:nvGraphicFramePr>
        <p:xfrm>
          <a:off x="3216088" y="2175075"/>
          <a:ext cx="1028700" cy="469900"/>
        </p:xfrm>
        <a:graphic>
          <a:graphicData uri="http://schemas.openxmlformats.org/presentationml/2006/ole">
            <mc:AlternateContent xmlns:mc="http://schemas.openxmlformats.org/markup-compatibility/2006">
              <mc:Choice xmlns:v="urn:schemas-microsoft-com:vml" Requires="v">
                <p:oleObj spid="_x0000_s673820" name="Equation" r:id="rId3" imgW="1028520" imgH="469800" progId="Equation.DSMT4">
                  <p:embed/>
                </p:oleObj>
              </mc:Choice>
              <mc:Fallback>
                <p:oleObj name="Equation" r:id="rId3" imgW="1028520" imgH="46980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16088" y="2175075"/>
                        <a:ext cx="10287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73795" name="Object 3"/>
          <p:cNvGraphicFramePr>
            <a:graphicFrameLocks noChangeAspect="1"/>
          </p:cNvGraphicFramePr>
          <p:nvPr>
            <p:extLst>
              <p:ext uri="{D42A27DB-BD31-4B8C-83A1-F6EECF244321}">
                <p14:modId xmlns:p14="http://schemas.microsoft.com/office/powerpoint/2010/main" val="4121116856"/>
              </p:ext>
            </p:extLst>
          </p:nvPr>
        </p:nvGraphicFramePr>
        <p:xfrm>
          <a:off x="4572000" y="3048000"/>
          <a:ext cx="2095500" cy="812800"/>
        </p:xfrm>
        <a:graphic>
          <a:graphicData uri="http://schemas.openxmlformats.org/presentationml/2006/ole">
            <mc:AlternateContent xmlns:mc="http://schemas.openxmlformats.org/markup-compatibility/2006">
              <mc:Choice xmlns:v="urn:schemas-microsoft-com:vml" Requires="v">
                <p:oleObj spid="_x0000_s673821" name="Equation" r:id="rId5" imgW="2095200" imgH="812520" progId="Equation.DSMT4">
                  <p:embed/>
                </p:oleObj>
              </mc:Choice>
              <mc:Fallback>
                <p:oleObj name="Equation" r:id="rId5" imgW="2095200" imgH="81252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2000" y="3048000"/>
                        <a:ext cx="2095500" cy="81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10" name="Group 9"/>
          <p:cNvGrpSpPr/>
          <p:nvPr/>
        </p:nvGrpSpPr>
        <p:grpSpPr>
          <a:xfrm>
            <a:off x="6330128" y="1483658"/>
            <a:ext cx="2786686" cy="4536142"/>
            <a:chOff x="6204914" y="1483658"/>
            <a:chExt cx="2786686" cy="4536142"/>
          </a:xfrm>
        </p:grpSpPr>
        <p:pic>
          <p:nvPicPr>
            <p:cNvPr id="673796" name="Picture 4"/>
            <p:cNvPicPr>
              <a:picLocks noChangeAspect="1" noChangeArrowheads="1"/>
            </p:cNvPicPr>
            <p:nvPr/>
          </p:nvPicPr>
          <p:blipFill>
            <a:blip r:embed="rId7" cstate="print">
              <a:clrChange>
                <a:clrFrom>
                  <a:srgbClr val="FFFFFF"/>
                </a:clrFrom>
                <a:clrTo>
                  <a:srgbClr val="FFFFFF">
                    <a:alpha val="0"/>
                  </a:srgbClr>
                </a:clrTo>
              </a:clrChange>
              <a:lum bright="-10000"/>
            </a:blip>
            <a:srcRect/>
            <a:stretch>
              <a:fillRect/>
            </a:stretch>
          </p:blipFill>
          <p:spPr bwMode="auto">
            <a:xfrm>
              <a:off x="6204914" y="1483658"/>
              <a:ext cx="2786686" cy="4162995"/>
            </a:xfrm>
            <a:prstGeom prst="rect">
              <a:avLst/>
            </a:prstGeom>
            <a:noFill/>
            <a:ln w="9525">
              <a:noFill/>
              <a:miter lim="800000"/>
              <a:headEnd/>
              <a:tailEnd/>
            </a:ln>
          </p:spPr>
        </p:pic>
        <p:sp>
          <p:nvSpPr>
            <p:cNvPr id="8" name="Rectangle 7"/>
            <p:cNvSpPr/>
            <p:nvPr/>
          </p:nvSpPr>
          <p:spPr>
            <a:xfrm>
              <a:off x="6781800" y="5496580"/>
              <a:ext cx="1552797" cy="523220"/>
            </a:xfrm>
            <a:prstGeom prst="rect">
              <a:avLst/>
            </a:prstGeom>
          </p:spPr>
          <p:txBody>
            <a:bodyPr wrap="none">
              <a:spAutoFit/>
            </a:bodyPr>
            <a:lstStyle/>
            <a:p>
              <a:r>
                <a:rPr lang="en-US" sz="2800" b="1" dirty="0"/>
                <a:t>Figure 10</a:t>
              </a:r>
            </a:p>
          </p:txBody>
        </p:sp>
      </p:gr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4 (cont.)</a:t>
            </a:r>
          </a:p>
        </p:txBody>
      </p:sp>
      <p:sp>
        <p:nvSpPr>
          <p:cNvPr id="3" name="Content Placeholder 2"/>
          <p:cNvSpPr>
            <a:spLocks noGrp="1"/>
          </p:cNvSpPr>
          <p:nvPr>
            <p:ph idx="1"/>
          </p:nvPr>
        </p:nvSpPr>
        <p:spPr/>
        <p:txBody>
          <a:bodyPr/>
          <a:lstStyle/>
          <a:p>
            <a:r>
              <a:rPr lang="en-US" dirty="0"/>
              <a:t>The alternative order of integration would lead to horizontal cross‑sections that are functions of </a:t>
            </a:r>
            <a:r>
              <a:rPr lang="en-US" i="1" dirty="0"/>
              <a:t>y</a:t>
            </a:r>
            <a:r>
              <a:rPr lang="en-US" dirty="0"/>
              <a:t>, and the left-hand and right-hand limits of the line segments would be much more cumbersome to define and use. </a:t>
            </a:r>
          </a:p>
          <a:p>
            <a:r>
              <a:rPr lang="en-US" dirty="0"/>
              <a:t>Note that, scanning from left to right, </a:t>
            </a:r>
            <a:r>
              <a:rPr lang="en-US" i="1" dirty="0"/>
              <a:t>R</a:t>
            </a:r>
            <a:r>
              <a:rPr lang="en-US" dirty="0"/>
              <a:t> is bounded by the limits </a:t>
            </a:r>
            <a:r>
              <a:rPr lang="en-US" i="1" dirty="0"/>
              <a:t>x</a:t>
            </a:r>
            <a:r>
              <a:rPr lang="en-US" dirty="0"/>
              <a:t> </a:t>
            </a:r>
            <a:r>
              <a:rPr lang="en-US" dirty="0">
                <a:latin typeface="Symbol" pitchFamily="18" charset="2"/>
              </a:rPr>
              <a:t>=</a:t>
            </a:r>
            <a:r>
              <a:rPr lang="en-US" dirty="0"/>
              <a:t> </a:t>
            </a:r>
            <a:r>
              <a:rPr lang="en-US" dirty="0">
                <a:latin typeface="Symbol" pitchFamily="18" charset="2"/>
              </a:rPr>
              <a:t>-</a:t>
            </a:r>
            <a:r>
              <a:rPr lang="en-US" dirty="0"/>
              <a:t>1 and </a:t>
            </a:r>
            <a:r>
              <a:rPr lang="en-US" i="1" dirty="0"/>
              <a:t>x</a:t>
            </a:r>
            <a:r>
              <a:rPr lang="en-US" dirty="0"/>
              <a:t> </a:t>
            </a:r>
            <a:r>
              <a:rPr lang="en-US" dirty="0">
                <a:latin typeface="Symbol" pitchFamily="18" charset="2"/>
              </a:rPr>
              <a:t>=</a:t>
            </a:r>
            <a:r>
              <a:rPr lang="en-US" dirty="0"/>
              <a:t> 1. Putting the pieces together, we have the following.</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4 (cont.)</a:t>
            </a:r>
          </a:p>
        </p:txBody>
      </p:sp>
      <p:sp>
        <p:nvSpPr>
          <p:cNvPr id="3" name="Content Placeholder 2"/>
          <p:cNvSpPr>
            <a:spLocks noGrp="1"/>
          </p:cNvSpPr>
          <p:nvPr>
            <p:ph idx="1"/>
          </p:nvPr>
        </p:nvSpPr>
        <p:spPr/>
        <p:txBody>
          <a:bodyPr/>
          <a:lstStyle/>
          <a:p>
            <a:endParaRPr lang="en-US" dirty="0"/>
          </a:p>
          <a:p>
            <a:endParaRPr lang="en-US" dirty="0"/>
          </a:p>
        </p:txBody>
      </p:sp>
      <p:graphicFrame>
        <p:nvGraphicFramePr>
          <p:cNvPr id="674821" name="Object 5"/>
          <p:cNvGraphicFramePr>
            <a:graphicFrameLocks noChangeAspect="1"/>
          </p:cNvGraphicFramePr>
          <p:nvPr/>
        </p:nvGraphicFramePr>
        <p:xfrm>
          <a:off x="548640" y="1634925"/>
          <a:ext cx="977900" cy="711200"/>
        </p:xfrm>
        <a:graphic>
          <a:graphicData uri="http://schemas.openxmlformats.org/presentationml/2006/ole">
            <mc:AlternateContent xmlns:mc="http://schemas.openxmlformats.org/markup-compatibility/2006">
              <mc:Choice xmlns:v="urn:schemas-microsoft-com:vml" Requires="v">
                <p:oleObj spid="_x0000_s674925" name="Equation" r:id="rId3" imgW="977760" imgH="711000" progId="Equation.DSMT4">
                  <p:embed/>
                </p:oleObj>
              </mc:Choice>
              <mc:Fallback>
                <p:oleObj name="Equation" r:id="rId3" imgW="977760" imgH="711000" progId="Equation.DSMT4">
                  <p:embed/>
                  <p:pic>
                    <p:nvPicPr>
                      <p:cNvPr id="0"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640" y="1634925"/>
                        <a:ext cx="977900" cy="71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74822" name="Object 6"/>
          <p:cNvGraphicFramePr>
            <a:graphicFrameLocks noChangeAspect="1"/>
          </p:cNvGraphicFramePr>
          <p:nvPr/>
        </p:nvGraphicFramePr>
        <p:xfrm>
          <a:off x="1540075" y="1477700"/>
          <a:ext cx="2159000" cy="685800"/>
        </p:xfrm>
        <a:graphic>
          <a:graphicData uri="http://schemas.openxmlformats.org/presentationml/2006/ole">
            <mc:AlternateContent xmlns:mc="http://schemas.openxmlformats.org/markup-compatibility/2006">
              <mc:Choice xmlns:v="urn:schemas-microsoft-com:vml" Requires="v">
                <p:oleObj spid="_x0000_s674926" name="Equation" r:id="rId5" imgW="2158920" imgH="685800" progId="Equation.DSMT4">
                  <p:embed/>
                </p:oleObj>
              </mc:Choice>
              <mc:Fallback>
                <p:oleObj name="Equation" r:id="rId5" imgW="2158920" imgH="685800" progId="Equation.DSMT4">
                  <p:embed/>
                  <p:pic>
                    <p:nvPicPr>
                      <p:cNvPr id="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40075" y="1477700"/>
                        <a:ext cx="21590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74823" name="Object 7"/>
          <p:cNvGraphicFramePr>
            <a:graphicFrameLocks noChangeAspect="1"/>
          </p:cNvGraphicFramePr>
          <p:nvPr/>
        </p:nvGraphicFramePr>
        <p:xfrm>
          <a:off x="3708400" y="1295400"/>
          <a:ext cx="2311400" cy="1066800"/>
        </p:xfrm>
        <a:graphic>
          <a:graphicData uri="http://schemas.openxmlformats.org/presentationml/2006/ole">
            <mc:AlternateContent xmlns:mc="http://schemas.openxmlformats.org/markup-compatibility/2006">
              <mc:Choice xmlns:v="urn:schemas-microsoft-com:vml" Requires="v">
                <p:oleObj spid="_x0000_s674927" name="Equation" r:id="rId7" imgW="2311200" imgH="1066680" progId="Equation.DSMT4">
                  <p:embed/>
                </p:oleObj>
              </mc:Choice>
              <mc:Fallback>
                <p:oleObj name="Equation" r:id="rId7" imgW="2311200" imgH="1066680" progId="Equation.DSMT4">
                  <p:embed/>
                  <p:pic>
                    <p:nvPicPr>
                      <p:cNvPr id="0"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708400" y="1295400"/>
                        <a:ext cx="2311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74824" name="Object 8"/>
          <p:cNvGraphicFramePr>
            <a:graphicFrameLocks noChangeAspect="1"/>
          </p:cNvGraphicFramePr>
          <p:nvPr/>
        </p:nvGraphicFramePr>
        <p:xfrm>
          <a:off x="1540075" y="2514600"/>
          <a:ext cx="3492500" cy="723900"/>
        </p:xfrm>
        <a:graphic>
          <a:graphicData uri="http://schemas.openxmlformats.org/presentationml/2006/ole">
            <mc:AlternateContent xmlns:mc="http://schemas.openxmlformats.org/markup-compatibility/2006">
              <mc:Choice xmlns:v="urn:schemas-microsoft-com:vml" Requires="v">
                <p:oleObj spid="_x0000_s674928" name="Equation" r:id="rId9" imgW="3492360" imgH="723600" progId="Equation.DSMT4">
                  <p:embed/>
                </p:oleObj>
              </mc:Choice>
              <mc:Fallback>
                <p:oleObj name="Equation" r:id="rId9" imgW="3492360" imgH="723600" progId="Equation.DSMT4">
                  <p:embed/>
                  <p:pic>
                    <p:nvPicPr>
                      <p:cNvPr id="0" name="Picture 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540075" y="2514600"/>
                        <a:ext cx="3492500" cy="723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74825" name="Object 9"/>
          <p:cNvGraphicFramePr>
            <a:graphicFrameLocks noChangeAspect="1"/>
          </p:cNvGraphicFramePr>
          <p:nvPr/>
        </p:nvGraphicFramePr>
        <p:xfrm>
          <a:off x="1540075" y="3379325"/>
          <a:ext cx="3340100" cy="609600"/>
        </p:xfrm>
        <a:graphic>
          <a:graphicData uri="http://schemas.openxmlformats.org/presentationml/2006/ole">
            <mc:AlternateContent xmlns:mc="http://schemas.openxmlformats.org/markup-compatibility/2006">
              <mc:Choice xmlns:v="urn:schemas-microsoft-com:vml" Requires="v">
                <p:oleObj spid="_x0000_s674929" name="Equation" r:id="rId11" imgW="3340080" imgH="609480" progId="Equation.DSMT4">
                  <p:embed/>
                </p:oleObj>
              </mc:Choice>
              <mc:Fallback>
                <p:oleObj name="Equation" r:id="rId11" imgW="3340080" imgH="609480" progId="Equation.DSMT4">
                  <p:embed/>
                  <p:pic>
                    <p:nvPicPr>
                      <p:cNvPr id="0" name="Picture 9"/>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540075" y="3379325"/>
                        <a:ext cx="33401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74826" name="Object 10"/>
          <p:cNvGraphicFramePr>
            <a:graphicFrameLocks noChangeAspect="1"/>
          </p:cNvGraphicFramePr>
          <p:nvPr/>
        </p:nvGraphicFramePr>
        <p:xfrm>
          <a:off x="4927600" y="3231750"/>
          <a:ext cx="2997200" cy="889000"/>
        </p:xfrm>
        <a:graphic>
          <a:graphicData uri="http://schemas.openxmlformats.org/presentationml/2006/ole">
            <mc:AlternateContent xmlns:mc="http://schemas.openxmlformats.org/markup-compatibility/2006">
              <mc:Choice xmlns:v="urn:schemas-microsoft-com:vml" Requires="v">
                <p:oleObj spid="_x0000_s674930" name="Equation" r:id="rId13" imgW="2997000" imgH="888840" progId="Equation.DSMT4">
                  <p:embed/>
                </p:oleObj>
              </mc:Choice>
              <mc:Fallback>
                <p:oleObj name="Equation" r:id="rId13" imgW="2997000" imgH="888840" progId="Equation.DSMT4">
                  <p:embed/>
                  <p:pic>
                    <p:nvPicPr>
                      <p:cNvPr id="0" name="Picture 10"/>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927600" y="3231750"/>
                        <a:ext cx="2997200" cy="88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74827" name="Object 11"/>
          <p:cNvGraphicFramePr>
            <a:graphicFrameLocks noChangeAspect="1"/>
          </p:cNvGraphicFramePr>
          <p:nvPr>
            <p:extLst>
              <p:ext uri="{D42A27DB-BD31-4B8C-83A1-F6EECF244321}">
                <p14:modId xmlns:p14="http://schemas.microsoft.com/office/powerpoint/2010/main" val="1864970689"/>
              </p:ext>
            </p:extLst>
          </p:nvPr>
        </p:nvGraphicFramePr>
        <p:xfrm>
          <a:off x="1584325" y="4222750"/>
          <a:ext cx="3898900" cy="812800"/>
        </p:xfrm>
        <a:graphic>
          <a:graphicData uri="http://schemas.openxmlformats.org/presentationml/2006/ole">
            <mc:AlternateContent xmlns:mc="http://schemas.openxmlformats.org/markup-compatibility/2006">
              <mc:Choice xmlns:v="urn:schemas-microsoft-com:vml" Requires="v">
                <p:oleObj spid="_x0000_s674931" name="Equation" r:id="rId15" imgW="3898800" imgH="812520" progId="Equation.DSMT4">
                  <p:embed/>
                </p:oleObj>
              </mc:Choice>
              <mc:Fallback>
                <p:oleObj name="Equation" r:id="rId15" imgW="3898800" imgH="812520" progId="Equation.DSMT4">
                  <p:embed/>
                  <p:pic>
                    <p:nvPicPr>
                      <p:cNvPr id="0" name="Picture 11"/>
                      <p:cNvPicPr>
                        <a:picLocks noChangeAspect="1" noChangeArrowheads="1"/>
                      </p:cNvPicPr>
                      <p:nvPr/>
                    </p:nvPicPr>
                    <p:blipFill>
                      <a:blip r:embed="rId16"/>
                      <a:srcRect/>
                      <a:stretch>
                        <a:fillRect/>
                      </a:stretch>
                    </p:blipFill>
                    <p:spPr bwMode="auto">
                      <a:xfrm>
                        <a:off x="1584325" y="4222750"/>
                        <a:ext cx="3898900" cy="81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74828" name="Object 12"/>
          <p:cNvGraphicFramePr>
            <a:graphicFrameLocks noChangeAspect="1"/>
          </p:cNvGraphicFramePr>
          <p:nvPr/>
        </p:nvGraphicFramePr>
        <p:xfrm>
          <a:off x="5578675" y="4257075"/>
          <a:ext cx="622300" cy="723900"/>
        </p:xfrm>
        <a:graphic>
          <a:graphicData uri="http://schemas.openxmlformats.org/presentationml/2006/ole">
            <mc:AlternateContent xmlns:mc="http://schemas.openxmlformats.org/markup-compatibility/2006">
              <mc:Choice xmlns:v="urn:schemas-microsoft-com:vml" Requires="v">
                <p:oleObj spid="_x0000_s674932" name="Equation" r:id="rId17" imgW="622080" imgH="723600" progId="Equation.DSMT4">
                  <p:embed/>
                </p:oleObj>
              </mc:Choice>
              <mc:Fallback>
                <p:oleObj name="Equation" r:id="rId17" imgW="622080" imgH="723600" progId="Equation.DSMT4">
                  <p:embed/>
                  <p:pic>
                    <p:nvPicPr>
                      <p:cNvPr id="0" name="Picture 12"/>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578675" y="4257075"/>
                        <a:ext cx="622300" cy="723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748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748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7482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7482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7482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7482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748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5</a:t>
            </a:r>
          </a:p>
        </p:txBody>
      </p:sp>
      <p:sp>
        <p:nvSpPr>
          <p:cNvPr id="3" name="Content Placeholder 2"/>
          <p:cNvSpPr>
            <a:spLocks noGrp="1"/>
          </p:cNvSpPr>
          <p:nvPr>
            <p:ph idx="1"/>
          </p:nvPr>
        </p:nvSpPr>
        <p:spPr/>
        <p:txBody>
          <a:bodyPr/>
          <a:lstStyle/>
          <a:p>
            <a:r>
              <a:rPr lang="en-US" dirty="0"/>
              <a:t>Evaluate the iterated integral </a:t>
            </a:r>
          </a:p>
          <a:p>
            <a:r>
              <a:rPr lang="en-US" b="1" dirty="0"/>
              <a:t>Solution </a:t>
            </a:r>
          </a:p>
          <a:p>
            <a:r>
              <a:rPr lang="en-US" dirty="0"/>
              <a:t>Since the iterated integral is already set up, there is nothing to stop us from trying to evaluate it immediately. Unfortunately, as we already know,       (sin </a:t>
            </a:r>
            <a:r>
              <a:rPr lang="en-US" i="1" dirty="0"/>
              <a:t>x</a:t>
            </a:r>
            <a:r>
              <a:rPr lang="en-US" dirty="0"/>
              <a:t>)/</a:t>
            </a:r>
            <a:r>
              <a:rPr lang="en-US" i="1" dirty="0"/>
              <a:t>x</a:t>
            </a:r>
            <a:r>
              <a:rPr lang="en-US" dirty="0"/>
              <a:t> has no simple antiderivative and the inner integral is nonelementary. We are stuck at the outset, unless we find a way to rewrite the problem. </a:t>
            </a:r>
          </a:p>
        </p:txBody>
      </p:sp>
      <p:graphicFrame>
        <p:nvGraphicFramePr>
          <p:cNvPr id="675842" name="Object 2"/>
          <p:cNvGraphicFramePr>
            <a:graphicFrameLocks noChangeAspect="1"/>
          </p:cNvGraphicFramePr>
          <p:nvPr/>
        </p:nvGraphicFramePr>
        <p:xfrm>
          <a:off x="4800600" y="1184475"/>
          <a:ext cx="2159000" cy="838200"/>
        </p:xfrm>
        <a:graphic>
          <a:graphicData uri="http://schemas.openxmlformats.org/presentationml/2006/ole">
            <mc:AlternateContent xmlns:mc="http://schemas.openxmlformats.org/markup-compatibility/2006">
              <mc:Choice xmlns:v="urn:schemas-microsoft-com:vml" Requires="v">
                <p:oleObj spid="_x0000_s675856" name="Equation" r:id="rId3" imgW="2158920" imgH="838080" progId="Equation.DSMT4">
                  <p:embed/>
                </p:oleObj>
              </mc:Choice>
              <mc:Fallback>
                <p:oleObj name="Equation" r:id="rId3" imgW="2158920" imgH="83808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0600" y="1184475"/>
                        <a:ext cx="21590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5 (cont.)</a:t>
            </a:r>
          </a:p>
        </p:txBody>
      </p:sp>
      <p:sp>
        <p:nvSpPr>
          <p:cNvPr id="3" name="Content Placeholder 2"/>
          <p:cNvSpPr>
            <a:spLocks noGrp="1"/>
          </p:cNvSpPr>
          <p:nvPr>
            <p:ph idx="1"/>
          </p:nvPr>
        </p:nvSpPr>
        <p:spPr/>
        <p:txBody>
          <a:bodyPr/>
          <a:lstStyle/>
          <a:p>
            <a:r>
              <a:rPr lang="en-US" dirty="0"/>
              <a:t>Although the region </a:t>
            </a:r>
            <a:r>
              <a:rPr lang="en-US" i="1" dirty="0"/>
              <a:t>R</a:t>
            </a:r>
            <a:r>
              <a:rPr lang="en-US" dirty="0"/>
              <a:t> associated with this iterated integral was not explicitly defined for us, the limits of integration define it indirectly. Beginning with the inner integral, the left and right edges of the region are given by </a:t>
            </a:r>
            <a:r>
              <a:rPr lang="en-US" i="1" dirty="0"/>
              <a:t>x</a:t>
            </a:r>
            <a:r>
              <a:rPr lang="en-US" dirty="0"/>
              <a:t> </a:t>
            </a:r>
            <a:r>
              <a:rPr lang="en-US" dirty="0">
                <a:latin typeface="Symbol" pitchFamily="18" charset="2"/>
              </a:rPr>
              <a:t>=</a:t>
            </a:r>
            <a:r>
              <a:rPr lang="en-US" dirty="0"/>
              <a:t> </a:t>
            </a:r>
            <a:r>
              <a:rPr lang="en-US" i="1" dirty="0"/>
              <a:t>y</a:t>
            </a:r>
            <a:r>
              <a:rPr lang="en-US" dirty="0"/>
              <a:t> and </a:t>
            </a:r>
            <a:r>
              <a:rPr lang="en-US" i="1" dirty="0"/>
              <a:t>x</a:t>
            </a:r>
            <a:r>
              <a:rPr lang="en-US" dirty="0"/>
              <a:t> </a:t>
            </a:r>
            <a:r>
              <a:rPr lang="en-US" dirty="0">
                <a:latin typeface="Symbol" pitchFamily="18" charset="2"/>
              </a:rPr>
              <a:t>=</a:t>
            </a:r>
            <a:r>
              <a:rPr lang="en-US" dirty="0"/>
              <a:t> 1 (we know these are the left and right edges, as opposed to bottom and top, because they define limits of </a:t>
            </a:r>
            <a:r>
              <a:rPr lang="en-US" i="1" dirty="0"/>
              <a:t>x</a:t>
            </a:r>
            <a:r>
              <a:rPr lang="en-US" dirty="0"/>
              <a:t>). The outer integral defines the bottom and top edges of </a:t>
            </a:r>
            <a:r>
              <a:rPr lang="en-US" i="1" dirty="0"/>
              <a:t>R</a:t>
            </a:r>
            <a:r>
              <a:rPr lang="en-US" dirty="0"/>
              <a:t> as </a:t>
            </a:r>
            <a:r>
              <a:rPr lang="en-US" i="1" dirty="0"/>
              <a:t>y</a:t>
            </a:r>
            <a:r>
              <a:rPr lang="en-US" dirty="0"/>
              <a:t> </a:t>
            </a:r>
            <a:r>
              <a:rPr lang="en-US" dirty="0">
                <a:latin typeface="Symbol" pitchFamily="18" charset="2"/>
              </a:rPr>
              <a:t>=</a:t>
            </a:r>
            <a:r>
              <a:rPr lang="en-US" dirty="0"/>
              <a:t> 0 and </a:t>
            </a:r>
            <a:r>
              <a:rPr lang="en-US" i="1" dirty="0"/>
              <a:t>y</a:t>
            </a:r>
            <a:r>
              <a:rPr lang="en-US" dirty="0"/>
              <a:t> </a:t>
            </a:r>
            <a:r>
              <a:rPr lang="en-US" dirty="0">
                <a:latin typeface="Symbol" pitchFamily="18" charset="2"/>
              </a:rPr>
              <a:t>=</a:t>
            </a:r>
            <a:r>
              <a:rPr lang="en-US" dirty="0"/>
              <a:t> 1. </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5 (cont.)</a:t>
            </a:r>
          </a:p>
        </p:txBody>
      </p:sp>
      <p:sp>
        <p:nvSpPr>
          <p:cNvPr id="3" name="Content Placeholder 2"/>
          <p:cNvSpPr>
            <a:spLocks noGrp="1"/>
          </p:cNvSpPr>
          <p:nvPr>
            <p:ph idx="1"/>
          </p:nvPr>
        </p:nvSpPr>
        <p:spPr>
          <a:xfrm>
            <a:off x="457200" y="1280160"/>
            <a:ext cx="8229600" cy="4572000"/>
          </a:xfrm>
        </p:spPr>
        <p:txBody>
          <a:bodyPr/>
          <a:lstStyle/>
          <a:p>
            <a:r>
              <a:rPr lang="en-US" dirty="0"/>
              <a:t>Graphing these four lines gives us </a:t>
            </a:r>
            <a:br>
              <a:rPr lang="en-US" dirty="0"/>
            </a:br>
            <a:r>
              <a:rPr lang="en-US" dirty="0"/>
              <a:t>the region shown in Figure 11, </a:t>
            </a:r>
            <a:br>
              <a:rPr lang="en-US" dirty="0"/>
            </a:br>
            <a:r>
              <a:rPr lang="en-US" dirty="0"/>
              <a:t>with the red horizontal line </a:t>
            </a:r>
            <a:br>
              <a:rPr lang="en-US" dirty="0"/>
            </a:br>
            <a:r>
              <a:rPr lang="en-US" dirty="0"/>
              <a:t>segment representing a typical </a:t>
            </a:r>
            <a:br>
              <a:rPr lang="en-US" dirty="0"/>
            </a:br>
            <a:r>
              <a:rPr lang="en-US" dirty="0"/>
              <a:t>cross-sectional slice defined by </a:t>
            </a:r>
            <a:br>
              <a:rPr lang="en-US" dirty="0"/>
            </a:br>
            <a:r>
              <a:rPr lang="en-US" dirty="0"/>
              <a:t>the inner integral.</a:t>
            </a:r>
          </a:p>
        </p:txBody>
      </p:sp>
      <p:grpSp>
        <p:nvGrpSpPr>
          <p:cNvPr id="7" name="Group 6"/>
          <p:cNvGrpSpPr/>
          <p:nvPr/>
        </p:nvGrpSpPr>
        <p:grpSpPr>
          <a:xfrm>
            <a:off x="5205061" y="1143000"/>
            <a:ext cx="3634139" cy="4953000"/>
            <a:chOff x="4953000" y="1143000"/>
            <a:chExt cx="3634139" cy="4953000"/>
          </a:xfrm>
        </p:grpSpPr>
        <p:pic>
          <p:nvPicPr>
            <p:cNvPr id="684033" name="Picture 1"/>
            <p:cNvPicPr>
              <a:picLocks noChangeAspect="1" noChangeArrowheads="1"/>
            </p:cNvPicPr>
            <p:nvPr/>
          </p:nvPicPr>
          <p:blipFill>
            <a:blip r:embed="rId2" cstate="print">
              <a:clrChange>
                <a:clrFrom>
                  <a:srgbClr val="FFFFFF"/>
                </a:clrFrom>
                <a:clrTo>
                  <a:srgbClr val="FFFFFF">
                    <a:alpha val="0"/>
                  </a:srgbClr>
                </a:clrTo>
              </a:clrChange>
              <a:lum bright="-10000"/>
            </a:blip>
            <a:srcRect/>
            <a:stretch>
              <a:fillRect/>
            </a:stretch>
          </p:blipFill>
          <p:spPr bwMode="auto">
            <a:xfrm>
              <a:off x="4953000" y="1143000"/>
              <a:ext cx="3634139" cy="4233862"/>
            </a:xfrm>
            <a:prstGeom prst="rect">
              <a:avLst/>
            </a:prstGeom>
            <a:noFill/>
            <a:ln w="9525">
              <a:noFill/>
              <a:miter lim="800000"/>
              <a:headEnd/>
              <a:tailEnd/>
            </a:ln>
          </p:spPr>
        </p:pic>
        <p:sp>
          <p:nvSpPr>
            <p:cNvPr id="6" name="Rectangle 5"/>
            <p:cNvSpPr/>
            <p:nvPr/>
          </p:nvSpPr>
          <p:spPr>
            <a:xfrm>
              <a:off x="5867400" y="5572780"/>
              <a:ext cx="1552797" cy="523220"/>
            </a:xfrm>
            <a:prstGeom prst="rect">
              <a:avLst/>
            </a:prstGeom>
          </p:spPr>
          <p:txBody>
            <a:bodyPr wrap="none">
              <a:spAutoFit/>
            </a:bodyPr>
            <a:lstStyle/>
            <a:p>
              <a:r>
                <a:rPr lang="en-US" sz="2800" b="1" dirty="0"/>
                <a:t>Figure 11</a:t>
              </a:r>
            </a:p>
          </p:txBody>
        </p:sp>
      </p:gr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5 (cont.)</a:t>
            </a:r>
          </a:p>
        </p:txBody>
      </p:sp>
      <p:sp>
        <p:nvSpPr>
          <p:cNvPr id="3" name="Content Placeholder 2"/>
          <p:cNvSpPr>
            <a:spLocks noGrp="1"/>
          </p:cNvSpPr>
          <p:nvPr>
            <p:ph idx="1"/>
          </p:nvPr>
        </p:nvSpPr>
        <p:spPr/>
        <p:txBody>
          <a:bodyPr/>
          <a:lstStyle/>
          <a:p>
            <a:r>
              <a:rPr lang="en-US" dirty="0"/>
              <a:t>In some cases, a double integral may be nonelementary under one order of integration but readily evaluated under the alternative. We can’t change the region </a:t>
            </a:r>
            <a:r>
              <a:rPr lang="en-US" i="1" dirty="0"/>
              <a:t>R</a:t>
            </a:r>
            <a:r>
              <a:rPr lang="en-US" dirty="0"/>
              <a:t> over which we are integrating, but if we use vertical cross‑sections instead of horizontal, we can use Fubini’s Theorem to rewrite the original integral.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Double Integrals and Riemann Sums</a:t>
            </a:r>
          </a:p>
        </p:txBody>
      </p:sp>
      <p:sp>
        <p:nvSpPr>
          <p:cNvPr id="3" name="Content Placeholder 2"/>
          <p:cNvSpPr>
            <a:spLocks noGrp="1"/>
          </p:cNvSpPr>
          <p:nvPr>
            <p:ph idx="1"/>
          </p:nvPr>
        </p:nvSpPr>
        <p:spPr>
          <a:xfrm>
            <a:off x="457200" y="1280160"/>
            <a:ext cx="8229600" cy="4210383"/>
          </a:xfrm>
        </p:spPr>
        <p:txBody>
          <a:bodyPr>
            <a:spAutoFit/>
          </a:bodyPr>
          <a:lstStyle/>
          <a:p>
            <a:r>
              <a:rPr lang="en-US" dirty="0"/>
              <a:t>Recall that the formal definition of the integral 	          is based on the limit of Riemann sums of the form</a:t>
            </a:r>
          </a:p>
          <a:p>
            <a:r>
              <a:rPr lang="en-US" dirty="0"/>
              <a:t> 		where  		  is a partition of the </a:t>
            </a:r>
          </a:p>
          <a:p>
            <a:pPr>
              <a:spcBef>
                <a:spcPts val="1200"/>
              </a:spcBef>
            </a:pPr>
            <a:r>
              <a:rPr lang="en-US" dirty="0"/>
              <a:t>interval [</a:t>
            </a:r>
            <a:r>
              <a:rPr lang="en-US" i="1" dirty="0"/>
              <a:t>a</a:t>
            </a:r>
            <a:r>
              <a:rPr lang="en-US" dirty="0"/>
              <a:t>, </a:t>
            </a:r>
            <a:r>
              <a:rPr lang="en-US" i="1" dirty="0"/>
              <a:t>b</a:t>
            </a:r>
            <a:r>
              <a:rPr lang="en-US" dirty="0"/>
              <a:t>] and each 	  is a sample point from the subinterval   	  Each term 		     in the sum represents the area of a rectangle of height 	          and width 			   so the Riemann sum is an approximation of the (signed) area between the graph of </a:t>
            </a:r>
            <a:r>
              <a:rPr lang="en-US" i="1" dirty="0"/>
              <a:t>f</a:t>
            </a:r>
            <a:r>
              <a:rPr lang="en-US" dirty="0"/>
              <a:t>(</a:t>
            </a:r>
            <a:r>
              <a:rPr lang="en-US" i="1" dirty="0"/>
              <a:t>x</a:t>
            </a:r>
            <a:r>
              <a:rPr lang="en-US" dirty="0"/>
              <a:t>) and the </a:t>
            </a:r>
            <a:r>
              <a:rPr lang="en-US" i="1" dirty="0"/>
              <a:t>x</a:t>
            </a:r>
            <a:r>
              <a:rPr lang="en-US" dirty="0"/>
              <a:t>-axis over the interval [</a:t>
            </a:r>
            <a:r>
              <a:rPr lang="en-US" i="1" dirty="0"/>
              <a:t>a</a:t>
            </a:r>
            <a:r>
              <a:rPr lang="en-US" dirty="0"/>
              <a:t>, </a:t>
            </a:r>
            <a:r>
              <a:rPr lang="en-US" i="1" dirty="0"/>
              <a:t>b</a:t>
            </a:r>
            <a:r>
              <a:rPr lang="en-US" dirty="0"/>
              <a:t>].</a:t>
            </a:r>
          </a:p>
        </p:txBody>
      </p:sp>
      <p:graphicFrame>
        <p:nvGraphicFramePr>
          <p:cNvPr id="696322" name="Object 2"/>
          <p:cNvGraphicFramePr>
            <a:graphicFrameLocks noChangeAspect="1"/>
          </p:cNvGraphicFramePr>
          <p:nvPr/>
        </p:nvGraphicFramePr>
        <p:xfrm>
          <a:off x="7315200" y="1184475"/>
          <a:ext cx="1409700" cy="698500"/>
        </p:xfrm>
        <a:graphic>
          <a:graphicData uri="http://schemas.openxmlformats.org/presentationml/2006/ole">
            <mc:AlternateContent xmlns:mc="http://schemas.openxmlformats.org/markup-compatibility/2006">
              <mc:Choice xmlns:v="urn:schemas-microsoft-com:vml" Requires="v">
                <p:oleObj spid="_x0000_s696442" name="Equation" r:id="rId3" imgW="1409400" imgH="698400" progId="Equation.DSMT4">
                  <p:embed/>
                </p:oleObj>
              </mc:Choice>
              <mc:Fallback>
                <p:oleObj name="Equation" r:id="rId3" imgW="1409400" imgH="69840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15200" y="1184475"/>
                        <a:ext cx="1409700" cy="698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96323" name="Object 3"/>
          <p:cNvGraphicFramePr>
            <a:graphicFrameLocks noChangeAspect="1"/>
          </p:cNvGraphicFramePr>
          <p:nvPr/>
        </p:nvGraphicFramePr>
        <p:xfrm>
          <a:off x="480350" y="2032325"/>
          <a:ext cx="1828800" cy="927100"/>
        </p:xfrm>
        <a:graphic>
          <a:graphicData uri="http://schemas.openxmlformats.org/presentationml/2006/ole">
            <mc:AlternateContent xmlns:mc="http://schemas.openxmlformats.org/markup-compatibility/2006">
              <mc:Choice xmlns:v="urn:schemas-microsoft-com:vml" Requires="v">
                <p:oleObj spid="_x0000_s696443" name="Equation" r:id="rId5" imgW="1828800" imgH="927000" progId="Equation.DSMT4">
                  <p:embed/>
                </p:oleObj>
              </mc:Choice>
              <mc:Fallback>
                <p:oleObj name="Equation" r:id="rId5" imgW="1828800" imgH="92700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0350" y="2032325"/>
                        <a:ext cx="1828800"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96324" name="Object 4"/>
          <p:cNvGraphicFramePr>
            <a:graphicFrameLocks noChangeAspect="1"/>
          </p:cNvGraphicFramePr>
          <p:nvPr>
            <p:extLst>
              <p:ext uri="{D42A27DB-BD31-4B8C-83A1-F6EECF244321}">
                <p14:modId xmlns:p14="http://schemas.microsoft.com/office/powerpoint/2010/main" val="2534320997"/>
              </p:ext>
            </p:extLst>
          </p:nvPr>
        </p:nvGraphicFramePr>
        <p:xfrm>
          <a:off x="3352800" y="2260600"/>
          <a:ext cx="1879600" cy="495300"/>
        </p:xfrm>
        <a:graphic>
          <a:graphicData uri="http://schemas.openxmlformats.org/presentationml/2006/ole">
            <mc:AlternateContent xmlns:mc="http://schemas.openxmlformats.org/markup-compatibility/2006">
              <mc:Choice xmlns:v="urn:schemas-microsoft-com:vml" Requires="v">
                <p:oleObj spid="_x0000_s696444" name="Equation" r:id="rId7" imgW="1879560" imgH="495000" progId="Equation.DSMT4">
                  <p:embed/>
                </p:oleObj>
              </mc:Choice>
              <mc:Fallback>
                <p:oleObj name="Equation" r:id="rId7" imgW="1879560" imgH="495000" progId="Equation.DSMT4">
                  <p:embed/>
                  <p:pic>
                    <p:nvPicPr>
                      <p:cNvPr id="0" name="Picture 4"/>
                      <p:cNvPicPr>
                        <a:picLocks noChangeAspect="1" noChangeArrowheads="1"/>
                      </p:cNvPicPr>
                      <p:nvPr/>
                    </p:nvPicPr>
                    <p:blipFill>
                      <a:blip r:embed="rId8"/>
                      <a:srcRect/>
                      <a:stretch>
                        <a:fillRect/>
                      </a:stretch>
                    </p:blipFill>
                    <p:spPr bwMode="auto">
                      <a:xfrm>
                        <a:off x="3352800" y="2260600"/>
                        <a:ext cx="18796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96325" name="Object 5"/>
          <p:cNvGraphicFramePr>
            <a:graphicFrameLocks noChangeAspect="1"/>
          </p:cNvGraphicFramePr>
          <p:nvPr/>
        </p:nvGraphicFramePr>
        <p:xfrm>
          <a:off x="3939988" y="2819400"/>
          <a:ext cx="317500" cy="469900"/>
        </p:xfrm>
        <a:graphic>
          <a:graphicData uri="http://schemas.openxmlformats.org/presentationml/2006/ole">
            <mc:AlternateContent xmlns:mc="http://schemas.openxmlformats.org/markup-compatibility/2006">
              <mc:Choice xmlns:v="urn:schemas-microsoft-com:vml" Requires="v">
                <p:oleObj spid="_x0000_s696445" name="Equation" r:id="rId9" imgW="317160" imgH="469800" progId="Equation.DSMT4">
                  <p:embed/>
                </p:oleObj>
              </mc:Choice>
              <mc:Fallback>
                <p:oleObj name="Equation" r:id="rId9" imgW="317160" imgH="469800" progId="Equation.DSMT4">
                  <p:embed/>
                  <p:pic>
                    <p:nvPicPr>
                      <p:cNvPr id="0"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939988" y="2819400"/>
                        <a:ext cx="3175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96326" name="Object 6"/>
          <p:cNvGraphicFramePr>
            <a:graphicFrameLocks noChangeAspect="1"/>
          </p:cNvGraphicFramePr>
          <p:nvPr/>
        </p:nvGraphicFramePr>
        <p:xfrm>
          <a:off x="2186641" y="3263153"/>
          <a:ext cx="1206500" cy="495300"/>
        </p:xfrm>
        <a:graphic>
          <a:graphicData uri="http://schemas.openxmlformats.org/presentationml/2006/ole">
            <mc:AlternateContent xmlns:mc="http://schemas.openxmlformats.org/markup-compatibility/2006">
              <mc:Choice xmlns:v="urn:schemas-microsoft-com:vml" Requires="v">
                <p:oleObj spid="_x0000_s696446" name="Equation" r:id="rId11" imgW="1206360" imgH="495000" progId="Equation.DSMT4">
                  <p:embed/>
                </p:oleObj>
              </mc:Choice>
              <mc:Fallback>
                <p:oleObj name="Equation" r:id="rId11" imgW="1206360" imgH="495000" progId="Equation.DSMT4">
                  <p:embed/>
                  <p:pic>
                    <p:nvPicPr>
                      <p:cNvPr id="0" name="Picture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186641" y="3263153"/>
                        <a:ext cx="12065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96327" name="Object 7"/>
          <p:cNvGraphicFramePr>
            <a:graphicFrameLocks noChangeAspect="1"/>
          </p:cNvGraphicFramePr>
          <p:nvPr>
            <p:extLst>
              <p:ext uri="{D42A27DB-BD31-4B8C-83A1-F6EECF244321}">
                <p14:modId xmlns:p14="http://schemas.microsoft.com/office/powerpoint/2010/main" val="2952220381"/>
              </p:ext>
            </p:extLst>
          </p:nvPr>
        </p:nvGraphicFramePr>
        <p:xfrm>
          <a:off x="5029200" y="3229910"/>
          <a:ext cx="1320800" cy="584200"/>
        </p:xfrm>
        <a:graphic>
          <a:graphicData uri="http://schemas.openxmlformats.org/presentationml/2006/ole">
            <mc:AlternateContent xmlns:mc="http://schemas.openxmlformats.org/markup-compatibility/2006">
              <mc:Choice xmlns:v="urn:schemas-microsoft-com:vml" Requires="v">
                <p:oleObj spid="_x0000_s696447" name="Equation" r:id="rId13" imgW="1320480" imgH="583920" progId="Equation.DSMT4">
                  <p:embed/>
                </p:oleObj>
              </mc:Choice>
              <mc:Fallback>
                <p:oleObj name="Equation" r:id="rId13" imgW="1320480" imgH="583920" progId="Equation.DSMT4">
                  <p:embed/>
                  <p:pic>
                    <p:nvPicPr>
                      <p:cNvPr id="0" name="Picture 7"/>
                      <p:cNvPicPr>
                        <a:picLocks noChangeAspect="1" noChangeArrowheads="1"/>
                      </p:cNvPicPr>
                      <p:nvPr/>
                    </p:nvPicPr>
                    <p:blipFill>
                      <a:blip r:embed="rId14"/>
                      <a:srcRect/>
                      <a:stretch>
                        <a:fillRect/>
                      </a:stretch>
                    </p:blipFill>
                    <p:spPr bwMode="auto">
                      <a:xfrm>
                        <a:off x="5029200" y="3229910"/>
                        <a:ext cx="132080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96328" name="Object 8"/>
          <p:cNvGraphicFramePr>
            <a:graphicFrameLocks noChangeAspect="1"/>
          </p:cNvGraphicFramePr>
          <p:nvPr>
            <p:extLst>
              <p:ext uri="{D42A27DB-BD31-4B8C-83A1-F6EECF244321}">
                <p14:modId xmlns:p14="http://schemas.microsoft.com/office/powerpoint/2010/main" val="2105670869"/>
              </p:ext>
            </p:extLst>
          </p:nvPr>
        </p:nvGraphicFramePr>
        <p:xfrm>
          <a:off x="6858000" y="3657600"/>
          <a:ext cx="825500" cy="571500"/>
        </p:xfrm>
        <a:graphic>
          <a:graphicData uri="http://schemas.openxmlformats.org/presentationml/2006/ole">
            <mc:AlternateContent xmlns:mc="http://schemas.openxmlformats.org/markup-compatibility/2006">
              <mc:Choice xmlns:v="urn:schemas-microsoft-com:vml" Requires="v">
                <p:oleObj spid="_x0000_s696448" name="Equation" r:id="rId15" imgW="825480" imgH="571320" progId="Equation.DSMT4">
                  <p:embed/>
                </p:oleObj>
              </mc:Choice>
              <mc:Fallback>
                <p:oleObj name="Equation" r:id="rId15" imgW="825480" imgH="571320" progId="Equation.DSMT4">
                  <p:embed/>
                  <p:pic>
                    <p:nvPicPr>
                      <p:cNvPr id="0" name="Picture 8"/>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858000" y="3657600"/>
                        <a:ext cx="82550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96329" name="Object 9"/>
          <p:cNvGraphicFramePr>
            <a:graphicFrameLocks noChangeAspect="1"/>
          </p:cNvGraphicFramePr>
          <p:nvPr/>
        </p:nvGraphicFramePr>
        <p:xfrm>
          <a:off x="1457512" y="4140200"/>
          <a:ext cx="1993900" cy="431800"/>
        </p:xfrm>
        <a:graphic>
          <a:graphicData uri="http://schemas.openxmlformats.org/presentationml/2006/ole">
            <mc:AlternateContent xmlns:mc="http://schemas.openxmlformats.org/markup-compatibility/2006">
              <mc:Choice xmlns:v="urn:schemas-microsoft-com:vml" Requires="v">
                <p:oleObj spid="_x0000_s696449" name="Equation" r:id="rId17" imgW="1993680" imgH="431640" progId="Equation.DSMT4">
                  <p:embed/>
                </p:oleObj>
              </mc:Choice>
              <mc:Fallback>
                <p:oleObj name="Equation" r:id="rId17" imgW="1993680" imgH="431640" progId="Equation.DSMT4">
                  <p:embed/>
                  <p:pic>
                    <p:nvPicPr>
                      <p:cNvPr id="0" name="Picture 9"/>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457512" y="4140200"/>
                        <a:ext cx="19939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5 (cont.)</a:t>
            </a:r>
          </a:p>
        </p:txBody>
      </p:sp>
      <p:sp>
        <p:nvSpPr>
          <p:cNvPr id="3" name="Content Placeholder 2"/>
          <p:cNvSpPr>
            <a:spLocks noGrp="1"/>
          </p:cNvSpPr>
          <p:nvPr>
            <p:ph idx="1"/>
          </p:nvPr>
        </p:nvSpPr>
        <p:spPr>
          <a:xfrm>
            <a:off x="457200" y="1280160"/>
            <a:ext cx="8229600" cy="4401205"/>
          </a:xfrm>
        </p:spPr>
        <p:txBody>
          <a:bodyPr>
            <a:spAutoFit/>
          </a:bodyPr>
          <a:lstStyle/>
          <a:p>
            <a:endParaRPr lang="en-US" dirty="0"/>
          </a:p>
          <a:p>
            <a:endParaRPr lang="en-US" dirty="0"/>
          </a:p>
          <a:p>
            <a:endParaRPr lang="en-US" dirty="0"/>
          </a:p>
          <a:p>
            <a:endParaRPr lang="en-US" dirty="0"/>
          </a:p>
          <a:p>
            <a:endParaRPr lang="en-US" dirty="0"/>
          </a:p>
          <a:p>
            <a:r>
              <a:rPr lang="en-US" dirty="0"/>
              <a:t>Figure 12 shows a representative </a:t>
            </a:r>
            <a:br>
              <a:rPr lang="en-US" dirty="0"/>
            </a:br>
            <a:r>
              <a:rPr lang="en-US" dirty="0"/>
              <a:t>vertical cross‑section through </a:t>
            </a:r>
            <a:r>
              <a:rPr lang="en-US" i="1" dirty="0"/>
              <a:t>R</a:t>
            </a:r>
            <a:r>
              <a:rPr lang="en-US" dirty="0"/>
              <a:t>; note </a:t>
            </a:r>
            <a:br>
              <a:rPr lang="en-US" dirty="0"/>
            </a:br>
            <a:r>
              <a:rPr lang="en-US" dirty="0"/>
              <a:t>that it begins at the lower limit of </a:t>
            </a:r>
            <a:r>
              <a:rPr lang="en-US" i="1" dirty="0"/>
              <a:t>y</a:t>
            </a:r>
            <a:r>
              <a:rPr lang="en-US" dirty="0"/>
              <a:t> </a:t>
            </a:r>
            <a:r>
              <a:rPr lang="en-US" dirty="0">
                <a:latin typeface="Symbol" pitchFamily="18" charset="2"/>
              </a:rPr>
              <a:t>=</a:t>
            </a:r>
            <a:r>
              <a:rPr lang="en-US" dirty="0"/>
              <a:t> 0 </a:t>
            </a:r>
            <a:br>
              <a:rPr lang="en-US" dirty="0"/>
            </a:br>
            <a:r>
              <a:rPr lang="en-US" dirty="0"/>
              <a:t>and ends at the upper limit of </a:t>
            </a:r>
            <a:r>
              <a:rPr lang="en-US" i="1" dirty="0"/>
              <a:t>y</a:t>
            </a:r>
            <a:r>
              <a:rPr lang="en-US" dirty="0"/>
              <a:t> </a:t>
            </a:r>
            <a:r>
              <a:rPr lang="en-US" dirty="0">
                <a:latin typeface="Symbol" pitchFamily="18" charset="2"/>
              </a:rPr>
              <a:t>=</a:t>
            </a:r>
            <a:r>
              <a:rPr lang="en-US" dirty="0"/>
              <a:t> </a:t>
            </a:r>
            <a:r>
              <a:rPr lang="en-US" i="1" dirty="0"/>
              <a:t>x</a:t>
            </a:r>
            <a:r>
              <a:rPr lang="en-US" dirty="0"/>
              <a:t>. </a:t>
            </a:r>
          </a:p>
        </p:txBody>
      </p:sp>
      <p:pic>
        <p:nvPicPr>
          <p:cNvPr id="4" name="Picture 4"/>
          <p:cNvPicPr>
            <a:picLocks noChangeAspect="1" noChangeArrowheads="1"/>
          </p:cNvPicPr>
          <p:nvPr/>
        </p:nvPicPr>
        <p:blipFill>
          <a:blip r:embed="rId3" cstate="print">
            <a:clrChange>
              <a:clrFrom>
                <a:srgbClr val="FFFFFF"/>
              </a:clrFrom>
              <a:clrTo>
                <a:srgbClr val="FFFFFF">
                  <a:alpha val="0"/>
                </a:srgbClr>
              </a:clrTo>
            </a:clrChange>
            <a:lum bright="-10000"/>
          </a:blip>
          <a:srcRect/>
          <a:stretch>
            <a:fillRect/>
          </a:stretch>
        </p:blipFill>
        <p:spPr bwMode="auto">
          <a:xfrm>
            <a:off x="6057979" y="2047875"/>
            <a:ext cx="3009821" cy="3590925"/>
          </a:xfrm>
          <a:prstGeom prst="rect">
            <a:avLst/>
          </a:prstGeom>
          <a:noFill/>
          <a:ln w="9525">
            <a:noFill/>
            <a:miter lim="800000"/>
            <a:headEnd/>
            <a:tailEnd/>
          </a:ln>
        </p:spPr>
      </p:pic>
      <p:sp>
        <p:nvSpPr>
          <p:cNvPr id="7" name="Rectangle 6"/>
          <p:cNvSpPr/>
          <p:nvPr/>
        </p:nvSpPr>
        <p:spPr>
          <a:xfrm>
            <a:off x="6858000" y="5496580"/>
            <a:ext cx="1552797" cy="523220"/>
          </a:xfrm>
          <a:prstGeom prst="rect">
            <a:avLst/>
          </a:prstGeom>
        </p:spPr>
        <p:txBody>
          <a:bodyPr wrap="none">
            <a:spAutoFit/>
          </a:bodyPr>
          <a:lstStyle/>
          <a:p>
            <a:r>
              <a:rPr lang="en-US" sz="2800" b="1" dirty="0"/>
              <a:t>Figure 12</a:t>
            </a:r>
          </a:p>
        </p:txBody>
      </p:sp>
      <p:graphicFrame>
        <p:nvGraphicFramePr>
          <p:cNvPr id="678916" name="Object 4"/>
          <p:cNvGraphicFramePr>
            <a:graphicFrameLocks noChangeAspect="1"/>
          </p:cNvGraphicFramePr>
          <p:nvPr/>
        </p:nvGraphicFramePr>
        <p:xfrm>
          <a:off x="573750" y="1302150"/>
          <a:ext cx="1943100" cy="774700"/>
        </p:xfrm>
        <a:graphic>
          <a:graphicData uri="http://schemas.openxmlformats.org/presentationml/2006/ole">
            <mc:AlternateContent xmlns:mc="http://schemas.openxmlformats.org/markup-compatibility/2006">
              <mc:Choice xmlns:v="urn:schemas-microsoft-com:vml" Requires="v">
                <p:oleObj spid="_x0000_s679020" name="Equation" r:id="rId4" imgW="1942920" imgH="774360" progId="Equation.DSMT4">
                  <p:embed/>
                </p:oleObj>
              </mc:Choice>
              <mc:Fallback>
                <p:oleObj name="Equation" r:id="rId4" imgW="1942920" imgH="774360" progId="Equation.DSMT4">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3750" y="1302150"/>
                        <a:ext cx="1943100" cy="77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78917" name="Object 5"/>
          <p:cNvGraphicFramePr>
            <a:graphicFrameLocks noChangeAspect="1"/>
          </p:cNvGraphicFramePr>
          <p:nvPr/>
        </p:nvGraphicFramePr>
        <p:xfrm>
          <a:off x="2543375" y="1286075"/>
          <a:ext cx="1600200" cy="889000"/>
        </p:xfrm>
        <a:graphic>
          <a:graphicData uri="http://schemas.openxmlformats.org/presentationml/2006/ole">
            <mc:AlternateContent xmlns:mc="http://schemas.openxmlformats.org/markup-compatibility/2006">
              <mc:Choice xmlns:v="urn:schemas-microsoft-com:vml" Requires="v">
                <p:oleObj spid="_x0000_s679021" name="Equation" r:id="rId6" imgW="1600200" imgH="888840" progId="Equation.DSMT4">
                  <p:embed/>
                </p:oleObj>
              </mc:Choice>
              <mc:Fallback>
                <p:oleObj name="Equation" r:id="rId6" imgW="1600200" imgH="888840" progId="Equation.DSMT4">
                  <p:embed/>
                  <p:pic>
                    <p:nvPicPr>
                      <p:cNvPr id="0"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43375" y="1286075"/>
                        <a:ext cx="1600200" cy="88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78918" name="Object 6"/>
          <p:cNvGraphicFramePr>
            <a:graphicFrameLocks noChangeAspect="1"/>
          </p:cNvGraphicFramePr>
          <p:nvPr/>
        </p:nvGraphicFramePr>
        <p:xfrm>
          <a:off x="4178300" y="1295400"/>
          <a:ext cx="2222500" cy="774700"/>
        </p:xfrm>
        <a:graphic>
          <a:graphicData uri="http://schemas.openxmlformats.org/presentationml/2006/ole">
            <mc:AlternateContent xmlns:mc="http://schemas.openxmlformats.org/markup-compatibility/2006">
              <mc:Choice xmlns:v="urn:schemas-microsoft-com:vml" Requires="v">
                <p:oleObj spid="_x0000_s679022" name="Equation" r:id="rId8" imgW="2222280" imgH="774360" progId="Equation.DSMT4">
                  <p:embed/>
                </p:oleObj>
              </mc:Choice>
              <mc:Fallback>
                <p:oleObj name="Equation" r:id="rId8" imgW="2222280" imgH="774360" progId="Equation.DSMT4">
                  <p:embed/>
                  <p:pic>
                    <p:nvPicPr>
                      <p:cNvPr id="0" name="Picture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178300" y="1295400"/>
                        <a:ext cx="2222500" cy="77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78919" name="Object 7"/>
          <p:cNvGraphicFramePr>
            <a:graphicFrameLocks noChangeAspect="1"/>
          </p:cNvGraphicFramePr>
          <p:nvPr/>
        </p:nvGraphicFramePr>
        <p:xfrm>
          <a:off x="2133600" y="2286000"/>
          <a:ext cx="2400300" cy="990600"/>
        </p:xfrm>
        <a:graphic>
          <a:graphicData uri="http://schemas.openxmlformats.org/presentationml/2006/ole">
            <mc:AlternateContent xmlns:mc="http://schemas.openxmlformats.org/markup-compatibility/2006">
              <mc:Choice xmlns:v="urn:schemas-microsoft-com:vml" Requires="v">
                <p:oleObj spid="_x0000_s679023" name="Equation" r:id="rId10" imgW="2400120" imgH="990360" progId="Equation.DSMT4">
                  <p:embed/>
                </p:oleObj>
              </mc:Choice>
              <mc:Fallback>
                <p:oleObj name="Equation" r:id="rId10" imgW="2400120" imgH="990360" progId="Equation.DSMT4">
                  <p:embed/>
                  <p:pic>
                    <p:nvPicPr>
                      <p:cNvPr id="0" name="Picture 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133600" y="2286000"/>
                        <a:ext cx="24003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78920" name="Object 8"/>
          <p:cNvGraphicFramePr>
            <a:graphicFrameLocks noChangeAspect="1"/>
          </p:cNvGraphicFramePr>
          <p:nvPr/>
        </p:nvGraphicFramePr>
        <p:xfrm>
          <a:off x="4560425" y="2426825"/>
          <a:ext cx="1498600" cy="647700"/>
        </p:xfrm>
        <a:graphic>
          <a:graphicData uri="http://schemas.openxmlformats.org/presentationml/2006/ole">
            <mc:AlternateContent xmlns:mc="http://schemas.openxmlformats.org/markup-compatibility/2006">
              <mc:Choice xmlns:v="urn:schemas-microsoft-com:vml" Requires="v">
                <p:oleObj spid="_x0000_s679024" name="Equation" r:id="rId12" imgW="1498320" imgH="647640" progId="Equation.DSMT4">
                  <p:embed/>
                </p:oleObj>
              </mc:Choice>
              <mc:Fallback>
                <p:oleObj name="Equation" r:id="rId12" imgW="1498320" imgH="647640" progId="Equation.DSMT4">
                  <p:embed/>
                  <p:pic>
                    <p:nvPicPr>
                      <p:cNvPr id="0" name="Picture 8"/>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560425" y="2426825"/>
                        <a:ext cx="1498600"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78921" name="Object 9"/>
          <p:cNvGraphicFramePr>
            <a:graphicFrameLocks noChangeAspect="1"/>
          </p:cNvGraphicFramePr>
          <p:nvPr/>
        </p:nvGraphicFramePr>
        <p:xfrm>
          <a:off x="2133600" y="3352800"/>
          <a:ext cx="1460500" cy="520700"/>
        </p:xfrm>
        <a:graphic>
          <a:graphicData uri="http://schemas.openxmlformats.org/presentationml/2006/ole">
            <mc:AlternateContent xmlns:mc="http://schemas.openxmlformats.org/markup-compatibility/2006">
              <mc:Choice xmlns:v="urn:schemas-microsoft-com:vml" Requires="v">
                <p:oleObj spid="_x0000_s679025" name="Equation" r:id="rId14" imgW="1460160" imgH="520560" progId="Equation.DSMT4">
                  <p:embed/>
                </p:oleObj>
              </mc:Choice>
              <mc:Fallback>
                <p:oleObj name="Equation" r:id="rId14" imgW="1460160" imgH="520560" progId="Equation.DSMT4">
                  <p:embed/>
                  <p:pic>
                    <p:nvPicPr>
                      <p:cNvPr id="0" name="Picture 9"/>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133600" y="3352800"/>
                        <a:ext cx="1460500" cy="52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78922" name="Object 10"/>
          <p:cNvGraphicFramePr>
            <a:graphicFrameLocks noChangeAspect="1"/>
          </p:cNvGraphicFramePr>
          <p:nvPr/>
        </p:nvGraphicFramePr>
        <p:xfrm>
          <a:off x="3662425" y="3482050"/>
          <a:ext cx="1549400" cy="279400"/>
        </p:xfrm>
        <a:graphic>
          <a:graphicData uri="http://schemas.openxmlformats.org/presentationml/2006/ole">
            <mc:AlternateContent xmlns:mc="http://schemas.openxmlformats.org/markup-compatibility/2006">
              <mc:Choice xmlns:v="urn:schemas-microsoft-com:vml" Requires="v">
                <p:oleObj spid="_x0000_s679026" name="Equation" r:id="rId16" imgW="1549080" imgH="279360" progId="Equation.DSMT4">
                  <p:embed/>
                </p:oleObj>
              </mc:Choice>
              <mc:Fallback>
                <p:oleObj name="Equation" r:id="rId16" imgW="1549080" imgH="279360" progId="Equation.DSMT4">
                  <p:embed/>
                  <p:pic>
                    <p:nvPicPr>
                      <p:cNvPr id="0" name="Picture 10"/>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662425" y="3482050"/>
                        <a:ext cx="15494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78923" name="Object 11"/>
          <p:cNvGraphicFramePr>
            <a:graphicFrameLocks noChangeAspect="1"/>
          </p:cNvGraphicFramePr>
          <p:nvPr/>
        </p:nvGraphicFramePr>
        <p:xfrm>
          <a:off x="5234650" y="3482050"/>
          <a:ext cx="876300" cy="279400"/>
        </p:xfrm>
        <a:graphic>
          <a:graphicData uri="http://schemas.openxmlformats.org/presentationml/2006/ole">
            <mc:AlternateContent xmlns:mc="http://schemas.openxmlformats.org/markup-compatibility/2006">
              <mc:Choice xmlns:v="urn:schemas-microsoft-com:vml" Requires="v">
                <p:oleObj spid="_x0000_s679027" name="Equation" r:id="rId18" imgW="876240" imgH="279360" progId="Equation.DSMT4">
                  <p:embed/>
                </p:oleObj>
              </mc:Choice>
              <mc:Fallback>
                <p:oleObj name="Equation" r:id="rId18" imgW="876240" imgH="279360" progId="Equation.DSMT4">
                  <p:embed/>
                  <p:pic>
                    <p:nvPicPr>
                      <p:cNvPr id="0" name="Picture 11"/>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5234650" y="3482050"/>
                        <a:ext cx="8763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789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789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789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7892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7892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7892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7892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4"/>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6</a:t>
            </a:r>
          </a:p>
        </p:txBody>
      </p:sp>
      <p:sp>
        <p:nvSpPr>
          <p:cNvPr id="3" name="Content Placeholder 2"/>
          <p:cNvSpPr>
            <a:spLocks noGrp="1"/>
          </p:cNvSpPr>
          <p:nvPr>
            <p:ph idx="1"/>
          </p:nvPr>
        </p:nvSpPr>
        <p:spPr>
          <a:xfrm>
            <a:off x="457200" y="1280160"/>
            <a:ext cx="8229600" cy="4572000"/>
          </a:xfrm>
        </p:spPr>
        <p:txBody>
          <a:bodyPr/>
          <a:lstStyle/>
          <a:p>
            <a:r>
              <a:rPr lang="en-US" dirty="0"/>
              <a:t>Find the volume of the tetrahedron bounded on three sides by the coordinate planes and on the fourth side by the plane</a:t>
            </a:r>
            <a:r>
              <a:rPr lang="en-US" dirty="0">
                <a:solidFill>
                  <a:srgbClr val="0000FF"/>
                </a:solidFill>
              </a:rPr>
              <a:t> 2</a:t>
            </a:r>
            <a:r>
              <a:rPr lang="en-US" i="1" dirty="0">
                <a:solidFill>
                  <a:srgbClr val="0000FF"/>
                </a:solidFill>
              </a:rPr>
              <a:t>x</a:t>
            </a:r>
            <a:r>
              <a:rPr lang="en-US" dirty="0">
                <a:solidFill>
                  <a:srgbClr val="0000FF"/>
                </a:solidFill>
              </a:rPr>
              <a:t> </a:t>
            </a:r>
            <a:r>
              <a:rPr lang="en-US" dirty="0">
                <a:solidFill>
                  <a:srgbClr val="0000FF"/>
                </a:solidFill>
                <a:latin typeface="Symbol" pitchFamily="82" charset="2"/>
              </a:rPr>
              <a:t>+</a:t>
            </a:r>
            <a:r>
              <a:rPr lang="en-US" dirty="0">
                <a:solidFill>
                  <a:srgbClr val="0000FF"/>
                </a:solidFill>
              </a:rPr>
              <a:t> 3</a:t>
            </a:r>
            <a:r>
              <a:rPr lang="en-US" i="1" dirty="0">
                <a:solidFill>
                  <a:srgbClr val="0000FF"/>
                </a:solidFill>
              </a:rPr>
              <a:t>y</a:t>
            </a:r>
            <a:r>
              <a:rPr lang="en-US" dirty="0">
                <a:solidFill>
                  <a:srgbClr val="0000FF"/>
                </a:solidFill>
              </a:rPr>
              <a:t> </a:t>
            </a:r>
            <a:r>
              <a:rPr lang="en-US" dirty="0">
                <a:solidFill>
                  <a:srgbClr val="0000FF"/>
                </a:solidFill>
                <a:latin typeface="Symbol" pitchFamily="82" charset="2"/>
              </a:rPr>
              <a:t>+</a:t>
            </a:r>
            <a:r>
              <a:rPr lang="en-US" dirty="0">
                <a:solidFill>
                  <a:srgbClr val="0000FF"/>
                </a:solidFill>
              </a:rPr>
              <a:t> </a:t>
            </a:r>
            <a:r>
              <a:rPr lang="en-US" i="1" dirty="0">
                <a:solidFill>
                  <a:srgbClr val="0000FF"/>
                </a:solidFill>
              </a:rPr>
              <a:t>z</a:t>
            </a:r>
            <a:r>
              <a:rPr lang="en-US" dirty="0">
                <a:solidFill>
                  <a:srgbClr val="0000FF"/>
                </a:solidFill>
              </a:rPr>
              <a:t> </a:t>
            </a:r>
            <a:r>
              <a:rPr lang="en-US" dirty="0">
                <a:solidFill>
                  <a:srgbClr val="0000FF"/>
                </a:solidFill>
                <a:latin typeface="Symbol" pitchFamily="18" charset="2"/>
              </a:rPr>
              <a:t>=</a:t>
            </a:r>
            <a:r>
              <a:rPr lang="en-US" dirty="0">
                <a:solidFill>
                  <a:srgbClr val="0000FF"/>
                </a:solidFill>
              </a:rPr>
              <a:t> 6</a:t>
            </a:r>
            <a:r>
              <a:rPr lang="en-US" dirty="0"/>
              <a:t>. </a:t>
            </a:r>
          </a:p>
          <a:p>
            <a:r>
              <a:rPr lang="en-US" b="1" dirty="0"/>
              <a:t>Solution </a:t>
            </a:r>
          </a:p>
          <a:p>
            <a:r>
              <a:rPr lang="en-US" dirty="0"/>
              <a:t>The four planes bound a solid in the </a:t>
            </a:r>
            <a:br>
              <a:rPr lang="en-US" dirty="0"/>
            </a:br>
            <a:r>
              <a:rPr lang="en-US" dirty="0"/>
              <a:t>first octant of </a:t>
            </a:r>
            <a:r>
              <a:rPr lang="en-US" dirty="0">
                <a:latin typeface="Cambria Math" panose="02040503050406030204" pitchFamily="18" charset="0"/>
                <a:ea typeface="Cambria Math" panose="02040503050406030204" pitchFamily="18" charset="0"/>
              </a:rPr>
              <a:t>ℝ</a:t>
            </a:r>
            <a:r>
              <a:rPr lang="en-US" baseline="30000" dirty="0"/>
              <a:t>3</a:t>
            </a:r>
            <a:r>
              <a:rPr lang="en-US" dirty="0"/>
              <a:t>, as depicted in </a:t>
            </a:r>
            <a:br>
              <a:rPr lang="en-US" dirty="0"/>
            </a:br>
            <a:r>
              <a:rPr lang="en-US" dirty="0"/>
              <a:t>Figure 13. </a:t>
            </a:r>
          </a:p>
        </p:txBody>
      </p:sp>
      <p:grpSp>
        <p:nvGrpSpPr>
          <p:cNvPr id="9" name="Group 8"/>
          <p:cNvGrpSpPr/>
          <p:nvPr/>
        </p:nvGrpSpPr>
        <p:grpSpPr>
          <a:xfrm>
            <a:off x="5257800" y="2819400"/>
            <a:ext cx="3622449" cy="3200400"/>
            <a:chOff x="5257800" y="2819400"/>
            <a:chExt cx="3622449" cy="3200400"/>
          </a:xfrm>
        </p:grpSpPr>
        <p:pic>
          <p:nvPicPr>
            <p:cNvPr id="679940" name="Picture 4"/>
            <p:cNvPicPr>
              <a:picLocks noChangeAspect="1" noChangeArrowheads="1"/>
            </p:cNvPicPr>
            <p:nvPr/>
          </p:nvPicPr>
          <p:blipFill>
            <a:blip r:embed="rId2" cstate="print">
              <a:clrChange>
                <a:clrFrom>
                  <a:srgbClr val="FFFFFF"/>
                </a:clrFrom>
                <a:clrTo>
                  <a:srgbClr val="FFFFFF">
                    <a:alpha val="0"/>
                  </a:srgbClr>
                </a:clrTo>
              </a:clrChange>
              <a:lum bright="-10000"/>
            </a:blip>
            <a:srcRect/>
            <a:stretch>
              <a:fillRect/>
            </a:stretch>
          </p:blipFill>
          <p:spPr bwMode="auto">
            <a:xfrm>
              <a:off x="5257800" y="2819400"/>
              <a:ext cx="3622449" cy="2819400"/>
            </a:xfrm>
            <a:prstGeom prst="rect">
              <a:avLst/>
            </a:prstGeom>
            <a:noFill/>
            <a:ln w="9525">
              <a:noFill/>
              <a:miter lim="800000"/>
              <a:headEnd/>
              <a:tailEnd/>
            </a:ln>
          </p:spPr>
        </p:pic>
        <p:sp>
          <p:nvSpPr>
            <p:cNvPr id="7" name="Rectangle 6"/>
            <p:cNvSpPr/>
            <p:nvPr/>
          </p:nvSpPr>
          <p:spPr>
            <a:xfrm>
              <a:off x="6248400" y="5496580"/>
              <a:ext cx="1552797" cy="523220"/>
            </a:xfrm>
            <a:prstGeom prst="rect">
              <a:avLst/>
            </a:prstGeom>
          </p:spPr>
          <p:txBody>
            <a:bodyPr wrap="none">
              <a:spAutoFit/>
            </a:bodyPr>
            <a:lstStyle/>
            <a:p>
              <a:r>
                <a:rPr lang="en-US" sz="2800" b="1" dirty="0"/>
                <a:t>Figure 13</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6 (cont.)</a:t>
            </a:r>
          </a:p>
        </p:txBody>
      </p:sp>
      <p:sp>
        <p:nvSpPr>
          <p:cNvPr id="3" name="Content Placeholder 2"/>
          <p:cNvSpPr>
            <a:spLocks noGrp="1"/>
          </p:cNvSpPr>
          <p:nvPr>
            <p:ph idx="1"/>
          </p:nvPr>
        </p:nvSpPr>
        <p:spPr/>
        <p:txBody>
          <a:bodyPr/>
          <a:lstStyle/>
          <a:p>
            <a:r>
              <a:rPr lang="en-US" dirty="0"/>
              <a:t>We can determine its volume by integrating the function 				 over a region </a:t>
            </a:r>
            <a:r>
              <a:rPr lang="en-US" i="1" dirty="0"/>
              <a:t>R</a:t>
            </a:r>
            <a:r>
              <a:rPr lang="en-US" dirty="0"/>
              <a:t> in the </a:t>
            </a:r>
            <a:r>
              <a:rPr lang="en-US" i="1" dirty="0"/>
              <a:t>xy</a:t>
            </a:r>
            <a:r>
              <a:rPr lang="en-US" dirty="0"/>
              <a:t>-plane. We determine </a:t>
            </a:r>
            <a:r>
              <a:rPr lang="en-US" i="1" dirty="0"/>
              <a:t>R</a:t>
            </a:r>
            <a:r>
              <a:rPr lang="en-US" dirty="0"/>
              <a:t> by setting </a:t>
            </a:r>
            <a:r>
              <a:rPr lang="en-US" i="1" dirty="0"/>
              <a:t>z</a:t>
            </a:r>
            <a:r>
              <a:rPr lang="en-US" dirty="0"/>
              <a:t> </a:t>
            </a:r>
            <a:r>
              <a:rPr lang="en-US" dirty="0">
                <a:latin typeface="Symbol" pitchFamily="18" charset="2"/>
              </a:rPr>
              <a:t>=</a:t>
            </a:r>
            <a:r>
              <a:rPr lang="en-US" dirty="0"/>
              <a:t> 0 in the equation 2</a:t>
            </a:r>
            <a:r>
              <a:rPr lang="en-US" i="1" dirty="0"/>
              <a:t>x</a:t>
            </a:r>
            <a:r>
              <a:rPr lang="en-US" dirty="0"/>
              <a:t> + 3</a:t>
            </a:r>
            <a:r>
              <a:rPr lang="en-US" i="1" dirty="0"/>
              <a:t>y</a:t>
            </a:r>
            <a:r>
              <a:rPr lang="en-US" dirty="0"/>
              <a:t> + </a:t>
            </a:r>
            <a:r>
              <a:rPr lang="en-US" i="1" dirty="0"/>
              <a:t>z</a:t>
            </a:r>
            <a:r>
              <a:rPr lang="en-US" dirty="0"/>
              <a:t> </a:t>
            </a:r>
            <a:r>
              <a:rPr lang="en-US" dirty="0">
                <a:latin typeface="Symbol" pitchFamily="18" charset="2"/>
              </a:rPr>
              <a:t>=</a:t>
            </a:r>
            <a:r>
              <a:rPr lang="en-US" dirty="0"/>
              <a:t> 6, resulting in the line 	       2</a:t>
            </a:r>
            <a:r>
              <a:rPr lang="en-US" i="1" dirty="0"/>
              <a:t>x</a:t>
            </a:r>
            <a:r>
              <a:rPr lang="en-US" dirty="0"/>
              <a:t> + 3</a:t>
            </a:r>
            <a:r>
              <a:rPr lang="en-US" i="1" dirty="0"/>
              <a:t>y</a:t>
            </a:r>
            <a:r>
              <a:rPr lang="en-US" dirty="0"/>
              <a:t> </a:t>
            </a:r>
            <a:r>
              <a:rPr lang="en-US" dirty="0">
                <a:latin typeface="Symbol" pitchFamily="18" charset="2"/>
              </a:rPr>
              <a:t>=</a:t>
            </a:r>
            <a:r>
              <a:rPr lang="en-US" dirty="0"/>
              <a:t> 6. </a:t>
            </a:r>
          </a:p>
          <a:p>
            <a:r>
              <a:rPr lang="en-US" dirty="0"/>
              <a:t>We could use cross‑sections in either direction to evaluate the double integral; using horizontal cross‑sections, as shown in the figure, we obtain the following volume.</a:t>
            </a:r>
          </a:p>
        </p:txBody>
      </p:sp>
      <p:graphicFrame>
        <p:nvGraphicFramePr>
          <p:cNvPr id="680962" name="Object 2"/>
          <p:cNvGraphicFramePr>
            <a:graphicFrameLocks noChangeAspect="1"/>
          </p:cNvGraphicFramePr>
          <p:nvPr/>
        </p:nvGraphicFramePr>
        <p:xfrm>
          <a:off x="1828800" y="1741025"/>
          <a:ext cx="3302000" cy="469900"/>
        </p:xfrm>
        <a:graphic>
          <a:graphicData uri="http://schemas.openxmlformats.org/presentationml/2006/ole">
            <mc:AlternateContent xmlns:mc="http://schemas.openxmlformats.org/markup-compatibility/2006">
              <mc:Choice xmlns:v="urn:schemas-microsoft-com:vml" Requires="v">
                <p:oleObj spid="_x0000_s680975" name="Equation" r:id="rId3" imgW="3301920" imgH="469800" progId="Equation.DSMT4">
                  <p:embed/>
                </p:oleObj>
              </mc:Choice>
              <mc:Fallback>
                <p:oleObj name="Equation" r:id="rId3" imgW="3301920" imgH="46980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8800" y="1741025"/>
                        <a:ext cx="33020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6 (cont.)</a:t>
            </a:r>
          </a:p>
        </p:txBody>
      </p:sp>
      <p:sp>
        <p:nvSpPr>
          <p:cNvPr id="3" name="Content Placeholder 2"/>
          <p:cNvSpPr>
            <a:spLocks noGrp="1"/>
          </p:cNvSpPr>
          <p:nvPr>
            <p:ph idx="1"/>
          </p:nvPr>
        </p:nvSpPr>
        <p:spPr/>
        <p:txBody>
          <a:bodyPr/>
          <a:lstStyle/>
          <a:p>
            <a:endParaRPr lang="en-US" dirty="0"/>
          </a:p>
          <a:p>
            <a:endParaRPr lang="en-US" dirty="0"/>
          </a:p>
        </p:txBody>
      </p:sp>
      <p:graphicFrame>
        <p:nvGraphicFramePr>
          <p:cNvPr id="681987" name="Object 3"/>
          <p:cNvGraphicFramePr>
            <a:graphicFrameLocks noChangeAspect="1"/>
          </p:cNvGraphicFramePr>
          <p:nvPr/>
        </p:nvGraphicFramePr>
        <p:xfrm>
          <a:off x="1908735" y="1295400"/>
          <a:ext cx="4254500" cy="698500"/>
        </p:xfrm>
        <a:graphic>
          <a:graphicData uri="http://schemas.openxmlformats.org/presentationml/2006/ole">
            <mc:AlternateContent xmlns:mc="http://schemas.openxmlformats.org/markup-compatibility/2006">
              <mc:Choice xmlns:v="urn:schemas-microsoft-com:vml" Requires="v">
                <p:oleObj spid="_x0000_s682052" name="Equation" r:id="rId3" imgW="4254480" imgH="698400" progId="Equation.DSMT4">
                  <p:embed/>
                </p:oleObj>
              </mc:Choice>
              <mc:Fallback>
                <p:oleObj name="Equation" r:id="rId3" imgW="4254480" imgH="698400" progId="Equation.DSMT4">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8735" y="1295400"/>
                        <a:ext cx="4254500" cy="698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81988" name="Object 4"/>
          <p:cNvGraphicFramePr>
            <a:graphicFrameLocks noChangeAspect="1"/>
          </p:cNvGraphicFramePr>
          <p:nvPr/>
        </p:nvGraphicFramePr>
        <p:xfrm>
          <a:off x="2178423" y="2197100"/>
          <a:ext cx="4051300" cy="698500"/>
        </p:xfrm>
        <a:graphic>
          <a:graphicData uri="http://schemas.openxmlformats.org/presentationml/2006/ole">
            <mc:AlternateContent xmlns:mc="http://schemas.openxmlformats.org/markup-compatibility/2006">
              <mc:Choice xmlns:v="urn:schemas-microsoft-com:vml" Requires="v">
                <p:oleObj spid="_x0000_s682053" name="Equation" r:id="rId5" imgW="4051080" imgH="698400" progId="Equation.DSMT4">
                  <p:embed/>
                </p:oleObj>
              </mc:Choice>
              <mc:Fallback>
                <p:oleObj name="Equation" r:id="rId5" imgW="4051080" imgH="698400" progId="Equation.DSMT4">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78423" y="2197100"/>
                        <a:ext cx="4051300" cy="698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81989" name="Object 5"/>
          <p:cNvGraphicFramePr>
            <a:graphicFrameLocks noChangeAspect="1"/>
          </p:cNvGraphicFramePr>
          <p:nvPr>
            <p:extLst>
              <p:ext uri="{D42A27DB-BD31-4B8C-83A1-F6EECF244321}">
                <p14:modId xmlns:p14="http://schemas.microsoft.com/office/powerpoint/2010/main" val="2877250792"/>
              </p:ext>
            </p:extLst>
          </p:nvPr>
        </p:nvGraphicFramePr>
        <p:xfrm>
          <a:off x="2178425" y="3022600"/>
          <a:ext cx="3022600" cy="1016000"/>
        </p:xfrm>
        <a:graphic>
          <a:graphicData uri="http://schemas.openxmlformats.org/presentationml/2006/ole">
            <mc:AlternateContent xmlns:mc="http://schemas.openxmlformats.org/markup-compatibility/2006">
              <mc:Choice xmlns:v="urn:schemas-microsoft-com:vml" Requires="v">
                <p:oleObj spid="_x0000_s682054" name="Equation" r:id="rId7" imgW="3022560" imgH="1015920" progId="Equation.DSMT4">
                  <p:embed/>
                </p:oleObj>
              </mc:Choice>
              <mc:Fallback>
                <p:oleObj name="Equation" r:id="rId7" imgW="3022560" imgH="1015920" progId="Equation.DSMT4">
                  <p:embed/>
                  <p:pic>
                    <p:nvPicPr>
                      <p:cNvPr id="0" name="Picture 5"/>
                      <p:cNvPicPr>
                        <a:picLocks noChangeAspect="1" noChangeArrowheads="1"/>
                      </p:cNvPicPr>
                      <p:nvPr/>
                    </p:nvPicPr>
                    <p:blipFill>
                      <a:blip r:embed="rId8"/>
                      <a:srcRect/>
                      <a:stretch>
                        <a:fillRect/>
                      </a:stretch>
                    </p:blipFill>
                    <p:spPr bwMode="auto">
                      <a:xfrm>
                        <a:off x="2178425" y="3022600"/>
                        <a:ext cx="3022600" cy="10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81990" name="Object 6"/>
          <p:cNvGraphicFramePr>
            <a:graphicFrameLocks noChangeAspect="1"/>
          </p:cNvGraphicFramePr>
          <p:nvPr>
            <p:extLst>
              <p:ext uri="{D42A27DB-BD31-4B8C-83A1-F6EECF244321}">
                <p14:modId xmlns:p14="http://schemas.microsoft.com/office/powerpoint/2010/main" val="920181536"/>
              </p:ext>
            </p:extLst>
          </p:nvPr>
        </p:nvGraphicFramePr>
        <p:xfrm>
          <a:off x="2187388" y="4152900"/>
          <a:ext cx="2692400" cy="1028700"/>
        </p:xfrm>
        <a:graphic>
          <a:graphicData uri="http://schemas.openxmlformats.org/presentationml/2006/ole">
            <mc:AlternateContent xmlns:mc="http://schemas.openxmlformats.org/markup-compatibility/2006">
              <mc:Choice xmlns:v="urn:schemas-microsoft-com:vml" Requires="v">
                <p:oleObj spid="_x0000_s682055" name="Equation" r:id="rId9" imgW="2692080" imgH="1028520" progId="Equation.DSMT4">
                  <p:embed/>
                </p:oleObj>
              </mc:Choice>
              <mc:Fallback>
                <p:oleObj name="Equation" r:id="rId9" imgW="2692080" imgH="1028520" progId="Equation.DSMT4">
                  <p:embed/>
                  <p:pic>
                    <p:nvPicPr>
                      <p:cNvPr id="0" name="Picture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187388" y="4152900"/>
                        <a:ext cx="2692400" cy="102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81991" name="Object 7"/>
          <p:cNvGraphicFramePr>
            <a:graphicFrameLocks noChangeAspect="1"/>
          </p:cNvGraphicFramePr>
          <p:nvPr>
            <p:extLst>
              <p:ext uri="{D42A27DB-BD31-4B8C-83A1-F6EECF244321}">
                <p14:modId xmlns:p14="http://schemas.microsoft.com/office/powerpoint/2010/main" val="3742311270"/>
              </p:ext>
            </p:extLst>
          </p:nvPr>
        </p:nvGraphicFramePr>
        <p:xfrm>
          <a:off x="4965700" y="4491316"/>
          <a:ext cx="2120900" cy="304800"/>
        </p:xfrm>
        <a:graphic>
          <a:graphicData uri="http://schemas.openxmlformats.org/presentationml/2006/ole">
            <mc:AlternateContent xmlns:mc="http://schemas.openxmlformats.org/markup-compatibility/2006">
              <mc:Choice xmlns:v="urn:schemas-microsoft-com:vml" Requires="v">
                <p:oleObj spid="_x0000_s682056" name="Equation" r:id="rId11" imgW="2120760" imgH="304560" progId="Equation.DSMT4">
                  <p:embed/>
                </p:oleObj>
              </mc:Choice>
              <mc:Fallback>
                <p:oleObj name="Equation" r:id="rId11" imgW="2120760" imgH="304560" progId="Equation.DSMT4">
                  <p:embed/>
                  <p:pic>
                    <p:nvPicPr>
                      <p:cNvPr id="0" name="Picture 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965700" y="4491316"/>
                        <a:ext cx="21209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8198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8198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8199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8199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Technology Note</a:t>
            </a:r>
          </a:p>
        </p:txBody>
      </p:sp>
      <p:sp>
        <p:nvSpPr>
          <p:cNvPr id="3" name="Content Placeholder 2"/>
          <p:cNvSpPr>
            <a:spLocks noGrp="1"/>
          </p:cNvSpPr>
          <p:nvPr>
            <p:ph idx="1"/>
          </p:nvPr>
        </p:nvSpPr>
        <p:spPr>
          <a:ln w="28575">
            <a:solidFill>
              <a:srgbClr val="FF0000"/>
            </a:solidFill>
          </a:ln>
        </p:spPr>
        <p:txBody>
          <a:bodyPr/>
          <a:lstStyle/>
          <a:p>
            <a:pPr algn="ctr"/>
            <a:r>
              <a:rPr lang="en-US" b="1" dirty="0">
                <a:solidFill>
                  <a:schemeClr val="tx1"/>
                </a:solidFill>
              </a:rPr>
              <a:t>Technology Note</a:t>
            </a:r>
          </a:p>
          <a:p>
            <a:r>
              <a:rPr lang="en-US" dirty="0">
                <a:solidFill>
                  <a:schemeClr val="tx1"/>
                </a:solidFill>
              </a:rPr>
              <a:t>A computer algebra system can be used to evaluate double as well as single integrals. The syntax varies with the software, but the form usually reflects the fact that iterated integration is “an integral of an integral.” For instance, one way to use </a:t>
            </a:r>
            <a:r>
              <a:rPr lang="en-US" i="1" dirty="0">
                <a:solidFill>
                  <a:schemeClr val="tx1"/>
                </a:solidFill>
              </a:rPr>
              <a:t>Mathematica</a:t>
            </a:r>
            <a:r>
              <a:rPr lang="en-US" dirty="0">
                <a:solidFill>
                  <a:schemeClr val="tx1"/>
                </a:solidFill>
              </a:rPr>
              <a:t> to evaluate the integral of Example 4 is shown in Figure 14. </a:t>
            </a:r>
            <a:endParaRPr lang="en-US" b="1" dirty="0">
              <a:solidFill>
                <a:schemeClr val="tx1"/>
              </a:solidFill>
            </a:endParaRPr>
          </a:p>
        </p:txBody>
      </p:sp>
      <p:grpSp>
        <p:nvGrpSpPr>
          <p:cNvPr id="7" name="Group 6"/>
          <p:cNvGrpSpPr/>
          <p:nvPr/>
        </p:nvGrpSpPr>
        <p:grpSpPr>
          <a:xfrm>
            <a:off x="1295400" y="4437925"/>
            <a:ext cx="6629400" cy="1454020"/>
            <a:chOff x="1295400" y="4437925"/>
            <a:chExt cx="6629400" cy="1454020"/>
          </a:xfrm>
        </p:grpSpPr>
        <p:pic>
          <p:nvPicPr>
            <p:cNvPr id="695298" name="Picture 2"/>
            <p:cNvPicPr>
              <a:picLocks noChangeAspect="1" noChangeArrowheads="1"/>
            </p:cNvPicPr>
            <p:nvPr/>
          </p:nvPicPr>
          <p:blipFill>
            <a:blip r:embed="rId2" cstate="print">
              <a:clrChange>
                <a:clrFrom>
                  <a:srgbClr val="FFFFFF"/>
                </a:clrFrom>
                <a:clrTo>
                  <a:srgbClr val="FFFFFF">
                    <a:alpha val="0"/>
                  </a:srgbClr>
                </a:clrTo>
              </a:clrChange>
              <a:lum bright="-10000"/>
            </a:blip>
            <a:srcRect/>
            <a:stretch>
              <a:fillRect/>
            </a:stretch>
          </p:blipFill>
          <p:spPr bwMode="auto">
            <a:xfrm>
              <a:off x="1295400" y="4437925"/>
              <a:ext cx="6629400" cy="1028700"/>
            </a:xfrm>
            <a:prstGeom prst="rect">
              <a:avLst/>
            </a:prstGeom>
            <a:noFill/>
            <a:ln w="9525">
              <a:noFill/>
              <a:miter lim="800000"/>
              <a:headEnd/>
              <a:tailEnd/>
            </a:ln>
          </p:spPr>
        </p:pic>
        <p:sp>
          <p:nvSpPr>
            <p:cNvPr id="6" name="Rectangle 5"/>
            <p:cNvSpPr/>
            <p:nvPr/>
          </p:nvSpPr>
          <p:spPr>
            <a:xfrm>
              <a:off x="3657600" y="5368725"/>
              <a:ext cx="1552797" cy="523220"/>
            </a:xfrm>
            <a:prstGeom prst="rect">
              <a:avLst/>
            </a:prstGeom>
          </p:spPr>
          <p:txBody>
            <a:bodyPr wrap="none">
              <a:spAutoFit/>
            </a:bodyPr>
            <a:lstStyle/>
            <a:p>
              <a:r>
                <a:rPr lang="en-US" sz="2800" b="1" dirty="0"/>
                <a:t>Figure 14</a:t>
              </a:r>
            </a:p>
          </p:txBody>
        </p:sp>
      </p:gr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Properties of Double Integrals</a:t>
            </a:r>
          </a:p>
        </p:txBody>
      </p:sp>
      <p:sp>
        <p:nvSpPr>
          <p:cNvPr id="3" name="Content Placeholder 2"/>
          <p:cNvSpPr>
            <a:spLocks noGrp="1"/>
          </p:cNvSpPr>
          <p:nvPr>
            <p:ph idx="1"/>
          </p:nvPr>
        </p:nvSpPr>
        <p:spPr>
          <a:xfrm>
            <a:off x="457200" y="1219200"/>
            <a:ext cx="8229600" cy="4745915"/>
          </a:xfrm>
          <a:solidFill>
            <a:srgbClr val="FFFFCC"/>
          </a:solidFill>
          <a:ln w="28575">
            <a:solidFill>
              <a:schemeClr val="tx1"/>
            </a:solidFill>
          </a:ln>
        </p:spPr>
        <p:txBody>
          <a:bodyPr>
            <a:spAutoFit/>
          </a:bodyPr>
          <a:lstStyle/>
          <a:p>
            <a:pPr algn="ctr"/>
            <a:r>
              <a:rPr lang="en-US" b="1" dirty="0">
                <a:solidFill>
                  <a:schemeClr val="tx1"/>
                </a:solidFill>
              </a:rPr>
              <a:t>Properties of Double Integrals</a:t>
            </a:r>
          </a:p>
          <a:p>
            <a:r>
              <a:rPr lang="en-US" dirty="0">
                <a:solidFill>
                  <a:schemeClr val="tx1"/>
                </a:solidFill>
              </a:rPr>
              <a:t>Assume that </a:t>
            </a:r>
            <a:r>
              <a:rPr lang="en-US" i="1" dirty="0">
                <a:solidFill>
                  <a:schemeClr val="tx1"/>
                </a:solidFill>
              </a:rPr>
              <a:t>f</a:t>
            </a:r>
            <a:r>
              <a:rPr lang="en-US" dirty="0">
                <a:solidFill>
                  <a:schemeClr val="tx1"/>
                </a:solidFill>
              </a:rPr>
              <a:t>(</a:t>
            </a:r>
            <a:r>
              <a:rPr lang="en-US" i="1" dirty="0">
                <a:solidFill>
                  <a:schemeClr val="tx1"/>
                </a:solidFill>
              </a:rPr>
              <a:t>x</a:t>
            </a:r>
            <a:r>
              <a:rPr lang="en-US" dirty="0">
                <a:solidFill>
                  <a:schemeClr val="tx1"/>
                </a:solidFill>
              </a:rPr>
              <a:t>, </a:t>
            </a:r>
            <a:r>
              <a:rPr lang="en-US" i="1" dirty="0">
                <a:solidFill>
                  <a:schemeClr val="tx1"/>
                </a:solidFill>
              </a:rPr>
              <a:t>y</a:t>
            </a:r>
            <a:r>
              <a:rPr lang="en-US" dirty="0">
                <a:solidFill>
                  <a:schemeClr val="tx1"/>
                </a:solidFill>
              </a:rPr>
              <a:t>) and </a:t>
            </a:r>
            <a:r>
              <a:rPr lang="en-US" i="1" dirty="0">
                <a:solidFill>
                  <a:schemeClr val="tx1"/>
                </a:solidFill>
              </a:rPr>
              <a:t>g</a:t>
            </a:r>
            <a:r>
              <a:rPr lang="en-US" dirty="0">
                <a:solidFill>
                  <a:schemeClr val="tx1"/>
                </a:solidFill>
              </a:rPr>
              <a:t>(</a:t>
            </a:r>
            <a:r>
              <a:rPr lang="en-US" i="1" dirty="0">
                <a:solidFill>
                  <a:schemeClr val="tx1"/>
                </a:solidFill>
              </a:rPr>
              <a:t>x</a:t>
            </a:r>
            <a:r>
              <a:rPr lang="en-US" dirty="0">
                <a:solidFill>
                  <a:schemeClr val="tx1"/>
                </a:solidFill>
              </a:rPr>
              <a:t>, </a:t>
            </a:r>
            <a:r>
              <a:rPr lang="en-US" i="1" dirty="0">
                <a:solidFill>
                  <a:schemeClr val="tx1"/>
                </a:solidFill>
              </a:rPr>
              <a:t>y</a:t>
            </a:r>
            <a:r>
              <a:rPr lang="en-US" dirty="0">
                <a:solidFill>
                  <a:schemeClr val="tx1"/>
                </a:solidFill>
              </a:rPr>
              <a:t>) are continuous, that </a:t>
            </a:r>
            <a:r>
              <a:rPr lang="en-US" i="1" dirty="0">
                <a:solidFill>
                  <a:schemeClr val="tx1"/>
                </a:solidFill>
              </a:rPr>
              <a:t>k</a:t>
            </a:r>
            <a:r>
              <a:rPr lang="en-US" dirty="0">
                <a:solidFill>
                  <a:schemeClr val="tx1"/>
                </a:solidFill>
              </a:rPr>
              <a:t> is a constant, and that </a:t>
            </a:r>
            <a:r>
              <a:rPr lang="en-US" i="1" dirty="0">
                <a:solidFill>
                  <a:schemeClr val="tx1"/>
                </a:solidFill>
              </a:rPr>
              <a:t>R</a:t>
            </a:r>
            <a:r>
              <a:rPr lang="en-US" baseline="-25000" dirty="0">
                <a:solidFill>
                  <a:schemeClr val="tx1"/>
                </a:solidFill>
              </a:rPr>
              <a:t>1</a:t>
            </a:r>
            <a:r>
              <a:rPr lang="en-US" dirty="0">
                <a:solidFill>
                  <a:schemeClr val="tx1"/>
                </a:solidFill>
              </a:rPr>
              <a:t> and </a:t>
            </a:r>
            <a:r>
              <a:rPr lang="en-US" i="1" dirty="0">
                <a:solidFill>
                  <a:schemeClr val="tx1"/>
                </a:solidFill>
              </a:rPr>
              <a:t>R</a:t>
            </a:r>
            <a:r>
              <a:rPr lang="en-US" baseline="-25000" dirty="0">
                <a:solidFill>
                  <a:schemeClr val="tx1"/>
                </a:solidFill>
              </a:rPr>
              <a:t>2</a:t>
            </a:r>
            <a:r>
              <a:rPr lang="en-US" dirty="0">
                <a:solidFill>
                  <a:schemeClr val="tx1"/>
                </a:solidFill>
              </a:rPr>
              <a:t> are two regions with at most boundary points in common. Assume also that all the integrals below exist. Then the following properties hold.</a:t>
            </a:r>
          </a:p>
          <a:p>
            <a:r>
              <a:rPr lang="en-US" b="1" dirty="0">
                <a:solidFill>
                  <a:schemeClr val="tx1"/>
                </a:solidFill>
              </a:rPr>
              <a:t>Constant Multiple Property</a:t>
            </a:r>
          </a:p>
          <a:p>
            <a:r>
              <a:rPr lang="en-US" b="1" dirty="0">
                <a:solidFill>
                  <a:schemeClr val="tx1"/>
                </a:solidFill>
              </a:rPr>
              <a:t>Sum/Difference Property</a:t>
            </a:r>
          </a:p>
          <a:p>
            <a:pPr>
              <a:lnSpc>
                <a:spcPct val="200000"/>
              </a:lnSpc>
            </a:pPr>
            <a:endParaRPr lang="en-US" b="1" dirty="0">
              <a:solidFill>
                <a:schemeClr val="tx1"/>
              </a:solidFill>
            </a:endParaRPr>
          </a:p>
        </p:txBody>
      </p:sp>
      <p:graphicFrame>
        <p:nvGraphicFramePr>
          <p:cNvPr id="709634" name="Object 2"/>
          <p:cNvGraphicFramePr>
            <a:graphicFrameLocks noChangeAspect="1"/>
          </p:cNvGraphicFramePr>
          <p:nvPr/>
        </p:nvGraphicFramePr>
        <p:xfrm>
          <a:off x="4782275" y="3956078"/>
          <a:ext cx="3797300" cy="762000"/>
        </p:xfrm>
        <a:graphic>
          <a:graphicData uri="http://schemas.openxmlformats.org/presentationml/2006/ole">
            <mc:AlternateContent xmlns:mc="http://schemas.openxmlformats.org/markup-compatibility/2006">
              <mc:Choice xmlns:v="urn:schemas-microsoft-com:vml" Requires="v">
                <p:oleObj spid="_x0000_s709662" name="Equation" r:id="rId3" imgW="3797280" imgH="761760" progId="Equation.DSMT4">
                  <p:embed/>
                </p:oleObj>
              </mc:Choice>
              <mc:Fallback>
                <p:oleObj name="Equation" r:id="rId3" imgW="3797280" imgH="76176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82275" y="3956078"/>
                        <a:ext cx="37973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09637" name="Object 5"/>
          <p:cNvGraphicFramePr>
            <a:graphicFrameLocks noChangeAspect="1"/>
          </p:cNvGraphicFramePr>
          <p:nvPr/>
        </p:nvGraphicFramePr>
        <p:xfrm>
          <a:off x="1066800" y="5082250"/>
          <a:ext cx="7327900" cy="812800"/>
        </p:xfrm>
        <a:graphic>
          <a:graphicData uri="http://schemas.openxmlformats.org/presentationml/2006/ole">
            <mc:AlternateContent xmlns:mc="http://schemas.openxmlformats.org/markup-compatibility/2006">
              <mc:Choice xmlns:v="urn:schemas-microsoft-com:vml" Requires="v">
                <p:oleObj spid="_x0000_s709663" name="Equation" r:id="rId5" imgW="7327800" imgH="812520" progId="Equation.DSMT4">
                  <p:embed/>
                </p:oleObj>
              </mc:Choice>
              <mc:Fallback>
                <p:oleObj name="Equation" r:id="rId5" imgW="7327800" imgH="812520" progId="Equation.DSMT4">
                  <p:embed/>
                  <p:pic>
                    <p:nvPicPr>
                      <p:cNvPr id="0"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66800" y="5082250"/>
                        <a:ext cx="7327900" cy="81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Properties of Double Integrals</a:t>
            </a:r>
          </a:p>
        </p:txBody>
      </p:sp>
      <p:sp>
        <p:nvSpPr>
          <p:cNvPr id="3" name="Content Placeholder 2"/>
          <p:cNvSpPr>
            <a:spLocks noGrp="1"/>
          </p:cNvSpPr>
          <p:nvPr>
            <p:ph idx="1"/>
          </p:nvPr>
        </p:nvSpPr>
        <p:spPr>
          <a:solidFill>
            <a:srgbClr val="FFFFCC"/>
          </a:solidFill>
          <a:ln w="28575">
            <a:solidFill>
              <a:schemeClr val="tx1"/>
            </a:solidFill>
          </a:ln>
        </p:spPr>
        <p:txBody>
          <a:bodyPr/>
          <a:lstStyle/>
          <a:p>
            <a:pPr algn="ctr"/>
            <a:r>
              <a:rPr lang="en-US" b="1" dirty="0">
                <a:solidFill>
                  <a:schemeClr val="tx1"/>
                </a:solidFill>
              </a:rPr>
              <a:t>Properties of Double Integrals (cont.)</a:t>
            </a:r>
          </a:p>
          <a:p>
            <a:r>
              <a:rPr lang="en-US" b="1" dirty="0">
                <a:solidFill>
                  <a:schemeClr val="tx1"/>
                </a:solidFill>
              </a:rPr>
              <a:t>Domination Property</a:t>
            </a:r>
          </a:p>
          <a:p>
            <a:endParaRPr lang="en-US" b="1" dirty="0">
              <a:solidFill>
                <a:schemeClr val="tx1"/>
              </a:solidFill>
            </a:endParaRPr>
          </a:p>
          <a:p>
            <a:r>
              <a:rPr lang="en-US" b="1" dirty="0">
                <a:solidFill>
                  <a:schemeClr val="tx1"/>
                </a:solidFill>
              </a:rPr>
              <a:t>Disjoint Region Property</a:t>
            </a:r>
          </a:p>
          <a:p>
            <a:r>
              <a:rPr lang="en-US" dirty="0">
                <a:solidFill>
                  <a:schemeClr val="tx1"/>
                </a:solidFill>
              </a:rPr>
              <a:t>(see Figure 15)</a:t>
            </a:r>
          </a:p>
        </p:txBody>
      </p:sp>
      <p:graphicFrame>
        <p:nvGraphicFramePr>
          <p:cNvPr id="710659" name="Object 3"/>
          <p:cNvGraphicFramePr>
            <a:graphicFrameLocks noChangeAspect="1"/>
          </p:cNvGraphicFramePr>
          <p:nvPr/>
        </p:nvGraphicFramePr>
        <p:xfrm>
          <a:off x="609600" y="2281175"/>
          <a:ext cx="7620000" cy="812800"/>
        </p:xfrm>
        <a:graphic>
          <a:graphicData uri="http://schemas.openxmlformats.org/presentationml/2006/ole">
            <mc:AlternateContent xmlns:mc="http://schemas.openxmlformats.org/markup-compatibility/2006">
              <mc:Choice xmlns:v="urn:schemas-microsoft-com:vml" Requires="v">
                <p:oleObj spid="_x0000_s710685" name="Equation" r:id="rId3" imgW="7619760" imgH="812520" progId="Equation.DSMT4">
                  <p:embed/>
                </p:oleObj>
              </mc:Choice>
              <mc:Fallback>
                <p:oleObj name="Equation" r:id="rId3" imgW="7619760" imgH="812520" progId="Equation.DSMT4">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2281175"/>
                        <a:ext cx="7620000" cy="81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10660" name="Object 4"/>
          <p:cNvGraphicFramePr>
            <a:graphicFrameLocks noChangeAspect="1"/>
          </p:cNvGraphicFramePr>
          <p:nvPr/>
        </p:nvGraphicFramePr>
        <p:xfrm>
          <a:off x="491925" y="4019550"/>
          <a:ext cx="5207000" cy="749300"/>
        </p:xfrm>
        <a:graphic>
          <a:graphicData uri="http://schemas.openxmlformats.org/presentationml/2006/ole">
            <mc:AlternateContent xmlns:mc="http://schemas.openxmlformats.org/markup-compatibility/2006">
              <mc:Choice xmlns:v="urn:schemas-microsoft-com:vml" Requires="v">
                <p:oleObj spid="_x0000_s710686" name="Equation" r:id="rId5" imgW="5206680" imgH="749160" progId="Equation.DSMT4">
                  <p:embed/>
                </p:oleObj>
              </mc:Choice>
              <mc:Fallback>
                <p:oleObj name="Equation" r:id="rId5" imgW="5206680" imgH="749160" progId="Equation.DSMT4">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1925" y="4019550"/>
                        <a:ext cx="5207000"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9" name="Group 8"/>
          <p:cNvGrpSpPr/>
          <p:nvPr/>
        </p:nvGrpSpPr>
        <p:grpSpPr>
          <a:xfrm>
            <a:off x="5524870" y="2819400"/>
            <a:ext cx="3138780" cy="3037820"/>
            <a:chOff x="5524870" y="2819400"/>
            <a:chExt cx="3138780" cy="3037820"/>
          </a:xfrm>
        </p:grpSpPr>
        <p:pic>
          <p:nvPicPr>
            <p:cNvPr id="710661" name="Picture 5"/>
            <p:cNvPicPr>
              <a:picLocks noChangeAspect="1" noChangeArrowheads="1"/>
            </p:cNvPicPr>
            <p:nvPr/>
          </p:nvPicPr>
          <p:blipFill>
            <a:blip r:embed="rId7" cstate="print">
              <a:clrChange>
                <a:clrFrom>
                  <a:srgbClr val="FFFFFF"/>
                </a:clrFrom>
                <a:clrTo>
                  <a:srgbClr val="FFFFFF">
                    <a:alpha val="0"/>
                  </a:srgbClr>
                </a:clrTo>
              </a:clrChange>
              <a:lum bright="-10000"/>
            </a:blip>
            <a:srcRect/>
            <a:stretch>
              <a:fillRect/>
            </a:stretch>
          </p:blipFill>
          <p:spPr bwMode="auto">
            <a:xfrm>
              <a:off x="5524870" y="2819400"/>
              <a:ext cx="3138780" cy="2667000"/>
            </a:xfrm>
            <a:prstGeom prst="rect">
              <a:avLst/>
            </a:prstGeom>
            <a:noFill/>
            <a:ln w="9525">
              <a:noFill/>
              <a:miter lim="800000"/>
              <a:headEnd/>
              <a:tailEnd/>
            </a:ln>
          </p:spPr>
        </p:pic>
        <p:sp>
          <p:nvSpPr>
            <p:cNvPr id="8" name="Rectangle 7"/>
            <p:cNvSpPr/>
            <p:nvPr/>
          </p:nvSpPr>
          <p:spPr>
            <a:xfrm>
              <a:off x="6248400" y="5334000"/>
              <a:ext cx="1552797" cy="523220"/>
            </a:xfrm>
            <a:prstGeom prst="rect">
              <a:avLst/>
            </a:prstGeom>
          </p:spPr>
          <p:txBody>
            <a:bodyPr wrap="none">
              <a:spAutoFit/>
            </a:bodyPr>
            <a:lstStyle/>
            <a:p>
              <a:r>
                <a:rPr lang="en-US" sz="2800" b="1" dirty="0"/>
                <a:t>Figure 15</a:t>
              </a: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Double Integrals and Riemann Sums</a:t>
            </a:r>
          </a:p>
        </p:txBody>
      </p:sp>
      <p:sp>
        <p:nvSpPr>
          <p:cNvPr id="3" name="Content Placeholder 2"/>
          <p:cNvSpPr>
            <a:spLocks noGrp="1"/>
          </p:cNvSpPr>
          <p:nvPr>
            <p:ph idx="1"/>
          </p:nvPr>
        </p:nvSpPr>
        <p:spPr>
          <a:xfrm>
            <a:off x="457200" y="1280160"/>
            <a:ext cx="8229600" cy="4572000"/>
          </a:xfrm>
        </p:spPr>
        <p:txBody>
          <a:bodyPr/>
          <a:lstStyle/>
          <a:p>
            <a:r>
              <a:rPr lang="en-US" dirty="0"/>
              <a:t>To extend this idea to a function </a:t>
            </a:r>
            <a:r>
              <a:rPr lang="en-US" i="1" dirty="0"/>
              <a:t>f</a:t>
            </a:r>
            <a:r>
              <a:rPr lang="en-US" dirty="0"/>
              <a:t>(</a:t>
            </a:r>
            <a:r>
              <a:rPr lang="en-US" i="1" dirty="0"/>
              <a:t>x</a:t>
            </a:r>
            <a:r>
              <a:rPr lang="en-US" dirty="0"/>
              <a:t>, </a:t>
            </a:r>
            <a:r>
              <a:rPr lang="en-US" i="1" dirty="0"/>
              <a:t>y</a:t>
            </a:r>
            <a:r>
              <a:rPr lang="en-US" dirty="0"/>
              <a:t>) defined on a region </a:t>
            </a:r>
            <a:r>
              <a:rPr lang="en-US" i="1" dirty="0"/>
              <a:t>R</a:t>
            </a:r>
            <a:r>
              <a:rPr lang="en-US" dirty="0"/>
              <a:t> </a:t>
            </a:r>
            <a:r>
              <a:rPr lang="en-US" dirty="0">
                <a:sym typeface="Symbol" panose="05050102010706020507" pitchFamily="18" charset="2"/>
              </a:rPr>
              <a:t> </a:t>
            </a:r>
            <a:r>
              <a:rPr lang="en-US" dirty="0">
                <a:latin typeface="Cambria Math" panose="02040503050406030204" pitchFamily="18" charset="0"/>
                <a:ea typeface="Cambria Math" panose="02040503050406030204" pitchFamily="18" charset="0"/>
                <a:sym typeface="Symbol" panose="05050102010706020507" pitchFamily="18" charset="2"/>
              </a:rPr>
              <a:t>ℝ</a:t>
            </a:r>
            <a:r>
              <a:rPr lang="en-US" baseline="30000" dirty="0"/>
              <a:t>2</a:t>
            </a:r>
            <a:r>
              <a:rPr lang="en-US" dirty="0"/>
              <a:t>, we assume initially that </a:t>
            </a:r>
            <a:r>
              <a:rPr lang="en-US" i="1" dirty="0"/>
              <a:t>R</a:t>
            </a:r>
            <a:r>
              <a:rPr lang="en-US" dirty="0"/>
              <a:t> is a rectangle in the plane defined by </a:t>
            </a:r>
            <a:r>
              <a:rPr lang="en-US" i="1" dirty="0"/>
              <a:t>a</a:t>
            </a:r>
            <a:r>
              <a:rPr lang="en-US" dirty="0"/>
              <a:t> ≤ </a:t>
            </a:r>
            <a:r>
              <a:rPr lang="en-US" i="1" dirty="0"/>
              <a:t>x</a:t>
            </a:r>
            <a:r>
              <a:rPr lang="en-US" dirty="0"/>
              <a:t> ≤ </a:t>
            </a:r>
            <a:r>
              <a:rPr lang="en-US" i="1" dirty="0"/>
              <a:t>b</a:t>
            </a:r>
            <a:r>
              <a:rPr lang="en-US" dirty="0"/>
              <a:t> and </a:t>
            </a:r>
            <a:r>
              <a:rPr lang="en-US" i="1" dirty="0"/>
              <a:t>c</a:t>
            </a:r>
            <a:r>
              <a:rPr lang="en-US" dirty="0"/>
              <a:t> ≤ </a:t>
            </a:r>
            <a:r>
              <a:rPr lang="en-US" i="1" dirty="0"/>
              <a:t>y</a:t>
            </a:r>
            <a:r>
              <a:rPr lang="en-US" dirty="0"/>
              <a:t> ≤ </a:t>
            </a:r>
            <a:r>
              <a:rPr lang="en-US" i="1" dirty="0"/>
              <a:t>d</a:t>
            </a:r>
            <a:r>
              <a:rPr lang="en-US" dirty="0"/>
              <a:t>, which we write as [</a:t>
            </a:r>
            <a:r>
              <a:rPr lang="en-US" i="1" dirty="0"/>
              <a:t>a</a:t>
            </a:r>
            <a:r>
              <a:rPr lang="en-US" dirty="0"/>
              <a:t>, </a:t>
            </a:r>
            <a:r>
              <a:rPr lang="en-US" i="1" dirty="0"/>
              <a:t>b</a:t>
            </a:r>
            <a:r>
              <a:rPr lang="en-US" dirty="0"/>
              <a:t>] × [</a:t>
            </a:r>
            <a:r>
              <a:rPr lang="en-US" i="1" dirty="0"/>
              <a:t>c</a:t>
            </a:r>
            <a:r>
              <a:rPr lang="en-US" dirty="0"/>
              <a:t>, </a:t>
            </a:r>
            <a:r>
              <a:rPr lang="en-US" i="1" dirty="0"/>
              <a:t>d</a:t>
            </a:r>
            <a:r>
              <a:rPr lang="en-US" dirty="0"/>
              <a:t>]; Figure 1 is </a:t>
            </a:r>
            <a:br>
              <a:rPr lang="en-US" dirty="0"/>
            </a:br>
            <a:r>
              <a:rPr lang="en-US" dirty="0"/>
              <a:t>an illustration of such a rectangle </a:t>
            </a:r>
            <a:br>
              <a:rPr lang="en-US" dirty="0"/>
            </a:br>
            <a:r>
              <a:rPr lang="en-US" dirty="0"/>
              <a:t>and the graph of a surface </a:t>
            </a:r>
            <a:r>
              <a:rPr lang="en-US" i="1" dirty="0"/>
              <a:t>z</a:t>
            </a:r>
            <a:r>
              <a:rPr lang="en-US" dirty="0"/>
              <a:t> </a:t>
            </a:r>
            <a:r>
              <a:rPr lang="en-US" dirty="0">
                <a:latin typeface="Symbol" pitchFamily="18" charset="2"/>
              </a:rPr>
              <a:t>=</a:t>
            </a:r>
            <a:r>
              <a:rPr lang="en-US" dirty="0"/>
              <a:t> </a:t>
            </a:r>
            <a:r>
              <a:rPr lang="en-US" i="1" dirty="0"/>
              <a:t>f</a:t>
            </a:r>
            <a:r>
              <a:rPr lang="en-US" dirty="0"/>
              <a:t>(</a:t>
            </a:r>
            <a:r>
              <a:rPr lang="en-US" i="1" dirty="0"/>
              <a:t>x</a:t>
            </a:r>
            <a:r>
              <a:rPr lang="en-US" dirty="0"/>
              <a:t>, </a:t>
            </a:r>
            <a:r>
              <a:rPr lang="en-US" i="1" dirty="0"/>
              <a:t>y</a:t>
            </a:r>
            <a:r>
              <a:rPr lang="en-US" dirty="0"/>
              <a:t>).</a:t>
            </a:r>
          </a:p>
        </p:txBody>
      </p:sp>
      <p:grpSp>
        <p:nvGrpSpPr>
          <p:cNvPr id="8" name="Group 7"/>
          <p:cNvGrpSpPr/>
          <p:nvPr/>
        </p:nvGrpSpPr>
        <p:grpSpPr>
          <a:xfrm>
            <a:off x="5221606" y="2590800"/>
            <a:ext cx="3804719" cy="3429000"/>
            <a:chOff x="5221606" y="2590800"/>
            <a:chExt cx="3804719" cy="3429000"/>
          </a:xfrm>
        </p:grpSpPr>
        <p:pic>
          <p:nvPicPr>
            <p:cNvPr id="697346" name="Picture 2"/>
            <p:cNvPicPr>
              <a:picLocks noChangeAspect="1" noChangeArrowheads="1"/>
            </p:cNvPicPr>
            <p:nvPr/>
          </p:nvPicPr>
          <p:blipFill>
            <a:blip r:embed="rId2" cstate="print">
              <a:clrChange>
                <a:clrFrom>
                  <a:srgbClr val="FFFFFF"/>
                </a:clrFrom>
                <a:clrTo>
                  <a:srgbClr val="FFFFFF">
                    <a:alpha val="0"/>
                  </a:srgbClr>
                </a:clrTo>
              </a:clrChange>
              <a:lum bright="-10000"/>
            </a:blip>
            <a:srcRect/>
            <a:stretch>
              <a:fillRect/>
            </a:stretch>
          </p:blipFill>
          <p:spPr bwMode="auto">
            <a:xfrm>
              <a:off x="5221606" y="2590800"/>
              <a:ext cx="3804719" cy="3124200"/>
            </a:xfrm>
            <a:prstGeom prst="rect">
              <a:avLst/>
            </a:prstGeom>
            <a:noFill/>
            <a:ln w="9525">
              <a:noFill/>
              <a:miter lim="800000"/>
              <a:headEnd/>
              <a:tailEnd/>
            </a:ln>
          </p:spPr>
        </p:pic>
        <p:sp>
          <p:nvSpPr>
            <p:cNvPr id="5" name="Rectangle 4"/>
            <p:cNvSpPr/>
            <p:nvPr/>
          </p:nvSpPr>
          <p:spPr>
            <a:xfrm>
              <a:off x="6324600" y="5496580"/>
              <a:ext cx="1370055" cy="523220"/>
            </a:xfrm>
            <a:prstGeom prst="rect">
              <a:avLst/>
            </a:prstGeom>
          </p:spPr>
          <p:txBody>
            <a:bodyPr wrap="none">
              <a:spAutoFit/>
            </a:bodyPr>
            <a:lstStyle/>
            <a:p>
              <a:r>
                <a:rPr lang="en-US" sz="2800" b="1" dirty="0"/>
                <a:t>Figure 1</a:t>
              </a: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Double Integrals and Riemann Sums</a:t>
            </a:r>
          </a:p>
        </p:txBody>
      </p:sp>
      <p:sp>
        <p:nvSpPr>
          <p:cNvPr id="3" name="Content Placeholder 2"/>
          <p:cNvSpPr>
            <a:spLocks noGrp="1"/>
          </p:cNvSpPr>
          <p:nvPr>
            <p:ph idx="1"/>
          </p:nvPr>
        </p:nvSpPr>
        <p:spPr>
          <a:xfrm>
            <a:off x="457200" y="1280160"/>
            <a:ext cx="8229600" cy="4572000"/>
          </a:xfrm>
        </p:spPr>
        <p:txBody>
          <a:bodyPr/>
          <a:lstStyle/>
          <a:p>
            <a:r>
              <a:rPr lang="en-US" dirty="0"/>
              <a:t>We can approximate the volume of the space between </a:t>
            </a:r>
            <a:r>
              <a:rPr lang="en-US" i="1" dirty="0"/>
              <a:t>z</a:t>
            </a:r>
            <a:r>
              <a:rPr lang="en-US" dirty="0"/>
              <a:t> </a:t>
            </a:r>
            <a:r>
              <a:rPr lang="en-US" dirty="0">
                <a:latin typeface="Symbol" pitchFamily="18" charset="2"/>
              </a:rPr>
              <a:t>=</a:t>
            </a:r>
            <a:r>
              <a:rPr lang="en-US" dirty="0"/>
              <a:t> </a:t>
            </a:r>
            <a:r>
              <a:rPr lang="en-US" i="1" dirty="0"/>
              <a:t>f</a:t>
            </a:r>
            <a:r>
              <a:rPr lang="en-US" dirty="0"/>
              <a:t>(</a:t>
            </a:r>
            <a:r>
              <a:rPr lang="en-US" i="1" dirty="0"/>
              <a:t>x</a:t>
            </a:r>
            <a:r>
              <a:rPr lang="en-US" dirty="0"/>
              <a:t>, </a:t>
            </a:r>
            <a:r>
              <a:rPr lang="en-US" i="1" dirty="0"/>
              <a:t>y</a:t>
            </a:r>
            <a:r>
              <a:rPr lang="en-US" dirty="0"/>
              <a:t>) and the </a:t>
            </a:r>
            <a:r>
              <a:rPr lang="en-US" i="1" dirty="0"/>
              <a:t>xy</a:t>
            </a:r>
            <a:r>
              <a:rPr lang="en-US" dirty="0"/>
              <a:t>-plane over the region </a:t>
            </a:r>
            <a:r>
              <a:rPr lang="en-US" i="1" dirty="0"/>
              <a:t>R</a:t>
            </a:r>
            <a:r>
              <a:rPr lang="en-US" dirty="0"/>
              <a:t> by  partitioning </a:t>
            </a:r>
            <a:r>
              <a:rPr lang="en-US" i="1" dirty="0"/>
              <a:t>R</a:t>
            </a:r>
            <a:r>
              <a:rPr lang="en-US" dirty="0"/>
              <a:t> into a grid of </a:t>
            </a:r>
            <a:br>
              <a:rPr lang="en-US" dirty="0"/>
            </a:br>
            <a:r>
              <a:rPr lang="en-US" dirty="0"/>
              <a:t>rectangles and summing the </a:t>
            </a:r>
            <a:br>
              <a:rPr lang="en-US" dirty="0"/>
            </a:br>
            <a:r>
              <a:rPr lang="en-US" dirty="0"/>
              <a:t>volumes of rectangular columns, </a:t>
            </a:r>
            <a:br>
              <a:rPr lang="en-US" dirty="0"/>
            </a:br>
            <a:r>
              <a:rPr lang="en-US" dirty="0"/>
              <a:t>such as the one shown in Figure 2.</a:t>
            </a:r>
          </a:p>
        </p:txBody>
      </p:sp>
      <p:grpSp>
        <p:nvGrpSpPr>
          <p:cNvPr id="9" name="Group 8"/>
          <p:cNvGrpSpPr/>
          <p:nvPr/>
        </p:nvGrpSpPr>
        <p:grpSpPr>
          <a:xfrm>
            <a:off x="4419600" y="2286000"/>
            <a:ext cx="4480560" cy="3647420"/>
            <a:chOff x="4419600" y="2286000"/>
            <a:chExt cx="4480560" cy="3647420"/>
          </a:xfrm>
        </p:grpSpPr>
        <p:sp>
          <p:nvSpPr>
            <p:cNvPr id="5" name="Rectangle 4"/>
            <p:cNvSpPr/>
            <p:nvPr/>
          </p:nvSpPr>
          <p:spPr>
            <a:xfrm>
              <a:off x="6173745" y="5410200"/>
              <a:ext cx="1370055" cy="523220"/>
            </a:xfrm>
            <a:prstGeom prst="rect">
              <a:avLst/>
            </a:prstGeom>
          </p:spPr>
          <p:txBody>
            <a:bodyPr wrap="none">
              <a:spAutoFit/>
            </a:bodyPr>
            <a:lstStyle/>
            <a:p>
              <a:r>
                <a:rPr lang="en-US" sz="2800" b="1" dirty="0"/>
                <a:t>Figure 2</a:t>
              </a:r>
            </a:p>
          </p:txBody>
        </p:sp>
        <p:pic>
          <p:nvPicPr>
            <p:cNvPr id="713729" name="Picture 1"/>
            <p:cNvPicPr>
              <a:picLocks noChangeAspect="1" noChangeArrowheads="1"/>
            </p:cNvPicPr>
            <p:nvPr/>
          </p:nvPicPr>
          <p:blipFill>
            <a:blip r:embed="rId2" cstate="print">
              <a:clrChange>
                <a:clrFrom>
                  <a:srgbClr val="FFFFFF"/>
                </a:clrFrom>
                <a:clrTo>
                  <a:srgbClr val="FFFFFF">
                    <a:alpha val="0"/>
                  </a:srgbClr>
                </a:clrTo>
              </a:clrChange>
              <a:lum bright="-10000"/>
            </a:blip>
            <a:srcRect/>
            <a:stretch>
              <a:fillRect/>
            </a:stretch>
          </p:blipFill>
          <p:spPr bwMode="auto">
            <a:xfrm>
              <a:off x="4419600" y="2286000"/>
              <a:ext cx="4480560" cy="3367089"/>
            </a:xfrm>
            <a:prstGeom prst="rect">
              <a:avLst/>
            </a:prstGeom>
            <a:noFill/>
            <a:ln w="9525">
              <a:noFill/>
              <a:miter lim="800000"/>
              <a:headEnd/>
              <a:tailEnd/>
            </a:ln>
          </p:spPr>
        </p:pic>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Double Integrals and Riemann Sums</a:t>
            </a:r>
          </a:p>
        </p:txBody>
      </p:sp>
      <p:sp>
        <p:nvSpPr>
          <p:cNvPr id="3" name="Content Placeholder 2"/>
          <p:cNvSpPr>
            <a:spLocks noGrp="1"/>
          </p:cNvSpPr>
          <p:nvPr>
            <p:ph idx="1"/>
          </p:nvPr>
        </p:nvSpPr>
        <p:spPr/>
        <p:txBody>
          <a:bodyPr>
            <a:normAutofit/>
          </a:bodyPr>
          <a:lstStyle/>
          <a:p>
            <a:r>
              <a:rPr lang="en-US" dirty="0"/>
              <a:t>The height of each column is the value 	        where 	  is a sample point chosen from the subrectangle defined by 		                       and 		               and the area of the base is </a:t>
            </a:r>
            <a:r>
              <a:rPr lang="en-US" dirty="0">
                <a:sym typeface="Symbol"/>
              </a:rPr>
              <a:t></a:t>
            </a:r>
            <a:r>
              <a:rPr lang="en-US" i="1" dirty="0" err="1"/>
              <a:t>A</a:t>
            </a:r>
            <a:r>
              <a:rPr lang="en-US" i="1" baseline="-25000" dirty="0" err="1"/>
              <a:t>ij</a:t>
            </a:r>
            <a:r>
              <a:rPr lang="en-US" dirty="0"/>
              <a:t> </a:t>
            </a:r>
            <a:r>
              <a:rPr lang="en-US" dirty="0">
                <a:latin typeface="Symbol" pitchFamily="18" charset="2"/>
              </a:rPr>
              <a:t>=</a:t>
            </a:r>
            <a:r>
              <a:rPr lang="en-US" dirty="0"/>
              <a:t> </a:t>
            </a:r>
            <a:r>
              <a:rPr lang="en-US" dirty="0">
                <a:sym typeface="Symbol"/>
              </a:rPr>
              <a:t></a:t>
            </a:r>
            <a:r>
              <a:rPr lang="en-US" i="1" dirty="0">
                <a:sym typeface="Symbol"/>
              </a:rPr>
              <a:t>x</a:t>
            </a:r>
            <a:r>
              <a:rPr lang="en-US" i="1" baseline="-25000" dirty="0"/>
              <a:t>i</a:t>
            </a:r>
            <a:r>
              <a:rPr lang="en-US" dirty="0"/>
              <a:t> </a:t>
            </a:r>
            <a:r>
              <a:rPr lang="en-US" dirty="0">
                <a:sym typeface="Symbol"/>
              </a:rPr>
              <a:t></a:t>
            </a:r>
            <a:r>
              <a:rPr lang="en-US" i="1" dirty="0" err="1">
                <a:sym typeface="Symbol"/>
              </a:rPr>
              <a:t>y</a:t>
            </a:r>
            <a:r>
              <a:rPr lang="en-US" i="1" baseline="-25000" dirty="0" err="1"/>
              <a:t>j</a:t>
            </a:r>
            <a:r>
              <a:rPr lang="en-US" dirty="0"/>
              <a:t>, where 		            and 			   So the volume of each column is 			  and the sum of the volumes is expressed as the double summation</a:t>
            </a:r>
          </a:p>
        </p:txBody>
      </p:sp>
      <p:graphicFrame>
        <p:nvGraphicFramePr>
          <p:cNvPr id="699394" name="Object 2"/>
          <p:cNvGraphicFramePr>
            <a:graphicFrameLocks noChangeAspect="1"/>
          </p:cNvGraphicFramePr>
          <p:nvPr/>
        </p:nvGraphicFramePr>
        <p:xfrm>
          <a:off x="6172200" y="1283825"/>
          <a:ext cx="1346200" cy="571500"/>
        </p:xfrm>
        <a:graphic>
          <a:graphicData uri="http://schemas.openxmlformats.org/presentationml/2006/ole">
            <mc:AlternateContent xmlns:mc="http://schemas.openxmlformats.org/markup-compatibility/2006">
              <mc:Choice xmlns:v="urn:schemas-microsoft-com:vml" Requires="v">
                <p:oleObj spid="_x0000_s699514" name="Equation" r:id="rId3" imgW="1346040" imgH="571320" progId="Equation.DSMT4">
                  <p:embed/>
                </p:oleObj>
              </mc:Choice>
              <mc:Fallback>
                <p:oleObj name="Equation" r:id="rId3" imgW="1346040" imgH="57132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72200" y="1283825"/>
                        <a:ext cx="134620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99395" name="Object 3"/>
          <p:cNvGraphicFramePr>
            <a:graphicFrameLocks noChangeAspect="1"/>
          </p:cNvGraphicFramePr>
          <p:nvPr/>
        </p:nvGraphicFramePr>
        <p:xfrm>
          <a:off x="544975" y="1706300"/>
          <a:ext cx="1016000" cy="571500"/>
        </p:xfrm>
        <a:graphic>
          <a:graphicData uri="http://schemas.openxmlformats.org/presentationml/2006/ole">
            <mc:AlternateContent xmlns:mc="http://schemas.openxmlformats.org/markup-compatibility/2006">
              <mc:Choice xmlns:v="urn:schemas-microsoft-com:vml" Requires="v">
                <p:oleObj spid="_x0000_s699515" name="Equation" r:id="rId5" imgW="1015920" imgH="571320" progId="Equation.DSMT4">
                  <p:embed/>
                </p:oleObj>
              </mc:Choice>
              <mc:Fallback>
                <p:oleObj name="Equation" r:id="rId5" imgW="1015920" imgH="57132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4975" y="1706300"/>
                        <a:ext cx="101600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99396" name="Object 4"/>
          <p:cNvGraphicFramePr>
            <a:graphicFrameLocks noChangeAspect="1"/>
          </p:cNvGraphicFramePr>
          <p:nvPr>
            <p:extLst>
              <p:ext uri="{D42A27DB-BD31-4B8C-83A1-F6EECF244321}">
                <p14:modId xmlns:p14="http://schemas.microsoft.com/office/powerpoint/2010/main" val="1726231073"/>
              </p:ext>
            </p:extLst>
          </p:nvPr>
        </p:nvGraphicFramePr>
        <p:xfrm>
          <a:off x="2133600" y="2209800"/>
          <a:ext cx="2882900" cy="431800"/>
        </p:xfrm>
        <a:graphic>
          <a:graphicData uri="http://schemas.openxmlformats.org/presentationml/2006/ole">
            <mc:AlternateContent xmlns:mc="http://schemas.openxmlformats.org/markup-compatibility/2006">
              <mc:Choice xmlns:v="urn:schemas-microsoft-com:vml" Requires="v">
                <p:oleObj spid="_x0000_s699516" name="Equation" r:id="rId7" imgW="2882880" imgH="431640" progId="Equation.DSMT4">
                  <p:embed/>
                </p:oleObj>
              </mc:Choice>
              <mc:Fallback>
                <p:oleObj name="Equation" r:id="rId7" imgW="2882880" imgH="431640" progId="Equation.DSMT4">
                  <p:embed/>
                  <p:pic>
                    <p:nvPicPr>
                      <p:cNvPr id="0" name="Picture 4"/>
                      <p:cNvPicPr>
                        <a:picLocks noChangeAspect="1" noChangeArrowheads="1"/>
                      </p:cNvPicPr>
                      <p:nvPr/>
                    </p:nvPicPr>
                    <p:blipFill>
                      <a:blip r:embed="rId8"/>
                      <a:srcRect/>
                      <a:stretch>
                        <a:fillRect/>
                      </a:stretch>
                    </p:blipFill>
                    <p:spPr bwMode="auto">
                      <a:xfrm>
                        <a:off x="2133600" y="2209800"/>
                        <a:ext cx="28829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99397" name="Object 5"/>
          <p:cNvGraphicFramePr>
            <a:graphicFrameLocks noChangeAspect="1"/>
          </p:cNvGraphicFramePr>
          <p:nvPr>
            <p:extLst>
              <p:ext uri="{D42A27DB-BD31-4B8C-83A1-F6EECF244321}">
                <p14:modId xmlns:p14="http://schemas.microsoft.com/office/powerpoint/2010/main" val="1291430526"/>
              </p:ext>
            </p:extLst>
          </p:nvPr>
        </p:nvGraphicFramePr>
        <p:xfrm>
          <a:off x="5791200" y="2209800"/>
          <a:ext cx="3060700" cy="469900"/>
        </p:xfrm>
        <a:graphic>
          <a:graphicData uri="http://schemas.openxmlformats.org/presentationml/2006/ole">
            <mc:AlternateContent xmlns:mc="http://schemas.openxmlformats.org/markup-compatibility/2006">
              <mc:Choice xmlns:v="urn:schemas-microsoft-com:vml" Requires="v">
                <p:oleObj spid="_x0000_s699517" name="Equation" r:id="rId9" imgW="3060360" imgH="469800" progId="Equation.DSMT4">
                  <p:embed/>
                </p:oleObj>
              </mc:Choice>
              <mc:Fallback>
                <p:oleObj name="Equation" r:id="rId9" imgW="3060360" imgH="469800" progId="Equation.DSMT4">
                  <p:embed/>
                  <p:pic>
                    <p:nvPicPr>
                      <p:cNvPr id="0" name="Picture 5"/>
                      <p:cNvPicPr>
                        <a:picLocks noChangeAspect="1" noChangeArrowheads="1"/>
                      </p:cNvPicPr>
                      <p:nvPr/>
                    </p:nvPicPr>
                    <p:blipFill>
                      <a:blip r:embed="rId10"/>
                      <a:srcRect/>
                      <a:stretch>
                        <a:fillRect/>
                      </a:stretch>
                    </p:blipFill>
                    <p:spPr bwMode="auto">
                      <a:xfrm>
                        <a:off x="5791200" y="2209800"/>
                        <a:ext cx="30607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99398" name="Object 6"/>
          <p:cNvGraphicFramePr>
            <a:graphicFrameLocks noChangeAspect="1"/>
          </p:cNvGraphicFramePr>
          <p:nvPr>
            <p:extLst>
              <p:ext uri="{D42A27DB-BD31-4B8C-83A1-F6EECF244321}">
                <p14:modId xmlns:p14="http://schemas.microsoft.com/office/powerpoint/2010/main" val="1255230111"/>
              </p:ext>
            </p:extLst>
          </p:nvPr>
        </p:nvGraphicFramePr>
        <p:xfrm>
          <a:off x="533400" y="3048000"/>
          <a:ext cx="1879600" cy="431800"/>
        </p:xfrm>
        <a:graphic>
          <a:graphicData uri="http://schemas.openxmlformats.org/presentationml/2006/ole">
            <mc:AlternateContent xmlns:mc="http://schemas.openxmlformats.org/markup-compatibility/2006">
              <mc:Choice xmlns:v="urn:schemas-microsoft-com:vml" Requires="v">
                <p:oleObj spid="_x0000_s699518" name="Equation" r:id="rId11" imgW="1879560" imgH="431640" progId="Equation.DSMT4">
                  <p:embed/>
                </p:oleObj>
              </mc:Choice>
              <mc:Fallback>
                <p:oleObj name="Equation" r:id="rId11" imgW="1879560" imgH="431640" progId="Equation.DSMT4">
                  <p:embed/>
                  <p:pic>
                    <p:nvPicPr>
                      <p:cNvPr id="0" name="Picture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33400" y="3048000"/>
                        <a:ext cx="18796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99399" name="Object 7"/>
          <p:cNvGraphicFramePr>
            <a:graphicFrameLocks noChangeAspect="1"/>
          </p:cNvGraphicFramePr>
          <p:nvPr>
            <p:extLst>
              <p:ext uri="{D42A27DB-BD31-4B8C-83A1-F6EECF244321}">
                <p14:modId xmlns:p14="http://schemas.microsoft.com/office/powerpoint/2010/main" val="2420004927"/>
              </p:ext>
            </p:extLst>
          </p:nvPr>
        </p:nvGraphicFramePr>
        <p:xfrm>
          <a:off x="3124200" y="3048000"/>
          <a:ext cx="2044700" cy="469900"/>
        </p:xfrm>
        <a:graphic>
          <a:graphicData uri="http://schemas.openxmlformats.org/presentationml/2006/ole">
            <mc:AlternateContent xmlns:mc="http://schemas.openxmlformats.org/markup-compatibility/2006">
              <mc:Choice xmlns:v="urn:schemas-microsoft-com:vml" Requires="v">
                <p:oleObj spid="_x0000_s699519" name="Equation" r:id="rId13" imgW="2044440" imgH="469800" progId="Equation.DSMT4">
                  <p:embed/>
                </p:oleObj>
              </mc:Choice>
              <mc:Fallback>
                <p:oleObj name="Equation" r:id="rId13" imgW="2044440" imgH="469800" progId="Equation.DSMT4">
                  <p:embed/>
                  <p:pic>
                    <p:nvPicPr>
                      <p:cNvPr id="0" name="Picture 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124200" y="3048000"/>
                        <a:ext cx="20447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99400" name="Object 8"/>
          <p:cNvGraphicFramePr>
            <a:graphicFrameLocks noChangeAspect="1"/>
          </p:cNvGraphicFramePr>
          <p:nvPr>
            <p:extLst>
              <p:ext uri="{D42A27DB-BD31-4B8C-83A1-F6EECF244321}">
                <p14:modId xmlns:p14="http://schemas.microsoft.com/office/powerpoint/2010/main" val="1360047440"/>
              </p:ext>
            </p:extLst>
          </p:nvPr>
        </p:nvGraphicFramePr>
        <p:xfrm>
          <a:off x="2057400" y="3429000"/>
          <a:ext cx="2209800" cy="571500"/>
        </p:xfrm>
        <a:graphic>
          <a:graphicData uri="http://schemas.openxmlformats.org/presentationml/2006/ole">
            <mc:AlternateContent xmlns:mc="http://schemas.openxmlformats.org/markup-compatibility/2006">
              <mc:Choice xmlns:v="urn:schemas-microsoft-com:vml" Requires="v">
                <p:oleObj spid="_x0000_s699520" name="Equation" r:id="rId15" imgW="2209680" imgH="571320" progId="Equation.DSMT4">
                  <p:embed/>
                </p:oleObj>
              </mc:Choice>
              <mc:Fallback>
                <p:oleObj name="Equation" r:id="rId15" imgW="2209680" imgH="571320" progId="Equation.DSMT4">
                  <p:embed/>
                  <p:pic>
                    <p:nvPicPr>
                      <p:cNvPr id="0" name="Picture 8"/>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057400" y="3429000"/>
                        <a:ext cx="220980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99401" name="Object 9"/>
          <p:cNvGraphicFramePr>
            <a:graphicFrameLocks noChangeAspect="1"/>
          </p:cNvGraphicFramePr>
          <p:nvPr>
            <p:extLst>
              <p:ext uri="{D42A27DB-BD31-4B8C-83A1-F6EECF244321}">
                <p14:modId xmlns:p14="http://schemas.microsoft.com/office/powerpoint/2010/main" val="3120208736"/>
              </p:ext>
            </p:extLst>
          </p:nvPr>
        </p:nvGraphicFramePr>
        <p:xfrm>
          <a:off x="2819400" y="4419600"/>
          <a:ext cx="3149600" cy="965200"/>
        </p:xfrm>
        <a:graphic>
          <a:graphicData uri="http://schemas.openxmlformats.org/presentationml/2006/ole">
            <mc:AlternateContent xmlns:mc="http://schemas.openxmlformats.org/markup-compatibility/2006">
              <mc:Choice xmlns:v="urn:schemas-microsoft-com:vml" Requires="v">
                <p:oleObj spid="_x0000_s699521" name="Equation" r:id="rId17" imgW="3149280" imgH="965160" progId="Equation.DSMT4">
                  <p:embed/>
                </p:oleObj>
              </mc:Choice>
              <mc:Fallback>
                <p:oleObj name="Equation" r:id="rId17" imgW="3149280" imgH="965160" progId="Equation.DSMT4">
                  <p:embed/>
                  <p:pic>
                    <p:nvPicPr>
                      <p:cNvPr id="0" name="Picture 9"/>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819400" y="4419600"/>
                        <a:ext cx="3149600" cy="96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9940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Double Integrals and Riemann Sums</a:t>
            </a:r>
          </a:p>
        </p:txBody>
      </p:sp>
      <p:sp>
        <p:nvSpPr>
          <p:cNvPr id="3" name="Content Placeholder 2"/>
          <p:cNvSpPr>
            <a:spLocks noGrp="1"/>
          </p:cNvSpPr>
          <p:nvPr>
            <p:ph idx="1"/>
          </p:nvPr>
        </p:nvSpPr>
        <p:spPr/>
        <p:txBody>
          <a:bodyPr/>
          <a:lstStyle/>
          <a:p>
            <a:r>
              <a:rPr lang="en-US" dirty="0"/>
              <a:t>where 			      is a partition of [</a:t>
            </a:r>
            <a:r>
              <a:rPr lang="en-US" i="1" dirty="0"/>
              <a:t>a</a:t>
            </a:r>
            <a:r>
              <a:rPr lang="en-US" dirty="0"/>
              <a:t>, </a:t>
            </a:r>
            <a:r>
              <a:rPr lang="en-US" i="1" dirty="0"/>
              <a:t>b</a:t>
            </a:r>
            <a:r>
              <a:rPr lang="en-US" dirty="0"/>
              <a:t>] and 			    is a partition of [</a:t>
            </a:r>
            <a:r>
              <a:rPr lang="en-US" i="1" dirty="0"/>
              <a:t>c</a:t>
            </a:r>
            <a:r>
              <a:rPr lang="en-US" dirty="0"/>
              <a:t>, </a:t>
            </a:r>
            <a:r>
              <a:rPr lang="en-US" i="1" dirty="0"/>
              <a:t>d</a:t>
            </a:r>
            <a:r>
              <a:rPr lang="en-US" dirty="0"/>
              <a:t>]. The double sum is an example of a Riemann sum of </a:t>
            </a:r>
            <a:r>
              <a:rPr lang="en-US" i="1" dirty="0"/>
              <a:t>f</a:t>
            </a:r>
            <a:r>
              <a:rPr lang="en-US" dirty="0"/>
              <a:t>(</a:t>
            </a:r>
            <a:r>
              <a:rPr lang="en-US" i="1" dirty="0"/>
              <a:t>x</a:t>
            </a:r>
            <a:r>
              <a:rPr lang="en-US" dirty="0"/>
              <a:t>, </a:t>
            </a:r>
            <a:r>
              <a:rPr lang="en-US" i="1" dirty="0"/>
              <a:t>y</a:t>
            </a:r>
            <a:r>
              <a:rPr lang="en-US" dirty="0"/>
              <a:t>) over the region </a:t>
            </a:r>
            <a:r>
              <a:rPr lang="en-US" i="1" dirty="0"/>
              <a:t>R</a:t>
            </a:r>
            <a:r>
              <a:rPr lang="en-US" dirty="0"/>
              <a:t>.</a:t>
            </a:r>
          </a:p>
        </p:txBody>
      </p:sp>
      <p:graphicFrame>
        <p:nvGraphicFramePr>
          <p:cNvPr id="700418" name="Object 2"/>
          <p:cNvGraphicFramePr>
            <a:graphicFrameLocks noChangeAspect="1"/>
          </p:cNvGraphicFramePr>
          <p:nvPr>
            <p:extLst>
              <p:ext uri="{D42A27DB-BD31-4B8C-83A1-F6EECF244321}">
                <p14:modId xmlns:p14="http://schemas.microsoft.com/office/powerpoint/2010/main" val="1447046423"/>
              </p:ext>
            </p:extLst>
          </p:nvPr>
        </p:nvGraphicFramePr>
        <p:xfrm>
          <a:off x="1638300" y="1323975"/>
          <a:ext cx="2921000" cy="495300"/>
        </p:xfrm>
        <a:graphic>
          <a:graphicData uri="http://schemas.openxmlformats.org/presentationml/2006/ole">
            <mc:AlternateContent xmlns:mc="http://schemas.openxmlformats.org/markup-compatibility/2006">
              <mc:Choice xmlns:v="urn:schemas-microsoft-com:vml" Requires="v">
                <p:oleObj spid="_x0000_s700448" name="Equation" r:id="rId3" imgW="2920680" imgH="495000" progId="Equation.DSMT4">
                  <p:embed/>
                </p:oleObj>
              </mc:Choice>
              <mc:Fallback>
                <p:oleObj name="Equation" r:id="rId3" imgW="2920680" imgH="495000" progId="Equation.DSMT4">
                  <p:embed/>
                  <p:pic>
                    <p:nvPicPr>
                      <p:cNvPr id="0" name="Picture 2"/>
                      <p:cNvPicPr>
                        <a:picLocks noChangeAspect="1" noChangeArrowheads="1"/>
                      </p:cNvPicPr>
                      <p:nvPr/>
                    </p:nvPicPr>
                    <p:blipFill>
                      <a:blip r:embed="rId4"/>
                      <a:srcRect/>
                      <a:stretch>
                        <a:fillRect/>
                      </a:stretch>
                    </p:blipFill>
                    <p:spPr bwMode="auto">
                      <a:xfrm>
                        <a:off x="1638300" y="1323975"/>
                        <a:ext cx="29210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00419" name="Object 3"/>
          <p:cNvGraphicFramePr>
            <a:graphicFrameLocks noChangeAspect="1"/>
          </p:cNvGraphicFramePr>
          <p:nvPr>
            <p:extLst>
              <p:ext uri="{D42A27DB-BD31-4B8C-83A1-F6EECF244321}">
                <p14:modId xmlns:p14="http://schemas.microsoft.com/office/powerpoint/2010/main" val="2321326102"/>
              </p:ext>
            </p:extLst>
          </p:nvPr>
        </p:nvGraphicFramePr>
        <p:xfrm>
          <a:off x="508000" y="1752600"/>
          <a:ext cx="2959100" cy="495300"/>
        </p:xfrm>
        <a:graphic>
          <a:graphicData uri="http://schemas.openxmlformats.org/presentationml/2006/ole">
            <mc:AlternateContent xmlns:mc="http://schemas.openxmlformats.org/markup-compatibility/2006">
              <mc:Choice xmlns:v="urn:schemas-microsoft-com:vml" Requires="v">
                <p:oleObj spid="_x0000_s700449" name="Equation" r:id="rId5" imgW="2958840" imgH="495000" progId="Equation.DSMT4">
                  <p:embed/>
                </p:oleObj>
              </mc:Choice>
              <mc:Fallback>
                <p:oleObj name="Equation" r:id="rId5" imgW="2958840" imgH="495000" progId="Equation.DSMT4">
                  <p:embed/>
                  <p:pic>
                    <p:nvPicPr>
                      <p:cNvPr id="0" name="Picture 3"/>
                      <p:cNvPicPr>
                        <a:picLocks noChangeAspect="1" noChangeArrowheads="1"/>
                      </p:cNvPicPr>
                      <p:nvPr/>
                    </p:nvPicPr>
                    <p:blipFill>
                      <a:blip r:embed="rId6"/>
                      <a:srcRect/>
                      <a:stretch>
                        <a:fillRect/>
                      </a:stretch>
                    </p:blipFill>
                    <p:spPr bwMode="auto">
                      <a:xfrm>
                        <a:off x="508000" y="1752600"/>
                        <a:ext cx="29591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Double Integrals and Riemann Sums</a:t>
            </a:r>
          </a:p>
        </p:txBody>
      </p:sp>
      <p:sp>
        <p:nvSpPr>
          <p:cNvPr id="3" name="Content Placeholder 2"/>
          <p:cNvSpPr>
            <a:spLocks noGrp="1"/>
          </p:cNvSpPr>
          <p:nvPr>
            <p:ph idx="1"/>
          </p:nvPr>
        </p:nvSpPr>
        <p:spPr/>
        <p:txBody>
          <a:bodyPr>
            <a:normAutofit/>
          </a:bodyPr>
          <a:lstStyle/>
          <a:p>
            <a:r>
              <a:rPr lang="en-US" dirty="0"/>
              <a:t>In order to refine our approximation of the true volume between </a:t>
            </a:r>
            <a:r>
              <a:rPr lang="en-US" i="1" dirty="0"/>
              <a:t>z</a:t>
            </a:r>
            <a:r>
              <a:rPr lang="en-US" dirty="0"/>
              <a:t> </a:t>
            </a:r>
            <a:r>
              <a:rPr lang="en-US" dirty="0">
                <a:latin typeface="Symbol" pitchFamily="18" charset="2"/>
              </a:rPr>
              <a:t>=</a:t>
            </a:r>
            <a:r>
              <a:rPr lang="en-US" dirty="0"/>
              <a:t> </a:t>
            </a:r>
            <a:r>
              <a:rPr lang="en-US" i="1" dirty="0"/>
              <a:t>f</a:t>
            </a:r>
            <a:r>
              <a:rPr lang="en-US" dirty="0"/>
              <a:t>(</a:t>
            </a:r>
            <a:r>
              <a:rPr lang="en-US" i="1" dirty="0"/>
              <a:t>x</a:t>
            </a:r>
            <a:r>
              <a:rPr lang="en-US" dirty="0"/>
              <a:t>, </a:t>
            </a:r>
            <a:r>
              <a:rPr lang="en-US" i="1" dirty="0"/>
              <a:t>y</a:t>
            </a:r>
            <a:r>
              <a:rPr lang="en-US" dirty="0"/>
              <a:t>) and the plane over </a:t>
            </a:r>
            <a:r>
              <a:rPr lang="en-US" i="1" dirty="0"/>
              <a:t>R</a:t>
            </a:r>
            <a:r>
              <a:rPr lang="en-US" dirty="0"/>
              <a:t>, it is important that we consider Riemann sums for which 					goes to zero. We use the word </a:t>
            </a:r>
          </a:p>
          <a:p>
            <a:r>
              <a:rPr lang="en-US" b="1" dirty="0"/>
              <a:t>partition </a:t>
            </a:r>
            <a:r>
              <a:rPr lang="en-US" dirty="0"/>
              <a:t>again to</a:t>
            </a:r>
            <a:r>
              <a:rPr lang="en-US" b="1" dirty="0"/>
              <a:t> </a:t>
            </a:r>
            <a:r>
              <a:rPr lang="en-US" dirty="0"/>
              <a:t>refer to the subdivision of </a:t>
            </a:r>
            <a:r>
              <a:rPr lang="en-US" i="1" dirty="0"/>
              <a:t>R</a:t>
            </a:r>
            <a:r>
              <a:rPr lang="en-US" dirty="0"/>
              <a:t> into  </a:t>
            </a:r>
            <a:r>
              <a:rPr lang="en-US" dirty="0" err="1"/>
              <a:t>subrectangles</a:t>
            </a:r>
            <a:r>
              <a:rPr lang="en-US" dirty="0"/>
              <a:t>, and if </a:t>
            </a:r>
            <a:r>
              <a:rPr lang="en-US" i="1" dirty="0"/>
              <a:t>P</a:t>
            </a:r>
            <a:r>
              <a:rPr lang="en-US" dirty="0"/>
              <a:t> represents one particular partition, we define the </a:t>
            </a:r>
            <a:r>
              <a:rPr lang="en-US" b="1" dirty="0"/>
              <a:t>norm </a:t>
            </a:r>
            <a:r>
              <a:rPr lang="en-US" dirty="0"/>
              <a:t>of </a:t>
            </a:r>
            <a:r>
              <a:rPr lang="en-US" i="1" dirty="0"/>
              <a:t>P</a:t>
            </a:r>
            <a:r>
              <a:rPr lang="en-US" dirty="0"/>
              <a:t> by</a:t>
            </a:r>
          </a:p>
        </p:txBody>
      </p:sp>
      <p:graphicFrame>
        <p:nvGraphicFramePr>
          <p:cNvPr id="701442" name="Object 2"/>
          <p:cNvGraphicFramePr>
            <a:graphicFrameLocks noChangeAspect="1"/>
          </p:cNvGraphicFramePr>
          <p:nvPr/>
        </p:nvGraphicFramePr>
        <p:xfrm>
          <a:off x="533400" y="2537750"/>
          <a:ext cx="2603500" cy="647700"/>
        </p:xfrm>
        <a:graphic>
          <a:graphicData uri="http://schemas.openxmlformats.org/presentationml/2006/ole">
            <mc:AlternateContent xmlns:mc="http://schemas.openxmlformats.org/markup-compatibility/2006">
              <mc:Choice xmlns:v="urn:schemas-microsoft-com:vml" Requires="v">
                <p:oleObj spid="_x0000_s701470" name="Equation" r:id="rId3" imgW="2603160" imgH="647640" progId="Equation.DSMT4">
                  <p:embed/>
                </p:oleObj>
              </mc:Choice>
              <mc:Fallback>
                <p:oleObj name="Equation" r:id="rId3" imgW="2603160" imgH="64764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2537750"/>
                        <a:ext cx="2603500"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01443" name="Object 3"/>
          <p:cNvGraphicFramePr>
            <a:graphicFrameLocks noChangeAspect="1"/>
          </p:cNvGraphicFramePr>
          <p:nvPr/>
        </p:nvGraphicFramePr>
        <p:xfrm>
          <a:off x="3124200" y="4495800"/>
          <a:ext cx="2895600" cy="876300"/>
        </p:xfrm>
        <a:graphic>
          <a:graphicData uri="http://schemas.openxmlformats.org/presentationml/2006/ole">
            <mc:AlternateContent xmlns:mc="http://schemas.openxmlformats.org/markup-compatibility/2006">
              <mc:Choice xmlns:v="urn:schemas-microsoft-com:vml" Requires="v">
                <p:oleObj spid="_x0000_s701471" name="Equation" r:id="rId5" imgW="2895480" imgH="876240" progId="Equation.DSMT4">
                  <p:embed/>
                </p:oleObj>
              </mc:Choice>
              <mc:Fallback>
                <p:oleObj name="Equation" r:id="rId5" imgW="2895480" imgH="87624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24200" y="4495800"/>
                        <a:ext cx="2895600" cy="87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014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6311</TotalTime>
  <Words>1538</Words>
  <Application>Microsoft Office PowerPoint</Application>
  <PresentationFormat>On-screen Show (4:3)</PresentationFormat>
  <Paragraphs>164</Paragraphs>
  <Slides>46</Slides>
  <Notes>0</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2</vt:i4>
      </vt:variant>
      <vt:variant>
        <vt:lpstr>Slide Titles</vt:lpstr>
      </vt:variant>
      <vt:variant>
        <vt:i4>46</vt:i4>
      </vt:variant>
    </vt:vector>
  </HeadingPairs>
  <TitlesOfParts>
    <vt:vector size="53" baseType="lpstr">
      <vt:lpstr>Symbol</vt:lpstr>
      <vt:lpstr>Arial</vt:lpstr>
      <vt:lpstr>Cambria Math</vt:lpstr>
      <vt:lpstr>Calibri</vt:lpstr>
      <vt:lpstr>Office Theme</vt:lpstr>
      <vt:lpstr>Equation</vt:lpstr>
      <vt:lpstr>MathType 6.0 Equation</vt:lpstr>
      <vt:lpstr>Section 14.1</vt:lpstr>
      <vt:lpstr>TOPICS</vt:lpstr>
      <vt:lpstr>Double Integrals</vt:lpstr>
      <vt:lpstr>Double Integrals and Riemann Sums</vt:lpstr>
      <vt:lpstr>Double Integrals and Riemann Sums</vt:lpstr>
      <vt:lpstr>Double Integrals and Riemann Sums</vt:lpstr>
      <vt:lpstr>Double Integrals and Riemann Sums</vt:lpstr>
      <vt:lpstr>Double Integrals and Riemann Sums</vt:lpstr>
      <vt:lpstr>Double Integrals and Riemann Sums</vt:lpstr>
      <vt:lpstr>Double Integrals and Riemann Sums</vt:lpstr>
      <vt:lpstr>Definition: Double Integral </vt:lpstr>
      <vt:lpstr>Example 1</vt:lpstr>
      <vt:lpstr>Example 1 (cont.)</vt:lpstr>
      <vt:lpstr>Fubini’s Theorem</vt:lpstr>
      <vt:lpstr>Fubini’s Theorem</vt:lpstr>
      <vt:lpstr>Fubini’s Theorem</vt:lpstr>
      <vt:lpstr>Fubini’s Theorem</vt:lpstr>
      <vt:lpstr>Fubini’s Theorem</vt:lpstr>
      <vt:lpstr>Fubini’s Theorem</vt:lpstr>
      <vt:lpstr>Fubini’s Theorem</vt:lpstr>
      <vt:lpstr>Theorem: Fubini’s Theorem</vt:lpstr>
      <vt:lpstr>Example 2</vt:lpstr>
      <vt:lpstr>Example 2 (cont.)</vt:lpstr>
      <vt:lpstr>Example 2 (cont.)</vt:lpstr>
      <vt:lpstr>Example 2 (cont.)</vt:lpstr>
      <vt:lpstr>Example 2 (cont.)</vt:lpstr>
      <vt:lpstr>Example 3</vt:lpstr>
      <vt:lpstr>Example 3 (cont.)</vt:lpstr>
      <vt:lpstr>Double Integrals over General Bounded Regions</vt:lpstr>
      <vt:lpstr>Double Integrals over General Bounded Regions</vt:lpstr>
      <vt:lpstr>Double Integrals over General Bounded Regions</vt:lpstr>
      <vt:lpstr>Example 4</vt:lpstr>
      <vt:lpstr>Example 4 (cont.)</vt:lpstr>
      <vt:lpstr>Example 4 (cont.)</vt:lpstr>
      <vt:lpstr>Example 4 (cont.)</vt:lpstr>
      <vt:lpstr>Example 5</vt:lpstr>
      <vt:lpstr>Example 5 (cont.)</vt:lpstr>
      <vt:lpstr>Example 5 (cont.)</vt:lpstr>
      <vt:lpstr>Example 5 (cont.)</vt:lpstr>
      <vt:lpstr>Example 5 (cont.)</vt:lpstr>
      <vt:lpstr>Example 6</vt:lpstr>
      <vt:lpstr>Example 6 (cont.)</vt:lpstr>
      <vt:lpstr>Example 6 (cont.)</vt:lpstr>
      <vt:lpstr>Technology Note</vt:lpstr>
      <vt:lpstr>Properties of Double Integrals</vt:lpstr>
      <vt:lpstr>Properties of Double Integrals</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Calculus</dc:title>
  <dc:creator>Hawkes Learning Systems;Kim Cumbie</dc:creator>
  <cp:lastModifiedBy>Daniel Breuer</cp:lastModifiedBy>
  <cp:revision>803</cp:revision>
  <dcterms:created xsi:type="dcterms:W3CDTF">2013-04-26T14:43:13Z</dcterms:created>
  <dcterms:modified xsi:type="dcterms:W3CDTF">2018-09-21T17:21:59Z</dcterms:modified>
</cp:coreProperties>
</file>