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4" autoAdjust="0"/>
    <p:restoredTop sz="9466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4.wmf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14.3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Double Integrals in 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Double Integral in Polar Coordinates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Double Integral in Polar Coordinates (cont.) 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defined in terms of Cartesian coordinates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we can express the double integral over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as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2773"/>
              </p:ext>
            </p:extLst>
          </p:nvPr>
        </p:nvGraphicFramePr>
        <p:xfrm>
          <a:off x="1117600" y="2984500"/>
          <a:ext cx="690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1" name="Equation" r:id="rId3" imgW="6908760" imgH="888840" progId="Equation.DSMT4">
                  <p:embed/>
                </p:oleObj>
              </mc:Choice>
              <mc:Fallback>
                <p:oleObj name="Equation" r:id="rId3" imgW="6908760" imgH="888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984500"/>
                        <a:ext cx="6908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70263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key steps to perform, in order to actually evaluate a double integral using polar coordinates, are as follows. </a:t>
            </a:r>
          </a:p>
          <a:p>
            <a:pPr marL="1258888" indent="-1258888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Step 1:	</a:t>
            </a:r>
            <a:r>
              <a:rPr lang="en-US" dirty="0">
                <a:solidFill>
                  <a:schemeClr val="tx1"/>
                </a:solidFill>
              </a:rPr>
              <a:t>Ensure the integrand is defined purely in terms of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1258888" indent="-1258888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Step 2:	</a:t>
            </a:r>
            <a:r>
              <a:rPr lang="en-US" dirty="0">
                <a:solidFill>
                  <a:schemeClr val="tx1"/>
                </a:solidFill>
              </a:rPr>
              <a:t>Identify rays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and curves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and	          that bound the region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1258888" indent="-1258888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Step 3:	</a:t>
            </a:r>
            <a:r>
              <a:rPr lang="en-US" dirty="0">
                <a:solidFill>
                  <a:schemeClr val="tx1"/>
                </a:solidFill>
              </a:rPr>
              <a:t>Include the factor of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in the area differential, since </a:t>
            </a:r>
            <a:r>
              <a:rPr lang="en-US" i="1" dirty="0">
                <a:solidFill>
                  <a:schemeClr val="tx1"/>
                </a:solidFill>
              </a:rPr>
              <a:t>dA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915274"/>
              </p:ext>
            </p:extLst>
          </p:nvPr>
        </p:nvGraphicFramePr>
        <p:xfrm>
          <a:off x="1752600" y="3598178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4" name="Equation" r:id="rId3" imgW="1320480" imgH="482400" progId="Equation.DSMT4">
                  <p:embed/>
                </p:oleObj>
              </mc:Choice>
              <mc:Fallback>
                <p:oleObj name="Equation" r:id="rId3" imgW="1320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98178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97856"/>
              </p:ext>
            </p:extLst>
          </p:nvPr>
        </p:nvGraphicFramePr>
        <p:xfrm>
          <a:off x="3665989" y="3611563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5" name="Equation" r:id="rId5" imgW="1320480" imgH="482400" progId="Equation.DSMT4">
                  <p:embed/>
                </p:oleObj>
              </mc:Choice>
              <mc:Fallback>
                <p:oleObj name="Equation" r:id="rId5" imgW="1320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989" y="3611563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Find the area of the region </a:t>
            </a:r>
            <a:r>
              <a:rPr lang="en-US" i="1" dirty="0"/>
              <a:t>R</a:t>
            </a:r>
            <a:r>
              <a:rPr lang="en-US" dirty="0"/>
              <a:t> inside the circle           and outside the cardioid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= 1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cos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0"/>
              </a:spcBef>
            </a:pPr>
            <a:r>
              <a:rPr lang="en-US" dirty="0"/>
              <a:t>Solving the equation</a:t>
            </a:r>
            <a:br>
              <a:rPr lang="en-US" dirty="0"/>
            </a:br>
            <a:r>
              <a:rPr lang="en-US" dirty="0"/>
              <a:t>yields		         so</a:t>
            </a:r>
            <a:br>
              <a:rPr lang="en-US" dirty="0"/>
            </a:br>
            <a:r>
              <a:rPr lang="en-US" dirty="0"/>
              <a:t>the region as described is </a:t>
            </a:r>
            <a:br>
              <a:rPr lang="en-US" dirty="0"/>
            </a:br>
            <a:r>
              <a:rPr lang="en-US" dirty="0"/>
              <a:t>depicted in Figure 4. Note that</a:t>
            </a:r>
            <a:br>
              <a:rPr lang="en-US" dirty="0"/>
            </a:br>
            <a:r>
              <a:rPr lang="en-US" dirty="0"/>
              <a:t>although the bounding rays </a:t>
            </a:r>
            <a:br>
              <a:rPr lang="en-US" dirty="0"/>
            </a:br>
            <a:r>
              <a:rPr lang="en-US" dirty="0"/>
              <a:t>were not explicitly provided,</a:t>
            </a:r>
            <a:br>
              <a:rPr lang="en-US" dirty="0"/>
            </a:br>
            <a:r>
              <a:rPr lang="en-US" dirty="0"/>
              <a:t>we now know that they are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7056620" y="1338080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2" name="Equation" r:id="rId3" imgW="672840" imgH="444240" progId="Equation.DSMT4">
                  <p:embed/>
                </p:oleObj>
              </mc:Choice>
              <mc:Fallback>
                <p:oleObj name="Equation" r:id="rId3" imgW="6728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620" y="1338080"/>
                        <a:ext cx="673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133600"/>
            <a:ext cx="3657600" cy="34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 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34785"/>
              </p:ext>
            </p:extLst>
          </p:nvPr>
        </p:nvGraphicFramePr>
        <p:xfrm>
          <a:off x="3513589" y="2642955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3"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589" y="2642955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12607"/>
              </p:ext>
            </p:extLst>
          </p:nvPr>
        </p:nvGraphicFramePr>
        <p:xfrm>
          <a:off x="1435100" y="304800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4" name="Equation" r:id="rId8" imgW="1587240" imgH="431640" progId="Equation.DSMT4">
                  <p:embed/>
                </p:oleObj>
              </mc:Choice>
              <mc:Fallback>
                <p:oleObj name="Equation" r:id="rId8" imgW="158724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048000"/>
                        <a:ext cx="158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44569"/>
              </p:ext>
            </p:extLst>
          </p:nvPr>
        </p:nvGraphicFramePr>
        <p:xfrm>
          <a:off x="3479800" y="3078163"/>
          <a:ext cx="162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5" name="Equation" r:id="rId10" imgW="1625400" imgH="431640" progId="Equation.DSMT4">
                  <p:embed/>
                </p:oleObj>
              </mc:Choice>
              <mc:Fallback>
                <p:oleObj name="Equation" r:id="rId10" imgW="16254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78163"/>
                        <a:ext cx="162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89672"/>
              </p:ext>
            </p:extLst>
          </p:nvPr>
        </p:nvGraphicFramePr>
        <p:xfrm>
          <a:off x="479425" y="5546725"/>
          <a:ext cx="360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6" name="Equation" r:id="rId12" imgW="3606480" imgH="431640" progId="Equation.DSMT4">
                  <p:embed/>
                </p:oleObj>
              </mc:Choice>
              <mc:Fallback>
                <p:oleObj name="Equation" r:id="rId12" imgW="36064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546725"/>
                        <a:ext cx="3606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are interested only in</a:t>
            </a:r>
            <a:br>
              <a:rPr lang="en-US" dirty="0"/>
            </a:br>
            <a:r>
              <a:rPr lang="en-US" dirty="0"/>
              <a:t>determining the area of </a:t>
            </a:r>
            <a:r>
              <a:rPr lang="en-US" i="1" dirty="0"/>
              <a:t>R</a:t>
            </a:r>
            <a:r>
              <a:rPr lang="en-US" dirty="0"/>
              <a:t>, the</a:t>
            </a:r>
            <a:br>
              <a:rPr lang="en-US" dirty="0"/>
            </a:br>
            <a:r>
              <a:rPr lang="en-US" dirty="0"/>
              <a:t>integrand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 = 1. The </a:t>
            </a:r>
            <a:br>
              <a:rPr lang="en-US" dirty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 </a:t>
            </a:r>
            <a:r>
              <a:rPr lang="en-US" dirty="0"/>
              <a:t>-limits of integration are </a:t>
            </a:r>
            <a:br>
              <a:rPr lang="en-US" dirty="0"/>
            </a:br>
            <a:r>
              <a:rPr lang="en-US" dirty="0"/>
              <a:t>clear, and the </a:t>
            </a:r>
            <a:r>
              <a:rPr lang="en-US" i="1" dirty="0"/>
              <a:t>r</a:t>
            </a:r>
            <a:r>
              <a:rPr lang="en-US" dirty="0"/>
              <a:t>-limits reflect</a:t>
            </a:r>
            <a:br>
              <a:rPr lang="en-US" dirty="0"/>
            </a:br>
            <a:r>
              <a:rPr lang="en-US" dirty="0"/>
              <a:t>the extreme values of </a:t>
            </a:r>
            <a:r>
              <a:rPr lang="en-US" i="1" dirty="0"/>
              <a:t>r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each radial slice through </a:t>
            </a:r>
            <a:r>
              <a:rPr lang="en-US" i="1" dirty="0"/>
              <a:t>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fifteen of which are shown</a:t>
            </a:r>
            <a:br>
              <a:rPr lang="en-US" dirty="0"/>
            </a:br>
            <a:r>
              <a:rPr lang="en-US" dirty="0"/>
              <a:t>in Figure 5. 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657600" cy="35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5105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 is fixed for each such slice, and that </a:t>
            </a:r>
            <a:br>
              <a:rPr lang="en-US" dirty="0"/>
            </a:br>
            <a:r>
              <a:rPr lang="en-US" dirty="0"/>
              <a:t>	     is the smallest value of r among points on the slice and	          is the largest value. </a:t>
            </a:r>
          </a:p>
          <a:p>
            <a:r>
              <a:rPr lang="en-US" dirty="0"/>
              <a:t>With the double integral set up, we can proceed to evaluate the area.</a:t>
            </a:r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64197"/>
              </p:ext>
            </p:extLst>
          </p:nvPr>
        </p:nvGraphicFramePr>
        <p:xfrm>
          <a:off x="495300" y="1749425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9" name="Equation" r:id="rId3" imgW="1320480" imgH="482400" progId="Equation.DSMT4">
                  <p:embed/>
                </p:oleObj>
              </mc:Choice>
              <mc:Fallback>
                <p:oleObj name="Equation" r:id="rId3" imgW="1320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749425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57356"/>
              </p:ext>
            </p:extLst>
          </p:nvPr>
        </p:nvGraphicFramePr>
        <p:xfrm>
          <a:off x="1835150" y="2159000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0" name="Equation" r:id="rId5" imgW="1320480" imgH="482400" progId="Equation.DSMT4">
                  <p:embed/>
                </p:oleObj>
              </mc:Choice>
              <mc:Fallback>
                <p:oleObj name="Equation" r:id="rId5" imgW="1320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159000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97973"/>
              </p:ext>
            </p:extLst>
          </p:nvPr>
        </p:nvGraphicFramePr>
        <p:xfrm>
          <a:off x="1873250" y="3892550"/>
          <a:ext cx="364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1" name="Equation" r:id="rId7" imgW="3644640" imgH="736560" progId="Equation.DSMT4">
                  <p:embed/>
                </p:oleObj>
              </mc:Choice>
              <mc:Fallback>
                <p:oleObj name="Equation" r:id="rId7" imgW="364464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892550"/>
                        <a:ext cx="3644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64982"/>
              </p:ext>
            </p:extLst>
          </p:nvPr>
        </p:nvGraphicFramePr>
        <p:xfrm>
          <a:off x="2762250" y="4883150"/>
          <a:ext cx="459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2" name="Equation" r:id="rId9" imgW="4597200" imgH="685800" progId="Equation.DSMT4">
                  <p:embed/>
                </p:oleObj>
              </mc:Choice>
              <mc:Fallback>
                <p:oleObj name="Equation" r:id="rId9" imgW="45972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883150"/>
                        <a:ext cx="4597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17532"/>
              </p:ext>
            </p:extLst>
          </p:nvPr>
        </p:nvGraphicFramePr>
        <p:xfrm>
          <a:off x="1339850" y="1454150"/>
          <a:ext cx="285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5" name="Equation" r:id="rId3" imgW="2857320" imgH="685800" progId="Equation.DSMT4">
                  <p:embed/>
                </p:oleObj>
              </mc:Choice>
              <mc:Fallback>
                <p:oleObj name="Equation" r:id="rId3" imgW="285732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454150"/>
                        <a:ext cx="2857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92608"/>
              </p:ext>
            </p:extLst>
          </p:nvPr>
        </p:nvGraphicFramePr>
        <p:xfrm>
          <a:off x="1346200" y="2325688"/>
          <a:ext cx="6604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6" name="Equation" r:id="rId5" imgW="6603840" imgH="939600" progId="Equation.DSMT4">
                  <p:embed/>
                </p:oleObj>
              </mc:Choice>
              <mc:Fallback>
                <p:oleObj name="Equation" r:id="rId5" imgW="660384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325688"/>
                        <a:ext cx="6604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82710"/>
              </p:ext>
            </p:extLst>
          </p:nvPr>
        </p:nvGraphicFramePr>
        <p:xfrm>
          <a:off x="1308100" y="3446463"/>
          <a:ext cx="4051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7" name="Equation" r:id="rId7" imgW="4051080" imgH="1015920" progId="Equation.DSMT4">
                  <p:embed/>
                </p:oleObj>
              </mc:Choice>
              <mc:Fallback>
                <p:oleObj name="Equation" r:id="rId7" imgW="405108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446463"/>
                        <a:ext cx="4051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96506"/>
              </p:ext>
            </p:extLst>
          </p:nvPr>
        </p:nvGraphicFramePr>
        <p:xfrm>
          <a:off x="1365250" y="4641850"/>
          <a:ext cx="157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8" name="Equation" r:id="rId9" imgW="1574640" imgH="927000" progId="Equation.DSMT4">
                  <p:embed/>
                </p:oleObj>
              </mc:Choice>
              <mc:Fallback>
                <p:oleObj name="Equation" r:id="rId9" imgW="157464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641850"/>
                        <a:ext cx="1574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2654"/>
            <a:ext cx="3291840" cy="33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annulus </a:t>
            </a:r>
            <a:r>
              <a:rPr lang="en-US" i="1" dirty="0"/>
              <a:t>R</a:t>
            </a:r>
            <a:r>
              <a:rPr lang="en-US" dirty="0"/>
              <a:t> shown in Figure 6 represents a planar object with total mass </a:t>
            </a:r>
            <a:r>
              <a:rPr lang="en-US" i="1" dirty="0"/>
              <a:t>M</a:t>
            </a:r>
            <a:r>
              <a:rPr lang="en-US" dirty="0"/>
              <a:t>. Determine its moment of inertia about the origin.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Assuming the annular object </a:t>
            </a:r>
            <a:br>
              <a:rPr lang="en-US" dirty="0"/>
            </a:br>
            <a:r>
              <a:rPr lang="en-US" dirty="0"/>
              <a:t>is made of a material with </a:t>
            </a:r>
            <a:br>
              <a:rPr lang="en-US" dirty="0"/>
            </a:br>
            <a:r>
              <a:rPr lang="en-US" dirty="0"/>
              <a:t>constant density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, its </a:t>
            </a:r>
            <a:br>
              <a:rPr lang="en-US" dirty="0"/>
            </a:br>
            <a:r>
              <a:rPr lang="en-US" dirty="0"/>
              <a:t>moment of inertia about the</a:t>
            </a:r>
            <a:br>
              <a:rPr lang="en-US" dirty="0"/>
            </a:br>
            <a:r>
              <a:rPr lang="en-US" dirty="0"/>
              <a:t>origin is calculated as follows.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/>
              <a:t>We have again used the fact that the mass of the annulus is the mass of a solid disk of radius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minus the mass of a solid disk of radius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91494"/>
              </p:ext>
            </p:extLst>
          </p:nvPr>
        </p:nvGraphicFramePr>
        <p:xfrm>
          <a:off x="1550988" y="1377950"/>
          <a:ext cx="2806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9" name="Equation" r:id="rId3" imgW="2806560" imgH="799920" progId="Equation.DSMT4">
                  <p:embed/>
                </p:oleObj>
              </mc:Choice>
              <mc:Fallback>
                <p:oleObj name="Equation" r:id="rId3" imgW="280656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377950"/>
                        <a:ext cx="2806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79768"/>
              </p:ext>
            </p:extLst>
          </p:nvPr>
        </p:nvGraphicFramePr>
        <p:xfrm>
          <a:off x="4354513" y="1301750"/>
          <a:ext cx="2654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0" name="Equation" r:id="rId5" imgW="2654280" imgH="736560" progId="Equation.DSMT4">
                  <p:embed/>
                </p:oleObj>
              </mc:Choice>
              <mc:Fallback>
                <p:oleObj name="Equation" r:id="rId5" imgW="265428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1301750"/>
                        <a:ext cx="2654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60163"/>
              </p:ext>
            </p:extLst>
          </p:nvPr>
        </p:nvGraphicFramePr>
        <p:xfrm>
          <a:off x="1814513" y="2274888"/>
          <a:ext cx="2552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1" name="Equation" r:id="rId7" imgW="2552400" imgH="1168200" progId="Equation.DSMT4">
                  <p:embed/>
                </p:oleObj>
              </mc:Choice>
              <mc:Fallback>
                <p:oleObj name="Equation" r:id="rId7" imgW="2552400" imgH="1168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2274888"/>
                        <a:ext cx="25527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540"/>
              </p:ext>
            </p:extLst>
          </p:nvPr>
        </p:nvGraphicFramePr>
        <p:xfrm>
          <a:off x="4445000" y="2428875"/>
          <a:ext cx="2565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2" name="Equation" r:id="rId9" imgW="2565360" imgH="825480" progId="Equation.DSMT4">
                  <p:embed/>
                </p:oleObj>
              </mc:Choice>
              <mc:Fallback>
                <p:oleObj name="Equation" r:id="rId9" imgW="256536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28875"/>
                        <a:ext cx="2565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615995"/>
              </p:ext>
            </p:extLst>
          </p:nvPr>
        </p:nvGraphicFramePr>
        <p:xfrm>
          <a:off x="1782763" y="3556000"/>
          <a:ext cx="3797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3" name="Equation" r:id="rId11" imgW="3797280" imgH="1015920" progId="Equation.DSMT4">
                  <p:embed/>
                </p:oleObj>
              </mc:Choice>
              <mc:Fallback>
                <p:oleObj name="Equation" r:id="rId11" imgW="379728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556000"/>
                        <a:ext cx="3797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06572"/>
              </p:ext>
            </p:extLst>
          </p:nvPr>
        </p:nvGraphicFramePr>
        <p:xfrm>
          <a:off x="5702300" y="3556000"/>
          <a:ext cx="196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4" name="Equation" r:id="rId13" imgW="1968480" imgH="1015920" progId="Equation.DSMT4">
                  <p:embed/>
                </p:oleObj>
              </mc:Choice>
              <mc:Fallback>
                <p:oleObj name="Equation" r:id="rId13" imgW="1968480" imgH="1015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556000"/>
                        <a:ext cx="196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82519"/>
          </a:xfrm>
        </p:spPr>
        <p:txBody>
          <a:bodyPr>
            <a:spAutoFit/>
          </a:bodyPr>
          <a:lstStyle/>
          <a:p>
            <a:r>
              <a:rPr lang="en-US" dirty="0"/>
              <a:t>Evaluate the integral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R</a:t>
            </a:r>
            <a:r>
              <a:rPr lang="en-US" dirty="0"/>
              <a:t> is the unit disk centered at the origin.</a:t>
            </a:r>
          </a:p>
          <a:p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Such integrals appear frequently in statistical applications and elsewhere, and it is desirable to be able to evaluate them exactly. </a:t>
            </a:r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3613150" y="1600200"/>
          <a:ext cx="1917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1" name="Equation" r:id="rId3" imgW="1917360" imgH="939600" progId="Equation.DSMT4">
                  <p:embed/>
                </p:oleObj>
              </mc:Choice>
              <mc:Fallback>
                <p:oleObj name="Equation" r:id="rId3" imgW="19173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1600200"/>
                        <a:ext cx="1917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the integral as given is nonelementary—there is no antiderivative of the integrand with respect to either </a:t>
            </a:r>
            <a:r>
              <a:rPr lang="en-US" i="1" dirty="0"/>
              <a:t>x</a:t>
            </a:r>
            <a:r>
              <a:rPr lang="en-US" dirty="0"/>
              <a:t> or </a:t>
            </a:r>
            <a:r>
              <a:rPr lang="en-US" i="1" dirty="0"/>
              <a:t>y</a:t>
            </a:r>
            <a:r>
              <a:rPr lang="en-US" dirty="0"/>
              <a:t>. But the presence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in the integrand and the fact that the region of integration is a disk are cues to try converting the integral to polar coordinates. When we do so, we are able to evaluate the integral without difficulty.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form of double integrals in polar coordinates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Evaluating double integrals in polar coordinates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graphicFrame>
        <p:nvGraphicFramePr>
          <p:cNvPr id="274435" name="Object 3"/>
          <p:cNvGraphicFramePr>
            <a:graphicFrameLocks noChangeAspect="1"/>
          </p:cNvGraphicFramePr>
          <p:nvPr/>
        </p:nvGraphicFramePr>
        <p:xfrm>
          <a:off x="1401580" y="1402830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5" name="Equation" r:id="rId3" imgW="1828800" imgH="939600" progId="Equation.DSMT4">
                  <p:embed/>
                </p:oleObj>
              </mc:Choice>
              <mc:Fallback>
                <p:oleObj name="Equation" r:id="rId3" imgW="182880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580" y="1402830"/>
                        <a:ext cx="182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20852"/>
              </p:ext>
            </p:extLst>
          </p:nvPr>
        </p:nvGraphicFramePr>
        <p:xfrm>
          <a:off x="3333750" y="1454150"/>
          <a:ext cx="259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6" name="Equation" r:id="rId5" imgW="2590560" imgH="685800" progId="Equation.DSMT4">
                  <p:embed/>
                </p:oleObj>
              </mc:Choice>
              <mc:Fallback>
                <p:oleObj name="Equation" r:id="rId5" imgW="25905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1454150"/>
                        <a:ext cx="259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37061"/>
              </p:ext>
            </p:extLst>
          </p:nvPr>
        </p:nvGraphicFramePr>
        <p:xfrm>
          <a:off x="3338605" y="2438400"/>
          <a:ext cx="448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7" name="Equation" r:id="rId7" imgW="4483080" imgH="825480" progId="Equation.DSMT4">
                  <p:embed/>
                </p:oleObj>
              </mc:Choice>
              <mc:Fallback>
                <p:oleObj name="Equation" r:id="rId7" imgW="448308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605" y="2438400"/>
                        <a:ext cx="4483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33215"/>
              </p:ext>
            </p:extLst>
          </p:nvPr>
        </p:nvGraphicFramePr>
        <p:xfrm>
          <a:off x="3338980" y="3441700"/>
          <a:ext cx="2654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8" name="Equation" r:id="rId9" imgW="2654280" imgH="825480" progId="Equation.DSMT4">
                  <p:embed/>
                </p:oleObj>
              </mc:Choice>
              <mc:Fallback>
                <p:oleObj name="Equation" r:id="rId9" imgW="265428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980" y="3441700"/>
                        <a:ext cx="2654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592228"/>
              </p:ext>
            </p:extLst>
          </p:nvPr>
        </p:nvGraphicFramePr>
        <p:xfrm>
          <a:off x="3334870" y="4546600"/>
          <a:ext cx="1612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9" name="Equation" r:id="rId11" imgW="1612800" imgH="939600" progId="Equation.DSMT4">
                  <p:embed/>
                </p:oleObj>
              </mc:Choice>
              <mc:Fallback>
                <p:oleObj name="Equation" r:id="rId11" imgW="16128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870" y="4546600"/>
                        <a:ext cx="1612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657600" cy="32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R</a:t>
            </a:r>
            <a:r>
              <a:rPr lang="en-US" dirty="0"/>
              <a:t> be the triangle in the </a:t>
            </a:r>
            <a:r>
              <a:rPr lang="en-US" i="1" dirty="0"/>
              <a:t>xy</a:t>
            </a:r>
            <a:r>
              <a:rPr lang="en-US" dirty="0"/>
              <a:t>-plane with boundary lines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 = 0, and </a:t>
            </a:r>
            <a:r>
              <a:rPr lang="en-US" i="1" dirty="0"/>
              <a:t>y</a:t>
            </a:r>
            <a:r>
              <a:rPr lang="en-US" dirty="0"/>
              <a:t> = 1. Find the volume of the solid bounded below by the region </a:t>
            </a:r>
            <a:r>
              <a:rPr lang="en-US" i="1" dirty="0"/>
              <a:t>R</a:t>
            </a:r>
            <a:r>
              <a:rPr lang="en-US" dirty="0"/>
              <a:t> and above by the surface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solid as described is </a:t>
            </a:r>
            <a:br>
              <a:rPr lang="en-US" dirty="0"/>
            </a:br>
            <a:r>
              <a:rPr lang="en-US" dirty="0"/>
              <a:t>pictured in Figure 7 and the</a:t>
            </a:r>
            <a:br>
              <a:rPr lang="en-US" dirty="0"/>
            </a:br>
            <a:r>
              <a:rPr lang="en-US" dirty="0"/>
              <a:t>region </a:t>
            </a:r>
            <a:r>
              <a:rPr lang="en-US" i="1" dirty="0"/>
              <a:t>R</a:t>
            </a:r>
            <a:r>
              <a:rPr lang="en-US" dirty="0"/>
              <a:t> in Figure 8.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</p:spPr>
        <p:txBody>
          <a:bodyPr>
            <a:spAutoFit/>
          </a:bodyPr>
          <a:lstStyle/>
          <a:p>
            <a:r>
              <a:rPr lang="en-US" dirty="0"/>
              <a:t>The lines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= 0 </a:t>
            </a:r>
            <a:br>
              <a:rPr lang="en-US" dirty="0"/>
            </a:br>
            <a:r>
              <a:rPr lang="en-US" dirty="0"/>
              <a:t>correspond to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-limits </a:t>
            </a:r>
            <a:br>
              <a:rPr lang="en-US" dirty="0"/>
            </a:br>
            <a:r>
              <a:rPr lang="en-US" dirty="0"/>
              <a:t>			    and each</a:t>
            </a:r>
            <a:br>
              <a:rPr lang="en-US" dirty="0"/>
            </a:br>
            <a:r>
              <a:rPr lang="en-US" dirty="0"/>
              <a:t>radial slice through </a:t>
            </a:r>
            <a:r>
              <a:rPr lang="en-US" i="1" dirty="0"/>
              <a:t>R</a:t>
            </a:r>
            <a:r>
              <a:rPr lang="en-US" dirty="0"/>
              <a:t> has a </a:t>
            </a:r>
            <a:br>
              <a:rPr lang="en-US" dirty="0"/>
            </a:br>
            <a:r>
              <a:rPr lang="en-US" dirty="0"/>
              <a:t>lower </a:t>
            </a:r>
            <a:r>
              <a:rPr lang="en-US" i="1" dirty="0"/>
              <a:t>r</a:t>
            </a:r>
            <a:r>
              <a:rPr lang="en-US" dirty="0"/>
              <a:t>-limit </a:t>
            </a:r>
            <a:r>
              <a:rPr lang="en-US" i="1" dirty="0"/>
              <a:t>r</a:t>
            </a:r>
            <a:r>
              <a:rPr lang="en-US" dirty="0"/>
              <a:t> = 0. Each upper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-limit corresponds to a point</a:t>
            </a:r>
            <a:br>
              <a:rPr lang="en-US" dirty="0"/>
            </a:br>
            <a:r>
              <a:rPr lang="en-US" dirty="0"/>
              <a:t>on the line </a:t>
            </a:r>
            <a:r>
              <a:rPr lang="en-US" i="1" dirty="0"/>
              <a:t>y</a:t>
            </a:r>
            <a:r>
              <a:rPr lang="en-US" dirty="0"/>
              <a:t> = 1, but this must</a:t>
            </a:r>
            <a:br>
              <a:rPr lang="en-US" dirty="0"/>
            </a:br>
            <a:r>
              <a:rPr lang="en-US" dirty="0"/>
              <a:t>be expressed in the form 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) for us to integrate </a:t>
            </a:r>
            <a:br>
              <a:rPr lang="en-US" dirty="0"/>
            </a:br>
            <a:r>
              <a:rPr lang="en-US" dirty="0"/>
              <a:t>using polar coordinates. 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657600" cy="363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49530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 </a:t>
            </a:r>
          </a:p>
        </p:txBody>
      </p:sp>
      <p:graphicFrame>
        <p:nvGraphicFramePr>
          <p:cNvPr id="27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35874"/>
              </p:ext>
            </p:extLst>
          </p:nvPr>
        </p:nvGraphicFramePr>
        <p:xfrm>
          <a:off x="506413" y="2209800"/>
          <a:ext cx="311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5" name="Equation" r:id="rId4" imgW="3111480" imgH="431640" progId="Equation.DSMT4">
                  <p:embed/>
                </p:oleObj>
              </mc:Choice>
              <mc:Fallback>
                <p:oleObj name="Equation" r:id="rId4" imgW="31114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09800"/>
                        <a:ext cx="311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make the translation by noting that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r </a:t>
            </a:r>
            <a:r>
              <a:rPr lang="en-US" dirty="0"/>
              <a:t>sin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, so </a:t>
            </a:r>
          </a:p>
          <a:p>
            <a:endParaRPr lang="en-US" dirty="0"/>
          </a:p>
          <a:p>
            <a:r>
              <a:rPr lang="en-US" dirty="0"/>
              <a:t>Putting all the pieces together, we obtain the following volume. </a:t>
            </a:r>
          </a:p>
        </p:txBody>
      </p:sp>
      <p:graphicFrame>
        <p:nvGraphicFramePr>
          <p:cNvPr id="277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09854"/>
              </p:ext>
            </p:extLst>
          </p:nvPr>
        </p:nvGraphicFramePr>
        <p:xfrm>
          <a:off x="2012950" y="1879600"/>
          <a:ext cx="511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8" name="Equation" r:id="rId3" imgW="5117760" imgH="406080" progId="Equation.DSMT4">
                  <p:embed/>
                </p:oleObj>
              </mc:Choice>
              <mc:Fallback>
                <p:oleObj name="Equation" r:id="rId3" imgW="511776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1879600"/>
                        <a:ext cx="5118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457200" y="1371600"/>
          <a:ext cx="3454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8" name="Equation" r:id="rId3" imgW="3454200" imgH="812520" progId="Equation.DSMT4">
                  <p:embed/>
                </p:oleObj>
              </mc:Choice>
              <mc:Fallback>
                <p:oleObj name="Equation" r:id="rId3" imgW="34542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3454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049801"/>
              </p:ext>
            </p:extLst>
          </p:nvPr>
        </p:nvGraphicFramePr>
        <p:xfrm>
          <a:off x="4495800" y="2222500"/>
          <a:ext cx="2374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9" name="Equation" r:id="rId5" imgW="2374560" imgH="825480" progId="Equation.DSMT4">
                  <p:embed/>
                </p:oleObj>
              </mc:Choice>
              <mc:Fallback>
                <p:oleObj name="Equation" r:id="rId5" imgW="237456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22500"/>
                        <a:ext cx="2374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3575"/>
              </p:ext>
            </p:extLst>
          </p:nvPr>
        </p:nvGraphicFramePr>
        <p:xfrm>
          <a:off x="1640540" y="4051300"/>
          <a:ext cx="7429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0" name="Equation" r:id="rId7" imgW="7429320" imgH="825480" progId="Equation.DSMT4">
                  <p:embed/>
                </p:oleObj>
              </mc:Choice>
              <mc:Fallback>
                <p:oleObj name="Equation" r:id="rId7" imgW="74293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40" y="4051300"/>
                        <a:ext cx="7429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44411"/>
              </p:ext>
            </p:extLst>
          </p:nvPr>
        </p:nvGraphicFramePr>
        <p:xfrm>
          <a:off x="1636805" y="4953000"/>
          <a:ext cx="466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1" name="Equation" r:id="rId9" imgW="4660560" imgH="1066680" progId="Equation.DSMT4">
                  <p:embed/>
                </p:oleObj>
              </mc:Choice>
              <mc:Fallback>
                <p:oleObj name="Equation" r:id="rId9" imgW="4660560" imgH="1066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805" y="4953000"/>
                        <a:ext cx="4660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87483"/>
              </p:ext>
            </p:extLst>
          </p:nvPr>
        </p:nvGraphicFramePr>
        <p:xfrm>
          <a:off x="6337300" y="5041250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2" name="Equation" r:id="rId11" imgW="520560" imgH="838080" progId="Equation.DSMT4">
                  <p:embed/>
                </p:oleObj>
              </mc:Choice>
              <mc:Fallback>
                <p:oleObj name="Equation" r:id="rId11" imgW="520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041250"/>
                        <a:ext cx="52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37280"/>
              </p:ext>
            </p:extLst>
          </p:nvPr>
        </p:nvGraphicFramePr>
        <p:xfrm>
          <a:off x="1643530" y="3124200"/>
          <a:ext cx="614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3" name="Equation" r:id="rId13" imgW="6146640" imgH="825480" progId="Equation.DSMT4">
                  <p:embed/>
                </p:oleObj>
              </mc:Choice>
              <mc:Fallback>
                <p:oleObj name="Equation" r:id="rId13" imgW="614664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530" y="3124200"/>
                        <a:ext cx="614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267909"/>
              </p:ext>
            </p:extLst>
          </p:nvPr>
        </p:nvGraphicFramePr>
        <p:xfrm>
          <a:off x="1636060" y="2222500"/>
          <a:ext cx="280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4" name="Equation" r:id="rId15" imgW="2806560" imgH="825480" progId="Equation.DSMT4">
                  <p:embed/>
                </p:oleObj>
              </mc:Choice>
              <mc:Fallback>
                <p:oleObj name="Equation" r:id="rId15" imgW="2806560" imgH="825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060" y="2222500"/>
                        <a:ext cx="280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57575"/>
              </p:ext>
            </p:extLst>
          </p:nvPr>
        </p:nvGraphicFramePr>
        <p:xfrm>
          <a:off x="3963988" y="1331913"/>
          <a:ext cx="2705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5" name="Equation" r:id="rId17" imgW="2705040" imgH="736560" progId="Equation.DSMT4">
                  <p:embed/>
                </p:oleObj>
              </mc:Choice>
              <mc:Fallback>
                <p:oleObj name="Equation" r:id="rId17" imgW="270504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331913"/>
                        <a:ext cx="2705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Recall that the polar coordinates 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 corresponding to the Cartesian coordinates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are related by the equations</a:t>
            </a:r>
          </a:p>
          <a:p>
            <a:pPr algn="ctr"/>
            <a:r>
              <a:rPr lang="es-ES" i="1" dirty="0">
                <a:solidFill>
                  <a:srgbClr val="002060"/>
                </a:solidFill>
              </a:rPr>
              <a:t>  x</a:t>
            </a:r>
            <a:r>
              <a:rPr lang="es-ES" dirty="0">
                <a:solidFill>
                  <a:srgbClr val="002060"/>
                </a:solidFill>
              </a:rPr>
              <a:t> = </a:t>
            </a:r>
            <a:r>
              <a:rPr lang="es-ES" i="1" dirty="0">
                <a:solidFill>
                  <a:srgbClr val="002060"/>
                </a:solidFill>
              </a:rPr>
              <a:t>r</a:t>
            </a:r>
            <a:r>
              <a:rPr lang="es-ES" i="1" baseline="30000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cos</a:t>
            </a:r>
            <a:r>
              <a:rPr lang="el-GR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s-ES" dirty="0">
                <a:solidFill>
                  <a:srgbClr val="002060"/>
                </a:solidFill>
              </a:rPr>
              <a:t>, </a:t>
            </a:r>
            <a:r>
              <a:rPr lang="es-ES" i="1" dirty="0">
                <a:solidFill>
                  <a:srgbClr val="002060"/>
                </a:solidFill>
              </a:rPr>
              <a:t>y</a:t>
            </a:r>
            <a:r>
              <a:rPr lang="es-ES" dirty="0">
                <a:solidFill>
                  <a:srgbClr val="002060"/>
                </a:solidFill>
              </a:rPr>
              <a:t> = </a:t>
            </a:r>
            <a:r>
              <a:rPr lang="es-ES" i="1" dirty="0">
                <a:solidFill>
                  <a:srgbClr val="002060"/>
                </a:solidFill>
              </a:rPr>
              <a:t>r</a:t>
            </a:r>
            <a:r>
              <a:rPr lang="es-ES" i="1" baseline="-25000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sin</a:t>
            </a:r>
            <a:r>
              <a:rPr lang="el-GR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s-ES" dirty="0">
                <a:solidFill>
                  <a:srgbClr val="002060"/>
                </a:solidFill>
              </a:rPr>
              <a:t>, </a:t>
            </a:r>
            <a:r>
              <a:rPr lang="en-US" dirty="0"/>
              <a:t>and 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i="1" dirty="0">
                <a:solidFill>
                  <a:srgbClr val="002060"/>
                </a:solidFill>
              </a:rPr>
              <a:t>r</a:t>
            </a:r>
            <a:r>
              <a:rPr lang="es-ES" baseline="30000" dirty="0">
                <a:solidFill>
                  <a:srgbClr val="002060"/>
                </a:solidFill>
              </a:rPr>
              <a:t>2</a:t>
            </a:r>
            <a:r>
              <a:rPr lang="es-ES" dirty="0">
                <a:solidFill>
                  <a:srgbClr val="002060"/>
                </a:solidFill>
              </a:rPr>
              <a:t> = </a:t>
            </a:r>
            <a:r>
              <a:rPr lang="es-ES" i="1" dirty="0">
                <a:solidFill>
                  <a:srgbClr val="002060"/>
                </a:solidFill>
              </a:rPr>
              <a:t>x</a:t>
            </a:r>
            <a:r>
              <a:rPr lang="es-ES" baseline="30000" dirty="0">
                <a:solidFill>
                  <a:srgbClr val="002060"/>
                </a:solidFill>
              </a:rPr>
              <a:t>2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  <a:latin typeface="Symbol" pitchFamily="82" charset="2"/>
              </a:rPr>
              <a:t>+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i="1" dirty="0">
                <a:solidFill>
                  <a:srgbClr val="002060"/>
                </a:solidFill>
              </a:rPr>
              <a:t>y</a:t>
            </a:r>
            <a:r>
              <a:rPr lang="es-ES" baseline="30000" dirty="0">
                <a:solidFill>
                  <a:srgbClr val="002060"/>
                </a:solidFill>
              </a:rPr>
              <a:t>2</a:t>
            </a:r>
            <a:r>
              <a:rPr lang="es-E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Polar coordinates may be the </a:t>
            </a:r>
            <a:br>
              <a:rPr lang="en-US" dirty="0"/>
            </a:br>
            <a:r>
              <a:rPr lang="en-US" dirty="0"/>
              <a:t>“natural” system to use when </a:t>
            </a:r>
            <a:br>
              <a:rPr lang="en-US" dirty="0"/>
            </a:br>
            <a:r>
              <a:rPr lang="en-US" dirty="0"/>
              <a:t>integrating a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defined on a region </a:t>
            </a:r>
            <a:r>
              <a:rPr lang="en-US" i="1" dirty="0"/>
              <a:t>R</a:t>
            </a:r>
            <a:r>
              <a:rPr lang="en-US" dirty="0"/>
              <a:t> if </a:t>
            </a:r>
            <a:r>
              <a:rPr lang="en-US" i="1" dirty="0"/>
              <a:t>R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bounded between two rays </a:t>
            </a:r>
            <a:br>
              <a:rPr lang="en-US" dirty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= </a:t>
            </a:r>
            <a:r>
              <a:rPr lang="en-US" i="1" dirty="0"/>
              <a:t>b </a:t>
            </a:r>
            <a:r>
              <a:rPr lang="en-US" dirty="0"/>
              <a:t>and two </a:t>
            </a:r>
            <a:br>
              <a:rPr lang="en-US" dirty="0"/>
            </a:br>
            <a:r>
              <a:rPr lang="en-US" dirty="0"/>
              <a:t>continuous functions 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), as shown in </a:t>
            </a:r>
            <a:br>
              <a:rPr lang="en-US" dirty="0"/>
            </a:br>
            <a:r>
              <a:rPr lang="en-US" dirty="0"/>
              <a:t>Figure 1.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3745" y="49631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9680"/>
            <a:ext cx="3657600" cy="34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order to integrate over </a:t>
            </a:r>
            <a:r>
              <a:rPr lang="en-US" i="1" dirty="0"/>
              <a:t>R</a:t>
            </a:r>
            <a:r>
              <a:rPr lang="en-US" dirty="0"/>
              <a:t> using polar coordinates, we need to partition </a:t>
            </a:r>
            <a:r>
              <a:rPr lang="en-US" i="1" dirty="0"/>
              <a:t>R</a:t>
            </a:r>
            <a:r>
              <a:rPr lang="en-US" dirty="0"/>
              <a:t> in a manner consistent with the coordinate system. Figure 2 illustrates such a manner: </a:t>
            </a:r>
            <a:br>
              <a:rPr lang="en-US" dirty="0"/>
            </a:br>
            <a:r>
              <a:rPr lang="en-US" dirty="0"/>
              <a:t>each of the elements of the </a:t>
            </a:r>
            <a:br>
              <a:rPr lang="en-US" dirty="0"/>
            </a:br>
            <a:r>
              <a:rPr lang="en-US" dirty="0"/>
              <a:t>partition </a:t>
            </a:r>
            <a:r>
              <a:rPr lang="en-US" i="1" dirty="0"/>
              <a:t>P</a:t>
            </a:r>
            <a:r>
              <a:rPr lang="en-US" dirty="0"/>
              <a:t> is a </a:t>
            </a:r>
            <a:r>
              <a:rPr lang="en-US" i="1" dirty="0"/>
              <a:t>polar  rectangle</a:t>
            </a:r>
            <a:br>
              <a:rPr lang="en-US" i="1" dirty="0"/>
            </a:br>
            <a:r>
              <a:rPr lang="en-US" dirty="0"/>
              <a:t>described by	        </a:t>
            </a:r>
            <a:r>
              <a:rPr lang="pt-BR" dirty="0"/>
              <a:t>and</a:t>
            </a:r>
            <a:br>
              <a:rPr lang="pt-BR" dirty="0"/>
            </a:br>
            <a:r>
              <a:rPr lang="pt-BR" dirty="0"/>
              <a:t>	          for some </a:t>
            </a:r>
            <a:r>
              <a:rPr lang="pt-BR" i="1" dirty="0"/>
              <a:t>i</a:t>
            </a:r>
            <a:r>
              <a:rPr lang="pt-BR" dirty="0"/>
              <a:t> and </a:t>
            </a:r>
            <a:r>
              <a:rPr lang="pt-BR" i="1" dirty="0"/>
              <a:t>j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where		            is a partition</a:t>
            </a:r>
            <a:br>
              <a:rPr lang="pt-BR" dirty="0"/>
            </a:br>
            <a:r>
              <a:rPr lang="en-US" dirty="0"/>
              <a:t>of an interval of radii covering </a:t>
            </a:r>
            <a:r>
              <a:rPr lang="en-US" i="1" dirty="0"/>
              <a:t>R</a:t>
            </a:r>
            <a:br>
              <a:rPr lang="en-US" i="1" dirty="0"/>
            </a:br>
            <a:r>
              <a:rPr lang="en-US" dirty="0"/>
              <a:t>and		          is a partition</a:t>
            </a:r>
            <a:br>
              <a:rPr lang="en-US" dirty="0"/>
            </a:br>
            <a:r>
              <a:rPr lang="en-US" dirty="0"/>
              <a:t>of the interval of angles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</a:t>
            </a: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480" y="2566992"/>
            <a:ext cx="3474720" cy="34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16745" y="5542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2468380" y="3458980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7" name="Equation" r:id="rId4" imgW="1384200" imgH="431640" progId="Equation.DSMT4">
                  <p:embed/>
                </p:oleObj>
              </mc:Choice>
              <mc:Fallback>
                <p:oleObj name="Equation" r:id="rId4" imgW="1384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380" y="3458980"/>
                        <a:ext cx="138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7001"/>
              </p:ext>
            </p:extLst>
          </p:nvPr>
        </p:nvGraphicFramePr>
        <p:xfrm>
          <a:off x="565150" y="3887788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8" name="Equation" r:id="rId6" imgW="1650960" imgH="469800" progId="Equation.DSMT4">
                  <p:embed/>
                </p:oleObj>
              </mc:Choice>
              <mc:Fallback>
                <p:oleObj name="Equation" r:id="rId6" imgW="1650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887788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11145"/>
              </p:ext>
            </p:extLst>
          </p:nvPr>
        </p:nvGraphicFramePr>
        <p:xfrm>
          <a:off x="1600200" y="4259263"/>
          <a:ext cx="163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9" name="Equation" r:id="rId8" imgW="1638000" imgH="495000" progId="Equation.DSMT4">
                  <p:embed/>
                </p:oleObj>
              </mc:Choice>
              <mc:Fallback>
                <p:oleObj name="Equation" r:id="rId8" imgW="16380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59263"/>
                        <a:ext cx="1638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30502"/>
              </p:ext>
            </p:extLst>
          </p:nvPr>
        </p:nvGraphicFramePr>
        <p:xfrm>
          <a:off x="1181100" y="5119688"/>
          <a:ext cx="1943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0" name="Equation" r:id="rId10" imgW="1942920" imgH="495000" progId="Equation.DSMT4">
                  <p:embed/>
                </p:oleObj>
              </mc:Choice>
              <mc:Fallback>
                <p:oleObj name="Equation" r:id="rId10" imgW="194292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119688"/>
                        <a:ext cx="1943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Autofit/>
          </a:bodyPr>
          <a:lstStyle/>
          <a:p>
            <a:r>
              <a:rPr lang="en-US" dirty="0"/>
              <a:t>The contribution of each small polar rectangle to the Riemann sum based on the partition is</a:t>
            </a:r>
            <a:br>
              <a:rPr lang="en-US" dirty="0"/>
            </a:br>
            <a:r>
              <a:rPr lang="en-US" dirty="0"/>
              <a:t>where		  is a sample point chosen from the rectangle and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A</a:t>
            </a:r>
            <a:r>
              <a:rPr lang="en-US" dirty="0"/>
              <a:t> is its area. All we have left to do, in order to make the transition from the approximating Riemann sums to the integral, is express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A</a:t>
            </a:r>
            <a:r>
              <a:rPr lang="en-US" dirty="0"/>
              <a:t> in terms of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dirty="0">
                <a:sym typeface="Symbol"/>
              </a:rPr>
              <a:t>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. The choice of sample point is immaterial in the limit, so we can specify that the sample point in the polar rectangle where				        is</a:t>
            </a:r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27784"/>
              </p:ext>
            </p:extLst>
          </p:nvPr>
        </p:nvGraphicFramePr>
        <p:xfrm>
          <a:off x="6178550" y="1476375"/>
          <a:ext cx="1816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0" name="Equation" r:id="rId3" imgW="1815840" imgH="583920" progId="Equation.DSMT4">
                  <p:embed/>
                </p:oleObj>
              </mc:Choice>
              <mc:Fallback>
                <p:oleObj name="Equation" r:id="rId3" imgW="181584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1476375"/>
                        <a:ext cx="1816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010694"/>
              </p:ext>
            </p:extLst>
          </p:nvPr>
        </p:nvGraphicFramePr>
        <p:xfrm>
          <a:off x="1473200" y="1926089"/>
          <a:ext cx="104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1" name="Equation" r:id="rId5" imgW="1041120" imgH="583920" progId="Equation.DSMT4">
                  <p:embed/>
                </p:oleObj>
              </mc:Choice>
              <mc:Fallback>
                <p:oleObj name="Equation" r:id="rId5" imgW="1041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926089"/>
                        <a:ext cx="1041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7666"/>
              </p:ext>
            </p:extLst>
          </p:nvPr>
        </p:nvGraphicFramePr>
        <p:xfrm>
          <a:off x="3780289" y="4551814"/>
          <a:ext cx="377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2" name="Equation" r:id="rId7" imgW="3771720" imgH="469800" progId="Equation.DSMT4">
                  <p:embed/>
                </p:oleObj>
              </mc:Choice>
              <mc:Fallback>
                <p:oleObj name="Equation" r:id="rId7" imgW="37717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289" y="4551814"/>
                        <a:ext cx="3771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18429"/>
              </p:ext>
            </p:extLst>
          </p:nvPr>
        </p:nvGraphicFramePr>
        <p:xfrm>
          <a:off x="2533650" y="4972050"/>
          <a:ext cx="407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3" name="Equation" r:id="rId9" imgW="4076640" imgH="990360" progId="Equation.DSMT4">
                  <p:embed/>
                </p:oleObj>
              </mc:Choice>
              <mc:Fallback>
                <p:oleObj name="Equation" r:id="rId9" imgW="407664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972050"/>
                        <a:ext cx="4076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That is,	   is chosen to be the center point of each polar rectangle, as shown in Figure 3. And since the area of the sector of a circle of radius r and subtended angle </a:t>
            </a:r>
            <a:r>
              <a:rPr lang="el-GR" dirty="0">
                <a:sym typeface="Symbol"/>
              </a:rPr>
              <a:t>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is 	          the area of the polar rectangle in Figure 3 is as follows.</a:t>
            </a: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71160" y="2961038"/>
            <a:ext cx="3291840" cy="302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104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  <p:graphicFrame>
        <p:nvGraphicFramePr>
          <p:cNvPr id="288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63564"/>
              </p:ext>
            </p:extLst>
          </p:nvPr>
        </p:nvGraphicFramePr>
        <p:xfrm>
          <a:off x="1598613" y="1263650"/>
          <a:ext cx="104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7" name="Equation" r:id="rId4" imgW="1041120" imgH="583920" progId="Equation.DSMT4">
                  <p:embed/>
                </p:oleObj>
              </mc:Choice>
              <mc:Fallback>
                <p:oleObj name="Equation" r:id="rId4" imgW="1041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1263650"/>
                        <a:ext cx="1041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160721"/>
              </p:ext>
            </p:extLst>
          </p:nvPr>
        </p:nvGraphicFramePr>
        <p:xfrm>
          <a:off x="2192338" y="2590800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8" name="Equation" r:id="rId6" imgW="952200" imgH="469800" progId="Equation.DSMT4">
                  <p:embed/>
                </p:oleObj>
              </mc:Choice>
              <mc:Fallback>
                <p:oleObj name="Equation" r:id="rId6" imgW="9522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590800"/>
                        <a:ext cx="95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579584"/>
              </p:ext>
            </p:extLst>
          </p:nvPr>
        </p:nvGraphicFramePr>
        <p:xfrm>
          <a:off x="1263650" y="3435350"/>
          <a:ext cx="3289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9" name="Equation" r:id="rId8" imgW="3288960" imgH="825480" progId="Equation.DSMT4">
                  <p:embed/>
                </p:oleObj>
              </mc:Choice>
              <mc:Fallback>
                <p:oleObj name="Equation" r:id="rId8" imgW="328896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435350"/>
                        <a:ext cx="3289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07810"/>
              </p:ext>
            </p:extLst>
          </p:nvPr>
        </p:nvGraphicFramePr>
        <p:xfrm>
          <a:off x="1792288" y="4368800"/>
          <a:ext cx="3340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0" name="Equation" r:id="rId10" imgW="3340080" imgH="939600" progId="Equation.DSMT4">
                  <p:embed/>
                </p:oleObj>
              </mc:Choice>
              <mc:Fallback>
                <p:oleObj name="Equation" r:id="rId10" imgW="334008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368800"/>
                        <a:ext cx="3340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23246"/>
              </p:ext>
            </p:extLst>
          </p:nvPr>
        </p:nvGraphicFramePr>
        <p:xfrm>
          <a:off x="1792288" y="5410200"/>
          <a:ext cx="144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1" name="Equation" r:id="rId12" imgW="1447560" imgH="507960" progId="Equation.DSMT4">
                  <p:embed/>
                </p:oleObj>
              </mc:Choice>
              <mc:Fallback>
                <p:oleObj name="Equation" r:id="rId12" imgW="144756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410200"/>
                        <a:ext cx="1447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gives us all we need to express the entire Riemann sum in terms of radial and angle increments.</a:t>
            </a:r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44392"/>
              </p:ext>
            </p:extLst>
          </p:nvPr>
        </p:nvGraphicFramePr>
        <p:xfrm>
          <a:off x="1435100" y="2381250"/>
          <a:ext cx="6273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5" name="Equation" r:id="rId3" imgW="6273720" imgH="952200" progId="Equation.DSMT4">
                  <p:embed/>
                </p:oleObj>
              </mc:Choice>
              <mc:Fallback>
                <p:oleObj name="Equation" r:id="rId3" imgW="627372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381250"/>
                        <a:ext cx="6273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Double Integral in Polar Coordinates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Double Integral in Polar Coordinates </a:t>
            </a:r>
          </a:p>
          <a:p>
            <a:r>
              <a:rPr lang="en-US" dirty="0">
                <a:solidFill>
                  <a:srgbClr val="000000"/>
                </a:solidFill>
              </a:rPr>
              <a:t>Given an integrable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) defined on the region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bounded between rays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82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82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two continuous functions		                     the double integral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over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is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35508"/>
              </p:ext>
            </p:extLst>
          </p:nvPr>
        </p:nvGraphicFramePr>
        <p:xfrm>
          <a:off x="4245878" y="2692400"/>
          <a:ext cx="3467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6" name="Equation" r:id="rId3" imgW="3466800" imgH="482400" progId="Equation.DSMT4">
                  <p:embed/>
                </p:oleObj>
              </mc:Choice>
              <mc:Fallback>
                <p:oleObj name="Equation" r:id="rId3" imgW="34668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878" y="2692400"/>
                        <a:ext cx="3467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37472"/>
              </p:ext>
            </p:extLst>
          </p:nvPr>
        </p:nvGraphicFramePr>
        <p:xfrm>
          <a:off x="1593850" y="3632200"/>
          <a:ext cx="59563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7" name="Equation" r:id="rId5" imgW="5956200" imgH="1854000" progId="Equation.DSMT4">
                  <p:embed/>
                </p:oleObj>
              </mc:Choice>
              <mc:Fallback>
                <p:oleObj name="Equation" r:id="rId5" imgW="5956200" imgH="18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632200"/>
                        <a:ext cx="59563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671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Symbol</vt:lpstr>
      <vt:lpstr>Arial</vt:lpstr>
      <vt:lpstr>Cambria Math</vt:lpstr>
      <vt:lpstr>Calibri</vt:lpstr>
      <vt:lpstr>Office Theme</vt:lpstr>
      <vt:lpstr>Equation</vt:lpstr>
      <vt:lpstr>MathType 6.0 Equation</vt:lpstr>
      <vt:lpstr>Section 14.3</vt:lpstr>
      <vt:lpstr>TOPICS</vt:lpstr>
      <vt:lpstr>The Form of Double Integrals in Polar Coordinates</vt:lpstr>
      <vt:lpstr>The Form of Double Integrals in Polar Coordinates</vt:lpstr>
      <vt:lpstr>The Form of Double Integrals in Polar Coordinates</vt:lpstr>
      <vt:lpstr>The Form of Double Integrals in Polar Coordinates</vt:lpstr>
      <vt:lpstr>The Form of Double Integrals in Polar Coordinates</vt:lpstr>
      <vt:lpstr>The Form of Double Integrals in Polar Coordinates</vt:lpstr>
      <vt:lpstr>Theorem: Double Integral in Polar Coordinates </vt:lpstr>
      <vt:lpstr>Theorem: Double Integral in Polar Coordinates </vt:lpstr>
      <vt:lpstr>Evaluating Double Integrals in Polar Coordinates</vt:lpstr>
      <vt:lpstr>Example 1</vt:lpstr>
      <vt:lpstr>Example 1 (cont.)</vt:lpstr>
      <vt:lpstr>Example 1 (cont.)</vt:lpstr>
      <vt:lpstr>Example 1 (cont.)</vt:lpstr>
      <vt:lpstr>Example 2 </vt:lpstr>
      <vt:lpstr>Example 2 (cont.)</vt:lpstr>
      <vt:lpstr>Example 3 </vt:lpstr>
      <vt:lpstr>Example 3 (cont.)</vt:lpstr>
      <vt:lpstr>Example 3 (cont.)</vt:lpstr>
      <vt:lpstr>Example 4 </vt:lpstr>
      <vt:lpstr>Example 4 (cont.)</vt:lpstr>
      <vt:lpstr>Example 4 (cont.)</vt:lpstr>
      <vt:lpstr>Example 4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X.X</dc:title>
  <dc:creator>Kim Cumbie</dc:creator>
  <cp:lastModifiedBy>Daniel Breuer</cp:lastModifiedBy>
  <cp:revision>294</cp:revision>
  <dcterms:created xsi:type="dcterms:W3CDTF">2013-04-26T14:43:13Z</dcterms:created>
  <dcterms:modified xsi:type="dcterms:W3CDTF">2018-09-21T18:05:04Z</dcterms:modified>
</cp:coreProperties>
</file>