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97" r:id="rId4"/>
    <p:sldId id="300" r:id="rId5"/>
    <p:sldId id="302" r:id="rId6"/>
    <p:sldId id="303" r:id="rId7"/>
    <p:sldId id="304" r:id="rId8"/>
    <p:sldId id="305" r:id="rId9"/>
    <p:sldId id="306" r:id="rId10"/>
    <p:sldId id="308" r:id="rId11"/>
    <p:sldId id="309" r:id="rId12"/>
    <p:sldId id="34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8" r:id="rId28"/>
    <p:sldId id="329" r:id="rId29"/>
    <p:sldId id="330" r:id="rId30"/>
    <p:sldId id="331" r:id="rId31"/>
    <p:sldId id="332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  <p:embeddedFont>
      <p:font typeface="Sakkal Majalla" panose="02000000000000000000" pitchFamily="2" charset="-78"/>
      <p:regular r:id="rId53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FFCC"/>
    <a:srgbClr val="366092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37" autoAdjust="0"/>
    <p:restoredTop sz="94660"/>
  </p:normalViewPr>
  <p:slideViewPr>
    <p:cSldViewPr>
      <p:cViewPr varScale="1">
        <p:scale>
          <a:sx n="107" d="100"/>
          <a:sy n="107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Relationship Id="rId4" Type="http://schemas.openxmlformats.org/officeDocument/2006/relationships/image" Target="../media/image11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5344E-01D8-4770-9B22-3184B083B56E}" type="datetimeFigureOut">
              <a:rPr lang="en-US" smtClean="0"/>
              <a:pPr/>
              <a:t>9/21/2018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ECD4-0D90-49BB-9584-6E034E13D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0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ECD4-0D90-49BB-9584-6E034E13DF7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9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X.X</a:t>
            </a: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>
                <a:solidFill>
                  <a:srgbClr val="004786"/>
                </a:solidFill>
                <a:latin typeface="Arial" pitchFamily="34" charset="0"/>
                <a:cs typeface="Arial" pitchFamily="34" charset="0"/>
              </a:rPr>
              <a:t>Section Title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  <p:sp>
        <p:nvSpPr>
          <p:cNvPr id="15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2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4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43.wmf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oleObject" Target="../embeddings/oleObject77.bin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91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9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0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01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0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113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0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3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2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4786"/>
                </a:solidFill>
                <a:latin typeface="Arial" charset="0"/>
                <a:cs typeface="Arial" charset="0"/>
              </a:rPr>
              <a:t>Section 14.4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Triple Integrals </a:t>
            </a:r>
          </a:p>
        </p:txBody>
      </p:sp>
    </p:spTree>
    <p:extLst>
      <p:ext uri="{BB962C8B-B14F-4D97-AF65-F5344CB8AC3E}">
        <p14:creationId xmlns:p14="http://schemas.microsoft.com/office/powerpoint/2010/main" val="3775062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3586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Triple Integrals</a:t>
            </a:r>
          </a:p>
          <a:p>
            <a:r>
              <a:rPr lang="en-US" dirty="0">
                <a:solidFill>
                  <a:srgbClr val="000000"/>
                </a:solidFill>
              </a:rPr>
              <a:t>Assume that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 and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z</a:t>
            </a:r>
            <a:r>
              <a:rPr lang="en-US" dirty="0">
                <a:solidFill>
                  <a:srgbClr val="000000"/>
                </a:solidFill>
              </a:rPr>
              <a:t>) are continuous, that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 is a constant, and that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are two regions of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with at most boundary points in common. Assume also that all the integrals below exist. Then the following properties hold.</a:t>
            </a:r>
          </a:p>
          <a:p>
            <a:r>
              <a:rPr lang="en-US" b="1" dirty="0">
                <a:solidFill>
                  <a:srgbClr val="000000"/>
                </a:solidFill>
              </a:rPr>
              <a:t>Constant Multiple Property	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2051050" y="4724400"/>
          <a:ext cx="5041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4" name="Equation" r:id="rId3" imgW="5041800" imgH="812520" progId="Equation.DSMT4">
                  <p:embed/>
                </p:oleObj>
              </mc:Choice>
              <mc:Fallback>
                <p:oleObj name="Equation" r:id="rId3" imgW="504180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724400"/>
                        <a:ext cx="5041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Properties of Triple Integrals (cont.)</a:t>
            </a:r>
          </a:p>
          <a:p>
            <a:r>
              <a:rPr lang="en-US" b="1" dirty="0">
                <a:solidFill>
                  <a:srgbClr val="000000"/>
                </a:solidFill>
              </a:rPr>
              <a:t>Sum/Difference Property	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Domination Property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Disjoint Region Property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410269"/>
              </p:ext>
            </p:extLst>
          </p:nvPr>
        </p:nvGraphicFramePr>
        <p:xfrm>
          <a:off x="482600" y="3581400"/>
          <a:ext cx="8178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2" name="Equation" r:id="rId3" imgW="8178480" imgH="761760" progId="Equation.DSMT4">
                  <p:embed/>
                </p:oleObj>
              </mc:Choice>
              <mc:Fallback>
                <p:oleObj name="Equation" r:id="rId3" imgW="8178480" imgH="7617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3581400"/>
                        <a:ext cx="8178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5" name="Object 5"/>
          <p:cNvGraphicFramePr>
            <a:graphicFrameLocks noChangeAspect="1"/>
          </p:cNvGraphicFramePr>
          <p:nvPr/>
        </p:nvGraphicFramePr>
        <p:xfrm>
          <a:off x="577850" y="2355850"/>
          <a:ext cx="7988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3" name="Equation" r:id="rId5" imgW="7988040" imgH="761760" progId="Equation.DSMT4">
                  <p:embed/>
                </p:oleObj>
              </mc:Choice>
              <mc:Fallback>
                <p:oleObj name="Equation" r:id="rId5" imgW="7988040" imgH="761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2355850"/>
                        <a:ext cx="7988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1181100" y="4832350"/>
          <a:ext cx="6781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4" name="Equation" r:id="rId7" imgW="6781680" imgH="799920" progId="Equation.DSMT4">
                  <p:embed/>
                </p:oleObj>
              </mc:Choice>
              <mc:Fallback>
                <p:oleObj name="Equation" r:id="rId7" imgW="678168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32350"/>
                        <a:ext cx="6781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i="1" dirty="0"/>
              <a:t>S</a:t>
            </a:r>
            <a:r>
              <a:rPr lang="en-US" dirty="0"/>
              <a:t> is not a rectangular box, more attention must be paid to determining the limits of integration in a triple integral. Usually only some of the six possible orders of integration will be suitable for a given triple integral, but the process of setting up the integral is similar for any order. For the purpose of illustration, the steps below assume integration first with respect to </a:t>
            </a:r>
            <a:r>
              <a:rPr lang="en-US" i="1" dirty="0"/>
              <a:t>z</a:t>
            </a:r>
            <a:r>
              <a:rPr lang="en-US" dirty="0"/>
              <a:t>, then </a:t>
            </a:r>
            <a:r>
              <a:rPr lang="en-US" i="1" dirty="0"/>
              <a:t>y</a:t>
            </a:r>
            <a:r>
              <a:rPr lang="en-US" dirty="0"/>
              <a:t>, and finally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Setting up a Triple Integral</a:t>
            </a:r>
          </a:p>
          <a:p>
            <a:pPr algn="ctr"/>
            <a:endParaRPr lang="en-US" sz="1500" b="1" dirty="0"/>
          </a:p>
          <a:p>
            <a:r>
              <a:rPr lang="en-US" dirty="0"/>
              <a:t>To express </a:t>
            </a:r>
            <a:r>
              <a:rPr lang="en-US" i="1" dirty="0"/>
              <a:t>			   </a:t>
            </a:r>
            <a:r>
              <a:rPr lang="en-US" dirty="0"/>
              <a:t>as an iterated integral of the </a:t>
            </a:r>
          </a:p>
          <a:p>
            <a:endParaRPr lang="en-US" sz="1500" dirty="0"/>
          </a:p>
          <a:p>
            <a:r>
              <a:rPr lang="en-US" dirty="0"/>
              <a:t>form				 perform the following steps.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146300" y="2068689"/>
          <a:ext cx="2197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0" name="Equation" r:id="rId3" imgW="2197080" imgH="812520" progId="Equation.DSMT4">
                  <p:embed/>
                </p:oleObj>
              </mc:Choice>
              <mc:Fallback>
                <p:oleObj name="Equation" r:id="rId3" imgW="219708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068689"/>
                        <a:ext cx="21971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295400" y="2843389"/>
          <a:ext cx="2870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1" name="Equation" r:id="rId5" imgW="2869920" imgH="596880" progId="Equation.DSMT4">
                  <p:embed/>
                </p:oleObj>
              </mc:Choice>
              <mc:Fallback>
                <p:oleObj name="Equation" r:id="rId5" imgW="2869920" imgH="596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43389"/>
                        <a:ext cx="2870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Setting up a Triple Integral (cont.)</a:t>
            </a:r>
          </a:p>
          <a:p>
            <a:pPr>
              <a:tabLst>
                <a:tab pos="1139825" algn="l"/>
              </a:tabLst>
            </a:pPr>
            <a:r>
              <a:rPr lang="en-US" b="1" dirty="0"/>
              <a:t>Step 1:	</a:t>
            </a:r>
            <a:r>
              <a:rPr lang="en-US" dirty="0"/>
              <a:t>Draw a rough sketch of </a:t>
            </a:r>
            <a:r>
              <a:rPr lang="en-US" i="1" dirty="0"/>
              <a:t>S</a:t>
            </a:r>
            <a:r>
              <a:rPr lang="en-US" dirty="0"/>
              <a:t> as an aid in 	determining the </a:t>
            </a:r>
            <a:r>
              <a:rPr lang="en-US" i="1" dirty="0"/>
              <a:t>z</a:t>
            </a:r>
            <a:r>
              <a:rPr lang="en-US" dirty="0"/>
              <a:t>-limits. Identify the lower 	surface 		    and the upper surface</a:t>
            </a: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42674"/>
              </p:ext>
            </p:extLst>
          </p:nvPr>
        </p:nvGraphicFramePr>
        <p:xfrm>
          <a:off x="2857500" y="2699658"/>
          <a:ext cx="1562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4" name="Equation" r:id="rId4" imgW="1562040" imgH="469800" progId="Equation.DSMT4">
                  <p:embed/>
                </p:oleObj>
              </mc:Choice>
              <mc:Fallback>
                <p:oleObj name="Equation" r:id="rId4" imgW="156204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699658"/>
                        <a:ext cx="1562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676400" y="3176411"/>
          <a:ext cx="1574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Equation" r:id="rId6" imgW="1574640" imgH="469800" progId="Equation.DSMT4">
                  <p:embed/>
                </p:oleObj>
              </mc:Choice>
              <mc:Fallback>
                <p:oleObj name="Equation" r:id="rId6" imgW="157464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176411"/>
                        <a:ext cx="1574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88911" y="3137118"/>
            <a:ext cx="44083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 	         of </a:t>
            </a:r>
            <a:r>
              <a:rPr lang="en-US" sz="2800" i="1" dirty="0">
                <a:solidFill>
                  <a:srgbClr val="366092"/>
                </a:solidFill>
              </a:rPr>
              <a:t>S</a:t>
            </a:r>
            <a:r>
              <a:rPr lang="en-US" sz="2800" dirty="0">
                <a:solidFill>
                  <a:srgbClr val="366092"/>
                </a:solidFill>
              </a:rPr>
              <a:t>. These       two functions of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and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 constitute the </a:t>
            </a:r>
            <a:r>
              <a:rPr lang="en-US" sz="2800" i="1" dirty="0">
                <a:solidFill>
                  <a:srgbClr val="366092"/>
                </a:solidFill>
              </a:rPr>
              <a:t>z</a:t>
            </a:r>
            <a:r>
              <a:rPr lang="en-US" sz="2800" dirty="0">
                <a:solidFill>
                  <a:srgbClr val="366092"/>
                </a:solidFill>
              </a:rPr>
              <a:t>-limits 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3a).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200400"/>
            <a:ext cx="3200400" cy="260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96200" y="3851377"/>
            <a:ext cx="1295400" cy="390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3200400"/>
            <a:ext cx="381000" cy="32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82126" y="5486400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Setting up a Triple Integral (cont.)</a:t>
            </a:r>
          </a:p>
          <a:p>
            <a:pPr>
              <a:tabLst>
                <a:tab pos="1139825" algn="l"/>
              </a:tabLst>
            </a:pPr>
            <a:r>
              <a:rPr lang="en-US" b="1" dirty="0"/>
              <a:t>Step 2:	</a:t>
            </a:r>
            <a:r>
              <a:rPr lang="en-US" dirty="0"/>
              <a:t>Define </a:t>
            </a:r>
            <a:r>
              <a:rPr lang="en-US" i="1" dirty="0"/>
              <a:t>R</a:t>
            </a:r>
            <a:r>
              <a:rPr lang="en-US" dirty="0"/>
              <a:t> to be the “shadow,” or </a:t>
            </a:r>
            <a:r>
              <a:rPr lang="en-US" i="1" dirty="0"/>
              <a:t>projection</a:t>
            </a:r>
            <a:r>
              <a:rPr lang="en-US" dirty="0"/>
              <a:t>, of </a:t>
            </a:r>
            <a:r>
              <a:rPr lang="en-US" i="1" dirty="0"/>
              <a:t>S</a:t>
            </a:r>
            <a:r>
              <a:rPr lang="en-US" dirty="0"/>
              <a:t> 	in the </a:t>
            </a:r>
            <a:r>
              <a:rPr lang="en-US" i="1" dirty="0"/>
              <a:t>xy</a:t>
            </a:r>
            <a:r>
              <a:rPr lang="en-US" dirty="0"/>
              <a:t>-plane. Sketch </a:t>
            </a:r>
            <a:r>
              <a:rPr lang="en-US" i="1" dirty="0"/>
              <a:t>R</a:t>
            </a:r>
            <a:r>
              <a:rPr lang="en-US" dirty="0"/>
              <a:t>, this time as an aid in 	determining the </a:t>
            </a:r>
            <a:r>
              <a:rPr lang="en-US" i="1" dirty="0"/>
              <a:t>y</a:t>
            </a:r>
            <a:r>
              <a:rPr lang="en-US" dirty="0"/>
              <a:t>-limits.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1718733" y="3557411"/>
          <a:ext cx="1295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0" name="Equation" r:id="rId4" imgW="1295280" imgH="469800" progId="Equation.DSMT4">
                  <p:embed/>
                </p:oleObj>
              </mc:Choice>
              <mc:Fallback>
                <p:oleObj name="Equation" r:id="rId4" imgW="1295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733" y="3557411"/>
                        <a:ext cx="1295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00200" y="307894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The lower curve 	      	      and upper curve 		 constitute the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-limits 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3b). </a:t>
            </a: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922327"/>
              </p:ext>
            </p:extLst>
          </p:nvPr>
        </p:nvGraphicFramePr>
        <p:xfrm>
          <a:off x="2654300" y="3980330"/>
          <a:ext cx="1308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1" name="Equation" r:id="rId6" imgW="1307880" imgH="469800" progId="Equation.DSMT4">
                  <p:embed/>
                </p:oleObj>
              </mc:Choice>
              <mc:Fallback>
                <p:oleObj name="Equation" r:id="rId6" imgW="13078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980330"/>
                        <a:ext cx="1308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743200"/>
            <a:ext cx="3200400" cy="305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410200" y="2743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12606" y="5562600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Setting up a Triple Integral (cont.)</a:t>
            </a:r>
          </a:p>
          <a:p>
            <a:pPr>
              <a:tabLst>
                <a:tab pos="1139825" algn="l"/>
              </a:tabLst>
            </a:pPr>
            <a:r>
              <a:rPr lang="en-US" b="1" dirty="0"/>
              <a:t>Step 3:	</a:t>
            </a:r>
            <a:r>
              <a:rPr lang="en-US" dirty="0"/>
              <a:t>The lower </a:t>
            </a:r>
            <a:r>
              <a:rPr lang="en-US" i="1" dirty="0"/>
              <a:t>x</a:t>
            </a:r>
            <a:r>
              <a:rPr lang="en-US" dirty="0"/>
              <a:t>-limit is the left-hand edge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of </a:t>
            </a:r>
            <a:r>
              <a:rPr lang="en-US" i="1" dirty="0"/>
              <a:t>R </a:t>
            </a:r>
            <a:r>
              <a:rPr lang="en-US" dirty="0"/>
              <a:t>	(that is, the minimum value of </a:t>
            </a:r>
            <a:r>
              <a:rPr lang="en-US" i="1" dirty="0"/>
              <a:t>x</a:t>
            </a:r>
            <a:r>
              <a:rPr lang="en-US" dirty="0"/>
              <a:t> among 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18525" y="5486400"/>
            <a:ext cx="1547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3c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00200" y="27432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points of </a:t>
            </a:r>
            <a:r>
              <a:rPr lang="en-US" sz="2800" i="1" dirty="0">
                <a:solidFill>
                  <a:srgbClr val="366092"/>
                </a:solidFill>
              </a:rPr>
              <a:t>R</a:t>
            </a:r>
            <a:r>
              <a:rPr lang="en-US" sz="2800" dirty="0">
                <a:solidFill>
                  <a:srgbClr val="366092"/>
                </a:solidFill>
              </a:rPr>
              <a:t>) and the upper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-limit is the right-hand edge      </a:t>
            </a:r>
            <a:r>
              <a:rPr lang="en-US" sz="2800" i="1" dirty="0">
                <a:solidFill>
                  <a:srgbClr val="366092"/>
                </a:solidFill>
              </a:rPr>
              <a:t>x</a:t>
            </a:r>
            <a:r>
              <a:rPr lang="en-US" sz="2800" dirty="0">
                <a:solidFill>
                  <a:srgbClr val="366092"/>
                </a:solidFill>
              </a:rPr>
              <a:t> = </a:t>
            </a:r>
            <a:r>
              <a:rPr lang="en-US" sz="2800" i="1" dirty="0">
                <a:solidFill>
                  <a:srgbClr val="366092"/>
                </a:solidFill>
              </a:rPr>
              <a:t>b</a:t>
            </a:r>
          </a:p>
          <a:p>
            <a:r>
              <a:rPr lang="en-US" sz="2800" dirty="0">
                <a:solidFill>
                  <a:srgbClr val="366092"/>
                </a:solidFill>
              </a:rPr>
              <a:t>(see Figure 3c). 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9638" y="2714626"/>
            <a:ext cx="3200400" cy="29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410200" y="2743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over General Bounded Regions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Setting up a Triple Integral (cont.)</a:t>
            </a:r>
          </a:p>
          <a:p>
            <a:r>
              <a:rPr lang="en-US" dirty="0"/>
              <a:t>The result will be 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906135"/>
              </p:ext>
            </p:extLst>
          </p:nvPr>
        </p:nvGraphicFramePr>
        <p:xfrm>
          <a:off x="787400" y="2362200"/>
          <a:ext cx="7569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3" imgW="7569000" imgH="901440" progId="Equation.DSMT4">
                  <p:embed/>
                </p:oleObj>
              </mc:Choice>
              <mc:Fallback>
                <p:oleObj name="Equation" r:id="rId3" imgW="7569000" imgH="901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362200"/>
                        <a:ext cx="7569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056495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Caution</a:t>
            </a:r>
          </a:p>
          <a:p>
            <a:r>
              <a:rPr lang="en-US" dirty="0">
                <a:solidFill>
                  <a:schemeClr val="tx1"/>
                </a:solidFill>
              </a:rPr>
              <a:t>Note that the limits of integration of the innermost integral may be functions of the other two variables   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in the order shown previously). The limits of the middle integral may be functions of the outer variable 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in the order shown previously), but not the variable corresponding to the inner limits of integration (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in the order shown previously). The limits of the outermost integral can only be constants.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volume of the solid </a:t>
            </a:r>
            <a:r>
              <a:rPr lang="en-US" i="1" dirty="0"/>
              <a:t>S</a:t>
            </a:r>
            <a:r>
              <a:rPr lang="en-US" dirty="0"/>
              <a:t> bounded below by the surface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+ 3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+ 2 </a:t>
            </a:r>
            <a:r>
              <a:rPr lang="en-US" dirty="0"/>
              <a:t>and above by the surface 	       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6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Sakkal Majalla" pitchFamily="2" charset="-78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  <a:cs typeface="Sakkal Majalla" pitchFamily="2" charset="-78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volume </a:t>
            </a:r>
            <a:r>
              <a:rPr lang="en-US" i="1" dirty="0"/>
              <a:t>V</a:t>
            </a:r>
            <a:r>
              <a:rPr lang="en-US" dirty="0"/>
              <a:t> of </a:t>
            </a:r>
            <a:r>
              <a:rPr lang="en-US" i="1" dirty="0"/>
              <a:t>S</a:t>
            </a:r>
            <a:r>
              <a:rPr lang="en-US" dirty="0"/>
              <a:t> is expressed as a triple integral with the integrand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= 1.</a:t>
            </a: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3092450" y="4216400"/>
          <a:ext cx="2959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4" name="Equation" r:id="rId3" imgW="2958840" imgH="812520" progId="Equation.DSMT4">
                  <p:embed/>
                </p:oleObj>
              </mc:Choice>
              <mc:Fallback>
                <p:oleObj name="Equation" r:id="rId3" imgW="295884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216400"/>
                        <a:ext cx="29591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Triple integrals and Riemann sums </a:t>
            </a:r>
          </a:p>
          <a:p>
            <a:pPr marL="514350" indent="-514350">
              <a:buAutoNum type="arabicPeriod"/>
            </a:pPr>
            <a:r>
              <a:rPr lang="en-US" dirty="0"/>
              <a:t>Triple integrals over general bounded regions </a:t>
            </a:r>
          </a:p>
          <a:p>
            <a:pPr marL="514350" indent="-514350">
              <a:buAutoNum type="arabicPeriod"/>
            </a:pPr>
            <a:r>
              <a:rPr lang="en-US" dirty="0"/>
              <a:t>First and second moments of three-dimensional bodies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surfaces are both elliptical paraboloids, one opening upward and one downward, as shown in Figure 4. The two surfaces intersect where the two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911" y="2590800"/>
            <a:ext cx="450708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Functions </a:t>
            </a:r>
          </a:p>
          <a:p>
            <a:endParaRPr lang="en-US" sz="500" dirty="0">
              <a:solidFill>
                <a:srgbClr val="366092"/>
              </a:solidFill>
            </a:endParaRPr>
          </a:p>
          <a:p>
            <a:r>
              <a:rPr lang="en-US" sz="2800" dirty="0">
                <a:solidFill>
                  <a:srgbClr val="366092"/>
                </a:solidFill>
              </a:rPr>
              <a:t>and</a:t>
            </a:r>
          </a:p>
          <a:p>
            <a:r>
              <a:rPr lang="en-US" sz="2800" dirty="0">
                <a:solidFill>
                  <a:srgbClr val="366092"/>
                </a:solidFill>
              </a:rPr>
              <a:t>have the same value, namely over the curve in the </a:t>
            </a:r>
            <a:r>
              <a:rPr lang="en-US" sz="2800" i="1" dirty="0">
                <a:solidFill>
                  <a:srgbClr val="366092"/>
                </a:solidFill>
              </a:rPr>
              <a:t>xy</a:t>
            </a:r>
            <a:r>
              <a:rPr lang="en-US" sz="2800" dirty="0">
                <a:solidFill>
                  <a:srgbClr val="366092"/>
                </a:solidFill>
              </a:rPr>
              <a:t>-plane where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3050" y="2559774"/>
            <a:ext cx="3108960" cy="303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078567" y="2635956"/>
          <a:ext cx="298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1" name="Equation" r:id="rId4" imgW="2984400" imgH="482400" progId="Equation.DSMT4">
                  <p:embed/>
                </p:oleObj>
              </mc:Choice>
              <mc:Fallback>
                <p:oleObj name="Equation" r:id="rId4" imgW="298440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567" y="2635956"/>
                        <a:ext cx="298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231900" y="3124200"/>
          <a:ext cx="280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2" name="Equation" r:id="rId6" imgW="2806560" imgH="482400" progId="Equation.DSMT4">
                  <p:embed/>
                </p:oleObj>
              </mc:Choice>
              <mc:Fallback>
                <p:oleObj name="Equation" r:id="rId6" imgW="280656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3124200"/>
                        <a:ext cx="2806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730398" y="55727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4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544689" y="4883856"/>
          <a:ext cx="3835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23" name="Equation" r:id="rId8" imgW="3835080" imgH="1028520" progId="Equation.DSMT4">
                  <p:embed/>
                </p:oleObj>
              </mc:Choice>
              <mc:Fallback>
                <p:oleObj name="Equation" r:id="rId8" imgW="3835080" imgH="10285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89" y="4883856"/>
                        <a:ext cx="3835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equation 		 is the boundary of the region </a:t>
            </a:r>
            <a:r>
              <a:rPr lang="en-US" i="1" dirty="0"/>
              <a:t>R</a:t>
            </a:r>
            <a:r>
              <a:rPr lang="en-US" dirty="0"/>
              <a:t> in the </a:t>
            </a:r>
            <a:r>
              <a:rPr lang="en-US" i="1" dirty="0"/>
              <a:t>xy</a:t>
            </a:r>
            <a:r>
              <a:rPr lang="en-US" dirty="0"/>
              <a:t>‑plane, also shown in Figure 4. The lower curve (in the sense of </a:t>
            </a:r>
            <a:r>
              <a:rPr lang="en-US" i="1" dirty="0"/>
              <a:t>y</a:t>
            </a:r>
            <a:r>
              <a:rPr lang="en-US" dirty="0"/>
              <a:t>-values) is the function 	</a:t>
            </a:r>
          </a:p>
          <a:p>
            <a:r>
              <a:rPr lang="en-US" dirty="0"/>
              <a:t>			and the upper curve is the function </a:t>
            </a:r>
          </a:p>
          <a:p>
            <a:r>
              <a:rPr lang="en-US" dirty="0"/>
              <a:t>		          which we obtain by solving the equation for </a:t>
            </a:r>
            <a:r>
              <a:rPr lang="en-US" i="1" dirty="0"/>
              <a:t>y</a:t>
            </a:r>
            <a:r>
              <a:rPr lang="en-US" dirty="0"/>
              <a:t>. Finally, the line 		   defines the left-hand edge of </a:t>
            </a:r>
            <a:r>
              <a:rPr lang="en-US" i="1" dirty="0"/>
              <a:t>R</a:t>
            </a:r>
            <a:r>
              <a:rPr lang="en-US" dirty="0"/>
              <a:t>, and the line 	        the right-hand edge (set </a:t>
            </a:r>
            <a:r>
              <a:rPr lang="en-US" i="1" dirty="0"/>
              <a:t>y</a:t>
            </a:r>
            <a:r>
              <a:rPr lang="en-US" dirty="0"/>
              <a:t> = 0 in the equation and solve for </a:t>
            </a:r>
            <a:r>
              <a:rPr lang="en-US" i="1" dirty="0"/>
              <a:t>x</a:t>
            </a:r>
            <a:r>
              <a:rPr lang="en-US" dirty="0"/>
              <a:t>). Putting the pieces together, the volume can be calculated as follows.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2562578" y="1306689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6" name="Equation" r:id="rId3" imgW="1650960" imgH="444240" progId="Equation.DSMT4">
                  <p:embed/>
                </p:oleObj>
              </mc:Choice>
              <mc:Fallback>
                <p:oleObj name="Equation" r:id="rId3" imgW="16509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578" y="1306689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48640" y="2632778"/>
          <a:ext cx="260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7" name="Equation" r:id="rId5" imgW="2603160" imgH="495000" progId="Equation.DSMT4">
                  <p:embed/>
                </p:oleObj>
              </mc:Choice>
              <mc:Fallback>
                <p:oleObj name="Equation" r:id="rId5" imgW="26031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2632778"/>
                        <a:ext cx="260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548640" y="3148013"/>
          <a:ext cx="248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8" name="Equation" r:id="rId7" imgW="2489040" imgH="495000" progId="Equation.DSMT4">
                  <p:embed/>
                </p:oleObj>
              </mc:Choice>
              <mc:Fallback>
                <p:oleObj name="Equation" r:id="rId7" imgW="248904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148013"/>
                        <a:ext cx="248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5008380" y="3628140"/>
          <a:ext cx="1181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9" name="Equation" r:id="rId9" imgW="1180800" imgH="380880" progId="Equation.DSMT4">
                  <p:embed/>
                </p:oleObj>
              </mc:Choice>
              <mc:Fallback>
                <p:oleObj name="Equation" r:id="rId9" imgW="11808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380" y="3628140"/>
                        <a:ext cx="1181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689475" y="4029075"/>
          <a:ext cx="952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0" name="Equation" r:id="rId11" imgW="952200" imgH="380880" progId="Equation.DSMT4">
                  <p:embed/>
                </p:oleObj>
              </mc:Choice>
              <mc:Fallback>
                <p:oleObj name="Equation" r:id="rId11" imgW="95220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4029075"/>
                        <a:ext cx="952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911225" y="1371600"/>
          <a:ext cx="4394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2" name="Equation" r:id="rId3" imgW="4394160" imgH="876240" progId="Equation.DSMT4">
                  <p:embed/>
                </p:oleObj>
              </mc:Choice>
              <mc:Fallback>
                <p:oleObj name="Equation" r:id="rId3" imgW="4394160" imgH="876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1371600"/>
                        <a:ext cx="43942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46842"/>
              </p:ext>
            </p:extLst>
          </p:nvPr>
        </p:nvGraphicFramePr>
        <p:xfrm>
          <a:off x="1219200" y="3375025"/>
          <a:ext cx="4902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3" name="Equation" r:id="rId5" imgW="4902120" imgH="1295280" progId="Equation.DSMT4">
                  <p:embed/>
                </p:oleObj>
              </mc:Choice>
              <mc:Fallback>
                <p:oleObj name="Equation" r:id="rId5" imgW="490212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375025"/>
                        <a:ext cx="4902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491188"/>
              </p:ext>
            </p:extLst>
          </p:nvPr>
        </p:nvGraphicFramePr>
        <p:xfrm>
          <a:off x="1219200" y="4823178"/>
          <a:ext cx="3822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4" name="Equation" r:id="rId7" imgW="3822480" imgH="838080" progId="Equation.DSMT4">
                  <p:embed/>
                </p:oleObj>
              </mc:Choice>
              <mc:Fallback>
                <p:oleObj name="Equation" r:id="rId7" imgW="38224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23178"/>
                        <a:ext cx="3822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10120"/>
              </p:ext>
            </p:extLst>
          </p:nvPr>
        </p:nvGraphicFramePr>
        <p:xfrm>
          <a:off x="5683250" y="4899025"/>
          <a:ext cx="1663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5" name="Equation" r:id="rId9" imgW="1663560" imgH="711000" progId="Equation.DSMT4">
                  <p:embed/>
                </p:oleObj>
              </mc:Choice>
              <mc:Fallback>
                <p:oleObj name="Equation" r:id="rId9" imgW="166356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0" y="4899025"/>
                        <a:ext cx="16637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246954"/>
              </p:ext>
            </p:extLst>
          </p:nvPr>
        </p:nvGraphicFramePr>
        <p:xfrm>
          <a:off x="1219200" y="2438400"/>
          <a:ext cx="4711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6" name="Equation" r:id="rId11" imgW="4711680" imgH="876240" progId="Equation.DSMT4">
                  <p:embed/>
                </p:oleObj>
              </mc:Choice>
              <mc:Fallback>
                <p:oleObj name="Equation" r:id="rId11" imgW="4711680" imgH="8762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47117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(cont.)</a:t>
            </a: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071707"/>
              </p:ext>
            </p:extLst>
          </p:nvPr>
        </p:nvGraphicFramePr>
        <p:xfrm>
          <a:off x="931863" y="1536700"/>
          <a:ext cx="33147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3" name="Equation" r:id="rId3" imgW="3314520" imgH="927000" progId="Equation.DSMT4">
                  <p:embed/>
                </p:oleObj>
              </mc:Choice>
              <mc:Fallback>
                <p:oleObj name="Equation" r:id="rId3" imgW="3314520" imgH="927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1536700"/>
                        <a:ext cx="33147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886188"/>
              </p:ext>
            </p:extLst>
          </p:nvPr>
        </p:nvGraphicFramePr>
        <p:xfrm>
          <a:off x="989013" y="2881313"/>
          <a:ext cx="2768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4" name="Equation" r:id="rId5" imgW="2768400" imgH="444240" progId="Equation.DSMT4">
                  <p:embed/>
                </p:oleObj>
              </mc:Choice>
              <mc:Fallback>
                <p:oleObj name="Equation" r:id="rId5" imgW="2768400" imgH="4442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881313"/>
                        <a:ext cx="2768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093220"/>
              </p:ext>
            </p:extLst>
          </p:nvPr>
        </p:nvGraphicFramePr>
        <p:xfrm>
          <a:off x="4533900" y="1587500"/>
          <a:ext cx="38989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95" name="Equation" r:id="rId7" imgW="3898800" imgH="1295280" progId="Equation.DSMT4">
                  <p:embed/>
                </p:oleObj>
              </mc:Choice>
              <mc:Fallback>
                <p:oleObj name="Equation" r:id="rId7" imgW="3898800" imgH="12952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1587500"/>
                        <a:ext cx="38989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Evaluate the triple integral of Example 2 with the order of integration of the middle and outer integrals reversed.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5666" y="2591433"/>
            <a:ext cx="395393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hand” and “right-hand” curves of 		                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as functions of </a:t>
            </a:r>
            <a:r>
              <a:rPr lang="en-US" sz="2800" i="1" dirty="0">
                <a:solidFill>
                  <a:srgbClr val="366092"/>
                </a:solidFill>
              </a:rPr>
              <a:t>y</a:t>
            </a:r>
            <a:r>
              <a:rPr lang="en-US" sz="2800" dirty="0">
                <a:solidFill>
                  <a:srgbClr val="366092"/>
                </a:solidFill>
              </a:rPr>
              <a:t>, giving </a:t>
            </a:r>
          </a:p>
          <a:p>
            <a:pPr>
              <a:spcBef>
                <a:spcPts val="0"/>
              </a:spcBef>
            </a:pPr>
            <a:endParaRPr lang="en-US" sz="700" dirty="0">
              <a:solidFill>
                <a:srgbClr val="36609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us 		        and </a:t>
            </a:r>
          </a:p>
          <a:p>
            <a:pPr>
              <a:spcBef>
                <a:spcPts val="0"/>
              </a:spcBef>
            </a:pPr>
            <a:endParaRPr lang="en-US" sz="700" dirty="0">
              <a:solidFill>
                <a:srgbClr val="366092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		 respectively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366092"/>
                </a:solidFill>
              </a:rPr>
              <a:t>(see Figure 5).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Solution </a:t>
            </a:r>
          </a:p>
          <a:p>
            <a:pPr>
              <a:spcBef>
                <a:spcPts val="0"/>
              </a:spcBef>
            </a:pPr>
            <a:r>
              <a:rPr lang="en-US" dirty="0"/>
              <a:t>The inner integral remains the same, but to integrate next with respect to </a:t>
            </a:r>
            <a:r>
              <a:rPr lang="en-US" i="1" dirty="0"/>
              <a:t>x</a:t>
            </a:r>
            <a:r>
              <a:rPr lang="en-US" dirty="0"/>
              <a:t>, we need to express the “left-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950156" y="3059289"/>
          <a:ext cx="165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6" name="Equation" r:id="rId3" imgW="1650960" imgH="444240" progId="Equation.DSMT4">
                  <p:embed/>
                </p:oleObj>
              </mc:Choice>
              <mc:Fallback>
                <p:oleObj name="Equation" r:id="rId3" imgW="16509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156" y="3059289"/>
                        <a:ext cx="1651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967153" y="3983740"/>
          <a:ext cx="1981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Equation" r:id="rId5" imgW="1981080" imgH="495000" progId="Equation.DSMT4">
                  <p:embed/>
                </p:oleObj>
              </mc:Choice>
              <mc:Fallback>
                <p:oleObj name="Equation" r:id="rId5" imgW="198108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153" y="3983740"/>
                        <a:ext cx="1981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39750" y="4502150"/>
          <a:ext cx="1854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Equation" r:id="rId7" imgW="1854000" imgH="495000" progId="Equation.DSMT4">
                  <p:embed/>
                </p:oleObj>
              </mc:Choice>
              <mc:Fallback>
                <p:oleObj name="Equation" r:id="rId7" imgW="185400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502150"/>
                        <a:ext cx="1854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2667000"/>
            <a:ext cx="2819400" cy="316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724400" y="557278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limits of the outer integral are 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1 and </a:t>
            </a:r>
            <a:r>
              <a:rPr lang="en-US" i="1" dirty="0"/>
              <a:t>y</a:t>
            </a:r>
            <a:r>
              <a:rPr lang="en-US" dirty="0"/>
              <a:t> = 1, so the integral as a whole is as follows.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can be shown that the value of the </a:t>
            </a:r>
            <a:br>
              <a:rPr lang="en-US" dirty="0"/>
            </a:br>
            <a:r>
              <a:rPr lang="en-US" dirty="0"/>
              <a:t>integral is again 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2527300" y="2336800"/>
          <a:ext cx="4089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4" name="Equation" r:id="rId3" imgW="4089240" imgH="863280" progId="Equation.DSMT4">
                  <p:embed/>
                </p:oleObj>
              </mc:Choice>
              <mc:Fallback>
                <p:oleObj name="Equation" r:id="rId3" imgW="4089240" imgH="863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336800"/>
                        <a:ext cx="40894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01129"/>
              </p:ext>
            </p:extLst>
          </p:nvPr>
        </p:nvGraphicFramePr>
        <p:xfrm>
          <a:off x="2854325" y="3683000"/>
          <a:ext cx="914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5" name="Equation" r:id="rId5" imgW="914400" imgH="444240" progId="Equation.DSMT4">
                  <p:embed/>
                </p:oleObj>
              </mc:Choice>
              <mc:Fallback>
                <p:oleObj name="Equation" r:id="rId5" imgW="914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3683000"/>
                        <a:ext cx="9144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15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Moments about the Planes, Mass, and Center of Mass of an Object in </a:t>
            </a:r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Given an object in space modeled by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     and whose density is represented by 		</a:t>
            </a:r>
            <a:r>
              <a:rPr lang="en-US" dirty="0">
                <a:solidFill>
                  <a:srgbClr val="000000"/>
                </a:solidFill>
              </a:rPr>
              <a:t>     its </a:t>
            </a:r>
            <a:r>
              <a:rPr lang="en-US" b="1" dirty="0">
                <a:solidFill>
                  <a:srgbClr val="000000"/>
                </a:solidFill>
              </a:rPr>
              <a:t>first moments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yz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xz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25000" dirty="0">
                <a:solidFill>
                  <a:srgbClr val="000000"/>
                </a:solidFill>
              </a:rPr>
              <a:t>xy</a:t>
            </a:r>
            <a:r>
              <a:rPr lang="en-US" dirty="0">
                <a:solidFill>
                  <a:srgbClr val="000000"/>
                </a:solidFill>
              </a:rPr>
              <a:t> about the coordinate planes, its </a:t>
            </a:r>
            <a:r>
              <a:rPr lang="en-US" b="1" dirty="0">
                <a:solidFill>
                  <a:srgbClr val="000000"/>
                </a:solidFill>
              </a:rPr>
              <a:t>mass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, and its </a:t>
            </a:r>
            <a:r>
              <a:rPr lang="en-US" b="1" dirty="0">
                <a:solidFill>
                  <a:srgbClr val="000000"/>
                </a:solidFill>
              </a:rPr>
              <a:t>center of mass </a:t>
            </a:r>
            <a:r>
              <a:rPr lang="en-US" dirty="0">
                <a:solidFill>
                  <a:schemeClr val="tx1"/>
                </a:solidFill>
              </a:rPr>
              <a:t>		 are as follows, assuming the integrals exist.</a:t>
            </a:r>
          </a:p>
        </p:txBody>
      </p:sp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157971"/>
              </p:ext>
            </p:extLst>
          </p:nvPr>
        </p:nvGraphicFramePr>
        <p:xfrm>
          <a:off x="5851525" y="2671763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3" name="Equation" r:id="rId3" imgW="1460160" imgH="482400" progId="Equation.DSMT4">
                  <p:embed/>
                </p:oleObj>
              </mc:Choice>
              <mc:Fallback>
                <p:oleObj name="Equation" r:id="rId3" imgW="146016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2671763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6718300" y="3539067"/>
          <a:ext cx="1130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54" name="Equation" r:id="rId5" imgW="1130040" imgH="469800" progId="Equation.DSMT4">
                  <p:embed/>
                </p:oleObj>
              </mc:Choice>
              <mc:Fallback>
                <p:oleObj name="Equation" r:id="rId5" imgW="11300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539067"/>
                        <a:ext cx="1130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Moments about the Planes, Mass, and Center of Mass of an Object in </a:t>
            </a:r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(cont.)</a:t>
            </a:r>
          </a:p>
          <a:p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yz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xz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First moment about the </a:t>
            </a:r>
            <a:r>
              <a:rPr lang="en-US" b="1" i="1" dirty="0" err="1">
                <a:solidFill>
                  <a:schemeClr val="tx1"/>
                </a:solidFill>
              </a:rPr>
              <a:t>xy</a:t>
            </a:r>
            <a:r>
              <a:rPr lang="en-US" b="1" dirty="0">
                <a:solidFill>
                  <a:schemeClr val="tx1"/>
                </a:solidFill>
              </a:rPr>
              <a:t>-plane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83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54034"/>
              </p:ext>
            </p:extLst>
          </p:nvPr>
        </p:nvGraphicFramePr>
        <p:xfrm>
          <a:off x="2876550" y="2597150"/>
          <a:ext cx="3263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79" name="Equation" r:id="rId3" imgW="3263760" imgH="799920" progId="Equation.DSMT4">
                  <p:embed/>
                </p:oleObj>
              </mc:Choice>
              <mc:Fallback>
                <p:oleObj name="Equation" r:id="rId3" imgW="326376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2597150"/>
                        <a:ext cx="3263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434192"/>
              </p:ext>
            </p:extLst>
          </p:nvPr>
        </p:nvGraphicFramePr>
        <p:xfrm>
          <a:off x="2876550" y="3892550"/>
          <a:ext cx="3263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0" name="Equation" r:id="rId5" imgW="3263760" imgH="799920" progId="Equation.DSMT4">
                  <p:embed/>
                </p:oleObj>
              </mc:Choice>
              <mc:Fallback>
                <p:oleObj name="Equation" r:id="rId5" imgW="326376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892550"/>
                        <a:ext cx="3263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192841"/>
              </p:ext>
            </p:extLst>
          </p:nvPr>
        </p:nvGraphicFramePr>
        <p:xfrm>
          <a:off x="2882900" y="5137150"/>
          <a:ext cx="3251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81" name="Equation" r:id="rId7" imgW="3251160" imgH="799920" progId="Equation.DSMT4">
                  <p:embed/>
                </p:oleObj>
              </mc:Choice>
              <mc:Fallback>
                <p:oleObj name="Equation" r:id="rId7" imgW="3251160" imgH="7999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5137150"/>
                        <a:ext cx="3251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First Moments about the Planes, Mass, and Center of Mass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44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First Moments about the Planes, Mass, and Center of Mass of an Object in </a:t>
            </a:r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(cont.)</a:t>
            </a:r>
          </a:p>
          <a:p>
            <a:r>
              <a:rPr lang="en-US" b="1" dirty="0">
                <a:solidFill>
                  <a:schemeClr val="tx1"/>
                </a:solidFill>
              </a:rPr>
              <a:t>Mass	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Center of mass 	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93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87614"/>
              </p:ext>
            </p:extLst>
          </p:nvPr>
        </p:nvGraphicFramePr>
        <p:xfrm>
          <a:off x="3162300" y="24003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6" name="Equation" r:id="rId3" imgW="2882880" imgH="799920" progId="Equation.DSMT4">
                  <p:embed/>
                </p:oleObj>
              </mc:Choice>
              <mc:Fallback>
                <p:oleObj name="Equation" r:id="rId3" imgW="288288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2400300"/>
                        <a:ext cx="2882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539454"/>
              </p:ext>
            </p:extLst>
          </p:nvPr>
        </p:nvGraphicFramePr>
        <p:xfrm>
          <a:off x="3197225" y="3567792"/>
          <a:ext cx="44069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7" name="Equation" r:id="rId5" imgW="4406760" imgH="876240" progId="Equation.DSMT4">
                  <p:embed/>
                </p:oleObj>
              </mc:Choice>
              <mc:Fallback>
                <p:oleObj name="Equation" r:id="rId5" imgW="4406760" imgH="8762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567792"/>
                        <a:ext cx="44069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Suppose </a:t>
            </a:r>
            <a:r>
              <a:rPr lang="en-US" i="1" dirty="0"/>
              <a:t>S</a:t>
            </a:r>
            <a:r>
              <a:rPr lang="en-US" dirty="0"/>
              <a:t> is a closed bounded region of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and that </a:t>
            </a:r>
            <a:r>
              <a:rPr lang="en-US" i="1" dirty="0"/>
              <a:t>f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, </a:t>
            </a:r>
            <a:r>
              <a:rPr lang="en-US" i="1" dirty="0"/>
              <a:t>z</a:t>
            </a:r>
            <a:r>
              <a:rPr lang="en-US" dirty="0"/>
              <a:t>) is defined on </a:t>
            </a:r>
            <a:r>
              <a:rPr lang="en-US" i="1" dirty="0"/>
              <a:t>S</a:t>
            </a:r>
            <a:r>
              <a:rPr lang="en-US" dirty="0"/>
              <a:t>. We can partition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r>
              <a:rPr lang="en-US" dirty="0"/>
              <a:t> with families of planes parallel to the coordinate planes, and by doing so arrive at a collection of boxes that approximate </a:t>
            </a:r>
            <a:r>
              <a:rPr lang="en-US" i="1" dirty="0"/>
              <a:t>S</a:t>
            </a:r>
            <a:r>
              <a:rPr lang="en-US" dirty="0"/>
              <a:t>, as shown in Figure 1.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3349608"/>
            <a:ext cx="6477000" cy="268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2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Second Moments and Radii of Gyration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Second Moments and Radii of Gyration of an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Object in </a:t>
            </a:r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</a:p>
          <a:p>
            <a:r>
              <a:rPr lang="en-US" dirty="0">
                <a:solidFill>
                  <a:schemeClr val="tx1"/>
                </a:solidFill>
              </a:rPr>
              <a:t>Given an object in space modeled by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and whose density is represented by 		     its </a:t>
            </a:r>
            <a:r>
              <a:rPr lang="en-US" b="1" dirty="0">
                <a:solidFill>
                  <a:srgbClr val="C00000"/>
                </a:solidFill>
              </a:rPr>
              <a:t>second moments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r>
              <a:rPr lang="en-US" i="1" baseline="-25000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 about the coordinate axes and its corresponding </a:t>
            </a:r>
            <a:r>
              <a:rPr lang="en-US" b="1" dirty="0">
                <a:solidFill>
                  <a:srgbClr val="C00000"/>
                </a:solidFill>
              </a:rPr>
              <a:t>radii of gyration</a:t>
            </a:r>
            <a:r>
              <a:rPr lang="en-US" dirty="0">
                <a:solidFill>
                  <a:schemeClr val="tx1"/>
                </a:solidFill>
              </a:rPr>
              <a:t> are as follows, assuming the integrals exist.</a:t>
            </a:r>
          </a:p>
          <a:p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x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598515"/>
              </p:ext>
            </p:extLst>
          </p:nvPr>
        </p:nvGraphicFramePr>
        <p:xfrm>
          <a:off x="5886450" y="2640013"/>
          <a:ext cx="1460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9" name="Equation" r:id="rId3" imgW="1460160" imgH="482400" progId="Equation.DSMT4">
                  <p:embed/>
                </p:oleObj>
              </mc:Choice>
              <mc:Fallback>
                <p:oleObj name="Equation" r:id="rId3" imgW="1460160" imgH="48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6450" y="2640013"/>
                        <a:ext cx="1460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57184"/>
              </p:ext>
            </p:extLst>
          </p:nvPr>
        </p:nvGraphicFramePr>
        <p:xfrm>
          <a:off x="2552700" y="5027613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30" name="Equation" r:id="rId5" imgW="4038480" imgH="799920" progId="Equation.DSMT4">
                  <p:embed/>
                </p:oleObj>
              </mc:Choice>
              <mc:Fallback>
                <p:oleObj name="Equation" r:id="rId5" imgW="4038480" imgH="7999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027613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Second Moments and Radii of Gyration of an Object in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Second Moments and Radii of Gyration of an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Object in </a:t>
            </a:r>
            <a:r>
              <a:rPr lang="en-US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ℝ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(cont.)</a:t>
            </a:r>
          </a:p>
          <a:p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y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Second moment about the </a:t>
            </a:r>
            <a:r>
              <a:rPr lang="en-US" b="1" i="1" dirty="0">
                <a:solidFill>
                  <a:schemeClr val="tx1"/>
                </a:solidFill>
              </a:rPr>
              <a:t>z</a:t>
            </a:r>
            <a:r>
              <a:rPr lang="en-US" b="1" dirty="0">
                <a:solidFill>
                  <a:schemeClr val="tx1"/>
                </a:solidFill>
              </a:rPr>
              <a:t>-axis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Radii of gyration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92277"/>
              </p:ext>
            </p:extLst>
          </p:nvPr>
        </p:nvGraphicFramePr>
        <p:xfrm>
          <a:off x="2552700" y="259715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3" name="Equation" r:id="rId3" imgW="4038480" imgH="799920" progId="Equation.DSMT4">
                  <p:embed/>
                </p:oleObj>
              </mc:Choice>
              <mc:Fallback>
                <p:oleObj name="Equation" r:id="rId3" imgW="4038480" imgH="7999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259715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34894"/>
              </p:ext>
            </p:extLst>
          </p:nvPr>
        </p:nvGraphicFramePr>
        <p:xfrm>
          <a:off x="2552700" y="389255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4" name="Equation" r:id="rId5" imgW="4038480" imgH="799920" progId="Equation.DSMT4">
                  <p:embed/>
                </p:oleObj>
              </mc:Choice>
              <mc:Fallback>
                <p:oleObj name="Equation" r:id="rId5" imgW="4038480" imgH="799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9255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926303"/>
              </p:ext>
            </p:extLst>
          </p:nvPr>
        </p:nvGraphicFramePr>
        <p:xfrm>
          <a:off x="2514600" y="4965700"/>
          <a:ext cx="45212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5" name="Equation" r:id="rId7" imgW="4521200" imgH="977900" progId="Equation.DSMT4">
                  <p:embed/>
                </p:oleObj>
              </mc:Choice>
              <mc:Fallback>
                <p:oleObj name="Equation" r:id="rId7" imgW="4521200" imgH="977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65700"/>
                        <a:ext cx="45212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first and second moments, center of mass, and radii of gyration of the tetrahedron </a:t>
            </a:r>
            <a:r>
              <a:rPr lang="en-US" i="1" dirty="0"/>
              <a:t>S</a:t>
            </a:r>
            <a:r>
              <a:rPr lang="en-US" dirty="0"/>
              <a:t> bounded by the coordinate planes and the plane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= 2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/>
              <a:t>. Assume </a:t>
            </a:r>
            <a:r>
              <a:rPr lang="en-US" i="1" dirty="0"/>
              <a:t>S</a:t>
            </a:r>
            <a:r>
              <a:rPr lang="en-US" dirty="0"/>
              <a:t> is made of a substance with 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The shadow of </a:t>
            </a:r>
            <a:r>
              <a:rPr lang="en-US" i="1" dirty="0"/>
              <a:t>S</a:t>
            </a:r>
            <a:r>
              <a:rPr lang="en-US" dirty="0"/>
              <a:t> on each of the three coordinate planes is a triangle; we can determine the third edge of the shadow in the </a:t>
            </a:r>
            <a:r>
              <a:rPr lang="en-US" i="1" dirty="0"/>
              <a:t>xy</a:t>
            </a:r>
            <a:r>
              <a:rPr lang="en-US" dirty="0"/>
              <a:t>-plane by setting </a:t>
            </a:r>
            <a:r>
              <a:rPr lang="en-US" i="1" dirty="0"/>
              <a:t>z</a:t>
            </a:r>
            <a:r>
              <a:rPr lang="en-US" dirty="0"/>
              <a:t> = 0 in the equation </a:t>
            </a:r>
            <a:r>
              <a:rPr lang="en-US" i="1" dirty="0"/>
              <a:t>z</a:t>
            </a:r>
            <a:r>
              <a:rPr lang="en-US" dirty="0"/>
              <a:t> = 2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2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-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, giving us 2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 = 2.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Figure 7 is an illustration of </a:t>
            </a:r>
            <a:r>
              <a:rPr lang="en-US" i="1" dirty="0"/>
              <a:t>S</a:t>
            </a:r>
            <a:r>
              <a:rPr lang="en-US" dirty="0"/>
              <a:t>.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7882" y="1828800"/>
            <a:ext cx="2468236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86973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first moment formulas, we determine the following.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839320"/>
              </p:ext>
            </p:extLst>
          </p:nvPr>
        </p:nvGraphicFramePr>
        <p:xfrm>
          <a:off x="854075" y="23304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3" name="Equation" r:id="rId3" imgW="2184120" imgH="799920" progId="Equation.DSMT4">
                  <p:embed/>
                </p:oleObj>
              </mc:Choice>
              <mc:Fallback>
                <p:oleObj name="Equation" r:id="rId3" imgW="218412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75" y="23304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22905"/>
              </p:ext>
            </p:extLst>
          </p:nvPr>
        </p:nvGraphicFramePr>
        <p:xfrm>
          <a:off x="1426135" y="3200400"/>
          <a:ext cx="4356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4" name="Equation" r:id="rId5" imgW="4356000" imgH="685800" progId="Equation.DSMT4">
                  <p:embed/>
                </p:oleObj>
              </mc:Choice>
              <mc:Fallback>
                <p:oleObj name="Equation" r:id="rId5" imgW="435600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35" y="3200400"/>
                        <a:ext cx="43561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27537"/>
              </p:ext>
            </p:extLst>
          </p:nvPr>
        </p:nvGraphicFramePr>
        <p:xfrm>
          <a:off x="1422215" y="3962400"/>
          <a:ext cx="4572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5" name="Equation" r:id="rId7" imgW="4572000" imgH="1155600" progId="Equation.DSMT4">
                  <p:embed/>
                </p:oleObj>
              </mc:Choice>
              <mc:Fallback>
                <p:oleObj name="Equation" r:id="rId7" imgW="4572000" imgH="11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215" y="3962400"/>
                        <a:ext cx="45720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55605"/>
              </p:ext>
            </p:extLst>
          </p:nvPr>
        </p:nvGraphicFramePr>
        <p:xfrm>
          <a:off x="1426135" y="5248835"/>
          <a:ext cx="3289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6" name="Equation" r:id="rId9" imgW="3288960" imgH="685800" progId="Equation.DSMT4">
                  <p:embed/>
                </p:oleObj>
              </mc:Choice>
              <mc:Fallback>
                <p:oleObj name="Equation" r:id="rId9" imgW="32889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35" y="5248835"/>
                        <a:ext cx="32893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62260"/>
              </p:ext>
            </p:extLst>
          </p:nvPr>
        </p:nvGraphicFramePr>
        <p:xfrm>
          <a:off x="4826000" y="51816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7" name="Equation" r:id="rId11" imgW="583920" imgH="838080" progId="Equation.DSMT4">
                  <p:embed/>
                </p:oleObj>
              </mc:Choice>
              <mc:Fallback>
                <p:oleObj name="Equation" r:id="rId11" imgW="583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181600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088354"/>
              </p:ext>
            </p:extLst>
          </p:nvPr>
        </p:nvGraphicFramePr>
        <p:xfrm>
          <a:off x="3092450" y="2281238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8" name="Equation" r:id="rId13" imgW="3733560" imgH="685800" progId="Equation.DSMT4">
                  <p:embed/>
                </p:oleObj>
              </mc:Choice>
              <mc:Fallback>
                <p:oleObj name="Equation" r:id="rId13" imgW="373356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2281238"/>
                        <a:ext cx="373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867132"/>
              </p:ext>
            </p:extLst>
          </p:nvPr>
        </p:nvGraphicFramePr>
        <p:xfrm>
          <a:off x="908050" y="14541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9" name="Equation" r:id="rId3" imgW="2184120" imgH="799920" progId="Equation.DSMT4">
                  <p:embed/>
                </p:oleObj>
              </mc:Choice>
              <mc:Fallback>
                <p:oleObj name="Equation" r:id="rId3" imgW="2184120" imgH="7999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14541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623051"/>
              </p:ext>
            </p:extLst>
          </p:nvPr>
        </p:nvGraphicFramePr>
        <p:xfrm>
          <a:off x="3168650" y="1376363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0" name="Equation" r:id="rId5" imgW="3733560" imgH="685800" progId="Equation.DSMT4">
                  <p:embed/>
                </p:oleObj>
              </mc:Choice>
              <mc:Fallback>
                <p:oleObj name="Equation" r:id="rId5" imgW="373356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376363"/>
                        <a:ext cx="3733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79629"/>
              </p:ext>
            </p:extLst>
          </p:nvPr>
        </p:nvGraphicFramePr>
        <p:xfrm>
          <a:off x="1446213" y="2378075"/>
          <a:ext cx="434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1" name="Equation" r:id="rId7" imgW="4343400" imgH="685800" progId="Equation.DSMT4">
                  <p:embed/>
                </p:oleObj>
              </mc:Choice>
              <mc:Fallback>
                <p:oleObj name="Equation" r:id="rId7" imgW="434340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378075"/>
                        <a:ext cx="434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02909"/>
              </p:ext>
            </p:extLst>
          </p:nvPr>
        </p:nvGraphicFramePr>
        <p:xfrm>
          <a:off x="1436688" y="3270250"/>
          <a:ext cx="42037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2" name="Equation" r:id="rId9" imgW="4203360" imgH="1155600" progId="Equation.DSMT4">
                  <p:embed/>
                </p:oleObj>
              </mc:Choice>
              <mc:Fallback>
                <p:oleObj name="Equation" r:id="rId9" imgW="4203360" imgH="11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3270250"/>
                        <a:ext cx="42037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313"/>
              </p:ext>
            </p:extLst>
          </p:nvPr>
        </p:nvGraphicFramePr>
        <p:xfrm>
          <a:off x="1443038" y="4572000"/>
          <a:ext cx="275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3" name="Equation" r:id="rId11" imgW="2755800" imgH="838080" progId="Equation.DSMT4">
                  <p:embed/>
                </p:oleObj>
              </mc:Choice>
              <mc:Fallback>
                <p:oleObj name="Equation" r:id="rId11" imgW="275580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4572000"/>
                        <a:ext cx="275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811385"/>
              </p:ext>
            </p:extLst>
          </p:nvPr>
        </p:nvGraphicFramePr>
        <p:xfrm>
          <a:off x="4235450" y="45720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4" name="Equation" r:id="rId13" imgW="583920" imgH="838080" progId="Equation.DSMT4">
                  <p:embed/>
                </p:oleObj>
              </mc:Choice>
              <mc:Fallback>
                <p:oleObj name="Equation" r:id="rId13" imgW="583920" imgH="8380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4572000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485921"/>
              </p:ext>
            </p:extLst>
          </p:nvPr>
        </p:nvGraphicFramePr>
        <p:xfrm>
          <a:off x="755650" y="1377950"/>
          <a:ext cx="2184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0" name="Equation" r:id="rId3" imgW="2184120" imgH="799920" progId="Equation.DSMT4">
                  <p:embed/>
                </p:oleObj>
              </mc:Choice>
              <mc:Fallback>
                <p:oleObj name="Equation" r:id="rId3" imgW="2184120" imgH="7999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77950"/>
                        <a:ext cx="2184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627332"/>
              </p:ext>
            </p:extLst>
          </p:nvPr>
        </p:nvGraphicFramePr>
        <p:xfrm>
          <a:off x="2981325" y="1301750"/>
          <a:ext cx="370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1" name="Equation" r:id="rId5" imgW="3708360" imgH="685800" progId="Equation.DSMT4">
                  <p:embed/>
                </p:oleObj>
              </mc:Choice>
              <mc:Fallback>
                <p:oleObj name="Equation" r:id="rId5" imgW="3708360" imgH="685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1301750"/>
                        <a:ext cx="370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33654"/>
              </p:ext>
            </p:extLst>
          </p:nvPr>
        </p:nvGraphicFramePr>
        <p:xfrm>
          <a:off x="1344705" y="2222500"/>
          <a:ext cx="6477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2" name="Equation" r:id="rId7" imgW="6476760" imgH="825480" progId="Equation.DSMT4">
                  <p:embed/>
                </p:oleObj>
              </mc:Choice>
              <mc:Fallback>
                <p:oleObj name="Equation" r:id="rId7" imgW="647676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705" y="2222500"/>
                        <a:ext cx="6477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59543"/>
              </p:ext>
            </p:extLst>
          </p:nvPr>
        </p:nvGraphicFramePr>
        <p:xfrm>
          <a:off x="1345080" y="3111500"/>
          <a:ext cx="6959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3" name="Equation" r:id="rId9" imgW="6959520" imgH="1155600" progId="Equation.DSMT4">
                  <p:embed/>
                </p:oleObj>
              </mc:Choice>
              <mc:Fallback>
                <p:oleObj name="Equation" r:id="rId9" imgW="6959520" imgH="1155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080" y="3111500"/>
                        <a:ext cx="6959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81994"/>
              </p:ext>
            </p:extLst>
          </p:nvPr>
        </p:nvGraphicFramePr>
        <p:xfrm>
          <a:off x="1341438" y="4318000"/>
          <a:ext cx="424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4" name="Equation" r:id="rId11" imgW="4241520" imgH="1015920" progId="Equation.DSMT4">
                  <p:embed/>
                </p:oleObj>
              </mc:Choice>
              <mc:Fallback>
                <p:oleObj name="Equation" r:id="rId11" imgW="4241520" imgH="10159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318000"/>
                        <a:ext cx="4241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592917"/>
              </p:ext>
            </p:extLst>
          </p:nvPr>
        </p:nvGraphicFramePr>
        <p:xfrm>
          <a:off x="5664200" y="4395228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65" name="Equation" r:id="rId13" imgW="583920" imgH="838080" progId="Equation.DSMT4">
                  <p:embed/>
                </p:oleObj>
              </mc:Choice>
              <mc:Fallback>
                <p:oleObj name="Equation" r:id="rId13" imgW="58392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395228"/>
                        <a:ext cx="584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269609"/>
              </p:ext>
            </p:extLst>
          </p:nvPr>
        </p:nvGraphicFramePr>
        <p:xfrm>
          <a:off x="990600" y="1454150"/>
          <a:ext cx="1803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5" name="Equation" r:id="rId3" imgW="1803240" imgH="799920" progId="Equation.DSMT4">
                  <p:embed/>
                </p:oleObj>
              </mc:Choice>
              <mc:Fallback>
                <p:oleObj name="Equation" r:id="rId3" imgW="180324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54150"/>
                        <a:ext cx="1803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98931"/>
              </p:ext>
            </p:extLst>
          </p:nvPr>
        </p:nvGraphicFramePr>
        <p:xfrm>
          <a:off x="2851150" y="1376363"/>
          <a:ext cx="351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6" name="Equation" r:id="rId5" imgW="3517560" imgH="685800" progId="Equation.DSMT4">
                  <p:embed/>
                </p:oleObj>
              </mc:Choice>
              <mc:Fallback>
                <p:oleObj name="Equation" r:id="rId5" imgW="351756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1376363"/>
                        <a:ext cx="3517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648227"/>
              </p:ext>
            </p:extLst>
          </p:nvPr>
        </p:nvGraphicFramePr>
        <p:xfrm>
          <a:off x="1370105" y="2286000"/>
          <a:ext cx="3860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7" name="Equation" r:id="rId7" imgW="3860640" imgH="685800" progId="Equation.DSMT4">
                  <p:embed/>
                </p:oleObj>
              </mc:Choice>
              <mc:Fallback>
                <p:oleObj name="Equation" r:id="rId7" imgW="3860640" imgH="685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105" y="2286000"/>
                        <a:ext cx="3860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358613"/>
              </p:ext>
            </p:extLst>
          </p:nvPr>
        </p:nvGraphicFramePr>
        <p:xfrm>
          <a:off x="1375335" y="3035300"/>
          <a:ext cx="4102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8" name="Equation" r:id="rId9" imgW="4101840" imgH="1155600" progId="Equation.DSMT4">
                  <p:embed/>
                </p:oleObj>
              </mc:Choice>
              <mc:Fallback>
                <p:oleObj name="Equation" r:id="rId9" imgW="4101840" imgH="1155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335" y="3035300"/>
                        <a:ext cx="41021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704689"/>
              </p:ext>
            </p:extLst>
          </p:nvPr>
        </p:nvGraphicFramePr>
        <p:xfrm>
          <a:off x="1373095" y="4343400"/>
          <a:ext cx="314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9" name="Equation" r:id="rId11" imgW="3149280" imgH="685800" progId="Equation.DSMT4">
                  <p:embed/>
                </p:oleObj>
              </mc:Choice>
              <mc:Fallback>
                <p:oleObj name="Equation" r:id="rId11" imgW="3149280" imgH="685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095" y="4343400"/>
                        <a:ext cx="314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83330"/>
              </p:ext>
            </p:extLst>
          </p:nvPr>
        </p:nvGraphicFramePr>
        <p:xfrm>
          <a:off x="4584700" y="4294095"/>
          <a:ext cx="74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0" name="Equation" r:id="rId13" imgW="749160" imgH="838080" progId="Equation.DSMT4">
                  <p:embed/>
                </p:oleObj>
              </mc:Choice>
              <mc:Fallback>
                <p:oleObj name="Equation" r:id="rId13" imgW="749160" imgH="8380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294095"/>
                        <a:ext cx="74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calculations for </a:t>
            </a:r>
            <a:r>
              <a:rPr lang="en-US" i="1" dirty="0"/>
              <a:t>M</a:t>
            </a:r>
            <a:r>
              <a:rPr lang="en-US" i="1" baseline="-25000" dirty="0"/>
              <a:t>xz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n-US" i="1" baseline="-25000" dirty="0"/>
              <a:t>xy</a:t>
            </a:r>
            <a:r>
              <a:rPr lang="en-US" dirty="0"/>
              <a:t> differ in the details, we shouldn’t be surprised by the fact that these two moments are the same, since the distribution of the points of </a:t>
            </a:r>
            <a:r>
              <a:rPr lang="en-US" i="1" dirty="0"/>
              <a:t>S</a:t>
            </a:r>
            <a:r>
              <a:rPr lang="en-US" dirty="0"/>
              <a:t> above the </a:t>
            </a:r>
            <a:r>
              <a:rPr lang="en-US" i="1" dirty="0"/>
              <a:t>xz</a:t>
            </a:r>
            <a:r>
              <a:rPr lang="en-US" dirty="0"/>
              <a:t>-plane is symmetric to the distribution above the </a:t>
            </a:r>
            <a:r>
              <a:rPr lang="en-US" i="1" dirty="0"/>
              <a:t>xy</a:t>
            </a:r>
            <a:r>
              <a:rPr lang="en-US" dirty="0"/>
              <a:t>-plane. But </a:t>
            </a:r>
            <a:r>
              <a:rPr lang="en-US" i="1" dirty="0"/>
              <a:t>S</a:t>
            </a:r>
            <a:r>
              <a:rPr lang="en-US" dirty="0"/>
              <a:t> is distributed differently with respect to the </a:t>
            </a:r>
            <a:r>
              <a:rPr lang="en-US" i="1" dirty="0"/>
              <a:t>yz</a:t>
            </a:r>
            <a:r>
              <a:rPr lang="en-US" dirty="0"/>
              <a:t>-plane—for one thing, its “height” above the </a:t>
            </a:r>
            <a:r>
              <a:rPr lang="en-US" i="1" dirty="0"/>
              <a:t>yz</a:t>
            </a:r>
            <a:r>
              <a:rPr lang="en-US" dirty="0"/>
              <a:t>-plane is 1 unit, instead of 2 as it is above the other two coordinate planes.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first moments and mass in hand, we can find the center of mass of the tetrahedron.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Hence the center of mass of </a:t>
            </a:r>
            <a:r>
              <a:rPr lang="en-US" i="1" dirty="0"/>
              <a:t>S</a:t>
            </a:r>
            <a:r>
              <a:rPr lang="en-US" dirty="0"/>
              <a:t> (also known as its centroid, since </a:t>
            </a:r>
            <a:r>
              <a:rPr lang="en-US" i="1" dirty="0"/>
              <a:t>S</a:t>
            </a:r>
            <a:r>
              <a:rPr lang="en-US" dirty="0"/>
              <a:t> has constant density) is the point</a:t>
            </a: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1130300" y="2286000"/>
          <a:ext cx="68834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8" name="Equation" r:id="rId3" imgW="6883200" imgH="876240" progId="Equation.DSMT4">
                  <p:embed/>
                </p:oleObj>
              </mc:Choice>
              <mc:Fallback>
                <p:oleObj name="Equation" r:id="rId3" imgW="6883200" imgH="876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286000"/>
                        <a:ext cx="68834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96900" y="4152900"/>
          <a:ext cx="1168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9" name="Equation" r:id="rId5" imgW="1168200" imgH="495000" progId="Equation.DSMT4">
                  <p:embed/>
                </p:oleObj>
              </mc:Choice>
              <mc:Fallback>
                <p:oleObj name="Equation" r:id="rId5" imgW="116820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152900"/>
                        <a:ext cx="1168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3578" y="36705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66092"/>
                </a:solidFill>
              </a:rPr>
              <a:t>where 		        is the volume of the box defined by				        and 		      (see Figure 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19124"/>
          </a:xfrm>
        </p:spPr>
        <p:txBody>
          <a:bodyPr>
            <a:spAutoFit/>
          </a:bodyPr>
          <a:lstStyle/>
          <a:p>
            <a:r>
              <a:rPr lang="en-US" dirty="0"/>
              <a:t>We choose a sample point 		   from each box at which to evaluate </a:t>
            </a:r>
            <a:r>
              <a:rPr lang="en-US" i="1" dirty="0"/>
              <a:t>f</a:t>
            </a:r>
            <a:r>
              <a:rPr lang="en-US" dirty="0"/>
              <a:t>, and form the triple Riemann sum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470400" y="1268589"/>
          <a:ext cx="1701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0" name="Equation" r:id="rId3" imgW="1701720" imgH="571320" progId="Equation.DSMT4">
                  <p:embed/>
                </p:oleObj>
              </mc:Choice>
              <mc:Fallback>
                <p:oleObj name="Equation" r:id="rId3" imgW="1701720" imgH="571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268589"/>
                        <a:ext cx="1701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927100" y="2667000"/>
          <a:ext cx="47879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Equation" r:id="rId5" imgW="4787640" imgH="990360" progId="Equation.DSMT4">
                  <p:embed/>
                </p:oleObj>
              </mc:Choice>
              <mc:Fallback>
                <p:oleObj name="Equation" r:id="rId5" imgW="4787640" imgH="990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2667000"/>
                        <a:ext cx="47879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693914"/>
              </p:ext>
            </p:extLst>
          </p:nvPr>
        </p:nvGraphicFramePr>
        <p:xfrm>
          <a:off x="1524000" y="3742765"/>
          <a:ext cx="224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7" imgW="2247840" imgH="469800" progId="Equation.DSMT4">
                  <p:embed/>
                </p:oleObj>
              </mc:Choice>
              <mc:Fallback>
                <p:oleObj name="Equation" r:id="rId7" imgW="2247840" imgH="469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742765"/>
                        <a:ext cx="224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79778" y="4583289"/>
          <a:ext cx="3441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9" imgW="3441600" imgH="469800" progId="Equation.DSMT4">
                  <p:embed/>
                </p:oleObj>
              </mc:Choice>
              <mc:Fallback>
                <p:oleObj name="Equation" r:id="rId9" imgW="344160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78" y="4583289"/>
                        <a:ext cx="3441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13588"/>
              </p:ext>
            </p:extLst>
          </p:nvPr>
        </p:nvGraphicFramePr>
        <p:xfrm>
          <a:off x="1130300" y="5024552"/>
          <a:ext cx="1612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Equation" r:id="rId11" imgW="1612800" imgH="431640" progId="Equation.DSMT4">
                  <p:embed/>
                </p:oleObj>
              </mc:Choice>
              <mc:Fallback>
                <p:oleObj name="Equation" r:id="rId11" imgW="161280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024552"/>
                        <a:ext cx="16129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362200"/>
            <a:ext cx="3048000" cy="30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0" y="5486400"/>
            <a:ext cx="1370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Figure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Similarly, it can be shown that </a:t>
            </a:r>
          </a:p>
          <a:p>
            <a:endParaRPr 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26855"/>
              </p:ext>
            </p:extLst>
          </p:nvPr>
        </p:nvGraphicFramePr>
        <p:xfrm>
          <a:off x="1111250" y="1905000"/>
          <a:ext cx="6921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7" name="Equation" r:id="rId3" imgW="6921360" imgH="888840" progId="Equation.DSMT4">
                  <p:embed/>
                </p:oleObj>
              </mc:Choice>
              <mc:Fallback>
                <p:oleObj name="Equation" r:id="rId3" imgW="6921360" imgH="8888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6921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centroid, </a:t>
            </a:r>
            <a:r>
              <a:rPr lang="en-US" i="1" dirty="0"/>
              <a:t>I</a:t>
            </a:r>
            <a:r>
              <a:rPr lang="en-US" i="1" baseline="-25000" dirty="0"/>
              <a:t>z</a:t>
            </a:r>
            <a:r>
              <a:rPr lang="en-US" dirty="0"/>
              <a:t>, and </a:t>
            </a:r>
            <a:r>
              <a:rPr lang="en-US" i="1" dirty="0"/>
              <a:t>r</a:t>
            </a:r>
            <a:r>
              <a:rPr lang="en-US" i="1" baseline="-25000" dirty="0"/>
              <a:t>z</a:t>
            </a:r>
            <a:r>
              <a:rPr lang="en-US" dirty="0"/>
              <a:t> for the solid of Example 2, assuming constant density </a:t>
            </a:r>
            <a:r>
              <a:rPr lang="el-GR" i="1" dirty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dirty="0"/>
              <a:t>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By the symmetry of the solid, it must be the case that 	        but      will be some as yet unknown value between 2 and 6. To find 	     we calculate the following, using Powers of Sines and Cosines techniques to evaluate the trigonometric integral in the second to last line.</a:t>
            </a:r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598311" y="3267428"/>
          <a:ext cx="1397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5" name="Equation" r:id="rId3" imgW="1396800" imgH="368280" progId="Equation.DSMT4">
                  <p:embed/>
                </p:oleObj>
              </mc:Choice>
              <mc:Fallback>
                <p:oleObj name="Equation" r:id="rId3" imgW="1396800" imgH="3682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11" y="3267428"/>
                        <a:ext cx="1397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743200" y="3260372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6" name="Equation" r:id="rId5" imgW="228600" imgH="291960" progId="Equation.DSMT4">
                  <p:embed/>
                </p:oleObj>
              </mc:Choice>
              <mc:Fallback>
                <p:oleObj name="Equation" r:id="rId5" imgW="228600" imgH="2919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60372"/>
                        <a:ext cx="22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021074"/>
              </p:ext>
            </p:extLst>
          </p:nvPr>
        </p:nvGraphicFramePr>
        <p:xfrm>
          <a:off x="4267200" y="3682395"/>
          <a:ext cx="22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7" name="Equation" r:id="rId7" imgW="228600" imgH="291960" progId="Equation.DSMT4">
                  <p:embed/>
                </p:oleObj>
              </mc:Choice>
              <mc:Fallback>
                <p:oleObj name="Equation" r:id="rId7" imgW="22860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82395"/>
                        <a:ext cx="22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268088"/>
              </p:ext>
            </p:extLst>
          </p:nvPr>
        </p:nvGraphicFramePr>
        <p:xfrm>
          <a:off x="438150" y="1301750"/>
          <a:ext cx="3238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8" name="Equation" r:id="rId3" imgW="3238200" imgH="799920" progId="Equation.DSMT4">
                  <p:embed/>
                </p:oleObj>
              </mc:Choice>
              <mc:Fallback>
                <p:oleObj name="Equation" r:id="rId3" imgW="323820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301750"/>
                        <a:ext cx="32385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36616"/>
              </p:ext>
            </p:extLst>
          </p:nvPr>
        </p:nvGraphicFramePr>
        <p:xfrm>
          <a:off x="3771900" y="1128713"/>
          <a:ext cx="4229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09" name="Equation" r:id="rId5" imgW="4228920" imgH="825480" progId="Equation.DSMT4">
                  <p:embed/>
                </p:oleObj>
              </mc:Choice>
              <mc:Fallback>
                <p:oleObj name="Equation" r:id="rId5" imgW="42289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128713"/>
                        <a:ext cx="42291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4169"/>
              </p:ext>
            </p:extLst>
          </p:nvPr>
        </p:nvGraphicFramePr>
        <p:xfrm>
          <a:off x="1026460" y="2146300"/>
          <a:ext cx="7239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0" name="Equation" r:id="rId7" imgW="7238880" imgH="825480" progId="Equation.DSMT4">
                  <p:embed/>
                </p:oleObj>
              </mc:Choice>
              <mc:Fallback>
                <p:oleObj name="Equation" r:id="rId7" imgW="723888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60" y="2146300"/>
                        <a:ext cx="7239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01456"/>
              </p:ext>
            </p:extLst>
          </p:nvPr>
        </p:nvGraphicFramePr>
        <p:xfrm>
          <a:off x="1026460" y="3048000"/>
          <a:ext cx="5168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1" name="Equation" r:id="rId9" imgW="5168880" imgH="838080" progId="Equation.DSMT4">
                  <p:embed/>
                </p:oleObj>
              </mc:Choice>
              <mc:Fallback>
                <p:oleObj name="Equation" r:id="rId9" imgW="516888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460" y="3048000"/>
                        <a:ext cx="5168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43977"/>
              </p:ext>
            </p:extLst>
          </p:nvPr>
        </p:nvGraphicFramePr>
        <p:xfrm>
          <a:off x="1033930" y="3949700"/>
          <a:ext cx="6451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2" name="Equation" r:id="rId11" imgW="6451560" imgH="927000" progId="Equation.DSMT4">
                  <p:embed/>
                </p:oleObj>
              </mc:Choice>
              <mc:Fallback>
                <p:oleObj name="Equation" r:id="rId11" imgW="6451560" imgH="927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930" y="3949700"/>
                        <a:ext cx="6451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77606"/>
              </p:ext>
            </p:extLst>
          </p:nvPr>
        </p:nvGraphicFramePr>
        <p:xfrm>
          <a:off x="1029445" y="4940300"/>
          <a:ext cx="1498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3" name="Equation" r:id="rId13" imgW="1498320" imgH="927000" progId="Equation.DSMT4">
                  <p:embed/>
                </p:oleObj>
              </mc:Choice>
              <mc:Fallback>
                <p:oleObj name="Equation" r:id="rId13" imgW="149832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45" y="4940300"/>
                        <a:ext cx="1498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16147"/>
              </p:ext>
            </p:extLst>
          </p:nvPr>
        </p:nvGraphicFramePr>
        <p:xfrm>
          <a:off x="6400800" y="3073400"/>
          <a:ext cx="134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14" name="Equation" r:id="rId15" imgW="1346040" imgH="736560" progId="Equation.DSMT4">
                  <p:embed/>
                </p:oleObj>
              </mc:Choice>
              <mc:Fallback>
                <p:oleObj name="Equation" r:id="rId15" imgW="1346040" imgH="7365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073400"/>
                        <a:ext cx="1346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volume of the solid (from Example 2) is 		</a:t>
            </a:r>
            <a:r>
              <a:rPr lang="en-US" i="1" dirty="0"/>
              <a:t> </a:t>
            </a:r>
            <a:r>
              <a:rPr lang="en-US" dirty="0"/>
              <a:t>so its mass is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Therefore the centroid is </a:t>
            </a:r>
          </a:p>
          <a:p>
            <a:r>
              <a:rPr lang="en-US" dirty="0"/>
              <a:t>The moment of inertia about the </a:t>
            </a:r>
            <a:r>
              <a:rPr lang="en-US" i="1" dirty="0"/>
              <a:t>z</a:t>
            </a:r>
            <a:r>
              <a:rPr lang="en-US" dirty="0"/>
              <a:t>-axis can be found as follows.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56056"/>
              </p:ext>
            </p:extLst>
          </p:nvPr>
        </p:nvGraphicFramePr>
        <p:xfrm>
          <a:off x="6921500" y="1284288"/>
          <a:ext cx="93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1" name="Equation" r:id="rId3" imgW="939600" imgH="457200" progId="Equation.DSMT4">
                  <p:embed/>
                </p:oleObj>
              </mc:Choice>
              <mc:Fallback>
                <p:oleObj name="Equation" r:id="rId3" imgW="9396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84288"/>
                        <a:ext cx="939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127269"/>
              </p:ext>
            </p:extLst>
          </p:nvPr>
        </p:nvGraphicFramePr>
        <p:xfrm>
          <a:off x="2149475" y="1701800"/>
          <a:ext cx="1714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2" name="Equation" r:id="rId5" imgW="1714320" imgH="482400" progId="Equation.DSMT4">
                  <p:embed/>
                </p:oleObj>
              </mc:Choice>
              <mc:Fallback>
                <p:oleObj name="Equation" r:id="rId5" imgW="171432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1701800"/>
                        <a:ext cx="1714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3632200" y="2339622"/>
          <a:ext cx="1879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3" name="Equation" r:id="rId7" imgW="1879560" imgH="876240" progId="Equation.DSMT4">
                  <p:embed/>
                </p:oleObj>
              </mc:Choice>
              <mc:Fallback>
                <p:oleObj name="Equation" r:id="rId7" imgW="1879560" imgH="876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2200" y="2339622"/>
                        <a:ext cx="18796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047156"/>
              </p:ext>
            </p:extLst>
          </p:nvPr>
        </p:nvGraphicFramePr>
        <p:xfrm>
          <a:off x="4213578" y="3272367"/>
          <a:ext cx="12192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4" name="Equation" r:id="rId9" imgW="1218960" imgH="495000" progId="Equation.DSMT4">
                  <p:embed/>
                </p:oleObj>
              </mc:Choice>
              <mc:Fallback>
                <p:oleObj name="Equation" r:id="rId9" imgW="121896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578" y="3272367"/>
                        <a:ext cx="12192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02469"/>
              </p:ext>
            </p:extLst>
          </p:nvPr>
        </p:nvGraphicFramePr>
        <p:xfrm>
          <a:off x="457200" y="1187450"/>
          <a:ext cx="403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0" name="Equation" r:id="rId3" imgW="4038480" imgH="799920" progId="Equation.DSMT4">
                  <p:embed/>
                </p:oleObj>
              </mc:Choice>
              <mc:Fallback>
                <p:oleObj name="Equation" r:id="rId3" imgW="4038480" imgH="7999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87450"/>
                        <a:ext cx="40386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798819"/>
              </p:ext>
            </p:extLst>
          </p:nvPr>
        </p:nvGraphicFramePr>
        <p:xfrm>
          <a:off x="730625" y="1993900"/>
          <a:ext cx="535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1" name="Equation" r:id="rId5" imgW="5359320" imgH="825480" progId="Equation.DSMT4">
                  <p:embed/>
                </p:oleObj>
              </mc:Choice>
              <mc:Fallback>
                <p:oleObj name="Equation" r:id="rId5" imgW="535932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625" y="1993900"/>
                        <a:ext cx="53594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119906"/>
              </p:ext>
            </p:extLst>
          </p:nvPr>
        </p:nvGraphicFramePr>
        <p:xfrm>
          <a:off x="735105" y="2908300"/>
          <a:ext cx="7073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2" name="Equation" r:id="rId7" imgW="7073640" imgH="825480" progId="Equation.DSMT4">
                  <p:embed/>
                </p:oleObj>
              </mc:Choice>
              <mc:Fallback>
                <p:oleObj name="Equation" r:id="rId7" imgW="7073640" imgH="825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05" y="2908300"/>
                        <a:ext cx="70739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58275"/>
              </p:ext>
            </p:extLst>
          </p:nvPr>
        </p:nvGraphicFramePr>
        <p:xfrm>
          <a:off x="747805" y="3733800"/>
          <a:ext cx="5143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" name="Equation" r:id="rId9" imgW="5143320" imgH="838080" progId="Equation.DSMT4">
                  <p:embed/>
                </p:oleObj>
              </mc:Choice>
              <mc:Fallback>
                <p:oleObj name="Equation" r:id="rId9" imgW="514332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5" y="3733800"/>
                        <a:ext cx="5143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23589"/>
              </p:ext>
            </p:extLst>
          </p:nvPr>
        </p:nvGraphicFramePr>
        <p:xfrm>
          <a:off x="6019800" y="3733800"/>
          <a:ext cx="134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4" name="Equation" r:id="rId11" imgW="1346040" imgH="736560" progId="Equation.DSMT4">
                  <p:embed/>
                </p:oleObj>
              </mc:Choice>
              <mc:Fallback>
                <p:oleObj name="Equation" r:id="rId11" imgW="1346040" imgH="7365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733800"/>
                        <a:ext cx="1346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787848"/>
              </p:ext>
            </p:extLst>
          </p:nvPr>
        </p:nvGraphicFramePr>
        <p:xfrm>
          <a:off x="747805" y="4559300"/>
          <a:ext cx="6413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5" name="Equation" r:id="rId13" imgW="6413400" imgH="927000" progId="Equation.DSMT4">
                  <p:embed/>
                </p:oleObj>
              </mc:Choice>
              <mc:Fallback>
                <p:oleObj name="Equation" r:id="rId13" imgW="6413400" imgH="9270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5" y="4559300"/>
                        <a:ext cx="6413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115877"/>
              </p:ext>
            </p:extLst>
          </p:nvPr>
        </p:nvGraphicFramePr>
        <p:xfrm>
          <a:off x="756770" y="5537200"/>
          <a:ext cx="1104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6" name="Equation" r:id="rId15" imgW="1104840" imgH="482400" progId="Equation.DSMT4">
                  <p:embed/>
                </p:oleObj>
              </mc:Choice>
              <mc:Fallback>
                <p:oleObj name="Equation" r:id="rId15" imgW="110484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70" y="5537200"/>
                        <a:ext cx="1104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gives us the radius of gyration about the </a:t>
            </a:r>
            <a:r>
              <a:rPr lang="en-US" i="1" dirty="0"/>
              <a:t>z</a:t>
            </a:r>
            <a:r>
              <a:rPr lang="en-US" dirty="0"/>
              <a:t>-axis.</a:t>
            </a:r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549650" y="1981200"/>
          <a:ext cx="20447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Equation" r:id="rId3" imgW="2044440" imgH="965160" progId="Equation.DSMT4">
                  <p:embed/>
                </p:oleObj>
              </mc:Choice>
              <mc:Fallback>
                <p:oleObj name="Equation" r:id="rId3" imgW="2044440" imgH="965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50" y="1981200"/>
                        <a:ext cx="20447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 Integrals and Riemann Sums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keeping with previous usage, we define the norm of any such partition </a:t>
            </a:r>
            <a:r>
              <a:rPr lang="en-US" i="1" dirty="0"/>
              <a:t>P</a:t>
            </a:r>
            <a:r>
              <a:rPr lang="en-US" dirty="0"/>
              <a:t>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define the triple integral of </a:t>
            </a:r>
            <a:r>
              <a:rPr lang="en-US" i="1" dirty="0"/>
              <a:t>f</a:t>
            </a:r>
            <a:r>
              <a:rPr lang="en-US" dirty="0"/>
              <a:t> over </a:t>
            </a:r>
            <a:r>
              <a:rPr lang="en-US" i="1" dirty="0"/>
              <a:t>S</a:t>
            </a:r>
            <a:r>
              <a:rPr lang="en-US" dirty="0"/>
              <a:t> to be the common limit as		 if the limit exists.  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781300" y="2413000"/>
          <a:ext cx="35814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1" name="Equation" r:id="rId3" imgW="3581280" imgH="1091880" progId="Equation.DSMT4">
                  <p:embed/>
                </p:oleObj>
              </mc:Choice>
              <mc:Fallback>
                <p:oleObj name="Equation" r:id="rId3" imgW="3581280" imgH="1091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413000"/>
                        <a:ext cx="35814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3035300" y="4243211"/>
          <a:ext cx="107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Equation" r:id="rId5" imgW="1079280" imgH="469800" progId="Equation.DSMT4">
                  <p:embed/>
                </p:oleObj>
              </mc:Choice>
              <mc:Fallback>
                <p:oleObj name="Equation" r:id="rId5" imgW="10792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43211"/>
                        <a:ext cx="107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Triple Integral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37919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Triple Integral</a:t>
            </a:r>
          </a:p>
          <a:p>
            <a:r>
              <a:rPr lang="en-US" dirty="0">
                <a:solidFill>
                  <a:schemeClr val="tx1"/>
                </a:solidFill>
              </a:rPr>
              <a:t>Given a function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defined on the region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 </a:t>
            </a:r>
            <a:r>
              <a:rPr 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ℝ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,    we define the </a:t>
            </a:r>
            <a:r>
              <a:rPr lang="en-US" b="1" dirty="0">
                <a:solidFill>
                  <a:schemeClr val="tx1"/>
                </a:solidFill>
              </a:rPr>
              <a:t>triple integral of </a:t>
            </a:r>
            <a:r>
              <a:rPr lang="en-US" b="1" i="1" dirty="0">
                <a:solidFill>
                  <a:schemeClr val="tx1"/>
                </a:solidFill>
              </a:rPr>
              <a:t>f</a:t>
            </a:r>
            <a:r>
              <a:rPr lang="en-US" b="1" dirty="0">
                <a:solidFill>
                  <a:schemeClr val="tx1"/>
                </a:solidFill>
              </a:rPr>
              <a:t> over </a:t>
            </a: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to be the value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provided the limit exists. If the limit exists, we say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b="1" dirty="0">
                <a:solidFill>
                  <a:srgbClr val="C00000"/>
                </a:solidFill>
              </a:rPr>
              <a:t>integrable</a:t>
            </a:r>
            <a:r>
              <a:rPr lang="en-US" dirty="0">
                <a:solidFill>
                  <a:schemeClr val="tx1"/>
                </a:solidFill>
              </a:rPr>
              <a:t> over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622300" y="2819400"/>
          <a:ext cx="7899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Equation" r:id="rId3" imgW="7899120" imgH="990360" progId="Equation.DSMT4">
                  <p:embed/>
                </p:oleObj>
              </mc:Choice>
              <mc:Fallback>
                <p:oleObj name="Equation" r:id="rId3" imgW="7899120" imgH="9903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819400"/>
                        <a:ext cx="7899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Theorem: Fubini’s Theorem for Triple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9664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Fubini’s Theorem for Triple Integrals</a:t>
            </a:r>
          </a:p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f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i="1" dirty="0">
                <a:solidFill>
                  <a:schemeClr val="tx1"/>
                </a:solidFill>
              </a:rPr>
              <a:t>z</a:t>
            </a:r>
            <a:r>
              <a:rPr lang="en-US" dirty="0">
                <a:solidFill>
                  <a:schemeClr val="tx1"/>
                </a:solidFill>
              </a:rPr>
              <a:t>) is continuous on the region</a:t>
            </a:r>
          </a:p>
          <a:p>
            <a:r>
              <a:rPr lang="en-US" dirty="0">
                <a:solidFill>
                  <a:schemeClr val="tx1"/>
                </a:solidFill>
              </a:rPr>
              <a:t>			       then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Further, any permutation of the order of integration yields an identical result.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203658"/>
              </p:ext>
            </p:extLst>
          </p:nvPr>
        </p:nvGraphicFramePr>
        <p:xfrm>
          <a:off x="520700" y="2348587"/>
          <a:ext cx="3289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0" name="Equation" r:id="rId3" imgW="3288960" imgH="469800" progId="Equation.DSMT4">
                  <p:embed/>
                </p:oleObj>
              </mc:Choice>
              <mc:Fallback>
                <p:oleObj name="Equation" r:id="rId3" imgW="328896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348587"/>
                        <a:ext cx="3289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1574800" y="2984500"/>
          <a:ext cx="599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1" name="Equation" r:id="rId5" imgW="5994360" imgH="888840" progId="Equation.DSMT4">
                  <p:embed/>
                </p:oleObj>
              </mc:Choice>
              <mc:Fallback>
                <p:oleObj name="Equation" r:id="rId5" imgW="5994360" imgH="888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984500"/>
                        <a:ext cx="599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			        where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Using one of the six possible orders of integration, we have the following. </a:t>
            </a:r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74334"/>
              </p:ext>
            </p:extLst>
          </p:nvPr>
        </p:nvGraphicFramePr>
        <p:xfrm>
          <a:off x="1905000" y="1264678"/>
          <a:ext cx="2895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2" name="Equation" r:id="rId3" imgW="2895480" imgH="812520" progId="Equation.DSMT4">
                  <p:embed/>
                </p:oleObj>
              </mc:Choice>
              <mc:Fallback>
                <p:oleObj name="Equation" r:id="rId3" imgW="2895480" imgH="8125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64678"/>
                        <a:ext cx="2895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14350" y="2120900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Equation" r:id="rId5" imgW="3517560" imgH="469800" progId="Equation.DSMT4">
                  <p:embed/>
                </p:oleObj>
              </mc:Choice>
              <mc:Fallback>
                <p:oleObj name="Equation" r:id="rId5" imgW="351756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120900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(cont.)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 anchor="b"/>
          <a:lstStyle/>
          <a:p>
            <a:r>
              <a:rPr lang="en-US" dirty="0"/>
              <a:t> </a:t>
            </a: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27528"/>
              </p:ext>
            </p:extLst>
          </p:nvPr>
        </p:nvGraphicFramePr>
        <p:xfrm>
          <a:off x="495300" y="1295400"/>
          <a:ext cx="2781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3" name="Equation" r:id="rId3" imgW="2781000" imgH="812520" progId="Equation.DSMT4">
                  <p:embed/>
                </p:oleObj>
              </mc:Choice>
              <mc:Fallback>
                <p:oleObj name="Equation" r:id="rId3" imgW="2781000" imgH="8125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295400"/>
                        <a:ext cx="2781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943145"/>
              </p:ext>
            </p:extLst>
          </p:nvPr>
        </p:nvGraphicFramePr>
        <p:xfrm>
          <a:off x="515938" y="2106613"/>
          <a:ext cx="4267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4" name="Equation" r:id="rId5" imgW="4267080" imgH="685800" progId="Equation.DSMT4">
                  <p:embed/>
                </p:oleObj>
              </mc:Choice>
              <mc:Fallback>
                <p:oleObj name="Equation" r:id="rId5" imgW="4267080" imgH="685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106613"/>
                        <a:ext cx="4267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23904"/>
              </p:ext>
            </p:extLst>
          </p:nvPr>
        </p:nvGraphicFramePr>
        <p:xfrm>
          <a:off x="4826000" y="1905000"/>
          <a:ext cx="40005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5" name="Equation" r:id="rId7" imgW="4000320" imgH="1104840" progId="Equation.DSMT4">
                  <p:embed/>
                </p:oleObj>
              </mc:Choice>
              <mc:Fallback>
                <p:oleObj name="Equation" r:id="rId7" imgW="4000320" imgH="11048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1905000"/>
                        <a:ext cx="40005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450880"/>
              </p:ext>
            </p:extLst>
          </p:nvPr>
        </p:nvGraphicFramePr>
        <p:xfrm>
          <a:off x="508000" y="3114675"/>
          <a:ext cx="347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6" name="Equation" r:id="rId9" imgW="3479760" imgH="685800" progId="Equation.DSMT4">
                  <p:embed/>
                </p:oleObj>
              </mc:Choice>
              <mc:Fallback>
                <p:oleObj name="Equation" r:id="rId9" imgW="3479760" imgH="685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114675"/>
                        <a:ext cx="3479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76711"/>
              </p:ext>
            </p:extLst>
          </p:nvPr>
        </p:nvGraphicFramePr>
        <p:xfrm>
          <a:off x="4032250" y="3101975"/>
          <a:ext cx="347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7" name="Equation" r:id="rId11" imgW="3479760" imgH="711000" progId="Equation.DSMT4">
                  <p:embed/>
                </p:oleObj>
              </mc:Choice>
              <mc:Fallback>
                <p:oleObj name="Equation" r:id="rId11" imgW="3479760" imgH="7110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3101975"/>
                        <a:ext cx="347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5806"/>
              </p:ext>
            </p:extLst>
          </p:nvPr>
        </p:nvGraphicFramePr>
        <p:xfrm>
          <a:off x="515938" y="4141788"/>
          <a:ext cx="2374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8" name="Equation" r:id="rId13" imgW="2374560" imgH="685800" progId="Equation.DSMT4">
                  <p:embed/>
                </p:oleObj>
              </mc:Choice>
              <mc:Fallback>
                <p:oleObj name="Equation" r:id="rId13" imgW="2374560" imgH="685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4141788"/>
                        <a:ext cx="2374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80699"/>
              </p:ext>
            </p:extLst>
          </p:nvPr>
        </p:nvGraphicFramePr>
        <p:xfrm>
          <a:off x="2911475" y="3930650"/>
          <a:ext cx="2082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49" name="Equation" r:id="rId15" imgW="2082600" imgH="1117440" progId="Equation.DSMT4">
                  <p:embed/>
                </p:oleObj>
              </mc:Choice>
              <mc:Fallback>
                <p:oleObj name="Equation" r:id="rId15" imgW="2082600" imgH="11174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930650"/>
                        <a:ext cx="2082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67484"/>
              </p:ext>
            </p:extLst>
          </p:nvPr>
        </p:nvGraphicFramePr>
        <p:xfrm>
          <a:off x="5091113" y="43561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50" name="Equation" r:id="rId17" imgW="660240" imgH="291960" progId="Equation.DSMT4">
                  <p:embed/>
                </p:oleObj>
              </mc:Choice>
              <mc:Fallback>
                <p:oleObj name="Equation" r:id="rId17" imgW="66024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43561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1351</Words>
  <Application>Microsoft Office PowerPoint</Application>
  <PresentationFormat>On-screen Show (4:3)</PresentationFormat>
  <Paragraphs>176</Paragraphs>
  <Slides>45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Symbol</vt:lpstr>
      <vt:lpstr>Sakkal Majalla</vt:lpstr>
      <vt:lpstr>Arial</vt:lpstr>
      <vt:lpstr>Cambria Math</vt:lpstr>
      <vt:lpstr>Calibri</vt:lpstr>
      <vt:lpstr>Office Theme</vt:lpstr>
      <vt:lpstr>Equation</vt:lpstr>
      <vt:lpstr>MathType 6.0 Equation</vt:lpstr>
      <vt:lpstr>Section 14.4</vt:lpstr>
      <vt:lpstr>TOPICS</vt:lpstr>
      <vt:lpstr>Triple Integrals and Riemann Sums </vt:lpstr>
      <vt:lpstr>Triple Integrals and Riemann Sums </vt:lpstr>
      <vt:lpstr>Triple Integrals and Riemann Sums </vt:lpstr>
      <vt:lpstr>Definition: Triple Integral</vt:lpstr>
      <vt:lpstr>Theorem: Fubini’s Theorem for Triple Integrals</vt:lpstr>
      <vt:lpstr>Example 1</vt:lpstr>
      <vt:lpstr>Example 1 (cont.)</vt:lpstr>
      <vt:lpstr>Triple Integrals and Riemann Sums </vt:lpstr>
      <vt:lpstr>Triple Integrals and Riemann Sums </vt:lpstr>
      <vt:lpstr>Triple Integrals over General Bounded Regions</vt:lpstr>
      <vt:lpstr>Triple Integrals over General Bounded Regions</vt:lpstr>
      <vt:lpstr>Triple Integrals over General Bounded Regions</vt:lpstr>
      <vt:lpstr>Triple Integrals over General Bounded Regions</vt:lpstr>
      <vt:lpstr>Triple Integrals over General Bounded Regions</vt:lpstr>
      <vt:lpstr>Triple Integrals over General Bounded Regions</vt:lpstr>
      <vt:lpstr>Caution</vt:lpstr>
      <vt:lpstr>Example 2</vt:lpstr>
      <vt:lpstr>Example 2 (cont.)</vt:lpstr>
      <vt:lpstr>Example 2 (cont.)</vt:lpstr>
      <vt:lpstr>Example 2 (cont.)</vt:lpstr>
      <vt:lpstr>Example 2 (cont.)</vt:lpstr>
      <vt:lpstr>Example 3 </vt:lpstr>
      <vt:lpstr>Example 3 (cont.) </vt:lpstr>
      <vt:lpstr>Example 3 (cont.) </vt:lpstr>
      <vt:lpstr>Definition: First Moments about the Planes, Mass, and Center of Mass of an Object in ℝ3</vt:lpstr>
      <vt:lpstr>Definition: First Moments about the Planes, Mass, and Center of Mass of an Object in ℝ3</vt:lpstr>
      <vt:lpstr>Definition: First Moments about the Planes, Mass, and Center of Mass of an Object in ℝ3</vt:lpstr>
      <vt:lpstr>Definition: Second Moments and Radii of Gyration of an Object in ℝ3</vt:lpstr>
      <vt:lpstr>Definition: Second Moments and Radii of Gyration of an Object in ℝ3</vt:lpstr>
      <vt:lpstr>Example 4 </vt:lpstr>
      <vt:lpstr>Example 4 (cont.)</vt:lpstr>
      <vt:lpstr>Example 4 (cont.)</vt:lpstr>
      <vt:lpstr>Example 4 (cont.)</vt:lpstr>
      <vt:lpstr>Example 4 (cont.)</vt:lpstr>
      <vt:lpstr>Example 4 (cont.)</vt:lpstr>
      <vt:lpstr>Example 4 (cont.)</vt:lpstr>
      <vt:lpstr>Example 4 (cont.)</vt:lpstr>
      <vt:lpstr>Example 4 (cont.)</vt:lpstr>
      <vt:lpstr>Example 5 </vt:lpstr>
      <vt:lpstr>Example 5 (cont.)</vt:lpstr>
      <vt:lpstr>Example 5 (cont.)</vt:lpstr>
      <vt:lpstr>Example 5 (cont.)</vt:lpstr>
      <vt:lpstr>Example 5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X.X</dc:title>
  <dc:creator>Kim Cumbie</dc:creator>
  <cp:lastModifiedBy>Daniel Breuer</cp:lastModifiedBy>
  <cp:revision>491</cp:revision>
  <dcterms:created xsi:type="dcterms:W3CDTF">2013-04-26T14:43:13Z</dcterms:created>
  <dcterms:modified xsi:type="dcterms:W3CDTF">2018-09-21T18:20:50Z</dcterms:modified>
</cp:coreProperties>
</file>