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9" r:id="rId4"/>
    <p:sldId id="280" r:id="rId5"/>
    <p:sldId id="281" r:id="rId6"/>
    <p:sldId id="282" r:id="rId7"/>
    <p:sldId id="283" r:id="rId8"/>
    <p:sldId id="285" r:id="rId9"/>
    <p:sldId id="286" r:id="rId10"/>
    <p:sldId id="288" r:id="rId11"/>
    <p:sldId id="289" r:id="rId12"/>
    <p:sldId id="290" r:id="rId13"/>
    <p:sldId id="291" r:id="rId14"/>
    <p:sldId id="292" r:id="rId15"/>
    <p:sldId id="259" r:id="rId16"/>
    <p:sldId id="293" r:id="rId17"/>
    <p:sldId id="294" r:id="rId18"/>
    <p:sldId id="296" r:id="rId19"/>
    <p:sldId id="260" r:id="rId20"/>
    <p:sldId id="261" r:id="rId21"/>
    <p:sldId id="262" r:id="rId22"/>
    <p:sldId id="263" r:id="rId23"/>
    <p:sldId id="264" r:id="rId24"/>
    <p:sldId id="265" r:id="rId25"/>
    <p:sldId id="267" r:id="rId26"/>
    <p:sldId id="266" r:id="rId27"/>
    <p:sldId id="268" r:id="rId28"/>
    <p:sldId id="269" r:id="rId29"/>
    <p:sldId id="270" r:id="rId30"/>
    <p:sldId id="271" r:id="rId31"/>
    <p:sldId id="272" r:id="rId32"/>
    <p:sldId id="273" r:id="rId33"/>
    <p:sldId id="274" r:id="rId34"/>
    <p:sldId id="275" r:id="rId35"/>
    <p:sldId id="276" r:id="rId36"/>
    <p:sldId id="277" r:id="rId37"/>
    <p:sldId id="278" r:id="rId38"/>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99"/>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9" autoAdjust="0"/>
    <p:restoredTop sz="94660"/>
  </p:normalViewPr>
  <p:slideViewPr>
    <p:cSldViewPr>
      <p:cViewPr varScale="1">
        <p:scale>
          <a:sx n="107" d="100"/>
          <a:sy n="107" d="100"/>
        </p:scale>
        <p:origin x="14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9.bin"/><Relationship Id="rId18" Type="http://schemas.openxmlformats.org/officeDocument/2006/relationships/image" Target="../media/image25.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2.wmf"/><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8.vml"/><Relationship Id="rId6" Type="http://schemas.openxmlformats.org/officeDocument/2006/relationships/image" Target="../media/image19.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7.bin"/><Relationship Id="rId1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3.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3.wmf"/><Relationship Id="rId5" Type="http://schemas.openxmlformats.org/officeDocument/2006/relationships/oleObject" Target="../embeddings/oleObject29.bin"/><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37.bin"/><Relationship Id="rId18" Type="http://schemas.openxmlformats.org/officeDocument/2006/relationships/image" Target="../media/image44.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1.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14.vml"/><Relationship Id="rId6" Type="http://schemas.openxmlformats.org/officeDocument/2006/relationships/image" Target="../media/image38.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40.wmf"/><Relationship Id="rId19" Type="http://schemas.openxmlformats.org/officeDocument/2006/relationships/oleObject" Target="../embeddings/oleObject40.bin"/><Relationship Id="rId4" Type="http://schemas.openxmlformats.org/officeDocument/2006/relationships/image" Target="../media/image37.wmf"/><Relationship Id="rId9" Type="http://schemas.openxmlformats.org/officeDocument/2006/relationships/oleObject" Target="../embeddings/oleObject35.bin"/><Relationship Id="rId14" Type="http://schemas.openxmlformats.org/officeDocument/2006/relationships/image" Target="../media/image4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8.wmf"/><Relationship Id="rId5" Type="http://schemas.openxmlformats.org/officeDocument/2006/relationships/oleObject" Target="../embeddings/oleObject43.bin"/><Relationship Id="rId4" Type="http://schemas.openxmlformats.org/officeDocument/2006/relationships/image" Target="../media/image47.wmf"/></Relationships>
</file>

<file path=ppt/slides/_rels/slide2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0.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5.wmf"/><Relationship Id="rId5" Type="http://schemas.openxmlformats.org/officeDocument/2006/relationships/oleObject" Target="../embeddings/oleObject50.bin"/><Relationship Id="rId4" Type="http://schemas.openxmlformats.org/officeDocument/2006/relationships/image" Target="../media/image54.wmf"/></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9.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5.bin"/><Relationship Id="rId14" Type="http://schemas.openxmlformats.org/officeDocument/2006/relationships/image" Target="../media/image6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6.wmf"/></Relationships>
</file>

<file path=ppt/slides/_rels/slide32.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8.wmf"/><Relationship Id="rId5" Type="http://schemas.openxmlformats.org/officeDocument/2006/relationships/oleObject" Target="../embeddings/oleObject62.bin"/><Relationship Id="rId4" Type="http://schemas.openxmlformats.org/officeDocument/2006/relationships/image" Target="../media/image67.wmf"/></Relationships>
</file>

<file path=ppt/slides/_rels/slide33.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1.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76.wmf"/></Relationships>
</file>

<file path=ppt/slides/_rels/slide36.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8.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4.bin"/><Relationship Id="rId14" Type="http://schemas.openxmlformats.org/officeDocument/2006/relationships/image" Target="../media/image82.wmf"/></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Substitutions and Multiple Integrals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lstStyle/>
          <a:p>
            <a:r>
              <a:rPr lang="en-US" dirty="0"/>
              <a:t>Let</a:t>
            </a:r>
          </a:p>
          <a:p>
            <a:r>
              <a:rPr lang="en-US" dirty="0"/>
              <a:t>and define</a:t>
            </a:r>
          </a:p>
          <a:p>
            <a:endParaRPr lang="en-US" dirty="0"/>
          </a:p>
          <a:p>
            <a:endParaRPr lang="en-US" dirty="0"/>
          </a:p>
          <a:p>
            <a:r>
              <a:rPr lang="en-US" dirty="0"/>
              <a:t>Then both </a:t>
            </a:r>
            <a:r>
              <a:rPr lang="en-US" b="1" dirty="0"/>
              <a:t>p</a:t>
            </a:r>
            <a:r>
              <a:rPr lang="en-US" dirty="0"/>
              <a:t>(</a:t>
            </a:r>
            <a:r>
              <a:rPr lang="en-US" i="1" dirty="0"/>
              <a:t>u</a:t>
            </a:r>
            <a:r>
              <a:rPr lang="en-US" baseline="-25000" dirty="0"/>
              <a:t>0</a:t>
            </a:r>
            <a:r>
              <a:rPr lang="en-US" dirty="0"/>
              <a:t>) and </a:t>
            </a:r>
            <a:r>
              <a:rPr lang="en-US" b="1" dirty="0"/>
              <a:t>q</a:t>
            </a:r>
            <a:r>
              <a:rPr lang="en-US" dirty="0"/>
              <a:t>(</a:t>
            </a:r>
            <a:r>
              <a:rPr lang="en-US" i="1" dirty="0"/>
              <a:t>v</a:t>
            </a:r>
            <a:r>
              <a:rPr lang="en-US" baseline="-25000" dirty="0"/>
              <a:t>0</a:t>
            </a:r>
            <a:r>
              <a:rPr lang="en-US" dirty="0"/>
              <a:t>) are position vectors for the point (</a:t>
            </a:r>
            <a:r>
              <a:rPr lang="en-US" i="1" dirty="0"/>
              <a:t>x</a:t>
            </a:r>
            <a:r>
              <a:rPr lang="en-US" baseline="-25000" dirty="0"/>
              <a:t>0</a:t>
            </a:r>
            <a:r>
              <a:rPr lang="en-US" dirty="0"/>
              <a:t>, </a:t>
            </a:r>
            <a:r>
              <a:rPr lang="en-US" i="1" dirty="0"/>
              <a:t>y</a:t>
            </a:r>
            <a:r>
              <a:rPr lang="en-US" baseline="-25000" dirty="0"/>
              <a:t>0</a:t>
            </a:r>
            <a:r>
              <a:rPr lang="en-US" dirty="0"/>
              <a:t>), and </a:t>
            </a:r>
            <a:r>
              <a:rPr lang="en-US" b="1" dirty="0"/>
              <a:t>p</a:t>
            </a:r>
            <a:r>
              <a:rPr lang="en-US" dirty="0"/>
              <a:t>(</a:t>
            </a:r>
            <a:r>
              <a:rPr lang="en-US" i="1" dirty="0"/>
              <a:t>u</a:t>
            </a:r>
            <a:r>
              <a:rPr lang="en-US" dirty="0"/>
              <a:t>) and </a:t>
            </a:r>
            <a:r>
              <a:rPr lang="en-US" b="1" dirty="0"/>
              <a:t>q</a:t>
            </a:r>
            <a:r>
              <a:rPr lang="en-US" dirty="0"/>
              <a:t>(</a:t>
            </a:r>
            <a:r>
              <a:rPr lang="en-US" i="1" dirty="0"/>
              <a:t>v</a:t>
            </a:r>
            <a:r>
              <a:rPr lang="en-US" dirty="0"/>
              <a:t>) are vector functions that trace out edges of </a:t>
            </a:r>
            <a:r>
              <a:rPr lang="en-US" i="1" dirty="0"/>
              <a:t>R</a:t>
            </a:r>
            <a:r>
              <a:rPr lang="en-US" dirty="0"/>
              <a:t>′ as shown in Figure 2.</a:t>
            </a:r>
          </a:p>
        </p:txBody>
      </p:sp>
      <p:graphicFrame>
        <p:nvGraphicFramePr>
          <p:cNvPr id="4" name="Object 3"/>
          <p:cNvGraphicFramePr>
            <a:graphicFrameLocks noChangeAspect="1"/>
          </p:cNvGraphicFramePr>
          <p:nvPr>
            <p:extLst>
              <p:ext uri="{D42A27DB-BD31-4B8C-83A1-F6EECF244321}">
                <p14:modId xmlns:p14="http://schemas.microsoft.com/office/powerpoint/2010/main" val="32616682"/>
              </p:ext>
            </p:extLst>
          </p:nvPr>
        </p:nvGraphicFramePr>
        <p:xfrm>
          <a:off x="1130300" y="1270908"/>
          <a:ext cx="5727700" cy="571500"/>
        </p:xfrm>
        <a:graphic>
          <a:graphicData uri="http://schemas.openxmlformats.org/presentationml/2006/ole">
            <mc:AlternateContent xmlns:mc="http://schemas.openxmlformats.org/markup-compatibility/2006">
              <mc:Choice xmlns:v="urn:schemas-microsoft-com:vml" Requires="v">
                <p:oleObj spid="_x0000_s323614" name="Equation" r:id="rId3" imgW="5727700" imgH="571500" progId="Equation.DSMT4">
                  <p:embed/>
                </p:oleObj>
              </mc:Choice>
              <mc:Fallback>
                <p:oleObj name="Equation" r:id="rId3" imgW="5727700" imgH="5715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300" y="1270908"/>
                        <a:ext cx="5727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13119308"/>
              </p:ext>
            </p:extLst>
          </p:nvPr>
        </p:nvGraphicFramePr>
        <p:xfrm>
          <a:off x="557892" y="2489200"/>
          <a:ext cx="8166100" cy="558800"/>
        </p:xfrm>
        <a:graphic>
          <a:graphicData uri="http://schemas.openxmlformats.org/presentationml/2006/ole">
            <mc:AlternateContent xmlns:mc="http://schemas.openxmlformats.org/markup-compatibility/2006">
              <mc:Choice xmlns:v="urn:schemas-microsoft-com:vml" Requires="v">
                <p:oleObj spid="_x0000_s323615" name="Equation" r:id="rId5" imgW="8166100" imgH="558800" progId="Equation.DSMT4">
                  <p:embed/>
                </p:oleObj>
              </mc:Choice>
              <mc:Fallback>
                <p:oleObj name="Equation" r:id="rId5" imgW="8166100" imgH="558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892" y="2489200"/>
                        <a:ext cx="8166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lstStyle/>
          <a:p>
            <a:r>
              <a:rPr lang="en-US" dirty="0"/>
              <a:t>We can approximate the area of </a:t>
            </a:r>
            <a:r>
              <a:rPr lang="en-US" i="1" dirty="0"/>
              <a:t>R</a:t>
            </a:r>
            <a:r>
              <a:rPr lang="en-US" dirty="0"/>
              <a:t>′ with the area of the parallelogram defined by the vectors</a:t>
            </a:r>
            <a:br>
              <a:rPr lang="en-US" dirty="0"/>
            </a:br>
            <a:r>
              <a:rPr lang="en-US" dirty="0"/>
              <a:t>and			     (see Figure 3), and we know that </a:t>
            </a:r>
            <a:br>
              <a:rPr lang="en-US" dirty="0"/>
            </a:br>
            <a:r>
              <a:rPr lang="en-US" dirty="0"/>
              <a:t>the area of the parallelogram</a:t>
            </a:r>
            <a:br>
              <a:rPr lang="en-US" dirty="0"/>
            </a:br>
            <a:r>
              <a:rPr lang="en-US" dirty="0"/>
              <a:t>is the magnitude of the cross</a:t>
            </a:r>
            <a:br>
              <a:rPr lang="en-US" dirty="0"/>
            </a:br>
            <a:r>
              <a:rPr lang="en-US" dirty="0"/>
              <a:t>product of the vectors. </a:t>
            </a:r>
          </a:p>
        </p:txBody>
      </p:sp>
      <p:grpSp>
        <p:nvGrpSpPr>
          <p:cNvPr id="8" name="Group 7"/>
          <p:cNvGrpSpPr/>
          <p:nvPr/>
        </p:nvGrpSpPr>
        <p:grpSpPr>
          <a:xfrm>
            <a:off x="5105400" y="2857868"/>
            <a:ext cx="3657600" cy="3151752"/>
            <a:chOff x="5105400" y="2857868"/>
            <a:chExt cx="3657600" cy="3151752"/>
          </a:xfrm>
        </p:grpSpPr>
        <p:pic>
          <p:nvPicPr>
            <p:cNvPr id="317442" name="Picture 2"/>
            <p:cNvPicPr>
              <a:picLocks noChangeAspect="1" noChangeArrowheads="1"/>
            </p:cNvPicPr>
            <p:nvPr/>
          </p:nvPicPr>
          <p:blipFill>
            <a:blip r:embed="rId3" cstate="print"/>
            <a:srcRect/>
            <a:stretch>
              <a:fillRect/>
            </a:stretch>
          </p:blipFill>
          <p:spPr bwMode="auto">
            <a:xfrm>
              <a:off x="5105400" y="2857868"/>
              <a:ext cx="3657600" cy="2628532"/>
            </a:xfrm>
            <a:prstGeom prst="rect">
              <a:avLst/>
            </a:prstGeom>
            <a:noFill/>
            <a:ln w="9525">
              <a:noFill/>
              <a:miter lim="800000"/>
              <a:headEnd/>
              <a:tailEnd/>
            </a:ln>
          </p:spPr>
        </p:pic>
        <p:sp>
          <p:nvSpPr>
            <p:cNvPr id="5" name="Rectangle 4"/>
            <p:cNvSpPr/>
            <p:nvPr/>
          </p:nvSpPr>
          <p:spPr>
            <a:xfrm>
              <a:off x="6249173" y="5486400"/>
              <a:ext cx="1370055" cy="523220"/>
            </a:xfrm>
            <a:prstGeom prst="rect">
              <a:avLst/>
            </a:prstGeom>
          </p:spPr>
          <p:txBody>
            <a:bodyPr wrap="none">
              <a:spAutoFit/>
            </a:bodyPr>
            <a:lstStyle/>
            <a:p>
              <a:r>
                <a:rPr lang="en-US" sz="2800" b="1" dirty="0"/>
                <a:t>Figure 3</a:t>
              </a:r>
            </a:p>
          </p:txBody>
        </p:sp>
      </p:grpSp>
      <p:graphicFrame>
        <p:nvGraphicFramePr>
          <p:cNvPr id="317443" name="Object 3"/>
          <p:cNvGraphicFramePr>
            <a:graphicFrameLocks noChangeAspect="1"/>
          </p:cNvGraphicFramePr>
          <p:nvPr/>
        </p:nvGraphicFramePr>
        <p:xfrm>
          <a:off x="5915910" y="1768840"/>
          <a:ext cx="2451100" cy="444500"/>
        </p:xfrm>
        <a:graphic>
          <a:graphicData uri="http://schemas.openxmlformats.org/presentationml/2006/ole">
            <mc:AlternateContent xmlns:mc="http://schemas.openxmlformats.org/markup-compatibility/2006">
              <mc:Choice xmlns:v="urn:schemas-microsoft-com:vml" Requires="v">
                <p:oleObj spid="_x0000_s317473" name="Equation" r:id="rId4" imgW="2450880" imgH="444240" progId="Equation.DSMT4">
                  <p:embed/>
                </p:oleObj>
              </mc:Choice>
              <mc:Fallback>
                <p:oleObj name="Equation" r:id="rId4" imgW="245088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910" y="1768840"/>
                        <a:ext cx="2451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44" name="Object 4"/>
          <p:cNvGraphicFramePr>
            <a:graphicFrameLocks noChangeAspect="1"/>
          </p:cNvGraphicFramePr>
          <p:nvPr/>
        </p:nvGraphicFramePr>
        <p:xfrm>
          <a:off x="1153410" y="2193560"/>
          <a:ext cx="2413000" cy="444500"/>
        </p:xfrm>
        <a:graphic>
          <a:graphicData uri="http://schemas.openxmlformats.org/presentationml/2006/ole">
            <mc:AlternateContent xmlns:mc="http://schemas.openxmlformats.org/markup-compatibility/2006">
              <mc:Choice xmlns:v="urn:schemas-microsoft-com:vml" Requires="v">
                <p:oleObj spid="_x0000_s317474" name="Equation" r:id="rId6" imgW="2412720" imgH="444240" progId="Equation.DSMT4">
                  <p:embed/>
                </p:oleObj>
              </mc:Choice>
              <mc:Fallback>
                <p:oleObj name="Equation" r:id="rId6" imgW="241272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3410" y="2193560"/>
                        <a:ext cx="2413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lstStyle/>
          <a:p>
            <a:r>
              <a:rPr lang="en-US" dirty="0"/>
              <a:t>Since</a:t>
            </a:r>
          </a:p>
          <a:p>
            <a:endParaRPr lang="en-US" dirty="0"/>
          </a:p>
          <a:p>
            <a:endParaRPr lang="en-US" dirty="0"/>
          </a:p>
          <a:p>
            <a:r>
              <a:rPr lang="en-US" dirty="0"/>
              <a:t>the area of the parallelogram is</a:t>
            </a:r>
          </a:p>
        </p:txBody>
      </p:sp>
      <p:graphicFrame>
        <p:nvGraphicFramePr>
          <p:cNvPr id="318466" name="Object 2"/>
          <p:cNvGraphicFramePr>
            <a:graphicFrameLocks noChangeAspect="1"/>
          </p:cNvGraphicFramePr>
          <p:nvPr/>
        </p:nvGraphicFramePr>
        <p:xfrm>
          <a:off x="854075" y="1816100"/>
          <a:ext cx="7848600" cy="850900"/>
        </p:xfrm>
        <a:graphic>
          <a:graphicData uri="http://schemas.openxmlformats.org/presentationml/2006/ole">
            <mc:AlternateContent xmlns:mc="http://schemas.openxmlformats.org/markup-compatibility/2006">
              <mc:Choice xmlns:v="urn:schemas-microsoft-com:vml" Requires="v">
                <p:oleObj spid="_x0000_s318496" name="Equation" r:id="rId3" imgW="7848360" imgH="850680" progId="Equation.DSMT4">
                  <p:embed/>
                </p:oleObj>
              </mc:Choice>
              <mc:Fallback>
                <p:oleObj name="Equation" r:id="rId3" imgW="7848360" imgH="8506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816100"/>
                        <a:ext cx="7848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8467" name="Object 3"/>
          <p:cNvGraphicFramePr>
            <a:graphicFrameLocks noChangeAspect="1"/>
          </p:cNvGraphicFramePr>
          <p:nvPr/>
        </p:nvGraphicFramePr>
        <p:xfrm>
          <a:off x="564630" y="3352800"/>
          <a:ext cx="6438900" cy="558800"/>
        </p:xfrm>
        <a:graphic>
          <a:graphicData uri="http://schemas.openxmlformats.org/presentationml/2006/ole">
            <mc:AlternateContent xmlns:mc="http://schemas.openxmlformats.org/markup-compatibility/2006">
              <mc:Choice xmlns:v="urn:schemas-microsoft-com:vml" Requires="v">
                <p:oleObj spid="_x0000_s318497" name="Equation" r:id="rId5" imgW="6438600" imgH="558720" progId="Equation.DSMT4">
                  <p:embed/>
                </p:oleObj>
              </mc:Choice>
              <mc:Fallback>
                <p:oleObj name="Equation" r:id="rId5" imgW="6438600" imgH="5587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630" y="3352800"/>
                        <a:ext cx="6438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8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lstStyle/>
          <a:p>
            <a:r>
              <a:rPr lang="en-US" dirty="0"/>
              <a:t>Note that</a:t>
            </a:r>
          </a:p>
          <a:p>
            <a:endParaRPr lang="en-US" dirty="0"/>
          </a:p>
          <a:p>
            <a:endParaRPr lang="en-US" dirty="0"/>
          </a:p>
          <a:p>
            <a:pPr>
              <a:spcBef>
                <a:spcPts val="0"/>
              </a:spcBef>
            </a:pPr>
            <a:endParaRPr lang="en-US" dirty="0"/>
          </a:p>
          <a:p>
            <a:pPr>
              <a:spcBef>
                <a:spcPts val="0"/>
              </a:spcBef>
            </a:pPr>
            <a:endParaRPr lang="en-US" dirty="0"/>
          </a:p>
          <a:p>
            <a:r>
              <a:rPr lang="en-US" dirty="0"/>
              <a:t>and</a:t>
            </a:r>
          </a:p>
        </p:txBody>
      </p:sp>
      <p:graphicFrame>
        <p:nvGraphicFramePr>
          <p:cNvPr id="319492" name="Object 4"/>
          <p:cNvGraphicFramePr>
            <a:graphicFrameLocks noChangeAspect="1"/>
          </p:cNvGraphicFramePr>
          <p:nvPr/>
        </p:nvGraphicFramePr>
        <p:xfrm>
          <a:off x="1646420" y="1790700"/>
          <a:ext cx="3733800" cy="952500"/>
        </p:xfrm>
        <a:graphic>
          <a:graphicData uri="http://schemas.openxmlformats.org/presentationml/2006/ole">
            <mc:AlternateContent xmlns:mc="http://schemas.openxmlformats.org/markup-compatibility/2006">
              <mc:Choice xmlns:v="urn:schemas-microsoft-com:vml" Requires="v">
                <p:oleObj spid="_x0000_s319620" name="Equation" r:id="rId3" imgW="3733560" imgH="952200" progId="Equation.DSMT4">
                  <p:embed/>
                </p:oleObj>
              </mc:Choice>
              <mc:Fallback>
                <p:oleObj name="Equation" r:id="rId3" imgW="3733560" imgH="9522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420" y="1790700"/>
                        <a:ext cx="373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3" name="Object 5"/>
          <p:cNvGraphicFramePr>
            <a:graphicFrameLocks noChangeAspect="1"/>
          </p:cNvGraphicFramePr>
          <p:nvPr/>
        </p:nvGraphicFramePr>
        <p:xfrm>
          <a:off x="1646420" y="2737580"/>
          <a:ext cx="3594100" cy="952500"/>
        </p:xfrm>
        <a:graphic>
          <a:graphicData uri="http://schemas.openxmlformats.org/presentationml/2006/ole">
            <mc:AlternateContent xmlns:mc="http://schemas.openxmlformats.org/markup-compatibility/2006">
              <mc:Choice xmlns:v="urn:schemas-microsoft-com:vml" Requires="v">
                <p:oleObj spid="_x0000_s319621" name="Equation" r:id="rId5" imgW="3593880" imgH="952200" progId="Equation.DSMT4">
                  <p:embed/>
                </p:oleObj>
              </mc:Choice>
              <mc:Fallback>
                <p:oleObj name="Equation" r:id="rId5" imgW="3593880" imgH="9522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420" y="2737580"/>
                        <a:ext cx="3594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4" name="Object 6"/>
          <p:cNvGraphicFramePr>
            <a:graphicFrameLocks noChangeAspect="1"/>
          </p:cNvGraphicFramePr>
          <p:nvPr>
            <p:extLst>
              <p:ext uri="{D42A27DB-BD31-4B8C-83A1-F6EECF244321}">
                <p14:modId xmlns:p14="http://schemas.microsoft.com/office/powerpoint/2010/main" val="3909236090"/>
              </p:ext>
            </p:extLst>
          </p:nvPr>
        </p:nvGraphicFramePr>
        <p:xfrm>
          <a:off x="5378450" y="2728913"/>
          <a:ext cx="2159000" cy="952500"/>
        </p:xfrm>
        <a:graphic>
          <a:graphicData uri="http://schemas.openxmlformats.org/presentationml/2006/ole">
            <mc:AlternateContent xmlns:mc="http://schemas.openxmlformats.org/markup-compatibility/2006">
              <mc:Choice xmlns:v="urn:schemas-microsoft-com:vml" Requires="v">
                <p:oleObj spid="_x0000_s319622" name="Equation" r:id="rId7" imgW="2158920" imgH="952200" progId="Equation.DSMT4">
                  <p:embed/>
                </p:oleObj>
              </mc:Choice>
              <mc:Fallback>
                <p:oleObj name="Equation" r:id="rId7" imgW="2158920" imgH="952200" progId="Equation.DSMT4">
                  <p:embed/>
                  <p:pic>
                    <p:nvPicPr>
                      <p:cNvPr id="0" name="Picture 6"/>
                      <p:cNvPicPr>
                        <a:picLocks noChangeAspect="1" noChangeArrowheads="1"/>
                      </p:cNvPicPr>
                      <p:nvPr/>
                    </p:nvPicPr>
                    <p:blipFill>
                      <a:blip r:embed="rId8"/>
                      <a:srcRect/>
                      <a:stretch>
                        <a:fillRect/>
                      </a:stretch>
                    </p:blipFill>
                    <p:spPr bwMode="auto">
                      <a:xfrm>
                        <a:off x="5378450" y="2728913"/>
                        <a:ext cx="2159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5" name="Object 7"/>
          <p:cNvGraphicFramePr>
            <a:graphicFrameLocks noChangeAspect="1"/>
          </p:cNvGraphicFramePr>
          <p:nvPr/>
        </p:nvGraphicFramePr>
        <p:xfrm>
          <a:off x="1646420" y="3962400"/>
          <a:ext cx="3708400" cy="952500"/>
        </p:xfrm>
        <a:graphic>
          <a:graphicData uri="http://schemas.openxmlformats.org/presentationml/2006/ole">
            <mc:AlternateContent xmlns:mc="http://schemas.openxmlformats.org/markup-compatibility/2006">
              <mc:Choice xmlns:v="urn:schemas-microsoft-com:vml" Requires="v">
                <p:oleObj spid="_x0000_s319623" name="Equation" r:id="rId9" imgW="3708360" imgH="952200" progId="Equation.DSMT4">
                  <p:embed/>
                </p:oleObj>
              </mc:Choice>
              <mc:Fallback>
                <p:oleObj name="Equation" r:id="rId9" imgW="3708360" imgH="9522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6420" y="3962400"/>
                        <a:ext cx="3708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6" name="Object 8"/>
          <p:cNvGraphicFramePr>
            <a:graphicFrameLocks noChangeAspect="1"/>
          </p:cNvGraphicFramePr>
          <p:nvPr/>
        </p:nvGraphicFramePr>
        <p:xfrm>
          <a:off x="1646420" y="4953000"/>
          <a:ext cx="3594100" cy="952500"/>
        </p:xfrm>
        <a:graphic>
          <a:graphicData uri="http://schemas.openxmlformats.org/presentationml/2006/ole">
            <mc:AlternateContent xmlns:mc="http://schemas.openxmlformats.org/markup-compatibility/2006">
              <mc:Choice xmlns:v="urn:schemas-microsoft-com:vml" Requires="v">
                <p:oleObj spid="_x0000_s319624" name="Equation" r:id="rId11" imgW="3593880" imgH="952200" progId="Equation.DSMT4">
                  <p:embed/>
                </p:oleObj>
              </mc:Choice>
              <mc:Fallback>
                <p:oleObj name="Equation" r:id="rId11" imgW="3593880" imgH="9522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6420" y="4953000"/>
                        <a:ext cx="3594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7" name="Object 9"/>
          <p:cNvGraphicFramePr>
            <a:graphicFrameLocks noChangeAspect="1"/>
          </p:cNvGraphicFramePr>
          <p:nvPr>
            <p:extLst>
              <p:ext uri="{D42A27DB-BD31-4B8C-83A1-F6EECF244321}">
                <p14:modId xmlns:p14="http://schemas.microsoft.com/office/powerpoint/2010/main" val="2543490716"/>
              </p:ext>
            </p:extLst>
          </p:nvPr>
        </p:nvGraphicFramePr>
        <p:xfrm>
          <a:off x="5378450" y="4914900"/>
          <a:ext cx="2273300" cy="952500"/>
        </p:xfrm>
        <a:graphic>
          <a:graphicData uri="http://schemas.openxmlformats.org/presentationml/2006/ole">
            <mc:AlternateContent xmlns:mc="http://schemas.openxmlformats.org/markup-compatibility/2006">
              <mc:Choice xmlns:v="urn:schemas-microsoft-com:vml" Requires="v">
                <p:oleObj spid="_x0000_s319625" name="Equation" r:id="rId13" imgW="2273040" imgH="952200" progId="Equation.DSMT4">
                  <p:embed/>
                </p:oleObj>
              </mc:Choice>
              <mc:Fallback>
                <p:oleObj name="Equation" r:id="rId13" imgW="2273040" imgH="952200" progId="Equation.DSMT4">
                  <p:embed/>
                  <p:pic>
                    <p:nvPicPr>
                      <p:cNvPr id="0" name="Picture 9"/>
                      <p:cNvPicPr>
                        <a:picLocks noChangeAspect="1" noChangeArrowheads="1"/>
                      </p:cNvPicPr>
                      <p:nvPr/>
                    </p:nvPicPr>
                    <p:blipFill>
                      <a:blip r:embed="rId14"/>
                      <a:srcRect/>
                      <a:stretch>
                        <a:fillRect/>
                      </a:stretch>
                    </p:blipFill>
                    <p:spPr bwMode="auto">
                      <a:xfrm>
                        <a:off x="5378450" y="4914900"/>
                        <a:ext cx="2273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8" name="Object 10"/>
          <p:cNvGraphicFramePr>
            <a:graphicFrameLocks noChangeAspect="1"/>
          </p:cNvGraphicFramePr>
          <p:nvPr/>
        </p:nvGraphicFramePr>
        <p:xfrm>
          <a:off x="791980" y="2012430"/>
          <a:ext cx="812800" cy="444500"/>
        </p:xfrm>
        <a:graphic>
          <a:graphicData uri="http://schemas.openxmlformats.org/presentationml/2006/ole">
            <mc:AlternateContent xmlns:mc="http://schemas.openxmlformats.org/markup-compatibility/2006">
              <mc:Choice xmlns:v="urn:schemas-microsoft-com:vml" Requires="v">
                <p:oleObj spid="_x0000_s319626" name="Equation" r:id="rId15" imgW="812520" imgH="444240" progId="Equation.DSMT4">
                  <p:embed/>
                </p:oleObj>
              </mc:Choice>
              <mc:Fallback>
                <p:oleObj name="Equation" r:id="rId15" imgW="812520" imgH="4442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1980" y="2012430"/>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9" name="Object 11"/>
          <p:cNvGraphicFramePr>
            <a:graphicFrameLocks noChangeAspect="1"/>
          </p:cNvGraphicFramePr>
          <p:nvPr/>
        </p:nvGraphicFramePr>
        <p:xfrm>
          <a:off x="787400" y="4172470"/>
          <a:ext cx="812800" cy="444500"/>
        </p:xfrm>
        <a:graphic>
          <a:graphicData uri="http://schemas.openxmlformats.org/presentationml/2006/ole">
            <mc:AlternateContent xmlns:mc="http://schemas.openxmlformats.org/markup-compatibility/2006">
              <mc:Choice xmlns:v="urn:schemas-microsoft-com:vml" Requires="v">
                <p:oleObj spid="_x0000_s319627" name="Equation" r:id="rId17" imgW="812520" imgH="444240" progId="Equation.DSMT4">
                  <p:embed/>
                </p:oleObj>
              </mc:Choice>
              <mc:Fallback>
                <p:oleObj name="Equation" r:id="rId17" imgW="812520" imgH="44424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7400" y="4172470"/>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4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4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4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4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94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94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94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9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lstStyle/>
          <a:p>
            <a:r>
              <a:rPr lang="en-US" dirty="0"/>
              <a:t>so</a:t>
            </a:r>
          </a:p>
          <a:p>
            <a:endParaRPr lang="en-US" dirty="0"/>
          </a:p>
          <a:p>
            <a:endParaRPr lang="en-US" dirty="0"/>
          </a:p>
          <a:p>
            <a:endParaRPr lang="en-US" dirty="0"/>
          </a:p>
          <a:p>
            <a:endParaRPr lang="en-US" dirty="0"/>
          </a:p>
          <a:p>
            <a:endParaRPr lang="en-US" dirty="0"/>
          </a:p>
          <a:p>
            <a:r>
              <a:rPr lang="en-US" dirty="0"/>
              <a:t>and hence</a:t>
            </a:r>
          </a:p>
        </p:txBody>
      </p:sp>
      <p:graphicFrame>
        <p:nvGraphicFramePr>
          <p:cNvPr id="320515" name="Object 3"/>
          <p:cNvGraphicFramePr>
            <a:graphicFrameLocks noChangeAspect="1"/>
          </p:cNvGraphicFramePr>
          <p:nvPr>
            <p:extLst>
              <p:ext uri="{D42A27DB-BD31-4B8C-83A1-F6EECF244321}">
                <p14:modId xmlns:p14="http://schemas.microsoft.com/office/powerpoint/2010/main" val="4222740762"/>
              </p:ext>
            </p:extLst>
          </p:nvPr>
        </p:nvGraphicFramePr>
        <p:xfrm>
          <a:off x="2209800" y="4137025"/>
          <a:ext cx="5537200" cy="1028700"/>
        </p:xfrm>
        <a:graphic>
          <a:graphicData uri="http://schemas.openxmlformats.org/presentationml/2006/ole">
            <mc:AlternateContent xmlns:mc="http://schemas.openxmlformats.org/markup-compatibility/2006">
              <mc:Choice xmlns:v="urn:schemas-microsoft-com:vml" Requires="v">
                <p:oleObj spid="_x0000_s320579" name="Equation" r:id="rId3" imgW="5537160" imgH="1028520" progId="Equation.DSMT4">
                  <p:embed/>
                </p:oleObj>
              </mc:Choice>
              <mc:Fallback>
                <p:oleObj name="Equation" r:id="rId3" imgW="5537160" imgH="1028520" progId="Equation.DSMT4">
                  <p:embed/>
                  <p:pic>
                    <p:nvPicPr>
                      <p:cNvPr id="0" name="Picture 3"/>
                      <p:cNvPicPr>
                        <a:picLocks noChangeAspect="1" noChangeArrowheads="1"/>
                      </p:cNvPicPr>
                      <p:nvPr/>
                    </p:nvPicPr>
                    <p:blipFill>
                      <a:blip r:embed="rId4"/>
                      <a:srcRect/>
                      <a:stretch>
                        <a:fillRect/>
                      </a:stretch>
                    </p:blipFill>
                    <p:spPr bwMode="auto">
                      <a:xfrm>
                        <a:off x="2209800" y="4137025"/>
                        <a:ext cx="5537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6" name="Object 4"/>
          <p:cNvGraphicFramePr>
            <a:graphicFrameLocks noChangeAspect="1"/>
          </p:cNvGraphicFramePr>
          <p:nvPr/>
        </p:nvGraphicFramePr>
        <p:xfrm>
          <a:off x="593610" y="2286000"/>
          <a:ext cx="2044700" cy="495300"/>
        </p:xfrm>
        <a:graphic>
          <a:graphicData uri="http://schemas.openxmlformats.org/presentationml/2006/ole">
            <mc:AlternateContent xmlns:mc="http://schemas.openxmlformats.org/markup-compatibility/2006">
              <mc:Choice xmlns:v="urn:schemas-microsoft-com:vml" Requires="v">
                <p:oleObj spid="_x0000_s320580" name="Equation" r:id="rId5" imgW="2044440" imgH="495000" progId="Equation.DSMT4">
                  <p:embed/>
                </p:oleObj>
              </mc:Choice>
              <mc:Fallback>
                <p:oleObj name="Equation" r:id="rId5" imgW="204444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10" y="2286000"/>
                        <a:ext cx="2044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7" name="Object 5"/>
          <p:cNvGraphicFramePr>
            <a:graphicFrameLocks noChangeAspect="1"/>
          </p:cNvGraphicFramePr>
          <p:nvPr/>
        </p:nvGraphicFramePr>
        <p:xfrm>
          <a:off x="2711970" y="1524000"/>
          <a:ext cx="2730500" cy="2463800"/>
        </p:xfrm>
        <a:graphic>
          <a:graphicData uri="http://schemas.openxmlformats.org/presentationml/2006/ole">
            <mc:AlternateContent xmlns:mc="http://schemas.openxmlformats.org/markup-compatibility/2006">
              <mc:Choice xmlns:v="urn:schemas-microsoft-com:vml" Requires="v">
                <p:oleObj spid="_x0000_s320581" name="Equation" r:id="rId7" imgW="2730240" imgH="2463480" progId="Equation.DSMT4">
                  <p:embed/>
                </p:oleObj>
              </mc:Choice>
              <mc:Fallback>
                <p:oleObj name="Equation" r:id="rId7" imgW="2730240" imgH="2463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970" y="1524000"/>
                        <a:ext cx="27305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8" name="Object 6"/>
          <p:cNvGraphicFramePr>
            <a:graphicFrameLocks noChangeAspect="1"/>
          </p:cNvGraphicFramePr>
          <p:nvPr>
            <p:extLst>
              <p:ext uri="{D42A27DB-BD31-4B8C-83A1-F6EECF244321}">
                <p14:modId xmlns:p14="http://schemas.microsoft.com/office/powerpoint/2010/main" val="1239152548"/>
              </p:ext>
            </p:extLst>
          </p:nvPr>
        </p:nvGraphicFramePr>
        <p:xfrm>
          <a:off x="5105400" y="2030413"/>
          <a:ext cx="3784600" cy="1079500"/>
        </p:xfrm>
        <a:graphic>
          <a:graphicData uri="http://schemas.openxmlformats.org/presentationml/2006/ole">
            <mc:AlternateContent xmlns:mc="http://schemas.openxmlformats.org/markup-compatibility/2006">
              <mc:Choice xmlns:v="urn:schemas-microsoft-com:vml" Requires="v">
                <p:oleObj spid="_x0000_s320582" name="Equation" r:id="rId9" imgW="3784320" imgH="1079280" progId="Equation.DSMT4">
                  <p:embed/>
                </p:oleObj>
              </mc:Choice>
              <mc:Fallback>
                <p:oleObj name="Equation" r:id="rId9" imgW="3784320" imgH="1079280" progId="Equation.DSMT4">
                  <p:embed/>
                  <p:pic>
                    <p:nvPicPr>
                      <p:cNvPr id="0" name="Picture 6"/>
                      <p:cNvPicPr>
                        <a:picLocks noChangeAspect="1" noChangeArrowheads="1"/>
                      </p:cNvPicPr>
                      <p:nvPr/>
                    </p:nvPicPr>
                    <p:blipFill>
                      <a:blip r:embed="rId10"/>
                      <a:srcRect/>
                      <a:stretch>
                        <a:fillRect/>
                      </a:stretch>
                    </p:blipFill>
                    <p:spPr bwMode="auto">
                      <a:xfrm>
                        <a:off x="5105400" y="2030413"/>
                        <a:ext cx="3784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5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0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Jacobian of a Transformation </a:t>
            </a:r>
          </a:p>
        </p:txBody>
      </p:sp>
      <p:sp>
        <p:nvSpPr>
          <p:cNvPr id="3" name="Content Placeholder 2"/>
          <p:cNvSpPr>
            <a:spLocks noGrp="1"/>
          </p:cNvSpPr>
          <p:nvPr>
            <p:ph idx="1"/>
          </p:nvPr>
        </p:nvSpPr>
        <p:spPr>
          <a:xfrm>
            <a:off x="457200" y="1280160"/>
            <a:ext cx="8229600" cy="3970318"/>
          </a:xfrm>
          <a:solidFill>
            <a:srgbClr val="FFFFCC"/>
          </a:solidFill>
          <a:ln w="28575">
            <a:solidFill>
              <a:srgbClr val="000000"/>
            </a:solidFill>
          </a:ln>
        </p:spPr>
        <p:txBody>
          <a:bodyPr>
            <a:spAutoFit/>
          </a:bodyPr>
          <a:lstStyle/>
          <a:p>
            <a:pPr algn="ctr"/>
            <a:r>
              <a:rPr lang="en-US" b="1" dirty="0">
                <a:solidFill>
                  <a:srgbClr val="000000"/>
                </a:solidFill>
              </a:rPr>
              <a:t>The Jacobian of a Transformation </a:t>
            </a:r>
          </a:p>
          <a:p>
            <a:r>
              <a:rPr lang="en-US" dirty="0">
                <a:solidFill>
                  <a:srgbClr val="000000"/>
                </a:solidFill>
              </a:rPr>
              <a:t>The </a:t>
            </a:r>
            <a:r>
              <a:rPr lang="en-US" b="1" dirty="0">
                <a:solidFill>
                  <a:srgbClr val="C00000"/>
                </a:solidFill>
              </a:rPr>
              <a:t>Jacobian</a:t>
            </a:r>
            <a:r>
              <a:rPr lang="en-US" dirty="0">
                <a:solidFill>
                  <a:srgbClr val="000000"/>
                </a:solidFill>
              </a:rPr>
              <a:t> (or </a:t>
            </a:r>
            <a:r>
              <a:rPr lang="en-US" b="1" dirty="0">
                <a:solidFill>
                  <a:srgbClr val="C00000"/>
                </a:solidFill>
              </a:rPr>
              <a:t>Jacobian determinant</a:t>
            </a:r>
            <a:r>
              <a:rPr lang="en-US" dirty="0">
                <a:solidFill>
                  <a:srgbClr val="000000"/>
                </a:solidFill>
              </a:rPr>
              <a:t>) of the coordinate transformation </a:t>
            </a:r>
            <a:r>
              <a:rPr lang="en-US" i="1" dirty="0">
                <a:solidFill>
                  <a:srgbClr val="000000"/>
                </a:solidFill>
              </a:rPr>
              <a:t>T</a:t>
            </a:r>
            <a:r>
              <a:rPr lang="en-US" dirty="0">
                <a:solidFill>
                  <a:srgbClr val="000000"/>
                </a:solidFill>
              </a:rPr>
              <a:t> defined by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and </a:t>
            </a:r>
            <a:br>
              <a:rPr lang="en-US" dirty="0">
                <a:solidFill>
                  <a:srgbClr val="000000"/>
                </a:solidFill>
              </a:rPr>
            </a:br>
            <a:r>
              <a:rPr lang="en-US" i="1" dirty="0">
                <a:solidFill>
                  <a:srgbClr val="000000"/>
                </a:solidFill>
              </a:rPr>
              <a:t>y</a:t>
            </a:r>
            <a:r>
              <a:rPr lang="en-US" dirty="0">
                <a:solidFill>
                  <a:srgbClr val="000000"/>
                </a:solidFill>
              </a:rPr>
              <a:t> = </a:t>
            </a:r>
            <a:r>
              <a:rPr lang="en-US" i="1" dirty="0">
                <a:solidFill>
                  <a:srgbClr val="000000"/>
                </a:solidFill>
              </a:rPr>
              <a:t>h</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is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285698" name="Object 2"/>
          <p:cNvGraphicFramePr>
            <a:graphicFrameLocks noChangeAspect="1"/>
          </p:cNvGraphicFramePr>
          <p:nvPr/>
        </p:nvGraphicFramePr>
        <p:xfrm>
          <a:off x="2019300" y="3187700"/>
          <a:ext cx="5105400" cy="1841500"/>
        </p:xfrm>
        <a:graphic>
          <a:graphicData uri="http://schemas.openxmlformats.org/presentationml/2006/ole">
            <mc:AlternateContent xmlns:mc="http://schemas.openxmlformats.org/markup-compatibility/2006">
              <mc:Choice xmlns:v="urn:schemas-microsoft-com:vml" Requires="v">
                <p:oleObj spid="_x0000_s285713" name="Equation" r:id="rId3" imgW="5105160" imgH="1841400" progId="Equation.DSMT4">
                  <p:embed/>
                </p:oleObj>
              </mc:Choice>
              <mc:Fallback>
                <p:oleObj name="Equation" r:id="rId3" imgW="5105160" imgH="1841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3187700"/>
                        <a:ext cx="51054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lstStyle/>
          <a:p>
            <a:r>
              <a:rPr lang="en-US" dirty="0"/>
              <a:t>Given this definition, the area of the region </a:t>
            </a:r>
            <a:r>
              <a:rPr lang="en-US" i="1" dirty="0"/>
              <a:t>R</a:t>
            </a:r>
            <a:r>
              <a:rPr lang="en-US" dirty="0"/>
              <a:t>′ is approximately</a:t>
            </a:r>
          </a:p>
          <a:p>
            <a:endParaRPr lang="en-US" dirty="0"/>
          </a:p>
          <a:p>
            <a:endParaRPr lang="en-US" dirty="0"/>
          </a:p>
          <a:p>
            <a:endParaRPr lang="en-US" dirty="0"/>
          </a:p>
          <a:p>
            <a:r>
              <a:rPr lang="en-US" dirty="0"/>
              <a:t>where the Jacobian is evaluated at (</a:t>
            </a:r>
            <a:r>
              <a:rPr lang="en-US" i="1" dirty="0"/>
              <a:t>u</a:t>
            </a:r>
            <a:r>
              <a:rPr lang="en-US" baseline="-25000" dirty="0"/>
              <a:t>0</a:t>
            </a:r>
            <a:r>
              <a:rPr lang="en-US" dirty="0"/>
              <a:t>, </a:t>
            </a:r>
            <a:r>
              <a:rPr lang="en-US" i="1" dirty="0"/>
              <a:t>v</a:t>
            </a:r>
            <a:r>
              <a:rPr lang="en-US" baseline="-25000" dirty="0"/>
              <a:t>0</a:t>
            </a:r>
            <a:r>
              <a:rPr lang="en-US" dirty="0"/>
              <a:t>).</a:t>
            </a:r>
          </a:p>
        </p:txBody>
      </p:sp>
      <p:graphicFrame>
        <p:nvGraphicFramePr>
          <p:cNvPr id="321538" name="Object 2"/>
          <p:cNvGraphicFramePr>
            <a:graphicFrameLocks noChangeAspect="1"/>
          </p:cNvGraphicFramePr>
          <p:nvPr/>
        </p:nvGraphicFramePr>
        <p:xfrm>
          <a:off x="3517900" y="2349500"/>
          <a:ext cx="2108200" cy="1079500"/>
        </p:xfrm>
        <a:graphic>
          <a:graphicData uri="http://schemas.openxmlformats.org/presentationml/2006/ole">
            <mc:AlternateContent xmlns:mc="http://schemas.openxmlformats.org/markup-compatibility/2006">
              <mc:Choice xmlns:v="urn:schemas-microsoft-com:vml" Requires="v">
                <p:oleObj spid="_x0000_s321553" name="Equation" r:id="rId3" imgW="2108160" imgH="1079280" progId="Equation.DSMT4">
                  <p:embed/>
                </p:oleObj>
              </mc:Choice>
              <mc:Fallback>
                <p:oleObj name="Equation" r:id="rId3" imgW="2108160" imgH="1079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2349500"/>
                        <a:ext cx="2108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noAutofit/>
          </a:bodyPr>
          <a:lstStyle/>
          <a:p>
            <a:r>
              <a:rPr lang="en-US" dirty="0"/>
              <a:t>So if we let </a:t>
            </a:r>
            <a:r>
              <a:rPr lang="en-US" dirty="0">
                <a:sym typeface="Symbol"/>
              </a:rPr>
              <a:t></a:t>
            </a:r>
            <a:r>
              <a:rPr lang="en-US" i="1" dirty="0"/>
              <a:t>A</a:t>
            </a:r>
            <a:r>
              <a:rPr lang="en-US" dirty="0"/>
              <a:t> denote the area of any such region </a:t>
            </a:r>
            <a:r>
              <a:rPr lang="en-US" i="1" dirty="0"/>
              <a:t>R</a:t>
            </a:r>
            <a:r>
              <a:rPr lang="en-US" dirty="0"/>
              <a:t>′ in </a:t>
            </a:r>
            <a:r>
              <a:rPr lang="en-US" i="1" dirty="0"/>
              <a:t>R</a:t>
            </a:r>
            <a:r>
              <a:rPr lang="en-US" dirty="0"/>
              <a:t> (see Figure 4), we can approximate the double integral of a function </a:t>
            </a:r>
            <a:r>
              <a:rPr lang="en-US" i="1" dirty="0"/>
              <a:t>f</a:t>
            </a:r>
            <a:r>
              <a:rPr lang="en-US" dirty="0"/>
              <a:t>(</a:t>
            </a:r>
            <a:r>
              <a:rPr lang="en-US" i="1" dirty="0"/>
              <a:t>x</a:t>
            </a:r>
            <a:r>
              <a:rPr lang="en-US" dirty="0"/>
              <a:t>, </a:t>
            </a:r>
            <a:r>
              <a:rPr lang="en-US" i="1" dirty="0"/>
              <a:t>y</a:t>
            </a:r>
            <a:r>
              <a:rPr lang="en-US" dirty="0"/>
              <a:t>) over </a:t>
            </a:r>
            <a:r>
              <a:rPr lang="en-US" i="1" dirty="0"/>
              <a:t>R</a:t>
            </a:r>
            <a:r>
              <a:rPr lang="en-US" dirty="0"/>
              <a:t> by a Riemann sum of the form</a:t>
            </a:r>
          </a:p>
          <a:p>
            <a:endParaRPr lang="en-US" dirty="0"/>
          </a:p>
          <a:p>
            <a:endParaRPr lang="en-US" dirty="0"/>
          </a:p>
          <a:p>
            <a:endParaRPr lang="en-US" dirty="0"/>
          </a:p>
          <a:p>
            <a:pPr>
              <a:lnSpc>
                <a:spcPct val="150000"/>
              </a:lnSpc>
            </a:pPr>
            <a:endParaRPr lang="en-US" dirty="0"/>
          </a:p>
          <a:p>
            <a:r>
              <a:rPr lang="en-US" dirty="0"/>
              <a:t>where each Jacobian is evaluated at (</a:t>
            </a:r>
            <a:r>
              <a:rPr lang="en-US" i="1" dirty="0"/>
              <a:t>u</a:t>
            </a:r>
            <a:r>
              <a:rPr lang="en-US" dirty="0"/>
              <a:t>*, </a:t>
            </a:r>
            <a:r>
              <a:rPr lang="en-US" i="1" dirty="0"/>
              <a:t>v</a:t>
            </a:r>
            <a:r>
              <a:rPr lang="en-US" dirty="0"/>
              <a:t>* ).</a:t>
            </a:r>
          </a:p>
        </p:txBody>
      </p:sp>
      <p:graphicFrame>
        <p:nvGraphicFramePr>
          <p:cNvPr id="322563" name="Object 3"/>
          <p:cNvGraphicFramePr>
            <a:graphicFrameLocks noChangeAspect="1"/>
          </p:cNvGraphicFramePr>
          <p:nvPr/>
        </p:nvGraphicFramePr>
        <p:xfrm>
          <a:off x="594610" y="3331980"/>
          <a:ext cx="1752600" cy="812800"/>
        </p:xfrm>
        <a:graphic>
          <a:graphicData uri="http://schemas.openxmlformats.org/presentationml/2006/ole">
            <mc:AlternateContent xmlns:mc="http://schemas.openxmlformats.org/markup-compatibility/2006">
              <mc:Choice xmlns:v="urn:schemas-microsoft-com:vml" Requires="v">
                <p:oleObj spid="_x0000_s322608" name="Equation" r:id="rId3" imgW="1752480" imgH="812520" progId="Equation.DSMT4">
                  <p:embed/>
                </p:oleObj>
              </mc:Choice>
              <mc:Fallback>
                <p:oleObj name="Equation" r:id="rId3" imgW="1752480" imgH="8125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10" y="3331980"/>
                        <a:ext cx="1752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4" name="Object 4"/>
          <p:cNvGraphicFramePr>
            <a:graphicFrameLocks noChangeAspect="1"/>
          </p:cNvGraphicFramePr>
          <p:nvPr/>
        </p:nvGraphicFramePr>
        <p:xfrm>
          <a:off x="2349500" y="3184160"/>
          <a:ext cx="2832100" cy="990600"/>
        </p:xfrm>
        <a:graphic>
          <a:graphicData uri="http://schemas.openxmlformats.org/presentationml/2006/ole">
            <mc:AlternateContent xmlns:mc="http://schemas.openxmlformats.org/markup-compatibility/2006">
              <mc:Choice xmlns:v="urn:schemas-microsoft-com:vml" Requires="v">
                <p:oleObj spid="_x0000_s322609" name="Equation" r:id="rId5" imgW="2831760" imgH="990360" progId="Equation.DSMT4">
                  <p:embed/>
                </p:oleObj>
              </mc:Choice>
              <mc:Fallback>
                <p:oleObj name="Equation" r:id="rId5" imgW="2831760" imgH="990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0" y="3184160"/>
                        <a:ext cx="2832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5" name="Object 5"/>
          <p:cNvGraphicFramePr>
            <a:graphicFrameLocks noChangeAspect="1"/>
          </p:cNvGraphicFramePr>
          <p:nvPr/>
        </p:nvGraphicFramePr>
        <p:xfrm>
          <a:off x="2349500" y="4191000"/>
          <a:ext cx="6210300" cy="1079500"/>
        </p:xfrm>
        <a:graphic>
          <a:graphicData uri="http://schemas.openxmlformats.org/presentationml/2006/ole">
            <mc:AlternateContent xmlns:mc="http://schemas.openxmlformats.org/markup-compatibility/2006">
              <mc:Choice xmlns:v="urn:schemas-microsoft-com:vml" Requires="v">
                <p:oleObj spid="_x0000_s322610" name="Equation" r:id="rId7" imgW="6210000" imgH="1079280" progId="Equation.DSMT4">
                  <p:embed/>
                </p:oleObj>
              </mc:Choice>
              <mc:Fallback>
                <p:oleObj name="Equation" r:id="rId7" imgW="6210000" imgH="1079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9500" y="4191000"/>
                        <a:ext cx="6210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5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25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br>
              <a:rPr lang="en-US" dirty="0"/>
            </a:br>
            <a:r>
              <a:rPr lang="en-US" dirty="0"/>
              <a:t>This gives rise to the following theorem.</a:t>
            </a:r>
          </a:p>
        </p:txBody>
      </p:sp>
      <p:pic>
        <p:nvPicPr>
          <p:cNvPr id="4" name="Picture 2"/>
          <p:cNvPicPr>
            <a:picLocks noChangeAspect="1" noChangeArrowheads="1"/>
          </p:cNvPicPr>
          <p:nvPr/>
        </p:nvPicPr>
        <p:blipFill>
          <a:blip r:embed="rId2" cstate="print"/>
          <a:srcRect/>
          <a:stretch>
            <a:fillRect/>
          </a:stretch>
        </p:blipFill>
        <p:spPr bwMode="auto">
          <a:xfrm>
            <a:off x="457200" y="1280160"/>
            <a:ext cx="8229600" cy="3348691"/>
          </a:xfrm>
          <a:prstGeom prst="rect">
            <a:avLst/>
          </a:prstGeom>
          <a:noFill/>
          <a:ln w="9525">
            <a:noFill/>
            <a:miter lim="800000"/>
            <a:headEnd/>
            <a:tailEnd/>
          </a:ln>
        </p:spPr>
      </p:pic>
      <p:sp>
        <p:nvSpPr>
          <p:cNvPr id="5" name="Rectangle 4"/>
          <p:cNvSpPr/>
          <p:nvPr/>
        </p:nvSpPr>
        <p:spPr>
          <a:xfrm>
            <a:off x="3581400" y="4645180"/>
            <a:ext cx="1370055" cy="523220"/>
          </a:xfrm>
          <a:prstGeom prst="rect">
            <a:avLst/>
          </a:prstGeom>
        </p:spPr>
        <p:txBody>
          <a:bodyPr wrap="none">
            <a:spAutoFit/>
          </a:bodyPr>
          <a:lstStyle/>
          <a:p>
            <a:r>
              <a:rPr lang="en-US" sz="2800" b="1" dirty="0"/>
              <a:t>Figure 4</a:t>
            </a:r>
          </a:p>
        </p:txBody>
      </p:sp>
    </p:spTree>
    <p:extLst>
      <p:ext uri="{BB962C8B-B14F-4D97-AF65-F5344CB8AC3E}">
        <p14:creationId xmlns:p14="http://schemas.microsoft.com/office/powerpoint/2010/main" val="172289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Change of Variables in a Double Integral</a:t>
            </a:r>
          </a:p>
        </p:txBody>
      </p:sp>
      <p:sp>
        <p:nvSpPr>
          <p:cNvPr id="3" name="Content Placeholder 2"/>
          <p:cNvSpPr>
            <a:spLocks noGrp="1"/>
          </p:cNvSpPr>
          <p:nvPr>
            <p:ph idx="1"/>
          </p:nvPr>
        </p:nvSpPr>
        <p:spPr>
          <a:xfrm>
            <a:off x="457200" y="1280160"/>
            <a:ext cx="8229600" cy="4444294"/>
          </a:xfrm>
          <a:solidFill>
            <a:srgbClr val="FFFFCC"/>
          </a:solidFill>
          <a:ln w="28575">
            <a:solidFill>
              <a:srgbClr val="000000"/>
            </a:solidFill>
          </a:ln>
        </p:spPr>
        <p:txBody>
          <a:bodyPr>
            <a:spAutoFit/>
          </a:bodyPr>
          <a:lstStyle/>
          <a:p>
            <a:pPr algn="ctr"/>
            <a:r>
              <a:rPr lang="en-US" b="1" dirty="0">
                <a:solidFill>
                  <a:srgbClr val="000000"/>
                </a:solidFill>
              </a:rPr>
              <a:t>Change of Variables in a Double Integral</a:t>
            </a:r>
          </a:p>
          <a:p>
            <a:r>
              <a:rPr lang="en-US" dirty="0">
                <a:solidFill>
                  <a:srgbClr val="000000"/>
                </a:solidFill>
              </a:rPr>
              <a:t>Assume </a:t>
            </a:r>
            <a:r>
              <a:rPr lang="en-US" i="1" dirty="0">
                <a:solidFill>
                  <a:srgbClr val="000000"/>
                </a:solidFill>
              </a:rPr>
              <a:t>T</a:t>
            </a:r>
            <a:r>
              <a:rPr lang="en-US" dirty="0">
                <a:solidFill>
                  <a:srgbClr val="000000"/>
                </a:solidFill>
              </a:rPr>
              <a:t> is a coordinate transformation from </a:t>
            </a:r>
            <a:r>
              <a:rPr lang="en-US" i="1" dirty="0">
                <a:solidFill>
                  <a:srgbClr val="000000"/>
                </a:solidFill>
              </a:rPr>
              <a:t>S</a:t>
            </a:r>
            <a:r>
              <a:rPr lang="en-US" dirty="0">
                <a:solidFill>
                  <a:srgbClr val="000000"/>
                </a:solidFill>
              </a:rPr>
              <a:t> to </a:t>
            </a:r>
            <a:r>
              <a:rPr lang="en-US" i="1" dirty="0">
                <a:solidFill>
                  <a:srgbClr val="000000"/>
                </a:solidFill>
              </a:rPr>
              <a:t>R</a:t>
            </a:r>
            <a:r>
              <a:rPr lang="en-US" dirty="0">
                <a:solidFill>
                  <a:srgbClr val="000000"/>
                </a:solidFill>
              </a:rPr>
              <a:t> defined by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and </a:t>
            </a:r>
            <a:r>
              <a:rPr lang="en-US" i="1" dirty="0">
                <a:solidFill>
                  <a:srgbClr val="000000"/>
                </a:solidFill>
              </a:rPr>
              <a:t>y</a:t>
            </a:r>
            <a:r>
              <a:rPr lang="en-US" dirty="0">
                <a:solidFill>
                  <a:srgbClr val="000000"/>
                </a:solidFill>
              </a:rPr>
              <a:t> = </a:t>
            </a:r>
            <a:r>
              <a:rPr lang="en-US" i="1" dirty="0">
                <a:solidFill>
                  <a:srgbClr val="000000"/>
                </a:solidFill>
              </a:rPr>
              <a:t>h</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where </a:t>
            </a:r>
            <a:r>
              <a:rPr lang="en-US" i="1" dirty="0">
                <a:solidFill>
                  <a:srgbClr val="000000"/>
                </a:solidFill>
              </a:rPr>
              <a:t>g</a:t>
            </a:r>
            <a:r>
              <a:rPr lang="en-US" dirty="0">
                <a:solidFill>
                  <a:srgbClr val="000000"/>
                </a:solidFill>
              </a:rPr>
              <a:t> and </a:t>
            </a:r>
            <a:r>
              <a:rPr lang="en-US" i="1" dirty="0">
                <a:solidFill>
                  <a:srgbClr val="000000"/>
                </a:solidFill>
              </a:rPr>
              <a:t>h</a:t>
            </a:r>
            <a:r>
              <a:rPr lang="en-US" dirty="0">
                <a:solidFill>
                  <a:srgbClr val="000000"/>
                </a:solidFill>
              </a:rPr>
              <a:t> both have continuous first-order partial derivatives, and that </a:t>
            </a:r>
            <a:r>
              <a:rPr lang="en-US" i="1" dirty="0">
                <a:solidFill>
                  <a:srgbClr val="000000"/>
                </a:solidFill>
              </a:rPr>
              <a:t>T</a:t>
            </a:r>
            <a:r>
              <a:rPr lang="en-US" dirty="0">
                <a:solidFill>
                  <a:srgbClr val="000000"/>
                </a:solidFill>
              </a:rPr>
              <a:t> is one-to-one on </a:t>
            </a:r>
            <a:r>
              <a:rPr lang="en-US" i="1" dirty="0">
                <a:solidFill>
                  <a:srgbClr val="000000"/>
                </a:solidFill>
              </a:rPr>
              <a:t>S</a:t>
            </a:r>
            <a:r>
              <a:rPr lang="en-US" dirty="0">
                <a:solidFill>
                  <a:srgbClr val="000000"/>
                </a:solidFill>
              </a:rPr>
              <a:t> (except possibly on the boundary of </a:t>
            </a:r>
            <a:r>
              <a:rPr lang="en-US" i="1" dirty="0">
                <a:solidFill>
                  <a:srgbClr val="000000"/>
                </a:solidFill>
              </a:rPr>
              <a:t>S</a:t>
            </a:r>
            <a:r>
              <a:rPr lang="en-US" dirty="0">
                <a:solidFill>
                  <a:srgbClr val="000000"/>
                </a:solidFill>
              </a:rPr>
              <a:t>). Assume also that the Jacobian of </a:t>
            </a:r>
            <a:r>
              <a:rPr lang="en-US" i="1" dirty="0">
                <a:solidFill>
                  <a:srgbClr val="000000"/>
                </a:solidFill>
              </a:rPr>
              <a:t>T</a:t>
            </a:r>
            <a:r>
              <a:rPr lang="en-US" dirty="0">
                <a:solidFill>
                  <a:srgbClr val="000000"/>
                </a:solidFill>
              </a:rPr>
              <a:t> is nonzero on </a:t>
            </a:r>
            <a:r>
              <a:rPr lang="en-US" i="1" dirty="0">
                <a:solidFill>
                  <a:srgbClr val="000000"/>
                </a:solidFill>
              </a:rPr>
              <a:t>S</a:t>
            </a:r>
            <a:r>
              <a:rPr lang="en-US" dirty="0">
                <a:solidFill>
                  <a:srgbClr val="000000"/>
                </a:solidFill>
              </a:rPr>
              <a:t> and that </a:t>
            </a:r>
            <a:r>
              <a:rPr lang="en-US" i="1" dirty="0">
                <a:solidFill>
                  <a:srgbClr val="000000"/>
                </a:solidFill>
              </a:rPr>
              <a:t>f</a:t>
            </a:r>
            <a:r>
              <a:rPr lang="en-US" dirty="0">
                <a:solidFill>
                  <a:srgbClr val="000000"/>
                </a:solidFill>
              </a:rPr>
              <a:t> is continuous on </a:t>
            </a:r>
            <a:r>
              <a:rPr lang="en-US" i="1" dirty="0">
                <a:solidFill>
                  <a:srgbClr val="000000"/>
                </a:solidFill>
              </a:rPr>
              <a:t>R</a:t>
            </a:r>
            <a:r>
              <a:rPr lang="en-US" dirty="0">
                <a:solidFill>
                  <a:srgbClr val="000000"/>
                </a:solidFill>
              </a:rPr>
              <a:t>. Then</a:t>
            </a:r>
          </a:p>
          <a:p>
            <a:pPr>
              <a:lnSpc>
                <a:spcPct val="150000"/>
              </a:lnSpc>
            </a:pPr>
            <a:endParaRPr lang="en-US" dirty="0">
              <a:solidFill>
                <a:srgbClr val="000000"/>
              </a:solidFill>
            </a:endParaRPr>
          </a:p>
          <a:p>
            <a:endParaRPr lang="en-US" dirty="0">
              <a:solidFill>
                <a:srgbClr val="000000"/>
              </a:solidFill>
            </a:endParaRPr>
          </a:p>
        </p:txBody>
      </p:sp>
      <p:graphicFrame>
        <p:nvGraphicFramePr>
          <p:cNvPr id="286722" name="Object 2"/>
          <p:cNvGraphicFramePr>
            <a:graphicFrameLocks noChangeAspect="1"/>
          </p:cNvGraphicFramePr>
          <p:nvPr/>
        </p:nvGraphicFramePr>
        <p:xfrm>
          <a:off x="1136650" y="4483100"/>
          <a:ext cx="6870700" cy="1079500"/>
        </p:xfrm>
        <a:graphic>
          <a:graphicData uri="http://schemas.openxmlformats.org/presentationml/2006/ole">
            <mc:AlternateContent xmlns:mc="http://schemas.openxmlformats.org/markup-compatibility/2006">
              <mc:Choice xmlns:v="urn:schemas-microsoft-com:vml" Requires="v">
                <p:oleObj spid="_x0000_s286737" name="Equation" r:id="rId3" imgW="6870600" imgH="1079280" progId="Equation.DSMT4">
                  <p:embed/>
                </p:oleObj>
              </mc:Choice>
              <mc:Fallback>
                <p:oleObj name="Equation" r:id="rId3" imgW="6870600" imgH="1079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4483100"/>
                        <a:ext cx="6870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Substitutions in double integrals</a:t>
            </a:r>
          </a:p>
          <a:p>
            <a:pPr marL="514350" indent="-514350">
              <a:buFont typeface="+mj-lt"/>
              <a:buAutoNum type="arabicPeriod"/>
            </a:pPr>
            <a:r>
              <a:rPr lang="en-US" dirty="0"/>
              <a:t>Substitutions in triple integrals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Use a Jacobian to derive the formulation of double integrals in polar coordinates.</a:t>
            </a:r>
          </a:p>
          <a:p>
            <a:r>
              <a:rPr lang="en-US" b="1" dirty="0"/>
              <a:t>Solution</a:t>
            </a:r>
          </a:p>
          <a:p>
            <a:r>
              <a:rPr lang="en-US" dirty="0"/>
              <a:t>The coordinate transformation </a:t>
            </a:r>
            <a:r>
              <a:rPr lang="en-US" i="1" dirty="0"/>
              <a:t>T</a:t>
            </a:r>
            <a:r>
              <a:rPr lang="en-US" dirty="0"/>
              <a:t> from polar coordinates to Cartesian coordinates is defined by </a:t>
            </a:r>
            <a:br>
              <a:rPr lang="en-US" dirty="0"/>
            </a:br>
            <a:r>
              <a:rPr lang="en-US" i="1" dirty="0"/>
              <a:t>x</a:t>
            </a:r>
            <a:r>
              <a:rPr lang="en-US" dirty="0"/>
              <a:t> = </a:t>
            </a:r>
            <a:r>
              <a:rPr lang="en-US" i="1" dirty="0"/>
              <a:t>r</a:t>
            </a:r>
            <a:r>
              <a:rPr lang="en-US" dirty="0"/>
              <a:t> cos</a:t>
            </a:r>
            <a:r>
              <a:rPr lang="el-GR" i="1" dirty="0">
                <a:latin typeface="Cambria Math" panose="02040503050406030204" pitchFamily="18" charset="0"/>
                <a:ea typeface="Cambria Math" panose="02040503050406030204" pitchFamily="18" charset="0"/>
              </a:rPr>
              <a:t>θ</a:t>
            </a:r>
            <a:r>
              <a:rPr lang="en-US" dirty="0"/>
              <a:t> and </a:t>
            </a:r>
            <a:r>
              <a:rPr lang="en-US" i="1" dirty="0"/>
              <a:t>y</a:t>
            </a:r>
            <a:r>
              <a:rPr lang="en-US" dirty="0"/>
              <a:t> = </a:t>
            </a:r>
            <a:r>
              <a:rPr lang="en-US" i="1" dirty="0"/>
              <a:t>r</a:t>
            </a:r>
            <a:r>
              <a:rPr lang="en-US" dirty="0"/>
              <a:t> sin</a:t>
            </a:r>
            <a:r>
              <a:rPr lang="el-GR" i="1" dirty="0">
                <a:latin typeface="Cambria Math" panose="02040503050406030204" pitchFamily="18" charset="0"/>
                <a:ea typeface="Cambria Math" panose="02040503050406030204" pitchFamily="18" charset="0"/>
              </a:rPr>
              <a:t>θ</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142673"/>
          </a:xfrm>
        </p:spPr>
        <p:txBody>
          <a:bodyPr wrap="square">
            <a:noAutofit/>
          </a:bodyPr>
          <a:lstStyle/>
          <a:p>
            <a:endParaRPr lang="en-US" dirty="0"/>
          </a:p>
          <a:p>
            <a:endParaRPr lang="en-US" dirty="0"/>
          </a:p>
          <a:p>
            <a:endParaRPr lang="en-US" dirty="0"/>
          </a:p>
          <a:p>
            <a:pPr>
              <a:spcBef>
                <a:spcPts val="0"/>
              </a:spcBef>
            </a:pPr>
            <a:endParaRPr lang="en-US" dirty="0"/>
          </a:p>
          <a:p>
            <a:pPr>
              <a:spcBef>
                <a:spcPts val="0"/>
              </a:spcBef>
            </a:pPr>
            <a:endParaRPr lang="en-US" dirty="0"/>
          </a:p>
          <a:p>
            <a:r>
              <a:rPr lang="en-US" dirty="0"/>
              <a:t>Hence,</a:t>
            </a:r>
          </a:p>
          <a:p>
            <a:endParaRPr lang="en-US" dirty="0"/>
          </a:p>
          <a:p>
            <a:pPr>
              <a:lnSpc>
                <a:spcPct val="150000"/>
              </a:lnSpc>
              <a:spcBef>
                <a:spcPts val="1800"/>
              </a:spcBef>
            </a:pPr>
            <a:endParaRPr lang="en-US" dirty="0"/>
          </a:p>
          <a:p>
            <a:r>
              <a:rPr lang="en-US" dirty="0"/>
              <a:t>(under the assumption that </a:t>
            </a:r>
            <a:r>
              <a:rPr lang="en-US" i="1" dirty="0"/>
              <a:t>r</a:t>
            </a:r>
            <a:r>
              <a:rPr lang="en-US" dirty="0"/>
              <a:t> &gt; 0).</a:t>
            </a:r>
          </a:p>
        </p:txBody>
      </p:sp>
      <p:graphicFrame>
        <p:nvGraphicFramePr>
          <p:cNvPr id="288772" name="Object 4"/>
          <p:cNvGraphicFramePr>
            <a:graphicFrameLocks noChangeAspect="1"/>
          </p:cNvGraphicFramePr>
          <p:nvPr>
            <p:extLst>
              <p:ext uri="{D42A27DB-BD31-4B8C-83A1-F6EECF244321}">
                <p14:modId xmlns:p14="http://schemas.microsoft.com/office/powerpoint/2010/main" val="541911238"/>
              </p:ext>
            </p:extLst>
          </p:nvPr>
        </p:nvGraphicFramePr>
        <p:xfrm>
          <a:off x="438150" y="1671638"/>
          <a:ext cx="1066800" cy="1016000"/>
        </p:xfrm>
        <a:graphic>
          <a:graphicData uri="http://schemas.openxmlformats.org/presentationml/2006/ole">
            <mc:AlternateContent xmlns:mc="http://schemas.openxmlformats.org/markup-compatibility/2006">
              <mc:Choice xmlns:v="urn:schemas-microsoft-com:vml" Requires="v">
                <p:oleObj spid="_x0000_s288916" name="Equation" r:id="rId3" imgW="1066680" imgH="1015920" progId="Equation.DSMT4">
                  <p:embed/>
                </p:oleObj>
              </mc:Choice>
              <mc:Fallback>
                <p:oleObj name="Equation" r:id="rId3" imgW="1066680" imgH="1015920" progId="Equation.DSMT4">
                  <p:embed/>
                  <p:pic>
                    <p:nvPicPr>
                      <p:cNvPr id="0" name="Picture 4"/>
                      <p:cNvPicPr>
                        <a:picLocks noChangeAspect="1" noChangeArrowheads="1"/>
                      </p:cNvPicPr>
                      <p:nvPr/>
                    </p:nvPicPr>
                    <p:blipFill>
                      <a:blip r:embed="rId4"/>
                      <a:srcRect/>
                      <a:stretch>
                        <a:fillRect/>
                      </a:stretch>
                    </p:blipFill>
                    <p:spPr bwMode="auto">
                      <a:xfrm>
                        <a:off x="438150" y="1671638"/>
                        <a:ext cx="1066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3" name="Object 5"/>
          <p:cNvGraphicFramePr>
            <a:graphicFrameLocks noChangeAspect="1"/>
          </p:cNvGraphicFramePr>
          <p:nvPr>
            <p:extLst>
              <p:ext uri="{D42A27DB-BD31-4B8C-83A1-F6EECF244321}">
                <p14:modId xmlns:p14="http://schemas.microsoft.com/office/powerpoint/2010/main" val="2998454334"/>
              </p:ext>
            </p:extLst>
          </p:nvPr>
        </p:nvGraphicFramePr>
        <p:xfrm>
          <a:off x="1629911" y="1276350"/>
          <a:ext cx="1638300" cy="1778000"/>
        </p:xfrm>
        <a:graphic>
          <a:graphicData uri="http://schemas.openxmlformats.org/presentationml/2006/ole">
            <mc:AlternateContent xmlns:mc="http://schemas.openxmlformats.org/markup-compatibility/2006">
              <mc:Choice xmlns:v="urn:schemas-microsoft-com:vml" Requires="v">
                <p:oleObj spid="_x0000_s288917" name="Equation" r:id="rId5" imgW="1638000" imgH="1777680" progId="Equation.DSMT4">
                  <p:embed/>
                </p:oleObj>
              </mc:Choice>
              <mc:Fallback>
                <p:oleObj name="Equation" r:id="rId5" imgW="1638000" imgH="1777680" progId="Equation.DSMT4">
                  <p:embed/>
                  <p:pic>
                    <p:nvPicPr>
                      <p:cNvPr id="0" name="Picture 5"/>
                      <p:cNvPicPr>
                        <a:picLocks noChangeAspect="1" noChangeArrowheads="1"/>
                      </p:cNvPicPr>
                      <p:nvPr/>
                    </p:nvPicPr>
                    <p:blipFill>
                      <a:blip r:embed="rId6"/>
                      <a:srcRect/>
                      <a:stretch>
                        <a:fillRect/>
                      </a:stretch>
                    </p:blipFill>
                    <p:spPr bwMode="auto">
                      <a:xfrm>
                        <a:off x="1629911" y="1276350"/>
                        <a:ext cx="16383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4" name="Object 6"/>
          <p:cNvGraphicFramePr>
            <a:graphicFrameLocks noChangeAspect="1"/>
          </p:cNvGraphicFramePr>
          <p:nvPr>
            <p:extLst>
              <p:ext uri="{D42A27DB-BD31-4B8C-83A1-F6EECF244321}">
                <p14:modId xmlns:p14="http://schemas.microsoft.com/office/powerpoint/2010/main" val="464182389"/>
              </p:ext>
            </p:extLst>
          </p:nvPr>
        </p:nvGraphicFramePr>
        <p:xfrm>
          <a:off x="3302000" y="1698625"/>
          <a:ext cx="2489200" cy="939800"/>
        </p:xfrm>
        <a:graphic>
          <a:graphicData uri="http://schemas.openxmlformats.org/presentationml/2006/ole">
            <mc:AlternateContent xmlns:mc="http://schemas.openxmlformats.org/markup-compatibility/2006">
              <mc:Choice xmlns:v="urn:schemas-microsoft-com:vml" Requires="v">
                <p:oleObj spid="_x0000_s288918" name="Equation" r:id="rId7" imgW="2489040" imgH="939600" progId="Equation.DSMT4">
                  <p:embed/>
                </p:oleObj>
              </mc:Choice>
              <mc:Fallback>
                <p:oleObj name="Equation" r:id="rId7" imgW="2489040" imgH="939600" progId="Equation.DSMT4">
                  <p:embed/>
                  <p:pic>
                    <p:nvPicPr>
                      <p:cNvPr id="0" name="Picture 6"/>
                      <p:cNvPicPr>
                        <a:picLocks noChangeAspect="1" noChangeArrowheads="1"/>
                      </p:cNvPicPr>
                      <p:nvPr/>
                    </p:nvPicPr>
                    <p:blipFill>
                      <a:blip r:embed="rId8"/>
                      <a:srcRect/>
                      <a:stretch>
                        <a:fillRect/>
                      </a:stretch>
                    </p:blipFill>
                    <p:spPr bwMode="auto">
                      <a:xfrm>
                        <a:off x="3302000" y="1698625"/>
                        <a:ext cx="2489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5" name="Object 7"/>
          <p:cNvGraphicFramePr>
            <a:graphicFrameLocks noChangeAspect="1"/>
          </p:cNvGraphicFramePr>
          <p:nvPr>
            <p:extLst>
              <p:ext uri="{D42A27DB-BD31-4B8C-83A1-F6EECF244321}">
                <p14:modId xmlns:p14="http://schemas.microsoft.com/office/powerpoint/2010/main" val="2410408062"/>
              </p:ext>
            </p:extLst>
          </p:nvPr>
        </p:nvGraphicFramePr>
        <p:xfrm>
          <a:off x="3302000" y="2744788"/>
          <a:ext cx="5003800" cy="482600"/>
        </p:xfrm>
        <a:graphic>
          <a:graphicData uri="http://schemas.openxmlformats.org/presentationml/2006/ole">
            <mc:AlternateContent xmlns:mc="http://schemas.openxmlformats.org/markup-compatibility/2006">
              <mc:Choice xmlns:v="urn:schemas-microsoft-com:vml" Requires="v">
                <p:oleObj spid="_x0000_s288919" name="Equation" r:id="rId9" imgW="5003640" imgH="482400" progId="Equation.DSMT4">
                  <p:embed/>
                </p:oleObj>
              </mc:Choice>
              <mc:Fallback>
                <p:oleObj name="Equation" r:id="rId9" imgW="5003640" imgH="482400" progId="Equation.DSMT4">
                  <p:embed/>
                  <p:pic>
                    <p:nvPicPr>
                      <p:cNvPr id="0" name="Picture 7"/>
                      <p:cNvPicPr>
                        <a:picLocks noChangeAspect="1" noChangeArrowheads="1"/>
                      </p:cNvPicPr>
                      <p:nvPr/>
                    </p:nvPicPr>
                    <p:blipFill>
                      <a:blip r:embed="rId10"/>
                      <a:srcRect/>
                      <a:stretch>
                        <a:fillRect/>
                      </a:stretch>
                    </p:blipFill>
                    <p:spPr bwMode="auto">
                      <a:xfrm>
                        <a:off x="3302000" y="2744788"/>
                        <a:ext cx="5003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6" name="Object 8"/>
          <p:cNvGraphicFramePr>
            <a:graphicFrameLocks noChangeAspect="1"/>
          </p:cNvGraphicFramePr>
          <p:nvPr>
            <p:extLst>
              <p:ext uri="{D42A27DB-BD31-4B8C-83A1-F6EECF244321}">
                <p14:modId xmlns:p14="http://schemas.microsoft.com/office/powerpoint/2010/main" val="2430233611"/>
              </p:ext>
            </p:extLst>
          </p:nvPr>
        </p:nvGraphicFramePr>
        <p:xfrm>
          <a:off x="3302000" y="3201988"/>
          <a:ext cx="2679700" cy="584200"/>
        </p:xfrm>
        <a:graphic>
          <a:graphicData uri="http://schemas.openxmlformats.org/presentationml/2006/ole">
            <mc:AlternateContent xmlns:mc="http://schemas.openxmlformats.org/markup-compatibility/2006">
              <mc:Choice xmlns:v="urn:schemas-microsoft-com:vml" Requires="v">
                <p:oleObj spid="_x0000_s288920" name="Equation" r:id="rId11" imgW="2679480" imgH="583920" progId="Equation.DSMT4">
                  <p:embed/>
                </p:oleObj>
              </mc:Choice>
              <mc:Fallback>
                <p:oleObj name="Equation" r:id="rId11" imgW="2679480" imgH="583920" progId="Equation.DSMT4">
                  <p:embed/>
                  <p:pic>
                    <p:nvPicPr>
                      <p:cNvPr id="0" name="Picture 8"/>
                      <p:cNvPicPr>
                        <a:picLocks noChangeAspect="1" noChangeArrowheads="1"/>
                      </p:cNvPicPr>
                      <p:nvPr/>
                    </p:nvPicPr>
                    <p:blipFill>
                      <a:blip r:embed="rId12"/>
                      <a:srcRect/>
                      <a:stretch>
                        <a:fillRect/>
                      </a:stretch>
                    </p:blipFill>
                    <p:spPr bwMode="auto">
                      <a:xfrm>
                        <a:off x="3302000" y="3201988"/>
                        <a:ext cx="2679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7" name="Object 9"/>
          <p:cNvGraphicFramePr>
            <a:graphicFrameLocks noChangeAspect="1"/>
          </p:cNvGraphicFramePr>
          <p:nvPr>
            <p:extLst>
              <p:ext uri="{D42A27DB-BD31-4B8C-83A1-F6EECF244321}">
                <p14:modId xmlns:p14="http://schemas.microsoft.com/office/powerpoint/2010/main" val="4113798816"/>
              </p:ext>
            </p:extLst>
          </p:nvPr>
        </p:nvGraphicFramePr>
        <p:xfrm>
          <a:off x="6019800" y="3360920"/>
          <a:ext cx="457200" cy="228600"/>
        </p:xfrm>
        <a:graphic>
          <a:graphicData uri="http://schemas.openxmlformats.org/presentationml/2006/ole">
            <mc:AlternateContent xmlns:mc="http://schemas.openxmlformats.org/markup-compatibility/2006">
              <mc:Choice xmlns:v="urn:schemas-microsoft-com:vml" Requires="v">
                <p:oleObj spid="_x0000_s288921" name="Equation" r:id="rId13" imgW="457200" imgH="228600" progId="Equation.DSMT4">
                  <p:embed/>
                </p:oleObj>
              </mc:Choice>
              <mc:Fallback>
                <p:oleObj name="Equation" r:id="rId13" imgW="457200" imgH="228600" progId="Equation.DSMT4">
                  <p:embed/>
                  <p:pic>
                    <p:nvPicPr>
                      <p:cNvPr id="0" name="Picture 9"/>
                      <p:cNvPicPr>
                        <a:picLocks noChangeAspect="1" noChangeArrowheads="1"/>
                      </p:cNvPicPr>
                      <p:nvPr/>
                    </p:nvPicPr>
                    <p:blipFill>
                      <a:blip r:embed="rId14"/>
                      <a:srcRect/>
                      <a:stretch>
                        <a:fillRect/>
                      </a:stretch>
                    </p:blipFill>
                    <p:spPr bwMode="auto">
                      <a:xfrm>
                        <a:off x="6019800" y="336092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038600"/>
          <a:ext cx="1752600" cy="812800"/>
        </p:xfrm>
        <a:graphic>
          <a:graphicData uri="http://schemas.openxmlformats.org/presentationml/2006/ole">
            <mc:AlternateContent xmlns:mc="http://schemas.openxmlformats.org/markup-compatibility/2006">
              <mc:Choice xmlns:v="urn:schemas-microsoft-com:vml" Requires="v">
                <p:oleObj spid="_x0000_s288922" name="Equation" r:id="rId15" imgW="1752480" imgH="812520" progId="Equation.DSMT4">
                  <p:embed/>
                </p:oleObj>
              </mc:Choice>
              <mc:Fallback>
                <p:oleObj name="Equation" r:id="rId15" imgW="1752480" imgH="81252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2600" y="4038600"/>
                        <a:ext cx="1752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79" name="Object 11"/>
          <p:cNvGraphicFramePr>
            <a:graphicFrameLocks noChangeAspect="1"/>
          </p:cNvGraphicFramePr>
          <p:nvPr>
            <p:extLst>
              <p:ext uri="{D42A27DB-BD31-4B8C-83A1-F6EECF244321}">
                <p14:modId xmlns:p14="http://schemas.microsoft.com/office/powerpoint/2010/main" val="2729961980"/>
              </p:ext>
            </p:extLst>
          </p:nvPr>
        </p:nvGraphicFramePr>
        <p:xfrm>
          <a:off x="3598178" y="4030663"/>
          <a:ext cx="4038600" cy="800100"/>
        </p:xfrm>
        <a:graphic>
          <a:graphicData uri="http://schemas.openxmlformats.org/presentationml/2006/ole">
            <mc:AlternateContent xmlns:mc="http://schemas.openxmlformats.org/markup-compatibility/2006">
              <mc:Choice xmlns:v="urn:schemas-microsoft-com:vml" Requires="v">
                <p:oleObj spid="_x0000_s288923" name="Equation" r:id="rId17" imgW="4038480" imgH="799920" progId="Equation.DSMT4">
                  <p:embed/>
                </p:oleObj>
              </mc:Choice>
              <mc:Fallback>
                <p:oleObj name="Equation" r:id="rId17" imgW="4038480" imgH="799920" progId="Equation.DSMT4">
                  <p:embed/>
                  <p:pic>
                    <p:nvPicPr>
                      <p:cNvPr id="0" name="Picture 11"/>
                      <p:cNvPicPr>
                        <a:picLocks noChangeAspect="1" noChangeArrowheads="1"/>
                      </p:cNvPicPr>
                      <p:nvPr/>
                    </p:nvPicPr>
                    <p:blipFill>
                      <a:blip r:embed="rId18"/>
                      <a:srcRect/>
                      <a:stretch>
                        <a:fillRect/>
                      </a:stretch>
                    </p:blipFill>
                    <p:spPr bwMode="auto">
                      <a:xfrm>
                        <a:off x="3598178" y="4030663"/>
                        <a:ext cx="40386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780" name="Object 12"/>
          <p:cNvGraphicFramePr>
            <a:graphicFrameLocks noChangeAspect="1"/>
          </p:cNvGraphicFramePr>
          <p:nvPr>
            <p:extLst>
              <p:ext uri="{D42A27DB-BD31-4B8C-83A1-F6EECF244321}">
                <p14:modId xmlns:p14="http://schemas.microsoft.com/office/powerpoint/2010/main" val="2116224714"/>
              </p:ext>
            </p:extLst>
          </p:nvPr>
        </p:nvGraphicFramePr>
        <p:xfrm>
          <a:off x="3598178" y="4832350"/>
          <a:ext cx="3924300" cy="800100"/>
        </p:xfrm>
        <a:graphic>
          <a:graphicData uri="http://schemas.openxmlformats.org/presentationml/2006/ole">
            <mc:AlternateContent xmlns:mc="http://schemas.openxmlformats.org/markup-compatibility/2006">
              <mc:Choice xmlns:v="urn:schemas-microsoft-com:vml" Requires="v">
                <p:oleObj spid="_x0000_s288924" name="Equation" r:id="rId19" imgW="3924000" imgH="799920" progId="Equation.DSMT4">
                  <p:embed/>
                </p:oleObj>
              </mc:Choice>
              <mc:Fallback>
                <p:oleObj name="Equation" r:id="rId19" imgW="3924000" imgH="799920" progId="Equation.DSMT4">
                  <p:embed/>
                  <p:pic>
                    <p:nvPicPr>
                      <p:cNvPr id="0" name="Picture 12"/>
                      <p:cNvPicPr>
                        <a:picLocks noChangeAspect="1" noChangeArrowheads="1"/>
                      </p:cNvPicPr>
                      <p:nvPr/>
                    </p:nvPicPr>
                    <p:blipFill>
                      <a:blip r:embed="rId20"/>
                      <a:srcRect/>
                      <a:stretch>
                        <a:fillRect/>
                      </a:stretch>
                    </p:blipFill>
                    <p:spPr bwMode="auto">
                      <a:xfrm>
                        <a:off x="3598178" y="4832350"/>
                        <a:ext cx="3924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7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7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7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87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87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87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noAutofit/>
          </a:bodyPr>
          <a:lstStyle/>
          <a:p>
            <a:pPr>
              <a:spcBef>
                <a:spcPts val="600"/>
              </a:spcBef>
            </a:pPr>
            <a:r>
              <a:rPr lang="en-US" dirty="0"/>
              <a:t>Use a change of variables to evaluate</a:t>
            </a:r>
          </a:p>
          <a:p>
            <a:pPr>
              <a:spcBef>
                <a:spcPts val="1800"/>
              </a:spcBef>
            </a:pPr>
            <a:r>
              <a:rPr lang="en-US" dirty="0"/>
              <a:t>where </a:t>
            </a:r>
            <a:r>
              <a:rPr lang="en-US" i="1" dirty="0"/>
              <a:t>R</a:t>
            </a:r>
            <a:r>
              <a:rPr lang="en-US" dirty="0"/>
              <a:t> is the region bounded by </a:t>
            </a:r>
            <a:r>
              <a:rPr lang="en-US" i="1" dirty="0">
                <a:solidFill>
                  <a:srgbClr val="0000FF"/>
                </a:solidFill>
              </a:rPr>
              <a:t>x</a:t>
            </a:r>
            <a:r>
              <a:rPr lang="en-US" dirty="0">
                <a:solidFill>
                  <a:srgbClr val="0000FF"/>
                </a:solidFill>
              </a:rPr>
              <a:t> = 0</a:t>
            </a:r>
            <a:r>
              <a:rPr lang="en-US" dirty="0"/>
              <a:t>, </a:t>
            </a:r>
            <a:r>
              <a:rPr lang="en-US" i="1" dirty="0">
                <a:solidFill>
                  <a:srgbClr val="0000FF"/>
                </a:solidFill>
              </a:rPr>
              <a:t>y</a:t>
            </a:r>
            <a:r>
              <a:rPr lang="en-US" dirty="0">
                <a:solidFill>
                  <a:srgbClr val="0000FF"/>
                </a:solidFill>
              </a:rPr>
              <a:t> = 0</a:t>
            </a:r>
            <a:r>
              <a:rPr lang="en-US" dirty="0"/>
              <a:t>, and </a:t>
            </a:r>
            <a:br>
              <a:rPr lang="en-US" dirty="0"/>
            </a:br>
            <a:r>
              <a:rPr lang="en-US" dirty="0">
                <a:solidFill>
                  <a:srgbClr val="0000FF"/>
                </a:solidFill>
              </a:rPr>
              <a:t>3</a:t>
            </a:r>
            <a:r>
              <a:rPr lang="en-US" i="1" dirty="0">
                <a:solidFill>
                  <a:srgbClr val="0000FF"/>
                </a:solidFill>
              </a:rPr>
              <a:t>x</a:t>
            </a:r>
            <a:r>
              <a:rPr lang="en-US" dirty="0">
                <a:solidFill>
                  <a:srgbClr val="0000FF"/>
                </a:solidFill>
              </a:rPr>
              <a:t> + 2</a:t>
            </a:r>
            <a:r>
              <a:rPr lang="en-US" i="1" dirty="0">
                <a:solidFill>
                  <a:srgbClr val="0000FF"/>
                </a:solidFill>
              </a:rPr>
              <a:t>y</a:t>
            </a:r>
            <a:r>
              <a:rPr lang="en-US" dirty="0">
                <a:solidFill>
                  <a:srgbClr val="0000FF"/>
                </a:solidFill>
              </a:rPr>
              <a:t> = 2</a:t>
            </a:r>
            <a:r>
              <a:rPr lang="en-US" dirty="0"/>
              <a:t>.</a:t>
            </a:r>
          </a:p>
          <a:p>
            <a:r>
              <a:rPr lang="en-US" b="1" dirty="0"/>
              <a:t>Solution</a:t>
            </a:r>
          </a:p>
          <a:p>
            <a:r>
              <a:rPr lang="en-US" dirty="0"/>
              <a:t>This double integral is awkward to evaluate using Cartesian coordinates, but the right choice of change of variables makes it much easier. One possibility is to let </a:t>
            </a:r>
            <a:r>
              <a:rPr lang="en-US" i="1" dirty="0"/>
              <a:t>u</a:t>
            </a:r>
            <a:r>
              <a:rPr lang="en-US" dirty="0"/>
              <a:t> equal the numerator and </a:t>
            </a:r>
            <a:r>
              <a:rPr lang="en-US" i="1" dirty="0"/>
              <a:t>v</a:t>
            </a:r>
            <a:r>
              <a:rPr lang="en-US" dirty="0"/>
              <a:t> the denominator of the integrand.</a:t>
            </a:r>
          </a:p>
          <a:p>
            <a:pPr algn="ctr">
              <a:spcBef>
                <a:spcPts val="0"/>
              </a:spcBef>
            </a:pPr>
            <a:r>
              <a:rPr lang="es-ES" i="1" dirty="0">
                <a:solidFill>
                  <a:srgbClr val="000099"/>
                </a:solidFill>
              </a:rPr>
              <a:t>u</a:t>
            </a:r>
            <a:r>
              <a:rPr lang="es-ES" dirty="0">
                <a:solidFill>
                  <a:srgbClr val="000099"/>
                </a:solidFill>
              </a:rPr>
              <a:t> = 3</a:t>
            </a:r>
            <a:r>
              <a:rPr lang="es-ES" i="1" dirty="0">
                <a:solidFill>
                  <a:srgbClr val="000099"/>
                </a:solidFill>
              </a:rPr>
              <a:t>x</a:t>
            </a:r>
            <a:r>
              <a:rPr lang="es-ES" dirty="0">
                <a:solidFill>
                  <a:srgbClr val="000099"/>
                </a:solidFill>
              </a:rPr>
              <a:t> + 2</a:t>
            </a:r>
            <a:r>
              <a:rPr lang="es-ES" i="1" dirty="0">
                <a:solidFill>
                  <a:srgbClr val="000099"/>
                </a:solidFill>
              </a:rPr>
              <a:t>y</a:t>
            </a:r>
            <a:r>
              <a:rPr lang="es-ES" dirty="0">
                <a:solidFill>
                  <a:srgbClr val="000099"/>
                </a:solidFill>
              </a:rPr>
              <a:t> </a:t>
            </a:r>
            <a:r>
              <a:rPr lang="es-ES" dirty="0"/>
              <a:t>and </a:t>
            </a:r>
            <a:r>
              <a:rPr lang="es-ES" i="1" dirty="0">
                <a:solidFill>
                  <a:srgbClr val="000099"/>
                </a:solidFill>
              </a:rPr>
              <a:t>v</a:t>
            </a:r>
            <a:r>
              <a:rPr lang="es-ES" dirty="0">
                <a:solidFill>
                  <a:srgbClr val="000099"/>
                </a:solidFill>
              </a:rPr>
              <a:t> = </a:t>
            </a:r>
            <a:r>
              <a:rPr lang="es-ES" i="1" dirty="0">
                <a:solidFill>
                  <a:srgbClr val="000099"/>
                </a:solidFill>
              </a:rPr>
              <a:t>x</a:t>
            </a:r>
            <a:r>
              <a:rPr lang="es-ES" dirty="0">
                <a:solidFill>
                  <a:srgbClr val="000099"/>
                </a:solidFill>
              </a:rPr>
              <a:t> + 4</a:t>
            </a:r>
            <a:r>
              <a:rPr lang="es-ES" i="1" dirty="0">
                <a:solidFill>
                  <a:srgbClr val="000099"/>
                </a:solidFill>
              </a:rPr>
              <a:t>y</a:t>
            </a:r>
            <a:endParaRPr lang="en-US" i="1" dirty="0">
              <a:solidFill>
                <a:srgbClr val="000099"/>
              </a:solidFill>
            </a:endParaRPr>
          </a:p>
        </p:txBody>
      </p:sp>
      <p:graphicFrame>
        <p:nvGraphicFramePr>
          <p:cNvPr id="289794" name="Object 2"/>
          <p:cNvGraphicFramePr>
            <a:graphicFrameLocks noChangeAspect="1"/>
          </p:cNvGraphicFramePr>
          <p:nvPr/>
        </p:nvGraphicFramePr>
        <p:xfrm>
          <a:off x="5997730" y="1098030"/>
          <a:ext cx="1955800" cy="952500"/>
        </p:xfrm>
        <a:graphic>
          <a:graphicData uri="http://schemas.openxmlformats.org/presentationml/2006/ole">
            <mc:AlternateContent xmlns:mc="http://schemas.openxmlformats.org/markup-compatibility/2006">
              <mc:Choice xmlns:v="urn:schemas-microsoft-com:vml" Requires="v">
                <p:oleObj spid="_x0000_s289809" name="Equation" r:id="rId3" imgW="1955520" imgH="952200" progId="Equation.DSMT4">
                  <p:embed/>
                </p:oleObj>
              </mc:Choice>
              <mc:Fallback>
                <p:oleObj name="Equation" r:id="rId3" imgW="195552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730" y="1098030"/>
                        <a:ext cx="1955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In order to determine the Jacobian of the transformation from the </a:t>
            </a:r>
            <a:r>
              <a:rPr lang="en-US" i="1" dirty="0"/>
              <a:t>uv</a:t>
            </a:r>
            <a:r>
              <a:rPr lang="en-US" dirty="0"/>
              <a:t>-plane to the </a:t>
            </a:r>
            <a:r>
              <a:rPr lang="en-US" i="1" dirty="0"/>
              <a:t>xy</a:t>
            </a:r>
            <a:r>
              <a:rPr lang="en-US" dirty="0"/>
              <a:t>-plane, we need to solve these two equations for </a:t>
            </a:r>
            <a:r>
              <a:rPr lang="en-US" i="1" dirty="0"/>
              <a:t>x</a:t>
            </a:r>
            <a:r>
              <a:rPr lang="en-US" dirty="0"/>
              <a:t> and </a:t>
            </a:r>
            <a:r>
              <a:rPr lang="en-US" i="1" dirty="0"/>
              <a:t>y</a:t>
            </a:r>
            <a:r>
              <a:rPr lang="en-US" dirty="0"/>
              <a:t>.</a:t>
            </a:r>
          </a:p>
        </p:txBody>
      </p:sp>
      <p:graphicFrame>
        <p:nvGraphicFramePr>
          <p:cNvPr id="290818" name="Object 2"/>
          <p:cNvGraphicFramePr>
            <a:graphicFrameLocks noChangeAspect="1"/>
          </p:cNvGraphicFramePr>
          <p:nvPr/>
        </p:nvGraphicFramePr>
        <p:xfrm>
          <a:off x="1746250" y="2743200"/>
          <a:ext cx="5651500" cy="1562100"/>
        </p:xfrm>
        <a:graphic>
          <a:graphicData uri="http://schemas.openxmlformats.org/presentationml/2006/ole">
            <mc:AlternateContent xmlns:mc="http://schemas.openxmlformats.org/markup-compatibility/2006">
              <mc:Choice xmlns:v="urn:schemas-microsoft-com:vml" Requires="v">
                <p:oleObj spid="_x0000_s290848" name="Equation" r:id="rId3" imgW="5651280" imgH="1562040" progId="Equation.DSMT4">
                  <p:embed/>
                </p:oleObj>
              </mc:Choice>
              <mc:Fallback>
                <p:oleObj name="Equation" r:id="rId3" imgW="5651280" imgH="1562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2743200"/>
                        <a:ext cx="56515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19" name="Object 3"/>
          <p:cNvGraphicFramePr>
            <a:graphicFrameLocks noChangeAspect="1"/>
          </p:cNvGraphicFramePr>
          <p:nvPr/>
        </p:nvGraphicFramePr>
        <p:xfrm>
          <a:off x="2889250" y="4572000"/>
          <a:ext cx="3365500" cy="838200"/>
        </p:xfrm>
        <a:graphic>
          <a:graphicData uri="http://schemas.openxmlformats.org/presentationml/2006/ole">
            <mc:AlternateContent xmlns:mc="http://schemas.openxmlformats.org/markup-compatibility/2006">
              <mc:Choice xmlns:v="urn:schemas-microsoft-com:vml" Requires="v">
                <p:oleObj spid="_x0000_s290849" name="Equation" r:id="rId5" imgW="3365280" imgH="838080" progId="Equation.DSMT4">
                  <p:embed/>
                </p:oleObj>
              </mc:Choice>
              <mc:Fallback>
                <p:oleObj name="Equation" r:id="rId5" imgW="336528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0" y="4572000"/>
                        <a:ext cx="336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We can now calculate</a:t>
            </a:r>
          </a:p>
        </p:txBody>
      </p:sp>
      <p:graphicFrame>
        <p:nvGraphicFramePr>
          <p:cNvPr id="291843" name="Object 3"/>
          <p:cNvGraphicFramePr>
            <a:graphicFrameLocks noChangeAspect="1"/>
          </p:cNvGraphicFramePr>
          <p:nvPr/>
        </p:nvGraphicFramePr>
        <p:xfrm>
          <a:off x="2209800" y="2438400"/>
          <a:ext cx="1028700" cy="990600"/>
        </p:xfrm>
        <a:graphic>
          <a:graphicData uri="http://schemas.openxmlformats.org/presentationml/2006/ole">
            <mc:AlternateContent xmlns:mc="http://schemas.openxmlformats.org/markup-compatibility/2006">
              <mc:Choice xmlns:v="urn:schemas-microsoft-com:vml" Requires="v">
                <p:oleObj spid="_x0000_s291918" name="Equation" r:id="rId3" imgW="1028520" imgH="990360" progId="Equation.DSMT4">
                  <p:embed/>
                </p:oleObj>
              </mc:Choice>
              <mc:Fallback>
                <p:oleObj name="Equation" r:id="rId3" imgW="1028520" imgH="990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438400"/>
                        <a:ext cx="1028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4" name="Object 4"/>
          <p:cNvGraphicFramePr>
            <a:graphicFrameLocks noChangeAspect="1"/>
          </p:cNvGraphicFramePr>
          <p:nvPr/>
        </p:nvGraphicFramePr>
        <p:xfrm>
          <a:off x="3352800" y="1981200"/>
          <a:ext cx="1600200" cy="1841500"/>
        </p:xfrm>
        <a:graphic>
          <a:graphicData uri="http://schemas.openxmlformats.org/presentationml/2006/ole">
            <mc:AlternateContent xmlns:mc="http://schemas.openxmlformats.org/markup-compatibility/2006">
              <mc:Choice xmlns:v="urn:schemas-microsoft-com:vml" Requires="v">
                <p:oleObj spid="_x0000_s291919" name="Equation" r:id="rId5" imgW="1600200" imgH="1841400" progId="Equation.DSMT4">
                  <p:embed/>
                </p:oleObj>
              </mc:Choice>
              <mc:Fallback>
                <p:oleObj name="Equation" r:id="rId5" imgW="1600200" imgH="1841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981200"/>
                        <a:ext cx="16002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5" name="Object 5"/>
          <p:cNvGraphicFramePr>
            <a:graphicFrameLocks noChangeAspect="1"/>
          </p:cNvGraphicFramePr>
          <p:nvPr/>
        </p:nvGraphicFramePr>
        <p:xfrm>
          <a:off x="5029200" y="1981200"/>
          <a:ext cx="1892300" cy="1841500"/>
        </p:xfrm>
        <a:graphic>
          <a:graphicData uri="http://schemas.openxmlformats.org/presentationml/2006/ole">
            <mc:AlternateContent xmlns:mc="http://schemas.openxmlformats.org/markup-compatibility/2006">
              <mc:Choice xmlns:v="urn:schemas-microsoft-com:vml" Requires="v">
                <p:oleObj spid="_x0000_s291920" name="Equation" r:id="rId7" imgW="1892160" imgH="1841400" progId="Equation.DSMT4">
                  <p:embed/>
                </p:oleObj>
              </mc:Choice>
              <mc:Fallback>
                <p:oleObj name="Equation" r:id="rId7" imgW="1892160" imgH="1841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981200"/>
                        <a:ext cx="18923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6" name="Object 6"/>
          <p:cNvGraphicFramePr>
            <a:graphicFrameLocks noChangeAspect="1"/>
          </p:cNvGraphicFramePr>
          <p:nvPr/>
        </p:nvGraphicFramePr>
        <p:xfrm>
          <a:off x="3352800" y="4038600"/>
          <a:ext cx="1447800" cy="838200"/>
        </p:xfrm>
        <a:graphic>
          <a:graphicData uri="http://schemas.openxmlformats.org/presentationml/2006/ole">
            <mc:AlternateContent xmlns:mc="http://schemas.openxmlformats.org/markup-compatibility/2006">
              <mc:Choice xmlns:v="urn:schemas-microsoft-com:vml" Requires="v">
                <p:oleObj spid="_x0000_s291921" name="Equation" r:id="rId9" imgW="1447560" imgH="838080" progId="Equation.DSMT4">
                  <p:embed/>
                </p:oleObj>
              </mc:Choice>
              <mc:Fallback>
                <p:oleObj name="Equation" r:id="rId9" imgW="14475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4038600"/>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7" name="Object 7"/>
          <p:cNvGraphicFramePr>
            <a:graphicFrameLocks noChangeAspect="1"/>
          </p:cNvGraphicFramePr>
          <p:nvPr/>
        </p:nvGraphicFramePr>
        <p:xfrm>
          <a:off x="4953000" y="4038600"/>
          <a:ext cx="800100" cy="838200"/>
        </p:xfrm>
        <a:graphic>
          <a:graphicData uri="http://schemas.openxmlformats.org/presentationml/2006/ole">
            <mc:AlternateContent xmlns:mc="http://schemas.openxmlformats.org/markup-compatibility/2006">
              <mc:Choice xmlns:v="urn:schemas-microsoft-com:vml" Requires="v">
                <p:oleObj spid="_x0000_s291922" name="Equation" r:id="rId11" imgW="799920" imgH="838080" progId="Equation.DSMT4">
                  <p:embed/>
                </p:oleObj>
              </mc:Choice>
              <mc:Fallback>
                <p:oleObj name="Equation" r:id="rId11" imgW="79992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4038600"/>
                        <a:ext cx="80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8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8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1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A diagram of the region </a:t>
            </a:r>
            <a:r>
              <a:rPr lang="en-US" i="1" dirty="0"/>
              <a:t>S</a:t>
            </a:r>
            <a:r>
              <a:rPr lang="en-US" dirty="0"/>
              <a:t> in the </a:t>
            </a:r>
            <a:r>
              <a:rPr lang="en-US" i="1" dirty="0"/>
              <a:t>uv</a:t>
            </a:r>
            <a:r>
              <a:rPr lang="en-US" dirty="0"/>
              <a:t>‑plane that corresponds to </a:t>
            </a:r>
            <a:r>
              <a:rPr lang="en-US" i="1" dirty="0"/>
              <a:t>R</a:t>
            </a:r>
            <a:r>
              <a:rPr lang="en-US" dirty="0"/>
              <a:t> in the </a:t>
            </a:r>
            <a:r>
              <a:rPr lang="en-US" i="1" dirty="0"/>
              <a:t>xy</a:t>
            </a:r>
            <a:r>
              <a:rPr lang="en-US" dirty="0"/>
              <a:t>‑plane is helpful in determining limits, and Figure 5 illustrates both. Each boundary of </a:t>
            </a:r>
            <a:r>
              <a:rPr lang="en-US" i="1" dirty="0"/>
              <a:t>R</a:t>
            </a:r>
            <a:r>
              <a:rPr lang="en-US" dirty="0"/>
              <a:t> corresponds to a boundary of </a:t>
            </a:r>
            <a:r>
              <a:rPr lang="en-US" i="1" dirty="0"/>
              <a:t>S</a:t>
            </a:r>
            <a:r>
              <a:rPr lang="en-US" dirty="0"/>
              <a:t> as follows.</a:t>
            </a:r>
          </a:p>
        </p:txBody>
      </p:sp>
      <p:graphicFrame>
        <p:nvGraphicFramePr>
          <p:cNvPr id="293891" name="Object 3"/>
          <p:cNvGraphicFramePr>
            <a:graphicFrameLocks noChangeAspect="1"/>
          </p:cNvGraphicFramePr>
          <p:nvPr/>
        </p:nvGraphicFramePr>
        <p:xfrm>
          <a:off x="2159000" y="3505200"/>
          <a:ext cx="4826000" cy="381000"/>
        </p:xfrm>
        <a:graphic>
          <a:graphicData uri="http://schemas.openxmlformats.org/presentationml/2006/ole">
            <mc:AlternateContent xmlns:mc="http://schemas.openxmlformats.org/markup-compatibility/2006">
              <mc:Choice xmlns:v="urn:schemas-microsoft-com:vml" Requires="v">
                <p:oleObj spid="_x0000_s293936" name="Equation" r:id="rId3" imgW="4825800" imgH="380880" progId="Equation.DSMT4">
                  <p:embed/>
                </p:oleObj>
              </mc:Choice>
              <mc:Fallback>
                <p:oleObj name="Equation" r:id="rId3" imgW="482580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3505200"/>
                        <a:ext cx="482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2" name="Object 4"/>
          <p:cNvGraphicFramePr>
            <a:graphicFrameLocks noChangeAspect="1"/>
          </p:cNvGraphicFramePr>
          <p:nvPr/>
        </p:nvGraphicFramePr>
        <p:xfrm>
          <a:off x="2063750" y="3962400"/>
          <a:ext cx="5016500" cy="431800"/>
        </p:xfrm>
        <a:graphic>
          <a:graphicData uri="http://schemas.openxmlformats.org/presentationml/2006/ole">
            <mc:AlternateContent xmlns:mc="http://schemas.openxmlformats.org/markup-compatibility/2006">
              <mc:Choice xmlns:v="urn:schemas-microsoft-com:vml" Requires="v">
                <p:oleObj spid="_x0000_s293937" name="Equation" r:id="rId5" imgW="5016240" imgH="431640" progId="Equation.DSMT4">
                  <p:embed/>
                </p:oleObj>
              </mc:Choice>
              <mc:Fallback>
                <p:oleObj name="Equation" r:id="rId5" imgW="5016240" imgH="4316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0" y="3962400"/>
                        <a:ext cx="501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3" name="Object 5"/>
          <p:cNvGraphicFramePr>
            <a:graphicFrameLocks noChangeAspect="1"/>
          </p:cNvGraphicFramePr>
          <p:nvPr/>
        </p:nvGraphicFramePr>
        <p:xfrm>
          <a:off x="2978150" y="4495800"/>
          <a:ext cx="3187700" cy="381000"/>
        </p:xfrm>
        <a:graphic>
          <a:graphicData uri="http://schemas.openxmlformats.org/presentationml/2006/ole">
            <mc:AlternateContent xmlns:mc="http://schemas.openxmlformats.org/markup-compatibility/2006">
              <mc:Choice xmlns:v="urn:schemas-microsoft-com:vml" Requires="v">
                <p:oleObj spid="_x0000_s293938" name="Equation" r:id="rId7" imgW="3187440" imgH="380880" progId="Equation.DSMT4">
                  <p:embed/>
                </p:oleObj>
              </mc:Choice>
              <mc:Fallback>
                <p:oleObj name="Equation" r:id="rId7" imgW="318744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8150" y="4495800"/>
                        <a:ext cx="3187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pic>
        <p:nvPicPr>
          <p:cNvPr id="292866" name="Picture 2"/>
          <p:cNvPicPr>
            <a:picLocks noChangeAspect="1" noChangeArrowheads="1"/>
          </p:cNvPicPr>
          <p:nvPr/>
        </p:nvPicPr>
        <p:blipFill>
          <a:blip r:embed="rId2" cstate="print"/>
          <a:srcRect/>
          <a:stretch>
            <a:fillRect/>
          </a:stretch>
        </p:blipFill>
        <p:spPr bwMode="auto">
          <a:xfrm>
            <a:off x="457200" y="1150687"/>
            <a:ext cx="8229600" cy="4564313"/>
          </a:xfrm>
          <a:prstGeom prst="rect">
            <a:avLst/>
          </a:prstGeom>
          <a:noFill/>
          <a:ln w="9525">
            <a:noFill/>
            <a:miter lim="800000"/>
            <a:headEnd/>
            <a:tailEnd/>
          </a:ln>
        </p:spPr>
      </p:pic>
      <p:sp>
        <p:nvSpPr>
          <p:cNvPr id="5" name="Rectangle 4"/>
          <p:cNvSpPr/>
          <p:nvPr/>
        </p:nvSpPr>
        <p:spPr>
          <a:xfrm>
            <a:off x="3886973" y="556260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(By calculating the area of each triangle, note that the area of </a:t>
            </a:r>
            <a:r>
              <a:rPr lang="en-US" i="1" dirty="0"/>
              <a:t>R</a:t>
            </a:r>
            <a:r>
              <a:rPr lang="en-US" dirty="0"/>
              <a:t> is	   the area of </a:t>
            </a:r>
            <a:r>
              <a:rPr lang="en-US" i="1" dirty="0"/>
              <a:t>S</a:t>
            </a:r>
            <a:r>
              <a:rPr lang="en-US" dirty="0"/>
              <a:t>.) We are now ready to change variables in the integral and evaluate it.</a:t>
            </a:r>
          </a:p>
        </p:txBody>
      </p:sp>
      <p:graphicFrame>
        <p:nvGraphicFramePr>
          <p:cNvPr id="294914" name="Object 2"/>
          <p:cNvGraphicFramePr>
            <a:graphicFrameLocks noChangeAspect="1"/>
          </p:cNvGraphicFramePr>
          <p:nvPr/>
        </p:nvGraphicFramePr>
        <p:xfrm>
          <a:off x="2226040" y="1735320"/>
          <a:ext cx="292100" cy="444500"/>
        </p:xfrm>
        <a:graphic>
          <a:graphicData uri="http://schemas.openxmlformats.org/presentationml/2006/ole">
            <mc:AlternateContent xmlns:mc="http://schemas.openxmlformats.org/markup-compatibility/2006">
              <mc:Choice xmlns:v="urn:schemas-microsoft-com:vml" Requires="v">
                <p:oleObj spid="_x0000_s295005" name="Equation" r:id="rId3" imgW="291960" imgH="444240" progId="Equation.DSMT4">
                  <p:embed/>
                </p:oleObj>
              </mc:Choice>
              <mc:Fallback>
                <p:oleObj name="Equation" r:id="rId3" imgW="2919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040" y="1735320"/>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6" name="Object 4"/>
          <p:cNvGraphicFramePr>
            <a:graphicFrameLocks noChangeAspect="1"/>
          </p:cNvGraphicFramePr>
          <p:nvPr/>
        </p:nvGraphicFramePr>
        <p:xfrm>
          <a:off x="914400" y="2971800"/>
          <a:ext cx="1866900" cy="952500"/>
        </p:xfrm>
        <a:graphic>
          <a:graphicData uri="http://schemas.openxmlformats.org/presentationml/2006/ole">
            <mc:AlternateContent xmlns:mc="http://schemas.openxmlformats.org/markup-compatibility/2006">
              <mc:Choice xmlns:v="urn:schemas-microsoft-com:vml" Requires="v">
                <p:oleObj spid="_x0000_s295006" name="Equation" r:id="rId5" imgW="1866600" imgH="952200" progId="Equation.DSMT4">
                  <p:embed/>
                </p:oleObj>
              </mc:Choice>
              <mc:Fallback>
                <p:oleObj name="Equation" r:id="rId5" imgW="186660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971800"/>
                        <a:ext cx="186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7" name="Object 5"/>
          <p:cNvGraphicFramePr>
            <a:graphicFrameLocks noChangeAspect="1"/>
          </p:cNvGraphicFramePr>
          <p:nvPr>
            <p:extLst>
              <p:ext uri="{D42A27DB-BD31-4B8C-83A1-F6EECF244321}">
                <p14:modId xmlns:p14="http://schemas.microsoft.com/office/powerpoint/2010/main" val="1641242289"/>
              </p:ext>
            </p:extLst>
          </p:nvPr>
        </p:nvGraphicFramePr>
        <p:xfrm>
          <a:off x="2917825" y="2919413"/>
          <a:ext cx="3670300" cy="939800"/>
        </p:xfrm>
        <a:graphic>
          <a:graphicData uri="http://schemas.openxmlformats.org/presentationml/2006/ole">
            <mc:AlternateContent xmlns:mc="http://schemas.openxmlformats.org/markup-compatibility/2006">
              <mc:Choice xmlns:v="urn:schemas-microsoft-com:vml" Requires="v">
                <p:oleObj spid="_x0000_s295007" name="Equation" r:id="rId7" imgW="3670200" imgH="939600" progId="Equation.DSMT4">
                  <p:embed/>
                </p:oleObj>
              </mc:Choice>
              <mc:Fallback>
                <p:oleObj name="Equation" r:id="rId7" imgW="3670200" imgH="939600" progId="Equation.DSMT4">
                  <p:embed/>
                  <p:pic>
                    <p:nvPicPr>
                      <p:cNvPr id="0" name="Picture 5"/>
                      <p:cNvPicPr>
                        <a:picLocks noChangeAspect="1" noChangeArrowheads="1"/>
                      </p:cNvPicPr>
                      <p:nvPr/>
                    </p:nvPicPr>
                    <p:blipFill>
                      <a:blip r:embed="rId8"/>
                      <a:srcRect/>
                      <a:stretch>
                        <a:fillRect/>
                      </a:stretch>
                    </p:blipFill>
                    <p:spPr bwMode="auto">
                      <a:xfrm>
                        <a:off x="2917825" y="2919413"/>
                        <a:ext cx="3670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8" name="Object 6"/>
          <p:cNvGraphicFramePr>
            <a:graphicFrameLocks noChangeAspect="1"/>
          </p:cNvGraphicFramePr>
          <p:nvPr/>
        </p:nvGraphicFramePr>
        <p:xfrm>
          <a:off x="2866870" y="4038600"/>
          <a:ext cx="2933700" cy="838200"/>
        </p:xfrm>
        <a:graphic>
          <a:graphicData uri="http://schemas.openxmlformats.org/presentationml/2006/ole">
            <mc:AlternateContent xmlns:mc="http://schemas.openxmlformats.org/markup-compatibility/2006">
              <mc:Choice xmlns:v="urn:schemas-microsoft-com:vml" Requires="v">
                <p:oleObj spid="_x0000_s295008" name="Equation" r:id="rId9" imgW="2933640" imgH="838080" progId="Equation.DSMT4">
                  <p:embed/>
                </p:oleObj>
              </mc:Choice>
              <mc:Fallback>
                <p:oleObj name="Equation" r:id="rId9" imgW="29336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6870" y="4038600"/>
                        <a:ext cx="293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9" name="Object 7"/>
          <p:cNvGraphicFramePr>
            <a:graphicFrameLocks noChangeAspect="1"/>
          </p:cNvGraphicFramePr>
          <p:nvPr/>
        </p:nvGraphicFramePr>
        <p:xfrm>
          <a:off x="5867400" y="4038600"/>
          <a:ext cx="1739900" cy="838200"/>
        </p:xfrm>
        <a:graphic>
          <a:graphicData uri="http://schemas.openxmlformats.org/presentationml/2006/ole">
            <mc:AlternateContent xmlns:mc="http://schemas.openxmlformats.org/markup-compatibility/2006">
              <mc:Choice xmlns:v="urn:schemas-microsoft-com:vml" Requires="v">
                <p:oleObj spid="_x0000_s295009" name="Equation" r:id="rId11" imgW="1739880" imgH="838080" progId="Equation.DSMT4">
                  <p:embed/>
                </p:oleObj>
              </mc:Choice>
              <mc:Fallback>
                <p:oleObj name="Equation" r:id="rId11" imgW="17398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4038600"/>
                        <a:ext cx="173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20" name="Object 8"/>
          <p:cNvGraphicFramePr>
            <a:graphicFrameLocks noChangeAspect="1"/>
          </p:cNvGraphicFramePr>
          <p:nvPr/>
        </p:nvGraphicFramePr>
        <p:xfrm>
          <a:off x="7645400" y="4038600"/>
          <a:ext cx="812800" cy="838200"/>
        </p:xfrm>
        <a:graphic>
          <a:graphicData uri="http://schemas.openxmlformats.org/presentationml/2006/ole">
            <mc:AlternateContent xmlns:mc="http://schemas.openxmlformats.org/markup-compatibility/2006">
              <mc:Choice xmlns:v="urn:schemas-microsoft-com:vml" Requires="v">
                <p:oleObj spid="_x0000_s295010" name="Equation" r:id="rId13" imgW="812520" imgH="838080" progId="Equation.DSMT4">
                  <p:embed/>
                </p:oleObj>
              </mc:Choice>
              <mc:Fallback>
                <p:oleObj name="Equation" r:id="rId13" imgW="81252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45400" y="4038600"/>
                        <a:ext cx="81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The Jacobian of a Transformation (Three-Dimensional Version)</a:t>
            </a:r>
          </a:p>
        </p:txBody>
      </p:sp>
      <p:sp>
        <p:nvSpPr>
          <p:cNvPr id="3" name="Content Placeholder 2"/>
          <p:cNvSpPr>
            <a:spLocks noGrp="1"/>
          </p:cNvSpPr>
          <p:nvPr>
            <p:ph idx="1"/>
          </p:nvPr>
        </p:nvSpPr>
        <p:spPr>
          <a:xfrm>
            <a:off x="365760" y="1280160"/>
            <a:ext cx="8412480" cy="4663440"/>
          </a:xfrm>
          <a:solidFill>
            <a:srgbClr val="FFFFCC"/>
          </a:solidFill>
          <a:ln w="28575">
            <a:solidFill>
              <a:srgbClr val="000000"/>
            </a:solidFill>
          </a:ln>
        </p:spPr>
        <p:txBody>
          <a:bodyPr>
            <a:noAutofit/>
          </a:bodyPr>
          <a:lstStyle/>
          <a:p>
            <a:pPr algn="ctr"/>
            <a:r>
              <a:rPr lang="en-US" b="1" dirty="0">
                <a:solidFill>
                  <a:srgbClr val="000000"/>
                </a:solidFill>
              </a:rPr>
              <a:t>The Jacobian of a Transformation (Three-Dimensional Version)</a:t>
            </a:r>
          </a:p>
          <a:p>
            <a:r>
              <a:rPr lang="en-US" dirty="0">
                <a:solidFill>
                  <a:srgbClr val="000000"/>
                </a:solidFill>
              </a:rPr>
              <a:t>The </a:t>
            </a:r>
            <a:r>
              <a:rPr lang="en-US" b="1" dirty="0">
                <a:solidFill>
                  <a:srgbClr val="C00000"/>
                </a:solidFill>
              </a:rPr>
              <a:t>Jacobian</a:t>
            </a:r>
            <a:r>
              <a:rPr lang="en-US" dirty="0">
                <a:solidFill>
                  <a:srgbClr val="000000"/>
                </a:solidFill>
              </a:rPr>
              <a:t> of the coordinate transformation </a:t>
            </a:r>
            <a:r>
              <a:rPr lang="en-US" i="1" dirty="0">
                <a:solidFill>
                  <a:srgbClr val="000000"/>
                </a:solidFill>
              </a:rPr>
              <a:t>T</a:t>
            </a:r>
            <a:r>
              <a:rPr lang="en-US" dirty="0">
                <a:solidFill>
                  <a:srgbClr val="000000"/>
                </a:solidFill>
              </a:rPr>
              <a:t> defined by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a:t>
            </a:r>
            <a:r>
              <a:rPr lang="en-US" i="1" dirty="0">
                <a:solidFill>
                  <a:srgbClr val="000000"/>
                </a:solidFill>
              </a:rPr>
              <a:t>y</a:t>
            </a:r>
            <a:r>
              <a:rPr lang="en-US" dirty="0">
                <a:solidFill>
                  <a:srgbClr val="000000"/>
                </a:solidFill>
              </a:rPr>
              <a:t> = </a:t>
            </a:r>
            <a:r>
              <a:rPr lang="en-US" i="1" dirty="0">
                <a:solidFill>
                  <a:srgbClr val="000000"/>
                </a:solidFill>
              </a:rPr>
              <a:t>h</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and </a:t>
            </a: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is</a:t>
            </a:r>
          </a:p>
        </p:txBody>
      </p:sp>
      <p:graphicFrame>
        <p:nvGraphicFramePr>
          <p:cNvPr id="295938" name="Object 2"/>
          <p:cNvGraphicFramePr>
            <a:graphicFrameLocks noChangeAspect="1"/>
          </p:cNvGraphicFramePr>
          <p:nvPr/>
        </p:nvGraphicFramePr>
        <p:xfrm>
          <a:off x="2603500" y="3200400"/>
          <a:ext cx="3937000" cy="2679700"/>
        </p:xfrm>
        <a:graphic>
          <a:graphicData uri="http://schemas.openxmlformats.org/presentationml/2006/ole">
            <mc:AlternateContent xmlns:mc="http://schemas.openxmlformats.org/markup-compatibility/2006">
              <mc:Choice xmlns:v="urn:schemas-microsoft-com:vml" Requires="v">
                <p:oleObj spid="_x0000_s295953" name="Equation" r:id="rId3" imgW="3936960" imgH="2679480" progId="Equation.DSMT4">
                  <p:embed/>
                </p:oleObj>
              </mc:Choice>
              <mc:Fallback>
                <p:oleObj name="Equation" r:id="rId3" imgW="3936960" imgH="267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3200400"/>
                        <a:ext cx="393700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Change of Variables in a Triple Integral</a:t>
            </a:r>
          </a:p>
        </p:txBody>
      </p:sp>
      <p:sp>
        <p:nvSpPr>
          <p:cNvPr id="3" name="Content Placeholder 2"/>
          <p:cNvSpPr>
            <a:spLocks noGrp="1"/>
          </p:cNvSpPr>
          <p:nvPr>
            <p:ph idx="1"/>
          </p:nvPr>
        </p:nvSpPr>
        <p:spPr>
          <a:xfrm>
            <a:off x="457200" y="1280160"/>
            <a:ext cx="8229600" cy="3625608"/>
          </a:xfrm>
          <a:solidFill>
            <a:srgbClr val="FFFFCC"/>
          </a:solidFill>
          <a:ln w="28575">
            <a:solidFill>
              <a:srgbClr val="000000"/>
            </a:solidFill>
          </a:ln>
        </p:spPr>
        <p:txBody>
          <a:bodyPr>
            <a:noAutofit/>
          </a:bodyPr>
          <a:lstStyle/>
          <a:p>
            <a:pPr algn="ctr"/>
            <a:r>
              <a:rPr lang="en-US" b="1" dirty="0">
                <a:solidFill>
                  <a:srgbClr val="000000"/>
                </a:solidFill>
              </a:rPr>
              <a:t>Change of Variables in a Triple Integral</a:t>
            </a:r>
          </a:p>
          <a:p>
            <a:r>
              <a:rPr lang="en-US" dirty="0">
                <a:solidFill>
                  <a:srgbClr val="000000"/>
                </a:solidFill>
              </a:rPr>
              <a:t>Assume </a:t>
            </a:r>
            <a:r>
              <a:rPr lang="en-US" i="1" dirty="0">
                <a:solidFill>
                  <a:srgbClr val="000000"/>
                </a:solidFill>
              </a:rPr>
              <a:t>T</a:t>
            </a:r>
            <a:r>
              <a:rPr lang="en-US" dirty="0">
                <a:solidFill>
                  <a:srgbClr val="000000"/>
                </a:solidFill>
              </a:rPr>
              <a:t> is a coordinate transformation from </a:t>
            </a:r>
            <a:r>
              <a:rPr lang="en-US" i="1" dirty="0">
                <a:solidFill>
                  <a:srgbClr val="000000"/>
                </a:solidFill>
              </a:rPr>
              <a:t>S</a:t>
            </a:r>
            <a:r>
              <a:rPr lang="en-US" dirty="0">
                <a:solidFill>
                  <a:srgbClr val="000000"/>
                </a:solidFill>
              </a:rPr>
              <a:t> to </a:t>
            </a:r>
            <a:r>
              <a:rPr lang="en-US" i="1" dirty="0">
                <a:solidFill>
                  <a:srgbClr val="000000"/>
                </a:solidFill>
              </a:rPr>
              <a:t>R</a:t>
            </a:r>
            <a:r>
              <a:rPr lang="en-US" dirty="0">
                <a:solidFill>
                  <a:srgbClr val="000000"/>
                </a:solidFill>
              </a:rPr>
              <a:t> defined by </a:t>
            </a:r>
            <a:r>
              <a:rPr lang="en-US" i="1" dirty="0">
                <a:solidFill>
                  <a:srgbClr val="000000"/>
                </a:solidFill>
              </a:rPr>
              <a:t>x</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a:t>
            </a:r>
            <a:r>
              <a:rPr lang="en-US" i="1" dirty="0">
                <a:solidFill>
                  <a:srgbClr val="000000"/>
                </a:solidFill>
              </a:rPr>
              <a:t>y</a:t>
            </a:r>
            <a:r>
              <a:rPr lang="en-US" dirty="0">
                <a:solidFill>
                  <a:srgbClr val="000000"/>
                </a:solidFill>
              </a:rPr>
              <a:t> = </a:t>
            </a:r>
            <a:r>
              <a:rPr lang="en-US" i="1" dirty="0">
                <a:solidFill>
                  <a:srgbClr val="000000"/>
                </a:solidFill>
              </a:rPr>
              <a:t>h</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and </a:t>
            </a:r>
            <a:br>
              <a:rPr lang="en-US" dirty="0">
                <a:solidFill>
                  <a:srgbClr val="000000"/>
                </a:solidFill>
              </a:rPr>
            </a:b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a:t>
            </a:r>
            <a:r>
              <a:rPr lang="en-US" i="1" dirty="0">
                <a:solidFill>
                  <a:srgbClr val="000000"/>
                </a:solidFill>
              </a:rPr>
              <a:t>u</a:t>
            </a:r>
            <a:r>
              <a:rPr lang="en-US" dirty="0">
                <a:solidFill>
                  <a:srgbClr val="000000"/>
                </a:solidFill>
              </a:rPr>
              <a:t>, </a:t>
            </a:r>
            <a:r>
              <a:rPr lang="en-US" i="1" dirty="0">
                <a:solidFill>
                  <a:srgbClr val="000000"/>
                </a:solidFill>
              </a:rPr>
              <a:t>v</a:t>
            </a:r>
            <a:r>
              <a:rPr lang="en-US" dirty="0">
                <a:solidFill>
                  <a:srgbClr val="000000"/>
                </a:solidFill>
              </a:rPr>
              <a:t>, </a:t>
            </a:r>
            <a:r>
              <a:rPr lang="en-US" i="1" dirty="0">
                <a:solidFill>
                  <a:srgbClr val="000000"/>
                </a:solidFill>
              </a:rPr>
              <a:t>w</a:t>
            </a:r>
            <a:r>
              <a:rPr lang="en-US" dirty="0">
                <a:solidFill>
                  <a:srgbClr val="000000"/>
                </a:solidFill>
              </a:rPr>
              <a:t>), where </a:t>
            </a:r>
            <a:r>
              <a:rPr lang="en-US" i="1" dirty="0">
                <a:solidFill>
                  <a:srgbClr val="000000"/>
                </a:solidFill>
              </a:rPr>
              <a:t>g</a:t>
            </a:r>
            <a:r>
              <a:rPr lang="en-US" dirty="0">
                <a:solidFill>
                  <a:srgbClr val="000000"/>
                </a:solidFill>
              </a:rPr>
              <a:t>, </a:t>
            </a:r>
            <a:r>
              <a:rPr lang="en-US" i="1" dirty="0">
                <a:solidFill>
                  <a:srgbClr val="000000"/>
                </a:solidFill>
              </a:rPr>
              <a:t>h</a:t>
            </a:r>
            <a:r>
              <a:rPr lang="en-US" dirty="0">
                <a:solidFill>
                  <a:srgbClr val="000000"/>
                </a:solidFill>
              </a:rPr>
              <a:t>, and </a:t>
            </a:r>
            <a:r>
              <a:rPr lang="en-US" i="1" dirty="0">
                <a:solidFill>
                  <a:srgbClr val="000000"/>
                </a:solidFill>
              </a:rPr>
              <a:t>k</a:t>
            </a:r>
            <a:r>
              <a:rPr lang="en-US" dirty="0">
                <a:solidFill>
                  <a:srgbClr val="000000"/>
                </a:solidFill>
              </a:rPr>
              <a:t> all have continuous first-order partial derivatives, and that </a:t>
            </a:r>
            <a:r>
              <a:rPr lang="en-US" i="1" dirty="0">
                <a:solidFill>
                  <a:srgbClr val="000000"/>
                </a:solidFill>
              </a:rPr>
              <a:t>T</a:t>
            </a:r>
            <a:r>
              <a:rPr lang="en-US" dirty="0">
                <a:solidFill>
                  <a:srgbClr val="000000"/>
                </a:solidFill>
              </a:rPr>
              <a:t> is one-to-one on </a:t>
            </a:r>
            <a:r>
              <a:rPr lang="en-US" i="1" dirty="0">
                <a:solidFill>
                  <a:srgbClr val="000000"/>
                </a:solidFill>
              </a:rPr>
              <a:t>S</a:t>
            </a:r>
            <a:r>
              <a:rPr lang="en-US" dirty="0">
                <a:solidFill>
                  <a:srgbClr val="000000"/>
                </a:solidFill>
              </a:rPr>
              <a:t> (except possibly on the boundary of </a:t>
            </a:r>
            <a:r>
              <a:rPr lang="en-US" i="1" dirty="0">
                <a:solidFill>
                  <a:srgbClr val="000000"/>
                </a:solidFill>
              </a:rPr>
              <a:t>S</a:t>
            </a:r>
            <a:r>
              <a:rPr lang="en-US" dirty="0">
                <a:solidFill>
                  <a:srgbClr val="000000"/>
                </a:solidFill>
              </a:rPr>
              <a:t>). Assume also that the Jacobian of </a:t>
            </a:r>
            <a:r>
              <a:rPr lang="en-US" i="1" dirty="0">
                <a:solidFill>
                  <a:srgbClr val="000000"/>
                </a:solidFill>
              </a:rPr>
              <a:t>T</a:t>
            </a:r>
            <a:r>
              <a:rPr lang="en-US" dirty="0">
                <a:solidFill>
                  <a:srgbClr val="000000"/>
                </a:solidFill>
              </a:rPr>
              <a:t> is nonzero on </a:t>
            </a:r>
            <a:r>
              <a:rPr lang="en-US" i="1" dirty="0">
                <a:solidFill>
                  <a:srgbClr val="000000"/>
                </a:solidFill>
              </a:rPr>
              <a:t>S</a:t>
            </a:r>
            <a:r>
              <a:rPr lang="en-US" dirty="0">
                <a:solidFill>
                  <a:srgbClr val="000000"/>
                </a:solidFill>
              </a:rPr>
              <a:t> and that </a:t>
            </a:r>
            <a:r>
              <a:rPr lang="en-US" i="1" dirty="0">
                <a:solidFill>
                  <a:srgbClr val="000000"/>
                </a:solidFill>
              </a:rPr>
              <a:t>f</a:t>
            </a:r>
            <a:r>
              <a:rPr lang="en-US" dirty="0">
                <a:solidFill>
                  <a:srgbClr val="000000"/>
                </a:solidFill>
              </a:rPr>
              <a:t> is continuous on </a:t>
            </a:r>
            <a:r>
              <a:rPr lang="en-US" i="1" dirty="0">
                <a:solidFill>
                  <a:srgbClr val="000000"/>
                </a:solidFill>
              </a:rPr>
              <a:t>R</a:t>
            </a:r>
            <a:r>
              <a:rPr lang="en-US" dirty="0">
                <a:solidFill>
                  <a:srgbClr val="00000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noAutofit/>
          </a:bodyPr>
          <a:lstStyle/>
          <a:p>
            <a:r>
              <a:rPr lang="en-US" dirty="0"/>
              <a:t>To set the stage for the general theory, recall the Substitution Rule (</a:t>
            </a:r>
            <a:r>
              <a:rPr lang="en-US" i="1" dirty="0"/>
              <a:t>u</a:t>
            </a:r>
            <a:r>
              <a:rPr lang="en-US" dirty="0"/>
              <a:t>-substitution).</a:t>
            </a:r>
          </a:p>
          <a:p>
            <a:pPr>
              <a:lnSpc>
                <a:spcPct val="150000"/>
              </a:lnSpc>
            </a:pPr>
            <a:endParaRPr lang="en-US" dirty="0"/>
          </a:p>
          <a:p>
            <a:r>
              <a:rPr lang="en-US" dirty="0"/>
              <a:t>While to this point we have used the Substitution Rule to replace the integral on the right with the one on the left, we focus attention now on the factor of </a:t>
            </a:r>
            <a:r>
              <a:rPr lang="en-US" i="1" dirty="0"/>
              <a:t>	</a:t>
            </a:r>
            <a:r>
              <a:rPr lang="en-US" dirty="0"/>
              <a:t>  we can think of it as a transformation factor necessary to convert the integral from one variable to the other. </a:t>
            </a:r>
          </a:p>
        </p:txBody>
      </p:sp>
      <p:graphicFrame>
        <p:nvGraphicFramePr>
          <p:cNvPr id="310274" name="Object 2"/>
          <p:cNvGraphicFramePr>
            <a:graphicFrameLocks noChangeAspect="1"/>
          </p:cNvGraphicFramePr>
          <p:nvPr/>
        </p:nvGraphicFramePr>
        <p:xfrm>
          <a:off x="2533650" y="2286000"/>
          <a:ext cx="4076700" cy="596900"/>
        </p:xfrm>
        <a:graphic>
          <a:graphicData uri="http://schemas.openxmlformats.org/presentationml/2006/ole">
            <mc:AlternateContent xmlns:mc="http://schemas.openxmlformats.org/markup-compatibility/2006">
              <mc:Choice xmlns:v="urn:schemas-microsoft-com:vml" Requires="v">
                <p:oleObj spid="_x0000_s310304" name="Equation" r:id="rId3" imgW="4076640" imgH="596880" progId="Equation.DSMT4">
                  <p:embed/>
                </p:oleObj>
              </mc:Choice>
              <mc:Fallback>
                <p:oleObj name="Equation" r:id="rId3" imgW="407664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2286000"/>
                        <a:ext cx="4076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5" name="Object 3"/>
          <p:cNvGraphicFramePr>
            <a:graphicFrameLocks noChangeAspect="1"/>
          </p:cNvGraphicFramePr>
          <p:nvPr/>
        </p:nvGraphicFramePr>
        <p:xfrm>
          <a:off x="7026984" y="3843168"/>
          <a:ext cx="876300" cy="469900"/>
        </p:xfrm>
        <a:graphic>
          <a:graphicData uri="http://schemas.openxmlformats.org/presentationml/2006/ole">
            <mc:AlternateContent xmlns:mc="http://schemas.openxmlformats.org/markup-compatibility/2006">
              <mc:Choice xmlns:v="urn:schemas-microsoft-com:vml" Requires="v">
                <p:oleObj spid="_x0000_s310305" name="Equation" r:id="rId5" imgW="876240" imgH="469800" progId="Equation.DSMT4">
                  <p:embed/>
                </p:oleObj>
              </mc:Choice>
              <mc:Fallback>
                <p:oleObj name="Equation" r:id="rId5" imgW="8762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6984" y="3843168"/>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0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Change of Variables in a Triple Integral</a:t>
            </a:r>
          </a:p>
        </p:txBody>
      </p:sp>
      <p:sp>
        <p:nvSpPr>
          <p:cNvPr id="3" name="Content Placeholder 2"/>
          <p:cNvSpPr>
            <a:spLocks noGrp="1"/>
          </p:cNvSpPr>
          <p:nvPr>
            <p:ph idx="1"/>
          </p:nvPr>
        </p:nvSpPr>
        <p:spPr>
          <a:xfrm>
            <a:off x="457200" y="1280160"/>
            <a:ext cx="8229600" cy="3215640"/>
          </a:xfrm>
          <a:solidFill>
            <a:srgbClr val="FFFFCC"/>
          </a:solidFill>
          <a:ln w="28575">
            <a:solidFill>
              <a:srgbClr val="000000"/>
            </a:solidFill>
          </a:ln>
        </p:spPr>
        <p:txBody>
          <a:bodyPr>
            <a:noAutofit/>
          </a:bodyPr>
          <a:lstStyle/>
          <a:p>
            <a:pPr algn="ctr"/>
            <a:r>
              <a:rPr lang="en-US" b="1" dirty="0">
                <a:solidFill>
                  <a:srgbClr val="000000"/>
                </a:solidFill>
              </a:rPr>
              <a:t>Change of Variables in a Triple Integral (cont.)</a:t>
            </a:r>
          </a:p>
          <a:p>
            <a:r>
              <a:rPr lang="en-US" dirty="0">
                <a:solidFill>
                  <a:srgbClr val="000000"/>
                </a:solidFill>
              </a:rPr>
              <a:t>Then</a:t>
            </a:r>
          </a:p>
        </p:txBody>
      </p:sp>
      <p:graphicFrame>
        <p:nvGraphicFramePr>
          <p:cNvPr id="296962" name="Object 2"/>
          <p:cNvGraphicFramePr>
            <a:graphicFrameLocks noChangeAspect="1"/>
          </p:cNvGraphicFramePr>
          <p:nvPr/>
        </p:nvGraphicFramePr>
        <p:xfrm>
          <a:off x="781050" y="2438400"/>
          <a:ext cx="7581900" cy="1790700"/>
        </p:xfrm>
        <a:graphic>
          <a:graphicData uri="http://schemas.openxmlformats.org/presentationml/2006/ole">
            <mc:AlternateContent xmlns:mc="http://schemas.openxmlformats.org/markup-compatibility/2006">
              <mc:Choice xmlns:v="urn:schemas-microsoft-com:vml" Requires="v">
                <p:oleObj spid="_x0000_s298001" name="Equation" r:id="rId3" imgW="7581600" imgH="1790640" progId="Equation.DSMT4">
                  <p:embed/>
                </p:oleObj>
              </mc:Choice>
              <mc:Fallback>
                <p:oleObj name="Equation" r:id="rId3" imgW="7581600" imgH="1790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2438400"/>
                        <a:ext cx="75819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Use a Jacobian to derive the formulation of triple integrals in spherical coordinates.</a:t>
            </a:r>
          </a:p>
          <a:p>
            <a:r>
              <a:rPr lang="en-US" b="1" dirty="0"/>
              <a:t>Solution</a:t>
            </a:r>
          </a:p>
          <a:p>
            <a:r>
              <a:rPr lang="en-US" dirty="0"/>
              <a:t>The coordinate transformation </a:t>
            </a:r>
            <a:r>
              <a:rPr lang="en-US" i="1" dirty="0"/>
              <a:t>T</a:t>
            </a:r>
            <a:r>
              <a:rPr lang="en-US" dirty="0"/>
              <a:t> from spherical coordinates to Cartesian coordinates is defined by </a:t>
            </a:r>
          </a:p>
        </p:txBody>
      </p:sp>
      <p:graphicFrame>
        <p:nvGraphicFramePr>
          <p:cNvPr id="299011" name="Object 3"/>
          <p:cNvGraphicFramePr>
            <a:graphicFrameLocks noChangeAspect="1"/>
          </p:cNvGraphicFramePr>
          <p:nvPr>
            <p:extLst>
              <p:ext uri="{D42A27DB-BD31-4B8C-83A1-F6EECF244321}">
                <p14:modId xmlns:p14="http://schemas.microsoft.com/office/powerpoint/2010/main" val="988185686"/>
              </p:ext>
            </p:extLst>
          </p:nvPr>
        </p:nvGraphicFramePr>
        <p:xfrm>
          <a:off x="819150" y="3886200"/>
          <a:ext cx="7505700" cy="406400"/>
        </p:xfrm>
        <a:graphic>
          <a:graphicData uri="http://schemas.openxmlformats.org/presentationml/2006/ole">
            <mc:AlternateContent xmlns:mc="http://schemas.openxmlformats.org/markup-compatibility/2006">
              <mc:Choice xmlns:v="urn:schemas-microsoft-com:vml" Requires="v">
                <p:oleObj spid="_x0000_s299026" name="Equation" r:id="rId3" imgW="7505640" imgH="406080" progId="Equation.DSMT4">
                  <p:embed/>
                </p:oleObj>
              </mc:Choice>
              <mc:Fallback>
                <p:oleObj name="Equation" r:id="rId3" imgW="7505640" imgH="406080" progId="Equation.DSMT4">
                  <p:embed/>
                  <p:pic>
                    <p:nvPicPr>
                      <p:cNvPr id="0" name="Picture 3"/>
                      <p:cNvPicPr>
                        <a:picLocks noChangeAspect="1" noChangeArrowheads="1"/>
                      </p:cNvPicPr>
                      <p:nvPr/>
                    </p:nvPicPr>
                    <p:blipFill>
                      <a:blip r:embed="rId4"/>
                      <a:srcRect/>
                      <a:stretch>
                        <a:fillRect/>
                      </a:stretch>
                    </p:blipFill>
                    <p:spPr bwMode="auto">
                      <a:xfrm>
                        <a:off x="819150" y="3886200"/>
                        <a:ext cx="7505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9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graphicFrame>
        <p:nvGraphicFramePr>
          <p:cNvPr id="300037" name="Object 5"/>
          <p:cNvGraphicFramePr>
            <a:graphicFrameLocks noChangeAspect="1"/>
          </p:cNvGraphicFramePr>
          <p:nvPr>
            <p:extLst>
              <p:ext uri="{D42A27DB-BD31-4B8C-83A1-F6EECF244321}">
                <p14:modId xmlns:p14="http://schemas.microsoft.com/office/powerpoint/2010/main" val="2859924702"/>
              </p:ext>
            </p:extLst>
          </p:nvPr>
        </p:nvGraphicFramePr>
        <p:xfrm>
          <a:off x="971550" y="2227263"/>
          <a:ext cx="1511300" cy="1016000"/>
        </p:xfrm>
        <a:graphic>
          <a:graphicData uri="http://schemas.openxmlformats.org/presentationml/2006/ole">
            <mc:AlternateContent xmlns:mc="http://schemas.openxmlformats.org/markup-compatibility/2006">
              <mc:Choice xmlns:v="urn:schemas-microsoft-com:vml" Requires="v">
                <p:oleObj spid="_x0000_s300082" name="Equation" r:id="rId3" imgW="1511280" imgH="1015920" progId="Equation.DSMT4">
                  <p:embed/>
                </p:oleObj>
              </mc:Choice>
              <mc:Fallback>
                <p:oleObj name="Equation" r:id="rId3" imgW="1511280" imgH="1015920" progId="Equation.DSMT4">
                  <p:embed/>
                  <p:pic>
                    <p:nvPicPr>
                      <p:cNvPr id="0" name="Picture 5"/>
                      <p:cNvPicPr>
                        <a:picLocks noChangeAspect="1" noChangeArrowheads="1"/>
                      </p:cNvPicPr>
                      <p:nvPr/>
                    </p:nvPicPr>
                    <p:blipFill>
                      <a:blip r:embed="rId4"/>
                      <a:srcRect/>
                      <a:stretch>
                        <a:fillRect/>
                      </a:stretch>
                    </p:blipFill>
                    <p:spPr bwMode="auto">
                      <a:xfrm>
                        <a:off x="971550" y="2227263"/>
                        <a:ext cx="1511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8" name="Object 6"/>
          <p:cNvGraphicFramePr>
            <a:graphicFrameLocks noChangeAspect="1"/>
          </p:cNvGraphicFramePr>
          <p:nvPr>
            <p:extLst>
              <p:ext uri="{D42A27DB-BD31-4B8C-83A1-F6EECF244321}">
                <p14:modId xmlns:p14="http://schemas.microsoft.com/office/powerpoint/2010/main" val="2966359610"/>
              </p:ext>
            </p:extLst>
          </p:nvPr>
        </p:nvGraphicFramePr>
        <p:xfrm>
          <a:off x="2457450" y="1301750"/>
          <a:ext cx="2527300" cy="2870200"/>
        </p:xfrm>
        <a:graphic>
          <a:graphicData uri="http://schemas.openxmlformats.org/presentationml/2006/ole">
            <mc:AlternateContent xmlns:mc="http://schemas.openxmlformats.org/markup-compatibility/2006">
              <mc:Choice xmlns:v="urn:schemas-microsoft-com:vml" Requires="v">
                <p:oleObj spid="_x0000_s300083" name="Equation" r:id="rId5" imgW="2527200" imgH="2869920" progId="Equation.DSMT4">
                  <p:embed/>
                </p:oleObj>
              </mc:Choice>
              <mc:Fallback>
                <p:oleObj name="Equation" r:id="rId5" imgW="2527200" imgH="2869920" progId="Equation.DSMT4">
                  <p:embed/>
                  <p:pic>
                    <p:nvPicPr>
                      <p:cNvPr id="0" name="Picture 6"/>
                      <p:cNvPicPr>
                        <a:picLocks noChangeAspect="1" noChangeArrowheads="1"/>
                      </p:cNvPicPr>
                      <p:nvPr/>
                    </p:nvPicPr>
                    <p:blipFill>
                      <a:blip r:embed="rId6"/>
                      <a:srcRect/>
                      <a:stretch>
                        <a:fillRect/>
                      </a:stretch>
                    </p:blipFill>
                    <p:spPr bwMode="auto">
                      <a:xfrm>
                        <a:off x="2457450" y="1301750"/>
                        <a:ext cx="25273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9" name="Object 7"/>
          <p:cNvGraphicFramePr>
            <a:graphicFrameLocks noChangeAspect="1"/>
          </p:cNvGraphicFramePr>
          <p:nvPr>
            <p:extLst>
              <p:ext uri="{D42A27DB-BD31-4B8C-83A1-F6EECF244321}">
                <p14:modId xmlns:p14="http://schemas.microsoft.com/office/powerpoint/2010/main" val="4040430391"/>
              </p:ext>
            </p:extLst>
          </p:nvPr>
        </p:nvGraphicFramePr>
        <p:xfrm>
          <a:off x="2368550" y="4413250"/>
          <a:ext cx="6108700" cy="1422400"/>
        </p:xfrm>
        <a:graphic>
          <a:graphicData uri="http://schemas.openxmlformats.org/presentationml/2006/ole">
            <mc:AlternateContent xmlns:mc="http://schemas.openxmlformats.org/markup-compatibility/2006">
              <mc:Choice xmlns:v="urn:schemas-microsoft-com:vml" Requires="v">
                <p:oleObj spid="_x0000_s300084" name="Equation" r:id="rId7" imgW="6108480" imgH="1422360" progId="Equation.DSMT4">
                  <p:embed/>
                </p:oleObj>
              </mc:Choice>
              <mc:Fallback>
                <p:oleObj name="Equation" r:id="rId7" imgW="6108480" imgH="1422360" progId="Equation.DSMT4">
                  <p:embed/>
                  <p:pic>
                    <p:nvPicPr>
                      <p:cNvPr id="0" name="Picture 7"/>
                      <p:cNvPicPr>
                        <a:picLocks noChangeAspect="1" noChangeArrowheads="1"/>
                      </p:cNvPicPr>
                      <p:nvPr/>
                    </p:nvPicPr>
                    <p:blipFill>
                      <a:blip r:embed="rId8"/>
                      <a:srcRect/>
                      <a:stretch>
                        <a:fillRect/>
                      </a:stretch>
                    </p:blipFill>
                    <p:spPr bwMode="auto">
                      <a:xfrm>
                        <a:off x="2368550" y="4413250"/>
                        <a:ext cx="61087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graphicFrame>
        <p:nvGraphicFramePr>
          <p:cNvPr id="301060" name="Object 4"/>
          <p:cNvGraphicFramePr>
            <a:graphicFrameLocks noChangeAspect="1"/>
          </p:cNvGraphicFramePr>
          <p:nvPr>
            <p:extLst>
              <p:ext uri="{D42A27DB-BD31-4B8C-83A1-F6EECF244321}">
                <p14:modId xmlns:p14="http://schemas.microsoft.com/office/powerpoint/2010/main" val="2988086551"/>
              </p:ext>
            </p:extLst>
          </p:nvPr>
        </p:nvGraphicFramePr>
        <p:xfrm>
          <a:off x="685800" y="3317875"/>
          <a:ext cx="8001000" cy="444500"/>
        </p:xfrm>
        <a:graphic>
          <a:graphicData uri="http://schemas.openxmlformats.org/presentationml/2006/ole">
            <mc:AlternateContent xmlns:mc="http://schemas.openxmlformats.org/markup-compatibility/2006">
              <mc:Choice xmlns:v="urn:schemas-microsoft-com:vml" Requires="v">
                <p:oleObj spid="_x0000_s301135" name="Equation" r:id="rId3" imgW="8001000" imgH="444240" progId="Equation.DSMT4">
                  <p:embed/>
                </p:oleObj>
              </mc:Choice>
              <mc:Fallback>
                <p:oleObj name="Equation" r:id="rId3" imgW="8001000" imgH="444240" progId="Equation.DSMT4">
                  <p:embed/>
                  <p:pic>
                    <p:nvPicPr>
                      <p:cNvPr id="0" name="Picture 4"/>
                      <p:cNvPicPr>
                        <a:picLocks noChangeAspect="1" noChangeArrowheads="1"/>
                      </p:cNvPicPr>
                      <p:nvPr/>
                    </p:nvPicPr>
                    <p:blipFill>
                      <a:blip r:embed="rId4"/>
                      <a:srcRect/>
                      <a:stretch>
                        <a:fillRect/>
                      </a:stretch>
                    </p:blipFill>
                    <p:spPr bwMode="auto">
                      <a:xfrm>
                        <a:off x="685800" y="3317875"/>
                        <a:ext cx="8001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1" name="Object 5"/>
          <p:cNvGraphicFramePr>
            <a:graphicFrameLocks noChangeAspect="1"/>
          </p:cNvGraphicFramePr>
          <p:nvPr>
            <p:extLst>
              <p:ext uri="{D42A27DB-BD31-4B8C-83A1-F6EECF244321}">
                <p14:modId xmlns:p14="http://schemas.microsoft.com/office/powerpoint/2010/main" val="1581518413"/>
              </p:ext>
            </p:extLst>
          </p:nvPr>
        </p:nvGraphicFramePr>
        <p:xfrm>
          <a:off x="685800" y="3886200"/>
          <a:ext cx="6769100" cy="584200"/>
        </p:xfrm>
        <a:graphic>
          <a:graphicData uri="http://schemas.openxmlformats.org/presentationml/2006/ole">
            <mc:AlternateContent xmlns:mc="http://schemas.openxmlformats.org/markup-compatibility/2006">
              <mc:Choice xmlns:v="urn:schemas-microsoft-com:vml" Requires="v">
                <p:oleObj spid="_x0000_s301136" name="Equation" r:id="rId5" imgW="6769080" imgH="583920" progId="Equation.DSMT4">
                  <p:embed/>
                </p:oleObj>
              </mc:Choice>
              <mc:Fallback>
                <p:oleObj name="Equation" r:id="rId5" imgW="6769080" imgH="583920" progId="Equation.DSMT4">
                  <p:embed/>
                  <p:pic>
                    <p:nvPicPr>
                      <p:cNvPr id="0" name="Picture 5"/>
                      <p:cNvPicPr>
                        <a:picLocks noChangeAspect="1" noChangeArrowheads="1"/>
                      </p:cNvPicPr>
                      <p:nvPr/>
                    </p:nvPicPr>
                    <p:blipFill>
                      <a:blip r:embed="rId6"/>
                      <a:srcRect/>
                      <a:stretch>
                        <a:fillRect/>
                      </a:stretch>
                    </p:blipFill>
                    <p:spPr bwMode="auto">
                      <a:xfrm>
                        <a:off x="685800" y="3886200"/>
                        <a:ext cx="6769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2" name="Object 6"/>
          <p:cNvGraphicFramePr>
            <a:graphicFrameLocks noChangeAspect="1"/>
          </p:cNvGraphicFramePr>
          <p:nvPr>
            <p:extLst>
              <p:ext uri="{D42A27DB-BD31-4B8C-83A1-F6EECF244321}">
                <p14:modId xmlns:p14="http://schemas.microsoft.com/office/powerpoint/2010/main" val="215647153"/>
              </p:ext>
            </p:extLst>
          </p:nvPr>
        </p:nvGraphicFramePr>
        <p:xfrm>
          <a:off x="685800" y="4581525"/>
          <a:ext cx="6210300" cy="635000"/>
        </p:xfrm>
        <a:graphic>
          <a:graphicData uri="http://schemas.openxmlformats.org/presentationml/2006/ole">
            <mc:AlternateContent xmlns:mc="http://schemas.openxmlformats.org/markup-compatibility/2006">
              <mc:Choice xmlns:v="urn:schemas-microsoft-com:vml" Requires="v">
                <p:oleObj spid="_x0000_s301137" name="Equation" r:id="rId7" imgW="6210000" imgH="634680" progId="Equation.DSMT4">
                  <p:embed/>
                </p:oleObj>
              </mc:Choice>
              <mc:Fallback>
                <p:oleObj name="Equation" r:id="rId7" imgW="6210000" imgH="634680" progId="Equation.DSMT4">
                  <p:embed/>
                  <p:pic>
                    <p:nvPicPr>
                      <p:cNvPr id="0" name="Picture 6"/>
                      <p:cNvPicPr>
                        <a:picLocks noChangeAspect="1" noChangeArrowheads="1"/>
                      </p:cNvPicPr>
                      <p:nvPr/>
                    </p:nvPicPr>
                    <p:blipFill>
                      <a:blip r:embed="rId8"/>
                      <a:srcRect/>
                      <a:stretch>
                        <a:fillRect/>
                      </a:stretch>
                    </p:blipFill>
                    <p:spPr bwMode="auto">
                      <a:xfrm>
                        <a:off x="685800" y="4581525"/>
                        <a:ext cx="62103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3" name="Object 7"/>
          <p:cNvGraphicFramePr>
            <a:graphicFrameLocks noChangeAspect="1"/>
          </p:cNvGraphicFramePr>
          <p:nvPr>
            <p:extLst>
              <p:ext uri="{D42A27DB-BD31-4B8C-83A1-F6EECF244321}">
                <p14:modId xmlns:p14="http://schemas.microsoft.com/office/powerpoint/2010/main" val="3661566854"/>
              </p:ext>
            </p:extLst>
          </p:nvPr>
        </p:nvGraphicFramePr>
        <p:xfrm>
          <a:off x="685800" y="5340350"/>
          <a:ext cx="1587500" cy="444500"/>
        </p:xfrm>
        <a:graphic>
          <a:graphicData uri="http://schemas.openxmlformats.org/presentationml/2006/ole">
            <mc:AlternateContent xmlns:mc="http://schemas.openxmlformats.org/markup-compatibility/2006">
              <mc:Choice xmlns:v="urn:schemas-microsoft-com:vml" Requires="v">
                <p:oleObj spid="_x0000_s301138" name="Equation" r:id="rId9" imgW="1587240" imgH="444240" progId="Equation.DSMT4">
                  <p:embed/>
                </p:oleObj>
              </mc:Choice>
              <mc:Fallback>
                <p:oleObj name="Equation" r:id="rId9" imgW="1587240" imgH="444240" progId="Equation.DSMT4">
                  <p:embed/>
                  <p:pic>
                    <p:nvPicPr>
                      <p:cNvPr id="0" name="Picture 7"/>
                      <p:cNvPicPr>
                        <a:picLocks noChangeAspect="1" noChangeArrowheads="1"/>
                      </p:cNvPicPr>
                      <p:nvPr/>
                    </p:nvPicPr>
                    <p:blipFill>
                      <a:blip r:embed="rId10"/>
                      <a:srcRect/>
                      <a:stretch>
                        <a:fillRect/>
                      </a:stretch>
                    </p:blipFill>
                    <p:spPr bwMode="auto">
                      <a:xfrm>
                        <a:off x="685800" y="5340350"/>
                        <a:ext cx="1587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4" name="Object 8"/>
          <p:cNvGraphicFramePr>
            <a:graphicFrameLocks noChangeAspect="1"/>
          </p:cNvGraphicFramePr>
          <p:nvPr>
            <p:extLst>
              <p:ext uri="{D42A27DB-BD31-4B8C-83A1-F6EECF244321}">
                <p14:modId xmlns:p14="http://schemas.microsoft.com/office/powerpoint/2010/main" val="3515235580"/>
              </p:ext>
            </p:extLst>
          </p:nvPr>
        </p:nvGraphicFramePr>
        <p:xfrm>
          <a:off x="685800" y="1352550"/>
          <a:ext cx="6515100" cy="1854200"/>
        </p:xfrm>
        <a:graphic>
          <a:graphicData uri="http://schemas.openxmlformats.org/presentationml/2006/ole">
            <mc:AlternateContent xmlns:mc="http://schemas.openxmlformats.org/markup-compatibility/2006">
              <mc:Choice xmlns:v="urn:schemas-microsoft-com:vml" Requires="v">
                <p:oleObj spid="_x0000_s301139" name="Equation" r:id="rId11" imgW="6514920" imgH="1854000" progId="Equation.DSMT4">
                  <p:embed/>
                </p:oleObj>
              </mc:Choice>
              <mc:Fallback>
                <p:oleObj name="Equation" r:id="rId11" imgW="6514920" imgH="1854000" progId="Equation.DSMT4">
                  <p:embed/>
                  <p:pic>
                    <p:nvPicPr>
                      <p:cNvPr id="0" name="Picture 8"/>
                      <p:cNvPicPr>
                        <a:picLocks noChangeAspect="1" noChangeArrowheads="1"/>
                      </p:cNvPicPr>
                      <p:nvPr/>
                    </p:nvPicPr>
                    <p:blipFill>
                      <a:blip r:embed="rId12"/>
                      <a:srcRect/>
                      <a:stretch>
                        <a:fillRect/>
                      </a:stretch>
                    </p:blipFill>
                    <p:spPr bwMode="auto">
                      <a:xfrm>
                        <a:off x="685800" y="1352550"/>
                        <a:ext cx="65151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Once we take the absolute value of the Jacobian (and use the fact that 0 ≤ </a:t>
            </a:r>
            <a:r>
              <a:rPr lang="el-GR" i="1" dirty="0">
                <a:latin typeface="Cambria Math" panose="02040503050406030204" pitchFamily="18" charset="0"/>
                <a:ea typeface="Cambria Math" panose="02040503050406030204" pitchFamily="18" charset="0"/>
              </a:rPr>
              <a:t>φ</a:t>
            </a:r>
            <a:r>
              <a:rPr lang="en-US" dirty="0"/>
              <a:t> ≤ </a:t>
            </a:r>
            <a:r>
              <a:rPr lang="el-GR" i="1" dirty="0">
                <a:latin typeface="Cambria Math" panose="02040503050406030204" pitchFamily="18" charset="0"/>
                <a:ea typeface="Cambria Math" panose="02040503050406030204" pitchFamily="18" charset="0"/>
              </a:rPr>
              <a:t>π</a:t>
            </a:r>
            <a:r>
              <a:rPr lang="en-US" dirty="0"/>
              <a:t>, so sin </a:t>
            </a:r>
            <a:r>
              <a:rPr lang="el-GR" i="1" dirty="0">
                <a:latin typeface="Cambria Math" panose="02040503050406030204" pitchFamily="18" charset="0"/>
                <a:ea typeface="Cambria Math" panose="02040503050406030204" pitchFamily="18" charset="0"/>
              </a:rPr>
              <a:t>φ</a:t>
            </a:r>
            <a:r>
              <a:rPr lang="en-US" dirty="0"/>
              <a:t> ≥ 0), we obtain the following.</a:t>
            </a:r>
          </a:p>
        </p:txBody>
      </p:sp>
      <p:graphicFrame>
        <p:nvGraphicFramePr>
          <p:cNvPr id="302082" name="Object 2"/>
          <p:cNvGraphicFramePr>
            <a:graphicFrameLocks noChangeAspect="1"/>
          </p:cNvGraphicFramePr>
          <p:nvPr>
            <p:extLst>
              <p:ext uri="{D42A27DB-BD31-4B8C-83A1-F6EECF244321}">
                <p14:modId xmlns:p14="http://schemas.microsoft.com/office/powerpoint/2010/main" val="1169072166"/>
              </p:ext>
            </p:extLst>
          </p:nvPr>
        </p:nvGraphicFramePr>
        <p:xfrm>
          <a:off x="419100" y="2857500"/>
          <a:ext cx="8305800" cy="1701800"/>
        </p:xfrm>
        <a:graphic>
          <a:graphicData uri="http://schemas.openxmlformats.org/presentationml/2006/ole">
            <mc:AlternateContent xmlns:mc="http://schemas.openxmlformats.org/markup-compatibility/2006">
              <mc:Choice xmlns:v="urn:schemas-microsoft-com:vml" Requires="v">
                <p:oleObj spid="_x0000_s302097" name="Equation" r:id="rId3" imgW="8305560" imgH="1701720" progId="Equation.DSMT4">
                  <p:embed/>
                </p:oleObj>
              </mc:Choice>
              <mc:Fallback>
                <p:oleObj name="Equation" r:id="rId3" imgW="8305560" imgH="1701720" progId="Equation.DSMT4">
                  <p:embed/>
                  <p:pic>
                    <p:nvPicPr>
                      <p:cNvPr id="0" name="Picture 2"/>
                      <p:cNvPicPr>
                        <a:picLocks noChangeAspect="1" noChangeArrowheads="1"/>
                      </p:cNvPicPr>
                      <p:nvPr/>
                    </p:nvPicPr>
                    <p:blipFill>
                      <a:blip r:embed="rId4"/>
                      <a:srcRect/>
                      <a:stretch>
                        <a:fillRect/>
                      </a:stretch>
                    </p:blipFill>
                    <p:spPr bwMode="auto">
                      <a:xfrm>
                        <a:off x="419100" y="2857500"/>
                        <a:ext cx="83058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Use a change of variables to evaluate</a:t>
            </a:r>
          </a:p>
          <a:p>
            <a:pPr>
              <a:spcBef>
                <a:spcPts val="1800"/>
              </a:spcBef>
            </a:pPr>
            <a:r>
              <a:rPr lang="en-US" dirty="0"/>
              <a:t>where </a:t>
            </a:r>
            <a:r>
              <a:rPr lang="en-US" i="1" dirty="0"/>
              <a:t>R</a:t>
            </a:r>
            <a:r>
              <a:rPr lang="en-US" dirty="0"/>
              <a:t> is the solid bounded by the planes </a:t>
            </a:r>
            <a:r>
              <a:rPr lang="en-US" i="1" dirty="0"/>
              <a:t>y</a:t>
            </a:r>
            <a:r>
              <a:rPr lang="en-US" dirty="0"/>
              <a:t> = 0, </a:t>
            </a:r>
            <a:r>
              <a:rPr lang="en-US" i="1" dirty="0"/>
              <a:t>y</a:t>
            </a:r>
            <a:r>
              <a:rPr lang="en-US" dirty="0"/>
              <a:t> = 3, </a:t>
            </a:r>
            <a:r>
              <a:rPr lang="en-US" i="1" dirty="0"/>
              <a:t>z</a:t>
            </a:r>
            <a:r>
              <a:rPr lang="en-US" dirty="0"/>
              <a:t> = 0, </a:t>
            </a:r>
            <a:r>
              <a:rPr lang="en-US" i="1" dirty="0"/>
              <a:t>z</a:t>
            </a:r>
            <a:r>
              <a:rPr lang="en-US" dirty="0"/>
              <a:t> = 4, 3</a:t>
            </a:r>
            <a:r>
              <a:rPr lang="en-US" i="1" dirty="0"/>
              <a:t>x</a:t>
            </a:r>
            <a:r>
              <a:rPr lang="en-US" dirty="0"/>
              <a:t> = </a:t>
            </a:r>
            <a:r>
              <a:rPr lang="en-US" i="1" dirty="0"/>
              <a:t>z</a:t>
            </a:r>
            <a:r>
              <a:rPr lang="en-US" dirty="0"/>
              <a:t>, and 3</a:t>
            </a:r>
            <a:r>
              <a:rPr lang="en-US" i="1" dirty="0"/>
              <a:t>x</a:t>
            </a:r>
            <a:r>
              <a:rPr lang="en-US" dirty="0"/>
              <a:t> = </a:t>
            </a:r>
            <a:r>
              <a:rPr lang="en-US" i="1" dirty="0"/>
              <a:t>z</a:t>
            </a:r>
            <a:r>
              <a:rPr lang="en-US" dirty="0"/>
              <a:t> + 3.</a:t>
            </a:r>
          </a:p>
          <a:p>
            <a:r>
              <a:rPr lang="en-US" b="1" dirty="0"/>
              <a:t>Solution</a:t>
            </a:r>
          </a:p>
          <a:p>
            <a:r>
              <a:rPr lang="en-US" dirty="0"/>
              <a:t>As in Example 2, the first step is to decide on a change of variables to try. On the basis of the integrand, and also guided by the form of two of the six planes, the assignment </a:t>
            </a:r>
            <a:r>
              <a:rPr lang="en-US" i="1" dirty="0"/>
              <a:t>u</a:t>
            </a:r>
            <a:r>
              <a:rPr lang="en-US" dirty="0"/>
              <a:t> = 3</a:t>
            </a:r>
            <a:r>
              <a:rPr lang="en-US" i="1" dirty="0"/>
              <a:t>x</a:t>
            </a:r>
            <a:r>
              <a:rPr lang="en-US" dirty="0"/>
              <a:t> </a:t>
            </a:r>
            <a:r>
              <a:rPr lang="en-US" dirty="0">
                <a:latin typeface="Symbol" pitchFamily="18" charset="2"/>
              </a:rPr>
              <a:t>-</a:t>
            </a:r>
            <a:r>
              <a:rPr lang="en-US" dirty="0"/>
              <a:t> </a:t>
            </a:r>
            <a:r>
              <a:rPr lang="en-US" i="1" dirty="0"/>
              <a:t>z</a:t>
            </a:r>
            <a:r>
              <a:rPr lang="en-US" dirty="0"/>
              <a:t> appears promising. </a:t>
            </a:r>
          </a:p>
        </p:txBody>
      </p:sp>
      <p:graphicFrame>
        <p:nvGraphicFramePr>
          <p:cNvPr id="303106" name="Object 2"/>
          <p:cNvGraphicFramePr>
            <a:graphicFrameLocks noChangeAspect="1"/>
          </p:cNvGraphicFramePr>
          <p:nvPr>
            <p:extLst>
              <p:ext uri="{D42A27DB-BD31-4B8C-83A1-F6EECF244321}">
                <p14:modId xmlns:p14="http://schemas.microsoft.com/office/powerpoint/2010/main" val="2544432584"/>
              </p:ext>
            </p:extLst>
          </p:nvPr>
        </p:nvGraphicFramePr>
        <p:xfrm>
          <a:off x="6002338" y="1096963"/>
          <a:ext cx="2781300" cy="977900"/>
        </p:xfrm>
        <a:graphic>
          <a:graphicData uri="http://schemas.openxmlformats.org/presentationml/2006/ole">
            <mc:AlternateContent xmlns:mc="http://schemas.openxmlformats.org/markup-compatibility/2006">
              <mc:Choice xmlns:v="urn:schemas-microsoft-com:vml" Requires="v">
                <p:oleObj spid="_x0000_s303121" name="Equation" r:id="rId3" imgW="2781000" imgH="977760" progId="Equation.DSMT4">
                  <p:embed/>
                </p:oleObj>
              </mc:Choice>
              <mc:Fallback>
                <p:oleObj name="Equation" r:id="rId3" imgW="2781000" imgH="977760" progId="Equation.DSMT4">
                  <p:embed/>
                  <p:pic>
                    <p:nvPicPr>
                      <p:cNvPr id="0" name="Picture 2"/>
                      <p:cNvPicPr>
                        <a:picLocks noChangeAspect="1" noChangeArrowheads="1"/>
                      </p:cNvPicPr>
                      <p:nvPr/>
                    </p:nvPicPr>
                    <p:blipFill>
                      <a:blip r:embed="rId4"/>
                      <a:srcRect/>
                      <a:stretch>
                        <a:fillRect/>
                      </a:stretch>
                    </p:blipFill>
                    <p:spPr bwMode="auto">
                      <a:xfrm>
                        <a:off x="6002338" y="1096963"/>
                        <a:ext cx="2781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sp>
        <p:nvSpPr>
          <p:cNvPr id="3" name="Content Placeholder 2"/>
          <p:cNvSpPr>
            <a:spLocks noGrp="1"/>
          </p:cNvSpPr>
          <p:nvPr>
            <p:ph idx="1"/>
          </p:nvPr>
        </p:nvSpPr>
        <p:spPr/>
        <p:txBody>
          <a:bodyPr/>
          <a:lstStyle/>
          <a:p>
            <a:r>
              <a:rPr lang="en-US" dirty="0"/>
              <a:t>This will allow two of the faces of the parallelepiped to be expressed as </a:t>
            </a:r>
            <a:r>
              <a:rPr lang="en-US" i="1" dirty="0"/>
              <a:t>u</a:t>
            </a:r>
            <a:r>
              <a:rPr lang="en-US" dirty="0"/>
              <a:t> = 0 and </a:t>
            </a:r>
            <a:r>
              <a:rPr lang="en-US" i="1" dirty="0"/>
              <a:t>u</a:t>
            </a:r>
            <a:r>
              <a:rPr lang="en-US" dirty="0"/>
              <a:t> = 3. If we let	       and </a:t>
            </a:r>
            <a:br>
              <a:rPr lang="en-US" dirty="0"/>
            </a:br>
            <a:r>
              <a:rPr lang="en-US" dirty="0"/>
              <a:t>	      then</a:t>
            </a:r>
          </a:p>
          <a:p>
            <a:endParaRPr lang="en-US" dirty="0"/>
          </a:p>
          <a:p>
            <a:endParaRPr lang="en-US" dirty="0"/>
          </a:p>
          <a:p>
            <a:r>
              <a:rPr lang="en-US" dirty="0"/>
              <a:t>and</a:t>
            </a:r>
          </a:p>
        </p:txBody>
      </p:sp>
      <p:graphicFrame>
        <p:nvGraphicFramePr>
          <p:cNvPr id="304130" name="Object 2"/>
          <p:cNvGraphicFramePr>
            <a:graphicFrameLocks noChangeAspect="1"/>
          </p:cNvGraphicFramePr>
          <p:nvPr/>
        </p:nvGraphicFramePr>
        <p:xfrm>
          <a:off x="6430780" y="1783830"/>
          <a:ext cx="990600" cy="431800"/>
        </p:xfrm>
        <a:graphic>
          <a:graphicData uri="http://schemas.openxmlformats.org/presentationml/2006/ole">
            <mc:AlternateContent xmlns:mc="http://schemas.openxmlformats.org/markup-compatibility/2006">
              <mc:Choice xmlns:v="urn:schemas-microsoft-com:vml" Requires="v">
                <p:oleObj spid="_x0000_s304221" name="Equation" r:id="rId3" imgW="990360" imgH="431640" progId="Equation.DSMT4">
                  <p:embed/>
                </p:oleObj>
              </mc:Choice>
              <mc:Fallback>
                <p:oleObj name="Equation" r:id="rId3" imgW="99036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780" y="1783830"/>
                        <a:ext cx="99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1" name="Object 3"/>
          <p:cNvGraphicFramePr>
            <a:graphicFrameLocks noChangeAspect="1"/>
          </p:cNvGraphicFramePr>
          <p:nvPr/>
        </p:nvGraphicFramePr>
        <p:xfrm>
          <a:off x="567960" y="2196060"/>
          <a:ext cx="1244600" cy="431800"/>
        </p:xfrm>
        <a:graphic>
          <a:graphicData uri="http://schemas.openxmlformats.org/presentationml/2006/ole">
            <mc:AlternateContent xmlns:mc="http://schemas.openxmlformats.org/markup-compatibility/2006">
              <mc:Choice xmlns:v="urn:schemas-microsoft-com:vml" Requires="v">
                <p:oleObj spid="_x0000_s304222" name="Equation" r:id="rId5" imgW="1244520" imgH="431640" progId="Equation.DSMT4">
                  <p:embed/>
                </p:oleObj>
              </mc:Choice>
              <mc:Fallback>
                <p:oleObj name="Equation" r:id="rId5" imgW="124452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60" y="2196060"/>
                        <a:ext cx="1244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2" name="Object 4"/>
          <p:cNvGraphicFramePr>
            <a:graphicFrameLocks noChangeAspect="1"/>
          </p:cNvGraphicFramePr>
          <p:nvPr/>
        </p:nvGraphicFramePr>
        <p:xfrm>
          <a:off x="3581400" y="2667000"/>
          <a:ext cx="1981200" cy="1079500"/>
        </p:xfrm>
        <a:graphic>
          <a:graphicData uri="http://schemas.openxmlformats.org/presentationml/2006/ole">
            <mc:AlternateContent xmlns:mc="http://schemas.openxmlformats.org/markup-compatibility/2006">
              <mc:Choice xmlns:v="urn:schemas-microsoft-com:vml" Requires="v">
                <p:oleObj spid="_x0000_s304223" name="Equation" r:id="rId7" imgW="1981080" imgH="1079280" progId="Equation.DSMT4">
                  <p:embed/>
                </p:oleObj>
              </mc:Choice>
              <mc:Fallback>
                <p:oleObj name="Equation" r:id="rId7" imgW="1981080" imgH="1079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667000"/>
                        <a:ext cx="1981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4" name="Object 6"/>
          <p:cNvGraphicFramePr>
            <a:graphicFrameLocks noChangeAspect="1"/>
          </p:cNvGraphicFramePr>
          <p:nvPr>
            <p:extLst>
              <p:ext uri="{D42A27DB-BD31-4B8C-83A1-F6EECF244321}">
                <p14:modId xmlns:p14="http://schemas.microsoft.com/office/powerpoint/2010/main" val="1149791985"/>
              </p:ext>
            </p:extLst>
          </p:nvPr>
        </p:nvGraphicFramePr>
        <p:xfrm>
          <a:off x="641350" y="4394200"/>
          <a:ext cx="2692400" cy="977900"/>
        </p:xfrm>
        <a:graphic>
          <a:graphicData uri="http://schemas.openxmlformats.org/presentationml/2006/ole">
            <mc:AlternateContent xmlns:mc="http://schemas.openxmlformats.org/markup-compatibility/2006">
              <mc:Choice xmlns:v="urn:schemas-microsoft-com:vml" Requires="v">
                <p:oleObj spid="_x0000_s304224" name="Equation" r:id="rId9" imgW="2692080" imgH="977760" progId="Equation.DSMT4">
                  <p:embed/>
                </p:oleObj>
              </mc:Choice>
              <mc:Fallback>
                <p:oleObj name="Equation" r:id="rId9" imgW="2692080" imgH="977760" progId="Equation.DSMT4">
                  <p:embed/>
                  <p:pic>
                    <p:nvPicPr>
                      <p:cNvPr id="0" name="Picture 6"/>
                      <p:cNvPicPr>
                        <a:picLocks noChangeAspect="1" noChangeArrowheads="1"/>
                      </p:cNvPicPr>
                      <p:nvPr/>
                    </p:nvPicPr>
                    <p:blipFill>
                      <a:blip r:embed="rId10"/>
                      <a:srcRect/>
                      <a:stretch>
                        <a:fillRect/>
                      </a:stretch>
                    </p:blipFill>
                    <p:spPr bwMode="auto">
                      <a:xfrm>
                        <a:off x="641350" y="4394200"/>
                        <a:ext cx="2692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5" name="Object 7"/>
          <p:cNvGraphicFramePr>
            <a:graphicFrameLocks noChangeAspect="1"/>
          </p:cNvGraphicFramePr>
          <p:nvPr>
            <p:extLst>
              <p:ext uri="{D42A27DB-BD31-4B8C-83A1-F6EECF244321}">
                <p14:modId xmlns:p14="http://schemas.microsoft.com/office/powerpoint/2010/main" val="3334665111"/>
              </p:ext>
            </p:extLst>
          </p:nvPr>
        </p:nvGraphicFramePr>
        <p:xfrm>
          <a:off x="3429000" y="4383088"/>
          <a:ext cx="4787900" cy="939800"/>
        </p:xfrm>
        <a:graphic>
          <a:graphicData uri="http://schemas.openxmlformats.org/presentationml/2006/ole">
            <mc:AlternateContent xmlns:mc="http://schemas.openxmlformats.org/markup-compatibility/2006">
              <mc:Choice xmlns:v="urn:schemas-microsoft-com:vml" Requires="v">
                <p:oleObj spid="_x0000_s304225" name="Equation" r:id="rId11" imgW="4787640" imgH="939600" progId="Equation.DSMT4">
                  <p:embed/>
                </p:oleObj>
              </mc:Choice>
              <mc:Fallback>
                <p:oleObj name="Equation" r:id="rId11" imgW="4787640" imgH="939600" progId="Equation.DSMT4">
                  <p:embed/>
                  <p:pic>
                    <p:nvPicPr>
                      <p:cNvPr id="0" name="Picture 7"/>
                      <p:cNvPicPr>
                        <a:picLocks noChangeAspect="1" noChangeArrowheads="1"/>
                      </p:cNvPicPr>
                      <p:nvPr/>
                    </p:nvPicPr>
                    <p:blipFill>
                      <a:blip r:embed="rId12"/>
                      <a:srcRect/>
                      <a:stretch>
                        <a:fillRect/>
                      </a:stretch>
                    </p:blipFill>
                    <p:spPr bwMode="auto">
                      <a:xfrm>
                        <a:off x="3429000" y="4383088"/>
                        <a:ext cx="4787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6" name="Object 8"/>
          <p:cNvGraphicFramePr>
            <a:graphicFrameLocks noChangeAspect="1"/>
          </p:cNvGraphicFramePr>
          <p:nvPr>
            <p:extLst>
              <p:ext uri="{D42A27DB-BD31-4B8C-83A1-F6EECF244321}">
                <p14:modId xmlns:p14="http://schemas.microsoft.com/office/powerpoint/2010/main" val="3195020856"/>
              </p:ext>
            </p:extLst>
          </p:nvPr>
        </p:nvGraphicFramePr>
        <p:xfrm>
          <a:off x="3440205" y="5499100"/>
          <a:ext cx="723900" cy="292100"/>
        </p:xfrm>
        <a:graphic>
          <a:graphicData uri="http://schemas.openxmlformats.org/presentationml/2006/ole">
            <mc:AlternateContent xmlns:mc="http://schemas.openxmlformats.org/markup-compatibility/2006">
              <mc:Choice xmlns:v="urn:schemas-microsoft-com:vml" Requires="v">
                <p:oleObj spid="_x0000_s304226" name="Equation" r:id="rId13" imgW="723600" imgH="291960" progId="Equation.DSMT4">
                  <p:embed/>
                </p:oleObj>
              </mc:Choice>
              <mc:Fallback>
                <p:oleObj name="Equation" r:id="rId13" imgW="72360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40205" y="5499100"/>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41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41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4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sp>
        <p:nvSpPr>
          <p:cNvPr id="3" name="Content Placeholder 2"/>
          <p:cNvSpPr>
            <a:spLocks noGrp="1"/>
          </p:cNvSpPr>
          <p:nvPr>
            <p:ph idx="1"/>
          </p:nvPr>
        </p:nvSpPr>
        <p:spPr/>
        <p:txBody>
          <a:bodyPr/>
          <a:lstStyle/>
          <a:p>
            <a:r>
              <a:rPr lang="en-US" dirty="0"/>
              <a:t>The solid S corresponding to the limits, in </a:t>
            </a:r>
            <a:r>
              <a:rPr lang="en-US" i="1" dirty="0"/>
              <a:t>xyz</a:t>
            </a:r>
            <a:r>
              <a:rPr lang="en-US" dirty="0"/>
              <a:t>-space, appears in Figure 6.</a:t>
            </a:r>
          </a:p>
        </p:txBody>
      </p:sp>
      <p:pic>
        <p:nvPicPr>
          <p:cNvPr id="305154" name="Picture 2"/>
          <p:cNvPicPr>
            <a:picLocks noChangeAspect="1" noChangeArrowheads="1"/>
          </p:cNvPicPr>
          <p:nvPr/>
        </p:nvPicPr>
        <p:blipFill>
          <a:blip r:embed="rId2" cstate="print"/>
          <a:srcRect/>
          <a:stretch>
            <a:fillRect/>
          </a:stretch>
        </p:blipFill>
        <p:spPr bwMode="auto">
          <a:xfrm>
            <a:off x="2514600" y="2220682"/>
            <a:ext cx="4114800" cy="3494318"/>
          </a:xfrm>
          <a:prstGeom prst="rect">
            <a:avLst/>
          </a:prstGeom>
          <a:noFill/>
          <a:ln w="9525">
            <a:noFill/>
            <a:miter lim="800000"/>
            <a:headEnd/>
            <a:tailEnd/>
          </a:ln>
        </p:spPr>
      </p:pic>
      <p:sp>
        <p:nvSpPr>
          <p:cNvPr id="7" name="Rectangle 6"/>
          <p:cNvSpPr/>
          <p:nvPr/>
        </p:nvSpPr>
        <p:spPr>
          <a:xfrm>
            <a:off x="4037350" y="5455170"/>
            <a:ext cx="1370055" cy="523220"/>
          </a:xfrm>
          <a:prstGeom prst="rect">
            <a:avLst/>
          </a:prstGeom>
        </p:spPr>
        <p:txBody>
          <a:bodyPr wrap="none">
            <a:spAutoFit/>
          </a:bodyPr>
          <a:lstStyle/>
          <a:p>
            <a:r>
              <a:rPr lang="en-US" sz="2800" b="1" dirty="0"/>
              <a:t>Figure 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noAutofit/>
          </a:bodyPr>
          <a:lstStyle/>
          <a:p>
            <a:r>
              <a:rPr lang="en-US" dirty="0"/>
              <a:t>Similarly, the factor of </a:t>
            </a:r>
            <a:r>
              <a:rPr lang="en-US" i="1" dirty="0"/>
              <a:t>r </a:t>
            </a:r>
            <a:r>
              <a:rPr lang="en-US" dirty="0"/>
              <a:t>allows us to convert a double integral from Cartesian coordinates to polar coordinates.</a:t>
            </a:r>
          </a:p>
        </p:txBody>
      </p:sp>
      <p:graphicFrame>
        <p:nvGraphicFramePr>
          <p:cNvPr id="311299" name="Object 3"/>
          <p:cNvGraphicFramePr>
            <a:graphicFrameLocks noChangeAspect="1"/>
          </p:cNvGraphicFramePr>
          <p:nvPr>
            <p:extLst>
              <p:ext uri="{D42A27DB-BD31-4B8C-83A1-F6EECF244321}">
                <p14:modId xmlns:p14="http://schemas.microsoft.com/office/powerpoint/2010/main" val="728489504"/>
              </p:ext>
            </p:extLst>
          </p:nvPr>
        </p:nvGraphicFramePr>
        <p:xfrm>
          <a:off x="1536700" y="2749550"/>
          <a:ext cx="6070600" cy="584200"/>
        </p:xfrm>
        <a:graphic>
          <a:graphicData uri="http://schemas.openxmlformats.org/presentationml/2006/ole">
            <mc:AlternateContent xmlns:mc="http://schemas.openxmlformats.org/markup-compatibility/2006">
              <mc:Choice xmlns:v="urn:schemas-microsoft-com:vml" Requires="v">
                <p:oleObj spid="_x0000_s311314" name="Equation" r:id="rId3" imgW="6070320" imgH="583920" progId="Equation.DSMT4">
                  <p:embed/>
                </p:oleObj>
              </mc:Choice>
              <mc:Fallback>
                <p:oleObj name="Equation" r:id="rId3" imgW="6070320" imgH="583920" progId="Equation.DSMT4">
                  <p:embed/>
                  <p:pic>
                    <p:nvPicPr>
                      <p:cNvPr id="0" name="Picture 3"/>
                      <p:cNvPicPr>
                        <a:picLocks noChangeAspect="1" noChangeArrowheads="1"/>
                      </p:cNvPicPr>
                      <p:nvPr/>
                    </p:nvPicPr>
                    <p:blipFill>
                      <a:blip r:embed="rId4"/>
                      <a:srcRect/>
                      <a:stretch>
                        <a:fillRect/>
                      </a:stretch>
                    </p:blipFill>
                    <p:spPr bwMode="auto">
                      <a:xfrm>
                        <a:off x="1536700" y="2749550"/>
                        <a:ext cx="607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lstStyle/>
          <a:p>
            <a:r>
              <a:rPr lang="en-US" dirty="0"/>
              <a:t>More generally, consider a </a:t>
            </a:r>
            <a:r>
              <a:rPr lang="en-US" b="1" dirty="0"/>
              <a:t>transformation</a:t>
            </a:r>
            <a:r>
              <a:rPr lang="en-US" dirty="0"/>
              <a:t> function </a:t>
            </a:r>
            <a:r>
              <a:rPr lang="en-US" i="1" dirty="0"/>
              <a:t>T</a:t>
            </a:r>
            <a:r>
              <a:rPr lang="en-US" dirty="0"/>
              <a:t> of the form </a:t>
            </a:r>
            <a:r>
              <a:rPr lang="en-US" i="1" dirty="0"/>
              <a:t>T</a:t>
            </a:r>
            <a:r>
              <a:rPr lang="en-US" dirty="0"/>
              <a:t>(</a:t>
            </a:r>
            <a:r>
              <a:rPr lang="en-US" i="1" dirty="0"/>
              <a:t>u</a:t>
            </a:r>
            <a:r>
              <a:rPr lang="en-US" dirty="0"/>
              <a:t>, </a:t>
            </a:r>
            <a:r>
              <a:rPr lang="en-US" i="1" dirty="0"/>
              <a:t>v</a:t>
            </a:r>
            <a:r>
              <a:rPr lang="en-US" dirty="0"/>
              <a:t>) = (</a:t>
            </a:r>
            <a:r>
              <a:rPr lang="en-US" i="1" dirty="0"/>
              <a:t>x</a:t>
            </a:r>
            <a:r>
              <a:rPr lang="en-US" dirty="0"/>
              <a:t>, </a:t>
            </a:r>
            <a:r>
              <a:rPr lang="en-US" i="1" dirty="0"/>
              <a:t>y</a:t>
            </a:r>
            <a:r>
              <a:rPr lang="en-US" dirty="0"/>
              <a:t>) from the </a:t>
            </a:r>
            <a:r>
              <a:rPr lang="en-US" i="1" dirty="0"/>
              <a:t>uv</a:t>
            </a:r>
            <a:r>
              <a:rPr lang="en-US" dirty="0"/>
              <a:t>-coordinate system to the </a:t>
            </a:r>
            <a:r>
              <a:rPr lang="en-US" i="1" dirty="0"/>
              <a:t>xy</a:t>
            </a:r>
            <a:r>
              <a:rPr lang="en-US" dirty="0"/>
              <a:t>-coordinate system. </a:t>
            </a:r>
            <a:r>
              <a:rPr lang="en-US" i="1" dirty="0"/>
              <a:t>T</a:t>
            </a:r>
            <a:r>
              <a:rPr lang="en-US" dirty="0"/>
              <a:t> takes a point with coordinates (</a:t>
            </a:r>
            <a:r>
              <a:rPr lang="en-US" i="1" dirty="0"/>
              <a:t>u</a:t>
            </a:r>
            <a:r>
              <a:rPr lang="en-US" dirty="0"/>
              <a:t>, </a:t>
            </a:r>
            <a:r>
              <a:rPr lang="en-US" i="1" dirty="0"/>
              <a:t>v</a:t>
            </a:r>
            <a:r>
              <a:rPr lang="en-US" dirty="0"/>
              <a:t>) and converts it to coordinates (</a:t>
            </a:r>
            <a:r>
              <a:rPr lang="en-US" i="1" dirty="0"/>
              <a:t>x</a:t>
            </a:r>
            <a:r>
              <a:rPr lang="en-US" dirty="0"/>
              <a:t>, </a:t>
            </a:r>
            <a:r>
              <a:rPr lang="en-US" i="1" dirty="0"/>
              <a:t>y</a:t>
            </a:r>
            <a:r>
              <a:rPr lang="en-US" dirty="0"/>
              <a:t>), where both </a:t>
            </a:r>
            <a:r>
              <a:rPr lang="en-US" i="1" dirty="0"/>
              <a:t>x</a:t>
            </a:r>
            <a:r>
              <a:rPr lang="en-US" dirty="0"/>
              <a:t> and </a:t>
            </a:r>
            <a:r>
              <a:rPr lang="en-US" i="1" dirty="0"/>
              <a:t>y</a:t>
            </a:r>
            <a:r>
              <a:rPr lang="en-US" dirty="0"/>
              <a:t> are functions of </a:t>
            </a:r>
            <a:r>
              <a:rPr lang="en-US" i="1" dirty="0"/>
              <a:t>u</a:t>
            </a:r>
            <a:r>
              <a:rPr lang="en-US" dirty="0"/>
              <a:t> and </a:t>
            </a:r>
            <a:r>
              <a:rPr lang="en-US" i="1" dirty="0"/>
              <a:t>v</a:t>
            </a:r>
            <a:r>
              <a:rPr lang="en-US" dirty="0"/>
              <a:t>.</a:t>
            </a:r>
          </a:p>
        </p:txBody>
      </p:sp>
      <p:graphicFrame>
        <p:nvGraphicFramePr>
          <p:cNvPr id="312322" name="Object 2"/>
          <p:cNvGraphicFramePr>
            <a:graphicFrameLocks noChangeAspect="1"/>
          </p:cNvGraphicFramePr>
          <p:nvPr/>
        </p:nvGraphicFramePr>
        <p:xfrm>
          <a:off x="2571750" y="3568700"/>
          <a:ext cx="4000500" cy="469900"/>
        </p:xfrm>
        <a:graphic>
          <a:graphicData uri="http://schemas.openxmlformats.org/presentationml/2006/ole">
            <mc:AlternateContent xmlns:mc="http://schemas.openxmlformats.org/markup-compatibility/2006">
              <mc:Choice xmlns:v="urn:schemas-microsoft-com:vml" Requires="v">
                <p:oleObj spid="_x0000_s312337" name="Equation" r:id="rId3" imgW="4000320" imgH="469800" progId="Equation.DSMT4">
                  <p:embed/>
                </p:oleObj>
              </mc:Choice>
              <mc:Fallback>
                <p:oleObj name="Equation" r:id="rId3" imgW="40003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3568700"/>
                        <a:ext cx="400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lstStyle/>
          <a:p>
            <a:r>
              <a:rPr lang="en-US" dirty="0"/>
              <a:t>For our purposes, we will assume that </a:t>
            </a:r>
            <a:r>
              <a:rPr lang="en-US" i="1" dirty="0"/>
              <a:t>g</a:t>
            </a:r>
            <a:r>
              <a:rPr lang="en-US" dirty="0"/>
              <a:t> and </a:t>
            </a:r>
            <a:r>
              <a:rPr lang="en-US" i="1" dirty="0"/>
              <a:t>h</a:t>
            </a:r>
            <a:r>
              <a:rPr lang="en-US" dirty="0"/>
              <a:t> have continuous first-order partial derivatives. We also assume that </a:t>
            </a:r>
            <a:r>
              <a:rPr lang="en-US" i="1" dirty="0"/>
              <a:t>T</a:t>
            </a:r>
            <a:r>
              <a:rPr lang="en-US" dirty="0"/>
              <a:t> is a </a:t>
            </a:r>
            <a:r>
              <a:rPr lang="en-US" b="1" dirty="0"/>
              <a:t>one-to-one</a:t>
            </a:r>
            <a:r>
              <a:rPr lang="en-US" dirty="0"/>
              <a:t> function on a domain region </a:t>
            </a:r>
            <a:r>
              <a:rPr lang="en-US" i="1" dirty="0"/>
              <a:t>S</a:t>
            </a:r>
            <a:r>
              <a:rPr lang="en-US" dirty="0"/>
              <a:t> in the </a:t>
            </a:r>
            <a:r>
              <a:rPr lang="en-US" i="1" dirty="0"/>
              <a:t>uv</a:t>
            </a:r>
            <a:r>
              <a:rPr lang="en-US" dirty="0"/>
              <a:t>-plane onto a region </a:t>
            </a:r>
            <a:r>
              <a:rPr lang="en-US" i="1" dirty="0"/>
              <a:t>R</a:t>
            </a:r>
            <a:r>
              <a:rPr lang="en-US" dirty="0"/>
              <a:t> in the </a:t>
            </a:r>
            <a:r>
              <a:rPr lang="en-US" i="1" dirty="0"/>
              <a:t>xy</a:t>
            </a:r>
            <a:r>
              <a:rPr lang="en-US" dirty="0"/>
              <a:t>-plane, so that for each point 		  there is a unique point 	       such that</a:t>
            </a:r>
          </a:p>
        </p:txBody>
      </p:sp>
      <p:graphicFrame>
        <p:nvGraphicFramePr>
          <p:cNvPr id="313346" name="Object 2"/>
          <p:cNvGraphicFramePr>
            <a:graphicFrameLocks noChangeAspect="1"/>
          </p:cNvGraphicFramePr>
          <p:nvPr>
            <p:extLst>
              <p:ext uri="{D42A27DB-BD31-4B8C-83A1-F6EECF244321}">
                <p14:modId xmlns:p14="http://schemas.microsoft.com/office/powerpoint/2010/main" val="3320207931"/>
              </p:ext>
            </p:extLst>
          </p:nvPr>
        </p:nvGraphicFramePr>
        <p:xfrm>
          <a:off x="3733800" y="3052203"/>
          <a:ext cx="1447800" cy="444500"/>
        </p:xfrm>
        <a:graphic>
          <a:graphicData uri="http://schemas.openxmlformats.org/presentationml/2006/ole">
            <mc:AlternateContent xmlns:mc="http://schemas.openxmlformats.org/markup-compatibility/2006">
              <mc:Choice xmlns:v="urn:schemas-microsoft-com:vml" Requires="v">
                <p:oleObj spid="_x0000_s313391" name="Equation" r:id="rId3" imgW="1447560" imgH="444240" progId="Equation.DSMT4">
                  <p:embed/>
                </p:oleObj>
              </mc:Choice>
              <mc:Fallback>
                <p:oleObj name="Equation" r:id="rId3" imgW="14475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052203"/>
                        <a:ext cx="1447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47" name="Object 3"/>
          <p:cNvGraphicFramePr>
            <a:graphicFrameLocks noChangeAspect="1"/>
          </p:cNvGraphicFramePr>
          <p:nvPr>
            <p:extLst>
              <p:ext uri="{D42A27DB-BD31-4B8C-83A1-F6EECF244321}">
                <p14:modId xmlns:p14="http://schemas.microsoft.com/office/powerpoint/2010/main" val="1683559599"/>
              </p:ext>
            </p:extLst>
          </p:nvPr>
        </p:nvGraphicFramePr>
        <p:xfrm>
          <a:off x="533400" y="3470275"/>
          <a:ext cx="1409700" cy="444500"/>
        </p:xfrm>
        <a:graphic>
          <a:graphicData uri="http://schemas.openxmlformats.org/presentationml/2006/ole">
            <mc:AlternateContent xmlns:mc="http://schemas.openxmlformats.org/markup-compatibility/2006">
              <mc:Choice xmlns:v="urn:schemas-microsoft-com:vml" Requires="v">
                <p:oleObj spid="_x0000_s313392" name="Equation" r:id="rId5" imgW="1409400" imgH="444240" progId="Equation.DSMT4">
                  <p:embed/>
                </p:oleObj>
              </mc:Choice>
              <mc:Fallback>
                <p:oleObj name="Equation" r:id="rId5" imgW="140940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470275"/>
                        <a:ext cx="1409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48" name="Object 4"/>
          <p:cNvGraphicFramePr>
            <a:graphicFrameLocks noChangeAspect="1"/>
          </p:cNvGraphicFramePr>
          <p:nvPr/>
        </p:nvGraphicFramePr>
        <p:xfrm>
          <a:off x="3257550" y="4076700"/>
          <a:ext cx="2628900" cy="495300"/>
        </p:xfrm>
        <a:graphic>
          <a:graphicData uri="http://schemas.openxmlformats.org/presentationml/2006/ole">
            <mc:AlternateContent xmlns:mc="http://schemas.openxmlformats.org/markup-compatibility/2006">
              <mc:Choice xmlns:v="urn:schemas-microsoft-com:vml" Requires="v">
                <p:oleObj spid="_x0000_s313393" name="Equation" r:id="rId7" imgW="2628720" imgH="495000" progId="Equation.DSMT4">
                  <p:embed/>
                </p:oleObj>
              </mc:Choice>
              <mc:Fallback>
                <p:oleObj name="Equation" r:id="rId7" imgW="262872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7550" y="4076700"/>
                        <a:ext cx="2628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a:xfrm>
            <a:off x="381000" y="1219200"/>
            <a:ext cx="8382000" cy="4632960"/>
          </a:xfrm>
        </p:spPr>
        <p:txBody>
          <a:bodyPr/>
          <a:lstStyle/>
          <a:p>
            <a:r>
              <a:rPr lang="en-US" dirty="0"/>
              <a:t>We call (</a:t>
            </a:r>
            <a:r>
              <a:rPr lang="en-US" i="1" dirty="0"/>
              <a:t>u</a:t>
            </a:r>
            <a:r>
              <a:rPr lang="en-US" baseline="-25000" dirty="0"/>
              <a:t>0</a:t>
            </a:r>
            <a:r>
              <a:rPr lang="en-US" dirty="0"/>
              <a:t>, </a:t>
            </a:r>
            <a:r>
              <a:rPr lang="en-US" i="1" dirty="0"/>
              <a:t>v</a:t>
            </a:r>
            <a:r>
              <a:rPr lang="en-US" baseline="-25000" dirty="0"/>
              <a:t>0</a:t>
            </a:r>
            <a:r>
              <a:rPr lang="en-US" dirty="0"/>
              <a:t>) the </a:t>
            </a:r>
            <a:r>
              <a:rPr lang="en-US" b="1" dirty="0"/>
              <a:t>preimage</a:t>
            </a:r>
            <a:r>
              <a:rPr lang="en-US" dirty="0"/>
              <a:t> of (</a:t>
            </a:r>
            <a:r>
              <a:rPr lang="en-US" i="1" dirty="0"/>
              <a:t>x</a:t>
            </a:r>
            <a:r>
              <a:rPr lang="en-US" baseline="-25000" dirty="0"/>
              <a:t>0</a:t>
            </a:r>
            <a:r>
              <a:rPr lang="en-US" dirty="0"/>
              <a:t>, </a:t>
            </a:r>
            <a:r>
              <a:rPr lang="en-US" i="1" dirty="0"/>
              <a:t>y</a:t>
            </a:r>
            <a:r>
              <a:rPr lang="en-US" baseline="-25000" dirty="0"/>
              <a:t>0</a:t>
            </a:r>
            <a:r>
              <a:rPr lang="en-US" dirty="0"/>
              <a:t>), and (</a:t>
            </a:r>
            <a:r>
              <a:rPr lang="en-US" i="1" dirty="0"/>
              <a:t>x</a:t>
            </a:r>
            <a:r>
              <a:rPr lang="en-US" baseline="-25000" dirty="0"/>
              <a:t>0</a:t>
            </a:r>
            <a:r>
              <a:rPr lang="en-US" dirty="0"/>
              <a:t>, </a:t>
            </a:r>
            <a:r>
              <a:rPr lang="en-US" i="1" dirty="0"/>
              <a:t>y</a:t>
            </a:r>
            <a:r>
              <a:rPr lang="en-US" baseline="-25000" dirty="0"/>
              <a:t>0</a:t>
            </a:r>
            <a:r>
              <a:rPr lang="en-US" dirty="0"/>
              <a:t>) the </a:t>
            </a:r>
            <a:r>
              <a:rPr lang="en-US" b="1" dirty="0"/>
              <a:t>image</a:t>
            </a:r>
            <a:r>
              <a:rPr lang="en-US" dirty="0"/>
              <a:t> of (</a:t>
            </a:r>
            <a:r>
              <a:rPr lang="en-US" i="1" dirty="0"/>
              <a:t>u</a:t>
            </a:r>
            <a:r>
              <a:rPr lang="en-US" baseline="-25000" dirty="0"/>
              <a:t>0</a:t>
            </a:r>
            <a:r>
              <a:rPr lang="en-US" dirty="0"/>
              <a:t>, </a:t>
            </a:r>
            <a:r>
              <a:rPr lang="en-US" i="1" dirty="0"/>
              <a:t>v</a:t>
            </a:r>
            <a:r>
              <a:rPr lang="en-US" baseline="-25000" dirty="0"/>
              <a:t>0</a:t>
            </a:r>
            <a:r>
              <a:rPr lang="en-US" dirty="0"/>
              <a:t>); similarly, we say the region </a:t>
            </a:r>
            <a:r>
              <a:rPr lang="en-US" i="1" dirty="0"/>
              <a:t>S</a:t>
            </a:r>
            <a:r>
              <a:rPr lang="en-US" dirty="0"/>
              <a:t> is the </a:t>
            </a:r>
            <a:r>
              <a:rPr lang="en-US" b="1" dirty="0"/>
              <a:t>preimage of </a:t>
            </a:r>
            <a:r>
              <a:rPr lang="en-US" b="1" i="1" dirty="0"/>
              <a:t>R</a:t>
            </a:r>
            <a:r>
              <a:rPr lang="en-US" dirty="0"/>
              <a:t>, or that </a:t>
            </a:r>
            <a:r>
              <a:rPr lang="en-US" i="1" dirty="0"/>
              <a:t>R</a:t>
            </a:r>
            <a:r>
              <a:rPr lang="en-US" dirty="0"/>
              <a:t> is the </a:t>
            </a:r>
            <a:r>
              <a:rPr lang="en-US" b="1" dirty="0"/>
              <a:t>image of </a:t>
            </a:r>
            <a:r>
              <a:rPr lang="en-US" b="1" i="1" dirty="0"/>
              <a:t>S</a:t>
            </a:r>
            <a:r>
              <a:rPr lang="en-US" dirty="0"/>
              <a:t>. Figure 1 illustrates these relationships; note that since </a:t>
            </a:r>
            <a:r>
              <a:rPr lang="en-US" i="1" dirty="0"/>
              <a:t>T</a:t>
            </a:r>
            <a:r>
              <a:rPr lang="en-US" dirty="0"/>
              <a:t> is one­-to-one, the </a:t>
            </a:r>
            <a:r>
              <a:rPr lang="en-US" b="1" dirty="0"/>
              <a:t>inverse</a:t>
            </a:r>
            <a:r>
              <a:rPr lang="en-US" dirty="0"/>
              <a:t> </a:t>
            </a:r>
            <a:r>
              <a:rPr lang="en-US" b="1" dirty="0"/>
              <a:t>transformation</a:t>
            </a:r>
            <a:r>
              <a:rPr lang="en-US" dirty="0"/>
              <a:t> </a:t>
            </a:r>
            <a:r>
              <a:rPr lang="en-US" i="1" dirty="0"/>
              <a:t>T</a:t>
            </a:r>
            <a:r>
              <a:rPr lang="en-US" baseline="30000" dirty="0"/>
              <a:t> </a:t>
            </a:r>
            <a:r>
              <a:rPr lang="en-US" baseline="30000" dirty="0">
                <a:latin typeface="Symbol" pitchFamily="18" charset="2"/>
              </a:rPr>
              <a:t>-</a:t>
            </a:r>
            <a:r>
              <a:rPr lang="en-US" baseline="30000" dirty="0"/>
              <a:t>1</a:t>
            </a:r>
            <a:r>
              <a:rPr lang="en-US" dirty="0"/>
              <a:t> is a function from </a:t>
            </a:r>
            <a:r>
              <a:rPr lang="en-US" i="1" dirty="0"/>
              <a:t>R</a:t>
            </a:r>
            <a:r>
              <a:rPr lang="en-US" dirty="0"/>
              <a:t> to </a:t>
            </a:r>
            <a:r>
              <a:rPr lang="en-US" i="1" dirty="0"/>
              <a:t>S</a:t>
            </a:r>
            <a:r>
              <a:rPr lang="en-US" dirty="0"/>
              <a:t>.</a:t>
            </a:r>
          </a:p>
        </p:txBody>
      </p:sp>
      <p:pic>
        <p:nvPicPr>
          <p:cNvPr id="4" name="Picture 2"/>
          <p:cNvPicPr>
            <a:picLocks noChangeAspect="1" noChangeArrowheads="1"/>
          </p:cNvPicPr>
          <p:nvPr/>
        </p:nvPicPr>
        <p:blipFill>
          <a:blip r:embed="rId2" cstate="print"/>
          <a:srcRect/>
          <a:stretch>
            <a:fillRect/>
          </a:stretch>
        </p:blipFill>
        <p:spPr bwMode="auto">
          <a:xfrm>
            <a:off x="2161864" y="3429000"/>
            <a:ext cx="6769243" cy="2300620"/>
          </a:xfrm>
          <a:prstGeom prst="rect">
            <a:avLst/>
          </a:prstGeom>
          <a:noFill/>
          <a:ln w="9525">
            <a:noFill/>
            <a:miter lim="800000"/>
            <a:headEnd/>
            <a:tailEnd/>
          </a:ln>
        </p:spPr>
      </p:pic>
      <p:sp>
        <p:nvSpPr>
          <p:cNvPr id="5" name="Rectangle 4"/>
          <p:cNvSpPr/>
          <p:nvPr/>
        </p:nvSpPr>
        <p:spPr>
          <a:xfrm>
            <a:off x="4878345" y="556260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p:txBody>
          <a:bodyPr>
            <a:normAutofit/>
          </a:bodyPr>
          <a:lstStyle/>
          <a:p>
            <a:r>
              <a:rPr lang="en-US" dirty="0"/>
              <a:t>Our goal is to convert a double integral of a function </a:t>
            </a:r>
            <a:r>
              <a:rPr lang="en-US" i="1" dirty="0"/>
              <a:t>f</a:t>
            </a:r>
            <a:r>
              <a:rPr lang="en-US" dirty="0"/>
              <a:t>(</a:t>
            </a:r>
            <a:r>
              <a:rPr lang="en-US" i="1" dirty="0"/>
              <a:t>x</a:t>
            </a:r>
            <a:r>
              <a:rPr lang="en-US" dirty="0"/>
              <a:t>, </a:t>
            </a:r>
            <a:r>
              <a:rPr lang="en-US" i="1" dirty="0"/>
              <a:t>y</a:t>
            </a:r>
            <a:r>
              <a:rPr lang="en-US" dirty="0"/>
              <a:t>) over </a:t>
            </a:r>
            <a:r>
              <a:rPr lang="en-US" i="1" dirty="0"/>
              <a:t>R</a:t>
            </a:r>
            <a:r>
              <a:rPr lang="en-US" dirty="0"/>
              <a:t> into a double integral of </a:t>
            </a:r>
            <a:r>
              <a:rPr lang="en-US" i="1" dirty="0"/>
              <a:t>f</a:t>
            </a:r>
            <a:r>
              <a:rPr lang="en-US" dirty="0"/>
              <a:t>(</a:t>
            </a:r>
            <a:r>
              <a:rPr lang="en-US" i="1" dirty="0"/>
              <a:t>g</a:t>
            </a:r>
            <a:r>
              <a:rPr lang="en-US" dirty="0"/>
              <a:t>(</a:t>
            </a:r>
            <a:r>
              <a:rPr lang="en-US" i="1" dirty="0"/>
              <a:t>u</a:t>
            </a:r>
            <a:r>
              <a:rPr lang="en-US" dirty="0"/>
              <a:t>, </a:t>
            </a:r>
            <a:r>
              <a:rPr lang="en-US" i="1" dirty="0"/>
              <a:t>v</a:t>
            </a:r>
            <a:r>
              <a:rPr lang="en-US" dirty="0"/>
              <a:t>), </a:t>
            </a:r>
            <a:r>
              <a:rPr lang="en-US" i="1" dirty="0"/>
              <a:t>h</a:t>
            </a:r>
            <a:r>
              <a:rPr lang="en-US" dirty="0"/>
              <a:t>(</a:t>
            </a:r>
            <a:r>
              <a:rPr lang="en-US" i="1" dirty="0"/>
              <a:t>u</a:t>
            </a:r>
            <a:r>
              <a:rPr lang="en-US" dirty="0"/>
              <a:t>, </a:t>
            </a:r>
            <a:r>
              <a:rPr lang="en-US" i="1" dirty="0"/>
              <a:t>v</a:t>
            </a:r>
            <a:r>
              <a:rPr lang="en-US" dirty="0"/>
              <a:t>)) over </a:t>
            </a:r>
            <a:r>
              <a:rPr lang="en-US" i="1" dirty="0"/>
              <a:t>S</a:t>
            </a:r>
            <a:r>
              <a:rPr lang="en-US" dirty="0"/>
              <a:t>, ideally in such a manner that the converted integral is easier to evaluate. But to do so, we need to know how each differential area element </a:t>
            </a:r>
            <a:r>
              <a:rPr lang="en-US" i="1" dirty="0"/>
              <a:t>dx </a:t>
            </a:r>
            <a:r>
              <a:rPr lang="en-US" i="1" dirty="0" err="1"/>
              <a:t>dy</a:t>
            </a:r>
            <a:r>
              <a:rPr lang="en-US" dirty="0"/>
              <a:t> relates to its corresponding differential area element </a:t>
            </a:r>
            <a:r>
              <a:rPr lang="en-US" i="1" dirty="0"/>
              <a:t>du dv</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Substitutions in Double Integrals</a:t>
            </a:r>
          </a:p>
        </p:txBody>
      </p:sp>
      <p:sp>
        <p:nvSpPr>
          <p:cNvPr id="3" name="Content Placeholder 2"/>
          <p:cNvSpPr>
            <a:spLocks noGrp="1"/>
          </p:cNvSpPr>
          <p:nvPr>
            <p:ph idx="1"/>
          </p:nvPr>
        </p:nvSpPr>
        <p:spPr>
          <a:xfrm>
            <a:off x="457200" y="1066800"/>
            <a:ext cx="8229600" cy="4785360"/>
          </a:xfrm>
        </p:spPr>
        <p:txBody>
          <a:bodyPr/>
          <a:lstStyle/>
          <a:p>
            <a:r>
              <a:rPr lang="en-US" dirty="0"/>
              <a:t>Beginning with a fixed point (</a:t>
            </a:r>
            <a:r>
              <a:rPr lang="en-US" i="1" dirty="0"/>
              <a:t>u</a:t>
            </a:r>
            <a:r>
              <a:rPr lang="en-US" baseline="-25000" dirty="0"/>
              <a:t>0</a:t>
            </a:r>
            <a:r>
              <a:rPr lang="en-US" dirty="0"/>
              <a:t>, </a:t>
            </a:r>
            <a:r>
              <a:rPr lang="en-US" i="1" dirty="0"/>
              <a:t>v</a:t>
            </a:r>
            <a:r>
              <a:rPr lang="en-US" baseline="-25000" dirty="0"/>
              <a:t>0</a:t>
            </a:r>
            <a:r>
              <a:rPr lang="en-US" dirty="0"/>
              <a:t>) in the interior of </a:t>
            </a:r>
            <a:r>
              <a:rPr lang="en-US" i="1" dirty="0"/>
              <a:t>S</a:t>
            </a:r>
            <a:r>
              <a:rPr lang="en-US" dirty="0"/>
              <a:t>, let </a:t>
            </a:r>
            <a:r>
              <a:rPr lang="en-US" dirty="0">
                <a:sym typeface="Symbol"/>
              </a:rPr>
              <a:t></a:t>
            </a:r>
            <a:r>
              <a:rPr lang="en-US" i="1" dirty="0"/>
              <a:t>u</a:t>
            </a:r>
            <a:r>
              <a:rPr lang="en-US" dirty="0"/>
              <a:t> and </a:t>
            </a:r>
            <a:r>
              <a:rPr lang="en-US" dirty="0">
                <a:sym typeface="Symbol"/>
              </a:rPr>
              <a:t></a:t>
            </a:r>
            <a:r>
              <a:rPr lang="en-US" i="1" dirty="0"/>
              <a:t>v</a:t>
            </a:r>
            <a:r>
              <a:rPr lang="en-US" dirty="0"/>
              <a:t> be small positive increments and consider the rectangle </a:t>
            </a:r>
            <a:r>
              <a:rPr lang="en-US" i="1" dirty="0"/>
              <a:t>S</a:t>
            </a:r>
            <a:r>
              <a:rPr lang="en-US" dirty="0"/>
              <a:t>′ shown on the left in Figure 2 (we assume the increments are small enough so that </a:t>
            </a:r>
            <a:br>
              <a:rPr lang="en-US" dirty="0"/>
            </a:br>
            <a:r>
              <a:rPr lang="en-US" i="1" dirty="0"/>
              <a:t>S</a:t>
            </a:r>
            <a:r>
              <a:rPr lang="en-US" dirty="0"/>
              <a:t>′ </a:t>
            </a:r>
            <a:r>
              <a:rPr lang="en-US" dirty="0">
                <a:sym typeface="Symbol"/>
              </a:rPr>
              <a:t></a:t>
            </a:r>
            <a:r>
              <a:rPr lang="en-US" dirty="0"/>
              <a:t> </a:t>
            </a:r>
            <a:r>
              <a:rPr lang="en-US" i="1" dirty="0"/>
              <a:t>S</a:t>
            </a:r>
            <a:r>
              <a:rPr lang="en-US" dirty="0"/>
              <a:t>). The function </a:t>
            </a:r>
            <a:r>
              <a:rPr lang="en-US" i="1" dirty="0"/>
              <a:t>T</a:t>
            </a:r>
            <a:r>
              <a:rPr lang="en-US" dirty="0"/>
              <a:t> then transforms </a:t>
            </a:r>
            <a:r>
              <a:rPr lang="en-US" i="1" dirty="0"/>
              <a:t>S</a:t>
            </a:r>
            <a:r>
              <a:rPr lang="en-US" dirty="0"/>
              <a:t>′ into a region </a:t>
            </a:r>
            <a:r>
              <a:rPr lang="en-US" i="1" dirty="0"/>
              <a:t>R</a:t>
            </a:r>
            <a:r>
              <a:rPr lang="en-US" dirty="0"/>
              <a:t>′ </a:t>
            </a:r>
            <a:r>
              <a:rPr lang="en-US" dirty="0">
                <a:sym typeface="Symbol"/>
              </a:rPr>
              <a:t></a:t>
            </a:r>
            <a:r>
              <a:rPr lang="en-US" dirty="0"/>
              <a:t> </a:t>
            </a:r>
            <a:r>
              <a:rPr lang="en-US" i="1" dirty="0"/>
              <a:t>R</a:t>
            </a:r>
            <a:r>
              <a:rPr lang="en-US" dirty="0"/>
              <a:t>, shown on the right in Figure 2.</a:t>
            </a:r>
          </a:p>
        </p:txBody>
      </p:sp>
      <p:pic>
        <p:nvPicPr>
          <p:cNvPr id="6" name="Picture 2"/>
          <p:cNvPicPr>
            <a:picLocks noChangeAspect="1" noChangeArrowheads="1"/>
          </p:cNvPicPr>
          <p:nvPr/>
        </p:nvPicPr>
        <p:blipFill>
          <a:blip r:embed="rId2" cstate="print"/>
          <a:srcRect/>
          <a:stretch>
            <a:fillRect/>
          </a:stretch>
        </p:blipFill>
        <p:spPr bwMode="auto">
          <a:xfrm>
            <a:off x="1676400" y="3669768"/>
            <a:ext cx="5334001" cy="2341868"/>
          </a:xfrm>
          <a:prstGeom prst="rect">
            <a:avLst/>
          </a:prstGeom>
          <a:noFill/>
          <a:ln w="9525">
            <a:noFill/>
            <a:miter lim="800000"/>
            <a:headEnd/>
            <a:tailEnd/>
          </a:ln>
        </p:spPr>
      </p:pic>
      <p:sp>
        <p:nvSpPr>
          <p:cNvPr id="7" name="Rectangle 6"/>
          <p:cNvSpPr/>
          <p:nvPr/>
        </p:nvSpPr>
        <p:spPr>
          <a:xfrm>
            <a:off x="7010400" y="5488416"/>
            <a:ext cx="1370055" cy="523220"/>
          </a:xfrm>
          <a:prstGeom prst="rect">
            <a:avLst/>
          </a:prstGeom>
        </p:spPr>
        <p:txBody>
          <a:bodyPr wrap="none">
            <a:spAutoFit/>
          </a:bodyPr>
          <a:lstStyle/>
          <a:p>
            <a:r>
              <a:rPr lang="en-US" sz="2800" b="1" dirty="0"/>
              <a:t>Figure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2118</TotalTime>
  <Words>1310</Words>
  <Application>Microsoft Office PowerPoint</Application>
  <PresentationFormat>On-screen Show (4:3)</PresentationFormat>
  <Paragraphs>143</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4" baseType="lpstr">
      <vt:lpstr>Symbol</vt:lpstr>
      <vt:lpstr>Arial</vt:lpstr>
      <vt:lpstr>Cambria Math</vt:lpstr>
      <vt:lpstr>Calibri</vt:lpstr>
      <vt:lpstr>Office Theme</vt:lpstr>
      <vt:lpstr>Equation</vt:lpstr>
      <vt:lpstr>MathType 6.0 Equation</vt:lpstr>
      <vt:lpstr>Section 14.6</vt:lpstr>
      <vt:lpstr>TOPICS</vt:lpstr>
      <vt:lpstr>Substitutions in Double Integrals</vt:lpstr>
      <vt:lpstr>Substitutions in Double Integrals</vt:lpstr>
      <vt:lpstr>Substitutions in Double Integrals</vt:lpstr>
      <vt:lpstr>Substitutions in Double Integrals</vt:lpstr>
      <vt:lpstr>Substitutions in Double Integrals</vt:lpstr>
      <vt:lpstr>Substitutions in Double Integrals</vt:lpstr>
      <vt:lpstr>Substitutions in Double Integrals</vt:lpstr>
      <vt:lpstr>Substitutions in Double Integrals</vt:lpstr>
      <vt:lpstr>Substitutions in Double Integrals</vt:lpstr>
      <vt:lpstr>Substitutions in Double Integrals</vt:lpstr>
      <vt:lpstr>Substitutions in Double Integrals</vt:lpstr>
      <vt:lpstr>Substitutions in Double Integrals</vt:lpstr>
      <vt:lpstr>Definition: The Jacobian of a Transformation </vt:lpstr>
      <vt:lpstr>Substitutions in Double Integrals</vt:lpstr>
      <vt:lpstr>Substitutions in Double Integrals</vt:lpstr>
      <vt:lpstr>Substitutions in Double Integrals</vt:lpstr>
      <vt:lpstr>Theorem: Change of Variables in a Double Integral</vt:lpstr>
      <vt:lpstr>Example 1 </vt:lpstr>
      <vt:lpstr>Example 1 (cont.)</vt:lpstr>
      <vt:lpstr>Example 2</vt:lpstr>
      <vt:lpstr>Example 2 (cont.)</vt:lpstr>
      <vt:lpstr>Example 2 (cont.)</vt:lpstr>
      <vt:lpstr>Example 2 (cont.)</vt:lpstr>
      <vt:lpstr>Example 2 (cont.)</vt:lpstr>
      <vt:lpstr>Example 2 (cont.)</vt:lpstr>
      <vt:lpstr>Definition: The Jacobian of a Transformation (Three-Dimensional Version)</vt:lpstr>
      <vt:lpstr>Theorem: Change of Variables in a Triple Integral</vt:lpstr>
      <vt:lpstr>Theorem: Change of Variables in a Triple Integral</vt:lpstr>
      <vt:lpstr>Example 3 </vt:lpstr>
      <vt:lpstr>Example 3 (cont.)</vt:lpstr>
      <vt:lpstr>Example 3 (cont.)</vt:lpstr>
      <vt:lpstr>Example 3 (cont.)</vt:lpstr>
      <vt:lpstr>Example 4 </vt:lpstr>
      <vt:lpstr>Example 4 (cont.) </vt:lpstr>
      <vt:lpstr>Example 4 (cont.)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X.X</dc:title>
  <dc:creator>Kim Cumbie</dc:creator>
  <cp:lastModifiedBy>Daniel Breuer</cp:lastModifiedBy>
  <cp:revision>347</cp:revision>
  <dcterms:created xsi:type="dcterms:W3CDTF">2013-04-26T14:43:13Z</dcterms:created>
  <dcterms:modified xsi:type="dcterms:W3CDTF">2018-09-21T19:10:56Z</dcterms:modified>
</cp:coreProperties>
</file>